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  <p:sldMasterId id="2147483650" r:id="rId2"/>
  </p:sldMasterIdLst>
  <p:notesMasterIdLst>
    <p:notesMasterId r:id="rId17"/>
  </p:notesMasterIdLst>
  <p:handoutMasterIdLst>
    <p:handoutMasterId r:id="rId18"/>
  </p:handoutMasterIdLst>
  <p:sldIdLst>
    <p:sldId id="263" r:id="rId3"/>
    <p:sldId id="359" r:id="rId4"/>
    <p:sldId id="356" r:id="rId5"/>
    <p:sldId id="358" r:id="rId6"/>
    <p:sldId id="334" r:id="rId7"/>
    <p:sldId id="390" r:id="rId8"/>
    <p:sldId id="391" r:id="rId9"/>
    <p:sldId id="383" r:id="rId10"/>
    <p:sldId id="384" r:id="rId11"/>
    <p:sldId id="385" r:id="rId12"/>
    <p:sldId id="386" r:id="rId13"/>
    <p:sldId id="387" r:id="rId14"/>
    <p:sldId id="388" r:id="rId15"/>
    <p:sldId id="361" r:id="rId16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buClr>
        <a:srgbClr val="FF9900"/>
      </a:buClr>
      <a:buFont typeface="Wingdings" pitchFamily="2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buClr>
        <a:srgbClr val="FF9900"/>
      </a:buClr>
      <a:buFont typeface="Wingdings" pitchFamily="2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buClr>
        <a:srgbClr val="FF9900"/>
      </a:buClr>
      <a:buFont typeface="Wingdings" pitchFamily="2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buClr>
        <a:srgbClr val="FF9900"/>
      </a:buClr>
      <a:buFont typeface="Wingdings" pitchFamily="2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buClr>
        <a:srgbClr val="FF9900"/>
      </a:buClr>
      <a:buFont typeface="Wingdings" pitchFamily="2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66"/>
    <a:srgbClr val="000099"/>
    <a:srgbClr val="008000"/>
    <a:srgbClr val="FF0000"/>
    <a:srgbClr val="FF0066"/>
    <a:srgbClr val="FFFF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87299" autoAdjust="0"/>
  </p:normalViewPr>
  <p:slideViewPr>
    <p:cSldViewPr>
      <p:cViewPr>
        <p:scale>
          <a:sx n="66" d="100"/>
          <a:sy n="66" d="100"/>
        </p:scale>
        <p:origin x="-2856" y="-7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FEE5A277-ECF5-4316-85FF-B3318E064E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55248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67C8D64E-3C03-40D7-9F07-D95B9B0B36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78485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CH" altLang="en-US" dirty="0" smtClean="0">
                <a:latin typeface="Times" pitchFamily="18" charset="0"/>
              </a:rPr>
              <a:t> </a:t>
            </a:r>
            <a:endParaRPr lang="en-US" altLang="en-US" dirty="0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09EEA55-3A23-421B-899C-14E25DD294AB}" type="slidenum">
              <a:rPr lang="en-US" altLang="en-US" sz="1200" smtClean="0">
                <a:latin typeface="Times" pitchFamily="18" charset="0"/>
              </a:rPr>
              <a:pPr/>
              <a:t>3</a:t>
            </a:fld>
            <a:endParaRPr lang="en-US" altLang="en-US" sz="1200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Times" pitchFamily="18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66C5B27-FA1F-49BB-ACBF-63AABC07867F}" type="slidenum">
              <a:rPr lang="en-US" altLang="en-US" sz="1200" smtClean="0">
                <a:latin typeface="Times" pitchFamily="18" charset="0"/>
              </a:rPr>
              <a:pPr/>
              <a:t>4</a:t>
            </a:fld>
            <a:endParaRPr lang="en-US" altLang="en-US" sz="1200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1F3437D-DB20-4360-9631-5F5571B7127B}" type="slidenum">
              <a:rPr lang="en-US" altLang="en-US" sz="1200" smtClean="0">
                <a:latin typeface="Times" pitchFamily="18" charset="0"/>
              </a:rPr>
              <a:pPr/>
              <a:t>5</a:t>
            </a:fld>
            <a:endParaRPr lang="en-US" altLang="en-US" sz="1200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wmo_ppt_2012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68313" y="1341438"/>
            <a:ext cx="1079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altLang="en-US" sz="1800" smtClean="0">
                <a:solidFill>
                  <a:schemeClr val="bg1"/>
                </a:solidFill>
                <a:latin typeface="Arial Black" pitchFamily="34" charset="0"/>
              </a:rPr>
              <a:t>WMO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3211513"/>
            <a:ext cx="7921625" cy="1730375"/>
          </a:xfrm>
        </p:spPr>
        <p:txBody>
          <a:bodyPr/>
          <a:lstStyle>
            <a:lvl1pPr algn="ctr">
              <a:defRPr sz="4000" smtClean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38917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11188" y="5106988"/>
            <a:ext cx="7921625" cy="914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mtClean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2843213" y="6467475"/>
            <a:ext cx="2520950" cy="3317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 footer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5795963" y="6467475"/>
            <a:ext cx="1152525" cy="3317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273C9-13C1-426C-B43A-F5A1D3DC2F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5696115"/>
      </p:ext>
    </p:extLst>
  </p:cSld>
  <p:clrMapOvr>
    <a:masterClrMapping/>
  </p:clrMapOvr>
  <p:transition/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 footer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F0616-6189-44F5-8A5A-9BF2A45BB8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4442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 footer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C11ED-A30C-45E6-A517-D6C44A9441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5239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5488" y="188913"/>
            <a:ext cx="1889125" cy="59070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3350" y="188913"/>
            <a:ext cx="5519738" cy="59070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 footer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F98A6-C8E6-4510-9BCC-9B4251D23C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2056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713788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0825" y="1052513"/>
            <a:ext cx="4279900" cy="4897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052513"/>
            <a:ext cx="4281488" cy="4897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 footer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248E4-814B-4E20-815B-717781E802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91230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 footer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CBCCE-D33B-4E41-B1D8-17CEEFDA27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11054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 footer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2940E-EB40-4946-9AE2-61574EAB9C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2244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 footer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0490E-B785-423F-A597-013F3AD8AD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4398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981075"/>
            <a:ext cx="4316412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81075"/>
            <a:ext cx="4316413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 footer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2BF72-DBA2-437C-98A9-56C461A877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56879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 footer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B1178-FC1B-4A13-8877-97E22A57EE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69071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 footer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6181F-912E-4D63-9AA5-64C2FD7864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9687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wmo_ppt_2012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68313" y="1341438"/>
            <a:ext cx="1079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altLang="en-US" sz="1800" smtClean="0">
                <a:solidFill>
                  <a:schemeClr val="bg1"/>
                </a:solidFill>
                <a:latin typeface="Arial Black" pitchFamily="34" charset="0"/>
              </a:rPr>
              <a:t>WMO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908175" y="260350"/>
            <a:ext cx="6985000" cy="1470025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08175" y="3405188"/>
            <a:ext cx="6985000" cy="1752600"/>
          </a:xfrm>
        </p:spPr>
        <p:txBody>
          <a:bodyPr/>
          <a:lstStyle>
            <a:lvl1pPr marL="0" indent="0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2843213" y="6467475"/>
            <a:ext cx="2520950" cy="3317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 footer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5795963" y="6467475"/>
            <a:ext cx="1152525" cy="3317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117EE-EE20-4BA2-85EE-4D43F7E363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3387473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 footer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8C80F-737F-4171-AFE6-FA1D27CDCA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08133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 footer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79BC2-A3D8-4028-B291-16D85871EE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7107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 footer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B02EE-969F-46E3-ADCA-C3FA928C79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74710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 footer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82CE3-C76A-4CB3-8F04-0A92C9EBF9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85434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9100" y="188913"/>
            <a:ext cx="2195513" cy="6264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188913"/>
            <a:ext cx="6437312" cy="6264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 footer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89D34-ECAD-454E-A539-FDE853FA98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7525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 footer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FD56F-D5F2-4886-A552-FC3A42B18B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4833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 footer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79E96-D471-4DF2-BAB4-B65A802EDA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7992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3350" y="1412875"/>
            <a:ext cx="3703638" cy="4683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9388" y="1412875"/>
            <a:ext cx="3705225" cy="4683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 footer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83A9B-BE25-4FF8-940F-4A5B1BAEA1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5681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355160" cy="108012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 footer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54CB0-293B-431F-B0D4-5FD1A19A6B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3159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 footer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744D9-A5F6-4E77-B635-A9FC06E7FD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523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 footer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C1E56-0FD5-47C1-9984-AC4DB87FC8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854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344816" cy="1008112"/>
          </a:xfrm>
        </p:spPr>
        <p:txBody>
          <a:bodyPr/>
          <a:lstStyle>
            <a:lvl1pPr algn="l">
              <a:defRPr sz="3200"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 footer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1F6C2-50EE-432E-AA5B-017F116413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971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wmo_ppt_2012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88913"/>
            <a:ext cx="87137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052513"/>
            <a:ext cx="8713788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0"/>
            <a:r>
              <a:rPr lang="en-US" altLang="en-US" smtClean="0"/>
              <a:t>First level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42988" y="6453188"/>
            <a:ext cx="4465637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test footer</a:t>
            </a:r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478588"/>
            <a:ext cx="11525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fld id="{3689384D-2CEB-4F27-B636-CEA41624D1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4" r:id="rId1"/>
    <p:sldLayoutId id="2147484175" r:id="rId2"/>
    <p:sldLayoutId id="2147484152" r:id="rId3"/>
    <p:sldLayoutId id="2147484153" r:id="rId4"/>
    <p:sldLayoutId id="2147484154" r:id="rId5"/>
    <p:sldLayoutId id="2147484155" r:id="rId6"/>
    <p:sldLayoutId id="2147484156" r:id="rId7"/>
    <p:sldLayoutId id="2147484157" r:id="rId8"/>
    <p:sldLayoutId id="2147484158" r:id="rId9"/>
    <p:sldLayoutId id="2147484159" r:id="rId10"/>
    <p:sldLayoutId id="2147484160" r:id="rId11"/>
    <p:sldLayoutId id="2147484161" r:id="rId12"/>
    <p:sldLayoutId id="2147484162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9pPr>
    </p:titleStyle>
    <p:bodyStyle>
      <a:lvl1pPr marL="533400" indent="-5334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8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990600" indent="-5334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800">
          <a:solidFill>
            <a:schemeClr val="tx1"/>
          </a:solidFill>
          <a:latin typeface="Arial" pitchFamily="34" charset="0"/>
        </a:defRPr>
      </a:lvl2pPr>
      <a:lvl3pPr marL="1371600" indent="-4572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400">
          <a:solidFill>
            <a:schemeClr val="tx1"/>
          </a:solidFill>
          <a:latin typeface="Arial" pitchFamily="34" charset="0"/>
        </a:defRPr>
      </a:lvl3pPr>
      <a:lvl4pPr marL="1752600" indent="-3810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tx1"/>
          </a:solidFill>
          <a:latin typeface="Arial" pitchFamily="34" charset="0"/>
        </a:defRPr>
      </a:lvl4pPr>
      <a:lvl5pPr marL="2209800" indent="-3810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tx1"/>
          </a:solidFill>
          <a:latin typeface="Arial" pitchFamily="34" charset="0"/>
        </a:defRPr>
      </a:lvl5pPr>
      <a:lvl6pPr marL="2667000" indent="-3810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124200" indent="-3810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581400" indent="-3810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4038600" indent="-3810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wmo_ppt_2012_last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4365625"/>
            <a:ext cx="878522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This space can be used for contact information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84438" y="6462713"/>
            <a:ext cx="24479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test footer</a:t>
            </a:r>
          </a:p>
        </p:txBody>
      </p:sp>
      <p:sp>
        <p:nvSpPr>
          <p:cNvPr id="922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48263" y="6462713"/>
            <a:ext cx="190500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fld id="{AD618649-76CE-41B1-8373-983EEFD000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054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3573463"/>
            <a:ext cx="871378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Thank you for your attention</a:t>
            </a:r>
          </a:p>
        </p:txBody>
      </p:sp>
      <p:sp>
        <p:nvSpPr>
          <p:cNvPr id="2055" name="Title 9"/>
          <p:cNvSpPr txBox="1">
            <a:spLocks/>
          </p:cNvSpPr>
          <p:nvPr/>
        </p:nvSpPr>
        <p:spPr bwMode="auto">
          <a:xfrm>
            <a:off x="117475" y="6380163"/>
            <a:ext cx="1141413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200" smtClean="0">
                <a:cs typeface="Arial" charset="0"/>
              </a:rPr>
              <a:t>www.wmo.int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3" r:id="rId1"/>
    <p:sldLayoutId id="2147484164" r:id="rId2"/>
    <p:sldLayoutId id="2147484165" r:id="rId3"/>
    <p:sldLayoutId id="2147484166" r:id="rId4"/>
    <p:sldLayoutId id="2147484167" r:id="rId5"/>
    <p:sldLayoutId id="2147484168" r:id="rId6"/>
    <p:sldLayoutId id="2147484169" r:id="rId7"/>
    <p:sldLayoutId id="2147484170" r:id="rId8"/>
    <p:sldLayoutId id="2147484171" r:id="rId9"/>
    <p:sldLayoutId id="2147484172" r:id="rId10"/>
    <p:sldLayoutId id="2147484173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Arial" pitchFamily="34" charset="0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800">
          <a:solidFill>
            <a:schemeClr val="bg1"/>
          </a:solidFill>
          <a:latin typeface="Arial" pitchFamily="34" charset="0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400">
          <a:solidFill>
            <a:schemeClr val="bg1"/>
          </a:solidFill>
          <a:latin typeface="Arial" pitchFamily="34" charset="0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bg1"/>
          </a:solidFill>
          <a:latin typeface="Arial" pitchFamily="34" charset="0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bg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afterfibre.net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en.wikipedia.org/wiki/List_of_terrestrial_fibre_optic_cable_projects_in_Africa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dc.int/files/1313/5293/3533/Regional_Infrastructure_Development_Master_Plan_Meteorology_Sector_Plan.pdf" TargetMode="External"/><Relationship Id="rId2" Type="http://schemas.openxmlformats.org/officeDocument/2006/relationships/hyperlink" Target="http://www.sadc.int/themes/meteorology-climate/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7475" y="2132856"/>
            <a:ext cx="8702675" cy="2736850"/>
          </a:xfrm>
        </p:spPr>
        <p:txBody>
          <a:bodyPr/>
          <a:lstStyle/>
          <a:p>
            <a:r>
              <a:rPr lang="en-US" sz="2800" b="1" dirty="0" smtClean="0"/>
              <a:t>Severe </a:t>
            </a:r>
            <a:r>
              <a:rPr lang="en-US" sz="2800" b="1" dirty="0"/>
              <a:t>weather in Africa and impact of current telecom capability on Early Warning </a:t>
            </a:r>
            <a:r>
              <a:rPr lang="en-US" sz="2800" b="1" dirty="0" smtClean="0"/>
              <a:t>Systems</a:t>
            </a:r>
            <a:br>
              <a:rPr lang="en-US" sz="2800" b="1" dirty="0" smtClean="0"/>
            </a:br>
            <a:r>
              <a:rPr lang="en-US" sz="2800" b="1" dirty="0" smtClean="0"/>
              <a:t>  </a:t>
            </a:r>
            <a:br>
              <a:rPr lang="en-US" sz="2800" b="1" dirty="0" smtClean="0"/>
            </a:br>
            <a:r>
              <a:rPr lang="en-US" sz="2800" i="1" dirty="0" smtClean="0"/>
              <a:t> WMO African </a:t>
            </a:r>
            <a:r>
              <a:rPr lang="en-US" sz="2800" i="1" dirty="0"/>
              <a:t>severe weather demonstration projects success and limitations </a:t>
            </a:r>
            <a:r>
              <a:rPr lang="en-US" sz="2800" i="1" dirty="0" smtClean="0"/>
              <a:t/>
            </a:r>
            <a:br>
              <a:rPr lang="en-US" sz="2800" i="1" dirty="0" smtClean="0"/>
            </a:br>
            <a:r>
              <a:rPr lang="en-US" sz="2800" i="1" dirty="0" smtClean="0"/>
              <a:t/>
            </a:r>
            <a:br>
              <a:rPr lang="en-US" sz="2800" i="1" dirty="0" smtClean="0"/>
            </a:br>
            <a:r>
              <a:rPr lang="en-US" sz="2800" i="1" dirty="0" smtClean="0"/>
              <a:t> </a:t>
            </a:r>
            <a:r>
              <a:rPr lang="en-US" sz="2800" i="1" dirty="0" err="1"/>
              <a:t>Abdoulaye</a:t>
            </a:r>
            <a:r>
              <a:rPr lang="en-US" sz="2800" i="1" dirty="0"/>
              <a:t> </a:t>
            </a:r>
            <a:r>
              <a:rPr lang="en-US" sz="2800" i="1" dirty="0" err="1"/>
              <a:t>Harou</a:t>
            </a:r>
            <a:r>
              <a:rPr lang="en-US" sz="2800" i="1" dirty="0"/>
              <a:t> </a:t>
            </a:r>
            <a:r>
              <a:rPr lang="en-US" sz="2800" i="1" dirty="0" smtClean="0"/>
              <a:t>(WMO)/ </a:t>
            </a:r>
            <a:r>
              <a:rPr lang="en-US" sz="2800" i="1" dirty="0"/>
              <a:t>David </a:t>
            </a:r>
            <a:r>
              <a:rPr lang="en-US" sz="2800" i="1" dirty="0" smtClean="0"/>
              <a:t>Thomas (WMO</a:t>
            </a:r>
            <a:endParaRPr lang="en-US" altLang="en-US" sz="2600" b="1" dirty="0">
              <a:latin typeface="Arial" charset="0"/>
            </a:endParaRPr>
          </a:p>
        </p:txBody>
      </p:sp>
      <p:sp>
        <p:nvSpPr>
          <p:cNvPr id="5123" name="Title 9"/>
          <p:cNvSpPr txBox="1">
            <a:spLocks/>
          </p:cNvSpPr>
          <p:nvPr/>
        </p:nvSpPr>
        <p:spPr bwMode="auto">
          <a:xfrm>
            <a:off x="117475" y="6453188"/>
            <a:ext cx="24384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cs typeface="Arial" charset="0"/>
              </a:rPr>
              <a:t>WMO; WDS</a:t>
            </a:r>
          </a:p>
        </p:txBody>
      </p:sp>
      <p:sp>
        <p:nvSpPr>
          <p:cNvPr id="512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17475" y="5085184"/>
            <a:ext cx="8713787" cy="1223962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GB" altLang="en-US" sz="16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Coastal</a:t>
            </a:r>
            <a:r>
              <a:rPr lang="fr-CH" dirty="0" smtClean="0"/>
              <a:t> centres first to </a:t>
            </a:r>
            <a:r>
              <a:rPr lang="fr-CH" dirty="0" err="1" smtClean="0"/>
              <a:t>benefit</a:t>
            </a:r>
            <a:r>
              <a:rPr lang="fr-CH" dirty="0" smtClean="0"/>
              <a:t> </a:t>
            </a:r>
            <a:r>
              <a:rPr lang="fr-CH" dirty="0" err="1" smtClean="0"/>
              <a:t>from</a:t>
            </a:r>
            <a:r>
              <a:rPr lang="fr-CH" dirty="0" smtClean="0"/>
              <a:t> </a:t>
            </a:r>
            <a:r>
              <a:rPr lang="fr-CH" dirty="0" err="1" smtClean="0"/>
              <a:t>fiber</a:t>
            </a:r>
            <a:r>
              <a:rPr lang="fr-CH" dirty="0" smtClean="0"/>
              <a:t> </a:t>
            </a:r>
            <a:r>
              <a:rPr lang="fr-CH" dirty="0" err="1" smtClean="0"/>
              <a:t>rollout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052513"/>
            <a:ext cx="2953023" cy="4897437"/>
          </a:xfrm>
        </p:spPr>
        <p:txBody>
          <a:bodyPr/>
          <a:lstStyle/>
          <a:p>
            <a:r>
              <a:rPr lang="fr-CH" dirty="0" err="1" smtClean="0"/>
              <a:t>GISCs</a:t>
            </a:r>
            <a:r>
              <a:rPr lang="fr-CH" dirty="0" smtClean="0"/>
              <a:t> Pretoria and Casablanca have MPLS connections to Europe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smtClean="0"/>
              <a:t>WMO Observation and Information System Department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A80673-A73F-4D73-96A3-E05FA08B7613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980728"/>
            <a:ext cx="5475287" cy="547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38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528"/>
            <a:ext cx="5541367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smtClean="0"/>
              <a:t>WMO Observation and Information System Department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2"/>
            <a:ext cx="3457079" cy="1295871"/>
          </a:xfrm>
        </p:spPr>
        <p:txBody>
          <a:bodyPr/>
          <a:lstStyle/>
          <a:p>
            <a:r>
              <a:rPr lang="en-US" dirty="0" err="1" smtClean="0"/>
              <a:t>Fibre</a:t>
            </a:r>
            <a:r>
              <a:rPr lang="en-US" dirty="0" smtClean="0"/>
              <a:t> is being rolled out in Africa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0296" y="1484784"/>
            <a:ext cx="321756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r-CH" sz="2000" dirty="0" smtClean="0"/>
              <a:t>Source: </a:t>
            </a:r>
            <a:r>
              <a:rPr lang="fr-CH" sz="2000" dirty="0">
                <a:hlinkClick r:id="rId3"/>
              </a:rPr>
              <a:t>http://afterfibre.net</a:t>
            </a:r>
            <a:r>
              <a:rPr lang="fr-CH" sz="2000" dirty="0" smtClean="0">
                <a:hlinkClick r:id="rId3"/>
              </a:rPr>
              <a:t>/</a:t>
            </a:r>
            <a:endParaRPr lang="fr-CH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fr-CH" sz="2000" dirty="0" smtClean="0"/>
              <a:t> </a:t>
            </a:r>
            <a:r>
              <a:rPr lang="en-US" sz="2000" dirty="0"/>
              <a:t>For country details - see </a:t>
            </a:r>
            <a:r>
              <a:rPr lang="en-US" sz="2000" dirty="0">
                <a:hlinkClick r:id="rId4"/>
              </a:rPr>
              <a:t>http://</a:t>
            </a:r>
            <a:r>
              <a:rPr lang="en-US" sz="2000" dirty="0" smtClean="0">
                <a:hlinkClick r:id="rId4"/>
              </a:rPr>
              <a:t>en.wikipedia.org/wiki/List_of_terrestrial_fibre_optic_cable_projects_in_Africa</a:t>
            </a:r>
            <a:r>
              <a:rPr lang="en-US" sz="2000" dirty="0" smtClean="0"/>
              <a:t> 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Varies from single to multiple in suppliers in each country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Wouldn’t it be nice to get Telco's to support NMHS needs</a:t>
            </a: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25266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WIGOS and WIS implementation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Acknowledged that supplies and infrastructure were problematic for observation availability, but</a:t>
            </a:r>
          </a:p>
          <a:p>
            <a:r>
              <a:rPr lang="en-US" sz="2400" dirty="0" smtClean="0"/>
              <a:t>Identified that communications is a larger factor in missing observations</a:t>
            </a:r>
          </a:p>
          <a:p>
            <a:r>
              <a:rPr lang="en-US" sz="2400" dirty="0" smtClean="0"/>
              <a:t>Consistent with the </a:t>
            </a:r>
            <a:r>
              <a:rPr lang="en-GB" sz="2400" dirty="0"/>
              <a:t>Southern African Development Community - Meteorological </a:t>
            </a:r>
            <a:r>
              <a:rPr lang="en-GB" sz="2400" dirty="0" smtClean="0"/>
              <a:t>theme group</a:t>
            </a:r>
          </a:p>
          <a:p>
            <a:pPr lvl="1"/>
            <a:r>
              <a:rPr lang="en-GB" sz="2400" dirty="0"/>
              <a:t> </a:t>
            </a:r>
            <a:r>
              <a:rPr lang="en-GB" sz="2400" u="sng" dirty="0">
                <a:hlinkClick r:id="rId2"/>
              </a:rPr>
              <a:t>http://www.sadc.int/themes/meteorology-climate</a:t>
            </a:r>
            <a:r>
              <a:rPr lang="en-GB" sz="2400" u="sng" dirty="0" smtClean="0">
                <a:hlinkClick r:id="rId2"/>
              </a:rPr>
              <a:t>/</a:t>
            </a:r>
            <a:r>
              <a:rPr lang="en-GB" sz="2400" u="sng" dirty="0" smtClean="0"/>
              <a:t> </a:t>
            </a:r>
          </a:p>
          <a:p>
            <a:r>
              <a:rPr lang="en-GB" sz="2400" dirty="0" smtClean="0"/>
              <a:t>SADC</a:t>
            </a:r>
            <a:r>
              <a:rPr lang="en-GB" sz="2400" dirty="0"/>
              <a:t> </a:t>
            </a:r>
            <a:r>
              <a:rPr lang="en-GB" sz="2400" dirty="0" smtClean="0"/>
              <a:t>master plan (2012)</a:t>
            </a:r>
          </a:p>
          <a:p>
            <a:pPr lvl="1"/>
            <a:r>
              <a:rPr lang="en-GB" sz="2400" dirty="0" smtClean="0"/>
              <a:t>(</a:t>
            </a:r>
            <a:r>
              <a:rPr lang="en-GB" sz="2000" u="sng" dirty="0">
                <a:hlinkClick r:id="rId3"/>
              </a:rPr>
              <a:t>http://</a:t>
            </a:r>
            <a:r>
              <a:rPr lang="en-GB" sz="2000" u="sng" dirty="0" smtClean="0">
                <a:hlinkClick r:id="rId3"/>
              </a:rPr>
              <a:t>www.sadc.int/files/1313/5293/3533/Regional_Infrastructure_Development_Master_Plan_Meteorology_Sector_Plan.pdf</a:t>
            </a:r>
            <a:r>
              <a:rPr lang="en-GB" sz="2400" dirty="0" smtClean="0"/>
              <a:t>)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smtClean="0"/>
              <a:t>WMO Observation and Information System Department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735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SADC </a:t>
            </a:r>
            <a:r>
              <a:rPr lang="en-US" dirty="0" smtClean="0"/>
              <a:t>- Meteorology </a:t>
            </a:r>
            <a:r>
              <a:rPr lang="en-US" dirty="0"/>
              <a:t>sector Vision 2027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smtClean="0"/>
              <a:t>WMO Observation and Information System Department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556791"/>
            <a:ext cx="5557869" cy="4206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1124744"/>
            <a:ext cx="417646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The telecommunication infrastructure available to the NMSs does not support adequate transfer of data inside or outside the countries. </a:t>
            </a: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Many </a:t>
            </a:r>
            <a:r>
              <a:rPr lang="en-US" dirty="0"/>
              <a:t>do not have dependable access to the internet to consistently reach out to users for feedback on their products.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386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79388" y="1916113"/>
            <a:ext cx="8785225" cy="3600450"/>
          </a:xfrm>
        </p:spPr>
        <p:txBody>
          <a:bodyPr/>
          <a:lstStyle/>
          <a:p>
            <a:r>
              <a:rPr lang="en-GB" altLang="en-US" sz="2200" b="1">
                <a:latin typeface="Arial" charset="0"/>
              </a:rPr>
              <a:t/>
            </a:r>
            <a:br>
              <a:rPr lang="en-GB" altLang="en-US" sz="2200" b="1">
                <a:latin typeface="Arial" charset="0"/>
              </a:rPr>
            </a:br>
            <a:r>
              <a:rPr lang="en-GB" altLang="en-US" sz="2200" b="1">
                <a:latin typeface="Arial" charset="0"/>
              </a:rPr>
              <a:t/>
            </a:r>
            <a:br>
              <a:rPr lang="en-GB" altLang="en-US" sz="2200" b="1">
                <a:latin typeface="Arial" charset="0"/>
              </a:rPr>
            </a:br>
            <a:r>
              <a:rPr lang="en-GB" altLang="en-US" sz="2200" b="1">
                <a:latin typeface="Arial" charset="0"/>
              </a:rPr>
              <a:t/>
            </a:r>
            <a:br>
              <a:rPr lang="en-GB" altLang="en-US" sz="2200" b="1">
                <a:latin typeface="Arial" charset="0"/>
              </a:rPr>
            </a:br>
            <a:r>
              <a:rPr lang="en-GB" altLang="en-US" sz="2200" b="1">
                <a:latin typeface="Arial" charset="0"/>
              </a:rPr>
              <a:t/>
            </a:r>
            <a:br>
              <a:rPr lang="en-GB" altLang="en-US" sz="2200" b="1">
                <a:latin typeface="Arial" charset="0"/>
              </a:rPr>
            </a:br>
            <a:r>
              <a:rPr lang="en-GB" altLang="en-US" sz="8000" b="1">
                <a:latin typeface="Arial" charset="0"/>
              </a:rPr>
              <a:t>Thank You</a:t>
            </a:r>
            <a:r>
              <a:rPr lang="en-GB" altLang="en-US" sz="6600" b="1">
                <a:latin typeface="Arial" charset="0"/>
              </a:rPr>
              <a:t/>
            </a:r>
            <a:br>
              <a:rPr lang="en-GB" altLang="en-US" sz="6600" b="1">
                <a:latin typeface="Arial" charset="0"/>
              </a:rPr>
            </a:br>
            <a:r>
              <a:rPr lang="en-GB" altLang="en-US" sz="6000">
                <a:latin typeface="Arial" charset="0"/>
              </a:rPr>
              <a:t/>
            </a:r>
            <a:br>
              <a:rPr lang="en-GB" altLang="en-US" sz="6000">
                <a:latin typeface="Arial" charset="0"/>
              </a:rPr>
            </a:br>
            <a:r>
              <a:rPr lang="en-US" altLang="en-US" sz="2400">
                <a:latin typeface="Arial" charset="0"/>
              </a:rPr>
              <a:t/>
            </a:r>
            <a:br>
              <a:rPr lang="en-US" altLang="en-US" sz="2400">
                <a:latin typeface="Arial" charset="0"/>
              </a:rPr>
            </a:br>
            <a:r>
              <a:rPr lang="en-GB" altLang="en-US" sz="2800">
                <a:latin typeface="Arial" charset="0"/>
              </a:rPr>
              <a:t/>
            </a:r>
            <a:br>
              <a:rPr lang="en-GB" altLang="en-US" sz="2800">
                <a:latin typeface="Arial" charset="0"/>
              </a:rPr>
            </a:br>
            <a:r>
              <a:rPr lang="en-GB" altLang="en-US" sz="2800">
                <a:latin typeface="Arial" charset="0"/>
              </a:rPr>
              <a:t/>
            </a:r>
            <a:br>
              <a:rPr lang="en-GB" altLang="en-US" sz="2800">
                <a:latin typeface="Arial" charset="0"/>
              </a:rPr>
            </a:br>
            <a:endParaRPr lang="en-US" altLang="en-US" sz="2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-26988"/>
            <a:ext cx="8713788" cy="792163"/>
          </a:xfrm>
        </p:spPr>
        <p:txBody>
          <a:bodyPr/>
          <a:lstStyle/>
          <a:p>
            <a:r>
              <a:rPr lang="en-GB" altLang="en-US" sz="4400" b="1" smtClean="0">
                <a:solidFill>
                  <a:schemeClr val="accent2"/>
                </a:solidFill>
                <a:latin typeface="Arial" charset="0"/>
              </a:rPr>
              <a:t>Main SWFDP Goals</a:t>
            </a:r>
            <a:endParaRPr lang="en-US" altLang="en-US" sz="4400" b="1" smtClean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250825" y="836613"/>
            <a:ext cx="8713788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533400" indent="-533400">
              <a:spcBef>
                <a:spcPct val="20000"/>
              </a:spcBef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990600" indent="-533400">
              <a:spcBef>
                <a:spcPct val="20000"/>
              </a:spcBef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spcBef>
                <a:spcPct val="20000"/>
              </a:spcBef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52600" indent="-381000">
              <a:spcBef>
                <a:spcPct val="20000"/>
              </a:spcBef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09800" indent="-381000">
              <a:spcBef>
                <a:spcPct val="20000"/>
              </a:spcBef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67000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124200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581400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38600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indent="-457200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altLang="zh-CN" i="1" dirty="0">
                <a:solidFill>
                  <a:schemeClr val="tx2"/>
                </a:solidFill>
                <a:ea typeface="宋体" pitchFamily="2" charset="-122"/>
              </a:rPr>
              <a:t>Improve Severe Weather Forecasting</a:t>
            </a:r>
          </a:p>
          <a:p>
            <a:pPr lvl="1" indent="-457200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altLang="zh-CN" i="1" dirty="0">
                <a:solidFill>
                  <a:schemeClr val="tx2"/>
                </a:solidFill>
                <a:ea typeface="宋体" pitchFamily="2" charset="-122"/>
              </a:rPr>
              <a:t>Improve lead-time of Warnings</a:t>
            </a:r>
          </a:p>
          <a:p>
            <a:pPr lvl="1" indent="-457200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altLang="zh-CN" i="1" dirty="0">
                <a:solidFill>
                  <a:schemeClr val="tx2"/>
                </a:solidFill>
                <a:ea typeface="宋体" pitchFamily="2" charset="-122"/>
              </a:rPr>
              <a:t>Improve interaction of NMHSs with users: media, disaster management, civil protection authorities</a:t>
            </a:r>
          </a:p>
          <a:p>
            <a:pPr lvl="1" indent="-457200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altLang="zh-CN" i="1" dirty="0">
                <a:solidFill>
                  <a:schemeClr val="tx2"/>
                </a:solidFill>
                <a:ea typeface="宋体" pitchFamily="2" charset="-122"/>
              </a:rPr>
              <a:t>Identify areas for improvement and requirements for the Basic Systems</a:t>
            </a:r>
          </a:p>
          <a:p>
            <a:pPr lvl="1" indent="-457200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altLang="zh-CN" i="1" dirty="0">
                <a:solidFill>
                  <a:schemeClr val="tx2"/>
                </a:solidFill>
                <a:ea typeface="宋体" pitchFamily="2" charset="-122"/>
              </a:rPr>
              <a:t>Improve the skill of products from WMO operational centres through </a:t>
            </a:r>
            <a:r>
              <a:rPr lang="en-GB" altLang="zh-CN" i="1" dirty="0" smtClean="0">
                <a:solidFill>
                  <a:schemeClr val="tx2"/>
                </a:solidFill>
                <a:ea typeface="宋体" pitchFamily="2" charset="-122"/>
              </a:rPr>
              <a:t>feedback</a:t>
            </a:r>
          </a:p>
          <a:p>
            <a:pPr lvl="1" indent="-457200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altLang="en-US" i="1" dirty="0" smtClean="0">
                <a:solidFill>
                  <a:schemeClr val="tx2"/>
                </a:solidFill>
                <a:ea typeface="宋体" pitchFamily="2" charset="-122"/>
              </a:rPr>
              <a:t>Capacity building </a:t>
            </a:r>
            <a:endParaRPr lang="en-GB" altLang="en-US" i="1" dirty="0">
              <a:solidFill>
                <a:schemeClr val="tx2"/>
              </a:solidFill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/>
          <p:cNvSpPr/>
          <p:nvPr/>
        </p:nvSpPr>
        <p:spPr>
          <a:xfrm>
            <a:off x="2928926" y="0"/>
            <a:ext cx="3857652" cy="2143125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197" name="Oval 28"/>
          <p:cNvSpPr>
            <a:spLocks noChangeArrowheads="1"/>
          </p:cNvSpPr>
          <p:nvPr/>
        </p:nvSpPr>
        <p:spPr bwMode="auto">
          <a:xfrm>
            <a:off x="2795588" y="-304800"/>
            <a:ext cx="6272212" cy="2357438"/>
          </a:xfrm>
          <a:prstGeom prst="ellips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6" name="Rectangle 25"/>
          <p:cNvSpPr/>
          <p:nvPr/>
        </p:nvSpPr>
        <p:spPr>
          <a:xfrm>
            <a:off x="150813" y="1350963"/>
            <a:ext cx="3448050" cy="1443037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ZA" altLang="en-US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-36513" y="3034960"/>
            <a:ext cx="3635897" cy="2687816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8" name="Cloud 47"/>
          <p:cNvSpPr/>
          <p:nvPr/>
        </p:nvSpPr>
        <p:spPr>
          <a:xfrm>
            <a:off x="5857875" y="4643438"/>
            <a:ext cx="2071688" cy="2214562"/>
          </a:xfrm>
          <a:prstGeom prst="cloud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786578" y="2071691"/>
            <a:ext cx="2071690" cy="1928813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8206" name="Picture 8" descr="http://www.ecmwf.int/products/forecasts/d/getchart/catalog/products/forecasts/medium/special/swdfp/eps/eps/Epsgram!Pretoria!pop!od!enfo!swdfp_epsgram!2008031000!chart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857250"/>
            <a:ext cx="600075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7" name="Oval 30"/>
          <p:cNvSpPr>
            <a:spLocks noChangeArrowheads="1"/>
          </p:cNvSpPr>
          <p:nvPr/>
        </p:nvSpPr>
        <p:spPr bwMode="auto">
          <a:xfrm>
            <a:off x="5000625" y="4500563"/>
            <a:ext cx="4143375" cy="2571750"/>
          </a:xfrm>
          <a:prstGeom prst="ellipse">
            <a:avLst/>
          </a:prstGeom>
          <a:noFill/>
          <a:ln w="28575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5" name="TextBox 64"/>
          <p:cNvSpPr txBox="1"/>
          <p:nvPr/>
        </p:nvSpPr>
        <p:spPr>
          <a:xfrm>
            <a:off x="-36512" y="1340768"/>
            <a:ext cx="3738981" cy="1569660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softEdge rad="63500"/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20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  <a:cs typeface="Arial" pitchFamily="34" charset="0"/>
              </a:rPr>
              <a:t>SWFDP Cascading Forecasting  Process</a:t>
            </a:r>
            <a:endParaRPr lang="en-US" altLang="en-US" sz="2800" dirty="0">
              <a:solidFill>
                <a:srgbClr val="3366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8211" name="Slide Number Placeholder 31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8C7F17-A0B5-43D9-B4A0-065CE7532E03}" type="slidenum">
              <a:rPr lang="en-ZA" altLang="en-US" sz="1200" smtClean="0">
                <a:solidFill>
                  <a:srgbClr val="898989"/>
                </a:solidFill>
                <a:latin typeface="Calibri" pitchFamily="34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ZA" altLang="en-US" sz="1200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8212" name="Oval 29"/>
          <p:cNvSpPr>
            <a:spLocks noChangeArrowheads="1"/>
          </p:cNvSpPr>
          <p:nvPr/>
        </p:nvSpPr>
        <p:spPr bwMode="auto">
          <a:xfrm>
            <a:off x="3071813" y="1855788"/>
            <a:ext cx="5786437" cy="2644775"/>
          </a:xfrm>
          <a:prstGeom prst="ellips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4" name="Striped Right Arrow 33"/>
          <p:cNvSpPr/>
          <p:nvPr/>
        </p:nvSpPr>
        <p:spPr>
          <a:xfrm rot="10289952">
            <a:off x="3081338" y="3597275"/>
            <a:ext cx="4633912" cy="482600"/>
          </a:xfrm>
          <a:prstGeom prst="stripedRightArrow">
            <a:avLst/>
          </a:prstGeom>
          <a:solidFill>
            <a:srgbClr val="FFC000"/>
          </a:solidFill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82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3308350"/>
            <a:ext cx="15001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5" name="Picture 60" descr="SWFDP0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8"/>
          <a:stretch>
            <a:fillRect/>
          </a:stretch>
        </p:blipFill>
        <p:spPr bwMode="auto">
          <a:xfrm>
            <a:off x="4643438" y="3340100"/>
            <a:ext cx="795337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 descr="Risk and Probability Tables.jpg"/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4643438" y="3937640"/>
            <a:ext cx="761973" cy="57148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8217" name="Picture 58" descr="SWFDP warn1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91893">
            <a:off x="2901950" y="4365625"/>
            <a:ext cx="15716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8" name="Picture 59" descr="Newspaper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1807">
            <a:off x="3246438" y="5180013"/>
            <a:ext cx="839787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9" name="Oval 30"/>
          <p:cNvSpPr>
            <a:spLocks noChangeArrowheads="1"/>
          </p:cNvSpPr>
          <p:nvPr/>
        </p:nvSpPr>
        <p:spPr bwMode="auto">
          <a:xfrm>
            <a:off x="-101600" y="2789238"/>
            <a:ext cx="3957638" cy="2933700"/>
          </a:xfrm>
          <a:prstGeom prst="ellips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" name="Striped Right Arrow 32"/>
          <p:cNvSpPr/>
          <p:nvPr/>
        </p:nvSpPr>
        <p:spPr>
          <a:xfrm rot="1842753">
            <a:off x="5164138" y="1312863"/>
            <a:ext cx="2505075" cy="473075"/>
          </a:xfrm>
          <a:prstGeom prst="stripedRightArrow">
            <a:avLst/>
          </a:prstGeom>
          <a:solidFill>
            <a:srgbClr val="FFC000"/>
          </a:solidFill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8221" name="Picture 4" descr="http://www.wxmaps.org/pix/af2.24hr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1428750"/>
            <a:ext cx="5842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2" name="Picture 6" descr="http://www.ecmwf.int/products/forecasts/d/getchart/catalog/products/forecasts/medium/special/swdfp/eps/efi/efi_tp!1!Africa!precipitation!pop!od!enfo!swdfp_tpi!2008031000!chart.gi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857250"/>
            <a:ext cx="871538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3" name="Picture 2" descr="http://www.weathersa.co.za/rsmcImg/UKMet/prob_24P50_24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1" t="4395" r="13281"/>
          <a:stretch>
            <a:fillRect/>
          </a:stretch>
        </p:blipFill>
        <p:spPr bwMode="auto">
          <a:xfrm>
            <a:off x="6572250" y="1285875"/>
            <a:ext cx="592138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24" name="TextBox 65"/>
          <p:cNvSpPr txBox="1">
            <a:spLocks noChangeArrowheads="1"/>
          </p:cNvSpPr>
          <p:nvPr/>
        </p:nvSpPr>
        <p:spPr bwMode="auto">
          <a:xfrm>
            <a:off x="5119688" y="30163"/>
            <a:ext cx="40894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GB" altLang="en-US" sz="2200" i="1">
                <a:solidFill>
                  <a:srgbClr val="008000"/>
                </a:solidFill>
                <a:latin typeface="Calibri" pitchFamily="34" charset="0"/>
                <a:ea typeface="ＭＳ Ｐゴシック" pitchFamily="34" charset="-128"/>
              </a:rPr>
              <a:t>Global NWP </a:t>
            </a:r>
            <a:r>
              <a:rPr lang="en-GB" altLang="en-US" sz="2200">
                <a:solidFill>
                  <a:srgbClr val="008000"/>
                </a:solidFill>
                <a:latin typeface="Calibri" pitchFamily="34" charset="0"/>
                <a:ea typeface="ＭＳ Ｐゴシック" pitchFamily="34" charset="-128"/>
              </a:rPr>
              <a:t>centres to provide available NWP and EPS products, including in the form of probabilities</a:t>
            </a:r>
            <a:endParaRPr lang="en-US" altLang="en-US" sz="2200">
              <a:solidFill>
                <a:srgbClr val="00800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31" name="Striped Right Arrow 30"/>
          <p:cNvSpPr/>
          <p:nvPr/>
        </p:nvSpPr>
        <p:spPr>
          <a:xfrm rot="1117506">
            <a:off x="2632075" y="4962525"/>
            <a:ext cx="3416300" cy="492125"/>
          </a:xfrm>
          <a:prstGeom prst="stripedRightArrow">
            <a:avLst/>
          </a:prstGeom>
          <a:solidFill>
            <a:srgbClr val="FFC000"/>
          </a:solidFill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226" name="TextBox 31"/>
          <p:cNvSpPr txBox="1">
            <a:spLocks noChangeArrowheads="1"/>
          </p:cNvSpPr>
          <p:nvPr/>
        </p:nvSpPr>
        <p:spPr bwMode="auto">
          <a:xfrm>
            <a:off x="-117475" y="3440113"/>
            <a:ext cx="36099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GB" altLang="en-US" sz="2000" i="1" dirty="0">
                <a:latin typeface="Calibri" pitchFamily="34" charset="0"/>
                <a:ea typeface="ＭＳ Ｐゴシック" pitchFamily="34" charset="-128"/>
              </a:rPr>
              <a:t>NMHSs</a:t>
            </a:r>
            <a:r>
              <a:rPr lang="en-GB" altLang="en-US" sz="2000" dirty="0">
                <a:latin typeface="Calibri" pitchFamily="34" charset="0"/>
                <a:ea typeface="ＭＳ Ｐゴシック" pitchFamily="34" charset="-128"/>
              </a:rPr>
              <a:t> reassess info and issue country forecasts and warnings to Disaster Management Offices, media and public etc. if needed</a:t>
            </a:r>
          </a:p>
        </p:txBody>
      </p:sp>
      <p:sp>
        <p:nvSpPr>
          <p:cNvPr id="8227" name="TextBox 35"/>
          <p:cNvSpPr txBox="1">
            <a:spLocks noChangeArrowheads="1"/>
          </p:cNvSpPr>
          <p:nvPr/>
        </p:nvSpPr>
        <p:spPr bwMode="auto">
          <a:xfrm>
            <a:off x="3492500" y="2044700"/>
            <a:ext cx="44100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GB" altLang="en-US" sz="2000" i="1">
                <a:solidFill>
                  <a:srgbClr val="7030A0"/>
                </a:solidFill>
                <a:latin typeface="Calibri" pitchFamily="34" charset="0"/>
                <a:ea typeface="ＭＳ Ｐゴシック" pitchFamily="34" charset="-128"/>
              </a:rPr>
              <a:t>Regional centre</a:t>
            </a:r>
            <a:r>
              <a:rPr lang="en-GB" altLang="en-US" sz="2000">
                <a:solidFill>
                  <a:srgbClr val="7030A0"/>
                </a:solidFill>
                <a:latin typeface="Calibri" pitchFamily="34" charset="0"/>
                <a:ea typeface="ＭＳ Ｐゴシック" pitchFamily="34" charset="-128"/>
              </a:rPr>
              <a:t> interprets information from global centres, Prepare guidance forecasts for NMHSs, run LAM to refine products</a:t>
            </a:r>
            <a:endParaRPr lang="en-US" altLang="en-US" sz="2000">
              <a:solidFill>
                <a:srgbClr val="7030A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pic>
        <p:nvPicPr>
          <p:cNvPr id="8228" name="Picture 5" descr="wmo2012_en_acronym_whitegoldblu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1222376" cy="1222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228600" y="9144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990600" indent="-533400">
              <a:spcBef>
                <a:spcPct val="20000"/>
              </a:spcBef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spcBef>
                <a:spcPct val="20000"/>
              </a:spcBef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52600" indent="-381000">
              <a:spcBef>
                <a:spcPct val="20000"/>
              </a:spcBef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09800" indent="-381000">
              <a:spcBef>
                <a:spcPct val="20000"/>
              </a:spcBef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67000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124200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581400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38600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en-US" altLang="en-US" sz="1000">
                <a:solidFill>
                  <a:schemeClr val="bg1"/>
                </a:solidFill>
                <a:latin typeface="Arial Black" pitchFamily="34" charset="0"/>
              </a:rPr>
              <a:t>WMO</a:t>
            </a:r>
          </a:p>
        </p:txBody>
      </p:sp>
      <p:sp>
        <p:nvSpPr>
          <p:cNvPr id="16387" name="Rectangle 11"/>
          <p:cNvSpPr>
            <a:spLocks noChangeArrowheads="1"/>
          </p:cNvSpPr>
          <p:nvPr/>
        </p:nvSpPr>
        <p:spPr bwMode="auto">
          <a:xfrm>
            <a:off x="-180975" y="-100013"/>
            <a:ext cx="9540875" cy="752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en-US" altLang="en-US" sz="3200" b="1" dirty="0" smtClean="0">
                <a:solidFill>
                  <a:srgbClr val="000099"/>
                </a:solidFill>
                <a:latin typeface="Arial Black" pitchFamily="34" charset="0"/>
                <a:cs typeface="Arial" charset="0"/>
              </a:rPr>
              <a:t>SWFDP – Africa </a:t>
            </a:r>
            <a:endParaRPr lang="en-US" altLang="en-US" sz="3200" b="1" dirty="0">
              <a:solidFill>
                <a:srgbClr val="000099"/>
              </a:solidFill>
              <a:latin typeface="Arial Black" pitchFamily="34" charset="0"/>
              <a:cs typeface="Arial" charset="0"/>
            </a:endParaRPr>
          </a:p>
        </p:txBody>
      </p:sp>
      <p:pic>
        <p:nvPicPr>
          <p:cNvPr id="16388" name="Picture 12" descr="http://rsmc.weathersa.co.za/rsmcImg/Guidance/SWFDP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979" y="823912"/>
            <a:ext cx="3497784" cy="2885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14"/>
          <p:cNvSpPr>
            <a:spLocks noChangeArrowheads="1"/>
          </p:cNvSpPr>
          <p:nvPr/>
        </p:nvSpPr>
        <p:spPr bwMode="auto">
          <a:xfrm>
            <a:off x="467544" y="370000"/>
            <a:ext cx="4297363" cy="6678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zh-CN" sz="2800" b="1" dirty="0" smtClean="0">
                <a:latin typeface="Times" pitchFamily="18" charset="0"/>
                <a:ea typeface="SimSun" pitchFamily="2" charset="-122"/>
              </a:rPr>
              <a:t>South Africa -16 Countries </a:t>
            </a:r>
            <a:r>
              <a:rPr lang="en-US" altLang="zh-CN" sz="2800" b="1" dirty="0" smtClean="0">
                <a:solidFill>
                  <a:schemeClr val="folHlink"/>
                </a:solidFill>
                <a:latin typeface="Times" pitchFamily="18" charset="0"/>
                <a:ea typeface="SimSun" pitchFamily="2" charset="-122"/>
              </a:rPr>
              <a:t>: </a:t>
            </a:r>
            <a:r>
              <a:rPr lang="en-US" altLang="en-US" dirty="0">
                <a:solidFill>
                  <a:srgbClr val="C00000"/>
                </a:solidFill>
                <a:latin typeface="Times" pitchFamily="18" charset="0"/>
              </a:rPr>
              <a:t>Angola, Botswana, Democratic Republic of the Congo, </a:t>
            </a:r>
            <a:r>
              <a:rPr lang="pt-PT" altLang="en-US" dirty="0">
                <a:solidFill>
                  <a:srgbClr val="C00000"/>
                </a:solidFill>
                <a:latin typeface="Times" pitchFamily="18" charset="0"/>
              </a:rPr>
              <a:t>Malawi, Mauritius, Madagascar, Mozambique, Namibia, Lesotho, </a:t>
            </a:r>
            <a:r>
              <a:rPr lang="en-US" altLang="en-US" dirty="0">
                <a:solidFill>
                  <a:srgbClr val="C00000"/>
                </a:solidFill>
                <a:latin typeface="Times" pitchFamily="18" charset="0"/>
              </a:rPr>
              <a:t>Seychelles, South Africa, Swaziland, Tanzania, Zambia, Zimbabwe, </a:t>
            </a:r>
            <a:r>
              <a:rPr lang="en-US" altLang="en-US" dirty="0" smtClean="0">
                <a:solidFill>
                  <a:srgbClr val="C00000"/>
                </a:solidFill>
                <a:latin typeface="Times" pitchFamily="18" charset="0"/>
              </a:rPr>
              <a:t>Comoros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dirty="0">
              <a:solidFill>
                <a:srgbClr val="C00000"/>
              </a:solidFill>
              <a:latin typeface="Times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fr-CH" altLang="en-US" sz="2800" b="1" dirty="0" err="1" smtClean="0">
                <a:latin typeface="Times" pitchFamily="18" charset="0"/>
              </a:rPr>
              <a:t>Eastern</a:t>
            </a:r>
            <a:r>
              <a:rPr lang="fr-CH" altLang="en-US" sz="2800" b="1" dirty="0" smtClean="0">
                <a:latin typeface="Times" pitchFamily="18" charset="0"/>
              </a:rPr>
              <a:t> </a:t>
            </a:r>
            <a:r>
              <a:rPr lang="fr-CH" altLang="en-US" sz="2800" b="1" dirty="0" err="1" smtClean="0">
                <a:latin typeface="Times" pitchFamily="18" charset="0"/>
              </a:rPr>
              <a:t>Africa</a:t>
            </a:r>
            <a:r>
              <a:rPr lang="fr-CH" altLang="en-US" sz="2800" b="1" dirty="0" smtClean="0">
                <a:latin typeface="Times" pitchFamily="18" charset="0"/>
              </a:rPr>
              <a:t> -  </a:t>
            </a:r>
            <a:r>
              <a:rPr lang="fr-CH" altLang="en-US" dirty="0">
                <a:solidFill>
                  <a:srgbClr val="FF0000"/>
                </a:solidFill>
                <a:latin typeface="Times" pitchFamily="18" charset="0"/>
              </a:rPr>
              <a:t>7 Countries: </a:t>
            </a:r>
            <a:r>
              <a:rPr lang="fr-CH" altLang="en-US" dirty="0" smtClean="0">
                <a:solidFill>
                  <a:srgbClr val="FF0000"/>
                </a:solidFill>
                <a:latin typeface="Times" pitchFamily="18" charset="0"/>
              </a:rPr>
              <a:t> </a:t>
            </a:r>
            <a:r>
              <a:rPr lang="fr-CH" altLang="en-US" dirty="0">
                <a:solidFill>
                  <a:srgbClr val="FF0000"/>
                </a:solidFill>
                <a:latin typeface="Times" pitchFamily="18" charset="0"/>
              </a:rPr>
              <a:t>Burundi, </a:t>
            </a:r>
            <a:r>
              <a:rPr lang="fr-CH" altLang="en-US" dirty="0" err="1">
                <a:solidFill>
                  <a:srgbClr val="FF0000"/>
                </a:solidFill>
                <a:latin typeface="Times" pitchFamily="18" charset="0"/>
              </a:rPr>
              <a:t>Ethiopia</a:t>
            </a:r>
            <a:r>
              <a:rPr lang="fr-CH" altLang="en-US" dirty="0">
                <a:solidFill>
                  <a:srgbClr val="FF0000"/>
                </a:solidFill>
                <a:latin typeface="Times" pitchFamily="18" charset="0"/>
              </a:rPr>
              <a:t>, Kenya, Rwanda, South </a:t>
            </a:r>
            <a:r>
              <a:rPr lang="fr-CH" altLang="en-US" dirty="0" err="1">
                <a:solidFill>
                  <a:srgbClr val="FF0000"/>
                </a:solidFill>
                <a:latin typeface="Times" pitchFamily="18" charset="0"/>
              </a:rPr>
              <a:t>Sudan</a:t>
            </a:r>
            <a:r>
              <a:rPr lang="fr-CH" altLang="en-US" dirty="0">
                <a:solidFill>
                  <a:srgbClr val="FF0000"/>
                </a:solidFill>
                <a:latin typeface="Times" pitchFamily="18" charset="0"/>
              </a:rPr>
              <a:t>, </a:t>
            </a:r>
            <a:r>
              <a:rPr lang="fr-CH" altLang="en-US" dirty="0" err="1">
                <a:solidFill>
                  <a:srgbClr val="FF0000"/>
                </a:solidFill>
                <a:latin typeface="Times" pitchFamily="18" charset="0"/>
              </a:rPr>
              <a:t>Tanzania</a:t>
            </a:r>
            <a:r>
              <a:rPr lang="fr-CH" altLang="en-US" dirty="0">
                <a:solidFill>
                  <a:srgbClr val="FF0000"/>
                </a:solidFill>
                <a:latin typeface="Times" pitchFamily="18" charset="0"/>
              </a:rPr>
              <a:t>  and </a:t>
            </a:r>
            <a:r>
              <a:rPr lang="fr-CH" altLang="en-US" dirty="0" smtClean="0">
                <a:solidFill>
                  <a:srgbClr val="FF0000"/>
                </a:solidFill>
                <a:latin typeface="Times" pitchFamily="18" charset="0"/>
              </a:rPr>
              <a:t>Uganda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dirty="0">
              <a:solidFill>
                <a:srgbClr val="FF0000"/>
              </a:solidFill>
              <a:latin typeface="Times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fr-CH" altLang="en-US" b="1" dirty="0" smtClean="0">
                <a:latin typeface="Times" pitchFamily="18" charset="0"/>
              </a:rPr>
              <a:t>West </a:t>
            </a:r>
            <a:r>
              <a:rPr lang="fr-CH" altLang="en-US" b="1" dirty="0" err="1" smtClean="0">
                <a:latin typeface="Times" pitchFamily="18" charset="0"/>
              </a:rPr>
              <a:t>Africa</a:t>
            </a:r>
            <a:r>
              <a:rPr lang="fr-CH" altLang="en-US" b="1" dirty="0" smtClean="0">
                <a:latin typeface="Times" pitchFamily="18" charset="0"/>
              </a:rPr>
              <a:t>: In </a:t>
            </a:r>
            <a:r>
              <a:rPr lang="fr-CH" altLang="en-US" b="1" dirty="0" err="1" smtClean="0">
                <a:latin typeface="Times" pitchFamily="18" charset="0"/>
              </a:rPr>
              <a:t>Development</a:t>
            </a:r>
            <a:endParaRPr lang="fr-CH" altLang="en-US" b="1" dirty="0">
              <a:latin typeface="Times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fr-CH" altLang="en-US" sz="2800" b="1" dirty="0" smtClean="0">
              <a:latin typeface="Times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800" b="1" dirty="0">
              <a:latin typeface="Times" pitchFamily="18" charset="0"/>
            </a:endParaRPr>
          </a:p>
        </p:txBody>
      </p:sp>
      <p:sp>
        <p:nvSpPr>
          <p:cNvPr id="16390" name="Rectangle 15"/>
          <p:cNvSpPr>
            <a:spLocks noChangeArrowheads="1"/>
          </p:cNvSpPr>
          <p:nvPr/>
        </p:nvSpPr>
        <p:spPr bwMode="auto">
          <a:xfrm>
            <a:off x="201613" y="4057650"/>
            <a:ext cx="41036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fr-CH" altLang="zh-CN" sz="2800" b="1" dirty="0" smtClean="0">
                <a:latin typeface="Times" pitchFamily="18" charset="0"/>
                <a:ea typeface="SimSun" pitchFamily="2" charset="-122"/>
              </a:rPr>
              <a:t> </a:t>
            </a:r>
            <a:endParaRPr lang="en-US" altLang="zh-CN" sz="2800" dirty="0">
              <a:solidFill>
                <a:srgbClr val="C00000"/>
              </a:solidFill>
              <a:latin typeface="Times" pitchFamily="18" charset="0"/>
              <a:ea typeface="SimSun" pitchFamily="2" charset="-122"/>
            </a:endParaRPr>
          </a:p>
        </p:txBody>
      </p:sp>
      <p:sp>
        <p:nvSpPr>
          <p:cNvPr id="16392" name="Rectangle 1"/>
          <p:cNvSpPr>
            <a:spLocks noChangeArrowheads="1"/>
          </p:cNvSpPr>
          <p:nvPr/>
        </p:nvSpPr>
        <p:spPr bwMode="auto">
          <a:xfrm>
            <a:off x="6870700" y="1341438"/>
            <a:ext cx="21510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b="1">
                <a:solidFill>
                  <a:schemeClr val="bg1"/>
                </a:solidFill>
                <a:cs typeface="Arial" charset="0"/>
              </a:rPr>
              <a:t>(Since 2006)  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6558583" y="4596110"/>
            <a:ext cx="2696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0"/>
              </a:spcBef>
              <a:buClrTx/>
            </a:pPr>
            <a:r>
              <a:rPr lang="fr-CH" altLang="en-US" dirty="0" smtClean="0">
                <a:solidFill>
                  <a:srgbClr val="00B050"/>
                </a:solidFill>
                <a:ea typeface="Times" pitchFamily="18" charset="0"/>
                <a:cs typeface="Arial" charset="0"/>
              </a:rPr>
              <a:t> </a:t>
            </a:r>
            <a:endParaRPr lang="en-US" altLang="en-US" dirty="0">
              <a:solidFill>
                <a:srgbClr val="00B050"/>
              </a:solidFill>
              <a:ea typeface="Times" pitchFamily="18" charset="0"/>
              <a:cs typeface="Arial" charset="0"/>
            </a:endParaRPr>
          </a:p>
        </p:txBody>
      </p:sp>
      <p:pic>
        <p:nvPicPr>
          <p:cNvPr id="11" name="Picture 4" descr="http://rsmc.meteo.go.ke/rsmc/products/guidance/rsmc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979" y="3883453"/>
            <a:ext cx="3352226" cy="2348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tma.meteo.go.tz/severe/uploads/day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1208088"/>
            <a:ext cx="4498975" cy="337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4" descr="http://rsmc.meteo.go.ke/rsmc/products/guidance/rsmc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688" y="1123950"/>
            <a:ext cx="4551362" cy="360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9"/>
          <p:cNvSpPr>
            <a:spLocks noChangeArrowheads="1"/>
          </p:cNvSpPr>
          <p:nvPr/>
        </p:nvSpPr>
        <p:spPr bwMode="auto">
          <a:xfrm>
            <a:off x="30163" y="5300663"/>
            <a:ext cx="8863012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2" algn="just">
              <a:spcBef>
                <a:spcPct val="0"/>
              </a:spcBef>
              <a:buClrTx/>
              <a:buFontTx/>
              <a:buNone/>
            </a:pPr>
            <a:r>
              <a:rPr lang="en-GB" altLang="zh-CN" sz="1800" b="1">
                <a:ea typeface="SimSun" pitchFamily="2" charset="-122"/>
                <a:cs typeface="Arial" charset="0"/>
              </a:rPr>
              <a:t>Global Centres</a:t>
            </a:r>
            <a:r>
              <a:rPr lang="en-GB" altLang="zh-CN" sz="1800">
                <a:ea typeface="SimSun" pitchFamily="2" charset="-122"/>
                <a:cs typeface="Arial" charset="0"/>
              </a:rPr>
              <a:t>: </a:t>
            </a:r>
            <a:r>
              <a:rPr lang="en-GB" altLang="zh-CN" sz="1800">
                <a:solidFill>
                  <a:srgbClr val="0000FF"/>
                </a:solidFill>
                <a:ea typeface="SimSun" pitchFamily="2" charset="-122"/>
                <a:cs typeface="Arial" charset="0"/>
              </a:rPr>
              <a:t>ECMWF, UKMO, NOAA/NCEP , DWD </a:t>
            </a:r>
          </a:p>
          <a:p>
            <a:pPr marL="0" lvl="2" algn="just">
              <a:spcBef>
                <a:spcPct val="0"/>
              </a:spcBef>
              <a:buClrTx/>
              <a:buFontTx/>
              <a:buNone/>
            </a:pPr>
            <a:r>
              <a:rPr lang="en-GB" altLang="zh-CN" sz="1800" b="1">
                <a:ea typeface="SimSun" pitchFamily="2" charset="-122"/>
                <a:cs typeface="Arial" charset="0"/>
              </a:rPr>
              <a:t>Regional Centre: </a:t>
            </a:r>
            <a:r>
              <a:rPr lang="en-GB" altLang="zh-CN" sz="1800">
                <a:solidFill>
                  <a:srgbClr val="0000FF"/>
                </a:solidFill>
                <a:ea typeface="SimSun" pitchFamily="2" charset="-122"/>
                <a:cs typeface="Arial" charset="0"/>
              </a:rPr>
              <a:t>RSMC Nairobi, RFSC Dar Es Salaam (Lake Victoria basin)</a:t>
            </a:r>
            <a:endParaRPr lang="en-US" altLang="zh-CN" sz="1800">
              <a:solidFill>
                <a:srgbClr val="0000FF"/>
              </a:solidFill>
              <a:ea typeface="SimSun" pitchFamily="2" charset="-122"/>
              <a:cs typeface="Arial" charset="0"/>
            </a:endParaRPr>
          </a:p>
        </p:txBody>
      </p:sp>
      <p:sp>
        <p:nvSpPr>
          <p:cNvPr id="18437" name="Rectangle 10"/>
          <p:cNvSpPr>
            <a:spLocks noChangeArrowheads="1"/>
          </p:cNvSpPr>
          <p:nvPr/>
        </p:nvSpPr>
        <p:spPr bwMode="auto">
          <a:xfrm>
            <a:off x="30163" y="4581525"/>
            <a:ext cx="9005887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2" algn="just">
              <a:spcBef>
                <a:spcPct val="0"/>
              </a:spcBef>
              <a:buClrTx/>
              <a:buFontTx/>
              <a:buNone/>
            </a:pPr>
            <a:r>
              <a:rPr lang="en-GB" altLang="zh-CN" sz="2000" b="1">
                <a:ea typeface="SimSun" pitchFamily="2" charset="-122"/>
                <a:cs typeface="Arial" charset="0"/>
              </a:rPr>
              <a:t>Benefitting Countries (7): </a:t>
            </a:r>
          </a:p>
          <a:p>
            <a:pPr marL="0" lvl="2" algn="just">
              <a:spcBef>
                <a:spcPct val="0"/>
              </a:spcBef>
              <a:buClrTx/>
              <a:buFontTx/>
              <a:buNone/>
            </a:pPr>
            <a:r>
              <a:rPr lang="en-US" altLang="zh-CN" sz="2000">
                <a:solidFill>
                  <a:srgbClr val="0000FF"/>
                </a:solidFill>
                <a:ea typeface="SimSun" pitchFamily="2" charset="-122"/>
                <a:cs typeface="Arial" charset="0"/>
              </a:rPr>
              <a:t>Burundi, Ethiopia, Kenya, Rwanda, South Sudan, Tanzania  and Uganda</a:t>
            </a:r>
            <a:endParaRPr lang="en-US" altLang="en-US" sz="2000">
              <a:solidFill>
                <a:srgbClr val="0000FF"/>
              </a:solidFill>
              <a:ea typeface="SimSun" pitchFamily="2" charset="-122"/>
              <a:cs typeface="Arial" charset="0"/>
            </a:endParaRPr>
          </a:p>
        </p:txBody>
      </p:sp>
      <p:sp>
        <p:nvSpPr>
          <p:cNvPr id="18438" name="Rectangle 11"/>
          <p:cNvSpPr>
            <a:spLocks noChangeArrowheads="1"/>
          </p:cNvSpPr>
          <p:nvPr/>
        </p:nvSpPr>
        <p:spPr bwMode="auto">
          <a:xfrm>
            <a:off x="1185863" y="115888"/>
            <a:ext cx="7935912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en-US" altLang="en-US" sz="3200" b="1" dirty="0">
                <a:solidFill>
                  <a:srgbClr val="000099"/>
                </a:solidFill>
                <a:latin typeface="Arial Black" pitchFamily="34" charset="0"/>
              </a:rPr>
              <a:t>SWFDP </a:t>
            </a:r>
            <a:r>
              <a:rPr lang="en-US" altLang="en-US" sz="3200" b="1" dirty="0" smtClean="0">
                <a:solidFill>
                  <a:srgbClr val="000099"/>
                </a:solidFill>
                <a:latin typeface="Arial Black" pitchFamily="34" charset="0"/>
              </a:rPr>
              <a:t>Eastern </a:t>
            </a:r>
            <a:r>
              <a:rPr lang="en-US" altLang="en-US" sz="3200" b="1" dirty="0">
                <a:solidFill>
                  <a:srgbClr val="000099"/>
                </a:solidFill>
                <a:latin typeface="Arial Black" pitchFamily="34" charset="0"/>
              </a:rPr>
              <a:t>Africa</a:t>
            </a:r>
          </a:p>
          <a:p>
            <a:pPr algn="ctr">
              <a:buFont typeface="Wingdings" pitchFamily="2" charset="2"/>
              <a:buNone/>
            </a:pPr>
            <a:r>
              <a:rPr lang="en-US" altLang="en-US" sz="2000" b="1" dirty="0">
                <a:solidFill>
                  <a:srgbClr val="0000FF"/>
                </a:solidFill>
                <a:latin typeface="Arial Black" pitchFamily="34" charset="0"/>
              </a:rPr>
              <a:t>(</a:t>
            </a:r>
            <a:r>
              <a:rPr lang="fr-CH" altLang="en-US" sz="2000" b="1" dirty="0" err="1">
                <a:solidFill>
                  <a:srgbClr val="0000FF"/>
                </a:solidFill>
                <a:latin typeface="Arial Black" pitchFamily="34" charset="0"/>
              </a:rPr>
              <a:t>Since</a:t>
            </a:r>
            <a:r>
              <a:rPr lang="fr-CH" altLang="en-US" sz="2000" b="1" dirty="0">
                <a:solidFill>
                  <a:srgbClr val="0000FF"/>
                </a:solidFill>
                <a:latin typeface="Arial Black" pitchFamily="34" charset="0"/>
              </a:rPr>
              <a:t> 2010)</a:t>
            </a:r>
            <a:endParaRPr lang="en-US" altLang="en-US" sz="2000" b="1" dirty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18439" name="Picture 17" descr="wmo2012_en_acronym_whitegoldblu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1222376" cy="1222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Rectangle 7"/>
          <p:cNvSpPr>
            <a:spLocks noChangeArrowheads="1"/>
          </p:cNvSpPr>
          <p:nvPr/>
        </p:nvSpPr>
        <p:spPr bwMode="auto">
          <a:xfrm>
            <a:off x="1950744" y="5877272"/>
            <a:ext cx="46249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0"/>
              </a:spcBef>
              <a:buClrTx/>
            </a:pPr>
            <a:r>
              <a:rPr lang="fr-CH" altLang="en-US" dirty="0" smtClean="0">
                <a:solidFill>
                  <a:srgbClr val="00B050"/>
                </a:solidFill>
                <a:ea typeface="Times" pitchFamily="18" charset="0"/>
                <a:cs typeface="Arial" charset="0"/>
              </a:rPr>
              <a:t>(Supported by Norwegian funds)</a:t>
            </a:r>
            <a:endParaRPr lang="en-US" altLang="en-US" dirty="0">
              <a:solidFill>
                <a:srgbClr val="00B050"/>
              </a:solidFill>
              <a:ea typeface="Times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 smtClean="0"/>
              <a:t>Issues </a:t>
            </a:r>
            <a:r>
              <a:rPr lang="fr-CH" b="1" dirty="0" err="1" smtClean="0"/>
              <a:t>around</a:t>
            </a:r>
            <a:r>
              <a:rPr lang="fr-CH" b="1" dirty="0" smtClean="0"/>
              <a:t> </a:t>
            </a:r>
            <a:r>
              <a:rPr lang="fr-CH" b="1" dirty="0" err="1" smtClean="0"/>
              <a:t>accessing</a:t>
            </a:r>
            <a:r>
              <a:rPr lang="fr-CH" b="1" dirty="0" smtClean="0"/>
              <a:t> and sharing information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sz="2400" dirty="0" err="1" smtClean="0"/>
              <a:t>Weather</a:t>
            </a:r>
            <a:r>
              <a:rPr lang="fr-CH" sz="2400" dirty="0" smtClean="0"/>
              <a:t> business </a:t>
            </a:r>
            <a:r>
              <a:rPr lang="fr-CH" sz="2400" dirty="0" err="1" smtClean="0"/>
              <a:t>create</a:t>
            </a:r>
            <a:r>
              <a:rPr lang="fr-CH" sz="2400" dirty="0" smtClean="0"/>
              <a:t> </a:t>
            </a:r>
            <a:r>
              <a:rPr lang="fr-CH" sz="2400" dirty="0" err="1" smtClean="0"/>
              <a:t>huge</a:t>
            </a:r>
            <a:r>
              <a:rPr lang="fr-CH" sz="2400" dirty="0" smtClean="0"/>
              <a:t> </a:t>
            </a:r>
            <a:r>
              <a:rPr lang="fr-CH" sz="2400" dirty="0" err="1" smtClean="0"/>
              <a:t>amount</a:t>
            </a:r>
            <a:r>
              <a:rPr lang="fr-CH" sz="2400" dirty="0" smtClean="0"/>
              <a:t> of data (Satellites, Radars, Surface &amp; </a:t>
            </a:r>
            <a:r>
              <a:rPr lang="fr-CH" sz="2400" dirty="0" err="1" smtClean="0"/>
              <a:t>upper</a:t>
            </a:r>
            <a:r>
              <a:rPr lang="fr-CH" sz="2400" dirty="0" smtClean="0"/>
              <a:t> air observations </a:t>
            </a:r>
            <a:r>
              <a:rPr lang="fr-CH" sz="2400" dirty="0" err="1" smtClean="0"/>
              <a:t>etc</a:t>
            </a:r>
            <a:r>
              <a:rPr lang="fr-CH" sz="2400" dirty="0" smtClean="0"/>
              <a:t>).  </a:t>
            </a:r>
            <a:r>
              <a:rPr lang="fr-CH" sz="2400" dirty="0" err="1" smtClean="0"/>
              <a:t>Accessing</a:t>
            </a:r>
            <a:r>
              <a:rPr lang="fr-CH" sz="2400" dirty="0" smtClean="0"/>
              <a:t> </a:t>
            </a:r>
            <a:r>
              <a:rPr lang="fr-CH" sz="2400" dirty="0" err="1" smtClean="0"/>
              <a:t>these</a:t>
            </a:r>
            <a:r>
              <a:rPr lang="fr-CH" sz="2400" dirty="0" smtClean="0"/>
              <a:t> data </a:t>
            </a:r>
            <a:r>
              <a:rPr lang="fr-CH" sz="2400" dirty="0" err="1" smtClean="0"/>
              <a:t>facilitates</a:t>
            </a:r>
            <a:r>
              <a:rPr lang="fr-CH" sz="2400" dirty="0" smtClean="0"/>
              <a:t> the </a:t>
            </a:r>
            <a:r>
              <a:rPr lang="fr-CH" sz="2400" dirty="0" err="1" smtClean="0"/>
              <a:t>development</a:t>
            </a:r>
            <a:r>
              <a:rPr lang="fr-CH" sz="2400" dirty="0" smtClean="0"/>
              <a:t> of </a:t>
            </a:r>
            <a:r>
              <a:rPr lang="fr-CH" sz="2400" dirty="0" err="1" smtClean="0"/>
              <a:t>accurate</a:t>
            </a:r>
            <a:r>
              <a:rPr lang="fr-CH" sz="2400" dirty="0" smtClean="0"/>
              <a:t> </a:t>
            </a:r>
            <a:r>
              <a:rPr lang="fr-CH" sz="2400" dirty="0" err="1" smtClean="0"/>
              <a:t>weather</a:t>
            </a:r>
            <a:r>
              <a:rPr lang="fr-CH" sz="2400" dirty="0" smtClean="0"/>
              <a:t> information and warnings</a:t>
            </a:r>
          </a:p>
          <a:p>
            <a:r>
              <a:rPr lang="fr-CH" sz="2400" dirty="0" smtClean="0"/>
              <a:t>High </a:t>
            </a:r>
            <a:r>
              <a:rPr lang="fr-CH" sz="2400" dirty="0" err="1" smtClean="0"/>
              <a:t>quality</a:t>
            </a:r>
            <a:r>
              <a:rPr lang="fr-CH" sz="2400" dirty="0" smtClean="0"/>
              <a:t> </a:t>
            </a:r>
            <a:r>
              <a:rPr lang="fr-CH" sz="2400" dirty="0" err="1" smtClean="0"/>
              <a:t>Numerical</a:t>
            </a:r>
            <a:r>
              <a:rPr lang="fr-CH" sz="2400" dirty="0" smtClean="0"/>
              <a:t> </a:t>
            </a:r>
            <a:r>
              <a:rPr lang="fr-CH" sz="2400" dirty="0" err="1" smtClean="0"/>
              <a:t>Weather</a:t>
            </a:r>
            <a:r>
              <a:rPr lang="fr-CH" sz="2400" dirty="0" smtClean="0"/>
              <a:t> Information </a:t>
            </a:r>
            <a:r>
              <a:rPr lang="fr-CH" sz="2400" dirty="0" err="1" smtClean="0"/>
              <a:t>is</a:t>
            </a:r>
            <a:r>
              <a:rPr lang="fr-CH" sz="2400" dirty="0" smtClean="0"/>
              <a:t>  </a:t>
            </a:r>
            <a:r>
              <a:rPr lang="fr-CH" sz="2400" dirty="0" err="1" smtClean="0"/>
              <a:t>shared</a:t>
            </a:r>
            <a:r>
              <a:rPr lang="fr-CH" sz="2400" dirty="0" smtClean="0"/>
              <a:t> </a:t>
            </a:r>
            <a:r>
              <a:rPr lang="fr-CH" sz="2400" dirty="0" err="1" smtClean="0"/>
              <a:t>through</a:t>
            </a:r>
            <a:r>
              <a:rPr lang="fr-CH" sz="2400" dirty="0" smtClean="0"/>
              <a:t> internet but in </a:t>
            </a:r>
            <a:r>
              <a:rPr lang="fr-CH" sz="2400" dirty="0" err="1" smtClean="0"/>
              <a:t>most</a:t>
            </a:r>
            <a:r>
              <a:rPr lang="fr-CH" sz="2400" dirty="0" smtClean="0"/>
              <a:t> countries the </a:t>
            </a:r>
            <a:r>
              <a:rPr lang="fr-CH" sz="2400" dirty="0" err="1" smtClean="0"/>
              <a:t>availability</a:t>
            </a:r>
            <a:r>
              <a:rPr lang="fr-CH" sz="2400" dirty="0" smtClean="0"/>
              <a:t> or </a:t>
            </a:r>
            <a:r>
              <a:rPr lang="fr-CH" sz="2400" dirty="0" err="1" smtClean="0"/>
              <a:t>adequacy</a:t>
            </a:r>
            <a:r>
              <a:rPr lang="fr-CH" sz="2400" dirty="0" smtClean="0"/>
              <a:t> of Internet </a:t>
            </a:r>
            <a:r>
              <a:rPr lang="fr-CH" sz="2400" dirty="0" err="1" smtClean="0"/>
              <a:t>is</a:t>
            </a:r>
            <a:r>
              <a:rPr lang="fr-CH" sz="2400" dirty="0" smtClean="0"/>
              <a:t> the sore point</a:t>
            </a:r>
          </a:p>
          <a:p>
            <a:r>
              <a:rPr lang="fr-CH" sz="2400" dirty="0" smtClean="0"/>
              <a:t>The </a:t>
            </a:r>
            <a:r>
              <a:rPr lang="fr-CH" sz="2400" dirty="0" err="1" smtClean="0"/>
              <a:t>dissemination</a:t>
            </a:r>
            <a:r>
              <a:rPr lang="fr-CH" sz="2400" dirty="0" smtClean="0"/>
              <a:t> of warnings </a:t>
            </a:r>
            <a:r>
              <a:rPr lang="fr-CH" sz="2400" dirty="0" err="1" smtClean="0"/>
              <a:t>through</a:t>
            </a:r>
            <a:r>
              <a:rPr lang="fr-CH" sz="2400" dirty="0" smtClean="0"/>
              <a:t> internet </a:t>
            </a:r>
            <a:r>
              <a:rPr lang="fr-CH" sz="2400" dirty="0" err="1" smtClean="0"/>
              <a:t>is</a:t>
            </a:r>
            <a:r>
              <a:rPr lang="fr-CH" sz="2400" dirty="0" smtClean="0"/>
              <a:t> </a:t>
            </a:r>
            <a:r>
              <a:rPr lang="fr-CH" sz="2400" dirty="0" err="1" smtClean="0"/>
              <a:t>also</a:t>
            </a:r>
            <a:r>
              <a:rPr lang="fr-CH" sz="2400" dirty="0" smtClean="0"/>
              <a:t> </a:t>
            </a:r>
            <a:r>
              <a:rPr lang="en-US" sz="2400" dirty="0" smtClean="0"/>
              <a:t>hampered by the lack of Internet connection </a:t>
            </a:r>
          </a:p>
          <a:p>
            <a:r>
              <a:rPr lang="en-US" sz="2400" dirty="0" smtClean="0"/>
              <a:t>Where Fiber is available, the cost for accessing adequate Internet connection is prohibitive for many National Meteorological  Services </a:t>
            </a:r>
            <a:endParaRPr lang="fr-CH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test footer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FFD56F-D5F2-4886-A552-FC3A42B18B9A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673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test footer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FFD56F-D5F2-4886-A552-FC3A42B18B9A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79512" y="2741577"/>
            <a:ext cx="88200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4000" b="1" dirty="0" err="1" smtClean="0"/>
              <a:t>Presentation</a:t>
            </a:r>
            <a:r>
              <a:rPr lang="fr-CH" sz="4000" b="1" dirty="0" smtClean="0"/>
              <a:t> by Mr Thomas </a:t>
            </a:r>
            <a:r>
              <a:rPr lang="fr-CH" sz="4000" b="1" dirty="0" err="1" smtClean="0"/>
              <a:t>follows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6655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Africa historically relies extensively on V-SAT links in many parts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smtClean="0"/>
              <a:t>WMO Observation and Information System Department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A80673-A73F-4D73-96A3-E05FA08B7613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0825" y="1052513"/>
            <a:ext cx="8281615" cy="4897437"/>
          </a:xfrm>
        </p:spPr>
        <p:txBody>
          <a:bodyPr/>
          <a:lstStyle/>
          <a:p>
            <a:r>
              <a:rPr lang="en-US" sz="2400" dirty="0" smtClean="0"/>
              <a:t>ASECNA </a:t>
            </a:r>
            <a:r>
              <a:rPr lang="en-US" sz="2400" dirty="0" err="1" smtClean="0"/>
              <a:t>centres</a:t>
            </a:r>
            <a:endParaRPr lang="en-US" sz="2400" dirty="0" smtClean="0"/>
          </a:p>
          <a:p>
            <a:pPr lvl="1"/>
            <a:r>
              <a:rPr lang="en-US" sz="2400" dirty="0" smtClean="0"/>
              <a:t>High bandwidth central service Senegal supporting:</a:t>
            </a:r>
          </a:p>
          <a:p>
            <a:pPr lvl="1"/>
            <a:r>
              <a:rPr lang="en-US" sz="2400" dirty="0" smtClean="0"/>
              <a:t>VSAT-64kps / TCP/IP to most </a:t>
            </a:r>
            <a:r>
              <a:rPr lang="en-US" sz="2400" dirty="0" err="1" smtClean="0"/>
              <a:t>centres</a:t>
            </a:r>
            <a:endParaRPr lang="en-US" sz="2400" dirty="0" smtClean="0"/>
          </a:p>
          <a:p>
            <a:r>
              <a:rPr lang="en-US" sz="2400" dirty="0" smtClean="0"/>
              <a:t>Other NMHS typically using </a:t>
            </a:r>
          </a:p>
          <a:p>
            <a:pPr lvl="1"/>
            <a:r>
              <a:rPr lang="en-US" sz="2400" dirty="0" smtClean="0"/>
              <a:t>Fixed line or VSAT less than 64kps for dedicated networks</a:t>
            </a:r>
          </a:p>
          <a:p>
            <a:pPr lvl="1"/>
            <a:r>
              <a:rPr lang="en-US" sz="2400" dirty="0" smtClean="0"/>
              <a:t>VSAT 256kps lines for internet access</a:t>
            </a:r>
          </a:p>
          <a:p>
            <a:r>
              <a:rPr lang="en-US" sz="2400" dirty="0" smtClean="0"/>
              <a:t>Larger </a:t>
            </a:r>
            <a:r>
              <a:rPr lang="en-US" sz="2400" dirty="0" err="1" smtClean="0"/>
              <a:t>centres</a:t>
            </a:r>
            <a:r>
              <a:rPr lang="en-US" sz="2400" dirty="0" smtClean="0"/>
              <a:t> have fixed links through coastal </a:t>
            </a:r>
            <a:r>
              <a:rPr lang="en-US" sz="2400" dirty="0" err="1" smtClean="0"/>
              <a:t>fibre</a:t>
            </a:r>
            <a:r>
              <a:rPr lang="en-US" sz="2400" dirty="0" smtClean="0"/>
              <a:t> network (</a:t>
            </a:r>
            <a:r>
              <a:rPr lang="en-US" sz="2400" dirty="0" err="1" smtClean="0"/>
              <a:t>Eg</a:t>
            </a:r>
            <a:r>
              <a:rPr lang="en-US" sz="2400" dirty="0" smtClean="0"/>
              <a:t> Pretoria)</a:t>
            </a:r>
          </a:p>
          <a:p>
            <a:r>
              <a:rPr lang="en-US" sz="2400" dirty="0" smtClean="0"/>
              <a:t>High reliance on Sat Broadcast (EUMETSAT/Puma/</a:t>
            </a:r>
            <a:r>
              <a:rPr lang="en-US" sz="2400" dirty="0" err="1" smtClean="0"/>
              <a:t>etc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High reliance on Satellite Data Collection Systems (EUMETSAT)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03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313"/>
          <p:cNvSpPr>
            <a:spLocks noChangeShapeType="1"/>
          </p:cNvSpPr>
          <p:nvPr/>
        </p:nvSpPr>
        <p:spPr bwMode="auto">
          <a:xfrm>
            <a:off x="3798277" y="3276600"/>
            <a:ext cx="21101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GB" sz="100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051" name="Arc 2"/>
          <p:cNvSpPr>
            <a:spLocks/>
          </p:cNvSpPr>
          <p:nvPr/>
        </p:nvSpPr>
        <p:spPr bwMode="auto">
          <a:xfrm>
            <a:off x="4994033" y="2668588"/>
            <a:ext cx="64477" cy="1517650"/>
          </a:xfrm>
          <a:custGeom>
            <a:avLst/>
            <a:gdLst>
              <a:gd name="T0" fmla="*/ 69850 w 21600"/>
              <a:gd name="T1" fmla="*/ 0 h 21621"/>
              <a:gd name="T2" fmla="*/ 0 w 21600"/>
              <a:gd name="T3" fmla="*/ 1517650 h 21621"/>
              <a:gd name="T4" fmla="*/ 0 w 21600"/>
              <a:gd name="T5" fmla="*/ 1474 h 21621"/>
              <a:gd name="T6" fmla="*/ 0 60000 65536"/>
              <a:gd name="T7" fmla="*/ 0 60000 65536"/>
              <a:gd name="T8" fmla="*/ 0 60000 65536"/>
              <a:gd name="T9" fmla="*/ 0 w 21600"/>
              <a:gd name="T10" fmla="*/ 0 h 21621"/>
              <a:gd name="T11" fmla="*/ 21600 w 21600"/>
              <a:gd name="T12" fmla="*/ 21621 h 216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21" fill="none" extrusionOk="0">
                <a:moveTo>
                  <a:pt x="21599" y="0"/>
                </a:moveTo>
                <a:cubicBezTo>
                  <a:pt x="21599" y="7"/>
                  <a:pt x="21600" y="14"/>
                  <a:pt x="21600" y="21"/>
                </a:cubicBezTo>
                <a:cubicBezTo>
                  <a:pt x="21600" y="11950"/>
                  <a:pt x="11929" y="21620"/>
                  <a:pt x="0" y="21621"/>
                </a:cubicBezTo>
              </a:path>
              <a:path w="21600" h="21621" stroke="0" extrusionOk="0">
                <a:moveTo>
                  <a:pt x="21599" y="0"/>
                </a:moveTo>
                <a:cubicBezTo>
                  <a:pt x="21599" y="7"/>
                  <a:pt x="21600" y="14"/>
                  <a:pt x="21600" y="21"/>
                </a:cubicBezTo>
                <a:cubicBezTo>
                  <a:pt x="21600" y="11950"/>
                  <a:pt x="11929" y="21620"/>
                  <a:pt x="0" y="21621"/>
                </a:cubicBezTo>
                <a:lnTo>
                  <a:pt x="0" y="21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100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052" name="Arc 3"/>
          <p:cNvSpPr>
            <a:spLocks/>
          </p:cNvSpPr>
          <p:nvPr/>
        </p:nvSpPr>
        <p:spPr bwMode="auto">
          <a:xfrm rot="240000">
            <a:off x="540727" y="168275"/>
            <a:ext cx="1921119" cy="114300"/>
          </a:xfrm>
          <a:custGeom>
            <a:avLst/>
            <a:gdLst>
              <a:gd name="T0" fmla="*/ 0 w 21596"/>
              <a:gd name="T1" fmla="*/ 112083 h 21600"/>
              <a:gd name="T2" fmla="*/ 2079574 w 21596"/>
              <a:gd name="T3" fmla="*/ 0 h 21600"/>
              <a:gd name="T4" fmla="*/ 2081212 w 21596"/>
              <a:gd name="T5" fmla="*/ 114300 h 21600"/>
              <a:gd name="T6" fmla="*/ 0 60000 65536"/>
              <a:gd name="T7" fmla="*/ 0 60000 65536"/>
              <a:gd name="T8" fmla="*/ 0 60000 65536"/>
              <a:gd name="T9" fmla="*/ 0 w 21596"/>
              <a:gd name="T10" fmla="*/ 0 h 21600"/>
              <a:gd name="T11" fmla="*/ 21596 w 2159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6" h="21600" fill="none" extrusionOk="0">
                <a:moveTo>
                  <a:pt x="0" y="21181"/>
                </a:moveTo>
                <a:cubicBezTo>
                  <a:pt x="228" y="9423"/>
                  <a:pt x="9819" y="9"/>
                  <a:pt x="21579" y="0"/>
                </a:cubicBezTo>
              </a:path>
              <a:path w="21596" h="21600" stroke="0" extrusionOk="0">
                <a:moveTo>
                  <a:pt x="0" y="21181"/>
                </a:moveTo>
                <a:cubicBezTo>
                  <a:pt x="228" y="9423"/>
                  <a:pt x="9819" y="9"/>
                  <a:pt x="21579" y="0"/>
                </a:cubicBezTo>
                <a:lnTo>
                  <a:pt x="21596" y="21600"/>
                </a:lnTo>
                <a:close/>
              </a:path>
            </a:pathLst>
          </a:custGeom>
          <a:noFill/>
          <a:ln w="76200" cap="rnd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100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053" name="Arc 4"/>
          <p:cNvSpPr>
            <a:spLocks/>
          </p:cNvSpPr>
          <p:nvPr/>
        </p:nvSpPr>
        <p:spPr bwMode="auto">
          <a:xfrm>
            <a:off x="7455879" y="1981200"/>
            <a:ext cx="703385" cy="1289050"/>
          </a:xfrm>
          <a:custGeom>
            <a:avLst/>
            <a:gdLst>
              <a:gd name="T0" fmla="*/ 0 w 21600"/>
              <a:gd name="T1" fmla="*/ 1287439 h 21600"/>
              <a:gd name="T2" fmla="*/ 758402 w 21600"/>
              <a:gd name="T3" fmla="*/ 0 h 21600"/>
              <a:gd name="T4" fmla="*/ 762000 w 21600"/>
              <a:gd name="T5" fmla="*/ 128905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21573"/>
                </a:moveTo>
                <a:cubicBezTo>
                  <a:pt x="14" y="9694"/>
                  <a:pt x="9619" y="56"/>
                  <a:pt x="21498" y="0"/>
                </a:cubicBezTo>
              </a:path>
              <a:path w="21600" h="21600" stroke="0" extrusionOk="0">
                <a:moveTo>
                  <a:pt x="0" y="21573"/>
                </a:moveTo>
                <a:cubicBezTo>
                  <a:pt x="14" y="9694"/>
                  <a:pt x="9619" y="56"/>
                  <a:pt x="2149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100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054" name="Arc 6"/>
          <p:cNvSpPr>
            <a:spLocks/>
          </p:cNvSpPr>
          <p:nvPr/>
        </p:nvSpPr>
        <p:spPr bwMode="auto">
          <a:xfrm>
            <a:off x="2979128" y="158750"/>
            <a:ext cx="2016369" cy="147638"/>
          </a:xfrm>
          <a:custGeom>
            <a:avLst/>
            <a:gdLst>
              <a:gd name="T0" fmla="*/ 0 w 21599"/>
              <a:gd name="T1" fmla="*/ 146121 h 21600"/>
              <a:gd name="T2" fmla="*/ 2182883 w 21599"/>
              <a:gd name="T3" fmla="*/ 0 h 21600"/>
              <a:gd name="T4" fmla="*/ 2184400 w 21599"/>
              <a:gd name="T5" fmla="*/ 147638 h 21600"/>
              <a:gd name="T6" fmla="*/ 0 60000 65536"/>
              <a:gd name="T7" fmla="*/ 0 60000 65536"/>
              <a:gd name="T8" fmla="*/ 0 60000 65536"/>
              <a:gd name="T9" fmla="*/ 0 w 21599"/>
              <a:gd name="T10" fmla="*/ 0 h 21600"/>
              <a:gd name="T11" fmla="*/ 21599 w 2159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9" h="21600" fill="none" extrusionOk="0">
                <a:moveTo>
                  <a:pt x="0" y="21378"/>
                </a:moveTo>
                <a:cubicBezTo>
                  <a:pt x="121" y="9541"/>
                  <a:pt x="9747" y="8"/>
                  <a:pt x="21584" y="0"/>
                </a:cubicBezTo>
              </a:path>
              <a:path w="21599" h="21600" stroke="0" extrusionOk="0">
                <a:moveTo>
                  <a:pt x="0" y="21378"/>
                </a:moveTo>
                <a:cubicBezTo>
                  <a:pt x="121" y="9541"/>
                  <a:pt x="9747" y="8"/>
                  <a:pt x="21584" y="0"/>
                </a:cubicBezTo>
                <a:lnTo>
                  <a:pt x="21599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100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055" name="Arc 7"/>
          <p:cNvSpPr>
            <a:spLocks/>
          </p:cNvSpPr>
          <p:nvPr/>
        </p:nvSpPr>
        <p:spPr bwMode="auto">
          <a:xfrm>
            <a:off x="1074128" y="533400"/>
            <a:ext cx="375138" cy="71438"/>
          </a:xfrm>
          <a:custGeom>
            <a:avLst/>
            <a:gdLst>
              <a:gd name="T0" fmla="*/ 406400 w 21600"/>
              <a:gd name="T1" fmla="*/ 71438 h 22064"/>
              <a:gd name="T2" fmla="*/ 94 w 21600"/>
              <a:gd name="T3" fmla="*/ 0 h 22064"/>
              <a:gd name="T4" fmla="*/ 406400 w 21600"/>
              <a:gd name="T5" fmla="*/ 1502 h 22064"/>
              <a:gd name="T6" fmla="*/ 0 60000 65536"/>
              <a:gd name="T7" fmla="*/ 0 60000 65536"/>
              <a:gd name="T8" fmla="*/ 0 60000 65536"/>
              <a:gd name="T9" fmla="*/ 0 w 21600"/>
              <a:gd name="T10" fmla="*/ 0 h 22064"/>
              <a:gd name="T11" fmla="*/ 21600 w 21600"/>
              <a:gd name="T12" fmla="*/ 22064 h 220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2064" fill="none" extrusionOk="0">
                <a:moveTo>
                  <a:pt x="21600" y="22064"/>
                </a:moveTo>
                <a:cubicBezTo>
                  <a:pt x="9670" y="22064"/>
                  <a:pt x="0" y="12393"/>
                  <a:pt x="0" y="464"/>
                </a:cubicBezTo>
                <a:cubicBezTo>
                  <a:pt x="-1" y="309"/>
                  <a:pt x="1" y="154"/>
                  <a:pt x="4" y="-1"/>
                </a:cubicBezTo>
              </a:path>
              <a:path w="21600" h="22064" stroke="0" extrusionOk="0">
                <a:moveTo>
                  <a:pt x="21600" y="22064"/>
                </a:moveTo>
                <a:cubicBezTo>
                  <a:pt x="9670" y="22064"/>
                  <a:pt x="0" y="12393"/>
                  <a:pt x="0" y="464"/>
                </a:cubicBezTo>
                <a:cubicBezTo>
                  <a:pt x="-1" y="309"/>
                  <a:pt x="1" y="154"/>
                  <a:pt x="4" y="-1"/>
                </a:cubicBezTo>
                <a:lnTo>
                  <a:pt x="21600" y="464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100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056" name="Arc 8"/>
          <p:cNvSpPr>
            <a:spLocks/>
          </p:cNvSpPr>
          <p:nvPr/>
        </p:nvSpPr>
        <p:spPr bwMode="auto">
          <a:xfrm>
            <a:off x="312128" y="303215"/>
            <a:ext cx="1137138" cy="377825"/>
          </a:xfrm>
          <a:custGeom>
            <a:avLst/>
            <a:gdLst>
              <a:gd name="T0" fmla="*/ 1231900 w 21600"/>
              <a:gd name="T1" fmla="*/ 377825 h 21687"/>
              <a:gd name="T2" fmla="*/ 0 w 21600"/>
              <a:gd name="T3" fmla="*/ 0 h 21687"/>
              <a:gd name="T4" fmla="*/ 1231900 w 21600"/>
              <a:gd name="T5" fmla="*/ 1516 h 21687"/>
              <a:gd name="T6" fmla="*/ 0 60000 65536"/>
              <a:gd name="T7" fmla="*/ 0 60000 65536"/>
              <a:gd name="T8" fmla="*/ 0 60000 65536"/>
              <a:gd name="T9" fmla="*/ 0 w 21600"/>
              <a:gd name="T10" fmla="*/ 0 h 21687"/>
              <a:gd name="T11" fmla="*/ 21600 w 21600"/>
              <a:gd name="T12" fmla="*/ 21687 h 216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87" fill="none" extrusionOk="0">
                <a:moveTo>
                  <a:pt x="21600" y="21687"/>
                </a:moveTo>
                <a:cubicBezTo>
                  <a:pt x="9670" y="21687"/>
                  <a:pt x="0" y="12016"/>
                  <a:pt x="0" y="87"/>
                </a:cubicBezTo>
                <a:cubicBezTo>
                  <a:pt x="-1" y="58"/>
                  <a:pt x="0" y="29"/>
                  <a:pt x="0" y="0"/>
                </a:cubicBezTo>
              </a:path>
              <a:path w="21600" h="21687" stroke="0" extrusionOk="0">
                <a:moveTo>
                  <a:pt x="21600" y="21687"/>
                </a:moveTo>
                <a:cubicBezTo>
                  <a:pt x="9670" y="21687"/>
                  <a:pt x="0" y="12016"/>
                  <a:pt x="0" y="87"/>
                </a:cubicBezTo>
                <a:cubicBezTo>
                  <a:pt x="-1" y="58"/>
                  <a:pt x="0" y="29"/>
                  <a:pt x="0" y="0"/>
                </a:cubicBezTo>
                <a:lnTo>
                  <a:pt x="21600" y="87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100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057" name="Arc 9"/>
          <p:cNvSpPr>
            <a:spLocks/>
          </p:cNvSpPr>
          <p:nvPr/>
        </p:nvSpPr>
        <p:spPr bwMode="auto">
          <a:xfrm>
            <a:off x="2902928" y="457200"/>
            <a:ext cx="603738" cy="300038"/>
          </a:xfrm>
          <a:custGeom>
            <a:avLst/>
            <a:gdLst>
              <a:gd name="T0" fmla="*/ 654050 w 21600"/>
              <a:gd name="T1" fmla="*/ 300038 h 21600"/>
              <a:gd name="T2" fmla="*/ 0 w 21600"/>
              <a:gd name="T3" fmla="*/ 0 h 21600"/>
              <a:gd name="T4" fmla="*/ 65405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100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058" name="Arc 10"/>
          <p:cNvSpPr>
            <a:spLocks/>
          </p:cNvSpPr>
          <p:nvPr/>
        </p:nvSpPr>
        <p:spPr bwMode="auto">
          <a:xfrm>
            <a:off x="2895600" y="465138"/>
            <a:ext cx="1670538" cy="376237"/>
          </a:xfrm>
          <a:custGeom>
            <a:avLst/>
            <a:gdLst>
              <a:gd name="T0" fmla="*/ 0 w 21600"/>
              <a:gd name="T1" fmla="*/ 0 h 21600"/>
              <a:gd name="T2" fmla="*/ 1809750 w 21600"/>
              <a:gd name="T3" fmla="*/ 374722 h 21600"/>
              <a:gd name="T4" fmla="*/ 0 w 21600"/>
              <a:gd name="T5" fmla="*/ 37623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895" y="0"/>
                  <a:pt x="21551" y="9617"/>
                  <a:pt x="21599" y="21513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895" y="0"/>
                  <a:pt x="21551" y="9617"/>
                  <a:pt x="21599" y="21513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100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059" name="Arc 11"/>
          <p:cNvSpPr>
            <a:spLocks/>
          </p:cNvSpPr>
          <p:nvPr/>
        </p:nvSpPr>
        <p:spPr bwMode="auto">
          <a:xfrm>
            <a:off x="359020" y="1066800"/>
            <a:ext cx="99646" cy="528638"/>
          </a:xfrm>
          <a:custGeom>
            <a:avLst/>
            <a:gdLst>
              <a:gd name="T0" fmla="*/ 107950 w 21600"/>
              <a:gd name="T1" fmla="*/ 528638 h 21662"/>
              <a:gd name="T2" fmla="*/ 0 w 21600"/>
              <a:gd name="T3" fmla="*/ 0 h 21662"/>
              <a:gd name="T4" fmla="*/ 107950 w 21600"/>
              <a:gd name="T5" fmla="*/ 1513 h 21662"/>
              <a:gd name="T6" fmla="*/ 0 60000 65536"/>
              <a:gd name="T7" fmla="*/ 0 60000 65536"/>
              <a:gd name="T8" fmla="*/ 0 60000 65536"/>
              <a:gd name="T9" fmla="*/ 0 w 21600"/>
              <a:gd name="T10" fmla="*/ 0 h 21662"/>
              <a:gd name="T11" fmla="*/ 21600 w 21600"/>
              <a:gd name="T12" fmla="*/ 21662 h 216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62" fill="none" extrusionOk="0">
                <a:moveTo>
                  <a:pt x="21600" y="21662"/>
                </a:moveTo>
                <a:cubicBezTo>
                  <a:pt x="9670" y="21662"/>
                  <a:pt x="0" y="11991"/>
                  <a:pt x="0" y="62"/>
                </a:cubicBezTo>
                <a:cubicBezTo>
                  <a:pt x="-1" y="41"/>
                  <a:pt x="0" y="20"/>
                  <a:pt x="0" y="0"/>
                </a:cubicBezTo>
              </a:path>
              <a:path w="21600" h="21662" stroke="0" extrusionOk="0">
                <a:moveTo>
                  <a:pt x="21600" y="21662"/>
                </a:moveTo>
                <a:cubicBezTo>
                  <a:pt x="9670" y="21662"/>
                  <a:pt x="0" y="11991"/>
                  <a:pt x="0" y="62"/>
                </a:cubicBezTo>
                <a:cubicBezTo>
                  <a:pt x="-1" y="41"/>
                  <a:pt x="0" y="20"/>
                  <a:pt x="0" y="0"/>
                </a:cubicBezTo>
                <a:lnTo>
                  <a:pt x="21600" y="62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100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060" name="Arc 12"/>
          <p:cNvSpPr>
            <a:spLocks/>
          </p:cNvSpPr>
          <p:nvPr/>
        </p:nvSpPr>
        <p:spPr bwMode="auto">
          <a:xfrm>
            <a:off x="2732945" y="304800"/>
            <a:ext cx="291611" cy="1371600"/>
          </a:xfrm>
          <a:custGeom>
            <a:avLst/>
            <a:gdLst>
              <a:gd name="T0" fmla="*/ 315912 w 21600"/>
              <a:gd name="T1" fmla="*/ 1371600 h 21625"/>
              <a:gd name="T2" fmla="*/ 0 w 21600"/>
              <a:gd name="T3" fmla="*/ 0 h 21625"/>
              <a:gd name="T4" fmla="*/ 315912 w 21600"/>
              <a:gd name="T5" fmla="*/ 1586 h 21625"/>
              <a:gd name="T6" fmla="*/ 0 60000 65536"/>
              <a:gd name="T7" fmla="*/ 0 60000 65536"/>
              <a:gd name="T8" fmla="*/ 0 60000 65536"/>
              <a:gd name="T9" fmla="*/ 0 w 21600"/>
              <a:gd name="T10" fmla="*/ 0 h 21625"/>
              <a:gd name="T11" fmla="*/ 21600 w 21600"/>
              <a:gd name="T12" fmla="*/ 21625 h 216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25" fill="none" extrusionOk="0">
                <a:moveTo>
                  <a:pt x="21600" y="21625"/>
                </a:moveTo>
                <a:cubicBezTo>
                  <a:pt x="9670" y="21625"/>
                  <a:pt x="0" y="11954"/>
                  <a:pt x="0" y="25"/>
                </a:cubicBezTo>
                <a:cubicBezTo>
                  <a:pt x="-1" y="16"/>
                  <a:pt x="0" y="8"/>
                  <a:pt x="0" y="0"/>
                </a:cubicBezTo>
              </a:path>
              <a:path w="21600" h="21625" stroke="0" extrusionOk="0">
                <a:moveTo>
                  <a:pt x="21600" y="21625"/>
                </a:moveTo>
                <a:cubicBezTo>
                  <a:pt x="9670" y="21625"/>
                  <a:pt x="0" y="11954"/>
                  <a:pt x="0" y="25"/>
                </a:cubicBezTo>
                <a:cubicBezTo>
                  <a:pt x="-1" y="16"/>
                  <a:pt x="0" y="8"/>
                  <a:pt x="0" y="0"/>
                </a:cubicBezTo>
                <a:lnTo>
                  <a:pt x="21600" y="25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100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061" name="Arc 14"/>
          <p:cNvSpPr>
            <a:spLocks/>
          </p:cNvSpPr>
          <p:nvPr/>
        </p:nvSpPr>
        <p:spPr bwMode="auto">
          <a:xfrm>
            <a:off x="838200" y="611188"/>
            <a:ext cx="1060938" cy="984250"/>
          </a:xfrm>
          <a:custGeom>
            <a:avLst/>
            <a:gdLst>
              <a:gd name="T0" fmla="*/ 1149350 w 21600"/>
              <a:gd name="T1" fmla="*/ 0 h 21633"/>
              <a:gd name="T2" fmla="*/ 0 w 21600"/>
              <a:gd name="T3" fmla="*/ 984250 h 21633"/>
              <a:gd name="T4" fmla="*/ 0 w 21600"/>
              <a:gd name="T5" fmla="*/ 1501 h 21633"/>
              <a:gd name="T6" fmla="*/ 0 60000 65536"/>
              <a:gd name="T7" fmla="*/ 0 60000 65536"/>
              <a:gd name="T8" fmla="*/ 0 60000 65536"/>
              <a:gd name="T9" fmla="*/ 0 w 21600"/>
              <a:gd name="T10" fmla="*/ 0 h 21633"/>
              <a:gd name="T11" fmla="*/ 21600 w 21600"/>
              <a:gd name="T12" fmla="*/ 21633 h 216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33" fill="none" extrusionOk="0">
                <a:moveTo>
                  <a:pt x="21599" y="0"/>
                </a:moveTo>
                <a:cubicBezTo>
                  <a:pt x="21599" y="11"/>
                  <a:pt x="21600" y="22"/>
                  <a:pt x="21600" y="33"/>
                </a:cubicBezTo>
                <a:cubicBezTo>
                  <a:pt x="21600" y="11962"/>
                  <a:pt x="11929" y="21632"/>
                  <a:pt x="0" y="21633"/>
                </a:cubicBezTo>
              </a:path>
              <a:path w="21600" h="21633" stroke="0" extrusionOk="0">
                <a:moveTo>
                  <a:pt x="21599" y="0"/>
                </a:moveTo>
                <a:cubicBezTo>
                  <a:pt x="21599" y="11"/>
                  <a:pt x="21600" y="22"/>
                  <a:pt x="21600" y="33"/>
                </a:cubicBezTo>
                <a:cubicBezTo>
                  <a:pt x="21600" y="11962"/>
                  <a:pt x="11929" y="21632"/>
                  <a:pt x="0" y="21633"/>
                </a:cubicBezTo>
                <a:lnTo>
                  <a:pt x="0" y="33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100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062" name="Arc 17"/>
          <p:cNvSpPr>
            <a:spLocks/>
          </p:cNvSpPr>
          <p:nvPr/>
        </p:nvSpPr>
        <p:spPr bwMode="auto">
          <a:xfrm flipH="1">
            <a:off x="2813538" y="1828800"/>
            <a:ext cx="140677" cy="1212850"/>
          </a:xfrm>
          <a:custGeom>
            <a:avLst/>
            <a:gdLst>
              <a:gd name="T0" fmla="*/ 0 w 21600"/>
              <a:gd name="T1" fmla="*/ 1211334 h 21600"/>
              <a:gd name="T2" fmla="*/ 151433 w 21600"/>
              <a:gd name="T3" fmla="*/ 0 h 21600"/>
              <a:gd name="T4" fmla="*/ 152400 w 21600"/>
              <a:gd name="T5" fmla="*/ 121285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21573"/>
                </a:moveTo>
                <a:cubicBezTo>
                  <a:pt x="14" y="9707"/>
                  <a:pt x="9597" y="75"/>
                  <a:pt x="21463" y="0"/>
                </a:cubicBezTo>
              </a:path>
              <a:path w="21600" h="21600" stroke="0" extrusionOk="0">
                <a:moveTo>
                  <a:pt x="0" y="21573"/>
                </a:moveTo>
                <a:cubicBezTo>
                  <a:pt x="14" y="9707"/>
                  <a:pt x="9597" y="75"/>
                  <a:pt x="21463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100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063" name="Arc 18"/>
          <p:cNvSpPr>
            <a:spLocks/>
          </p:cNvSpPr>
          <p:nvPr/>
        </p:nvSpPr>
        <p:spPr bwMode="auto">
          <a:xfrm>
            <a:off x="3094893" y="1828800"/>
            <a:ext cx="375138" cy="1212850"/>
          </a:xfrm>
          <a:custGeom>
            <a:avLst/>
            <a:gdLst>
              <a:gd name="T0" fmla="*/ 0 w 21600"/>
              <a:gd name="T1" fmla="*/ 0 h 21600"/>
              <a:gd name="T2" fmla="*/ 406400 w 21600"/>
              <a:gd name="T3" fmla="*/ 1211334 h 21600"/>
              <a:gd name="T4" fmla="*/ 0 w 21600"/>
              <a:gd name="T5" fmla="*/ 121285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18" y="0"/>
                  <a:pt x="21585" y="9654"/>
                  <a:pt x="21599" y="21573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18" y="0"/>
                  <a:pt x="21585" y="9654"/>
                  <a:pt x="21599" y="21573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100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064" name="Arc 20"/>
          <p:cNvSpPr>
            <a:spLocks/>
          </p:cNvSpPr>
          <p:nvPr/>
        </p:nvSpPr>
        <p:spPr bwMode="auto">
          <a:xfrm flipH="1" flipV="1">
            <a:off x="8159264" y="5334005"/>
            <a:ext cx="197827" cy="296863"/>
          </a:xfrm>
          <a:custGeom>
            <a:avLst/>
            <a:gdLst>
              <a:gd name="T0" fmla="*/ 0 w 21600"/>
              <a:gd name="T1" fmla="*/ 296863 h 21600"/>
              <a:gd name="T2" fmla="*/ 213301 w 21600"/>
              <a:gd name="T3" fmla="*/ 0 h 21600"/>
              <a:gd name="T4" fmla="*/ 214313 w 21600"/>
              <a:gd name="T5" fmla="*/ 296863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21600"/>
                </a:moveTo>
                <a:cubicBezTo>
                  <a:pt x="0" y="9710"/>
                  <a:pt x="9608" y="56"/>
                  <a:pt x="21498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10"/>
                  <a:pt x="9608" y="56"/>
                  <a:pt x="2149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100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065" name="Rectangle 21"/>
          <p:cNvSpPr>
            <a:spLocks noChangeArrowheads="1"/>
          </p:cNvSpPr>
          <p:nvPr/>
        </p:nvSpPr>
        <p:spPr bwMode="auto">
          <a:xfrm>
            <a:off x="2813538" y="6248400"/>
            <a:ext cx="4853354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07" tIns="45553" rIns="91107" bIns="45553" anchor="ctr"/>
          <a:lstStyle/>
          <a:p>
            <a:pPr algn="ctr" defTabSz="757238">
              <a:spcBef>
                <a:spcPct val="0"/>
              </a:spcBef>
              <a:buClrTx/>
              <a:buFontTx/>
              <a:buNone/>
            </a:pPr>
            <a:r>
              <a:rPr lang="en-GB" sz="1100" smtClean="0">
                <a:solidFill>
                  <a:srgbClr val="000000"/>
                </a:solidFill>
                <a:latin typeface="Times New Roman" charset="0"/>
              </a:rPr>
              <a:t>Figure 1 Regional Meteorological Telecommunication Network for Region I (Africa)</a:t>
            </a:r>
            <a:endParaRPr lang="en-GB" sz="1100" i="1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066" name="Line 22"/>
          <p:cNvSpPr>
            <a:spLocks noChangeShapeType="1"/>
          </p:cNvSpPr>
          <p:nvPr/>
        </p:nvSpPr>
        <p:spPr bwMode="auto">
          <a:xfrm>
            <a:off x="281356" y="6477000"/>
            <a:ext cx="29307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GB" sz="100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067" name="Rectangle 23"/>
          <p:cNvSpPr>
            <a:spLocks noChangeArrowheads="1"/>
          </p:cNvSpPr>
          <p:nvPr/>
        </p:nvSpPr>
        <p:spPr bwMode="auto">
          <a:xfrm>
            <a:off x="247653" y="4873626"/>
            <a:ext cx="254977" cy="215106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107" tIns="45553" rIns="91107" bIns="45553">
            <a:spAutoFit/>
          </a:bodyPr>
          <a:lstStyle/>
          <a:p>
            <a:pPr defTabSz="757238">
              <a:spcBef>
                <a:spcPct val="0"/>
              </a:spcBef>
              <a:buClrTx/>
              <a:buFontTx/>
              <a:buNone/>
            </a:pPr>
            <a:r>
              <a:rPr lang="en-GB" sz="800" smtClean="0">
                <a:solidFill>
                  <a:srgbClr val="000000"/>
                </a:solidFill>
                <a:latin typeface="Times New Roman" charset="0"/>
              </a:rPr>
              <a:t>  </a:t>
            </a:r>
          </a:p>
        </p:txBody>
      </p:sp>
      <p:sp>
        <p:nvSpPr>
          <p:cNvPr id="2068" name="Rectangle 24"/>
          <p:cNvSpPr>
            <a:spLocks noChangeArrowheads="1"/>
          </p:cNvSpPr>
          <p:nvPr/>
        </p:nvSpPr>
        <p:spPr bwMode="auto">
          <a:xfrm>
            <a:off x="257910" y="5189538"/>
            <a:ext cx="232997" cy="21510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107" tIns="45553" rIns="91107" bIns="45553">
            <a:spAutoFit/>
          </a:bodyPr>
          <a:lstStyle/>
          <a:p>
            <a:pPr defTabSz="757238">
              <a:spcBef>
                <a:spcPct val="0"/>
              </a:spcBef>
              <a:buClrTx/>
              <a:buFontTx/>
              <a:buNone/>
            </a:pPr>
            <a:r>
              <a:rPr lang="en-GB" sz="800" smtClean="0">
                <a:solidFill>
                  <a:srgbClr val="000000"/>
                </a:solidFill>
                <a:latin typeface="Times New Roman" charset="0"/>
              </a:rPr>
              <a:t>  </a:t>
            </a:r>
          </a:p>
        </p:txBody>
      </p:sp>
      <p:sp>
        <p:nvSpPr>
          <p:cNvPr id="2069" name="Rectangle 25"/>
          <p:cNvSpPr>
            <a:spLocks noChangeArrowheads="1"/>
          </p:cNvSpPr>
          <p:nvPr/>
        </p:nvSpPr>
        <p:spPr bwMode="auto">
          <a:xfrm>
            <a:off x="253512" y="5497513"/>
            <a:ext cx="241788" cy="220662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100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070" name="Line 26"/>
          <p:cNvSpPr>
            <a:spLocks noChangeShapeType="1"/>
          </p:cNvSpPr>
          <p:nvPr/>
        </p:nvSpPr>
        <p:spPr bwMode="auto">
          <a:xfrm>
            <a:off x="306266" y="5943600"/>
            <a:ext cx="161192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GB" sz="100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071" name="Line 27"/>
          <p:cNvSpPr>
            <a:spLocks noChangeShapeType="1"/>
          </p:cNvSpPr>
          <p:nvPr/>
        </p:nvSpPr>
        <p:spPr bwMode="auto">
          <a:xfrm>
            <a:off x="281356" y="6172200"/>
            <a:ext cx="21101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GB" sz="100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072" name="Rectangle 28"/>
          <p:cNvSpPr>
            <a:spLocks noChangeArrowheads="1"/>
          </p:cNvSpPr>
          <p:nvPr/>
        </p:nvSpPr>
        <p:spPr bwMode="auto">
          <a:xfrm>
            <a:off x="492370" y="4897438"/>
            <a:ext cx="389178" cy="215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07" tIns="45553" rIns="91107" bIns="45553">
            <a:spAutoFit/>
          </a:bodyPr>
          <a:lstStyle/>
          <a:p>
            <a:pPr defTabSz="757238">
              <a:spcBef>
                <a:spcPct val="0"/>
              </a:spcBef>
              <a:buClrTx/>
              <a:buFontTx/>
              <a:buNone/>
            </a:pPr>
            <a:r>
              <a:rPr lang="en-GB" sz="800" smtClean="0">
                <a:solidFill>
                  <a:srgbClr val="000000"/>
                </a:solidFill>
                <a:latin typeface="Times New Roman" charset="0"/>
              </a:rPr>
              <a:t>RTH</a:t>
            </a:r>
          </a:p>
        </p:txBody>
      </p:sp>
      <p:sp>
        <p:nvSpPr>
          <p:cNvPr id="2073" name="Rectangle 29"/>
          <p:cNvSpPr>
            <a:spLocks noChangeArrowheads="1"/>
          </p:cNvSpPr>
          <p:nvPr/>
        </p:nvSpPr>
        <p:spPr bwMode="auto">
          <a:xfrm>
            <a:off x="492369" y="5202238"/>
            <a:ext cx="418032" cy="215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07" tIns="45553" rIns="91107" bIns="45553">
            <a:spAutoFit/>
          </a:bodyPr>
          <a:lstStyle/>
          <a:p>
            <a:pPr defTabSz="757238">
              <a:spcBef>
                <a:spcPct val="0"/>
              </a:spcBef>
              <a:buClrTx/>
              <a:buFontTx/>
              <a:buNone/>
            </a:pPr>
            <a:r>
              <a:rPr lang="en-GB" sz="800" smtClean="0">
                <a:solidFill>
                  <a:srgbClr val="000000"/>
                </a:solidFill>
                <a:latin typeface="Times New Roman" charset="0"/>
              </a:rPr>
              <a:t>NMC</a:t>
            </a:r>
          </a:p>
        </p:txBody>
      </p:sp>
      <p:sp>
        <p:nvSpPr>
          <p:cNvPr id="2074" name="Rectangle 30"/>
          <p:cNvSpPr>
            <a:spLocks noChangeArrowheads="1"/>
          </p:cNvSpPr>
          <p:nvPr/>
        </p:nvSpPr>
        <p:spPr bwMode="auto">
          <a:xfrm>
            <a:off x="492370" y="5486401"/>
            <a:ext cx="1110529" cy="215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07" tIns="45553" rIns="91107" bIns="45553">
            <a:spAutoFit/>
          </a:bodyPr>
          <a:lstStyle/>
          <a:p>
            <a:pPr defTabSz="757238">
              <a:spcBef>
                <a:spcPct val="0"/>
              </a:spcBef>
              <a:buClrTx/>
              <a:buFontTx/>
              <a:buNone/>
            </a:pPr>
            <a:r>
              <a:rPr lang="en-GB" sz="800" smtClean="0">
                <a:solidFill>
                  <a:srgbClr val="000000"/>
                </a:solidFill>
                <a:latin typeface="Times New Roman" charset="0"/>
              </a:rPr>
              <a:t>Centre in other  region</a:t>
            </a:r>
          </a:p>
        </p:txBody>
      </p:sp>
      <p:sp>
        <p:nvSpPr>
          <p:cNvPr id="2075" name="Rectangle 31"/>
          <p:cNvSpPr>
            <a:spLocks noChangeArrowheads="1"/>
          </p:cNvSpPr>
          <p:nvPr/>
        </p:nvSpPr>
        <p:spPr bwMode="auto">
          <a:xfrm>
            <a:off x="568570" y="5811838"/>
            <a:ext cx="698558" cy="215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07" tIns="45553" rIns="91107" bIns="45553">
            <a:spAutoFit/>
          </a:bodyPr>
          <a:lstStyle/>
          <a:p>
            <a:pPr defTabSz="757238">
              <a:spcBef>
                <a:spcPct val="0"/>
              </a:spcBef>
              <a:buClrTx/>
              <a:buFontTx/>
              <a:buNone/>
            </a:pPr>
            <a:r>
              <a:rPr lang="en-GB" sz="800" smtClean="0">
                <a:solidFill>
                  <a:srgbClr val="000000"/>
                </a:solidFill>
                <a:latin typeface="Times New Roman" charset="0"/>
              </a:rPr>
              <a:t>MTN circuit</a:t>
            </a:r>
          </a:p>
        </p:txBody>
      </p:sp>
      <p:sp>
        <p:nvSpPr>
          <p:cNvPr id="2076" name="Rectangle 32"/>
          <p:cNvSpPr>
            <a:spLocks noChangeArrowheads="1"/>
          </p:cNvSpPr>
          <p:nvPr/>
        </p:nvSpPr>
        <p:spPr bwMode="auto">
          <a:xfrm>
            <a:off x="633049" y="6096001"/>
            <a:ext cx="841225" cy="215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07" tIns="45553" rIns="91107" bIns="45553">
            <a:spAutoFit/>
          </a:bodyPr>
          <a:lstStyle/>
          <a:p>
            <a:pPr defTabSz="757238">
              <a:spcBef>
                <a:spcPct val="0"/>
              </a:spcBef>
              <a:buClrTx/>
              <a:buFontTx/>
              <a:buNone/>
            </a:pPr>
            <a:r>
              <a:rPr lang="en-GB" sz="800" smtClean="0">
                <a:solidFill>
                  <a:srgbClr val="000000"/>
                </a:solidFill>
                <a:latin typeface="Times New Roman" charset="0"/>
              </a:rPr>
              <a:t>Regional circuit</a:t>
            </a:r>
          </a:p>
        </p:txBody>
      </p:sp>
      <p:sp>
        <p:nvSpPr>
          <p:cNvPr id="2077" name="Rectangle 33"/>
          <p:cNvSpPr>
            <a:spLocks noChangeArrowheads="1"/>
          </p:cNvSpPr>
          <p:nvPr/>
        </p:nvSpPr>
        <p:spPr bwMode="auto">
          <a:xfrm>
            <a:off x="633050" y="6324601"/>
            <a:ext cx="998319" cy="215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07" tIns="45553" rIns="91107" bIns="45553">
            <a:spAutoFit/>
          </a:bodyPr>
          <a:lstStyle/>
          <a:p>
            <a:pPr defTabSz="757238">
              <a:spcBef>
                <a:spcPct val="0"/>
              </a:spcBef>
              <a:buClrTx/>
              <a:buFontTx/>
              <a:buNone/>
            </a:pPr>
            <a:r>
              <a:rPr lang="en-GB" sz="800" smtClean="0">
                <a:solidFill>
                  <a:srgbClr val="000000"/>
                </a:solidFill>
                <a:latin typeface="Times New Roman" charset="0"/>
              </a:rPr>
              <a:t>Interregional circuit</a:t>
            </a:r>
          </a:p>
        </p:txBody>
      </p:sp>
      <p:sp>
        <p:nvSpPr>
          <p:cNvPr id="2078" name="Rectangle 35"/>
          <p:cNvSpPr>
            <a:spLocks noChangeArrowheads="1"/>
          </p:cNvSpPr>
          <p:nvPr/>
        </p:nvSpPr>
        <p:spPr bwMode="auto">
          <a:xfrm>
            <a:off x="8088923" y="1905001"/>
            <a:ext cx="610392" cy="24588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107" tIns="45553" rIns="91107" bIns="45553">
            <a:spAutoFit/>
          </a:bodyPr>
          <a:lstStyle/>
          <a:p>
            <a:pPr defTabSz="757238">
              <a:spcBef>
                <a:spcPct val="0"/>
              </a:spcBef>
              <a:buClrTx/>
              <a:buFontTx/>
              <a:buNone/>
            </a:pPr>
            <a:r>
              <a:rPr lang="en-GB" sz="1000" smtClean="0">
                <a:solidFill>
                  <a:srgbClr val="000000"/>
                </a:solidFill>
                <a:latin typeface="Times New Roman" charset="0"/>
              </a:rPr>
              <a:t>Djibouti</a:t>
            </a:r>
          </a:p>
        </p:txBody>
      </p:sp>
      <p:sp>
        <p:nvSpPr>
          <p:cNvPr id="2079" name="Rectangle 38"/>
          <p:cNvSpPr>
            <a:spLocks noChangeArrowheads="1"/>
          </p:cNvSpPr>
          <p:nvPr/>
        </p:nvSpPr>
        <p:spPr bwMode="auto">
          <a:xfrm>
            <a:off x="3235569" y="3048001"/>
            <a:ext cx="624820" cy="24588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107" tIns="45553" rIns="91107" bIns="45553">
            <a:spAutoFit/>
          </a:bodyPr>
          <a:lstStyle/>
          <a:p>
            <a:pPr defTabSz="757238">
              <a:spcBef>
                <a:spcPct val="0"/>
              </a:spcBef>
              <a:buClrTx/>
              <a:buFontTx/>
              <a:buNone/>
            </a:pPr>
            <a:r>
              <a:rPr lang="en-GB" sz="1000" smtClean="0">
                <a:solidFill>
                  <a:srgbClr val="000000"/>
                </a:solidFill>
                <a:latin typeface="Times New Roman" charset="0"/>
              </a:rPr>
              <a:t>Cotonou</a:t>
            </a:r>
          </a:p>
        </p:txBody>
      </p:sp>
      <p:sp>
        <p:nvSpPr>
          <p:cNvPr id="2080" name="Arc 40"/>
          <p:cNvSpPr>
            <a:spLocks/>
          </p:cNvSpPr>
          <p:nvPr/>
        </p:nvSpPr>
        <p:spPr bwMode="auto">
          <a:xfrm>
            <a:off x="111369" y="914400"/>
            <a:ext cx="271097" cy="801688"/>
          </a:xfrm>
          <a:custGeom>
            <a:avLst/>
            <a:gdLst>
              <a:gd name="T0" fmla="*/ 293688 w 21600"/>
              <a:gd name="T1" fmla="*/ 801688 h 21600"/>
              <a:gd name="T2" fmla="*/ 0 w 21600"/>
              <a:gd name="T3" fmla="*/ 0 h 21600"/>
              <a:gd name="T4" fmla="*/ 293688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76200" cap="rnd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100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081" name="Arc 42"/>
          <p:cNvSpPr>
            <a:spLocks/>
          </p:cNvSpPr>
          <p:nvPr/>
        </p:nvSpPr>
        <p:spPr bwMode="auto">
          <a:xfrm>
            <a:off x="838202" y="304800"/>
            <a:ext cx="1693985" cy="1360488"/>
          </a:xfrm>
          <a:custGeom>
            <a:avLst/>
            <a:gdLst>
              <a:gd name="T0" fmla="*/ 1835150 w 21600"/>
              <a:gd name="T1" fmla="*/ 0 h 21600"/>
              <a:gd name="T2" fmla="*/ 0 w 21600"/>
              <a:gd name="T3" fmla="*/ 1360488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100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082" name="Arc 43"/>
          <p:cNvSpPr>
            <a:spLocks/>
          </p:cNvSpPr>
          <p:nvPr/>
        </p:nvSpPr>
        <p:spPr bwMode="auto">
          <a:xfrm>
            <a:off x="2971802" y="393700"/>
            <a:ext cx="3341077" cy="446088"/>
          </a:xfrm>
          <a:custGeom>
            <a:avLst/>
            <a:gdLst>
              <a:gd name="T0" fmla="*/ 0 w 21600"/>
              <a:gd name="T1" fmla="*/ 0 h 21600"/>
              <a:gd name="T2" fmla="*/ 3619500 w 21600"/>
              <a:gd name="T3" fmla="*/ 446088 h 21600"/>
              <a:gd name="T4" fmla="*/ 0 w 21600"/>
              <a:gd name="T5" fmla="*/ 446088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100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083" name="Arc 45"/>
          <p:cNvSpPr>
            <a:spLocks/>
          </p:cNvSpPr>
          <p:nvPr/>
        </p:nvSpPr>
        <p:spPr bwMode="auto">
          <a:xfrm>
            <a:off x="6611815" y="1028700"/>
            <a:ext cx="633046" cy="2249488"/>
          </a:xfrm>
          <a:custGeom>
            <a:avLst/>
            <a:gdLst>
              <a:gd name="T0" fmla="*/ 0 w 21637"/>
              <a:gd name="T1" fmla="*/ 0 h 21600"/>
              <a:gd name="T2" fmla="*/ 685800 w 21637"/>
              <a:gd name="T3" fmla="*/ 2249488 h 21600"/>
              <a:gd name="T4" fmla="*/ 1173 w 21637"/>
              <a:gd name="T5" fmla="*/ 2249488 h 21600"/>
              <a:gd name="T6" fmla="*/ 0 60000 65536"/>
              <a:gd name="T7" fmla="*/ 0 60000 65536"/>
              <a:gd name="T8" fmla="*/ 0 60000 65536"/>
              <a:gd name="T9" fmla="*/ 0 w 21637"/>
              <a:gd name="T10" fmla="*/ 0 h 21600"/>
              <a:gd name="T11" fmla="*/ 21637 w 2163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37" h="21600" fill="none" extrusionOk="0">
                <a:moveTo>
                  <a:pt x="0" y="0"/>
                </a:moveTo>
                <a:cubicBezTo>
                  <a:pt x="12" y="0"/>
                  <a:pt x="24" y="-1"/>
                  <a:pt x="37" y="0"/>
                </a:cubicBezTo>
                <a:cubicBezTo>
                  <a:pt x="11966" y="0"/>
                  <a:pt x="21637" y="9670"/>
                  <a:pt x="21637" y="21600"/>
                </a:cubicBezTo>
              </a:path>
              <a:path w="21637" h="21600" stroke="0" extrusionOk="0">
                <a:moveTo>
                  <a:pt x="0" y="0"/>
                </a:moveTo>
                <a:cubicBezTo>
                  <a:pt x="12" y="0"/>
                  <a:pt x="24" y="-1"/>
                  <a:pt x="37" y="0"/>
                </a:cubicBezTo>
                <a:cubicBezTo>
                  <a:pt x="11966" y="0"/>
                  <a:pt x="21637" y="9670"/>
                  <a:pt x="21637" y="21600"/>
                </a:cubicBezTo>
                <a:lnTo>
                  <a:pt x="37" y="21600"/>
                </a:lnTo>
                <a:close/>
              </a:path>
            </a:pathLst>
          </a:custGeom>
          <a:noFill/>
          <a:ln w="76200" cap="rnd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100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084" name="Arc 46"/>
          <p:cNvSpPr>
            <a:spLocks/>
          </p:cNvSpPr>
          <p:nvPr/>
        </p:nvSpPr>
        <p:spPr bwMode="auto">
          <a:xfrm>
            <a:off x="6664569" y="571505"/>
            <a:ext cx="1074127" cy="269875"/>
          </a:xfrm>
          <a:custGeom>
            <a:avLst/>
            <a:gdLst>
              <a:gd name="T0" fmla="*/ 0 w 21600"/>
              <a:gd name="T1" fmla="*/ 268363 h 21600"/>
              <a:gd name="T2" fmla="*/ 1162130 w 21600"/>
              <a:gd name="T3" fmla="*/ 0 h 21600"/>
              <a:gd name="T4" fmla="*/ 1163638 w 21600"/>
              <a:gd name="T5" fmla="*/ 269875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21479"/>
                </a:moveTo>
                <a:cubicBezTo>
                  <a:pt x="66" y="9607"/>
                  <a:pt x="9700" y="15"/>
                  <a:pt x="21572" y="0"/>
                </a:cubicBezTo>
              </a:path>
              <a:path w="21600" h="21600" stroke="0" extrusionOk="0">
                <a:moveTo>
                  <a:pt x="0" y="21479"/>
                </a:moveTo>
                <a:cubicBezTo>
                  <a:pt x="66" y="9607"/>
                  <a:pt x="9700" y="15"/>
                  <a:pt x="21572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76200" cap="rnd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100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085" name="Arc 47"/>
          <p:cNvSpPr>
            <a:spLocks/>
          </p:cNvSpPr>
          <p:nvPr/>
        </p:nvSpPr>
        <p:spPr bwMode="auto">
          <a:xfrm>
            <a:off x="6512169" y="361951"/>
            <a:ext cx="364881" cy="479425"/>
          </a:xfrm>
          <a:custGeom>
            <a:avLst/>
            <a:gdLst>
              <a:gd name="T0" fmla="*/ 0 w 21600"/>
              <a:gd name="T1" fmla="*/ 477916 h 21600"/>
              <a:gd name="T2" fmla="*/ 393751 w 21600"/>
              <a:gd name="T3" fmla="*/ 0 h 21600"/>
              <a:gd name="T4" fmla="*/ 395288 w 21600"/>
              <a:gd name="T5" fmla="*/ 479425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21532"/>
                </a:moveTo>
                <a:cubicBezTo>
                  <a:pt x="37" y="9662"/>
                  <a:pt x="9646" y="46"/>
                  <a:pt x="21516" y="0"/>
                </a:cubicBezTo>
              </a:path>
              <a:path w="21600" h="21600" stroke="0" extrusionOk="0">
                <a:moveTo>
                  <a:pt x="0" y="21532"/>
                </a:moveTo>
                <a:cubicBezTo>
                  <a:pt x="37" y="9662"/>
                  <a:pt x="9646" y="46"/>
                  <a:pt x="21516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76200" cap="rnd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100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086" name="Rectangle 48"/>
          <p:cNvSpPr>
            <a:spLocks noChangeArrowheads="1"/>
          </p:cNvSpPr>
          <p:nvPr/>
        </p:nvSpPr>
        <p:spPr bwMode="auto">
          <a:xfrm>
            <a:off x="6893169" y="141288"/>
            <a:ext cx="519094" cy="230554"/>
          </a:xfrm>
          <a:prstGeom prst="rect">
            <a:avLst/>
          </a:prstGeom>
          <a:noFill/>
          <a:ln w="38100" cmpd="dbl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7962" tIns="37962" rIns="37962" bIns="37962">
            <a:spAutoFit/>
          </a:bodyPr>
          <a:lstStyle/>
          <a:p>
            <a:pPr defTabSz="757238">
              <a:spcBef>
                <a:spcPct val="0"/>
              </a:spcBef>
              <a:buClrTx/>
              <a:buFontTx/>
              <a:buNone/>
            </a:pPr>
            <a:r>
              <a:rPr lang="en-GB" sz="1000" smtClean="0">
                <a:solidFill>
                  <a:srgbClr val="000000"/>
                </a:solidFill>
                <a:latin typeface="Times New Roman" charset="0"/>
              </a:rPr>
              <a:t>Moscow</a:t>
            </a:r>
          </a:p>
        </p:txBody>
      </p:sp>
      <p:sp>
        <p:nvSpPr>
          <p:cNvPr id="2087" name="Rectangle 49"/>
          <p:cNvSpPr>
            <a:spLocks noChangeArrowheads="1"/>
          </p:cNvSpPr>
          <p:nvPr/>
        </p:nvSpPr>
        <p:spPr bwMode="auto">
          <a:xfrm>
            <a:off x="7737231" y="444500"/>
            <a:ext cx="637716" cy="230554"/>
          </a:xfrm>
          <a:prstGeom prst="rect">
            <a:avLst/>
          </a:prstGeom>
          <a:noFill/>
          <a:ln w="38100" cmpd="dbl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7962" tIns="37962" rIns="37962" bIns="37962">
            <a:spAutoFit/>
          </a:bodyPr>
          <a:lstStyle/>
          <a:p>
            <a:pPr defTabSz="757238">
              <a:spcBef>
                <a:spcPct val="0"/>
              </a:spcBef>
              <a:buClrTx/>
              <a:buFontTx/>
              <a:buNone/>
            </a:pPr>
            <a:r>
              <a:rPr lang="en-GB" sz="1000" smtClean="0">
                <a:solidFill>
                  <a:srgbClr val="000000"/>
                </a:solidFill>
                <a:latin typeface="Times New Roman" charset="0"/>
              </a:rPr>
              <a:t>New Delhi</a:t>
            </a:r>
          </a:p>
        </p:txBody>
      </p:sp>
      <p:sp>
        <p:nvSpPr>
          <p:cNvPr id="2088" name="Arc 50"/>
          <p:cNvSpPr>
            <a:spLocks/>
          </p:cNvSpPr>
          <p:nvPr/>
        </p:nvSpPr>
        <p:spPr bwMode="auto">
          <a:xfrm>
            <a:off x="6611815" y="914400"/>
            <a:ext cx="1758462" cy="76200"/>
          </a:xfrm>
          <a:custGeom>
            <a:avLst/>
            <a:gdLst>
              <a:gd name="T0" fmla="*/ 0 w 21600"/>
              <a:gd name="T1" fmla="*/ 76200 h 21600"/>
              <a:gd name="T2" fmla="*/ 1903413 w 21600"/>
              <a:gd name="T3" fmla="*/ 0 h 21600"/>
              <a:gd name="T4" fmla="*/ 1905000 w 21600"/>
              <a:gd name="T5" fmla="*/ 762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21600"/>
                </a:moveTo>
                <a:cubicBezTo>
                  <a:pt x="0" y="9677"/>
                  <a:pt x="9659" y="9"/>
                  <a:pt x="21582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7"/>
                  <a:pt x="9659" y="9"/>
                  <a:pt x="21582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100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089" name="Rectangle 51"/>
          <p:cNvSpPr>
            <a:spLocks noChangeArrowheads="1"/>
          </p:cNvSpPr>
          <p:nvPr/>
        </p:nvSpPr>
        <p:spPr bwMode="auto">
          <a:xfrm>
            <a:off x="8360020" y="827088"/>
            <a:ext cx="434136" cy="230554"/>
          </a:xfrm>
          <a:prstGeom prst="rect">
            <a:avLst/>
          </a:prstGeom>
          <a:noFill/>
          <a:ln w="38100" cmpd="dbl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7962" tIns="37962" rIns="37962" bIns="37962">
            <a:spAutoFit/>
          </a:bodyPr>
          <a:lstStyle/>
          <a:p>
            <a:pPr defTabSz="757238">
              <a:spcBef>
                <a:spcPct val="0"/>
              </a:spcBef>
              <a:buClrTx/>
              <a:buFontTx/>
              <a:buNone/>
            </a:pPr>
            <a:r>
              <a:rPr lang="en-GB" sz="1000" smtClean="0">
                <a:solidFill>
                  <a:srgbClr val="000000"/>
                </a:solidFill>
                <a:latin typeface="Times New Roman" charset="0"/>
              </a:rPr>
              <a:t>Jeddah</a:t>
            </a:r>
          </a:p>
        </p:txBody>
      </p:sp>
      <p:sp>
        <p:nvSpPr>
          <p:cNvPr id="2090" name="Arc 54"/>
          <p:cNvSpPr>
            <a:spLocks/>
          </p:cNvSpPr>
          <p:nvPr/>
        </p:nvSpPr>
        <p:spPr bwMode="auto">
          <a:xfrm>
            <a:off x="6383215" y="1074738"/>
            <a:ext cx="89389" cy="374650"/>
          </a:xfrm>
          <a:custGeom>
            <a:avLst/>
            <a:gdLst>
              <a:gd name="T0" fmla="*/ 0 w 21600"/>
              <a:gd name="T1" fmla="*/ 373158 h 21597"/>
              <a:gd name="T2" fmla="*/ 95291 w 21600"/>
              <a:gd name="T3" fmla="*/ 0 h 21597"/>
              <a:gd name="T4" fmla="*/ 96838 w 21600"/>
              <a:gd name="T5" fmla="*/ 374650 h 21597"/>
              <a:gd name="T6" fmla="*/ 0 60000 65536"/>
              <a:gd name="T7" fmla="*/ 0 60000 65536"/>
              <a:gd name="T8" fmla="*/ 0 60000 65536"/>
              <a:gd name="T9" fmla="*/ 0 w 21600"/>
              <a:gd name="T10" fmla="*/ 0 h 21597"/>
              <a:gd name="T11" fmla="*/ 21600 w 21600"/>
              <a:gd name="T12" fmla="*/ 21597 h 215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7" fill="none" extrusionOk="0">
                <a:moveTo>
                  <a:pt x="0" y="21511"/>
                </a:moveTo>
                <a:cubicBezTo>
                  <a:pt x="46" y="9749"/>
                  <a:pt x="9495" y="187"/>
                  <a:pt x="21254" y="-1"/>
                </a:cubicBezTo>
              </a:path>
              <a:path w="21600" h="21597" stroke="0" extrusionOk="0">
                <a:moveTo>
                  <a:pt x="0" y="21511"/>
                </a:moveTo>
                <a:cubicBezTo>
                  <a:pt x="46" y="9749"/>
                  <a:pt x="9495" y="187"/>
                  <a:pt x="21254" y="-1"/>
                </a:cubicBezTo>
                <a:lnTo>
                  <a:pt x="21600" y="21597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100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091" name="Arc 55"/>
          <p:cNvSpPr>
            <a:spLocks/>
          </p:cNvSpPr>
          <p:nvPr/>
        </p:nvSpPr>
        <p:spPr bwMode="auto">
          <a:xfrm>
            <a:off x="3938956" y="769938"/>
            <a:ext cx="416169" cy="222250"/>
          </a:xfrm>
          <a:custGeom>
            <a:avLst/>
            <a:gdLst>
              <a:gd name="T0" fmla="*/ 0 w 21600"/>
              <a:gd name="T1" fmla="*/ 0 h 21600"/>
              <a:gd name="T2" fmla="*/ 450850 w 21600"/>
              <a:gd name="T3" fmla="*/ 222250 h 21600"/>
              <a:gd name="T4" fmla="*/ 0 w 21600"/>
              <a:gd name="T5" fmla="*/ 22225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100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092" name="Arc 56"/>
          <p:cNvSpPr>
            <a:spLocks/>
          </p:cNvSpPr>
          <p:nvPr/>
        </p:nvSpPr>
        <p:spPr bwMode="auto">
          <a:xfrm>
            <a:off x="4791808" y="922338"/>
            <a:ext cx="1471246" cy="69850"/>
          </a:xfrm>
          <a:custGeom>
            <a:avLst/>
            <a:gdLst>
              <a:gd name="T0" fmla="*/ 0 w 21595"/>
              <a:gd name="T1" fmla="*/ 68350 h 21600"/>
              <a:gd name="T2" fmla="*/ 1592300 w 21595"/>
              <a:gd name="T3" fmla="*/ 0 h 21600"/>
              <a:gd name="T4" fmla="*/ 1593850 w 21595"/>
              <a:gd name="T5" fmla="*/ 69850 h 21600"/>
              <a:gd name="T6" fmla="*/ 0 60000 65536"/>
              <a:gd name="T7" fmla="*/ 0 60000 65536"/>
              <a:gd name="T8" fmla="*/ 0 60000 65536"/>
              <a:gd name="T9" fmla="*/ 0 w 21595"/>
              <a:gd name="T10" fmla="*/ 0 h 21600"/>
              <a:gd name="T11" fmla="*/ 21595 w 2159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5" h="21600" fill="none" extrusionOk="0">
                <a:moveTo>
                  <a:pt x="-1" y="21135"/>
                </a:moveTo>
                <a:cubicBezTo>
                  <a:pt x="252" y="9398"/>
                  <a:pt x="9833" y="11"/>
                  <a:pt x="21574" y="0"/>
                </a:cubicBezTo>
              </a:path>
              <a:path w="21595" h="21600" stroke="0" extrusionOk="0">
                <a:moveTo>
                  <a:pt x="-1" y="21135"/>
                </a:moveTo>
                <a:cubicBezTo>
                  <a:pt x="252" y="9398"/>
                  <a:pt x="9833" y="11"/>
                  <a:pt x="21574" y="0"/>
                </a:cubicBezTo>
                <a:lnTo>
                  <a:pt x="21595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100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093" name="Arc 57"/>
          <p:cNvSpPr>
            <a:spLocks/>
          </p:cNvSpPr>
          <p:nvPr/>
        </p:nvSpPr>
        <p:spPr bwMode="auto">
          <a:xfrm>
            <a:off x="7620000" y="3046418"/>
            <a:ext cx="451338" cy="301625"/>
          </a:xfrm>
          <a:custGeom>
            <a:avLst/>
            <a:gdLst>
              <a:gd name="T0" fmla="*/ 488950 w 21600"/>
              <a:gd name="T1" fmla="*/ 0 h 21709"/>
              <a:gd name="T2" fmla="*/ 0 w 21600"/>
              <a:gd name="T3" fmla="*/ 301625 h 21709"/>
              <a:gd name="T4" fmla="*/ 0 w 21600"/>
              <a:gd name="T5" fmla="*/ 1514 h 21709"/>
              <a:gd name="T6" fmla="*/ 0 60000 65536"/>
              <a:gd name="T7" fmla="*/ 0 60000 65536"/>
              <a:gd name="T8" fmla="*/ 0 60000 65536"/>
              <a:gd name="T9" fmla="*/ 0 w 21600"/>
              <a:gd name="T10" fmla="*/ 0 h 21709"/>
              <a:gd name="T11" fmla="*/ 21600 w 21600"/>
              <a:gd name="T12" fmla="*/ 21709 h 217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709" fill="none" extrusionOk="0">
                <a:moveTo>
                  <a:pt x="21599" y="0"/>
                </a:moveTo>
                <a:cubicBezTo>
                  <a:pt x="21599" y="36"/>
                  <a:pt x="21600" y="72"/>
                  <a:pt x="21600" y="109"/>
                </a:cubicBezTo>
                <a:cubicBezTo>
                  <a:pt x="21600" y="12038"/>
                  <a:pt x="11929" y="21708"/>
                  <a:pt x="0" y="21709"/>
                </a:cubicBezTo>
              </a:path>
              <a:path w="21600" h="21709" stroke="0" extrusionOk="0">
                <a:moveTo>
                  <a:pt x="21599" y="0"/>
                </a:moveTo>
                <a:cubicBezTo>
                  <a:pt x="21599" y="36"/>
                  <a:pt x="21600" y="72"/>
                  <a:pt x="21600" y="109"/>
                </a:cubicBezTo>
                <a:cubicBezTo>
                  <a:pt x="21600" y="12038"/>
                  <a:pt x="11929" y="21708"/>
                  <a:pt x="0" y="21709"/>
                </a:cubicBezTo>
                <a:lnTo>
                  <a:pt x="0" y="109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100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094" name="Arc 58"/>
          <p:cNvSpPr>
            <a:spLocks/>
          </p:cNvSpPr>
          <p:nvPr/>
        </p:nvSpPr>
        <p:spPr bwMode="auto">
          <a:xfrm flipH="1">
            <a:off x="7526215" y="2590800"/>
            <a:ext cx="574431" cy="838200"/>
          </a:xfrm>
          <a:custGeom>
            <a:avLst/>
            <a:gdLst>
              <a:gd name="T0" fmla="*/ 0 w 21600"/>
              <a:gd name="T1" fmla="*/ 0 h 21600"/>
              <a:gd name="T2" fmla="*/ 622300 w 21600"/>
              <a:gd name="T3" fmla="*/ 836687 h 21600"/>
              <a:gd name="T4" fmla="*/ 0 w 21600"/>
              <a:gd name="T5" fmla="*/ 8382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14" y="0"/>
                  <a:pt x="21578" y="9646"/>
                  <a:pt x="21599" y="21561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14" y="0"/>
                  <a:pt x="21578" y="9646"/>
                  <a:pt x="21599" y="21561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100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095" name="Arc 59"/>
          <p:cNvSpPr>
            <a:spLocks/>
          </p:cNvSpPr>
          <p:nvPr/>
        </p:nvSpPr>
        <p:spPr bwMode="auto">
          <a:xfrm>
            <a:off x="6629402" y="3352800"/>
            <a:ext cx="474785" cy="155575"/>
          </a:xfrm>
          <a:custGeom>
            <a:avLst/>
            <a:gdLst>
              <a:gd name="T0" fmla="*/ 0 w 19159"/>
              <a:gd name="T1" fmla="*/ 0 h 21600"/>
              <a:gd name="T2" fmla="*/ 514350 w 19159"/>
              <a:gd name="T3" fmla="*/ 83737 h 21600"/>
              <a:gd name="T4" fmla="*/ 0 w 19159"/>
              <a:gd name="T5" fmla="*/ 155575 h 21600"/>
              <a:gd name="T6" fmla="*/ 0 60000 65536"/>
              <a:gd name="T7" fmla="*/ 0 60000 65536"/>
              <a:gd name="T8" fmla="*/ 0 60000 65536"/>
              <a:gd name="T9" fmla="*/ 0 w 19159"/>
              <a:gd name="T10" fmla="*/ 0 h 21600"/>
              <a:gd name="T11" fmla="*/ 19159 w 1915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59" h="21600" fill="none" extrusionOk="0">
                <a:moveTo>
                  <a:pt x="-1" y="0"/>
                </a:moveTo>
                <a:cubicBezTo>
                  <a:pt x="8054" y="0"/>
                  <a:pt x="15439" y="4481"/>
                  <a:pt x="19159" y="11625"/>
                </a:cubicBezTo>
              </a:path>
              <a:path w="19159" h="21600" stroke="0" extrusionOk="0">
                <a:moveTo>
                  <a:pt x="-1" y="0"/>
                </a:moveTo>
                <a:cubicBezTo>
                  <a:pt x="8054" y="0"/>
                  <a:pt x="15439" y="4481"/>
                  <a:pt x="19159" y="11625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100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096" name="Arc 60"/>
          <p:cNvSpPr>
            <a:spLocks/>
          </p:cNvSpPr>
          <p:nvPr/>
        </p:nvSpPr>
        <p:spPr bwMode="auto">
          <a:xfrm>
            <a:off x="7244862" y="3505200"/>
            <a:ext cx="228600" cy="603250"/>
          </a:xfrm>
          <a:custGeom>
            <a:avLst/>
            <a:gdLst>
              <a:gd name="T0" fmla="*/ 0 w 21600"/>
              <a:gd name="T1" fmla="*/ 0 h 21600"/>
              <a:gd name="T2" fmla="*/ 247650 w 21600"/>
              <a:gd name="T3" fmla="*/ 603250 h 21600"/>
              <a:gd name="T4" fmla="*/ 0 w 21600"/>
              <a:gd name="T5" fmla="*/ 60325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100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097" name="Arc 61"/>
          <p:cNvSpPr>
            <a:spLocks/>
          </p:cNvSpPr>
          <p:nvPr/>
        </p:nvSpPr>
        <p:spPr bwMode="auto">
          <a:xfrm>
            <a:off x="6611816" y="3048000"/>
            <a:ext cx="492369" cy="306388"/>
          </a:xfrm>
          <a:custGeom>
            <a:avLst/>
            <a:gdLst>
              <a:gd name="T0" fmla="*/ 0 w 21600"/>
              <a:gd name="T1" fmla="*/ 0 h 21600"/>
              <a:gd name="T2" fmla="*/ 533400 w 21600"/>
              <a:gd name="T3" fmla="*/ 305154 h 21600"/>
              <a:gd name="T4" fmla="*/ 0 w 21600"/>
              <a:gd name="T5" fmla="*/ 306388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895" y="0"/>
                  <a:pt x="21551" y="9617"/>
                  <a:pt x="21599" y="21513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895" y="0"/>
                  <a:pt x="21551" y="9617"/>
                  <a:pt x="21599" y="21513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100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098" name="Arc 62"/>
          <p:cNvSpPr>
            <a:spLocks/>
          </p:cNvSpPr>
          <p:nvPr/>
        </p:nvSpPr>
        <p:spPr bwMode="auto">
          <a:xfrm flipH="1">
            <a:off x="7315200" y="1219201"/>
            <a:ext cx="200758" cy="2062163"/>
          </a:xfrm>
          <a:custGeom>
            <a:avLst/>
            <a:gdLst>
              <a:gd name="T0" fmla="*/ 0 w 24171"/>
              <a:gd name="T1" fmla="*/ 14702 h 21600"/>
              <a:gd name="T2" fmla="*/ 217488 w 24171"/>
              <a:gd name="T3" fmla="*/ 2062163 h 21600"/>
              <a:gd name="T4" fmla="*/ 23134 w 24171"/>
              <a:gd name="T5" fmla="*/ 2062163 h 21600"/>
              <a:gd name="T6" fmla="*/ 0 60000 65536"/>
              <a:gd name="T7" fmla="*/ 0 60000 65536"/>
              <a:gd name="T8" fmla="*/ 0 60000 65536"/>
              <a:gd name="T9" fmla="*/ 0 w 24171"/>
              <a:gd name="T10" fmla="*/ 0 h 21600"/>
              <a:gd name="T11" fmla="*/ 24171 w 2417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171" h="21600" fill="none" extrusionOk="0">
                <a:moveTo>
                  <a:pt x="-1" y="153"/>
                </a:moveTo>
                <a:cubicBezTo>
                  <a:pt x="853" y="51"/>
                  <a:pt x="1711" y="-1"/>
                  <a:pt x="2571" y="0"/>
                </a:cubicBezTo>
                <a:cubicBezTo>
                  <a:pt x="14500" y="0"/>
                  <a:pt x="24171" y="9670"/>
                  <a:pt x="24171" y="21600"/>
                </a:cubicBezTo>
              </a:path>
              <a:path w="24171" h="21600" stroke="0" extrusionOk="0">
                <a:moveTo>
                  <a:pt x="-1" y="153"/>
                </a:moveTo>
                <a:cubicBezTo>
                  <a:pt x="853" y="51"/>
                  <a:pt x="1711" y="-1"/>
                  <a:pt x="2571" y="0"/>
                </a:cubicBezTo>
                <a:cubicBezTo>
                  <a:pt x="14500" y="0"/>
                  <a:pt x="24171" y="9670"/>
                  <a:pt x="24171" y="21600"/>
                </a:cubicBezTo>
                <a:lnTo>
                  <a:pt x="2571" y="21600"/>
                </a:lnTo>
                <a:close/>
              </a:path>
            </a:pathLst>
          </a:custGeom>
          <a:noFill/>
          <a:ln w="76200" cap="rnd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100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099" name="Arc 64"/>
          <p:cNvSpPr>
            <a:spLocks/>
          </p:cNvSpPr>
          <p:nvPr/>
        </p:nvSpPr>
        <p:spPr bwMode="auto">
          <a:xfrm>
            <a:off x="7244864" y="3460755"/>
            <a:ext cx="1125415" cy="1725613"/>
          </a:xfrm>
          <a:custGeom>
            <a:avLst/>
            <a:gdLst>
              <a:gd name="T0" fmla="*/ 222730 w 21600"/>
              <a:gd name="T1" fmla="*/ 0 h 21236"/>
              <a:gd name="T2" fmla="*/ 1219200 w 21600"/>
              <a:gd name="T3" fmla="*/ 1724069 h 21236"/>
              <a:gd name="T4" fmla="*/ 0 w 21600"/>
              <a:gd name="T5" fmla="*/ 1725613 h 21236"/>
              <a:gd name="T6" fmla="*/ 0 60000 65536"/>
              <a:gd name="T7" fmla="*/ 0 60000 65536"/>
              <a:gd name="T8" fmla="*/ 0 60000 65536"/>
              <a:gd name="T9" fmla="*/ 0 w 21600"/>
              <a:gd name="T10" fmla="*/ 0 h 21236"/>
              <a:gd name="T11" fmla="*/ 21600 w 21600"/>
              <a:gd name="T12" fmla="*/ 21236 h 212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236" fill="none" extrusionOk="0">
                <a:moveTo>
                  <a:pt x="3946" y="-1"/>
                </a:moveTo>
                <a:cubicBezTo>
                  <a:pt x="14171" y="1899"/>
                  <a:pt x="21590" y="10816"/>
                  <a:pt x="21599" y="21217"/>
                </a:cubicBezTo>
              </a:path>
              <a:path w="21600" h="21236" stroke="0" extrusionOk="0">
                <a:moveTo>
                  <a:pt x="3946" y="-1"/>
                </a:moveTo>
                <a:cubicBezTo>
                  <a:pt x="14171" y="1899"/>
                  <a:pt x="21590" y="10816"/>
                  <a:pt x="21599" y="21217"/>
                </a:cubicBezTo>
                <a:lnTo>
                  <a:pt x="0" y="21236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100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100" name="Arc 65"/>
          <p:cNvSpPr>
            <a:spLocks/>
          </p:cNvSpPr>
          <p:nvPr/>
        </p:nvSpPr>
        <p:spPr bwMode="auto">
          <a:xfrm>
            <a:off x="7807569" y="5341938"/>
            <a:ext cx="187569" cy="296862"/>
          </a:xfrm>
          <a:custGeom>
            <a:avLst/>
            <a:gdLst>
              <a:gd name="T0" fmla="*/ 0 w 21600"/>
              <a:gd name="T1" fmla="*/ 0 h 21600"/>
              <a:gd name="T2" fmla="*/ 203200 w 21600"/>
              <a:gd name="T3" fmla="*/ 296862 h 21600"/>
              <a:gd name="T4" fmla="*/ 0 w 21600"/>
              <a:gd name="T5" fmla="*/ 296862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100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101" name="Arc 66"/>
          <p:cNvSpPr>
            <a:spLocks/>
          </p:cNvSpPr>
          <p:nvPr/>
        </p:nvSpPr>
        <p:spPr bwMode="auto">
          <a:xfrm>
            <a:off x="8617928" y="4810130"/>
            <a:ext cx="146538" cy="296863"/>
          </a:xfrm>
          <a:custGeom>
            <a:avLst/>
            <a:gdLst>
              <a:gd name="T0" fmla="*/ 0 w 21600"/>
              <a:gd name="T1" fmla="*/ 295365 h 21599"/>
              <a:gd name="T2" fmla="*/ 157229 w 21600"/>
              <a:gd name="T3" fmla="*/ 0 h 21599"/>
              <a:gd name="T4" fmla="*/ 158750 w 21600"/>
              <a:gd name="T5" fmla="*/ 296863 h 21599"/>
              <a:gd name="T6" fmla="*/ 0 60000 65536"/>
              <a:gd name="T7" fmla="*/ 0 60000 65536"/>
              <a:gd name="T8" fmla="*/ 0 60000 65536"/>
              <a:gd name="T9" fmla="*/ 0 w 21600"/>
              <a:gd name="T10" fmla="*/ 0 h 21599"/>
              <a:gd name="T11" fmla="*/ 21600 w 21600"/>
              <a:gd name="T12" fmla="*/ 21599 h 21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9" fill="none" extrusionOk="0">
                <a:moveTo>
                  <a:pt x="0" y="21490"/>
                </a:moveTo>
                <a:cubicBezTo>
                  <a:pt x="59" y="9684"/>
                  <a:pt x="9587" y="113"/>
                  <a:pt x="21392" y="-1"/>
                </a:cubicBezTo>
              </a:path>
              <a:path w="21600" h="21599" stroke="0" extrusionOk="0">
                <a:moveTo>
                  <a:pt x="0" y="21490"/>
                </a:moveTo>
                <a:cubicBezTo>
                  <a:pt x="59" y="9684"/>
                  <a:pt x="9587" y="113"/>
                  <a:pt x="21392" y="-1"/>
                </a:cubicBezTo>
                <a:lnTo>
                  <a:pt x="21600" y="21599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100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102" name="Arc 67"/>
          <p:cNvSpPr>
            <a:spLocks/>
          </p:cNvSpPr>
          <p:nvPr/>
        </p:nvSpPr>
        <p:spPr bwMode="auto">
          <a:xfrm>
            <a:off x="8694128" y="3970338"/>
            <a:ext cx="146538" cy="603250"/>
          </a:xfrm>
          <a:custGeom>
            <a:avLst/>
            <a:gdLst>
              <a:gd name="T0" fmla="*/ 0 w 21600"/>
              <a:gd name="T1" fmla="*/ 603250 h 21599"/>
              <a:gd name="T2" fmla="*/ 157221 w 21600"/>
              <a:gd name="T3" fmla="*/ 0 h 21599"/>
              <a:gd name="T4" fmla="*/ 158750 w 21600"/>
              <a:gd name="T5" fmla="*/ 603250 h 21599"/>
              <a:gd name="T6" fmla="*/ 0 60000 65536"/>
              <a:gd name="T7" fmla="*/ 0 60000 65536"/>
              <a:gd name="T8" fmla="*/ 0 60000 65536"/>
              <a:gd name="T9" fmla="*/ 0 w 21600"/>
              <a:gd name="T10" fmla="*/ 0 h 21599"/>
              <a:gd name="T11" fmla="*/ 21600 w 21600"/>
              <a:gd name="T12" fmla="*/ 21599 h 21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9" fill="none" extrusionOk="0">
                <a:moveTo>
                  <a:pt x="0" y="21599"/>
                </a:moveTo>
                <a:cubicBezTo>
                  <a:pt x="0" y="9750"/>
                  <a:pt x="9544" y="114"/>
                  <a:pt x="21392" y="0"/>
                </a:cubicBezTo>
              </a:path>
              <a:path w="21600" h="21599" stroke="0" extrusionOk="0">
                <a:moveTo>
                  <a:pt x="0" y="21599"/>
                </a:moveTo>
                <a:cubicBezTo>
                  <a:pt x="0" y="9750"/>
                  <a:pt x="9544" y="114"/>
                  <a:pt x="21392" y="0"/>
                </a:cubicBezTo>
                <a:lnTo>
                  <a:pt x="21600" y="21599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100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103" name="Arc 68"/>
          <p:cNvSpPr>
            <a:spLocks/>
          </p:cNvSpPr>
          <p:nvPr/>
        </p:nvSpPr>
        <p:spPr bwMode="auto">
          <a:xfrm>
            <a:off x="8721969" y="5341938"/>
            <a:ext cx="123092" cy="679450"/>
          </a:xfrm>
          <a:custGeom>
            <a:avLst/>
            <a:gdLst>
              <a:gd name="T0" fmla="*/ 0 w 21600"/>
              <a:gd name="T1" fmla="*/ 0 h 21600"/>
              <a:gd name="T2" fmla="*/ 133350 w 21600"/>
              <a:gd name="T3" fmla="*/ 679450 h 21600"/>
              <a:gd name="T4" fmla="*/ 0 w 21600"/>
              <a:gd name="T5" fmla="*/ 67945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100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104" name="Arc 69"/>
          <p:cNvSpPr>
            <a:spLocks/>
          </p:cNvSpPr>
          <p:nvPr/>
        </p:nvSpPr>
        <p:spPr bwMode="auto">
          <a:xfrm flipV="1">
            <a:off x="8088923" y="4724400"/>
            <a:ext cx="492369" cy="1296988"/>
          </a:xfrm>
          <a:custGeom>
            <a:avLst/>
            <a:gdLst>
              <a:gd name="T0" fmla="*/ 20843 w 19373"/>
              <a:gd name="T1" fmla="*/ 0 h 21587"/>
              <a:gd name="T2" fmla="*/ 533400 w 19373"/>
              <a:gd name="T3" fmla="*/ 723086 h 21587"/>
              <a:gd name="T4" fmla="*/ 0 w 19373"/>
              <a:gd name="T5" fmla="*/ 1296988 h 21587"/>
              <a:gd name="T6" fmla="*/ 0 60000 65536"/>
              <a:gd name="T7" fmla="*/ 0 60000 65536"/>
              <a:gd name="T8" fmla="*/ 0 60000 65536"/>
              <a:gd name="T9" fmla="*/ 0 w 19373"/>
              <a:gd name="T10" fmla="*/ 0 h 21587"/>
              <a:gd name="T11" fmla="*/ 19373 w 19373"/>
              <a:gd name="T12" fmla="*/ 21587 h 2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373" h="21587" fill="none" extrusionOk="0">
                <a:moveTo>
                  <a:pt x="756" y="0"/>
                </a:moveTo>
                <a:cubicBezTo>
                  <a:pt x="8704" y="278"/>
                  <a:pt x="15856" y="4902"/>
                  <a:pt x="19373" y="12034"/>
                </a:cubicBezTo>
              </a:path>
              <a:path w="19373" h="21587" stroke="0" extrusionOk="0">
                <a:moveTo>
                  <a:pt x="756" y="0"/>
                </a:moveTo>
                <a:cubicBezTo>
                  <a:pt x="8704" y="278"/>
                  <a:pt x="15856" y="4902"/>
                  <a:pt x="19373" y="12034"/>
                </a:cubicBezTo>
                <a:lnTo>
                  <a:pt x="0" y="21587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100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105" name="Arc 71"/>
          <p:cNvSpPr>
            <a:spLocks/>
          </p:cNvSpPr>
          <p:nvPr/>
        </p:nvSpPr>
        <p:spPr bwMode="auto">
          <a:xfrm>
            <a:off x="6781800" y="4648200"/>
            <a:ext cx="222738" cy="71438"/>
          </a:xfrm>
          <a:custGeom>
            <a:avLst/>
            <a:gdLst>
              <a:gd name="T0" fmla="*/ 241244 w 21600"/>
              <a:gd name="T1" fmla="*/ 0 h 22064"/>
              <a:gd name="T2" fmla="*/ 0 w 21600"/>
              <a:gd name="T3" fmla="*/ 71438 h 22064"/>
              <a:gd name="T4" fmla="*/ 0 w 21600"/>
              <a:gd name="T5" fmla="*/ 1502 h 22064"/>
              <a:gd name="T6" fmla="*/ 0 60000 65536"/>
              <a:gd name="T7" fmla="*/ 0 60000 65536"/>
              <a:gd name="T8" fmla="*/ 0 60000 65536"/>
              <a:gd name="T9" fmla="*/ 0 w 21600"/>
              <a:gd name="T10" fmla="*/ 0 h 22064"/>
              <a:gd name="T11" fmla="*/ 21600 w 21600"/>
              <a:gd name="T12" fmla="*/ 22064 h 220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2064" fill="none" extrusionOk="0">
                <a:moveTo>
                  <a:pt x="21595" y="-1"/>
                </a:moveTo>
                <a:cubicBezTo>
                  <a:pt x="21598" y="154"/>
                  <a:pt x="21600" y="309"/>
                  <a:pt x="21600" y="464"/>
                </a:cubicBezTo>
                <a:cubicBezTo>
                  <a:pt x="21600" y="12393"/>
                  <a:pt x="11929" y="22063"/>
                  <a:pt x="0" y="22064"/>
                </a:cubicBezTo>
              </a:path>
              <a:path w="21600" h="22064" stroke="0" extrusionOk="0">
                <a:moveTo>
                  <a:pt x="21595" y="-1"/>
                </a:moveTo>
                <a:cubicBezTo>
                  <a:pt x="21598" y="154"/>
                  <a:pt x="21600" y="309"/>
                  <a:pt x="21600" y="464"/>
                </a:cubicBezTo>
                <a:cubicBezTo>
                  <a:pt x="21600" y="12393"/>
                  <a:pt x="11929" y="22063"/>
                  <a:pt x="0" y="22064"/>
                </a:cubicBezTo>
                <a:lnTo>
                  <a:pt x="0" y="464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100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106" name="Arc 72"/>
          <p:cNvSpPr>
            <a:spLocks/>
          </p:cNvSpPr>
          <p:nvPr/>
        </p:nvSpPr>
        <p:spPr bwMode="auto">
          <a:xfrm>
            <a:off x="6477000" y="4808538"/>
            <a:ext cx="222738" cy="222250"/>
          </a:xfrm>
          <a:custGeom>
            <a:avLst/>
            <a:gdLst>
              <a:gd name="T0" fmla="*/ 0 w 21600"/>
              <a:gd name="T1" fmla="*/ 0 h 21600"/>
              <a:gd name="T2" fmla="*/ 241300 w 21600"/>
              <a:gd name="T3" fmla="*/ 222250 h 21600"/>
              <a:gd name="T4" fmla="*/ 0 w 21600"/>
              <a:gd name="T5" fmla="*/ 22225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100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107" name="Arc 73"/>
          <p:cNvSpPr>
            <a:spLocks/>
          </p:cNvSpPr>
          <p:nvPr/>
        </p:nvSpPr>
        <p:spPr bwMode="auto">
          <a:xfrm>
            <a:off x="6103328" y="4808543"/>
            <a:ext cx="298938" cy="833437"/>
          </a:xfrm>
          <a:custGeom>
            <a:avLst/>
            <a:gdLst>
              <a:gd name="T0" fmla="*/ 0 w 21600"/>
              <a:gd name="T1" fmla="*/ 831932 h 21600"/>
              <a:gd name="T2" fmla="*/ 322321 w 21600"/>
              <a:gd name="T3" fmla="*/ 0 h 21600"/>
              <a:gd name="T4" fmla="*/ 323850 w 21600"/>
              <a:gd name="T5" fmla="*/ 83343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21561"/>
                </a:moveTo>
                <a:cubicBezTo>
                  <a:pt x="21" y="9686"/>
                  <a:pt x="9623" y="56"/>
                  <a:pt x="21498" y="0"/>
                </a:cubicBezTo>
              </a:path>
              <a:path w="21600" h="21600" stroke="0" extrusionOk="0">
                <a:moveTo>
                  <a:pt x="0" y="21561"/>
                </a:moveTo>
                <a:cubicBezTo>
                  <a:pt x="21" y="9686"/>
                  <a:pt x="9623" y="56"/>
                  <a:pt x="2149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100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108" name="Arc 74"/>
          <p:cNvSpPr>
            <a:spLocks/>
          </p:cNvSpPr>
          <p:nvPr/>
        </p:nvSpPr>
        <p:spPr bwMode="auto">
          <a:xfrm>
            <a:off x="5064369" y="4351338"/>
            <a:ext cx="339969" cy="222250"/>
          </a:xfrm>
          <a:custGeom>
            <a:avLst/>
            <a:gdLst>
              <a:gd name="T0" fmla="*/ 0 w 21600"/>
              <a:gd name="T1" fmla="*/ 0 h 21600"/>
              <a:gd name="T2" fmla="*/ 368300 w 21600"/>
              <a:gd name="T3" fmla="*/ 222250 h 21600"/>
              <a:gd name="T4" fmla="*/ 0 w 21600"/>
              <a:gd name="T5" fmla="*/ 22225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100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109" name="Arc 75"/>
          <p:cNvSpPr>
            <a:spLocks/>
          </p:cNvSpPr>
          <p:nvPr/>
        </p:nvSpPr>
        <p:spPr bwMode="auto">
          <a:xfrm>
            <a:off x="4149969" y="4114800"/>
            <a:ext cx="247650" cy="114300"/>
          </a:xfrm>
          <a:custGeom>
            <a:avLst/>
            <a:gdLst>
              <a:gd name="T0" fmla="*/ 0 w 21600"/>
              <a:gd name="T1" fmla="*/ 0 h 21600"/>
              <a:gd name="T2" fmla="*/ 268288 w 21600"/>
              <a:gd name="T3" fmla="*/ 114300 h 21600"/>
              <a:gd name="T4" fmla="*/ 0 w 21600"/>
              <a:gd name="T5" fmla="*/ 1143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100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110" name="Arc 76"/>
          <p:cNvSpPr>
            <a:spLocks/>
          </p:cNvSpPr>
          <p:nvPr/>
        </p:nvSpPr>
        <p:spPr bwMode="auto">
          <a:xfrm>
            <a:off x="4572002" y="3587750"/>
            <a:ext cx="234462" cy="681038"/>
          </a:xfrm>
          <a:custGeom>
            <a:avLst/>
            <a:gdLst>
              <a:gd name="T0" fmla="*/ 0 w 21600"/>
              <a:gd name="T1" fmla="*/ 0 h 21600"/>
              <a:gd name="T2" fmla="*/ 254000 w 21600"/>
              <a:gd name="T3" fmla="*/ 681038 h 21600"/>
              <a:gd name="T4" fmla="*/ 0 w 21600"/>
              <a:gd name="T5" fmla="*/ 681038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100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111" name="Arc 77"/>
          <p:cNvSpPr>
            <a:spLocks/>
          </p:cNvSpPr>
          <p:nvPr/>
        </p:nvSpPr>
        <p:spPr bwMode="auto">
          <a:xfrm>
            <a:off x="4132386" y="3581400"/>
            <a:ext cx="293077" cy="222250"/>
          </a:xfrm>
          <a:custGeom>
            <a:avLst/>
            <a:gdLst>
              <a:gd name="T0" fmla="*/ 317500 w 21600"/>
              <a:gd name="T1" fmla="*/ 0 h 21600"/>
              <a:gd name="T2" fmla="*/ 0 w 21600"/>
              <a:gd name="T3" fmla="*/ 22225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100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112" name="Arc 78"/>
          <p:cNvSpPr>
            <a:spLocks/>
          </p:cNvSpPr>
          <p:nvPr/>
        </p:nvSpPr>
        <p:spPr bwMode="auto">
          <a:xfrm>
            <a:off x="148004" y="1758950"/>
            <a:ext cx="234462" cy="985838"/>
          </a:xfrm>
          <a:custGeom>
            <a:avLst/>
            <a:gdLst>
              <a:gd name="T0" fmla="*/ 0 w 21600"/>
              <a:gd name="T1" fmla="*/ 985838 h 21600"/>
              <a:gd name="T2" fmla="*/ 252471 w 21600"/>
              <a:gd name="T3" fmla="*/ 0 h 21600"/>
              <a:gd name="T4" fmla="*/ 254000 w 21600"/>
              <a:gd name="T5" fmla="*/ 985838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21600"/>
                </a:moveTo>
                <a:cubicBezTo>
                  <a:pt x="0" y="9721"/>
                  <a:pt x="9591" y="71"/>
                  <a:pt x="21470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21"/>
                  <a:pt x="9591" y="71"/>
                  <a:pt x="21470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100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113" name="Arc 79"/>
          <p:cNvSpPr>
            <a:spLocks/>
          </p:cNvSpPr>
          <p:nvPr/>
        </p:nvSpPr>
        <p:spPr bwMode="auto">
          <a:xfrm>
            <a:off x="492369" y="1828800"/>
            <a:ext cx="2099897" cy="2586038"/>
          </a:xfrm>
          <a:custGeom>
            <a:avLst/>
            <a:gdLst>
              <a:gd name="T0" fmla="*/ 2274888 w 21600"/>
              <a:gd name="T1" fmla="*/ 2586038 h 21600"/>
              <a:gd name="T2" fmla="*/ 0 w 21600"/>
              <a:gd name="T3" fmla="*/ 0 h 21600"/>
              <a:gd name="T4" fmla="*/ 2274888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100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114" name="Arc 80"/>
          <p:cNvSpPr>
            <a:spLocks/>
          </p:cNvSpPr>
          <p:nvPr/>
        </p:nvSpPr>
        <p:spPr bwMode="auto">
          <a:xfrm>
            <a:off x="2602525" y="4267200"/>
            <a:ext cx="2045677" cy="147638"/>
          </a:xfrm>
          <a:custGeom>
            <a:avLst/>
            <a:gdLst>
              <a:gd name="T0" fmla="*/ 2216047 w 21600"/>
              <a:gd name="T1" fmla="*/ 0 h 21822"/>
              <a:gd name="T2" fmla="*/ 0 w 21600"/>
              <a:gd name="T3" fmla="*/ 147638 h 21822"/>
              <a:gd name="T4" fmla="*/ 0 w 21600"/>
              <a:gd name="T5" fmla="*/ 1502 h 21822"/>
              <a:gd name="T6" fmla="*/ 0 60000 65536"/>
              <a:gd name="T7" fmla="*/ 0 60000 65536"/>
              <a:gd name="T8" fmla="*/ 0 60000 65536"/>
              <a:gd name="T9" fmla="*/ 0 w 21600"/>
              <a:gd name="T10" fmla="*/ 0 h 21822"/>
              <a:gd name="T11" fmla="*/ 21600 w 21600"/>
              <a:gd name="T12" fmla="*/ 21822 h 218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822" fill="none" extrusionOk="0">
                <a:moveTo>
                  <a:pt x="21598" y="0"/>
                </a:moveTo>
                <a:cubicBezTo>
                  <a:pt x="21599" y="73"/>
                  <a:pt x="21600" y="147"/>
                  <a:pt x="21600" y="222"/>
                </a:cubicBezTo>
                <a:cubicBezTo>
                  <a:pt x="21600" y="12151"/>
                  <a:pt x="11929" y="21821"/>
                  <a:pt x="0" y="21822"/>
                </a:cubicBezTo>
              </a:path>
              <a:path w="21600" h="21822" stroke="0" extrusionOk="0">
                <a:moveTo>
                  <a:pt x="21598" y="0"/>
                </a:moveTo>
                <a:cubicBezTo>
                  <a:pt x="21599" y="73"/>
                  <a:pt x="21600" y="147"/>
                  <a:pt x="21600" y="222"/>
                </a:cubicBezTo>
                <a:cubicBezTo>
                  <a:pt x="21600" y="12151"/>
                  <a:pt x="11929" y="21821"/>
                  <a:pt x="0" y="21822"/>
                </a:cubicBezTo>
                <a:lnTo>
                  <a:pt x="0" y="222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100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115" name="Arc 81"/>
          <p:cNvSpPr>
            <a:spLocks/>
          </p:cNvSpPr>
          <p:nvPr/>
        </p:nvSpPr>
        <p:spPr bwMode="auto">
          <a:xfrm>
            <a:off x="838200" y="1758952"/>
            <a:ext cx="70338" cy="157163"/>
          </a:xfrm>
          <a:custGeom>
            <a:avLst/>
            <a:gdLst>
              <a:gd name="T0" fmla="*/ 0 w 21599"/>
              <a:gd name="T1" fmla="*/ 0 h 21600"/>
              <a:gd name="T2" fmla="*/ 76200 w 21599"/>
              <a:gd name="T3" fmla="*/ 155642 h 21600"/>
              <a:gd name="T4" fmla="*/ 0 w 21599"/>
              <a:gd name="T5" fmla="*/ 157163 h 21600"/>
              <a:gd name="T6" fmla="*/ 0 60000 65536"/>
              <a:gd name="T7" fmla="*/ 0 60000 65536"/>
              <a:gd name="T8" fmla="*/ 0 60000 65536"/>
              <a:gd name="T9" fmla="*/ 0 w 21599"/>
              <a:gd name="T10" fmla="*/ 0 h 21600"/>
              <a:gd name="T11" fmla="*/ 21599 w 2159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9" h="21600" fill="none" extrusionOk="0">
                <a:moveTo>
                  <a:pt x="-1" y="0"/>
                </a:moveTo>
                <a:cubicBezTo>
                  <a:pt x="11847" y="0"/>
                  <a:pt x="21484" y="9543"/>
                  <a:pt x="21598" y="21391"/>
                </a:cubicBezTo>
              </a:path>
              <a:path w="21599" h="21600" stroke="0" extrusionOk="0">
                <a:moveTo>
                  <a:pt x="-1" y="0"/>
                </a:moveTo>
                <a:cubicBezTo>
                  <a:pt x="11847" y="0"/>
                  <a:pt x="21484" y="9543"/>
                  <a:pt x="21598" y="21391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100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116" name="Arc 82"/>
          <p:cNvSpPr>
            <a:spLocks/>
          </p:cNvSpPr>
          <p:nvPr/>
        </p:nvSpPr>
        <p:spPr bwMode="auto">
          <a:xfrm>
            <a:off x="838200" y="1758950"/>
            <a:ext cx="375138" cy="452438"/>
          </a:xfrm>
          <a:custGeom>
            <a:avLst/>
            <a:gdLst>
              <a:gd name="T0" fmla="*/ 0 w 21600"/>
              <a:gd name="T1" fmla="*/ 0 h 21600"/>
              <a:gd name="T2" fmla="*/ 406400 w 21600"/>
              <a:gd name="T3" fmla="*/ 452438 h 21600"/>
              <a:gd name="T4" fmla="*/ 0 w 21600"/>
              <a:gd name="T5" fmla="*/ 452438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100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117" name="Arc 83"/>
          <p:cNvSpPr>
            <a:spLocks/>
          </p:cNvSpPr>
          <p:nvPr/>
        </p:nvSpPr>
        <p:spPr bwMode="auto">
          <a:xfrm>
            <a:off x="838200" y="1758950"/>
            <a:ext cx="527538" cy="757238"/>
          </a:xfrm>
          <a:custGeom>
            <a:avLst/>
            <a:gdLst>
              <a:gd name="T0" fmla="*/ 0 w 21600"/>
              <a:gd name="T1" fmla="*/ 0 h 21600"/>
              <a:gd name="T2" fmla="*/ 571500 w 21600"/>
              <a:gd name="T3" fmla="*/ 757238 h 21600"/>
              <a:gd name="T4" fmla="*/ 0 w 21600"/>
              <a:gd name="T5" fmla="*/ 757238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100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118" name="Arc 84"/>
          <p:cNvSpPr>
            <a:spLocks/>
          </p:cNvSpPr>
          <p:nvPr/>
        </p:nvSpPr>
        <p:spPr bwMode="auto">
          <a:xfrm>
            <a:off x="838200" y="1758950"/>
            <a:ext cx="756138" cy="1062038"/>
          </a:xfrm>
          <a:custGeom>
            <a:avLst/>
            <a:gdLst>
              <a:gd name="T0" fmla="*/ 0 w 21600"/>
              <a:gd name="T1" fmla="*/ 0 h 21600"/>
              <a:gd name="T2" fmla="*/ 819150 w 21600"/>
              <a:gd name="T3" fmla="*/ 1060514 h 21600"/>
              <a:gd name="T4" fmla="*/ 0 w 21600"/>
              <a:gd name="T5" fmla="*/ 1062038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17" y="0"/>
                  <a:pt x="21582" y="9651"/>
                  <a:pt x="21599" y="21569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17" y="0"/>
                  <a:pt x="21582" y="9651"/>
                  <a:pt x="21599" y="21569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100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119" name="Arc 85"/>
          <p:cNvSpPr>
            <a:spLocks/>
          </p:cNvSpPr>
          <p:nvPr/>
        </p:nvSpPr>
        <p:spPr bwMode="auto">
          <a:xfrm>
            <a:off x="838200" y="1758950"/>
            <a:ext cx="984738" cy="1443038"/>
          </a:xfrm>
          <a:custGeom>
            <a:avLst/>
            <a:gdLst>
              <a:gd name="T0" fmla="*/ 0 w 21600"/>
              <a:gd name="T1" fmla="*/ 0 h 21600"/>
              <a:gd name="T2" fmla="*/ 1066800 w 21600"/>
              <a:gd name="T3" fmla="*/ 1443038 h 21600"/>
              <a:gd name="T4" fmla="*/ 0 w 21600"/>
              <a:gd name="T5" fmla="*/ 1443038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100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120" name="Arc 86"/>
          <p:cNvSpPr>
            <a:spLocks/>
          </p:cNvSpPr>
          <p:nvPr/>
        </p:nvSpPr>
        <p:spPr bwMode="auto">
          <a:xfrm>
            <a:off x="838200" y="1758950"/>
            <a:ext cx="1289538" cy="1595438"/>
          </a:xfrm>
          <a:custGeom>
            <a:avLst/>
            <a:gdLst>
              <a:gd name="T0" fmla="*/ 0 w 21600"/>
              <a:gd name="T1" fmla="*/ 0 h 21600"/>
              <a:gd name="T2" fmla="*/ 1397000 w 21600"/>
              <a:gd name="T3" fmla="*/ 1595438 h 21600"/>
              <a:gd name="T4" fmla="*/ 0 w 21600"/>
              <a:gd name="T5" fmla="*/ 1595438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100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121" name="Arc 87"/>
          <p:cNvSpPr>
            <a:spLocks/>
          </p:cNvSpPr>
          <p:nvPr/>
        </p:nvSpPr>
        <p:spPr bwMode="auto">
          <a:xfrm>
            <a:off x="693128" y="1379538"/>
            <a:ext cx="146538" cy="222250"/>
          </a:xfrm>
          <a:custGeom>
            <a:avLst/>
            <a:gdLst>
              <a:gd name="T0" fmla="*/ 0 w 21600"/>
              <a:gd name="T1" fmla="*/ 222250 h 21599"/>
              <a:gd name="T2" fmla="*/ 157221 w 21600"/>
              <a:gd name="T3" fmla="*/ 0 h 21599"/>
              <a:gd name="T4" fmla="*/ 158750 w 21600"/>
              <a:gd name="T5" fmla="*/ 222250 h 21599"/>
              <a:gd name="T6" fmla="*/ 0 60000 65536"/>
              <a:gd name="T7" fmla="*/ 0 60000 65536"/>
              <a:gd name="T8" fmla="*/ 0 60000 65536"/>
              <a:gd name="T9" fmla="*/ 0 w 21600"/>
              <a:gd name="T10" fmla="*/ 0 h 21599"/>
              <a:gd name="T11" fmla="*/ 21600 w 21600"/>
              <a:gd name="T12" fmla="*/ 21599 h 21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9" fill="none" extrusionOk="0">
                <a:moveTo>
                  <a:pt x="0" y="21599"/>
                </a:moveTo>
                <a:cubicBezTo>
                  <a:pt x="0" y="9750"/>
                  <a:pt x="9544" y="114"/>
                  <a:pt x="21392" y="0"/>
                </a:cubicBezTo>
              </a:path>
              <a:path w="21600" h="21599" stroke="0" extrusionOk="0">
                <a:moveTo>
                  <a:pt x="0" y="21599"/>
                </a:moveTo>
                <a:cubicBezTo>
                  <a:pt x="0" y="9750"/>
                  <a:pt x="9544" y="114"/>
                  <a:pt x="21392" y="0"/>
                </a:cubicBezTo>
                <a:lnTo>
                  <a:pt x="21600" y="21599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100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122" name="Arc 88"/>
          <p:cNvSpPr>
            <a:spLocks/>
          </p:cNvSpPr>
          <p:nvPr/>
        </p:nvSpPr>
        <p:spPr bwMode="auto">
          <a:xfrm>
            <a:off x="838200" y="1143000"/>
            <a:ext cx="562708" cy="450850"/>
          </a:xfrm>
          <a:custGeom>
            <a:avLst/>
            <a:gdLst>
              <a:gd name="T0" fmla="*/ 609600 w 21600"/>
              <a:gd name="T1" fmla="*/ 0 h 21600"/>
              <a:gd name="T2" fmla="*/ 0 w 21600"/>
              <a:gd name="T3" fmla="*/ 45085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100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123" name="Arc 89"/>
          <p:cNvSpPr>
            <a:spLocks/>
          </p:cNvSpPr>
          <p:nvPr/>
        </p:nvSpPr>
        <p:spPr bwMode="auto">
          <a:xfrm>
            <a:off x="838200" y="1758950"/>
            <a:ext cx="908538" cy="223838"/>
          </a:xfrm>
          <a:custGeom>
            <a:avLst/>
            <a:gdLst>
              <a:gd name="T0" fmla="*/ 0 w 21600"/>
              <a:gd name="T1" fmla="*/ 0 h 21600"/>
              <a:gd name="T2" fmla="*/ 984250 w 21600"/>
              <a:gd name="T3" fmla="*/ 223838 h 21600"/>
              <a:gd name="T4" fmla="*/ 0 w 21600"/>
              <a:gd name="T5" fmla="*/ 223838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100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124" name="Arc 90"/>
          <p:cNvSpPr>
            <a:spLocks/>
          </p:cNvSpPr>
          <p:nvPr/>
        </p:nvSpPr>
        <p:spPr bwMode="auto">
          <a:xfrm>
            <a:off x="2521928" y="1758950"/>
            <a:ext cx="298938" cy="452438"/>
          </a:xfrm>
          <a:custGeom>
            <a:avLst/>
            <a:gdLst>
              <a:gd name="T0" fmla="*/ 0 w 21600"/>
              <a:gd name="T1" fmla="*/ 452438 h 21600"/>
              <a:gd name="T2" fmla="*/ 322321 w 21600"/>
              <a:gd name="T3" fmla="*/ 0 h 21600"/>
              <a:gd name="T4" fmla="*/ 323850 w 21600"/>
              <a:gd name="T5" fmla="*/ 452438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21600"/>
                </a:moveTo>
                <a:cubicBezTo>
                  <a:pt x="0" y="9710"/>
                  <a:pt x="9608" y="56"/>
                  <a:pt x="21498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10"/>
                  <a:pt x="9608" y="56"/>
                  <a:pt x="2149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100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125" name="Arc 93"/>
          <p:cNvSpPr>
            <a:spLocks/>
          </p:cNvSpPr>
          <p:nvPr/>
        </p:nvSpPr>
        <p:spPr bwMode="auto">
          <a:xfrm>
            <a:off x="5961187" y="4273550"/>
            <a:ext cx="441081" cy="1366838"/>
          </a:xfrm>
          <a:custGeom>
            <a:avLst/>
            <a:gdLst>
              <a:gd name="T0" fmla="*/ 0 w 21600"/>
              <a:gd name="T1" fmla="*/ 1366838 h 21600"/>
              <a:gd name="T2" fmla="*/ 476356 w 21600"/>
              <a:gd name="T3" fmla="*/ 0 h 21600"/>
              <a:gd name="T4" fmla="*/ 477838 w 21600"/>
              <a:gd name="T5" fmla="*/ 1366838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21600"/>
                </a:moveTo>
                <a:cubicBezTo>
                  <a:pt x="0" y="9696"/>
                  <a:pt x="9629" y="37"/>
                  <a:pt x="21533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96"/>
                  <a:pt x="9629" y="37"/>
                  <a:pt x="21533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100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126" name="Arc 94"/>
          <p:cNvSpPr>
            <a:spLocks/>
          </p:cNvSpPr>
          <p:nvPr/>
        </p:nvSpPr>
        <p:spPr bwMode="auto">
          <a:xfrm>
            <a:off x="6400800" y="3503618"/>
            <a:ext cx="756138" cy="758825"/>
          </a:xfrm>
          <a:custGeom>
            <a:avLst/>
            <a:gdLst>
              <a:gd name="T0" fmla="*/ 819150 w 21600"/>
              <a:gd name="T1" fmla="*/ 0 h 21643"/>
              <a:gd name="T2" fmla="*/ 0 w 21600"/>
              <a:gd name="T3" fmla="*/ 758825 h 21643"/>
              <a:gd name="T4" fmla="*/ 0 w 21600"/>
              <a:gd name="T5" fmla="*/ 1508 h 21643"/>
              <a:gd name="T6" fmla="*/ 0 60000 65536"/>
              <a:gd name="T7" fmla="*/ 0 60000 65536"/>
              <a:gd name="T8" fmla="*/ 0 60000 65536"/>
              <a:gd name="T9" fmla="*/ 0 w 21600"/>
              <a:gd name="T10" fmla="*/ 0 h 21643"/>
              <a:gd name="T11" fmla="*/ 21600 w 21600"/>
              <a:gd name="T12" fmla="*/ 21643 h 216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43" fill="none" extrusionOk="0">
                <a:moveTo>
                  <a:pt x="21599" y="0"/>
                </a:moveTo>
                <a:cubicBezTo>
                  <a:pt x="21599" y="14"/>
                  <a:pt x="21600" y="28"/>
                  <a:pt x="21600" y="43"/>
                </a:cubicBezTo>
                <a:cubicBezTo>
                  <a:pt x="21600" y="11972"/>
                  <a:pt x="11929" y="21642"/>
                  <a:pt x="0" y="21643"/>
                </a:cubicBezTo>
              </a:path>
              <a:path w="21600" h="21643" stroke="0" extrusionOk="0">
                <a:moveTo>
                  <a:pt x="21599" y="0"/>
                </a:moveTo>
                <a:cubicBezTo>
                  <a:pt x="21599" y="14"/>
                  <a:pt x="21600" y="28"/>
                  <a:pt x="21600" y="43"/>
                </a:cubicBezTo>
                <a:cubicBezTo>
                  <a:pt x="21600" y="11972"/>
                  <a:pt x="11929" y="21642"/>
                  <a:pt x="0" y="21643"/>
                </a:cubicBezTo>
                <a:lnTo>
                  <a:pt x="0" y="43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100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127" name="Arc 95"/>
          <p:cNvSpPr>
            <a:spLocks/>
          </p:cNvSpPr>
          <p:nvPr/>
        </p:nvSpPr>
        <p:spPr bwMode="auto">
          <a:xfrm>
            <a:off x="6179528" y="5265743"/>
            <a:ext cx="375138" cy="376237"/>
          </a:xfrm>
          <a:custGeom>
            <a:avLst/>
            <a:gdLst>
              <a:gd name="T0" fmla="*/ 0 w 21600"/>
              <a:gd name="T1" fmla="*/ 374722 h 21600"/>
              <a:gd name="T2" fmla="*/ 404876 w 21600"/>
              <a:gd name="T3" fmla="*/ 0 h 21600"/>
              <a:gd name="T4" fmla="*/ 406400 w 21600"/>
              <a:gd name="T5" fmla="*/ 37623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21513"/>
                </a:moveTo>
                <a:cubicBezTo>
                  <a:pt x="47" y="9649"/>
                  <a:pt x="9655" y="44"/>
                  <a:pt x="21519" y="0"/>
                </a:cubicBezTo>
              </a:path>
              <a:path w="21600" h="21600" stroke="0" extrusionOk="0">
                <a:moveTo>
                  <a:pt x="0" y="21513"/>
                </a:moveTo>
                <a:cubicBezTo>
                  <a:pt x="47" y="9649"/>
                  <a:pt x="9655" y="44"/>
                  <a:pt x="2151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100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128" name="Arc 96"/>
          <p:cNvSpPr>
            <a:spLocks/>
          </p:cNvSpPr>
          <p:nvPr/>
        </p:nvSpPr>
        <p:spPr bwMode="auto">
          <a:xfrm>
            <a:off x="6400800" y="5638800"/>
            <a:ext cx="375138" cy="71438"/>
          </a:xfrm>
          <a:custGeom>
            <a:avLst/>
            <a:gdLst>
              <a:gd name="T0" fmla="*/ 0 w 21600"/>
              <a:gd name="T1" fmla="*/ 71438 h 21600"/>
              <a:gd name="T2" fmla="*/ 404876 w 21600"/>
              <a:gd name="T3" fmla="*/ 0 h 21600"/>
              <a:gd name="T4" fmla="*/ 406400 w 21600"/>
              <a:gd name="T5" fmla="*/ 71438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21600"/>
                </a:moveTo>
                <a:cubicBezTo>
                  <a:pt x="0" y="9702"/>
                  <a:pt x="9621" y="44"/>
                  <a:pt x="21519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02"/>
                  <a:pt x="9621" y="44"/>
                  <a:pt x="2151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100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129" name="Arc 97"/>
          <p:cNvSpPr>
            <a:spLocks/>
          </p:cNvSpPr>
          <p:nvPr/>
        </p:nvSpPr>
        <p:spPr bwMode="auto">
          <a:xfrm>
            <a:off x="4495802" y="4800605"/>
            <a:ext cx="1412631" cy="841375"/>
          </a:xfrm>
          <a:custGeom>
            <a:avLst/>
            <a:gdLst>
              <a:gd name="T0" fmla="*/ 0 w 21600"/>
              <a:gd name="T1" fmla="*/ 0 h 21600"/>
              <a:gd name="T2" fmla="*/ 1530350 w 21600"/>
              <a:gd name="T3" fmla="*/ 839700 h 21600"/>
              <a:gd name="T4" fmla="*/ 0 w 21600"/>
              <a:gd name="T5" fmla="*/ 841375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12" y="0"/>
                  <a:pt x="21576" y="9644"/>
                  <a:pt x="21599" y="21557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12" y="0"/>
                  <a:pt x="21576" y="9644"/>
                  <a:pt x="21599" y="21557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100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130" name="Arc 99"/>
          <p:cNvSpPr>
            <a:spLocks/>
          </p:cNvSpPr>
          <p:nvPr/>
        </p:nvSpPr>
        <p:spPr bwMode="auto">
          <a:xfrm>
            <a:off x="4426928" y="5410200"/>
            <a:ext cx="1441938" cy="304800"/>
          </a:xfrm>
          <a:custGeom>
            <a:avLst/>
            <a:gdLst>
              <a:gd name="T0" fmla="*/ 1562100 w 21600"/>
              <a:gd name="T1" fmla="*/ 304800 h 21687"/>
              <a:gd name="T2" fmla="*/ 0 w 21600"/>
              <a:gd name="T3" fmla="*/ 0 h 21687"/>
              <a:gd name="T4" fmla="*/ 1562100 w 21600"/>
              <a:gd name="T5" fmla="*/ 1223 h 21687"/>
              <a:gd name="T6" fmla="*/ 0 60000 65536"/>
              <a:gd name="T7" fmla="*/ 0 60000 65536"/>
              <a:gd name="T8" fmla="*/ 0 60000 65536"/>
              <a:gd name="T9" fmla="*/ 0 w 21600"/>
              <a:gd name="T10" fmla="*/ 0 h 21687"/>
              <a:gd name="T11" fmla="*/ 21600 w 21600"/>
              <a:gd name="T12" fmla="*/ 21687 h 216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87" fill="none" extrusionOk="0">
                <a:moveTo>
                  <a:pt x="21600" y="21687"/>
                </a:moveTo>
                <a:cubicBezTo>
                  <a:pt x="9670" y="21687"/>
                  <a:pt x="0" y="12016"/>
                  <a:pt x="0" y="87"/>
                </a:cubicBezTo>
                <a:cubicBezTo>
                  <a:pt x="-1" y="58"/>
                  <a:pt x="0" y="29"/>
                  <a:pt x="0" y="0"/>
                </a:cubicBezTo>
              </a:path>
              <a:path w="21600" h="21687" stroke="0" extrusionOk="0">
                <a:moveTo>
                  <a:pt x="21600" y="21687"/>
                </a:moveTo>
                <a:cubicBezTo>
                  <a:pt x="9670" y="21687"/>
                  <a:pt x="0" y="12016"/>
                  <a:pt x="0" y="87"/>
                </a:cubicBezTo>
                <a:cubicBezTo>
                  <a:pt x="-1" y="58"/>
                  <a:pt x="0" y="29"/>
                  <a:pt x="0" y="0"/>
                </a:cubicBezTo>
                <a:lnTo>
                  <a:pt x="21600" y="87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100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131" name="Arc 100"/>
          <p:cNvSpPr>
            <a:spLocks/>
          </p:cNvSpPr>
          <p:nvPr/>
        </p:nvSpPr>
        <p:spPr bwMode="auto">
          <a:xfrm flipH="1" flipV="1">
            <a:off x="5553808" y="5919788"/>
            <a:ext cx="424962" cy="100012"/>
          </a:xfrm>
          <a:custGeom>
            <a:avLst/>
            <a:gdLst>
              <a:gd name="T0" fmla="*/ 0 w 21599"/>
              <a:gd name="T1" fmla="*/ 98984 h 21600"/>
              <a:gd name="T2" fmla="*/ 459160 w 21599"/>
              <a:gd name="T3" fmla="*/ 0 h 21600"/>
              <a:gd name="T4" fmla="*/ 460375 w 21599"/>
              <a:gd name="T5" fmla="*/ 100012 h 21600"/>
              <a:gd name="T6" fmla="*/ 0 60000 65536"/>
              <a:gd name="T7" fmla="*/ 0 60000 65536"/>
              <a:gd name="T8" fmla="*/ 0 60000 65536"/>
              <a:gd name="T9" fmla="*/ 0 w 21599"/>
              <a:gd name="T10" fmla="*/ 0 h 21600"/>
              <a:gd name="T11" fmla="*/ 21599 w 2159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9" h="21600" fill="none" extrusionOk="0">
                <a:moveTo>
                  <a:pt x="0" y="21378"/>
                </a:moveTo>
                <a:cubicBezTo>
                  <a:pt x="121" y="9558"/>
                  <a:pt x="9721" y="31"/>
                  <a:pt x="21542" y="0"/>
                </a:cubicBezTo>
              </a:path>
              <a:path w="21599" h="21600" stroke="0" extrusionOk="0">
                <a:moveTo>
                  <a:pt x="0" y="21378"/>
                </a:moveTo>
                <a:cubicBezTo>
                  <a:pt x="121" y="9558"/>
                  <a:pt x="9721" y="31"/>
                  <a:pt x="21542" y="0"/>
                </a:cubicBezTo>
                <a:lnTo>
                  <a:pt x="21599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100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132" name="Arc 101"/>
          <p:cNvSpPr>
            <a:spLocks/>
          </p:cNvSpPr>
          <p:nvPr/>
        </p:nvSpPr>
        <p:spPr bwMode="auto">
          <a:xfrm flipH="1" flipV="1">
            <a:off x="6260123" y="5799138"/>
            <a:ext cx="351692" cy="222250"/>
          </a:xfrm>
          <a:custGeom>
            <a:avLst/>
            <a:gdLst>
              <a:gd name="T0" fmla="*/ 0 w 21600"/>
              <a:gd name="T1" fmla="*/ 0 h 21600"/>
              <a:gd name="T2" fmla="*/ 381000 w 21600"/>
              <a:gd name="T3" fmla="*/ 222250 h 21600"/>
              <a:gd name="T4" fmla="*/ 0 w 21600"/>
              <a:gd name="T5" fmla="*/ 22225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100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133" name="Arc 102"/>
          <p:cNvSpPr>
            <a:spLocks/>
          </p:cNvSpPr>
          <p:nvPr/>
        </p:nvSpPr>
        <p:spPr bwMode="auto">
          <a:xfrm>
            <a:off x="6858002" y="4800600"/>
            <a:ext cx="316523" cy="528638"/>
          </a:xfrm>
          <a:custGeom>
            <a:avLst/>
            <a:gdLst>
              <a:gd name="T0" fmla="*/ 342900 w 21600"/>
              <a:gd name="T1" fmla="*/ 0 h 21600"/>
              <a:gd name="T2" fmla="*/ 0 w 21600"/>
              <a:gd name="T3" fmla="*/ 528638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100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134" name="Arc 103"/>
          <p:cNvSpPr>
            <a:spLocks/>
          </p:cNvSpPr>
          <p:nvPr/>
        </p:nvSpPr>
        <p:spPr bwMode="auto">
          <a:xfrm>
            <a:off x="6255728" y="5341943"/>
            <a:ext cx="603738" cy="300037"/>
          </a:xfrm>
          <a:custGeom>
            <a:avLst/>
            <a:gdLst>
              <a:gd name="T0" fmla="*/ 0 w 21600"/>
              <a:gd name="T1" fmla="*/ 298523 h 21600"/>
              <a:gd name="T2" fmla="*/ 652536 w 21600"/>
              <a:gd name="T3" fmla="*/ 0 h 21600"/>
              <a:gd name="T4" fmla="*/ 654050 w 21600"/>
              <a:gd name="T5" fmla="*/ 30003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21491"/>
                </a:moveTo>
                <a:cubicBezTo>
                  <a:pt x="60" y="9623"/>
                  <a:pt x="9682" y="27"/>
                  <a:pt x="21550" y="0"/>
                </a:cubicBezTo>
              </a:path>
              <a:path w="21600" h="21600" stroke="0" extrusionOk="0">
                <a:moveTo>
                  <a:pt x="0" y="21491"/>
                </a:moveTo>
                <a:cubicBezTo>
                  <a:pt x="60" y="9623"/>
                  <a:pt x="9682" y="27"/>
                  <a:pt x="21550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100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135" name="Arc 104"/>
          <p:cNvSpPr>
            <a:spLocks/>
          </p:cNvSpPr>
          <p:nvPr/>
        </p:nvSpPr>
        <p:spPr bwMode="auto">
          <a:xfrm>
            <a:off x="422033" y="1828800"/>
            <a:ext cx="1636835" cy="3346450"/>
          </a:xfrm>
          <a:custGeom>
            <a:avLst/>
            <a:gdLst>
              <a:gd name="T0" fmla="*/ 1773238 w 21600"/>
              <a:gd name="T1" fmla="*/ 3346450 h 21600"/>
              <a:gd name="T2" fmla="*/ 0 w 21600"/>
              <a:gd name="T3" fmla="*/ 0 h 21600"/>
              <a:gd name="T4" fmla="*/ 1773238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100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136" name="Arc 105"/>
          <p:cNvSpPr>
            <a:spLocks/>
          </p:cNvSpPr>
          <p:nvPr/>
        </p:nvSpPr>
        <p:spPr bwMode="auto">
          <a:xfrm>
            <a:off x="422033" y="1828800"/>
            <a:ext cx="1941635" cy="3803650"/>
          </a:xfrm>
          <a:custGeom>
            <a:avLst/>
            <a:gdLst>
              <a:gd name="T0" fmla="*/ 2103438 w 21600"/>
              <a:gd name="T1" fmla="*/ 3803650 h 21600"/>
              <a:gd name="T2" fmla="*/ 0 w 21600"/>
              <a:gd name="T3" fmla="*/ 0 h 21600"/>
              <a:gd name="T4" fmla="*/ 2103438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100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137" name="Arc 106"/>
          <p:cNvSpPr>
            <a:spLocks/>
          </p:cNvSpPr>
          <p:nvPr/>
        </p:nvSpPr>
        <p:spPr bwMode="auto">
          <a:xfrm>
            <a:off x="3276600" y="1836738"/>
            <a:ext cx="756138" cy="1212850"/>
          </a:xfrm>
          <a:custGeom>
            <a:avLst/>
            <a:gdLst>
              <a:gd name="T0" fmla="*/ 0 w 21600"/>
              <a:gd name="T1" fmla="*/ 0 h 21600"/>
              <a:gd name="T2" fmla="*/ 819150 w 21600"/>
              <a:gd name="T3" fmla="*/ 1211334 h 21600"/>
              <a:gd name="T4" fmla="*/ 0 w 21600"/>
              <a:gd name="T5" fmla="*/ 121285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18" y="0"/>
                  <a:pt x="21585" y="9654"/>
                  <a:pt x="21599" y="21573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18" y="0"/>
                  <a:pt x="21585" y="9654"/>
                  <a:pt x="21599" y="21573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100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138" name="Arc 107"/>
          <p:cNvSpPr>
            <a:spLocks/>
          </p:cNvSpPr>
          <p:nvPr/>
        </p:nvSpPr>
        <p:spPr bwMode="auto">
          <a:xfrm>
            <a:off x="3798277" y="3276605"/>
            <a:ext cx="298938" cy="377825"/>
          </a:xfrm>
          <a:custGeom>
            <a:avLst/>
            <a:gdLst>
              <a:gd name="T0" fmla="*/ 323850 w 21600"/>
              <a:gd name="T1" fmla="*/ 0 h 21687"/>
              <a:gd name="T2" fmla="*/ 0 w 21600"/>
              <a:gd name="T3" fmla="*/ 377825 h 21687"/>
              <a:gd name="T4" fmla="*/ 0 w 21600"/>
              <a:gd name="T5" fmla="*/ 1516 h 21687"/>
              <a:gd name="T6" fmla="*/ 0 60000 65536"/>
              <a:gd name="T7" fmla="*/ 0 60000 65536"/>
              <a:gd name="T8" fmla="*/ 0 60000 65536"/>
              <a:gd name="T9" fmla="*/ 0 w 21600"/>
              <a:gd name="T10" fmla="*/ 0 h 21687"/>
              <a:gd name="T11" fmla="*/ 21600 w 21600"/>
              <a:gd name="T12" fmla="*/ 21687 h 216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87" fill="none" extrusionOk="0">
                <a:moveTo>
                  <a:pt x="21599" y="0"/>
                </a:moveTo>
                <a:cubicBezTo>
                  <a:pt x="21599" y="29"/>
                  <a:pt x="21600" y="58"/>
                  <a:pt x="21600" y="87"/>
                </a:cubicBezTo>
                <a:cubicBezTo>
                  <a:pt x="21600" y="12016"/>
                  <a:pt x="11929" y="21686"/>
                  <a:pt x="0" y="21687"/>
                </a:cubicBezTo>
              </a:path>
              <a:path w="21600" h="21687" stroke="0" extrusionOk="0">
                <a:moveTo>
                  <a:pt x="21599" y="0"/>
                </a:moveTo>
                <a:cubicBezTo>
                  <a:pt x="21599" y="29"/>
                  <a:pt x="21600" y="58"/>
                  <a:pt x="21600" y="87"/>
                </a:cubicBezTo>
                <a:cubicBezTo>
                  <a:pt x="21600" y="12016"/>
                  <a:pt x="11929" y="21686"/>
                  <a:pt x="0" y="21687"/>
                </a:cubicBezTo>
                <a:lnTo>
                  <a:pt x="0" y="87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100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139" name="Arc 108"/>
          <p:cNvSpPr>
            <a:spLocks/>
          </p:cNvSpPr>
          <p:nvPr/>
        </p:nvSpPr>
        <p:spPr bwMode="auto">
          <a:xfrm>
            <a:off x="562710" y="1828800"/>
            <a:ext cx="1497623" cy="1900238"/>
          </a:xfrm>
          <a:custGeom>
            <a:avLst/>
            <a:gdLst>
              <a:gd name="T0" fmla="*/ 1622425 w 21600"/>
              <a:gd name="T1" fmla="*/ 1900238 h 21600"/>
              <a:gd name="T2" fmla="*/ 0 w 21600"/>
              <a:gd name="T3" fmla="*/ 9413 h 21600"/>
              <a:gd name="T4" fmla="*/ 1622425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600"/>
                </a:moveTo>
                <a:cubicBezTo>
                  <a:pt x="9712" y="21600"/>
                  <a:pt x="59" y="11994"/>
                  <a:pt x="0" y="106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712" y="21600"/>
                  <a:pt x="59" y="11994"/>
                  <a:pt x="0" y="106"/>
                </a:cubicBez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100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140" name="Line 109"/>
          <p:cNvSpPr>
            <a:spLocks noChangeShapeType="1"/>
          </p:cNvSpPr>
          <p:nvPr/>
        </p:nvSpPr>
        <p:spPr bwMode="auto">
          <a:xfrm flipV="1">
            <a:off x="2039815" y="3651250"/>
            <a:ext cx="1764323" cy="82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GB" sz="100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141" name="Arc 111"/>
          <p:cNvSpPr>
            <a:spLocks/>
          </p:cNvSpPr>
          <p:nvPr/>
        </p:nvSpPr>
        <p:spPr bwMode="auto">
          <a:xfrm>
            <a:off x="3276602" y="1758950"/>
            <a:ext cx="1078523" cy="452438"/>
          </a:xfrm>
          <a:custGeom>
            <a:avLst/>
            <a:gdLst>
              <a:gd name="T0" fmla="*/ 0 w 21600"/>
              <a:gd name="T1" fmla="*/ 0 h 21600"/>
              <a:gd name="T2" fmla="*/ 1168400 w 21600"/>
              <a:gd name="T3" fmla="*/ 452438 h 21600"/>
              <a:gd name="T4" fmla="*/ 0 w 21600"/>
              <a:gd name="T5" fmla="*/ 452438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100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142" name="Arc 112"/>
          <p:cNvSpPr>
            <a:spLocks/>
          </p:cNvSpPr>
          <p:nvPr/>
        </p:nvSpPr>
        <p:spPr bwMode="auto">
          <a:xfrm>
            <a:off x="4289184" y="2444750"/>
            <a:ext cx="630115" cy="1747838"/>
          </a:xfrm>
          <a:custGeom>
            <a:avLst/>
            <a:gdLst>
              <a:gd name="T0" fmla="*/ 0 w 21649"/>
              <a:gd name="T1" fmla="*/ 0 h 21600"/>
              <a:gd name="T2" fmla="*/ 682625 w 21649"/>
              <a:gd name="T3" fmla="*/ 1746301 h 21600"/>
              <a:gd name="T4" fmla="*/ 1545 w 21649"/>
              <a:gd name="T5" fmla="*/ 1747838 h 21600"/>
              <a:gd name="T6" fmla="*/ 0 60000 65536"/>
              <a:gd name="T7" fmla="*/ 0 60000 65536"/>
              <a:gd name="T8" fmla="*/ 0 60000 65536"/>
              <a:gd name="T9" fmla="*/ 0 w 21649"/>
              <a:gd name="T10" fmla="*/ 0 h 21600"/>
              <a:gd name="T11" fmla="*/ 21649 w 2164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49" h="21600" fill="none" extrusionOk="0">
                <a:moveTo>
                  <a:pt x="0" y="0"/>
                </a:moveTo>
                <a:cubicBezTo>
                  <a:pt x="16" y="0"/>
                  <a:pt x="32" y="-1"/>
                  <a:pt x="49" y="0"/>
                </a:cubicBezTo>
                <a:cubicBezTo>
                  <a:pt x="11970" y="0"/>
                  <a:pt x="21638" y="9659"/>
                  <a:pt x="21648" y="21581"/>
                </a:cubicBezTo>
              </a:path>
              <a:path w="21649" h="21600" stroke="0" extrusionOk="0">
                <a:moveTo>
                  <a:pt x="0" y="0"/>
                </a:moveTo>
                <a:cubicBezTo>
                  <a:pt x="16" y="0"/>
                  <a:pt x="32" y="-1"/>
                  <a:pt x="49" y="0"/>
                </a:cubicBezTo>
                <a:cubicBezTo>
                  <a:pt x="11970" y="0"/>
                  <a:pt x="21638" y="9659"/>
                  <a:pt x="21648" y="21581"/>
                </a:cubicBezTo>
                <a:lnTo>
                  <a:pt x="49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100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143" name="Arc 113"/>
          <p:cNvSpPr>
            <a:spLocks/>
          </p:cNvSpPr>
          <p:nvPr/>
        </p:nvSpPr>
        <p:spPr bwMode="auto">
          <a:xfrm>
            <a:off x="3200400" y="1684341"/>
            <a:ext cx="1858108" cy="985837"/>
          </a:xfrm>
          <a:custGeom>
            <a:avLst/>
            <a:gdLst>
              <a:gd name="T0" fmla="*/ 0 w 21600"/>
              <a:gd name="T1" fmla="*/ 0 h 21600"/>
              <a:gd name="T2" fmla="*/ 2012950 w 21600"/>
              <a:gd name="T3" fmla="*/ 984331 h 21600"/>
              <a:gd name="T4" fmla="*/ 0 w 21600"/>
              <a:gd name="T5" fmla="*/ 98583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16" y="0"/>
                  <a:pt x="21581" y="9650"/>
                  <a:pt x="21599" y="21567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16" y="0"/>
                  <a:pt x="21581" y="9650"/>
                  <a:pt x="21599" y="21567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100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144" name="Arc 114"/>
          <p:cNvSpPr>
            <a:spLocks/>
          </p:cNvSpPr>
          <p:nvPr/>
        </p:nvSpPr>
        <p:spPr bwMode="auto">
          <a:xfrm>
            <a:off x="5011615" y="2895600"/>
            <a:ext cx="468923" cy="1365250"/>
          </a:xfrm>
          <a:custGeom>
            <a:avLst/>
            <a:gdLst>
              <a:gd name="T0" fmla="*/ 508000 w 25250"/>
              <a:gd name="T1" fmla="*/ 0 h 21600"/>
              <a:gd name="T2" fmla="*/ 0 w 25250"/>
              <a:gd name="T3" fmla="*/ 1345593 h 21600"/>
              <a:gd name="T4" fmla="*/ 73434 w 25250"/>
              <a:gd name="T5" fmla="*/ 0 h 21600"/>
              <a:gd name="T6" fmla="*/ 0 60000 65536"/>
              <a:gd name="T7" fmla="*/ 0 60000 65536"/>
              <a:gd name="T8" fmla="*/ 0 60000 65536"/>
              <a:gd name="T9" fmla="*/ 0 w 25250"/>
              <a:gd name="T10" fmla="*/ 0 h 21600"/>
              <a:gd name="T11" fmla="*/ 25250 w 2525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250" h="21600" fill="none" extrusionOk="0">
                <a:moveTo>
                  <a:pt x="25250" y="0"/>
                </a:moveTo>
                <a:cubicBezTo>
                  <a:pt x="25250" y="11929"/>
                  <a:pt x="15579" y="21600"/>
                  <a:pt x="3650" y="21600"/>
                </a:cubicBezTo>
                <a:cubicBezTo>
                  <a:pt x="2426" y="21600"/>
                  <a:pt x="1205" y="21496"/>
                  <a:pt x="-1" y="21289"/>
                </a:cubicBezTo>
              </a:path>
              <a:path w="25250" h="21600" stroke="0" extrusionOk="0">
                <a:moveTo>
                  <a:pt x="25250" y="0"/>
                </a:moveTo>
                <a:cubicBezTo>
                  <a:pt x="25250" y="11929"/>
                  <a:pt x="15579" y="21600"/>
                  <a:pt x="3650" y="21600"/>
                </a:cubicBezTo>
                <a:cubicBezTo>
                  <a:pt x="2426" y="21600"/>
                  <a:pt x="1205" y="21496"/>
                  <a:pt x="-1" y="21289"/>
                </a:cubicBezTo>
                <a:lnTo>
                  <a:pt x="365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100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145" name="Rectangle 116"/>
          <p:cNvSpPr>
            <a:spLocks noChangeArrowheads="1"/>
          </p:cNvSpPr>
          <p:nvPr/>
        </p:nvSpPr>
        <p:spPr bwMode="auto">
          <a:xfrm>
            <a:off x="6223490" y="4552951"/>
            <a:ext cx="555890" cy="245884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1107" tIns="45553" rIns="91107" bIns="45553">
            <a:spAutoFit/>
          </a:bodyPr>
          <a:lstStyle/>
          <a:p>
            <a:pPr defTabSz="757238">
              <a:spcBef>
                <a:spcPct val="0"/>
              </a:spcBef>
              <a:buClrTx/>
              <a:buFontTx/>
              <a:buNone/>
            </a:pPr>
            <a:r>
              <a:rPr lang="en-GB" sz="1000" smtClean="0">
                <a:solidFill>
                  <a:srgbClr val="000000"/>
                </a:solidFill>
                <a:latin typeface="Times New Roman" charset="0"/>
              </a:rPr>
              <a:t>Lusaka</a:t>
            </a:r>
          </a:p>
        </p:txBody>
      </p:sp>
      <p:sp>
        <p:nvSpPr>
          <p:cNvPr id="2146" name="Rectangle 117"/>
          <p:cNvSpPr>
            <a:spLocks noChangeArrowheads="1"/>
          </p:cNvSpPr>
          <p:nvPr/>
        </p:nvSpPr>
        <p:spPr bwMode="auto">
          <a:xfrm>
            <a:off x="5134708" y="5867401"/>
            <a:ext cx="570318" cy="24588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107" tIns="45553" rIns="91107" bIns="45553">
            <a:spAutoFit/>
          </a:bodyPr>
          <a:lstStyle/>
          <a:p>
            <a:pPr defTabSz="757238">
              <a:spcBef>
                <a:spcPct val="0"/>
              </a:spcBef>
              <a:buClrTx/>
              <a:buFontTx/>
              <a:buNone/>
            </a:pPr>
            <a:r>
              <a:rPr lang="en-GB" sz="1000" smtClean="0">
                <a:solidFill>
                  <a:srgbClr val="000000"/>
                </a:solidFill>
                <a:latin typeface="Times New Roman" charset="0"/>
              </a:rPr>
              <a:t>Maseru</a:t>
            </a:r>
          </a:p>
        </p:txBody>
      </p:sp>
      <p:sp>
        <p:nvSpPr>
          <p:cNvPr id="2147" name="Rectangle 118"/>
          <p:cNvSpPr>
            <a:spLocks noChangeArrowheads="1"/>
          </p:cNvSpPr>
          <p:nvPr/>
        </p:nvSpPr>
        <p:spPr bwMode="auto">
          <a:xfrm>
            <a:off x="6752492" y="5486401"/>
            <a:ext cx="575897" cy="39977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107" tIns="45553" rIns="91107" bIns="45553">
            <a:spAutoFit/>
          </a:bodyPr>
          <a:lstStyle/>
          <a:p>
            <a:pPr defTabSz="757238">
              <a:spcBef>
                <a:spcPct val="0"/>
              </a:spcBef>
              <a:buClrTx/>
              <a:buFontTx/>
              <a:buNone/>
            </a:pPr>
            <a:r>
              <a:rPr lang="en-GB" sz="1000" smtClean="0">
                <a:solidFill>
                  <a:srgbClr val="000000"/>
                </a:solidFill>
                <a:latin typeface="Times New Roman" charset="0"/>
              </a:rPr>
              <a:t>Maputo</a:t>
            </a:r>
          </a:p>
        </p:txBody>
      </p:sp>
      <p:sp>
        <p:nvSpPr>
          <p:cNvPr id="2148" name="Rectangle 119"/>
          <p:cNvSpPr>
            <a:spLocks noChangeArrowheads="1"/>
          </p:cNvSpPr>
          <p:nvPr/>
        </p:nvSpPr>
        <p:spPr bwMode="auto">
          <a:xfrm>
            <a:off x="6386146" y="5021264"/>
            <a:ext cx="536654" cy="24588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107" tIns="45553" rIns="91107" bIns="45553">
            <a:spAutoFit/>
          </a:bodyPr>
          <a:lstStyle/>
          <a:p>
            <a:pPr defTabSz="757238">
              <a:spcBef>
                <a:spcPct val="0"/>
              </a:spcBef>
              <a:buClrTx/>
              <a:buFontTx/>
              <a:buNone/>
            </a:pPr>
            <a:r>
              <a:rPr lang="en-GB" sz="1000" smtClean="0">
                <a:solidFill>
                  <a:srgbClr val="000000"/>
                </a:solidFill>
                <a:latin typeface="Times New Roman" charset="0"/>
              </a:rPr>
              <a:t>Harare</a:t>
            </a:r>
          </a:p>
        </p:txBody>
      </p:sp>
      <p:sp>
        <p:nvSpPr>
          <p:cNvPr id="2149" name="Rectangle 120"/>
          <p:cNvSpPr>
            <a:spLocks noChangeArrowheads="1"/>
          </p:cNvSpPr>
          <p:nvPr/>
        </p:nvSpPr>
        <p:spPr bwMode="auto">
          <a:xfrm>
            <a:off x="8370279" y="5943600"/>
            <a:ext cx="574431" cy="49216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37962" tIns="37962" rIns="37962" bIns="37962">
            <a:spAutoFit/>
          </a:bodyPr>
          <a:lstStyle/>
          <a:p>
            <a:pPr defTabSz="757238">
              <a:spcBef>
                <a:spcPct val="0"/>
              </a:spcBef>
              <a:buClrTx/>
              <a:buFontTx/>
              <a:buNone/>
            </a:pPr>
            <a:r>
              <a:rPr lang="en-GB" sz="900" smtClean="0">
                <a:solidFill>
                  <a:srgbClr val="000000"/>
                </a:solidFill>
                <a:latin typeface="Times New Roman" charset="0"/>
              </a:rPr>
              <a:t>New </a:t>
            </a:r>
          </a:p>
          <a:p>
            <a:pPr defTabSz="757238">
              <a:spcBef>
                <a:spcPct val="0"/>
              </a:spcBef>
              <a:buClrTx/>
              <a:buFontTx/>
              <a:buNone/>
            </a:pPr>
            <a:r>
              <a:rPr lang="en-GB" sz="900" smtClean="0">
                <a:solidFill>
                  <a:srgbClr val="000000"/>
                </a:solidFill>
                <a:latin typeface="Times New Roman" charset="0"/>
              </a:rPr>
              <a:t>Amsterdam</a:t>
            </a:r>
          </a:p>
        </p:txBody>
      </p:sp>
      <p:sp>
        <p:nvSpPr>
          <p:cNvPr id="2150" name="Rectangle 122"/>
          <p:cNvSpPr>
            <a:spLocks noChangeArrowheads="1"/>
          </p:cNvSpPr>
          <p:nvPr/>
        </p:nvSpPr>
        <p:spPr bwMode="auto">
          <a:xfrm>
            <a:off x="6611815" y="5791201"/>
            <a:ext cx="611996" cy="24588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107" tIns="45553" rIns="91107" bIns="45553">
            <a:spAutoFit/>
          </a:bodyPr>
          <a:lstStyle/>
          <a:p>
            <a:pPr defTabSz="757238">
              <a:spcBef>
                <a:spcPct val="0"/>
              </a:spcBef>
              <a:buClrTx/>
              <a:buFontTx/>
              <a:buNone/>
            </a:pPr>
            <a:r>
              <a:rPr lang="en-GB" sz="1000" smtClean="0">
                <a:solidFill>
                  <a:srgbClr val="000000"/>
                </a:solidFill>
                <a:latin typeface="Times New Roman" charset="0"/>
              </a:rPr>
              <a:t>Manzini</a:t>
            </a:r>
          </a:p>
        </p:txBody>
      </p:sp>
      <p:sp>
        <p:nvSpPr>
          <p:cNvPr id="2151" name="Rectangle 123"/>
          <p:cNvSpPr>
            <a:spLocks noChangeArrowheads="1"/>
          </p:cNvSpPr>
          <p:nvPr/>
        </p:nvSpPr>
        <p:spPr bwMode="auto">
          <a:xfrm>
            <a:off x="7385539" y="5105401"/>
            <a:ext cx="565638" cy="24588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107" tIns="45553" rIns="91107" bIns="45553">
            <a:spAutoFit/>
          </a:bodyPr>
          <a:lstStyle/>
          <a:p>
            <a:pPr defTabSz="757238">
              <a:spcBef>
                <a:spcPct val="0"/>
              </a:spcBef>
              <a:buClrTx/>
              <a:buFontTx/>
              <a:buNone/>
            </a:pPr>
            <a:r>
              <a:rPr lang="en-GB" sz="1000" smtClean="0">
                <a:solidFill>
                  <a:srgbClr val="000000"/>
                </a:solidFill>
                <a:latin typeface="Times New Roman" charset="0"/>
              </a:rPr>
              <a:t>Moroni</a:t>
            </a:r>
          </a:p>
        </p:txBody>
      </p:sp>
      <p:sp>
        <p:nvSpPr>
          <p:cNvPr id="2152" name="Rectangle 124"/>
          <p:cNvSpPr>
            <a:spLocks noChangeArrowheads="1"/>
          </p:cNvSpPr>
          <p:nvPr/>
        </p:nvSpPr>
        <p:spPr bwMode="auto">
          <a:xfrm>
            <a:off x="6157548" y="3340101"/>
            <a:ext cx="498231" cy="39977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107" tIns="45553" rIns="91107" bIns="45553">
            <a:spAutoFit/>
          </a:bodyPr>
          <a:lstStyle/>
          <a:p>
            <a:pPr defTabSz="757238">
              <a:spcBef>
                <a:spcPct val="0"/>
              </a:spcBef>
              <a:buClrTx/>
              <a:buFontTx/>
              <a:buNone/>
            </a:pPr>
            <a:r>
              <a:rPr lang="en-GB" sz="1000" smtClean="0">
                <a:solidFill>
                  <a:srgbClr val="000000"/>
                </a:solidFill>
                <a:latin typeface="Times New Roman" charset="0"/>
              </a:rPr>
              <a:t>Kigali</a:t>
            </a:r>
          </a:p>
        </p:txBody>
      </p:sp>
      <p:sp>
        <p:nvSpPr>
          <p:cNvPr id="2153" name="Rectangle 125"/>
          <p:cNvSpPr>
            <a:spLocks noChangeArrowheads="1"/>
          </p:cNvSpPr>
          <p:nvPr/>
        </p:nvSpPr>
        <p:spPr bwMode="auto">
          <a:xfrm>
            <a:off x="7033847" y="4114801"/>
            <a:ext cx="948626" cy="24588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107" tIns="45553" rIns="91107" bIns="45553">
            <a:spAutoFit/>
          </a:bodyPr>
          <a:lstStyle/>
          <a:p>
            <a:pPr defTabSz="757238">
              <a:spcBef>
                <a:spcPct val="0"/>
              </a:spcBef>
              <a:buClrTx/>
              <a:buFontTx/>
              <a:buNone/>
            </a:pPr>
            <a:r>
              <a:rPr lang="en-GB" sz="1000" smtClean="0">
                <a:solidFill>
                  <a:srgbClr val="000000"/>
                </a:solidFill>
                <a:latin typeface="Times New Roman" charset="0"/>
              </a:rPr>
              <a:t>Dar Es Salaam</a:t>
            </a:r>
          </a:p>
        </p:txBody>
      </p:sp>
      <p:sp>
        <p:nvSpPr>
          <p:cNvPr id="2154" name="Rectangle 126"/>
          <p:cNvSpPr>
            <a:spLocks noChangeArrowheads="1"/>
          </p:cNvSpPr>
          <p:nvPr/>
        </p:nvSpPr>
        <p:spPr bwMode="auto">
          <a:xfrm>
            <a:off x="5064369" y="4572001"/>
            <a:ext cx="655276" cy="24588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107" tIns="45553" rIns="91107" bIns="45553">
            <a:spAutoFit/>
          </a:bodyPr>
          <a:lstStyle/>
          <a:p>
            <a:pPr defTabSz="757238">
              <a:spcBef>
                <a:spcPct val="0"/>
              </a:spcBef>
              <a:buClrTx/>
              <a:buFontTx/>
              <a:buNone/>
            </a:pPr>
            <a:r>
              <a:rPr lang="en-GB" sz="1000" smtClean="0">
                <a:solidFill>
                  <a:srgbClr val="000000"/>
                </a:solidFill>
                <a:latin typeface="Times New Roman" charset="0"/>
              </a:rPr>
              <a:t>Kinshasa</a:t>
            </a:r>
          </a:p>
        </p:txBody>
      </p:sp>
      <p:sp>
        <p:nvSpPr>
          <p:cNvPr id="2155" name="Rectangle 127"/>
          <p:cNvSpPr>
            <a:spLocks noChangeArrowheads="1"/>
          </p:cNvSpPr>
          <p:nvPr/>
        </p:nvSpPr>
        <p:spPr bwMode="auto">
          <a:xfrm>
            <a:off x="3947747" y="4718051"/>
            <a:ext cx="570318" cy="24588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107" tIns="45553" rIns="91107" bIns="45553">
            <a:spAutoFit/>
          </a:bodyPr>
          <a:lstStyle/>
          <a:p>
            <a:pPr defTabSz="757238">
              <a:spcBef>
                <a:spcPct val="0"/>
              </a:spcBef>
              <a:buClrTx/>
              <a:buFontTx/>
              <a:buNone/>
            </a:pPr>
            <a:r>
              <a:rPr lang="en-GB" sz="1000" smtClean="0">
                <a:solidFill>
                  <a:srgbClr val="000000"/>
                </a:solidFill>
                <a:latin typeface="Times New Roman" charset="0"/>
              </a:rPr>
              <a:t>Luanda</a:t>
            </a:r>
          </a:p>
        </p:txBody>
      </p:sp>
      <p:sp>
        <p:nvSpPr>
          <p:cNvPr id="2156" name="Rectangle 129"/>
          <p:cNvSpPr>
            <a:spLocks noChangeArrowheads="1"/>
          </p:cNvSpPr>
          <p:nvPr/>
        </p:nvSpPr>
        <p:spPr bwMode="auto">
          <a:xfrm>
            <a:off x="4176346" y="5175251"/>
            <a:ext cx="719396" cy="24588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107" tIns="45553" rIns="91107" bIns="45553">
            <a:spAutoFit/>
          </a:bodyPr>
          <a:lstStyle/>
          <a:p>
            <a:pPr defTabSz="757238">
              <a:spcBef>
                <a:spcPct val="0"/>
              </a:spcBef>
              <a:buClrTx/>
              <a:buFontTx/>
              <a:buNone/>
            </a:pPr>
            <a:r>
              <a:rPr lang="en-GB" sz="1000" smtClean="0">
                <a:solidFill>
                  <a:srgbClr val="000000"/>
                </a:solidFill>
                <a:latin typeface="Times New Roman" charset="0"/>
              </a:rPr>
              <a:t>Windhoek</a:t>
            </a:r>
          </a:p>
        </p:txBody>
      </p:sp>
      <p:sp>
        <p:nvSpPr>
          <p:cNvPr id="2157" name="Rectangle 130"/>
          <p:cNvSpPr>
            <a:spLocks noChangeArrowheads="1"/>
          </p:cNvSpPr>
          <p:nvPr/>
        </p:nvSpPr>
        <p:spPr bwMode="auto">
          <a:xfrm>
            <a:off x="6995746" y="4564064"/>
            <a:ext cx="676116" cy="24588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107" tIns="45553" rIns="91107" bIns="45553">
            <a:spAutoFit/>
          </a:bodyPr>
          <a:lstStyle/>
          <a:p>
            <a:pPr defTabSz="757238">
              <a:spcBef>
                <a:spcPct val="0"/>
              </a:spcBef>
              <a:buClrTx/>
              <a:buFontTx/>
              <a:buNone/>
            </a:pPr>
            <a:r>
              <a:rPr lang="en-GB" sz="1000" smtClean="0">
                <a:solidFill>
                  <a:srgbClr val="000000"/>
                </a:solidFill>
                <a:latin typeface="Times New Roman" charset="0"/>
              </a:rPr>
              <a:t>Lilongwe</a:t>
            </a:r>
          </a:p>
        </p:txBody>
      </p:sp>
      <p:sp>
        <p:nvSpPr>
          <p:cNvPr id="2158" name="Rectangle 131"/>
          <p:cNvSpPr>
            <a:spLocks noChangeArrowheads="1"/>
          </p:cNvSpPr>
          <p:nvPr/>
        </p:nvSpPr>
        <p:spPr bwMode="auto">
          <a:xfrm>
            <a:off x="8510954" y="4572001"/>
            <a:ext cx="562708" cy="24588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18000" tIns="45553" rIns="18000" bIns="45553">
            <a:spAutoFit/>
          </a:bodyPr>
          <a:lstStyle/>
          <a:p>
            <a:pPr defTabSz="757238">
              <a:spcBef>
                <a:spcPct val="0"/>
              </a:spcBef>
              <a:buClrTx/>
              <a:buFontTx/>
              <a:buNone/>
            </a:pPr>
            <a:r>
              <a:rPr lang="en-GB" sz="1000" smtClean="0">
                <a:solidFill>
                  <a:srgbClr val="000000"/>
                </a:solidFill>
                <a:latin typeface="Times New Roman" charset="0"/>
              </a:rPr>
              <a:t>Mauritius</a:t>
            </a:r>
          </a:p>
        </p:txBody>
      </p:sp>
      <p:sp>
        <p:nvSpPr>
          <p:cNvPr id="2159" name="Rectangle 134"/>
          <p:cNvSpPr>
            <a:spLocks noChangeArrowheads="1"/>
          </p:cNvSpPr>
          <p:nvPr/>
        </p:nvSpPr>
        <p:spPr bwMode="auto">
          <a:xfrm>
            <a:off x="6049107" y="2971801"/>
            <a:ext cx="605584" cy="24588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107" tIns="45553" rIns="91107" bIns="45553">
            <a:spAutoFit/>
          </a:bodyPr>
          <a:lstStyle/>
          <a:p>
            <a:pPr defTabSz="757238">
              <a:spcBef>
                <a:spcPct val="0"/>
              </a:spcBef>
              <a:buClrTx/>
              <a:buFontTx/>
              <a:buNone/>
            </a:pPr>
            <a:r>
              <a:rPr lang="en-GB" sz="1000" smtClean="0">
                <a:solidFill>
                  <a:srgbClr val="000000"/>
                </a:solidFill>
                <a:latin typeface="Times New Roman" charset="0"/>
              </a:rPr>
              <a:t>Entebbe</a:t>
            </a:r>
          </a:p>
        </p:txBody>
      </p:sp>
      <p:sp>
        <p:nvSpPr>
          <p:cNvPr id="2160" name="Rectangle 135"/>
          <p:cNvSpPr>
            <a:spLocks noChangeArrowheads="1"/>
          </p:cNvSpPr>
          <p:nvPr/>
        </p:nvSpPr>
        <p:spPr bwMode="auto">
          <a:xfrm>
            <a:off x="4220308" y="3352801"/>
            <a:ext cx="555890" cy="24588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107" tIns="45553" rIns="91107" bIns="45553">
            <a:spAutoFit/>
          </a:bodyPr>
          <a:lstStyle/>
          <a:p>
            <a:pPr defTabSz="757238">
              <a:spcBef>
                <a:spcPct val="0"/>
              </a:spcBef>
              <a:buClrTx/>
              <a:buFontTx/>
              <a:buNone/>
            </a:pPr>
            <a:r>
              <a:rPr lang="en-GB" sz="1000" smtClean="0">
                <a:solidFill>
                  <a:srgbClr val="000000"/>
                </a:solidFill>
                <a:latin typeface="Times New Roman" charset="0"/>
              </a:rPr>
              <a:t>Douala</a:t>
            </a:r>
          </a:p>
        </p:txBody>
      </p:sp>
      <p:sp>
        <p:nvSpPr>
          <p:cNvPr id="2161" name="Rectangle 136"/>
          <p:cNvSpPr>
            <a:spLocks noChangeArrowheads="1"/>
          </p:cNvSpPr>
          <p:nvPr/>
        </p:nvSpPr>
        <p:spPr bwMode="auto">
          <a:xfrm>
            <a:off x="4009293" y="3048001"/>
            <a:ext cx="498182" cy="24588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107" tIns="45553" rIns="91107" bIns="45553">
            <a:spAutoFit/>
          </a:bodyPr>
          <a:lstStyle/>
          <a:p>
            <a:pPr defTabSz="757238">
              <a:spcBef>
                <a:spcPct val="0"/>
              </a:spcBef>
              <a:buClrTx/>
              <a:buFontTx/>
              <a:buNone/>
            </a:pPr>
            <a:r>
              <a:rPr lang="en-GB" sz="1000" smtClean="0">
                <a:solidFill>
                  <a:srgbClr val="000000"/>
                </a:solidFill>
                <a:latin typeface="Times New Roman" charset="0"/>
              </a:rPr>
              <a:t>Lagos</a:t>
            </a:r>
          </a:p>
        </p:txBody>
      </p:sp>
      <p:sp>
        <p:nvSpPr>
          <p:cNvPr id="2162" name="Rectangle 137"/>
          <p:cNvSpPr>
            <a:spLocks noChangeArrowheads="1"/>
          </p:cNvSpPr>
          <p:nvPr/>
        </p:nvSpPr>
        <p:spPr bwMode="auto">
          <a:xfrm>
            <a:off x="4023947" y="2203451"/>
            <a:ext cx="735426" cy="24588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107" tIns="45553" rIns="91107" bIns="45553">
            <a:spAutoFit/>
          </a:bodyPr>
          <a:lstStyle/>
          <a:p>
            <a:pPr defTabSz="757238">
              <a:spcBef>
                <a:spcPct val="0"/>
              </a:spcBef>
              <a:buClrTx/>
              <a:buFontTx/>
              <a:buNone/>
            </a:pPr>
            <a:r>
              <a:rPr lang="en-GB" sz="1000" smtClean="0">
                <a:solidFill>
                  <a:srgbClr val="000000"/>
                </a:solidFill>
                <a:latin typeface="Times New Roman" charset="0"/>
              </a:rPr>
              <a:t>N'djamena</a:t>
            </a:r>
          </a:p>
        </p:txBody>
      </p:sp>
      <p:sp>
        <p:nvSpPr>
          <p:cNvPr id="2163" name="Rectangle 138"/>
          <p:cNvSpPr>
            <a:spLocks noChangeArrowheads="1"/>
          </p:cNvSpPr>
          <p:nvPr/>
        </p:nvSpPr>
        <p:spPr bwMode="auto">
          <a:xfrm>
            <a:off x="6223489" y="819151"/>
            <a:ext cx="469328" cy="245884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1107" tIns="45553" rIns="91107" bIns="45553">
            <a:spAutoFit/>
          </a:bodyPr>
          <a:lstStyle/>
          <a:p>
            <a:pPr defTabSz="757238">
              <a:spcBef>
                <a:spcPct val="0"/>
              </a:spcBef>
              <a:buClrTx/>
              <a:buFontTx/>
              <a:buNone/>
            </a:pPr>
            <a:r>
              <a:rPr lang="en-GB" sz="1000" smtClean="0">
                <a:solidFill>
                  <a:srgbClr val="000000"/>
                </a:solidFill>
                <a:latin typeface="Times New Roman" charset="0"/>
              </a:rPr>
              <a:t>Cairo</a:t>
            </a:r>
          </a:p>
        </p:txBody>
      </p:sp>
      <p:sp>
        <p:nvSpPr>
          <p:cNvPr id="2164" name="Rectangle 139"/>
          <p:cNvSpPr>
            <a:spLocks noChangeArrowheads="1"/>
          </p:cNvSpPr>
          <p:nvPr/>
        </p:nvSpPr>
        <p:spPr bwMode="auto">
          <a:xfrm>
            <a:off x="4328746" y="831851"/>
            <a:ext cx="539860" cy="24588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107" tIns="45553" rIns="91107" bIns="45553">
            <a:spAutoFit/>
          </a:bodyPr>
          <a:lstStyle/>
          <a:p>
            <a:pPr defTabSz="757238">
              <a:spcBef>
                <a:spcPct val="0"/>
              </a:spcBef>
              <a:buClrTx/>
              <a:buFontTx/>
              <a:buNone/>
            </a:pPr>
            <a:r>
              <a:rPr lang="en-GB" sz="1000" smtClean="0">
                <a:solidFill>
                  <a:srgbClr val="000000"/>
                </a:solidFill>
                <a:latin typeface="Times New Roman" charset="0"/>
              </a:rPr>
              <a:t>Tripoli</a:t>
            </a:r>
          </a:p>
        </p:txBody>
      </p:sp>
      <p:sp>
        <p:nvSpPr>
          <p:cNvPr id="2165" name="Rectangle 142"/>
          <p:cNvSpPr>
            <a:spLocks noChangeArrowheads="1"/>
          </p:cNvSpPr>
          <p:nvPr/>
        </p:nvSpPr>
        <p:spPr bwMode="auto">
          <a:xfrm>
            <a:off x="1966549" y="2127251"/>
            <a:ext cx="905345" cy="24588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107" tIns="45553" rIns="91107" bIns="45553">
            <a:spAutoFit/>
          </a:bodyPr>
          <a:lstStyle/>
          <a:p>
            <a:pPr defTabSz="757238">
              <a:spcBef>
                <a:spcPct val="0"/>
              </a:spcBef>
              <a:buClrTx/>
              <a:buFontTx/>
              <a:buNone/>
            </a:pPr>
            <a:r>
              <a:rPr lang="en-GB" sz="1000" smtClean="0">
                <a:solidFill>
                  <a:srgbClr val="000000"/>
                </a:solidFill>
                <a:latin typeface="Times New Roman" charset="0"/>
              </a:rPr>
              <a:t>Ouagadougou</a:t>
            </a:r>
          </a:p>
        </p:txBody>
      </p:sp>
      <p:sp>
        <p:nvSpPr>
          <p:cNvPr id="2166" name="Rectangle 143"/>
          <p:cNvSpPr>
            <a:spLocks noChangeArrowheads="1"/>
          </p:cNvSpPr>
          <p:nvPr/>
        </p:nvSpPr>
        <p:spPr bwMode="auto">
          <a:xfrm>
            <a:off x="1737946" y="1820864"/>
            <a:ext cx="611996" cy="24588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107" tIns="45553" rIns="91107" bIns="45553">
            <a:spAutoFit/>
          </a:bodyPr>
          <a:lstStyle/>
          <a:p>
            <a:pPr defTabSz="757238">
              <a:spcBef>
                <a:spcPct val="0"/>
              </a:spcBef>
              <a:buClrTx/>
              <a:buFontTx/>
              <a:buNone/>
            </a:pPr>
            <a:r>
              <a:rPr lang="en-GB" sz="1000" smtClean="0">
                <a:solidFill>
                  <a:srgbClr val="000000"/>
                </a:solidFill>
                <a:latin typeface="Times New Roman" charset="0"/>
              </a:rPr>
              <a:t>Bamako</a:t>
            </a:r>
          </a:p>
        </p:txBody>
      </p:sp>
      <p:sp>
        <p:nvSpPr>
          <p:cNvPr id="2167" name="Rectangle 144"/>
          <p:cNvSpPr>
            <a:spLocks noChangeArrowheads="1"/>
          </p:cNvSpPr>
          <p:nvPr/>
        </p:nvSpPr>
        <p:spPr bwMode="auto">
          <a:xfrm>
            <a:off x="1966546" y="3346451"/>
            <a:ext cx="597568" cy="24588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107" tIns="45553" rIns="91107" bIns="45553">
            <a:spAutoFit/>
          </a:bodyPr>
          <a:lstStyle/>
          <a:p>
            <a:pPr defTabSz="757238">
              <a:spcBef>
                <a:spcPct val="0"/>
              </a:spcBef>
              <a:buClrTx/>
              <a:buFontTx/>
              <a:buNone/>
            </a:pPr>
            <a:r>
              <a:rPr lang="en-GB" sz="1000" smtClean="0">
                <a:solidFill>
                  <a:srgbClr val="000000"/>
                </a:solidFill>
                <a:latin typeface="Times New Roman" charset="0"/>
              </a:rPr>
              <a:t>Abidjan</a:t>
            </a:r>
          </a:p>
        </p:txBody>
      </p:sp>
      <p:sp>
        <p:nvSpPr>
          <p:cNvPr id="2168" name="Rectangle 145"/>
          <p:cNvSpPr>
            <a:spLocks noChangeArrowheads="1"/>
          </p:cNvSpPr>
          <p:nvPr/>
        </p:nvSpPr>
        <p:spPr bwMode="auto">
          <a:xfrm>
            <a:off x="2576146" y="3041651"/>
            <a:ext cx="493374" cy="24588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107" tIns="45553" rIns="91107" bIns="45553">
            <a:spAutoFit/>
          </a:bodyPr>
          <a:lstStyle/>
          <a:p>
            <a:pPr defTabSz="757238">
              <a:spcBef>
                <a:spcPct val="0"/>
              </a:spcBef>
              <a:buClrTx/>
              <a:buFontTx/>
              <a:buNone/>
            </a:pPr>
            <a:r>
              <a:rPr lang="en-GB" sz="1000" smtClean="0">
                <a:solidFill>
                  <a:srgbClr val="000000"/>
                </a:solidFill>
                <a:latin typeface="Times New Roman" charset="0"/>
              </a:rPr>
              <a:t>Accra</a:t>
            </a:r>
          </a:p>
        </p:txBody>
      </p:sp>
      <p:sp>
        <p:nvSpPr>
          <p:cNvPr id="2169" name="Rectangle 146"/>
          <p:cNvSpPr>
            <a:spLocks noChangeArrowheads="1"/>
          </p:cNvSpPr>
          <p:nvPr/>
        </p:nvSpPr>
        <p:spPr bwMode="auto">
          <a:xfrm>
            <a:off x="492373" y="1219200"/>
            <a:ext cx="676189" cy="23055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37962" tIns="37962" rIns="37962" bIns="37962">
            <a:spAutoFit/>
          </a:bodyPr>
          <a:lstStyle/>
          <a:p>
            <a:pPr defTabSz="757238">
              <a:spcBef>
                <a:spcPct val="0"/>
              </a:spcBef>
              <a:buClrTx/>
              <a:buFontTx/>
              <a:buNone/>
            </a:pPr>
            <a:r>
              <a:rPr lang="en-GB" sz="1000" smtClean="0">
                <a:solidFill>
                  <a:srgbClr val="000000"/>
                </a:solidFill>
                <a:latin typeface="Times New Roman" charset="0"/>
              </a:rPr>
              <a:t>Nouakchott</a:t>
            </a:r>
          </a:p>
        </p:txBody>
      </p:sp>
      <p:sp>
        <p:nvSpPr>
          <p:cNvPr id="2170" name="Rectangle 147"/>
          <p:cNvSpPr>
            <a:spLocks noChangeArrowheads="1"/>
          </p:cNvSpPr>
          <p:nvPr/>
        </p:nvSpPr>
        <p:spPr bwMode="auto">
          <a:xfrm>
            <a:off x="334108" y="839788"/>
            <a:ext cx="448562" cy="23055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37962" tIns="37962" rIns="37962" bIns="37962">
            <a:spAutoFit/>
          </a:bodyPr>
          <a:lstStyle/>
          <a:p>
            <a:pPr defTabSz="757238">
              <a:spcBef>
                <a:spcPct val="0"/>
              </a:spcBef>
              <a:buClrTx/>
              <a:buFontTx/>
              <a:buNone/>
            </a:pPr>
            <a:r>
              <a:rPr lang="en-GB" sz="1000" smtClean="0">
                <a:solidFill>
                  <a:srgbClr val="000000"/>
                </a:solidFill>
                <a:latin typeface="Times New Roman" charset="0"/>
              </a:rPr>
              <a:t>Canary</a:t>
            </a:r>
          </a:p>
        </p:txBody>
      </p:sp>
      <p:sp>
        <p:nvSpPr>
          <p:cNvPr id="2171" name="Rectangle 148"/>
          <p:cNvSpPr>
            <a:spLocks noChangeArrowheads="1"/>
          </p:cNvSpPr>
          <p:nvPr/>
        </p:nvSpPr>
        <p:spPr bwMode="auto">
          <a:xfrm>
            <a:off x="633046" y="1905000"/>
            <a:ext cx="418106" cy="23055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37962" tIns="37962" rIns="37962" bIns="37962">
            <a:spAutoFit/>
          </a:bodyPr>
          <a:lstStyle/>
          <a:p>
            <a:pPr defTabSz="757238">
              <a:spcBef>
                <a:spcPct val="0"/>
              </a:spcBef>
              <a:buClrTx/>
              <a:buFontTx/>
              <a:buNone/>
            </a:pPr>
            <a:r>
              <a:rPr lang="en-GB" sz="1000" smtClean="0">
                <a:solidFill>
                  <a:srgbClr val="000000"/>
                </a:solidFill>
                <a:latin typeface="Times New Roman" charset="0"/>
              </a:rPr>
              <a:t>Banjul</a:t>
            </a:r>
          </a:p>
        </p:txBody>
      </p:sp>
      <p:sp>
        <p:nvSpPr>
          <p:cNvPr id="2172" name="Rectangle 149"/>
          <p:cNvSpPr>
            <a:spLocks noChangeArrowheads="1"/>
          </p:cNvSpPr>
          <p:nvPr/>
        </p:nvSpPr>
        <p:spPr bwMode="auto">
          <a:xfrm>
            <a:off x="867508" y="2211388"/>
            <a:ext cx="418106" cy="23055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37962" tIns="37962" rIns="37962" bIns="37962">
            <a:spAutoFit/>
          </a:bodyPr>
          <a:lstStyle/>
          <a:p>
            <a:pPr defTabSz="757238">
              <a:spcBef>
                <a:spcPct val="0"/>
              </a:spcBef>
              <a:buClrTx/>
              <a:buFontTx/>
              <a:buNone/>
            </a:pPr>
            <a:r>
              <a:rPr lang="en-GB" sz="1000" smtClean="0">
                <a:solidFill>
                  <a:srgbClr val="000000"/>
                </a:solidFill>
                <a:latin typeface="Times New Roman" charset="0"/>
              </a:rPr>
              <a:t>Bissau</a:t>
            </a:r>
          </a:p>
        </p:txBody>
      </p:sp>
      <p:sp>
        <p:nvSpPr>
          <p:cNvPr id="2173" name="Rectangle 150"/>
          <p:cNvSpPr>
            <a:spLocks noChangeArrowheads="1"/>
          </p:cNvSpPr>
          <p:nvPr/>
        </p:nvSpPr>
        <p:spPr bwMode="auto">
          <a:xfrm>
            <a:off x="1101969" y="2819400"/>
            <a:ext cx="562376" cy="23055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37962" tIns="37962" rIns="37962" bIns="37962">
            <a:spAutoFit/>
          </a:bodyPr>
          <a:lstStyle/>
          <a:p>
            <a:pPr defTabSz="757238">
              <a:spcBef>
                <a:spcPct val="0"/>
              </a:spcBef>
              <a:buClrTx/>
              <a:buFontTx/>
              <a:buNone/>
            </a:pPr>
            <a:r>
              <a:rPr lang="en-GB" sz="1000" smtClean="0">
                <a:solidFill>
                  <a:srgbClr val="000000"/>
                </a:solidFill>
                <a:latin typeface="Times New Roman" charset="0"/>
              </a:rPr>
              <a:t>Freetown</a:t>
            </a:r>
          </a:p>
        </p:txBody>
      </p:sp>
      <p:sp>
        <p:nvSpPr>
          <p:cNvPr id="2174" name="Rectangle 151"/>
          <p:cNvSpPr>
            <a:spLocks noChangeArrowheads="1"/>
          </p:cNvSpPr>
          <p:nvPr/>
        </p:nvSpPr>
        <p:spPr bwMode="auto">
          <a:xfrm>
            <a:off x="1324708" y="3125788"/>
            <a:ext cx="583214" cy="23055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37962" tIns="37962" rIns="37962" bIns="37962">
            <a:spAutoFit/>
          </a:bodyPr>
          <a:lstStyle/>
          <a:p>
            <a:pPr defTabSz="757238">
              <a:spcBef>
                <a:spcPct val="0"/>
              </a:spcBef>
              <a:buClrTx/>
              <a:buFontTx/>
              <a:buNone/>
            </a:pPr>
            <a:r>
              <a:rPr lang="en-GB" sz="1000" smtClean="0">
                <a:solidFill>
                  <a:srgbClr val="000000"/>
                </a:solidFill>
                <a:latin typeface="Times New Roman" charset="0"/>
              </a:rPr>
              <a:t>Monrovia</a:t>
            </a:r>
          </a:p>
        </p:txBody>
      </p:sp>
      <p:sp>
        <p:nvSpPr>
          <p:cNvPr id="2175" name="Rectangle 152"/>
          <p:cNvSpPr>
            <a:spLocks noChangeArrowheads="1"/>
          </p:cNvSpPr>
          <p:nvPr/>
        </p:nvSpPr>
        <p:spPr bwMode="auto">
          <a:xfrm>
            <a:off x="949569" y="2514600"/>
            <a:ext cx="519094" cy="23055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37962" tIns="37962" rIns="37962" bIns="37962">
            <a:spAutoFit/>
          </a:bodyPr>
          <a:lstStyle/>
          <a:p>
            <a:pPr defTabSz="757238">
              <a:spcBef>
                <a:spcPct val="0"/>
              </a:spcBef>
              <a:buClrTx/>
              <a:buFontTx/>
              <a:buNone/>
            </a:pPr>
            <a:r>
              <a:rPr lang="en-GB" sz="1000" smtClean="0">
                <a:solidFill>
                  <a:srgbClr val="000000"/>
                </a:solidFill>
                <a:latin typeface="Times New Roman" charset="0"/>
              </a:rPr>
              <a:t>Conakry</a:t>
            </a:r>
          </a:p>
        </p:txBody>
      </p:sp>
      <p:sp>
        <p:nvSpPr>
          <p:cNvPr id="2176" name="Rectangle 153"/>
          <p:cNvSpPr>
            <a:spLocks noChangeArrowheads="1"/>
          </p:cNvSpPr>
          <p:nvPr/>
        </p:nvSpPr>
        <p:spPr bwMode="auto">
          <a:xfrm>
            <a:off x="111370" y="2743200"/>
            <a:ext cx="240172" cy="23055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37962" tIns="37962" rIns="37962" bIns="37962">
            <a:spAutoFit/>
          </a:bodyPr>
          <a:lstStyle/>
          <a:p>
            <a:pPr defTabSz="757238">
              <a:spcBef>
                <a:spcPct val="0"/>
              </a:spcBef>
              <a:buClrTx/>
              <a:buFontTx/>
              <a:buNone/>
            </a:pPr>
            <a:r>
              <a:rPr lang="en-GB" sz="1000" smtClean="0">
                <a:solidFill>
                  <a:srgbClr val="000000"/>
                </a:solidFill>
                <a:latin typeface="Times New Roman" charset="0"/>
              </a:rPr>
              <a:t>Sal</a:t>
            </a:r>
          </a:p>
        </p:txBody>
      </p:sp>
      <p:sp>
        <p:nvSpPr>
          <p:cNvPr id="2177" name="Rectangle 155"/>
          <p:cNvSpPr>
            <a:spLocks noChangeArrowheads="1"/>
          </p:cNvSpPr>
          <p:nvPr/>
        </p:nvSpPr>
        <p:spPr bwMode="auto">
          <a:xfrm>
            <a:off x="3642946" y="3727451"/>
            <a:ext cx="576730" cy="24588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107" tIns="45553" rIns="91107" bIns="45553">
            <a:spAutoFit/>
          </a:bodyPr>
          <a:lstStyle/>
          <a:p>
            <a:pPr defTabSz="757238">
              <a:spcBef>
                <a:spcPct val="0"/>
              </a:spcBef>
              <a:buClrTx/>
              <a:buFontTx/>
              <a:buNone/>
            </a:pPr>
            <a:r>
              <a:rPr lang="en-GB" sz="1000" smtClean="0">
                <a:solidFill>
                  <a:srgbClr val="000000"/>
                </a:solidFill>
                <a:latin typeface="Times New Roman" charset="0"/>
              </a:rPr>
              <a:t>Malabo</a:t>
            </a:r>
          </a:p>
        </p:txBody>
      </p:sp>
      <p:sp>
        <p:nvSpPr>
          <p:cNvPr id="2178" name="Rectangle 158"/>
          <p:cNvSpPr>
            <a:spLocks noChangeArrowheads="1"/>
          </p:cNvSpPr>
          <p:nvPr/>
        </p:nvSpPr>
        <p:spPr bwMode="auto">
          <a:xfrm>
            <a:off x="797169" y="304800"/>
            <a:ext cx="454974" cy="230554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7962" tIns="37962" rIns="37962" bIns="37962">
            <a:spAutoFit/>
          </a:bodyPr>
          <a:lstStyle/>
          <a:p>
            <a:pPr defTabSz="757238">
              <a:spcBef>
                <a:spcPct val="0"/>
              </a:spcBef>
              <a:buClrTx/>
              <a:buFontTx/>
              <a:buNone/>
            </a:pPr>
            <a:r>
              <a:rPr lang="en-GB" sz="1000" smtClean="0">
                <a:solidFill>
                  <a:srgbClr val="000000"/>
                </a:solidFill>
                <a:latin typeface="Times New Roman" charset="0"/>
              </a:rPr>
              <a:t>Madrid</a:t>
            </a:r>
          </a:p>
        </p:txBody>
      </p:sp>
      <p:sp>
        <p:nvSpPr>
          <p:cNvPr id="2179" name="Rectangle 159"/>
          <p:cNvSpPr>
            <a:spLocks noChangeArrowheads="1"/>
          </p:cNvSpPr>
          <p:nvPr/>
        </p:nvSpPr>
        <p:spPr bwMode="auto">
          <a:xfrm>
            <a:off x="5008685" y="134938"/>
            <a:ext cx="458666" cy="230554"/>
          </a:xfrm>
          <a:prstGeom prst="rect">
            <a:avLst/>
          </a:prstGeom>
          <a:noFill/>
          <a:ln w="38100" cmpd="dbl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7962" tIns="37962" rIns="37962" bIns="37962">
            <a:spAutoFit/>
          </a:bodyPr>
          <a:lstStyle/>
          <a:p>
            <a:pPr defTabSz="757238">
              <a:spcBef>
                <a:spcPct val="0"/>
              </a:spcBef>
              <a:buClrTx/>
              <a:buFontTx/>
              <a:buNone/>
            </a:pPr>
            <a:r>
              <a:rPr lang="en-GB" sz="1000" smtClean="0">
                <a:solidFill>
                  <a:srgbClr val="000000"/>
                </a:solidFill>
                <a:latin typeface="Times New Roman" charset="0"/>
              </a:rPr>
              <a:t>Rome</a:t>
            </a:r>
          </a:p>
        </p:txBody>
      </p:sp>
      <p:sp>
        <p:nvSpPr>
          <p:cNvPr id="2180" name="Rectangle 160"/>
          <p:cNvSpPr>
            <a:spLocks noChangeArrowheads="1"/>
          </p:cNvSpPr>
          <p:nvPr/>
        </p:nvSpPr>
        <p:spPr bwMode="auto">
          <a:xfrm>
            <a:off x="1025769" y="762000"/>
            <a:ext cx="506270" cy="38444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37962" tIns="37962" rIns="37962" bIns="37962">
            <a:spAutoFit/>
          </a:bodyPr>
          <a:lstStyle/>
          <a:p>
            <a:pPr defTabSz="757238">
              <a:spcBef>
                <a:spcPct val="0"/>
              </a:spcBef>
              <a:buClrTx/>
              <a:buFontTx/>
              <a:buNone/>
            </a:pPr>
            <a:r>
              <a:rPr lang="en-GB" sz="1000" smtClean="0">
                <a:solidFill>
                  <a:srgbClr val="000000"/>
                </a:solidFill>
                <a:latin typeface="Times New Roman" charset="0"/>
              </a:rPr>
              <a:t>Western</a:t>
            </a:r>
          </a:p>
          <a:p>
            <a:pPr defTabSz="757238">
              <a:spcBef>
                <a:spcPct val="0"/>
              </a:spcBef>
              <a:buClrTx/>
              <a:buFontTx/>
              <a:buNone/>
            </a:pPr>
            <a:r>
              <a:rPr lang="en-GB" sz="1000" smtClean="0">
                <a:solidFill>
                  <a:srgbClr val="000000"/>
                </a:solidFill>
                <a:latin typeface="Times New Roman" charset="0"/>
              </a:rPr>
              <a:t> Sahara</a:t>
            </a:r>
          </a:p>
        </p:txBody>
      </p:sp>
      <p:sp>
        <p:nvSpPr>
          <p:cNvPr id="2181" name="Arc 162"/>
          <p:cNvSpPr>
            <a:spLocks/>
          </p:cNvSpPr>
          <p:nvPr/>
        </p:nvSpPr>
        <p:spPr bwMode="auto">
          <a:xfrm>
            <a:off x="3741128" y="914400"/>
            <a:ext cx="1213338" cy="374650"/>
          </a:xfrm>
          <a:custGeom>
            <a:avLst/>
            <a:gdLst>
              <a:gd name="T0" fmla="*/ 1314450 w 21600"/>
              <a:gd name="T1" fmla="*/ 374650 h 21600"/>
              <a:gd name="T2" fmla="*/ 0 w 21600"/>
              <a:gd name="T3" fmla="*/ 0 h 21600"/>
              <a:gd name="T4" fmla="*/ 131445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100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182" name="Rectangle 165"/>
          <p:cNvSpPr>
            <a:spLocks noChangeArrowheads="1"/>
          </p:cNvSpPr>
          <p:nvPr/>
        </p:nvSpPr>
        <p:spPr bwMode="auto">
          <a:xfrm>
            <a:off x="5978770" y="1295401"/>
            <a:ext cx="704970" cy="24588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107" tIns="45553" rIns="91107" bIns="45553">
            <a:spAutoFit/>
          </a:bodyPr>
          <a:lstStyle/>
          <a:p>
            <a:pPr defTabSz="757238">
              <a:spcBef>
                <a:spcPct val="0"/>
              </a:spcBef>
              <a:buClrTx/>
              <a:buFontTx/>
              <a:buNone/>
            </a:pPr>
            <a:r>
              <a:rPr lang="en-GB" sz="1000" smtClean="0">
                <a:solidFill>
                  <a:srgbClr val="000000"/>
                </a:solidFill>
                <a:latin typeface="Times New Roman" charset="0"/>
              </a:rPr>
              <a:t>Khartoum</a:t>
            </a:r>
          </a:p>
        </p:txBody>
      </p:sp>
      <p:sp>
        <p:nvSpPr>
          <p:cNvPr id="2183" name="Arc 166"/>
          <p:cNvSpPr>
            <a:spLocks/>
          </p:cNvSpPr>
          <p:nvPr/>
        </p:nvSpPr>
        <p:spPr bwMode="auto">
          <a:xfrm>
            <a:off x="111369" y="215900"/>
            <a:ext cx="159727" cy="700088"/>
          </a:xfrm>
          <a:custGeom>
            <a:avLst/>
            <a:gdLst>
              <a:gd name="T0" fmla="*/ 0 w 21600"/>
              <a:gd name="T1" fmla="*/ 700088 h 21598"/>
              <a:gd name="T2" fmla="*/ 170979 w 21600"/>
              <a:gd name="T3" fmla="*/ 0 h 21598"/>
              <a:gd name="T4" fmla="*/ 173038 w 21600"/>
              <a:gd name="T5" fmla="*/ 700088 h 21598"/>
              <a:gd name="T6" fmla="*/ 0 60000 65536"/>
              <a:gd name="T7" fmla="*/ 0 60000 65536"/>
              <a:gd name="T8" fmla="*/ 0 60000 65536"/>
              <a:gd name="T9" fmla="*/ 0 w 21600"/>
              <a:gd name="T10" fmla="*/ 0 h 21598"/>
              <a:gd name="T11" fmla="*/ 21600 w 21600"/>
              <a:gd name="T12" fmla="*/ 21598 h 215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8" fill="none" extrusionOk="0">
                <a:moveTo>
                  <a:pt x="0" y="21598"/>
                </a:moveTo>
                <a:cubicBezTo>
                  <a:pt x="0" y="9768"/>
                  <a:pt x="9514" y="140"/>
                  <a:pt x="21342" y="-1"/>
                </a:cubicBezTo>
              </a:path>
              <a:path w="21600" h="21598" stroke="0" extrusionOk="0">
                <a:moveTo>
                  <a:pt x="0" y="21598"/>
                </a:moveTo>
                <a:cubicBezTo>
                  <a:pt x="0" y="9768"/>
                  <a:pt x="9514" y="140"/>
                  <a:pt x="21342" y="-1"/>
                </a:cubicBezTo>
                <a:lnTo>
                  <a:pt x="21600" y="21598"/>
                </a:lnTo>
                <a:close/>
              </a:path>
            </a:pathLst>
          </a:custGeom>
          <a:noFill/>
          <a:ln w="76200" cap="rnd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100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184" name="Rectangle 167"/>
          <p:cNvSpPr>
            <a:spLocks noChangeArrowheads="1"/>
          </p:cNvSpPr>
          <p:nvPr/>
        </p:nvSpPr>
        <p:spPr bwMode="auto">
          <a:xfrm>
            <a:off x="3490546" y="677864"/>
            <a:ext cx="475740" cy="24588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107" tIns="45553" rIns="91107" bIns="45553">
            <a:spAutoFit/>
          </a:bodyPr>
          <a:lstStyle/>
          <a:p>
            <a:pPr defTabSz="757238">
              <a:spcBef>
                <a:spcPct val="0"/>
              </a:spcBef>
              <a:buClrTx/>
              <a:buFontTx/>
              <a:buNone/>
            </a:pPr>
            <a:r>
              <a:rPr lang="en-GB" sz="1000" smtClean="0">
                <a:solidFill>
                  <a:srgbClr val="000000"/>
                </a:solidFill>
                <a:latin typeface="Times New Roman" charset="0"/>
              </a:rPr>
              <a:t>Tunis</a:t>
            </a:r>
          </a:p>
        </p:txBody>
      </p:sp>
      <p:sp>
        <p:nvSpPr>
          <p:cNvPr id="2185" name="Arc 168"/>
          <p:cNvSpPr>
            <a:spLocks/>
          </p:cNvSpPr>
          <p:nvPr/>
        </p:nvSpPr>
        <p:spPr bwMode="auto">
          <a:xfrm>
            <a:off x="3805604" y="312738"/>
            <a:ext cx="1189892" cy="374650"/>
          </a:xfrm>
          <a:custGeom>
            <a:avLst/>
            <a:gdLst>
              <a:gd name="T0" fmla="*/ 0 w 21600"/>
              <a:gd name="T1" fmla="*/ 374650 h 21600"/>
              <a:gd name="T2" fmla="*/ 1287498 w 21600"/>
              <a:gd name="T3" fmla="*/ 0 h 21600"/>
              <a:gd name="T4" fmla="*/ 1289050 w 21600"/>
              <a:gd name="T5" fmla="*/ 37465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21600"/>
                </a:moveTo>
                <a:cubicBezTo>
                  <a:pt x="0" y="9680"/>
                  <a:pt x="9654" y="14"/>
                  <a:pt x="21574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80"/>
                  <a:pt x="9654" y="14"/>
                  <a:pt x="21574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100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186" name="Arc 169"/>
          <p:cNvSpPr>
            <a:spLocks/>
          </p:cNvSpPr>
          <p:nvPr/>
        </p:nvSpPr>
        <p:spPr bwMode="auto">
          <a:xfrm>
            <a:off x="4876800" y="381000"/>
            <a:ext cx="533400" cy="450850"/>
          </a:xfrm>
          <a:custGeom>
            <a:avLst/>
            <a:gdLst>
              <a:gd name="T0" fmla="*/ 577850 w 21600"/>
              <a:gd name="T1" fmla="*/ 0 h 21600"/>
              <a:gd name="T2" fmla="*/ 0 w 21600"/>
              <a:gd name="T3" fmla="*/ 45085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100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187" name="Rectangle 171"/>
          <p:cNvSpPr>
            <a:spLocks noChangeArrowheads="1"/>
          </p:cNvSpPr>
          <p:nvPr/>
        </p:nvSpPr>
        <p:spPr bwMode="auto">
          <a:xfrm>
            <a:off x="1899137" y="5105401"/>
            <a:ext cx="719396" cy="24588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107" tIns="45553" rIns="91107" bIns="45553">
            <a:spAutoFit/>
          </a:bodyPr>
          <a:lstStyle/>
          <a:p>
            <a:pPr defTabSz="757238">
              <a:spcBef>
                <a:spcPct val="0"/>
              </a:spcBef>
              <a:buClrTx/>
              <a:buFontTx/>
              <a:buNone/>
            </a:pPr>
            <a:r>
              <a:rPr lang="en-GB" sz="1000" smtClean="0">
                <a:solidFill>
                  <a:srgbClr val="000000"/>
                </a:solidFill>
                <a:latin typeface="Times New Roman" charset="0"/>
              </a:rPr>
              <a:t>Ascension</a:t>
            </a:r>
          </a:p>
        </p:txBody>
      </p:sp>
      <p:sp>
        <p:nvSpPr>
          <p:cNvPr id="2188" name="Rectangle 172"/>
          <p:cNvSpPr>
            <a:spLocks noChangeArrowheads="1"/>
          </p:cNvSpPr>
          <p:nvPr/>
        </p:nvSpPr>
        <p:spPr bwMode="auto">
          <a:xfrm>
            <a:off x="2347546" y="5556251"/>
            <a:ext cx="719396" cy="24588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107" tIns="45553" rIns="91107" bIns="45553">
            <a:spAutoFit/>
          </a:bodyPr>
          <a:lstStyle/>
          <a:p>
            <a:pPr defTabSz="757238">
              <a:spcBef>
                <a:spcPct val="0"/>
              </a:spcBef>
              <a:buClrTx/>
              <a:buFontTx/>
              <a:buNone/>
            </a:pPr>
            <a:r>
              <a:rPr lang="en-GB" sz="1000" smtClean="0">
                <a:solidFill>
                  <a:srgbClr val="000000"/>
                </a:solidFill>
                <a:latin typeface="Times New Roman" charset="0"/>
              </a:rPr>
              <a:t>St. Helena</a:t>
            </a:r>
          </a:p>
        </p:txBody>
      </p:sp>
      <p:sp>
        <p:nvSpPr>
          <p:cNvPr id="2189" name="Rectangle 173"/>
          <p:cNvSpPr>
            <a:spLocks noChangeArrowheads="1"/>
          </p:cNvSpPr>
          <p:nvPr/>
        </p:nvSpPr>
        <p:spPr bwMode="auto">
          <a:xfrm>
            <a:off x="2880946" y="4641851"/>
            <a:ext cx="708176" cy="24588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107" tIns="45553" rIns="91107" bIns="45553">
            <a:spAutoFit/>
          </a:bodyPr>
          <a:lstStyle/>
          <a:p>
            <a:pPr defTabSz="757238">
              <a:spcBef>
                <a:spcPct val="0"/>
              </a:spcBef>
              <a:buClrTx/>
              <a:buFontTx/>
              <a:buNone/>
            </a:pPr>
            <a:r>
              <a:rPr lang="en-GB" sz="1000" smtClean="0">
                <a:solidFill>
                  <a:srgbClr val="000000"/>
                </a:solidFill>
                <a:latin typeface="Times New Roman" charset="0"/>
              </a:rPr>
              <a:t>Sao Tome</a:t>
            </a:r>
          </a:p>
        </p:txBody>
      </p:sp>
      <p:sp>
        <p:nvSpPr>
          <p:cNvPr id="2190" name="Rectangle 174"/>
          <p:cNvSpPr>
            <a:spLocks noChangeArrowheads="1"/>
          </p:cNvSpPr>
          <p:nvPr/>
        </p:nvSpPr>
        <p:spPr bwMode="auto">
          <a:xfrm>
            <a:off x="7526217" y="6019801"/>
            <a:ext cx="721000" cy="24588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107" tIns="45553" rIns="91107" bIns="45553">
            <a:spAutoFit/>
          </a:bodyPr>
          <a:lstStyle/>
          <a:p>
            <a:pPr defTabSz="757238">
              <a:spcBef>
                <a:spcPct val="0"/>
              </a:spcBef>
              <a:buClrTx/>
              <a:buFontTx/>
              <a:buNone/>
            </a:pPr>
            <a:r>
              <a:rPr lang="en-GB" sz="1000" smtClean="0">
                <a:solidFill>
                  <a:srgbClr val="000000"/>
                </a:solidFill>
                <a:latin typeface="Times New Roman" charset="0"/>
              </a:rPr>
              <a:t>Kerguelen</a:t>
            </a:r>
          </a:p>
        </p:txBody>
      </p:sp>
      <p:sp>
        <p:nvSpPr>
          <p:cNvPr id="2191" name="Rectangle 175"/>
          <p:cNvSpPr>
            <a:spLocks noChangeArrowheads="1"/>
          </p:cNvSpPr>
          <p:nvPr/>
        </p:nvSpPr>
        <p:spPr bwMode="auto">
          <a:xfrm>
            <a:off x="7737231" y="2438401"/>
            <a:ext cx="844062" cy="39977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107" tIns="45553" rIns="91107" bIns="45553">
            <a:spAutoFit/>
          </a:bodyPr>
          <a:lstStyle/>
          <a:p>
            <a:pPr defTabSz="757238">
              <a:spcBef>
                <a:spcPct val="0"/>
              </a:spcBef>
              <a:buClrTx/>
              <a:buFontTx/>
              <a:buNone/>
            </a:pPr>
            <a:r>
              <a:rPr lang="en-GB" sz="1000" smtClean="0">
                <a:solidFill>
                  <a:srgbClr val="000000"/>
                </a:solidFill>
                <a:latin typeface="Times New Roman" charset="0"/>
              </a:rPr>
              <a:t>Addis Ababa</a:t>
            </a:r>
          </a:p>
        </p:txBody>
      </p:sp>
      <p:sp>
        <p:nvSpPr>
          <p:cNvPr id="2192" name="Line 177"/>
          <p:cNvSpPr>
            <a:spLocks noChangeShapeType="1"/>
          </p:cNvSpPr>
          <p:nvPr/>
        </p:nvSpPr>
        <p:spPr bwMode="auto">
          <a:xfrm flipV="1">
            <a:off x="1219200" y="300038"/>
            <a:ext cx="1166446" cy="13335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GB" sz="100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193" name="Arc 251"/>
          <p:cNvSpPr>
            <a:spLocks/>
          </p:cNvSpPr>
          <p:nvPr/>
        </p:nvSpPr>
        <p:spPr bwMode="auto">
          <a:xfrm>
            <a:off x="8229602" y="838200"/>
            <a:ext cx="773723" cy="153988"/>
          </a:xfrm>
          <a:custGeom>
            <a:avLst/>
            <a:gdLst>
              <a:gd name="T0" fmla="*/ 838161 w 21600"/>
              <a:gd name="T1" fmla="*/ 0 h 21813"/>
              <a:gd name="T2" fmla="*/ 0 w 21600"/>
              <a:gd name="T3" fmla="*/ 153988 h 21813"/>
              <a:gd name="T4" fmla="*/ 0 w 21600"/>
              <a:gd name="T5" fmla="*/ 1504 h 21813"/>
              <a:gd name="T6" fmla="*/ 0 60000 65536"/>
              <a:gd name="T7" fmla="*/ 0 60000 65536"/>
              <a:gd name="T8" fmla="*/ 0 60000 65536"/>
              <a:gd name="T9" fmla="*/ 0 w 21600"/>
              <a:gd name="T10" fmla="*/ 0 h 21813"/>
              <a:gd name="T11" fmla="*/ 21600 w 21600"/>
              <a:gd name="T12" fmla="*/ 21813 h 218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813" fill="none" extrusionOk="0">
                <a:moveTo>
                  <a:pt x="21598" y="0"/>
                </a:moveTo>
                <a:cubicBezTo>
                  <a:pt x="21599" y="70"/>
                  <a:pt x="21600" y="141"/>
                  <a:pt x="21600" y="213"/>
                </a:cubicBezTo>
                <a:cubicBezTo>
                  <a:pt x="21600" y="12142"/>
                  <a:pt x="11929" y="21812"/>
                  <a:pt x="0" y="21813"/>
                </a:cubicBezTo>
              </a:path>
              <a:path w="21600" h="21813" stroke="0" extrusionOk="0">
                <a:moveTo>
                  <a:pt x="21598" y="0"/>
                </a:moveTo>
                <a:cubicBezTo>
                  <a:pt x="21599" y="70"/>
                  <a:pt x="21600" y="141"/>
                  <a:pt x="21600" y="213"/>
                </a:cubicBezTo>
                <a:cubicBezTo>
                  <a:pt x="21600" y="12142"/>
                  <a:pt x="11929" y="21812"/>
                  <a:pt x="0" y="21813"/>
                </a:cubicBezTo>
                <a:lnTo>
                  <a:pt x="0" y="213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100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194" name="Arc 261"/>
          <p:cNvSpPr>
            <a:spLocks/>
          </p:cNvSpPr>
          <p:nvPr/>
        </p:nvSpPr>
        <p:spPr bwMode="auto">
          <a:xfrm>
            <a:off x="2116015" y="387350"/>
            <a:ext cx="276958" cy="223838"/>
          </a:xfrm>
          <a:custGeom>
            <a:avLst/>
            <a:gdLst>
              <a:gd name="T0" fmla="*/ 0 w 21600"/>
              <a:gd name="T1" fmla="*/ 223838 h 21600"/>
              <a:gd name="T2" fmla="*/ 298510 w 21600"/>
              <a:gd name="T3" fmla="*/ 0 h 21600"/>
              <a:gd name="T4" fmla="*/ 300038 w 21600"/>
              <a:gd name="T5" fmla="*/ 223838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21600"/>
                </a:moveTo>
                <a:cubicBezTo>
                  <a:pt x="0" y="9713"/>
                  <a:pt x="9603" y="60"/>
                  <a:pt x="21490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13"/>
                  <a:pt x="9603" y="60"/>
                  <a:pt x="21490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100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195" name="Rectangle 262"/>
          <p:cNvSpPr>
            <a:spLocks noChangeArrowheads="1"/>
          </p:cNvSpPr>
          <p:nvPr/>
        </p:nvSpPr>
        <p:spPr bwMode="auto">
          <a:xfrm>
            <a:off x="1433149" y="449264"/>
            <a:ext cx="770693" cy="24588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107" tIns="45553" rIns="91107" bIns="45553">
            <a:spAutoFit/>
          </a:bodyPr>
          <a:lstStyle/>
          <a:p>
            <a:pPr defTabSz="757238">
              <a:spcBef>
                <a:spcPct val="0"/>
              </a:spcBef>
              <a:buClrTx/>
              <a:buFontTx/>
              <a:buNone/>
            </a:pPr>
            <a:r>
              <a:rPr lang="en-GB" sz="1000" smtClean="0">
                <a:solidFill>
                  <a:srgbClr val="000000"/>
                </a:solidFill>
                <a:latin typeface="Times New Roman" charset="0"/>
              </a:rPr>
              <a:t>Casablanca</a:t>
            </a:r>
          </a:p>
        </p:txBody>
      </p:sp>
      <p:sp>
        <p:nvSpPr>
          <p:cNvPr id="2196" name="Arc 264"/>
          <p:cNvSpPr>
            <a:spLocks/>
          </p:cNvSpPr>
          <p:nvPr/>
        </p:nvSpPr>
        <p:spPr bwMode="auto">
          <a:xfrm>
            <a:off x="6739304" y="3500438"/>
            <a:ext cx="332642" cy="355600"/>
          </a:xfrm>
          <a:custGeom>
            <a:avLst/>
            <a:gdLst>
              <a:gd name="T0" fmla="*/ 360362 w 21600"/>
              <a:gd name="T1" fmla="*/ 0 h 21600"/>
              <a:gd name="T2" fmla="*/ 0 w 21600"/>
              <a:gd name="T3" fmla="*/ 35560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100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197" name="Rectangle 266"/>
          <p:cNvSpPr>
            <a:spLocks noChangeArrowheads="1"/>
          </p:cNvSpPr>
          <p:nvPr/>
        </p:nvSpPr>
        <p:spPr bwMode="auto">
          <a:xfrm>
            <a:off x="6005146" y="3721100"/>
            <a:ext cx="753208" cy="39977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107" tIns="45553" rIns="91107" bIns="45553">
            <a:spAutoFit/>
          </a:bodyPr>
          <a:lstStyle/>
          <a:p>
            <a:pPr defTabSz="757238">
              <a:spcBef>
                <a:spcPct val="0"/>
              </a:spcBef>
              <a:buClrTx/>
              <a:buFontTx/>
              <a:buNone/>
            </a:pPr>
            <a:r>
              <a:rPr lang="en-GB" sz="1000" smtClean="0">
                <a:solidFill>
                  <a:srgbClr val="000000"/>
                </a:solidFill>
                <a:latin typeface="Times New Roman" charset="0"/>
              </a:rPr>
              <a:t>Bujumbura</a:t>
            </a:r>
          </a:p>
        </p:txBody>
      </p:sp>
      <p:sp>
        <p:nvSpPr>
          <p:cNvPr id="2198" name="Rectangle 275"/>
          <p:cNvSpPr>
            <a:spLocks noChangeArrowheads="1"/>
          </p:cNvSpPr>
          <p:nvPr/>
        </p:nvSpPr>
        <p:spPr bwMode="auto">
          <a:xfrm>
            <a:off x="3566747" y="4032251"/>
            <a:ext cx="690542" cy="24588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107" tIns="45553" rIns="91107" bIns="45553">
            <a:spAutoFit/>
          </a:bodyPr>
          <a:lstStyle/>
          <a:p>
            <a:pPr defTabSz="757238">
              <a:spcBef>
                <a:spcPct val="0"/>
              </a:spcBef>
              <a:buClrTx/>
              <a:buFontTx/>
              <a:buNone/>
            </a:pPr>
            <a:r>
              <a:rPr lang="en-GB" sz="1000" smtClean="0">
                <a:solidFill>
                  <a:srgbClr val="000000"/>
                </a:solidFill>
                <a:latin typeface="Times New Roman" charset="0"/>
              </a:rPr>
              <a:t>Libreville</a:t>
            </a:r>
          </a:p>
        </p:txBody>
      </p:sp>
      <p:sp>
        <p:nvSpPr>
          <p:cNvPr id="2199" name="Rectangle 63"/>
          <p:cNvSpPr>
            <a:spLocks noChangeArrowheads="1"/>
          </p:cNvSpPr>
          <p:nvPr/>
        </p:nvSpPr>
        <p:spPr bwMode="auto">
          <a:xfrm>
            <a:off x="7315200" y="1066800"/>
            <a:ext cx="621686" cy="230554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lIns="37962" tIns="37962" rIns="37962" bIns="37962">
            <a:spAutoFit/>
          </a:bodyPr>
          <a:lstStyle/>
          <a:p>
            <a:pPr defTabSz="757238">
              <a:spcBef>
                <a:spcPct val="0"/>
              </a:spcBef>
              <a:buClrTx/>
              <a:buFontTx/>
              <a:buNone/>
            </a:pPr>
            <a:r>
              <a:rPr lang="en-GB" sz="1000" smtClean="0">
                <a:solidFill>
                  <a:srgbClr val="000000"/>
                </a:solidFill>
                <a:latin typeface="Times New Roman" charset="0"/>
              </a:rPr>
              <a:t>Offenbach</a:t>
            </a:r>
          </a:p>
        </p:txBody>
      </p:sp>
      <p:sp>
        <p:nvSpPr>
          <p:cNvPr id="2200" name="Rectangle 37"/>
          <p:cNvSpPr>
            <a:spLocks noChangeArrowheads="1"/>
          </p:cNvSpPr>
          <p:nvPr/>
        </p:nvSpPr>
        <p:spPr bwMode="auto">
          <a:xfrm>
            <a:off x="5166946" y="2660651"/>
            <a:ext cx="554288" cy="24588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107" tIns="45553" rIns="91107" bIns="45553">
            <a:spAutoFit/>
          </a:bodyPr>
          <a:lstStyle/>
          <a:p>
            <a:pPr defTabSz="757238">
              <a:spcBef>
                <a:spcPct val="0"/>
              </a:spcBef>
              <a:buClrTx/>
              <a:buFontTx/>
              <a:buNone/>
            </a:pPr>
            <a:r>
              <a:rPr lang="en-GB" sz="1000" smtClean="0">
                <a:solidFill>
                  <a:srgbClr val="000000"/>
                </a:solidFill>
                <a:latin typeface="Times New Roman" charset="0"/>
              </a:rPr>
              <a:t>Bangui</a:t>
            </a:r>
          </a:p>
        </p:txBody>
      </p:sp>
      <p:sp>
        <p:nvSpPr>
          <p:cNvPr id="2201" name="Arc 281"/>
          <p:cNvSpPr>
            <a:spLocks/>
          </p:cNvSpPr>
          <p:nvPr/>
        </p:nvSpPr>
        <p:spPr bwMode="auto">
          <a:xfrm>
            <a:off x="2039818" y="3817938"/>
            <a:ext cx="3808535" cy="1973262"/>
          </a:xfrm>
          <a:custGeom>
            <a:avLst/>
            <a:gdLst>
              <a:gd name="T0" fmla="*/ 4104428 w 20164"/>
              <a:gd name="T1" fmla="*/ 1973262 h 21600"/>
              <a:gd name="T2" fmla="*/ 0 w 20164"/>
              <a:gd name="T3" fmla="*/ 707542 h 21600"/>
              <a:gd name="T4" fmla="*/ 4125913 w 20164"/>
              <a:gd name="T5" fmla="*/ 0 h 21600"/>
              <a:gd name="T6" fmla="*/ 0 60000 65536"/>
              <a:gd name="T7" fmla="*/ 0 60000 65536"/>
              <a:gd name="T8" fmla="*/ 0 60000 65536"/>
              <a:gd name="T9" fmla="*/ 0 w 20164"/>
              <a:gd name="T10" fmla="*/ 0 h 21600"/>
              <a:gd name="T11" fmla="*/ 20164 w 2016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164" h="21600" fill="none" extrusionOk="0">
                <a:moveTo>
                  <a:pt x="20059" y="21599"/>
                </a:moveTo>
                <a:cubicBezTo>
                  <a:pt x="11156" y="21556"/>
                  <a:pt x="3192" y="16055"/>
                  <a:pt x="0" y="7744"/>
                </a:cubicBezTo>
              </a:path>
              <a:path w="20164" h="21600" stroke="0" extrusionOk="0">
                <a:moveTo>
                  <a:pt x="20059" y="21599"/>
                </a:moveTo>
                <a:cubicBezTo>
                  <a:pt x="11156" y="21556"/>
                  <a:pt x="3192" y="16055"/>
                  <a:pt x="0" y="7744"/>
                </a:cubicBezTo>
                <a:lnTo>
                  <a:pt x="20164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100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202" name="Freeform 288"/>
          <p:cNvSpPr>
            <a:spLocks/>
          </p:cNvSpPr>
          <p:nvPr/>
        </p:nvSpPr>
        <p:spPr bwMode="auto">
          <a:xfrm>
            <a:off x="3244362" y="1635128"/>
            <a:ext cx="3930162" cy="1717675"/>
          </a:xfrm>
          <a:custGeom>
            <a:avLst/>
            <a:gdLst>
              <a:gd name="T0" fmla="*/ 0 w 2682"/>
              <a:gd name="T1" fmla="*/ 0 h 1082"/>
              <a:gd name="T2" fmla="*/ 948 w 2682"/>
              <a:gd name="T3" fmla="*/ 128 h 1082"/>
              <a:gd name="T4" fmla="*/ 2349 w 2682"/>
              <a:gd name="T5" fmla="*/ 717 h 1082"/>
              <a:gd name="T6" fmla="*/ 2682 w 2682"/>
              <a:gd name="T7" fmla="*/ 1082 h 1082"/>
              <a:gd name="T8" fmla="*/ 0 60000 65536"/>
              <a:gd name="T9" fmla="*/ 0 60000 65536"/>
              <a:gd name="T10" fmla="*/ 0 60000 65536"/>
              <a:gd name="T11" fmla="*/ 0 60000 65536"/>
              <a:gd name="T12" fmla="*/ 0 w 2682"/>
              <a:gd name="T13" fmla="*/ 0 h 1082"/>
              <a:gd name="T14" fmla="*/ 2682 w 2682"/>
              <a:gd name="T15" fmla="*/ 1082 h 108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82" h="1082">
                <a:moveTo>
                  <a:pt x="0" y="0"/>
                </a:moveTo>
                <a:cubicBezTo>
                  <a:pt x="157" y="20"/>
                  <a:pt x="557" y="9"/>
                  <a:pt x="948" y="128"/>
                </a:cubicBezTo>
                <a:cubicBezTo>
                  <a:pt x="1339" y="247"/>
                  <a:pt x="2060" y="558"/>
                  <a:pt x="2349" y="717"/>
                </a:cubicBezTo>
                <a:cubicBezTo>
                  <a:pt x="2638" y="876"/>
                  <a:pt x="2613" y="1006"/>
                  <a:pt x="2682" y="1082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100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203" name="Freeform 289"/>
          <p:cNvSpPr>
            <a:spLocks/>
          </p:cNvSpPr>
          <p:nvPr/>
        </p:nvSpPr>
        <p:spPr bwMode="auto">
          <a:xfrm>
            <a:off x="2813541" y="457203"/>
            <a:ext cx="4416669" cy="2874963"/>
          </a:xfrm>
          <a:custGeom>
            <a:avLst/>
            <a:gdLst>
              <a:gd name="T0" fmla="*/ 0 w 3014"/>
              <a:gd name="T1" fmla="*/ 0 h 1811"/>
              <a:gd name="T2" fmla="*/ 352 w 3014"/>
              <a:gd name="T3" fmla="*/ 551 h 1811"/>
              <a:gd name="T4" fmla="*/ 1747 w 3014"/>
              <a:gd name="T5" fmla="*/ 877 h 1811"/>
              <a:gd name="T6" fmla="*/ 2387 w 3014"/>
              <a:gd name="T7" fmla="*/ 1120 h 1811"/>
              <a:gd name="T8" fmla="*/ 2765 w 3014"/>
              <a:gd name="T9" fmla="*/ 1440 h 1811"/>
              <a:gd name="T10" fmla="*/ 3014 w 3014"/>
              <a:gd name="T11" fmla="*/ 1811 h 18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014"/>
              <a:gd name="T19" fmla="*/ 0 h 1811"/>
              <a:gd name="T20" fmla="*/ 3014 w 3014"/>
              <a:gd name="T21" fmla="*/ 1811 h 181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014" h="1811">
                <a:moveTo>
                  <a:pt x="0" y="0"/>
                </a:moveTo>
                <a:cubicBezTo>
                  <a:pt x="59" y="91"/>
                  <a:pt x="61" y="405"/>
                  <a:pt x="352" y="551"/>
                </a:cubicBezTo>
                <a:cubicBezTo>
                  <a:pt x="643" y="697"/>
                  <a:pt x="1408" y="782"/>
                  <a:pt x="1747" y="877"/>
                </a:cubicBezTo>
                <a:cubicBezTo>
                  <a:pt x="2086" y="972"/>
                  <a:pt x="2217" y="1026"/>
                  <a:pt x="2387" y="1120"/>
                </a:cubicBezTo>
                <a:cubicBezTo>
                  <a:pt x="2557" y="1214"/>
                  <a:pt x="2660" y="1325"/>
                  <a:pt x="2765" y="1440"/>
                </a:cubicBezTo>
                <a:cubicBezTo>
                  <a:pt x="2870" y="1555"/>
                  <a:pt x="2962" y="1734"/>
                  <a:pt x="3014" y="1811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100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204" name="Rectangle 280"/>
          <p:cNvSpPr>
            <a:spLocks noChangeArrowheads="1"/>
          </p:cNvSpPr>
          <p:nvPr/>
        </p:nvSpPr>
        <p:spPr bwMode="auto">
          <a:xfrm>
            <a:off x="1406770" y="4419600"/>
            <a:ext cx="697028" cy="230554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lIns="37962" tIns="37962" rIns="37962" bIns="37962">
            <a:spAutoFit/>
          </a:bodyPr>
          <a:lstStyle/>
          <a:p>
            <a:pPr defTabSz="757238">
              <a:spcBef>
                <a:spcPct val="0"/>
              </a:spcBef>
              <a:buClrTx/>
              <a:buFontTx/>
              <a:buNone/>
            </a:pPr>
            <a:r>
              <a:rPr lang="en-GB" sz="1000" smtClean="0">
                <a:solidFill>
                  <a:srgbClr val="000000"/>
                </a:solidFill>
                <a:latin typeface="Times New Roman" charset="0"/>
              </a:rPr>
              <a:t>Washington</a:t>
            </a:r>
          </a:p>
        </p:txBody>
      </p:sp>
      <p:sp>
        <p:nvSpPr>
          <p:cNvPr id="2205" name="Rectangle 41"/>
          <p:cNvSpPr>
            <a:spLocks noChangeArrowheads="1"/>
          </p:cNvSpPr>
          <p:nvPr/>
        </p:nvSpPr>
        <p:spPr bwMode="auto">
          <a:xfrm>
            <a:off x="99647" y="65088"/>
            <a:ext cx="554360" cy="230554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lIns="37962" tIns="37962" rIns="37962" bIns="37962">
            <a:spAutoFit/>
          </a:bodyPr>
          <a:lstStyle/>
          <a:p>
            <a:pPr defTabSz="757238">
              <a:spcBef>
                <a:spcPct val="0"/>
              </a:spcBef>
              <a:buClrTx/>
              <a:buFontTx/>
              <a:buNone/>
            </a:pPr>
            <a:r>
              <a:rPr lang="en-GB" sz="1000" smtClean="0">
                <a:solidFill>
                  <a:srgbClr val="000000"/>
                </a:solidFill>
                <a:latin typeface="Times New Roman" charset="0"/>
              </a:rPr>
              <a:t>Toulouse</a:t>
            </a:r>
          </a:p>
        </p:txBody>
      </p:sp>
      <p:sp>
        <p:nvSpPr>
          <p:cNvPr id="2206" name="Freeform 294"/>
          <p:cNvSpPr>
            <a:spLocks/>
          </p:cNvSpPr>
          <p:nvPr/>
        </p:nvSpPr>
        <p:spPr bwMode="auto">
          <a:xfrm>
            <a:off x="5556739" y="5410200"/>
            <a:ext cx="316523" cy="228600"/>
          </a:xfrm>
          <a:custGeom>
            <a:avLst/>
            <a:gdLst>
              <a:gd name="T0" fmla="*/ 0 w 162"/>
              <a:gd name="T1" fmla="*/ 0 h 108"/>
              <a:gd name="T2" fmla="*/ 90 w 162"/>
              <a:gd name="T3" fmla="*/ 24 h 108"/>
              <a:gd name="T4" fmla="*/ 162 w 162"/>
              <a:gd name="T5" fmla="*/ 108 h 108"/>
              <a:gd name="T6" fmla="*/ 0 60000 65536"/>
              <a:gd name="T7" fmla="*/ 0 60000 65536"/>
              <a:gd name="T8" fmla="*/ 0 60000 65536"/>
              <a:gd name="T9" fmla="*/ 0 w 162"/>
              <a:gd name="T10" fmla="*/ 0 h 108"/>
              <a:gd name="T11" fmla="*/ 162 w 162"/>
              <a:gd name="T12" fmla="*/ 108 h 1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2" h="108">
                <a:moveTo>
                  <a:pt x="0" y="0"/>
                </a:moveTo>
                <a:cubicBezTo>
                  <a:pt x="15" y="4"/>
                  <a:pt x="63" y="6"/>
                  <a:pt x="90" y="24"/>
                </a:cubicBezTo>
                <a:cubicBezTo>
                  <a:pt x="117" y="42"/>
                  <a:pt x="147" y="90"/>
                  <a:pt x="162" y="10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100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207" name="Rectangle 128"/>
          <p:cNvSpPr>
            <a:spLocks noChangeArrowheads="1"/>
          </p:cNvSpPr>
          <p:nvPr/>
        </p:nvSpPr>
        <p:spPr bwMode="auto">
          <a:xfrm>
            <a:off x="4994033" y="5181601"/>
            <a:ext cx="637443" cy="39977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107" tIns="45553" rIns="91107" bIns="45553">
            <a:spAutoFit/>
          </a:bodyPr>
          <a:lstStyle/>
          <a:p>
            <a:pPr defTabSz="757238">
              <a:spcBef>
                <a:spcPct val="0"/>
              </a:spcBef>
              <a:buClrTx/>
              <a:buFontTx/>
              <a:buNone/>
            </a:pPr>
            <a:r>
              <a:rPr lang="en-GB" sz="1000" smtClean="0">
                <a:solidFill>
                  <a:srgbClr val="000000"/>
                </a:solidFill>
                <a:latin typeface="Times New Roman" charset="0"/>
              </a:rPr>
              <a:t>Gaberone</a:t>
            </a:r>
          </a:p>
        </p:txBody>
      </p:sp>
      <p:sp>
        <p:nvSpPr>
          <p:cNvPr id="2208" name="Rectangle 176"/>
          <p:cNvSpPr>
            <a:spLocks noChangeArrowheads="1"/>
          </p:cNvSpPr>
          <p:nvPr/>
        </p:nvSpPr>
        <p:spPr bwMode="auto">
          <a:xfrm>
            <a:off x="2413489" y="209551"/>
            <a:ext cx="562302" cy="245884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1107" tIns="45553" rIns="91107" bIns="45553">
            <a:spAutoFit/>
          </a:bodyPr>
          <a:lstStyle/>
          <a:p>
            <a:pPr defTabSz="757238">
              <a:spcBef>
                <a:spcPct val="0"/>
              </a:spcBef>
              <a:buClrTx/>
              <a:buFontTx/>
              <a:buNone/>
            </a:pPr>
            <a:r>
              <a:rPr lang="en-GB" sz="1000" smtClean="0">
                <a:solidFill>
                  <a:srgbClr val="000000"/>
                </a:solidFill>
                <a:latin typeface="Times New Roman" charset="0"/>
              </a:rPr>
              <a:t>Algiers</a:t>
            </a:r>
          </a:p>
        </p:txBody>
      </p:sp>
      <p:sp>
        <p:nvSpPr>
          <p:cNvPr id="2209" name="Arc 297"/>
          <p:cNvSpPr>
            <a:spLocks/>
          </p:cNvSpPr>
          <p:nvPr/>
        </p:nvSpPr>
        <p:spPr bwMode="auto">
          <a:xfrm>
            <a:off x="3305908" y="4419600"/>
            <a:ext cx="1137138" cy="222250"/>
          </a:xfrm>
          <a:custGeom>
            <a:avLst/>
            <a:gdLst>
              <a:gd name="T0" fmla="*/ 0 w 21600"/>
              <a:gd name="T1" fmla="*/ 222250 h 21600"/>
              <a:gd name="T2" fmla="*/ 1230360 w 21600"/>
              <a:gd name="T3" fmla="*/ 0 h 21600"/>
              <a:gd name="T4" fmla="*/ 1231900 w 21600"/>
              <a:gd name="T5" fmla="*/ 22225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21600"/>
                </a:moveTo>
                <a:cubicBezTo>
                  <a:pt x="0" y="9681"/>
                  <a:pt x="9654" y="14"/>
                  <a:pt x="21573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81"/>
                  <a:pt x="9654" y="14"/>
                  <a:pt x="21573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100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210" name="Arc 298"/>
          <p:cNvSpPr>
            <a:spLocks/>
          </p:cNvSpPr>
          <p:nvPr/>
        </p:nvSpPr>
        <p:spPr bwMode="auto">
          <a:xfrm rot="16200000" flipH="1">
            <a:off x="6721049" y="2264694"/>
            <a:ext cx="1751013" cy="422031"/>
          </a:xfrm>
          <a:custGeom>
            <a:avLst/>
            <a:gdLst>
              <a:gd name="T0" fmla="*/ 0 w 24874"/>
              <a:gd name="T1" fmla="*/ 457200 h 21600"/>
              <a:gd name="T2" fmla="*/ 1751013 w 24874"/>
              <a:gd name="T3" fmla="*/ 5292 h 21600"/>
              <a:gd name="T4" fmla="*/ 1520539 w 24874"/>
              <a:gd name="T5" fmla="*/ 457200 h 21600"/>
              <a:gd name="T6" fmla="*/ 0 60000 65536"/>
              <a:gd name="T7" fmla="*/ 0 60000 65536"/>
              <a:gd name="T8" fmla="*/ 0 60000 65536"/>
              <a:gd name="T9" fmla="*/ 0 w 24874"/>
              <a:gd name="T10" fmla="*/ 0 h 21600"/>
              <a:gd name="T11" fmla="*/ 24874 w 2487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874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600" y="0"/>
                </a:cubicBezTo>
                <a:cubicBezTo>
                  <a:pt x="22696" y="0"/>
                  <a:pt x="23790" y="83"/>
                  <a:pt x="24874" y="249"/>
                </a:cubicBezTo>
              </a:path>
              <a:path w="24874" h="21600" stroke="0" extrusionOk="0">
                <a:moveTo>
                  <a:pt x="0" y="21600"/>
                </a:moveTo>
                <a:cubicBezTo>
                  <a:pt x="0" y="9670"/>
                  <a:pt x="9670" y="0"/>
                  <a:pt x="21600" y="0"/>
                </a:cubicBezTo>
                <a:cubicBezTo>
                  <a:pt x="22696" y="0"/>
                  <a:pt x="23790" y="83"/>
                  <a:pt x="24874" y="249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100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211" name="Rectangle 39"/>
          <p:cNvSpPr>
            <a:spLocks noChangeArrowheads="1"/>
          </p:cNvSpPr>
          <p:nvPr/>
        </p:nvSpPr>
        <p:spPr bwMode="auto">
          <a:xfrm>
            <a:off x="7666892" y="1447801"/>
            <a:ext cx="584744" cy="24588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107" tIns="45553" rIns="91107" bIns="45553">
            <a:spAutoFit/>
          </a:bodyPr>
          <a:lstStyle/>
          <a:p>
            <a:pPr defTabSz="757238">
              <a:spcBef>
                <a:spcPct val="0"/>
              </a:spcBef>
              <a:buClrTx/>
              <a:buFontTx/>
              <a:buNone/>
            </a:pPr>
            <a:r>
              <a:rPr lang="en-GB" sz="1000" smtClean="0">
                <a:solidFill>
                  <a:srgbClr val="000000"/>
                </a:solidFill>
                <a:latin typeface="Times New Roman" charset="0"/>
              </a:rPr>
              <a:t>Asmara</a:t>
            </a:r>
          </a:p>
        </p:txBody>
      </p:sp>
      <p:sp>
        <p:nvSpPr>
          <p:cNvPr id="2212" name="Arc 299"/>
          <p:cNvSpPr>
            <a:spLocks/>
          </p:cNvSpPr>
          <p:nvPr/>
        </p:nvSpPr>
        <p:spPr bwMode="auto">
          <a:xfrm flipH="1">
            <a:off x="2954217" y="1827213"/>
            <a:ext cx="211015" cy="1601787"/>
          </a:xfrm>
          <a:custGeom>
            <a:avLst/>
            <a:gdLst>
              <a:gd name="T0" fmla="*/ 2455 w 21600"/>
              <a:gd name="T1" fmla="*/ 1601787 h 24758"/>
              <a:gd name="T2" fmla="*/ 227150 w 21600"/>
              <a:gd name="T3" fmla="*/ 0 h 24758"/>
              <a:gd name="T4" fmla="*/ 228600 w 21600"/>
              <a:gd name="T5" fmla="*/ 1397472 h 24758"/>
              <a:gd name="T6" fmla="*/ 0 60000 65536"/>
              <a:gd name="T7" fmla="*/ 0 60000 65536"/>
              <a:gd name="T8" fmla="*/ 0 60000 65536"/>
              <a:gd name="T9" fmla="*/ 0 w 21600"/>
              <a:gd name="T10" fmla="*/ 0 h 24758"/>
              <a:gd name="T11" fmla="*/ 21600 w 21600"/>
              <a:gd name="T12" fmla="*/ 24758 h 247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4758" fill="none" extrusionOk="0">
                <a:moveTo>
                  <a:pt x="232" y="24757"/>
                </a:moveTo>
                <a:cubicBezTo>
                  <a:pt x="77" y="23712"/>
                  <a:pt x="0" y="22656"/>
                  <a:pt x="0" y="21600"/>
                </a:cubicBezTo>
                <a:cubicBezTo>
                  <a:pt x="-1" y="9724"/>
                  <a:pt x="9587" y="75"/>
                  <a:pt x="21463" y="0"/>
                </a:cubicBezTo>
              </a:path>
              <a:path w="21600" h="24758" stroke="0" extrusionOk="0">
                <a:moveTo>
                  <a:pt x="232" y="24757"/>
                </a:moveTo>
                <a:cubicBezTo>
                  <a:pt x="77" y="23712"/>
                  <a:pt x="0" y="22656"/>
                  <a:pt x="0" y="21600"/>
                </a:cubicBezTo>
                <a:cubicBezTo>
                  <a:pt x="-1" y="9724"/>
                  <a:pt x="9587" y="75"/>
                  <a:pt x="21463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100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213" name="Rectangle 34"/>
          <p:cNvSpPr>
            <a:spLocks noChangeArrowheads="1"/>
          </p:cNvSpPr>
          <p:nvPr/>
        </p:nvSpPr>
        <p:spPr bwMode="auto">
          <a:xfrm>
            <a:off x="2880948" y="3346451"/>
            <a:ext cx="483755" cy="24588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107" tIns="45553" rIns="91107" bIns="45553">
            <a:spAutoFit/>
          </a:bodyPr>
          <a:lstStyle/>
          <a:p>
            <a:pPr defTabSz="757238">
              <a:spcBef>
                <a:spcPct val="0"/>
              </a:spcBef>
              <a:buClrTx/>
              <a:buFontTx/>
              <a:buNone/>
            </a:pPr>
            <a:r>
              <a:rPr lang="en-GB" sz="1000" dirty="0" err="1" smtClean="0">
                <a:solidFill>
                  <a:srgbClr val="000000"/>
                </a:solidFill>
                <a:latin typeface="Times New Roman" charset="0"/>
              </a:rPr>
              <a:t>Lome</a:t>
            </a:r>
            <a:endParaRPr lang="en-GB" sz="100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214" name="Freeform 302"/>
          <p:cNvSpPr>
            <a:spLocks/>
          </p:cNvSpPr>
          <p:nvPr/>
        </p:nvSpPr>
        <p:spPr bwMode="auto">
          <a:xfrm>
            <a:off x="2954215" y="25400"/>
            <a:ext cx="5802923" cy="812800"/>
          </a:xfrm>
          <a:custGeom>
            <a:avLst/>
            <a:gdLst>
              <a:gd name="T0" fmla="*/ 0 w 3960"/>
              <a:gd name="T1" fmla="*/ 128 h 512"/>
              <a:gd name="T2" fmla="*/ 1008 w 3960"/>
              <a:gd name="T3" fmla="*/ 32 h 512"/>
              <a:gd name="T4" fmla="*/ 2928 w 3960"/>
              <a:gd name="T5" fmla="*/ 32 h 512"/>
              <a:gd name="T6" fmla="*/ 3792 w 3960"/>
              <a:gd name="T7" fmla="*/ 224 h 512"/>
              <a:gd name="T8" fmla="*/ 3936 w 3960"/>
              <a:gd name="T9" fmla="*/ 512 h 5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60"/>
              <a:gd name="T16" fmla="*/ 0 h 512"/>
              <a:gd name="T17" fmla="*/ 3960 w 3960"/>
              <a:gd name="T18" fmla="*/ 512 h 5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60" h="512">
                <a:moveTo>
                  <a:pt x="0" y="128"/>
                </a:moveTo>
                <a:cubicBezTo>
                  <a:pt x="260" y="88"/>
                  <a:pt x="520" y="48"/>
                  <a:pt x="1008" y="32"/>
                </a:cubicBezTo>
                <a:cubicBezTo>
                  <a:pt x="1496" y="16"/>
                  <a:pt x="2464" y="0"/>
                  <a:pt x="2928" y="32"/>
                </a:cubicBezTo>
                <a:cubicBezTo>
                  <a:pt x="3392" y="64"/>
                  <a:pt x="3624" y="144"/>
                  <a:pt x="3792" y="224"/>
                </a:cubicBezTo>
                <a:cubicBezTo>
                  <a:pt x="3960" y="304"/>
                  <a:pt x="3912" y="464"/>
                  <a:pt x="3936" y="512"/>
                </a:cubicBezTo>
              </a:path>
            </a:pathLst>
          </a:cu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100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215" name="Freeform 303"/>
          <p:cNvSpPr>
            <a:spLocks/>
          </p:cNvSpPr>
          <p:nvPr/>
        </p:nvSpPr>
        <p:spPr bwMode="auto">
          <a:xfrm>
            <a:off x="3058261" y="1371605"/>
            <a:ext cx="2006111" cy="244475"/>
          </a:xfrm>
          <a:custGeom>
            <a:avLst/>
            <a:gdLst>
              <a:gd name="T0" fmla="*/ 31 w 1369"/>
              <a:gd name="T1" fmla="*/ 154 h 154"/>
              <a:gd name="T2" fmla="*/ 223 w 1369"/>
              <a:gd name="T3" fmla="*/ 64 h 154"/>
              <a:gd name="T4" fmla="*/ 1369 w 1369"/>
              <a:gd name="T5" fmla="*/ 0 h 154"/>
              <a:gd name="T6" fmla="*/ 0 60000 65536"/>
              <a:gd name="T7" fmla="*/ 0 60000 65536"/>
              <a:gd name="T8" fmla="*/ 0 60000 65536"/>
              <a:gd name="T9" fmla="*/ 0 w 1369"/>
              <a:gd name="T10" fmla="*/ 0 h 154"/>
              <a:gd name="T11" fmla="*/ 1369 w 1369"/>
              <a:gd name="T12" fmla="*/ 154 h 1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9" h="154">
                <a:moveTo>
                  <a:pt x="31" y="154"/>
                </a:moveTo>
                <a:cubicBezTo>
                  <a:pt x="63" y="139"/>
                  <a:pt x="0" y="90"/>
                  <a:pt x="223" y="64"/>
                </a:cubicBezTo>
                <a:cubicBezTo>
                  <a:pt x="446" y="38"/>
                  <a:pt x="1130" y="13"/>
                  <a:pt x="1369" y="0"/>
                </a:cubicBezTo>
              </a:path>
            </a:pathLst>
          </a:cu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100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216" name="Rectangle 161"/>
          <p:cNvSpPr>
            <a:spLocks noChangeArrowheads="1"/>
          </p:cNvSpPr>
          <p:nvPr/>
        </p:nvSpPr>
        <p:spPr bwMode="auto">
          <a:xfrm>
            <a:off x="4853354" y="1219201"/>
            <a:ext cx="661688" cy="245884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lIns="91107" tIns="45553" rIns="91107" bIns="45553">
            <a:spAutoFit/>
          </a:bodyPr>
          <a:lstStyle/>
          <a:p>
            <a:pPr defTabSz="757238">
              <a:spcBef>
                <a:spcPct val="0"/>
              </a:spcBef>
              <a:buClrTx/>
              <a:buFontTx/>
              <a:buNone/>
            </a:pPr>
            <a:r>
              <a:rPr lang="en-GB" sz="1000" smtClean="0">
                <a:solidFill>
                  <a:srgbClr val="000000"/>
                </a:solidFill>
                <a:latin typeface="Times New Roman" charset="0"/>
              </a:rPr>
              <a:t>Toulouse</a:t>
            </a:r>
          </a:p>
        </p:txBody>
      </p:sp>
      <p:sp>
        <p:nvSpPr>
          <p:cNvPr id="2217" name="Rectangle 133"/>
          <p:cNvSpPr>
            <a:spLocks noChangeArrowheads="1"/>
          </p:cNvSpPr>
          <p:nvPr/>
        </p:nvSpPr>
        <p:spPr bwMode="auto">
          <a:xfrm>
            <a:off x="4394691" y="4171951"/>
            <a:ext cx="770693" cy="245884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1107" tIns="45553" rIns="91107" bIns="45553">
            <a:spAutoFit/>
          </a:bodyPr>
          <a:lstStyle/>
          <a:p>
            <a:pPr defTabSz="757238">
              <a:spcBef>
                <a:spcPct val="0"/>
              </a:spcBef>
              <a:buClrTx/>
              <a:buFontTx/>
              <a:buNone/>
            </a:pPr>
            <a:r>
              <a:rPr lang="en-GB" sz="1000" smtClean="0">
                <a:solidFill>
                  <a:srgbClr val="000000"/>
                </a:solidFill>
                <a:latin typeface="Times New Roman" charset="0"/>
              </a:rPr>
              <a:t>Brazzaville</a:t>
            </a:r>
          </a:p>
        </p:txBody>
      </p:sp>
      <p:sp>
        <p:nvSpPr>
          <p:cNvPr id="2218" name="Freeform 304"/>
          <p:cNvSpPr>
            <a:spLocks/>
          </p:cNvSpPr>
          <p:nvPr/>
        </p:nvSpPr>
        <p:spPr bwMode="auto">
          <a:xfrm>
            <a:off x="363415" y="1828801"/>
            <a:ext cx="7315200" cy="4341813"/>
          </a:xfrm>
          <a:custGeom>
            <a:avLst/>
            <a:gdLst>
              <a:gd name="T0" fmla="*/ 4992 w 4992"/>
              <a:gd name="T1" fmla="*/ 2432 h 2735"/>
              <a:gd name="T2" fmla="*/ 4744 w 4992"/>
              <a:gd name="T3" fmla="*/ 2676 h 2735"/>
              <a:gd name="T4" fmla="*/ 3892 w 4992"/>
              <a:gd name="T5" fmla="*/ 2718 h 2735"/>
              <a:gd name="T6" fmla="*/ 2950 w 4992"/>
              <a:gd name="T7" fmla="*/ 2706 h 2735"/>
              <a:gd name="T8" fmla="*/ 1336 w 4992"/>
              <a:gd name="T9" fmla="*/ 2544 h 2735"/>
              <a:gd name="T10" fmla="*/ 520 w 4992"/>
              <a:gd name="T11" fmla="*/ 2064 h 2735"/>
              <a:gd name="T12" fmla="*/ 80 w 4992"/>
              <a:gd name="T13" fmla="*/ 1040 h 2735"/>
              <a:gd name="T14" fmla="*/ 40 w 4992"/>
              <a:gd name="T15" fmla="*/ 0 h 273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992"/>
              <a:gd name="T25" fmla="*/ 0 h 2735"/>
              <a:gd name="T26" fmla="*/ 4992 w 4992"/>
              <a:gd name="T27" fmla="*/ 2735 h 273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992" h="2735">
                <a:moveTo>
                  <a:pt x="4992" y="2432"/>
                </a:moveTo>
                <a:cubicBezTo>
                  <a:pt x="4951" y="2473"/>
                  <a:pt x="4927" y="2628"/>
                  <a:pt x="4744" y="2676"/>
                </a:cubicBezTo>
                <a:cubicBezTo>
                  <a:pt x="4561" y="2724"/>
                  <a:pt x="4191" y="2713"/>
                  <a:pt x="3892" y="2718"/>
                </a:cubicBezTo>
                <a:cubicBezTo>
                  <a:pt x="3593" y="2723"/>
                  <a:pt x="3376" y="2735"/>
                  <a:pt x="2950" y="2706"/>
                </a:cubicBezTo>
                <a:cubicBezTo>
                  <a:pt x="2524" y="2677"/>
                  <a:pt x="1741" y="2651"/>
                  <a:pt x="1336" y="2544"/>
                </a:cubicBezTo>
                <a:cubicBezTo>
                  <a:pt x="931" y="2437"/>
                  <a:pt x="729" y="2315"/>
                  <a:pt x="520" y="2064"/>
                </a:cubicBezTo>
                <a:cubicBezTo>
                  <a:pt x="311" y="1813"/>
                  <a:pt x="160" y="1384"/>
                  <a:pt x="80" y="1040"/>
                </a:cubicBezTo>
                <a:cubicBezTo>
                  <a:pt x="0" y="696"/>
                  <a:pt x="48" y="217"/>
                  <a:pt x="40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100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219" name="Rectangle 178"/>
          <p:cNvSpPr>
            <a:spLocks noChangeArrowheads="1"/>
          </p:cNvSpPr>
          <p:nvPr/>
        </p:nvSpPr>
        <p:spPr bwMode="auto">
          <a:xfrm>
            <a:off x="7455877" y="5638804"/>
            <a:ext cx="812371" cy="23049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107" tIns="45553" rIns="91107" bIns="45553">
            <a:spAutoFit/>
          </a:bodyPr>
          <a:lstStyle/>
          <a:p>
            <a:pPr defTabSz="757238">
              <a:spcBef>
                <a:spcPct val="0"/>
              </a:spcBef>
              <a:buClrTx/>
              <a:buFontTx/>
              <a:buNone/>
            </a:pPr>
            <a:r>
              <a:rPr lang="en-GB" sz="900" smtClean="0">
                <a:solidFill>
                  <a:srgbClr val="000000"/>
                </a:solidFill>
                <a:latin typeface="Times New Roman" charset="0"/>
              </a:rPr>
              <a:t>Antananarivo</a:t>
            </a:r>
          </a:p>
        </p:txBody>
      </p:sp>
      <p:sp>
        <p:nvSpPr>
          <p:cNvPr id="2220" name="Freeform 306"/>
          <p:cNvSpPr>
            <a:spLocks/>
          </p:cNvSpPr>
          <p:nvPr/>
        </p:nvSpPr>
        <p:spPr bwMode="auto">
          <a:xfrm>
            <a:off x="6307015" y="4932368"/>
            <a:ext cx="2086708" cy="719137"/>
          </a:xfrm>
          <a:custGeom>
            <a:avLst/>
            <a:gdLst>
              <a:gd name="T0" fmla="*/ 0 w 1424"/>
              <a:gd name="T1" fmla="*/ 453 h 453"/>
              <a:gd name="T2" fmla="*/ 216 w 1424"/>
              <a:gd name="T3" fmla="*/ 333 h 453"/>
              <a:gd name="T4" fmla="*/ 568 w 1424"/>
              <a:gd name="T5" fmla="*/ 269 h 453"/>
              <a:gd name="T6" fmla="*/ 792 w 1424"/>
              <a:gd name="T7" fmla="*/ 37 h 453"/>
              <a:gd name="T8" fmla="*/ 1264 w 1424"/>
              <a:gd name="T9" fmla="*/ 45 h 453"/>
              <a:gd name="T10" fmla="*/ 1424 w 1424"/>
              <a:gd name="T11" fmla="*/ 183 h 45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24"/>
              <a:gd name="T19" fmla="*/ 0 h 453"/>
              <a:gd name="T20" fmla="*/ 1424 w 1424"/>
              <a:gd name="T21" fmla="*/ 453 h 45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24" h="453">
                <a:moveTo>
                  <a:pt x="0" y="453"/>
                </a:moveTo>
                <a:cubicBezTo>
                  <a:pt x="36" y="433"/>
                  <a:pt x="121" y="364"/>
                  <a:pt x="216" y="333"/>
                </a:cubicBezTo>
                <a:cubicBezTo>
                  <a:pt x="311" y="302"/>
                  <a:pt x="472" y="318"/>
                  <a:pt x="568" y="269"/>
                </a:cubicBezTo>
                <a:cubicBezTo>
                  <a:pt x="664" y="220"/>
                  <a:pt x="676" y="74"/>
                  <a:pt x="792" y="37"/>
                </a:cubicBezTo>
                <a:cubicBezTo>
                  <a:pt x="908" y="0"/>
                  <a:pt x="1159" y="21"/>
                  <a:pt x="1264" y="45"/>
                </a:cubicBezTo>
                <a:cubicBezTo>
                  <a:pt x="1369" y="69"/>
                  <a:pt x="1391" y="154"/>
                  <a:pt x="1424" y="183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100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221" name="Rectangle 121"/>
          <p:cNvSpPr>
            <a:spLocks noChangeArrowheads="1"/>
          </p:cNvSpPr>
          <p:nvPr/>
        </p:nvSpPr>
        <p:spPr bwMode="auto">
          <a:xfrm>
            <a:off x="8291147" y="5099051"/>
            <a:ext cx="621614" cy="24588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107" tIns="45553" rIns="91107" bIns="45553">
            <a:spAutoFit/>
          </a:bodyPr>
          <a:lstStyle/>
          <a:p>
            <a:pPr defTabSz="757238">
              <a:spcBef>
                <a:spcPct val="0"/>
              </a:spcBef>
              <a:buClrTx/>
              <a:buFontTx/>
              <a:buNone/>
            </a:pPr>
            <a:r>
              <a:rPr lang="en-GB" sz="1000" smtClean="0">
                <a:solidFill>
                  <a:srgbClr val="000000"/>
                </a:solidFill>
                <a:latin typeface="Times New Roman" charset="0"/>
              </a:rPr>
              <a:t>St Denis</a:t>
            </a:r>
          </a:p>
        </p:txBody>
      </p:sp>
      <p:sp>
        <p:nvSpPr>
          <p:cNvPr id="2222" name="Rectangle 115"/>
          <p:cNvSpPr>
            <a:spLocks noChangeArrowheads="1"/>
          </p:cNvSpPr>
          <p:nvPr/>
        </p:nvSpPr>
        <p:spPr bwMode="auto">
          <a:xfrm>
            <a:off x="5842489" y="5619751"/>
            <a:ext cx="591156" cy="245884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1107" tIns="45553" rIns="91107" bIns="45553">
            <a:spAutoFit/>
          </a:bodyPr>
          <a:lstStyle/>
          <a:p>
            <a:pPr defTabSz="757238">
              <a:spcBef>
                <a:spcPct val="0"/>
              </a:spcBef>
              <a:buClrTx/>
              <a:buFontTx/>
              <a:buNone/>
            </a:pPr>
            <a:r>
              <a:rPr lang="en-GB" sz="1000" smtClean="0">
                <a:solidFill>
                  <a:srgbClr val="000000"/>
                </a:solidFill>
                <a:latin typeface="Times New Roman" charset="0"/>
              </a:rPr>
              <a:t>Pretoria</a:t>
            </a:r>
          </a:p>
        </p:txBody>
      </p:sp>
      <p:sp>
        <p:nvSpPr>
          <p:cNvPr id="2223" name="Rectangle 36"/>
          <p:cNvSpPr>
            <a:spLocks noChangeArrowheads="1"/>
          </p:cNvSpPr>
          <p:nvPr/>
        </p:nvSpPr>
        <p:spPr bwMode="auto">
          <a:xfrm>
            <a:off x="7948250" y="2971801"/>
            <a:ext cx="789929" cy="24588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107" tIns="45553" rIns="91107" bIns="45553">
            <a:spAutoFit/>
          </a:bodyPr>
          <a:lstStyle/>
          <a:p>
            <a:pPr defTabSz="757238">
              <a:spcBef>
                <a:spcPct val="0"/>
              </a:spcBef>
              <a:buClrTx/>
              <a:buFontTx/>
              <a:buNone/>
            </a:pPr>
            <a:r>
              <a:rPr lang="en-GB" sz="1000" smtClean="0">
                <a:solidFill>
                  <a:srgbClr val="000000"/>
                </a:solidFill>
                <a:latin typeface="Times New Roman" charset="0"/>
              </a:rPr>
              <a:t>Mogadiscio</a:t>
            </a:r>
          </a:p>
        </p:txBody>
      </p:sp>
      <p:sp>
        <p:nvSpPr>
          <p:cNvPr id="2224" name="Line 309"/>
          <p:cNvSpPr>
            <a:spLocks noChangeShapeType="1"/>
          </p:cNvSpPr>
          <p:nvPr/>
        </p:nvSpPr>
        <p:spPr bwMode="auto">
          <a:xfrm flipV="1">
            <a:off x="844062" y="1676400"/>
            <a:ext cx="18991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GB" sz="100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225" name="Rectangle 141"/>
          <p:cNvSpPr>
            <a:spLocks noChangeArrowheads="1"/>
          </p:cNvSpPr>
          <p:nvPr/>
        </p:nvSpPr>
        <p:spPr bwMode="auto">
          <a:xfrm>
            <a:off x="2718289" y="1581151"/>
            <a:ext cx="591156" cy="245884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1107" tIns="45553" rIns="91107" bIns="45553">
            <a:spAutoFit/>
          </a:bodyPr>
          <a:lstStyle/>
          <a:p>
            <a:pPr defTabSz="757238">
              <a:spcBef>
                <a:spcPct val="0"/>
              </a:spcBef>
              <a:buClrTx/>
              <a:buFontTx/>
              <a:buNone/>
            </a:pPr>
            <a:r>
              <a:rPr lang="en-GB" sz="1000" smtClean="0">
                <a:solidFill>
                  <a:srgbClr val="000000"/>
                </a:solidFill>
                <a:latin typeface="Times New Roman" charset="0"/>
              </a:rPr>
              <a:t>Niamey</a:t>
            </a:r>
          </a:p>
        </p:txBody>
      </p:sp>
      <p:sp>
        <p:nvSpPr>
          <p:cNvPr id="2226" name="Rectangle 140"/>
          <p:cNvSpPr>
            <a:spLocks noChangeArrowheads="1"/>
          </p:cNvSpPr>
          <p:nvPr/>
        </p:nvSpPr>
        <p:spPr bwMode="auto">
          <a:xfrm>
            <a:off x="356089" y="1581151"/>
            <a:ext cx="499786" cy="245884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1107" tIns="45553" rIns="91107" bIns="45553">
            <a:spAutoFit/>
          </a:bodyPr>
          <a:lstStyle/>
          <a:p>
            <a:pPr defTabSz="757238">
              <a:spcBef>
                <a:spcPct val="0"/>
              </a:spcBef>
              <a:buClrTx/>
              <a:buFontTx/>
              <a:buNone/>
            </a:pPr>
            <a:r>
              <a:rPr lang="en-GB" sz="1000" smtClean="0">
                <a:solidFill>
                  <a:srgbClr val="000000"/>
                </a:solidFill>
                <a:latin typeface="Times New Roman" charset="0"/>
              </a:rPr>
              <a:t>Dakar</a:t>
            </a:r>
          </a:p>
        </p:txBody>
      </p:sp>
      <p:sp>
        <p:nvSpPr>
          <p:cNvPr id="2227" name="Rectangle 267"/>
          <p:cNvSpPr>
            <a:spLocks noChangeArrowheads="1"/>
          </p:cNvSpPr>
          <p:nvPr/>
        </p:nvSpPr>
        <p:spPr bwMode="auto">
          <a:xfrm>
            <a:off x="7061689" y="3257551"/>
            <a:ext cx="576730" cy="245884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1107" tIns="45553" rIns="91107" bIns="45553">
            <a:spAutoFit/>
          </a:bodyPr>
          <a:lstStyle/>
          <a:p>
            <a:pPr defTabSz="757238">
              <a:spcBef>
                <a:spcPct val="0"/>
              </a:spcBef>
              <a:buClrTx/>
              <a:buFontTx/>
              <a:buNone/>
            </a:pPr>
            <a:r>
              <a:rPr lang="en-GB" sz="1000" smtClean="0">
                <a:solidFill>
                  <a:srgbClr val="000000"/>
                </a:solidFill>
                <a:latin typeface="Times New Roman" charset="0"/>
              </a:rPr>
              <a:t>Nairobi</a:t>
            </a:r>
          </a:p>
        </p:txBody>
      </p:sp>
      <p:sp>
        <p:nvSpPr>
          <p:cNvPr id="2228" name="Rectangle 132"/>
          <p:cNvSpPr>
            <a:spLocks noChangeArrowheads="1"/>
          </p:cNvSpPr>
          <p:nvPr/>
        </p:nvSpPr>
        <p:spPr bwMode="auto">
          <a:xfrm>
            <a:off x="8229600" y="3733801"/>
            <a:ext cx="733824" cy="24588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107" tIns="45553" rIns="91107" bIns="45553">
            <a:spAutoFit/>
          </a:bodyPr>
          <a:lstStyle/>
          <a:p>
            <a:pPr defTabSz="757238">
              <a:spcBef>
                <a:spcPct val="0"/>
              </a:spcBef>
              <a:buClrTx/>
              <a:buFontTx/>
              <a:buNone/>
            </a:pPr>
            <a:r>
              <a:rPr lang="en-GB" sz="1000" smtClean="0">
                <a:solidFill>
                  <a:srgbClr val="000000"/>
                </a:solidFill>
                <a:latin typeface="Times New Roman" charset="0"/>
              </a:rPr>
              <a:t>Seychelles</a:t>
            </a:r>
          </a:p>
        </p:txBody>
      </p:sp>
    </p:spTree>
    <p:extLst>
      <p:ext uri="{BB962C8B-B14F-4D97-AF65-F5344CB8AC3E}">
        <p14:creationId xmlns:p14="http://schemas.microsoft.com/office/powerpoint/2010/main" val="4036506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dy slide">
  <a:themeElements>
    <a:clrScheme name="WMO-Title-SF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MO-Title-SF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MO-Title-S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MO-Title-SF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MO-Title-SF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MO-Title-SF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MO-Title-SF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MO-Title-SF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MO-Title-SF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MO-Title-SF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MO-Title-SF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MO-Title-SF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MO-Title-SF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MO-Title-SF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losing slide">
  <a:themeElements>
    <a:clrScheme name="1_SmallLog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mallLogo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1_SmallLog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allLog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allLog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allLog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allLog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allLog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allLog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allLog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allLog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allLog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allLog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allLog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WMO_Powerpoint_template_en</Template>
  <TotalTime>2420</TotalTime>
  <Words>730</Words>
  <Application>Microsoft Office PowerPoint</Application>
  <PresentationFormat>On-screen Show (4:3)</PresentationFormat>
  <Paragraphs>160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Body slide</vt:lpstr>
      <vt:lpstr>Closing slide</vt:lpstr>
      <vt:lpstr>Severe weather in Africa and impact of current telecom capability on Early Warning Systems     WMO African severe weather demonstration projects success and limitations    Abdoulaye Harou (WMO)/ David Thomas (WMO</vt:lpstr>
      <vt:lpstr>Main SWFDP Goals</vt:lpstr>
      <vt:lpstr>PowerPoint Presentation</vt:lpstr>
      <vt:lpstr>PowerPoint Presentation</vt:lpstr>
      <vt:lpstr>PowerPoint Presentation</vt:lpstr>
      <vt:lpstr>Issues around accessing and sharing information</vt:lpstr>
      <vt:lpstr>PowerPoint Presentation</vt:lpstr>
      <vt:lpstr>Africa historically relies extensively on V-SAT links in many parts</vt:lpstr>
      <vt:lpstr>PowerPoint Presentation</vt:lpstr>
      <vt:lpstr>Coastal centres first to benefit from fiber rollout</vt:lpstr>
      <vt:lpstr>Fibre is being rolled out in Africa</vt:lpstr>
      <vt:lpstr>Regional WIGOS and WIS implementation</vt:lpstr>
      <vt:lpstr>SADC - Meteorology sector Vision 2027</vt:lpstr>
      <vt:lpstr>    Thank You     </vt:lpstr>
    </vt:vector>
  </TitlesOfParts>
  <Company>wmo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Severe Weather Forecasting Demonstration Project (SWFDP):  a Cross-Cutting Activity involving Multiple TCs and Programmes – What Next?</dc:title>
  <dc:creator>ASoares</dc:creator>
  <cp:lastModifiedBy>Omar Baddour</cp:lastModifiedBy>
  <cp:revision>165</cp:revision>
  <cp:lastPrinted>2015-04-10T13:34:25Z</cp:lastPrinted>
  <dcterms:created xsi:type="dcterms:W3CDTF">2013-01-11T12:31:36Z</dcterms:created>
  <dcterms:modified xsi:type="dcterms:W3CDTF">2015-05-28T09:10:19Z</dcterms:modified>
</cp:coreProperties>
</file>