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3650" r:id="rId2"/>
  </p:sldMasterIdLst>
  <p:notesMasterIdLst>
    <p:notesMasterId r:id="rId13"/>
  </p:notesMasterIdLst>
  <p:handoutMasterIdLst>
    <p:handoutMasterId r:id="rId14"/>
  </p:handoutMasterIdLst>
  <p:sldIdLst>
    <p:sldId id="263" r:id="rId3"/>
    <p:sldId id="369" r:id="rId4"/>
    <p:sldId id="368" r:id="rId5"/>
    <p:sldId id="362" r:id="rId6"/>
    <p:sldId id="363" r:id="rId7"/>
    <p:sldId id="364" r:id="rId8"/>
    <p:sldId id="365" r:id="rId9"/>
    <p:sldId id="366" r:id="rId10"/>
    <p:sldId id="367" r:id="rId11"/>
    <p:sldId id="361" r:id="rId1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000099"/>
    <a:srgbClr val="008000"/>
    <a:srgbClr val="FF0000"/>
    <a:srgbClr val="FF00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87299" autoAdjust="0"/>
  </p:normalViewPr>
  <p:slideViewPr>
    <p:cSldViewPr>
      <p:cViewPr>
        <p:scale>
          <a:sx n="66" d="100"/>
          <a:sy n="66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FEE5A277-ECF5-4316-85FF-B3318E064E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524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67C8D64E-3C03-40D7-9F07-D95B9B0B36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848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wmo_ppt_201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68313" y="134143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1800" smtClean="0">
                <a:solidFill>
                  <a:schemeClr val="bg1"/>
                </a:solidFill>
                <a:latin typeface="Arial Black" pitchFamily="34" charset="0"/>
              </a:rPr>
              <a:t>WMO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3211513"/>
            <a:ext cx="7921625" cy="1730375"/>
          </a:xfrm>
        </p:spPr>
        <p:txBody>
          <a:bodyPr/>
          <a:lstStyle>
            <a:lvl1pPr algn="ctr">
              <a:defRPr sz="4000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891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106988"/>
            <a:ext cx="7921625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843213" y="6467475"/>
            <a:ext cx="2520950" cy="3317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795963" y="6467475"/>
            <a:ext cx="1152525" cy="3317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273C9-13C1-426C-B43A-F5A1D3DC2F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696115"/>
      </p:ext>
    </p:extLst>
  </p:cSld>
  <p:clrMapOvr>
    <a:masterClrMapping/>
  </p:clrMapOvr>
  <p:transition/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0616-6189-44F5-8A5A-9BF2A45BB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44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C11ED-A30C-45E6-A517-D6C44A944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239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5488" y="188913"/>
            <a:ext cx="1889125" cy="5907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3350" y="188913"/>
            <a:ext cx="5519738" cy="5907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F98A6-C8E6-4510-9BCC-9B4251D23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056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052513"/>
            <a:ext cx="4279900" cy="4897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052513"/>
            <a:ext cx="4281488" cy="4897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248E4-814B-4E20-815B-717781E80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123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BCCE-D33B-4E41-B1D8-17CEEFDA27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105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2940E-EB40-4946-9AE2-61574EAB9C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24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0490E-B785-423F-A597-013F3AD8AD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39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16412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316413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BF72-DBA2-437C-98A9-56C461A87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687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B1178-FC1B-4A13-8877-97E22A57E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907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181F-912E-4D63-9AA5-64C2FD7864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68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wmo_ppt_201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68313" y="134143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1800" smtClean="0">
                <a:solidFill>
                  <a:schemeClr val="bg1"/>
                </a:solidFill>
                <a:latin typeface="Arial Black" pitchFamily="34" charset="0"/>
              </a:rPr>
              <a:t>WMO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08175" y="260350"/>
            <a:ext cx="6985000" cy="14700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3405188"/>
            <a:ext cx="6985000" cy="1752600"/>
          </a:xfrm>
        </p:spPr>
        <p:txBody>
          <a:bodyPr/>
          <a:lstStyle>
            <a:lvl1pPr marL="0" indent="0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843213" y="6467475"/>
            <a:ext cx="2520950" cy="3317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795963" y="6467475"/>
            <a:ext cx="1152525" cy="3317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117EE-EE20-4BA2-85EE-4D43F7E363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87473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8C80F-737F-4171-AFE6-FA1D27CDC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813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79BC2-A3D8-4028-B291-16D85871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07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B02EE-969F-46E3-ADCA-C3FA928C7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471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2CE3-C76A-4CB3-8F04-0A92C9EBF9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543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88913"/>
            <a:ext cx="2195513" cy="6264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437312" cy="6264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89D34-ECAD-454E-A539-FDE853FA98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52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FD56F-D5F2-4886-A552-FC3A42B18B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83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79E96-D471-4DF2-BAB4-B65A802EDA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99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412875"/>
            <a:ext cx="3703638" cy="4683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388" y="1412875"/>
            <a:ext cx="3705225" cy="4683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83A9B-BE25-4FF8-940F-4A5B1BAEA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68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355160" cy="108012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54CB0-293B-431F-B0D4-5FD1A19A6B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15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744D9-A5F6-4E77-B635-A9FC06E7FD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C1E56-0FD5-47C1-9984-AC4DB87FC8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85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344816" cy="1008112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1F6C2-50EE-432E-AA5B-017F116413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97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wmo_ppt_2012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052513"/>
            <a:ext cx="8713788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First level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453188"/>
            <a:ext cx="446563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78588"/>
            <a:ext cx="11525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3689384D-2CEB-4F27-B636-CEA41624D1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  <p:sldLayoutId id="214748416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9pPr>
    </p:titleStyle>
    <p:bodyStyle>
      <a:lvl1pPr marL="533400" indent="-5334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Arial" pitchFamily="34" charset="0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Arial" pitchFamily="34" charset="0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Arial" pitchFamily="34" charset="0"/>
        </a:defRPr>
      </a:lvl5pPr>
      <a:lvl6pPr marL="26670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1242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5814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40386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mo_ppt_2012_last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4365625"/>
            <a:ext cx="87852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This space can be used for contact information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462713"/>
            <a:ext cx="24479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test footer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48263" y="6462713"/>
            <a:ext cx="1905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AD618649-76CE-41B1-8373-983EEFD00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573463"/>
            <a:ext cx="87137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Thank you for your attention</a:t>
            </a:r>
          </a:p>
        </p:txBody>
      </p:sp>
      <p:sp>
        <p:nvSpPr>
          <p:cNvPr id="2055" name="Title 9"/>
          <p:cNvSpPr txBox="1">
            <a:spLocks/>
          </p:cNvSpPr>
          <p:nvPr/>
        </p:nvSpPr>
        <p:spPr bwMode="auto">
          <a:xfrm>
            <a:off x="117475" y="6380163"/>
            <a:ext cx="114141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200" smtClean="0">
                <a:cs typeface="Arial" charset="0"/>
              </a:rPr>
              <a:t>www.wmo.int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bg1"/>
          </a:solidFill>
          <a:latin typeface="Arial" pitchFamily="34" charset="0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bg1"/>
          </a:solidFill>
          <a:latin typeface="Arial" pitchFamily="34" charset="0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pitchFamily="34" charset="0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8750" y="2492896"/>
            <a:ext cx="8702675" cy="2736850"/>
          </a:xfrm>
        </p:spPr>
        <p:txBody>
          <a:bodyPr/>
          <a:lstStyle/>
          <a:p>
            <a:r>
              <a:rPr lang="en-US" b="1" dirty="0"/>
              <a:t>Need for Connectivity in </a:t>
            </a:r>
            <a:r>
              <a:rPr lang="en-US" b="1" dirty="0" smtClean="0"/>
              <a:t>Africa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/>
              <a:t>WMO Perspective 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i="1" dirty="0" smtClean="0"/>
              <a:t> </a:t>
            </a:r>
            <a:br>
              <a:rPr lang="en-US" sz="2800" b="1" i="1" dirty="0" smtClean="0"/>
            </a:br>
            <a:r>
              <a:rPr lang="en-US" sz="2800" b="1" i="1" dirty="0" err="1" smtClean="0"/>
              <a:t>Dr</a:t>
            </a:r>
            <a:r>
              <a:rPr lang="en-US" sz="2800" b="1" i="1" dirty="0" smtClean="0"/>
              <a:t> Amos </a:t>
            </a:r>
            <a:r>
              <a:rPr lang="en-US" sz="2800" b="1" i="1" dirty="0" err="1" smtClean="0"/>
              <a:t>Makarau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1800" i="1" dirty="0" smtClean="0"/>
              <a:t>Director General of Meteorological Services Department  of Zimbabwe,</a:t>
            </a:r>
            <a:br>
              <a:rPr lang="en-US" sz="1800" i="1" dirty="0" smtClean="0"/>
            </a:br>
            <a:r>
              <a:rPr lang="en-US" sz="1800" i="1" dirty="0" smtClean="0"/>
              <a:t> President of WMO Regional Association for Africa </a:t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2800" b="1" i="1" dirty="0" err="1" smtClean="0"/>
              <a:t>Mr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Peiliang</a:t>
            </a:r>
            <a:r>
              <a:rPr lang="en-US" sz="2800" b="1" i="1" dirty="0" smtClean="0"/>
              <a:t> Shi </a:t>
            </a:r>
            <a:br>
              <a:rPr lang="en-US" sz="2800" b="1" i="1" dirty="0" smtClean="0"/>
            </a:br>
            <a:r>
              <a:rPr lang="en-US" sz="1800" i="1" dirty="0" smtClean="0"/>
              <a:t>Director , WMO Information System Branch</a:t>
            </a:r>
            <a:endParaRPr lang="en-US" altLang="en-US" sz="1800" b="1" dirty="0">
              <a:latin typeface="Arial" charset="0"/>
            </a:endParaRPr>
          </a:p>
        </p:txBody>
      </p:sp>
      <p:sp>
        <p:nvSpPr>
          <p:cNvPr id="5123" name="Title 9"/>
          <p:cNvSpPr txBox="1">
            <a:spLocks/>
          </p:cNvSpPr>
          <p:nvPr/>
        </p:nvSpPr>
        <p:spPr bwMode="auto">
          <a:xfrm>
            <a:off x="117475" y="6453188"/>
            <a:ext cx="24384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cs typeface="Arial" charset="0"/>
              </a:rPr>
              <a:t>WMO; WDS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388" y="1916113"/>
            <a:ext cx="8785225" cy="3600450"/>
          </a:xfrm>
        </p:spPr>
        <p:txBody>
          <a:bodyPr/>
          <a:lstStyle/>
          <a:p>
            <a:r>
              <a:rPr lang="en-GB" altLang="en-US" sz="2200" b="1">
                <a:latin typeface="Arial" charset="0"/>
              </a:rPr>
              <a:t/>
            </a:r>
            <a:br>
              <a:rPr lang="en-GB" altLang="en-US" sz="2200" b="1">
                <a:latin typeface="Arial" charset="0"/>
              </a:rPr>
            </a:br>
            <a:r>
              <a:rPr lang="en-GB" altLang="en-US" sz="2200" b="1">
                <a:latin typeface="Arial" charset="0"/>
              </a:rPr>
              <a:t/>
            </a:r>
            <a:br>
              <a:rPr lang="en-GB" altLang="en-US" sz="2200" b="1">
                <a:latin typeface="Arial" charset="0"/>
              </a:rPr>
            </a:br>
            <a:r>
              <a:rPr lang="en-GB" altLang="en-US" sz="2200" b="1">
                <a:latin typeface="Arial" charset="0"/>
              </a:rPr>
              <a:t/>
            </a:r>
            <a:br>
              <a:rPr lang="en-GB" altLang="en-US" sz="2200" b="1">
                <a:latin typeface="Arial" charset="0"/>
              </a:rPr>
            </a:br>
            <a:r>
              <a:rPr lang="en-GB" altLang="en-US" sz="2200" b="1">
                <a:latin typeface="Arial" charset="0"/>
              </a:rPr>
              <a:t/>
            </a:r>
            <a:br>
              <a:rPr lang="en-GB" altLang="en-US" sz="2200" b="1">
                <a:latin typeface="Arial" charset="0"/>
              </a:rPr>
            </a:br>
            <a:r>
              <a:rPr lang="en-GB" altLang="en-US" sz="8000" b="1">
                <a:latin typeface="Arial" charset="0"/>
              </a:rPr>
              <a:t>Thank You</a:t>
            </a:r>
            <a:r>
              <a:rPr lang="en-GB" altLang="en-US" sz="6600" b="1">
                <a:latin typeface="Arial" charset="0"/>
              </a:rPr>
              <a:t/>
            </a:r>
            <a:br>
              <a:rPr lang="en-GB" altLang="en-US" sz="6600" b="1">
                <a:latin typeface="Arial" charset="0"/>
              </a:rPr>
            </a:br>
            <a:r>
              <a:rPr lang="en-GB" altLang="en-US" sz="6000">
                <a:latin typeface="Arial" charset="0"/>
              </a:rPr>
              <a:t/>
            </a:r>
            <a:br>
              <a:rPr lang="en-GB" altLang="en-US" sz="6000">
                <a:latin typeface="Arial" charset="0"/>
              </a:rPr>
            </a:br>
            <a:r>
              <a:rPr lang="en-US" altLang="en-US" sz="2400">
                <a:latin typeface="Arial" charset="0"/>
              </a:rPr>
              <a:t/>
            </a:r>
            <a:br>
              <a:rPr lang="en-US" altLang="en-US" sz="2400">
                <a:latin typeface="Arial" charset="0"/>
              </a:rPr>
            </a:br>
            <a:r>
              <a:rPr lang="en-GB" altLang="en-US" sz="2800">
                <a:latin typeface="Arial" charset="0"/>
              </a:rPr>
              <a:t/>
            </a:r>
            <a:br>
              <a:rPr lang="en-GB" altLang="en-US" sz="2800">
                <a:latin typeface="Arial" charset="0"/>
              </a:rPr>
            </a:br>
            <a:r>
              <a:rPr lang="en-GB" altLang="en-US" sz="2800">
                <a:latin typeface="Arial" charset="0"/>
              </a:rPr>
              <a:t/>
            </a:r>
            <a:br>
              <a:rPr lang="en-GB" altLang="en-US" sz="2800">
                <a:latin typeface="Arial" charset="0"/>
              </a:rPr>
            </a:br>
            <a:endParaRPr lang="en-US" alt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27" descr="WIGOS illustration (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60648"/>
            <a:ext cx="864096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72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3" descr="agmSYNOP08a_mapinfo"/>
          <p:cNvPicPr>
            <a:picLocks noChangeAspect="1" noChangeArrowheads="1"/>
          </p:cNvPicPr>
          <p:nvPr/>
        </p:nvPicPr>
        <p:blipFill>
          <a:blip r:embed="rId2"/>
          <a:srcRect l="3467" t="3381" r="6296" b="3239"/>
          <a:stretch>
            <a:fillRect/>
          </a:stretch>
        </p:blipFill>
        <p:spPr bwMode="auto">
          <a:xfrm>
            <a:off x="26211" y="0"/>
            <a:ext cx="6161112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3836" y="3573016"/>
            <a:ext cx="3792924" cy="258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350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Africa’s Vision on Weather and Climate Service provision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491506"/>
            <a:ext cx="6048672" cy="3459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Meteorological products and services, including weather forecasts, warnings and advisories are timely, affordable to, accessible and easily understood by, all anywhere and  anytime.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Africa has mainstreamed climate in its socio-economic development agenda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Bottom line: climate resilient society, communications, speed, early warning</a:t>
            </a:r>
            <a:endParaRPr lang="en-US" dirty="0"/>
          </a:p>
        </p:txBody>
      </p:sp>
      <p:pic>
        <p:nvPicPr>
          <p:cNvPr id="4" name="Picture 5" descr="GOS-fullsiz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3" y="3501008"/>
            <a:ext cx="286700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4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2" y="692696"/>
            <a:ext cx="8713788" cy="79216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Roles of WMO and National Meteorological and Hydrological Services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592" y="1959256"/>
            <a:ext cx="5544616" cy="4897437"/>
          </a:xfrm>
        </p:spPr>
        <p:txBody>
          <a:bodyPr/>
          <a:lstStyle/>
          <a:p>
            <a:pPr algn="just"/>
            <a:r>
              <a:rPr lang="en-US" dirty="0" smtClean="0"/>
              <a:t>Protection of lives and property on land, water and in the air;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Contributions to sustainable development;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Enhancing quality of life</a:t>
            </a:r>
            <a:endParaRPr lang="en-US" dirty="0"/>
          </a:p>
        </p:txBody>
      </p:sp>
      <p:pic>
        <p:nvPicPr>
          <p:cNvPr id="4" name="Picture 2" descr="Figure07_EW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996952"/>
            <a:ext cx="360040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1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017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cs typeface="Arial" panose="020B0604020202020204" pitchFamily="34" charset="0"/>
              </a:rPr>
              <a:t>Challenges Africa is facing in provision of weather, water and climate  information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92563"/>
          </a:xfrm>
        </p:spPr>
        <p:txBody>
          <a:bodyPr>
            <a:noAutofit/>
          </a:bodyPr>
          <a:lstStyle/>
          <a:p>
            <a:r>
              <a:rPr lang="en-US" sz="2200" dirty="0" smtClean="0">
                <a:cs typeface="Arial" panose="020B0604020202020204" pitchFamily="34" charset="0"/>
              </a:rPr>
              <a:t>Erratic and slow transmission of data from meteorological observing sites within the countries;</a:t>
            </a:r>
          </a:p>
          <a:p>
            <a:r>
              <a:rPr lang="en-US" sz="2200" dirty="0" smtClean="0">
                <a:cs typeface="Arial" panose="020B0604020202020204" pitchFamily="34" charset="0"/>
              </a:rPr>
              <a:t>Varied </a:t>
            </a:r>
            <a:r>
              <a:rPr lang="en-US" sz="2200" dirty="0">
                <a:cs typeface="Arial" panose="020B0604020202020204" pitchFamily="34" charset="0"/>
              </a:rPr>
              <a:t>m</a:t>
            </a:r>
            <a:r>
              <a:rPr lang="en-US" sz="2200" dirty="0" smtClean="0">
                <a:cs typeface="Arial" panose="020B0604020202020204" pitchFamily="34" charset="0"/>
              </a:rPr>
              <a:t>odes of transmission of this data (mostly SSB, land line, radio, TV, postal): </a:t>
            </a:r>
          </a:p>
          <a:p>
            <a:r>
              <a:rPr lang="en-US" sz="2200" dirty="0" smtClean="0">
                <a:cs typeface="Arial" panose="020B0604020202020204" pitchFamily="34" charset="0"/>
              </a:rPr>
              <a:t>Mobile and satellite technology is in its infancy and is costly;</a:t>
            </a:r>
          </a:p>
          <a:p>
            <a:r>
              <a:rPr lang="en-US" sz="2200" dirty="0" smtClean="0">
                <a:cs typeface="Arial" panose="020B0604020202020204" pitchFamily="34" charset="0"/>
              </a:rPr>
              <a:t>Exchange of meteorological data and products regionally and globally still unsatisfactorily low; to many silent stations; </a:t>
            </a:r>
          </a:p>
          <a:p>
            <a:r>
              <a:rPr lang="en-US" sz="2200" dirty="0" smtClean="0">
                <a:cs typeface="Arial" panose="020B0604020202020204" pitchFamily="34" charset="0"/>
              </a:rPr>
              <a:t>Accessibility of weather forecasts, alerts/ warnings and early warning to all is highly problematic, particularly in remote areas;</a:t>
            </a:r>
          </a:p>
        </p:txBody>
      </p:sp>
    </p:spTree>
    <p:extLst>
      <p:ext uri="{BB962C8B-B14F-4D97-AF65-F5344CB8AC3E}">
        <p14:creationId xmlns:p14="http://schemas.microsoft.com/office/powerpoint/2010/main" val="263054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Challenges … (</a:t>
            </a:r>
            <a:r>
              <a:rPr lang="en-US" b="1" dirty="0" err="1" smtClean="0"/>
              <a:t>Cntd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3788" cy="489743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Extreme weather events </a:t>
            </a:r>
            <a:r>
              <a:rPr lang="en-US" dirty="0" smtClean="0"/>
              <a:t>are becoming more severe, frequent and prolonged;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34</a:t>
            </a:r>
            <a:r>
              <a:rPr lang="en-US" dirty="0" smtClean="0"/>
              <a:t> countries in Africa are Least Developed Countries (UN) and are having difficulties in copies with these extremes;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Over 60% </a:t>
            </a:r>
            <a:r>
              <a:rPr lang="en-US" dirty="0" smtClean="0"/>
              <a:t>of populations are in rural and remote areas where development is lagging behind;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8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/>
              <a:t>Why we need to invest in connectivity urgently in Africa 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39" y="1268760"/>
            <a:ext cx="8390260" cy="4897437"/>
          </a:xfrm>
        </p:spPr>
        <p:txBody>
          <a:bodyPr/>
          <a:lstStyle/>
          <a:p>
            <a:r>
              <a:rPr lang="en-US" sz="2400" dirty="0" smtClean="0"/>
              <a:t>Africa is the </a:t>
            </a:r>
            <a:r>
              <a:rPr lang="en-US" sz="2400" dirty="0" smtClean="0">
                <a:solidFill>
                  <a:srgbClr val="FF0000"/>
                </a:solidFill>
              </a:rPr>
              <a:t>most vulnerable </a:t>
            </a:r>
            <a:r>
              <a:rPr lang="en-US" sz="2400" dirty="0" smtClean="0"/>
              <a:t>continent with respect to impacts of extreme weather and climate change; 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Disasters, most of which are </a:t>
            </a:r>
            <a:r>
              <a:rPr lang="en-US" sz="2400" dirty="0" smtClean="0">
                <a:solidFill>
                  <a:srgbClr val="FF0000"/>
                </a:solidFill>
              </a:rPr>
              <a:t>weather</a:t>
            </a:r>
            <a:r>
              <a:rPr lang="en-US" sz="2400" dirty="0" smtClean="0"/>
              <a:t> related, are increasing and are projected to becoming more extreme;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400" dirty="0" smtClean="0"/>
              <a:t> Africa’s population is rapidly increasing and economic growth is promising, yet still threatened by Weather and Climate Extremes and Climate Change impacts;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777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188640"/>
            <a:ext cx="8713788" cy="792162"/>
          </a:xfrm>
        </p:spPr>
        <p:txBody>
          <a:bodyPr/>
          <a:lstStyle/>
          <a:p>
            <a:r>
              <a:rPr lang="fr-CH" b="1" dirty="0" smtClean="0"/>
              <a:t>Final </a:t>
            </a:r>
            <a:r>
              <a:rPr lang="fr-CH" b="1" dirty="0" err="1" smtClean="0"/>
              <a:t>word</a:t>
            </a:r>
            <a:r>
              <a:rPr lang="fr-CH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 Connectivity </a:t>
            </a:r>
            <a:r>
              <a:rPr lang="en-US" sz="2400" dirty="0"/>
              <a:t>will </a:t>
            </a:r>
            <a:r>
              <a:rPr lang="en-US" sz="2400" dirty="0">
                <a:solidFill>
                  <a:srgbClr val="FF0000"/>
                </a:solidFill>
              </a:rPr>
              <a:t>empower</a:t>
            </a:r>
            <a:r>
              <a:rPr lang="en-US" sz="2400" dirty="0"/>
              <a:t> Africa nations and protect  </a:t>
            </a:r>
            <a:r>
              <a:rPr lang="en-US" sz="2400" dirty="0" smtClean="0"/>
              <a:t>its </a:t>
            </a:r>
            <a:r>
              <a:rPr lang="en-US" sz="2400" dirty="0"/>
              <a:t>people and economic </a:t>
            </a:r>
            <a:r>
              <a:rPr lang="en-US" sz="2400" dirty="0" smtClean="0"/>
              <a:t>assets and develop </a:t>
            </a:r>
            <a:r>
              <a:rPr lang="en-US" sz="2400" dirty="0" smtClean="0">
                <a:solidFill>
                  <a:srgbClr val="FF0000"/>
                </a:solidFill>
              </a:rPr>
              <a:t>new opportunities </a:t>
            </a:r>
            <a:r>
              <a:rPr lang="en-US" sz="2400" dirty="0" smtClean="0"/>
              <a:t>for social and economic growth. </a:t>
            </a:r>
          </a:p>
          <a:p>
            <a:pPr marL="0" indent="0">
              <a:buNone/>
            </a:pPr>
            <a:endParaRPr lang="fr-CH" sz="2400" dirty="0"/>
          </a:p>
          <a:p>
            <a:r>
              <a:rPr lang="fr-CH" sz="2400" dirty="0" smtClean="0"/>
              <a:t>ICT </a:t>
            </a:r>
            <a:r>
              <a:rPr lang="fr-CH" sz="2400" dirty="0" err="1"/>
              <a:t>c</a:t>
            </a:r>
            <a:r>
              <a:rPr lang="fr-CH" sz="2400" dirty="0" err="1" smtClean="0"/>
              <a:t>onnectivity</a:t>
            </a:r>
            <a:r>
              <a:rPr lang="fr-CH" sz="2400" dirty="0" smtClean="0"/>
              <a:t>  for  </a:t>
            </a:r>
            <a:r>
              <a:rPr lang="fr-CH" sz="2400" dirty="0" err="1"/>
              <a:t>w</a:t>
            </a:r>
            <a:r>
              <a:rPr lang="fr-CH" sz="2400" dirty="0" err="1" smtClean="0"/>
              <a:t>eather</a:t>
            </a:r>
            <a:r>
              <a:rPr lang="fr-CH" sz="2400" dirty="0" smtClean="0"/>
              <a:t> and </a:t>
            </a:r>
            <a:r>
              <a:rPr lang="fr-CH" sz="2400" dirty="0" err="1"/>
              <a:t>c</a:t>
            </a:r>
            <a:r>
              <a:rPr lang="fr-CH" sz="2400" dirty="0" err="1" smtClean="0"/>
              <a:t>limate</a:t>
            </a:r>
            <a:r>
              <a:rPr lang="fr-CH" sz="2400" dirty="0" smtClean="0"/>
              <a:t> services    </a:t>
            </a:r>
          </a:p>
          <a:p>
            <a:pPr marL="0" indent="0">
              <a:buNone/>
            </a:pPr>
            <a:r>
              <a:rPr lang="fr-CH" sz="2400" dirty="0" smtClean="0"/>
              <a:t>      </a:t>
            </a:r>
            <a:r>
              <a:rPr lang="fr-CH" sz="2400" dirty="0" err="1" smtClean="0"/>
              <a:t>is</a:t>
            </a:r>
            <a:r>
              <a:rPr lang="fr-CH" sz="2400" dirty="0" smtClean="0"/>
              <a:t> </a:t>
            </a:r>
            <a:r>
              <a:rPr lang="fr-CH" sz="2400" dirty="0" smtClean="0">
                <a:solidFill>
                  <a:srgbClr val="FF0000"/>
                </a:solidFill>
              </a:rPr>
              <a:t>a must </a:t>
            </a:r>
            <a:r>
              <a:rPr lang="fr-CH" sz="2400" dirty="0" smtClean="0"/>
              <a:t>for building </a:t>
            </a:r>
            <a:r>
              <a:rPr lang="fr-CH" sz="2400" dirty="0" err="1" smtClean="0"/>
              <a:t>Africa</a:t>
            </a:r>
            <a:r>
              <a:rPr lang="fr-CH" sz="2400" dirty="0" smtClean="0"/>
              <a:t> </a:t>
            </a:r>
            <a:r>
              <a:rPr lang="fr-CH" sz="2400" dirty="0" err="1"/>
              <a:t>c</a:t>
            </a:r>
            <a:r>
              <a:rPr lang="fr-CH" sz="2400" dirty="0" err="1" smtClean="0"/>
              <a:t>limate</a:t>
            </a:r>
            <a:r>
              <a:rPr lang="fr-CH" sz="2400" dirty="0" smtClean="0"/>
              <a:t>  </a:t>
            </a:r>
            <a:r>
              <a:rPr lang="fr-CH" sz="2400" dirty="0" err="1"/>
              <a:t>r</a:t>
            </a:r>
            <a:r>
              <a:rPr lang="fr-CH" sz="2400" dirty="0" err="1" smtClean="0"/>
              <a:t>esilience</a:t>
            </a:r>
            <a:r>
              <a:rPr lang="fr-CH" sz="2400" dirty="0" smtClean="0"/>
              <a:t> and       </a:t>
            </a:r>
          </a:p>
          <a:p>
            <a:pPr marL="0" indent="0">
              <a:buNone/>
            </a:pPr>
            <a:r>
              <a:rPr lang="fr-CH" sz="2400" dirty="0"/>
              <a:t> </a:t>
            </a:r>
            <a:r>
              <a:rPr lang="fr-CH" sz="2400" dirty="0" smtClean="0"/>
              <a:t>      </a:t>
            </a:r>
            <a:r>
              <a:rPr lang="fr-CH" sz="2400" dirty="0" err="1" smtClean="0"/>
              <a:t>sustain</a:t>
            </a:r>
            <a:r>
              <a:rPr lang="fr-CH" sz="2400" dirty="0" smtClean="0"/>
              <a:t> </a:t>
            </a:r>
            <a:r>
              <a:rPr lang="fr-CH" sz="2400" dirty="0" err="1" smtClean="0"/>
              <a:t>its</a:t>
            </a:r>
            <a:r>
              <a:rPr lang="fr-CH" sz="2400" dirty="0" smtClean="0"/>
              <a:t> </a:t>
            </a:r>
            <a:r>
              <a:rPr lang="fr-CH" sz="2400" dirty="0" err="1" smtClean="0"/>
              <a:t>growth</a:t>
            </a:r>
            <a:r>
              <a:rPr lang="fr-CH" sz="2400" dirty="0" smtClean="0"/>
              <a:t> </a:t>
            </a:r>
          </a:p>
          <a:p>
            <a:pPr marL="0" indent="0">
              <a:buNone/>
            </a:pPr>
            <a:endParaRPr lang="fr-CH" sz="2400" dirty="0" smtClean="0"/>
          </a:p>
          <a:p>
            <a:r>
              <a:rPr lang="fr-CH" sz="2400" dirty="0" err="1" smtClean="0"/>
              <a:t>Together</a:t>
            </a:r>
            <a:r>
              <a:rPr lang="fr-CH" sz="2400" dirty="0" smtClean="0"/>
              <a:t> ITU, WMO, and </a:t>
            </a:r>
            <a:r>
              <a:rPr lang="fr-CH" sz="2400" dirty="0" err="1"/>
              <a:t>p</a:t>
            </a:r>
            <a:r>
              <a:rPr lang="fr-CH" sz="2400" dirty="0" err="1" smtClean="0"/>
              <a:t>rivate</a:t>
            </a:r>
            <a:r>
              <a:rPr lang="fr-CH" sz="2400" dirty="0" smtClean="0"/>
              <a:t> </a:t>
            </a:r>
            <a:r>
              <a:rPr lang="fr-CH" sz="2400" dirty="0" err="1"/>
              <a:t>s</a:t>
            </a:r>
            <a:r>
              <a:rPr lang="fr-CH" sz="2400" dirty="0" err="1" smtClean="0"/>
              <a:t>ector</a:t>
            </a:r>
            <a:r>
              <a:rPr lang="fr-CH" sz="2400" dirty="0" smtClean="0"/>
              <a:t> </a:t>
            </a:r>
            <a:r>
              <a:rPr lang="fr-CH" sz="2400" dirty="0" err="1" smtClean="0"/>
              <a:t>we</a:t>
            </a:r>
            <a:r>
              <a:rPr lang="fr-CH" sz="2400" dirty="0" smtClean="0"/>
              <a:t> </a:t>
            </a:r>
            <a:r>
              <a:rPr lang="fr-CH" sz="2400" dirty="0" err="1" smtClean="0"/>
              <a:t>can</a:t>
            </a:r>
            <a:r>
              <a:rPr lang="fr-CH" sz="2400" dirty="0" smtClean="0"/>
              <a:t>             </a:t>
            </a:r>
          </a:p>
          <a:p>
            <a:pPr marL="0" indent="0">
              <a:buNone/>
            </a:pPr>
            <a:r>
              <a:rPr lang="fr-CH" sz="2400" dirty="0"/>
              <a:t> </a:t>
            </a:r>
            <a:r>
              <a:rPr lang="fr-CH" sz="2400" dirty="0" smtClean="0"/>
              <a:t>      </a:t>
            </a:r>
            <a:r>
              <a:rPr lang="fr-CH" sz="2400" dirty="0" err="1" smtClean="0"/>
              <a:t>achieve</a:t>
            </a:r>
            <a:r>
              <a:rPr lang="fr-CH" sz="2400" dirty="0" smtClean="0"/>
              <a:t> </a:t>
            </a:r>
            <a:r>
              <a:rPr lang="fr-CH" sz="2400" dirty="0" err="1" smtClean="0"/>
              <a:t>it</a:t>
            </a:r>
            <a:r>
              <a:rPr lang="fr-CH" sz="2400" dirty="0" smtClean="0"/>
              <a:t> </a:t>
            </a:r>
            <a:r>
              <a:rPr lang="fr-CH" sz="2400" dirty="0" err="1" smtClean="0"/>
              <a:t>today</a:t>
            </a:r>
            <a:r>
              <a:rPr lang="fr-CH" sz="2400" dirty="0" smtClean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6" name="Curved Right Arrow 5"/>
          <p:cNvSpPr/>
          <p:nvPr/>
        </p:nvSpPr>
        <p:spPr>
          <a:xfrm flipH="1">
            <a:off x="8050040" y="2996952"/>
            <a:ext cx="770432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97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y slide">
  <a:themeElements>
    <a:clrScheme name="WMO-Title-S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MO-Title-SF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MO-Title-S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osing slide">
  <a:themeElements>
    <a:clrScheme name="1_Small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mallLogo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1_Small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WMO_Powerpoint_template_en</Template>
  <TotalTime>2486</TotalTime>
  <Words>388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Body slide</vt:lpstr>
      <vt:lpstr>Closing slide</vt:lpstr>
      <vt:lpstr>Need for Connectivity in Africa  WMO Perspective     Dr Amos Makarau Director General of Meteorological Services Department  of Zimbabwe,  President of WMO Regional Association for Africa    Mr Peiliang Shi  Director , WMO Information System Branch</vt:lpstr>
      <vt:lpstr>PowerPoint Presentation</vt:lpstr>
      <vt:lpstr>PowerPoint Presentation</vt:lpstr>
      <vt:lpstr>Africa’s Vision on Weather and Climate Service provision</vt:lpstr>
      <vt:lpstr>Roles of WMO and National Meteorological and Hydrological Services </vt:lpstr>
      <vt:lpstr>Challenges Africa is facing in provision of weather, water and climate  information</vt:lpstr>
      <vt:lpstr>Challenges … (Cntd)</vt:lpstr>
      <vt:lpstr>Why we need to invest in connectivity urgently in Africa ?</vt:lpstr>
      <vt:lpstr>Final word…</vt:lpstr>
      <vt:lpstr>    Thank You     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Severe Weather Forecasting Demonstration Project (SWFDP):  a Cross-Cutting Activity involving Multiple TCs and Programmes – What Next?</dc:title>
  <dc:creator>ASoares</dc:creator>
  <cp:lastModifiedBy>WMOuser</cp:lastModifiedBy>
  <cp:revision>174</cp:revision>
  <cp:lastPrinted>2015-04-10T13:34:25Z</cp:lastPrinted>
  <dcterms:created xsi:type="dcterms:W3CDTF">2013-01-11T12:31:36Z</dcterms:created>
  <dcterms:modified xsi:type="dcterms:W3CDTF">2015-05-28T14:08:16Z</dcterms:modified>
</cp:coreProperties>
</file>