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3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5.xml" ContentType="application/vnd.openxmlformats-officedocument.them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2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3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  <p:sldMasterId id="2147483764" r:id="rId3"/>
    <p:sldMasterId id="2147483825" r:id="rId4"/>
    <p:sldMasterId id="2147483883" r:id="rId5"/>
    <p:sldMasterId id="2147483944" r:id="rId6"/>
  </p:sldMasterIdLst>
  <p:notesMasterIdLst>
    <p:notesMasterId r:id="rId18"/>
  </p:notesMasterIdLst>
  <p:sldIdLst>
    <p:sldId id="7950" r:id="rId7"/>
    <p:sldId id="7473" r:id="rId8"/>
    <p:sldId id="7981" r:id="rId9"/>
    <p:sldId id="7472" r:id="rId10"/>
    <p:sldId id="7452" r:id="rId11"/>
    <p:sldId id="743" r:id="rId12"/>
    <p:sldId id="7909" r:id="rId13"/>
    <p:sldId id="7978" r:id="rId14"/>
    <p:sldId id="7906" r:id="rId15"/>
    <p:sldId id="7982" r:id="rId16"/>
    <p:sldId id="400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CD"/>
    <a:srgbClr val="CCFFCC"/>
    <a:srgbClr val="5A1F58"/>
    <a:srgbClr val="0DB14B"/>
    <a:srgbClr val="FF2D6E"/>
    <a:srgbClr val="F5822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9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49ED1-2121-403B-84AE-3A656454B13F}" type="datetimeFigureOut">
              <a:rPr lang="en-ZA" smtClean="0"/>
              <a:t>2021-02-17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8D9F1-7E35-4E01-BA4A-C6C0652056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604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D71B9-E20D-4C54-95FC-AEF712511D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79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D71B9-E20D-4C54-95FC-AEF712511D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483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D71B9-E20D-4C54-95FC-AEF712511D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DRAFT  - 17/01/2019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286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7C518-B903-4137-9B75-5B83CA26701A}" type="slidenum">
              <a:rPr lang="en-ZA" smtClean="0"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6971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1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2.emf"/><Relationship Id="rId2" Type="http://schemas.openxmlformats.org/officeDocument/2006/relationships/tags" Target="../tags/tag5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3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49.bin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5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56.bin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7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1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6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3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.emf"/><Relationship Id="rId2" Type="http://schemas.openxmlformats.org/officeDocument/2006/relationships/tags" Target="../tags/tag74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70.bin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75.bin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1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emf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2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77.bin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3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4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89.xml"/><Relationship Id="rId7" Type="http://schemas.openxmlformats.org/officeDocument/2006/relationships/image" Target="../media/image19.jpeg"/><Relationship Id="rId2" Type="http://schemas.openxmlformats.org/officeDocument/2006/relationships/tags" Target="../tags/tag88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82.bin"/><Relationship Id="rId4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91.xml"/><Relationship Id="rId7" Type="http://schemas.openxmlformats.org/officeDocument/2006/relationships/image" Target="../media/image22.jpeg"/><Relationship Id="rId2" Type="http://schemas.openxmlformats.org/officeDocument/2006/relationships/tags" Target="../tags/tag90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83.bin"/><Relationship Id="rId4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7" Type="http://schemas.openxmlformats.org/officeDocument/2006/relationships/image" Target="../media/image18.emf"/><Relationship Id="rId2" Type="http://schemas.openxmlformats.org/officeDocument/2006/relationships/tags" Target="../tags/tag92.xml"/><Relationship Id="rId1" Type="http://schemas.openxmlformats.org/officeDocument/2006/relationships/vmlDrawing" Target="../drawings/vmlDrawing84.vml"/><Relationship Id="rId6" Type="http://schemas.openxmlformats.org/officeDocument/2006/relationships/oleObject" Target="../embeddings/oleObject84.bin"/><Relationship Id="rId5" Type="http://schemas.openxmlformats.org/officeDocument/2006/relationships/image" Target="../media/image24.jpeg"/><Relationship Id="rId4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4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5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6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7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8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2.emf"/><Relationship Id="rId2" Type="http://schemas.openxmlformats.org/officeDocument/2006/relationships/tags" Target="../tags/tag103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2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105.xml"/><Relationship Id="rId7" Type="http://schemas.openxmlformats.org/officeDocument/2006/relationships/image" Target="../media/image2.emf"/><Relationship Id="rId2" Type="http://schemas.openxmlformats.org/officeDocument/2006/relationships/tags" Target="../tags/tag104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95.bin"/><Relationship Id="rId4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7.bin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8.bin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00.bin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1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2.bin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emf"/><Relationship Id="rId2" Type="http://schemas.openxmlformats.org/officeDocument/2006/relationships/tags" Target="../tags/tag30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8.bin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3.bin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5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3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932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5907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ine sub +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DB1FAA-2E3C-4C28-86A8-03E7987CA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22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 sub 1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0AB5B-74E4-41CC-AA2E-E843FCD582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-312129" y="260351"/>
            <a:ext cx="624258" cy="2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23002-22A1-4105-B521-63BA2700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671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089025"/>
            <a:ext cx="11404600" cy="4860925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843709-4177-4D43-B89E-7EC3B3280F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3694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01 Jul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021">
            <a:extLst>
              <a:ext uri="{FF2B5EF4-FFF2-40B4-BE49-F238E27FC236}">
                <a16:creationId xmlns:a16="http://schemas.microsoft.com/office/drawing/2014/main" id="{8185943F-2C23-430C-8524-BDB2D17C1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0BF8E-5820-4DB8-87C9-293C6A161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7695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021">
            <a:extLst>
              <a:ext uri="{FF2B5EF4-FFF2-40B4-BE49-F238E27FC236}">
                <a16:creationId xmlns:a16="http://schemas.microsoft.com/office/drawing/2014/main" id="{8185943F-2C23-430C-8524-BDB2D17C1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13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+ 2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58797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2EA84-588D-4DD5-A4E5-3FA71EA271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801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2A350-E6D0-412A-92EB-00196ABEE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13DDC8-692B-447D-9EE3-C6E75860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480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ine sub +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DB1FAA-2E3C-4C28-86A8-03E7987CA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50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0DFE5F-2D44-413A-874D-6255B4E412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8DBBFD8-BB71-44F9-96C9-570A0CCB3D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0DFE5F-2D44-413A-874D-6255B4E412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 logo and curv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3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ello logo and curv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27757-FFB9-4216-813F-F45BAC7E74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2538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Fin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F62667-0F67-458E-8761-4A323B4B9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92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2 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BCEBB03-6820-4FF6-B1A2-4585619A5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69689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59F93-33FB-44BD-81E3-7E825F2359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495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chart title + chart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1B1524E-F5EC-4375-98F2-BEC9FEB9417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514" y="640292"/>
            <a:ext cx="10683026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19D1201-7BF7-4205-854C-8EF458DF8B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1036064"/>
            <a:ext cx="4414603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i="1"/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B51A56-8CFC-4FA7-833B-1428F49CE14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156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8CFF1-9E10-4019-9686-5CFDC0477B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69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 yello re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26BD2-1983-4403-9D08-5B0521A38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EE3B7-BF9C-4D66-8081-63A3011350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val 2021">
            <a:extLst>
              <a:ext uri="{FF2B5EF4-FFF2-40B4-BE49-F238E27FC236}">
                <a16:creationId xmlns:a16="http://schemas.microsoft.com/office/drawing/2014/main" id="{4FFF5DB9-8EF1-4E56-9C26-208CB0A26C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34775" y="67548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81" name="Oval 2021">
            <a:extLst>
              <a:ext uri="{FF2B5EF4-FFF2-40B4-BE49-F238E27FC236}">
                <a16:creationId xmlns:a16="http://schemas.microsoft.com/office/drawing/2014/main" id="{8EF1FC44-9D4D-49A5-80F9-269AA765EA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091A9-EFD4-450F-BD1E-296B2FCF6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363" y="1050115"/>
            <a:ext cx="7288244" cy="49381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1068D-0DE8-4624-B8D4-4A75A1D013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3362" y="1607328"/>
            <a:ext cx="7288244" cy="4375150"/>
          </a:xfrm>
        </p:spPr>
        <p:txBody>
          <a:bodyPr/>
          <a:lstStyle>
            <a:lvl1pPr marL="0" indent="0" algn="just"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29F98-A75F-4481-84DB-700703F42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FA7815-FF19-49A7-BDDA-8089BD9661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190968" y="-1604775"/>
            <a:ext cx="4820576" cy="5033775"/>
            <a:chOff x="-6" y="-19"/>
            <a:chExt cx="4183" cy="4368"/>
          </a:xfrm>
          <a:solidFill>
            <a:schemeClr val="bg2">
              <a:alpha val="62000"/>
            </a:schemeClr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F52A005-3877-447E-9674-3DCA57AE3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A7CA168-C99E-4E5A-86AD-2FB87CA625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4" y="2194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0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0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E79BD5D-9DB8-43AA-9DB0-BCECFD8A39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5" y="1119"/>
              <a:ext cx="567" cy="579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1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E472D5D-F91C-4D7D-990C-CF771CC554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7983D2-027C-4C9D-B5A1-9AFCED3AAC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D6CB956-A183-4345-A94E-FF1B278DC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B8A95E5-35C2-4D6B-A2AE-FD68E1062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6" y="3771"/>
              <a:ext cx="567" cy="578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8" y="81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826006F-FB7F-41AE-B946-E4DE98181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7A33D6B-4BF9-411C-A7ED-9E8825BEF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AD6AD04-74BF-4555-9653-2EB2307C3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DAFF63C-CBDD-435B-928D-FEA330EE1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CEC6B4B-402A-4D9F-9CFF-BEC793AF7B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38721AB-5989-4582-B720-20E9F13079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8" y="3453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1" y="4"/>
                    <a:pt x="0" y="17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448B033-0CFD-4D30-97A4-549CFE341F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2" y="3993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2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522CD56-0219-46DD-A95D-8416DCB456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3" y="336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5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C98A06E-2056-4826-B529-D5ED8D69CB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5" y="3548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A885F90-4A6E-42F8-B1C1-584F0EEA76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3" y="40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1E89CF4-E6CC-4DA6-BC39-E8C6F7E56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3D36442A-AE5A-49E1-92A6-0DEAD12FC4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7DF6BA1-7BA4-4248-8002-9FDBA9E3F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35DF578-599A-439A-998E-F179D8E9DE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2" y="2874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69D4AA83-F632-44CC-A239-357556183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B4B0ACA9-5442-4366-9C60-409939609D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5CE7D68-166A-4A44-AE71-D6672C82B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ECD28097-1B7B-4C26-ADD8-B16A35979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EE8FDD11-FB44-402E-9302-DB7D6B69A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E138E34-0ADF-4F95-96A1-847045C263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B7C3E3A-DA5F-49A2-8BDF-2C8841073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25E030CA-E520-4662-9344-3D50250C86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0" y="3351"/>
              <a:ext cx="338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2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86BCF95-C608-4FAB-AF06-CBE9447E9D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9E7B1AB2-0665-434F-AEE8-EE4559D3C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862DC931-4F10-4E2B-A10A-1A65B97DE7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20"/>
              <a:ext cx="191" cy="330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70522BF1-2F7B-4E8F-B677-CCA19A228E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8" y="2582"/>
              <a:ext cx="337" cy="190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97607819-3346-4A61-836B-2B8F59C66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0" y="3294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C50D494F-EFF3-4E2B-A5A2-7FC19D6812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2710FF6E-F998-442A-B81A-026394F631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726E4F-4DAD-45D8-9C35-8EC2E829F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41E75F9-62B6-4030-AC2F-E808D9935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1799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62FE0BC-AD6E-477A-AD46-5A7044155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6DF1AB-15A6-4CD0-9AD9-253394E72E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9" y="1818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A5E2E4C3-F487-4199-9598-DB8A3E1F9C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" y="1850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1" y="4"/>
                    <a:pt x="0" y="16"/>
                    <a:pt x="5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32742B55-93FC-43E1-A0C4-95AD002073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" y="1138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20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DFA27F8C-46FF-406F-AD5B-9F148A6E9A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4" y="737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E1DBC857-18C6-4CFF-B34C-614A3210D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" y="1939"/>
              <a:ext cx="332" cy="197"/>
            </a:xfrm>
            <a:custGeom>
              <a:avLst/>
              <a:gdLst>
                <a:gd name="T0" fmla="*/ 23 w 52"/>
                <a:gd name="T1" fmla="*/ 26 h 31"/>
                <a:gd name="T2" fmla="*/ 51 w 52"/>
                <a:gd name="T3" fmla="*/ 25 h 31"/>
                <a:gd name="T4" fmla="*/ 30 w 52"/>
                <a:gd name="T5" fmla="*/ 6 h 31"/>
                <a:gd name="T6" fmla="*/ 2 w 52"/>
                <a:gd name="T7" fmla="*/ 6 h 31"/>
                <a:gd name="T8" fmla="*/ 23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2" y="20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D2E0153B-ADDC-4191-84FC-9530A6DB4F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9" y="2060"/>
              <a:ext cx="198" cy="337"/>
            </a:xfrm>
            <a:custGeom>
              <a:avLst/>
              <a:gdLst>
                <a:gd name="T0" fmla="*/ 6 w 31"/>
                <a:gd name="T1" fmla="*/ 30 h 53"/>
                <a:gd name="T2" fmla="*/ 25 w 31"/>
                <a:gd name="T3" fmla="*/ 51 h 53"/>
                <a:gd name="T4" fmla="*/ 26 w 31"/>
                <a:gd name="T5" fmla="*/ 23 h 53"/>
                <a:gd name="T6" fmla="*/ 6 w 31"/>
                <a:gd name="T7" fmla="*/ 2 h 53"/>
                <a:gd name="T8" fmla="*/ 6 w 31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6" y="30"/>
                  </a:moveTo>
                  <a:cubicBezTo>
                    <a:pt x="11" y="44"/>
                    <a:pt x="20" y="53"/>
                    <a:pt x="25" y="51"/>
                  </a:cubicBezTo>
                  <a:cubicBezTo>
                    <a:pt x="31" y="49"/>
                    <a:pt x="31" y="37"/>
                    <a:pt x="26" y="23"/>
                  </a:cubicBez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CCEDBB83-07AE-4484-B4C2-6BD6E6848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05AE18D5-1345-48DE-996A-4FF70E0432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6DEC1B08-E3D2-4F19-A102-29AA3B742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24" y="3586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319A195-7730-41AD-B646-EDA14C0E48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3891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4" y="51"/>
                  </a:cubicBezTo>
                  <a:cubicBezTo>
                    <a:pt x="30" y="49"/>
                    <a:pt x="30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63146E9E-664A-4D9A-9C4A-5525158F24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7133B74D-4843-4A4A-A26C-A05D4984E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" y="1074"/>
              <a:ext cx="338" cy="198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20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9F1503A8-4FE2-479C-BD23-58F624D110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3" y="354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EFDB5350-827E-4F05-B53C-21EBA2C02F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C95E0D03-B6FD-44D8-AD87-8ABAB6650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2D1D5792-9CE5-40B9-B01A-195517FB0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6" name="Freeform 69">
              <a:extLst>
                <a:ext uri="{FF2B5EF4-FFF2-40B4-BE49-F238E27FC236}">
                  <a16:creationId xmlns:a16="http://schemas.microsoft.com/office/drawing/2014/main" id="{09062C02-39CB-475A-8F29-4B4ED13028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" y="2760"/>
              <a:ext cx="197" cy="330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1"/>
                  </a:cubicBezTo>
                  <a:cubicBezTo>
                    <a:pt x="1" y="3"/>
                    <a:pt x="0" y="16"/>
                    <a:pt x="5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7" name="Freeform 70">
              <a:extLst>
                <a:ext uri="{FF2B5EF4-FFF2-40B4-BE49-F238E27FC236}">
                  <a16:creationId xmlns:a16="http://schemas.microsoft.com/office/drawing/2014/main" id="{989485E2-0D6A-47E8-9BC2-ED07AC8790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7" y="3230"/>
              <a:ext cx="198" cy="331"/>
            </a:xfrm>
            <a:custGeom>
              <a:avLst/>
              <a:gdLst>
                <a:gd name="T0" fmla="*/ 26 w 31"/>
                <a:gd name="T1" fmla="*/ 23 h 52"/>
                <a:gd name="T2" fmla="*/ 6 w 31"/>
                <a:gd name="T3" fmla="*/ 2 h 52"/>
                <a:gd name="T4" fmla="*/ 6 w 31"/>
                <a:gd name="T5" fmla="*/ 30 h 52"/>
                <a:gd name="T6" fmla="*/ 25 w 31"/>
                <a:gd name="T7" fmla="*/ 50 h 52"/>
                <a:gd name="T8" fmla="*/ 26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967B26A1-C8D9-48E3-BEF1-C4459AAB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07D36223-E593-4DA5-8773-3756F75CD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6" y="521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839D573C-342E-44E8-9404-6F1A1926A3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8" y="941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24025D32-B249-4175-AF2A-09B127660F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" y="1583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1"/>
                    <a:pt x="51" y="25"/>
                  </a:cubicBezTo>
                  <a:cubicBezTo>
                    <a:pt x="53" y="19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5F005846-2949-4659-B0BA-3F7DEB624F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270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E2B30D0D-7C5C-46FA-B97C-8D5338AAD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" y="2486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0 w 52"/>
                <a:gd name="T3" fmla="*/ 25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0" y="25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F391BDCB-2452-4A4E-80F7-6A6938F88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" y="1679"/>
              <a:ext cx="337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76385566-1908-42F3-A961-53380E944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8BD8DB3E-2B26-40ED-A464-A4ACE755A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" y="-19"/>
              <a:ext cx="198" cy="330"/>
            </a:xfrm>
            <a:custGeom>
              <a:avLst/>
              <a:gdLst>
                <a:gd name="T0" fmla="*/ 5 w 31"/>
                <a:gd name="T1" fmla="*/ 30 h 52"/>
                <a:gd name="T2" fmla="*/ 25 w 31"/>
                <a:gd name="T3" fmla="*/ 50 h 52"/>
                <a:gd name="T4" fmla="*/ 25 w 31"/>
                <a:gd name="T5" fmla="*/ 23 h 52"/>
                <a:gd name="T6" fmla="*/ 6 w 31"/>
                <a:gd name="T7" fmla="*/ 2 h 52"/>
                <a:gd name="T8" fmla="*/ 5 w 31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5" y="30"/>
                  </a:move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E8675C73-D8C3-4EFF-8E36-B572F2CCB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1" y="7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2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C0539AB4-89B1-4A20-ADE6-1DD2ACE4E7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693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E51762D7-D33E-4762-B6E4-B70CE4374D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" y="477"/>
              <a:ext cx="331" cy="191"/>
            </a:xfrm>
            <a:custGeom>
              <a:avLst/>
              <a:gdLst>
                <a:gd name="T0" fmla="*/ 22 w 52"/>
                <a:gd name="T1" fmla="*/ 25 h 30"/>
                <a:gd name="T2" fmla="*/ 50 w 52"/>
                <a:gd name="T3" fmla="*/ 24 h 30"/>
                <a:gd name="T4" fmla="*/ 29 w 52"/>
                <a:gd name="T5" fmla="*/ 5 h 30"/>
                <a:gd name="T6" fmla="*/ 2 w 52"/>
                <a:gd name="T7" fmla="*/ 6 h 30"/>
                <a:gd name="T8" fmla="*/ 22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2" y="25"/>
                  </a:moveTo>
                  <a:cubicBezTo>
                    <a:pt x="36" y="30"/>
                    <a:pt x="48" y="30"/>
                    <a:pt x="50" y="24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80" name="Freeform 87">
              <a:extLst>
                <a:ext uri="{FF2B5EF4-FFF2-40B4-BE49-F238E27FC236}">
                  <a16:creationId xmlns:a16="http://schemas.microsoft.com/office/drawing/2014/main" id="{8D0ABE99-0A8B-40F8-8F11-7EB7DB584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" y="1399"/>
              <a:ext cx="197" cy="330"/>
            </a:xfrm>
            <a:custGeom>
              <a:avLst/>
              <a:gdLst>
                <a:gd name="T0" fmla="*/ 25 w 31"/>
                <a:gd name="T1" fmla="*/ 23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5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42814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2021">
            <a:extLst>
              <a:ext uri="{FF2B5EF4-FFF2-40B4-BE49-F238E27FC236}">
                <a16:creationId xmlns:a16="http://schemas.microsoft.com/office/drawing/2014/main" id="{8B691B96-1406-4343-8B35-3B0E786FDB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1068D-0DE8-4624-B8D4-4A75A1D013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77135" y="1241425"/>
            <a:ext cx="7288244" cy="4375150"/>
          </a:xfrm>
        </p:spPr>
        <p:txBody>
          <a:bodyPr lIns="36000" tIns="36000" rIns="36000" bIns="36000" anchor="ctr" anchorCtr="0"/>
          <a:lstStyle>
            <a:lvl1pPr marL="0" indent="0" algn="ctr">
              <a:buFontTx/>
              <a:buNone/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29F98-A75F-4481-84DB-700703F42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FA7815-FF19-49A7-BDDA-8089BD9661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26749" y="-545995"/>
            <a:ext cx="6565093" cy="6855447"/>
            <a:chOff x="-6" y="-19"/>
            <a:chExt cx="4183" cy="4368"/>
          </a:xfrm>
          <a:solidFill>
            <a:schemeClr val="bg2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F52A005-3877-447E-9674-3DCA57AE3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A7CA168-C99E-4E5A-86AD-2FB87CA625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4" y="2194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0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0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E79BD5D-9DB8-43AA-9DB0-BCECFD8A39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5" y="1119"/>
              <a:ext cx="567" cy="579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1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E472D5D-F91C-4D7D-990C-CF771CC554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7983D2-027C-4C9D-B5A1-9AFCED3AAC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D6CB956-A183-4345-A94E-FF1B278DC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B8A95E5-35C2-4D6B-A2AE-FD68E1062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6" y="3771"/>
              <a:ext cx="567" cy="578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8" y="81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826006F-FB7F-41AE-B946-E4DE98181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7A33D6B-4BF9-411C-A7ED-9E8825BEF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AD6AD04-74BF-4555-9653-2EB2307C3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DAFF63C-CBDD-435B-928D-FEA330EE1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CEC6B4B-402A-4D9F-9CFF-BEC793AF7B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38721AB-5989-4582-B720-20E9F13079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8" y="3453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1" y="4"/>
                    <a:pt x="0" y="17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448B033-0CFD-4D30-97A4-549CFE341F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2" y="3993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2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522CD56-0219-46DD-A95D-8416DCB456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3" y="336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5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C98A06E-2056-4826-B529-D5ED8D69CB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5" y="3548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A885F90-4A6E-42F8-B1C1-584F0EEA76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3" y="40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1E89CF4-E6CC-4DA6-BC39-E8C6F7E56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3D36442A-AE5A-49E1-92A6-0DEAD12FC4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7DF6BA1-7BA4-4248-8002-9FDBA9E3F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35DF578-599A-439A-998E-F179D8E9DE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2" y="2874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69D4AA83-F632-44CC-A239-357556183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B4B0ACA9-5442-4366-9C60-409939609D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5CE7D68-166A-4A44-AE71-D6672C82B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ECD28097-1B7B-4C26-ADD8-B16A35979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EE8FDD11-FB44-402E-9302-DB7D6B69A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E138E34-0ADF-4F95-96A1-847045C263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B7C3E3A-DA5F-49A2-8BDF-2C8841073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25E030CA-E520-4662-9344-3D50250C86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0" y="3351"/>
              <a:ext cx="338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2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86BCF95-C608-4FAB-AF06-CBE9447E9D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9E7B1AB2-0665-434F-AEE8-EE4559D3C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862DC931-4F10-4E2B-A10A-1A65B97DE7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20"/>
              <a:ext cx="191" cy="330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70522BF1-2F7B-4E8F-B677-CCA19A228E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8" y="2582"/>
              <a:ext cx="337" cy="190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97607819-3346-4A61-836B-2B8F59C66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0" y="3294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C50D494F-EFF3-4E2B-A5A2-7FC19D6812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2710FF6E-F998-442A-B81A-026394F631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726E4F-4DAD-45D8-9C35-8EC2E829F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41E75F9-62B6-4030-AC2F-E808D9935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1799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62FE0BC-AD6E-477A-AD46-5A7044155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6DF1AB-15A6-4CD0-9AD9-253394E72E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9" y="1818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A5E2E4C3-F487-4199-9598-DB8A3E1F9C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" y="1850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1" y="4"/>
                    <a:pt x="0" y="16"/>
                    <a:pt x="5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32742B55-93FC-43E1-A0C4-95AD002073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" y="1138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20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DFA27F8C-46FF-406F-AD5B-9F148A6E9A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4" y="737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E1DBC857-18C6-4CFF-B34C-614A3210D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" y="1939"/>
              <a:ext cx="332" cy="197"/>
            </a:xfrm>
            <a:custGeom>
              <a:avLst/>
              <a:gdLst>
                <a:gd name="T0" fmla="*/ 23 w 52"/>
                <a:gd name="T1" fmla="*/ 26 h 31"/>
                <a:gd name="T2" fmla="*/ 51 w 52"/>
                <a:gd name="T3" fmla="*/ 25 h 31"/>
                <a:gd name="T4" fmla="*/ 30 w 52"/>
                <a:gd name="T5" fmla="*/ 6 h 31"/>
                <a:gd name="T6" fmla="*/ 2 w 52"/>
                <a:gd name="T7" fmla="*/ 6 h 31"/>
                <a:gd name="T8" fmla="*/ 23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2" y="20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D2E0153B-ADDC-4191-84FC-9530A6DB4F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9" y="2060"/>
              <a:ext cx="198" cy="337"/>
            </a:xfrm>
            <a:custGeom>
              <a:avLst/>
              <a:gdLst>
                <a:gd name="T0" fmla="*/ 6 w 31"/>
                <a:gd name="T1" fmla="*/ 30 h 53"/>
                <a:gd name="T2" fmla="*/ 25 w 31"/>
                <a:gd name="T3" fmla="*/ 51 h 53"/>
                <a:gd name="T4" fmla="*/ 26 w 31"/>
                <a:gd name="T5" fmla="*/ 23 h 53"/>
                <a:gd name="T6" fmla="*/ 6 w 31"/>
                <a:gd name="T7" fmla="*/ 2 h 53"/>
                <a:gd name="T8" fmla="*/ 6 w 31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6" y="30"/>
                  </a:moveTo>
                  <a:cubicBezTo>
                    <a:pt x="11" y="44"/>
                    <a:pt x="20" y="53"/>
                    <a:pt x="25" y="51"/>
                  </a:cubicBezTo>
                  <a:cubicBezTo>
                    <a:pt x="31" y="49"/>
                    <a:pt x="31" y="37"/>
                    <a:pt x="26" y="23"/>
                  </a:cubicBez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CCEDBB83-07AE-4484-B4C2-6BD6E6848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05AE18D5-1345-48DE-996A-4FF70E0432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6DEC1B08-E3D2-4F19-A102-29AA3B742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24" y="3586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319A195-7730-41AD-B646-EDA14C0E48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3891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4" y="51"/>
                  </a:cubicBezTo>
                  <a:cubicBezTo>
                    <a:pt x="30" y="49"/>
                    <a:pt x="30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63146E9E-664A-4D9A-9C4A-5525158F24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7133B74D-4843-4A4A-A26C-A05D4984E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" y="1074"/>
              <a:ext cx="338" cy="198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20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9F1503A8-4FE2-479C-BD23-58F624D110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3" y="354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EFDB5350-827E-4F05-B53C-21EBA2C02F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C95E0D03-B6FD-44D8-AD87-8ABAB6650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2D1D5792-9CE5-40B9-B01A-195517FB0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6" name="Freeform 69">
              <a:extLst>
                <a:ext uri="{FF2B5EF4-FFF2-40B4-BE49-F238E27FC236}">
                  <a16:creationId xmlns:a16="http://schemas.microsoft.com/office/drawing/2014/main" id="{09062C02-39CB-475A-8F29-4B4ED13028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" y="2760"/>
              <a:ext cx="197" cy="330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1"/>
                  </a:cubicBezTo>
                  <a:cubicBezTo>
                    <a:pt x="1" y="3"/>
                    <a:pt x="0" y="16"/>
                    <a:pt x="5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7" name="Freeform 70">
              <a:extLst>
                <a:ext uri="{FF2B5EF4-FFF2-40B4-BE49-F238E27FC236}">
                  <a16:creationId xmlns:a16="http://schemas.microsoft.com/office/drawing/2014/main" id="{989485E2-0D6A-47E8-9BC2-ED07AC8790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7" y="3230"/>
              <a:ext cx="198" cy="331"/>
            </a:xfrm>
            <a:custGeom>
              <a:avLst/>
              <a:gdLst>
                <a:gd name="T0" fmla="*/ 26 w 31"/>
                <a:gd name="T1" fmla="*/ 23 h 52"/>
                <a:gd name="T2" fmla="*/ 6 w 31"/>
                <a:gd name="T3" fmla="*/ 2 h 52"/>
                <a:gd name="T4" fmla="*/ 6 w 31"/>
                <a:gd name="T5" fmla="*/ 30 h 52"/>
                <a:gd name="T6" fmla="*/ 25 w 31"/>
                <a:gd name="T7" fmla="*/ 50 h 52"/>
                <a:gd name="T8" fmla="*/ 26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967B26A1-C8D9-48E3-BEF1-C4459AAB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07D36223-E593-4DA5-8773-3756F75CD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6" y="521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839D573C-342E-44E8-9404-6F1A1926A3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8" y="941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24025D32-B249-4175-AF2A-09B127660F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" y="1583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1"/>
                    <a:pt x="51" y="25"/>
                  </a:cubicBezTo>
                  <a:cubicBezTo>
                    <a:pt x="53" y="19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5F005846-2949-4659-B0BA-3F7DEB624F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270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E2B30D0D-7C5C-46FA-B97C-8D5338AAD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" y="2486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0 w 52"/>
                <a:gd name="T3" fmla="*/ 25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0" y="25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F391BDCB-2452-4A4E-80F7-6A6938F88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" y="1679"/>
              <a:ext cx="337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76385566-1908-42F3-A961-53380E944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8BD8DB3E-2B26-40ED-A464-A4ACE755A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" y="-19"/>
              <a:ext cx="198" cy="330"/>
            </a:xfrm>
            <a:custGeom>
              <a:avLst/>
              <a:gdLst>
                <a:gd name="T0" fmla="*/ 5 w 31"/>
                <a:gd name="T1" fmla="*/ 30 h 52"/>
                <a:gd name="T2" fmla="*/ 25 w 31"/>
                <a:gd name="T3" fmla="*/ 50 h 52"/>
                <a:gd name="T4" fmla="*/ 25 w 31"/>
                <a:gd name="T5" fmla="*/ 23 h 52"/>
                <a:gd name="T6" fmla="*/ 6 w 31"/>
                <a:gd name="T7" fmla="*/ 2 h 52"/>
                <a:gd name="T8" fmla="*/ 5 w 31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5" y="30"/>
                  </a:move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E8675C73-D8C3-4EFF-8E36-B572F2CCB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1" y="7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2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C0539AB4-89B1-4A20-ADE6-1DD2ACE4E7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693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E51762D7-D33E-4762-B6E4-B70CE4374D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" y="477"/>
              <a:ext cx="331" cy="191"/>
            </a:xfrm>
            <a:custGeom>
              <a:avLst/>
              <a:gdLst>
                <a:gd name="T0" fmla="*/ 22 w 52"/>
                <a:gd name="T1" fmla="*/ 25 h 30"/>
                <a:gd name="T2" fmla="*/ 50 w 52"/>
                <a:gd name="T3" fmla="*/ 24 h 30"/>
                <a:gd name="T4" fmla="*/ 29 w 52"/>
                <a:gd name="T5" fmla="*/ 5 h 30"/>
                <a:gd name="T6" fmla="*/ 2 w 52"/>
                <a:gd name="T7" fmla="*/ 6 h 30"/>
                <a:gd name="T8" fmla="*/ 22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2" y="25"/>
                  </a:moveTo>
                  <a:cubicBezTo>
                    <a:pt x="36" y="30"/>
                    <a:pt x="48" y="30"/>
                    <a:pt x="50" y="24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80" name="Freeform 87">
              <a:extLst>
                <a:ext uri="{FF2B5EF4-FFF2-40B4-BE49-F238E27FC236}">
                  <a16:creationId xmlns:a16="http://schemas.microsoft.com/office/drawing/2014/main" id="{8D0ABE99-0A8B-40F8-8F11-7EB7DB584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" y="1399"/>
              <a:ext cx="197" cy="330"/>
            </a:xfrm>
            <a:custGeom>
              <a:avLst/>
              <a:gdLst>
                <a:gd name="T0" fmla="*/ 25 w 31"/>
                <a:gd name="T1" fmla="*/ 23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5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189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8DBBFD8-BB71-44F9-96C9-570A0CCB3D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6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 with pattern with shad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2021">
            <a:extLst>
              <a:ext uri="{FF2B5EF4-FFF2-40B4-BE49-F238E27FC236}">
                <a16:creationId xmlns:a16="http://schemas.microsoft.com/office/drawing/2014/main" id="{FA423301-D21D-42C8-B14A-B96D62AA79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4C4CAD7-FE6D-48E7-80CE-C0F34F5F6CCF}"/>
              </a:ext>
            </a:extLst>
          </p:cNvPr>
          <p:cNvSpPr>
            <a:spLocks/>
          </p:cNvSpPr>
          <p:nvPr userDrawn="1"/>
        </p:nvSpPr>
        <p:spPr bwMode="auto">
          <a:xfrm>
            <a:off x="-59033" y="4269658"/>
            <a:ext cx="1231007" cy="1243897"/>
          </a:xfrm>
          <a:custGeom>
            <a:avLst/>
            <a:gdLst>
              <a:gd name="T0" fmla="*/ 29 w 90"/>
              <a:gd name="T1" fmla="*/ 60 h 91"/>
              <a:gd name="T2" fmla="*/ 9 w 90"/>
              <a:gd name="T3" fmla="*/ 8 h 91"/>
              <a:gd name="T4" fmla="*/ 61 w 90"/>
              <a:gd name="T5" fmla="*/ 31 h 91"/>
              <a:gd name="T6" fmla="*/ 81 w 90"/>
              <a:gd name="T7" fmla="*/ 83 h 91"/>
              <a:gd name="T8" fmla="*/ 29 w 90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60"/>
                </a:moveTo>
                <a:cubicBezTo>
                  <a:pt x="9" y="39"/>
                  <a:pt x="0" y="16"/>
                  <a:pt x="9" y="8"/>
                </a:cubicBezTo>
                <a:cubicBezTo>
                  <a:pt x="18" y="0"/>
                  <a:pt x="41" y="10"/>
                  <a:pt x="61" y="31"/>
                </a:cubicBezTo>
                <a:cubicBezTo>
                  <a:pt x="81" y="52"/>
                  <a:pt x="90" y="75"/>
                  <a:pt x="81" y="83"/>
                </a:cubicBezTo>
                <a:cubicBezTo>
                  <a:pt x="72" y="91"/>
                  <a:pt x="49" y="80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7480B0-590B-423C-975C-075AD8014049}"/>
              </a:ext>
            </a:extLst>
          </p:cNvPr>
          <p:cNvSpPr>
            <a:spLocks/>
          </p:cNvSpPr>
          <p:nvPr userDrawn="1"/>
        </p:nvSpPr>
        <p:spPr bwMode="auto">
          <a:xfrm>
            <a:off x="-1085945" y="4366334"/>
            <a:ext cx="1218117" cy="1241748"/>
          </a:xfrm>
          <a:custGeom>
            <a:avLst/>
            <a:gdLst>
              <a:gd name="T0" fmla="*/ 29 w 89"/>
              <a:gd name="T1" fmla="*/ 60 h 91"/>
              <a:gd name="T2" fmla="*/ 80 w 89"/>
              <a:gd name="T3" fmla="*/ 84 h 91"/>
              <a:gd name="T4" fmla="*/ 61 w 89"/>
              <a:gd name="T5" fmla="*/ 32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8" y="81"/>
                  <a:pt x="72" y="91"/>
                  <a:pt x="80" y="84"/>
                </a:cubicBezTo>
                <a:cubicBezTo>
                  <a:pt x="89" y="76"/>
                  <a:pt x="80" y="52"/>
                  <a:pt x="61" y="32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0DC2731D-C1D0-4F99-AA06-CA6E7CAB0CF5}"/>
              </a:ext>
            </a:extLst>
          </p:cNvPr>
          <p:cNvSpPr>
            <a:spLocks/>
          </p:cNvSpPr>
          <p:nvPr userDrawn="1"/>
        </p:nvSpPr>
        <p:spPr bwMode="auto">
          <a:xfrm>
            <a:off x="-825994" y="2056854"/>
            <a:ext cx="1218117" cy="1243897"/>
          </a:xfrm>
          <a:custGeom>
            <a:avLst/>
            <a:gdLst>
              <a:gd name="T0" fmla="*/ 29 w 89"/>
              <a:gd name="T1" fmla="*/ 60 h 91"/>
              <a:gd name="T2" fmla="*/ 81 w 89"/>
              <a:gd name="T3" fmla="*/ 84 h 91"/>
              <a:gd name="T4" fmla="*/ 61 w 89"/>
              <a:gd name="T5" fmla="*/ 32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8" y="81"/>
                  <a:pt x="72" y="91"/>
                  <a:pt x="81" y="84"/>
                </a:cubicBezTo>
                <a:cubicBezTo>
                  <a:pt x="89" y="76"/>
                  <a:pt x="80" y="52"/>
                  <a:pt x="61" y="32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441A4201-832D-4B78-8E87-2BC9E5F7DB94}"/>
              </a:ext>
            </a:extLst>
          </p:cNvPr>
          <p:cNvSpPr>
            <a:spLocks/>
          </p:cNvSpPr>
          <p:nvPr userDrawn="1"/>
        </p:nvSpPr>
        <p:spPr bwMode="auto">
          <a:xfrm>
            <a:off x="445831" y="2426371"/>
            <a:ext cx="1231007" cy="1256787"/>
          </a:xfrm>
          <a:custGeom>
            <a:avLst/>
            <a:gdLst>
              <a:gd name="T0" fmla="*/ 61 w 90"/>
              <a:gd name="T1" fmla="*/ 32 h 92"/>
              <a:gd name="T2" fmla="*/ 9 w 90"/>
              <a:gd name="T3" fmla="*/ 8 h 92"/>
              <a:gd name="T4" fmla="*/ 29 w 90"/>
              <a:gd name="T5" fmla="*/ 60 h 92"/>
              <a:gd name="T6" fmla="*/ 81 w 90"/>
              <a:gd name="T7" fmla="*/ 84 h 92"/>
              <a:gd name="T8" fmla="*/ 61 w 90"/>
              <a:gd name="T9" fmla="*/ 3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2">
                <a:moveTo>
                  <a:pt x="61" y="32"/>
                </a:move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2"/>
                  <a:pt x="81" y="84"/>
                </a:cubicBezTo>
                <a:cubicBezTo>
                  <a:pt x="90" y="76"/>
                  <a:pt x="81" y="53"/>
                  <a:pt x="61" y="3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5CE4A268-7373-4C2F-A6D7-313270DB8FD4}"/>
              </a:ext>
            </a:extLst>
          </p:cNvPr>
          <p:cNvSpPr>
            <a:spLocks/>
          </p:cNvSpPr>
          <p:nvPr userDrawn="1"/>
        </p:nvSpPr>
        <p:spPr bwMode="auto">
          <a:xfrm>
            <a:off x="1855151" y="4241730"/>
            <a:ext cx="1231007" cy="1243897"/>
          </a:xfrm>
          <a:custGeom>
            <a:avLst/>
            <a:gdLst>
              <a:gd name="T0" fmla="*/ 61 w 90"/>
              <a:gd name="T1" fmla="*/ 31 h 91"/>
              <a:gd name="T2" fmla="*/ 9 w 90"/>
              <a:gd name="T3" fmla="*/ 7 h 91"/>
              <a:gd name="T4" fmla="*/ 29 w 90"/>
              <a:gd name="T5" fmla="*/ 59 h 91"/>
              <a:gd name="T6" fmla="*/ 81 w 90"/>
              <a:gd name="T7" fmla="*/ 83 h 91"/>
              <a:gd name="T8" fmla="*/ 61 w 90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61" y="31"/>
                </a:moveTo>
                <a:cubicBezTo>
                  <a:pt x="41" y="10"/>
                  <a:pt x="18" y="0"/>
                  <a:pt x="9" y="7"/>
                </a:cubicBezTo>
                <a:cubicBezTo>
                  <a:pt x="0" y="15"/>
                  <a:pt x="9" y="39"/>
                  <a:pt x="29" y="59"/>
                </a:cubicBezTo>
                <a:cubicBezTo>
                  <a:pt x="49" y="80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40155F5C-BD5E-4DBC-AE49-92E314619A17}"/>
              </a:ext>
            </a:extLst>
          </p:cNvPr>
          <p:cNvSpPr>
            <a:spLocks/>
          </p:cNvSpPr>
          <p:nvPr userDrawn="1"/>
        </p:nvSpPr>
        <p:spPr bwMode="auto">
          <a:xfrm>
            <a:off x="1376067" y="1906469"/>
            <a:ext cx="1231007" cy="1243897"/>
          </a:xfrm>
          <a:custGeom>
            <a:avLst/>
            <a:gdLst>
              <a:gd name="T0" fmla="*/ 61 w 90"/>
              <a:gd name="T1" fmla="*/ 31 h 91"/>
              <a:gd name="T2" fmla="*/ 9 w 90"/>
              <a:gd name="T3" fmla="*/ 8 h 91"/>
              <a:gd name="T4" fmla="*/ 29 w 90"/>
              <a:gd name="T5" fmla="*/ 60 h 91"/>
              <a:gd name="T6" fmla="*/ 81 w 90"/>
              <a:gd name="T7" fmla="*/ 83 h 91"/>
              <a:gd name="T8" fmla="*/ 61 w 90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61" y="31"/>
                </a:moveTo>
                <a:cubicBezTo>
                  <a:pt x="41" y="10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E4B311-F84A-4E18-9213-13A15F377E45}"/>
              </a:ext>
            </a:extLst>
          </p:cNvPr>
          <p:cNvSpPr>
            <a:spLocks/>
          </p:cNvSpPr>
          <p:nvPr userDrawn="1"/>
        </p:nvSpPr>
        <p:spPr bwMode="auto">
          <a:xfrm>
            <a:off x="3550201" y="5335242"/>
            <a:ext cx="1218117" cy="1243897"/>
          </a:xfrm>
          <a:custGeom>
            <a:avLst/>
            <a:gdLst>
              <a:gd name="T0" fmla="*/ 61 w 89"/>
              <a:gd name="T1" fmla="*/ 31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1"/>
                </a:moveTo>
                <a:cubicBezTo>
                  <a:pt x="41" y="10"/>
                  <a:pt x="17" y="0"/>
                  <a:pt x="9" y="8"/>
                </a:cubicBezTo>
                <a:cubicBezTo>
                  <a:pt x="0" y="15"/>
                  <a:pt x="9" y="39"/>
                  <a:pt x="29" y="60"/>
                </a:cubicBezTo>
                <a:cubicBezTo>
                  <a:pt x="49" y="80"/>
                  <a:pt x="72" y="91"/>
                  <a:pt x="81" y="83"/>
                </a:cubicBezTo>
                <a:cubicBezTo>
                  <a:pt x="89" y="75"/>
                  <a:pt x="80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CCE0E455-6E2F-40A3-A12A-E55959D59971}"/>
              </a:ext>
            </a:extLst>
          </p:cNvPr>
          <p:cNvSpPr>
            <a:spLocks/>
          </p:cNvSpPr>
          <p:nvPr userDrawn="1"/>
        </p:nvSpPr>
        <p:spPr bwMode="auto">
          <a:xfrm>
            <a:off x="1388958" y="7754288"/>
            <a:ext cx="1218117" cy="1241748"/>
          </a:xfrm>
          <a:custGeom>
            <a:avLst/>
            <a:gdLst>
              <a:gd name="T0" fmla="*/ 61 w 89"/>
              <a:gd name="T1" fmla="*/ 31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1"/>
                </a:moveTo>
                <a:cubicBezTo>
                  <a:pt x="41" y="10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8" y="81"/>
                  <a:pt x="72" y="91"/>
                  <a:pt x="81" y="83"/>
                </a:cubicBezTo>
                <a:cubicBezTo>
                  <a:pt x="89" y="75"/>
                  <a:pt x="80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42545BC1-A555-43DA-A4E7-2D60E55490D9}"/>
              </a:ext>
            </a:extLst>
          </p:cNvPr>
          <p:cNvSpPr>
            <a:spLocks/>
          </p:cNvSpPr>
          <p:nvPr userDrawn="1"/>
        </p:nvSpPr>
        <p:spPr bwMode="auto">
          <a:xfrm>
            <a:off x="2716640" y="4065565"/>
            <a:ext cx="1218117" cy="1241748"/>
          </a:xfrm>
          <a:custGeom>
            <a:avLst/>
            <a:gdLst>
              <a:gd name="T0" fmla="*/ 60 w 89"/>
              <a:gd name="T1" fmla="*/ 31 h 91"/>
              <a:gd name="T2" fmla="*/ 8 w 89"/>
              <a:gd name="T3" fmla="*/ 8 h 91"/>
              <a:gd name="T4" fmla="*/ 28 w 89"/>
              <a:gd name="T5" fmla="*/ 60 h 91"/>
              <a:gd name="T6" fmla="*/ 80 w 89"/>
              <a:gd name="T7" fmla="*/ 83 h 91"/>
              <a:gd name="T8" fmla="*/ 60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0" y="31"/>
                </a:moveTo>
                <a:cubicBezTo>
                  <a:pt x="41" y="10"/>
                  <a:pt x="17" y="0"/>
                  <a:pt x="8" y="8"/>
                </a:cubicBezTo>
                <a:cubicBezTo>
                  <a:pt x="0" y="16"/>
                  <a:pt x="9" y="39"/>
                  <a:pt x="28" y="60"/>
                </a:cubicBezTo>
                <a:cubicBezTo>
                  <a:pt x="48" y="80"/>
                  <a:pt x="72" y="91"/>
                  <a:pt x="80" y="83"/>
                </a:cubicBezTo>
                <a:cubicBezTo>
                  <a:pt x="89" y="75"/>
                  <a:pt x="80" y="52"/>
                  <a:pt x="60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4FA8DFFF-75AE-4E31-9035-6ABED72A5465}"/>
              </a:ext>
            </a:extLst>
          </p:cNvPr>
          <p:cNvSpPr>
            <a:spLocks/>
          </p:cNvSpPr>
          <p:nvPr userDrawn="1"/>
        </p:nvSpPr>
        <p:spPr bwMode="auto">
          <a:xfrm>
            <a:off x="2894954" y="6523281"/>
            <a:ext cx="1215968" cy="1243897"/>
          </a:xfrm>
          <a:custGeom>
            <a:avLst/>
            <a:gdLst>
              <a:gd name="T0" fmla="*/ 61 w 89"/>
              <a:gd name="T1" fmla="*/ 32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2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2"/>
                </a:move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1"/>
                  <a:pt x="81" y="83"/>
                </a:cubicBezTo>
                <a:cubicBezTo>
                  <a:pt x="89" y="76"/>
                  <a:pt x="80" y="52"/>
                  <a:pt x="61" y="3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519165D5-131C-488D-B87E-8C3829438F5B}"/>
              </a:ext>
            </a:extLst>
          </p:cNvPr>
          <p:cNvSpPr>
            <a:spLocks/>
          </p:cNvSpPr>
          <p:nvPr userDrawn="1"/>
        </p:nvSpPr>
        <p:spPr bwMode="auto">
          <a:xfrm>
            <a:off x="1608090" y="5663940"/>
            <a:ext cx="1231007" cy="1241748"/>
          </a:xfrm>
          <a:custGeom>
            <a:avLst/>
            <a:gdLst>
              <a:gd name="T0" fmla="*/ 29 w 90"/>
              <a:gd name="T1" fmla="*/ 60 h 91"/>
              <a:gd name="T2" fmla="*/ 81 w 90"/>
              <a:gd name="T3" fmla="*/ 83 h 91"/>
              <a:gd name="T4" fmla="*/ 61 w 90"/>
              <a:gd name="T5" fmla="*/ 31 h 91"/>
              <a:gd name="T6" fmla="*/ 9 w 90"/>
              <a:gd name="T7" fmla="*/ 8 h 91"/>
              <a:gd name="T8" fmla="*/ 29 w 90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60"/>
                </a:moveTo>
                <a:cubicBezTo>
                  <a:pt x="49" y="81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785DD6C5-0A7A-46DB-A6CA-3B3DA7BF8102}"/>
              </a:ext>
            </a:extLst>
          </p:cNvPr>
          <p:cNvSpPr>
            <a:spLocks/>
          </p:cNvSpPr>
          <p:nvPr userDrawn="1"/>
        </p:nvSpPr>
        <p:spPr bwMode="auto">
          <a:xfrm>
            <a:off x="3524421" y="2944124"/>
            <a:ext cx="1231007" cy="1243897"/>
          </a:xfrm>
          <a:custGeom>
            <a:avLst/>
            <a:gdLst>
              <a:gd name="T0" fmla="*/ 29 w 90"/>
              <a:gd name="T1" fmla="*/ 59 h 91"/>
              <a:gd name="T2" fmla="*/ 81 w 90"/>
              <a:gd name="T3" fmla="*/ 83 h 91"/>
              <a:gd name="T4" fmla="*/ 61 w 90"/>
              <a:gd name="T5" fmla="*/ 31 h 91"/>
              <a:gd name="T6" fmla="*/ 9 w 90"/>
              <a:gd name="T7" fmla="*/ 7 h 91"/>
              <a:gd name="T8" fmla="*/ 29 w 90"/>
              <a:gd name="T9" fmla="*/ 5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59"/>
                </a:moveTo>
                <a:cubicBezTo>
                  <a:pt x="49" y="80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  <a:cubicBezTo>
                  <a:pt x="41" y="10"/>
                  <a:pt x="18" y="0"/>
                  <a:pt x="9" y="7"/>
                </a:cubicBezTo>
                <a:cubicBezTo>
                  <a:pt x="0" y="15"/>
                  <a:pt x="9" y="39"/>
                  <a:pt x="29" y="5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CC72BE43-A7DE-4502-BAA4-4945AE6C2FA7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5704759"/>
            <a:ext cx="1218117" cy="1241748"/>
          </a:xfrm>
          <a:custGeom>
            <a:avLst/>
            <a:gdLst>
              <a:gd name="T0" fmla="*/ 29 w 89"/>
              <a:gd name="T1" fmla="*/ 60 h 91"/>
              <a:gd name="T2" fmla="*/ 81 w 89"/>
              <a:gd name="T3" fmla="*/ 83 h 91"/>
              <a:gd name="T4" fmla="*/ 61 w 89"/>
              <a:gd name="T5" fmla="*/ 31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9" y="81"/>
                  <a:pt x="72" y="91"/>
                  <a:pt x="81" y="83"/>
                </a:cubicBezTo>
                <a:cubicBezTo>
                  <a:pt x="89" y="76"/>
                  <a:pt x="80" y="52"/>
                  <a:pt x="61" y="31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CC7FC7BA-5CA8-4702-AC20-F682EF0A42BC}"/>
              </a:ext>
            </a:extLst>
          </p:cNvPr>
          <p:cNvSpPr>
            <a:spLocks/>
          </p:cNvSpPr>
          <p:nvPr userDrawn="1"/>
        </p:nvSpPr>
        <p:spPr bwMode="auto">
          <a:xfrm>
            <a:off x="4959520" y="7071112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1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9D900857-8F8F-4492-A00F-E0B5601DA831}"/>
              </a:ext>
            </a:extLst>
          </p:cNvPr>
          <p:cNvSpPr>
            <a:spLocks/>
          </p:cNvSpPr>
          <p:nvPr userDrawn="1"/>
        </p:nvSpPr>
        <p:spPr bwMode="auto">
          <a:xfrm>
            <a:off x="3893937" y="8231222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2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B5A5286B-4688-425F-994C-F0446E5F8DCD}"/>
              </a:ext>
            </a:extLst>
          </p:cNvPr>
          <p:cNvSpPr>
            <a:spLocks/>
          </p:cNvSpPr>
          <p:nvPr userDrawn="1"/>
        </p:nvSpPr>
        <p:spPr bwMode="auto">
          <a:xfrm>
            <a:off x="4110922" y="6879907"/>
            <a:ext cx="410336" cy="708957"/>
          </a:xfrm>
          <a:custGeom>
            <a:avLst/>
            <a:gdLst>
              <a:gd name="T0" fmla="*/ 25 w 30"/>
              <a:gd name="T1" fmla="*/ 22 h 52"/>
              <a:gd name="T2" fmla="*/ 5 w 30"/>
              <a:gd name="T3" fmla="*/ 2 h 52"/>
              <a:gd name="T4" fmla="*/ 5 w 30"/>
              <a:gd name="T5" fmla="*/ 29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EA8C8CBB-9CC8-4963-96ED-4E9530DB6FFA}"/>
              </a:ext>
            </a:extLst>
          </p:cNvPr>
          <p:cNvSpPr>
            <a:spLocks/>
          </p:cNvSpPr>
          <p:nvPr userDrawn="1"/>
        </p:nvSpPr>
        <p:spPr bwMode="auto">
          <a:xfrm>
            <a:off x="2525437" y="7275204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7" y="31"/>
                  <a:pt x="49" y="30"/>
                  <a:pt x="51" y="25"/>
                </a:cubicBezTo>
                <a:cubicBezTo>
                  <a:pt x="53" y="19"/>
                  <a:pt x="44" y="11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1B764717-BAF6-43EE-8314-7AA270BBC2B9}"/>
              </a:ext>
            </a:extLst>
          </p:cNvPr>
          <p:cNvSpPr>
            <a:spLocks/>
          </p:cNvSpPr>
          <p:nvPr userDrawn="1"/>
        </p:nvSpPr>
        <p:spPr bwMode="auto">
          <a:xfrm>
            <a:off x="2757459" y="8299970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1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1B71DBF4-98B6-4B68-87C6-74B9E1246D0C}"/>
              </a:ext>
            </a:extLst>
          </p:cNvPr>
          <p:cNvSpPr>
            <a:spLocks/>
          </p:cNvSpPr>
          <p:nvPr userDrawn="1"/>
        </p:nvSpPr>
        <p:spPr bwMode="auto">
          <a:xfrm>
            <a:off x="2935772" y="6072127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BBD446A1-942E-4AC6-91D8-E8AC81C5A878}"/>
              </a:ext>
            </a:extLst>
          </p:cNvPr>
          <p:cNvSpPr>
            <a:spLocks/>
          </p:cNvSpPr>
          <p:nvPr userDrawn="1"/>
        </p:nvSpPr>
        <p:spPr bwMode="auto">
          <a:xfrm>
            <a:off x="5097015" y="6319188"/>
            <a:ext cx="711106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19"/>
                  <a:pt x="43" y="11"/>
                  <a:pt x="29" y="5"/>
                </a:cubicBezTo>
                <a:cubicBezTo>
                  <a:pt x="16" y="0"/>
                  <a:pt x="3" y="1"/>
                  <a:pt x="1" y="6"/>
                </a:cubicBezTo>
                <a:cubicBezTo>
                  <a:pt x="0" y="12"/>
                  <a:pt x="9" y="20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1AAA00DE-4831-42F8-AA9F-1D2CD44B7EBC}"/>
              </a:ext>
            </a:extLst>
          </p:cNvPr>
          <p:cNvSpPr>
            <a:spLocks/>
          </p:cNvSpPr>
          <p:nvPr userDrawn="1"/>
        </p:nvSpPr>
        <p:spPr bwMode="auto">
          <a:xfrm>
            <a:off x="3114086" y="5376060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1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6E9CDFAB-F2F3-49D4-A59F-768D73FB66DE}"/>
              </a:ext>
            </a:extLst>
          </p:cNvPr>
          <p:cNvSpPr>
            <a:spLocks/>
          </p:cNvSpPr>
          <p:nvPr userDrawn="1"/>
        </p:nvSpPr>
        <p:spPr bwMode="auto">
          <a:xfrm>
            <a:off x="241737" y="5827214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3"/>
                  <a:pt x="19" y="53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A7D21C1E-85C2-41CF-A3DE-C3A2A4FF1703}"/>
              </a:ext>
            </a:extLst>
          </p:cNvPr>
          <p:cNvSpPr>
            <a:spLocks/>
          </p:cNvSpPr>
          <p:nvPr userDrawn="1"/>
        </p:nvSpPr>
        <p:spPr bwMode="auto">
          <a:xfrm>
            <a:off x="2415870" y="5335242"/>
            <a:ext cx="410336" cy="711106"/>
          </a:xfrm>
          <a:custGeom>
            <a:avLst/>
            <a:gdLst>
              <a:gd name="T0" fmla="*/ 25 w 30"/>
              <a:gd name="T1" fmla="*/ 23 h 52"/>
              <a:gd name="T2" fmla="*/ 5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5D046188-8DA3-4305-A3C7-2AE95615332F}"/>
              </a:ext>
            </a:extLst>
          </p:cNvPr>
          <p:cNvSpPr>
            <a:spLocks/>
          </p:cNvSpPr>
          <p:nvPr userDrawn="1"/>
        </p:nvSpPr>
        <p:spPr bwMode="auto">
          <a:xfrm>
            <a:off x="2469580" y="4215950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D5450938-FE29-407C-BCBB-86ACDBB91AEA}"/>
              </a:ext>
            </a:extLst>
          </p:cNvPr>
          <p:cNvSpPr>
            <a:spLocks/>
          </p:cNvSpPr>
          <p:nvPr userDrawn="1"/>
        </p:nvSpPr>
        <p:spPr bwMode="auto">
          <a:xfrm>
            <a:off x="4207597" y="4720813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6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29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89095AF0-AFFA-44A6-B2AE-EDD8B133372C}"/>
              </a:ext>
            </a:extLst>
          </p:cNvPr>
          <p:cNvSpPr>
            <a:spLocks/>
          </p:cNvSpPr>
          <p:nvPr userDrawn="1"/>
        </p:nvSpPr>
        <p:spPr bwMode="auto">
          <a:xfrm>
            <a:off x="1498524" y="4993653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F061C57F-87ED-42B0-8870-2C055C13A7B7}"/>
              </a:ext>
            </a:extLst>
          </p:cNvPr>
          <p:cNvSpPr>
            <a:spLocks/>
          </p:cNvSpPr>
          <p:nvPr userDrawn="1"/>
        </p:nvSpPr>
        <p:spPr bwMode="auto">
          <a:xfrm>
            <a:off x="1977606" y="5062401"/>
            <a:ext cx="410336" cy="723996"/>
          </a:xfrm>
          <a:custGeom>
            <a:avLst/>
            <a:gdLst>
              <a:gd name="T0" fmla="*/ 25 w 30"/>
              <a:gd name="T1" fmla="*/ 23 h 53"/>
              <a:gd name="T2" fmla="*/ 5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5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3"/>
                  <a:pt x="19" y="53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47BF72E2-F3BB-45C2-BA40-F50D8945D558}"/>
              </a:ext>
            </a:extLst>
          </p:cNvPr>
          <p:cNvSpPr>
            <a:spLocks/>
          </p:cNvSpPr>
          <p:nvPr userDrawn="1"/>
        </p:nvSpPr>
        <p:spPr bwMode="auto">
          <a:xfrm>
            <a:off x="4658751" y="4297587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7" y="30"/>
                  <a:pt x="49" y="30"/>
                  <a:pt x="51" y="24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D3A56A11-97CD-4234-9177-6A7C8506A44D}"/>
              </a:ext>
            </a:extLst>
          </p:cNvPr>
          <p:cNvSpPr>
            <a:spLocks/>
          </p:cNvSpPr>
          <p:nvPr userDrawn="1"/>
        </p:nvSpPr>
        <p:spPr bwMode="auto">
          <a:xfrm>
            <a:off x="4796246" y="5294423"/>
            <a:ext cx="410336" cy="711106"/>
          </a:xfrm>
          <a:custGeom>
            <a:avLst/>
            <a:gdLst>
              <a:gd name="T0" fmla="*/ 25 w 30"/>
              <a:gd name="T1" fmla="*/ 23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1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7" name="Freeform 34">
            <a:extLst>
              <a:ext uri="{FF2B5EF4-FFF2-40B4-BE49-F238E27FC236}">
                <a16:creationId xmlns:a16="http://schemas.microsoft.com/office/drawing/2014/main" id="{553FA164-478B-4E80-8C21-7FAB2E13DB4A}"/>
              </a:ext>
            </a:extLst>
          </p:cNvPr>
          <p:cNvSpPr>
            <a:spLocks/>
          </p:cNvSpPr>
          <p:nvPr userDrawn="1"/>
        </p:nvSpPr>
        <p:spPr bwMode="auto">
          <a:xfrm>
            <a:off x="965733" y="5444808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C330344E-2F0E-438C-8DA9-F8E3DE0C209F}"/>
              </a:ext>
            </a:extLst>
          </p:cNvPr>
          <p:cNvSpPr>
            <a:spLocks/>
          </p:cNvSpPr>
          <p:nvPr userDrawn="1"/>
        </p:nvSpPr>
        <p:spPr bwMode="auto">
          <a:xfrm>
            <a:off x="3728515" y="4188020"/>
            <a:ext cx="711106" cy="410336"/>
          </a:xfrm>
          <a:custGeom>
            <a:avLst/>
            <a:gdLst>
              <a:gd name="T0" fmla="*/ 23 w 52"/>
              <a:gd name="T1" fmla="*/ 25 h 30"/>
              <a:gd name="T2" fmla="*/ 51 w 52"/>
              <a:gd name="T3" fmla="*/ 24 h 30"/>
              <a:gd name="T4" fmla="*/ 30 w 52"/>
              <a:gd name="T5" fmla="*/ 5 h 30"/>
              <a:gd name="T6" fmla="*/ 2 w 52"/>
              <a:gd name="T7" fmla="*/ 6 h 30"/>
              <a:gd name="T8" fmla="*/ 23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2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FD92FA2A-4890-46E2-BF19-994503B0FA5A}"/>
              </a:ext>
            </a:extLst>
          </p:cNvPr>
          <p:cNvSpPr>
            <a:spLocks/>
          </p:cNvSpPr>
          <p:nvPr userDrawn="1"/>
        </p:nvSpPr>
        <p:spPr bwMode="auto">
          <a:xfrm>
            <a:off x="1827222" y="6851980"/>
            <a:ext cx="726143" cy="423226"/>
          </a:xfrm>
          <a:custGeom>
            <a:avLst/>
            <a:gdLst>
              <a:gd name="T0" fmla="*/ 23 w 53"/>
              <a:gd name="T1" fmla="*/ 25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5"/>
                </a:moveTo>
                <a:cubicBezTo>
                  <a:pt x="36" y="31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2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2E2FCD85-799F-4EED-BBDF-5744A6F09EB3}"/>
              </a:ext>
            </a:extLst>
          </p:cNvPr>
          <p:cNvSpPr>
            <a:spLocks/>
          </p:cNvSpPr>
          <p:nvPr userDrawn="1"/>
        </p:nvSpPr>
        <p:spPr bwMode="auto">
          <a:xfrm>
            <a:off x="2456690" y="3259932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934EF586-216D-4448-9E11-1ED733B3BBFF}"/>
              </a:ext>
            </a:extLst>
          </p:cNvPr>
          <p:cNvSpPr>
            <a:spLocks/>
          </p:cNvSpPr>
          <p:nvPr userDrawn="1"/>
        </p:nvSpPr>
        <p:spPr bwMode="auto">
          <a:xfrm>
            <a:off x="884095" y="1852761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2" name="Freeform 39">
            <a:extLst>
              <a:ext uri="{FF2B5EF4-FFF2-40B4-BE49-F238E27FC236}">
                <a16:creationId xmlns:a16="http://schemas.microsoft.com/office/drawing/2014/main" id="{A2B99EA3-DBB0-41FD-925F-87C888076AD9}"/>
              </a:ext>
            </a:extLst>
          </p:cNvPr>
          <p:cNvSpPr>
            <a:spLocks/>
          </p:cNvSpPr>
          <p:nvPr userDrawn="1"/>
        </p:nvSpPr>
        <p:spPr bwMode="auto">
          <a:xfrm>
            <a:off x="583326" y="555156"/>
            <a:ext cx="410336" cy="708957"/>
          </a:xfrm>
          <a:custGeom>
            <a:avLst/>
            <a:gdLst>
              <a:gd name="T0" fmla="*/ 25 w 30"/>
              <a:gd name="T1" fmla="*/ 23 h 52"/>
              <a:gd name="T2" fmla="*/ 5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3" name="Freeform 40">
            <a:extLst>
              <a:ext uri="{FF2B5EF4-FFF2-40B4-BE49-F238E27FC236}">
                <a16:creationId xmlns:a16="http://schemas.microsoft.com/office/drawing/2014/main" id="{A222A793-8ED4-48F1-A15B-C93EAB820F48}"/>
              </a:ext>
            </a:extLst>
          </p:cNvPr>
          <p:cNvSpPr>
            <a:spLocks/>
          </p:cNvSpPr>
          <p:nvPr userDrawn="1"/>
        </p:nvSpPr>
        <p:spPr bwMode="auto">
          <a:xfrm>
            <a:off x="-46142" y="5648902"/>
            <a:ext cx="723996" cy="423226"/>
          </a:xfrm>
          <a:custGeom>
            <a:avLst/>
            <a:gdLst>
              <a:gd name="T0" fmla="*/ 30 w 53"/>
              <a:gd name="T1" fmla="*/ 26 h 31"/>
              <a:gd name="T2" fmla="*/ 51 w 53"/>
              <a:gd name="T3" fmla="*/ 6 h 31"/>
              <a:gd name="T4" fmla="*/ 23 w 53"/>
              <a:gd name="T5" fmla="*/ 5 h 31"/>
              <a:gd name="T6" fmla="*/ 2 w 53"/>
              <a:gd name="T7" fmla="*/ 25 h 31"/>
              <a:gd name="T8" fmla="*/ 30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30" y="26"/>
                </a:moveTo>
                <a:cubicBezTo>
                  <a:pt x="43" y="20"/>
                  <a:pt x="53" y="12"/>
                  <a:pt x="51" y="6"/>
                </a:cubicBezTo>
                <a:cubicBezTo>
                  <a:pt x="49" y="1"/>
                  <a:pt x="36" y="0"/>
                  <a:pt x="23" y="5"/>
                </a:cubicBezTo>
                <a:cubicBezTo>
                  <a:pt x="9" y="11"/>
                  <a:pt x="0" y="19"/>
                  <a:pt x="2" y="25"/>
                </a:cubicBezTo>
                <a:cubicBezTo>
                  <a:pt x="4" y="30"/>
                  <a:pt x="16" y="31"/>
                  <a:pt x="30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FC69AF79-9D07-45AB-90D5-5E18C6684C1B}"/>
              </a:ext>
            </a:extLst>
          </p:cNvPr>
          <p:cNvSpPr>
            <a:spLocks/>
          </p:cNvSpPr>
          <p:nvPr userDrawn="1"/>
        </p:nvSpPr>
        <p:spPr bwMode="auto">
          <a:xfrm>
            <a:off x="104242" y="5199895"/>
            <a:ext cx="723996" cy="408187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5" name="Freeform 42">
            <a:extLst>
              <a:ext uri="{FF2B5EF4-FFF2-40B4-BE49-F238E27FC236}">
                <a16:creationId xmlns:a16="http://schemas.microsoft.com/office/drawing/2014/main" id="{9051C241-02BD-4D36-B3F0-A8CA5892C8F4}"/>
              </a:ext>
            </a:extLst>
          </p:cNvPr>
          <p:cNvSpPr>
            <a:spLocks/>
          </p:cNvSpPr>
          <p:nvPr userDrawn="1"/>
        </p:nvSpPr>
        <p:spPr bwMode="auto">
          <a:xfrm>
            <a:off x="-1030088" y="6729523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6" name="Freeform 43">
            <a:extLst>
              <a:ext uri="{FF2B5EF4-FFF2-40B4-BE49-F238E27FC236}">
                <a16:creationId xmlns:a16="http://schemas.microsoft.com/office/drawing/2014/main" id="{B25AB4B6-1AD2-4AE7-934F-5DE7D784EE72}"/>
              </a:ext>
            </a:extLst>
          </p:cNvPr>
          <p:cNvSpPr>
            <a:spLocks/>
          </p:cNvSpPr>
          <p:nvPr userDrawn="1"/>
        </p:nvSpPr>
        <p:spPr bwMode="auto">
          <a:xfrm>
            <a:off x="705781" y="6729523"/>
            <a:ext cx="711106" cy="423226"/>
          </a:xfrm>
          <a:custGeom>
            <a:avLst/>
            <a:gdLst>
              <a:gd name="T0" fmla="*/ 30 w 52"/>
              <a:gd name="T1" fmla="*/ 6 h 31"/>
              <a:gd name="T2" fmla="*/ 2 w 52"/>
              <a:gd name="T3" fmla="*/ 6 h 31"/>
              <a:gd name="T4" fmla="*/ 23 w 52"/>
              <a:gd name="T5" fmla="*/ 26 h 31"/>
              <a:gd name="T6" fmla="*/ 50 w 52"/>
              <a:gd name="T7" fmla="*/ 25 h 31"/>
              <a:gd name="T8" fmla="*/ 30 w 52"/>
              <a:gd name="T9" fmla="*/ 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30" y="6"/>
                </a:move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30" y="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733E9F97-EB31-4F58-AB3D-E77FA88E8122}"/>
              </a:ext>
            </a:extLst>
          </p:cNvPr>
          <p:cNvSpPr>
            <a:spLocks/>
          </p:cNvSpPr>
          <p:nvPr userDrawn="1"/>
        </p:nvSpPr>
        <p:spPr bwMode="auto">
          <a:xfrm>
            <a:off x="2647892" y="1524062"/>
            <a:ext cx="711106" cy="423226"/>
          </a:xfrm>
          <a:custGeom>
            <a:avLst/>
            <a:gdLst>
              <a:gd name="T0" fmla="*/ 30 w 52"/>
              <a:gd name="T1" fmla="*/ 5 h 31"/>
              <a:gd name="T2" fmla="*/ 2 w 52"/>
              <a:gd name="T3" fmla="*/ 6 h 31"/>
              <a:gd name="T4" fmla="*/ 23 w 52"/>
              <a:gd name="T5" fmla="*/ 26 h 31"/>
              <a:gd name="T6" fmla="*/ 50 w 52"/>
              <a:gd name="T7" fmla="*/ 25 h 31"/>
              <a:gd name="T8" fmla="*/ 30 w 52"/>
              <a:gd name="T9" fmla="*/ 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30" y="5"/>
                </a:move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0"/>
                  <a:pt x="23" y="26"/>
                </a:cubicBezTo>
                <a:cubicBezTo>
                  <a:pt x="36" y="31"/>
                  <a:pt x="48" y="31"/>
                  <a:pt x="50" y="25"/>
                </a:cubicBezTo>
                <a:cubicBezTo>
                  <a:pt x="52" y="19"/>
                  <a:pt x="43" y="11"/>
                  <a:pt x="30" y="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8" name="Freeform 45">
            <a:extLst>
              <a:ext uri="{FF2B5EF4-FFF2-40B4-BE49-F238E27FC236}">
                <a16:creationId xmlns:a16="http://schemas.microsoft.com/office/drawing/2014/main" id="{2C30F6BA-17DE-4177-AF7F-74A35D2EA99C}"/>
              </a:ext>
            </a:extLst>
          </p:cNvPr>
          <p:cNvSpPr>
            <a:spLocks/>
          </p:cNvSpPr>
          <p:nvPr userDrawn="1"/>
        </p:nvSpPr>
        <p:spPr bwMode="auto">
          <a:xfrm>
            <a:off x="1623129" y="3874361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4" y="51"/>
                </a:cubicBezTo>
                <a:cubicBezTo>
                  <a:pt x="30" y="49"/>
                  <a:pt x="30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3E9DD0ED-66C4-437F-B88E-81586631B2D8}"/>
              </a:ext>
            </a:extLst>
          </p:cNvPr>
          <p:cNvSpPr>
            <a:spLocks/>
          </p:cNvSpPr>
          <p:nvPr userDrawn="1"/>
        </p:nvSpPr>
        <p:spPr bwMode="auto">
          <a:xfrm>
            <a:off x="2319195" y="1743194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0" name="Freeform 47">
            <a:extLst>
              <a:ext uri="{FF2B5EF4-FFF2-40B4-BE49-F238E27FC236}">
                <a16:creationId xmlns:a16="http://schemas.microsoft.com/office/drawing/2014/main" id="{C6F72028-3BC8-4FF4-ADFA-D8EC0708BDD9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3517734"/>
            <a:ext cx="423226" cy="723996"/>
          </a:xfrm>
          <a:custGeom>
            <a:avLst/>
            <a:gdLst>
              <a:gd name="T0" fmla="*/ 25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5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5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5" y="51"/>
                </a:cubicBezTo>
                <a:cubicBezTo>
                  <a:pt x="30" y="49"/>
                  <a:pt x="31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1" name="Freeform 48">
            <a:extLst>
              <a:ext uri="{FF2B5EF4-FFF2-40B4-BE49-F238E27FC236}">
                <a16:creationId xmlns:a16="http://schemas.microsoft.com/office/drawing/2014/main" id="{D624677A-9B19-41DD-B284-F34D75C556F4}"/>
              </a:ext>
            </a:extLst>
          </p:cNvPr>
          <p:cNvSpPr>
            <a:spLocks/>
          </p:cNvSpPr>
          <p:nvPr userDrawn="1"/>
        </p:nvSpPr>
        <p:spPr bwMode="auto">
          <a:xfrm>
            <a:off x="1034480" y="4570428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2" name="Freeform 49">
            <a:extLst>
              <a:ext uri="{FF2B5EF4-FFF2-40B4-BE49-F238E27FC236}">
                <a16:creationId xmlns:a16="http://schemas.microsoft.com/office/drawing/2014/main" id="{B97ADACF-8917-4E99-9463-6477753C8B0E}"/>
              </a:ext>
            </a:extLst>
          </p:cNvPr>
          <p:cNvSpPr>
            <a:spLocks/>
          </p:cNvSpPr>
          <p:nvPr userDrawn="1"/>
        </p:nvSpPr>
        <p:spPr bwMode="auto">
          <a:xfrm>
            <a:off x="1144045" y="3668119"/>
            <a:ext cx="423226" cy="723996"/>
          </a:xfrm>
          <a:custGeom>
            <a:avLst/>
            <a:gdLst>
              <a:gd name="T0" fmla="*/ 26 w 31"/>
              <a:gd name="T1" fmla="*/ 30 h 53"/>
              <a:gd name="T2" fmla="*/ 25 w 31"/>
              <a:gd name="T3" fmla="*/ 2 h 53"/>
              <a:gd name="T4" fmla="*/ 6 w 31"/>
              <a:gd name="T5" fmla="*/ 23 h 53"/>
              <a:gd name="T6" fmla="*/ 6 w 31"/>
              <a:gd name="T7" fmla="*/ 51 h 53"/>
              <a:gd name="T8" fmla="*/ 26 w 31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30"/>
                </a:moveTo>
                <a:cubicBezTo>
                  <a:pt x="31" y="17"/>
                  <a:pt x="31" y="4"/>
                  <a:pt x="25" y="2"/>
                </a:cubicBezTo>
                <a:cubicBezTo>
                  <a:pt x="20" y="0"/>
                  <a:pt x="11" y="9"/>
                  <a:pt x="6" y="23"/>
                </a:cubicBezTo>
                <a:cubicBezTo>
                  <a:pt x="0" y="36"/>
                  <a:pt x="1" y="49"/>
                  <a:pt x="6" y="51"/>
                </a:cubicBezTo>
                <a:cubicBezTo>
                  <a:pt x="12" y="53"/>
                  <a:pt x="21" y="43"/>
                  <a:pt x="26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3" name="Freeform 50">
            <a:extLst>
              <a:ext uri="{FF2B5EF4-FFF2-40B4-BE49-F238E27FC236}">
                <a16:creationId xmlns:a16="http://schemas.microsoft.com/office/drawing/2014/main" id="{436B5663-968A-41A1-BB60-B8073E467A5E}"/>
              </a:ext>
            </a:extLst>
          </p:cNvPr>
          <p:cNvSpPr>
            <a:spLocks/>
          </p:cNvSpPr>
          <p:nvPr userDrawn="1"/>
        </p:nvSpPr>
        <p:spPr bwMode="auto">
          <a:xfrm>
            <a:off x="4822026" y="3395279"/>
            <a:ext cx="410336" cy="723996"/>
          </a:xfrm>
          <a:custGeom>
            <a:avLst/>
            <a:gdLst>
              <a:gd name="T0" fmla="*/ 25 w 30"/>
              <a:gd name="T1" fmla="*/ 30 h 53"/>
              <a:gd name="T2" fmla="*/ 24 w 30"/>
              <a:gd name="T3" fmla="*/ 2 h 53"/>
              <a:gd name="T4" fmla="*/ 5 w 30"/>
              <a:gd name="T5" fmla="*/ 23 h 53"/>
              <a:gd name="T6" fmla="*/ 5 w 30"/>
              <a:gd name="T7" fmla="*/ 51 h 53"/>
              <a:gd name="T8" fmla="*/ 25 w 30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30"/>
                </a:moveTo>
                <a:cubicBezTo>
                  <a:pt x="30" y="17"/>
                  <a:pt x="30" y="4"/>
                  <a:pt x="24" y="2"/>
                </a:cubicBezTo>
                <a:cubicBezTo>
                  <a:pt x="19" y="0"/>
                  <a:pt x="10" y="9"/>
                  <a:pt x="5" y="23"/>
                </a:cubicBezTo>
                <a:cubicBezTo>
                  <a:pt x="0" y="36"/>
                  <a:pt x="0" y="49"/>
                  <a:pt x="5" y="51"/>
                </a:cubicBezTo>
                <a:cubicBezTo>
                  <a:pt x="11" y="53"/>
                  <a:pt x="20" y="43"/>
                  <a:pt x="2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4" name="Freeform 51">
            <a:extLst>
              <a:ext uri="{FF2B5EF4-FFF2-40B4-BE49-F238E27FC236}">
                <a16:creationId xmlns:a16="http://schemas.microsoft.com/office/drawing/2014/main" id="{EAE715B8-A239-42CB-ABFE-8B14FA8B5A88}"/>
              </a:ext>
            </a:extLst>
          </p:cNvPr>
          <p:cNvSpPr>
            <a:spLocks/>
          </p:cNvSpPr>
          <p:nvPr userDrawn="1"/>
        </p:nvSpPr>
        <p:spPr bwMode="auto">
          <a:xfrm>
            <a:off x="213809" y="3558553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9"/>
                  <a:pt x="12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5" name="Freeform 52">
            <a:extLst>
              <a:ext uri="{FF2B5EF4-FFF2-40B4-BE49-F238E27FC236}">
                <a16:creationId xmlns:a16="http://schemas.microsoft.com/office/drawing/2014/main" id="{709991D1-9613-4FB1-840E-D2D97C86F53F}"/>
              </a:ext>
            </a:extLst>
          </p:cNvPr>
          <p:cNvSpPr>
            <a:spLocks/>
          </p:cNvSpPr>
          <p:nvPr userDrawn="1"/>
        </p:nvSpPr>
        <p:spPr bwMode="auto">
          <a:xfrm>
            <a:off x="-497297" y="3627301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5 w 31"/>
              <a:gd name="T5" fmla="*/ 30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0" y="9"/>
                  <a:pt x="12" y="0"/>
                  <a:pt x="6" y="2"/>
                </a:cubicBezTo>
                <a:cubicBezTo>
                  <a:pt x="1" y="4"/>
                  <a:pt x="0" y="16"/>
                  <a:pt x="5" y="30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6" name="Freeform 53">
            <a:extLst>
              <a:ext uri="{FF2B5EF4-FFF2-40B4-BE49-F238E27FC236}">
                <a16:creationId xmlns:a16="http://schemas.microsoft.com/office/drawing/2014/main" id="{7D4393AB-A1A7-46DE-9856-28162FBE7FEA}"/>
              </a:ext>
            </a:extLst>
          </p:cNvPr>
          <p:cNvSpPr>
            <a:spLocks/>
          </p:cNvSpPr>
          <p:nvPr userDrawn="1"/>
        </p:nvSpPr>
        <p:spPr bwMode="auto">
          <a:xfrm>
            <a:off x="-2890562" y="2097673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6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29"/>
                </a:cubicBezTo>
                <a:cubicBezTo>
                  <a:pt x="11" y="43"/>
                  <a:pt x="20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7" name="Freeform 54">
            <a:extLst>
              <a:ext uri="{FF2B5EF4-FFF2-40B4-BE49-F238E27FC236}">
                <a16:creationId xmlns:a16="http://schemas.microsoft.com/office/drawing/2014/main" id="{3F394DA1-8F49-4288-BA39-6650F1EFF797}"/>
              </a:ext>
            </a:extLst>
          </p:cNvPr>
          <p:cNvSpPr>
            <a:spLocks/>
          </p:cNvSpPr>
          <p:nvPr userDrawn="1"/>
        </p:nvSpPr>
        <p:spPr bwMode="auto">
          <a:xfrm>
            <a:off x="267517" y="1236183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  <a:cubicBezTo>
                  <a:pt x="11" y="43"/>
                  <a:pt x="20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9E865FEA-D6C4-4AAD-9777-174AE4113548}"/>
              </a:ext>
            </a:extLst>
          </p:cNvPr>
          <p:cNvSpPr>
            <a:spLocks/>
          </p:cNvSpPr>
          <p:nvPr userDrawn="1"/>
        </p:nvSpPr>
        <p:spPr bwMode="auto">
          <a:xfrm>
            <a:off x="-1373825" y="3818504"/>
            <a:ext cx="713253" cy="423226"/>
          </a:xfrm>
          <a:custGeom>
            <a:avLst/>
            <a:gdLst>
              <a:gd name="T0" fmla="*/ 23 w 52"/>
              <a:gd name="T1" fmla="*/ 26 h 31"/>
              <a:gd name="T2" fmla="*/ 51 w 52"/>
              <a:gd name="T3" fmla="*/ 25 h 31"/>
              <a:gd name="T4" fmla="*/ 30 w 52"/>
              <a:gd name="T5" fmla="*/ 6 h 31"/>
              <a:gd name="T6" fmla="*/ 2 w 52"/>
              <a:gd name="T7" fmla="*/ 6 h 31"/>
              <a:gd name="T8" fmla="*/ 23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2" y="20"/>
                  <a:pt x="43" y="11"/>
                  <a:pt x="30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9" name="Freeform 56">
            <a:extLst>
              <a:ext uri="{FF2B5EF4-FFF2-40B4-BE49-F238E27FC236}">
                <a16:creationId xmlns:a16="http://schemas.microsoft.com/office/drawing/2014/main" id="{F44B899C-A395-4618-8646-6896D15A71AE}"/>
              </a:ext>
            </a:extLst>
          </p:cNvPr>
          <p:cNvSpPr>
            <a:spLocks/>
          </p:cNvSpPr>
          <p:nvPr userDrawn="1"/>
        </p:nvSpPr>
        <p:spPr bwMode="auto">
          <a:xfrm>
            <a:off x="-2084929" y="4078455"/>
            <a:ext cx="425374" cy="723996"/>
          </a:xfrm>
          <a:custGeom>
            <a:avLst/>
            <a:gdLst>
              <a:gd name="T0" fmla="*/ 6 w 31"/>
              <a:gd name="T1" fmla="*/ 30 h 53"/>
              <a:gd name="T2" fmla="*/ 25 w 31"/>
              <a:gd name="T3" fmla="*/ 51 h 53"/>
              <a:gd name="T4" fmla="*/ 26 w 31"/>
              <a:gd name="T5" fmla="*/ 23 h 53"/>
              <a:gd name="T6" fmla="*/ 6 w 31"/>
              <a:gd name="T7" fmla="*/ 2 h 53"/>
              <a:gd name="T8" fmla="*/ 6 w 31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6" y="30"/>
                </a:moveTo>
                <a:cubicBezTo>
                  <a:pt x="11" y="44"/>
                  <a:pt x="20" y="53"/>
                  <a:pt x="25" y="51"/>
                </a:cubicBezTo>
                <a:cubicBezTo>
                  <a:pt x="31" y="49"/>
                  <a:pt x="31" y="37"/>
                  <a:pt x="26" y="23"/>
                </a:cubicBez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0" name="Freeform 57">
            <a:extLst>
              <a:ext uri="{FF2B5EF4-FFF2-40B4-BE49-F238E27FC236}">
                <a16:creationId xmlns:a16="http://schemas.microsoft.com/office/drawing/2014/main" id="{F0470D5D-483A-466E-996C-C48860CEEFDC}"/>
              </a:ext>
            </a:extLst>
          </p:cNvPr>
          <p:cNvSpPr>
            <a:spLocks/>
          </p:cNvSpPr>
          <p:nvPr userDrawn="1"/>
        </p:nvSpPr>
        <p:spPr bwMode="auto">
          <a:xfrm>
            <a:off x="1363177" y="4598356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id="{AC99D45E-D356-499C-A462-38A198D991C0}"/>
              </a:ext>
            </a:extLst>
          </p:cNvPr>
          <p:cNvSpPr>
            <a:spLocks/>
          </p:cNvSpPr>
          <p:nvPr userDrawn="1"/>
        </p:nvSpPr>
        <p:spPr bwMode="auto">
          <a:xfrm>
            <a:off x="5685664" y="5376060"/>
            <a:ext cx="410336" cy="711106"/>
          </a:xfrm>
          <a:custGeom>
            <a:avLst/>
            <a:gdLst>
              <a:gd name="T0" fmla="*/ 5 w 30"/>
              <a:gd name="T1" fmla="*/ 30 h 52"/>
              <a:gd name="T2" fmla="*/ 24 w 30"/>
              <a:gd name="T3" fmla="*/ 50 h 52"/>
              <a:gd name="T4" fmla="*/ 25 w 30"/>
              <a:gd name="T5" fmla="*/ 23 h 52"/>
              <a:gd name="T6" fmla="*/ 6 w 30"/>
              <a:gd name="T7" fmla="*/ 2 h 52"/>
              <a:gd name="T8" fmla="*/ 5 w 30"/>
              <a:gd name="T9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5" y="30"/>
                </a:move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2" name="Freeform 59">
            <a:extLst>
              <a:ext uri="{FF2B5EF4-FFF2-40B4-BE49-F238E27FC236}">
                <a16:creationId xmlns:a16="http://schemas.microsoft.com/office/drawing/2014/main" id="{C185149D-CC02-4284-8966-7DA09240B18E}"/>
              </a:ext>
            </a:extLst>
          </p:cNvPr>
          <p:cNvSpPr>
            <a:spLocks/>
          </p:cNvSpPr>
          <p:nvPr userDrawn="1"/>
        </p:nvSpPr>
        <p:spPr bwMode="auto">
          <a:xfrm>
            <a:off x="2115101" y="7356842"/>
            <a:ext cx="423226" cy="723996"/>
          </a:xfrm>
          <a:custGeom>
            <a:avLst/>
            <a:gdLst>
              <a:gd name="T0" fmla="*/ 25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5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5" y="51"/>
                </a:cubicBezTo>
                <a:cubicBezTo>
                  <a:pt x="30" y="49"/>
                  <a:pt x="31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3" name="Freeform 60">
            <a:extLst>
              <a:ext uri="{FF2B5EF4-FFF2-40B4-BE49-F238E27FC236}">
                <a16:creationId xmlns:a16="http://schemas.microsoft.com/office/drawing/2014/main" id="{F047522C-8E6C-4EDB-BE49-728E096677B0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8012090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4" y="51"/>
                </a:cubicBezTo>
                <a:cubicBezTo>
                  <a:pt x="30" y="49"/>
                  <a:pt x="30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4" name="Freeform 61">
            <a:extLst>
              <a:ext uri="{FF2B5EF4-FFF2-40B4-BE49-F238E27FC236}">
                <a16:creationId xmlns:a16="http://schemas.microsoft.com/office/drawing/2014/main" id="{A067458B-3ED6-4786-978D-D8356B2E0AA3}"/>
              </a:ext>
            </a:extLst>
          </p:cNvPr>
          <p:cNvSpPr>
            <a:spLocks/>
          </p:cNvSpPr>
          <p:nvPr userDrawn="1"/>
        </p:nvSpPr>
        <p:spPr bwMode="auto">
          <a:xfrm>
            <a:off x="555396" y="4134312"/>
            <a:ext cx="410336" cy="708957"/>
          </a:xfrm>
          <a:custGeom>
            <a:avLst/>
            <a:gdLst>
              <a:gd name="T0" fmla="*/ 25 w 30"/>
              <a:gd name="T1" fmla="*/ 23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1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5" name="Freeform 62">
            <a:extLst>
              <a:ext uri="{FF2B5EF4-FFF2-40B4-BE49-F238E27FC236}">
                <a16:creationId xmlns:a16="http://schemas.microsoft.com/office/drawing/2014/main" id="{DD9B34D5-4C9B-494A-B470-2830F19371F5}"/>
              </a:ext>
            </a:extLst>
          </p:cNvPr>
          <p:cNvSpPr>
            <a:spLocks/>
          </p:cNvSpPr>
          <p:nvPr userDrawn="1"/>
        </p:nvSpPr>
        <p:spPr bwMode="auto">
          <a:xfrm>
            <a:off x="896985" y="4228840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6" name="Freeform 63">
            <a:extLst>
              <a:ext uri="{FF2B5EF4-FFF2-40B4-BE49-F238E27FC236}">
                <a16:creationId xmlns:a16="http://schemas.microsoft.com/office/drawing/2014/main" id="{5ADE4CF7-319A-4AA8-A819-AB739BDC37B9}"/>
              </a:ext>
            </a:extLst>
          </p:cNvPr>
          <p:cNvSpPr>
            <a:spLocks/>
          </p:cNvSpPr>
          <p:nvPr userDrawn="1"/>
        </p:nvSpPr>
        <p:spPr bwMode="auto">
          <a:xfrm>
            <a:off x="-2426518" y="1960179"/>
            <a:ext cx="726143" cy="425374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20"/>
                  <a:pt x="44" y="11"/>
                  <a:pt x="30" y="6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7" name="Freeform 64">
            <a:extLst>
              <a:ext uri="{FF2B5EF4-FFF2-40B4-BE49-F238E27FC236}">
                <a16:creationId xmlns:a16="http://schemas.microsoft.com/office/drawing/2014/main" id="{339BE9A8-9739-4700-B36D-9F90FD745B2D}"/>
              </a:ext>
            </a:extLst>
          </p:cNvPr>
          <p:cNvSpPr>
            <a:spLocks/>
          </p:cNvSpPr>
          <p:nvPr userDrawn="1"/>
        </p:nvSpPr>
        <p:spPr bwMode="auto">
          <a:xfrm>
            <a:off x="1103227" y="7275204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8" name="Freeform 65">
            <a:extLst>
              <a:ext uri="{FF2B5EF4-FFF2-40B4-BE49-F238E27FC236}">
                <a16:creationId xmlns:a16="http://schemas.microsoft.com/office/drawing/2014/main" id="{C995EB0C-483C-4B0C-960B-29E19D8E891F}"/>
              </a:ext>
            </a:extLst>
          </p:cNvPr>
          <p:cNvSpPr>
            <a:spLocks/>
          </p:cNvSpPr>
          <p:nvPr userDrawn="1"/>
        </p:nvSpPr>
        <p:spPr bwMode="auto">
          <a:xfrm>
            <a:off x="2566255" y="2727140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9" name="Freeform 66">
            <a:extLst>
              <a:ext uri="{FF2B5EF4-FFF2-40B4-BE49-F238E27FC236}">
                <a16:creationId xmlns:a16="http://schemas.microsoft.com/office/drawing/2014/main" id="{6F1E1AF5-4CE8-4565-AE45-E6CFFB2342C5}"/>
              </a:ext>
            </a:extLst>
          </p:cNvPr>
          <p:cNvSpPr>
            <a:spLocks/>
          </p:cNvSpPr>
          <p:nvPr userDrawn="1"/>
        </p:nvSpPr>
        <p:spPr bwMode="auto">
          <a:xfrm>
            <a:off x="3126976" y="2179311"/>
            <a:ext cx="423226" cy="711106"/>
          </a:xfrm>
          <a:custGeom>
            <a:avLst/>
            <a:gdLst>
              <a:gd name="T0" fmla="*/ 25 w 31"/>
              <a:gd name="T1" fmla="*/ 22 h 52"/>
              <a:gd name="T2" fmla="*/ 6 w 31"/>
              <a:gd name="T3" fmla="*/ 1 h 52"/>
              <a:gd name="T4" fmla="*/ 5 w 31"/>
              <a:gd name="T5" fmla="*/ 29 h 52"/>
              <a:gd name="T6" fmla="*/ 25 w 31"/>
              <a:gd name="T7" fmla="*/ 50 h 52"/>
              <a:gd name="T8" fmla="*/ 25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0" name="Freeform 67">
            <a:extLst>
              <a:ext uri="{FF2B5EF4-FFF2-40B4-BE49-F238E27FC236}">
                <a16:creationId xmlns:a16="http://schemas.microsoft.com/office/drawing/2014/main" id="{D221292E-C1BA-48B1-89BF-0D4116520C62}"/>
              </a:ext>
            </a:extLst>
          </p:cNvPr>
          <p:cNvSpPr>
            <a:spLocks/>
          </p:cNvSpPr>
          <p:nvPr userDrawn="1"/>
        </p:nvSpPr>
        <p:spPr bwMode="auto">
          <a:xfrm>
            <a:off x="3073266" y="3627301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1" name="Freeform 68">
            <a:extLst>
              <a:ext uri="{FF2B5EF4-FFF2-40B4-BE49-F238E27FC236}">
                <a16:creationId xmlns:a16="http://schemas.microsoft.com/office/drawing/2014/main" id="{D5FE19B4-B0A3-4C30-8B1C-8FF41BA1C73D}"/>
              </a:ext>
            </a:extLst>
          </p:cNvPr>
          <p:cNvSpPr>
            <a:spLocks/>
          </p:cNvSpPr>
          <p:nvPr userDrawn="1"/>
        </p:nvSpPr>
        <p:spPr bwMode="auto">
          <a:xfrm>
            <a:off x="-813104" y="5636012"/>
            <a:ext cx="713253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6 h 31"/>
              <a:gd name="T6" fmla="*/ 2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29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2" name="Freeform 69">
            <a:extLst>
              <a:ext uri="{FF2B5EF4-FFF2-40B4-BE49-F238E27FC236}">
                <a16:creationId xmlns:a16="http://schemas.microsoft.com/office/drawing/2014/main" id="{A033C067-CEA2-4B04-A5B6-4DA9E7A10EAB}"/>
              </a:ext>
            </a:extLst>
          </p:cNvPr>
          <p:cNvSpPr>
            <a:spLocks/>
          </p:cNvSpPr>
          <p:nvPr userDrawn="1"/>
        </p:nvSpPr>
        <p:spPr bwMode="auto">
          <a:xfrm>
            <a:off x="-278165" y="5582302"/>
            <a:ext cx="423226" cy="708957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1 h 52"/>
              <a:gd name="T4" fmla="*/ 5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1"/>
                </a:cubicBezTo>
                <a:cubicBezTo>
                  <a:pt x="1" y="3"/>
                  <a:pt x="0" y="16"/>
                  <a:pt x="5" y="29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3" name="Freeform 70">
            <a:extLst>
              <a:ext uri="{FF2B5EF4-FFF2-40B4-BE49-F238E27FC236}">
                <a16:creationId xmlns:a16="http://schemas.microsoft.com/office/drawing/2014/main" id="{5AE55A5B-5AE9-4098-AB29-AFB44C52613D}"/>
              </a:ext>
            </a:extLst>
          </p:cNvPr>
          <p:cNvSpPr>
            <a:spLocks/>
          </p:cNvSpPr>
          <p:nvPr userDrawn="1"/>
        </p:nvSpPr>
        <p:spPr bwMode="auto">
          <a:xfrm>
            <a:off x="145062" y="6592028"/>
            <a:ext cx="425374" cy="711106"/>
          </a:xfrm>
          <a:custGeom>
            <a:avLst/>
            <a:gdLst>
              <a:gd name="T0" fmla="*/ 26 w 31"/>
              <a:gd name="T1" fmla="*/ 23 h 52"/>
              <a:gd name="T2" fmla="*/ 6 w 31"/>
              <a:gd name="T3" fmla="*/ 2 h 52"/>
              <a:gd name="T4" fmla="*/ 6 w 31"/>
              <a:gd name="T5" fmla="*/ 30 h 52"/>
              <a:gd name="T6" fmla="*/ 25 w 31"/>
              <a:gd name="T7" fmla="*/ 50 h 52"/>
              <a:gd name="T8" fmla="*/ 26 w 31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3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30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4" name="Freeform 71">
            <a:extLst>
              <a:ext uri="{FF2B5EF4-FFF2-40B4-BE49-F238E27FC236}">
                <a16:creationId xmlns:a16="http://schemas.microsoft.com/office/drawing/2014/main" id="{4BDD1665-6F44-4486-AA52-3D97918D8107}"/>
              </a:ext>
            </a:extLst>
          </p:cNvPr>
          <p:cNvSpPr>
            <a:spLocks/>
          </p:cNvSpPr>
          <p:nvPr userDrawn="1"/>
        </p:nvSpPr>
        <p:spPr bwMode="auto">
          <a:xfrm>
            <a:off x="2907844" y="3367349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5" name="Freeform 72">
            <a:extLst>
              <a:ext uri="{FF2B5EF4-FFF2-40B4-BE49-F238E27FC236}">
                <a16:creationId xmlns:a16="http://schemas.microsoft.com/office/drawing/2014/main" id="{B29411C3-5374-4657-8750-8BE5CC02F580}"/>
              </a:ext>
            </a:extLst>
          </p:cNvPr>
          <p:cNvSpPr>
            <a:spLocks/>
          </p:cNvSpPr>
          <p:nvPr userDrawn="1"/>
        </p:nvSpPr>
        <p:spPr bwMode="auto">
          <a:xfrm>
            <a:off x="2729530" y="2589645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6" name="Freeform 73">
            <a:extLst>
              <a:ext uri="{FF2B5EF4-FFF2-40B4-BE49-F238E27FC236}">
                <a16:creationId xmlns:a16="http://schemas.microsoft.com/office/drawing/2014/main" id="{30332CDD-727C-4291-965B-09BCEC6C1319}"/>
              </a:ext>
            </a:extLst>
          </p:cNvPr>
          <p:cNvSpPr>
            <a:spLocks/>
          </p:cNvSpPr>
          <p:nvPr userDrawn="1"/>
        </p:nvSpPr>
        <p:spPr bwMode="auto">
          <a:xfrm>
            <a:off x="1842261" y="3968888"/>
            <a:ext cx="723996" cy="423226"/>
          </a:xfrm>
          <a:custGeom>
            <a:avLst/>
            <a:gdLst>
              <a:gd name="T0" fmla="*/ 23 w 53"/>
              <a:gd name="T1" fmla="*/ 5 h 31"/>
              <a:gd name="T2" fmla="*/ 2 w 53"/>
              <a:gd name="T3" fmla="*/ 25 h 31"/>
              <a:gd name="T4" fmla="*/ 30 w 53"/>
              <a:gd name="T5" fmla="*/ 26 h 31"/>
              <a:gd name="T6" fmla="*/ 51 w 53"/>
              <a:gd name="T7" fmla="*/ 6 h 31"/>
              <a:gd name="T8" fmla="*/ 23 w 53"/>
              <a:gd name="T9" fmla="*/ 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5"/>
                </a:moveTo>
                <a:cubicBezTo>
                  <a:pt x="10" y="11"/>
                  <a:pt x="0" y="19"/>
                  <a:pt x="2" y="25"/>
                </a:cubicBezTo>
                <a:cubicBezTo>
                  <a:pt x="4" y="31"/>
                  <a:pt x="17" y="31"/>
                  <a:pt x="30" y="26"/>
                </a:cubicBezTo>
                <a:cubicBezTo>
                  <a:pt x="44" y="20"/>
                  <a:pt x="53" y="12"/>
                  <a:pt x="51" y="6"/>
                </a:cubicBezTo>
                <a:cubicBezTo>
                  <a:pt x="49" y="1"/>
                  <a:pt x="37" y="0"/>
                  <a:pt x="23" y="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7" name="Freeform 74">
            <a:extLst>
              <a:ext uri="{FF2B5EF4-FFF2-40B4-BE49-F238E27FC236}">
                <a16:creationId xmlns:a16="http://schemas.microsoft.com/office/drawing/2014/main" id="{91CD0B28-DBE3-4F3B-8B7A-BDB84629CF12}"/>
              </a:ext>
            </a:extLst>
          </p:cNvPr>
          <p:cNvSpPr>
            <a:spLocks/>
          </p:cNvSpPr>
          <p:nvPr userDrawn="1"/>
        </p:nvSpPr>
        <p:spPr bwMode="auto">
          <a:xfrm>
            <a:off x="1623129" y="3517734"/>
            <a:ext cx="711106" cy="410336"/>
          </a:xfrm>
          <a:custGeom>
            <a:avLst/>
            <a:gdLst>
              <a:gd name="T0" fmla="*/ 22 w 52"/>
              <a:gd name="T1" fmla="*/ 25 h 30"/>
              <a:gd name="T2" fmla="*/ 50 w 52"/>
              <a:gd name="T3" fmla="*/ 24 h 30"/>
              <a:gd name="T4" fmla="*/ 29 w 52"/>
              <a:gd name="T5" fmla="*/ 5 h 30"/>
              <a:gd name="T6" fmla="*/ 2 w 52"/>
              <a:gd name="T7" fmla="*/ 5 h 30"/>
              <a:gd name="T8" fmla="*/ 22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2" y="25"/>
                </a:moveTo>
                <a:cubicBezTo>
                  <a:pt x="36" y="30"/>
                  <a:pt x="48" y="30"/>
                  <a:pt x="50" y="24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5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8" name="Freeform 75">
            <a:extLst>
              <a:ext uri="{FF2B5EF4-FFF2-40B4-BE49-F238E27FC236}">
                <a16:creationId xmlns:a16="http://schemas.microsoft.com/office/drawing/2014/main" id="{DF2B25F8-3204-43AB-B647-737D985092C2}"/>
              </a:ext>
            </a:extLst>
          </p:cNvPr>
          <p:cNvSpPr>
            <a:spLocks/>
          </p:cNvSpPr>
          <p:nvPr userDrawn="1"/>
        </p:nvSpPr>
        <p:spPr bwMode="auto">
          <a:xfrm>
            <a:off x="1582309" y="772139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7" y="30"/>
                  <a:pt x="49" y="30"/>
                  <a:pt x="51" y="24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9" name="Freeform 76">
            <a:extLst>
              <a:ext uri="{FF2B5EF4-FFF2-40B4-BE49-F238E27FC236}">
                <a16:creationId xmlns:a16="http://schemas.microsoft.com/office/drawing/2014/main" id="{91656D2C-40AD-4007-A424-F63F2ACCD0B4}"/>
              </a:ext>
            </a:extLst>
          </p:cNvPr>
          <p:cNvSpPr>
            <a:spLocks/>
          </p:cNvSpPr>
          <p:nvPr userDrawn="1"/>
        </p:nvSpPr>
        <p:spPr bwMode="auto">
          <a:xfrm>
            <a:off x="1307320" y="1674447"/>
            <a:ext cx="726143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0" name="Freeform 77">
            <a:extLst>
              <a:ext uri="{FF2B5EF4-FFF2-40B4-BE49-F238E27FC236}">
                <a16:creationId xmlns:a16="http://schemas.microsoft.com/office/drawing/2014/main" id="{A3444D78-0BC2-4F15-9891-00FF3CCBC134}"/>
              </a:ext>
            </a:extLst>
          </p:cNvPr>
          <p:cNvSpPr>
            <a:spLocks/>
          </p:cNvSpPr>
          <p:nvPr userDrawn="1"/>
        </p:nvSpPr>
        <p:spPr bwMode="auto">
          <a:xfrm>
            <a:off x="-1058016" y="3053690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7" y="31"/>
                  <a:pt x="49" y="31"/>
                  <a:pt x="51" y="25"/>
                </a:cubicBezTo>
                <a:cubicBezTo>
                  <a:pt x="53" y="19"/>
                  <a:pt x="44" y="11"/>
                  <a:pt x="30" y="6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1" name="Freeform 78">
            <a:extLst>
              <a:ext uri="{FF2B5EF4-FFF2-40B4-BE49-F238E27FC236}">
                <a16:creationId xmlns:a16="http://schemas.microsoft.com/office/drawing/2014/main" id="{BB5ECDEE-0DFF-41E2-8258-F071491BC488}"/>
              </a:ext>
            </a:extLst>
          </p:cNvPr>
          <p:cNvSpPr>
            <a:spLocks/>
          </p:cNvSpPr>
          <p:nvPr userDrawn="1"/>
        </p:nvSpPr>
        <p:spPr bwMode="auto">
          <a:xfrm>
            <a:off x="583326" y="3313641"/>
            <a:ext cx="711106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6 h 31"/>
              <a:gd name="T6" fmla="*/ 2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29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2" name="Freeform 79">
            <a:extLst>
              <a:ext uri="{FF2B5EF4-FFF2-40B4-BE49-F238E27FC236}">
                <a16:creationId xmlns:a16="http://schemas.microsoft.com/office/drawing/2014/main" id="{5FB71415-0225-4628-A711-3634F7783CEC}"/>
              </a:ext>
            </a:extLst>
          </p:cNvPr>
          <p:cNvSpPr>
            <a:spLocks/>
          </p:cNvSpPr>
          <p:nvPr userDrawn="1"/>
        </p:nvSpPr>
        <p:spPr bwMode="auto">
          <a:xfrm>
            <a:off x="-1249220" y="5472737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1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3" name="Freeform 80">
            <a:extLst>
              <a:ext uri="{FF2B5EF4-FFF2-40B4-BE49-F238E27FC236}">
                <a16:creationId xmlns:a16="http://schemas.microsoft.com/office/drawing/2014/main" id="{E734BE33-8641-4ADE-8618-35200E9B3B6E}"/>
              </a:ext>
            </a:extLst>
          </p:cNvPr>
          <p:cNvSpPr>
            <a:spLocks/>
          </p:cNvSpPr>
          <p:nvPr userDrawn="1"/>
        </p:nvSpPr>
        <p:spPr bwMode="auto">
          <a:xfrm>
            <a:off x="-1537100" y="4993653"/>
            <a:ext cx="711106" cy="410336"/>
          </a:xfrm>
          <a:custGeom>
            <a:avLst/>
            <a:gdLst>
              <a:gd name="T0" fmla="*/ 23 w 52"/>
              <a:gd name="T1" fmla="*/ 25 h 30"/>
              <a:gd name="T2" fmla="*/ 50 w 52"/>
              <a:gd name="T3" fmla="*/ 25 h 30"/>
              <a:gd name="T4" fmla="*/ 30 w 52"/>
              <a:gd name="T5" fmla="*/ 5 h 30"/>
              <a:gd name="T6" fmla="*/ 2 w 52"/>
              <a:gd name="T7" fmla="*/ 6 h 30"/>
              <a:gd name="T8" fmla="*/ 23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3" y="25"/>
                </a:moveTo>
                <a:cubicBezTo>
                  <a:pt x="36" y="30"/>
                  <a:pt x="49" y="30"/>
                  <a:pt x="50" y="25"/>
                </a:cubicBezTo>
                <a:cubicBezTo>
                  <a:pt x="52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4" name="Freeform 81">
            <a:extLst>
              <a:ext uri="{FF2B5EF4-FFF2-40B4-BE49-F238E27FC236}">
                <a16:creationId xmlns:a16="http://schemas.microsoft.com/office/drawing/2014/main" id="{786B008E-2DDC-42C9-B3C3-A3D975751D31}"/>
              </a:ext>
            </a:extLst>
          </p:cNvPr>
          <p:cNvSpPr>
            <a:spLocks/>
          </p:cNvSpPr>
          <p:nvPr userDrawn="1"/>
        </p:nvSpPr>
        <p:spPr bwMode="auto">
          <a:xfrm>
            <a:off x="-2780995" y="3259932"/>
            <a:ext cx="723996" cy="423226"/>
          </a:xfrm>
          <a:custGeom>
            <a:avLst/>
            <a:gdLst>
              <a:gd name="T0" fmla="*/ 23 w 53"/>
              <a:gd name="T1" fmla="*/ 25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5"/>
                </a:moveTo>
                <a:cubicBezTo>
                  <a:pt x="37" y="31"/>
                  <a:pt x="49" y="30"/>
                  <a:pt x="51" y="25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5" name="Freeform 82">
            <a:extLst>
              <a:ext uri="{FF2B5EF4-FFF2-40B4-BE49-F238E27FC236}">
                <a16:creationId xmlns:a16="http://schemas.microsoft.com/office/drawing/2014/main" id="{321C6987-DD08-48F5-9392-F31149D47E48}"/>
              </a:ext>
            </a:extLst>
          </p:cNvPr>
          <p:cNvSpPr>
            <a:spLocks/>
          </p:cNvSpPr>
          <p:nvPr userDrawn="1"/>
        </p:nvSpPr>
        <p:spPr bwMode="auto">
          <a:xfrm>
            <a:off x="1608090" y="3122437"/>
            <a:ext cx="726143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0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6" name="Freeform 83">
            <a:extLst>
              <a:ext uri="{FF2B5EF4-FFF2-40B4-BE49-F238E27FC236}">
                <a16:creationId xmlns:a16="http://schemas.microsoft.com/office/drawing/2014/main" id="{D5E2690C-05E7-414D-8965-1D3C0F48CECC}"/>
              </a:ext>
            </a:extLst>
          </p:cNvPr>
          <p:cNvSpPr>
            <a:spLocks/>
          </p:cNvSpPr>
          <p:nvPr userDrawn="1"/>
        </p:nvSpPr>
        <p:spPr bwMode="auto">
          <a:xfrm>
            <a:off x="-553154" y="-387972"/>
            <a:ext cx="425374" cy="708957"/>
          </a:xfrm>
          <a:custGeom>
            <a:avLst/>
            <a:gdLst>
              <a:gd name="T0" fmla="*/ 5 w 31"/>
              <a:gd name="T1" fmla="*/ 30 h 52"/>
              <a:gd name="T2" fmla="*/ 25 w 31"/>
              <a:gd name="T3" fmla="*/ 50 h 52"/>
              <a:gd name="T4" fmla="*/ 25 w 31"/>
              <a:gd name="T5" fmla="*/ 23 h 52"/>
              <a:gd name="T6" fmla="*/ 6 w 31"/>
              <a:gd name="T7" fmla="*/ 2 h 52"/>
              <a:gd name="T8" fmla="*/ 5 w 31"/>
              <a:gd name="T9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5" y="30"/>
                </a:move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3"/>
                </a:cubicBezTo>
                <a:cubicBezTo>
                  <a:pt x="20" y="9"/>
                  <a:pt x="12" y="0"/>
                  <a:pt x="6" y="2"/>
                </a:cubicBezTo>
                <a:cubicBezTo>
                  <a:pt x="0" y="4"/>
                  <a:pt x="0" y="16"/>
                  <a:pt x="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7" name="Freeform 84">
            <a:extLst>
              <a:ext uri="{FF2B5EF4-FFF2-40B4-BE49-F238E27FC236}">
                <a16:creationId xmlns:a16="http://schemas.microsoft.com/office/drawing/2014/main" id="{FE03D341-6E62-4877-BA44-D01BED2CBC31}"/>
              </a:ext>
            </a:extLst>
          </p:cNvPr>
          <p:cNvSpPr>
            <a:spLocks/>
          </p:cNvSpPr>
          <p:nvPr userDrawn="1"/>
        </p:nvSpPr>
        <p:spPr bwMode="auto">
          <a:xfrm>
            <a:off x="-619752" y="1210403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1" y="6"/>
                </a:cubicBezTo>
                <a:cubicBezTo>
                  <a:pt x="0" y="12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8" name="Freeform 85">
            <a:extLst>
              <a:ext uri="{FF2B5EF4-FFF2-40B4-BE49-F238E27FC236}">
                <a16:creationId xmlns:a16="http://schemas.microsoft.com/office/drawing/2014/main" id="{95EB15F5-9A65-4B3A-8EE1-799043E75B25}"/>
              </a:ext>
            </a:extLst>
          </p:cNvPr>
          <p:cNvSpPr>
            <a:spLocks/>
          </p:cNvSpPr>
          <p:nvPr userDrawn="1"/>
        </p:nvSpPr>
        <p:spPr bwMode="auto">
          <a:xfrm>
            <a:off x="-1249220" y="1141655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  <a:cubicBezTo>
                  <a:pt x="11" y="43"/>
                  <a:pt x="20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9" name="Freeform 86">
            <a:extLst>
              <a:ext uri="{FF2B5EF4-FFF2-40B4-BE49-F238E27FC236}">
                <a16:creationId xmlns:a16="http://schemas.microsoft.com/office/drawing/2014/main" id="{6D7AF9A3-49B0-4E81-8ED3-E025CD2F843D}"/>
              </a:ext>
            </a:extLst>
          </p:cNvPr>
          <p:cNvSpPr>
            <a:spLocks/>
          </p:cNvSpPr>
          <p:nvPr userDrawn="1"/>
        </p:nvSpPr>
        <p:spPr bwMode="auto">
          <a:xfrm>
            <a:off x="-2561863" y="677611"/>
            <a:ext cx="711106" cy="410336"/>
          </a:xfrm>
          <a:custGeom>
            <a:avLst/>
            <a:gdLst>
              <a:gd name="T0" fmla="*/ 22 w 52"/>
              <a:gd name="T1" fmla="*/ 25 h 30"/>
              <a:gd name="T2" fmla="*/ 50 w 52"/>
              <a:gd name="T3" fmla="*/ 24 h 30"/>
              <a:gd name="T4" fmla="*/ 29 w 52"/>
              <a:gd name="T5" fmla="*/ 5 h 30"/>
              <a:gd name="T6" fmla="*/ 2 w 52"/>
              <a:gd name="T7" fmla="*/ 6 h 30"/>
              <a:gd name="T8" fmla="*/ 22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2" y="25"/>
                </a:moveTo>
                <a:cubicBezTo>
                  <a:pt x="36" y="30"/>
                  <a:pt x="48" y="30"/>
                  <a:pt x="50" y="24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0" name="Freeform 87">
            <a:extLst>
              <a:ext uri="{FF2B5EF4-FFF2-40B4-BE49-F238E27FC236}">
                <a16:creationId xmlns:a16="http://schemas.microsoft.com/office/drawing/2014/main" id="{6C635703-C4AA-4634-A78F-A9845AC972F7}"/>
              </a:ext>
            </a:extLst>
          </p:cNvPr>
          <p:cNvSpPr>
            <a:spLocks/>
          </p:cNvSpPr>
          <p:nvPr userDrawn="1"/>
        </p:nvSpPr>
        <p:spPr bwMode="auto">
          <a:xfrm>
            <a:off x="-1700374" y="2658393"/>
            <a:ext cx="423226" cy="708957"/>
          </a:xfrm>
          <a:custGeom>
            <a:avLst/>
            <a:gdLst>
              <a:gd name="T0" fmla="*/ 25 w 31"/>
              <a:gd name="T1" fmla="*/ 23 h 52"/>
              <a:gd name="T2" fmla="*/ 6 w 31"/>
              <a:gd name="T3" fmla="*/ 2 h 52"/>
              <a:gd name="T4" fmla="*/ 5 w 31"/>
              <a:gd name="T5" fmla="*/ 30 h 52"/>
              <a:gd name="T6" fmla="*/ 25 w 31"/>
              <a:gd name="T7" fmla="*/ 50 h 52"/>
              <a:gd name="T8" fmla="*/ 25 w 31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8879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'ello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367748-94D9-4183-BECC-EC03B18968B8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7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1BD249B-6F63-49E0-BDD8-04E9C67E0A68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123767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TN at a glan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54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4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TN’s position in the industry, how we compa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2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of IFRS 1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3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ilding a digital operatio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38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ut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6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al da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83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tx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65C99D-7F51-4CEC-BE87-770C6F28199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7307260" y="-878330"/>
            <a:ext cx="5956880" cy="6042127"/>
            <a:chOff x="1312" y="871"/>
            <a:chExt cx="2865" cy="2906"/>
          </a:xfrm>
          <a:solidFill>
            <a:schemeClr val="bg2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3566EA2-A920-4C50-8EA1-B893E7F1B2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E3AAA33-CAC8-4070-807A-2251AF9C7B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B4918DD-E264-4878-8878-0C6F278909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A2A9936-AF43-4C8E-BDDA-044E1A1C4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F984B06-E971-42AB-84C5-2A371AB77F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8EE69D8-47BE-493E-9234-E53FB27A16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9CB5B9D-5A0D-423E-A02C-1D930E0134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EB7B4AA-FADC-4ACC-BA01-9448623F8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C65E12C-C0F3-4AB8-B78A-0F7B614A6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5E2D6E5F-65A1-4B66-A8FF-E77F964545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A6B19A1B-2393-4F4E-806B-E7C80613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D5F3FC9A-FC9F-48FB-A09C-5F68A244D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A09D6B9-B867-49D2-B9E2-EA05E30E59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5544DDD2-8B0B-455A-A07F-BF6EE5C7E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A4EB784C-F6BC-407C-8A7E-B0EAB29989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2BBA79B6-8383-4C50-BEDF-DB05A62608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095F1733-6DED-40ED-B1B1-EFF72240F7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895A7B1-AE52-4EBE-A294-710B1D6261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DF20B5B-551A-4712-9AC7-663E74C86C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581E31D2-51B9-4E2C-AD7B-50641CCCEA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7FB5B807-6974-4435-B446-D16067DCFC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FB62BDBD-95D5-4873-9C0B-76893FB312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E4798CB4-995B-49A4-A41C-2A5698B4C6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5AE4FC8-4F39-4FF6-B4F1-BBB7A5831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0CE0389D-E5A4-4282-859C-4CFE8F4ACA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89FD19FC-3767-4558-97BC-45323B55B9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BC46D42D-4A2C-4567-AA1D-A6A593DE01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55BCA1ED-F3F7-4C73-B97E-C908460AFC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439A0170-EA53-442D-B6AB-CE90675F43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3AC3A0C5-677D-4589-8708-85D9787F9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AF3758DC-446E-4F3F-BFBF-71717C19A2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2F44AAC8-6E2C-416B-9EC6-286C5F485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562B140C-43A0-459B-A991-BCDEA2142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16791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327284-CEF7-4AE2-B333-3070AD05D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4549744"/>
            <a:ext cx="12192000" cy="1000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D019C-167F-4299-94FF-F7ABF5C7BA0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100000" contrast="-7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 logo and curv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9583" y="1505527"/>
            <a:ext cx="11520000" cy="49012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5" y="1089025"/>
            <a:ext cx="11523133" cy="33094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72000" bIns="3600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1600" b="1" i="1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835" y="68659"/>
            <a:ext cx="11014816" cy="7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D5A2E3-877F-446F-8757-86329662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25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3 graphs with titles &amp; foot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7C4F1B-8D87-4900-ABB2-43D7175D3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A0AF5AF-5E75-417C-AD74-3ADC001359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5713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75E673D-C0C3-4F25-BBE6-22E607769A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9707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575D36-D768-49B2-8159-6D54D321C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700" y="357488"/>
            <a:ext cx="114046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smtClean="0"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400" lvl="0" indent="-15240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Add 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E822CE-4FC8-4934-9FD3-51DD6D28F17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5152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01 Jul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C0BF8E-5820-4DB8-87C9-293C6A161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363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ab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14" y="266601"/>
            <a:ext cx="10397405" cy="4938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8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line sub +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98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Text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Fin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89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2 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BCEBB03-6820-4FF6-B1A2-4585619A5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69689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89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+ chart title + chart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1B1524E-F5EC-4375-98F2-BEC9FEB9417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514" y="640292"/>
            <a:ext cx="10683026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19D1201-7BF7-4205-854C-8EF458DF8B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1036064"/>
            <a:ext cx="4414603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i="1"/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5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9583" y="1505527"/>
            <a:ext cx="11520000" cy="49012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5" y="1089025"/>
            <a:ext cx="11523133" cy="33094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72000" bIns="3600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1600" b="1" i="1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835" y="68659"/>
            <a:ext cx="11014816" cy="7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316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ello logo and curv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3 graphs with titles &amp; foot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7C4F1B-8D87-4900-ABB2-43D7175D3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A0AF5AF-5E75-417C-AD74-3ADC001359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5713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75E673D-C0C3-4F25-BBE6-22E607769A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9707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575D36-D768-49B2-8159-6D54D321C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700" y="357488"/>
            <a:ext cx="114046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smtClean="0"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400" lvl="0" indent="-15240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3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pic with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1712" y="2123767"/>
            <a:ext cx="4604013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9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able + 1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072445"/>
            <a:ext cx="11428412" cy="5012266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7570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2EA84-588D-4DD5-A4E5-3FA71EA271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EDA83-5074-4C24-8467-F331177C9D01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7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4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6D01D-25D9-4F13-9D55-54A2C55CA0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017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5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4DC2C70A-0A97-473A-9BA9-4E5E9A492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2835" y="68659"/>
            <a:ext cx="11014816" cy="7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547509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 + Descrip + 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3532589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3532589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2173329"/>
            <a:ext cx="3532589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520825"/>
            <a:ext cx="3532589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2173329"/>
            <a:ext cx="3532589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520825"/>
            <a:ext cx="3532589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1A86F44-9029-46DD-9C9B-CA221D00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4938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5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+ Descrip + 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275388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1A86F44-9029-46DD-9C9B-CA221D00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4938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25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 + Descrip + 2 chart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1A86F44-9029-46DD-9C9B-CA221D00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4938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886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 + 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275388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528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 + Descrip + 2 chart yell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C41696-5606-490B-B6C2-71C78D719B0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2021">
            <a:extLst>
              <a:ext uri="{FF2B5EF4-FFF2-40B4-BE49-F238E27FC236}">
                <a16:creationId xmlns:a16="http://schemas.microsoft.com/office/drawing/2014/main" id="{C2F64AD5-F636-4980-B7DC-CE2DB70DC0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275388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CBCE34-699A-4C24-B60A-3E68360E6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27757-FFB9-4216-813F-F45BAC7E74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09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95250">
              <a:lnSpc>
                <a:spcPct val="100000"/>
              </a:lnSpc>
            </a:pPr>
            <a:fld id="{81D60167-4931-47E6-BA6A-407CBD079E47}" type="slidenum">
              <a:rPr sz="900" dirty="0" smtClean="0">
                <a:latin typeface="MTN Brighter Sans Light"/>
                <a:cs typeface="MTN Brighter Sans Light"/>
              </a:rPr>
              <a:t>‹#›</a:t>
            </a:fld>
            <a:endParaRPr sz="900">
              <a:latin typeface="MTN Brighter Sans Light"/>
              <a:cs typeface="MTN Brighter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08782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nce Sub + 2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EDA83-5074-4C24-8467-F331177C9D01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FF27BE-9ABF-4633-A2ED-A1990BB56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925" y="1404175"/>
            <a:ext cx="5500688" cy="189872"/>
          </a:xfrm>
          <a:prstGeom prst="rect">
            <a:avLst/>
          </a:prstGeom>
        </p:spPr>
        <p:txBody>
          <a:bodyPr lIns="0" tIns="36000" rIns="36000" bIns="36000" anchor="ctr" anchorCtr="0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6FEF837-22B8-4E8F-8E42-8AD40B2651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1404175"/>
            <a:ext cx="5537200" cy="189872"/>
          </a:xfrm>
          <a:prstGeom prst="rect">
            <a:avLst/>
          </a:prstGeom>
        </p:spPr>
        <p:txBody>
          <a:bodyPr lIns="0" tIns="36000" rIns="36000" bIns="36000" anchor="ctr" anchorCtr="0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9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355ED6-926B-42D7-818B-DAFBDEFD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451" y="6597650"/>
            <a:ext cx="431549" cy="26035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E377B-269D-4A15-A288-EAE087A0810D}" type="slidenum">
              <a:rPr lang="en-ZA" smtClean="0">
                <a:solidFill>
                  <a:srgbClr val="231F20">
                    <a:tint val="75000"/>
                  </a:srgbClr>
                </a:solidFill>
              </a:rPr>
              <a:pPr/>
              <a:t>‹#›</a:t>
            </a:fld>
            <a:endParaRPr lang="en-ZA" dirty="0">
              <a:solidFill>
                <a:srgbClr val="231F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6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932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748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8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825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 sub 1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0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0AB5B-74E4-41CC-AA2E-E843FCD582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-312129" y="260351"/>
            <a:ext cx="624258" cy="2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23002-22A1-4105-B521-63BA2700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978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089025"/>
            <a:ext cx="11404600" cy="4860925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843709-4177-4D43-B89E-7EC3B3280F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26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01 Jul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021">
            <a:extLst>
              <a:ext uri="{FF2B5EF4-FFF2-40B4-BE49-F238E27FC236}">
                <a16:creationId xmlns:a16="http://schemas.microsoft.com/office/drawing/2014/main" id="{8185943F-2C23-430C-8524-BDB2D17C1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0BF8E-5820-4DB8-87C9-293C6A161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211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021">
            <a:extLst>
              <a:ext uri="{FF2B5EF4-FFF2-40B4-BE49-F238E27FC236}">
                <a16:creationId xmlns:a16="http://schemas.microsoft.com/office/drawing/2014/main" id="{8185943F-2C23-430C-8524-BDB2D17C1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190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Fin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F62667-0F67-458E-8761-4A323B4B9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679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+ 2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58797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2EA84-588D-4DD5-A4E5-3FA71EA271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83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2A350-E6D0-412A-92EB-00196ABEE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13DDC8-692B-447D-9EE3-C6E75860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23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ine sub +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DB1FAA-2E3C-4C28-86A8-03E7987CA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630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0DFE5F-2D44-413A-874D-6255B4E412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3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8DBBFD8-BB71-44F9-96C9-570A0CCB3D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0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 logo and curv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ello logo and curv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27757-FFB9-4216-813F-F45BAC7E74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319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Fin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8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F62667-0F67-458E-8761-4A323B4B9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927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2 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0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BCEBB03-6820-4FF6-B1A2-4585619A5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69689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59F93-33FB-44BD-81E3-7E825F2359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984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2 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BCEBB03-6820-4FF6-B1A2-4585619A5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69689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59F93-33FB-44BD-81E3-7E825F2359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87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chart title + chart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2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1B1524E-F5EC-4375-98F2-BEC9FEB9417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514" y="640292"/>
            <a:ext cx="10683026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19D1201-7BF7-4205-854C-8EF458DF8B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1036064"/>
            <a:ext cx="4414603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i="1"/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B51A56-8CFC-4FA7-833B-1428F49CE14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906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8CFF1-9E10-4019-9686-5CFDC0477B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15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 yello re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7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26BD2-1983-4403-9D08-5B0521A38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EE3B7-BF9C-4D66-8081-63A3011350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val 2021">
            <a:extLst>
              <a:ext uri="{FF2B5EF4-FFF2-40B4-BE49-F238E27FC236}">
                <a16:creationId xmlns:a16="http://schemas.microsoft.com/office/drawing/2014/main" id="{4FFF5DB9-8EF1-4E56-9C26-208CB0A26C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34775" y="67548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81" name="Oval 2021">
            <a:extLst>
              <a:ext uri="{FF2B5EF4-FFF2-40B4-BE49-F238E27FC236}">
                <a16:creationId xmlns:a16="http://schemas.microsoft.com/office/drawing/2014/main" id="{8EF1FC44-9D4D-49A5-80F9-269AA765EA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091A9-EFD4-450F-BD1E-296B2FCF6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363" y="1050115"/>
            <a:ext cx="7288244" cy="49381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1068D-0DE8-4624-B8D4-4A75A1D013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3362" y="1607328"/>
            <a:ext cx="7288244" cy="4375150"/>
          </a:xfrm>
        </p:spPr>
        <p:txBody>
          <a:bodyPr/>
          <a:lstStyle>
            <a:lvl1pPr marL="0" indent="0" algn="just"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29F98-A75F-4481-84DB-700703F42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FA7815-FF19-49A7-BDDA-8089BD9661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190968" y="-1604775"/>
            <a:ext cx="4820576" cy="5033775"/>
            <a:chOff x="-6" y="-19"/>
            <a:chExt cx="4183" cy="4368"/>
          </a:xfrm>
          <a:solidFill>
            <a:schemeClr val="bg2">
              <a:alpha val="62000"/>
            </a:schemeClr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F52A005-3877-447E-9674-3DCA57AE3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A7CA168-C99E-4E5A-86AD-2FB87CA625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4" y="2194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0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0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E79BD5D-9DB8-43AA-9DB0-BCECFD8A39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5" y="1119"/>
              <a:ext cx="567" cy="579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1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E472D5D-F91C-4D7D-990C-CF771CC554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7983D2-027C-4C9D-B5A1-9AFCED3AAC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D6CB956-A183-4345-A94E-FF1B278DC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B8A95E5-35C2-4D6B-A2AE-FD68E1062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6" y="3771"/>
              <a:ext cx="567" cy="578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8" y="81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826006F-FB7F-41AE-B946-E4DE98181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7A33D6B-4BF9-411C-A7ED-9E8825BEF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AD6AD04-74BF-4555-9653-2EB2307C3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DAFF63C-CBDD-435B-928D-FEA330EE1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CEC6B4B-402A-4D9F-9CFF-BEC793AF7B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38721AB-5989-4582-B720-20E9F13079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8" y="3453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1" y="4"/>
                    <a:pt x="0" y="17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448B033-0CFD-4D30-97A4-549CFE341F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2" y="3993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2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522CD56-0219-46DD-A95D-8416DCB456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3" y="336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5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C98A06E-2056-4826-B529-D5ED8D69CB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5" y="3548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A885F90-4A6E-42F8-B1C1-584F0EEA76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3" y="40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1E89CF4-E6CC-4DA6-BC39-E8C6F7E56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3D36442A-AE5A-49E1-92A6-0DEAD12FC4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7DF6BA1-7BA4-4248-8002-9FDBA9E3F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35DF578-599A-439A-998E-F179D8E9DE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2" y="2874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69D4AA83-F632-44CC-A239-357556183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B4B0ACA9-5442-4366-9C60-409939609D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5CE7D68-166A-4A44-AE71-D6672C82B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ECD28097-1B7B-4C26-ADD8-B16A35979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EE8FDD11-FB44-402E-9302-DB7D6B69A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E138E34-0ADF-4F95-96A1-847045C263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B7C3E3A-DA5F-49A2-8BDF-2C8841073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25E030CA-E520-4662-9344-3D50250C86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0" y="3351"/>
              <a:ext cx="338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2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86BCF95-C608-4FAB-AF06-CBE9447E9D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9E7B1AB2-0665-434F-AEE8-EE4559D3C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862DC931-4F10-4E2B-A10A-1A65B97DE7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20"/>
              <a:ext cx="191" cy="330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70522BF1-2F7B-4E8F-B677-CCA19A228E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8" y="2582"/>
              <a:ext cx="337" cy="190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97607819-3346-4A61-836B-2B8F59C66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0" y="3294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C50D494F-EFF3-4E2B-A5A2-7FC19D6812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2710FF6E-F998-442A-B81A-026394F631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726E4F-4DAD-45D8-9C35-8EC2E829F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41E75F9-62B6-4030-AC2F-E808D9935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1799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62FE0BC-AD6E-477A-AD46-5A7044155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6DF1AB-15A6-4CD0-9AD9-253394E72E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9" y="1818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A5E2E4C3-F487-4199-9598-DB8A3E1F9C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" y="1850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1" y="4"/>
                    <a:pt x="0" y="16"/>
                    <a:pt x="5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32742B55-93FC-43E1-A0C4-95AD002073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" y="1138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20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DFA27F8C-46FF-406F-AD5B-9F148A6E9A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4" y="737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E1DBC857-18C6-4CFF-B34C-614A3210D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" y="1939"/>
              <a:ext cx="332" cy="197"/>
            </a:xfrm>
            <a:custGeom>
              <a:avLst/>
              <a:gdLst>
                <a:gd name="T0" fmla="*/ 23 w 52"/>
                <a:gd name="T1" fmla="*/ 26 h 31"/>
                <a:gd name="T2" fmla="*/ 51 w 52"/>
                <a:gd name="T3" fmla="*/ 25 h 31"/>
                <a:gd name="T4" fmla="*/ 30 w 52"/>
                <a:gd name="T5" fmla="*/ 6 h 31"/>
                <a:gd name="T6" fmla="*/ 2 w 52"/>
                <a:gd name="T7" fmla="*/ 6 h 31"/>
                <a:gd name="T8" fmla="*/ 23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2" y="20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D2E0153B-ADDC-4191-84FC-9530A6DB4F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9" y="2060"/>
              <a:ext cx="198" cy="337"/>
            </a:xfrm>
            <a:custGeom>
              <a:avLst/>
              <a:gdLst>
                <a:gd name="T0" fmla="*/ 6 w 31"/>
                <a:gd name="T1" fmla="*/ 30 h 53"/>
                <a:gd name="T2" fmla="*/ 25 w 31"/>
                <a:gd name="T3" fmla="*/ 51 h 53"/>
                <a:gd name="T4" fmla="*/ 26 w 31"/>
                <a:gd name="T5" fmla="*/ 23 h 53"/>
                <a:gd name="T6" fmla="*/ 6 w 31"/>
                <a:gd name="T7" fmla="*/ 2 h 53"/>
                <a:gd name="T8" fmla="*/ 6 w 31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6" y="30"/>
                  </a:moveTo>
                  <a:cubicBezTo>
                    <a:pt x="11" y="44"/>
                    <a:pt x="20" y="53"/>
                    <a:pt x="25" y="51"/>
                  </a:cubicBezTo>
                  <a:cubicBezTo>
                    <a:pt x="31" y="49"/>
                    <a:pt x="31" y="37"/>
                    <a:pt x="26" y="23"/>
                  </a:cubicBez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CCEDBB83-07AE-4484-B4C2-6BD6E6848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05AE18D5-1345-48DE-996A-4FF70E0432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6DEC1B08-E3D2-4F19-A102-29AA3B742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24" y="3586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319A195-7730-41AD-B646-EDA14C0E48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3891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4" y="51"/>
                  </a:cubicBezTo>
                  <a:cubicBezTo>
                    <a:pt x="30" y="49"/>
                    <a:pt x="30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63146E9E-664A-4D9A-9C4A-5525158F24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7133B74D-4843-4A4A-A26C-A05D4984E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" y="1074"/>
              <a:ext cx="338" cy="198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20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9F1503A8-4FE2-479C-BD23-58F624D110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3" y="354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EFDB5350-827E-4F05-B53C-21EBA2C02F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C95E0D03-B6FD-44D8-AD87-8ABAB6650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2D1D5792-9CE5-40B9-B01A-195517FB0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6" name="Freeform 69">
              <a:extLst>
                <a:ext uri="{FF2B5EF4-FFF2-40B4-BE49-F238E27FC236}">
                  <a16:creationId xmlns:a16="http://schemas.microsoft.com/office/drawing/2014/main" id="{09062C02-39CB-475A-8F29-4B4ED13028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" y="2760"/>
              <a:ext cx="197" cy="330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1"/>
                  </a:cubicBezTo>
                  <a:cubicBezTo>
                    <a:pt x="1" y="3"/>
                    <a:pt x="0" y="16"/>
                    <a:pt x="5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7" name="Freeform 70">
              <a:extLst>
                <a:ext uri="{FF2B5EF4-FFF2-40B4-BE49-F238E27FC236}">
                  <a16:creationId xmlns:a16="http://schemas.microsoft.com/office/drawing/2014/main" id="{989485E2-0D6A-47E8-9BC2-ED07AC8790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7" y="3230"/>
              <a:ext cx="198" cy="331"/>
            </a:xfrm>
            <a:custGeom>
              <a:avLst/>
              <a:gdLst>
                <a:gd name="T0" fmla="*/ 26 w 31"/>
                <a:gd name="T1" fmla="*/ 23 h 52"/>
                <a:gd name="T2" fmla="*/ 6 w 31"/>
                <a:gd name="T3" fmla="*/ 2 h 52"/>
                <a:gd name="T4" fmla="*/ 6 w 31"/>
                <a:gd name="T5" fmla="*/ 30 h 52"/>
                <a:gd name="T6" fmla="*/ 25 w 31"/>
                <a:gd name="T7" fmla="*/ 50 h 52"/>
                <a:gd name="T8" fmla="*/ 26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967B26A1-C8D9-48E3-BEF1-C4459AAB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07D36223-E593-4DA5-8773-3756F75CD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6" y="521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839D573C-342E-44E8-9404-6F1A1926A3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8" y="941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24025D32-B249-4175-AF2A-09B127660F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" y="1583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1"/>
                    <a:pt x="51" y="25"/>
                  </a:cubicBezTo>
                  <a:cubicBezTo>
                    <a:pt x="53" y="19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5F005846-2949-4659-B0BA-3F7DEB624F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270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E2B30D0D-7C5C-46FA-B97C-8D5338AAD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" y="2486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0 w 52"/>
                <a:gd name="T3" fmla="*/ 25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0" y="25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F391BDCB-2452-4A4E-80F7-6A6938F88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" y="1679"/>
              <a:ext cx="337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76385566-1908-42F3-A961-53380E944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8BD8DB3E-2B26-40ED-A464-A4ACE755A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" y="-19"/>
              <a:ext cx="198" cy="330"/>
            </a:xfrm>
            <a:custGeom>
              <a:avLst/>
              <a:gdLst>
                <a:gd name="T0" fmla="*/ 5 w 31"/>
                <a:gd name="T1" fmla="*/ 30 h 52"/>
                <a:gd name="T2" fmla="*/ 25 w 31"/>
                <a:gd name="T3" fmla="*/ 50 h 52"/>
                <a:gd name="T4" fmla="*/ 25 w 31"/>
                <a:gd name="T5" fmla="*/ 23 h 52"/>
                <a:gd name="T6" fmla="*/ 6 w 31"/>
                <a:gd name="T7" fmla="*/ 2 h 52"/>
                <a:gd name="T8" fmla="*/ 5 w 31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5" y="30"/>
                  </a:move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E8675C73-D8C3-4EFF-8E36-B572F2CCB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1" y="7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2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C0539AB4-89B1-4A20-ADE6-1DD2ACE4E7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693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E51762D7-D33E-4762-B6E4-B70CE4374D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" y="477"/>
              <a:ext cx="331" cy="191"/>
            </a:xfrm>
            <a:custGeom>
              <a:avLst/>
              <a:gdLst>
                <a:gd name="T0" fmla="*/ 22 w 52"/>
                <a:gd name="T1" fmla="*/ 25 h 30"/>
                <a:gd name="T2" fmla="*/ 50 w 52"/>
                <a:gd name="T3" fmla="*/ 24 h 30"/>
                <a:gd name="T4" fmla="*/ 29 w 52"/>
                <a:gd name="T5" fmla="*/ 5 h 30"/>
                <a:gd name="T6" fmla="*/ 2 w 52"/>
                <a:gd name="T7" fmla="*/ 6 h 30"/>
                <a:gd name="T8" fmla="*/ 22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2" y="25"/>
                  </a:moveTo>
                  <a:cubicBezTo>
                    <a:pt x="36" y="30"/>
                    <a:pt x="48" y="30"/>
                    <a:pt x="50" y="24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80" name="Freeform 87">
              <a:extLst>
                <a:ext uri="{FF2B5EF4-FFF2-40B4-BE49-F238E27FC236}">
                  <a16:creationId xmlns:a16="http://schemas.microsoft.com/office/drawing/2014/main" id="{8D0ABE99-0A8B-40F8-8F11-7EB7DB584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" y="1399"/>
              <a:ext cx="197" cy="330"/>
            </a:xfrm>
            <a:custGeom>
              <a:avLst/>
              <a:gdLst>
                <a:gd name="T0" fmla="*/ 25 w 31"/>
                <a:gd name="T1" fmla="*/ 23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5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35360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2021">
            <a:extLst>
              <a:ext uri="{FF2B5EF4-FFF2-40B4-BE49-F238E27FC236}">
                <a16:creationId xmlns:a16="http://schemas.microsoft.com/office/drawing/2014/main" id="{8B691B96-1406-4343-8B35-3B0E786FDB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1068D-0DE8-4624-B8D4-4A75A1D013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77135" y="1241425"/>
            <a:ext cx="7288244" cy="4375150"/>
          </a:xfrm>
        </p:spPr>
        <p:txBody>
          <a:bodyPr lIns="36000" tIns="36000" rIns="36000" bIns="36000" anchor="ctr" anchorCtr="0"/>
          <a:lstStyle>
            <a:lvl1pPr marL="0" indent="0" algn="ctr">
              <a:buFontTx/>
              <a:buNone/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29F98-A75F-4481-84DB-700703F42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FA7815-FF19-49A7-BDDA-8089BD9661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26749" y="-545995"/>
            <a:ext cx="6565093" cy="6855447"/>
            <a:chOff x="-6" y="-19"/>
            <a:chExt cx="4183" cy="4368"/>
          </a:xfrm>
          <a:solidFill>
            <a:schemeClr val="bg2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F52A005-3877-447E-9674-3DCA57AE3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A7CA168-C99E-4E5A-86AD-2FB87CA625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4" y="2194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0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0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E79BD5D-9DB8-43AA-9DB0-BCECFD8A39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5" y="1119"/>
              <a:ext cx="567" cy="579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1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E472D5D-F91C-4D7D-990C-CF771CC554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7983D2-027C-4C9D-B5A1-9AFCED3AAC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D6CB956-A183-4345-A94E-FF1B278DC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B8A95E5-35C2-4D6B-A2AE-FD68E1062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6" y="3771"/>
              <a:ext cx="567" cy="578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8" y="81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826006F-FB7F-41AE-B946-E4DE98181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7A33D6B-4BF9-411C-A7ED-9E8825BEF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AD6AD04-74BF-4555-9653-2EB2307C3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DAFF63C-CBDD-435B-928D-FEA330EE1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CEC6B4B-402A-4D9F-9CFF-BEC793AF7B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38721AB-5989-4582-B720-20E9F13079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8" y="3453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1" y="4"/>
                    <a:pt x="0" y="17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448B033-0CFD-4D30-97A4-549CFE341F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2" y="3993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2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522CD56-0219-46DD-A95D-8416DCB456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3" y="336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5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C98A06E-2056-4826-B529-D5ED8D69CB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5" y="3548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A885F90-4A6E-42F8-B1C1-584F0EEA76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3" y="40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1E89CF4-E6CC-4DA6-BC39-E8C6F7E56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3D36442A-AE5A-49E1-92A6-0DEAD12FC4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7DF6BA1-7BA4-4248-8002-9FDBA9E3F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35DF578-599A-439A-998E-F179D8E9DE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2" y="2874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69D4AA83-F632-44CC-A239-357556183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B4B0ACA9-5442-4366-9C60-409939609D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5CE7D68-166A-4A44-AE71-D6672C82B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ECD28097-1B7B-4C26-ADD8-B16A35979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EE8FDD11-FB44-402E-9302-DB7D6B69A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E138E34-0ADF-4F95-96A1-847045C263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B7C3E3A-DA5F-49A2-8BDF-2C8841073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25E030CA-E520-4662-9344-3D50250C86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0" y="3351"/>
              <a:ext cx="338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2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86BCF95-C608-4FAB-AF06-CBE9447E9D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9E7B1AB2-0665-434F-AEE8-EE4559D3C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862DC931-4F10-4E2B-A10A-1A65B97DE7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20"/>
              <a:ext cx="191" cy="330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70522BF1-2F7B-4E8F-B677-CCA19A228E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8" y="2582"/>
              <a:ext cx="337" cy="190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97607819-3346-4A61-836B-2B8F59C66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0" y="3294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C50D494F-EFF3-4E2B-A5A2-7FC19D6812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2710FF6E-F998-442A-B81A-026394F631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726E4F-4DAD-45D8-9C35-8EC2E829F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41E75F9-62B6-4030-AC2F-E808D9935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1799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62FE0BC-AD6E-477A-AD46-5A7044155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6DF1AB-15A6-4CD0-9AD9-253394E72E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9" y="1818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A5E2E4C3-F487-4199-9598-DB8A3E1F9C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" y="1850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1" y="4"/>
                    <a:pt x="0" y="16"/>
                    <a:pt x="5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32742B55-93FC-43E1-A0C4-95AD002073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" y="1138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20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DFA27F8C-46FF-406F-AD5B-9F148A6E9A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4" y="737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E1DBC857-18C6-4CFF-B34C-614A3210D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" y="1939"/>
              <a:ext cx="332" cy="197"/>
            </a:xfrm>
            <a:custGeom>
              <a:avLst/>
              <a:gdLst>
                <a:gd name="T0" fmla="*/ 23 w 52"/>
                <a:gd name="T1" fmla="*/ 26 h 31"/>
                <a:gd name="T2" fmla="*/ 51 w 52"/>
                <a:gd name="T3" fmla="*/ 25 h 31"/>
                <a:gd name="T4" fmla="*/ 30 w 52"/>
                <a:gd name="T5" fmla="*/ 6 h 31"/>
                <a:gd name="T6" fmla="*/ 2 w 52"/>
                <a:gd name="T7" fmla="*/ 6 h 31"/>
                <a:gd name="T8" fmla="*/ 23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2" y="20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D2E0153B-ADDC-4191-84FC-9530A6DB4F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9" y="2060"/>
              <a:ext cx="198" cy="337"/>
            </a:xfrm>
            <a:custGeom>
              <a:avLst/>
              <a:gdLst>
                <a:gd name="T0" fmla="*/ 6 w 31"/>
                <a:gd name="T1" fmla="*/ 30 h 53"/>
                <a:gd name="T2" fmla="*/ 25 w 31"/>
                <a:gd name="T3" fmla="*/ 51 h 53"/>
                <a:gd name="T4" fmla="*/ 26 w 31"/>
                <a:gd name="T5" fmla="*/ 23 h 53"/>
                <a:gd name="T6" fmla="*/ 6 w 31"/>
                <a:gd name="T7" fmla="*/ 2 h 53"/>
                <a:gd name="T8" fmla="*/ 6 w 31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6" y="30"/>
                  </a:moveTo>
                  <a:cubicBezTo>
                    <a:pt x="11" y="44"/>
                    <a:pt x="20" y="53"/>
                    <a:pt x="25" y="51"/>
                  </a:cubicBezTo>
                  <a:cubicBezTo>
                    <a:pt x="31" y="49"/>
                    <a:pt x="31" y="37"/>
                    <a:pt x="26" y="23"/>
                  </a:cubicBez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CCEDBB83-07AE-4484-B4C2-6BD6E6848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05AE18D5-1345-48DE-996A-4FF70E0432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6DEC1B08-E3D2-4F19-A102-29AA3B742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24" y="3586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319A195-7730-41AD-B646-EDA14C0E48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3891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4" y="51"/>
                  </a:cubicBezTo>
                  <a:cubicBezTo>
                    <a:pt x="30" y="49"/>
                    <a:pt x="30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63146E9E-664A-4D9A-9C4A-5525158F24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7133B74D-4843-4A4A-A26C-A05D4984E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" y="1074"/>
              <a:ext cx="338" cy="198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20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9F1503A8-4FE2-479C-BD23-58F624D110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3" y="354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EFDB5350-827E-4F05-B53C-21EBA2C02F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C95E0D03-B6FD-44D8-AD87-8ABAB6650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2D1D5792-9CE5-40B9-B01A-195517FB0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6" name="Freeform 69">
              <a:extLst>
                <a:ext uri="{FF2B5EF4-FFF2-40B4-BE49-F238E27FC236}">
                  <a16:creationId xmlns:a16="http://schemas.microsoft.com/office/drawing/2014/main" id="{09062C02-39CB-475A-8F29-4B4ED13028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" y="2760"/>
              <a:ext cx="197" cy="330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1"/>
                  </a:cubicBezTo>
                  <a:cubicBezTo>
                    <a:pt x="1" y="3"/>
                    <a:pt x="0" y="16"/>
                    <a:pt x="5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7" name="Freeform 70">
              <a:extLst>
                <a:ext uri="{FF2B5EF4-FFF2-40B4-BE49-F238E27FC236}">
                  <a16:creationId xmlns:a16="http://schemas.microsoft.com/office/drawing/2014/main" id="{989485E2-0D6A-47E8-9BC2-ED07AC8790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7" y="3230"/>
              <a:ext cx="198" cy="331"/>
            </a:xfrm>
            <a:custGeom>
              <a:avLst/>
              <a:gdLst>
                <a:gd name="T0" fmla="*/ 26 w 31"/>
                <a:gd name="T1" fmla="*/ 23 h 52"/>
                <a:gd name="T2" fmla="*/ 6 w 31"/>
                <a:gd name="T3" fmla="*/ 2 h 52"/>
                <a:gd name="T4" fmla="*/ 6 w 31"/>
                <a:gd name="T5" fmla="*/ 30 h 52"/>
                <a:gd name="T6" fmla="*/ 25 w 31"/>
                <a:gd name="T7" fmla="*/ 50 h 52"/>
                <a:gd name="T8" fmla="*/ 26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967B26A1-C8D9-48E3-BEF1-C4459AAB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07D36223-E593-4DA5-8773-3756F75CD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6" y="521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839D573C-342E-44E8-9404-6F1A1926A3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8" y="941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24025D32-B249-4175-AF2A-09B127660F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" y="1583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1"/>
                    <a:pt x="51" y="25"/>
                  </a:cubicBezTo>
                  <a:cubicBezTo>
                    <a:pt x="53" y="19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5F005846-2949-4659-B0BA-3F7DEB624F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270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E2B30D0D-7C5C-46FA-B97C-8D5338AAD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" y="2486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0 w 52"/>
                <a:gd name="T3" fmla="*/ 25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0" y="25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F391BDCB-2452-4A4E-80F7-6A6938F88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" y="1679"/>
              <a:ext cx="337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76385566-1908-42F3-A961-53380E944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8BD8DB3E-2B26-40ED-A464-A4ACE755A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" y="-19"/>
              <a:ext cx="198" cy="330"/>
            </a:xfrm>
            <a:custGeom>
              <a:avLst/>
              <a:gdLst>
                <a:gd name="T0" fmla="*/ 5 w 31"/>
                <a:gd name="T1" fmla="*/ 30 h 52"/>
                <a:gd name="T2" fmla="*/ 25 w 31"/>
                <a:gd name="T3" fmla="*/ 50 h 52"/>
                <a:gd name="T4" fmla="*/ 25 w 31"/>
                <a:gd name="T5" fmla="*/ 23 h 52"/>
                <a:gd name="T6" fmla="*/ 6 w 31"/>
                <a:gd name="T7" fmla="*/ 2 h 52"/>
                <a:gd name="T8" fmla="*/ 5 w 31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5" y="30"/>
                  </a:move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E8675C73-D8C3-4EFF-8E36-B572F2CCB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1" y="7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2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C0539AB4-89B1-4A20-ADE6-1DD2ACE4E7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693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E51762D7-D33E-4762-B6E4-B70CE4374D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" y="477"/>
              <a:ext cx="331" cy="191"/>
            </a:xfrm>
            <a:custGeom>
              <a:avLst/>
              <a:gdLst>
                <a:gd name="T0" fmla="*/ 22 w 52"/>
                <a:gd name="T1" fmla="*/ 25 h 30"/>
                <a:gd name="T2" fmla="*/ 50 w 52"/>
                <a:gd name="T3" fmla="*/ 24 h 30"/>
                <a:gd name="T4" fmla="*/ 29 w 52"/>
                <a:gd name="T5" fmla="*/ 5 h 30"/>
                <a:gd name="T6" fmla="*/ 2 w 52"/>
                <a:gd name="T7" fmla="*/ 6 h 30"/>
                <a:gd name="T8" fmla="*/ 22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2" y="25"/>
                  </a:moveTo>
                  <a:cubicBezTo>
                    <a:pt x="36" y="30"/>
                    <a:pt x="48" y="30"/>
                    <a:pt x="50" y="24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80" name="Freeform 87">
              <a:extLst>
                <a:ext uri="{FF2B5EF4-FFF2-40B4-BE49-F238E27FC236}">
                  <a16:creationId xmlns:a16="http://schemas.microsoft.com/office/drawing/2014/main" id="{8D0ABE99-0A8B-40F8-8F11-7EB7DB584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" y="1399"/>
              <a:ext cx="197" cy="330"/>
            </a:xfrm>
            <a:custGeom>
              <a:avLst/>
              <a:gdLst>
                <a:gd name="T0" fmla="*/ 25 w 31"/>
                <a:gd name="T1" fmla="*/ 23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5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16407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 with pattern with shad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2021">
            <a:extLst>
              <a:ext uri="{FF2B5EF4-FFF2-40B4-BE49-F238E27FC236}">
                <a16:creationId xmlns:a16="http://schemas.microsoft.com/office/drawing/2014/main" id="{FA423301-D21D-42C8-B14A-B96D62AA79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4C4CAD7-FE6D-48E7-80CE-C0F34F5F6CCF}"/>
              </a:ext>
            </a:extLst>
          </p:cNvPr>
          <p:cNvSpPr>
            <a:spLocks/>
          </p:cNvSpPr>
          <p:nvPr userDrawn="1"/>
        </p:nvSpPr>
        <p:spPr bwMode="auto">
          <a:xfrm>
            <a:off x="-59033" y="4269658"/>
            <a:ext cx="1231007" cy="1243897"/>
          </a:xfrm>
          <a:custGeom>
            <a:avLst/>
            <a:gdLst>
              <a:gd name="T0" fmla="*/ 29 w 90"/>
              <a:gd name="T1" fmla="*/ 60 h 91"/>
              <a:gd name="T2" fmla="*/ 9 w 90"/>
              <a:gd name="T3" fmla="*/ 8 h 91"/>
              <a:gd name="T4" fmla="*/ 61 w 90"/>
              <a:gd name="T5" fmla="*/ 31 h 91"/>
              <a:gd name="T6" fmla="*/ 81 w 90"/>
              <a:gd name="T7" fmla="*/ 83 h 91"/>
              <a:gd name="T8" fmla="*/ 29 w 90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60"/>
                </a:moveTo>
                <a:cubicBezTo>
                  <a:pt x="9" y="39"/>
                  <a:pt x="0" y="16"/>
                  <a:pt x="9" y="8"/>
                </a:cubicBezTo>
                <a:cubicBezTo>
                  <a:pt x="18" y="0"/>
                  <a:pt x="41" y="10"/>
                  <a:pt x="61" y="31"/>
                </a:cubicBezTo>
                <a:cubicBezTo>
                  <a:pt x="81" y="52"/>
                  <a:pt x="90" y="75"/>
                  <a:pt x="81" y="83"/>
                </a:cubicBezTo>
                <a:cubicBezTo>
                  <a:pt x="72" y="91"/>
                  <a:pt x="49" y="80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7480B0-590B-423C-975C-075AD8014049}"/>
              </a:ext>
            </a:extLst>
          </p:cNvPr>
          <p:cNvSpPr>
            <a:spLocks/>
          </p:cNvSpPr>
          <p:nvPr userDrawn="1"/>
        </p:nvSpPr>
        <p:spPr bwMode="auto">
          <a:xfrm>
            <a:off x="-1085945" y="4366334"/>
            <a:ext cx="1218117" cy="1241748"/>
          </a:xfrm>
          <a:custGeom>
            <a:avLst/>
            <a:gdLst>
              <a:gd name="T0" fmla="*/ 29 w 89"/>
              <a:gd name="T1" fmla="*/ 60 h 91"/>
              <a:gd name="T2" fmla="*/ 80 w 89"/>
              <a:gd name="T3" fmla="*/ 84 h 91"/>
              <a:gd name="T4" fmla="*/ 61 w 89"/>
              <a:gd name="T5" fmla="*/ 32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8" y="81"/>
                  <a:pt x="72" y="91"/>
                  <a:pt x="80" y="84"/>
                </a:cubicBezTo>
                <a:cubicBezTo>
                  <a:pt x="89" y="76"/>
                  <a:pt x="80" y="52"/>
                  <a:pt x="61" y="32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0DC2731D-C1D0-4F99-AA06-CA6E7CAB0CF5}"/>
              </a:ext>
            </a:extLst>
          </p:cNvPr>
          <p:cNvSpPr>
            <a:spLocks/>
          </p:cNvSpPr>
          <p:nvPr userDrawn="1"/>
        </p:nvSpPr>
        <p:spPr bwMode="auto">
          <a:xfrm>
            <a:off x="-825994" y="2056854"/>
            <a:ext cx="1218117" cy="1243897"/>
          </a:xfrm>
          <a:custGeom>
            <a:avLst/>
            <a:gdLst>
              <a:gd name="T0" fmla="*/ 29 w 89"/>
              <a:gd name="T1" fmla="*/ 60 h 91"/>
              <a:gd name="T2" fmla="*/ 81 w 89"/>
              <a:gd name="T3" fmla="*/ 84 h 91"/>
              <a:gd name="T4" fmla="*/ 61 w 89"/>
              <a:gd name="T5" fmla="*/ 32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8" y="81"/>
                  <a:pt x="72" y="91"/>
                  <a:pt x="81" y="84"/>
                </a:cubicBezTo>
                <a:cubicBezTo>
                  <a:pt x="89" y="76"/>
                  <a:pt x="80" y="52"/>
                  <a:pt x="61" y="32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441A4201-832D-4B78-8E87-2BC9E5F7DB94}"/>
              </a:ext>
            </a:extLst>
          </p:cNvPr>
          <p:cNvSpPr>
            <a:spLocks/>
          </p:cNvSpPr>
          <p:nvPr userDrawn="1"/>
        </p:nvSpPr>
        <p:spPr bwMode="auto">
          <a:xfrm>
            <a:off x="445831" y="2426371"/>
            <a:ext cx="1231007" cy="1256787"/>
          </a:xfrm>
          <a:custGeom>
            <a:avLst/>
            <a:gdLst>
              <a:gd name="T0" fmla="*/ 61 w 90"/>
              <a:gd name="T1" fmla="*/ 32 h 92"/>
              <a:gd name="T2" fmla="*/ 9 w 90"/>
              <a:gd name="T3" fmla="*/ 8 h 92"/>
              <a:gd name="T4" fmla="*/ 29 w 90"/>
              <a:gd name="T5" fmla="*/ 60 h 92"/>
              <a:gd name="T6" fmla="*/ 81 w 90"/>
              <a:gd name="T7" fmla="*/ 84 h 92"/>
              <a:gd name="T8" fmla="*/ 61 w 90"/>
              <a:gd name="T9" fmla="*/ 3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2">
                <a:moveTo>
                  <a:pt x="61" y="32"/>
                </a:move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2"/>
                  <a:pt x="81" y="84"/>
                </a:cubicBezTo>
                <a:cubicBezTo>
                  <a:pt x="90" y="76"/>
                  <a:pt x="81" y="53"/>
                  <a:pt x="61" y="3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5CE4A268-7373-4C2F-A6D7-313270DB8FD4}"/>
              </a:ext>
            </a:extLst>
          </p:cNvPr>
          <p:cNvSpPr>
            <a:spLocks/>
          </p:cNvSpPr>
          <p:nvPr userDrawn="1"/>
        </p:nvSpPr>
        <p:spPr bwMode="auto">
          <a:xfrm>
            <a:off x="1855151" y="4241730"/>
            <a:ext cx="1231007" cy="1243897"/>
          </a:xfrm>
          <a:custGeom>
            <a:avLst/>
            <a:gdLst>
              <a:gd name="T0" fmla="*/ 61 w 90"/>
              <a:gd name="T1" fmla="*/ 31 h 91"/>
              <a:gd name="T2" fmla="*/ 9 w 90"/>
              <a:gd name="T3" fmla="*/ 7 h 91"/>
              <a:gd name="T4" fmla="*/ 29 w 90"/>
              <a:gd name="T5" fmla="*/ 59 h 91"/>
              <a:gd name="T6" fmla="*/ 81 w 90"/>
              <a:gd name="T7" fmla="*/ 83 h 91"/>
              <a:gd name="T8" fmla="*/ 61 w 90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61" y="31"/>
                </a:moveTo>
                <a:cubicBezTo>
                  <a:pt x="41" y="10"/>
                  <a:pt x="18" y="0"/>
                  <a:pt x="9" y="7"/>
                </a:cubicBezTo>
                <a:cubicBezTo>
                  <a:pt x="0" y="15"/>
                  <a:pt x="9" y="39"/>
                  <a:pt x="29" y="59"/>
                </a:cubicBezTo>
                <a:cubicBezTo>
                  <a:pt x="49" y="80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40155F5C-BD5E-4DBC-AE49-92E314619A17}"/>
              </a:ext>
            </a:extLst>
          </p:cNvPr>
          <p:cNvSpPr>
            <a:spLocks/>
          </p:cNvSpPr>
          <p:nvPr userDrawn="1"/>
        </p:nvSpPr>
        <p:spPr bwMode="auto">
          <a:xfrm>
            <a:off x="1376067" y="1906469"/>
            <a:ext cx="1231007" cy="1243897"/>
          </a:xfrm>
          <a:custGeom>
            <a:avLst/>
            <a:gdLst>
              <a:gd name="T0" fmla="*/ 61 w 90"/>
              <a:gd name="T1" fmla="*/ 31 h 91"/>
              <a:gd name="T2" fmla="*/ 9 w 90"/>
              <a:gd name="T3" fmla="*/ 8 h 91"/>
              <a:gd name="T4" fmla="*/ 29 w 90"/>
              <a:gd name="T5" fmla="*/ 60 h 91"/>
              <a:gd name="T6" fmla="*/ 81 w 90"/>
              <a:gd name="T7" fmla="*/ 83 h 91"/>
              <a:gd name="T8" fmla="*/ 61 w 90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61" y="31"/>
                </a:moveTo>
                <a:cubicBezTo>
                  <a:pt x="41" y="10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E4B311-F84A-4E18-9213-13A15F377E45}"/>
              </a:ext>
            </a:extLst>
          </p:cNvPr>
          <p:cNvSpPr>
            <a:spLocks/>
          </p:cNvSpPr>
          <p:nvPr userDrawn="1"/>
        </p:nvSpPr>
        <p:spPr bwMode="auto">
          <a:xfrm>
            <a:off x="3550201" y="5335242"/>
            <a:ext cx="1218117" cy="1243897"/>
          </a:xfrm>
          <a:custGeom>
            <a:avLst/>
            <a:gdLst>
              <a:gd name="T0" fmla="*/ 61 w 89"/>
              <a:gd name="T1" fmla="*/ 31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1"/>
                </a:moveTo>
                <a:cubicBezTo>
                  <a:pt x="41" y="10"/>
                  <a:pt x="17" y="0"/>
                  <a:pt x="9" y="8"/>
                </a:cubicBezTo>
                <a:cubicBezTo>
                  <a:pt x="0" y="15"/>
                  <a:pt x="9" y="39"/>
                  <a:pt x="29" y="60"/>
                </a:cubicBezTo>
                <a:cubicBezTo>
                  <a:pt x="49" y="80"/>
                  <a:pt x="72" y="91"/>
                  <a:pt x="81" y="83"/>
                </a:cubicBezTo>
                <a:cubicBezTo>
                  <a:pt x="89" y="75"/>
                  <a:pt x="80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CCE0E455-6E2F-40A3-A12A-E55959D59971}"/>
              </a:ext>
            </a:extLst>
          </p:cNvPr>
          <p:cNvSpPr>
            <a:spLocks/>
          </p:cNvSpPr>
          <p:nvPr userDrawn="1"/>
        </p:nvSpPr>
        <p:spPr bwMode="auto">
          <a:xfrm>
            <a:off x="1388958" y="7754288"/>
            <a:ext cx="1218117" cy="1241748"/>
          </a:xfrm>
          <a:custGeom>
            <a:avLst/>
            <a:gdLst>
              <a:gd name="T0" fmla="*/ 61 w 89"/>
              <a:gd name="T1" fmla="*/ 31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1"/>
                </a:moveTo>
                <a:cubicBezTo>
                  <a:pt x="41" y="10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8" y="81"/>
                  <a:pt x="72" y="91"/>
                  <a:pt x="81" y="83"/>
                </a:cubicBezTo>
                <a:cubicBezTo>
                  <a:pt x="89" y="75"/>
                  <a:pt x="80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42545BC1-A555-43DA-A4E7-2D60E55490D9}"/>
              </a:ext>
            </a:extLst>
          </p:cNvPr>
          <p:cNvSpPr>
            <a:spLocks/>
          </p:cNvSpPr>
          <p:nvPr userDrawn="1"/>
        </p:nvSpPr>
        <p:spPr bwMode="auto">
          <a:xfrm>
            <a:off x="2716640" y="4065565"/>
            <a:ext cx="1218117" cy="1241748"/>
          </a:xfrm>
          <a:custGeom>
            <a:avLst/>
            <a:gdLst>
              <a:gd name="T0" fmla="*/ 60 w 89"/>
              <a:gd name="T1" fmla="*/ 31 h 91"/>
              <a:gd name="T2" fmla="*/ 8 w 89"/>
              <a:gd name="T3" fmla="*/ 8 h 91"/>
              <a:gd name="T4" fmla="*/ 28 w 89"/>
              <a:gd name="T5" fmla="*/ 60 h 91"/>
              <a:gd name="T6" fmla="*/ 80 w 89"/>
              <a:gd name="T7" fmla="*/ 83 h 91"/>
              <a:gd name="T8" fmla="*/ 60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0" y="31"/>
                </a:moveTo>
                <a:cubicBezTo>
                  <a:pt x="41" y="10"/>
                  <a:pt x="17" y="0"/>
                  <a:pt x="8" y="8"/>
                </a:cubicBezTo>
                <a:cubicBezTo>
                  <a:pt x="0" y="16"/>
                  <a:pt x="9" y="39"/>
                  <a:pt x="28" y="60"/>
                </a:cubicBezTo>
                <a:cubicBezTo>
                  <a:pt x="48" y="80"/>
                  <a:pt x="72" y="91"/>
                  <a:pt x="80" y="83"/>
                </a:cubicBezTo>
                <a:cubicBezTo>
                  <a:pt x="89" y="75"/>
                  <a:pt x="80" y="52"/>
                  <a:pt x="60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4FA8DFFF-75AE-4E31-9035-6ABED72A5465}"/>
              </a:ext>
            </a:extLst>
          </p:cNvPr>
          <p:cNvSpPr>
            <a:spLocks/>
          </p:cNvSpPr>
          <p:nvPr userDrawn="1"/>
        </p:nvSpPr>
        <p:spPr bwMode="auto">
          <a:xfrm>
            <a:off x="2894954" y="6523281"/>
            <a:ext cx="1215968" cy="1243897"/>
          </a:xfrm>
          <a:custGeom>
            <a:avLst/>
            <a:gdLst>
              <a:gd name="T0" fmla="*/ 61 w 89"/>
              <a:gd name="T1" fmla="*/ 32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2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2"/>
                </a:move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1"/>
                  <a:pt x="81" y="83"/>
                </a:cubicBezTo>
                <a:cubicBezTo>
                  <a:pt x="89" y="76"/>
                  <a:pt x="80" y="52"/>
                  <a:pt x="61" y="3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519165D5-131C-488D-B87E-8C3829438F5B}"/>
              </a:ext>
            </a:extLst>
          </p:cNvPr>
          <p:cNvSpPr>
            <a:spLocks/>
          </p:cNvSpPr>
          <p:nvPr userDrawn="1"/>
        </p:nvSpPr>
        <p:spPr bwMode="auto">
          <a:xfrm>
            <a:off x="1608090" y="5663940"/>
            <a:ext cx="1231007" cy="1241748"/>
          </a:xfrm>
          <a:custGeom>
            <a:avLst/>
            <a:gdLst>
              <a:gd name="T0" fmla="*/ 29 w 90"/>
              <a:gd name="T1" fmla="*/ 60 h 91"/>
              <a:gd name="T2" fmla="*/ 81 w 90"/>
              <a:gd name="T3" fmla="*/ 83 h 91"/>
              <a:gd name="T4" fmla="*/ 61 w 90"/>
              <a:gd name="T5" fmla="*/ 31 h 91"/>
              <a:gd name="T6" fmla="*/ 9 w 90"/>
              <a:gd name="T7" fmla="*/ 8 h 91"/>
              <a:gd name="T8" fmla="*/ 29 w 90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60"/>
                </a:moveTo>
                <a:cubicBezTo>
                  <a:pt x="49" y="81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785DD6C5-0A7A-46DB-A6CA-3B3DA7BF8102}"/>
              </a:ext>
            </a:extLst>
          </p:cNvPr>
          <p:cNvSpPr>
            <a:spLocks/>
          </p:cNvSpPr>
          <p:nvPr userDrawn="1"/>
        </p:nvSpPr>
        <p:spPr bwMode="auto">
          <a:xfrm>
            <a:off x="3524421" y="2944124"/>
            <a:ext cx="1231007" cy="1243897"/>
          </a:xfrm>
          <a:custGeom>
            <a:avLst/>
            <a:gdLst>
              <a:gd name="T0" fmla="*/ 29 w 90"/>
              <a:gd name="T1" fmla="*/ 59 h 91"/>
              <a:gd name="T2" fmla="*/ 81 w 90"/>
              <a:gd name="T3" fmla="*/ 83 h 91"/>
              <a:gd name="T4" fmla="*/ 61 w 90"/>
              <a:gd name="T5" fmla="*/ 31 h 91"/>
              <a:gd name="T6" fmla="*/ 9 w 90"/>
              <a:gd name="T7" fmla="*/ 7 h 91"/>
              <a:gd name="T8" fmla="*/ 29 w 90"/>
              <a:gd name="T9" fmla="*/ 5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59"/>
                </a:moveTo>
                <a:cubicBezTo>
                  <a:pt x="49" y="80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  <a:cubicBezTo>
                  <a:pt x="41" y="10"/>
                  <a:pt x="18" y="0"/>
                  <a:pt x="9" y="7"/>
                </a:cubicBezTo>
                <a:cubicBezTo>
                  <a:pt x="0" y="15"/>
                  <a:pt x="9" y="39"/>
                  <a:pt x="29" y="5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CC72BE43-A7DE-4502-BAA4-4945AE6C2FA7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5704759"/>
            <a:ext cx="1218117" cy="1241748"/>
          </a:xfrm>
          <a:custGeom>
            <a:avLst/>
            <a:gdLst>
              <a:gd name="T0" fmla="*/ 29 w 89"/>
              <a:gd name="T1" fmla="*/ 60 h 91"/>
              <a:gd name="T2" fmla="*/ 81 w 89"/>
              <a:gd name="T3" fmla="*/ 83 h 91"/>
              <a:gd name="T4" fmla="*/ 61 w 89"/>
              <a:gd name="T5" fmla="*/ 31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9" y="81"/>
                  <a:pt x="72" y="91"/>
                  <a:pt x="81" y="83"/>
                </a:cubicBezTo>
                <a:cubicBezTo>
                  <a:pt x="89" y="76"/>
                  <a:pt x="80" y="52"/>
                  <a:pt x="61" y="31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CC7FC7BA-5CA8-4702-AC20-F682EF0A42BC}"/>
              </a:ext>
            </a:extLst>
          </p:cNvPr>
          <p:cNvSpPr>
            <a:spLocks/>
          </p:cNvSpPr>
          <p:nvPr userDrawn="1"/>
        </p:nvSpPr>
        <p:spPr bwMode="auto">
          <a:xfrm>
            <a:off x="4959520" y="7071112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1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9D900857-8F8F-4492-A00F-E0B5601DA831}"/>
              </a:ext>
            </a:extLst>
          </p:cNvPr>
          <p:cNvSpPr>
            <a:spLocks/>
          </p:cNvSpPr>
          <p:nvPr userDrawn="1"/>
        </p:nvSpPr>
        <p:spPr bwMode="auto">
          <a:xfrm>
            <a:off x="3893937" y="8231222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2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B5A5286B-4688-425F-994C-F0446E5F8DCD}"/>
              </a:ext>
            </a:extLst>
          </p:cNvPr>
          <p:cNvSpPr>
            <a:spLocks/>
          </p:cNvSpPr>
          <p:nvPr userDrawn="1"/>
        </p:nvSpPr>
        <p:spPr bwMode="auto">
          <a:xfrm>
            <a:off x="4110922" y="6879907"/>
            <a:ext cx="410336" cy="708957"/>
          </a:xfrm>
          <a:custGeom>
            <a:avLst/>
            <a:gdLst>
              <a:gd name="T0" fmla="*/ 25 w 30"/>
              <a:gd name="T1" fmla="*/ 22 h 52"/>
              <a:gd name="T2" fmla="*/ 5 w 30"/>
              <a:gd name="T3" fmla="*/ 2 h 52"/>
              <a:gd name="T4" fmla="*/ 5 w 30"/>
              <a:gd name="T5" fmla="*/ 29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EA8C8CBB-9CC8-4963-96ED-4E9530DB6FFA}"/>
              </a:ext>
            </a:extLst>
          </p:cNvPr>
          <p:cNvSpPr>
            <a:spLocks/>
          </p:cNvSpPr>
          <p:nvPr userDrawn="1"/>
        </p:nvSpPr>
        <p:spPr bwMode="auto">
          <a:xfrm>
            <a:off x="2525437" y="7275204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7" y="31"/>
                  <a:pt x="49" y="30"/>
                  <a:pt x="51" y="25"/>
                </a:cubicBezTo>
                <a:cubicBezTo>
                  <a:pt x="53" y="19"/>
                  <a:pt x="44" y="11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1B764717-BAF6-43EE-8314-7AA270BBC2B9}"/>
              </a:ext>
            </a:extLst>
          </p:cNvPr>
          <p:cNvSpPr>
            <a:spLocks/>
          </p:cNvSpPr>
          <p:nvPr userDrawn="1"/>
        </p:nvSpPr>
        <p:spPr bwMode="auto">
          <a:xfrm>
            <a:off x="2757459" y="8299970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1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1B71DBF4-98B6-4B68-87C6-74B9E1246D0C}"/>
              </a:ext>
            </a:extLst>
          </p:cNvPr>
          <p:cNvSpPr>
            <a:spLocks/>
          </p:cNvSpPr>
          <p:nvPr userDrawn="1"/>
        </p:nvSpPr>
        <p:spPr bwMode="auto">
          <a:xfrm>
            <a:off x="2935772" y="6072127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BBD446A1-942E-4AC6-91D8-E8AC81C5A878}"/>
              </a:ext>
            </a:extLst>
          </p:cNvPr>
          <p:cNvSpPr>
            <a:spLocks/>
          </p:cNvSpPr>
          <p:nvPr userDrawn="1"/>
        </p:nvSpPr>
        <p:spPr bwMode="auto">
          <a:xfrm>
            <a:off x="5097015" y="6319188"/>
            <a:ext cx="711106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19"/>
                  <a:pt x="43" y="11"/>
                  <a:pt x="29" y="5"/>
                </a:cubicBezTo>
                <a:cubicBezTo>
                  <a:pt x="16" y="0"/>
                  <a:pt x="3" y="1"/>
                  <a:pt x="1" y="6"/>
                </a:cubicBezTo>
                <a:cubicBezTo>
                  <a:pt x="0" y="12"/>
                  <a:pt x="9" y="20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1AAA00DE-4831-42F8-AA9F-1D2CD44B7EBC}"/>
              </a:ext>
            </a:extLst>
          </p:cNvPr>
          <p:cNvSpPr>
            <a:spLocks/>
          </p:cNvSpPr>
          <p:nvPr userDrawn="1"/>
        </p:nvSpPr>
        <p:spPr bwMode="auto">
          <a:xfrm>
            <a:off x="3114086" y="5376060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1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6E9CDFAB-F2F3-49D4-A59F-768D73FB66DE}"/>
              </a:ext>
            </a:extLst>
          </p:cNvPr>
          <p:cNvSpPr>
            <a:spLocks/>
          </p:cNvSpPr>
          <p:nvPr userDrawn="1"/>
        </p:nvSpPr>
        <p:spPr bwMode="auto">
          <a:xfrm>
            <a:off x="241737" y="5827214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3"/>
                  <a:pt x="19" y="53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A7D21C1E-85C2-41CF-A3DE-C3A2A4FF1703}"/>
              </a:ext>
            </a:extLst>
          </p:cNvPr>
          <p:cNvSpPr>
            <a:spLocks/>
          </p:cNvSpPr>
          <p:nvPr userDrawn="1"/>
        </p:nvSpPr>
        <p:spPr bwMode="auto">
          <a:xfrm>
            <a:off x="2415870" y="5335242"/>
            <a:ext cx="410336" cy="711106"/>
          </a:xfrm>
          <a:custGeom>
            <a:avLst/>
            <a:gdLst>
              <a:gd name="T0" fmla="*/ 25 w 30"/>
              <a:gd name="T1" fmla="*/ 23 h 52"/>
              <a:gd name="T2" fmla="*/ 5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5D046188-8DA3-4305-A3C7-2AE95615332F}"/>
              </a:ext>
            </a:extLst>
          </p:cNvPr>
          <p:cNvSpPr>
            <a:spLocks/>
          </p:cNvSpPr>
          <p:nvPr userDrawn="1"/>
        </p:nvSpPr>
        <p:spPr bwMode="auto">
          <a:xfrm>
            <a:off x="2469580" y="4215950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D5450938-FE29-407C-BCBB-86ACDBB91AEA}"/>
              </a:ext>
            </a:extLst>
          </p:cNvPr>
          <p:cNvSpPr>
            <a:spLocks/>
          </p:cNvSpPr>
          <p:nvPr userDrawn="1"/>
        </p:nvSpPr>
        <p:spPr bwMode="auto">
          <a:xfrm>
            <a:off x="4207597" y="4720813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6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29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89095AF0-AFFA-44A6-B2AE-EDD8B133372C}"/>
              </a:ext>
            </a:extLst>
          </p:cNvPr>
          <p:cNvSpPr>
            <a:spLocks/>
          </p:cNvSpPr>
          <p:nvPr userDrawn="1"/>
        </p:nvSpPr>
        <p:spPr bwMode="auto">
          <a:xfrm>
            <a:off x="1498524" y="4993653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F061C57F-87ED-42B0-8870-2C055C13A7B7}"/>
              </a:ext>
            </a:extLst>
          </p:cNvPr>
          <p:cNvSpPr>
            <a:spLocks/>
          </p:cNvSpPr>
          <p:nvPr userDrawn="1"/>
        </p:nvSpPr>
        <p:spPr bwMode="auto">
          <a:xfrm>
            <a:off x="1977606" y="5062401"/>
            <a:ext cx="410336" cy="723996"/>
          </a:xfrm>
          <a:custGeom>
            <a:avLst/>
            <a:gdLst>
              <a:gd name="T0" fmla="*/ 25 w 30"/>
              <a:gd name="T1" fmla="*/ 23 h 53"/>
              <a:gd name="T2" fmla="*/ 5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5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3"/>
                  <a:pt x="19" y="53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47BF72E2-F3BB-45C2-BA40-F50D8945D558}"/>
              </a:ext>
            </a:extLst>
          </p:cNvPr>
          <p:cNvSpPr>
            <a:spLocks/>
          </p:cNvSpPr>
          <p:nvPr userDrawn="1"/>
        </p:nvSpPr>
        <p:spPr bwMode="auto">
          <a:xfrm>
            <a:off x="4658751" y="4297587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7" y="30"/>
                  <a:pt x="49" y="30"/>
                  <a:pt x="51" y="24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D3A56A11-97CD-4234-9177-6A7C8506A44D}"/>
              </a:ext>
            </a:extLst>
          </p:cNvPr>
          <p:cNvSpPr>
            <a:spLocks/>
          </p:cNvSpPr>
          <p:nvPr userDrawn="1"/>
        </p:nvSpPr>
        <p:spPr bwMode="auto">
          <a:xfrm>
            <a:off x="4796246" y="5294423"/>
            <a:ext cx="410336" cy="711106"/>
          </a:xfrm>
          <a:custGeom>
            <a:avLst/>
            <a:gdLst>
              <a:gd name="T0" fmla="*/ 25 w 30"/>
              <a:gd name="T1" fmla="*/ 23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1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7" name="Freeform 34">
            <a:extLst>
              <a:ext uri="{FF2B5EF4-FFF2-40B4-BE49-F238E27FC236}">
                <a16:creationId xmlns:a16="http://schemas.microsoft.com/office/drawing/2014/main" id="{553FA164-478B-4E80-8C21-7FAB2E13DB4A}"/>
              </a:ext>
            </a:extLst>
          </p:cNvPr>
          <p:cNvSpPr>
            <a:spLocks/>
          </p:cNvSpPr>
          <p:nvPr userDrawn="1"/>
        </p:nvSpPr>
        <p:spPr bwMode="auto">
          <a:xfrm>
            <a:off x="965733" y="5444808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C330344E-2F0E-438C-8DA9-F8E3DE0C209F}"/>
              </a:ext>
            </a:extLst>
          </p:cNvPr>
          <p:cNvSpPr>
            <a:spLocks/>
          </p:cNvSpPr>
          <p:nvPr userDrawn="1"/>
        </p:nvSpPr>
        <p:spPr bwMode="auto">
          <a:xfrm>
            <a:off x="3728515" y="4188020"/>
            <a:ext cx="711106" cy="410336"/>
          </a:xfrm>
          <a:custGeom>
            <a:avLst/>
            <a:gdLst>
              <a:gd name="T0" fmla="*/ 23 w 52"/>
              <a:gd name="T1" fmla="*/ 25 h 30"/>
              <a:gd name="T2" fmla="*/ 51 w 52"/>
              <a:gd name="T3" fmla="*/ 24 h 30"/>
              <a:gd name="T4" fmla="*/ 30 w 52"/>
              <a:gd name="T5" fmla="*/ 5 h 30"/>
              <a:gd name="T6" fmla="*/ 2 w 52"/>
              <a:gd name="T7" fmla="*/ 6 h 30"/>
              <a:gd name="T8" fmla="*/ 23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2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FD92FA2A-4890-46E2-BF19-994503B0FA5A}"/>
              </a:ext>
            </a:extLst>
          </p:cNvPr>
          <p:cNvSpPr>
            <a:spLocks/>
          </p:cNvSpPr>
          <p:nvPr userDrawn="1"/>
        </p:nvSpPr>
        <p:spPr bwMode="auto">
          <a:xfrm>
            <a:off x="1827222" y="6851980"/>
            <a:ext cx="726143" cy="423226"/>
          </a:xfrm>
          <a:custGeom>
            <a:avLst/>
            <a:gdLst>
              <a:gd name="T0" fmla="*/ 23 w 53"/>
              <a:gd name="T1" fmla="*/ 25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5"/>
                </a:moveTo>
                <a:cubicBezTo>
                  <a:pt x="36" y="31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2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2E2FCD85-799F-4EED-BBDF-5744A6F09EB3}"/>
              </a:ext>
            </a:extLst>
          </p:cNvPr>
          <p:cNvSpPr>
            <a:spLocks/>
          </p:cNvSpPr>
          <p:nvPr userDrawn="1"/>
        </p:nvSpPr>
        <p:spPr bwMode="auto">
          <a:xfrm>
            <a:off x="2456690" y="3259932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934EF586-216D-4448-9E11-1ED733B3BBFF}"/>
              </a:ext>
            </a:extLst>
          </p:cNvPr>
          <p:cNvSpPr>
            <a:spLocks/>
          </p:cNvSpPr>
          <p:nvPr userDrawn="1"/>
        </p:nvSpPr>
        <p:spPr bwMode="auto">
          <a:xfrm>
            <a:off x="884095" y="1852761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2" name="Freeform 39">
            <a:extLst>
              <a:ext uri="{FF2B5EF4-FFF2-40B4-BE49-F238E27FC236}">
                <a16:creationId xmlns:a16="http://schemas.microsoft.com/office/drawing/2014/main" id="{A2B99EA3-DBB0-41FD-925F-87C888076AD9}"/>
              </a:ext>
            </a:extLst>
          </p:cNvPr>
          <p:cNvSpPr>
            <a:spLocks/>
          </p:cNvSpPr>
          <p:nvPr userDrawn="1"/>
        </p:nvSpPr>
        <p:spPr bwMode="auto">
          <a:xfrm>
            <a:off x="583326" y="555156"/>
            <a:ext cx="410336" cy="708957"/>
          </a:xfrm>
          <a:custGeom>
            <a:avLst/>
            <a:gdLst>
              <a:gd name="T0" fmla="*/ 25 w 30"/>
              <a:gd name="T1" fmla="*/ 23 h 52"/>
              <a:gd name="T2" fmla="*/ 5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3" name="Freeform 40">
            <a:extLst>
              <a:ext uri="{FF2B5EF4-FFF2-40B4-BE49-F238E27FC236}">
                <a16:creationId xmlns:a16="http://schemas.microsoft.com/office/drawing/2014/main" id="{A222A793-8ED4-48F1-A15B-C93EAB820F48}"/>
              </a:ext>
            </a:extLst>
          </p:cNvPr>
          <p:cNvSpPr>
            <a:spLocks/>
          </p:cNvSpPr>
          <p:nvPr userDrawn="1"/>
        </p:nvSpPr>
        <p:spPr bwMode="auto">
          <a:xfrm>
            <a:off x="-46142" y="5648902"/>
            <a:ext cx="723996" cy="423226"/>
          </a:xfrm>
          <a:custGeom>
            <a:avLst/>
            <a:gdLst>
              <a:gd name="T0" fmla="*/ 30 w 53"/>
              <a:gd name="T1" fmla="*/ 26 h 31"/>
              <a:gd name="T2" fmla="*/ 51 w 53"/>
              <a:gd name="T3" fmla="*/ 6 h 31"/>
              <a:gd name="T4" fmla="*/ 23 w 53"/>
              <a:gd name="T5" fmla="*/ 5 h 31"/>
              <a:gd name="T6" fmla="*/ 2 w 53"/>
              <a:gd name="T7" fmla="*/ 25 h 31"/>
              <a:gd name="T8" fmla="*/ 30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30" y="26"/>
                </a:moveTo>
                <a:cubicBezTo>
                  <a:pt x="43" y="20"/>
                  <a:pt x="53" y="12"/>
                  <a:pt x="51" y="6"/>
                </a:cubicBezTo>
                <a:cubicBezTo>
                  <a:pt x="49" y="1"/>
                  <a:pt x="36" y="0"/>
                  <a:pt x="23" y="5"/>
                </a:cubicBezTo>
                <a:cubicBezTo>
                  <a:pt x="9" y="11"/>
                  <a:pt x="0" y="19"/>
                  <a:pt x="2" y="25"/>
                </a:cubicBezTo>
                <a:cubicBezTo>
                  <a:pt x="4" y="30"/>
                  <a:pt x="16" y="31"/>
                  <a:pt x="30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FC69AF79-9D07-45AB-90D5-5E18C6684C1B}"/>
              </a:ext>
            </a:extLst>
          </p:cNvPr>
          <p:cNvSpPr>
            <a:spLocks/>
          </p:cNvSpPr>
          <p:nvPr userDrawn="1"/>
        </p:nvSpPr>
        <p:spPr bwMode="auto">
          <a:xfrm>
            <a:off x="104242" y="5199895"/>
            <a:ext cx="723996" cy="408187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5" name="Freeform 42">
            <a:extLst>
              <a:ext uri="{FF2B5EF4-FFF2-40B4-BE49-F238E27FC236}">
                <a16:creationId xmlns:a16="http://schemas.microsoft.com/office/drawing/2014/main" id="{9051C241-02BD-4D36-B3F0-A8CA5892C8F4}"/>
              </a:ext>
            </a:extLst>
          </p:cNvPr>
          <p:cNvSpPr>
            <a:spLocks/>
          </p:cNvSpPr>
          <p:nvPr userDrawn="1"/>
        </p:nvSpPr>
        <p:spPr bwMode="auto">
          <a:xfrm>
            <a:off x="-1030088" y="6729523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6" name="Freeform 43">
            <a:extLst>
              <a:ext uri="{FF2B5EF4-FFF2-40B4-BE49-F238E27FC236}">
                <a16:creationId xmlns:a16="http://schemas.microsoft.com/office/drawing/2014/main" id="{B25AB4B6-1AD2-4AE7-934F-5DE7D784EE72}"/>
              </a:ext>
            </a:extLst>
          </p:cNvPr>
          <p:cNvSpPr>
            <a:spLocks/>
          </p:cNvSpPr>
          <p:nvPr userDrawn="1"/>
        </p:nvSpPr>
        <p:spPr bwMode="auto">
          <a:xfrm>
            <a:off x="705781" y="6729523"/>
            <a:ext cx="711106" cy="423226"/>
          </a:xfrm>
          <a:custGeom>
            <a:avLst/>
            <a:gdLst>
              <a:gd name="T0" fmla="*/ 30 w 52"/>
              <a:gd name="T1" fmla="*/ 6 h 31"/>
              <a:gd name="T2" fmla="*/ 2 w 52"/>
              <a:gd name="T3" fmla="*/ 6 h 31"/>
              <a:gd name="T4" fmla="*/ 23 w 52"/>
              <a:gd name="T5" fmla="*/ 26 h 31"/>
              <a:gd name="T6" fmla="*/ 50 w 52"/>
              <a:gd name="T7" fmla="*/ 25 h 31"/>
              <a:gd name="T8" fmla="*/ 30 w 52"/>
              <a:gd name="T9" fmla="*/ 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30" y="6"/>
                </a:move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30" y="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733E9F97-EB31-4F58-AB3D-E77FA88E8122}"/>
              </a:ext>
            </a:extLst>
          </p:cNvPr>
          <p:cNvSpPr>
            <a:spLocks/>
          </p:cNvSpPr>
          <p:nvPr userDrawn="1"/>
        </p:nvSpPr>
        <p:spPr bwMode="auto">
          <a:xfrm>
            <a:off x="2647892" y="1524062"/>
            <a:ext cx="711106" cy="423226"/>
          </a:xfrm>
          <a:custGeom>
            <a:avLst/>
            <a:gdLst>
              <a:gd name="T0" fmla="*/ 30 w 52"/>
              <a:gd name="T1" fmla="*/ 5 h 31"/>
              <a:gd name="T2" fmla="*/ 2 w 52"/>
              <a:gd name="T3" fmla="*/ 6 h 31"/>
              <a:gd name="T4" fmla="*/ 23 w 52"/>
              <a:gd name="T5" fmla="*/ 26 h 31"/>
              <a:gd name="T6" fmla="*/ 50 w 52"/>
              <a:gd name="T7" fmla="*/ 25 h 31"/>
              <a:gd name="T8" fmla="*/ 30 w 52"/>
              <a:gd name="T9" fmla="*/ 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30" y="5"/>
                </a:move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0"/>
                  <a:pt x="23" y="26"/>
                </a:cubicBezTo>
                <a:cubicBezTo>
                  <a:pt x="36" y="31"/>
                  <a:pt x="48" y="31"/>
                  <a:pt x="50" y="25"/>
                </a:cubicBezTo>
                <a:cubicBezTo>
                  <a:pt x="52" y="19"/>
                  <a:pt x="43" y="11"/>
                  <a:pt x="30" y="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8" name="Freeform 45">
            <a:extLst>
              <a:ext uri="{FF2B5EF4-FFF2-40B4-BE49-F238E27FC236}">
                <a16:creationId xmlns:a16="http://schemas.microsoft.com/office/drawing/2014/main" id="{2C30F6BA-17DE-4177-AF7F-74A35D2EA99C}"/>
              </a:ext>
            </a:extLst>
          </p:cNvPr>
          <p:cNvSpPr>
            <a:spLocks/>
          </p:cNvSpPr>
          <p:nvPr userDrawn="1"/>
        </p:nvSpPr>
        <p:spPr bwMode="auto">
          <a:xfrm>
            <a:off x="1623129" y="3874361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4" y="51"/>
                </a:cubicBezTo>
                <a:cubicBezTo>
                  <a:pt x="30" y="49"/>
                  <a:pt x="30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3E9DD0ED-66C4-437F-B88E-81586631B2D8}"/>
              </a:ext>
            </a:extLst>
          </p:cNvPr>
          <p:cNvSpPr>
            <a:spLocks/>
          </p:cNvSpPr>
          <p:nvPr userDrawn="1"/>
        </p:nvSpPr>
        <p:spPr bwMode="auto">
          <a:xfrm>
            <a:off x="2319195" y="1743194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0" name="Freeform 47">
            <a:extLst>
              <a:ext uri="{FF2B5EF4-FFF2-40B4-BE49-F238E27FC236}">
                <a16:creationId xmlns:a16="http://schemas.microsoft.com/office/drawing/2014/main" id="{C6F72028-3BC8-4FF4-ADFA-D8EC0708BDD9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3517734"/>
            <a:ext cx="423226" cy="723996"/>
          </a:xfrm>
          <a:custGeom>
            <a:avLst/>
            <a:gdLst>
              <a:gd name="T0" fmla="*/ 25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5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5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5" y="51"/>
                </a:cubicBezTo>
                <a:cubicBezTo>
                  <a:pt x="30" y="49"/>
                  <a:pt x="31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1" name="Freeform 48">
            <a:extLst>
              <a:ext uri="{FF2B5EF4-FFF2-40B4-BE49-F238E27FC236}">
                <a16:creationId xmlns:a16="http://schemas.microsoft.com/office/drawing/2014/main" id="{D624677A-9B19-41DD-B284-F34D75C556F4}"/>
              </a:ext>
            </a:extLst>
          </p:cNvPr>
          <p:cNvSpPr>
            <a:spLocks/>
          </p:cNvSpPr>
          <p:nvPr userDrawn="1"/>
        </p:nvSpPr>
        <p:spPr bwMode="auto">
          <a:xfrm>
            <a:off x="1034480" y="4570428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2" name="Freeform 49">
            <a:extLst>
              <a:ext uri="{FF2B5EF4-FFF2-40B4-BE49-F238E27FC236}">
                <a16:creationId xmlns:a16="http://schemas.microsoft.com/office/drawing/2014/main" id="{B97ADACF-8917-4E99-9463-6477753C8B0E}"/>
              </a:ext>
            </a:extLst>
          </p:cNvPr>
          <p:cNvSpPr>
            <a:spLocks/>
          </p:cNvSpPr>
          <p:nvPr userDrawn="1"/>
        </p:nvSpPr>
        <p:spPr bwMode="auto">
          <a:xfrm>
            <a:off x="1144045" y="3668119"/>
            <a:ext cx="423226" cy="723996"/>
          </a:xfrm>
          <a:custGeom>
            <a:avLst/>
            <a:gdLst>
              <a:gd name="T0" fmla="*/ 26 w 31"/>
              <a:gd name="T1" fmla="*/ 30 h 53"/>
              <a:gd name="T2" fmla="*/ 25 w 31"/>
              <a:gd name="T3" fmla="*/ 2 h 53"/>
              <a:gd name="T4" fmla="*/ 6 w 31"/>
              <a:gd name="T5" fmla="*/ 23 h 53"/>
              <a:gd name="T6" fmla="*/ 6 w 31"/>
              <a:gd name="T7" fmla="*/ 51 h 53"/>
              <a:gd name="T8" fmla="*/ 26 w 31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30"/>
                </a:moveTo>
                <a:cubicBezTo>
                  <a:pt x="31" y="17"/>
                  <a:pt x="31" y="4"/>
                  <a:pt x="25" y="2"/>
                </a:cubicBezTo>
                <a:cubicBezTo>
                  <a:pt x="20" y="0"/>
                  <a:pt x="11" y="9"/>
                  <a:pt x="6" y="23"/>
                </a:cubicBezTo>
                <a:cubicBezTo>
                  <a:pt x="0" y="36"/>
                  <a:pt x="1" y="49"/>
                  <a:pt x="6" y="51"/>
                </a:cubicBezTo>
                <a:cubicBezTo>
                  <a:pt x="12" y="53"/>
                  <a:pt x="21" y="43"/>
                  <a:pt x="26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3" name="Freeform 50">
            <a:extLst>
              <a:ext uri="{FF2B5EF4-FFF2-40B4-BE49-F238E27FC236}">
                <a16:creationId xmlns:a16="http://schemas.microsoft.com/office/drawing/2014/main" id="{436B5663-968A-41A1-BB60-B8073E467A5E}"/>
              </a:ext>
            </a:extLst>
          </p:cNvPr>
          <p:cNvSpPr>
            <a:spLocks/>
          </p:cNvSpPr>
          <p:nvPr userDrawn="1"/>
        </p:nvSpPr>
        <p:spPr bwMode="auto">
          <a:xfrm>
            <a:off x="4822026" y="3395279"/>
            <a:ext cx="410336" cy="723996"/>
          </a:xfrm>
          <a:custGeom>
            <a:avLst/>
            <a:gdLst>
              <a:gd name="T0" fmla="*/ 25 w 30"/>
              <a:gd name="T1" fmla="*/ 30 h 53"/>
              <a:gd name="T2" fmla="*/ 24 w 30"/>
              <a:gd name="T3" fmla="*/ 2 h 53"/>
              <a:gd name="T4" fmla="*/ 5 w 30"/>
              <a:gd name="T5" fmla="*/ 23 h 53"/>
              <a:gd name="T6" fmla="*/ 5 w 30"/>
              <a:gd name="T7" fmla="*/ 51 h 53"/>
              <a:gd name="T8" fmla="*/ 25 w 30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30"/>
                </a:moveTo>
                <a:cubicBezTo>
                  <a:pt x="30" y="17"/>
                  <a:pt x="30" y="4"/>
                  <a:pt x="24" y="2"/>
                </a:cubicBezTo>
                <a:cubicBezTo>
                  <a:pt x="19" y="0"/>
                  <a:pt x="10" y="9"/>
                  <a:pt x="5" y="23"/>
                </a:cubicBezTo>
                <a:cubicBezTo>
                  <a:pt x="0" y="36"/>
                  <a:pt x="0" y="49"/>
                  <a:pt x="5" y="51"/>
                </a:cubicBezTo>
                <a:cubicBezTo>
                  <a:pt x="11" y="53"/>
                  <a:pt x="20" y="43"/>
                  <a:pt x="2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4" name="Freeform 51">
            <a:extLst>
              <a:ext uri="{FF2B5EF4-FFF2-40B4-BE49-F238E27FC236}">
                <a16:creationId xmlns:a16="http://schemas.microsoft.com/office/drawing/2014/main" id="{EAE715B8-A239-42CB-ABFE-8B14FA8B5A88}"/>
              </a:ext>
            </a:extLst>
          </p:cNvPr>
          <p:cNvSpPr>
            <a:spLocks/>
          </p:cNvSpPr>
          <p:nvPr userDrawn="1"/>
        </p:nvSpPr>
        <p:spPr bwMode="auto">
          <a:xfrm>
            <a:off x="213809" y="3558553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9"/>
                  <a:pt x="12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5" name="Freeform 52">
            <a:extLst>
              <a:ext uri="{FF2B5EF4-FFF2-40B4-BE49-F238E27FC236}">
                <a16:creationId xmlns:a16="http://schemas.microsoft.com/office/drawing/2014/main" id="{709991D1-9613-4FB1-840E-D2D97C86F53F}"/>
              </a:ext>
            </a:extLst>
          </p:cNvPr>
          <p:cNvSpPr>
            <a:spLocks/>
          </p:cNvSpPr>
          <p:nvPr userDrawn="1"/>
        </p:nvSpPr>
        <p:spPr bwMode="auto">
          <a:xfrm>
            <a:off x="-497297" y="3627301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5 w 31"/>
              <a:gd name="T5" fmla="*/ 30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0" y="9"/>
                  <a:pt x="12" y="0"/>
                  <a:pt x="6" y="2"/>
                </a:cubicBezTo>
                <a:cubicBezTo>
                  <a:pt x="1" y="4"/>
                  <a:pt x="0" y="16"/>
                  <a:pt x="5" y="30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6" name="Freeform 53">
            <a:extLst>
              <a:ext uri="{FF2B5EF4-FFF2-40B4-BE49-F238E27FC236}">
                <a16:creationId xmlns:a16="http://schemas.microsoft.com/office/drawing/2014/main" id="{7D4393AB-A1A7-46DE-9856-28162FBE7FEA}"/>
              </a:ext>
            </a:extLst>
          </p:cNvPr>
          <p:cNvSpPr>
            <a:spLocks/>
          </p:cNvSpPr>
          <p:nvPr userDrawn="1"/>
        </p:nvSpPr>
        <p:spPr bwMode="auto">
          <a:xfrm>
            <a:off x="-2890562" y="2097673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6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29"/>
                </a:cubicBezTo>
                <a:cubicBezTo>
                  <a:pt x="11" y="43"/>
                  <a:pt x="20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7" name="Freeform 54">
            <a:extLst>
              <a:ext uri="{FF2B5EF4-FFF2-40B4-BE49-F238E27FC236}">
                <a16:creationId xmlns:a16="http://schemas.microsoft.com/office/drawing/2014/main" id="{3F394DA1-8F49-4288-BA39-6650F1EFF797}"/>
              </a:ext>
            </a:extLst>
          </p:cNvPr>
          <p:cNvSpPr>
            <a:spLocks/>
          </p:cNvSpPr>
          <p:nvPr userDrawn="1"/>
        </p:nvSpPr>
        <p:spPr bwMode="auto">
          <a:xfrm>
            <a:off x="267517" y="1236183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  <a:cubicBezTo>
                  <a:pt x="11" y="43"/>
                  <a:pt x="20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9E865FEA-D6C4-4AAD-9777-174AE4113548}"/>
              </a:ext>
            </a:extLst>
          </p:cNvPr>
          <p:cNvSpPr>
            <a:spLocks/>
          </p:cNvSpPr>
          <p:nvPr userDrawn="1"/>
        </p:nvSpPr>
        <p:spPr bwMode="auto">
          <a:xfrm>
            <a:off x="-1373825" y="3818504"/>
            <a:ext cx="713253" cy="423226"/>
          </a:xfrm>
          <a:custGeom>
            <a:avLst/>
            <a:gdLst>
              <a:gd name="T0" fmla="*/ 23 w 52"/>
              <a:gd name="T1" fmla="*/ 26 h 31"/>
              <a:gd name="T2" fmla="*/ 51 w 52"/>
              <a:gd name="T3" fmla="*/ 25 h 31"/>
              <a:gd name="T4" fmla="*/ 30 w 52"/>
              <a:gd name="T5" fmla="*/ 6 h 31"/>
              <a:gd name="T6" fmla="*/ 2 w 52"/>
              <a:gd name="T7" fmla="*/ 6 h 31"/>
              <a:gd name="T8" fmla="*/ 23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2" y="20"/>
                  <a:pt x="43" y="11"/>
                  <a:pt x="30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9" name="Freeform 56">
            <a:extLst>
              <a:ext uri="{FF2B5EF4-FFF2-40B4-BE49-F238E27FC236}">
                <a16:creationId xmlns:a16="http://schemas.microsoft.com/office/drawing/2014/main" id="{F44B899C-A395-4618-8646-6896D15A71AE}"/>
              </a:ext>
            </a:extLst>
          </p:cNvPr>
          <p:cNvSpPr>
            <a:spLocks/>
          </p:cNvSpPr>
          <p:nvPr userDrawn="1"/>
        </p:nvSpPr>
        <p:spPr bwMode="auto">
          <a:xfrm>
            <a:off x="-2084929" y="4078455"/>
            <a:ext cx="425374" cy="723996"/>
          </a:xfrm>
          <a:custGeom>
            <a:avLst/>
            <a:gdLst>
              <a:gd name="T0" fmla="*/ 6 w 31"/>
              <a:gd name="T1" fmla="*/ 30 h 53"/>
              <a:gd name="T2" fmla="*/ 25 w 31"/>
              <a:gd name="T3" fmla="*/ 51 h 53"/>
              <a:gd name="T4" fmla="*/ 26 w 31"/>
              <a:gd name="T5" fmla="*/ 23 h 53"/>
              <a:gd name="T6" fmla="*/ 6 w 31"/>
              <a:gd name="T7" fmla="*/ 2 h 53"/>
              <a:gd name="T8" fmla="*/ 6 w 31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6" y="30"/>
                </a:moveTo>
                <a:cubicBezTo>
                  <a:pt x="11" y="44"/>
                  <a:pt x="20" y="53"/>
                  <a:pt x="25" y="51"/>
                </a:cubicBezTo>
                <a:cubicBezTo>
                  <a:pt x="31" y="49"/>
                  <a:pt x="31" y="37"/>
                  <a:pt x="26" y="23"/>
                </a:cubicBez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0" name="Freeform 57">
            <a:extLst>
              <a:ext uri="{FF2B5EF4-FFF2-40B4-BE49-F238E27FC236}">
                <a16:creationId xmlns:a16="http://schemas.microsoft.com/office/drawing/2014/main" id="{F0470D5D-483A-466E-996C-C48860CEEFDC}"/>
              </a:ext>
            </a:extLst>
          </p:cNvPr>
          <p:cNvSpPr>
            <a:spLocks/>
          </p:cNvSpPr>
          <p:nvPr userDrawn="1"/>
        </p:nvSpPr>
        <p:spPr bwMode="auto">
          <a:xfrm>
            <a:off x="1363177" y="4598356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id="{AC99D45E-D356-499C-A462-38A198D991C0}"/>
              </a:ext>
            </a:extLst>
          </p:cNvPr>
          <p:cNvSpPr>
            <a:spLocks/>
          </p:cNvSpPr>
          <p:nvPr userDrawn="1"/>
        </p:nvSpPr>
        <p:spPr bwMode="auto">
          <a:xfrm>
            <a:off x="5685664" y="5376060"/>
            <a:ext cx="410336" cy="711106"/>
          </a:xfrm>
          <a:custGeom>
            <a:avLst/>
            <a:gdLst>
              <a:gd name="T0" fmla="*/ 5 w 30"/>
              <a:gd name="T1" fmla="*/ 30 h 52"/>
              <a:gd name="T2" fmla="*/ 24 w 30"/>
              <a:gd name="T3" fmla="*/ 50 h 52"/>
              <a:gd name="T4" fmla="*/ 25 w 30"/>
              <a:gd name="T5" fmla="*/ 23 h 52"/>
              <a:gd name="T6" fmla="*/ 6 w 30"/>
              <a:gd name="T7" fmla="*/ 2 h 52"/>
              <a:gd name="T8" fmla="*/ 5 w 30"/>
              <a:gd name="T9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5" y="30"/>
                </a:move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2" name="Freeform 59">
            <a:extLst>
              <a:ext uri="{FF2B5EF4-FFF2-40B4-BE49-F238E27FC236}">
                <a16:creationId xmlns:a16="http://schemas.microsoft.com/office/drawing/2014/main" id="{C185149D-CC02-4284-8966-7DA09240B18E}"/>
              </a:ext>
            </a:extLst>
          </p:cNvPr>
          <p:cNvSpPr>
            <a:spLocks/>
          </p:cNvSpPr>
          <p:nvPr userDrawn="1"/>
        </p:nvSpPr>
        <p:spPr bwMode="auto">
          <a:xfrm>
            <a:off x="2115101" y="7356842"/>
            <a:ext cx="423226" cy="723996"/>
          </a:xfrm>
          <a:custGeom>
            <a:avLst/>
            <a:gdLst>
              <a:gd name="T0" fmla="*/ 25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5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5" y="51"/>
                </a:cubicBezTo>
                <a:cubicBezTo>
                  <a:pt x="30" y="49"/>
                  <a:pt x="31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3" name="Freeform 60">
            <a:extLst>
              <a:ext uri="{FF2B5EF4-FFF2-40B4-BE49-F238E27FC236}">
                <a16:creationId xmlns:a16="http://schemas.microsoft.com/office/drawing/2014/main" id="{F047522C-8E6C-4EDB-BE49-728E096677B0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8012090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4" y="51"/>
                </a:cubicBezTo>
                <a:cubicBezTo>
                  <a:pt x="30" y="49"/>
                  <a:pt x="30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4" name="Freeform 61">
            <a:extLst>
              <a:ext uri="{FF2B5EF4-FFF2-40B4-BE49-F238E27FC236}">
                <a16:creationId xmlns:a16="http://schemas.microsoft.com/office/drawing/2014/main" id="{A067458B-3ED6-4786-978D-D8356B2E0AA3}"/>
              </a:ext>
            </a:extLst>
          </p:cNvPr>
          <p:cNvSpPr>
            <a:spLocks/>
          </p:cNvSpPr>
          <p:nvPr userDrawn="1"/>
        </p:nvSpPr>
        <p:spPr bwMode="auto">
          <a:xfrm>
            <a:off x="555396" y="4134312"/>
            <a:ext cx="410336" cy="708957"/>
          </a:xfrm>
          <a:custGeom>
            <a:avLst/>
            <a:gdLst>
              <a:gd name="T0" fmla="*/ 25 w 30"/>
              <a:gd name="T1" fmla="*/ 23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1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5" name="Freeform 62">
            <a:extLst>
              <a:ext uri="{FF2B5EF4-FFF2-40B4-BE49-F238E27FC236}">
                <a16:creationId xmlns:a16="http://schemas.microsoft.com/office/drawing/2014/main" id="{DD9B34D5-4C9B-494A-B470-2830F19371F5}"/>
              </a:ext>
            </a:extLst>
          </p:cNvPr>
          <p:cNvSpPr>
            <a:spLocks/>
          </p:cNvSpPr>
          <p:nvPr userDrawn="1"/>
        </p:nvSpPr>
        <p:spPr bwMode="auto">
          <a:xfrm>
            <a:off x="896985" y="4228840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6" name="Freeform 63">
            <a:extLst>
              <a:ext uri="{FF2B5EF4-FFF2-40B4-BE49-F238E27FC236}">
                <a16:creationId xmlns:a16="http://schemas.microsoft.com/office/drawing/2014/main" id="{5ADE4CF7-319A-4AA8-A819-AB739BDC37B9}"/>
              </a:ext>
            </a:extLst>
          </p:cNvPr>
          <p:cNvSpPr>
            <a:spLocks/>
          </p:cNvSpPr>
          <p:nvPr userDrawn="1"/>
        </p:nvSpPr>
        <p:spPr bwMode="auto">
          <a:xfrm>
            <a:off x="-2426518" y="1960179"/>
            <a:ext cx="726143" cy="425374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20"/>
                  <a:pt x="44" y="11"/>
                  <a:pt x="30" y="6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7" name="Freeform 64">
            <a:extLst>
              <a:ext uri="{FF2B5EF4-FFF2-40B4-BE49-F238E27FC236}">
                <a16:creationId xmlns:a16="http://schemas.microsoft.com/office/drawing/2014/main" id="{339BE9A8-9739-4700-B36D-9F90FD745B2D}"/>
              </a:ext>
            </a:extLst>
          </p:cNvPr>
          <p:cNvSpPr>
            <a:spLocks/>
          </p:cNvSpPr>
          <p:nvPr userDrawn="1"/>
        </p:nvSpPr>
        <p:spPr bwMode="auto">
          <a:xfrm>
            <a:off x="1103227" y="7275204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8" name="Freeform 65">
            <a:extLst>
              <a:ext uri="{FF2B5EF4-FFF2-40B4-BE49-F238E27FC236}">
                <a16:creationId xmlns:a16="http://schemas.microsoft.com/office/drawing/2014/main" id="{C995EB0C-483C-4B0C-960B-29E19D8E891F}"/>
              </a:ext>
            </a:extLst>
          </p:cNvPr>
          <p:cNvSpPr>
            <a:spLocks/>
          </p:cNvSpPr>
          <p:nvPr userDrawn="1"/>
        </p:nvSpPr>
        <p:spPr bwMode="auto">
          <a:xfrm>
            <a:off x="2566255" y="2727140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9" name="Freeform 66">
            <a:extLst>
              <a:ext uri="{FF2B5EF4-FFF2-40B4-BE49-F238E27FC236}">
                <a16:creationId xmlns:a16="http://schemas.microsoft.com/office/drawing/2014/main" id="{6F1E1AF5-4CE8-4565-AE45-E6CFFB2342C5}"/>
              </a:ext>
            </a:extLst>
          </p:cNvPr>
          <p:cNvSpPr>
            <a:spLocks/>
          </p:cNvSpPr>
          <p:nvPr userDrawn="1"/>
        </p:nvSpPr>
        <p:spPr bwMode="auto">
          <a:xfrm>
            <a:off x="3126976" y="2179311"/>
            <a:ext cx="423226" cy="711106"/>
          </a:xfrm>
          <a:custGeom>
            <a:avLst/>
            <a:gdLst>
              <a:gd name="T0" fmla="*/ 25 w 31"/>
              <a:gd name="T1" fmla="*/ 22 h 52"/>
              <a:gd name="T2" fmla="*/ 6 w 31"/>
              <a:gd name="T3" fmla="*/ 1 h 52"/>
              <a:gd name="T4" fmla="*/ 5 w 31"/>
              <a:gd name="T5" fmla="*/ 29 h 52"/>
              <a:gd name="T6" fmla="*/ 25 w 31"/>
              <a:gd name="T7" fmla="*/ 50 h 52"/>
              <a:gd name="T8" fmla="*/ 25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0" name="Freeform 67">
            <a:extLst>
              <a:ext uri="{FF2B5EF4-FFF2-40B4-BE49-F238E27FC236}">
                <a16:creationId xmlns:a16="http://schemas.microsoft.com/office/drawing/2014/main" id="{D221292E-C1BA-48B1-89BF-0D4116520C62}"/>
              </a:ext>
            </a:extLst>
          </p:cNvPr>
          <p:cNvSpPr>
            <a:spLocks/>
          </p:cNvSpPr>
          <p:nvPr userDrawn="1"/>
        </p:nvSpPr>
        <p:spPr bwMode="auto">
          <a:xfrm>
            <a:off x="3073266" y="3627301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1" name="Freeform 68">
            <a:extLst>
              <a:ext uri="{FF2B5EF4-FFF2-40B4-BE49-F238E27FC236}">
                <a16:creationId xmlns:a16="http://schemas.microsoft.com/office/drawing/2014/main" id="{D5FE19B4-B0A3-4C30-8B1C-8FF41BA1C73D}"/>
              </a:ext>
            </a:extLst>
          </p:cNvPr>
          <p:cNvSpPr>
            <a:spLocks/>
          </p:cNvSpPr>
          <p:nvPr userDrawn="1"/>
        </p:nvSpPr>
        <p:spPr bwMode="auto">
          <a:xfrm>
            <a:off x="-813104" y="5636012"/>
            <a:ext cx="713253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6 h 31"/>
              <a:gd name="T6" fmla="*/ 2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29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2" name="Freeform 69">
            <a:extLst>
              <a:ext uri="{FF2B5EF4-FFF2-40B4-BE49-F238E27FC236}">
                <a16:creationId xmlns:a16="http://schemas.microsoft.com/office/drawing/2014/main" id="{A033C067-CEA2-4B04-A5B6-4DA9E7A10EAB}"/>
              </a:ext>
            </a:extLst>
          </p:cNvPr>
          <p:cNvSpPr>
            <a:spLocks/>
          </p:cNvSpPr>
          <p:nvPr userDrawn="1"/>
        </p:nvSpPr>
        <p:spPr bwMode="auto">
          <a:xfrm>
            <a:off x="-278165" y="5582302"/>
            <a:ext cx="423226" cy="708957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1 h 52"/>
              <a:gd name="T4" fmla="*/ 5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1"/>
                </a:cubicBezTo>
                <a:cubicBezTo>
                  <a:pt x="1" y="3"/>
                  <a:pt x="0" y="16"/>
                  <a:pt x="5" y="29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3" name="Freeform 70">
            <a:extLst>
              <a:ext uri="{FF2B5EF4-FFF2-40B4-BE49-F238E27FC236}">
                <a16:creationId xmlns:a16="http://schemas.microsoft.com/office/drawing/2014/main" id="{5AE55A5B-5AE9-4098-AB29-AFB44C52613D}"/>
              </a:ext>
            </a:extLst>
          </p:cNvPr>
          <p:cNvSpPr>
            <a:spLocks/>
          </p:cNvSpPr>
          <p:nvPr userDrawn="1"/>
        </p:nvSpPr>
        <p:spPr bwMode="auto">
          <a:xfrm>
            <a:off x="145062" y="6592028"/>
            <a:ext cx="425374" cy="711106"/>
          </a:xfrm>
          <a:custGeom>
            <a:avLst/>
            <a:gdLst>
              <a:gd name="T0" fmla="*/ 26 w 31"/>
              <a:gd name="T1" fmla="*/ 23 h 52"/>
              <a:gd name="T2" fmla="*/ 6 w 31"/>
              <a:gd name="T3" fmla="*/ 2 h 52"/>
              <a:gd name="T4" fmla="*/ 6 w 31"/>
              <a:gd name="T5" fmla="*/ 30 h 52"/>
              <a:gd name="T6" fmla="*/ 25 w 31"/>
              <a:gd name="T7" fmla="*/ 50 h 52"/>
              <a:gd name="T8" fmla="*/ 26 w 31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3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30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4" name="Freeform 71">
            <a:extLst>
              <a:ext uri="{FF2B5EF4-FFF2-40B4-BE49-F238E27FC236}">
                <a16:creationId xmlns:a16="http://schemas.microsoft.com/office/drawing/2014/main" id="{4BDD1665-6F44-4486-AA52-3D97918D8107}"/>
              </a:ext>
            </a:extLst>
          </p:cNvPr>
          <p:cNvSpPr>
            <a:spLocks/>
          </p:cNvSpPr>
          <p:nvPr userDrawn="1"/>
        </p:nvSpPr>
        <p:spPr bwMode="auto">
          <a:xfrm>
            <a:off x="2907844" y="3367349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5" name="Freeform 72">
            <a:extLst>
              <a:ext uri="{FF2B5EF4-FFF2-40B4-BE49-F238E27FC236}">
                <a16:creationId xmlns:a16="http://schemas.microsoft.com/office/drawing/2014/main" id="{B29411C3-5374-4657-8750-8BE5CC02F580}"/>
              </a:ext>
            </a:extLst>
          </p:cNvPr>
          <p:cNvSpPr>
            <a:spLocks/>
          </p:cNvSpPr>
          <p:nvPr userDrawn="1"/>
        </p:nvSpPr>
        <p:spPr bwMode="auto">
          <a:xfrm>
            <a:off x="2729530" y="2589645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6" name="Freeform 73">
            <a:extLst>
              <a:ext uri="{FF2B5EF4-FFF2-40B4-BE49-F238E27FC236}">
                <a16:creationId xmlns:a16="http://schemas.microsoft.com/office/drawing/2014/main" id="{30332CDD-727C-4291-965B-09BCEC6C1319}"/>
              </a:ext>
            </a:extLst>
          </p:cNvPr>
          <p:cNvSpPr>
            <a:spLocks/>
          </p:cNvSpPr>
          <p:nvPr userDrawn="1"/>
        </p:nvSpPr>
        <p:spPr bwMode="auto">
          <a:xfrm>
            <a:off x="1842261" y="3968888"/>
            <a:ext cx="723996" cy="423226"/>
          </a:xfrm>
          <a:custGeom>
            <a:avLst/>
            <a:gdLst>
              <a:gd name="T0" fmla="*/ 23 w 53"/>
              <a:gd name="T1" fmla="*/ 5 h 31"/>
              <a:gd name="T2" fmla="*/ 2 w 53"/>
              <a:gd name="T3" fmla="*/ 25 h 31"/>
              <a:gd name="T4" fmla="*/ 30 w 53"/>
              <a:gd name="T5" fmla="*/ 26 h 31"/>
              <a:gd name="T6" fmla="*/ 51 w 53"/>
              <a:gd name="T7" fmla="*/ 6 h 31"/>
              <a:gd name="T8" fmla="*/ 23 w 53"/>
              <a:gd name="T9" fmla="*/ 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5"/>
                </a:moveTo>
                <a:cubicBezTo>
                  <a:pt x="10" y="11"/>
                  <a:pt x="0" y="19"/>
                  <a:pt x="2" y="25"/>
                </a:cubicBezTo>
                <a:cubicBezTo>
                  <a:pt x="4" y="31"/>
                  <a:pt x="17" y="31"/>
                  <a:pt x="30" y="26"/>
                </a:cubicBezTo>
                <a:cubicBezTo>
                  <a:pt x="44" y="20"/>
                  <a:pt x="53" y="12"/>
                  <a:pt x="51" y="6"/>
                </a:cubicBezTo>
                <a:cubicBezTo>
                  <a:pt x="49" y="1"/>
                  <a:pt x="37" y="0"/>
                  <a:pt x="23" y="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7" name="Freeform 74">
            <a:extLst>
              <a:ext uri="{FF2B5EF4-FFF2-40B4-BE49-F238E27FC236}">
                <a16:creationId xmlns:a16="http://schemas.microsoft.com/office/drawing/2014/main" id="{91CD0B28-DBE3-4F3B-8B7A-BDB84629CF12}"/>
              </a:ext>
            </a:extLst>
          </p:cNvPr>
          <p:cNvSpPr>
            <a:spLocks/>
          </p:cNvSpPr>
          <p:nvPr userDrawn="1"/>
        </p:nvSpPr>
        <p:spPr bwMode="auto">
          <a:xfrm>
            <a:off x="1623129" y="3517734"/>
            <a:ext cx="711106" cy="410336"/>
          </a:xfrm>
          <a:custGeom>
            <a:avLst/>
            <a:gdLst>
              <a:gd name="T0" fmla="*/ 22 w 52"/>
              <a:gd name="T1" fmla="*/ 25 h 30"/>
              <a:gd name="T2" fmla="*/ 50 w 52"/>
              <a:gd name="T3" fmla="*/ 24 h 30"/>
              <a:gd name="T4" fmla="*/ 29 w 52"/>
              <a:gd name="T5" fmla="*/ 5 h 30"/>
              <a:gd name="T6" fmla="*/ 2 w 52"/>
              <a:gd name="T7" fmla="*/ 5 h 30"/>
              <a:gd name="T8" fmla="*/ 22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2" y="25"/>
                </a:moveTo>
                <a:cubicBezTo>
                  <a:pt x="36" y="30"/>
                  <a:pt x="48" y="30"/>
                  <a:pt x="50" y="24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5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8" name="Freeform 75">
            <a:extLst>
              <a:ext uri="{FF2B5EF4-FFF2-40B4-BE49-F238E27FC236}">
                <a16:creationId xmlns:a16="http://schemas.microsoft.com/office/drawing/2014/main" id="{DF2B25F8-3204-43AB-B647-737D985092C2}"/>
              </a:ext>
            </a:extLst>
          </p:cNvPr>
          <p:cNvSpPr>
            <a:spLocks/>
          </p:cNvSpPr>
          <p:nvPr userDrawn="1"/>
        </p:nvSpPr>
        <p:spPr bwMode="auto">
          <a:xfrm>
            <a:off x="1582309" y="772139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7" y="30"/>
                  <a:pt x="49" y="30"/>
                  <a:pt x="51" y="24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9" name="Freeform 76">
            <a:extLst>
              <a:ext uri="{FF2B5EF4-FFF2-40B4-BE49-F238E27FC236}">
                <a16:creationId xmlns:a16="http://schemas.microsoft.com/office/drawing/2014/main" id="{91656D2C-40AD-4007-A424-F63F2ACCD0B4}"/>
              </a:ext>
            </a:extLst>
          </p:cNvPr>
          <p:cNvSpPr>
            <a:spLocks/>
          </p:cNvSpPr>
          <p:nvPr userDrawn="1"/>
        </p:nvSpPr>
        <p:spPr bwMode="auto">
          <a:xfrm>
            <a:off x="1307320" y="1674447"/>
            <a:ext cx="726143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0" name="Freeform 77">
            <a:extLst>
              <a:ext uri="{FF2B5EF4-FFF2-40B4-BE49-F238E27FC236}">
                <a16:creationId xmlns:a16="http://schemas.microsoft.com/office/drawing/2014/main" id="{A3444D78-0BC2-4F15-9891-00FF3CCBC134}"/>
              </a:ext>
            </a:extLst>
          </p:cNvPr>
          <p:cNvSpPr>
            <a:spLocks/>
          </p:cNvSpPr>
          <p:nvPr userDrawn="1"/>
        </p:nvSpPr>
        <p:spPr bwMode="auto">
          <a:xfrm>
            <a:off x="-1058016" y="3053690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7" y="31"/>
                  <a:pt x="49" y="31"/>
                  <a:pt x="51" y="25"/>
                </a:cubicBezTo>
                <a:cubicBezTo>
                  <a:pt x="53" y="19"/>
                  <a:pt x="44" y="11"/>
                  <a:pt x="30" y="6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1" name="Freeform 78">
            <a:extLst>
              <a:ext uri="{FF2B5EF4-FFF2-40B4-BE49-F238E27FC236}">
                <a16:creationId xmlns:a16="http://schemas.microsoft.com/office/drawing/2014/main" id="{BB5ECDEE-0DFF-41E2-8258-F071491BC488}"/>
              </a:ext>
            </a:extLst>
          </p:cNvPr>
          <p:cNvSpPr>
            <a:spLocks/>
          </p:cNvSpPr>
          <p:nvPr userDrawn="1"/>
        </p:nvSpPr>
        <p:spPr bwMode="auto">
          <a:xfrm>
            <a:off x="583326" y="3313641"/>
            <a:ext cx="711106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6 h 31"/>
              <a:gd name="T6" fmla="*/ 2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29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2" name="Freeform 79">
            <a:extLst>
              <a:ext uri="{FF2B5EF4-FFF2-40B4-BE49-F238E27FC236}">
                <a16:creationId xmlns:a16="http://schemas.microsoft.com/office/drawing/2014/main" id="{5FB71415-0225-4628-A711-3634F7783CEC}"/>
              </a:ext>
            </a:extLst>
          </p:cNvPr>
          <p:cNvSpPr>
            <a:spLocks/>
          </p:cNvSpPr>
          <p:nvPr userDrawn="1"/>
        </p:nvSpPr>
        <p:spPr bwMode="auto">
          <a:xfrm>
            <a:off x="-1249220" y="5472737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1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3" name="Freeform 80">
            <a:extLst>
              <a:ext uri="{FF2B5EF4-FFF2-40B4-BE49-F238E27FC236}">
                <a16:creationId xmlns:a16="http://schemas.microsoft.com/office/drawing/2014/main" id="{E734BE33-8641-4ADE-8618-35200E9B3B6E}"/>
              </a:ext>
            </a:extLst>
          </p:cNvPr>
          <p:cNvSpPr>
            <a:spLocks/>
          </p:cNvSpPr>
          <p:nvPr userDrawn="1"/>
        </p:nvSpPr>
        <p:spPr bwMode="auto">
          <a:xfrm>
            <a:off x="-1537100" y="4993653"/>
            <a:ext cx="711106" cy="410336"/>
          </a:xfrm>
          <a:custGeom>
            <a:avLst/>
            <a:gdLst>
              <a:gd name="T0" fmla="*/ 23 w 52"/>
              <a:gd name="T1" fmla="*/ 25 h 30"/>
              <a:gd name="T2" fmla="*/ 50 w 52"/>
              <a:gd name="T3" fmla="*/ 25 h 30"/>
              <a:gd name="T4" fmla="*/ 30 w 52"/>
              <a:gd name="T5" fmla="*/ 5 h 30"/>
              <a:gd name="T6" fmla="*/ 2 w 52"/>
              <a:gd name="T7" fmla="*/ 6 h 30"/>
              <a:gd name="T8" fmla="*/ 23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3" y="25"/>
                </a:moveTo>
                <a:cubicBezTo>
                  <a:pt x="36" y="30"/>
                  <a:pt x="49" y="30"/>
                  <a:pt x="50" y="25"/>
                </a:cubicBezTo>
                <a:cubicBezTo>
                  <a:pt x="52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4" name="Freeform 81">
            <a:extLst>
              <a:ext uri="{FF2B5EF4-FFF2-40B4-BE49-F238E27FC236}">
                <a16:creationId xmlns:a16="http://schemas.microsoft.com/office/drawing/2014/main" id="{786B008E-2DDC-42C9-B3C3-A3D975751D31}"/>
              </a:ext>
            </a:extLst>
          </p:cNvPr>
          <p:cNvSpPr>
            <a:spLocks/>
          </p:cNvSpPr>
          <p:nvPr userDrawn="1"/>
        </p:nvSpPr>
        <p:spPr bwMode="auto">
          <a:xfrm>
            <a:off x="-2780995" y="3259932"/>
            <a:ext cx="723996" cy="423226"/>
          </a:xfrm>
          <a:custGeom>
            <a:avLst/>
            <a:gdLst>
              <a:gd name="T0" fmla="*/ 23 w 53"/>
              <a:gd name="T1" fmla="*/ 25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5"/>
                </a:moveTo>
                <a:cubicBezTo>
                  <a:pt x="37" y="31"/>
                  <a:pt x="49" y="30"/>
                  <a:pt x="51" y="25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5" name="Freeform 82">
            <a:extLst>
              <a:ext uri="{FF2B5EF4-FFF2-40B4-BE49-F238E27FC236}">
                <a16:creationId xmlns:a16="http://schemas.microsoft.com/office/drawing/2014/main" id="{321C6987-DD08-48F5-9392-F31149D47E48}"/>
              </a:ext>
            </a:extLst>
          </p:cNvPr>
          <p:cNvSpPr>
            <a:spLocks/>
          </p:cNvSpPr>
          <p:nvPr userDrawn="1"/>
        </p:nvSpPr>
        <p:spPr bwMode="auto">
          <a:xfrm>
            <a:off x="1608090" y="3122437"/>
            <a:ext cx="726143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0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6" name="Freeform 83">
            <a:extLst>
              <a:ext uri="{FF2B5EF4-FFF2-40B4-BE49-F238E27FC236}">
                <a16:creationId xmlns:a16="http://schemas.microsoft.com/office/drawing/2014/main" id="{D5E2690C-05E7-414D-8965-1D3C0F48CECC}"/>
              </a:ext>
            </a:extLst>
          </p:cNvPr>
          <p:cNvSpPr>
            <a:spLocks/>
          </p:cNvSpPr>
          <p:nvPr userDrawn="1"/>
        </p:nvSpPr>
        <p:spPr bwMode="auto">
          <a:xfrm>
            <a:off x="-553154" y="-387972"/>
            <a:ext cx="425374" cy="708957"/>
          </a:xfrm>
          <a:custGeom>
            <a:avLst/>
            <a:gdLst>
              <a:gd name="T0" fmla="*/ 5 w 31"/>
              <a:gd name="T1" fmla="*/ 30 h 52"/>
              <a:gd name="T2" fmla="*/ 25 w 31"/>
              <a:gd name="T3" fmla="*/ 50 h 52"/>
              <a:gd name="T4" fmla="*/ 25 w 31"/>
              <a:gd name="T5" fmla="*/ 23 h 52"/>
              <a:gd name="T6" fmla="*/ 6 w 31"/>
              <a:gd name="T7" fmla="*/ 2 h 52"/>
              <a:gd name="T8" fmla="*/ 5 w 31"/>
              <a:gd name="T9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5" y="30"/>
                </a:move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3"/>
                </a:cubicBezTo>
                <a:cubicBezTo>
                  <a:pt x="20" y="9"/>
                  <a:pt x="12" y="0"/>
                  <a:pt x="6" y="2"/>
                </a:cubicBezTo>
                <a:cubicBezTo>
                  <a:pt x="0" y="4"/>
                  <a:pt x="0" y="16"/>
                  <a:pt x="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7" name="Freeform 84">
            <a:extLst>
              <a:ext uri="{FF2B5EF4-FFF2-40B4-BE49-F238E27FC236}">
                <a16:creationId xmlns:a16="http://schemas.microsoft.com/office/drawing/2014/main" id="{FE03D341-6E62-4877-BA44-D01BED2CBC31}"/>
              </a:ext>
            </a:extLst>
          </p:cNvPr>
          <p:cNvSpPr>
            <a:spLocks/>
          </p:cNvSpPr>
          <p:nvPr userDrawn="1"/>
        </p:nvSpPr>
        <p:spPr bwMode="auto">
          <a:xfrm>
            <a:off x="-619752" y="1210403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1" y="6"/>
                </a:cubicBezTo>
                <a:cubicBezTo>
                  <a:pt x="0" y="12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8" name="Freeform 85">
            <a:extLst>
              <a:ext uri="{FF2B5EF4-FFF2-40B4-BE49-F238E27FC236}">
                <a16:creationId xmlns:a16="http://schemas.microsoft.com/office/drawing/2014/main" id="{95EB15F5-9A65-4B3A-8EE1-799043E75B25}"/>
              </a:ext>
            </a:extLst>
          </p:cNvPr>
          <p:cNvSpPr>
            <a:spLocks/>
          </p:cNvSpPr>
          <p:nvPr userDrawn="1"/>
        </p:nvSpPr>
        <p:spPr bwMode="auto">
          <a:xfrm>
            <a:off x="-1249220" y="1141655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  <a:cubicBezTo>
                  <a:pt x="11" y="43"/>
                  <a:pt x="20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9" name="Freeform 86">
            <a:extLst>
              <a:ext uri="{FF2B5EF4-FFF2-40B4-BE49-F238E27FC236}">
                <a16:creationId xmlns:a16="http://schemas.microsoft.com/office/drawing/2014/main" id="{6D7AF9A3-49B0-4E81-8ED3-E025CD2F843D}"/>
              </a:ext>
            </a:extLst>
          </p:cNvPr>
          <p:cNvSpPr>
            <a:spLocks/>
          </p:cNvSpPr>
          <p:nvPr userDrawn="1"/>
        </p:nvSpPr>
        <p:spPr bwMode="auto">
          <a:xfrm>
            <a:off x="-2561863" y="677611"/>
            <a:ext cx="711106" cy="410336"/>
          </a:xfrm>
          <a:custGeom>
            <a:avLst/>
            <a:gdLst>
              <a:gd name="T0" fmla="*/ 22 w 52"/>
              <a:gd name="T1" fmla="*/ 25 h 30"/>
              <a:gd name="T2" fmla="*/ 50 w 52"/>
              <a:gd name="T3" fmla="*/ 24 h 30"/>
              <a:gd name="T4" fmla="*/ 29 w 52"/>
              <a:gd name="T5" fmla="*/ 5 h 30"/>
              <a:gd name="T6" fmla="*/ 2 w 52"/>
              <a:gd name="T7" fmla="*/ 6 h 30"/>
              <a:gd name="T8" fmla="*/ 22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2" y="25"/>
                </a:moveTo>
                <a:cubicBezTo>
                  <a:pt x="36" y="30"/>
                  <a:pt x="48" y="30"/>
                  <a:pt x="50" y="24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0" name="Freeform 87">
            <a:extLst>
              <a:ext uri="{FF2B5EF4-FFF2-40B4-BE49-F238E27FC236}">
                <a16:creationId xmlns:a16="http://schemas.microsoft.com/office/drawing/2014/main" id="{6C635703-C4AA-4634-A78F-A9845AC972F7}"/>
              </a:ext>
            </a:extLst>
          </p:cNvPr>
          <p:cNvSpPr>
            <a:spLocks/>
          </p:cNvSpPr>
          <p:nvPr userDrawn="1"/>
        </p:nvSpPr>
        <p:spPr bwMode="auto">
          <a:xfrm>
            <a:off x="-1700374" y="2658393"/>
            <a:ext cx="423226" cy="708957"/>
          </a:xfrm>
          <a:custGeom>
            <a:avLst/>
            <a:gdLst>
              <a:gd name="T0" fmla="*/ 25 w 31"/>
              <a:gd name="T1" fmla="*/ 23 h 52"/>
              <a:gd name="T2" fmla="*/ 6 w 31"/>
              <a:gd name="T3" fmla="*/ 2 h 52"/>
              <a:gd name="T4" fmla="*/ 5 w 31"/>
              <a:gd name="T5" fmla="*/ 30 h 52"/>
              <a:gd name="T6" fmla="*/ 25 w 31"/>
              <a:gd name="T7" fmla="*/ 50 h 52"/>
              <a:gd name="T8" fmla="*/ 25 w 31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5569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'ello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367748-94D9-4183-BECC-EC03B18968B8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1BD249B-6F63-49E0-BDD8-04E9C67E0A68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123767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42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TN at a glan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54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84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TN’s position in the industry, how we compa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95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chart title + chart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1B1524E-F5EC-4375-98F2-BEC9FEB9417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514" y="640292"/>
            <a:ext cx="10683026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19D1201-7BF7-4205-854C-8EF458DF8B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1036064"/>
            <a:ext cx="4414603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i="1"/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B51A56-8CFC-4FA7-833B-1428F49CE14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1052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of IFRS 1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68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ilding a digital operatio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33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ut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9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al da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83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tx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65C99D-7F51-4CEC-BE87-770C6F28199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7307260" y="-878330"/>
            <a:ext cx="5956880" cy="6042127"/>
            <a:chOff x="1312" y="871"/>
            <a:chExt cx="2865" cy="2906"/>
          </a:xfrm>
          <a:solidFill>
            <a:schemeClr val="bg2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3566EA2-A920-4C50-8EA1-B893E7F1B2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E3AAA33-CAC8-4070-807A-2251AF9C7B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B4918DD-E264-4878-8878-0C6F278909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A2A9936-AF43-4C8E-BDDA-044E1A1C4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F984B06-E971-42AB-84C5-2A371AB77F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8EE69D8-47BE-493E-9234-E53FB27A16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9CB5B9D-5A0D-423E-A02C-1D930E0134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EB7B4AA-FADC-4ACC-BA01-9448623F8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C65E12C-C0F3-4AB8-B78A-0F7B614A6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5E2D6E5F-65A1-4B66-A8FF-E77F964545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A6B19A1B-2393-4F4E-806B-E7C80613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D5F3FC9A-FC9F-48FB-A09C-5F68A244D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A09D6B9-B867-49D2-B9E2-EA05E30E59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5544DDD2-8B0B-455A-A07F-BF6EE5C7E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A4EB784C-F6BC-407C-8A7E-B0EAB29989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2BBA79B6-8383-4C50-BEDF-DB05A62608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095F1733-6DED-40ED-B1B1-EFF72240F7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895A7B1-AE52-4EBE-A294-710B1D6261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DF20B5B-551A-4712-9AC7-663E74C86C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581E31D2-51B9-4E2C-AD7B-50641CCCEA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7FB5B807-6974-4435-B446-D16067DCFC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FB62BDBD-95D5-4873-9C0B-76893FB312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E4798CB4-995B-49A4-A41C-2A5698B4C6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5AE4FC8-4F39-4FF6-B4F1-BBB7A5831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0CE0389D-E5A4-4282-859C-4CFE8F4ACA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89FD19FC-3767-4558-97BC-45323B55B9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BC46D42D-4A2C-4567-AA1D-A6A593DE01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55BCA1ED-F3F7-4C73-B97E-C908460AFC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439A0170-EA53-442D-B6AB-CE90675F43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3AC3A0C5-677D-4589-8708-85D9787F9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AF3758DC-446E-4F3F-BFBF-71717C19A2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2F44AAC8-6E2C-416B-9EC6-286C5F485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562B140C-43A0-459B-A991-BCDEA2142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11174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327284-CEF7-4AE2-B333-3070AD05D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4549744"/>
            <a:ext cx="12192000" cy="1000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D019C-167F-4299-94FF-F7ABF5C7BA0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100000" contrast="-7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0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9583" y="1505527"/>
            <a:ext cx="11520000" cy="49012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5" y="1089025"/>
            <a:ext cx="11523133" cy="33094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72000" bIns="3600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1600" b="1" i="1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835" y="68659"/>
            <a:ext cx="11014816" cy="7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D5A2E3-877F-446F-8757-86329662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54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3 graphs with titles &amp; foot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7C4F1B-8D87-4900-ABB2-43D7175D3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A0AF5AF-5E75-417C-AD74-3ADC001359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5713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75E673D-C0C3-4F25-BBE6-22E607769A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9707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575D36-D768-49B2-8159-6D54D321C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700" y="357488"/>
            <a:ext cx="114046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smtClean="0"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400" lvl="0" indent="-15240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Add 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E822CE-4FC8-4934-9FD3-51DD6D28F17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912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01 Jul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C0BF8E-5820-4DB8-87C9-293C6A161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124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ab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14" y="266601"/>
            <a:ext cx="10397405" cy="4938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1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line sub +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27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8CFF1-9E10-4019-9686-5CFDC0477B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082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Text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Fin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0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2 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BCEBB03-6820-4FF6-B1A2-4585619A5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69689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3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+ chart title + chart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1B1524E-F5EC-4375-98F2-BEC9FEB9417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514" y="640292"/>
            <a:ext cx="10683026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19D1201-7BF7-4205-854C-8EF458DF8B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1036064"/>
            <a:ext cx="4414603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i="1"/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4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2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9583" y="1505527"/>
            <a:ext cx="11520000" cy="49012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5" y="1089025"/>
            <a:ext cx="11523133" cy="33094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72000" bIns="3600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1600" b="1" i="1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835" y="68659"/>
            <a:ext cx="11014816" cy="7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695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3 graphs with titles &amp; foot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7C4F1B-8D87-4900-ABB2-43D7175D3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A0AF5AF-5E75-417C-AD74-3ADC001359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5713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75E673D-C0C3-4F25-BBE6-22E607769A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9707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575D36-D768-49B2-8159-6D54D321C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700" y="357488"/>
            <a:ext cx="114046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smtClean="0"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400" lvl="0" indent="-15240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42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pic with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1712" y="2123767"/>
            <a:ext cx="4604013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03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able + 1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072445"/>
            <a:ext cx="11428412" cy="5012266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7570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2EA84-588D-4DD5-A4E5-3FA71EA271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EDA83-5074-4C24-8467-F331177C9D01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327284-CEF7-4AE2-B333-3070AD05D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4549744"/>
            <a:ext cx="12192000" cy="1000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D019C-167F-4299-94FF-F7ABF5C7BA0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100000" contrast="-7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435AEB-5E40-4CFB-B50D-D3D3935FB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5452524"/>
            <a:ext cx="7039988" cy="493811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4594-B24A-4081-AB2D-C9F7BF0B5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5946335"/>
            <a:ext cx="7039988" cy="50685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791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6D01D-25D9-4F13-9D55-54A2C55CA0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4480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779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 yello re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26BD2-1983-4403-9D08-5B0521A38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EE3B7-BF9C-4D66-8081-63A3011350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6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4DC2C70A-0A97-473A-9BA9-4E5E9A492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2835" y="68659"/>
            <a:ext cx="11014816" cy="7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5620243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 + Descrip + 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3532589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3532589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2173329"/>
            <a:ext cx="3532589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520825"/>
            <a:ext cx="3532589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2173329"/>
            <a:ext cx="3532589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520825"/>
            <a:ext cx="3532589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1A86F44-9029-46DD-9C9B-CA221D00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4938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+ Descrip + 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275388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1A86F44-9029-46DD-9C9B-CA221D00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4938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521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 + Descrip + 2 chart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1A86F44-9029-46DD-9C9B-CA221D00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4938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250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 + 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275388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4116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 + Descrip + 2 chart yell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C41696-5606-490B-B6C2-71C78D719B0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2021">
            <a:extLst>
              <a:ext uri="{FF2B5EF4-FFF2-40B4-BE49-F238E27FC236}">
                <a16:creationId xmlns:a16="http://schemas.microsoft.com/office/drawing/2014/main" id="{C2F64AD5-F636-4980-B7DC-CE2DB70DC0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275388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CBCE34-699A-4C24-B60A-3E68360E6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crip + 3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2113" y="1520824"/>
            <a:ext cx="3532589" cy="2360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022985"/>
            <a:ext cx="3532589" cy="4197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1520824"/>
            <a:ext cx="3532589" cy="2360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022985"/>
            <a:ext cx="3532589" cy="4197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1520824"/>
            <a:ext cx="3532589" cy="2360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022985"/>
            <a:ext cx="3532589" cy="4197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369FD2-1479-4F0F-BBD1-40F6C736962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2113" y="3972560"/>
            <a:ext cx="3533775" cy="223599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3C1F901-204C-438A-AA39-1870872ED7B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28320" y="3972560"/>
            <a:ext cx="3533775" cy="223599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97B91BE-2015-4EF3-8904-018D9E56FA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64527" y="3972560"/>
            <a:ext cx="3533775" cy="223599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661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95250">
              <a:lnSpc>
                <a:spcPct val="100000"/>
              </a:lnSpc>
            </a:pPr>
            <a:fld id="{81D60167-4931-47E6-BA6A-407CBD079E47}" type="slidenum">
              <a:rPr sz="900" dirty="0" smtClean="0">
                <a:latin typeface="MTN Brighter Sans Light"/>
                <a:cs typeface="MTN Brighter Sans Light"/>
              </a:rPr>
              <a:t>‹#›</a:t>
            </a:fld>
            <a:endParaRPr sz="900">
              <a:latin typeface="MTN Brighter Sans Light"/>
              <a:cs typeface="MTN Brighter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377802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nce Sub + 2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9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EDA83-5074-4C24-8467-F331177C9D01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FF27BE-9ABF-4633-A2ED-A1990BB56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925" y="1404175"/>
            <a:ext cx="5500688" cy="189872"/>
          </a:xfrm>
          <a:prstGeom prst="rect">
            <a:avLst/>
          </a:prstGeom>
        </p:spPr>
        <p:txBody>
          <a:bodyPr lIns="0" tIns="36000" rIns="36000" bIns="36000" anchor="ctr" anchorCtr="0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6FEF837-22B8-4E8F-8E42-8AD40B2651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1404175"/>
            <a:ext cx="5537200" cy="189872"/>
          </a:xfrm>
          <a:prstGeom prst="rect">
            <a:avLst/>
          </a:prstGeom>
        </p:spPr>
        <p:txBody>
          <a:bodyPr lIns="0" tIns="36000" rIns="36000" bIns="36000" anchor="ctr" anchorCtr="0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6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1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355ED6-926B-42D7-818B-DAFBDEFD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451" y="6597650"/>
            <a:ext cx="431549" cy="26035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E377B-269D-4A15-A288-EAE087A0810D}" type="slidenum">
              <a:rPr lang="en-ZA" smtClean="0">
                <a:solidFill>
                  <a:srgbClr val="231F20">
                    <a:tint val="75000"/>
                  </a:srgbClr>
                </a:solidFill>
              </a:rPr>
              <a:pPr/>
              <a:t>‹#›</a:t>
            </a:fld>
            <a:endParaRPr lang="en-ZA" dirty="0">
              <a:solidFill>
                <a:srgbClr val="231F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091A9-EFD4-450F-BD1E-296B2FCF6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363" y="1050115"/>
            <a:ext cx="7288244" cy="49381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1068D-0DE8-4624-B8D4-4A75A1D013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3362" y="1607328"/>
            <a:ext cx="7288244" cy="4375150"/>
          </a:xfrm>
        </p:spPr>
        <p:txBody>
          <a:bodyPr/>
          <a:lstStyle>
            <a:lvl1pPr marL="0" indent="0" algn="just"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29F98-A75F-4481-84DB-700703F42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FA7815-FF19-49A7-BDDA-8089BD9661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190968" y="-1604775"/>
            <a:ext cx="4820576" cy="5033775"/>
            <a:chOff x="-6" y="-19"/>
            <a:chExt cx="4183" cy="4368"/>
          </a:xfrm>
          <a:solidFill>
            <a:schemeClr val="bg2">
              <a:alpha val="62000"/>
            </a:schemeClr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F52A005-3877-447E-9674-3DCA57AE3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A7CA168-C99E-4E5A-86AD-2FB87CA625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4" y="2194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0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0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E79BD5D-9DB8-43AA-9DB0-BCECFD8A39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5" y="1119"/>
              <a:ext cx="567" cy="579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1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E472D5D-F91C-4D7D-990C-CF771CC554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7983D2-027C-4C9D-B5A1-9AFCED3AAC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D6CB956-A183-4345-A94E-FF1B278DC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B8A95E5-35C2-4D6B-A2AE-FD68E1062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6" y="3771"/>
              <a:ext cx="567" cy="578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8" y="81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826006F-FB7F-41AE-B946-E4DE98181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7A33D6B-4BF9-411C-A7ED-9E8825BEF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AD6AD04-74BF-4555-9653-2EB2307C3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DAFF63C-CBDD-435B-928D-FEA330EE1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CEC6B4B-402A-4D9F-9CFF-BEC793AF7B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38721AB-5989-4582-B720-20E9F13079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8" y="3453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1" y="4"/>
                    <a:pt x="0" y="17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448B033-0CFD-4D30-97A4-549CFE341F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2" y="3993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2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522CD56-0219-46DD-A95D-8416DCB456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3" y="336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5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C98A06E-2056-4826-B529-D5ED8D69CB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5" y="3548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A885F90-4A6E-42F8-B1C1-584F0EEA76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3" y="40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1E89CF4-E6CC-4DA6-BC39-E8C6F7E56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3D36442A-AE5A-49E1-92A6-0DEAD12FC4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7DF6BA1-7BA4-4248-8002-9FDBA9E3F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35DF578-599A-439A-998E-F179D8E9DE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2" y="2874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69D4AA83-F632-44CC-A239-357556183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B4B0ACA9-5442-4366-9C60-409939609D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5CE7D68-166A-4A44-AE71-D6672C82B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ECD28097-1B7B-4C26-ADD8-B16A35979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EE8FDD11-FB44-402E-9302-DB7D6B69A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E138E34-0ADF-4F95-96A1-847045C263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B7C3E3A-DA5F-49A2-8BDF-2C8841073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25E030CA-E520-4662-9344-3D50250C86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0" y="3351"/>
              <a:ext cx="338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2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86BCF95-C608-4FAB-AF06-CBE9447E9D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9E7B1AB2-0665-434F-AEE8-EE4559D3C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862DC931-4F10-4E2B-A10A-1A65B97DE7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20"/>
              <a:ext cx="191" cy="330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70522BF1-2F7B-4E8F-B677-CCA19A228E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8" y="2582"/>
              <a:ext cx="337" cy="190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97607819-3346-4A61-836B-2B8F59C66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0" y="3294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C50D494F-EFF3-4E2B-A5A2-7FC19D6812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2710FF6E-F998-442A-B81A-026394F631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726E4F-4DAD-45D8-9C35-8EC2E829F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41E75F9-62B6-4030-AC2F-E808D9935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1799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62FE0BC-AD6E-477A-AD46-5A7044155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6DF1AB-15A6-4CD0-9AD9-253394E72E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9" y="1818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A5E2E4C3-F487-4199-9598-DB8A3E1F9C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" y="1850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1" y="4"/>
                    <a:pt x="0" y="16"/>
                    <a:pt x="5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32742B55-93FC-43E1-A0C4-95AD002073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" y="1138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20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DFA27F8C-46FF-406F-AD5B-9F148A6E9A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4" y="737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E1DBC857-18C6-4CFF-B34C-614A3210D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" y="1939"/>
              <a:ext cx="332" cy="197"/>
            </a:xfrm>
            <a:custGeom>
              <a:avLst/>
              <a:gdLst>
                <a:gd name="T0" fmla="*/ 23 w 52"/>
                <a:gd name="T1" fmla="*/ 26 h 31"/>
                <a:gd name="T2" fmla="*/ 51 w 52"/>
                <a:gd name="T3" fmla="*/ 25 h 31"/>
                <a:gd name="T4" fmla="*/ 30 w 52"/>
                <a:gd name="T5" fmla="*/ 6 h 31"/>
                <a:gd name="T6" fmla="*/ 2 w 52"/>
                <a:gd name="T7" fmla="*/ 6 h 31"/>
                <a:gd name="T8" fmla="*/ 23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2" y="20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D2E0153B-ADDC-4191-84FC-9530A6DB4F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9" y="2060"/>
              <a:ext cx="198" cy="337"/>
            </a:xfrm>
            <a:custGeom>
              <a:avLst/>
              <a:gdLst>
                <a:gd name="T0" fmla="*/ 6 w 31"/>
                <a:gd name="T1" fmla="*/ 30 h 53"/>
                <a:gd name="T2" fmla="*/ 25 w 31"/>
                <a:gd name="T3" fmla="*/ 51 h 53"/>
                <a:gd name="T4" fmla="*/ 26 w 31"/>
                <a:gd name="T5" fmla="*/ 23 h 53"/>
                <a:gd name="T6" fmla="*/ 6 w 31"/>
                <a:gd name="T7" fmla="*/ 2 h 53"/>
                <a:gd name="T8" fmla="*/ 6 w 31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6" y="30"/>
                  </a:moveTo>
                  <a:cubicBezTo>
                    <a:pt x="11" y="44"/>
                    <a:pt x="20" y="53"/>
                    <a:pt x="25" y="51"/>
                  </a:cubicBezTo>
                  <a:cubicBezTo>
                    <a:pt x="31" y="49"/>
                    <a:pt x="31" y="37"/>
                    <a:pt x="26" y="23"/>
                  </a:cubicBez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CCEDBB83-07AE-4484-B4C2-6BD6E6848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05AE18D5-1345-48DE-996A-4FF70E0432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6DEC1B08-E3D2-4F19-A102-29AA3B742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24" y="3586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319A195-7730-41AD-B646-EDA14C0E48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3891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4" y="51"/>
                  </a:cubicBezTo>
                  <a:cubicBezTo>
                    <a:pt x="30" y="49"/>
                    <a:pt x="30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63146E9E-664A-4D9A-9C4A-5525158F24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7133B74D-4843-4A4A-A26C-A05D4984E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" y="1074"/>
              <a:ext cx="338" cy="198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20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9F1503A8-4FE2-479C-BD23-58F624D110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3" y="354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EFDB5350-827E-4F05-B53C-21EBA2C02F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C95E0D03-B6FD-44D8-AD87-8ABAB6650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2D1D5792-9CE5-40B9-B01A-195517FB0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6" name="Freeform 69">
              <a:extLst>
                <a:ext uri="{FF2B5EF4-FFF2-40B4-BE49-F238E27FC236}">
                  <a16:creationId xmlns:a16="http://schemas.microsoft.com/office/drawing/2014/main" id="{09062C02-39CB-475A-8F29-4B4ED13028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" y="2760"/>
              <a:ext cx="197" cy="330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1"/>
                  </a:cubicBezTo>
                  <a:cubicBezTo>
                    <a:pt x="1" y="3"/>
                    <a:pt x="0" y="16"/>
                    <a:pt x="5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7" name="Freeform 70">
              <a:extLst>
                <a:ext uri="{FF2B5EF4-FFF2-40B4-BE49-F238E27FC236}">
                  <a16:creationId xmlns:a16="http://schemas.microsoft.com/office/drawing/2014/main" id="{989485E2-0D6A-47E8-9BC2-ED07AC8790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7" y="3230"/>
              <a:ext cx="198" cy="331"/>
            </a:xfrm>
            <a:custGeom>
              <a:avLst/>
              <a:gdLst>
                <a:gd name="T0" fmla="*/ 26 w 31"/>
                <a:gd name="T1" fmla="*/ 23 h 52"/>
                <a:gd name="T2" fmla="*/ 6 w 31"/>
                <a:gd name="T3" fmla="*/ 2 h 52"/>
                <a:gd name="T4" fmla="*/ 6 w 31"/>
                <a:gd name="T5" fmla="*/ 30 h 52"/>
                <a:gd name="T6" fmla="*/ 25 w 31"/>
                <a:gd name="T7" fmla="*/ 50 h 52"/>
                <a:gd name="T8" fmla="*/ 26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967B26A1-C8D9-48E3-BEF1-C4459AAB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07D36223-E593-4DA5-8773-3756F75CD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6" y="521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839D573C-342E-44E8-9404-6F1A1926A3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8" y="941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24025D32-B249-4175-AF2A-09B127660F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" y="1583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1"/>
                    <a:pt x="51" y="25"/>
                  </a:cubicBezTo>
                  <a:cubicBezTo>
                    <a:pt x="53" y="19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5F005846-2949-4659-B0BA-3F7DEB624F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270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E2B30D0D-7C5C-46FA-B97C-8D5338AAD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" y="2486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0 w 52"/>
                <a:gd name="T3" fmla="*/ 25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0" y="25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F391BDCB-2452-4A4E-80F7-6A6938F88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" y="1679"/>
              <a:ext cx="337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76385566-1908-42F3-A961-53380E944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8BD8DB3E-2B26-40ED-A464-A4ACE755A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" y="-19"/>
              <a:ext cx="198" cy="330"/>
            </a:xfrm>
            <a:custGeom>
              <a:avLst/>
              <a:gdLst>
                <a:gd name="T0" fmla="*/ 5 w 31"/>
                <a:gd name="T1" fmla="*/ 30 h 52"/>
                <a:gd name="T2" fmla="*/ 25 w 31"/>
                <a:gd name="T3" fmla="*/ 50 h 52"/>
                <a:gd name="T4" fmla="*/ 25 w 31"/>
                <a:gd name="T5" fmla="*/ 23 h 52"/>
                <a:gd name="T6" fmla="*/ 6 w 31"/>
                <a:gd name="T7" fmla="*/ 2 h 52"/>
                <a:gd name="T8" fmla="*/ 5 w 31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5" y="30"/>
                  </a:move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E8675C73-D8C3-4EFF-8E36-B572F2CCB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1" y="7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2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C0539AB4-89B1-4A20-ADE6-1DD2ACE4E7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693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E51762D7-D33E-4762-B6E4-B70CE4374D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" y="477"/>
              <a:ext cx="331" cy="191"/>
            </a:xfrm>
            <a:custGeom>
              <a:avLst/>
              <a:gdLst>
                <a:gd name="T0" fmla="*/ 22 w 52"/>
                <a:gd name="T1" fmla="*/ 25 h 30"/>
                <a:gd name="T2" fmla="*/ 50 w 52"/>
                <a:gd name="T3" fmla="*/ 24 h 30"/>
                <a:gd name="T4" fmla="*/ 29 w 52"/>
                <a:gd name="T5" fmla="*/ 5 h 30"/>
                <a:gd name="T6" fmla="*/ 2 w 52"/>
                <a:gd name="T7" fmla="*/ 6 h 30"/>
                <a:gd name="T8" fmla="*/ 22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2" y="25"/>
                  </a:moveTo>
                  <a:cubicBezTo>
                    <a:pt x="36" y="30"/>
                    <a:pt x="48" y="30"/>
                    <a:pt x="50" y="24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80" name="Freeform 87">
              <a:extLst>
                <a:ext uri="{FF2B5EF4-FFF2-40B4-BE49-F238E27FC236}">
                  <a16:creationId xmlns:a16="http://schemas.microsoft.com/office/drawing/2014/main" id="{8D0ABE99-0A8B-40F8-8F11-7EB7DB584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" y="1399"/>
              <a:ext cx="197" cy="330"/>
            </a:xfrm>
            <a:custGeom>
              <a:avLst/>
              <a:gdLst>
                <a:gd name="T0" fmla="*/ 25 w 31"/>
                <a:gd name="T1" fmla="*/ 23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5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75929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72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932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273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 yellow oval with descrip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5838E42-1999-4204-8171-E4D8D7F7515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648109 w 12192000"/>
              <a:gd name="connsiteY0" fmla="*/ 5310073 h 6858000"/>
              <a:gd name="connsiteX1" fmla="*/ 10648109 w 12192000"/>
              <a:gd name="connsiteY1" fmla="*/ 6461445 h 6858000"/>
              <a:gd name="connsiteX2" fmla="*/ 11798300 w 12192000"/>
              <a:gd name="connsiteY2" fmla="*/ 6461445 h 6858000"/>
              <a:gd name="connsiteX3" fmla="*/ 11798300 w 12192000"/>
              <a:gd name="connsiteY3" fmla="*/ 5310073 h 6858000"/>
              <a:gd name="connsiteX4" fmla="*/ 1 w 12192000"/>
              <a:gd name="connsiteY4" fmla="*/ 677021 h 6858000"/>
              <a:gd name="connsiteX5" fmla="*/ 1 w 12192000"/>
              <a:gd name="connsiteY5" fmla="*/ 6167125 h 6858000"/>
              <a:gd name="connsiteX6" fmla="*/ 560044 w 12192000"/>
              <a:gd name="connsiteY6" fmla="*/ 6155705 h 6858000"/>
              <a:gd name="connsiteX7" fmla="*/ 6668656 w 12192000"/>
              <a:gd name="connsiteY7" fmla="*/ 3422073 h 6858000"/>
              <a:gd name="connsiteX8" fmla="*/ 560044 w 12192000"/>
              <a:gd name="connsiteY8" fmla="*/ 688442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10648109" y="5310073"/>
                </a:moveTo>
                <a:lnTo>
                  <a:pt x="10648109" y="6461445"/>
                </a:lnTo>
                <a:lnTo>
                  <a:pt x="11798300" y="6461445"/>
                </a:lnTo>
                <a:lnTo>
                  <a:pt x="11798300" y="5310073"/>
                </a:lnTo>
                <a:close/>
                <a:moveTo>
                  <a:pt x="1" y="677021"/>
                </a:moveTo>
                <a:lnTo>
                  <a:pt x="1" y="6167125"/>
                </a:lnTo>
                <a:lnTo>
                  <a:pt x="560044" y="6155705"/>
                </a:lnTo>
                <a:cubicBezTo>
                  <a:pt x="3991162" y="6014989"/>
                  <a:pt x="6668656" y="4844803"/>
                  <a:pt x="6668656" y="3422073"/>
                </a:cubicBezTo>
                <a:cubicBezTo>
                  <a:pt x="6668656" y="1999344"/>
                  <a:pt x="3991162" y="829158"/>
                  <a:pt x="560044" y="68844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3D7E3E7-2444-4C93-A81B-F9CE390608DB}"/>
              </a:ext>
            </a:extLst>
          </p:cNvPr>
          <p:cNvSpPr/>
          <p:nvPr userDrawn="1"/>
        </p:nvSpPr>
        <p:spPr>
          <a:xfrm>
            <a:off x="1" y="677021"/>
            <a:ext cx="6668655" cy="5490104"/>
          </a:xfrm>
          <a:custGeom>
            <a:avLst/>
            <a:gdLst>
              <a:gd name="connsiteX0" fmla="*/ 0 w 6668655"/>
              <a:gd name="connsiteY0" fmla="*/ 0 h 5490104"/>
              <a:gd name="connsiteX1" fmla="*/ 560043 w 6668655"/>
              <a:gd name="connsiteY1" fmla="*/ 11421 h 5490104"/>
              <a:gd name="connsiteX2" fmla="*/ 6668655 w 6668655"/>
              <a:gd name="connsiteY2" fmla="*/ 2745052 h 5490104"/>
              <a:gd name="connsiteX3" fmla="*/ 560043 w 6668655"/>
              <a:gd name="connsiteY3" fmla="*/ 5478684 h 5490104"/>
              <a:gd name="connsiteX4" fmla="*/ 0 w 6668655"/>
              <a:gd name="connsiteY4" fmla="*/ 5490104 h 549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8655" h="5490104">
                <a:moveTo>
                  <a:pt x="0" y="0"/>
                </a:moveTo>
                <a:lnTo>
                  <a:pt x="560043" y="11421"/>
                </a:lnTo>
                <a:cubicBezTo>
                  <a:pt x="3991160" y="152137"/>
                  <a:pt x="6668655" y="1322323"/>
                  <a:pt x="6668655" y="2745052"/>
                </a:cubicBezTo>
                <a:cubicBezTo>
                  <a:pt x="6668655" y="4167782"/>
                  <a:pt x="3991160" y="5337968"/>
                  <a:pt x="560043" y="5478684"/>
                </a:cubicBezTo>
                <a:lnTo>
                  <a:pt x="0" y="5490104"/>
                </a:lnTo>
                <a:close/>
              </a:path>
            </a:pathLst>
          </a:custGeom>
          <a:solidFill>
            <a:schemeClr val="accent3"/>
          </a:solidFill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EE9999-42E7-477D-A25F-C42B89060657}"/>
              </a:ext>
            </a:extLst>
          </p:cNvPr>
          <p:cNvGrpSpPr/>
          <p:nvPr userDrawn="1"/>
        </p:nvGrpSpPr>
        <p:grpSpPr>
          <a:xfrm>
            <a:off x="10648109" y="5310073"/>
            <a:ext cx="1150191" cy="1151372"/>
            <a:chOff x="10648109" y="5310073"/>
            <a:chExt cx="1150191" cy="1151372"/>
          </a:xfrm>
        </p:grpSpPr>
        <p:sp>
          <p:nvSpPr>
            <p:cNvPr id="15" name="Rectangle 20">
              <a:extLst>
                <a:ext uri="{FF2B5EF4-FFF2-40B4-BE49-F238E27FC236}">
                  <a16:creationId xmlns:a16="http://schemas.microsoft.com/office/drawing/2014/main" id="{E467DA94-B008-4891-9F8E-DDCD8272A81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8109" y="5310073"/>
              <a:ext cx="1150191" cy="115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FFED743C-A26B-42AE-8A2E-050A0066E2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05973" y="5367936"/>
              <a:ext cx="1034463" cy="1035644"/>
            </a:xfrm>
            <a:prstGeom prst="rect">
              <a:avLst/>
            </a:pr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Oval 22">
              <a:extLst>
                <a:ext uri="{FF2B5EF4-FFF2-40B4-BE49-F238E27FC236}">
                  <a16:creationId xmlns:a16="http://schemas.microsoft.com/office/drawing/2014/main" id="{EB4D64F2-4801-4943-9CB2-B50A2A67A5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34315" y="5684416"/>
              <a:ext cx="977780" cy="402685"/>
            </a:xfrm>
            <a:prstGeom prst="ellipse">
              <a:avLst/>
            </a:prstGeom>
            <a:solidFill>
              <a:srgbClr val="0568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6EB3114A-762D-46DD-A978-071D31D77E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79511" y="5784792"/>
              <a:ext cx="179496" cy="158240"/>
            </a:xfrm>
            <a:custGeom>
              <a:avLst/>
              <a:gdLst>
                <a:gd name="T0" fmla="*/ 141 w 152"/>
                <a:gd name="T1" fmla="*/ 43 h 134"/>
                <a:gd name="T2" fmla="*/ 152 w 152"/>
                <a:gd name="T3" fmla="*/ 0 h 134"/>
                <a:gd name="T4" fmla="*/ 11 w 152"/>
                <a:gd name="T5" fmla="*/ 0 h 134"/>
                <a:gd name="T6" fmla="*/ 0 w 152"/>
                <a:gd name="T7" fmla="*/ 43 h 134"/>
                <a:gd name="T8" fmla="*/ 46 w 152"/>
                <a:gd name="T9" fmla="*/ 43 h 134"/>
                <a:gd name="T10" fmla="*/ 23 w 152"/>
                <a:gd name="T11" fmla="*/ 134 h 134"/>
                <a:gd name="T12" fmla="*/ 72 w 152"/>
                <a:gd name="T13" fmla="*/ 134 h 134"/>
                <a:gd name="T14" fmla="*/ 95 w 152"/>
                <a:gd name="T15" fmla="*/ 43 h 134"/>
                <a:gd name="T16" fmla="*/ 141 w 152"/>
                <a:gd name="T17" fmla="*/ 4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34">
                  <a:moveTo>
                    <a:pt x="141" y="43"/>
                  </a:moveTo>
                  <a:lnTo>
                    <a:pt x="152" y="0"/>
                  </a:lnTo>
                  <a:lnTo>
                    <a:pt x="11" y="0"/>
                  </a:lnTo>
                  <a:lnTo>
                    <a:pt x="0" y="43"/>
                  </a:lnTo>
                  <a:lnTo>
                    <a:pt x="46" y="43"/>
                  </a:lnTo>
                  <a:lnTo>
                    <a:pt x="23" y="134"/>
                  </a:lnTo>
                  <a:lnTo>
                    <a:pt x="72" y="134"/>
                  </a:lnTo>
                  <a:lnTo>
                    <a:pt x="95" y="43"/>
                  </a:lnTo>
                  <a:lnTo>
                    <a:pt x="141" y="43"/>
                  </a:lnTo>
                  <a:close/>
                </a:path>
              </a:pathLst>
            </a:cu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DB712391-D183-472F-BBB0-527AA79590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0268" y="5784792"/>
              <a:ext cx="266882" cy="200752"/>
            </a:xfrm>
            <a:custGeom>
              <a:avLst/>
              <a:gdLst>
                <a:gd name="T0" fmla="*/ 226 w 226"/>
                <a:gd name="T1" fmla="*/ 0 h 170"/>
                <a:gd name="T2" fmla="*/ 156 w 226"/>
                <a:gd name="T3" fmla="*/ 0 h 170"/>
                <a:gd name="T4" fmla="*/ 111 w 226"/>
                <a:gd name="T5" fmla="*/ 100 h 170"/>
                <a:gd name="T6" fmla="*/ 111 w 226"/>
                <a:gd name="T7" fmla="*/ 0 h 170"/>
                <a:gd name="T8" fmla="*/ 43 w 226"/>
                <a:gd name="T9" fmla="*/ 0 h 170"/>
                <a:gd name="T10" fmla="*/ 0 w 226"/>
                <a:gd name="T11" fmla="*/ 170 h 170"/>
                <a:gd name="T12" fmla="*/ 47 w 226"/>
                <a:gd name="T13" fmla="*/ 170 h 170"/>
                <a:gd name="T14" fmla="*/ 75 w 226"/>
                <a:gd name="T15" fmla="*/ 61 h 170"/>
                <a:gd name="T16" fmla="*/ 75 w 226"/>
                <a:gd name="T17" fmla="*/ 170 h 170"/>
                <a:gd name="T18" fmla="*/ 111 w 226"/>
                <a:gd name="T19" fmla="*/ 170 h 170"/>
                <a:gd name="T20" fmla="*/ 165 w 226"/>
                <a:gd name="T21" fmla="*/ 61 h 170"/>
                <a:gd name="T22" fmla="*/ 139 w 226"/>
                <a:gd name="T23" fmla="*/ 170 h 170"/>
                <a:gd name="T24" fmla="*/ 183 w 226"/>
                <a:gd name="T25" fmla="*/ 170 h 170"/>
                <a:gd name="T26" fmla="*/ 226 w 226"/>
                <a:gd name="T2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70">
                  <a:moveTo>
                    <a:pt x="226" y="0"/>
                  </a:moveTo>
                  <a:lnTo>
                    <a:pt x="156" y="0"/>
                  </a:lnTo>
                  <a:lnTo>
                    <a:pt x="111" y="100"/>
                  </a:lnTo>
                  <a:lnTo>
                    <a:pt x="111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7" y="170"/>
                  </a:lnTo>
                  <a:lnTo>
                    <a:pt x="75" y="61"/>
                  </a:lnTo>
                  <a:lnTo>
                    <a:pt x="75" y="170"/>
                  </a:lnTo>
                  <a:lnTo>
                    <a:pt x="111" y="170"/>
                  </a:lnTo>
                  <a:lnTo>
                    <a:pt x="165" y="61"/>
                  </a:lnTo>
                  <a:lnTo>
                    <a:pt x="139" y="170"/>
                  </a:lnTo>
                  <a:lnTo>
                    <a:pt x="183" y="170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3C5FF1D7-FEA0-45CF-B070-76F8E2C37A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22400" y="5784792"/>
              <a:ext cx="213742" cy="200752"/>
            </a:xfrm>
            <a:custGeom>
              <a:avLst/>
              <a:gdLst>
                <a:gd name="T0" fmla="*/ 181 w 181"/>
                <a:gd name="T1" fmla="*/ 0 h 170"/>
                <a:gd name="T2" fmla="*/ 136 w 181"/>
                <a:gd name="T3" fmla="*/ 0 h 170"/>
                <a:gd name="T4" fmla="*/ 114 w 181"/>
                <a:gd name="T5" fmla="*/ 91 h 170"/>
                <a:gd name="T6" fmla="*/ 92 w 181"/>
                <a:gd name="T7" fmla="*/ 0 h 170"/>
                <a:gd name="T8" fmla="*/ 43 w 181"/>
                <a:gd name="T9" fmla="*/ 0 h 170"/>
                <a:gd name="T10" fmla="*/ 0 w 181"/>
                <a:gd name="T11" fmla="*/ 170 h 170"/>
                <a:gd name="T12" fmla="*/ 45 w 181"/>
                <a:gd name="T13" fmla="*/ 170 h 170"/>
                <a:gd name="T14" fmla="*/ 69 w 181"/>
                <a:gd name="T15" fmla="*/ 78 h 170"/>
                <a:gd name="T16" fmla="*/ 92 w 181"/>
                <a:gd name="T17" fmla="*/ 170 h 170"/>
                <a:gd name="T18" fmla="*/ 139 w 181"/>
                <a:gd name="T19" fmla="*/ 170 h 170"/>
                <a:gd name="T20" fmla="*/ 181 w 181"/>
                <a:gd name="T2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70">
                  <a:moveTo>
                    <a:pt x="181" y="0"/>
                  </a:moveTo>
                  <a:lnTo>
                    <a:pt x="136" y="0"/>
                  </a:lnTo>
                  <a:lnTo>
                    <a:pt x="114" y="91"/>
                  </a:lnTo>
                  <a:lnTo>
                    <a:pt x="92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5" y="170"/>
                  </a:lnTo>
                  <a:lnTo>
                    <a:pt x="69" y="78"/>
                  </a:lnTo>
                  <a:lnTo>
                    <a:pt x="92" y="170"/>
                  </a:lnTo>
                  <a:lnTo>
                    <a:pt x="139" y="17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id="{4BDE987F-5FCE-4ED1-8F51-093826CEFA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96044" y="5957203"/>
              <a:ext cx="64950" cy="28341"/>
            </a:xfrm>
            <a:custGeom>
              <a:avLst/>
              <a:gdLst>
                <a:gd name="T0" fmla="*/ 6 w 55"/>
                <a:gd name="T1" fmla="*/ 0 h 24"/>
                <a:gd name="T2" fmla="*/ 0 w 55"/>
                <a:gd name="T3" fmla="*/ 24 h 24"/>
                <a:gd name="T4" fmla="*/ 49 w 55"/>
                <a:gd name="T5" fmla="*/ 24 h 24"/>
                <a:gd name="T6" fmla="*/ 55 w 55"/>
                <a:gd name="T7" fmla="*/ 0 h 24"/>
                <a:gd name="T8" fmla="*/ 6 w 5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">
                  <a:moveTo>
                    <a:pt x="6" y="0"/>
                  </a:moveTo>
                  <a:lnTo>
                    <a:pt x="0" y="24"/>
                  </a:lnTo>
                  <a:lnTo>
                    <a:pt x="49" y="24"/>
                  </a:lnTo>
                  <a:lnTo>
                    <a:pt x="5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524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769B11EA-C6D0-4AEF-8280-8974D69A3C9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7988" y="2207491"/>
            <a:ext cx="5309785" cy="1644073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4800" b="0">
                <a:latin typeface="+mj-lt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0FAD6190-E2A1-4B8A-B7E6-F74781C2D07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8741" y="3863774"/>
            <a:ext cx="5309032" cy="90219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7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3 Jan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8DDB2BD-4EA3-4FB8-AB1E-76C86DE937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92852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8DDB2BD-4EA3-4FB8-AB1E-76C86DE937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664A223-4024-4FE9-A336-14D39A358BD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800" b="0" i="0" baseline="0" dirty="0">
              <a:latin typeface="MTN Brighter Sans Bold" panose="00000800000000000000" pitchFamily="2" charset="0"/>
              <a:ea typeface="+mj-ea"/>
              <a:cs typeface="+mj-cs"/>
              <a:sym typeface="MTN Brighter Sans Bold" panose="00000800000000000000" pitchFamily="2" charset="0"/>
            </a:endParaRPr>
          </a:p>
        </p:txBody>
      </p:sp>
      <p:pic>
        <p:nvPicPr>
          <p:cNvPr id="51" name="Picture 50" descr="A person sitting in a car talking on a cell phone&#10;&#10;Description automatically generated">
            <a:extLst>
              <a:ext uri="{FF2B5EF4-FFF2-40B4-BE49-F238E27FC236}">
                <a16:creationId xmlns:a16="http://schemas.microsoft.com/office/drawing/2014/main" id="{CAC36C51-59C8-4890-B8A8-0AAC1E7283A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06" y="0"/>
            <a:ext cx="7619594" cy="6857635"/>
          </a:xfrm>
          <a:prstGeom prst="rect">
            <a:avLst/>
          </a:prstGeom>
        </p:spPr>
      </p:pic>
      <p:pic>
        <p:nvPicPr>
          <p:cNvPr id="4" name="Picture 3" descr="A person sitting on a bench&#10;&#10;Description automatically generated">
            <a:extLst>
              <a:ext uri="{FF2B5EF4-FFF2-40B4-BE49-F238E27FC236}">
                <a16:creationId xmlns:a16="http://schemas.microsoft.com/office/drawing/2014/main" id="{D46B3687-FFC9-410B-B5D3-E19D84174E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187" y="-366"/>
            <a:ext cx="10274706" cy="685836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D6B68A2-B1C3-49A6-87DF-BAE1C9586E04}"/>
              </a:ext>
            </a:extLst>
          </p:cNvPr>
          <p:cNvGrpSpPr/>
          <p:nvPr userDrawn="1"/>
        </p:nvGrpSpPr>
        <p:grpSpPr>
          <a:xfrm>
            <a:off x="10648109" y="5310073"/>
            <a:ext cx="1150191" cy="1151372"/>
            <a:chOff x="10648109" y="5310073"/>
            <a:chExt cx="1150191" cy="1151372"/>
          </a:xfrm>
        </p:grpSpPr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87DB3EC8-3F80-4F50-A154-E76696ECE5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8109" y="5310073"/>
              <a:ext cx="1150191" cy="115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B34E37C1-2B4E-43EA-BCB5-68194865E3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05973" y="5367936"/>
              <a:ext cx="1034463" cy="1035644"/>
            </a:xfrm>
            <a:prstGeom prst="rect">
              <a:avLst/>
            </a:pr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Oval 22">
              <a:extLst>
                <a:ext uri="{FF2B5EF4-FFF2-40B4-BE49-F238E27FC236}">
                  <a16:creationId xmlns:a16="http://schemas.microsoft.com/office/drawing/2014/main" id="{0697507F-975C-483D-93EB-19F0FAF1EE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34315" y="5684416"/>
              <a:ext cx="977780" cy="402685"/>
            </a:xfrm>
            <a:prstGeom prst="ellipse">
              <a:avLst/>
            </a:prstGeom>
            <a:solidFill>
              <a:srgbClr val="0568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F008FB2D-5784-4E29-9920-5FA3BDF9F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79511" y="5784792"/>
              <a:ext cx="179496" cy="158240"/>
            </a:xfrm>
            <a:custGeom>
              <a:avLst/>
              <a:gdLst>
                <a:gd name="T0" fmla="*/ 141 w 152"/>
                <a:gd name="T1" fmla="*/ 43 h 134"/>
                <a:gd name="T2" fmla="*/ 152 w 152"/>
                <a:gd name="T3" fmla="*/ 0 h 134"/>
                <a:gd name="T4" fmla="*/ 11 w 152"/>
                <a:gd name="T5" fmla="*/ 0 h 134"/>
                <a:gd name="T6" fmla="*/ 0 w 152"/>
                <a:gd name="T7" fmla="*/ 43 h 134"/>
                <a:gd name="T8" fmla="*/ 46 w 152"/>
                <a:gd name="T9" fmla="*/ 43 h 134"/>
                <a:gd name="T10" fmla="*/ 23 w 152"/>
                <a:gd name="T11" fmla="*/ 134 h 134"/>
                <a:gd name="T12" fmla="*/ 72 w 152"/>
                <a:gd name="T13" fmla="*/ 134 h 134"/>
                <a:gd name="T14" fmla="*/ 95 w 152"/>
                <a:gd name="T15" fmla="*/ 43 h 134"/>
                <a:gd name="T16" fmla="*/ 141 w 152"/>
                <a:gd name="T17" fmla="*/ 4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34">
                  <a:moveTo>
                    <a:pt x="141" y="43"/>
                  </a:moveTo>
                  <a:lnTo>
                    <a:pt x="152" y="0"/>
                  </a:lnTo>
                  <a:lnTo>
                    <a:pt x="11" y="0"/>
                  </a:lnTo>
                  <a:lnTo>
                    <a:pt x="0" y="43"/>
                  </a:lnTo>
                  <a:lnTo>
                    <a:pt x="46" y="43"/>
                  </a:lnTo>
                  <a:lnTo>
                    <a:pt x="23" y="134"/>
                  </a:lnTo>
                  <a:lnTo>
                    <a:pt x="72" y="134"/>
                  </a:lnTo>
                  <a:lnTo>
                    <a:pt x="95" y="43"/>
                  </a:lnTo>
                  <a:lnTo>
                    <a:pt x="141" y="43"/>
                  </a:lnTo>
                  <a:close/>
                </a:path>
              </a:pathLst>
            </a:cu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FFBC0D96-87D3-4650-B4B2-E75732D32A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0268" y="5784792"/>
              <a:ext cx="266882" cy="200752"/>
            </a:xfrm>
            <a:custGeom>
              <a:avLst/>
              <a:gdLst>
                <a:gd name="T0" fmla="*/ 226 w 226"/>
                <a:gd name="T1" fmla="*/ 0 h 170"/>
                <a:gd name="T2" fmla="*/ 156 w 226"/>
                <a:gd name="T3" fmla="*/ 0 h 170"/>
                <a:gd name="T4" fmla="*/ 111 w 226"/>
                <a:gd name="T5" fmla="*/ 100 h 170"/>
                <a:gd name="T6" fmla="*/ 111 w 226"/>
                <a:gd name="T7" fmla="*/ 0 h 170"/>
                <a:gd name="T8" fmla="*/ 43 w 226"/>
                <a:gd name="T9" fmla="*/ 0 h 170"/>
                <a:gd name="T10" fmla="*/ 0 w 226"/>
                <a:gd name="T11" fmla="*/ 170 h 170"/>
                <a:gd name="T12" fmla="*/ 47 w 226"/>
                <a:gd name="T13" fmla="*/ 170 h 170"/>
                <a:gd name="T14" fmla="*/ 75 w 226"/>
                <a:gd name="T15" fmla="*/ 61 h 170"/>
                <a:gd name="T16" fmla="*/ 75 w 226"/>
                <a:gd name="T17" fmla="*/ 170 h 170"/>
                <a:gd name="T18" fmla="*/ 111 w 226"/>
                <a:gd name="T19" fmla="*/ 170 h 170"/>
                <a:gd name="T20" fmla="*/ 165 w 226"/>
                <a:gd name="T21" fmla="*/ 61 h 170"/>
                <a:gd name="T22" fmla="*/ 139 w 226"/>
                <a:gd name="T23" fmla="*/ 170 h 170"/>
                <a:gd name="T24" fmla="*/ 183 w 226"/>
                <a:gd name="T25" fmla="*/ 170 h 170"/>
                <a:gd name="T26" fmla="*/ 226 w 226"/>
                <a:gd name="T2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70">
                  <a:moveTo>
                    <a:pt x="226" y="0"/>
                  </a:moveTo>
                  <a:lnTo>
                    <a:pt x="156" y="0"/>
                  </a:lnTo>
                  <a:lnTo>
                    <a:pt x="111" y="100"/>
                  </a:lnTo>
                  <a:lnTo>
                    <a:pt x="111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7" y="170"/>
                  </a:lnTo>
                  <a:lnTo>
                    <a:pt x="75" y="61"/>
                  </a:lnTo>
                  <a:lnTo>
                    <a:pt x="75" y="170"/>
                  </a:lnTo>
                  <a:lnTo>
                    <a:pt x="111" y="170"/>
                  </a:lnTo>
                  <a:lnTo>
                    <a:pt x="165" y="61"/>
                  </a:lnTo>
                  <a:lnTo>
                    <a:pt x="139" y="170"/>
                  </a:lnTo>
                  <a:lnTo>
                    <a:pt x="183" y="170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31B864BA-8D92-4BA9-9D90-F2A6485BB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22400" y="5784792"/>
              <a:ext cx="213742" cy="200752"/>
            </a:xfrm>
            <a:custGeom>
              <a:avLst/>
              <a:gdLst>
                <a:gd name="T0" fmla="*/ 181 w 181"/>
                <a:gd name="T1" fmla="*/ 0 h 170"/>
                <a:gd name="T2" fmla="*/ 136 w 181"/>
                <a:gd name="T3" fmla="*/ 0 h 170"/>
                <a:gd name="T4" fmla="*/ 114 w 181"/>
                <a:gd name="T5" fmla="*/ 91 h 170"/>
                <a:gd name="T6" fmla="*/ 92 w 181"/>
                <a:gd name="T7" fmla="*/ 0 h 170"/>
                <a:gd name="T8" fmla="*/ 43 w 181"/>
                <a:gd name="T9" fmla="*/ 0 h 170"/>
                <a:gd name="T10" fmla="*/ 0 w 181"/>
                <a:gd name="T11" fmla="*/ 170 h 170"/>
                <a:gd name="T12" fmla="*/ 45 w 181"/>
                <a:gd name="T13" fmla="*/ 170 h 170"/>
                <a:gd name="T14" fmla="*/ 69 w 181"/>
                <a:gd name="T15" fmla="*/ 78 h 170"/>
                <a:gd name="T16" fmla="*/ 92 w 181"/>
                <a:gd name="T17" fmla="*/ 170 h 170"/>
                <a:gd name="T18" fmla="*/ 139 w 181"/>
                <a:gd name="T19" fmla="*/ 170 h 170"/>
                <a:gd name="T20" fmla="*/ 181 w 181"/>
                <a:gd name="T2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70">
                  <a:moveTo>
                    <a:pt x="181" y="0"/>
                  </a:moveTo>
                  <a:lnTo>
                    <a:pt x="136" y="0"/>
                  </a:lnTo>
                  <a:lnTo>
                    <a:pt x="114" y="91"/>
                  </a:lnTo>
                  <a:lnTo>
                    <a:pt x="92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5" y="170"/>
                  </a:lnTo>
                  <a:lnTo>
                    <a:pt x="69" y="78"/>
                  </a:lnTo>
                  <a:lnTo>
                    <a:pt x="92" y="170"/>
                  </a:lnTo>
                  <a:lnTo>
                    <a:pt x="139" y="17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FB609944-1425-4457-A701-BF6C4AD97E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96044" y="5957203"/>
              <a:ext cx="64950" cy="28341"/>
            </a:xfrm>
            <a:custGeom>
              <a:avLst/>
              <a:gdLst>
                <a:gd name="T0" fmla="*/ 6 w 55"/>
                <a:gd name="T1" fmla="*/ 0 h 24"/>
                <a:gd name="T2" fmla="*/ 0 w 55"/>
                <a:gd name="T3" fmla="*/ 24 h 24"/>
                <a:gd name="T4" fmla="*/ 49 w 55"/>
                <a:gd name="T5" fmla="*/ 24 h 24"/>
                <a:gd name="T6" fmla="*/ 55 w 55"/>
                <a:gd name="T7" fmla="*/ 0 h 24"/>
                <a:gd name="T8" fmla="*/ 6 w 5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">
                  <a:moveTo>
                    <a:pt x="6" y="0"/>
                  </a:moveTo>
                  <a:lnTo>
                    <a:pt x="0" y="24"/>
                  </a:lnTo>
                  <a:lnTo>
                    <a:pt x="49" y="24"/>
                  </a:lnTo>
                  <a:lnTo>
                    <a:pt x="5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524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20B6683-133B-4A4F-8189-3EC5C98362B4}"/>
              </a:ext>
            </a:extLst>
          </p:cNvPr>
          <p:cNvSpPr/>
          <p:nvPr userDrawn="1"/>
        </p:nvSpPr>
        <p:spPr>
          <a:xfrm>
            <a:off x="0" y="0"/>
            <a:ext cx="6058930" cy="6858000"/>
          </a:xfrm>
          <a:custGeom>
            <a:avLst/>
            <a:gdLst>
              <a:gd name="connsiteX0" fmla="*/ 0 w 6058930"/>
              <a:gd name="connsiteY0" fmla="*/ 0 h 6858000"/>
              <a:gd name="connsiteX1" fmla="*/ 4838412 w 6058930"/>
              <a:gd name="connsiteY1" fmla="*/ 0 h 6858000"/>
              <a:gd name="connsiteX2" fmla="*/ 4838700 w 6058930"/>
              <a:gd name="connsiteY2" fmla="*/ 367 h 6858000"/>
              <a:gd name="connsiteX3" fmla="*/ 4980330 w 6058930"/>
              <a:gd name="connsiteY3" fmla="*/ 180593 h 6858000"/>
              <a:gd name="connsiteX4" fmla="*/ 6058930 w 6058930"/>
              <a:gd name="connsiteY4" fmla="*/ 3429000 h 6858000"/>
              <a:gd name="connsiteX5" fmla="*/ 4980330 w 6058930"/>
              <a:gd name="connsiteY5" fmla="*/ 6677407 h 6858000"/>
              <a:gd name="connsiteX6" fmla="*/ 4838700 w 6058930"/>
              <a:gd name="connsiteY6" fmla="*/ 6857633 h 6858000"/>
              <a:gd name="connsiteX7" fmla="*/ 4838412 w 6058930"/>
              <a:gd name="connsiteY7" fmla="*/ 6858000 h 6858000"/>
              <a:gd name="connsiteX8" fmla="*/ 0 w 605893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8930" h="6858000">
                <a:moveTo>
                  <a:pt x="0" y="0"/>
                </a:moveTo>
                <a:lnTo>
                  <a:pt x="4838412" y="0"/>
                </a:lnTo>
                <a:lnTo>
                  <a:pt x="4838700" y="367"/>
                </a:lnTo>
                <a:lnTo>
                  <a:pt x="4980330" y="180593"/>
                </a:lnTo>
                <a:cubicBezTo>
                  <a:pt x="5657760" y="1086424"/>
                  <a:pt x="6058930" y="2210863"/>
                  <a:pt x="6058930" y="3429000"/>
                </a:cubicBezTo>
                <a:cubicBezTo>
                  <a:pt x="6058930" y="4647138"/>
                  <a:pt x="5657760" y="5771577"/>
                  <a:pt x="4980330" y="6677407"/>
                </a:cubicBezTo>
                <a:lnTo>
                  <a:pt x="4838700" y="6857633"/>
                </a:lnTo>
                <a:lnTo>
                  <a:pt x="48384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9B11EA-C6D0-4AEF-8280-8974D69A3C9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7988" y="2207491"/>
            <a:ext cx="5309785" cy="1644073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4800" b="0">
                <a:latin typeface="+mj-lt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0FAD6190-E2A1-4B8A-B7E6-F74781C2D07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8741" y="3863774"/>
            <a:ext cx="5309032" cy="90219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89564C9-4879-44C9-BB59-09C1697E9091}"/>
              </a:ext>
            </a:extLst>
          </p:cNvPr>
          <p:cNvSpPr/>
          <p:nvPr userDrawn="1"/>
        </p:nvSpPr>
        <p:spPr>
          <a:xfrm>
            <a:off x="5054870" y="6857634"/>
            <a:ext cx="288" cy="367"/>
          </a:xfrm>
          <a:custGeom>
            <a:avLst/>
            <a:gdLst>
              <a:gd name="connsiteX0" fmla="*/ 288 w 288"/>
              <a:gd name="connsiteY0" fmla="*/ 0 h 367"/>
              <a:gd name="connsiteX1" fmla="*/ 288 w 288"/>
              <a:gd name="connsiteY1" fmla="*/ 367 h 367"/>
              <a:gd name="connsiteX2" fmla="*/ 0 w 288"/>
              <a:gd name="connsiteY2" fmla="*/ 367 h 367"/>
              <a:gd name="connsiteX3" fmla="*/ 288 w 288"/>
              <a:gd name="connsiteY3" fmla="*/ 0 h 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" h="367">
                <a:moveTo>
                  <a:pt x="288" y="0"/>
                </a:moveTo>
                <a:lnTo>
                  <a:pt x="288" y="367"/>
                </a:lnTo>
                <a:lnTo>
                  <a:pt x="0" y="367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82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oncept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at and sunglasses&#10;&#10;Description automatically generated">
            <a:extLst>
              <a:ext uri="{FF2B5EF4-FFF2-40B4-BE49-F238E27FC236}">
                <a16:creationId xmlns:a16="http://schemas.microsoft.com/office/drawing/2014/main" id="{D0D303DE-5DA9-4409-80F2-A87753E2F1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784" y="-731"/>
            <a:ext cx="7633216" cy="686989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A29389-9556-4FAA-9ACC-1F507F3765CE}"/>
              </a:ext>
            </a:extLst>
          </p:cNvPr>
          <p:cNvSpPr/>
          <p:nvPr userDrawn="1"/>
        </p:nvSpPr>
        <p:spPr>
          <a:xfrm>
            <a:off x="216458" y="-731"/>
            <a:ext cx="6058930" cy="6858000"/>
          </a:xfrm>
          <a:custGeom>
            <a:avLst/>
            <a:gdLst>
              <a:gd name="connsiteX0" fmla="*/ 0 w 6058930"/>
              <a:gd name="connsiteY0" fmla="*/ 0 h 6858000"/>
              <a:gd name="connsiteX1" fmla="*/ 4838412 w 6058930"/>
              <a:gd name="connsiteY1" fmla="*/ 0 h 6858000"/>
              <a:gd name="connsiteX2" fmla="*/ 4838700 w 6058930"/>
              <a:gd name="connsiteY2" fmla="*/ 367 h 6858000"/>
              <a:gd name="connsiteX3" fmla="*/ 4980330 w 6058930"/>
              <a:gd name="connsiteY3" fmla="*/ 180593 h 6858000"/>
              <a:gd name="connsiteX4" fmla="*/ 6058930 w 6058930"/>
              <a:gd name="connsiteY4" fmla="*/ 3429000 h 6858000"/>
              <a:gd name="connsiteX5" fmla="*/ 4980330 w 6058930"/>
              <a:gd name="connsiteY5" fmla="*/ 6677407 h 6858000"/>
              <a:gd name="connsiteX6" fmla="*/ 4838700 w 6058930"/>
              <a:gd name="connsiteY6" fmla="*/ 6857633 h 6858000"/>
              <a:gd name="connsiteX7" fmla="*/ 4838412 w 6058930"/>
              <a:gd name="connsiteY7" fmla="*/ 6858000 h 6858000"/>
              <a:gd name="connsiteX8" fmla="*/ 0 w 605893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8930" h="6858000">
                <a:moveTo>
                  <a:pt x="0" y="0"/>
                </a:moveTo>
                <a:lnTo>
                  <a:pt x="4838412" y="0"/>
                </a:lnTo>
                <a:lnTo>
                  <a:pt x="4838700" y="367"/>
                </a:lnTo>
                <a:lnTo>
                  <a:pt x="4980330" y="180593"/>
                </a:lnTo>
                <a:cubicBezTo>
                  <a:pt x="5657760" y="1086424"/>
                  <a:pt x="6058930" y="2210863"/>
                  <a:pt x="6058930" y="3429000"/>
                </a:cubicBezTo>
                <a:cubicBezTo>
                  <a:pt x="6058930" y="4647138"/>
                  <a:pt x="5657760" y="5771577"/>
                  <a:pt x="4980330" y="6677407"/>
                </a:cubicBezTo>
                <a:lnTo>
                  <a:pt x="4838700" y="6857633"/>
                </a:lnTo>
                <a:lnTo>
                  <a:pt x="48384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12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20B6683-133B-4A4F-8189-3EC5C98362B4}"/>
              </a:ext>
            </a:extLst>
          </p:cNvPr>
          <p:cNvSpPr/>
          <p:nvPr userDrawn="1"/>
        </p:nvSpPr>
        <p:spPr>
          <a:xfrm>
            <a:off x="0" y="0"/>
            <a:ext cx="6058930" cy="6858000"/>
          </a:xfrm>
          <a:custGeom>
            <a:avLst/>
            <a:gdLst>
              <a:gd name="connsiteX0" fmla="*/ 0 w 6058930"/>
              <a:gd name="connsiteY0" fmla="*/ 0 h 6858000"/>
              <a:gd name="connsiteX1" fmla="*/ 4838412 w 6058930"/>
              <a:gd name="connsiteY1" fmla="*/ 0 h 6858000"/>
              <a:gd name="connsiteX2" fmla="*/ 4838700 w 6058930"/>
              <a:gd name="connsiteY2" fmla="*/ 367 h 6858000"/>
              <a:gd name="connsiteX3" fmla="*/ 4980330 w 6058930"/>
              <a:gd name="connsiteY3" fmla="*/ 180593 h 6858000"/>
              <a:gd name="connsiteX4" fmla="*/ 6058930 w 6058930"/>
              <a:gd name="connsiteY4" fmla="*/ 3429000 h 6858000"/>
              <a:gd name="connsiteX5" fmla="*/ 4980330 w 6058930"/>
              <a:gd name="connsiteY5" fmla="*/ 6677407 h 6858000"/>
              <a:gd name="connsiteX6" fmla="*/ 4838700 w 6058930"/>
              <a:gd name="connsiteY6" fmla="*/ 6857633 h 6858000"/>
              <a:gd name="connsiteX7" fmla="*/ 4838412 w 6058930"/>
              <a:gd name="connsiteY7" fmla="*/ 6858000 h 6858000"/>
              <a:gd name="connsiteX8" fmla="*/ 0 w 605893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8930" h="6858000">
                <a:moveTo>
                  <a:pt x="0" y="0"/>
                </a:moveTo>
                <a:lnTo>
                  <a:pt x="4838412" y="0"/>
                </a:lnTo>
                <a:lnTo>
                  <a:pt x="4838700" y="367"/>
                </a:lnTo>
                <a:lnTo>
                  <a:pt x="4980330" y="180593"/>
                </a:lnTo>
                <a:cubicBezTo>
                  <a:pt x="5657760" y="1086424"/>
                  <a:pt x="6058930" y="2210863"/>
                  <a:pt x="6058930" y="3429000"/>
                </a:cubicBezTo>
                <a:cubicBezTo>
                  <a:pt x="6058930" y="4647138"/>
                  <a:pt x="5657760" y="5771577"/>
                  <a:pt x="4980330" y="6677407"/>
                </a:cubicBezTo>
                <a:lnTo>
                  <a:pt x="4838700" y="6857633"/>
                </a:lnTo>
                <a:lnTo>
                  <a:pt x="48384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9B11EA-C6D0-4AEF-8280-8974D69A3C9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7988" y="2207491"/>
            <a:ext cx="5309785" cy="1644073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4800" b="0">
                <a:latin typeface="+mj-lt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0FAD6190-E2A1-4B8A-B7E6-F74781C2D07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8741" y="3863774"/>
            <a:ext cx="5309032" cy="90219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89564C9-4879-44C9-BB59-09C1697E9091}"/>
              </a:ext>
            </a:extLst>
          </p:cNvPr>
          <p:cNvSpPr/>
          <p:nvPr userDrawn="1"/>
        </p:nvSpPr>
        <p:spPr>
          <a:xfrm>
            <a:off x="5054870" y="6857634"/>
            <a:ext cx="288" cy="367"/>
          </a:xfrm>
          <a:custGeom>
            <a:avLst/>
            <a:gdLst>
              <a:gd name="connsiteX0" fmla="*/ 288 w 288"/>
              <a:gd name="connsiteY0" fmla="*/ 0 h 367"/>
              <a:gd name="connsiteX1" fmla="*/ 288 w 288"/>
              <a:gd name="connsiteY1" fmla="*/ 367 h 367"/>
              <a:gd name="connsiteX2" fmla="*/ 0 w 288"/>
              <a:gd name="connsiteY2" fmla="*/ 367 h 367"/>
              <a:gd name="connsiteX3" fmla="*/ 288 w 288"/>
              <a:gd name="connsiteY3" fmla="*/ 0 h 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" h="367">
                <a:moveTo>
                  <a:pt x="288" y="0"/>
                </a:moveTo>
                <a:lnTo>
                  <a:pt x="288" y="367"/>
                </a:lnTo>
                <a:lnTo>
                  <a:pt x="0" y="367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D6B68A2-B1C3-49A6-87DF-BAE1C9586E04}"/>
              </a:ext>
            </a:extLst>
          </p:cNvPr>
          <p:cNvGrpSpPr/>
          <p:nvPr userDrawn="1"/>
        </p:nvGrpSpPr>
        <p:grpSpPr>
          <a:xfrm>
            <a:off x="10648109" y="5310073"/>
            <a:ext cx="1150191" cy="1151372"/>
            <a:chOff x="10648109" y="5310073"/>
            <a:chExt cx="1150191" cy="1151372"/>
          </a:xfrm>
        </p:grpSpPr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87DB3EC8-3F80-4F50-A154-E76696ECE5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8109" y="5310073"/>
              <a:ext cx="1150191" cy="115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B34E37C1-2B4E-43EA-BCB5-68194865E3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05973" y="5367936"/>
              <a:ext cx="1034463" cy="1035644"/>
            </a:xfrm>
            <a:prstGeom prst="rect">
              <a:avLst/>
            </a:pr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Oval 22">
              <a:extLst>
                <a:ext uri="{FF2B5EF4-FFF2-40B4-BE49-F238E27FC236}">
                  <a16:creationId xmlns:a16="http://schemas.microsoft.com/office/drawing/2014/main" id="{0697507F-975C-483D-93EB-19F0FAF1EE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34315" y="5684416"/>
              <a:ext cx="977780" cy="402685"/>
            </a:xfrm>
            <a:prstGeom prst="ellipse">
              <a:avLst/>
            </a:prstGeom>
            <a:solidFill>
              <a:srgbClr val="0568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F008FB2D-5784-4E29-9920-5FA3BDF9F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79511" y="5784792"/>
              <a:ext cx="179496" cy="158240"/>
            </a:xfrm>
            <a:custGeom>
              <a:avLst/>
              <a:gdLst>
                <a:gd name="T0" fmla="*/ 141 w 152"/>
                <a:gd name="T1" fmla="*/ 43 h 134"/>
                <a:gd name="T2" fmla="*/ 152 w 152"/>
                <a:gd name="T3" fmla="*/ 0 h 134"/>
                <a:gd name="T4" fmla="*/ 11 w 152"/>
                <a:gd name="T5" fmla="*/ 0 h 134"/>
                <a:gd name="T6" fmla="*/ 0 w 152"/>
                <a:gd name="T7" fmla="*/ 43 h 134"/>
                <a:gd name="T8" fmla="*/ 46 w 152"/>
                <a:gd name="T9" fmla="*/ 43 h 134"/>
                <a:gd name="T10" fmla="*/ 23 w 152"/>
                <a:gd name="T11" fmla="*/ 134 h 134"/>
                <a:gd name="T12" fmla="*/ 72 w 152"/>
                <a:gd name="T13" fmla="*/ 134 h 134"/>
                <a:gd name="T14" fmla="*/ 95 w 152"/>
                <a:gd name="T15" fmla="*/ 43 h 134"/>
                <a:gd name="T16" fmla="*/ 141 w 152"/>
                <a:gd name="T17" fmla="*/ 4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34">
                  <a:moveTo>
                    <a:pt x="141" y="43"/>
                  </a:moveTo>
                  <a:lnTo>
                    <a:pt x="152" y="0"/>
                  </a:lnTo>
                  <a:lnTo>
                    <a:pt x="11" y="0"/>
                  </a:lnTo>
                  <a:lnTo>
                    <a:pt x="0" y="43"/>
                  </a:lnTo>
                  <a:lnTo>
                    <a:pt x="46" y="43"/>
                  </a:lnTo>
                  <a:lnTo>
                    <a:pt x="23" y="134"/>
                  </a:lnTo>
                  <a:lnTo>
                    <a:pt x="72" y="134"/>
                  </a:lnTo>
                  <a:lnTo>
                    <a:pt x="95" y="43"/>
                  </a:lnTo>
                  <a:lnTo>
                    <a:pt x="141" y="43"/>
                  </a:lnTo>
                  <a:close/>
                </a:path>
              </a:pathLst>
            </a:cu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FFBC0D96-87D3-4650-B4B2-E75732D32A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0268" y="5784792"/>
              <a:ext cx="266882" cy="200752"/>
            </a:xfrm>
            <a:custGeom>
              <a:avLst/>
              <a:gdLst>
                <a:gd name="T0" fmla="*/ 226 w 226"/>
                <a:gd name="T1" fmla="*/ 0 h 170"/>
                <a:gd name="T2" fmla="*/ 156 w 226"/>
                <a:gd name="T3" fmla="*/ 0 h 170"/>
                <a:gd name="T4" fmla="*/ 111 w 226"/>
                <a:gd name="T5" fmla="*/ 100 h 170"/>
                <a:gd name="T6" fmla="*/ 111 w 226"/>
                <a:gd name="T7" fmla="*/ 0 h 170"/>
                <a:gd name="T8" fmla="*/ 43 w 226"/>
                <a:gd name="T9" fmla="*/ 0 h 170"/>
                <a:gd name="T10" fmla="*/ 0 w 226"/>
                <a:gd name="T11" fmla="*/ 170 h 170"/>
                <a:gd name="T12" fmla="*/ 47 w 226"/>
                <a:gd name="T13" fmla="*/ 170 h 170"/>
                <a:gd name="T14" fmla="*/ 75 w 226"/>
                <a:gd name="T15" fmla="*/ 61 h 170"/>
                <a:gd name="T16" fmla="*/ 75 w 226"/>
                <a:gd name="T17" fmla="*/ 170 h 170"/>
                <a:gd name="T18" fmla="*/ 111 w 226"/>
                <a:gd name="T19" fmla="*/ 170 h 170"/>
                <a:gd name="T20" fmla="*/ 165 w 226"/>
                <a:gd name="T21" fmla="*/ 61 h 170"/>
                <a:gd name="T22" fmla="*/ 139 w 226"/>
                <a:gd name="T23" fmla="*/ 170 h 170"/>
                <a:gd name="T24" fmla="*/ 183 w 226"/>
                <a:gd name="T25" fmla="*/ 170 h 170"/>
                <a:gd name="T26" fmla="*/ 226 w 226"/>
                <a:gd name="T2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70">
                  <a:moveTo>
                    <a:pt x="226" y="0"/>
                  </a:moveTo>
                  <a:lnTo>
                    <a:pt x="156" y="0"/>
                  </a:lnTo>
                  <a:lnTo>
                    <a:pt x="111" y="100"/>
                  </a:lnTo>
                  <a:lnTo>
                    <a:pt x="111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7" y="170"/>
                  </a:lnTo>
                  <a:lnTo>
                    <a:pt x="75" y="61"/>
                  </a:lnTo>
                  <a:lnTo>
                    <a:pt x="75" y="170"/>
                  </a:lnTo>
                  <a:lnTo>
                    <a:pt x="111" y="170"/>
                  </a:lnTo>
                  <a:lnTo>
                    <a:pt x="165" y="61"/>
                  </a:lnTo>
                  <a:lnTo>
                    <a:pt x="139" y="170"/>
                  </a:lnTo>
                  <a:lnTo>
                    <a:pt x="183" y="170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31B864BA-8D92-4BA9-9D90-F2A6485BB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22400" y="5784792"/>
              <a:ext cx="213742" cy="200752"/>
            </a:xfrm>
            <a:custGeom>
              <a:avLst/>
              <a:gdLst>
                <a:gd name="T0" fmla="*/ 181 w 181"/>
                <a:gd name="T1" fmla="*/ 0 h 170"/>
                <a:gd name="T2" fmla="*/ 136 w 181"/>
                <a:gd name="T3" fmla="*/ 0 h 170"/>
                <a:gd name="T4" fmla="*/ 114 w 181"/>
                <a:gd name="T5" fmla="*/ 91 h 170"/>
                <a:gd name="T6" fmla="*/ 92 w 181"/>
                <a:gd name="T7" fmla="*/ 0 h 170"/>
                <a:gd name="T8" fmla="*/ 43 w 181"/>
                <a:gd name="T9" fmla="*/ 0 h 170"/>
                <a:gd name="T10" fmla="*/ 0 w 181"/>
                <a:gd name="T11" fmla="*/ 170 h 170"/>
                <a:gd name="T12" fmla="*/ 45 w 181"/>
                <a:gd name="T13" fmla="*/ 170 h 170"/>
                <a:gd name="T14" fmla="*/ 69 w 181"/>
                <a:gd name="T15" fmla="*/ 78 h 170"/>
                <a:gd name="T16" fmla="*/ 92 w 181"/>
                <a:gd name="T17" fmla="*/ 170 h 170"/>
                <a:gd name="T18" fmla="*/ 139 w 181"/>
                <a:gd name="T19" fmla="*/ 170 h 170"/>
                <a:gd name="T20" fmla="*/ 181 w 181"/>
                <a:gd name="T2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70">
                  <a:moveTo>
                    <a:pt x="181" y="0"/>
                  </a:moveTo>
                  <a:lnTo>
                    <a:pt x="136" y="0"/>
                  </a:lnTo>
                  <a:lnTo>
                    <a:pt x="114" y="91"/>
                  </a:lnTo>
                  <a:lnTo>
                    <a:pt x="92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5" y="170"/>
                  </a:lnTo>
                  <a:lnTo>
                    <a:pt x="69" y="78"/>
                  </a:lnTo>
                  <a:lnTo>
                    <a:pt x="92" y="170"/>
                  </a:lnTo>
                  <a:lnTo>
                    <a:pt x="139" y="17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FB609944-1425-4457-A701-BF6C4AD97E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96044" y="5957203"/>
              <a:ext cx="64950" cy="28341"/>
            </a:xfrm>
            <a:custGeom>
              <a:avLst/>
              <a:gdLst>
                <a:gd name="T0" fmla="*/ 6 w 55"/>
                <a:gd name="T1" fmla="*/ 0 h 24"/>
                <a:gd name="T2" fmla="*/ 0 w 55"/>
                <a:gd name="T3" fmla="*/ 24 h 24"/>
                <a:gd name="T4" fmla="*/ 49 w 55"/>
                <a:gd name="T5" fmla="*/ 24 h 24"/>
                <a:gd name="T6" fmla="*/ 55 w 55"/>
                <a:gd name="T7" fmla="*/ 0 h 24"/>
                <a:gd name="T8" fmla="*/ 6 w 5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">
                  <a:moveTo>
                    <a:pt x="6" y="0"/>
                  </a:moveTo>
                  <a:lnTo>
                    <a:pt x="0" y="24"/>
                  </a:lnTo>
                  <a:lnTo>
                    <a:pt x="49" y="24"/>
                  </a:lnTo>
                  <a:lnTo>
                    <a:pt x="5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524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C532F74-FBEB-48D4-B05E-ED62FFD50180}"/>
              </a:ext>
            </a:extLst>
          </p:cNvPr>
          <p:cNvSpPr/>
          <p:nvPr userDrawn="1"/>
        </p:nvSpPr>
        <p:spPr>
          <a:xfrm>
            <a:off x="2230743" y="-732512"/>
            <a:ext cx="1103586" cy="599090"/>
          </a:xfrm>
          <a:prstGeom prst="rect">
            <a:avLst/>
          </a:prstGeom>
          <a:solidFill>
            <a:srgbClr val="F582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5102C4-2D90-4187-9DDD-3C39B727AA8A}"/>
              </a:ext>
            </a:extLst>
          </p:cNvPr>
          <p:cNvSpPr/>
          <p:nvPr userDrawn="1"/>
        </p:nvSpPr>
        <p:spPr>
          <a:xfrm>
            <a:off x="3455198" y="-732512"/>
            <a:ext cx="1103586" cy="599090"/>
          </a:xfrm>
          <a:prstGeom prst="rect">
            <a:avLst/>
          </a:prstGeom>
          <a:solidFill>
            <a:srgbClr val="E12D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9EDE75-E4AC-448B-8D36-16AFD23CD1B3}"/>
              </a:ext>
            </a:extLst>
          </p:cNvPr>
          <p:cNvSpPr/>
          <p:nvPr userDrawn="1"/>
        </p:nvSpPr>
        <p:spPr>
          <a:xfrm>
            <a:off x="4679653" y="-740843"/>
            <a:ext cx="1103586" cy="599090"/>
          </a:xfrm>
          <a:prstGeom prst="rect">
            <a:avLst/>
          </a:prstGeom>
          <a:solidFill>
            <a:srgbClr val="5A1E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58D3EA-EBCC-41FD-9391-EAA95F30C61C}"/>
              </a:ext>
            </a:extLst>
          </p:cNvPr>
          <p:cNvSpPr/>
          <p:nvPr userDrawn="1"/>
        </p:nvSpPr>
        <p:spPr>
          <a:xfrm>
            <a:off x="5904108" y="-740843"/>
            <a:ext cx="1103586" cy="599090"/>
          </a:xfrm>
          <a:prstGeom prst="rect">
            <a:avLst/>
          </a:prstGeom>
          <a:solidFill>
            <a:srgbClr val="0FAF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20" name="Oval 2021">
            <a:extLst>
              <a:ext uri="{FF2B5EF4-FFF2-40B4-BE49-F238E27FC236}">
                <a16:creationId xmlns:a16="http://schemas.microsoft.com/office/drawing/2014/main" id="{291DB3DE-C16A-421E-A048-BC588D2130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F88840D-EF82-41AF-AE2D-34D3F0916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65" y="6602403"/>
            <a:ext cx="342145" cy="174625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ctr"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99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concept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couch&#10;&#10;Description automatically generated">
            <a:extLst>
              <a:ext uri="{FF2B5EF4-FFF2-40B4-BE49-F238E27FC236}">
                <a16:creationId xmlns:a16="http://schemas.microsoft.com/office/drawing/2014/main" id="{5F265EC0-214F-4451-8EFC-AFAC044F6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784" y="0"/>
            <a:ext cx="7633216" cy="686989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A29389-9556-4FAA-9ACC-1F507F3765CE}"/>
              </a:ext>
            </a:extLst>
          </p:cNvPr>
          <p:cNvSpPr/>
          <p:nvPr userDrawn="1"/>
        </p:nvSpPr>
        <p:spPr>
          <a:xfrm>
            <a:off x="216458" y="-731"/>
            <a:ext cx="6058930" cy="6858000"/>
          </a:xfrm>
          <a:custGeom>
            <a:avLst/>
            <a:gdLst>
              <a:gd name="connsiteX0" fmla="*/ 0 w 6058930"/>
              <a:gd name="connsiteY0" fmla="*/ 0 h 6858000"/>
              <a:gd name="connsiteX1" fmla="*/ 4838412 w 6058930"/>
              <a:gd name="connsiteY1" fmla="*/ 0 h 6858000"/>
              <a:gd name="connsiteX2" fmla="*/ 4838700 w 6058930"/>
              <a:gd name="connsiteY2" fmla="*/ 367 h 6858000"/>
              <a:gd name="connsiteX3" fmla="*/ 4980330 w 6058930"/>
              <a:gd name="connsiteY3" fmla="*/ 180593 h 6858000"/>
              <a:gd name="connsiteX4" fmla="*/ 6058930 w 6058930"/>
              <a:gd name="connsiteY4" fmla="*/ 3429000 h 6858000"/>
              <a:gd name="connsiteX5" fmla="*/ 4980330 w 6058930"/>
              <a:gd name="connsiteY5" fmla="*/ 6677407 h 6858000"/>
              <a:gd name="connsiteX6" fmla="*/ 4838700 w 6058930"/>
              <a:gd name="connsiteY6" fmla="*/ 6857633 h 6858000"/>
              <a:gd name="connsiteX7" fmla="*/ 4838412 w 6058930"/>
              <a:gd name="connsiteY7" fmla="*/ 6858000 h 6858000"/>
              <a:gd name="connsiteX8" fmla="*/ 0 w 605893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8930" h="6858000">
                <a:moveTo>
                  <a:pt x="0" y="0"/>
                </a:moveTo>
                <a:lnTo>
                  <a:pt x="4838412" y="0"/>
                </a:lnTo>
                <a:lnTo>
                  <a:pt x="4838700" y="367"/>
                </a:lnTo>
                <a:lnTo>
                  <a:pt x="4980330" y="180593"/>
                </a:lnTo>
                <a:cubicBezTo>
                  <a:pt x="5657760" y="1086424"/>
                  <a:pt x="6058930" y="2210863"/>
                  <a:pt x="6058930" y="3429000"/>
                </a:cubicBezTo>
                <a:cubicBezTo>
                  <a:pt x="6058930" y="4647138"/>
                  <a:pt x="5657760" y="5771577"/>
                  <a:pt x="4980330" y="6677407"/>
                </a:cubicBezTo>
                <a:lnTo>
                  <a:pt x="4838700" y="6857633"/>
                </a:lnTo>
                <a:lnTo>
                  <a:pt x="48384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58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20B6683-133B-4A4F-8189-3EC5C98362B4}"/>
              </a:ext>
            </a:extLst>
          </p:cNvPr>
          <p:cNvSpPr/>
          <p:nvPr userDrawn="1"/>
        </p:nvSpPr>
        <p:spPr>
          <a:xfrm>
            <a:off x="0" y="0"/>
            <a:ext cx="6058930" cy="6858000"/>
          </a:xfrm>
          <a:custGeom>
            <a:avLst/>
            <a:gdLst>
              <a:gd name="connsiteX0" fmla="*/ 0 w 6058930"/>
              <a:gd name="connsiteY0" fmla="*/ 0 h 6858000"/>
              <a:gd name="connsiteX1" fmla="*/ 4838412 w 6058930"/>
              <a:gd name="connsiteY1" fmla="*/ 0 h 6858000"/>
              <a:gd name="connsiteX2" fmla="*/ 4838700 w 6058930"/>
              <a:gd name="connsiteY2" fmla="*/ 367 h 6858000"/>
              <a:gd name="connsiteX3" fmla="*/ 4980330 w 6058930"/>
              <a:gd name="connsiteY3" fmla="*/ 180593 h 6858000"/>
              <a:gd name="connsiteX4" fmla="*/ 6058930 w 6058930"/>
              <a:gd name="connsiteY4" fmla="*/ 3429000 h 6858000"/>
              <a:gd name="connsiteX5" fmla="*/ 4980330 w 6058930"/>
              <a:gd name="connsiteY5" fmla="*/ 6677407 h 6858000"/>
              <a:gd name="connsiteX6" fmla="*/ 4838700 w 6058930"/>
              <a:gd name="connsiteY6" fmla="*/ 6857633 h 6858000"/>
              <a:gd name="connsiteX7" fmla="*/ 4838412 w 6058930"/>
              <a:gd name="connsiteY7" fmla="*/ 6858000 h 6858000"/>
              <a:gd name="connsiteX8" fmla="*/ 0 w 605893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8930" h="6858000">
                <a:moveTo>
                  <a:pt x="0" y="0"/>
                </a:moveTo>
                <a:lnTo>
                  <a:pt x="4838412" y="0"/>
                </a:lnTo>
                <a:lnTo>
                  <a:pt x="4838700" y="367"/>
                </a:lnTo>
                <a:lnTo>
                  <a:pt x="4980330" y="180593"/>
                </a:lnTo>
                <a:cubicBezTo>
                  <a:pt x="5657760" y="1086424"/>
                  <a:pt x="6058930" y="2210863"/>
                  <a:pt x="6058930" y="3429000"/>
                </a:cubicBezTo>
                <a:cubicBezTo>
                  <a:pt x="6058930" y="4647138"/>
                  <a:pt x="5657760" y="5771577"/>
                  <a:pt x="4980330" y="6677407"/>
                </a:cubicBezTo>
                <a:lnTo>
                  <a:pt x="4838700" y="6857633"/>
                </a:lnTo>
                <a:lnTo>
                  <a:pt x="48384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9B11EA-C6D0-4AEF-8280-8974D69A3C9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7988" y="2207491"/>
            <a:ext cx="5309785" cy="1644073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4800" b="0">
                <a:latin typeface="+mj-lt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0FAD6190-E2A1-4B8A-B7E6-F74781C2D07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8741" y="3863774"/>
            <a:ext cx="5309032" cy="90219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89564C9-4879-44C9-BB59-09C1697E9091}"/>
              </a:ext>
            </a:extLst>
          </p:cNvPr>
          <p:cNvSpPr/>
          <p:nvPr userDrawn="1"/>
        </p:nvSpPr>
        <p:spPr>
          <a:xfrm>
            <a:off x="5054870" y="6857634"/>
            <a:ext cx="288" cy="367"/>
          </a:xfrm>
          <a:custGeom>
            <a:avLst/>
            <a:gdLst>
              <a:gd name="connsiteX0" fmla="*/ 288 w 288"/>
              <a:gd name="connsiteY0" fmla="*/ 0 h 367"/>
              <a:gd name="connsiteX1" fmla="*/ 288 w 288"/>
              <a:gd name="connsiteY1" fmla="*/ 367 h 367"/>
              <a:gd name="connsiteX2" fmla="*/ 0 w 288"/>
              <a:gd name="connsiteY2" fmla="*/ 367 h 367"/>
              <a:gd name="connsiteX3" fmla="*/ 288 w 288"/>
              <a:gd name="connsiteY3" fmla="*/ 0 h 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" h="367">
                <a:moveTo>
                  <a:pt x="288" y="0"/>
                </a:moveTo>
                <a:lnTo>
                  <a:pt x="288" y="367"/>
                </a:lnTo>
                <a:lnTo>
                  <a:pt x="0" y="367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D6B68A2-B1C3-49A6-87DF-BAE1C9586E04}"/>
              </a:ext>
            </a:extLst>
          </p:cNvPr>
          <p:cNvGrpSpPr/>
          <p:nvPr userDrawn="1"/>
        </p:nvGrpSpPr>
        <p:grpSpPr>
          <a:xfrm>
            <a:off x="10648109" y="5310073"/>
            <a:ext cx="1150191" cy="1151372"/>
            <a:chOff x="10648109" y="5310073"/>
            <a:chExt cx="1150191" cy="1151372"/>
          </a:xfrm>
        </p:grpSpPr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87DB3EC8-3F80-4F50-A154-E76696ECE5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8109" y="5310073"/>
              <a:ext cx="1150191" cy="115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B34E37C1-2B4E-43EA-BCB5-68194865E3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05973" y="5367936"/>
              <a:ext cx="1034463" cy="1035644"/>
            </a:xfrm>
            <a:prstGeom prst="rect">
              <a:avLst/>
            </a:pr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Oval 22">
              <a:extLst>
                <a:ext uri="{FF2B5EF4-FFF2-40B4-BE49-F238E27FC236}">
                  <a16:creationId xmlns:a16="http://schemas.microsoft.com/office/drawing/2014/main" id="{0697507F-975C-483D-93EB-19F0FAF1EE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34315" y="5684416"/>
              <a:ext cx="977780" cy="402685"/>
            </a:xfrm>
            <a:prstGeom prst="ellipse">
              <a:avLst/>
            </a:prstGeom>
            <a:solidFill>
              <a:srgbClr val="0568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F008FB2D-5784-4E29-9920-5FA3BDF9F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79511" y="5784792"/>
              <a:ext cx="179496" cy="158240"/>
            </a:xfrm>
            <a:custGeom>
              <a:avLst/>
              <a:gdLst>
                <a:gd name="T0" fmla="*/ 141 w 152"/>
                <a:gd name="T1" fmla="*/ 43 h 134"/>
                <a:gd name="T2" fmla="*/ 152 w 152"/>
                <a:gd name="T3" fmla="*/ 0 h 134"/>
                <a:gd name="T4" fmla="*/ 11 w 152"/>
                <a:gd name="T5" fmla="*/ 0 h 134"/>
                <a:gd name="T6" fmla="*/ 0 w 152"/>
                <a:gd name="T7" fmla="*/ 43 h 134"/>
                <a:gd name="T8" fmla="*/ 46 w 152"/>
                <a:gd name="T9" fmla="*/ 43 h 134"/>
                <a:gd name="T10" fmla="*/ 23 w 152"/>
                <a:gd name="T11" fmla="*/ 134 h 134"/>
                <a:gd name="T12" fmla="*/ 72 w 152"/>
                <a:gd name="T13" fmla="*/ 134 h 134"/>
                <a:gd name="T14" fmla="*/ 95 w 152"/>
                <a:gd name="T15" fmla="*/ 43 h 134"/>
                <a:gd name="T16" fmla="*/ 141 w 152"/>
                <a:gd name="T17" fmla="*/ 4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34">
                  <a:moveTo>
                    <a:pt x="141" y="43"/>
                  </a:moveTo>
                  <a:lnTo>
                    <a:pt x="152" y="0"/>
                  </a:lnTo>
                  <a:lnTo>
                    <a:pt x="11" y="0"/>
                  </a:lnTo>
                  <a:lnTo>
                    <a:pt x="0" y="43"/>
                  </a:lnTo>
                  <a:lnTo>
                    <a:pt x="46" y="43"/>
                  </a:lnTo>
                  <a:lnTo>
                    <a:pt x="23" y="134"/>
                  </a:lnTo>
                  <a:lnTo>
                    <a:pt x="72" y="134"/>
                  </a:lnTo>
                  <a:lnTo>
                    <a:pt x="95" y="43"/>
                  </a:lnTo>
                  <a:lnTo>
                    <a:pt x="141" y="43"/>
                  </a:lnTo>
                  <a:close/>
                </a:path>
              </a:pathLst>
            </a:cu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FFBC0D96-87D3-4650-B4B2-E75732D32A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0268" y="5784792"/>
              <a:ext cx="266882" cy="200752"/>
            </a:xfrm>
            <a:custGeom>
              <a:avLst/>
              <a:gdLst>
                <a:gd name="T0" fmla="*/ 226 w 226"/>
                <a:gd name="T1" fmla="*/ 0 h 170"/>
                <a:gd name="T2" fmla="*/ 156 w 226"/>
                <a:gd name="T3" fmla="*/ 0 h 170"/>
                <a:gd name="T4" fmla="*/ 111 w 226"/>
                <a:gd name="T5" fmla="*/ 100 h 170"/>
                <a:gd name="T6" fmla="*/ 111 w 226"/>
                <a:gd name="T7" fmla="*/ 0 h 170"/>
                <a:gd name="T8" fmla="*/ 43 w 226"/>
                <a:gd name="T9" fmla="*/ 0 h 170"/>
                <a:gd name="T10" fmla="*/ 0 w 226"/>
                <a:gd name="T11" fmla="*/ 170 h 170"/>
                <a:gd name="T12" fmla="*/ 47 w 226"/>
                <a:gd name="T13" fmla="*/ 170 h 170"/>
                <a:gd name="T14" fmla="*/ 75 w 226"/>
                <a:gd name="T15" fmla="*/ 61 h 170"/>
                <a:gd name="T16" fmla="*/ 75 w 226"/>
                <a:gd name="T17" fmla="*/ 170 h 170"/>
                <a:gd name="T18" fmla="*/ 111 w 226"/>
                <a:gd name="T19" fmla="*/ 170 h 170"/>
                <a:gd name="T20" fmla="*/ 165 w 226"/>
                <a:gd name="T21" fmla="*/ 61 h 170"/>
                <a:gd name="T22" fmla="*/ 139 w 226"/>
                <a:gd name="T23" fmla="*/ 170 h 170"/>
                <a:gd name="T24" fmla="*/ 183 w 226"/>
                <a:gd name="T25" fmla="*/ 170 h 170"/>
                <a:gd name="T26" fmla="*/ 226 w 226"/>
                <a:gd name="T2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70">
                  <a:moveTo>
                    <a:pt x="226" y="0"/>
                  </a:moveTo>
                  <a:lnTo>
                    <a:pt x="156" y="0"/>
                  </a:lnTo>
                  <a:lnTo>
                    <a:pt x="111" y="100"/>
                  </a:lnTo>
                  <a:lnTo>
                    <a:pt x="111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7" y="170"/>
                  </a:lnTo>
                  <a:lnTo>
                    <a:pt x="75" y="61"/>
                  </a:lnTo>
                  <a:lnTo>
                    <a:pt x="75" y="170"/>
                  </a:lnTo>
                  <a:lnTo>
                    <a:pt x="111" y="170"/>
                  </a:lnTo>
                  <a:lnTo>
                    <a:pt x="165" y="61"/>
                  </a:lnTo>
                  <a:lnTo>
                    <a:pt x="139" y="170"/>
                  </a:lnTo>
                  <a:lnTo>
                    <a:pt x="183" y="170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31B864BA-8D92-4BA9-9D90-F2A6485BB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22400" y="5784792"/>
              <a:ext cx="213742" cy="200752"/>
            </a:xfrm>
            <a:custGeom>
              <a:avLst/>
              <a:gdLst>
                <a:gd name="T0" fmla="*/ 181 w 181"/>
                <a:gd name="T1" fmla="*/ 0 h 170"/>
                <a:gd name="T2" fmla="*/ 136 w 181"/>
                <a:gd name="T3" fmla="*/ 0 h 170"/>
                <a:gd name="T4" fmla="*/ 114 w 181"/>
                <a:gd name="T5" fmla="*/ 91 h 170"/>
                <a:gd name="T6" fmla="*/ 92 w 181"/>
                <a:gd name="T7" fmla="*/ 0 h 170"/>
                <a:gd name="T8" fmla="*/ 43 w 181"/>
                <a:gd name="T9" fmla="*/ 0 h 170"/>
                <a:gd name="T10" fmla="*/ 0 w 181"/>
                <a:gd name="T11" fmla="*/ 170 h 170"/>
                <a:gd name="T12" fmla="*/ 45 w 181"/>
                <a:gd name="T13" fmla="*/ 170 h 170"/>
                <a:gd name="T14" fmla="*/ 69 w 181"/>
                <a:gd name="T15" fmla="*/ 78 h 170"/>
                <a:gd name="T16" fmla="*/ 92 w 181"/>
                <a:gd name="T17" fmla="*/ 170 h 170"/>
                <a:gd name="T18" fmla="*/ 139 w 181"/>
                <a:gd name="T19" fmla="*/ 170 h 170"/>
                <a:gd name="T20" fmla="*/ 181 w 181"/>
                <a:gd name="T2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70">
                  <a:moveTo>
                    <a:pt x="181" y="0"/>
                  </a:moveTo>
                  <a:lnTo>
                    <a:pt x="136" y="0"/>
                  </a:lnTo>
                  <a:lnTo>
                    <a:pt x="114" y="91"/>
                  </a:lnTo>
                  <a:lnTo>
                    <a:pt x="92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5" y="170"/>
                  </a:lnTo>
                  <a:lnTo>
                    <a:pt x="69" y="78"/>
                  </a:lnTo>
                  <a:lnTo>
                    <a:pt x="92" y="170"/>
                  </a:lnTo>
                  <a:lnTo>
                    <a:pt x="139" y="17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FB609944-1425-4457-A701-BF6C4AD97E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96044" y="5957203"/>
              <a:ext cx="64950" cy="28341"/>
            </a:xfrm>
            <a:custGeom>
              <a:avLst/>
              <a:gdLst>
                <a:gd name="T0" fmla="*/ 6 w 55"/>
                <a:gd name="T1" fmla="*/ 0 h 24"/>
                <a:gd name="T2" fmla="*/ 0 w 55"/>
                <a:gd name="T3" fmla="*/ 24 h 24"/>
                <a:gd name="T4" fmla="*/ 49 w 55"/>
                <a:gd name="T5" fmla="*/ 24 h 24"/>
                <a:gd name="T6" fmla="*/ 55 w 55"/>
                <a:gd name="T7" fmla="*/ 0 h 24"/>
                <a:gd name="T8" fmla="*/ 6 w 5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">
                  <a:moveTo>
                    <a:pt x="6" y="0"/>
                  </a:moveTo>
                  <a:lnTo>
                    <a:pt x="0" y="24"/>
                  </a:lnTo>
                  <a:lnTo>
                    <a:pt x="49" y="24"/>
                  </a:lnTo>
                  <a:lnTo>
                    <a:pt x="5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524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C532F74-FBEB-48D4-B05E-ED62FFD50180}"/>
              </a:ext>
            </a:extLst>
          </p:cNvPr>
          <p:cNvSpPr/>
          <p:nvPr userDrawn="1"/>
        </p:nvSpPr>
        <p:spPr>
          <a:xfrm>
            <a:off x="2230743" y="-732512"/>
            <a:ext cx="1103586" cy="599090"/>
          </a:xfrm>
          <a:prstGeom prst="rect">
            <a:avLst/>
          </a:prstGeom>
          <a:solidFill>
            <a:srgbClr val="F582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5102C4-2D90-4187-9DDD-3C39B727AA8A}"/>
              </a:ext>
            </a:extLst>
          </p:cNvPr>
          <p:cNvSpPr/>
          <p:nvPr userDrawn="1"/>
        </p:nvSpPr>
        <p:spPr>
          <a:xfrm>
            <a:off x="3455198" y="-732512"/>
            <a:ext cx="1103586" cy="599090"/>
          </a:xfrm>
          <a:prstGeom prst="rect">
            <a:avLst/>
          </a:prstGeom>
          <a:solidFill>
            <a:srgbClr val="E12D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9EDE75-E4AC-448B-8D36-16AFD23CD1B3}"/>
              </a:ext>
            </a:extLst>
          </p:cNvPr>
          <p:cNvSpPr/>
          <p:nvPr userDrawn="1"/>
        </p:nvSpPr>
        <p:spPr>
          <a:xfrm>
            <a:off x="4679653" y="-740843"/>
            <a:ext cx="1103586" cy="599090"/>
          </a:xfrm>
          <a:prstGeom prst="rect">
            <a:avLst/>
          </a:prstGeom>
          <a:solidFill>
            <a:srgbClr val="5A1E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58D3EA-EBCC-41FD-9391-EAA95F30C61C}"/>
              </a:ext>
            </a:extLst>
          </p:cNvPr>
          <p:cNvSpPr/>
          <p:nvPr userDrawn="1"/>
        </p:nvSpPr>
        <p:spPr>
          <a:xfrm>
            <a:off x="5904108" y="-740843"/>
            <a:ext cx="1103586" cy="599090"/>
          </a:xfrm>
          <a:prstGeom prst="rect">
            <a:avLst/>
          </a:prstGeom>
          <a:solidFill>
            <a:srgbClr val="0FAF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20" name="Oval 2021">
            <a:extLst>
              <a:ext uri="{FF2B5EF4-FFF2-40B4-BE49-F238E27FC236}">
                <a16:creationId xmlns:a16="http://schemas.microsoft.com/office/drawing/2014/main" id="{0BB5DF4B-3F9B-41F3-BDAD-F7D61BA963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EE1D81-F7EC-48AF-AFDB-BDB3A7071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65" y="6602403"/>
            <a:ext cx="342145" cy="174625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ctr"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445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concept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C0C35D6B-2F51-471D-8805-896B33C7E8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86343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C0C35D6B-2F51-471D-8805-896B33C7E8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70D3DD83-CE47-4A3B-B1EC-325B6240937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800" b="0" i="0" baseline="0" dirty="0">
              <a:latin typeface="MTN Brighter Sans Bold" panose="00000800000000000000" pitchFamily="2" charset="0"/>
              <a:ea typeface="+mj-ea"/>
              <a:cs typeface="+mj-cs"/>
              <a:sym typeface="MTN Brighter Sans Bold" panose="00000800000000000000" pitchFamily="2" charset="0"/>
            </a:endParaRPr>
          </a:p>
        </p:txBody>
      </p:sp>
      <p:pic>
        <p:nvPicPr>
          <p:cNvPr id="4" name="Picture 3" descr="A person sitting on a couch&#10;&#10;Description automatically generated">
            <a:extLst>
              <a:ext uri="{FF2B5EF4-FFF2-40B4-BE49-F238E27FC236}">
                <a16:creationId xmlns:a16="http://schemas.microsoft.com/office/drawing/2014/main" id="{5F265EC0-214F-4451-8EFC-AFAC044F6D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784" y="0"/>
            <a:ext cx="7633216" cy="68698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C532F74-FBEB-48D4-B05E-ED62FFD50180}"/>
              </a:ext>
            </a:extLst>
          </p:cNvPr>
          <p:cNvSpPr/>
          <p:nvPr userDrawn="1"/>
        </p:nvSpPr>
        <p:spPr>
          <a:xfrm>
            <a:off x="2230743" y="-732512"/>
            <a:ext cx="1103586" cy="599090"/>
          </a:xfrm>
          <a:prstGeom prst="rect">
            <a:avLst/>
          </a:prstGeom>
          <a:solidFill>
            <a:srgbClr val="F582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5102C4-2D90-4187-9DDD-3C39B727AA8A}"/>
              </a:ext>
            </a:extLst>
          </p:cNvPr>
          <p:cNvSpPr/>
          <p:nvPr userDrawn="1"/>
        </p:nvSpPr>
        <p:spPr>
          <a:xfrm>
            <a:off x="3455198" y="-732512"/>
            <a:ext cx="1103586" cy="599090"/>
          </a:xfrm>
          <a:prstGeom prst="rect">
            <a:avLst/>
          </a:prstGeom>
          <a:solidFill>
            <a:srgbClr val="E12D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9EDE75-E4AC-448B-8D36-16AFD23CD1B3}"/>
              </a:ext>
            </a:extLst>
          </p:cNvPr>
          <p:cNvSpPr/>
          <p:nvPr userDrawn="1"/>
        </p:nvSpPr>
        <p:spPr>
          <a:xfrm>
            <a:off x="4679653" y="-740843"/>
            <a:ext cx="1103586" cy="599090"/>
          </a:xfrm>
          <a:prstGeom prst="rect">
            <a:avLst/>
          </a:prstGeom>
          <a:solidFill>
            <a:srgbClr val="5A1E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58D3EA-EBCC-41FD-9391-EAA95F30C61C}"/>
              </a:ext>
            </a:extLst>
          </p:cNvPr>
          <p:cNvSpPr/>
          <p:nvPr userDrawn="1"/>
        </p:nvSpPr>
        <p:spPr>
          <a:xfrm>
            <a:off x="5904108" y="-740843"/>
            <a:ext cx="1103586" cy="599090"/>
          </a:xfrm>
          <a:prstGeom prst="rect">
            <a:avLst/>
          </a:prstGeom>
          <a:solidFill>
            <a:srgbClr val="0FAF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9B11EA-C6D0-4AEF-8280-8974D69A3C9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7988" y="2207491"/>
            <a:ext cx="5309785" cy="1644073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4800" b="0">
                <a:latin typeface="+mj-lt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0FAD6190-E2A1-4B8A-B7E6-F74781C2D07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8741" y="3863774"/>
            <a:ext cx="5309032" cy="90219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89564C9-4879-44C9-BB59-09C1697E9091}"/>
              </a:ext>
            </a:extLst>
          </p:cNvPr>
          <p:cNvSpPr/>
          <p:nvPr userDrawn="1"/>
        </p:nvSpPr>
        <p:spPr>
          <a:xfrm>
            <a:off x="5054870" y="6857634"/>
            <a:ext cx="288" cy="367"/>
          </a:xfrm>
          <a:custGeom>
            <a:avLst/>
            <a:gdLst>
              <a:gd name="connsiteX0" fmla="*/ 288 w 288"/>
              <a:gd name="connsiteY0" fmla="*/ 0 h 367"/>
              <a:gd name="connsiteX1" fmla="*/ 288 w 288"/>
              <a:gd name="connsiteY1" fmla="*/ 367 h 367"/>
              <a:gd name="connsiteX2" fmla="*/ 0 w 288"/>
              <a:gd name="connsiteY2" fmla="*/ 367 h 367"/>
              <a:gd name="connsiteX3" fmla="*/ 288 w 288"/>
              <a:gd name="connsiteY3" fmla="*/ 0 h 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" h="367">
                <a:moveTo>
                  <a:pt x="288" y="0"/>
                </a:moveTo>
                <a:lnTo>
                  <a:pt x="288" y="367"/>
                </a:lnTo>
                <a:lnTo>
                  <a:pt x="0" y="367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 descr="A person standing in a room&#10;&#10;Description automatically generated">
            <a:extLst>
              <a:ext uri="{FF2B5EF4-FFF2-40B4-BE49-F238E27FC236}">
                <a16:creationId xmlns:a16="http://schemas.microsoft.com/office/drawing/2014/main" id="{449293DD-3AB6-43BF-BDC0-C94A63F20EE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923" y="-1462"/>
            <a:ext cx="10257209" cy="683814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A29389-9556-4FAA-9ACC-1F507F3765CE}"/>
              </a:ext>
            </a:extLst>
          </p:cNvPr>
          <p:cNvSpPr/>
          <p:nvPr userDrawn="1"/>
        </p:nvSpPr>
        <p:spPr>
          <a:xfrm>
            <a:off x="216458" y="-731"/>
            <a:ext cx="6058930" cy="6858000"/>
          </a:xfrm>
          <a:custGeom>
            <a:avLst/>
            <a:gdLst>
              <a:gd name="connsiteX0" fmla="*/ 0 w 6058930"/>
              <a:gd name="connsiteY0" fmla="*/ 0 h 6858000"/>
              <a:gd name="connsiteX1" fmla="*/ 4838412 w 6058930"/>
              <a:gd name="connsiteY1" fmla="*/ 0 h 6858000"/>
              <a:gd name="connsiteX2" fmla="*/ 4838700 w 6058930"/>
              <a:gd name="connsiteY2" fmla="*/ 367 h 6858000"/>
              <a:gd name="connsiteX3" fmla="*/ 4980330 w 6058930"/>
              <a:gd name="connsiteY3" fmla="*/ 180593 h 6858000"/>
              <a:gd name="connsiteX4" fmla="*/ 6058930 w 6058930"/>
              <a:gd name="connsiteY4" fmla="*/ 3429000 h 6858000"/>
              <a:gd name="connsiteX5" fmla="*/ 4980330 w 6058930"/>
              <a:gd name="connsiteY5" fmla="*/ 6677407 h 6858000"/>
              <a:gd name="connsiteX6" fmla="*/ 4838700 w 6058930"/>
              <a:gd name="connsiteY6" fmla="*/ 6857633 h 6858000"/>
              <a:gd name="connsiteX7" fmla="*/ 4838412 w 6058930"/>
              <a:gd name="connsiteY7" fmla="*/ 6858000 h 6858000"/>
              <a:gd name="connsiteX8" fmla="*/ 0 w 605893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8930" h="6858000">
                <a:moveTo>
                  <a:pt x="0" y="0"/>
                </a:moveTo>
                <a:lnTo>
                  <a:pt x="4838412" y="0"/>
                </a:lnTo>
                <a:lnTo>
                  <a:pt x="4838700" y="367"/>
                </a:lnTo>
                <a:lnTo>
                  <a:pt x="4980330" y="180593"/>
                </a:lnTo>
                <a:cubicBezTo>
                  <a:pt x="5657760" y="1086424"/>
                  <a:pt x="6058930" y="2210863"/>
                  <a:pt x="6058930" y="3429000"/>
                </a:cubicBezTo>
                <a:cubicBezTo>
                  <a:pt x="6058930" y="4647138"/>
                  <a:pt x="5657760" y="5771577"/>
                  <a:pt x="4980330" y="6677407"/>
                </a:cubicBezTo>
                <a:lnTo>
                  <a:pt x="4838700" y="6857633"/>
                </a:lnTo>
                <a:lnTo>
                  <a:pt x="48384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20B6683-133B-4A4F-8189-3EC5C98362B4}"/>
              </a:ext>
            </a:extLst>
          </p:cNvPr>
          <p:cNvSpPr/>
          <p:nvPr userDrawn="1"/>
        </p:nvSpPr>
        <p:spPr>
          <a:xfrm>
            <a:off x="0" y="0"/>
            <a:ext cx="6058930" cy="6858000"/>
          </a:xfrm>
          <a:custGeom>
            <a:avLst/>
            <a:gdLst>
              <a:gd name="connsiteX0" fmla="*/ 0 w 6058930"/>
              <a:gd name="connsiteY0" fmla="*/ 0 h 6858000"/>
              <a:gd name="connsiteX1" fmla="*/ 4838412 w 6058930"/>
              <a:gd name="connsiteY1" fmla="*/ 0 h 6858000"/>
              <a:gd name="connsiteX2" fmla="*/ 4838700 w 6058930"/>
              <a:gd name="connsiteY2" fmla="*/ 367 h 6858000"/>
              <a:gd name="connsiteX3" fmla="*/ 4980330 w 6058930"/>
              <a:gd name="connsiteY3" fmla="*/ 180593 h 6858000"/>
              <a:gd name="connsiteX4" fmla="*/ 6058930 w 6058930"/>
              <a:gd name="connsiteY4" fmla="*/ 3429000 h 6858000"/>
              <a:gd name="connsiteX5" fmla="*/ 4980330 w 6058930"/>
              <a:gd name="connsiteY5" fmla="*/ 6677407 h 6858000"/>
              <a:gd name="connsiteX6" fmla="*/ 4838700 w 6058930"/>
              <a:gd name="connsiteY6" fmla="*/ 6857633 h 6858000"/>
              <a:gd name="connsiteX7" fmla="*/ 4838412 w 6058930"/>
              <a:gd name="connsiteY7" fmla="*/ 6858000 h 6858000"/>
              <a:gd name="connsiteX8" fmla="*/ 0 w 605893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8930" h="6858000">
                <a:moveTo>
                  <a:pt x="0" y="0"/>
                </a:moveTo>
                <a:lnTo>
                  <a:pt x="4838412" y="0"/>
                </a:lnTo>
                <a:lnTo>
                  <a:pt x="4838700" y="367"/>
                </a:lnTo>
                <a:lnTo>
                  <a:pt x="4980330" y="180593"/>
                </a:lnTo>
                <a:cubicBezTo>
                  <a:pt x="5657760" y="1086424"/>
                  <a:pt x="6058930" y="2210863"/>
                  <a:pt x="6058930" y="3429000"/>
                </a:cubicBezTo>
                <a:cubicBezTo>
                  <a:pt x="6058930" y="4647138"/>
                  <a:pt x="5657760" y="5771577"/>
                  <a:pt x="4980330" y="6677407"/>
                </a:cubicBezTo>
                <a:lnTo>
                  <a:pt x="4838700" y="6857633"/>
                </a:lnTo>
                <a:lnTo>
                  <a:pt x="48384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Oval 2021">
            <a:extLst>
              <a:ext uri="{FF2B5EF4-FFF2-40B4-BE49-F238E27FC236}">
                <a16:creationId xmlns:a16="http://schemas.microsoft.com/office/drawing/2014/main" id="{116C1FFA-79F2-429D-8ABB-BAC7ED4C07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7784785-6DC2-41FA-B742-69D484655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65" y="6602403"/>
            <a:ext cx="342145" cy="174625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ctr"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24B6AB-4F3C-4F62-968E-ECDF808B9EE3}"/>
              </a:ext>
            </a:extLst>
          </p:cNvPr>
          <p:cNvGrpSpPr/>
          <p:nvPr userDrawn="1"/>
        </p:nvGrpSpPr>
        <p:grpSpPr>
          <a:xfrm>
            <a:off x="10648109" y="5310073"/>
            <a:ext cx="1150191" cy="1151372"/>
            <a:chOff x="10648109" y="5310073"/>
            <a:chExt cx="1150191" cy="1151372"/>
          </a:xfrm>
        </p:grpSpPr>
        <p:sp>
          <p:nvSpPr>
            <p:cNvPr id="26" name="Rectangle 20">
              <a:extLst>
                <a:ext uri="{FF2B5EF4-FFF2-40B4-BE49-F238E27FC236}">
                  <a16:creationId xmlns:a16="http://schemas.microsoft.com/office/drawing/2014/main" id="{57A11C89-93DE-4672-BF2E-86D6B2187B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8109" y="5310073"/>
              <a:ext cx="1150191" cy="115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D0FC3C40-B447-44F5-9102-2FFB9371971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05973" y="5367936"/>
              <a:ext cx="1034463" cy="1035644"/>
            </a:xfrm>
            <a:prstGeom prst="rect">
              <a:avLst/>
            </a:pr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9BFEEAA9-DCFC-44B7-9D64-C3A6B7ECAB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34315" y="5684416"/>
              <a:ext cx="977780" cy="402685"/>
            </a:xfrm>
            <a:prstGeom prst="ellipse">
              <a:avLst/>
            </a:prstGeom>
            <a:solidFill>
              <a:srgbClr val="0568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7C889AE4-2102-4305-A1AD-88720DF72D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79511" y="5784792"/>
              <a:ext cx="179496" cy="158240"/>
            </a:xfrm>
            <a:custGeom>
              <a:avLst/>
              <a:gdLst>
                <a:gd name="T0" fmla="*/ 141 w 152"/>
                <a:gd name="T1" fmla="*/ 43 h 134"/>
                <a:gd name="T2" fmla="*/ 152 w 152"/>
                <a:gd name="T3" fmla="*/ 0 h 134"/>
                <a:gd name="T4" fmla="*/ 11 w 152"/>
                <a:gd name="T5" fmla="*/ 0 h 134"/>
                <a:gd name="T6" fmla="*/ 0 w 152"/>
                <a:gd name="T7" fmla="*/ 43 h 134"/>
                <a:gd name="T8" fmla="*/ 46 w 152"/>
                <a:gd name="T9" fmla="*/ 43 h 134"/>
                <a:gd name="T10" fmla="*/ 23 w 152"/>
                <a:gd name="T11" fmla="*/ 134 h 134"/>
                <a:gd name="T12" fmla="*/ 72 w 152"/>
                <a:gd name="T13" fmla="*/ 134 h 134"/>
                <a:gd name="T14" fmla="*/ 95 w 152"/>
                <a:gd name="T15" fmla="*/ 43 h 134"/>
                <a:gd name="T16" fmla="*/ 141 w 152"/>
                <a:gd name="T17" fmla="*/ 4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34">
                  <a:moveTo>
                    <a:pt x="141" y="43"/>
                  </a:moveTo>
                  <a:lnTo>
                    <a:pt x="152" y="0"/>
                  </a:lnTo>
                  <a:lnTo>
                    <a:pt x="11" y="0"/>
                  </a:lnTo>
                  <a:lnTo>
                    <a:pt x="0" y="43"/>
                  </a:lnTo>
                  <a:lnTo>
                    <a:pt x="46" y="43"/>
                  </a:lnTo>
                  <a:lnTo>
                    <a:pt x="23" y="134"/>
                  </a:lnTo>
                  <a:lnTo>
                    <a:pt x="72" y="134"/>
                  </a:lnTo>
                  <a:lnTo>
                    <a:pt x="95" y="43"/>
                  </a:lnTo>
                  <a:lnTo>
                    <a:pt x="141" y="43"/>
                  </a:lnTo>
                  <a:close/>
                </a:path>
              </a:pathLst>
            </a:cu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DB66E131-0DB8-48A7-914E-4C4321A300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0268" y="5784792"/>
              <a:ext cx="266882" cy="200752"/>
            </a:xfrm>
            <a:custGeom>
              <a:avLst/>
              <a:gdLst>
                <a:gd name="T0" fmla="*/ 226 w 226"/>
                <a:gd name="T1" fmla="*/ 0 h 170"/>
                <a:gd name="T2" fmla="*/ 156 w 226"/>
                <a:gd name="T3" fmla="*/ 0 h 170"/>
                <a:gd name="T4" fmla="*/ 111 w 226"/>
                <a:gd name="T5" fmla="*/ 100 h 170"/>
                <a:gd name="T6" fmla="*/ 111 w 226"/>
                <a:gd name="T7" fmla="*/ 0 h 170"/>
                <a:gd name="T8" fmla="*/ 43 w 226"/>
                <a:gd name="T9" fmla="*/ 0 h 170"/>
                <a:gd name="T10" fmla="*/ 0 w 226"/>
                <a:gd name="T11" fmla="*/ 170 h 170"/>
                <a:gd name="T12" fmla="*/ 47 w 226"/>
                <a:gd name="T13" fmla="*/ 170 h 170"/>
                <a:gd name="T14" fmla="*/ 75 w 226"/>
                <a:gd name="T15" fmla="*/ 61 h 170"/>
                <a:gd name="T16" fmla="*/ 75 w 226"/>
                <a:gd name="T17" fmla="*/ 170 h 170"/>
                <a:gd name="T18" fmla="*/ 111 w 226"/>
                <a:gd name="T19" fmla="*/ 170 h 170"/>
                <a:gd name="T20" fmla="*/ 165 w 226"/>
                <a:gd name="T21" fmla="*/ 61 h 170"/>
                <a:gd name="T22" fmla="*/ 139 w 226"/>
                <a:gd name="T23" fmla="*/ 170 h 170"/>
                <a:gd name="T24" fmla="*/ 183 w 226"/>
                <a:gd name="T25" fmla="*/ 170 h 170"/>
                <a:gd name="T26" fmla="*/ 226 w 226"/>
                <a:gd name="T2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70">
                  <a:moveTo>
                    <a:pt x="226" y="0"/>
                  </a:moveTo>
                  <a:lnTo>
                    <a:pt x="156" y="0"/>
                  </a:lnTo>
                  <a:lnTo>
                    <a:pt x="111" y="100"/>
                  </a:lnTo>
                  <a:lnTo>
                    <a:pt x="111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7" y="170"/>
                  </a:lnTo>
                  <a:lnTo>
                    <a:pt x="75" y="61"/>
                  </a:lnTo>
                  <a:lnTo>
                    <a:pt x="75" y="170"/>
                  </a:lnTo>
                  <a:lnTo>
                    <a:pt x="111" y="170"/>
                  </a:lnTo>
                  <a:lnTo>
                    <a:pt x="165" y="61"/>
                  </a:lnTo>
                  <a:lnTo>
                    <a:pt x="139" y="170"/>
                  </a:lnTo>
                  <a:lnTo>
                    <a:pt x="183" y="170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0EC2BE9-A4AE-45BA-8014-703ED9E005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22400" y="5784792"/>
              <a:ext cx="213742" cy="200752"/>
            </a:xfrm>
            <a:custGeom>
              <a:avLst/>
              <a:gdLst>
                <a:gd name="T0" fmla="*/ 181 w 181"/>
                <a:gd name="T1" fmla="*/ 0 h 170"/>
                <a:gd name="T2" fmla="*/ 136 w 181"/>
                <a:gd name="T3" fmla="*/ 0 h 170"/>
                <a:gd name="T4" fmla="*/ 114 w 181"/>
                <a:gd name="T5" fmla="*/ 91 h 170"/>
                <a:gd name="T6" fmla="*/ 92 w 181"/>
                <a:gd name="T7" fmla="*/ 0 h 170"/>
                <a:gd name="T8" fmla="*/ 43 w 181"/>
                <a:gd name="T9" fmla="*/ 0 h 170"/>
                <a:gd name="T10" fmla="*/ 0 w 181"/>
                <a:gd name="T11" fmla="*/ 170 h 170"/>
                <a:gd name="T12" fmla="*/ 45 w 181"/>
                <a:gd name="T13" fmla="*/ 170 h 170"/>
                <a:gd name="T14" fmla="*/ 69 w 181"/>
                <a:gd name="T15" fmla="*/ 78 h 170"/>
                <a:gd name="T16" fmla="*/ 92 w 181"/>
                <a:gd name="T17" fmla="*/ 170 h 170"/>
                <a:gd name="T18" fmla="*/ 139 w 181"/>
                <a:gd name="T19" fmla="*/ 170 h 170"/>
                <a:gd name="T20" fmla="*/ 181 w 181"/>
                <a:gd name="T2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70">
                  <a:moveTo>
                    <a:pt x="181" y="0"/>
                  </a:moveTo>
                  <a:lnTo>
                    <a:pt x="136" y="0"/>
                  </a:lnTo>
                  <a:lnTo>
                    <a:pt x="114" y="91"/>
                  </a:lnTo>
                  <a:lnTo>
                    <a:pt x="92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5" y="170"/>
                  </a:lnTo>
                  <a:lnTo>
                    <a:pt x="69" y="78"/>
                  </a:lnTo>
                  <a:lnTo>
                    <a:pt x="92" y="170"/>
                  </a:lnTo>
                  <a:lnTo>
                    <a:pt x="139" y="17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CC0EDCFA-8AD2-47B1-8BC0-CB13454C12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96044" y="5957203"/>
              <a:ext cx="64950" cy="28341"/>
            </a:xfrm>
            <a:custGeom>
              <a:avLst/>
              <a:gdLst>
                <a:gd name="T0" fmla="*/ 6 w 55"/>
                <a:gd name="T1" fmla="*/ 0 h 24"/>
                <a:gd name="T2" fmla="*/ 0 w 55"/>
                <a:gd name="T3" fmla="*/ 24 h 24"/>
                <a:gd name="T4" fmla="*/ 49 w 55"/>
                <a:gd name="T5" fmla="*/ 24 h 24"/>
                <a:gd name="T6" fmla="*/ 55 w 55"/>
                <a:gd name="T7" fmla="*/ 0 h 24"/>
                <a:gd name="T8" fmla="*/ 6 w 5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">
                  <a:moveTo>
                    <a:pt x="6" y="0"/>
                  </a:moveTo>
                  <a:lnTo>
                    <a:pt x="0" y="24"/>
                  </a:lnTo>
                  <a:lnTo>
                    <a:pt x="49" y="24"/>
                  </a:lnTo>
                  <a:lnTo>
                    <a:pt x="5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524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874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concept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beach&#10;&#10;Description automatically generated">
            <a:extLst>
              <a:ext uri="{FF2B5EF4-FFF2-40B4-BE49-F238E27FC236}">
                <a16:creationId xmlns:a16="http://schemas.microsoft.com/office/drawing/2014/main" id="{EF2F0810-6D34-4051-A34C-544F8FD999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619" y="-731"/>
            <a:ext cx="10266381" cy="6864130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AE0F482-B055-4D75-801A-B378617437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5825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4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AE0F482-B055-4D75-801A-B378617437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A913211-09CF-432B-8AC6-AFD511AD76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800" b="0" i="0" baseline="0" dirty="0">
              <a:latin typeface="MTN Brighter Sans Bold" panose="00000800000000000000" pitchFamily="2" charset="0"/>
              <a:ea typeface="+mj-ea"/>
              <a:cs typeface="+mj-cs"/>
              <a:sym typeface="MTN Brighter Sans Bold" panose="000008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A29389-9556-4FAA-9ACC-1F507F3765CE}"/>
              </a:ext>
            </a:extLst>
          </p:cNvPr>
          <p:cNvSpPr/>
          <p:nvPr userDrawn="1"/>
        </p:nvSpPr>
        <p:spPr>
          <a:xfrm>
            <a:off x="216458" y="-731"/>
            <a:ext cx="6058930" cy="6858000"/>
          </a:xfrm>
          <a:custGeom>
            <a:avLst/>
            <a:gdLst>
              <a:gd name="connsiteX0" fmla="*/ 0 w 6058930"/>
              <a:gd name="connsiteY0" fmla="*/ 0 h 6858000"/>
              <a:gd name="connsiteX1" fmla="*/ 4838412 w 6058930"/>
              <a:gd name="connsiteY1" fmla="*/ 0 h 6858000"/>
              <a:gd name="connsiteX2" fmla="*/ 4838700 w 6058930"/>
              <a:gd name="connsiteY2" fmla="*/ 367 h 6858000"/>
              <a:gd name="connsiteX3" fmla="*/ 4980330 w 6058930"/>
              <a:gd name="connsiteY3" fmla="*/ 180593 h 6858000"/>
              <a:gd name="connsiteX4" fmla="*/ 6058930 w 6058930"/>
              <a:gd name="connsiteY4" fmla="*/ 3429000 h 6858000"/>
              <a:gd name="connsiteX5" fmla="*/ 4980330 w 6058930"/>
              <a:gd name="connsiteY5" fmla="*/ 6677407 h 6858000"/>
              <a:gd name="connsiteX6" fmla="*/ 4838700 w 6058930"/>
              <a:gd name="connsiteY6" fmla="*/ 6857633 h 6858000"/>
              <a:gd name="connsiteX7" fmla="*/ 4838412 w 6058930"/>
              <a:gd name="connsiteY7" fmla="*/ 6858000 h 6858000"/>
              <a:gd name="connsiteX8" fmla="*/ 0 w 605893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8930" h="6858000">
                <a:moveTo>
                  <a:pt x="0" y="0"/>
                </a:moveTo>
                <a:lnTo>
                  <a:pt x="4838412" y="0"/>
                </a:lnTo>
                <a:lnTo>
                  <a:pt x="4838700" y="367"/>
                </a:lnTo>
                <a:lnTo>
                  <a:pt x="4980330" y="180593"/>
                </a:lnTo>
                <a:cubicBezTo>
                  <a:pt x="5657760" y="1086424"/>
                  <a:pt x="6058930" y="2210863"/>
                  <a:pt x="6058930" y="3429000"/>
                </a:cubicBezTo>
                <a:cubicBezTo>
                  <a:pt x="6058930" y="4647138"/>
                  <a:pt x="5657760" y="5771577"/>
                  <a:pt x="4980330" y="6677407"/>
                </a:cubicBezTo>
                <a:lnTo>
                  <a:pt x="4838700" y="6857633"/>
                </a:lnTo>
                <a:lnTo>
                  <a:pt x="48384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FA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20B6683-133B-4A4F-8189-3EC5C98362B4}"/>
              </a:ext>
            </a:extLst>
          </p:cNvPr>
          <p:cNvSpPr/>
          <p:nvPr userDrawn="1"/>
        </p:nvSpPr>
        <p:spPr>
          <a:xfrm>
            <a:off x="0" y="-731"/>
            <a:ext cx="6058930" cy="6858000"/>
          </a:xfrm>
          <a:custGeom>
            <a:avLst/>
            <a:gdLst>
              <a:gd name="connsiteX0" fmla="*/ 0 w 6058930"/>
              <a:gd name="connsiteY0" fmla="*/ 0 h 6858000"/>
              <a:gd name="connsiteX1" fmla="*/ 4838412 w 6058930"/>
              <a:gd name="connsiteY1" fmla="*/ 0 h 6858000"/>
              <a:gd name="connsiteX2" fmla="*/ 4838700 w 6058930"/>
              <a:gd name="connsiteY2" fmla="*/ 367 h 6858000"/>
              <a:gd name="connsiteX3" fmla="*/ 4980330 w 6058930"/>
              <a:gd name="connsiteY3" fmla="*/ 180593 h 6858000"/>
              <a:gd name="connsiteX4" fmla="*/ 6058930 w 6058930"/>
              <a:gd name="connsiteY4" fmla="*/ 3429000 h 6858000"/>
              <a:gd name="connsiteX5" fmla="*/ 4980330 w 6058930"/>
              <a:gd name="connsiteY5" fmla="*/ 6677407 h 6858000"/>
              <a:gd name="connsiteX6" fmla="*/ 4838700 w 6058930"/>
              <a:gd name="connsiteY6" fmla="*/ 6857633 h 6858000"/>
              <a:gd name="connsiteX7" fmla="*/ 4838412 w 6058930"/>
              <a:gd name="connsiteY7" fmla="*/ 6858000 h 6858000"/>
              <a:gd name="connsiteX8" fmla="*/ 0 w 605893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8930" h="6858000">
                <a:moveTo>
                  <a:pt x="0" y="0"/>
                </a:moveTo>
                <a:lnTo>
                  <a:pt x="4838412" y="0"/>
                </a:lnTo>
                <a:lnTo>
                  <a:pt x="4838700" y="367"/>
                </a:lnTo>
                <a:lnTo>
                  <a:pt x="4980330" y="180593"/>
                </a:lnTo>
                <a:cubicBezTo>
                  <a:pt x="5657760" y="1086424"/>
                  <a:pt x="6058930" y="2210863"/>
                  <a:pt x="6058930" y="3429000"/>
                </a:cubicBezTo>
                <a:cubicBezTo>
                  <a:pt x="6058930" y="4647138"/>
                  <a:pt x="5657760" y="5771577"/>
                  <a:pt x="4980330" y="6677407"/>
                </a:cubicBezTo>
                <a:lnTo>
                  <a:pt x="4838700" y="6857633"/>
                </a:lnTo>
                <a:lnTo>
                  <a:pt x="48384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9B11EA-C6D0-4AEF-8280-8974D69A3C9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7988" y="2207491"/>
            <a:ext cx="5309785" cy="1644073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4800" b="0">
                <a:latin typeface="+mj-lt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0FAD6190-E2A1-4B8A-B7E6-F74781C2D07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8741" y="3863774"/>
            <a:ext cx="5309032" cy="90219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89564C9-4879-44C9-BB59-09C1697E9091}"/>
              </a:ext>
            </a:extLst>
          </p:cNvPr>
          <p:cNvSpPr/>
          <p:nvPr userDrawn="1"/>
        </p:nvSpPr>
        <p:spPr>
          <a:xfrm>
            <a:off x="5054870" y="6857634"/>
            <a:ext cx="288" cy="367"/>
          </a:xfrm>
          <a:custGeom>
            <a:avLst/>
            <a:gdLst>
              <a:gd name="connsiteX0" fmla="*/ 288 w 288"/>
              <a:gd name="connsiteY0" fmla="*/ 0 h 367"/>
              <a:gd name="connsiteX1" fmla="*/ 288 w 288"/>
              <a:gd name="connsiteY1" fmla="*/ 367 h 367"/>
              <a:gd name="connsiteX2" fmla="*/ 0 w 288"/>
              <a:gd name="connsiteY2" fmla="*/ 367 h 367"/>
              <a:gd name="connsiteX3" fmla="*/ 288 w 288"/>
              <a:gd name="connsiteY3" fmla="*/ 0 h 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" h="367">
                <a:moveTo>
                  <a:pt x="288" y="0"/>
                </a:moveTo>
                <a:lnTo>
                  <a:pt x="288" y="367"/>
                </a:lnTo>
                <a:lnTo>
                  <a:pt x="0" y="367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532F74-FBEB-48D4-B05E-ED62FFD50180}"/>
              </a:ext>
            </a:extLst>
          </p:cNvPr>
          <p:cNvSpPr/>
          <p:nvPr userDrawn="1"/>
        </p:nvSpPr>
        <p:spPr>
          <a:xfrm>
            <a:off x="2230743" y="-732512"/>
            <a:ext cx="1103586" cy="599090"/>
          </a:xfrm>
          <a:prstGeom prst="rect">
            <a:avLst/>
          </a:prstGeom>
          <a:solidFill>
            <a:srgbClr val="F582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5102C4-2D90-4187-9DDD-3C39B727AA8A}"/>
              </a:ext>
            </a:extLst>
          </p:cNvPr>
          <p:cNvSpPr/>
          <p:nvPr userDrawn="1"/>
        </p:nvSpPr>
        <p:spPr>
          <a:xfrm>
            <a:off x="3455198" y="-732512"/>
            <a:ext cx="1103586" cy="599090"/>
          </a:xfrm>
          <a:prstGeom prst="rect">
            <a:avLst/>
          </a:prstGeom>
          <a:solidFill>
            <a:srgbClr val="E12D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9EDE75-E4AC-448B-8D36-16AFD23CD1B3}"/>
              </a:ext>
            </a:extLst>
          </p:cNvPr>
          <p:cNvSpPr/>
          <p:nvPr userDrawn="1"/>
        </p:nvSpPr>
        <p:spPr>
          <a:xfrm>
            <a:off x="4679653" y="-740843"/>
            <a:ext cx="1103586" cy="599090"/>
          </a:xfrm>
          <a:prstGeom prst="rect">
            <a:avLst/>
          </a:prstGeom>
          <a:solidFill>
            <a:srgbClr val="5A1E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58D3EA-EBCC-41FD-9391-EAA95F30C61C}"/>
              </a:ext>
            </a:extLst>
          </p:cNvPr>
          <p:cNvSpPr/>
          <p:nvPr userDrawn="1"/>
        </p:nvSpPr>
        <p:spPr>
          <a:xfrm>
            <a:off x="5904108" y="-740843"/>
            <a:ext cx="1103586" cy="599090"/>
          </a:xfrm>
          <a:prstGeom prst="rect">
            <a:avLst/>
          </a:prstGeom>
          <a:solidFill>
            <a:srgbClr val="0FAF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6A38ED-16AF-4409-A20D-6FA234BB5291}"/>
              </a:ext>
            </a:extLst>
          </p:cNvPr>
          <p:cNvGrpSpPr/>
          <p:nvPr userDrawn="1"/>
        </p:nvGrpSpPr>
        <p:grpSpPr>
          <a:xfrm>
            <a:off x="10648109" y="5310073"/>
            <a:ext cx="1150191" cy="1151372"/>
            <a:chOff x="10648109" y="5310073"/>
            <a:chExt cx="1150191" cy="1151372"/>
          </a:xfrm>
        </p:grpSpPr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65990EDA-982C-4959-B588-A7EFF14A1B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8109" y="5310073"/>
              <a:ext cx="1150191" cy="115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77B68B95-49F0-4054-A7F8-7932150403E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05973" y="5367936"/>
              <a:ext cx="1034463" cy="1035644"/>
            </a:xfrm>
            <a:prstGeom prst="rect">
              <a:avLst/>
            </a:pr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0500A371-0179-4F41-8824-9EA4131D59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34315" y="5684416"/>
              <a:ext cx="977780" cy="402685"/>
            </a:xfrm>
            <a:prstGeom prst="ellipse">
              <a:avLst/>
            </a:prstGeom>
            <a:solidFill>
              <a:srgbClr val="0568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ADFD80D-13F5-4DAB-92F4-0FD5FE4B3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79511" y="5784792"/>
              <a:ext cx="179496" cy="158240"/>
            </a:xfrm>
            <a:custGeom>
              <a:avLst/>
              <a:gdLst>
                <a:gd name="T0" fmla="*/ 141 w 152"/>
                <a:gd name="T1" fmla="*/ 43 h 134"/>
                <a:gd name="T2" fmla="*/ 152 w 152"/>
                <a:gd name="T3" fmla="*/ 0 h 134"/>
                <a:gd name="T4" fmla="*/ 11 w 152"/>
                <a:gd name="T5" fmla="*/ 0 h 134"/>
                <a:gd name="T6" fmla="*/ 0 w 152"/>
                <a:gd name="T7" fmla="*/ 43 h 134"/>
                <a:gd name="T8" fmla="*/ 46 w 152"/>
                <a:gd name="T9" fmla="*/ 43 h 134"/>
                <a:gd name="T10" fmla="*/ 23 w 152"/>
                <a:gd name="T11" fmla="*/ 134 h 134"/>
                <a:gd name="T12" fmla="*/ 72 w 152"/>
                <a:gd name="T13" fmla="*/ 134 h 134"/>
                <a:gd name="T14" fmla="*/ 95 w 152"/>
                <a:gd name="T15" fmla="*/ 43 h 134"/>
                <a:gd name="T16" fmla="*/ 141 w 152"/>
                <a:gd name="T17" fmla="*/ 4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34">
                  <a:moveTo>
                    <a:pt x="141" y="43"/>
                  </a:moveTo>
                  <a:lnTo>
                    <a:pt x="152" y="0"/>
                  </a:lnTo>
                  <a:lnTo>
                    <a:pt x="11" y="0"/>
                  </a:lnTo>
                  <a:lnTo>
                    <a:pt x="0" y="43"/>
                  </a:lnTo>
                  <a:lnTo>
                    <a:pt x="46" y="43"/>
                  </a:lnTo>
                  <a:lnTo>
                    <a:pt x="23" y="134"/>
                  </a:lnTo>
                  <a:lnTo>
                    <a:pt x="72" y="134"/>
                  </a:lnTo>
                  <a:lnTo>
                    <a:pt x="95" y="43"/>
                  </a:lnTo>
                  <a:lnTo>
                    <a:pt x="141" y="43"/>
                  </a:lnTo>
                  <a:close/>
                </a:path>
              </a:pathLst>
            </a:cu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EB166AA7-B43E-4C7B-9E9F-0BE8CA8D2F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0268" y="5784792"/>
              <a:ext cx="266882" cy="200752"/>
            </a:xfrm>
            <a:custGeom>
              <a:avLst/>
              <a:gdLst>
                <a:gd name="T0" fmla="*/ 226 w 226"/>
                <a:gd name="T1" fmla="*/ 0 h 170"/>
                <a:gd name="T2" fmla="*/ 156 w 226"/>
                <a:gd name="T3" fmla="*/ 0 h 170"/>
                <a:gd name="T4" fmla="*/ 111 w 226"/>
                <a:gd name="T5" fmla="*/ 100 h 170"/>
                <a:gd name="T6" fmla="*/ 111 w 226"/>
                <a:gd name="T7" fmla="*/ 0 h 170"/>
                <a:gd name="T8" fmla="*/ 43 w 226"/>
                <a:gd name="T9" fmla="*/ 0 h 170"/>
                <a:gd name="T10" fmla="*/ 0 w 226"/>
                <a:gd name="T11" fmla="*/ 170 h 170"/>
                <a:gd name="T12" fmla="*/ 47 w 226"/>
                <a:gd name="T13" fmla="*/ 170 h 170"/>
                <a:gd name="T14" fmla="*/ 75 w 226"/>
                <a:gd name="T15" fmla="*/ 61 h 170"/>
                <a:gd name="T16" fmla="*/ 75 w 226"/>
                <a:gd name="T17" fmla="*/ 170 h 170"/>
                <a:gd name="T18" fmla="*/ 111 w 226"/>
                <a:gd name="T19" fmla="*/ 170 h 170"/>
                <a:gd name="T20" fmla="*/ 165 w 226"/>
                <a:gd name="T21" fmla="*/ 61 h 170"/>
                <a:gd name="T22" fmla="*/ 139 w 226"/>
                <a:gd name="T23" fmla="*/ 170 h 170"/>
                <a:gd name="T24" fmla="*/ 183 w 226"/>
                <a:gd name="T25" fmla="*/ 170 h 170"/>
                <a:gd name="T26" fmla="*/ 226 w 226"/>
                <a:gd name="T2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70">
                  <a:moveTo>
                    <a:pt x="226" y="0"/>
                  </a:moveTo>
                  <a:lnTo>
                    <a:pt x="156" y="0"/>
                  </a:lnTo>
                  <a:lnTo>
                    <a:pt x="111" y="100"/>
                  </a:lnTo>
                  <a:lnTo>
                    <a:pt x="111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7" y="170"/>
                  </a:lnTo>
                  <a:lnTo>
                    <a:pt x="75" y="61"/>
                  </a:lnTo>
                  <a:lnTo>
                    <a:pt x="75" y="170"/>
                  </a:lnTo>
                  <a:lnTo>
                    <a:pt x="111" y="170"/>
                  </a:lnTo>
                  <a:lnTo>
                    <a:pt x="165" y="61"/>
                  </a:lnTo>
                  <a:lnTo>
                    <a:pt x="139" y="170"/>
                  </a:lnTo>
                  <a:lnTo>
                    <a:pt x="183" y="170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C392935-E400-49C5-A5A7-C41CCFBEA2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22400" y="5784792"/>
              <a:ext cx="213742" cy="200752"/>
            </a:xfrm>
            <a:custGeom>
              <a:avLst/>
              <a:gdLst>
                <a:gd name="T0" fmla="*/ 181 w 181"/>
                <a:gd name="T1" fmla="*/ 0 h 170"/>
                <a:gd name="T2" fmla="*/ 136 w 181"/>
                <a:gd name="T3" fmla="*/ 0 h 170"/>
                <a:gd name="T4" fmla="*/ 114 w 181"/>
                <a:gd name="T5" fmla="*/ 91 h 170"/>
                <a:gd name="T6" fmla="*/ 92 w 181"/>
                <a:gd name="T7" fmla="*/ 0 h 170"/>
                <a:gd name="T8" fmla="*/ 43 w 181"/>
                <a:gd name="T9" fmla="*/ 0 h 170"/>
                <a:gd name="T10" fmla="*/ 0 w 181"/>
                <a:gd name="T11" fmla="*/ 170 h 170"/>
                <a:gd name="T12" fmla="*/ 45 w 181"/>
                <a:gd name="T13" fmla="*/ 170 h 170"/>
                <a:gd name="T14" fmla="*/ 69 w 181"/>
                <a:gd name="T15" fmla="*/ 78 h 170"/>
                <a:gd name="T16" fmla="*/ 92 w 181"/>
                <a:gd name="T17" fmla="*/ 170 h 170"/>
                <a:gd name="T18" fmla="*/ 139 w 181"/>
                <a:gd name="T19" fmla="*/ 170 h 170"/>
                <a:gd name="T20" fmla="*/ 181 w 181"/>
                <a:gd name="T2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70">
                  <a:moveTo>
                    <a:pt x="181" y="0"/>
                  </a:moveTo>
                  <a:lnTo>
                    <a:pt x="136" y="0"/>
                  </a:lnTo>
                  <a:lnTo>
                    <a:pt x="114" y="91"/>
                  </a:lnTo>
                  <a:lnTo>
                    <a:pt x="92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5" y="170"/>
                  </a:lnTo>
                  <a:lnTo>
                    <a:pt x="69" y="78"/>
                  </a:lnTo>
                  <a:lnTo>
                    <a:pt x="92" y="170"/>
                  </a:lnTo>
                  <a:lnTo>
                    <a:pt x="139" y="17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9BA347E6-174C-4CD8-A204-F8CCC4F41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96044" y="5957203"/>
              <a:ext cx="64950" cy="28341"/>
            </a:xfrm>
            <a:custGeom>
              <a:avLst/>
              <a:gdLst>
                <a:gd name="T0" fmla="*/ 6 w 55"/>
                <a:gd name="T1" fmla="*/ 0 h 24"/>
                <a:gd name="T2" fmla="*/ 0 w 55"/>
                <a:gd name="T3" fmla="*/ 24 h 24"/>
                <a:gd name="T4" fmla="*/ 49 w 55"/>
                <a:gd name="T5" fmla="*/ 24 h 24"/>
                <a:gd name="T6" fmla="*/ 55 w 55"/>
                <a:gd name="T7" fmla="*/ 0 h 24"/>
                <a:gd name="T8" fmla="*/ 6 w 5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">
                  <a:moveTo>
                    <a:pt x="6" y="0"/>
                  </a:moveTo>
                  <a:lnTo>
                    <a:pt x="0" y="24"/>
                  </a:lnTo>
                  <a:lnTo>
                    <a:pt x="49" y="24"/>
                  </a:lnTo>
                  <a:lnTo>
                    <a:pt x="5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524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2" name="Oval 2021">
            <a:extLst>
              <a:ext uri="{FF2B5EF4-FFF2-40B4-BE49-F238E27FC236}">
                <a16:creationId xmlns:a16="http://schemas.microsoft.com/office/drawing/2014/main" id="{2A281086-4139-45D9-A3DC-07CB0F1D93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8DC0F68-CAEC-4A21-A7EA-CD49789F6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65" y="6602403"/>
            <a:ext cx="342145" cy="174625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ctr"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351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8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372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23002-22A1-4105-B521-63BA2700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187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089025"/>
            <a:ext cx="11404600" cy="4860925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843709-4177-4D43-B89E-7EC3B3280F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817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 with pattern with shad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4C4CAD7-FE6D-48E7-80CE-C0F34F5F6CCF}"/>
              </a:ext>
            </a:extLst>
          </p:cNvPr>
          <p:cNvSpPr>
            <a:spLocks/>
          </p:cNvSpPr>
          <p:nvPr userDrawn="1"/>
        </p:nvSpPr>
        <p:spPr bwMode="auto">
          <a:xfrm>
            <a:off x="-59033" y="4269658"/>
            <a:ext cx="1231007" cy="1243897"/>
          </a:xfrm>
          <a:custGeom>
            <a:avLst/>
            <a:gdLst>
              <a:gd name="T0" fmla="*/ 29 w 90"/>
              <a:gd name="T1" fmla="*/ 60 h 91"/>
              <a:gd name="T2" fmla="*/ 9 w 90"/>
              <a:gd name="T3" fmla="*/ 8 h 91"/>
              <a:gd name="T4" fmla="*/ 61 w 90"/>
              <a:gd name="T5" fmla="*/ 31 h 91"/>
              <a:gd name="T6" fmla="*/ 81 w 90"/>
              <a:gd name="T7" fmla="*/ 83 h 91"/>
              <a:gd name="T8" fmla="*/ 29 w 90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60"/>
                </a:moveTo>
                <a:cubicBezTo>
                  <a:pt x="9" y="39"/>
                  <a:pt x="0" y="16"/>
                  <a:pt x="9" y="8"/>
                </a:cubicBezTo>
                <a:cubicBezTo>
                  <a:pt x="18" y="0"/>
                  <a:pt x="41" y="10"/>
                  <a:pt x="61" y="31"/>
                </a:cubicBezTo>
                <a:cubicBezTo>
                  <a:pt x="81" y="52"/>
                  <a:pt x="90" y="75"/>
                  <a:pt x="81" y="83"/>
                </a:cubicBezTo>
                <a:cubicBezTo>
                  <a:pt x="72" y="91"/>
                  <a:pt x="49" y="80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7480B0-590B-423C-975C-075AD8014049}"/>
              </a:ext>
            </a:extLst>
          </p:cNvPr>
          <p:cNvSpPr>
            <a:spLocks/>
          </p:cNvSpPr>
          <p:nvPr userDrawn="1"/>
        </p:nvSpPr>
        <p:spPr bwMode="auto">
          <a:xfrm>
            <a:off x="-1085945" y="4366334"/>
            <a:ext cx="1218117" cy="1241748"/>
          </a:xfrm>
          <a:custGeom>
            <a:avLst/>
            <a:gdLst>
              <a:gd name="T0" fmla="*/ 29 w 89"/>
              <a:gd name="T1" fmla="*/ 60 h 91"/>
              <a:gd name="T2" fmla="*/ 80 w 89"/>
              <a:gd name="T3" fmla="*/ 84 h 91"/>
              <a:gd name="T4" fmla="*/ 61 w 89"/>
              <a:gd name="T5" fmla="*/ 32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8" y="81"/>
                  <a:pt x="72" y="91"/>
                  <a:pt x="80" y="84"/>
                </a:cubicBezTo>
                <a:cubicBezTo>
                  <a:pt x="89" y="76"/>
                  <a:pt x="80" y="52"/>
                  <a:pt x="61" y="32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0DC2731D-C1D0-4F99-AA06-CA6E7CAB0CF5}"/>
              </a:ext>
            </a:extLst>
          </p:cNvPr>
          <p:cNvSpPr>
            <a:spLocks/>
          </p:cNvSpPr>
          <p:nvPr userDrawn="1"/>
        </p:nvSpPr>
        <p:spPr bwMode="auto">
          <a:xfrm>
            <a:off x="-825994" y="2056854"/>
            <a:ext cx="1218117" cy="1243897"/>
          </a:xfrm>
          <a:custGeom>
            <a:avLst/>
            <a:gdLst>
              <a:gd name="T0" fmla="*/ 29 w 89"/>
              <a:gd name="T1" fmla="*/ 60 h 91"/>
              <a:gd name="T2" fmla="*/ 81 w 89"/>
              <a:gd name="T3" fmla="*/ 84 h 91"/>
              <a:gd name="T4" fmla="*/ 61 w 89"/>
              <a:gd name="T5" fmla="*/ 32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8" y="81"/>
                  <a:pt x="72" y="91"/>
                  <a:pt x="81" y="84"/>
                </a:cubicBezTo>
                <a:cubicBezTo>
                  <a:pt x="89" y="76"/>
                  <a:pt x="80" y="52"/>
                  <a:pt x="61" y="32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441A4201-832D-4B78-8E87-2BC9E5F7DB94}"/>
              </a:ext>
            </a:extLst>
          </p:cNvPr>
          <p:cNvSpPr>
            <a:spLocks/>
          </p:cNvSpPr>
          <p:nvPr userDrawn="1"/>
        </p:nvSpPr>
        <p:spPr bwMode="auto">
          <a:xfrm>
            <a:off x="445831" y="2426371"/>
            <a:ext cx="1231007" cy="1256787"/>
          </a:xfrm>
          <a:custGeom>
            <a:avLst/>
            <a:gdLst>
              <a:gd name="T0" fmla="*/ 61 w 90"/>
              <a:gd name="T1" fmla="*/ 32 h 92"/>
              <a:gd name="T2" fmla="*/ 9 w 90"/>
              <a:gd name="T3" fmla="*/ 8 h 92"/>
              <a:gd name="T4" fmla="*/ 29 w 90"/>
              <a:gd name="T5" fmla="*/ 60 h 92"/>
              <a:gd name="T6" fmla="*/ 81 w 90"/>
              <a:gd name="T7" fmla="*/ 84 h 92"/>
              <a:gd name="T8" fmla="*/ 61 w 90"/>
              <a:gd name="T9" fmla="*/ 3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2">
                <a:moveTo>
                  <a:pt x="61" y="32"/>
                </a:move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2"/>
                  <a:pt x="81" y="84"/>
                </a:cubicBezTo>
                <a:cubicBezTo>
                  <a:pt x="90" y="76"/>
                  <a:pt x="81" y="53"/>
                  <a:pt x="61" y="3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5CE4A268-7373-4C2F-A6D7-313270DB8FD4}"/>
              </a:ext>
            </a:extLst>
          </p:cNvPr>
          <p:cNvSpPr>
            <a:spLocks/>
          </p:cNvSpPr>
          <p:nvPr userDrawn="1"/>
        </p:nvSpPr>
        <p:spPr bwMode="auto">
          <a:xfrm>
            <a:off x="1855151" y="4241730"/>
            <a:ext cx="1231007" cy="1243897"/>
          </a:xfrm>
          <a:custGeom>
            <a:avLst/>
            <a:gdLst>
              <a:gd name="T0" fmla="*/ 61 w 90"/>
              <a:gd name="T1" fmla="*/ 31 h 91"/>
              <a:gd name="T2" fmla="*/ 9 w 90"/>
              <a:gd name="T3" fmla="*/ 7 h 91"/>
              <a:gd name="T4" fmla="*/ 29 w 90"/>
              <a:gd name="T5" fmla="*/ 59 h 91"/>
              <a:gd name="T6" fmla="*/ 81 w 90"/>
              <a:gd name="T7" fmla="*/ 83 h 91"/>
              <a:gd name="T8" fmla="*/ 61 w 90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61" y="31"/>
                </a:moveTo>
                <a:cubicBezTo>
                  <a:pt x="41" y="10"/>
                  <a:pt x="18" y="0"/>
                  <a:pt x="9" y="7"/>
                </a:cubicBezTo>
                <a:cubicBezTo>
                  <a:pt x="0" y="15"/>
                  <a:pt x="9" y="39"/>
                  <a:pt x="29" y="59"/>
                </a:cubicBezTo>
                <a:cubicBezTo>
                  <a:pt x="49" y="80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40155F5C-BD5E-4DBC-AE49-92E314619A17}"/>
              </a:ext>
            </a:extLst>
          </p:cNvPr>
          <p:cNvSpPr>
            <a:spLocks/>
          </p:cNvSpPr>
          <p:nvPr userDrawn="1"/>
        </p:nvSpPr>
        <p:spPr bwMode="auto">
          <a:xfrm>
            <a:off x="1376067" y="1906469"/>
            <a:ext cx="1231007" cy="1243897"/>
          </a:xfrm>
          <a:custGeom>
            <a:avLst/>
            <a:gdLst>
              <a:gd name="T0" fmla="*/ 61 w 90"/>
              <a:gd name="T1" fmla="*/ 31 h 91"/>
              <a:gd name="T2" fmla="*/ 9 w 90"/>
              <a:gd name="T3" fmla="*/ 8 h 91"/>
              <a:gd name="T4" fmla="*/ 29 w 90"/>
              <a:gd name="T5" fmla="*/ 60 h 91"/>
              <a:gd name="T6" fmla="*/ 81 w 90"/>
              <a:gd name="T7" fmla="*/ 83 h 91"/>
              <a:gd name="T8" fmla="*/ 61 w 90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61" y="31"/>
                </a:moveTo>
                <a:cubicBezTo>
                  <a:pt x="41" y="10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E4B311-F84A-4E18-9213-13A15F377E45}"/>
              </a:ext>
            </a:extLst>
          </p:cNvPr>
          <p:cNvSpPr>
            <a:spLocks/>
          </p:cNvSpPr>
          <p:nvPr userDrawn="1"/>
        </p:nvSpPr>
        <p:spPr bwMode="auto">
          <a:xfrm>
            <a:off x="3550201" y="5335242"/>
            <a:ext cx="1218117" cy="1243897"/>
          </a:xfrm>
          <a:custGeom>
            <a:avLst/>
            <a:gdLst>
              <a:gd name="T0" fmla="*/ 61 w 89"/>
              <a:gd name="T1" fmla="*/ 31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1"/>
                </a:moveTo>
                <a:cubicBezTo>
                  <a:pt x="41" y="10"/>
                  <a:pt x="17" y="0"/>
                  <a:pt x="9" y="8"/>
                </a:cubicBezTo>
                <a:cubicBezTo>
                  <a:pt x="0" y="15"/>
                  <a:pt x="9" y="39"/>
                  <a:pt x="29" y="60"/>
                </a:cubicBezTo>
                <a:cubicBezTo>
                  <a:pt x="49" y="80"/>
                  <a:pt x="72" y="91"/>
                  <a:pt x="81" y="83"/>
                </a:cubicBezTo>
                <a:cubicBezTo>
                  <a:pt x="89" y="75"/>
                  <a:pt x="80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CCE0E455-6E2F-40A3-A12A-E55959D59971}"/>
              </a:ext>
            </a:extLst>
          </p:cNvPr>
          <p:cNvSpPr>
            <a:spLocks/>
          </p:cNvSpPr>
          <p:nvPr userDrawn="1"/>
        </p:nvSpPr>
        <p:spPr bwMode="auto">
          <a:xfrm>
            <a:off x="1388958" y="7754288"/>
            <a:ext cx="1218117" cy="1241748"/>
          </a:xfrm>
          <a:custGeom>
            <a:avLst/>
            <a:gdLst>
              <a:gd name="T0" fmla="*/ 61 w 89"/>
              <a:gd name="T1" fmla="*/ 31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1"/>
                </a:moveTo>
                <a:cubicBezTo>
                  <a:pt x="41" y="10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8" y="81"/>
                  <a:pt x="72" y="91"/>
                  <a:pt x="81" y="83"/>
                </a:cubicBezTo>
                <a:cubicBezTo>
                  <a:pt x="89" y="75"/>
                  <a:pt x="80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42545BC1-A555-43DA-A4E7-2D60E55490D9}"/>
              </a:ext>
            </a:extLst>
          </p:cNvPr>
          <p:cNvSpPr>
            <a:spLocks/>
          </p:cNvSpPr>
          <p:nvPr userDrawn="1"/>
        </p:nvSpPr>
        <p:spPr bwMode="auto">
          <a:xfrm>
            <a:off x="2716640" y="4065565"/>
            <a:ext cx="1218117" cy="1241748"/>
          </a:xfrm>
          <a:custGeom>
            <a:avLst/>
            <a:gdLst>
              <a:gd name="T0" fmla="*/ 60 w 89"/>
              <a:gd name="T1" fmla="*/ 31 h 91"/>
              <a:gd name="T2" fmla="*/ 8 w 89"/>
              <a:gd name="T3" fmla="*/ 8 h 91"/>
              <a:gd name="T4" fmla="*/ 28 w 89"/>
              <a:gd name="T5" fmla="*/ 60 h 91"/>
              <a:gd name="T6" fmla="*/ 80 w 89"/>
              <a:gd name="T7" fmla="*/ 83 h 91"/>
              <a:gd name="T8" fmla="*/ 60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0" y="31"/>
                </a:moveTo>
                <a:cubicBezTo>
                  <a:pt x="41" y="10"/>
                  <a:pt x="17" y="0"/>
                  <a:pt x="8" y="8"/>
                </a:cubicBezTo>
                <a:cubicBezTo>
                  <a:pt x="0" y="16"/>
                  <a:pt x="9" y="39"/>
                  <a:pt x="28" y="60"/>
                </a:cubicBezTo>
                <a:cubicBezTo>
                  <a:pt x="48" y="80"/>
                  <a:pt x="72" y="91"/>
                  <a:pt x="80" y="83"/>
                </a:cubicBezTo>
                <a:cubicBezTo>
                  <a:pt x="89" y="75"/>
                  <a:pt x="80" y="52"/>
                  <a:pt x="60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4FA8DFFF-75AE-4E31-9035-6ABED72A5465}"/>
              </a:ext>
            </a:extLst>
          </p:cNvPr>
          <p:cNvSpPr>
            <a:spLocks/>
          </p:cNvSpPr>
          <p:nvPr userDrawn="1"/>
        </p:nvSpPr>
        <p:spPr bwMode="auto">
          <a:xfrm>
            <a:off x="2894954" y="6523281"/>
            <a:ext cx="1215968" cy="1243897"/>
          </a:xfrm>
          <a:custGeom>
            <a:avLst/>
            <a:gdLst>
              <a:gd name="T0" fmla="*/ 61 w 89"/>
              <a:gd name="T1" fmla="*/ 32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2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2"/>
                </a:move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1"/>
                  <a:pt x="81" y="83"/>
                </a:cubicBezTo>
                <a:cubicBezTo>
                  <a:pt x="89" y="76"/>
                  <a:pt x="80" y="52"/>
                  <a:pt x="61" y="3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519165D5-131C-488D-B87E-8C3829438F5B}"/>
              </a:ext>
            </a:extLst>
          </p:cNvPr>
          <p:cNvSpPr>
            <a:spLocks/>
          </p:cNvSpPr>
          <p:nvPr userDrawn="1"/>
        </p:nvSpPr>
        <p:spPr bwMode="auto">
          <a:xfrm>
            <a:off x="1608090" y="5663940"/>
            <a:ext cx="1231007" cy="1241748"/>
          </a:xfrm>
          <a:custGeom>
            <a:avLst/>
            <a:gdLst>
              <a:gd name="T0" fmla="*/ 29 w 90"/>
              <a:gd name="T1" fmla="*/ 60 h 91"/>
              <a:gd name="T2" fmla="*/ 81 w 90"/>
              <a:gd name="T3" fmla="*/ 83 h 91"/>
              <a:gd name="T4" fmla="*/ 61 w 90"/>
              <a:gd name="T5" fmla="*/ 31 h 91"/>
              <a:gd name="T6" fmla="*/ 9 w 90"/>
              <a:gd name="T7" fmla="*/ 8 h 91"/>
              <a:gd name="T8" fmla="*/ 29 w 90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60"/>
                </a:moveTo>
                <a:cubicBezTo>
                  <a:pt x="49" y="81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785DD6C5-0A7A-46DB-A6CA-3B3DA7BF8102}"/>
              </a:ext>
            </a:extLst>
          </p:cNvPr>
          <p:cNvSpPr>
            <a:spLocks/>
          </p:cNvSpPr>
          <p:nvPr userDrawn="1"/>
        </p:nvSpPr>
        <p:spPr bwMode="auto">
          <a:xfrm>
            <a:off x="3524421" y="2944124"/>
            <a:ext cx="1231007" cy="1243897"/>
          </a:xfrm>
          <a:custGeom>
            <a:avLst/>
            <a:gdLst>
              <a:gd name="T0" fmla="*/ 29 w 90"/>
              <a:gd name="T1" fmla="*/ 59 h 91"/>
              <a:gd name="T2" fmla="*/ 81 w 90"/>
              <a:gd name="T3" fmla="*/ 83 h 91"/>
              <a:gd name="T4" fmla="*/ 61 w 90"/>
              <a:gd name="T5" fmla="*/ 31 h 91"/>
              <a:gd name="T6" fmla="*/ 9 w 90"/>
              <a:gd name="T7" fmla="*/ 7 h 91"/>
              <a:gd name="T8" fmla="*/ 29 w 90"/>
              <a:gd name="T9" fmla="*/ 5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59"/>
                </a:moveTo>
                <a:cubicBezTo>
                  <a:pt x="49" y="80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  <a:cubicBezTo>
                  <a:pt x="41" y="10"/>
                  <a:pt x="18" y="0"/>
                  <a:pt x="9" y="7"/>
                </a:cubicBezTo>
                <a:cubicBezTo>
                  <a:pt x="0" y="15"/>
                  <a:pt x="9" y="39"/>
                  <a:pt x="29" y="5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CC72BE43-A7DE-4502-BAA4-4945AE6C2FA7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5704759"/>
            <a:ext cx="1218117" cy="1241748"/>
          </a:xfrm>
          <a:custGeom>
            <a:avLst/>
            <a:gdLst>
              <a:gd name="T0" fmla="*/ 29 w 89"/>
              <a:gd name="T1" fmla="*/ 60 h 91"/>
              <a:gd name="T2" fmla="*/ 81 w 89"/>
              <a:gd name="T3" fmla="*/ 83 h 91"/>
              <a:gd name="T4" fmla="*/ 61 w 89"/>
              <a:gd name="T5" fmla="*/ 31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9" y="81"/>
                  <a:pt x="72" y="91"/>
                  <a:pt x="81" y="83"/>
                </a:cubicBezTo>
                <a:cubicBezTo>
                  <a:pt x="89" y="76"/>
                  <a:pt x="80" y="52"/>
                  <a:pt x="61" y="31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CC7FC7BA-5CA8-4702-AC20-F682EF0A42BC}"/>
              </a:ext>
            </a:extLst>
          </p:cNvPr>
          <p:cNvSpPr>
            <a:spLocks/>
          </p:cNvSpPr>
          <p:nvPr userDrawn="1"/>
        </p:nvSpPr>
        <p:spPr bwMode="auto">
          <a:xfrm>
            <a:off x="4959520" y="7071112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1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9D900857-8F8F-4492-A00F-E0B5601DA831}"/>
              </a:ext>
            </a:extLst>
          </p:cNvPr>
          <p:cNvSpPr>
            <a:spLocks/>
          </p:cNvSpPr>
          <p:nvPr userDrawn="1"/>
        </p:nvSpPr>
        <p:spPr bwMode="auto">
          <a:xfrm>
            <a:off x="3893937" y="8231222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2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B5A5286B-4688-425F-994C-F0446E5F8DCD}"/>
              </a:ext>
            </a:extLst>
          </p:cNvPr>
          <p:cNvSpPr>
            <a:spLocks/>
          </p:cNvSpPr>
          <p:nvPr userDrawn="1"/>
        </p:nvSpPr>
        <p:spPr bwMode="auto">
          <a:xfrm>
            <a:off x="4110922" y="6879907"/>
            <a:ext cx="410336" cy="708957"/>
          </a:xfrm>
          <a:custGeom>
            <a:avLst/>
            <a:gdLst>
              <a:gd name="T0" fmla="*/ 25 w 30"/>
              <a:gd name="T1" fmla="*/ 22 h 52"/>
              <a:gd name="T2" fmla="*/ 5 w 30"/>
              <a:gd name="T3" fmla="*/ 2 h 52"/>
              <a:gd name="T4" fmla="*/ 5 w 30"/>
              <a:gd name="T5" fmla="*/ 29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EA8C8CBB-9CC8-4963-96ED-4E9530DB6FFA}"/>
              </a:ext>
            </a:extLst>
          </p:cNvPr>
          <p:cNvSpPr>
            <a:spLocks/>
          </p:cNvSpPr>
          <p:nvPr userDrawn="1"/>
        </p:nvSpPr>
        <p:spPr bwMode="auto">
          <a:xfrm>
            <a:off x="2525437" y="7275204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7" y="31"/>
                  <a:pt x="49" y="30"/>
                  <a:pt x="51" y="25"/>
                </a:cubicBezTo>
                <a:cubicBezTo>
                  <a:pt x="53" y="19"/>
                  <a:pt x="44" y="11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1B764717-BAF6-43EE-8314-7AA270BBC2B9}"/>
              </a:ext>
            </a:extLst>
          </p:cNvPr>
          <p:cNvSpPr>
            <a:spLocks/>
          </p:cNvSpPr>
          <p:nvPr userDrawn="1"/>
        </p:nvSpPr>
        <p:spPr bwMode="auto">
          <a:xfrm>
            <a:off x="2757459" y="8299970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1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1B71DBF4-98B6-4B68-87C6-74B9E1246D0C}"/>
              </a:ext>
            </a:extLst>
          </p:cNvPr>
          <p:cNvSpPr>
            <a:spLocks/>
          </p:cNvSpPr>
          <p:nvPr userDrawn="1"/>
        </p:nvSpPr>
        <p:spPr bwMode="auto">
          <a:xfrm>
            <a:off x="2935772" y="6072127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BBD446A1-942E-4AC6-91D8-E8AC81C5A878}"/>
              </a:ext>
            </a:extLst>
          </p:cNvPr>
          <p:cNvSpPr>
            <a:spLocks/>
          </p:cNvSpPr>
          <p:nvPr userDrawn="1"/>
        </p:nvSpPr>
        <p:spPr bwMode="auto">
          <a:xfrm>
            <a:off x="5097015" y="6319188"/>
            <a:ext cx="711106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19"/>
                  <a:pt x="43" y="11"/>
                  <a:pt x="29" y="5"/>
                </a:cubicBezTo>
                <a:cubicBezTo>
                  <a:pt x="16" y="0"/>
                  <a:pt x="3" y="1"/>
                  <a:pt x="1" y="6"/>
                </a:cubicBezTo>
                <a:cubicBezTo>
                  <a:pt x="0" y="12"/>
                  <a:pt x="9" y="20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1AAA00DE-4831-42F8-AA9F-1D2CD44B7EBC}"/>
              </a:ext>
            </a:extLst>
          </p:cNvPr>
          <p:cNvSpPr>
            <a:spLocks/>
          </p:cNvSpPr>
          <p:nvPr userDrawn="1"/>
        </p:nvSpPr>
        <p:spPr bwMode="auto">
          <a:xfrm>
            <a:off x="3114086" y="5376060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1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6E9CDFAB-F2F3-49D4-A59F-768D73FB66DE}"/>
              </a:ext>
            </a:extLst>
          </p:cNvPr>
          <p:cNvSpPr>
            <a:spLocks/>
          </p:cNvSpPr>
          <p:nvPr userDrawn="1"/>
        </p:nvSpPr>
        <p:spPr bwMode="auto">
          <a:xfrm>
            <a:off x="241737" y="5827214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3"/>
                  <a:pt x="19" y="53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A7D21C1E-85C2-41CF-A3DE-C3A2A4FF1703}"/>
              </a:ext>
            </a:extLst>
          </p:cNvPr>
          <p:cNvSpPr>
            <a:spLocks/>
          </p:cNvSpPr>
          <p:nvPr userDrawn="1"/>
        </p:nvSpPr>
        <p:spPr bwMode="auto">
          <a:xfrm>
            <a:off x="2415870" y="5335242"/>
            <a:ext cx="410336" cy="711106"/>
          </a:xfrm>
          <a:custGeom>
            <a:avLst/>
            <a:gdLst>
              <a:gd name="T0" fmla="*/ 25 w 30"/>
              <a:gd name="T1" fmla="*/ 23 h 52"/>
              <a:gd name="T2" fmla="*/ 5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5D046188-8DA3-4305-A3C7-2AE95615332F}"/>
              </a:ext>
            </a:extLst>
          </p:cNvPr>
          <p:cNvSpPr>
            <a:spLocks/>
          </p:cNvSpPr>
          <p:nvPr userDrawn="1"/>
        </p:nvSpPr>
        <p:spPr bwMode="auto">
          <a:xfrm>
            <a:off x="2469580" y="4215950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D5450938-FE29-407C-BCBB-86ACDBB91AEA}"/>
              </a:ext>
            </a:extLst>
          </p:cNvPr>
          <p:cNvSpPr>
            <a:spLocks/>
          </p:cNvSpPr>
          <p:nvPr userDrawn="1"/>
        </p:nvSpPr>
        <p:spPr bwMode="auto">
          <a:xfrm>
            <a:off x="4207597" y="4720813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6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29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89095AF0-AFFA-44A6-B2AE-EDD8B133372C}"/>
              </a:ext>
            </a:extLst>
          </p:cNvPr>
          <p:cNvSpPr>
            <a:spLocks/>
          </p:cNvSpPr>
          <p:nvPr userDrawn="1"/>
        </p:nvSpPr>
        <p:spPr bwMode="auto">
          <a:xfrm>
            <a:off x="1498524" y="4993653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F061C57F-87ED-42B0-8870-2C055C13A7B7}"/>
              </a:ext>
            </a:extLst>
          </p:cNvPr>
          <p:cNvSpPr>
            <a:spLocks/>
          </p:cNvSpPr>
          <p:nvPr userDrawn="1"/>
        </p:nvSpPr>
        <p:spPr bwMode="auto">
          <a:xfrm>
            <a:off x="1977606" y="5062401"/>
            <a:ext cx="410336" cy="723996"/>
          </a:xfrm>
          <a:custGeom>
            <a:avLst/>
            <a:gdLst>
              <a:gd name="T0" fmla="*/ 25 w 30"/>
              <a:gd name="T1" fmla="*/ 23 h 53"/>
              <a:gd name="T2" fmla="*/ 5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5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3"/>
                  <a:pt x="19" y="53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47BF72E2-F3BB-45C2-BA40-F50D8945D558}"/>
              </a:ext>
            </a:extLst>
          </p:cNvPr>
          <p:cNvSpPr>
            <a:spLocks/>
          </p:cNvSpPr>
          <p:nvPr userDrawn="1"/>
        </p:nvSpPr>
        <p:spPr bwMode="auto">
          <a:xfrm>
            <a:off x="4658751" y="4297587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7" y="30"/>
                  <a:pt x="49" y="30"/>
                  <a:pt x="51" y="24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D3A56A11-97CD-4234-9177-6A7C8506A44D}"/>
              </a:ext>
            </a:extLst>
          </p:cNvPr>
          <p:cNvSpPr>
            <a:spLocks/>
          </p:cNvSpPr>
          <p:nvPr userDrawn="1"/>
        </p:nvSpPr>
        <p:spPr bwMode="auto">
          <a:xfrm>
            <a:off x="4796246" y="5294423"/>
            <a:ext cx="410336" cy="711106"/>
          </a:xfrm>
          <a:custGeom>
            <a:avLst/>
            <a:gdLst>
              <a:gd name="T0" fmla="*/ 25 w 30"/>
              <a:gd name="T1" fmla="*/ 23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1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7" name="Freeform 34">
            <a:extLst>
              <a:ext uri="{FF2B5EF4-FFF2-40B4-BE49-F238E27FC236}">
                <a16:creationId xmlns:a16="http://schemas.microsoft.com/office/drawing/2014/main" id="{553FA164-478B-4E80-8C21-7FAB2E13DB4A}"/>
              </a:ext>
            </a:extLst>
          </p:cNvPr>
          <p:cNvSpPr>
            <a:spLocks/>
          </p:cNvSpPr>
          <p:nvPr userDrawn="1"/>
        </p:nvSpPr>
        <p:spPr bwMode="auto">
          <a:xfrm>
            <a:off x="965733" y="5444808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C330344E-2F0E-438C-8DA9-F8E3DE0C209F}"/>
              </a:ext>
            </a:extLst>
          </p:cNvPr>
          <p:cNvSpPr>
            <a:spLocks/>
          </p:cNvSpPr>
          <p:nvPr userDrawn="1"/>
        </p:nvSpPr>
        <p:spPr bwMode="auto">
          <a:xfrm>
            <a:off x="3728515" y="4188020"/>
            <a:ext cx="711106" cy="410336"/>
          </a:xfrm>
          <a:custGeom>
            <a:avLst/>
            <a:gdLst>
              <a:gd name="T0" fmla="*/ 23 w 52"/>
              <a:gd name="T1" fmla="*/ 25 h 30"/>
              <a:gd name="T2" fmla="*/ 51 w 52"/>
              <a:gd name="T3" fmla="*/ 24 h 30"/>
              <a:gd name="T4" fmla="*/ 30 w 52"/>
              <a:gd name="T5" fmla="*/ 5 h 30"/>
              <a:gd name="T6" fmla="*/ 2 w 52"/>
              <a:gd name="T7" fmla="*/ 6 h 30"/>
              <a:gd name="T8" fmla="*/ 23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2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FD92FA2A-4890-46E2-BF19-994503B0FA5A}"/>
              </a:ext>
            </a:extLst>
          </p:cNvPr>
          <p:cNvSpPr>
            <a:spLocks/>
          </p:cNvSpPr>
          <p:nvPr userDrawn="1"/>
        </p:nvSpPr>
        <p:spPr bwMode="auto">
          <a:xfrm>
            <a:off x="1827222" y="6851980"/>
            <a:ext cx="726143" cy="423226"/>
          </a:xfrm>
          <a:custGeom>
            <a:avLst/>
            <a:gdLst>
              <a:gd name="T0" fmla="*/ 23 w 53"/>
              <a:gd name="T1" fmla="*/ 25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5"/>
                </a:moveTo>
                <a:cubicBezTo>
                  <a:pt x="36" y="31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2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2E2FCD85-799F-4EED-BBDF-5744A6F09EB3}"/>
              </a:ext>
            </a:extLst>
          </p:cNvPr>
          <p:cNvSpPr>
            <a:spLocks/>
          </p:cNvSpPr>
          <p:nvPr userDrawn="1"/>
        </p:nvSpPr>
        <p:spPr bwMode="auto">
          <a:xfrm>
            <a:off x="2456690" y="3259932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934EF586-216D-4448-9E11-1ED733B3BBFF}"/>
              </a:ext>
            </a:extLst>
          </p:cNvPr>
          <p:cNvSpPr>
            <a:spLocks/>
          </p:cNvSpPr>
          <p:nvPr userDrawn="1"/>
        </p:nvSpPr>
        <p:spPr bwMode="auto">
          <a:xfrm>
            <a:off x="884095" y="1852761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2" name="Freeform 39">
            <a:extLst>
              <a:ext uri="{FF2B5EF4-FFF2-40B4-BE49-F238E27FC236}">
                <a16:creationId xmlns:a16="http://schemas.microsoft.com/office/drawing/2014/main" id="{A2B99EA3-DBB0-41FD-925F-87C888076AD9}"/>
              </a:ext>
            </a:extLst>
          </p:cNvPr>
          <p:cNvSpPr>
            <a:spLocks/>
          </p:cNvSpPr>
          <p:nvPr userDrawn="1"/>
        </p:nvSpPr>
        <p:spPr bwMode="auto">
          <a:xfrm>
            <a:off x="583326" y="555156"/>
            <a:ext cx="410336" cy="708957"/>
          </a:xfrm>
          <a:custGeom>
            <a:avLst/>
            <a:gdLst>
              <a:gd name="T0" fmla="*/ 25 w 30"/>
              <a:gd name="T1" fmla="*/ 23 h 52"/>
              <a:gd name="T2" fmla="*/ 5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3" name="Freeform 40">
            <a:extLst>
              <a:ext uri="{FF2B5EF4-FFF2-40B4-BE49-F238E27FC236}">
                <a16:creationId xmlns:a16="http://schemas.microsoft.com/office/drawing/2014/main" id="{A222A793-8ED4-48F1-A15B-C93EAB820F48}"/>
              </a:ext>
            </a:extLst>
          </p:cNvPr>
          <p:cNvSpPr>
            <a:spLocks/>
          </p:cNvSpPr>
          <p:nvPr userDrawn="1"/>
        </p:nvSpPr>
        <p:spPr bwMode="auto">
          <a:xfrm>
            <a:off x="-46142" y="5648902"/>
            <a:ext cx="723996" cy="423226"/>
          </a:xfrm>
          <a:custGeom>
            <a:avLst/>
            <a:gdLst>
              <a:gd name="T0" fmla="*/ 30 w 53"/>
              <a:gd name="T1" fmla="*/ 26 h 31"/>
              <a:gd name="T2" fmla="*/ 51 w 53"/>
              <a:gd name="T3" fmla="*/ 6 h 31"/>
              <a:gd name="T4" fmla="*/ 23 w 53"/>
              <a:gd name="T5" fmla="*/ 5 h 31"/>
              <a:gd name="T6" fmla="*/ 2 w 53"/>
              <a:gd name="T7" fmla="*/ 25 h 31"/>
              <a:gd name="T8" fmla="*/ 30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30" y="26"/>
                </a:moveTo>
                <a:cubicBezTo>
                  <a:pt x="43" y="20"/>
                  <a:pt x="53" y="12"/>
                  <a:pt x="51" y="6"/>
                </a:cubicBezTo>
                <a:cubicBezTo>
                  <a:pt x="49" y="1"/>
                  <a:pt x="36" y="0"/>
                  <a:pt x="23" y="5"/>
                </a:cubicBezTo>
                <a:cubicBezTo>
                  <a:pt x="9" y="11"/>
                  <a:pt x="0" y="19"/>
                  <a:pt x="2" y="25"/>
                </a:cubicBezTo>
                <a:cubicBezTo>
                  <a:pt x="4" y="30"/>
                  <a:pt x="16" y="31"/>
                  <a:pt x="30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FC69AF79-9D07-45AB-90D5-5E18C6684C1B}"/>
              </a:ext>
            </a:extLst>
          </p:cNvPr>
          <p:cNvSpPr>
            <a:spLocks/>
          </p:cNvSpPr>
          <p:nvPr userDrawn="1"/>
        </p:nvSpPr>
        <p:spPr bwMode="auto">
          <a:xfrm>
            <a:off x="104242" y="5199895"/>
            <a:ext cx="723996" cy="408187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5" name="Freeform 42">
            <a:extLst>
              <a:ext uri="{FF2B5EF4-FFF2-40B4-BE49-F238E27FC236}">
                <a16:creationId xmlns:a16="http://schemas.microsoft.com/office/drawing/2014/main" id="{9051C241-02BD-4D36-B3F0-A8CA5892C8F4}"/>
              </a:ext>
            </a:extLst>
          </p:cNvPr>
          <p:cNvSpPr>
            <a:spLocks/>
          </p:cNvSpPr>
          <p:nvPr userDrawn="1"/>
        </p:nvSpPr>
        <p:spPr bwMode="auto">
          <a:xfrm>
            <a:off x="-1030088" y="6729523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6" name="Freeform 43">
            <a:extLst>
              <a:ext uri="{FF2B5EF4-FFF2-40B4-BE49-F238E27FC236}">
                <a16:creationId xmlns:a16="http://schemas.microsoft.com/office/drawing/2014/main" id="{B25AB4B6-1AD2-4AE7-934F-5DE7D784EE72}"/>
              </a:ext>
            </a:extLst>
          </p:cNvPr>
          <p:cNvSpPr>
            <a:spLocks/>
          </p:cNvSpPr>
          <p:nvPr userDrawn="1"/>
        </p:nvSpPr>
        <p:spPr bwMode="auto">
          <a:xfrm>
            <a:off x="705781" y="6729523"/>
            <a:ext cx="711106" cy="423226"/>
          </a:xfrm>
          <a:custGeom>
            <a:avLst/>
            <a:gdLst>
              <a:gd name="T0" fmla="*/ 30 w 52"/>
              <a:gd name="T1" fmla="*/ 6 h 31"/>
              <a:gd name="T2" fmla="*/ 2 w 52"/>
              <a:gd name="T3" fmla="*/ 6 h 31"/>
              <a:gd name="T4" fmla="*/ 23 w 52"/>
              <a:gd name="T5" fmla="*/ 26 h 31"/>
              <a:gd name="T6" fmla="*/ 50 w 52"/>
              <a:gd name="T7" fmla="*/ 25 h 31"/>
              <a:gd name="T8" fmla="*/ 30 w 52"/>
              <a:gd name="T9" fmla="*/ 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30" y="6"/>
                </a:move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30" y="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733E9F97-EB31-4F58-AB3D-E77FA88E8122}"/>
              </a:ext>
            </a:extLst>
          </p:cNvPr>
          <p:cNvSpPr>
            <a:spLocks/>
          </p:cNvSpPr>
          <p:nvPr userDrawn="1"/>
        </p:nvSpPr>
        <p:spPr bwMode="auto">
          <a:xfrm>
            <a:off x="2647892" y="1524062"/>
            <a:ext cx="711106" cy="423226"/>
          </a:xfrm>
          <a:custGeom>
            <a:avLst/>
            <a:gdLst>
              <a:gd name="T0" fmla="*/ 30 w 52"/>
              <a:gd name="T1" fmla="*/ 5 h 31"/>
              <a:gd name="T2" fmla="*/ 2 w 52"/>
              <a:gd name="T3" fmla="*/ 6 h 31"/>
              <a:gd name="T4" fmla="*/ 23 w 52"/>
              <a:gd name="T5" fmla="*/ 26 h 31"/>
              <a:gd name="T6" fmla="*/ 50 w 52"/>
              <a:gd name="T7" fmla="*/ 25 h 31"/>
              <a:gd name="T8" fmla="*/ 30 w 52"/>
              <a:gd name="T9" fmla="*/ 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30" y="5"/>
                </a:move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0"/>
                  <a:pt x="23" y="26"/>
                </a:cubicBezTo>
                <a:cubicBezTo>
                  <a:pt x="36" y="31"/>
                  <a:pt x="48" y="31"/>
                  <a:pt x="50" y="25"/>
                </a:cubicBezTo>
                <a:cubicBezTo>
                  <a:pt x="52" y="19"/>
                  <a:pt x="43" y="11"/>
                  <a:pt x="30" y="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8" name="Freeform 45">
            <a:extLst>
              <a:ext uri="{FF2B5EF4-FFF2-40B4-BE49-F238E27FC236}">
                <a16:creationId xmlns:a16="http://schemas.microsoft.com/office/drawing/2014/main" id="{2C30F6BA-17DE-4177-AF7F-74A35D2EA99C}"/>
              </a:ext>
            </a:extLst>
          </p:cNvPr>
          <p:cNvSpPr>
            <a:spLocks/>
          </p:cNvSpPr>
          <p:nvPr userDrawn="1"/>
        </p:nvSpPr>
        <p:spPr bwMode="auto">
          <a:xfrm>
            <a:off x="1623129" y="3874361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4" y="51"/>
                </a:cubicBezTo>
                <a:cubicBezTo>
                  <a:pt x="30" y="49"/>
                  <a:pt x="30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3E9DD0ED-66C4-437F-B88E-81586631B2D8}"/>
              </a:ext>
            </a:extLst>
          </p:cNvPr>
          <p:cNvSpPr>
            <a:spLocks/>
          </p:cNvSpPr>
          <p:nvPr userDrawn="1"/>
        </p:nvSpPr>
        <p:spPr bwMode="auto">
          <a:xfrm>
            <a:off x="2319195" y="1743194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0" name="Freeform 47">
            <a:extLst>
              <a:ext uri="{FF2B5EF4-FFF2-40B4-BE49-F238E27FC236}">
                <a16:creationId xmlns:a16="http://schemas.microsoft.com/office/drawing/2014/main" id="{C6F72028-3BC8-4FF4-ADFA-D8EC0708BDD9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3517734"/>
            <a:ext cx="423226" cy="723996"/>
          </a:xfrm>
          <a:custGeom>
            <a:avLst/>
            <a:gdLst>
              <a:gd name="T0" fmla="*/ 25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5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5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5" y="51"/>
                </a:cubicBezTo>
                <a:cubicBezTo>
                  <a:pt x="30" y="49"/>
                  <a:pt x="31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1" name="Freeform 48">
            <a:extLst>
              <a:ext uri="{FF2B5EF4-FFF2-40B4-BE49-F238E27FC236}">
                <a16:creationId xmlns:a16="http://schemas.microsoft.com/office/drawing/2014/main" id="{D624677A-9B19-41DD-B284-F34D75C556F4}"/>
              </a:ext>
            </a:extLst>
          </p:cNvPr>
          <p:cNvSpPr>
            <a:spLocks/>
          </p:cNvSpPr>
          <p:nvPr userDrawn="1"/>
        </p:nvSpPr>
        <p:spPr bwMode="auto">
          <a:xfrm>
            <a:off x="1034480" y="4570428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2" name="Freeform 49">
            <a:extLst>
              <a:ext uri="{FF2B5EF4-FFF2-40B4-BE49-F238E27FC236}">
                <a16:creationId xmlns:a16="http://schemas.microsoft.com/office/drawing/2014/main" id="{B97ADACF-8917-4E99-9463-6477753C8B0E}"/>
              </a:ext>
            </a:extLst>
          </p:cNvPr>
          <p:cNvSpPr>
            <a:spLocks/>
          </p:cNvSpPr>
          <p:nvPr userDrawn="1"/>
        </p:nvSpPr>
        <p:spPr bwMode="auto">
          <a:xfrm>
            <a:off x="1144045" y="3668119"/>
            <a:ext cx="423226" cy="723996"/>
          </a:xfrm>
          <a:custGeom>
            <a:avLst/>
            <a:gdLst>
              <a:gd name="T0" fmla="*/ 26 w 31"/>
              <a:gd name="T1" fmla="*/ 30 h 53"/>
              <a:gd name="T2" fmla="*/ 25 w 31"/>
              <a:gd name="T3" fmla="*/ 2 h 53"/>
              <a:gd name="T4" fmla="*/ 6 w 31"/>
              <a:gd name="T5" fmla="*/ 23 h 53"/>
              <a:gd name="T6" fmla="*/ 6 w 31"/>
              <a:gd name="T7" fmla="*/ 51 h 53"/>
              <a:gd name="T8" fmla="*/ 26 w 31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30"/>
                </a:moveTo>
                <a:cubicBezTo>
                  <a:pt x="31" y="17"/>
                  <a:pt x="31" y="4"/>
                  <a:pt x="25" y="2"/>
                </a:cubicBezTo>
                <a:cubicBezTo>
                  <a:pt x="20" y="0"/>
                  <a:pt x="11" y="9"/>
                  <a:pt x="6" y="23"/>
                </a:cubicBezTo>
                <a:cubicBezTo>
                  <a:pt x="0" y="36"/>
                  <a:pt x="1" y="49"/>
                  <a:pt x="6" y="51"/>
                </a:cubicBezTo>
                <a:cubicBezTo>
                  <a:pt x="12" y="53"/>
                  <a:pt x="21" y="43"/>
                  <a:pt x="26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3" name="Freeform 50">
            <a:extLst>
              <a:ext uri="{FF2B5EF4-FFF2-40B4-BE49-F238E27FC236}">
                <a16:creationId xmlns:a16="http://schemas.microsoft.com/office/drawing/2014/main" id="{436B5663-968A-41A1-BB60-B8073E467A5E}"/>
              </a:ext>
            </a:extLst>
          </p:cNvPr>
          <p:cNvSpPr>
            <a:spLocks/>
          </p:cNvSpPr>
          <p:nvPr userDrawn="1"/>
        </p:nvSpPr>
        <p:spPr bwMode="auto">
          <a:xfrm>
            <a:off x="4822026" y="3395279"/>
            <a:ext cx="410336" cy="723996"/>
          </a:xfrm>
          <a:custGeom>
            <a:avLst/>
            <a:gdLst>
              <a:gd name="T0" fmla="*/ 25 w 30"/>
              <a:gd name="T1" fmla="*/ 30 h 53"/>
              <a:gd name="T2" fmla="*/ 24 w 30"/>
              <a:gd name="T3" fmla="*/ 2 h 53"/>
              <a:gd name="T4" fmla="*/ 5 w 30"/>
              <a:gd name="T5" fmla="*/ 23 h 53"/>
              <a:gd name="T6" fmla="*/ 5 w 30"/>
              <a:gd name="T7" fmla="*/ 51 h 53"/>
              <a:gd name="T8" fmla="*/ 25 w 30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30"/>
                </a:moveTo>
                <a:cubicBezTo>
                  <a:pt x="30" y="17"/>
                  <a:pt x="30" y="4"/>
                  <a:pt x="24" y="2"/>
                </a:cubicBezTo>
                <a:cubicBezTo>
                  <a:pt x="19" y="0"/>
                  <a:pt x="10" y="9"/>
                  <a:pt x="5" y="23"/>
                </a:cubicBezTo>
                <a:cubicBezTo>
                  <a:pt x="0" y="36"/>
                  <a:pt x="0" y="49"/>
                  <a:pt x="5" y="51"/>
                </a:cubicBezTo>
                <a:cubicBezTo>
                  <a:pt x="11" y="53"/>
                  <a:pt x="20" y="43"/>
                  <a:pt x="2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4" name="Freeform 51">
            <a:extLst>
              <a:ext uri="{FF2B5EF4-FFF2-40B4-BE49-F238E27FC236}">
                <a16:creationId xmlns:a16="http://schemas.microsoft.com/office/drawing/2014/main" id="{EAE715B8-A239-42CB-ABFE-8B14FA8B5A88}"/>
              </a:ext>
            </a:extLst>
          </p:cNvPr>
          <p:cNvSpPr>
            <a:spLocks/>
          </p:cNvSpPr>
          <p:nvPr userDrawn="1"/>
        </p:nvSpPr>
        <p:spPr bwMode="auto">
          <a:xfrm>
            <a:off x="213809" y="3558553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9"/>
                  <a:pt x="12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5" name="Freeform 52">
            <a:extLst>
              <a:ext uri="{FF2B5EF4-FFF2-40B4-BE49-F238E27FC236}">
                <a16:creationId xmlns:a16="http://schemas.microsoft.com/office/drawing/2014/main" id="{709991D1-9613-4FB1-840E-D2D97C86F53F}"/>
              </a:ext>
            </a:extLst>
          </p:cNvPr>
          <p:cNvSpPr>
            <a:spLocks/>
          </p:cNvSpPr>
          <p:nvPr userDrawn="1"/>
        </p:nvSpPr>
        <p:spPr bwMode="auto">
          <a:xfrm>
            <a:off x="-497297" y="3627301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5 w 31"/>
              <a:gd name="T5" fmla="*/ 30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0" y="9"/>
                  <a:pt x="12" y="0"/>
                  <a:pt x="6" y="2"/>
                </a:cubicBezTo>
                <a:cubicBezTo>
                  <a:pt x="1" y="4"/>
                  <a:pt x="0" y="16"/>
                  <a:pt x="5" y="30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6" name="Freeform 53">
            <a:extLst>
              <a:ext uri="{FF2B5EF4-FFF2-40B4-BE49-F238E27FC236}">
                <a16:creationId xmlns:a16="http://schemas.microsoft.com/office/drawing/2014/main" id="{7D4393AB-A1A7-46DE-9856-28162FBE7FEA}"/>
              </a:ext>
            </a:extLst>
          </p:cNvPr>
          <p:cNvSpPr>
            <a:spLocks/>
          </p:cNvSpPr>
          <p:nvPr userDrawn="1"/>
        </p:nvSpPr>
        <p:spPr bwMode="auto">
          <a:xfrm>
            <a:off x="-2890562" y="2097673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6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29"/>
                </a:cubicBezTo>
                <a:cubicBezTo>
                  <a:pt x="11" y="43"/>
                  <a:pt x="20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7" name="Freeform 54">
            <a:extLst>
              <a:ext uri="{FF2B5EF4-FFF2-40B4-BE49-F238E27FC236}">
                <a16:creationId xmlns:a16="http://schemas.microsoft.com/office/drawing/2014/main" id="{3F394DA1-8F49-4288-BA39-6650F1EFF797}"/>
              </a:ext>
            </a:extLst>
          </p:cNvPr>
          <p:cNvSpPr>
            <a:spLocks/>
          </p:cNvSpPr>
          <p:nvPr userDrawn="1"/>
        </p:nvSpPr>
        <p:spPr bwMode="auto">
          <a:xfrm>
            <a:off x="267517" y="1236183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  <a:cubicBezTo>
                  <a:pt x="11" y="43"/>
                  <a:pt x="20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9E865FEA-D6C4-4AAD-9777-174AE4113548}"/>
              </a:ext>
            </a:extLst>
          </p:cNvPr>
          <p:cNvSpPr>
            <a:spLocks/>
          </p:cNvSpPr>
          <p:nvPr userDrawn="1"/>
        </p:nvSpPr>
        <p:spPr bwMode="auto">
          <a:xfrm>
            <a:off x="-1373825" y="3818504"/>
            <a:ext cx="713253" cy="423226"/>
          </a:xfrm>
          <a:custGeom>
            <a:avLst/>
            <a:gdLst>
              <a:gd name="T0" fmla="*/ 23 w 52"/>
              <a:gd name="T1" fmla="*/ 26 h 31"/>
              <a:gd name="T2" fmla="*/ 51 w 52"/>
              <a:gd name="T3" fmla="*/ 25 h 31"/>
              <a:gd name="T4" fmla="*/ 30 w 52"/>
              <a:gd name="T5" fmla="*/ 6 h 31"/>
              <a:gd name="T6" fmla="*/ 2 w 52"/>
              <a:gd name="T7" fmla="*/ 6 h 31"/>
              <a:gd name="T8" fmla="*/ 23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2" y="20"/>
                  <a:pt x="43" y="11"/>
                  <a:pt x="30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9" name="Freeform 56">
            <a:extLst>
              <a:ext uri="{FF2B5EF4-FFF2-40B4-BE49-F238E27FC236}">
                <a16:creationId xmlns:a16="http://schemas.microsoft.com/office/drawing/2014/main" id="{F44B899C-A395-4618-8646-6896D15A71AE}"/>
              </a:ext>
            </a:extLst>
          </p:cNvPr>
          <p:cNvSpPr>
            <a:spLocks/>
          </p:cNvSpPr>
          <p:nvPr userDrawn="1"/>
        </p:nvSpPr>
        <p:spPr bwMode="auto">
          <a:xfrm>
            <a:off x="-2084929" y="4078455"/>
            <a:ext cx="425374" cy="723996"/>
          </a:xfrm>
          <a:custGeom>
            <a:avLst/>
            <a:gdLst>
              <a:gd name="T0" fmla="*/ 6 w 31"/>
              <a:gd name="T1" fmla="*/ 30 h 53"/>
              <a:gd name="T2" fmla="*/ 25 w 31"/>
              <a:gd name="T3" fmla="*/ 51 h 53"/>
              <a:gd name="T4" fmla="*/ 26 w 31"/>
              <a:gd name="T5" fmla="*/ 23 h 53"/>
              <a:gd name="T6" fmla="*/ 6 w 31"/>
              <a:gd name="T7" fmla="*/ 2 h 53"/>
              <a:gd name="T8" fmla="*/ 6 w 31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6" y="30"/>
                </a:moveTo>
                <a:cubicBezTo>
                  <a:pt x="11" y="44"/>
                  <a:pt x="20" y="53"/>
                  <a:pt x="25" y="51"/>
                </a:cubicBezTo>
                <a:cubicBezTo>
                  <a:pt x="31" y="49"/>
                  <a:pt x="31" y="37"/>
                  <a:pt x="26" y="23"/>
                </a:cubicBez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0" name="Freeform 57">
            <a:extLst>
              <a:ext uri="{FF2B5EF4-FFF2-40B4-BE49-F238E27FC236}">
                <a16:creationId xmlns:a16="http://schemas.microsoft.com/office/drawing/2014/main" id="{F0470D5D-483A-466E-996C-C48860CEEFDC}"/>
              </a:ext>
            </a:extLst>
          </p:cNvPr>
          <p:cNvSpPr>
            <a:spLocks/>
          </p:cNvSpPr>
          <p:nvPr userDrawn="1"/>
        </p:nvSpPr>
        <p:spPr bwMode="auto">
          <a:xfrm>
            <a:off x="1363177" y="4598356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id="{AC99D45E-D356-499C-A462-38A198D991C0}"/>
              </a:ext>
            </a:extLst>
          </p:cNvPr>
          <p:cNvSpPr>
            <a:spLocks/>
          </p:cNvSpPr>
          <p:nvPr userDrawn="1"/>
        </p:nvSpPr>
        <p:spPr bwMode="auto">
          <a:xfrm>
            <a:off x="5685664" y="5376060"/>
            <a:ext cx="410336" cy="711106"/>
          </a:xfrm>
          <a:custGeom>
            <a:avLst/>
            <a:gdLst>
              <a:gd name="T0" fmla="*/ 5 w 30"/>
              <a:gd name="T1" fmla="*/ 30 h 52"/>
              <a:gd name="T2" fmla="*/ 24 w 30"/>
              <a:gd name="T3" fmla="*/ 50 h 52"/>
              <a:gd name="T4" fmla="*/ 25 w 30"/>
              <a:gd name="T5" fmla="*/ 23 h 52"/>
              <a:gd name="T6" fmla="*/ 6 w 30"/>
              <a:gd name="T7" fmla="*/ 2 h 52"/>
              <a:gd name="T8" fmla="*/ 5 w 30"/>
              <a:gd name="T9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5" y="30"/>
                </a:move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2" name="Freeform 59">
            <a:extLst>
              <a:ext uri="{FF2B5EF4-FFF2-40B4-BE49-F238E27FC236}">
                <a16:creationId xmlns:a16="http://schemas.microsoft.com/office/drawing/2014/main" id="{C185149D-CC02-4284-8966-7DA09240B18E}"/>
              </a:ext>
            </a:extLst>
          </p:cNvPr>
          <p:cNvSpPr>
            <a:spLocks/>
          </p:cNvSpPr>
          <p:nvPr userDrawn="1"/>
        </p:nvSpPr>
        <p:spPr bwMode="auto">
          <a:xfrm>
            <a:off x="2115101" y="7356842"/>
            <a:ext cx="423226" cy="723996"/>
          </a:xfrm>
          <a:custGeom>
            <a:avLst/>
            <a:gdLst>
              <a:gd name="T0" fmla="*/ 25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5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5" y="51"/>
                </a:cubicBezTo>
                <a:cubicBezTo>
                  <a:pt x="30" y="49"/>
                  <a:pt x="31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3" name="Freeform 60">
            <a:extLst>
              <a:ext uri="{FF2B5EF4-FFF2-40B4-BE49-F238E27FC236}">
                <a16:creationId xmlns:a16="http://schemas.microsoft.com/office/drawing/2014/main" id="{F047522C-8E6C-4EDB-BE49-728E096677B0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8012090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4" y="51"/>
                </a:cubicBezTo>
                <a:cubicBezTo>
                  <a:pt x="30" y="49"/>
                  <a:pt x="30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4" name="Freeform 61">
            <a:extLst>
              <a:ext uri="{FF2B5EF4-FFF2-40B4-BE49-F238E27FC236}">
                <a16:creationId xmlns:a16="http://schemas.microsoft.com/office/drawing/2014/main" id="{A067458B-3ED6-4786-978D-D8356B2E0AA3}"/>
              </a:ext>
            </a:extLst>
          </p:cNvPr>
          <p:cNvSpPr>
            <a:spLocks/>
          </p:cNvSpPr>
          <p:nvPr userDrawn="1"/>
        </p:nvSpPr>
        <p:spPr bwMode="auto">
          <a:xfrm>
            <a:off x="555396" y="4134312"/>
            <a:ext cx="410336" cy="708957"/>
          </a:xfrm>
          <a:custGeom>
            <a:avLst/>
            <a:gdLst>
              <a:gd name="T0" fmla="*/ 25 w 30"/>
              <a:gd name="T1" fmla="*/ 23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1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5" name="Freeform 62">
            <a:extLst>
              <a:ext uri="{FF2B5EF4-FFF2-40B4-BE49-F238E27FC236}">
                <a16:creationId xmlns:a16="http://schemas.microsoft.com/office/drawing/2014/main" id="{DD9B34D5-4C9B-494A-B470-2830F19371F5}"/>
              </a:ext>
            </a:extLst>
          </p:cNvPr>
          <p:cNvSpPr>
            <a:spLocks/>
          </p:cNvSpPr>
          <p:nvPr userDrawn="1"/>
        </p:nvSpPr>
        <p:spPr bwMode="auto">
          <a:xfrm>
            <a:off x="896985" y="4228840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6" name="Freeform 63">
            <a:extLst>
              <a:ext uri="{FF2B5EF4-FFF2-40B4-BE49-F238E27FC236}">
                <a16:creationId xmlns:a16="http://schemas.microsoft.com/office/drawing/2014/main" id="{5ADE4CF7-319A-4AA8-A819-AB739BDC37B9}"/>
              </a:ext>
            </a:extLst>
          </p:cNvPr>
          <p:cNvSpPr>
            <a:spLocks/>
          </p:cNvSpPr>
          <p:nvPr userDrawn="1"/>
        </p:nvSpPr>
        <p:spPr bwMode="auto">
          <a:xfrm>
            <a:off x="-2426518" y="1960179"/>
            <a:ext cx="726143" cy="425374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20"/>
                  <a:pt x="44" y="11"/>
                  <a:pt x="30" y="6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7" name="Freeform 64">
            <a:extLst>
              <a:ext uri="{FF2B5EF4-FFF2-40B4-BE49-F238E27FC236}">
                <a16:creationId xmlns:a16="http://schemas.microsoft.com/office/drawing/2014/main" id="{339BE9A8-9739-4700-B36D-9F90FD745B2D}"/>
              </a:ext>
            </a:extLst>
          </p:cNvPr>
          <p:cNvSpPr>
            <a:spLocks/>
          </p:cNvSpPr>
          <p:nvPr userDrawn="1"/>
        </p:nvSpPr>
        <p:spPr bwMode="auto">
          <a:xfrm>
            <a:off x="1103227" y="7275204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8" name="Freeform 65">
            <a:extLst>
              <a:ext uri="{FF2B5EF4-FFF2-40B4-BE49-F238E27FC236}">
                <a16:creationId xmlns:a16="http://schemas.microsoft.com/office/drawing/2014/main" id="{C995EB0C-483C-4B0C-960B-29E19D8E891F}"/>
              </a:ext>
            </a:extLst>
          </p:cNvPr>
          <p:cNvSpPr>
            <a:spLocks/>
          </p:cNvSpPr>
          <p:nvPr userDrawn="1"/>
        </p:nvSpPr>
        <p:spPr bwMode="auto">
          <a:xfrm>
            <a:off x="2566255" y="2727140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9" name="Freeform 66">
            <a:extLst>
              <a:ext uri="{FF2B5EF4-FFF2-40B4-BE49-F238E27FC236}">
                <a16:creationId xmlns:a16="http://schemas.microsoft.com/office/drawing/2014/main" id="{6F1E1AF5-4CE8-4565-AE45-E6CFFB2342C5}"/>
              </a:ext>
            </a:extLst>
          </p:cNvPr>
          <p:cNvSpPr>
            <a:spLocks/>
          </p:cNvSpPr>
          <p:nvPr userDrawn="1"/>
        </p:nvSpPr>
        <p:spPr bwMode="auto">
          <a:xfrm>
            <a:off x="3126976" y="2179311"/>
            <a:ext cx="423226" cy="711106"/>
          </a:xfrm>
          <a:custGeom>
            <a:avLst/>
            <a:gdLst>
              <a:gd name="T0" fmla="*/ 25 w 31"/>
              <a:gd name="T1" fmla="*/ 22 h 52"/>
              <a:gd name="T2" fmla="*/ 6 w 31"/>
              <a:gd name="T3" fmla="*/ 1 h 52"/>
              <a:gd name="T4" fmla="*/ 5 w 31"/>
              <a:gd name="T5" fmla="*/ 29 h 52"/>
              <a:gd name="T6" fmla="*/ 25 w 31"/>
              <a:gd name="T7" fmla="*/ 50 h 52"/>
              <a:gd name="T8" fmla="*/ 25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0" name="Freeform 67">
            <a:extLst>
              <a:ext uri="{FF2B5EF4-FFF2-40B4-BE49-F238E27FC236}">
                <a16:creationId xmlns:a16="http://schemas.microsoft.com/office/drawing/2014/main" id="{D221292E-C1BA-48B1-89BF-0D4116520C62}"/>
              </a:ext>
            </a:extLst>
          </p:cNvPr>
          <p:cNvSpPr>
            <a:spLocks/>
          </p:cNvSpPr>
          <p:nvPr userDrawn="1"/>
        </p:nvSpPr>
        <p:spPr bwMode="auto">
          <a:xfrm>
            <a:off x="3073266" y="3627301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1" name="Freeform 68">
            <a:extLst>
              <a:ext uri="{FF2B5EF4-FFF2-40B4-BE49-F238E27FC236}">
                <a16:creationId xmlns:a16="http://schemas.microsoft.com/office/drawing/2014/main" id="{D5FE19B4-B0A3-4C30-8B1C-8FF41BA1C73D}"/>
              </a:ext>
            </a:extLst>
          </p:cNvPr>
          <p:cNvSpPr>
            <a:spLocks/>
          </p:cNvSpPr>
          <p:nvPr userDrawn="1"/>
        </p:nvSpPr>
        <p:spPr bwMode="auto">
          <a:xfrm>
            <a:off x="-813104" y="5636012"/>
            <a:ext cx="713253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6 h 31"/>
              <a:gd name="T6" fmla="*/ 2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29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2" name="Freeform 69">
            <a:extLst>
              <a:ext uri="{FF2B5EF4-FFF2-40B4-BE49-F238E27FC236}">
                <a16:creationId xmlns:a16="http://schemas.microsoft.com/office/drawing/2014/main" id="{A033C067-CEA2-4B04-A5B6-4DA9E7A10EAB}"/>
              </a:ext>
            </a:extLst>
          </p:cNvPr>
          <p:cNvSpPr>
            <a:spLocks/>
          </p:cNvSpPr>
          <p:nvPr userDrawn="1"/>
        </p:nvSpPr>
        <p:spPr bwMode="auto">
          <a:xfrm>
            <a:off x="-278165" y="5582302"/>
            <a:ext cx="423226" cy="708957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1 h 52"/>
              <a:gd name="T4" fmla="*/ 5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1"/>
                </a:cubicBezTo>
                <a:cubicBezTo>
                  <a:pt x="1" y="3"/>
                  <a:pt x="0" y="16"/>
                  <a:pt x="5" y="29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3" name="Freeform 70">
            <a:extLst>
              <a:ext uri="{FF2B5EF4-FFF2-40B4-BE49-F238E27FC236}">
                <a16:creationId xmlns:a16="http://schemas.microsoft.com/office/drawing/2014/main" id="{5AE55A5B-5AE9-4098-AB29-AFB44C52613D}"/>
              </a:ext>
            </a:extLst>
          </p:cNvPr>
          <p:cNvSpPr>
            <a:spLocks/>
          </p:cNvSpPr>
          <p:nvPr userDrawn="1"/>
        </p:nvSpPr>
        <p:spPr bwMode="auto">
          <a:xfrm>
            <a:off x="145062" y="6592028"/>
            <a:ext cx="425374" cy="711106"/>
          </a:xfrm>
          <a:custGeom>
            <a:avLst/>
            <a:gdLst>
              <a:gd name="T0" fmla="*/ 26 w 31"/>
              <a:gd name="T1" fmla="*/ 23 h 52"/>
              <a:gd name="T2" fmla="*/ 6 w 31"/>
              <a:gd name="T3" fmla="*/ 2 h 52"/>
              <a:gd name="T4" fmla="*/ 6 w 31"/>
              <a:gd name="T5" fmla="*/ 30 h 52"/>
              <a:gd name="T6" fmla="*/ 25 w 31"/>
              <a:gd name="T7" fmla="*/ 50 h 52"/>
              <a:gd name="T8" fmla="*/ 26 w 31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3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30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4" name="Freeform 71">
            <a:extLst>
              <a:ext uri="{FF2B5EF4-FFF2-40B4-BE49-F238E27FC236}">
                <a16:creationId xmlns:a16="http://schemas.microsoft.com/office/drawing/2014/main" id="{4BDD1665-6F44-4486-AA52-3D97918D8107}"/>
              </a:ext>
            </a:extLst>
          </p:cNvPr>
          <p:cNvSpPr>
            <a:spLocks/>
          </p:cNvSpPr>
          <p:nvPr userDrawn="1"/>
        </p:nvSpPr>
        <p:spPr bwMode="auto">
          <a:xfrm>
            <a:off x="2907844" y="3367349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5" name="Freeform 72">
            <a:extLst>
              <a:ext uri="{FF2B5EF4-FFF2-40B4-BE49-F238E27FC236}">
                <a16:creationId xmlns:a16="http://schemas.microsoft.com/office/drawing/2014/main" id="{B29411C3-5374-4657-8750-8BE5CC02F580}"/>
              </a:ext>
            </a:extLst>
          </p:cNvPr>
          <p:cNvSpPr>
            <a:spLocks/>
          </p:cNvSpPr>
          <p:nvPr userDrawn="1"/>
        </p:nvSpPr>
        <p:spPr bwMode="auto">
          <a:xfrm>
            <a:off x="2729530" y="2589645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6" name="Freeform 73">
            <a:extLst>
              <a:ext uri="{FF2B5EF4-FFF2-40B4-BE49-F238E27FC236}">
                <a16:creationId xmlns:a16="http://schemas.microsoft.com/office/drawing/2014/main" id="{30332CDD-727C-4291-965B-09BCEC6C1319}"/>
              </a:ext>
            </a:extLst>
          </p:cNvPr>
          <p:cNvSpPr>
            <a:spLocks/>
          </p:cNvSpPr>
          <p:nvPr userDrawn="1"/>
        </p:nvSpPr>
        <p:spPr bwMode="auto">
          <a:xfrm>
            <a:off x="1842261" y="3968888"/>
            <a:ext cx="723996" cy="423226"/>
          </a:xfrm>
          <a:custGeom>
            <a:avLst/>
            <a:gdLst>
              <a:gd name="T0" fmla="*/ 23 w 53"/>
              <a:gd name="T1" fmla="*/ 5 h 31"/>
              <a:gd name="T2" fmla="*/ 2 w 53"/>
              <a:gd name="T3" fmla="*/ 25 h 31"/>
              <a:gd name="T4" fmla="*/ 30 w 53"/>
              <a:gd name="T5" fmla="*/ 26 h 31"/>
              <a:gd name="T6" fmla="*/ 51 w 53"/>
              <a:gd name="T7" fmla="*/ 6 h 31"/>
              <a:gd name="T8" fmla="*/ 23 w 53"/>
              <a:gd name="T9" fmla="*/ 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5"/>
                </a:moveTo>
                <a:cubicBezTo>
                  <a:pt x="10" y="11"/>
                  <a:pt x="0" y="19"/>
                  <a:pt x="2" y="25"/>
                </a:cubicBezTo>
                <a:cubicBezTo>
                  <a:pt x="4" y="31"/>
                  <a:pt x="17" y="31"/>
                  <a:pt x="30" y="26"/>
                </a:cubicBezTo>
                <a:cubicBezTo>
                  <a:pt x="44" y="20"/>
                  <a:pt x="53" y="12"/>
                  <a:pt x="51" y="6"/>
                </a:cubicBezTo>
                <a:cubicBezTo>
                  <a:pt x="49" y="1"/>
                  <a:pt x="37" y="0"/>
                  <a:pt x="23" y="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7" name="Freeform 74">
            <a:extLst>
              <a:ext uri="{FF2B5EF4-FFF2-40B4-BE49-F238E27FC236}">
                <a16:creationId xmlns:a16="http://schemas.microsoft.com/office/drawing/2014/main" id="{91CD0B28-DBE3-4F3B-8B7A-BDB84629CF12}"/>
              </a:ext>
            </a:extLst>
          </p:cNvPr>
          <p:cNvSpPr>
            <a:spLocks/>
          </p:cNvSpPr>
          <p:nvPr userDrawn="1"/>
        </p:nvSpPr>
        <p:spPr bwMode="auto">
          <a:xfrm>
            <a:off x="1623129" y="3517734"/>
            <a:ext cx="711106" cy="410336"/>
          </a:xfrm>
          <a:custGeom>
            <a:avLst/>
            <a:gdLst>
              <a:gd name="T0" fmla="*/ 22 w 52"/>
              <a:gd name="T1" fmla="*/ 25 h 30"/>
              <a:gd name="T2" fmla="*/ 50 w 52"/>
              <a:gd name="T3" fmla="*/ 24 h 30"/>
              <a:gd name="T4" fmla="*/ 29 w 52"/>
              <a:gd name="T5" fmla="*/ 5 h 30"/>
              <a:gd name="T6" fmla="*/ 2 w 52"/>
              <a:gd name="T7" fmla="*/ 5 h 30"/>
              <a:gd name="T8" fmla="*/ 22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2" y="25"/>
                </a:moveTo>
                <a:cubicBezTo>
                  <a:pt x="36" y="30"/>
                  <a:pt x="48" y="30"/>
                  <a:pt x="50" y="24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5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8" name="Freeform 75">
            <a:extLst>
              <a:ext uri="{FF2B5EF4-FFF2-40B4-BE49-F238E27FC236}">
                <a16:creationId xmlns:a16="http://schemas.microsoft.com/office/drawing/2014/main" id="{DF2B25F8-3204-43AB-B647-737D985092C2}"/>
              </a:ext>
            </a:extLst>
          </p:cNvPr>
          <p:cNvSpPr>
            <a:spLocks/>
          </p:cNvSpPr>
          <p:nvPr userDrawn="1"/>
        </p:nvSpPr>
        <p:spPr bwMode="auto">
          <a:xfrm>
            <a:off x="1582309" y="772139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7" y="30"/>
                  <a:pt x="49" y="30"/>
                  <a:pt x="51" y="24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9" name="Freeform 76">
            <a:extLst>
              <a:ext uri="{FF2B5EF4-FFF2-40B4-BE49-F238E27FC236}">
                <a16:creationId xmlns:a16="http://schemas.microsoft.com/office/drawing/2014/main" id="{91656D2C-40AD-4007-A424-F63F2ACCD0B4}"/>
              </a:ext>
            </a:extLst>
          </p:cNvPr>
          <p:cNvSpPr>
            <a:spLocks/>
          </p:cNvSpPr>
          <p:nvPr userDrawn="1"/>
        </p:nvSpPr>
        <p:spPr bwMode="auto">
          <a:xfrm>
            <a:off x="1307320" y="1674447"/>
            <a:ext cx="726143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0" name="Freeform 77">
            <a:extLst>
              <a:ext uri="{FF2B5EF4-FFF2-40B4-BE49-F238E27FC236}">
                <a16:creationId xmlns:a16="http://schemas.microsoft.com/office/drawing/2014/main" id="{A3444D78-0BC2-4F15-9891-00FF3CCBC134}"/>
              </a:ext>
            </a:extLst>
          </p:cNvPr>
          <p:cNvSpPr>
            <a:spLocks/>
          </p:cNvSpPr>
          <p:nvPr userDrawn="1"/>
        </p:nvSpPr>
        <p:spPr bwMode="auto">
          <a:xfrm>
            <a:off x="-1058016" y="3053690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7" y="31"/>
                  <a:pt x="49" y="31"/>
                  <a:pt x="51" y="25"/>
                </a:cubicBezTo>
                <a:cubicBezTo>
                  <a:pt x="53" y="19"/>
                  <a:pt x="44" y="11"/>
                  <a:pt x="30" y="6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1" name="Freeform 78">
            <a:extLst>
              <a:ext uri="{FF2B5EF4-FFF2-40B4-BE49-F238E27FC236}">
                <a16:creationId xmlns:a16="http://schemas.microsoft.com/office/drawing/2014/main" id="{BB5ECDEE-0DFF-41E2-8258-F071491BC488}"/>
              </a:ext>
            </a:extLst>
          </p:cNvPr>
          <p:cNvSpPr>
            <a:spLocks/>
          </p:cNvSpPr>
          <p:nvPr userDrawn="1"/>
        </p:nvSpPr>
        <p:spPr bwMode="auto">
          <a:xfrm>
            <a:off x="583326" y="3313641"/>
            <a:ext cx="711106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6 h 31"/>
              <a:gd name="T6" fmla="*/ 2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29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2" name="Freeform 79">
            <a:extLst>
              <a:ext uri="{FF2B5EF4-FFF2-40B4-BE49-F238E27FC236}">
                <a16:creationId xmlns:a16="http://schemas.microsoft.com/office/drawing/2014/main" id="{5FB71415-0225-4628-A711-3634F7783CEC}"/>
              </a:ext>
            </a:extLst>
          </p:cNvPr>
          <p:cNvSpPr>
            <a:spLocks/>
          </p:cNvSpPr>
          <p:nvPr userDrawn="1"/>
        </p:nvSpPr>
        <p:spPr bwMode="auto">
          <a:xfrm>
            <a:off x="-1249220" y="5472737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1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3" name="Freeform 80">
            <a:extLst>
              <a:ext uri="{FF2B5EF4-FFF2-40B4-BE49-F238E27FC236}">
                <a16:creationId xmlns:a16="http://schemas.microsoft.com/office/drawing/2014/main" id="{E734BE33-8641-4ADE-8618-35200E9B3B6E}"/>
              </a:ext>
            </a:extLst>
          </p:cNvPr>
          <p:cNvSpPr>
            <a:spLocks/>
          </p:cNvSpPr>
          <p:nvPr userDrawn="1"/>
        </p:nvSpPr>
        <p:spPr bwMode="auto">
          <a:xfrm>
            <a:off x="-1537100" y="4993653"/>
            <a:ext cx="711106" cy="410336"/>
          </a:xfrm>
          <a:custGeom>
            <a:avLst/>
            <a:gdLst>
              <a:gd name="T0" fmla="*/ 23 w 52"/>
              <a:gd name="T1" fmla="*/ 25 h 30"/>
              <a:gd name="T2" fmla="*/ 50 w 52"/>
              <a:gd name="T3" fmla="*/ 25 h 30"/>
              <a:gd name="T4" fmla="*/ 30 w 52"/>
              <a:gd name="T5" fmla="*/ 5 h 30"/>
              <a:gd name="T6" fmla="*/ 2 w 52"/>
              <a:gd name="T7" fmla="*/ 6 h 30"/>
              <a:gd name="T8" fmla="*/ 23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3" y="25"/>
                </a:moveTo>
                <a:cubicBezTo>
                  <a:pt x="36" y="30"/>
                  <a:pt x="49" y="30"/>
                  <a:pt x="50" y="25"/>
                </a:cubicBezTo>
                <a:cubicBezTo>
                  <a:pt x="52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4" name="Freeform 81">
            <a:extLst>
              <a:ext uri="{FF2B5EF4-FFF2-40B4-BE49-F238E27FC236}">
                <a16:creationId xmlns:a16="http://schemas.microsoft.com/office/drawing/2014/main" id="{786B008E-2DDC-42C9-B3C3-A3D975751D31}"/>
              </a:ext>
            </a:extLst>
          </p:cNvPr>
          <p:cNvSpPr>
            <a:spLocks/>
          </p:cNvSpPr>
          <p:nvPr userDrawn="1"/>
        </p:nvSpPr>
        <p:spPr bwMode="auto">
          <a:xfrm>
            <a:off x="-2780995" y="3259932"/>
            <a:ext cx="723996" cy="423226"/>
          </a:xfrm>
          <a:custGeom>
            <a:avLst/>
            <a:gdLst>
              <a:gd name="T0" fmla="*/ 23 w 53"/>
              <a:gd name="T1" fmla="*/ 25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5"/>
                </a:moveTo>
                <a:cubicBezTo>
                  <a:pt x="37" y="31"/>
                  <a:pt x="49" y="30"/>
                  <a:pt x="51" y="25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5" name="Freeform 82">
            <a:extLst>
              <a:ext uri="{FF2B5EF4-FFF2-40B4-BE49-F238E27FC236}">
                <a16:creationId xmlns:a16="http://schemas.microsoft.com/office/drawing/2014/main" id="{321C6987-DD08-48F5-9392-F31149D47E48}"/>
              </a:ext>
            </a:extLst>
          </p:cNvPr>
          <p:cNvSpPr>
            <a:spLocks/>
          </p:cNvSpPr>
          <p:nvPr userDrawn="1"/>
        </p:nvSpPr>
        <p:spPr bwMode="auto">
          <a:xfrm>
            <a:off x="1608090" y="3122437"/>
            <a:ext cx="726143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0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6" name="Freeform 83">
            <a:extLst>
              <a:ext uri="{FF2B5EF4-FFF2-40B4-BE49-F238E27FC236}">
                <a16:creationId xmlns:a16="http://schemas.microsoft.com/office/drawing/2014/main" id="{D5E2690C-05E7-414D-8965-1D3C0F48CECC}"/>
              </a:ext>
            </a:extLst>
          </p:cNvPr>
          <p:cNvSpPr>
            <a:spLocks/>
          </p:cNvSpPr>
          <p:nvPr userDrawn="1"/>
        </p:nvSpPr>
        <p:spPr bwMode="auto">
          <a:xfrm>
            <a:off x="-553154" y="-387972"/>
            <a:ext cx="425374" cy="708957"/>
          </a:xfrm>
          <a:custGeom>
            <a:avLst/>
            <a:gdLst>
              <a:gd name="T0" fmla="*/ 5 w 31"/>
              <a:gd name="T1" fmla="*/ 30 h 52"/>
              <a:gd name="T2" fmla="*/ 25 w 31"/>
              <a:gd name="T3" fmla="*/ 50 h 52"/>
              <a:gd name="T4" fmla="*/ 25 w 31"/>
              <a:gd name="T5" fmla="*/ 23 h 52"/>
              <a:gd name="T6" fmla="*/ 6 w 31"/>
              <a:gd name="T7" fmla="*/ 2 h 52"/>
              <a:gd name="T8" fmla="*/ 5 w 31"/>
              <a:gd name="T9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5" y="30"/>
                </a:move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3"/>
                </a:cubicBezTo>
                <a:cubicBezTo>
                  <a:pt x="20" y="9"/>
                  <a:pt x="12" y="0"/>
                  <a:pt x="6" y="2"/>
                </a:cubicBezTo>
                <a:cubicBezTo>
                  <a:pt x="0" y="4"/>
                  <a:pt x="0" y="16"/>
                  <a:pt x="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7" name="Freeform 84">
            <a:extLst>
              <a:ext uri="{FF2B5EF4-FFF2-40B4-BE49-F238E27FC236}">
                <a16:creationId xmlns:a16="http://schemas.microsoft.com/office/drawing/2014/main" id="{FE03D341-6E62-4877-BA44-D01BED2CBC31}"/>
              </a:ext>
            </a:extLst>
          </p:cNvPr>
          <p:cNvSpPr>
            <a:spLocks/>
          </p:cNvSpPr>
          <p:nvPr userDrawn="1"/>
        </p:nvSpPr>
        <p:spPr bwMode="auto">
          <a:xfrm>
            <a:off x="-619752" y="1210403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1" y="6"/>
                </a:cubicBezTo>
                <a:cubicBezTo>
                  <a:pt x="0" y="12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8" name="Freeform 85">
            <a:extLst>
              <a:ext uri="{FF2B5EF4-FFF2-40B4-BE49-F238E27FC236}">
                <a16:creationId xmlns:a16="http://schemas.microsoft.com/office/drawing/2014/main" id="{95EB15F5-9A65-4B3A-8EE1-799043E75B25}"/>
              </a:ext>
            </a:extLst>
          </p:cNvPr>
          <p:cNvSpPr>
            <a:spLocks/>
          </p:cNvSpPr>
          <p:nvPr userDrawn="1"/>
        </p:nvSpPr>
        <p:spPr bwMode="auto">
          <a:xfrm>
            <a:off x="-1249220" y="1141655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  <a:cubicBezTo>
                  <a:pt x="11" y="43"/>
                  <a:pt x="20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9" name="Freeform 86">
            <a:extLst>
              <a:ext uri="{FF2B5EF4-FFF2-40B4-BE49-F238E27FC236}">
                <a16:creationId xmlns:a16="http://schemas.microsoft.com/office/drawing/2014/main" id="{6D7AF9A3-49B0-4E81-8ED3-E025CD2F843D}"/>
              </a:ext>
            </a:extLst>
          </p:cNvPr>
          <p:cNvSpPr>
            <a:spLocks/>
          </p:cNvSpPr>
          <p:nvPr userDrawn="1"/>
        </p:nvSpPr>
        <p:spPr bwMode="auto">
          <a:xfrm>
            <a:off x="-2561863" y="677611"/>
            <a:ext cx="711106" cy="410336"/>
          </a:xfrm>
          <a:custGeom>
            <a:avLst/>
            <a:gdLst>
              <a:gd name="T0" fmla="*/ 22 w 52"/>
              <a:gd name="T1" fmla="*/ 25 h 30"/>
              <a:gd name="T2" fmla="*/ 50 w 52"/>
              <a:gd name="T3" fmla="*/ 24 h 30"/>
              <a:gd name="T4" fmla="*/ 29 w 52"/>
              <a:gd name="T5" fmla="*/ 5 h 30"/>
              <a:gd name="T6" fmla="*/ 2 w 52"/>
              <a:gd name="T7" fmla="*/ 6 h 30"/>
              <a:gd name="T8" fmla="*/ 22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2" y="25"/>
                </a:moveTo>
                <a:cubicBezTo>
                  <a:pt x="36" y="30"/>
                  <a:pt x="48" y="30"/>
                  <a:pt x="50" y="24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0" name="Freeform 87">
            <a:extLst>
              <a:ext uri="{FF2B5EF4-FFF2-40B4-BE49-F238E27FC236}">
                <a16:creationId xmlns:a16="http://schemas.microsoft.com/office/drawing/2014/main" id="{6C635703-C4AA-4634-A78F-A9845AC972F7}"/>
              </a:ext>
            </a:extLst>
          </p:cNvPr>
          <p:cNvSpPr>
            <a:spLocks/>
          </p:cNvSpPr>
          <p:nvPr userDrawn="1"/>
        </p:nvSpPr>
        <p:spPr bwMode="auto">
          <a:xfrm>
            <a:off x="-1700374" y="2658393"/>
            <a:ext cx="423226" cy="708957"/>
          </a:xfrm>
          <a:custGeom>
            <a:avLst/>
            <a:gdLst>
              <a:gd name="T0" fmla="*/ 25 w 31"/>
              <a:gd name="T1" fmla="*/ 23 h 52"/>
              <a:gd name="T2" fmla="*/ 6 w 31"/>
              <a:gd name="T3" fmla="*/ 2 h 52"/>
              <a:gd name="T4" fmla="*/ 5 w 31"/>
              <a:gd name="T5" fmla="*/ 30 h 52"/>
              <a:gd name="T6" fmla="*/ 25 w 31"/>
              <a:gd name="T7" fmla="*/ 50 h 52"/>
              <a:gd name="T8" fmla="*/ 25 w 31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6405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 Jul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021">
            <a:extLst>
              <a:ext uri="{FF2B5EF4-FFF2-40B4-BE49-F238E27FC236}">
                <a16:creationId xmlns:a16="http://schemas.microsoft.com/office/drawing/2014/main" id="{8185943F-2C23-430C-8524-BDB2D17C1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0BF8E-5820-4DB8-87C9-293C6A161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348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021">
            <a:extLst>
              <a:ext uri="{FF2B5EF4-FFF2-40B4-BE49-F238E27FC236}">
                <a16:creationId xmlns:a16="http://schemas.microsoft.com/office/drawing/2014/main" id="{8185943F-2C23-430C-8524-BDB2D17C1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0720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+ 2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58797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2EA84-588D-4DD5-A4E5-3FA71EA271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1684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white shap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DE94D389-CAA6-46C3-82DA-0086148EA628}"/>
              </a:ext>
            </a:extLst>
          </p:cNvPr>
          <p:cNvSpPr/>
          <p:nvPr userDrawn="1"/>
        </p:nvSpPr>
        <p:spPr>
          <a:xfrm>
            <a:off x="392113" y="1304925"/>
            <a:ext cx="11428412" cy="4645025"/>
          </a:xfrm>
          <a:prstGeom prst="round2SameRect">
            <a:avLst>
              <a:gd name="adj1" fmla="val 7135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04926"/>
            <a:ext cx="11404600" cy="4645024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2A350-E6D0-412A-92EB-00196ABEE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13DDC8-692B-447D-9EE3-C6E75860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5290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 shap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DE94D389-CAA6-46C3-82DA-0086148EA628}"/>
              </a:ext>
            </a:extLst>
          </p:cNvPr>
          <p:cNvSpPr/>
          <p:nvPr userDrawn="1"/>
        </p:nvSpPr>
        <p:spPr>
          <a:xfrm>
            <a:off x="392113" y="1304925"/>
            <a:ext cx="11428412" cy="4645025"/>
          </a:xfrm>
          <a:prstGeom prst="round2SameRect">
            <a:avLst>
              <a:gd name="adj1" fmla="val 7135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2A350-E6D0-412A-92EB-00196ABEE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13DDC8-692B-447D-9EE3-C6E75860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74C4BB32-759B-434F-8CAF-4A92449B9A9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07988" y="1371689"/>
            <a:ext cx="11412537" cy="4578261"/>
          </a:xfrm>
        </p:spPr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58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hape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DE94D389-CAA6-46C3-82DA-0086148EA628}"/>
              </a:ext>
            </a:extLst>
          </p:cNvPr>
          <p:cNvSpPr/>
          <p:nvPr userDrawn="1"/>
        </p:nvSpPr>
        <p:spPr>
          <a:xfrm>
            <a:off x="392113" y="1304925"/>
            <a:ext cx="11428412" cy="4645025"/>
          </a:xfrm>
          <a:prstGeom prst="round2SameRect">
            <a:avLst>
              <a:gd name="adj1" fmla="val 7135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2A350-E6D0-412A-92EB-00196ABEE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13DDC8-692B-447D-9EE3-C6E75860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015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white shape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94D389-CAA6-46C3-82DA-0086148EA628}"/>
              </a:ext>
            </a:extLst>
          </p:cNvPr>
          <p:cNvSpPr/>
          <p:nvPr userDrawn="1"/>
        </p:nvSpPr>
        <p:spPr>
          <a:xfrm>
            <a:off x="392113" y="1304925"/>
            <a:ext cx="11428412" cy="4645025"/>
          </a:xfrm>
          <a:prstGeom prst="roundRect">
            <a:avLst>
              <a:gd name="adj" fmla="val 71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2A350-E6D0-412A-92EB-00196ABEE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13DDC8-692B-447D-9EE3-C6E75860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250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+ 1 line sub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2A350-E6D0-412A-92EB-00196ABEE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13DDC8-692B-447D-9EE3-C6E75860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33926CF-9E58-411F-B333-26A096F9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700" y="975662"/>
            <a:ext cx="11404600" cy="32926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i="0"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ine sub +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92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DB1FAA-2E3C-4C28-86A8-03E7987CA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0302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y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0DFE5F-2D44-413A-874D-6255B4E41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CBE56-8FC1-42E4-BFD5-113A170B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67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'ello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367748-94D9-4183-BECC-EC03B18968B8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215" y="2123767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54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18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8DBBFD8-BB71-44F9-96C9-570A0CCB3D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8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 logo and curv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8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llo logo and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16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27757-FFB9-4216-813F-F45BAC7E74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3875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Fin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0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F62667-0F67-458E-8761-4A323B4B9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16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2 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4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BCEBB03-6820-4FF6-B1A2-4585619A5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69689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59F93-33FB-44BD-81E3-7E825F2359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74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2 liner + 3 chart hd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8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BCEBB03-6820-4FF6-B1A2-4585619A5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4938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59F93-33FB-44BD-81E3-7E825F2359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DCAD779-B3F4-4F9E-A41A-3CA5DD63FB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443241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73DBA6-1E06-4C4C-BB1C-C7ED49370D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443241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BAB452-D184-47B3-9251-484AF10582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443241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4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chart title + chart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2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1B1524E-F5EC-4375-98F2-BEC9FEB9417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514" y="640292"/>
            <a:ext cx="10683026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19D1201-7BF7-4205-854C-8EF458DF8B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1036064"/>
            <a:ext cx="4414603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i="1"/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B51A56-8CFC-4FA7-833B-1428F49CE14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6827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36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8CFF1-9E10-4019-9686-5CFDC0477B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841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ub + 4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60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8CFF1-9E10-4019-9686-5CFDC0477B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23CB63B-F2D0-4ED6-B7CF-63712CB2A6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002266"/>
            <a:ext cx="5522913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725A91-A1C4-446E-A347-D67BD976D1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002266"/>
            <a:ext cx="5545137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8DB89217-2DB2-42F9-886A-B6CF77DD3574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407988" y="1520825"/>
            <a:ext cx="5508625" cy="2340000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9" name="Table Placeholder 7">
            <a:extLst>
              <a:ext uri="{FF2B5EF4-FFF2-40B4-BE49-F238E27FC236}">
                <a16:creationId xmlns:a16="http://schemas.microsoft.com/office/drawing/2014/main" id="{145781BA-9B7E-46E2-AA31-23184F175898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6311900" y="1520825"/>
            <a:ext cx="5508625" cy="2340000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67507869-3ECB-4FB0-B417-A7E9BFB01B8A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407988" y="4122209"/>
            <a:ext cx="5508625" cy="1827741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11" name="Table Placeholder 7">
            <a:extLst>
              <a:ext uri="{FF2B5EF4-FFF2-40B4-BE49-F238E27FC236}">
                <a16:creationId xmlns:a16="http://schemas.microsoft.com/office/drawing/2014/main" id="{FA1E04F8-D21D-40F8-8E85-8A6E798E8196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6311900" y="4122209"/>
            <a:ext cx="5508625" cy="1827741"/>
          </a:xfrm>
        </p:spPr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460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1BD249B-6F63-49E0-BDD8-04E9C67E0A68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215" y="2123767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54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1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yello r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84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26BD2-1983-4403-9D08-5B0521A38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EE3B7-BF9C-4D66-8081-63A3011350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 y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091A9-EFD4-450F-BD1E-296B2FCF6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363" y="1050115"/>
            <a:ext cx="7288244" cy="49381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1068D-0DE8-4624-B8D4-4A75A1D013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3362" y="1607328"/>
            <a:ext cx="7288244" cy="4375150"/>
          </a:xfrm>
        </p:spPr>
        <p:txBody>
          <a:bodyPr/>
          <a:lstStyle>
            <a:lvl1pPr marL="0" indent="0" algn="just"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29F98-A75F-4481-84DB-700703F42F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FA7815-FF19-49A7-BDDA-8089BD9661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190968" y="-1604775"/>
            <a:ext cx="4820576" cy="5033775"/>
            <a:chOff x="-6" y="-19"/>
            <a:chExt cx="4183" cy="4368"/>
          </a:xfrm>
          <a:solidFill>
            <a:schemeClr val="bg2">
              <a:alpha val="62000"/>
            </a:schemeClr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F52A005-3877-447E-9674-3DCA57AE3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A7CA168-C99E-4E5A-86AD-2FB87CA625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4" y="2194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0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0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E79BD5D-9DB8-43AA-9DB0-BCECFD8A39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5" y="1119"/>
              <a:ext cx="567" cy="579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1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E472D5D-F91C-4D7D-990C-CF771CC554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7983D2-027C-4C9D-B5A1-9AFCED3AAC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D6CB956-A183-4345-A94E-FF1B278DC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B8A95E5-35C2-4D6B-A2AE-FD68E1062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6" y="3771"/>
              <a:ext cx="567" cy="578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8" y="81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826006F-FB7F-41AE-B946-E4DE98181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7A33D6B-4BF9-411C-A7ED-9E8825BEF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AD6AD04-74BF-4555-9653-2EB2307C3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DAFF63C-CBDD-435B-928D-FEA330EE1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CEC6B4B-402A-4D9F-9CFF-BEC793AF7B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38721AB-5989-4582-B720-20E9F13079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8" y="3453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1" y="4"/>
                    <a:pt x="0" y="17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448B033-0CFD-4D30-97A4-549CFE341F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2" y="3993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2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522CD56-0219-46DD-A95D-8416DCB456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3" y="336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5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C98A06E-2056-4826-B529-D5ED8D69CB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5" y="3548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A885F90-4A6E-42F8-B1C1-584F0EEA76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3" y="40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1E89CF4-E6CC-4DA6-BC39-E8C6F7E56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3D36442A-AE5A-49E1-92A6-0DEAD12FC4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7DF6BA1-7BA4-4248-8002-9FDBA9E3F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35DF578-599A-439A-998E-F179D8E9DE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2" y="2874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69D4AA83-F632-44CC-A239-357556183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B4B0ACA9-5442-4366-9C60-409939609D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5CE7D68-166A-4A44-AE71-D6672C82B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ECD28097-1B7B-4C26-ADD8-B16A35979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EE8FDD11-FB44-402E-9302-DB7D6B69A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E138E34-0ADF-4F95-96A1-847045C263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B7C3E3A-DA5F-49A2-8BDF-2C8841073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25E030CA-E520-4662-9344-3D50250C86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0" y="3351"/>
              <a:ext cx="338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2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86BCF95-C608-4FAB-AF06-CBE9447E9D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9E7B1AB2-0665-434F-AEE8-EE4559D3C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862DC931-4F10-4E2B-A10A-1A65B97DE7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20"/>
              <a:ext cx="191" cy="330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70522BF1-2F7B-4E8F-B677-CCA19A228E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8" y="2582"/>
              <a:ext cx="337" cy="190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97607819-3346-4A61-836B-2B8F59C66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0" y="3294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C50D494F-EFF3-4E2B-A5A2-7FC19D6812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2710FF6E-F998-442A-B81A-026394F631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726E4F-4DAD-45D8-9C35-8EC2E829F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41E75F9-62B6-4030-AC2F-E808D9935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1799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62FE0BC-AD6E-477A-AD46-5A7044155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6DF1AB-15A6-4CD0-9AD9-253394E72E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9" y="1818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A5E2E4C3-F487-4199-9598-DB8A3E1F9C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" y="1850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1" y="4"/>
                    <a:pt x="0" y="16"/>
                    <a:pt x="5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32742B55-93FC-43E1-A0C4-95AD002073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" y="1138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20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DFA27F8C-46FF-406F-AD5B-9F148A6E9A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4" y="737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E1DBC857-18C6-4CFF-B34C-614A3210D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" y="1939"/>
              <a:ext cx="332" cy="197"/>
            </a:xfrm>
            <a:custGeom>
              <a:avLst/>
              <a:gdLst>
                <a:gd name="T0" fmla="*/ 23 w 52"/>
                <a:gd name="T1" fmla="*/ 26 h 31"/>
                <a:gd name="T2" fmla="*/ 51 w 52"/>
                <a:gd name="T3" fmla="*/ 25 h 31"/>
                <a:gd name="T4" fmla="*/ 30 w 52"/>
                <a:gd name="T5" fmla="*/ 6 h 31"/>
                <a:gd name="T6" fmla="*/ 2 w 52"/>
                <a:gd name="T7" fmla="*/ 6 h 31"/>
                <a:gd name="T8" fmla="*/ 23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2" y="20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D2E0153B-ADDC-4191-84FC-9530A6DB4F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9" y="2060"/>
              <a:ext cx="198" cy="337"/>
            </a:xfrm>
            <a:custGeom>
              <a:avLst/>
              <a:gdLst>
                <a:gd name="T0" fmla="*/ 6 w 31"/>
                <a:gd name="T1" fmla="*/ 30 h 53"/>
                <a:gd name="T2" fmla="*/ 25 w 31"/>
                <a:gd name="T3" fmla="*/ 51 h 53"/>
                <a:gd name="T4" fmla="*/ 26 w 31"/>
                <a:gd name="T5" fmla="*/ 23 h 53"/>
                <a:gd name="T6" fmla="*/ 6 w 31"/>
                <a:gd name="T7" fmla="*/ 2 h 53"/>
                <a:gd name="T8" fmla="*/ 6 w 31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6" y="30"/>
                  </a:moveTo>
                  <a:cubicBezTo>
                    <a:pt x="11" y="44"/>
                    <a:pt x="20" y="53"/>
                    <a:pt x="25" y="51"/>
                  </a:cubicBezTo>
                  <a:cubicBezTo>
                    <a:pt x="31" y="49"/>
                    <a:pt x="31" y="37"/>
                    <a:pt x="26" y="23"/>
                  </a:cubicBez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CCEDBB83-07AE-4484-B4C2-6BD6E6848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05AE18D5-1345-48DE-996A-4FF70E0432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6DEC1B08-E3D2-4F19-A102-29AA3B742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24" y="3586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319A195-7730-41AD-B646-EDA14C0E48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3891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4" y="51"/>
                  </a:cubicBezTo>
                  <a:cubicBezTo>
                    <a:pt x="30" y="49"/>
                    <a:pt x="30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63146E9E-664A-4D9A-9C4A-5525158F24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7133B74D-4843-4A4A-A26C-A05D4984E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" y="1074"/>
              <a:ext cx="338" cy="198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20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9F1503A8-4FE2-479C-BD23-58F624D110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3" y="354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EFDB5350-827E-4F05-B53C-21EBA2C02F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C95E0D03-B6FD-44D8-AD87-8ABAB6650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2D1D5792-9CE5-40B9-B01A-195517FB0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6" name="Freeform 69">
              <a:extLst>
                <a:ext uri="{FF2B5EF4-FFF2-40B4-BE49-F238E27FC236}">
                  <a16:creationId xmlns:a16="http://schemas.microsoft.com/office/drawing/2014/main" id="{09062C02-39CB-475A-8F29-4B4ED13028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" y="2760"/>
              <a:ext cx="197" cy="330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1"/>
                  </a:cubicBezTo>
                  <a:cubicBezTo>
                    <a:pt x="1" y="3"/>
                    <a:pt x="0" y="16"/>
                    <a:pt x="5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7" name="Freeform 70">
              <a:extLst>
                <a:ext uri="{FF2B5EF4-FFF2-40B4-BE49-F238E27FC236}">
                  <a16:creationId xmlns:a16="http://schemas.microsoft.com/office/drawing/2014/main" id="{989485E2-0D6A-47E8-9BC2-ED07AC8790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7" y="3230"/>
              <a:ext cx="198" cy="331"/>
            </a:xfrm>
            <a:custGeom>
              <a:avLst/>
              <a:gdLst>
                <a:gd name="T0" fmla="*/ 26 w 31"/>
                <a:gd name="T1" fmla="*/ 23 h 52"/>
                <a:gd name="T2" fmla="*/ 6 w 31"/>
                <a:gd name="T3" fmla="*/ 2 h 52"/>
                <a:gd name="T4" fmla="*/ 6 w 31"/>
                <a:gd name="T5" fmla="*/ 30 h 52"/>
                <a:gd name="T6" fmla="*/ 25 w 31"/>
                <a:gd name="T7" fmla="*/ 50 h 52"/>
                <a:gd name="T8" fmla="*/ 26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967B26A1-C8D9-48E3-BEF1-C4459AAB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07D36223-E593-4DA5-8773-3756F75CD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6" y="521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839D573C-342E-44E8-9404-6F1A1926A3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8" y="941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24025D32-B249-4175-AF2A-09B127660F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" y="1583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1"/>
                    <a:pt x="51" y="25"/>
                  </a:cubicBezTo>
                  <a:cubicBezTo>
                    <a:pt x="53" y="19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5F005846-2949-4659-B0BA-3F7DEB624F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270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E2B30D0D-7C5C-46FA-B97C-8D5338AAD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" y="2486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0 w 52"/>
                <a:gd name="T3" fmla="*/ 25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0" y="25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F391BDCB-2452-4A4E-80F7-6A6938F88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" y="1679"/>
              <a:ext cx="337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76385566-1908-42F3-A961-53380E944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8BD8DB3E-2B26-40ED-A464-A4ACE755A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" y="-19"/>
              <a:ext cx="198" cy="330"/>
            </a:xfrm>
            <a:custGeom>
              <a:avLst/>
              <a:gdLst>
                <a:gd name="T0" fmla="*/ 5 w 31"/>
                <a:gd name="T1" fmla="*/ 30 h 52"/>
                <a:gd name="T2" fmla="*/ 25 w 31"/>
                <a:gd name="T3" fmla="*/ 50 h 52"/>
                <a:gd name="T4" fmla="*/ 25 w 31"/>
                <a:gd name="T5" fmla="*/ 23 h 52"/>
                <a:gd name="T6" fmla="*/ 6 w 31"/>
                <a:gd name="T7" fmla="*/ 2 h 52"/>
                <a:gd name="T8" fmla="*/ 5 w 31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5" y="30"/>
                  </a:move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E8675C73-D8C3-4EFF-8E36-B572F2CCB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1" y="7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2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C0539AB4-89B1-4A20-ADE6-1DD2ACE4E7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693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E51762D7-D33E-4762-B6E4-B70CE4374D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" y="477"/>
              <a:ext cx="331" cy="191"/>
            </a:xfrm>
            <a:custGeom>
              <a:avLst/>
              <a:gdLst>
                <a:gd name="T0" fmla="*/ 22 w 52"/>
                <a:gd name="T1" fmla="*/ 25 h 30"/>
                <a:gd name="T2" fmla="*/ 50 w 52"/>
                <a:gd name="T3" fmla="*/ 24 h 30"/>
                <a:gd name="T4" fmla="*/ 29 w 52"/>
                <a:gd name="T5" fmla="*/ 5 h 30"/>
                <a:gd name="T6" fmla="*/ 2 w 52"/>
                <a:gd name="T7" fmla="*/ 6 h 30"/>
                <a:gd name="T8" fmla="*/ 22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2" y="25"/>
                  </a:moveTo>
                  <a:cubicBezTo>
                    <a:pt x="36" y="30"/>
                    <a:pt x="48" y="30"/>
                    <a:pt x="50" y="24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80" name="Freeform 87">
              <a:extLst>
                <a:ext uri="{FF2B5EF4-FFF2-40B4-BE49-F238E27FC236}">
                  <a16:creationId xmlns:a16="http://schemas.microsoft.com/office/drawing/2014/main" id="{8D0ABE99-0A8B-40F8-8F11-7EB7DB584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" y="1399"/>
              <a:ext cx="197" cy="330"/>
            </a:xfrm>
            <a:custGeom>
              <a:avLst/>
              <a:gdLst>
                <a:gd name="T0" fmla="*/ 25 w 31"/>
                <a:gd name="T1" fmla="*/ 23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5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379556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 with pattern with sha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4C4CAD7-FE6D-48E7-80CE-C0F34F5F6CCF}"/>
              </a:ext>
            </a:extLst>
          </p:cNvPr>
          <p:cNvSpPr>
            <a:spLocks/>
          </p:cNvSpPr>
          <p:nvPr userDrawn="1"/>
        </p:nvSpPr>
        <p:spPr bwMode="auto">
          <a:xfrm>
            <a:off x="-59033" y="4269658"/>
            <a:ext cx="1231007" cy="1243897"/>
          </a:xfrm>
          <a:custGeom>
            <a:avLst/>
            <a:gdLst>
              <a:gd name="T0" fmla="*/ 29 w 90"/>
              <a:gd name="T1" fmla="*/ 60 h 91"/>
              <a:gd name="T2" fmla="*/ 9 w 90"/>
              <a:gd name="T3" fmla="*/ 8 h 91"/>
              <a:gd name="T4" fmla="*/ 61 w 90"/>
              <a:gd name="T5" fmla="*/ 31 h 91"/>
              <a:gd name="T6" fmla="*/ 81 w 90"/>
              <a:gd name="T7" fmla="*/ 83 h 91"/>
              <a:gd name="T8" fmla="*/ 29 w 90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60"/>
                </a:moveTo>
                <a:cubicBezTo>
                  <a:pt x="9" y="39"/>
                  <a:pt x="0" y="16"/>
                  <a:pt x="9" y="8"/>
                </a:cubicBezTo>
                <a:cubicBezTo>
                  <a:pt x="18" y="0"/>
                  <a:pt x="41" y="10"/>
                  <a:pt x="61" y="31"/>
                </a:cubicBezTo>
                <a:cubicBezTo>
                  <a:pt x="81" y="52"/>
                  <a:pt x="90" y="75"/>
                  <a:pt x="81" y="83"/>
                </a:cubicBezTo>
                <a:cubicBezTo>
                  <a:pt x="72" y="91"/>
                  <a:pt x="49" y="80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7480B0-590B-423C-975C-075AD8014049}"/>
              </a:ext>
            </a:extLst>
          </p:cNvPr>
          <p:cNvSpPr>
            <a:spLocks/>
          </p:cNvSpPr>
          <p:nvPr userDrawn="1"/>
        </p:nvSpPr>
        <p:spPr bwMode="auto">
          <a:xfrm>
            <a:off x="-1085945" y="4366334"/>
            <a:ext cx="1218117" cy="1241748"/>
          </a:xfrm>
          <a:custGeom>
            <a:avLst/>
            <a:gdLst>
              <a:gd name="T0" fmla="*/ 29 w 89"/>
              <a:gd name="T1" fmla="*/ 60 h 91"/>
              <a:gd name="T2" fmla="*/ 80 w 89"/>
              <a:gd name="T3" fmla="*/ 84 h 91"/>
              <a:gd name="T4" fmla="*/ 61 w 89"/>
              <a:gd name="T5" fmla="*/ 32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8" y="81"/>
                  <a:pt x="72" y="91"/>
                  <a:pt x="80" y="84"/>
                </a:cubicBezTo>
                <a:cubicBezTo>
                  <a:pt x="89" y="76"/>
                  <a:pt x="80" y="52"/>
                  <a:pt x="61" y="32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0DC2731D-C1D0-4F99-AA06-CA6E7CAB0CF5}"/>
              </a:ext>
            </a:extLst>
          </p:cNvPr>
          <p:cNvSpPr>
            <a:spLocks/>
          </p:cNvSpPr>
          <p:nvPr userDrawn="1"/>
        </p:nvSpPr>
        <p:spPr bwMode="auto">
          <a:xfrm>
            <a:off x="-825994" y="2056854"/>
            <a:ext cx="1218117" cy="1243897"/>
          </a:xfrm>
          <a:custGeom>
            <a:avLst/>
            <a:gdLst>
              <a:gd name="T0" fmla="*/ 29 w 89"/>
              <a:gd name="T1" fmla="*/ 60 h 91"/>
              <a:gd name="T2" fmla="*/ 81 w 89"/>
              <a:gd name="T3" fmla="*/ 84 h 91"/>
              <a:gd name="T4" fmla="*/ 61 w 89"/>
              <a:gd name="T5" fmla="*/ 32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8" y="81"/>
                  <a:pt x="72" y="91"/>
                  <a:pt x="81" y="84"/>
                </a:cubicBezTo>
                <a:cubicBezTo>
                  <a:pt x="89" y="76"/>
                  <a:pt x="80" y="52"/>
                  <a:pt x="61" y="32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441A4201-832D-4B78-8E87-2BC9E5F7DB94}"/>
              </a:ext>
            </a:extLst>
          </p:cNvPr>
          <p:cNvSpPr>
            <a:spLocks/>
          </p:cNvSpPr>
          <p:nvPr userDrawn="1"/>
        </p:nvSpPr>
        <p:spPr bwMode="auto">
          <a:xfrm>
            <a:off x="445831" y="2426371"/>
            <a:ext cx="1231007" cy="1256787"/>
          </a:xfrm>
          <a:custGeom>
            <a:avLst/>
            <a:gdLst>
              <a:gd name="T0" fmla="*/ 61 w 90"/>
              <a:gd name="T1" fmla="*/ 32 h 92"/>
              <a:gd name="T2" fmla="*/ 9 w 90"/>
              <a:gd name="T3" fmla="*/ 8 h 92"/>
              <a:gd name="T4" fmla="*/ 29 w 90"/>
              <a:gd name="T5" fmla="*/ 60 h 92"/>
              <a:gd name="T6" fmla="*/ 81 w 90"/>
              <a:gd name="T7" fmla="*/ 84 h 92"/>
              <a:gd name="T8" fmla="*/ 61 w 90"/>
              <a:gd name="T9" fmla="*/ 3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2">
                <a:moveTo>
                  <a:pt x="61" y="32"/>
                </a:move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2"/>
                  <a:pt x="81" y="84"/>
                </a:cubicBezTo>
                <a:cubicBezTo>
                  <a:pt x="90" y="76"/>
                  <a:pt x="81" y="53"/>
                  <a:pt x="61" y="3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5CE4A268-7373-4C2F-A6D7-313270DB8FD4}"/>
              </a:ext>
            </a:extLst>
          </p:cNvPr>
          <p:cNvSpPr>
            <a:spLocks/>
          </p:cNvSpPr>
          <p:nvPr userDrawn="1"/>
        </p:nvSpPr>
        <p:spPr bwMode="auto">
          <a:xfrm>
            <a:off x="1855151" y="4241730"/>
            <a:ext cx="1231007" cy="1243897"/>
          </a:xfrm>
          <a:custGeom>
            <a:avLst/>
            <a:gdLst>
              <a:gd name="T0" fmla="*/ 61 w 90"/>
              <a:gd name="T1" fmla="*/ 31 h 91"/>
              <a:gd name="T2" fmla="*/ 9 w 90"/>
              <a:gd name="T3" fmla="*/ 7 h 91"/>
              <a:gd name="T4" fmla="*/ 29 w 90"/>
              <a:gd name="T5" fmla="*/ 59 h 91"/>
              <a:gd name="T6" fmla="*/ 81 w 90"/>
              <a:gd name="T7" fmla="*/ 83 h 91"/>
              <a:gd name="T8" fmla="*/ 61 w 90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61" y="31"/>
                </a:moveTo>
                <a:cubicBezTo>
                  <a:pt x="41" y="10"/>
                  <a:pt x="18" y="0"/>
                  <a:pt x="9" y="7"/>
                </a:cubicBezTo>
                <a:cubicBezTo>
                  <a:pt x="0" y="15"/>
                  <a:pt x="9" y="39"/>
                  <a:pt x="29" y="59"/>
                </a:cubicBezTo>
                <a:cubicBezTo>
                  <a:pt x="49" y="80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40155F5C-BD5E-4DBC-AE49-92E314619A17}"/>
              </a:ext>
            </a:extLst>
          </p:cNvPr>
          <p:cNvSpPr>
            <a:spLocks/>
          </p:cNvSpPr>
          <p:nvPr userDrawn="1"/>
        </p:nvSpPr>
        <p:spPr bwMode="auto">
          <a:xfrm>
            <a:off x="1376067" y="1906469"/>
            <a:ext cx="1231007" cy="1243897"/>
          </a:xfrm>
          <a:custGeom>
            <a:avLst/>
            <a:gdLst>
              <a:gd name="T0" fmla="*/ 61 w 90"/>
              <a:gd name="T1" fmla="*/ 31 h 91"/>
              <a:gd name="T2" fmla="*/ 9 w 90"/>
              <a:gd name="T3" fmla="*/ 8 h 91"/>
              <a:gd name="T4" fmla="*/ 29 w 90"/>
              <a:gd name="T5" fmla="*/ 60 h 91"/>
              <a:gd name="T6" fmla="*/ 81 w 90"/>
              <a:gd name="T7" fmla="*/ 83 h 91"/>
              <a:gd name="T8" fmla="*/ 61 w 90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61" y="31"/>
                </a:moveTo>
                <a:cubicBezTo>
                  <a:pt x="41" y="10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E4B311-F84A-4E18-9213-13A15F377E45}"/>
              </a:ext>
            </a:extLst>
          </p:cNvPr>
          <p:cNvSpPr>
            <a:spLocks/>
          </p:cNvSpPr>
          <p:nvPr userDrawn="1"/>
        </p:nvSpPr>
        <p:spPr bwMode="auto">
          <a:xfrm>
            <a:off x="3550201" y="5335242"/>
            <a:ext cx="1218117" cy="1243897"/>
          </a:xfrm>
          <a:custGeom>
            <a:avLst/>
            <a:gdLst>
              <a:gd name="T0" fmla="*/ 61 w 89"/>
              <a:gd name="T1" fmla="*/ 31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1"/>
                </a:moveTo>
                <a:cubicBezTo>
                  <a:pt x="41" y="10"/>
                  <a:pt x="17" y="0"/>
                  <a:pt x="9" y="8"/>
                </a:cubicBezTo>
                <a:cubicBezTo>
                  <a:pt x="0" y="15"/>
                  <a:pt x="9" y="39"/>
                  <a:pt x="29" y="60"/>
                </a:cubicBezTo>
                <a:cubicBezTo>
                  <a:pt x="49" y="80"/>
                  <a:pt x="72" y="91"/>
                  <a:pt x="81" y="83"/>
                </a:cubicBezTo>
                <a:cubicBezTo>
                  <a:pt x="89" y="75"/>
                  <a:pt x="80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CCE0E455-6E2F-40A3-A12A-E55959D59971}"/>
              </a:ext>
            </a:extLst>
          </p:cNvPr>
          <p:cNvSpPr>
            <a:spLocks/>
          </p:cNvSpPr>
          <p:nvPr userDrawn="1"/>
        </p:nvSpPr>
        <p:spPr bwMode="auto">
          <a:xfrm>
            <a:off x="1388958" y="7754288"/>
            <a:ext cx="1218117" cy="1241748"/>
          </a:xfrm>
          <a:custGeom>
            <a:avLst/>
            <a:gdLst>
              <a:gd name="T0" fmla="*/ 61 w 89"/>
              <a:gd name="T1" fmla="*/ 31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1"/>
                </a:moveTo>
                <a:cubicBezTo>
                  <a:pt x="41" y="10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8" y="81"/>
                  <a:pt x="72" y="91"/>
                  <a:pt x="81" y="83"/>
                </a:cubicBezTo>
                <a:cubicBezTo>
                  <a:pt x="89" y="75"/>
                  <a:pt x="80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42545BC1-A555-43DA-A4E7-2D60E55490D9}"/>
              </a:ext>
            </a:extLst>
          </p:cNvPr>
          <p:cNvSpPr>
            <a:spLocks/>
          </p:cNvSpPr>
          <p:nvPr userDrawn="1"/>
        </p:nvSpPr>
        <p:spPr bwMode="auto">
          <a:xfrm>
            <a:off x="2716640" y="4065565"/>
            <a:ext cx="1218117" cy="1241748"/>
          </a:xfrm>
          <a:custGeom>
            <a:avLst/>
            <a:gdLst>
              <a:gd name="T0" fmla="*/ 60 w 89"/>
              <a:gd name="T1" fmla="*/ 31 h 91"/>
              <a:gd name="T2" fmla="*/ 8 w 89"/>
              <a:gd name="T3" fmla="*/ 8 h 91"/>
              <a:gd name="T4" fmla="*/ 28 w 89"/>
              <a:gd name="T5" fmla="*/ 60 h 91"/>
              <a:gd name="T6" fmla="*/ 80 w 89"/>
              <a:gd name="T7" fmla="*/ 83 h 91"/>
              <a:gd name="T8" fmla="*/ 60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0" y="31"/>
                </a:moveTo>
                <a:cubicBezTo>
                  <a:pt x="41" y="10"/>
                  <a:pt x="17" y="0"/>
                  <a:pt x="8" y="8"/>
                </a:cubicBezTo>
                <a:cubicBezTo>
                  <a:pt x="0" y="16"/>
                  <a:pt x="9" y="39"/>
                  <a:pt x="28" y="60"/>
                </a:cubicBezTo>
                <a:cubicBezTo>
                  <a:pt x="48" y="80"/>
                  <a:pt x="72" y="91"/>
                  <a:pt x="80" y="83"/>
                </a:cubicBezTo>
                <a:cubicBezTo>
                  <a:pt x="89" y="75"/>
                  <a:pt x="80" y="52"/>
                  <a:pt x="60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4FA8DFFF-75AE-4E31-9035-6ABED72A5465}"/>
              </a:ext>
            </a:extLst>
          </p:cNvPr>
          <p:cNvSpPr>
            <a:spLocks/>
          </p:cNvSpPr>
          <p:nvPr userDrawn="1"/>
        </p:nvSpPr>
        <p:spPr bwMode="auto">
          <a:xfrm>
            <a:off x="2894954" y="6523281"/>
            <a:ext cx="1215968" cy="1243897"/>
          </a:xfrm>
          <a:custGeom>
            <a:avLst/>
            <a:gdLst>
              <a:gd name="T0" fmla="*/ 61 w 89"/>
              <a:gd name="T1" fmla="*/ 32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2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2"/>
                </a:move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1"/>
                  <a:pt x="81" y="83"/>
                </a:cubicBezTo>
                <a:cubicBezTo>
                  <a:pt x="89" y="76"/>
                  <a:pt x="80" y="52"/>
                  <a:pt x="61" y="3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519165D5-131C-488D-B87E-8C3829438F5B}"/>
              </a:ext>
            </a:extLst>
          </p:cNvPr>
          <p:cNvSpPr>
            <a:spLocks/>
          </p:cNvSpPr>
          <p:nvPr userDrawn="1"/>
        </p:nvSpPr>
        <p:spPr bwMode="auto">
          <a:xfrm>
            <a:off x="1608090" y="5663940"/>
            <a:ext cx="1231007" cy="1241748"/>
          </a:xfrm>
          <a:custGeom>
            <a:avLst/>
            <a:gdLst>
              <a:gd name="T0" fmla="*/ 29 w 90"/>
              <a:gd name="T1" fmla="*/ 60 h 91"/>
              <a:gd name="T2" fmla="*/ 81 w 90"/>
              <a:gd name="T3" fmla="*/ 83 h 91"/>
              <a:gd name="T4" fmla="*/ 61 w 90"/>
              <a:gd name="T5" fmla="*/ 31 h 91"/>
              <a:gd name="T6" fmla="*/ 9 w 90"/>
              <a:gd name="T7" fmla="*/ 8 h 91"/>
              <a:gd name="T8" fmla="*/ 29 w 90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60"/>
                </a:moveTo>
                <a:cubicBezTo>
                  <a:pt x="49" y="81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785DD6C5-0A7A-46DB-A6CA-3B3DA7BF8102}"/>
              </a:ext>
            </a:extLst>
          </p:cNvPr>
          <p:cNvSpPr>
            <a:spLocks/>
          </p:cNvSpPr>
          <p:nvPr userDrawn="1"/>
        </p:nvSpPr>
        <p:spPr bwMode="auto">
          <a:xfrm>
            <a:off x="3524421" y="2944124"/>
            <a:ext cx="1231007" cy="1243897"/>
          </a:xfrm>
          <a:custGeom>
            <a:avLst/>
            <a:gdLst>
              <a:gd name="T0" fmla="*/ 29 w 90"/>
              <a:gd name="T1" fmla="*/ 59 h 91"/>
              <a:gd name="T2" fmla="*/ 81 w 90"/>
              <a:gd name="T3" fmla="*/ 83 h 91"/>
              <a:gd name="T4" fmla="*/ 61 w 90"/>
              <a:gd name="T5" fmla="*/ 31 h 91"/>
              <a:gd name="T6" fmla="*/ 9 w 90"/>
              <a:gd name="T7" fmla="*/ 7 h 91"/>
              <a:gd name="T8" fmla="*/ 29 w 90"/>
              <a:gd name="T9" fmla="*/ 5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59"/>
                </a:moveTo>
                <a:cubicBezTo>
                  <a:pt x="49" y="80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  <a:cubicBezTo>
                  <a:pt x="41" y="10"/>
                  <a:pt x="18" y="0"/>
                  <a:pt x="9" y="7"/>
                </a:cubicBezTo>
                <a:cubicBezTo>
                  <a:pt x="0" y="15"/>
                  <a:pt x="9" y="39"/>
                  <a:pt x="29" y="5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CC72BE43-A7DE-4502-BAA4-4945AE6C2FA7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5704759"/>
            <a:ext cx="1218117" cy="1241748"/>
          </a:xfrm>
          <a:custGeom>
            <a:avLst/>
            <a:gdLst>
              <a:gd name="T0" fmla="*/ 29 w 89"/>
              <a:gd name="T1" fmla="*/ 60 h 91"/>
              <a:gd name="T2" fmla="*/ 81 w 89"/>
              <a:gd name="T3" fmla="*/ 83 h 91"/>
              <a:gd name="T4" fmla="*/ 61 w 89"/>
              <a:gd name="T5" fmla="*/ 31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9" y="81"/>
                  <a:pt x="72" y="91"/>
                  <a:pt x="81" y="83"/>
                </a:cubicBezTo>
                <a:cubicBezTo>
                  <a:pt x="89" y="76"/>
                  <a:pt x="80" y="52"/>
                  <a:pt x="61" y="31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CC7FC7BA-5CA8-4702-AC20-F682EF0A42BC}"/>
              </a:ext>
            </a:extLst>
          </p:cNvPr>
          <p:cNvSpPr>
            <a:spLocks/>
          </p:cNvSpPr>
          <p:nvPr userDrawn="1"/>
        </p:nvSpPr>
        <p:spPr bwMode="auto">
          <a:xfrm>
            <a:off x="4959520" y="7071112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1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9D900857-8F8F-4492-A00F-E0B5601DA831}"/>
              </a:ext>
            </a:extLst>
          </p:cNvPr>
          <p:cNvSpPr>
            <a:spLocks/>
          </p:cNvSpPr>
          <p:nvPr userDrawn="1"/>
        </p:nvSpPr>
        <p:spPr bwMode="auto">
          <a:xfrm>
            <a:off x="3893937" y="8231222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2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B5A5286B-4688-425F-994C-F0446E5F8DCD}"/>
              </a:ext>
            </a:extLst>
          </p:cNvPr>
          <p:cNvSpPr>
            <a:spLocks/>
          </p:cNvSpPr>
          <p:nvPr userDrawn="1"/>
        </p:nvSpPr>
        <p:spPr bwMode="auto">
          <a:xfrm>
            <a:off x="4110922" y="6879907"/>
            <a:ext cx="410336" cy="708957"/>
          </a:xfrm>
          <a:custGeom>
            <a:avLst/>
            <a:gdLst>
              <a:gd name="T0" fmla="*/ 25 w 30"/>
              <a:gd name="T1" fmla="*/ 22 h 52"/>
              <a:gd name="T2" fmla="*/ 5 w 30"/>
              <a:gd name="T3" fmla="*/ 2 h 52"/>
              <a:gd name="T4" fmla="*/ 5 w 30"/>
              <a:gd name="T5" fmla="*/ 29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EA8C8CBB-9CC8-4963-96ED-4E9530DB6FFA}"/>
              </a:ext>
            </a:extLst>
          </p:cNvPr>
          <p:cNvSpPr>
            <a:spLocks/>
          </p:cNvSpPr>
          <p:nvPr userDrawn="1"/>
        </p:nvSpPr>
        <p:spPr bwMode="auto">
          <a:xfrm>
            <a:off x="2525437" y="7275204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7" y="31"/>
                  <a:pt x="49" y="30"/>
                  <a:pt x="51" y="25"/>
                </a:cubicBezTo>
                <a:cubicBezTo>
                  <a:pt x="53" y="19"/>
                  <a:pt x="44" y="11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1B764717-BAF6-43EE-8314-7AA270BBC2B9}"/>
              </a:ext>
            </a:extLst>
          </p:cNvPr>
          <p:cNvSpPr>
            <a:spLocks/>
          </p:cNvSpPr>
          <p:nvPr userDrawn="1"/>
        </p:nvSpPr>
        <p:spPr bwMode="auto">
          <a:xfrm>
            <a:off x="2757459" y="8299970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1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1B71DBF4-98B6-4B68-87C6-74B9E1246D0C}"/>
              </a:ext>
            </a:extLst>
          </p:cNvPr>
          <p:cNvSpPr>
            <a:spLocks/>
          </p:cNvSpPr>
          <p:nvPr userDrawn="1"/>
        </p:nvSpPr>
        <p:spPr bwMode="auto">
          <a:xfrm>
            <a:off x="2935772" y="6072127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BBD446A1-942E-4AC6-91D8-E8AC81C5A878}"/>
              </a:ext>
            </a:extLst>
          </p:cNvPr>
          <p:cNvSpPr>
            <a:spLocks/>
          </p:cNvSpPr>
          <p:nvPr userDrawn="1"/>
        </p:nvSpPr>
        <p:spPr bwMode="auto">
          <a:xfrm>
            <a:off x="5097015" y="6319188"/>
            <a:ext cx="711106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19"/>
                  <a:pt x="43" y="11"/>
                  <a:pt x="29" y="5"/>
                </a:cubicBezTo>
                <a:cubicBezTo>
                  <a:pt x="16" y="0"/>
                  <a:pt x="3" y="1"/>
                  <a:pt x="1" y="6"/>
                </a:cubicBezTo>
                <a:cubicBezTo>
                  <a:pt x="0" y="12"/>
                  <a:pt x="9" y="20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1AAA00DE-4831-42F8-AA9F-1D2CD44B7EBC}"/>
              </a:ext>
            </a:extLst>
          </p:cNvPr>
          <p:cNvSpPr>
            <a:spLocks/>
          </p:cNvSpPr>
          <p:nvPr userDrawn="1"/>
        </p:nvSpPr>
        <p:spPr bwMode="auto">
          <a:xfrm>
            <a:off x="3114086" y="5376060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1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6E9CDFAB-F2F3-49D4-A59F-768D73FB66DE}"/>
              </a:ext>
            </a:extLst>
          </p:cNvPr>
          <p:cNvSpPr>
            <a:spLocks/>
          </p:cNvSpPr>
          <p:nvPr userDrawn="1"/>
        </p:nvSpPr>
        <p:spPr bwMode="auto">
          <a:xfrm>
            <a:off x="241737" y="5827214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3"/>
                  <a:pt x="19" y="53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A7D21C1E-85C2-41CF-A3DE-C3A2A4FF1703}"/>
              </a:ext>
            </a:extLst>
          </p:cNvPr>
          <p:cNvSpPr>
            <a:spLocks/>
          </p:cNvSpPr>
          <p:nvPr userDrawn="1"/>
        </p:nvSpPr>
        <p:spPr bwMode="auto">
          <a:xfrm>
            <a:off x="2415870" y="5335242"/>
            <a:ext cx="410336" cy="711106"/>
          </a:xfrm>
          <a:custGeom>
            <a:avLst/>
            <a:gdLst>
              <a:gd name="T0" fmla="*/ 25 w 30"/>
              <a:gd name="T1" fmla="*/ 23 h 52"/>
              <a:gd name="T2" fmla="*/ 5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5D046188-8DA3-4305-A3C7-2AE95615332F}"/>
              </a:ext>
            </a:extLst>
          </p:cNvPr>
          <p:cNvSpPr>
            <a:spLocks/>
          </p:cNvSpPr>
          <p:nvPr userDrawn="1"/>
        </p:nvSpPr>
        <p:spPr bwMode="auto">
          <a:xfrm>
            <a:off x="2469580" y="4215950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D5450938-FE29-407C-BCBB-86ACDBB91AEA}"/>
              </a:ext>
            </a:extLst>
          </p:cNvPr>
          <p:cNvSpPr>
            <a:spLocks/>
          </p:cNvSpPr>
          <p:nvPr userDrawn="1"/>
        </p:nvSpPr>
        <p:spPr bwMode="auto">
          <a:xfrm>
            <a:off x="4207597" y="4720813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6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29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89095AF0-AFFA-44A6-B2AE-EDD8B133372C}"/>
              </a:ext>
            </a:extLst>
          </p:cNvPr>
          <p:cNvSpPr>
            <a:spLocks/>
          </p:cNvSpPr>
          <p:nvPr userDrawn="1"/>
        </p:nvSpPr>
        <p:spPr bwMode="auto">
          <a:xfrm>
            <a:off x="1498524" y="4993653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F061C57F-87ED-42B0-8870-2C055C13A7B7}"/>
              </a:ext>
            </a:extLst>
          </p:cNvPr>
          <p:cNvSpPr>
            <a:spLocks/>
          </p:cNvSpPr>
          <p:nvPr userDrawn="1"/>
        </p:nvSpPr>
        <p:spPr bwMode="auto">
          <a:xfrm>
            <a:off x="1977606" y="5062401"/>
            <a:ext cx="410336" cy="723996"/>
          </a:xfrm>
          <a:custGeom>
            <a:avLst/>
            <a:gdLst>
              <a:gd name="T0" fmla="*/ 25 w 30"/>
              <a:gd name="T1" fmla="*/ 23 h 53"/>
              <a:gd name="T2" fmla="*/ 5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5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3"/>
                  <a:pt x="19" y="53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47BF72E2-F3BB-45C2-BA40-F50D8945D558}"/>
              </a:ext>
            </a:extLst>
          </p:cNvPr>
          <p:cNvSpPr>
            <a:spLocks/>
          </p:cNvSpPr>
          <p:nvPr userDrawn="1"/>
        </p:nvSpPr>
        <p:spPr bwMode="auto">
          <a:xfrm>
            <a:off x="4658751" y="4297587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7" y="30"/>
                  <a:pt x="49" y="30"/>
                  <a:pt x="51" y="24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D3A56A11-97CD-4234-9177-6A7C8506A44D}"/>
              </a:ext>
            </a:extLst>
          </p:cNvPr>
          <p:cNvSpPr>
            <a:spLocks/>
          </p:cNvSpPr>
          <p:nvPr userDrawn="1"/>
        </p:nvSpPr>
        <p:spPr bwMode="auto">
          <a:xfrm>
            <a:off x="4796246" y="5294423"/>
            <a:ext cx="410336" cy="711106"/>
          </a:xfrm>
          <a:custGeom>
            <a:avLst/>
            <a:gdLst>
              <a:gd name="T0" fmla="*/ 25 w 30"/>
              <a:gd name="T1" fmla="*/ 23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1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7" name="Freeform 34">
            <a:extLst>
              <a:ext uri="{FF2B5EF4-FFF2-40B4-BE49-F238E27FC236}">
                <a16:creationId xmlns:a16="http://schemas.microsoft.com/office/drawing/2014/main" id="{553FA164-478B-4E80-8C21-7FAB2E13DB4A}"/>
              </a:ext>
            </a:extLst>
          </p:cNvPr>
          <p:cNvSpPr>
            <a:spLocks/>
          </p:cNvSpPr>
          <p:nvPr userDrawn="1"/>
        </p:nvSpPr>
        <p:spPr bwMode="auto">
          <a:xfrm>
            <a:off x="965733" y="5444808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C330344E-2F0E-438C-8DA9-F8E3DE0C209F}"/>
              </a:ext>
            </a:extLst>
          </p:cNvPr>
          <p:cNvSpPr>
            <a:spLocks/>
          </p:cNvSpPr>
          <p:nvPr userDrawn="1"/>
        </p:nvSpPr>
        <p:spPr bwMode="auto">
          <a:xfrm>
            <a:off x="3728515" y="4188020"/>
            <a:ext cx="711106" cy="410336"/>
          </a:xfrm>
          <a:custGeom>
            <a:avLst/>
            <a:gdLst>
              <a:gd name="T0" fmla="*/ 23 w 52"/>
              <a:gd name="T1" fmla="*/ 25 h 30"/>
              <a:gd name="T2" fmla="*/ 51 w 52"/>
              <a:gd name="T3" fmla="*/ 24 h 30"/>
              <a:gd name="T4" fmla="*/ 30 w 52"/>
              <a:gd name="T5" fmla="*/ 5 h 30"/>
              <a:gd name="T6" fmla="*/ 2 w 52"/>
              <a:gd name="T7" fmla="*/ 6 h 30"/>
              <a:gd name="T8" fmla="*/ 23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2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FD92FA2A-4890-46E2-BF19-994503B0FA5A}"/>
              </a:ext>
            </a:extLst>
          </p:cNvPr>
          <p:cNvSpPr>
            <a:spLocks/>
          </p:cNvSpPr>
          <p:nvPr userDrawn="1"/>
        </p:nvSpPr>
        <p:spPr bwMode="auto">
          <a:xfrm>
            <a:off x="1827222" y="6851980"/>
            <a:ext cx="726143" cy="423226"/>
          </a:xfrm>
          <a:custGeom>
            <a:avLst/>
            <a:gdLst>
              <a:gd name="T0" fmla="*/ 23 w 53"/>
              <a:gd name="T1" fmla="*/ 25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5"/>
                </a:moveTo>
                <a:cubicBezTo>
                  <a:pt x="36" y="31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2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2E2FCD85-799F-4EED-BBDF-5744A6F09EB3}"/>
              </a:ext>
            </a:extLst>
          </p:cNvPr>
          <p:cNvSpPr>
            <a:spLocks/>
          </p:cNvSpPr>
          <p:nvPr userDrawn="1"/>
        </p:nvSpPr>
        <p:spPr bwMode="auto">
          <a:xfrm>
            <a:off x="2456690" y="3259932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934EF586-216D-4448-9E11-1ED733B3BBFF}"/>
              </a:ext>
            </a:extLst>
          </p:cNvPr>
          <p:cNvSpPr>
            <a:spLocks/>
          </p:cNvSpPr>
          <p:nvPr userDrawn="1"/>
        </p:nvSpPr>
        <p:spPr bwMode="auto">
          <a:xfrm>
            <a:off x="884095" y="1852761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2" name="Freeform 39">
            <a:extLst>
              <a:ext uri="{FF2B5EF4-FFF2-40B4-BE49-F238E27FC236}">
                <a16:creationId xmlns:a16="http://schemas.microsoft.com/office/drawing/2014/main" id="{A2B99EA3-DBB0-41FD-925F-87C888076AD9}"/>
              </a:ext>
            </a:extLst>
          </p:cNvPr>
          <p:cNvSpPr>
            <a:spLocks/>
          </p:cNvSpPr>
          <p:nvPr userDrawn="1"/>
        </p:nvSpPr>
        <p:spPr bwMode="auto">
          <a:xfrm>
            <a:off x="583326" y="555156"/>
            <a:ext cx="410336" cy="708957"/>
          </a:xfrm>
          <a:custGeom>
            <a:avLst/>
            <a:gdLst>
              <a:gd name="T0" fmla="*/ 25 w 30"/>
              <a:gd name="T1" fmla="*/ 23 h 52"/>
              <a:gd name="T2" fmla="*/ 5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3" name="Freeform 40">
            <a:extLst>
              <a:ext uri="{FF2B5EF4-FFF2-40B4-BE49-F238E27FC236}">
                <a16:creationId xmlns:a16="http://schemas.microsoft.com/office/drawing/2014/main" id="{A222A793-8ED4-48F1-A15B-C93EAB820F48}"/>
              </a:ext>
            </a:extLst>
          </p:cNvPr>
          <p:cNvSpPr>
            <a:spLocks/>
          </p:cNvSpPr>
          <p:nvPr userDrawn="1"/>
        </p:nvSpPr>
        <p:spPr bwMode="auto">
          <a:xfrm>
            <a:off x="-46142" y="5648902"/>
            <a:ext cx="723996" cy="423226"/>
          </a:xfrm>
          <a:custGeom>
            <a:avLst/>
            <a:gdLst>
              <a:gd name="T0" fmla="*/ 30 w 53"/>
              <a:gd name="T1" fmla="*/ 26 h 31"/>
              <a:gd name="T2" fmla="*/ 51 w 53"/>
              <a:gd name="T3" fmla="*/ 6 h 31"/>
              <a:gd name="T4" fmla="*/ 23 w 53"/>
              <a:gd name="T5" fmla="*/ 5 h 31"/>
              <a:gd name="T6" fmla="*/ 2 w 53"/>
              <a:gd name="T7" fmla="*/ 25 h 31"/>
              <a:gd name="T8" fmla="*/ 30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30" y="26"/>
                </a:moveTo>
                <a:cubicBezTo>
                  <a:pt x="43" y="20"/>
                  <a:pt x="53" y="12"/>
                  <a:pt x="51" y="6"/>
                </a:cubicBezTo>
                <a:cubicBezTo>
                  <a:pt x="49" y="1"/>
                  <a:pt x="36" y="0"/>
                  <a:pt x="23" y="5"/>
                </a:cubicBezTo>
                <a:cubicBezTo>
                  <a:pt x="9" y="11"/>
                  <a:pt x="0" y="19"/>
                  <a:pt x="2" y="25"/>
                </a:cubicBezTo>
                <a:cubicBezTo>
                  <a:pt x="4" y="30"/>
                  <a:pt x="16" y="31"/>
                  <a:pt x="30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FC69AF79-9D07-45AB-90D5-5E18C6684C1B}"/>
              </a:ext>
            </a:extLst>
          </p:cNvPr>
          <p:cNvSpPr>
            <a:spLocks/>
          </p:cNvSpPr>
          <p:nvPr userDrawn="1"/>
        </p:nvSpPr>
        <p:spPr bwMode="auto">
          <a:xfrm>
            <a:off x="104242" y="5199895"/>
            <a:ext cx="723996" cy="408187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5" name="Freeform 42">
            <a:extLst>
              <a:ext uri="{FF2B5EF4-FFF2-40B4-BE49-F238E27FC236}">
                <a16:creationId xmlns:a16="http://schemas.microsoft.com/office/drawing/2014/main" id="{9051C241-02BD-4D36-B3F0-A8CA5892C8F4}"/>
              </a:ext>
            </a:extLst>
          </p:cNvPr>
          <p:cNvSpPr>
            <a:spLocks/>
          </p:cNvSpPr>
          <p:nvPr userDrawn="1"/>
        </p:nvSpPr>
        <p:spPr bwMode="auto">
          <a:xfrm>
            <a:off x="-1030088" y="6729523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6" name="Freeform 43">
            <a:extLst>
              <a:ext uri="{FF2B5EF4-FFF2-40B4-BE49-F238E27FC236}">
                <a16:creationId xmlns:a16="http://schemas.microsoft.com/office/drawing/2014/main" id="{B25AB4B6-1AD2-4AE7-934F-5DE7D784EE72}"/>
              </a:ext>
            </a:extLst>
          </p:cNvPr>
          <p:cNvSpPr>
            <a:spLocks/>
          </p:cNvSpPr>
          <p:nvPr userDrawn="1"/>
        </p:nvSpPr>
        <p:spPr bwMode="auto">
          <a:xfrm>
            <a:off x="705781" y="6729523"/>
            <a:ext cx="711106" cy="423226"/>
          </a:xfrm>
          <a:custGeom>
            <a:avLst/>
            <a:gdLst>
              <a:gd name="T0" fmla="*/ 30 w 52"/>
              <a:gd name="T1" fmla="*/ 6 h 31"/>
              <a:gd name="T2" fmla="*/ 2 w 52"/>
              <a:gd name="T3" fmla="*/ 6 h 31"/>
              <a:gd name="T4" fmla="*/ 23 w 52"/>
              <a:gd name="T5" fmla="*/ 26 h 31"/>
              <a:gd name="T6" fmla="*/ 50 w 52"/>
              <a:gd name="T7" fmla="*/ 25 h 31"/>
              <a:gd name="T8" fmla="*/ 30 w 52"/>
              <a:gd name="T9" fmla="*/ 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30" y="6"/>
                </a:move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30" y="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733E9F97-EB31-4F58-AB3D-E77FA88E8122}"/>
              </a:ext>
            </a:extLst>
          </p:cNvPr>
          <p:cNvSpPr>
            <a:spLocks/>
          </p:cNvSpPr>
          <p:nvPr userDrawn="1"/>
        </p:nvSpPr>
        <p:spPr bwMode="auto">
          <a:xfrm>
            <a:off x="2647892" y="1524062"/>
            <a:ext cx="711106" cy="423226"/>
          </a:xfrm>
          <a:custGeom>
            <a:avLst/>
            <a:gdLst>
              <a:gd name="T0" fmla="*/ 30 w 52"/>
              <a:gd name="T1" fmla="*/ 5 h 31"/>
              <a:gd name="T2" fmla="*/ 2 w 52"/>
              <a:gd name="T3" fmla="*/ 6 h 31"/>
              <a:gd name="T4" fmla="*/ 23 w 52"/>
              <a:gd name="T5" fmla="*/ 26 h 31"/>
              <a:gd name="T6" fmla="*/ 50 w 52"/>
              <a:gd name="T7" fmla="*/ 25 h 31"/>
              <a:gd name="T8" fmla="*/ 30 w 52"/>
              <a:gd name="T9" fmla="*/ 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30" y="5"/>
                </a:move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0"/>
                  <a:pt x="23" y="26"/>
                </a:cubicBezTo>
                <a:cubicBezTo>
                  <a:pt x="36" y="31"/>
                  <a:pt x="48" y="31"/>
                  <a:pt x="50" y="25"/>
                </a:cubicBezTo>
                <a:cubicBezTo>
                  <a:pt x="52" y="19"/>
                  <a:pt x="43" y="11"/>
                  <a:pt x="30" y="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8" name="Freeform 45">
            <a:extLst>
              <a:ext uri="{FF2B5EF4-FFF2-40B4-BE49-F238E27FC236}">
                <a16:creationId xmlns:a16="http://schemas.microsoft.com/office/drawing/2014/main" id="{2C30F6BA-17DE-4177-AF7F-74A35D2EA99C}"/>
              </a:ext>
            </a:extLst>
          </p:cNvPr>
          <p:cNvSpPr>
            <a:spLocks/>
          </p:cNvSpPr>
          <p:nvPr userDrawn="1"/>
        </p:nvSpPr>
        <p:spPr bwMode="auto">
          <a:xfrm>
            <a:off x="1623129" y="3874361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4" y="51"/>
                </a:cubicBezTo>
                <a:cubicBezTo>
                  <a:pt x="30" y="49"/>
                  <a:pt x="30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3E9DD0ED-66C4-437F-B88E-81586631B2D8}"/>
              </a:ext>
            </a:extLst>
          </p:cNvPr>
          <p:cNvSpPr>
            <a:spLocks/>
          </p:cNvSpPr>
          <p:nvPr userDrawn="1"/>
        </p:nvSpPr>
        <p:spPr bwMode="auto">
          <a:xfrm>
            <a:off x="2319195" y="1743194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0" name="Freeform 47">
            <a:extLst>
              <a:ext uri="{FF2B5EF4-FFF2-40B4-BE49-F238E27FC236}">
                <a16:creationId xmlns:a16="http://schemas.microsoft.com/office/drawing/2014/main" id="{C6F72028-3BC8-4FF4-ADFA-D8EC0708BDD9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3517734"/>
            <a:ext cx="423226" cy="723996"/>
          </a:xfrm>
          <a:custGeom>
            <a:avLst/>
            <a:gdLst>
              <a:gd name="T0" fmla="*/ 25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5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5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5" y="51"/>
                </a:cubicBezTo>
                <a:cubicBezTo>
                  <a:pt x="30" y="49"/>
                  <a:pt x="31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1" name="Freeform 48">
            <a:extLst>
              <a:ext uri="{FF2B5EF4-FFF2-40B4-BE49-F238E27FC236}">
                <a16:creationId xmlns:a16="http://schemas.microsoft.com/office/drawing/2014/main" id="{D624677A-9B19-41DD-B284-F34D75C556F4}"/>
              </a:ext>
            </a:extLst>
          </p:cNvPr>
          <p:cNvSpPr>
            <a:spLocks/>
          </p:cNvSpPr>
          <p:nvPr userDrawn="1"/>
        </p:nvSpPr>
        <p:spPr bwMode="auto">
          <a:xfrm>
            <a:off x="1034480" y="4570428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2" name="Freeform 49">
            <a:extLst>
              <a:ext uri="{FF2B5EF4-FFF2-40B4-BE49-F238E27FC236}">
                <a16:creationId xmlns:a16="http://schemas.microsoft.com/office/drawing/2014/main" id="{B97ADACF-8917-4E99-9463-6477753C8B0E}"/>
              </a:ext>
            </a:extLst>
          </p:cNvPr>
          <p:cNvSpPr>
            <a:spLocks/>
          </p:cNvSpPr>
          <p:nvPr userDrawn="1"/>
        </p:nvSpPr>
        <p:spPr bwMode="auto">
          <a:xfrm>
            <a:off x="1144045" y="3668119"/>
            <a:ext cx="423226" cy="723996"/>
          </a:xfrm>
          <a:custGeom>
            <a:avLst/>
            <a:gdLst>
              <a:gd name="T0" fmla="*/ 26 w 31"/>
              <a:gd name="T1" fmla="*/ 30 h 53"/>
              <a:gd name="T2" fmla="*/ 25 w 31"/>
              <a:gd name="T3" fmla="*/ 2 h 53"/>
              <a:gd name="T4" fmla="*/ 6 w 31"/>
              <a:gd name="T5" fmla="*/ 23 h 53"/>
              <a:gd name="T6" fmla="*/ 6 w 31"/>
              <a:gd name="T7" fmla="*/ 51 h 53"/>
              <a:gd name="T8" fmla="*/ 26 w 31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30"/>
                </a:moveTo>
                <a:cubicBezTo>
                  <a:pt x="31" y="17"/>
                  <a:pt x="31" y="4"/>
                  <a:pt x="25" y="2"/>
                </a:cubicBezTo>
                <a:cubicBezTo>
                  <a:pt x="20" y="0"/>
                  <a:pt x="11" y="9"/>
                  <a:pt x="6" y="23"/>
                </a:cubicBezTo>
                <a:cubicBezTo>
                  <a:pt x="0" y="36"/>
                  <a:pt x="1" y="49"/>
                  <a:pt x="6" y="51"/>
                </a:cubicBezTo>
                <a:cubicBezTo>
                  <a:pt x="12" y="53"/>
                  <a:pt x="21" y="43"/>
                  <a:pt x="26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3" name="Freeform 50">
            <a:extLst>
              <a:ext uri="{FF2B5EF4-FFF2-40B4-BE49-F238E27FC236}">
                <a16:creationId xmlns:a16="http://schemas.microsoft.com/office/drawing/2014/main" id="{436B5663-968A-41A1-BB60-B8073E467A5E}"/>
              </a:ext>
            </a:extLst>
          </p:cNvPr>
          <p:cNvSpPr>
            <a:spLocks/>
          </p:cNvSpPr>
          <p:nvPr userDrawn="1"/>
        </p:nvSpPr>
        <p:spPr bwMode="auto">
          <a:xfrm>
            <a:off x="4822026" y="3395279"/>
            <a:ext cx="410336" cy="723996"/>
          </a:xfrm>
          <a:custGeom>
            <a:avLst/>
            <a:gdLst>
              <a:gd name="T0" fmla="*/ 25 w 30"/>
              <a:gd name="T1" fmla="*/ 30 h 53"/>
              <a:gd name="T2" fmla="*/ 24 w 30"/>
              <a:gd name="T3" fmla="*/ 2 h 53"/>
              <a:gd name="T4" fmla="*/ 5 w 30"/>
              <a:gd name="T5" fmla="*/ 23 h 53"/>
              <a:gd name="T6" fmla="*/ 5 w 30"/>
              <a:gd name="T7" fmla="*/ 51 h 53"/>
              <a:gd name="T8" fmla="*/ 25 w 30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30"/>
                </a:moveTo>
                <a:cubicBezTo>
                  <a:pt x="30" y="17"/>
                  <a:pt x="30" y="4"/>
                  <a:pt x="24" y="2"/>
                </a:cubicBezTo>
                <a:cubicBezTo>
                  <a:pt x="19" y="0"/>
                  <a:pt x="10" y="9"/>
                  <a:pt x="5" y="23"/>
                </a:cubicBezTo>
                <a:cubicBezTo>
                  <a:pt x="0" y="36"/>
                  <a:pt x="0" y="49"/>
                  <a:pt x="5" y="51"/>
                </a:cubicBezTo>
                <a:cubicBezTo>
                  <a:pt x="11" y="53"/>
                  <a:pt x="20" y="43"/>
                  <a:pt x="2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4" name="Freeform 51">
            <a:extLst>
              <a:ext uri="{FF2B5EF4-FFF2-40B4-BE49-F238E27FC236}">
                <a16:creationId xmlns:a16="http://schemas.microsoft.com/office/drawing/2014/main" id="{EAE715B8-A239-42CB-ABFE-8B14FA8B5A88}"/>
              </a:ext>
            </a:extLst>
          </p:cNvPr>
          <p:cNvSpPr>
            <a:spLocks/>
          </p:cNvSpPr>
          <p:nvPr userDrawn="1"/>
        </p:nvSpPr>
        <p:spPr bwMode="auto">
          <a:xfrm>
            <a:off x="213809" y="3558553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9"/>
                  <a:pt x="12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5" name="Freeform 52">
            <a:extLst>
              <a:ext uri="{FF2B5EF4-FFF2-40B4-BE49-F238E27FC236}">
                <a16:creationId xmlns:a16="http://schemas.microsoft.com/office/drawing/2014/main" id="{709991D1-9613-4FB1-840E-D2D97C86F53F}"/>
              </a:ext>
            </a:extLst>
          </p:cNvPr>
          <p:cNvSpPr>
            <a:spLocks/>
          </p:cNvSpPr>
          <p:nvPr userDrawn="1"/>
        </p:nvSpPr>
        <p:spPr bwMode="auto">
          <a:xfrm>
            <a:off x="-497297" y="3627301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5 w 31"/>
              <a:gd name="T5" fmla="*/ 30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0" y="9"/>
                  <a:pt x="12" y="0"/>
                  <a:pt x="6" y="2"/>
                </a:cubicBezTo>
                <a:cubicBezTo>
                  <a:pt x="1" y="4"/>
                  <a:pt x="0" y="16"/>
                  <a:pt x="5" y="30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6" name="Freeform 53">
            <a:extLst>
              <a:ext uri="{FF2B5EF4-FFF2-40B4-BE49-F238E27FC236}">
                <a16:creationId xmlns:a16="http://schemas.microsoft.com/office/drawing/2014/main" id="{7D4393AB-A1A7-46DE-9856-28162FBE7FEA}"/>
              </a:ext>
            </a:extLst>
          </p:cNvPr>
          <p:cNvSpPr>
            <a:spLocks/>
          </p:cNvSpPr>
          <p:nvPr userDrawn="1"/>
        </p:nvSpPr>
        <p:spPr bwMode="auto">
          <a:xfrm>
            <a:off x="-2890562" y="2097673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6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29"/>
                </a:cubicBezTo>
                <a:cubicBezTo>
                  <a:pt x="11" y="43"/>
                  <a:pt x="20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7" name="Freeform 54">
            <a:extLst>
              <a:ext uri="{FF2B5EF4-FFF2-40B4-BE49-F238E27FC236}">
                <a16:creationId xmlns:a16="http://schemas.microsoft.com/office/drawing/2014/main" id="{3F394DA1-8F49-4288-BA39-6650F1EFF797}"/>
              </a:ext>
            </a:extLst>
          </p:cNvPr>
          <p:cNvSpPr>
            <a:spLocks/>
          </p:cNvSpPr>
          <p:nvPr userDrawn="1"/>
        </p:nvSpPr>
        <p:spPr bwMode="auto">
          <a:xfrm>
            <a:off x="267517" y="1236183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  <a:cubicBezTo>
                  <a:pt x="11" y="43"/>
                  <a:pt x="20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9E865FEA-D6C4-4AAD-9777-174AE4113548}"/>
              </a:ext>
            </a:extLst>
          </p:cNvPr>
          <p:cNvSpPr>
            <a:spLocks/>
          </p:cNvSpPr>
          <p:nvPr userDrawn="1"/>
        </p:nvSpPr>
        <p:spPr bwMode="auto">
          <a:xfrm>
            <a:off x="-1373825" y="3818504"/>
            <a:ext cx="713253" cy="423226"/>
          </a:xfrm>
          <a:custGeom>
            <a:avLst/>
            <a:gdLst>
              <a:gd name="T0" fmla="*/ 23 w 52"/>
              <a:gd name="T1" fmla="*/ 26 h 31"/>
              <a:gd name="T2" fmla="*/ 51 w 52"/>
              <a:gd name="T3" fmla="*/ 25 h 31"/>
              <a:gd name="T4" fmla="*/ 30 w 52"/>
              <a:gd name="T5" fmla="*/ 6 h 31"/>
              <a:gd name="T6" fmla="*/ 2 w 52"/>
              <a:gd name="T7" fmla="*/ 6 h 31"/>
              <a:gd name="T8" fmla="*/ 23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2" y="20"/>
                  <a:pt x="43" y="11"/>
                  <a:pt x="30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9" name="Freeform 56">
            <a:extLst>
              <a:ext uri="{FF2B5EF4-FFF2-40B4-BE49-F238E27FC236}">
                <a16:creationId xmlns:a16="http://schemas.microsoft.com/office/drawing/2014/main" id="{F44B899C-A395-4618-8646-6896D15A71AE}"/>
              </a:ext>
            </a:extLst>
          </p:cNvPr>
          <p:cNvSpPr>
            <a:spLocks/>
          </p:cNvSpPr>
          <p:nvPr userDrawn="1"/>
        </p:nvSpPr>
        <p:spPr bwMode="auto">
          <a:xfrm>
            <a:off x="-2084929" y="4078455"/>
            <a:ext cx="425374" cy="723996"/>
          </a:xfrm>
          <a:custGeom>
            <a:avLst/>
            <a:gdLst>
              <a:gd name="T0" fmla="*/ 6 w 31"/>
              <a:gd name="T1" fmla="*/ 30 h 53"/>
              <a:gd name="T2" fmla="*/ 25 w 31"/>
              <a:gd name="T3" fmla="*/ 51 h 53"/>
              <a:gd name="T4" fmla="*/ 26 w 31"/>
              <a:gd name="T5" fmla="*/ 23 h 53"/>
              <a:gd name="T6" fmla="*/ 6 w 31"/>
              <a:gd name="T7" fmla="*/ 2 h 53"/>
              <a:gd name="T8" fmla="*/ 6 w 31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6" y="30"/>
                </a:moveTo>
                <a:cubicBezTo>
                  <a:pt x="11" y="44"/>
                  <a:pt x="20" y="53"/>
                  <a:pt x="25" y="51"/>
                </a:cubicBezTo>
                <a:cubicBezTo>
                  <a:pt x="31" y="49"/>
                  <a:pt x="31" y="37"/>
                  <a:pt x="26" y="23"/>
                </a:cubicBez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0" name="Freeform 57">
            <a:extLst>
              <a:ext uri="{FF2B5EF4-FFF2-40B4-BE49-F238E27FC236}">
                <a16:creationId xmlns:a16="http://schemas.microsoft.com/office/drawing/2014/main" id="{F0470D5D-483A-466E-996C-C48860CEEFDC}"/>
              </a:ext>
            </a:extLst>
          </p:cNvPr>
          <p:cNvSpPr>
            <a:spLocks/>
          </p:cNvSpPr>
          <p:nvPr userDrawn="1"/>
        </p:nvSpPr>
        <p:spPr bwMode="auto">
          <a:xfrm>
            <a:off x="1363177" y="4598356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id="{AC99D45E-D356-499C-A462-38A198D991C0}"/>
              </a:ext>
            </a:extLst>
          </p:cNvPr>
          <p:cNvSpPr>
            <a:spLocks/>
          </p:cNvSpPr>
          <p:nvPr userDrawn="1"/>
        </p:nvSpPr>
        <p:spPr bwMode="auto">
          <a:xfrm>
            <a:off x="5685664" y="5376060"/>
            <a:ext cx="410336" cy="711106"/>
          </a:xfrm>
          <a:custGeom>
            <a:avLst/>
            <a:gdLst>
              <a:gd name="T0" fmla="*/ 5 w 30"/>
              <a:gd name="T1" fmla="*/ 30 h 52"/>
              <a:gd name="T2" fmla="*/ 24 w 30"/>
              <a:gd name="T3" fmla="*/ 50 h 52"/>
              <a:gd name="T4" fmla="*/ 25 w 30"/>
              <a:gd name="T5" fmla="*/ 23 h 52"/>
              <a:gd name="T6" fmla="*/ 6 w 30"/>
              <a:gd name="T7" fmla="*/ 2 h 52"/>
              <a:gd name="T8" fmla="*/ 5 w 30"/>
              <a:gd name="T9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5" y="30"/>
                </a:move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2" name="Freeform 59">
            <a:extLst>
              <a:ext uri="{FF2B5EF4-FFF2-40B4-BE49-F238E27FC236}">
                <a16:creationId xmlns:a16="http://schemas.microsoft.com/office/drawing/2014/main" id="{C185149D-CC02-4284-8966-7DA09240B18E}"/>
              </a:ext>
            </a:extLst>
          </p:cNvPr>
          <p:cNvSpPr>
            <a:spLocks/>
          </p:cNvSpPr>
          <p:nvPr userDrawn="1"/>
        </p:nvSpPr>
        <p:spPr bwMode="auto">
          <a:xfrm>
            <a:off x="2115101" y="7356842"/>
            <a:ext cx="423226" cy="723996"/>
          </a:xfrm>
          <a:custGeom>
            <a:avLst/>
            <a:gdLst>
              <a:gd name="T0" fmla="*/ 25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5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5" y="51"/>
                </a:cubicBezTo>
                <a:cubicBezTo>
                  <a:pt x="30" y="49"/>
                  <a:pt x="31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3" name="Freeform 60">
            <a:extLst>
              <a:ext uri="{FF2B5EF4-FFF2-40B4-BE49-F238E27FC236}">
                <a16:creationId xmlns:a16="http://schemas.microsoft.com/office/drawing/2014/main" id="{F047522C-8E6C-4EDB-BE49-728E096677B0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8012090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4" y="51"/>
                </a:cubicBezTo>
                <a:cubicBezTo>
                  <a:pt x="30" y="49"/>
                  <a:pt x="30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4" name="Freeform 61">
            <a:extLst>
              <a:ext uri="{FF2B5EF4-FFF2-40B4-BE49-F238E27FC236}">
                <a16:creationId xmlns:a16="http://schemas.microsoft.com/office/drawing/2014/main" id="{A067458B-3ED6-4786-978D-D8356B2E0AA3}"/>
              </a:ext>
            </a:extLst>
          </p:cNvPr>
          <p:cNvSpPr>
            <a:spLocks/>
          </p:cNvSpPr>
          <p:nvPr userDrawn="1"/>
        </p:nvSpPr>
        <p:spPr bwMode="auto">
          <a:xfrm>
            <a:off x="555396" y="4134312"/>
            <a:ext cx="410336" cy="708957"/>
          </a:xfrm>
          <a:custGeom>
            <a:avLst/>
            <a:gdLst>
              <a:gd name="T0" fmla="*/ 25 w 30"/>
              <a:gd name="T1" fmla="*/ 23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1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5" name="Freeform 62">
            <a:extLst>
              <a:ext uri="{FF2B5EF4-FFF2-40B4-BE49-F238E27FC236}">
                <a16:creationId xmlns:a16="http://schemas.microsoft.com/office/drawing/2014/main" id="{DD9B34D5-4C9B-494A-B470-2830F19371F5}"/>
              </a:ext>
            </a:extLst>
          </p:cNvPr>
          <p:cNvSpPr>
            <a:spLocks/>
          </p:cNvSpPr>
          <p:nvPr userDrawn="1"/>
        </p:nvSpPr>
        <p:spPr bwMode="auto">
          <a:xfrm>
            <a:off x="896985" y="4228840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6" name="Freeform 63">
            <a:extLst>
              <a:ext uri="{FF2B5EF4-FFF2-40B4-BE49-F238E27FC236}">
                <a16:creationId xmlns:a16="http://schemas.microsoft.com/office/drawing/2014/main" id="{5ADE4CF7-319A-4AA8-A819-AB739BDC37B9}"/>
              </a:ext>
            </a:extLst>
          </p:cNvPr>
          <p:cNvSpPr>
            <a:spLocks/>
          </p:cNvSpPr>
          <p:nvPr userDrawn="1"/>
        </p:nvSpPr>
        <p:spPr bwMode="auto">
          <a:xfrm>
            <a:off x="-2426518" y="1960179"/>
            <a:ext cx="726143" cy="425374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20"/>
                  <a:pt x="44" y="11"/>
                  <a:pt x="30" y="6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7" name="Freeform 64">
            <a:extLst>
              <a:ext uri="{FF2B5EF4-FFF2-40B4-BE49-F238E27FC236}">
                <a16:creationId xmlns:a16="http://schemas.microsoft.com/office/drawing/2014/main" id="{339BE9A8-9739-4700-B36D-9F90FD745B2D}"/>
              </a:ext>
            </a:extLst>
          </p:cNvPr>
          <p:cNvSpPr>
            <a:spLocks/>
          </p:cNvSpPr>
          <p:nvPr userDrawn="1"/>
        </p:nvSpPr>
        <p:spPr bwMode="auto">
          <a:xfrm>
            <a:off x="1103227" y="7275204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8" name="Freeform 65">
            <a:extLst>
              <a:ext uri="{FF2B5EF4-FFF2-40B4-BE49-F238E27FC236}">
                <a16:creationId xmlns:a16="http://schemas.microsoft.com/office/drawing/2014/main" id="{C995EB0C-483C-4B0C-960B-29E19D8E891F}"/>
              </a:ext>
            </a:extLst>
          </p:cNvPr>
          <p:cNvSpPr>
            <a:spLocks/>
          </p:cNvSpPr>
          <p:nvPr userDrawn="1"/>
        </p:nvSpPr>
        <p:spPr bwMode="auto">
          <a:xfrm>
            <a:off x="2566255" y="2727140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9" name="Freeform 66">
            <a:extLst>
              <a:ext uri="{FF2B5EF4-FFF2-40B4-BE49-F238E27FC236}">
                <a16:creationId xmlns:a16="http://schemas.microsoft.com/office/drawing/2014/main" id="{6F1E1AF5-4CE8-4565-AE45-E6CFFB2342C5}"/>
              </a:ext>
            </a:extLst>
          </p:cNvPr>
          <p:cNvSpPr>
            <a:spLocks/>
          </p:cNvSpPr>
          <p:nvPr userDrawn="1"/>
        </p:nvSpPr>
        <p:spPr bwMode="auto">
          <a:xfrm>
            <a:off x="3126976" y="2179311"/>
            <a:ext cx="423226" cy="711106"/>
          </a:xfrm>
          <a:custGeom>
            <a:avLst/>
            <a:gdLst>
              <a:gd name="T0" fmla="*/ 25 w 31"/>
              <a:gd name="T1" fmla="*/ 22 h 52"/>
              <a:gd name="T2" fmla="*/ 6 w 31"/>
              <a:gd name="T3" fmla="*/ 1 h 52"/>
              <a:gd name="T4" fmla="*/ 5 w 31"/>
              <a:gd name="T5" fmla="*/ 29 h 52"/>
              <a:gd name="T6" fmla="*/ 25 w 31"/>
              <a:gd name="T7" fmla="*/ 50 h 52"/>
              <a:gd name="T8" fmla="*/ 25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0" name="Freeform 67">
            <a:extLst>
              <a:ext uri="{FF2B5EF4-FFF2-40B4-BE49-F238E27FC236}">
                <a16:creationId xmlns:a16="http://schemas.microsoft.com/office/drawing/2014/main" id="{D221292E-C1BA-48B1-89BF-0D4116520C62}"/>
              </a:ext>
            </a:extLst>
          </p:cNvPr>
          <p:cNvSpPr>
            <a:spLocks/>
          </p:cNvSpPr>
          <p:nvPr userDrawn="1"/>
        </p:nvSpPr>
        <p:spPr bwMode="auto">
          <a:xfrm>
            <a:off x="3073266" y="3627301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1" name="Freeform 68">
            <a:extLst>
              <a:ext uri="{FF2B5EF4-FFF2-40B4-BE49-F238E27FC236}">
                <a16:creationId xmlns:a16="http://schemas.microsoft.com/office/drawing/2014/main" id="{D5FE19B4-B0A3-4C30-8B1C-8FF41BA1C73D}"/>
              </a:ext>
            </a:extLst>
          </p:cNvPr>
          <p:cNvSpPr>
            <a:spLocks/>
          </p:cNvSpPr>
          <p:nvPr userDrawn="1"/>
        </p:nvSpPr>
        <p:spPr bwMode="auto">
          <a:xfrm>
            <a:off x="-813104" y="5636012"/>
            <a:ext cx="713253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6 h 31"/>
              <a:gd name="T6" fmla="*/ 2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29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2" name="Freeform 69">
            <a:extLst>
              <a:ext uri="{FF2B5EF4-FFF2-40B4-BE49-F238E27FC236}">
                <a16:creationId xmlns:a16="http://schemas.microsoft.com/office/drawing/2014/main" id="{A033C067-CEA2-4B04-A5B6-4DA9E7A10EAB}"/>
              </a:ext>
            </a:extLst>
          </p:cNvPr>
          <p:cNvSpPr>
            <a:spLocks/>
          </p:cNvSpPr>
          <p:nvPr userDrawn="1"/>
        </p:nvSpPr>
        <p:spPr bwMode="auto">
          <a:xfrm>
            <a:off x="-278165" y="5582302"/>
            <a:ext cx="423226" cy="708957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1 h 52"/>
              <a:gd name="T4" fmla="*/ 5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1"/>
                </a:cubicBezTo>
                <a:cubicBezTo>
                  <a:pt x="1" y="3"/>
                  <a:pt x="0" y="16"/>
                  <a:pt x="5" y="29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3" name="Freeform 70">
            <a:extLst>
              <a:ext uri="{FF2B5EF4-FFF2-40B4-BE49-F238E27FC236}">
                <a16:creationId xmlns:a16="http://schemas.microsoft.com/office/drawing/2014/main" id="{5AE55A5B-5AE9-4098-AB29-AFB44C52613D}"/>
              </a:ext>
            </a:extLst>
          </p:cNvPr>
          <p:cNvSpPr>
            <a:spLocks/>
          </p:cNvSpPr>
          <p:nvPr userDrawn="1"/>
        </p:nvSpPr>
        <p:spPr bwMode="auto">
          <a:xfrm>
            <a:off x="145062" y="6592028"/>
            <a:ext cx="425374" cy="711106"/>
          </a:xfrm>
          <a:custGeom>
            <a:avLst/>
            <a:gdLst>
              <a:gd name="T0" fmla="*/ 26 w 31"/>
              <a:gd name="T1" fmla="*/ 23 h 52"/>
              <a:gd name="T2" fmla="*/ 6 w 31"/>
              <a:gd name="T3" fmla="*/ 2 h 52"/>
              <a:gd name="T4" fmla="*/ 6 w 31"/>
              <a:gd name="T5" fmla="*/ 30 h 52"/>
              <a:gd name="T6" fmla="*/ 25 w 31"/>
              <a:gd name="T7" fmla="*/ 50 h 52"/>
              <a:gd name="T8" fmla="*/ 26 w 31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3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30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4" name="Freeform 71">
            <a:extLst>
              <a:ext uri="{FF2B5EF4-FFF2-40B4-BE49-F238E27FC236}">
                <a16:creationId xmlns:a16="http://schemas.microsoft.com/office/drawing/2014/main" id="{4BDD1665-6F44-4486-AA52-3D97918D8107}"/>
              </a:ext>
            </a:extLst>
          </p:cNvPr>
          <p:cNvSpPr>
            <a:spLocks/>
          </p:cNvSpPr>
          <p:nvPr userDrawn="1"/>
        </p:nvSpPr>
        <p:spPr bwMode="auto">
          <a:xfrm>
            <a:off x="2907844" y="3367349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5" name="Freeform 72">
            <a:extLst>
              <a:ext uri="{FF2B5EF4-FFF2-40B4-BE49-F238E27FC236}">
                <a16:creationId xmlns:a16="http://schemas.microsoft.com/office/drawing/2014/main" id="{B29411C3-5374-4657-8750-8BE5CC02F580}"/>
              </a:ext>
            </a:extLst>
          </p:cNvPr>
          <p:cNvSpPr>
            <a:spLocks/>
          </p:cNvSpPr>
          <p:nvPr userDrawn="1"/>
        </p:nvSpPr>
        <p:spPr bwMode="auto">
          <a:xfrm>
            <a:off x="2729530" y="2589645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6" name="Freeform 73">
            <a:extLst>
              <a:ext uri="{FF2B5EF4-FFF2-40B4-BE49-F238E27FC236}">
                <a16:creationId xmlns:a16="http://schemas.microsoft.com/office/drawing/2014/main" id="{30332CDD-727C-4291-965B-09BCEC6C1319}"/>
              </a:ext>
            </a:extLst>
          </p:cNvPr>
          <p:cNvSpPr>
            <a:spLocks/>
          </p:cNvSpPr>
          <p:nvPr userDrawn="1"/>
        </p:nvSpPr>
        <p:spPr bwMode="auto">
          <a:xfrm>
            <a:off x="1842261" y="3968888"/>
            <a:ext cx="723996" cy="423226"/>
          </a:xfrm>
          <a:custGeom>
            <a:avLst/>
            <a:gdLst>
              <a:gd name="T0" fmla="*/ 23 w 53"/>
              <a:gd name="T1" fmla="*/ 5 h 31"/>
              <a:gd name="T2" fmla="*/ 2 w 53"/>
              <a:gd name="T3" fmla="*/ 25 h 31"/>
              <a:gd name="T4" fmla="*/ 30 w 53"/>
              <a:gd name="T5" fmla="*/ 26 h 31"/>
              <a:gd name="T6" fmla="*/ 51 w 53"/>
              <a:gd name="T7" fmla="*/ 6 h 31"/>
              <a:gd name="T8" fmla="*/ 23 w 53"/>
              <a:gd name="T9" fmla="*/ 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5"/>
                </a:moveTo>
                <a:cubicBezTo>
                  <a:pt x="10" y="11"/>
                  <a:pt x="0" y="19"/>
                  <a:pt x="2" y="25"/>
                </a:cubicBezTo>
                <a:cubicBezTo>
                  <a:pt x="4" y="31"/>
                  <a:pt x="17" y="31"/>
                  <a:pt x="30" y="26"/>
                </a:cubicBezTo>
                <a:cubicBezTo>
                  <a:pt x="44" y="20"/>
                  <a:pt x="53" y="12"/>
                  <a:pt x="51" y="6"/>
                </a:cubicBezTo>
                <a:cubicBezTo>
                  <a:pt x="49" y="1"/>
                  <a:pt x="37" y="0"/>
                  <a:pt x="23" y="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7" name="Freeform 74">
            <a:extLst>
              <a:ext uri="{FF2B5EF4-FFF2-40B4-BE49-F238E27FC236}">
                <a16:creationId xmlns:a16="http://schemas.microsoft.com/office/drawing/2014/main" id="{91CD0B28-DBE3-4F3B-8B7A-BDB84629CF12}"/>
              </a:ext>
            </a:extLst>
          </p:cNvPr>
          <p:cNvSpPr>
            <a:spLocks/>
          </p:cNvSpPr>
          <p:nvPr userDrawn="1"/>
        </p:nvSpPr>
        <p:spPr bwMode="auto">
          <a:xfrm>
            <a:off x="1623129" y="3517734"/>
            <a:ext cx="711106" cy="410336"/>
          </a:xfrm>
          <a:custGeom>
            <a:avLst/>
            <a:gdLst>
              <a:gd name="T0" fmla="*/ 22 w 52"/>
              <a:gd name="T1" fmla="*/ 25 h 30"/>
              <a:gd name="T2" fmla="*/ 50 w 52"/>
              <a:gd name="T3" fmla="*/ 24 h 30"/>
              <a:gd name="T4" fmla="*/ 29 w 52"/>
              <a:gd name="T5" fmla="*/ 5 h 30"/>
              <a:gd name="T6" fmla="*/ 2 w 52"/>
              <a:gd name="T7" fmla="*/ 5 h 30"/>
              <a:gd name="T8" fmla="*/ 22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2" y="25"/>
                </a:moveTo>
                <a:cubicBezTo>
                  <a:pt x="36" y="30"/>
                  <a:pt x="48" y="30"/>
                  <a:pt x="50" y="24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5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8" name="Freeform 75">
            <a:extLst>
              <a:ext uri="{FF2B5EF4-FFF2-40B4-BE49-F238E27FC236}">
                <a16:creationId xmlns:a16="http://schemas.microsoft.com/office/drawing/2014/main" id="{DF2B25F8-3204-43AB-B647-737D985092C2}"/>
              </a:ext>
            </a:extLst>
          </p:cNvPr>
          <p:cNvSpPr>
            <a:spLocks/>
          </p:cNvSpPr>
          <p:nvPr userDrawn="1"/>
        </p:nvSpPr>
        <p:spPr bwMode="auto">
          <a:xfrm>
            <a:off x="1582309" y="772139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7" y="30"/>
                  <a:pt x="49" y="30"/>
                  <a:pt x="51" y="24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9" name="Freeform 76">
            <a:extLst>
              <a:ext uri="{FF2B5EF4-FFF2-40B4-BE49-F238E27FC236}">
                <a16:creationId xmlns:a16="http://schemas.microsoft.com/office/drawing/2014/main" id="{91656D2C-40AD-4007-A424-F63F2ACCD0B4}"/>
              </a:ext>
            </a:extLst>
          </p:cNvPr>
          <p:cNvSpPr>
            <a:spLocks/>
          </p:cNvSpPr>
          <p:nvPr userDrawn="1"/>
        </p:nvSpPr>
        <p:spPr bwMode="auto">
          <a:xfrm>
            <a:off x="1307320" y="1674447"/>
            <a:ext cx="726143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0" name="Freeform 77">
            <a:extLst>
              <a:ext uri="{FF2B5EF4-FFF2-40B4-BE49-F238E27FC236}">
                <a16:creationId xmlns:a16="http://schemas.microsoft.com/office/drawing/2014/main" id="{A3444D78-0BC2-4F15-9891-00FF3CCBC134}"/>
              </a:ext>
            </a:extLst>
          </p:cNvPr>
          <p:cNvSpPr>
            <a:spLocks/>
          </p:cNvSpPr>
          <p:nvPr userDrawn="1"/>
        </p:nvSpPr>
        <p:spPr bwMode="auto">
          <a:xfrm>
            <a:off x="-1058016" y="3053690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7" y="31"/>
                  <a:pt x="49" y="31"/>
                  <a:pt x="51" y="25"/>
                </a:cubicBezTo>
                <a:cubicBezTo>
                  <a:pt x="53" y="19"/>
                  <a:pt x="44" y="11"/>
                  <a:pt x="30" y="6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1" name="Freeform 78">
            <a:extLst>
              <a:ext uri="{FF2B5EF4-FFF2-40B4-BE49-F238E27FC236}">
                <a16:creationId xmlns:a16="http://schemas.microsoft.com/office/drawing/2014/main" id="{BB5ECDEE-0DFF-41E2-8258-F071491BC488}"/>
              </a:ext>
            </a:extLst>
          </p:cNvPr>
          <p:cNvSpPr>
            <a:spLocks/>
          </p:cNvSpPr>
          <p:nvPr userDrawn="1"/>
        </p:nvSpPr>
        <p:spPr bwMode="auto">
          <a:xfrm>
            <a:off x="583326" y="3313641"/>
            <a:ext cx="711106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6 h 31"/>
              <a:gd name="T6" fmla="*/ 2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29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2" name="Freeform 79">
            <a:extLst>
              <a:ext uri="{FF2B5EF4-FFF2-40B4-BE49-F238E27FC236}">
                <a16:creationId xmlns:a16="http://schemas.microsoft.com/office/drawing/2014/main" id="{5FB71415-0225-4628-A711-3634F7783CEC}"/>
              </a:ext>
            </a:extLst>
          </p:cNvPr>
          <p:cNvSpPr>
            <a:spLocks/>
          </p:cNvSpPr>
          <p:nvPr userDrawn="1"/>
        </p:nvSpPr>
        <p:spPr bwMode="auto">
          <a:xfrm>
            <a:off x="-1249220" y="5472737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1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3" name="Freeform 80">
            <a:extLst>
              <a:ext uri="{FF2B5EF4-FFF2-40B4-BE49-F238E27FC236}">
                <a16:creationId xmlns:a16="http://schemas.microsoft.com/office/drawing/2014/main" id="{E734BE33-8641-4ADE-8618-35200E9B3B6E}"/>
              </a:ext>
            </a:extLst>
          </p:cNvPr>
          <p:cNvSpPr>
            <a:spLocks/>
          </p:cNvSpPr>
          <p:nvPr userDrawn="1"/>
        </p:nvSpPr>
        <p:spPr bwMode="auto">
          <a:xfrm>
            <a:off x="-1537100" y="4993653"/>
            <a:ext cx="711106" cy="410336"/>
          </a:xfrm>
          <a:custGeom>
            <a:avLst/>
            <a:gdLst>
              <a:gd name="T0" fmla="*/ 23 w 52"/>
              <a:gd name="T1" fmla="*/ 25 h 30"/>
              <a:gd name="T2" fmla="*/ 50 w 52"/>
              <a:gd name="T3" fmla="*/ 25 h 30"/>
              <a:gd name="T4" fmla="*/ 30 w 52"/>
              <a:gd name="T5" fmla="*/ 5 h 30"/>
              <a:gd name="T6" fmla="*/ 2 w 52"/>
              <a:gd name="T7" fmla="*/ 6 h 30"/>
              <a:gd name="T8" fmla="*/ 23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3" y="25"/>
                </a:moveTo>
                <a:cubicBezTo>
                  <a:pt x="36" y="30"/>
                  <a:pt x="49" y="30"/>
                  <a:pt x="50" y="25"/>
                </a:cubicBezTo>
                <a:cubicBezTo>
                  <a:pt x="52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4" name="Freeform 81">
            <a:extLst>
              <a:ext uri="{FF2B5EF4-FFF2-40B4-BE49-F238E27FC236}">
                <a16:creationId xmlns:a16="http://schemas.microsoft.com/office/drawing/2014/main" id="{786B008E-2DDC-42C9-B3C3-A3D975751D31}"/>
              </a:ext>
            </a:extLst>
          </p:cNvPr>
          <p:cNvSpPr>
            <a:spLocks/>
          </p:cNvSpPr>
          <p:nvPr userDrawn="1"/>
        </p:nvSpPr>
        <p:spPr bwMode="auto">
          <a:xfrm>
            <a:off x="-2780995" y="3259932"/>
            <a:ext cx="723996" cy="423226"/>
          </a:xfrm>
          <a:custGeom>
            <a:avLst/>
            <a:gdLst>
              <a:gd name="T0" fmla="*/ 23 w 53"/>
              <a:gd name="T1" fmla="*/ 25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5"/>
                </a:moveTo>
                <a:cubicBezTo>
                  <a:pt x="37" y="31"/>
                  <a:pt x="49" y="30"/>
                  <a:pt x="51" y="25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5" name="Freeform 82">
            <a:extLst>
              <a:ext uri="{FF2B5EF4-FFF2-40B4-BE49-F238E27FC236}">
                <a16:creationId xmlns:a16="http://schemas.microsoft.com/office/drawing/2014/main" id="{321C6987-DD08-48F5-9392-F31149D47E48}"/>
              </a:ext>
            </a:extLst>
          </p:cNvPr>
          <p:cNvSpPr>
            <a:spLocks/>
          </p:cNvSpPr>
          <p:nvPr userDrawn="1"/>
        </p:nvSpPr>
        <p:spPr bwMode="auto">
          <a:xfrm>
            <a:off x="1608090" y="3122437"/>
            <a:ext cx="726143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0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6" name="Freeform 83">
            <a:extLst>
              <a:ext uri="{FF2B5EF4-FFF2-40B4-BE49-F238E27FC236}">
                <a16:creationId xmlns:a16="http://schemas.microsoft.com/office/drawing/2014/main" id="{D5E2690C-05E7-414D-8965-1D3C0F48CECC}"/>
              </a:ext>
            </a:extLst>
          </p:cNvPr>
          <p:cNvSpPr>
            <a:spLocks/>
          </p:cNvSpPr>
          <p:nvPr userDrawn="1"/>
        </p:nvSpPr>
        <p:spPr bwMode="auto">
          <a:xfrm>
            <a:off x="-553154" y="-387972"/>
            <a:ext cx="425374" cy="708957"/>
          </a:xfrm>
          <a:custGeom>
            <a:avLst/>
            <a:gdLst>
              <a:gd name="T0" fmla="*/ 5 w 31"/>
              <a:gd name="T1" fmla="*/ 30 h 52"/>
              <a:gd name="T2" fmla="*/ 25 w 31"/>
              <a:gd name="T3" fmla="*/ 50 h 52"/>
              <a:gd name="T4" fmla="*/ 25 w 31"/>
              <a:gd name="T5" fmla="*/ 23 h 52"/>
              <a:gd name="T6" fmla="*/ 6 w 31"/>
              <a:gd name="T7" fmla="*/ 2 h 52"/>
              <a:gd name="T8" fmla="*/ 5 w 31"/>
              <a:gd name="T9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5" y="30"/>
                </a:move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3"/>
                </a:cubicBezTo>
                <a:cubicBezTo>
                  <a:pt x="20" y="9"/>
                  <a:pt x="12" y="0"/>
                  <a:pt x="6" y="2"/>
                </a:cubicBezTo>
                <a:cubicBezTo>
                  <a:pt x="0" y="4"/>
                  <a:pt x="0" y="16"/>
                  <a:pt x="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7" name="Freeform 84">
            <a:extLst>
              <a:ext uri="{FF2B5EF4-FFF2-40B4-BE49-F238E27FC236}">
                <a16:creationId xmlns:a16="http://schemas.microsoft.com/office/drawing/2014/main" id="{FE03D341-6E62-4877-BA44-D01BED2CBC31}"/>
              </a:ext>
            </a:extLst>
          </p:cNvPr>
          <p:cNvSpPr>
            <a:spLocks/>
          </p:cNvSpPr>
          <p:nvPr userDrawn="1"/>
        </p:nvSpPr>
        <p:spPr bwMode="auto">
          <a:xfrm>
            <a:off x="-619752" y="1210403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1" y="6"/>
                </a:cubicBezTo>
                <a:cubicBezTo>
                  <a:pt x="0" y="12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8" name="Freeform 85">
            <a:extLst>
              <a:ext uri="{FF2B5EF4-FFF2-40B4-BE49-F238E27FC236}">
                <a16:creationId xmlns:a16="http://schemas.microsoft.com/office/drawing/2014/main" id="{95EB15F5-9A65-4B3A-8EE1-799043E75B25}"/>
              </a:ext>
            </a:extLst>
          </p:cNvPr>
          <p:cNvSpPr>
            <a:spLocks/>
          </p:cNvSpPr>
          <p:nvPr userDrawn="1"/>
        </p:nvSpPr>
        <p:spPr bwMode="auto">
          <a:xfrm>
            <a:off x="-1249220" y="1141655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  <a:cubicBezTo>
                  <a:pt x="11" y="43"/>
                  <a:pt x="20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9" name="Freeform 86">
            <a:extLst>
              <a:ext uri="{FF2B5EF4-FFF2-40B4-BE49-F238E27FC236}">
                <a16:creationId xmlns:a16="http://schemas.microsoft.com/office/drawing/2014/main" id="{6D7AF9A3-49B0-4E81-8ED3-E025CD2F843D}"/>
              </a:ext>
            </a:extLst>
          </p:cNvPr>
          <p:cNvSpPr>
            <a:spLocks/>
          </p:cNvSpPr>
          <p:nvPr userDrawn="1"/>
        </p:nvSpPr>
        <p:spPr bwMode="auto">
          <a:xfrm>
            <a:off x="-2561863" y="677611"/>
            <a:ext cx="711106" cy="410336"/>
          </a:xfrm>
          <a:custGeom>
            <a:avLst/>
            <a:gdLst>
              <a:gd name="T0" fmla="*/ 22 w 52"/>
              <a:gd name="T1" fmla="*/ 25 h 30"/>
              <a:gd name="T2" fmla="*/ 50 w 52"/>
              <a:gd name="T3" fmla="*/ 24 h 30"/>
              <a:gd name="T4" fmla="*/ 29 w 52"/>
              <a:gd name="T5" fmla="*/ 5 h 30"/>
              <a:gd name="T6" fmla="*/ 2 w 52"/>
              <a:gd name="T7" fmla="*/ 6 h 30"/>
              <a:gd name="T8" fmla="*/ 22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2" y="25"/>
                </a:moveTo>
                <a:cubicBezTo>
                  <a:pt x="36" y="30"/>
                  <a:pt x="48" y="30"/>
                  <a:pt x="50" y="24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0" name="Freeform 87">
            <a:extLst>
              <a:ext uri="{FF2B5EF4-FFF2-40B4-BE49-F238E27FC236}">
                <a16:creationId xmlns:a16="http://schemas.microsoft.com/office/drawing/2014/main" id="{6C635703-C4AA-4634-A78F-A9845AC972F7}"/>
              </a:ext>
            </a:extLst>
          </p:cNvPr>
          <p:cNvSpPr>
            <a:spLocks/>
          </p:cNvSpPr>
          <p:nvPr userDrawn="1"/>
        </p:nvSpPr>
        <p:spPr bwMode="auto">
          <a:xfrm>
            <a:off x="-1700374" y="2658393"/>
            <a:ext cx="423226" cy="708957"/>
          </a:xfrm>
          <a:custGeom>
            <a:avLst/>
            <a:gdLst>
              <a:gd name="T0" fmla="*/ 25 w 31"/>
              <a:gd name="T1" fmla="*/ 23 h 52"/>
              <a:gd name="T2" fmla="*/ 6 w 31"/>
              <a:gd name="T3" fmla="*/ 2 h 52"/>
              <a:gd name="T4" fmla="*/ 5 w 31"/>
              <a:gd name="T5" fmla="*/ 30 h 52"/>
              <a:gd name="T6" fmla="*/ 25 w 31"/>
              <a:gd name="T7" fmla="*/ 50 h 52"/>
              <a:gd name="T8" fmla="*/ 25 w 31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227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'ello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c 18">
            <a:extLst>
              <a:ext uri="{FF2B5EF4-FFF2-40B4-BE49-F238E27FC236}">
                <a16:creationId xmlns:a16="http://schemas.microsoft.com/office/drawing/2014/main" id="{60CD5D02-2115-44B7-AB0F-B8A3049083B0}"/>
              </a:ext>
            </a:extLst>
          </p:cNvPr>
          <p:cNvSpPr/>
          <p:nvPr userDrawn="1"/>
        </p:nvSpPr>
        <p:spPr>
          <a:xfrm>
            <a:off x="-6696000" y="682364"/>
            <a:ext cx="13392000" cy="5493272"/>
          </a:xfrm>
          <a:prstGeom prst="arc">
            <a:avLst>
              <a:gd name="adj1" fmla="val 16199929"/>
              <a:gd name="adj2" fmla="val 5396648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123767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54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EFF24-00D6-4B7A-B68F-7C2A1379B9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801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onal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8428B50-9C59-4DF6-95FE-8242C65EC5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98445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0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8428B50-9C59-4DF6-95FE-8242C65EC5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B4D65F7-72BB-4B78-BEB5-9EFBDB4890C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1" i="1" baseline="0" dirty="0">
              <a:latin typeface="MTN Brighter Sans ExtraBold" panose="00000900000000000000" pitchFamily="2" charset="0"/>
              <a:ea typeface="+mj-ea"/>
              <a:cs typeface="+mj-cs"/>
              <a:sym typeface="MTN Brighter Sans ExtraBold" panose="00000900000000000000" pitchFamily="2" charset="0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0CD5D02-2115-44B7-AB0F-B8A3049083B0}"/>
              </a:ext>
            </a:extLst>
          </p:cNvPr>
          <p:cNvSpPr/>
          <p:nvPr userDrawn="1"/>
        </p:nvSpPr>
        <p:spPr>
          <a:xfrm>
            <a:off x="-6696000" y="682364"/>
            <a:ext cx="13392000" cy="5493272"/>
          </a:xfrm>
          <a:prstGeom prst="arc">
            <a:avLst>
              <a:gd name="adj1" fmla="val 16199929"/>
              <a:gd name="adj2" fmla="val 5396648"/>
            </a:avLst>
          </a:prstGeom>
          <a:solidFill>
            <a:schemeClr val="bg1"/>
          </a:solidFill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123767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5400" b="1" i="1">
                <a:solidFill>
                  <a:schemeClr val="accent3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EFF24-00D6-4B7A-B68F-7C2A1379B9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5033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ategic Review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08CEAD-432C-1845-8ADB-99827370A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89631" cy="6858000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71282D03-BC37-40B2-9EFE-D9467EAF595E}"/>
              </a:ext>
            </a:extLst>
          </p:cNvPr>
          <p:cNvSpPr/>
          <p:nvPr userDrawn="1"/>
        </p:nvSpPr>
        <p:spPr>
          <a:xfrm>
            <a:off x="-6696000" y="682364"/>
            <a:ext cx="13392000" cy="5493272"/>
          </a:xfrm>
          <a:prstGeom prst="arc">
            <a:avLst>
              <a:gd name="adj1" fmla="val 16199929"/>
              <a:gd name="adj2" fmla="val 5396648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885AE3-DC00-4D78-85E1-54F132E85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123767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54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CD960C-524E-4F1F-8203-C0BA8EA0D1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55914C-58BF-42E6-B729-E0DC5BC401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596450-41C4-4965-AF49-D3EBC56003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king a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>
            <a:extLst>
              <a:ext uri="{FF2B5EF4-FFF2-40B4-BE49-F238E27FC236}">
                <a16:creationId xmlns:a16="http://schemas.microsoft.com/office/drawing/2014/main" id="{71282D03-BC37-40B2-9EFE-D9467EAF595E}"/>
              </a:ext>
            </a:extLst>
          </p:cNvPr>
          <p:cNvSpPr/>
          <p:nvPr userDrawn="1"/>
        </p:nvSpPr>
        <p:spPr>
          <a:xfrm>
            <a:off x="-6696000" y="682364"/>
            <a:ext cx="13392000" cy="5493272"/>
          </a:xfrm>
          <a:prstGeom prst="arc">
            <a:avLst>
              <a:gd name="adj1" fmla="val 16199929"/>
              <a:gd name="adj2" fmla="val 5396648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885AE3-DC00-4D78-85E1-54F132E85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123767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54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CD960C-524E-4F1F-8203-C0BA8EA0D1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55914C-58BF-42E6-B729-E0DC5BC401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596450-41C4-4965-AF49-D3EBC56003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3 graphs with titles &amp; foot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7C4F1B-8D87-4900-ABB2-43D7175D3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A0AF5AF-5E75-417C-AD74-3ADC001359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5713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75E673D-C0C3-4F25-BBE6-22E607769A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9707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575D36-D768-49B2-8159-6D54D321C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700" y="357488"/>
            <a:ext cx="114046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smtClean="0"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400" lvl="0" indent="-15240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Add 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E822CE-4FC8-4934-9FD3-51DD6D28F17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618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01 Jul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C0BF8E-5820-4DB8-87C9-293C6A161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79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ab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75F757-3CC1-4AE1-9A0D-6171C216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869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TN at a glan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215" y="2123767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54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14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line sub +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0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41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y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Fin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28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84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2 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52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BCEBB03-6820-4FF6-B1A2-4585619A5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69689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+ chart title + chart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6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1B1524E-F5EC-4375-98F2-BEC9FEB9417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514" y="640292"/>
            <a:ext cx="10683026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19D1201-7BF7-4205-854C-8EF458DF8B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1036064"/>
            <a:ext cx="4414603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i="1"/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7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48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9583" y="1505527"/>
            <a:ext cx="11520000" cy="49012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5" y="1089025"/>
            <a:ext cx="11523133" cy="33094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72000" bIns="3600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 b="1" i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835" y="68659"/>
            <a:ext cx="11014816" cy="7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996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3 graphs with titles &amp; foot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7C4F1B-8D87-4900-ABB2-43D7175D3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A0AF5AF-5E75-417C-AD74-3ADC001359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5713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75E673D-C0C3-4F25-BBE6-22E607769A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9707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575D36-D768-49B2-8159-6D54D321C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700" y="357488"/>
            <a:ext cx="114046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smtClean="0"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400" lvl="0" indent="-15240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2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pic with y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1712" y="2123767"/>
            <a:ext cx="4604013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9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able + 1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072445"/>
            <a:ext cx="11428412" cy="5012266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7570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2EA84-588D-4DD5-A4E5-3FA71EA271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EDA83-5074-4C24-8467-F331177C9D01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2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72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EA2B896-3770-4F28-9B42-BFBAB29E58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515" y="266601"/>
            <a:ext cx="9764208" cy="49381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MTN Brighter Sans" panose="00000500000000000000" pitchFamily="2" charset="0"/>
              </a:defRPr>
            </a:lvl1pPr>
          </a:lstStyle>
          <a:p>
            <a:r>
              <a:rPr lang="en-US" dirty="0"/>
              <a:t>Click to add title</a:t>
            </a:r>
            <a:endParaRPr lang="es-E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43FF65-721B-40FF-8E52-E22BC0AE6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949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al da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215" y="2123767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5400" b="1" i="1">
                <a:solidFill>
                  <a:schemeClr val="tx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65C99D-7F51-4CEC-BE87-770C6F28199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7307260" y="-878330"/>
            <a:ext cx="5956880" cy="6042127"/>
            <a:chOff x="1312" y="871"/>
            <a:chExt cx="2865" cy="2906"/>
          </a:xfrm>
          <a:solidFill>
            <a:schemeClr val="bg2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3566EA2-A920-4C50-8EA1-B893E7F1B2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E3AAA33-CAC8-4070-807A-2251AF9C7B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B4918DD-E264-4878-8878-0C6F278909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A2A9936-AF43-4C8E-BDDA-044E1A1C4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F984B06-E971-42AB-84C5-2A371AB77F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8EE69D8-47BE-493E-9234-E53FB27A16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9CB5B9D-5A0D-423E-A02C-1D930E0134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EB7B4AA-FADC-4ACC-BA01-9448623F8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C65E12C-C0F3-4AB8-B78A-0F7B614A6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5E2D6E5F-65A1-4B66-A8FF-E77F964545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A6B19A1B-2393-4F4E-806B-E7C80613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D5F3FC9A-FC9F-48FB-A09C-5F68A244D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A09D6B9-B867-49D2-B9E2-EA05E30E59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5544DDD2-8B0B-455A-A07F-BF6EE5C7E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A4EB784C-F6BC-407C-8A7E-B0EAB29989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2BBA79B6-8383-4C50-BEDF-DB05A62608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095F1733-6DED-40ED-B1B1-EFF72240F7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895A7B1-AE52-4EBE-A294-710B1D6261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DF20B5B-551A-4712-9AC7-663E74C86C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581E31D2-51B9-4E2C-AD7B-50641CCCEA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7FB5B807-6974-4435-B446-D16067DCFC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FB62BDBD-95D5-4873-9C0B-76893FB312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E4798CB4-995B-49A4-A41C-2A5698B4C6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5AE4FC8-4F39-4FF6-B4F1-BBB7A5831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0CE0389D-E5A4-4282-859C-4CFE8F4ACA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89FD19FC-3767-4558-97BC-45323B55B9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BC46D42D-4A2C-4567-AA1D-A6A593DE01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55BCA1ED-F3F7-4C73-B97E-C908460AFC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439A0170-EA53-442D-B6AB-CE90675F43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3AC3A0C5-677D-4589-8708-85D9787F9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AF3758DC-446E-4F3F-BFBF-71717C19A2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2F44AAC8-6E2C-416B-9EC6-286C5F485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562B140C-43A0-459B-A991-BCDEA2142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2663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sz="1100" dirty="0">
              <a:latin typeface="Franklin Gothic Medium Cond"/>
              <a:cs typeface="Franklin Gothic Medium Cond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sz="700" dirty="0">
              <a:latin typeface="Calibri"/>
              <a:cs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000" spc="-5" dirty="0" smtClean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‹#›</a:t>
            </a:fld>
            <a:endParaRPr sz="1000" dirty="0">
              <a:latin typeface="Franklin Gothic Medium Cond"/>
              <a:cs typeface="Franklin Gothic Medium Cond"/>
            </a:endParaRPr>
          </a:p>
        </p:txBody>
      </p:sp>
    </p:spTree>
    <p:extLst>
      <p:ext uri="{BB962C8B-B14F-4D97-AF65-F5344CB8AC3E}">
        <p14:creationId xmlns:p14="http://schemas.microsoft.com/office/powerpoint/2010/main" val="9980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80947" y="3841721"/>
            <a:ext cx="5122799" cy="743963"/>
          </a:xfrm>
          <a:custGeom>
            <a:avLst/>
            <a:gdLst/>
            <a:ahLst/>
            <a:cxnLst/>
            <a:rect l="l" t="t" r="r" b="b"/>
            <a:pathLst>
              <a:path w="3175068" h="578638">
                <a:moveTo>
                  <a:pt x="107933" y="0"/>
                </a:moveTo>
                <a:lnTo>
                  <a:pt x="62515" y="496"/>
                </a:lnTo>
                <a:lnTo>
                  <a:pt x="21471" y="7761"/>
                </a:lnTo>
                <a:lnTo>
                  <a:pt x="1654" y="45262"/>
                </a:lnTo>
                <a:lnTo>
                  <a:pt x="0" y="82639"/>
                </a:lnTo>
                <a:lnTo>
                  <a:pt x="7" y="496060"/>
                </a:lnTo>
                <a:lnTo>
                  <a:pt x="3906" y="546594"/>
                </a:lnTo>
                <a:lnTo>
                  <a:pt x="31722" y="574647"/>
                </a:lnTo>
                <a:lnTo>
                  <a:pt x="82572" y="578633"/>
                </a:lnTo>
                <a:lnTo>
                  <a:pt x="3091897" y="578638"/>
                </a:lnTo>
                <a:lnTo>
                  <a:pt x="3112553" y="578204"/>
                </a:lnTo>
                <a:lnTo>
                  <a:pt x="3153597" y="570939"/>
                </a:lnTo>
                <a:lnTo>
                  <a:pt x="3173414" y="533438"/>
                </a:lnTo>
                <a:lnTo>
                  <a:pt x="3175068" y="496060"/>
                </a:lnTo>
                <a:lnTo>
                  <a:pt x="3175061" y="82639"/>
                </a:lnTo>
                <a:lnTo>
                  <a:pt x="3171162" y="32106"/>
                </a:lnTo>
                <a:lnTo>
                  <a:pt x="3143346" y="4053"/>
                </a:lnTo>
                <a:lnTo>
                  <a:pt x="3092496" y="67"/>
                </a:lnTo>
                <a:lnTo>
                  <a:pt x="107933" y="0"/>
                </a:lnTo>
                <a:close/>
              </a:path>
            </a:pathLst>
          </a:custGeom>
          <a:solidFill>
            <a:srgbClr val="056589"/>
          </a:solidFill>
        </p:spPr>
        <p:txBody>
          <a:bodyPr wrap="square" lIns="0" tIns="0" rIns="0" bIns="0" rtlCol="0">
            <a:noAutofit/>
          </a:bodyPr>
          <a:lstStyle/>
          <a:p>
            <a:endParaRPr sz="2314"/>
          </a:p>
        </p:txBody>
      </p:sp>
      <p:sp>
        <p:nvSpPr>
          <p:cNvPr id="17" name="bk object 17"/>
          <p:cNvSpPr/>
          <p:nvPr/>
        </p:nvSpPr>
        <p:spPr>
          <a:xfrm>
            <a:off x="580882" y="4767437"/>
            <a:ext cx="1992245" cy="161999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314"/>
          </a:p>
        </p:txBody>
      </p:sp>
      <p:sp>
        <p:nvSpPr>
          <p:cNvPr id="18" name="bk object 18"/>
          <p:cNvSpPr/>
          <p:nvPr/>
        </p:nvSpPr>
        <p:spPr>
          <a:xfrm>
            <a:off x="6273060" y="1897722"/>
            <a:ext cx="3754173" cy="208886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314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7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350131" y="6585771"/>
            <a:ext cx="415322" cy="174473"/>
          </a:xfrm>
          <a:custGeom>
            <a:avLst/>
            <a:gdLst/>
            <a:ahLst/>
            <a:cxnLst/>
            <a:rect l="l" t="t" r="r" b="b"/>
            <a:pathLst>
              <a:path w="305434" h="128270">
                <a:moveTo>
                  <a:pt x="152505" y="0"/>
                </a:moveTo>
                <a:lnTo>
                  <a:pt x="93143" y="5031"/>
                </a:lnTo>
                <a:lnTo>
                  <a:pt x="44667" y="18753"/>
                </a:lnTo>
                <a:lnTo>
                  <a:pt x="11984" y="39105"/>
                </a:lnTo>
                <a:lnTo>
                  <a:pt x="0" y="64028"/>
                </a:lnTo>
                <a:lnTo>
                  <a:pt x="11984" y="88951"/>
                </a:lnTo>
                <a:lnTo>
                  <a:pt x="44667" y="109304"/>
                </a:lnTo>
                <a:lnTo>
                  <a:pt x="93143" y="123025"/>
                </a:lnTo>
                <a:lnTo>
                  <a:pt x="152505" y="128057"/>
                </a:lnTo>
                <a:lnTo>
                  <a:pt x="211868" y="123025"/>
                </a:lnTo>
                <a:lnTo>
                  <a:pt x="260344" y="109304"/>
                </a:lnTo>
                <a:lnTo>
                  <a:pt x="293027" y="88951"/>
                </a:lnTo>
                <a:lnTo>
                  <a:pt x="305012" y="64028"/>
                </a:lnTo>
                <a:lnTo>
                  <a:pt x="293027" y="39105"/>
                </a:lnTo>
                <a:lnTo>
                  <a:pt x="260344" y="18753"/>
                </a:lnTo>
                <a:lnTo>
                  <a:pt x="211868" y="5031"/>
                </a:lnTo>
                <a:lnTo>
                  <a:pt x="152505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17" name="bk object 17"/>
          <p:cNvSpPr/>
          <p:nvPr/>
        </p:nvSpPr>
        <p:spPr>
          <a:xfrm>
            <a:off x="11240117" y="285899"/>
            <a:ext cx="496487" cy="495780"/>
          </a:xfrm>
          <a:custGeom>
            <a:avLst/>
            <a:gdLst/>
            <a:ahLst/>
            <a:cxnLst/>
            <a:rect l="l" t="t" r="r" b="b"/>
            <a:pathLst>
              <a:path w="365125" h="364490">
                <a:moveTo>
                  <a:pt x="0" y="364478"/>
                </a:moveTo>
                <a:lnTo>
                  <a:pt x="364877" y="364478"/>
                </a:lnTo>
                <a:lnTo>
                  <a:pt x="364877" y="0"/>
                </a:lnTo>
                <a:lnTo>
                  <a:pt x="0" y="0"/>
                </a:lnTo>
                <a:lnTo>
                  <a:pt x="0" y="364478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18" name="bk object 18"/>
          <p:cNvSpPr/>
          <p:nvPr/>
        </p:nvSpPr>
        <p:spPr>
          <a:xfrm>
            <a:off x="11253622" y="437425"/>
            <a:ext cx="469720" cy="193475"/>
          </a:xfrm>
          <a:custGeom>
            <a:avLst/>
            <a:gdLst/>
            <a:ahLst/>
            <a:cxnLst/>
            <a:rect l="l" t="t" r="r" b="b"/>
            <a:pathLst>
              <a:path w="345440" h="142240">
                <a:moveTo>
                  <a:pt x="172805" y="0"/>
                </a:moveTo>
                <a:lnTo>
                  <a:pt x="105663" y="5613"/>
                </a:lnTo>
                <a:lnTo>
                  <a:pt x="50721" y="20897"/>
                </a:lnTo>
                <a:lnTo>
                  <a:pt x="13620" y="43516"/>
                </a:lnTo>
                <a:lnTo>
                  <a:pt x="0" y="71132"/>
                </a:lnTo>
                <a:lnTo>
                  <a:pt x="13620" y="98628"/>
                </a:lnTo>
                <a:lnTo>
                  <a:pt x="50721" y="121049"/>
                </a:lnTo>
                <a:lnTo>
                  <a:pt x="105663" y="136148"/>
                </a:lnTo>
                <a:lnTo>
                  <a:pt x="172805" y="141681"/>
                </a:lnTo>
                <a:lnTo>
                  <a:pt x="239855" y="136148"/>
                </a:lnTo>
                <a:lnTo>
                  <a:pt x="294592" y="121049"/>
                </a:lnTo>
                <a:lnTo>
                  <a:pt x="331488" y="98628"/>
                </a:lnTo>
                <a:lnTo>
                  <a:pt x="345015" y="71132"/>
                </a:lnTo>
                <a:lnTo>
                  <a:pt x="331488" y="43516"/>
                </a:lnTo>
                <a:lnTo>
                  <a:pt x="294592" y="20897"/>
                </a:lnTo>
                <a:lnTo>
                  <a:pt x="239855" y="5613"/>
                </a:lnTo>
                <a:lnTo>
                  <a:pt x="172805" y="0"/>
                </a:lnTo>
                <a:close/>
              </a:path>
            </a:pathLst>
          </a:custGeom>
          <a:solidFill>
            <a:srgbClr val="00678F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19" name="bk object 19"/>
          <p:cNvSpPr/>
          <p:nvPr/>
        </p:nvSpPr>
        <p:spPr>
          <a:xfrm>
            <a:off x="11337740" y="485788"/>
            <a:ext cx="300907" cy="96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0" name="bk object 20"/>
          <p:cNvSpPr/>
          <p:nvPr/>
        </p:nvSpPr>
        <p:spPr>
          <a:xfrm>
            <a:off x="1" y="259695"/>
            <a:ext cx="309342" cy="256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1" name="bk object 21"/>
          <p:cNvSpPr/>
          <p:nvPr/>
        </p:nvSpPr>
        <p:spPr>
          <a:xfrm>
            <a:off x="8222691" y="2466956"/>
            <a:ext cx="1573157" cy="1573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2" name="bk object 22"/>
          <p:cNvSpPr/>
          <p:nvPr/>
        </p:nvSpPr>
        <p:spPr>
          <a:xfrm>
            <a:off x="2356083" y="2461737"/>
            <a:ext cx="1573156" cy="1573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3" name="bk object 23"/>
          <p:cNvSpPr/>
          <p:nvPr/>
        </p:nvSpPr>
        <p:spPr>
          <a:xfrm>
            <a:off x="1917043" y="2332376"/>
            <a:ext cx="2444444" cy="2445214"/>
          </a:xfrm>
          <a:custGeom>
            <a:avLst/>
            <a:gdLst/>
            <a:ahLst/>
            <a:cxnLst/>
            <a:rect l="l" t="t" r="r" b="b"/>
            <a:pathLst>
              <a:path w="1797685" h="1797685">
                <a:moveTo>
                  <a:pt x="370486" y="171650"/>
                </a:moveTo>
                <a:lnTo>
                  <a:pt x="330407" y="202526"/>
                </a:lnTo>
                <a:lnTo>
                  <a:pt x="292353" y="235401"/>
                </a:lnTo>
                <a:lnTo>
                  <a:pt x="256375" y="270172"/>
                </a:lnTo>
                <a:lnTo>
                  <a:pt x="222527" y="306737"/>
                </a:lnTo>
                <a:lnTo>
                  <a:pt x="190861" y="344994"/>
                </a:lnTo>
                <a:lnTo>
                  <a:pt x="161428" y="384841"/>
                </a:lnTo>
                <a:lnTo>
                  <a:pt x="134281" y="426174"/>
                </a:lnTo>
                <a:lnTo>
                  <a:pt x="109471" y="468892"/>
                </a:lnTo>
                <a:lnTo>
                  <a:pt x="87052" y="512892"/>
                </a:lnTo>
                <a:lnTo>
                  <a:pt x="67075" y="558073"/>
                </a:lnTo>
                <a:lnTo>
                  <a:pt x="49592" y="604330"/>
                </a:lnTo>
                <a:lnTo>
                  <a:pt x="34656" y="651563"/>
                </a:lnTo>
                <a:lnTo>
                  <a:pt x="22319" y="699669"/>
                </a:lnTo>
                <a:lnTo>
                  <a:pt x="12632" y="748545"/>
                </a:lnTo>
                <a:lnTo>
                  <a:pt x="5649" y="798089"/>
                </a:lnTo>
                <a:lnTo>
                  <a:pt x="1421" y="848199"/>
                </a:lnTo>
                <a:lnTo>
                  <a:pt x="0" y="898772"/>
                </a:lnTo>
                <a:lnTo>
                  <a:pt x="1245" y="946505"/>
                </a:lnTo>
                <a:lnTo>
                  <a:pt x="4941" y="993589"/>
                </a:lnTo>
                <a:lnTo>
                  <a:pt x="11026" y="1039962"/>
                </a:lnTo>
                <a:lnTo>
                  <a:pt x="19436" y="1085562"/>
                </a:lnTo>
                <a:lnTo>
                  <a:pt x="30110" y="1130326"/>
                </a:lnTo>
                <a:lnTo>
                  <a:pt x="42986" y="1174193"/>
                </a:lnTo>
                <a:lnTo>
                  <a:pt x="58001" y="1217101"/>
                </a:lnTo>
                <a:lnTo>
                  <a:pt x="75094" y="1258987"/>
                </a:lnTo>
                <a:lnTo>
                  <a:pt x="94202" y="1299790"/>
                </a:lnTo>
                <a:lnTo>
                  <a:pt x="115264" y="1339446"/>
                </a:lnTo>
                <a:lnTo>
                  <a:pt x="138217" y="1377895"/>
                </a:lnTo>
                <a:lnTo>
                  <a:pt x="162999" y="1415074"/>
                </a:lnTo>
                <a:lnTo>
                  <a:pt x="189548" y="1450920"/>
                </a:lnTo>
                <a:lnTo>
                  <a:pt x="217802" y="1485372"/>
                </a:lnTo>
                <a:lnTo>
                  <a:pt x="247699" y="1518368"/>
                </a:lnTo>
                <a:lnTo>
                  <a:pt x="279176" y="1549845"/>
                </a:lnTo>
                <a:lnTo>
                  <a:pt x="312172" y="1579742"/>
                </a:lnTo>
                <a:lnTo>
                  <a:pt x="346624" y="1607996"/>
                </a:lnTo>
                <a:lnTo>
                  <a:pt x="382470" y="1634545"/>
                </a:lnTo>
                <a:lnTo>
                  <a:pt x="419649" y="1659327"/>
                </a:lnTo>
                <a:lnTo>
                  <a:pt x="458097" y="1682280"/>
                </a:lnTo>
                <a:lnTo>
                  <a:pt x="497754" y="1703342"/>
                </a:lnTo>
                <a:lnTo>
                  <a:pt x="538556" y="1722450"/>
                </a:lnTo>
                <a:lnTo>
                  <a:pt x="580443" y="1739543"/>
                </a:lnTo>
                <a:lnTo>
                  <a:pt x="623350" y="1754559"/>
                </a:lnTo>
                <a:lnTo>
                  <a:pt x="667218" y="1767435"/>
                </a:lnTo>
                <a:lnTo>
                  <a:pt x="711982" y="1778109"/>
                </a:lnTo>
                <a:lnTo>
                  <a:pt x="757582" y="1786519"/>
                </a:lnTo>
                <a:lnTo>
                  <a:pt x="803955" y="1792603"/>
                </a:lnTo>
                <a:lnTo>
                  <a:pt x="851039" y="1796299"/>
                </a:lnTo>
                <a:lnTo>
                  <a:pt x="898772" y="1797545"/>
                </a:lnTo>
                <a:lnTo>
                  <a:pt x="946505" y="1796299"/>
                </a:lnTo>
                <a:lnTo>
                  <a:pt x="993589" y="1792603"/>
                </a:lnTo>
                <a:lnTo>
                  <a:pt x="1039962" y="1786519"/>
                </a:lnTo>
                <a:lnTo>
                  <a:pt x="1085562" y="1778109"/>
                </a:lnTo>
                <a:lnTo>
                  <a:pt x="1130326" y="1767435"/>
                </a:lnTo>
                <a:lnTo>
                  <a:pt x="1174193" y="1754559"/>
                </a:lnTo>
                <a:lnTo>
                  <a:pt x="1217101" y="1739543"/>
                </a:lnTo>
                <a:lnTo>
                  <a:pt x="1258987" y="1722450"/>
                </a:lnTo>
                <a:lnTo>
                  <a:pt x="1299789" y="1703342"/>
                </a:lnTo>
                <a:lnTo>
                  <a:pt x="1339446" y="1682280"/>
                </a:lnTo>
                <a:lnTo>
                  <a:pt x="1377895" y="1659327"/>
                </a:lnTo>
                <a:lnTo>
                  <a:pt x="1415073" y="1634545"/>
                </a:lnTo>
                <a:lnTo>
                  <a:pt x="1450920" y="1607996"/>
                </a:lnTo>
                <a:lnTo>
                  <a:pt x="1485372" y="1579742"/>
                </a:lnTo>
                <a:lnTo>
                  <a:pt x="1492954" y="1572872"/>
                </a:lnTo>
                <a:lnTo>
                  <a:pt x="905489" y="1572872"/>
                </a:lnTo>
                <a:lnTo>
                  <a:pt x="860431" y="1571781"/>
                </a:lnTo>
                <a:lnTo>
                  <a:pt x="815601" y="1567704"/>
                </a:lnTo>
                <a:lnTo>
                  <a:pt x="771159" y="1560665"/>
                </a:lnTo>
                <a:lnTo>
                  <a:pt x="727263" y="1550689"/>
                </a:lnTo>
                <a:lnTo>
                  <a:pt x="684073" y="1537803"/>
                </a:lnTo>
                <a:lnTo>
                  <a:pt x="641749" y="1522030"/>
                </a:lnTo>
                <a:lnTo>
                  <a:pt x="600449" y="1503397"/>
                </a:lnTo>
                <a:lnTo>
                  <a:pt x="560334" y="1481929"/>
                </a:lnTo>
                <a:lnTo>
                  <a:pt x="521562" y="1457650"/>
                </a:lnTo>
                <a:lnTo>
                  <a:pt x="484293" y="1430586"/>
                </a:lnTo>
                <a:lnTo>
                  <a:pt x="448685" y="1400763"/>
                </a:lnTo>
                <a:lnTo>
                  <a:pt x="414899" y="1368205"/>
                </a:lnTo>
                <a:lnTo>
                  <a:pt x="383094" y="1332938"/>
                </a:lnTo>
                <a:lnTo>
                  <a:pt x="353429" y="1294987"/>
                </a:lnTo>
                <a:lnTo>
                  <a:pt x="326502" y="1255046"/>
                </a:lnTo>
                <a:lnTo>
                  <a:pt x="302789" y="1213899"/>
                </a:lnTo>
                <a:lnTo>
                  <a:pt x="282265" y="1171706"/>
                </a:lnTo>
                <a:lnTo>
                  <a:pt x="264905" y="1128625"/>
                </a:lnTo>
                <a:lnTo>
                  <a:pt x="250683" y="1084817"/>
                </a:lnTo>
                <a:lnTo>
                  <a:pt x="239573" y="1040440"/>
                </a:lnTo>
                <a:lnTo>
                  <a:pt x="231552" y="995653"/>
                </a:lnTo>
                <a:lnTo>
                  <a:pt x="226593" y="950617"/>
                </a:lnTo>
                <a:lnTo>
                  <a:pt x="224671" y="905491"/>
                </a:lnTo>
                <a:lnTo>
                  <a:pt x="225762" y="860433"/>
                </a:lnTo>
                <a:lnTo>
                  <a:pt x="229839" y="815603"/>
                </a:lnTo>
                <a:lnTo>
                  <a:pt x="236878" y="771160"/>
                </a:lnTo>
                <a:lnTo>
                  <a:pt x="246854" y="727265"/>
                </a:lnTo>
                <a:lnTo>
                  <a:pt x="259740" y="684075"/>
                </a:lnTo>
                <a:lnTo>
                  <a:pt x="275513" y="641751"/>
                </a:lnTo>
                <a:lnTo>
                  <a:pt x="294146" y="600451"/>
                </a:lnTo>
                <a:lnTo>
                  <a:pt x="315614" y="560336"/>
                </a:lnTo>
                <a:lnTo>
                  <a:pt x="339893" y="521564"/>
                </a:lnTo>
                <a:lnTo>
                  <a:pt x="366957" y="484294"/>
                </a:lnTo>
                <a:lnTo>
                  <a:pt x="396780" y="448687"/>
                </a:lnTo>
                <a:lnTo>
                  <a:pt x="429338" y="414901"/>
                </a:lnTo>
                <a:lnTo>
                  <a:pt x="464605" y="383096"/>
                </a:lnTo>
                <a:lnTo>
                  <a:pt x="502556" y="353430"/>
                </a:lnTo>
                <a:lnTo>
                  <a:pt x="370486" y="171650"/>
                </a:lnTo>
                <a:close/>
              </a:path>
              <a:path w="1797685" h="1797685">
                <a:moveTo>
                  <a:pt x="898772" y="0"/>
                </a:moveTo>
                <a:lnTo>
                  <a:pt x="898771" y="224693"/>
                </a:lnTo>
                <a:lnTo>
                  <a:pt x="948305" y="226512"/>
                </a:lnTo>
                <a:lnTo>
                  <a:pt x="997205" y="231911"/>
                </a:lnTo>
                <a:lnTo>
                  <a:pt x="1045298" y="240803"/>
                </a:lnTo>
                <a:lnTo>
                  <a:pt x="1092414" y="253099"/>
                </a:lnTo>
                <a:lnTo>
                  <a:pt x="1138379" y="268713"/>
                </a:lnTo>
                <a:lnTo>
                  <a:pt x="1183023" y="287557"/>
                </a:lnTo>
                <a:lnTo>
                  <a:pt x="1226175" y="309544"/>
                </a:lnTo>
                <a:lnTo>
                  <a:pt x="1267661" y="334586"/>
                </a:lnTo>
                <a:lnTo>
                  <a:pt x="1307311" y="362595"/>
                </a:lnTo>
                <a:lnTo>
                  <a:pt x="1344953" y="393485"/>
                </a:lnTo>
                <a:lnTo>
                  <a:pt x="1380415" y="427167"/>
                </a:lnTo>
                <a:lnTo>
                  <a:pt x="1413525" y="463554"/>
                </a:lnTo>
                <a:lnTo>
                  <a:pt x="1444113" y="502559"/>
                </a:lnTo>
                <a:lnTo>
                  <a:pt x="1471039" y="542500"/>
                </a:lnTo>
                <a:lnTo>
                  <a:pt x="1494752" y="583646"/>
                </a:lnTo>
                <a:lnTo>
                  <a:pt x="1515276" y="625840"/>
                </a:lnTo>
                <a:lnTo>
                  <a:pt x="1532636" y="668920"/>
                </a:lnTo>
                <a:lnTo>
                  <a:pt x="1546859" y="712728"/>
                </a:lnTo>
                <a:lnTo>
                  <a:pt x="1557968" y="757105"/>
                </a:lnTo>
                <a:lnTo>
                  <a:pt x="1565989" y="801892"/>
                </a:lnTo>
                <a:lnTo>
                  <a:pt x="1570948" y="846928"/>
                </a:lnTo>
                <a:lnTo>
                  <a:pt x="1572870" y="892054"/>
                </a:lnTo>
                <a:lnTo>
                  <a:pt x="1571779" y="937112"/>
                </a:lnTo>
                <a:lnTo>
                  <a:pt x="1567702" y="981942"/>
                </a:lnTo>
                <a:lnTo>
                  <a:pt x="1560663" y="1026385"/>
                </a:lnTo>
                <a:lnTo>
                  <a:pt x="1550687" y="1070280"/>
                </a:lnTo>
                <a:lnTo>
                  <a:pt x="1537801" y="1113470"/>
                </a:lnTo>
                <a:lnTo>
                  <a:pt x="1522028" y="1155794"/>
                </a:lnTo>
                <a:lnTo>
                  <a:pt x="1503395" y="1197094"/>
                </a:lnTo>
                <a:lnTo>
                  <a:pt x="1481927" y="1237209"/>
                </a:lnTo>
                <a:lnTo>
                  <a:pt x="1457648" y="1275981"/>
                </a:lnTo>
                <a:lnTo>
                  <a:pt x="1430584" y="1313250"/>
                </a:lnTo>
                <a:lnTo>
                  <a:pt x="1400761" y="1348858"/>
                </a:lnTo>
                <a:lnTo>
                  <a:pt x="1368203" y="1382644"/>
                </a:lnTo>
                <a:lnTo>
                  <a:pt x="1332936" y="1414449"/>
                </a:lnTo>
                <a:lnTo>
                  <a:pt x="1294984" y="1444114"/>
                </a:lnTo>
                <a:lnTo>
                  <a:pt x="1255043" y="1471041"/>
                </a:lnTo>
                <a:lnTo>
                  <a:pt x="1213897" y="1494754"/>
                </a:lnTo>
                <a:lnTo>
                  <a:pt x="1171703" y="1515278"/>
                </a:lnTo>
                <a:lnTo>
                  <a:pt x="1128623" y="1532638"/>
                </a:lnTo>
                <a:lnTo>
                  <a:pt x="1084815" y="1546860"/>
                </a:lnTo>
                <a:lnTo>
                  <a:pt x="1040438" y="1557970"/>
                </a:lnTo>
                <a:lnTo>
                  <a:pt x="995651" y="1565991"/>
                </a:lnTo>
                <a:lnTo>
                  <a:pt x="950615" y="1570950"/>
                </a:lnTo>
                <a:lnTo>
                  <a:pt x="905489" y="1572872"/>
                </a:lnTo>
                <a:lnTo>
                  <a:pt x="1492954" y="1572872"/>
                </a:lnTo>
                <a:lnTo>
                  <a:pt x="1549845" y="1518368"/>
                </a:lnTo>
                <a:lnTo>
                  <a:pt x="1579741" y="1485372"/>
                </a:lnTo>
                <a:lnTo>
                  <a:pt x="1607995" y="1450920"/>
                </a:lnTo>
                <a:lnTo>
                  <a:pt x="1634544" y="1415074"/>
                </a:lnTo>
                <a:lnTo>
                  <a:pt x="1659326" y="1377895"/>
                </a:lnTo>
                <a:lnTo>
                  <a:pt x="1682279" y="1339446"/>
                </a:lnTo>
                <a:lnTo>
                  <a:pt x="1703341" y="1299790"/>
                </a:lnTo>
                <a:lnTo>
                  <a:pt x="1722449" y="1258987"/>
                </a:lnTo>
                <a:lnTo>
                  <a:pt x="1739542" y="1217101"/>
                </a:lnTo>
                <a:lnTo>
                  <a:pt x="1754558" y="1174193"/>
                </a:lnTo>
                <a:lnTo>
                  <a:pt x="1767433" y="1130326"/>
                </a:lnTo>
                <a:lnTo>
                  <a:pt x="1778107" y="1085562"/>
                </a:lnTo>
                <a:lnTo>
                  <a:pt x="1786518" y="1039962"/>
                </a:lnTo>
                <a:lnTo>
                  <a:pt x="1792602" y="993589"/>
                </a:lnTo>
                <a:lnTo>
                  <a:pt x="1796298" y="946505"/>
                </a:lnTo>
                <a:lnTo>
                  <a:pt x="1797544" y="898772"/>
                </a:lnTo>
                <a:lnTo>
                  <a:pt x="1796298" y="851039"/>
                </a:lnTo>
                <a:lnTo>
                  <a:pt x="1792602" y="803955"/>
                </a:lnTo>
                <a:lnTo>
                  <a:pt x="1786518" y="757582"/>
                </a:lnTo>
                <a:lnTo>
                  <a:pt x="1778107" y="711983"/>
                </a:lnTo>
                <a:lnTo>
                  <a:pt x="1767433" y="667218"/>
                </a:lnTo>
                <a:lnTo>
                  <a:pt x="1754558" y="623351"/>
                </a:lnTo>
                <a:lnTo>
                  <a:pt x="1739542" y="580443"/>
                </a:lnTo>
                <a:lnTo>
                  <a:pt x="1722449" y="538557"/>
                </a:lnTo>
                <a:lnTo>
                  <a:pt x="1703341" y="497755"/>
                </a:lnTo>
                <a:lnTo>
                  <a:pt x="1682279" y="458098"/>
                </a:lnTo>
                <a:lnTo>
                  <a:pt x="1659326" y="419649"/>
                </a:lnTo>
                <a:lnTo>
                  <a:pt x="1634544" y="382471"/>
                </a:lnTo>
                <a:lnTo>
                  <a:pt x="1607995" y="346624"/>
                </a:lnTo>
                <a:lnTo>
                  <a:pt x="1579741" y="312172"/>
                </a:lnTo>
                <a:lnTo>
                  <a:pt x="1549845" y="279176"/>
                </a:lnTo>
                <a:lnTo>
                  <a:pt x="1518367" y="247699"/>
                </a:lnTo>
                <a:lnTo>
                  <a:pt x="1485372" y="217802"/>
                </a:lnTo>
                <a:lnTo>
                  <a:pt x="1450920" y="189549"/>
                </a:lnTo>
                <a:lnTo>
                  <a:pt x="1415073" y="162999"/>
                </a:lnTo>
                <a:lnTo>
                  <a:pt x="1377895" y="138217"/>
                </a:lnTo>
                <a:lnTo>
                  <a:pt x="1339446" y="115264"/>
                </a:lnTo>
                <a:lnTo>
                  <a:pt x="1299789" y="94203"/>
                </a:lnTo>
                <a:lnTo>
                  <a:pt x="1258987" y="75094"/>
                </a:lnTo>
                <a:lnTo>
                  <a:pt x="1217101" y="58001"/>
                </a:lnTo>
                <a:lnTo>
                  <a:pt x="1174193" y="42986"/>
                </a:lnTo>
                <a:lnTo>
                  <a:pt x="1130326" y="30110"/>
                </a:lnTo>
                <a:lnTo>
                  <a:pt x="1085562" y="19436"/>
                </a:lnTo>
                <a:lnTo>
                  <a:pt x="1039962" y="11026"/>
                </a:lnTo>
                <a:lnTo>
                  <a:pt x="993589" y="4941"/>
                </a:lnTo>
                <a:lnTo>
                  <a:pt x="946505" y="1245"/>
                </a:lnTo>
                <a:lnTo>
                  <a:pt x="898772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4" name="bk object 24"/>
          <p:cNvSpPr/>
          <p:nvPr/>
        </p:nvSpPr>
        <p:spPr>
          <a:xfrm>
            <a:off x="2420823" y="2332375"/>
            <a:ext cx="718347" cy="4807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7527" y="2583582"/>
            <a:ext cx="3834608" cy="8637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39" b="1" i="0">
                <a:solidFill>
                  <a:schemeClr val="tx1"/>
                </a:solidFill>
                <a:latin typeface="MTN Brighter Sans ExtraBold"/>
                <a:cs typeface="MTN Brighter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84920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90535" y="1401312"/>
            <a:ext cx="7810927" cy="2113527"/>
          </a:xfrm>
        </p:spPr>
        <p:txBody>
          <a:bodyPr lIns="0" tIns="0" rIns="0" bIns="0"/>
          <a:lstStyle>
            <a:lvl1pPr>
              <a:defRPr sz="13734" b="1" i="0">
                <a:solidFill>
                  <a:srgbClr val="00678F"/>
                </a:solidFill>
                <a:latin typeface="MTN Brighter Sans Bold"/>
                <a:cs typeface="MTN Brighter Sans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8609" y="2495137"/>
            <a:ext cx="10474782" cy="251159"/>
          </a:xfrm>
        </p:spPr>
        <p:txBody>
          <a:bodyPr lIns="0" tIns="0" rIns="0" bIns="0"/>
          <a:lstStyle>
            <a:lvl1pPr>
              <a:defRPr sz="1632" b="0" i="0">
                <a:solidFill>
                  <a:schemeClr val="tx1"/>
                </a:solidFill>
                <a:latin typeface="MTN Brighter Sans"/>
                <a:cs typeface="MTN Brighter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4247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350131" y="6585771"/>
            <a:ext cx="415322" cy="174473"/>
          </a:xfrm>
          <a:custGeom>
            <a:avLst/>
            <a:gdLst/>
            <a:ahLst/>
            <a:cxnLst/>
            <a:rect l="l" t="t" r="r" b="b"/>
            <a:pathLst>
              <a:path w="305434" h="128270">
                <a:moveTo>
                  <a:pt x="152505" y="0"/>
                </a:moveTo>
                <a:lnTo>
                  <a:pt x="93143" y="5031"/>
                </a:lnTo>
                <a:lnTo>
                  <a:pt x="44667" y="18753"/>
                </a:lnTo>
                <a:lnTo>
                  <a:pt x="11984" y="39105"/>
                </a:lnTo>
                <a:lnTo>
                  <a:pt x="0" y="64028"/>
                </a:lnTo>
                <a:lnTo>
                  <a:pt x="11984" y="88951"/>
                </a:lnTo>
                <a:lnTo>
                  <a:pt x="44667" y="109304"/>
                </a:lnTo>
                <a:lnTo>
                  <a:pt x="93143" y="123025"/>
                </a:lnTo>
                <a:lnTo>
                  <a:pt x="152505" y="128057"/>
                </a:lnTo>
                <a:lnTo>
                  <a:pt x="211868" y="123025"/>
                </a:lnTo>
                <a:lnTo>
                  <a:pt x="260344" y="109304"/>
                </a:lnTo>
                <a:lnTo>
                  <a:pt x="293027" y="88951"/>
                </a:lnTo>
                <a:lnTo>
                  <a:pt x="305012" y="64028"/>
                </a:lnTo>
                <a:lnTo>
                  <a:pt x="293027" y="39105"/>
                </a:lnTo>
                <a:lnTo>
                  <a:pt x="260344" y="18753"/>
                </a:lnTo>
                <a:lnTo>
                  <a:pt x="211868" y="5031"/>
                </a:lnTo>
                <a:lnTo>
                  <a:pt x="152505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17" name="bk object 17"/>
          <p:cNvSpPr/>
          <p:nvPr/>
        </p:nvSpPr>
        <p:spPr>
          <a:xfrm>
            <a:off x="11240117" y="285899"/>
            <a:ext cx="496487" cy="495780"/>
          </a:xfrm>
          <a:custGeom>
            <a:avLst/>
            <a:gdLst/>
            <a:ahLst/>
            <a:cxnLst/>
            <a:rect l="l" t="t" r="r" b="b"/>
            <a:pathLst>
              <a:path w="365125" h="364490">
                <a:moveTo>
                  <a:pt x="0" y="364478"/>
                </a:moveTo>
                <a:lnTo>
                  <a:pt x="364877" y="364478"/>
                </a:lnTo>
                <a:lnTo>
                  <a:pt x="364877" y="0"/>
                </a:lnTo>
                <a:lnTo>
                  <a:pt x="0" y="0"/>
                </a:lnTo>
                <a:lnTo>
                  <a:pt x="0" y="364478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18" name="bk object 18"/>
          <p:cNvSpPr/>
          <p:nvPr/>
        </p:nvSpPr>
        <p:spPr>
          <a:xfrm>
            <a:off x="11253622" y="437425"/>
            <a:ext cx="469720" cy="193475"/>
          </a:xfrm>
          <a:custGeom>
            <a:avLst/>
            <a:gdLst/>
            <a:ahLst/>
            <a:cxnLst/>
            <a:rect l="l" t="t" r="r" b="b"/>
            <a:pathLst>
              <a:path w="345440" h="142240">
                <a:moveTo>
                  <a:pt x="172805" y="0"/>
                </a:moveTo>
                <a:lnTo>
                  <a:pt x="105663" y="5613"/>
                </a:lnTo>
                <a:lnTo>
                  <a:pt x="50721" y="20897"/>
                </a:lnTo>
                <a:lnTo>
                  <a:pt x="13620" y="43516"/>
                </a:lnTo>
                <a:lnTo>
                  <a:pt x="0" y="71132"/>
                </a:lnTo>
                <a:lnTo>
                  <a:pt x="13620" y="98628"/>
                </a:lnTo>
                <a:lnTo>
                  <a:pt x="50721" y="121049"/>
                </a:lnTo>
                <a:lnTo>
                  <a:pt x="105663" y="136148"/>
                </a:lnTo>
                <a:lnTo>
                  <a:pt x="172805" y="141681"/>
                </a:lnTo>
                <a:lnTo>
                  <a:pt x="239855" y="136148"/>
                </a:lnTo>
                <a:lnTo>
                  <a:pt x="294592" y="121049"/>
                </a:lnTo>
                <a:lnTo>
                  <a:pt x="331488" y="98628"/>
                </a:lnTo>
                <a:lnTo>
                  <a:pt x="345015" y="71132"/>
                </a:lnTo>
                <a:lnTo>
                  <a:pt x="331488" y="43516"/>
                </a:lnTo>
                <a:lnTo>
                  <a:pt x="294592" y="20897"/>
                </a:lnTo>
                <a:lnTo>
                  <a:pt x="239855" y="5613"/>
                </a:lnTo>
                <a:lnTo>
                  <a:pt x="172805" y="0"/>
                </a:lnTo>
                <a:close/>
              </a:path>
            </a:pathLst>
          </a:custGeom>
          <a:solidFill>
            <a:srgbClr val="00678F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19" name="bk object 19"/>
          <p:cNvSpPr/>
          <p:nvPr/>
        </p:nvSpPr>
        <p:spPr>
          <a:xfrm>
            <a:off x="11337740" y="485788"/>
            <a:ext cx="300907" cy="96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0" name="bk object 20"/>
          <p:cNvSpPr/>
          <p:nvPr/>
        </p:nvSpPr>
        <p:spPr>
          <a:xfrm>
            <a:off x="1" y="259695"/>
            <a:ext cx="309342" cy="256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90535" y="1401312"/>
            <a:ext cx="7810927" cy="2113527"/>
          </a:xfrm>
        </p:spPr>
        <p:txBody>
          <a:bodyPr lIns="0" tIns="0" rIns="0" bIns="0"/>
          <a:lstStyle>
            <a:lvl1pPr>
              <a:defRPr sz="13734" b="1" i="0">
                <a:solidFill>
                  <a:srgbClr val="00678F"/>
                </a:solidFill>
                <a:latin typeface="MTN Brighter Sans Bold"/>
                <a:cs typeface="MTN Brighter Sans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1990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90535" y="1401312"/>
            <a:ext cx="7810927" cy="2113527"/>
          </a:xfrm>
        </p:spPr>
        <p:txBody>
          <a:bodyPr lIns="0" tIns="0" rIns="0" bIns="0"/>
          <a:lstStyle>
            <a:lvl1pPr>
              <a:defRPr sz="13734" b="1" i="0">
                <a:solidFill>
                  <a:srgbClr val="00678F"/>
                </a:solidFill>
                <a:latin typeface="MTN Brighter Sans Bold"/>
                <a:cs typeface="MTN Brighter Sans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12054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551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327284-CEF7-4AE2-B333-3070AD05D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4549744"/>
            <a:ext cx="12192000" cy="1000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D019C-167F-4299-94FF-F7ABF5C7BA0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100000" contrast="-7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9583" y="1505527"/>
            <a:ext cx="11520000" cy="49012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5" y="1089025"/>
            <a:ext cx="11523133" cy="33094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72000" bIns="3600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1600" b="1" i="1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835" y="68659"/>
            <a:ext cx="11014816" cy="7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D5A2E3-877F-446F-8757-86329662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287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3 graphs with titles &amp; foot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7C4F1B-8D87-4900-ABB2-43D7175D3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A0AF5AF-5E75-417C-AD74-3ADC001359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5713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75E673D-C0C3-4F25-BBE6-22E607769A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9707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575D36-D768-49B2-8159-6D54D321C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700" y="357488"/>
            <a:ext cx="114046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smtClean="0"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400" lvl="0" indent="-15240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Add 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E822CE-4FC8-4934-9FD3-51DD6D28F17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147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 sub 1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0AB5B-74E4-41CC-AA2E-E843FCD582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-312129" y="260351"/>
            <a:ext cx="624258" cy="2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ncial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F28A31-FEA9-44BE-9117-1214C7AF1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" y="607484"/>
            <a:ext cx="6847581" cy="5603604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B48908F-D7C0-4C32-91DF-9572D1769805}"/>
              </a:ext>
            </a:extLst>
          </p:cNvPr>
          <p:cNvSpPr/>
          <p:nvPr userDrawn="1"/>
        </p:nvSpPr>
        <p:spPr>
          <a:xfrm>
            <a:off x="-8242" y="0"/>
            <a:ext cx="12200243" cy="6858000"/>
          </a:xfrm>
          <a:custGeom>
            <a:avLst/>
            <a:gdLst>
              <a:gd name="connsiteX0" fmla="*/ 0 w 12200243"/>
              <a:gd name="connsiteY0" fmla="*/ 693794 h 6858000"/>
              <a:gd name="connsiteX1" fmla="*/ 8243 w 12200243"/>
              <a:gd name="connsiteY1" fmla="*/ 693965 h 6858000"/>
              <a:gd name="connsiteX2" fmla="*/ 8243 w 12200243"/>
              <a:gd name="connsiteY2" fmla="*/ 6186952 h 6858000"/>
              <a:gd name="connsiteX3" fmla="*/ 2735 w 12200243"/>
              <a:gd name="connsiteY3" fmla="*/ 6187067 h 6858000"/>
              <a:gd name="connsiteX4" fmla="*/ 57 w 12200243"/>
              <a:gd name="connsiteY4" fmla="*/ 3440430 h 6858000"/>
              <a:gd name="connsiteX5" fmla="*/ 0 w 12200243"/>
              <a:gd name="connsiteY5" fmla="*/ 693794 h 6858000"/>
              <a:gd name="connsiteX6" fmla="*/ 8243 w 12200243"/>
              <a:gd name="connsiteY6" fmla="*/ 0 h 6858000"/>
              <a:gd name="connsiteX7" fmla="*/ 12200243 w 12200243"/>
              <a:gd name="connsiteY7" fmla="*/ 0 h 6858000"/>
              <a:gd name="connsiteX8" fmla="*/ 12200243 w 12200243"/>
              <a:gd name="connsiteY8" fmla="*/ 6858000 h 6858000"/>
              <a:gd name="connsiteX9" fmla="*/ 8243 w 12200243"/>
              <a:gd name="connsiteY9" fmla="*/ 6858000 h 6858000"/>
              <a:gd name="connsiteX10" fmla="*/ 8243 w 12200243"/>
              <a:gd name="connsiteY10" fmla="*/ 6186952 h 6858000"/>
              <a:gd name="connsiteX11" fmla="*/ 687732 w 12200243"/>
              <a:gd name="connsiteY11" fmla="*/ 6172759 h 6858000"/>
              <a:gd name="connsiteX12" fmla="*/ 6696052 w 12200243"/>
              <a:gd name="connsiteY12" fmla="*/ 3437097 h 6858000"/>
              <a:gd name="connsiteX13" fmla="*/ 684059 w 12200243"/>
              <a:gd name="connsiteY13" fmla="*/ 707949 h 6858000"/>
              <a:gd name="connsiteX14" fmla="*/ 8243 w 12200243"/>
              <a:gd name="connsiteY14" fmla="*/ 6939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00243" h="6858000">
                <a:moveTo>
                  <a:pt x="0" y="693794"/>
                </a:moveTo>
                <a:lnTo>
                  <a:pt x="8243" y="693965"/>
                </a:lnTo>
                <a:lnTo>
                  <a:pt x="8243" y="6186952"/>
                </a:lnTo>
                <a:lnTo>
                  <a:pt x="2735" y="6187067"/>
                </a:lnTo>
                <a:cubicBezTo>
                  <a:pt x="1842" y="5271521"/>
                  <a:pt x="950" y="4355976"/>
                  <a:pt x="57" y="3440430"/>
                </a:cubicBezTo>
                <a:cubicBezTo>
                  <a:pt x="38" y="2524885"/>
                  <a:pt x="19" y="1609339"/>
                  <a:pt x="0" y="693794"/>
                </a:cubicBezTo>
                <a:close/>
                <a:moveTo>
                  <a:pt x="8243" y="0"/>
                </a:moveTo>
                <a:lnTo>
                  <a:pt x="12200243" y="0"/>
                </a:lnTo>
                <a:lnTo>
                  <a:pt x="12200243" y="6858000"/>
                </a:lnTo>
                <a:lnTo>
                  <a:pt x="8243" y="6858000"/>
                </a:lnTo>
                <a:lnTo>
                  <a:pt x="8243" y="6186952"/>
                </a:lnTo>
                <a:lnTo>
                  <a:pt x="687732" y="6172759"/>
                </a:lnTo>
                <a:cubicBezTo>
                  <a:pt x="4065933" y="6031396"/>
                  <a:pt x="6700264" y="4860032"/>
                  <a:pt x="6696052" y="3437097"/>
                </a:cubicBezTo>
                <a:cubicBezTo>
                  <a:pt x="6691848" y="2016193"/>
                  <a:pt x="4057838" y="848367"/>
                  <a:pt x="684059" y="707949"/>
                </a:cubicBezTo>
                <a:lnTo>
                  <a:pt x="8243" y="6939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black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8" name="Freeform: Shape 19">
            <a:extLst>
              <a:ext uri="{FF2B5EF4-FFF2-40B4-BE49-F238E27FC236}">
                <a16:creationId xmlns:a16="http://schemas.microsoft.com/office/drawing/2014/main" id="{DBCDE25A-B141-4524-BEEE-5E60D9D66B17}"/>
              </a:ext>
            </a:extLst>
          </p:cNvPr>
          <p:cNvSpPr>
            <a:spLocks noChangeAspect="1"/>
          </p:cNvSpPr>
          <p:nvPr userDrawn="1"/>
        </p:nvSpPr>
        <p:spPr>
          <a:xfrm>
            <a:off x="-8245" y="590277"/>
            <a:ext cx="6748092" cy="5650472"/>
          </a:xfrm>
          <a:custGeom>
            <a:avLst/>
            <a:gdLst>
              <a:gd name="connsiteX0" fmla="*/ 0 w 3905501"/>
              <a:gd name="connsiteY0" fmla="*/ 0 h 3204000"/>
              <a:gd name="connsiteX1" fmla="*/ 0 w 3905501"/>
              <a:gd name="connsiteY1" fmla="*/ 1557958 h 3204000"/>
              <a:gd name="connsiteX2" fmla="*/ 1 w 3905501"/>
              <a:gd name="connsiteY2" fmla="*/ 1601999 h 3204000"/>
              <a:gd name="connsiteX3" fmla="*/ 1562 w 3905501"/>
              <a:gd name="connsiteY3" fmla="*/ 3204000 h 3204000"/>
              <a:gd name="connsiteX4" fmla="*/ 3905499 w 3905501"/>
              <a:gd name="connsiteY4" fmla="*/ 1600055 h 3204000"/>
              <a:gd name="connsiteX5" fmla="*/ 398951 w 3905501"/>
              <a:gd name="connsiteY5" fmla="*/ 8255 h 32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5501" h="3204000">
                <a:moveTo>
                  <a:pt x="0" y="0"/>
                </a:moveTo>
                <a:lnTo>
                  <a:pt x="0" y="1557958"/>
                </a:lnTo>
                <a:lnTo>
                  <a:pt x="1" y="1601999"/>
                </a:lnTo>
                <a:cubicBezTo>
                  <a:pt x="521" y="2135999"/>
                  <a:pt x="1042" y="2670000"/>
                  <a:pt x="1562" y="3204000"/>
                </a:cubicBezTo>
                <a:cubicBezTo>
                  <a:pt x="2159753" y="3203646"/>
                  <a:pt x="3908119" y="2485324"/>
                  <a:pt x="3905499" y="1600055"/>
                </a:cubicBezTo>
                <a:cubicBezTo>
                  <a:pt x="3903048" y="771299"/>
                  <a:pt x="2366737" y="90155"/>
                  <a:pt x="398951" y="8255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70252F-EC00-425F-8180-6308776BAB8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17366" y="1839399"/>
            <a:ext cx="5703170" cy="3107016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7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01 Jul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C0BF8E-5820-4DB8-87C9-293C6A161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5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ab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14" y="266601"/>
            <a:ext cx="10397405" cy="4938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9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line sub +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73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Text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Fin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5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2 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BCEBB03-6820-4FF6-B1A2-4585619A5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69689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4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+ chart title + chart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1B1524E-F5EC-4375-98F2-BEC9FEB9417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514" y="640292"/>
            <a:ext cx="10683026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19D1201-7BF7-4205-854C-8EF458DF8B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1036064"/>
            <a:ext cx="4414603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i="1"/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crip + 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275388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705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11802-E230-F54A-BB81-43F3A99FC3F4}" type="datetime1">
              <a:rPr lang="en-ZA" smtClean="0"/>
              <a:t>2021-02-17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900" dirty="0" smtClean="0">
                <a:latin typeface="MTN Brighter Sans"/>
                <a:cs typeface="MTN Brighter Sans"/>
              </a:rPr>
              <a:t>‹#›</a:t>
            </a:fld>
            <a:endParaRPr sz="900">
              <a:latin typeface="MTN Brighter Sans"/>
              <a:cs typeface="MTN Brighter Sans"/>
            </a:endParaRPr>
          </a:p>
        </p:txBody>
      </p:sp>
    </p:spTree>
    <p:extLst>
      <p:ext uri="{BB962C8B-B14F-4D97-AF65-F5344CB8AC3E}">
        <p14:creationId xmlns:p14="http://schemas.microsoft.com/office/powerpoint/2010/main" val="16869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23002-22A1-4105-B521-63BA2700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221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E4B86-AF44-0E49-8325-59D647936C68}" type="datetime1">
              <a:rPr lang="en-ZA" smtClean="0"/>
              <a:t>2021-02-17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900" dirty="0" smtClean="0">
                <a:latin typeface="MTN Brighter Sans"/>
                <a:cs typeface="MTN Brighter Sans"/>
              </a:rPr>
              <a:t>‹#›</a:t>
            </a:fld>
            <a:endParaRPr sz="900">
              <a:latin typeface="MTN Brighter Sans"/>
              <a:cs typeface="MTN Brighter Sans"/>
            </a:endParaRPr>
          </a:p>
        </p:txBody>
      </p:sp>
    </p:spTree>
    <p:extLst>
      <p:ext uri="{BB962C8B-B14F-4D97-AF65-F5344CB8AC3E}">
        <p14:creationId xmlns:p14="http://schemas.microsoft.com/office/powerpoint/2010/main" val="373326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TN’s position in the industry, how we compa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9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perational revie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6D6B68A2-B1C3-49A6-87DF-BAE1C9586E04}"/>
              </a:ext>
            </a:extLst>
          </p:cNvPr>
          <p:cNvGrpSpPr/>
          <p:nvPr userDrawn="1"/>
        </p:nvGrpSpPr>
        <p:grpSpPr>
          <a:xfrm>
            <a:off x="10982922" y="5732585"/>
            <a:ext cx="1053492" cy="1054573"/>
            <a:chOff x="10648109" y="5310073"/>
            <a:chExt cx="1150191" cy="1151372"/>
          </a:xfrm>
        </p:grpSpPr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87DB3EC8-3F80-4F50-A154-E76696ECE5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8109" y="5310073"/>
              <a:ext cx="1150191" cy="115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B34E37C1-2B4E-43EA-BCB5-68194865E3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05973" y="5367936"/>
              <a:ext cx="1034463" cy="1035644"/>
            </a:xfrm>
            <a:prstGeom prst="rect">
              <a:avLst/>
            </a:pr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Oval 22">
              <a:extLst>
                <a:ext uri="{FF2B5EF4-FFF2-40B4-BE49-F238E27FC236}">
                  <a16:creationId xmlns:a16="http://schemas.microsoft.com/office/drawing/2014/main" id="{0697507F-975C-483D-93EB-19F0FAF1EE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34315" y="5684416"/>
              <a:ext cx="977780" cy="402685"/>
            </a:xfrm>
            <a:prstGeom prst="ellipse">
              <a:avLst/>
            </a:prstGeom>
            <a:solidFill>
              <a:srgbClr val="0568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F008FB2D-5784-4E29-9920-5FA3BDF9F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79511" y="5784792"/>
              <a:ext cx="179496" cy="158240"/>
            </a:xfrm>
            <a:custGeom>
              <a:avLst/>
              <a:gdLst>
                <a:gd name="T0" fmla="*/ 141 w 152"/>
                <a:gd name="T1" fmla="*/ 43 h 134"/>
                <a:gd name="T2" fmla="*/ 152 w 152"/>
                <a:gd name="T3" fmla="*/ 0 h 134"/>
                <a:gd name="T4" fmla="*/ 11 w 152"/>
                <a:gd name="T5" fmla="*/ 0 h 134"/>
                <a:gd name="T6" fmla="*/ 0 w 152"/>
                <a:gd name="T7" fmla="*/ 43 h 134"/>
                <a:gd name="T8" fmla="*/ 46 w 152"/>
                <a:gd name="T9" fmla="*/ 43 h 134"/>
                <a:gd name="T10" fmla="*/ 23 w 152"/>
                <a:gd name="T11" fmla="*/ 134 h 134"/>
                <a:gd name="T12" fmla="*/ 72 w 152"/>
                <a:gd name="T13" fmla="*/ 134 h 134"/>
                <a:gd name="T14" fmla="*/ 95 w 152"/>
                <a:gd name="T15" fmla="*/ 43 h 134"/>
                <a:gd name="T16" fmla="*/ 141 w 152"/>
                <a:gd name="T17" fmla="*/ 4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34">
                  <a:moveTo>
                    <a:pt x="141" y="43"/>
                  </a:moveTo>
                  <a:lnTo>
                    <a:pt x="152" y="0"/>
                  </a:lnTo>
                  <a:lnTo>
                    <a:pt x="11" y="0"/>
                  </a:lnTo>
                  <a:lnTo>
                    <a:pt x="0" y="43"/>
                  </a:lnTo>
                  <a:lnTo>
                    <a:pt x="46" y="43"/>
                  </a:lnTo>
                  <a:lnTo>
                    <a:pt x="23" y="134"/>
                  </a:lnTo>
                  <a:lnTo>
                    <a:pt x="72" y="134"/>
                  </a:lnTo>
                  <a:lnTo>
                    <a:pt x="95" y="43"/>
                  </a:lnTo>
                  <a:lnTo>
                    <a:pt x="141" y="43"/>
                  </a:lnTo>
                  <a:close/>
                </a:path>
              </a:pathLst>
            </a:cu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FFBC0D96-87D3-4650-B4B2-E75732D32A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0268" y="5784792"/>
              <a:ext cx="266882" cy="200752"/>
            </a:xfrm>
            <a:custGeom>
              <a:avLst/>
              <a:gdLst>
                <a:gd name="T0" fmla="*/ 226 w 226"/>
                <a:gd name="T1" fmla="*/ 0 h 170"/>
                <a:gd name="T2" fmla="*/ 156 w 226"/>
                <a:gd name="T3" fmla="*/ 0 h 170"/>
                <a:gd name="T4" fmla="*/ 111 w 226"/>
                <a:gd name="T5" fmla="*/ 100 h 170"/>
                <a:gd name="T6" fmla="*/ 111 w 226"/>
                <a:gd name="T7" fmla="*/ 0 h 170"/>
                <a:gd name="T8" fmla="*/ 43 w 226"/>
                <a:gd name="T9" fmla="*/ 0 h 170"/>
                <a:gd name="T10" fmla="*/ 0 w 226"/>
                <a:gd name="T11" fmla="*/ 170 h 170"/>
                <a:gd name="T12" fmla="*/ 47 w 226"/>
                <a:gd name="T13" fmla="*/ 170 h 170"/>
                <a:gd name="T14" fmla="*/ 75 w 226"/>
                <a:gd name="T15" fmla="*/ 61 h 170"/>
                <a:gd name="T16" fmla="*/ 75 w 226"/>
                <a:gd name="T17" fmla="*/ 170 h 170"/>
                <a:gd name="T18" fmla="*/ 111 w 226"/>
                <a:gd name="T19" fmla="*/ 170 h 170"/>
                <a:gd name="T20" fmla="*/ 165 w 226"/>
                <a:gd name="T21" fmla="*/ 61 h 170"/>
                <a:gd name="T22" fmla="*/ 139 w 226"/>
                <a:gd name="T23" fmla="*/ 170 h 170"/>
                <a:gd name="T24" fmla="*/ 183 w 226"/>
                <a:gd name="T25" fmla="*/ 170 h 170"/>
                <a:gd name="T26" fmla="*/ 226 w 226"/>
                <a:gd name="T2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70">
                  <a:moveTo>
                    <a:pt x="226" y="0"/>
                  </a:moveTo>
                  <a:lnTo>
                    <a:pt x="156" y="0"/>
                  </a:lnTo>
                  <a:lnTo>
                    <a:pt x="111" y="100"/>
                  </a:lnTo>
                  <a:lnTo>
                    <a:pt x="111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7" y="170"/>
                  </a:lnTo>
                  <a:lnTo>
                    <a:pt x="75" y="61"/>
                  </a:lnTo>
                  <a:lnTo>
                    <a:pt x="75" y="170"/>
                  </a:lnTo>
                  <a:lnTo>
                    <a:pt x="111" y="170"/>
                  </a:lnTo>
                  <a:lnTo>
                    <a:pt x="165" y="61"/>
                  </a:lnTo>
                  <a:lnTo>
                    <a:pt x="139" y="170"/>
                  </a:lnTo>
                  <a:lnTo>
                    <a:pt x="183" y="170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31B864BA-8D92-4BA9-9D90-F2A6485BB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22400" y="5784792"/>
              <a:ext cx="213742" cy="200752"/>
            </a:xfrm>
            <a:custGeom>
              <a:avLst/>
              <a:gdLst>
                <a:gd name="T0" fmla="*/ 181 w 181"/>
                <a:gd name="T1" fmla="*/ 0 h 170"/>
                <a:gd name="T2" fmla="*/ 136 w 181"/>
                <a:gd name="T3" fmla="*/ 0 h 170"/>
                <a:gd name="T4" fmla="*/ 114 w 181"/>
                <a:gd name="T5" fmla="*/ 91 h 170"/>
                <a:gd name="T6" fmla="*/ 92 w 181"/>
                <a:gd name="T7" fmla="*/ 0 h 170"/>
                <a:gd name="T8" fmla="*/ 43 w 181"/>
                <a:gd name="T9" fmla="*/ 0 h 170"/>
                <a:gd name="T10" fmla="*/ 0 w 181"/>
                <a:gd name="T11" fmla="*/ 170 h 170"/>
                <a:gd name="T12" fmla="*/ 45 w 181"/>
                <a:gd name="T13" fmla="*/ 170 h 170"/>
                <a:gd name="T14" fmla="*/ 69 w 181"/>
                <a:gd name="T15" fmla="*/ 78 h 170"/>
                <a:gd name="T16" fmla="*/ 92 w 181"/>
                <a:gd name="T17" fmla="*/ 170 h 170"/>
                <a:gd name="T18" fmla="*/ 139 w 181"/>
                <a:gd name="T19" fmla="*/ 170 h 170"/>
                <a:gd name="T20" fmla="*/ 181 w 181"/>
                <a:gd name="T2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70">
                  <a:moveTo>
                    <a:pt x="181" y="0"/>
                  </a:moveTo>
                  <a:lnTo>
                    <a:pt x="136" y="0"/>
                  </a:lnTo>
                  <a:lnTo>
                    <a:pt x="114" y="91"/>
                  </a:lnTo>
                  <a:lnTo>
                    <a:pt x="92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5" y="170"/>
                  </a:lnTo>
                  <a:lnTo>
                    <a:pt x="69" y="78"/>
                  </a:lnTo>
                  <a:lnTo>
                    <a:pt x="92" y="170"/>
                  </a:lnTo>
                  <a:lnTo>
                    <a:pt x="139" y="17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FB609944-1425-4457-A701-BF6C4AD97E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96044" y="5957203"/>
              <a:ext cx="64950" cy="28341"/>
            </a:xfrm>
            <a:custGeom>
              <a:avLst/>
              <a:gdLst>
                <a:gd name="T0" fmla="*/ 6 w 55"/>
                <a:gd name="T1" fmla="*/ 0 h 24"/>
                <a:gd name="T2" fmla="*/ 0 w 55"/>
                <a:gd name="T3" fmla="*/ 24 h 24"/>
                <a:gd name="T4" fmla="*/ 49 w 55"/>
                <a:gd name="T5" fmla="*/ 24 h 24"/>
                <a:gd name="T6" fmla="*/ 55 w 55"/>
                <a:gd name="T7" fmla="*/ 0 h 24"/>
                <a:gd name="T8" fmla="*/ 6 w 5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">
                  <a:moveTo>
                    <a:pt x="6" y="0"/>
                  </a:moveTo>
                  <a:lnTo>
                    <a:pt x="0" y="24"/>
                  </a:lnTo>
                  <a:lnTo>
                    <a:pt x="49" y="24"/>
                  </a:lnTo>
                  <a:lnTo>
                    <a:pt x="5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524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20B6683-133B-4A4F-8189-3EC5C98362B4}"/>
              </a:ext>
            </a:extLst>
          </p:cNvPr>
          <p:cNvSpPr/>
          <p:nvPr userDrawn="1"/>
        </p:nvSpPr>
        <p:spPr>
          <a:xfrm>
            <a:off x="0" y="0"/>
            <a:ext cx="5584482" cy="6866627"/>
          </a:xfrm>
          <a:custGeom>
            <a:avLst/>
            <a:gdLst>
              <a:gd name="connsiteX0" fmla="*/ 0 w 6058930"/>
              <a:gd name="connsiteY0" fmla="*/ 0 h 6858000"/>
              <a:gd name="connsiteX1" fmla="*/ 4838412 w 6058930"/>
              <a:gd name="connsiteY1" fmla="*/ 0 h 6858000"/>
              <a:gd name="connsiteX2" fmla="*/ 4838700 w 6058930"/>
              <a:gd name="connsiteY2" fmla="*/ 367 h 6858000"/>
              <a:gd name="connsiteX3" fmla="*/ 4980330 w 6058930"/>
              <a:gd name="connsiteY3" fmla="*/ 180593 h 6858000"/>
              <a:gd name="connsiteX4" fmla="*/ 6058930 w 6058930"/>
              <a:gd name="connsiteY4" fmla="*/ 3429000 h 6858000"/>
              <a:gd name="connsiteX5" fmla="*/ 4980330 w 6058930"/>
              <a:gd name="connsiteY5" fmla="*/ 6677407 h 6858000"/>
              <a:gd name="connsiteX6" fmla="*/ 4838700 w 6058930"/>
              <a:gd name="connsiteY6" fmla="*/ 6857633 h 6858000"/>
              <a:gd name="connsiteX7" fmla="*/ 4838412 w 6058930"/>
              <a:gd name="connsiteY7" fmla="*/ 6858000 h 6858000"/>
              <a:gd name="connsiteX8" fmla="*/ 0 w 6058930"/>
              <a:gd name="connsiteY8" fmla="*/ 6858000 h 6858000"/>
              <a:gd name="connsiteX0" fmla="*/ 0 w 5541809"/>
              <a:gd name="connsiteY0" fmla="*/ 0 h 6858000"/>
              <a:gd name="connsiteX1" fmla="*/ 4838412 w 5541809"/>
              <a:gd name="connsiteY1" fmla="*/ 0 h 6858000"/>
              <a:gd name="connsiteX2" fmla="*/ 4838700 w 5541809"/>
              <a:gd name="connsiteY2" fmla="*/ 367 h 6858000"/>
              <a:gd name="connsiteX3" fmla="*/ 4980330 w 5541809"/>
              <a:gd name="connsiteY3" fmla="*/ 180593 h 6858000"/>
              <a:gd name="connsiteX4" fmla="*/ 5532719 w 5541809"/>
              <a:gd name="connsiteY4" fmla="*/ 3472132 h 6858000"/>
              <a:gd name="connsiteX5" fmla="*/ 4980330 w 5541809"/>
              <a:gd name="connsiteY5" fmla="*/ 6677407 h 6858000"/>
              <a:gd name="connsiteX6" fmla="*/ 4838700 w 5541809"/>
              <a:gd name="connsiteY6" fmla="*/ 6857633 h 6858000"/>
              <a:gd name="connsiteX7" fmla="*/ 4838412 w 5541809"/>
              <a:gd name="connsiteY7" fmla="*/ 6858000 h 6858000"/>
              <a:gd name="connsiteX8" fmla="*/ 0 w 5541809"/>
              <a:gd name="connsiteY8" fmla="*/ 6858000 h 6858000"/>
              <a:gd name="connsiteX9" fmla="*/ 0 w 5541809"/>
              <a:gd name="connsiteY9" fmla="*/ 0 h 6858000"/>
              <a:gd name="connsiteX0" fmla="*/ 0 w 5541809"/>
              <a:gd name="connsiteY0" fmla="*/ 0 h 6858000"/>
              <a:gd name="connsiteX1" fmla="*/ 4838412 w 5541809"/>
              <a:gd name="connsiteY1" fmla="*/ 0 h 6858000"/>
              <a:gd name="connsiteX2" fmla="*/ 4907711 w 5541809"/>
              <a:gd name="connsiteY2" fmla="*/ 103884 h 6858000"/>
              <a:gd name="connsiteX3" fmla="*/ 4980330 w 5541809"/>
              <a:gd name="connsiteY3" fmla="*/ 180593 h 6858000"/>
              <a:gd name="connsiteX4" fmla="*/ 5532719 w 5541809"/>
              <a:gd name="connsiteY4" fmla="*/ 3472132 h 6858000"/>
              <a:gd name="connsiteX5" fmla="*/ 4980330 w 5541809"/>
              <a:gd name="connsiteY5" fmla="*/ 6677407 h 6858000"/>
              <a:gd name="connsiteX6" fmla="*/ 4838700 w 5541809"/>
              <a:gd name="connsiteY6" fmla="*/ 6857633 h 6858000"/>
              <a:gd name="connsiteX7" fmla="*/ 4838412 w 5541809"/>
              <a:gd name="connsiteY7" fmla="*/ 6858000 h 6858000"/>
              <a:gd name="connsiteX8" fmla="*/ 0 w 5541809"/>
              <a:gd name="connsiteY8" fmla="*/ 6858000 h 6858000"/>
              <a:gd name="connsiteX9" fmla="*/ 0 w 5541809"/>
              <a:gd name="connsiteY9" fmla="*/ 0 h 6858000"/>
              <a:gd name="connsiteX0" fmla="*/ 0 w 5541809"/>
              <a:gd name="connsiteY0" fmla="*/ 0 h 6858000"/>
              <a:gd name="connsiteX1" fmla="*/ 4838412 w 5541809"/>
              <a:gd name="connsiteY1" fmla="*/ 0 h 6858000"/>
              <a:gd name="connsiteX2" fmla="*/ 4980330 w 5541809"/>
              <a:gd name="connsiteY2" fmla="*/ 180593 h 6858000"/>
              <a:gd name="connsiteX3" fmla="*/ 5532719 w 5541809"/>
              <a:gd name="connsiteY3" fmla="*/ 3472132 h 6858000"/>
              <a:gd name="connsiteX4" fmla="*/ 4980330 w 5541809"/>
              <a:gd name="connsiteY4" fmla="*/ 6677407 h 6858000"/>
              <a:gd name="connsiteX5" fmla="*/ 4838700 w 5541809"/>
              <a:gd name="connsiteY5" fmla="*/ 6857633 h 6858000"/>
              <a:gd name="connsiteX6" fmla="*/ 4838412 w 5541809"/>
              <a:gd name="connsiteY6" fmla="*/ 6858000 h 6858000"/>
              <a:gd name="connsiteX7" fmla="*/ 0 w 5541809"/>
              <a:gd name="connsiteY7" fmla="*/ 6858000 h 6858000"/>
              <a:gd name="connsiteX8" fmla="*/ 0 w 5541809"/>
              <a:gd name="connsiteY8" fmla="*/ 0 h 6858000"/>
              <a:gd name="connsiteX0" fmla="*/ 0 w 5541809"/>
              <a:gd name="connsiteY0" fmla="*/ 8627 h 6866627"/>
              <a:gd name="connsiteX1" fmla="*/ 3561703 w 5541809"/>
              <a:gd name="connsiteY1" fmla="*/ 0 h 6866627"/>
              <a:gd name="connsiteX2" fmla="*/ 4980330 w 5541809"/>
              <a:gd name="connsiteY2" fmla="*/ 189220 h 6866627"/>
              <a:gd name="connsiteX3" fmla="*/ 5532719 w 5541809"/>
              <a:gd name="connsiteY3" fmla="*/ 3480759 h 6866627"/>
              <a:gd name="connsiteX4" fmla="*/ 4980330 w 5541809"/>
              <a:gd name="connsiteY4" fmla="*/ 6686034 h 6866627"/>
              <a:gd name="connsiteX5" fmla="*/ 4838700 w 5541809"/>
              <a:gd name="connsiteY5" fmla="*/ 6866260 h 6866627"/>
              <a:gd name="connsiteX6" fmla="*/ 4838412 w 5541809"/>
              <a:gd name="connsiteY6" fmla="*/ 6866627 h 6866627"/>
              <a:gd name="connsiteX7" fmla="*/ 0 w 5541809"/>
              <a:gd name="connsiteY7" fmla="*/ 6866627 h 6866627"/>
              <a:gd name="connsiteX8" fmla="*/ 0 w 5541809"/>
              <a:gd name="connsiteY8" fmla="*/ 8627 h 6866627"/>
              <a:gd name="connsiteX0" fmla="*/ 0 w 5586458"/>
              <a:gd name="connsiteY0" fmla="*/ 8627 h 6866627"/>
              <a:gd name="connsiteX1" fmla="*/ 3561703 w 5586458"/>
              <a:gd name="connsiteY1" fmla="*/ 0 h 6866627"/>
              <a:gd name="connsiteX2" fmla="*/ 4367854 w 5586458"/>
              <a:gd name="connsiteY2" fmla="*/ 689552 h 6866627"/>
              <a:gd name="connsiteX3" fmla="*/ 5532719 w 5586458"/>
              <a:gd name="connsiteY3" fmla="*/ 3480759 h 6866627"/>
              <a:gd name="connsiteX4" fmla="*/ 4980330 w 5586458"/>
              <a:gd name="connsiteY4" fmla="*/ 6686034 h 6866627"/>
              <a:gd name="connsiteX5" fmla="*/ 4838700 w 5586458"/>
              <a:gd name="connsiteY5" fmla="*/ 6866260 h 6866627"/>
              <a:gd name="connsiteX6" fmla="*/ 4838412 w 5586458"/>
              <a:gd name="connsiteY6" fmla="*/ 6866627 h 6866627"/>
              <a:gd name="connsiteX7" fmla="*/ 0 w 5586458"/>
              <a:gd name="connsiteY7" fmla="*/ 6866627 h 6866627"/>
              <a:gd name="connsiteX8" fmla="*/ 0 w 5586458"/>
              <a:gd name="connsiteY8" fmla="*/ 8627 h 6866627"/>
              <a:gd name="connsiteX0" fmla="*/ 0 w 5628459"/>
              <a:gd name="connsiteY0" fmla="*/ 8627 h 6866627"/>
              <a:gd name="connsiteX1" fmla="*/ 3561703 w 5628459"/>
              <a:gd name="connsiteY1" fmla="*/ 0 h 6866627"/>
              <a:gd name="connsiteX2" fmla="*/ 4367854 w 5628459"/>
              <a:gd name="connsiteY2" fmla="*/ 689552 h 6866627"/>
              <a:gd name="connsiteX3" fmla="*/ 5584477 w 5628459"/>
              <a:gd name="connsiteY3" fmla="*/ 3472132 h 6866627"/>
              <a:gd name="connsiteX4" fmla="*/ 4980330 w 5628459"/>
              <a:gd name="connsiteY4" fmla="*/ 6686034 h 6866627"/>
              <a:gd name="connsiteX5" fmla="*/ 4838700 w 5628459"/>
              <a:gd name="connsiteY5" fmla="*/ 6866260 h 6866627"/>
              <a:gd name="connsiteX6" fmla="*/ 4838412 w 5628459"/>
              <a:gd name="connsiteY6" fmla="*/ 6866627 h 6866627"/>
              <a:gd name="connsiteX7" fmla="*/ 0 w 5628459"/>
              <a:gd name="connsiteY7" fmla="*/ 6866627 h 6866627"/>
              <a:gd name="connsiteX8" fmla="*/ 0 w 5628459"/>
              <a:gd name="connsiteY8" fmla="*/ 8627 h 6866627"/>
              <a:gd name="connsiteX0" fmla="*/ 0 w 5584933"/>
              <a:gd name="connsiteY0" fmla="*/ 8627 h 6866627"/>
              <a:gd name="connsiteX1" fmla="*/ 3561703 w 5584933"/>
              <a:gd name="connsiteY1" fmla="*/ 0 h 6866627"/>
              <a:gd name="connsiteX2" fmla="*/ 4367854 w 5584933"/>
              <a:gd name="connsiteY2" fmla="*/ 689552 h 6866627"/>
              <a:gd name="connsiteX3" fmla="*/ 5584477 w 5584933"/>
              <a:gd name="connsiteY3" fmla="*/ 3472132 h 6866627"/>
              <a:gd name="connsiteX4" fmla="*/ 4980330 w 5584933"/>
              <a:gd name="connsiteY4" fmla="*/ 6686034 h 6866627"/>
              <a:gd name="connsiteX5" fmla="*/ 4838700 w 5584933"/>
              <a:gd name="connsiteY5" fmla="*/ 6866260 h 6866627"/>
              <a:gd name="connsiteX6" fmla="*/ 4838412 w 5584933"/>
              <a:gd name="connsiteY6" fmla="*/ 6866627 h 6866627"/>
              <a:gd name="connsiteX7" fmla="*/ 0 w 5584933"/>
              <a:gd name="connsiteY7" fmla="*/ 6866627 h 6866627"/>
              <a:gd name="connsiteX8" fmla="*/ 0 w 5584933"/>
              <a:gd name="connsiteY8" fmla="*/ 8627 h 6866627"/>
              <a:gd name="connsiteX0" fmla="*/ 0 w 5584933"/>
              <a:gd name="connsiteY0" fmla="*/ 8627 h 6866627"/>
              <a:gd name="connsiteX1" fmla="*/ 3561703 w 5584933"/>
              <a:gd name="connsiteY1" fmla="*/ 0 h 6866627"/>
              <a:gd name="connsiteX2" fmla="*/ 4367854 w 5584933"/>
              <a:gd name="connsiteY2" fmla="*/ 689552 h 6866627"/>
              <a:gd name="connsiteX3" fmla="*/ 5584477 w 5584933"/>
              <a:gd name="connsiteY3" fmla="*/ 3472132 h 6866627"/>
              <a:gd name="connsiteX4" fmla="*/ 4980330 w 5584933"/>
              <a:gd name="connsiteY4" fmla="*/ 6686034 h 6866627"/>
              <a:gd name="connsiteX5" fmla="*/ 4838700 w 5584933"/>
              <a:gd name="connsiteY5" fmla="*/ 6866260 h 6866627"/>
              <a:gd name="connsiteX6" fmla="*/ 4838412 w 5584933"/>
              <a:gd name="connsiteY6" fmla="*/ 6866627 h 6866627"/>
              <a:gd name="connsiteX7" fmla="*/ 0 w 5584933"/>
              <a:gd name="connsiteY7" fmla="*/ 6866627 h 6866627"/>
              <a:gd name="connsiteX8" fmla="*/ 0 w 5584933"/>
              <a:gd name="connsiteY8" fmla="*/ 8627 h 6866627"/>
              <a:gd name="connsiteX0" fmla="*/ 0 w 5584477"/>
              <a:gd name="connsiteY0" fmla="*/ 8627 h 6866627"/>
              <a:gd name="connsiteX1" fmla="*/ 3561703 w 5584477"/>
              <a:gd name="connsiteY1" fmla="*/ 0 h 6866627"/>
              <a:gd name="connsiteX2" fmla="*/ 5584477 w 5584477"/>
              <a:gd name="connsiteY2" fmla="*/ 3472132 h 6866627"/>
              <a:gd name="connsiteX3" fmla="*/ 4980330 w 5584477"/>
              <a:gd name="connsiteY3" fmla="*/ 6686034 h 6866627"/>
              <a:gd name="connsiteX4" fmla="*/ 4838700 w 5584477"/>
              <a:gd name="connsiteY4" fmla="*/ 6866260 h 6866627"/>
              <a:gd name="connsiteX5" fmla="*/ 4838412 w 5584477"/>
              <a:gd name="connsiteY5" fmla="*/ 6866627 h 6866627"/>
              <a:gd name="connsiteX6" fmla="*/ 0 w 5584477"/>
              <a:gd name="connsiteY6" fmla="*/ 6866627 h 6866627"/>
              <a:gd name="connsiteX7" fmla="*/ 0 w 5584477"/>
              <a:gd name="connsiteY7" fmla="*/ 8627 h 6866627"/>
              <a:gd name="connsiteX0" fmla="*/ 0 w 5605175"/>
              <a:gd name="connsiteY0" fmla="*/ 8627 h 6866627"/>
              <a:gd name="connsiteX1" fmla="*/ 3561703 w 5605175"/>
              <a:gd name="connsiteY1" fmla="*/ 0 h 6866627"/>
              <a:gd name="connsiteX2" fmla="*/ 5584477 w 5605175"/>
              <a:gd name="connsiteY2" fmla="*/ 3472132 h 6866627"/>
              <a:gd name="connsiteX3" fmla="*/ 4980330 w 5605175"/>
              <a:gd name="connsiteY3" fmla="*/ 6686034 h 6866627"/>
              <a:gd name="connsiteX4" fmla="*/ 4838700 w 5605175"/>
              <a:gd name="connsiteY4" fmla="*/ 6866260 h 6866627"/>
              <a:gd name="connsiteX5" fmla="*/ 4838412 w 5605175"/>
              <a:gd name="connsiteY5" fmla="*/ 6866627 h 6866627"/>
              <a:gd name="connsiteX6" fmla="*/ 0 w 5605175"/>
              <a:gd name="connsiteY6" fmla="*/ 6866627 h 6866627"/>
              <a:gd name="connsiteX7" fmla="*/ 0 w 5605175"/>
              <a:gd name="connsiteY7" fmla="*/ 8627 h 6866627"/>
              <a:gd name="connsiteX0" fmla="*/ 0 w 5601642"/>
              <a:gd name="connsiteY0" fmla="*/ 8627 h 6866627"/>
              <a:gd name="connsiteX1" fmla="*/ 3561703 w 5601642"/>
              <a:gd name="connsiteY1" fmla="*/ 0 h 6866627"/>
              <a:gd name="connsiteX2" fmla="*/ 5584477 w 5601642"/>
              <a:gd name="connsiteY2" fmla="*/ 3472132 h 6866627"/>
              <a:gd name="connsiteX3" fmla="*/ 4980330 w 5601642"/>
              <a:gd name="connsiteY3" fmla="*/ 6686034 h 6866627"/>
              <a:gd name="connsiteX4" fmla="*/ 4838700 w 5601642"/>
              <a:gd name="connsiteY4" fmla="*/ 6866260 h 6866627"/>
              <a:gd name="connsiteX5" fmla="*/ 4838412 w 5601642"/>
              <a:gd name="connsiteY5" fmla="*/ 6866627 h 6866627"/>
              <a:gd name="connsiteX6" fmla="*/ 0 w 5601642"/>
              <a:gd name="connsiteY6" fmla="*/ 6866627 h 6866627"/>
              <a:gd name="connsiteX7" fmla="*/ 0 w 5601642"/>
              <a:gd name="connsiteY7" fmla="*/ 8627 h 6866627"/>
              <a:gd name="connsiteX0" fmla="*/ 0 w 5619053"/>
              <a:gd name="connsiteY0" fmla="*/ 8627 h 6866627"/>
              <a:gd name="connsiteX1" fmla="*/ 3561703 w 5619053"/>
              <a:gd name="connsiteY1" fmla="*/ 0 h 6866627"/>
              <a:gd name="connsiteX2" fmla="*/ 5584477 w 5619053"/>
              <a:gd name="connsiteY2" fmla="*/ 3472132 h 6866627"/>
              <a:gd name="connsiteX3" fmla="*/ 4838700 w 5619053"/>
              <a:gd name="connsiteY3" fmla="*/ 6866260 h 6866627"/>
              <a:gd name="connsiteX4" fmla="*/ 4838412 w 5619053"/>
              <a:gd name="connsiteY4" fmla="*/ 6866627 h 6866627"/>
              <a:gd name="connsiteX5" fmla="*/ 0 w 5619053"/>
              <a:gd name="connsiteY5" fmla="*/ 6866627 h 6866627"/>
              <a:gd name="connsiteX6" fmla="*/ 0 w 5619053"/>
              <a:gd name="connsiteY6" fmla="*/ 8627 h 6866627"/>
              <a:gd name="connsiteX0" fmla="*/ 0 w 5619053"/>
              <a:gd name="connsiteY0" fmla="*/ 8627 h 6866627"/>
              <a:gd name="connsiteX1" fmla="*/ 3561703 w 5619053"/>
              <a:gd name="connsiteY1" fmla="*/ 0 h 6866627"/>
              <a:gd name="connsiteX2" fmla="*/ 5584477 w 5619053"/>
              <a:gd name="connsiteY2" fmla="*/ 3472132 h 6866627"/>
              <a:gd name="connsiteX3" fmla="*/ 4838700 w 5619053"/>
              <a:gd name="connsiteY3" fmla="*/ 6866260 h 6866627"/>
              <a:gd name="connsiteX4" fmla="*/ 3611778 w 5619053"/>
              <a:gd name="connsiteY4" fmla="*/ 6866627 h 6866627"/>
              <a:gd name="connsiteX5" fmla="*/ 0 w 5619053"/>
              <a:gd name="connsiteY5" fmla="*/ 6866627 h 6866627"/>
              <a:gd name="connsiteX6" fmla="*/ 0 w 5619053"/>
              <a:gd name="connsiteY6" fmla="*/ 8627 h 6866627"/>
              <a:gd name="connsiteX0" fmla="*/ 0 w 5584526"/>
              <a:gd name="connsiteY0" fmla="*/ 8627 h 6866627"/>
              <a:gd name="connsiteX1" fmla="*/ 3561703 w 5584526"/>
              <a:gd name="connsiteY1" fmla="*/ 0 h 6866627"/>
              <a:gd name="connsiteX2" fmla="*/ 5584477 w 5584526"/>
              <a:gd name="connsiteY2" fmla="*/ 3472132 h 6866627"/>
              <a:gd name="connsiteX3" fmla="*/ 3611778 w 5584526"/>
              <a:gd name="connsiteY3" fmla="*/ 6866627 h 6866627"/>
              <a:gd name="connsiteX4" fmla="*/ 0 w 5584526"/>
              <a:gd name="connsiteY4" fmla="*/ 6866627 h 6866627"/>
              <a:gd name="connsiteX5" fmla="*/ 0 w 5584526"/>
              <a:gd name="connsiteY5" fmla="*/ 8627 h 6866627"/>
              <a:gd name="connsiteX0" fmla="*/ 0 w 5584482"/>
              <a:gd name="connsiteY0" fmla="*/ 8627 h 6866627"/>
              <a:gd name="connsiteX1" fmla="*/ 3561703 w 5584482"/>
              <a:gd name="connsiteY1" fmla="*/ 0 h 6866627"/>
              <a:gd name="connsiteX2" fmla="*/ 5584477 w 5584482"/>
              <a:gd name="connsiteY2" fmla="*/ 3472132 h 6866627"/>
              <a:gd name="connsiteX3" fmla="*/ 3611778 w 5584482"/>
              <a:gd name="connsiteY3" fmla="*/ 6866627 h 6866627"/>
              <a:gd name="connsiteX4" fmla="*/ 0 w 5584482"/>
              <a:gd name="connsiteY4" fmla="*/ 6866627 h 6866627"/>
              <a:gd name="connsiteX5" fmla="*/ 0 w 5584482"/>
              <a:gd name="connsiteY5" fmla="*/ 8627 h 686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4482" h="6866627">
                <a:moveTo>
                  <a:pt x="0" y="8627"/>
                </a:moveTo>
                <a:lnTo>
                  <a:pt x="3561703" y="0"/>
                </a:lnTo>
                <a:cubicBezTo>
                  <a:pt x="4492449" y="577251"/>
                  <a:pt x="5587282" y="2104669"/>
                  <a:pt x="5584477" y="3472132"/>
                </a:cubicBezTo>
                <a:cubicBezTo>
                  <a:pt x="5581672" y="4839595"/>
                  <a:pt x="4542524" y="6300878"/>
                  <a:pt x="3611778" y="6866627"/>
                </a:cubicBezTo>
                <a:lnTo>
                  <a:pt x="0" y="6866627"/>
                </a:lnTo>
                <a:lnTo>
                  <a:pt x="0" y="86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9B11EA-C6D0-4AEF-8280-8974D69A3C9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92738" y="1679633"/>
            <a:ext cx="4938310" cy="2732049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56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89564C9-4879-44C9-BB59-09C1697E9091}"/>
              </a:ext>
            </a:extLst>
          </p:cNvPr>
          <p:cNvSpPr/>
          <p:nvPr userDrawn="1"/>
        </p:nvSpPr>
        <p:spPr>
          <a:xfrm>
            <a:off x="5054870" y="6857634"/>
            <a:ext cx="288" cy="367"/>
          </a:xfrm>
          <a:custGeom>
            <a:avLst/>
            <a:gdLst>
              <a:gd name="connsiteX0" fmla="*/ 288 w 288"/>
              <a:gd name="connsiteY0" fmla="*/ 0 h 367"/>
              <a:gd name="connsiteX1" fmla="*/ 288 w 288"/>
              <a:gd name="connsiteY1" fmla="*/ 367 h 367"/>
              <a:gd name="connsiteX2" fmla="*/ 0 w 288"/>
              <a:gd name="connsiteY2" fmla="*/ 367 h 367"/>
              <a:gd name="connsiteX3" fmla="*/ 288 w 288"/>
              <a:gd name="connsiteY3" fmla="*/ 0 h 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" h="367">
                <a:moveTo>
                  <a:pt x="288" y="0"/>
                </a:moveTo>
                <a:lnTo>
                  <a:pt x="288" y="367"/>
                </a:lnTo>
                <a:lnTo>
                  <a:pt x="0" y="367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532F74-FBEB-48D4-B05E-ED62FFD50180}"/>
              </a:ext>
            </a:extLst>
          </p:cNvPr>
          <p:cNvSpPr/>
          <p:nvPr userDrawn="1"/>
        </p:nvSpPr>
        <p:spPr>
          <a:xfrm>
            <a:off x="2230743" y="-732512"/>
            <a:ext cx="1103586" cy="599090"/>
          </a:xfrm>
          <a:prstGeom prst="rect">
            <a:avLst/>
          </a:prstGeom>
          <a:solidFill>
            <a:srgbClr val="F582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5102C4-2D90-4187-9DDD-3C39B727AA8A}"/>
              </a:ext>
            </a:extLst>
          </p:cNvPr>
          <p:cNvSpPr/>
          <p:nvPr userDrawn="1"/>
        </p:nvSpPr>
        <p:spPr>
          <a:xfrm>
            <a:off x="3455198" y="-732512"/>
            <a:ext cx="1103586" cy="599090"/>
          </a:xfrm>
          <a:prstGeom prst="rect">
            <a:avLst/>
          </a:prstGeom>
          <a:solidFill>
            <a:srgbClr val="E12D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9EDE75-E4AC-448B-8D36-16AFD23CD1B3}"/>
              </a:ext>
            </a:extLst>
          </p:cNvPr>
          <p:cNvSpPr/>
          <p:nvPr userDrawn="1"/>
        </p:nvSpPr>
        <p:spPr>
          <a:xfrm>
            <a:off x="4679653" y="-740843"/>
            <a:ext cx="1103586" cy="599090"/>
          </a:xfrm>
          <a:prstGeom prst="rect">
            <a:avLst/>
          </a:prstGeom>
          <a:solidFill>
            <a:srgbClr val="5A1E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58D3EA-EBCC-41FD-9391-EAA95F30C61C}"/>
              </a:ext>
            </a:extLst>
          </p:cNvPr>
          <p:cNvSpPr/>
          <p:nvPr userDrawn="1"/>
        </p:nvSpPr>
        <p:spPr>
          <a:xfrm>
            <a:off x="5904108" y="-740843"/>
            <a:ext cx="1103586" cy="599090"/>
          </a:xfrm>
          <a:prstGeom prst="rect">
            <a:avLst/>
          </a:prstGeom>
          <a:solidFill>
            <a:srgbClr val="0FAF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190E940-311E-4499-961D-B4B0839C91E5}"/>
              </a:ext>
            </a:extLst>
          </p:cNvPr>
          <p:cNvSpPr>
            <a:spLocks/>
          </p:cNvSpPr>
          <p:nvPr userDrawn="1"/>
        </p:nvSpPr>
        <p:spPr bwMode="auto">
          <a:xfrm>
            <a:off x="3455198" y="0"/>
            <a:ext cx="2195513" cy="6866626"/>
          </a:xfrm>
          <a:custGeom>
            <a:avLst/>
            <a:gdLst>
              <a:gd name="T0" fmla="*/ 107 w 829"/>
              <a:gd name="T1" fmla="*/ 0 h 2591"/>
              <a:gd name="T2" fmla="*/ 829 w 829"/>
              <a:gd name="T3" fmla="*/ 1288 h 2591"/>
              <a:gd name="T4" fmla="*/ 107 w 829"/>
              <a:gd name="T5" fmla="*/ 2591 h 2591"/>
              <a:gd name="T6" fmla="*/ 4 w 829"/>
              <a:gd name="T7" fmla="*/ 2591 h 2591"/>
              <a:gd name="T8" fmla="*/ 763 w 829"/>
              <a:gd name="T9" fmla="*/ 1288 h 2591"/>
              <a:gd name="T10" fmla="*/ 0 w 829"/>
              <a:gd name="T11" fmla="*/ 0 h 2591"/>
              <a:gd name="T12" fmla="*/ 107 w 829"/>
              <a:gd name="T13" fmla="*/ 0 h 2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9" h="2591">
                <a:moveTo>
                  <a:pt x="107" y="0"/>
                </a:moveTo>
                <a:cubicBezTo>
                  <a:pt x="107" y="0"/>
                  <a:pt x="829" y="530"/>
                  <a:pt x="829" y="1288"/>
                </a:cubicBezTo>
                <a:cubicBezTo>
                  <a:pt x="829" y="2071"/>
                  <a:pt x="107" y="2591"/>
                  <a:pt x="107" y="2591"/>
                </a:cubicBezTo>
                <a:cubicBezTo>
                  <a:pt x="4" y="2591"/>
                  <a:pt x="4" y="2591"/>
                  <a:pt x="4" y="2591"/>
                </a:cubicBezTo>
                <a:cubicBezTo>
                  <a:pt x="4" y="2591"/>
                  <a:pt x="763" y="2042"/>
                  <a:pt x="763" y="1288"/>
                </a:cubicBezTo>
                <a:cubicBezTo>
                  <a:pt x="763" y="527"/>
                  <a:pt x="0" y="0"/>
                  <a:pt x="0" y="0"/>
                </a:cubicBezTo>
                <a:lnTo>
                  <a:pt x="107" y="0"/>
                </a:lnTo>
                <a:close/>
              </a:path>
            </a:pathLst>
          </a:custGeom>
          <a:solidFill>
            <a:schemeClr val="accent1"/>
          </a:soli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FA6E7DB2-E267-4DAA-B668-D89236D751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92738" y="4622793"/>
            <a:ext cx="4938310" cy="90219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932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375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021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 sub 1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0AB5B-74E4-41CC-AA2E-E843FCD582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-312129" y="260351"/>
            <a:ext cx="624258" cy="2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23002-22A1-4105-B521-63BA2700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888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089025"/>
            <a:ext cx="11404600" cy="4860925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843709-4177-4D43-B89E-7EC3B3280F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066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01 Jul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021">
            <a:extLst>
              <a:ext uri="{FF2B5EF4-FFF2-40B4-BE49-F238E27FC236}">
                <a16:creationId xmlns:a16="http://schemas.microsoft.com/office/drawing/2014/main" id="{8185943F-2C23-430C-8524-BDB2D17C1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0BF8E-5820-4DB8-87C9-293C6A161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7181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021">
            <a:extLst>
              <a:ext uri="{FF2B5EF4-FFF2-40B4-BE49-F238E27FC236}">
                <a16:creationId xmlns:a16="http://schemas.microsoft.com/office/drawing/2014/main" id="{8185943F-2C23-430C-8524-BDB2D17C1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081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089025"/>
            <a:ext cx="11404600" cy="4860925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843709-4177-4D43-B89E-7EC3B3280F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0575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+ 2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58797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2EA84-588D-4DD5-A4E5-3FA71EA271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9905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2A350-E6D0-412A-92EB-00196ABEE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13DDC8-692B-447D-9EE3-C6E75860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49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ine sub +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DB1FAA-2E3C-4C28-86A8-03E7987CA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00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0DFE5F-2D44-413A-874D-6255B4E412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8DBBFD8-BB71-44F9-96C9-570A0CCB3D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8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 logo and curv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8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ello logo and curv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27757-FFB9-4216-813F-F45BAC7E74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363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Fin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F62667-0F67-458E-8761-4A323B4B9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37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2 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BCEBB03-6820-4FF6-B1A2-4585619A5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69689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59F93-33FB-44BD-81E3-7E825F2359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751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01 Jul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021">
            <a:extLst>
              <a:ext uri="{FF2B5EF4-FFF2-40B4-BE49-F238E27FC236}">
                <a16:creationId xmlns:a16="http://schemas.microsoft.com/office/drawing/2014/main" id="{8185943F-2C23-430C-8524-BDB2D17C1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0BF8E-5820-4DB8-87C9-293C6A161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29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chart title + chart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1B1524E-F5EC-4375-98F2-BEC9FEB9417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514" y="640292"/>
            <a:ext cx="10683026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19D1201-7BF7-4205-854C-8EF458DF8B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1036064"/>
            <a:ext cx="4414603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i="1"/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B51A56-8CFC-4FA7-833B-1428F49CE14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551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8CFF1-9E10-4019-9686-5CFDC0477B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47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 yello re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26BD2-1983-4403-9D08-5B0521A38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EE3B7-BF9C-4D66-8081-63A3011350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val 2021">
            <a:extLst>
              <a:ext uri="{FF2B5EF4-FFF2-40B4-BE49-F238E27FC236}">
                <a16:creationId xmlns:a16="http://schemas.microsoft.com/office/drawing/2014/main" id="{4FFF5DB9-8EF1-4E56-9C26-208CB0A26C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34775" y="67548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81" name="Oval 2021">
            <a:extLst>
              <a:ext uri="{FF2B5EF4-FFF2-40B4-BE49-F238E27FC236}">
                <a16:creationId xmlns:a16="http://schemas.microsoft.com/office/drawing/2014/main" id="{8EF1FC44-9D4D-49A5-80F9-269AA765EA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091A9-EFD4-450F-BD1E-296B2FCF6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363" y="1050115"/>
            <a:ext cx="7288244" cy="49381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1068D-0DE8-4624-B8D4-4A75A1D013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3362" y="1607328"/>
            <a:ext cx="7288244" cy="4375150"/>
          </a:xfrm>
        </p:spPr>
        <p:txBody>
          <a:bodyPr/>
          <a:lstStyle>
            <a:lvl1pPr marL="0" indent="0" algn="just"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29F98-A75F-4481-84DB-700703F42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FA7815-FF19-49A7-BDDA-8089BD9661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190968" y="-1604775"/>
            <a:ext cx="4820576" cy="5033775"/>
            <a:chOff x="-6" y="-19"/>
            <a:chExt cx="4183" cy="4368"/>
          </a:xfrm>
          <a:solidFill>
            <a:schemeClr val="bg2">
              <a:alpha val="62000"/>
            </a:schemeClr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F52A005-3877-447E-9674-3DCA57AE3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A7CA168-C99E-4E5A-86AD-2FB87CA625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4" y="2194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0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0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E79BD5D-9DB8-43AA-9DB0-BCECFD8A39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5" y="1119"/>
              <a:ext cx="567" cy="579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1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E472D5D-F91C-4D7D-990C-CF771CC554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7983D2-027C-4C9D-B5A1-9AFCED3AAC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D6CB956-A183-4345-A94E-FF1B278DC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B8A95E5-35C2-4D6B-A2AE-FD68E1062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6" y="3771"/>
              <a:ext cx="567" cy="578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8" y="81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826006F-FB7F-41AE-B946-E4DE98181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7A33D6B-4BF9-411C-A7ED-9E8825BEF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AD6AD04-74BF-4555-9653-2EB2307C3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DAFF63C-CBDD-435B-928D-FEA330EE1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CEC6B4B-402A-4D9F-9CFF-BEC793AF7B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38721AB-5989-4582-B720-20E9F13079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8" y="3453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1" y="4"/>
                    <a:pt x="0" y="17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448B033-0CFD-4D30-97A4-549CFE341F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2" y="3993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2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522CD56-0219-46DD-A95D-8416DCB456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3" y="336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5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C98A06E-2056-4826-B529-D5ED8D69CB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5" y="3548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A885F90-4A6E-42F8-B1C1-584F0EEA76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3" y="40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1E89CF4-E6CC-4DA6-BC39-E8C6F7E56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3D36442A-AE5A-49E1-92A6-0DEAD12FC4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7DF6BA1-7BA4-4248-8002-9FDBA9E3F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35DF578-599A-439A-998E-F179D8E9DE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2" y="2874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69D4AA83-F632-44CC-A239-357556183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B4B0ACA9-5442-4366-9C60-409939609D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5CE7D68-166A-4A44-AE71-D6672C82B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ECD28097-1B7B-4C26-ADD8-B16A35979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EE8FDD11-FB44-402E-9302-DB7D6B69A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E138E34-0ADF-4F95-96A1-847045C263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B7C3E3A-DA5F-49A2-8BDF-2C8841073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25E030CA-E520-4662-9344-3D50250C86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0" y="3351"/>
              <a:ext cx="338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2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86BCF95-C608-4FAB-AF06-CBE9447E9D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9E7B1AB2-0665-434F-AEE8-EE4559D3C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862DC931-4F10-4E2B-A10A-1A65B97DE7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20"/>
              <a:ext cx="191" cy="330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70522BF1-2F7B-4E8F-B677-CCA19A228E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8" y="2582"/>
              <a:ext cx="337" cy="190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97607819-3346-4A61-836B-2B8F59C66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0" y="3294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C50D494F-EFF3-4E2B-A5A2-7FC19D6812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2710FF6E-F998-442A-B81A-026394F631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726E4F-4DAD-45D8-9C35-8EC2E829F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41E75F9-62B6-4030-AC2F-E808D9935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1799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62FE0BC-AD6E-477A-AD46-5A7044155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6DF1AB-15A6-4CD0-9AD9-253394E72E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9" y="1818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A5E2E4C3-F487-4199-9598-DB8A3E1F9C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" y="1850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1" y="4"/>
                    <a:pt x="0" y="16"/>
                    <a:pt x="5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32742B55-93FC-43E1-A0C4-95AD002073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" y="1138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20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DFA27F8C-46FF-406F-AD5B-9F148A6E9A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4" y="737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E1DBC857-18C6-4CFF-B34C-614A3210D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" y="1939"/>
              <a:ext cx="332" cy="197"/>
            </a:xfrm>
            <a:custGeom>
              <a:avLst/>
              <a:gdLst>
                <a:gd name="T0" fmla="*/ 23 w 52"/>
                <a:gd name="T1" fmla="*/ 26 h 31"/>
                <a:gd name="T2" fmla="*/ 51 w 52"/>
                <a:gd name="T3" fmla="*/ 25 h 31"/>
                <a:gd name="T4" fmla="*/ 30 w 52"/>
                <a:gd name="T5" fmla="*/ 6 h 31"/>
                <a:gd name="T6" fmla="*/ 2 w 52"/>
                <a:gd name="T7" fmla="*/ 6 h 31"/>
                <a:gd name="T8" fmla="*/ 23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2" y="20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D2E0153B-ADDC-4191-84FC-9530A6DB4F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9" y="2060"/>
              <a:ext cx="198" cy="337"/>
            </a:xfrm>
            <a:custGeom>
              <a:avLst/>
              <a:gdLst>
                <a:gd name="T0" fmla="*/ 6 w 31"/>
                <a:gd name="T1" fmla="*/ 30 h 53"/>
                <a:gd name="T2" fmla="*/ 25 w 31"/>
                <a:gd name="T3" fmla="*/ 51 h 53"/>
                <a:gd name="T4" fmla="*/ 26 w 31"/>
                <a:gd name="T5" fmla="*/ 23 h 53"/>
                <a:gd name="T6" fmla="*/ 6 w 31"/>
                <a:gd name="T7" fmla="*/ 2 h 53"/>
                <a:gd name="T8" fmla="*/ 6 w 31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6" y="30"/>
                  </a:moveTo>
                  <a:cubicBezTo>
                    <a:pt x="11" y="44"/>
                    <a:pt x="20" y="53"/>
                    <a:pt x="25" y="51"/>
                  </a:cubicBezTo>
                  <a:cubicBezTo>
                    <a:pt x="31" y="49"/>
                    <a:pt x="31" y="37"/>
                    <a:pt x="26" y="23"/>
                  </a:cubicBez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CCEDBB83-07AE-4484-B4C2-6BD6E6848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05AE18D5-1345-48DE-996A-4FF70E0432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6DEC1B08-E3D2-4F19-A102-29AA3B742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24" y="3586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319A195-7730-41AD-B646-EDA14C0E48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3891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4" y="51"/>
                  </a:cubicBezTo>
                  <a:cubicBezTo>
                    <a:pt x="30" y="49"/>
                    <a:pt x="30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63146E9E-664A-4D9A-9C4A-5525158F24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7133B74D-4843-4A4A-A26C-A05D4984E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" y="1074"/>
              <a:ext cx="338" cy="198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20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9F1503A8-4FE2-479C-BD23-58F624D110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3" y="354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EFDB5350-827E-4F05-B53C-21EBA2C02F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C95E0D03-B6FD-44D8-AD87-8ABAB6650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2D1D5792-9CE5-40B9-B01A-195517FB0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6" name="Freeform 69">
              <a:extLst>
                <a:ext uri="{FF2B5EF4-FFF2-40B4-BE49-F238E27FC236}">
                  <a16:creationId xmlns:a16="http://schemas.microsoft.com/office/drawing/2014/main" id="{09062C02-39CB-475A-8F29-4B4ED13028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" y="2760"/>
              <a:ext cx="197" cy="330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1"/>
                  </a:cubicBezTo>
                  <a:cubicBezTo>
                    <a:pt x="1" y="3"/>
                    <a:pt x="0" y="16"/>
                    <a:pt x="5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7" name="Freeform 70">
              <a:extLst>
                <a:ext uri="{FF2B5EF4-FFF2-40B4-BE49-F238E27FC236}">
                  <a16:creationId xmlns:a16="http://schemas.microsoft.com/office/drawing/2014/main" id="{989485E2-0D6A-47E8-9BC2-ED07AC8790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7" y="3230"/>
              <a:ext cx="198" cy="331"/>
            </a:xfrm>
            <a:custGeom>
              <a:avLst/>
              <a:gdLst>
                <a:gd name="T0" fmla="*/ 26 w 31"/>
                <a:gd name="T1" fmla="*/ 23 h 52"/>
                <a:gd name="T2" fmla="*/ 6 w 31"/>
                <a:gd name="T3" fmla="*/ 2 h 52"/>
                <a:gd name="T4" fmla="*/ 6 w 31"/>
                <a:gd name="T5" fmla="*/ 30 h 52"/>
                <a:gd name="T6" fmla="*/ 25 w 31"/>
                <a:gd name="T7" fmla="*/ 50 h 52"/>
                <a:gd name="T8" fmla="*/ 26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967B26A1-C8D9-48E3-BEF1-C4459AAB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07D36223-E593-4DA5-8773-3756F75CD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6" y="521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839D573C-342E-44E8-9404-6F1A1926A3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8" y="941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24025D32-B249-4175-AF2A-09B127660F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" y="1583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1"/>
                    <a:pt x="51" y="25"/>
                  </a:cubicBezTo>
                  <a:cubicBezTo>
                    <a:pt x="53" y="19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5F005846-2949-4659-B0BA-3F7DEB624F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270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E2B30D0D-7C5C-46FA-B97C-8D5338AAD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" y="2486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0 w 52"/>
                <a:gd name="T3" fmla="*/ 25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0" y="25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F391BDCB-2452-4A4E-80F7-6A6938F88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" y="1679"/>
              <a:ext cx="337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76385566-1908-42F3-A961-53380E944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8BD8DB3E-2B26-40ED-A464-A4ACE755A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" y="-19"/>
              <a:ext cx="198" cy="330"/>
            </a:xfrm>
            <a:custGeom>
              <a:avLst/>
              <a:gdLst>
                <a:gd name="T0" fmla="*/ 5 w 31"/>
                <a:gd name="T1" fmla="*/ 30 h 52"/>
                <a:gd name="T2" fmla="*/ 25 w 31"/>
                <a:gd name="T3" fmla="*/ 50 h 52"/>
                <a:gd name="T4" fmla="*/ 25 w 31"/>
                <a:gd name="T5" fmla="*/ 23 h 52"/>
                <a:gd name="T6" fmla="*/ 6 w 31"/>
                <a:gd name="T7" fmla="*/ 2 h 52"/>
                <a:gd name="T8" fmla="*/ 5 w 31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5" y="30"/>
                  </a:move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E8675C73-D8C3-4EFF-8E36-B572F2CCB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1" y="7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2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C0539AB4-89B1-4A20-ADE6-1DD2ACE4E7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693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E51762D7-D33E-4762-B6E4-B70CE4374D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" y="477"/>
              <a:ext cx="331" cy="191"/>
            </a:xfrm>
            <a:custGeom>
              <a:avLst/>
              <a:gdLst>
                <a:gd name="T0" fmla="*/ 22 w 52"/>
                <a:gd name="T1" fmla="*/ 25 h 30"/>
                <a:gd name="T2" fmla="*/ 50 w 52"/>
                <a:gd name="T3" fmla="*/ 24 h 30"/>
                <a:gd name="T4" fmla="*/ 29 w 52"/>
                <a:gd name="T5" fmla="*/ 5 h 30"/>
                <a:gd name="T6" fmla="*/ 2 w 52"/>
                <a:gd name="T7" fmla="*/ 6 h 30"/>
                <a:gd name="T8" fmla="*/ 22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2" y="25"/>
                  </a:moveTo>
                  <a:cubicBezTo>
                    <a:pt x="36" y="30"/>
                    <a:pt x="48" y="30"/>
                    <a:pt x="50" y="24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80" name="Freeform 87">
              <a:extLst>
                <a:ext uri="{FF2B5EF4-FFF2-40B4-BE49-F238E27FC236}">
                  <a16:creationId xmlns:a16="http://schemas.microsoft.com/office/drawing/2014/main" id="{8D0ABE99-0A8B-40F8-8F11-7EB7DB584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" y="1399"/>
              <a:ext cx="197" cy="330"/>
            </a:xfrm>
            <a:custGeom>
              <a:avLst/>
              <a:gdLst>
                <a:gd name="T0" fmla="*/ 25 w 31"/>
                <a:gd name="T1" fmla="*/ 23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5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92143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2021">
            <a:extLst>
              <a:ext uri="{FF2B5EF4-FFF2-40B4-BE49-F238E27FC236}">
                <a16:creationId xmlns:a16="http://schemas.microsoft.com/office/drawing/2014/main" id="{8B691B96-1406-4343-8B35-3B0E786FDB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1068D-0DE8-4624-B8D4-4A75A1D013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77135" y="1241425"/>
            <a:ext cx="7288244" cy="4375150"/>
          </a:xfrm>
        </p:spPr>
        <p:txBody>
          <a:bodyPr lIns="36000" tIns="36000" rIns="36000" bIns="36000" anchor="ctr" anchorCtr="0"/>
          <a:lstStyle>
            <a:lvl1pPr marL="0" indent="0" algn="ctr">
              <a:buFontTx/>
              <a:buNone/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29F98-A75F-4481-84DB-700703F42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FA7815-FF19-49A7-BDDA-8089BD9661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26749" y="-545995"/>
            <a:ext cx="6565093" cy="6855447"/>
            <a:chOff x="-6" y="-19"/>
            <a:chExt cx="4183" cy="4368"/>
          </a:xfrm>
          <a:solidFill>
            <a:schemeClr val="bg2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F52A005-3877-447E-9674-3DCA57AE3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A7CA168-C99E-4E5A-86AD-2FB87CA625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4" y="2194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0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0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E79BD5D-9DB8-43AA-9DB0-BCECFD8A39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5" y="1119"/>
              <a:ext cx="567" cy="579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4 h 91"/>
                <a:gd name="T4" fmla="*/ 61 w 89"/>
                <a:gd name="T5" fmla="*/ 32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8" y="81"/>
                    <a:pt x="72" y="91"/>
                    <a:pt x="81" y="84"/>
                  </a:cubicBezTo>
                  <a:cubicBezTo>
                    <a:pt x="89" y="76"/>
                    <a:pt x="80" y="52"/>
                    <a:pt x="61" y="32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E472D5D-F91C-4D7D-990C-CF771CC554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7983D2-027C-4C9D-B5A1-9AFCED3AAC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D6CB956-A183-4345-A94E-FF1B278DC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B8A95E5-35C2-4D6B-A2AE-FD68E1062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6" y="3771"/>
              <a:ext cx="567" cy="578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8" y="81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826006F-FB7F-41AE-B946-E4DE98181E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7A33D6B-4BF9-411C-A7ED-9E8825BEF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AD6AD04-74BF-4555-9653-2EB2307C3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DAFF63C-CBDD-435B-928D-FEA330EE1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CEC6B4B-402A-4D9F-9CFF-BEC793AF7B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38721AB-5989-4582-B720-20E9F13079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8" y="3453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1" y="4"/>
                    <a:pt x="0" y="17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448B033-0CFD-4D30-97A4-549CFE341F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2" y="3993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2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522CD56-0219-46DD-A95D-8416DCB456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3" y="336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5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C98A06E-2056-4826-B529-D5ED8D69CB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5" y="3548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A885F90-4A6E-42F8-B1C1-584F0EEA76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3" y="40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1E89CF4-E6CC-4DA6-BC39-E8C6F7E56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3D36442A-AE5A-49E1-92A6-0DEAD12FC4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7DF6BA1-7BA4-4248-8002-9FDBA9E3F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35DF578-599A-439A-998E-F179D8E9DE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2" y="2874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69D4AA83-F632-44CC-A239-357556183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B4B0ACA9-5442-4366-9C60-409939609D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5CE7D68-166A-4A44-AE71-D6672C82B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ECD28097-1B7B-4C26-ADD8-B16A35979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EE8FDD11-FB44-402E-9302-DB7D6B69A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E138E34-0ADF-4F95-96A1-847045C263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B7C3E3A-DA5F-49A2-8BDF-2C8841073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25E030CA-E520-4662-9344-3D50250C86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0" y="3351"/>
              <a:ext cx="338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2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86BCF95-C608-4FAB-AF06-CBE9447E9D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9E7B1AB2-0665-434F-AEE8-EE4559D3C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862DC931-4F10-4E2B-A10A-1A65B97DE7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20"/>
              <a:ext cx="191" cy="330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70522BF1-2F7B-4E8F-B677-CCA19A228E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8" y="2582"/>
              <a:ext cx="337" cy="190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97607819-3346-4A61-836B-2B8F59C66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0" y="3294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C50D494F-EFF3-4E2B-A5A2-7FC19D6812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2710FF6E-F998-442A-B81A-026394F631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726E4F-4DAD-45D8-9C35-8EC2E829F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41E75F9-62B6-4030-AC2F-E808D9935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1799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2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62FE0BC-AD6E-477A-AD46-5A7044155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6DF1AB-15A6-4CD0-9AD9-253394E72E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9" y="1818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0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A5E2E4C3-F487-4199-9598-DB8A3E1F9C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" y="1850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0" y="9"/>
                    <a:pt x="12" y="0"/>
                    <a:pt x="6" y="2"/>
                  </a:cubicBezTo>
                  <a:cubicBezTo>
                    <a:pt x="1" y="4"/>
                    <a:pt x="0" y="16"/>
                    <a:pt x="5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32742B55-93FC-43E1-A0C4-95AD002073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" y="1138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20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DFA27F8C-46FF-406F-AD5B-9F148A6E9A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4" y="737"/>
              <a:ext cx="198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E1DBC857-18C6-4CFF-B34C-614A3210D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" y="1939"/>
              <a:ext cx="332" cy="197"/>
            </a:xfrm>
            <a:custGeom>
              <a:avLst/>
              <a:gdLst>
                <a:gd name="T0" fmla="*/ 23 w 52"/>
                <a:gd name="T1" fmla="*/ 26 h 31"/>
                <a:gd name="T2" fmla="*/ 51 w 52"/>
                <a:gd name="T3" fmla="*/ 25 h 31"/>
                <a:gd name="T4" fmla="*/ 30 w 52"/>
                <a:gd name="T5" fmla="*/ 6 h 31"/>
                <a:gd name="T6" fmla="*/ 2 w 52"/>
                <a:gd name="T7" fmla="*/ 6 h 31"/>
                <a:gd name="T8" fmla="*/ 23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2" y="20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D2E0153B-ADDC-4191-84FC-9530A6DB4F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9" y="2060"/>
              <a:ext cx="198" cy="337"/>
            </a:xfrm>
            <a:custGeom>
              <a:avLst/>
              <a:gdLst>
                <a:gd name="T0" fmla="*/ 6 w 31"/>
                <a:gd name="T1" fmla="*/ 30 h 53"/>
                <a:gd name="T2" fmla="*/ 25 w 31"/>
                <a:gd name="T3" fmla="*/ 51 h 53"/>
                <a:gd name="T4" fmla="*/ 26 w 31"/>
                <a:gd name="T5" fmla="*/ 23 h 53"/>
                <a:gd name="T6" fmla="*/ 6 w 31"/>
                <a:gd name="T7" fmla="*/ 2 h 53"/>
                <a:gd name="T8" fmla="*/ 6 w 31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6" y="30"/>
                  </a:moveTo>
                  <a:cubicBezTo>
                    <a:pt x="11" y="44"/>
                    <a:pt x="20" y="53"/>
                    <a:pt x="25" y="51"/>
                  </a:cubicBezTo>
                  <a:cubicBezTo>
                    <a:pt x="31" y="49"/>
                    <a:pt x="31" y="37"/>
                    <a:pt x="26" y="23"/>
                  </a:cubicBez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CCEDBB83-07AE-4484-B4C2-6BD6E6848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05AE18D5-1345-48DE-996A-4FF70E0432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6DEC1B08-E3D2-4F19-A102-29AA3B742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24" y="3586"/>
              <a:ext cx="197" cy="337"/>
            </a:xfrm>
            <a:custGeom>
              <a:avLst/>
              <a:gdLst>
                <a:gd name="T0" fmla="*/ 25 w 31"/>
                <a:gd name="T1" fmla="*/ 23 h 53"/>
                <a:gd name="T2" fmla="*/ 6 w 31"/>
                <a:gd name="T3" fmla="*/ 2 h 53"/>
                <a:gd name="T4" fmla="*/ 5 w 31"/>
                <a:gd name="T5" fmla="*/ 30 h 53"/>
                <a:gd name="T6" fmla="*/ 25 w 31"/>
                <a:gd name="T7" fmla="*/ 51 h 53"/>
                <a:gd name="T8" fmla="*/ 25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5" y="51"/>
                  </a:cubicBezTo>
                  <a:cubicBezTo>
                    <a:pt x="30" y="49"/>
                    <a:pt x="31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319A195-7730-41AD-B646-EDA14C0E48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3891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6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6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4"/>
                    <a:pt x="19" y="53"/>
                    <a:pt x="24" y="51"/>
                  </a:cubicBezTo>
                  <a:cubicBezTo>
                    <a:pt x="30" y="49"/>
                    <a:pt x="30" y="37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63146E9E-664A-4D9A-9C4A-5525158F24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7133B74D-4843-4A4A-A26C-A05D4984E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" y="1074"/>
              <a:ext cx="338" cy="198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20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9F1503A8-4FE2-479C-BD23-58F624D110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3" y="354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EFDB5350-827E-4F05-B53C-21EBA2C02F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C95E0D03-B6FD-44D8-AD87-8ABAB6650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2D1D5792-9CE5-40B9-B01A-195517FB0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6" name="Freeform 69">
              <a:extLst>
                <a:ext uri="{FF2B5EF4-FFF2-40B4-BE49-F238E27FC236}">
                  <a16:creationId xmlns:a16="http://schemas.microsoft.com/office/drawing/2014/main" id="{09062C02-39CB-475A-8F29-4B4ED13028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" y="2760"/>
              <a:ext cx="197" cy="330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1"/>
                  </a:cubicBezTo>
                  <a:cubicBezTo>
                    <a:pt x="1" y="3"/>
                    <a:pt x="0" y="16"/>
                    <a:pt x="5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7" name="Freeform 70">
              <a:extLst>
                <a:ext uri="{FF2B5EF4-FFF2-40B4-BE49-F238E27FC236}">
                  <a16:creationId xmlns:a16="http://schemas.microsoft.com/office/drawing/2014/main" id="{989485E2-0D6A-47E8-9BC2-ED07AC8790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7" y="3230"/>
              <a:ext cx="198" cy="331"/>
            </a:xfrm>
            <a:custGeom>
              <a:avLst/>
              <a:gdLst>
                <a:gd name="T0" fmla="*/ 26 w 31"/>
                <a:gd name="T1" fmla="*/ 23 h 52"/>
                <a:gd name="T2" fmla="*/ 6 w 31"/>
                <a:gd name="T3" fmla="*/ 2 h 52"/>
                <a:gd name="T4" fmla="*/ 6 w 31"/>
                <a:gd name="T5" fmla="*/ 30 h 52"/>
                <a:gd name="T6" fmla="*/ 25 w 31"/>
                <a:gd name="T7" fmla="*/ 50 h 52"/>
                <a:gd name="T8" fmla="*/ 26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967B26A1-C8D9-48E3-BEF1-C4459AAB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07D36223-E593-4DA5-8773-3756F75CD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6" y="521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839D573C-342E-44E8-9404-6F1A1926A3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8" y="941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6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24025D32-B249-4175-AF2A-09B127660F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" y="1583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6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7" y="31"/>
                    <a:pt x="49" y="31"/>
                    <a:pt x="51" y="25"/>
                  </a:cubicBezTo>
                  <a:cubicBezTo>
                    <a:pt x="53" y="19"/>
                    <a:pt x="44" y="11"/>
                    <a:pt x="30" y="6"/>
                  </a:cubicBezTo>
                  <a:cubicBezTo>
                    <a:pt x="17" y="0"/>
                    <a:pt x="4" y="1"/>
                    <a:pt x="2" y="6"/>
                  </a:cubicBezTo>
                  <a:cubicBezTo>
                    <a:pt x="0" y="12"/>
                    <a:pt x="10" y="21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5F005846-2949-4659-B0BA-3F7DEB624F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270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E2B30D0D-7C5C-46FA-B97C-8D5338AAD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" y="2486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0 w 52"/>
                <a:gd name="T3" fmla="*/ 25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0" y="25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F391BDCB-2452-4A4E-80F7-6A6938F88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" y="1679"/>
              <a:ext cx="337" cy="197"/>
            </a:xfrm>
            <a:custGeom>
              <a:avLst/>
              <a:gdLst>
                <a:gd name="T0" fmla="*/ 23 w 53"/>
                <a:gd name="T1" fmla="*/ 25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5"/>
                  </a:moveTo>
                  <a:cubicBezTo>
                    <a:pt x="37" y="31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76385566-1908-42F3-A961-53380E944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8BD8DB3E-2B26-40ED-A464-A4ACE755A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" y="-19"/>
              <a:ext cx="198" cy="330"/>
            </a:xfrm>
            <a:custGeom>
              <a:avLst/>
              <a:gdLst>
                <a:gd name="T0" fmla="*/ 5 w 31"/>
                <a:gd name="T1" fmla="*/ 30 h 52"/>
                <a:gd name="T2" fmla="*/ 25 w 31"/>
                <a:gd name="T3" fmla="*/ 50 h 52"/>
                <a:gd name="T4" fmla="*/ 25 w 31"/>
                <a:gd name="T5" fmla="*/ 23 h 52"/>
                <a:gd name="T6" fmla="*/ 6 w 31"/>
                <a:gd name="T7" fmla="*/ 2 h 52"/>
                <a:gd name="T8" fmla="*/ 5 w 31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5" y="30"/>
                  </a:move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  <a:cubicBezTo>
                    <a:pt x="20" y="9"/>
                    <a:pt x="12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E8675C73-D8C3-4EFF-8E36-B572F2CCB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1" y="725"/>
              <a:ext cx="331" cy="197"/>
            </a:xfrm>
            <a:custGeom>
              <a:avLst/>
              <a:gdLst>
                <a:gd name="T0" fmla="*/ 22 w 52"/>
                <a:gd name="T1" fmla="*/ 25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5"/>
                  </a:moveTo>
                  <a:cubicBezTo>
                    <a:pt x="36" y="31"/>
                    <a:pt x="48" y="30"/>
                    <a:pt x="50" y="25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1" y="6"/>
                  </a:cubicBezTo>
                  <a:cubicBezTo>
                    <a:pt x="0" y="12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C0539AB4-89B1-4A20-ADE6-1DD2ACE4E7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8" y="693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10"/>
                    <a:pt x="12" y="0"/>
                    <a:pt x="6" y="2"/>
                  </a:cubicBezTo>
                  <a:cubicBezTo>
                    <a:pt x="1" y="4"/>
                    <a:pt x="0" y="17"/>
                    <a:pt x="6" y="30"/>
                  </a:cubicBezTo>
                  <a:cubicBezTo>
                    <a:pt x="11" y="43"/>
                    <a:pt x="20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E51762D7-D33E-4762-B6E4-B70CE4374D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" y="477"/>
              <a:ext cx="331" cy="191"/>
            </a:xfrm>
            <a:custGeom>
              <a:avLst/>
              <a:gdLst>
                <a:gd name="T0" fmla="*/ 22 w 52"/>
                <a:gd name="T1" fmla="*/ 25 h 30"/>
                <a:gd name="T2" fmla="*/ 50 w 52"/>
                <a:gd name="T3" fmla="*/ 24 h 30"/>
                <a:gd name="T4" fmla="*/ 29 w 52"/>
                <a:gd name="T5" fmla="*/ 5 h 30"/>
                <a:gd name="T6" fmla="*/ 2 w 52"/>
                <a:gd name="T7" fmla="*/ 6 h 30"/>
                <a:gd name="T8" fmla="*/ 22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2" y="25"/>
                  </a:moveTo>
                  <a:cubicBezTo>
                    <a:pt x="36" y="30"/>
                    <a:pt x="48" y="30"/>
                    <a:pt x="50" y="24"/>
                  </a:cubicBezTo>
                  <a:cubicBezTo>
                    <a:pt x="52" y="19"/>
                    <a:pt x="43" y="10"/>
                    <a:pt x="29" y="5"/>
                  </a:cubicBezTo>
                  <a:cubicBezTo>
                    <a:pt x="16" y="0"/>
                    <a:pt x="3" y="0"/>
                    <a:pt x="2" y="6"/>
                  </a:cubicBezTo>
                  <a:cubicBezTo>
                    <a:pt x="0" y="11"/>
                    <a:pt x="9" y="20"/>
                    <a:pt x="2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80" name="Freeform 87">
              <a:extLst>
                <a:ext uri="{FF2B5EF4-FFF2-40B4-BE49-F238E27FC236}">
                  <a16:creationId xmlns:a16="http://schemas.microsoft.com/office/drawing/2014/main" id="{8D0ABE99-0A8B-40F8-8F11-7EB7DB584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" y="1399"/>
              <a:ext cx="197" cy="330"/>
            </a:xfrm>
            <a:custGeom>
              <a:avLst/>
              <a:gdLst>
                <a:gd name="T0" fmla="*/ 25 w 31"/>
                <a:gd name="T1" fmla="*/ 23 h 52"/>
                <a:gd name="T2" fmla="*/ 6 w 31"/>
                <a:gd name="T3" fmla="*/ 2 h 52"/>
                <a:gd name="T4" fmla="*/ 5 w 31"/>
                <a:gd name="T5" fmla="*/ 30 h 52"/>
                <a:gd name="T6" fmla="*/ 25 w 31"/>
                <a:gd name="T7" fmla="*/ 50 h 52"/>
                <a:gd name="T8" fmla="*/ 25 w 31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09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 with pattern with shad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2021">
            <a:extLst>
              <a:ext uri="{FF2B5EF4-FFF2-40B4-BE49-F238E27FC236}">
                <a16:creationId xmlns:a16="http://schemas.microsoft.com/office/drawing/2014/main" id="{FA423301-D21D-42C8-B14A-B96D62AA79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9BE04-9C66-46FB-BDCB-46B687254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4C4CAD7-FE6D-48E7-80CE-C0F34F5F6CCF}"/>
              </a:ext>
            </a:extLst>
          </p:cNvPr>
          <p:cNvSpPr>
            <a:spLocks/>
          </p:cNvSpPr>
          <p:nvPr userDrawn="1"/>
        </p:nvSpPr>
        <p:spPr bwMode="auto">
          <a:xfrm>
            <a:off x="-59033" y="4269658"/>
            <a:ext cx="1231007" cy="1243897"/>
          </a:xfrm>
          <a:custGeom>
            <a:avLst/>
            <a:gdLst>
              <a:gd name="T0" fmla="*/ 29 w 90"/>
              <a:gd name="T1" fmla="*/ 60 h 91"/>
              <a:gd name="T2" fmla="*/ 9 w 90"/>
              <a:gd name="T3" fmla="*/ 8 h 91"/>
              <a:gd name="T4" fmla="*/ 61 w 90"/>
              <a:gd name="T5" fmla="*/ 31 h 91"/>
              <a:gd name="T6" fmla="*/ 81 w 90"/>
              <a:gd name="T7" fmla="*/ 83 h 91"/>
              <a:gd name="T8" fmla="*/ 29 w 90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60"/>
                </a:moveTo>
                <a:cubicBezTo>
                  <a:pt x="9" y="39"/>
                  <a:pt x="0" y="16"/>
                  <a:pt x="9" y="8"/>
                </a:cubicBezTo>
                <a:cubicBezTo>
                  <a:pt x="18" y="0"/>
                  <a:pt x="41" y="10"/>
                  <a:pt x="61" y="31"/>
                </a:cubicBezTo>
                <a:cubicBezTo>
                  <a:pt x="81" y="52"/>
                  <a:pt x="90" y="75"/>
                  <a:pt x="81" y="83"/>
                </a:cubicBezTo>
                <a:cubicBezTo>
                  <a:pt x="72" y="91"/>
                  <a:pt x="49" y="80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7480B0-590B-423C-975C-075AD8014049}"/>
              </a:ext>
            </a:extLst>
          </p:cNvPr>
          <p:cNvSpPr>
            <a:spLocks/>
          </p:cNvSpPr>
          <p:nvPr userDrawn="1"/>
        </p:nvSpPr>
        <p:spPr bwMode="auto">
          <a:xfrm>
            <a:off x="-1085945" y="4366334"/>
            <a:ext cx="1218117" cy="1241748"/>
          </a:xfrm>
          <a:custGeom>
            <a:avLst/>
            <a:gdLst>
              <a:gd name="T0" fmla="*/ 29 w 89"/>
              <a:gd name="T1" fmla="*/ 60 h 91"/>
              <a:gd name="T2" fmla="*/ 80 w 89"/>
              <a:gd name="T3" fmla="*/ 84 h 91"/>
              <a:gd name="T4" fmla="*/ 61 w 89"/>
              <a:gd name="T5" fmla="*/ 32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8" y="81"/>
                  <a:pt x="72" y="91"/>
                  <a:pt x="80" y="84"/>
                </a:cubicBezTo>
                <a:cubicBezTo>
                  <a:pt x="89" y="76"/>
                  <a:pt x="80" y="52"/>
                  <a:pt x="61" y="32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0DC2731D-C1D0-4F99-AA06-CA6E7CAB0CF5}"/>
              </a:ext>
            </a:extLst>
          </p:cNvPr>
          <p:cNvSpPr>
            <a:spLocks/>
          </p:cNvSpPr>
          <p:nvPr userDrawn="1"/>
        </p:nvSpPr>
        <p:spPr bwMode="auto">
          <a:xfrm>
            <a:off x="-825994" y="2056854"/>
            <a:ext cx="1218117" cy="1243897"/>
          </a:xfrm>
          <a:custGeom>
            <a:avLst/>
            <a:gdLst>
              <a:gd name="T0" fmla="*/ 29 w 89"/>
              <a:gd name="T1" fmla="*/ 60 h 91"/>
              <a:gd name="T2" fmla="*/ 81 w 89"/>
              <a:gd name="T3" fmla="*/ 84 h 91"/>
              <a:gd name="T4" fmla="*/ 61 w 89"/>
              <a:gd name="T5" fmla="*/ 32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8" y="81"/>
                  <a:pt x="72" y="91"/>
                  <a:pt x="81" y="84"/>
                </a:cubicBezTo>
                <a:cubicBezTo>
                  <a:pt x="89" y="76"/>
                  <a:pt x="80" y="52"/>
                  <a:pt x="61" y="32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441A4201-832D-4B78-8E87-2BC9E5F7DB94}"/>
              </a:ext>
            </a:extLst>
          </p:cNvPr>
          <p:cNvSpPr>
            <a:spLocks/>
          </p:cNvSpPr>
          <p:nvPr userDrawn="1"/>
        </p:nvSpPr>
        <p:spPr bwMode="auto">
          <a:xfrm>
            <a:off x="445831" y="2426371"/>
            <a:ext cx="1231007" cy="1256787"/>
          </a:xfrm>
          <a:custGeom>
            <a:avLst/>
            <a:gdLst>
              <a:gd name="T0" fmla="*/ 61 w 90"/>
              <a:gd name="T1" fmla="*/ 32 h 92"/>
              <a:gd name="T2" fmla="*/ 9 w 90"/>
              <a:gd name="T3" fmla="*/ 8 h 92"/>
              <a:gd name="T4" fmla="*/ 29 w 90"/>
              <a:gd name="T5" fmla="*/ 60 h 92"/>
              <a:gd name="T6" fmla="*/ 81 w 90"/>
              <a:gd name="T7" fmla="*/ 84 h 92"/>
              <a:gd name="T8" fmla="*/ 61 w 90"/>
              <a:gd name="T9" fmla="*/ 3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2">
                <a:moveTo>
                  <a:pt x="61" y="32"/>
                </a:move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2"/>
                  <a:pt x="81" y="84"/>
                </a:cubicBezTo>
                <a:cubicBezTo>
                  <a:pt x="90" y="76"/>
                  <a:pt x="81" y="53"/>
                  <a:pt x="61" y="3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5CE4A268-7373-4C2F-A6D7-313270DB8FD4}"/>
              </a:ext>
            </a:extLst>
          </p:cNvPr>
          <p:cNvSpPr>
            <a:spLocks/>
          </p:cNvSpPr>
          <p:nvPr userDrawn="1"/>
        </p:nvSpPr>
        <p:spPr bwMode="auto">
          <a:xfrm>
            <a:off x="1855151" y="4241730"/>
            <a:ext cx="1231007" cy="1243897"/>
          </a:xfrm>
          <a:custGeom>
            <a:avLst/>
            <a:gdLst>
              <a:gd name="T0" fmla="*/ 61 w 90"/>
              <a:gd name="T1" fmla="*/ 31 h 91"/>
              <a:gd name="T2" fmla="*/ 9 w 90"/>
              <a:gd name="T3" fmla="*/ 7 h 91"/>
              <a:gd name="T4" fmla="*/ 29 w 90"/>
              <a:gd name="T5" fmla="*/ 59 h 91"/>
              <a:gd name="T6" fmla="*/ 81 w 90"/>
              <a:gd name="T7" fmla="*/ 83 h 91"/>
              <a:gd name="T8" fmla="*/ 61 w 90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61" y="31"/>
                </a:moveTo>
                <a:cubicBezTo>
                  <a:pt x="41" y="10"/>
                  <a:pt x="18" y="0"/>
                  <a:pt x="9" y="7"/>
                </a:cubicBezTo>
                <a:cubicBezTo>
                  <a:pt x="0" y="15"/>
                  <a:pt x="9" y="39"/>
                  <a:pt x="29" y="59"/>
                </a:cubicBezTo>
                <a:cubicBezTo>
                  <a:pt x="49" y="80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40155F5C-BD5E-4DBC-AE49-92E314619A17}"/>
              </a:ext>
            </a:extLst>
          </p:cNvPr>
          <p:cNvSpPr>
            <a:spLocks/>
          </p:cNvSpPr>
          <p:nvPr userDrawn="1"/>
        </p:nvSpPr>
        <p:spPr bwMode="auto">
          <a:xfrm>
            <a:off x="1376067" y="1906469"/>
            <a:ext cx="1231007" cy="1243897"/>
          </a:xfrm>
          <a:custGeom>
            <a:avLst/>
            <a:gdLst>
              <a:gd name="T0" fmla="*/ 61 w 90"/>
              <a:gd name="T1" fmla="*/ 31 h 91"/>
              <a:gd name="T2" fmla="*/ 9 w 90"/>
              <a:gd name="T3" fmla="*/ 8 h 91"/>
              <a:gd name="T4" fmla="*/ 29 w 90"/>
              <a:gd name="T5" fmla="*/ 60 h 91"/>
              <a:gd name="T6" fmla="*/ 81 w 90"/>
              <a:gd name="T7" fmla="*/ 83 h 91"/>
              <a:gd name="T8" fmla="*/ 61 w 90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61" y="31"/>
                </a:moveTo>
                <a:cubicBezTo>
                  <a:pt x="41" y="10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E4B311-F84A-4E18-9213-13A15F377E45}"/>
              </a:ext>
            </a:extLst>
          </p:cNvPr>
          <p:cNvSpPr>
            <a:spLocks/>
          </p:cNvSpPr>
          <p:nvPr userDrawn="1"/>
        </p:nvSpPr>
        <p:spPr bwMode="auto">
          <a:xfrm>
            <a:off x="3550201" y="5335242"/>
            <a:ext cx="1218117" cy="1243897"/>
          </a:xfrm>
          <a:custGeom>
            <a:avLst/>
            <a:gdLst>
              <a:gd name="T0" fmla="*/ 61 w 89"/>
              <a:gd name="T1" fmla="*/ 31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1"/>
                </a:moveTo>
                <a:cubicBezTo>
                  <a:pt x="41" y="10"/>
                  <a:pt x="17" y="0"/>
                  <a:pt x="9" y="8"/>
                </a:cubicBezTo>
                <a:cubicBezTo>
                  <a:pt x="0" y="15"/>
                  <a:pt x="9" y="39"/>
                  <a:pt x="29" y="60"/>
                </a:cubicBezTo>
                <a:cubicBezTo>
                  <a:pt x="49" y="80"/>
                  <a:pt x="72" y="91"/>
                  <a:pt x="81" y="83"/>
                </a:cubicBezTo>
                <a:cubicBezTo>
                  <a:pt x="89" y="75"/>
                  <a:pt x="80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CCE0E455-6E2F-40A3-A12A-E55959D59971}"/>
              </a:ext>
            </a:extLst>
          </p:cNvPr>
          <p:cNvSpPr>
            <a:spLocks/>
          </p:cNvSpPr>
          <p:nvPr userDrawn="1"/>
        </p:nvSpPr>
        <p:spPr bwMode="auto">
          <a:xfrm>
            <a:off x="1388958" y="7754288"/>
            <a:ext cx="1218117" cy="1241748"/>
          </a:xfrm>
          <a:custGeom>
            <a:avLst/>
            <a:gdLst>
              <a:gd name="T0" fmla="*/ 61 w 89"/>
              <a:gd name="T1" fmla="*/ 31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1"/>
                </a:moveTo>
                <a:cubicBezTo>
                  <a:pt x="41" y="10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8" y="81"/>
                  <a:pt x="72" y="91"/>
                  <a:pt x="81" y="83"/>
                </a:cubicBezTo>
                <a:cubicBezTo>
                  <a:pt x="89" y="75"/>
                  <a:pt x="80" y="52"/>
                  <a:pt x="61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42545BC1-A555-43DA-A4E7-2D60E55490D9}"/>
              </a:ext>
            </a:extLst>
          </p:cNvPr>
          <p:cNvSpPr>
            <a:spLocks/>
          </p:cNvSpPr>
          <p:nvPr userDrawn="1"/>
        </p:nvSpPr>
        <p:spPr bwMode="auto">
          <a:xfrm>
            <a:off x="2716640" y="4065565"/>
            <a:ext cx="1218117" cy="1241748"/>
          </a:xfrm>
          <a:custGeom>
            <a:avLst/>
            <a:gdLst>
              <a:gd name="T0" fmla="*/ 60 w 89"/>
              <a:gd name="T1" fmla="*/ 31 h 91"/>
              <a:gd name="T2" fmla="*/ 8 w 89"/>
              <a:gd name="T3" fmla="*/ 8 h 91"/>
              <a:gd name="T4" fmla="*/ 28 w 89"/>
              <a:gd name="T5" fmla="*/ 60 h 91"/>
              <a:gd name="T6" fmla="*/ 80 w 89"/>
              <a:gd name="T7" fmla="*/ 83 h 91"/>
              <a:gd name="T8" fmla="*/ 60 w 89"/>
              <a:gd name="T9" fmla="*/ 3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0" y="31"/>
                </a:moveTo>
                <a:cubicBezTo>
                  <a:pt x="41" y="10"/>
                  <a:pt x="17" y="0"/>
                  <a:pt x="8" y="8"/>
                </a:cubicBezTo>
                <a:cubicBezTo>
                  <a:pt x="0" y="16"/>
                  <a:pt x="9" y="39"/>
                  <a:pt x="28" y="60"/>
                </a:cubicBezTo>
                <a:cubicBezTo>
                  <a:pt x="48" y="80"/>
                  <a:pt x="72" y="91"/>
                  <a:pt x="80" y="83"/>
                </a:cubicBezTo>
                <a:cubicBezTo>
                  <a:pt x="89" y="75"/>
                  <a:pt x="80" y="52"/>
                  <a:pt x="60" y="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4FA8DFFF-75AE-4E31-9035-6ABED72A5465}"/>
              </a:ext>
            </a:extLst>
          </p:cNvPr>
          <p:cNvSpPr>
            <a:spLocks/>
          </p:cNvSpPr>
          <p:nvPr userDrawn="1"/>
        </p:nvSpPr>
        <p:spPr bwMode="auto">
          <a:xfrm>
            <a:off x="2894954" y="6523281"/>
            <a:ext cx="1215968" cy="1243897"/>
          </a:xfrm>
          <a:custGeom>
            <a:avLst/>
            <a:gdLst>
              <a:gd name="T0" fmla="*/ 61 w 89"/>
              <a:gd name="T1" fmla="*/ 32 h 91"/>
              <a:gd name="T2" fmla="*/ 9 w 89"/>
              <a:gd name="T3" fmla="*/ 8 h 91"/>
              <a:gd name="T4" fmla="*/ 29 w 89"/>
              <a:gd name="T5" fmla="*/ 60 h 91"/>
              <a:gd name="T6" fmla="*/ 81 w 89"/>
              <a:gd name="T7" fmla="*/ 83 h 91"/>
              <a:gd name="T8" fmla="*/ 61 w 89"/>
              <a:gd name="T9" fmla="*/ 32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61" y="32"/>
                </a:move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  <a:cubicBezTo>
                  <a:pt x="49" y="81"/>
                  <a:pt x="72" y="91"/>
                  <a:pt x="81" y="83"/>
                </a:cubicBezTo>
                <a:cubicBezTo>
                  <a:pt x="89" y="76"/>
                  <a:pt x="80" y="52"/>
                  <a:pt x="61" y="3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519165D5-131C-488D-B87E-8C3829438F5B}"/>
              </a:ext>
            </a:extLst>
          </p:cNvPr>
          <p:cNvSpPr>
            <a:spLocks/>
          </p:cNvSpPr>
          <p:nvPr userDrawn="1"/>
        </p:nvSpPr>
        <p:spPr bwMode="auto">
          <a:xfrm>
            <a:off x="1608090" y="5663940"/>
            <a:ext cx="1231007" cy="1241748"/>
          </a:xfrm>
          <a:custGeom>
            <a:avLst/>
            <a:gdLst>
              <a:gd name="T0" fmla="*/ 29 w 90"/>
              <a:gd name="T1" fmla="*/ 60 h 91"/>
              <a:gd name="T2" fmla="*/ 81 w 90"/>
              <a:gd name="T3" fmla="*/ 83 h 91"/>
              <a:gd name="T4" fmla="*/ 61 w 90"/>
              <a:gd name="T5" fmla="*/ 31 h 91"/>
              <a:gd name="T6" fmla="*/ 9 w 90"/>
              <a:gd name="T7" fmla="*/ 8 h 91"/>
              <a:gd name="T8" fmla="*/ 29 w 90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60"/>
                </a:moveTo>
                <a:cubicBezTo>
                  <a:pt x="49" y="81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  <a:cubicBezTo>
                  <a:pt x="41" y="11"/>
                  <a:pt x="18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785DD6C5-0A7A-46DB-A6CA-3B3DA7BF8102}"/>
              </a:ext>
            </a:extLst>
          </p:cNvPr>
          <p:cNvSpPr>
            <a:spLocks/>
          </p:cNvSpPr>
          <p:nvPr userDrawn="1"/>
        </p:nvSpPr>
        <p:spPr bwMode="auto">
          <a:xfrm>
            <a:off x="3524421" y="2944124"/>
            <a:ext cx="1231007" cy="1243897"/>
          </a:xfrm>
          <a:custGeom>
            <a:avLst/>
            <a:gdLst>
              <a:gd name="T0" fmla="*/ 29 w 90"/>
              <a:gd name="T1" fmla="*/ 59 h 91"/>
              <a:gd name="T2" fmla="*/ 81 w 90"/>
              <a:gd name="T3" fmla="*/ 83 h 91"/>
              <a:gd name="T4" fmla="*/ 61 w 90"/>
              <a:gd name="T5" fmla="*/ 31 h 91"/>
              <a:gd name="T6" fmla="*/ 9 w 90"/>
              <a:gd name="T7" fmla="*/ 7 h 91"/>
              <a:gd name="T8" fmla="*/ 29 w 90"/>
              <a:gd name="T9" fmla="*/ 5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29" y="59"/>
                </a:moveTo>
                <a:cubicBezTo>
                  <a:pt x="49" y="80"/>
                  <a:pt x="72" y="91"/>
                  <a:pt x="81" y="83"/>
                </a:cubicBezTo>
                <a:cubicBezTo>
                  <a:pt x="90" y="75"/>
                  <a:pt x="81" y="52"/>
                  <a:pt x="61" y="31"/>
                </a:cubicBezTo>
                <a:cubicBezTo>
                  <a:pt x="41" y="10"/>
                  <a:pt x="18" y="0"/>
                  <a:pt x="9" y="7"/>
                </a:cubicBezTo>
                <a:cubicBezTo>
                  <a:pt x="0" y="15"/>
                  <a:pt x="9" y="39"/>
                  <a:pt x="29" y="5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CC72BE43-A7DE-4502-BAA4-4945AE6C2FA7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5704759"/>
            <a:ext cx="1218117" cy="1241748"/>
          </a:xfrm>
          <a:custGeom>
            <a:avLst/>
            <a:gdLst>
              <a:gd name="T0" fmla="*/ 29 w 89"/>
              <a:gd name="T1" fmla="*/ 60 h 91"/>
              <a:gd name="T2" fmla="*/ 81 w 89"/>
              <a:gd name="T3" fmla="*/ 83 h 91"/>
              <a:gd name="T4" fmla="*/ 61 w 89"/>
              <a:gd name="T5" fmla="*/ 31 h 91"/>
              <a:gd name="T6" fmla="*/ 9 w 89"/>
              <a:gd name="T7" fmla="*/ 8 h 91"/>
              <a:gd name="T8" fmla="*/ 29 w 89"/>
              <a:gd name="T9" fmla="*/ 6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91">
                <a:moveTo>
                  <a:pt x="29" y="60"/>
                </a:moveTo>
                <a:cubicBezTo>
                  <a:pt x="49" y="81"/>
                  <a:pt x="72" y="91"/>
                  <a:pt x="81" y="83"/>
                </a:cubicBezTo>
                <a:cubicBezTo>
                  <a:pt x="89" y="76"/>
                  <a:pt x="80" y="52"/>
                  <a:pt x="61" y="31"/>
                </a:cubicBezTo>
                <a:cubicBezTo>
                  <a:pt x="41" y="11"/>
                  <a:pt x="17" y="0"/>
                  <a:pt x="9" y="8"/>
                </a:cubicBezTo>
                <a:cubicBezTo>
                  <a:pt x="0" y="16"/>
                  <a:pt x="9" y="39"/>
                  <a:pt x="29" y="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CC7FC7BA-5CA8-4702-AC20-F682EF0A42BC}"/>
              </a:ext>
            </a:extLst>
          </p:cNvPr>
          <p:cNvSpPr>
            <a:spLocks/>
          </p:cNvSpPr>
          <p:nvPr userDrawn="1"/>
        </p:nvSpPr>
        <p:spPr bwMode="auto">
          <a:xfrm>
            <a:off x="4959520" y="7071112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1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9D900857-8F8F-4492-A00F-E0B5601DA831}"/>
              </a:ext>
            </a:extLst>
          </p:cNvPr>
          <p:cNvSpPr>
            <a:spLocks/>
          </p:cNvSpPr>
          <p:nvPr userDrawn="1"/>
        </p:nvSpPr>
        <p:spPr bwMode="auto">
          <a:xfrm>
            <a:off x="3893937" y="8231222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2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B5A5286B-4688-425F-994C-F0446E5F8DCD}"/>
              </a:ext>
            </a:extLst>
          </p:cNvPr>
          <p:cNvSpPr>
            <a:spLocks/>
          </p:cNvSpPr>
          <p:nvPr userDrawn="1"/>
        </p:nvSpPr>
        <p:spPr bwMode="auto">
          <a:xfrm>
            <a:off x="4110922" y="6879907"/>
            <a:ext cx="410336" cy="708957"/>
          </a:xfrm>
          <a:custGeom>
            <a:avLst/>
            <a:gdLst>
              <a:gd name="T0" fmla="*/ 25 w 30"/>
              <a:gd name="T1" fmla="*/ 22 h 52"/>
              <a:gd name="T2" fmla="*/ 5 w 30"/>
              <a:gd name="T3" fmla="*/ 2 h 52"/>
              <a:gd name="T4" fmla="*/ 5 w 30"/>
              <a:gd name="T5" fmla="*/ 29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EA8C8CBB-9CC8-4963-96ED-4E9530DB6FFA}"/>
              </a:ext>
            </a:extLst>
          </p:cNvPr>
          <p:cNvSpPr>
            <a:spLocks/>
          </p:cNvSpPr>
          <p:nvPr userDrawn="1"/>
        </p:nvSpPr>
        <p:spPr bwMode="auto">
          <a:xfrm>
            <a:off x="2525437" y="7275204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7" y="31"/>
                  <a:pt x="49" y="30"/>
                  <a:pt x="51" y="25"/>
                </a:cubicBezTo>
                <a:cubicBezTo>
                  <a:pt x="53" y="19"/>
                  <a:pt x="44" y="11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1B764717-BAF6-43EE-8314-7AA270BBC2B9}"/>
              </a:ext>
            </a:extLst>
          </p:cNvPr>
          <p:cNvSpPr>
            <a:spLocks/>
          </p:cNvSpPr>
          <p:nvPr userDrawn="1"/>
        </p:nvSpPr>
        <p:spPr bwMode="auto">
          <a:xfrm>
            <a:off x="2757459" y="8299970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1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1B71DBF4-98B6-4B68-87C6-74B9E1246D0C}"/>
              </a:ext>
            </a:extLst>
          </p:cNvPr>
          <p:cNvSpPr>
            <a:spLocks/>
          </p:cNvSpPr>
          <p:nvPr userDrawn="1"/>
        </p:nvSpPr>
        <p:spPr bwMode="auto">
          <a:xfrm>
            <a:off x="2935772" y="6072127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BBD446A1-942E-4AC6-91D8-E8AC81C5A878}"/>
              </a:ext>
            </a:extLst>
          </p:cNvPr>
          <p:cNvSpPr>
            <a:spLocks/>
          </p:cNvSpPr>
          <p:nvPr userDrawn="1"/>
        </p:nvSpPr>
        <p:spPr bwMode="auto">
          <a:xfrm>
            <a:off x="5097015" y="6319188"/>
            <a:ext cx="711106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19"/>
                  <a:pt x="43" y="11"/>
                  <a:pt x="29" y="5"/>
                </a:cubicBezTo>
                <a:cubicBezTo>
                  <a:pt x="16" y="0"/>
                  <a:pt x="3" y="1"/>
                  <a:pt x="1" y="6"/>
                </a:cubicBezTo>
                <a:cubicBezTo>
                  <a:pt x="0" y="12"/>
                  <a:pt x="9" y="20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1AAA00DE-4831-42F8-AA9F-1D2CD44B7EBC}"/>
              </a:ext>
            </a:extLst>
          </p:cNvPr>
          <p:cNvSpPr>
            <a:spLocks/>
          </p:cNvSpPr>
          <p:nvPr userDrawn="1"/>
        </p:nvSpPr>
        <p:spPr bwMode="auto">
          <a:xfrm>
            <a:off x="3114086" y="5376060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1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6E9CDFAB-F2F3-49D4-A59F-768D73FB66DE}"/>
              </a:ext>
            </a:extLst>
          </p:cNvPr>
          <p:cNvSpPr>
            <a:spLocks/>
          </p:cNvSpPr>
          <p:nvPr userDrawn="1"/>
        </p:nvSpPr>
        <p:spPr bwMode="auto">
          <a:xfrm>
            <a:off x="241737" y="5827214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3"/>
                  <a:pt x="19" y="53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A7D21C1E-85C2-41CF-A3DE-C3A2A4FF1703}"/>
              </a:ext>
            </a:extLst>
          </p:cNvPr>
          <p:cNvSpPr>
            <a:spLocks/>
          </p:cNvSpPr>
          <p:nvPr userDrawn="1"/>
        </p:nvSpPr>
        <p:spPr bwMode="auto">
          <a:xfrm>
            <a:off x="2415870" y="5335242"/>
            <a:ext cx="410336" cy="711106"/>
          </a:xfrm>
          <a:custGeom>
            <a:avLst/>
            <a:gdLst>
              <a:gd name="T0" fmla="*/ 25 w 30"/>
              <a:gd name="T1" fmla="*/ 23 h 52"/>
              <a:gd name="T2" fmla="*/ 5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5D046188-8DA3-4305-A3C7-2AE95615332F}"/>
              </a:ext>
            </a:extLst>
          </p:cNvPr>
          <p:cNvSpPr>
            <a:spLocks/>
          </p:cNvSpPr>
          <p:nvPr userDrawn="1"/>
        </p:nvSpPr>
        <p:spPr bwMode="auto">
          <a:xfrm>
            <a:off x="2469580" y="4215950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D5450938-FE29-407C-BCBB-86ACDBB91AEA}"/>
              </a:ext>
            </a:extLst>
          </p:cNvPr>
          <p:cNvSpPr>
            <a:spLocks/>
          </p:cNvSpPr>
          <p:nvPr userDrawn="1"/>
        </p:nvSpPr>
        <p:spPr bwMode="auto">
          <a:xfrm>
            <a:off x="4207597" y="4720813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6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29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89095AF0-AFFA-44A6-B2AE-EDD8B133372C}"/>
              </a:ext>
            </a:extLst>
          </p:cNvPr>
          <p:cNvSpPr>
            <a:spLocks/>
          </p:cNvSpPr>
          <p:nvPr userDrawn="1"/>
        </p:nvSpPr>
        <p:spPr bwMode="auto">
          <a:xfrm>
            <a:off x="1498524" y="4993653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F061C57F-87ED-42B0-8870-2C055C13A7B7}"/>
              </a:ext>
            </a:extLst>
          </p:cNvPr>
          <p:cNvSpPr>
            <a:spLocks/>
          </p:cNvSpPr>
          <p:nvPr userDrawn="1"/>
        </p:nvSpPr>
        <p:spPr bwMode="auto">
          <a:xfrm>
            <a:off x="1977606" y="5062401"/>
            <a:ext cx="410336" cy="723996"/>
          </a:xfrm>
          <a:custGeom>
            <a:avLst/>
            <a:gdLst>
              <a:gd name="T0" fmla="*/ 25 w 30"/>
              <a:gd name="T1" fmla="*/ 23 h 53"/>
              <a:gd name="T2" fmla="*/ 5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5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3"/>
                  <a:pt x="19" y="53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47BF72E2-F3BB-45C2-BA40-F50D8945D558}"/>
              </a:ext>
            </a:extLst>
          </p:cNvPr>
          <p:cNvSpPr>
            <a:spLocks/>
          </p:cNvSpPr>
          <p:nvPr userDrawn="1"/>
        </p:nvSpPr>
        <p:spPr bwMode="auto">
          <a:xfrm>
            <a:off x="4658751" y="4297587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7" y="30"/>
                  <a:pt x="49" y="30"/>
                  <a:pt x="51" y="24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D3A56A11-97CD-4234-9177-6A7C8506A44D}"/>
              </a:ext>
            </a:extLst>
          </p:cNvPr>
          <p:cNvSpPr>
            <a:spLocks/>
          </p:cNvSpPr>
          <p:nvPr userDrawn="1"/>
        </p:nvSpPr>
        <p:spPr bwMode="auto">
          <a:xfrm>
            <a:off x="4796246" y="5294423"/>
            <a:ext cx="410336" cy="711106"/>
          </a:xfrm>
          <a:custGeom>
            <a:avLst/>
            <a:gdLst>
              <a:gd name="T0" fmla="*/ 25 w 30"/>
              <a:gd name="T1" fmla="*/ 23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1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7" name="Freeform 34">
            <a:extLst>
              <a:ext uri="{FF2B5EF4-FFF2-40B4-BE49-F238E27FC236}">
                <a16:creationId xmlns:a16="http://schemas.microsoft.com/office/drawing/2014/main" id="{553FA164-478B-4E80-8C21-7FAB2E13DB4A}"/>
              </a:ext>
            </a:extLst>
          </p:cNvPr>
          <p:cNvSpPr>
            <a:spLocks/>
          </p:cNvSpPr>
          <p:nvPr userDrawn="1"/>
        </p:nvSpPr>
        <p:spPr bwMode="auto">
          <a:xfrm>
            <a:off x="965733" y="5444808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C330344E-2F0E-438C-8DA9-F8E3DE0C209F}"/>
              </a:ext>
            </a:extLst>
          </p:cNvPr>
          <p:cNvSpPr>
            <a:spLocks/>
          </p:cNvSpPr>
          <p:nvPr userDrawn="1"/>
        </p:nvSpPr>
        <p:spPr bwMode="auto">
          <a:xfrm>
            <a:off x="3728515" y="4188020"/>
            <a:ext cx="711106" cy="410336"/>
          </a:xfrm>
          <a:custGeom>
            <a:avLst/>
            <a:gdLst>
              <a:gd name="T0" fmla="*/ 23 w 52"/>
              <a:gd name="T1" fmla="*/ 25 h 30"/>
              <a:gd name="T2" fmla="*/ 51 w 52"/>
              <a:gd name="T3" fmla="*/ 24 h 30"/>
              <a:gd name="T4" fmla="*/ 30 w 52"/>
              <a:gd name="T5" fmla="*/ 5 h 30"/>
              <a:gd name="T6" fmla="*/ 2 w 52"/>
              <a:gd name="T7" fmla="*/ 6 h 30"/>
              <a:gd name="T8" fmla="*/ 23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2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FD92FA2A-4890-46E2-BF19-994503B0FA5A}"/>
              </a:ext>
            </a:extLst>
          </p:cNvPr>
          <p:cNvSpPr>
            <a:spLocks/>
          </p:cNvSpPr>
          <p:nvPr userDrawn="1"/>
        </p:nvSpPr>
        <p:spPr bwMode="auto">
          <a:xfrm>
            <a:off x="1827222" y="6851980"/>
            <a:ext cx="726143" cy="423226"/>
          </a:xfrm>
          <a:custGeom>
            <a:avLst/>
            <a:gdLst>
              <a:gd name="T0" fmla="*/ 23 w 53"/>
              <a:gd name="T1" fmla="*/ 25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5"/>
                </a:moveTo>
                <a:cubicBezTo>
                  <a:pt x="36" y="31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2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2E2FCD85-799F-4EED-BBDF-5744A6F09EB3}"/>
              </a:ext>
            </a:extLst>
          </p:cNvPr>
          <p:cNvSpPr>
            <a:spLocks/>
          </p:cNvSpPr>
          <p:nvPr userDrawn="1"/>
        </p:nvSpPr>
        <p:spPr bwMode="auto">
          <a:xfrm>
            <a:off x="2456690" y="3259932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934EF586-216D-4448-9E11-1ED733B3BBFF}"/>
              </a:ext>
            </a:extLst>
          </p:cNvPr>
          <p:cNvSpPr>
            <a:spLocks/>
          </p:cNvSpPr>
          <p:nvPr userDrawn="1"/>
        </p:nvSpPr>
        <p:spPr bwMode="auto">
          <a:xfrm>
            <a:off x="884095" y="1852761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2" name="Freeform 39">
            <a:extLst>
              <a:ext uri="{FF2B5EF4-FFF2-40B4-BE49-F238E27FC236}">
                <a16:creationId xmlns:a16="http://schemas.microsoft.com/office/drawing/2014/main" id="{A2B99EA3-DBB0-41FD-925F-87C888076AD9}"/>
              </a:ext>
            </a:extLst>
          </p:cNvPr>
          <p:cNvSpPr>
            <a:spLocks/>
          </p:cNvSpPr>
          <p:nvPr userDrawn="1"/>
        </p:nvSpPr>
        <p:spPr bwMode="auto">
          <a:xfrm>
            <a:off x="583326" y="555156"/>
            <a:ext cx="410336" cy="708957"/>
          </a:xfrm>
          <a:custGeom>
            <a:avLst/>
            <a:gdLst>
              <a:gd name="T0" fmla="*/ 25 w 30"/>
              <a:gd name="T1" fmla="*/ 23 h 52"/>
              <a:gd name="T2" fmla="*/ 5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5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3" name="Freeform 40">
            <a:extLst>
              <a:ext uri="{FF2B5EF4-FFF2-40B4-BE49-F238E27FC236}">
                <a16:creationId xmlns:a16="http://schemas.microsoft.com/office/drawing/2014/main" id="{A222A793-8ED4-48F1-A15B-C93EAB820F48}"/>
              </a:ext>
            </a:extLst>
          </p:cNvPr>
          <p:cNvSpPr>
            <a:spLocks/>
          </p:cNvSpPr>
          <p:nvPr userDrawn="1"/>
        </p:nvSpPr>
        <p:spPr bwMode="auto">
          <a:xfrm>
            <a:off x="-46142" y="5648902"/>
            <a:ext cx="723996" cy="423226"/>
          </a:xfrm>
          <a:custGeom>
            <a:avLst/>
            <a:gdLst>
              <a:gd name="T0" fmla="*/ 30 w 53"/>
              <a:gd name="T1" fmla="*/ 26 h 31"/>
              <a:gd name="T2" fmla="*/ 51 w 53"/>
              <a:gd name="T3" fmla="*/ 6 h 31"/>
              <a:gd name="T4" fmla="*/ 23 w 53"/>
              <a:gd name="T5" fmla="*/ 5 h 31"/>
              <a:gd name="T6" fmla="*/ 2 w 53"/>
              <a:gd name="T7" fmla="*/ 25 h 31"/>
              <a:gd name="T8" fmla="*/ 30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30" y="26"/>
                </a:moveTo>
                <a:cubicBezTo>
                  <a:pt x="43" y="20"/>
                  <a:pt x="53" y="12"/>
                  <a:pt x="51" y="6"/>
                </a:cubicBezTo>
                <a:cubicBezTo>
                  <a:pt x="49" y="1"/>
                  <a:pt x="36" y="0"/>
                  <a:pt x="23" y="5"/>
                </a:cubicBezTo>
                <a:cubicBezTo>
                  <a:pt x="9" y="11"/>
                  <a:pt x="0" y="19"/>
                  <a:pt x="2" y="25"/>
                </a:cubicBezTo>
                <a:cubicBezTo>
                  <a:pt x="4" y="30"/>
                  <a:pt x="16" y="31"/>
                  <a:pt x="30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FC69AF79-9D07-45AB-90D5-5E18C6684C1B}"/>
              </a:ext>
            </a:extLst>
          </p:cNvPr>
          <p:cNvSpPr>
            <a:spLocks/>
          </p:cNvSpPr>
          <p:nvPr userDrawn="1"/>
        </p:nvSpPr>
        <p:spPr bwMode="auto">
          <a:xfrm>
            <a:off x="104242" y="5199895"/>
            <a:ext cx="723996" cy="408187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5" name="Freeform 42">
            <a:extLst>
              <a:ext uri="{FF2B5EF4-FFF2-40B4-BE49-F238E27FC236}">
                <a16:creationId xmlns:a16="http://schemas.microsoft.com/office/drawing/2014/main" id="{9051C241-02BD-4D36-B3F0-A8CA5892C8F4}"/>
              </a:ext>
            </a:extLst>
          </p:cNvPr>
          <p:cNvSpPr>
            <a:spLocks/>
          </p:cNvSpPr>
          <p:nvPr userDrawn="1"/>
        </p:nvSpPr>
        <p:spPr bwMode="auto">
          <a:xfrm>
            <a:off x="-1030088" y="6729523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6" name="Freeform 43">
            <a:extLst>
              <a:ext uri="{FF2B5EF4-FFF2-40B4-BE49-F238E27FC236}">
                <a16:creationId xmlns:a16="http://schemas.microsoft.com/office/drawing/2014/main" id="{B25AB4B6-1AD2-4AE7-934F-5DE7D784EE72}"/>
              </a:ext>
            </a:extLst>
          </p:cNvPr>
          <p:cNvSpPr>
            <a:spLocks/>
          </p:cNvSpPr>
          <p:nvPr userDrawn="1"/>
        </p:nvSpPr>
        <p:spPr bwMode="auto">
          <a:xfrm>
            <a:off x="705781" y="6729523"/>
            <a:ext cx="711106" cy="423226"/>
          </a:xfrm>
          <a:custGeom>
            <a:avLst/>
            <a:gdLst>
              <a:gd name="T0" fmla="*/ 30 w 52"/>
              <a:gd name="T1" fmla="*/ 6 h 31"/>
              <a:gd name="T2" fmla="*/ 2 w 52"/>
              <a:gd name="T3" fmla="*/ 6 h 31"/>
              <a:gd name="T4" fmla="*/ 23 w 52"/>
              <a:gd name="T5" fmla="*/ 26 h 31"/>
              <a:gd name="T6" fmla="*/ 50 w 52"/>
              <a:gd name="T7" fmla="*/ 25 h 31"/>
              <a:gd name="T8" fmla="*/ 30 w 52"/>
              <a:gd name="T9" fmla="*/ 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30" y="6"/>
                </a:move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30" y="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733E9F97-EB31-4F58-AB3D-E77FA88E8122}"/>
              </a:ext>
            </a:extLst>
          </p:cNvPr>
          <p:cNvSpPr>
            <a:spLocks/>
          </p:cNvSpPr>
          <p:nvPr userDrawn="1"/>
        </p:nvSpPr>
        <p:spPr bwMode="auto">
          <a:xfrm>
            <a:off x="2647892" y="1524062"/>
            <a:ext cx="711106" cy="423226"/>
          </a:xfrm>
          <a:custGeom>
            <a:avLst/>
            <a:gdLst>
              <a:gd name="T0" fmla="*/ 30 w 52"/>
              <a:gd name="T1" fmla="*/ 5 h 31"/>
              <a:gd name="T2" fmla="*/ 2 w 52"/>
              <a:gd name="T3" fmla="*/ 6 h 31"/>
              <a:gd name="T4" fmla="*/ 23 w 52"/>
              <a:gd name="T5" fmla="*/ 26 h 31"/>
              <a:gd name="T6" fmla="*/ 50 w 52"/>
              <a:gd name="T7" fmla="*/ 25 h 31"/>
              <a:gd name="T8" fmla="*/ 30 w 52"/>
              <a:gd name="T9" fmla="*/ 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30" y="5"/>
                </a:move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0"/>
                  <a:pt x="23" y="26"/>
                </a:cubicBezTo>
                <a:cubicBezTo>
                  <a:pt x="36" y="31"/>
                  <a:pt x="48" y="31"/>
                  <a:pt x="50" y="25"/>
                </a:cubicBezTo>
                <a:cubicBezTo>
                  <a:pt x="52" y="19"/>
                  <a:pt x="43" y="11"/>
                  <a:pt x="30" y="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8" name="Freeform 45">
            <a:extLst>
              <a:ext uri="{FF2B5EF4-FFF2-40B4-BE49-F238E27FC236}">
                <a16:creationId xmlns:a16="http://schemas.microsoft.com/office/drawing/2014/main" id="{2C30F6BA-17DE-4177-AF7F-74A35D2EA99C}"/>
              </a:ext>
            </a:extLst>
          </p:cNvPr>
          <p:cNvSpPr>
            <a:spLocks/>
          </p:cNvSpPr>
          <p:nvPr userDrawn="1"/>
        </p:nvSpPr>
        <p:spPr bwMode="auto">
          <a:xfrm>
            <a:off x="1623129" y="3874361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4" y="51"/>
                </a:cubicBezTo>
                <a:cubicBezTo>
                  <a:pt x="30" y="49"/>
                  <a:pt x="30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3E9DD0ED-66C4-437F-B88E-81586631B2D8}"/>
              </a:ext>
            </a:extLst>
          </p:cNvPr>
          <p:cNvSpPr>
            <a:spLocks/>
          </p:cNvSpPr>
          <p:nvPr userDrawn="1"/>
        </p:nvSpPr>
        <p:spPr bwMode="auto">
          <a:xfrm>
            <a:off x="2319195" y="1743194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0" name="Freeform 47">
            <a:extLst>
              <a:ext uri="{FF2B5EF4-FFF2-40B4-BE49-F238E27FC236}">
                <a16:creationId xmlns:a16="http://schemas.microsoft.com/office/drawing/2014/main" id="{C6F72028-3BC8-4FF4-ADFA-D8EC0708BDD9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3517734"/>
            <a:ext cx="423226" cy="723996"/>
          </a:xfrm>
          <a:custGeom>
            <a:avLst/>
            <a:gdLst>
              <a:gd name="T0" fmla="*/ 25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5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5" y="23"/>
                </a:moveTo>
                <a:cubicBezTo>
                  <a:pt x="20" y="10"/>
                  <a:pt x="12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5" y="51"/>
                </a:cubicBezTo>
                <a:cubicBezTo>
                  <a:pt x="30" y="49"/>
                  <a:pt x="31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1" name="Freeform 48">
            <a:extLst>
              <a:ext uri="{FF2B5EF4-FFF2-40B4-BE49-F238E27FC236}">
                <a16:creationId xmlns:a16="http://schemas.microsoft.com/office/drawing/2014/main" id="{D624677A-9B19-41DD-B284-F34D75C556F4}"/>
              </a:ext>
            </a:extLst>
          </p:cNvPr>
          <p:cNvSpPr>
            <a:spLocks/>
          </p:cNvSpPr>
          <p:nvPr userDrawn="1"/>
        </p:nvSpPr>
        <p:spPr bwMode="auto">
          <a:xfrm>
            <a:off x="1034480" y="4570428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2" name="Freeform 49">
            <a:extLst>
              <a:ext uri="{FF2B5EF4-FFF2-40B4-BE49-F238E27FC236}">
                <a16:creationId xmlns:a16="http://schemas.microsoft.com/office/drawing/2014/main" id="{B97ADACF-8917-4E99-9463-6477753C8B0E}"/>
              </a:ext>
            </a:extLst>
          </p:cNvPr>
          <p:cNvSpPr>
            <a:spLocks/>
          </p:cNvSpPr>
          <p:nvPr userDrawn="1"/>
        </p:nvSpPr>
        <p:spPr bwMode="auto">
          <a:xfrm>
            <a:off x="1144045" y="3668119"/>
            <a:ext cx="423226" cy="723996"/>
          </a:xfrm>
          <a:custGeom>
            <a:avLst/>
            <a:gdLst>
              <a:gd name="T0" fmla="*/ 26 w 31"/>
              <a:gd name="T1" fmla="*/ 30 h 53"/>
              <a:gd name="T2" fmla="*/ 25 w 31"/>
              <a:gd name="T3" fmla="*/ 2 h 53"/>
              <a:gd name="T4" fmla="*/ 6 w 31"/>
              <a:gd name="T5" fmla="*/ 23 h 53"/>
              <a:gd name="T6" fmla="*/ 6 w 31"/>
              <a:gd name="T7" fmla="*/ 51 h 53"/>
              <a:gd name="T8" fmla="*/ 26 w 31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30"/>
                </a:moveTo>
                <a:cubicBezTo>
                  <a:pt x="31" y="17"/>
                  <a:pt x="31" y="4"/>
                  <a:pt x="25" y="2"/>
                </a:cubicBezTo>
                <a:cubicBezTo>
                  <a:pt x="20" y="0"/>
                  <a:pt x="11" y="9"/>
                  <a:pt x="6" y="23"/>
                </a:cubicBezTo>
                <a:cubicBezTo>
                  <a:pt x="0" y="36"/>
                  <a:pt x="1" y="49"/>
                  <a:pt x="6" y="51"/>
                </a:cubicBezTo>
                <a:cubicBezTo>
                  <a:pt x="12" y="53"/>
                  <a:pt x="21" y="43"/>
                  <a:pt x="26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3" name="Freeform 50">
            <a:extLst>
              <a:ext uri="{FF2B5EF4-FFF2-40B4-BE49-F238E27FC236}">
                <a16:creationId xmlns:a16="http://schemas.microsoft.com/office/drawing/2014/main" id="{436B5663-968A-41A1-BB60-B8073E467A5E}"/>
              </a:ext>
            </a:extLst>
          </p:cNvPr>
          <p:cNvSpPr>
            <a:spLocks/>
          </p:cNvSpPr>
          <p:nvPr userDrawn="1"/>
        </p:nvSpPr>
        <p:spPr bwMode="auto">
          <a:xfrm>
            <a:off x="4822026" y="3395279"/>
            <a:ext cx="410336" cy="723996"/>
          </a:xfrm>
          <a:custGeom>
            <a:avLst/>
            <a:gdLst>
              <a:gd name="T0" fmla="*/ 25 w 30"/>
              <a:gd name="T1" fmla="*/ 30 h 53"/>
              <a:gd name="T2" fmla="*/ 24 w 30"/>
              <a:gd name="T3" fmla="*/ 2 h 53"/>
              <a:gd name="T4" fmla="*/ 5 w 30"/>
              <a:gd name="T5" fmla="*/ 23 h 53"/>
              <a:gd name="T6" fmla="*/ 5 w 30"/>
              <a:gd name="T7" fmla="*/ 51 h 53"/>
              <a:gd name="T8" fmla="*/ 25 w 30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30"/>
                </a:moveTo>
                <a:cubicBezTo>
                  <a:pt x="30" y="17"/>
                  <a:pt x="30" y="4"/>
                  <a:pt x="24" y="2"/>
                </a:cubicBezTo>
                <a:cubicBezTo>
                  <a:pt x="19" y="0"/>
                  <a:pt x="10" y="9"/>
                  <a:pt x="5" y="23"/>
                </a:cubicBezTo>
                <a:cubicBezTo>
                  <a:pt x="0" y="36"/>
                  <a:pt x="0" y="49"/>
                  <a:pt x="5" y="51"/>
                </a:cubicBezTo>
                <a:cubicBezTo>
                  <a:pt x="11" y="53"/>
                  <a:pt x="20" y="43"/>
                  <a:pt x="2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4" name="Freeform 51">
            <a:extLst>
              <a:ext uri="{FF2B5EF4-FFF2-40B4-BE49-F238E27FC236}">
                <a16:creationId xmlns:a16="http://schemas.microsoft.com/office/drawing/2014/main" id="{EAE715B8-A239-42CB-ABFE-8B14FA8B5A88}"/>
              </a:ext>
            </a:extLst>
          </p:cNvPr>
          <p:cNvSpPr>
            <a:spLocks/>
          </p:cNvSpPr>
          <p:nvPr userDrawn="1"/>
        </p:nvSpPr>
        <p:spPr bwMode="auto">
          <a:xfrm>
            <a:off x="213809" y="3558553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0" y="9"/>
                  <a:pt x="12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0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5" name="Freeform 52">
            <a:extLst>
              <a:ext uri="{FF2B5EF4-FFF2-40B4-BE49-F238E27FC236}">
                <a16:creationId xmlns:a16="http://schemas.microsoft.com/office/drawing/2014/main" id="{709991D1-9613-4FB1-840E-D2D97C86F53F}"/>
              </a:ext>
            </a:extLst>
          </p:cNvPr>
          <p:cNvSpPr>
            <a:spLocks/>
          </p:cNvSpPr>
          <p:nvPr userDrawn="1"/>
        </p:nvSpPr>
        <p:spPr bwMode="auto">
          <a:xfrm>
            <a:off x="-497297" y="3627301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5 w 31"/>
              <a:gd name="T5" fmla="*/ 30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0" y="9"/>
                  <a:pt x="12" y="0"/>
                  <a:pt x="6" y="2"/>
                </a:cubicBezTo>
                <a:cubicBezTo>
                  <a:pt x="1" y="4"/>
                  <a:pt x="0" y="16"/>
                  <a:pt x="5" y="30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6" name="Freeform 53">
            <a:extLst>
              <a:ext uri="{FF2B5EF4-FFF2-40B4-BE49-F238E27FC236}">
                <a16:creationId xmlns:a16="http://schemas.microsoft.com/office/drawing/2014/main" id="{7D4393AB-A1A7-46DE-9856-28162FBE7FEA}"/>
              </a:ext>
            </a:extLst>
          </p:cNvPr>
          <p:cNvSpPr>
            <a:spLocks/>
          </p:cNvSpPr>
          <p:nvPr userDrawn="1"/>
        </p:nvSpPr>
        <p:spPr bwMode="auto">
          <a:xfrm>
            <a:off x="-2890562" y="2097673"/>
            <a:ext cx="423226" cy="711106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2 h 52"/>
              <a:gd name="T4" fmla="*/ 6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29"/>
                </a:cubicBezTo>
                <a:cubicBezTo>
                  <a:pt x="11" y="43"/>
                  <a:pt x="20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7" name="Freeform 54">
            <a:extLst>
              <a:ext uri="{FF2B5EF4-FFF2-40B4-BE49-F238E27FC236}">
                <a16:creationId xmlns:a16="http://schemas.microsoft.com/office/drawing/2014/main" id="{3F394DA1-8F49-4288-BA39-6650F1EFF797}"/>
              </a:ext>
            </a:extLst>
          </p:cNvPr>
          <p:cNvSpPr>
            <a:spLocks/>
          </p:cNvSpPr>
          <p:nvPr userDrawn="1"/>
        </p:nvSpPr>
        <p:spPr bwMode="auto">
          <a:xfrm>
            <a:off x="267517" y="1236183"/>
            <a:ext cx="425374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  <a:cubicBezTo>
                  <a:pt x="11" y="43"/>
                  <a:pt x="20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9E865FEA-D6C4-4AAD-9777-174AE4113548}"/>
              </a:ext>
            </a:extLst>
          </p:cNvPr>
          <p:cNvSpPr>
            <a:spLocks/>
          </p:cNvSpPr>
          <p:nvPr userDrawn="1"/>
        </p:nvSpPr>
        <p:spPr bwMode="auto">
          <a:xfrm>
            <a:off x="-1373825" y="3818504"/>
            <a:ext cx="713253" cy="423226"/>
          </a:xfrm>
          <a:custGeom>
            <a:avLst/>
            <a:gdLst>
              <a:gd name="T0" fmla="*/ 23 w 52"/>
              <a:gd name="T1" fmla="*/ 26 h 31"/>
              <a:gd name="T2" fmla="*/ 51 w 52"/>
              <a:gd name="T3" fmla="*/ 25 h 31"/>
              <a:gd name="T4" fmla="*/ 30 w 52"/>
              <a:gd name="T5" fmla="*/ 6 h 31"/>
              <a:gd name="T6" fmla="*/ 2 w 52"/>
              <a:gd name="T7" fmla="*/ 6 h 31"/>
              <a:gd name="T8" fmla="*/ 23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2" y="20"/>
                  <a:pt x="43" y="11"/>
                  <a:pt x="30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9" name="Freeform 56">
            <a:extLst>
              <a:ext uri="{FF2B5EF4-FFF2-40B4-BE49-F238E27FC236}">
                <a16:creationId xmlns:a16="http://schemas.microsoft.com/office/drawing/2014/main" id="{F44B899C-A395-4618-8646-6896D15A71AE}"/>
              </a:ext>
            </a:extLst>
          </p:cNvPr>
          <p:cNvSpPr>
            <a:spLocks/>
          </p:cNvSpPr>
          <p:nvPr userDrawn="1"/>
        </p:nvSpPr>
        <p:spPr bwMode="auto">
          <a:xfrm>
            <a:off x="-2084929" y="4078455"/>
            <a:ext cx="425374" cy="723996"/>
          </a:xfrm>
          <a:custGeom>
            <a:avLst/>
            <a:gdLst>
              <a:gd name="T0" fmla="*/ 6 w 31"/>
              <a:gd name="T1" fmla="*/ 30 h 53"/>
              <a:gd name="T2" fmla="*/ 25 w 31"/>
              <a:gd name="T3" fmla="*/ 51 h 53"/>
              <a:gd name="T4" fmla="*/ 26 w 31"/>
              <a:gd name="T5" fmla="*/ 23 h 53"/>
              <a:gd name="T6" fmla="*/ 6 w 31"/>
              <a:gd name="T7" fmla="*/ 2 h 53"/>
              <a:gd name="T8" fmla="*/ 6 w 31"/>
              <a:gd name="T9" fmla="*/ 3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6" y="30"/>
                </a:moveTo>
                <a:cubicBezTo>
                  <a:pt x="11" y="44"/>
                  <a:pt x="20" y="53"/>
                  <a:pt x="25" y="51"/>
                </a:cubicBezTo>
                <a:cubicBezTo>
                  <a:pt x="31" y="49"/>
                  <a:pt x="31" y="37"/>
                  <a:pt x="26" y="23"/>
                </a:cubicBez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0" name="Freeform 57">
            <a:extLst>
              <a:ext uri="{FF2B5EF4-FFF2-40B4-BE49-F238E27FC236}">
                <a16:creationId xmlns:a16="http://schemas.microsoft.com/office/drawing/2014/main" id="{F0470D5D-483A-466E-996C-C48860CEEFDC}"/>
              </a:ext>
            </a:extLst>
          </p:cNvPr>
          <p:cNvSpPr>
            <a:spLocks/>
          </p:cNvSpPr>
          <p:nvPr userDrawn="1"/>
        </p:nvSpPr>
        <p:spPr bwMode="auto">
          <a:xfrm>
            <a:off x="1363177" y="4598356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id="{AC99D45E-D356-499C-A462-38A198D991C0}"/>
              </a:ext>
            </a:extLst>
          </p:cNvPr>
          <p:cNvSpPr>
            <a:spLocks/>
          </p:cNvSpPr>
          <p:nvPr userDrawn="1"/>
        </p:nvSpPr>
        <p:spPr bwMode="auto">
          <a:xfrm>
            <a:off x="5685664" y="5376060"/>
            <a:ext cx="410336" cy="711106"/>
          </a:xfrm>
          <a:custGeom>
            <a:avLst/>
            <a:gdLst>
              <a:gd name="T0" fmla="*/ 5 w 30"/>
              <a:gd name="T1" fmla="*/ 30 h 52"/>
              <a:gd name="T2" fmla="*/ 24 w 30"/>
              <a:gd name="T3" fmla="*/ 50 h 52"/>
              <a:gd name="T4" fmla="*/ 25 w 30"/>
              <a:gd name="T5" fmla="*/ 23 h 52"/>
              <a:gd name="T6" fmla="*/ 6 w 30"/>
              <a:gd name="T7" fmla="*/ 2 h 52"/>
              <a:gd name="T8" fmla="*/ 5 w 30"/>
              <a:gd name="T9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5" y="30"/>
                </a:move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3"/>
                </a:cubicBez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2" name="Freeform 59">
            <a:extLst>
              <a:ext uri="{FF2B5EF4-FFF2-40B4-BE49-F238E27FC236}">
                <a16:creationId xmlns:a16="http://schemas.microsoft.com/office/drawing/2014/main" id="{C185149D-CC02-4284-8966-7DA09240B18E}"/>
              </a:ext>
            </a:extLst>
          </p:cNvPr>
          <p:cNvSpPr>
            <a:spLocks/>
          </p:cNvSpPr>
          <p:nvPr userDrawn="1"/>
        </p:nvSpPr>
        <p:spPr bwMode="auto">
          <a:xfrm>
            <a:off x="2115101" y="7356842"/>
            <a:ext cx="423226" cy="723996"/>
          </a:xfrm>
          <a:custGeom>
            <a:avLst/>
            <a:gdLst>
              <a:gd name="T0" fmla="*/ 25 w 31"/>
              <a:gd name="T1" fmla="*/ 23 h 53"/>
              <a:gd name="T2" fmla="*/ 6 w 31"/>
              <a:gd name="T3" fmla="*/ 2 h 53"/>
              <a:gd name="T4" fmla="*/ 5 w 31"/>
              <a:gd name="T5" fmla="*/ 30 h 53"/>
              <a:gd name="T6" fmla="*/ 25 w 31"/>
              <a:gd name="T7" fmla="*/ 51 h 53"/>
              <a:gd name="T8" fmla="*/ 25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5" y="51"/>
                </a:cubicBezTo>
                <a:cubicBezTo>
                  <a:pt x="30" y="49"/>
                  <a:pt x="31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3" name="Freeform 60">
            <a:extLst>
              <a:ext uri="{FF2B5EF4-FFF2-40B4-BE49-F238E27FC236}">
                <a16:creationId xmlns:a16="http://schemas.microsoft.com/office/drawing/2014/main" id="{F047522C-8E6C-4EDB-BE49-728E096677B0}"/>
              </a:ext>
            </a:extLst>
          </p:cNvPr>
          <p:cNvSpPr>
            <a:spLocks/>
          </p:cNvSpPr>
          <p:nvPr userDrawn="1"/>
        </p:nvSpPr>
        <p:spPr bwMode="auto">
          <a:xfrm>
            <a:off x="664963" y="8012090"/>
            <a:ext cx="410336" cy="723996"/>
          </a:xfrm>
          <a:custGeom>
            <a:avLst/>
            <a:gdLst>
              <a:gd name="T0" fmla="*/ 25 w 30"/>
              <a:gd name="T1" fmla="*/ 23 h 53"/>
              <a:gd name="T2" fmla="*/ 6 w 30"/>
              <a:gd name="T3" fmla="*/ 2 h 53"/>
              <a:gd name="T4" fmla="*/ 5 w 30"/>
              <a:gd name="T5" fmla="*/ 30 h 53"/>
              <a:gd name="T6" fmla="*/ 24 w 30"/>
              <a:gd name="T7" fmla="*/ 51 h 53"/>
              <a:gd name="T8" fmla="*/ 25 w 30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3">
                <a:moveTo>
                  <a:pt x="25" y="23"/>
                </a:moveTo>
                <a:cubicBezTo>
                  <a:pt x="20" y="10"/>
                  <a:pt x="11" y="0"/>
                  <a:pt x="6" y="2"/>
                </a:cubicBezTo>
                <a:cubicBezTo>
                  <a:pt x="0" y="4"/>
                  <a:pt x="0" y="17"/>
                  <a:pt x="5" y="30"/>
                </a:cubicBezTo>
                <a:cubicBezTo>
                  <a:pt x="10" y="44"/>
                  <a:pt x="19" y="53"/>
                  <a:pt x="24" y="51"/>
                </a:cubicBezTo>
                <a:cubicBezTo>
                  <a:pt x="30" y="49"/>
                  <a:pt x="30" y="37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4" name="Freeform 61">
            <a:extLst>
              <a:ext uri="{FF2B5EF4-FFF2-40B4-BE49-F238E27FC236}">
                <a16:creationId xmlns:a16="http://schemas.microsoft.com/office/drawing/2014/main" id="{A067458B-3ED6-4786-978D-D8356B2E0AA3}"/>
              </a:ext>
            </a:extLst>
          </p:cNvPr>
          <p:cNvSpPr>
            <a:spLocks/>
          </p:cNvSpPr>
          <p:nvPr userDrawn="1"/>
        </p:nvSpPr>
        <p:spPr bwMode="auto">
          <a:xfrm>
            <a:off x="555396" y="4134312"/>
            <a:ext cx="410336" cy="708957"/>
          </a:xfrm>
          <a:custGeom>
            <a:avLst/>
            <a:gdLst>
              <a:gd name="T0" fmla="*/ 25 w 30"/>
              <a:gd name="T1" fmla="*/ 23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1 h 52"/>
              <a:gd name="T8" fmla="*/ 25 w 30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1"/>
                </a:cubicBezTo>
                <a:cubicBezTo>
                  <a:pt x="30" y="49"/>
                  <a:pt x="30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5" name="Freeform 62">
            <a:extLst>
              <a:ext uri="{FF2B5EF4-FFF2-40B4-BE49-F238E27FC236}">
                <a16:creationId xmlns:a16="http://schemas.microsoft.com/office/drawing/2014/main" id="{DD9B34D5-4C9B-494A-B470-2830F19371F5}"/>
              </a:ext>
            </a:extLst>
          </p:cNvPr>
          <p:cNvSpPr>
            <a:spLocks/>
          </p:cNvSpPr>
          <p:nvPr userDrawn="1"/>
        </p:nvSpPr>
        <p:spPr bwMode="auto">
          <a:xfrm>
            <a:off x="896985" y="4228840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6" name="Freeform 63">
            <a:extLst>
              <a:ext uri="{FF2B5EF4-FFF2-40B4-BE49-F238E27FC236}">
                <a16:creationId xmlns:a16="http://schemas.microsoft.com/office/drawing/2014/main" id="{5ADE4CF7-319A-4AA8-A819-AB739BDC37B9}"/>
              </a:ext>
            </a:extLst>
          </p:cNvPr>
          <p:cNvSpPr>
            <a:spLocks/>
          </p:cNvSpPr>
          <p:nvPr userDrawn="1"/>
        </p:nvSpPr>
        <p:spPr bwMode="auto">
          <a:xfrm>
            <a:off x="-2426518" y="1960179"/>
            <a:ext cx="726143" cy="425374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20"/>
                  <a:pt x="44" y="11"/>
                  <a:pt x="30" y="6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7" name="Freeform 64">
            <a:extLst>
              <a:ext uri="{FF2B5EF4-FFF2-40B4-BE49-F238E27FC236}">
                <a16:creationId xmlns:a16="http://schemas.microsoft.com/office/drawing/2014/main" id="{339BE9A8-9739-4700-B36D-9F90FD745B2D}"/>
              </a:ext>
            </a:extLst>
          </p:cNvPr>
          <p:cNvSpPr>
            <a:spLocks/>
          </p:cNvSpPr>
          <p:nvPr userDrawn="1"/>
        </p:nvSpPr>
        <p:spPr bwMode="auto">
          <a:xfrm>
            <a:off x="1103227" y="7275204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5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5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8" name="Freeform 65">
            <a:extLst>
              <a:ext uri="{FF2B5EF4-FFF2-40B4-BE49-F238E27FC236}">
                <a16:creationId xmlns:a16="http://schemas.microsoft.com/office/drawing/2014/main" id="{C995EB0C-483C-4B0C-960B-29E19D8E891F}"/>
              </a:ext>
            </a:extLst>
          </p:cNvPr>
          <p:cNvSpPr>
            <a:spLocks/>
          </p:cNvSpPr>
          <p:nvPr userDrawn="1"/>
        </p:nvSpPr>
        <p:spPr bwMode="auto">
          <a:xfrm>
            <a:off x="2566255" y="2727140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30"/>
                </a:cubicBezTo>
                <a:cubicBezTo>
                  <a:pt x="11" y="43"/>
                  <a:pt x="19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9" name="Freeform 66">
            <a:extLst>
              <a:ext uri="{FF2B5EF4-FFF2-40B4-BE49-F238E27FC236}">
                <a16:creationId xmlns:a16="http://schemas.microsoft.com/office/drawing/2014/main" id="{6F1E1AF5-4CE8-4565-AE45-E6CFFB2342C5}"/>
              </a:ext>
            </a:extLst>
          </p:cNvPr>
          <p:cNvSpPr>
            <a:spLocks/>
          </p:cNvSpPr>
          <p:nvPr userDrawn="1"/>
        </p:nvSpPr>
        <p:spPr bwMode="auto">
          <a:xfrm>
            <a:off x="3126976" y="2179311"/>
            <a:ext cx="423226" cy="711106"/>
          </a:xfrm>
          <a:custGeom>
            <a:avLst/>
            <a:gdLst>
              <a:gd name="T0" fmla="*/ 25 w 31"/>
              <a:gd name="T1" fmla="*/ 22 h 52"/>
              <a:gd name="T2" fmla="*/ 6 w 31"/>
              <a:gd name="T3" fmla="*/ 1 h 52"/>
              <a:gd name="T4" fmla="*/ 5 w 31"/>
              <a:gd name="T5" fmla="*/ 29 h 52"/>
              <a:gd name="T6" fmla="*/ 25 w 31"/>
              <a:gd name="T7" fmla="*/ 50 h 52"/>
              <a:gd name="T8" fmla="*/ 25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0" name="Freeform 67">
            <a:extLst>
              <a:ext uri="{FF2B5EF4-FFF2-40B4-BE49-F238E27FC236}">
                <a16:creationId xmlns:a16="http://schemas.microsoft.com/office/drawing/2014/main" id="{D221292E-C1BA-48B1-89BF-0D4116520C62}"/>
              </a:ext>
            </a:extLst>
          </p:cNvPr>
          <p:cNvSpPr>
            <a:spLocks/>
          </p:cNvSpPr>
          <p:nvPr userDrawn="1"/>
        </p:nvSpPr>
        <p:spPr bwMode="auto">
          <a:xfrm>
            <a:off x="3073266" y="3627301"/>
            <a:ext cx="410336" cy="711106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2 h 52"/>
              <a:gd name="T4" fmla="*/ 5 w 30"/>
              <a:gd name="T5" fmla="*/ 30 h 52"/>
              <a:gd name="T6" fmla="*/ 24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4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1" name="Freeform 68">
            <a:extLst>
              <a:ext uri="{FF2B5EF4-FFF2-40B4-BE49-F238E27FC236}">
                <a16:creationId xmlns:a16="http://schemas.microsoft.com/office/drawing/2014/main" id="{D5FE19B4-B0A3-4C30-8B1C-8FF41BA1C73D}"/>
              </a:ext>
            </a:extLst>
          </p:cNvPr>
          <p:cNvSpPr>
            <a:spLocks/>
          </p:cNvSpPr>
          <p:nvPr userDrawn="1"/>
        </p:nvSpPr>
        <p:spPr bwMode="auto">
          <a:xfrm>
            <a:off x="-813104" y="5636012"/>
            <a:ext cx="713253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6 h 31"/>
              <a:gd name="T6" fmla="*/ 2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29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2" name="Freeform 69">
            <a:extLst>
              <a:ext uri="{FF2B5EF4-FFF2-40B4-BE49-F238E27FC236}">
                <a16:creationId xmlns:a16="http://schemas.microsoft.com/office/drawing/2014/main" id="{A033C067-CEA2-4B04-A5B6-4DA9E7A10EAB}"/>
              </a:ext>
            </a:extLst>
          </p:cNvPr>
          <p:cNvSpPr>
            <a:spLocks/>
          </p:cNvSpPr>
          <p:nvPr userDrawn="1"/>
        </p:nvSpPr>
        <p:spPr bwMode="auto">
          <a:xfrm>
            <a:off x="-278165" y="5582302"/>
            <a:ext cx="423226" cy="708957"/>
          </a:xfrm>
          <a:custGeom>
            <a:avLst/>
            <a:gdLst>
              <a:gd name="T0" fmla="*/ 26 w 31"/>
              <a:gd name="T1" fmla="*/ 22 h 52"/>
              <a:gd name="T2" fmla="*/ 6 w 31"/>
              <a:gd name="T3" fmla="*/ 1 h 52"/>
              <a:gd name="T4" fmla="*/ 5 w 31"/>
              <a:gd name="T5" fmla="*/ 29 h 52"/>
              <a:gd name="T6" fmla="*/ 25 w 31"/>
              <a:gd name="T7" fmla="*/ 50 h 52"/>
              <a:gd name="T8" fmla="*/ 26 w 31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2"/>
                </a:moveTo>
                <a:cubicBezTo>
                  <a:pt x="21" y="9"/>
                  <a:pt x="12" y="0"/>
                  <a:pt x="6" y="1"/>
                </a:cubicBezTo>
                <a:cubicBezTo>
                  <a:pt x="1" y="3"/>
                  <a:pt x="0" y="16"/>
                  <a:pt x="5" y="29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8"/>
                  <a:pt x="31" y="36"/>
                  <a:pt x="26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3" name="Freeform 70">
            <a:extLst>
              <a:ext uri="{FF2B5EF4-FFF2-40B4-BE49-F238E27FC236}">
                <a16:creationId xmlns:a16="http://schemas.microsoft.com/office/drawing/2014/main" id="{5AE55A5B-5AE9-4098-AB29-AFB44C52613D}"/>
              </a:ext>
            </a:extLst>
          </p:cNvPr>
          <p:cNvSpPr>
            <a:spLocks/>
          </p:cNvSpPr>
          <p:nvPr userDrawn="1"/>
        </p:nvSpPr>
        <p:spPr bwMode="auto">
          <a:xfrm>
            <a:off x="145062" y="6592028"/>
            <a:ext cx="425374" cy="711106"/>
          </a:xfrm>
          <a:custGeom>
            <a:avLst/>
            <a:gdLst>
              <a:gd name="T0" fmla="*/ 26 w 31"/>
              <a:gd name="T1" fmla="*/ 23 h 52"/>
              <a:gd name="T2" fmla="*/ 6 w 31"/>
              <a:gd name="T3" fmla="*/ 2 h 52"/>
              <a:gd name="T4" fmla="*/ 6 w 31"/>
              <a:gd name="T5" fmla="*/ 30 h 52"/>
              <a:gd name="T6" fmla="*/ 25 w 31"/>
              <a:gd name="T7" fmla="*/ 50 h 52"/>
              <a:gd name="T8" fmla="*/ 26 w 31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6" y="23"/>
                </a:moveTo>
                <a:cubicBezTo>
                  <a:pt x="21" y="9"/>
                  <a:pt x="12" y="0"/>
                  <a:pt x="6" y="2"/>
                </a:cubicBezTo>
                <a:cubicBezTo>
                  <a:pt x="1" y="4"/>
                  <a:pt x="0" y="16"/>
                  <a:pt x="6" y="30"/>
                </a:cubicBezTo>
                <a:cubicBezTo>
                  <a:pt x="11" y="43"/>
                  <a:pt x="19" y="52"/>
                  <a:pt x="25" y="50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4" name="Freeform 71">
            <a:extLst>
              <a:ext uri="{FF2B5EF4-FFF2-40B4-BE49-F238E27FC236}">
                <a16:creationId xmlns:a16="http://schemas.microsoft.com/office/drawing/2014/main" id="{4BDD1665-6F44-4486-AA52-3D97918D8107}"/>
              </a:ext>
            </a:extLst>
          </p:cNvPr>
          <p:cNvSpPr>
            <a:spLocks/>
          </p:cNvSpPr>
          <p:nvPr userDrawn="1"/>
        </p:nvSpPr>
        <p:spPr bwMode="auto">
          <a:xfrm>
            <a:off x="2907844" y="3367349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5" name="Freeform 72">
            <a:extLst>
              <a:ext uri="{FF2B5EF4-FFF2-40B4-BE49-F238E27FC236}">
                <a16:creationId xmlns:a16="http://schemas.microsoft.com/office/drawing/2014/main" id="{B29411C3-5374-4657-8750-8BE5CC02F580}"/>
              </a:ext>
            </a:extLst>
          </p:cNvPr>
          <p:cNvSpPr>
            <a:spLocks/>
          </p:cNvSpPr>
          <p:nvPr userDrawn="1"/>
        </p:nvSpPr>
        <p:spPr bwMode="auto">
          <a:xfrm>
            <a:off x="2729530" y="2589645"/>
            <a:ext cx="726143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5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6" y="30"/>
                  <a:pt x="49" y="30"/>
                  <a:pt x="51" y="24"/>
                </a:cubicBezTo>
                <a:cubicBezTo>
                  <a:pt x="53" y="19"/>
                  <a:pt x="43" y="10"/>
                  <a:pt x="30" y="5"/>
                </a:cubicBezTo>
                <a:cubicBezTo>
                  <a:pt x="17" y="0"/>
                  <a:pt x="4" y="0"/>
                  <a:pt x="2" y="5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6" name="Freeform 73">
            <a:extLst>
              <a:ext uri="{FF2B5EF4-FFF2-40B4-BE49-F238E27FC236}">
                <a16:creationId xmlns:a16="http://schemas.microsoft.com/office/drawing/2014/main" id="{30332CDD-727C-4291-965B-09BCEC6C1319}"/>
              </a:ext>
            </a:extLst>
          </p:cNvPr>
          <p:cNvSpPr>
            <a:spLocks/>
          </p:cNvSpPr>
          <p:nvPr userDrawn="1"/>
        </p:nvSpPr>
        <p:spPr bwMode="auto">
          <a:xfrm>
            <a:off x="1842261" y="3968888"/>
            <a:ext cx="723996" cy="423226"/>
          </a:xfrm>
          <a:custGeom>
            <a:avLst/>
            <a:gdLst>
              <a:gd name="T0" fmla="*/ 23 w 53"/>
              <a:gd name="T1" fmla="*/ 5 h 31"/>
              <a:gd name="T2" fmla="*/ 2 w 53"/>
              <a:gd name="T3" fmla="*/ 25 h 31"/>
              <a:gd name="T4" fmla="*/ 30 w 53"/>
              <a:gd name="T5" fmla="*/ 26 h 31"/>
              <a:gd name="T6" fmla="*/ 51 w 53"/>
              <a:gd name="T7" fmla="*/ 6 h 31"/>
              <a:gd name="T8" fmla="*/ 23 w 53"/>
              <a:gd name="T9" fmla="*/ 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5"/>
                </a:moveTo>
                <a:cubicBezTo>
                  <a:pt x="10" y="11"/>
                  <a:pt x="0" y="19"/>
                  <a:pt x="2" y="25"/>
                </a:cubicBezTo>
                <a:cubicBezTo>
                  <a:pt x="4" y="31"/>
                  <a:pt x="17" y="31"/>
                  <a:pt x="30" y="26"/>
                </a:cubicBezTo>
                <a:cubicBezTo>
                  <a:pt x="44" y="20"/>
                  <a:pt x="53" y="12"/>
                  <a:pt x="51" y="6"/>
                </a:cubicBezTo>
                <a:cubicBezTo>
                  <a:pt x="49" y="1"/>
                  <a:pt x="37" y="0"/>
                  <a:pt x="23" y="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7" name="Freeform 74">
            <a:extLst>
              <a:ext uri="{FF2B5EF4-FFF2-40B4-BE49-F238E27FC236}">
                <a16:creationId xmlns:a16="http://schemas.microsoft.com/office/drawing/2014/main" id="{91CD0B28-DBE3-4F3B-8B7A-BDB84629CF12}"/>
              </a:ext>
            </a:extLst>
          </p:cNvPr>
          <p:cNvSpPr>
            <a:spLocks/>
          </p:cNvSpPr>
          <p:nvPr userDrawn="1"/>
        </p:nvSpPr>
        <p:spPr bwMode="auto">
          <a:xfrm>
            <a:off x="1623129" y="3517734"/>
            <a:ext cx="711106" cy="410336"/>
          </a:xfrm>
          <a:custGeom>
            <a:avLst/>
            <a:gdLst>
              <a:gd name="T0" fmla="*/ 22 w 52"/>
              <a:gd name="T1" fmla="*/ 25 h 30"/>
              <a:gd name="T2" fmla="*/ 50 w 52"/>
              <a:gd name="T3" fmla="*/ 24 h 30"/>
              <a:gd name="T4" fmla="*/ 29 w 52"/>
              <a:gd name="T5" fmla="*/ 5 h 30"/>
              <a:gd name="T6" fmla="*/ 2 w 52"/>
              <a:gd name="T7" fmla="*/ 5 h 30"/>
              <a:gd name="T8" fmla="*/ 22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2" y="25"/>
                </a:moveTo>
                <a:cubicBezTo>
                  <a:pt x="36" y="30"/>
                  <a:pt x="48" y="30"/>
                  <a:pt x="50" y="24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5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8" name="Freeform 75">
            <a:extLst>
              <a:ext uri="{FF2B5EF4-FFF2-40B4-BE49-F238E27FC236}">
                <a16:creationId xmlns:a16="http://schemas.microsoft.com/office/drawing/2014/main" id="{DF2B25F8-3204-43AB-B647-737D985092C2}"/>
              </a:ext>
            </a:extLst>
          </p:cNvPr>
          <p:cNvSpPr>
            <a:spLocks/>
          </p:cNvSpPr>
          <p:nvPr userDrawn="1"/>
        </p:nvSpPr>
        <p:spPr bwMode="auto">
          <a:xfrm>
            <a:off x="1582309" y="772139"/>
            <a:ext cx="723996" cy="410336"/>
          </a:xfrm>
          <a:custGeom>
            <a:avLst/>
            <a:gdLst>
              <a:gd name="T0" fmla="*/ 23 w 53"/>
              <a:gd name="T1" fmla="*/ 25 h 30"/>
              <a:gd name="T2" fmla="*/ 51 w 53"/>
              <a:gd name="T3" fmla="*/ 24 h 30"/>
              <a:gd name="T4" fmla="*/ 30 w 53"/>
              <a:gd name="T5" fmla="*/ 5 h 30"/>
              <a:gd name="T6" fmla="*/ 2 w 53"/>
              <a:gd name="T7" fmla="*/ 6 h 30"/>
              <a:gd name="T8" fmla="*/ 23 w 53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0">
                <a:moveTo>
                  <a:pt x="23" y="25"/>
                </a:moveTo>
                <a:cubicBezTo>
                  <a:pt x="37" y="30"/>
                  <a:pt x="49" y="30"/>
                  <a:pt x="51" y="24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9" name="Freeform 76">
            <a:extLst>
              <a:ext uri="{FF2B5EF4-FFF2-40B4-BE49-F238E27FC236}">
                <a16:creationId xmlns:a16="http://schemas.microsoft.com/office/drawing/2014/main" id="{91656D2C-40AD-4007-A424-F63F2ACCD0B4}"/>
              </a:ext>
            </a:extLst>
          </p:cNvPr>
          <p:cNvSpPr>
            <a:spLocks/>
          </p:cNvSpPr>
          <p:nvPr userDrawn="1"/>
        </p:nvSpPr>
        <p:spPr bwMode="auto">
          <a:xfrm>
            <a:off x="1307320" y="1674447"/>
            <a:ext cx="726143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1"/>
                  <a:pt x="51" y="25"/>
                </a:cubicBezTo>
                <a:cubicBezTo>
                  <a:pt x="53" y="19"/>
                  <a:pt x="43" y="11"/>
                  <a:pt x="30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0" name="Freeform 77">
            <a:extLst>
              <a:ext uri="{FF2B5EF4-FFF2-40B4-BE49-F238E27FC236}">
                <a16:creationId xmlns:a16="http://schemas.microsoft.com/office/drawing/2014/main" id="{A3444D78-0BC2-4F15-9891-00FF3CCBC134}"/>
              </a:ext>
            </a:extLst>
          </p:cNvPr>
          <p:cNvSpPr>
            <a:spLocks/>
          </p:cNvSpPr>
          <p:nvPr userDrawn="1"/>
        </p:nvSpPr>
        <p:spPr bwMode="auto">
          <a:xfrm>
            <a:off x="-1058016" y="3053690"/>
            <a:ext cx="723996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6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7" y="31"/>
                  <a:pt x="49" y="31"/>
                  <a:pt x="51" y="25"/>
                </a:cubicBezTo>
                <a:cubicBezTo>
                  <a:pt x="53" y="19"/>
                  <a:pt x="44" y="11"/>
                  <a:pt x="30" y="6"/>
                </a:cubicBezTo>
                <a:cubicBezTo>
                  <a:pt x="17" y="0"/>
                  <a:pt x="4" y="1"/>
                  <a:pt x="2" y="6"/>
                </a:cubicBezTo>
                <a:cubicBezTo>
                  <a:pt x="0" y="12"/>
                  <a:pt x="10" y="21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1" name="Freeform 78">
            <a:extLst>
              <a:ext uri="{FF2B5EF4-FFF2-40B4-BE49-F238E27FC236}">
                <a16:creationId xmlns:a16="http://schemas.microsoft.com/office/drawing/2014/main" id="{BB5ECDEE-0DFF-41E2-8258-F071491BC488}"/>
              </a:ext>
            </a:extLst>
          </p:cNvPr>
          <p:cNvSpPr>
            <a:spLocks/>
          </p:cNvSpPr>
          <p:nvPr userDrawn="1"/>
        </p:nvSpPr>
        <p:spPr bwMode="auto">
          <a:xfrm>
            <a:off x="583326" y="3313641"/>
            <a:ext cx="711106" cy="423226"/>
          </a:xfrm>
          <a:custGeom>
            <a:avLst/>
            <a:gdLst>
              <a:gd name="T0" fmla="*/ 22 w 52"/>
              <a:gd name="T1" fmla="*/ 26 h 31"/>
              <a:gd name="T2" fmla="*/ 50 w 52"/>
              <a:gd name="T3" fmla="*/ 25 h 31"/>
              <a:gd name="T4" fmla="*/ 29 w 52"/>
              <a:gd name="T5" fmla="*/ 6 h 31"/>
              <a:gd name="T6" fmla="*/ 2 w 52"/>
              <a:gd name="T7" fmla="*/ 6 h 31"/>
              <a:gd name="T8" fmla="*/ 22 w 52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6"/>
                </a:moveTo>
                <a:cubicBezTo>
                  <a:pt x="36" y="31"/>
                  <a:pt x="48" y="31"/>
                  <a:pt x="50" y="25"/>
                </a:cubicBezTo>
                <a:cubicBezTo>
                  <a:pt x="52" y="20"/>
                  <a:pt x="43" y="11"/>
                  <a:pt x="29" y="6"/>
                </a:cubicBezTo>
                <a:cubicBezTo>
                  <a:pt x="16" y="0"/>
                  <a:pt x="4" y="1"/>
                  <a:pt x="2" y="6"/>
                </a:cubicBezTo>
                <a:cubicBezTo>
                  <a:pt x="0" y="12"/>
                  <a:pt x="9" y="21"/>
                  <a:pt x="22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2" name="Freeform 79">
            <a:extLst>
              <a:ext uri="{FF2B5EF4-FFF2-40B4-BE49-F238E27FC236}">
                <a16:creationId xmlns:a16="http://schemas.microsoft.com/office/drawing/2014/main" id="{5FB71415-0225-4628-A711-3634F7783CEC}"/>
              </a:ext>
            </a:extLst>
          </p:cNvPr>
          <p:cNvSpPr>
            <a:spLocks/>
          </p:cNvSpPr>
          <p:nvPr userDrawn="1"/>
        </p:nvSpPr>
        <p:spPr bwMode="auto">
          <a:xfrm>
            <a:off x="-1249220" y="5472737"/>
            <a:ext cx="410336" cy="708957"/>
          </a:xfrm>
          <a:custGeom>
            <a:avLst/>
            <a:gdLst>
              <a:gd name="T0" fmla="*/ 25 w 30"/>
              <a:gd name="T1" fmla="*/ 22 h 52"/>
              <a:gd name="T2" fmla="*/ 6 w 30"/>
              <a:gd name="T3" fmla="*/ 1 h 52"/>
              <a:gd name="T4" fmla="*/ 5 w 30"/>
              <a:gd name="T5" fmla="*/ 29 h 52"/>
              <a:gd name="T6" fmla="*/ 25 w 30"/>
              <a:gd name="T7" fmla="*/ 50 h 52"/>
              <a:gd name="T8" fmla="*/ 25 w 30"/>
              <a:gd name="T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52">
                <a:moveTo>
                  <a:pt x="25" y="22"/>
                </a:moveTo>
                <a:cubicBezTo>
                  <a:pt x="20" y="9"/>
                  <a:pt x="11" y="0"/>
                  <a:pt x="6" y="1"/>
                </a:cubicBezTo>
                <a:cubicBezTo>
                  <a:pt x="0" y="3"/>
                  <a:pt x="0" y="16"/>
                  <a:pt x="5" y="29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0" y="36"/>
                  <a:pt x="25" y="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3" name="Freeform 80">
            <a:extLst>
              <a:ext uri="{FF2B5EF4-FFF2-40B4-BE49-F238E27FC236}">
                <a16:creationId xmlns:a16="http://schemas.microsoft.com/office/drawing/2014/main" id="{E734BE33-8641-4ADE-8618-35200E9B3B6E}"/>
              </a:ext>
            </a:extLst>
          </p:cNvPr>
          <p:cNvSpPr>
            <a:spLocks/>
          </p:cNvSpPr>
          <p:nvPr userDrawn="1"/>
        </p:nvSpPr>
        <p:spPr bwMode="auto">
          <a:xfrm>
            <a:off x="-1537100" y="4993653"/>
            <a:ext cx="711106" cy="410336"/>
          </a:xfrm>
          <a:custGeom>
            <a:avLst/>
            <a:gdLst>
              <a:gd name="T0" fmla="*/ 23 w 52"/>
              <a:gd name="T1" fmla="*/ 25 h 30"/>
              <a:gd name="T2" fmla="*/ 50 w 52"/>
              <a:gd name="T3" fmla="*/ 25 h 30"/>
              <a:gd name="T4" fmla="*/ 30 w 52"/>
              <a:gd name="T5" fmla="*/ 5 h 30"/>
              <a:gd name="T6" fmla="*/ 2 w 52"/>
              <a:gd name="T7" fmla="*/ 6 h 30"/>
              <a:gd name="T8" fmla="*/ 23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3" y="25"/>
                </a:moveTo>
                <a:cubicBezTo>
                  <a:pt x="36" y="30"/>
                  <a:pt x="49" y="30"/>
                  <a:pt x="50" y="25"/>
                </a:cubicBezTo>
                <a:cubicBezTo>
                  <a:pt x="52" y="19"/>
                  <a:pt x="43" y="10"/>
                  <a:pt x="30" y="5"/>
                </a:cubicBezTo>
                <a:cubicBezTo>
                  <a:pt x="16" y="0"/>
                  <a:pt x="4" y="0"/>
                  <a:pt x="2" y="6"/>
                </a:cubicBezTo>
                <a:cubicBezTo>
                  <a:pt x="0" y="11"/>
                  <a:pt x="9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4" name="Freeform 81">
            <a:extLst>
              <a:ext uri="{FF2B5EF4-FFF2-40B4-BE49-F238E27FC236}">
                <a16:creationId xmlns:a16="http://schemas.microsoft.com/office/drawing/2014/main" id="{786B008E-2DDC-42C9-B3C3-A3D975751D31}"/>
              </a:ext>
            </a:extLst>
          </p:cNvPr>
          <p:cNvSpPr>
            <a:spLocks/>
          </p:cNvSpPr>
          <p:nvPr userDrawn="1"/>
        </p:nvSpPr>
        <p:spPr bwMode="auto">
          <a:xfrm>
            <a:off x="-2780995" y="3259932"/>
            <a:ext cx="723996" cy="423226"/>
          </a:xfrm>
          <a:custGeom>
            <a:avLst/>
            <a:gdLst>
              <a:gd name="T0" fmla="*/ 23 w 53"/>
              <a:gd name="T1" fmla="*/ 25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5"/>
                </a:moveTo>
                <a:cubicBezTo>
                  <a:pt x="37" y="31"/>
                  <a:pt x="49" y="30"/>
                  <a:pt x="51" y="25"/>
                </a:cubicBezTo>
                <a:cubicBezTo>
                  <a:pt x="53" y="19"/>
                  <a:pt x="44" y="10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1"/>
                  <a:pt x="10" y="20"/>
                  <a:pt x="23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5" name="Freeform 82">
            <a:extLst>
              <a:ext uri="{FF2B5EF4-FFF2-40B4-BE49-F238E27FC236}">
                <a16:creationId xmlns:a16="http://schemas.microsoft.com/office/drawing/2014/main" id="{321C6987-DD08-48F5-9392-F31149D47E48}"/>
              </a:ext>
            </a:extLst>
          </p:cNvPr>
          <p:cNvSpPr>
            <a:spLocks/>
          </p:cNvSpPr>
          <p:nvPr userDrawn="1"/>
        </p:nvSpPr>
        <p:spPr bwMode="auto">
          <a:xfrm>
            <a:off x="1608090" y="3122437"/>
            <a:ext cx="726143" cy="423226"/>
          </a:xfrm>
          <a:custGeom>
            <a:avLst/>
            <a:gdLst>
              <a:gd name="T0" fmla="*/ 23 w 53"/>
              <a:gd name="T1" fmla="*/ 26 h 31"/>
              <a:gd name="T2" fmla="*/ 51 w 53"/>
              <a:gd name="T3" fmla="*/ 25 h 31"/>
              <a:gd name="T4" fmla="*/ 30 w 53"/>
              <a:gd name="T5" fmla="*/ 5 h 31"/>
              <a:gd name="T6" fmla="*/ 2 w 53"/>
              <a:gd name="T7" fmla="*/ 6 h 31"/>
              <a:gd name="T8" fmla="*/ 23 w 53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1">
                <a:moveTo>
                  <a:pt x="23" y="26"/>
                </a:moveTo>
                <a:cubicBezTo>
                  <a:pt x="36" y="31"/>
                  <a:pt x="49" y="30"/>
                  <a:pt x="51" y="25"/>
                </a:cubicBezTo>
                <a:cubicBezTo>
                  <a:pt x="53" y="19"/>
                  <a:pt x="43" y="11"/>
                  <a:pt x="30" y="5"/>
                </a:cubicBezTo>
                <a:cubicBezTo>
                  <a:pt x="17" y="0"/>
                  <a:pt x="4" y="0"/>
                  <a:pt x="2" y="6"/>
                </a:cubicBezTo>
                <a:cubicBezTo>
                  <a:pt x="0" y="12"/>
                  <a:pt x="10" y="20"/>
                  <a:pt x="23" y="2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6" name="Freeform 83">
            <a:extLst>
              <a:ext uri="{FF2B5EF4-FFF2-40B4-BE49-F238E27FC236}">
                <a16:creationId xmlns:a16="http://schemas.microsoft.com/office/drawing/2014/main" id="{D5E2690C-05E7-414D-8965-1D3C0F48CECC}"/>
              </a:ext>
            </a:extLst>
          </p:cNvPr>
          <p:cNvSpPr>
            <a:spLocks/>
          </p:cNvSpPr>
          <p:nvPr userDrawn="1"/>
        </p:nvSpPr>
        <p:spPr bwMode="auto">
          <a:xfrm>
            <a:off x="-553154" y="-387972"/>
            <a:ext cx="425374" cy="708957"/>
          </a:xfrm>
          <a:custGeom>
            <a:avLst/>
            <a:gdLst>
              <a:gd name="T0" fmla="*/ 5 w 31"/>
              <a:gd name="T1" fmla="*/ 30 h 52"/>
              <a:gd name="T2" fmla="*/ 25 w 31"/>
              <a:gd name="T3" fmla="*/ 50 h 52"/>
              <a:gd name="T4" fmla="*/ 25 w 31"/>
              <a:gd name="T5" fmla="*/ 23 h 52"/>
              <a:gd name="T6" fmla="*/ 6 w 31"/>
              <a:gd name="T7" fmla="*/ 2 h 52"/>
              <a:gd name="T8" fmla="*/ 5 w 31"/>
              <a:gd name="T9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5" y="30"/>
                </a:move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3"/>
                </a:cubicBezTo>
                <a:cubicBezTo>
                  <a:pt x="20" y="9"/>
                  <a:pt x="12" y="0"/>
                  <a:pt x="6" y="2"/>
                </a:cubicBezTo>
                <a:cubicBezTo>
                  <a:pt x="0" y="4"/>
                  <a:pt x="0" y="16"/>
                  <a:pt x="5" y="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7" name="Freeform 84">
            <a:extLst>
              <a:ext uri="{FF2B5EF4-FFF2-40B4-BE49-F238E27FC236}">
                <a16:creationId xmlns:a16="http://schemas.microsoft.com/office/drawing/2014/main" id="{FE03D341-6E62-4877-BA44-D01BED2CBC31}"/>
              </a:ext>
            </a:extLst>
          </p:cNvPr>
          <p:cNvSpPr>
            <a:spLocks/>
          </p:cNvSpPr>
          <p:nvPr userDrawn="1"/>
        </p:nvSpPr>
        <p:spPr bwMode="auto">
          <a:xfrm>
            <a:off x="-619752" y="1210403"/>
            <a:ext cx="711106" cy="423226"/>
          </a:xfrm>
          <a:custGeom>
            <a:avLst/>
            <a:gdLst>
              <a:gd name="T0" fmla="*/ 22 w 52"/>
              <a:gd name="T1" fmla="*/ 25 h 31"/>
              <a:gd name="T2" fmla="*/ 50 w 52"/>
              <a:gd name="T3" fmla="*/ 25 h 31"/>
              <a:gd name="T4" fmla="*/ 29 w 52"/>
              <a:gd name="T5" fmla="*/ 5 h 31"/>
              <a:gd name="T6" fmla="*/ 1 w 52"/>
              <a:gd name="T7" fmla="*/ 6 h 31"/>
              <a:gd name="T8" fmla="*/ 22 w 52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1">
                <a:moveTo>
                  <a:pt x="22" y="25"/>
                </a:moveTo>
                <a:cubicBezTo>
                  <a:pt x="36" y="31"/>
                  <a:pt x="48" y="30"/>
                  <a:pt x="50" y="25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1" y="6"/>
                </a:cubicBezTo>
                <a:cubicBezTo>
                  <a:pt x="0" y="12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8" name="Freeform 85">
            <a:extLst>
              <a:ext uri="{FF2B5EF4-FFF2-40B4-BE49-F238E27FC236}">
                <a16:creationId xmlns:a16="http://schemas.microsoft.com/office/drawing/2014/main" id="{95EB15F5-9A65-4B3A-8EE1-799043E75B25}"/>
              </a:ext>
            </a:extLst>
          </p:cNvPr>
          <p:cNvSpPr>
            <a:spLocks/>
          </p:cNvSpPr>
          <p:nvPr userDrawn="1"/>
        </p:nvSpPr>
        <p:spPr bwMode="auto">
          <a:xfrm>
            <a:off x="-1249220" y="1141655"/>
            <a:ext cx="423226" cy="723996"/>
          </a:xfrm>
          <a:custGeom>
            <a:avLst/>
            <a:gdLst>
              <a:gd name="T0" fmla="*/ 26 w 31"/>
              <a:gd name="T1" fmla="*/ 23 h 53"/>
              <a:gd name="T2" fmla="*/ 6 w 31"/>
              <a:gd name="T3" fmla="*/ 2 h 53"/>
              <a:gd name="T4" fmla="*/ 6 w 31"/>
              <a:gd name="T5" fmla="*/ 30 h 53"/>
              <a:gd name="T6" fmla="*/ 25 w 31"/>
              <a:gd name="T7" fmla="*/ 51 h 53"/>
              <a:gd name="T8" fmla="*/ 26 w 31"/>
              <a:gd name="T9" fmla="*/ 2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3">
                <a:moveTo>
                  <a:pt x="26" y="23"/>
                </a:moveTo>
                <a:cubicBezTo>
                  <a:pt x="21" y="10"/>
                  <a:pt x="12" y="0"/>
                  <a:pt x="6" y="2"/>
                </a:cubicBezTo>
                <a:cubicBezTo>
                  <a:pt x="1" y="4"/>
                  <a:pt x="0" y="17"/>
                  <a:pt x="6" y="30"/>
                </a:cubicBezTo>
                <a:cubicBezTo>
                  <a:pt x="11" y="43"/>
                  <a:pt x="20" y="53"/>
                  <a:pt x="25" y="51"/>
                </a:cubicBezTo>
                <a:cubicBezTo>
                  <a:pt x="31" y="49"/>
                  <a:pt x="31" y="36"/>
                  <a:pt x="26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9" name="Freeform 86">
            <a:extLst>
              <a:ext uri="{FF2B5EF4-FFF2-40B4-BE49-F238E27FC236}">
                <a16:creationId xmlns:a16="http://schemas.microsoft.com/office/drawing/2014/main" id="{6D7AF9A3-49B0-4E81-8ED3-E025CD2F843D}"/>
              </a:ext>
            </a:extLst>
          </p:cNvPr>
          <p:cNvSpPr>
            <a:spLocks/>
          </p:cNvSpPr>
          <p:nvPr userDrawn="1"/>
        </p:nvSpPr>
        <p:spPr bwMode="auto">
          <a:xfrm>
            <a:off x="-2561863" y="677611"/>
            <a:ext cx="711106" cy="410336"/>
          </a:xfrm>
          <a:custGeom>
            <a:avLst/>
            <a:gdLst>
              <a:gd name="T0" fmla="*/ 22 w 52"/>
              <a:gd name="T1" fmla="*/ 25 h 30"/>
              <a:gd name="T2" fmla="*/ 50 w 52"/>
              <a:gd name="T3" fmla="*/ 24 h 30"/>
              <a:gd name="T4" fmla="*/ 29 w 52"/>
              <a:gd name="T5" fmla="*/ 5 h 30"/>
              <a:gd name="T6" fmla="*/ 2 w 52"/>
              <a:gd name="T7" fmla="*/ 6 h 30"/>
              <a:gd name="T8" fmla="*/ 22 w 52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0">
                <a:moveTo>
                  <a:pt x="22" y="25"/>
                </a:moveTo>
                <a:cubicBezTo>
                  <a:pt x="36" y="30"/>
                  <a:pt x="48" y="30"/>
                  <a:pt x="50" y="24"/>
                </a:cubicBezTo>
                <a:cubicBezTo>
                  <a:pt x="52" y="19"/>
                  <a:pt x="43" y="10"/>
                  <a:pt x="29" y="5"/>
                </a:cubicBezTo>
                <a:cubicBezTo>
                  <a:pt x="16" y="0"/>
                  <a:pt x="3" y="0"/>
                  <a:pt x="2" y="6"/>
                </a:cubicBezTo>
                <a:cubicBezTo>
                  <a:pt x="0" y="11"/>
                  <a:pt x="9" y="20"/>
                  <a:pt x="22" y="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0" name="Freeform 87">
            <a:extLst>
              <a:ext uri="{FF2B5EF4-FFF2-40B4-BE49-F238E27FC236}">
                <a16:creationId xmlns:a16="http://schemas.microsoft.com/office/drawing/2014/main" id="{6C635703-C4AA-4634-A78F-A9845AC972F7}"/>
              </a:ext>
            </a:extLst>
          </p:cNvPr>
          <p:cNvSpPr>
            <a:spLocks/>
          </p:cNvSpPr>
          <p:nvPr userDrawn="1"/>
        </p:nvSpPr>
        <p:spPr bwMode="auto">
          <a:xfrm>
            <a:off x="-1700374" y="2658393"/>
            <a:ext cx="423226" cy="708957"/>
          </a:xfrm>
          <a:custGeom>
            <a:avLst/>
            <a:gdLst>
              <a:gd name="T0" fmla="*/ 25 w 31"/>
              <a:gd name="T1" fmla="*/ 23 h 52"/>
              <a:gd name="T2" fmla="*/ 6 w 31"/>
              <a:gd name="T3" fmla="*/ 2 h 52"/>
              <a:gd name="T4" fmla="*/ 5 w 31"/>
              <a:gd name="T5" fmla="*/ 30 h 52"/>
              <a:gd name="T6" fmla="*/ 25 w 31"/>
              <a:gd name="T7" fmla="*/ 50 h 52"/>
              <a:gd name="T8" fmla="*/ 25 w 31"/>
              <a:gd name="T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2">
                <a:moveTo>
                  <a:pt x="25" y="23"/>
                </a:moveTo>
                <a:cubicBezTo>
                  <a:pt x="20" y="9"/>
                  <a:pt x="11" y="0"/>
                  <a:pt x="6" y="2"/>
                </a:cubicBezTo>
                <a:cubicBezTo>
                  <a:pt x="0" y="4"/>
                  <a:pt x="0" y="16"/>
                  <a:pt x="5" y="30"/>
                </a:cubicBezTo>
                <a:cubicBezTo>
                  <a:pt x="10" y="43"/>
                  <a:pt x="19" y="52"/>
                  <a:pt x="25" y="50"/>
                </a:cubicBezTo>
                <a:cubicBezTo>
                  <a:pt x="30" y="48"/>
                  <a:pt x="31" y="36"/>
                  <a:pt x="25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38100" dist="12700" dir="18900000">
              <a:schemeClr val="tx1">
                <a:lumMod val="75000"/>
                <a:lumOff val="25000"/>
                <a:alpha val="41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776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'ello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367748-94D9-4183-BECC-EC03B18968B8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6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1BD249B-6F63-49E0-BDD8-04E9C67E0A68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123767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TN at a glan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54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TN’s position in the industry, how we compa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4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021">
            <a:extLst>
              <a:ext uri="{FF2B5EF4-FFF2-40B4-BE49-F238E27FC236}">
                <a16:creationId xmlns:a16="http://schemas.microsoft.com/office/drawing/2014/main" id="{8185943F-2C23-430C-8524-BDB2D17C1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0735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of IFRS 1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7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ilding a digital operatio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2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ut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bg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6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al da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92331-880E-4C2D-A633-E9696B0F861C}"/>
              </a:ext>
            </a:extLst>
          </p:cNvPr>
          <p:cNvSpPr/>
          <p:nvPr userDrawn="1"/>
        </p:nvSpPr>
        <p:spPr>
          <a:xfrm>
            <a:off x="0" y="682364"/>
            <a:ext cx="6696000" cy="5493600"/>
          </a:xfrm>
          <a:custGeom>
            <a:avLst/>
            <a:gdLst>
              <a:gd name="connsiteX0" fmla="*/ 0 w 6696000"/>
              <a:gd name="connsiteY0" fmla="*/ 0 h 5493600"/>
              <a:gd name="connsiteX1" fmla="*/ 6696000 w 6696000"/>
              <a:gd name="connsiteY1" fmla="*/ 2746800 h 5493600"/>
              <a:gd name="connsiteX2" fmla="*/ 0 w 6696000"/>
              <a:gd name="connsiteY2" fmla="*/ 5493600 h 5493600"/>
              <a:gd name="connsiteX3" fmla="*/ 0 w 6696000"/>
              <a:gd name="connsiteY3" fmla="*/ 0 h 54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000" h="5493600">
                <a:moveTo>
                  <a:pt x="0" y="0"/>
                </a:moveTo>
                <a:cubicBezTo>
                  <a:pt x="3698099" y="0"/>
                  <a:pt x="6696000" y="1229784"/>
                  <a:pt x="6696000" y="2746800"/>
                </a:cubicBezTo>
                <a:cubicBezTo>
                  <a:pt x="6696000" y="4263816"/>
                  <a:pt x="3698099" y="5493600"/>
                  <a:pt x="0" y="5493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83" y="2046372"/>
            <a:ext cx="5309785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tx2"/>
                </a:solidFill>
                <a:latin typeface="MTN Brighter Sans ExtraBold" panose="00000900000000000000" pitchFamily="50" charset="0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65C99D-7F51-4CEC-BE87-770C6F28199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7307260" y="-878330"/>
            <a:ext cx="5956880" cy="6042127"/>
            <a:chOff x="1312" y="871"/>
            <a:chExt cx="2865" cy="2906"/>
          </a:xfrm>
          <a:solidFill>
            <a:schemeClr val="bg2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3566EA2-A920-4C50-8EA1-B893E7F1B2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" y="2149"/>
              <a:ext cx="573" cy="579"/>
            </a:xfrm>
            <a:custGeom>
              <a:avLst/>
              <a:gdLst>
                <a:gd name="T0" fmla="*/ 29 w 90"/>
                <a:gd name="T1" fmla="*/ 60 h 91"/>
                <a:gd name="T2" fmla="*/ 9 w 90"/>
                <a:gd name="T3" fmla="*/ 8 h 91"/>
                <a:gd name="T4" fmla="*/ 61 w 90"/>
                <a:gd name="T5" fmla="*/ 31 h 91"/>
                <a:gd name="T6" fmla="*/ 81 w 90"/>
                <a:gd name="T7" fmla="*/ 83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9" y="39"/>
                    <a:pt x="0" y="16"/>
                    <a:pt x="9" y="8"/>
                  </a:cubicBezTo>
                  <a:cubicBezTo>
                    <a:pt x="18" y="0"/>
                    <a:pt x="41" y="10"/>
                    <a:pt x="61" y="31"/>
                  </a:cubicBezTo>
                  <a:cubicBezTo>
                    <a:pt x="81" y="52"/>
                    <a:pt x="90" y="75"/>
                    <a:pt x="81" y="83"/>
                  </a:cubicBezTo>
                  <a:cubicBezTo>
                    <a:pt x="72" y="91"/>
                    <a:pt x="49" y="80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E3AAA33-CAC8-4070-807A-2251AF9C7B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3" y="2136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7 h 91"/>
                <a:gd name="T4" fmla="*/ 29 w 90"/>
                <a:gd name="T5" fmla="*/ 59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B4918DD-E264-4878-8878-0C6F278909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0" y="1049"/>
              <a:ext cx="573" cy="579"/>
            </a:xfrm>
            <a:custGeom>
              <a:avLst/>
              <a:gdLst>
                <a:gd name="T0" fmla="*/ 61 w 90"/>
                <a:gd name="T1" fmla="*/ 31 h 91"/>
                <a:gd name="T2" fmla="*/ 9 w 90"/>
                <a:gd name="T3" fmla="*/ 8 h 91"/>
                <a:gd name="T4" fmla="*/ 29 w 90"/>
                <a:gd name="T5" fmla="*/ 60 h 91"/>
                <a:gd name="T6" fmla="*/ 81 w 90"/>
                <a:gd name="T7" fmla="*/ 83 h 91"/>
                <a:gd name="T8" fmla="*/ 61 w 90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61" y="31"/>
                  </a:moveTo>
                  <a:cubicBezTo>
                    <a:pt x="41" y="10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A2A9936-AF43-4C8E-BDDA-044E1A1C4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645"/>
              <a:ext cx="567" cy="579"/>
            </a:xfrm>
            <a:custGeom>
              <a:avLst/>
              <a:gdLst>
                <a:gd name="T0" fmla="*/ 61 w 89"/>
                <a:gd name="T1" fmla="*/ 31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1"/>
                  </a:moveTo>
                  <a:cubicBezTo>
                    <a:pt x="41" y="10"/>
                    <a:pt x="17" y="0"/>
                    <a:pt x="9" y="8"/>
                  </a:cubicBezTo>
                  <a:cubicBezTo>
                    <a:pt x="0" y="15"/>
                    <a:pt x="9" y="39"/>
                    <a:pt x="29" y="60"/>
                  </a:cubicBezTo>
                  <a:cubicBezTo>
                    <a:pt x="49" y="80"/>
                    <a:pt x="72" y="91"/>
                    <a:pt x="81" y="83"/>
                  </a:cubicBezTo>
                  <a:cubicBezTo>
                    <a:pt x="89" y="75"/>
                    <a:pt x="80" y="52"/>
                    <a:pt x="61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F984B06-E971-42AB-84C5-2A371AB77F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4" y="2054"/>
              <a:ext cx="567" cy="578"/>
            </a:xfrm>
            <a:custGeom>
              <a:avLst/>
              <a:gdLst>
                <a:gd name="T0" fmla="*/ 60 w 89"/>
                <a:gd name="T1" fmla="*/ 31 h 91"/>
                <a:gd name="T2" fmla="*/ 8 w 89"/>
                <a:gd name="T3" fmla="*/ 8 h 91"/>
                <a:gd name="T4" fmla="*/ 28 w 89"/>
                <a:gd name="T5" fmla="*/ 60 h 91"/>
                <a:gd name="T6" fmla="*/ 80 w 89"/>
                <a:gd name="T7" fmla="*/ 83 h 91"/>
                <a:gd name="T8" fmla="*/ 60 w 89"/>
                <a:gd name="T9" fmla="*/ 3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0" y="31"/>
                  </a:moveTo>
                  <a:cubicBezTo>
                    <a:pt x="41" y="10"/>
                    <a:pt x="17" y="0"/>
                    <a:pt x="8" y="8"/>
                  </a:cubicBezTo>
                  <a:cubicBezTo>
                    <a:pt x="0" y="16"/>
                    <a:pt x="9" y="39"/>
                    <a:pt x="28" y="60"/>
                  </a:cubicBezTo>
                  <a:cubicBezTo>
                    <a:pt x="48" y="80"/>
                    <a:pt x="72" y="91"/>
                    <a:pt x="80" y="83"/>
                  </a:cubicBezTo>
                  <a:cubicBezTo>
                    <a:pt x="89" y="75"/>
                    <a:pt x="80" y="52"/>
                    <a:pt x="60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8EE69D8-47BE-493E-9234-E53FB27A16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7" y="3198"/>
              <a:ext cx="566" cy="579"/>
            </a:xfrm>
            <a:custGeom>
              <a:avLst/>
              <a:gdLst>
                <a:gd name="T0" fmla="*/ 61 w 89"/>
                <a:gd name="T1" fmla="*/ 32 h 91"/>
                <a:gd name="T2" fmla="*/ 9 w 89"/>
                <a:gd name="T3" fmla="*/ 8 h 91"/>
                <a:gd name="T4" fmla="*/ 29 w 89"/>
                <a:gd name="T5" fmla="*/ 60 h 91"/>
                <a:gd name="T6" fmla="*/ 81 w 89"/>
                <a:gd name="T7" fmla="*/ 83 h 91"/>
                <a:gd name="T8" fmla="*/ 61 w 89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61" y="32"/>
                  </a:move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9CB5B9D-5A0D-423E-A02C-1D930E0134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2798"/>
              <a:ext cx="573" cy="578"/>
            </a:xfrm>
            <a:custGeom>
              <a:avLst/>
              <a:gdLst>
                <a:gd name="T0" fmla="*/ 29 w 90"/>
                <a:gd name="T1" fmla="*/ 60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8 h 91"/>
                <a:gd name="T8" fmla="*/ 29 w 90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1"/>
                    <a:pt x="18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EB7B4AA-FADC-4ACC-BA01-9448623F8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0" y="1532"/>
              <a:ext cx="573" cy="579"/>
            </a:xfrm>
            <a:custGeom>
              <a:avLst/>
              <a:gdLst>
                <a:gd name="T0" fmla="*/ 29 w 90"/>
                <a:gd name="T1" fmla="*/ 59 h 91"/>
                <a:gd name="T2" fmla="*/ 81 w 90"/>
                <a:gd name="T3" fmla="*/ 83 h 91"/>
                <a:gd name="T4" fmla="*/ 61 w 90"/>
                <a:gd name="T5" fmla="*/ 31 h 91"/>
                <a:gd name="T6" fmla="*/ 9 w 90"/>
                <a:gd name="T7" fmla="*/ 7 h 91"/>
                <a:gd name="T8" fmla="*/ 29 w 90"/>
                <a:gd name="T9" fmla="*/ 5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29" y="59"/>
                  </a:moveTo>
                  <a:cubicBezTo>
                    <a:pt x="49" y="80"/>
                    <a:pt x="72" y="91"/>
                    <a:pt x="81" y="83"/>
                  </a:cubicBezTo>
                  <a:cubicBezTo>
                    <a:pt x="90" y="75"/>
                    <a:pt x="81" y="52"/>
                    <a:pt x="61" y="31"/>
                  </a:cubicBezTo>
                  <a:cubicBezTo>
                    <a:pt x="41" y="10"/>
                    <a:pt x="18" y="0"/>
                    <a:pt x="9" y="7"/>
                  </a:cubicBezTo>
                  <a:cubicBezTo>
                    <a:pt x="0" y="15"/>
                    <a:pt x="9" y="39"/>
                    <a:pt x="29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C65E12C-C0F3-4AB8-B78A-0F7B614A6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9" y="2817"/>
              <a:ext cx="567" cy="578"/>
            </a:xfrm>
            <a:custGeom>
              <a:avLst/>
              <a:gdLst>
                <a:gd name="T0" fmla="*/ 29 w 89"/>
                <a:gd name="T1" fmla="*/ 60 h 91"/>
                <a:gd name="T2" fmla="*/ 81 w 89"/>
                <a:gd name="T3" fmla="*/ 83 h 91"/>
                <a:gd name="T4" fmla="*/ 61 w 89"/>
                <a:gd name="T5" fmla="*/ 31 h 91"/>
                <a:gd name="T6" fmla="*/ 9 w 89"/>
                <a:gd name="T7" fmla="*/ 8 h 91"/>
                <a:gd name="T8" fmla="*/ 29 w 89"/>
                <a:gd name="T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29" y="60"/>
                  </a:moveTo>
                  <a:cubicBezTo>
                    <a:pt x="49" y="81"/>
                    <a:pt x="72" y="91"/>
                    <a:pt x="81" y="83"/>
                  </a:cubicBezTo>
                  <a:cubicBezTo>
                    <a:pt x="89" y="76"/>
                    <a:pt x="80" y="52"/>
                    <a:pt x="61" y="31"/>
                  </a:cubicBezTo>
                  <a:cubicBezTo>
                    <a:pt x="41" y="11"/>
                    <a:pt x="17" y="0"/>
                    <a:pt x="9" y="8"/>
                  </a:cubicBezTo>
                  <a:cubicBezTo>
                    <a:pt x="0" y="16"/>
                    <a:pt x="9" y="39"/>
                    <a:pt x="29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5E2D6E5F-65A1-4B66-A8FF-E77F964545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6" y="2988"/>
              <a:ext cx="337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A6B19A1B-2393-4F4E-806B-E7C80613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" y="3103"/>
              <a:ext cx="331" cy="197"/>
            </a:xfrm>
            <a:custGeom>
              <a:avLst/>
              <a:gdLst>
                <a:gd name="T0" fmla="*/ 22 w 52"/>
                <a:gd name="T1" fmla="*/ 26 h 31"/>
                <a:gd name="T2" fmla="*/ 50 w 52"/>
                <a:gd name="T3" fmla="*/ 25 h 31"/>
                <a:gd name="T4" fmla="*/ 29 w 52"/>
                <a:gd name="T5" fmla="*/ 5 h 31"/>
                <a:gd name="T6" fmla="*/ 1 w 52"/>
                <a:gd name="T7" fmla="*/ 6 h 31"/>
                <a:gd name="T8" fmla="*/ 22 w 52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22" y="26"/>
                  </a:move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29" y="5"/>
                  </a:cubicBezTo>
                  <a:cubicBezTo>
                    <a:pt x="16" y="0"/>
                    <a:pt x="3" y="1"/>
                    <a:pt x="1" y="6"/>
                  </a:cubicBezTo>
                  <a:cubicBezTo>
                    <a:pt x="0" y="12"/>
                    <a:pt x="9" y="20"/>
                    <a:pt x="22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D5F3FC9A-FC9F-48FB-A09C-5F68A244D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664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1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A09D6B9-B867-49D2-B9E2-EA05E30E59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2645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5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5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5544DDD2-8B0B-455A-A07F-BF6EE5C7E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" y="2359"/>
              <a:ext cx="197" cy="331"/>
            </a:xfrm>
            <a:custGeom>
              <a:avLst/>
              <a:gdLst>
                <a:gd name="T0" fmla="*/ 26 w 31"/>
                <a:gd name="T1" fmla="*/ 22 h 52"/>
                <a:gd name="T2" fmla="*/ 6 w 31"/>
                <a:gd name="T3" fmla="*/ 2 h 52"/>
                <a:gd name="T4" fmla="*/ 6 w 31"/>
                <a:gd name="T5" fmla="*/ 29 h 52"/>
                <a:gd name="T6" fmla="*/ 25 w 31"/>
                <a:gd name="T7" fmla="*/ 50 h 52"/>
                <a:gd name="T8" fmla="*/ 26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6" y="22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29"/>
                  </a:cubicBezTo>
                  <a:cubicBezTo>
                    <a:pt x="11" y="43"/>
                    <a:pt x="19" y="52"/>
                    <a:pt x="25" y="50"/>
                  </a:cubicBezTo>
                  <a:cubicBezTo>
                    <a:pt x="31" y="48"/>
                    <a:pt x="31" y="36"/>
                    <a:pt x="2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A4EB784C-F6BC-407C-8A7E-B0EAB29989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2518"/>
              <a:ext cx="191" cy="337"/>
            </a:xfrm>
            <a:custGeom>
              <a:avLst/>
              <a:gdLst>
                <a:gd name="T0" fmla="*/ 25 w 30"/>
                <a:gd name="T1" fmla="*/ 23 h 53"/>
                <a:gd name="T2" fmla="*/ 5 w 30"/>
                <a:gd name="T3" fmla="*/ 2 h 53"/>
                <a:gd name="T4" fmla="*/ 5 w 30"/>
                <a:gd name="T5" fmla="*/ 30 h 53"/>
                <a:gd name="T6" fmla="*/ 24 w 30"/>
                <a:gd name="T7" fmla="*/ 51 h 53"/>
                <a:gd name="T8" fmla="*/ 25 w 30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23"/>
                  </a:moveTo>
                  <a:cubicBezTo>
                    <a:pt x="20" y="10"/>
                    <a:pt x="11" y="0"/>
                    <a:pt x="5" y="2"/>
                  </a:cubicBezTo>
                  <a:cubicBezTo>
                    <a:pt x="0" y="4"/>
                    <a:pt x="0" y="17"/>
                    <a:pt x="5" y="30"/>
                  </a:cubicBezTo>
                  <a:cubicBezTo>
                    <a:pt x="10" y="43"/>
                    <a:pt x="19" y="53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2BBA79B6-8383-4C50-BEDF-DB05A62608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8" y="2162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7" y="30"/>
                    <a:pt x="49" y="30"/>
                    <a:pt x="51" y="24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095F1733-6DED-40ED-B1B1-EFF72240F7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2" y="2626"/>
              <a:ext cx="191" cy="331"/>
            </a:xfrm>
            <a:custGeom>
              <a:avLst/>
              <a:gdLst>
                <a:gd name="T0" fmla="*/ 25 w 30"/>
                <a:gd name="T1" fmla="*/ 23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1 h 52"/>
                <a:gd name="T8" fmla="*/ 25 w 30"/>
                <a:gd name="T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3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1"/>
                  </a:cubicBezTo>
                  <a:cubicBezTo>
                    <a:pt x="30" y="49"/>
                    <a:pt x="30" y="36"/>
                    <a:pt x="2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895A7B1-AE52-4EBE-A294-710B1D6261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96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DF20B5B-551A-4712-9AC7-663E74C86C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5" y="2111"/>
              <a:ext cx="331" cy="191"/>
            </a:xfrm>
            <a:custGeom>
              <a:avLst/>
              <a:gdLst>
                <a:gd name="T0" fmla="*/ 23 w 52"/>
                <a:gd name="T1" fmla="*/ 25 h 30"/>
                <a:gd name="T2" fmla="*/ 51 w 52"/>
                <a:gd name="T3" fmla="*/ 24 h 30"/>
                <a:gd name="T4" fmla="*/ 30 w 52"/>
                <a:gd name="T5" fmla="*/ 5 h 30"/>
                <a:gd name="T6" fmla="*/ 2 w 52"/>
                <a:gd name="T7" fmla="*/ 6 h 30"/>
                <a:gd name="T8" fmla="*/ 23 w 52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2" y="19"/>
                    <a:pt x="43" y="10"/>
                    <a:pt x="30" y="5"/>
                  </a:cubicBezTo>
                  <a:cubicBezTo>
                    <a:pt x="16" y="0"/>
                    <a:pt x="4" y="0"/>
                    <a:pt x="2" y="6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581E31D2-51B9-4E2C-AD7B-50641CCCEA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3" y="1679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7FB5B807-6974-4435-B446-D16067DCFC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1024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5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FB62BDBD-95D5-4873-9C0B-76893FB312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" y="3294"/>
              <a:ext cx="331" cy="197"/>
            </a:xfrm>
            <a:custGeom>
              <a:avLst/>
              <a:gdLst>
                <a:gd name="T0" fmla="*/ 30 w 52"/>
                <a:gd name="T1" fmla="*/ 6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6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1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20"/>
                    <a:pt x="43" y="11"/>
                    <a:pt x="30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E4798CB4-995B-49A4-A41C-2A5698B4C6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2" y="871"/>
              <a:ext cx="331" cy="197"/>
            </a:xfrm>
            <a:custGeom>
              <a:avLst/>
              <a:gdLst>
                <a:gd name="T0" fmla="*/ 30 w 52"/>
                <a:gd name="T1" fmla="*/ 5 h 31"/>
                <a:gd name="T2" fmla="*/ 2 w 52"/>
                <a:gd name="T3" fmla="*/ 6 h 31"/>
                <a:gd name="T4" fmla="*/ 23 w 52"/>
                <a:gd name="T5" fmla="*/ 26 h 31"/>
                <a:gd name="T6" fmla="*/ 50 w 52"/>
                <a:gd name="T7" fmla="*/ 25 h 31"/>
                <a:gd name="T8" fmla="*/ 30 w 52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1">
                  <a:moveTo>
                    <a:pt x="30" y="5"/>
                  </a:move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  <a:cubicBezTo>
                    <a:pt x="36" y="31"/>
                    <a:pt x="48" y="31"/>
                    <a:pt x="50" y="25"/>
                  </a:cubicBezTo>
                  <a:cubicBezTo>
                    <a:pt x="52" y="19"/>
                    <a:pt x="43" y="11"/>
                    <a:pt x="3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5AE4FC8-4F39-4FF6-B4F1-BBB7A5831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9" y="973"/>
              <a:ext cx="191" cy="330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29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0CE0389D-E5A4-4282-859C-4CFE8F4ACA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4" y="1742"/>
              <a:ext cx="191" cy="337"/>
            </a:xfrm>
            <a:custGeom>
              <a:avLst/>
              <a:gdLst>
                <a:gd name="T0" fmla="*/ 25 w 30"/>
                <a:gd name="T1" fmla="*/ 30 h 53"/>
                <a:gd name="T2" fmla="*/ 24 w 30"/>
                <a:gd name="T3" fmla="*/ 2 h 53"/>
                <a:gd name="T4" fmla="*/ 5 w 30"/>
                <a:gd name="T5" fmla="*/ 23 h 53"/>
                <a:gd name="T6" fmla="*/ 5 w 30"/>
                <a:gd name="T7" fmla="*/ 51 h 53"/>
                <a:gd name="T8" fmla="*/ 25 w 30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25" y="30"/>
                  </a:moveTo>
                  <a:cubicBezTo>
                    <a:pt x="30" y="17"/>
                    <a:pt x="30" y="4"/>
                    <a:pt x="24" y="2"/>
                  </a:cubicBezTo>
                  <a:cubicBezTo>
                    <a:pt x="19" y="0"/>
                    <a:pt x="10" y="9"/>
                    <a:pt x="5" y="23"/>
                  </a:cubicBezTo>
                  <a:cubicBezTo>
                    <a:pt x="0" y="36"/>
                    <a:pt x="0" y="49"/>
                    <a:pt x="5" y="51"/>
                  </a:cubicBezTo>
                  <a:cubicBezTo>
                    <a:pt x="11" y="53"/>
                    <a:pt x="20" y="43"/>
                    <a:pt x="2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89FD19FC-3767-4558-97BC-45323B55B9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4" y="2302"/>
              <a:ext cx="337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1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6" y="0"/>
                    <a:pt x="4" y="1"/>
                    <a:pt x="2" y="6"/>
                  </a:cubicBezTo>
                  <a:cubicBezTo>
                    <a:pt x="0" y="12"/>
                    <a:pt x="9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BC46D42D-4A2C-4567-AA1D-A6A593DE01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664"/>
              <a:ext cx="191" cy="331"/>
            </a:xfrm>
            <a:custGeom>
              <a:avLst/>
              <a:gdLst>
                <a:gd name="T0" fmla="*/ 5 w 30"/>
                <a:gd name="T1" fmla="*/ 30 h 52"/>
                <a:gd name="T2" fmla="*/ 24 w 30"/>
                <a:gd name="T3" fmla="*/ 50 h 52"/>
                <a:gd name="T4" fmla="*/ 25 w 30"/>
                <a:gd name="T5" fmla="*/ 23 h 52"/>
                <a:gd name="T6" fmla="*/ 6 w 30"/>
                <a:gd name="T7" fmla="*/ 2 h 52"/>
                <a:gd name="T8" fmla="*/ 5 w 30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5" y="30"/>
                  </a:move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3"/>
                  </a:cubicBez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55BCA1ED-F3F7-4C73-B97E-C908460AFC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7" y="2130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5 h 30"/>
                <a:gd name="T4" fmla="*/ 30 w 53"/>
                <a:gd name="T5" fmla="*/ 5 h 30"/>
                <a:gd name="T6" fmla="*/ 2 w 53"/>
                <a:gd name="T7" fmla="*/ 6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5"/>
                  </a:cubicBezTo>
                  <a:cubicBezTo>
                    <a:pt x="53" y="19"/>
                    <a:pt x="44" y="10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1"/>
                    <a:pt x="10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439A0170-EA53-442D-B6AB-CE90675F43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431"/>
              <a:ext cx="197" cy="337"/>
            </a:xfrm>
            <a:custGeom>
              <a:avLst/>
              <a:gdLst>
                <a:gd name="T0" fmla="*/ 26 w 31"/>
                <a:gd name="T1" fmla="*/ 23 h 53"/>
                <a:gd name="T2" fmla="*/ 6 w 31"/>
                <a:gd name="T3" fmla="*/ 2 h 53"/>
                <a:gd name="T4" fmla="*/ 6 w 31"/>
                <a:gd name="T5" fmla="*/ 30 h 53"/>
                <a:gd name="T6" fmla="*/ 25 w 31"/>
                <a:gd name="T7" fmla="*/ 51 h 53"/>
                <a:gd name="T8" fmla="*/ 26 w 3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6" y="23"/>
                  </a:moveTo>
                  <a:cubicBezTo>
                    <a:pt x="21" y="9"/>
                    <a:pt x="12" y="0"/>
                    <a:pt x="6" y="2"/>
                  </a:cubicBezTo>
                  <a:cubicBezTo>
                    <a:pt x="1" y="4"/>
                    <a:pt x="0" y="16"/>
                    <a:pt x="6" y="30"/>
                  </a:cubicBezTo>
                  <a:cubicBezTo>
                    <a:pt x="11" y="43"/>
                    <a:pt x="19" y="53"/>
                    <a:pt x="25" y="51"/>
                  </a:cubicBezTo>
                  <a:cubicBezTo>
                    <a:pt x="31" y="49"/>
                    <a:pt x="31" y="36"/>
                    <a:pt x="26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3AC3A0C5-677D-4589-8708-85D9787F9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5" y="1176"/>
              <a:ext cx="197" cy="331"/>
            </a:xfrm>
            <a:custGeom>
              <a:avLst/>
              <a:gdLst>
                <a:gd name="T0" fmla="*/ 25 w 31"/>
                <a:gd name="T1" fmla="*/ 22 h 52"/>
                <a:gd name="T2" fmla="*/ 6 w 31"/>
                <a:gd name="T3" fmla="*/ 1 h 52"/>
                <a:gd name="T4" fmla="*/ 5 w 31"/>
                <a:gd name="T5" fmla="*/ 29 h 52"/>
                <a:gd name="T6" fmla="*/ 25 w 31"/>
                <a:gd name="T7" fmla="*/ 50 h 52"/>
                <a:gd name="T8" fmla="*/ 25 w 31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25" y="22"/>
                  </a:moveTo>
                  <a:cubicBezTo>
                    <a:pt x="20" y="9"/>
                    <a:pt x="11" y="0"/>
                    <a:pt x="6" y="1"/>
                  </a:cubicBezTo>
                  <a:cubicBezTo>
                    <a:pt x="0" y="3"/>
                    <a:pt x="0" y="16"/>
                    <a:pt x="5" y="29"/>
                  </a:cubicBezTo>
                  <a:cubicBezTo>
                    <a:pt x="10" y="43"/>
                    <a:pt x="19" y="52"/>
                    <a:pt x="25" y="50"/>
                  </a:cubicBezTo>
                  <a:cubicBezTo>
                    <a:pt x="30" y="48"/>
                    <a:pt x="31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AF3758DC-446E-4F3F-BFBF-71717C19A2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0" y="1850"/>
              <a:ext cx="191" cy="331"/>
            </a:xfrm>
            <a:custGeom>
              <a:avLst/>
              <a:gdLst>
                <a:gd name="T0" fmla="*/ 25 w 30"/>
                <a:gd name="T1" fmla="*/ 22 h 52"/>
                <a:gd name="T2" fmla="*/ 6 w 30"/>
                <a:gd name="T3" fmla="*/ 2 h 52"/>
                <a:gd name="T4" fmla="*/ 5 w 30"/>
                <a:gd name="T5" fmla="*/ 30 h 52"/>
                <a:gd name="T6" fmla="*/ 24 w 30"/>
                <a:gd name="T7" fmla="*/ 50 h 52"/>
                <a:gd name="T8" fmla="*/ 25 w 30"/>
                <a:gd name="T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2">
                  <a:moveTo>
                    <a:pt x="25" y="22"/>
                  </a:moveTo>
                  <a:cubicBezTo>
                    <a:pt x="20" y="9"/>
                    <a:pt x="11" y="0"/>
                    <a:pt x="6" y="2"/>
                  </a:cubicBezTo>
                  <a:cubicBezTo>
                    <a:pt x="0" y="4"/>
                    <a:pt x="0" y="16"/>
                    <a:pt x="5" y="30"/>
                  </a:cubicBezTo>
                  <a:cubicBezTo>
                    <a:pt x="10" y="43"/>
                    <a:pt x="19" y="52"/>
                    <a:pt x="24" y="50"/>
                  </a:cubicBezTo>
                  <a:cubicBezTo>
                    <a:pt x="30" y="48"/>
                    <a:pt x="30" y="36"/>
                    <a:pt x="2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2F44AAC8-6E2C-416B-9EC6-286C5F485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0" y="1367"/>
              <a:ext cx="338" cy="191"/>
            </a:xfrm>
            <a:custGeom>
              <a:avLst/>
              <a:gdLst>
                <a:gd name="T0" fmla="*/ 23 w 53"/>
                <a:gd name="T1" fmla="*/ 25 h 30"/>
                <a:gd name="T2" fmla="*/ 51 w 53"/>
                <a:gd name="T3" fmla="*/ 24 h 30"/>
                <a:gd name="T4" fmla="*/ 30 w 53"/>
                <a:gd name="T5" fmla="*/ 5 h 30"/>
                <a:gd name="T6" fmla="*/ 2 w 53"/>
                <a:gd name="T7" fmla="*/ 5 h 30"/>
                <a:gd name="T8" fmla="*/ 23 w 53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0">
                  <a:moveTo>
                    <a:pt x="23" y="25"/>
                  </a:moveTo>
                  <a:cubicBezTo>
                    <a:pt x="36" y="30"/>
                    <a:pt x="49" y="30"/>
                    <a:pt x="51" y="24"/>
                  </a:cubicBezTo>
                  <a:cubicBezTo>
                    <a:pt x="53" y="19"/>
                    <a:pt x="43" y="10"/>
                    <a:pt x="30" y="5"/>
                  </a:cubicBezTo>
                  <a:cubicBezTo>
                    <a:pt x="17" y="0"/>
                    <a:pt x="4" y="0"/>
                    <a:pt x="2" y="5"/>
                  </a:cubicBezTo>
                  <a:cubicBezTo>
                    <a:pt x="0" y="11"/>
                    <a:pt x="9" y="20"/>
                    <a:pt x="23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562B140C-43A0-459B-A991-BCDEA2142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8" y="1615"/>
              <a:ext cx="338" cy="197"/>
            </a:xfrm>
            <a:custGeom>
              <a:avLst/>
              <a:gdLst>
                <a:gd name="T0" fmla="*/ 23 w 53"/>
                <a:gd name="T1" fmla="*/ 26 h 31"/>
                <a:gd name="T2" fmla="*/ 51 w 53"/>
                <a:gd name="T3" fmla="*/ 25 h 31"/>
                <a:gd name="T4" fmla="*/ 30 w 53"/>
                <a:gd name="T5" fmla="*/ 5 h 31"/>
                <a:gd name="T6" fmla="*/ 2 w 53"/>
                <a:gd name="T7" fmla="*/ 6 h 31"/>
                <a:gd name="T8" fmla="*/ 23 w 5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23" y="26"/>
                  </a:moveTo>
                  <a:cubicBezTo>
                    <a:pt x="36" y="31"/>
                    <a:pt x="49" y="30"/>
                    <a:pt x="51" y="25"/>
                  </a:cubicBezTo>
                  <a:cubicBezTo>
                    <a:pt x="53" y="19"/>
                    <a:pt x="43" y="11"/>
                    <a:pt x="30" y="5"/>
                  </a:cubicBezTo>
                  <a:cubicBezTo>
                    <a:pt x="17" y="0"/>
                    <a:pt x="4" y="0"/>
                    <a:pt x="2" y="6"/>
                  </a:cubicBezTo>
                  <a:cubicBezTo>
                    <a:pt x="0" y="12"/>
                    <a:pt x="10" y="20"/>
                    <a:pt x="23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18283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327284-CEF7-4AE2-B333-3070AD05D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4549744"/>
            <a:ext cx="12192000" cy="1000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D019C-167F-4299-94FF-F7ABF5C7BA01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100000" contrast="-70000"/>
          </a:blip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9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9583" y="1505527"/>
            <a:ext cx="11520000" cy="49012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5" y="1089025"/>
            <a:ext cx="11523133" cy="33094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72000" bIns="3600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1600" b="1" i="1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835" y="68659"/>
            <a:ext cx="11014816" cy="7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D5A2E3-877F-446F-8757-86329662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19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3 graphs with titles &amp; foot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7C4F1B-8D87-4900-ABB2-43D7175D3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A0AF5AF-5E75-417C-AD74-3ADC001359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5713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75E673D-C0C3-4F25-BBE6-22E607769A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9707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575D36-D768-49B2-8159-6D54D321C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700" y="357488"/>
            <a:ext cx="114046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smtClean="0"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400" lvl="0" indent="-15240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Add 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E822CE-4FC8-4934-9FD3-51DD6D28F17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0104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01 Jul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C0BF8E-5820-4DB8-87C9-293C6A161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B4334-3DBC-4BD3-8A53-F0D0A77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055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ab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14" y="266601"/>
            <a:ext cx="10397405" cy="4938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9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line sub +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7588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455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+ 2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58797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2EA84-588D-4DD5-A4E5-3FA71EA271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036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Text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56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E67C-8B9C-4DA5-BB96-1A63FC6C8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1" b="5118"/>
          <a:stretch/>
        </p:blipFill>
        <p:spPr>
          <a:xfrm>
            <a:off x="0" y="5857336"/>
            <a:ext cx="12192000" cy="100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8D0B3-BA6B-4485-9F12-D8924F89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030" y="5375932"/>
            <a:ext cx="1154270" cy="11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Fin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F557E6-422F-4F1A-9166-C68CB6F29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8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2 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BCEBB03-6820-4FF6-B1A2-4585619A5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69689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4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 + chart title + chart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C78B923-BE13-4F2B-B3B9-171AEC393E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1B1524E-F5EC-4375-98F2-BEC9FEB9417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2514" y="640292"/>
            <a:ext cx="10683026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19D1201-7BF7-4205-854C-8EF458DF8B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1036064"/>
            <a:ext cx="4414603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i="1"/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69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9583" y="1505527"/>
            <a:ext cx="11520000" cy="49012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5" y="1089025"/>
            <a:ext cx="11523133" cy="33094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72000" bIns="3600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1600" b="1" i="1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835" y="68659"/>
            <a:ext cx="11014816" cy="7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397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3 graphs with titles &amp; foot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7C4F1B-8D87-4900-ABB2-43D7175D3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00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A0AF5AF-5E75-417C-AD74-3ADC001359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5713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1307064"/>
            <a:ext cx="3532589" cy="38081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002266"/>
            <a:ext cx="3532589" cy="257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75E673D-C0C3-4F25-BBE6-22E607769A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9707" y="5183189"/>
            <a:ext cx="3532589" cy="14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i="1"/>
            </a:lvl1pPr>
          </a:lstStyle>
          <a:p>
            <a:pPr lvl="0"/>
            <a:r>
              <a:rPr lang="en-US" dirty="0"/>
              <a:t>Add footnote/source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2575D36-D768-49B2-8159-6D54D321C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700" y="357488"/>
            <a:ext cx="114046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smtClean="0"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400" lvl="0" indent="-15240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9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pic with 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BC378-E5C8-4090-8563-7E7C6BD28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491" y="5291050"/>
            <a:ext cx="1203809" cy="1197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87F0E-42D9-45AC-8F2A-18B47F01BA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5163" y="5812002"/>
            <a:ext cx="2362856" cy="24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6692A0-3530-4FDD-92DA-D97C4C1B7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1712" y="2123767"/>
            <a:ext cx="4604013" cy="276558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800"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84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able + 1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072445"/>
            <a:ext cx="11428412" cy="5012266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7570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2EA84-588D-4DD5-A4E5-3FA71EA271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EDA83-5074-4C24-8467-F331177C9D01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55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6D01D-25D9-4F13-9D55-54A2C55CA0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547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4DC2C70A-0A97-473A-9BA9-4E5E9A492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2835" y="68659"/>
            <a:ext cx="11014816" cy="7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6111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+ 1 lin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09772EC-2A1F-4E63-925F-436A56F79A7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2113" y="1325366"/>
            <a:ext cx="11404600" cy="4624583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39F38-96AA-4E15-A386-05425E91E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3960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2A350-E6D0-412A-92EB-00196ABEE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13DDC8-692B-447D-9EE3-C6E75860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376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 + Descrip + 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3532589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3532589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AACE5963-1521-48AF-9F56-D231A0B68FC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65713" y="2173329"/>
            <a:ext cx="3532589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401449-C0D4-4270-86FE-B6FEE66752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13" y="1520825"/>
            <a:ext cx="3532589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29707" y="2173329"/>
            <a:ext cx="3532589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9707" y="1520825"/>
            <a:ext cx="3532589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1A86F44-9029-46DD-9C9B-CA221D00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4938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0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+ Descrip + 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275388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1A86F44-9029-46DD-9C9B-CA221D00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4938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868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 + Descrip + 2 chart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1A86F44-9029-46DD-9C9B-CA221D00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1"/>
            <a:ext cx="11404600" cy="4938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680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 + 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275388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421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 + Descrip + 2 chart yell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C41696-5606-490B-B6C2-71C78D719B0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2021">
            <a:extLst>
              <a:ext uri="{FF2B5EF4-FFF2-40B4-BE49-F238E27FC236}">
                <a16:creationId xmlns:a16="http://schemas.microsoft.com/office/drawing/2014/main" id="{C2F64AD5-F636-4980-B7DC-CE2DB70DC0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93700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9538-B68A-4F84-ADF3-CB977676B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700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B6AAD6B0-0F3E-4B66-B11B-7BF2E352CDA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275388" y="2173329"/>
            <a:ext cx="5521726" cy="4044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graph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E0EE8D-C2B5-4FC1-A5DC-19BE744E78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1520825"/>
            <a:ext cx="5521726" cy="603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graph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5E87-68F3-454D-A9FB-CEED6A0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FBAD-37BF-41EE-875D-289F2B7421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CBCE34-699A-4C24-B60A-3E68360E6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95250">
              <a:lnSpc>
                <a:spcPct val="100000"/>
              </a:lnSpc>
            </a:pPr>
            <a:fld id="{81D60167-4931-47E6-BA6A-407CBD079E47}" type="slidenum">
              <a:rPr sz="900" dirty="0" smtClean="0">
                <a:latin typeface="MTN Brighter Sans Light"/>
                <a:cs typeface="MTN Brighter Sans Light"/>
              </a:rPr>
              <a:t>‹#›</a:t>
            </a:fld>
            <a:endParaRPr sz="900">
              <a:latin typeface="MTN Brighter Sans Light"/>
              <a:cs typeface="MTN Brighter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7858126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nce Sub + 2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5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EDA83-5074-4C24-8467-F331177C9D01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FF27BE-9ABF-4633-A2ED-A1990BB56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925" y="1404175"/>
            <a:ext cx="5500688" cy="189872"/>
          </a:xfrm>
          <a:prstGeom prst="rect">
            <a:avLst/>
          </a:prstGeom>
        </p:spPr>
        <p:txBody>
          <a:bodyPr lIns="0" tIns="36000" rIns="36000" bIns="36000" anchor="ctr" anchorCtr="0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6FEF837-22B8-4E8F-8E42-8AD40B2651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1404175"/>
            <a:ext cx="5537200" cy="189872"/>
          </a:xfrm>
          <a:prstGeom prst="rect">
            <a:avLst/>
          </a:prstGeom>
        </p:spPr>
        <p:txBody>
          <a:bodyPr lIns="0" tIns="36000" rIns="36000" bIns="36000" anchor="ctr" anchorCtr="0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1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9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355ED6-926B-42D7-818B-DAFBDEFD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451" y="6597650"/>
            <a:ext cx="431549" cy="26035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E377B-269D-4A15-A288-EAE087A0810D}" type="slidenum">
              <a:rPr lang="en-ZA" smtClean="0">
                <a:solidFill>
                  <a:srgbClr val="231F20">
                    <a:tint val="75000"/>
                  </a:srgbClr>
                </a:solidFill>
              </a:rPr>
              <a:pPr/>
              <a:t>‹#›</a:t>
            </a:fld>
            <a:endParaRPr lang="en-ZA" dirty="0">
              <a:solidFill>
                <a:srgbClr val="231F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700" y="1520825"/>
            <a:ext cx="11404600" cy="4932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8543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1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640292"/>
            <a:ext cx="11404600" cy="26881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572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oleObject" Target="../embeddings/oleObject1.bin"/><Relationship Id="rId50" Type="http://schemas.openxmlformats.org/officeDocument/2006/relationships/image" Target="../media/image3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48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47" Type="http://schemas.openxmlformats.org/officeDocument/2006/relationships/slideLayout" Target="../slideLayouts/slideLayout89.xml"/><Relationship Id="rId50" Type="http://schemas.openxmlformats.org/officeDocument/2006/relationships/slideLayout" Target="../slideLayouts/slideLayout92.xml"/><Relationship Id="rId55" Type="http://schemas.openxmlformats.org/officeDocument/2006/relationships/slideLayout" Target="../slideLayouts/slideLayout97.xml"/><Relationship Id="rId63" Type="http://schemas.openxmlformats.org/officeDocument/2006/relationships/image" Target="../media/image3.emf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54" Type="http://schemas.openxmlformats.org/officeDocument/2006/relationships/slideLayout" Target="../slideLayouts/slideLayout96.xml"/><Relationship Id="rId62" Type="http://schemas.openxmlformats.org/officeDocument/2006/relationships/image" Target="../media/image2.emf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slideLayout" Target="../slideLayouts/slideLayout87.xml"/><Relationship Id="rId53" Type="http://schemas.openxmlformats.org/officeDocument/2006/relationships/slideLayout" Target="../slideLayouts/slideLayout95.xml"/><Relationship Id="rId58" Type="http://schemas.openxmlformats.org/officeDocument/2006/relationships/tags" Target="../tags/tag19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49" Type="http://schemas.openxmlformats.org/officeDocument/2006/relationships/slideLayout" Target="../slideLayouts/slideLayout91.xml"/><Relationship Id="rId57" Type="http://schemas.openxmlformats.org/officeDocument/2006/relationships/vmlDrawing" Target="../drawings/vmlDrawing17.vml"/><Relationship Id="rId61" Type="http://schemas.openxmlformats.org/officeDocument/2006/relationships/image" Target="../media/image1.emf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slideLayout" Target="../slideLayouts/slideLayout86.xml"/><Relationship Id="rId52" Type="http://schemas.openxmlformats.org/officeDocument/2006/relationships/slideLayout" Target="../slideLayouts/slideLayout94.xml"/><Relationship Id="rId60" Type="http://schemas.openxmlformats.org/officeDocument/2006/relationships/oleObject" Target="../embeddings/oleObject17.bin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Relationship Id="rId48" Type="http://schemas.openxmlformats.org/officeDocument/2006/relationships/slideLayout" Target="../slideLayouts/slideLayout9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93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slideLayout" Target="../slideLayouts/slideLayout88.xml"/><Relationship Id="rId59" Type="http://schemas.openxmlformats.org/officeDocument/2006/relationships/tags" Target="../tags/tag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42" Type="http://schemas.openxmlformats.org/officeDocument/2006/relationships/slideLayout" Target="../slideLayouts/slideLayout139.xml"/><Relationship Id="rId47" Type="http://schemas.openxmlformats.org/officeDocument/2006/relationships/slideLayout" Target="../slideLayouts/slideLayout144.xml"/><Relationship Id="rId50" Type="http://schemas.openxmlformats.org/officeDocument/2006/relationships/slideLayout" Target="../slideLayouts/slideLayout147.xml"/><Relationship Id="rId55" Type="http://schemas.openxmlformats.org/officeDocument/2006/relationships/slideLayout" Target="../slideLayouts/slideLayout152.xml"/><Relationship Id="rId63" Type="http://schemas.openxmlformats.org/officeDocument/2006/relationships/image" Target="../media/image3.emf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38.xml"/><Relationship Id="rId54" Type="http://schemas.openxmlformats.org/officeDocument/2006/relationships/slideLayout" Target="../slideLayouts/slideLayout151.xml"/><Relationship Id="rId62" Type="http://schemas.openxmlformats.org/officeDocument/2006/relationships/image" Target="../media/image2.emf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37.xml"/><Relationship Id="rId45" Type="http://schemas.openxmlformats.org/officeDocument/2006/relationships/slideLayout" Target="../slideLayouts/slideLayout142.xml"/><Relationship Id="rId53" Type="http://schemas.openxmlformats.org/officeDocument/2006/relationships/slideLayout" Target="../slideLayouts/slideLayout150.xml"/><Relationship Id="rId58" Type="http://schemas.openxmlformats.org/officeDocument/2006/relationships/tags" Target="../tags/tag41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49" Type="http://schemas.openxmlformats.org/officeDocument/2006/relationships/slideLayout" Target="../slideLayouts/slideLayout146.xml"/><Relationship Id="rId57" Type="http://schemas.openxmlformats.org/officeDocument/2006/relationships/vmlDrawing" Target="../drawings/vmlDrawing38.vml"/><Relationship Id="rId61" Type="http://schemas.openxmlformats.org/officeDocument/2006/relationships/image" Target="../media/image1.emf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4" Type="http://schemas.openxmlformats.org/officeDocument/2006/relationships/slideLayout" Target="../slideLayouts/slideLayout141.xml"/><Relationship Id="rId52" Type="http://schemas.openxmlformats.org/officeDocument/2006/relationships/slideLayout" Target="../slideLayouts/slideLayout149.xml"/><Relationship Id="rId60" Type="http://schemas.openxmlformats.org/officeDocument/2006/relationships/oleObject" Target="../embeddings/oleObject38.bin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40.xml"/><Relationship Id="rId48" Type="http://schemas.openxmlformats.org/officeDocument/2006/relationships/slideLayout" Target="../slideLayouts/slideLayout145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105.xml"/><Relationship Id="rId51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43.xml"/><Relationship Id="rId59" Type="http://schemas.openxmlformats.org/officeDocument/2006/relationships/tags" Target="../tags/tag4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9" Type="http://schemas.openxmlformats.org/officeDocument/2006/relationships/slideLayout" Target="../slideLayouts/slideLayout191.xml"/><Relationship Id="rId21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186.xml"/><Relationship Id="rId42" Type="http://schemas.openxmlformats.org/officeDocument/2006/relationships/slideLayout" Target="../slideLayouts/slideLayout194.xml"/><Relationship Id="rId47" Type="http://schemas.openxmlformats.org/officeDocument/2006/relationships/slideLayout" Target="../slideLayouts/slideLayout199.xml"/><Relationship Id="rId50" Type="http://schemas.openxmlformats.org/officeDocument/2006/relationships/slideLayout" Target="../slideLayouts/slideLayout202.xml"/><Relationship Id="rId55" Type="http://schemas.openxmlformats.org/officeDocument/2006/relationships/slideLayout" Target="../slideLayouts/slideLayout207.xml"/><Relationship Id="rId63" Type="http://schemas.openxmlformats.org/officeDocument/2006/relationships/image" Target="../media/image1.emf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81.xml"/><Relationship Id="rId41" Type="http://schemas.openxmlformats.org/officeDocument/2006/relationships/slideLayout" Target="../slideLayouts/slideLayout193.xml"/><Relationship Id="rId54" Type="http://schemas.openxmlformats.org/officeDocument/2006/relationships/slideLayout" Target="../slideLayouts/slideLayout206.xml"/><Relationship Id="rId62" Type="http://schemas.openxmlformats.org/officeDocument/2006/relationships/oleObject" Target="../embeddings/oleObject59.bin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32" Type="http://schemas.openxmlformats.org/officeDocument/2006/relationships/slideLayout" Target="../slideLayouts/slideLayout184.xml"/><Relationship Id="rId37" Type="http://schemas.openxmlformats.org/officeDocument/2006/relationships/slideLayout" Target="../slideLayouts/slideLayout189.xml"/><Relationship Id="rId40" Type="http://schemas.openxmlformats.org/officeDocument/2006/relationships/slideLayout" Target="../slideLayouts/slideLayout192.xml"/><Relationship Id="rId45" Type="http://schemas.openxmlformats.org/officeDocument/2006/relationships/slideLayout" Target="../slideLayouts/slideLayout197.xml"/><Relationship Id="rId53" Type="http://schemas.openxmlformats.org/officeDocument/2006/relationships/slideLayout" Target="../slideLayouts/slideLayout205.xml"/><Relationship Id="rId58" Type="http://schemas.openxmlformats.org/officeDocument/2006/relationships/theme" Target="../theme/theme4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36" Type="http://schemas.openxmlformats.org/officeDocument/2006/relationships/slideLayout" Target="../slideLayouts/slideLayout188.xml"/><Relationship Id="rId49" Type="http://schemas.openxmlformats.org/officeDocument/2006/relationships/slideLayout" Target="../slideLayouts/slideLayout201.xml"/><Relationship Id="rId57" Type="http://schemas.openxmlformats.org/officeDocument/2006/relationships/slideLayout" Target="../slideLayouts/slideLayout209.xml"/><Relationship Id="rId61" Type="http://schemas.openxmlformats.org/officeDocument/2006/relationships/tags" Target="../tags/tag64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31" Type="http://schemas.openxmlformats.org/officeDocument/2006/relationships/slideLayout" Target="../slideLayouts/slideLayout183.xml"/><Relationship Id="rId44" Type="http://schemas.openxmlformats.org/officeDocument/2006/relationships/slideLayout" Target="../slideLayouts/slideLayout196.xml"/><Relationship Id="rId52" Type="http://schemas.openxmlformats.org/officeDocument/2006/relationships/slideLayout" Target="../slideLayouts/slideLayout204.xml"/><Relationship Id="rId60" Type="http://schemas.openxmlformats.org/officeDocument/2006/relationships/tags" Target="../tags/tag63.xml"/><Relationship Id="rId65" Type="http://schemas.openxmlformats.org/officeDocument/2006/relationships/image" Target="../media/image3.emf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slideLayout" Target="../slideLayouts/slideLayout182.xml"/><Relationship Id="rId35" Type="http://schemas.openxmlformats.org/officeDocument/2006/relationships/slideLayout" Target="../slideLayouts/slideLayout187.xml"/><Relationship Id="rId43" Type="http://schemas.openxmlformats.org/officeDocument/2006/relationships/slideLayout" Target="../slideLayouts/slideLayout195.xml"/><Relationship Id="rId48" Type="http://schemas.openxmlformats.org/officeDocument/2006/relationships/slideLayout" Target="../slideLayouts/slideLayout200.xml"/><Relationship Id="rId56" Type="http://schemas.openxmlformats.org/officeDocument/2006/relationships/slideLayout" Target="../slideLayouts/slideLayout208.xml"/><Relationship Id="rId64" Type="http://schemas.openxmlformats.org/officeDocument/2006/relationships/image" Target="../media/image2.emf"/><Relationship Id="rId8" Type="http://schemas.openxmlformats.org/officeDocument/2006/relationships/slideLayout" Target="../slideLayouts/slideLayout160.xml"/><Relationship Id="rId51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33" Type="http://schemas.openxmlformats.org/officeDocument/2006/relationships/slideLayout" Target="../slideLayouts/slideLayout185.xml"/><Relationship Id="rId38" Type="http://schemas.openxmlformats.org/officeDocument/2006/relationships/slideLayout" Target="../slideLayouts/slideLayout190.xml"/><Relationship Id="rId46" Type="http://schemas.openxmlformats.org/officeDocument/2006/relationships/slideLayout" Target="../slideLayouts/slideLayout198.xml"/><Relationship Id="rId59" Type="http://schemas.openxmlformats.org/officeDocument/2006/relationships/vmlDrawing" Target="../drawings/vmlDrawing59.v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2.xml"/><Relationship Id="rId18" Type="http://schemas.openxmlformats.org/officeDocument/2006/relationships/slideLayout" Target="../slideLayouts/slideLayout227.xml"/><Relationship Id="rId26" Type="http://schemas.openxmlformats.org/officeDocument/2006/relationships/slideLayout" Target="../slideLayouts/slideLayout235.xml"/><Relationship Id="rId39" Type="http://schemas.openxmlformats.org/officeDocument/2006/relationships/slideLayout" Target="../slideLayouts/slideLayout248.xml"/><Relationship Id="rId21" Type="http://schemas.openxmlformats.org/officeDocument/2006/relationships/slideLayout" Target="../slideLayouts/slideLayout230.xml"/><Relationship Id="rId34" Type="http://schemas.openxmlformats.org/officeDocument/2006/relationships/slideLayout" Target="../slideLayouts/slideLayout243.xml"/><Relationship Id="rId42" Type="http://schemas.openxmlformats.org/officeDocument/2006/relationships/slideLayout" Target="../slideLayouts/slideLayout251.xml"/><Relationship Id="rId47" Type="http://schemas.openxmlformats.org/officeDocument/2006/relationships/slideLayout" Target="../slideLayouts/slideLayout256.xml"/><Relationship Id="rId50" Type="http://schemas.openxmlformats.org/officeDocument/2006/relationships/slideLayout" Target="../slideLayouts/slideLayout259.xml"/><Relationship Id="rId55" Type="http://schemas.openxmlformats.org/officeDocument/2006/relationships/tags" Target="../tags/tag85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6.xml"/><Relationship Id="rId25" Type="http://schemas.openxmlformats.org/officeDocument/2006/relationships/slideLayout" Target="../slideLayouts/slideLayout234.xml"/><Relationship Id="rId33" Type="http://schemas.openxmlformats.org/officeDocument/2006/relationships/slideLayout" Target="../slideLayouts/slideLayout242.xml"/><Relationship Id="rId38" Type="http://schemas.openxmlformats.org/officeDocument/2006/relationships/slideLayout" Target="../slideLayouts/slideLayout247.xml"/><Relationship Id="rId46" Type="http://schemas.openxmlformats.org/officeDocument/2006/relationships/slideLayout" Target="../slideLayouts/slideLayout255.xml"/><Relationship Id="rId59" Type="http://schemas.openxmlformats.org/officeDocument/2006/relationships/image" Target="../media/image2.emf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20" Type="http://schemas.openxmlformats.org/officeDocument/2006/relationships/slideLayout" Target="../slideLayouts/slideLayout229.xml"/><Relationship Id="rId29" Type="http://schemas.openxmlformats.org/officeDocument/2006/relationships/slideLayout" Target="../slideLayouts/slideLayout238.xml"/><Relationship Id="rId41" Type="http://schemas.openxmlformats.org/officeDocument/2006/relationships/slideLayout" Target="../slideLayouts/slideLayout250.xml"/><Relationship Id="rId54" Type="http://schemas.openxmlformats.org/officeDocument/2006/relationships/vmlDrawing" Target="../drawings/vmlDrawing80.v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24" Type="http://schemas.openxmlformats.org/officeDocument/2006/relationships/slideLayout" Target="../slideLayouts/slideLayout233.xml"/><Relationship Id="rId32" Type="http://schemas.openxmlformats.org/officeDocument/2006/relationships/slideLayout" Target="../slideLayouts/slideLayout241.xml"/><Relationship Id="rId37" Type="http://schemas.openxmlformats.org/officeDocument/2006/relationships/slideLayout" Target="../slideLayouts/slideLayout246.xml"/><Relationship Id="rId40" Type="http://schemas.openxmlformats.org/officeDocument/2006/relationships/slideLayout" Target="../slideLayouts/slideLayout249.xml"/><Relationship Id="rId45" Type="http://schemas.openxmlformats.org/officeDocument/2006/relationships/slideLayout" Target="../slideLayouts/slideLayout254.xml"/><Relationship Id="rId53" Type="http://schemas.openxmlformats.org/officeDocument/2006/relationships/theme" Target="../theme/theme5.xml"/><Relationship Id="rId58" Type="http://schemas.openxmlformats.org/officeDocument/2006/relationships/image" Target="../media/image1.emf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23" Type="http://schemas.openxmlformats.org/officeDocument/2006/relationships/slideLayout" Target="../slideLayouts/slideLayout232.xml"/><Relationship Id="rId28" Type="http://schemas.openxmlformats.org/officeDocument/2006/relationships/slideLayout" Target="../slideLayouts/slideLayout237.xml"/><Relationship Id="rId36" Type="http://schemas.openxmlformats.org/officeDocument/2006/relationships/slideLayout" Target="../slideLayouts/slideLayout245.xml"/><Relationship Id="rId49" Type="http://schemas.openxmlformats.org/officeDocument/2006/relationships/slideLayout" Target="../slideLayouts/slideLayout258.xml"/><Relationship Id="rId57" Type="http://schemas.openxmlformats.org/officeDocument/2006/relationships/oleObject" Target="../embeddings/oleObject80.bin"/><Relationship Id="rId10" Type="http://schemas.openxmlformats.org/officeDocument/2006/relationships/slideLayout" Target="../slideLayouts/slideLayout219.xml"/><Relationship Id="rId19" Type="http://schemas.openxmlformats.org/officeDocument/2006/relationships/slideLayout" Target="../slideLayouts/slideLayout228.xml"/><Relationship Id="rId31" Type="http://schemas.openxmlformats.org/officeDocument/2006/relationships/slideLayout" Target="../slideLayouts/slideLayout240.xml"/><Relationship Id="rId44" Type="http://schemas.openxmlformats.org/officeDocument/2006/relationships/slideLayout" Target="../slideLayouts/slideLayout253.xml"/><Relationship Id="rId52" Type="http://schemas.openxmlformats.org/officeDocument/2006/relationships/slideLayout" Target="../slideLayouts/slideLayout261.xml"/><Relationship Id="rId60" Type="http://schemas.openxmlformats.org/officeDocument/2006/relationships/image" Target="../media/image3.emf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Relationship Id="rId22" Type="http://schemas.openxmlformats.org/officeDocument/2006/relationships/slideLayout" Target="../slideLayouts/slideLayout231.xml"/><Relationship Id="rId27" Type="http://schemas.openxmlformats.org/officeDocument/2006/relationships/slideLayout" Target="../slideLayouts/slideLayout236.xml"/><Relationship Id="rId30" Type="http://schemas.openxmlformats.org/officeDocument/2006/relationships/slideLayout" Target="../slideLayouts/slideLayout239.xml"/><Relationship Id="rId35" Type="http://schemas.openxmlformats.org/officeDocument/2006/relationships/slideLayout" Target="../slideLayouts/slideLayout244.xml"/><Relationship Id="rId43" Type="http://schemas.openxmlformats.org/officeDocument/2006/relationships/slideLayout" Target="../slideLayouts/slideLayout252.xml"/><Relationship Id="rId48" Type="http://schemas.openxmlformats.org/officeDocument/2006/relationships/slideLayout" Target="../slideLayouts/slideLayout257.xml"/><Relationship Id="rId56" Type="http://schemas.openxmlformats.org/officeDocument/2006/relationships/tags" Target="../tags/tag86.xml"/><Relationship Id="rId8" Type="http://schemas.openxmlformats.org/officeDocument/2006/relationships/slideLayout" Target="../slideLayouts/slideLayout217.xml"/><Relationship Id="rId51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45"/>
            </p:custDataLst>
            <p:extLst>
              <p:ext uri="{D42A27DB-BD31-4B8C-83A1-F6EECF244321}">
                <p14:modId xmlns:p14="http://schemas.microsoft.com/office/powerpoint/2010/main" val="10038234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think-cell Slide" r:id="rId47" imgW="493" imgH="493" progId="TCLayout.ActiveDocument.1">
                  <p:embed/>
                </p:oleObj>
              </mc:Choice>
              <mc:Fallback>
                <p:oleObj name="think-cell Slide" r:id="rId47" imgW="493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ECBA458-950A-44F5-B8AA-8DFDA9C6F8F9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500" b="0" i="0" baseline="0" dirty="0">
              <a:latin typeface="MTN Brighter Sans" panose="00000500000000000000" pitchFamily="2" charset="0"/>
              <a:ea typeface="+mj-ea"/>
              <a:cs typeface="+mj-cs"/>
              <a:sym typeface="MTN Brighter Sans" panose="00000500000000000000" pitchFamily="2" charset="0"/>
            </a:endParaRPr>
          </a:p>
        </p:txBody>
      </p:sp>
      <p:sp>
        <p:nvSpPr>
          <p:cNvPr id="22" name="Oval 2021">
            <a:extLst>
              <a:ext uri="{FF2B5EF4-FFF2-40B4-BE49-F238E27FC236}">
                <a16:creationId xmlns:a16="http://schemas.microsoft.com/office/drawing/2014/main" id="{3DCC777F-371B-41E9-B938-A05F95DE65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CDAD24-AED6-4DFA-A5A6-32C68C046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25425"/>
            <a:ext cx="10520424" cy="4938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39BBA4E4-9ED0-4AF1-97A2-1A44F92F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700" y="1520825"/>
            <a:ext cx="11404600" cy="44148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48774D-461B-4CFF-912A-AE7CD3F54436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FF46BF-8678-4F53-A8AB-72E7065DF9BC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-312129" y="260351"/>
            <a:ext cx="624258" cy="2574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7F0FE-092D-470C-BFCB-07BA9B3B8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65" y="6602403"/>
            <a:ext cx="342145" cy="174625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ctr"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Rectangle 120">
            <a:extLst>
              <a:ext uri="{FF2B5EF4-FFF2-40B4-BE49-F238E27FC236}">
                <a16:creationId xmlns:a16="http://schemas.microsoft.com/office/drawing/2014/main" id="{3E27C80D-0A0E-4FDC-92C8-C7A31E0FB7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858000"/>
            <a:ext cx="1722438" cy="444500"/>
          </a:xfrm>
          <a:prstGeom prst="rect">
            <a:avLst/>
          </a:prstGeom>
          <a:solidFill>
            <a:srgbClr val="E32E6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Rectangle 157">
            <a:extLst>
              <a:ext uri="{FF2B5EF4-FFF2-40B4-BE49-F238E27FC236}">
                <a16:creationId xmlns:a16="http://schemas.microsoft.com/office/drawing/2014/main" id="{297D2617-DDEA-451C-913D-E4423F95A4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7302500"/>
            <a:ext cx="1722438" cy="444500"/>
          </a:xfrm>
          <a:prstGeom prst="rect">
            <a:avLst/>
          </a:prstGeom>
          <a:solidFill>
            <a:srgbClr val="5A1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E8F805-FD75-43BE-9AB7-CF5E1E099589}"/>
              </a:ext>
            </a:extLst>
          </p:cNvPr>
          <p:cNvGrpSpPr/>
          <p:nvPr userDrawn="1"/>
        </p:nvGrpSpPr>
        <p:grpSpPr>
          <a:xfrm>
            <a:off x="-1841501" y="1686418"/>
            <a:ext cx="1722438" cy="1506233"/>
            <a:chOff x="-1841501" y="1798758"/>
            <a:chExt cx="1722438" cy="1506233"/>
          </a:xfrm>
        </p:grpSpPr>
        <p:sp>
          <p:nvSpPr>
            <p:cNvPr id="9" name="Rectangle 17">
              <a:extLst>
                <a:ext uri="{FF2B5EF4-FFF2-40B4-BE49-F238E27FC236}">
                  <a16:creationId xmlns:a16="http://schemas.microsoft.com/office/drawing/2014/main" id="{0DA67B7F-1FC7-44F7-B5A8-A2EE3AB148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407874"/>
              <a:ext cx="1722438" cy="288000"/>
            </a:xfrm>
            <a:prstGeom prst="rect">
              <a:avLst/>
            </a:prstGeom>
            <a:solidFill>
              <a:srgbClr val="0DB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0" name="Rectangle 51">
              <a:extLst>
                <a:ext uri="{FF2B5EF4-FFF2-40B4-BE49-F238E27FC236}">
                  <a16:creationId xmlns:a16="http://schemas.microsoft.com/office/drawing/2014/main" id="{0FA83E02-FA21-484E-BF6A-0D3C50B243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103316"/>
              <a:ext cx="1722438" cy="288000"/>
            </a:xfrm>
            <a:prstGeom prst="rect">
              <a:avLst/>
            </a:prstGeom>
            <a:solidFill>
              <a:srgbClr val="0D6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Rectangle 86">
              <a:extLst>
                <a:ext uri="{FF2B5EF4-FFF2-40B4-BE49-F238E27FC236}">
                  <a16:creationId xmlns:a16="http://schemas.microsoft.com/office/drawing/2014/main" id="{D3CAA317-B940-4DC2-8FA2-C183F4606E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712432"/>
              <a:ext cx="1722438" cy="288000"/>
            </a:xfrm>
            <a:prstGeom prst="rect">
              <a:avLst/>
            </a:prstGeom>
            <a:solidFill>
              <a:srgbClr val="6039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Rectangle 191">
              <a:extLst>
                <a:ext uri="{FF2B5EF4-FFF2-40B4-BE49-F238E27FC236}">
                  <a16:creationId xmlns:a16="http://schemas.microsoft.com/office/drawing/2014/main" id="{DFFAB319-EAFD-4266-AB22-D526360DA5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1798758"/>
              <a:ext cx="1722438" cy="288000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Rectangle 229">
              <a:extLst>
                <a:ext uri="{FF2B5EF4-FFF2-40B4-BE49-F238E27FC236}">
                  <a16:creationId xmlns:a16="http://schemas.microsoft.com/office/drawing/2014/main" id="{5F6E213F-F507-496C-8B47-21817754C0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3016991"/>
              <a:ext cx="1722438" cy="288000"/>
            </a:xfrm>
            <a:prstGeom prst="rect">
              <a:avLst/>
            </a:prstGeom>
            <a:solidFill>
              <a:srgbClr val="393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C48040CE-446A-42F6-A593-EFD73D33DC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05128"/>
            <a:ext cx="1722438" cy="288000"/>
          </a:xfrm>
          <a:prstGeom prst="rect">
            <a:avLst/>
          </a:prstGeom>
          <a:solidFill>
            <a:srgbClr val="3DC1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id="{B7A6B1CA-9FDF-421D-8F78-D0BD24847B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02564"/>
            <a:ext cx="1722438" cy="288000"/>
          </a:xfrm>
          <a:prstGeom prst="rect">
            <a:avLst/>
          </a:prstGeom>
          <a:solidFill>
            <a:srgbClr val="3D87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980E4B02-27D1-4F66-979E-03CD57E272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907693"/>
            <a:ext cx="1722438" cy="288000"/>
          </a:xfrm>
          <a:prstGeom prst="rect">
            <a:avLst/>
          </a:prstGeom>
          <a:solidFill>
            <a:srgbClr val="80614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Rectangle 191">
            <a:extLst>
              <a:ext uri="{FF2B5EF4-FFF2-40B4-BE49-F238E27FC236}">
                <a16:creationId xmlns:a16="http://schemas.microsoft.com/office/drawing/2014/main" id="{61AB7368-4E8A-41CB-8E66-77312B94EA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0"/>
            <a:ext cx="1722438" cy="288000"/>
          </a:xfrm>
          <a:prstGeom prst="rect">
            <a:avLst/>
          </a:prstGeom>
          <a:solidFill>
            <a:srgbClr val="F79B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Rectangle 229">
            <a:extLst>
              <a:ext uri="{FF2B5EF4-FFF2-40B4-BE49-F238E27FC236}">
                <a16:creationId xmlns:a16="http://schemas.microsoft.com/office/drawing/2014/main" id="{34A0F630-E9DA-475C-98CA-0C80890FC1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1210258"/>
            <a:ext cx="1722438" cy="288000"/>
          </a:xfrm>
          <a:prstGeom prst="rect">
            <a:avLst/>
          </a:prstGeom>
          <a:solidFill>
            <a:srgbClr val="6160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799B0369-53DC-4AD2-9F54-8BACBD020A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098279"/>
            <a:ext cx="1722438" cy="288000"/>
          </a:xfrm>
          <a:prstGeom prst="rect">
            <a:avLst/>
          </a:prstGeom>
          <a:solidFill>
            <a:srgbClr val="D8F3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Rectangle 51">
            <a:extLst>
              <a:ext uri="{FF2B5EF4-FFF2-40B4-BE49-F238E27FC236}">
                <a16:creationId xmlns:a16="http://schemas.microsoft.com/office/drawing/2014/main" id="{7CC16068-49C6-4F9C-8749-EFEA7F89AA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795715"/>
            <a:ext cx="1722438" cy="288000"/>
          </a:xfrm>
          <a:prstGeom prst="rect">
            <a:avLst/>
          </a:prstGeom>
          <a:solidFill>
            <a:srgbClr val="CCE1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DFA11971-7970-4E46-8730-E0429E4018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400844"/>
            <a:ext cx="1722438" cy="28800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Rectangle 191">
            <a:extLst>
              <a:ext uri="{FF2B5EF4-FFF2-40B4-BE49-F238E27FC236}">
                <a16:creationId xmlns:a16="http://schemas.microsoft.com/office/drawing/2014/main" id="{2829D592-E23D-478E-8CED-0059219146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493151"/>
            <a:ext cx="1722438" cy="288000"/>
          </a:xfrm>
          <a:prstGeom prst="rect">
            <a:avLst/>
          </a:prstGeom>
          <a:solidFill>
            <a:srgbClr val="FFF5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Rectangle 191">
            <a:extLst>
              <a:ext uri="{FF2B5EF4-FFF2-40B4-BE49-F238E27FC236}">
                <a16:creationId xmlns:a16="http://schemas.microsoft.com/office/drawing/2014/main" id="{49F07F71-3E46-40DC-BC5C-16A0D429A5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735339"/>
            <a:ext cx="1722438" cy="257434"/>
          </a:xfrm>
          <a:prstGeom prst="rect">
            <a:avLst/>
          </a:prstGeom>
          <a:solidFill>
            <a:srgbClr val="FDE6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3254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2" r:id="rId41"/>
    <p:sldLayoutId id="2147483943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52400" indent="-152400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22263" indent="-160338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93713" indent="-161925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54050" indent="-160338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75" indent="-152400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>
          <p15:clr>
            <a:srgbClr val="F26B43"/>
          </p15:clr>
        </p15:guide>
        <p15:guide id="2" pos="257">
          <p15:clr>
            <a:srgbClr val="F26B43"/>
          </p15:clr>
        </p15:guide>
        <p15:guide id="3" pos="7446">
          <p15:clr>
            <a:srgbClr val="F26B43"/>
          </p15:clr>
        </p15:guide>
        <p15:guide id="5" pos="3953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3748">
          <p15:clr>
            <a:srgbClr val="F26B43"/>
          </p15:clr>
        </p15:guide>
        <p15:guide id="9" orient="horz" pos="958">
          <p15:clr>
            <a:srgbClr val="F26B43"/>
          </p15:clr>
        </p15:guide>
        <p15:guide id="10" pos="372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58"/>
            </p:custDataLst>
            <p:extLst>
              <p:ext uri="{D42A27DB-BD31-4B8C-83A1-F6EECF244321}">
                <p14:modId xmlns:p14="http://schemas.microsoft.com/office/powerpoint/2010/main" val="1117528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9" name="think-cell Slide" r:id="rId60" imgW="493" imgH="493" progId="TCLayout.ActiveDocument.1">
                  <p:embed/>
                </p:oleObj>
              </mc:Choice>
              <mc:Fallback>
                <p:oleObj name="think-cell Slide" r:id="rId60" imgW="493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5519EA1-B2DA-4391-BACF-B233F3A55635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500" b="0" i="0" baseline="0" dirty="0">
              <a:latin typeface="MTN Brighter Sans" panose="00000500000000000000" pitchFamily="2" charset="0"/>
              <a:ea typeface="+mj-ea"/>
              <a:cs typeface="+mj-cs"/>
              <a:sym typeface="MTN Brighter Sans" panose="00000500000000000000" pitchFamily="2" charset="0"/>
            </a:endParaRPr>
          </a:p>
        </p:txBody>
      </p:sp>
      <p:sp>
        <p:nvSpPr>
          <p:cNvPr id="22" name="Oval 2021">
            <a:extLst>
              <a:ext uri="{FF2B5EF4-FFF2-40B4-BE49-F238E27FC236}">
                <a16:creationId xmlns:a16="http://schemas.microsoft.com/office/drawing/2014/main" id="{3DCC777F-371B-41E9-B938-A05F95DE65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CDAD24-AED6-4DFA-A5A6-32C68C046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25425"/>
            <a:ext cx="10520424" cy="4938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39BBA4E4-9ED0-4AF1-97A2-1A44F92F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700" y="1520825"/>
            <a:ext cx="11404600" cy="44148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48774D-461B-4CFF-912A-AE7CD3F54436}"/>
              </a:ext>
            </a:extLst>
          </p:cNvPr>
          <p:cNvPicPr>
            <a:picLocks noChangeAspect="1"/>
          </p:cNvPicPr>
          <p:nvPr userDrawn="1"/>
        </p:nvPicPr>
        <p:blipFill>
          <a:blip r:embed="rId6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FF46BF-8678-4F53-A8AB-72E7065DF9BC}"/>
              </a:ext>
            </a:extLst>
          </p:cNvPr>
          <p:cNvPicPr>
            <a:picLocks noChangeAspect="1"/>
          </p:cNvPicPr>
          <p:nvPr userDrawn="1"/>
        </p:nvPicPr>
        <p:blipFill>
          <a:blip r:embed="rId63"/>
          <a:stretch>
            <a:fillRect/>
          </a:stretch>
        </p:blipFill>
        <p:spPr>
          <a:xfrm>
            <a:off x="-312129" y="260351"/>
            <a:ext cx="624258" cy="2574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7F0FE-092D-470C-BFCB-07BA9B3B8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65" y="6602403"/>
            <a:ext cx="342145" cy="174625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ctr"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Rectangle 120">
            <a:extLst>
              <a:ext uri="{FF2B5EF4-FFF2-40B4-BE49-F238E27FC236}">
                <a16:creationId xmlns:a16="http://schemas.microsoft.com/office/drawing/2014/main" id="{3E27C80D-0A0E-4FDC-92C8-C7A31E0FB7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858000"/>
            <a:ext cx="1722438" cy="444500"/>
          </a:xfrm>
          <a:prstGeom prst="rect">
            <a:avLst/>
          </a:prstGeom>
          <a:solidFill>
            <a:srgbClr val="E32E6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Rectangle 157">
            <a:extLst>
              <a:ext uri="{FF2B5EF4-FFF2-40B4-BE49-F238E27FC236}">
                <a16:creationId xmlns:a16="http://schemas.microsoft.com/office/drawing/2014/main" id="{297D2617-DDEA-451C-913D-E4423F95A4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7302500"/>
            <a:ext cx="1722438" cy="444500"/>
          </a:xfrm>
          <a:prstGeom prst="rect">
            <a:avLst/>
          </a:prstGeom>
          <a:solidFill>
            <a:srgbClr val="5A1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E8F805-FD75-43BE-9AB7-CF5E1E099589}"/>
              </a:ext>
            </a:extLst>
          </p:cNvPr>
          <p:cNvGrpSpPr/>
          <p:nvPr userDrawn="1"/>
        </p:nvGrpSpPr>
        <p:grpSpPr>
          <a:xfrm>
            <a:off x="-1841501" y="1686418"/>
            <a:ext cx="1722438" cy="1506233"/>
            <a:chOff x="-1841501" y="1798758"/>
            <a:chExt cx="1722438" cy="1506233"/>
          </a:xfrm>
        </p:grpSpPr>
        <p:sp>
          <p:nvSpPr>
            <p:cNvPr id="9" name="Rectangle 17">
              <a:extLst>
                <a:ext uri="{FF2B5EF4-FFF2-40B4-BE49-F238E27FC236}">
                  <a16:creationId xmlns:a16="http://schemas.microsoft.com/office/drawing/2014/main" id="{0DA67B7F-1FC7-44F7-B5A8-A2EE3AB148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407874"/>
              <a:ext cx="1722438" cy="288000"/>
            </a:xfrm>
            <a:prstGeom prst="rect">
              <a:avLst/>
            </a:prstGeom>
            <a:solidFill>
              <a:srgbClr val="0DB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0" name="Rectangle 51">
              <a:extLst>
                <a:ext uri="{FF2B5EF4-FFF2-40B4-BE49-F238E27FC236}">
                  <a16:creationId xmlns:a16="http://schemas.microsoft.com/office/drawing/2014/main" id="{0FA83E02-FA21-484E-BF6A-0D3C50B243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103316"/>
              <a:ext cx="1722438" cy="288000"/>
            </a:xfrm>
            <a:prstGeom prst="rect">
              <a:avLst/>
            </a:prstGeom>
            <a:solidFill>
              <a:srgbClr val="0D6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Rectangle 86">
              <a:extLst>
                <a:ext uri="{FF2B5EF4-FFF2-40B4-BE49-F238E27FC236}">
                  <a16:creationId xmlns:a16="http://schemas.microsoft.com/office/drawing/2014/main" id="{D3CAA317-B940-4DC2-8FA2-C183F4606E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712432"/>
              <a:ext cx="1722438" cy="288000"/>
            </a:xfrm>
            <a:prstGeom prst="rect">
              <a:avLst/>
            </a:prstGeom>
            <a:solidFill>
              <a:srgbClr val="6039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Rectangle 191">
              <a:extLst>
                <a:ext uri="{FF2B5EF4-FFF2-40B4-BE49-F238E27FC236}">
                  <a16:creationId xmlns:a16="http://schemas.microsoft.com/office/drawing/2014/main" id="{DFFAB319-EAFD-4266-AB22-D526360DA5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1798758"/>
              <a:ext cx="1722438" cy="288000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Rectangle 229">
              <a:extLst>
                <a:ext uri="{FF2B5EF4-FFF2-40B4-BE49-F238E27FC236}">
                  <a16:creationId xmlns:a16="http://schemas.microsoft.com/office/drawing/2014/main" id="{5F6E213F-F507-496C-8B47-21817754C0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3016991"/>
              <a:ext cx="1722438" cy="288000"/>
            </a:xfrm>
            <a:prstGeom prst="rect">
              <a:avLst/>
            </a:prstGeom>
            <a:solidFill>
              <a:srgbClr val="393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C48040CE-446A-42F6-A593-EFD73D33DC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05128"/>
            <a:ext cx="1722438" cy="288000"/>
          </a:xfrm>
          <a:prstGeom prst="rect">
            <a:avLst/>
          </a:prstGeom>
          <a:solidFill>
            <a:srgbClr val="3DC1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id="{B7A6B1CA-9FDF-421D-8F78-D0BD24847B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02564"/>
            <a:ext cx="1722438" cy="288000"/>
          </a:xfrm>
          <a:prstGeom prst="rect">
            <a:avLst/>
          </a:prstGeom>
          <a:solidFill>
            <a:srgbClr val="3D87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980E4B02-27D1-4F66-979E-03CD57E272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907693"/>
            <a:ext cx="1722438" cy="288000"/>
          </a:xfrm>
          <a:prstGeom prst="rect">
            <a:avLst/>
          </a:prstGeom>
          <a:solidFill>
            <a:srgbClr val="80614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Rectangle 191">
            <a:extLst>
              <a:ext uri="{FF2B5EF4-FFF2-40B4-BE49-F238E27FC236}">
                <a16:creationId xmlns:a16="http://schemas.microsoft.com/office/drawing/2014/main" id="{61AB7368-4E8A-41CB-8E66-77312B94EA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0"/>
            <a:ext cx="1722438" cy="288000"/>
          </a:xfrm>
          <a:prstGeom prst="rect">
            <a:avLst/>
          </a:prstGeom>
          <a:solidFill>
            <a:srgbClr val="F79B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Rectangle 229">
            <a:extLst>
              <a:ext uri="{FF2B5EF4-FFF2-40B4-BE49-F238E27FC236}">
                <a16:creationId xmlns:a16="http://schemas.microsoft.com/office/drawing/2014/main" id="{34A0F630-E9DA-475C-98CA-0C80890FC1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1210258"/>
            <a:ext cx="1722438" cy="288000"/>
          </a:xfrm>
          <a:prstGeom prst="rect">
            <a:avLst/>
          </a:prstGeom>
          <a:solidFill>
            <a:srgbClr val="6160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799B0369-53DC-4AD2-9F54-8BACBD020A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098279"/>
            <a:ext cx="1722438" cy="288000"/>
          </a:xfrm>
          <a:prstGeom prst="rect">
            <a:avLst/>
          </a:prstGeom>
          <a:solidFill>
            <a:srgbClr val="D8F3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Rectangle 51">
            <a:extLst>
              <a:ext uri="{FF2B5EF4-FFF2-40B4-BE49-F238E27FC236}">
                <a16:creationId xmlns:a16="http://schemas.microsoft.com/office/drawing/2014/main" id="{7CC16068-49C6-4F9C-8749-EFEA7F89AA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795715"/>
            <a:ext cx="1722438" cy="288000"/>
          </a:xfrm>
          <a:prstGeom prst="rect">
            <a:avLst/>
          </a:prstGeom>
          <a:solidFill>
            <a:srgbClr val="CCE1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DFA11971-7970-4E46-8730-E0429E4018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400844"/>
            <a:ext cx="1722438" cy="28800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Rectangle 191">
            <a:extLst>
              <a:ext uri="{FF2B5EF4-FFF2-40B4-BE49-F238E27FC236}">
                <a16:creationId xmlns:a16="http://schemas.microsoft.com/office/drawing/2014/main" id="{2829D592-E23D-478E-8CED-0059219146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493151"/>
            <a:ext cx="1722438" cy="288000"/>
          </a:xfrm>
          <a:prstGeom prst="rect">
            <a:avLst/>
          </a:prstGeom>
          <a:solidFill>
            <a:srgbClr val="FFF5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Rectangle 191">
            <a:extLst>
              <a:ext uri="{FF2B5EF4-FFF2-40B4-BE49-F238E27FC236}">
                <a16:creationId xmlns:a16="http://schemas.microsoft.com/office/drawing/2014/main" id="{49F07F71-3E46-40DC-BC5C-16A0D429A5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735339"/>
            <a:ext cx="1722438" cy="257434"/>
          </a:xfrm>
          <a:prstGeom prst="rect">
            <a:avLst/>
          </a:prstGeom>
          <a:solidFill>
            <a:srgbClr val="FDE6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8E4C2D-E990-4BA2-A525-49843716E6CE}"/>
              </a:ext>
            </a:extLst>
          </p:cNvPr>
          <p:cNvSpPr txBox="1"/>
          <p:nvPr userDrawn="1"/>
        </p:nvSpPr>
        <p:spPr>
          <a:xfrm>
            <a:off x="-1704106" y="5211739"/>
            <a:ext cx="1295519" cy="371317"/>
          </a:xfrm>
          <a:prstGeom prst="roundRect">
            <a:avLst/>
          </a:prstGeom>
          <a:solidFill>
            <a:srgbClr val="A6A8AB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SEAGHA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0CF1A1-E8CD-4041-B87F-3DDC1FC9541D}"/>
              </a:ext>
            </a:extLst>
          </p:cNvPr>
          <p:cNvSpPr txBox="1"/>
          <p:nvPr userDrawn="1"/>
        </p:nvSpPr>
        <p:spPr>
          <a:xfrm>
            <a:off x="-1704106" y="5619647"/>
            <a:ext cx="1295519" cy="371317"/>
          </a:xfrm>
          <a:prstGeom prst="roundRect">
            <a:avLst/>
          </a:prstGeom>
          <a:solidFill>
            <a:srgbClr val="235B40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WECA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5F02B3-C2B8-42E1-864C-4254F9BFE98D}"/>
              </a:ext>
            </a:extLst>
          </p:cNvPr>
          <p:cNvSpPr txBox="1"/>
          <p:nvPr userDrawn="1"/>
        </p:nvSpPr>
        <p:spPr>
          <a:xfrm>
            <a:off x="-1704107" y="6050613"/>
            <a:ext cx="1295519" cy="371317"/>
          </a:xfrm>
          <a:prstGeom prst="roundRect">
            <a:avLst/>
          </a:prstGeom>
          <a:solidFill>
            <a:srgbClr val="8EA2B6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2"/>
                </a:solidFill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</a:t>
            </a:r>
            <a:r>
              <a:rPr lang="en-ZA" sz="1050" dirty="0">
                <a:solidFill>
                  <a:schemeClr val="bg2"/>
                </a:solidFill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ENA</a:t>
            </a:r>
            <a:endParaRPr kumimoji="0" lang="en-ZA" sz="105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TN Brighter Sans Medium" panose="000006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32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40" r:id="rId35"/>
    <p:sldLayoutId id="2147483741" r:id="rId36"/>
    <p:sldLayoutId id="2147483742" r:id="rId37"/>
    <p:sldLayoutId id="2147483743" r:id="rId38"/>
    <p:sldLayoutId id="2147483745" r:id="rId39"/>
    <p:sldLayoutId id="2147483746" r:id="rId40"/>
    <p:sldLayoutId id="2147483747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52400" indent="-152400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22263" indent="-160338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93713" indent="-161925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54050" indent="-160338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75" indent="-152400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>
          <p15:clr>
            <a:srgbClr val="F26B43"/>
          </p15:clr>
        </p15:guide>
        <p15:guide id="2" pos="257">
          <p15:clr>
            <a:srgbClr val="F26B43"/>
          </p15:clr>
        </p15:guide>
        <p15:guide id="3" pos="7446">
          <p15:clr>
            <a:srgbClr val="F26B43"/>
          </p15:clr>
        </p15:guide>
        <p15:guide id="5" pos="3953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3748">
          <p15:clr>
            <a:srgbClr val="F26B43"/>
          </p15:clr>
        </p15:guide>
        <p15:guide id="9" orient="horz" pos="958">
          <p15:clr>
            <a:srgbClr val="F26B43"/>
          </p15:clr>
        </p15:guide>
        <p15:guide id="10" pos="372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58"/>
            </p:custDataLst>
            <p:extLst>
              <p:ext uri="{D42A27DB-BD31-4B8C-83A1-F6EECF244321}">
                <p14:modId xmlns:p14="http://schemas.microsoft.com/office/powerpoint/2010/main" val="14139492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4" name="think-cell Slide" r:id="rId60" imgW="493" imgH="493" progId="TCLayout.ActiveDocument.1">
                  <p:embed/>
                </p:oleObj>
              </mc:Choice>
              <mc:Fallback>
                <p:oleObj name="think-cell Slide" r:id="rId60" imgW="493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F78A826-0E44-40A2-8FE9-1D597B2CFD46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500" b="0" i="0" baseline="0" dirty="0">
              <a:latin typeface="MTN Brighter Sans" panose="00000500000000000000" pitchFamily="2" charset="0"/>
              <a:ea typeface="+mj-ea"/>
              <a:cs typeface="+mj-cs"/>
              <a:sym typeface="MTN Brighter Sans" panose="00000500000000000000" pitchFamily="2" charset="0"/>
            </a:endParaRPr>
          </a:p>
        </p:txBody>
      </p:sp>
      <p:sp>
        <p:nvSpPr>
          <p:cNvPr id="22" name="Oval 2021">
            <a:extLst>
              <a:ext uri="{FF2B5EF4-FFF2-40B4-BE49-F238E27FC236}">
                <a16:creationId xmlns:a16="http://schemas.microsoft.com/office/drawing/2014/main" id="{3DCC777F-371B-41E9-B938-A05F95DE65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CDAD24-AED6-4DFA-A5A6-32C68C046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25425"/>
            <a:ext cx="10520424" cy="4938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39BBA4E4-9ED0-4AF1-97A2-1A44F92F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700" y="1520825"/>
            <a:ext cx="11404600" cy="44148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48774D-461B-4CFF-912A-AE7CD3F54436}"/>
              </a:ext>
            </a:extLst>
          </p:cNvPr>
          <p:cNvPicPr>
            <a:picLocks noChangeAspect="1"/>
          </p:cNvPicPr>
          <p:nvPr userDrawn="1"/>
        </p:nvPicPr>
        <p:blipFill>
          <a:blip r:embed="rId62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FF46BF-8678-4F53-A8AB-72E7065DF9BC}"/>
              </a:ext>
            </a:extLst>
          </p:cNvPr>
          <p:cNvPicPr>
            <a:picLocks noChangeAspect="1"/>
          </p:cNvPicPr>
          <p:nvPr userDrawn="1"/>
        </p:nvPicPr>
        <p:blipFill>
          <a:blip r:embed="rId63"/>
          <a:stretch>
            <a:fillRect/>
          </a:stretch>
        </p:blipFill>
        <p:spPr>
          <a:xfrm>
            <a:off x="-312129" y="260351"/>
            <a:ext cx="624258" cy="2574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7F0FE-092D-470C-BFCB-07BA9B3B8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65" y="6602403"/>
            <a:ext cx="342145" cy="174625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ctr"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Rectangle 120">
            <a:extLst>
              <a:ext uri="{FF2B5EF4-FFF2-40B4-BE49-F238E27FC236}">
                <a16:creationId xmlns:a16="http://schemas.microsoft.com/office/drawing/2014/main" id="{3E27C80D-0A0E-4FDC-92C8-C7A31E0FB7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858000"/>
            <a:ext cx="1722438" cy="444500"/>
          </a:xfrm>
          <a:prstGeom prst="rect">
            <a:avLst/>
          </a:prstGeom>
          <a:solidFill>
            <a:srgbClr val="E32E6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Rectangle 157">
            <a:extLst>
              <a:ext uri="{FF2B5EF4-FFF2-40B4-BE49-F238E27FC236}">
                <a16:creationId xmlns:a16="http://schemas.microsoft.com/office/drawing/2014/main" id="{297D2617-DDEA-451C-913D-E4423F95A4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7302500"/>
            <a:ext cx="1722438" cy="444500"/>
          </a:xfrm>
          <a:prstGeom prst="rect">
            <a:avLst/>
          </a:prstGeom>
          <a:solidFill>
            <a:srgbClr val="5A1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E8F805-FD75-43BE-9AB7-CF5E1E099589}"/>
              </a:ext>
            </a:extLst>
          </p:cNvPr>
          <p:cNvGrpSpPr/>
          <p:nvPr userDrawn="1"/>
        </p:nvGrpSpPr>
        <p:grpSpPr>
          <a:xfrm>
            <a:off x="-1841501" y="1686418"/>
            <a:ext cx="1722438" cy="1506233"/>
            <a:chOff x="-1841501" y="1798758"/>
            <a:chExt cx="1722438" cy="1506233"/>
          </a:xfrm>
        </p:grpSpPr>
        <p:sp>
          <p:nvSpPr>
            <p:cNvPr id="9" name="Rectangle 17">
              <a:extLst>
                <a:ext uri="{FF2B5EF4-FFF2-40B4-BE49-F238E27FC236}">
                  <a16:creationId xmlns:a16="http://schemas.microsoft.com/office/drawing/2014/main" id="{0DA67B7F-1FC7-44F7-B5A8-A2EE3AB148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407874"/>
              <a:ext cx="1722438" cy="288000"/>
            </a:xfrm>
            <a:prstGeom prst="rect">
              <a:avLst/>
            </a:prstGeom>
            <a:solidFill>
              <a:srgbClr val="0DB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0" name="Rectangle 51">
              <a:extLst>
                <a:ext uri="{FF2B5EF4-FFF2-40B4-BE49-F238E27FC236}">
                  <a16:creationId xmlns:a16="http://schemas.microsoft.com/office/drawing/2014/main" id="{0FA83E02-FA21-484E-BF6A-0D3C50B243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103316"/>
              <a:ext cx="1722438" cy="288000"/>
            </a:xfrm>
            <a:prstGeom prst="rect">
              <a:avLst/>
            </a:prstGeom>
            <a:solidFill>
              <a:srgbClr val="0D6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Rectangle 86">
              <a:extLst>
                <a:ext uri="{FF2B5EF4-FFF2-40B4-BE49-F238E27FC236}">
                  <a16:creationId xmlns:a16="http://schemas.microsoft.com/office/drawing/2014/main" id="{D3CAA317-B940-4DC2-8FA2-C183F4606E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712432"/>
              <a:ext cx="1722438" cy="288000"/>
            </a:xfrm>
            <a:prstGeom prst="rect">
              <a:avLst/>
            </a:prstGeom>
            <a:solidFill>
              <a:srgbClr val="6039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Rectangle 191">
              <a:extLst>
                <a:ext uri="{FF2B5EF4-FFF2-40B4-BE49-F238E27FC236}">
                  <a16:creationId xmlns:a16="http://schemas.microsoft.com/office/drawing/2014/main" id="{DFFAB319-EAFD-4266-AB22-D526360DA5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1798758"/>
              <a:ext cx="1722438" cy="288000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Rectangle 229">
              <a:extLst>
                <a:ext uri="{FF2B5EF4-FFF2-40B4-BE49-F238E27FC236}">
                  <a16:creationId xmlns:a16="http://schemas.microsoft.com/office/drawing/2014/main" id="{5F6E213F-F507-496C-8B47-21817754C0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3016991"/>
              <a:ext cx="1722438" cy="288000"/>
            </a:xfrm>
            <a:prstGeom prst="rect">
              <a:avLst/>
            </a:prstGeom>
            <a:solidFill>
              <a:srgbClr val="393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C48040CE-446A-42F6-A593-EFD73D33DC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05128"/>
            <a:ext cx="1722438" cy="288000"/>
          </a:xfrm>
          <a:prstGeom prst="rect">
            <a:avLst/>
          </a:prstGeom>
          <a:solidFill>
            <a:srgbClr val="3DC1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id="{B7A6B1CA-9FDF-421D-8F78-D0BD24847B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02564"/>
            <a:ext cx="1722438" cy="288000"/>
          </a:xfrm>
          <a:prstGeom prst="rect">
            <a:avLst/>
          </a:prstGeom>
          <a:solidFill>
            <a:srgbClr val="3D87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980E4B02-27D1-4F66-979E-03CD57E272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907693"/>
            <a:ext cx="1722438" cy="288000"/>
          </a:xfrm>
          <a:prstGeom prst="rect">
            <a:avLst/>
          </a:prstGeom>
          <a:solidFill>
            <a:srgbClr val="80614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Rectangle 191">
            <a:extLst>
              <a:ext uri="{FF2B5EF4-FFF2-40B4-BE49-F238E27FC236}">
                <a16:creationId xmlns:a16="http://schemas.microsoft.com/office/drawing/2014/main" id="{61AB7368-4E8A-41CB-8E66-77312B94EA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0"/>
            <a:ext cx="1722438" cy="288000"/>
          </a:xfrm>
          <a:prstGeom prst="rect">
            <a:avLst/>
          </a:prstGeom>
          <a:solidFill>
            <a:srgbClr val="F79B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Rectangle 229">
            <a:extLst>
              <a:ext uri="{FF2B5EF4-FFF2-40B4-BE49-F238E27FC236}">
                <a16:creationId xmlns:a16="http://schemas.microsoft.com/office/drawing/2014/main" id="{34A0F630-E9DA-475C-98CA-0C80890FC1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1210258"/>
            <a:ext cx="1722438" cy="288000"/>
          </a:xfrm>
          <a:prstGeom prst="rect">
            <a:avLst/>
          </a:prstGeom>
          <a:solidFill>
            <a:srgbClr val="6160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799B0369-53DC-4AD2-9F54-8BACBD020A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098279"/>
            <a:ext cx="1722438" cy="288000"/>
          </a:xfrm>
          <a:prstGeom prst="rect">
            <a:avLst/>
          </a:prstGeom>
          <a:solidFill>
            <a:srgbClr val="D8F3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Rectangle 51">
            <a:extLst>
              <a:ext uri="{FF2B5EF4-FFF2-40B4-BE49-F238E27FC236}">
                <a16:creationId xmlns:a16="http://schemas.microsoft.com/office/drawing/2014/main" id="{7CC16068-49C6-4F9C-8749-EFEA7F89AA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795715"/>
            <a:ext cx="1722438" cy="288000"/>
          </a:xfrm>
          <a:prstGeom prst="rect">
            <a:avLst/>
          </a:prstGeom>
          <a:solidFill>
            <a:srgbClr val="CCE1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DFA11971-7970-4E46-8730-E0429E4018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400844"/>
            <a:ext cx="1722438" cy="28800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Rectangle 191">
            <a:extLst>
              <a:ext uri="{FF2B5EF4-FFF2-40B4-BE49-F238E27FC236}">
                <a16:creationId xmlns:a16="http://schemas.microsoft.com/office/drawing/2014/main" id="{2829D592-E23D-478E-8CED-0059219146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493151"/>
            <a:ext cx="1722438" cy="288000"/>
          </a:xfrm>
          <a:prstGeom prst="rect">
            <a:avLst/>
          </a:prstGeom>
          <a:solidFill>
            <a:srgbClr val="FFF5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Rectangle 191">
            <a:extLst>
              <a:ext uri="{FF2B5EF4-FFF2-40B4-BE49-F238E27FC236}">
                <a16:creationId xmlns:a16="http://schemas.microsoft.com/office/drawing/2014/main" id="{49F07F71-3E46-40DC-BC5C-16A0D429A5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735339"/>
            <a:ext cx="1722438" cy="257434"/>
          </a:xfrm>
          <a:prstGeom prst="rect">
            <a:avLst/>
          </a:prstGeom>
          <a:solidFill>
            <a:srgbClr val="FDE6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8E4C2D-E990-4BA2-A525-49843716E6CE}"/>
              </a:ext>
            </a:extLst>
          </p:cNvPr>
          <p:cNvSpPr txBox="1"/>
          <p:nvPr userDrawn="1"/>
        </p:nvSpPr>
        <p:spPr>
          <a:xfrm>
            <a:off x="-1704106" y="5211739"/>
            <a:ext cx="1295519" cy="371317"/>
          </a:xfrm>
          <a:prstGeom prst="roundRect">
            <a:avLst/>
          </a:prstGeom>
          <a:solidFill>
            <a:srgbClr val="A6A8AB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SEAGHA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0CF1A1-E8CD-4041-B87F-3DDC1FC9541D}"/>
              </a:ext>
            </a:extLst>
          </p:cNvPr>
          <p:cNvSpPr txBox="1"/>
          <p:nvPr userDrawn="1"/>
        </p:nvSpPr>
        <p:spPr>
          <a:xfrm>
            <a:off x="-1704106" y="5619647"/>
            <a:ext cx="1295519" cy="371317"/>
          </a:xfrm>
          <a:prstGeom prst="roundRect">
            <a:avLst/>
          </a:prstGeom>
          <a:solidFill>
            <a:srgbClr val="235B40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WECA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5F02B3-C2B8-42E1-864C-4254F9BFE98D}"/>
              </a:ext>
            </a:extLst>
          </p:cNvPr>
          <p:cNvSpPr txBox="1"/>
          <p:nvPr userDrawn="1"/>
        </p:nvSpPr>
        <p:spPr>
          <a:xfrm>
            <a:off x="-1704107" y="6050613"/>
            <a:ext cx="1295519" cy="371317"/>
          </a:xfrm>
          <a:prstGeom prst="roundRect">
            <a:avLst/>
          </a:prstGeom>
          <a:solidFill>
            <a:srgbClr val="8EA2B6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2"/>
                </a:solidFill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</a:t>
            </a:r>
            <a:r>
              <a:rPr lang="en-ZA" sz="1050" dirty="0">
                <a:solidFill>
                  <a:schemeClr val="bg2"/>
                </a:solidFill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ENA</a:t>
            </a:r>
            <a:endParaRPr kumimoji="0" lang="en-ZA" sz="105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TN Brighter Sans Medium" panose="000006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  <p:sldLayoutId id="2147483790" r:id="rId26"/>
    <p:sldLayoutId id="2147483791" r:id="rId27"/>
    <p:sldLayoutId id="2147483792" r:id="rId28"/>
    <p:sldLayoutId id="2147483793" r:id="rId29"/>
    <p:sldLayoutId id="2147483794" r:id="rId30"/>
    <p:sldLayoutId id="2147483795" r:id="rId31"/>
    <p:sldLayoutId id="2147483796" r:id="rId32"/>
    <p:sldLayoutId id="2147483797" r:id="rId33"/>
    <p:sldLayoutId id="2147483798" r:id="rId34"/>
    <p:sldLayoutId id="2147483801" r:id="rId35"/>
    <p:sldLayoutId id="2147483802" r:id="rId36"/>
    <p:sldLayoutId id="2147483803" r:id="rId37"/>
    <p:sldLayoutId id="2147483804" r:id="rId38"/>
    <p:sldLayoutId id="2147483806" r:id="rId39"/>
    <p:sldLayoutId id="2147483807" r:id="rId40"/>
    <p:sldLayoutId id="2147483808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  <p:sldLayoutId id="2147483820" r:id="rId51"/>
    <p:sldLayoutId id="2147483821" r:id="rId52"/>
    <p:sldLayoutId id="2147483822" r:id="rId53"/>
    <p:sldLayoutId id="2147483823" r:id="rId54"/>
    <p:sldLayoutId id="2147483824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52400" indent="-152400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22263" indent="-160338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93713" indent="-161925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54050" indent="-160338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75" indent="-152400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>
          <p15:clr>
            <a:srgbClr val="F26B43"/>
          </p15:clr>
        </p15:guide>
        <p15:guide id="2" pos="257">
          <p15:clr>
            <a:srgbClr val="F26B43"/>
          </p15:clr>
        </p15:guide>
        <p15:guide id="3" pos="7446">
          <p15:clr>
            <a:srgbClr val="F26B43"/>
          </p15:clr>
        </p15:guide>
        <p15:guide id="5" pos="3953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3748">
          <p15:clr>
            <a:srgbClr val="F26B43"/>
          </p15:clr>
        </p15:guide>
        <p15:guide id="9" orient="horz" pos="958">
          <p15:clr>
            <a:srgbClr val="F26B43"/>
          </p15:clr>
        </p15:guide>
        <p15:guide id="10" pos="372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60"/>
            </p:custDataLst>
            <p:extLst>
              <p:ext uri="{D42A27DB-BD31-4B8C-83A1-F6EECF244321}">
                <p14:modId xmlns:p14="http://schemas.microsoft.com/office/powerpoint/2010/main" val="16291918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8" name="think-cell Slide" r:id="rId62" imgW="493" imgH="493" progId="TCLayout.ActiveDocument.1">
                  <p:embed/>
                </p:oleObj>
              </mc:Choice>
              <mc:Fallback>
                <p:oleObj name="think-cell Slide" r:id="rId62" imgW="493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55B6704C-1BBF-4E6A-87D0-E6CE82A8E580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500" b="0" i="0" baseline="0" dirty="0">
              <a:latin typeface="MTN Brighter Sans" panose="00000500000000000000" pitchFamily="2" charset="0"/>
              <a:ea typeface="+mj-ea"/>
              <a:cs typeface="+mj-cs"/>
              <a:sym typeface="MTN Brighter Sans" panose="00000500000000000000" pitchFamily="2" charset="0"/>
            </a:endParaRPr>
          </a:p>
        </p:txBody>
      </p:sp>
      <p:sp>
        <p:nvSpPr>
          <p:cNvPr id="22" name="Oval 2021">
            <a:extLst>
              <a:ext uri="{FF2B5EF4-FFF2-40B4-BE49-F238E27FC236}">
                <a16:creationId xmlns:a16="http://schemas.microsoft.com/office/drawing/2014/main" id="{3DCC777F-371B-41E9-B938-A05F95DE65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CDAD24-AED6-4DFA-A5A6-32C68C046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25425"/>
            <a:ext cx="10520424" cy="4938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39BBA4E4-9ED0-4AF1-97A2-1A44F92F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700" y="1520825"/>
            <a:ext cx="11404600" cy="44148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48774D-461B-4CFF-912A-AE7CD3F54436}"/>
              </a:ext>
            </a:extLst>
          </p:cNvPr>
          <p:cNvPicPr>
            <a:picLocks noChangeAspect="1"/>
          </p:cNvPicPr>
          <p:nvPr userDrawn="1"/>
        </p:nvPicPr>
        <p:blipFill>
          <a:blip r:embed="rId64"/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FF46BF-8678-4F53-A8AB-72E7065DF9BC}"/>
              </a:ext>
            </a:extLst>
          </p:cNvPr>
          <p:cNvPicPr>
            <a:picLocks noChangeAspect="1"/>
          </p:cNvPicPr>
          <p:nvPr userDrawn="1"/>
        </p:nvPicPr>
        <p:blipFill>
          <a:blip r:embed="rId65"/>
          <a:stretch>
            <a:fillRect/>
          </a:stretch>
        </p:blipFill>
        <p:spPr>
          <a:xfrm>
            <a:off x="-312129" y="260351"/>
            <a:ext cx="624258" cy="2574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7F0FE-092D-470C-BFCB-07BA9B3B8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65" y="6602403"/>
            <a:ext cx="342145" cy="174625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ctr"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Rectangle 120">
            <a:extLst>
              <a:ext uri="{FF2B5EF4-FFF2-40B4-BE49-F238E27FC236}">
                <a16:creationId xmlns:a16="http://schemas.microsoft.com/office/drawing/2014/main" id="{3E27C80D-0A0E-4FDC-92C8-C7A31E0FB7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858000"/>
            <a:ext cx="1722438" cy="444500"/>
          </a:xfrm>
          <a:prstGeom prst="rect">
            <a:avLst/>
          </a:prstGeom>
          <a:solidFill>
            <a:srgbClr val="E32E6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Rectangle 157">
            <a:extLst>
              <a:ext uri="{FF2B5EF4-FFF2-40B4-BE49-F238E27FC236}">
                <a16:creationId xmlns:a16="http://schemas.microsoft.com/office/drawing/2014/main" id="{297D2617-DDEA-451C-913D-E4423F95A4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7302500"/>
            <a:ext cx="1722438" cy="444500"/>
          </a:xfrm>
          <a:prstGeom prst="rect">
            <a:avLst/>
          </a:prstGeom>
          <a:solidFill>
            <a:srgbClr val="5A1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E8F805-FD75-43BE-9AB7-CF5E1E099589}"/>
              </a:ext>
            </a:extLst>
          </p:cNvPr>
          <p:cNvGrpSpPr/>
          <p:nvPr userDrawn="1"/>
        </p:nvGrpSpPr>
        <p:grpSpPr>
          <a:xfrm>
            <a:off x="-1841501" y="1686418"/>
            <a:ext cx="1722438" cy="1506233"/>
            <a:chOff x="-1841501" y="1798758"/>
            <a:chExt cx="1722438" cy="1506233"/>
          </a:xfrm>
        </p:grpSpPr>
        <p:sp>
          <p:nvSpPr>
            <p:cNvPr id="9" name="Rectangle 17">
              <a:extLst>
                <a:ext uri="{FF2B5EF4-FFF2-40B4-BE49-F238E27FC236}">
                  <a16:creationId xmlns:a16="http://schemas.microsoft.com/office/drawing/2014/main" id="{0DA67B7F-1FC7-44F7-B5A8-A2EE3AB148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407874"/>
              <a:ext cx="1722438" cy="288000"/>
            </a:xfrm>
            <a:prstGeom prst="rect">
              <a:avLst/>
            </a:prstGeom>
            <a:solidFill>
              <a:srgbClr val="0DB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0" name="Rectangle 51">
              <a:extLst>
                <a:ext uri="{FF2B5EF4-FFF2-40B4-BE49-F238E27FC236}">
                  <a16:creationId xmlns:a16="http://schemas.microsoft.com/office/drawing/2014/main" id="{0FA83E02-FA21-484E-BF6A-0D3C50B243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103316"/>
              <a:ext cx="1722438" cy="288000"/>
            </a:xfrm>
            <a:prstGeom prst="rect">
              <a:avLst/>
            </a:prstGeom>
            <a:solidFill>
              <a:srgbClr val="0D6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Rectangle 86">
              <a:extLst>
                <a:ext uri="{FF2B5EF4-FFF2-40B4-BE49-F238E27FC236}">
                  <a16:creationId xmlns:a16="http://schemas.microsoft.com/office/drawing/2014/main" id="{D3CAA317-B940-4DC2-8FA2-C183F4606E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712432"/>
              <a:ext cx="1722438" cy="288000"/>
            </a:xfrm>
            <a:prstGeom prst="rect">
              <a:avLst/>
            </a:prstGeom>
            <a:solidFill>
              <a:srgbClr val="6039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Rectangle 191">
              <a:extLst>
                <a:ext uri="{FF2B5EF4-FFF2-40B4-BE49-F238E27FC236}">
                  <a16:creationId xmlns:a16="http://schemas.microsoft.com/office/drawing/2014/main" id="{DFFAB319-EAFD-4266-AB22-D526360DA5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1798758"/>
              <a:ext cx="1722438" cy="288000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Rectangle 229">
              <a:extLst>
                <a:ext uri="{FF2B5EF4-FFF2-40B4-BE49-F238E27FC236}">
                  <a16:creationId xmlns:a16="http://schemas.microsoft.com/office/drawing/2014/main" id="{5F6E213F-F507-496C-8B47-21817754C0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3016991"/>
              <a:ext cx="1722438" cy="288000"/>
            </a:xfrm>
            <a:prstGeom prst="rect">
              <a:avLst/>
            </a:prstGeom>
            <a:solidFill>
              <a:srgbClr val="393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C48040CE-446A-42F6-A593-EFD73D33DC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05128"/>
            <a:ext cx="1722438" cy="288000"/>
          </a:xfrm>
          <a:prstGeom prst="rect">
            <a:avLst/>
          </a:prstGeom>
          <a:solidFill>
            <a:srgbClr val="3DC1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id="{B7A6B1CA-9FDF-421D-8F78-D0BD24847B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02564"/>
            <a:ext cx="1722438" cy="288000"/>
          </a:xfrm>
          <a:prstGeom prst="rect">
            <a:avLst/>
          </a:prstGeom>
          <a:solidFill>
            <a:srgbClr val="3D87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980E4B02-27D1-4F66-979E-03CD57E272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907693"/>
            <a:ext cx="1722438" cy="288000"/>
          </a:xfrm>
          <a:prstGeom prst="rect">
            <a:avLst/>
          </a:prstGeom>
          <a:solidFill>
            <a:srgbClr val="80614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Rectangle 191">
            <a:extLst>
              <a:ext uri="{FF2B5EF4-FFF2-40B4-BE49-F238E27FC236}">
                <a16:creationId xmlns:a16="http://schemas.microsoft.com/office/drawing/2014/main" id="{61AB7368-4E8A-41CB-8E66-77312B94EA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0"/>
            <a:ext cx="1722438" cy="288000"/>
          </a:xfrm>
          <a:prstGeom prst="rect">
            <a:avLst/>
          </a:prstGeom>
          <a:solidFill>
            <a:srgbClr val="F79B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Rectangle 229">
            <a:extLst>
              <a:ext uri="{FF2B5EF4-FFF2-40B4-BE49-F238E27FC236}">
                <a16:creationId xmlns:a16="http://schemas.microsoft.com/office/drawing/2014/main" id="{34A0F630-E9DA-475C-98CA-0C80890FC1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1210258"/>
            <a:ext cx="1722438" cy="288000"/>
          </a:xfrm>
          <a:prstGeom prst="rect">
            <a:avLst/>
          </a:prstGeom>
          <a:solidFill>
            <a:srgbClr val="6160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799B0369-53DC-4AD2-9F54-8BACBD020A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098279"/>
            <a:ext cx="1722438" cy="288000"/>
          </a:xfrm>
          <a:prstGeom prst="rect">
            <a:avLst/>
          </a:prstGeom>
          <a:solidFill>
            <a:srgbClr val="D8F3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Rectangle 51">
            <a:extLst>
              <a:ext uri="{FF2B5EF4-FFF2-40B4-BE49-F238E27FC236}">
                <a16:creationId xmlns:a16="http://schemas.microsoft.com/office/drawing/2014/main" id="{7CC16068-49C6-4F9C-8749-EFEA7F89AA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795715"/>
            <a:ext cx="1722438" cy="288000"/>
          </a:xfrm>
          <a:prstGeom prst="rect">
            <a:avLst/>
          </a:prstGeom>
          <a:solidFill>
            <a:srgbClr val="CCE1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DFA11971-7970-4E46-8730-E0429E4018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400844"/>
            <a:ext cx="1722438" cy="28800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Rectangle 191">
            <a:extLst>
              <a:ext uri="{FF2B5EF4-FFF2-40B4-BE49-F238E27FC236}">
                <a16:creationId xmlns:a16="http://schemas.microsoft.com/office/drawing/2014/main" id="{2829D592-E23D-478E-8CED-0059219146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493151"/>
            <a:ext cx="1722438" cy="288000"/>
          </a:xfrm>
          <a:prstGeom prst="rect">
            <a:avLst/>
          </a:prstGeom>
          <a:solidFill>
            <a:srgbClr val="FFF5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Rectangle 191">
            <a:extLst>
              <a:ext uri="{FF2B5EF4-FFF2-40B4-BE49-F238E27FC236}">
                <a16:creationId xmlns:a16="http://schemas.microsoft.com/office/drawing/2014/main" id="{49F07F71-3E46-40DC-BC5C-16A0D429A5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735339"/>
            <a:ext cx="1722438" cy="257434"/>
          </a:xfrm>
          <a:prstGeom prst="rect">
            <a:avLst/>
          </a:prstGeom>
          <a:solidFill>
            <a:srgbClr val="FDE6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8E4C2D-E990-4BA2-A525-49843716E6CE}"/>
              </a:ext>
            </a:extLst>
          </p:cNvPr>
          <p:cNvSpPr txBox="1"/>
          <p:nvPr userDrawn="1"/>
        </p:nvSpPr>
        <p:spPr>
          <a:xfrm>
            <a:off x="-1704106" y="5211739"/>
            <a:ext cx="1295519" cy="371317"/>
          </a:xfrm>
          <a:prstGeom prst="roundRect">
            <a:avLst/>
          </a:prstGeom>
          <a:solidFill>
            <a:srgbClr val="A6A8AB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SEAGHA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0CF1A1-E8CD-4041-B87F-3DDC1FC9541D}"/>
              </a:ext>
            </a:extLst>
          </p:cNvPr>
          <p:cNvSpPr txBox="1"/>
          <p:nvPr userDrawn="1"/>
        </p:nvSpPr>
        <p:spPr>
          <a:xfrm>
            <a:off x="-1704106" y="5619647"/>
            <a:ext cx="1295519" cy="371317"/>
          </a:xfrm>
          <a:prstGeom prst="roundRect">
            <a:avLst/>
          </a:prstGeom>
          <a:solidFill>
            <a:srgbClr val="235B40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WECA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5F02B3-C2B8-42E1-864C-4254F9BFE98D}"/>
              </a:ext>
            </a:extLst>
          </p:cNvPr>
          <p:cNvSpPr txBox="1"/>
          <p:nvPr userDrawn="1"/>
        </p:nvSpPr>
        <p:spPr>
          <a:xfrm>
            <a:off x="-1704107" y="6050613"/>
            <a:ext cx="1295519" cy="371317"/>
          </a:xfrm>
          <a:prstGeom prst="roundRect">
            <a:avLst/>
          </a:prstGeom>
          <a:solidFill>
            <a:srgbClr val="8EA2B6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2"/>
                </a:solidFill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</a:t>
            </a:r>
            <a:r>
              <a:rPr lang="en-ZA" sz="1050" dirty="0">
                <a:solidFill>
                  <a:schemeClr val="bg2"/>
                </a:solidFill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ENA</a:t>
            </a:r>
            <a:endParaRPr kumimoji="0" lang="en-ZA" sz="105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TN Brighter Sans Medium" panose="000006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20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  <p:sldLayoutId id="2147483853" r:id="rId28"/>
    <p:sldLayoutId id="2147483854" r:id="rId29"/>
    <p:sldLayoutId id="2147483855" r:id="rId30"/>
    <p:sldLayoutId id="2147483856" r:id="rId31"/>
    <p:sldLayoutId id="2147483857" r:id="rId32"/>
    <p:sldLayoutId id="2147483858" r:id="rId33"/>
    <p:sldLayoutId id="2147483859" r:id="rId34"/>
    <p:sldLayoutId id="2147483860" r:id="rId35"/>
    <p:sldLayoutId id="2147483861" r:id="rId36"/>
    <p:sldLayoutId id="2147483862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7" r:id="rId52"/>
    <p:sldLayoutId id="2147483878" r:id="rId53"/>
    <p:sldLayoutId id="2147483879" r:id="rId54"/>
    <p:sldLayoutId id="2147483880" r:id="rId55"/>
    <p:sldLayoutId id="2147483881" r:id="rId56"/>
    <p:sldLayoutId id="2147483882" r:id="rId5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52400" indent="-152400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22263" indent="-160338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93713" indent="-161925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54050" indent="-160338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75" indent="-152400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>
          <p15:clr>
            <a:srgbClr val="F26B43"/>
          </p15:clr>
        </p15:guide>
        <p15:guide id="2" pos="257">
          <p15:clr>
            <a:srgbClr val="F26B43"/>
          </p15:clr>
        </p15:guide>
        <p15:guide id="3" pos="7446">
          <p15:clr>
            <a:srgbClr val="F26B43"/>
          </p15:clr>
        </p15:guide>
        <p15:guide id="5" pos="3953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3748">
          <p15:clr>
            <a:srgbClr val="F26B43"/>
          </p15:clr>
        </p15:guide>
        <p15:guide id="9" orient="horz" pos="958">
          <p15:clr>
            <a:srgbClr val="F26B43"/>
          </p15:clr>
        </p15:guide>
        <p15:guide id="10" pos="372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5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8" name="think-cell Slide" r:id="rId57" imgW="493" imgH="493" progId="TCLayout.ActiveDocument.1">
                  <p:embed/>
                </p:oleObj>
              </mc:Choice>
              <mc:Fallback>
                <p:oleObj name="think-cell Slide" r:id="rId57" imgW="493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50C6452B-5AE0-4A5D-A040-43B8C08EE5F2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500" b="0" i="0" baseline="0" dirty="0">
              <a:latin typeface="MTN Brighter Sans" panose="00000500000000000000" pitchFamily="2" charset="0"/>
              <a:ea typeface="+mj-ea"/>
              <a:cs typeface="+mj-cs"/>
              <a:sym typeface="MTN Brighter Sans" panose="00000500000000000000" pitchFamily="2" charset="0"/>
            </a:endParaRPr>
          </a:p>
        </p:txBody>
      </p:sp>
      <p:sp>
        <p:nvSpPr>
          <p:cNvPr id="22" name="Oval 2021">
            <a:extLst>
              <a:ext uri="{FF2B5EF4-FFF2-40B4-BE49-F238E27FC236}">
                <a16:creationId xmlns:a16="http://schemas.microsoft.com/office/drawing/2014/main" id="{3DCC777F-371B-41E9-B938-A05F95DE65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82375" y="6602403"/>
            <a:ext cx="415925" cy="17462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CDAD24-AED6-4DFA-A5A6-32C68C046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225425"/>
            <a:ext cx="10680315" cy="4938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39BBA4E4-9ED0-4AF1-97A2-1A44F92F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700" y="1520825"/>
            <a:ext cx="11404600" cy="44148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48774D-461B-4CFF-912A-AE7CD3F54436}"/>
              </a:ext>
            </a:extLst>
          </p:cNvPr>
          <p:cNvPicPr>
            <a:picLocks noChangeAspect="1"/>
          </p:cNvPicPr>
          <p:nvPr userDrawn="1"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4172" y="260351"/>
            <a:ext cx="554127" cy="5511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FF46BF-8678-4F53-A8AB-72E7065DF9BC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129" y="260351"/>
            <a:ext cx="624258" cy="2574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7F0FE-092D-470C-BFCB-07BA9B3B8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65" y="6602403"/>
            <a:ext cx="342145" cy="174625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ctr"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Rectangle 120">
            <a:extLst>
              <a:ext uri="{FF2B5EF4-FFF2-40B4-BE49-F238E27FC236}">
                <a16:creationId xmlns:a16="http://schemas.microsoft.com/office/drawing/2014/main" id="{3E27C80D-0A0E-4FDC-92C8-C7A31E0FB7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858000"/>
            <a:ext cx="1722438" cy="444500"/>
          </a:xfrm>
          <a:prstGeom prst="rect">
            <a:avLst/>
          </a:prstGeom>
          <a:solidFill>
            <a:srgbClr val="E32E6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Rectangle 157">
            <a:extLst>
              <a:ext uri="{FF2B5EF4-FFF2-40B4-BE49-F238E27FC236}">
                <a16:creationId xmlns:a16="http://schemas.microsoft.com/office/drawing/2014/main" id="{297D2617-DDEA-451C-913D-E4423F95A4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7302500"/>
            <a:ext cx="1722438" cy="444500"/>
          </a:xfrm>
          <a:prstGeom prst="rect">
            <a:avLst/>
          </a:prstGeom>
          <a:solidFill>
            <a:srgbClr val="5A1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E8F805-FD75-43BE-9AB7-CF5E1E099589}"/>
              </a:ext>
            </a:extLst>
          </p:cNvPr>
          <p:cNvGrpSpPr/>
          <p:nvPr userDrawn="1"/>
        </p:nvGrpSpPr>
        <p:grpSpPr>
          <a:xfrm>
            <a:off x="-1841501" y="1686418"/>
            <a:ext cx="1722438" cy="1506233"/>
            <a:chOff x="-1841501" y="1798758"/>
            <a:chExt cx="1722438" cy="1506233"/>
          </a:xfrm>
        </p:grpSpPr>
        <p:sp>
          <p:nvSpPr>
            <p:cNvPr id="9" name="Rectangle 17">
              <a:extLst>
                <a:ext uri="{FF2B5EF4-FFF2-40B4-BE49-F238E27FC236}">
                  <a16:creationId xmlns:a16="http://schemas.microsoft.com/office/drawing/2014/main" id="{0DA67B7F-1FC7-44F7-B5A8-A2EE3AB148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407874"/>
              <a:ext cx="1722438" cy="288000"/>
            </a:xfrm>
            <a:prstGeom prst="rect">
              <a:avLst/>
            </a:prstGeom>
            <a:solidFill>
              <a:srgbClr val="0DB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0" name="Rectangle 51">
              <a:extLst>
                <a:ext uri="{FF2B5EF4-FFF2-40B4-BE49-F238E27FC236}">
                  <a16:creationId xmlns:a16="http://schemas.microsoft.com/office/drawing/2014/main" id="{0FA83E02-FA21-484E-BF6A-0D3C50B243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103316"/>
              <a:ext cx="1722438" cy="288000"/>
            </a:xfrm>
            <a:prstGeom prst="rect">
              <a:avLst/>
            </a:prstGeom>
            <a:solidFill>
              <a:srgbClr val="0D6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2" name="Rectangle 86">
              <a:extLst>
                <a:ext uri="{FF2B5EF4-FFF2-40B4-BE49-F238E27FC236}">
                  <a16:creationId xmlns:a16="http://schemas.microsoft.com/office/drawing/2014/main" id="{D3CAA317-B940-4DC2-8FA2-C183F4606E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712432"/>
              <a:ext cx="1722438" cy="288000"/>
            </a:xfrm>
            <a:prstGeom prst="rect">
              <a:avLst/>
            </a:prstGeom>
            <a:solidFill>
              <a:srgbClr val="6039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5" name="Rectangle 191">
              <a:extLst>
                <a:ext uri="{FF2B5EF4-FFF2-40B4-BE49-F238E27FC236}">
                  <a16:creationId xmlns:a16="http://schemas.microsoft.com/office/drawing/2014/main" id="{DFFAB319-EAFD-4266-AB22-D526360DA5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1798758"/>
              <a:ext cx="1722438" cy="288000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16" name="Rectangle 229">
              <a:extLst>
                <a:ext uri="{FF2B5EF4-FFF2-40B4-BE49-F238E27FC236}">
                  <a16:creationId xmlns:a16="http://schemas.microsoft.com/office/drawing/2014/main" id="{5F6E213F-F507-496C-8B47-21817754C0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3016991"/>
              <a:ext cx="1722438" cy="288000"/>
            </a:xfrm>
            <a:prstGeom prst="rect">
              <a:avLst/>
            </a:prstGeom>
            <a:solidFill>
              <a:srgbClr val="393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C48040CE-446A-42F6-A593-EFD73D33DC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05128"/>
            <a:ext cx="1722438" cy="288000"/>
          </a:xfrm>
          <a:prstGeom prst="rect">
            <a:avLst/>
          </a:prstGeom>
          <a:solidFill>
            <a:srgbClr val="3DC1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id="{B7A6B1CA-9FDF-421D-8F78-D0BD24847B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02564"/>
            <a:ext cx="1722438" cy="288000"/>
          </a:xfrm>
          <a:prstGeom prst="rect">
            <a:avLst/>
          </a:prstGeom>
          <a:solidFill>
            <a:srgbClr val="3D87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980E4B02-27D1-4F66-979E-03CD57E272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907693"/>
            <a:ext cx="1722438" cy="288000"/>
          </a:xfrm>
          <a:prstGeom prst="rect">
            <a:avLst/>
          </a:prstGeom>
          <a:solidFill>
            <a:srgbClr val="80614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Rectangle 191">
            <a:extLst>
              <a:ext uri="{FF2B5EF4-FFF2-40B4-BE49-F238E27FC236}">
                <a16:creationId xmlns:a16="http://schemas.microsoft.com/office/drawing/2014/main" id="{61AB7368-4E8A-41CB-8E66-77312B94EA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0"/>
            <a:ext cx="1722438" cy="288000"/>
          </a:xfrm>
          <a:prstGeom prst="rect">
            <a:avLst/>
          </a:prstGeom>
          <a:solidFill>
            <a:srgbClr val="F79B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Rectangle 229">
            <a:extLst>
              <a:ext uri="{FF2B5EF4-FFF2-40B4-BE49-F238E27FC236}">
                <a16:creationId xmlns:a16="http://schemas.microsoft.com/office/drawing/2014/main" id="{34A0F630-E9DA-475C-98CA-0C80890FC1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1210258"/>
            <a:ext cx="1722438" cy="288000"/>
          </a:xfrm>
          <a:prstGeom prst="rect">
            <a:avLst/>
          </a:prstGeom>
          <a:solidFill>
            <a:srgbClr val="6160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799B0369-53DC-4AD2-9F54-8BACBD020A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098279"/>
            <a:ext cx="1722438" cy="288000"/>
          </a:xfrm>
          <a:prstGeom prst="rect">
            <a:avLst/>
          </a:prstGeom>
          <a:solidFill>
            <a:srgbClr val="D8F3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Rectangle 51">
            <a:extLst>
              <a:ext uri="{FF2B5EF4-FFF2-40B4-BE49-F238E27FC236}">
                <a16:creationId xmlns:a16="http://schemas.microsoft.com/office/drawing/2014/main" id="{7CC16068-49C6-4F9C-8749-EFEA7F89AA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795715"/>
            <a:ext cx="1722438" cy="288000"/>
          </a:xfrm>
          <a:prstGeom prst="rect">
            <a:avLst/>
          </a:prstGeom>
          <a:solidFill>
            <a:srgbClr val="CCE1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DFA11971-7970-4E46-8730-E0429E4018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400844"/>
            <a:ext cx="1722438" cy="28800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Rectangle 191">
            <a:extLst>
              <a:ext uri="{FF2B5EF4-FFF2-40B4-BE49-F238E27FC236}">
                <a16:creationId xmlns:a16="http://schemas.microsoft.com/office/drawing/2014/main" id="{2829D592-E23D-478E-8CED-0059219146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3493151"/>
            <a:ext cx="1722438" cy="288000"/>
          </a:xfrm>
          <a:prstGeom prst="rect">
            <a:avLst/>
          </a:prstGeom>
          <a:solidFill>
            <a:srgbClr val="FFF5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Rectangle 191">
            <a:extLst>
              <a:ext uri="{FF2B5EF4-FFF2-40B4-BE49-F238E27FC236}">
                <a16:creationId xmlns:a16="http://schemas.microsoft.com/office/drawing/2014/main" id="{49F07F71-3E46-40DC-BC5C-16A0D429A5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735339"/>
            <a:ext cx="1722438" cy="257434"/>
          </a:xfrm>
          <a:prstGeom prst="rect">
            <a:avLst/>
          </a:prstGeom>
          <a:solidFill>
            <a:srgbClr val="FDE6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1800532-5D4F-4E00-8ECD-942478471E79}"/>
              </a:ext>
            </a:extLst>
          </p:cNvPr>
          <p:cNvSpPr/>
          <p:nvPr userDrawn="1"/>
        </p:nvSpPr>
        <p:spPr>
          <a:xfrm>
            <a:off x="2230743" y="-732512"/>
            <a:ext cx="1103586" cy="599090"/>
          </a:xfrm>
          <a:prstGeom prst="rect">
            <a:avLst/>
          </a:prstGeom>
          <a:solidFill>
            <a:srgbClr val="F582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33364A-FE0E-47CF-A804-D2556C458AEC}"/>
              </a:ext>
            </a:extLst>
          </p:cNvPr>
          <p:cNvSpPr/>
          <p:nvPr userDrawn="1"/>
        </p:nvSpPr>
        <p:spPr>
          <a:xfrm>
            <a:off x="3455198" y="-732512"/>
            <a:ext cx="1103586" cy="599090"/>
          </a:xfrm>
          <a:prstGeom prst="rect">
            <a:avLst/>
          </a:prstGeom>
          <a:solidFill>
            <a:srgbClr val="E12D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52DF998-FE2B-42B7-8483-D97940AC622D}"/>
              </a:ext>
            </a:extLst>
          </p:cNvPr>
          <p:cNvSpPr/>
          <p:nvPr userDrawn="1"/>
        </p:nvSpPr>
        <p:spPr>
          <a:xfrm>
            <a:off x="4679653" y="-740843"/>
            <a:ext cx="1103586" cy="599090"/>
          </a:xfrm>
          <a:prstGeom prst="rect">
            <a:avLst/>
          </a:prstGeom>
          <a:solidFill>
            <a:srgbClr val="5A1E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7A5630-526C-455B-B5A0-5E258AC52B35}"/>
              </a:ext>
            </a:extLst>
          </p:cNvPr>
          <p:cNvSpPr/>
          <p:nvPr userDrawn="1"/>
        </p:nvSpPr>
        <p:spPr>
          <a:xfrm>
            <a:off x="5904108" y="-740843"/>
            <a:ext cx="1103586" cy="599090"/>
          </a:xfrm>
          <a:prstGeom prst="rect">
            <a:avLst/>
          </a:prstGeom>
          <a:solidFill>
            <a:srgbClr val="0FAF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92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3907" r:id="rId24"/>
    <p:sldLayoutId id="2147483908" r:id="rId25"/>
    <p:sldLayoutId id="2147483909" r:id="rId26"/>
    <p:sldLayoutId id="2147483910" r:id="rId27"/>
    <p:sldLayoutId id="2147483911" r:id="rId28"/>
    <p:sldLayoutId id="2147483912" r:id="rId29"/>
    <p:sldLayoutId id="2147483913" r:id="rId30"/>
    <p:sldLayoutId id="2147483914" r:id="rId31"/>
    <p:sldLayoutId id="2147483915" r:id="rId32"/>
    <p:sldLayoutId id="2147483916" r:id="rId33"/>
    <p:sldLayoutId id="2147483917" r:id="rId34"/>
    <p:sldLayoutId id="2147483918" r:id="rId35"/>
    <p:sldLayoutId id="2147483919" r:id="rId36"/>
    <p:sldLayoutId id="2147483920" r:id="rId37"/>
    <p:sldLayoutId id="2147483921" r:id="rId38"/>
    <p:sldLayoutId id="2147483924" r:id="rId39"/>
    <p:sldLayoutId id="2147483925" r:id="rId40"/>
    <p:sldLayoutId id="2147483926" r:id="rId41"/>
    <p:sldLayoutId id="2147483927" r:id="rId42"/>
    <p:sldLayoutId id="2147483929" r:id="rId43"/>
    <p:sldLayoutId id="2147483930" r:id="rId44"/>
    <p:sldLayoutId id="2147483931" r:id="rId45"/>
    <p:sldLayoutId id="2147483934" r:id="rId46"/>
    <p:sldLayoutId id="2147483935" r:id="rId47"/>
    <p:sldLayoutId id="2147483936" r:id="rId48"/>
    <p:sldLayoutId id="2147483937" r:id="rId49"/>
    <p:sldLayoutId id="2147483938" r:id="rId50"/>
    <p:sldLayoutId id="2147483939" r:id="rId51"/>
    <p:sldLayoutId id="2147483940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52400" indent="-1524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22263" indent="-1603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93713" indent="-1619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54050" indent="-1603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75" indent="-1524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>
          <p15:clr>
            <a:srgbClr val="F26B43"/>
          </p15:clr>
        </p15:guide>
        <p15:guide id="2" pos="257">
          <p15:clr>
            <a:srgbClr val="F26B43"/>
          </p15:clr>
        </p15:guide>
        <p15:guide id="3" pos="7446">
          <p15:clr>
            <a:srgbClr val="F26B43"/>
          </p15:clr>
        </p15:guide>
        <p15:guide id="5" pos="3953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3748">
          <p15:clr>
            <a:srgbClr val="F26B43"/>
          </p15:clr>
        </p15:guide>
        <p15:guide id="9" orient="horz" pos="958">
          <p15:clr>
            <a:srgbClr val="F26B43"/>
          </p15:clr>
        </p15:guide>
        <p15:guide id="10" pos="372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350131" y="6585771"/>
            <a:ext cx="415322" cy="174473"/>
          </a:xfrm>
          <a:custGeom>
            <a:avLst/>
            <a:gdLst/>
            <a:ahLst/>
            <a:cxnLst/>
            <a:rect l="l" t="t" r="r" b="b"/>
            <a:pathLst>
              <a:path w="305434" h="128270">
                <a:moveTo>
                  <a:pt x="152505" y="0"/>
                </a:moveTo>
                <a:lnTo>
                  <a:pt x="93143" y="5031"/>
                </a:lnTo>
                <a:lnTo>
                  <a:pt x="44667" y="18753"/>
                </a:lnTo>
                <a:lnTo>
                  <a:pt x="11984" y="39105"/>
                </a:lnTo>
                <a:lnTo>
                  <a:pt x="0" y="64028"/>
                </a:lnTo>
                <a:lnTo>
                  <a:pt x="11984" y="88951"/>
                </a:lnTo>
                <a:lnTo>
                  <a:pt x="44667" y="109304"/>
                </a:lnTo>
                <a:lnTo>
                  <a:pt x="93143" y="123025"/>
                </a:lnTo>
                <a:lnTo>
                  <a:pt x="152505" y="128057"/>
                </a:lnTo>
                <a:lnTo>
                  <a:pt x="211868" y="123025"/>
                </a:lnTo>
                <a:lnTo>
                  <a:pt x="260344" y="109304"/>
                </a:lnTo>
                <a:lnTo>
                  <a:pt x="293027" y="88951"/>
                </a:lnTo>
                <a:lnTo>
                  <a:pt x="305012" y="64028"/>
                </a:lnTo>
                <a:lnTo>
                  <a:pt x="293027" y="39105"/>
                </a:lnTo>
                <a:lnTo>
                  <a:pt x="260344" y="18753"/>
                </a:lnTo>
                <a:lnTo>
                  <a:pt x="211868" y="5031"/>
                </a:lnTo>
                <a:lnTo>
                  <a:pt x="152505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90535" y="1401312"/>
            <a:ext cx="7810927" cy="15542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100" b="1" i="0">
                <a:solidFill>
                  <a:srgbClr val="00678F"/>
                </a:solidFill>
                <a:latin typeface="MTN Brighter Sans Bold"/>
                <a:cs typeface="MTN Brighter Sans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8609" y="2495137"/>
            <a:ext cx="1047478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MTN Brighter Sans"/>
                <a:cs typeface="MTN Brighter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29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21701">
        <a:defRPr>
          <a:latin typeface="+mn-lt"/>
          <a:ea typeface="+mn-ea"/>
          <a:cs typeface="+mn-cs"/>
        </a:defRPr>
      </a:lvl2pPr>
      <a:lvl3pPr marL="1243401">
        <a:defRPr>
          <a:latin typeface="+mn-lt"/>
          <a:ea typeface="+mn-ea"/>
          <a:cs typeface="+mn-cs"/>
        </a:defRPr>
      </a:lvl3pPr>
      <a:lvl4pPr marL="1865102">
        <a:defRPr>
          <a:latin typeface="+mn-lt"/>
          <a:ea typeface="+mn-ea"/>
          <a:cs typeface="+mn-cs"/>
        </a:defRPr>
      </a:lvl4pPr>
      <a:lvl5pPr marL="2486802">
        <a:defRPr>
          <a:latin typeface="+mn-lt"/>
          <a:ea typeface="+mn-ea"/>
          <a:cs typeface="+mn-cs"/>
        </a:defRPr>
      </a:lvl5pPr>
      <a:lvl6pPr marL="3108503">
        <a:defRPr>
          <a:latin typeface="+mn-lt"/>
          <a:ea typeface="+mn-ea"/>
          <a:cs typeface="+mn-cs"/>
        </a:defRPr>
      </a:lvl6pPr>
      <a:lvl7pPr marL="3730203">
        <a:defRPr>
          <a:latin typeface="+mn-lt"/>
          <a:ea typeface="+mn-ea"/>
          <a:cs typeface="+mn-cs"/>
        </a:defRPr>
      </a:lvl7pPr>
      <a:lvl8pPr marL="4351904">
        <a:defRPr>
          <a:latin typeface="+mn-lt"/>
          <a:ea typeface="+mn-ea"/>
          <a:cs typeface="+mn-cs"/>
        </a:defRPr>
      </a:lvl8pPr>
      <a:lvl9pPr marL="497360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21701">
        <a:defRPr>
          <a:latin typeface="+mn-lt"/>
          <a:ea typeface="+mn-ea"/>
          <a:cs typeface="+mn-cs"/>
        </a:defRPr>
      </a:lvl2pPr>
      <a:lvl3pPr marL="1243401">
        <a:defRPr>
          <a:latin typeface="+mn-lt"/>
          <a:ea typeface="+mn-ea"/>
          <a:cs typeface="+mn-cs"/>
        </a:defRPr>
      </a:lvl3pPr>
      <a:lvl4pPr marL="1865102">
        <a:defRPr>
          <a:latin typeface="+mn-lt"/>
          <a:ea typeface="+mn-ea"/>
          <a:cs typeface="+mn-cs"/>
        </a:defRPr>
      </a:lvl4pPr>
      <a:lvl5pPr marL="2486802">
        <a:defRPr>
          <a:latin typeface="+mn-lt"/>
          <a:ea typeface="+mn-ea"/>
          <a:cs typeface="+mn-cs"/>
        </a:defRPr>
      </a:lvl5pPr>
      <a:lvl6pPr marL="3108503">
        <a:defRPr>
          <a:latin typeface="+mn-lt"/>
          <a:ea typeface="+mn-ea"/>
          <a:cs typeface="+mn-cs"/>
        </a:defRPr>
      </a:lvl6pPr>
      <a:lvl7pPr marL="3730203">
        <a:defRPr>
          <a:latin typeface="+mn-lt"/>
          <a:ea typeface="+mn-ea"/>
          <a:cs typeface="+mn-cs"/>
        </a:defRPr>
      </a:lvl7pPr>
      <a:lvl8pPr marL="4351904">
        <a:defRPr>
          <a:latin typeface="+mn-lt"/>
          <a:ea typeface="+mn-ea"/>
          <a:cs typeface="+mn-cs"/>
        </a:defRPr>
      </a:lvl8pPr>
      <a:lvl9pPr marL="497360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02.bin"/><Relationship Id="rId4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5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115.xml"/><Relationship Id="rId7" Type="http://schemas.openxmlformats.org/officeDocument/2006/relationships/image" Target="../media/image34.png"/><Relationship Id="rId2" Type="http://schemas.openxmlformats.org/officeDocument/2006/relationships/tags" Target="../tags/tag114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03.bin"/><Relationship Id="rId4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17.xml"/><Relationship Id="rId7" Type="http://schemas.openxmlformats.org/officeDocument/2006/relationships/image" Target="../media/image18.emf"/><Relationship Id="rId2" Type="http://schemas.openxmlformats.org/officeDocument/2006/relationships/tags" Target="../tags/tag116.xml"/><Relationship Id="rId1" Type="http://schemas.openxmlformats.org/officeDocument/2006/relationships/vmlDrawing" Target="../drawings/vmlDrawing104.vml"/><Relationship Id="rId6" Type="http://schemas.openxmlformats.org/officeDocument/2006/relationships/oleObject" Target="../embeddings/oleObject104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tags" Target="../tags/tag119.xml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tags" Target="../tags/tag118.xml"/><Relationship Id="rId16" Type="http://schemas.openxmlformats.org/officeDocument/2006/relationships/image" Target="../media/image45.svg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18.emf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105.bin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19" Type="http://schemas.openxmlformats.org/officeDocument/2006/relationships/image" Target="../media/image48.jpg"/><Relationship Id="rId4" Type="http://schemas.openxmlformats.org/officeDocument/2006/relationships/slideLayout" Target="../slideLayouts/slideLayout98.xml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2.png"/><Relationship Id="rId18" Type="http://schemas.openxmlformats.org/officeDocument/2006/relationships/image" Target="../media/image39.svg"/><Relationship Id="rId3" Type="http://schemas.openxmlformats.org/officeDocument/2006/relationships/tags" Target="../tags/tag121.xml"/><Relationship Id="rId21" Type="http://schemas.openxmlformats.org/officeDocument/2006/relationships/image" Target="../media/image52.png"/><Relationship Id="rId7" Type="http://schemas.openxmlformats.org/officeDocument/2006/relationships/image" Target="../media/image18.emf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" Type="http://schemas.openxmlformats.org/officeDocument/2006/relationships/tags" Target="../tags/tag120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vmlDrawing" Target="../drawings/vmlDrawing106.vml"/><Relationship Id="rId6" Type="http://schemas.openxmlformats.org/officeDocument/2006/relationships/oleObject" Target="../embeddings/oleObject106.bin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40.png"/><Relationship Id="rId10" Type="http://schemas.openxmlformats.org/officeDocument/2006/relationships/image" Target="../media/image51.png"/><Relationship Id="rId19" Type="http://schemas.openxmlformats.org/officeDocument/2006/relationships/image" Target="../media/image44.png"/><Relationship Id="rId4" Type="http://schemas.openxmlformats.org/officeDocument/2006/relationships/slideLayout" Target="../slideLayouts/slideLayout154.xml"/><Relationship Id="rId9" Type="http://schemas.openxmlformats.org/officeDocument/2006/relationships/image" Target="../media/image50.png"/><Relationship Id="rId14" Type="http://schemas.openxmlformats.org/officeDocument/2006/relationships/image" Target="../media/image43.svg"/><Relationship Id="rId22" Type="http://schemas.openxmlformats.org/officeDocument/2006/relationships/image" Target="../media/image5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123.xml"/><Relationship Id="rId7" Type="http://schemas.openxmlformats.org/officeDocument/2006/relationships/image" Target="../media/image18.emf"/><Relationship Id="rId2" Type="http://schemas.openxmlformats.org/officeDocument/2006/relationships/tags" Target="../tags/tag122.xml"/><Relationship Id="rId1" Type="http://schemas.openxmlformats.org/officeDocument/2006/relationships/vmlDrawing" Target="../drawings/vmlDrawing107.vml"/><Relationship Id="rId6" Type="http://schemas.openxmlformats.org/officeDocument/2006/relationships/oleObject" Target="../embeddings/oleObject107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7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61.emf"/><Relationship Id="rId3" Type="http://schemas.openxmlformats.org/officeDocument/2006/relationships/tags" Target="../tags/tag125.xml"/><Relationship Id="rId7" Type="http://schemas.openxmlformats.org/officeDocument/2006/relationships/image" Target="../media/image55.emf"/><Relationship Id="rId12" Type="http://schemas.openxmlformats.org/officeDocument/2006/relationships/image" Target="../media/image60.emf"/><Relationship Id="rId2" Type="http://schemas.openxmlformats.org/officeDocument/2006/relationships/tags" Target="../tags/tag124.xml"/><Relationship Id="rId16" Type="http://schemas.openxmlformats.org/officeDocument/2006/relationships/image" Target="../media/image64.emf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18.emf"/><Relationship Id="rId11" Type="http://schemas.openxmlformats.org/officeDocument/2006/relationships/image" Target="../media/image59.svg"/><Relationship Id="rId5" Type="http://schemas.openxmlformats.org/officeDocument/2006/relationships/oleObject" Target="../embeddings/oleObject108.bin"/><Relationship Id="rId15" Type="http://schemas.openxmlformats.org/officeDocument/2006/relationships/image" Target="../media/image63.emf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38.xml"/><Relationship Id="rId9" Type="http://schemas.openxmlformats.org/officeDocument/2006/relationships/image" Target="../media/image57.emf"/><Relationship Id="rId14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127.xml"/><Relationship Id="rId7" Type="http://schemas.openxmlformats.org/officeDocument/2006/relationships/image" Target="../media/image65.png"/><Relationship Id="rId2" Type="http://schemas.openxmlformats.org/officeDocument/2006/relationships/tags" Target="../tags/tag126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217.xml"/><Relationship Id="rId9" Type="http://schemas.openxmlformats.org/officeDocument/2006/relationships/image" Target="../media/image6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8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10.bin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930969-3266-478C-86C8-91AF0ED6AB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8AD68589-34B9-483B-8E4A-C2BB71C2CC2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8AD68589-34B9-483B-8E4A-C2BB71C2C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2D5F6BB-EB95-426F-AF7E-C87406FB04B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ZA" sz="56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Bold" panose="00000800000000000000" pitchFamily="2" charset="0"/>
              <a:ea typeface="+mj-ea"/>
              <a:cs typeface="+mj-cs"/>
              <a:sym typeface="MTN Brighter Sans Bold" panose="000008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2EFBC-AD4F-4348-921C-D1306CD12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MTN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32FD8-A6D3-47BD-A3B3-C074B74A1A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200"/>
              </a:spcAft>
            </a:pPr>
            <a:r>
              <a:rPr lang="en-ZA" dirty="0">
                <a:solidFill>
                  <a:schemeClr val="accent3"/>
                </a:solidFill>
              </a:rPr>
              <a:t>ITU-D Tech Talks </a:t>
            </a:r>
          </a:p>
          <a:p>
            <a:pPr>
              <a:spcAft>
                <a:spcPts val="200"/>
              </a:spcAft>
            </a:pPr>
            <a:endParaRPr lang="en-ZA" dirty="0">
              <a:latin typeface="+mn-lt"/>
            </a:endParaRPr>
          </a:p>
          <a:p>
            <a:pPr>
              <a:spcAft>
                <a:spcPts val="200"/>
              </a:spcAft>
            </a:pPr>
            <a:r>
              <a:rPr lang="en-ZA" dirty="0">
                <a:solidFill>
                  <a:schemeClr val="accent3"/>
                </a:solidFill>
                <a:latin typeface="+mn-lt"/>
              </a:rPr>
              <a:t>February 2021</a:t>
            </a: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28C8B-7500-4077-9BC9-B04CA012E0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49100" y="6602413"/>
            <a:ext cx="342900" cy="1746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EDA83-5074-4C24-8467-F331177C9D01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3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82092-34D4-4141-A16D-DB3226CAE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accent3"/>
                </a:solidFill>
              </a:rPr>
              <a:t>Evolution of Digital Regulation – </a:t>
            </a:r>
            <a:r>
              <a:rPr lang="en-ZA" dirty="0">
                <a:solidFill>
                  <a:schemeClr val="accent1"/>
                </a:solidFill>
              </a:rPr>
              <a:t>Key Focus Areas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9F09210-92CC-4859-B05B-15A2F9FE5F51}"/>
              </a:ext>
            </a:extLst>
          </p:cNvPr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2728047844"/>
              </p:ext>
            </p:extLst>
          </p:nvPr>
        </p:nvGraphicFramePr>
        <p:xfrm>
          <a:off x="357051" y="836476"/>
          <a:ext cx="11486605" cy="568624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486605">
                  <a:extLst>
                    <a:ext uri="{9D8B030D-6E8A-4147-A177-3AD203B41FA5}">
                      <a16:colId xmlns:a16="http://schemas.microsoft.com/office/drawing/2014/main" val="3113042589"/>
                    </a:ext>
                  </a:extLst>
                </a:gridCol>
              </a:tblGrid>
              <a:tr h="374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Adopt functional regulatory approaches across the whole digital ecosystem rather than just on Telcos and other ancillary licensees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143405"/>
                  </a:ext>
                </a:extLst>
              </a:tr>
              <a:tr h="374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Truly embrace service and technology neutrality in licensing regimes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066573"/>
                  </a:ext>
                </a:extLst>
              </a:tr>
              <a:tr h="374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Simplify and unify/de-fragment licences, permits and authorisations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260892"/>
                  </a:ext>
                </a:extLst>
              </a:tr>
              <a:tr h="374974">
                <a:tc>
                  <a:txBody>
                    <a:bodyPr/>
                    <a:lstStyle/>
                    <a:p>
                      <a:r>
                        <a:rPr lang="en-US" sz="1200" dirty="0"/>
                        <a:t>Introduce interventions in partnership with the private sector that drive accessibility, affordability and digital literacy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41557"/>
                  </a:ext>
                </a:extLst>
              </a:tr>
              <a:tr h="374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Promote digital inclusion by encouraging the deployment of financial infrastructure and services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950320"/>
                  </a:ext>
                </a:extLst>
              </a:tr>
              <a:tr h="374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Positively promote cross border data flows such as the deployment of cloud and pan-African services that often pervade territorial boundaries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906535"/>
                  </a:ext>
                </a:extLst>
              </a:tr>
              <a:tr h="374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Promote healthy competition across multisided markets, platforms and services is key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54951"/>
                  </a:ext>
                </a:extLst>
              </a:tr>
              <a:tr h="374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Regulatory sandbox environments will greatly assist the development of novel digital and fintech services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452877"/>
                  </a:ext>
                </a:extLst>
              </a:tr>
              <a:tr h="462296"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adoption of digital identity platforms will greatly facilitate the roll out of digital services compliance as well as promote compliance with mobile money AML and CFT obligations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702601"/>
                  </a:ext>
                </a:extLst>
              </a:tr>
              <a:tr h="374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Operators should be allowed to monetise customer deposits to broaden the service offerings provided to consumer at affordable rates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697499"/>
                  </a:ext>
                </a:extLst>
              </a:tr>
              <a:tr h="4622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 for smart, flexible and pragmatic data privacy and protection frameworks in African countries which blend “local national law, traditions and culture” with “existing international norms and data privacy frameworks”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78718"/>
                  </a:ext>
                </a:extLst>
              </a:tr>
              <a:tr h="4622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 to see the convergence of policy portfolios and regulatory responsibilities or the creation of empowered digital economy/transformation committees 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225702"/>
                  </a:ext>
                </a:extLst>
              </a:tr>
              <a:tr h="462296"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 for continuing relief from fees and regulatory obligations to enable operators deliver the requisite infrastructure and services for digital transformation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800847"/>
                  </a:ext>
                </a:extLst>
              </a:tr>
              <a:tr h="462296">
                <a:tc>
                  <a:txBody>
                    <a:bodyPr/>
                    <a:lstStyle/>
                    <a:p>
                      <a:r>
                        <a:rPr lang="en-ZA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 broadband policies with sufficient incentives, funding and PPP arrangements to mitigate the rigours of network rollout particularly in unserved and underserved areas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5494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192A4-4E86-4355-8850-B6DB803D9DC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10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362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79"/>
            <a:ext cx="12157462" cy="6838572"/>
          </a:xfrm>
          <a:custGeom>
            <a:avLst/>
            <a:gdLst/>
            <a:ahLst/>
            <a:cxnLst/>
            <a:rect l="l" t="t" r="r" b="b"/>
            <a:pathLst>
              <a:path w="8940800" h="5029200">
                <a:moveTo>
                  <a:pt x="0" y="0"/>
                </a:moveTo>
                <a:lnTo>
                  <a:pt x="8940800" y="0"/>
                </a:lnTo>
                <a:lnTo>
                  <a:pt x="8940800" y="5029199"/>
                </a:lnTo>
                <a:lnTo>
                  <a:pt x="0" y="5029199"/>
                </a:lnTo>
                <a:lnTo>
                  <a:pt x="0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" y="681511"/>
            <a:ext cx="6677106" cy="5478629"/>
          </a:xfrm>
          <a:custGeom>
            <a:avLst/>
            <a:gdLst/>
            <a:ahLst/>
            <a:cxnLst/>
            <a:rect l="l" t="t" r="r" b="b"/>
            <a:pathLst>
              <a:path w="4910455" h="4029075">
                <a:moveTo>
                  <a:pt x="0" y="0"/>
                </a:moveTo>
                <a:lnTo>
                  <a:pt x="0" y="4028639"/>
                </a:lnTo>
                <a:lnTo>
                  <a:pt x="199104" y="4027013"/>
                </a:lnTo>
                <a:lnTo>
                  <a:pt x="396195" y="4022178"/>
                </a:lnTo>
                <a:lnTo>
                  <a:pt x="591123" y="4014193"/>
                </a:lnTo>
                <a:lnTo>
                  <a:pt x="783737" y="4003121"/>
                </a:lnTo>
                <a:lnTo>
                  <a:pt x="973887" y="3989025"/>
                </a:lnTo>
                <a:lnTo>
                  <a:pt x="1161422" y="3971964"/>
                </a:lnTo>
                <a:lnTo>
                  <a:pt x="1346192" y="3952002"/>
                </a:lnTo>
                <a:lnTo>
                  <a:pt x="1528047" y="3929199"/>
                </a:lnTo>
                <a:lnTo>
                  <a:pt x="1706836" y="3903618"/>
                </a:lnTo>
                <a:lnTo>
                  <a:pt x="1882410" y="3875320"/>
                </a:lnTo>
                <a:lnTo>
                  <a:pt x="2054617" y="3844367"/>
                </a:lnTo>
                <a:lnTo>
                  <a:pt x="2223308" y="3810820"/>
                </a:lnTo>
                <a:lnTo>
                  <a:pt x="2333741" y="3787045"/>
                </a:lnTo>
                <a:lnTo>
                  <a:pt x="2442499" y="3762162"/>
                </a:lnTo>
                <a:lnTo>
                  <a:pt x="2549539" y="3736192"/>
                </a:lnTo>
                <a:lnTo>
                  <a:pt x="2654816" y="3709150"/>
                </a:lnTo>
                <a:lnTo>
                  <a:pt x="2758284" y="3681056"/>
                </a:lnTo>
                <a:lnTo>
                  <a:pt x="2859900" y="3651929"/>
                </a:lnTo>
                <a:lnTo>
                  <a:pt x="2959619" y="3621786"/>
                </a:lnTo>
                <a:lnTo>
                  <a:pt x="3057397" y="3590645"/>
                </a:lnTo>
                <a:lnTo>
                  <a:pt x="3153189" y="3558525"/>
                </a:lnTo>
                <a:lnTo>
                  <a:pt x="3246950" y="3525444"/>
                </a:lnTo>
                <a:lnTo>
                  <a:pt x="3338636" y="3491421"/>
                </a:lnTo>
                <a:lnTo>
                  <a:pt x="3428202" y="3456473"/>
                </a:lnTo>
                <a:lnTo>
                  <a:pt x="3472177" y="3438659"/>
                </a:lnTo>
                <a:lnTo>
                  <a:pt x="3515605" y="3420620"/>
                </a:lnTo>
                <a:lnTo>
                  <a:pt x="3558480" y="3402359"/>
                </a:lnTo>
                <a:lnTo>
                  <a:pt x="3600798" y="3383878"/>
                </a:lnTo>
                <a:lnTo>
                  <a:pt x="3642553" y="3365180"/>
                </a:lnTo>
                <a:lnTo>
                  <a:pt x="3683738" y="3346267"/>
                </a:lnTo>
                <a:lnTo>
                  <a:pt x="3724349" y="3327142"/>
                </a:lnTo>
                <a:lnTo>
                  <a:pt x="3764381" y="3307805"/>
                </a:lnTo>
                <a:lnTo>
                  <a:pt x="3803826" y="3288261"/>
                </a:lnTo>
                <a:lnTo>
                  <a:pt x="3842681" y="3268510"/>
                </a:lnTo>
                <a:lnTo>
                  <a:pt x="3880938" y="3248556"/>
                </a:lnTo>
                <a:lnTo>
                  <a:pt x="3918594" y="3228400"/>
                </a:lnTo>
                <a:lnTo>
                  <a:pt x="3955641" y="3208045"/>
                </a:lnTo>
                <a:lnTo>
                  <a:pt x="3992075" y="3187494"/>
                </a:lnTo>
                <a:lnTo>
                  <a:pt x="4027891" y="3166748"/>
                </a:lnTo>
                <a:lnTo>
                  <a:pt x="4063081" y="3145809"/>
                </a:lnTo>
                <a:lnTo>
                  <a:pt x="4097642" y="3124681"/>
                </a:lnTo>
                <a:lnTo>
                  <a:pt x="4131566" y="3103365"/>
                </a:lnTo>
                <a:lnTo>
                  <a:pt x="4164850" y="3081864"/>
                </a:lnTo>
                <a:lnTo>
                  <a:pt x="4197486" y="3060179"/>
                </a:lnTo>
                <a:lnTo>
                  <a:pt x="4229471" y="3038314"/>
                </a:lnTo>
                <a:lnTo>
                  <a:pt x="4260797" y="3016270"/>
                </a:lnTo>
                <a:lnTo>
                  <a:pt x="4321453" y="2971655"/>
                </a:lnTo>
                <a:lnTo>
                  <a:pt x="4379411" y="2926354"/>
                </a:lnTo>
                <a:lnTo>
                  <a:pt x="4434626" y="2880385"/>
                </a:lnTo>
                <a:lnTo>
                  <a:pt x="4487052" y="2833765"/>
                </a:lnTo>
                <a:lnTo>
                  <a:pt x="4536647" y="2786513"/>
                </a:lnTo>
                <a:lnTo>
                  <a:pt x="4583365" y="2738647"/>
                </a:lnTo>
                <a:lnTo>
                  <a:pt x="4627161" y="2690186"/>
                </a:lnTo>
                <a:lnTo>
                  <a:pt x="4667991" y="2641148"/>
                </a:lnTo>
                <a:lnTo>
                  <a:pt x="4705811" y="2591551"/>
                </a:lnTo>
                <a:lnTo>
                  <a:pt x="4740576" y="2541413"/>
                </a:lnTo>
                <a:lnTo>
                  <a:pt x="4772241" y="2490753"/>
                </a:lnTo>
                <a:lnTo>
                  <a:pt x="4800762" y="2439588"/>
                </a:lnTo>
                <a:lnTo>
                  <a:pt x="4826095" y="2387938"/>
                </a:lnTo>
                <a:lnTo>
                  <a:pt x="4848194" y="2335821"/>
                </a:lnTo>
                <a:lnTo>
                  <a:pt x="4867016" y="2283254"/>
                </a:lnTo>
                <a:lnTo>
                  <a:pt x="4882515" y="2230256"/>
                </a:lnTo>
                <a:lnTo>
                  <a:pt x="4894648" y="2176845"/>
                </a:lnTo>
                <a:lnTo>
                  <a:pt x="4903369" y="2123040"/>
                </a:lnTo>
                <a:lnTo>
                  <a:pt x="4908635" y="2068859"/>
                </a:lnTo>
                <a:lnTo>
                  <a:pt x="4910400" y="2014320"/>
                </a:lnTo>
                <a:lnTo>
                  <a:pt x="4909958" y="1987007"/>
                </a:lnTo>
                <a:lnTo>
                  <a:pt x="4906437" y="1932644"/>
                </a:lnTo>
                <a:lnTo>
                  <a:pt x="4899438" y="1878649"/>
                </a:lnTo>
                <a:lnTo>
                  <a:pt x="4889005" y="1825038"/>
                </a:lnTo>
                <a:lnTo>
                  <a:pt x="4875184" y="1771832"/>
                </a:lnTo>
                <a:lnTo>
                  <a:pt x="4858018" y="1719047"/>
                </a:lnTo>
                <a:lnTo>
                  <a:pt x="4837551" y="1666703"/>
                </a:lnTo>
                <a:lnTo>
                  <a:pt x="4813830" y="1614816"/>
                </a:lnTo>
                <a:lnTo>
                  <a:pt x="4786897" y="1563407"/>
                </a:lnTo>
                <a:lnTo>
                  <a:pt x="4756799" y="1512492"/>
                </a:lnTo>
                <a:lnTo>
                  <a:pt x="4723578" y="1462091"/>
                </a:lnTo>
                <a:lnTo>
                  <a:pt x="4687280" y="1412221"/>
                </a:lnTo>
                <a:lnTo>
                  <a:pt x="4647949" y="1362901"/>
                </a:lnTo>
                <a:lnTo>
                  <a:pt x="4605631" y="1314149"/>
                </a:lnTo>
                <a:lnTo>
                  <a:pt x="4560368" y="1265984"/>
                </a:lnTo>
                <a:lnTo>
                  <a:pt x="4512206" y="1218422"/>
                </a:lnTo>
                <a:lnTo>
                  <a:pt x="4461190" y="1171484"/>
                </a:lnTo>
                <a:lnTo>
                  <a:pt x="4407364" y="1125187"/>
                </a:lnTo>
                <a:lnTo>
                  <a:pt x="4350772" y="1079549"/>
                </a:lnTo>
                <a:lnTo>
                  <a:pt x="4291460" y="1034589"/>
                </a:lnTo>
                <a:lnTo>
                  <a:pt x="4229471" y="990325"/>
                </a:lnTo>
                <a:lnTo>
                  <a:pt x="4197486" y="968460"/>
                </a:lnTo>
                <a:lnTo>
                  <a:pt x="4164850" y="946775"/>
                </a:lnTo>
                <a:lnTo>
                  <a:pt x="4131566" y="925274"/>
                </a:lnTo>
                <a:lnTo>
                  <a:pt x="4097642" y="903958"/>
                </a:lnTo>
                <a:lnTo>
                  <a:pt x="4063081" y="882829"/>
                </a:lnTo>
                <a:lnTo>
                  <a:pt x="4027891" y="861891"/>
                </a:lnTo>
                <a:lnTo>
                  <a:pt x="3992075" y="841145"/>
                </a:lnTo>
                <a:lnTo>
                  <a:pt x="3955641" y="820593"/>
                </a:lnTo>
                <a:lnTo>
                  <a:pt x="3918594" y="800239"/>
                </a:lnTo>
                <a:lnTo>
                  <a:pt x="3880938" y="780083"/>
                </a:lnTo>
                <a:lnTo>
                  <a:pt x="3842681" y="760129"/>
                </a:lnTo>
                <a:lnTo>
                  <a:pt x="3803826" y="740378"/>
                </a:lnTo>
                <a:lnTo>
                  <a:pt x="3764381" y="720834"/>
                </a:lnTo>
                <a:lnTo>
                  <a:pt x="3724349" y="701497"/>
                </a:lnTo>
                <a:lnTo>
                  <a:pt x="3683738" y="682371"/>
                </a:lnTo>
                <a:lnTo>
                  <a:pt x="3642553" y="663458"/>
                </a:lnTo>
                <a:lnTo>
                  <a:pt x="3600798" y="644760"/>
                </a:lnTo>
                <a:lnTo>
                  <a:pt x="3558480" y="626280"/>
                </a:lnTo>
                <a:lnTo>
                  <a:pt x="3515605" y="608019"/>
                </a:lnTo>
                <a:lnTo>
                  <a:pt x="3472177" y="589980"/>
                </a:lnTo>
                <a:lnTo>
                  <a:pt x="3428202" y="572165"/>
                </a:lnTo>
                <a:lnTo>
                  <a:pt x="3338636" y="537218"/>
                </a:lnTo>
                <a:lnTo>
                  <a:pt x="3246950" y="503194"/>
                </a:lnTo>
                <a:lnTo>
                  <a:pt x="3153189" y="470114"/>
                </a:lnTo>
                <a:lnTo>
                  <a:pt x="3057397" y="437994"/>
                </a:lnTo>
                <a:lnTo>
                  <a:pt x="2959619" y="406853"/>
                </a:lnTo>
                <a:lnTo>
                  <a:pt x="2859900" y="376710"/>
                </a:lnTo>
                <a:lnTo>
                  <a:pt x="2758284" y="347582"/>
                </a:lnTo>
                <a:lnTo>
                  <a:pt x="2654816" y="319489"/>
                </a:lnTo>
                <a:lnTo>
                  <a:pt x="2549539" y="292447"/>
                </a:lnTo>
                <a:lnTo>
                  <a:pt x="2442499" y="266476"/>
                </a:lnTo>
                <a:lnTo>
                  <a:pt x="2333741" y="241594"/>
                </a:lnTo>
                <a:lnTo>
                  <a:pt x="2167478" y="206352"/>
                </a:lnTo>
                <a:lnTo>
                  <a:pt x="1997598" y="173663"/>
                </a:lnTo>
                <a:lnTo>
                  <a:pt x="1824252" y="143588"/>
                </a:lnTo>
                <a:lnTo>
                  <a:pt x="1647590" y="116188"/>
                </a:lnTo>
                <a:lnTo>
                  <a:pt x="1467762" y="91527"/>
                </a:lnTo>
                <a:lnTo>
                  <a:pt x="1284918" y="69664"/>
                </a:lnTo>
                <a:lnTo>
                  <a:pt x="1099210" y="50662"/>
                </a:lnTo>
                <a:lnTo>
                  <a:pt x="910786" y="34583"/>
                </a:lnTo>
                <a:lnTo>
                  <a:pt x="719799" y="21487"/>
                </a:lnTo>
                <a:lnTo>
                  <a:pt x="526397" y="11438"/>
                </a:lnTo>
                <a:lnTo>
                  <a:pt x="330731" y="4496"/>
                </a:lnTo>
                <a:lnTo>
                  <a:pt x="132952" y="7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564478" y="5275397"/>
            <a:ext cx="1199341" cy="1195887"/>
          </a:xfrm>
          <a:custGeom>
            <a:avLst/>
            <a:gdLst/>
            <a:ahLst/>
            <a:cxnLst/>
            <a:rect l="l" t="t" r="r" b="b"/>
            <a:pathLst>
              <a:path w="882015" h="879475">
                <a:moveTo>
                  <a:pt x="0" y="879306"/>
                </a:moveTo>
                <a:lnTo>
                  <a:pt x="881510" y="879306"/>
                </a:lnTo>
                <a:lnTo>
                  <a:pt x="881510" y="0"/>
                </a:lnTo>
                <a:lnTo>
                  <a:pt x="0" y="0"/>
                </a:lnTo>
                <a:lnTo>
                  <a:pt x="0" y="879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24870" y="5334050"/>
            <a:ext cx="1078457" cy="1076730"/>
          </a:xfrm>
          <a:custGeom>
            <a:avLst/>
            <a:gdLst/>
            <a:ahLst/>
            <a:cxnLst/>
            <a:rect l="l" t="t" r="r" b="b"/>
            <a:pathLst>
              <a:path w="793115" h="791845">
                <a:moveTo>
                  <a:pt x="0" y="791807"/>
                </a:moveTo>
                <a:lnTo>
                  <a:pt x="792674" y="791807"/>
                </a:lnTo>
                <a:lnTo>
                  <a:pt x="792674" y="0"/>
                </a:lnTo>
                <a:lnTo>
                  <a:pt x="0" y="0"/>
                </a:lnTo>
                <a:lnTo>
                  <a:pt x="0" y="791807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54204" y="5663125"/>
            <a:ext cx="1019742" cy="418776"/>
          </a:xfrm>
          <a:custGeom>
            <a:avLst/>
            <a:gdLst/>
            <a:ahLst/>
            <a:cxnLst/>
            <a:rect l="l" t="t" r="r" b="b"/>
            <a:pathLst>
              <a:path w="749934" h="307975">
                <a:moveTo>
                  <a:pt x="375409" y="0"/>
                </a:moveTo>
                <a:lnTo>
                  <a:pt x="308094" y="2501"/>
                </a:lnTo>
                <a:lnTo>
                  <a:pt x="244670" y="9710"/>
                </a:lnTo>
                <a:lnTo>
                  <a:pt x="186212" y="21180"/>
                </a:lnTo>
                <a:lnTo>
                  <a:pt x="133796" y="36465"/>
                </a:lnTo>
                <a:lnTo>
                  <a:pt x="88498" y="55120"/>
                </a:lnTo>
                <a:lnTo>
                  <a:pt x="51394" y="76700"/>
                </a:lnTo>
                <a:lnTo>
                  <a:pt x="6069" y="126852"/>
                </a:lnTo>
                <a:lnTo>
                  <a:pt x="0" y="154533"/>
                </a:lnTo>
                <a:lnTo>
                  <a:pt x="6069" y="182129"/>
                </a:lnTo>
                <a:lnTo>
                  <a:pt x="51394" y="231967"/>
                </a:lnTo>
                <a:lnTo>
                  <a:pt x="88498" y="253351"/>
                </a:lnTo>
                <a:lnTo>
                  <a:pt x="133796" y="271808"/>
                </a:lnTo>
                <a:lnTo>
                  <a:pt x="186212" y="286909"/>
                </a:lnTo>
                <a:lnTo>
                  <a:pt x="244670" y="298226"/>
                </a:lnTo>
                <a:lnTo>
                  <a:pt x="308094" y="305330"/>
                </a:lnTo>
                <a:lnTo>
                  <a:pt x="375409" y="307793"/>
                </a:lnTo>
                <a:lnTo>
                  <a:pt x="442681" y="305330"/>
                </a:lnTo>
                <a:lnTo>
                  <a:pt x="505988" y="298226"/>
                </a:lnTo>
                <a:lnTo>
                  <a:pt x="564274" y="286909"/>
                </a:lnTo>
                <a:lnTo>
                  <a:pt x="616486" y="271808"/>
                </a:lnTo>
                <a:lnTo>
                  <a:pt x="661569" y="253351"/>
                </a:lnTo>
                <a:lnTo>
                  <a:pt x="698469" y="231967"/>
                </a:lnTo>
                <a:lnTo>
                  <a:pt x="743502" y="182129"/>
                </a:lnTo>
                <a:lnTo>
                  <a:pt x="749527" y="154533"/>
                </a:lnTo>
                <a:lnTo>
                  <a:pt x="743502" y="126852"/>
                </a:lnTo>
                <a:lnTo>
                  <a:pt x="698469" y="76700"/>
                </a:lnTo>
                <a:lnTo>
                  <a:pt x="661569" y="55120"/>
                </a:lnTo>
                <a:lnTo>
                  <a:pt x="616486" y="36465"/>
                </a:lnTo>
                <a:lnTo>
                  <a:pt x="564274" y="21180"/>
                </a:lnTo>
                <a:lnTo>
                  <a:pt x="505988" y="9710"/>
                </a:lnTo>
                <a:lnTo>
                  <a:pt x="442681" y="2501"/>
                </a:lnTo>
                <a:lnTo>
                  <a:pt x="375409" y="0"/>
                </a:lnTo>
                <a:close/>
              </a:path>
            </a:pathLst>
          </a:custGeom>
          <a:solidFill>
            <a:srgbClr val="00678F"/>
          </a:solid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36953" y="5768160"/>
            <a:ext cx="653704" cy="2101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79394" y="5795214"/>
            <a:ext cx="2362415" cy="244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111940" y="1405599"/>
            <a:ext cx="45763" cy="307390"/>
          </a:xfrm>
          <a:custGeom>
            <a:avLst/>
            <a:gdLst/>
            <a:ahLst/>
            <a:cxnLst/>
            <a:rect l="l" t="t" r="r" b="b"/>
            <a:pathLst>
              <a:path w="33654" h="226059">
                <a:moveTo>
                  <a:pt x="33476" y="0"/>
                </a:moveTo>
                <a:lnTo>
                  <a:pt x="16313" y="20465"/>
                </a:lnTo>
                <a:lnTo>
                  <a:pt x="5240" y="45599"/>
                </a:lnTo>
                <a:lnTo>
                  <a:pt x="0" y="74999"/>
                </a:lnTo>
                <a:lnTo>
                  <a:pt x="406" y="108215"/>
                </a:lnTo>
                <a:lnTo>
                  <a:pt x="6274" y="144794"/>
                </a:lnTo>
                <a:lnTo>
                  <a:pt x="17417" y="184289"/>
                </a:lnTo>
                <a:lnTo>
                  <a:pt x="33476" y="225795"/>
                </a:lnTo>
                <a:lnTo>
                  <a:pt x="33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97797" y="1080"/>
            <a:ext cx="4159664" cy="5126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72577" y="1079"/>
            <a:ext cx="630323" cy="253856"/>
          </a:xfrm>
          <a:custGeom>
            <a:avLst/>
            <a:gdLst/>
            <a:ahLst/>
            <a:cxnLst/>
            <a:rect l="l" t="t" r="r" b="b"/>
            <a:pathLst>
              <a:path w="463550" h="186690">
                <a:moveTo>
                  <a:pt x="452364" y="0"/>
                </a:moveTo>
                <a:lnTo>
                  <a:pt x="0" y="0"/>
                </a:lnTo>
                <a:lnTo>
                  <a:pt x="16621" y="15093"/>
                </a:lnTo>
                <a:lnTo>
                  <a:pt x="62531" y="52742"/>
                </a:lnTo>
                <a:lnTo>
                  <a:pt x="108124" y="86231"/>
                </a:lnTo>
                <a:lnTo>
                  <a:pt x="152948" y="115322"/>
                </a:lnTo>
                <a:lnTo>
                  <a:pt x="196554" y="139776"/>
                </a:lnTo>
                <a:lnTo>
                  <a:pt x="238492" y="159355"/>
                </a:lnTo>
                <a:lnTo>
                  <a:pt x="278312" y="173821"/>
                </a:lnTo>
                <a:lnTo>
                  <a:pt x="315563" y="182935"/>
                </a:lnTo>
                <a:lnTo>
                  <a:pt x="349795" y="186459"/>
                </a:lnTo>
                <a:lnTo>
                  <a:pt x="380557" y="184154"/>
                </a:lnTo>
                <a:lnTo>
                  <a:pt x="429875" y="161104"/>
                </a:lnTo>
                <a:lnTo>
                  <a:pt x="458007" y="115551"/>
                </a:lnTo>
                <a:lnTo>
                  <a:pt x="463242" y="86151"/>
                </a:lnTo>
                <a:lnTo>
                  <a:pt x="462836" y="52936"/>
                </a:lnTo>
                <a:lnTo>
                  <a:pt x="456974" y="16356"/>
                </a:lnTo>
                <a:lnTo>
                  <a:pt x="4523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89309" y="132318"/>
            <a:ext cx="648454" cy="367832"/>
          </a:xfrm>
          <a:custGeom>
            <a:avLst/>
            <a:gdLst/>
            <a:ahLst/>
            <a:cxnLst/>
            <a:rect l="l" t="t" r="r" b="b"/>
            <a:pathLst>
              <a:path w="476885" h="270510">
                <a:moveTo>
                  <a:pt x="93281" y="0"/>
                </a:moveTo>
                <a:lnTo>
                  <a:pt x="49966" y="5697"/>
                </a:lnTo>
                <a:lnTo>
                  <a:pt x="18512" y="20545"/>
                </a:lnTo>
                <a:lnTo>
                  <a:pt x="1078" y="44813"/>
                </a:lnTo>
                <a:lnTo>
                  <a:pt x="0" y="75317"/>
                </a:lnTo>
                <a:lnTo>
                  <a:pt x="15097" y="107974"/>
                </a:lnTo>
                <a:lnTo>
                  <a:pt x="44753" y="141708"/>
                </a:lnTo>
                <a:lnTo>
                  <a:pt x="87350" y="175442"/>
                </a:lnTo>
                <a:lnTo>
                  <a:pt x="141269" y="208099"/>
                </a:lnTo>
                <a:lnTo>
                  <a:pt x="204895" y="238603"/>
                </a:lnTo>
                <a:lnTo>
                  <a:pt x="267487" y="258071"/>
                </a:lnTo>
                <a:lnTo>
                  <a:pt x="327113" y="268388"/>
                </a:lnTo>
                <a:lnTo>
                  <a:pt x="380808" y="270093"/>
                </a:lnTo>
                <a:lnTo>
                  <a:pt x="425606" y="263723"/>
                </a:lnTo>
                <a:lnTo>
                  <a:pt x="458542" y="249817"/>
                </a:lnTo>
                <a:lnTo>
                  <a:pt x="476650" y="228913"/>
                </a:lnTo>
                <a:lnTo>
                  <a:pt x="473684" y="198409"/>
                </a:lnTo>
                <a:lnTo>
                  <a:pt x="425696" y="132018"/>
                </a:lnTo>
                <a:lnTo>
                  <a:pt x="383908" y="98284"/>
                </a:lnTo>
                <a:lnTo>
                  <a:pt x="332415" y="65627"/>
                </a:lnTo>
                <a:lnTo>
                  <a:pt x="272834" y="35123"/>
                </a:lnTo>
                <a:lnTo>
                  <a:pt x="206872" y="14982"/>
                </a:lnTo>
                <a:lnTo>
                  <a:pt x="146302" y="3184"/>
                </a:lnTo>
                <a:lnTo>
                  <a:pt x="932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936886" y="4173696"/>
            <a:ext cx="221045" cy="614781"/>
          </a:xfrm>
          <a:custGeom>
            <a:avLst/>
            <a:gdLst/>
            <a:ahLst/>
            <a:cxnLst/>
            <a:rect l="l" t="t" r="r" b="b"/>
            <a:pathLst>
              <a:path w="162559" h="452120">
                <a:moveTo>
                  <a:pt x="67637" y="0"/>
                </a:moveTo>
                <a:lnTo>
                  <a:pt x="36402" y="1075"/>
                </a:lnTo>
                <a:lnTo>
                  <a:pt x="16178" y="18456"/>
                </a:lnTo>
                <a:lnTo>
                  <a:pt x="4044" y="49814"/>
                </a:lnTo>
                <a:lnTo>
                  <a:pt x="0" y="92999"/>
                </a:lnTo>
                <a:lnTo>
                  <a:pt x="4044" y="145859"/>
                </a:lnTo>
                <a:lnTo>
                  <a:pt x="16178" y="206246"/>
                </a:lnTo>
                <a:lnTo>
                  <a:pt x="36402" y="272009"/>
                </a:lnTo>
                <a:lnTo>
                  <a:pt x="63547" y="331365"/>
                </a:lnTo>
                <a:lnTo>
                  <a:pt x="95007" y="382389"/>
                </a:lnTo>
                <a:lnTo>
                  <a:pt x="128624" y="423200"/>
                </a:lnTo>
                <a:lnTo>
                  <a:pt x="162215" y="451893"/>
                </a:lnTo>
                <a:lnTo>
                  <a:pt x="162215" y="75538"/>
                </a:lnTo>
                <a:lnTo>
                  <a:pt x="137118" y="44618"/>
                </a:lnTo>
                <a:lnTo>
                  <a:pt x="101838" y="15052"/>
                </a:lnTo>
                <a:lnTo>
                  <a:pt x="67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04710" y="771425"/>
            <a:ext cx="360061" cy="637231"/>
          </a:xfrm>
          <a:custGeom>
            <a:avLst/>
            <a:gdLst/>
            <a:ahLst/>
            <a:cxnLst/>
            <a:rect l="l" t="t" r="r" b="b"/>
            <a:pathLst>
              <a:path w="264795" h="468630">
                <a:moveTo>
                  <a:pt x="72042" y="0"/>
                </a:moveTo>
                <a:lnTo>
                  <a:pt x="44896" y="1123"/>
                </a:lnTo>
                <a:lnTo>
                  <a:pt x="20583" y="18512"/>
                </a:lnTo>
                <a:lnTo>
                  <a:pt x="5707" y="49651"/>
                </a:lnTo>
                <a:lnTo>
                  <a:pt x="0" y="92112"/>
                </a:lnTo>
                <a:lnTo>
                  <a:pt x="3191" y="143471"/>
                </a:lnTo>
                <a:lnTo>
                  <a:pt x="15010" y="201300"/>
                </a:lnTo>
                <a:lnTo>
                  <a:pt x="35190" y="263172"/>
                </a:lnTo>
                <a:lnTo>
                  <a:pt x="62335" y="326798"/>
                </a:lnTo>
                <a:lnTo>
                  <a:pt x="93794" y="380718"/>
                </a:lnTo>
                <a:lnTo>
                  <a:pt x="127411" y="423314"/>
                </a:lnTo>
                <a:lnTo>
                  <a:pt x="161028" y="452970"/>
                </a:lnTo>
                <a:lnTo>
                  <a:pt x="192487" y="468068"/>
                </a:lnTo>
                <a:lnTo>
                  <a:pt x="219632" y="466990"/>
                </a:lnTo>
                <a:lnTo>
                  <a:pt x="243945" y="449555"/>
                </a:lnTo>
                <a:lnTo>
                  <a:pt x="258821" y="418102"/>
                </a:lnTo>
                <a:lnTo>
                  <a:pt x="264529" y="374786"/>
                </a:lnTo>
                <a:lnTo>
                  <a:pt x="261338" y="321765"/>
                </a:lnTo>
                <a:lnTo>
                  <a:pt x="249518" y="261195"/>
                </a:lnTo>
                <a:lnTo>
                  <a:pt x="229340" y="195234"/>
                </a:lnTo>
                <a:lnTo>
                  <a:pt x="202194" y="135697"/>
                </a:lnTo>
                <a:lnTo>
                  <a:pt x="170735" y="84519"/>
                </a:lnTo>
                <a:lnTo>
                  <a:pt x="137118" y="43584"/>
                </a:lnTo>
                <a:lnTo>
                  <a:pt x="103501" y="14782"/>
                </a:lnTo>
                <a:lnTo>
                  <a:pt x="72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43401"/>
            <a:endParaRPr sz="244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66718" y="2916798"/>
            <a:ext cx="3924408" cy="938139"/>
          </a:xfrm>
          <a:prstGeom prst="rect">
            <a:avLst/>
          </a:prstGeom>
        </p:spPr>
        <p:txBody>
          <a:bodyPr vert="horz" wrap="square" lIns="0" tIns="17269" rIns="0" bIns="0" rtlCol="0">
            <a:spAutoFit/>
          </a:bodyPr>
          <a:lstStyle/>
          <a:p>
            <a:pPr marL="17269">
              <a:spcBef>
                <a:spcPts val="136"/>
              </a:spcBef>
            </a:pPr>
            <a:r>
              <a:rPr sz="5983" i="1" spc="-7" dirty="0">
                <a:solidFill>
                  <a:srgbClr val="000000"/>
                </a:solidFill>
              </a:rPr>
              <a:t>Thank</a:t>
            </a:r>
            <a:r>
              <a:rPr sz="5983" i="1" spc="-116" dirty="0">
                <a:solidFill>
                  <a:srgbClr val="000000"/>
                </a:solidFill>
              </a:rPr>
              <a:t> </a:t>
            </a:r>
            <a:r>
              <a:rPr sz="5983" i="1" dirty="0">
                <a:solidFill>
                  <a:srgbClr val="000000"/>
                </a:solidFill>
              </a:rPr>
              <a:t>you</a:t>
            </a:r>
            <a:endParaRPr sz="5983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FF40A09-5447-49F3-AA90-A02B2CB080F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79346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97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0D859376-A3A0-4E5E-88A0-233DDE2D3E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ZA" sz="2500" dirty="0">
              <a:latin typeface="MTN Brighter Sans" panose="00000500000000000000" pitchFamily="2" charset="0"/>
              <a:ea typeface="+mj-ea"/>
              <a:cs typeface="+mj-cs"/>
              <a:sym typeface="MTN Brighter Sans" panose="000005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72192D2-870D-4D5D-94AA-567B37DAB770}"/>
              </a:ext>
            </a:extLst>
          </p:cNvPr>
          <p:cNvSpPr/>
          <p:nvPr/>
        </p:nvSpPr>
        <p:spPr>
          <a:xfrm>
            <a:off x="407988" y="2375066"/>
            <a:ext cx="11412537" cy="3925823"/>
          </a:xfrm>
          <a:prstGeom prst="roundRect">
            <a:avLst>
              <a:gd name="adj" fmla="val 7284"/>
            </a:avLst>
          </a:prstGeom>
          <a:solidFill>
            <a:srgbClr val="FFF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74BF4-CC3A-4F9C-AB7D-4D5D8BF9B541}"/>
              </a:ext>
            </a:extLst>
          </p:cNvPr>
          <p:cNvSpPr txBox="1"/>
          <p:nvPr/>
        </p:nvSpPr>
        <p:spPr>
          <a:xfrm>
            <a:off x="619622" y="3155822"/>
            <a:ext cx="2772000" cy="746126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MTN Brighter Sans ExtraBold" panose="00000900000000000000" pitchFamily="50" charset="0"/>
                <a:ea typeface="+mn-ea"/>
                <a:cs typeface="+mn-cs"/>
              </a:rPr>
              <a:t>261 million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subscribers</a:t>
            </a: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7CDEAD-27F5-494C-9023-090F9D1809A2}"/>
              </a:ext>
            </a:extLst>
          </p:cNvPr>
          <p:cNvSpPr txBox="1"/>
          <p:nvPr/>
        </p:nvSpPr>
        <p:spPr>
          <a:xfrm>
            <a:off x="619622" y="4286689"/>
            <a:ext cx="2772000" cy="746126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3200" dirty="0">
                <a:solidFill>
                  <a:srgbClr val="5A1F58"/>
                </a:solidFill>
                <a:latin typeface="MTN Brighter Sans ExtraBold" panose="00000900000000000000" pitchFamily="50" charset="0"/>
              </a:rPr>
              <a:t>102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5A1F58"/>
                </a:solidFill>
                <a:effectLst/>
                <a:uLnTx/>
                <a:uFillTx/>
                <a:latin typeface="MTN Brighter Sans ExtraBold" panose="00000900000000000000" pitchFamily="50" charset="0"/>
                <a:ea typeface="+mn-ea"/>
                <a:cs typeface="+mn-cs"/>
              </a:rPr>
              <a:t> million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5A1F58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active data users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5A1F58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EE2544-CD1A-46DF-929E-2152DA39EC40}"/>
              </a:ext>
            </a:extLst>
          </p:cNvPr>
          <p:cNvSpPr txBox="1"/>
          <p:nvPr/>
        </p:nvSpPr>
        <p:spPr>
          <a:xfrm>
            <a:off x="619622" y="5417555"/>
            <a:ext cx="2772000" cy="746126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3200" dirty="0">
                <a:solidFill>
                  <a:srgbClr val="0DB14B"/>
                </a:solidFill>
                <a:latin typeface="MTN Brighter Sans ExtraBold" panose="00000900000000000000" pitchFamily="50" charset="0"/>
              </a:rPr>
              <a:t>38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0DB14B"/>
                </a:solidFill>
                <a:effectLst/>
                <a:uLnTx/>
                <a:uFillTx/>
                <a:latin typeface="MTN Brighter Sans ExtraBold" panose="00000900000000000000" pitchFamily="50" charset="0"/>
                <a:ea typeface="+mn-ea"/>
                <a:cs typeface="+mn-cs"/>
              </a:rPr>
              <a:t> million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0DB14B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active </a:t>
            </a:r>
            <a:r>
              <a:rPr kumimoji="0" lang="en-Z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B14B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MoMo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0DB14B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 users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0DB14B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C0FDCE-1D7D-4C97-B46D-E18FBA52F7F3}"/>
              </a:ext>
            </a:extLst>
          </p:cNvPr>
          <p:cNvSpPr txBox="1"/>
          <p:nvPr/>
        </p:nvSpPr>
        <p:spPr>
          <a:xfrm>
            <a:off x="8815752" y="4286689"/>
            <a:ext cx="2388600" cy="746126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 ExtraBold" panose="00000900000000000000" pitchFamily="50" charset="0"/>
                <a:ea typeface="+mn-ea"/>
                <a:cs typeface="+mn-cs"/>
              </a:rPr>
              <a:t>+ 32,7%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Data revenue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00678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990D90-1019-42B9-A67B-79C3F9A80FCD}"/>
              </a:ext>
            </a:extLst>
          </p:cNvPr>
          <p:cNvSpPr txBox="1"/>
          <p:nvPr/>
        </p:nvSpPr>
        <p:spPr>
          <a:xfrm>
            <a:off x="8815752" y="3155822"/>
            <a:ext cx="2388600" cy="746126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3200" dirty="0">
                <a:solidFill>
                  <a:srgbClr val="666666"/>
                </a:solidFill>
                <a:latin typeface="MTN Brighter Sans ExtraBold" panose="00000900000000000000" pitchFamily="50" charset="0"/>
              </a:rPr>
              <a:t>43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TN Brighter Sans ExtraBold" panose="00000900000000000000" pitchFamily="50" charset="0"/>
                <a:ea typeface="+mn-ea"/>
                <a:cs typeface="+mn-cs"/>
              </a:rPr>
              <a:t>,1%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EBITDA margin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DBB6C5-9774-4DEA-A1C9-25C2E45CF927}"/>
              </a:ext>
            </a:extLst>
          </p:cNvPr>
          <p:cNvSpPr txBox="1"/>
          <p:nvPr/>
        </p:nvSpPr>
        <p:spPr>
          <a:xfrm>
            <a:off x="8413913" y="5417555"/>
            <a:ext cx="3192279" cy="746126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 ExtraBold" panose="00000900000000000000" pitchFamily="50" charset="0"/>
                <a:ea typeface="+mn-ea"/>
                <a:cs typeface="+mn-cs"/>
              </a:rPr>
              <a:t>+18,0%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Fintech revenue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C5BA7E-FCB7-4869-ABC4-0003ADA49509}"/>
              </a:ext>
            </a:extLst>
          </p:cNvPr>
          <p:cNvSpPr/>
          <p:nvPr/>
        </p:nvSpPr>
        <p:spPr>
          <a:xfrm>
            <a:off x="3972342" y="4874714"/>
            <a:ext cx="1729491" cy="542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 ExtraBold" panose="00000900000000000000" pitchFamily="50" charset="0"/>
                <a:ea typeface="+mn-ea"/>
                <a:cs typeface="+mn-cs"/>
              </a:rPr>
              <a:t>~19k </a:t>
            </a:r>
          </a:p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 ExtraBold" panose="00000900000000000000" pitchFamily="50" charset="0"/>
                <a:ea typeface="+mn-ea"/>
                <a:cs typeface="+mn-cs"/>
              </a:rPr>
              <a:t>employees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F1B7-60E3-4AEA-A56D-E1404DF074FC}"/>
              </a:ext>
            </a:extLst>
          </p:cNvPr>
          <p:cNvSpPr txBox="1"/>
          <p:nvPr/>
        </p:nvSpPr>
        <p:spPr>
          <a:xfrm>
            <a:off x="3840229" y="2375066"/>
            <a:ext cx="4465687" cy="746126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Annual service revenue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3200" dirty="0">
                <a:solidFill>
                  <a:prstClr val="black"/>
                </a:solidFill>
                <a:latin typeface="MTN Brighter Sans ExtraBold" panose="00000900000000000000" pitchFamily="50" charset="0"/>
              </a:rPr>
              <a:t>R142 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ExtraBold" panose="00000900000000000000" pitchFamily="50" charset="0"/>
                <a:ea typeface="+mn-ea"/>
                <a:cs typeface="+mn-cs"/>
              </a:rPr>
              <a:t>billion</a:t>
            </a:r>
            <a:r>
              <a:rPr kumimoji="0" lang="en-ZA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n-ZA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4E04553-3D8E-4AE0-ABB7-3EE35404168D}"/>
              </a:ext>
            </a:extLst>
          </p:cNvPr>
          <p:cNvSpPr/>
          <p:nvPr/>
        </p:nvSpPr>
        <p:spPr>
          <a:xfrm>
            <a:off x="8542222" y="1304547"/>
            <a:ext cx="3276313" cy="954107"/>
          </a:xfrm>
          <a:prstGeom prst="roundRect">
            <a:avLst>
              <a:gd name="adj" fmla="val 1180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684000" rIns="36000" bIns="36000" rtlCol="0" anchor="t" anchorCtr="0"/>
          <a:lstStyle/>
          <a:p>
            <a:pPr marL="85725" lvl="0">
              <a:spcAft>
                <a:spcPts val="600"/>
              </a:spcAft>
              <a:defRPr/>
            </a:pPr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FD958B-B0E6-4133-808A-8F26854BFE81}"/>
              </a:ext>
            </a:extLst>
          </p:cNvPr>
          <p:cNvSpPr/>
          <p:nvPr/>
        </p:nvSpPr>
        <p:spPr>
          <a:xfrm>
            <a:off x="407986" y="1284670"/>
            <a:ext cx="3276313" cy="954107"/>
          </a:xfrm>
          <a:prstGeom prst="roundRect">
            <a:avLst>
              <a:gd name="adj" fmla="val 1180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684000" rIns="36000" bIns="36000" rtlCol="0" anchor="t" anchorCtr="0"/>
          <a:lstStyle/>
          <a:p>
            <a:pPr marL="85725" lvl="0">
              <a:spcAft>
                <a:spcPts val="600"/>
              </a:spcAft>
              <a:defRPr/>
            </a:pPr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8A09EE-8C1E-478B-9F8B-BBCFA2980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/>
              <a:t>Who we are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74577E-B0AB-4CBA-B4EB-DEFA08C3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accent3"/>
                </a:solidFill>
              </a:rPr>
              <a:t>MTN at a </a:t>
            </a:r>
            <a:r>
              <a:rPr lang="en-ZA" dirty="0">
                <a:solidFill>
                  <a:schemeClr val="accent1"/>
                </a:solidFill>
                <a:latin typeface="+mj-lt"/>
              </a:rPr>
              <a:t>glance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890E7-6496-4E64-9D56-4F87E1A9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2</a:t>
            </a:fld>
            <a:endParaRPr lang="en-Z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BAD487-BE5D-4D9E-95C9-1FFC5D42B988}"/>
              </a:ext>
            </a:extLst>
          </p:cNvPr>
          <p:cNvSpPr txBox="1"/>
          <p:nvPr/>
        </p:nvSpPr>
        <p:spPr>
          <a:xfrm>
            <a:off x="676275" y="1500113"/>
            <a:ext cx="2847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/>
              <a:t>To lead the delivery of  a bold new digital world</a:t>
            </a:r>
          </a:p>
          <a:p>
            <a:endParaRPr lang="en-ZA" sz="14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5CBE58-A281-4FA2-83AD-DB0400A000ED}"/>
              </a:ext>
            </a:extLst>
          </p:cNvPr>
          <p:cNvSpPr/>
          <p:nvPr/>
        </p:nvSpPr>
        <p:spPr>
          <a:xfrm>
            <a:off x="4502966" y="1294608"/>
            <a:ext cx="3276313" cy="954107"/>
          </a:xfrm>
          <a:prstGeom prst="roundRect">
            <a:avLst>
              <a:gd name="adj" fmla="val 1180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684000" rIns="36000" bIns="36000" rtlCol="0" anchor="t" anchorCtr="0"/>
          <a:lstStyle/>
          <a:p>
            <a:pPr marL="85725" lvl="0">
              <a:spcAft>
                <a:spcPts val="600"/>
              </a:spcAft>
              <a:defRPr/>
            </a:pPr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2F30E1-14F7-4808-BE9A-EC350395A75F}"/>
              </a:ext>
            </a:extLst>
          </p:cNvPr>
          <p:cNvSpPr/>
          <p:nvPr/>
        </p:nvSpPr>
        <p:spPr>
          <a:xfrm>
            <a:off x="4502967" y="1010280"/>
            <a:ext cx="3276311" cy="467999"/>
          </a:xfrm>
          <a:custGeom>
            <a:avLst/>
            <a:gdLst>
              <a:gd name="connsiteX0" fmla="*/ 1830087 w 3654000"/>
              <a:gd name="connsiteY0" fmla="*/ 0 h 294294"/>
              <a:gd name="connsiteX1" fmla="*/ 3640594 w 3654000"/>
              <a:gd name="connsiteY1" fmla="*/ 113509 h 294294"/>
              <a:gd name="connsiteX2" fmla="*/ 3654000 w 3654000"/>
              <a:gd name="connsiteY2" fmla="*/ 115892 h 294294"/>
              <a:gd name="connsiteX3" fmla="*/ 3654000 w 3654000"/>
              <a:gd name="connsiteY3" fmla="*/ 294294 h 294294"/>
              <a:gd name="connsiteX4" fmla="*/ 0 w 3654000"/>
              <a:gd name="connsiteY4" fmla="*/ 294294 h 294294"/>
              <a:gd name="connsiteX5" fmla="*/ 0 w 3654000"/>
              <a:gd name="connsiteY5" fmla="*/ 116990 h 294294"/>
              <a:gd name="connsiteX6" fmla="*/ 19580 w 3654000"/>
              <a:gd name="connsiteY6" fmla="*/ 113509 h 294294"/>
              <a:gd name="connsiteX7" fmla="*/ 1830087 w 3654000"/>
              <a:gd name="connsiteY7" fmla="*/ 0 h 2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4000" h="294294">
                <a:moveTo>
                  <a:pt x="1830087" y="0"/>
                </a:moveTo>
                <a:cubicBezTo>
                  <a:pt x="2558984" y="0"/>
                  <a:pt x="3210251" y="44186"/>
                  <a:pt x="3640594" y="113509"/>
                </a:cubicBezTo>
                <a:lnTo>
                  <a:pt x="3654000" y="115892"/>
                </a:lnTo>
                <a:lnTo>
                  <a:pt x="3654000" y="294294"/>
                </a:lnTo>
                <a:lnTo>
                  <a:pt x="0" y="294294"/>
                </a:lnTo>
                <a:lnTo>
                  <a:pt x="0" y="116990"/>
                </a:lnTo>
                <a:lnTo>
                  <a:pt x="19580" y="113509"/>
                </a:lnTo>
                <a:cubicBezTo>
                  <a:pt x="449923" y="44186"/>
                  <a:pt x="1101190" y="0"/>
                  <a:pt x="1830087" y="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>
                <a:latin typeface="+mj-lt"/>
              </a:rPr>
              <a:t>Our belief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BCC5CE-56A7-4708-A385-FFF91129ED0C}"/>
              </a:ext>
            </a:extLst>
          </p:cNvPr>
          <p:cNvSpPr txBox="1"/>
          <p:nvPr/>
        </p:nvSpPr>
        <p:spPr>
          <a:xfrm>
            <a:off x="4717134" y="1510051"/>
            <a:ext cx="2847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/>
              <a:t>Everyone deserves the benefit of a modern connected life</a:t>
            </a:r>
          </a:p>
          <a:p>
            <a:endParaRPr lang="en-ZA" sz="14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5D71E80-F50E-4FC1-91A3-CDF40880D424}"/>
              </a:ext>
            </a:extLst>
          </p:cNvPr>
          <p:cNvSpPr/>
          <p:nvPr/>
        </p:nvSpPr>
        <p:spPr>
          <a:xfrm>
            <a:off x="407988" y="1016228"/>
            <a:ext cx="3276311" cy="467999"/>
          </a:xfrm>
          <a:custGeom>
            <a:avLst/>
            <a:gdLst>
              <a:gd name="connsiteX0" fmla="*/ 1830087 w 3654000"/>
              <a:gd name="connsiteY0" fmla="*/ 0 h 294294"/>
              <a:gd name="connsiteX1" fmla="*/ 3640594 w 3654000"/>
              <a:gd name="connsiteY1" fmla="*/ 113509 h 294294"/>
              <a:gd name="connsiteX2" fmla="*/ 3654000 w 3654000"/>
              <a:gd name="connsiteY2" fmla="*/ 115892 h 294294"/>
              <a:gd name="connsiteX3" fmla="*/ 3654000 w 3654000"/>
              <a:gd name="connsiteY3" fmla="*/ 294294 h 294294"/>
              <a:gd name="connsiteX4" fmla="*/ 0 w 3654000"/>
              <a:gd name="connsiteY4" fmla="*/ 294294 h 294294"/>
              <a:gd name="connsiteX5" fmla="*/ 0 w 3654000"/>
              <a:gd name="connsiteY5" fmla="*/ 116990 h 294294"/>
              <a:gd name="connsiteX6" fmla="*/ 19580 w 3654000"/>
              <a:gd name="connsiteY6" fmla="*/ 113509 h 294294"/>
              <a:gd name="connsiteX7" fmla="*/ 1830087 w 3654000"/>
              <a:gd name="connsiteY7" fmla="*/ 0 h 2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4000" h="294294">
                <a:moveTo>
                  <a:pt x="1830087" y="0"/>
                </a:moveTo>
                <a:cubicBezTo>
                  <a:pt x="2558984" y="0"/>
                  <a:pt x="3210251" y="44186"/>
                  <a:pt x="3640594" y="113509"/>
                </a:cubicBezTo>
                <a:lnTo>
                  <a:pt x="3654000" y="115892"/>
                </a:lnTo>
                <a:lnTo>
                  <a:pt x="3654000" y="294294"/>
                </a:lnTo>
                <a:lnTo>
                  <a:pt x="0" y="294294"/>
                </a:lnTo>
                <a:lnTo>
                  <a:pt x="0" y="116990"/>
                </a:lnTo>
                <a:lnTo>
                  <a:pt x="19580" y="113509"/>
                </a:lnTo>
                <a:cubicBezTo>
                  <a:pt x="449923" y="44186"/>
                  <a:pt x="1101190" y="0"/>
                  <a:pt x="1830087" y="0"/>
                </a:cubicBezTo>
                <a:close/>
              </a:path>
            </a:pathLst>
          </a:custGeom>
          <a:solidFill>
            <a:srgbClr val="F582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>
                <a:latin typeface="+mj-lt"/>
              </a:rPr>
              <a:t>Our vision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F9261BB-2BAF-4032-B9E0-D9AC71B03236}"/>
              </a:ext>
            </a:extLst>
          </p:cNvPr>
          <p:cNvSpPr/>
          <p:nvPr/>
        </p:nvSpPr>
        <p:spPr>
          <a:xfrm>
            <a:off x="8542222" y="1020219"/>
            <a:ext cx="3276311" cy="467999"/>
          </a:xfrm>
          <a:custGeom>
            <a:avLst/>
            <a:gdLst>
              <a:gd name="connsiteX0" fmla="*/ 1830087 w 3654000"/>
              <a:gd name="connsiteY0" fmla="*/ 0 h 294294"/>
              <a:gd name="connsiteX1" fmla="*/ 3640594 w 3654000"/>
              <a:gd name="connsiteY1" fmla="*/ 113509 h 294294"/>
              <a:gd name="connsiteX2" fmla="*/ 3654000 w 3654000"/>
              <a:gd name="connsiteY2" fmla="*/ 115892 h 294294"/>
              <a:gd name="connsiteX3" fmla="*/ 3654000 w 3654000"/>
              <a:gd name="connsiteY3" fmla="*/ 294294 h 294294"/>
              <a:gd name="connsiteX4" fmla="*/ 0 w 3654000"/>
              <a:gd name="connsiteY4" fmla="*/ 294294 h 294294"/>
              <a:gd name="connsiteX5" fmla="*/ 0 w 3654000"/>
              <a:gd name="connsiteY5" fmla="*/ 116990 h 294294"/>
              <a:gd name="connsiteX6" fmla="*/ 19580 w 3654000"/>
              <a:gd name="connsiteY6" fmla="*/ 113509 h 294294"/>
              <a:gd name="connsiteX7" fmla="*/ 1830087 w 3654000"/>
              <a:gd name="connsiteY7" fmla="*/ 0 h 29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4000" h="294294">
                <a:moveTo>
                  <a:pt x="1830087" y="0"/>
                </a:moveTo>
                <a:cubicBezTo>
                  <a:pt x="2558984" y="0"/>
                  <a:pt x="3210251" y="44186"/>
                  <a:pt x="3640594" y="113509"/>
                </a:cubicBezTo>
                <a:lnTo>
                  <a:pt x="3654000" y="115892"/>
                </a:lnTo>
                <a:lnTo>
                  <a:pt x="3654000" y="294294"/>
                </a:lnTo>
                <a:lnTo>
                  <a:pt x="0" y="294294"/>
                </a:lnTo>
                <a:lnTo>
                  <a:pt x="0" y="116990"/>
                </a:lnTo>
                <a:lnTo>
                  <a:pt x="19580" y="113509"/>
                </a:lnTo>
                <a:cubicBezTo>
                  <a:pt x="449923" y="44186"/>
                  <a:pt x="1101190" y="0"/>
                  <a:pt x="1830087" y="0"/>
                </a:cubicBezTo>
                <a:close/>
              </a:path>
            </a:pathLst>
          </a:custGeom>
          <a:solidFill>
            <a:srgbClr val="0DB14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>
                <a:latin typeface="+mj-lt"/>
              </a:rPr>
              <a:t>Our ambition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478646-B371-466A-AB27-9F398C17D00F}"/>
              </a:ext>
            </a:extLst>
          </p:cNvPr>
          <p:cNvSpPr txBox="1"/>
          <p:nvPr/>
        </p:nvSpPr>
        <p:spPr>
          <a:xfrm>
            <a:off x="8542222" y="1519991"/>
            <a:ext cx="2847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/>
              <a:t>300m subscribers</a:t>
            </a:r>
          </a:p>
          <a:p>
            <a:r>
              <a:rPr lang="en-ZA" sz="1400" dirty="0"/>
              <a:t>200m active data users</a:t>
            </a:r>
          </a:p>
          <a:p>
            <a:r>
              <a:rPr lang="en-ZA" sz="1400" dirty="0"/>
              <a:t>100m digital and </a:t>
            </a:r>
            <a:r>
              <a:rPr lang="en-ZA" sz="1400" dirty="0" err="1"/>
              <a:t>MoMo</a:t>
            </a:r>
            <a:r>
              <a:rPr lang="en-ZA" sz="1400" dirty="0"/>
              <a:t> users</a:t>
            </a:r>
          </a:p>
          <a:p>
            <a:endParaRPr lang="en-ZA" sz="1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2E8666-8C33-4E80-99A0-A74872FAC45C}"/>
              </a:ext>
            </a:extLst>
          </p:cNvPr>
          <p:cNvSpPr/>
          <p:nvPr/>
        </p:nvSpPr>
        <p:spPr>
          <a:xfrm>
            <a:off x="534959" y="6676204"/>
            <a:ext cx="2127477" cy="20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66717"/>
            <a:r>
              <a:rPr lang="en-ZA" sz="800" dirty="0">
                <a:solidFill>
                  <a:prstClr val="black"/>
                </a:solidFill>
                <a:latin typeface="MTN Brighter Sans"/>
              </a:rPr>
              <a:t>Financial numbers at June 2020</a:t>
            </a:r>
          </a:p>
          <a:p>
            <a:pPr defTabSz="566717"/>
            <a:r>
              <a:rPr lang="en-ZA" sz="800" baseline="30000" dirty="0">
                <a:solidFill>
                  <a:prstClr val="black"/>
                </a:solidFill>
                <a:latin typeface="MTN Brighter Sans"/>
              </a:rPr>
              <a:t># </a:t>
            </a:r>
            <a:r>
              <a:rPr lang="en-ZA" sz="800" dirty="0">
                <a:solidFill>
                  <a:prstClr val="black"/>
                </a:solidFill>
                <a:latin typeface="MTN Brighter Sans"/>
              </a:rPr>
              <a:t>December 2019</a:t>
            </a:r>
          </a:p>
          <a:p>
            <a:pPr defTabSz="566717"/>
            <a:endParaRPr lang="en-ZA" sz="800" dirty="0">
              <a:solidFill>
                <a:prstClr val="black"/>
              </a:solidFill>
              <a:latin typeface="MTN Brighter Sans"/>
            </a:endParaRPr>
          </a:p>
        </p:txBody>
      </p:sp>
      <p:pic>
        <p:nvPicPr>
          <p:cNvPr id="145411" name="F6B83B20-E946-4C98-B320-FDC46989CC44" descr="image002">
            <a:extLst>
              <a:ext uri="{FF2B5EF4-FFF2-40B4-BE49-F238E27FC236}">
                <a16:creationId xmlns:a16="http://schemas.microsoft.com/office/drawing/2014/main" id="{F3E720E2-DD7D-40B6-A35C-C5E1194CA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31" b="89643" l="8778" r="89673">
                        <a14:foregroundMark x1="8950" y1="37351" x2="8950" y2="37351"/>
                        <a14:foregroundMark x1="31842" y1="7470" x2="31842" y2="7470"/>
                        <a14:foregroundMark x1="20826" y1="7131" x2="20826" y2="7131"/>
                        <a14:foregroundMark x1="57315" y1="69270" x2="57315" y2="69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031" y="2937128"/>
            <a:ext cx="3937589" cy="399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5D0E5E44-7652-4801-83F7-8AE666657FEF}"/>
              </a:ext>
            </a:extLst>
          </p:cNvPr>
          <p:cNvSpPr txBox="1">
            <a:spLocks/>
          </p:cNvSpPr>
          <p:nvPr/>
        </p:nvSpPr>
        <p:spPr>
          <a:xfrm rot="10800000" flipV="1">
            <a:off x="3374831" y="6321420"/>
            <a:ext cx="6351991" cy="311388"/>
          </a:xfrm>
          <a:prstGeom prst="rect">
            <a:avLst/>
          </a:prstGeom>
        </p:spPr>
        <p:txBody>
          <a:bodyPr lIns="22313" tIns="22313" rIns="22313" bIns="22313" anchor="ctr" anchorCtr="0"/>
          <a:lstStyle>
            <a:lvl1pPr marL="152400" indent="-1524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2263" indent="-16033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-161925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4050" indent="-16033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75" indent="-1524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66717">
              <a:spcBef>
                <a:spcPts val="186"/>
              </a:spcBef>
              <a:buNone/>
            </a:pPr>
            <a:r>
              <a:rPr lang="en-ZA" sz="1200" dirty="0">
                <a:solidFill>
                  <a:schemeClr val="accent3"/>
                </a:solidFill>
                <a:latin typeface="MTN Brighter Sans Bold"/>
              </a:rPr>
              <a:t>#1 or #2 across 21 operations in Africa and the Middle East</a:t>
            </a:r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id="{CA978C8B-49B6-4CC4-946B-632D66272717}"/>
              </a:ext>
            </a:extLst>
          </p:cNvPr>
          <p:cNvSpPr txBox="1"/>
          <p:nvPr/>
        </p:nvSpPr>
        <p:spPr>
          <a:xfrm>
            <a:off x="2943224" y="6609529"/>
            <a:ext cx="8582025" cy="3194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699" marR="12699">
              <a:lnSpc>
                <a:spcPts val="1400"/>
              </a:lnSpc>
            </a:pPr>
            <a:r>
              <a:rPr sz="1200" dirty="0">
                <a:solidFill>
                  <a:prstClr val="black"/>
                </a:solidFill>
                <a:latin typeface="MTN Brighter Sans Bold"/>
              </a:rPr>
              <a:t>Broad range of innovative products and services</a:t>
            </a:r>
            <a:r>
              <a:rPr lang="en-ZA" sz="1200" dirty="0">
                <a:solidFill>
                  <a:prstClr val="black"/>
                </a:solidFill>
                <a:latin typeface="MTN Brighter Sans Bold"/>
              </a:rPr>
              <a:t> </a:t>
            </a:r>
            <a:r>
              <a:rPr lang="en-ZA" sz="1200" spc="-40" dirty="0">
                <a:latin typeface="MTN Brighter Sans Light"/>
              </a:rPr>
              <a:t>(Consumer, digital, enterprise, financial services)</a:t>
            </a:r>
            <a:endParaRPr sz="1200" spc="-40" dirty="0">
              <a:latin typeface="MTN Brighter Sans Light"/>
            </a:endParaRPr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AAD0F93E-2B8D-4847-A770-52680C070F7E}"/>
              </a:ext>
            </a:extLst>
          </p:cNvPr>
          <p:cNvSpPr txBox="1"/>
          <p:nvPr/>
        </p:nvSpPr>
        <p:spPr>
          <a:xfrm>
            <a:off x="5011093" y="7127049"/>
            <a:ext cx="3295557" cy="14764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marL="12063">
              <a:buClr>
                <a:srgbClr val="056589"/>
              </a:buClr>
              <a:tabLst>
                <a:tab pos="104134" algn="l"/>
                <a:tab pos="815934" algn="l"/>
              </a:tabLst>
            </a:pPr>
            <a:endParaRPr lang="en-ZA" sz="1000" spc="-40" dirty="0">
              <a:latin typeface="MTN Brighter Sans Light"/>
              <a:cs typeface="MTN Brighter Sans Ligh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6E2A26-CE37-4A27-803F-71C8F3F1B1E4}"/>
              </a:ext>
            </a:extLst>
          </p:cNvPr>
          <p:cNvSpPr/>
          <p:nvPr/>
        </p:nvSpPr>
        <p:spPr>
          <a:xfrm>
            <a:off x="6509199" y="5675838"/>
            <a:ext cx="2207072" cy="542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en-ZA" dirty="0">
                <a:latin typeface="MTN Brighter Sans ExtraBold" panose="00000900000000000000" pitchFamily="50" charset="0"/>
              </a:rPr>
              <a:t>Market cap </a:t>
            </a:r>
          </a:p>
          <a:p>
            <a:pPr algn="ctr">
              <a:lnSpc>
                <a:spcPts val="1700"/>
              </a:lnSpc>
              <a:defRPr/>
            </a:pPr>
            <a:r>
              <a:rPr lang="en-ZA" dirty="0">
                <a:latin typeface="MTN Brighter Sans ExtraBold" panose="00000900000000000000" pitchFamily="50" charset="0"/>
              </a:rPr>
              <a:t>~R100 billion</a:t>
            </a:r>
          </a:p>
        </p:txBody>
      </p:sp>
    </p:spTree>
    <p:extLst>
      <p:ext uri="{BB962C8B-B14F-4D97-AF65-F5344CB8AC3E}">
        <p14:creationId xmlns:p14="http://schemas.microsoft.com/office/powerpoint/2010/main" val="36086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EE2A4E-4788-4A0F-A0B1-2EB301B86A53}"/>
              </a:ext>
            </a:extLst>
          </p:cNvPr>
          <p:cNvCxnSpPr>
            <a:cxnSpLocks/>
          </p:cNvCxnSpPr>
          <p:nvPr/>
        </p:nvCxnSpPr>
        <p:spPr>
          <a:xfrm>
            <a:off x="6107593" y="1378090"/>
            <a:ext cx="0" cy="39228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D2D99F53-4044-4008-8FF3-06BD4C5C9A78}"/>
              </a:ext>
            </a:extLst>
          </p:cNvPr>
          <p:cNvSpPr txBox="1"/>
          <p:nvPr/>
        </p:nvSpPr>
        <p:spPr>
          <a:xfrm>
            <a:off x="5090285" y="1038224"/>
            <a:ext cx="2180920" cy="40336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Medium" panose="000006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86165FE-D71A-4280-850E-5AC1CA7EAE16}"/>
              </a:ext>
            </a:extLst>
          </p:cNvPr>
          <p:cNvCxnSpPr>
            <a:cxnSpLocks/>
          </p:cNvCxnSpPr>
          <p:nvPr/>
        </p:nvCxnSpPr>
        <p:spPr>
          <a:xfrm>
            <a:off x="11319457" y="1778430"/>
            <a:ext cx="0" cy="2739206"/>
          </a:xfrm>
          <a:prstGeom prst="line">
            <a:avLst/>
          </a:prstGeom>
          <a:ln w="9525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0B55808-BF9B-43A2-8A0C-773FB1E2C560}"/>
              </a:ext>
            </a:extLst>
          </p:cNvPr>
          <p:cNvCxnSpPr>
            <a:cxnSpLocks/>
          </p:cNvCxnSpPr>
          <p:nvPr/>
        </p:nvCxnSpPr>
        <p:spPr>
          <a:xfrm>
            <a:off x="8802057" y="1769560"/>
            <a:ext cx="16097" cy="4472866"/>
          </a:xfrm>
          <a:prstGeom prst="line">
            <a:avLst/>
          </a:prstGeom>
          <a:ln w="9525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44D3E6B-0433-497C-9617-0BC58BB56240}"/>
              </a:ext>
            </a:extLst>
          </p:cNvPr>
          <p:cNvCxnSpPr>
            <a:cxnSpLocks/>
          </p:cNvCxnSpPr>
          <p:nvPr/>
        </p:nvCxnSpPr>
        <p:spPr>
          <a:xfrm>
            <a:off x="6259481" y="1795462"/>
            <a:ext cx="31093" cy="3284108"/>
          </a:xfrm>
          <a:prstGeom prst="line">
            <a:avLst/>
          </a:prstGeom>
          <a:ln w="9525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8C05ADFF-9C14-4F32-8B92-BF5962E25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5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8C05ADFF-9C14-4F32-8B92-BF5962E25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0FA1787-4FB2-4837-8937-931AECC832C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ZA" sz="25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 panose="00000500000000000000" pitchFamily="2" charset="0"/>
              <a:ea typeface="+mj-ea"/>
              <a:cs typeface="+mj-cs"/>
              <a:sym typeface="MTN Brighter Sans" panose="000005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2C4AF4-A561-4A02-A54E-680DC1EB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Our telco </a:t>
            </a:r>
            <a:r>
              <a:rPr lang="en-ZA" dirty="0">
                <a:solidFill>
                  <a:srgbClr val="FFC000"/>
                </a:solidFill>
                <a:latin typeface="+mj-lt"/>
              </a:rPr>
              <a:t>subsidiaries</a:t>
            </a:r>
            <a:r>
              <a:rPr lang="en-ZA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56F12-1359-45C2-B67C-A74D5394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EDA83-5074-4C24-8467-F331177C9D01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61432-12FD-44F9-BD13-AFD72B95907F}"/>
              </a:ext>
            </a:extLst>
          </p:cNvPr>
          <p:cNvSpPr txBox="1"/>
          <p:nvPr/>
        </p:nvSpPr>
        <p:spPr>
          <a:xfrm>
            <a:off x="407987" y="1887521"/>
            <a:ext cx="1374519" cy="582623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South Africa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B0D66E-A290-4F3C-99C7-307399695E72}"/>
              </a:ext>
            </a:extLst>
          </p:cNvPr>
          <p:cNvSpPr txBox="1"/>
          <p:nvPr/>
        </p:nvSpPr>
        <p:spPr>
          <a:xfrm>
            <a:off x="2146217" y="1887521"/>
            <a:ext cx="1486597" cy="582623"/>
          </a:xfrm>
          <a:prstGeom prst="round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Nigeria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B653F2-0E1C-40EE-82FD-908D4E978944}"/>
              </a:ext>
            </a:extLst>
          </p:cNvPr>
          <p:cNvSpPr txBox="1"/>
          <p:nvPr/>
        </p:nvSpPr>
        <p:spPr>
          <a:xfrm>
            <a:off x="3996525" y="1887521"/>
            <a:ext cx="2174660" cy="582623"/>
          </a:xfrm>
          <a:prstGeom prst="roundRect">
            <a:avLst/>
          </a:prstGeom>
          <a:solidFill>
            <a:srgbClr val="A6A8AB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SEAGHA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10BD0F-FB74-407F-BBE8-A4CBE484CF05}"/>
              </a:ext>
            </a:extLst>
          </p:cNvPr>
          <p:cNvSpPr txBox="1"/>
          <p:nvPr/>
        </p:nvSpPr>
        <p:spPr>
          <a:xfrm>
            <a:off x="6534896" y="1887521"/>
            <a:ext cx="2174660" cy="582623"/>
          </a:xfrm>
          <a:prstGeom prst="roundRect">
            <a:avLst/>
          </a:prstGeom>
          <a:solidFill>
            <a:srgbClr val="235B40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514912-1606-4DF1-90D6-45D430016635}"/>
              </a:ext>
            </a:extLst>
          </p:cNvPr>
          <p:cNvSpPr txBox="1"/>
          <p:nvPr/>
        </p:nvSpPr>
        <p:spPr>
          <a:xfrm>
            <a:off x="9073268" y="1891209"/>
            <a:ext cx="2174660" cy="582623"/>
          </a:xfrm>
          <a:prstGeom prst="roundRect">
            <a:avLst/>
          </a:prstGeom>
          <a:solidFill>
            <a:srgbClr val="8EA2B6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9CFE89-1171-48AB-8756-B6E46533C9B7}"/>
              </a:ext>
            </a:extLst>
          </p:cNvPr>
          <p:cNvSpPr txBox="1"/>
          <p:nvPr/>
        </p:nvSpPr>
        <p:spPr>
          <a:xfrm>
            <a:off x="4961661" y="2770386"/>
            <a:ext cx="1178431" cy="324000"/>
          </a:xfrm>
          <a:prstGeom prst="roundRect">
            <a:avLst/>
          </a:prstGeom>
          <a:solidFill>
            <a:srgbClr val="E4E5E6"/>
          </a:solidFill>
          <a:ln w="12700">
            <a:solidFill>
              <a:srgbClr val="E4E5E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Ghana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6C8EAD-A961-4B2F-9BFF-A35420350BE1}"/>
              </a:ext>
            </a:extLst>
          </p:cNvPr>
          <p:cNvSpPr txBox="1"/>
          <p:nvPr/>
        </p:nvSpPr>
        <p:spPr>
          <a:xfrm>
            <a:off x="4961661" y="3262614"/>
            <a:ext cx="1178431" cy="324000"/>
          </a:xfrm>
          <a:prstGeom prst="roundRect">
            <a:avLst/>
          </a:prstGeom>
          <a:solidFill>
            <a:srgbClr val="E4E5E6"/>
          </a:solidFill>
          <a:ln w="12700">
            <a:solidFill>
              <a:srgbClr val="E4E5E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Uganda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AD85A9-487F-4975-B62A-49C01F1F5B3C}"/>
              </a:ext>
            </a:extLst>
          </p:cNvPr>
          <p:cNvSpPr txBox="1"/>
          <p:nvPr/>
        </p:nvSpPr>
        <p:spPr>
          <a:xfrm>
            <a:off x="4961661" y="3754842"/>
            <a:ext cx="1178431" cy="324000"/>
          </a:xfrm>
          <a:prstGeom prst="roundRect">
            <a:avLst/>
          </a:prstGeom>
          <a:solidFill>
            <a:srgbClr val="E4E5E6"/>
          </a:solidFill>
          <a:ln w="12700">
            <a:solidFill>
              <a:srgbClr val="E4E5E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Rwanda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B4621C-3EB7-4F61-9867-3E69ECB827AE}"/>
              </a:ext>
            </a:extLst>
          </p:cNvPr>
          <p:cNvSpPr txBox="1"/>
          <p:nvPr/>
        </p:nvSpPr>
        <p:spPr>
          <a:xfrm>
            <a:off x="4961661" y="4247069"/>
            <a:ext cx="1178431" cy="324000"/>
          </a:xfrm>
          <a:prstGeom prst="roundRect">
            <a:avLst/>
          </a:prstGeom>
          <a:solidFill>
            <a:srgbClr val="E4E5E6"/>
          </a:solidFill>
          <a:ln w="12700">
            <a:solidFill>
              <a:srgbClr val="E4E5E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Zambia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99957C-5AAE-4547-B30B-7EB2AA2D4CED}"/>
              </a:ext>
            </a:extLst>
          </p:cNvPr>
          <p:cNvSpPr txBox="1"/>
          <p:nvPr/>
        </p:nvSpPr>
        <p:spPr>
          <a:xfrm>
            <a:off x="7494057" y="2763790"/>
            <a:ext cx="1178431" cy="324000"/>
          </a:xfrm>
          <a:prstGeom prst="roundRect">
            <a:avLst/>
          </a:prstGeom>
          <a:solidFill>
            <a:srgbClr val="BDCDC5"/>
          </a:solidFill>
          <a:ln w="12700">
            <a:solidFill>
              <a:srgbClr val="BDCDC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Cameroon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9587AF-98A8-48CA-8128-B3075602FC07}"/>
              </a:ext>
            </a:extLst>
          </p:cNvPr>
          <p:cNvSpPr txBox="1"/>
          <p:nvPr/>
        </p:nvSpPr>
        <p:spPr>
          <a:xfrm>
            <a:off x="7514203" y="3265361"/>
            <a:ext cx="1178431" cy="324000"/>
          </a:xfrm>
          <a:prstGeom prst="roundRect">
            <a:avLst/>
          </a:prstGeom>
          <a:solidFill>
            <a:srgbClr val="BDCDC5"/>
          </a:solidFill>
          <a:ln w="12700">
            <a:solidFill>
              <a:srgbClr val="BDCDC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Ivory Coast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EBB183-DD66-4EDD-9A51-134FF48A071E}"/>
              </a:ext>
            </a:extLst>
          </p:cNvPr>
          <p:cNvSpPr txBox="1"/>
          <p:nvPr/>
        </p:nvSpPr>
        <p:spPr>
          <a:xfrm>
            <a:off x="7519266" y="3757589"/>
            <a:ext cx="1178431" cy="324000"/>
          </a:xfrm>
          <a:prstGeom prst="roundRect">
            <a:avLst/>
          </a:prstGeom>
          <a:solidFill>
            <a:srgbClr val="BDCDC5"/>
          </a:solidFill>
          <a:ln w="12700">
            <a:solidFill>
              <a:srgbClr val="BDCDC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Benin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805E78-7C64-4D69-A96E-ABA899B1B4C2}"/>
              </a:ext>
            </a:extLst>
          </p:cNvPr>
          <p:cNvSpPr txBox="1"/>
          <p:nvPr/>
        </p:nvSpPr>
        <p:spPr>
          <a:xfrm>
            <a:off x="7527798" y="4249816"/>
            <a:ext cx="1178431" cy="324000"/>
          </a:xfrm>
          <a:prstGeom prst="roundRect">
            <a:avLst/>
          </a:prstGeom>
          <a:solidFill>
            <a:srgbClr val="BDCDC5"/>
          </a:solidFill>
          <a:ln w="12700">
            <a:solidFill>
              <a:srgbClr val="BDCDC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Guinea-Conakry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3683BD-5577-47DF-B541-5AC9D66DBCB6}"/>
              </a:ext>
            </a:extLst>
          </p:cNvPr>
          <p:cNvSpPr txBox="1"/>
          <p:nvPr/>
        </p:nvSpPr>
        <p:spPr>
          <a:xfrm>
            <a:off x="7527798" y="4743652"/>
            <a:ext cx="1178431" cy="324000"/>
          </a:xfrm>
          <a:prstGeom prst="roundRect">
            <a:avLst/>
          </a:prstGeom>
          <a:solidFill>
            <a:srgbClr val="BDCDC5"/>
          </a:solidFill>
          <a:ln w="12700">
            <a:solidFill>
              <a:srgbClr val="BDCDC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Guinea-Bissau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E44C3B-3C80-4200-9F14-E9CC5D69017A}"/>
              </a:ext>
            </a:extLst>
          </p:cNvPr>
          <p:cNvSpPr txBox="1"/>
          <p:nvPr/>
        </p:nvSpPr>
        <p:spPr>
          <a:xfrm>
            <a:off x="7522542" y="5247998"/>
            <a:ext cx="1178431" cy="503878"/>
          </a:xfrm>
          <a:prstGeom prst="roundRect">
            <a:avLst/>
          </a:prstGeom>
          <a:solidFill>
            <a:srgbClr val="BDCDC5"/>
          </a:solidFill>
          <a:ln w="12700">
            <a:solidFill>
              <a:srgbClr val="BDCDC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Congo-Brazzaville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F549F5-B145-4F0E-A091-D08DD0A0A9CB}"/>
              </a:ext>
            </a:extLst>
          </p:cNvPr>
          <p:cNvSpPr txBox="1"/>
          <p:nvPr/>
        </p:nvSpPr>
        <p:spPr>
          <a:xfrm>
            <a:off x="7528510" y="5918426"/>
            <a:ext cx="1178431" cy="324000"/>
          </a:xfrm>
          <a:prstGeom prst="roundRect">
            <a:avLst/>
          </a:prstGeom>
          <a:solidFill>
            <a:srgbClr val="BDCDC5"/>
          </a:solidFill>
          <a:ln w="12700">
            <a:solidFill>
              <a:srgbClr val="BDCDC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Lonestar Cell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 Liberia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83C27A-1669-49E1-9536-26AFAA04C1D1}"/>
              </a:ext>
            </a:extLst>
          </p:cNvPr>
          <p:cNvSpPr txBox="1"/>
          <p:nvPr/>
        </p:nvSpPr>
        <p:spPr>
          <a:xfrm>
            <a:off x="10044793" y="2763790"/>
            <a:ext cx="1177998" cy="324000"/>
          </a:xfrm>
          <a:prstGeom prst="roundRect">
            <a:avLst/>
          </a:prstGeom>
          <a:solidFill>
            <a:srgbClr val="DDE3E9"/>
          </a:solidFill>
          <a:ln w="12700">
            <a:solidFill>
              <a:srgbClr val="DDE3E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Syria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A9A646-1B41-4C3C-ADA3-2BF5B291DE2B}"/>
              </a:ext>
            </a:extLst>
          </p:cNvPr>
          <p:cNvSpPr txBox="1"/>
          <p:nvPr/>
        </p:nvSpPr>
        <p:spPr>
          <a:xfrm>
            <a:off x="10044557" y="3240102"/>
            <a:ext cx="1177998" cy="324000"/>
          </a:xfrm>
          <a:prstGeom prst="roundRect">
            <a:avLst/>
          </a:prstGeom>
          <a:solidFill>
            <a:srgbClr val="DDE3E9"/>
          </a:solidFill>
          <a:ln w="12700">
            <a:solidFill>
              <a:srgbClr val="DDE3E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Yemen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CCD383-2652-4E2D-87F1-FEE6893F30ED}"/>
              </a:ext>
            </a:extLst>
          </p:cNvPr>
          <p:cNvSpPr txBox="1"/>
          <p:nvPr/>
        </p:nvSpPr>
        <p:spPr>
          <a:xfrm>
            <a:off x="10044557" y="3714028"/>
            <a:ext cx="1177998" cy="324000"/>
          </a:xfrm>
          <a:prstGeom prst="roundRect">
            <a:avLst/>
          </a:prstGeom>
          <a:solidFill>
            <a:srgbClr val="DDE3E9"/>
          </a:solidFill>
          <a:ln w="12700">
            <a:solidFill>
              <a:srgbClr val="DDE3E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Afghanistan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C82002-5019-4C57-AF06-29D204FF9DDA}"/>
              </a:ext>
            </a:extLst>
          </p:cNvPr>
          <p:cNvSpPr txBox="1"/>
          <p:nvPr/>
        </p:nvSpPr>
        <p:spPr>
          <a:xfrm>
            <a:off x="10044557" y="4193636"/>
            <a:ext cx="1177998" cy="324000"/>
          </a:xfrm>
          <a:prstGeom prst="roundRect">
            <a:avLst/>
          </a:prstGeom>
          <a:solidFill>
            <a:srgbClr val="DDE3E9"/>
          </a:solidFill>
          <a:ln w="12700">
            <a:solidFill>
              <a:srgbClr val="DDE3E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Sudan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7BFCA02-E293-416E-BA7D-18958F1C966F}"/>
              </a:ext>
            </a:extLst>
          </p:cNvPr>
          <p:cNvSpPr txBox="1"/>
          <p:nvPr/>
        </p:nvSpPr>
        <p:spPr>
          <a:xfrm>
            <a:off x="5017133" y="951415"/>
            <a:ext cx="2216463" cy="457963"/>
          </a:xfrm>
          <a:prstGeom prst="round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8000" tIns="36000" rIns="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 Medium" panose="000006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MTN Group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7920BFA-3918-A644-A569-BCFC3A6FB810}"/>
              </a:ext>
            </a:extLst>
          </p:cNvPr>
          <p:cNvSpPr/>
          <p:nvPr/>
        </p:nvSpPr>
        <p:spPr>
          <a:xfrm>
            <a:off x="430916" y="6689031"/>
            <a:ext cx="2712334" cy="156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900" dirty="0">
                <a:solidFill>
                  <a:schemeClr val="tx1"/>
                </a:solidFill>
              </a:rPr>
              <a:t>Numbers at December 2018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721175-FF44-4E60-8E93-90BD463E7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/>
              <a:t>Who we are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F118F4-F732-DE42-8E10-088786670474}"/>
              </a:ext>
            </a:extLst>
          </p:cNvPr>
          <p:cNvCxnSpPr>
            <a:cxnSpLocks/>
          </p:cNvCxnSpPr>
          <p:nvPr/>
        </p:nvCxnSpPr>
        <p:spPr>
          <a:xfrm>
            <a:off x="1100531" y="1778430"/>
            <a:ext cx="102189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6D4CAC-CD8B-8C47-B9FE-19CAC5013FE6}"/>
              </a:ext>
            </a:extLst>
          </p:cNvPr>
          <p:cNvCxnSpPr>
            <a:endCxn id="11" idx="0"/>
          </p:cNvCxnSpPr>
          <p:nvPr/>
        </p:nvCxnSpPr>
        <p:spPr>
          <a:xfrm>
            <a:off x="1095246" y="1769560"/>
            <a:ext cx="1" cy="117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314185-9C0B-4F76-BE94-BAF12FB5D1AF}"/>
              </a:ext>
            </a:extLst>
          </p:cNvPr>
          <p:cNvCxnSpPr/>
          <p:nvPr/>
        </p:nvCxnSpPr>
        <p:spPr>
          <a:xfrm>
            <a:off x="2009869" y="4193636"/>
            <a:ext cx="39835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F092FCC-37DF-4729-B82D-732928C9AF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42" y="3164266"/>
            <a:ext cx="3815670" cy="330426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59D7D70-CFB9-44AB-8305-9E24238EDFDF}"/>
              </a:ext>
            </a:extLst>
          </p:cNvPr>
          <p:cNvSpPr txBox="1"/>
          <p:nvPr/>
        </p:nvSpPr>
        <p:spPr>
          <a:xfrm>
            <a:off x="4961661" y="4743652"/>
            <a:ext cx="1178431" cy="324000"/>
          </a:xfrm>
          <a:prstGeom prst="roundRect">
            <a:avLst/>
          </a:prstGeom>
          <a:solidFill>
            <a:srgbClr val="E4E5E6"/>
          </a:solidFill>
          <a:ln w="12700">
            <a:solidFill>
              <a:srgbClr val="E4E5E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" tIns="7200" rIns="7200" bIns="72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MTN</a:t>
            </a:r>
            <a:b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ZA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Open Sans Semibold" panose="020B0706030804020204" pitchFamily="34" charset="0"/>
                <a:cs typeface="Open Sans Semibold" panose="020B0706030804020204" pitchFamily="34" charset="0"/>
              </a:rPr>
              <a:t>South Sudan</a:t>
            </a:r>
          </a:p>
        </p:txBody>
      </p:sp>
    </p:spTree>
    <p:extLst>
      <p:ext uri="{BB962C8B-B14F-4D97-AF65-F5344CB8AC3E}">
        <p14:creationId xmlns:p14="http://schemas.microsoft.com/office/powerpoint/2010/main" val="16126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BDF7F7B4-D1A5-4479-9C11-B08C0970C6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7298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39A7008A-DD8B-4C76-ABE9-D71AFF7D7FE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ZA" sz="2500" dirty="0">
              <a:latin typeface="MTN Brighter Sans Bold" panose="00000800000000000000" pitchFamily="2" charset="0"/>
              <a:ea typeface="+mj-ea"/>
              <a:cs typeface="+mj-cs"/>
              <a:sym typeface="MTN Brighter Sans Bold" panose="00000800000000000000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B2031D-1C5C-4B74-B77F-D96E5CF1E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/>
              <a:t>What we do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5B5803-6368-4790-942C-2760B223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accent1"/>
                </a:solidFill>
                <a:latin typeface="+mj-lt"/>
              </a:rPr>
              <a:t>MTN’s </a:t>
            </a:r>
            <a:r>
              <a:rPr lang="en-ZA" dirty="0">
                <a:solidFill>
                  <a:schemeClr val="accent3"/>
                </a:solidFill>
              </a:rPr>
              <a:t>ambition | building the </a:t>
            </a:r>
            <a:r>
              <a:rPr lang="en-ZA" dirty="0">
                <a:solidFill>
                  <a:schemeClr val="accent1"/>
                </a:solidFill>
                <a:latin typeface="+mj-lt"/>
              </a:rPr>
              <a:t>Digital Operator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3F1BF-E191-416B-BE42-26D9DAD0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4</a:t>
            </a:fld>
            <a:endParaRPr lang="en-ZA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550ACD-BF5A-450E-BDCA-1CF3771157B2}"/>
              </a:ext>
            </a:extLst>
          </p:cNvPr>
          <p:cNvSpPr/>
          <p:nvPr/>
        </p:nvSpPr>
        <p:spPr>
          <a:xfrm>
            <a:off x="360738" y="4398822"/>
            <a:ext cx="2271300" cy="635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25" tIns="22313" rIns="0" bIns="44625" rtlCol="0" anchor="t" anchorCtr="0"/>
          <a:lstStyle/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High growth MEA region</a:t>
            </a:r>
          </a:p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In 3 of 4 largest economies</a:t>
            </a:r>
          </a:p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Top two positions in all markets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B0B4C3-8063-4600-8DBA-0B4B504D2E57}"/>
              </a:ext>
            </a:extLst>
          </p:cNvPr>
          <p:cNvSpPr/>
          <p:nvPr/>
        </p:nvSpPr>
        <p:spPr>
          <a:xfrm>
            <a:off x="2080467" y="5975350"/>
            <a:ext cx="2414665" cy="552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25" tIns="22313" rIns="0" bIns="44625" rtlCol="0" anchor="t" anchorCtr="0"/>
          <a:lstStyle/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Demographics drive revenue</a:t>
            </a:r>
          </a:p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Efficiencies improve margins</a:t>
            </a:r>
          </a:p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Smart capex moderates investment</a:t>
            </a:r>
          </a:p>
          <a:p>
            <a:pPr defTabSz="283373">
              <a:spcAft>
                <a:spcPts val="62"/>
              </a:spcAft>
              <a:defRPr/>
            </a:pPr>
            <a:r>
              <a:rPr lang="en-ZA" sz="992" i="1" dirty="0">
                <a:solidFill>
                  <a:srgbClr val="00678F"/>
                </a:solidFill>
                <a:latin typeface="MTN Brighter Sans"/>
              </a:rPr>
              <a:t>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C65587F-B295-4159-A6D6-3577A233AD92}"/>
              </a:ext>
            </a:extLst>
          </p:cNvPr>
          <p:cNvSpPr/>
          <p:nvPr/>
        </p:nvSpPr>
        <p:spPr>
          <a:xfrm>
            <a:off x="9559962" y="4398822"/>
            <a:ext cx="2721311" cy="624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25" tIns="22313" rIns="0" bIns="44625" rtlCol="0" anchor="t" anchorCtr="0"/>
          <a:lstStyle/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Fast growing youthful population</a:t>
            </a:r>
          </a:p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Low data, fintech and digital adoption</a:t>
            </a:r>
          </a:p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Enterprise and wholesale opportunity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02343BB-4A11-4BC6-AC33-1E46FC8A1926}"/>
              </a:ext>
            </a:extLst>
          </p:cNvPr>
          <p:cNvSpPr/>
          <p:nvPr/>
        </p:nvSpPr>
        <p:spPr>
          <a:xfrm>
            <a:off x="8244852" y="5949950"/>
            <a:ext cx="2159367" cy="566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25" tIns="22313" rIns="0" bIns="44625" rtlCol="0" anchor="t" anchorCtr="0"/>
          <a:lstStyle/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Portfolio optimisation</a:t>
            </a:r>
          </a:p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Sustainable leverage</a:t>
            </a:r>
          </a:p>
          <a:p>
            <a:pPr marL="113153" indent="-113153" defTabSz="283373">
              <a:spcAft>
                <a:spcPts val="62"/>
              </a:spcAft>
              <a:buFont typeface="Arial" panose="020B0604020202020204" pitchFamily="34" charset="0"/>
              <a:buChar char="•"/>
              <a:defRPr/>
            </a:pPr>
            <a:r>
              <a:rPr lang="en-ZA" sz="992" dirty="0">
                <a:solidFill>
                  <a:srgbClr val="000000"/>
                </a:solidFill>
                <a:latin typeface="MTN Brighter Sans"/>
              </a:rPr>
              <a:t>Progressive dividend policy</a:t>
            </a:r>
          </a:p>
        </p:txBody>
      </p:sp>
      <p:sp>
        <p:nvSpPr>
          <p:cNvPr id="53" name="Pentagon 3">
            <a:extLst>
              <a:ext uri="{FF2B5EF4-FFF2-40B4-BE49-F238E27FC236}">
                <a16:creationId xmlns:a16="http://schemas.microsoft.com/office/drawing/2014/main" id="{3552592F-5795-4E5F-8F3F-D9B6D6C01054}"/>
              </a:ext>
            </a:extLst>
          </p:cNvPr>
          <p:cNvSpPr/>
          <p:nvPr/>
        </p:nvSpPr>
        <p:spPr>
          <a:xfrm>
            <a:off x="573932" y="985346"/>
            <a:ext cx="6214623" cy="2042258"/>
          </a:xfrm>
          <a:prstGeom prst="homePlate">
            <a:avLst>
              <a:gd name="adj" fmla="val 85903"/>
            </a:avLst>
          </a:prstGeom>
          <a:solidFill>
            <a:schemeClr val="bg1"/>
          </a:solidFill>
          <a:ln w="53975" cap="rnd">
            <a:solidFill>
              <a:schemeClr val="accent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54" name="Pentagon 3">
            <a:extLst>
              <a:ext uri="{FF2B5EF4-FFF2-40B4-BE49-F238E27FC236}">
                <a16:creationId xmlns:a16="http://schemas.microsoft.com/office/drawing/2014/main" id="{B56509D9-E9F6-46AC-9460-7CA9C8621A8C}"/>
              </a:ext>
            </a:extLst>
          </p:cNvPr>
          <p:cNvSpPr/>
          <p:nvPr/>
        </p:nvSpPr>
        <p:spPr>
          <a:xfrm flipH="1">
            <a:off x="5408027" y="987710"/>
            <a:ext cx="6213600" cy="2037531"/>
          </a:xfrm>
          <a:prstGeom prst="homePlate">
            <a:avLst>
              <a:gd name="adj" fmla="val 85903"/>
            </a:avLst>
          </a:prstGeom>
          <a:solidFill>
            <a:schemeClr val="bg1"/>
          </a:solidFill>
          <a:ln w="53975" cap="rnd">
            <a:solidFill>
              <a:schemeClr val="accent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55" name="Pentagon 3">
            <a:extLst>
              <a:ext uri="{FF2B5EF4-FFF2-40B4-BE49-F238E27FC236}">
                <a16:creationId xmlns:a16="http://schemas.microsoft.com/office/drawing/2014/main" id="{E5879449-FD47-4E63-8C03-FA7A3E1606B4}"/>
              </a:ext>
            </a:extLst>
          </p:cNvPr>
          <p:cNvSpPr/>
          <p:nvPr/>
        </p:nvSpPr>
        <p:spPr>
          <a:xfrm rot="16200000">
            <a:off x="4579476" y="2966289"/>
            <a:ext cx="3033048" cy="2041201"/>
          </a:xfrm>
          <a:prstGeom prst="homePlate">
            <a:avLst>
              <a:gd name="adj" fmla="val 27584"/>
            </a:avLst>
          </a:prstGeom>
          <a:solidFill>
            <a:schemeClr val="bg1"/>
          </a:solidFill>
          <a:ln w="53975" cap="rnd">
            <a:solidFill>
              <a:schemeClr val="accent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1BD1BE8-6635-478B-9484-831C5AC3CAF3}"/>
              </a:ext>
            </a:extLst>
          </p:cNvPr>
          <p:cNvSpPr txBox="1"/>
          <p:nvPr/>
        </p:nvSpPr>
        <p:spPr>
          <a:xfrm>
            <a:off x="1514512" y="1167418"/>
            <a:ext cx="203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Medium" pitchFamily="2" charset="77"/>
                <a:ea typeface="+mn-ea"/>
                <a:cs typeface="+mn-cs"/>
              </a:rPr>
              <a:t>evolving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telco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A9C20DF-8509-40C3-8893-DD4E51978854}"/>
              </a:ext>
            </a:extLst>
          </p:cNvPr>
          <p:cNvSpPr txBox="1"/>
          <p:nvPr/>
        </p:nvSpPr>
        <p:spPr>
          <a:xfrm>
            <a:off x="8245181" y="1191647"/>
            <a:ext cx="3088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Medium" pitchFamily="2" charset="77"/>
                <a:ea typeface="+mn-ea"/>
                <a:cs typeface="+mn-cs"/>
              </a:rPr>
              <a:t>digital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player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7499E4-5262-4CC4-82B5-EDEC6DB547D1}"/>
              </a:ext>
            </a:extLst>
          </p:cNvPr>
          <p:cNvSpPr txBox="1"/>
          <p:nvPr/>
        </p:nvSpPr>
        <p:spPr>
          <a:xfrm>
            <a:off x="3068710" y="2483065"/>
            <a:ext cx="829427" cy="261610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Wholesale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1E58334-FD1F-4A52-9B0C-24FF9B557785}"/>
              </a:ext>
            </a:extLst>
          </p:cNvPr>
          <p:cNvSpPr txBox="1"/>
          <p:nvPr/>
        </p:nvSpPr>
        <p:spPr>
          <a:xfrm>
            <a:off x="984251" y="2483065"/>
            <a:ext cx="559844" cy="261610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Voice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8A954B-1AB2-409D-A935-DFB5D7B06375}"/>
              </a:ext>
            </a:extLst>
          </p:cNvPr>
          <p:cNvSpPr txBox="1"/>
          <p:nvPr/>
        </p:nvSpPr>
        <p:spPr>
          <a:xfrm>
            <a:off x="1606713" y="2483065"/>
            <a:ext cx="498570" cy="261610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Data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DD73EEE-FA92-4733-AC0C-7CBDD5D60692}"/>
              </a:ext>
            </a:extLst>
          </p:cNvPr>
          <p:cNvSpPr txBox="1"/>
          <p:nvPr/>
        </p:nvSpPr>
        <p:spPr>
          <a:xfrm>
            <a:off x="2193982" y="2483065"/>
            <a:ext cx="822298" cy="261610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Enterprise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7A7A675-A1ED-4EB3-BD15-580E551C0D47}"/>
              </a:ext>
            </a:extLst>
          </p:cNvPr>
          <p:cNvSpPr txBox="1"/>
          <p:nvPr/>
        </p:nvSpPr>
        <p:spPr>
          <a:xfrm>
            <a:off x="5164741" y="4540984"/>
            <a:ext cx="183507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Transfers, payments, loans, deposits, insurance, marketplace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C923ED-7C48-4560-8A20-3B03A6B7A8A3}"/>
              </a:ext>
            </a:extLst>
          </p:cNvPr>
          <p:cNvSpPr txBox="1"/>
          <p:nvPr/>
        </p:nvSpPr>
        <p:spPr>
          <a:xfrm>
            <a:off x="8883047" y="2399474"/>
            <a:ext cx="14970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Digital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CF9135E-DBF5-425F-822A-29F9BD1E4AD8}"/>
              </a:ext>
            </a:extLst>
          </p:cNvPr>
          <p:cNvSpPr txBox="1"/>
          <p:nvPr/>
        </p:nvSpPr>
        <p:spPr>
          <a:xfrm>
            <a:off x="8883047" y="2564490"/>
            <a:ext cx="14970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Media, messaging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&amp; mobile advertising</a:t>
            </a: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C139A10D-E81E-4C8C-94D2-7AA5461F0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372" y="1729734"/>
            <a:ext cx="360106" cy="641068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EA6A3C39-502B-4227-AAF0-65F7858D5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81648" y="1726995"/>
            <a:ext cx="360106" cy="634101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B5539EC9-F84F-4518-B4FD-9C1C91B8C6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73924" y="1726995"/>
            <a:ext cx="652616" cy="634101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FEDD84AE-5399-4092-8011-4894DF0D5E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58711" y="1736701"/>
            <a:ext cx="638115" cy="634101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4BBE1CED-861D-4287-A98F-6738043FBB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92327" y="1612709"/>
            <a:ext cx="478447" cy="74425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ABFFF532-4DE7-47F0-88DD-AF4C774513CB}"/>
              </a:ext>
            </a:extLst>
          </p:cNvPr>
          <p:cNvGrpSpPr/>
          <p:nvPr/>
        </p:nvGrpSpPr>
        <p:grpSpPr>
          <a:xfrm>
            <a:off x="4912095" y="5819378"/>
            <a:ext cx="2367810" cy="805300"/>
            <a:chOff x="5044667" y="5859410"/>
            <a:chExt cx="2109170" cy="80530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D6B88FF-6C3A-4B80-A2EB-1331C94C83AA}"/>
                </a:ext>
              </a:extLst>
            </p:cNvPr>
            <p:cNvGrpSpPr/>
            <p:nvPr/>
          </p:nvGrpSpPr>
          <p:grpSpPr>
            <a:xfrm>
              <a:off x="5044667" y="5859410"/>
              <a:ext cx="2109170" cy="805300"/>
              <a:chOff x="5320219" y="1510250"/>
              <a:chExt cx="4445423" cy="2340864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A507031-3CFC-4209-82EA-7800B26621D1}"/>
                  </a:ext>
                </a:extLst>
              </p:cNvPr>
              <p:cNvSpPr/>
              <p:nvPr/>
            </p:nvSpPr>
            <p:spPr>
              <a:xfrm>
                <a:off x="5320219" y="1510250"/>
                <a:ext cx="4445423" cy="234086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B1C9E54-326E-4497-B601-F35703C41E28}"/>
                  </a:ext>
                </a:extLst>
              </p:cNvPr>
              <p:cNvSpPr/>
              <p:nvPr/>
            </p:nvSpPr>
            <p:spPr>
              <a:xfrm>
                <a:off x="5425762" y="1601239"/>
                <a:ext cx="4078944" cy="214788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63500" dist="50800" dir="13500000">
                  <a:schemeClr val="bg1">
                    <a:lumMod val="75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78F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286A6C2-73A8-4E62-8E62-F6BEA80F2F61}"/>
                </a:ext>
              </a:extLst>
            </p:cNvPr>
            <p:cNvSpPr txBox="1"/>
            <p:nvPr/>
          </p:nvSpPr>
          <p:spPr>
            <a:xfrm>
              <a:off x="5161251" y="5938895"/>
              <a:ext cx="18760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678F"/>
                  </a:solidFill>
                  <a:effectLst/>
                  <a:uLnTx/>
                  <a:uFillTx/>
                  <a:latin typeface="MTN Brighter Sans Bold"/>
                  <a:ea typeface="+mn-ea"/>
                  <a:cs typeface="+mn-cs"/>
                </a:rPr>
                <a:t>One network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678F"/>
                  </a:solidFill>
                  <a:effectLst/>
                  <a:uLnTx/>
                  <a:uFillTx/>
                  <a:latin typeface="MTN Brighter Sans Bold"/>
                  <a:ea typeface="+mn-ea"/>
                  <a:cs typeface="+mn-cs"/>
                </a:rPr>
                <a:t>One distribution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678F"/>
                  </a:solidFill>
                  <a:effectLst/>
                  <a:uLnTx/>
                  <a:uFillTx/>
                  <a:latin typeface="MTN Brighter Sans Bold"/>
                  <a:ea typeface="+mn-ea"/>
                  <a:cs typeface="+mn-cs"/>
                </a:rPr>
                <a:t>One registration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EAB64D28-3037-4E1E-BB21-4BCD345B0341}"/>
              </a:ext>
            </a:extLst>
          </p:cNvPr>
          <p:cNvSpPr txBox="1"/>
          <p:nvPr/>
        </p:nvSpPr>
        <p:spPr>
          <a:xfrm>
            <a:off x="5076006" y="3130751"/>
            <a:ext cx="203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Medium" pitchFamily="2" charset="77"/>
                <a:ea typeface="+mn-ea"/>
                <a:cs typeface="+mn-cs"/>
              </a:rPr>
              <a:t>fintech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player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CA6270F-B224-42E7-88AF-0D5607506E3D}"/>
              </a:ext>
            </a:extLst>
          </p:cNvPr>
          <p:cNvSpPr txBox="1"/>
          <p:nvPr/>
        </p:nvSpPr>
        <p:spPr>
          <a:xfrm>
            <a:off x="5257308" y="4251924"/>
            <a:ext cx="16989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itchFamily="2" charset="77"/>
                <a:ea typeface="+mn-ea"/>
                <a:cs typeface="+mn-cs"/>
              </a:rPr>
              <a:t>Fintech</a:t>
            </a: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EB418BCE-8944-44FC-B1FD-C102826423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95927" y="3587958"/>
            <a:ext cx="624117" cy="631918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E9D69C00-893C-4975-B4ED-F9B7A0156D1B}"/>
              </a:ext>
            </a:extLst>
          </p:cNvPr>
          <p:cNvGrpSpPr/>
          <p:nvPr/>
        </p:nvGrpSpPr>
        <p:grpSpPr>
          <a:xfrm>
            <a:off x="317969" y="985876"/>
            <a:ext cx="569981" cy="2041199"/>
            <a:chOff x="317969" y="1199963"/>
            <a:chExt cx="569981" cy="2041199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0337D83-0233-4918-9143-735C8FD97B9D}"/>
                </a:ext>
              </a:extLst>
            </p:cNvPr>
            <p:cNvSpPr/>
            <p:nvPr/>
          </p:nvSpPr>
          <p:spPr>
            <a:xfrm rot="10800000">
              <a:off x="317969" y="1199963"/>
              <a:ext cx="491374" cy="2041199"/>
            </a:xfrm>
            <a:prstGeom prst="ellipse">
              <a:avLst/>
            </a:prstGeom>
            <a:solidFill>
              <a:schemeClr val="accent1"/>
            </a:solidFill>
            <a:ln w="539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3FA9D1C-1E53-44C9-94BA-E206FDF9A063}"/>
                </a:ext>
              </a:extLst>
            </p:cNvPr>
            <p:cNvSpPr/>
            <p:nvPr/>
          </p:nvSpPr>
          <p:spPr>
            <a:xfrm rot="10800000">
              <a:off x="371475" y="1221358"/>
              <a:ext cx="516475" cy="199840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5CD"/>
                </a:gs>
              </a:gsLst>
              <a:lin ang="10800000" scaled="1"/>
              <a:tileRect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F087A7F-D53D-46F2-A705-2A0A0993EE5A}"/>
              </a:ext>
            </a:extLst>
          </p:cNvPr>
          <p:cNvGrpSpPr/>
          <p:nvPr/>
        </p:nvGrpSpPr>
        <p:grpSpPr>
          <a:xfrm flipH="1">
            <a:off x="11304051" y="985876"/>
            <a:ext cx="569981" cy="2041199"/>
            <a:chOff x="317969" y="1199963"/>
            <a:chExt cx="569981" cy="2041199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68C67F4-EAA6-407A-8E82-D5D4E6E16AED}"/>
                </a:ext>
              </a:extLst>
            </p:cNvPr>
            <p:cNvSpPr/>
            <p:nvPr/>
          </p:nvSpPr>
          <p:spPr>
            <a:xfrm rot="10800000">
              <a:off x="317969" y="1199963"/>
              <a:ext cx="491374" cy="2041199"/>
            </a:xfrm>
            <a:prstGeom prst="ellipse">
              <a:avLst/>
            </a:prstGeom>
            <a:solidFill>
              <a:schemeClr val="accent1"/>
            </a:solidFill>
            <a:ln w="539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E690D91-E336-4730-A1DF-20D374DF15B1}"/>
                </a:ext>
              </a:extLst>
            </p:cNvPr>
            <p:cNvSpPr/>
            <p:nvPr/>
          </p:nvSpPr>
          <p:spPr>
            <a:xfrm rot="10800000">
              <a:off x="371475" y="1221358"/>
              <a:ext cx="516475" cy="199840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5CD"/>
                </a:gs>
              </a:gsLst>
              <a:lin ang="0" scaled="1"/>
              <a:tileRect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</p:grpSp>
      <p:pic>
        <p:nvPicPr>
          <p:cNvPr id="84" name="Picture 83" descr="A picture containing food, bottle, honey&#10;&#10;Description automatically generated">
            <a:extLst>
              <a:ext uri="{FF2B5EF4-FFF2-40B4-BE49-F238E27FC236}">
                <a16:creationId xmlns:a16="http://schemas.microsoft.com/office/drawing/2014/main" id="{6BD4C668-298D-4EEB-80CF-D246AD36E9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15582" r="4387" b="34666"/>
          <a:stretch>
            <a:fillRect/>
          </a:stretch>
        </p:blipFill>
        <p:spPr>
          <a:xfrm>
            <a:off x="3910219" y="1026653"/>
            <a:ext cx="4340202" cy="1959644"/>
          </a:xfrm>
          <a:custGeom>
            <a:avLst/>
            <a:gdLst>
              <a:gd name="connsiteX0" fmla="*/ 2170101 w 4340202"/>
              <a:gd name="connsiteY0" fmla="*/ 0 h 1959644"/>
              <a:gd name="connsiteX1" fmla="*/ 4340202 w 4340202"/>
              <a:gd name="connsiteY1" fmla="*/ 979822 h 1959644"/>
              <a:gd name="connsiteX2" fmla="*/ 2170101 w 4340202"/>
              <a:gd name="connsiteY2" fmla="*/ 1959644 h 1959644"/>
              <a:gd name="connsiteX3" fmla="*/ 0 w 4340202"/>
              <a:gd name="connsiteY3" fmla="*/ 979822 h 1959644"/>
              <a:gd name="connsiteX4" fmla="*/ 2170101 w 4340202"/>
              <a:gd name="connsiteY4" fmla="*/ 0 h 195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0202" h="1959644">
                <a:moveTo>
                  <a:pt x="2170101" y="0"/>
                </a:moveTo>
                <a:cubicBezTo>
                  <a:pt x="3368615" y="0"/>
                  <a:pt x="4340202" y="438681"/>
                  <a:pt x="4340202" y="979822"/>
                </a:cubicBezTo>
                <a:cubicBezTo>
                  <a:pt x="4340202" y="1520963"/>
                  <a:pt x="3368615" y="1959644"/>
                  <a:pt x="2170101" y="1959644"/>
                </a:cubicBezTo>
                <a:cubicBezTo>
                  <a:pt x="971587" y="1959644"/>
                  <a:pt x="0" y="1520963"/>
                  <a:pt x="0" y="979822"/>
                </a:cubicBezTo>
                <a:cubicBezTo>
                  <a:pt x="0" y="438681"/>
                  <a:pt x="971587" y="0"/>
                  <a:pt x="2170101" y="0"/>
                </a:cubicBezTo>
                <a:close/>
              </a:path>
            </a:pathLst>
          </a:cu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F9C737D6-B557-4F23-A7F5-2C35E8687374}"/>
              </a:ext>
            </a:extLst>
          </p:cNvPr>
          <p:cNvSpPr/>
          <p:nvPr/>
        </p:nvSpPr>
        <p:spPr>
          <a:xfrm>
            <a:off x="4091814" y="1456657"/>
            <a:ext cx="39770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ExtraBold" panose="00000900000000000000" pitchFamily="50" charset="0"/>
                <a:ea typeface="+mn-ea"/>
                <a:cs typeface="+mn-cs"/>
              </a:rPr>
              <a:t>MTN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The Digital Operator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9644020-1F11-4067-B4EC-DBA99A03DE26}"/>
              </a:ext>
            </a:extLst>
          </p:cNvPr>
          <p:cNvGrpSpPr/>
          <p:nvPr/>
        </p:nvGrpSpPr>
        <p:grpSpPr>
          <a:xfrm rot="5400000" flipH="1">
            <a:off x="5811009" y="4449884"/>
            <a:ext cx="569981" cy="2041199"/>
            <a:chOff x="317969" y="1199963"/>
            <a:chExt cx="569981" cy="2041199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30394C8-4982-4E47-88AB-74C9903F46BE}"/>
                </a:ext>
              </a:extLst>
            </p:cNvPr>
            <p:cNvSpPr/>
            <p:nvPr/>
          </p:nvSpPr>
          <p:spPr>
            <a:xfrm rot="10800000">
              <a:off x="317969" y="1199963"/>
              <a:ext cx="491374" cy="2041199"/>
            </a:xfrm>
            <a:prstGeom prst="ellipse">
              <a:avLst/>
            </a:prstGeom>
            <a:solidFill>
              <a:schemeClr val="accent1"/>
            </a:solidFill>
            <a:ln w="539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68DBE54-8DE6-4840-9CEB-096B5619605E}"/>
                </a:ext>
              </a:extLst>
            </p:cNvPr>
            <p:cNvSpPr/>
            <p:nvPr/>
          </p:nvSpPr>
          <p:spPr>
            <a:xfrm rot="10800000">
              <a:off x="371475" y="1221358"/>
              <a:ext cx="516475" cy="199840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5CD"/>
                </a:gs>
              </a:gsLst>
              <a:lin ang="0" scaled="1"/>
              <a:tileRect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E06E80E-DC7C-48FD-A2BD-68F667F9DA73}"/>
              </a:ext>
            </a:extLst>
          </p:cNvPr>
          <p:cNvGrpSpPr/>
          <p:nvPr/>
        </p:nvGrpSpPr>
        <p:grpSpPr>
          <a:xfrm>
            <a:off x="447295" y="3446524"/>
            <a:ext cx="1929600" cy="802800"/>
            <a:chOff x="5320219" y="1510250"/>
            <a:chExt cx="4445423" cy="2340864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A216938-03D0-4ED7-8ACE-701C8DDEF4CF}"/>
                </a:ext>
              </a:extLst>
            </p:cNvPr>
            <p:cNvSpPr/>
            <p:nvPr/>
          </p:nvSpPr>
          <p:spPr>
            <a:xfrm>
              <a:off x="5320219" y="1510250"/>
              <a:ext cx="4445423" cy="2340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565F995-90F3-4BBB-BE95-46A281D9DE02}"/>
                </a:ext>
              </a:extLst>
            </p:cNvPr>
            <p:cNvSpPr/>
            <p:nvPr/>
          </p:nvSpPr>
          <p:spPr>
            <a:xfrm>
              <a:off x="5383866" y="1572349"/>
              <a:ext cx="4078945" cy="214788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35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4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Strong</a:t>
              </a:r>
              <a:br>
                <a:rPr kumimoji="0" lang="en-ZA" sz="124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</a:br>
              <a:r>
                <a:rPr kumimoji="0" lang="en-ZA" sz="124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position in the right markets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98C95E6-7A37-4072-B55C-04FD012FCBA0}"/>
              </a:ext>
            </a:extLst>
          </p:cNvPr>
          <p:cNvGrpSpPr/>
          <p:nvPr/>
        </p:nvGrpSpPr>
        <p:grpSpPr>
          <a:xfrm>
            <a:off x="2086486" y="5118325"/>
            <a:ext cx="1929600" cy="802800"/>
            <a:chOff x="5320219" y="1510250"/>
            <a:chExt cx="4445423" cy="2340864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2665361-C0C1-4B8A-A625-C44319FF3FB2}"/>
                </a:ext>
              </a:extLst>
            </p:cNvPr>
            <p:cNvSpPr/>
            <p:nvPr/>
          </p:nvSpPr>
          <p:spPr>
            <a:xfrm>
              <a:off x="5320219" y="1510250"/>
              <a:ext cx="4445423" cy="2340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94BC957-E320-4310-95E0-23A02F438715}"/>
                </a:ext>
              </a:extLst>
            </p:cNvPr>
            <p:cNvSpPr/>
            <p:nvPr/>
          </p:nvSpPr>
          <p:spPr>
            <a:xfrm>
              <a:off x="5383866" y="1572349"/>
              <a:ext cx="4078945" cy="214788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35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4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Attractive return profile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D8B60B4-C4A3-4222-8ABC-0DEFF46EAB99}"/>
              </a:ext>
            </a:extLst>
          </p:cNvPr>
          <p:cNvGrpSpPr/>
          <p:nvPr/>
        </p:nvGrpSpPr>
        <p:grpSpPr>
          <a:xfrm>
            <a:off x="9890925" y="3441323"/>
            <a:ext cx="1929600" cy="802800"/>
            <a:chOff x="5320219" y="1510250"/>
            <a:chExt cx="4445423" cy="2340864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488CBA1-C685-41E7-A571-45E4F0BD3409}"/>
                </a:ext>
              </a:extLst>
            </p:cNvPr>
            <p:cNvSpPr/>
            <p:nvPr/>
          </p:nvSpPr>
          <p:spPr>
            <a:xfrm>
              <a:off x="5320219" y="1510250"/>
              <a:ext cx="4445423" cy="2340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7B9BB88-3F8C-4AC1-B036-DFFC8E81BAD8}"/>
                </a:ext>
              </a:extLst>
            </p:cNvPr>
            <p:cNvSpPr/>
            <p:nvPr/>
          </p:nvSpPr>
          <p:spPr>
            <a:xfrm>
              <a:off x="5383866" y="1572349"/>
              <a:ext cx="4078945" cy="214788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35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4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Exciting demographic opportunity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89A0759-B8C9-4114-840C-DD884677B6BD}"/>
              </a:ext>
            </a:extLst>
          </p:cNvPr>
          <p:cNvGrpSpPr/>
          <p:nvPr/>
        </p:nvGrpSpPr>
        <p:grpSpPr>
          <a:xfrm>
            <a:off x="8122904" y="5118325"/>
            <a:ext cx="1929600" cy="802800"/>
            <a:chOff x="5320219" y="1510250"/>
            <a:chExt cx="4445423" cy="234086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CBA33B6-9D20-48DC-9B6C-1410BE0A0DC6}"/>
                </a:ext>
              </a:extLst>
            </p:cNvPr>
            <p:cNvSpPr/>
            <p:nvPr/>
          </p:nvSpPr>
          <p:spPr>
            <a:xfrm>
              <a:off x="5320219" y="1510250"/>
              <a:ext cx="4445423" cy="2340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E015FB9-A109-4DBA-BD89-F28D58FBDA1B}"/>
                </a:ext>
              </a:extLst>
            </p:cNvPr>
            <p:cNvSpPr/>
            <p:nvPr/>
          </p:nvSpPr>
          <p:spPr>
            <a:xfrm>
              <a:off x="5383866" y="1572349"/>
              <a:ext cx="4078945" cy="214788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35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24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MTN Brighter Sans ExtraBold" panose="00000900000000000000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4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Well positioned for the long term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03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AA79B29-7D6C-4559-BA80-61F99CA7AB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95449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93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AA79B29-7D6C-4559-BA80-61F99CA7AB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354844D7-FB29-4303-8801-80E5D14103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ZA" sz="2500" b="1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Bold" panose="00000800000000000000" pitchFamily="2" charset="0"/>
              <a:ea typeface="+mj-ea"/>
              <a:cs typeface="+mj-cs"/>
              <a:sym typeface="MTN Brighter Sans Bold" panose="000008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C906A2-D9F3-411B-A548-0E393CD41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25425"/>
            <a:ext cx="10520424" cy="493811"/>
          </a:xfrm>
        </p:spPr>
        <p:txBody>
          <a:bodyPr/>
          <a:lstStyle/>
          <a:p>
            <a:r>
              <a:rPr lang="en-ZA" dirty="0">
                <a:solidFill>
                  <a:schemeClr val="accent3"/>
                </a:solidFill>
              </a:rPr>
              <a:t>Our </a:t>
            </a:r>
            <a:r>
              <a:rPr lang="en-ZA" dirty="0">
                <a:solidFill>
                  <a:schemeClr val="accent1"/>
                </a:solidFill>
                <a:latin typeface="+mj-lt"/>
              </a:rPr>
              <a:t>BRIGHT</a:t>
            </a:r>
            <a:r>
              <a:rPr lang="en-ZA" b="1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ZA" dirty="0">
                <a:solidFill>
                  <a:schemeClr val="accent3"/>
                </a:solidFill>
              </a:rPr>
              <a:t>strategy</a:t>
            </a: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2E7EBB4-A690-42AB-9BB4-0C3C0F58B30D}"/>
              </a:ext>
            </a:extLst>
          </p:cNvPr>
          <p:cNvSpPr>
            <a:spLocks/>
          </p:cNvSpPr>
          <p:nvPr/>
        </p:nvSpPr>
        <p:spPr bwMode="auto">
          <a:xfrm>
            <a:off x="4356509" y="1092200"/>
            <a:ext cx="1625600" cy="4592610"/>
          </a:xfrm>
          <a:custGeom>
            <a:avLst/>
            <a:gdLst>
              <a:gd name="T0" fmla="*/ 965 w 1019"/>
              <a:gd name="T1" fmla="*/ 0 h 2392"/>
              <a:gd name="T2" fmla="*/ 55 w 1019"/>
              <a:gd name="T3" fmla="*/ 0 h 2392"/>
              <a:gd name="T4" fmla="*/ 0 w 1019"/>
              <a:gd name="T5" fmla="*/ 54 h 2392"/>
              <a:gd name="T6" fmla="*/ 0 w 1019"/>
              <a:gd name="T7" fmla="*/ 2308 h 2392"/>
              <a:gd name="T8" fmla="*/ 52 w 1019"/>
              <a:gd name="T9" fmla="*/ 2363 h 2392"/>
              <a:gd name="T10" fmla="*/ 964 w 1019"/>
              <a:gd name="T11" fmla="*/ 2392 h 2392"/>
              <a:gd name="T12" fmla="*/ 1019 w 1019"/>
              <a:gd name="T13" fmla="*/ 2337 h 2392"/>
              <a:gd name="T14" fmla="*/ 1019 w 1019"/>
              <a:gd name="T15" fmla="*/ 54 h 2392"/>
              <a:gd name="T16" fmla="*/ 965 w 1019"/>
              <a:gd name="T17" fmla="*/ 0 h 2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9" h="2392">
                <a:moveTo>
                  <a:pt x="965" y="0"/>
                </a:moveTo>
                <a:cubicBezTo>
                  <a:pt x="55" y="0"/>
                  <a:pt x="55" y="0"/>
                  <a:pt x="55" y="0"/>
                </a:cubicBezTo>
                <a:cubicBezTo>
                  <a:pt x="25" y="0"/>
                  <a:pt x="0" y="24"/>
                  <a:pt x="0" y="54"/>
                </a:cubicBezTo>
                <a:cubicBezTo>
                  <a:pt x="0" y="2308"/>
                  <a:pt x="0" y="2308"/>
                  <a:pt x="0" y="2308"/>
                </a:cubicBezTo>
                <a:cubicBezTo>
                  <a:pt x="0" y="2337"/>
                  <a:pt x="23" y="2361"/>
                  <a:pt x="52" y="2363"/>
                </a:cubicBezTo>
                <a:cubicBezTo>
                  <a:pt x="350" y="2380"/>
                  <a:pt x="654" y="2390"/>
                  <a:pt x="964" y="2392"/>
                </a:cubicBezTo>
                <a:cubicBezTo>
                  <a:pt x="995" y="2392"/>
                  <a:pt x="1019" y="2367"/>
                  <a:pt x="1019" y="2337"/>
                </a:cubicBezTo>
                <a:cubicBezTo>
                  <a:pt x="1019" y="54"/>
                  <a:pt x="1019" y="54"/>
                  <a:pt x="1019" y="54"/>
                </a:cubicBezTo>
                <a:cubicBezTo>
                  <a:pt x="1019" y="24"/>
                  <a:pt x="995" y="0"/>
                  <a:pt x="965" y="0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F5D6B54-1B84-4D73-A0D2-3A9ABF43AF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9725" y="2188786"/>
            <a:ext cx="886154" cy="576000"/>
          </a:xfrm>
          <a:prstGeom prst="rect">
            <a:avLst/>
          </a:prstGeom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0A5CDD60-45B3-4B03-B98F-4D7E1CCA7355}"/>
              </a:ext>
            </a:extLst>
          </p:cNvPr>
          <p:cNvSpPr>
            <a:spLocks/>
          </p:cNvSpPr>
          <p:nvPr/>
        </p:nvSpPr>
        <p:spPr bwMode="auto">
          <a:xfrm>
            <a:off x="2538975" y="1094917"/>
            <a:ext cx="1622425" cy="4512771"/>
          </a:xfrm>
          <a:custGeom>
            <a:avLst/>
            <a:gdLst>
              <a:gd name="T0" fmla="*/ 47 w 1018"/>
              <a:gd name="T1" fmla="*/ 2257 h 2350"/>
              <a:gd name="T2" fmla="*/ 960 w 1018"/>
              <a:gd name="T3" fmla="*/ 2348 h 2350"/>
              <a:gd name="T4" fmla="*/ 1018 w 1018"/>
              <a:gd name="T5" fmla="*/ 2294 h 2350"/>
              <a:gd name="T6" fmla="*/ 1018 w 1018"/>
              <a:gd name="T7" fmla="*/ 54 h 2350"/>
              <a:gd name="T8" fmla="*/ 964 w 1018"/>
              <a:gd name="T9" fmla="*/ 0 h 2350"/>
              <a:gd name="T10" fmla="*/ 54 w 1018"/>
              <a:gd name="T11" fmla="*/ 0 h 2350"/>
              <a:gd name="T12" fmla="*/ 0 w 1018"/>
              <a:gd name="T13" fmla="*/ 54 h 2350"/>
              <a:gd name="T14" fmla="*/ 0 w 1018"/>
              <a:gd name="T15" fmla="*/ 2203 h 2350"/>
              <a:gd name="T16" fmla="*/ 47 w 1018"/>
              <a:gd name="T17" fmla="*/ 2257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8" h="2350">
                <a:moveTo>
                  <a:pt x="47" y="2257"/>
                </a:moveTo>
                <a:cubicBezTo>
                  <a:pt x="342" y="2295"/>
                  <a:pt x="647" y="2326"/>
                  <a:pt x="960" y="2348"/>
                </a:cubicBezTo>
                <a:cubicBezTo>
                  <a:pt x="992" y="2350"/>
                  <a:pt x="1018" y="2325"/>
                  <a:pt x="1018" y="2294"/>
                </a:cubicBezTo>
                <a:cubicBezTo>
                  <a:pt x="1018" y="54"/>
                  <a:pt x="1018" y="54"/>
                  <a:pt x="1018" y="54"/>
                </a:cubicBezTo>
                <a:cubicBezTo>
                  <a:pt x="1018" y="24"/>
                  <a:pt x="994" y="0"/>
                  <a:pt x="96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24" y="0"/>
                  <a:pt x="0" y="24"/>
                  <a:pt x="0" y="54"/>
                </a:cubicBezTo>
                <a:cubicBezTo>
                  <a:pt x="0" y="2203"/>
                  <a:pt x="0" y="2203"/>
                  <a:pt x="0" y="2203"/>
                </a:cubicBezTo>
                <a:cubicBezTo>
                  <a:pt x="0" y="2231"/>
                  <a:pt x="20" y="2254"/>
                  <a:pt x="47" y="2257"/>
                </a:cubicBezTo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485AFEDC-7392-44B3-B705-7233990C41BB}"/>
              </a:ext>
            </a:extLst>
          </p:cNvPr>
          <p:cNvSpPr>
            <a:spLocks/>
          </p:cNvSpPr>
          <p:nvPr/>
        </p:nvSpPr>
        <p:spPr bwMode="auto">
          <a:xfrm>
            <a:off x="6167792" y="1106370"/>
            <a:ext cx="1624013" cy="4578439"/>
          </a:xfrm>
          <a:custGeom>
            <a:avLst/>
            <a:gdLst>
              <a:gd name="T0" fmla="*/ 964 w 1019"/>
              <a:gd name="T1" fmla="*/ 0 h 2392"/>
              <a:gd name="T2" fmla="*/ 55 w 1019"/>
              <a:gd name="T3" fmla="*/ 0 h 2392"/>
              <a:gd name="T4" fmla="*/ 0 w 1019"/>
              <a:gd name="T5" fmla="*/ 54 h 2392"/>
              <a:gd name="T6" fmla="*/ 0 w 1019"/>
              <a:gd name="T7" fmla="*/ 2337 h 2392"/>
              <a:gd name="T8" fmla="*/ 55 w 1019"/>
              <a:gd name="T9" fmla="*/ 2392 h 2392"/>
              <a:gd name="T10" fmla="*/ 968 w 1019"/>
              <a:gd name="T11" fmla="*/ 2363 h 2392"/>
              <a:gd name="T12" fmla="*/ 1019 w 1019"/>
              <a:gd name="T13" fmla="*/ 2308 h 2392"/>
              <a:gd name="T14" fmla="*/ 1019 w 1019"/>
              <a:gd name="T15" fmla="*/ 54 h 2392"/>
              <a:gd name="T16" fmla="*/ 964 w 1019"/>
              <a:gd name="T17" fmla="*/ 0 h 2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9" h="2392">
                <a:moveTo>
                  <a:pt x="964" y="0"/>
                </a:moveTo>
                <a:cubicBezTo>
                  <a:pt x="55" y="0"/>
                  <a:pt x="55" y="0"/>
                  <a:pt x="55" y="0"/>
                </a:cubicBezTo>
                <a:cubicBezTo>
                  <a:pt x="24" y="0"/>
                  <a:pt x="0" y="24"/>
                  <a:pt x="0" y="54"/>
                </a:cubicBezTo>
                <a:cubicBezTo>
                  <a:pt x="0" y="2337"/>
                  <a:pt x="0" y="2337"/>
                  <a:pt x="0" y="2337"/>
                </a:cubicBezTo>
                <a:cubicBezTo>
                  <a:pt x="0" y="2367"/>
                  <a:pt x="25" y="2392"/>
                  <a:pt x="55" y="2392"/>
                </a:cubicBezTo>
                <a:cubicBezTo>
                  <a:pt x="365" y="2390"/>
                  <a:pt x="670" y="2380"/>
                  <a:pt x="968" y="2363"/>
                </a:cubicBezTo>
                <a:cubicBezTo>
                  <a:pt x="996" y="2361"/>
                  <a:pt x="1019" y="2337"/>
                  <a:pt x="1019" y="2308"/>
                </a:cubicBezTo>
                <a:cubicBezTo>
                  <a:pt x="1019" y="54"/>
                  <a:pt x="1019" y="54"/>
                  <a:pt x="1019" y="54"/>
                </a:cubicBezTo>
                <a:cubicBezTo>
                  <a:pt x="1019" y="24"/>
                  <a:pt x="994" y="0"/>
                  <a:pt x="964" y="0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00763150-999A-41F2-912F-3F3782D38D1E}"/>
              </a:ext>
            </a:extLst>
          </p:cNvPr>
          <p:cNvSpPr>
            <a:spLocks/>
          </p:cNvSpPr>
          <p:nvPr/>
        </p:nvSpPr>
        <p:spPr bwMode="auto">
          <a:xfrm>
            <a:off x="9798133" y="1105689"/>
            <a:ext cx="1722144" cy="4349419"/>
          </a:xfrm>
          <a:custGeom>
            <a:avLst/>
            <a:gdLst>
              <a:gd name="T0" fmla="*/ 0 w 1019"/>
              <a:gd name="T1" fmla="*/ 54 h 2231"/>
              <a:gd name="T2" fmla="*/ 0 w 1019"/>
              <a:gd name="T3" fmla="*/ 2172 h 2231"/>
              <a:gd name="T4" fmla="*/ 63 w 1019"/>
              <a:gd name="T5" fmla="*/ 2226 h 2231"/>
              <a:gd name="T6" fmla="*/ 976 w 1019"/>
              <a:gd name="T7" fmla="*/ 2064 h 2231"/>
              <a:gd name="T8" fmla="*/ 1019 w 1019"/>
              <a:gd name="T9" fmla="*/ 2010 h 2231"/>
              <a:gd name="T10" fmla="*/ 1019 w 1019"/>
              <a:gd name="T11" fmla="*/ 54 h 2231"/>
              <a:gd name="T12" fmla="*/ 965 w 1019"/>
              <a:gd name="T13" fmla="*/ 0 h 2231"/>
              <a:gd name="T14" fmla="*/ 55 w 1019"/>
              <a:gd name="T15" fmla="*/ 0 h 2231"/>
              <a:gd name="T16" fmla="*/ 0 w 1019"/>
              <a:gd name="T17" fmla="*/ 54 h 2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9" h="2231">
                <a:moveTo>
                  <a:pt x="0" y="54"/>
                </a:moveTo>
                <a:cubicBezTo>
                  <a:pt x="0" y="2172"/>
                  <a:pt x="0" y="2172"/>
                  <a:pt x="0" y="2172"/>
                </a:cubicBezTo>
                <a:cubicBezTo>
                  <a:pt x="0" y="2206"/>
                  <a:pt x="30" y="2231"/>
                  <a:pt x="63" y="2226"/>
                </a:cubicBezTo>
                <a:cubicBezTo>
                  <a:pt x="380" y="2181"/>
                  <a:pt x="685" y="2126"/>
                  <a:pt x="976" y="2064"/>
                </a:cubicBezTo>
                <a:cubicBezTo>
                  <a:pt x="1001" y="2058"/>
                  <a:pt x="1019" y="2036"/>
                  <a:pt x="1019" y="2010"/>
                </a:cubicBezTo>
                <a:cubicBezTo>
                  <a:pt x="1019" y="54"/>
                  <a:pt x="1019" y="54"/>
                  <a:pt x="1019" y="54"/>
                </a:cubicBezTo>
                <a:cubicBezTo>
                  <a:pt x="1019" y="24"/>
                  <a:pt x="995" y="0"/>
                  <a:pt x="965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25" y="0"/>
                  <a:pt x="0" y="24"/>
                  <a:pt x="0" y="54"/>
                </a:cubicBezTo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3D94FFB2-AD61-420C-9451-9DE6A947F49F}"/>
              </a:ext>
            </a:extLst>
          </p:cNvPr>
          <p:cNvSpPr>
            <a:spLocks/>
          </p:cNvSpPr>
          <p:nvPr/>
        </p:nvSpPr>
        <p:spPr bwMode="auto">
          <a:xfrm>
            <a:off x="7983892" y="1106371"/>
            <a:ext cx="1622425" cy="4498599"/>
          </a:xfrm>
          <a:custGeom>
            <a:avLst/>
            <a:gdLst>
              <a:gd name="T0" fmla="*/ 964 w 1018"/>
              <a:gd name="T1" fmla="*/ 0 h 2350"/>
              <a:gd name="T2" fmla="*/ 54 w 1018"/>
              <a:gd name="T3" fmla="*/ 0 h 2350"/>
              <a:gd name="T4" fmla="*/ 0 w 1018"/>
              <a:gd name="T5" fmla="*/ 54 h 2350"/>
              <a:gd name="T6" fmla="*/ 0 w 1018"/>
              <a:gd name="T7" fmla="*/ 2294 h 2350"/>
              <a:gd name="T8" fmla="*/ 58 w 1018"/>
              <a:gd name="T9" fmla="*/ 2348 h 2350"/>
              <a:gd name="T10" fmla="*/ 971 w 1018"/>
              <a:gd name="T11" fmla="*/ 2257 h 2350"/>
              <a:gd name="T12" fmla="*/ 1018 w 1018"/>
              <a:gd name="T13" fmla="*/ 2204 h 2350"/>
              <a:gd name="T14" fmla="*/ 1018 w 1018"/>
              <a:gd name="T15" fmla="*/ 54 h 2350"/>
              <a:gd name="T16" fmla="*/ 964 w 1018"/>
              <a:gd name="T17" fmla="*/ 0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8" h="2350">
                <a:moveTo>
                  <a:pt x="964" y="0"/>
                </a:moveTo>
                <a:cubicBezTo>
                  <a:pt x="54" y="0"/>
                  <a:pt x="54" y="0"/>
                  <a:pt x="54" y="0"/>
                </a:cubicBezTo>
                <a:cubicBezTo>
                  <a:pt x="24" y="0"/>
                  <a:pt x="0" y="24"/>
                  <a:pt x="0" y="54"/>
                </a:cubicBezTo>
                <a:cubicBezTo>
                  <a:pt x="0" y="2294"/>
                  <a:pt x="0" y="2294"/>
                  <a:pt x="0" y="2294"/>
                </a:cubicBezTo>
                <a:cubicBezTo>
                  <a:pt x="0" y="2325"/>
                  <a:pt x="27" y="2350"/>
                  <a:pt x="58" y="2348"/>
                </a:cubicBezTo>
                <a:cubicBezTo>
                  <a:pt x="371" y="2326"/>
                  <a:pt x="676" y="2295"/>
                  <a:pt x="971" y="2257"/>
                </a:cubicBezTo>
                <a:cubicBezTo>
                  <a:pt x="998" y="2254"/>
                  <a:pt x="1018" y="2231"/>
                  <a:pt x="1018" y="2204"/>
                </a:cubicBezTo>
                <a:cubicBezTo>
                  <a:pt x="1018" y="54"/>
                  <a:pt x="1018" y="54"/>
                  <a:pt x="1018" y="54"/>
                </a:cubicBezTo>
                <a:cubicBezTo>
                  <a:pt x="1018" y="24"/>
                  <a:pt x="994" y="0"/>
                  <a:pt x="964" y="0"/>
                </a:cubicBezTo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80CEAD7D-9A79-48BD-B601-51FB369ABC7F}"/>
              </a:ext>
            </a:extLst>
          </p:cNvPr>
          <p:cNvSpPr>
            <a:spLocks/>
          </p:cNvSpPr>
          <p:nvPr/>
        </p:nvSpPr>
        <p:spPr bwMode="auto">
          <a:xfrm>
            <a:off x="722667" y="1106372"/>
            <a:ext cx="1656634" cy="4348736"/>
          </a:xfrm>
          <a:custGeom>
            <a:avLst/>
            <a:gdLst>
              <a:gd name="T0" fmla="*/ 964 w 1019"/>
              <a:gd name="T1" fmla="*/ 0 h 2231"/>
              <a:gd name="T2" fmla="*/ 54 w 1019"/>
              <a:gd name="T3" fmla="*/ 0 h 2231"/>
              <a:gd name="T4" fmla="*/ 0 w 1019"/>
              <a:gd name="T5" fmla="*/ 54 h 2231"/>
              <a:gd name="T6" fmla="*/ 0 w 1019"/>
              <a:gd name="T7" fmla="*/ 2010 h 2231"/>
              <a:gd name="T8" fmla="*/ 43 w 1019"/>
              <a:gd name="T9" fmla="*/ 2063 h 2231"/>
              <a:gd name="T10" fmla="*/ 957 w 1019"/>
              <a:gd name="T11" fmla="*/ 2226 h 2231"/>
              <a:gd name="T12" fmla="*/ 1019 w 1019"/>
              <a:gd name="T13" fmla="*/ 2172 h 2231"/>
              <a:gd name="T14" fmla="*/ 1019 w 1019"/>
              <a:gd name="T15" fmla="*/ 54 h 2231"/>
              <a:gd name="T16" fmla="*/ 964 w 1019"/>
              <a:gd name="T17" fmla="*/ 0 h 2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9" h="2231">
                <a:moveTo>
                  <a:pt x="964" y="0"/>
                </a:moveTo>
                <a:cubicBezTo>
                  <a:pt x="54" y="0"/>
                  <a:pt x="54" y="0"/>
                  <a:pt x="54" y="0"/>
                </a:cubicBezTo>
                <a:cubicBezTo>
                  <a:pt x="24" y="0"/>
                  <a:pt x="0" y="24"/>
                  <a:pt x="0" y="54"/>
                </a:cubicBezTo>
                <a:cubicBezTo>
                  <a:pt x="0" y="2010"/>
                  <a:pt x="0" y="2010"/>
                  <a:pt x="0" y="2010"/>
                </a:cubicBezTo>
                <a:cubicBezTo>
                  <a:pt x="0" y="2036"/>
                  <a:pt x="18" y="2058"/>
                  <a:pt x="43" y="2063"/>
                </a:cubicBezTo>
                <a:cubicBezTo>
                  <a:pt x="334" y="2126"/>
                  <a:pt x="639" y="2180"/>
                  <a:pt x="957" y="2226"/>
                </a:cubicBezTo>
                <a:cubicBezTo>
                  <a:pt x="989" y="2231"/>
                  <a:pt x="1019" y="2205"/>
                  <a:pt x="1019" y="2172"/>
                </a:cubicBezTo>
                <a:cubicBezTo>
                  <a:pt x="1019" y="54"/>
                  <a:pt x="1019" y="54"/>
                  <a:pt x="1019" y="54"/>
                </a:cubicBezTo>
                <a:cubicBezTo>
                  <a:pt x="1019" y="24"/>
                  <a:pt x="994" y="0"/>
                  <a:pt x="964" y="0"/>
                </a:cubicBezTo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CF2607-8748-41C7-884F-4D573DB814CE}"/>
              </a:ext>
            </a:extLst>
          </p:cNvPr>
          <p:cNvGrpSpPr/>
          <p:nvPr/>
        </p:nvGrpSpPr>
        <p:grpSpPr>
          <a:xfrm>
            <a:off x="2888075" y="2085915"/>
            <a:ext cx="846137" cy="830263"/>
            <a:chOff x="3060701" y="2373313"/>
            <a:chExt cx="846137" cy="830263"/>
          </a:xfrm>
          <a:solidFill>
            <a:schemeClr val="accent1"/>
          </a:solidFill>
        </p:grpSpPr>
        <p:sp>
          <p:nvSpPr>
            <p:cNvPr id="653" name="Freeform 140">
              <a:extLst>
                <a:ext uri="{FF2B5EF4-FFF2-40B4-BE49-F238E27FC236}">
                  <a16:creationId xmlns:a16="http://schemas.microsoft.com/office/drawing/2014/main" id="{9F4DA3E0-FF83-43C0-B792-7D6677726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051" y="3119438"/>
              <a:ext cx="65088" cy="84138"/>
            </a:xfrm>
            <a:custGeom>
              <a:avLst/>
              <a:gdLst>
                <a:gd name="T0" fmla="*/ 10 w 41"/>
                <a:gd name="T1" fmla="*/ 0 h 52"/>
                <a:gd name="T2" fmla="*/ 32 w 41"/>
                <a:gd name="T3" fmla="*/ 0 h 52"/>
                <a:gd name="T4" fmla="*/ 41 w 41"/>
                <a:gd name="T5" fmla="*/ 10 h 52"/>
                <a:gd name="T6" fmla="*/ 41 w 41"/>
                <a:gd name="T7" fmla="*/ 43 h 52"/>
                <a:gd name="T8" fmla="*/ 32 w 41"/>
                <a:gd name="T9" fmla="*/ 52 h 52"/>
                <a:gd name="T10" fmla="*/ 10 w 41"/>
                <a:gd name="T11" fmla="*/ 52 h 52"/>
                <a:gd name="T12" fmla="*/ 1 w 41"/>
                <a:gd name="T13" fmla="*/ 43 h 52"/>
                <a:gd name="T14" fmla="*/ 1 w 41"/>
                <a:gd name="T15" fmla="*/ 10 h 52"/>
                <a:gd name="T16" fmla="*/ 10 w 41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2">
                  <a:moveTo>
                    <a:pt x="1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7" y="0"/>
                    <a:pt x="41" y="4"/>
                    <a:pt x="41" y="10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8"/>
                    <a:pt x="37" y="52"/>
                    <a:pt x="32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5" y="52"/>
                    <a:pt x="1" y="48"/>
                    <a:pt x="1" y="43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4"/>
                    <a:pt x="5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Freeform 141">
              <a:extLst>
                <a:ext uri="{FF2B5EF4-FFF2-40B4-BE49-F238E27FC236}">
                  <a16:creationId xmlns:a16="http://schemas.microsoft.com/office/drawing/2014/main" id="{41FF48E7-2DBC-4A4E-831D-84E01103B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113" y="2624138"/>
              <a:ext cx="71438" cy="90488"/>
            </a:xfrm>
            <a:custGeom>
              <a:avLst/>
              <a:gdLst>
                <a:gd name="T0" fmla="*/ 35 w 45"/>
                <a:gd name="T1" fmla="*/ 57 h 57"/>
                <a:gd name="T2" fmla="*/ 9 w 45"/>
                <a:gd name="T3" fmla="*/ 57 h 57"/>
                <a:gd name="T4" fmla="*/ 0 w 45"/>
                <a:gd name="T5" fmla="*/ 48 h 57"/>
                <a:gd name="T6" fmla="*/ 0 w 45"/>
                <a:gd name="T7" fmla="*/ 10 h 57"/>
                <a:gd name="T8" fmla="*/ 9 w 45"/>
                <a:gd name="T9" fmla="*/ 0 h 57"/>
                <a:gd name="T10" fmla="*/ 35 w 45"/>
                <a:gd name="T11" fmla="*/ 0 h 57"/>
                <a:gd name="T12" fmla="*/ 45 w 45"/>
                <a:gd name="T13" fmla="*/ 10 h 57"/>
                <a:gd name="T14" fmla="*/ 45 w 45"/>
                <a:gd name="T15" fmla="*/ 48 h 57"/>
                <a:gd name="T16" fmla="*/ 35 w 45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57">
                  <a:moveTo>
                    <a:pt x="35" y="5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4" y="57"/>
                    <a:pt x="0" y="53"/>
                    <a:pt x="0" y="4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0" y="0"/>
                    <a:pt x="45" y="5"/>
                    <a:pt x="45" y="10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53"/>
                    <a:pt x="40" y="57"/>
                    <a:pt x="35" y="5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Freeform 142">
              <a:extLst>
                <a:ext uri="{FF2B5EF4-FFF2-40B4-BE49-F238E27FC236}">
                  <a16:creationId xmlns:a16="http://schemas.microsoft.com/office/drawing/2014/main" id="{81DA2DB0-9503-452F-975B-B680DDE71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963" y="3044825"/>
              <a:ext cx="95250" cy="93663"/>
            </a:xfrm>
            <a:custGeom>
              <a:avLst/>
              <a:gdLst>
                <a:gd name="T0" fmla="*/ 41 w 60"/>
                <a:gd name="T1" fmla="*/ 4 h 59"/>
                <a:gd name="T2" fmla="*/ 56 w 60"/>
                <a:gd name="T3" fmla="*/ 19 h 59"/>
                <a:gd name="T4" fmla="*/ 56 w 60"/>
                <a:gd name="T5" fmla="*/ 32 h 59"/>
                <a:gd name="T6" fmla="*/ 33 w 60"/>
                <a:gd name="T7" fmla="*/ 56 h 59"/>
                <a:gd name="T8" fmla="*/ 19 w 60"/>
                <a:gd name="T9" fmla="*/ 56 h 59"/>
                <a:gd name="T10" fmla="*/ 4 w 60"/>
                <a:gd name="T11" fmla="*/ 40 h 59"/>
                <a:gd name="T12" fmla="*/ 4 w 60"/>
                <a:gd name="T13" fmla="*/ 27 h 59"/>
                <a:gd name="T14" fmla="*/ 27 w 60"/>
                <a:gd name="T15" fmla="*/ 4 h 59"/>
                <a:gd name="T16" fmla="*/ 41 w 60"/>
                <a:gd name="T17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59">
                  <a:moveTo>
                    <a:pt x="41" y="4"/>
                  </a:moveTo>
                  <a:cubicBezTo>
                    <a:pt x="56" y="19"/>
                    <a:pt x="56" y="19"/>
                    <a:pt x="56" y="19"/>
                  </a:cubicBezTo>
                  <a:cubicBezTo>
                    <a:pt x="60" y="23"/>
                    <a:pt x="60" y="29"/>
                    <a:pt x="56" y="32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29" y="59"/>
                    <a:pt x="23" y="59"/>
                    <a:pt x="19" y="56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37"/>
                    <a:pt x="0" y="31"/>
                    <a:pt x="4" y="27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31" y="0"/>
                    <a:pt x="37" y="0"/>
                    <a:pt x="41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Freeform 143">
              <a:extLst>
                <a:ext uri="{FF2B5EF4-FFF2-40B4-BE49-F238E27FC236}">
                  <a16:creationId xmlns:a16="http://schemas.microsoft.com/office/drawing/2014/main" id="{A521E056-ADC7-4B12-A1B7-5B9557794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1" y="2687638"/>
              <a:ext cx="104775" cy="106363"/>
            </a:xfrm>
            <a:custGeom>
              <a:avLst/>
              <a:gdLst>
                <a:gd name="T0" fmla="*/ 22 w 66"/>
                <a:gd name="T1" fmla="*/ 62 h 66"/>
                <a:gd name="T2" fmla="*/ 4 w 66"/>
                <a:gd name="T3" fmla="*/ 44 h 66"/>
                <a:gd name="T4" fmla="*/ 4 w 66"/>
                <a:gd name="T5" fmla="*/ 31 h 66"/>
                <a:gd name="T6" fmla="*/ 31 w 66"/>
                <a:gd name="T7" fmla="*/ 4 h 66"/>
                <a:gd name="T8" fmla="*/ 44 w 66"/>
                <a:gd name="T9" fmla="*/ 4 h 66"/>
                <a:gd name="T10" fmla="*/ 63 w 66"/>
                <a:gd name="T11" fmla="*/ 22 h 66"/>
                <a:gd name="T12" fmla="*/ 63 w 66"/>
                <a:gd name="T13" fmla="*/ 35 h 66"/>
                <a:gd name="T14" fmla="*/ 36 w 66"/>
                <a:gd name="T15" fmla="*/ 62 h 66"/>
                <a:gd name="T16" fmla="*/ 22 w 66"/>
                <a:gd name="T17" fmla="*/ 6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66">
                  <a:moveTo>
                    <a:pt x="22" y="62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0" y="40"/>
                    <a:pt x="0" y="35"/>
                    <a:pt x="4" y="31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5" y="0"/>
                    <a:pt x="41" y="0"/>
                    <a:pt x="44" y="4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26"/>
                    <a:pt x="66" y="32"/>
                    <a:pt x="63" y="35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2" y="66"/>
                    <a:pt x="26" y="66"/>
                    <a:pt x="22" y="6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Freeform 144">
              <a:extLst>
                <a:ext uri="{FF2B5EF4-FFF2-40B4-BE49-F238E27FC236}">
                  <a16:creationId xmlns:a16="http://schemas.microsoft.com/office/drawing/2014/main" id="{25246DCA-82D9-4955-BE6F-E3DE79B74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701" y="2886075"/>
              <a:ext cx="80963" cy="65088"/>
            </a:xfrm>
            <a:custGeom>
              <a:avLst/>
              <a:gdLst>
                <a:gd name="T0" fmla="*/ 51 w 51"/>
                <a:gd name="T1" fmla="*/ 10 h 41"/>
                <a:gd name="T2" fmla="*/ 51 w 51"/>
                <a:gd name="T3" fmla="*/ 32 h 41"/>
                <a:gd name="T4" fmla="*/ 42 w 51"/>
                <a:gd name="T5" fmla="*/ 41 h 41"/>
                <a:gd name="T6" fmla="*/ 9 w 51"/>
                <a:gd name="T7" fmla="*/ 41 h 41"/>
                <a:gd name="T8" fmla="*/ 0 w 51"/>
                <a:gd name="T9" fmla="*/ 32 h 41"/>
                <a:gd name="T10" fmla="*/ 0 w 51"/>
                <a:gd name="T11" fmla="*/ 10 h 41"/>
                <a:gd name="T12" fmla="*/ 9 w 51"/>
                <a:gd name="T13" fmla="*/ 0 h 41"/>
                <a:gd name="T14" fmla="*/ 42 w 51"/>
                <a:gd name="T15" fmla="*/ 0 h 41"/>
                <a:gd name="T16" fmla="*/ 51 w 51"/>
                <a:gd name="T1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41">
                  <a:moveTo>
                    <a:pt x="51" y="10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7"/>
                    <a:pt x="47" y="41"/>
                    <a:pt x="42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4" y="41"/>
                    <a:pt x="0" y="37"/>
                    <a:pt x="0" y="3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7" y="0"/>
                    <a:pt x="51" y="4"/>
                    <a:pt x="51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Freeform 145">
              <a:extLst>
                <a:ext uri="{FF2B5EF4-FFF2-40B4-BE49-F238E27FC236}">
                  <a16:creationId xmlns:a16="http://schemas.microsoft.com/office/drawing/2014/main" id="{2C95D9A6-1907-4E2E-B5F5-F893D877E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476" y="2878138"/>
              <a:ext cx="90488" cy="69850"/>
            </a:xfrm>
            <a:custGeom>
              <a:avLst/>
              <a:gdLst>
                <a:gd name="T0" fmla="*/ 0 w 57"/>
                <a:gd name="T1" fmla="*/ 35 h 44"/>
                <a:gd name="T2" fmla="*/ 0 w 57"/>
                <a:gd name="T3" fmla="*/ 9 h 44"/>
                <a:gd name="T4" fmla="*/ 10 w 57"/>
                <a:gd name="T5" fmla="*/ 0 h 44"/>
                <a:gd name="T6" fmla="*/ 48 w 57"/>
                <a:gd name="T7" fmla="*/ 0 h 44"/>
                <a:gd name="T8" fmla="*/ 57 w 57"/>
                <a:gd name="T9" fmla="*/ 9 h 44"/>
                <a:gd name="T10" fmla="*/ 57 w 57"/>
                <a:gd name="T11" fmla="*/ 35 h 44"/>
                <a:gd name="T12" fmla="*/ 48 w 57"/>
                <a:gd name="T13" fmla="*/ 44 h 44"/>
                <a:gd name="T14" fmla="*/ 10 w 57"/>
                <a:gd name="T15" fmla="*/ 44 h 44"/>
                <a:gd name="T16" fmla="*/ 0 w 57"/>
                <a:gd name="T17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44">
                  <a:moveTo>
                    <a:pt x="0" y="35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0"/>
                    <a:pt x="57" y="4"/>
                    <a:pt x="57" y="9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7" y="40"/>
                    <a:pt x="53" y="44"/>
                    <a:pt x="48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4" y="44"/>
                    <a:pt x="0" y="40"/>
                    <a:pt x="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Freeform 146">
              <a:extLst>
                <a:ext uri="{FF2B5EF4-FFF2-40B4-BE49-F238E27FC236}">
                  <a16:creationId xmlns:a16="http://schemas.microsoft.com/office/drawing/2014/main" id="{07F40967-016D-414F-A2AF-62C68378B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2693988"/>
              <a:ext cx="95250" cy="96838"/>
            </a:xfrm>
            <a:custGeom>
              <a:avLst/>
              <a:gdLst>
                <a:gd name="T0" fmla="*/ 56 w 60"/>
                <a:gd name="T1" fmla="*/ 40 h 60"/>
                <a:gd name="T2" fmla="*/ 41 w 60"/>
                <a:gd name="T3" fmla="*/ 56 h 60"/>
                <a:gd name="T4" fmla="*/ 27 w 60"/>
                <a:gd name="T5" fmla="*/ 56 h 60"/>
                <a:gd name="T6" fmla="*/ 4 w 60"/>
                <a:gd name="T7" fmla="*/ 32 h 60"/>
                <a:gd name="T8" fmla="*/ 4 w 60"/>
                <a:gd name="T9" fmla="*/ 19 h 60"/>
                <a:gd name="T10" fmla="*/ 19 w 60"/>
                <a:gd name="T11" fmla="*/ 4 h 60"/>
                <a:gd name="T12" fmla="*/ 33 w 60"/>
                <a:gd name="T13" fmla="*/ 4 h 60"/>
                <a:gd name="T14" fmla="*/ 56 w 60"/>
                <a:gd name="T15" fmla="*/ 27 h 60"/>
                <a:gd name="T16" fmla="*/ 56 w 60"/>
                <a:gd name="T17" fmla="*/ 4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56" y="40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37" y="60"/>
                    <a:pt x="31" y="60"/>
                    <a:pt x="27" y="5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0" y="29"/>
                    <a:pt x="0" y="23"/>
                    <a:pt x="4" y="1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3" y="0"/>
                    <a:pt x="29" y="0"/>
                    <a:pt x="33" y="4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60" y="31"/>
                    <a:pt x="60" y="37"/>
                    <a:pt x="56" y="4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0" name="Freeform 147">
              <a:extLst>
                <a:ext uri="{FF2B5EF4-FFF2-40B4-BE49-F238E27FC236}">
                  <a16:creationId xmlns:a16="http://schemas.microsoft.com/office/drawing/2014/main" id="{AA8295F7-4AA8-43EE-9673-D6DC38877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276" y="3032125"/>
              <a:ext cx="104775" cy="104775"/>
            </a:xfrm>
            <a:custGeom>
              <a:avLst/>
              <a:gdLst>
                <a:gd name="T0" fmla="*/ 3 w 66"/>
                <a:gd name="T1" fmla="*/ 22 h 66"/>
                <a:gd name="T2" fmla="*/ 22 w 66"/>
                <a:gd name="T3" fmla="*/ 4 h 66"/>
                <a:gd name="T4" fmla="*/ 35 w 66"/>
                <a:gd name="T5" fmla="*/ 4 h 66"/>
                <a:gd name="T6" fmla="*/ 62 w 66"/>
                <a:gd name="T7" fmla="*/ 31 h 66"/>
                <a:gd name="T8" fmla="*/ 62 w 66"/>
                <a:gd name="T9" fmla="*/ 44 h 66"/>
                <a:gd name="T10" fmla="*/ 44 w 66"/>
                <a:gd name="T11" fmla="*/ 63 h 66"/>
                <a:gd name="T12" fmla="*/ 30 w 66"/>
                <a:gd name="T13" fmla="*/ 63 h 66"/>
                <a:gd name="T14" fmla="*/ 3 w 66"/>
                <a:gd name="T15" fmla="*/ 35 h 66"/>
                <a:gd name="T16" fmla="*/ 3 w 66"/>
                <a:gd name="T17" fmla="*/ 2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66">
                  <a:moveTo>
                    <a:pt x="3" y="22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5" y="0"/>
                    <a:pt x="31" y="0"/>
                    <a:pt x="35" y="4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6" y="35"/>
                    <a:pt x="66" y="41"/>
                    <a:pt x="62" y="44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0" y="66"/>
                    <a:pt x="34" y="66"/>
                    <a:pt x="30" y="63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0" y="32"/>
                    <a:pt x="0" y="26"/>
                    <a:pt x="3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Freeform 148">
              <a:extLst>
                <a:ext uri="{FF2B5EF4-FFF2-40B4-BE49-F238E27FC236}">
                  <a16:creationId xmlns:a16="http://schemas.microsoft.com/office/drawing/2014/main" id="{4838E28E-DF94-4CDD-BAAC-179D0C725A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4676" y="2679700"/>
              <a:ext cx="469900" cy="471488"/>
            </a:xfrm>
            <a:custGeom>
              <a:avLst/>
              <a:gdLst>
                <a:gd name="T0" fmla="*/ 148 w 295"/>
                <a:gd name="T1" fmla="*/ 0 h 296"/>
                <a:gd name="T2" fmla="*/ 0 w 295"/>
                <a:gd name="T3" fmla="*/ 148 h 296"/>
                <a:gd name="T4" fmla="*/ 148 w 295"/>
                <a:gd name="T5" fmla="*/ 296 h 296"/>
                <a:gd name="T6" fmla="*/ 295 w 295"/>
                <a:gd name="T7" fmla="*/ 148 h 296"/>
                <a:gd name="T8" fmla="*/ 148 w 295"/>
                <a:gd name="T9" fmla="*/ 0 h 296"/>
                <a:gd name="T10" fmla="*/ 148 w 295"/>
                <a:gd name="T11" fmla="*/ 262 h 296"/>
                <a:gd name="T12" fmla="*/ 34 w 295"/>
                <a:gd name="T13" fmla="*/ 148 h 296"/>
                <a:gd name="T14" fmla="*/ 148 w 295"/>
                <a:gd name="T15" fmla="*/ 35 h 296"/>
                <a:gd name="T16" fmla="*/ 261 w 295"/>
                <a:gd name="T17" fmla="*/ 148 h 296"/>
                <a:gd name="T18" fmla="*/ 148 w 295"/>
                <a:gd name="T19" fmla="*/ 262 h 296"/>
                <a:gd name="T20" fmla="*/ 148 w 295"/>
                <a:gd name="T21" fmla="*/ 235 h 296"/>
                <a:gd name="T22" fmla="*/ 60 w 295"/>
                <a:gd name="T23" fmla="*/ 148 h 296"/>
                <a:gd name="T24" fmla="*/ 148 w 295"/>
                <a:gd name="T25" fmla="*/ 61 h 296"/>
                <a:gd name="T26" fmla="*/ 235 w 295"/>
                <a:gd name="T27" fmla="*/ 148 h 296"/>
                <a:gd name="T28" fmla="*/ 148 w 295"/>
                <a:gd name="T29" fmla="*/ 235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296">
                  <a:moveTo>
                    <a:pt x="148" y="0"/>
                  </a:moveTo>
                  <a:cubicBezTo>
                    <a:pt x="66" y="0"/>
                    <a:pt x="0" y="67"/>
                    <a:pt x="0" y="148"/>
                  </a:cubicBezTo>
                  <a:cubicBezTo>
                    <a:pt x="0" y="230"/>
                    <a:pt x="66" y="296"/>
                    <a:pt x="148" y="296"/>
                  </a:cubicBezTo>
                  <a:cubicBezTo>
                    <a:pt x="229" y="296"/>
                    <a:pt x="295" y="230"/>
                    <a:pt x="295" y="148"/>
                  </a:cubicBezTo>
                  <a:cubicBezTo>
                    <a:pt x="295" y="67"/>
                    <a:pt x="229" y="0"/>
                    <a:pt x="148" y="0"/>
                  </a:cubicBezTo>
                  <a:moveTo>
                    <a:pt x="148" y="262"/>
                  </a:moveTo>
                  <a:cubicBezTo>
                    <a:pt x="85" y="262"/>
                    <a:pt x="34" y="211"/>
                    <a:pt x="34" y="148"/>
                  </a:cubicBezTo>
                  <a:cubicBezTo>
                    <a:pt x="34" y="85"/>
                    <a:pt x="85" y="35"/>
                    <a:pt x="148" y="35"/>
                  </a:cubicBezTo>
                  <a:cubicBezTo>
                    <a:pt x="210" y="35"/>
                    <a:pt x="261" y="85"/>
                    <a:pt x="261" y="148"/>
                  </a:cubicBezTo>
                  <a:cubicBezTo>
                    <a:pt x="261" y="211"/>
                    <a:pt x="210" y="262"/>
                    <a:pt x="148" y="262"/>
                  </a:cubicBezTo>
                  <a:moveTo>
                    <a:pt x="148" y="235"/>
                  </a:moveTo>
                  <a:cubicBezTo>
                    <a:pt x="100" y="235"/>
                    <a:pt x="60" y="196"/>
                    <a:pt x="60" y="148"/>
                  </a:cubicBezTo>
                  <a:cubicBezTo>
                    <a:pt x="60" y="100"/>
                    <a:pt x="100" y="61"/>
                    <a:pt x="148" y="61"/>
                  </a:cubicBezTo>
                  <a:cubicBezTo>
                    <a:pt x="196" y="61"/>
                    <a:pt x="235" y="100"/>
                    <a:pt x="235" y="148"/>
                  </a:cubicBezTo>
                  <a:cubicBezTo>
                    <a:pt x="235" y="196"/>
                    <a:pt x="196" y="235"/>
                    <a:pt x="14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Freeform 149">
              <a:extLst>
                <a:ext uri="{FF2B5EF4-FFF2-40B4-BE49-F238E27FC236}">
                  <a16:creationId xmlns:a16="http://schemas.microsoft.com/office/drawing/2014/main" id="{FE5BCE1D-AC80-48B5-97D5-705363C94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2705100"/>
              <a:ext cx="58738" cy="68263"/>
            </a:xfrm>
            <a:custGeom>
              <a:avLst/>
              <a:gdLst>
                <a:gd name="T0" fmla="*/ 7 w 37"/>
                <a:gd name="T1" fmla="*/ 6 h 42"/>
                <a:gd name="T2" fmla="*/ 17 w 37"/>
                <a:gd name="T3" fmla="*/ 2 h 42"/>
                <a:gd name="T4" fmla="*/ 29 w 37"/>
                <a:gd name="T5" fmla="*/ 8 h 42"/>
                <a:gd name="T6" fmla="*/ 35 w 37"/>
                <a:gd name="T7" fmla="*/ 25 h 42"/>
                <a:gd name="T8" fmla="*/ 29 w 37"/>
                <a:gd name="T9" fmla="*/ 37 h 42"/>
                <a:gd name="T10" fmla="*/ 19 w 37"/>
                <a:gd name="T11" fmla="*/ 41 h 42"/>
                <a:gd name="T12" fmla="*/ 8 w 37"/>
                <a:gd name="T13" fmla="*/ 35 h 42"/>
                <a:gd name="T14" fmla="*/ 2 w 37"/>
                <a:gd name="T15" fmla="*/ 17 h 42"/>
                <a:gd name="T16" fmla="*/ 7 w 37"/>
                <a:gd name="T17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2">
                  <a:moveTo>
                    <a:pt x="7" y="6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22" y="0"/>
                    <a:pt x="27" y="3"/>
                    <a:pt x="29" y="8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7" y="30"/>
                    <a:pt x="34" y="36"/>
                    <a:pt x="29" y="37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5" y="42"/>
                    <a:pt x="9" y="40"/>
                    <a:pt x="8" y="35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3"/>
                    <a:pt x="2" y="7"/>
                    <a:pt x="7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Freeform 150">
              <a:extLst>
                <a:ext uri="{FF2B5EF4-FFF2-40B4-BE49-F238E27FC236}">
                  <a16:creationId xmlns:a16="http://schemas.microsoft.com/office/drawing/2014/main" id="{2ED9C40E-D144-4087-8FD1-140F0CFEC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2373313"/>
              <a:ext cx="66675" cy="73025"/>
            </a:xfrm>
            <a:custGeom>
              <a:avLst/>
              <a:gdLst>
                <a:gd name="T0" fmla="*/ 34 w 41"/>
                <a:gd name="T1" fmla="*/ 40 h 46"/>
                <a:gd name="T2" fmla="*/ 21 w 41"/>
                <a:gd name="T3" fmla="*/ 44 h 46"/>
                <a:gd name="T4" fmla="*/ 9 w 41"/>
                <a:gd name="T5" fmla="*/ 38 h 46"/>
                <a:gd name="T6" fmla="*/ 2 w 41"/>
                <a:gd name="T7" fmla="*/ 17 h 46"/>
                <a:gd name="T8" fmla="*/ 8 w 41"/>
                <a:gd name="T9" fmla="*/ 6 h 46"/>
                <a:gd name="T10" fmla="*/ 20 w 41"/>
                <a:gd name="T11" fmla="*/ 1 h 46"/>
                <a:gd name="T12" fmla="*/ 32 w 41"/>
                <a:gd name="T13" fmla="*/ 7 h 46"/>
                <a:gd name="T14" fmla="*/ 40 w 41"/>
                <a:gd name="T15" fmla="*/ 28 h 46"/>
                <a:gd name="T16" fmla="*/ 34 w 41"/>
                <a:gd name="T17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4" y="40"/>
                  </a:moveTo>
                  <a:cubicBezTo>
                    <a:pt x="21" y="44"/>
                    <a:pt x="21" y="44"/>
                    <a:pt x="21" y="44"/>
                  </a:cubicBezTo>
                  <a:cubicBezTo>
                    <a:pt x="16" y="46"/>
                    <a:pt x="11" y="43"/>
                    <a:pt x="9" y="3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3"/>
                    <a:pt x="3" y="7"/>
                    <a:pt x="8" y="6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5" y="0"/>
                    <a:pt x="31" y="2"/>
                    <a:pt x="32" y="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33"/>
                    <a:pt x="39" y="38"/>
                    <a:pt x="34" y="4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Freeform 151">
              <a:extLst>
                <a:ext uri="{FF2B5EF4-FFF2-40B4-BE49-F238E27FC236}">
                  <a16:creationId xmlns:a16="http://schemas.microsoft.com/office/drawing/2014/main" id="{B76E9E0B-238E-4EF7-8B55-E586A1633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451" y="2700338"/>
              <a:ext cx="63500" cy="68263"/>
            </a:xfrm>
            <a:custGeom>
              <a:avLst/>
              <a:gdLst>
                <a:gd name="T0" fmla="*/ 23 w 39"/>
                <a:gd name="T1" fmla="*/ 2 h 42"/>
                <a:gd name="T2" fmla="*/ 32 w 39"/>
                <a:gd name="T3" fmla="*/ 6 h 42"/>
                <a:gd name="T4" fmla="*/ 36 w 39"/>
                <a:gd name="T5" fmla="*/ 19 h 42"/>
                <a:gd name="T6" fmla="*/ 28 w 39"/>
                <a:gd name="T7" fmla="*/ 35 h 42"/>
                <a:gd name="T8" fmla="*/ 16 w 39"/>
                <a:gd name="T9" fmla="*/ 40 h 42"/>
                <a:gd name="T10" fmla="*/ 6 w 39"/>
                <a:gd name="T11" fmla="*/ 35 h 42"/>
                <a:gd name="T12" fmla="*/ 2 w 39"/>
                <a:gd name="T13" fmla="*/ 23 h 42"/>
                <a:gd name="T14" fmla="*/ 10 w 39"/>
                <a:gd name="T15" fmla="*/ 6 h 42"/>
                <a:gd name="T16" fmla="*/ 23 w 39"/>
                <a:gd name="T1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42">
                  <a:moveTo>
                    <a:pt x="23" y="2"/>
                  </a:moveTo>
                  <a:cubicBezTo>
                    <a:pt x="32" y="6"/>
                    <a:pt x="32" y="6"/>
                    <a:pt x="32" y="6"/>
                  </a:cubicBezTo>
                  <a:cubicBezTo>
                    <a:pt x="37" y="9"/>
                    <a:pt x="39" y="14"/>
                    <a:pt x="36" y="1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40"/>
                    <a:pt x="20" y="42"/>
                    <a:pt x="16" y="40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0" y="27"/>
                    <a:pt x="2" y="2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2"/>
                    <a:pt x="18" y="0"/>
                    <a:pt x="23" y="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5" name="Freeform 152">
              <a:extLst>
                <a:ext uri="{FF2B5EF4-FFF2-40B4-BE49-F238E27FC236}">
                  <a16:creationId xmlns:a16="http://schemas.microsoft.com/office/drawing/2014/main" id="{6E45595A-C52C-46EB-A2D0-D992C9B71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088" y="2379663"/>
              <a:ext cx="68263" cy="74613"/>
            </a:xfrm>
            <a:custGeom>
              <a:avLst/>
              <a:gdLst>
                <a:gd name="T0" fmla="*/ 18 w 43"/>
                <a:gd name="T1" fmla="*/ 45 h 47"/>
                <a:gd name="T2" fmla="*/ 7 w 43"/>
                <a:gd name="T3" fmla="*/ 39 h 47"/>
                <a:gd name="T4" fmla="*/ 2 w 43"/>
                <a:gd name="T5" fmla="*/ 26 h 47"/>
                <a:gd name="T6" fmla="*/ 12 w 43"/>
                <a:gd name="T7" fmla="*/ 6 h 47"/>
                <a:gd name="T8" fmla="*/ 24 w 43"/>
                <a:gd name="T9" fmla="*/ 2 h 47"/>
                <a:gd name="T10" fmla="*/ 36 w 43"/>
                <a:gd name="T11" fmla="*/ 8 h 47"/>
                <a:gd name="T12" fmla="*/ 41 w 43"/>
                <a:gd name="T13" fmla="*/ 20 h 47"/>
                <a:gd name="T14" fmla="*/ 31 w 43"/>
                <a:gd name="T15" fmla="*/ 40 h 47"/>
                <a:gd name="T16" fmla="*/ 18 w 43"/>
                <a:gd name="T17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18" y="45"/>
                  </a:moveTo>
                  <a:cubicBezTo>
                    <a:pt x="7" y="39"/>
                    <a:pt x="7" y="39"/>
                    <a:pt x="7" y="39"/>
                  </a:cubicBezTo>
                  <a:cubicBezTo>
                    <a:pt x="2" y="36"/>
                    <a:pt x="0" y="31"/>
                    <a:pt x="2" y="2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4" y="2"/>
                    <a:pt x="20" y="0"/>
                    <a:pt x="24" y="2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41" y="10"/>
                    <a:pt x="43" y="16"/>
                    <a:pt x="41" y="2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9" y="45"/>
                    <a:pt x="23" y="47"/>
                    <a:pt x="18" y="4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6" name="Freeform 153">
              <a:extLst>
                <a:ext uri="{FF2B5EF4-FFF2-40B4-BE49-F238E27FC236}">
                  <a16:creationId xmlns:a16="http://schemas.microsoft.com/office/drawing/2014/main" id="{2799D453-B023-424F-9829-F5F434B1A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788" y="2605088"/>
              <a:ext cx="66675" cy="58738"/>
            </a:xfrm>
            <a:custGeom>
              <a:avLst/>
              <a:gdLst>
                <a:gd name="T0" fmla="*/ 36 w 42"/>
                <a:gd name="T1" fmla="*/ 7 h 37"/>
                <a:gd name="T2" fmla="*/ 40 w 42"/>
                <a:gd name="T3" fmla="*/ 17 h 37"/>
                <a:gd name="T4" fmla="*/ 34 w 42"/>
                <a:gd name="T5" fmla="*/ 29 h 37"/>
                <a:gd name="T6" fmla="*/ 17 w 42"/>
                <a:gd name="T7" fmla="*/ 35 h 37"/>
                <a:gd name="T8" fmla="*/ 5 w 42"/>
                <a:gd name="T9" fmla="*/ 29 h 37"/>
                <a:gd name="T10" fmla="*/ 1 w 42"/>
                <a:gd name="T11" fmla="*/ 19 h 37"/>
                <a:gd name="T12" fmla="*/ 7 w 42"/>
                <a:gd name="T13" fmla="*/ 7 h 37"/>
                <a:gd name="T14" fmla="*/ 25 w 42"/>
                <a:gd name="T15" fmla="*/ 1 h 37"/>
                <a:gd name="T16" fmla="*/ 36 w 42"/>
                <a:gd name="T17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7">
                  <a:moveTo>
                    <a:pt x="36" y="7"/>
                  </a:moveTo>
                  <a:cubicBezTo>
                    <a:pt x="40" y="17"/>
                    <a:pt x="40" y="17"/>
                    <a:pt x="40" y="17"/>
                  </a:cubicBezTo>
                  <a:cubicBezTo>
                    <a:pt x="42" y="22"/>
                    <a:pt x="39" y="27"/>
                    <a:pt x="34" y="29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2" y="37"/>
                    <a:pt x="6" y="34"/>
                    <a:pt x="5" y="2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4"/>
                    <a:pt x="2" y="9"/>
                    <a:pt x="7" y="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9" y="0"/>
                    <a:pt x="35" y="2"/>
                    <a:pt x="36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7" name="Freeform 154">
              <a:extLst>
                <a:ext uri="{FF2B5EF4-FFF2-40B4-BE49-F238E27FC236}">
                  <a16:creationId xmlns:a16="http://schemas.microsoft.com/office/drawing/2014/main" id="{8C9BB288-B75F-4E9A-9170-D82525E30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2482850"/>
              <a:ext cx="73025" cy="65088"/>
            </a:xfrm>
            <a:custGeom>
              <a:avLst/>
              <a:gdLst>
                <a:gd name="T0" fmla="*/ 6 w 46"/>
                <a:gd name="T1" fmla="*/ 34 h 41"/>
                <a:gd name="T2" fmla="*/ 2 w 46"/>
                <a:gd name="T3" fmla="*/ 21 h 41"/>
                <a:gd name="T4" fmla="*/ 8 w 46"/>
                <a:gd name="T5" fmla="*/ 9 h 41"/>
                <a:gd name="T6" fmla="*/ 29 w 46"/>
                <a:gd name="T7" fmla="*/ 2 h 41"/>
                <a:gd name="T8" fmla="*/ 40 w 46"/>
                <a:gd name="T9" fmla="*/ 8 h 41"/>
                <a:gd name="T10" fmla="*/ 45 w 46"/>
                <a:gd name="T11" fmla="*/ 20 h 41"/>
                <a:gd name="T12" fmla="*/ 39 w 46"/>
                <a:gd name="T13" fmla="*/ 32 h 41"/>
                <a:gd name="T14" fmla="*/ 18 w 46"/>
                <a:gd name="T15" fmla="*/ 39 h 41"/>
                <a:gd name="T16" fmla="*/ 6 w 46"/>
                <a:gd name="T1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1">
                  <a:moveTo>
                    <a:pt x="6" y="34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0" y="16"/>
                    <a:pt x="3" y="11"/>
                    <a:pt x="8" y="9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3" y="0"/>
                    <a:pt x="39" y="3"/>
                    <a:pt x="40" y="8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6" y="25"/>
                    <a:pt x="44" y="30"/>
                    <a:pt x="39" y="3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3" y="41"/>
                    <a:pt x="8" y="38"/>
                    <a:pt x="6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8" name="Freeform 155">
              <a:extLst>
                <a:ext uri="{FF2B5EF4-FFF2-40B4-BE49-F238E27FC236}">
                  <a16:creationId xmlns:a16="http://schemas.microsoft.com/office/drawing/2014/main" id="{17298D2F-4413-4F54-BFCB-3B2352844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551" y="2468563"/>
              <a:ext cx="66675" cy="60325"/>
            </a:xfrm>
            <a:custGeom>
              <a:avLst/>
              <a:gdLst>
                <a:gd name="T0" fmla="*/ 40 w 42"/>
                <a:gd name="T1" fmla="*/ 22 h 38"/>
                <a:gd name="T2" fmla="*/ 36 w 42"/>
                <a:gd name="T3" fmla="*/ 32 h 38"/>
                <a:gd name="T4" fmla="*/ 23 w 42"/>
                <a:gd name="T5" fmla="*/ 36 h 38"/>
                <a:gd name="T6" fmla="*/ 7 w 42"/>
                <a:gd name="T7" fmla="*/ 28 h 38"/>
                <a:gd name="T8" fmla="*/ 2 w 42"/>
                <a:gd name="T9" fmla="*/ 16 h 38"/>
                <a:gd name="T10" fmla="*/ 7 w 42"/>
                <a:gd name="T11" fmla="*/ 6 h 38"/>
                <a:gd name="T12" fmla="*/ 19 w 42"/>
                <a:gd name="T13" fmla="*/ 2 h 38"/>
                <a:gd name="T14" fmla="*/ 36 w 42"/>
                <a:gd name="T15" fmla="*/ 10 h 38"/>
                <a:gd name="T16" fmla="*/ 40 w 42"/>
                <a:gd name="T17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8">
                  <a:moveTo>
                    <a:pt x="40" y="22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33" y="36"/>
                    <a:pt x="28" y="38"/>
                    <a:pt x="23" y="36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2" y="26"/>
                    <a:pt x="0" y="20"/>
                    <a:pt x="2" y="1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2"/>
                    <a:pt x="15" y="0"/>
                    <a:pt x="19" y="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40" y="12"/>
                    <a:pt x="42" y="18"/>
                    <a:pt x="40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9" name="Freeform 156">
              <a:extLst>
                <a:ext uri="{FF2B5EF4-FFF2-40B4-BE49-F238E27FC236}">
                  <a16:creationId xmlns:a16="http://schemas.microsoft.com/office/drawing/2014/main" id="{7DFB0E54-0DF0-4EA4-9BFF-93B34055C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876" y="2614613"/>
              <a:ext cx="74613" cy="68263"/>
            </a:xfrm>
            <a:custGeom>
              <a:avLst/>
              <a:gdLst>
                <a:gd name="T0" fmla="*/ 2 w 47"/>
                <a:gd name="T1" fmla="*/ 18 h 43"/>
                <a:gd name="T2" fmla="*/ 8 w 47"/>
                <a:gd name="T3" fmla="*/ 6 h 43"/>
                <a:gd name="T4" fmla="*/ 21 w 47"/>
                <a:gd name="T5" fmla="*/ 2 h 43"/>
                <a:gd name="T6" fmla="*/ 41 w 47"/>
                <a:gd name="T7" fmla="*/ 12 h 43"/>
                <a:gd name="T8" fmla="*/ 45 w 47"/>
                <a:gd name="T9" fmla="*/ 24 h 43"/>
                <a:gd name="T10" fmla="*/ 39 w 47"/>
                <a:gd name="T11" fmla="*/ 36 h 43"/>
                <a:gd name="T12" fmla="*/ 27 w 47"/>
                <a:gd name="T13" fmla="*/ 40 h 43"/>
                <a:gd name="T14" fmla="*/ 7 w 47"/>
                <a:gd name="T15" fmla="*/ 31 h 43"/>
                <a:gd name="T16" fmla="*/ 2 w 47"/>
                <a:gd name="T17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3">
                  <a:moveTo>
                    <a:pt x="2" y="18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1" y="2"/>
                    <a:pt x="16" y="0"/>
                    <a:pt x="21" y="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5" y="14"/>
                    <a:pt x="47" y="20"/>
                    <a:pt x="45" y="24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41"/>
                    <a:pt x="31" y="43"/>
                    <a:pt x="27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2" y="29"/>
                    <a:pt x="0" y="23"/>
                    <a:pt x="2" y="1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0" name="Freeform 157">
              <a:extLst>
                <a:ext uri="{FF2B5EF4-FFF2-40B4-BE49-F238E27FC236}">
                  <a16:creationId xmlns:a16="http://schemas.microsoft.com/office/drawing/2014/main" id="{A756944B-9B2F-4D5A-BF0C-84FA96D869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7901" y="2386013"/>
              <a:ext cx="379413" cy="379413"/>
            </a:xfrm>
            <a:custGeom>
              <a:avLst/>
              <a:gdLst>
                <a:gd name="T0" fmla="*/ 84 w 238"/>
                <a:gd name="T1" fmla="*/ 19 h 238"/>
                <a:gd name="T2" fmla="*/ 19 w 238"/>
                <a:gd name="T3" fmla="*/ 153 h 238"/>
                <a:gd name="T4" fmla="*/ 153 w 238"/>
                <a:gd name="T5" fmla="*/ 218 h 238"/>
                <a:gd name="T6" fmla="*/ 219 w 238"/>
                <a:gd name="T7" fmla="*/ 84 h 238"/>
                <a:gd name="T8" fmla="*/ 84 w 238"/>
                <a:gd name="T9" fmla="*/ 19 h 238"/>
                <a:gd name="T10" fmla="*/ 143 w 238"/>
                <a:gd name="T11" fmla="*/ 189 h 238"/>
                <a:gd name="T12" fmla="*/ 49 w 238"/>
                <a:gd name="T13" fmla="*/ 143 h 238"/>
                <a:gd name="T14" fmla="*/ 95 w 238"/>
                <a:gd name="T15" fmla="*/ 48 h 238"/>
                <a:gd name="T16" fmla="*/ 189 w 238"/>
                <a:gd name="T17" fmla="*/ 94 h 238"/>
                <a:gd name="T18" fmla="*/ 143 w 238"/>
                <a:gd name="T19" fmla="*/ 18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238">
                  <a:moveTo>
                    <a:pt x="84" y="19"/>
                  </a:moveTo>
                  <a:cubicBezTo>
                    <a:pt x="29" y="38"/>
                    <a:pt x="0" y="98"/>
                    <a:pt x="19" y="153"/>
                  </a:cubicBezTo>
                  <a:cubicBezTo>
                    <a:pt x="38" y="208"/>
                    <a:pt x="98" y="238"/>
                    <a:pt x="153" y="218"/>
                  </a:cubicBezTo>
                  <a:cubicBezTo>
                    <a:pt x="209" y="199"/>
                    <a:pt x="238" y="139"/>
                    <a:pt x="219" y="84"/>
                  </a:cubicBezTo>
                  <a:cubicBezTo>
                    <a:pt x="200" y="29"/>
                    <a:pt x="140" y="0"/>
                    <a:pt x="84" y="19"/>
                  </a:cubicBezTo>
                  <a:moveTo>
                    <a:pt x="143" y="189"/>
                  </a:moveTo>
                  <a:cubicBezTo>
                    <a:pt x="104" y="202"/>
                    <a:pt x="62" y="182"/>
                    <a:pt x="49" y="143"/>
                  </a:cubicBezTo>
                  <a:cubicBezTo>
                    <a:pt x="35" y="104"/>
                    <a:pt x="56" y="62"/>
                    <a:pt x="95" y="48"/>
                  </a:cubicBezTo>
                  <a:cubicBezTo>
                    <a:pt x="133" y="35"/>
                    <a:pt x="176" y="55"/>
                    <a:pt x="189" y="94"/>
                  </a:cubicBezTo>
                  <a:cubicBezTo>
                    <a:pt x="203" y="133"/>
                    <a:pt x="182" y="176"/>
                    <a:pt x="143" y="1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1664" name="Freeform 161">
            <a:extLst>
              <a:ext uri="{FF2B5EF4-FFF2-40B4-BE49-F238E27FC236}">
                <a16:creationId xmlns:a16="http://schemas.microsoft.com/office/drawing/2014/main" id="{8F251B7F-1F70-4230-A97A-0C38FCC741B3}"/>
              </a:ext>
            </a:extLst>
          </p:cNvPr>
          <p:cNvSpPr>
            <a:spLocks noEditPoints="1"/>
          </p:cNvSpPr>
          <p:nvPr/>
        </p:nvSpPr>
        <p:spPr bwMode="auto">
          <a:xfrm>
            <a:off x="3090651" y="1204796"/>
            <a:ext cx="508000" cy="696913"/>
          </a:xfrm>
          <a:custGeom>
            <a:avLst/>
            <a:gdLst>
              <a:gd name="T0" fmla="*/ 132 w 318"/>
              <a:gd name="T1" fmla="*/ 274 h 437"/>
              <a:gd name="T2" fmla="*/ 98 w 318"/>
              <a:gd name="T3" fmla="*/ 274 h 437"/>
              <a:gd name="T4" fmla="*/ 98 w 318"/>
              <a:gd name="T5" fmla="*/ 437 h 437"/>
              <a:gd name="T6" fmla="*/ 0 w 318"/>
              <a:gd name="T7" fmla="*/ 437 h 437"/>
              <a:gd name="T8" fmla="*/ 0 w 318"/>
              <a:gd name="T9" fmla="*/ 0 h 437"/>
              <a:gd name="T10" fmla="*/ 174 w 318"/>
              <a:gd name="T11" fmla="*/ 0 h 437"/>
              <a:gd name="T12" fmla="*/ 315 w 318"/>
              <a:gd name="T13" fmla="*/ 136 h 437"/>
              <a:gd name="T14" fmla="*/ 229 w 318"/>
              <a:gd name="T15" fmla="*/ 260 h 437"/>
              <a:gd name="T16" fmla="*/ 318 w 318"/>
              <a:gd name="T17" fmla="*/ 437 h 437"/>
              <a:gd name="T18" fmla="*/ 211 w 318"/>
              <a:gd name="T19" fmla="*/ 437 h 437"/>
              <a:gd name="T20" fmla="*/ 132 w 318"/>
              <a:gd name="T21" fmla="*/ 274 h 437"/>
              <a:gd name="T22" fmla="*/ 155 w 318"/>
              <a:gd name="T23" fmla="*/ 190 h 437"/>
              <a:gd name="T24" fmla="*/ 217 w 318"/>
              <a:gd name="T25" fmla="*/ 137 h 437"/>
              <a:gd name="T26" fmla="*/ 155 w 318"/>
              <a:gd name="T27" fmla="*/ 84 h 437"/>
              <a:gd name="T28" fmla="*/ 98 w 318"/>
              <a:gd name="T29" fmla="*/ 84 h 437"/>
              <a:gd name="T30" fmla="*/ 98 w 318"/>
              <a:gd name="T31" fmla="*/ 190 h 437"/>
              <a:gd name="T32" fmla="*/ 155 w 318"/>
              <a:gd name="T33" fmla="*/ 190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8" h="437">
                <a:moveTo>
                  <a:pt x="132" y="274"/>
                </a:moveTo>
                <a:cubicBezTo>
                  <a:pt x="98" y="274"/>
                  <a:pt x="98" y="274"/>
                  <a:pt x="98" y="274"/>
                </a:cubicBezTo>
                <a:cubicBezTo>
                  <a:pt x="98" y="437"/>
                  <a:pt x="98" y="437"/>
                  <a:pt x="98" y="437"/>
                </a:cubicBezTo>
                <a:cubicBezTo>
                  <a:pt x="0" y="437"/>
                  <a:pt x="0" y="437"/>
                  <a:pt x="0" y="437"/>
                </a:cubicBezTo>
                <a:cubicBezTo>
                  <a:pt x="0" y="0"/>
                  <a:pt x="0" y="0"/>
                  <a:pt x="0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259" y="0"/>
                  <a:pt x="315" y="59"/>
                  <a:pt x="315" y="136"/>
                </a:cubicBezTo>
                <a:cubicBezTo>
                  <a:pt x="315" y="196"/>
                  <a:pt x="283" y="241"/>
                  <a:pt x="229" y="260"/>
                </a:cubicBezTo>
                <a:cubicBezTo>
                  <a:pt x="318" y="437"/>
                  <a:pt x="318" y="437"/>
                  <a:pt x="318" y="437"/>
                </a:cubicBezTo>
                <a:cubicBezTo>
                  <a:pt x="211" y="437"/>
                  <a:pt x="211" y="437"/>
                  <a:pt x="211" y="437"/>
                </a:cubicBezTo>
                <a:lnTo>
                  <a:pt x="132" y="274"/>
                </a:lnTo>
                <a:close/>
                <a:moveTo>
                  <a:pt x="155" y="190"/>
                </a:moveTo>
                <a:cubicBezTo>
                  <a:pt x="195" y="190"/>
                  <a:pt x="217" y="168"/>
                  <a:pt x="217" y="137"/>
                </a:cubicBezTo>
                <a:cubicBezTo>
                  <a:pt x="217" y="104"/>
                  <a:pt x="195" y="84"/>
                  <a:pt x="155" y="84"/>
                </a:cubicBezTo>
                <a:cubicBezTo>
                  <a:pt x="98" y="84"/>
                  <a:pt x="98" y="84"/>
                  <a:pt x="98" y="84"/>
                </a:cubicBezTo>
                <a:cubicBezTo>
                  <a:pt x="98" y="190"/>
                  <a:pt x="98" y="190"/>
                  <a:pt x="98" y="190"/>
                </a:cubicBezTo>
                <a:lnTo>
                  <a:pt x="155" y="1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25400" dist="254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MTN Brighter Sans ExtraBold" panose="00000900000000000000" pitchFamily="50" charset="0"/>
              <a:ea typeface="+mn-ea"/>
              <a:cs typeface="+mn-cs"/>
            </a:endParaRPr>
          </a:p>
        </p:txBody>
      </p:sp>
      <p:sp>
        <p:nvSpPr>
          <p:cNvPr id="321665" name="Rectangle 162">
            <a:extLst>
              <a:ext uri="{FF2B5EF4-FFF2-40B4-BE49-F238E27FC236}">
                <a16:creationId xmlns:a16="http://schemas.microsoft.com/office/drawing/2014/main" id="{580F616C-4917-4A64-A409-DE7C06403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5117" y="1224927"/>
            <a:ext cx="158750" cy="696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innerShdw blurRad="25400" dist="254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MTN Brighter Sans ExtraBold" panose="00000900000000000000" pitchFamily="50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D0BDDF-C4C8-4913-A189-AA6EA047F05F}"/>
              </a:ext>
            </a:extLst>
          </p:cNvPr>
          <p:cNvGrpSpPr/>
          <p:nvPr/>
        </p:nvGrpSpPr>
        <p:grpSpPr>
          <a:xfrm>
            <a:off x="6735073" y="2174814"/>
            <a:ext cx="450850" cy="622301"/>
            <a:chOff x="6791326" y="2419350"/>
            <a:chExt cx="450850" cy="622301"/>
          </a:xfrm>
          <a:solidFill>
            <a:schemeClr val="accent1"/>
          </a:solidFill>
        </p:grpSpPr>
        <p:sp>
          <p:nvSpPr>
            <p:cNvPr id="646" name="Line 135">
              <a:extLst>
                <a:ext uri="{FF2B5EF4-FFF2-40B4-BE49-F238E27FC236}">
                  <a16:creationId xmlns:a16="http://schemas.microsoft.com/office/drawing/2014/main" id="{E8989FAC-E16C-446F-AEAF-28518D494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0538" y="2951163"/>
              <a:ext cx="0" cy="90488"/>
            </a:xfrm>
            <a:prstGeom prst="line">
              <a:avLst/>
            </a:prstGeom>
            <a:grpFill/>
            <a:ln w="74613" cap="rnd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Line 136">
              <a:extLst>
                <a:ext uri="{FF2B5EF4-FFF2-40B4-BE49-F238E27FC236}">
                  <a16:creationId xmlns:a16="http://schemas.microsoft.com/office/drawing/2014/main" id="{28F8F369-FC81-4D01-B845-3521E33FB8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7538" y="2846388"/>
              <a:ext cx="0" cy="195263"/>
            </a:xfrm>
            <a:prstGeom prst="line">
              <a:avLst/>
            </a:prstGeom>
            <a:grpFill/>
            <a:ln w="74613" cap="rnd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8" name="Line 137">
              <a:extLst>
                <a:ext uri="{FF2B5EF4-FFF2-40B4-BE49-F238E27FC236}">
                  <a16:creationId xmlns:a16="http://schemas.microsoft.com/office/drawing/2014/main" id="{D50AF600-0EEB-44D3-BF8A-8CF083B41E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4063" y="2738438"/>
              <a:ext cx="0" cy="303213"/>
            </a:xfrm>
            <a:prstGeom prst="line">
              <a:avLst/>
            </a:prstGeom>
            <a:grpFill/>
            <a:ln w="74613" cap="rnd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Line 138">
              <a:extLst>
                <a:ext uri="{FF2B5EF4-FFF2-40B4-BE49-F238E27FC236}">
                  <a16:creationId xmlns:a16="http://schemas.microsoft.com/office/drawing/2014/main" id="{D89792ED-9844-4E4E-8E07-2F79E82375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6" y="2633663"/>
              <a:ext cx="0" cy="407988"/>
            </a:xfrm>
            <a:prstGeom prst="line">
              <a:avLst/>
            </a:prstGeom>
            <a:grpFill/>
            <a:ln w="74613" cap="rnd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1" name="Freeform 139">
              <a:extLst>
                <a:ext uri="{FF2B5EF4-FFF2-40B4-BE49-F238E27FC236}">
                  <a16:creationId xmlns:a16="http://schemas.microsoft.com/office/drawing/2014/main" id="{1C7A4053-89B7-43D3-96C9-F01FA1D6E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6" y="2419350"/>
              <a:ext cx="409575" cy="465138"/>
            </a:xfrm>
            <a:custGeom>
              <a:avLst/>
              <a:gdLst>
                <a:gd name="T0" fmla="*/ 248 w 257"/>
                <a:gd name="T1" fmla="*/ 0 h 292"/>
                <a:gd name="T2" fmla="*/ 154 w 257"/>
                <a:gd name="T3" fmla="*/ 4 h 292"/>
                <a:gd name="T4" fmla="*/ 150 w 257"/>
                <a:gd name="T5" fmla="*/ 13 h 292"/>
                <a:gd name="T6" fmla="*/ 171 w 257"/>
                <a:gd name="T7" fmla="*/ 32 h 292"/>
                <a:gd name="T8" fmla="*/ 0 w 257"/>
                <a:gd name="T9" fmla="*/ 292 h 292"/>
                <a:gd name="T10" fmla="*/ 228 w 257"/>
                <a:gd name="T11" fmla="*/ 84 h 292"/>
                <a:gd name="T12" fmla="*/ 248 w 257"/>
                <a:gd name="T13" fmla="*/ 104 h 292"/>
                <a:gd name="T14" fmla="*/ 257 w 257"/>
                <a:gd name="T15" fmla="*/ 100 h 292"/>
                <a:gd name="T16" fmla="*/ 254 w 257"/>
                <a:gd name="T17" fmla="*/ 5 h 292"/>
                <a:gd name="T18" fmla="*/ 248 w 257"/>
                <a:gd name="T19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" h="292">
                  <a:moveTo>
                    <a:pt x="248" y="0"/>
                  </a:moveTo>
                  <a:cubicBezTo>
                    <a:pt x="154" y="4"/>
                    <a:pt x="154" y="4"/>
                    <a:pt x="154" y="4"/>
                  </a:cubicBezTo>
                  <a:cubicBezTo>
                    <a:pt x="149" y="4"/>
                    <a:pt x="147" y="10"/>
                    <a:pt x="150" y="13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28" y="84"/>
                    <a:pt x="228" y="84"/>
                    <a:pt x="228" y="84"/>
                  </a:cubicBezTo>
                  <a:cubicBezTo>
                    <a:pt x="248" y="104"/>
                    <a:pt x="248" y="104"/>
                    <a:pt x="248" y="104"/>
                  </a:cubicBezTo>
                  <a:cubicBezTo>
                    <a:pt x="252" y="107"/>
                    <a:pt x="257" y="104"/>
                    <a:pt x="257" y="100"/>
                  </a:cubicBezTo>
                  <a:cubicBezTo>
                    <a:pt x="254" y="5"/>
                    <a:pt x="254" y="5"/>
                    <a:pt x="254" y="5"/>
                  </a:cubicBezTo>
                  <a:cubicBezTo>
                    <a:pt x="253" y="2"/>
                    <a:pt x="251" y="0"/>
                    <a:pt x="24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1666" name="Freeform 163">
            <a:extLst>
              <a:ext uri="{FF2B5EF4-FFF2-40B4-BE49-F238E27FC236}">
                <a16:creationId xmlns:a16="http://schemas.microsoft.com/office/drawing/2014/main" id="{726C9CD7-1721-4FF2-B6EC-CFE134DC9F38}"/>
              </a:ext>
            </a:extLst>
          </p:cNvPr>
          <p:cNvSpPr>
            <a:spLocks/>
          </p:cNvSpPr>
          <p:nvPr/>
        </p:nvSpPr>
        <p:spPr bwMode="auto">
          <a:xfrm>
            <a:off x="6620527" y="1206195"/>
            <a:ext cx="684213" cy="727075"/>
          </a:xfrm>
          <a:custGeom>
            <a:avLst/>
            <a:gdLst>
              <a:gd name="T0" fmla="*/ 350 w 429"/>
              <a:gd name="T1" fmla="*/ 447 h 456"/>
              <a:gd name="T2" fmla="*/ 344 w 429"/>
              <a:gd name="T3" fmla="*/ 402 h 456"/>
              <a:gd name="T4" fmla="*/ 221 w 429"/>
              <a:gd name="T5" fmla="*/ 456 h 456"/>
              <a:gd name="T6" fmla="*/ 0 w 429"/>
              <a:gd name="T7" fmla="*/ 229 h 456"/>
              <a:gd name="T8" fmla="*/ 227 w 429"/>
              <a:gd name="T9" fmla="*/ 0 h 456"/>
              <a:gd name="T10" fmla="*/ 429 w 429"/>
              <a:gd name="T11" fmla="*/ 135 h 456"/>
              <a:gd name="T12" fmla="*/ 336 w 429"/>
              <a:gd name="T13" fmla="*/ 168 h 456"/>
              <a:gd name="T14" fmla="*/ 227 w 429"/>
              <a:gd name="T15" fmla="*/ 92 h 456"/>
              <a:gd name="T16" fmla="*/ 98 w 429"/>
              <a:gd name="T17" fmla="*/ 229 h 456"/>
              <a:gd name="T18" fmla="*/ 230 w 429"/>
              <a:gd name="T19" fmla="*/ 367 h 456"/>
              <a:gd name="T20" fmla="*/ 337 w 429"/>
              <a:gd name="T21" fmla="*/ 296 h 456"/>
              <a:gd name="T22" fmla="*/ 206 w 429"/>
              <a:gd name="T23" fmla="*/ 296 h 456"/>
              <a:gd name="T24" fmla="*/ 206 w 429"/>
              <a:gd name="T25" fmla="*/ 213 h 456"/>
              <a:gd name="T26" fmla="*/ 429 w 429"/>
              <a:gd name="T27" fmla="*/ 213 h 456"/>
              <a:gd name="T28" fmla="*/ 429 w 429"/>
              <a:gd name="T29" fmla="*/ 447 h 456"/>
              <a:gd name="T30" fmla="*/ 350 w 429"/>
              <a:gd name="T31" fmla="*/ 447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29" h="456">
                <a:moveTo>
                  <a:pt x="350" y="447"/>
                </a:moveTo>
                <a:cubicBezTo>
                  <a:pt x="344" y="402"/>
                  <a:pt x="344" y="402"/>
                  <a:pt x="344" y="402"/>
                </a:cubicBezTo>
                <a:cubicBezTo>
                  <a:pt x="324" y="430"/>
                  <a:pt x="283" y="456"/>
                  <a:pt x="221" y="456"/>
                </a:cubicBezTo>
                <a:cubicBezTo>
                  <a:pt x="100" y="456"/>
                  <a:pt x="0" y="367"/>
                  <a:pt x="0" y="229"/>
                </a:cubicBezTo>
                <a:cubicBezTo>
                  <a:pt x="0" y="91"/>
                  <a:pt x="104" y="0"/>
                  <a:pt x="227" y="0"/>
                </a:cubicBezTo>
                <a:cubicBezTo>
                  <a:pt x="353" y="0"/>
                  <a:pt x="410" y="74"/>
                  <a:pt x="429" y="135"/>
                </a:cubicBezTo>
                <a:cubicBezTo>
                  <a:pt x="336" y="168"/>
                  <a:pt x="336" y="168"/>
                  <a:pt x="336" y="168"/>
                </a:cubicBezTo>
                <a:cubicBezTo>
                  <a:pt x="329" y="141"/>
                  <a:pt x="299" y="92"/>
                  <a:pt x="227" y="92"/>
                </a:cubicBezTo>
                <a:cubicBezTo>
                  <a:pt x="168" y="92"/>
                  <a:pt x="98" y="132"/>
                  <a:pt x="98" y="229"/>
                </a:cubicBezTo>
                <a:cubicBezTo>
                  <a:pt x="98" y="320"/>
                  <a:pt x="159" y="367"/>
                  <a:pt x="230" y="367"/>
                </a:cubicBezTo>
                <a:cubicBezTo>
                  <a:pt x="301" y="367"/>
                  <a:pt x="332" y="320"/>
                  <a:pt x="337" y="296"/>
                </a:cubicBezTo>
                <a:cubicBezTo>
                  <a:pt x="206" y="296"/>
                  <a:pt x="206" y="296"/>
                  <a:pt x="206" y="296"/>
                </a:cubicBezTo>
                <a:cubicBezTo>
                  <a:pt x="206" y="213"/>
                  <a:pt x="206" y="213"/>
                  <a:pt x="206" y="213"/>
                </a:cubicBezTo>
                <a:cubicBezTo>
                  <a:pt x="429" y="213"/>
                  <a:pt x="429" y="213"/>
                  <a:pt x="429" y="213"/>
                </a:cubicBezTo>
                <a:cubicBezTo>
                  <a:pt x="429" y="447"/>
                  <a:pt x="429" y="447"/>
                  <a:pt x="429" y="447"/>
                </a:cubicBezTo>
                <a:lnTo>
                  <a:pt x="350" y="4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25400" dist="254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MTN Brighter Sans ExtraBold" panose="00000900000000000000" pitchFamily="50" charset="0"/>
              <a:ea typeface="+mn-ea"/>
              <a:cs typeface="+mn-cs"/>
            </a:endParaRPr>
          </a:p>
        </p:txBody>
      </p:sp>
      <p:sp>
        <p:nvSpPr>
          <p:cNvPr id="321668" name="Freeform 165">
            <a:extLst>
              <a:ext uri="{FF2B5EF4-FFF2-40B4-BE49-F238E27FC236}">
                <a16:creationId xmlns:a16="http://schemas.microsoft.com/office/drawing/2014/main" id="{9281AC8E-495A-482E-BDC9-1CD64AD60A31}"/>
              </a:ext>
            </a:extLst>
          </p:cNvPr>
          <p:cNvSpPr>
            <a:spLocks/>
          </p:cNvSpPr>
          <p:nvPr/>
        </p:nvSpPr>
        <p:spPr bwMode="auto">
          <a:xfrm>
            <a:off x="10317224" y="1213623"/>
            <a:ext cx="585788" cy="696913"/>
          </a:xfrm>
          <a:custGeom>
            <a:avLst/>
            <a:gdLst>
              <a:gd name="T0" fmla="*/ 233 w 369"/>
              <a:gd name="T1" fmla="*/ 93 h 439"/>
              <a:gd name="T2" fmla="*/ 233 w 369"/>
              <a:gd name="T3" fmla="*/ 439 h 439"/>
              <a:gd name="T4" fmla="*/ 136 w 369"/>
              <a:gd name="T5" fmla="*/ 439 h 439"/>
              <a:gd name="T6" fmla="*/ 136 w 369"/>
              <a:gd name="T7" fmla="*/ 93 h 439"/>
              <a:gd name="T8" fmla="*/ 0 w 369"/>
              <a:gd name="T9" fmla="*/ 93 h 439"/>
              <a:gd name="T10" fmla="*/ 0 w 369"/>
              <a:gd name="T11" fmla="*/ 0 h 439"/>
              <a:gd name="T12" fmla="*/ 369 w 369"/>
              <a:gd name="T13" fmla="*/ 0 h 439"/>
              <a:gd name="T14" fmla="*/ 369 w 369"/>
              <a:gd name="T15" fmla="*/ 93 h 439"/>
              <a:gd name="T16" fmla="*/ 233 w 369"/>
              <a:gd name="T17" fmla="*/ 93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" h="439">
                <a:moveTo>
                  <a:pt x="233" y="93"/>
                </a:moveTo>
                <a:lnTo>
                  <a:pt x="233" y="439"/>
                </a:lnTo>
                <a:lnTo>
                  <a:pt x="136" y="439"/>
                </a:lnTo>
                <a:lnTo>
                  <a:pt x="136" y="93"/>
                </a:lnTo>
                <a:lnTo>
                  <a:pt x="0" y="93"/>
                </a:lnTo>
                <a:lnTo>
                  <a:pt x="0" y="0"/>
                </a:lnTo>
                <a:lnTo>
                  <a:pt x="369" y="0"/>
                </a:lnTo>
                <a:lnTo>
                  <a:pt x="369" y="93"/>
                </a:lnTo>
                <a:lnTo>
                  <a:pt x="233" y="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25400" dist="254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MTN Brighter Sans ExtraBold" panose="00000900000000000000" pitchFamily="50" charset="0"/>
              <a:ea typeface="+mn-ea"/>
              <a:cs typeface="+mn-cs"/>
            </a:endParaRPr>
          </a:p>
        </p:txBody>
      </p:sp>
      <p:sp>
        <p:nvSpPr>
          <p:cNvPr id="671" name="Freeform 160">
            <a:extLst>
              <a:ext uri="{FF2B5EF4-FFF2-40B4-BE49-F238E27FC236}">
                <a16:creationId xmlns:a16="http://schemas.microsoft.com/office/drawing/2014/main" id="{BB94D493-DF5C-445E-835F-EF93D3F6E8CB}"/>
              </a:ext>
            </a:extLst>
          </p:cNvPr>
          <p:cNvSpPr>
            <a:spLocks noEditPoints="1"/>
          </p:cNvSpPr>
          <p:nvPr/>
        </p:nvSpPr>
        <p:spPr bwMode="auto">
          <a:xfrm>
            <a:off x="1300670" y="1204796"/>
            <a:ext cx="500063" cy="696913"/>
          </a:xfrm>
          <a:custGeom>
            <a:avLst/>
            <a:gdLst>
              <a:gd name="T0" fmla="*/ 163 w 313"/>
              <a:gd name="T1" fmla="*/ 0 h 437"/>
              <a:gd name="T2" fmla="*/ 299 w 313"/>
              <a:gd name="T3" fmla="*/ 117 h 437"/>
              <a:gd name="T4" fmla="*/ 235 w 313"/>
              <a:gd name="T5" fmla="*/ 210 h 437"/>
              <a:gd name="T6" fmla="*/ 313 w 313"/>
              <a:gd name="T7" fmla="*/ 313 h 437"/>
              <a:gd name="T8" fmla="*/ 176 w 313"/>
              <a:gd name="T9" fmla="*/ 437 h 437"/>
              <a:gd name="T10" fmla="*/ 0 w 313"/>
              <a:gd name="T11" fmla="*/ 437 h 437"/>
              <a:gd name="T12" fmla="*/ 0 w 313"/>
              <a:gd name="T13" fmla="*/ 0 h 437"/>
              <a:gd name="T14" fmla="*/ 163 w 313"/>
              <a:gd name="T15" fmla="*/ 0 h 437"/>
              <a:gd name="T16" fmla="*/ 148 w 313"/>
              <a:gd name="T17" fmla="*/ 175 h 437"/>
              <a:gd name="T18" fmla="*/ 204 w 313"/>
              <a:gd name="T19" fmla="*/ 127 h 437"/>
              <a:gd name="T20" fmla="*/ 147 w 313"/>
              <a:gd name="T21" fmla="*/ 80 h 437"/>
              <a:gd name="T22" fmla="*/ 95 w 313"/>
              <a:gd name="T23" fmla="*/ 80 h 437"/>
              <a:gd name="T24" fmla="*/ 95 w 313"/>
              <a:gd name="T25" fmla="*/ 175 h 437"/>
              <a:gd name="T26" fmla="*/ 148 w 313"/>
              <a:gd name="T27" fmla="*/ 175 h 437"/>
              <a:gd name="T28" fmla="*/ 156 w 313"/>
              <a:gd name="T29" fmla="*/ 357 h 437"/>
              <a:gd name="T30" fmla="*/ 216 w 313"/>
              <a:gd name="T31" fmla="*/ 306 h 437"/>
              <a:gd name="T32" fmla="*/ 156 w 313"/>
              <a:gd name="T33" fmla="*/ 255 h 437"/>
              <a:gd name="T34" fmla="*/ 95 w 313"/>
              <a:gd name="T35" fmla="*/ 255 h 437"/>
              <a:gd name="T36" fmla="*/ 95 w 313"/>
              <a:gd name="T37" fmla="*/ 357 h 437"/>
              <a:gd name="T38" fmla="*/ 156 w 313"/>
              <a:gd name="T39" fmla="*/ 357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3" h="437">
                <a:moveTo>
                  <a:pt x="163" y="0"/>
                </a:moveTo>
                <a:cubicBezTo>
                  <a:pt x="249" y="0"/>
                  <a:pt x="299" y="50"/>
                  <a:pt x="299" y="117"/>
                </a:cubicBezTo>
                <a:cubicBezTo>
                  <a:pt x="299" y="162"/>
                  <a:pt x="272" y="199"/>
                  <a:pt x="235" y="210"/>
                </a:cubicBezTo>
                <a:cubicBezTo>
                  <a:pt x="275" y="220"/>
                  <a:pt x="313" y="255"/>
                  <a:pt x="313" y="313"/>
                </a:cubicBezTo>
                <a:cubicBezTo>
                  <a:pt x="313" y="384"/>
                  <a:pt x="258" y="437"/>
                  <a:pt x="176" y="437"/>
                </a:cubicBezTo>
                <a:cubicBezTo>
                  <a:pt x="0" y="437"/>
                  <a:pt x="0" y="437"/>
                  <a:pt x="0" y="437"/>
                </a:cubicBezTo>
                <a:cubicBezTo>
                  <a:pt x="0" y="0"/>
                  <a:pt x="0" y="0"/>
                  <a:pt x="0" y="0"/>
                </a:cubicBezTo>
                <a:lnTo>
                  <a:pt x="163" y="0"/>
                </a:lnTo>
                <a:close/>
                <a:moveTo>
                  <a:pt x="148" y="175"/>
                </a:moveTo>
                <a:cubicBezTo>
                  <a:pt x="182" y="175"/>
                  <a:pt x="204" y="157"/>
                  <a:pt x="204" y="127"/>
                </a:cubicBezTo>
                <a:cubicBezTo>
                  <a:pt x="204" y="98"/>
                  <a:pt x="185" y="80"/>
                  <a:pt x="147" y="80"/>
                </a:cubicBezTo>
                <a:cubicBezTo>
                  <a:pt x="95" y="80"/>
                  <a:pt x="95" y="80"/>
                  <a:pt x="95" y="80"/>
                </a:cubicBezTo>
                <a:cubicBezTo>
                  <a:pt x="95" y="175"/>
                  <a:pt x="95" y="175"/>
                  <a:pt x="95" y="175"/>
                </a:cubicBezTo>
                <a:lnTo>
                  <a:pt x="148" y="175"/>
                </a:lnTo>
                <a:close/>
                <a:moveTo>
                  <a:pt x="156" y="357"/>
                </a:moveTo>
                <a:cubicBezTo>
                  <a:pt x="193" y="357"/>
                  <a:pt x="216" y="337"/>
                  <a:pt x="216" y="306"/>
                </a:cubicBezTo>
                <a:cubicBezTo>
                  <a:pt x="216" y="276"/>
                  <a:pt x="195" y="255"/>
                  <a:pt x="156" y="255"/>
                </a:cubicBezTo>
                <a:cubicBezTo>
                  <a:pt x="95" y="255"/>
                  <a:pt x="95" y="255"/>
                  <a:pt x="95" y="255"/>
                </a:cubicBezTo>
                <a:cubicBezTo>
                  <a:pt x="95" y="357"/>
                  <a:pt x="95" y="357"/>
                  <a:pt x="95" y="357"/>
                </a:cubicBezTo>
                <a:lnTo>
                  <a:pt x="156" y="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25400" dist="254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MTN Brighter Sans ExtraBold" panose="00000900000000000000" pitchFamily="50" charset="0"/>
              <a:ea typeface="+mn-ea"/>
              <a:cs typeface="+mn-cs"/>
            </a:endParaRPr>
          </a:p>
        </p:txBody>
      </p:sp>
      <p:sp>
        <p:nvSpPr>
          <p:cNvPr id="321667" name="Freeform 164">
            <a:extLst>
              <a:ext uri="{FF2B5EF4-FFF2-40B4-BE49-F238E27FC236}">
                <a16:creationId xmlns:a16="http://schemas.microsoft.com/office/drawing/2014/main" id="{565E69AD-DD58-4550-BB90-C00E18911E0E}"/>
              </a:ext>
            </a:extLst>
          </p:cNvPr>
          <p:cNvSpPr>
            <a:spLocks/>
          </p:cNvSpPr>
          <p:nvPr/>
        </p:nvSpPr>
        <p:spPr bwMode="auto">
          <a:xfrm>
            <a:off x="8499829" y="1224927"/>
            <a:ext cx="590550" cy="696913"/>
          </a:xfrm>
          <a:custGeom>
            <a:avLst/>
            <a:gdLst>
              <a:gd name="T0" fmla="*/ 273 w 372"/>
              <a:gd name="T1" fmla="*/ 439 h 439"/>
              <a:gd name="T2" fmla="*/ 273 w 372"/>
              <a:gd name="T3" fmla="*/ 264 h 439"/>
              <a:gd name="T4" fmla="*/ 99 w 372"/>
              <a:gd name="T5" fmla="*/ 264 h 439"/>
              <a:gd name="T6" fmla="*/ 99 w 372"/>
              <a:gd name="T7" fmla="*/ 439 h 439"/>
              <a:gd name="T8" fmla="*/ 0 w 372"/>
              <a:gd name="T9" fmla="*/ 439 h 439"/>
              <a:gd name="T10" fmla="*/ 0 w 372"/>
              <a:gd name="T11" fmla="*/ 0 h 439"/>
              <a:gd name="T12" fmla="*/ 99 w 372"/>
              <a:gd name="T13" fmla="*/ 0 h 439"/>
              <a:gd name="T14" fmla="*/ 99 w 372"/>
              <a:gd name="T15" fmla="*/ 172 h 439"/>
              <a:gd name="T16" fmla="*/ 273 w 372"/>
              <a:gd name="T17" fmla="*/ 172 h 439"/>
              <a:gd name="T18" fmla="*/ 273 w 372"/>
              <a:gd name="T19" fmla="*/ 0 h 439"/>
              <a:gd name="T20" fmla="*/ 372 w 372"/>
              <a:gd name="T21" fmla="*/ 0 h 439"/>
              <a:gd name="T22" fmla="*/ 372 w 372"/>
              <a:gd name="T23" fmla="*/ 439 h 439"/>
              <a:gd name="T24" fmla="*/ 273 w 372"/>
              <a:gd name="T25" fmla="*/ 43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2" h="439">
                <a:moveTo>
                  <a:pt x="273" y="439"/>
                </a:moveTo>
                <a:lnTo>
                  <a:pt x="273" y="264"/>
                </a:lnTo>
                <a:lnTo>
                  <a:pt x="99" y="264"/>
                </a:lnTo>
                <a:lnTo>
                  <a:pt x="99" y="439"/>
                </a:lnTo>
                <a:lnTo>
                  <a:pt x="0" y="439"/>
                </a:lnTo>
                <a:lnTo>
                  <a:pt x="0" y="0"/>
                </a:lnTo>
                <a:lnTo>
                  <a:pt x="99" y="0"/>
                </a:lnTo>
                <a:lnTo>
                  <a:pt x="99" y="172"/>
                </a:lnTo>
                <a:lnTo>
                  <a:pt x="273" y="172"/>
                </a:lnTo>
                <a:lnTo>
                  <a:pt x="273" y="0"/>
                </a:lnTo>
                <a:lnTo>
                  <a:pt x="372" y="0"/>
                </a:lnTo>
                <a:lnTo>
                  <a:pt x="372" y="439"/>
                </a:lnTo>
                <a:lnTo>
                  <a:pt x="273" y="4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25400" dist="254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MTN Brighter Sans ExtraBold" panose="00000900000000000000" pitchFamily="50" charset="0"/>
              <a:ea typeface="+mn-ea"/>
              <a:cs typeface="+mn-cs"/>
            </a:endParaRP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A32E1B5F-5636-4EB3-8227-1876434BAC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7779" y="2192703"/>
            <a:ext cx="727084" cy="632564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1D9A00BC-94BC-4A78-842B-DB9379679D1F}"/>
              </a:ext>
            </a:extLst>
          </p:cNvPr>
          <p:cNvSpPr txBox="1">
            <a:spLocks/>
          </p:cNvSpPr>
          <p:nvPr/>
        </p:nvSpPr>
        <p:spPr>
          <a:xfrm>
            <a:off x="880490" y="3012166"/>
            <a:ext cx="1308365" cy="811030"/>
          </a:xfrm>
          <a:prstGeom prst="rect">
            <a:avLst/>
          </a:prstGeom>
          <a:noFill/>
          <a:ln w="9525" cap="sq">
            <a:noFill/>
            <a:miter lim="800000"/>
          </a:ln>
        </p:spPr>
        <p:txBody>
          <a:bodyPr vert="horz" wrap="square" lIns="72000" tIns="36000" rIns="72000" bIns="36000" rtlCol="0" anchor="t" anchorCtr="0">
            <a:noAutofit/>
          </a:bodyPr>
          <a:lstStyle>
            <a:lvl1pPr marL="0" lvl="0" indent="0" defTabSz="913615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7626" lvl="1" indent="-196007" defTabSz="913615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466527" lvl="2" indent="-267282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626896" lvl="3" indent="-158749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765104" lvl="4" indent="-132831" defTabSz="913615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6pPr>
            <a:lvl7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7pPr>
            <a:lvl8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8pPr>
            <a:lvl9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9pPr>
          </a:lstStyle>
          <a:p>
            <a:pPr marL="0" marR="0" lvl="0" indent="0" algn="ctr" defTabSz="9136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72727"/>
              </a:buClr>
              <a:buSzPct val="100000"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678E"/>
                </a:solidFill>
                <a:effectLst/>
                <a:uLnTx/>
                <a:uFillTx/>
                <a:latin typeface="MTN Brighter Sans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Best customer experience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B58EBCA-4C66-4100-8D4F-8D772CF205FC}"/>
              </a:ext>
            </a:extLst>
          </p:cNvPr>
          <p:cNvSpPr txBox="1">
            <a:spLocks/>
          </p:cNvSpPr>
          <p:nvPr/>
        </p:nvSpPr>
        <p:spPr>
          <a:xfrm>
            <a:off x="2700257" y="3032966"/>
            <a:ext cx="1308365" cy="811030"/>
          </a:xfrm>
          <a:prstGeom prst="rect">
            <a:avLst/>
          </a:prstGeom>
          <a:noFill/>
          <a:ln w="9525" cap="sq">
            <a:noFill/>
            <a:miter lim="800000"/>
          </a:ln>
        </p:spPr>
        <p:txBody>
          <a:bodyPr vert="horz" wrap="square" lIns="72000" tIns="36000" rIns="72000" bIns="36000" rtlCol="0" anchor="t" anchorCtr="0">
            <a:noAutofit/>
          </a:bodyPr>
          <a:lstStyle>
            <a:lvl1pPr marL="0" lvl="0" indent="0" defTabSz="913615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7626" lvl="1" indent="-196007" defTabSz="913615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466527" lvl="2" indent="-267282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626896" lvl="3" indent="-158749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765104" lvl="4" indent="-132831" defTabSz="913615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6pPr>
            <a:lvl7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7pPr>
            <a:lvl8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8pPr>
            <a:lvl9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9pPr>
          </a:lstStyle>
          <a:p>
            <a:pPr marL="0" marR="0" lvl="0" indent="0" algn="ctr" defTabSz="9136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72727"/>
              </a:buClr>
              <a:buSzPct val="100000"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678E"/>
                </a:solidFill>
                <a:effectLst/>
                <a:uLnTx/>
                <a:uFillTx/>
                <a:latin typeface="MTN Brighter Sans" pitchFamily="2" charset="77"/>
                <a:ea typeface="Verdana" panose="020B0604030504040204" pitchFamily="34" charset="0"/>
                <a:cs typeface="Verdana" panose="020B0604030504040204" pitchFamily="34" charset="0"/>
              </a:rPr>
              <a:t>Returns and efficiency focus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25F57C9-BB68-4406-8338-19C91B05E7C7}"/>
              </a:ext>
            </a:extLst>
          </p:cNvPr>
          <p:cNvSpPr txBox="1">
            <a:spLocks/>
          </p:cNvSpPr>
          <p:nvPr/>
        </p:nvSpPr>
        <p:spPr>
          <a:xfrm>
            <a:off x="4510309" y="2975919"/>
            <a:ext cx="1308365" cy="811030"/>
          </a:xfrm>
          <a:prstGeom prst="rect">
            <a:avLst/>
          </a:prstGeom>
          <a:noFill/>
          <a:ln w="9525" cap="sq">
            <a:noFill/>
            <a:miter lim="800000"/>
          </a:ln>
        </p:spPr>
        <p:txBody>
          <a:bodyPr vert="horz" wrap="square" lIns="72000" tIns="36000" rIns="72000" bIns="36000" rtlCol="0" anchor="t" anchorCtr="0">
            <a:noAutofit/>
          </a:bodyPr>
          <a:lstStyle>
            <a:lvl1pPr marL="0" lvl="0" indent="0" defTabSz="913615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7626" lvl="1" indent="-196007" defTabSz="913615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466527" lvl="2" indent="-267282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626896" lvl="3" indent="-158749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765104" lvl="4" indent="-132831" defTabSz="913615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6pPr>
            <a:lvl7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7pPr>
            <a:lvl8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8pPr>
            <a:lvl9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9pPr>
          </a:lstStyle>
          <a:p>
            <a:pPr marL="0" marR="0" lvl="0" indent="0" algn="ctr" defTabSz="9136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72727"/>
              </a:buClr>
              <a:buSzPct val="100000"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678E"/>
                </a:solidFill>
                <a:effectLst/>
                <a:uLnTx/>
                <a:uFillTx/>
                <a:latin typeface="MTN Brighter Sans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Ignite commercial performance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AA1A6CA-1F63-433B-9C2B-EA703934E7FF}"/>
              </a:ext>
            </a:extLst>
          </p:cNvPr>
          <p:cNvSpPr txBox="1">
            <a:spLocks/>
          </p:cNvSpPr>
          <p:nvPr/>
        </p:nvSpPr>
        <p:spPr>
          <a:xfrm>
            <a:off x="6249988" y="2962744"/>
            <a:ext cx="1460403" cy="811030"/>
          </a:xfrm>
          <a:prstGeom prst="rect">
            <a:avLst/>
          </a:prstGeom>
          <a:noFill/>
          <a:ln w="9525" cap="sq">
            <a:noFill/>
            <a:miter lim="800000"/>
          </a:ln>
        </p:spPr>
        <p:txBody>
          <a:bodyPr vert="horz" wrap="square" lIns="72000" tIns="36000" rIns="72000" bIns="36000" rtlCol="0" anchor="t" anchorCtr="0">
            <a:noAutofit/>
          </a:bodyPr>
          <a:lstStyle>
            <a:lvl1pPr marL="0" lvl="0" indent="0" defTabSz="913615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7626" lvl="1" indent="-196007" defTabSz="913615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466527" lvl="2" indent="-267282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626896" lvl="3" indent="-158749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765104" lvl="4" indent="-132831" defTabSz="913615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6pPr>
            <a:lvl7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7pPr>
            <a:lvl8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8pPr>
            <a:lvl9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9pPr>
          </a:lstStyle>
          <a:p>
            <a:pPr marL="0" marR="0" lvl="0" indent="0" algn="ctr" defTabSz="9136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72727"/>
              </a:buClr>
              <a:buSzPct val="100000"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678E"/>
                </a:solidFill>
                <a:effectLst/>
                <a:uLnTx/>
                <a:uFillTx/>
                <a:latin typeface="MTN Brighter Sans" pitchFamily="2" charset="77"/>
                <a:ea typeface="Verdana" panose="020B0604030504040204" pitchFamily="34" charset="0"/>
                <a:cs typeface="Verdana" panose="020B0604030504040204" pitchFamily="34" charset="0"/>
              </a:rPr>
              <a:t>Growth through data and digital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5729A95-1C97-48E9-B81F-318F47259DAE}"/>
              </a:ext>
            </a:extLst>
          </p:cNvPr>
          <p:cNvSpPr txBox="1">
            <a:spLocks/>
          </p:cNvSpPr>
          <p:nvPr/>
        </p:nvSpPr>
        <p:spPr>
          <a:xfrm>
            <a:off x="8140921" y="2956215"/>
            <a:ext cx="1308365" cy="811030"/>
          </a:xfrm>
          <a:prstGeom prst="rect">
            <a:avLst/>
          </a:prstGeom>
          <a:noFill/>
          <a:ln w="9525" cap="sq">
            <a:noFill/>
            <a:miter lim="800000"/>
          </a:ln>
        </p:spPr>
        <p:txBody>
          <a:bodyPr vert="horz" wrap="square" lIns="72000" tIns="36000" rIns="72000" bIns="36000" rtlCol="0" anchor="t" anchorCtr="0">
            <a:noAutofit/>
          </a:bodyPr>
          <a:lstStyle>
            <a:lvl1pPr marL="0" lvl="0" indent="0" defTabSz="913615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7626" lvl="1" indent="-196007" defTabSz="913615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466527" lvl="2" indent="-267282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626896" lvl="3" indent="-158749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765104" lvl="4" indent="-132831" defTabSz="913615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6pPr>
            <a:lvl7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7pPr>
            <a:lvl8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8pPr>
            <a:lvl9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9pPr>
          </a:lstStyle>
          <a:p>
            <a:pPr marL="0" marR="0" lvl="0" indent="0" algn="ctr" defTabSz="9136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72727"/>
              </a:buClr>
              <a:buSzPct val="100000"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678E"/>
                </a:solidFill>
                <a:effectLst/>
                <a:uLnTx/>
                <a:uFillTx/>
                <a:latin typeface="MTN Brighter Sans" pitchFamily="2" charset="77"/>
                <a:ea typeface="Verdana" panose="020B0604030504040204" pitchFamily="34" charset="0"/>
                <a:cs typeface="Verdana" panose="020B0604030504040204" pitchFamily="34" charset="0"/>
              </a:rPr>
              <a:t>Hearts</a:t>
            </a:r>
            <a:b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678E"/>
                </a:solidFill>
                <a:effectLst/>
                <a:uLnTx/>
                <a:uFillTx/>
                <a:latin typeface="MTN Brighter Sans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678E"/>
                </a:solidFill>
                <a:effectLst/>
                <a:uLnTx/>
                <a:uFillTx/>
                <a:latin typeface="MTN Brighter Sans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and minds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95319140-8235-4482-8190-FE7E741925E6}"/>
              </a:ext>
            </a:extLst>
          </p:cNvPr>
          <p:cNvSpPr txBox="1">
            <a:spLocks/>
          </p:cNvSpPr>
          <p:nvPr/>
        </p:nvSpPr>
        <p:spPr>
          <a:xfrm>
            <a:off x="9941047" y="2990074"/>
            <a:ext cx="1308365" cy="811030"/>
          </a:xfrm>
          <a:prstGeom prst="rect">
            <a:avLst/>
          </a:prstGeom>
          <a:noFill/>
          <a:ln w="9525" cap="sq">
            <a:noFill/>
            <a:miter lim="800000"/>
          </a:ln>
        </p:spPr>
        <p:txBody>
          <a:bodyPr vert="horz" wrap="square" lIns="72000" tIns="36000" rIns="72000" bIns="36000" rtlCol="0" anchor="t" anchorCtr="0">
            <a:noAutofit/>
          </a:bodyPr>
          <a:lstStyle>
            <a:lvl1pPr marL="0" lvl="0" indent="0" defTabSz="913615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7626" lvl="1" indent="-196007" defTabSz="913615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466527" lvl="2" indent="-267282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626896" lvl="3" indent="-158749" defTabSz="913615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765104" lvl="4" indent="-132831" defTabSz="913615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6pPr>
            <a:lvl7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7pPr>
            <a:lvl8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8pPr>
            <a:lvl9pPr marL="765104" indent="-132831" defTabSz="91361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3" baseline="0">
                <a:latin typeface="+mn-lt"/>
              </a:defRPr>
            </a:lvl9pPr>
          </a:lstStyle>
          <a:p>
            <a:pPr marL="0" marR="0" lvl="0" indent="0" algn="ctr" defTabSz="9136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72727"/>
              </a:buClr>
              <a:buSzPct val="100000"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678E"/>
                </a:solidFill>
                <a:effectLst/>
                <a:uLnTx/>
                <a:uFillTx/>
                <a:latin typeface="MTN Brighter Sans" pitchFamily="2" charset="77"/>
                <a:ea typeface="Verdana" panose="020B0604030504040204" pitchFamily="34" charset="0"/>
                <a:cs typeface="Verdana" panose="020B0604030504040204" pitchFamily="34" charset="0"/>
              </a:rPr>
              <a:t>Technology excellence</a:t>
            </a:r>
          </a:p>
        </p:txBody>
      </p:sp>
      <p:pic>
        <p:nvPicPr>
          <p:cNvPr id="692" name="Picture 691" descr="A close up of a sign&#10;&#10;Description generated with high confidence">
            <a:extLst>
              <a:ext uri="{FF2B5EF4-FFF2-40B4-BE49-F238E27FC236}">
                <a16:creationId xmlns:a16="http://schemas.microsoft.com/office/drawing/2014/main" id="{FD8C2C5A-244C-43A0-8FE3-C71CA1B4A7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773" y="2096957"/>
            <a:ext cx="764249" cy="819221"/>
          </a:xfrm>
          <a:prstGeom prst="rect">
            <a:avLst/>
          </a:prstGeom>
        </p:spPr>
      </p:pic>
      <p:grpSp>
        <p:nvGrpSpPr>
          <p:cNvPr id="321675" name="Group 321674">
            <a:extLst>
              <a:ext uri="{FF2B5EF4-FFF2-40B4-BE49-F238E27FC236}">
                <a16:creationId xmlns:a16="http://schemas.microsoft.com/office/drawing/2014/main" id="{518BE3F6-F2D7-44B4-96B6-C306DF58CF58}"/>
              </a:ext>
            </a:extLst>
          </p:cNvPr>
          <p:cNvGrpSpPr/>
          <p:nvPr/>
        </p:nvGrpSpPr>
        <p:grpSpPr>
          <a:xfrm>
            <a:off x="10311792" y="2082752"/>
            <a:ext cx="652194" cy="788068"/>
            <a:chOff x="10355725" y="2238323"/>
            <a:chExt cx="652194" cy="788068"/>
          </a:xfrm>
        </p:grpSpPr>
        <p:grpSp>
          <p:nvGrpSpPr>
            <p:cNvPr id="321672" name="Group 321671">
              <a:extLst>
                <a:ext uri="{FF2B5EF4-FFF2-40B4-BE49-F238E27FC236}">
                  <a16:creationId xmlns:a16="http://schemas.microsoft.com/office/drawing/2014/main" id="{26D26CAF-93DB-456C-95A6-09A1BC0573DB}"/>
                </a:ext>
              </a:extLst>
            </p:cNvPr>
            <p:cNvGrpSpPr/>
            <p:nvPr/>
          </p:nvGrpSpPr>
          <p:grpSpPr>
            <a:xfrm>
              <a:off x="10355725" y="2238323"/>
              <a:ext cx="652194" cy="567388"/>
              <a:chOff x="10336844" y="2238323"/>
              <a:chExt cx="652194" cy="567388"/>
            </a:xfrm>
          </p:grpSpPr>
          <p:grpSp>
            <p:nvGrpSpPr>
              <p:cNvPr id="321670" name="Group 321669">
                <a:extLst>
                  <a:ext uri="{FF2B5EF4-FFF2-40B4-BE49-F238E27FC236}">
                    <a16:creationId xmlns:a16="http://schemas.microsoft.com/office/drawing/2014/main" id="{6BDB56EF-DD05-4777-8A09-49788141D6DF}"/>
                  </a:ext>
                </a:extLst>
              </p:cNvPr>
              <p:cNvGrpSpPr/>
              <p:nvPr/>
            </p:nvGrpSpPr>
            <p:grpSpPr>
              <a:xfrm>
                <a:off x="10336844" y="2238323"/>
                <a:ext cx="567388" cy="567388"/>
                <a:chOff x="10336844" y="2235311"/>
                <a:chExt cx="567388" cy="567388"/>
              </a:xfrm>
            </p:grpSpPr>
            <p:sp>
              <p:nvSpPr>
                <p:cNvPr id="698" name="Arc 697">
                  <a:extLst>
                    <a:ext uri="{FF2B5EF4-FFF2-40B4-BE49-F238E27FC236}">
                      <a16:creationId xmlns:a16="http://schemas.microsoft.com/office/drawing/2014/main" id="{87309E39-D8CF-4B61-9D61-EB58248AE92D}"/>
                    </a:ext>
                  </a:extLst>
                </p:cNvPr>
                <p:cNvSpPr/>
                <p:nvPr/>
              </p:nvSpPr>
              <p:spPr>
                <a:xfrm rot="2700000">
                  <a:off x="10336844" y="2235311"/>
                  <a:ext cx="567388" cy="567388"/>
                </a:xfrm>
                <a:prstGeom prst="arc">
                  <a:avLst/>
                </a:prstGeom>
                <a:ln w="38100" cap="rnd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Arc 198">
                  <a:extLst>
                    <a:ext uri="{FF2B5EF4-FFF2-40B4-BE49-F238E27FC236}">
                      <a16:creationId xmlns:a16="http://schemas.microsoft.com/office/drawing/2014/main" id="{E5BE1AB1-8BC9-429D-9398-25530237AD48}"/>
                    </a:ext>
                  </a:extLst>
                </p:cNvPr>
                <p:cNvSpPr/>
                <p:nvPr/>
              </p:nvSpPr>
              <p:spPr>
                <a:xfrm rot="2700000">
                  <a:off x="10439268" y="2337991"/>
                  <a:ext cx="362028" cy="362028"/>
                </a:xfrm>
                <a:prstGeom prst="arc">
                  <a:avLst/>
                </a:prstGeom>
                <a:ln w="38100" cap="rnd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1669" name="Oval 321668">
                <a:extLst>
                  <a:ext uri="{FF2B5EF4-FFF2-40B4-BE49-F238E27FC236}">
                    <a16:creationId xmlns:a16="http://schemas.microsoft.com/office/drawing/2014/main" id="{A6A8C450-4A33-4AE4-9787-DC8F55113AF1}"/>
                  </a:ext>
                </a:extLst>
              </p:cNvPr>
              <p:cNvSpPr/>
              <p:nvPr/>
            </p:nvSpPr>
            <p:spPr>
              <a:xfrm>
                <a:off x="10622594" y="2481671"/>
                <a:ext cx="80693" cy="80693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26D6972-BD68-4E4E-B3FC-40199FC93BB0}"/>
                  </a:ext>
                </a:extLst>
              </p:cNvPr>
              <p:cNvGrpSpPr/>
              <p:nvPr/>
            </p:nvGrpSpPr>
            <p:grpSpPr>
              <a:xfrm flipH="1">
                <a:off x="10421650" y="2238323"/>
                <a:ext cx="567388" cy="567388"/>
                <a:chOff x="10336844" y="2235311"/>
                <a:chExt cx="567388" cy="567388"/>
              </a:xfrm>
            </p:grpSpPr>
            <p:sp>
              <p:nvSpPr>
                <p:cNvPr id="203" name="Arc 202">
                  <a:extLst>
                    <a:ext uri="{FF2B5EF4-FFF2-40B4-BE49-F238E27FC236}">
                      <a16:creationId xmlns:a16="http://schemas.microsoft.com/office/drawing/2014/main" id="{5441A748-5E9C-4F70-A0E5-95C47DCD43DB}"/>
                    </a:ext>
                  </a:extLst>
                </p:cNvPr>
                <p:cNvSpPr/>
                <p:nvPr/>
              </p:nvSpPr>
              <p:spPr>
                <a:xfrm rot="2700000">
                  <a:off x="10336844" y="2235311"/>
                  <a:ext cx="567388" cy="567388"/>
                </a:xfrm>
                <a:prstGeom prst="arc">
                  <a:avLst/>
                </a:prstGeom>
                <a:ln w="38100" cap="rnd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Arc 203">
                  <a:extLst>
                    <a:ext uri="{FF2B5EF4-FFF2-40B4-BE49-F238E27FC236}">
                      <a16:creationId xmlns:a16="http://schemas.microsoft.com/office/drawing/2014/main" id="{216D5B43-E138-4CEF-BA07-01E892A6C6CA}"/>
                    </a:ext>
                  </a:extLst>
                </p:cNvPr>
                <p:cNvSpPr/>
                <p:nvPr/>
              </p:nvSpPr>
              <p:spPr>
                <a:xfrm rot="2700000">
                  <a:off x="10439268" y="2337991"/>
                  <a:ext cx="362028" cy="362028"/>
                </a:xfrm>
                <a:prstGeom prst="arc">
                  <a:avLst/>
                </a:prstGeom>
                <a:ln w="38100" cap="rnd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21673" name="Freeform: Shape 321672">
              <a:extLst>
                <a:ext uri="{FF2B5EF4-FFF2-40B4-BE49-F238E27FC236}">
                  <a16:creationId xmlns:a16="http://schemas.microsoft.com/office/drawing/2014/main" id="{B988E93C-B45F-4530-8C6C-5B2E844264A9}"/>
                </a:ext>
              </a:extLst>
            </p:cNvPr>
            <p:cNvSpPr/>
            <p:nvPr/>
          </p:nvSpPr>
          <p:spPr>
            <a:xfrm>
              <a:off x="10515600" y="2695433"/>
              <a:ext cx="313899" cy="330958"/>
            </a:xfrm>
            <a:custGeom>
              <a:avLst/>
              <a:gdLst>
                <a:gd name="connsiteX0" fmla="*/ 0 w 313899"/>
                <a:gd name="connsiteY0" fmla="*/ 330958 h 330958"/>
                <a:gd name="connsiteX1" fmla="*/ 156949 w 313899"/>
                <a:gd name="connsiteY1" fmla="*/ 0 h 330958"/>
                <a:gd name="connsiteX2" fmla="*/ 313899 w 313899"/>
                <a:gd name="connsiteY2" fmla="*/ 320722 h 33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899" h="330958">
                  <a:moveTo>
                    <a:pt x="0" y="330958"/>
                  </a:moveTo>
                  <a:lnTo>
                    <a:pt x="156949" y="0"/>
                  </a:lnTo>
                  <a:lnTo>
                    <a:pt x="313899" y="320722"/>
                  </a:lnTo>
                </a:path>
              </a:pathLst>
            </a:custGeom>
            <a:noFill/>
            <a:ln w="38100"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674" name="Freeform: Shape 321673">
              <a:extLst>
                <a:ext uri="{FF2B5EF4-FFF2-40B4-BE49-F238E27FC236}">
                  <a16:creationId xmlns:a16="http://schemas.microsoft.com/office/drawing/2014/main" id="{63F24186-94B3-43A5-8AA2-055732994B82}"/>
                </a:ext>
              </a:extLst>
            </p:cNvPr>
            <p:cNvSpPr/>
            <p:nvPr/>
          </p:nvSpPr>
          <p:spPr>
            <a:xfrm>
              <a:off x="10542896" y="2804615"/>
              <a:ext cx="249071" cy="150125"/>
            </a:xfrm>
            <a:custGeom>
              <a:avLst/>
              <a:gdLst>
                <a:gd name="connsiteX0" fmla="*/ 78474 w 249071"/>
                <a:gd name="connsiteY0" fmla="*/ 0 h 150125"/>
                <a:gd name="connsiteX1" fmla="*/ 214952 w 249071"/>
                <a:gd name="connsiteY1" fmla="*/ 78475 h 150125"/>
                <a:gd name="connsiteX2" fmla="*/ 47767 w 249071"/>
                <a:gd name="connsiteY2" fmla="*/ 78475 h 150125"/>
                <a:gd name="connsiteX3" fmla="*/ 249071 w 249071"/>
                <a:gd name="connsiteY3" fmla="*/ 150125 h 150125"/>
                <a:gd name="connsiteX4" fmla="*/ 0 w 249071"/>
                <a:gd name="connsiteY4" fmla="*/ 150125 h 1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071" h="150125">
                  <a:moveTo>
                    <a:pt x="78474" y="0"/>
                  </a:moveTo>
                  <a:lnTo>
                    <a:pt x="214952" y="78475"/>
                  </a:lnTo>
                  <a:lnTo>
                    <a:pt x="47767" y="78475"/>
                  </a:lnTo>
                  <a:lnTo>
                    <a:pt x="249071" y="150125"/>
                  </a:lnTo>
                  <a:lnTo>
                    <a:pt x="0" y="150125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8ED1C-1422-4C96-870C-20F58696B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/>
              <a:t>What we do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EA38B5-B0E6-4B23-B950-D93FC7D5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EDA83-5074-4C24-8467-F331177C9D01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79" name="object 3">
            <a:extLst>
              <a:ext uri="{FF2B5EF4-FFF2-40B4-BE49-F238E27FC236}">
                <a16:creationId xmlns:a16="http://schemas.microsoft.com/office/drawing/2014/main" id="{4012BCB3-3E39-4F66-A6F8-55E2FE7288E4}"/>
              </a:ext>
            </a:extLst>
          </p:cNvPr>
          <p:cNvSpPr txBox="1"/>
          <p:nvPr/>
        </p:nvSpPr>
        <p:spPr>
          <a:xfrm>
            <a:off x="1053782" y="3816423"/>
            <a:ext cx="1089228" cy="9912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6832" marR="75561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L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ea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d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mar</a:t>
            </a:r>
            <a:r>
              <a:rPr sz="1000" spc="-3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k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spc="-5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in NPS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12699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3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educ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monthly churn</a:t>
            </a:r>
            <a:endParaRPr sz="1000" dirty="0">
              <a:latin typeface="MTN Brighter Sans Light"/>
              <a:cs typeface="MTN Brighter Sans Light"/>
            </a:endParaRPr>
          </a:p>
          <a:p>
            <a:pPr marL="73657" marR="182871" indent="-61591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3657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chi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ev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best b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an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d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in mar</a:t>
            </a:r>
            <a:r>
              <a:rPr sz="1000" spc="-3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k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s</a:t>
            </a:r>
            <a:endParaRPr sz="1000" dirty="0">
              <a:latin typeface="MTN Brighter Sans Light"/>
              <a:cs typeface="MTN Brighter Sans Light"/>
            </a:endParaRPr>
          </a:p>
        </p:txBody>
      </p:sp>
      <p:sp>
        <p:nvSpPr>
          <p:cNvPr id="81" name="object 4">
            <a:extLst>
              <a:ext uri="{FF2B5EF4-FFF2-40B4-BE49-F238E27FC236}">
                <a16:creationId xmlns:a16="http://schemas.microsoft.com/office/drawing/2014/main" id="{7158939A-B6DC-4EBC-BDAF-254C55E60367}"/>
              </a:ext>
            </a:extLst>
          </p:cNvPr>
          <p:cNvSpPr txBox="1"/>
          <p:nvPr/>
        </p:nvSpPr>
        <p:spPr>
          <a:xfrm>
            <a:off x="2641005" y="3851943"/>
            <a:ext cx="1558473" cy="11131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6832" indent="-64766"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Imp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ov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ROIC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247002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3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epor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spc="-5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op- quartile 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S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105404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Inc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eas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6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F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CF yield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12699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Imp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ov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EBIT</a:t>
            </a:r>
            <a:r>
              <a:rPr sz="1000" spc="-3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D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ma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gin</a:t>
            </a:r>
            <a:endParaRPr sz="1000" dirty="0">
              <a:latin typeface="MTN Brighter Sans Light"/>
              <a:cs typeface="MTN Brighter Sans Light"/>
            </a:endParaRPr>
          </a:p>
        </p:txBody>
      </p:sp>
      <p:sp>
        <p:nvSpPr>
          <p:cNvPr id="82" name="object 5">
            <a:extLst>
              <a:ext uri="{FF2B5EF4-FFF2-40B4-BE49-F238E27FC236}">
                <a16:creationId xmlns:a16="http://schemas.microsoft.com/office/drawing/2014/main" id="{A0E085E7-49BE-478B-94D0-E79BA6BA2CBF}"/>
              </a:ext>
            </a:extLst>
          </p:cNvPr>
          <p:cNvSpPr txBox="1"/>
          <p:nvPr/>
        </p:nvSpPr>
        <p:spPr>
          <a:xfrm>
            <a:off x="4574947" y="3735378"/>
            <a:ext cx="1404176" cy="14103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6832" marR="12699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G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w</a:t>
            </a:r>
            <a:r>
              <a:rPr sz="1000" spc="-5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subscriber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s 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30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0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million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227317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G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w</a:t>
            </a:r>
            <a:r>
              <a:rPr sz="1000" spc="-5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mar</a:t>
            </a:r>
            <a:r>
              <a:rPr sz="1000" spc="-3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k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et sha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180966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nsu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s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able 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v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oic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r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ev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enue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82546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G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w</a:t>
            </a:r>
            <a:r>
              <a:rPr sz="1000" spc="-5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en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erprise and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363202">
              <a:lnSpc>
                <a:spcPct val="114599"/>
              </a:lnSpc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wholesale 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ev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enue</a:t>
            </a:r>
            <a:endParaRPr sz="1000" dirty="0">
              <a:latin typeface="MTN Brighter Sans Light"/>
              <a:cs typeface="MTN Brighter Sans Light"/>
            </a:endParaRPr>
          </a:p>
        </p:txBody>
      </p:sp>
      <p:sp>
        <p:nvSpPr>
          <p:cNvPr id="83" name="object 6">
            <a:extLst>
              <a:ext uri="{FF2B5EF4-FFF2-40B4-BE49-F238E27FC236}">
                <a16:creationId xmlns:a16="http://schemas.microsoft.com/office/drawing/2014/main" id="{90F585CE-574E-426F-9C38-2021C4FF0994}"/>
              </a:ext>
            </a:extLst>
          </p:cNvPr>
          <p:cNvSpPr txBox="1"/>
          <p:nvPr/>
        </p:nvSpPr>
        <p:spPr>
          <a:xfrm>
            <a:off x="6367903" y="3712241"/>
            <a:ext cx="1418388" cy="13925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3657" indent="-61591">
              <a:buClr>
                <a:srgbClr val="056589"/>
              </a:buClr>
              <a:buFont typeface="MTN Brighter Sans Light"/>
              <a:buChar char="•"/>
              <a:tabLst>
                <a:tab pos="73657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chi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ev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endParaRPr sz="1000" dirty="0">
              <a:latin typeface="MTN Brighter Sans Light"/>
              <a:cs typeface="MTN Brighter Sans Light"/>
            </a:endParaRPr>
          </a:p>
          <a:p>
            <a:pPr marL="73657" marR="80641">
              <a:lnSpc>
                <a:spcPct val="114599"/>
              </a:lnSpc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20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0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millio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n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da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subscriber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s</a:t>
            </a:r>
            <a:endParaRPr sz="1000" dirty="0">
              <a:latin typeface="MTN Brighter Sans Light"/>
              <a:cs typeface="MTN Brighter Sans Light"/>
            </a:endParaRPr>
          </a:p>
          <a:p>
            <a:pPr marL="73657" indent="-61591">
              <a:spcBef>
                <a:spcPts val="140"/>
              </a:spcBef>
              <a:buClr>
                <a:srgbClr val="056589"/>
              </a:buClr>
              <a:buFont typeface="MTN Brighter Sans Light"/>
              <a:buChar char="•"/>
              <a:tabLst>
                <a:tab pos="73657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chi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ev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endParaRPr sz="1000" dirty="0">
              <a:latin typeface="MTN Brighter Sans Light"/>
              <a:cs typeface="MTN Brighter Sans Light"/>
            </a:endParaRPr>
          </a:p>
          <a:p>
            <a:pPr marL="73657" marR="12699">
              <a:lnSpc>
                <a:spcPct val="114599"/>
              </a:lnSpc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10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0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millio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n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digi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al subscriptions, including</a:t>
            </a:r>
            <a:endParaRPr sz="1000" dirty="0">
              <a:latin typeface="MTN Brighter Sans Light"/>
              <a:cs typeface="MTN Brighter Sans Light"/>
            </a:endParaRPr>
          </a:p>
          <a:p>
            <a:pPr marL="73657">
              <a:spcBef>
                <a:spcPts val="140"/>
              </a:spcBef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6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0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million</a:t>
            </a:r>
            <a:endParaRPr sz="1000" dirty="0">
              <a:latin typeface="MTN Brighter Sans Light"/>
              <a:cs typeface="MTN Brighter Sans Light"/>
            </a:endParaRPr>
          </a:p>
          <a:p>
            <a:pPr marL="73657" marR="121914">
              <a:lnSpc>
                <a:spcPct val="114599"/>
              </a:lnSpc>
            </a:pP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f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5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MT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N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obile 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one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y</a:t>
            </a:r>
            <a:endParaRPr sz="1000" dirty="0">
              <a:latin typeface="MTN Brighter Sans Light"/>
              <a:cs typeface="MTN Brighter Sans Light"/>
            </a:endParaRPr>
          </a:p>
        </p:txBody>
      </p:sp>
      <p:sp>
        <p:nvSpPr>
          <p:cNvPr id="84" name="object 7">
            <a:extLst>
              <a:ext uri="{FF2B5EF4-FFF2-40B4-BE49-F238E27FC236}">
                <a16:creationId xmlns:a16="http://schemas.microsoft.com/office/drawing/2014/main" id="{7ECED604-6218-46AB-B81B-22BAD456C68C}"/>
              </a:ext>
            </a:extLst>
          </p:cNvPr>
          <p:cNvSpPr txBox="1"/>
          <p:nvPr/>
        </p:nvSpPr>
        <p:spPr>
          <a:xfrm>
            <a:off x="8222470" y="3572543"/>
            <a:ext cx="1535646" cy="13925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6832" indent="-64766"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L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ea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d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mar</a:t>
            </a:r>
            <a:r>
              <a:rPr sz="1000" spc="-3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k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et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>
              <a:spcBef>
                <a:spcPts val="140"/>
              </a:spcBef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n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emplo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y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NPS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12699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Imp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ov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7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emplo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y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ee en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g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g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ement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384156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nhanc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 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epu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ation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111754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nsu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ef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f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ecti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v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ris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k</a:t>
            </a:r>
            <a:r>
              <a:rPr sz="1000" spc="-4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and complianc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p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actices</a:t>
            </a:r>
            <a:endParaRPr sz="1000" dirty="0">
              <a:latin typeface="MTN Brighter Sans Light"/>
              <a:cs typeface="MTN Brighter Sans Light"/>
            </a:endParaRPr>
          </a:p>
        </p:txBody>
      </p:sp>
      <p:sp>
        <p:nvSpPr>
          <p:cNvPr id="86" name="object 8">
            <a:extLst>
              <a:ext uri="{FF2B5EF4-FFF2-40B4-BE49-F238E27FC236}">
                <a16:creationId xmlns:a16="http://schemas.microsoft.com/office/drawing/2014/main" id="{0667D789-264A-4C1D-B531-B7F938DB5211}"/>
              </a:ext>
            </a:extLst>
          </p:cNvPr>
          <p:cNvSpPr txBox="1"/>
          <p:nvPr/>
        </p:nvSpPr>
        <p:spPr>
          <a:xfrm>
            <a:off x="9894737" y="3541822"/>
            <a:ext cx="1523796" cy="15500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6832" marR="107945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L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ea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d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mar</a:t>
            </a:r>
            <a:r>
              <a:rPr sz="1000" spc="-3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k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spc="-5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in networ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k</a:t>
            </a:r>
            <a:r>
              <a:rPr sz="1000" spc="-4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NPS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34923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Inc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ease ef</a:t>
            </a:r>
            <a:r>
              <a:rPr sz="1000" spc="-1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f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icienc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y</a:t>
            </a:r>
            <a:r>
              <a:rPr sz="1000" spc="-5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of cus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ome</a:t>
            </a:r>
            <a:r>
              <a:rPr sz="1000" spc="-5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-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f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acing s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y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s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t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ems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304150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Inc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ease population c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ov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a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g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endParaRPr sz="1000" dirty="0">
              <a:latin typeface="MTN Brighter Sans Light"/>
              <a:cs typeface="MTN Brighter Sans Light"/>
            </a:endParaRPr>
          </a:p>
          <a:p>
            <a:pPr marL="76832" marR="12699" indent="-64766">
              <a:lnSpc>
                <a:spcPct val="114599"/>
              </a:lnSpc>
              <a:buClr>
                <a:srgbClr val="056589"/>
              </a:buClr>
              <a:buFont typeface="MTN Brighter Sans Light"/>
              <a:buChar char="•"/>
              <a:tabLst>
                <a:tab pos="76832" algn="l"/>
              </a:tabLst>
            </a:pP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Imp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r</a:t>
            </a:r>
            <a:r>
              <a:rPr sz="1000" spc="-2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ov</a:t>
            </a:r>
            <a:r>
              <a:rPr sz="100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e</a:t>
            </a:r>
            <a:r>
              <a:rPr sz="1000" spc="-35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 </a:t>
            </a:r>
            <a:r>
              <a:rPr sz="1000" spc="-20" dirty="0">
                <a:solidFill>
                  <a:srgbClr val="056589"/>
                </a:solidFill>
                <a:latin typeface="MTN Brighter Sans Light"/>
                <a:cs typeface="MTN Brighter Sans Light"/>
              </a:rPr>
              <a:t>network quality</a:t>
            </a:r>
            <a:endParaRPr sz="1000" dirty="0">
              <a:latin typeface="MTN Brighter Sans Light"/>
              <a:cs typeface="MTN Brighter Sans Light"/>
            </a:endParaRP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FD2A3AB1-9C31-4003-B8AE-8B9A062019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55545" y="5751246"/>
            <a:ext cx="154842" cy="27565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98699E4E-974A-4929-A4B4-AD60084CB8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95127" y="6444239"/>
            <a:ext cx="264666" cy="263001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F9D7E696-373D-4E25-BECB-6F1B3CEDFB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07020" y="6126252"/>
            <a:ext cx="244619" cy="23768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67C49241-D51B-45EF-98FF-F110D82AF8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88774" y="5753798"/>
            <a:ext cx="157791" cy="277850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30BE0E23-D6C9-49FC-9472-D0760AE26C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792903" y="6062393"/>
            <a:ext cx="214147" cy="333118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6C6BE81-6216-4F82-A029-2C452513E34A}"/>
              </a:ext>
            </a:extLst>
          </p:cNvPr>
          <p:cNvSpPr/>
          <p:nvPr/>
        </p:nvSpPr>
        <p:spPr>
          <a:xfrm>
            <a:off x="2909414" y="5761795"/>
            <a:ext cx="2157787" cy="904718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6188" rtlCol="0" anchor="ctr"/>
          <a:lstStyle/>
          <a:p>
            <a:pPr algn="r" defTabSz="566717">
              <a:lnSpc>
                <a:spcPct val="150000"/>
              </a:lnSpc>
              <a:spcAft>
                <a:spcPts val="372"/>
              </a:spcAft>
              <a:defRPr/>
            </a:pPr>
            <a:r>
              <a:rPr lang="en-ZA" sz="1240" dirty="0">
                <a:solidFill>
                  <a:srgbClr val="286989"/>
                </a:solidFill>
                <a:latin typeface="MTN Brighter Sans Bold"/>
              </a:rPr>
              <a:t>Voice</a:t>
            </a:r>
          </a:p>
          <a:p>
            <a:pPr algn="r" defTabSz="566717">
              <a:lnSpc>
                <a:spcPct val="150000"/>
              </a:lnSpc>
              <a:spcAft>
                <a:spcPts val="372"/>
              </a:spcAft>
              <a:defRPr/>
            </a:pPr>
            <a:r>
              <a:rPr lang="en-ZA" sz="1240" dirty="0">
                <a:solidFill>
                  <a:srgbClr val="286989"/>
                </a:solidFill>
                <a:latin typeface="MTN Brighter Sans Bold"/>
              </a:rPr>
              <a:t>Enterprise</a:t>
            </a:r>
          </a:p>
          <a:p>
            <a:pPr algn="r" defTabSz="566717">
              <a:lnSpc>
                <a:spcPct val="150000"/>
              </a:lnSpc>
              <a:spcAft>
                <a:spcPts val="372"/>
              </a:spcAft>
              <a:defRPr/>
            </a:pPr>
            <a:r>
              <a:rPr lang="en-ZA" sz="1240" dirty="0">
                <a:solidFill>
                  <a:srgbClr val="286989"/>
                </a:solidFill>
                <a:latin typeface="MTN Brighter Sans Bold"/>
              </a:rPr>
              <a:t>Wholesale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1772C00-2120-4CBD-B15F-78AADD681575}"/>
              </a:ext>
            </a:extLst>
          </p:cNvPr>
          <p:cNvSpPr/>
          <p:nvPr/>
        </p:nvSpPr>
        <p:spPr>
          <a:xfrm>
            <a:off x="6994356" y="5861325"/>
            <a:ext cx="2157619" cy="711803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6188" rtlCol="0" anchor="ctr"/>
          <a:lstStyle/>
          <a:p>
            <a:pPr defTabSz="566717">
              <a:lnSpc>
                <a:spcPct val="150000"/>
              </a:lnSpc>
              <a:spcAft>
                <a:spcPts val="372"/>
              </a:spcAft>
            </a:pPr>
            <a:r>
              <a:rPr lang="en-ZA" sz="1240" dirty="0">
                <a:solidFill>
                  <a:srgbClr val="286989"/>
                </a:solidFill>
                <a:latin typeface="MTN Brighter Sans Bold"/>
              </a:rPr>
              <a:t>Data</a:t>
            </a:r>
          </a:p>
          <a:p>
            <a:pPr defTabSz="566717">
              <a:lnSpc>
                <a:spcPct val="150000"/>
              </a:lnSpc>
              <a:spcAft>
                <a:spcPts val="372"/>
              </a:spcAft>
            </a:pPr>
            <a:r>
              <a:rPr lang="en-ZA" sz="1240" dirty="0">
                <a:solidFill>
                  <a:srgbClr val="286989"/>
                </a:solidFill>
                <a:latin typeface="MTN Brighter Sans Bold"/>
              </a:rPr>
              <a:t>Digital</a:t>
            </a:r>
          </a:p>
          <a:p>
            <a:pPr defTabSz="566717">
              <a:lnSpc>
                <a:spcPct val="150000"/>
              </a:lnSpc>
              <a:spcAft>
                <a:spcPts val="372"/>
              </a:spcAft>
            </a:pPr>
            <a:r>
              <a:rPr lang="en-ZA" sz="1240" dirty="0">
                <a:solidFill>
                  <a:srgbClr val="286989"/>
                </a:solidFill>
                <a:latin typeface="MTN Brighter Sans Bold"/>
              </a:rPr>
              <a:t>Fintech</a:t>
            </a:r>
          </a:p>
        </p:txBody>
      </p:sp>
      <p:cxnSp>
        <p:nvCxnSpPr>
          <p:cNvPr id="77" name="Elbow Connector 6">
            <a:extLst>
              <a:ext uri="{FF2B5EF4-FFF2-40B4-BE49-F238E27FC236}">
                <a16:creationId xmlns:a16="http://schemas.microsoft.com/office/drawing/2014/main" id="{CDD2D8A5-C98A-4DBD-A145-D54F09E8E20A}"/>
              </a:ext>
            </a:extLst>
          </p:cNvPr>
          <p:cNvCxnSpPr>
            <a:cxnSpLocks/>
          </p:cNvCxnSpPr>
          <p:nvPr/>
        </p:nvCxnSpPr>
        <p:spPr>
          <a:xfrm rot="5400000">
            <a:off x="5208703" y="5609510"/>
            <a:ext cx="850036" cy="433902"/>
          </a:xfrm>
          <a:prstGeom prst="bentConnector2">
            <a:avLst/>
          </a:prstGeom>
          <a:ln w="19050" cap="rnd">
            <a:solidFill>
              <a:srgbClr val="28698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84">
            <a:extLst>
              <a:ext uri="{FF2B5EF4-FFF2-40B4-BE49-F238E27FC236}">
                <a16:creationId xmlns:a16="http://schemas.microsoft.com/office/drawing/2014/main" id="{E2D9DBB8-B643-46B3-82B8-0F1BBBE1B763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06967" y="5609509"/>
            <a:ext cx="850036" cy="433902"/>
          </a:xfrm>
          <a:prstGeom prst="bentConnector2">
            <a:avLst/>
          </a:prstGeom>
          <a:ln w="19050" cap="rnd">
            <a:solidFill>
              <a:srgbClr val="28698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Graphic 79">
            <a:extLst>
              <a:ext uri="{FF2B5EF4-FFF2-40B4-BE49-F238E27FC236}">
                <a16:creationId xmlns:a16="http://schemas.microsoft.com/office/drawing/2014/main" id="{04D94938-6D36-47B4-B8C0-F231D97229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746489" y="6446651"/>
            <a:ext cx="258544" cy="2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>
            <a:extLst>
              <a:ext uri="{FF2B5EF4-FFF2-40B4-BE49-F238E27FC236}">
                <a16:creationId xmlns:a16="http://schemas.microsoft.com/office/drawing/2014/main" id="{AFE9CD4E-E9EB-40AE-9957-E742897F5F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7621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0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16" name="Object 15" hidden="1">
                        <a:extLst>
                          <a:ext uri="{FF2B5EF4-FFF2-40B4-BE49-F238E27FC236}">
                            <a16:creationId xmlns:a16="http://schemas.microsoft.com/office/drawing/2014/main" id="{AFE9CD4E-E9EB-40AE-9957-E742897F5F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C2E3F2FA-FC21-43F5-B7F6-1D1BE1617F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ZA" sz="25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 panose="00000500000000000000" pitchFamily="2" charset="0"/>
              <a:ea typeface="+mj-ea"/>
              <a:cs typeface="+mj-cs"/>
              <a:sym typeface="MTN Brighter Sans" panose="00000500000000000000" pitchFamily="2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E7E49B6-FB40-4125-A223-97FAC4168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accent3"/>
                </a:solidFill>
                <a:latin typeface="MTN Brighter Sans" pitchFamily="2" charset="77"/>
              </a:rPr>
              <a:t>A resilient business model and compelling </a:t>
            </a:r>
            <a:r>
              <a:rPr lang="en-ZA" dirty="0">
                <a:solidFill>
                  <a:schemeClr val="accent1"/>
                </a:solidFill>
                <a:latin typeface="+mj-lt"/>
              </a:rPr>
              <a:t>investment</a:t>
            </a:r>
            <a:r>
              <a:rPr lang="en-ZA" dirty="0">
                <a:solidFill>
                  <a:schemeClr val="accent3"/>
                </a:solidFill>
                <a:latin typeface="MTN Brighter Sans" pitchFamily="2" charset="77"/>
              </a:rPr>
              <a:t> case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3B3A27-084B-4A5E-A3CE-5EC5175045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EDA83-5074-4C24-8467-F331177C9D01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7F542FF-CDCF-4D79-82E9-667EAB4FE100}"/>
              </a:ext>
            </a:extLst>
          </p:cNvPr>
          <p:cNvSpPr/>
          <p:nvPr/>
        </p:nvSpPr>
        <p:spPr>
          <a:xfrm>
            <a:off x="441699" y="5891505"/>
            <a:ext cx="11383381" cy="3891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Executed by a strong and experienced management team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C3EE6A-1D0F-4928-BC4E-5756BE4BA473}"/>
              </a:ext>
            </a:extLst>
          </p:cNvPr>
          <p:cNvSpPr/>
          <p:nvPr/>
        </p:nvSpPr>
        <p:spPr>
          <a:xfrm>
            <a:off x="441699" y="6379908"/>
            <a:ext cx="11383381" cy="3891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Enhanced risk and regulatory framework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3F2808-246A-4DC9-AF42-F805A7D8F29E}"/>
              </a:ext>
            </a:extLst>
          </p:cNvPr>
          <p:cNvSpPr/>
          <p:nvPr/>
        </p:nvSpPr>
        <p:spPr>
          <a:xfrm>
            <a:off x="281325" y="2362240"/>
            <a:ext cx="3664618" cy="1025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bIns="72000" rtlCol="0" anchor="t" anchorCtr="0"/>
          <a:lstStyle/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High growth MEA region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In 3 of 4 largest economies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Top two positions in all markets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5C9CB9-2386-49B9-89D8-2896E3624B9C}"/>
              </a:ext>
            </a:extLst>
          </p:cNvPr>
          <p:cNvSpPr/>
          <p:nvPr/>
        </p:nvSpPr>
        <p:spPr>
          <a:xfrm>
            <a:off x="8190058" y="2321703"/>
            <a:ext cx="4092482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bIns="72000" rtlCol="0" anchor="t" anchorCtr="0"/>
          <a:lstStyle/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Fast growing youthful population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Low data, fintech and digital adoption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Enterprise and wholesale opportunity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1FD227-D857-412C-8887-6840B1151C16}"/>
              </a:ext>
            </a:extLst>
          </p:cNvPr>
          <p:cNvSpPr/>
          <p:nvPr/>
        </p:nvSpPr>
        <p:spPr>
          <a:xfrm>
            <a:off x="318248" y="4946356"/>
            <a:ext cx="5337886" cy="892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bIns="72000" rtlCol="0" anchor="t" anchorCtr="0"/>
          <a:lstStyle/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Demographics drive revenue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Efficiencies improve margins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Smart capex moderates investment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1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A95636-D5F8-404F-9C33-ECC575A2DC1D}"/>
              </a:ext>
            </a:extLst>
          </p:cNvPr>
          <p:cNvSpPr/>
          <p:nvPr/>
        </p:nvSpPr>
        <p:spPr>
          <a:xfrm>
            <a:off x="8223503" y="4865628"/>
            <a:ext cx="3973992" cy="914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bIns="72000" rtlCol="0" anchor="t" anchorCtr="0"/>
          <a:lstStyle/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Portfolio optimisation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Sustainable leverage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Progressive dividend policy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E1EA1EE-8402-4299-8017-EA31E77CACFE}"/>
              </a:ext>
            </a:extLst>
          </p:cNvPr>
          <p:cNvGrpSpPr/>
          <p:nvPr/>
        </p:nvGrpSpPr>
        <p:grpSpPr>
          <a:xfrm>
            <a:off x="338779" y="927636"/>
            <a:ext cx="3014022" cy="1397530"/>
            <a:chOff x="5320219" y="1510250"/>
            <a:chExt cx="4445423" cy="23408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330DB67-216E-43D3-B001-7600376521C3}"/>
                </a:ext>
              </a:extLst>
            </p:cNvPr>
            <p:cNvSpPr/>
            <p:nvPr/>
          </p:nvSpPr>
          <p:spPr>
            <a:xfrm>
              <a:off x="5320219" y="1510250"/>
              <a:ext cx="4445423" cy="2340864"/>
            </a:xfrm>
            <a:prstGeom prst="ellipse">
              <a:avLst/>
            </a:prstGeom>
            <a:solidFill>
              <a:srgbClr val="E12D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0834834-2845-45A3-B923-5B70FA1DFFC8}"/>
                </a:ext>
              </a:extLst>
            </p:cNvPr>
            <p:cNvSpPr/>
            <p:nvPr/>
          </p:nvSpPr>
          <p:spPr>
            <a:xfrm>
              <a:off x="5383866" y="1572349"/>
              <a:ext cx="4078945" cy="214788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35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12D6E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Strong</a:t>
              </a:r>
              <a:b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12D6E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</a:br>
              <a: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12D6E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position in the right markets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5B777C-DE2F-414A-BC46-0BF96FC29DBF}"/>
              </a:ext>
            </a:extLst>
          </p:cNvPr>
          <p:cNvGrpSpPr/>
          <p:nvPr/>
        </p:nvGrpSpPr>
        <p:grpSpPr>
          <a:xfrm>
            <a:off x="8828680" y="846807"/>
            <a:ext cx="3013200" cy="1396800"/>
            <a:chOff x="5320219" y="1510250"/>
            <a:chExt cx="4445423" cy="234086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35B193-FE43-4510-98D0-E0FDC6A9A720}"/>
                </a:ext>
              </a:extLst>
            </p:cNvPr>
            <p:cNvSpPr/>
            <p:nvPr/>
          </p:nvSpPr>
          <p:spPr>
            <a:xfrm>
              <a:off x="5320219" y="1510250"/>
              <a:ext cx="4445423" cy="23408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EE76406-E306-4184-84A1-418795E9751C}"/>
                </a:ext>
              </a:extLst>
            </p:cNvPr>
            <p:cNvSpPr/>
            <p:nvPr/>
          </p:nvSpPr>
          <p:spPr>
            <a:xfrm>
              <a:off x="5383866" y="1572349"/>
              <a:ext cx="4078945" cy="214788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35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Exciting</a:t>
              </a:r>
              <a:b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</a:br>
              <a: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demographic opportunity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BC42783-ADE1-48A7-8BFB-576A3D34B219}"/>
              </a:ext>
            </a:extLst>
          </p:cNvPr>
          <p:cNvGrpSpPr/>
          <p:nvPr/>
        </p:nvGrpSpPr>
        <p:grpSpPr>
          <a:xfrm>
            <a:off x="318248" y="3450259"/>
            <a:ext cx="3013200" cy="1396800"/>
            <a:chOff x="5320219" y="1510250"/>
            <a:chExt cx="4445423" cy="234086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5FBC779-335D-44F1-A99D-51163A0DE03C}"/>
                </a:ext>
              </a:extLst>
            </p:cNvPr>
            <p:cNvSpPr/>
            <p:nvPr/>
          </p:nvSpPr>
          <p:spPr>
            <a:xfrm>
              <a:off x="5320219" y="1510250"/>
              <a:ext cx="4445423" cy="2340864"/>
            </a:xfrm>
            <a:prstGeom prst="ellipse">
              <a:avLst/>
            </a:prstGeom>
            <a:solidFill>
              <a:srgbClr val="0FA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E4E127F-790E-4FB6-A4B2-C5A3EFB91E02}"/>
                </a:ext>
              </a:extLst>
            </p:cNvPr>
            <p:cNvSpPr/>
            <p:nvPr/>
          </p:nvSpPr>
          <p:spPr>
            <a:xfrm>
              <a:off x="5383866" y="1572349"/>
              <a:ext cx="4078945" cy="214788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35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FAF4B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Attractive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FAF4B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return profile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2D7BFB-0904-4C59-BFF9-70B216F586BA}"/>
              </a:ext>
            </a:extLst>
          </p:cNvPr>
          <p:cNvGrpSpPr/>
          <p:nvPr/>
        </p:nvGrpSpPr>
        <p:grpSpPr>
          <a:xfrm>
            <a:off x="8811880" y="3382677"/>
            <a:ext cx="3013200" cy="1396800"/>
            <a:chOff x="5320219" y="1510250"/>
            <a:chExt cx="4445423" cy="234086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C04D9B4-54AF-4302-85EF-2F2F5BFD4AE3}"/>
                </a:ext>
              </a:extLst>
            </p:cNvPr>
            <p:cNvSpPr/>
            <p:nvPr/>
          </p:nvSpPr>
          <p:spPr>
            <a:xfrm>
              <a:off x="5320219" y="1510250"/>
              <a:ext cx="4445423" cy="2340864"/>
            </a:xfrm>
            <a:prstGeom prst="ellipse">
              <a:avLst/>
            </a:prstGeom>
            <a:solidFill>
              <a:srgbClr val="F58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492EEF8-1DAC-4C07-916F-CEDE44FDA322}"/>
                </a:ext>
              </a:extLst>
            </p:cNvPr>
            <p:cNvSpPr/>
            <p:nvPr/>
          </p:nvSpPr>
          <p:spPr>
            <a:xfrm>
              <a:off x="5383866" y="1572349"/>
              <a:ext cx="4078945" cy="214788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35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5821E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Well positioned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5821E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for the</a:t>
              </a:r>
              <a:b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5821E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</a:br>
              <a: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5821E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long term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53FF40B-4E81-4A98-BD05-A7940F72BC48}"/>
              </a:ext>
            </a:extLst>
          </p:cNvPr>
          <p:cNvGrpSpPr/>
          <p:nvPr/>
        </p:nvGrpSpPr>
        <p:grpSpPr>
          <a:xfrm>
            <a:off x="3790787" y="2278175"/>
            <a:ext cx="4309014" cy="1945563"/>
            <a:chOff x="3954123" y="2671251"/>
            <a:chExt cx="3909169" cy="176502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1C7C764-EE3B-48FB-8DF2-2F0B686C7923}"/>
                </a:ext>
              </a:extLst>
            </p:cNvPr>
            <p:cNvGrpSpPr/>
            <p:nvPr/>
          </p:nvGrpSpPr>
          <p:grpSpPr>
            <a:xfrm>
              <a:off x="3954123" y="2671251"/>
              <a:ext cx="3909169" cy="1765029"/>
              <a:chOff x="5320219" y="1510250"/>
              <a:chExt cx="4445423" cy="234086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17E48C3-8E5C-4F85-AEED-741ACB9D8074}"/>
                  </a:ext>
                </a:extLst>
              </p:cNvPr>
              <p:cNvSpPr/>
              <p:nvPr/>
            </p:nvSpPr>
            <p:spPr>
              <a:xfrm>
                <a:off x="5320219" y="1510250"/>
                <a:ext cx="4445423" cy="2340864"/>
              </a:xfrm>
              <a:prstGeom prst="ellipse">
                <a:avLst/>
              </a:prstGeom>
              <a:solidFill>
                <a:srgbClr val="FFF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C84D90F-B6F5-4E88-A8B1-D5C9DB1DD8B1}"/>
                  </a:ext>
                </a:extLst>
              </p:cNvPr>
              <p:cNvSpPr/>
              <p:nvPr/>
            </p:nvSpPr>
            <p:spPr>
              <a:xfrm>
                <a:off x="5383866" y="1572349"/>
                <a:ext cx="4078945" cy="214788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schemeClr val="tx1">
                    <a:alpha val="37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B05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DBBB4AE-1A3B-4AA2-B6CE-C6665E425DC1}"/>
                </a:ext>
              </a:extLst>
            </p:cNvPr>
            <p:cNvSpPr txBox="1"/>
            <p:nvPr/>
          </p:nvSpPr>
          <p:spPr>
            <a:xfrm>
              <a:off x="4373253" y="2888652"/>
              <a:ext cx="2860575" cy="400110"/>
            </a:xfrm>
            <a:prstGeom prst="rect">
              <a:avLst/>
            </a:prstGeom>
            <a:noFill/>
          </p:spPr>
          <p:txBody>
            <a:bodyPr wrap="square" lIns="36000" tIns="36000" rIns="36000" bIns="72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TN Brighter Sans ExtraBold" panose="00000900000000000000" pitchFamily="50" charset="0"/>
                  <a:ea typeface="+mn-ea"/>
                  <a:cs typeface="+mn-cs"/>
                </a:rPr>
                <a:t>Clear strategy</a:t>
              </a:r>
            </a:p>
          </p:txBody>
        </p:sp>
        <p:pic>
          <p:nvPicPr>
            <p:cNvPr id="47" name="Picture 46" descr="A close up of a sign&#10;&#10;Description automatically generated">
              <a:extLst>
                <a:ext uri="{FF2B5EF4-FFF2-40B4-BE49-F238E27FC236}">
                  <a16:creationId xmlns:a16="http://schemas.microsoft.com/office/drawing/2014/main" id="{0780EF67-3E0D-4AD0-8315-DBF78B44D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5366" y="3334363"/>
              <a:ext cx="1856349" cy="868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84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F708815-4566-4040-996B-F15FDCF88D0A}"/>
              </a:ext>
            </a:extLst>
          </p:cNvPr>
          <p:cNvSpPr/>
          <p:nvPr/>
        </p:nvSpPr>
        <p:spPr>
          <a:xfrm>
            <a:off x="8170317" y="1586758"/>
            <a:ext cx="1764000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132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calls to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tip-offs anonymous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whistle-blower line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84CD3392-2D29-4AEE-BD10-99AB3E44DDE9}"/>
              </a:ext>
            </a:extLst>
          </p:cNvPr>
          <p:cNvSpPr/>
          <p:nvPr/>
        </p:nvSpPr>
        <p:spPr>
          <a:xfrm>
            <a:off x="6192552" y="1586758"/>
            <a:ext cx="1764000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rgbClr val="5A1E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5A1E5C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2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URLs blocked containing child sexual abuse material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4AC06B5-4172-47BD-BCFE-C735BA311056}"/>
              </a:ext>
            </a:extLst>
          </p:cNvPr>
          <p:cNvSpPr/>
          <p:nvPr/>
        </p:nvSpPr>
        <p:spPr>
          <a:xfrm>
            <a:off x="2328579" y="2726885"/>
            <a:ext cx="1764000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B14B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638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B14B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renewable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energy sites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TN Brighter Sans Light" panose="000004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28" name="Object 27" hidden="1">
            <a:extLst>
              <a:ext uri="{FF2B5EF4-FFF2-40B4-BE49-F238E27FC236}">
                <a16:creationId xmlns:a16="http://schemas.microsoft.com/office/drawing/2014/main" id="{424D4BAA-8E45-4948-8428-87F9DA8DFA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93915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0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8" name="Object 27" hidden="1">
                        <a:extLst>
                          <a:ext uri="{FF2B5EF4-FFF2-40B4-BE49-F238E27FC236}">
                            <a16:creationId xmlns:a16="http://schemas.microsoft.com/office/drawing/2014/main" id="{424D4BAA-8E45-4948-8428-87F9DA8DFA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381C14ED-2833-4514-9398-99CE370DEF5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ZA" sz="25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 panose="00000500000000000000" pitchFamily="2" charset="0"/>
              <a:ea typeface="+mj-ea"/>
              <a:cs typeface="+mj-cs"/>
              <a:sym typeface="MTN Brighter Sans" panose="00000500000000000000" pitchFamily="2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D3C4ABD-923C-441C-9760-C74F620D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accent3"/>
                </a:solidFill>
              </a:rPr>
              <a:t>Focus on </a:t>
            </a:r>
            <a:r>
              <a:rPr lang="en-ZA" dirty="0">
                <a:solidFill>
                  <a:srgbClr val="0DB14B"/>
                </a:solidFill>
                <a:latin typeface="+mj-lt"/>
              </a:rPr>
              <a:t>E</a:t>
            </a:r>
            <a:r>
              <a:rPr lang="en-ZA" dirty="0"/>
              <a:t>nvironment, </a:t>
            </a:r>
            <a:r>
              <a:rPr lang="en-ZA" dirty="0">
                <a:solidFill>
                  <a:srgbClr val="5A1F58"/>
                </a:solidFill>
                <a:latin typeface="+mj-lt"/>
              </a:rPr>
              <a:t>S</a:t>
            </a:r>
            <a:r>
              <a:rPr lang="en-ZA" dirty="0"/>
              <a:t>ocial and </a:t>
            </a:r>
            <a:r>
              <a:rPr lang="en-ZA" dirty="0">
                <a:solidFill>
                  <a:schemeClr val="accent3"/>
                </a:solidFill>
                <a:latin typeface="+mj-lt"/>
              </a:rPr>
              <a:t>G</a:t>
            </a:r>
            <a:r>
              <a:rPr lang="en-ZA" dirty="0"/>
              <a:t>overnance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C86E4A4-5AD9-4B9F-8ED1-5115B628CF4D}"/>
              </a:ext>
            </a:extLst>
          </p:cNvPr>
          <p:cNvSpPr/>
          <p:nvPr/>
        </p:nvSpPr>
        <p:spPr>
          <a:xfrm>
            <a:off x="438579" y="2726885"/>
            <a:ext cx="1764000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B14B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22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GJ energy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consumption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TN Brighter Sans Light" panose="00000400000000000000" pitchFamily="2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089EBC-0F65-4C97-85C0-F4AB9547F895}"/>
              </a:ext>
            </a:extLst>
          </p:cNvPr>
          <p:cNvGrpSpPr/>
          <p:nvPr/>
        </p:nvGrpSpPr>
        <p:grpSpPr>
          <a:xfrm>
            <a:off x="438579" y="1586758"/>
            <a:ext cx="1764000" cy="1044000"/>
            <a:chOff x="387951" y="1626514"/>
            <a:chExt cx="1764000" cy="10440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B592BAC-7EB5-44DF-AEB1-175D67325ACD}"/>
                </a:ext>
              </a:extLst>
            </p:cNvPr>
            <p:cNvSpPr/>
            <p:nvPr/>
          </p:nvSpPr>
          <p:spPr>
            <a:xfrm>
              <a:off x="387951" y="1626514"/>
              <a:ext cx="1764000" cy="1044000"/>
            </a:xfrm>
            <a:prstGeom prst="roundRect">
              <a:avLst>
                <a:gd name="adj" fmla="val 6966"/>
              </a:avLst>
            </a:prstGeom>
            <a:solidFill>
              <a:schemeClr val="bg2"/>
            </a:solidFill>
            <a:ln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72000" bIns="3600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DB14B"/>
                  </a:solidFill>
                  <a:effectLst/>
                  <a:uLnTx/>
                  <a:uFillTx/>
                  <a:latin typeface="MTN Brighter Sans Bold"/>
                  <a:ea typeface="+mn-ea"/>
                  <a:cs typeface="+mn-cs"/>
                </a:rPr>
                <a:t>28 889 tCo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DB14B"/>
                  </a:solidFill>
                  <a:effectLst/>
                  <a:uLnTx/>
                  <a:uFillTx/>
                  <a:latin typeface="MTN Brighter Sans Bold"/>
                  <a:ea typeface="+mn-ea"/>
                  <a:cs typeface="+mn-cs"/>
                </a:rPr>
                <a:t>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DB14B"/>
                  </a:solidFill>
                  <a:effectLst/>
                  <a:uLnTx/>
                  <a:uFillTx/>
                  <a:latin typeface="MTN Brighter Sans Bold"/>
                  <a:ea typeface="+mn-ea"/>
                  <a:cs typeface="+mn-cs"/>
                </a:rPr>
                <a:t>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TN Brighter Sans Light" panose="00000400000000000000" pitchFamily="2" charset="0"/>
                  <a:ea typeface="+mn-ea"/>
                  <a:cs typeface="+mn-cs"/>
                </a:rPr>
                <a:t>greenhouse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DB14B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TN Brighter Sans Light" panose="00000400000000000000" pitchFamily="2" charset="0"/>
                  <a:ea typeface="+mn-ea"/>
                  <a:cs typeface="+mn-cs"/>
                </a:rPr>
                <a:t>gases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TN Brighter Sans Light" panose="00000400000000000000" pitchFamily="2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TN Brighter Sans Light" panose="00000400000000000000" pitchFamily="2" charset="0"/>
                  <a:ea typeface="+mn-ea"/>
                  <a:cs typeface="+mn-cs"/>
                </a:rPr>
                <a:t>saved/avoided</a:t>
              </a:r>
              <a:endPara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D0D888C-D7FF-454E-9A4B-F8E3FF275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580" y="1959166"/>
              <a:ext cx="474971" cy="51081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11BF86-C1B0-4453-9129-056EBF8FB254}"/>
              </a:ext>
            </a:extLst>
          </p:cNvPr>
          <p:cNvGrpSpPr/>
          <p:nvPr/>
        </p:nvGrpSpPr>
        <p:grpSpPr>
          <a:xfrm>
            <a:off x="2328579" y="1586758"/>
            <a:ext cx="1764000" cy="1044000"/>
            <a:chOff x="2328579" y="1626514"/>
            <a:chExt cx="1764000" cy="10440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6C25F70-18AE-4238-B47A-F97B6C72BA76}"/>
                </a:ext>
              </a:extLst>
            </p:cNvPr>
            <p:cNvSpPr/>
            <p:nvPr/>
          </p:nvSpPr>
          <p:spPr>
            <a:xfrm>
              <a:off x="2328579" y="1626514"/>
              <a:ext cx="1764000" cy="1044000"/>
            </a:xfrm>
            <a:prstGeom prst="roundRect">
              <a:avLst>
                <a:gd name="adj" fmla="val 6966"/>
              </a:avLst>
            </a:prstGeom>
            <a:solidFill>
              <a:schemeClr val="bg2"/>
            </a:solidFill>
            <a:ln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DB14B"/>
                  </a:solidFill>
                  <a:effectLst/>
                  <a:uLnTx/>
                  <a:uFillTx/>
                  <a:latin typeface="MTN Brighter Sans Bold"/>
                  <a:ea typeface="+mn-ea"/>
                  <a:cs typeface="+mn-cs"/>
                </a:rPr>
                <a:t>784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DB14B"/>
                  </a:solidFill>
                  <a:effectLst/>
                  <a:uLnTx/>
                  <a:uFillTx/>
                  <a:latin typeface="MTN Brighter Sans Bold"/>
                  <a:ea typeface="+mn-ea"/>
                  <a:cs typeface="+mn-cs"/>
                </a:rPr>
                <a:t>tonnes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DB14B"/>
                  </a:solidFill>
                  <a:effectLst/>
                  <a:uLnTx/>
                  <a:uFillTx/>
                  <a:latin typeface="MTN Brighter Sans Bold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 Light" panose="00000400000000000000" pitchFamily="50" charset="0"/>
                  <a:ea typeface="+mn-ea"/>
                  <a:cs typeface="+mn-cs"/>
                </a:rPr>
                <a:t>of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 Light" panose="00000400000000000000" pitchFamily="50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 Light" panose="00000400000000000000" pitchFamily="50" charset="0"/>
                  <a:ea typeface="+mn-ea"/>
                  <a:cs typeface="+mn-cs"/>
                </a:rPr>
                <a:t>e-waste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DB14B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TN Brighter Sans Light" panose="00000400000000000000" pitchFamily="2" charset="0"/>
                  <a:ea typeface="+mn-ea"/>
                  <a:cs typeface="+mn-cs"/>
                </a:rPr>
                <a:t>recycled/ safely disposed</a:t>
              </a:r>
              <a:endPara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90FA04D-068C-46E9-9401-DE2D7870D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9318" y="2323232"/>
              <a:ext cx="331672" cy="30548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4F1E47-BB68-46BF-A04E-B165C615B9F3}"/>
              </a:ext>
            </a:extLst>
          </p:cNvPr>
          <p:cNvGrpSpPr/>
          <p:nvPr/>
        </p:nvGrpSpPr>
        <p:grpSpPr>
          <a:xfrm>
            <a:off x="4302552" y="1586758"/>
            <a:ext cx="1764000" cy="1044000"/>
            <a:chOff x="4302552" y="2726885"/>
            <a:chExt cx="1764000" cy="1044000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3B789DC-E1B4-4B87-B96B-EBB72B72E341}"/>
                </a:ext>
              </a:extLst>
            </p:cNvPr>
            <p:cNvSpPr/>
            <p:nvPr/>
          </p:nvSpPr>
          <p:spPr>
            <a:xfrm>
              <a:off x="4302552" y="2726885"/>
              <a:ext cx="1764000" cy="1044000"/>
            </a:xfrm>
            <a:prstGeom prst="roundRect">
              <a:avLst>
                <a:gd name="adj" fmla="val 6966"/>
              </a:avLst>
            </a:prstGeom>
            <a:solidFill>
              <a:schemeClr val="bg2"/>
            </a:solidFill>
            <a:ln>
              <a:solidFill>
                <a:srgbClr val="5A1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A1E5C"/>
                  </a:solidFill>
                  <a:effectLst/>
                  <a:uLnTx/>
                  <a:uFillTx/>
                  <a:latin typeface="MTN Brighter Sans Bold"/>
                  <a:ea typeface="+mn-ea"/>
                  <a:cs typeface="+mn-cs"/>
                </a:rPr>
                <a:t>80%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A1E5C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TN Brighter Sans Light" panose="00000400000000000000" pitchFamily="2" charset="0"/>
                  <a:ea typeface="+mn-ea"/>
                  <a:cs typeface="+mn-cs"/>
                </a:rPr>
                <a:t>highest score for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TN Brighter Sans Light" panose="00000400000000000000" pitchFamily="2" charset="0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TN Brighter Sans Light" panose="00000400000000000000" pitchFamily="2" charset="0"/>
                  <a:ea typeface="+mn-ea"/>
                  <a:cs typeface="+mn-cs"/>
                </a:rPr>
                <a:t>sustainable employee engagement</a:t>
              </a:r>
              <a:endPara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E887E8DE-E1C8-4154-9560-D6004B75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5973" y="2771433"/>
              <a:ext cx="405377" cy="379502"/>
            </a:xfrm>
            <a:prstGeom prst="rect">
              <a:avLst/>
            </a:prstGeom>
          </p:spPr>
        </p:pic>
      </p:grp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F10341D0-44C9-4636-BD8A-94F8FE1E28D5}"/>
              </a:ext>
            </a:extLst>
          </p:cNvPr>
          <p:cNvSpPr/>
          <p:nvPr/>
        </p:nvSpPr>
        <p:spPr>
          <a:xfrm>
            <a:off x="8170317" y="2747914"/>
            <a:ext cx="1764000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1 857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Vendors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prequalified following due diligence process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TN Brighter Sans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BFCC0E3B-2401-4AFE-8CEF-2E6CFD60E4A1}"/>
              </a:ext>
            </a:extLst>
          </p:cNvPr>
          <p:cNvSpPr/>
          <p:nvPr/>
        </p:nvSpPr>
        <p:spPr>
          <a:xfrm>
            <a:off x="10060317" y="1586758"/>
            <a:ext cx="1764000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10 998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ethics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e-learning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completion by staff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TN Brighter Sans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0272163B-4F3C-4517-867E-822A18274F79}"/>
              </a:ext>
            </a:extLst>
          </p:cNvPr>
          <p:cNvSpPr/>
          <p:nvPr/>
        </p:nvSpPr>
        <p:spPr>
          <a:xfrm>
            <a:off x="422284" y="4795112"/>
            <a:ext cx="3599632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tIns="36000" rIns="180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251m, 95m, 35m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subscribers, data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MoMo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 users respectively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TN Brighter Sans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6869C194-B8AD-4350-958E-267B2906D740}"/>
              </a:ext>
            </a:extLst>
          </p:cNvPr>
          <p:cNvSpPr/>
          <p:nvPr/>
        </p:nvSpPr>
        <p:spPr>
          <a:xfrm>
            <a:off x="4211361" y="4795112"/>
            <a:ext cx="1760207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517 000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mobile money agents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TN Brighter Sans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0BCA5195-504E-4C4A-8638-CED53DE7DC2D}"/>
              </a:ext>
            </a:extLst>
          </p:cNvPr>
          <p:cNvSpPr/>
          <p:nvPr/>
        </p:nvSpPr>
        <p:spPr>
          <a:xfrm>
            <a:off x="10060317" y="4795112"/>
            <a:ext cx="1760207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1 387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rural sites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TN Brighter Sans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796E41C0-AA5E-4D27-81BC-212AAFDBA32F}"/>
              </a:ext>
            </a:extLst>
          </p:cNvPr>
          <p:cNvSpPr/>
          <p:nvPr/>
        </p:nvSpPr>
        <p:spPr>
          <a:xfrm>
            <a:off x="6161013" y="4795112"/>
            <a:ext cx="1760207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675 000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affordable low-cost smartphones distributed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93DEAE74-CC79-4981-ADDE-60C910D05F55}"/>
              </a:ext>
            </a:extLst>
          </p:cNvPr>
          <p:cNvSpPr/>
          <p:nvPr/>
        </p:nvSpPr>
        <p:spPr>
          <a:xfrm>
            <a:off x="8110665" y="4795112"/>
            <a:ext cx="1760207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39%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reduction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50" charset="0"/>
                <a:ea typeface="+mn-ea"/>
                <a:cs typeface="+mn-cs"/>
              </a:rPr>
              <a:t>in the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group effective rate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50" charset="0"/>
                <a:ea typeface="+mn-ea"/>
                <a:cs typeface="+mn-cs"/>
              </a:rPr>
              <a:t>per megabyte</a:t>
            </a:r>
            <a:endParaRPr kumimoji="0" lang="en-ZA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TN Brighter Sans Light" panose="00000400000000000000" pitchFamily="50" charset="0"/>
              <a:ea typeface="+mn-ea"/>
              <a:cs typeface="+mn-cs"/>
            </a:endParaRPr>
          </a:p>
        </p:txBody>
      </p:sp>
      <p:pic>
        <p:nvPicPr>
          <p:cNvPr id="65" name="Graphic 64" descr="Business Growth">
            <a:extLst>
              <a:ext uri="{FF2B5EF4-FFF2-40B4-BE49-F238E27FC236}">
                <a16:creationId xmlns:a16="http://schemas.microsoft.com/office/drawing/2014/main" id="{A6CC1773-68BB-4003-AF17-A8707E81525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3694" y="5010942"/>
            <a:ext cx="769441" cy="769441"/>
          </a:xfrm>
          <a:prstGeom prst="rect">
            <a:avLst/>
          </a:prstGeom>
        </p:spPr>
      </p:pic>
      <p:sp>
        <p:nvSpPr>
          <p:cNvPr id="126" name="Freeform 52">
            <a:extLst>
              <a:ext uri="{FF2B5EF4-FFF2-40B4-BE49-F238E27FC236}">
                <a16:creationId xmlns:a16="http://schemas.microsoft.com/office/drawing/2014/main" id="{21D9759D-1C90-4CE4-9359-57B57EBA71CA}"/>
              </a:ext>
            </a:extLst>
          </p:cNvPr>
          <p:cNvSpPr>
            <a:spLocks noEditPoints="1"/>
          </p:cNvSpPr>
          <p:nvPr/>
        </p:nvSpPr>
        <p:spPr bwMode="auto">
          <a:xfrm>
            <a:off x="10186931" y="5037524"/>
            <a:ext cx="463848" cy="559176"/>
          </a:xfrm>
          <a:custGeom>
            <a:avLst/>
            <a:gdLst>
              <a:gd name="T0" fmla="*/ 89 w 987"/>
              <a:gd name="T1" fmla="*/ 354 h 1242"/>
              <a:gd name="T2" fmla="*/ 210 w 987"/>
              <a:gd name="T3" fmla="*/ 64 h 1242"/>
              <a:gd name="T4" fmla="*/ 146 w 987"/>
              <a:gd name="T5" fmla="*/ 0 h 1242"/>
              <a:gd name="T6" fmla="*/ 0 w 987"/>
              <a:gd name="T7" fmla="*/ 354 h 1242"/>
              <a:gd name="T8" fmla="*/ 146 w 987"/>
              <a:gd name="T9" fmla="*/ 708 h 1242"/>
              <a:gd name="T10" fmla="*/ 210 w 987"/>
              <a:gd name="T11" fmla="*/ 645 h 1242"/>
              <a:gd name="T12" fmla="*/ 89 w 987"/>
              <a:gd name="T13" fmla="*/ 354 h 1242"/>
              <a:gd name="T14" fmla="*/ 330 w 987"/>
              <a:gd name="T15" fmla="*/ 516 h 1242"/>
              <a:gd name="T16" fmla="*/ 263 w 987"/>
              <a:gd name="T17" fmla="*/ 354 h 1242"/>
              <a:gd name="T18" fmla="*/ 330 w 987"/>
              <a:gd name="T19" fmla="*/ 193 h 1242"/>
              <a:gd name="T20" fmla="*/ 267 w 987"/>
              <a:gd name="T21" fmla="*/ 129 h 1242"/>
              <a:gd name="T22" fmla="*/ 173 w 987"/>
              <a:gd name="T23" fmla="*/ 354 h 1242"/>
              <a:gd name="T24" fmla="*/ 267 w 987"/>
              <a:gd name="T25" fmla="*/ 580 h 1242"/>
              <a:gd name="T26" fmla="*/ 330 w 987"/>
              <a:gd name="T27" fmla="*/ 516 h 1242"/>
              <a:gd name="T28" fmla="*/ 545 w 987"/>
              <a:gd name="T29" fmla="*/ 354 h 1242"/>
              <a:gd name="T30" fmla="*/ 494 w 987"/>
              <a:gd name="T31" fmla="*/ 406 h 1242"/>
              <a:gd name="T32" fmla="*/ 442 w 987"/>
              <a:gd name="T33" fmla="*/ 354 h 1242"/>
              <a:gd name="T34" fmla="*/ 494 w 987"/>
              <a:gd name="T35" fmla="*/ 303 h 1242"/>
              <a:gd name="T36" fmla="*/ 545 w 987"/>
              <a:gd name="T37" fmla="*/ 354 h 1242"/>
              <a:gd name="T38" fmla="*/ 494 w 987"/>
              <a:gd name="T39" fmla="*/ 569 h 1242"/>
              <a:gd name="T40" fmla="*/ 665 w 987"/>
              <a:gd name="T41" fmla="*/ 1129 h 1242"/>
              <a:gd name="T42" fmla="*/ 494 w 987"/>
              <a:gd name="T43" fmla="*/ 1152 h 1242"/>
              <a:gd name="T44" fmla="*/ 322 w 987"/>
              <a:gd name="T45" fmla="*/ 1129 h 1242"/>
              <a:gd name="T46" fmla="*/ 494 w 987"/>
              <a:gd name="T47" fmla="*/ 569 h 1242"/>
              <a:gd name="T48" fmla="*/ 635 w 987"/>
              <a:gd name="T49" fmla="*/ 354 h 1242"/>
              <a:gd name="T50" fmla="*/ 494 w 987"/>
              <a:gd name="T51" fmla="*/ 213 h 1242"/>
              <a:gd name="T52" fmla="*/ 352 w 987"/>
              <a:gd name="T53" fmla="*/ 354 h 1242"/>
              <a:gd name="T54" fmla="*/ 427 w 987"/>
              <a:gd name="T55" fmla="*/ 479 h 1242"/>
              <a:gd name="T56" fmla="*/ 242 w 987"/>
              <a:gd name="T57" fmla="*/ 1085 h 1242"/>
              <a:gd name="T58" fmla="*/ 214 w 987"/>
              <a:gd name="T59" fmla="*/ 1178 h 1242"/>
              <a:gd name="T60" fmla="*/ 226 w 987"/>
              <a:gd name="T61" fmla="*/ 1185 h 1242"/>
              <a:gd name="T62" fmla="*/ 237 w 987"/>
              <a:gd name="T63" fmla="*/ 1191 h 1242"/>
              <a:gd name="T64" fmla="*/ 239 w 987"/>
              <a:gd name="T65" fmla="*/ 1192 h 1242"/>
              <a:gd name="T66" fmla="*/ 494 w 987"/>
              <a:gd name="T67" fmla="*/ 1242 h 1242"/>
              <a:gd name="T68" fmla="*/ 691 w 987"/>
              <a:gd name="T69" fmla="*/ 1215 h 1242"/>
              <a:gd name="T70" fmla="*/ 691 w 987"/>
              <a:gd name="T71" fmla="*/ 1216 h 1242"/>
              <a:gd name="T72" fmla="*/ 777 w 987"/>
              <a:gd name="T73" fmla="*/ 1190 h 1242"/>
              <a:gd name="T74" fmla="*/ 774 w 987"/>
              <a:gd name="T75" fmla="*/ 1178 h 1242"/>
              <a:gd name="T76" fmla="*/ 745 w 987"/>
              <a:gd name="T77" fmla="*/ 1086 h 1242"/>
              <a:gd name="T78" fmla="*/ 560 w 987"/>
              <a:gd name="T79" fmla="*/ 479 h 1242"/>
              <a:gd name="T80" fmla="*/ 635 w 987"/>
              <a:gd name="T81" fmla="*/ 354 h 1242"/>
              <a:gd name="T82" fmla="*/ 814 w 987"/>
              <a:gd name="T83" fmla="*/ 354 h 1242"/>
              <a:gd name="T84" fmla="*/ 720 w 987"/>
              <a:gd name="T85" fmla="*/ 129 h 1242"/>
              <a:gd name="T86" fmla="*/ 657 w 987"/>
              <a:gd name="T87" fmla="*/ 193 h 1242"/>
              <a:gd name="T88" fmla="*/ 724 w 987"/>
              <a:gd name="T89" fmla="*/ 354 h 1242"/>
              <a:gd name="T90" fmla="*/ 657 w 987"/>
              <a:gd name="T91" fmla="*/ 516 h 1242"/>
              <a:gd name="T92" fmla="*/ 720 w 987"/>
              <a:gd name="T93" fmla="*/ 580 h 1242"/>
              <a:gd name="T94" fmla="*/ 814 w 987"/>
              <a:gd name="T95" fmla="*/ 354 h 1242"/>
              <a:gd name="T96" fmla="*/ 987 w 987"/>
              <a:gd name="T97" fmla="*/ 354 h 1242"/>
              <a:gd name="T98" fmla="*/ 841 w 987"/>
              <a:gd name="T99" fmla="*/ 0 h 1242"/>
              <a:gd name="T100" fmla="*/ 777 w 987"/>
              <a:gd name="T101" fmla="*/ 64 h 1242"/>
              <a:gd name="T102" fmla="*/ 898 w 987"/>
              <a:gd name="T103" fmla="*/ 354 h 1242"/>
              <a:gd name="T104" fmla="*/ 777 w 987"/>
              <a:gd name="T105" fmla="*/ 645 h 1242"/>
              <a:gd name="T106" fmla="*/ 841 w 987"/>
              <a:gd name="T107" fmla="*/ 708 h 1242"/>
              <a:gd name="T108" fmla="*/ 987 w 987"/>
              <a:gd name="T109" fmla="*/ 354 h 1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87" h="1242">
                <a:moveTo>
                  <a:pt x="89" y="354"/>
                </a:moveTo>
                <a:cubicBezTo>
                  <a:pt x="89" y="245"/>
                  <a:pt x="132" y="141"/>
                  <a:pt x="210" y="64"/>
                </a:cubicBezTo>
                <a:cubicBezTo>
                  <a:pt x="146" y="0"/>
                  <a:pt x="146" y="0"/>
                  <a:pt x="146" y="0"/>
                </a:cubicBezTo>
                <a:cubicBezTo>
                  <a:pt x="56" y="91"/>
                  <a:pt x="0" y="216"/>
                  <a:pt x="0" y="354"/>
                </a:cubicBezTo>
                <a:cubicBezTo>
                  <a:pt x="0" y="493"/>
                  <a:pt x="56" y="618"/>
                  <a:pt x="146" y="708"/>
                </a:cubicBezTo>
                <a:cubicBezTo>
                  <a:pt x="210" y="645"/>
                  <a:pt x="210" y="645"/>
                  <a:pt x="210" y="645"/>
                </a:cubicBezTo>
                <a:cubicBezTo>
                  <a:pt x="132" y="567"/>
                  <a:pt x="89" y="464"/>
                  <a:pt x="89" y="354"/>
                </a:cubicBezTo>
                <a:moveTo>
                  <a:pt x="330" y="516"/>
                </a:moveTo>
                <a:cubicBezTo>
                  <a:pt x="287" y="473"/>
                  <a:pt x="263" y="415"/>
                  <a:pt x="263" y="354"/>
                </a:cubicBezTo>
                <a:cubicBezTo>
                  <a:pt x="263" y="293"/>
                  <a:pt x="287" y="236"/>
                  <a:pt x="330" y="193"/>
                </a:cubicBezTo>
                <a:cubicBezTo>
                  <a:pt x="267" y="129"/>
                  <a:pt x="267" y="129"/>
                  <a:pt x="267" y="129"/>
                </a:cubicBezTo>
                <a:cubicBezTo>
                  <a:pt x="209" y="187"/>
                  <a:pt x="173" y="266"/>
                  <a:pt x="173" y="354"/>
                </a:cubicBezTo>
                <a:cubicBezTo>
                  <a:pt x="173" y="442"/>
                  <a:pt x="209" y="522"/>
                  <a:pt x="267" y="580"/>
                </a:cubicBezTo>
                <a:lnTo>
                  <a:pt x="330" y="516"/>
                </a:lnTo>
                <a:close/>
                <a:moveTo>
                  <a:pt x="545" y="354"/>
                </a:moveTo>
                <a:cubicBezTo>
                  <a:pt x="545" y="383"/>
                  <a:pt x="522" y="406"/>
                  <a:pt x="494" y="406"/>
                </a:cubicBezTo>
                <a:cubicBezTo>
                  <a:pt x="465" y="406"/>
                  <a:pt x="442" y="383"/>
                  <a:pt x="442" y="354"/>
                </a:cubicBezTo>
                <a:cubicBezTo>
                  <a:pt x="442" y="326"/>
                  <a:pt x="465" y="303"/>
                  <a:pt x="494" y="303"/>
                </a:cubicBezTo>
                <a:cubicBezTo>
                  <a:pt x="522" y="303"/>
                  <a:pt x="545" y="326"/>
                  <a:pt x="545" y="354"/>
                </a:cubicBezTo>
                <a:moveTo>
                  <a:pt x="494" y="569"/>
                </a:moveTo>
                <a:cubicBezTo>
                  <a:pt x="665" y="1129"/>
                  <a:pt x="665" y="1129"/>
                  <a:pt x="665" y="1129"/>
                </a:cubicBezTo>
                <a:cubicBezTo>
                  <a:pt x="622" y="1142"/>
                  <a:pt x="565" y="1152"/>
                  <a:pt x="494" y="1152"/>
                </a:cubicBezTo>
                <a:cubicBezTo>
                  <a:pt x="422" y="1152"/>
                  <a:pt x="365" y="1142"/>
                  <a:pt x="322" y="1129"/>
                </a:cubicBezTo>
                <a:lnTo>
                  <a:pt x="494" y="569"/>
                </a:lnTo>
                <a:close/>
                <a:moveTo>
                  <a:pt x="635" y="354"/>
                </a:moveTo>
                <a:cubicBezTo>
                  <a:pt x="635" y="276"/>
                  <a:pt x="572" y="213"/>
                  <a:pt x="494" y="213"/>
                </a:cubicBezTo>
                <a:cubicBezTo>
                  <a:pt x="416" y="213"/>
                  <a:pt x="352" y="276"/>
                  <a:pt x="352" y="354"/>
                </a:cubicBezTo>
                <a:cubicBezTo>
                  <a:pt x="352" y="408"/>
                  <a:pt x="383" y="455"/>
                  <a:pt x="427" y="479"/>
                </a:cubicBezTo>
                <a:cubicBezTo>
                  <a:pt x="242" y="1085"/>
                  <a:pt x="242" y="1085"/>
                  <a:pt x="242" y="1085"/>
                </a:cubicBezTo>
                <a:cubicBezTo>
                  <a:pt x="214" y="1178"/>
                  <a:pt x="214" y="1178"/>
                  <a:pt x="214" y="1178"/>
                </a:cubicBezTo>
                <a:cubicBezTo>
                  <a:pt x="218" y="1180"/>
                  <a:pt x="222" y="1183"/>
                  <a:pt x="226" y="1185"/>
                </a:cubicBezTo>
                <a:cubicBezTo>
                  <a:pt x="230" y="1187"/>
                  <a:pt x="233" y="1189"/>
                  <a:pt x="237" y="1191"/>
                </a:cubicBezTo>
                <a:cubicBezTo>
                  <a:pt x="238" y="1191"/>
                  <a:pt x="239" y="1192"/>
                  <a:pt x="239" y="1192"/>
                </a:cubicBezTo>
                <a:cubicBezTo>
                  <a:pt x="306" y="1225"/>
                  <a:pt x="400" y="1242"/>
                  <a:pt x="494" y="1242"/>
                </a:cubicBezTo>
                <a:cubicBezTo>
                  <a:pt x="563" y="1242"/>
                  <a:pt x="632" y="1233"/>
                  <a:pt x="691" y="1215"/>
                </a:cubicBezTo>
                <a:cubicBezTo>
                  <a:pt x="691" y="1216"/>
                  <a:pt x="691" y="1216"/>
                  <a:pt x="691" y="1216"/>
                </a:cubicBezTo>
                <a:cubicBezTo>
                  <a:pt x="777" y="1190"/>
                  <a:pt x="777" y="1190"/>
                  <a:pt x="777" y="1190"/>
                </a:cubicBezTo>
                <a:cubicBezTo>
                  <a:pt x="774" y="1178"/>
                  <a:pt x="774" y="1178"/>
                  <a:pt x="774" y="1178"/>
                </a:cubicBezTo>
                <a:cubicBezTo>
                  <a:pt x="745" y="1086"/>
                  <a:pt x="745" y="1086"/>
                  <a:pt x="745" y="1086"/>
                </a:cubicBezTo>
                <a:cubicBezTo>
                  <a:pt x="560" y="479"/>
                  <a:pt x="560" y="479"/>
                  <a:pt x="560" y="479"/>
                </a:cubicBezTo>
                <a:cubicBezTo>
                  <a:pt x="605" y="455"/>
                  <a:pt x="635" y="408"/>
                  <a:pt x="635" y="354"/>
                </a:cubicBezTo>
                <a:moveTo>
                  <a:pt x="814" y="354"/>
                </a:moveTo>
                <a:cubicBezTo>
                  <a:pt x="814" y="266"/>
                  <a:pt x="778" y="187"/>
                  <a:pt x="720" y="129"/>
                </a:cubicBezTo>
                <a:cubicBezTo>
                  <a:pt x="657" y="193"/>
                  <a:pt x="657" y="193"/>
                  <a:pt x="657" y="193"/>
                </a:cubicBezTo>
                <a:cubicBezTo>
                  <a:pt x="700" y="236"/>
                  <a:pt x="724" y="293"/>
                  <a:pt x="724" y="354"/>
                </a:cubicBezTo>
                <a:cubicBezTo>
                  <a:pt x="724" y="415"/>
                  <a:pt x="700" y="473"/>
                  <a:pt x="657" y="516"/>
                </a:cubicBezTo>
                <a:cubicBezTo>
                  <a:pt x="720" y="580"/>
                  <a:pt x="720" y="580"/>
                  <a:pt x="720" y="580"/>
                </a:cubicBezTo>
                <a:cubicBezTo>
                  <a:pt x="778" y="522"/>
                  <a:pt x="814" y="442"/>
                  <a:pt x="814" y="354"/>
                </a:cubicBezTo>
                <a:moveTo>
                  <a:pt x="987" y="354"/>
                </a:moveTo>
                <a:cubicBezTo>
                  <a:pt x="987" y="216"/>
                  <a:pt x="931" y="91"/>
                  <a:pt x="841" y="0"/>
                </a:cubicBezTo>
                <a:cubicBezTo>
                  <a:pt x="777" y="64"/>
                  <a:pt x="777" y="64"/>
                  <a:pt x="777" y="64"/>
                </a:cubicBezTo>
                <a:cubicBezTo>
                  <a:pt x="855" y="141"/>
                  <a:pt x="898" y="245"/>
                  <a:pt x="898" y="354"/>
                </a:cubicBezTo>
                <a:cubicBezTo>
                  <a:pt x="898" y="464"/>
                  <a:pt x="855" y="567"/>
                  <a:pt x="777" y="645"/>
                </a:cubicBezTo>
                <a:cubicBezTo>
                  <a:pt x="841" y="708"/>
                  <a:pt x="841" y="708"/>
                  <a:pt x="841" y="708"/>
                </a:cubicBezTo>
                <a:cubicBezTo>
                  <a:pt x="931" y="618"/>
                  <a:pt x="987" y="493"/>
                  <a:pt x="987" y="354"/>
                </a:cubicBezTo>
              </a:path>
            </a:pathLst>
          </a:custGeom>
          <a:solidFill>
            <a:srgbClr val="FFCC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B643CA8-F9C3-4C72-B882-168007DBE520}"/>
              </a:ext>
            </a:extLst>
          </p:cNvPr>
          <p:cNvSpPr txBox="1"/>
          <p:nvPr/>
        </p:nvSpPr>
        <p:spPr>
          <a:xfrm>
            <a:off x="9238639" y="6393621"/>
            <a:ext cx="29126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rPr>
              <a:t>*Based on 2019 Reputation Index Survey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10892A7-1C61-404B-8BF4-92CF05A2EF40}"/>
              </a:ext>
            </a:extLst>
          </p:cNvPr>
          <p:cNvSpPr txBox="1"/>
          <p:nvPr/>
        </p:nvSpPr>
        <p:spPr>
          <a:xfrm>
            <a:off x="8657163" y="5912682"/>
            <a:ext cx="31659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500" b="0" i="0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#GoodTogether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AB7A93-1ED0-4CA9-9A08-E95262E25B7C}"/>
              </a:ext>
            </a:extLst>
          </p:cNvPr>
          <p:cNvGrpSpPr/>
          <p:nvPr/>
        </p:nvGrpSpPr>
        <p:grpSpPr>
          <a:xfrm>
            <a:off x="407987" y="698307"/>
            <a:ext cx="3654000" cy="790219"/>
            <a:chOff x="407987" y="698307"/>
            <a:chExt cx="3654000" cy="790219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A775473-C936-4958-A301-80B34562710E}"/>
                </a:ext>
              </a:extLst>
            </p:cNvPr>
            <p:cNvSpPr/>
            <p:nvPr/>
          </p:nvSpPr>
          <p:spPr>
            <a:xfrm>
              <a:off x="407987" y="1062664"/>
              <a:ext cx="3654000" cy="425862"/>
            </a:xfrm>
            <a:custGeom>
              <a:avLst/>
              <a:gdLst>
                <a:gd name="connsiteX0" fmla="*/ 1830087 w 3654000"/>
                <a:gd name="connsiteY0" fmla="*/ 0 h 425862"/>
                <a:gd name="connsiteX1" fmla="*/ 3640594 w 3654000"/>
                <a:gd name="connsiteY1" fmla="*/ 113509 h 425862"/>
                <a:gd name="connsiteX2" fmla="*/ 3654000 w 3654000"/>
                <a:gd name="connsiteY2" fmla="*/ 115892 h 425862"/>
                <a:gd name="connsiteX3" fmla="*/ 3654000 w 3654000"/>
                <a:gd name="connsiteY3" fmla="*/ 278342 h 425862"/>
                <a:gd name="connsiteX4" fmla="*/ 3654000 w 3654000"/>
                <a:gd name="connsiteY4" fmla="*/ 294294 h 425862"/>
                <a:gd name="connsiteX5" fmla="*/ 3654000 w 3654000"/>
                <a:gd name="connsiteY5" fmla="*/ 425862 h 425862"/>
                <a:gd name="connsiteX6" fmla="*/ 0 w 3654000"/>
                <a:gd name="connsiteY6" fmla="*/ 425862 h 425862"/>
                <a:gd name="connsiteX7" fmla="*/ 0 w 3654000"/>
                <a:gd name="connsiteY7" fmla="*/ 294294 h 425862"/>
                <a:gd name="connsiteX8" fmla="*/ 0 w 3654000"/>
                <a:gd name="connsiteY8" fmla="*/ 278342 h 425862"/>
                <a:gd name="connsiteX9" fmla="*/ 0 w 3654000"/>
                <a:gd name="connsiteY9" fmla="*/ 116990 h 425862"/>
                <a:gd name="connsiteX10" fmla="*/ 19580 w 3654000"/>
                <a:gd name="connsiteY10" fmla="*/ 113509 h 425862"/>
                <a:gd name="connsiteX11" fmla="*/ 1830087 w 3654000"/>
                <a:gd name="connsiteY11" fmla="*/ 0 h 42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54000" h="425862">
                  <a:moveTo>
                    <a:pt x="1830087" y="0"/>
                  </a:moveTo>
                  <a:cubicBezTo>
                    <a:pt x="2558984" y="0"/>
                    <a:pt x="3210251" y="44186"/>
                    <a:pt x="3640594" y="113509"/>
                  </a:cubicBezTo>
                  <a:lnTo>
                    <a:pt x="3654000" y="115892"/>
                  </a:lnTo>
                  <a:lnTo>
                    <a:pt x="3654000" y="278342"/>
                  </a:lnTo>
                  <a:lnTo>
                    <a:pt x="3654000" y="294294"/>
                  </a:lnTo>
                  <a:lnTo>
                    <a:pt x="3654000" y="425862"/>
                  </a:lnTo>
                  <a:lnTo>
                    <a:pt x="0" y="425862"/>
                  </a:lnTo>
                  <a:lnTo>
                    <a:pt x="0" y="294294"/>
                  </a:lnTo>
                  <a:lnTo>
                    <a:pt x="0" y="278342"/>
                  </a:lnTo>
                  <a:lnTo>
                    <a:pt x="0" y="116990"/>
                  </a:lnTo>
                  <a:lnTo>
                    <a:pt x="19580" y="113509"/>
                  </a:lnTo>
                  <a:cubicBezTo>
                    <a:pt x="449923" y="44186"/>
                    <a:pt x="1101190" y="0"/>
                    <a:pt x="1830087" y="0"/>
                  </a:cubicBezTo>
                  <a:close/>
                </a:path>
              </a:pathLst>
            </a:custGeom>
            <a:solidFill>
              <a:srgbClr val="0DB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rPr>
                <a:t>Environment</a:t>
              </a:r>
              <a:endPara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B50AC4-E195-44C2-AB3A-7D4DC7DE8287}"/>
                </a:ext>
              </a:extLst>
            </p:cNvPr>
            <p:cNvGrpSpPr/>
            <p:nvPr/>
          </p:nvGrpSpPr>
          <p:grpSpPr>
            <a:xfrm>
              <a:off x="1999353" y="698307"/>
              <a:ext cx="471269" cy="471269"/>
              <a:chOff x="2017613" y="1087836"/>
              <a:chExt cx="337497" cy="33749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87ED8DE-3699-4EF5-BC84-ECC9992FAA25}"/>
                  </a:ext>
                </a:extLst>
              </p:cNvPr>
              <p:cNvSpPr/>
              <p:nvPr/>
            </p:nvSpPr>
            <p:spPr>
              <a:xfrm>
                <a:off x="2017613" y="1087836"/>
                <a:ext cx="337497" cy="337497"/>
              </a:xfrm>
              <a:prstGeom prst="ellipse">
                <a:avLst/>
              </a:prstGeom>
              <a:solidFill>
                <a:srgbClr val="0DB14B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0" rIns="36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EF1753AE-33C9-4164-9D1A-A8C500DC4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7828" y="1132406"/>
                <a:ext cx="237067" cy="248356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B944C96-4E2A-4D52-8F3F-3DD1FB1DEEAB}"/>
              </a:ext>
            </a:extLst>
          </p:cNvPr>
          <p:cNvGrpSpPr/>
          <p:nvPr/>
        </p:nvGrpSpPr>
        <p:grpSpPr>
          <a:xfrm>
            <a:off x="407987" y="3911608"/>
            <a:ext cx="11412538" cy="787078"/>
            <a:chOff x="407987" y="3911608"/>
            <a:chExt cx="11412538" cy="787078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CF1A8D6-6BB0-484A-A269-A97154EB6B60}"/>
                </a:ext>
              </a:extLst>
            </p:cNvPr>
            <p:cNvSpPr/>
            <p:nvPr/>
          </p:nvSpPr>
          <p:spPr>
            <a:xfrm>
              <a:off x="407987" y="4201769"/>
              <a:ext cx="11412538" cy="496917"/>
            </a:xfrm>
            <a:custGeom>
              <a:avLst/>
              <a:gdLst>
                <a:gd name="connsiteX0" fmla="*/ 5715911 w 11412538"/>
                <a:gd name="connsiteY0" fmla="*/ 0 h 496917"/>
                <a:gd name="connsiteX1" fmla="*/ 11370667 w 11412538"/>
                <a:gd name="connsiteY1" fmla="*/ 138255 h 496917"/>
                <a:gd name="connsiteX2" fmla="*/ 11412538 w 11412538"/>
                <a:gd name="connsiteY2" fmla="*/ 141157 h 496917"/>
                <a:gd name="connsiteX3" fmla="*/ 11412538 w 11412538"/>
                <a:gd name="connsiteY3" fmla="*/ 358452 h 496917"/>
                <a:gd name="connsiteX4" fmla="*/ 11412537 w 11412538"/>
                <a:gd name="connsiteY4" fmla="*/ 358452 h 496917"/>
                <a:gd name="connsiteX5" fmla="*/ 11412537 w 11412538"/>
                <a:gd name="connsiteY5" fmla="*/ 496917 h 496917"/>
                <a:gd name="connsiteX6" fmla="*/ 0 w 11412538"/>
                <a:gd name="connsiteY6" fmla="*/ 496917 h 496917"/>
                <a:gd name="connsiteX7" fmla="*/ 0 w 11412538"/>
                <a:gd name="connsiteY7" fmla="*/ 358452 h 496917"/>
                <a:gd name="connsiteX8" fmla="*/ 0 w 11412538"/>
                <a:gd name="connsiteY8" fmla="*/ 353262 h 496917"/>
                <a:gd name="connsiteX9" fmla="*/ 0 w 11412538"/>
                <a:gd name="connsiteY9" fmla="*/ 142495 h 496917"/>
                <a:gd name="connsiteX10" fmla="*/ 61154 w 11412538"/>
                <a:gd name="connsiteY10" fmla="*/ 138255 h 496917"/>
                <a:gd name="connsiteX11" fmla="*/ 5715911 w 11412538"/>
                <a:gd name="connsiteY11" fmla="*/ 0 h 49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12538" h="496917">
                  <a:moveTo>
                    <a:pt x="5715911" y="0"/>
                  </a:moveTo>
                  <a:cubicBezTo>
                    <a:pt x="7992475" y="0"/>
                    <a:pt x="10026577" y="53819"/>
                    <a:pt x="11370667" y="138255"/>
                  </a:cubicBezTo>
                  <a:lnTo>
                    <a:pt x="11412538" y="141157"/>
                  </a:lnTo>
                  <a:lnTo>
                    <a:pt x="11412538" y="358452"/>
                  </a:lnTo>
                  <a:lnTo>
                    <a:pt x="11412537" y="358452"/>
                  </a:lnTo>
                  <a:lnTo>
                    <a:pt x="11412537" y="496917"/>
                  </a:lnTo>
                  <a:lnTo>
                    <a:pt x="0" y="496917"/>
                  </a:lnTo>
                  <a:lnTo>
                    <a:pt x="0" y="358452"/>
                  </a:lnTo>
                  <a:lnTo>
                    <a:pt x="0" y="353262"/>
                  </a:lnTo>
                  <a:lnTo>
                    <a:pt x="0" y="142495"/>
                  </a:lnTo>
                  <a:lnTo>
                    <a:pt x="61154" y="138255"/>
                  </a:lnTo>
                  <a:cubicBezTo>
                    <a:pt x="1405245" y="53819"/>
                    <a:pt x="3439347" y="0"/>
                    <a:pt x="5715911" y="0"/>
                  </a:cubicBez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80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rPr>
                <a:t>Sustainable economic value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D368264-8942-45BC-BEA9-27B5AC453A83}"/>
                </a:ext>
              </a:extLst>
            </p:cNvPr>
            <p:cNvGrpSpPr/>
            <p:nvPr/>
          </p:nvGrpSpPr>
          <p:grpSpPr>
            <a:xfrm>
              <a:off x="5878913" y="3911608"/>
              <a:ext cx="470686" cy="470686"/>
              <a:chOff x="5703892" y="4024369"/>
              <a:chExt cx="493200" cy="493200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EED6A906-5773-40AA-915E-230566424816}"/>
                  </a:ext>
                </a:extLst>
              </p:cNvPr>
              <p:cNvSpPr/>
              <p:nvPr/>
            </p:nvSpPr>
            <p:spPr>
              <a:xfrm>
                <a:off x="5703892" y="4024369"/>
                <a:ext cx="493200" cy="4932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C1DC7FF7-EF89-422A-A052-37D2983D2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37562" y="4058039"/>
                <a:ext cx="425861" cy="425861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49203A6-C0A8-4A7C-9551-C9E57DB0D507}"/>
              </a:ext>
            </a:extLst>
          </p:cNvPr>
          <p:cNvGrpSpPr/>
          <p:nvPr/>
        </p:nvGrpSpPr>
        <p:grpSpPr>
          <a:xfrm>
            <a:off x="8170317" y="698307"/>
            <a:ext cx="3654000" cy="790219"/>
            <a:chOff x="8170317" y="698307"/>
            <a:chExt cx="3654000" cy="790219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D4D0C9D-9B24-4E6E-B478-C5191511D2DA}"/>
                </a:ext>
              </a:extLst>
            </p:cNvPr>
            <p:cNvSpPr/>
            <p:nvPr/>
          </p:nvSpPr>
          <p:spPr>
            <a:xfrm>
              <a:off x="8170317" y="1062664"/>
              <a:ext cx="3654000" cy="425862"/>
            </a:xfrm>
            <a:custGeom>
              <a:avLst/>
              <a:gdLst>
                <a:gd name="connsiteX0" fmla="*/ 1830087 w 3654000"/>
                <a:gd name="connsiteY0" fmla="*/ 0 h 425862"/>
                <a:gd name="connsiteX1" fmla="*/ 3640594 w 3654000"/>
                <a:gd name="connsiteY1" fmla="*/ 113509 h 425862"/>
                <a:gd name="connsiteX2" fmla="*/ 3654000 w 3654000"/>
                <a:gd name="connsiteY2" fmla="*/ 115892 h 425862"/>
                <a:gd name="connsiteX3" fmla="*/ 3654000 w 3654000"/>
                <a:gd name="connsiteY3" fmla="*/ 278342 h 425862"/>
                <a:gd name="connsiteX4" fmla="*/ 3654000 w 3654000"/>
                <a:gd name="connsiteY4" fmla="*/ 294294 h 425862"/>
                <a:gd name="connsiteX5" fmla="*/ 3654000 w 3654000"/>
                <a:gd name="connsiteY5" fmla="*/ 425862 h 425862"/>
                <a:gd name="connsiteX6" fmla="*/ 0 w 3654000"/>
                <a:gd name="connsiteY6" fmla="*/ 425862 h 425862"/>
                <a:gd name="connsiteX7" fmla="*/ 0 w 3654000"/>
                <a:gd name="connsiteY7" fmla="*/ 294294 h 425862"/>
                <a:gd name="connsiteX8" fmla="*/ 0 w 3654000"/>
                <a:gd name="connsiteY8" fmla="*/ 278342 h 425862"/>
                <a:gd name="connsiteX9" fmla="*/ 0 w 3654000"/>
                <a:gd name="connsiteY9" fmla="*/ 116990 h 425862"/>
                <a:gd name="connsiteX10" fmla="*/ 19580 w 3654000"/>
                <a:gd name="connsiteY10" fmla="*/ 113509 h 425862"/>
                <a:gd name="connsiteX11" fmla="*/ 1830087 w 3654000"/>
                <a:gd name="connsiteY11" fmla="*/ 0 h 42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54000" h="425862">
                  <a:moveTo>
                    <a:pt x="1830087" y="0"/>
                  </a:moveTo>
                  <a:cubicBezTo>
                    <a:pt x="2558984" y="0"/>
                    <a:pt x="3210251" y="44186"/>
                    <a:pt x="3640594" y="113509"/>
                  </a:cubicBezTo>
                  <a:lnTo>
                    <a:pt x="3654000" y="115892"/>
                  </a:lnTo>
                  <a:lnTo>
                    <a:pt x="3654000" y="278342"/>
                  </a:lnTo>
                  <a:lnTo>
                    <a:pt x="3654000" y="294294"/>
                  </a:lnTo>
                  <a:lnTo>
                    <a:pt x="3654000" y="425862"/>
                  </a:lnTo>
                  <a:lnTo>
                    <a:pt x="0" y="425862"/>
                  </a:lnTo>
                  <a:lnTo>
                    <a:pt x="0" y="294294"/>
                  </a:lnTo>
                  <a:lnTo>
                    <a:pt x="0" y="278342"/>
                  </a:lnTo>
                  <a:lnTo>
                    <a:pt x="0" y="116990"/>
                  </a:lnTo>
                  <a:lnTo>
                    <a:pt x="19580" y="113509"/>
                  </a:lnTo>
                  <a:cubicBezTo>
                    <a:pt x="449923" y="44186"/>
                    <a:pt x="1101190" y="0"/>
                    <a:pt x="18300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rPr>
                <a:t>Sound governance</a:t>
              </a:r>
              <a:endPara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C43D26-A6D4-4B68-A653-F3E8F8263D0D}"/>
                </a:ext>
              </a:extLst>
            </p:cNvPr>
            <p:cNvGrpSpPr/>
            <p:nvPr/>
          </p:nvGrpSpPr>
          <p:grpSpPr>
            <a:xfrm>
              <a:off x="9761974" y="698307"/>
              <a:ext cx="470686" cy="470686"/>
              <a:chOff x="9708389" y="981084"/>
              <a:chExt cx="493200" cy="49320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2892BC8B-30A9-498B-ACA5-DE2E531744FE}"/>
                  </a:ext>
                </a:extLst>
              </p:cNvPr>
              <p:cNvSpPr/>
              <p:nvPr/>
            </p:nvSpPr>
            <p:spPr>
              <a:xfrm>
                <a:off x="9708389" y="981084"/>
                <a:ext cx="493200" cy="4932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0" rIns="36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pic>
            <p:nvPicPr>
              <p:cNvPr id="61" name="Picture 60" descr="A picture containing table&#10;&#10;Description automatically generated">
                <a:extLst>
                  <a:ext uri="{FF2B5EF4-FFF2-40B4-BE49-F238E27FC236}">
                    <a16:creationId xmlns:a16="http://schemas.microsoft.com/office/drawing/2014/main" id="{85BBCB83-79B4-466A-923E-BF8765E355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email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525" t="23873" r="21788" b="24682"/>
              <a:stretch/>
            </p:blipFill>
            <p:spPr>
              <a:xfrm>
                <a:off x="9761583" y="1038122"/>
                <a:ext cx="386812" cy="379125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C991001-7644-49E9-A74E-348210621CA4}"/>
              </a:ext>
            </a:extLst>
          </p:cNvPr>
          <p:cNvGrpSpPr/>
          <p:nvPr/>
        </p:nvGrpSpPr>
        <p:grpSpPr>
          <a:xfrm>
            <a:off x="4302552" y="698307"/>
            <a:ext cx="3654000" cy="790219"/>
            <a:chOff x="4302552" y="698307"/>
            <a:chExt cx="3654000" cy="79021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D732C5E-F535-4692-B697-7724B5EE0E83}"/>
                </a:ext>
              </a:extLst>
            </p:cNvPr>
            <p:cNvSpPr/>
            <p:nvPr/>
          </p:nvSpPr>
          <p:spPr>
            <a:xfrm>
              <a:off x="4302552" y="1062664"/>
              <a:ext cx="3654000" cy="425862"/>
            </a:xfrm>
            <a:custGeom>
              <a:avLst/>
              <a:gdLst>
                <a:gd name="connsiteX0" fmla="*/ 1830087 w 3654000"/>
                <a:gd name="connsiteY0" fmla="*/ 0 h 425862"/>
                <a:gd name="connsiteX1" fmla="*/ 3640594 w 3654000"/>
                <a:gd name="connsiteY1" fmla="*/ 113509 h 425862"/>
                <a:gd name="connsiteX2" fmla="*/ 3654000 w 3654000"/>
                <a:gd name="connsiteY2" fmla="*/ 115892 h 425862"/>
                <a:gd name="connsiteX3" fmla="*/ 3654000 w 3654000"/>
                <a:gd name="connsiteY3" fmla="*/ 278342 h 425862"/>
                <a:gd name="connsiteX4" fmla="*/ 3654000 w 3654000"/>
                <a:gd name="connsiteY4" fmla="*/ 294294 h 425862"/>
                <a:gd name="connsiteX5" fmla="*/ 3654000 w 3654000"/>
                <a:gd name="connsiteY5" fmla="*/ 425862 h 425862"/>
                <a:gd name="connsiteX6" fmla="*/ 0 w 3654000"/>
                <a:gd name="connsiteY6" fmla="*/ 425862 h 425862"/>
                <a:gd name="connsiteX7" fmla="*/ 0 w 3654000"/>
                <a:gd name="connsiteY7" fmla="*/ 294294 h 425862"/>
                <a:gd name="connsiteX8" fmla="*/ 0 w 3654000"/>
                <a:gd name="connsiteY8" fmla="*/ 278342 h 425862"/>
                <a:gd name="connsiteX9" fmla="*/ 0 w 3654000"/>
                <a:gd name="connsiteY9" fmla="*/ 116990 h 425862"/>
                <a:gd name="connsiteX10" fmla="*/ 19580 w 3654000"/>
                <a:gd name="connsiteY10" fmla="*/ 113509 h 425862"/>
                <a:gd name="connsiteX11" fmla="*/ 1830087 w 3654000"/>
                <a:gd name="connsiteY11" fmla="*/ 0 h 42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54000" h="425862">
                  <a:moveTo>
                    <a:pt x="1830087" y="0"/>
                  </a:moveTo>
                  <a:cubicBezTo>
                    <a:pt x="2558984" y="0"/>
                    <a:pt x="3210251" y="44186"/>
                    <a:pt x="3640594" y="113509"/>
                  </a:cubicBezTo>
                  <a:lnTo>
                    <a:pt x="3654000" y="115892"/>
                  </a:lnTo>
                  <a:lnTo>
                    <a:pt x="3654000" y="278342"/>
                  </a:lnTo>
                  <a:lnTo>
                    <a:pt x="3654000" y="294294"/>
                  </a:lnTo>
                  <a:lnTo>
                    <a:pt x="3654000" y="425862"/>
                  </a:lnTo>
                  <a:lnTo>
                    <a:pt x="0" y="425862"/>
                  </a:lnTo>
                  <a:lnTo>
                    <a:pt x="0" y="294294"/>
                  </a:lnTo>
                  <a:lnTo>
                    <a:pt x="0" y="278342"/>
                  </a:lnTo>
                  <a:lnTo>
                    <a:pt x="0" y="116990"/>
                  </a:lnTo>
                  <a:lnTo>
                    <a:pt x="19580" y="113509"/>
                  </a:lnTo>
                  <a:cubicBezTo>
                    <a:pt x="449923" y="44186"/>
                    <a:pt x="1101190" y="0"/>
                    <a:pt x="1830087" y="0"/>
                  </a:cubicBezTo>
                  <a:close/>
                </a:path>
              </a:pathLst>
            </a:custGeom>
            <a:solidFill>
              <a:srgbClr val="5A1F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rPr>
                <a:t>Sustainable societies</a:t>
              </a:r>
              <a:endPara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653B17-2463-4B1D-B3E9-0C113DFA38A9}"/>
                </a:ext>
              </a:extLst>
            </p:cNvPr>
            <p:cNvGrpSpPr/>
            <p:nvPr/>
          </p:nvGrpSpPr>
          <p:grpSpPr>
            <a:xfrm>
              <a:off x="5894209" y="698307"/>
              <a:ext cx="470686" cy="470686"/>
              <a:chOff x="5602800" y="989228"/>
              <a:chExt cx="493200" cy="4932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4E78D7D9-EC76-4039-8958-EB5923A6E891}"/>
                  </a:ext>
                </a:extLst>
              </p:cNvPr>
              <p:cNvSpPr/>
              <p:nvPr/>
            </p:nvSpPr>
            <p:spPr>
              <a:xfrm>
                <a:off x="5602800" y="989228"/>
                <a:ext cx="493200" cy="493200"/>
              </a:xfrm>
              <a:prstGeom prst="ellipse">
                <a:avLst/>
              </a:prstGeom>
              <a:solidFill>
                <a:srgbClr val="5A1F58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0" rIns="36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41B770DA-76B2-46E0-BF75-268A1A9F4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47525" y="1033953"/>
                <a:ext cx="403749" cy="403749"/>
              </a:xfrm>
              <a:prstGeom prst="rect">
                <a:avLst/>
              </a:prstGeom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90D25C1-39AF-4274-9375-AB4842FBCC98}"/>
              </a:ext>
            </a:extLst>
          </p:cNvPr>
          <p:cNvGrpSpPr/>
          <p:nvPr/>
        </p:nvGrpSpPr>
        <p:grpSpPr>
          <a:xfrm>
            <a:off x="4302552" y="2726885"/>
            <a:ext cx="1764000" cy="1044000"/>
            <a:chOff x="4302552" y="1586758"/>
            <a:chExt cx="1764000" cy="104400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B05EEAFB-95F4-4583-AA15-F632736451BD}"/>
                </a:ext>
              </a:extLst>
            </p:cNvPr>
            <p:cNvSpPr/>
            <p:nvPr/>
          </p:nvSpPr>
          <p:spPr>
            <a:xfrm>
              <a:off x="4302552" y="1586758"/>
              <a:ext cx="1764000" cy="1044000"/>
            </a:xfrm>
            <a:prstGeom prst="roundRect">
              <a:avLst>
                <a:gd name="adj" fmla="val 6966"/>
              </a:avLst>
            </a:prstGeom>
            <a:solidFill>
              <a:schemeClr val="bg2"/>
            </a:solidFill>
            <a:ln>
              <a:solidFill>
                <a:srgbClr val="5A1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108000" bIns="3600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A1E5C"/>
                  </a:solidFill>
                  <a:effectLst/>
                  <a:uLnTx/>
                  <a:uFillTx/>
                  <a:latin typeface="MTN Brighter Sans Bold"/>
                  <a:ea typeface="+mn-ea"/>
                  <a:cs typeface="+mn-cs"/>
                </a:rPr>
                <a:t>37%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TN Brighter Sans Light" panose="00000400000000000000" pitchFamily="2" charset="0"/>
                  <a:ea typeface="+mn-ea"/>
                  <a:cs typeface="+mn-cs"/>
                </a:rPr>
                <a:t>female employees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TN Brighter Sans Light" panose="00000400000000000000" pitchFamily="2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TN Brighter Sans Light" panose="00000400000000000000" pitchFamily="2" charset="0"/>
                  <a:ea typeface="+mn-ea"/>
                  <a:cs typeface="+mn-cs"/>
                </a:rPr>
                <a:t>in workforce</a:t>
              </a:r>
              <a:endPara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AA54AFA-C4C9-4575-9D95-5DD33D4F6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8518" y="1748203"/>
              <a:ext cx="304800" cy="699911"/>
            </a:xfrm>
            <a:prstGeom prst="rect">
              <a:avLst/>
            </a:prstGeom>
          </p:spPr>
        </p:pic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5B552D8-0DD8-46D8-92AC-924EDB0C44EE}"/>
              </a:ext>
            </a:extLst>
          </p:cNvPr>
          <p:cNvSpPr/>
          <p:nvPr/>
        </p:nvSpPr>
        <p:spPr>
          <a:xfrm>
            <a:off x="6192552" y="2726885"/>
            <a:ext cx="1764000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rgbClr val="5A1E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1E5C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1,9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total Corporate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Social Investment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Beneficiaries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TN Brighter Sans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4F2F080-6DF8-463E-8BEE-8973B2C74740}"/>
              </a:ext>
            </a:extLst>
          </p:cNvPr>
          <p:cNvSpPr/>
          <p:nvPr/>
        </p:nvSpPr>
        <p:spPr>
          <a:xfrm>
            <a:off x="10060317" y="2747914"/>
            <a:ext cx="1764000" cy="1044000"/>
          </a:xfrm>
          <a:prstGeom prst="roundRect">
            <a:avLst>
              <a:gd name="adj" fmla="val 6966"/>
            </a:avLst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74%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78F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N Brighter Sans Light" panose="00000400000000000000" pitchFamily="2" charset="0"/>
                <a:ea typeface="+mn-ea"/>
                <a:cs typeface="+mn-cs"/>
              </a:rPr>
              <a:t>of Stakeholders say MTN adheres to good corporate governance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TN Brighter Sans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67ADD09-D3DA-481F-94DD-C3D759A6841C}"/>
              </a:ext>
            </a:extLst>
          </p:cNvPr>
          <p:cNvSpPr txBox="1"/>
          <p:nvPr/>
        </p:nvSpPr>
        <p:spPr>
          <a:xfrm>
            <a:off x="406400" y="6604000"/>
            <a:ext cx="436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Numbers as at 31 December 2019 </a:t>
            </a:r>
          </a:p>
        </p:txBody>
      </p:sp>
      <p:sp>
        <p:nvSpPr>
          <p:cNvPr id="67" name="Slide Number Placeholder 1">
            <a:extLst>
              <a:ext uri="{FF2B5EF4-FFF2-40B4-BE49-F238E27FC236}">
                <a16:creationId xmlns:a16="http://schemas.microsoft.com/office/drawing/2014/main" id="{DD201D27-DF08-4FA9-8B84-B5B3DA1C099A}"/>
              </a:ext>
            </a:extLst>
          </p:cNvPr>
          <p:cNvSpPr txBox="1">
            <a:spLocks/>
          </p:cNvSpPr>
          <p:nvPr/>
        </p:nvSpPr>
        <p:spPr>
          <a:xfrm>
            <a:off x="11419265" y="6583353"/>
            <a:ext cx="342145" cy="174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C9EDA83-5074-4C24-8467-F331177C9D01}" type="slidenum">
              <a:rPr lang="en-ZA" sz="900" smtClean="0">
                <a:solidFill>
                  <a:prstClr val="black"/>
                </a:solidFill>
                <a:latin typeface="MTN Brighter Sans"/>
              </a:rPr>
              <a:pPr algn="ctr">
                <a:defRPr/>
              </a:pPr>
              <a:t>7</a:t>
            </a:fld>
            <a:endParaRPr lang="en-ZA" sz="900" dirty="0">
              <a:solidFill>
                <a:prstClr val="black"/>
              </a:solidFill>
              <a:latin typeface="MTN Brighter Sans"/>
            </a:endParaRPr>
          </a:p>
        </p:txBody>
      </p:sp>
    </p:spTree>
    <p:extLst>
      <p:ext uri="{BB962C8B-B14F-4D97-AF65-F5344CB8AC3E}">
        <p14:creationId xmlns:p14="http://schemas.microsoft.com/office/powerpoint/2010/main" val="295643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83AB4D-76D3-4BC8-AFEF-DB2F02C8311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319BF607-004E-47E7-A476-4166F884B497}"/>
              </a:ext>
            </a:extLst>
          </p:cNvPr>
          <p:cNvSpPr/>
          <p:nvPr/>
        </p:nvSpPr>
        <p:spPr>
          <a:xfrm rot="13475536" flipH="1" flipV="1">
            <a:off x="940257" y="3490068"/>
            <a:ext cx="3954927" cy="4183352"/>
          </a:xfrm>
          <a:custGeom>
            <a:avLst/>
            <a:gdLst>
              <a:gd name="connsiteX0" fmla="*/ 244288 w 3954927"/>
              <a:gd name="connsiteY0" fmla="*/ 3930523 h 4183352"/>
              <a:gd name="connsiteX1" fmla="*/ 244288 w 3954927"/>
              <a:gd name="connsiteY1" fmla="*/ 3930524 h 4183352"/>
              <a:gd name="connsiteX2" fmla="*/ 244289 w 3954927"/>
              <a:gd name="connsiteY2" fmla="*/ 3930524 h 4183352"/>
              <a:gd name="connsiteX3" fmla="*/ 252829 w 3954927"/>
              <a:gd name="connsiteY3" fmla="*/ 2730478 h 4183352"/>
              <a:gd name="connsiteX4" fmla="*/ 2510593 w 3954927"/>
              <a:gd name="connsiteY4" fmla="*/ 504622 h 4183352"/>
              <a:gd name="connsiteX5" fmla="*/ 2950204 w 3954927"/>
              <a:gd name="connsiteY5" fmla="*/ 274734 h 4183352"/>
              <a:gd name="connsiteX6" fmla="*/ 2969406 w 3954927"/>
              <a:gd name="connsiteY6" fmla="*/ 273032 h 4183352"/>
              <a:gd name="connsiteX7" fmla="*/ 3110759 w 3954927"/>
              <a:gd name="connsiteY7" fmla="*/ 0 h 4183352"/>
              <a:gd name="connsiteX8" fmla="*/ 3253052 w 3954927"/>
              <a:gd name="connsiteY8" fmla="*/ 274847 h 4183352"/>
              <a:gd name="connsiteX9" fmla="*/ 3274343 w 3954927"/>
              <a:gd name="connsiteY9" fmla="*/ 277041 h 4183352"/>
              <a:gd name="connsiteX10" fmla="*/ 3710638 w 3954927"/>
              <a:gd name="connsiteY10" fmla="*/ 513162 h 4183352"/>
              <a:gd name="connsiteX11" fmla="*/ 3710638 w 3954927"/>
              <a:gd name="connsiteY11" fmla="*/ 513162 h 4183352"/>
              <a:gd name="connsiteX12" fmla="*/ 3702098 w 3954927"/>
              <a:gd name="connsiteY12" fmla="*/ 1713208 h 4183352"/>
              <a:gd name="connsiteX13" fmla="*/ 1444334 w 3954927"/>
              <a:gd name="connsiteY13" fmla="*/ 3939064 h 4183352"/>
              <a:gd name="connsiteX14" fmla="*/ 376630 w 3954927"/>
              <a:gd name="connsiteY14" fmla="*/ 4040206 h 4183352"/>
              <a:gd name="connsiteX15" fmla="*/ 244288 w 3954927"/>
              <a:gd name="connsiteY15" fmla="*/ 3930524 h 4183352"/>
              <a:gd name="connsiteX16" fmla="*/ 136501 w 3954927"/>
              <a:gd name="connsiteY16" fmla="*/ 3796634 h 4183352"/>
              <a:gd name="connsiteX17" fmla="*/ 252829 w 3954927"/>
              <a:gd name="connsiteY17" fmla="*/ 2730478 h 418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54927" h="4183352">
                <a:moveTo>
                  <a:pt x="244288" y="3930523"/>
                </a:moveTo>
                <a:lnTo>
                  <a:pt x="244288" y="3930524"/>
                </a:lnTo>
                <a:lnTo>
                  <a:pt x="244289" y="3930524"/>
                </a:lnTo>
                <a:close/>
                <a:moveTo>
                  <a:pt x="252829" y="2730478"/>
                </a:moveTo>
                <a:lnTo>
                  <a:pt x="2510593" y="504622"/>
                </a:lnTo>
                <a:cubicBezTo>
                  <a:pt x="2635746" y="381237"/>
                  <a:pt x="2789521" y="304659"/>
                  <a:pt x="2950204" y="274734"/>
                </a:cubicBezTo>
                <a:lnTo>
                  <a:pt x="2969406" y="273032"/>
                </a:lnTo>
                <a:lnTo>
                  <a:pt x="3110759" y="0"/>
                </a:lnTo>
                <a:lnTo>
                  <a:pt x="3253052" y="274847"/>
                </a:lnTo>
                <a:lnTo>
                  <a:pt x="3274343" y="277041"/>
                </a:lnTo>
                <a:cubicBezTo>
                  <a:pt x="3434584" y="309250"/>
                  <a:pt x="3587254" y="388009"/>
                  <a:pt x="3710638" y="513162"/>
                </a:cubicBezTo>
                <a:lnTo>
                  <a:pt x="3710638" y="513162"/>
                </a:lnTo>
                <a:cubicBezTo>
                  <a:pt x="4039663" y="846904"/>
                  <a:pt x="4035840" y="1384183"/>
                  <a:pt x="3702098" y="1713208"/>
                </a:cubicBezTo>
                <a:lnTo>
                  <a:pt x="1444334" y="3939064"/>
                </a:lnTo>
                <a:cubicBezTo>
                  <a:pt x="1152310" y="4226961"/>
                  <a:pt x="704453" y="4260020"/>
                  <a:pt x="376630" y="4040206"/>
                </a:cubicBezTo>
                <a:lnTo>
                  <a:pt x="244288" y="3930524"/>
                </a:lnTo>
                <a:lnTo>
                  <a:pt x="136501" y="3796634"/>
                </a:lnTo>
                <a:cubicBezTo>
                  <a:pt x="-78626" y="3465717"/>
                  <a:pt x="-39195" y="3018376"/>
                  <a:pt x="252829" y="273047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C1A58A54-9257-42FB-B428-5DECDA4F3409}"/>
              </a:ext>
            </a:extLst>
          </p:cNvPr>
          <p:cNvSpPr/>
          <p:nvPr/>
        </p:nvSpPr>
        <p:spPr>
          <a:xfrm rot="8223599" flipV="1">
            <a:off x="7262793" y="3513509"/>
            <a:ext cx="4018173" cy="4125383"/>
          </a:xfrm>
          <a:custGeom>
            <a:avLst/>
            <a:gdLst>
              <a:gd name="connsiteX0" fmla="*/ 227366 w 4018173"/>
              <a:gd name="connsiteY0" fmla="*/ 3854879 h 4125383"/>
              <a:gd name="connsiteX1" fmla="*/ 227366 w 4018173"/>
              <a:gd name="connsiteY1" fmla="*/ 3854880 h 4125383"/>
              <a:gd name="connsiteX2" fmla="*/ 227366 w 4018173"/>
              <a:gd name="connsiteY2" fmla="*/ 3854880 h 4125383"/>
              <a:gd name="connsiteX3" fmla="*/ 2591508 w 4018173"/>
              <a:gd name="connsiteY3" fmla="*/ 495747 h 4125383"/>
              <a:gd name="connsiteX4" fmla="*/ 270504 w 4018173"/>
              <a:gd name="connsiteY4" fmla="*/ 2655580 h 4125383"/>
              <a:gd name="connsiteX5" fmla="*/ 123484 w 4018173"/>
              <a:gd name="connsiteY5" fmla="*/ 3717938 h 4125383"/>
              <a:gd name="connsiteX6" fmla="*/ 227366 w 4018173"/>
              <a:gd name="connsiteY6" fmla="*/ 3854880 h 4125383"/>
              <a:gd name="connsiteX7" fmla="*/ 356490 w 4018173"/>
              <a:gd name="connsiteY7" fmla="*/ 3968332 h 4125383"/>
              <a:gd name="connsiteX8" fmla="*/ 1426666 w 4018173"/>
              <a:gd name="connsiteY8" fmla="*/ 3898017 h 4125383"/>
              <a:gd name="connsiteX9" fmla="*/ 3747670 w 4018173"/>
              <a:gd name="connsiteY9" fmla="*/ 1738186 h 4125383"/>
              <a:gd name="connsiteX10" fmla="*/ 3790808 w 4018173"/>
              <a:gd name="connsiteY10" fmla="*/ 538885 h 4125383"/>
              <a:gd name="connsiteX11" fmla="*/ 3790809 w 4018173"/>
              <a:gd name="connsiteY11" fmla="*/ 538884 h 4125383"/>
              <a:gd name="connsiteX12" fmla="*/ 3361503 w 4018173"/>
              <a:gd name="connsiteY12" fmla="*/ 290282 h 4125383"/>
              <a:gd name="connsiteX13" fmla="*/ 3324387 w 4018173"/>
              <a:gd name="connsiteY13" fmla="*/ 285373 h 4125383"/>
              <a:gd name="connsiteX14" fmla="*/ 3176645 w 4018173"/>
              <a:gd name="connsiteY14" fmla="*/ 0 h 4125383"/>
              <a:gd name="connsiteX15" fmla="*/ 3031598 w 4018173"/>
              <a:gd name="connsiteY15" fmla="*/ 280168 h 4125383"/>
              <a:gd name="connsiteX16" fmla="*/ 2878743 w 4018173"/>
              <a:gd name="connsiteY16" fmla="*/ 319550 h 4125383"/>
              <a:gd name="connsiteX17" fmla="*/ 2591508 w 4018173"/>
              <a:gd name="connsiteY17" fmla="*/ 495747 h 412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18173" h="4125383">
                <a:moveTo>
                  <a:pt x="227366" y="3854879"/>
                </a:moveTo>
                <a:lnTo>
                  <a:pt x="227366" y="3854880"/>
                </a:lnTo>
                <a:lnTo>
                  <a:pt x="227366" y="3854880"/>
                </a:lnTo>
                <a:close/>
                <a:moveTo>
                  <a:pt x="2591508" y="495747"/>
                </a:moveTo>
                <a:lnTo>
                  <a:pt x="270504" y="2655580"/>
                </a:lnTo>
                <a:cubicBezTo>
                  <a:pt x="-29700" y="2934937"/>
                  <a:pt x="-82012" y="3380955"/>
                  <a:pt x="123484" y="3717938"/>
                </a:cubicBezTo>
                <a:lnTo>
                  <a:pt x="227366" y="3854880"/>
                </a:lnTo>
                <a:lnTo>
                  <a:pt x="356490" y="3968332"/>
                </a:lnTo>
                <a:cubicBezTo>
                  <a:pt x="677838" y="4197508"/>
                  <a:pt x="1126462" y="4177375"/>
                  <a:pt x="1426666" y="3898017"/>
                </a:cubicBezTo>
                <a:lnTo>
                  <a:pt x="3747670" y="1738186"/>
                </a:lnTo>
                <a:cubicBezTo>
                  <a:pt x="4090760" y="1418920"/>
                  <a:pt x="4110073" y="881975"/>
                  <a:pt x="3790808" y="538885"/>
                </a:cubicBezTo>
                <a:lnTo>
                  <a:pt x="3790809" y="538884"/>
                </a:lnTo>
                <a:cubicBezTo>
                  <a:pt x="3671084" y="410226"/>
                  <a:pt x="3520748" y="327098"/>
                  <a:pt x="3361503" y="290282"/>
                </a:cubicBezTo>
                <a:lnTo>
                  <a:pt x="3324387" y="285373"/>
                </a:lnTo>
                <a:lnTo>
                  <a:pt x="3176645" y="0"/>
                </a:lnTo>
                <a:lnTo>
                  <a:pt x="3031598" y="280168"/>
                </a:lnTo>
                <a:lnTo>
                  <a:pt x="2878743" y="319550"/>
                </a:lnTo>
                <a:cubicBezTo>
                  <a:pt x="2775169" y="357275"/>
                  <a:pt x="2677280" y="415931"/>
                  <a:pt x="2591508" y="495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5A1F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4EAC00C8-7534-4195-8D74-E44DAB73C12F}"/>
              </a:ext>
            </a:extLst>
          </p:cNvPr>
          <p:cNvSpPr/>
          <p:nvPr/>
        </p:nvSpPr>
        <p:spPr>
          <a:xfrm rot="16200000" flipH="1" flipV="1">
            <a:off x="1750168" y="1383709"/>
            <a:ext cx="1697165" cy="4788696"/>
          </a:xfrm>
          <a:custGeom>
            <a:avLst/>
            <a:gdLst>
              <a:gd name="connsiteX0" fmla="*/ 848581 w 1697165"/>
              <a:gd name="connsiteY0" fmla="*/ 4788696 h 4788696"/>
              <a:gd name="connsiteX1" fmla="*/ 848582 w 1697165"/>
              <a:gd name="connsiteY1" fmla="*/ 4788696 h 4788696"/>
              <a:gd name="connsiteX2" fmla="*/ 848582 w 1697165"/>
              <a:gd name="connsiteY2" fmla="*/ 4788696 h 4788696"/>
              <a:gd name="connsiteX3" fmla="*/ 0 w 1697165"/>
              <a:gd name="connsiteY3" fmla="*/ 3940114 h 4788696"/>
              <a:gd name="connsiteX4" fmla="*/ 0 w 1697165"/>
              <a:gd name="connsiteY4" fmla="*/ 1115045 h 4788696"/>
              <a:gd name="connsiteX5" fmla="*/ 677563 w 1697165"/>
              <a:gd name="connsiteY5" fmla="*/ 283704 h 4788696"/>
              <a:gd name="connsiteX6" fmla="*/ 703033 w 1697165"/>
              <a:gd name="connsiteY6" fmla="*/ 281136 h 4788696"/>
              <a:gd name="connsiteX7" fmla="*/ 848582 w 1697165"/>
              <a:gd name="connsiteY7" fmla="*/ 0 h 4788696"/>
              <a:gd name="connsiteX8" fmla="*/ 994131 w 1697165"/>
              <a:gd name="connsiteY8" fmla="*/ 281137 h 4788696"/>
              <a:gd name="connsiteX9" fmla="*/ 1019602 w 1697165"/>
              <a:gd name="connsiteY9" fmla="*/ 283705 h 4788696"/>
              <a:gd name="connsiteX10" fmla="*/ 1697165 w 1697165"/>
              <a:gd name="connsiteY10" fmla="*/ 1115047 h 4788696"/>
              <a:gd name="connsiteX11" fmla="*/ 1697163 w 1697165"/>
              <a:gd name="connsiteY11" fmla="*/ 3940115 h 4788696"/>
              <a:gd name="connsiteX12" fmla="*/ 1019600 w 1697165"/>
              <a:gd name="connsiteY12" fmla="*/ 4771456 h 4788696"/>
              <a:gd name="connsiteX13" fmla="*/ 848582 w 1697165"/>
              <a:gd name="connsiteY13" fmla="*/ 4788696 h 4788696"/>
              <a:gd name="connsiteX14" fmla="*/ 677563 w 1697165"/>
              <a:gd name="connsiteY14" fmla="*/ 4771456 h 4788696"/>
              <a:gd name="connsiteX15" fmla="*/ 0 w 1697165"/>
              <a:gd name="connsiteY15" fmla="*/ 3940114 h 478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97165" h="4788696">
                <a:moveTo>
                  <a:pt x="848581" y="4788696"/>
                </a:moveTo>
                <a:lnTo>
                  <a:pt x="848582" y="4788696"/>
                </a:lnTo>
                <a:lnTo>
                  <a:pt x="848582" y="4788696"/>
                </a:lnTo>
                <a:close/>
                <a:moveTo>
                  <a:pt x="0" y="3940114"/>
                </a:moveTo>
                <a:lnTo>
                  <a:pt x="0" y="1115045"/>
                </a:lnTo>
                <a:cubicBezTo>
                  <a:pt x="0" y="704969"/>
                  <a:pt x="290879" y="362831"/>
                  <a:pt x="677563" y="283704"/>
                </a:cubicBezTo>
                <a:lnTo>
                  <a:pt x="703033" y="281136"/>
                </a:lnTo>
                <a:lnTo>
                  <a:pt x="848582" y="0"/>
                </a:lnTo>
                <a:lnTo>
                  <a:pt x="994131" y="281137"/>
                </a:lnTo>
                <a:lnTo>
                  <a:pt x="1019602" y="283705"/>
                </a:lnTo>
                <a:cubicBezTo>
                  <a:pt x="1406286" y="362832"/>
                  <a:pt x="1697165" y="704970"/>
                  <a:pt x="1697165" y="1115047"/>
                </a:cubicBezTo>
                <a:lnTo>
                  <a:pt x="1697163" y="3940115"/>
                </a:lnTo>
                <a:cubicBezTo>
                  <a:pt x="1697163" y="4350191"/>
                  <a:pt x="1406285" y="4692329"/>
                  <a:pt x="1019600" y="4771456"/>
                </a:cubicBezTo>
                <a:lnTo>
                  <a:pt x="848582" y="4788696"/>
                </a:lnTo>
                <a:lnTo>
                  <a:pt x="677563" y="4771456"/>
                </a:lnTo>
                <a:cubicBezTo>
                  <a:pt x="290879" y="4692329"/>
                  <a:pt x="0" y="4350191"/>
                  <a:pt x="0" y="39401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E32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9B109268-6261-4C2B-92CF-64ADC007C120}"/>
              </a:ext>
            </a:extLst>
          </p:cNvPr>
          <p:cNvSpPr/>
          <p:nvPr/>
        </p:nvSpPr>
        <p:spPr>
          <a:xfrm rot="5400000" flipV="1">
            <a:off x="8680981" y="1381657"/>
            <a:ext cx="1697165" cy="4792796"/>
          </a:xfrm>
          <a:custGeom>
            <a:avLst/>
            <a:gdLst>
              <a:gd name="connsiteX0" fmla="*/ 848582 w 1697165"/>
              <a:gd name="connsiteY0" fmla="*/ 4792796 h 4792796"/>
              <a:gd name="connsiteX1" fmla="*/ 848583 w 1697165"/>
              <a:gd name="connsiteY1" fmla="*/ 4792796 h 4792796"/>
              <a:gd name="connsiteX2" fmla="*/ 848582 w 1697165"/>
              <a:gd name="connsiteY2" fmla="*/ 4792796 h 4792796"/>
              <a:gd name="connsiteX3" fmla="*/ 0 w 1697165"/>
              <a:gd name="connsiteY3" fmla="*/ 1119145 h 4792796"/>
              <a:gd name="connsiteX4" fmla="*/ 0 w 1697165"/>
              <a:gd name="connsiteY4" fmla="*/ 3944214 h 4792796"/>
              <a:gd name="connsiteX5" fmla="*/ 677564 w 1697165"/>
              <a:gd name="connsiteY5" fmla="*/ 4775556 h 4792796"/>
              <a:gd name="connsiteX6" fmla="*/ 848582 w 1697165"/>
              <a:gd name="connsiteY6" fmla="*/ 4792796 h 4792796"/>
              <a:gd name="connsiteX7" fmla="*/ 1019601 w 1697165"/>
              <a:gd name="connsiteY7" fmla="*/ 4775556 h 4792796"/>
              <a:gd name="connsiteX8" fmla="*/ 1697164 w 1697165"/>
              <a:gd name="connsiteY8" fmla="*/ 3944214 h 4792796"/>
              <a:gd name="connsiteX9" fmla="*/ 1697165 w 1697165"/>
              <a:gd name="connsiteY9" fmla="*/ 1119146 h 4792796"/>
              <a:gd name="connsiteX10" fmla="*/ 1019602 w 1697165"/>
              <a:gd name="connsiteY10" fmla="*/ 287804 h 4792796"/>
              <a:gd name="connsiteX11" fmla="*/ 996370 w 1697165"/>
              <a:gd name="connsiteY11" fmla="*/ 285462 h 4792796"/>
              <a:gd name="connsiteX12" fmla="*/ 848582 w 1697165"/>
              <a:gd name="connsiteY12" fmla="*/ 0 h 4792796"/>
              <a:gd name="connsiteX13" fmla="*/ 700794 w 1697165"/>
              <a:gd name="connsiteY13" fmla="*/ 285461 h 4792796"/>
              <a:gd name="connsiteX14" fmla="*/ 677563 w 1697165"/>
              <a:gd name="connsiteY14" fmla="*/ 287803 h 4792796"/>
              <a:gd name="connsiteX15" fmla="*/ 0 w 1697165"/>
              <a:gd name="connsiteY15" fmla="*/ 1119145 h 479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97165" h="4792796">
                <a:moveTo>
                  <a:pt x="848582" y="4792796"/>
                </a:moveTo>
                <a:lnTo>
                  <a:pt x="848583" y="4792796"/>
                </a:lnTo>
                <a:lnTo>
                  <a:pt x="848582" y="4792796"/>
                </a:lnTo>
                <a:close/>
                <a:moveTo>
                  <a:pt x="0" y="1119145"/>
                </a:moveTo>
                <a:lnTo>
                  <a:pt x="0" y="3944214"/>
                </a:lnTo>
                <a:cubicBezTo>
                  <a:pt x="1" y="4354291"/>
                  <a:pt x="290879" y="4696429"/>
                  <a:pt x="677564" y="4775556"/>
                </a:cubicBezTo>
                <a:lnTo>
                  <a:pt x="848582" y="4792796"/>
                </a:lnTo>
                <a:lnTo>
                  <a:pt x="1019601" y="4775556"/>
                </a:lnTo>
                <a:cubicBezTo>
                  <a:pt x="1406285" y="4696429"/>
                  <a:pt x="1697164" y="4354291"/>
                  <a:pt x="1697164" y="3944214"/>
                </a:cubicBezTo>
                <a:lnTo>
                  <a:pt x="1697165" y="1119146"/>
                </a:lnTo>
                <a:cubicBezTo>
                  <a:pt x="1697165" y="709069"/>
                  <a:pt x="1406286" y="366931"/>
                  <a:pt x="1019602" y="287804"/>
                </a:cubicBezTo>
                <a:lnTo>
                  <a:pt x="996370" y="285462"/>
                </a:lnTo>
                <a:lnTo>
                  <a:pt x="848582" y="0"/>
                </a:lnTo>
                <a:lnTo>
                  <a:pt x="700794" y="285461"/>
                </a:lnTo>
                <a:lnTo>
                  <a:pt x="677563" y="287803"/>
                </a:lnTo>
                <a:cubicBezTo>
                  <a:pt x="290879" y="366930"/>
                  <a:pt x="0" y="709068"/>
                  <a:pt x="0" y="11191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CBA979D4-6313-4692-90E8-FB1B7C6364B9}"/>
              </a:ext>
            </a:extLst>
          </p:cNvPr>
          <p:cNvSpPr/>
          <p:nvPr/>
        </p:nvSpPr>
        <p:spPr>
          <a:xfrm rot="13838644">
            <a:off x="7408582" y="-240392"/>
            <a:ext cx="3707447" cy="4410140"/>
          </a:xfrm>
          <a:custGeom>
            <a:avLst/>
            <a:gdLst>
              <a:gd name="connsiteX0" fmla="*/ 310491 w 3707447"/>
              <a:gd name="connsiteY0" fmla="*/ 4217676 h 4410140"/>
              <a:gd name="connsiteX1" fmla="*/ 310490 w 3707447"/>
              <a:gd name="connsiteY1" fmla="*/ 4217675 h 4410140"/>
              <a:gd name="connsiteX2" fmla="*/ 310490 w 3707447"/>
              <a:gd name="connsiteY2" fmla="*/ 4217675 h 4410140"/>
              <a:gd name="connsiteX3" fmla="*/ 3514983 w 3707447"/>
              <a:gd name="connsiteY3" fmla="*/ 1648509 h 4410140"/>
              <a:gd name="connsiteX4" fmla="*/ 1504748 w 3707447"/>
              <a:gd name="connsiteY4" fmla="*/ 4099649 h 4410140"/>
              <a:gd name="connsiteX5" fmla="*/ 453658 w 3707447"/>
              <a:gd name="connsiteY5" fmla="*/ 4312794 h 4410140"/>
              <a:gd name="connsiteX6" fmla="*/ 310490 w 3707447"/>
              <a:gd name="connsiteY6" fmla="*/ 4217675 h 4410140"/>
              <a:gd name="connsiteX7" fmla="*/ 189188 w 3707447"/>
              <a:gd name="connsiteY7" fmla="*/ 4095896 h 4410140"/>
              <a:gd name="connsiteX8" fmla="*/ 192465 w 3707447"/>
              <a:gd name="connsiteY8" fmla="*/ 3023417 h 4410140"/>
              <a:gd name="connsiteX9" fmla="*/ 2202699 w 3707447"/>
              <a:gd name="connsiteY9" fmla="*/ 572277 h 4410140"/>
              <a:gd name="connsiteX10" fmla="*/ 2615623 w 3707447"/>
              <a:gd name="connsiteY10" fmla="*/ 297323 h 4410140"/>
              <a:gd name="connsiteX11" fmla="*/ 2720628 w 3707447"/>
              <a:gd name="connsiteY11" fmla="*/ 276686 h 4410140"/>
              <a:gd name="connsiteX12" fmla="*/ 2863873 w 3707447"/>
              <a:gd name="connsiteY12" fmla="*/ 0 h 4410140"/>
              <a:gd name="connsiteX13" fmla="*/ 3008259 w 3707447"/>
              <a:gd name="connsiteY13" fmla="*/ 278889 h 4410140"/>
              <a:gd name="connsiteX14" fmla="*/ 3099269 w 3707447"/>
              <a:gd name="connsiteY14" fmla="*/ 296355 h 4410140"/>
              <a:gd name="connsiteX15" fmla="*/ 3396957 w 3707447"/>
              <a:gd name="connsiteY15" fmla="*/ 454251 h 4410140"/>
              <a:gd name="connsiteX16" fmla="*/ 3396957 w 3707447"/>
              <a:gd name="connsiteY16" fmla="*/ 454250 h 4410140"/>
              <a:gd name="connsiteX17" fmla="*/ 3514983 w 3707447"/>
              <a:gd name="connsiteY17" fmla="*/ 1648509 h 441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07447" h="4410140">
                <a:moveTo>
                  <a:pt x="310491" y="4217676"/>
                </a:moveTo>
                <a:lnTo>
                  <a:pt x="310490" y="4217675"/>
                </a:lnTo>
                <a:lnTo>
                  <a:pt x="310490" y="4217675"/>
                </a:lnTo>
                <a:close/>
                <a:moveTo>
                  <a:pt x="3514983" y="1648509"/>
                </a:moveTo>
                <a:lnTo>
                  <a:pt x="1504748" y="4099649"/>
                </a:lnTo>
                <a:cubicBezTo>
                  <a:pt x="1244704" y="4416730"/>
                  <a:pt x="802828" y="4496822"/>
                  <a:pt x="453658" y="4312794"/>
                </a:cubicBezTo>
                <a:lnTo>
                  <a:pt x="310490" y="4217675"/>
                </a:lnTo>
                <a:lnTo>
                  <a:pt x="189188" y="4095896"/>
                </a:lnTo>
                <a:cubicBezTo>
                  <a:pt x="-59628" y="3789503"/>
                  <a:pt x="-67579" y="3340498"/>
                  <a:pt x="192465" y="3023417"/>
                </a:cubicBezTo>
                <a:lnTo>
                  <a:pt x="2202699" y="572277"/>
                </a:lnTo>
                <a:cubicBezTo>
                  <a:pt x="2314146" y="436385"/>
                  <a:pt x="2458991" y="344022"/>
                  <a:pt x="2615623" y="297323"/>
                </a:cubicBezTo>
                <a:lnTo>
                  <a:pt x="2720628" y="276686"/>
                </a:lnTo>
                <a:lnTo>
                  <a:pt x="2863873" y="0"/>
                </a:lnTo>
                <a:lnTo>
                  <a:pt x="3008259" y="278889"/>
                </a:lnTo>
                <a:lnTo>
                  <a:pt x="3099269" y="296355"/>
                </a:lnTo>
                <a:cubicBezTo>
                  <a:pt x="3204999" y="327532"/>
                  <a:pt x="3306362" y="379953"/>
                  <a:pt x="3396957" y="454251"/>
                </a:cubicBezTo>
                <a:lnTo>
                  <a:pt x="3396957" y="454250"/>
                </a:lnTo>
                <a:cubicBezTo>
                  <a:pt x="3759335" y="751444"/>
                  <a:pt x="3812176" y="1286131"/>
                  <a:pt x="3514983" y="1648509"/>
                </a:cubicBezTo>
                <a:close/>
              </a:path>
            </a:pathLst>
          </a:custGeom>
          <a:solidFill>
            <a:srgbClr val="F2F2F2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C6C84519-E3D6-47DD-BA49-8CCEFDB0A0C0}"/>
              </a:ext>
            </a:extLst>
          </p:cNvPr>
          <p:cNvSpPr/>
          <p:nvPr/>
        </p:nvSpPr>
        <p:spPr>
          <a:xfrm rot="7652413">
            <a:off x="1116194" y="-275365"/>
            <a:ext cx="3629079" cy="4474524"/>
          </a:xfrm>
          <a:custGeom>
            <a:avLst/>
            <a:gdLst>
              <a:gd name="connsiteX0" fmla="*/ 3297511 w 3629079"/>
              <a:gd name="connsiteY0" fmla="*/ 4298763 h 4474524"/>
              <a:gd name="connsiteX1" fmla="*/ 3297511 w 3629079"/>
              <a:gd name="connsiteY1" fmla="*/ 4298762 h 4474524"/>
              <a:gd name="connsiteX2" fmla="*/ 3297512 w 3629079"/>
              <a:gd name="connsiteY2" fmla="*/ 4298762 h 4474524"/>
              <a:gd name="connsiteX3" fmla="*/ 2107593 w 3629079"/>
              <a:gd name="connsiteY3" fmla="*/ 4142956 h 4474524"/>
              <a:gd name="connsiteX4" fmla="*/ 175762 w 3629079"/>
              <a:gd name="connsiteY4" fmla="*/ 1629000 h 4474524"/>
              <a:gd name="connsiteX5" fmla="*/ 331568 w 3629079"/>
              <a:gd name="connsiteY5" fmla="*/ 439081 h 4474524"/>
              <a:gd name="connsiteX6" fmla="*/ 331569 w 3629079"/>
              <a:gd name="connsiteY6" fmla="*/ 439082 h 4474524"/>
              <a:gd name="connsiteX7" fmla="*/ 634110 w 3629079"/>
              <a:gd name="connsiteY7" fmla="*/ 290697 h 4474524"/>
              <a:gd name="connsiteX8" fmla="*/ 685747 w 3629079"/>
              <a:gd name="connsiteY8" fmla="*/ 282474 h 4474524"/>
              <a:gd name="connsiteX9" fmla="*/ 831989 w 3629079"/>
              <a:gd name="connsiteY9" fmla="*/ 0 h 4474524"/>
              <a:gd name="connsiteX10" fmla="*/ 973844 w 3629079"/>
              <a:gd name="connsiteY10" fmla="*/ 274001 h 4474524"/>
              <a:gd name="connsiteX11" fmla="*/ 1117482 w 3629079"/>
              <a:gd name="connsiteY11" fmla="*/ 306989 h 4474524"/>
              <a:gd name="connsiteX12" fmla="*/ 1521488 w 3629079"/>
              <a:gd name="connsiteY12" fmla="*/ 594888 h 4474524"/>
              <a:gd name="connsiteX13" fmla="*/ 3453317 w 3629079"/>
              <a:gd name="connsiteY13" fmla="*/ 3108843 h 4474524"/>
              <a:gd name="connsiteX14" fmla="*/ 3422612 w 3629079"/>
              <a:gd name="connsiteY14" fmla="*/ 4180887 h 4474524"/>
              <a:gd name="connsiteX15" fmla="*/ 3297511 w 3629079"/>
              <a:gd name="connsiteY15" fmla="*/ 4298762 h 4474524"/>
              <a:gd name="connsiteX16" fmla="*/ 3151402 w 3629079"/>
              <a:gd name="connsiteY16" fmla="*/ 4389297 h 4474524"/>
              <a:gd name="connsiteX17" fmla="*/ 2107593 w 3629079"/>
              <a:gd name="connsiteY17" fmla="*/ 4142956 h 447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29079" h="4474524">
                <a:moveTo>
                  <a:pt x="3297511" y="4298763"/>
                </a:moveTo>
                <a:lnTo>
                  <a:pt x="3297511" y="4298762"/>
                </a:lnTo>
                <a:lnTo>
                  <a:pt x="3297512" y="4298762"/>
                </a:lnTo>
                <a:close/>
                <a:moveTo>
                  <a:pt x="2107593" y="4142956"/>
                </a:moveTo>
                <a:lnTo>
                  <a:pt x="175762" y="1629000"/>
                </a:lnTo>
                <a:cubicBezTo>
                  <a:pt x="-109801" y="1257388"/>
                  <a:pt x="-40044" y="724644"/>
                  <a:pt x="331568" y="439081"/>
                </a:cubicBezTo>
                <a:lnTo>
                  <a:pt x="331569" y="439082"/>
                </a:lnTo>
                <a:cubicBezTo>
                  <a:pt x="424472" y="367691"/>
                  <a:pt x="527445" y="318508"/>
                  <a:pt x="634110" y="290697"/>
                </a:cubicBezTo>
                <a:lnTo>
                  <a:pt x="685747" y="282474"/>
                </a:lnTo>
                <a:lnTo>
                  <a:pt x="831989" y="0"/>
                </a:lnTo>
                <a:lnTo>
                  <a:pt x="973844" y="274001"/>
                </a:lnTo>
                <a:lnTo>
                  <a:pt x="1117482" y="306989"/>
                </a:lnTo>
                <a:cubicBezTo>
                  <a:pt x="1272556" y="358628"/>
                  <a:pt x="1414402" y="455534"/>
                  <a:pt x="1521488" y="594888"/>
                </a:cubicBezTo>
                <a:lnTo>
                  <a:pt x="3453317" y="3108843"/>
                </a:lnTo>
                <a:cubicBezTo>
                  <a:pt x="3703184" y="3434004"/>
                  <a:pt x="3681010" y="3882532"/>
                  <a:pt x="3422612" y="4180887"/>
                </a:cubicBezTo>
                <a:lnTo>
                  <a:pt x="3297511" y="4298762"/>
                </a:lnTo>
                <a:lnTo>
                  <a:pt x="3151402" y="4389297"/>
                </a:lnTo>
                <a:cubicBezTo>
                  <a:pt x="2796576" y="4562169"/>
                  <a:pt x="2357460" y="4468116"/>
                  <a:pt x="2107593" y="41429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3D9D3AD-6581-4984-9328-39611FC2F0C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31689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5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3D9D3AD-6581-4984-9328-39611FC2F0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2947CFE-6CCB-4E5E-B893-0C58FB9CF4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ZA" sz="25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 panose="00000500000000000000" pitchFamily="2" charset="0"/>
              <a:ea typeface="+mj-ea"/>
              <a:cs typeface="+mj-cs"/>
              <a:sym typeface="MTN Brighter Sans" panose="000005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C2A218-5276-46ED-A425-873EDFA4B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Y’ello</a:t>
            </a:r>
            <a:r>
              <a:rPr lang="en-US" dirty="0"/>
              <a:t> Hope – cR1,8bn of value to our stakeholders through </a:t>
            </a:r>
            <a:r>
              <a:rPr lang="en-US" dirty="0" err="1"/>
              <a:t>Y’ello</a:t>
            </a:r>
            <a:r>
              <a:rPr lang="en-US" dirty="0"/>
              <a:t> Hope initiatives | Efforts need to be sustained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7DB30-2A7E-4F7C-B582-CDC085B9A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accent3"/>
                </a:solidFill>
              </a:rPr>
              <a:t>COVID-19 </a:t>
            </a:r>
            <a:r>
              <a:rPr lang="en-ZA" dirty="0">
                <a:solidFill>
                  <a:schemeClr val="accent1"/>
                </a:solidFill>
                <a:latin typeface="+mj-lt"/>
              </a:rPr>
              <a:t>response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7BCB4B1-D755-4DCF-9ED5-032E51655D19}"/>
              </a:ext>
            </a:extLst>
          </p:cNvPr>
          <p:cNvSpPr>
            <a:spLocks noEditPoints="1"/>
          </p:cNvSpPr>
          <p:nvPr/>
        </p:nvSpPr>
        <p:spPr bwMode="auto">
          <a:xfrm>
            <a:off x="5081867" y="2763922"/>
            <a:ext cx="2028266" cy="2028266"/>
          </a:xfrm>
          <a:custGeom>
            <a:avLst/>
            <a:gdLst>
              <a:gd name="T0" fmla="*/ 1371 w 2740"/>
              <a:gd name="T1" fmla="*/ 2704 h 2740"/>
              <a:gd name="T2" fmla="*/ 1226 w 2740"/>
              <a:gd name="T3" fmla="*/ 2732 h 2740"/>
              <a:gd name="T4" fmla="*/ 1495 w 2740"/>
              <a:gd name="T5" fmla="*/ 2716 h 2740"/>
              <a:gd name="T6" fmla="*/ 1085 w 2740"/>
              <a:gd name="T7" fmla="*/ 2710 h 2740"/>
              <a:gd name="T8" fmla="*/ 1635 w 2740"/>
              <a:gd name="T9" fmla="*/ 2696 h 2740"/>
              <a:gd name="T10" fmla="*/ 946 w 2740"/>
              <a:gd name="T11" fmla="*/ 2673 h 2740"/>
              <a:gd name="T12" fmla="*/ 1772 w 2740"/>
              <a:gd name="T13" fmla="*/ 2661 h 2740"/>
              <a:gd name="T14" fmla="*/ 812 w 2740"/>
              <a:gd name="T15" fmla="*/ 2622 h 2740"/>
              <a:gd name="T16" fmla="*/ 1905 w 2740"/>
              <a:gd name="T17" fmla="*/ 2612 h 2740"/>
              <a:gd name="T18" fmla="*/ 685 w 2740"/>
              <a:gd name="T19" fmla="*/ 2557 h 2740"/>
              <a:gd name="T20" fmla="*/ 2031 w 2740"/>
              <a:gd name="T21" fmla="*/ 2549 h 2740"/>
              <a:gd name="T22" fmla="*/ 564 w 2740"/>
              <a:gd name="T23" fmla="*/ 2478 h 2740"/>
              <a:gd name="T24" fmla="*/ 2151 w 2740"/>
              <a:gd name="T25" fmla="*/ 2473 h 2740"/>
              <a:gd name="T26" fmla="*/ 453 w 2740"/>
              <a:gd name="T27" fmla="*/ 2388 h 2740"/>
              <a:gd name="T28" fmla="*/ 2262 w 2740"/>
              <a:gd name="T29" fmla="*/ 2386 h 2740"/>
              <a:gd name="T30" fmla="*/ 365 w 2740"/>
              <a:gd name="T31" fmla="*/ 2293 h 2740"/>
              <a:gd name="T32" fmla="*/ 2375 w 2740"/>
              <a:gd name="T33" fmla="*/ 2291 h 2740"/>
              <a:gd name="T34" fmla="*/ 276 w 2740"/>
              <a:gd name="T35" fmla="*/ 2183 h 2740"/>
              <a:gd name="T36" fmla="*/ 2464 w 2740"/>
              <a:gd name="T37" fmla="*/ 2181 h 2740"/>
              <a:gd name="T38" fmla="*/ 199 w 2740"/>
              <a:gd name="T39" fmla="*/ 2064 h 2740"/>
              <a:gd name="T40" fmla="*/ 2541 w 2740"/>
              <a:gd name="T41" fmla="*/ 2063 h 2740"/>
              <a:gd name="T42" fmla="*/ 134 w 2740"/>
              <a:gd name="T43" fmla="*/ 1938 h 2740"/>
              <a:gd name="T44" fmla="*/ 2606 w 2740"/>
              <a:gd name="T45" fmla="*/ 1937 h 2740"/>
              <a:gd name="T46" fmla="*/ 84 w 2740"/>
              <a:gd name="T47" fmla="*/ 1806 h 2740"/>
              <a:gd name="T48" fmla="*/ 2656 w 2740"/>
              <a:gd name="T49" fmla="*/ 1804 h 2740"/>
              <a:gd name="T50" fmla="*/ 47 w 2740"/>
              <a:gd name="T51" fmla="*/ 1669 h 2740"/>
              <a:gd name="T52" fmla="*/ 2693 w 2740"/>
              <a:gd name="T53" fmla="*/ 1668 h 2740"/>
              <a:gd name="T54" fmla="*/ 25 w 2740"/>
              <a:gd name="T55" fmla="*/ 1530 h 2740"/>
              <a:gd name="T56" fmla="*/ 2714 w 2740"/>
              <a:gd name="T57" fmla="*/ 1528 h 2740"/>
              <a:gd name="T58" fmla="*/ 18 w 2740"/>
              <a:gd name="T59" fmla="*/ 1389 h 2740"/>
              <a:gd name="T60" fmla="*/ 2704 w 2740"/>
              <a:gd name="T61" fmla="*/ 1369 h 2740"/>
              <a:gd name="T62" fmla="*/ 7 w 2740"/>
              <a:gd name="T63" fmla="*/ 1227 h 2740"/>
              <a:gd name="T64" fmla="*/ 2696 w 2740"/>
              <a:gd name="T65" fmla="*/ 1228 h 2740"/>
              <a:gd name="T66" fmla="*/ 29 w 2740"/>
              <a:gd name="T67" fmla="*/ 1086 h 2740"/>
              <a:gd name="T68" fmla="*/ 2674 w 2740"/>
              <a:gd name="T69" fmla="*/ 1090 h 2740"/>
              <a:gd name="T70" fmla="*/ 66 w 2740"/>
              <a:gd name="T71" fmla="*/ 947 h 2740"/>
              <a:gd name="T72" fmla="*/ 2638 w 2740"/>
              <a:gd name="T73" fmla="*/ 956 h 2740"/>
              <a:gd name="T74" fmla="*/ 117 w 2740"/>
              <a:gd name="T75" fmla="*/ 813 h 2740"/>
              <a:gd name="T76" fmla="*/ 2588 w 2740"/>
              <a:gd name="T77" fmla="*/ 825 h 2740"/>
              <a:gd name="T78" fmla="*/ 182 w 2740"/>
              <a:gd name="T79" fmla="*/ 686 h 2740"/>
              <a:gd name="T80" fmla="*/ 2524 w 2740"/>
              <a:gd name="T81" fmla="*/ 701 h 2740"/>
              <a:gd name="T82" fmla="*/ 261 w 2740"/>
              <a:gd name="T83" fmla="*/ 565 h 2740"/>
              <a:gd name="T84" fmla="*/ 2448 w 2740"/>
              <a:gd name="T85" fmla="*/ 584 h 2740"/>
              <a:gd name="T86" fmla="*/ 351 w 2740"/>
              <a:gd name="T87" fmla="*/ 454 h 2740"/>
              <a:gd name="T88" fmla="*/ 2360 w 2740"/>
              <a:gd name="T89" fmla="*/ 476 h 2740"/>
              <a:gd name="T90" fmla="*/ 452 w 2740"/>
              <a:gd name="T91" fmla="*/ 352 h 2740"/>
              <a:gd name="T92" fmla="*/ 2261 w 2740"/>
              <a:gd name="T93" fmla="*/ 377 h 2740"/>
              <a:gd name="T94" fmla="*/ 563 w 2740"/>
              <a:gd name="T95" fmla="*/ 262 h 2740"/>
              <a:gd name="T96" fmla="*/ 2152 w 2740"/>
              <a:gd name="T97" fmla="*/ 289 h 2740"/>
              <a:gd name="T98" fmla="*/ 683 w 2740"/>
              <a:gd name="T99" fmla="*/ 184 h 2740"/>
              <a:gd name="T100" fmla="*/ 2035 w 2740"/>
              <a:gd name="T101" fmla="*/ 213 h 2740"/>
              <a:gd name="T102" fmla="*/ 811 w 2740"/>
              <a:gd name="T103" fmla="*/ 118 h 2740"/>
              <a:gd name="T104" fmla="*/ 1911 w 2740"/>
              <a:gd name="T105" fmla="*/ 150 h 2740"/>
              <a:gd name="T106" fmla="*/ 945 w 2740"/>
              <a:gd name="T107" fmla="*/ 67 h 2740"/>
              <a:gd name="T108" fmla="*/ 1780 w 2740"/>
              <a:gd name="T109" fmla="*/ 100 h 2740"/>
              <a:gd name="T110" fmla="*/ 1083 w 2740"/>
              <a:gd name="T111" fmla="*/ 30 h 2740"/>
              <a:gd name="T112" fmla="*/ 1645 w 2740"/>
              <a:gd name="T113" fmla="*/ 64 h 2740"/>
              <a:gd name="T114" fmla="*/ 1225 w 2740"/>
              <a:gd name="T115" fmla="*/ 7 h 2740"/>
              <a:gd name="T116" fmla="*/ 1507 w 2740"/>
              <a:gd name="T117" fmla="*/ 43 h 2740"/>
              <a:gd name="T118" fmla="*/ 1368 w 2740"/>
              <a:gd name="T119" fmla="*/ 0 h 2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40" h="2740">
                <a:moveTo>
                  <a:pt x="1372" y="2740"/>
                </a:moveTo>
                <a:cubicBezTo>
                  <a:pt x="1371" y="2740"/>
                  <a:pt x="1371" y="2740"/>
                  <a:pt x="1370" y="2740"/>
                </a:cubicBezTo>
                <a:cubicBezTo>
                  <a:pt x="1370" y="2740"/>
                  <a:pt x="1370" y="2740"/>
                  <a:pt x="1370" y="2740"/>
                </a:cubicBezTo>
                <a:cubicBezTo>
                  <a:pt x="1369" y="2740"/>
                  <a:pt x="1369" y="2740"/>
                  <a:pt x="1369" y="2740"/>
                </a:cubicBezTo>
                <a:cubicBezTo>
                  <a:pt x="1359" y="2740"/>
                  <a:pt x="1351" y="2732"/>
                  <a:pt x="1351" y="2722"/>
                </a:cubicBezTo>
                <a:cubicBezTo>
                  <a:pt x="1351" y="2712"/>
                  <a:pt x="1359" y="2704"/>
                  <a:pt x="1369" y="2704"/>
                </a:cubicBezTo>
                <a:cubicBezTo>
                  <a:pt x="1370" y="2704"/>
                  <a:pt x="1370" y="2704"/>
                  <a:pt x="1370" y="2704"/>
                </a:cubicBezTo>
                <a:cubicBezTo>
                  <a:pt x="1370" y="2704"/>
                  <a:pt x="1370" y="2704"/>
                  <a:pt x="1371" y="2704"/>
                </a:cubicBezTo>
                <a:cubicBezTo>
                  <a:pt x="1371" y="2704"/>
                  <a:pt x="1371" y="2704"/>
                  <a:pt x="1371" y="2704"/>
                </a:cubicBezTo>
                <a:cubicBezTo>
                  <a:pt x="1373" y="2704"/>
                  <a:pt x="1373" y="2704"/>
                  <a:pt x="1373" y="2704"/>
                </a:cubicBezTo>
                <a:cubicBezTo>
                  <a:pt x="1382" y="2704"/>
                  <a:pt x="1391" y="2712"/>
                  <a:pt x="1391" y="2722"/>
                </a:cubicBezTo>
                <a:cubicBezTo>
                  <a:pt x="1391" y="2732"/>
                  <a:pt x="1382" y="2740"/>
                  <a:pt x="1373" y="2740"/>
                </a:cubicBezTo>
                <a:cubicBezTo>
                  <a:pt x="1372" y="2740"/>
                  <a:pt x="1372" y="2740"/>
                  <a:pt x="1372" y="2740"/>
                </a:cubicBezTo>
                <a:cubicBezTo>
                  <a:pt x="1372" y="2740"/>
                  <a:pt x="1372" y="2740"/>
                  <a:pt x="1372" y="2740"/>
                </a:cubicBezTo>
                <a:close/>
                <a:moveTo>
                  <a:pt x="1228" y="2733"/>
                </a:moveTo>
                <a:cubicBezTo>
                  <a:pt x="1228" y="2733"/>
                  <a:pt x="1227" y="2732"/>
                  <a:pt x="1226" y="2732"/>
                </a:cubicBezTo>
                <a:cubicBezTo>
                  <a:pt x="1225" y="2732"/>
                  <a:pt x="1225" y="2732"/>
                  <a:pt x="1225" y="2732"/>
                </a:cubicBezTo>
                <a:cubicBezTo>
                  <a:pt x="1215" y="2731"/>
                  <a:pt x="1208" y="2722"/>
                  <a:pt x="1209" y="2713"/>
                </a:cubicBezTo>
                <a:cubicBezTo>
                  <a:pt x="1210" y="2703"/>
                  <a:pt x="1219" y="2695"/>
                  <a:pt x="1229" y="2697"/>
                </a:cubicBezTo>
                <a:cubicBezTo>
                  <a:pt x="1230" y="2697"/>
                  <a:pt x="1230" y="2697"/>
                  <a:pt x="1230" y="2697"/>
                </a:cubicBezTo>
                <a:cubicBezTo>
                  <a:pt x="1240" y="2698"/>
                  <a:pt x="1247" y="2707"/>
                  <a:pt x="1246" y="2716"/>
                </a:cubicBezTo>
                <a:cubicBezTo>
                  <a:pt x="1245" y="2726"/>
                  <a:pt x="1237" y="2733"/>
                  <a:pt x="1228" y="2733"/>
                </a:cubicBezTo>
                <a:close/>
                <a:moveTo>
                  <a:pt x="1513" y="2732"/>
                </a:moveTo>
                <a:cubicBezTo>
                  <a:pt x="1504" y="2732"/>
                  <a:pt x="1496" y="2725"/>
                  <a:pt x="1495" y="2716"/>
                </a:cubicBezTo>
                <a:cubicBezTo>
                  <a:pt x="1494" y="2706"/>
                  <a:pt x="1501" y="2697"/>
                  <a:pt x="1511" y="2696"/>
                </a:cubicBezTo>
                <a:cubicBezTo>
                  <a:pt x="1512" y="2696"/>
                  <a:pt x="1512" y="2696"/>
                  <a:pt x="1512" y="2696"/>
                </a:cubicBezTo>
                <a:cubicBezTo>
                  <a:pt x="1522" y="2695"/>
                  <a:pt x="1531" y="2702"/>
                  <a:pt x="1532" y="2712"/>
                </a:cubicBezTo>
                <a:cubicBezTo>
                  <a:pt x="1533" y="2722"/>
                  <a:pt x="1526" y="2731"/>
                  <a:pt x="1516" y="2732"/>
                </a:cubicBezTo>
                <a:cubicBezTo>
                  <a:pt x="1515" y="2732"/>
                  <a:pt x="1515" y="2732"/>
                  <a:pt x="1515" y="2732"/>
                </a:cubicBezTo>
                <a:cubicBezTo>
                  <a:pt x="1514" y="2732"/>
                  <a:pt x="1513" y="2732"/>
                  <a:pt x="1513" y="2732"/>
                </a:cubicBezTo>
                <a:close/>
                <a:moveTo>
                  <a:pt x="1089" y="2711"/>
                </a:moveTo>
                <a:cubicBezTo>
                  <a:pt x="1087" y="2711"/>
                  <a:pt x="1086" y="2710"/>
                  <a:pt x="1085" y="2710"/>
                </a:cubicBezTo>
                <a:cubicBezTo>
                  <a:pt x="1084" y="2710"/>
                  <a:pt x="1084" y="2710"/>
                  <a:pt x="1084" y="2710"/>
                </a:cubicBezTo>
                <a:cubicBezTo>
                  <a:pt x="1074" y="2708"/>
                  <a:pt x="1068" y="2699"/>
                  <a:pt x="1070" y="2689"/>
                </a:cubicBezTo>
                <a:cubicBezTo>
                  <a:pt x="1072" y="2679"/>
                  <a:pt x="1081" y="2673"/>
                  <a:pt x="1091" y="2675"/>
                </a:cubicBezTo>
                <a:cubicBezTo>
                  <a:pt x="1092" y="2675"/>
                  <a:pt x="1092" y="2675"/>
                  <a:pt x="1092" y="2675"/>
                </a:cubicBezTo>
                <a:cubicBezTo>
                  <a:pt x="1102" y="2677"/>
                  <a:pt x="1108" y="2687"/>
                  <a:pt x="1106" y="2696"/>
                </a:cubicBezTo>
                <a:cubicBezTo>
                  <a:pt x="1104" y="2705"/>
                  <a:pt x="1097" y="2711"/>
                  <a:pt x="1089" y="2711"/>
                </a:cubicBezTo>
                <a:close/>
                <a:moveTo>
                  <a:pt x="1652" y="2710"/>
                </a:moveTo>
                <a:cubicBezTo>
                  <a:pt x="1644" y="2710"/>
                  <a:pt x="1637" y="2704"/>
                  <a:pt x="1635" y="2696"/>
                </a:cubicBezTo>
                <a:cubicBezTo>
                  <a:pt x="1633" y="2686"/>
                  <a:pt x="1639" y="2677"/>
                  <a:pt x="1649" y="2675"/>
                </a:cubicBezTo>
                <a:cubicBezTo>
                  <a:pt x="1650" y="2674"/>
                  <a:pt x="1650" y="2674"/>
                  <a:pt x="1650" y="2674"/>
                </a:cubicBezTo>
                <a:cubicBezTo>
                  <a:pt x="1659" y="2672"/>
                  <a:pt x="1669" y="2678"/>
                  <a:pt x="1671" y="2688"/>
                </a:cubicBezTo>
                <a:cubicBezTo>
                  <a:pt x="1673" y="2698"/>
                  <a:pt x="1667" y="2707"/>
                  <a:pt x="1657" y="2710"/>
                </a:cubicBezTo>
                <a:cubicBezTo>
                  <a:pt x="1656" y="2710"/>
                  <a:pt x="1656" y="2710"/>
                  <a:pt x="1656" y="2710"/>
                </a:cubicBezTo>
                <a:cubicBezTo>
                  <a:pt x="1655" y="2710"/>
                  <a:pt x="1654" y="2710"/>
                  <a:pt x="1652" y="2710"/>
                </a:cubicBezTo>
                <a:close/>
                <a:moveTo>
                  <a:pt x="952" y="2674"/>
                </a:moveTo>
                <a:cubicBezTo>
                  <a:pt x="950" y="2674"/>
                  <a:pt x="948" y="2674"/>
                  <a:pt x="946" y="2673"/>
                </a:cubicBezTo>
                <a:cubicBezTo>
                  <a:pt x="945" y="2673"/>
                  <a:pt x="945" y="2673"/>
                  <a:pt x="945" y="2673"/>
                </a:cubicBezTo>
                <a:cubicBezTo>
                  <a:pt x="936" y="2670"/>
                  <a:pt x="931" y="2660"/>
                  <a:pt x="934" y="2650"/>
                </a:cubicBezTo>
                <a:cubicBezTo>
                  <a:pt x="937" y="2641"/>
                  <a:pt x="947" y="2636"/>
                  <a:pt x="956" y="2639"/>
                </a:cubicBezTo>
                <a:cubicBezTo>
                  <a:pt x="957" y="2639"/>
                  <a:pt x="957" y="2639"/>
                  <a:pt x="957" y="2639"/>
                </a:cubicBezTo>
                <a:cubicBezTo>
                  <a:pt x="967" y="2642"/>
                  <a:pt x="972" y="2652"/>
                  <a:pt x="969" y="2662"/>
                </a:cubicBezTo>
                <a:cubicBezTo>
                  <a:pt x="966" y="2669"/>
                  <a:pt x="959" y="2674"/>
                  <a:pt x="952" y="2674"/>
                </a:cubicBezTo>
                <a:close/>
                <a:moveTo>
                  <a:pt x="1789" y="2673"/>
                </a:moveTo>
                <a:cubicBezTo>
                  <a:pt x="1782" y="2673"/>
                  <a:pt x="1774" y="2669"/>
                  <a:pt x="1772" y="2661"/>
                </a:cubicBezTo>
                <a:cubicBezTo>
                  <a:pt x="1769" y="2651"/>
                  <a:pt x="1774" y="2641"/>
                  <a:pt x="1784" y="2638"/>
                </a:cubicBezTo>
                <a:cubicBezTo>
                  <a:pt x="1784" y="2638"/>
                  <a:pt x="1784" y="2638"/>
                  <a:pt x="1784" y="2638"/>
                </a:cubicBezTo>
                <a:cubicBezTo>
                  <a:pt x="1794" y="2635"/>
                  <a:pt x="1804" y="2640"/>
                  <a:pt x="1807" y="2649"/>
                </a:cubicBezTo>
                <a:cubicBezTo>
                  <a:pt x="1810" y="2659"/>
                  <a:pt x="1805" y="2669"/>
                  <a:pt x="1796" y="2672"/>
                </a:cubicBezTo>
                <a:cubicBezTo>
                  <a:pt x="1795" y="2673"/>
                  <a:pt x="1795" y="2673"/>
                  <a:pt x="1795" y="2673"/>
                </a:cubicBezTo>
                <a:cubicBezTo>
                  <a:pt x="1793" y="2673"/>
                  <a:pt x="1791" y="2673"/>
                  <a:pt x="1789" y="2673"/>
                </a:cubicBezTo>
                <a:close/>
                <a:moveTo>
                  <a:pt x="820" y="2623"/>
                </a:moveTo>
                <a:cubicBezTo>
                  <a:pt x="817" y="2623"/>
                  <a:pt x="815" y="2623"/>
                  <a:pt x="812" y="2622"/>
                </a:cubicBezTo>
                <a:cubicBezTo>
                  <a:pt x="811" y="2621"/>
                  <a:pt x="811" y="2621"/>
                  <a:pt x="811" y="2621"/>
                </a:cubicBezTo>
                <a:cubicBezTo>
                  <a:pt x="802" y="2617"/>
                  <a:pt x="798" y="2607"/>
                  <a:pt x="802" y="2598"/>
                </a:cubicBezTo>
                <a:cubicBezTo>
                  <a:pt x="806" y="2588"/>
                  <a:pt x="817" y="2584"/>
                  <a:pt x="826" y="2588"/>
                </a:cubicBezTo>
                <a:cubicBezTo>
                  <a:pt x="827" y="2589"/>
                  <a:pt x="827" y="2589"/>
                  <a:pt x="827" y="2589"/>
                </a:cubicBezTo>
                <a:cubicBezTo>
                  <a:pt x="836" y="2593"/>
                  <a:pt x="840" y="2604"/>
                  <a:pt x="836" y="2613"/>
                </a:cubicBezTo>
                <a:cubicBezTo>
                  <a:pt x="833" y="2619"/>
                  <a:pt x="827" y="2623"/>
                  <a:pt x="820" y="2623"/>
                </a:cubicBezTo>
                <a:close/>
                <a:moveTo>
                  <a:pt x="1921" y="2623"/>
                </a:moveTo>
                <a:cubicBezTo>
                  <a:pt x="1914" y="2623"/>
                  <a:pt x="1908" y="2619"/>
                  <a:pt x="1905" y="2612"/>
                </a:cubicBezTo>
                <a:cubicBezTo>
                  <a:pt x="1901" y="2603"/>
                  <a:pt x="1905" y="2592"/>
                  <a:pt x="1914" y="2588"/>
                </a:cubicBezTo>
                <a:cubicBezTo>
                  <a:pt x="1915" y="2588"/>
                  <a:pt x="1915" y="2588"/>
                  <a:pt x="1915" y="2588"/>
                </a:cubicBezTo>
                <a:cubicBezTo>
                  <a:pt x="1924" y="2584"/>
                  <a:pt x="1934" y="2588"/>
                  <a:pt x="1938" y="2597"/>
                </a:cubicBezTo>
                <a:cubicBezTo>
                  <a:pt x="1943" y="2606"/>
                  <a:pt x="1939" y="2616"/>
                  <a:pt x="1929" y="2621"/>
                </a:cubicBezTo>
                <a:cubicBezTo>
                  <a:pt x="1929" y="2621"/>
                  <a:pt x="1929" y="2621"/>
                  <a:pt x="1929" y="2621"/>
                </a:cubicBezTo>
                <a:cubicBezTo>
                  <a:pt x="1926" y="2622"/>
                  <a:pt x="1924" y="2623"/>
                  <a:pt x="1921" y="2623"/>
                </a:cubicBezTo>
                <a:close/>
                <a:moveTo>
                  <a:pt x="694" y="2559"/>
                </a:moveTo>
                <a:cubicBezTo>
                  <a:pt x="691" y="2559"/>
                  <a:pt x="687" y="2558"/>
                  <a:pt x="685" y="2557"/>
                </a:cubicBezTo>
                <a:cubicBezTo>
                  <a:pt x="684" y="2556"/>
                  <a:pt x="684" y="2556"/>
                  <a:pt x="684" y="2556"/>
                </a:cubicBezTo>
                <a:cubicBezTo>
                  <a:pt x="675" y="2551"/>
                  <a:pt x="672" y="2540"/>
                  <a:pt x="677" y="2531"/>
                </a:cubicBezTo>
                <a:cubicBezTo>
                  <a:pt x="682" y="2523"/>
                  <a:pt x="693" y="2520"/>
                  <a:pt x="702" y="2525"/>
                </a:cubicBezTo>
                <a:cubicBezTo>
                  <a:pt x="703" y="2525"/>
                  <a:pt x="703" y="2525"/>
                  <a:pt x="703" y="2525"/>
                </a:cubicBezTo>
                <a:cubicBezTo>
                  <a:pt x="711" y="2530"/>
                  <a:pt x="714" y="2541"/>
                  <a:pt x="709" y="2550"/>
                </a:cubicBezTo>
                <a:cubicBezTo>
                  <a:pt x="706" y="2556"/>
                  <a:pt x="700" y="2559"/>
                  <a:pt x="694" y="2559"/>
                </a:cubicBezTo>
                <a:close/>
                <a:moveTo>
                  <a:pt x="2047" y="2558"/>
                </a:moveTo>
                <a:cubicBezTo>
                  <a:pt x="2041" y="2558"/>
                  <a:pt x="2035" y="2555"/>
                  <a:pt x="2031" y="2549"/>
                </a:cubicBezTo>
                <a:cubicBezTo>
                  <a:pt x="2027" y="2541"/>
                  <a:pt x="2029" y="2529"/>
                  <a:pt x="2038" y="2524"/>
                </a:cubicBezTo>
                <a:cubicBezTo>
                  <a:pt x="2039" y="2524"/>
                  <a:pt x="2039" y="2524"/>
                  <a:pt x="2039" y="2524"/>
                </a:cubicBezTo>
                <a:cubicBezTo>
                  <a:pt x="2047" y="2519"/>
                  <a:pt x="2058" y="2522"/>
                  <a:pt x="2063" y="2531"/>
                </a:cubicBezTo>
                <a:cubicBezTo>
                  <a:pt x="2068" y="2539"/>
                  <a:pt x="2066" y="2550"/>
                  <a:pt x="2057" y="2555"/>
                </a:cubicBezTo>
                <a:cubicBezTo>
                  <a:pt x="2056" y="2556"/>
                  <a:pt x="2056" y="2556"/>
                  <a:pt x="2056" y="2556"/>
                </a:cubicBezTo>
                <a:cubicBezTo>
                  <a:pt x="2053" y="2557"/>
                  <a:pt x="2050" y="2558"/>
                  <a:pt x="2047" y="2558"/>
                </a:cubicBezTo>
                <a:close/>
                <a:moveTo>
                  <a:pt x="575" y="2482"/>
                </a:moveTo>
                <a:cubicBezTo>
                  <a:pt x="571" y="2482"/>
                  <a:pt x="568" y="2481"/>
                  <a:pt x="564" y="2478"/>
                </a:cubicBezTo>
                <a:cubicBezTo>
                  <a:pt x="563" y="2478"/>
                  <a:pt x="563" y="2478"/>
                  <a:pt x="563" y="2478"/>
                </a:cubicBezTo>
                <a:cubicBezTo>
                  <a:pt x="555" y="2472"/>
                  <a:pt x="554" y="2461"/>
                  <a:pt x="560" y="2453"/>
                </a:cubicBezTo>
                <a:cubicBezTo>
                  <a:pt x="566" y="2445"/>
                  <a:pt x="577" y="2443"/>
                  <a:pt x="585" y="2449"/>
                </a:cubicBezTo>
                <a:cubicBezTo>
                  <a:pt x="586" y="2449"/>
                  <a:pt x="586" y="2449"/>
                  <a:pt x="586" y="2449"/>
                </a:cubicBezTo>
                <a:cubicBezTo>
                  <a:pt x="594" y="2455"/>
                  <a:pt x="595" y="2466"/>
                  <a:pt x="590" y="2474"/>
                </a:cubicBezTo>
                <a:cubicBezTo>
                  <a:pt x="586" y="2479"/>
                  <a:pt x="581" y="2482"/>
                  <a:pt x="575" y="2482"/>
                </a:cubicBezTo>
                <a:close/>
                <a:moveTo>
                  <a:pt x="2166" y="2481"/>
                </a:moveTo>
                <a:cubicBezTo>
                  <a:pt x="2160" y="2481"/>
                  <a:pt x="2155" y="2478"/>
                  <a:pt x="2151" y="2473"/>
                </a:cubicBezTo>
                <a:cubicBezTo>
                  <a:pt x="2145" y="2465"/>
                  <a:pt x="2147" y="2454"/>
                  <a:pt x="2155" y="2448"/>
                </a:cubicBezTo>
                <a:cubicBezTo>
                  <a:pt x="2156" y="2448"/>
                  <a:pt x="2156" y="2448"/>
                  <a:pt x="2156" y="2448"/>
                </a:cubicBezTo>
                <a:cubicBezTo>
                  <a:pt x="2164" y="2442"/>
                  <a:pt x="2175" y="2444"/>
                  <a:pt x="2181" y="2452"/>
                </a:cubicBezTo>
                <a:cubicBezTo>
                  <a:pt x="2187" y="2460"/>
                  <a:pt x="2185" y="2471"/>
                  <a:pt x="2177" y="2477"/>
                </a:cubicBezTo>
                <a:cubicBezTo>
                  <a:pt x="2176" y="2477"/>
                  <a:pt x="2176" y="2477"/>
                  <a:pt x="2176" y="2477"/>
                </a:cubicBezTo>
                <a:cubicBezTo>
                  <a:pt x="2173" y="2480"/>
                  <a:pt x="2169" y="2481"/>
                  <a:pt x="2166" y="2481"/>
                </a:cubicBezTo>
                <a:close/>
                <a:moveTo>
                  <a:pt x="465" y="2393"/>
                </a:moveTo>
                <a:cubicBezTo>
                  <a:pt x="461" y="2393"/>
                  <a:pt x="456" y="2391"/>
                  <a:pt x="453" y="2388"/>
                </a:cubicBezTo>
                <a:cubicBezTo>
                  <a:pt x="452" y="2387"/>
                  <a:pt x="452" y="2387"/>
                  <a:pt x="452" y="2387"/>
                </a:cubicBezTo>
                <a:cubicBezTo>
                  <a:pt x="445" y="2381"/>
                  <a:pt x="444" y="2369"/>
                  <a:pt x="451" y="2362"/>
                </a:cubicBezTo>
                <a:cubicBezTo>
                  <a:pt x="458" y="2355"/>
                  <a:pt x="469" y="2354"/>
                  <a:pt x="476" y="2361"/>
                </a:cubicBezTo>
                <a:cubicBezTo>
                  <a:pt x="477" y="2361"/>
                  <a:pt x="477" y="2361"/>
                  <a:pt x="477" y="2361"/>
                </a:cubicBezTo>
                <a:cubicBezTo>
                  <a:pt x="484" y="2368"/>
                  <a:pt x="485" y="2379"/>
                  <a:pt x="478" y="2387"/>
                </a:cubicBezTo>
                <a:cubicBezTo>
                  <a:pt x="475" y="2391"/>
                  <a:pt x="470" y="2393"/>
                  <a:pt x="465" y="2393"/>
                </a:cubicBezTo>
                <a:close/>
                <a:moveTo>
                  <a:pt x="2275" y="2392"/>
                </a:moveTo>
                <a:cubicBezTo>
                  <a:pt x="2270" y="2392"/>
                  <a:pt x="2266" y="2390"/>
                  <a:pt x="2262" y="2386"/>
                </a:cubicBezTo>
                <a:cubicBezTo>
                  <a:pt x="2255" y="2378"/>
                  <a:pt x="2256" y="2367"/>
                  <a:pt x="2263" y="2360"/>
                </a:cubicBezTo>
                <a:cubicBezTo>
                  <a:pt x="2264" y="2360"/>
                  <a:pt x="2264" y="2360"/>
                  <a:pt x="2264" y="2360"/>
                </a:cubicBezTo>
                <a:cubicBezTo>
                  <a:pt x="2271" y="2353"/>
                  <a:pt x="2283" y="2354"/>
                  <a:pt x="2289" y="2361"/>
                </a:cubicBezTo>
                <a:cubicBezTo>
                  <a:pt x="2296" y="2368"/>
                  <a:pt x="2296" y="2380"/>
                  <a:pt x="2288" y="2386"/>
                </a:cubicBezTo>
                <a:cubicBezTo>
                  <a:pt x="2288" y="2386"/>
                  <a:pt x="2288" y="2386"/>
                  <a:pt x="2288" y="2386"/>
                </a:cubicBezTo>
                <a:cubicBezTo>
                  <a:pt x="2288" y="2387"/>
                  <a:pt x="2288" y="2387"/>
                  <a:pt x="2288" y="2387"/>
                </a:cubicBezTo>
                <a:cubicBezTo>
                  <a:pt x="2284" y="2390"/>
                  <a:pt x="2280" y="2392"/>
                  <a:pt x="2275" y="2392"/>
                </a:cubicBezTo>
                <a:close/>
                <a:moveTo>
                  <a:pt x="365" y="2293"/>
                </a:moveTo>
                <a:cubicBezTo>
                  <a:pt x="360" y="2293"/>
                  <a:pt x="355" y="2291"/>
                  <a:pt x="352" y="2287"/>
                </a:cubicBezTo>
                <a:cubicBezTo>
                  <a:pt x="351" y="2286"/>
                  <a:pt x="351" y="2286"/>
                  <a:pt x="351" y="2286"/>
                </a:cubicBezTo>
                <a:cubicBezTo>
                  <a:pt x="344" y="2279"/>
                  <a:pt x="345" y="2267"/>
                  <a:pt x="352" y="2261"/>
                </a:cubicBezTo>
                <a:cubicBezTo>
                  <a:pt x="360" y="2254"/>
                  <a:pt x="371" y="2255"/>
                  <a:pt x="378" y="2262"/>
                </a:cubicBezTo>
                <a:cubicBezTo>
                  <a:pt x="378" y="2263"/>
                  <a:pt x="378" y="2263"/>
                  <a:pt x="378" y="2263"/>
                </a:cubicBezTo>
                <a:cubicBezTo>
                  <a:pt x="385" y="2270"/>
                  <a:pt x="384" y="2281"/>
                  <a:pt x="377" y="2288"/>
                </a:cubicBezTo>
                <a:cubicBezTo>
                  <a:pt x="374" y="2291"/>
                  <a:pt x="369" y="2293"/>
                  <a:pt x="365" y="2293"/>
                </a:cubicBezTo>
                <a:close/>
                <a:moveTo>
                  <a:pt x="2375" y="2291"/>
                </a:moveTo>
                <a:cubicBezTo>
                  <a:pt x="2371" y="2291"/>
                  <a:pt x="2367" y="2290"/>
                  <a:pt x="2363" y="2287"/>
                </a:cubicBezTo>
                <a:cubicBezTo>
                  <a:pt x="2356" y="2280"/>
                  <a:pt x="2355" y="2268"/>
                  <a:pt x="2362" y="2261"/>
                </a:cubicBezTo>
                <a:cubicBezTo>
                  <a:pt x="2363" y="2261"/>
                  <a:pt x="2363" y="2261"/>
                  <a:pt x="2363" y="2261"/>
                </a:cubicBezTo>
                <a:cubicBezTo>
                  <a:pt x="2369" y="2253"/>
                  <a:pt x="2380" y="2253"/>
                  <a:pt x="2388" y="2259"/>
                </a:cubicBezTo>
                <a:cubicBezTo>
                  <a:pt x="2395" y="2266"/>
                  <a:pt x="2396" y="2277"/>
                  <a:pt x="2389" y="2285"/>
                </a:cubicBezTo>
                <a:cubicBezTo>
                  <a:pt x="2389" y="2286"/>
                  <a:pt x="2389" y="2286"/>
                  <a:pt x="2389" y="2286"/>
                </a:cubicBezTo>
                <a:cubicBezTo>
                  <a:pt x="2385" y="2289"/>
                  <a:pt x="2380" y="2291"/>
                  <a:pt x="2375" y="2291"/>
                </a:cubicBezTo>
                <a:close/>
                <a:moveTo>
                  <a:pt x="276" y="2183"/>
                </a:moveTo>
                <a:cubicBezTo>
                  <a:pt x="270" y="2183"/>
                  <a:pt x="265" y="2180"/>
                  <a:pt x="261" y="2175"/>
                </a:cubicBezTo>
                <a:cubicBezTo>
                  <a:pt x="261" y="2175"/>
                  <a:pt x="261" y="2175"/>
                  <a:pt x="261" y="2175"/>
                </a:cubicBezTo>
                <a:cubicBezTo>
                  <a:pt x="255" y="2167"/>
                  <a:pt x="257" y="2155"/>
                  <a:pt x="265" y="2149"/>
                </a:cubicBezTo>
                <a:cubicBezTo>
                  <a:pt x="273" y="2144"/>
                  <a:pt x="284" y="2145"/>
                  <a:pt x="290" y="2153"/>
                </a:cubicBezTo>
                <a:cubicBezTo>
                  <a:pt x="290" y="2154"/>
                  <a:pt x="290" y="2154"/>
                  <a:pt x="290" y="2154"/>
                </a:cubicBezTo>
                <a:cubicBezTo>
                  <a:pt x="296" y="2162"/>
                  <a:pt x="295" y="2173"/>
                  <a:pt x="286" y="2179"/>
                </a:cubicBezTo>
                <a:cubicBezTo>
                  <a:pt x="283" y="2182"/>
                  <a:pt x="280" y="2183"/>
                  <a:pt x="276" y="2183"/>
                </a:cubicBezTo>
                <a:close/>
                <a:moveTo>
                  <a:pt x="2464" y="2181"/>
                </a:moveTo>
                <a:cubicBezTo>
                  <a:pt x="2461" y="2181"/>
                  <a:pt x="2457" y="2180"/>
                  <a:pt x="2454" y="2178"/>
                </a:cubicBezTo>
                <a:cubicBezTo>
                  <a:pt x="2446" y="2172"/>
                  <a:pt x="2444" y="2161"/>
                  <a:pt x="2450" y="2153"/>
                </a:cubicBezTo>
                <a:cubicBezTo>
                  <a:pt x="2450" y="2152"/>
                  <a:pt x="2450" y="2152"/>
                  <a:pt x="2450" y="2152"/>
                </a:cubicBezTo>
                <a:cubicBezTo>
                  <a:pt x="2456" y="2144"/>
                  <a:pt x="2467" y="2142"/>
                  <a:pt x="2475" y="2148"/>
                </a:cubicBezTo>
                <a:cubicBezTo>
                  <a:pt x="2483" y="2154"/>
                  <a:pt x="2485" y="2165"/>
                  <a:pt x="2479" y="2173"/>
                </a:cubicBezTo>
                <a:cubicBezTo>
                  <a:pt x="2479" y="2174"/>
                  <a:pt x="2479" y="2174"/>
                  <a:pt x="2479" y="2174"/>
                </a:cubicBezTo>
                <a:cubicBezTo>
                  <a:pt x="2475" y="2179"/>
                  <a:pt x="2470" y="2181"/>
                  <a:pt x="2464" y="2181"/>
                </a:cubicBezTo>
                <a:close/>
                <a:moveTo>
                  <a:pt x="199" y="2064"/>
                </a:moveTo>
                <a:cubicBezTo>
                  <a:pt x="192" y="2064"/>
                  <a:pt x="186" y="2061"/>
                  <a:pt x="183" y="2055"/>
                </a:cubicBezTo>
                <a:cubicBezTo>
                  <a:pt x="183" y="2054"/>
                  <a:pt x="183" y="2054"/>
                  <a:pt x="183" y="2054"/>
                </a:cubicBezTo>
                <a:cubicBezTo>
                  <a:pt x="178" y="2046"/>
                  <a:pt x="181" y="2035"/>
                  <a:pt x="189" y="2030"/>
                </a:cubicBezTo>
                <a:cubicBezTo>
                  <a:pt x="198" y="2025"/>
                  <a:pt x="209" y="2028"/>
                  <a:pt x="214" y="2036"/>
                </a:cubicBezTo>
                <a:cubicBezTo>
                  <a:pt x="214" y="2037"/>
                  <a:pt x="214" y="2037"/>
                  <a:pt x="214" y="2037"/>
                </a:cubicBezTo>
                <a:cubicBezTo>
                  <a:pt x="219" y="2046"/>
                  <a:pt x="216" y="2057"/>
                  <a:pt x="208" y="2062"/>
                </a:cubicBezTo>
                <a:cubicBezTo>
                  <a:pt x="205" y="2063"/>
                  <a:pt x="202" y="2064"/>
                  <a:pt x="199" y="2064"/>
                </a:cubicBezTo>
                <a:close/>
                <a:moveTo>
                  <a:pt x="2541" y="2063"/>
                </a:moveTo>
                <a:cubicBezTo>
                  <a:pt x="2538" y="2063"/>
                  <a:pt x="2535" y="2062"/>
                  <a:pt x="2532" y="2060"/>
                </a:cubicBezTo>
                <a:cubicBezTo>
                  <a:pt x="2524" y="2055"/>
                  <a:pt x="2521" y="2044"/>
                  <a:pt x="2526" y="2036"/>
                </a:cubicBezTo>
                <a:cubicBezTo>
                  <a:pt x="2526" y="2035"/>
                  <a:pt x="2526" y="2035"/>
                  <a:pt x="2526" y="2035"/>
                </a:cubicBezTo>
                <a:cubicBezTo>
                  <a:pt x="2531" y="2026"/>
                  <a:pt x="2542" y="2023"/>
                  <a:pt x="2551" y="2028"/>
                </a:cubicBezTo>
                <a:cubicBezTo>
                  <a:pt x="2559" y="2033"/>
                  <a:pt x="2562" y="2044"/>
                  <a:pt x="2557" y="2053"/>
                </a:cubicBezTo>
                <a:cubicBezTo>
                  <a:pt x="2557" y="2054"/>
                  <a:pt x="2557" y="2054"/>
                  <a:pt x="2557" y="2054"/>
                </a:cubicBezTo>
                <a:cubicBezTo>
                  <a:pt x="2554" y="2059"/>
                  <a:pt x="2548" y="2063"/>
                  <a:pt x="2541" y="2063"/>
                </a:cubicBezTo>
                <a:close/>
                <a:moveTo>
                  <a:pt x="134" y="1938"/>
                </a:moveTo>
                <a:cubicBezTo>
                  <a:pt x="127" y="1938"/>
                  <a:pt x="121" y="1934"/>
                  <a:pt x="118" y="1928"/>
                </a:cubicBezTo>
                <a:cubicBezTo>
                  <a:pt x="117" y="1927"/>
                  <a:pt x="117" y="1927"/>
                  <a:pt x="117" y="1927"/>
                </a:cubicBezTo>
                <a:cubicBezTo>
                  <a:pt x="113" y="1918"/>
                  <a:pt x="117" y="1907"/>
                  <a:pt x="127" y="1903"/>
                </a:cubicBezTo>
                <a:cubicBezTo>
                  <a:pt x="136" y="1899"/>
                  <a:pt x="146" y="1903"/>
                  <a:pt x="150" y="1912"/>
                </a:cubicBezTo>
                <a:cubicBezTo>
                  <a:pt x="151" y="1913"/>
                  <a:pt x="151" y="1913"/>
                  <a:pt x="151" y="1913"/>
                </a:cubicBezTo>
                <a:cubicBezTo>
                  <a:pt x="155" y="1922"/>
                  <a:pt x="151" y="1933"/>
                  <a:pt x="142" y="1937"/>
                </a:cubicBezTo>
                <a:cubicBezTo>
                  <a:pt x="139" y="1938"/>
                  <a:pt x="137" y="1938"/>
                  <a:pt x="134" y="1938"/>
                </a:cubicBezTo>
                <a:close/>
                <a:moveTo>
                  <a:pt x="2606" y="1937"/>
                </a:moveTo>
                <a:cubicBezTo>
                  <a:pt x="2603" y="1937"/>
                  <a:pt x="2601" y="1936"/>
                  <a:pt x="2598" y="1935"/>
                </a:cubicBezTo>
                <a:cubicBezTo>
                  <a:pt x="2589" y="1931"/>
                  <a:pt x="2585" y="1920"/>
                  <a:pt x="2589" y="1911"/>
                </a:cubicBezTo>
                <a:cubicBezTo>
                  <a:pt x="2589" y="1910"/>
                  <a:pt x="2589" y="1910"/>
                  <a:pt x="2589" y="1910"/>
                </a:cubicBezTo>
                <a:cubicBezTo>
                  <a:pt x="2594" y="1901"/>
                  <a:pt x="2604" y="1897"/>
                  <a:pt x="2613" y="1901"/>
                </a:cubicBezTo>
                <a:cubicBezTo>
                  <a:pt x="2622" y="1905"/>
                  <a:pt x="2626" y="1916"/>
                  <a:pt x="2622" y="1925"/>
                </a:cubicBezTo>
                <a:cubicBezTo>
                  <a:pt x="2622" y="1926"/>
                  <a:pt x="2622" y="1926"/>
                  <a:pt x="2622" y="1926"/>
                </a:cubicBezTo>
                <a:cubicBezTo>
                  <a:pt x="2619" y="1933"/>
                  <a:pt x="2612" y="1937"/>
                  <a:pt x="2606" y="1937"/>
                </a:cubicBezTo>
                <a:close/>
                <a:moveTo>
                  <a:pt x="84" y="1806"/>
                </a:moveTo>
                <a:cubicBezTo>
                  <a:pt x="76" y="1806"/>
                  <a:pt x="69" y="1801"/>
                  <a:pt x="66" y="1794"/>
                </a:cubicBezTo>
                <a:cubicBezTo>
                  <a:pt x="66" y="1793"/>
                  <a:pt x="66" y="1793"/>
                  <a:pt x="66" y="1793"/>
                </a:cubicBezTo>
                <a:cubicBezTo>
                  <a:pt x="63" y="1783"/>
                  <a:pt x="68" y="1773"/>
                  <a:pt x="78" y="1770"/>
                </a:cubicBezTo>
                <a:cubicBezTo>
                  <a:pt x="87" y="1767"/>
                  <a:pt x="97" y="1772"/>
                  <a:pt x="100" y="1782"/>
                </a:cubicBezTo>
                <a:cubicBezTo>
                  <a:pt x="101" y="1783"/>
                  <a:pt x="101" y="1783"/>
                  <a:pt x="101" y="1783"/>
                </a:cubicBezTo>
                <a:cubicBezTo>
                  <a:pt x="104" y="1792"/>
                  <a:pt x="99" y="1802"/>
                  <a:pt x="89" y="1805"/>
                </a:cubicBezTo>
                <a:cubicBezTo>
                  <a:pt x="87" y="1806"/>
                  <a:pt x="85" y="1806"/>
                  <a:pt x="84" y="1806"/>
                </a:cubicBezTo>
                <a:close/>
                <a:moveTo>
                  <a:pt x="2656" y="1804"/>
                </a:moveTo>
                <a:cubicBezTo>
                  <a:pt x="2654" y="1804"/>
                  <a:pt x="2652" y="1804"/>
                  <a:pt x="2651" y="1803"/>
                </a:cubicBezTo>
                <a:cubicBezTo>
                  <a:pt x="2641" y="1800"/>
                  <a:pt x="2636" y="1790"/>
                  <a:pt x="2639" y="1781"/>
                </a:cubicBezTo>
                <a:cubicBezTo>
                  <a:pt x="2639" y="1780"/>
                  <a:pt x="2639" y="1780"/>
                  <a:pt x="2639" y="1780"/>
                </a:cubicBezTo>
                <a:cubicBezTo>
                  <a:pt x="2642" y="1771"/>
                  <a:pt x="2652" y="1765"/>
                  <a:pt x="2662" y="1768"/>
                </a:cubicBezTo>
                <a:cubicBezTo>
                  <a:pt x="2671" y="1771"/>
                  <a:pt x="2677" y="1781"/>
                  <a:pt x="2674" y="1791"/>
                </a:cubicBezTo>
                <a:cubicBezTo>
                  <a:pt x="2673" y="1792"/>
                  <a:pt x="2673" y="1792"/>
                  <a:pt x="2673" y="1792"/>
                </a:cubicBezTo>
                <a:cubicBezTo>
                  <a:pt x="2671" y="1800"/>
                  <a:pt x="2664" y="1804"/>
                  <a:pt x="2656" y="1804"/>
                </a:cubicBezTo>
                <a:close/>
                <a:moveTo>
                  <a:pt x="47" y="1669"/>
                </a:moveTo>
                <a:cubicBezTo>
                  <a:pt x="39" y="1669"/>
                  <a:pt x="31" y="1664"/>
                  <a:pt x="29" y="1655"/>
                </a:cubicBezTo>
                <a:cubicBezTo>
                  <a:pt x="29" y="1654"/>
                  <a:pt x="29" y="1654"/>
                  <a:pt x="29" y="1654"/>
                </a:cubicBezTo>
                <a:cubicBezTo>
                  <a:pt x="27" y="1645"/>
                  <a:pt x="33" y="1635"/>
                  <a:pt x="43" y="1633"/>
                </a:cubicBezTo>
                <a:cubicBezTo>
                  <a:pt x="53" y="1631"/>
                  <a:pt x="62" y="1637"/>
                  <a:pt x="64" y="1647"/>
                </a:cubicBezTo>
                <a:cubicBezTo>
                  <a:pt x="64" y="1647"/>
                  <a:pt x="64" y="1647"/>
                  <a:pt x="64" y="1647"/>
                </a:cubicBezTo>
                <a:cubicBezTo>
                  <a:pt x="67" y="1657"/>
                  <a:pt x="60" y="1667"/>
                  <a:pt x="51" y="1669"/>
                </a:cubicBezTo>
                <a:cubicBezTo>
                  <a:pt x="49" y="1669"/>
                  <a:pt x="48" y="1669"/>
                  <a:pt x="47" y="1669"/>
                </a:cubicBezTo>
                <a:close/>
                <a:moveTo>
                  <a:pt x="2693" y="1668"/>
                </a:moveTo>
                <a:cubicBezTo>
                  <a:pt x="2691" y="1668"/>
                  <a:pt x="2690" y="1668"/>
                  <a:pt x="2689" y="1667"/>
                </a:cubicBezTo>
                <a:cubicBezTo>
                  <a:pt x="2679" y="1665"/>
                  <a:pt x="2673" y="1656"/>
                  <a:pt x="2675" y="1646"/>
                </a:cubicBezTo>
                <a:cubicBezTo>
                  <a:pt x="2675" y="1645"/>
                  <a:pt x="2675" y="1645"/>
                  <a:pt x="2675" y="1645"/>
                </a:cubicBezTo>
                <a:cubicBezTo>
                  <a:pt x="2677" y="1635"/>
                  <a:pt x="2687" y="1629"/>
                  <a:pt x="2697" y="1631"/>
                </a:cubicBezTo>
                <a:cubicBezTo>
                  <a:pt x="2706" y="1633"/>
                  <a:pt x="2712" y="1643"/>
                  <a:pt x="2710" y="1652"/>
                </a:cubicBezTo>
                <a:cubicBezTo>
                  <a:pt x="2710" y="1653"/>
                  <a:pt x="2710" y="1653"/>
                  <a:pt x="2710" y="1653"/>
                </a:cubicBezTo>
                <a:cubicBezTo>
                  <a:pt x="2708" y="1662"/>
                  <a:pt x="2701" y="1668"/>
                  <a:pt x="2693" y="1668"/>
                </a:cubicBezTo>
                <a:close/>
                <a:moveTo>
                  <a:pt x="25" y="1530"/>
                </a:moveTo>
                <a:cubicBezTo>
                  <a:pt x="16" y="1530"/>
                  <a:pt x="8" y="1523"/>
                  <a:pt x="7" y="1514"/>
                </a:cubicBezTo>
                <a:cubicBezTo>
                  <a:pt x="7" y="1513"/>
                  <a:pt x="7" y="1513"/>
                  <a:pt x="7" y="1513"/>
                </a:cubicBezTo>
                <a:cubicBezTo>
                  <a:pt x="6" y="1503"/>
                  <a:pt x="13" y="1494"/>
                  <a:pt x="23" y="1493"/>
                </a:cubicBezTo>
                <a:cubicBezTo>
                  <a:pt x="33" y="1492"/>
                  <a:pt x="42" y="1499"/>
                  <a:pt x="43" y="1509"/>
                </a:cubicBezTo>
                <a:cubicBezTo>
                  <a:pt x="43" y="1510"/>
                  <a:pt x="43" y="1510"/>
                  <a:pt x="43" y="1510"/>
                </a:cubicBezTo>
                <a:cubicBezTo>
                  <a:pt x="44" y="1520"/>
                  <a:pt x="37" y="1529"/>
                  <a:pt x="27" y="1530"/>
                </a:cubicBezTo>
                <a:cubicBezTo>
                  <a:pt x="26" y="1530"/>
                  <a:pt x="26" y="1530"/>
                  <a:pt x="25" y="1530"/>
                </a:cubicBezTo>
                <a:close/>
                <a:moveTo>
                  <a:pt x="2714" y="1528"/>
                </a:moveTo>
                <a:cubicBezTo>
                  <a:pt x="2714" y="1528"/>
                  <a:pt x="2713" y="1528"/>
                  <a:pt x="2713" y="1528"/>
                </a:cubicBezTo>
                <a:cubicBezTo>
                  <a:pt x="2703" y="1527"/>
                  <a:pt x="2696" y="1518"/>
                  <a:pt x="2696" y="1508"/>
                </a:cubicBezTo>
                <a:cubicBezTo>
                  <a:pt x="2697" y="1507"/>
                  <a:pt x="2697" y="1507"/>
                  <a:pt x="2697" y="1507"/>
                </a:cubicBezTo>
                <a:cubicBezTo>
                  <a:pt x="2698" y="1497"/>
                  <a:pt x="2707" y="1490"/>
                  <a:pt x="2716" y="1491"/>
                </a:cubicBezTo>
                <a:cubicBezTo>
                  <a:pt x="2726" y="1492"/>
                  <a:pt x="2733" y="1501"/>
                  <a:pt x="2732" y="1511"/>
                </a:cubicBezTo>
                <a:cubicBezTo>
                  <a:pt x="2732" y="1512"/>
                  <a:pt x="2732" y="1512"/>
                  <a:pt x="2732" y="1512"/>
                </a:cubicBezTo>
                <a:cubicBezTo>
                  <a:pt x="2731" y="1521"/>
                  <a:pt x="2724" y="1528"/>
                  <a:pt x="2714" y="1528"/>
                </a:cubicBezTo>
                <a:close/>
                <a:moveTo>
                  <a:pt x="18" y="1389"/>
                </a:moveTo>
                <a:cubicBezTo>
                  <a:pt x="8" y="1389"/>
                  <a:pt x="0" y="1381"/>
                  <a:pt x="0" y="1371"/>
                </a:cubicBezTo>
                <a:cubicBezTo>
                  <a:pt x="0" y="1370"/>
                  <a:pt x="0" y="1370"/>
                  <a:pt x="0" y="1370"/>
                </a:cubicBezTo>
                <a:cubicBezTo>
                  <a:pt x="18" y="1370"/>
                  <a:pt x="18" y="1370"/>
                  <a:pt x="18" y="1370"/>
                </a:cubicBezTo>
                <a:cubicBezTo>
                  <a:pt x="36" y="1370"/>
                  <a:pt x="36" y="1370"/>
                  <a:pt x="36" y="1370"/>
                </a:cubicBezTo>
                <a:cubicBezTo>
                  <a:pt x="36" y="1371"/>
                  <a:pt x="36" y="1371"/>
                  <a:pt x="36" y="1371"/>
                </a:cubicBezTo>
                <a:cubicBezTo>
                  <a:pt x="36" y="1381"/>
                  <a:pt x="27" y="1389"/>
                  <a:pt x="18" y="1389"/>
                </a:cubicBezTo>
                <a:close/>
                <a:moveTo>
                  <a:pt x="2722" y="1387"/>
                </a:moveTo>
                <a:cubicBezTo>
                  <a:pt x="2712" y="1387"/>
                  <a:pt x="2704" y="1379"/>
                  <a:pt x="2704" y="1369"/>
                </a:cubicBezTo>
                <a:cubicBezTo>
                  <a:pt x="2704" y="1368"/>
                  <a:pt x="2704" y="1368"/>
                  <a:pt x="2704" y="1368"/>
                </a:cubicBezTo>
                <a:cubicBezTo>
                  <a:pt x="2704" y="1358"/>
                  <a:pt x="2712" y="1350"/>
                  <a:pt x="2722" y="1350"/>
                </a:cubicBezTo>
                <a:cubicBezTo>
                  <a:pt x="2731" y="1350"/>
                  <a:pt x="2740" y="1358"/>
                  <a:pt x="2740" y="1368"/>
                </a:cubicBezTo>
                <a:cubicBezTo>
                  <a:pt x="2740" y="1369"/>
                  <a:pt x="2740" y="1369"/>
                  <a:pt x="2740" y="1369"/>
                </a:cubicBezTo>
                <a:cubicBezTo>
                  <a:pt x="2740" y="1379"/>
                  <a:pt x="2731" y="1387"/>
                  <a:pt x="2722" y="1387"/>
                </a:cubicBezTo>
                <a:close/>
                <a:moveTo>
                  <a:pt x="25" y="1247"/>
                </a:moveTo>
                <a:cubicBezTo>
                  <a:pt x="24" y="1247"/>
                  <a:pt x="24" y="1247"/>
                  <a:pt x="23" y="1247"/>
                </a:cubicBezTo>
                <a:cubicBezTo>
                  <a:pt x="13" y="1246"/>
                  <a:pt x="6" y="1237"/>
                  <a:pt x="7" y="1227"/>
                </a:cubicBezTo>
                <a:cubicBezTo>
                  <a:pt x="7" y="1227"/>
                  <a:pt x="7" y="1227"/>
                  <a:pt x="7" y="1227"/>
                </a:cubicBezTo>
                <a:cubicBezTo>
                  <a:pt x="8" y="1217"/>
                  <a:pt x="17" y="1209"/>
                  <a:pt x="27" y="1210"/>
                </a:cubicBezTo>
                <a:cubicBezTo>
                  <a:pt x="37" y="1211"/>
                  <a:pt x="44" y="1220"/>
                  <a:pt x="43" y="1230"/>
                </a:cubicBezTo>
                <a:cubicBezTo>
                  <a:pt x="43" y="1231"/>
                  <a:pt x="43" y="1231"/>
                  <a:pt x="43" y="1231"/>
                </a:cubicBezTo>
                <a:cubicBezTo>
                  <a:pt x="42" y="1240"/>
                  <a:pt x="34" y="1247"/>
                  <a:pt x="25" y="1247"/>
                </a:cubicBezTo>
                <a:close/>
                <a:moveTo>
                  <a:pt x="2714" y="1245"/>
                </a:moveTo>
                <a:cubicBezTo>
                  <a:pt x="2705" y="1245"/>
                  <a:pt x="2697" y="1238"/>
                  <a:pt x="2696" y="1229"/>
                </a:cubicBezTo>
                <a:cubicBezTo>
                  <a:pt x="2696" y="1228"/>
                  <a:pt x="2696" y="1228"/>
                  <a:pt x="2696" y="1228"/>
                </a:cubicBezTo>
                <a:cubicBezTo>
                  <a:pt x="2695" y="1218"/>
                  <a:pt x="2702" y="1209"/>
                  <a:pt x="2712" y="1208"/>
                </a:cubicBezTo>
                <a:cubicBezTo>
                  <a:pt x="2722" y="1207"/>
                  <a:pt x="2731" y="1215"/>
                  <a:pt x="2732" y="1224"/>
                </a:cubicBezTo>
                <a:cubicBezTo>
                  <a:pt x="2732" y="1225"/>
                  <a:pt x="2732" y="1225"/>
                  <a:pt x="2732" y="1225"/>
                </a:cubicBezTo>
                <a:cubicBezTo>
                  <a:pt x="2733" y="1235"/>
                  <a:pt x="2726" y="1244"/>
                  <a:pt x="2716" y="1245"/>
                </a:cubicBezTo>
                <a:cubicBezTo>
                  <a:pt x="2715" y="1245"/>
                  <a:pt x="2715" y="1245"/>
                  <a:pt x="2714" y="1245"/>
                </a:cubicBezTo>
                <a:close/>
                <a:moveTo>
                  <a:pt x="47" y="1108"/>
                </a:moveTo>
                <a:cubicBezTo>
                  <a:pt x="45" y="1108"/>
                  <a:pt x="44" y="1107"/>
                  <a:pt x="43" y="1107"/>
                </a:cubicBezTo>
                <a:cubicBezTo>
                  <a:pt x="33" y="1105"/>
                  <a:pt x="27" y="1096"/>
                  <a:pt x="29" y="1086"/>
                </a:cubicBezTo>
                <a:cubicBezTo>
                  <a:pt x="29" y="1085"/>
                  <a:pt x="29" y="1085"/>
                  <a:pt x="29" y="1085"/>
                </a:cubicBezTo>
                <a:cubicBezTo>
                  <a:pt x="31" y="1075"/>
                  <a:pt x="41" y="1069"/>
                  <a:pt x="51" y="1071"/>
                </a:cubicBezTo>
                <a:cubicBezTo>
                  <a:pt x="60" y="1073"/>
                  <a:pt x="67" y="1083"/>
                  <a:pt x="64" y="1092"/>
                </a:cubicBezTo>
                <a:cubicBezTo>
                  <a:pt x="64" y="1093"/>
                  <a:pt x="64" y="1093"/>
                  <a:pt x="64" y="1093"/>
                </a:cubicBezTo>
                <a:cubicBezTo>
                  <a:pt x="62" y="1102"/>
                  <a:pt x="55" y="1108"/>
                  <a:pt x="47" y="1108"/>
                </a:cubicBezTo>
                <a:close/>
                <a:moveTo>
                  <a:pt x="2692" y="1106"/>
                </a:moveTo>
                <a:cubicBezTo>
                  <a:pt x="2684" y="1106"/>
                  <a:pt x="2676" y="1100"/>
                  <a:pt x="2674" y="1091"/>
                </a:cubicBezTo>
                <a:cubicBezTo>
                  <a:pt x="2674" y="1090"/>
                  <a:pt x="2674" y="1090"/>
                  <a:pt x="2674" y="1090"/>
                </a:cubicBezTo>
                <a:cubicBezTo>
                  <a:pt x="2672" y="1081"/>
                  <a:pt x="2678" y="1071"/>
                  <a:pt x="2688" y="1069"/>
                </a:cubicBezTo>
                <a:cubicBezTo>
                  <a:pt x="2698" y="1067"/>
                  <a:pt x="2707" y="1073"/>
                  <a:pt x="2709" y="1083"/>
                </a:cubicBezTo>
                <a:cubicBezTo>
                  <a:pt x="2710" y="1084"/>
                  <a:pt x="2710" y="1084"/>
                  <a:pt x="2710" y="1084"/>
                </a:cubicBezTo>
                <a:cubicBezTo>
                  <a:pt x="2712" y="1093"/>
                  <a:pt x="2706" y="1103"/>
                  <a:pt x="2696" y="1105"/>
                </a:cubicBezTo>
                <a:cubicBezTo>
                  <a:pt x="2695" y="1105"/>
                  <a:pt x="2693" y="1106"/>
                  <a:pt x="2692" y="1106"/>
                </a:cubicBezTo>
                <a:close/>
                <a:moveTo>
                  <a:pt x="83" y="971"/>
                </a:moveTo>
                <a:cubicBezTo>
                  <a:pt x="81" y="971"/>
                  <a:pt x="79" y="970"/>
                  <a:pt x="78" y="970"/>
                </a:cubicBezTo>
                <a:cubicBezTo>
                  <a:pt x="68" y="967"/>
                  <a:pt x="63" y="957"/>
                  <a:pt x="66" y="947"/>
                </a:cubicBezTo>
                <a:cubicBezTo>
                  <a:pt x="66" y="946"/>
                  <a:pt x="66" y="946"/>
                  <a:pt x="66" y="946"/>
                </a:cubicBezTo>
                <a:cubicBezTo>
                  <a:pt x="69" y="937"/>
                  <a:pt x="80" y="932"/>
                  <a:pt x="89" y="935"/>
                </a:cubicBezTo>
                <a:cubicBezTo>
                  <a:pt x="98" y="938"/>
                  <a:pt x="104" y="948"/>
                  <a:pt x="101" y="957"/>
                </a:cubicBezTo>
                <a:cubicBezTo>
                  <a:pt x="100" y="958"/>
                  <a:pt x="100" y="958"/>
                  <a:pt x="100" y="958"/>
                </a:cubicBezTo>
                <a:cubicBezTo>
                  <a:pt x="98" y="966"/>
                  <a:pt x="91" y="971"/>
                  <a:pt x="83" y="971"/>
                </a:cubicBezTo>
                <a:close/>
                <a:moveTo>
                  <a:pt x="2655" y="969"/>
                </a:moveTo>
                <a:cubicBezTo>
                  <a:pt x="2648" y="969"/>
                  <a:pt x="2641" y="964"/>
                  <a:pt x="2638" y="956"/>
                </a:cubicBezTo>
                <a:cubicBezTo>
                  <a:pt x="2638" y="956"/>
                  <a:pt x="2638" y="956"/>
                  <a:pt x="2638" y="956"/>
                </a:cubicBezTo>
                <a:cubicBezTo>
                  <a:pt x="2635" y="946"/>
                  <a:pt x="2640" y="936"/>
                  <a:pt x="2649" y="933"/>
                </a:cubicBezTo>
                <a:cubicBezTo>
                  <a:pt x="2659" y="930"/>
                  <a:pt x="2669" y="935"/>
                  <a:pt x="2672" y="944"/>
                </a:cubicBezTo>
                <a:cubicBezTo>
                  <a:pt x="2673" y="945"/>
                  <a:pt x="2673" y="945"/>
                  <a:pt x="2673" y="945"/>
                </a:cubicBezTo>
                <a:cubicBezTo>
                  <a:pt x="2676" y="955"/>
                  <a:pt x="2670" y="965"/>
                  <a:pt x="2661" y="968"/>
                </a:cubicBezTo>
                <a:cubicBezTo>
                  <a:pt x="2659" y="969"/>
                  <a:pt x="2657" y="969"/>
                  <a:pt x="2655" y="969"/>
                </a:cubicBezTo>
                <a:close/>
                <a:moveTo>
                  <a:pt x="134" y="839"/>
                </a:moveTo>
                <a:cubicBezTo>
                  <a:pt x="131" y="839"/>
                  <a:pt x="129" y="838"/>
                  <a:pt x="126" y="837"/>
                </a:cubicBezTo>
                <a:cubicBezTo>
                  <a:pt x="117" y="833"/>
                  <a:pt x="113" y="822"/>
                  <a:pt x="117" y="813"/>
                </a:cubicBezTo>
                <a:cubicBezTo>
                  <a:pt x="118" y="812"/>
                  <a:pt x="118" y="812"/>
                  <a:pt x="118" y="812"/>
                </a:cubicBezTo>
                <a:cubicBezTo>
                  <a:pt x="122" y="803"/>
                  <a:pt x="132" y="799"/>
                  <a:pt x="141" y="803"/>
                </a:cubicBezTo>
                <a:cubicBezTo>
                  <a:pt x="151" y="807"/>
                  <a:pt x="155" y="818"/>
                  <a:pt x="151" y="827"/>
                </a:cubicBezTo>
                <a:cubicBezTo>
                  <a:pt x="150" y="828"/>
                  <a:pt x="150" y="828"/>
                  <a:pt x="150" y="828"/>
                </a:cubicBezTo>
                <a:cubicBezTo>
                  <a:pt x="147" y="835"/>
                  <a:pt x="141" y="839"/>
                  <a:pt x="134" y="839"/>
                </a:cubicBezTo>
                <a:close/>
                <a:moveTo>
                  <a:pt x="2605" y="837"/>
                </a:moveTo>
                <a:cubicBezTo>
                  <a:pt x="2598" y="837"/>
                  <a:pt x="2591" y="833"/>
                  <a:pt x="2588" y="826"/>
                </a:cubicBezTo>
                <a:cubicBezTo>
                  <a:pt x="2588" y="825"/>
                  <a:pt x="2588" y="825"/>
                  <a:pt x="2588" y="825"/>
                </a:cubicBezTo>
                <a:cubicBezTo>
                  <a:pt x="2584" y="816"/>
                  <a:pt x="2588" y="806"/>
                  <a:pt x="2597" y="802"/>
                </a:cubicBezTo>
                <a:cubicBezTo>
                  <a:pt x="2606" y="797"/>
                  <a:pt x="2617" y="802"/>
                  <a:pt x="2621" y="811"/>
                </a:cubicBezTo>
                <a:cubicBezTo>
                  <a:pt x="2621" y="811"/>
                  <a:pt x="2621" y="811"/>
                  <a:pt x="2621" y="811"/>
                </a:cubicBezTo>
                <a:cubicBezTo>
                  <a:pt x="2625" y="821"/>
                  <a:pt x="2621" y="831"/>
                  <a:pt x="2612" y="835"/>
                </a:cubicBezTo>
                <a:cubicBezTo>
                  <a:pt x="2610" y="836"/>
                  <a:pt x="2607" y="837"/>
                  <a:pt x="2605" y="837"/>
                </a:cubicBezTo>
                <a:close/>
                <a:moveTo>
                  <a:pt x="198" y="713"/>
                </a:moveTo>
                <a:cubicBezTo>
                  <a:pt x="195" y="713"/>
                  <a:pt x="192" y="712"/>
                  <a:pt x="189" y="710"/>
                </a:cubicBezTo>
                <a:cubicBezTo>
                  <a:pt x="180" y="705"/>
                  <a:pt x="177" y="694"/>
                  <a:pt x="182" y="686"/>
                </a:cubicBezTo>
                <a:cubicBezTo>
                  <a:pt x="183" y="685"/>
                  <a:pt x="183" y="685"/>
                  <a:pt x="183" y="685"/>
                </a:cubicBezTo>
                <a:cubicBezTo>
                  <a:pt x="188" y="676"/>
                  <a:pt x="199" y="673"/>
                  <a:pt x="208" y="678"/>
                </a:cubicBezTo>
                <a:cubicBezTo>
                  <a:pt x="216" y="683"/>
                  <a:pt x="219" y="694"/>
                  <a:pt x="214" y="703"/>
                </a:cubicBezTo>
                <a:cubicBezTo>
                  <a:pt x="214" y="704"/>
                  <a:pt x="214" y="704"/>
                  <a:pt x="214" y="704"/>
                </a:cubicBezTo>
                <a:cubicBezTo>
                  <a:pt x="210" y="709"/>
                  <a:pt x="204" y="713"/>
                  <a:pt x="198" y="713"/>
                </a:cubicBezTo>
                <a:close/>
                <a:moveTo>
                  <a:pt x="2540" y="711"/>
                </a:moveTo>
                <a:cubicBezTo>
                  <a:pt x="2534" y="711"/>
                  <a:pt x="2528" y="708"/>
                  <a:pt x="2525" y="702"/>
                </a:cubicBezTo>
                <a:cubicBezTo>
                  <a:pt x="2524" y="701"/>
                  <a:pt x="2524" y="701"/>
                  <a:pt x="2524" y="701"/>
                </a:cubicBezTo>
                <a:cubicBezTo>
                  <a:pt x="2519" y="693"/>
                  <a:pt x="2522" y="682"/>
                  <a:pt x="2531" y="677"/>
                </a:cubicBezTo>
                <a:cubicBezTo>
                  <a:pt x="2539" y="672"/>
                  <a:pt x="2550" y="674"/>
                  <a:pt x="2555" y="683"/>
                </a:cubicBezTo>
                <a:cubicBezTo>
                  <a:pt x="2556" y="684"/>
                  <a:pt x="2556" y="684"/>
                  <a:pt x="2556" y="684"/>
                </a:cubicBezTo>
                <a:cubicBezTo>
                  <a:pt x="2561" y="692"/>
                  <a:pt x="2558" y="703"/>
                  <a:pt x="2549" y="708"/>
                </a:cubicBezTo>
                <a:cubicBezTo>
                  <a:pt x="2546" y="710"/>
                  <a:pt x="2543" y="711"/>
                  <a:pt x="2540" y="711"/>
                </a:cubicBezTo>
                <a:close/>
                <a:moveTo>
                  <a:pt x="275" y="594"/>
                </a:moveTo>
                <a:cubicBezTo>
                  <a:pt x="271" y="594"/>
                  <a:pt x="268" y="593"/>
                  <a:pt x="265" y="590"/>
                </a:cubicBezTo>
                <a:cubicBezTo>
                  <a:pt x="256" y="585"/>
                  <a:pt x="255" y="573"/>
                  <a:pt x="261" y="565"/>
                </a:cubicBezTo>
                <a:cubicBezTo>
                  <a:pt x="261" y="564"/>
                  <a:pt x="261" y="564"/>
                  <a:pt x="261" y="564"/>
                </a:cubicBezTo>
                <a:cubicBezTo>
                  <a:pt x="267" y="556"/>
                  <a:pt x="278" y="555"/>
                  <a:pt x="286" y="561"/>
                </a:cubicBezTo>
                <a:cubicBezTo>
                  <a:pt x="294" y="566"/>
                  <a:pt x="296" y="578"/>
                  <a:pt x="290" y="586"/>
                </a:cubicBezTo>
                <a:cubicBezTo>
                  <a:pt x="290" y="586"/>
                  <a:pt x="290" y="586"/>
                  <a:pt x="290" y="586"/>
                </a:cubicBezTo>
                <a:cubicBezTo>
                  <a:pt x="286" y="591"/>
                  <a:pt x="281" y="594"/>
                  <a:pt x="275" y="594"/>
                </a:cubicBezTo>
                <a:close/>
                <a:moveTo>
                  <a:pt x="2463" y="592"/>
                </a:moveTo>
                <a:cubicBezTo>
                  <a:pt x="2457" y="592"/>
                  <a:pt x="2452" y="590"/>
                  <a:pt x="2448" y="585"/>
                </a:cubicBezTo>
                <a:cubicBezTo>
                  <a:pt x="2448" y="584"/>
                  <a:pt x="2448" y="584"/>
                  <a:pt x="2448" y="584"/>
                </a:cubicBezTo>
                <a:cubicBezTo>
                  <a:pt x="2442" y="576"/>
                  <a:pt x="2444" y="565"/>
                  <a:pt x="2452" y="559"/>
                </a:cubicBezTo>
                <a:cubicBezTo>
                  <a:pt x="2460" y="553"/>
                  <a:pt x="2471" y="555"/>
                  <a:pt x="2477" y="563"/>
                </a:cubicBezTo>
                <a:cubicBezTo>
                  <a:pt x="2477" y="564"/>
                  <a:pt x="2477" y="564"/>
                  <a:pt x="2477" y="564"/>
                </a:cubicBezTo>
                <a:cubicBezTo>
                  <a:pt x="2483" y="572"/>
                  <a:pt x="2482" y="583"/>
                  <a:pt x="2474" y="589"/>
                </a:cubicBezTo>
                <a:cubicBezTo>
                  <a:pt x="2470" y="591"/>
                  <a:pt x="2467" y="592"/>
                  <a:pt x="2463" y="592"/>
                </a:cubicBezTo>
                <a:close/>
                <a:moveTo>
                  <a:pt x="364" y="484"/>
                </a:moveTo>
                <a:cubicBezTo>
                  <a:pt x="360" y="484"/>
                  <a:pt x="355" y="482"/>
                  <a:pt x="352" y="479"/>
                </a:cubicBezTo>
                <a:cubicBezTo>
                  <a:pt x="345" y="473"/>
                  <a:pt x="344" y="461"/>
                  <a:pt x="351" y="454"/>
                </a:cubicBezTo>
                <a:cubicBezTo>
                  <a:pt x="351" y="453"/>
                  <a:pt x="351" y="453"/>
                  <a:pt x="351" y="453"/>
                </a:cubicBezTo>
                <a:cubicBezTo>
                  <a:pt x="358" y="446"/>
                  <a:pt x="369" y="445"/>
                  <a:pt x="377" y="452"/>
                </a:cubicBezTo>
                <a:cubicBezTo>
                  <a:pt x="384" y="458"/>
                  <a:pt x="385" y="470"/>
                  <a:pt x="378" y="477"/>
                </a:cubicBezTo>
                <a:cubicBezTo>
                  <a:pt x="377" y="478"/>
                  <a:pt x="377" y="478"/>
                  <a:pt x="377" y="478"/>
                </a:cubicBezTo>
                <a:cubicBezTo>
                  <a:pt x="374" y="482"/>
                  <a:pt x="369" y="484"/>
                  <a:pt x="364" y="484"/>
                </a:cubicBezTo>
                <a:close/>
                <a:moveTo>
                  <a:pt x="2374" y="483"/>
                </a:moveTo>
                <a:cubicBezTo>
                  <a:pt x="2369" y="483"/>
                  <a:pt x="2364" y="481"/>
                  <a:pt x="2360" y="477"/>
                </a:cubicBezTo>
                <a:cubicBezTo>
                  <a:pt x="2360" y="476"/>
                  <a:pt x="2360" y="476"/>
                  <a:pt x="2360" y="476"/>
                </a:cubicBezTo>
                <a:cubicBezTo>
                  <a:pt x="2353" y="468"/>
                  <a:pt x="2354" y="457"/>
                  <a:pt x="2361" y="450"/>
                </a:cubicBezTo>
                <a:cubicBezTo>
                  <a:pt x="2368" y="444"/>
                  <a:pt x="2380" y="444"/>
                  <a:pt x="2386" y="452"/>
                </a:cubicBezTo>
                <a:cubicBezTo>
                  <a:pt x="2387" y="452"/>
                  <a:pt x="2387" y="452"/>
                  <a:pt x="2387" y="452"/>
                </a:cubicBezTo>
                <a:cubicBezTo>
                  <a:pt x="2394" y="460"/>
                  <a:pt x="2393" y="471"/>
                  <a:pt x="2386" y="478"/>
                </a:cubicBezTo>
                <a:cubicBezTo>
                  <a:pt x="2382" y="481"/>
                  <a:pt x="2378" y="483"/>
                  <a:pt x="2374" y="483"/>
                </a:cubicBezTo>
                <a:close/>
                <a:moveTo>
                  <a:pt x="464" y="384"/>
                </a:moveTo>
                <a:cubicBezTo>
                  <a:pt x="459" y="384"/>
                  <a:pt x="454" y="382"/>
                  <a:pt x="451" y="378"/>
                </a:cubicBezTo>
                <a:cubicBezTo>
                  <a:pt x="444" y="370"/>
                  <a:pt x="445" y="359"/>
                  <a:pt x="452" y="352"/>
                </a:cubicBezTo>
                <a:cubicBezTo>
                  <a:pt x="453" y="352"/>
                  <a:pt x="453" y="352"/>
                  <a:pt x="453" y="352"/>
                </a:cubicBezTo>
                <a:cubicBezTo>
                  <a:pt x="460" y="345"/>
                  <a:pt x="472" y="346"/>
                  <a:pt x="478" y="353"/>
                </a:cubicBezTo>
                <a:cubicBezTo>
                  <a:pt x="485" y="360"/>
                  <a:pt x="484" y="372"/>
                  <a:pt x="477" y="378"/>
                </a:cubicBezTo>
                <a:cubicBezTo>
                  <a:pt x="476" y="379"/>
                  <a:pt x="476" y="379"/>
                  <a:pt x="476" y="379"/>
                </a:cubicBezTo>
                <a:cubicBezTo>
                  <a:pt x="473" y="382"/>
                  <a:pt x="468" y="384"/>
                  <a:pt x="464" y="384"/>
                </a:cubicBezTo>
                <a:close/>
                <a:moveTo>
                  <a:pt x="2274" y="383"/>
                </a:moveTo>
                <a:cubicBezTo>
                  <a:pt x="2269" y="383"/>
                  <a:pt x="2265" y="381"/>
                  <a:pt x="2262" y="378"/>
                </a:cubicBezTo>
                <a:cubicBezTo>
                  <a:pt x="2261" y="377"/>
                  <a:pt x="2261" y="377"/>
                  <a:pt x="2261" y="377"/>
                </a:cubicBezTo>
                <a:cubicBezTo>
                  <a:pt x="2253" y="371"/>
                  <a:pt x="2253" y="359"/>
                  <a:pt x="2260" y="352"/>
                </a:cubicBezTo>
                <a:cubicBezTo>
                  <a:pt x="2266" y="344"/>
                  <a:pt x="2278" y="344"/>
                  <a:pt x="2285" y="351"/>
                </a:cubicBezTo>
                <a:cubicBezTo>
                  <a:pt x="2286" y="351"/>
                  <a:pt x="2286" y="351"/>
                  <a:pt x="2286" y="351"/>
                </a:cubicBezTo>
                <a:cubicBezTo>
                  <a:pt x="2293" y="358"/>
                  <a:pt x="2294" y="369"/>
                  <a:pt x="2287" y="377"/>
                </a:cubicBezTo>
                <a:cubicBezTo>
                  <a:pt x="2283" y="381"/>
                  <a:pt x="2279" y="383"/>
                  <a:pt x="2274" y="383"/>
                </a:cubicBezTo>
                <a:close/>
                <a:moveTo>
                  <a:pt x="574" y="295"/>
                </a:moveTo>
                <a:cubicBezTo>
                  <a:pt x="568" y="295"/>
                  <a:pt x="563" y="292"/>
                  <a:pt x="559" y="287"/>
                </a:cubicBezTo>
                <a:cubicBezTo>
                  <a:pt x="554" y="279"/>
                  <a:pt x="555" y="268"/>
                  <a:pt x="563" y="262"/>
                </a:cubicBezTo>
                <a:cubicBezTo>
                  <a:pt x="564" y="261"/>
                  <a:pt x="564" y="261"/>
                  <a:pt x="564" y="261"/>
                </a:cubicBezTo>
                <a:cubicBezTo>
                  <a:pt x="572" y="256"/>
                  <a:pt x="584" y="257"/>
                  <a:pt x="589" y="265"/>
                </a:cubicBezTo>
                <a:cubicBezTo>
                  <a:pt x="595" y="274"/>
                  <a:pt x="593" y="285"/>
                  <a:pt x="585" y="291"/>
                </a:cubicBezTo>
                <a:cubicBezTo>
                  <a:pt x="585" y="291"/>
                  <a:pt x="585" y="291"/>
                  <a:pt x="585" y="291"/>
                </a:cubicBezTo>
                <a:cubicBezTo>
                  <a:pt x="581" y="293"/>
                  <a:pt x="578" y="295"/>
                  <a:pt x="574" y="295"/>
                </a:cubicBezTo>
                <a:close/>
                <a:moveTo>
                  <a:pt x="2164" y="294"/>
                </a:moveTo>
                <a:cubicBezTo>
                  <a:pt x="2160" y="294"/>
                  <a:pt x="2156" y="292"/>
                  <a:pt x="2153" y="290"/>
                </a:cubicBezTo>
                <a:cubicBezTo>
                  <a:pt x="2152" y="289"/>
                  <a:pt x="2152" y="289"/>
                  <a:pt x="2152" y="289"/>
                </a:cubicBezTo>
                <a:cubicBezTo>
                  <a:pt x="2144" y="284"/>
                  <a:pt x="2142" y="272"/>
                  <a:pt x="2148" y="264"/>
                </a:cubicBezTo>
                <a:cubicBezTo>
                  <a:pt x="2154" y="256"/>
                  <a:pt x="2165" y="255"/>
                  <a:pt x="2174" y="260"/>
                </a:cubicBezTo>
                <a:cubicBezTo>
                  <a:pt x="2174" y="261"/>
                  <a:pt x="2174" y="261"/>
                  <a:pt x="2174" y="261"/>
                </a:cubicBezTo>
                <a:cubicBezTo>
                  <a:pt x="2182" y="267"/>
                  <a:pt x="2184" y="278"/>
                  <a:pt x="2178" y="286"/>
                </a:cubicBezTo>
                <a:cubicBezTo>
                  <a:pt x="2175" y="291"/>
                  <a:pt x="2169" y="294"/>
                  <a:pt x="2164" y="294"/>
                </a:cubicBezTo>
                <a:close/>
                <a:moveTo>
                  <a:pt x="692" y="217"/>
                </a:moveTo>
                <a:cubicBezTo>
                  <a:pt x="686" y="217"/>
                  <a:pt x="680" y="214"/>
                  <a:pt x="677" y="208"/>
                </a:cubicBezTo>
                <a:cubicBezTo>
                  <a:pt x="672" y="200"/>
                  <a:pt x="675" y="189"/>
                  <a:pt x="683" y="184"/>
                </a:cubicBezTo>
                <a:cubicBezTo>
                  <a:pt x="684" y="183"/>
                  <a:pt x="684" y="183"/>
                  <a:pt x="684" y="183"/>
                </a:cubicBezTo>
                <a:cubicBezTo>
                  <a:pt x="693" y="178"/>
                  <a:pt x="704" y="181"/>
                  <a:pt x="709" y="190"/>
                </a:cubicBezTo>
                <a:cubicBezTo>
                  <a:pt x="714" y="198"/>
                  <a:pt x="711" y="209"/>
                  <a:pt x="702" y="214"/>
                </a:cubicBezTo>
                <a:cubicBezTo>
                  <a:pt x="701" y="215"/>
                  <a:pt x="701" y="215"/>
                  <a:pt x="701" y="215"/>
                </a:cubicBezTo>
                <a:cubicBezTo>
                  <a:pt x="699" y="217"/>
                  <a:pt x="696" y="217"/>
                  <a:pt x="692" y="217"/>
                </a:cubicBezTo>
                <a:close/>
                <a:moveTo>
                  <a:pt x="2045" y="216"/>
                </a:moveTo>
                <a:cubicBezTo>
                  <a:pt x="2042" y="216"/>
                  <a:pt x="2039" y="216"/>
                  <a:pt x="2036" y="214"/>
                </a:cubicBezTo>
                <a:cubicBezTo>
                  <a:pt x="2035" y="213"/>
                  <a:pt x="2035" y="213"/>
                  <a:pt x="2035" y="213"/>
                </a:cubicBezTo>
                <a:cubicBezTo>
                  <a:pt x="2027" y="208"/>
                  <a:pt x="2024" y="197"/>
                  <a:pt x="2029" y="189"/>
                </a:cubicBezTo>
                <a:cubicBezTo>
                  <a:pt x="2034" y="180"/>
                  <a:pt x="2045" y="177"/>
                  <a:pt x="2053" y="182"/>
                </a:cubicBezTo>
                <a:cubicBezTo>
                  <a:pt x="2054" y="183"/>
                  <a:pt x="2054" y="183"/>
                  <a:pt x="2054" y="183"/>
                </a:cubicBezTo>
                <a:cubicBezTo>
                  <a:pt x="2063" y="188"/>
                  <a:pt x="2066" y="199"/>
                  <a:pt x="2061" y="207"/>
                </a:cubicBezTo>
                <a:cubicBezTo>
                  <a:pt x="2057" y="213"/>
                  <a:pt x="2051" y="216"/>
                  <a:pt x="2045" y="216"/>
                </a:cubicBezTo>
                <a:close/>
                <a:moveTo>
                  <a:pt x="818" y="153"/>
                </a:moveTo>
                <a:cubicBezTo>
                  <a:pt x="812" y="153"/>
                  <a:pt x="805" y="149"/>
                  <a:pt x="802" y="142"/>
                </a:cubicBezTo>
                <a:cubicBezTo>
                  <a:pt x="798" y="133"/>
                  <a:pt x="802" y="123"/>
                  <a:pt x="811" y="118"/>
                </a:cubicBezTo>
                <a:cubicBezTo>
                  <a:pt x="812" y="118"/>
                  <a:pt x="812" y="118"/>
                  <a:pt x="812" y="118"/>
                </a:cubicBezTo>
                <a:cubicBezTo>
                  <a:pt x="821" y="114"/>
                  <a:pt x="832" y="118"/>
                  <a:pt x="836" y="127"/>
                </a:cubicBezTo>
                <a:cubicBezTo>
                  <a:pt x="840" y="136"/>
                  <a:pt x="836" y="147"/>
                  <a:pt x="827" y="151"/>
                </a:cubicBezTo>
                <a:cubicBezTo>
                  <a:pt x="826" y="151"/>
                  <a:pt x="826" y="151"/>
                  <a:pt x="826" y="151"/>
                </a:cubicBezTo>
                <a:cubicBezTo>
                  <a:pt x="823" y="152"/>
                  <a:pt x="821" y="153"/>
                  <a:pt x="818" y="153"/>
                </a:cubicBezTo>
                <a:close/>
                <a:moveTo>
                  <a:pt x="1919" y="152"/>
                </a:moveTo>
                <a:cubicBezTo>
                  <a:pt x="1917" y="152"/>
                  <a:pt x="1914" y="152"/>
                  <a:pt x="1912" y="151"/>
                </a:cubicBezTo>
                <a:cubicBezTo>
                  <a:pt x="1911" y="150"/>
                  <a:pt x="1911" y="150"/>
                  <a:pt x="1911" y="150"/>
                </a:cubicBezTo>
                <a:cubicBezTo>
                  <a:pt x="1902" y="146"/>
                  <a:pt x="1898" y="136"/>
                  <a:pt x="1902" y="126"/>
                </a:cubicBezTo>
                <a:cubicBezTo>
                  <a:pt x="1906" y="117"/>
                  <a:pt x="1916" y="113"/>
                  <a:pt x="1925" y="117"/>
                </a:cubicBezTo>
                <a:cubicBezTo>
                  <a:pt x="1926" y="118"/>
                  <a:pt x="1926" y="118"/>
                  <a:pt x="1926" y="118"/>
                </a:cubicBezTo>
                <a:cubicBezTo>
                  <a:pt x="1935" y="122"/>
                  <a:pt x="1939" y="132"/>
                  <a:pt x="1935" y="141"/>
                </a:cubicBezTo>
                <a:cubicBezTo>
                  <a:pt x="1932" y="148"/>
                  <a:pt x="1926" y="152"/>
                  <a:pt x="1919" y="152"/>
                </a:cubicBezTo>
                <a:close/>
                <a:moveTo>
                  <a:pt x="950" y="102"/>
                </a:moveTo>
                <a:cubicBezTo>
                  <a:pt x="943" y="102"/>
                  <a:pt x="936" y="97"/>
                  <a:pt x="933" y="90"/>
                </a:cubicBezTo>
                <a:cubicBezTo>
                  <a:pt x="930" y="80"/>
                  <a:pt x="935" y="70"/>
                  <a:pt x="945" y="67"/>
                </a:cubicBezTo>
                <a:cubicBezTo>
                  <a:pt x="946" y="67"/>
                  <a:pt x="946" y="67"/>
                  <a:pt x="946" y="67"/>
                </a:cubicBezTo>
                <a:cubicBezTo>
                  <a:pt x="955" y="64"/>
                  <a:pt x="965" y="69"/>
                  <a:pt x="968" y="78"/>
                </a:cubicBezTo>
                <a:cubicBezTo>
                  <a:pt x="972" y="88"/>
                  <a:pt x="966" y="98"/>
                  <a:pt x="957" y="101"/>
                </a:cubicBezTo>
                <a:cubicBezTo>
                  <a:pt x="956" y="101"/>
                  <a:pt x="956" y="101"/>
                  <a:pt x="956" y="101"/>
                </a:cubicBezTo>
                <a:cubicBezTo>
                  <a:pt x="954" y="102"/>
                  <a:pt x="952" y="102"/>
                  <a:pt x="950" y="102"/>
                </a:cubicBezTo>
                <a:close/>
                <a:moveTo>
                  <a:pt x="1787" y="101"/>
                </a:moveTo>
                <a:cubicBezTo>
                  <a:pt x="1785" y="101"/>
                  <a:pt x="1783" y="101"/>
                  <a:pt x="1781" y="101"/>
                </a:cubicBezTo>
                <a:cubicBezTo>
                  <a:pt x="1780" y="100"/>
                  <a:pt x="1780" y="100"/>
                  <a:pt x="1780" y="100"/>
                </a:cubicBezTo>
                <a:cubicBezTo>
                  <a:pt x="1771" y="97"/>
                  <a:pt x="1766" y="87"/>
                  <a:pt x="1769" y="78"/>
                </a:cubicBezTo>
                <a:cubicBezTo>
                  <a:pt x="1772" y="68"/>
                  <a:pt x="1782" y="63"/>
                  <a:pt x="1791" y="66"/>
                </a:cubicBezTo>
                <a:cubicBezTo>
                  <a:pt x="1792" y="66"/>
                  <a:pt x="1792" y="66"/>
                  <a:pt x="1792" y="66"/>
                </a:cubicBezTo>
                <a:cubicBezTo>
                  <a:pt x="1802" y="69"/>
                  <a:pt x="1807" y="80"/>
                  <a:pt x="1804" y="89"/>
                </a:cubicBezTo>
                <a:cubicBezTo>
                  <a:pt x="1801" y="97"/>
                  <a:pt x="1794" y="101"/>
                  <a:pt x="1787" y="101"/>
                </a:cubicBezTo>
                <a:close/>
                <a:moveTo>
                  <a:pt x="1087" y="65"/>
                </a:moveTo>
                <a:cubicBezTo>
                  <a:pt x="1079" y="65"/>
                  <a:pt x="1071" y="60"/>
                  <a:pt x="1069" y="51"/>
                </a:cubicBezTo>
                <a:cubicBezTo>
                  <a:pt x="1067" y="41"/>
                  <a:pt x="1074" y="32"/>
                  <a:pt x="1083" y="30"/>
                </a:cubicBezTo>
                <a:cubicBezTo>
                  <a:pt x="1084" y="30"/>
                  <a:pt x="1084" y="30"/>
                  <a:pt x="1084" y="30"/>
                </a:cubicBezTo>
                <a:cubicBezTo>
                  <a:pt x="1094" y="27"/>
                  <a:pt x="1104" y="34"/>
                  <a:pt x="1106" y="43"/>
                </a:cubicBezTo>
                <a:cubicBezTo>
                  <a:pt x="1108" y="53"/>
                  <a:pt x="1101" y="63"/>
                  <a:pt x="1092" y="65"/>
                </a:cubicBezTo>
                <a:cubicBezTo>
                  <a:pt x="1091" y="65"/>
                  <a:pt x="1091" y="65"/>
                  <a:pt x="1091" y="65"/>
                </a:cubicBezTo>
                <a:cubicBezTo>
                  <a:pt x="1090" y="65"/>
                  <a:pt x="1088" y="65"/>
                  <a:pt x="1087" y="65"/>
                </a:cubicBezTo>
                <a:close/>
                <a:moveTo>
                  <a:pt x="1650" y="65"/>
                </a:moveTo>
                <a:cubicBezTo>
                  <a:pt x="1649" y="65"/>
                  <a:pt x="1648" y="65"/>
                  <a:pt x="1646" y="65"/>
                </a:cubicBezTo>
                <a:cubicBezTo>
                  <a:pt x="1645" y="64"/>
                  <a:pt x="1645" y="64"/>
                  <a:pt x="1645" y="64"/>
                </a:cubicBezTo>
                <a:cubicBezTo>
                  <a:pt x="1636" y="62"/>
                  <a:pt x="1629" y="53"/>
                  <a:pt x="1631" y="43"/>
                </a:cubicBezTo>
                <a:cubicBezTo>
                  <a:pt x="1634" y="33"/>
                  <a:pt x="1643" y="27"/>
                  <a:pt x="1653" y="29"/>
                </a:cubicBezTo>
                <a:cubicBezTo>
                  <a:pt x="1654" y="29"/>
                  <a:pt x="1654" y="29"/>
                  <a:pt x="1654" y="29"/>
                </a:cubicBezTo>
                <a:cubicBezTo>
                  <a:pt x="1664" y="31"/>
                  <a:pt x="1670" y="41"/>
                  <a:pt x="1668" y="51"/>
                </a:cubicBezTo>
                <a:cubicBezTo>
                  <a:pt x="1666" y="59"/>
                  <a:pt x="1658" y="65"/>
                  <a:pt x="1650" y="65"/>
                </a:cubicBezTo>
                <a:close/>
                <a:moveTo>
                  <a:pt x="1227" y="43"/>
                </a:moveTo>
                <a:cubicBezTo>
                  <a:pt x="1218" y="43"/>
                  <a:pt x="1210" y="36"/>
                  <a:pt x="1209" y="27"/>
                </a:cubicBezTo>
                <a:cubicBezTo>
                  <a:pt x="1208" y="17"/>
                  <a:pt x="1215" y="8"/>
                  <a:pt x="1225" y="7"/>
                </a:cubicBezTo>
                <a:cubicBezTo>
                  <a:pt x="1226" y="7"/>
                  <a:pt x="1226" y="7"/>
                  <a:pt x="1226" y="7"/>
                </a:cubicBezTo>
                <a:cubicBezTo>
                  <a:pt x="1236" y="6"/>
                  <a:pt x="1245" y="13"/>
                  <a:pt x="1246" y="23"/>
                </a:cubicBezTo>
                <a:cubicBezTo>
                  <a:pt x="1247" y="33"/>
                  <a:pt x="1240" y="42"/>
                  <a:pt x="1230" y="43"/>
                </a:cubicBezTo>
                <a:cubicBezTo>
                  <a:pt x="1229" y="43"/>
                  <a:pt x="1229" y="43"/>
                  <a:pt x="1229" y="43"/>
                </a:cubicBezTo>
                <a:cubicBezTo>
                  <a:pt x="1228" y="43"/>
                  <a:pt x="1227" y="43"/>
                  <a:pt x="1227" y="43"/>
                </a:cubicBezTo>
                <a:close/>
                <a:moveTo>
                  <a:pt x="1510" y="43"/>
                </a:moveTo>
                <a:cubicBezTo>
                  <a:pt x="1510" y="43"/>
                  <a:pt x="1509" y="43"/>
                  <a:pt x="1509" y="43"/>
                </a:cubicBezTo>
                <a:cubicBezTo>
                  <a:pt x="1507" y="43"/>
                  <a:pt x="1507" y="43"/>
                  <a:pt x="1507" y="43"/>
                </a:cubicBezTo>
                <a:cubicBezTo>
                  <a:pt x="1498" y="42"/>
                  <a:pt x="1490" y="33"/>
                  <a:pt x="1491" y="23"/>
                </a:cubicBezTo>
                <a:cubicBezTo>
                  <a:pt x="1492" y="13"/>
                  <a:pt x="1501" y="6"/>
                  <a:pt x="1511" y="7"/>
                </a:cubicBezTo>
                <a:cubicBezTo>
                  <a:pt x="1512" y="7"/>
                  <a:pt x="1512" y="7"/>
                  <a:pt x="1512" y="7"/>
                </a:cubicBezTo>
                <a:cubicBezTo>
                  <a:pt x="1522" y="8"/>
                  <a:pt x="1529" y="17"/>
                  <a:pt x="1528" y="27"/>
                </a:cubicBezTo>
                <a:cubicBezTo>
                  <a:pt x="1527" y="36"/>
                  <a:pt x="1519" y="43"/>
                  <a:pt x="1510" y="43"/>
                </a:cubicBezTo>
                <a:close/>
                <a:moveTo>
                  <a:pt x="1368" y="36"/>
                </a:moveTo>
                <a:cubicBezTo>
                  <a:pt x="1358" y="36"/>
                  <a:pt x="1350" y="28"/>
                  <a:pt x="1350" y="18"/>
                </a:cubicBezTo>
                <a:cubicBezTo>
                  <a:pt x="1350" y="8"/>
                  <a:pt x="1358" y="0"/>
                  <a:pt x="1368" y="0"/>
                </a:cubicBezTo>
                <a:cubicBezTo>
                  <a:pt x="1369" y="0"/>
                  <a:pt x="1369" y="0"/>
                  <a:pt x="1369" y="0"/>
                </a:cubicBezTo>
                <a:cubicBezTo>
                  <a:pt x="1369" y="0"/>
                  <a:pt x="1369" y="0"/>
                  <a:pt x="1369" y="0"/>
                </a:cubicBezTo>
                <a:cubicBezTo>
                  <a:pt x="1379" y="0"/>
                  <a:pt x="1387" y="8"/>
                  <a:pt x="1387" y="18"/>
                </a:cubicBezTo>
                <a:cubicBezTo>
                  <a:pt x="1387" y="28"/>
                  <a:pt x="1379" y="36"/>
                  <a:pt x="1369" y="36"/>
                </a:cubicBezTo>
                <a:lnTo>
                  <a:pt x="1368" y="36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281604" name="object 12">
            <a:extLst>
              <a:ext uri="{FF2B5EF4-FFF2-40B4-BE49-F238E27FC236}">
                <a16:creationId xmlns:a16="http://schemas.microsoft.com/office/drawing/2014/main" id="{B098312D-E4A3-45F9-8D41-A97FFA3CEA00}"/>
              </a:ext>
            </a:extLst>
          </p:cNvPr>
          <p:cNvSpPr txBox="1"/>
          <p:nvPr/>
        </p:nvSpPr>
        <p:spPr>
          <a:xfrm>
            <a:off x="1734003" y="1391012"/>
            <a:ext cx="3381999" cy="1268214"/>
          </a:xfrm>
          <a:prstGeom prst="rect">
            <a:avLst/>
          </a:prstGeom>
        </p:spPr>
        <p:txBody>
          <a:bodyPr vert="horz" wrap="square" lIns="36000" tIns="36000" rIns="36000" bIns="3600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endParaRPr lang="en-US" sz="1050" dirty="0">
              <a:latin typeface="MTN Brighter Sans" panose="00000500000000000000" pitchFamily="2" charset="0"/>
              <a:cs typeface="MTN Brighter Sans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I</a:t>
            </a:r>
            <a:r>
              <a:rPr lang="en-US" sz="1050" spc="-10" dirty="0">
                <a:latin typeface="MTN Brighter Sans" panose="00000500000000000000" pitchFamily="2" charset="0"/>
                <a:cs typeface="MTN Brighter Sans"/>
              </a:rPr>
              <a:t>n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format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i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on</a:t>
            </a:r>
            <a:r>
              <a:rPr lang="en-US" sz="1050" spc="-20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&amp;</a:t>
            </a:r>
            <a:r>
              <a:rPr lang="en-US" sz="1050" spc="5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spc="-10" dirty="0">
                <a:latin typeface="MTN Brighter Sans" panose="00000500000000000000" pitchFamily="2" charset="0"/>
                <a:cs typeface="MTN Brighter Sans"/>
              </a:rPr>
              <a:t>l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i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ve</a:t>
            </a:r>
            <a:r>
              <a:rPr lang="en-US" sz="1050" spc="-25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u</a:t>
            </a:r>
            <a:r>
              <a:rPr lang="en-US" sz="1050" spc="5" dirty="0">
                <a:latin typeface="MTN Brighter Sans" panose="00000500000000000000" pitchFamily="2" charset="0"/>
                <a:cs typeface="MTN Brighter Sans"/>
              </a:rPr>
              <a:t>p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dates on COVID-19</a:t>
            </a:r>
          </a:p>
          <a:p>
            <a:pPr marL="12700" marR="596265">
              <a:lnSpc>
                <a:spcPct val="100000"/>
              </a:lnSpc>
            </a:pP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S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tay</a:t>
            </a:r>
            <a:r>
              <a:rPr lang="en-US" sz="1050" spc="10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i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n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c</a:t>
            </a:r>
            <a:r>
              <a:rPr lang="en-US" sz="1050" spc="-10" dirty="0">
                <a:latin typeface="MTN Brighter Sans" panose="00000500000000000000" pitchFamily="2" charset="0"/>
                <a:cs typeface="MTN Brighter Sans"/>
              </a:rPr>
              <a:t>on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ta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c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t</a:t>
            </a:r>
            <a:r>
              <a:rPr lang="en-US" sz="1050" spc="10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w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i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th</a:t>
            </a:r>
            <a:r>
              <a:rPr lang="en-US" sz="1050" spc="-10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frie</a:t>
            </a:r>
            <a:r>
              <a:rPr lang="en-US" sz="1050" spc="-10" dirty="0">
                <a:latin typeface="MTN Brighter Sans" panose="00000500000000000000" pitchFamily="2" charset="0"/>
                <a:cs typeface="MTN Brighter Sans"/>
              </a:rPr>
              <a:t>n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ds</a:t>
            </a:r>
            <a:r>
              <a:rPr lang="en-US" sz="1050" spc="-25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&amp;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fam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i</a:t>
            </a:r>
            <a:r>
              <a:rPr lang="en-US" sz="1050" spc="-10" dirty="0">
                <a:latin typeface="MTN Brighter Sans" panose="00000500000000000000" pitchFamily="2" charset="0"/>
                <a:cs typeface="MTN Brighter Sans"/>
              </a:rPr>
              <a:t>l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y</a:t>
            </a:r>
          </a:p>
          <a:p>
            <a:pPr marL="12700">
              <a:lnSpc>
                <a:spcPct val="100000"/>
              </a:lnSpc>
            </a:pPr>
            <a:endParaRPr lang="en-US" sz="1050" dirty="0">
              <a:latin typeface="MTN Brighter Sans" panose="00000500000000000000" pitchFamily="2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27,9m </a:t>
            </a:r>
            <a:r>
              <a:rPr lang="en-US" sz="1050" i="1" spc="-45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 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fr</a:t>
            </a:r>
            <a:r>
              <a:rPr lang="en-US" sz="1050" i="1" spc="-10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e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e</a:t>
            </a:r>
            <a:r>
              <a:rPr lang="en-US" sz="1050" i="1" spc="-5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 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P2P</a:t>
            </a:r>
            <a:r>
              <a:rPr lang="en-US" sz="1050" i="1" spc="-20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 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tra</a:t>
            </a:r>
            <a:r>
              <a:rPr lang="en-US" sz="1050" i="1" spc="5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n</a:t>
            </a:r>
            <a:r>
              <a:rPr lang="en-US" sz="1050" i="1" spc="-10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s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ac</a:t>
            </a:r>
            <a:r>
              <a:rPr lang="en-US" sz="1050" i="1" spc="-5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t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i</a:t>
            </a:r>
            <a:r>
              <a:rPr lang="en-US" sz="1050" i="1" spc="-15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o</a:t>
            </a:r>
            <a:r>
              <a:rPr lang="en-US" sz="1050" i="1" spc="-10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n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s</a:t>
            </a:r>
            <a:endParaRPr lang="en-US" sz="1050" dirty="0">
              <a:latin typeface="MTN Brighter Sans Light" panose="00000400000000000000" pitchFamily="2" charset="0"/>
              <a:cs typeface="MTN Brighter Sans"/>
            </a:endParaRPr>
          </a:p>
          <a:p>
            <a:pPr marL="12700">
              <a:lnSpc>
                <a:spcPct val="100000"/>
              </a:lnSpc>
            </a:pP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6</a:t>
            </a:r>
            <a:r>
              <a:rPr lang="en-US" sz="1050" i="1" spc="-10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 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144</a:t>
            </a:r>
            <a:r>
              <a:rPr lang="en-US" sz="1050" i="1" spc="-10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T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B</a:t>
            </a:r>
            <a:r>
              <a:rPr lang="en-US" sz="1050" i="1" spc="-40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 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of</a:t>
            </a:r>
            <a:r>
              <a:rPr lang="en-US" sz="1050" i="1" spc="-20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 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fr</a:t>
            </a:r>
            <a:r>
              <a:rPr lang="en-US" sz="1050" i="1" spc="-10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e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e</a:t>
            </a:r>
            <a:r>
              <a:rPr lang="en-US" sz="1050" i="1" spc="-5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 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data</a:t>
            </a:r>
            <a:r>
              <a:rPr lang="en-US" sz="1050" i="1" spc="-35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 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via</a:t>
            </a:r>
            <a:r>
              <a:rPr lang="en-US" sz="1050" i="1" spc="-20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 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Ayoba</a:t>
            </a:r>
            <a:r>
              <a:rPr lang="en-US" sz="1050" i="1" spc="-35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 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  <a:cs typeface="MTN Brighter Sans"/>
              </a:rPr>
              <a:t>App</a:t>
            </a:r>
            <a:endParaRPr kumimoji="0" lang="en-ZA" sz="1050" i="1" u="none" strike="noStrike" kern="1200" cap="none" spc="0" normalizeH="0" baseline="0" noProof="0" dirty="0">
              <a:ln>
                <a:noFill/>
              </a:ln>
              <a:solidFill>
                <a:srgbClr val="00678F"/>
              </a:solidFill>
              <a:effectLst/>
              <a:uLnTx/>
              <a:uFillTx/>
              <a:latin typeface="MTN Brighter Sans Light" panose="00000400000000000000" pitchFamily="2" charset="0"/>
            </a:endParaRPr>
          </a:p>
        </p:txBody>
      </p:sp>
      <p:sp>
        <p:nvSpPr>
          <p:cNvPr id="281605" name="TextBox 281604">
            <a:extLst>
              <a:ext uri="{FF2B5EF4-FFF2-40B4-BE49-F238E27FC236}">
                <a16:creationId xmlns:a16="http://schemas.microsoft.com/office/drawing/2014/main" id="{98781B1C-2544-4D04-A7D6-309AD4A2761B}"/>
              </a:ext>
            </a:extLst>
          </p:cNvPr>
          <p:cNvSpPr txBox="1"/>
          <p:nvPr/>
        </p:nvSpPr>
        <p:spPr>
          <a:xfrm>
            <a:off x="1734004" y="1236654"/>
            <a:ext cx="2181063" cy="32400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dirty="0">
                <a:solidFill>
                  <a:prstClr val="black"/>
                </a:solidFill>
                <a:latin typeface="MTN Brighter Sans Bold"/>
              </a:rPr>
              <a:t>C</a:t>
            </a:r>
            <a:r>
              <a:rPr kumimoji="0" lang="en-Z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ustomers</a:t>
            </a: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 Bold"/>
              <a:ea typeface="+mn-ea"/>
              <a:cs typeface="+mn-cs"/>
            </a:endParaRPr>
          </a:p>
        </p:txBody>
      </p:sp>
      <p:sp>
        <p:nvSpPr>
          <p:cNvPr id="281609" name="object 12">
            <a:extLst>
              <a:ext uri="{FF2B5EF4-FFF2-40B4-BE49-F238E27FC236}">
                <a16:creationId xmlns:a16="http://schemas.microsoft.com/office/drawing/2014/main" id="{D1403630-8EDF-4A5C-B296-0087B2CA3355}"/>
              </a:ext>
            </a:extLst>
          </p:cNvPr>
          <p:cNvSpPr txBox="1"/>
          <p:nvPr/>
        </p:nvSpPr>
        <p:spPr>
          <a:xfrm>
            <a:off x="1557667" y="3388139"/>
            <a:ext cx="3060000" cy="1236948"/>
          </a:xfrm>
          <a:prstGeom prst="rect">
            <a:avLst/>
          </a:prstGeom>
        </p:spPr>
        <p:txBody>
          <a:bodyPr vert="horz" wrap="square" lIns="36000" tIns="36000" rIns="36000" bIns="36000" rtlCol="0">
            <a:noAutofit/>
          </a:bodyPr>
          <a:lstStyle/>
          <a:p>
            <a:pPr marL="12700" marR="1043940">
              <a:spcBef>
                <a:spcPts val="360"/>
              </a:spcBef>
            </a:pPr>
            <a:r>
              <a:rPr lang="en-US" sz="1050" dirty="0">
                <a:solidFill>
                  <a:prstClr val="black"/>
                </a:solidFill>
                <a:latin typeface="MTN Brighter Sans" panose="00000500000000000000" pitchFamily="2" charset="0"/>
              </a:rPr>
              <a:t>Information dissemination across citizens</a:t>
            </a:r>
          </a:p>
          <a:p>
            <a:pPr marL="12700" marR="173355">
              <a:lnSpc>
                <a:spcPts val="1260"/>
              </a:lnSpc>
              <a:spcBef>
                <a:spcPts val="30"/>
              </a:spcBef>
            </a:pPr>
            <a:r>
              <a:rPr lang="en-US" sz="1050" spc="-10" dirty="0">
                <a:cs typeface="MTN Brighter Sans"/>
              </a:rPr>
              <a:t>Technological solutions for contact tracing </a:t>
            </a:r>
            <a:endParaRPr lang="en-US" sz="1050" dirty="0">
              <a:cs typeface="MTN Brighter San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1050" dirty="0">
              <a:latin typeface="Times New Roman"/>
              <a:cs typeface="Times New Roman"/>
            </a:endParaRPr>
          </a:p>
          <a:p>
            <a:pPr marL="12700" marR="5080"/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</a:rPr>
              <a:t>3,2bn Covid-19 government-initiated</a:t>
            </a:r>
            <a:b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</a:rPr>
            </a:b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</a:rPr>
              <a:t>SMS Africa </a:t>
            </a:r>
            <a:r>
              <a:rPr lang="en-US" sz="1050" i="1" dirty="0" err="1">
                <a:solidFill>
                  <a:srgbClr val="00678F"/>
                </a:solidFill>
                <a:latin typeface="MTN Brighter Sans Light" panose="00000400000000000000" pitchFamily="2" charset="0"/>
              </a:rPr>
              <a:t>Covid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</a:rPr>
              <a:t> Communication &amp; Information Platform</a:t>
            </a:r>
          </a:p>
        </p:txBody>
      </p:sp>
      <p:sp>
        <p:nvSpPr>
          <p:cNvPr id="281614" name="TextBox 281613">
            <a:extLst>
              <a:ext uri="{FF2B5EF4-FFF2-40B4-BE49-F238E27FC236}">
                <a16:creationId xmlns:a16="http://schemas.microsoft.com/office/drawing/2014/main" id="{7C649412-5FCD-414B-9843-BABA185FE12A}"/>
              </a:ext>
            </a:extLst>
          </p:cNvPr>
          <p:cNvSpPr txBox="1"/>
          <p:nvPr/>
        </p:nvSpPr>
        <p:spPr>
          <a:xfrm>
            <a:off x="1546781" y="3090960"/>
            <a:ext cx="2900727" cy="360466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Governments &amp; partners</a:t>
            </a:r>
          </a:p>
        </p:txBody>
      </p:sp>
      <p:sp>
        <p:nvSpPr>
          <p:cNvPr id="281615" name="object 51">
            <a:extLst>
              <a:ext uri="{FF2B5EF4-FFF2-40B4-BE49-F238E27FC236}">
                <a16:creationId xmlns:a16="http://schemas.microsoft.com/office/drawing/2014/main" id="{86A04465-8913-4FF1-93BD-13DD682A9E69}"/>
              </a:ext>
            </a:extLst>
          </p:cNvPr>
          <p:cNvSpPr txBox="1"/>
          <p:nvPr/>
        </p:nvSpPr>
        <p:spPr>
          <a:xfrm>
            <a:off x="1745779" y="5105449"/>
            <a:ext cx="2871888" cy="208041"/>
          </a:xfrm>
          <a:prstGeom prst="rect">
            <a:avLst/>
          </a:prstGeom>
        </p:spPr>
        <p:txBody>
          <a:bodyPr vert="horz" wrap="square" lIns="36000" tIns="36000" rIns="36000" bIns="360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Schools &amp; universities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 Bold"/>
              <a:ea typeface="+mn-ea"/>
              <a:cs typeface="+mn-cs"/>
            </a:endParaRPr>
          </a:p>
        </p:txBody>
      </p:sp>
      <p:sp>
        <p:nvSpPr>
          <p:cNvPr id="281616" name="Rectangle 281615">
            <a:extLst>
              <a:ext uri="{FF2B5EF4-FFF2-40B4-BE49-F238E27FC236}">
                <a16:creationId xmlns:a16="http://schemas.microsoft.com/office/drawing/2014/main" id="{C680B11F-7871-495A-A400-19430F1DFBED}"/>
              </a:ext>
            </a:extLst>
          </p:cNvPr>
          <p:cNvSpPr/>
          <p:nvPr/>
        </p:nvSpPr>
        <p:spPr>
          <a:xfrm>
            <a:off x="1745779" y="5397241"/>
            <a:ext cx="3239500" cy="430887"/>
          </a:xfrm>
          <a:prstGeom prst="rect">
            <a:avLst/>
          </a:prstGeom>
        </p:spPr>
        <p:txBody>
          <a:bodyPr vert="horz" wrap="square" lIns="36000" tIns="36000" rIns="36000" bIns="36000">
            <a:no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US" sz="1050" dirty="0">
                <a:cs typeface="MTN Brighter Sans"/>
              </a:rPr>
              <a:t>Enabling continued learning and access to vital learning material </a:t>
            </a:r>
          </a:p>
          <a:p>
            <a:pPr marL="12700" marR="5080">
              <a:lnSpc>
                <a:spcPct val="101899"/>
              </a:lnSpc>
              <a:spcBef>
                <a:spcPts val="755"/>
              </a:spcBef>
            </a:pP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</a:rPr>
              <a:t>108,6TB of zero-rated traffic to educational and school websites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 panose="00000500000000000000" pitchFamily="2" charset="0"/>
              <a:ea typeface="+mn-ea"/>
              <a:cs typeface="+mn-cs"/>
            </a:endParaRPr>
          </a:p>
        </p:txBody>
      </p:sp>
      <p:sp>
        <p:nvSpPr>
          <p:cNvPr id="281618" name="Oval 281617">
            <a:extLst>
              <a:ext uri="{FF2B5EF4-FFF2-40B4-BE49-F238E27FC236}">
                <a16:creationId xmlns:a16="http://schemas.microsoft.com/office/drawing/2014/main" id="{FF362A86-3AFE-48E6-8D56-098DC30527BD}"/>
              </a:ext>
            </a:extLst>
          </p:cNvPr>
          <p:cNvSpPr/>
          <p:nvPr/>
        </p:nvSpPr>
        <p:spPr>
          <a:xfrm>
            <a:off x="344148" y="3249650"/>
            <a:ext cx="1025359" cy="1056812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srgbClr val="E32E6D">
                <a:alpha val="5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134" name="object 12">
            <a:extLst>
              <a:ext uri="{FF2B5EF4-FFF2-40B4-BE49-F238E27FC236}">
                <a16:creationId xmlns:a16="http://schemas.microsoft.com/office/drawing/2014/main" id="{A70C4EAA-736F-4280-8687-AA46AF930A81}"/>
              </a:ext>
            </a:extLst>
          </p:cNvPr>
          <p:cNvSpPr txBox="1"/>
          <p:nvPr/>
        </p:nvSpPr>
        <p:spPr>
          <a:xfrm flipH="1">
            <a:off x="7518205" y="1605554"/>
            <a:ext cx="2795330" cy="992145"/>
          </a:xfrm>
          <a:prstGeom prst="rect">
            <a:avLst/>
          </a:prstGeom>
        </p:spPr>
        <p:txBody>
          <a:bodyPr vert="horz" wrap="square" lIns="36000" tIns="36000" rIns="36000" bIns="36000" rtlCol="0">
            <a:noAutofit/>
          </a:bodyPr>
          <a:lstStyle/>
          <a:p>
            <a:pPr marL="12700" marR="5080">
              <a:lnSpc>
                <a:spcPct val="100000"/>
              </a:lnSpc>
              <a:spcBef>
                <a:spcPts val="735"/>
              </a:spcBef>
            </a:pP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S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u</a:t>
            </a:r>
            <a:r>
              <a:rPr lang="en-US" sz="1050" spc="5" dirty="0">
                <a:latin typeface="MTN Brighter Sans" panose="00000500000000000000" pitchFamily="2" charset="0"/>
                <a:cs typeface="MTN Brighter Sans"/>
              </a:rPr>
              <a:t>p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port</a:t>
            </a:r>
            <a:r>
              <a:rPr lang="en-US" sz="1050" spc="-25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procure</a:t>
            </a:r>
            <a:r>
              <a:rPr lang="en-US" sz="1050" spc="-10" dirty="0">
                <a:latin typeface="MTN Brighter Sans" panose="00000500000000000000" pitchFamily="2" charset="0"/>
                <a:cs typeface="MTN Brighter Sans"/>
              </a:rPr>
              <a:t>m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e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n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t</a:t>
            </a:r>
            <a:r>
              <a:rPr lang="en-US" sz="1050" spc="-25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of</a:t>
            </a:r>
            <a:r>
              <a:rPr lang="en-US" sz="1050" spc="-15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esse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n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t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i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al go</a:t>
            </a:r>
            <a:r>
              <a:rPr lang="en-US" sz="1050" spc="-10" dirty="0">
                <a:latin typeface="MTN Brighter Sans" panose="00000500000000000000" pitchFamily="2" charset="0"/>
                <a:cs typeface="MTN Brighter Sans"/>
              </a:rPr>
              <a:t>o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ds, unemp</a:t>
            </a:r>
            <a:r>
              <a:rPr lang="en-US" sz="1050" spc="-10" dirty="0">
                <a:latin typeface="MTN Brighter Sans" panose="00000500000000000000" pitchFamily="2" charset="0"/>
                <a:cs typeface="MTN Brighter Sans"/>
              </a:rPr>
              <a:t>l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oyment</a:t>
            </a:r>
            <a:r>
              <a:rPr lang="en-US" sz="1050" spc="-40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&amp;</a:t>
            </a:r>
            <a:r>
              <a:rPr lang="en-US" sz="1050" spc="5" dirty="0">
                <a:latin typeface="MTN Brighter Sans" panose="00000500000000000000" pitchFamily="2" charset="0"/>
                <a:cs typeface="MTN Brighter Sans"/>
              </a:rPr>
              <a:t> </a:t>
            </a:r>
            <a:r>
              <a:rPr lang="en-US" sz="1050" spc="-5" dirty="0">
                <a:latin typeface="MTN Brighter Sans" panose="00000500000000000000" pitchFamily="2" charset="0"/>
                <a:cs typeface="MTN Brighter Sans"/>
              </a:rPr>
              <a:t>S</a:t>
            </a:r>
            <a:r>
              <a:rPr lang="en-US" sz="1050" dirty="0">
                <a:latin typeface="MTN Brighter Sans" panose="00000500000000000000" pitchFamily="2" charset="0"/>
                <a:cs typeface="MTN Brighter Sans"/>
              </a:rPr>
              <a:t>MMEs</a:t>
            </a:r>
          </a:p>
          <a:p>
            <a:pPr marL="12700" marR="5080">
              <a:lnSpc>
                <a:spcPct val="101899"/>
              </a:lnSpc>
              <a:spcBef>
                <a:spcPts val="755"/>
              </a:spcBef>
            </a:pP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</a:rPr>
              <a:t>~ R44m donated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C66DDA1-6964-4D68-A404-535021929B7E}"/>
              </a:ext>
            </a:extLst>
          </p:cNvPr>
          <p:cNvSpPr txBox="1"/>
          <p:nvPr/>
        </p:nvSpPr>
        <p:spPr>
          <a:xfrm flipH="1">
            <a:off x="7518205" y="1279374"/>
            <a:ext cx="2653453" cy="32400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Government relief </a:t>
            </a:r>
            <a:r>
              <a:rPr lang="en-ZA" sz="1600" dirty="0">
                <a:solidFill>
                  <a:prstClr val="black"/>
                </a:solidFill>
                <a:latin typeface="MTN Brighter Sans Bold"/>
              </a:rPr>
              <a:t>f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und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5D1E41CB-5328-4A78-B97D-C1D39AEF85C0}"/>
              </a:ext>
            </a:extLst>
          </p:cNvPr>
          <p:cNvSpPr/>
          <p:nvPr/>
        </p:nvSpPr>
        <p:spPr>
          <a:xfrm flipH="1">
            <a:off x="10612310" y="1353267"/>
            <a:ext cx="1025359" cy="1056812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schemeClr val="accent3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"/>
              <a:ea typeface="+mn-ea"/>
              <a:cs typeface="+mn-cs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5AAE312-CE40-4C2A-AB1C-4EDD304E512D}"/>
              </a:ext>
            </a:extLst>
          </p:cNvPr>
          <p:cNvSpPr txBox="1"/>
          <p:nvPr/>
        </p:nvSpPr>
        <p:spPr>
          <a:xfrm flipH="1">
            <a:off x="7947525" y="3199582"/>
            <a:ext cx="2887681" cy="32400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Health system support</a:t>
            </a:r>
          </a:p>
        </p:txBody>
      </p:sp>
      <p:sp>
        <p:nvSpPr>
          <p:cNvPr id="142" name="object 51">
            <a:extLst>
              <a:ext uri="{FF2B5EF4-FFF2-40B4-BE49-F238E27FC236}">
                <a16:creationId xmlns:a16="http://schemas.microsoft.com/office/drawing/2014/main" id="{4B932E85-9801-4647-BE62-AF0D400358DE}"/>
              </a:ext>
            </a:extLst>
          </p:cNvPr>
          <p:cNvSpPr txBox="1"/>
          <p:nvPr/>
        </p:nvSpPr>
        <p:spPr>
          <a:xfrm flipH="1">
            <a:off x="7518205" y="5171060"/>
            <a:ext cx="2924813" cy="324000"/>
          </a:xfrm>
          <a:prstGeom prst="rect">
            <a:avLst/>
          </a:prstGeom>
        </p:spPr>
        <p:txBody>
          <a:bodyPr vert="horz" wrap="square" lIns="36000" tIns="36000" rIns="36000" bIns="3600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 Bold"/>
                <a:ea typeface="+mn-ea"/>
                <a:cs typeface="+mn-cs"/>
              </a:rPr>
              <a:t>Food security assistance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0CAC42D-946C-4E99-89AE-2CDB755D9BC0}"/>
              </a:ext>
            </a:extLst>
          </p:cNvPr>
          <p:cNvSpPr/>
          <p:nvPr/>
        </p:nvSpPr>
        <p:spPr>
          <a:xfrm flipH="1">
            <a:off x="7518205" y="5491045"/>
            <a:ext cx="3239500" cy="430887"/>
          </a:xfrm>
          <a:prstGeom prst="rect">
            <a:avLst/>
          </a:prstGeom>
        </p:spPr>
        <p:txBody>
          <a:bodyPr vert="horz" wrap="square" lIns="36000" tIns="36000" rIns="36000" bIns="36000">
            <a:no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lang="en-US" sz="1050" spc="-5" dirty="0"/>
              <a:t>Food assistance for vulnerable groups </a:t>
            </a:r>
          </a:p>
          <a:p>
            <a:pPr marL="12700" marR="1031240">
              <a:lnSpc>
                <a:spcPct val="100000"/>
              </a:lnSpc>
              <a:spcBef>
                <a:spcPts val="540"/>
              </a:spcBef>
            </a:pP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</a:rPr>
              <a:t>c16k food packages</a:t>
            </a:r>
          </a:p>
          <a:p>
            <a:pPr marL="12700" marR="735330">
              <a:lnSpc>
                <a:spcPct val="100000"/>
              </a:lnSpc>
            </a:pP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</a:rPr>
              <a:t>R7m  total value of contribution</a:t>
            </a:r>
          </a:p>
        </p:txBody>
      </p:sp>
      <p:sp>
        <p:nvSpPr>
          <p:cNvPr id="281621" name="Rectangle 281620">
            <a:extLst>
              <a:ext uri="{FF2B5EF4-FFF2-40B4-BE49-F238E27FC236}">
                <a16:creationId xmlns:a16="http://schemas.microsoft.com/office/drawing/2014/main" id="{1AA85267-B1EC-4C71-8043-D7B2F2171FDF}"/>
              </a:ext>
            </a:extLst>
          </p:cNvPr>
          <p:cNvSpPr/>
          <p:nvPr/>
        </p:nvSpPr>
        <p:spPr>
          <a:xfrm>
            <a:off x="7945821" y="3507195"/>
            <a:ext cx="2877426" cy="600164"/>
          </a:xfrm>
          <a:prstGeom prst="rect">
            <a:avLst/>
          </a:prstGeom>
        </p:spPr>
        <p:txBody>
          <a:bodyPr wrap="square" lIns="36000">
            <a:noAutofit/>
          </a:bodyPr>
          <a:lstStyle/>
          <a:p>
            <a:pPr marL="12700" marR="87630">
              <a:lnSpc>
                <a:spcPct val="100000"/>
              </a:lnSpc>
              <a:spcBef>
                <a:spcPts val="570"/>
              </a:spcBef>
            </a:pPr>
            <a:r>
              <a:rPr lang="en-US" sz="1050" spc="-5" dirty="0">
                <a:cs typeface="MTN Brighter Sans"/>
              </a:rPr>
              <a:t>Strengthening health system through </a:t>
            </a:r>
            <a:r>
              <a:rPr lang="en-US" sz="1050" dirty="0">
                <a:cs typeface="MTN Brighter Sans"/>
              </a:rPr>
              <a:t>cr</a:t>
            </a:r>
            <a:r>
              <a:rPr lang="en-US" sz="1050" spc="-5" dirty="0">
                <a:cs typeface="MTN Brighter Sans"/>
              </a:rPr>
              <a:t>i</a:t>
            </a:r>
            <a:r>
              <a:rPr lang="en-US" sz="1050" dirty="0">
                <a:cs typeface="MTN Brighter Sans"/>
              </a:rPr>
              <a:t>t</a:t>
            </a:r>
            <a:r>
              <a:rPr lang="en-US" sz="1050" spc="-5" dirty="0">
                <a:cs typeface="MTN Brighter Sans"/>
              </a:rPr>
              <a:t>i</a:t>
            </a:r>
            <a:r>
              <a:rPr lang="en-US" sz="1050" dirty="0">
                <a:cs typeface="MTN Brighter Sans"/>
              </a:rPr>
              <a:t>c</a:t>
            </a:r>
            <a:r>
              <a:rPr lang="en-US" sz="1050" spc="-5" dirty="0">
                <a:cs typeface="MTN Brighter Sans"/>
              </a:rPr>
              <a:t>a</a:t>
            </a:r>
            <a:r>
              <a:rPr lang="en-US" sz="1050" dirty="0">
                <a:cs typeface="MTN Brighter Sans"/>
              </a:rPr>
              <a:t>l equ</a:t>
            </a:r>
            <a:r>
              <a:rPr lang="en-US" sz="1050" spc="-5" dirty="0">
                <a:cs typeface="MTN Brighter Sans"/>
              </a:rPr>
              <a:t>i</a:t>
            </a:r>
            <a:r>
              <a:rPr lang="en-US" sz="1050" dirty="0">
                <a:cs typeface="MTN Brighter Sans"/>
              </a:rPr>
              <a:t>pment</a:t>
            </a:r>
            <a:r>
              <a:rPr lang="en-US" sz="1050" spc="-40" dirty="0">
                <a:cs typeface="MTN Brighter Sans"/>
              </a:rPr>
              <a:t> </a:t>
            </a:r>
            <a:r>
              <a:rPr lang="en-US" sz="1050" dirty="0">
                <a:cs typeface="MTN Brighter Sans"/>
              </a:rPr>
              <a:t>&amp;</a:t>
            </a:r>
            <a:r>
              <a:rPr lang="en-US" sz="1050" spc="-5" dirty="0">
                <a:cs typeface="MTN Brighter Sans"/>
              </a:rPr>
              <a:t> </a:t>
            </a:r>
            <a:r>
              <a:rPr lang="en-US" sz="1050" dirty="0">
                <a:cs typeface="MTN Brighter Sans"/>
              </a:rPr>
              <a:t>supp</a:t>
            </a:r>
            <a:r>
              <a:rPr lang="en-US" sz="1050" spc="-10" dirty="0">
                <a:cs typeface="MTN Brighter Sans"/>
              </a:rPr>
              <a:t>l</a:t>
            </a:r>
            <a:r>
              <a:rPr lang="en-US" sz="1050" spc="-5" dirty="0">
                <a:cs typeface="MTN Brighter Sans"/>
              </a:rPr>
              <a:t>i</a:t>
            </a:r>
            <a:r>
              <a:rPr lang="en-US" sz="1050" dirty="0">
                <a:cs typeface="MTN Brighter Sans"/>
              </a:rPr>
              <a:t>es</a:t>
            </a:r>
          </a:p>
          <a:p>
            <a:pPr marL="12700" marR="5080">
              <a:lnSpc>
                <a:spcPct val="101899"/>
              </a:lnSpc>
              <a:spcBef>
                <a:spcPts val="755"/>
              </a:spcBef>
            </a:pP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</a:rPr>
              <a:t>c450k PPE, </a:t>
            </a:r>
            <a:r>
              <a:rPr lang="en-US" sz="1050" i="1" dirty="0" err="1">
                <a:solidFill>
                  <a:srgbClr val="00678F"/>
                </a:solidFill>
                <a:latin typeface="MTN Brighter Sans Light" panose="00000400000000000000" pitchFamily="2" charset="0"/>
              </a:rPr>
              <a:t>sanitisers</a:t>
            </a:r>
            <a:r>
              <a:rPr lang="en-US" sz="1050" i="1" dirty="0">
                <a:solidFill>
                  <a:srgbClr val="00678F"/>
                </a:solidFill>
                <a:latin typeface="MTN Brighter Sans Light" panose="00000400000000000000" pitchFamily="2" charset="0"/>
              </a:rPr>
              <a:t> and equipment R40m total value of contribution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B0DBA35-EC0A-4265-8007-6E379D8F5400}"/>
              </a:ext>
            </a:extLst>
          </p:cNvPr>
          <p:cNvGrpSpPr/>
          <p:nvPr/>
        </p:nvGrpSpPr>
        <p:grpSpPr>
          <a:xfrm>
            <a:off x="551959" y="1353268"/>
            <a:ext cx="1025359" cy="1056812"/>
            <a:chOff x="551959" y="1353268"/>
            <a:chExt cx="1025359" cy="1056812"/>
          </a:xfrm>
        </p:grpSpPr>
        <p:sp>
          <p:nvSpPr>
            <p:cNvPr id="281606" name="Oval 281605">
              <a:extLst>
                <a:ext uri="{FF2B5EF4-FFF2-40B4-BE49-F238E27FC236}">
                  <a16:creationId xmlns:a16="http://schemas.microsoft.com/office/drawing/2014/main" id="{F3CDE2CD-18B1-4A25-AA0D-62A9C81548F9}"/>
                </a:ext>
              </a:extLst>
            </p:cNvPr>
            <p:cNvSpPr/>
            <p:nvPr/>
          </p:nvSpPr>
          <p:spPr>
            <a:xfrm>
              <a:off x="551959" y="1353268"/>
              <a:ext cx="1025359" cy="105681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281624" name="Freeform 6">
              <a:extLst>
                <a:ext uri="{FF2B5EF4-FFF2-40B4-BE49-F238E27FC236}">
                  <a16:creationId xmlns:a16="http://schemas.microsoft.com/office/drawing/2014/main" id="{1D6B24F9-8780-4524-8F1F-A37EC3593A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3820" y="1542743"/>
              <a:ext cx="401637" cy="677863"/>
            </a:xfrm>
            <a:custGeom>
              <a:avLst/>
              <a:gdLst>
                <a:gd name="T0" fmla="*/ 457 w 686"/>
                <a:gd name="T1" fmla="*/ 113 h 1143"/>
                <a:gd name="T2" fmla="*/ 229 w 686"/>
                <a:gd name="T3" fmla="*/ 113 h 1143"/>
                <a:gd name="T4" fmla="*/ 229 w 686"/>
                <a:gd name="T5" fmla="*/ 190 h 1143"/>
                <a:gd name="T6" fmla="*/ 457 w 686"/>
                <a:gd name="T7" fmla="*/ 190 h 1143"/>
                <a:gd name="T8" fmla="*/ 457 w 686"/>
                <a:gd name="T9" fmla="*/ 113 h 1143"/>
                <a:gd name="T10" fmla="*/ 390 w 686"/>
                <a:gd name="T11" fmla="*/ 986 h 1143"/>
                <a:gd name="T12" fmla="*/ 349 w 686"/>
                <a:gd name="T13" fmla="*/ 944 h 1143"/>
                <a:gd name="T14" fmla="*/ 296 w 686"/>
                <a:gd name="T15" fmla="*/ 998 h 1143"/>
                <a:gd name="T16" fmla="*/ 337 w 686"/>
                <a:gd name="T17" fmla="*/ 1039 h 1143"/>
                <a:gd name="T18" fmla="*/ 390 w 686"/>
                <a:gd name="T19" fmla="*/ 986 h 1143"/>
                <a:gd name="T20" fmla="*/ 610 w 686"/>
                <a:gd name="T21" fmla="*/ 1018 h 1143"/>
                <a:gd name="T22" fmla="*/ 350 w 686"/>
                <a:gd name="T23" fmla="*/ 1067 h 1143"/>
                <a:gd name="T24" fmla="*/ 76 w 686"/>
                <a:gd name="T25" fmla="*/ 1018 h 1143"/>
                <a:gd name="T26" fmla="*/ 76 w 686"/>
                <a:gd name="T27" fmla="*/ 914 h 1143"/>
                <a:gd name="T28" fmla="*/ 610 w 686"/>
                <a:gd name="T29" fmla="*/ 914 h 1143"/>
                <a:gd name="T30" fmla="*/ 610 w 686"/>
                <a:gd name="T31" fmla="*/ 1018 h 1143"/>
                <a:gd name="T32" fmla="*/ 610 w 686"/>
                <a:gd name="T33" fmla="*/ 837 h 1143"/>
                <a:gd name="T34" fmla="*/ 77 w 686"/>
                <a:gd name="T35" fmla="*/ 837 h 1143"/>
                <a:gd name="T36" fmla="*/ 77 w 686"/>
                <a:gd name="T37" fmla="*/ 303 h 1143"/>
                <a:gd name="T38" fmla="*/ 610 w 686"/>
                <a:gd name="T39" fmla="*/ 303 h 1143"/>
                <a:gd name="T40" fmla="*/ 610 w 686"/>
                <a:gd name="T41" fmla="*/ 837 h 1143"/>
                <a:gd name="T42" fmla="*/ 610 w 686"/>
                <a:gd name="T43" fmla="*/ 227 h 1143"/>
                <a:gd name="T44" fmla="*/ 76 w 686"/>
                <a:gd name="T45" fmla="*/ 227 h 1143"/>
                <a:gd name="T46" fmla="*/ 76 w 686"/>
                <a:gd name="T47" fmla="*/ 125 h 1143"/>
                <a:gd name="T48" fmla="*/ 345 w 686"/>
                <a:gd name="T49" fmla="*/ 76 h 1143"/>
                <a:gd name="T50" fmla="*/ 610 w 686"/>
                <a:gd name="T51" fmla="*/ 125 h 1143"/>
                <a:gd name="T52" fmla="*/ 610 w 686"/>
                <a:gd name="T53" fmla="*/ 227 h 1143"/>
                <a:gd name="T54" fmla="*/ 686 w 686"/>
                <a:gd name="T55" fmla="*/ 1065 h 1143"/>
                <a:gd name="T56" fmla="*/ 686 w 686"/>
                <a:gd name="T57" fmla="*/ 77 h 1143"/>
                <a:gd name="T58" fmla="*/ 345 w 686"/>
                <a:gd name="T59" fmla="*/ 0 h 1143"/>
                <a:gd name="T60" fmla="*/ 0 w 686"/>
                <a:gd name="T61" fmla="*/ 76 h 1143"/>
                <a:gd name="T62" fmla="*/ 0 w 686"/>
                <a:gd name="T63" fmla="*/ 1067 h 1143"/>
                <a:gd name="T64" fmla="*/ 350 w 686"/>
                <a:gd name="T65" fmla="*/ 1143 h 1143"/>
                <a:gd name="T66" fmla="*/ 686 w 686"/>
                <a:gd name="T67" fmla="*/ 1065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6" h="1143">
                  <a:moveTo>
                    <a:pt x="457" y="113"/>
                  </a:moveTo>
                  <a:cubicBezTo>
                    <a:pt x="229" y="113"/>
                    <a:pt x="229" y="113"/>
                    <a:pt x="229" y="113"/>
                  </a:cubicBezTo>
                  <a:cubicBezTo>
                    <a:pt x="229" y="190"/>
                    <a:pt x="229" y="190"/>
                    <a:pt x="229" y="190"/>
                  </a:cubicBezTo>
                  <a:cubicBezTo>
                    <a:pt x="457" y="190"/>
                    <a:pt x="457" y="190"/>
                    <a:pt x="457" y="190"/>
                  </a:cubicBezTo>
                  <a:lnTo>
                    <a:pt x="457" y="113"/>
                  </a:lnTo>
                  <a:close/>
                  <a:moveTo>
                    <a:pt x="390" y="986"/>
                  </a:moveTo>
                  <a:cubicBezTo>
                    <a:pt x="388" y="964"/>
                    <a:pt x="371" y="947"/>
                    <a:pt x="349" y="944"/>
                  </a:cubicBezTo>
                  <a:cubicBezTo>
                    <a:pt x="318" y="941"/>
                    <a:pt x="292" y="967"/>
                    <a:pt x="296" y="998"/>
                  </a:cubicBezTo>
                  <a:cubicBezTo>
                    <a:pt x="299" y="1019"/>
                    <a:pt x="316" y="1036"/>
                    <a:pt x="337" y="1039"/>
                  </a:cubicBezTo>
                  <a:cubicBezTo>
                    <a:pt x="368" y="1043"/>
                    <a:pt x="394" y="1017"/>
                    <a:pt x="390" y="986"/>
                  </a:cubicBezTo>
                  <a:moveTo>
                    <a:pt x="610" y="1018"/>
                  </a:moveTo>
                  <a:cubicBezTo>
                    <a:pt x="539" y="1050"/>
                    <a:pt x="448" y="1067"/>
                    <a:pt x="350" y="1067"/>
                  </a:cubicBezTo>
                  <a:cubicBezTo>
                    <a:pt x="252" y="1067"/>
                    <a:pt x="155" y="1049"/>
                    <a:pt x="76" y="1018"/>
                  </a:cubicBezTo>
                  <a:cubicBezTo>
                    <a:pt x="76" y="914"/>
                    <a:pt x="76" y="914"/>
                    <a:pt x="76" y="914"/>
                  </a:cubicBezTo>
                  <a:cubicBezTo>
                    <a:pt x="610" y="914"/>
                    <a:pt x="610" y="914"/>
                    <a:pt x="610" y="914"/>
                  </a:cubicBezTo>
                  <a:lnTo>
                    <a:pt x="610" y="1018"/>
                  </a:lnTo>
                  <a:close/>
                  <a:moveTo>
                    <a:pt x="610" y="837"/>
                  </a:moveTo>
                  <a:cubicBezTo>
                    <a:pt x="77" y="837"/>
                    <a:pt x="77" y="837"/>
                    <a:pt x="77" y="837"/>
                  </a:cubicBezTo>
                  <a:cubicBezTo>
                    <a:pt x="77" y="303"/>
                    <a:pt x="77" y="303"/>
                    <a:pt x="77" y="303"/>
                  </a:cubicBezTo>
                  <a:cubicBezTo>
                    <a:pt x="610" y="303"/>
                    <a:pt x="610" y="303"/>
                    <a:pt x="610" y="303"/>
                  </a:cubicBezTo>
                  <a:lnTo>
                    <a:pt x="610" y="837"/>
                  </a:lnTo>
                  <a:close/>
                  <a:moveTo>
                    <a:pt x="610" y="227"/>
                  </a:moveTo>
                  <a:cubicBezTo>
                    <a:pt x="76" y="227"/>
                    <a:pt x="76" y="227"/>
                    <a:pt x="76" y="227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154" y="94"/>
                    <a:pt x="249" y="76"/>
                    <a:pt x="345" y="76"/>
                  </a:cubicBezTo>
                  <a:cubicBezTo>
                    <a:pt x="441" y="76"/>
                    <a:pt x="533" y="93"/>
                    <a:pt x="610" y="125"/>
                  </a:cubicBezTo>
                  <a:lnTo>
                    <a:pt x="610" y="227"/>
                  </a:lnTo>
                  <a:close/>
                  <a:moveTo>
                    <a:pt x="686" y="1065"/>
                  </a:moveTo>
                  <a:cubicBezTo>
                    <a:pt x="686" y="77"/>
                    <a:pt x="686" y="77"/>
                    <a:pt x="686" y="77"/>
                  </a:cubicBezTo>
                  <a:cubicBezTo>
                    <a:pt x="586" y="24"/>
                    <a:pt x="465" y="0"/>
                    <a:pt x="345" y="0"/>
                  </a:cubicBezTo>
                  <a:cubicBezTo>
                    <a:pt x="219" y="0"/>
                    <a:pt x="95" y="27"/>
                    <a:pt x="0" y="76"/>
                  </a:cubicBezTo>
                  <a:cubicBezTo>
                    <a:pt x="0" y="1067"/>
                    <a:pt x="0" y="1067"/>
                    <a:pt x="0" y="1067"/>
                  </a:cubicBezTo>
                  <a:cubicBezTo>
                    <a:pt x="96" y="1116"/>
                    <a:pt x="224" y="1143"/>
                    <a:pt x="350" y="1143"/>
                  </a:cubicBezTo>
                  <a:cubicBezTo>
                    <a:pt x="473" y="1143"/>
                    <a:pt x="594" y="1118"/>
                    <a:pt x="686" y="106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281625" name="Picture 2" descr="Vector Hospital Icon - Download Free Vectors, Clipart Graphics ...">
            <a:extLst>
              <a:ext uri="{FF2B5EF4-FFF2-40B4-BE49-F238E27FC236}">
                <a16:creationId xmlns:a16="http://schemas.microsoft.com/office/drawing/2014/main" id="{BB0834B6-811F-40F5-96E3-E69DED10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1111">
                        <a14:foregroundMark x1="51111" y1="18667" x2="52889" y2="78222"/>
                        <a14:foregroundMark x1="37778" y1="29333" x2="91111" y2="79556"/>
                        <a14:foregroundMark x1="63111" y1="28000" x2="46222" y2="39556"/>
                        <a14:foregroundMark x1="46222" y1="39556" x2="16000" y2="68000"/>
                        <a14:foregroundMark x1="16000" y1="68000" x2="11556" y2="70667"/>
                        <a14:foregroundMark x1="20444" y1="73778" x2="20444" y2="73778"/>
                        <a14:foregroundMark x1="43556" y1="69778" x2="43556" y2="69778"/>
                        <a14:foregroundMark x1="36444" y1="22667" x2="36444" y2="22667"/>
                        <a14:foregroundMark x1="33333" y1="29333" x2="38667" y2="47111"/>
                        <a14:foregroundMark x1="38667" y1="47111" x2="62222" y2="77778"/>
                        <a14:foregroundMark x1="62222" y1="77778" x2="67111" y2="80000"/>
                        <a14:foregroundMark x1="61778" y1="47111" x2="61778" y2="47111"/>
                        <a14:foregroundMark x1="61778" y1="42667" x2="34222" y2="73778"/>
                        <a14:foregroundMark x1="63556" y1="38667" x2="63556" y2="38667"/>
                        <a14:foregroundMark x1="55556" y1="39556" x2="55556" y2="39556"/>
                        <a14:foregroundMark x1="60000" y1="52444" x2="60000" y2="52444"/>
                        <a14:foregroundMark x1="57333" y1="56889" x2="57333" y2="56889"/>
                        <a14:foregroundMark x1="78667" y1="61333" x2="78667" y2="61333"/>
                        <a14:foregroundMark x1="78667" y1="61333" x2="78667" y2="61333"/>
                        <a14:foregroundMark x1="51111" y1="19111" x2="51111" y2="19111"/>
                        <a14:foregroundMark x1="43111" y1="20889" x2="43111" y2="20889"/>
                        <a14:foregroundMark x1="50222" y1="24889" x2="50222" y2="24889"/>
                        <a14:foregroundMark x1="38667" y1="27556" x2="56444" y2="28000"/>
                        <a14:foregroundMark x1="48444" y1="19556" x2="55556" y2="24889"/>
                        <a14:foregroundMark x1="36889" y1="27556" x2="36889" y2="27556"/>
                        <a14:foregroundMark x1="37778" y1="28000" x2="40000" y2="30667"/>
                        <a14:foregroundMark x1="31111" y1="27111" x2="49333" y2="32000"/>
                        <a14:foregroundMark x1="49333" y1="32000" x2="56444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4" y="3393493"/>
            <a:ext cx="769127" cy="7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EADCB04D-A85E-4276-9C20-F2C2C9EA6A99}"/>
              </a:ext>
            </a:extLst>
          </p:cNvPr>
          <p:cNvGrpSpPr/>
          <p:nvPr/>
        </p:nvGrpSpPr>
        <p:grpSpPr>
          <a:xfrm>
            <a:off x="5612823" y="2782959"/>
            <a:ext cx="147678" cy="146515"/>
            <a:chOff x="4611689" y="2503488"/>
            <a:chExt cx="201613" cy="200025"/>
          </a:xfrm>
        </p:grpSpPr>
        <p:sp>
          <p:nvSpPr>
            <p:cNvPr id="281630" name="Freeform 30">
              <a:extLst>
                <a:ext uri="{FF2B5EF4-FFF2-40B4-BE49-F238E27FC236}">
                  <a16:creationId xmlns:a16="http://schemas.microsoft.com/office/drawing/2014/main" id="{2BBA102F-5286-4430-9DDD-E654CE1860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1689" y="2503488"/>
              <a:ext cx="201613" cy="200025"/>
            </a:xfrm>
            <a:custGeom>
              <a:avLst/>
              <a:gdLst>
                <a:gd name="T0" fmla="*/ 79 w 158"/>
                <a:gd name="T1" fmla="*/ 158 h 158"/>
                <a:gd name="T2" fmla="*/ 0 w 158"/>
                <a:gd name="T3" fmla="*/ 79 h 158"/>
                <a:gd name="T4" fmla="*/ 79 w 158"/>
                <a:gd name="T5" fmla="*/ 0 h 158"/>
                <a:gd name="T6" fmla="*/ 158 w 158"/>
                <a:gd name="T7" fmla="*/ 79 h 158"/>
                <a:gd name="T8" fmla="*/ 79 w 158"/>
                <a:gd name="T9" fmla="*/ 158 h 158"/>
                <a:gd name="T10" fmla="*/ 79 w 158"/>
                <a:gd name="T11" fmla="*/ 8 h 158"/>
                <a:gd name="T12" fmla="*/ 8 w 158"/>
                <a:gd name="T13" fmla="*/ 79 h 158"/>
                <a:gd name="T14" fmla="*/ 79 w 158"/>
                <a:gd name="T15" fmla="*/ 150 h 158"/>
                <a:gd name="T16" fmla="*/ 150 w 158"/>
                <a:gd name="T17" fmla="*/ 79 h 158"/>
                <a:gd name="T18" fmla="*/ 79 w 158"/>
                <a:gd name="T19" fmla="*/ 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58">
                  <a:moveTo>
                    <a:pt x="79" y="158"/>
                  </a:moveTo>
                  <a:cubicBezTo>
                    <a:pt x="35" y="158"/>
                    <a:pt x="0" y="122"/>
                    <a:pt x="0" y="79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22" y="0"/>
                    <a:pt x="158" y="35"/>
                    <a:pt x="158" y="79"/>
                  </a:cubicBezTo>
                  <a:cubicBezTo>
                    <a:pt x="158" y="122"/>
                    <a:pt x="122" y="158"/>
                    <a:pt x="79" y="158"/>
                  </a:cubicBezTo>
                  <a:close/>
                  <a:moveTo>
                    <a:pt x="79" y="8"/>
                  </a:moveTo>
                  <a:cubicBezTo>
                    <a:pt x="40" y="8"/>
                    <a:pt x="8" y="40"/>
                    <a:pt x="8" y="79"/>
                  </a:cubicBezTo>
                  <a:cubicBezTo>
                    <a:pt x="8" y="118"/>
                    <a:pt x="40" y="150"/>
                    <a:pt x="79" y="150"/>
                  </a:cubicBezTo>
                  <a:cubicBezTo>
                    <a:pt x="118" y="150"/>
                    <a:pt x="150" y="118"/>
                    <a:pt x="150" y="79"/>
                  </a:cubicBezTo>
                  <a:cubicBezTo>
                    <a:pt x="150" y="40"/>
                    <a:pt x="118" y="8"/>
                    <a:pt x="79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281631" name="Oval 31">
              <a:extLst>
                <a:ext uri="{FF2B5EF4-FFF2-40B4-BE49-F238E27FC236}">
                  <a16:creationId xmlns:a16="http://schemas.microsoft.com/office/drawing/2014/main" id="{4192BAC7-3462-4048-874B-AF1E70F35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089" y="2528888"/>
              <a:ext cx="150813" cy="1492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</p:grpSp>
      <p:grpSp>
        <p:nvGrpSpPr>
          <p:cNvPr id="80" name="Group 16">
            <a:extLst>
              <a:ext uri="{FF2B5EF4-FFF2-40B4-BE49-F238E27FC236}">
                <a16:creationId xmlns:a16="http://schemas.microsoft.com/office/drawing/2014/main" id="{40146DD2-8319-4D28-AF72-E522E7024B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839450" y="1514474"/>
            <a:ext cx="571500" cy="739775"/>
            <a:chOff x="6828" y="954"/>
            <a:chExt cx="360" cy="466"/>
          </a:xfrm>
        </p:grpSpPr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E7E3E8F2-CD55-46ED-9C9E-B1A5140A4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" y="1085"/>
              <a:ext cx="73" cy="277"/>
            </a:xfrm>
            <a:custGeom>
              <a:avLst/>
              <a:gdLst>
                <a:gd name="T0" fmla="*/ 1 w 47"/>
                <a:gd name="T1" fmla="*/ 94 h 177"/>
                <a:gd name="T2" fmla="*/ 23 w 47"/>
                <a:gd name="T3" fmla="*/ 81 h 177"/>
                <a:gd name="T4" fmla="*/ 23 w 47"/>
                <a:gd name="T5" fmla="*/ 19 h 177"/>
                <a:gd name="T6" fmla="*/ 22 w 47"/>
                <a:gd name="T7" fmla="*/ 6 h 177"/>
                <a:gd name="T8" fmla="*/ 23 w 47"/>
                <a:gd name="T9" fmla="*/ 4 h 177"/>
                <a:gd name="T10" fmla="*/ 31 w 47"/>
                <a:gd name="T11" fmla="*/ 1 h 177"/>
                <a:gd name="T12" fmla="*/ 33 w 47"/>
                <a:gd name="T13" fmla="*/ 2 h 177"/>
                <a:gd name="T14" fmla="*/ 39 w 47"/>
                <a:gd name="T15" fmla="*/ 9 h 177"/>
                <a:gd name="T16" fmla="*/ 47 w 47"/>
                <a:gd name="T17" fmla="*/ 92 h 177"/>
                <a:gd name="T18" fmla="*/ 47 w 47"/>
                <a:gd name="T19" fmla="*/ 99 h 177"/>
                <a:gd name="T20" fmla="*/ 46 w 47"/>
                <a:gd name="T21" fmla="*/ 102 h 177"/>
                <a:gd name="T22" fmla="*/ 42 w 47"/>
                <a:gd name="T23" fmla="*/ 108 h 177"/>
                <a:gd name="T24" fmla="*/ 5 w 47"/>
                <a:gd name="T25" fmla="*/ 151 h 177"/>
                <a:gd name="T26" fmla="*/ 1 w 47"/>
                <a:gd name="T27" fmla="*/ 159 h 177"/>
                <a:gd name="T28" fmla="*/ 0 w 47"/>
                <a:gd name="T2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177">
                  <a:moveTo>
                    <a:pt x="1" y="94"/>
                  </a:moveTo>
                  <a:cubicBezTo>
                    <a:pt x="23" y="81"/>
                    <a:pt x="23" y="81"/>
                    <a:pt x="23" y="8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3" y="5"/>
                    <a:pt x="23" y="4"/>
                  </a:cubicBezTo>
                  <a:cubicBezTo>
                    <a:pt x="25" y="1"/>
                    <a:pt x="28" y="0"/>
                    <a:pt x="31" y="1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7" y="3"/>
                    <a:pt x="39" y="6"/>
                    <a:pt x="39" y="9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95"/>
                    <a:pt x="47" y="97"/>
                    <a:pt x="47" y="99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5" y="105"/>
                    <a:pt x="44" y="106"/>
                    <a:pt x="42" y="108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3" y="153"/>
                    <a:pt x="1" y="156"/>
                    <a:pt x="1" y="159"/>
                  </a:cubicBezTo>
                  <a:cubicBezTo>
                    <a:pt x="0" y="177"/>
                    <a:pt x="0" y="177"/>
                    <a:pt x="0" y="177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B591C5DA-FB15-40C5-B9C3-9E0AE0679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" y="1160"/>
              <a:ext cx="116" cy="202"/>
            </a:xfrm>
            <a:custGeom>
              <a:avLst/>
              <a:gdLst>
                <a:gd name="T0" fmla="*/ 0 w 74"/>
                <a:gd name="T1" fmla="*/ 129 h 129"/>
                <a:gd name="T2" fmla="*/ 0 w 74"/>
                <a:gd name="T3" fmla="*/ 75 h 129"/>
                <a:gd name="T4" fmla="*/ 3 w 74"/>
                <a:gd name="T5" fmla="*/ 70 h 129"/>
                <a:gd name="T6" fmla="*/ 56 w 74"/>
                <a:gd name="T7" fmla="*/ 5 h 129"/>
                <a:gd name="T8" fmla="*/ 58 w 74"/>
                <a:gd name="T9" fmla="*/ 3 h 129"/>
                <a:gd name="T10" fmla="*/ 67 w 74"/>
                <a:gd name="T11" fmla="*/ 2 h 129"/>
                <a:gd name="T12" fmla="*/ 70 w 74"/>
                <a:gd name="T13" fmla="*/ 4 h 129"/>
                <a:gd name="T14" fmla="*/ 72 w 74"/>
                <a:gd name="T15" fmla="*/ 13 h 129"/>
                <a:gd name="T16" fmla="*/ 53 w 74"/>
                <a:gd name="T17" fmla="*/ 46 h 129"/>
                <a:gd name="T18" fmla="*/ 44 w 74"/>
                <a:gd name="T19" fmla="*/ 5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29">
                  <a:moveTo>
                    <a:pt x="0" y="129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1" y="74"/>
                    <a:pt x="2" y="72"/>
                    <a:pt x="3" y="70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0" y="0"/>
                    <a:pt x="64" y="0"/>
                    <a:pt x="67" y="2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3" y="6"/>
                    <a:pt x="74" y="10"/>
                    <a:pt x="72" y="13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44" y="59"/>
                    <a:pt x="44" y="59"/>
                    <a:pt x="44" y="5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DA72D303-0D5C-4EF7-86E1-3DA919199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" y="1110"/>
              <a:ext cx="30" cy="58"/>
            </a:xfrm>
            <a:custGeom>
              <a:avLst/>
              <a:gdLst>
                <a:gd name="T0" fmla="*/ 0 w 19"/>
                <a:gd name="T1" fmla="*/ 37 h 37"/>
                <a:gd name="T2" fmla="*/ 5 w 19"/>
                <a:gd name="T3" fmla="*/ 7 h 37"/>
                <a:gd name="T4" fmla="*/ 8 w 19"/>
                <a:gd name="T5" fmla="*/ 3 h 37"/>
                <a:gd name="T6" fmla="*/ 8 w 19"/>
                <a:gd name="T7" fmla="*/ 3 h 37"/>
                <a:gd name="T8" fmla="*/ 18 w 19"/>
                <a:gd name="T9" fmla="*/ 2 h 37"/>
                <a:gd name="T10" fmla="*/ 19 w 19"/>
                <a:gd name="T11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7">
                  <a:moveTo>
                    <a:pt x="0" y="3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6" y="5"/>
                    <a:pt x="6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1" y="1"/>
                    <a:pt x="15" y="0"/>
                    <a:pt x="18" y="2"/>
                  </a:cubicBezTo>
                  <a:cubicBezTo>
                    <a:pt x="19" y="3"/>
                    <a:pt x="19" y="3"/>
                    <a:pt x="19" y="3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85" name="Rectangle 20">
              <a:extLst>
                <a:ext uri="{FF2B5EF4-FFF2-40B4-BE49-F238E27FC236}">
                  <a16:creationId xmlns:a16="http://schemas.microsoft.com/office/drawing/2014/main" id="{0B092F09-1793-4FF8-BE77-AA49A9B76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9" y="1362"/>
              <a:ext cx="102" cy="33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86" name="Line 21">
              <a:extLst>
                <a:ext uri="{FF2B5EF4-FFF2-40B4-BE49-F238E27FC236}">
                  <a16:creationId xmlns:a16="http://schemas.microsoft.com/office/drawing/2014/main" id="{95E1749F-1873-41D2-8B83-D826E8153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9" y="1395"/>
              <a:ext cx="0" cy="25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88" name="Line 22">
              <a:extLst>
                <a:ext uri="{FF2B5EF4-FFF2-40B4-BE49-F238E27FC236}">
                  <a16:creationId xmlns:a16="http://schemas.microsoft.com/office/drawing/2014/main" id="{7F72C797-DF2A-4F05-A16F-A918337D26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7" y="1395"/>
              <a:ext cx="0" cy="25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90" name="Freeform 23">
              <a:extLst>
                <a:ext uri="{FF2B5EF4-FFF2-40B4-BE49-F238E27FC236}">
                  <a16:creationId xmlns:a16="http://schemas.microsoft.com/office/drawing/2014/main" id="{3F72BC02-A4A1-4D8D-8FC8-7ED4E5F39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" y="1085"/>
              <a:ext cx="75" cy="277"/>
            </a:xfrm>
            <a:custGeom>
              <a:avLst/>
              <a:gdLst>
                <a:gd name="T0" fmla="*/ 47 w 48"/>
                <a:gd name="T1" fmla="*/ 94 h 177"/>
                <a:gd name="T2" fmla="*/ 24 w 48"/>
                <a:gd name="T3" fmla="*/ 81 h 177"/>
                <a:gd name="T4" fmla="*/ 25 w 48"/>
                <a:gd name="T5" fmla="*/ 19 h 177"/>
                <a:gd name="T6" fmla="*/ 25 w 48"/>
                <a:gd name="T7" fmla="*/ 6 h 177"/>
                <a:gd name="T8" fmla="*/ 24 w 48"/>
                <a:gd name="T9" fmla="*/ 4 h 177"/>
                <a:gd name="T10" fmla="*/ 17 w 48"/>
                <a:gd name="T11" fmla="*/ 1 h 177"/>
                <a:gd name="T12" fmla="*/ 14 w 48"/>
                <a:gd name="T13" fmla="*/ 2 h 177"/>
                <a:gd name="T14" fmla="*/ 8 w 48"/>
                <a:gd name="T15" fmla="*/ 9 h 177"/>
                <a:gd name="T16" fmla="*/ 0 w 48"/>
                <a:gd name="T17" fmla="*/ 92 h 177"/>
                <a:gd name="T18" fmla="*/ 1 w 48"/>
                <a:gd name="T19" fmla="*/ 99 h 177"/>
                <a:gd name="T20" fmla="*/ 2 w 48"/>
                <a:gd name="T21" fmla="*/ 102 h 177"/>
                <a:gd name="T22" fmla="*/ 5 w 48"/>
                <a:gd name="T23" fmla="*/ 108 h 177"/>
                <a:gd name="T24" fmla="*/ 42 w 48"/>
                <a:gd name="T25" fmla="*/ 151 h 177"/>
                <a:gd name="T26" fmla="*/ 46 w 48"/>
                <a:gd name="T27" fmla="*/ 159 h 177"/>
                <a:gd name="T28" fmla="*/ 48 w 48"/>
                <a:gd name="T2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177">
                  <a:moveTo>
                    <a:pt x="47" y="94"/>
                  </a:moveTo>
                  <a:cubicBezTo>
                    <a:pt x="24" y="81"/>
                    <a:pt x="24" y="81"/>
                    <a:pt x="24" y="8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5"/>
                    <a:pt x="24" y="4"/>
                  </a:cubicBezTo>
                  <a:cubicBezTo>
                    <a:pt x="23" y="1"/>
                    <a:pt x="20" y="0"/>
                    <a:pt x="17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9" y="6"/>
                    <a:pt x="8" y="9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5"/>
                    <a:pt x="0" y="97"/>
                    <a:pt x="1" y="99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5"/>
                    <a:pt x="3" y="106"/>
                    <a:pt x="5" y="108"/>
                  </a:cubicBezTo>
                  <a:cubicBezTo>
                    <a:pt x="42" y="151"/>
                    <a:pt x="42" y="151"/>
                    <a:pt x="42" y="151"/>
                  </a:cubicBezTo>
                  <a:cubicBezTo>
                    <a:pt x="45" y="153"/>
                    <a:pt x="46" y="156"/>
                    <a:pt x="46" y="159"/>
                  </a:cubicBezTo>
                  <a:cubicBezTo>
                    <a:pt x="48" y="177"/>
                    <a:pt x="48" y="177"/>
                    <a:pt x="48" y="177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989EAEDD-EAE0-4105-9732-174B74A39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" y="1160"/>
              <a:ext cx="114" cy="202"/>
            </a:xfrm>
            <a:custGeom>
              <a:avLst/>
              <a:gdLst>
                <a:gd name="T0" fmla="*/ 73 w 73"/>
                <a:gd name="T1" fmla="*/ 129 h 129"/>
                <a:gd name="T2" fmla="*/ 73 w 73"/>
                <a:gd name="T3" fmla="*/ 75 h 129"/>
                <a:gd name="T4" fmla="*/ 71 w 73"/>
                <a:gd name="T5" fmla="*/ 70 h 129"/>
                <a:gd name="T6" fmla="*/ 17 w 73"/>
                <a:gd name="T7" fmla="*/ 5 h 129"/>
                <a:gd name="T8" fmla="*/ 15 w 73"/>
                <a:gd name="T9" fmla="*/ 3 h 129"/>
                <a:gd name="T10" fmla="*/ 7 w 73"/>
                <a:gd name="T11" fmla="*/ 2 h 129"/>
                <a:gd name="T12" fmla="*/ 4 w 73"/>
                <a:gd name="T13" fmla="*/ 4 h 129"/>
                <a:gd name="T14" fmla="*/ 2 w 73"/>
                <a:gd name="T15" fmla="*/ 13 h 129"/>
                <a:gd name="T16" fmla="*/ 21 w 73"/>
                <a:gd name="T17" fmla="*/ 46 h 129"/>
                <a:gd name="T18" fmla="*/ 29 w 73"/>
                <a:gd name="T19" fmla="*/ 5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29">
                  <a:moveTo>
                    <a:pt x="73" y="129"/>
                  </a:moveTo>
                  <a:cubicBezTo>
                    <a:pt x="73" y="75"/>
                    <a:pt x="73" y="75"/>
                    <a:pt x="73" y="75"/>
                  </a:cubicBezTo>
                  <a:cubicBezTo>
                    <a:pt x="73" y="74"/>
                    <a:pt x="72" y="72"/>
                    <a:pt x="71" y="7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0"/>
                    <a:pt x="10" y="0"/>
                    <a:pt x="7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6"/>
                    <a:pt x="0" y="10"/>
                    <a:pt x="2" y="13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9" y="59"/>
                    <a:pt x="29" y="59"/>
                    <a:pt x="29" y="5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54119A70-3678-46DB-97D3-847725104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7" y="1110"/>
              <a:ext cx="28" cy="58"/>
            </a:xfrm>
            <a:custGeom>
              <a:avLst/>
              <a:gdLst>
                <a:gd name="T0" fmla="*/ 18 w 18"/>
                <a:gd name="T1" fmla="*/ 37 h 37"/>
                <a:gd name="T2" fmla="*/ 13 w 18"/>
                <a:gd name="T3" fmla="*/ 7 h 37"/>
                <a:gd name="T4" fmla="*/ 11 w 18"/>
                <a:gd name="T5" fmla="*/ 3 h 37"/>
                <a:gd name="T6" fmla="*/ 11 w 18"/>
                <a:gd name="T7" fmla="*/ 3 h 37"/>
                <a:gd name="T8" fmla="*/ 1 w 18"/>
                <a:gd name="T9" fmla="*/ 2 h 37"/>
                <a:gd name="T10" fmla="*/ 0 w 18"/>
                <a:gd name="T11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7">
                  <a:moveTo>
                    <a:pt x="18" y="3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8" y="1"/>
                    <a:pt x="4" y="0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96" name="Rectangle 26">
              <a:extLst>
                <a:ext uri="{FF2B5EF4-FFF2-40B4-BE49-F238E27FC236}">
                  <a16:creationId xmlns:a16="http://schemas.microsoft.com/office/drawing/2014/main" id="{E30C3D86-BFE1-4B3D-97EA-585B7FCD0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" y="1362"/>
              <a:ext cx="104" cy="33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98" name="Line 27">
              <a:extLst>
                <a:ext uri="{FF2B5EF4-FFF2-40B4-BE49-F238E27FC236}">
                  <a16:creationId xmlns:a16="http://schemas.microsoft.com/office/drawing/2014/main" id="{5076ECB1-8706-4C1B-AE61-1C4414490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8" y="1395"/>
              <a:ext cx="0" cy="25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100" name="Line 28">
              <a:extLst>
                <a:ext uri="{FF2B5EF4-FFF2-40B4-BE49-F238E27FC236}">
                  <a16:creationId xmlns:a16="http://schemas.microsoft.com/office/drawing/2014/main" id="{8E838FAD-2F87-429F-B75B-BF72F28A8C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91" y="1395"/>
              <a:ext cx="0" cy="25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BCE901B0-87A0-406B-989F-293E7F6FA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" y="954"/>
              <a:ext cx="101" cy="56"/>
            </a:xfrm>
            <a:custGeom>
              <a:avLst/>
              <a:gdLst>
                <a:gd name="T0" fmla="*/ 32 w 65"/>
                <a:gd name="T1" fmla="*/ 0 h 36"/>
                <a:gd name="T2" fmla="*/ 19 w 65"/>
                <a:gd name="T3" fmla="*/ 11 h 36"/>
                <a:gd name="T4" fmla="*/ 0 w 65"/>
                <a:gd name="T5" fmla="*/ 3 h 36"/>
                <a:gd name="T6" fmla="*/ 14 w 65"/>
                <a:gd name="T7" fmla="*/ 32 h 36"/>
                <a:gd name="T8" fmla="*/ 32 w 65"/>
                <a:gd name="T9" fmla="*/ 36 h 36"/>
                <a:gd name="T10" fmla="*/ 51 w 65"/>
                <a:gd name="T11" fmla="*/ 32 h 36"/>
                <a:gd name="T12" fmla="*/ 65 w 65"/>
                <a:gd name="T13" fmla="*/ 3 h 36"/>
                <a:gd name="T14" fmla="*/ 46 w 65"/>
                <a:gd name="T15" fmla="*/ 11 h 36"/>
                <a:gd name="T16" fmla="*/ 32 w 6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36">
                  <a:moveTo>
                    <a:pt x="32" y="0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8" y="36"/>
                    <a:pt x="32" y="36"/>
                  </a:cubicBezTo>
                  <a:cubicBezTo>
                    <a:pt x="47" y="36"/>
                    <a:pt x="51" y="32"/>
                    <a:pt x="51" y="32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46" y="11"/>
                    <a:pt x="46" y="11"/>
                    <a:pt x="46" y="11"/>
                  </a:cubicBezTo>
                  <a:lnTo>
                    <a:pt x="32" y="0"/>
                  </a:ln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108" name="Freeform 30">
              <a:extLst>
                <a:ext uri="{FF2B5EF4-FFF2-40B4-BE49-F238E27FC236}">
                  <a16:creationId xmlns:a16="http://schemas.microsoft.com/office/drawing/2014/main" id="{001D1875-4360-4B75-9468-5B3CD8D30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" y="1004"/>
              <a:ext cx="67" cy="25"/>
            </a:xfrm>
            <a:custGeom>
              <a:avLst/>
              <a:gdLst>
                <a:gd name="T0" fmla="*/ 3 w 43"/>
                <a:gd name="T1" fmla="*/ 0 h 16"/>
                <a:gd name="T2" fmla="*/ 0 w 43"/>
                <a:gd name="T3" fmla="*/ 11 h 16"/>
                <a:gd name="T4" fmla="*/ 21 w 43"/>
                <a:gd name="T5" fmla="*/ 16 h 16"/>
                <a:gd name="T6" fmla="*/ 43 w 43"/>
                <a:gd name="T7" fmla="*/ 11 h 16"/>
                <a:gd name="T8" fmla="*/ 40 w 43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6">
                  <a:moveTo>
                    <a:pt x="3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10" y="16"/>
                    <a:pt x="21" y="16"/>
                  </a:cubicBezTo>
                  <a:cubicBezTo>
                    <a:pt x="33" y="16"/>
                    <a:pt x="43" y="11"/>
                    <a:pt x="43" y="1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112" name="Freeform 31">
              <a:extLst>
                <a:ext uri="{FF2B5EF4-FFF2-40B4-BE49-F238E27FC236}">
                  <a16:creationId xmlns:a16="http://schemas.microsoft.com/office/drawing/2014/main" id="{38649CD9-4D33-414D-B7CA-A829CDD6D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1021"/>
              <a:ext cx="221" cy="158"/>
            </a:xfrm>
            <a:custGeom>
              <a:avLst/>
              <a:gdLst>
                <a:gd name="T0" fmla="*/ 49 w 141"/>
                <a:gd name="T1" fmla="*/ 0 h 101"/>
                <a:gd name="T2" fmla="*/ 42 w 141"/>
                <a:gd name="T3" fmla="*/ 90 h 101"/>
                <a:gd name="T4" fmla="*/ 70 w 141"/>
                <a:gd name="T5" fmla="*/ 100 h 101"/>
                <a:gd name="T6" fmla="*/ 99 w 141"/>
                <a:gd name="T7" fmla="*/ 90 h 101"/>
                <a:gd name="T8" fmla="*/ 92 w 14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1">
                  <a:moveTo>
                    <a:pt x="49" y="0"/>
                  </a:moveTo>
                  <a:cubicBezTo>
                    <a:pt x="49" y="0"/>
                    <a:pt x="0" y="60"/>
                    <a:pt x="42" y="90"/>
                  </a:cubicBezTo>
                  <a:cubicBezTo>
                    <a:pt x="58" y="101"/>
                    <a:pt x="70" y="100"/>
                    <a:pt x="70" y="100"/>
                  </a:cubicBezTo>
                  <a:cubicBezTo>
                    <a:pt x="70" y="100"/>
                    <a:pt x="82" y="101"/>
                    <a:pt x="99" y="90"/>
                  </a:cubicBezTo>
                  <a:cubicBezTo>
                    <a:pt x="141" y="60"/>
                    <a:pt x="92" y="0"/>
                    <a:pt x="92" y="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67745F6A-4166-48FA-970D-A1FFA204A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" y="1059"/>
              <a:ext cx="85" cy="84"/>
            </a:xfrm>
            <a:custGeom>
              <a:avLst/>
              <a:gdLst>
                <a:gd name="T0" fmla="*/ 50 w 54"/>
                <a:gd name="T1" fmla="*/ 19 h 54"/>
                <a:gd name="T2" fmla="*/ 36 w 54"/>
                <a:gd name="T3" fmla="*/ 19 h 54"/>
                <a:gd name="T4" fmla="*/ 36 w 54"/>
                <a:gd name="T5" fmla="*/ 5 h 54"/>
                <a:gd name="T6" fmla="*/ 31 w 54"/>
                <a:gd name="T7" fmla="*/ 0 h 54"/>
                <a:gd name="T8" fmla="*/ 24 w 54"/>
                <a:gd name="T9" fmla="*/ 0 h 54"/>
                <a:gd name="T10" fmla="*/ 19 w 54"/>
                <a:gd name="T11" fmla="*/ 5 h 54"/>
                <a:gd name="T12" fmla="*/ 19 w 54"/>
                <a:gd name="T13" fmla="*/ 19 h 54"/>
                <a:gd name="T14" fmla="*/ 5 w 54"/>
                <a:gd name="T15" fmla="*/ 19 h 54"/>
                <a:gd name="T16" fmla="*/ 0 w 54"/>
                <a:gd name="T17" fmla="*/ 23 h 54"/>
                <a:gd name="T18" fmla="*/ 0 w 54"/>
                <a:gd name="T19" fmla="*/ 31 h 54"/>
                <a:gd name="T20" fmla="*/ 5 w 54"/>
                <a:gd name="T21" fmla="*/ 35 h 54"/>
                <a:gd name="T22" fmla="*/ 19 w 54"/>
                <a:gd name="T23" fmla="*/ 35 h 54"/>
                <a:gd name="T24" fmla="*/ 19 w 54"/>
                <a:gd name="T25" fmla="*/ 50 h 54"/>
                <a:gd name="T26" fmla="*/ 24 w 54"/>
                <a:gd name="T27" fmla="*/ 54 h 54"/>
                <a:gd name="T28" fmla="*/ 31 w 54"/>
                <a:gd name="T29" fmla="*/ 54 h 54"/>
                <a:gd name="T30" fmla="*/ 36 w 54"/>
                <a:gd name="T31" fmla="*/ 50 h 54"/>
                <a:gd name="T32" fmla="*/ 36 w 54"/>
                <a:gd name="T33" fmla="*/ 35 h 54"/>
                <a:gd name="T34" fmla="*/ 50 w 54"/>
                <a:gd name="T35" fmla="*/ 35 h 54"/>
                <a:gd name="T36" fmla="*/ 54 w 54"/>
                <a:gd name="T37" fmla="*/ 31 h 54"/>
                <a:gd name="T38" fmla="*/ 54 w 54"/>
                <a:gd name="T39" fmla="*/ 23 h 54"/>
                <a:gd name="T40" fmla="*/ 50 w 54"/>
                <a:gd name="T41" fmla="*/ 1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54">
                  <a:moveTo>
                    <a:pt x="50" y="19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2" y="19"/>
                    <a:pt x="0" y="21"/>
                    <a:pt x="0" y="2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5"/>
                    <a:pt x="5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2"/>
                    <a:pt x="21" y="54"/>
                    <a:pt x="24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4" y="54"/>
                    <a:pt x="36" y="52"/>
                    <a:pt x="36" y="50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2" y="35"/>
                    <a:pt x="54" y="33"/>
                    <a:pt x="54" y="31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1"/>
                    <a:pt x="52" y="19"/>
                    <a:pt x="50" y="19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A79DFF68-273F-4BB5-A77F-150D30A4832E}"/>
              </a:ext>
            </a:extLst>
          </p:cNvPr>
          <p:cNvGrpSpPr/>
          <p:nvPr/>
        </p:nvGrpSpPr>
        <p:grpSpPr>
          <a:xfrm>
            <a:off x="6526966" y="2817975"/>
            <a:ext cx="147678" cy="146515"/>
            <a:chOff x="4611689" y="2503488"/>
            <a:chExt cx="201613" cy="200025"/>
          </a:xfrm>
        </p:grpSpPr>
        <p:sp>
          <p:nvSpPr>
            <p:cNvPr id="199" name="Freeform 30">
              <a:extLst>
                <a:ext uri="{FF2B5EF4-FFF2-40B4-BE49-F238E27FC236}">
                  <a16:creationId xmlns:a16="http://schemas.microsoft.com/office/drawing/2014/main" id="{58A8D808-BFAD-415B-BDEE-6AB1E4F84B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1689" y="2503488"/>
              <a:ext cx="201613" cy="200025"/>
            </a:xfrm>
            <a:custGeom>
              <a:avLst/>
              <a:gdLst>
                <a:gd name="T0" fmla="*/ 79 w 158"/>
                <a:gd name="T1" fmla="*/ 158 h 158"/>
                <a:gd name="T2" fmla="*/ 0 w 158"/>
                <a:gd name="T3" fmla="*/ 79 h 158"/>
                <a:gd name="T4" fmla="*/ 79 w 158"/>
                <a:gd name="T5" fmla="*/ 0 h 158"/>
                <a:gd name="T6" fmla="*/ 158 w 158"/>
                <a:gd name="T7" fmla="*/ 79 h 158"/>
                <a:gd name="T8" fmla="*/ 79 w 158"/>
                <a:gd name="T9" fmla="*/ 158 h 158"/>
                <a:gd name="T10" fmla="*/ 79 w 158"/>
                <a:gd name="T11" fmla="*/ 8 h 158"/>
                <a:gd name="T12" fmla="*/ 8 w 158"/>
                <a:gd name="T13" fmla="*/ 79 h 158"/>
                <a:gd name="T14" fmla="*/ 79 w 158"/>
                <a:gd name="T15" fmla="*/ 150 h 158"/>
                <a:gd name="T16" fmla="*/ 150 w 158"/>
                <a:gd name="T17" fmla="*/ 79 h 158"/>
                <a:gd name="T18" fmla="*/ 79 w 158"/>
                <a:gd name="T19" fmla="*/ 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58">
                  <a:moveTo>
                    <a:pt x="79" y="158"/>
                  </a:moveTo>
                  <a:cubicBezTo>
                    <a:pt x="35" y="158"/>
                    <a:pt x="0" y="122"/>
                    <a:pt x="0" y="79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22" y="0"/>
                    <a:pt x="158" y="35"/>
                    <a:pt x="158" y="79"/>
                  </a:cubicBezTo>
                  <a:cubicBezTo>
                    <a:pt x="158" y="122"/>
                    <a:pt x="122" y="158"/>
                    <a:pt x="79" y="158"/>
                  </a:cubicBezTo>
                  <a:close/>
                  <a:moveTo>
                    <a:pt x="79" y="8"/>
                  </a:moveTo>
                  <a:cubicBezTo>
                    <a:pt x="40" y="8"/>
                    <a:pt x="8" y="40"/>
                    <a:pt x="8" y="79"/>
                  </a:cubicBezTo>
                  <a:cubicBezTo>
                    <a:pt x="8" y="118"/>
                    <a:pt x="40" y="150"/>
                    <a:pt x="79" y="150"/>
                  </a:cubicBezTo>
                  <a:cubicBezTo>
                    <a:pt x="118" y="150"/>
                    <a:pt x="150" y="118"/>
                    <a:pt x="150" y="79"/>
                  </a:cubicBezTo>
                  <a:cubicBezTo>
                    <a:pt x="150" y="40"/>
                    <a:pt x="118" y="8"/>
                    <a:pt x="79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200" name="Oval 31">
              <a:extLst>
                <a:ext uri="{FF2B5EF4-FFF2-40B4-BE49-F238E27FC236}">
                  <a16:creationId xmlns:a16="http://schemas.microsoft.com/office/drawing/2014/main" id="{66E24BF5-F1B3-42FC-8564-7D8F7C970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089" y="2528888"/>
              <a:ext cx="150813" cy="1492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4B1BB44E-D620-4988-B5AB-B63B1C20E2B2}"/>
              </a:ext>
            </a:extLst>
          </p:cNvPr>
          <p:cNvCxnSpPr>
            <a:cxnSpLocks/>
          </p:cNvCxnSpPr>
          <p:nvPr/>
        </p:nvCxnSpPr>
        <p:spPr>
          <a:xfrm>
            <a:off x="5377215" y="2581142"/>
            <a:ext cx="200277" cy="178636"/>
          </a:xfrm>
          <a:prstGeom prst="line">
            <a:avLst/>
          </a:prstGeom>
          <a:ln w="317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1D7AB5FF-A3BD-490F-A2E0-EAE0C223EEBB}"/>
              </a:ext>
            </a:extLst>
          </p:cNvPr>
          <p:cNvCxnSpPr>
            <a:cxnSpLocks/>
          </p:cNvCxnSpPr>
          <p:nvPr/>
        </p:nvCxnSpPr>
        <p:spPr>
          <a:xfrm flipH="1">
            <a:off x="6678383" y="2625746"/>
            <a:ext cx="200277" cy="178636"/>
          </a:xfrm>
          <a:prstGeom prst="line">
            <a:avLst/>
          </a:prstGeom>
          <a:ln w="31750" cap="rnd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186EEE9F-4E93-4DDF-B4AB-611191D95990}"/>
              </a:ext>
            </a:extLst>
          </p:cNvPr>
          <p:cNvGrpSpPr/>
          <p:nvPr/>
        </p:nvGrpSpPr>
        <p:grpSpPr>
          <a:xfrm>
            <a:off x="7015936" y="3704797"/>
            <a:ext cx="147678" cy="146515"/>
            <a:chOff x="4611689" y="2503488"/>
            <a:chExt cx="201613" cy="200025"/>
          </a:xfrm>
        </p:grpSpPr>
        <p:sp>
          <p:nvSpPr>
            <p:cNvPr id="217" name="Freeform 30">
              <a:extLst>
                <a:ext uri="{FF2B5EF4-FFF2-40B4-BE49-F238E27FC236}">
                  <a16:creationId xmlns:a16="http://schemas.microsoft.com/office/drawing/2014/main" id="{DD422458-A01F-47C7-8D19-C1DC48CCE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1689" y="2503488"/>
              <a:ext cx="201613" cy="200025"/>
            </a:xfrm>
            <a:custGeom>
              <a:avLst/>
              <a:gdLst>
                <a:gd name="T0" fmla="*/ 79 w 158"/>
                <a:gd name="T1" fmla="*/ 158 h 158"/>
                <a:gd name="T2" fmla="*/ 0 w 158"/>
                <a:gd name="T3" fmla="*/ 79 h 158"/>
                <a:gd name="T4" fmla="*/ 79 w 158"/>
                <a:gd name="T5" fmla="*/ 0 h 158"/>
                <a:gd name="T6" fmla="*/ 158 w 158"/>
                <a:gd name="T7" fmla="*/ 79 h 158"/>
                <a:gd name="T8" fmla="*/ 79 w 158"/>
                <a:gd name="T9" fmla="*/ 158 h 158"/>
                <a:gd name="T10" fmla="*/ 79 w 158"/>
                <a:gd name="T11" fmla="*/ 8 h 158"/>
                <a:gd name="T12" fmla="*/ 8 w 158"/>
                <a:gd name="T13" fmla="*/ 79 h 158"/>
                <a:gd name="T14" fmla="*/ 79 w 158"/>
                <a:gd name="T15" fmla="*/ 150 h 158"/>
                <a:gd name="T16" fmla="*/ 150 w 158"/>
                <a:gd name="T17" fmla="*/ 79 h 158"/>
                <a:gd name="T18" fmla="*/ 79 w 158"/>
                <a:gd name="T19" fmla="*/ 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58">
                  <a:moveTo>
                    <a:pt x="79" y="158"/>
                  </a:moveTo>
                  <a:cubicBezTo>
                    <a:pt x="35" y="158"/>
                    <a:pt x="0" y="122"/>
                    <a:pt x="0" y="79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22" y="0"/>
                    <a:pt x="158" y="35"/>
                    <a:pt x="158" y="79"/>
                  </a:cubicBezTo>
                  <a:cubicBezTo>
                    <a:pt x="158" y="122"/>
                    <a:pt x="122" y="158"/>
                    <a:pt x="79" y="158"/>
                  </a:cubicBezTo>
                  <a:close/>
                  <a:moveTo>
                    <a:pt x="79" y="8"/>
                  </a:moveTo>
                  <a:cubicBezTo>
                    <a:pt x="40" y="8"/>
                    <a:pt x="8" y="40"/>
                    <a:pt x="8" y="79"/>
                  </a:cubicBezTo>
                  <a:cubicBezTo>
                    <a:pt x="8" y="118"/>
                    <a:pt x="40" y="150"/>
                    <a:pt x="79" y="150"/>
                  </a:cubicBezTo>
                  <a:cubicBezTo>
                    <a:pt x="118" y="150"/>
                    <a:pt x="150" y="118"/>
                    <a:pt x="150" y="79"/>
                  </a:cubicBezTo>
                  <a:cubicBezTo>
                    <a:pt x="150" y="40"/>
                    <a:pt x="118" y="8"/>
                    <a:pt x="79" y="8"/>
                  </a:cubicBezTo>
                  <a:close/>
                </a:path>
              </a:pathLst>
            </a:custGeom>
            <a:solidFill>
              <a:srgbClr val="0DB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218" name="Oval 31">
              <a:extLst>
                <a:ext uri="{FF2B5EF4-FFF2-40B4-BE49-F238E27FC236}">
                  <a16:creationId xmlns:a16="http://schemas.microsoft.com/office/drawing/2014/main" id="{CB8C10B2-7B26-41BC-9E9B-E8B3E2233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089" y="2528888"/>
              <a:ext cx="150813" cy="149225"/>
            </a:xfrm>
            <a:prstGeom prst="ellipse">
              <a:avLst/>
            </a:prstGeom>
            <a:solidFill>
              <a:srgbClr val="0DB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BC82F4F0-57A2-47AB-9489-E678A04E242E}"/>
              </a:ext>
            </a:extLst>
          </p:cNvPr>
          <p:cNvGrpSpPr/>
          <p:nvPr/>
        </p:nvGrpSpPr>
        <p:grpSpPr>
          <a:xfrm>
            <a:off x="10760855" y="3249649"/>
            <a:ext cx="1025359" cy="1056812"/>
            <a:chOff x="10760855" y="3249649"/>
            <a:chExt cx="1025359" cy="1056812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DC58F404-4888-413B-AE31-F311F7B70BF5}"/>
                </a:ext>
              </a:extLst>
            </p:cNvPr>
            <p:cNvSpPr/>
            <p:nvPr/>
          </p:nvSpPr>
          <p:spPr>
            <a:xfrm flipH="1">
              <a:off x="10760855" y="3249649"/>
              <a:ext cx="1025359" cy="105681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srgbClr val="0DB14B">
                  <a:alpha val="5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grpSp>
          <p:nvGrpSpPr>
            <p:cNvPr id="169" name="Group 38">
              <a:extLst>
                <a:ext uri="{FF2B5EF4-FFF2-40B4-BE49-F238E27FC236}">
                  <a16:creationId xmlns:a16="http://schemas.microsoft.com/office/drawing/2014/main" id="{E20CFDA7-3143-49D7-83A4-13FD2C21E91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948383" y="3505594"/>
              <a:ext cx="650302" cy="544922"/>
              <a:chOff x="6866" y="2183"/>
              <a:chExt cx="469" cy="393"/>
            </a:xfrm>
          </p:grpSpPr>
          <p:sp>
            <p:nvSpPr>
              <p:cNvPr id="173" name="Freeform 39">
                <a:extLst>
                  <a:ext uri="{FF2B5EF4-FFF2-40B4-BE49-F238E27FC236}">
                    <a16:creationId xmlns:a16="http://schemas.microsoft.com/office/drawing/2014/main" id="{2352464C-C283-47E1-9A91-148A1C292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6" y="2183"/>
                <a:ext cx="75" cy="219"/>
              </a:xfrm>
              <a:custGeom>
                <a:avLst/>
                <a:gdLst>
                  <a:gd name="T0" fmla="*/ 48 w 160"/>
                  <a:gd name="T1" fmla="*/ 464 h 464"/>
                  <a:gd name="T2" fmla="*/ 0 w 160"/>
                  <a:gd name="T3" fmla="*/ 208 h 464"/>
                  <a:gd name="T4" fmla="*/ 80 w 160"/>
                  <a:gd name="T5" fmla="*/ 0 h 464"/>
                  <a:gd name="T6" fmla="*/ 160 w 160"/>
                  <a:gd name="T7" fmla="*/ 144 h 464"/>
                  <a:gd name="T8" fmla="*/ 160 w 160"/>
                  <a:gd name="T9" fmla="*/ 240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464">
                    <a:moveTo>
                      <a:pt x="48" y="464"/>
                    </a:moveTo>
                    <a:cubicBezTo>
                      <a:pt x="16" y="384"/>
                      <a:pt x="0" y="335"/>
                      <a:pt x="0" y="208"/>
                    </a:cubicBezTo>
                    <a:cubicBezTo>
                      <a:pt x="0" y="64"/>
                      <a:pt x="36" y="0"/>
                      <a:pt x="80" y="0"/>
                    </a:cubicBezTo>
                    <a:cubicBezTo>
                      <a:pt x="124" y="0"/>
                      <a:pt x="160" y="64"/>
                      <a:pt x="160" y="144"/>
                    </a:cubicBezTo>
                    <a:cubicBezTo>
                      <a:pt x="160" y="240"/>
                      <a:pt x="160" y="240"/>
                      <a:pt x="160" y="240"/>
                    </a:cubicBezTo>
                  </a:path>
                </a:pathLst>
              </a:custGeom>
              <a:noFill/>
              <a:ln w="22225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sp>
            <p:nvSpPr>
              <p:cNvPr id="175" name="Freeform 40">
                <a:extLst>
                  <a:ext uri="{FF2B5EF4-FFF2-40B4-BE49-F238E27FC236}">
                    <a16:creationId xmlns:a16="http://schemas.microsoft.com/office/drawing/2014/main" id="{53358654-F580-4E73-AADF-CD8E375B8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273"/>
                <a:ext cx="174" cy="69"/>
              </a:xfrm>
              <a:custGeom>
                <a:avLst/>
                <a:gdLst>
                  <a:gd name="T0" fmla="*/ 368 w 368"/>
                  <a:gd name="T1" fmla="*/ 0 h 144"/>
                  <a:gd name="T2" fmla="*/ 0 w 368"/>
                  <a:gd name="T3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68" h="144">
                    <a:moveTo>
                      <a:pt x="368" y="0"/>
                    </a:moveTo>
                    <a:cubicBezTo>
                      <a:pt x="256" y="0"/>
                      <a:pt x="80" y="80"/>
                      <a:pt x="0" y="144"/>
                    </a:cubicBezTo>
                  </a:path>
                </a:pathLst>
              </a:custGeom>
              <a:noFill/>
              <a:ln w="22225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sp>
            <p:nvSpPr>
              <p:cNvPr id="179" name="Freeform 41">
                <a:extLst>
                  <a:ext uri="{FF2B5EF4-FFF2-40B4-BE49-F238E27FC236}">
                    <a16:creationId xmlns:a16="http://schemas.microsoft.com/office/drawing/2014/main" id="{BCE33F31-5121-46FA-ADFD-26475C108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9" y="2183"/>
                <a:ext cx="76" cy="219"/>
              </a:xfrm>
              <a:custGeom>
                <a:avLst/>
                <a:gdLst>
                  <a:gd name="T0" fmla="*/ 112 w 160"/>
                  <a:gd name="T1" fmla="*/ 464 h 464"/>
                  <a:gd name="T2" fmla="*/ 160 w 160"/>
                  <a:gd name="T3" fmla="*/ 208 h 464"/>
                  <a:gd name="T4" fmla="*/ 80 w 160"/>
                  <a:gd name="T5" fmla="*/ 0 h 464"/>
                  <a:gd name="T6" fmla="*/ 0 w 160"/>
                  <a:gd name="T7" fmla="*/ 144 h 464"/>
                  <a:gd name="T8" fmla="*/ 0 w 160"/>
                  <a:gd name="T9" fmla="*/ 240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464">
                    <a:moveTo>
                      <a:pt x="112" y="464"/>
                    </a:moveTo>
                    <a:cubicBezTo>
                      <a:pt x="144" y="384"/>
                      <a:pt x="160" y="335"/>
                      <a:pt x="160" y="208"/>
                    </a:cubicBezTo>
                    <a:cubicBezTo>
                      <a:pt x="160" y="64"/>
                      <a:pt x="124" y="0"/>
                      <a:pt x="80" y="0"/>
                    </a:cubicBezTo>
                    <a:cubicBezTo>
                      <a:pt x="36" y="0"/>
                      <a:pt x="0" y="64"/>
                      <a:pt x="0" y="144"/>
                    </a:cubicBezTo>
                    <a:cubicBezTo>
                      <a:pt x="0" y="240"/>
                      <a:pt x="0" y="240"/>
                      <a:pt x="0" y="240"/>
                    </a:cubicBezTo>
                  </a:path>
                </a:pathLst>
              </a:custGeom>
              <a:noFill/>
              <a:ln w="22225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sp>
            <p:nvSpPr>
              <p:cNvPr id="180" name="Freeform 42">
                <a:extLst>
                  <a:ext uri="{FF2B5EF4-FFF2-40B4-BE49-F238E27FC236}">
                    <a16:creationId xmlns:a16="http://schemas.microsoft.com/office/drawing/2014/main" id="{6B1E5EB4-BFB3-4B94-B072-A0E1E9E3D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1" y="2243"/>
                <a:ext cx="379" cy="333"/>
              </a:xfrm>
              <a:custGeom>
                <a:avLst/>
                <a:gdLst>
                  <a:gd name="T0" fmla="*/ 400 w 800"/>
                  <a:gd name="T1" fmla="*/ 0 h 704"/>
                  <a:gd name="T2" fmla="*/ 768 w 800"/>
                  <a:gd name="T3" fmla="*/ 144 h 704"/>
                  <a:gd name="T4" fmla="*/ 768 w 800"/>
                  <a:gd name="T5" fmla="*/ 208 h 704"/>
                  <a:gd name="T6" fmla="*/ 800 w 800"/>
                  <a:gd name="T7" fmla="*/ 400 h 704"/>
                  <a:gd name="T8" fmla="*/ 400 w 800"/>
                  <a:gd name="T9" fmla="*/ 704 h 704"/>
                  <a:gd name="T10" fmla="*/ 0 w 800"/>
                  <a:gd name="T11" fmla="*/ 400 h 704"/>
                  <a:gd name="T12" fmla="*/ 32 w 800"/>
                  <a:gd name="T13" fmla="*/ 208 h 704"/>
                  <a:gd name="T14" fmla="*/ 32 w 800"/>
                  <a:gd name="T15" fmla="*/ 144 h 704"/>
                  <a:gd name="T16" fmla="*/ 400 w 800"/>
                  <a:gd name="T17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0" h="704">
                    <a:moveTo>
                      <a:pt x="400" y="0"/>
                    </a:moveTo>
                    <a:cubicBezTo>
                      <a:pt x="512" y="0"/>
                      <a:pt x="688" y="80"/>
                      <a:pt x="768" y="144"/>
                    </a:cubicBezTo>
                    <a:cubicBezTo>
                      <a:pt x="768" y="208"/>
                      <a:pt x="768" y="208"/>
                      <a:pt x="768" y="208"/>
                    </a:cubicBezTo>
                    <a:cubicBezTo>
                      <a:pt x="768" y="256"/>
                      <a:pt x="766" y="320"/>
                      <a:pt x="800" y="400"/>
                    </a:cubicBezTo>
                    <a:cubicBezTo>
                      <a:pt x="800" y="400"/>
                      <a:pt x="672" y="688"/>
                      <a:pt x="400" y="704"/>
                    </a:cubicBezTo>
                    <a:cubicBezTo>
                      <a:pt x="128" y="688"/>
                      <a:pt x="0" y="400"/>
                      <a:pt x="0" y="400"/>
                    </a:cubicBezTo>
                    <a:cubicBezTo>
                      <a:pt x="34" y="320"/>
                      <a:pt x="32" y="256"/>
                      <a:pt x="32" y="208"/>
                    </a:cubicBezTo>
                    <a:cubicBezTo>
                      <a:pt x="32" y="144"/>
                      <a:pt x="32" y="144"/>
                      <a:pt x="32" y="144"/>
                    </a:cubicBezTo>
                    <a:cubicBezTo>
                      <a:pt x="112" y="80"/>
                      <a:pt x="288" y="0"/>
                      <a:pt x="400" y="0"/>
                    </a:cubicBezTo>
                  </a:path>
                </a:pathLst>
              </a:custGeom>
              <a:noFill/>
              <a:ln w="22225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sp>
            <p:nvSpPr>
              <p:cNvPr id="181" name="Freeform 43">
                <a:extLst>
                  <a:ext uri="{FF2B5EF4-FFF2-40B4-BE49-F238E27FC236}">
                    <a16:creationId xmlns:a16="http://schemas.microsoft.com/office/drawing/2014/main" id="{F103BC11-3AFF-4CCD-8F77-D87E98788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0" y="2273"/>
                <a:ext cx="174" cy="69"/>
              </a:xfrm>
              <a:custGeom>
                <a:avLst/>
                <a:gdLst>
                  <a:gd name="T0" fmla="*/ 0 w 368"/>
                  <a:gd name="T1" fmla="*/ 0 h 144"/>
                  <a:gd name="T2" fmla="*/ 368 w 368"/>
                  <a:gd name="T3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68" h="144">
                    <a:moveTo>
                      <a:pt x="0" y="0"/>
                    </a:moveTo>
                    <a:cubicBezTo>
                      <a:pt x="112" y="0"/>
                      <a:pt x="288" y="80"/>
                      <a:pt x="368" y="144"/>
                    </a:cubicBezTo>
                  </a:path>
                </a:pathLst>
              </a:custGeom>
              <a:noFill/>
              <a:ln w="22225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sp>
            <p:nvSpPr>
              <p:cNvPr id="182" name="Freeform 44">
                <a:extLst>
                  <a:ext uri="{FF2B5EF4-FFF2-40B4-BE49-F238E27FC236}">
                    <a16:creationId xmlns:a16="http://schemas.microsoft.com/office/drawing/2014/main" id="{125AE952-206B-478C-89EF-8F04AD141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9" y="2349"/>
                <a:ext cx="242" cy="23"/>
              </a:xfrm>
              <a:custGeom>
                <a:avLst/>
                <a:gdLst>
                  <a:gd name="T0" fmla="*/ 0 w 512"/>
                  <a:gd name="T1" fmla="*/ 48 h 48"/>
                  <a:gd name="T2" fmla="*/ 256 w 512"/>
                  <a:gd name="T3" fmla="*/ 0 h 48"/>
                  <a:gd name="T4" fmla="*/ 512 w 512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2" h="48">
                    <a:moveTo>
                      <a:pt x="0" y="48"/>
                    </a:moveTo>
                    <a:cubicBezTo>
                      <a:pt x="0" y="48"/>
                      <a:pt x="111" y="0"/>
                      <a:pt x="256" y="0"/>
                    </a:cubicBezTo>
                    <a:cubicBezTo>
                      <a:pt x="400" y="0"/>
                      <a:pt x="512" y="48"/>
                      <a:pt x="512" y="48"/>
                    </a:cubicBezTo>
                  </a:path>
                </a:pathLst>
              </a:custGeom>
              <a:noFill/>
              <a:ln w="22225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sp>
            <p:nvSpPr>
              <p:cNvPr id="183" name="Freeform 45">
                <a:extLst>
                  <a:ext uri="{FF2B5EF4-FFF2-40B4-BE49-F238E27FC236}">
                    <a16:creationId xmlns:a16="http://schemas.microsoft.com/office/drawing/2014/main" id="{850860C7-6D47-48ED-B662-F57837D43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9" y="2448"/>
                <a:ext cx="242" cy="22"/>
              </a:xfrm>
              <a:custGeom>
                <a:avLst/>
                <a:gdLst>
                  <a:gd name="T0" fmla="*/ 0 w 512"/>
                  <a:gd name="T1" fmla="*/ 0 h 48"/>
                  <a:gd name="T2" fmla="*/ 256 w 512"/>
                  <a:gd name="T3" fmla="*/ 48 h 48"/>
                  <a:gd name="T4" fmla="*/ 512 w 512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2" h="48">
                    <a:moveTo>
                      <a:pt x="0" y="0"/>
                    </a:moveTo>
                    <a:cubicBezTo>
                      <a:pt x="0" y="0"/>
                      <a:pt x="111" y="48"/>
                      <a:pt x="256" y="48"/>
                    </a:cubicBezTo>
                    <a:cubicBezTo>
                      <a:pt x="400" y="48"/>
                      <a:pt x="512" y="0"/>
                      <a:pt x="512" y="0"/>
                    </a:cubicBezTo>
                  </a:path>
                </a:pathLst>
              </a:custGeom>
              <a:noFill/>
              <a:ln w="22225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sp>
            <p:nvSpPr>
              <p:cNvPr id="184" name="Freeform 46">
                <a:extLst>
                  <a:ext uri="{FF2B5EF4-FFF2-40B4-BE49-F238E27FC236}">
                    <a16:creationId xmlns:a16="http://schemas.microsoft.com/office/drawing/2014/main" id="{FEDDEDEE-46B1-4E37-B3BA-E3C854376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9" y="2508"/>
                <a:ext cx="182" cy="23"/>
              </a:xfrm>
              <a:custGeom>
                <a:avLst/>
                <a:gdLst>
                  <a:gd name="T0" fmla="*/ 384 w 384"/>
                  <a:gd name="T1" fmla="*/ 0 h 48"/>
                  <a:gd name="T2" fmla="*/ 192 w 384"/>
                  <a:gd name="T3" fmla="*/ 48 h 48"/>
                  <a:gd name="T4" fmla="*/ 0 w 384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4" h="48">
                    <a:moveTo>
                      <a:pt x="384" y="0"/>
                    </a:moveTo>
                    <a:cubicBezTo>
                      <a:pt x="384" y="0"/>
                      <a:pt x="304" y="48"/>
                      <a:pt x="192" y="48"/>
                    </a:cubicBezTo>
                    <a:cubicBezTo>
                      <a:pt x="80" y="48"/>
                      <a:pt x="0" y="0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60479A8B-7667-4559-8DDA-0052D527F9C8}"/>
              </a:ext>
            </a:extLst>
          </p:cNvPr>
          <p:cNvGrpSpPr/>
          <p:nvPr/>
        </p:nvGrpSpPr>
        <p:grpSpPr>
          <a:xfrm>
            <a:off x="4998705" y="3715394"/>
            <a:ext cx="147678" cy="146515"/>
            <a:chOff x="4611689" y="2503488"/>
            <a:chExt cx="201613" cy="200025"/>
          </a:xfrm>
          <a:solidFill>
            <a:srgbClr val="E32E6D"/>
          </a:solidFill>
        </p:grpSpPr>
        <p:sp>
          <p:nvSpPr>
            <p:cNvPr id="231" name="Freeform 30">
              <a:extLst>
                <a:ext uri="{FF2B5EF4-FFF2-40B4-BE49-F238E27FC236}">
                  <a16:creationId xmlns:a16="http://schemas.microsoft.com/office/drawing/2014/main" id="{39263645-C248-4AE8-9AA1-1C87B77BB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1689" y="2503488"/>
              <a:ext cx="201613" cy="200025"/>
            </a:xfrm>
            <a:custGeom>
              <a:avLst/>
              <a:gdLst>
                <a:gd name="T0" fmla="*/ 79 w 158"/>
                <a:gd name="T1" fmla="*/ 158 h 158"/>
                <a:gd name="T2" fmla="*/ 0 w 158"/>
                <a:gd name="T3" fmla="*/ 79 h 158"/>
                <a:gd name="T4" fmla="*/ 79 w 158"/>
                <a:gd name="T5" fmla="*/ 0 h 158"/>
                <a:gd name="T6" fmla="*/ 158 w 158"/>
                <a:gd name="T7" fmla="*/ 79 h 158"/>
                <a:gd name="T8" fmla="*/ 79 w 158"/>
                <a:gd name="T9" fmla="*/ 158 h 158"/>
                <a:gd name="T10" fmla="*/ 79 w 158"/>
                <a:gd name="T11" fmla="*/ 8 h 158"/>
                <a:gd name="T12" fmla="*/ 8 w 158"/>
                <a:gd name="T13" fmla="*/ 79 h 158"/>
                <a:gd name="T14" fmla="*/ 79 w 158"/>
                <a:gd name="T15" fmla="*/ 150 h 158"/>
                <a:gd name="T16" fmla="*/ 150 w 158"/>
                <a:gd name="T17" fmla="*/ 79 h 158"/>
                <a:gd name="T18" fmla="*/ 79 w 158"/>
                <a:gd name="T19" fmla="*/ 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58">
                  <a:moveTo>
                    <a:pt x="79" y="158"/>
                  </a:moveTo>
                  <a:cubicBezTo>
                    <a:pt x="35" y="158"/>
                    <a:pt x="0" y="122"/>
                    <a:pt x="0" y="79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22" y="0"/>
                    <a:pt x="158" y="35"/>
                    <a:pt x="158" y="79"/>
                  </a:cubicBezTo>
                  <a:cubicBezTo>
                    <a:pt x="158" y="122"/>
                    <a:pt x="122" y="158"/>
                    <a:pt x="79" y="158"/>
                  </a:cubicBezTo>
                  <a:close/>
                  <a:moveTo>
                    <a:pt x="79" y="8"/>
                  </a:moveTo>
                  <a:cubicBezTo>
                    <a:pt x="40" y="8"/>
                    <a:pt x="8" y="40"/>
                    <a:pt x="8" y="79"/>
                  </a:cubicBezTo>
                  <a:cubicBezTo>
                    <a:pt x="8" y="118"/>
                    <a:pt x="40" y="150"/>
                    <a:pt x="79" y="150"/>
                  </a:cubicBezTo>
                  <a:cubicBezTo>
                    <a:pt x="118" y="150"/>
                    <a:pt x="150" y="118"/>
                    <a:pt x="150" y="79"/>
                  </a:cubicBezTo>
                  <a:cubicBezTo>
                    <a:pt x="150" y="40"/>
                    <a:pt x="118" y="8"/>
                    <a:pt x="7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232" name="Oval 31">
              <a:extLst>
                <a:ext uri="{FF2B5EF4-FFF2-40B4-BE49-F238E27FC236}">
                  <a16:creationId xmlns:a16="http://schemas.microsoft.com/office/drawing/2014/main" id="{9EB829F6-DD97-45FD-ACE2-2EB0DA642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089" y="2528888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1F2BD2C4-FEAA-42FD-88A2-5745A9035FF1}"/>
              </a:ext>
            </a:extLst>
          </p:cNvPr>
          <p:cNvGrpSpPr/>
          <p:nvPr/>
        </p:nvGrpSpPr>
        <p:grpSpPr>
          <a:xfrm>
            <a:off x="10612311" y="5146031"/>
            <a:ext cx="1025359" cy="1056812"/>
            <a:chOff x="10612311" y="5146031"/>
            <a:chExt cx="1025359" cy="105681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EE59439-2839-4464-9564-B1990262334C}"/>
                </a:ext>
              </a:extLst>
            </p:cNvPr>
            <p:cNvSpPr/>
            <p:nvPr/>
          </p:nvSpPr>
          <p:spPr>
            <a:xfrm flipH="1">
              <a:off x="10612311" y="5146031"/>
              <a:ext cx="1025359" cy="105681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srgbClr val="5A1F58">
                  <a:alpha val="5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1B5B818E-641D-479A-841F-BA32392F9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50000"/>
            </a:blip>
            <a:stretch>
              <a:fillRect/>
            </a:stretch>
          </p:blipFill>
          <p:spPr>
            <a:xfrm>
              <a:off x="10840617" y="5309876"/>
              <a:ext cx="623182" cy="714581"/>
            </a:xfrm>
            <a:prstGeom prst="rect">
              <a:avLst/>
            </a:prstGeom>
          </p:spPr>
        </p:pic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7E39C890-2430-43C3-A3BE-626962C87E27}"/>
              </a:ext>
            </a:extLst>
          </p:cNvPr>
          <p:cNvGrpSpPr/>
          <p:nvPr/>
        </p:nvGrpSpPr>
        <p:grpSpPr>
          <a:xfrm>
            <a:off x="5419676" y="4490306"/>
            <a:ext cx="147678" cy="146515"/>
            <a:chOff x="4611689" y="2503488"/>
            <a:chExt cx="201613" cy="200025"/>
          </a:xfrm>
          <a:solidFill>
            <a:srgbClr val="F58220"/>
          </a:solidFill>
        </p:grpSpPr>
        <p:sp>
          <p:nvSpPr>
            <p:cNvPr id="239" name="Freeform 30">
              <a:extLst>
                <a:ext uri="{FF2B5EF4-FFF2-40B4-BE49-F238E27FC236}">
                  <a16:creationId xmlns:a16="http://schemas.microsoft.com/office/drawing/2014/main" id="{09CA37F5-D54D-4922-B348-12C7E3CF71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1689" y="2503488"/>
              <a:ext cx="201613" cy="200025"/>
            </a:xfrm>
            <a:custGeom>
              <a:avLst/>
              <a:gdLst>
                <a:gd name="T0" fmla="*/ 79 w 158"/>
                <a:gd name="T1" fmla="*/ 158 h 158"/>
                <a:gd name="T2" fmla="*/ 0 w 158"/>
                <a:gd name="T3" fmla="*/ 79 h 158"/>
                <a:gd name="T4" fmla="*/ 79 w 158"/>
                <a:gd name="T5" fmla="*/ 0 h 158"/>
                <a:gd name="T6" fmla="*/ 158 w 158"/>
                <a:gd name="T7" fmla="*/ 79 h 158"/>
                <a:gd name="T8" fmla="*/ 79 w 158"/>
                <a:gd name="T9" fmla="*/ 158 h 158"/>
                <a:gd name="T10" fmla="*/ 79 w 158"/>
                <a:gd name="T11" fmla="*/ 8 h 158"/>
                <a:gd name="T12" fmla="*/ 8 w 158"/>
                <a:gd name="T13" fmla="*/ 79 h 158"/>
                <a:gd name="T14" fmla="*/ 79 w 158"/>
                <a:gd name="T15" fmla="*/ 150 h 158"/>
                <a:gd name="T16" fmla="*/ 150 w 158"/>
                <a:gd name="T17" fmla="*/ 79 h 158"/>
                <a:gd name="T18" fmla="*/ 79 w 158"/>
                <a:gd name="T19" fmla="*/ 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58">
                  <a:moveTo>
                    <a:pt x="79" y="158"/>
                  </a:moveTo>
                  <a:cubicBezTo>
                    <a:pt x="35" y="158"/>
                    <a:pt x="0" y="122"/>
                    <a:pt x="0" y="79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22" y="0"/>
                    <a:pt x="158" y="35"/>
                    <a:pt x="158" y="79"/>
                  </a:cubicBezTo>
                  <a:cubicBezTo>
                    <a:pt x="158" y="122"/>
                    <a:pt x="122" y="158"/>
                    <a:pt x="79" y="158"/>
                  </a:cubicBezTo>
                  <a:close/>
                  <a:moveTo>
                    <a:pt x="79" y="8"/>
                  </a:moveTo>
                  <a:cubicBezTo>
                    <a:pt x="40" y="8"/>
                    <a:pt x="8" y="40"/>
                    <a:pt x="8" y="79"/>
                  </a:cubicBezTo>
                  <a:cubicBezTo>
                    <a:pt x="8" y="118"/>
                    <a:pt x="40" y="150"/>
                    <a:pt x="79" y="150"/>
                  </a:cubicBezTo>
                  <a:cubicBezTo>
                    <a:pt x="118" y="150"/>
                    <a:pt x="150" y="118"/>
                    <a:pt x="150" y="79"/>
                  </a:cubicBezTo>
                  <a:cubicBezTo>
                    <a:pt x="150" y="40"/>
                    <a:pt x="118" y="8"/>
                    <a:pt x="7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240" name="Oval 31">
              <a:extLst>
                <a:ext uri="{FF2B5EF4-FFF2-40B4-BE49-F238E27FC236}">
                  <a16:creationId xmlns:a16="http://schemas.microsoft.com/office/drawing/2014/main" id="{4A534BE6-7793-4A10-8BEC-9D27E6C54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089" y="2528888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B5C627AC-3808-4E28-BDE5-1DBC8B32DB7A}"/>
              </a:ext>
            </a:extLst>
          </p:cNvPr>
          <p:cNvGrpSpPr/>
          <p:nvPr/>
        </p:nvGrpSpPr>
        <p:grpSpPr>
          <a:xfrm>
            <a:off x="6681171" y="4449725"/>
            <a:ext cx="147678" cy="146515"/>
            <a:chOff x="4611689" y="2503488"/>
            <a:chExt cx="201613" cy="200025"/>
          </a:xfrm>
          <a:solidFill>
            <a:srgbClr val="5A1F58"/>
          </a:solidFill>
        </p:grpSpPr>
        <p:sp>
          <p:nvSpPr>
            <p:cNvPr id="242" name="Freeform 30">
              <a:extLst>
                <a:ext uri="{FF2B5EF4-FFF2-40B4-BE49-F238E27FC236}">
                  <a16:creationId xmlns:a16="http://schemas.microsoft.com/office/drawing/2014/main" id="{77DA4018-E218-40F0-8AFD-A03BDB6414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1689" y="2503488"/>
              <a:ext cx="201613" cy="200025"/>
            </a:xfrm>
            <a:custGeom>
              <a:avLst/>
              <a:gdLst>
                <a:gd name="T0" fmla="*/ 79 w 158"/>
                <a:gd name="T1" fmla="*/ 158 h 158"/>
                <a:gd name="T2" fmla="*/ 0 w 158"/>
                <a:gd name="T3" fmla="*/ 79 h 158"/>
                <a:gd name="T4" fmla="*/ 79 w 158"/>
                <a:gd name="T5" fmla="*/ 0 h 158"/>
                <a:gd name="T6" fmla="*/ 158 w 158"/>
                <a:gd name="T7" fmla="*/ 79 h 158"/>
                <a:gd name="T8" fmla="*/ 79 w 158"/>
                <a:gd name="T9" fmla="*/ 158 h 158"/>
                <a:gd name="T10" fmla="*/ 79 w 158"/>
                <a:gd name="T11" fmla="*/ 8 h 158"/>
                <a:gd name="T12" fmla="*/ 8 w 158"/>
                <a:gd name="T13" fmla="*/ 79 h 158"/>
                <a:gd name="T14" fmla="*/ 79 w 158"/>
                <a:gd name="T15" fmla="*/ 150 h 158"/>
                <a:gd name="T16" fmla="*/ 150 w 158"/>
                <a:gd name="T17" fmla="*/ 79 h 158"/>
                <a:gd name="T18" fmla="*/ 79 w 158"/>
                <a:gd name="T19" fmla="*/ 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58">
                  <a:moveTo>
                    <a:pt x="79" y="158"/>
                  </a:moveTo>
                  <a:cubicBezTo>
                    <a:pt x="35" y="158"/>
                    <a:pt x="0" y="122"/>
                    <a:pt x="0" y="79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22" y="0"/>
                    <a:pt x="158" y="35"/>
                    <a:pt x="158" y="79"/>
                  </a:cubicBezTo>
                  <a:cubicBezTo>
                    <a:pt x="158" y="122"/>
                    <a:pt x="122" y="158"/>
                    <a:pt x="79" y="158"/>
                  </a:cubicBezTo>
                  <a:close/>
                  <a:moveTo>
                    <a:pt x="79" y="8"/>
                  </a:moveTo>
                  <a:cubicBezTo>
                    <a:pt x="40" y="8"/>
                    <a:pt x="8" y="40"/>
                    <a:pt x="8" y="79"/>
                  </a:cubicBezTo>
                  <a:cubicBezTo>
                    <a:pt x="8" y="118"/>
                    <a:pt x="40" y="150"/>
                    <a:pt x="79" y="150"/>
                  </a:cubicBezTo>
                  <a:cubicBezTo>
                    <a:pt x="118" y="150"/>
                    <a:pt x="150" y="118"/>
                    <a:pt x="150" y="79"/>
                  </a:cubicBezTo>
                  <a:cubicBezTo>
                    <a:pt x="150" y="40"/>
                    <a:pt x="118" y="8"/>
                    <a:pt x="7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sp>
          <p:nvSpPr>
            <p:cNvPr id="243" name="Oval 31">
              <a:extLst>
                <a:ext uri="{FF2B5EF4-FFF2-40B4-BE49-F238E27FC236}">
                  <a16:creationId xmlns:a16="http://schemas.microsoft.com/office/drawing/2014/main" id="{57D411DC-3F8A-48AA-B8CC-EC6CF1225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089" y="2528888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</p:grp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9D8F4F78-6CE2-4044-98C2-EBEA743EA824}"/>
              </a:ext>
            </a:extLst>
          </p:cNvPr>
          <p:cNvCxnSpPr>
            <a:cxnSpLocks/>
          </p:cNvCxnSpPr>
          <p:nvPr/>
        </p:nvCxnSpPr>
        <p:spPr>
          <a:xfrm flipH="1" flipV="1">
            <a:off x="6789342" y="4596240"/>
            <a:ext cx="178636" cy="214553"/>
          </a:xfrm>
          <a:prstGeom prst="line">
            <a:avLst/>
          </a:prstGeom>
          <a:ln w="31750" cap="rnd">
            <a:solidFill>
              <a:srgbClr val="5A1F5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712E138E-9682-486F-8079-75A1D9DA9357}"/>
              </a:ext>
            </a:extLst>
          </p:cNvPr>
          <p:cNvCxnSpPr>
            <a:cxnSpLocks/>
          </p:cNvCxnSpPr>
          <p:nvPr/>
        </p:nvCxnSpPr>
        <p:spPr>
          <a:xfrm flipV="1">
            <a:off x="5245314" y="4625086"/>
            <a:ext cx="178636" cy="214553"/>
          </a:xfrm>
          <a:prstGeom prst="line">
            <a:avLst/>
          </a:prstGeom>
          <a:ln w="31750" cap="rnd">
            <a:solidFill>
              <a:srgbClr val="F5822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9E8FBAED-D0F1-40A6-8FDF-5B32702752EA}"/>
              </a:ext>
            </a:extLst>
          </p:cNvPr>
          <p:cNvGrpSpPr/>
          <p:nvPr/>
        </p:nvGrpSpPr>
        <p:grpSpPr>
          <a:xfrm>
            <a:off x="551958" y="5146032"/>
            <a:ext cx="1025359" cy="1056812"/>
            <a:chOff x="551958" y="5146032"/>
            <a:chExt cx="1025359" cy="1056812"/>
          </a:xfrm>
        </p:grpSpPr>
        <p:sp>
          <p:nvSpPr>
            <p:cNvPr id="281619" name="Oval 281618">
              <a:extLst>
                <a:ext uri="{FF2B5EF4-FFF2-40B4-BE49-F238E27FC236}">
                  <a16:creationId xmlns:a16="http://schemas.microsoft.com/office/drawing/2014/main" id="{4A0F83F8-ED95-4913-8470-1B911C3EA4BB}"/>
                </a:ext>
              </a:extLst>
            </p:cNvPr>
            <p:cNvSpPr/>
            <p:nvPr/>
          </p:nvSpPr>
          <p:spPr>
            <a:xfrm>
              <a:off x="551958" y="5146032"/>
              <a:ext cx="1025359" cy="105681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srgbClr val="F58220">
                  <a:alpha val="5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N Brighter Sans"/>
                <a:ea typeface="+mn-ea"/>
                <a:cs typeface="+mn-cs"/>
              </a:endParaRPr>
            </a:p>
          </p:txBody>
        </p: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E00B79CC-EA0F-42DC-86D8-E194D1F89FC4}"/>
                </a:ext>
              </a:extLst>
            </p:cNvPr>
            <p:cNvGrpSpPr/>
            <p:nvPr/>
          </p:nvGrpSpPr>
          <p:grpSpPr>
            <a:xfrm>
              <a:off x="669165" y="5300089"/>
              <a:ext cx="790944" cy="716023"/>
              <a:chOff x="652123" y="5332885"/>
              <a:chExt cx="790944" cy="716023"/>
            </a:xfrm>
          </p:grpSpPr>
          <p:sp>
            <p:nvSpPr>
              <p:cNvPr id="225" name="Freeform 54">
                <a:extLst>
                  <a:ext uri="{FF2B5EF4-FFF2-40B4-BE49-F238E27FC236}">
                    <a16:creationId xmlns:a16="http://schemas.microsoft.com/office/drawing/2014/main" id="{9D6056C4-1DAA-4F36-97DF-5E0083F1FC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841800" y="5332885"/>
                <a:ext cx="601267" cy="418344"/>
              </a:xfrm>
              <a:custGeom>
                <a:avLst/>
                <a:gdLst>
                  <a:gd name="T0" fmla="*/ 1116 w 1125"/>
                  <a:gd name="T1" fmla="*/ 294 h 782"/>
                  <a:gd name="T2" fmla="*/ 590 w 1125"/>
                  <a:gd name="T3" fmla="*/ 3 h 782"/>
                  <a:gd name="T4" fmla="*/ 574 w 1125"/>
                  <a:gd name="T5" fmla="*/ 3 h 782"/>
                  <a:gd name="T6" fmla="*/ 49 w 1125"/>
                  <a:gd name="T7" fmla="*/ 294 h 782"/>
                  <a:gd name="T8" fmla="*/ 48 w 1125"/>
                  <a:gd name="T9" fmla="*/ 294 h 782"/>
                  <a:gd name="T10" fmla="*/ 45 w 1125"/>
                  <a:gd name="T11" fmla="*/ 296 h 782"/>
                  <a:gd name="T12" fmla="*/ 45 w 1125"/>
                  <a:gd name="T13" fmla="*/ 297 h 782"/>
                  <a:gd name="T14" fmla="*/ 45 w 1125"/>
                  <a:gd name="T15" fmla="*/ 297 h 782"/>
                  <a:gd name="T16" fmla="*/ 42 w 1125"/>
                  <a:gd name="T17" fmla="*/ 300 h 782"/>
                  <a:gd name="T18" fmla="*/ 42 w 1125"/>
                  <a:gd name="T19" fmla="*/ 301 h 782"/>
                  <a:gd name="T20" fmla="*/ 41 w 1125"/>
                  <a:gd name="T21" fmla="*/ 304 h 782"/>
                  <a:gd name="T22" fmla="*/ 40 w 1125"/>
                  <a:gd name="T23" fmla="*/ 305 h 782"/>
                  <a:gd name="T24" fmla="*/ 40 w 1125"/>
                  <a:gd name="T25" fmla="*/ 308 h 782"/>
                  <a:gd name="T26" fmla="*/ 40 w 1125"/>
                  <a:gd name="T27" fmla="*/ 309 h 782"/>
                  <a:gd name="T28" fmla="*/ 40 w 1125"/>
                  <a:gd name="T29" fmla="*/ 309 h 782"/>
                  <a:gd name="T30" fmla="*/ 40 w 1125"/>
                  <a:gd name="T31" fmla="*/ 540 h 782"/>
                  <a:gd name="T32" fmla="*/ 1 w 1125"/>
                  <a:gd name="T33" fmla="*/ 693 h 782"/>
                  <a:gd name="T34" fmla="*/ 4 w 1125"/>
                  <a:gd name="T35" fmla="*/ 707 h 782"/>
                  <a:gd name="T36" fmla="*/ 17 w 1125"/>
                  <a:gd name="T37" fmla="*/ 714 h 782"/>
                  <a:gd name="T38" fmla="*/ 96 w 1125"/>
                  <a:gd name="T39" fmla="*/ 714 h 782"/>
                  <a:gd name="T40" fmla="*/ 110 w 1125"/>
                  <a:gd name="T41" fmla="*/ 707 h 782"/>
                  <a:gd name="T42" fmla="*/ 113 w 1125"/>
                  <a:gd name="T43" fmla="*/ 693 h 782"/>
                  <a:gd name="T44" fmla="*/ 74 w 1125"/>
                  <a:gd name="T45" fmla="*/ 540 h 782"/>
                  <a:gd name="T46" fmla="*/ 73 w 1125"/>
                  <a:gd name="T47" fmla="*/ 337 h 782"/>
                  <a:gd name="T48" fmla="*/ 285 w 1125"/>
                  <a:gd name="T49" fmla="*/ 455 h 782"/>
                  <a:gd name="T50" fmla="*/ 285 w 1125"/>
                  <a:gd name="T51" fmla="*/ 680 h 782"/>
                  <a:gd name="T52" fmla="*/ 293 w 1125"/>
                  <a:gd name="T53" fmla="*/ 695 h 782"/>
                  <a:gd name="T54" fmla="*/ 576 w 1125"/>
                  <a:gd name="T55" fmla="*/ 782 h 782"/>
                  <a:gd name="T56" fmla="*/ 871 w 1125"/>
                  <a:gd name="T57" fmla="*/ 695 h 782"/>
                  <a:gd name="T58" fmla="*/ 879 w 1125"/>
                  <a:gd name="T59" fmla="*/ 680 h 782"/>
                  <a:gd name="T60" fmla="*/ 879 w 1125"/>
                  <a:gd name="T61" fmla="*/ 455 h 782"/>
                  <a:gd name="T62" fmla="*/ 1116 w 1125"/>
                  <a:gd name="T63" fmla="*/ 323 h 782"/>
                  <a:gd name="T64" fmla="*/ 1125 w 1125"/>
                  <a:gd name="T65" fmla="*/ 309 h 782"/>
                  <a:gd name="T66" fmla="*/ 1116 w 1125"/>
                  <a:gd name="T67" fmla="*/ 294 h 782"/>
                  <a:gd name="T68" fmla="*/ 39 w 1125"/>
                  <a:gd name="T69" fmla="*/ 680 h 782"/>
                  <a:gd name="T70" fmla="*/ 57 w 1125"/>
                  <a:gd name="T71" fmla="*/ 610 h 782"/>
                  <a:gd name="T72" fmla="*/ 75 w 1125"/>
                  <a:gd name="T73" fmla="*/ 680 h 782"/>
                  <a:gd name="T74" fmla="*/ 39 w 1125"/>
                  <a:gd name="T75" fmla="*/ 680 h 782"/>
                  <a:gd name="T76" fmla="*/ 846 w 1125"/>
                  <a:gd name="T77" fmla="*/ 473 h 782"/>
                  <a:gd name="T78" fmla="*/ 846 w 1125"/>
                  <a:gd name="T79" fmla="*/ 671 h 782"/>
                  <a:gd name="T80" fmla="*/ 576 w 1125"/>
                  <a:gd name="T81" fmla="*/ 748 h 782"/>
                  <a:gd name="T82" fmla="*/ 319 w 1125"/>
                  <a:gd name="T83" fmla="*/ 671 h 782"/>
                  <a:gd name="T84" fmla="*/ 319 w 1125"/>
                  <a:gd name="T85" fmla="*/ 473 h 782"/>
                  <a:gd name="T86" fmla="*/ 574 w 1125"/>
                  <a:gd name="T87" fmla="*/ 615 h 782"/>
                  <a:gd name="T88" fmla="*/ 582 w 1125"/>
                  <a:gd name="T89" fmla="*/ 617 h 782"/>
                  <a:gd name="T90" fmla="*/ 590 w 1125"/>
                  <a:gd name="T91" fmla="*/ 615 h 782"/>
                  <a:gd name="T92" fmla="*/ 846 w 1125"/>
                  <a:gd name="T93" fmla="*/ 473 h 782"/>
                  <a:gd name="T94" fmla="*/ 582 w 1125"/>
                  <a:gd name="T95" fmla="*/ 581 h 782"/>
                  <a:gd name="T96" fmla="*/ 121 w 1125"/>
                  <a:gd name="T97" fmla="*/ 325 h 782"/>
                  <a:gd name="T98" fmla="*/ 582 w 1125"/>
                  <a:gd name="T99" fmla="*/ 325 h 782"/>
                  <a:gd name="T100" fmla="*/ 599 w 1125"/>
                  <a:gd name="T101" fmla="*/ 309 h 782"/>
                  <a:gd name="T102" fmla="*/ 582 w 1125"/>
                  <a:gd name="T103" fmla="*/ 292 h 782"/>
                  <a:gd name="T104" fmla="*/ 121 w 1125"/>
                  <a:gd name="T105" fmla="*/ 292 h 782"/>
                  <a:gd name="T106" fmla="*/ 582 w 1125"/>
                  <a:gd name="T107" fmla="*/ 36 h 782"/>
                  <a:gd name="T108" fmla="*/ 1073 w 1125"/>
                  <a:gd name="T109" fmla="*/ 309 h 782"/>
                  <a:gd name="T110" fmla="*/ 582 w 1125"/>
                  <a:gd name="T111" fmla="*/ 581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25" h="782">
                    <a:moveTo>
                      <a:pt x="1116" y="294"/>
                    </a:moveTo>
                    <a:cubicBezTo>
                      <a:pt x="590" y="3"/>
                      <a:pt x="590" y="3"/>
                      <a:pt x="590" y="3"/>
                    </a:cubicBezTo>
                    <a:cubicBezTo>
                      <a:pt x="585" y="0"/>
                      <a:pt x="579" y="0"/>
                      <a:pt x="574" y="3"/>
                    </a:cubicBezTo>
                    <a:cubicBezTo>
                      <a:pt x="49" y="294"/>
                      <a:pt x="49" y="294"/>
                      <a:pt x="49" y="294"/>
                    </a:cubicBezTo>
                    <a:cubicBezTo>
                      <a:pt x="48" y="294"/>
                      <a:pt x="48" y="294"/>
                      <a:pt x="48" y="294"/>
                    </a:cubicBezTo>
                    <a:cubicBezTo>
                      <a:pt x="47" y="295"/>
                      <a:pt x="46" y="296"/>
                      <a:pt x="45" y="296"/>
                    </a:cubicBezTo>
                    <a:cubicBezTo>
                      <a:pt x="45" y="297"/>
                      <a:pt x="45" y="297"/>
                      <a:pt x="45" y="297"/>
                    </a:cubicBezTo>
                    <a:cubicBezTo>
                      <a:pt x="45" y="297"/>
                      <a:pt x="45" y="297"/>
                      <a:pt x="45" y="297"/>
                    </a:cubicBezTo>
                    <a:cubicBezTo>
                      <a:pt x="44" y="298"/>
                      <a:pt x="43" y="299"/>
                      <a:pt x="42" y="300"/>
                    </a:cubicBezTo>
                    <a:cubicBezTo>
                      <a:pt x="42" y="300"/>
                      <a:pt x="42" y="301"/>
                      <a:pt x="42" y="301"/>
                    </a:cubicBezTo>
                    <a:cubicBezTo>
                      <a:pt x="41" y="302"/>
                      <a:pt x="41" y="303"/>
                      <a:pt x="41" y="304"/>
                    </a:cubicBezTo>
                    <a:cubicBezTo>
                      <a:pt x="41" y="304"/>
                      <a:pt x="41" y="304"/>
                      <a:pt x="40" y="305"/>
                    </a:cubicBezTo>
                    <a:cubicBezTo>
                      <a:pt x="40" y="306"/>
                      <a:pt x="40" y="307"/>
                      <a:pt x="40" y="308"/>
                    </a:cubicBezTo>
                    <a:cubicBezTo>
                      <a:pt x="40" y="309"/>
                      <a:pt x="40" y="309"/>
                      <a:pt x="40" y="309"/>
                    </a:cubicBezTo>
                    <a:cubicBezTo>
                      <a:pt x="40" y="309"/>
                      <a:pt x="40" y="309"/>
                      <a:pt x="40" y="309"/>
                    </a:cubicBezTo>
                    <a:cubicBezTo>
                      <a:pt x="40" y="540"/>
                      <a:pt x="40" y="540"/>
                      <a:pt x="40" y="540"/>
                    </a:cubicBezTo>
                    <a:cubicBezTo>
                      <a:pt x="1" y="693"/>
                      <a:pt x="1" y="693"/>
                      <a:pt x="1" y="693"/>
                    </a:cubicBezTo>
                    <a:cubicBezTo>
                      <a:pt x="0" y="698"/>
                      <a:pt x="1" y="703"/>
                      <a:pt x="4" y="707"/>
                    </a:cubicBezTo>
                    <a:cubicBezTo>
                      <a:pt x="7" y="711"/>
                      <a:pt x="12" y="714"/>
                      <a:pt x="17" y="714"/>
                    </a:cubicBezTo>
                    <a:cubicBezTo>
                      <a:pt x="96" y="714"/>
                      <a:pt x="96" y="714"/>
                      <a:pt x="96" y="714"/>
                    </a:cubicBezTo>
                    <a:cubicBezTo>
                      <a:pt x="101" y="714"/>
                      <a:pt x="106" y="711"/>
                      <a:pt x="110" y="707"/>
                    </a:cubicBezTo>
                    <a:cubicBezTo>
                      <a:pt x="113" y="703"/>
                      <a:pt x="114" y="698"/>
                      <a:pt x="113" y="693"/>
                    </a:cubicBezTo>
                    <a:cubicBezTo>
                      <a:pt x="74" y="540"/>
                      <a:pt x="74" y="540"/>
                      <a:pt x="74" y="540"/>
                    </a:cubicBezTo>
                    <a:cubicBezTo>
                      <a:pt x="73" y="337"/>
                      <a:pt x="73" y="337"/>
                      <a:pt x="73" y="337"/>
                    </a:cubicBezTo>
                    <a:cubicBezTo>
                      <a:pt x="285" y="455"/>
                      <a:pt x="285" y="455"/>
                      <a:pt x="285" y="455"/>
                    </a:cubicBezTo>
                    <a:cubicBezTo>
                      <a:pt x="285" y="680"/>
                      <a:pt x="285" y="680"/>
                      <a:pt x="285" y="680"/>
                    </a:cubicBezTo>
                    <a:cubicBezTo>
                      <a:pt x="285" y="686"/>
                      <a:pt x="288" y="692"/>
                      <a:pt x="293" y="695"/>
                    </a:cubicBezTo>
                    <a:cubicBezTo>
                      <a:pt x="385" y="752"/>
                      <a:pt x="480" y="782"/>
                      <a:pt x="576" y="782"/>
                    </a:cubicBezTo>
                    <a:cubicBezTo>
                      <a:pt x="672" y="782"/>
                      <a:pt x="771" y="752"/>
                      <a:pt x="871" y="695"/>
                    </a:cubicBezTo>
                    <a:cubicBezTo>
                      <a:pt x="876" y="692"/>
                      <a:pt x="879" y="686"/>
                      <a:pt x="879" y="680"/>
                    </a:cubicBezTo>
                    <a:cubicBezTo>
                      <a:pt x="879" y="455"/>
                      <a:pt x="879" y="455"/>
                      <a:pt x="879" y="455"/>
                    </a:cubicBezTo>
                    <a:cubicBezTo>
                      <a:pt x="1116" y="323"/>
                      <a:pt x="1116" y="323"/>
                      <a:pt x="1116" y="323"/>
                    </a:cubicBezTo>
                    <a:cubicBezTo>
                      <a:pt x="1121" y="320"/>
                      <a:pt x="1125" y="315"/>
                      <a:pt x="1125" y="309"/>
                    </a:cubicBezTo>
                    <a:cubicBezTo>
                      <a:pt x="1125" y="303"/>
                      <a:pt x="1121" y="297"/>
                      <a:pt x="1116" y="294"/>
                    </a:cubicBezTo>
                    <a:close/>
                    <a:moveTo>
                      <a:pt x="39" y="680"/>
                    </a:moveTo>
                    <a:cubicBezTo>
                      <a:pt x="57" y="610"/>
                      <a:pt x="57" y="610"/>
                      <a:pt x="57" y="610"/>
                    </a:cubicBezTo>
                    <a:cubicBezTo>
                      <a:pt x="75" y="680"/>
                      <a:pt x="75" y="680"/>
                      <a:pt x="75" y="680"/>
                    </a:cubicBezTo>
                    <a:lnTo>
                      <a:pt x="39" y="680"/>
                    </a:lnTo>
                    <a:close/>
                    <a:moveTo>
                      <a:pt x="846" y="473"/>
                    </a:moveTo>
                    <a:cubicBezTo>
                      <a:pt x="846" y="671"/>
                      <a:pt x="846" y="671"/>
                      <a:pt x="846" y="671"/>
                    </a:cubicBezTo>
                    <a:cubicBezTo>
                      <a:pt x="754" y="722"/>
                      <a:pt x="663" y="748"/>
                      <a:pt x="576" y="748"/>
                    </a:cubicBezTo>
                    <a:cubicBezTo>
                      <a:pt x="489" y="748"/>
                      <a:pt x="403" y="722"/>
                      <a:pt x="319" y="671"/>
                    </a:cubicBezTo>
                    <a:cubicBezTo>
                      <a:pt x="319" y="473"/>
                      <a:pt x="319" y="473"/>
                      <a:pt x="319" y="473"/>
                    </a:cubicBezTo>
                    <a:cubicBezTo>
                      <a:pt x="574" y="615"/>
                      <a:pt x="574" y="615"/>
                      <a:pt x="574" y="615"/>
                    </a:cubicBezTo>
                    <a:cubicBezTo>
                      <a:pt x="577" y="616"/>
                      <a:pt x="579" y="617"/>
                      <a:pt x="582" y="617"/>
                    </a:cubicBezTo>
                    <a:cubicBezTo>
                      <a:pt x="585" y="617"/>
                      <a:pt x="588" y="616"/>
                      <a:pt x="590" y="615"/>
                    </a:cubicBezTo>
                    <a:lnTo>
                      <a:pt x="846" y="473"/>
                    </a:lnTo>
                    <a:close/>
                    <a:moveTo>
                      <a:pt x="582" y="581"/>
                    </a:moveTo>
                    <a:cubicBezTo>
                      <a:pt x="121" y="325"/>
                      <a:pt x="121" y="325"/>
                      <a:pt x="121" y="325"/>
                    </a:cubicBezTo>
                    <a:cubicBezTo>
                      <a:pt x="582" y="325"/>
                      <a:pt x="582" y="325"/>
                      <a:pt x="582" y="325"/>
                    </a:cubicBezTo>
                    <a:cubicBezTo>
                      <a:pt x="591" y="325"/>
                      <a:pt x="599" y="318"/>
                      <a:pt x="599" y="309"/>
                    </a:cubicBezTo>
                    <a:cubicBezTo>
                      <a:pt x="599" y="299"/>
                      <a:pt x="591" y="292"/>
                      <a:pt x="582" y="292"/>
                    </a:cubicBezTo>
                    <a:cubicBezTo>
                      <a:pt x="121" y="292"/>
                      <a:pt x="121" y="292"/>
                      <a:pt x="121" y="292"/>
                    </a:cubicBezTo>
                    <a:cubicBezTo>
                      <a:pt x="582" y="36"/>
                      <a:pt x="582" y="36"/>
                      <a:pt x="582" y="36"/>
                    </a:cubicBezTo>
                    <a:cubicBezTo>
                      <a:pt x="1073" y="309"/>
                      <a:pt x="1073" y="309"/>
                      <a:pt x="1073" y="309"/>
                    </a:cubicBezTo>
                    <a:lnTo>
                      <a:pt x="582" y="581"/>
                    </a:lnTo>
                    <a:close/>
                  </a:path>
                </a:pathLst>
              </a:custGeom>
              <a:solidFill>
                <a:srgbClr val="3237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  <p:sp>
            <p:nvSpPr>
              <p:cNvPr id="226" name="Freeform 55">
                <a:extLst>
                  <a:ext uri="{FF2B5EF4-FFF2-40B4-BE49-F238E27FC236}">
                    <a16:creationId xmlns:a16="http://schemas.microsoft.com/office/drawing/2014/main" id="{554FEA6F-9C8D-4643-9363-EDD034B2D7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2123" y="5593930"/>
                <a:ext cx="553717" cy="454978"/>
              </a:xfrm>
              <a:custGeom>
                <a:avLst/>
                <a:gdLst>
                  <a:gd name="T0" fmla="*/ 987 w 1140"/>
                  <a:gd name="T1" fmla="*/ 477 h 936"/>
                  <a:gd name="T2" fmla="*/ 976 w 1140"/>
                  <a:gd name="T3" fmla="*/ 471 h 936"/>
                  <a:gd name="T4" fmla="*/ 513 w 1140"/>
                  <a:gd name="T5" fmla="*/ 230 h 936"/>
                  <a:gd name="T6" fmla="*/ 182 w 1140"/>
                  <a:gd name="T7" fmla="*/ 0 h 936"/>
                  <a:gd name="T8" fmla="*/ 8 w 1140"/>
                  <a:gd name="T9" fmla="*/ 211 h 936"/>
                  <a:gd name="T10" fmla="*/ 236 w 1140"/>
                  <a:gd name="T11" fmla="*/ 427 h 936"/>
                  <a:gd name="T12" fmla="*/ 69 w 1140"/>
                  <a:gd name="T13" fmla="*/ 523 h 936"/>
                  <a:gd name="T14" fmla="*/ 124 w 1140"/>
                  <a:gd name="T15" fmla="*/ 547 h 936"/>
                  <a:gd name="T16" fmla="*/ 124 w 1140"/>
                  <a:gd name="T17" fmla="*/ 600 h 936"/>
                  <a:gd name="T18" fmla="*/ 142 w 1140"/>
                  <a:gd name="T19" fmla="*/ 600 h 936"/>
                  <a:gd name="T20" fmla="*/ 210 w 1140"/>
                  <a:gd name="T21" fmla="*/ 652 h 936"/>
                  <a:gd name="T22" fmla="*/ 231 w 1140"/>
                  <a:gd name="T23" fmla="*/ 673 h 936"/>
                  <a:gd name="T24" fmla="*/ 300 w 1140"/>
                  <a:gd name="T25" fmla="*/ 695 h 936"/>
                  <a:gd name="T26" fmla="*/ 317 w 1140"/>
                  <a:gd name="T27" fmla="*/ 702 h 936"/>
                  <a:gd name="T28" fmla="*/ 368 w 1140"/>
                  <a:gd name="T29" fmla="*/ 528 h 936"/>
                  <a:gd name="T30" fmla="*/ 884 w 1140"/>
                  <a:gd name="T31" fmla="*/ 936 h 936"/>
                  <a:gd name="T32" fmla="*/ 1109 w 1140"/>
                  <a:gd name="T33" fmla="*/ 778 h 936"/>
                  <a:gd name="T34" fmla="*/ 1122 w 1140"/>
                  <a:gd name="T35" fmla="*/ 730 h 936"/>
                  <a:gd name="T36" fmla="*/ 677 w 1140"/>
                  <a:gd name="T37" fmla="*/ 585 h 936"/>
                  <a:gd name="T38" fmla="*/ 357 w 1140"/>
                  <a:gd name="T39" fmla="*/ 472 h 936"/>
                  <a:gd name="T40" fmla="*/ 654 w 1140"/>
                  <a:gd name="T41" fmla="*/ 341 h 936"/>
                  <a:gd name="T42" fmla="*/ 473 w 1140"/>
                  <a:gd name="T43" fmla="*/ 240 h 936"/>
                  <a:gd name="T44" fmla="*/ 301 w 1140"/>
                  <a:gd name="T45" fmla="*/ 432 h 936"/>
                  <a:gd name="T46" fmla="*/ 473 w 1140"/>
                  <a:gd name="T47" fmla="*/ 240 h 936"/>
                  <a:gd name="T48" fmla="*/ 72 w 1140"/>
                  <a:gd name="T49" fmla="*/ 89 h 936"/>
                  <a:gd name="T50" fmla="*/ 266 w 1140"/>
                  <a:gd name="T51" fmla="*/ 64 h 936"/>
                  <a:gd name="T52" fmla="*/ 267 w 1140"/>
                  <a:gd name="T53" fmla="*/ 408 h 936"/>
                  <a:gd name="T54" fmla="*/ 41 w 1140"/>
                  <a:gd name="T55" fmla="*/ 206 h 936"/>
                  <a:gd name="T56" fmla="*/ 159 w 1140"/>
                  <a:gd name="T57" fmla="*/ 537 h 936"/>
                  <a:gd name="T58" fmla="*/ 135 w 1140"/>
                  <a:gd name="T59" fmla="*/ 515 h 936"/>
                  <a:gd name="T60" fmla="*/ 276 w 1140"/>
                  <a:gd name="T61" fmla="*/ 455 h 936"/>
                  <a:gd name="T62" fmla="*/ 156 w 1140"/>
                  <a:gd name="T63" fmla="*/ 553 h 936"/>
                  <a:gd name="T64" fmla="*/ 296 w 1140"/>
                  <a:gd name="T65" fmla="*/ 630 h 936"/>
                  <a:gd name="T66" fmla="*/ 252 w 1140"/>
                  <a:gd name="T67" fmla="*/ 631 h 936"/>
                  <a:gd name="T68" fmla="*/ 329 w 1140"/>
                  <a:gd name="T69" fmla="*/ 491 h 936"/>
                  <a:gd name="T70" fmla="*/ 306 w 1140"/>
                  <a:gd name="T71" fmla="*/ 644 h 936"/>
                  <a:gd name="T72" fmla="*/ 734 w 1140"/>
                  <a:gd name="T73" fmla="*/ 830 h 936"/>
                  <a:gd name="T74" fmla="*/ 963 w 1140"/>
                  <a:gd name="T75" fmla="*/ 502 h 936"/>
                  <a:gd name="T76" fmla="*/ 1088 w 1140"/>
                  <a:gd name="T77" fmla="*/ 645 h 936"/>
                  <a:gd name="T78" fmla="*/ 798 w 1140"/>
                  <a:gd name="T79" fmla="*/ 596 h 936"/>
                  <a:gd name="T80" fmla="*/ 790 w 1140"/>
                  <a:gd name="T81" fmla="*/ 808 h 936"/>
                  <a:gd name="T82" fmla="*/ 919 w 1140"/>
                  <a:gd name="T83" fmla="*/ 844 h 936"/>
                  <a:gd name="T84" fmla="*/ 991 w 1140"/>
                  <a:gd name="T85" fmla="*/ 687 h 936"/>
                  <a:gd name="T86" fmla="*/ 871 w 1140"/>
                  <a:gd name="T87" fmla="*/ 673 h 936"/>
                  <a:gd name="T88" fmla="*/ 904 w 1140"/>
                  <a:gd name="T89" fmla="*/ 775 h 936"/>
                  <a:gd name="T90" fmla="*/ 907 w 1140"/>
                  <a:gd name="T91" fmla="*/ 741 h 936"/>
                  <a:gd name="T92" fmla="*/ 894 w 1140"/>
                  <a:gd name="T93" fmla="*/ 698 h 936"/>
                  <a:gd name="T94" fmla="*/ 964 w 1140"/>
                  <a:gd name="T95" fmla="*/ 707 h 936"/>
                  <a:gd name="T96" fmla="*/ 914 w 1140"/>
                  <a:gd name="T97" fmla="*/ 811 h 936"/>
                  <a:gd name="T98" fmla="*/ 777 w 1140"/>
                  <a:gd name="T99" fmla="*/ 701 h 936"/>
                  <a:gd name="T100" fmla="*/ 948 w 1140"/>
                  <a:gd name="T101" fmla="*/ 585 h 936"/>
                  <a:gd name="T102" fmla="*/ 914 w 1140"/>
                  <a:gd name="T103" fmla="*/ 899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40" h="936">
                    <a:moveTo>
                      <a:pt x="1122" y="730"/>
                    </a:moveTo>
                    <a:cubicBezTo>
                      <a:pt x="1140" y="623"/>
                      <a:pt x="1092" y="533"/>
                      <a:pt x="987" y="477"/>
                    </a:cubicBezTo>
                    <a:cubicBezTo>
                      <a:pt x="984" y="475"/>
                      <a:pt x="980" y="473"/>
                      <a:pt x="976" y="471"/>
                    </a:cubicBezTo>
                    <a:cubicBezTo>
                      <a:pt x="976" y="471"/>
                      <a:pt x="976" y="471"/>
                      <a:pt x="976" y="471"/>
                    </a:cubicBezTo>
                    <a:cubicBezTo>
                      <a:pt x="874" y="417"/>
                      <a:pt x="770" y="363"/>
                      <a:pt x="670" y="311"/>
                    </a:cubicBezTo>
                    <a:cubicBezTo>
                      <a:pt x="617" y="284"/>
                      <a:pt x="565" y="257"/>
                      <a:pt x="513" y="230"/>
                    </a:cubicBezTo>
                    <a:cubicBezTo>
                      <a:pt x="288" y="39"/>
                      <a:pt x="288" y="39"/>
                      <a:pt x="288" y="39"/>
                    </a:cubicBezTo>
                    <a:cubicBezTo>
                      <a:pt x="258" y="14"/>
                      <a:pt x="221" y="0"/>
                      <a:pt x="182" y="0"/>
                    </a:cubicBezTo>
                    <a:cubicBezTo>
                      <a:pt x="129" y="0"/>
                      <a:pt x="79" y="25"/>
                      <a:pt x="46" y="69"/>
                    </a:cubicBezTo>
                    <a:cubicBezTo>
                      <a:pt x="14" y="112"/>
                      <a:pt x="0" y="162"/>
                      <a:pt x="8" y="211"/>
                    </a:cubicBezTo>
                    <a:cubicBezTo>
                      <a:pt x="16" y="256"/>
                      <a:pt x="40" y="294"/>
                      <a:pt x="78" y="320"/>
                    </a:cubicBezTo>
                    <a:cubicBezTo>
                      <a:pt x="236" y="427"/>
                      <a:pt x="236" y="427"/>
                      <a:pt x="236" y="427"/>
                    </a:cubicBezTo>
                    <a:cubicBezTo>
                      <a:pt x="78" y="506"/>
                      <a:pt x="78" y="506"/>
                      <a:pt x="78" y="506"/>
                    </a:cubicBezTo>
                    <a:cubicBezTo>
                      <a:pt x="72" y="510"/>
                      <a:pt x="68" y="516"/>
                      <a:pt x="69" y="523"/>
                    </a:cubicBezTo>
                    <a:cubicBezTo>
                      <a:pt x="70" y="530"/>
                      <a:pt x="75" y="536"/>
                      <a:pt x="82" y="538"/>
                    </a:cubicBezTo>
                    <a:cubicBezTo>
                      <a:pt x="124" y="547"/>
                      <a:pt x="124" y="547"/>
                      <a:pt x="124" y="547"/>
                    </a:cubicBezTo>
                    <a:cubicBezTo>
                      <a:pt x="117" y="583"/>
                      <a:pt x="117" y="583"/>
                      <a:pt x="117" y="583"/>
                    </a:cubicBezTo>
                    <a:cubicBezTo>
                      <a:pt x="116" y="589"/>
                      <a:pt x="118" y="596"/>
                      <a:pt x="124" y="600"/>
                    </a:cubicBezTo>
                    <a:cubicBezTo>
                      <a:pt x="127" y="602"/>
                      <a:pt x="130" y="603"/>
                      <a:pt x="133" y="603"/>
                    </a:cubicBezTo>
                    <a:cubicBezTo>
                      <a:pt x="136" y="603"/>
                      <a:pt x="139" y="602"/>
                      <a:pt x="142" y="600"/>
                    </a:cubicBezTo>
                    <a:cubicBezTo>
                      <a:pt x="248" y="538"/>
                      <a:pt x="248" y="538"/>
                      <a:pt x="248" y="538"/>
                    </a:cubicBezTo>
                    <a:cubicBezTo>
                      <a:pt x="210" y="652"/>
                      <a:pt x="210" y="652"/>
                      <a:pt x="210" y="652"/>
                    </a:cubicBezTo>
                    <a:cubicBezTo>
                      <a:pt x="208" y="658"/>
                      <a:pt x="209" y="664"/>
                      <a:pt x="214" y="669"/>
                    </a:cubicBezTo>
                    <a:cubicBezTo>
                      <a:pt x="218" y="673"/>
                      <a:pt x="225" y="675"/>
                      <a:pt x="231" y="673"/>
                    </a:cubicBezTo>
                    <a:cubicBezTo>
                      <a:pt x="276" y="659"/>
                      <a:pt x="276" y="659"/>
                      <a:pt x="276" y="659"/>
                    </a:cubicBezTo>
                    <a:cubicBezTo>
                      <a:pt x="300" y="695"/>
                      <a:pt x="300" y="695"/>
                      <a:pt x="300" y="695"/>
                    </a:cubicBezTo>
                    <a:cubicBezTo>
                      <a:pt x="303" y="700"/>
                      <a:pt x="308" y="702"/>
                      <a:pt x="314" y="702"/>
                    </a:cubicBezTo>
                    <a:cubicBezTo>
                      <a:pt x="315" y="702"/>
                      <a:pt x="316" y="702"/>
                      <a:pt x="317" y="702"/>
                    </a:cubicBezTo>
                    <a:cubicBezTo>
                      <a:pt x="323" y="701"/>
                      <a:pt x="329" y="696"/>
                      <a:pt x="330" y="689"/>
                    </a:cubicBezTo>
                    <a:cubicBezTo>
                      <a:pt x="368" y="528"/>
                      <a:pt x="368" y="528"/>
                      <a:pt x="368" y="528"/>
                    </a:cubicBezTo>
                    <a:cubicBezTo>
                      <a:pt x="679" y="825"/>
                      <a:pt x="679" y="825"/>
                      <a:pt x="679" y="825"/>
                    </a:cubicBezTo>
                    <a:cubicBezTo>
                      <a:pt x="736" y="880"/>
                      <a:pt x="805" y="936"/>
                      <a:pt x="884" y="936"/>
                    </a:cubicBezTo>
                    <a:cubicBezTo>
                      <a:pt x="896" y="936"/>
                      <a:pt x="909" y="934"/>
                      <a:pt x="921" y="932"/>
                    </a:cubicBezTo>
                    <a:cubicBezTo>
                      <a:pt x="1015" y="912"/>
                      <a:pt x="1080" y="858"/>
                      <a:pt x="1109" y="778"/>
                    </a:cubicBezTo>
                    <a:cubicBezTo>
                      <a:pt x="1110" y="776"/>
                      <a:pt x="1110" y="775"/>
                      <a:pt x="1111" y="774"/>
                    </a:cubicBezTo>
                    <a:cubicBezTo>
                      <a:pt x="1116" y="760"/>
                      <a:pt x="1119" y="745"/>
                      <a:pt x="1122" y="730"/>
                    </a:cubicBezTo>
                    <a:close/>
                    <a:moveTo>
                      <a:pt x="883" y="460"/>
                    </a:moveTo>
                    <a:cubicBezTo>
                      <a:pt x="794" y="463"/>
                      <a:pt x="720" y="506"/>
                      <a:pt x="677" y="585"/>
                    </a:cubicBezTo>
                    <a:cubicBezTo>
                      <a:pt x="649" y="637"/>
                      <a:pt x="645" y="703"/>
                      <a:pt x="665" y="765"/>
                    </a:cubicBezTo>
                    <a:cubicBezTo>
                      <a:pt x="357" y="472"/>
                      <a:pt x="357" y="472"/>
                      <a:pt x="357" y="472"/>
                    </a:cubicBezTo>
                    <a:cubicBezTo>
                      <a:pt x="367" y="372"/>
                      <a:pt x="413" y="305"/>
                      <a:pt x="503" y="263"/>
                    </a:cubicBezTo>
                    <a:cubicBezTo>
                      <a:pt x="553" y="289"/>
                      <a:pt x="604" y="315"/>
                      <a:pt x="654" y="341"/>
                    </a:cubicBezTo>
                    <a:cubicBezTo>
                      <a:pt x="730" y="380"/>
                      <a:pt x="807" y="420"/>
                      <a:pt x="883" y="460"/>
                    </a:cubicBezTo>
                    <a:close/>
                    <a:moveTo>
                      <a:pt x="473" y="240"/>
                    </a:moveTo>
                    <a:cubicBezTo>
                      <a:pt x="389" y="285"/>
                      <a:pt x="340" y="353"/>
                      <a:pt x="326" y="449"/>
                    </a:cubicBezTo>
                    <a:cubicBezTo>
                      <a:pt x="301" y="432"/>
                      <a:pt x="301" y="432"/>
                      <a:pt x="301" y="432"/>
                    </a:cubicBezTo>
                    <a:cubicBezTo>
                      <a:pt x="291" y="325"/>
                      <a:pt x="338" y="255"/>
                      <a:pt x="445" y="216"/>
                    </a:cubicBezTo>
                    <a:lnTo>
                      <a:pt x="473" y="240"/>
                    </a:lnTo>
                    <a:close/>
                    <a:moveTo>
                      <a:pt x="41" y="206"/>
                    </a:moveTo>
                    <a:cubicBezTo>
                      <a:pt x="35" y="166"/>
                      <a:pt x="46" y="125"/>
                      <a:pt x="72" y="89"/>
                    </a:cubicBezTo>
                    <a:cubicBezTo>
                      <a:pt x="99" y="54"/>
                      <a:pt x="139" y="33"/>
                      <a:pt x="182" y="33"/>
                    </a:cubicBezTo>
                    <a:cubicBezTo>
                      <a:pt x="213" y="33"/>
                      <a:pt x="243" y="44"/>
                      <a:pt x="266" y="64"/>
                    </a:cubicBezTo>
                    <a:cubicBezTo>
                      <a:pt x="416" y="192"/>
                      <a:pt x="416" y="192"/>
                      <a:pt x="416" y="192"/>
                    </a:cubicBezTo>
                    <a:cubicBezTo>
                      <a:pt x="316" y="234"/>
                      <a:pt x="266" y="306"/>
                      <a:pt x="267" y="408"/>
                    </a:cubicBezTo>
                    <a:cubicBezTo>
                      <a:pt x="97" y="292"/>
                      <a:pt x="97" y="292"/>
                      <a:pt x="97" y="292"/>
                    </a:cubicBezTo>
                    <a:cubicBezTo>
                      <a:pt x="67" y="272"/>
                      <a:pt x="47" y="241"/>
                      <a:pt x="41" y="206"/>
                    </a:cubicBezTo>
                    <a:close/>
                    <a:moveTo>
                      <a:pt x="156" y="553"/>
                    </a:moveTo>
                    <a:cubicBezTo>
                      <a:pt x="159" y="537"/>
                      <a:pt x="159" y="537"/>
                      <a:pt x="159" y="537"/>
                    </a:cubicBezTo>
                    <a:cubicBezTo>
                      <a:pt x="161" y="528"/>
                      <a:pt x="155" y="519"/>
                      <a:pt x="147" y="517"/>
                    </a:cubicBezTo>
                    <a:cubicBezTo>
                      <a:pt x="135" y="515"/>
                      <a:pt x="135" y="515"/>
                      <a:pt x="135" y="515"/>
                    </a:cubicBezTo>
                    <a:cubicBezTo>
                      <a:pt x="267" y="449"/>
                      <a:pt x="267" y="449"/>
                      <a:pt x="267" y="449"/>
                    </a:cubicBezTo>
                    <a:cubicBezTo>
                      <a:pt x="276" y="455"/>
                      <a:pt x="276" y="455"/>
                      <a:pt x="276" y="455"/>
                    </a:cubicBezTo>
                    <a:cubicBezTo>
                      <a:pt x="264" y="490"/>
                      <a:pt x="264" y="490"/>
                      <a:pt x="264" y="490"/>
                    </a:cubicBezTo>
                    <a:lnTo>
                      <a:pt x="156" y="553"/>
                    </a:lnTo>
                    <a:close/>
                    <a:moveTo>
                      <a:pt x="306" y="644"/>
                    </a:moveTo>
                    <a:cubicBezTo>
                      <a:pt x="296" y="630"/>
                      <a:pt x="296" y="630"/>
                      <a:pt x="296" y="630"/>
                    </a:cubicBezTo>
                    <a:cubicBezTo>
                      <a:pt x="292" y="623"/>
                      <a:pt x="285" y="621"/>
                      <a:pt x="277" y="623"/>
                    </a:cubicBezTo>
                    <a:cubicBezTo>
                      <a:pt x="252" y="631"/>
                      <a:pt x="252" y="631"/>
                      <a:pt x="252" y="631"/>
                    </a:cubicBezTo>
                    <a:cubicBezTo>
                      <a:pt x="305" y="474"/>
                      <a:pt x="305" y="474"/>
                      <a:pt x="305" y="474"/>
                    </a:cubicBezTo>
                    <a:cubicBezTo>
                      <a:pt x="329" y="491"/>
                      <a:pt x="329" y="491"/>
                      <a:pt x="329" y="491"/>
                    </a:cubicBezTo>
                    <a:cubicBezTo>
                      <a:pt x="340" y="501"/>
                      <a:pt x="340" y="501"/>
                      <a:pt x="340" y="501"/>
                    </a:cubicBezTo>
                    <a:lnTo>
                      <a:pt x="306" y="644"/>
                    </a:lnTo>
                    <a:close/>
                    <a:moveTo>
                      <a:pt x="914" y="899"/>
                    </a:moveTo>
                    <a:cubicBezTo>
                      <a:pt x="858" y="911"/>
                      <a:pt x="805" y="891"/>
                      <a:pt x="734" y="830"/>
                    </a:cubicBezTo>
                    <a:cubicBezTo>
                      <a:pt x="683" y="759"/>
                      <a:pt x="671" y="665"/>
                      <a:pt x="706" y="601"/>
                    </a:cubicBezTo>
                    <a:cubicBezTo>
                      <a:pt x="756" y="511"/>
                      <a:pt x="849" y="475"/>
                      <a:pt x="963" y="502"/>
                    </a:cubicBezTo>
                    <a:cubicBezTo>
                      <a:pt x="966" y="503"/>
                      <a:pt x="969" y="505"/>
                      <a:pt x="972" y="507"/>
                    </a:cubicBezTo>
                    <a:cubicBezTo>
                      <a:pt x="1036" y="541"/>
                      <a:pt x="1076" y="588"/>
                      <a:pt x="1088" y="645"/>
                    </a:cubicBezTo>
                    <a:cubicBezTo>
                      <a:pt x="1061" y="594"/>
                      <a:pt x="1013" y="559"/>
                      <a:pt x="952" y="552"/>
                    </a:cubicBezTo>
                    <a:cubicBezTo>
                      <a:pt x="897" y="544"/>
                      <a:pt x="839" y="561"/>
                      <a:pt x="798" y="596"/>
                    </a:cubicBezTo>
                    <a:cubicBezTo>
                      <a:pt x="765" y="624"/>
                      <a:pt x="746" y="661"/>
                      <a:pt x="744" y="700"/>
                    </a:cubicBezTo>
                    <a:cubicBezTo>
                      <a:pt x="742" y="742"/>
                      <a:pt x="759" y="780"/>
                      <a:pt x="790" y="808"/>
                    </a:cubicBezTo>
                    <a:cubicBezTo>
                      <a:pt x="818" y="833"/>
                      <a:pt x="854" y="846"/>
                      <a:pt x="893" y="846"/>
                    </a:cubicBezTo>
                    <a:cubicBezTo>
                      <a:pt x="902" y="846"/>
                      <a:pt x="911" y="846"/>
                      <a:pt x="919" y="844"/>
                    </a:cubicBezTo>
                    <a:cubicBezTo>
                      <a:pt x="956" y="839"/>
                      <a:pt x="987" y="815"/>
                      <a:pt x="1001" y="782"/>
                    </a:cubicBezTo>
                    <a:cubicBezTo>
                      <a:pt x="1014" y="750"/>
                      <a:pt x="1011" y="715"/>
                      <a:pt x="991" y="687"/>
                    </a:cubicBezTo>
                    <a:cubicBezTo>
                      <a:pt x="976" y="667"/>
                      <a:pt x="956" y="654"/>
                      <a:pt x="934" y="652"/>
                    </a:cubicBezTo>
                    <a:cubicBezTo>
                      <a:pt x="911" y="649"/>
                      <a:pt x="888" y="657"/>
                      <a:pt x="871" y="673"/>
                    </a:cubicBezTo>
                    <a:cubicBezTo>
                      <a:pt x="851" y="692"/>
                      <a:pt x="844" y="716"/>
                      <a:pt x="851" y="737"/>
                    </a:cubicBezTo>
                    <a:cubicBezTo>
                      <a:pt x="858" y="758"/>
                      <a:pt x="878" y="772"/>
                      <a:pt x="904" y="775"/>
                    </a:cubicBezTo>
                    <a:cubicBezTo>
                      <a:pt x="913" y="776"/>
                      <a:pt x="922" y="769"/>
                      <a:pt x="923" y="760"/>
                    </a:cubicBezTo>
                    <a:cubicBezTo>
                      <a:pt x="923" y="750"/>
                      <a:pt x="917" y="742"/>
                      <a:pt x="907" y="741"/>
                    </a:cubicBezTo>
                    <a:cubicBezTo>
                      <a:pt x="894" y="740"/>
                      <a:pt x="885" y="735"/>
                      <a:pt x="882" y="727"/>
                    </a:cubicBezTo>
                    <a:cubicBezTo>
                      <a:pt x="880" y="718"/>
                      <a:pt x="884" y="707"/>
                      <a:pt x="894" y="698"/>
                    </a:cubicBezTo>
                    <a:cubicBezTo>
                      <a:pt x="904" y="688"/>
                      <a:pt x="917" y="684"/>
                      <a:pt x="930" y="685"/>
                    </a:cubicBezTo>
                    <a:cubicBezTo>
                      <a:pt x="943" y="686"/>
                      <a:pt x="955" y="694"/>
                      <a:pt x="964" y="707"/>
                    </a:cubicBezTo>
                    <a:cubicBezTo>
                      <a:pt x="977" y="725"/>
                      <a:pt x="979" y="747"/>
                      <a:pt x="970" y="769"/>
                    </a:cubicBezTo>
                    <a:cubicBezTo>
                      <a:pt x="960" y="791"/>
                      <a:pt x="940" y="807"/>
                      <a:pt x="914" y="811"/>
                    </a:cubicBezTo>
                    <a:cubicBezTo>
                      <a:pt x="876" y="817"/>
                      <a:pt x="839" y="807"/>
                      <a:pt x="812" y="783"/>
                    </a:cubicBezTo>
                    <a:cubicBezTo>
                      <a:pt x="789" y="762"/>
                      <a:pt x="776" y="733"/>
                      <a:pt x="777" y="701"/>
                    </a:cubicBezTo>
                    <a:cubicBezTo>
                      <a:pt x="779" y="671"/>
                      <a:pt x="793" y="643"/>
                      <a:pt x="819" y="621"/>
                    </a:cubicBezTo>
                    <a:cubicBezTo>
                      <a:pt x="853" y="592"/>
                      <a:pt x="901" y="579"/>
                      <a:pt x="948" y="585"/>
                    </a:cubicBezTo>
                    <a:cubicBezTo>
                      <a:pt x="1032" y="595"/>
                      <a:pt x="1087" y="672"/>
                      <a:pt x="1078" y="767"/>
                    </a:cubicBezTo>
                    <a:cubicBezTo>
                      <a:pt x="1047" y="853"/>
                      <a:pt x="974" y="887"/>
                      <a:pt x="914" y="899"/>
                    </a:cubicBezTo>
                    <a:close/>
                  </a:path>
                </a:pathLst>
              </a:custGeom>
              <a:solidFill>
                <a:srgbClr val="3237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TN Brighter Sans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7" name="Picture 96" descr="A close up of a sign&#10;&#10;Description automatically generated">
            <a:extLst>
              <a:ext uri="{FF2B5EF4-FFF2-40B4-BE49-F238E27FC236}">
                <a16:creationId xmlns:a16="http://schemas.microsoft.com/office/drawing/2014/main" id="{856A8C3C-AA64-4F8A-956B-42DDD37EF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3" t="-3618" r="49614" b="7414"/>
          <a:stretch/>
        </p:blipFill>
        <p:spPr>
          <a:xfrm>
            <a:off x="5045789" y="2890904"/>
            <a:ext cx="1807580" cy="159067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FD3EB4-D590-49AD-9560-75C5F3FD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65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C3EA9C68-C5B1-44D1-ACE7-1EFAE28CAC2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4884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4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C3EA9C68-C5B1-44D1-ACE7-1EFAE28CAC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11A324E-0ED9-45E3-BD33-632265460204}"/>
              </a:ext>
            </a:extLst>
          </p:cNvPr>
          <p:cNvSpPr/>
          <p:nvPr/>
        </p:nvSpPr>
        <p:spPr>
          <a:xfrm rot="16200000">
            <a:off x="297754" y="623098"/>
            <a:ext cx="1780302" cy="2375810"/>
          </a:xfrm>
          <a:prstGeom prst="roundRect">
            <a:avLst>
              <a:gd name="adj" fmla="val 111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76000" rIns="72000" bIns="72000" rtlCol="0" anchor="t" anchorCtr="0"/>
          <a:lstStyle/>
          <a:p>
            <a:pPr lvl="0">
              <a:spcAft>
                <a:spcPts val="600"/>
              </a:spcAft>
              <a:defRPr/>
            </a:pPr>
            <a:endParaRPr lang="en-ZA" sz="1200" dirty="0">
              <a:solidFill>
                <a:prstClr val="black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2244F7-CCC5-454D-B066-5DAEEA5C329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2"/>
          <p:cNvSpPr/>
          <p:nvPr/>
        </p:nvSpPr>
        <p:spPr>
          <a:xfrm>
            <a:off x="11244146" y="259837"/>
            <a:ext cx="551544" cy="548543"/>
          </a:xfrm>
          <a:custGeom>
            <a:avLst/>
            <a:gdLst/>
            <a:ahLst/>
            <a:cxnLst/>
            <a:rect l="l" t="t" r="r" b="b"/>
            <a:pathLst>
              <a:path w="551544" h="548543">
                <a:moveTo>
                  <a:pt x="0" y="548543"/>
                </a:moveTo>
                <a:lnTo>
                  <a:pt x="551544" y="548543"/>
                </a:lnTo>
                <a:lnTo>
                  <a:pt x="551544" y="0"/>
                </a:lnTo>
                <a:lnTo>
                  <a:pt x="0" y="0"/>
                </a:lnTo>
                <a:lnTo>
                  <a:pt x="0" y="5485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71921" y="286700"/>
            <a:ext cx="495996" cy="494017"/>
          </a:xfrm>
          <a:custGeom>
            <a:avLst/>
            <a:gdLst/>
            <a:ahLst/>
            <a:cxnLst/>
            <a:rect l="l" t="t" r="r" b="b"/>
            <a:pathLst>
              <a:path w="495996" h="494017">
                <a:moveTo>
                  <a:pt x="0" y="494017"/>
                </a:moveTo>
                <a:lnTo>
                  <a:pt x="495996" y="494017"/>
                </a:lnTo>
                <a:lnTo>
                  <a:pt x="495996" y="0"/>
                </a:lnTo>
                <a:lnTo>
                  <a:pt x="0" y="0"/>
                </a:lnTo>
                <a:lnTo>
                  <a:pt x="0" y="494017"/>
                </a:lnTo>
                <a:close/>
              </a:path>
            </a:pathLst>
          </a:custGeom>
          <a:solidFill>
            <a:srgbClr val="FFCA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86184" y="437674"/>
            <a:ext cx="467587" cy="192074"/>
          </a:xfrm>
          <a:custGeom>
            <a:avLst/>
            <a:gdLst/>
            <a:ahLst/>
            <a:cxnLst/>
            <a:rect l="l" t="t" r="r" b="b"/>
            <a:pathLst>
              <a:path w="467587" h="192074">
                <a:moveTo>
                  <a:pt x="234128" y="0"/>
                </a:moveTo>
                <a:lnTo>
                  <a:pt x="177785" y="2821"/>
                </a:lnTo>
                <a:lnTo>
                  <a:pt x="126314" y="10827"/>
                </a:lnTo>
                <a:lnTo>
                  <a:pt x="81374" y="23328"/>
                </a:lnTo>
                <a:lnTo>
                  <a:pt x="44620" y="39635"/>
                </a:lnTo>
                <a:lnTo>
                  <a:pt x="11211" y="66105"/>
                </a:lnTo>
                <a:lnTo>
                  <a:pt x="0" y="88610"/>
                </a:lnTo>
                <a:lnTo>
                  <a:pt x="671" y="97588"/>
                </a:lnTo>
                <a:lnTo>
                  <a:pt x="25782" y="137763"/>
                </a:lnTo>
                <a:lnTo>
                  <a:pt x="68265" y="163135"/>
                </a:lnTo>
                <a:lnTo>
                  <a:pt x="110592" y="177442"/>
                </a:lnTo>
                <a:lnTo>
                  <a:pt x="160031" y="187148"/>
                </a:lnTo>
                <a:lnTo>
                  <a:pt x="214913" y="191757"/>
                </a:lnTo>
                <a:lnTo>
                  <a:pt x="234128" y="192074"/>
                </a:lnTo>
                <a:lnTo>
                  <a:pt x="253421" y="191755"/>
                </a:lnTo>
                <a:lnTo>
                  <a:pt x="308456" y="187170"/>
                </a:lnTo>
                <a:lnTo>
                  <a:pt x="357947" y="177658"/>
                </a:lnTo>
                <a:lnTo>
                  <a:pt x="400250" y="163886"/>
                </a:lnTo>
                <a:lnTo>
                  <a:pt x="442630" y="140043"/>
                </a:lnTo>
                <a:lnTo>
                  <a:pt x="467587" y="103649"/>
                </a:lnTo>
                <a:lnTo>
                  <a:pt x="466904" y="94753"/>
                </a:lnTo>
                <a:lnTo>
                  <a:pt x="441897" y="54727"/>
                </a:lnTo>
                <a:lnTo>
                  <a:pt x="399613" y="29262"/>
                </a:lnTo>
                <a:lnTo>
                  <a:pt x="357449" y="14830"/>
                </a:lnTo>
                <a:lnTo>
                  <a:pt x="308146" y="5003"/>
                </a:lnTo>
                <a:lnTo>
                  <a:pt x="253338" y="322"/>
                </a:lnTo>
                <a:lnTo>
                  <a:pt x="234128" y="0"/>
                </a:lnTo>
                <a:close/>
              </a:path>
            </a:pathLst>
          </a:custGeom>
          <a:solidFill>
            <a:srgbClr val="00678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98884" y="485904"/>
            <a:ext cx="53167" cy="75869"/>
          </a:xfrm>
          <a:custGeom>
            <a:avLst/>
            <a:gdLst/>
            <a:ahLst/>
            <a:cxnLst/>
            <a:rect l="l" t="t" r="r" b="b"/>
            <a:pathLst>
              <a:path w="53167" h="75869">
                <a:moveTo>
                  <a:pt x="53167" y="24488"/>
                </a:moveTo>
                <a:lnTo>
                  <a:pt x="26196" y="24488"/>
                </a:lnTo>
                <a:lnTo>
                  <a:pt x="13501" y="75869"/>
                </a:lnTo>
                <a:lnTo>
                  <a:pt x="40471" y="75869"/>
                </a:lnTo>
                <a:lnTo>
                  <a:pt x="53167" y="24488"/>
                </a:lnTo>
                <a:close/>
              </a:path>
              <a:path w="53167" h="75869">
                <a:moveTo>
                  <a:pt x="85708" y="0"/>
                </a:moveTo>
                <a:lnTo>
                  <a:pt x="5554" y="0"/>
                </a:lnTo>
                <a:lnTo>
                  <a:pt x="0" y="24488"/>
                </a:lnTo>
                <a:lnTo>
                  <a:pt x="79361" y="24488"/>
                </a:lnTo>
                <a:lnTo>
                  <a:pt x="85708" y="0"/>
                </a:lnTo>
                <a:close/>
              </a:path>
            </a:pathLst>
          </a:custGeom>
          <a:solidFill>
            <a:srgbClr val="FFCA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69529" y="485904"/>
            <a:ext cx="128558" cy="96418"/>
          </a:xfrm>
          <a:custGeom>
            <a:avLst/>
            <a:gdLst/>
            <a:ahLst/>
            <a:cxnLst/>
            <a:rect l="l" t="t" r="r" b="b"/>
            <a:pathLst>
              <a:path w="128558" h="96418">
                <a:moveTo>
                  <a:pt x="63486" y="0"/>
                </a:moveTo>
                <a:lnTo>
                  <a:pt x="24602" y="0"/>
                </a:lnTo>
                <a:lnTo>
                  <a:pt x="0" y="96418"/>
                </a:lnTo>
                <a:lnTo>
                  <a:pt x="26983" y="96418"/>
                </a:lnTo>
                <a:lnTo>
                  <a:pt x="42852" y="33985"/>
                </a:lnTo>
                <a:lnTo>
                  <a:pt x="63486" y="33985"/>
                </a:lnTo>
                <a:lnTo>
                  <a:pt x="63486" y="0"/>
                </a:lnTo>
                <a:close/>
              </a:path>
              <a:path w="128558" h="96418">
                <a:moveTo>
                  <a:pt x="63486" y="33985"/>
                </a:moveTo>
                <a:lnTo>
                  <a:pt x="42852" y="33985"/>
                </a:lnTo>
                <a:lnTo>
                  <a:pt x="42852" y="96418"/>
                </a:lnTo>
                <a:lnTo>
                  <a:pt x="63486" y="96418"/>
                </a:lnTo>
                <a:lnTo>
                  <a:pt x="82960" y="56100"/>
                </a:lnTo>
                <a:lnTo>
                  <a:pt x="63486" y="56100"/>
                </a:lnTo>
                <a:lnTo>
                  <a:pt x="63486" y="33985"/>
                </a:lnTo>
                <a:close/>
              </a:path>
              <a:path w="128558" h="96418">
                <a:moveTo>
                  <a:pt x="119887" y="33985"/>
                </a:moveTo>
                <a:lnTo>
                  <a:pt x="93641" y="33985"/>
                </a:lnTo>
                <a:lnTo>
                  <a:pt x="78565" y="96418"/>
                </a:lnTo>
                <a:lnTo>
                  <a:pt x="103958" y="96418"/>
                </a:lnTo>
                <a:lnTo>
                  <a:pt x="119887" y="33985"/>
                </a:lnTo>
                <a:close/>
              </a:path>
              <a:path w="128558" h="96418">
                <a:moveTo>
                  <a:pt x="128558" y="0"/>
                </a:moveTo>
                <a:lnTo>
                  <a:pt x="88882" y="0"/>
                </a:lnTo>
                <a:lnTo>
                  <a:pt x="63486" y="56100"/>
                </a:lnTo>
                <a:lnTo>
                  <a:pt x="82960" y="56100"/>
                </a:lnTo>
                <a:lnTo>
                  <a:pt x="93641" y="33985"/>
                </a:lnTo>
                <a:lnTo>
                  <a:pt x="119887" y="33985"/>
                </a:lnTo>
                <a:lnTo>
                  <a:pt x="128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67129" y="485904"/>
            <a:ext cx="103168" cy="96418"/>
          </a:xfrm>
          <a:custGeom>
            <a:avLst/>
            <a:gdLst/>
            <a:ahLst/>
            <a:cxnLst/>
            <a:rect l="l" t="t" r="r" b="b"/>
            <a:pathLst>
              <a:path w="103168" h="96418">
                <a:moveTo>
                  <a:pt x="52387" y="0"/>
                </a:moveTo>
                <a:lnTo>
                  <a:pt x="24613" y="0"/>
                </a:lnTo>
                <a:lnTo>
                  <a:pt x="0" y="96418"/>
                </a:lnTo>
                <a:lnTo>
                  <a:pt x="25390" y="96418"/>
                </a:lnTo>
                <a:lnTo>
                  <a:pt x="38889" y="44255"/>
                </a:lnTo>
                <a:lnTo>
                  <a:pt x="62630" y="44255"/>
                </a:lnTo>
                <a:lnTo>
                  <a:pt x="52387" y="0"/>
                </a:lnTo>
                <a:close/>
              </a:path>
              <a:path w="103168" h="96418">
                <a:moveTo>
                  <a:pt x="62630" y="44255"/>
                </a:moveTo>
                <a:lnTo>
                  <a:pt x="38889" y="44255"/>
                </a:lnTo>
                <a:lnTo>
                  <a:pt x="52387" y="96418"/>
                </a:lnTo>
                <a:lnTo>
                  <a:pt x="78554" y="96418"/>
                </a:lnTo>
                <a:lnTo>
                  <a:pt x="90052" y="51378"/>
                </a:lnTo>
                <a:lnTo>
                  <a:pt x="64279" y="51378"/>
                </a:lnTo>
                <a:lnTo>
                  <a:pt x="62630" y="44255"/>
                </a:lnTo>
                <a:close/>
              </a:path>
              <a:path w="103168" h="96418">
                <a:moveTo>
                  <a:pt x="103168" y="0"/>
                </a:moveTo>
                <a:lnTo>
                  <a:pt x="77778" y="0"/>
                </a:lnTo>
                <a:lnTo>
                  <a:pt x="64279" y="51378"/>
                </a:lnTo>
                <a:lnTo>
                  <a:pt x="90052" y="51378"/>
                </a:lnTo>
                <a:lnTo>
                  <a:pt x="1031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06819" y="568097"/>
            <a:ext cx="30955" cy="14226"/>
          </a:xfrm>
          <a:custGeom>
            <a:avLst/>
            <a:gdLst/>
            <a:ahLst/>
            <a:cxnLst/>
            <a:rect l="l" t="t" r="r" b="b"/>
            <a:pathLst>
              <a:path w="30955" h="14226">
                <a:moveTo>
                  <a:pt x="30955" y="0"/>
                </a:moveTo>
                <a:lnTo>
                  <a:pt x="3173" y="0"/>
                </a:lnTo>
                <a:lnTo>
                  <a:pt x="0" y="14226"/>
                </a:lnTo>
                <a:lnTo>
                  <a:pt x="27768" y="14226"/>
                </a:lnTo>
                <a:lnTo>
                  <a:pt x="3095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258699"/>
            <a:ext cx="304895" cy="253612"/>
          </a:xfrm>
          <a:custGeom>
            <a:avLst/>
            <a:gdLst/>
            <a:ahLst/>
            <a:cxnLst/>
            <a:rect l="l" t="t" r="r" b="b"/>
            <a:pathLst>
              <a:path w="304895" h="253612">
                <a:moveTo>
                  <a:pt x="0" y="0"/>
                </a:moveTo>
                <a:lnTo>
                  <a:pt x="0" y="253612"/>
                </a:lnTo>
                <a:lnTo>
                  <a:pt x="22484" y="253235"/>
                </a:lnTo>
                <a:lnTo>
                  <a:pt x="71216" y="249944"/>
                </a:lnTo>
                <a:lnTo>
                  <a:pt x="117052" y="243615"/>
                </a:lnTo>
                <a:lnTo>
                  <a:pt x="159363" y="234509"/>
                </a:lnTo>
                <a:lnTo>
                  <a:pt x="197518" y="222892"/>
                </a:lnTo>
                <a:lnTo>
                  <a:pt x="245578" y="201331"/>
                </a:lnTo>
                <a:lnTo>
                  <a:pt x="280738" y="175599"/>
                </a:lnTo>
                <a:lnTo>
                  <a:pt x="303876" y="136335"/>
                </a:lnTo>
                <a:lnTo>
                  <a:pt x="304895" y="125854"/>
                </a:lnTo>
                <a:lnTo>
                  <a:pt x="303876" y="115387"/>
                </a:lnTo>
                <a:lnTo>
                  <a:pt x="280738" y="76407"/>
                </a:lnTo>
                <a:lnTo>
                  <a:pt x="245578" y="51048"/>
                </a:lnTo>
                <a:lnTo>
                  <a:pt x="197518" y="29911"/>
                </a:lnTo>
                <a:lnTo>
                  <a:pt x="159363" y="18567"/>
                </a:lnTo>
                <a:lnTo>
                  <a:pt x="117052" y="9701"/>
                </a:lnTo>
                <a:lnTo>
                  <a:pt x="71216" y="3554"/>
                </a:lnTo>
                <a:lnTo>
                  <a:pt x="22484" y="364"/>
                </a:lnTo>
                <a:lnTo>
                  <a:pt x="0" y="0"/>
                </a:lnTo>
                <a:close/>
              </a:path>
            </a:pathLst>
          </a:custGeom>
          <a:solidFill>
            <a:srgbClr val="FFCA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7940">
              <a:lnSpc>
                <a:spcPct val="100000"/>
              </a:lnSpc>
            </a:pPr>
            <a:r>
              <a:rPr lang="en-US" dirty="0">
                <a:solidFill>
                  <a:schemeClr val="accent3"/>
                </a:solidFill>
              </a:rPr>
              <a:t>Enriching 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our relationship with the ITU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3A69A34-CAC3-4556-89AF-E294EE20A6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126" name="object 51">
            <a:extLst>
              <a:ext uri="{FF2B5EF4-FFF2-40B4-BE49-F238E27FC236}">
                <a16:creationId xmlns:a16="http://schemas.microsoft.com/office/drawing/2014/main" id="{4E1C0FAD-7E8B-40D9-9B99-194DF648B735}"/>
              </a:ext>
            </a:extLst>
          </p:cNvPr>
          <p:cNvSpPr txBox="1"/>
          <p:nvPr/>
        </p:nvSpPr>
        <p:spPr>
          <a:xfrm>
            <a:off x="139336" y="1228951"/>
            <a:ext cx="1461961" cy="498191"/>
          </a:xfrm>
          <a:prstGeom prst="rect">
            <a:avLst/>
          </a:prstGeom>
          <a:ln>
            <a:noFill/>
          </a:ln>
        </p:spPr>
        <p:txBody>
          <a:bodyPr vert="horz" wrap="square" lIns="36000" tIns="36000" rIns="36000" bIns="0" rtlCol="0" anchor="ctr" anchorCtr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600" b="1" spc="10" dirty="0">
                <a:solidFill>
                  <a:schemeClr val="accent3"/>
                </a:solidFill>
                <a:latin typeface="+mj-lt"/>
                <a:cs typeface="Arial"/>
              </a:rPr>
              <a:t>Active Participation</a:t>
            </a:r>
            <a:endParaRPr sz="1600" dirty="0">
              <a:solidFill>
                <a:schemeClr val="accent3"/>
              </a:solidFill>
              <a:latin typeface="+mj-lt"/>
              <a:cs typeface="Arial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F52D6B21-4B2A-4FE6-B7A7-43EE508C0942}"/>
              </a:ext>
            </a:extLst>
          </p:cNvPr>
          <p:cNvSpPr/>
          <p:nvPr/>
        </p:nvSpPr>
        <p:spPr>
          <a:xfrm>
            <a:off x="1739971" y="920852"/>
            <a:ext cx="3274304" cy="1780300"/>
          </a:xfrm>
          <a:prstGeom prst="roundRect">
            <a:avLst>
              <a:gd name="adj" fmla="val 11142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76000" rIns="72000" bIns="72000" rtlCol="0" anchor="t" anchorCtr="0"/>
          <a:lstStyle/>
          <a:p>
            <a:pPr marL="182563" lvl="0" indent="-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</a:rPr>
              <a:t>Sector Membership of MTN Group</a:t>
            </a:r>
          </a:p>
          <a:p>
            <a:pPr marL="182563" lvl="0" indent="-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</a:rPr>
              <a:t>Vice Chair of IAGDI-CRO</a:t>
            </a:r>
          </a:p>
          <a:p>
            <a:pPr marL="182563" lvl="0" indent="-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</a:rPr>
              <a:t>Participation in invited Fora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3562E351-0E54-4B9C-9989-34B8DF619415}"/>
              </a:ext>
            </a:extLst>
          </p:cNvPr>
          <p:cNvSpPr/>
          <p:nvPr/>
        </p:nvSpPr>
        <p:spPr>
          <a:xfrm>
            <a:off x="1851537" y="1011823"/>
            <a:ext cx="3086007" cy="4385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" rIns="36000" bIns="36000" rtlCol="0" anchor="ctr" anchorCtr="0"/>
          <a:lstStyle/>
          <a:p>
            <a:pPr marL="0" lvl="1" algn="ctr"/>
            <a:r>
              <a:rPr lang="en-ZA" sz="1600" dirty="0">
                <a:solidFill>
                  <a:schemeClr val="bg1"/>
                </a:solidFill>
                <a:latin typeface="+mj-lt"/>
              </a:rPr>
              <a:t>Active Membership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999E618E-BC42-453C-8C05-E5BD64B95024}"/>
              </a:ext>
            </a:extLst>
          </p:cNvPr>
          <p:cNvSpPr/>
          <p:nvPr/>
        </p:nvSpPr>
        <p:spPr>
          <a:xfrm>
            <a:off x="5217827" y="920852"/>
            <a:ext cx="3274304" cy="1780300"/>
          </a:xfrm>
          <a:prstGeom prst="roundRect">
            <a:avLst>
              <a:gd name="adj" fmla="val 11142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76000" rIns="72000" bIns="72000" rtlCol="0" anchor="t" anchorCtr="0"/>
          <a:lstStyle/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prstClr val="black"/>
                </a:solidFill>
              </a:rPr>
              <a:t>Need for overview of ITU activities</a:t>
            </a:r>
          </a:p>
          <a:p>
            <a:pPr marL="182563" lvl="0" indent="-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prstClr val="black"/>
                </a:solidFill>
              </a:rPr>
              <a:t>ITU Study Groups – ITU-D &amp; ITU-R</a:t>
            </a:r>
          </a:p>
          <a:p>
            <a:pPr marL="182563" lvl="0" indent="-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prstClr val="black"/>
                </a:solidFill>
              </a:rPr>
              <a:t>Various ITU Conference – WRC-23, WSIS, WTDC, etc</a:t>
            </a:r>
          </a:p>
          <a:p>
            <a:pPr marL="182563" lvl="0" indent="-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ZA" sz="1200" dirty="0">
              <a:solidFill>
                <a:prstClr val="black"/>
              </a:solidFill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76544589-BFD2-499B-8B1C-346907BD19B6}"/>
              </a:ext>
            </a:extLst>
          </p:cNvPr>
          <p:cNvSpPr/>
          <p:nvPr/>
        </p:nvSpPr>
        <p:spPr>
          <a:xfrm>
            <a:off x="5311976" y="1011823"/>
            <a:ext cx="3086007" cy="4385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" rIns="36000" bIns="36000" rtlCol="0" anchor="ctr" anchorCtr="0"/>
          <a:lstStyle/>
          <a:p>
            <a:pPr marL="0" lvl="1" algn="ctr"/>
            <a:r>
              <a:rPr lang="en-ZA" sz="1600" dirty="0">
                <a:solidFill>
                  <a:schemeClr val="bg1"/>
                </a:solidFill>
                <a:latin typeface="+mj-lt"/>
              </a:rPr>
              <a:t>Need to Explore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665FF420-16CB-44FA-A96E-47D09257D81B}"/>
              </a:ext>
            </a:extLst>
          </p:cNvPr>
          <p:cNvSpPr/>
          <p:nvPr/>
        </p:nvSpPr>
        <p:spPr>
          <a:xfrm>
            <a:off x="8675056" y="920852"/>
            <a:ext cx="3274304" cy="1780300"/>
          </a:xfrm>
          <a:prstGeom prst="roundRect">
            <a:avLst>
              <a:gd name="adj" fmla="val 11142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76000" rIns="72000" bIns="72000" rtlCol="0" anchor="t" anchorCtr="0"/>
          <a:lstStyle/>
          <a:p>
            <a:pPr marL="182563" lvl="0" indent="-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prstClr val="black"/>
                </a:solidFill>
              </a:rPr>
              <a:t>SA and Nigeria scaling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prstClr val="black"/>
                </a:solidFill>
              </a:rPr>
              <a:t>Accelerate USSD to </a:t>
            </a:r>
            <a:r>
              <a:rPr lang="en-ZA" sz="1200" dirty="0" err="1">
                <a:solidFill>
                  <a:prstClr val="black"/>
                </a:solidFill>
              </a:rPr>
              <a:t>MoMo</a:t>
            </a:r>
            <a:r>
              <a:rPr lang="en-ZA" sz="1200" dirty="0">
                <a:solidFill>
                  <a:prstClr val="black"/>
                </a:solidFill>
              </a:rPr>
              <a:t> app </a:t>
            </a:r>
          </a:p>
          <a:p>
            <a:pPr marL="182563" lvl="0" indent="-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prstClr val="black"/>
                </a:solidFill>
              </a:rPr>
              <a:t>Rollout of advanced services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8E8A4C61-2C33-49CF-9007-DB44A0254FB8}"/>
              </a:ext>
            </a:extLst>
          </p:cNvPr>
          <p:cNvSpPr/>
          <p:nvPr/>
        </p:nvSpPr>
        <p:spPr>
          <a:xfrm>
            <a:off x="8769205" y="1011823"/>
            <a:ext cx="3086007" cy="4385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" rIns="36000" bIns="36000" rtlCol="0" anchor="ctr" anchorCtr="0"/>
          <a:lstStyle/>
          <a:p>
            <a:pPr marL="0" lvl="1" algn="ctr"/>
            <a:r>
              <a:rPr lang="en-ZA" sz="1600" dirty="0">
                <a:solidFill>
                  <a:schemeClr val="bg1"/>
                </a:solidFill>
                <a:latin typeface="+mj-lt"/>
              </a:rPr>
              <a:t>Fintech player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2F5400-1EE0-494A-A013-E0A461A94B60}"/>
              </a:ext>
            </a:extLst>
          </p:cNvPr>
          <p:cNvGrpSpPr/>
          <p:nvPr/>
        </p:nvGrpSpPr>
        <p:grpSpPr>
          <a:xfrm>
            <a:off x="0" y="2799727"/>
            <a:ext cx="11949360" cy="1780302"/>
            <a:chOff x="-133350" y="2868050"/>
            <a:chExt cx="11949360" cy="178030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114FB13-25E8-415E-9196-F25CF952F4CE}"/>
                </a:ext>
              </a:extLst>
            </p:cNvPr>
            <p:cNvSpPr/>
            <p:nvPr/>
          </p:nvSpPr>
          <p:spPr>
            <a:xfrm rot="16200000">
              <a:off x="164404" y="2570296"/>
              <a:ext cx="1780302" cy="2375810"/>
            </a:xfrm>
            <a:prstGeom prst="roundRect">
              <a:avLst>
                <a:gd name="adj" fmla="val 1114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76000" rIns="72000" bIns="72000" rtlCol="0" anchor="t" anchorCtr="0"/>
            <a:lstStyle/>
            <a:p>
              <a:pPr lvl="0">
                <a:spcAft>
                  <a:spcPts val="600"/>
                </a:spcAft>
                <a:defRPr/>
              </a:pPr>
              <a:endParaRPr lang="en-ZA" sz="1200" dirty="0">
                <a:solidFill>
                  <a:prstClr val="black"/>
                </a:solidFill>
              </a:endParaRPr>
            </a:p>
          </p:txBody>
        </p:sp>
        <p:sp>
          <p:nvSpPr>
            <p:cNvPr id="128" name="object 51">
              <a:extLst>
                <a:ext uri="{FF2B5EF4-FFF2-40B4-BE49-F238E27FC236}">
                  <a16:creationId xmlns:a16="http://schemas.microsoft.com/office/drawing/2014/main" id="{3F25DAC6-E817-4520-BBAC-0D248E941991}"/>
                </a:ext>
              </a:extLst>
            </p:cNvPr>
            <p:cNvSpPr txBox="1"/>
            <p:nvPr/>
          </p:nvSpPr>
          <p:spPr>
            <a:xfrm>
              <a:off x="9490" y="3087956"/>
              <a:ext cx="1470937" cy="498191"/>
            </a:xfrm>
            <a:prstGeom prst="rect">
              <a:avLst/>
            </a:prstGeom>
            <a:ln>
              <a:noFill/>
            </a:ln>
          </p:spPr>
          <p:txBody>
            <a:bodyPr vert="horz" wrap="square" lIns="36000" tIns="36000" rIns="36000" bIns="0" rtlCol="0" anchor="ctr" anchorCtr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600" b="1" spc="10" dirty="0">
                  <a:solidFill>
                    <a:srgbClr val="0DB14B"/>
                  </a:solidFill>
                  <a:latin typeface="+mj-lt"/>
                  <a:cs typeface="Arial"/>
                </a:rPr>
                <a:t>Technology Issues</a:t>
              </a:r>
              <a:endParaRPr sz="1600" dirty="0">
                <a:solidFill>
                  <a:srgbClr val="0DB14B"/>
                </a:solidFill>
                <a:latin typeface="+mj-lt"/>
                <a:cs typeface="Arial"/>
              </a:endParaRPr>
            </a:p>
          </p:txBody>
        </p:sp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34E979FB-77E5-4C41-972C-02B4C370516B}"/>
                </a:ext>
              </a:extLst>
            </p:cNvPr>
            <p:cNvSpPr/>
            <p:nvPr/>
          </p:nvSpPr>
          <p:spPr>
            <a:xfrm>
              <a:off x="1606621" y="2868051"/>
              <a:ext cx="3274304" cy="1780300"/>
            </a:xfrm>
            <a:prstGeom prst="roundRect">
              <a:avLst>
                <a:gd name="adj" fmla="val 11142"/>
              </a:avLst>
            </a:prstGeom>
            <a:solidFill>
              <a:schemeClr val="bg1"/>
            </a:solidFill>
            <a:ln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76000" rIns="72000" bIns="72000" rtlCol="0" anchor="t" anchorCtr="0"/>
            <a:lstStyle/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Regulating for digital technology</a:t>
              </a:r>
            </a:p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Evolution to digital operations &amp; platforms -IoT, AI, Cloud, </a:t>
              </a:r>
            </a:p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Convergence – Fintech, Insurance</a:t>
              </a:r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E715CB87-BBE4-46CC-A6A8-ABE3DC525A4B}"/>
                </a:ext>
              </a:extLst>
            </p:cNvPr>
            <p:cNvSpPr/>
            <p:nvPr/>
          </p:nvSpPr>
          <p:spPr>
            <a:xfrm>
              <a:off x="1700770" y="2947743"/>
              <a:ext cx="3086007" cy="438561"/>
            </a:xfrm>
            <a:prstGeom prst="roundRect">
              <a:avLst>
                <a:gd name="adj" fmla="val 50000"/>
              </a:avLst>
            </a:prstGeom>
            <a:solidFill>
              <a:srgbClr val="0DB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" rIns="36000" bIns="36000" rtlCol="0" anchor="ctr" anchorCtr="0"/>
            <a:lstStyle/>
            <a:p>
              <a:pPr marL="0" lvl="1"/>
              <a:r>
                <a:rPr lang="en-ZA" sz="1600" dirty="0">
                  <a:solidFill>
                    <a:schemeClr val="bg1"/>
                  </a:solidFill>
                  <a:latin typeface="+mj-lt"/>
                </a:rPr>
                <a:t>Digital transformation</a:t>
              </a:r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16607884-021C-46A1-AB2E-5D7998909B01}"/>
                </a:ext>
              </a:extLst>
            </p:cNvPr>
            <p:cNvSpPr/>
            <p:nvPr/>
          </p:nvSpPr>
          <p:spPr>
            <a:xfrm>
              <a:off x="5084477" y="2868051"/>
              <a:ext cx="3274304" cy="1780300"/>
            </a:xfrm>
            <a:prstGeom prst="roundRect">
              <a:avLst>
                <a:gd name="adj" fmla="val 11142"/>
              </a:avLst>
            </a:prstGeom>
            <a:solidFill>
              <a:schemeClr val="bg1"/>
            </a:solidFill>
            <a:ln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76000" rIns="72000" bIns="72000" rtlCol="0" anchor="t" anchorCtr="0"/>
            <a:lstStyle/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Telephony and digital gaps</a:t>
              </a:r>
            </a:p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Continued need for broadband connectivity</a:t>
              </a:r>
            </a:p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4G &amp; 5G infrastructure</a:t>
              </a:r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70008E1B-C6E6-4681-B3C2-DC5DAA52BCDE}"/>
                </a:ext>
              </a:extLst>
            </p:cNvPr>
            <p:cNvSpPr/>
            <p:nvPr/>
          </p:nvSpPr>
          <p:spPr>
            <a:xfrm>
              <a:off x="5178626" y="2947743"/>
              <a:ext cx="3086007" cy="438561"/>
            </a:xfrm>
            <a:prstGeom prst="roundRect">
              <a:avLst>
                <a:gd name="adj" fmla="val 50000"/>
              </a:avLst>
            </a:prstGeom>
            <a:solidFill>
              <a:srgbClr val="0DB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" rIns="36000" bIns="36000" rtlCol="0" anchor="ctr" anchorCtr="0"/>
            <a:lstStyle/>
            <a:p>
              <a:pPr marL="0" lvl="1" algn="ctr"/>
              <a:r>
                <a:rPr lang="en-ZA" sz="1600" dirty="0">
                  <a:solidFill>
                    <a:schemeClr val="bg1"/>
                  </a:solidFill>
                  <a:latin typeface="+mj-lt"/>
                </a:rPr>
                <a:t>Focus on Africa</a:t>
              </a:r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D54688B5-AB83-4030-9A7D-706DB026363C}"/>
                </a:ext>
              </a:extLst>
            </p:cNvPr>
            <p:cNvSpPr/>
            <p:nvPr/>
          </p:nvSpPr>
          <p:spPr>
            <a:xfrm>
              <a:off x="8541706" y="2868051"/>
              <a:ext cx="3274304" cy="1780300"/>
            </a:xfrm>
            <a:prstGeom prst="roundRect">
              <a:avLst>
                <a:gd name="adj" fmla="val 11142"/>
              </a:avLst>
            </a:prstGeom>
            <a:solidFill>
              <a:schemeClr val="bg1"/>
            </a:solidFill>
            <a:ln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76000" rIns="72000" bIns="72000" rtlCol="0" anchor="t" anchorCtr="0"/>
            <a:lstStyle/>
            <a:p>
              <a:pPr marL="161290" lvl="0" indent="-148590">
                <a:spcAft>
                  <a:spcPts val="600"/>
                </a:spcAft>
                <a:buFont typeface="Arial"/>
                <a:buChar char="•"/>
                <a:tabLst>
                  <a:tab pos="161290" algn="l"/>
                </a:tabLst>
                <a:defRPr/>
              </a:pPr>
              <a:r>
                <a:rPr lang="en-ZA" sz="1200" spc="5" dirty="0">
                  <a:solidFill>
                    <a:prstClr val="black"/>
                  </a:solidFill>
                </a:rPr>
                <a:t>Protecting and Empowering the Emerging Digital Citizen:</a:t>
              </a:r>
            </a:p>
            <a:p>
              <a:pPr marL="618490" lvl="1" indent="-148590">
                <a:spcAft>
                  <a:spcPts val="600"/>
                </a:spcAft>
                <a:buFont typeface="Arial"/>
                <a:buChar char="•"/>
                <a:tabLst>
                  <a:tab pos="161290" algn="l"/>
                </a:tabLst>
                <a:defRPr/>
              </a:pPr>
              <a:r>
                <a:rPr lang="en-ZA" sz="1200" spc="5" dirty="0">
                  <a:solidFill>
                    <a:prstClr val="black"/>
                  </a:solidFill>
                </a:rPr>
                <a:t>Data Privacy</a:t>
              </a:r>
            </a:p>
            <a:p>
              <a:pPr marL="618490" lvl="1" indent="-148590">
                <a:spcAft>
                  <a:spcPts val="600"/>
                </a:spcAft>
                <a:buFont typeface="Arial"/>
                <a:buChar char="•"/>
                <a:tabLst>
                  <a:tab pos="161290" algn="l"/>
                </a:tabLst>
                <a:defRPr/>
              </a:pPr>
              <a:r>
                <a:rPr lang="en-ZA" sz="1200" spc="5" dirty="0">
                  <a:solidFill>
                    <a:prstClr val="black"/>
                  </a:solidFill>
                </a:rPr>
                <a:t>Cross border data flows</a:t>
              </a:r>
            </a:p>
            <a:p>
              <a:pPr marL="161290" lvl="0" indent="-148590">
                <a:spcAft>
                  <a:spcPts val="600"/>
                </a:spcAft>
                <a:buFont typeface="Arial"/>
                <a:buChar char="•"/>
                <a:tabLst>
                  <a:tab pos="161290" algn="l"/>
                </a:tabLst>
                <a:defRPr/>
              </a:pPr>
              <a:endParaRPr lang="en-ZA" sz="1200" spc="5" dirty="0">
                <a:solidFill>
                  <a:prstClr val="black"/>
                </a:solidFill>
              </a:endParaRPr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DA7ADC97-0C4A-4060-8516-9B86B208D215}"/>
                </a:ext>
              </a:extLst>
            </p:cNvPr>
            <p:cNvSpPr/>
            <p:nvPr/>
          </p:nvSpPr>
          <p:spPr>
            <a:xfrm>
              <a:off x="8635855" y="2947743"/>
              <a:ext cx="3086007" cy="438561"/>
            </a:xfrm>
            <a:prstGeom prst="roundRect">
              <a:avLst>
                <a:gd name="adj" fmla="val 50000"/>
              </a:avLst>
            </a:prstGeom>
            <a:solidFill>
              <a:srgbClr val="0DB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" rIns="36000" bIns="36000" rtlCol="0" anchor="ctr" anchorCtr="0"/>
            <a:lstStyle/>
            <a:p>
              <a:pPr marL="0" lvl="1" algn="ctr"/>
              <a:r>
                <a:rPr lang="en-ZA" sz="1600" dirty="0">
                  <a:solidFill>
                    <a:schemeClr val="bg1"/>
                  </a:solidFill>
                  <a:latin typeface="+mj-lt"/>
                </a:rPr>
                <a:t>Digital Citizens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1F1BEE-99C0-4290-AA21-1001D1A5C978}"/>
              </a:ext>
            </a:extLst>
          </p:cNvPr>
          <p:cNvGrpSpPr/>
          <p:nvPr/>
        </p:nvGrpSpPr>
        <p:grpSpPr>
          <a:xfrm>
            <a:off x="-5492752" y="4678605"/>
            <a:ext cx="17442112" cy="1780302"/>
            <a:chOff x="-5626102" y="4768056"/>
            <a:chExt cx="17442112" cy="1780302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ACDE593-CA15-4269-8F2E-073CC2656470}"/>
                </a:ext>
              </a:extLst>
            </p:cNvPr>
            <p:cNvSpPr/>
            <p:nvPr/>
          </p:nvSpPr>
          <p:spPr>
            <a:xfrm rot="16200000">
              <a:off x="190123" y="4514252"/>
              <a:ext cx="1780302" cy="2287910"/>
            </a:xfrm>
            <a:prstGeom prst="roundRect">
              <a:avLst>
                <a:gd name="adj" fmla="val 1114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76000" rIns="72000" bIns="72000" rtlCol="0" anchor="t" anchorCtr="0"/>
            <a:lstStyle/>
            <a:p>
              <a:pPr lvl="0">
                <a:spcAft>
                  <a:spcPts val="600"/>
                </a:spcAft>
                <a:defRPr/>
              </a:pPr>
              <a:endParaRPr lang="en-ZA" sz="1200" dirty="0">
                <a:solidFill>
                  <a:prstClr val="black"/>
                </a:solidFill>
              </a:endParaRPr>
            </a:p>
          </p:txBody>
        </p:sp>
        <p:sp>
          <p:nvSpPr>
            <p:cNvPr id="130" name="object 51">
              <a:extLst>
                <a:ext uri="{FF2B5EF4-FFF2-40B4-BE49-F238E27FC236}">
                  <a16:creationId xmlns:a16="http://schemas.microsoft.com/office/drawing/2014/main" id="{BA1F7B1D-DDC7-4B36-A6D5-652EA9314708}"/>
                </a:ext>
              </a:extLst>
            </p:cNvPr>
            <p:cNvSpPr txBox="1"/>
            <p:nvPr/>
          </p:nvSpPr>
          <p:spPr>
            <a:xfrm>
              <a:off x="105284" y="5093920"/>
              <a:ext cx="1470937" cy="498191"/>
            </a:xfrm>
            <a:prstGeom prst="rect">
              <a:avLst/>
            </a:prstGeom>
            <a:ln>
              <a:noFill/>
            </a:ln>
          </p:spPr>
          <p:txBody>
            <a:bodyPr vert="horz" wrap="square" lIns="36000" tIns="36000" rIns="36000" bIns="0" rtlCol="0" anchor="ctr" anchorCtr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600" b="1" spc="10" dirty="0">
                  <a:solidFill>
                    <a:srgbClr val="F58220"/>
                  </a:solidFill>
                  <a:latin typeface="+mj-lt"/>
                  <a:cs typeface="Arial"/>
                </a:rPr>
                <a:t>Pandemic Issues</a:t>
              </a:r>
              <a:endParaRPr sz="1600" dirty="0">
                <a:solidFill>
                  <a:srgbClr val="F58220"/>
                </a:solidFill>
                <a:latin typeface="+mj-lt"/>
                <a:cs typeface="Arial"/>
              </a:endParaRPr>
            </a:p>
          </p:txBody>
        </p:sp>
        <p:grpSp>
          <p:nvGrpSpPr>
            <p:cNvPr id="53" name="Group 38">
              <a:extLst>
                <a:ext uri="{FF2B5EF4-FFF2-40B4-BE49-F238E27FC236}">
                  <a16:creationId xmlns:a16="http://schemas.microsoft.com/office/drawing/2014/main" id="{8035874F-DCE2-46BF-AA94-F6C3F1D7225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5626102" y="5722373"/>
              <a:ext cx="57" cy="89029"/>
              <a:chOff x="3008" y="2555"/>
              <a:chExt cx="57" cy="41"/>
            </a:xfrm>
          </p:grpSpPr>
          <p:sp>
            <p:nvSpPr>
              <p:cNvPr id="66" name="Line 48">
                <a:extLst>
                  <a:ext uri="{FF2B5EF4-FFF2-40B4-BE49-F238E27FC236}">
                    <a16:creationId xmlns:a16="http://schemas.microsoft.com/office/drawing/2014/main" id="{5AECB5C1-DC55-4153-8BE2-1AD316D70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2" y="2576"/>
                <a:ext cx="0" cy="2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67" name="Line 49">
                <a:extLst>
                  <a:ext uri="{FF2B5EF4-FFF2-40B4-BE49-F238E27FC236}">
                    <a16:creationId xmlns:a16="http://schemas.microsoft.com/office/drawing/2014/main" id="{FADA9821-6486-4FA9-8370-AE57DC21A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2576"/>
                <a:ext cx="0" cy="2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69" name="Freeform 51">
                <a:extLst>
                  <a:ext uri="{FF2B5EF4-FFF2-40B4-BE49-F238E27FC236}">
                    <a16:creationId xmlns:a16="http://schemas.microsoft.com/office/drawing/2014/main" id="{37704479-4F6F-49D9-8C05-95AE0361B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55"/>
                <a:ext cx="57" cy="41"/>
              </a:xfrm>
              <a:custGeom>
                <a:avLst/>
                <a:gdLst>
                  <a:gd name="T0" fmla="*/ 0 w 111"/>
                  <a:gd name="T1" fmla="*/ 81 h 81"/>
                  <a:gd name="T2" fmla="*/ 0 w 111"/>
                  <a:gd name="T3" fmla="*/ 19 h 81"/>
                  <a:gd name="T4" fmla="*/ 19 w 111"/>
                  <a:gd name="T5" fmla="*/ 0 h 81"/>
                  <a:gd name="T6" fmla="*/ 92 w 111"/>
                  <a:gd name="T7" fmla="*/ 0 h 81"/>
                  <a:gd name="T8" fmla="*/ 111 w 111"/>
                  <a:gd name="T9" fmla="*/ 19 h 81"/>
                  <a:gd name="T10" fmla="*/ 111 w 111"/>
                  <a:gd name="T11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81">
                    <a:moveTo>
                      <a:pt x="0" y="81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9" y="0"/>
                      <a:pt x="19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102" y="0"/>
                      <a:pt x="111" y="9"/>
                      <a:pt x="111" y="19"/>
                    </a:cubicBezTo>
                    <a:cubicBezTo>
                      <a:pt x="111" y="81"/>
                      <a:pt x="111" y="81"/>
                      <a:pt x="111" y="81"/>
                    </a:cubicBez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0F2DCACC-7E4A-4C9B-984C-FA4E790083CA}"/>
                </a:ext>
              </a:extLst>
            </p:cNvPr>
            <p:cNvSpPr/>
            <p:nvPr/>
          </p:nvSpPr>
          <p:spPr>
            <a:xfrm>
              <a:off x="1606621" y="4768057"/>
              <a:ext cx="3274304" cy="1780300"/>
            </a:xfrm>
            <a:prstGeom prst="roundRect">
              <a:avLst>
                <a:gd name="adj" fmla="val 11142"/>
              </a:avLst>
            </a:prstGeom>
            <a:solidFill>
              <a:schemeClr val="bg1"/>
            </a:solidFill>
            <a:ln>
              <a:solidFill>
                <a:srgbClr val="F58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76000" rIns="72000" bIns="72000" rtlCol="0" anchor="t" anchorCtr="0"/>
            <a:lstStyle/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Demand on network resources e.g. affordable spectrum, </a:t>
              </a:r>
            </a:p>
            <a:p>
              <a:pPr marL="182563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CHASE - Coverage, Handsets, Affordability, Service Bundling, Education </a:t>
              </a:r>
            </a:p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endParaRPr lang="en-ZA" sz="1200" dirty="0">
                <a:solidFill>
                  <a:prstClr val="black"/>
                </a:solidFill>
              </a:endParaRPr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4E3DD61A-7D31-48A6-AC07-580FB1D5EFDE}"/>
                </a:ext>
              </a:extLst>
            </p:cNvPr>
            <p:cNvSpPr/>
            <p:nvPr/>
          </p:nvSpPr>
          <p:spPr>
            <a:xfrm>
              <a:off x="1700770" y="4851007"/>
              <a:ext cx="3086007" cy="438561"/>
            </a:xfrm>
            <a:prstGeom prst="roundRect">
              <a:avLst>
                <a:gd name="adj" fmla="val 50000"/>
              </a:avLst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" rIns="36000" bIns="36000" rtlCol="0" anchor="ctr" anchorCtr="0"/>
            <a:lstStyle/>
            <a:p>
              <a:pPr marL="0" lvl="1"/>
              <a:r>
                <a:rPr lang="en-ZA" sz="1600" dirty="0">
                  <a:solidFill>
                    <a:schemeClr val="bg1"/>
                  </a:solidFill>
                  <a:latin typeface="+mj-lt"/>
                </a:rPr>
                <a:t>Access &amp; Affordability</a:t>
              </a:r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7263EFEF-69D8-435F-BEBB-C11D0EB0C0DA}"/>
                </a:ext>
              </a:extLst>
            </p:cNvPr>
            <p:cNvSpPr/>
            <p:nvPr/>
          </p:nvSpPr>
          <p:spPr>
            <a:xfrm>
              <a:off x="5084477" y="4768057"/>
              <a:ext cx="3274304" cy="1780300"/>
            </a:xfrm>
            <a:prstGeom prst="roundRect">
              <a:avLst>
                <a:gd name="adj" fmla="val 11142"/>
              </a:avLst>
            </a:prstGeom>
            <a:solidFill>
              <a:schemeClr val="bg1"/>
            </a:solidFill>
            <a:ln>
              <a:solidFill>
                <a:srgbClr val="F58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76000" rIns="72000" bIns="72000" rtlCol="0" anchor="t" anchorCtr="0"/>
            <a:lstStyle/>
            <a:p>
              <a:pPr marL="182563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Continued COVID-19 support – communications, </a:t>
              </a:r>
            </a:p>
            <a:p>
              <a:pPr marL="182563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Connectivity</a:t>
              </a:r>
            </a:p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endParaRPr lang="en-ZA" sz="1200" dirty="0">
                <a:solidFill>
                  <a:prstClr val="black"/>
                </a:solidFill>
              </a:endParaRPr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B1F832FF-E1DE-489B-8AB1-B89F58D81F5F}"/>
                </a:ext>
              </a:extLst>
            </p:cNvPr>
            <p:cNvSpPr/>
            <p:nvPr/>
          </p:nvSpPr>
          <p:spPr>
            <a:xfrm>
              <a:off x="5178626" y="4851007"/>
              <a:ext cx="3086007" cy="438561"/>
            </a:xfrm>
            <a:prstGeom prst="roundRect">
              <a:avLst>
                <a:gd name="adj" fmla="val 50000"/>
              </a:avLst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" rIns="36000" bIns="36000" rtlCol="0" anchor="ctr" anchorCtr="0"/>
            <a:lstStyle/>
            <a:p>
              <a:pPr marL="0" lvl="1" algn="ctr"/>
              <a:r>
                <a:rPr lang="en-ZA" sz="1600" dirty="0">
                  <a:solidFill>
                    <a:schemeClr val="bg1"/>
                  </a:solidFill>
                  <a:latin typeface="+mj-lt"/>
                </a:rPr>
                <a:t>Focus on Africa</a:t>
              </a:r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26FE71B0-F938-4DBE-9E51-A0E57EB14EDC}"/>
                </a:ext>
              </a:extLst>
            </p:cNvPr>
            <p:cNvSpPr/>
            <p:nvPr/>
          </p:nvSpPr>
          <p:spPr>
            <a:xfrm>
              <a:off x="8541706" y="4768057"/>
              <a:ext cx="3274304" cy="1780300"/>
            </a:xfrm>
            <a:prstGeom prst="roundRect">
              <a:avLst>
                <a:gd name="adj" fmla="val 11142"/>
              </a:avLst>
            </a:prstGeom>
            <a:solidFill>
              <a:schemeClr val="bg1"/>
            </a:solidFill>
            <a:ln>
              <a:solidFill>
                <a:srgbClr val="F58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76000" rIns="72000" bIns="72000" rtlCol="0" anchor="t" anchorCtr="0"/>
            <a:lstStyle/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Multiple Taxation and Regulation</a:t>
              </a:r>
            </a:p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Simplify Regulatory processes e.g. Licensing</a:t>
              </a:r>
            </a:p>
            <a:p>
              <a:pPr marL="182563" lvl="0" indent="-182563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ZA" sz="1200" dirty="0">
                  <a:solidFill>
                    <a:prstClr val="black"/>
                  </a:solidFill>
                </a:rPr>
                <a:t>Functional approach to the digital ecosystem – Telcos//digital SPs</a:t>
              </a:r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E752FB62-CB14-4F52-B53E-865C084C3728}"/>
                </a:ext>
              </a:extLst>
            </p:cNvPr>
            <p:cNvSpPr/>
            <p:nvPr/>
          </p:nvSpPr>
          <p:spPr>
            <a:xfrm>
              <a:off x="8635855" y="4851007"/>
              <a:ext cx="3086007" cy="438561"/>
            </a:xfrm>
            <a:prstGeom prst="roundRect">
              <a:avLst>
                <a:gd name="adj" fmla="val 50000"/>
              </a:avLst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" rIns="36000" bIns="36000" rtlCol="0" anchor="ctr" anchorCtr="0"/>
            <a:lstStyle/>
            <a:p>
              <a:pPr marL="0" lvl="1" algn="ctr"/>
              <a:r>
                <a:rPr lang="en-ZA" sz="1600" dirty="0">
                  <a:solidFill>
                    <a:schemeClr val="bg1"/>
                  </a:solidFill>
                  <a:latin typeface="+mj-lt"/>
                </a:rPr>
                <a:t>Key Regulatory Concerns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64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aSyqXCzhAuwP_.t5XsV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Z.ym8pSoY37CSETFREzE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KlL72Qx4bdw0f4T3XPo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pSBqJSlEpdkT2MlSkjt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wjP7hzrlEtJgiu57c0s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OrVd5G92dr0gS12Xlx3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RMqoAGeMSRiPmfZkj8h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ZAf8cTrpDwLwhNsG8Nazw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qmoP.WnjM7M7vPf_uNK3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WzXc0EKBuuAI_85E21F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A7lZ5gUj2NH9Ra125l9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Ok3SeM0ccb23lLKExbX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60U1nwj0REUUA_Phh8Z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pIXSaSYv64jZHmvVO7w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S5U5W5Wfi3wmSxXQ2qV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.RYHzW9exPnzyeTVS0fg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DQNN.cb9Qwsd3xrBb6lB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MTN Jan 2018">
  <a:themeElements>
    <a:clrScheme name="MTN Jan 2018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FFCB05"/>
      </a:accent1>
      <a:accent2>
        <a:srgbClr val="666666"/>
      </a:accent2>
      <a:accent3>
        <a:srgbClr val="00678F"/>
      </a:accent3>
      <a:accent4>
        <a:srgbClr val="000000"/>
      </a:accent4>
      <a:accent5>
        <a:srgbClr val="999999"/>
      </a:accent5>
      <a:accent6>
        <a:srgbClr val="FF0000"/>
      </a:accent6>
      <a:hlink>
        <a:srgbClr val="00678F"/>
      </a:hlink>
      <a:folHlink>
        <a:srgbClr val="666666"/>
      </a:folHlink>
    </a:clrScheme>
    <a:fontScheme name="MTN Jan 2018">
      <a:majorFont>
        <a:latin typeface="MTN Brighter Sans Bold"/>
        <a:ea typeface=""/>
        <a:cs typeface=""/>
      </a:majorFont>
      <a:minorFont>
        <a:latin typeface="MTN Bright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N Jan 2018 Concept 01" id="{6CA29232-EE5B-451F-A133-B91E8632AB67}" vid="{24CB43DD-B824-4C71-A66B-39B89A1313B7}"/>
    </a:ext>
  </a:extLst>
</a:theme>
</file>

<file path=ppt/theme/theme2.xml><?xml version="1.0" encoding="utf-8"?>
<a:theme xmlns:a="http://schemas.openxmlformats.org/drawingml/2006/main" name="MTN Jan 2018">
  <a:themeElements>
    <a:clrScheme name="MTN Jan 2018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FFCB05"/>
      </a:accent1>
      <a:accent2>
        <a:srgbClr val="666666"/>
      </a:accent2>
      <a:accent3>
        <a:srgbClr val="00678F"/>
      </a:accent3>
      <a:accent4>
        <a:srgbClr val="000000"/>
      </a:accent4>
      <a:accent5>
        <a:srgbClr val="999999"/>
      </a:accent5>
      <a:accent6>
        <a:srgbClr val="FF0000"/>
      </a:accent6>
      <a:hlink>
        <a:srgbClr val="00678F"/>
      </a:hlink>
      <a:folHlink>
        <a:srgbClr val="666666"/>
      </a:folHlink>
    </a:clrScheme>
    <a:fontScheme name="MTN Jan 2018">
      <a:majorFont>
        <a:latin typeface="MTN Brighter Sans Bold"/>
        <a:ea typeface=""/>
        <a:cs typeface=""/>
      </a:majorFont>
      <a:minorFont>
        <a:latin typeface="MTN Bright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N Jan 2018 Concept 01" id="{6CA29232-EE5B-451F-A133-B91E8632AB67}" vid="{24CB43DD-B824-4C71-A66B-39B89A1313B7}"/>
    </a:ext>
  </a:extLst>
</a:theme>
</file>

<file path=ppt/theme/theme3.xml><?xml version="1.0" encoding="utf-8"?>
<a:theme xmlns:a="http://schemas.openxmlformats.org/drawingml/2006/main" name="1_MTN Jan 2018">
  <a:themeElements>
    <a:clrScheme name="MTN Jan 2018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FFCB05"/>
      </a:accent1>
      <a:accent2>
        <a:srgbClr val="666666"/>
      </a:accent2>
      <a:accent3>
        <a:srgbClr val="00678F"/>
      </a:accent3>
      <a:accent4>
        <a:srgbClr val="000000"/>
      </a:accent4>
      <a:accent5>
        <a:srgbClr val="999999"/>
      </a:accent5>
      <a:accent6>
        <a:srgbClr val="FF0000"/>
      </a:accent6>
      <a:hlink>
        <a:srgbClr val="00678F"/>
      </a:hlink>
      <a:folHlink>
        <a:srgbClr val="666666"/>
      </a:folHlink>
    </a:clrScheme>
    <a:fontScheme name="MTN Jan 2018">
      <a:majorFont>
        <a:latin typeface="MTN Brighter Sans Bold"/>
        <a:ea typeface=""/>
        <a:cs typeface=""/>
      </a:majorFont>
      <a:minorFont>
        <a:latin typeface="MTN Bright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N Jan 2018 Concept 01" id="{6CA29232-EE5B-451F-A133-B91E8632AB67}" vid="{24CB43DD-B824-4C71-A66B-39B89A1313B7}"/>
    </a:ext>
  </a:extLst>
</a:theme>
</file>

<file path=ppt/theme/theme4.xml><?xml version="1.0" encoding="utf-8"?>
<a:theme xmlns:a="http://schemas.openxmlformats.org/drawingml/2006/main" name="2_MTN Jan 2018">
  <a:themeElements>
    <a:clrScheme name="MTN Jan 2018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FFCB05"/>
      </a:accent1>
      <a:accent2>
        <a:srgbClr val="666666"/>
      </a:accent2>
      <a:accent3>
        <a:srgbClr val="00678F"/>
      </a:accent3>
      <a:accent4>
        <a:srgbClr val="000000"/>
      </a:accent4>
      <a:accent5>
        <a:srgbClr val="999999"/>
      </a:accent5>
      <a:accent6>
        <a:srgbClr val="FF0000"/>
      </a:accent6>
      <a:hlink>
        <a:srgbClr val="00678F"/>
      </a:hlink>
      <a:folHlink>
        <a:srgbClr val="666666"/>
      </a:folHlink>
    </a:clrScheme>
    <a:fontScheme name="MTN Jan 2018">
      <a:majorFont>
        <a:latin typeface="MTN Brighter Sans Bold"/>
        <a:ea typeface=""/>
        <a:cs typeface=""/>
      </a:majorFont>
      <a:minorFont>
        <a:latin typeface="MTN Bright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N Jan 2018 Concept 01" id="{6CA29232-EE5B-451F-A133-B91E8632AB67}" vid="{24CB43DD-B824-4C71-A66B-39B89A1313B7}"/>
    </a:ext>
  </a:extLst>
</a:theme>
</file>

<file path=ppt/theme/theme5.xml><?xml version="1.0" encoding="utf-8"?>
<a:theme xmlns:a="http://schemas.openxmlformats.org/drawingml/2006/main" name="MTN Jan 2020">
  <a:themeElements>
    <a:clrScheme name="MTN Jan 2018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FFCB05"/>
      </a:accent1>
      <a:accent2>
        <a:srgbClr val="666666"/>
      </a:accent2>
      <a:accent3>
        <a:srgbClr val="00678F"/>
      </a:accent3>
      <a:accent4>
        <a:srgbClr val="000000"/>
      </a:accent4>
      <a:accent5>
        <a:srgbClr val="999999"/>
      </a:accent5>
      <a:accent6>
        <a:srgbClr val="FF0000"/>
      </a:accent6>
      <a:hlink>
        <a:srgbClr val="00678F"/>
      </a:hlink>
      <a:folHlink>
        <a:srgbClr val="666666"/>
      </a:folHlink>
    </a:clrScheme>
    <a:fontScheme name="MTN Jan 2018">
      <a:majorFont>
        <a:latin typeface="MTN Brighter Sans Bold"/>
        <a:ea typeface=""/>
        <a:cs typeface=""/>
      </a:majorFont>
      <a:minorFont>
        <a:latin typeface="MTN Bright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N Jan 2018 Concept 01" id="{6CA29232-EE5B-451F-A133-B91E8632AB67}" vid="{24CB43DD-B824-4C71-A66B-39B89A1313B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6958</TotalTime>
  <Words>1204</Words>
  <Application>Microsoft Office PowerPoint</Application>
  <PresentationFormat>Widescreen</PresentationFormat>
  <Paragraphs>291</Paragraphs>
  <Slides>11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Calibri</vt:lpstr>
      <vt:lpstr>Franklin Gothic Medium Cond</vt:lpstr>
      <vt:lpstr>MTN Brighter Sans</vt:lpstr>
      <vt:lpstr>MTN Brighter Sans Bold</vt:lpstr>
      <vt:lpstr>MTN Brighter Sans ExtraBold</vt:lpstr>
      <vt:lpstr>MTN Brighter Sans Light</vt:lpstr>
      <vt:lpstr>MTN Brighter Sans Medium</vt:lpstr>
      <vt:lpstr>Times New Roman</vt:lpstr>
      <vt:lpstr>3_MTN Jan 2018</vt:lpstr>
      <vt:lpstr>MTN Jan 2018</vt:lpstr>
      <vt:lpstr>1_MTN Jan 2018</vt:lpstr>
      <vt:lpstr>2_MTN Jan 2018</vt:lpstr>
      <vt:lpstr>MTN Jan 2020</vt:lpstr>
      <vt:lpstr>Office Theme</vt:lpstr>
      <vt:lpstr>think-cell Slide</vt:lpstr>
      <vt:lpstr>MTN Group</vt:lpstr>
      <vt:lpstr>MTN at a glance</vt:lpstr>
      <vt:lpstr>Our telco subsidiaries </vt:lpstr>
      <vt:lpstr>MTN’s ambition | building the Digital Operator </vt:lpstr>
      <vt:lpstr>Our BRIGHT strategy</vt:lpstr>
      <vt:lpstr>A resilient business model and compelling investment case</vt:lpstr>
      <vt:lpstr>Focus on Environment, Social and Governance </vt:lpstr>
      <vt:lpstr>COVID-19 response</vt:lpstr>
      <vt:lpstr>Enriching our relationship with the ITU</vt:lpstr>
      <vt:lpstr>Evolution of Digital Regulation – Key Focus Areas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Luelle Pillay [ MTN Innovation Centre ]</dc:creator>
  <cp:lastModifiedBy>Oyeronke Oyetunde</cp:lastModifiedBy>
  <cp:revision>115</cp:revision>
  <dcterms:created xsi:type="dcterms:W3CDTF">2019-11-12T06:15:10Z</dcterms:created>
  <dcterms:modified xsi:type="dcterms:W3CDTF">2021-02-18T11:00:02Z</dcterms:modified>
</cp:coreProperties>
</file>