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8" r:id="rId5"/>
    <p:sldMasterId id="2147483809" r:id="rId6"/>
  </p:sldMasterIdLst>
  <p:notesMasterIdLst>
    <p:notesMasterId r:id="rId14"/>
  </p:notesMasterIdLst>
  <p:sldIdLst>
    <p:sldId id="263" r:id="rId7"/>
    <p:sldId id="264" r:id="rId8"/>
    <p:sldId id="470" r:id="rId9"/>
    <p:sldId id="472" r:id="rId10"/>
    <p:sldId id="315" r:id="rId11"/>
    <p:sldId id="471" r:id="rId12"/>
    <p:sldId id="340" r:id="rId13"/>
  </p:sldIdLst>
  <p:sldSz cx="16256000" cy="9144000"/>
  <p:notesSz cx="16256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44" userDrawn="1">
          <p15:clr>
            <a:srgbClr val="A4A3A4"/>
          </p15:clr>
        </p15:guide>
        <p15:guide id="3" orient="horz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61D068"/>
    <a:srgbClr val="F93D32"/>
    <a:srgbClr val="FC3E2C"/>
    <a:srgbClr val="4C4C4C"/>
    <a:srgbClr val="A101FC"/>
    <a:srgbClr val="A201FB"/>
    <a:srgbClr val="FC3F2C"/>
    <a:srgbClr val="A101FD"/>
    <a:srgbClr val="FD3F2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C508E-FCA3-1409-43AF-40365DD6155F}" v="3" dt="2020-11-30T17:18:29.019"/>
    <p1510:client id="{1437D709-E5A8-5682-3A9F-23BC28D2F651}" v="40" dt="2020-12-07T17:24:27.724"/>
    <p1510:client id="{19DEEDAB-465B-1C32-1CBD-EB71AA8B2BA1}" v="2" dt="2021-01-18T17:40:08.284"/>
    <p1510:client id="{2A74DA70-5002-6A1E-11D5-36ABC76220B8}" v="1" dt="2021-01-25T17:56:32.379"/>
    <p1510:client id="{364F2DEB-E890-BD4D-C575-F0A789598996}" v="95" dt="2021-01-11T17:06:50.345"/>
    <p1510:client id="{3A299A85-5CE3-79FE-0520-5C3BBA91C4F7}" v="1" dt="2020-12-14T17:50:41.615"/>
    <p1510:client id="{4034319B-5C5D-D7F8-154F-6062CD1DFCE8}" v="1" dt="2021-01-25T18:50:22.571"/>
    <p1510:client id="{471FF94E-B7B1-D80D-BEB7-DDE4099C53B8}" v="10" dt="2021-01-25T14:21:11.669"/>
    <p1510:client id="{4EB52695-7F6C-32CA-7555-7DF57B970FEC}" v="8" dt="2021-01-25T15:56:23.434"/>
    <p1510:client id="{5D9E9692-C9F4-A199-C680-D60E67118B96}" v="6" dt="2021-01-11T16:02:59.946"/>
    <p1510:client id="{5FA23393-B986-730B-EACC-49315689E4DF}" v="62" dt="2020-11-23T17:51:19.927"/>
    <p1510:client id="{61828620-4F93-4B1E-6CCA-DC67FBDD509C}" v="21" dt="2021-01-18T15:10:20.038"/>
    <p1510:client id="{68086C9B-936B-79EA-0B31-548FA461FAF9}" v="6" dt="2021-01-11T14:20:04.100"/>
    <p1510:client id="{6EFE835E-7DFA-B777-F8D4-321C27013EB2}" v="33" dt="2021-01-18T17:17:59.645"/>
    <p1510:client id="{A02CBBB4-D337-35DC-788D-332B2F7C4F45}" v="6" dt="2020-11-09T17:17:29.945"/>
    <p1510:client id="{A2892C09-8CBD-0ADA-C85B-DF517E9D8124}" v="1" dt="2020-11-09T14:13:31.211"/>
    <p1510:client id="{A6C85CAE-DDDF-13DC-54E2-454B3CF26203}" v="2" dt="2021-01-11T16:19:25.921"/>
    <p1510:client id="{A778B31D-5428-FD40-7884-CE3706DCFDD0}" v="14" dt="2021-01-25T15:37:15.458"/>
    <p1510:client id="{ABDC8154-6C2B-3F1A-21EC-8435A59D1BA5}" v="3" dt="2021-01-25T15:29:53.799"/>
    <p1510:client id="{AC306FB9-4C59-D90E-B155-B34DEBC78B5E}" v="35" dt="2021-01-11T13:00:04.840"/>
    <p1510:client id="{BD384281-A033-8E2A-83DC-75C9BB94A5EB}" v="2" dt="2021-01-25T15:52:30.728"/>
    <p1510:client id="{C9E2C040-38F1-1122-8412-663724364D6C}" v="2" dt="2021-01-11T12:44:59.823"/>
    <p1510:client id="{E75DAB12-1BAD-81C0-33A7-CDB50913F960}" v="3" dt="2020-11-02T16:33:11.290"/>
    <p1510:client id="{E8F15EBB-ED74-CF6E-C09F-902115274D9C}" v="5" dt="2021-01-11T13:06:25.911"/>
    <p1510:client id="{EBF206AF-AC26-D29B-2D19-48E88B511417}" v="46" dt="2021-01-08T14:26:12.850"/>
    <p1510:client id="{EC353D5B-2FF7-6081-1247-A81F4EB6F350}" v="1" dt="2020-11-02T17:11:26.253"/>
    <p1510:client id="{F47B86DC-F711-02B9-B4F5-3C3C4158BCBA}" v="8" dt="2020-12-14T15:39:40.68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94660"/>
  </p:normalViewPr>
  <p:slideViewPr>
    <p:cSldViewPr snapToGrid="0">
      <p:cViewPr varScale="1">
        <p:scale>
          <a:sx n="47" d="100"/>
          <a:sy n="47" d="100"/>
        </p:scale>
        <p:origin x="560" y="76"/>
      </p:cViewPr>
      <p:guideLst>
        <p:guide orient="horz" pos="2880"/>
        <p:guide pos="5144"/>
        <p:guide orient="horz"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503020204020204" pitchFamily="49" charset="-122"/>
                <a:ea typeface="Arial" panose="020B0503020204020204" pitchFamily="49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503020204020204" pitchFamily="49" charset="-122"/>
                <a:ea typeface="Arial" panose="020B0503020204020204" pitchFamily="49" charset="-122"/>
              </a:defRPr>
            </a:lvl1pPr>
          </a:lstStyle>
          <a:p>
            <a:fld id="{E7FEFFA2-7033-FF47-A206-1421EA686B2F}" type="datetimeFigureOut">
              <a:rPr kumimoji="1" lang="zh-CN" altLang="en-US" smtClean="0"/>
              <a:pPr/>
              <a:t>2021/2/17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503020204020204" pitchFamily="49" charset="-122"/>
                <a:ea typeface="Arial" panose="020B0503020204020204" pitchFamily="49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503020204020204" pitchFamily="49" charset="-122"/>
                <a:ea typeface="Arial" panose="020B0503020204020204" pitchFamily="49" charset="-122"/>
              </a:defRPr>
            </a:lvl1pPr>
          </a:lstStyle>
          <a:p>
            <a:fld id="{ACDBC09C-EC8B-554D-9637-9D4CFF72A9E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865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503020204020204" pitchFamily="49" charset="-122"/>
        <a:ea typeface="Arial" panose="020B0503020204020204" pitchFamily="49" charset="-122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BC09C-EC8B-554D-9637-9D4CFF72A9E5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5722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C239AB13-4A9A-4B35-A6BC-97F851CB19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379" y="2057400"/>
            <a:ext cx="2963545" cy="277942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182BD-51B5-4D08-ADA2-7B2114002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9844" y="5474671"/>
            <a:ext cx="6056313" cy="628650"/>
          </a:xfrm>
          <a:prstGeom prst="rect">
            <a:avLst/>
          </a:prstGeom>
        </p:spPr>
        <p:txBody>
          <a:bodyPr/>
          <a:lstStyle>
            <a:lvl1pPr algn="ctr">
              <a:defRPr kumimoji="0" lang="en-US" sz="4000" b="1" i="0" u="none" strike="noStrike" kern="0" cap="none" spc="-40" normalizeH="0" baseline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064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4185" algn="l"/>
              </a:tabLst>
              <a:defRPr/>
            </a:pPr>
            <a:r>
              <a:rPr lang="en-US"/>
              <a:t>Heading comes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62BD73-6033-40F7-A372-8703C89B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9844" y="6426847"/>
            <a:ext cx="6056313" cy="628650"/>
          </a:xfrm>
          <a:prstGeom prst="rect">
            <a:avLst/>
          </a:prstGeom>
        </p:spPr>
        <p:txBody>
          <a:bodyPr/>
          <a:lstStyle>
            <a:lvl1pPr algn="ctr">
              <a:defRPr kumimoji="0" lang="en-US" sz="2000" b="1" i="0" u="none" strike="noStrike" kern="0" cap="none" spc="-40" normalizeH="0" baseline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defRPr>
            </a:lvl1pPr>
          </a:lstStyle>
          <a:p>
            <a:pPr marL="4064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4185" algn="l"/>
              </a:tabLst>
              <a:defRPr/>
            </a:pPr>
            <a:r>
              <a:rPr lang="en-US" err="1"/>
              <a:t>subHeading</a:t>
            </a:r>
            <a:r>
              <a:rPr lang="en-US"/>
              <a:t> comes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DAB39AA-F82A-4319-A092-C81E0D25D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9844" y="7818752"/>
            <a:ext cx="6056313" cy="628650"/>
          </a:xfrm>
          <a:prstGeom prst="rect">
            <a:avLst/>
          </a:prstGeom>
        </p:spPr>
        <p:txBody>
          <a:bodyPr/>
          <a:lstStyle>
            <a:lvl1pPr algn="ctr">
              <a:defRPr kumimoji="0" lang="en-US" sz="2000" b="1" i="0" u="none" strike="noStrike" kern="0" cap="none" spc="-40" normalizeH="0" baseline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defRPr>
            </a:lvl1pPr>
          </a:lstStyle>
          <a:p>
            <a:pPr marL="4064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4185" algn="l"/>
              </a:tabLst>
              <a:defRPr/>
            </a:pPr>
            <a:r>
              <a:rPr lang="en-US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2626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DFB7636-B47B-47BA-9391-A19E84D490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3581400"/>
            <a:ext cx="6553200" cy="914400"/>
          </a:xfrm>
          <a:prstGeom prst="rect">
            <a:avLst/>
          </a:prstGeom>
        </p:spPr>
        <p:txBody>
          <a:bodyPr/>
          <a:lstStyle>
            <a:lvl1pPr>
              <a:buNone/>
              <a:defRPr sz="4500" b="1" spc="-4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Separator Slide in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D5682-BF03-486E-B6D9-E43E8C015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4572000"/>
            <a:ext cx="6553200" cy="914400"/>
          </a:xfrm>
          <a:prstGeom prst="rect">
            <a:avLst/>
          </a:prstGeom>
        </p:spPr>
        <p:txBody>
          <a:bodyPr/>
          <a:lstStyle>
            <a:lvl1pPr>
              <a:buNone/>
              <a:defRPr sz="2000" b="1" spc="-4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 panose="020B0604020202020204" pitchFamily="34" charset="0"/>
              </a:defRPr>
            </a:lvl1pPr>
            <a:lvl2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lorem ipsum dolor 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095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609" y="2122"/>
          <a:ext cx="2604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09" y="2122"/>
                        <a:ext cx="2604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939">
              <a:solidFill>
                <a:srgbClr val="FFFFFF"/>
              </a:solidFill>
              <a:sym typeface="Tw Cen MT" panose="020B0602020104020603" pitchFamily="34" charset="0"/>
            </a:endParaRP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50279" y="8633163"/>
            <a:ext cx="765283" cy="2194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969">
                <a:solidFill>
                  <a:schemeClr val="tx1"/>
                </a:solidFill>
              </a:defRPr>
            </a:lvl1pPr>
          </a:lstStyle>
          <a:p>
            <a:fld id="{B12F0903-890B-4C35-9B9D-74D7E165CC59}" type="slidenum">
              <a:rPr lang="en-US" smtClean="0">
                <a:solidFill>
                  <a:srgbClr val="53565A"/>
                </a:solidFill>
              </a:rPr>
              <a:pPr/>
              <a:t>‹#›</a:t>
            </a:fld>
            <a:endParaRPr lang="en-US">
              <a:solidFill>
                <a:srgbClr val="53565A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50277" y="539756"/>
            <a:ext cx="13338257" cy="1035049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618676" y="8589995"/>
            <a:ext cx="12376965" cy="225703"/>
          </a:xfrm>
        </p:spPr>
        <p:txBody>
          <a:bodyPr wrap="square" tIns="0" rIns="0" bIns="0" anchor="b">
            <a:spAutoFit/>
          </a:bodyPr>
          <a:lstStyle>
            <a:lvl1pPr marL="0" indent="0"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50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3EAF2C9-C0EF-41BD-A5BB-78AE67EA27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743" y="2057400"/>
            <a:ext cx="2963785" cy="27774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DB697-6D85-451F-8E63-AC54506E3C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9844" y="5474671"/>
            <a:ext cx="6056313" cy="628650"/>
          </a:xfrm>
          <a:prstGeom prst="rect">
            <a:avLst/>
          </a:prstGeom>
        </p:spPr>
        <p:txBody>
          <a:bodyPr/>
          <a:lstStyle>
            <a:lvl1pPr algn="ctr">
              <a:buNone/>
              <a:defRPr kumimoji="0" lang="en-US" sz="4000" b="1" i="0" u="none" strike="noStrike" kern="0" cap="none" spc="-4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61214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1734185" algn="l"/>
              </a:tabLst>
              <a:defRPr/>
            </a:pPr>
            <a:r>
              <a:rPr lang="en-US"/>
              <a:t>Heading comes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BB14EF-A9BA-469E-A830-CF9CB39433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9844" y="6426847"/>
            <a:ext cx="6056313" cy="628650"/>
          </a:xfrm>
          <a:prstGeom prst="rect">
            <a:avLst/>
          </a:prstGeom>
        </p:spPr>
        <p:txBody>
          <a:bodyPr/>
          <a:lstStyle>
            <a:lvl1pPr algn="ctr">
              <a:buNone/>
              <a:defRPr kumimoji="0" lang="en-US" sz="2000" b="1" i="0" u="none" strike="noStrike" kern="0" cap="none" spc="-4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defRPr>
            </a:lvl1pPr>
          </a:lstStyle>
          <a:p>
            <a:pPr marL="38354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1734185" algn="l"/>
              </a:tabLst>
              <a:defRPr/>
            </a:pPr>
            <a:r>
              <a:rPr lang="en-US" err="1"/>
              <a:t>subHeading</a:t>
            </a:r>
            <a:r>
              <a:rPr lang="en-US"/>
              <a:t> comes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6B89DD-5518-40F3-A28B-0A51B55CC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9844" y="7818752"/>
            <a:ext cx="6056313" cy="628650"/>
          </a:xfrm>
          <a:prstGeom prst="rect">
            <a:avLst/>
          </a:prstGeom>
        </p:spPr>
        <p:txBody>
          <a:bodyPr/>
          <a:lstStyle>
            <a:lvl1pPr algn="ctr">
              <a:buNone/>
              <a:defRPr kumimoji="0" lang="en-US" sz="2000" b="1" i="0" u="none" strike="noStrike" kern="0" cap="none" spc="-4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defRPr>
            </a:lvl1pPr>
          </a:lstStyle>
          <a:p>
            <a:pPr marL="38354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1734185" algn="l"/>
              </a:tabLst>
              <a:defRPr/>
            </a:pPr>
            <a:r>
              <a:rPr lang="en-US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31127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DFB7636-B47B-47BA-9391-A19E84D490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3581400"/>
            <a:ext cx="6553200" cy="914400"/>
          </a:xfrm>
          <a:prstGeom prst="rect">
            <a:avLst/>
          </a:prstGeom>
        </p:spPr>
        <p:txBody>
          <a:bodyPr/>
          <a:lstStyle>
            <a:lvl1pPr>
              <a:buNone/>
              <a:defRPr sz="4500" b="1" spc="-4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Separator Slide in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D5682-BF03-486E-B6D9-E43E8C015D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4572000"/>
            <a:ext cx="6553200" cy="914400"/>
          </a:xfrm>
          <a:prstGeom prst="rect">
            <a:avLst/>
          </a:prstGeom>
        </p:spPr>
        <p:txBody>
          <a:bodyPr/>
          <a:lstStyle>
            <a:lvl1pPr>
              <a:buNone/>
              <a:defRPr sz="2000" b="1" spc="-40" baseline="0">
                <a:solidFill>
                  <a:schemeClr val="bg1"/>
                </a:solidFill>
                <a:latin typeface="Arial"/>
                <a:cs typeface="Arial" panose="020B0604020202020204" pitchFamily="34" charset="0"/>
              </a:defRPr>
            </a:lvl1pPr>
            <a:lvl2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Subtitle lorem ipsum dolor 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AECCB-636A-4D4B-9DD8-066E6F0A59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0"/>
            <a:ext cx="813206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0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buNone/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General text</a:t>
            </a:r>
          </a:p>
          <a:p>
            <a:pPr lvl="0"/>
            <a:r>
              <a:rPr lang="en-US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Content area heading in bold</a:t>
            </a:r>
          </a:p>
          <a:p>
            <a:pPr lvl="0"/>
            <a:r>
              <a:rPr lang="en-US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316083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E58B5E5-242B-4359-AE5E-BE8748671D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buNone/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Name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2DE6953-7C59-439F-B1B6-B4D667E62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5CA68C-5F16-4B31-A3B8-C0C0013E01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7144" y="2497569"/>
            <a:ext cx="3752910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29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A731A-5A0B-41C1-A793-125BEDCCA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6256000" cy="9142214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E58B5E5-242B-4359-AE5E-BE8748671D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buNone/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Name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2DE6953-7C59-439F-B1B6-B4D667E62B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5CA68C-5F16-4B31-A3B8-C0C0013E01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7144" y="2497569"/>
            <a:ext cx="3752910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90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519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buNone/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General text</a:t>
            </a:r>
          </a:p>
          <a:p>
            <a:pPr lvl="0"/>
            <a:r>
              <a:rPr lang="en-US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Content area heading in bold</a:t>
            </a:r>
          </a:p>
          <a:p>
            <a:pPr lvl="0"/>
            <a:r>
              <a:rPr lang="en-US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1667736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General text</a:t>
            </a:r>
          </a:p>
          <a:p>
            <a:pPr lvl="0"/>
            <a:r>
              <a:rPr lang="en-US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Content area heading in bold</a:t>
            </a:r>
          </a:p>
          <a:p>
            <a:pPr lvl="0"/>
            <a:r>
              <a:rPr lang="en-US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1614558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E510E0C-6284-46A0-9FF7-E53767E95C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buNone/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General text</a:t>
            </a:r>
          </a:p>
          <a:p>
            <a:pPr lvl="0"/>
            <a:r>
              <a:rPr lang="en-US"/>
              <a:t>in slide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7CAE074-096E-4364-AEDE-1C0426C2B7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Content area heading in bold</a:t>
            </a:r>
          </a:p>
          <a:p>
            <a:pPr lvl="0"/>
            <a:r>
              <a:rPr lang="en-US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2366388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C239AB13-4A9A-4B35-A6BC-97F851CB19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379" y="2057400"/>
            <a:ext cx="2963545" cy="277942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182BD-51B5-4D08-ADA2-7B2114002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9844" y="5474671"/>
            <a:ext cx="6056313" cy="628650"/>
          </a:xfrm>
          <a:prstGeom prst="rect">
            <a:avLst/>
          </a:prstGeom>
        </p:spPr>
        <p:txBody>
          <a:bodyPr/>
          <a:lstStyle>
            <a:lvl1pPr algn="ctr">
              <a:defRPr kumimoji="0" lang="en-US" sz="4000" b="1" i="0" u="none" strike="noStrike" kern="0" cap="none" spc="-40" normalizeH="0" baseline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064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4185" algn="l"/>
              </a:tabLst>
              <a:defRPr/>
            </a:pPr>
            <a:r>
              <a:rPr lang="en-US" dirty="0"/>
              <a:t>Heading comes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62BD73-6033-40F7-A372-8703C89B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9844" y="6426847"/>
            <a:ext cx="6056313" cy="628650"/>
          </a:xfrm>
          <a:prstGeom prst="rect">
            <a:avLst/>
          </a:prstGeom>
        </p:spPr>
        <p:txBody>
          <a:bodyPr/>
          <a:lstStyle>
            <a:lvl1pPr algn="ctr">
              <a:defRPr kumimoji="0" lang="en-US" sz="2000" b="1" i="0" u="none" strike="noStrike" kern="0" cap="none" spc="-40" normalizeH="0" baseline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defRPr>
            </a:lvl1pPr>
          </a:lstStyle>
          <a:p>
            <a:pPr marL="4064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4185" algn="l"/>
              </a:tabLst>
              <a:defRPr/>
            </a:pPr>
            <a:r>
              <a:rPr lang="en-US" dirty="0" err="1"/>
              <a:t>subHeading</a:t>
            </a:r>
            <a:r>
              <a:rPr lang="en-US" dirty="0"/>
              <a:t> comes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DAB39AA-F82A-4319-A092-C81E0D25D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99844" y="7818752"/>
            <a:ext cx="6056313" cy="628650"/>
          </a:xfrm>
          <a:prstGeom prst="rect">
            <a:avLst/>
          </a:prstGeom>
        </p:spPr>
        <p:txBody>
          <a:bodyPr/>
          <a:lstStyle>
            <a:lvl1pPr algn="ctr">
              <a:defRPr kumimoji="0" lang="en-US" sz="2000" b="1" i="0" u="none" strike="noStrike" kern="0" cap="none" spc="-40" normalizeH="0" baseline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+mj-ea"/>
                <a:cs typeface="Arial" panose="020B0604020202020204" pitchFamily="34" charset="0"/>
              </a:defRPr>
            </a:lvl1pPr>
          </a:lstStyle>
          <a:p>
            <a:pPr marL="4064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34185" algn="l"/>
              </a:tabLst>
              <a:defRPr/>
            </a:pPr>
            <a:r>
              <a:rPr lang="en-US" dirty="0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26263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1614558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</p:spTree>
    <p:extLst>
      <p:ext uri="{BB962C8B-B14F-4D97-AF65-F5344CB8AC3E}">
        <p14:creationId xmlns:p14="http://schemas.microsoft.com/office/powerpoint/2010/main" val="317286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1719072"/>
            <a:ext cx="6934200" cy="6434328"/>
          </a:xfrm>
          <a:prstGeom prst="rect">
            <a:avLst/>
          </a:prstGeom>
        </p:spPr>
        <p:txBody>
          <a:bodyPr/>
          <a:lstStyle>
            <a:lvl1pPr marL="231775" indent="-231775">
              <a:spcAft>
                <a:spcPts val="1200"/>
              </a:spcAft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Table of content</a:t>
            </a:r>
          </a:p>
          <a:p>
            <a:pPr lvl="0"/>
            <a:r>
              <a:rPr lang="en-US" dirty="0"/>
              <a:t>Content comes here…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33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315876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57816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271070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158106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2365158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General text</a:t>
            </a:r>
          </a:p>
          <a:p>
            <a:pPr lvl="0"/>
            <a:r>
              <a:rPr lang="en-US"/>
              <a:t>in slide</a:t>
            </a:r>
          </a:p>
        </p:txBody>
      </p:sp>
    </p:spTree>
    <p:extLst>
      <p:ext uri="{BB962C8B-B14F-4D97-AF65-F5344CB8AC3E}">
        <p14:creationId xmlns:p14="http://schemas.microsoft.com/office/powerpoint/2010/main" val="317286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1344287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476670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4097000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471402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1414064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17412962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076791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402361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4012545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090192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1719072"/>
            <a:ext cx="6934200" cy="6434328"/>
          </a:xfrm>
          <a:prstGeom prst="rect">
            <a:avLst/>
          </a:prstGeom>
        </p:spPr>
        <p:txBody>
          <a:bodyPr/>
          <a:lstStyle>
            <a:lvl1pPr marL="231775" indent="-231775">
              <a:spcAft>
                <a:spcPts val="1200"/>
              </a:spcAft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Table of content</a:t>
            </a:r>
          </a:p>
          <a:p>
            <a:pPr lvl="0"/>
            <a:r>
              <a:rPr lang="en-US"/>
              <a:t>Content comes here…</a:t>
            </a:r>
          </a:p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Lorem ipsum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33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1582059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General text</a:t>
            </a:r>
          </a:p>
          <a:p>
            <a:pPr lvl="0"/>
            <a:r>
              <a:rPr lang="en-US" dirty="0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Content area heading in bold</a:t>
            </a:r>
          </a:p>
          <a:p>
            <a:pPr lvl="0"/>
            <a:r>
              <a:rPr lang="en-US" dirty="0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6366952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Date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E70B4-4EA4-4773-8A9B-553AFC233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399" y="2497569"/>
            <a:ext cx="3758401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1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C27EEA1-525A-4FE3-A8E9-546A67FE8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724E8-4705-4412-826F-E3E02A474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Date of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B1C284-D4D3-4818-A2FD-570E7841DA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399" y="2497569"/>
            <a:ext cx="3758401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29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C27EEA1-525A-4FE3-A8E9-546A67FE8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724E8-4705-4412-826F-E3E02A474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Date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FBB5C-AEA6-4449-919C-FB2FCC954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399" y="2497569"/>
            <a:ext cx="3758401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6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C27EEA1-525A-4FE3-A8E9-546A67FE8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724E8-4705-4412-826F-E3E02A474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Date of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2C0CA-D7D5-46A0-8591-FE13857D8B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399" y="2497569"/>
            <a:ext cx="3758401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2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C27EEA1-525A-4FE3-A8E9-546A67FE8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724E8-4705-4412-826F-E3E02A474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Date of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91201-A013-4296-8D46-434C05E64E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399" y="2497569"/>
            <a:ext cx="3758401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56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C27EEA1-525A-4FE3-A8E9-546A67FE8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724E8-4705-4412-826F-E3E02A474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Date of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60E85-54B0-47A5-ADB8-2F4F2FAF21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399" y="2497569"/>
            <a:ext cx="3758401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4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with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C27EEA1-525A-4FE3-A8E9-546A67FE8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2A9724E8-4705-4412-826F-E3E02A474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 dirty="0"/>
              <a:t>Date of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8A2EC-08E4-466C-9B96-CB32DF9E68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399" y="2497569"/>
            <a:ext cx="3758401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General text</a:t>
            </a:r>
          </a:p>
          <a:p>
            <a:pPr lvl="0"/>
            <a:r>
              <a:rPr lang="en-US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Content area heading in bold</a:t>
            </a:r>
          </a:p>
          <a:p>
            <a:pPr lvl="0"/>
            <a:r>
              <a:rPr lang="en-US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3158765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609" y="2122"/>
          <a:ext cx="2604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09" y="2122"/>
                        <a:ext cx="2604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3939" b="0" i="0" baseline="0" err="1">
              <a:latin typeface="Tw Cen MT" panose="020B0602020104020603" pitchFamily="34" charset="0"/>
              <a:ea typeface="+mj-ea"/>
              <a:cs typeface="+mj-cs"/>
              <a:sym typeface="Tw Cen MT" panose="020B0602020104020603" pitchFamily="34" charset="0"/>
            </a:endParaRP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50279" y="8633163"/>
            <a:ext cx="765283" cy="2194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969">
                <a:solidFill>
                  <a:schemeClr val="tx1"/>
                </a:solidFill>
              </a:defRPr>
            </a:lvl1pPr>
          </a:lstStyle>
          <a:p>
            <a:fld id="{B12F0903-890B-4C35-9B9D-74D7E165CC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50277" y="539756"/>
            <a:ext cx="13338257" cy="10350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618676" y="8589995"/>
            <a:ext cx="12376965" cy="225703"/>
          </a:xfrm>
          <a:prstGeom prst="rect">
            <a:avLst/>
          </a:prstGeom>
        </p:spPr>
        <p:txBody>
          <a:bodyPr tIns="0" rIns="0" bIns="0" anchor="b">
            <a:spAutoFit/>
          </a:bodyPr>
          <a:lstStyle>
            <a:lvl1pPr marL="0" indent="0">
              <a:buNone/>
              <a:defRPr lang="en-US" sz="14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0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-with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1297959"/>
            <a:ext cx="51816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General text</a:t>
            </a:r>
          </a:p>
          <a:p>
            <a:pPr lvl="0"/>
            <a:r>
              <a:rPr lang="en-US"/>
              <a:t>in slide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3200400"/>
            <a:ext cx="6934200" cy="495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Content area heading in bold</a:t>
            </a:r>
          </a:p>
          <a:p>
            <a:pPr lvl="0"/>
            <a:r>
              <a:rPr lang="en-US"/>
              <a:t>Content comes here…</a:t>
            </a:r>
          </a:p>
        </p:txBody>
      </p:sp>
    </p:spTree>
    <p:extLst>
      <p:ext uri="{BB962C8B-B14F-4D97-AF65-F5344CB8AC3E}">
        <p14:creationId xmlns:p14="http://schemas.microsoft.com/office/powerpoint/2010/main" val="357816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E70B4-4EA4-4773-8A9B-553AFC233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399" y="2497569"/>
            <a:ext cx="3758401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1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lternate"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6283D0-A739-43FB-82AB-9162559D0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6256000" cy="914221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732E64-CA91-46DB-803E-28B802AEF4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400" y="4138619"/>
            <a:ext cx="5715000" cy="1282700"/>
          </a:xfrm>
          <a:prstGeom prst="rect">
            <a:avLst/>
          </a:prstGeom>
        </p:spPr>
        <p:txBody>
          <a:bodyPr/>
          <a:lstStyle>
            <a:lvl1pPr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550715-99FA-4809-97BF-DA6FF95EE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4400" y="7315200"/>
            <a:ext cx="69342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latin typeface="Arial" panose="020B0504020202020204" pitchFamily="34" charset="0"/>
              </a:defRPr>
            </a:lvl2pPr>
            <a:lvl3pPr>
              <a:defRPr>
                <a:latin typeface="Arial" panose="020B0504020202020204" pitchFamily="34" charset="0"/>
              </a:defRPr>
            </a:lvl3pPr>
            <a:lvl4pPr>
              <a:defRPr>
                <a:latin typeface="Arial" panose="020B0504020202020204" pitchFamily="34" charset="0"/>
              </a:defRPr>
            </a:lvl4pPr>
            <a:lvl5pPr>
              <a:defRPr>
                <a:latin typeface="Arial" panose="020B0504020202020204" pitchFamily="34" charset="0"/>
              </a:defRPr>
            </a:lvl5pPr>
          </a:lstStyle>
          <a:p>
            <a:pPr lvl="0"/>
            <a:r>
              <a:rPr lang="en-US"/>
              <a:t>Date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E70B4-4EA4-4773-8A9B-553AFC233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399" y="2497569"/>
            <a:ext cx="3758401" cy="9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43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image" Target="../media/image17.emf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oleObject" Target="../embeddings/oleObject4.bin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tags" Target="../tags/tag6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1419848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95" imgH="396" progId="TCLayout.ActiveDocument.1">
                  <p:embed/>
                </p:oleObj>
              </mc:Choice>
              <mc:Fallback>
                <p:oleObj name="think-cell Slide" r:id="rId1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9BF5BBC-D1C6-4D36-BD09-925E097B01DB}"/>
              </a:ext>
            </a:extLst>
          </p:cNvPr>
          <p:cNvSpPr/>
          <p:nvPr userDrawn="1"/>
        </p:nvSpPr>
        <p:spPr>
          <a:xfrm>
            <a:off x="14528800" y="-248024"/>
            <a:ext cx="1752600" cy="171824"/>
          </a:xfrm>
          <a:prstGeom prst="rect">
            <a:avLst/>
          </a:prstGeom>
          <a:gradFill>
            <a:gsLst>
              <a:gs pos="100000">
                <a:srgbClr val="A201FB"/>
              </a:gs>
              <a:gs pos="0">
                <a:srgbClr val="FC3F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69881F-42DC-4DC4-A3DD-A90CCEE9B143}"/>
              </a:ext>
            </a:extLst>
          </p:cNvPr>
          <p:cNvSpPr/>
          <p:nvPr userDrawn="1"/>
        </p:nvSpPr>
        <p:spPr>
          <a:xfrm>
            <a:off x="14056800" y="-245356"/>
            <a:ext cx="163441" cy="163441"/>
          </a:xfrm>
          <a:prstGeom prst="ellipse">
            <a:avLst/>
          </a:prstGeom>
          <a:solidFill>
            <a:srgbClr val="FC3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31EB51-A2D9-4610-B848-BE19D306AB92}"/>
              </a:ext>
            </a:extLst>
          </p:cNvPr>
          <p:cNvSpPr/>
          <p:nvPr userDrawn="1"/>
        </p:nvSpPr>
        <p:spPr>
          <a:xfrm>
            <a:off x="14270601" y="-245356"/>
            <a:ext cx="163441" cy="163441"/>
          </a:xfrm>
          <a:prstGeom prst="ellipse">
            <a:avLst/>
          </a:prstGeom>
          <a:solidFill>
            <a:srgbClr val="A10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8E3EE8-B0EA-4DCD-AD1F-C0994A1CDB5E}"/>
              </a:ext>
            </a:extLst>
          </p:cNvPr>
          <p:cNvCxnSpPr/>
          <p:nvPr userDrawn="1"/>
        </p:nvCxnSpPr>
        <p:spPr>
          <a:xfrm flipH="1">
            <a:off x="13157200" y="-152400"/>
            <a:ext cx="457200" cy="0"/>
          </a:xfrm>
          <a:prstGeom prst="line">
            <a:avLst/>
          </a:prstGeom>
          <a:ln w="19050">
            <a:gradFill>
              <a:gsLst>
                <a:gs pos="100000">
                  <a:srgbClr val="FD3F2B"/>
                </a:gs>
                <a:gs pos="0">
                  <a:srgbClr val="A101FD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7A01E2D-33B0-4A84-9283-749FFD46BEF0}"/>
              </a:ext>
            </a:extLst>
          </p:cNvPr>
          <p:cNvSpPr/>
          <p:nvPr userDrawn="1"/>
        </p:nvSpPr>
        <p:spPr>
          <a:xfrm>
            <a:off x="13843000" y="-245356"/>
            <a:ext cx="163441" cy="163441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92C25-ED05-44D9-89A1-8555F482899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55" y="316185"/>
            <a:ext cx="1324610" cy="3492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65" r:id="rId3"/>
    <p:sldLayoutId id="2147483764" r:id="rId4"/>
    <p:sldLayoutId id="2147483719" r:id="rId5"/>
    <p:sldLayoutId id="2147483720" r:id="rId6"/>
    <p:sldLayoutId id="2147483661" r:id="rId7"/>
    <p:sldLayoutId id="2147483717" r:id="rId8"/>
    <p:sldLayoutId id="2147483768" r:id="rId9"/>
    <p:sldLayoutId id="2147483818" r:id="rId10"/>
    <p:sldLayoutId id="2147483767" r:id="rId11"/>
    <p:sldLayoutId id="2147483770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rgbClr val="A101FC"/>
            </a:gs>
            <a:gs pos="23000">
              <a:srgbClr val="F93D32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2229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95" imgH="396" progId="TCLayout.ActiveDocument.1">
                  <p:embed/>
                </p:oleObj>
              </mc:Choice>
              <mc:Fallback>
                <p:oleObj name="think-cell Slide" r:id="rId11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189DE9D-A56C-4CC2-B45E-1B1A4EA37B44}"/>
              </a:ext>
            </a:extLst>
          </p:cNvPr>
          <p:cNvSpPr/>
          <p:nvPr userDrawn="1"/>
        </p:nvSpPr>
        <p:spPr>
          <a:xfrm>
            <a:off x="14528800" y="-248024"/>
            <a:ext cx="1752600" cy="171824"/>
          </a:xfrm>
          <a:prstGeom prst="rect">
            <a:avLst/>
          </a:prstGeom>
          <a:gradFill>
            <a:gsLst>
              <a:gs pos="100000">
                <a:srgbClr val="A201FB"/>
              </a:gs>
              <a:gs pos="0">
                <a:srgbClr val="FC3F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BF9BE5-40EB-4720-B126-F875D6BE87C1}"/>
              </a:ext>
            </a:extLst>
          </p:cNvPr>
          <p:cNvSpPr/>
          <p:nvPr userDrawn="1"/>
        </p:nvSpPr>
        <p:spPr>
          <a:xfrm>
            <a:off x="14056800" y="-245356"/>
            <a:ext cx="163441" cy="163441"/>
          </a:xfrm>
          <a:prstGeom prst="ellipse">
            <a:avLst/>
          </a:prstGeom>
          <a:solidFill>
            <a:srgbClr val="FC3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7166A3-DB11-41E8-9E09-63A615A3C705}"/>
              </a:ext>
            </a:extLst>
          </p:cNvPr>
          <p:cNvSpPr/>
          <p:nvPr userDrawn="1"/>
        </p:nvSpPr>
        <p:spPr>
          <a:xfrm>
            <a:off x="14270601" y="-245356"/>
            <a:ext cx="163441" cy="163441"/>
          </a:xfrm>
          <a:prstGeom prst="ellipse">
            <a:avLst/>
          </a:prstGeom>
          <a:solidFill>
            <a:srgbClr val="A10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6A3A91-D49B-452C-AA20-30D6A157AF76}"/>
              </a:ext>
            </a:extLst>
          </p:cNvPr>
          <p:cNvCxnSpPr/>
          <p:nvPr userDrawn="1"/>
        </p:nvCxnSpPr>
        <p:spPr>
          <a:xfrm flipH="1">
            <a:off x="13157200" y="-152400"/>
            <a:ext cx="457200" cy="0"/>
          </a:xfrm>
          <a:prstGeom prst="line">
            <a:avLst/>
          </a:prstGeom>
          <a:ln w="19050">
            <a:gradFill>
              <a:gsLst>
                <a:gs pos="100000">
                  <a:srgbClr val="FD3F2B"/>
                </a:gs>
                <a:gs pos="0">
                  <a:srgbClr val="A101FD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7B36E8E1-598D-40F8-A28F-94B7628FD791}"/>
              </a:ext>
            </a:extLst>
          </p:cNvPr>
          <p:cNvSpPr/>
          <p:nvPr userDrawn="1"/>
        </p:nvSpPr>
        <p:spPr>
          <a:xfrm>
            <a:off x="13843000" y="-245356"/>
            <a:ext cx="163441" cy="163441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F2229A-2E0C-4E6C-85CB-FC05BA29A0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055" y="316185"/>
            <a:ext cx="1324610" cy="3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1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664" r:id="rId3"/>
    <p:sldLayoutId id="2147483718" r:id="rId4"/>
    <p:sldLayoutId id="2147483769" r:id="rId5"/>
    <p:sldLayoutId id="2147483714" r:id="rId6"/>
    <p:sldLayoutId id="2147483738" r:id="rId7"/>
    <p:sldLayoutId id="214748373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7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740656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306" imgH="306" progId="TCLayout.ActiveDocument.1">
                  <p:embed/>
                </p:oleObj>
              </mc:Choice>
              <mc:Fallback>
                <p:oleObj name="think-cell Slide" r:id="rId33" imgW="306" imgH="30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9BF5BBC-D1C6-4D36-BD09-925E097B01DB}"/>
              </a:ext>
            </a:extLst>
          </p:cNvPr>
          <p:cNvSpPr/>
          <p:nvPr userDrawn="1"/>
        </p:nvSpPr>
        <p:spPr>
          <a:xfrm>
            <a:off x="14528800" y="-248024"/>
            <a:ext cx="1752600" cy="171824"/>
          </a:xfrm>
          <a:prstGeom prst="rect">
            <a:avLst/>
          </a:prstGeom>
          <a:gradFill>
            <a:gsLst>
              <a:gs pos="100000">
                <a:srgbClr val="A201FB"/>
              </a:gs>
              <a:gs pos="0">
                <a:srgbClr val="FC3F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69881F-42DC-4DC4-A3DD-A90CCEE9B143}"/>
              </a:ext>
            </a:extLst>
          </p:cNvPr>
          <p:cNvSpPr/>
          <p:nvPr userDrawn="1"/>
        </p:nvSpPr>
        <p:spPr>
          <a:xfrm>
            <a:off x="14056800" y="-245356"/>
            <a:ext cx="163441" cy="163441"/>
          </a:xfrm>
          <a:prstGeom prst="ellipse">
            <a:avLst/>
          </a:prstGeom>
          <a:solidFill>
            <a:srgbClr val="FC3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31EB51-A2D9-4610-B848-BE19D306AB92}"/>
              </a:ext>
            </a:extLst>
          </p:cNvPr>
          <p:cNvSpPr/>
          <p:nvPr userDrawn="1"/>
        </p:nvSpPr>
        <p:spPr>
          <a:xfrm>
            <a:off x="14270601" y="-245356"/>
            <a:ext cx="163441" cy="163441"/>
          </a:xfrm>
          <a:prstGeom prst="ellipse">
            <a:avLst/>
          </a:prstGeom>
          <a:solidFill>
            <a:srgbClr val="A10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8E3EE8-B0EA-4DCD-AD1F-C0994A1CDB5E}"/>
              </a:ext>
            </a:extLst>
          </p:cNvPr>
          <p:cNvCxnSpPr/>
          <p:nvPr userDrawn="1"/>
        </p:nvCxnSpPr>
        <p:spPr>
          <a:xfrm flipH="1">
            <a:off x="13157200" y="-152400"/>
            <a:ext cx="457200" cy="0"/>
          </a:xfrm>
          <a:prstGeom prst="line">
            <a:avLst/>
          </a:prstGeom>
          <a:ln w="19050">
            <a:gradFill>
              <a:gsLst>
                <a:gs pos="100000">
                  <a:srgbClr val="FD3F2B"/>
                </a:gs>
                <a:gs pos="0">
                  <a:srgbClr val="A101FD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7A01E2D-33B0-4A84-9283-749FFD46BEF0}"/>
              </a:ext>
            </a:extLst>
          </p:cNvPr>
          <p:cNvSpPr/>
          <p:nvPr userDrawn="1"/>
        </p:nvSpPr>
        <p:spPr>
          <a:xfrm>
            <a:off x="13843000" y="-245356"/>
            <a:ext cx="163441" cy="163441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792C25-ED05-44D9-89A1-8555F482899C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55" y="316185"/>
            <a:ext cx="1324610" cy="3492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4" r:id="rId19"/>
    <p:sldLayoutId id="2147483737" r:id="rId20"/>
    <p:sldLayoutId id="2147483733" r:id="rId21"/>
    <p:sldLayoutId id="2147483816" r:id="rId22"/>
    <p:sldLayoutId id="2147483817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3" r:id="rId29"/>
    <p:sldLayoutId id="2147483766" r:id="rId3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com/v3/__https:/f.io/K9AOIXNz__;!!Jqkx6D6v!q8OsDimxFXPhkiLpYQ4yRz91wFF06HAIFTaapWQd5-uFoeX3EADlUAY2N6dIemyNSxf2zM0$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D5A6D0-209F-4074-A7CB-D0912C4EE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ITU-D Tech Talks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ABF267-A0D0-44A2-9177-79B24EC4EF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18 February 2021</a:t>
            </a:r>
          </a:p>
        </p:txBody>
      </p:sp>
    </p:spTree>
    <p:extLst>
      <p:ext uri="{BB962C8B-B14F-4D97-AF65-F5344CB8AC3E}">
        <p14:creationId xmlns:p14="http://schemas.microsoft.com/office/powerpoint/2010/main" val="82687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 txBox="1">
            <a:spLocks noGrp="1"/>
          </p:cNvSpPr>
          <p:nvPr>
            <p:ph type="body" sz="quarter" idx="10"/>
          </p:nvPr>
        </p:nvSpPr>
        <p:spPr>
          <a:xfrm>
            <a:off x="1992562" y="1016000"/>
            <a:ext cx="9301079" cy="37087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JM" sz="2800" b="1" dirty="0"/>
              <a:t>Caribbean, Central America &amp; South Pacific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M" sz="2800" b="1" dirty="0"/>
              <a:t>14m+ customers in 32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M" sz="2800" b="1" dirty="0"/>
              <a:t>Mobile, Fibre, TV,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M" sz="2800" b="1" dirty="0"/>
              <a:t>Many countries are developing: low GDP, low ARPU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M" sz="2800" b="1" dirty="0"/>
              <a:t>Limited fixed broadband penetration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M" sz="2800" b="1" dirty="0"/>
              <a:t>Mobile broadband key to ubiquitous internet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M" sz="2800" b="1" dirty="0"/>
              <a:t>Shift online gathering pace</a:t>
            </a:r>
            <a:r>
              <a:rPr lang="en-JM" sz="2800" dirty="0"/>
              <a:t>	</a:t>
            </a:r>
          </a:p>
          <a:p>
            <a:endParaRPr lang="en-JM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8536" y="659062"/>
            <a:ext cx="3407717" cy="3898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7" y="4595872"/>
            <a:ext cx="6868660" cy="3794149"/>
          </a:xfrm>
          <a:prstGeom prst="rect">
            <a:avLst/>
          </a:prstGeom>
        </p:spPr>
      </p:pic>
      <p:pic>
        <p:nvPicPr>
          <p:cNvPr id="8" name="Picture 4" descr="http://www.digicelgroup.com/en/where-we-are/caribbean-and-central-america/_jcr_content/content/content_box_508d/content-box/markets_viewer_857e.asset.spool/map_caribbea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110" y="4595872"/>
            <a:ext cx="8009771" cy="379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E471292-75AB-4773-9693-BADC19E07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00" y="177800"/>
            <a:ext cx="6553200" cy="838200"/>
          </a:xfrm>
        </p:spPr>
        <p:txBody>
          <a:bodyPr/>
          <a:lstStyle/>
          <a:p>
            <a:r>
              <a:rPr kumimoji="0" lang="en-US" sz="3600" b="0" u="none" strike="noStrike" kern="0" cap="none" spc="15" normalizeH="0" baseline="0" noProof="0" dirty="0">
                <a:ln>
                  <a:noFill/>
                </a:ln>
                <a:gradFill>
                  <a:gsLst>
                    <a:gs pos="0">
                      <a:srgbClr val="FE402A"/>
                    </a:gs>
                    <a:gs pos="100000">
                      <a:srgbClr val="A101FF"/>
                    </a:gs>
                  </a:gsLst>
                  <a:lin ang="18900000" scaled="0"/>
                </a:gra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About</a:t>
            </a:r>
            <a:r>
              <a:rPr kumimoji="0" lang="en-US" sz="3600" b="0" u="none" strike="noStrike" kern="0" cap="none" spc="15" normalizeH="0" noProof="0" dirty="0">
                <a:ln>
                  <a:noFill/>
                </a:ln>
                <a:gradFill>
                  <a:gsLst>
                    <a:gs pos="0">
                      <a:srgbClr val="FE402A"/>
                    </a:gs>
                    <a:gs pos="100000">
                      <a:srgbClr val="A101FF"/>
                    </a:gs>
                  </a:gsLst>
                  <a:lin ang="18900000" scaled="0"/>
                </a:gra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Us</a:t>
            </a:r>
            <a:endParaRPr kumimoji="0" lang="en-US" sz="3600" b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E402A"/>
                  </a:gs>
                  <a:gs pos="100000">
                    <a:srgbClr val="A101FF"/>
                  </a:gs>
                </a:gsLst>
                <a:lin ang="18900000" scaled="0"/>
              </a:gra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3677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471292-75AB-4773-9693-BADC19E07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00" y="177800"/>
            <a:ext cx="6553200" cy="838200"/>
          </a:xfrm>
        </p:spPr>
        <p:txBody>
          <a:bodyPr/>
          <a:lstStyle/>
          <a:p>
            <a:r>
              <a:rPr lang="en-US" sz="3600" b="0" spc="15" dirty="0">
                <a:gradFill>
                  <a:gsLst>
                    <a:gs pos="0">
                      <a:srgbClr val="FE402A"/>
                    </a:gs>
                    <a:gs pos="100000">
                      <a:srgbClr val="A101FF"/>
                    </a:gs>
                  </a:gsLst>
                  <a:lin ang="18900000" scaled="0"/>
                </a:gradFill>
                <a:ea typeface="+mj-ea"/>
              </a:rPr>
              <a:t>Digital Economy</a:t>
            </a:r>
            <a:endParaRPr kumimoji="0" lang="en-US" sz="3600" b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E402A"/>
                  </a:gs>
                  <a:gs pos="100000">
                    <a:srgbClr val="A101FF"/>
                  </a:gs>
                </a:gsLst>
                <a:lin ang="18900000" scaled="0"/>
              </a:gra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4B2DB-22F0-4811-9340-37D9E4B8A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2738" y="1016000"/>
            <a:ext cx="14165178" cy="7887368"/>
          </a:xfrm>
        </p:spPr>
        <p:txBody>
          <a:bodyPr/>
          <a:lstStyle/>
          <a:p>
            <a:r>
              <a:rPr lang="en-GB" dirty="0"/>
              <a:t>			Mobile Operators are the bridge for end users to access the digital world</a:t>
            </a:r>
          </a:p>
          <a:p>
            <a:endParaRPr lang="en-GB" dirty="0"/>
          </a:p>
          <a:p>
            <a:r>
              <a:rPr lang="en-GB" dirty="0"/>
              <a:t>Three key pillars:</a:t>
            </a:r>
          </a:p>
          <a:p>
            <a:endParaRPr lang="en-US" dirty="0"/>
          </a:p>
          <a:p>
            <a:pPr lvl="0"/>
            <a:r>
              <a:rPr lang="en-GB" dirty="0"/>
              <a:t>Connectivity	</a:t>
            </a:r>
            <a:r>
              <a:rPr lang="en-GB" b="0" dirty="0"/>
              <a:t>large increase in data usage and changes in data usage </a:t>
            </a:r>
          </a:p>
          <a:p>
            <a:pPr lvl="0"/>
            <a:endParaRPr lang="en-GB" b="0" dirty="0"/>
          </a:p>
          <a:p>
            <a:pPr lvl="0"/>
            <a:r>
              <a:rPr lang="en-GB" b="0" dirty="0"/>
              <a:t>		costs are going up and revenues are down </a:t>
            </a:r>
          </a:p>
          <a:p>
            <a:pPr lvl="0"/>
            <a:endParaRPr lang="en-GB" b="0" dirty="0"/>
          </a:p>
          <a:p>
            <a:pPr lvl="0"/>
            <a:r>
              <a:rPr lang="en-GB" b="0" dirty="0"/>
              <a:t>		deferrals or waivers of spectrum fees have been important part of the solution </a:t>
            </a:r>
          </a:p>
          <a:p>
            <a:pPr lvl="0"/>
            <a:endParaRPr lang="en-US" dirty="0"/>
          </a:p>
          <a:p>
            <a:pPr lvl="0"/>
            <a:endParaRPr lang="en-GB" dirty="0"/>
          </a:p>
          <a:p>
            <a:pPr lvl="0"/>
            <a:r>
              <a:rPr lang="en-GB" dirty="0"/>
              <a:t>Content	</a:t>
            </a:r>
            <a:r>
              <a:rPr lang="en-GB" b="0" dirty="0"/>
              <a:t>increased demand for relevant content &amp; local content</a:t>
            </a:r>
          </a:p>
          <a:p>
            <a:pPr lvl="0"/>
            <a:endParaRPr lang="en-GB" b="0" dirty="0"/>
          </a:p>
          <a:p>
            <a:pPr lvl="0"/>
            <a:r>
              <a:rPr lang="en-US" b="0" dirty="0"/>
              <a:t>		</a:t>
            </a:r>
            <a:r>
              <a:rPr lang="en-GB" b="0" dirty="0"/>
              <a:t>prioritisation : zero rating of official websites, </a:t>
            </a:r>
            <a:r>
              <a:rPr lang="en-GB" b="0" dirty="0" err="1"/>
              <a:t>Covid</a:t>
            </a:r>
            <a:r>
              <a:rPr lang="en-GB" b="0" dirty="0"/>
              <a:t> related websites and educational material </a:t>
            </a:r>
          </a:p>
          <a:p>
            <a:pPr lvl="0"/>
            <a:endParaRPr lang="en-GB" b="0" dirty="0"/>
          </a:p>
          <a:p>
            <a:pPr lvl="0"/>
            <a:r>
              <a:rPr lang="en-GB" b="0" dirty="0"/>
              <a:t>		traffic management has been necessary in some cases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Commerce	</a:t>
            </a:r>
            <a:r>
              <a:rPr lang="en-GB" b="0" dirty="0"/>
              <a:t>dramatic shift to online purchasing and home delivery of food &amp; groceries</a:t>
            </a:r>
            <a:endParaRPr lang="en-US" b="0" dirty="0"/>
          </a:p>
          <a:p>
            <a:r>
              <a:rPr lang="en-US" b="0" dirty="0"/>
              <a:t>		</a:t>
            </a:r>
          </a:p>
          <a:p>
            <a:r>
              <a:rPr lang="en-US" b="0" dirty="0"/>
              <a:t>		</a:t>
            </a:r>
            <a:r>
              <a:rPr lang="en-GB" b="0" dirty="0"/>
              <a:t>partnerships in food delivery, ecommerce and telehealth</a:t>
            </a:r>
          </a:p>
          <a:p>
            <a:r>
              <a:rPr lang="en-GB" b="0" dirty="0"/>
              <a:t>		</a:t>
            </a:r>
          </a:p>
          <a:p>
            <a:r>
              <a:rPr lang="en-GB" b="0" dirty="0"/>
              <a:t>		ingenuity and value - companies that contribute locally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Digital economy is only possible for those who are online </a:t>
            </a:r>
          </a:p>
        </p:txBody>
      </p:sp>
    </p:spTree>
    <p:extLst>
      <p:ext uri="{BB962C8B-B14F-4D97-AF65-F5344CB8AC3E}">
        <p14:creationId xmlns:p14="http://schemas.microsoft.com/office/powerpoint/2010/main" val="278485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799" y="155963"/>
            <a:ext cx="14020800" cy="1157240"/>
          </a:xfrm>
        </p:spPr>
        <p:txBody>
          <a:bodyPr vert="horz" wrap="square" lIns="0" tIns="12700" rIns="0" bIns="0" rtlCol="0" anchor="t">
            <a:spAutoFit/>
          </a:bodyPr>
          <a:lstStyle>
            <a:defPPr>
              <a:defRPr lang="zh-CN"/>
            </a:defPPr>
            <a:lvl1pPr marL="12700" defTabSz="914377">
              <a:lnSpc>
                <a:spcPts val="4951"/>
              </a:lnSpc>
              <a:defRPr sz="3600" b="1" i="0" kern="0" spc="31">
                <a:gradFill>
                  <a:gsLst>
                    <a:gs pos="0">
                      <a:srgbClr val="FE402A"/>
                    </a:gs>
                    <a:gs pos="100000">
                      <a:srgbClr val="A101FF"/>
                    </a:gs>
                  </a:gsLst>
                  <a:lin ang="27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Tw Cen MT" panose="020B0602020104020603" pitchFamily="34" charset="77"/>
                <a:cs typeface="Arial"/>
              </a:rPr>
              <a:t>App Ecosystem</a:t>
            </a:r>
            <a:endParaRPr lang="en-US" dirty="0">
              <a:latin typeface="Tw Cen MT" panose="020B0602020104020603" pitchFamily="34" charset="77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12" y="1427883"/>
            <a:ext cx="15712987" cy="702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55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571C8B-60D1-4138-A696-B5B585540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https://f.io/K9AOIXNz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76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471292-75AB-4773-9693-BADC19E07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6100" y="129674"/>
            <a:ext cx="6553200" cy="838200"/>
          </a:xfrm>
        </p:spPr>
        <p:txBody>
          <a:bodyPr/>
          <a:lstStyle/>
          <a:p>
            <a:r>
              <a:rPr lang="en-US" sz="3600" b="0" spc="15" dirty="0">
                <a:gradFill>
                  <a:gsLst>
                    <a:gs pos="0">
                      <a:srgbClr val="FE402A"/>
                    </a:gs>
                    <a:gs pos="100000">
                      <a:srgbClr val="A101FF"/>
                    </a:gs>
                  </a:gsLst>
                  <a:lin ang="18900000" scaled="0"/>
                </a:gradFill>
                <a:ea typeface="+mj-ea"/>
              </a:rPr>
              <a:t>Conclusion</a:t>
            </a:r>
            <a:endParaRPr kumimoji="0" lang="en-US" sz="3600" b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E402A"/>
                  </a:gs>
                  <a:gs pos="100000">
                    <a:srgbClr val="A101FF"/>
                  </a:gs>
                </a:gsLst>
                <a:lin ang="18900000" scaled="0"/>
              </a:gra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4B2DB-22F0-4811-9340-37D9E4B8A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2399" y="967874"/>
            <a:ext cx="12999453" cy="7486317"/>
          </a:xfrm>
        </p:spPr>
        <p:txBody>
          <a:bodyPr/>
          <a:lstStyle/>
          <a:p>
            <a:r>
              <a:rPr lang="en-US" sz="2400" dirty="0"/>
              <a:t>			A two speed digital world is now a reality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World Economic Forum Global Risks Report 2021:</a:t>
            </a:r>
            <a:endParaRPr lang="en-US" sz="2400" dirty="0"/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Internet usage ranges from more than 87% of the population in high-income countries to less than 17% in low-income countries.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spc="-4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The digital exclusion of billions of workers worldwide increases the risk of “livelihood crises” and is likely to exacerbate “social cohesion erosion”.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spc="-4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As other sectors struggle, the big technology players will likely emerge from the pandemic with stronger, more diverse revenue streams and enhanced investment power.</a:t>
            </a:r>
          </a:p>
          <a:p>
            <a:endParaRPr lang="en-GB" sz="2400" dirty="0"/>
          </a:p>
          <a:p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Disaggregation of infrastructure and services: connectivity, content and commerce are provided by different entities - not all services contribute to the cost of infrastructure.</a:t>
            </a:r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UN Broadband Commission Working Group on 21</a:t>
            </a:r>
            <a:r>
              <a:rPr lang="en-US" sz="2400" baseline="30000" dirty="0"/>
              <a:t>st</a:t>
            </a:r>
            <a:r>
              <a:rPr lang="en-US" sz="2400" dirty="0"/>
              <a:t> century  - Report this year will set out </a:t>
            </a:r>
            <a:r>
              <a:rPr lang="en-GB" sz="2400" dirty="0"/>
              <a:t>proposals and recommendations towards closing the Broadband Gap.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4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8076B5-F557-4590-A329-5988DF688E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395108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083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yearfmt&gt;&lt;begin val=&quot;0&quot;/&gt;&lt;end val=&quot;4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JrECSjQheW8S01Sp_8p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JrECSjQheW8S01Sp_8pw"/>
</p:tagLst>
</file>

<file path=ppt/theme/theme1.xml><?xml version="1.0" encoding="utf-8"?>
<a:theme xmlns:a="http://schemas.openxmlformats.org/drawingml/2006/main" name="Grey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adien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y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021717CF1F54D8C8959297327D977" ma:contentTypeVersion="13" ma:contentTypeDescription="Create a new document." ma:contentTypeScope="" ma:versionID="ab6c6ed7452b7a5cdfa08e424544dde7">
  <xsd:schema xmlns:xsd="http://www.w3.org/2001/XMLSchema" xmlns:xs="http://www.w3.org/2001/XMLSchema" xmlns:p="http://schemas.microsoft.com/office/2006/metadata/properties" xmlns:ns3="9cf94bdd-ac83-4dd1-b53c-01e474a76e23" xmlns:ns4="e1aedbb5-d3fa-46f6-aef9-bb6b0f7bafaf" targetNamespace="http://schemas.microsoft.com/office/2006/metadata/properties" ma:root="true" ma:fieldsID="b0c49bac9d868dfd91f25e0456ad3fc6" ns3:_="" ns4:_="">
    <xsd:import namespace="9cf94bdd-ac83-4dd1-b53c-01e474a76e23"/>
    <xsd:import namespace="e1aedbb5-d3fa-46f6-aef9-bb6b0f7baf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94bdd-ac83-4dd1-b53c-01e474a76e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edbb5-d3fa-46f6-aef9-bb6b0f7bafa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F14222-4885-4495-A517-DC59F08A6B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f94bdd-ac83-4dd1-b53c-01e474a76e23"/>
    <ds:schemaRef ds:uri="e1aedbb5-d3fa-46f6-aef9-bb6b0f7ba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F1EB26-42B8-4EFE-981D-D15586FDD8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D30C2E-856E-48B8-82EA-DFBC0841DA23}">
  <ds:schemaRefs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e1aedbb5-d3fa-46f6-aef9-bb6b0f7bafaf"/>
    <ds:schemaRef ds:uri="9cf94bdd-ac83-4dd1-b53c-01e474a76e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</TotalTime>
  <Words>357</Words>
  <Application>Microsoft Office PowerPoint</Application>
  <PresentationFormat>Custom</PresentationFormat>
  <Paragraphs>57</Paragraphs>
  <Slides>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Tw Cen MT</vt:lpstr>
      <vt:lpstr>Wingdings</vt:lpstr>
      <vt:lpstr>Grey Theme</vt:lpstr>
      <vt:lpstr>Gradient Theme</vt:lpstr>
      <vt:lpstr>Grey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</dc:creator>
  <cp:lastModifiedBy>Sadushaj, Donis</cp:lastModifiedBy>
  <cp:revision>96</cp:revision>
  <dcterms:created xsi:type="dcterms:W3CDTF">2020-04-20T18:57:30Z</dcterms:created>
  <dcterms:modified xsi:type="dcterms:W3CDTF">2021-02-17T16:46:53Z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2020-04-20T00:00:00Z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2020-04-20T00:00:00Z</vt:filetime>
  </property>
  <property fmtid="{D5CDD505-2E9C-101B-9397-08002B2CF9AE}" pid="5" name="ContentTypeId">
    <vt:lpwstr>0x01010030B021717CF1F54D8C8959297327D977</vt:lpwstr>
  </property>
</Properties>
</file>