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2.jpg" ContentType="image/jpg"/>
  <Override PartName="/ppt/notesSlides/notesSlide4.xml" ContentType="application/vnd.openxmlformats-officedocument.presentationml.notesSlide+xml"/>
  <Override PartName="/ppt/media/image47.jpg" ContentType="image/jpg"/>
  <Override PartName="/ppt/media/image48.jpg" ContentType="image/jpg"/>
  <Override PartName="/ppt/media/image49.jpg" ContentType="image/jpg"/>
  <Override PartName="/ppt/notesSlides/notesSlide5.xml" ContentType="application/vnd.openxmlformats-officedocument.presentationml.notesSlide+xml"/>
  <Override PartName="/ppt/media/image51.jpg" ContentType="image/jpg"/>
  <Override PartName="/ppt/media/image5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4"/>
  </p:sldMasterIdLst>
  <p:notesMasterIdLst>
    <p:notesMasterId r:id="rId22"/>
  </p:notesMasterIdLst>
  <p:handoutMasterIdLst>
    <p:handoutMasterId r:id="rId23"/>
  </p:handoutMasterIdLst>
  <p:sldIdLst>
    <p:sldId id="309" r:id="rId5"/>
    <p:sldId id="1023" r:id="rId6"/>
    <p:sldId id="1022" r:id="rId7"/>
    <p:sldId id="1025" r:id="rId8"/>
    <p:sldId id="1028" r:id="rId9"/>
    <p:sldId id="1029" r:id="rId10"/>
    <p:sldId id="990" r:id="rId11"/>
    <p:sldId id="1027" r:id="rId12"/>
    <p:sldId id="1030" r:id="rId13"/>
    <p:sldId id="1021" r:id="rId14"/>
    <p:sldId id="476" r:id="rId15"/>
    <p:sldId id="460" r:id="rId16"/>
    <p:sldId id="263" r:id="rId17"/>
    <p:sldId id="283" r:id="rId18"/>
    <p:sldId id="272" r:id="rId19"/>
    <p:sldId id="274" r:id="rId20"/>
    <p:sldId id="720" r:id="rId21"/>
  </p:sldIdLst>
  <p:sldSz cx="12192000" cy="6858000"/>
  <p:notesSz cx="7023100" cy="9309100"/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39B"/>
    <a:srgbClr val="FFFFFF"/>
    <a:srgbClr val="AC75D5"/>
    <a:srgbClr val="7030A0"/>
    <a:srgbClr val="FDFDFD"/>
    <a:srgbClr val="393939"/>
    <a:srgbClr val="373737"/>
    <a:srgbClr val="6B6B6B"/>
    <a:srgbClr val="6B0000"/>
    <a:srgbClr val="005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7" autoAdjust="0"/>
    <p:restoredTop sz="94614" autoAdjust="0"/>
  </p:normalViewPr>
  <p:slideViewPr>
    <p:cSldViewPr snapToGrid="0" showGuides="1">
      <p:cViewPr varScale="1">
        <p:scale>
          <a:sx n="67" d="100"/>
          <a:sy n="67" d="100"/>
        </p:scale>
        <p:origin x="756" y="44"/>
      </p:cViewPr>
      <p:guideLst>
        <p:guide pos="38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D2FD96-BFEB-4B23-92AF-070F02F7CB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1C724-2502-46F7-BA40-0779845534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707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/>
            </a:lvl1pPr>
          </a:lstStyle>
          <a:p>
            <a:fld id="{266793C5-5D0A-4B6B-9867-B8B56FC21A0F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FE37E-D7B7-4DE8-90ED-F6A9487670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FDB69-5B0D-49A4-8BD0-9F52827543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/>
            </a:lvl1pPr>
          </a:lstStyle>
          <a:p>
            <a:fld id="{83841FD2-C248-4838-BB5F-370E49B37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31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707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/>
            </a:lvl1pPr>
          </a:lstStyle>
          <a:p>
            <a:fld id="{62756DE5-4098-4893-AC3D-1E6466C2F7E7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1" tIns="46660" rIns="93321" bIns="466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8"/>
          </a:xfrm>
          <a:prstGeom prst="rect">
            <a:avLst/>
          </a:prstGeom>
        </p:spPr>
        <p:txBody>
          <a:bodyPr vert="horz" lIns="93321" tIns="46660" rIns="93321" bIns="4666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/>
            </a:lvl1pPr>
          </a:lstStyle>
          <a:p>
            <a:fld id="{E79A9EDC-F53E-4C3D-97DD-B1E06325B4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9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A9EDC-F53E-4C3D-97DD-B1E06325B4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3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A9EDC-F53E-4C3D-97DD-B1E06325B4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FBAB7BC-54EF-4F07-BFBA-D1FB8DF82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6946B3-4BC2-4CDD-8B6F-86837BC4A033}"/>
              </a:ext>
            </a:extLst>
          </p:cNvPr>
          <p:cNvSpPr/>
          <p:nvPr userDrawn="1"/>
        </p:nvSpPr>
        <p:spPr>
          <a:xfrm>
            <a:off x="0" y="447"/>
            <a:ext cx="12192000" cy="6857107"/>
          </a:xfrm>
          <a:prstGeom prst="rect">
            <a:avLst/>
          </a:prstGeom>
          <a:gradFill flip="none" rotWithShape="0">
            <a:gsLst>
              <a:gs pos="0">
                <a:srgbClr val="005DAC"/>
              </a:gs>
              <a:gs pos="100000">
                <a:srgbClr val="005DAC">
                  <a:alpha val="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A5036-6BDA-446A-AAAA-BBC04B96D7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C8CAE-86EE-4B49-87A0-95011BF538B3}"/>
              </a:ext>
            </a:extLst>
          </p:cNvPr>
          <p:cNvSpPr txBox="1"/>
          <p:nvPr userDrawn="1"/>
        </p:nvSpPr>
        <p:spPr>
          <a:xfrm>
            <a:off x="287362" y="4912608"/>
            <a:ext cx="5770811" cy="16617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Powering a</a:t>
            </a:r>
          </a:p>
          <a:p>
            <a:pPr algn="l"/>
            <a:r>
              <a:rPr lang="en-US" sz="5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</a:t>
            </a:r>
            <a:r>
              <a:rPr lang="en-US" sz="5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AC1CC-1091-43C1-BFEF-9B246AD74A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570" y="6075991"/>
            <a:ext cx="1971633" cy="4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_Section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D5100-A91E-9C44-95F6-985FB419A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70848-74D2-4022-9214-919A505D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5C43A1-91F1-4CBA-9C47-05DC36CC0161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4" name="Picture Placeholder 10">
            <a:extLst>
              <a:ext uri="{FF2B5EF4-FFF2-40B4-BE49-F238E27FC236}">
                <a16:creationId xmlns:a16="http://schemas.microsoft.com/office/drawing/2014/main" id="{CD95C4FE-5B75-4E0D-B715-1B152E23C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" b="10"/>
          <a:stretch/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D0101FA-C4BB-43A0-8D06-BAEAAC5153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663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2121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_Section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D5100-A91E-9C44-95F6-985FB419A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70848-74D2-4022-9214-919A505D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5C43A1-91F1-4CBA-9C47-05DC36CC0161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1" name="Picture Placeholder 28">
            <a:extLst>
              <a:ext uri="{FF2B5EF4-FFF2-40B4-BE49-F238E27FC236}">
                <a16:creationId xmlns:a16="http://schemas.microsoft.com/office/drawing/2014/main" id="{3F0CA17E-8FE7-4847-A4A6-7E1ECACDB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"/>
          <a:stretch/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5D25D2B-7870-490B-9454-1B21464BF2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663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0371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ugh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3" y="-2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471969-A59B-49C2-A686-1C22ACBE9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A55F5-38D7-4311-9E23-862F70D69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8BBE8B-3410-4D98-A1E2-3E349CB6582B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0E758FA-7B6D-43D5-98D0-75D043EC29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020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431949B0-8F42-4F02-845A-7F817A30D4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939" y="338501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DF4EA616-2443-4A8B-A190-B4145382E2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0939" y="4071588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6" name="Picture Placeholder 35">
            <a:extLst>
              <a:ext uri="{FF2B5EF4-FFF2-40B4-BE49-F238E27FC236}">
                <a16:creationId xmlns:a16="http://schemas.microsoft.com/office/drawing/2014/main" id="{CD3C8AB9-5830-493B-881F-A9EFFDFD9B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939" y="476678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19527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_Section Hugh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471969-A59B-49C2-A686-1C22ACBE9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A55F5-38D7-4311-9E23-862F70D69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8BBE8B-3410-4D98-A1E2-3E349CB6582B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E37FD65C-E6A7-4B35-A0EB-D0A88CB7C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" b="11"/>
          <a:stretch>
            <a:fillRect/>
          </a:stretch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13FE196-1787-442F-887F-579F75D2AD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020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A269B7C3-F0BA-4DFD-9702-19EA9FE365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939" y="338501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81D08664-34FB-4D93-9DC2-6D4A86E312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0939" y="4071588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6" name="Picture Placeholder 35">
            <a:extLst>
              <a:ext uri="{FF2B5EF4-FFF2-40B4-BE49-F238E27FC236}">
                <a16:creationId xmlns:a16="http://schemas.microsoft.com/office/drawing/2014/main" id="{B5B515DC-39FB-4203-BF76-415B147A65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939" y="476678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76945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_Section Hugh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471969-A59B-49C2-A686-1C22ACBE9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A55F5-38D7-4311-9E23-862F70D69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8BBE8B-3410-4D98-A1E2-3E349CB6582B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20" name="Picture Placeholder 10">
            <a:extLst>
              <a:ext uri="{FF2B5EF4-FFF2-40B4-BE49-F238E27FC236}">
                <a16:creationId xmlns:a16="http://schemas.microsoft.com/office/drawing/2014/main" id="{81D0AF45-6A90-488D-91A2-139E930D4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" b="10"/>
          <a:stretch/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67853D-1822-47F0-925B-47874FC2AE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020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05BFA547-B470-467F-8A49-E857109039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939" y="338501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011FE786-24FA-45A2-B791-B22FC6D11E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0939" y="4071588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6" name="Picture Placeholder 35">
            <a:extLst>
              <a:ext uri="{FF2B5EF4-FFF2-40B4-BE49-F238E27FC236}">
                <a16:creationId xmlns:a16="http://schemas.microsoft.com/office/drawing/2014/main" id="{6CAAF32B-77BE-462E-A472-CFA9E63D19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939" y="476678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8749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_Section Hugh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471969-A59B-49C2-A686-1C22ACBE9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A55F5-38D7-4311-9E23-862F70D69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8BBE8B-3410-4D98-A1E2-3E349CB6582B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7" name="Picture Placeholder 28">
            <a:extLst>
              <a:ext uri="{FF2B5EF4-FFF2-40B4-BE49-F238E27FC236}">
                <a16:creationId xmlns:a16="http://schemas.microsoft.com/office/drawing/2014/main" id="{07441C03-26E5-4243-B672-C27579C21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"/>
          <a:stretch/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7147837-B441-49EF-A731-A5BF38E9E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020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B51555EC-2F1C-4796-9A83-75B932AAA3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939" y="338501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90FD2D89-9851-444D-83D3-63F5A64E1B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0939" y="4071588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6" name="Picture Placeholder 35">
            <a:extLst>
              <a:ext uri="{FF2B5EF4-FFF2-40B4-BE49-F238E27FC236}">
                <a16:creationId xmlns:a16="http://schemas.microsoft.com/office/drawing/2014/main" id="{50B61096-902D-49A2-952E-54572DB1A6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939" y="476678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19709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3" y="-2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B04D5E-710A-43EC-8B8A-90829AA50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FEEF2-C798-46F3-9286-93A24E3194C4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92733A-E087-4080-8393-F60E09E12E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663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7209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3" y="-2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471969-A59B-49C2-A686-1C22ACBE9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33C8DE-3087-4ED2-A53A-67B77DA54C31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18F747-62F5-4187-9A74-A77D667F49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5020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Picture Placeholder 35">
            <a:extLst>
              <a:ext uri="{FF2B5EF4-FFF2-40B4-BE49-F238E27FC236}">
                <a16:creationId xmlns:a16="http://schemas.microsoft.com/office/drawing/2014/main" id="{61151ADC-56E8-4B63-8B77-119E883D2F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939" y="338501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A30B7657-266F-4685-8EEB-76A1961A77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0939" y="4071588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0F1E0C51-588F-4D60-99FD-A0D91ABA6D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939" y="4766786"/>
            <a:ext cx="534081" cy="590550"/>
          </a:xfrm>
          <a:prstGeom prst="flowChartConnector">
            <a:avLst/>
          </a:prstGeom>
          <a:noFill/>
        </p:spPr>
        <p:txBody>
          <a:bodyPr anchor="ctr"/>
          <a:lstStyle>
            <a:lvl1pPr marL="0" indent="0" algn="dist">
              <a:lnSpc>
                <a:spcPts val="1200"/>
              </a:lnSpc>
              <a:spcBef>
                <a:spcPts val="0"/>
              </a:spcBef>
              <a:buNone/>
              <a:defRPr sz="8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374454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hoto -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E330D2-706C-4A3D-B6A4-04E6328D3C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663" y="3428998"/>
            <a:ext cx="3994595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图片占位符 7"/>
          <p:cNvSpPr>
            <a:spLocks noGrp="1"/>
          </p:cNvSpPr>
          <p:nvPr>
            <p:ph type="pic" sz="quarter" idx="15"/>
          </p:nvPr>
        </p:nvSpPr>
        <p:spPr>
          <a:xfrm>
            <a:off x="9668537" y="-1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sp>
        <p:nvSpPr>
          <p:cNvPr id="18" name="图片占位符 7"/>
          <p:cNvSpPr>
            <a:spLocks noGrp="1"/>
          </p:cNvSpPr>
          <p:nvPr>
            <p:ph type="pic" sz="quarter" idx="16"/>
          </p:nvPr>
        </p:nvSpPr>
        <p:spPr>
          <a:xfrm>
            <a:off x="7115836" y="2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sp>
        <p:nvSpPr>
          <p:cNvPr id="19" name="图片占位符 7"/>
          <p:cNvSpPr>
            <a:spLocks noGrp="1"/>
          </p:cNvSpPr>
          <p:nvPr>
            <p:ph type="pic" sz="quarter" idx="17"/>
          </p:nvPr>
        </p:nvSpPr>
        <p:spPr>
          <a:xfrm>
            <a:off x="4563136" y="2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FFA16-650D-4A35-AE2E-87E9EF1DE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C524BA3-2926-4D9F-BA0F-5BEFD78F2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3994658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DC2A1-46EA-4D84-8DCD-CA48B4F46727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43357-CDCF-4D30-9C3D-EE2D4D800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0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_3-photo -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4">
            <a:extLst>
              <a:ext uri="{FF2B5EF4-FFF2-40B4-BE49-F238E27FC236}">
                <a16:creationId xmlns:a16="http://schemas.microsoft.com/office/drawing/2014/main" id="{07A3ACC3-8E10-4BC8-AD24-CAD4305BB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>
          <a:xfrm>
            <a:off x="9668536" y="-1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pic>
        <p:nvPicPr>
          <p:cNvPr id="13" name="Picture Placeholder 24">
            <a:extLst>
              <a:ext uri="{FF2B5EF4-FFF2-40B4-BE49-F238E27FC236}">
                <a16:creationId xmlns:a16="http://schemas.microsoft.com/office/drawing/2014/main" id="{769BE7F5-C18A-4968-B749-D28AC24E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>
          <a:xfrm>
            <a:off x="7115836" y="2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pic>
        <p:nvPicPr>
          <p:cNvPr id="15" name="Picture Placeholder 17">
            <a:extLst>
              <a:ext uri="{FF2B5EF4-FFF2-40B4-BE49-F238E27FC236}">
                <a16:creationId xmlns:a16="http://schemas.microsoft.com/office/drawing/2014/main" id="{1CA5CD8B-8A62-4B53-9FEF-1D50B5A26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>
          <a:xfrm>
            <a:off x="4563136" y="2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8689445-9F11-4D0F-9112-6C3D644F4CD6}"/>
              </a:ext>
            </a:extLst>
          </p:cNvPr>
          <p:cNvSpPr/>
          <p:nvPr userDrawn="1"/>
        </p:nvSpPr>
        <p:spPr>
          <a:xfrm>
            <a:off x="9668535" y="446"/>
            <a:ext cx="2552702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909A2-CB8C-4C11-9C56-E5751C3FC512}"/>
              </a:ext>
            </a:extLst>
          </p:cNvPr>
          <p:cNvSpPr/>
          <p:nvPr userDrawn="1"/>
        </p:nvSpPr>
        <p:spPr>
          <a:xfrm>
            <a:off x="7115836" y="445"/>
            <a:ext cx="2513356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81DA3A-9E03-444B-81D7-494812C3F391}"/>
              </a:ext>
            </a:extLst>
          </p:cNvPr>
          <p:cNvSpPr/>
          <p:nvPr userDrawn="1"/>
        </p:nvSpPr>
        <p:spPr>
          <a:xfrm>
            <a:off x="4552982" y="446"/>
            <a:ext cx="2533617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FFA16-650D-4A35-AE2E-87E9EF1DE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C524BA3-2926-4D9F-BA0F-5BEFD78F2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3994658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DC2A1-46EA-4D84-8DCD-CA48B4F46727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43357-CDCF-4D30-9C3D-EE2D4D8000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1D7BE9-C197-428D-AEEA-E6C2E5B87E86}"/>
              </a:ext>
            </a:extLst>
          </p:cNvPr>
          <p:cNvSpPr/>
          <p:nvPr userDrawn="1"/>
        </p:nvSpPr>
        <p:spPr>
          <a:xfrm>
            <a:off x="4706612" y="6095907"/>
            <a:ext cx="2236511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Leadership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F7F5B9-51C6-42C6-9DFD-A0CD9B8F5B0F}"/>
              </a:ext>
            </a:extLst>
          </p:cNvPr>
          <p:cNvSpPr/>
          <p:nvPr userDrawn="1"/>
        </p:nvSpPr>
        <p:spPr>
          <a:xfrm>
            <a:off x="7219078" y="6095906"/>
            <a:ext cx="2316981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Technology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52176E-EFF8-4FCC-8FD7-7ECE2736F6DA}"/>
              </a:ext>
            </a:extLst>
          </p:cNvPr>
          <p:cNvSpPr/>
          <p:nvPr userDrawn="1"/>
        </p:nvSpPr>
        <p:spPr>
          <a:xfrm>
            <a:off x="10052777" y="6095906"/>
            <a:ext cx="1763624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Services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2EFF229-B136-42A2-AF1F-41DBCF0D7A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663" y="3428998"/>
            <a:ext cx="3994595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483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71E53-4B49-4B92-B8B2-D2E244AB8FD3}"/>
              </a:ext>
            </a:extLst>
          </p:cNvPr>
          <p:cNvSpPr txBox="1"/>
          <p:nvPr userDrawn="1"/>
        </p:nvSpPr>
        <p:spPr>
          <a:xfrm>
            <a:off x="287362" y="4912608"/>
            <a:ext cx="5770811" cy="16617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Powering a</a:t>
            </a:r>
          </a:p>
          <a:p>
            <a:pPr algn="l"/>
            <a:r>
              <a:rPr lang="en-US" sz="5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</a:t>
            </a:r>
            <a:r>
              <a:rPr lang="en-US" sz="5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58835-056B-419E-8362-A4B004AC2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570" y="6075991"/>
            <a:ext cx="1971633" cy="4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_3-photo -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33">
            <a:extLst>
              <a:ext uri="{FF2B5EF4-FFF2-40B4-BE49-F238E27FC236}">
                <a16:creationId xmlns:a16="http://schemas.microsoft.com/office/drawing/2014/main" id="{7F82C89C-EB2B-4356-8D65-B815E5463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" b="85"/>
          <a:stretch>
            <a:fillRect/>
          </a:stretch>
        </p:blipFill>
        <p:spPr>
          <a:xfrm>
            <a:off x="7114179" y="-1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pic>
        <p:nvPicPr>
          <p:cNvPr id="27" name="Picture Placeholder 11">
            <a:extLst>
              <a:ext uri="{FF2B5EF4-FFF2-40B4-BE49-F238E27FC236}">
                <a16:creationId xmlns:a16="http://schemas.microsoft.com/office/drawing/2014/main" id="{0C82D1A1-D846-4C43-B13B-CBD22A413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" r="59"/>
          <a:stretch>
            <a:fillRect/>
          </a:stretch>
        </p:blipFill>
        <p:spPr>
          <a:xfrm>
            <a:off x="9668536" y="2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pic>
        <p:nvPicPr>
          <p:cNvPr id="28" name="Picture Placeholder 9">
            <a:extLst>
              <a:ext uri="{FF2B5EF4-FFF2-40B4-BE49-F238E27FC236}">
                <a16:creationId xmlns:a16="http://schemas.microsoft.com/office/drawing/2014/main" id="{E551D065-4C50-4641-AB72-935F5CBE06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" r="55"/>
          <a:stretch>
            <a:fillRect/>
          </a:stretch>
        </p:blipFill>
        <p:spPr>
          <a:xfrm>
            <a:off x="4563136" y="2"/>
            <a:ext cx="2523464" cy="685800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26EDA5E-1636-4692-9B96-8873965A930A}"/>
              </a:ext>
            </a:extLst>
          </p:cNvPr>
          <p:cNvSpPr/>
          <p:nvPr userDrawn="1"/>
        </p:nvSpPr>
        <p:spPr>
          <a:xfrm>
            <a:off x="7123673" y="446"/>
            <a:ext cx="2513118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95381C-97DE-4C07-B7EE-2DA4037EA2C1}"/>
              </a:ext>
            </a:extLst>
          </p:cNvPr>
          <p:cNvSpPr/>
          <p:nvPr userDrawn="1"/>
        </p:nvSpPr>
        <p:spPr>
          <a:xfrm>
            <a:off x="9678030" y="446"/>
            <a:ext cx="2503625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BC3906-8DB2-49F7-BDCA-6AA9DECCCFF9}"/>
              </a:ext>
            </a:extLst>
          </p:cNvPr>
          <p:cNvSpPr/>
          <p:nvPr userDrawn="1"/>
        </p:nvSpPr>
        <p:spPr>
          <a:xfrm>
            <a:off x="4553197" y="446"/>
            <a:ext cx="2533403" cy="6857108"/>
          </a:xfrm>
          <a:prstGeom prst="rect">
            <a:avLst/>
          </a:prstGeom>
          <a:gradFill>
            <a:gsLst>
              <a:gs pos="58000">
                <a:srgbClr val="005DAC">
                  <a:alpha val="0"/>
                </a:srgbClr>
              </a:gs>
              <a:gs pos="100000">
                <a:srgbClr val="005DA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FFA16-650D-4A35-AE2E-87E9EF1DE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C524BA3-2926-4D9F-BA0F-5BEFD78F2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3994658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DC2A1-46EA-4D84-8DCD-CA48B4F46727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43357-CDCF-4D30-9C3D-EE2D4D8000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3C0E53B-90FC-4947-8FD8-2E31ED84BE13}"/>
              </a:ext>
            </a:extLst>
          </p:cNvPr>
          <p:cNvSpPr/>
          <p:nvPr userDrawn="1"/>
        </p:nvSpPr>
        <p:spPr>
          <a:xfrm>
            <a:off x="4706612" y="6095907"/>
            <a:ext cx="2236511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Leadership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843921-9692-499F-87A1-AA085AF569B1}"/>
              </a:ext>
            </a:extLst>
          </p:cNvPr>
          <p:cNvSpPr/>
          <p:nvPr userDrawn="1"/>
        </p:nvSpPr>
        <p:spPr>
          <a:xfrm>
            <a:off x="7219078" y="6095906"/>
            <a:ext cx="2316981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Technology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E68F36-4F5F-4CC4-AED8-8EC537C4D43C}"/>
              </a:ext>
            </a:extLst>
          </p:cNvPr>
          <p:cNvSpPr/>
          <p:nvPr userDrawn="1"/>
        </p:nvSpPr>
        <p:spPr>
          <a:xfrm>
            <a:off x="10052777" y="6095906"/>
            <a:ext cx="1763624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999" b="1" dirty="0">
                <a:solidFill>
                  <a:schemeClr val="bg1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Services</a:t>
            </a:r>
            <a:endParaRPr lang="en-US" sz="2999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3DD33C7-7EB2-4189-8963-22089E0BF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663" y="3428998"/>
            <a:ext cx="3994595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0070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hoto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7"/>
          <p:cNvSpPr>
            <a:spLocks noGrp="1"/>
          </p:cNvSpPr>
          <p:nvPr>
            <p:ph type="pic" sz="quarter" idx="15"/>
          </p:nvPr>
        </p:nvSpPr>
        <p:spPr>
          <a:xfrm>
            <a:off x="9668537" y="-1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sp>
        <p:nvSpPr>
          <p:cNvPr id="18" name="图片占位符 7"/>
          <p:cNvSpPr>
            <a:spLocks noGrp="1"/>
          </p:cNvSpPr>
          <p:nvPr>
            <p:ph type="pic" sz="quarter" idx="16"/>
          </p:nvPr>
        </p:nvSpPr>
        <p:spPr>
          <a:xfrm>
            <a:off x="7115836" y="2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sp>
        <p:nvSpPr>
          <p:cNvPr id="19" name="图片占位符 7"/>
          <p:cNvSpPr>
            <a:spLocks noGrp="1"/>
          </p:cNvSpPr>
          <p:nvPr>
            <p:ph type="pic" sz="quarter" idx="17"/>
          </p:nvPr>
        </p:nvSpPr>
        <p:spPr>
          <a:xfrm>
            <a:off x="4563136" y="2"/>
            <a:ext cx="2523464" cy="685800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en-US" altLang="zh-CN" dirty="0"/>
              <a:t>Click icon to add picture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FFA16-650D-4A35-AE2E-87E9EF1DE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C524BA3-2926-4D9F-BA0F-5BEFD78F2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3994658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DC2A1-46EA-4D84-8DCD-CA48B4F46727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9AB30F6-97F6-4E5B-B755-44473445F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663" y="3428998"/>
            <a:ext cx="3994595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9573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02335FD0-A260-B145-9AFF-5D54C9686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-11" r="7010" b="11"/>
          <a:stretch/>
        </p:blipFill>
        <p:spPr>
          <a:xfrm>
            <a:off x="2959298" y="1"/>
            <a:ext cx="6273404" cy="6857242"/>
          </a:xfrm>
          <a:custGeom>
            <a:avLst/>
            <a:gdLst>
              <a:gd name="connsiteX0" fmla="*/ 6709404 w 12546807"/>
              <a:gd name="connsiteY0" fmla="*/ 0 h 13714482"/>
              <a:gd name="connsiteX1" fmla="*/ 12546807 w 12546807"/>
              <a:gd name="connsiteY1" fmla="*/ 0 h 13714482"/>
              <a:gd name="connsiteX2" fmla="*/ 5837401 w 12546807"/>
              <a:gd name="connsiteY2" fmla="*/ 13714482 h 13714482"/>
              <a:gd name="connsiteX3" fmla="*/ 0 w 12546807"/>
              <a:gd name="connsiteY3" fmla="*/ 13714482 h 1371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6807" h="13714482">
                <a:moveTo>
                  <a:pt x="6709404" y="0"/>
                </a:moveTo>
                <a:lnTo>
                  <a:pt x="12546807" y="0"/>
                </a:lnTo>
                <a:lnTo>
                  <a:pt x="5837401" y="13714482"/>
                </a:lnTo>
                <a:lnTo>
                  <a:pt x="0" y="1371448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F53165-094E-4A85-BB4A-D8D3772D4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7" y="6141512"/>
            <a:ext cx="1507625" cy="5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6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02335FD0-A260-B145-9AFF-5D54C9686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-11" r="7010" b="11"/>
          <a:stretch/>
        </p:blipFill>
        <p:spPr>
          <a:xfrm>
            <a:off x="2959298" y="1"/>
            <a:ext cx="6273404" cy="6857242"/>
          </a:xfrm>
          <a:custGeom>
            <a:avLst/>
            <a:gdLst>
              <a:gd name="connsiteX0" fmla="*/ 6709404 w 12546807"/>
              <a:gd name="connsiteY0" fmla="*/ 0 h 13714482"/>
              <a:gd name="connsiteX1" fmla="*/ 12546807 w 12546807"/>
              <a:gd name="connsiteY1" fmla="*/ 0 h 13714482"/>
              <a:gd name="connsiteX2" fmla="*/ 5837401 w 12546807"/>
              <a:gd name="connsiteY2" fmla="*/ 13714482 h 13714482"/>
              <a:gd name="connsiteX3" fmla="*/ 0 w 12546807"/>
              <a:gd name="connsiteY3" fmla="*/ 13714482 h 1371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6807" h="13714482">
                <a:moveTo>
                  <a:pt x="6709404" y="0"/>
                </a:moveTo>
                <a:lnTo>
                  <a:pt x="12546807" y="0"/>
                </a:lnTo>
                <a:lnTo>
                  <a:pt x="5837401" y="13714482"/>
                </a:lnTo>
                <a:lnTo>
                  <a:pt x="0" y="137144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532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32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972345" y="-3068612"/>
            <a:ext cx="8426934" cy="9854369"/>
          </a:xfrm>
          <a:custGeom>
            <a:avLst/>
            <a:gdLst>
              <a:gd name="connsiteX0" fmla="*/ 2371085 w 8426934"/>
              <a:gd name="connsiteY0" fmla="*/ 3448250 h 9854369"/>
              <a:gd name="connsiteX1" fmla="*/ 2460695 w 8426934"/>
              <a:gd name="connsiteY1" fmla="*/ 3457431 h 9854369"/>
              <a:gd name="connsiteX2" fmla="*/ 3015502 w 8426934"/>
              <a:gd name="connsiteY2" fmla="*/ 3901437 h 9854369"/>
              <a:gd name="connsiteX3" fmla="*/ 5687458 w 8426934"/>
              <a:gd name="connsiteY3" fmla="*/ 8853866 h 9854369"/>
              <a:gd name="connsiteX4" fmla="*/ 5543512 w 8426934"/>
              <a:gd name="connsiteY4" fmla="*/ 9800697 h 9854369"/>
              <a:gd name="connsiteX5" fmla="*/ 5543512 w 8426934"/>
              <a:gd name="connsiteY5" fmla="*/ 9800695 h 9854369"/>
              <a:gd name="connsiteX6" fmla="*/ 4673143 w 8426934"/>
              <a:gd name="connsiteY6" fmla="*/ 9401112 h 9854369"/>
              <a:gd name="connsiteX7" fmla="*/ 2001187 w 8426934"/>
              <a:gd name="connsiteY7" fmla="*/ 4448685 h 9854369"/>
              <a:gd name="connsiteX8" fmla="*/ 2145133 w 8426934"/>
              <a:gd name="connsiteY8" fmla="*/ 3501853 h 9854369"/>
              <a:gd name="connsiteX9" fmla="*/ 2371085 w 8426934"/>
              <a:gd name="connsiteY9" fmla="*/ 3448250 h 9854369"/>
              <a:gd name="connsiteX10" fmla="*/ 486593 w 8426934"/>
              <a:gd name="connsiteY10" fmla="*/ 2786654 h 9854369"/>
              <a:gd name="connsiteX11" fmla="*/ 576203 w 8426934"/>
              <a:gd name="connsiteY11" fmla="*/ 2795836 h 9854369"/>
              <a:gd name="connsiteX12" fmla="*/ 1131011 w 8426934"/>
              <a:gd name="connsiteY12" fmla="*/ 3239842 h 9854369"/>
              <a:gd name="connsiteX13" fmla="*/ 3802967 w 8426934"/>
              <a:gd name="connsiteY13" fmla="*/ 8192271 h 9854369"/>
              <a:gd name="connsiteX14" fmla="*/ 3659021 w 8426934"/>
              <a:gd name="connsiteY14" fmla="*/ 9139101 h 9854369"/>
              <a:gd name="connsiteX15" fmla="*/ 3659022 w 8426934"/>
              <a:gd name="connsiteY15" fmla="*/ 9139099 h 9854369"/>
              <a:gd name="connsiteX16" fmla="*/ 2788652 w 8426934"/>
              <a:gd name="connsiteY16" fmla="*/ 8739516 h 9854369"/>
              <a:gd name="connsiteX17" fmla="*/ 116695 w 8426934"/>
              <a:gd name="connsiteY17" fmla="*/ 3787088 h 9854369"/>
              <a:gd name="connsiteX18" fmla="*/ 260641 w 8426934"/>
              <a:gd name="connsiteY18" fmla="*/ 2840258 h 9854369"/>
              <a:gd name="connsiteX19" fmla="*/ 486593 w 8426934"/>
              <a:gd name="connsiteY19" fmla="*/ 2786654 h 9854369"/>
              <a:gd name="connsiteX20" fmla="*/ 2536463 w 8426934"/>
              <a:gd name="connsiteY20" fmla="*/ 995385 h 9854369"/>
              <a:gd name="connsiteX21" fmla="*/ 2626074 w 8426934"/>
              <a:gd name="connsiteY21" fmla="*/ 1004566 h 9854369"/>
              <a:gd name="connsiteX22" fmla="*/ 3180882 w 8426934"/>
              <a:gd name="connsiteY22" fmla="*/ 1448572 h 9854369"/>
              <a:gd name="connsiteX23" fmla="*/ 6496649 w 8426934"/>
              <a:gd name="connsiteY23" fmla="*/ 7594296 h 9854369"/>
              <a:gd name="connsiteX24" fmla="*/ 6352703 w 8426934"/>
              <a:gd name="connsiteY24" fmla="*/ 8541127 h 9854369"/>
              <a:gd name="connsiteX25" fmla="*/ 6352703 w 8426934"/>
              <a:gd name="connsiteY25" fmla="*/ 8541126 h 9854369"/>
              <a:gd name="connsiteX26" fmla="*/ 5482333 w 8426934"/>
              <a:gd name="connsiteY26" fmla="*/ 8141542 h 9854369"/>
              <a:gd name="connsiteX27" fmla="*/ 2166566 w 8426934"/>
              <a:gd name="connsiteY27" fmla="*/ 1995820 h 9854369"/>
              <a:gd name="connsiteX28" fmla="*/ 2310512 w 8426934"/>
              <a:gd name="connsiteY28" fmla="*/ 1048988 h 9854369"/>
              <a:gd name="connsiteX29" fmla="*/ 2536463 w 8426934"/>
              <a:gd name="connsiteY29" fmla="*/ 995385 h 9854369"/>
              <a:gd name="connsiteX30" fmla="*/ 3987667 w 8426934"/>
              <a:gd name="connsiteY30" fmla="*/ 920439 h 9854369"/>
              <a:gd name="connsiteX31" fmla="*/ 4077277 w 8426934"/>
              <a:gd name="connsiteY31" fmla="*/ 929621 h 9854369"/>
              <a:gd name="connsiteX32" fmla="*/ 4632084 w 8426934"/>
              <a:gd name="connsiteY32" fmla="*/ 1373626 h 9854369"/>
              <a:gd name="connsiteX33" fmla="*/ 8248943 w 8426934"/>
              <a:gd name="connsiteY33" fmla="*/ 8077419 h 9854369"/>
              <a:gd name="connsiteX34" fmla="*/ 8104997 w 8426934"/>
              <a:gd name="connsiteY34" fmla="*/ 9024250 h 9854369"/>
              <a:gd name="connsiteX35" fmla="*/ 8104998 w 8426934"/>
              <a:gd name="connsiteY35" fmla="*/ 9024250 h 9854369"/>
              <a:gd name="connsiteX36" fmla="*/ 7234628 w 8426934"/>
              <a:gd name="connsiteY36" fmla="*/ 8624666 h 9854369"/>
              <a:gd name="connsiteX37" fmla="*/ 3617769 w 8426934"/>
              <a:gd name="connsiteY37" fmla="*/ 1920874 h 9854369"/>
              <a:gd name="connsiteX38" fmla="*/ 3761714 w 8426934"/>
              <a:gd name="connsiteY38" fmla="*/ 974042 h 9854369"/>
              <a:gd name="connsiteX39" fmla="*/ 3987667 w 8426934"/>
              <a:gd name="connsiteY39" fmla="*/ 920439 h 9854369"/>
              <a:gd name="connsiteX40" fmla="*/ 4993866 w 8426934"/>
              <a:gd name="connsiteY40" fmla="*/ 72 h 9854369"/>
              <a:gd name="connsiteX41" fmla="*/ 5638284 w 8426934"/>
              <a:gd name="connsiteY41" fmla="*/ 453260 h 9854369"/>
              <a:gd name="connsiteX42" fmla="*/ 8310240 w 8426934"/>
              <a:gd name="connsiteY42" fmla="*/ 5405689 h 9854369"/>
              <a:gd name="connsiteX43" fmla="*/ 8166294 w 8426934"/>
              <a:gd name="connsiteY43" fmla="*/ 6352521 h 9854369"/>
              <a:gd name="connsiteX44" fmla="*/ 8166295 w 8426934"/>
              <a:gd name="connsiteY44" fmla="*/ 6352519 h 9854369"/>
              <a:gd name="connsiteX45" fmla="*/ 7295925 w 8426934"/>
              <a:gd name="connsiteY45" fmla="*/ 5952935 h 9854369"/>
              <a:gd name="connsiteX46" fmla="*/ 4623968 w 8426934"/>
              <a:gd name="connsiteY46" fmla="*/ 1000508 h 9854369"/>
              <a:gd name="connsiteX47" fmla="*/ 4767914 w 8426934"/>
              <a:gd name="connsiteY47" fmla="*/ 53676 h 9854369"/>
              <a:gd name="connsiteX48" fmla="*/ 4993866 w 8426934"/>
              <a:gd name="connsiteY48" fmla="*/ 72 h 985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426934" h="9854369">
                <a:moveTo>
                  <a:pt x="2371085" y="3448250"/>
                </a:moveTo>
                <a:cubicBezTo>
                  <a:pt x="2400729" y="3448748"/>
                  <a:pt x="2430682" y="3451847"/>
                  <a:pt x="2460695" y="3457431"/>
                </a:cubicBezTo>
                <a:cubicBezTo>
                  <a:pt x="2670789" y="3496523"/>
                  <a:pt x="2883861" y="3657441"/>
                  <a:pt x="3015502" y="3901437"/>
                </a:cubicBezTo>
                <a:cubicBezTo>
                  <a:pt x="3906154" y="5552245"/>
                  <a:pt x="4796805" y="7203055"/>
                  <a:pt x="5687458" y="8853866"/>
                </a:cubicBezTo>
                <a:cubicBezTo>
                  <a:pt x="5888054" y="9225668"/>
                  <a:pt x="5823607" y="9649579"/>
                  <a:pt x="5543512" y="9800697"/>
                </a:cubicBezTo>
                <a:lnTo>
                  <a:pt x="5543512" y="9800695"/>
                </a:lnTo>
                <a:cubicBezTo>
                  <a:pt x="5263416" y="9951814"/>
                  <a:pt x="4873739" y="9772914"/>
                  <a:pt x="4673143" y="9401112"/>
                </a:cubicBezTo>
                <a:lnTo>
                  <a:pt x="2001187" y="4448685"/>
                </a:lnTo>
                <a:cubicBezTo>
                  <a:pt x="1800590" y="4076883"/>
                  <a:pt x="1865038" y="3652971"/>
                  <a:pt x="2145133" y="3501853"/>
                </a:cubicBezTo>
                <a:cubicBezTo>
                  <a:pt x="2215156" y="3464073"/>
                  <a:pt x="2292029" y="3446920"/>
                  <a:pt x="2371085" y="3448250"/>
                </a:cubicBezTo>
                <a:close/>
                <a:moveTo>
                  <a:pt x="486593" y="2786654"/>
                </a:moveTo>
                <a:cubicBezTo>
                  <a:pt x="516237" y="2787153"/>
                  <a:pt x="546192" y="2790252"/>
                  <a:pt x="576203" y="2795836"/>
                </a:cubicBezTo>
                <a:cubicBezTo>
                  <a:pt x="786297" y="2834926"/>
                  <a:pt x="999369" y="2995846"/>
                  <a:pt x="1131011" y="3239842"/>
                </a:cubicBezTo>
                <a:cubicBezTo>
                  <a:pt x="2021663" y="4890649"/>
                  <a:pt x="2912314" y="6541460"/>
                  <a:pt x="3802967" y="8192271"/>
                </a:cubicBezTo>
                <a:cubicBezTo>
                  <a:pt x="4003562" y="8564072"/>
                  <a:pt x="3939116" y="8987983"/>
                  <a:pt x="3659021" y="9139101"/>
                </a:cubicBezTo>
                <a:lnTo>
                  <a:pt x="3659022" y="9139099"/>
                </a:lnTo>
                <a:cubicBezTo>
                  <a:pt x="3378926" y="9290219"/>
                  <a:pt x="2989248" y="9111319"/>
                  <a:pt x="2788652" y="8739516"/>
                </a:cubicBezTo>
                <a:lnTo>
                  <a:pt x="116695" y="3787088"/>
                </a:lnTo>
                <a:cubicBezTo>
                  <a:pt x="-83901" y="3415287"/>
                  <a:pt x="-19454" y="2991376"/>
                  <a:pt x="260641" y="2840258"/>
                </a:cubicBezTo>
                <a:cubicBezTo>
                  <a:pt x="330664" y="2802478"/>
                  <a:pt x="407538" y="2785324"/>
                  <a:pt x="486593" y="2786654"/>
                </a:cubicBezTo>
                <a:close/>
                <a:moveTo>
                  <a:pt x="2536463" y="995385"/>
                </a:moveTo>
                <a:cubicBezTo>
                  <a:pt x="2566109" y="995885"/>
                  <a:pt x="2596060" y="998983"/>
                  <a:pt x="2626074" y="1004566"/>
                </a:cubicBezTo>
                <a:cubicBezTo>
                  <a:pt x="2836167" y="1043657"/>
                  <a:pt x="3049240" y="1204577"/>
                  <a:pt x="3180882" y="1448572"/>
                </a:cubicBezTo>
                <a:cubicBezTo>
                  <a:pt x="4286136" y="3497147"/>
                  <a:pt x="5391392" y="5545721"/>
                  <a:pt x="6496649" y="7594296"/>
                </a:cubicBezTo>
                <a:cubicBezTo>
                  <a:pt x="6697245" y="7966098"/>
                  <a:pt x="6632798" y="8390008"/>
                  <a:pt x="6352703" y="8541127"/>
                </a:cubicBezTo>
                <a:lnTo>
                  <a:pt x="6352703" y="8541126"/>
                </a:lnTo>
                <a:cubicBezTo>
                  <a:pt x="6072608" y="8692244"/>
                  <a:pt x="5682930" y="8513344"/>
                  <a:pt x="5482333" y="8141542"/>
                </a:cubicBezTo>
                <a:lnTo>
                  <a:pt x="2166566" y="1995820"/>
                </a:lnTo>
                <a:cubicBezTo>
                  <a:pt x="1965969" y="1624018"/>
                  <a:pt x="2030417" y="1200106"/>
                  <a:pt x="2310512" y="1048988"/>
                </a:cubicBezTo>
                <a:cubicBezTo>
                  <a:pt x="2380535" y="1011209"/>
                  <a:pt x="2457409" y="994055"/>
                  <a:pt x="2536463" y="995385"/>
                </a:cubicBezTo>
                <a:close/>
                <a:moveTo>
                  <a:pt x="3987667" y="920439"/>
                </a:moveTo>
                <a:cubicBezTo>
                  <a:pt x="4017311" y="920939"/>
                  <a:pt x="4047264" y="924037"/>
                  <a:pt x="4077277" y="929621"/>
                </a:cubicBezTo>
                <a:cubicBezTo>
                  <a:pt x="4287370" y="968711"/>
                  <a:pt x="4500442" y="1129631"/>
                  <a:pt x="4632084" y="1373626"/>
                </a:cubicBezTo>
                <a:cubicBezTo>
                  <a:pt x="5837704" y="3608224"/>
                  <a:pt x="7043323" y="5842822"/>
                  <a:pt x="8248943" y="8077419"/>
                </a:cubicBezTo>
                <a:cubicBezTo>
                  <a:pt x="8449539" y="8449220"/>
                  <a:pt x="8385093" y="8873132"/>
                  <a:pt x="8104997" y="9024250"/>
                </a:cubicBezTo>
                <a:lnTo>
                  <a:pt x="8104998" y="9024250"/>
                </a:lnTo>
                <a:cubicBezTo>
                  <a:pt x="7824903" y="9175368"/>
                  <a:pt x="7435225" y="8996468"/>
                  <a:pt x="7234628" y="8624666"/>
                </a:cubicBezTo>
                <a:lnTo>
                  <a:pt x="3617769" y="1920874"/>
                </a:lnTo>
                <a:cubicBezTo>
                  <a:pt x="3417173" y="1549072"/>
                  <a:pt x="3481619" y="1125161"/>
                  <a:pt x="3761714" y="974042"/>
                </a:cubicBezTo>
                <a:cubicBezTo>
                  <a:pt x="3831738" y="936263"/>
                  <a:pt x="3908611" y="919109"/>
                  <a:pt x="3987667" y="920439"/>
                </a:cubicBezTo>
                <a:close/>
                <a:moveTo>
                  <a:pt x="4993866" y="72"/>
                </a:moveTo>
                <a:cubicBezTo>
                  <a:pt x="5231031" y="4064"/>
                  <a:pt x="5487836" y="174408"/>
                  <a:pt x="5638284" y="453260"/>
                </a:cubicBezTo>
                <a:cubicBezTo>
                  <a:pt x="6528936" y="2104069"/>
                  <a:pt x="7419588" y="3754879"/>
                  <a:pt x="8310240" y="5405689"/>
                </a:cubicBezTo>
                <a:cubicBezTo>
                  <a:pt x="8510836" y="5777491"/>
                  <a:pt x="8446389" y="6201402"/>
                  <a:pt x="8166294" y="6352521"/>
                </a:cubicBezTo>
                <a:lnTo>
                  <a:pt x="8166295" y="6352519"/>
                </a:lnTo>
                <a:cubicBezTo>
                  <a:pt x="7886199" y="6503637"/>
                  <a:pt x="7496521" y="6324737"/>
                  <a:pt x="7295925" y="5952935"/>
                </a:cubicBezTo>
                <a:lnTo>
                  <a:pt x="4623968" y="1000508"/>
                </a:lnTo>
                <a:cubicBezTo>
                  <a:pt x="4423372" y="628706"/>
                  <a:pt x="4487819" y="204794"/>
                  <a:pt x="4767914" y="53676"/>
                </a:cubicBezTo>
                <a:cubicBezTo>
                  <a:pt x="4837938" y="15896"/>
                  <a:pt x="4914811" y="-1258"/>
                  <a:pt x="4993866" y="72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87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47" y="365128"/>
            <a:ext cx="10515600" cy="635459"/>
          </a:xfrm>
        </p:spPr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98" t="54859" r="3108" b="2016"/>
          <a:stretch/>
        </p:blipFill>
        <p:spPr>
          <a:xfrm rot="16200000">
            <a:off x="-702007" y="4730682"/>
            <a:ext cx="2829325" cy="14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1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0A5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810" y="2138465"/>
            <a:ext cx="7350156" cy="2169825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810" y="4604527"/>
            <a:ext cx="7350156" cy="859685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1FC2B2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97" r="32012" b="8212"/>
          <a:stretch/>
        </p:blipFill>
        <p:spPr>
          <a:xfrm>
            <a:off x="6297215" y="0"/>
            <a:ext cx="589478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4740"/>
            <a:ext cx="1743377" cy="4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2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946151" y="1236016"/>
            <a:ext cx="10833725" cy="4859984"/>
          </a:xfrm>
        </p:spPr>
        <p:txBody>
          <a:bodyPr/>
          <a:lstStyle>
            <a:lvl1pPr marL="455073" indent="-455073">
              <a:buSzPct val="90000"/>
              <a:defRPr sz="2667"/>
            </a:lvl1pPr>
            <a:lvl2pPr>
              <a:defRPr sz="2400"/>
            </a:lvl2pPr>
            <a:lvl3pPr marL="1521846" indent="-302676"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6747" y="365128"/>
            <a:ext cx="10515600" cy="627049"/>
          </a:xfrm>
        </p:spPr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6151" y="992176"/>
            <a:ext cx="1051619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98" t="54859" r="3108" b="2016"/>
          <a:stretch/>
        </p:blipFill>
        <p:spPr>
          <a:xfrm rot="16200000">
            <a:off x="-702007" y="4730682"/>
            <a:ext cx="2829325" cy="14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5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946151" y="1236016"/>
            <a:ext cx="10833725" cy="4859984"/>
          </a:xfrm>
        </p:spPr>
        <p:txBody>
          <a:bodyPr/>
          <a:lstStyle>
            <a:lvl1pPr marL="455073" indent="-455073">
              <a:buSzPct val="90000"/>
              <a:defRPr sz="2667"/>
            </a:lvl1pPr>
            <a:lvl2pPr>
              <a:defRPr sz="2400"/>
            </a:lvl2pPr>
            <a:lvl3pPr marL="1521846" indent="-302676"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6747" y="365128"/>
            <a:ext cx="10515600" cy="627049"/>
          </a:xfrm>
        </p:spPr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6151" y="992176"/>
            <a:ext cx="1051619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98" t="54859" r="3108" b="2016"/>
          <a:stretch/>
        </p:blipFill>
        <p:spPr>
          <a:xfrm rot="16200000">
            <a:off x="-702007" y="4730682"/>
            <a:ext cx="2829325" cy="14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5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 -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3A81-33F2-774D-9D84-08F902EB7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" y="-447"/>
            <a:ext cx="12191207" cy="685844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6A5DED-DB76-7D4C-A964-90A1C6C0A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4877" y="1268356"/>
            <a:ext cx="9870732" cy="4596176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1FC2B2"/>
              </a:buClr>
              <a:buFont typeface="Arial" panose="020B0604020202020204" pitchFamily="34" charset="0"/>
              <a:buChar char="•"/>
              <a:defRPr sz="2200" b="1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3363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20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1443" indent="-114289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8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2488" indent="-228600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16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7113" indent="-174625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C179B1-8FC7-4E8A-A4B8-4CF7E9F9D4F4}"/>
              </a:ext>
            </a:extLst>
          </p:cNvPr>
          <p:cNvSpPr/>
          <p:nvPr userDrawn="1"/>
        </p:nvSpPr>
        <p:spPr>
          <a:xfrm rot="5400000">
            <a:off x="6048935" y="-801478"/>
            <a:ext cx="94131" cy="1697087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5C69D-CF39-494F-BE27-3F8BA2996B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338" y="296635"/>
            <a:ext cx="10372725" cy="765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3399" b="1" kern="1200" dirty="0">
                <a:solidFill>
                  <a:srgbClr val="005DA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32D06-8C9B-483D-81F2-D70DBFF17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2" y="6192486"/>
            <a:ext cx="1514864" cy="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Two Columns-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3A81-33F2-774D-9D84-08F902EB7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" y="-447"/>
            <a:ext cx="12191207" cy="685844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6A5DED-DB76-7D4C-A964-90A1C6C0A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4877" y="1268356"/>
            <a:ext cx="4623754" cy="4596176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1FC2B2"/>
              </a:buClr>
              <a:buFont typeface="Arial" panose="020B0604020202020204" pitchFamily="34" charset="0"/>
              <a:buChar char="•"/>
              <a:defRPr sz="2200" b="1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3363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20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1443" indent="-114289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8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2488" indent="-228600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16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7113" indent="-174625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C179B1-8FC7-4E8A-A4B8-4CF7E9F9D4F4}"/>
              </a:ext>
            </a:extLst>
          </p:cNvPr>
          <p:cNvSpPr/>
          <p:nvPr userDrawn="1"/>
        </p:nvSpPr>
        <p:spPr>
          <a:xfrm rot="5400000">
            <a:off x="6048935" y="-801478"/>
            <a:ext cx="94131" cy="1697087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5C69D-CF39-494F-BE27-3F8BA2996B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338" y="296635"/>
            <a:ext cx="10372725" cy="765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3399" b="1" kern="1200" dirty="0">
                <a:solidFill>
                  <a:srgbClr val="005DA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32D06-8C9B-483D-81F2-D70DBFF17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2" y="6192486"/>
            <a:ext cx="1514864" cy="574535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086C801-5F51-46C0-9D6C-08201FBF39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3438" y="1268356"/>
            <a:ext cx="4623754" cy="4596176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1FC2B2"/>
              </a:buClr>
              <a:buFont typeface="Arial" panose="020B0604020202020204" pitchFamily="34" charset="0"/>
              <a:buChar char="•"/>
              <a:defRPr sz="2200" b="1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3363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20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1443" indent="-114289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8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2488" indent="-228600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16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7113" indent="-174625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65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i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3A81-33F2-774D-9D84-08F902EB7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" y="-447"/>
            <a:ext cx="12191207" cy="6858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C179B1-8FC7-4E8A-A4B8-4CF7E9F9D4F4}"/>
              </a:ext>
            </a:extLst>
          </p:cNvPr>
          <p:cNvSpPr/>
          <p:nvPr userDrawn="1"/>
        </p:nvSpPr>
        <p:spPr>
          <a:xfrm rot="5400000">
            <a:off x="6048935" y="-801478"/>
            <a:ext cx="94131" cy="1697087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5C69D-CF39-494F-BE27-3F8BA2996B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338" y="296635"/>
            <a:ext cx="10372725" cy="765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3399" b="1" kern="1200" dirty="0">
                <a:solidFill>
                  <a:srgbClr val="005DA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C32D06-8C9B-483D-81F2-D70DBFF17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2" y="6192486"/>
            <a:ext cx="1514864" cy="5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5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3A81-33F2-774D-9D84-08F902EB7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6A5DED-DB76-7D4C-A964-90A1C6C0A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4877" y="1268356"/>
            <a:ext cx="9870732" cy="4596176"/>
          </a:xfrm>
          <a:prstGeom prst="rect">
            <a:avLst/>
          </a:prstGeom>
        </p:spPr>
        <p:txBody>
          <a:bodyPr/>
          <a:lstStyle>
            <a:lvl1pPr marL="225425" indent="-225425">
              <a:buClr>
                <a:srgbClr val="1FC2B2"/>
              </a:buClr>
              <a:buFont typeface="Arial" panose="020B0604020202020204" pitchFamily="34" charset="0"/>
              <a:buChar char="•"/>
              <a:defRPr sz="2200" b="1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3363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20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1443" indent="-114289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8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2488" indent="-228600">
              <a:buClr>
                <a:srgbClr val="1FC2B2"/>
              </a:buClr>
              <a:buSzPct val="100000"/>
              <a:buFont typeface="Raleway" panose="020B0003030101060003" pitchFamily="34" charset="0"/>
              <a:buChar char="−"/>
              <a:defRPr sz="16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7113" indent="-174625">
              <a:buClr>
                <a:srgbClr val="1FC2B2"/>
              </a:buClr>
              <a:buSzPct val="100000"/>
              <a:buFont typeface="Arial" panose="020B0604020202020204" pitchFamily="34" charset="0"/>
              <a:buChar char="•"/>
              <a:defRPr sz="1400" b="0" i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C179B1-8FC7-4E8A-A4B8-4CF7E9F9D4F4}"/>
              </a:ext>
            </a:extLst>
          </p:cNvPr>
          <p:cNvSpPr/>
          <p:nvPr userDrawn="1"/>
        </p:nvSpPr>
        <p:spPr>
          <a:xfrm rot="5400000">
            <a:off x="6048935" y="-801478"/>
            <a:ext cx="94131" cy="1697087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5C69D-CF39-494F-BE27-3F8BA2996B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338" y="296635"/>
            <a:ext cx="10372725" cy="765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3399" b="1" kern="1200" dirty="0">
                <a:solidFill>
                  <a:srgbClr val="005DA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4822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3A81-33F2-774D-9D84-08F902EB7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C179B1-8FC7-4E8A-A4B8-4CF7E9F9D4F4}"/>
              </a:ext>
            </a:extLst>
          </p:cNvPr>
          <p:cNvSpPr/>
          <p:nvPr userDrawn="1"/>
        </p:nvSpPr>
        <p:spPr>
          <a:xfrm rot="5400000">
            <a:off x="6048935" y="-801478"/>
            <a:ext cx="94131" cy="1697087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5C69D-CF39-494F-BE27-3F8BA2996B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338" y="296635"/>
            <a:ext cx="10372725" cy="7651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3399" b="1" kern="1200" dirty="0">
                <a:solidFill>
                  <a:srgbClr val="005DA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3051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7563AC3-2744-47EF-A5D5-D2ADAE566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663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3" y="-2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D5100-A91E-9C44-95F6-985FB419A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70848-74D2-4022-9214-919A505D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5C43A1-91F1-4CBA-9C47-05DC36CC0161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</p:spTree>
    <p:extLst>
      <p:ext uri="{BB962C8B-B14F-4D97-AF65-F5344CB8AC3E}">
        <p14:creationId xmlns:p14="http://schemas.microsoft.com/office/powerpoint/2010/main" val="263947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_Section Hug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502AA9-A389-2542-B2CC-E3C58ACB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7423" y="-2417424"/>
            <a:ext cx="1346488" cy="618133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AD5100-A91E-9C44-95F6-985FB419A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00" y="1520574"/>
            <a:ext cx="6532256" cy="140499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99" b="1" i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70848-74D2-4022-9214-919A505D4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" y="64008"/>
            <a:ext cx="1826249" cy="6926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5C43A1-91F1-4CBA-9C47-05DC36CC0161}"/>
              </a:ext>
            </a:extLst>
          </p:cNvPr>
          <p:cNvSpPr/>
          <p:nvPr userDrawn="1"/>
        </p:nvSpPr>
        <p:spPr>
          <a:xfrm>
            <a:off x="0" y="1488073"/>
            <a:ext cx="94131" cy="1440865"/>
          </a:xfrm>
          <a:prstGeom prst="rect">
            <a:avLst/>
          </a:prstGeom>
          <a:solidFill>
            <a:srgbClr val="1FC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dirty="0"/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C51C4889-86FD-4E44-B393-64B7915409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" b="11"/>
          <a:stretch>
            <a:fillRect/>
          </a:stretch>
        </p:blipFill>
        <p:spPr>
          <a:xfrm>
            <a:off x="5410202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01A9410-9212-4707-BB25-D1A7C1A66F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663" y="3428998"/>
            <a:ext cx="4935537" cy="1404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None/>
              <a:defRPr sz="2000">
                <a:solidFill>
                  <a:srgbClr val="393939"/>
                </a:solidFill>
              </a:defRPr>
            </a:lvl1pPr>
            <a:lvl2pPr marL="0" indent="0">
              <a:spcAft>
                <a:spcPts val="0"/>
              </a:spcAft>
              <a:buNone/>
              <a:defRPr sz="1400">
                <a:solidFill>
                  <a:srgbClr val="393939"/>
                </a:solidFill>
              </a:defRPr>
            </a:lvl2pPr>
            <a:lvl3pPr marL="457154" indent="0">
              <a:buNone/>
              <a:defRPr/>
            </a:lvl3pPr>
            <a:lvl4pPr marL="685731" indent="0">
              <a:buNone/>
              <a:defRPr/>
            </a:lvl4pPr>
            <a:lvl5pPr marL="91430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317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46F76-AFC0-4077-984A-439ADFA9FC46}"/>
              </a:ext>
            </a:extLst>
          </p:cNvPr>
          <p:cNvSpPr txBox="1"/>
          <p:nvPr userDrawn="1"/>
        </p:nvSpPr>
        <p:spPr>
          <a:xfrm>
            <a:off x="190500" y="6443960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Raleway" panose="020B0503030101060003" pitchFamily="34" charset="77"/>
              </a:rPr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321837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64" r:id="rId4"/>
    <p:sldLayoutId id="2147483756" r:id="rId5"/>
    <p:sldLayoutId id="2147483739" r:id="rId6"/>
    <p:sldLayoutId id="2147483757" r:id="rId7"/>
    <p:sldLayoutId id="2147483740" r:id="rId8"/>
    <p:sldLayoutId id="2147483741" r:id="rId9"/>
    <p:sldLayoutId id="2147483742" r:id="rId10"/>
    <p:sldLayoutId id="2147483743" r:id="rId11"/>
    <p:sldLayoutId id="2147483758" r:id="rId12"/>
    <p:sldLayoutId id="2147483760" r:id="rId13"/>
    <p:sldLayoutId id="2147483761" r:id="rId14"/>
    <p:sldLayoutId id="2147483762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63" r:id="rId24"/>
    <p:sldLayoutId id="2147483734" r:id="rId25"/>
    <p:sldLayoutId id="2147483766" r:id="rId26"/>
    <p:sldLayoutId id="2147483768" r:id="rId27"/>
    <p:sldLayoutId id="2147483770" r:id="rId28"/>
    <p:sldLayoutId id="2147483774" r:id="rId29"/>
  </p:sldLayoutIdLst>
  <p:hf sldNum="0" hdr="0" ftr="0"/>
  <p:txStyles>
    <p:titleStyle>
      <a:lvl1pPr algn="l" defTabSz="457155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89" indent="-114289" algn="l" defTabSz="4571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43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20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7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175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52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29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06" indent="-114289" algn="l" defTabSz="457155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77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55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32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09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86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63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40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17" algn="l" defTabSz="45715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E27DF8-DA7A-40CE-B34F-882FCD6B22F3}"/>
              </a:ext>
            </a:extLst>
          </p:cNvPr>
          <p:cNvSpPr/>
          <p:nvPr/>
        </p:nvSpPr>
        <p:spPr>
          <a:xfrm>
            <a:off x="0" y="0"/>
            <a:ext cx="2499359" cy="1933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809" y="2572084"/>
            <a:ext cx="8681816" cy="13452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TECH TALKS</a:t>
            </a:r>
            <a:br>
              <a:rPr lang="en-US" b="1" dirty="0"/>
            </a:br>
            <a:r>
              <a:rPr lang="en-US" sz="4000" b="1" dirty="0"/>
              <a:t>Interactive Information Session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600" y="4490076"/>
            <a:ext cx="9901473" cy="860522"/>
          </a:xfrm>
        </p:spPr>
        <p:txBody>
          <a:bodyPr>
            <a:noAutofit/>
          </a:bodyPr>
          <a:lstStyle/>
          <a:p>
            <a:r>
              <a:rPr lang="en-US" sz="3600" dirty="0"/>
              <a:t>Rural broadband connectivity with Hughes’ Community Wi-Fi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4E02BD-C5DD-4252-AD3F-7AED2A12C20C}"/>
              </a:ext>
            </a:extLst>
          </p:cNvPr>
          <p:cNvSpPr txBox="1">
            <a:spLocks/>
          </p:cNvSpPr>
          <p:nvPr/>
        </p:nvSpPr>
        <p:spPr>
          <a:xfrm>
            <a:off x="609600" y="6205867"/>
            <a:ext cx="3174274" cy="342980"/>
          </a:xfrm>
          <a:prstGeom prst="rect">
            <a:avLst/>
          </a:prstGeom>
        </p:spPr>
        <p:txBody>
          <a:bodyPr>
            <a:noAutofit/>
          </a:bodyPr>
          <a:lstStyle>
            <a:lvl1pPr marL="114289" indent="-114289" algn="l" defTabSz="4571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443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020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597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175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752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329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290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Fernando Carrillo</a:t>
            </a:r>
          </a:p>
        </p:txBody>
      </p:sp>
      <p:pic>
        <p:nvPicPr>
          <p:cNvPr id="2050" name="Picture 2" descr="Image result for Itu logo">
            <a:extLst>
              <a:ext uri="{FF2B5EF4-FFF2-40B4-BE49-F238E27FC236}">
                <a16:creationId xmlns:a16="http://schemas.microsoft.com/office/drawing/2014/main" id="{00C3BF56-21FD-4C98-BFC7-F4417459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4" y="56609"/>
            <a:ext cx="1707425" cy="18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0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B30B62-CA60-4885-B2D3-DBE1A6F70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9637" y="2268310"/>
            <a:ext cx="10372725" cy="765175"/>
          </a:xfrm>
        </p:spPr>
        <p:txBody>
          <a:bodyPr/>
          <a:lstStyle/>
          <a:p>
            <a:r>
              <a:rPr lang="en-US" dirty="0"/>
              <a:t>Study Cases</a:t>
            </a:r>
          </a:p>
        </p:txBody>
      </p:sp>
    </p:spTree>
    <p:extLst>
      <p:ext uri="{BB962C8B-B14F-4D97-AF65-F5344CB8AC3E}">
        <p14:creationId xmlns:p14="http://schemas.microsoft.com/office/powerpoint/2010/main" val="223036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111DA90-511C-4C01-91A0-3DCF2C33F7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86045" y="2387722"/>
            <a:ext cx="2493833" cy="25216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Pirucaia</a:t>
            </a:r>
            <a:endParaRPr lang="en-US" dirty="0"/>
          </a:p>
          <a:p>
            <a:r>
              <a:rPr lang="en-US" dirty="0"/>
              <a:t>About 35 homes</a:t>
            </a:r>
          </a:p>
          <a:p>
            <a:r>
              <a:rPr lang="en-US" dirty="0"/>
              <a:t>120 people</a:t>
            </a:r>
          </a:p>
          <a:p>
            <a:r>
              <a:rPr lang="en-US" dirty="0"/>
              <a:t>2 </a:t>
            </a:r>
            <a:r>
              <a:rPr lang="en-US" dirty="0" err="1"/>
              <a:t>HughesNet</a:t>
            </a:r>
            <a:r>
              <a:rPr lang="en-US" dirty="0"/>
              <a:t> Consumer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D23E5-87EA-4622-B45C-19ECEA84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>
              <a:spcBef>
                <a:spcPts val="500"/>
              </a:spcBef>
              <a:buFont typeface="Arial" panose="020B0604020202020204" pitchFamily="34" charset="0"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Town of </a:t>
            </a:r>
            <a:r>
              <a:rPr lang="en-US" sz="3399" b="1" dirty="0" err="1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Pirucaia</a:t>
            </a: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99" b="1" dirty="0" err="1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endParaRPr lang="en-US" sz="3399" b="1" dirty="0">
              <a:solidFill>
                <a:srgbClr val="005D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EAE24-5ADF-4B76-B7E4-F83748F4F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0" b="6026"/>
          <a:stretch/>
        </p:blipFill>
        <p:spPr>
          <a:xfrm>
            <a:off x="964727" y="1236017"/>
            <a:ext cx="2718752" cy="52980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C35178-7A7D-4511-840C-BADB64343BD1}"/>
              </a:ext>
            </a:extLst>
          </p:cNvPr>
          <p:cNvGrpSpPr>
            <a:grpSpLocks noChangeAspect="1"/>
          </p:cNvGrpSpPr>
          <p:nvPr/>
        </p:nvGrpSpPr>
        <p:grpSpPr>
          <a:xfrm>
            <a:off x="3886656" y="1236016"/>
            <a:ext cx="5276323" cy="5303520"/>
            <a:chOff x="4648656" y="1101713"/>
            <a:chExt cx="5543550" cy="55721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6ACA70-2134-4353-9A8C-2D2A5AE2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656" y="1101713"/>
              <a:ext cx="5543550" cy="55721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2FCD3A-D5F2-4EAC-A24A-9BADA4C5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1931" y="6410948"/>
              <a:ext cx="2200275" cy="257175"/>
            </a:xfrm>
            <a:prstGeom prst="rect">
              <a:avLst/>
            </a:prstGeom>
          </p:spPr>
        </p:pic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384FB416-4BDC-406A-AA0C-A99322954386}"/>
              </a:ext>
            </a:extLst>
          </p:cNvPr>
          <p:cNvSpPr/>
          <p:nvPr/>
        </p:nvSpPr>
        <p:spPr>
          <a:xfrm rot="3502083">
            <a:off x="4674123" y="3309281"/>
            <a:ext cx="1209872" cy="2257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5F73A77-FFB2-48BA-8EC1-0188F13C521C}"/>
              </a:ext>
            </a:extLst>
          </p:cNvPr>
          <p:cNvSpPr/>
          <p:nvPr/>
        </p:nvSpPr>
        <p:spPr>
          <a:xfrm>
            <a:off x="3714264" y="2112498"/>
            <a:ext cx="3956323" cy="3767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38902-AE70-4325-A1D1-BE896B52C677}"/>
              </a:ext>
            </a:extLst>
          </p:cNvPr>
          <p:cNvSpPr txBox="1"/>
          <p:nvPr/>
        </p:nvSpPr>
        <p:spPr>
          <a:xfrm>
            <a:off x="4160933" y="2387722"/>
            <a:ext cx="1498188" cy="5080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1" dirty="0"/>
              <a:t>Retailer with VSAT/AP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D0B655-5AE7-4AF5-B5F5-C054C3FCA5AA}"/>
              </a:ext>
            </a:extLst>
          </p:cNvPr>
          <p:cNvSpPr/>
          <p:nvPr/>
        </p:nvSpPr>
        <p:spPr>
          <a:xfrm>
            <a:off x="5539740" y="3929381"/>
            <a:ext cx="259080" cy="2563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DD174-9E50-4B0A-907E-5C7A124431BE}"/>
              </a:ext>
            </a:extLst>
          </p:cNvPr>
          <p:cNvSpPr/>
          <p:nvPr/>
        </p:nvSpPr>
        <p:spPr>
          <a:xfrm>
            <a:off x="1915342" y="1236017"/>
            <a:ext cx="1768137" cy="508088"/>
          </a:xfrm>
          <a:prstGeom prst="rect">
            <a:avLst/>
          </a:prstGeom>
          <a:solidFill>
            <a:srgbClr val="1FC2B2"/>
          </a:solidFill>
        </p:spPr>
        <p:txBody>
          <a:bodyPr wrap="square">
            <a:spAutoFit/>
          </a:bodyPr>
          <a:lstStyle/>
          <a:p>
            <a:r>
              <a:rPr lang="en-US" sz="1351" dirty="0">
                <a:solidFill>
                  <a:schemeClr val="accent5">
                    <a:lumMod val="75000"/>
                  </a:schemeClr>
                </a:solidFill>
              </a:rPr>
              <a:t>62 km from Sao Paulo, 90 min. drive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5523E-2632-4563-99A2-E3323D064677}"/>
              </a:ext>
            </a:extLst>
          </p:cNvPr>
          <p:cNvSpPr txBox="1"/>
          <p:nvPr/>
        </p:nvSpPr>
        <p:spPr>
          <a:xfrm>
            <a:off x="6972793" y="4363311"/>
            <a:ext cx="1842735" cy="5080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1" dirty="0"/>
              <a:t>Two </a:t>
            </a:r>
            <a:r>
              <a:rPr lang="en-US" sz="1351" dirty="0" err="1"/>
              <a:t>HughesNet</a:t>
            </a:r>
            <a:r>
              <a:rPr lang="en-US" sz="1351" dirty="0"/>
              <a:t> Clients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F2F0C-9856-4C07-A9BE-8145D69B47AA}"/>
              </a:ext>
            </a:extLst>
          </p:cNvPr>
          <p:cNvSpPr txBox="1"/>
          <p:nvPr/>
        </p:nvSpPr>
        <p:spPr>
          <a:xfrm>
            <a:off x="6215947" y="2560253"/>
            <a:ext cx="1842735" cy="3002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1" dirty="0"/>
              <a:t>Health Clinic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13437-547A-4458-9100-6CB0A09C9173}"/>
              </a:ext>
            </a:extLst>
          </p:cNvPr>
          <p:cNvSpPr txBox="1"/>
          <p:nvPr/>
        </p:nvSpPr>
        <p:spPr>
          <a:xfrm>
            <a:off x="3886657" y="4708567"/>
            <a:ext cx="2329291" cy="3002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1" dirty="0"/>
              <a:t>Heavy WiFi user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C95683-B8DA-4495-A030-CAD3460AB81F}"/>
              </a:ext>
            </a:extLst>
          </p:cNvPr>
          <p:cNvCxnSpPr>
            <a:cxnSpLocks/>
          </p:cNvCxnSpPr>
          <p:nvPr/>
        </p:nvCxnSpPr>
        <p:spPr>
          <a:xfrm flipH="1">
            <a:off x="6220411" y="2929586"/>
            <a:ext cx="451052" cy="3484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32B350-7219-44AF-8AE3-D6D77C3F2114}"/>
              </a:ext>
            </a:extLst>
          </p:cNvPr>
          <p:cNvCxnSpPr>
            <a:cxnSpLocks/>
          </p:cNvCxnSpPr>
          <p:nvPr/>
        </p:nvCxnSpPr>
        <p:spPr>
          <a:xfrm flipV="1">
            <a:off x="4890361" y="4527028"/>
            <a:ext cx="908459" cy="181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D7904D-3759-4E37-93A7-1A4245026B1D}"/>
              </a:ext>
            </a:extLst>
          </p:cNvPr>
          <p:cNvCxnSpPr>
            <a:cxnSpLocks/>
          </p:cNvCxnSpPr>
          <p:nvPr/>
        </p:nvCxnSpPr>
        <p:spPr>
          <a:xfrm flipH="1" flipV="1">
            <a:off x="6419125" y="4397209"/>
            <a:ext cx="543671" cy="129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54FE67-F1A6-4D70-BDAC-DDC8F4CD584F}"/>
              </a:ext>
            </a:extLst>
          </p:cNvPr>
          <p:cNvSpPr txBox="1"/>
          <p:nvPr/>
        </p:nvSpPr>
        <p:spPr>
          <a:xfrm>
            <a:off x="3886657" y="1238332"/>
            <a:ext cx="1842735" cy="5080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1" dirty="0"/>
              <a:t>Approx. WiFi Service Range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BC87E5-23AA-4BBB-94EB-8875FB7D6B93}"/>
              </a:ext>
            </a:extLst>
          </p:cNvPr>
          <p:cNvCxnSpPr>
            <a:cxnSpLocks/>
          </p:cNvCxnSpPr>
          <p:nvPr/>
        </p:nvCxnSpPr>
        <p:spPr>
          <a:xfrm>
            <a:off x="4655202" y="1893541"/>
            <a:ext cx="396100" cy="306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40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5772" y="1107161"/>
            <a:ext cx="4377728" cy="635459"/>
          </a:xfrm>
        </p:spPr>
        <p:txBody>
          <a:bodyPr>
            <a:normAutofit/>
          </a:bodyPr>
          <a:lstStyle/>
          <a:p>
            <a:r>
              <a:rPr lang="en-US" sz="2800" i="1" dirty="0"/>
              <a:t>Retailer 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60" y="1770744"/>
            <a:ext cx="5511489" cy="4133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9" y="1770741"/>
            <a:ext cx="5515428" cy="413657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231088" y="2902859"/>
            <a:ext cx="972457" cy="7547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32802" y="3629470"/>
            <a:ext cx="972457" cy="7547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35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1529" y="3800133"/>
            <a:ext cx="505267" cy="235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914354"/>
            <a:r>
              <a:rPr lang="en-US" sz="933" b="1" dirty="0">
                <a:solidFill>
                  <a:prstClr val="black"/>
                </a:solidFill>
                <a:latin typeface="Arial"/>
              </a:rPr>
              <a:t>VSAT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55572" y="3075044"/>
            <a:ext cx="1046256" cy="379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54"/>
            <a:r>
              <a:rPr lang="en-US" sz="933" b="1" dirty="0">
                <a:solidFill>
                  <a:prstClr val="black"/>
                </a:solidFill>
                <a:latin typeface="Arial"/>
              </a:rPr>
              <a:t>Cambium Access Point</a:t>
            </a:r>
          </a:p>
        </p:txBody>
      </p:sp>
    </p:spTree>
    <p:extLst>
      <p:ext uri="{BB962C8B-B14F-4D97-AF65-F5344CB8AC3E}">
        <p14:creationId xmlns:p14="http://schemas.microsoft.com/office/powerpoint/2010/main" val="295609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object 484"/>
          <p:cNvSpPr/>
          <p:nvPr/>
        </p:nvSpPr>
        <p:spPr>
          <a:xfrm>
            <a:off x="1298249" y="1118306"/>
            <a:ext cx="8945048" cy="5144955"/>
          </a:xfrm>
          <a:prstGeom prst="rect">
            <a:avLst/>
          </a:prstGeom>
          <a:blipFill>
            <a:blip r:embed="rId3" cstate="print"/>
            <a:stretch>
              <a:fillRect l="-26377"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5" name="object 485"/>
          <p:cNvSpPr/>
          <p:nvPr/>
        </p:nvSpPr>
        <p:spPr>
          <a:xfrm>
            <a:off x="7604745" y="1618514"/>
            <a:ext cx="949892" cy="201614"/>
          </a:xfrm>
          <a:custGeom>
            <a:avLst/>
            <a:gdLst/>
            <a:ahLst/>
            <a:cxnLst/>
            <a:rect l="l" t="t" r="r" b="b"/>
            <a:pathLst>
              <a:path w="768350" h="181609">
                <a:moveTo>
                  <a:pt x="0" y="30225"/>
                </a:moveTo>
                <a:lnTo>
                  <a:pt x="3322" y="16480"/>
                </a:lnTo>
                <a:lnTo>
                  <a:pt x="12182" y="6008"/>
                </a:lnTo>
                <a:lnTo>
                  <a:pt x="24922" y="468"/>
                </a:lnTo>
                <a:lnTo>
                  <a:pt x="737870" y="0"/>
                </a:lnTo>
                <a:lnTo>
                  <a:pt x="751615" y="3322"/>
                </a:lnTo>
                <a:lnTo>
                  <a:pt x="762087" y="12182"/>
                </a:lnTo>
                <a:lnTo>
                  <a:pt x="767627" y="24922"/>
                </a:lnTo>
                <a:lnTo>
                  <a:pt x="768096" y="151129"/>
                </a:lnTo>
                <a:lnTo>
                  <a:pt x="764773" y="164875"/>
                </a:lnTo>
                <a:lnTo>
                  <a:pt x="755913" y="175347"/>
                </a:lnTo>
                <a:lnTo>
                  <a:pt x="743173" y="180887"/>
                </a:lnTo>
                <a:lnTo>
                  <a:pt x="30225" y="181355"/>
                </a:lnTo>
                <a:lnTo>
                  <a:pt x="16480" y="178033"/>
                </a:lnTo>
                <a:lnTo>
                  <a:pt x="6008" y="169173"/>
                </a:lnTo>
                <a:lnTo>
                  <a:pt x="468" y="156433"/>
                </a:lnTo>
                <a:lnTo>
                  <a:pt x="0" y="30225"/>
                </a:lnTo>
                <a:close/>
              </a:path>
            </a:pathLst>
          </a:custGeom>
          <a:ln w="198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6" name="object 486"/>
          <p:cNvSpPr/>
          <p:nvPr/>
        </p:nvSpPr>
        <p:spPr>
          <a:xfrm>
            <a:off x="7604745" y="1335972"/>
            <a:ext cx="949892" cy="200204"/>
          </a:xfrm>
          <a:custGeom>
            <a:avLst/>
            <a:gdLst/>
            <a:ahLst/>
            <a:cxnLst/>
            <a:rect l="l" t="t" r="r" b="b"/>
            <a:pathLst>
              <a:path w="768350" h="180340">
                <a:moveTo>
                  <a:pt x="0" y="29972"/>
                </a:moveTo>
                <a:lnTo>
                  <a:pt x="3345" y="16232"/>
                </a:lnTo>
                <a:lnTo>
                  <a:pt x="12261" y="5815"/>
                </a:lnTo>
                <a:lnTo>
                  <a:pt x="25067" y="402"/>
                </a:lnTo>
                <a:lnTo>
                  <a:pt x="738124" y="0"/>
                </a:lnTo>
                <a:lnTo>
                  <a:pt x="751863" y="3345"/>
                </a:lnTo>
                <a:lnTo>
                  <a:pt x="762280" y="12261"/>
                </a:lnTo>
                <a:lnTo>
                  <a:pt x="767693" y="25067"/>
                </a:lnTo>
                <a:lnTo>
                  <a:pt x="768096" y="149860"/>
                </a:lnTo>
                <a:lnTo>
                  <a:pt x="764750" y="163599"/>
                </a:lnTo>
                <a:lnTo>
                  <a:pt x="755834" y="174016"/>
                </a:lnTo>
                <a:lnTo>
                  <a:pt x="743028" y="179429"/>
                </a:lnTo>
                <a:lnTo>
                  <a:pt x="29972" y="179832"/>
                </a:lnTo>
                <a:lnTo>
                  <a:pt x="16232" y="176486"/>
                </a:lnTo>
                <a:lnTo>
                  <a:pt x="5815" y="167570"/>
                </a:lnTo>
                <a:lnTo>
                  <a:pt x="402" y="154764"/>
                </a:lnTo>
                <a:lnTo>
                  <a:pt x="0" y="29972"/>
                </a:lnTo>
                <a:close/>
              </a:path>
            </a:pathLst>
          </a:custGeom>
          <a:ln w="1981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7" name="object 487"/>
          <p:cNvSpPr/>
          <p:nvPr/>
        </p:nvSpPr>
        <p:spPr>
          <a:xfrm>
            <a:off x="5848780" y="2457677"/>
            <a:ext cx="949892" cy="225582"/>
          </a:xfrm>
          <a:custGeom>
            <a:avLst/>
            <a:gdLst/>
            <a:ahLst/>
            <a:cxnLst/>
            <a:rect l="l" t="t" r="r" b="b"/>
            <a:pathLst>
              <a:path w="768350" h="203200">
                <a:moveTo>
                  <a:pt x="0" y="33782"/>
                </a:moveTo>
                <a:lnTo>
                  <a:pt x="2986" y="19864"/>
                </a:lnTo>
                <a:lnTo>
                  <a:pt x="11078" y="8757"/>
                </a:lnTo>
                <a:lnTo>
                  <a:pt x="22973" y="1763"/>
                </a:lnTo>
                <a:lnTo>
                  <a:pt x="734313" y="0"/>
                </a:lnTo>
                <a:lnTo>
                  <a:pt x="748231" y="2986"/>
                </a:lnTo>
                <a:lnTo>
                  <a:pt x="759338" y="11078"/>
                </a:lnTo>
                <a:lnTo>
                  <a:pt x="766332" y="22973"/>
                </a:lnTo>
                <a:lnTo>
                  <a:pt x="768096" y="168910"/>
                </a:lnTo>
                <a:lnTo>
                  <a:pt x="765109" y="182827"/>
                </a:lnTo>
                <a:lnTo>
                  <a:pt x="757017" y="193934"/>
                </a:lnTo>
                <a:lnTo>
                  <a:pt x="745122" y="200928"/>
                </a:lnTo>
                <a:lnTo>
                  <a:pt x="33782" y="202691"/>
                </a:lnTo>
                <a:lnTo>
                  <a:pt x="19864" y="199705"/>
                </a:lnTo>
                <a:lnTo>
                  <a:pt x="8757" y="191613"/>
                </a:lnTo>
                <a:lnTo>
                  <a:pt x="1763" y="179718"/>
                </a:lnTo>
                <a:lnTo>
                  <a:pt x="0" y="33782"/>
                </a:lnTo>
                <a:close/>
              </a:path>
            </a:pathLst>
          </a:custGeom>
          <a:ln w="198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8" name="object 488"/>
          <p:cNvSpPr/>
          <p:nvPr/>
        </p:nvSpPr>
        <p:spPr>
          <a:xfrm>
            <a:off x="6797416" y="1297905"/>
            <a:ext cx="687690" cy="299601"/>
          </a:xfrm>
          <a:custGeom>
            <a:avLst/>
            <a:gdLst/>
            <a:ahLst/>
            <a:cxnLst/>
            <a:rect l="l" t="t" r="r" b="b"/>
            <a:pathLst>
              <a:path w="556259" h="269875">
                <a:moveTo>
                  <a:pt x="421386" y="0"/>
                </a:moveTo>
                <a:lnTo>
                  <a:pt x="421386" y="67437"/>
                </a:lnTo>
                <a:lnTo>
                  <a:pt x="0" y="67437"/>
                </a:lnTo>
                <a:lnTo>
                  <a:pt x="0" y="202311"/>
                </a:lnTo>
                <a:lnTo>
                  <a:pt x="421386" y="202311"/>
                </a:lnTo>
                <a:lnTo>
                  <a:pt x="421386" y="269748"/>
                </a:lnTo>
                <a:lnTo>
                  <a:pt x="556260" y="134874"/>
                </a:lnTo>
                <a:lnTo>
                  <a:pt x="42138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89" name="object 489"/>
          <p:cNvSpPr/>
          <p:nvPr/>
        </p:nvSpPr>
        <p:spPr>
          <a:xfrm>
            <a:off x="6797416" y="1297905"/>
            <a:ext cx="687690" cy="299601"/>
          </a:xfrm>
          <a:custGeom>
            <a:avLst/>
            <a:gdLst/>
            <a:ahLst/>
            <a:cxnLst/>
            <a:rect l="l" t="t" r="r" b="b"/>
            <a:pathLst>
              <a:path w="556259" h="269875">
                <a:moveTo>
                  <a:pt x="0" y="67437"/>
                </a:moveTo>
                <a:lnTo>
                  <a:pt x="421386" y="67437"/>
                </a:lnTo>
                <a:lnTo>
                  <a:pt x="421386" y="0"/>
                </a:lnTo>
                <a:lnTo>
                  <a:pt x="556260" y="134874"/>
                </a:lnTo>
                <a:lnTo>
                  <a:pt x="421386" y="269748"/>
                </a:lnTo>
                <a:lnTo>
                  <a:pt x="421386" y="202311"/>
                </a:lnTo>
                <a:lnTo>
                  <a:pt x="0" y="202311"/>
                </a:lnTo>
                <a:lnTo>
                  <a:pt x="0" y="67437"/>
                </a:lnTo>
                <a:close/>
              </a:path>
            </a:pathLst>
          </a:custGeom>
          <a:ln w="12192">
            <a:solidFill>
              <a:srgbClr val="00486E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0" name="object 490"/>
          <p:cNvSpPr txBox="1"/>
          <p:nvPr/>
        </p:nvSpPr>
        <p:spPr>
          <a:xfrm>
            <a:off x="6915484" y="1384545"/>
            <a:ext cx="368966" cy="14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Si</a:t>
            </a:r>
            <a:r>
              <a:rPr sz="933" b="1" spc="-7" dirty="0">
                <a:solidFill>
                  <a:srgbClr val="0D4275"/>
                </a:solidFill>
                <a:latin typeface="Arial"/>
                <a:cs typeface="Arial"/>
              </a:rPr>
              <a:t>t</a:t>
            </a:r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e 1</a:t>
            </a:r>
            <a:endParaRPr sz="933">
              <a:latin typeface="Arial"/>
              <a:cs typeface="Arial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8679613" y="1593981"/>
            <a:ext cx="687690" cy="301716"/>
          </a:xfrm>
          <a:custGeom>
            <a:avLst/>
            <a:gdLst/>
            <a:ahLst/>
            <a:cxnLst/>
            <a:rect l="l" t="t" r="r" b="b"/>
            <a:pathLst>
              <a:path w="556259" h="271780">
                <a:moveTo>
                  <a:pt x="135636" y="0"/>
                </a:moveTo>
                <a:lnTo>
                  <a:pt x="0" y="135636"/>
                </a:lnTo>
                <a:lnTo>
                  <a:pt x="135636" y="271272"/>
                </a:lnTo>
                <a:lnTo>
                  <a:pt x="135636" y="203453"/>
                </a:lnTo>
                <a:lnTo>
                  <a:pt x="556260" y="203453"/>
                </a:lnTo>
                <a:lnTo>
                  <a:pt x="556260" y="67817"/>
                </a:lnTo>
                <a:lnTo>
                  <a:pt x="135636" y="67817"/>
                </a:lnTo>
                <a:lnTo>
                  <a:pt x="13563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2" name="object 492"/>
          <p:cNvSpPr/>
          <p:nvPr/>
        </p:nvSpPr>
        <p:spPr>
          <a:xfrm>
            <a:off x="8679613" y="1593981"/>
            <a:ext cx="687690" cy="301716"/>
          </a:xfrm>
          <a:custGeom>
            <a:avLst/>
            <a:gdLst/>
            <a:ahLst/>
            <a:cxnLst/>
            <a:rect l="l" t="t" r="r" b="b"/>
            <a:pathLst>
              <a:path w="556259" h="271780">
                <a:moveTo>
                  <a:pt x="556260" y="67817"/>
                </a:moveTo>
                <a:lnTo>
                  <a:pt x="135636" y="67817"/>
                </a:lnTo>
                <a:lnTo>
                  <a:pt x="135636" y="0"/>
                </a:lnTo>
                <a:lnTo>
                  <a:pt x="0" y="135636"/>
                </a:lnTo>
                <a:lnTo>
                  <a:pt x="135636" y="271272"/>
                </a:lnTo>
                <a:lnTo>
                  <a:pt x="135636" y="203453"/>
                </a:lnTo>
                <a:lnTo>
                  <a:pt x="556260" y="203453"/>
                </a:lnTo>
                <a:lnTo>
                  <a:pt x="556260" y="67817"/>
                </a:lnTo>
                <a:close/>
              </a:path>
            </a:pathLst>
          </a:custGeom>
          <a:ln w="12192">
            <a:solidFill>
              <a:srgbClr val="00486E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3" name="object 493"/>
          <p:cNvSpPr txBox="1"/>
          <p:nvPr/>
        </p:nvSpPr>
        <p:spPr>
          <a:xfrm>
            <a:off x="8881368" y="1680628"/>
            <a:ext cx="369751" cy="14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Si</a:t>
            </a:r>
            <a:r>
              <a:rPr sz="933" b="1" spc="-7" dirty="0">
                <a:solidFill>
                  <a:srgbClr val="0D4275"/>
                </a:solidFill>
                <a:latin typeface="Arial"/>
                <a:cs typeface="Arial"/>
              </a:rPr>
              <a:t>t</a:t>
            </a:r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e 2</a:t>
            </a:r>
            <a:endParaRPr sz="933">
              <a:latin typeface="Arial"/>
              <a:cs typeface="Arial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5022610" y="2419611"/>
            <a:ext cx="741072" cy="299601"/>
          </a:xfrm>
          <a:custGeom>
            <a:avLst/>
            <a:gdLst/>
            <a:ahLst/>
            <a:cxnLst/>
            <a:rect l="l" t="t" r="r" b="b"/>
            <a:pathLst>
              <a:path w="599439" h="269875">
                <a:moveTo>
                  <a:pt x="464058" y="0"/>
                </a:moveTo>
                <a:lnTo>
                  <a:pt x="464058" y="67437"/>
                </a:lnTo>
                <a:lnTo>
                  <a:pt x="0" y="67437"/>
                </a:lnTo>
                <a:lnTo>
                  <a:pt x="0" y="202311"/>
                </a:lnTo>
                <a:lnTo>
                  <a:pt x="464058" y="202311"/>
                </a:lnTo>
                <a:lnTo>
                  <a:pt x="464058" y="269748"/>
                </a:lnTo>
                <a:lnTo>
                  <a:pt x="598932" y="134874"/>
                </a:lnTo>
                <a:lnTo>
                  <a:pt x="46405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5" name="object 495"/>
          <p:cNvSpPr/>
          <p:nvPr/>
        </p:nvSpPr>
        <p:spPr>
          <a:xfrm>
            <a:off x="5022610" y="2419611"/>
            <a:ext cx="741072" cy="299601"/>
          </a:xfrm>
          <a:custGeom>
            <a:avLst/>
            <a:gdLst/>
            <a:ahLst/>
            <a:cxnLst/>
            <a:rect l="l" t="t" r="r" b="b"/>
            <a:pathLst>
              <a:path w="599439" h="269875">
                <a:moveTo>
                  <a:pt x="0" y="67437"/>
                </a:moveTo>
                <a:lnTo>
                  <a:pt x="464058" y="67437"/>
                </a:lnTo>
                <a:lnTo>
                  <a:pt x="464058" y="0"/>
                </a:lnTo>
                <a:lnTo>
                  <a:pt x="598932" y="134874"/>
                </a:lnTo>
                <a:lnTo>
                  <a:pt x="464058" y="269748"/>
                </a:lnTo>
                <a:lnTo>
                  <a:pt x="464058" y="202311"/>
                </a:lnTo>
                <a:lnTo>
                  <a:pt x="0" y="202311"/>
                </a:lnTo>
                <a:lnTo>
                  <a:pt x="0" y="67437"/>
                </a:lnTo>
                <a:close/>
              </a:path>
            </a:pathLst>
          </a:custGeom>
          <a:ln w="12192">
            <a:solidFill>
              <a:srgbClr val="00486E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496" name="object 496"/>
          <p:cNvSpPr txBox="1"/>
          <p:nvPr/>
        </p:nvSpPr>
        <p:spPr>
          <a:xfrm>
            <a:off x="5166741" y="2506249"/>
            <a:ext cx="368966" cy="14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Si</a:t>
            </a:r>
            <a:r>
              <a:rPr sz="933" b="1" spc="-7" dirty="0">
                <a:solidFill>
                  <a:srgbClr val="0D4275"/>
                </a:solidFill>
                <a:latin typeface="Arial"/>
                <a:cs typeface="Arial"/>
              </a:rPr>
              <a:t>t</a:t>
            </a:r>
            <a:r>
              <a:rPr sz="933" b="1" dirty="0">
                <a:solidFill>
                  <a:srgbClr val="0D4275"/>
                </a:solidFill>
                <a:latin typeface="Arial"/>
                <a:cs typeface="Arial"/>
              </a:rPr>
              <a:t>e 3</a:t>
            </a:r>
            <a:endParaRPr sz="933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1298249" y="5528536"/>
            <a:ext cx="1709805" cy="14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86" marR="6773" indent="-8466" algn="ctr"/>
            <a:endParaRPr sz="933" dirty="0">
              <a:latin typeface="Arial"/>
              <a:cs typeface="Arial"/>
            </a:endParaRPr>
          </a:p>
        </p:txBody>
      </p:sp>
      <p:sp>
        <p:nvSpPr>
          <p:cNvPr id="504" name="Title 503">
            <a:extLst>
              <a:ext uri="{FF2B5EF4-FFF2-40B4-BE49-F238E27FC236}">
                <a16:creationId xmlns:a16="http://schemas.microsoft.com/office/drawing/2014/main" id="{7896BCCF-0DC4-42F9-88CD-E61329BD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>
              <a:spcBef>
                <a:spcPts val="500"/>
              </a:spcBef>
              <a:buFont typeface="Arial" panose="020B0604020202020204" pitchFamily="34" charset="0"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Retail Sites in Oaxaca State, Mexico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ECEE-E553-480C-A761-64BF6399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Oaxaca Site #1: </a:t>
            </a:r>
            <a:r>
              <a:rPr lang="en-US" sz="2800" i="1" dirty="0" err="1"/>
              <a:t>Ixtlan</a:t>
            </a:r>
            <a:r>
              <a:rPr lang="en-US" sz="2800" i="1" dirty="0"/>
              <a:t> de Juarez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4BEFC-8E15-401E-B46F-2758ED11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0279"/>
            <a:ext cx="5735503" cy="435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0D3A3-CFE7-456B-9CAA-3B282BAD6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43359"/>
          <a:stretch/>
        </p:blipFill>
        <p:spPr>
          <a:xfrm>
            <a:off x="9654361" y="802143"/>
            <a:ext cx="2284224" cy="2626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71F4D-3520-4639-93E2-34CBFE723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61" y="4635954"/>
            <a:ext cx="4219414" cy="1933898"/>
          </a:xfrm>
          <a:prstGeom prst="rect">
            <a:avLst/>
          </a:prstGeom>
        </p:spPr>
      </p:pic>
      <p:sp>
        <p:nvSpPr>
          <p:cNvPr id="10" name="Elipse 485">
            <a:extLst>
              <a:ext uri="{FF2B5EF4-FFF2-40B4-BE49-F238E27FC236}">
                <a16:creationId xmlns:a16="http://schemas.microsoft.com/office/drawing/2014/main" id="{00BBB3E9-71F7-4F05-8A93-C04151603C72}"/>
              </a:ext>
            </a:extLst>
          </p:cNvPr>
          <p:cNvSpPr/>
          <p:nvPr/>
        </p:nvSpPr>
        <p:spPr>
          <a:xfrm>
            <a:off x="857955" y="2138082"/>
            <a:ext cx="373512" cy="55648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1" name="Elipse 485">
            <a:extLst>
              <a:ext uri="{FF2B5EF4-FFF2-40B4-BE49-F238E27FC236}">
                <a16:creationId xmlns:a16="http://schemas.microsoft.com/office/drawing/2014/main" id="{699DA0D7-41A2-4D3C-B7D2-B350C65133BE}"/>
              </a:ext>
            </a:extLst>
          </p:cNvPr>
          <p:cNvSpPr/>
          <p:nvPr/>
        </p:nvSpPr>
        <p:spPr>
          <a:xfrm>
            <a:off x="2802964" y="1711027"/>
            <a:ext cx="305438" cy="46430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2" name="Elipse 485">
            <a:extLst>
              <a:ext uri="{FF2B5EF4-FFF2-40B4-BE49-F238E27FC236}">
                <a16:creationId xmlns:a16="http://schemas.microsoft.com/office/drawing/2014/main" id="{C6093315-1D2B-4707-B313-E9665C7F4FC4}"/>
              </a:ext>
            </a:extLst>
          </p:cNvPr>
          <p:cNvSpPr/>
          <p:nvPr/>
        </p:nvSpPr>
        <p:spPr>
          <a:xfrm>
            <a:off x="9714924" y="1900316"/>
            <a:ext cx="448313" cy="5500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9809F96-FAC3-406B-9E6D-81C3DDBD65D0}"/>
              </a:ext>
            </a:extLst>
          </p:cNvPr>
          <p:cNvSpPr txBox="1">
            <a:spLocks/>
          </p:cNvSpPr>
          <p:nvPr/>
        </p:nvSpPr>
        <p:spPr>
          <a:xfrm>
            <a:off x="6498739" y="1140279"/>
            <a:ext cx="3001986" cy="3336471"/>
          </a:xfrm>
          <a:prstGeom prst="rect">
            <a:avLst/>
          </a:prstGeom>
        </p:spPr>
        <p:txBody>
          <a:bodyPr>
            <a:noAutofit/>
          </a:bodyPr>
          <a:lstStyle>
            <a:lvl1pPr marL="114289" indent="-114289" algn="l" defTabSz="4571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443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020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597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175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752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329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290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1800" dirty="0"/>
              <a:t>There are 9k-10k people in the town</a:t>
            </a:r>
          </a:p>
          <a:p>
            <a:pPr marL="173038" lvl="1" indent="-173038"/>
            <a:r>
              <a:rPr lang="en-US" sz="1800" dirty="0"/>
              <a:t>300 store customers daily / 70,000 MXN in sales per day </a:t>
            </a:r>
          </a:p>
          <a:p>
            <a:pPr marL="173038" lvl="1" indent="-173038"/>
            <a:r>
              <a:rPr lang="en-US" sz="1800" dirty="0"/>
              <a:t>600-700 customers on Mondays</a:t>
            </a:r>
          </a:p>
          <a:p>
            <a:pPr marL="173038" indent="-173038"/>
            <a:r>
              <a:rPr lang="en-US" sz="1800" dirty="0"/>
              <a:t>There is 3G in town, no 4G</a:t>
            </a:r>
          </a:p>
          <a:p>
            <a:pPr marL="173038" indent="-173038"/>
            <a:r>
              <a:rPr lang="en-US" sz="1800" dirty="0"/>
              <a:t>Good customer experience with download up to 12 Mbps from XWF</a:t>
            </a:r>
          </a:p>
        </p:txBody>
      </p:sp>
    </p:spTree>
    <p:extLst>
      <p:ext uri="{BB962C8B-B14F-4D97-AF65-F5344CB8AC3E}">
        <p14:creationId xmlns:p14="http://schemas.microsoft.com/office/powerpoint/2010/main" val="289931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488">
            <a:extLst>
              <a:ext uri="{FF2B5EF4-FFF2-40B4-BE49-F238E27FC236}">
                <a16:creationId xmlns:a16="http://schemas.microsoft.com/office/drawing/2014/main" id="{14DDAB12-67E0-4859-9073-D3308F29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Site #2: </a:t>
            </a:r>
            <a:r>
              <a:rPr lang="en-US" sz="2800" i="1" dirty="0" err="1"/>
              <a:t>Guelatao</a:t>
            </a:r>
            <a:r>
              <a:rPr lang="en-US" sz="2800" i="1" dirty="0"/>
              <a:t>-de-Juárez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8B2CC-F5FB-491C-B588-2845E7E4A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928839"/>
            <a:ext cx="5829300" cy="3273597"/>
          </a:xfrm>
          <a:prstGeom prst="rect">
            <a:avLst/>
          </a:prstGeom>
        </p:spPr>
      </p:pic>
      <p:sp>
        <p:nvSpPr>
          <p:cNvPr id="490" name="object 3">
            <a:extLst>
              <a:ext uri="{FF2B5EF4-FFF2-40B4-BE49-F238E27FC236}">
                <a16:creationId xmlns:a16="http://schemas.microsoft.com/office/drawing/2014/main" id="{C926208A-D8F1-43DD-B5B1-C4F08D648B44}"/>
              </a:ext>
            </a:extLst>
          </p:cNvPr>
          <p:cNvSpPr/>
          <p:nvPr/>
        </p:nvSpPr>
        <p:spPr>
          <a:xfrm>
            <a:off x="2661749" y="4411495"/>
            <a:ext cx="3891451" cy="2267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1" name="object 4">
            <a:extLst>
              <a:ext uri="{FF2B5EF4-FFF2-40B4-BE49-F238E27FC236}">
                <a16:creationId xmlns:a16="http://schemas.microsoft.com/office/drawing/2014/main" id="{09FB3904-C55C-421F-B3A4-4CEF836D85CC}"/>
              </a:ext>
            </a:extLst>
          </p:cNvPr>
          <p:cNvSpPr/>
          <p:nvPr/>
        </p:nvSpPr>
        <p:spPr>
          <a:xfrm>
            <a:off x="7672613" y="4507236"/>
            <a:ext cx="3509644" cy="2040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3" name="object 6">
            <a:extLst>
              <a:ext uri="{FF2B5EF4-FFF2-40B4-BE49-F238E27FC236}">
                <a16:creationId xmlns:a16="http://schemas.microsoft.com/office/drawing/2014/main" id="{44910A2F-EDDF-4CD2-AB59-EE3C8F19592E}"/>
              </a:ext>
            </a:extLst>
          </p:cNvPr>
          <p:cNvSpPr>
            <a:spLocks noChangeAspect="1"/>
          </p:cNvSpPr>
          <p:nvPr/>
        </p:nvSpPr>
        <p:spPr>
          <a:xfrm>
            <a:off x="9863033" y="682857"/>
            <a:ext cx="1761239" cy="2880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5" name="object 8">
            <a:extLst>
              <a:ext uri="{FF2B5EF4-FFF2-40B4-BE49-F238E27FC236}">
                <a16:creationId xmlns:a16="http://schemas.microsoft.com/office/drawing/2014/main" id="{D1E8B6B2-644B-42D9-BC21-EA26C34D1C19}"/>
              </a:ext>
            </a:extLst>
          </p:cNvPr>
          <p:cNvSpPr txBox="1"/>
          <p:nvPr/>
        </p:nvSpPr>
        <p:spPr>
          <a:xfrm>
            <a:off x="1203485" y="6679490"/>
            <a:ext cx="104478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800" dirty="0">
                <a:latin typeface="Arial"/>
                <a:cs typeface="Arial"/>
              </a:rPr>
              <a:t>16 H00000 </a:t>
            </a:r>
            <a:r>
              <a:rPr sz="800" spc="7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5/19/2019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497" name="Elipse 485">
            <a:extLst>
              <a:ext uri="{FF2B5EF4-FFF2-40B4-BE49-F238E27FC236}">
                <a16:creationId xmlns:a16="http://schemas.microsoft.com/office/drawing/2014/main" id="{3ABE4198-09F0-4A30-BE21-06C7352B988A}"/>
              </a:ext>
            </a:extLst>
          </p:cNvPr>
          <p:cNvSpPr/>
          <p:nvPr/>
        </p:nvSpPr>
        <p:spPr>
          <a:xfrm>
            <a:off x="5402170" y="4202436"/>
            <a:ext cx="5080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498" name="Content Placeholder 2">
            <a:extLst>
              <a:ext uri="{FF2B5EF4-FFF2-40B4-BE49-F238E27FC236}">
                <a16:creationId xmlns:a16="http://schemas.microsoft.com/office/drawing/2014/main" id="{6DC52789-6443-4A10-A4BD-481B408182A6}"/>
              </a:ext>
            </a:extLst>
          </p:cNvPr>
          <p:cNvSpPr txBox="1">
            <a:spLocks/>
          </p:cNvSpPr>
          <p:nvPr/>
        </p:nvSpPr>
        <p:spPr>
          <a:xfrm>
            <a:off x="6270999" y="1161167"/>
            <a:ext cx="3259252" cy="226783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73038" indent="-173038" defTabSz="45715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1pPr>
            <a:lvl2pPr marL="173038" lvl="1" indent="-173038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</a:lvl2pPr>
            <a:lvl3pPr marL="571443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/>
            </a:lvl3pPr>
            <a:lvl4pPr marL="800020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4pPr>
            <a:lvl5pPr marL="1028597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5pPr>
            <a:lvl6pPr marL="1257175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6pPr>
            <a:lvl7pPr marL="1485752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7pPr>
            <a:lvl8pPr marL="1714329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8pPr>
            <a:lvl9pPr marL="1942906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9pPr>
          </a:lstStyle>
          <a:p>
            <a:r>
              <a:rPr lang="en-US" dirty="0"/>
              <a:t>Private store across the street from Benito Juarez Memorial Park</a:t>
            </a:r>
          </a:p>
          <a:p>
            <a:r>
              <a:rPr lang="en-US" dirty="0"/>
              <a:t>100 customers per day, more during the tourist season</a:t>
            </a:r>
          </a:p>
          <a:p>
            <a:r>
              <a:rPr lang="en-US" dirty="0"/>
              <a:t>Excellent Wi-Fi throughput speeds on VSAT (&gt;10 Mbps)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le 485">
            <a:extLst>
              <a:ext uri="{FF2B5EF4-FFF2-40B4-BE49-F238E27FC236}">
                <a16:creationId xmlns:a16="http://schemas.microsoft.com/office/drawing/2014/main" id="{F64081C3-E2A9-4BBF-9D99-9F22E4444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Site #3: San-Pedro-</a:t>
            </a:r>
            <a:r>
              <a:rPr lang="en-US" sz="2800" i="1" dirty="0" err="1"/>
              <a:t>Nexicho</a:t>
            </a:r>
            <a:endParaRPr lang="en-US" sz="2800" i="1" dirty="0"/>
          </a:p>
        </p:txBody>
      </p:sp>
      <p:pic>
        <p:nvPicPr>
          <p:cNvPr id="488" name="Picture 487">
            <a:extLst>
              <a:ext uri="{FF2B5EF4-FFF2-40B4-BE49-F238E27FC236}">
                <a16:creationId xmlns:a16="http://schemas.microsoft.com/office/drawing/2014/main" id="{5B30F095-4EDB-423E-96A5-933461C9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9" y="2490015"/>
            <a:ext cx="6421481" cy="3915828"/>
          </a:xfrm>
          <a:prstGeom prst="rect">
            <a:avLst/>
          </a:prstGeom>
        </p:spPr>
      </p:pic>
      <p:sp>
        <p:nvSpPr>
          <p:cNvPr id="490" name="object 5">
            <a:extLst>
              <a:ext uri="{FF2B5EF4-FFF2-40B4-BE49-F238E27FC236}">
                <a16:creationId xmlns:a16="http://schemas.microsoft.com/office/drawing/2014/main" id="{338EDB36-6038-4075-8598-9AF47919AD96}"/>
              </a:ext>
            </a:extLst>
          </p:cNvPr>
          <p:cNvSpPr>
            <a:spLocks noChangeAspect="1"/>
          </p:cNvSpPr>
          <p:nvPr/>
        </p:nvSpPr>
        <p:spPr>
          <a:xfrm>
            <a:off x="9934809" y="3727422"/>
            <a:ext cx="2084831" cy="2678421"/>
          </a:xfrm>
          <a:prstGeom prst="rect">
            <a:avLst/>
          </a:prstGeom>
          <a:blipFill>
            <a:blip r:embed="rId4" cstate="print"/>
            <a:stretch>
              <a:fillRect t="-53231"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1" name="object 7">
            <a:extLst>
              <a:ext uri="{FF2B5EF4-FFF2-40B4-BE49-F238E27FC236}">
                <a16:creationId xmlns:a16="http://schemas.microsoft.com/office/drawing/2014/main" id="{76310191-C8C3-4164-8BA6-CCF1905739F6}"/>
              </a:ext>
            </a:extLst>
          </p:cNvPr>
          <p:cNvSpPr>
            <a:spLocks noChangeAspect="1"/>
          </p:cNvSpPr>
          <p:nvPr/>
        </p:nvSpPr>
        <p:spPr>
          <a:xfrm>
            <a:off x="7304276" y="3798440"/>
            <a:ext cx="2227071" cy="2694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492" name="Picture 491">
            <a:extLst>
              <a:ext uri="{FF2B5EF4-FFF2-40B4-BE49-F238E27FC236}">
                <a16:creationId xmlns:a16="http://schemas.microsoft.com/office/drawing/2014/main" id="{0190368F-D020-4DDF-B638-85DAA13E69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4"/>
          <a:stretch/>
        </p:blipFill>
        <p:spPr bwMode="auto">
          <a:xfrm>
            <a:off x="7433653" y="530732"/>
            <a:ext cx="4585988" cy="2898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3" name="Elipse 485">
            <a:extLst>
              <a:ext uri="{FF2B5EF4-FFF2-40B4-BE49-F238E27FC236}">
                <a16:creationId xmlns:a16="http://schemas.microsoft.com/office/drawing/2014/main" id="{439CFAC7-CFF0-4EE8-A140-5698F0CB8B6E}"/>
              </a:ext>
            </a:extLst>
          </p:cNvPr>
          <p:cNvSpPr/>
          <p:nvPr/>
        </p:nvSpPr>
        <p:spPr>
          <a:xfrm>
            <a:off x="10325192" y="699807"/>
            <a:ext cx="571768" cy="6230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495" name="Content Placeholder 2">
            <a:extLst>
              <a:ext uri="{FF2B5EF4-FFF2-40B4-BE49-F238E27FC236}">
                <a16:creationId xmlns:a16="http://schemas.microsoft.com/office/drawing/2014/main" id="{56B5B83C-AFAD-47F2-833B-23BAF81E9507}"/>
              </a:ext>
            </a:extLst>
          </p:cNvPr>
          <p:cNvSpPr txBox="1">
            <a:spLocks/>
          </p:cNvSpPr>
          <p:nvPr/>
        </p:nvSpPr>
        <p:spPr>
          <a:xfrm>
            <a:off x="709613" y="927012"/>
            <a:ext cx="6594663" cy="181618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73038" indent="-173038" defTabSz="45715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1pPr>
            <a:lvl2pPr marL="173038" lvl="1" indent="-173038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</a:lvl2pPr>
            <a:lvl3pPr marL="571443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/>
            </a:lvl3pPr>
            <a:lvl4pPr marL="800020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4pPr>
            <a:lvl5pPr marL="1028597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5pPr>
            <a:lvl6pPr marL="1257175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6pPr>
            <a:lvl7pPr marL="1485752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7pPr>
            <a:lvl8pPr marL="1714329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8pPr>
            <a:lvl9pPr marL="1942906" indent="-114289" defTabSz="457155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/>
            </a:lvl9pPr>
          </a:lstStyle>
          <a:p>
            <a:r>
              <a:rPr lang="en-US" dirty="0"/>
              <a:t>300 people in town; 30-35 people per day come to shop</a:t>
            </a:r>
          </a:p>
          <a:p>
            <a:r>
              <a:rPr lang="en-US" dirty="0"/>
              <a:t>For banking or purchases, people have to make a round Trip from </a:t>
            </a:r>
            <a:r>
              <a:rPr lang="en-US" dirty="0" err="1"/>
              <a:t>Nexhicho</a:t>
            </a:r>
            <a:r>
              <a:rPr lang="en-US" dirty="0"/>
              <a:t> to </a:t>
            </a:r>
            <a:r>
              <a:rPr lang="en-US" dirty="0" err="1"/>
              <a:t>Ixtlan</a:t>
            </a:r>
            <a:r>
              <a:rPr lang="en-US" dirty="0"/>
              <a:t> for $120 MXP plus + half day spent </a:t>
            </a:r>
          </a:p>
          <a:p>
            <a:r>
              <a:rPr lang="en-US" dirty="0"/>
              <a:t>Retailer estimates selling 15 data packets each day </a:t>
            </a:r>
          </a:p>
          <a:p>
            <a:r>
              <a:rPr lang="en-US" dirty="0"/>
              <a:t>Range ~100m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60290-BD6F-405C-B95E-D0432529C9B2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7944585" y="1634206"/>
            <a:ext cx="3289472" cy="2117510"/>
          </a:xfrm>
        </p:spPr>
        <p:txBody>
          <a:bodyPr>
            <a:noAutofit/>
          </a:bodyPr>
          <a:lstStyle/>
          <a:p>
            <a:pPr marL="173038" indent="-173038"/>
            <a:r>
              <a:rPr lang="en-US" sz="1800" dirty="0"/>
              <a:t>Retailer Site: local Cable TV company</a:t>
            </a:r>
          </a:p>
          <a:p>
            <a:pPr marL="173038" lvl="1" indent="-173038"/>
            <a:r>
              <a:rPr lang="en-US" sz="1800" dirty="0"/>
              <a:t>Town has ~ 20,000 people</a:t>
            </a:r>
          </a:p>
          <a:p>
            <a:pPr marL="173038" lvl="1" indent="-173038"/>
            <a:r>
              <a:rPr lang="en-US" sz="1800" dirty="0"/>
              <a:t>Installation is in Town Square </a:t>
            </a:r>
          </a:p>
          <a:p>
            <a:pPr marL="173038" lvl="1" indent="-173038"/>
            <a:r>
              <a:rPr lang="en-US" sz="1800" dirty="0"/>
              <a:t>One VSAT with two APs installed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95461-3C09-49C3-8AF1-B073240B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46" y="1470421"/>
            <a:ext cx="3547714" cy="3641510"/>
          </a:xfrm>
          <a:prstGeom prst="rect">
            <a:avLst/>
          </a:prstGeom>
        </p:spPr>
      </p:pic>
      <p:sp>
        <p:nvSpPr>
          <p:cNvPr id="7" name="Title 503">
            <a:extLst>
              <a:ext uri="{FF2B5EF4-FFF2-40B4-BE49-F238E27FC236}">
                <a16:creationId xmlns:a16="http://schemas.microsoft.com/office/drawing/2014/main" id="{AD9684B6-4383-4EB6-A04C-A5B05564667E}"/>
              </a:ext>
            </a:extLst>
          </p:cNvPr>
          <p:cNvSpPr txBox="1">
            <a:spLocks/>
          </p:cNvSpPr>
          <p:nvPr/>
        </p:nvSpPr>
        <p:spPr>
          <a:xfrm>
            <a:off x="946747" y="365128"/>
            <a:ext cx="10515600" cy="635459"/>
          </a:xfrm>
        </p:spPr>
        <p:txBody>
          <a:bodyPr anchor="ctr" anchorCtr="0">
            <a:normAutofit/>
          </a:bodyPr>
          <a:lstStyle>
            <a:lvl1pPr defTabSz="45715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399" b="1">
                <a:solidFill>
                  <a:srgbClr val="005D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Case Study: Retail Site in Vera Cruz State, Mexico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00E8B0-6DB2-408E-8CD4-6C88317A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01" y="1470421"/>
            <a:ext cx="3503319" cy="26946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12E4A-8870-4818-A5C2-A41617D64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601" y="4165039"/>
            <a:ext cx="5462489" cy="25605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1CD006-73B9-4E11-B852-4E6A16CD0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9634" y="4416090"/>
            <a:ext cx="2993508" cy="13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3">
            <a:extLst>
              <a:ext uri="{FF2B5EF4-FFF2-40B4-BE49-F238E27FC236}">
                <a16:creationId xmlns:a16="http://schemas.microsoft.com/office/drawing/2014/main" id="{51C72AAC-4FF4-4D95-AEAD-598CB90D4D5C}"/>
              </a:ext>
            </a:extLst>
          </p:cNvPr>
          <p:cNvSpPr txBox="1">
            <a:spLocks/>
          </p:cNvSpPr>
          <p:nvPr/>
        </p:nvSpPr>
        <p:spPr>
          <a:xfrm>
            <a:off x="619125" y="163512"/>
            <a:ext cx="10972800" cy="715963"/>
          </a:xfrm>
        </p:spPr>
        <p:txBody>
          <a:bodyPr anchor="ctr" anchorCtr="0"/>
          <a:lstStyle>
            <a:lvl1pPr algn="l" defTabSz="4571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 at a glance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EE0DAB1-817D-40EB-BD7A-6DF118E0AA74}"/>
              </a:ext>
            </a:extLst>
          </p:cNvPr>
          <p:cNvSpPr txBox="1"/>
          <p:nvPr/>
        </p:nvSpPr>
        <p:spPr>
          <a:xfrm>
            <a:off x="426224" y="1312307"/>
            <a:ext cx="3885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757" indent="-376757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HughesNet®, our flagship high-speed satellite Internet service, is #1 in the marketplace with subscribers in the Americas.</a:t>
            </a:r>
          </a:p>
          <a:p>
            <a:pPr marL="376757" indent="-376757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HughesON® managed network solutions are the choice of enterprises and governments on 5 continents. </a:t>
            </a:r>
          </a:p>
          <a:p>
            <a:pPr marL="376757" indent="-376757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Hughes enables more than 32k hotspots for Community Wi-Fi in rural areas around the world.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06CB60A5-BA1A-4437-A6FD-C1228B215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224" y="990600"/>
            <a:ext cx="7732675" cy="50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4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7C2AAD-F8EC-416B-8727-25A649734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317" y="1697059"/>
            <a:ext cx="6532256" cy="1404991"/>
          </a:xfrm>
        </p:spPr>
        <p:txBody>
          <a:bodyPr/>
          <a:lstStyle/>
          <a:p>
            <a:pPr lvl="0" indent="2055813" defTabSz="914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AC"/>
              </a:buClr>
            </a:pPr>
            <a:r>
              <a:rPr lang="en-US" sz="2400" b="0" dirty="0">
                <a:solidFill>
                  <a:srgbClr val="393939"/>
                </a:solidFill>
                <a:latin typeface="Arial"/>
              </a:rPr>
              <a:t>, our flagship high-speed satellite Internet service, is the World’s Largest Satellite Internet Service directly to consumers.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56F6932-DDB4-4157-A55B-4E3C80E7FB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1.5 million</a:t>
            </a:r>
          </a:p>
          <a:p>
            <a:pPr lvl="1"/>
            <a:r>
              <a:rPr lang="en-US" dirty="0"/>
              <a:t>Residential and SMB subscribers</a:t>
            </a:r>
          </a:p>
          <a:p>
            <a:r>
              <a:rPr lang="en-US" dirty="0"/>
              <a:t>Ranked #1</a:t>
            </a:r>
          </a:p>
          <a:p>
            <a:pPr lvl="1"/>
            <a:r>
              <a:rPr lang="en-US" dirty="0"/>
              <a:t>By FCC among all ISPs in delivering advertised download speeds 4 years in a row</a:t>
            </a:r>
          </a:p>
          <a:p>
            <a:r>
              <a:rPr lang="en-US" dirty="0"/>
              <a:t>~69% US market share</a:t>
            </a:r>
          </a:p>
          <a:p>
            <a:pPr lvl="1"/>
            <a:r>
              <a:rPr lang="en-US" dirty="0"/>
              <a:t>Offering service in Brazil, Chile, Colombia, Ecuador, Mexico, and Peru</a:t>
            </a:r>
          </a:p>
        </p:txBody>
      </p:sp>
      <p:sp>
        <p:nvSpPr>
          <p:cNvPr id="16" name="Shape 5321"/>
          <p:cNvSpPr/>
          <p:nvPr/>
        </p:nvSpPr>
        <p:spPr>
          <a:xfrm>
            <a:off x="296222" y="3509281"/>
            <a:ext cx="572390" cy="461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2" y="12678"/>
                </a:moveTo>
                <a:cubicBezTo>
                  <a:pt x="20842" y="12678"/>
                  <a:pt x="20463" y="12678"/>
                  <a:pt x="20463" y="12678"/>
                </a:cubicBezTo>
                <a:cubicBezTo>
                  <a:pt x="20463" y="12678"/>
                  <a:pt x="20463" y="12678"/>
                  <a:pt x="20463" y="12678"/>
                </a:cubicBezTo>
                <a:cubicBezTo>
                  <a:pt x="20463" y="12678"/>
                  <a:pt x="20084" y="12678"/>
                  <a:pt x="20084" y="12678"/>
                </a:cubicBezTo>
                <a:cubicBezTo>
                  <a:pt x="10611" y="2817"/>
                  <a:pt x="10611" y="2817"/>
                  <a:pt x="10611" y="2817"/>
                </a:cubicBezTo>
                <a:cubicBezTo>
                  <a:pt x="1516" y="12678"/>
                  <a:pt x="1516" y="12678"/>
                  <a:pt x="1516" y="12678"/>
                </a:cubicBezTo>
                <a:cubicBezTo>
                  <a:pt x="1516" y="12678"/>
                  <a:pt x="1137" y="12678"/>
                  <a:pt x="1137" y="12678"/>
                </a:cubicBezTo>
                <a:cubicBezTo>
                  <a:pt x="1137" y="12678"/>
                  <a:pt x="758" y="12678"/>
                  <a:pt x="758" y="12678"/>
                </a:cubicBezTo>
                <a:cubicBezTo>
                  <a:pt x="0" y="11270"/>
                  <a:pt x="0" y="11270"/>
                  <a:pt x="0" y="11270"/>
                </a:cubicBezTo>
                <a:cubicBezTo>
                  <a:pt x="0" y="11270"/>
                  <a:pt x="0" y="10800"/>
                  <a:pt x="0" y="10800"/>
                </a:cubicBezTo>
                <a:cubicBezTo>
                  <a:pt x="9853" y="470"/>
                  <a:pt x="9853" y="470"/>
                  <a:pt x="9853" y="470"/>
                </a:cubicBezTo>
                <a:cubicBezTo>
                  <a:pt x="10232" y="0"/>
                  <a:pt x="11368" y="0"/>
                  <a:pt x="11747" y="470"/>
                </a:cubicBezTo>
                <a:cubicBezTo>
                  <a:pt x="15158" y="3757"/>
                  <a:pt x="15158" y="3757"/>
                  <a:pt x="15158" y="3757"/>
                </a:cubicBezTo>
                <a:cubicBezTo>
                  <a:pt x="15158" y="470"/>
                  <a:pt x="15158" y="470"/>
                  <a:pt x="15158" y="470"/>
                </a:cubicBezTo>
                <a:cubicBezTo>
                  <a:pt x="15158" y="470"/>
                  <a:pt x="15158" y="0"/>
                  <a:pt x="15537" y="0"/>
                </a:cubicBezTo>
                <a:cubicBezTo>
                  <a:pt x="18189" y="0"/>
                  <a:pt x="18189" y="0"/>
                  <a:pt x="18189" y="0"/>
                </a:cubicBezTo>
                <a:cubicBezTo>
                  <a:pt x="18568" y="0"/>
                  <a:pt x="18568" y="470"/>
                  <a:pt x="18568" y="470"/>
                </a:cubicBezTo>
                <a:cubicBezTo>
                  <a:pt x="18568" y="7513"/>
                  <a:pt x="18568" y="7513"/>
                  <a:pt x="18568" y="7513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0800"/>
                  <a:pt x="21600" y="11270"/>
                  <a:pt x="21600" y="11270"/>
                </a:cubicBezTo>
                <a:lnTo>
                  <a:pt x="20842" y="12678"/>
                </a:lnTo>
                <a:close/>
                <a:moveTo>
                  <a:pt x="18568" y="20661"/>
                </a:moveTo>
                <a:cubicBezTo>
                  <a:pt x="18568" y="21130"/>
                  <a:pt x="18189" y="21600"/>
                  <a:pt x="17811" y="21600"/>
                </a:cubicBezTo>
                <a:cubicBezTo>
                  <a:pt x="12505" y="21600"/>
                  <a:pt x="12505" y="21600"/>
                  <a:pt x="12505" y="21600"/>
                </a:cubicBezTo>
                <a:cubicBezTo>
                  <a:pt x="12505" y="15026"/>
                  <a:pt x="12505" y="15026"/>
                  <a:pt x="12505" y="15026"/>
                </a:cubicBezTo>
                <a:cubicBezTo>
                  <a:pt x="9095" y="15026"/>
                  <a:pt x="9095" y="15026"/>
                  <a:pt x="9095" y="15026"/>
                </a:cubicBezTo>
                <a:cubicBezTo>
                  <a:pt x="9095" y="21600"/>
                  <a:pt x="9095" y="21600"/>
                  <a:pt x="9095" y="21600"/>
                </a:cubicBezTo>
                <a:cubicBezTo>
                  <a:pt x="3789" y="21600"/>
                  <a:pt x="3789" y="21600"/>
                  <a:pt x="3789" y="21600"/>
                </a:cubicBezTo>
                <a:cubicBezTo>
                  <a:pt x="3411" y="21600"/>
                  <a:pt x="3032" y="21130"/>
                  <a:pt x="3032" y="20661"/>
                </a:cubicBezTo>
                <a:cubicBezTo>
                  <a:pt x="3032" y="12678"/>
                  <a:pt x="3032" y="12678"/>
                  <a:pt x="3032" y="12678"/>
                </a:cubicBezTo>
                <a:cubicBezTo>
                  <a:pt x="3032" y="12678"/>
                  <a:pt x="3032" y="12209"/>
                  <a:pt x="3032" y="12209"/>
                </a:cubicBezTo>
                <a:cubicBezTo>
                  <a:pt x="10611" y="4226"/>
                  <a:pt x="10611" y="4226"/>
                  <a:pt x="10611" y="4226"/>
                </a:cubicBezTo>
                <a:cubicBezTo>
                  <a:pt x="18568" y="12209"/>
                  <a:pt x="18568" y="12209"/>
                  <a:pt x="18568" y="12209"/>
                </a:cubicBezTo>
                <a:cubicBezTo>
                  <a:pt x="18568" y="12209"/>
                  <a:pt x="18568" y="12678"/>
                  <a:pt x="18568" y="12678"/>
                </a:cubicBezTo>
                <a:lnTo>
                  <a:pt x="18568" y="2066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dirty="0">
              <a:latin typeface="Raleway" panose="020B0503030101060003" pitchFamily="34" charset="0"/>
            </a:endParaRPr>
          </a:p>
        </p:txBody>
      </p:sp>
      <p:sp>
        <p:nvSpPr>
          <p:cNvPr id="15" name="Shape 5423">
            <a:extLst>
              <a:ext uri="{FF2B5EF4-FFF2-40B4-BE49-F238E27FC236}">
                <a16:creationId xmlns:a16="http://schemas.microsoft.com/office/drawing/2014/main" id="{94C2A9F1-4350-4E02-AEE2-844C07AC3708}"/>
              </a:ext>
            </a:extLst>
          </p:cNvPr>
          <p:cNvSpPr/>
          <p:nvPr/>
        </p:nvSpPr>
        <p:spPr>
          <a:xfrm>
            <a:off x="292122" y="4223620"/>
            <a:ext cx="572390" cy="455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12" y="21200"/>
                </a:moveTo>
                <a:cubicBezTo>
                  <a:pt x="20012" y="21200"/>
                  <a:pt x="19694" y="21600"/>
                  <a:pt x="19376" y="21600"/>
                </a:cubicBezTo>
                <a:cubicBezTo>
                  <a:pt x="2541" y="21600"/>
                  <a:pt x="2541" y="21600"/>
                  <a:pt x="2541" y="21600"/>
                </a:cubicBezTo>
                <a:cubicBezTo>
                  <a:pt x="2224" y="21600"/>
                  <a:pt x="1906" y="21200"/>
                  <a:pt x="1906" y="21200"/>
                </a:cubicBezTo>
                <a:cubicBezTo>
                  <a:pt x="635" y="18800"/>
                  <a:pt x="0" y="16400"/>
                  <a:pt x="0" y="13600"/>
                </a:cubicBezTo>
                <a:cubicBezTo>
                  <a:pt x="0" y="6400"/>
                  <a:pt x="5082" y="0"/>
                  <a:pt x="10800" y="0"/>
                </a:cubicBezTo>
                <a:cubicBezTo>
                  <a:pt x="16835" y="0"/>
                  <a:pt x="21600" y="6400"/>
                  <a:pt x="21600" y="13600"/>
                </a:cubicBezTo>
                <a:cubicBezTo>
                  <a:pt x="21600" y="16400"/>
                  <a:pt x="21282" y="18800"/>
                  <a:pt x="20012" y="21200"/>
                </a:cubicBezTo>
                <a:close/>
                <a:moveTo>
                  <a:pt x="3176" y="12000"/>
                </a:moveTo>
                <a:cubicBezTo>
                  <a:pt x="2224" y="12000"/>
                  <a:pt x="1588" y="12800"/>
                  <a:pt x="1588" y="13600"/>
                </a:cubicBezTo>
                <a:cubicBezTo>
                  <a:pt x="1588" y="14800"/>
                  <a:pt x="2224" y="15600"/>
                  <a:pt x="3176" y="15600"/>
                </a:cubicBezTo>
                <a:cubicBezTo>
                  <a:pt x="4129" y="15600"/>
                  <a:pt x="4765" y="14800"/>
                  <a:pt x="4765" y="13600"/>
                </a:cubicBezTo>
                <a:cubicBezTo>
                  <a:pt x="4765" y="12800"/>
                  <a:pt x="4129" y="12000"/>
                  <a:pt x="3176" y="12000"/>
                </a:cubicBezTo>
                <a:close/>
                <a:moveTo>
                  <a:pt x="5400" y="5200"/>
                </a:moveTo>
                <a:cubicBezTo>
                  <a:pt x="4765" y="5200"/>
                  <a:pt x="4129" y="6000"/>
                  <a:pt x="4129" y="6800"/>
                </a:cubicBezTo>
                <a:cubicBezTo>
                  <a:pt x="4129" y="8000"/>
                  <a:pt x="4765" y="8800"/>
                  <a:pt x="5400" y="8800"/>
                </a:cubicBezTo>
                <a:cubicBezTo>
                  <a:pt x="6353" y="8800"/>
                  <a:pt x="6988" y="8000"/>
                  <a:pt x="6988" y="6800"/>
                </a:cubicBezTo>
                <a:cubicBezTo>
                  <a:pt x="6988" y="6000"/>
                  <a:pt x="6353" y="5200"/>
                  <a:pt x="5400" y="5200"/>
                </a:cubicBezTo>
                <a:close/>
                <a:moveTo>
                  <a:pt x="13341" y="8400"/>
                </a:moveTo>
                <a:cubicBezTo>
                  <a:pt x="13659" y="8000"/>
                  <a:pt x="13341" y="7600"/>
                  <a:pt x="13024" y="7200"/>
                </a:cubicBezTo>
                <a:cubicBezTo>
                  <a:pt x="12388" y="7200"/>
                  <a:pt x="12071" y="7600"/>
                  <a:pt x="12071" y="8000"/>
                </a:cubicBezTo>
                <a:cubicBezTo>
                  <a:pt x="10800" y="13600"/>
                  <a:pt x="10800" y="13600"/>
                  <a:pt x="10800" y="13600"/>
                </a:cubicBezTo>
                <a:cubicBezTo>
                  <a:pt x="9847" y="14000"/>
                  <a:pt x="8894" y="14800"/>
                  <a:pt x="8576" y="16000"/>
                </a:cubicBezTo>
                <a:cubicBezTo>
                  <a:pt x="8259" y="17600"/>
                  <a:pt x="9212" y="19200"/>
                  <a:pt x="10482" y="19600"/>
                </a:cubicBezTo>
                <a:cubicBezTo>
                  <a:pt x="11753" y="20000"/>
                  <a:pt x="12706" y="18800"/>
                  <a:pt x="13341" y="17600"/>
                </a:cubicBezTo>
                <a:cubicBezTo>
                  <a:pt x="13341" y="16000"/>
                  <a:pt x="13024" y="14800"/>
                  <a:pt x="12388" y="14400"/>
                </a:cubicBezTo>
                <a:lnTo>
                  <a:pt x="13341" y="8400"/>
                </a:lnTo>
                <a:close/>
                <a:moveTo>
                  <a:pt x="10800" y="2000"/>
                </a:moveTo>
                <a:cubicBezTo>
                  <a:pt x="10165" y="2000"/>
                  <a:pt x="9529" y="2800"/>
                  <a:pt x="9529" y="4000"/>
                </a:cubicBezTo>
                <a:cubicBezTo>
                  <a:pt x="9529" y="5200"/>
                  <a:pt x="10165" y="6000"/>
                  <a:pt x="10800" y="6000"/>
                </a:cubicBezTo>
                <a:cubicBezTo>
                  <a:pt x="11753" y="6000"/>
                  <a:pt x="12388" y="5200"/>
                  <a:pt x="12388" y="4000"/>
                </a:cubicBezTo>
                <a:cubicBezTo>
                  <a:pt x="12388" y="2800"/>
                  <a:pt x="11753" y="2000"/>
                  <a:pt x="10800" y="2000"/>
                </a:cubicBezTo>
                <a:close/>
                <a:moveTo>
                  <a:pt x="16200" y="5200"/>
                </a:moveTo>
                <a:cubicBezTo>
                  <a:pt x="15565" y="5200"/>
                  <a:pt x="14929" y="6000"/>
                  <a:pt x="14929" y="6800"/>
                </a:cubicBezTo>
                <a:cubicBezTo>
                  <a:pt x="14929" y="8000"/>
                  <a:pt x="15565" y="8800"/>
                  <a:pt x="16200" y="8800"/>
                </a:cubicBezTo>
                <a:cubicBezTo>
                  <a:pt x="17153" y="8800"/>
                  <a:pt x="17788" y="8000"/>
                  <a:pt x="17788" y="6800"/>
                </a:cubicBezTo>
                <a:cubicBezTo>
                  <a:pt x="17788" y="6000"/>
                  <a:pt x="17153" y="5200"/>
                  <a:pt x="16200" y="5200"/>
                </a:cubicBezTo>
                <a:close/>
                <a:moveTo>
                  <a:pt x="18741" y="12000"/>
                </a:moveTo>
                <a:cubicBezTo>
                  <a:pt x="17788" y="12000"/>
                  <a:pt x="17153" y="12800"/>
                  <a:pt x="17153" y="13600"/>
                </a:cubicBezTo>
                <a:cubicBezTo>
                  <a:pt x="17153" y="14800"/>
                  <a:pt x="17788" y="15600"/>
                  <a:pt x="18741" y="15600"/>
                </a:cubicBezTo>
                <a:cubicBezTo>
                  <a:pt x="19376" y="15600"/>
                  <a:pt x="20329" y="14800"/>
                  <a:pt x="20329" y="13600"/>
                </a:cubicBezTo>
                <a:cubicBezTo>
                  <a:pt x="20329" y="12800"/>
                  <a:pt x="19376" y="12000"/>
                  <a:pt x="18741" y="1200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dirty="0">
              <a:latin typeface="Raleway" panose="020B0503030101060003" pitchFamily="34" charset="0"/>
            </a:endParaRPr>
          </a:p>
        </p:txBody>
      </p:sp>
      <p:sp>
        <p:nvSpPr>
          <p:cNvPr id="13" name="Shape 5720">
            <a:extLst>
              <a:ext uri="{FF2B5EF4-FFF2-40B4-BE49-F238E27FC236}">
                <a16:creationId xmlns:a16="http://schemas.microsoft.com/office/drawing/2014/main" id="{58C09876-9170-487B-ABE4-E35E5DFEA751}"/>
              </a:ext>
            </a:extLst>
          </p:cNvPr>
          <p:cNvSpPr/>
          <p:nvPr/>
        </p:nvSpPr>
        <p:spPr>
          <a:xfrm>
            <a:off x="292630" y="4986907"/>
            <a:ext cx="572390" cy="572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23"/>
                  <a:pt x="16723" y="21600"/>
                  <a:pt x="10800" y="21600"/>
                </a:cubicBezTo>
                <a:cubicBezTo>
                  <a:pt x="4877" y="21600"/>
                  <a:pt x="0" y="16723"/>
                  <a:pt x="0" y="10800"/>
                </a:cubicBezTo>
                <a:cubicBezTo>
                  <a:pt x="0" y="4877"/>
                  <a:pt x="4877" y="0"/>
                  <a:pt x="10800" y="0"/>
                </a:cubicBezTo>
                <a:cubicBezTo>
                  <a:pt x="16723" y="0"/>
                  <a:pt x="21600" y="4877"/>
                  <a:pt x="21600" y="10800"/>
                </a:cubicBezTo>
                <a:close/>
                <a:moveTo>
                  <a:pt x="14284" y="7665"/>
                </a:moveTo>
                <a:cubicBezTo>
                  <a:pt x="14632" y="7665"/>
                  <a:pt x="14632" y="7316"/>
                  <a:pt x="14632" y="7316"/>
                </a:cubicBezTo>
                <a:cubicBezTo>
                  <a:pt x="14632" y="7316"/>
                  <a:pt x="14632" y="7316"/>
                  <a:pt x="14981" y="7316"/>
                </a:cubicBezTo>
                <a:cubicBezTo>
                  <a:pt x="14981" y="6968"/>
                  <a:pt x="15329" y="6968"/>
                  <a:pt x="15677" y="6968"/>
                </a:cubicBezTo>
                <a:cubicBezTo>
                  <a:pt x="16026" y="6968"/>
                  <a:pt x="16026" y="6968"/>
                  <a:pt x="16374" y="7316"/>
                </a:cubicBezTo>
                <a:cubicBezTo>
                  <a:pt x="16374" y="6968"/>
                  <a:pt x="16723" y="6968"/>
                  <a:pt x="16723" y="6968"/>
                </a:cubicBezTo>
                <a:cubicBezTo>
                  <a:pt x="16723" y="6619"/>
                  <a:pt x="17071" y="6619"/>
                  <a:pt x="17071" y="6619"/>
                </a:cubicBezTo>
                <a:cubicBezTo>
                  <a:pt x="17071" y="6619"/>
                  <a:pt x="17071" y="6271"/>
                  <a:pt x="17071" y="6271"/>
                </a:cubicBezTo>
                <a:cubicBezTo>
                  <a:pt x="17071" y="6271"/>
                  <a:pt x="16723" y="6271"/>
                  <a:pt x="16723" y="5923"/>
                </a:cubicBezTo>
                <a:cubicBezTo>
                  <a:pt x="16723" y="5923"/>
                  <a:pt x="16723" y="5923"/>
                  <a:pt x="16723" y="5923"/>
                </a:cubicBezTo>
                <a:cubicBezTo>
                  <a:pt x="16723" y="5923"/>
                  <a:pt x="16374" y="5923"/>
                  <a:pt x="16374" y="5923"/>
                </a:cubicBezTo>
                <a:cubicBezTo>
                  <a:pt x="16026" y="5923"/>
                  <a:pt x="16026" y="5574"/>
                  <a:pt x="16026" y="5574"/>
                </a:cubicBezTo>
                <a:cubicBezTo>
                  <a:pt x="16026" y="5226"/>
                  <a:pt x="15677" y="5226"/>
                  <a:pt x="15677" y="5226"/>
                </a:cubicBezTo>
                <a:cubicBezTo>
                  <a:pt x="15677" y="5226"/>
                  <a:pt x="15677" y="4877"/>
                  <a:pt x="15677" y="4877"/>
                </a:cubicBezTo>
                <a:cubicBezTo>
                  <a:pt x="15329" y="4877"/>
                  <a:pt x="15329" y="5226"/>
                  <a:pt x="15329" y="5226"/>
                </a:cubicBezTo>
                <a:cubicBezTo>
                  <a:pt x="14981" y="5226"/>
                  <a:pt x="14981" y="5226"/>
                  <a:pt x="14981" y="5226"/>
                </a:cubicBezTo>
                <a:cubicBezTo>
                  <a:pt x="14981" y="5226"/>
                  <a:pt x="14981" y="5226"/>
                  <a:pt x="14632" y="5226"/>
                </a:cubicBezTo>
                <a:cubicBezTo>
                  <a:pt x="14981" y="5226"/>
                  <a:pt x="14632" y="5226"/>
                  <a:pt x="14632" y="5226"/>
                </a:cubicBezTo>
                <a:cubicBezTo>
                  <a:pt x="14632" y="4877"/>
                  <a:pt x="14632" y="4877"/>
                  <a:pt x="14632" y="4877"/>
                </a:cubicBezTo>
                <a:cubicBezTo>
                  <a:pt x="14632" y="4877"/>
                  <a:pt x="14632" y="4877"/>
                  <a:pt x="14632" y="4877"/>
                </a:cubicBezTo>
                <a:cubicBezTo>
                  <a:pt x="14632" y="4529"/>
                  <a:pt x="14284" y="4529"/>
                  <a:pt x="13935" y="4529"/>
                </a:cubicBezTo>
                <a:cubicBezTo>
                  <a:pt x="13935" y="4181"/>
                  <a:pt x="13239" y="4181"/>
                  <a:pt x="13239" y="4181"/>
                </a:cubicBezTo>
                <a:cubicBezTo>
                  <a:pt x="12890" y="4529"/>
                  <a:pt x="13239" y="4529"/>
                  <a:pt x="13239" y="4877"/>
                </a:cubicBezTo>
                <a:cubicBezTo>
                  <a:pt x="13239" y="4877"/>
                  <a:pt x="12890" y="4877"/>
                  <a:pt x="12890" y="5226"/>
                </a:cubicBezTo>
                <a:cubicBezTo>
                  <a:pt x="12890" y="5226"/>
                  <a:pt x="13239" y="5226"/>
                  <a:pt x="13239" y="5574"/>
                </a:cubicBezTo>
                <a:cubicBezTo>
                  <a:pt x="13239" y="5923"/>
                  <a:pt x="12890" y="5923"/>
                  <a:pt x="12890" y="5923"/>
                </a:cubicBezTo>
                <a:cubicBezTo>
                  <a:pt x="12890" y="6271"/>
                  <a:pt x="12890" y="6271"/>
                  <a:pt x="12890" y="6619"/>
                </a:cubicBezTo>
                <a:cubicBezTo>
                  <a:pt x="13239" y="6619"/>
                  <a:pt x="12890" y="6619"/>
                  <a:pt x="12890" y="6619"/>
                </a:cubicBezTo>
                <a:cubicBezTo>
                  <a:pt x="12542" y="6968"/>
                  <a:pt x="12194" y="6619"/>
                  <a:pt x="12194" y="6271"/>
                </a:cubicBezTo>
                <a:cubicBezTo>
                  <a:pt x="12194" y="6271"/>
                  <a:pt x="12194" y="5923"/>
                  <a:pt x="11845" y="5923"/>
                </a:cubicBezTo>
                <a:cubicBezTo>
                  <a:pt x="11845" y="5923"/>
                  <a:pt x="11497" y="5923"/>
                  <a:pt x="11497" y="5923"/>
                </a:cubicBezTo>
                <a:cubicBezTo>
                  <a:pt x="11497" y="5574"/>
                  <a:pt x="11148" y="5574"/>
                  <a:pt x="11148" y="5574"/>
                </a:cubicBezTo>
                <a:cubicBezTo>
                  <a:pt x="10800" y="5574"/>
                  <a:pt x="10452" y="5574"/>
                  <a:pt x="10103" y="5574"/>
                </a:cubicBezTo>
                <a:cubicBezTo>
                  <a:pt x="10452" y="5574"/>
                  <a:pt x="10103" y="5226"/>
                  <a:pt x="10103" y="5226"/>
                </a:cubicBezTo>
                <a:cubicBezTo>
                  <a:pt x="10103" y="4877"/>
                  <a:pt x="10103" y="4877"/>
                  <a:pt x="10103" y="4877"/>
                </a:cubicBezTo>
                <a:cubicBezTo>
                  <a:pt x="10103" y="4529"/>
                  <a:pt x="10103" y="4529"/>
                  <a:pt x="10103" y="4529"/>
                </a:cubicBezTo>
                <a:cubicBezTo>
                  <a:pt x="10103" y="4181"/>
                  <a:pt x="10452" y="3832"/>
                  <a:pt x="10452" y="3832"/>
                </a:cubicBezTo>
                <a:cubicBezTo>
                  <a:pt x="10800" y="4181"/>
                  <a:pt x="10800" y="4181"/>
                  <a:pt x="11148" y="3832"/>
                </a:cubicBezTo>
                <a:cubicBezTo>
                  <a:pt x="11148" y="3832"/>
                  <a:pt x="11148" y="3484"/>
                  <a:pt x="11497" y="3484"/>
                </a:cubicBezTo>
                <a:cubicBezTo>
                  <a:pt x="11497" y="3135"/>
                  <a:pt x="11845" y="3484"/>
                  <a:pt x="12194" y="3484"/>
                </a:cubicBezTo>
                <a:cubicBezTo>
                  <a:pt x="12194" y="3484"/>
                  <a:pt x="12194" y="3135"/>
                  <a:pt x="12194" y="3135"/>
                </a:cubicBezTo>
                <a:cubicBezTo>
                  <a:pt x="12194" y="3135"/>
                  <a:pt x="12194" y="2787"/>
                  <a:pt x="12194" y="2787"/>
                </a:cubicBezTo>
                <a:cubicBezTo>
                  <a:pt x="11845" y="2439"/>
                  <a:pt x="11497" y="2787"/>
                  <a:pt x="11845" y="2787"/>
                </a:cubicBezTo>
                <a:cubicBezTo>
                  <a:pt x="11845" y="2787"/>
                  <a:pt x="11497" y="3484"/>
                  <a:pt x="11148" y="3135"/>
                </a:cubicBezTo>
                <a:cubicBezTo>
                  <a:pt x="11148" y="3135"/>
                  <a:pt x="11148" y="2787"/>
                  <a:pt x="10800" y="2787"/>
                </a:cubicBezTo>
                <a:cubicBezTo>
                  <a:pt x="10800" y="2787"/>
                  <a:pt x="10800" y="2787"/>
                  <a:pt x="10800" y="3135"/>
                </a:cubicBezTo>
                <a:cubicBezTo>
                  <a:pt x="10800" y="2787"/>
                  <a:pt x="10452" y="2787"/>
                  <a:pt x="10103" y="2787"/>
                </a:cubicBezTo>
                <a:cubicBezTo>
                  <a:pt x="10452" y="2439"/>
                  <a:pt x="10103" y="2439"/>
                  <a:pt x="10103" y="2439"/>
                </a:cubicBezTo>
                <a:cubicBezTo>
                  <a:pt x="10103" y="2090"/>
                  <a:pt x="9755" y="2090"/>
                  <a:pt x="9406" y="2090"/>
                </a:cubicBezTo>
                <a:cubicBezTo>
                  <a:pt x="9406" y="2439"/>
                  <a:pt x="9755" y="2787"/>
                  <a:pt x="10103" y="2787"/>
                </a:cubicBezTo>
                <a:cubicBezTo>
                  <a:pt x="10103" y="2787"/>
                  <a:pt x="10103" y="2787"/>
                  <a:pt x="10103" y="2787"/>
                </a:cubicBezTo>
                <a:cubicBezTo>
                  <a:pt x="10103" y="2787"/>
                  <a:pt x="9755" y="3135"/>
                  <a:pt x="9755" y="3135"/>
                </a:cubicBezTo>
                <a:cubicBezTo>
                  <a:pt x="9755" y="3135"/>
                  <a:pt x="9755" y="3484"/>
                  <a:pt x="9755" y="3484"/>
                </a:cubicBezTo>
                <a:cubicBezTo>
                  <a:pt x="9406" y="3484"/>
                  <a:pt x="9406" y="3135"/>
                  <a:pt x="9406" y="3135"/>
                </a:cubicBezTo>
                <a:cubicBezTo>
                  <a:pt x="9755" y="3135"/>
                  <a:pt x="9058" y="3135"/>
                  <a:pt x="9058" y="3135"/>
                </a:cubicBezTo>
                <a:cubicBezTo>
                  <a:pt x="8710" y="3135"/>
                  <a:pt x="8361" y="3135"/>
                  <a:pt x="8361" y="3135"/>
                </a:cubicBezTo>
                <a:cubicBezTo>
                  <a:pt x="8361" y="2787"/>
                  <a:pt x="8361" y="2439"/>
                  <a:pt x="8361" y="2787"/>
                </a:cubicBezTo>
                <a:cubicBezTo>
                  <a:pt x="8361" y="2439"/>
                  <a:pt x="8013" y="2439"/>
                  <a:pt x="8013" y="2439"/>
                </a:cubicBezTo>
                <a:cubicBezTo>
                  <a:pt x="7665" y="2439"/>
                  <a:pt x="7316" y="2787"/>
                  <a:pt x="6619" y="3135"/>
                </a:cubicBezTo>
                <a:cubicBezTo>
                  <a:pt x="6619" y="3135"/>
                  <a:pt x="6968" y="3135"/>
                  <a:pt x="6968" y="3135"/>
                </a:cubicBezTo>
                <a:cubicBezTo>
                  <a:pt x="6968" y="2787"/>
                  <a:pt x="6968" y="2787"/>
                  <a:pt x="7316" y="2787"/>
                </a:cubicBezTo>
                <a:cubicBezTo>
                  <a:pt x="7316" y="2787"/>
                  <a:pt x="7665" y="2439"/>
                  <a:pt x="7665" y="2787"/>
                </a:cubicBezTo>
                <a:cubicBezTo>
                  <a:pt x="7665" y="2787"/>
                  <a:pt x="8013" y="2787"/>
                  <a:pt x="8013" y="2787"/>
                </a:cubicBezTo>
                <a:cubicBezTo>
                  <a:pt x="8013" y="2787"/>
                  <a:pt x="8013" y="2787"/>
                  <a:pt x="8013" y="3135"/>
                </a:cubicBezTo>
                <a:cubicBezTo>
                  <a:pt x="8013" y="2787"/>
                  <a:pt x="8013" y="3135"/>
                  <a:pt x="7665" y="3135"/>
                </a:cubicBezTo>
                <a:cubicBezTo>
                  <a:pt x="7665" y="3135"/>
                  <a:pt x="7316" y="3135"/>
                  <a:pt x="7316" y="3135"/>
                </a:cubicBezTo>
                <a:cubicBezTo>
                  <a:pt x="7316" y="3135"/>
                  <a:pt x="7665" y="3484"/>
                  <a:pt x="7665" y="3484"/>
                </a:cubicBezTo>
                <a:cubicBezTo>
                  <a:pt x="7316" y="3135"/>
                  <a:pt x="7316" y="3135"/>
                  <a:pt x="6968" y="3135"/>
                </a:cubicBezTo>
                <a:cubicBezTo>
                  <a:pt x="6968" y="3135"/>
                  <a:pt x="6619" y="3135"/>
                  <a:pt x="6619" y="3135"/>
                </a:cubicBezTo>
                <a:cubicBezTo>
                  <a:pt x="5226" y="3832"/>
                  <a:pt x="4181" y="4877"/>
                  <a:pt x="3484" y="6271"/>
                </a:cubicBezTo>
                <a:cubicBezTo>
                  <a:pt x="3484" y="6271"/>
                  <a:pt x="3484" y="6271"/>
                  <a:pt x="3484" y="6271"/>
                </a:cubicBezTo>
                <a:cubicBezTo>
                  <a:pt x="3484" y="6271"/>
                  <a:pt x="3484" y="6619"/>
                  <a:pt x="3832" y="6619"/>
                </a:cubicBezTo>
                <a:cubicBezTo>
                  <a:pt x="3832" y="6619"/>
                  <a:pt x="3832" y="6619"/>
                  <a:pt x="3832" y="6619"/>
                </a:cubicBezTo>
                <a:cubicBezTo>
                  <a:pt x="3832" y="6619"/>
                  <a:pt x="4529" y="6968"/>
                  <a:pt x="4529" y="7316"/>
                </a:cubicBezTo>
                <a:cubicBezTo>
                  <a:pt x="4529" y="7316"/>
                  <a:pt x="4529" y="7316"/>
                  <a:pt x="4877" y="7316"/>
                </a:cubicBezTo>
                <a:cubicBezTo>
                  <a:pt x="4877" y="7665"/>
                  <a:pt x="4529" y="7665"/>
                  <a:pt x="4529" y="7665"/>
                </a:cubicBezTo>
                <a:cubicBezTo>
                  <a:pt x="4529" y="7665"/>
                  <a:pt x="4181" y="7316"/>
                  <a:pt x="4181" y="7665"/>
                </a:cubicBezTo>
                <a:cubicBezTo>
                  <a:pt x="4181" y="7665"/>
                  <a:pt x="4181" y="8013"/>
                  <a:pt x="4529" y="8013"/>
                </a:cubicBezTo>
                <a:cubicBezTo>
                  <a:pt x="4181" y="8013"/>
                  <a:pt x="4181" y="8710"/>
                  <a:pt x="4181" y="9058"/>
                </a:cubicBezTo>
                <a:cubicBezTo>
                  <a:pt x="4181" y="9058"/>
                  <a:pt x="4181" y="9058"/>
                  <a:pt x="4181" y="9058"/>
                </a:cubicBezTo>
                <a:cubicBezTo>
                  <a:pt x="4181" y="9058"/>
                  <a:pt x="4529" y="9755"/>
                  <a:pt x="4529" y="9755"/>
                </a:cubicBezTo>
                <a:cubicBezTo>
                  <a:pt x="4529" y="9755"/>
                  <a:pt x="4877" y="10452"/>
                  <a:pt x="5226" y="10452"/>
                </a:cubicBezTo>
                <a:cubicBezTo>
                  <a:pt x="5226" y="10452"/>
                  <a:pt x="5574" y="10800"/>
                  <a:pt x="5574" y="10800"/>
                </a:cubicBezTo>
                <a:cubicBezTo>
                  <a:pt x="5923" y="11148"/>
                  <a:pt x="5923" y="11497"/>
                  <a:pt x="5923" y="11497"/>
                </a:cubicBezTo>
                <a:cubicBezTo>
                  <a:pt x="5923" y="11845"/>
                  <a:pt x="6271" y="11845"/>
                  <a:pt x="6271" y="12194"/>
                </a:cubicBezTo>
                <a:cubicBezTo>
                  <a:pt x="6271" y="12194"/>
                  <a:pt x="6271" y="12194"/>
                  <a:pt x="6271" y="12194"/>
                </a:cubicBezTo>
                <a:cubicBezTo>
                  <a:pt x="6271" y="12194"/>
                  <a:pt x="6619" y="12194"/>
                  <a:pt x="6619" y="12542"/>
                </a:cubicBezTo>
                <a:cubicBezTo>
                  <a:pt x="6619" y="12542"/>
                  <a:pt x="6619" y="12890"/>
                  <a:pt x="6619" y="12890"/>
                </a:cubicBezTo>
                <a:cubicBezTo>
                  <a:pt x="6968" y="12542"/>
                  <a:pt x="6619" y="12194"/>
                  <a:pt x="6271" y="11845"/>
                </a:cubicBezTo>
                <a:cubicBezTo>
                  <a:pt x="6271" y="11845"/>
                  <a:pt x="6271" y="11845"/>
                  <a:pt x="6271" y="11497"/>
                </a:cubicBezTo>
                <a:cubicBezTo>
                  <a:pt x="6271" y="11497"/>
                  <a:pt x="6271" y="11148"/>
                  <a:pt x="5923" y="11148"/>
                </a:cubicBezTo>
                <a:cubicBezTo>
                  <a:pt x="6271" y="11148"/>
                  <a:pt x="6271" y="11148"/>
                  <a:pt x="6271" y="11497"/>
                </a:cubicBezTo>
                <a:cubicBezTo>
                  <a:pt x="6271" y="11497"/>
                  <a:pt x="6968" y="12194"/>
                  <a:pt x="6968" y="12194"/>
                </a:cubicBezTo>
                <a:cubicBezTo>
                  <a:pt x="6968" y="12194"/>
                  <a:pt x="7316" y="12890"/>
                  <a:pt x="7316" y="12890"/>
                </a:cubicBezTo>
                <a:cubicBezTo>
                  <a:pt x="7316" y="12890"/>
                  <a:pt x="7665" y="12890"/>
                  <a:pt x="7665" y="13239"/>
                </a:cubicBezTo>
                <a:cubicBezTo>
                  <a:pt x="7665" y="13239"/>
                  <a:pt x="7665" y="13587"/>
                  <a:pt x="8013" y="13935"/>
                </a:cubicBezTo>
                <a:cubicBezTo>
                  <a:pt x="8013" y="14284"/>
                  <a:pt x="8361" y="14284"/>
                  <a:pt x="8710" y="14284"/>
                </a:cubicBezTo>
                <a:cubicBezTo>
                  <a:pt x="8710" y="14632"/>
                  <a:pt x="9058" y="14632"/>
                  <a:pt x="9058" y="14632"/>
                </a:cubicBezTo>
                <a:cubicBezTo>
                  <a:pt x="9406" y="14981"/>
                  <a:pt x="9406" y="14632"/>
                  <a:pt x="9755" y="14632"/>
                </a:cubicBezTo>
                <a:cubicBezTo>
                  <a:pt x="10103" y="14632"/>
                  <a:pt x="10103" y="14981"/>
                  <a:pt x="10452" y="15329"/>
                </a:cubicBezTo>
                <a:cubicBezTo>
                  <a:pt x="10800" y="15329"/>
                  <a:pt x="11148" y="15329"/>
                  <a:pt x="11148" y="15329"/>
                </a:cubicBezTo>
                <a:cubicBezTo>
                  <a:pt x="11148" y="15329"/>
                  <a:pt x="11497" y="16026"/>
                  <a:pt x="11497" y="16026"/>
                </a:cubicBezTo>
                <a:cubicBezTo>
                  <a:pt x="11845" y="16026"/>
                  <a:pt x="11845" y="16374"/>
                  <a:pt x="12194" y="16374"/>
                </a:cubicBezTo>
                <a:cubicBezTo>
                  <a:pt x="12194" y="16374"/>
                  <a:pt x="12194" y="16374"/>
                  <a:pt x="12194" y="16374"/>
                </a:cubicBezTo>
                <a:cubicBezTo>
                  <a:pt x="12194" y="16374"/>
                  <a:pt x="12542" y="16723"/>
                  <a:pt x="12542" y="16723"/>
                </a:cubicBezTo>
                <a:cubicBezTo>
                  <a:pt x="12542" y="16723"/>
                  <a:pt x="12542" y="16374"/>
                  <a:pt x="12542" y="16374"/>
                </a:cubicBezTo>
                <a:cubicBezTo>
                  <a:pt x="12542" y="16374"/>
                  <a:pt x="12194" y="16374"/>
                  <a:pt x="11845" y="16026"/>
                </a:cubicBezTo>
                <a:cubicBezTo>
                  <a:pt x="11845" y="16026"/>
                  <a:pt x="11845" y="15677"/>
                  <a:pt x="11845" y="15677"/>
                </a:cubicBezTo>
                <a:cubicBezTo>
                  <a:pt x="12194" y="15677"/>
                  <a:pt x="12194" y="15329"/>
                  <a:pt x="11845" y="14981"/>
                </a:cubicBezTo>
                <a:cubicBezTo>
                  <a:pt x="11845" y="14981"/>
                  <a:pt x="11845" y="14981"/>
                  <a:pt x="11845" y="14632"/>
                </a:cubicBezTo>
                <a:cubicBezTo>
                  <a:pt x="11497" y="14981"/>
                  <a:pt x="11497" y="14632"/>
                  <a:pt x="11148" y="14632"/>
                </a:cubicBezTo>
                <a:cubicBezTo>
                  <a:pt x="11148" y="14632"/>
                  <a:pt x="11148" y="14632"/>
                  <a:pt x="11148" y="14632"/>
                </a:cubicBezTo>
                <a:cubicBezTo>
                  <a:pt x="11148" y="14632"/>
                  <a:pt x="11148" y="14981"/>
                  <a:pt x="11148" y="14632"/>
                </a:cubicBezTo>
                <a:cubicBezTo>
                  <a:pt x="11148" y="14632"/>
                  <a:pt x="11148" y="14284"/>
                  <a:pt x="11148" y="14284"/>
                </a:cubicBezTo>
                <a:cubicBezTo>
                  <a:pt x="11148" y="13935"/>
                  <a:pt x="11497" y="13587"/>
                  <a:pt x="11148" y="13587"/>
                </a:cubicBezTo>
                <a:cubicBezTo>
                  <a:pt x="10800" y="13587"/>
                  <a:pt x="10800" y="13587"/>
                  <a:pt x="10800" y="13935"/>
                </a:cubicBezTo>
                <a:cubicBezTo>
                  <a:pt x="10452" y="13935"/>
                  <a:pt x="10452" y="13935"/>
                  <a:pt x="10452" y="14284"/>
                </a:cubicBezTo>
                <a:cubicBezTo>
                  <a:pt x="10452" y="14284"/>
                  <a:pt x="9755" y="14284"/>
                  <a:pt x="9755" y="14284"/>
                </a:cubicBezTo>
                <a:cubicBezTo>
                  <a:pt x="9406" y="13935"/>
                  <a:pt x="9406" y="13587"/>
                  <a:pt x="9406" y="13239"/>
                </a:cubicBezTo>
                <a:cubicBezTo>
                  <a:pt x="9406" y="12890"/>
                  <a:pt x="9406" y="12542"/>
                  <a:pt x="9406" y="12194"/>
                </a:cubicBezTo>
                <a:cubicBezTo>
                  <a:pt x="9406" y="12194"/>
                  <a:pt x="9406" y="11845"/>
                  <a:pt x="9406" y="11845"/>
                </a:cubicBezTo>
                <a:cubicBezTo>
                  <a:pt x="9755" y="11845"/>
                  <a:pt x="9755" y="11845"/>
                  <a:pt x="9755" y="11845"/>
                </a:cubicBezTo>
                <a:cubicBezTo>
                  <a:pt x="9755" y="11845"/>
                  <a:pt x="9755" y="11845"/>
                  <a:pt x="9755" y="11845"/>
                </a:cubicBezTo>
                <a:cubicBezTo>
                  <a:pt x="9755" y="11845"/>
                  <a:pt x="10103" y="11497"/>
                  <a:pt x="10452" y="11845"/>
                </a:cubicBezTo>
                <a:cubicBezTo>
                  <a:pt x="10452" y="11845"/>
                  <a:pt x="10800" y="11845"/>
                  <a:pt x="10800" y="11497"/>
                </a:cubicBezTo>
                <a:cubicBezTo>
                  <a:pt x="10800" y="11497"/>
                  <a:pt x="10800" y="11497"/>
                  <a:pt x="10800" y="11497"/>
                </a:cubicBezTo>
                <a:cubicBezTo>
                  <a:pt x="10800" y="11497"/>
                  <a:pt x="10800" y="11497"/>
                  <a:pt x="11148" y="11497"/>
                </a:cubicBezTo>
                <a:cubicBezTo>
                  <a:pt x="11148" y="11497"/>
                  <a:pt x="11497" y="11497"/>
                  <a:pt x="11497" y="11497"/>
                </a:cubicBezTo>
                <a:cubicBezTo>
                  <a:pt x="11845" y="11845"/>
                  <a:pt x="11845" y="11845"/>
                  <a:pt x="11845" y="11497"/>
                </a:cubicBezTo>
                <a:cubicBezTo>
                  <a:pt x="12194" y="11845"/>
                  <a:pt x="12194" y="11845"/>
                  <a:pt x="12194" y="11845"/>
                </a:cubicBezTo>
                <a:cubicBezTo>
                  <a:pt x="12194" y="12194"/>
                  <a:pt x="12194" y="12542"/>
                  <a:pt x="12542" y="12542"/>
                </a:cubicBezTo>
                <a:cubicBezTo>
                  <a:pt x="12542" y="12890"/>
                  <a:pt x="12542" y="12194"/>
                  <a:pt x="12542" y="12194"/>
                </a:cubicBezTo>
                <a:cubicBezTo>
                  <a:pt x="12542" y="12194"/>
                  <a:pt x="12542" y="11497"/>
                  <a:pt x="12542" y="11497"/>
                </a:cubicBezTo>
                <a:cubicBezTo>
                  <a:pt x="12194" y="11497"/>
                  <a:pt x="12194" y="11148"/>
                  <a:pt x="12542" y="10800"/>
                </a:cubicBezTo>
                <a:cubicBezTo>
                  <a:pt x="12542" y="10800"/>
                  <a:pt x="12890" y="10800"/>
                  <a:pt x="12890" y="10800"/>
                </a:cubicBezTo>
                <a:cubicBezTo>
                  <a:pt x="13239" y="10452"/>
                  <a:pt x="13239" y="10452"/>
                  <a:pt x="13239" y="10103"/>
                </a:cubicBezTo>
                <a:cubicBezTo>
                  <a:pt x="13239" y="10103"/>
                  <a:pt x="13239" y="10103"/>
                  <a:pt x="13239" y="10103"/>
                </a:cubicBezTo>
                <a:cubicBezTo>
                  <a:pt x="13239" y="10103"/>
                  <a:pt x="13239" y="9755"/>
                  <a:pt x="13239" y="10103"/>
                </a:cubicBezTo>
                <a:cubicBezTo>
                  <a:pt x="13239" y="9755"/>
                  <a:pt x="13239" y="9755"/>
                  <a:pt x="13239" y="9755"/>
                </a:cubicBezTo>
                <a:cubicBezTo>
                  <a:pt x="13239" y="9755"/>
                  <a:pt x="13239" y="9406"/>
                  <a:pt x="13239" y="9406"/>
                </a:cubicBezTo>
                <a:cubicBezTo>
                  <a:pt x="13587" y="9755"/>
                  <a:pt x="13935" y="9406"/>
                  <a:pt x="13587" y="9058"/>
                </a:cubicBezTo>
                <a:cubicBezTo>
                  <a:pt x="13935" y="9058"/>
                  <a:pt x="14284" y="9058"/>
                  <a:pt x="14284" y="9058"/>
                </a:cubicBezTo>
                <a:cubicBezTo>
                  <a:pt x="14284" y="9058"/>
                  <a:pt x="14284" y="8710"/>
                  <a:pt x="14284" y="8710"/>
                </a:cubicBezTo>
                <a:cubicBezTo>
                  <a:pt x="14632" y="8361"/>
                  <a:pt x="14632" y="8361"/>
                  <a:pt x="14632" y="8361"/>
                </a:cubicBezTo>
                <a:cubicBezTo>
                  <a:pt x="14632" y="8361"/>
                  <a:pt x="14981" y="8361"/>
                  <a:pt x="14981" y="8013"/>
                </a:cubicBezTo>
                <a:cubicBezTo>
                  <a:pt x="15329" y="8361"/>
                  <a:pt x="15677" y="8013"/>
                  <a:pt x="15329" y="7665"/>
                </a:cubicBezTo>
                <a:cubicBezTo>
                  <a:pt x="15329" y="7665"/>
                  <a:pt x="15329" y="7665"/>
                  <a:pt x="14981" y="7665"/>
                </a:cubicBezTo>
                <a:cubicBezTo>
                  <a:pt x="15329" y="7665"/>
                  <a:pt x="15329" y="7665"/>
                  <a:pt x="15329" y="7665"/>
                </a:cubicBezTo>
                <a:cubicBezTo>
                  <a:pt x="15677" y="7316"/>
                  <a:pt x="15329" y="7316"/>
                  <a:pt x="15329" y="7316"/>
                </a:cubicBezTo>
                <a:cubicBezTo>
                  <a:pt x="14981" y="7316"/>
                  <a:pt x="14981" y="7316"/>
                  <a:pt x="14632" y="7316"/>
                </a:cubicBezTo>
                <a:cubicBezTo>
                  <a:pt x="14632" y="7665"/>
                  <a:pt x="14632" y="7665"/>
                  <a:pt x="14284" y="7665"/>
                </a:cubicBezTo>
                <a:close/>
                <a:moveTo>
                  <a:pt x="17419" y="17071"/>
                </a:moveTo>
                <a:cubicBezTo>
                  <a:pt x="17419" y="17071"/>
                  <a:pt x="17071" y="17071"/>
                  <a:pt x="17071" y="17071"/>
                </a:cubicBezTo>
                <a:cubicBezTo>
                  <a:pt x="17071" y="17071"/>
                  <a:pt x="16723" y="16723"/>
                  <a:pt x="16723" y="16723"/>
                </a:cubicBezTo>
                <a:cubicBezTo>
                  <a:pt x="16723" y="16723"/>
                  <a:pt x="16374" y="16374"/>
                  <a:pt x="16374" y="16374"/>
                </a:cubicBezTo>
                <a:cubicBezTo>
                  <a:pt x="16026" y="16026"/>
                  <a:pt x="16026" y="16026"/>
                  <a:pt x="15677" y="16026"/>
                </a:cubicBezTo>
                <a:cubicBezTo>
                  <a:pt x="15677" y="16026"/>
                  <a:pt x="15329" y="16374"/>
                  <a:pt x="15329" y="16374"/>
                </a:cubicBezTo>
                <a:cubicBezTo>
                  <a:pt x="15329" y="16026"/>
                  <a:pt x="14981" y="16026"/>
                  <a:pt x="14981" y="16026"/>
                </a:cubicBezTo>
                <a:cubicBezTo>
                  <a:pt x="14632" y="16026"/>
                  <a:pt x="14632" y="15677"/>
                  <a:pt x="14284" y="16026"/>
                </a:cubicBezTo>
                <a:cubicBezTo>
                  <a:pt x="14284" y="16026"/>
                  <a:pt x="14284" y="16026"/>
                  <a:pt x="14284" y="16374"/>
                </a:cubicBezTo>
                <a:cubicBezTo>
                  <a:pt x="13935" y="16026"/>
                  <a:pt x="14284" y="16026"/>
                  <a:pt x="14284" y="15677"/>
                </a:cubicBezTo>
                <a:cubicBezTo>
                  <a:pt x="13935" y="15677"/>
                  <a:pt x="13587" y="16026"/>
                  <a:pt x="13587" y="16026"/>
                </a:cubicBezTo>
                <a:cubicBezTo>
                  <a:pt x="13587" y="16026"/>
                  <a:pt x="13587" y="16026"/>
                  <a:pt x="13239" y="16026"/>
                </a:cubicBezTo>
                <a:cubicBezTo>
                  <a:pt x="13239" y="16374"/>
                  <a:pt x="13239" y="16374"/>
                  <a:pt x="13239" y="16374"/>
                </a:cubicBezTo>
                <a:cubicBezTo>
                  <a:pt x="13239" y="16374"/>
                  <a:pt x="12890" y="16374"/>
                  <a:pt x="12890" y="16374"/>
                </a:cubicBezTo>
                <a:cubicBezTo>
                  <a:pt x="12890" y="16723"/>
                  <a:pt x="12890" y="17071"/>
                  <a:pt x="12890" y="17419"/>
                </a:cubicBezTo>
                <a:cubicBezTo>
                  <a:pt x="13239" y="17419"/>
                  <a:pt x="12890" y="17768"/>
                  <a:pt x="12890" y="18116"/>
                </a:cubicBezTo>
                <a:cubicBezTo>
                  <a:pt x="12890" y="18116"/>
                  <a:pt x="12542" y="18465"/>
                  <a:pt x="12542" y="18465"/>
                </a:cubicBezTo>
                <a:cubicBezTo>
                  <a:pt x="12542" y="18813"/>
                  <a:pt x="12542" y="18813"/>
                  <a:pt x="12542" y="18813"/>
                </a:cubicBezTo>
                <a:cubicBezTo>
                  <a:pt x="12542" y="19161"/>
                  <a:pt x="12542" y="19161"/>
                  <a:pt x="12542" y="19510"/>
                </a:cubicBezTo>
                <a:cubicBezTo>
                  <a:pt x="12542" y="19510"/>
                  <a:pt x="12542" y="19510"/>
                  <a:pt x="12542" y="19858"/>
                </a:cubicBezTo>
                <a:cubicBezTo>
                  <a:pt x="14284" y="19510"/>
                  <a:pt x="16026" y="18465"/>
                  <a:pt x="17419" y="170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dirty="0">
              <a:latin typeface="Raleway" panose="020B05030301010600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A4BF4-DB14-42C7-AB8A-0A29DA81D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28115" r="9262" b="26019"/>
          <a:stretch/>
        </p:blipFill>
        <p:spPr>
          <a:xfrm>
            <a:off x="672975" y="1688919"/>
            <a:ext cx="2040880" cy="384324"/>
          </a:xfrm>
          <a:prstGeom prst="rect">
            <a:avLst/>
          </a:prstGeom>
        </p:spPr>
      </p:pic>
      <p:pic>
        <p:nvPicPr>
          <p:cNvPr id="11" name="Picture Placeholder 28">
            <a:extLst>
              <a:ext uri="{FF2B5EF4-FFF2-40B4-BE49-F238E27FC236}">
                <a16:creationId xmlns:a16="http://schemas.microsoft.com/office/drawing/2014/main" id="{A56F8964-F0EF-4C23-BC5D-A3FFBCEC0C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"/>
          <a:stretch/>
        </p:blipFill>
        <p:spPr>
          <a:xfrm>
            <a:off x="5410200" y="0"/>
            <a:ext cx="6781800" cy="6858000"/>
          </a:xfr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E08E7E0B-9506-4D14-8DAF-361EDF98C5EF}"/>
              </a:ext>
            </a:extLst>
          </p:cNvPr>
          <p:cNvSpPr txBox="1">
            <a:spLocks/>
          </p:cNvSpPr>
          <p:nvPr/>
        </p:nvSpPr>
        <p:spPr>
          <a:xfrm>
            <a:off x="619125" y="163512"/>
            <a:ext cx="10972800" cy="715963"/>
          </a:xfrm>
        </p:spPr>
        <p:txBody>
          <a:bodyPr anchor="ctr" anchorCtr="0"/>
          <a:lstStyle>
            <a:lvl1pPr algn="l" defTabSz="4571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access direct to consumers</a:t>
            </a:r>
          </a:p>
        </p:txBody>
      </p:sp>
    </p:spTree>
    <p:extLst>
      <p:ext uri="{BB962C8B-B14F-4D97-AF65-F5344CB8AC3E}">
        <p14:creationId xmlns:p14="http://schemas.microsoft.com/office/powerpoint/2010/main" val="387203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1BEF548-2906-4C75-9ABC-0A7F91CB4842}"/>
              </a:ext>
            </a:extLst>
          </p:cNvPr>
          <p:cNvSpPr txBox="1">
            <a:spLocks/>
          </p:cNvSpPr>
          <p:nvPr/>
        </p:nvSpPr>
        <p:spPr>
          <a:xfrm>
            <a:off x="619125" y="163512"/>
            <a:ext cx="10972800" cy="715963"/>
          </a:xfrm>
        </p:spPr>
        <p:txBody>
          <a:bodyPr anchor="ctr" anchorCtr="0"/>
          <a:lstStyle>
            <a:lvl1pPr algn="l" defTabSz="4571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Hughes’ Satellite broadband coverage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6920FB8-20A9-4BAF-8D77-48300362E8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57588" r="3843" b="1"/>
          <a:stretch/>
        </p:blipFill>
        <p:spPr>
          <a:xfrm>
            <a:off x="3080517" y="4885103"/>
            <a:ext cx="2104468" cy="15069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0FEB696-75E0-4F48-8F56-F58E098E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57589" r="3843"/>
          <a:stretch/>
        </p:blipFill>
        <p:spPr>
          <a:xfrm>
            <a:off x="773915" y="4885103"/>
            <a:ext cx="2104468" cy="15069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AFD20B5-205B-4070-A673-CEB0DDDF2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4725" r="3843" b="32864"/>
          <a:stretch/>
        </p:blipFill>
        <p:spPr>
          <a:xfrm>
            <a:off x="766773" y="3275160"/>
            <a:ext cx="2104468" cy="15001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82A11B6-216E-4665-B996-4F9E81CB6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4724" r="3843" b="32864"/>
          <a:stretch/>
        </p:blipFill>
        <p:spPr>
          <a:xfrm>
            <a:off x="3073374" y="3275159"/>
            <a:ext cx="2104468" cy="15001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FFF4108-B7DD-4B97-866C-4E0286A131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4725" r="3843"/>
          <a:stretch/>
        </p:blipFill>
        <p:spPr>
          <a:xfrm>
            <a:off x="5468915" y="3266209"/>
            <a:ext cx="2483779" cy="31516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30DA45-0DB6-4283-98C7-0628C9740B37}"/>
              </a:ext>
            </a:extLst>
          </p:cNvPr>
          <p:cNvSpPr txBox="1"/>
          <p:nvPr/>
        </p:nvSpPr>
        <p:spPr>
          <a:xfrm>
            <a:off x="693660" y="4458402"/>
            <a:ext cx="138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JUPITER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DCE158-EEDB-4E79-8BB1-294D536A46FF}"/>
              </a:ext>
            </a:extLst>
          </p:cNvPr>
          <p:cNvSpPr txBox="1"/>
          <p:nvPr/>
        </p:nvSpPr>
        <p:spPr>
          <a:xfrm>
            <a:off x="3005485" y="5822123"/>
            <a:ext cx="24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Hughes 63 West</a:t>
            </a:r>
          </a:p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(T19V)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9D2F2-9A82-49C2-8992-4867C11A42E3}"/>
              </a:ext>
            </a:extLst>
          </p:cNvPr>
          <p:cNvSpPr txBox="1"/>
          <p:nvPr/>
        </p:nvSpPr>
        <p:spPr>
          <a:xfrm>
            <a:off x="3005485" y="4460543"/>
            <a:ext cx="1291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</a:rPr>
              <a:t>JUPITER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9B596-B6F2-49A7-98E0-8ECF2267D8DD}"/>
              </a:ext>
            </a:extLst>
          </p:cNvPr>
          <p:cNvSpPr txBox="1"/>
          <p:nvPr/>
        </p:nvSpPr>
        <p:spPr>
          <a:xfrm>
            <a:off x="722579" y="5822125"/>
            <a:ext cx="194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Hughes 65 West</a:t>
            </a:r>
          </a:p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</a:rPr>
              <a:t>(E65WA)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251CB-489C-41C1-B08C-424CB1C706DA}"/>
              </a:ext>
            </a:extLst>
          </p:cNvPr>
          <p:cNvSpPr txBox="1"/>
          <p:nvPr/>
        </p:nvSpPr>
        <p:spPr>
          <a:xfrm>
            <a:off x="5520228" y="6048520"/>
            <a:ext cx="194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42"/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/>
              </a:rPr>
              <a:t>JUPITER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B50A6-1E92-498F-991A-80A192F91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982" y="2359240"/>
            <a:ext cx="3161335" cy="4233731"/>
          </a:xfrm>
          <a:prstGeom prst="rect">
            <a:avLst/>
          </a:prstGeom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AB98FF2-C3B4-4818-873A-2AE89C602360}"/>
              </a:ext>
            </a:extLst>
          </p:cNvPr>
          <p:cNvSpPr txBox="1">
            <a:spLocks/>
          </p:cNvSpPr>
          <p:nvPr/>
        </p:nvSpPr>
        <p:spPr>
          <a:xfrm>
            <a:off x="342282" y="976065"/>
            <a:ext cx="11430289" cy="1601672"/>
          </a:xfrm>
        </p:spPr>
        <p:txBody>
          <a:bodyPr>
            <a:noAutofit/>
          </a:bodyPr>
          <a:lstStyle>
            <a:lvl1pPr marL="114289" indent="-114289" algn="l" defTabSz="4571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443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020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597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175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752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329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290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757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1800"/>
              <a:t>With its current fleet of High Throughput Satellites (HTS), Hughes delivers more than 400 Gbps of capacity in the Americas.</a:t>
            </a:r>
          </a:p>
          <a:p>
            <a:pPr marL="376757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1800"/>
              <a:t>Hughes is completing construction of JUPITER 3, a U.S. satellite, which will bring speeds of 100 Mbps across the continental United States, as well as Canada, Mexico, Colombia, Ecuador, Peru, Brazil and Argentina.</a:t>
            </a:r>
          </a:p>
          <a:p>
            <a:pPr marL="376757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1800"/>
              <a:t>With JUPITER 3, the Hughes fleet will reach 80% of the population in the</a:t>
            </a:r>
          </a:p>
          <a:p>
            <a:pPr marL="400050" indent="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800"/>
              <a:t>Americas with 50+ gateways in operation with speeds of 100 Mbps.</a:t>
            </a:r>
            <a:endParaRPr lang="en-US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255B6-ED70-46EA-AE73-B1601E22DEB9}"/>
              </a:ext>
            </a:extLst>
          </p:cNvPr>
          <p:cNvSpPr/>
          <p:nvPr/>
        </p:nvSpPr>
        <p:spPr>
          <a:xfrm>
            <a:off x="8375805" y="2379862"/>
            <a:ext cx="3062104" cy="4124281"/>
          </a:xfrm>
          <a:prstGeom prst="rect">
            <a:avLst/>
          </a:prstGeom>
          <a:noFill/>
          <a:ln w="9525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916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EC46AA-0AA7-4937-BA25-DEA80A0FCCCF}"/>
              </a:ext>
            </a:extLst>
          </p:cNvPr>
          <p:cNvSpPr txBox="1">
            <a:spLocks/>
          </p:cNvSpPr>
          <p:nvPr/>
        </p:nvSpPr>
        <p:spPr>
          <a:xfrm>
            <a:off x="619125" y="163512"/>
            <a:ext cx="10972800" cy="715963"/>
          </a:xfrm>
        </p:spPr>
        <p:txBody>
          <a:bodyPr anchor="ctr" anchorCtr="0"/>
          <a:lstStyle>
            <a:lvl1pPr algn="l" defTabSz="4571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3399" b="1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 service presence in LATAM</a:t>
            </a:r>
            <a:endParaRPr lang="en-US" sz="3399" b="1" dirty="0">
              <a:solidFill>
                <a:srgbClr val="005D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119">
            <a:extLst>
              <a:ext uri="{FF2B5EF4-FFF2-40B4-BE49-F238E27FC236}">
                <a16:creationId xmlns:a16="http://schemas.microsoft.com/office/drawing/2014/main" id="{59A85704-AA96-48FB-B649-F31BAA183093}"/>
              </a:ext>
            </a:extLst>
          </p:cNvPr>
          <p:cNvGrpSpPr>
            <a:grpSpLocks/>
          </p:cNvGrpSpPr>
          <p:nvPr/>
        </p:nvGrpSpPr>
        <p:grpSpPr bwMode="auto">
          <a:xfrm>
            <a:off x="4400026" y="1120065"/>
            <a:ext cx="4341858" cy="5154613"/>
            <a:chOff x="688975" y="1125538"/>
            <a:chExt cx="4341813" cy="5154612"/>
          </a:xfrm>
        </p:grpSpPr>
        <p:sp>
          <p:nvSpPr>
            <p:cNvPr id="5" name="Freeform 162">
              <a:extLst>
                <a:ext uri="{FF2B5EF4-FFF2-40B4-BE49-F238E27FC236}">
                  <a16:creationId xmlns:a16="http://schemas.microsoft.com/office/drawing/2014/main" id="{89C063F7-41E8-4CEC-A873-79166CEA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429" y="2805113"/>
              <a:ext cx="2200252" cy="2265363"/>
            </a:xfrm>
            <a:custGeom>
              <a:avLst/>
              <a:gdLst/>
              <a:ahLst/>
              <a:cxnLst>
                <a:cxn ang="0">
                  <a:pos x="6464" y="1855"/>
                </a:cxn>
                <a:cxn ang="0">
                  <a:pos x="5685" y="1514"/>
                </a:cxn>
                <a:cxn ang="0">
                  <a:pos x="5320" y="1538"/>
                </a:cxn>
                <a:cxn ang="0">
                  <a:pos x="5300" y="1321"/>
                </a:cxn>
                <a:cxn ang="0">
                  <a:pos x="5115" y="1221"/>
                </a:cxn>
                <a:cxn ang="0">
                  <a:pos x="4828" y="1081"/>
                </a:cxn>
                <a:cxn ang="0">
                  <a:pos x="4409" y="1235"/>
                </a:cxn>
                <a:cxn ang="0">
                  <a:pos x="4618" y="999"/>
                </a:cxn>
                <a:cxn ang="0">
                  <a:pos x="4360" y="879"/>
                </a:cxn>
                <a:cxn ang="0">
                  <a:pos x="4234" y="605"/>
                </a:cxn>
                <a:cxn ang="0">
                  <a:pos x="4006" y="207"/>
                </a:cxn>
                <a:cxn ang="0">
                  <a:pos x="3698" y="524"/>
                </a:cxn>
                <a:cxn ang="0">
                  <a:pos x="3269" y="481"/>
                </a:cxn>
                <a:cxn ang="0">
                  <a:pos x="3050" y="567"/>
                </a:cxn>
                <a:cxn ang="0">
                  <a:pos x="2631" y="620"/>
                </a:cxn>
                <a:cxn ang="0">
                  <a:pos x="2631" y="211"/>
                </a:cxn>
                <a:cxn ang="0">
                  <a:pos x="2431" y="14"/>
                </a:cxn>
                <a:cxn ang="0">
                  <a:pos x="2173" y="202"/>
                </a:cxn>
                <a:cxn ang="0">
                  <a:pos x="1939" y="245"/>
                </a:cxn>
                <a:cxn ang="0">
                  <a:pos x="1779" y="284"/>
                </a:cxn>
                <a:cxn ang="0">
                  <a:pos x="1905" y="548"/>
                </a:cxn>
                <a:cxn ang="0">
                  <a:pos x="1540" y="793"/>
                </a:cxn>
                <a:cxn ang="0">
                  <a:pos x="1243" y="721"/>
                </a:cxn>
                <a:cxn ang="0">
                  <a:pos x="751" y="639"/>
                </a:cxn>
                <a:cxn ang="0">
                  <a:pos x="819" y="812"/>
                </a:cxn>
                <a:cxn ang="0">
                  <a:pos x="792" y="1109"/>
                </a:cxn>
                <a:cxn ang="0">
                  <a:pos x="508" y="1742"/>
                </a:cxn>
                <a:cxn ang="0">
                  <a:pos x="144" y="2121"/>
                </a:cxn>
                <a:cxn ang="0">
                  <a:pos x="28" y="2385"/>
                </a:cxn>
                <a:cxn ang="0">
                  <a:pos x="265" y="2710"/>
                </a:cxn>
                <a:cxn ang="0">
                  <a:pos x="595" y="2838"/>
                </a:cxn>
                <a:cxn ang="0">
                  <a:pos x="1033" y="2912"/>
                </a:cxn>
                <a:cxn ang="0">
                  <a:pos x="1518" y="2747"/>
                </a:cxn>
                <a:cxn ang="0">
                  <a:pos x="1756" y="3250"/>
                </a:cxn>
                <a:cxn ang="0">
                  <a:pos x="2313" y="3451"/>
                </a:cxn>
                <a:cxn ang="0">
                  <a:pos x="2597" y="3945"/>
                </a:cxn>
                <a:cxn ang="0">
                  <a:pos x="2854" y="4322"/>
                </a:cxn>
                <a:cxn ang="0">
                  <a:pos x="2743" y="4923"/>
                </a:cxn>
                <a:cxn ang="0">
                  <a:pos x="3118" y="5243"/>
                </a:cxn>
                <a:cxn ang="0">
                  <a:pos x="3219" y="5590"/>
                </a:cxn>
                <a:cxn ang="0">
                  <a:pos x="3109" y="6029"/>
                </a:cxn>
                <a:cxn ang="0">
                  <a:pos x="2624" y="6499"/>
                </a:cxn>
                <a:cxn ang="0">
                  <a:pos x="2918" y="6595"/>
                </a:cxn>
                <a:cxn ang="0">
                  <a:pos x="3194" y="7021"/>
                </a:cxn>
                <a:cxn ang="0">
                  <a:pos x="3422" y="6793"/>
                </a:cxn>
                <a:cxn ang="0">
                  <a:pos x="3668" y="6637"/>
                </a:cxn>
                <a:cxn ang="0">
                  <a:pos x="3734" y="6661"/>
                </a:cxn>
                <a:cxn ang="0">
                  <a:pos x="4136" y="6187"/>
                </a:cxn>
                <a:cxn ang="0">
                  <a:pos x="4352" y="5609"/>
                </a:cxn>
                <a:cxn ang="0">
                  <a:pos x="4919" y="5334"/>
                </a:cxn>
                <a:cxn ang="0">
                  <a:pos x="5395" y="5216"/>
                </a:cxn>
                <a:cxn ang="0">
                  <a:pos x="5670" y="4906"/>
                </a:cxn>
                <a:cxn ang="0">
                  <a:pos x="5834" y="4549"/>
                </a:cxn>
                <a:cxn ang="0">
                  <a:pos x="6046" y="4190"/>
                </a:cxn>
                <a:cxn ang="0">
                  <a:pos x="6086" y="3613"/>
                </a:cxn>
                <a:cxn ang="0">
                  <a:pos x="6372" y="3248"/>
                </a:cxn>
                <a:cxn ang="0">
                  <a:pos x="6885" y="2592"/>
                </a:cxn>
              </a:cxnLst>
              <a:rect l="0" t="0" r="r" b="b"/>
              <a:pathLst>
                <a:path w="6931" h="7135">
                  <a:moveTo>
                    <a:pt x="6896" y="2149"/>
                  </a:moveTo>
                  <a:lnTo>
                    <a:pt x="6830" y="1975"/>
                  </a:lnTo>
                  <a:lnTo>
                    <a:pt x="6620" y="1963"/>
                  </a:lnTo>
                  <a:lnTo>
                    <a:pt x="6464" y="1855"/>
                  </a:lnTo>
                  <a:lnTo>
                    <a:pt x="6270" y="1658"/>
                  </a:lnTo>
                  <a:lnTo>
                    <a:pt x="6025" y="1513"/>
                  </a:lnTo>
                  <a:lnTo>
                    <a:pt x="5860" y="1552"/>
                  </a:lnTo>
                  <a:lnTo>
                    <a:pt x="5685" y="1514"/>
                  </a:lnTo>
                  <a:lnTo>
                    <a:pt x="5534" y="1442"/>
                  </a:lnTo>
                  <a:lnTo>
                    <a:pt x="5437" y="1461"/>
                  </a:lnTo>
                  <a:lnTo>
                    <a:pt x="5383" y="1504"/>
                  </a:lnTo>
                  <a:lnTo>
                    <a:pt x="5320" y="1538"/>
                  </a:lnTo>
                  <a:lnTo>
                    <a:pt x="5252" y="1557"/>
                  </a:lnTo>
                  <a:lnTo>
                    <a:pt x="5271" y="1466"/>
                  </a:lnTo>
                  <a:lnTo>
                    <a:pt x="5354" y="1384"/>
                  </a:lnTo>
                  <a:lnTo>
                    <a:pt x="5300" y="1321"/>
                  </a:lnTo>
                  <a:lnTo>
                    <a:pt x="5237" y="1254"/>
                  </a:lnTo>
                  <a:lnTo>
                    <a:pt x="5198" y="1293"/>
                  </a:lnTo>
                  <a:lnTo>
                    <a:pt x="5149" y="1197"/>
                  </a:lnTo>
                  <a:lnTo>
                    <a:pt x="5115" y="1221"/>
                  </a:lnTo>
                  <a:lnTo>
                    <a:pt x="5037" y="1192"/>
                  </a:lnTo>
                  <a:lnTo>
                    <a:pt x="4993" y="1158"/>
                  </a:lnTo>
                  <a:lnTo>
                    <a:pt x="4920" y="1110"/>
                  </a:lnTo>
                  <a:lnTo>
                    <a:pt x="4828" y="1081"/>
                  </a:lnTo>
                  <a:lnTo>
                    <a:pt x="4682" y="1081"/>
                  </a:lnTo>
                  <a:lnTo>
                    <a:pt x="4628" y="1172"/>
                  </a:lnTo>
                  <a:lnTo>
                    <a:pt x="4492" y="1264"/>
                  </a:lnTo>
                  <a:lnTo>
                    <a:pt x="4409" y="1235"/>
                  </a:lnTo>
                  <a:lnTo>
                    <a:pt x="4462" y="1197"/>
                  </a:lnTo>
                  <a:lnTo>
                    <a:pt x="4536" y="1187"/>
                  </a:lnTo>
                  <a:lnTo>
                    <a:pt x="4613" y="1076"/>
                  </a:lnTo>
                  <a:lnTo>
                    <a:pt x="4618" y="999"/>
                  </a:lnTo>
                  <a:lnTo>
                    <a:pt x="4477" y="966"/>
                  </a:lnTo>
                  <a:lnTo>
                    <a:pt x="4414" y="927"/>
                  </a:lnTo>
                  <a:lnTo>
                    <a:pt x="4423" y="884"/>
                  </a:lnTo>
                  <a:lnTo>
                    <a:pt x="4360" y="879"/>
                  </a:lnTo>
                  <a:lnTo>
                    <a:pt x="4321" y="836"/>
                  </a:lnTo>
                  <a:lnTo>
                    <a:pt x="4365" y="754"/>
                  </a:lnTo>
                  <a:lnTo>
                    <a:pt x="4360" y="668"/>
                  </a:lnTo>
                  <a:lnTo>
                    <a:pt x="4234" y="605"/>
                  </a:lnTo>
                  <a:lnTo>
                    <a:pt x="4165" y="399"/>
                  </a:lnTo>
                  <a:lnTo>
                    <a:pt x="4114" y="268"/>
                  </a:lnTo>
                  <a:lnTo>
                    <a:pt x="4057" y="168"/>
                  </a:lnTo>
                  <a:lnTo>
                    <a:pt x="4006" y="207"/>
                  </a:lnTo>
                  <a:lnTo>
                    <a:pt x="3899" y="366"/>
                  </a:lnTo>
                  <a:lnTo>
                    <a:pt x="3869" y="493"/>
                  </a:lnTo>
                  <a:lnTo>
                    <a:pt x="3803" y="556"/>
                  </a:lnTo>
                  <a:lnTo>
                    <a:pt x="3698" y="524"/>
                  </a:lnTo>
                  <a:lnTo>
                    <a:pt x="3586" y="567"/>
                  </a:lnTo>
                  <a:lnTo>
                    <a:pt x="3444" y="481"/>
                  </a:lnTo>
                  <a:lnTo>
                    <a:pt x="3367" y="500"/>
                  </a:lnTo>
                  <a:lnTo>
                    <a:pt x="3269" y="481"/>
                  </a:lnTo>
                  <a:lnTo>
                    <a:pt x="3254" y="519"/>
                  </a:lnTo>
                  <a:lnTo>
                    <a:pt x="3279" y="591"/>
                  </a:lnTo>
                  <a:lnTo>
                    <a:pt x="3138" y="581"/>
                  </a:lnTo>
                  <a:lnTo>
                    <a:pt x="3050" y="567"/>
                  </a:lnTo>
                  <a:lnTo>
                    <a:pt x="2987" y="601"/>
                  </a:lnTo>
                  <a:lnTo>
                    <a:pt x="2875" y="615"/>
                  </a:lnTo>
                  <a:lnTo>
                    <a:pt x="2758" y="697"/>
                  </a:lnTo>
                  <a:lnTo>
                    <a:pt x="2631" y="620"/>
                  </a:lnTo>
                  <a:lnTo>
                    <a:pt x="2553" y="529"/>
                  </a:lnTo>
                  <a:lnTo>
                    <a:pt x="2543" y="399"/>
                  </a:lnTo>
                  <a:lnTo>
                    <a:pt x="2573" y="298"/>
                  </a:lnTo>
                  <a:lnTo>
                    <a:pt x="2631" y="211"/>
                  </a:lnTo>
                  <a:lnTo>
                    <a:pt x="2529" y="120"/>
                  </a:lnTo>
                  <a:lnTo>
                    <a:pt x="2543" y="38"/>
                  </a:lnTo>
                  <a:lnTo>
                    <a:pt x="2509" y="0"/>
                  </a:lnTo>
                  <a:lnTo>
                    <a:pt x="2431" y="14"/>
                  </a:lnTo>
                  <a:lnTo>
                    <a:pt x="2431" y="58"/>
                  </a:lnTo>
                  <a:lnTo>
                    <a:pt x="2363" y="130"/>
                  </a:lnTo>
                  <a:lnTo>
                    <a:pt x="2280" y="159"/>
                  </a:lnTo>
                  <a:lnTo>
                    <a:pt x="2173" y="202"/>
                  </a:lnTo>
                  <a:lnTo>
                    <a:pt x="2095" y="187"/>
                  </a:lnTo>
                  <a:lnTo>
                    <a:pt x="2027" y="221"/>
                  </a:lnTo>
                  <a:lnTo>
                    <a:pt x="2032" y="298"/>
                  </a:lnTo>
                  <a:lnTo>
                    <a:pt x="1939" y="245"/>
                  </a:lnTo>
                  <a:lnTo>
                    <a:pt x="1813" y="211"/>
                  </a:lnTo>
                  <a:lnTo>
                    <a:pt x="1667" y="178"/>
                  </a:lnTo>
                  <a:lnTo>
                    <a:pt x="1696" y="226"/>
                  </a:lnTo>
                  <a:lnTo>
                    <a:pt x="1779" y="284"/>
                  </a:lnTo>
                  <a:lnTo>
                    <a:pt x="1774" y="370"/>
                  </a:lnTo>
                  <a:lnTo>
                    <a:pt x="1832" y="461"/>
                  </a:lnTo>
                  <a:lnTo>
                    <a:pt x="1939" y="476"/>
                  </a:lnTo>
                  <a:lnTo>
                    <a:pt x="1905" y="548"/>
                  </a:lnTo>
                  <a:lnTo>
                    <a:pt x="1798" y="581"/>
                  </a:lnTo>
                  <a:lnTo>
                    <a:pt x="1798" y="634"/>
                  </a:lnTo>
                  <a:lnTo>
                    <a:pt x="1637" y="702"/>
                  </a:lnTo>
                  <a:lnTo>
                    <a:pt x="1540" y="793"/>
                  </a:lnTo>
                  <a:lnTo>
                    <a:pt x="1496" y="740"/>
                  </a:lnTo>
                  <a:lnTo>
                    <a:pt x="1418" y="798"/>
                  </a:lnTo>
                  <a:lnTo>
                    <a:pt x="1330" y="735"/>
                  </a:lnTo>
                  <a:lnTo>
                    <a:pt x="1243" y="721"/>
                  </a:lnTo>
                  <a:lnTo>
                    <a:pt x="1243" y="644"/>
                  </a:lnTo>
                  <a:lnTo>
                    <a:pt x="1189" y="562"/>
                  </a:lnTo>
                  <a:lnTo>
                    <a:pt x="1067" y="649"/>
                  </a:lnTo>
                  <a:lnTo>
                    <a:pt x="751" y="639"/>
                  </a:lnTo>
                  <a:lnTo>
                    <a:pt x="765" y="754"/>
                  </a:lnTo>
                  <a:lnTo>
                    <a:pt x="868" y="745"/>
                  </a:lnTo>
                  <a:lnTo>
                    <a:pt x="897" y="836"/>
                  </a:lnTo>
                  <a:lnTo>
                    <a:pt x="819" y="812"/>
                  </a:lnTo>
                  <a:lnTo>
                    <a:pt x="707" y="841"/>
                  </a:lnTo>
                  <a:lnTo>
                    <a:pt x="717" y="985"/>
                  </a:lnTo>
                  <a:lnTo>
                    <a:pt x="804" y="1028"/>
                  </a:lnTo>
                  <a:lnTo>
                    <a:pt x="792" y="1109"/>
                  </a:lnTo>
                  <a:lnTo>
                    <a:pt x="838" y="1201"/>
                  </a:lnTo>
                  <a:lnTo>
                    <a:pt x="705" y="1747"/>
                  </a:lnTo>
                  <a:lnTo>
                    <a:pt x="604" y="1718"/>
                  </a:lnTo>
                  <a:lnTo>
                    <a:pt x="508" y="1742"/>
                  </a:lnTo>
                  <a:lnTo>
                    <a:pt x="388" y="1766"/>
                  </a:lnTo>
                  <a:lnTo>
                    <a:pt x="244" y="1864"/>
                  </a:lnTo>
                  <a:lnTo>
                    <a:pt x="148" y="2025"/>
                  </a:lnTo>
                  <a:lnTo>
                    <a:pt x="144" y="2121"/>
                  </a:lnTo>
                  <a:lnTo>
                    <a:pt x="98" y="2158"/>
                  </a:lnTo>
                  <a:lnTo>
                    <a:pt x="14" y="2227"/>
                  </a:lnTo>
                  <a:lnTo>
                    <a:pt x="0" y="2313"/>
                  </a:lnTo>
                  <a:lnTo>
                    <a:pt x="28" y="2385"/>
                  </a:lnTo>
                  <a:lnTo>
                    <a:pt x="83" y="2454"/>
                  </a:lnTo>
                  <a:lnTo>
                    <a:pt x="137" y="2564"/>
                  </a:lnTo>
                  <a:lnTo>
                    <a:pt x="165" y="2656"/>
                  </a:lnTo>
                  <a:lnTo>
                    <a:pt x="265" y="2710"/>
                  </a:lnTo>
                  <a:lnTo>
                    <a:pt x="339" y="2802"/>
                  </a:lnTo>
                  <a:lnTo>
                    <a:pt x="460" y="2779"/>
                  </a:lnTo>
                  <a:lnTo>
                    <a:pt x="571" y="2681"/>
                  </a:lnTo>
                  <a:lnTo>
                    <a:pt x="595" y="2838"/>
                  </a:lnTo>
                  <a:lnTo>
                    <a:pt x="595" y="2966"/>
                  </a:lnTo>
                  <a:lnTo>
                    <a:pt x="750" y="2939"/>
                  </a:lnTo>
                  <a:lnTo>
                    <a:pt x="915" y="2966"/>
                  </a:lnTo>
                  <a:lnTo>
                    <a:pt x="1033" y="2912"/>
                  </a:lnTo>
                  <a:lnTo>
                    <a:pt x="1161" y="2848"/>
                  </a:lnTo>
                  <a:lnTo>
                    <a:pt x="1271" y="2784"/>
                  </a:lnTo>
                  <a:lnTo>
                    <a:pt x="1417" y="2756"/>
                  </a:lnTo>
                  <a:lnTo>
                    <a:pt x="1518" y="2747"/>
                  </a:lnTo>
                  <a:lnTo>
                    <a:pt x="1518" y="2893"/>
                  </a:lnTo>
                  <a:lnTo>
                    <a:pt x="1527" y="3049"/>
                  </a:lnTo>
                  <a:lnTo>
                    <a:pt x="1637" y="3168"/>
                  </a:lnTo>
                  <a:lnTo>
                    <a:pt x="1756" y="3250"/>
                  </a:lnTo>
                  <a:lnTo>
                    <a:pt x="1893" y="3268"/>
                  </a:lnTo>
                  <a:lnTo>
                    <a:pt x="2048" y="3350"/>
                  </a:lnTo>
                  <a:lnTo>
                    <a:pt x="2149" y="3424"/>
                  </a:lnTo>
                  <a:lnTo>
                    <a:pt x="2313" y="3451"/>
                  </a:lnTo>
                  <a:lnTo>
                    <a:pt x="2396" y="3570"/>
                  </a:lnTo>
                  <a:lnTo>
                    <a:pt x="2368" y="3734"/>
                  </a:lnTo>
                  <a:lnTo>
                    <a:pt x="2441" y="3926"/>
                  </a:lnTo>
                  <a:lnTo>
                    <a:pt x="2597" y="3945"/>
                  </a:lnTo>
                  <a:lnTo>
                    <a:pt x="2734" y="3963"/>
                  </a:lnTo>
                  <a:lnTo>
                    <a:pt x="2697" y="4082"/>
                  </a:lnTo>
                  <a:lnTo>
                    <a:pt x="2780" y="4173"/>
                  </a:lnTo>
                  <a:lnTo>
                    <a:pt x="2854" y="4322"/>
                  </a:lnTo>
                  <a:lnTo>
                    <a:pt x="2840" y="4432"/>
                  </a:lnTo>
                  <a:lnTo>
                    <a:pt x="2761" y="4576"/>
                  </a:lnTo>
                  <a:lnTo>
                    <a:pt x="2725" y="4758"/>
                  </a:lnTo>
                  <a:lnTo>
                    <a:pt x="2743" y="4923"/>
                  </a:lnTo>
                  <a:lnTo>
                    <a:pt x="2725" y="5024"/>
                  </a:lnTo>
                  <a:lnTo>
                    <a:pt x="2944" y="5042"/>
                  </a:lnTo>
                  <a:lnTo>
                    <a:pt x="3091" y="5097"/>
                  </a:lnTo>
                  <a:lnTo>
                    <a:pt x="3118" y="5243"/>
                  </a:lnTo>
                  <a:lnTo>
                    <a:pt x="3118" y="5380"/>
                  </a:lnTo>
                  <a:lnTo>
                    <a:pt x="3237" y="5344"/>
                  </a:lnTo>
                  <a:lnTo>
                    <a:pt x="3292" y="5435"/>
                  </a:lnTo>
                  <a:lnTo>
                    <a:pt x="3219" y="5590"/>
                  </a:lnTo>
                  <a:lnTo>
                    <a:pt x="3292" y="5682"/>
                  </a:lnTo>
                  <a:lnTo>
                    <a:pt x="3319" y="5837"/>
                  </a:lnTo>
                  <a:lnTo>
                    <a:pt x="3292" y="5965"/>
                  </a:lnTo>
                  <a:lnTo>
                    <a:pt x="3109" y="6029"/>
                  </a:lnTo>
                  <a:lnTo>
                    <a:pt x="2944" y="6121"/>
                  </a:lnTo>
                  <a:lnTo>
                    <a:pt x="2807" y="6267"/>
                  </a:lnTo>
                  <a:lnTo>
                    <a:pt x="2696" y="6391"/>
                  </a:lnTo>
                  <a:lnTo>
                    <a:pt x="2624" y="6499"/>
                  </a:lnTo>
                  <a:lnTo>
                    <a:pt x="2720" y="6463"/>
                  </a:lnTo>
                  <a:lnTo>
                    <a:pt x="2828" y="6577"/>
                  </a:lnTo>
                  <a:lnTo>
                    <a:pt x="2834" y="6643"/>
                  </a:lnTo>
                  <a:lnTo>
                    <a:pt x="2918" y="6595"/>
                  </a:lnTo>
                  <a:lnTo>
                    <a:pt x="2990" y="6709"/>
                  </a:lnTo>
                  <a:lnTo>
                    <a:pt x="3104" y="6799"/>
                  </a:lnTo>
                  <a:lnTo>
                    <a:pt x="3212" y="6901"/>
                  </a:lnTo>
                  <a:lnTo>
                    <a:pt x="3194" y="7021"/>
                  </a:lnTo>
                  <a:lnTo>
                    <a:pt x="3176" y="7135"/>
                  </a:lnTo>
                  <a:lnTo>
                    <a:pt x="3314" y="7033"/>
                  </a:lnTo>
                  <a:lnTo>
                    <a:pt x="3392" y="6895"/>
                  </a:lnTo>
                  <a:lnTo>
                    <a:pt x="3422" y="6793"/>
                  </a:lnTo>
                  <a:lnTo>
                    <a:pt x="3548" y="6691"/>
                  </a:lnTo>
                  <a:lnTo>
                    <a:pt x="3620" y="6547"/>
                  </a:lnTo>
                  <a:lnTo>
                    <a:pt x="3674" y="6571"/>
                  </a:lnTo>
                  <a:lnTo>
                    <a:pt x="3668" y="6637"/>
                  </a:lnTo>
                  <a:lnTo>
                    <a:pt x="3584" y="6733"/>
                  </a:lnTo>
                  <a:lnTo>
                    <a:pt x="3494" y="6853"/>
                  </a:lnTo>
                  <a:lnTo>
                    <a:pt x="3638" y="6757"/>
                  </a:lnTo>
                  <a:lnTo>
                    <a:pt x="3734" y="6661"/>
                  </a:lnTo>
                  <a:lnTo>
                    <a:pt x="3863" y="6425"/>
                  </a:lnTo>
                  <a:lnTo>
                    <a:pt x="3951" y="6362"/>
                  </a:lnTo>
                  <a:lnTo>
                    <a:pt x="4034" y="6295"/>
                  </a:lnTo>
                  <a:lnTo>
                    <a:pt x="4136" y="6187"/>
                  </a:lnTo>
                  <a:lnTo>
                    <a:pt x="4141" y="6031"/>
                  </a:lnTo>
                  <a:lnTo>
                    <a:pt x="4179" y="5810"/>
                  </a:lnTo>
                  <a:lnTo>
                    <a:pt x="4288" y="5673"/>
                  </a:lnTo>
                  <a:lnTo>
                    <a:pt x="4352" y="5609"/>
                  </a:lnTo>
                  <a:lnTo>
                    <a:pt x="4489" y="5536"/>
                  </a:lnTo>
                  <a:lnTo>
                    <a:pt x="4645" y="5462"/>
                  </a:lnTo>
                  <a:lnTo>
                    <a:pt x="4791" y="5426"/>
                  </a:lnTo>
                  <a:lnTo>
                    <a:pt x="4919" y="5334"/>
                  </a:lnTo>
                  <a:lnTo>
                    <a:pt x="5020" y="5344"/>
                  </a:lnTo>
                  <a:lnTo>
                    <a:pt x="5148" y="5280"/>
                  </a:lnTo>
                  <a:lnTo>
                    <a:pt x="5321" y="5298"/>
                  </a:lnTo>
                  <a:lnTo>
                    <a:pt x="5395" y="5216"/>
                  </a:lnTo>
                  <a:lnTo>
                    <a:pt x="5523" y="5152"/>
                  </a:lnTo>
                  <a:lnTo>
                    <a:pt x="5587" y="5051"/>
                  </a:lnTo>
                  <a:lnTo>
                    <a:pt x="5605" y="4960"/>
                  </a:lnTo>
                  <a:lnTo>
                    <a:pt x="5670" y="4906"/>
                  </a:lnTo>
                  <a:lnTo>
                    <a:pt x="5714" y="4825"/>
                  </a:lnTo>
                  <a:lnTo>
                    <a:pt x="5774" y="4735"/>
                  </a:lnTo>
                  <a:lnTo>
                    <a:pt x="5858" y="4675"/>
                  </a:lnTo>
                  <a:lnTo>
                    <a:pt x="5834" y="4549"/>
                  </a:lnTo>
                  <a:lnTo>
                    <a:pt x="5924" y="4423"/>
                  </a:lnTo>
                  <a:lnTo>
                    <a:pt x="5990" y="4339"/>
                  </a:lnTo>
                  <a:lnTo>
                    <a:pt x="5990" y="4219"/>
                  </a:lnTo>
                  <a:lnTo>
                    <a:pt x="6046" y="4190"/>
                  </a:lnTo>
                  <a:lnTo>
                    <a:pt x="6050" y="4060"/>
                  </a:lnTo>
                  <a:lnTo>
                    <a:pt x="6053" y="3844"/>
                  </a:lnTo>
                  <a:lnTo>
                    <a:pt x="6116" y="3685"/>
                  </a:lnTo>
                  <a:lnTo>
                    <a:pt x="6086" y="3613"/>
                  </a:lnTo>
                  <a:lnTo>
                    <a:pt x="6158" y="3493"/>
                  </a:lnTo>
                  <a:lnTo>
                    <a:pt x="6254" y="3463"/>
                  </a:lnTo>
                  <a:lnTo>
                    <a:pt x="6338" y="3367"/>
                  </a:lnTo>
                  <a:lnTo>
                    <a:pt x="6372" y="3248"/>
                  </a:lnTo>
                  <a:lnTo>
                    <a:pt x="6484" y="3071"/>
                  </a:lnTo>
                  <a:lnTo>
                    <a:pt x="6654" y="2950"/>
                  </a:lnTo>
                  <a:lnTo>
                    <a:pt x="6800" y="2809"/>
                  </a:lnTo>
                  <a:lnTo>
                    <a:pt x="6885" y="2592"/>
                  </a:lnTo>
                  <a:lnTo>
                    <a:pt x="6931" y="2372"/>
                  </a:lnTo>
                  <a:lnTo>
                    <a:pt x="6896" y="2149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6" name="Freeform 163">
              <a:extLst>
                <a:ext uri="{FF2B5EF4-FFF2-40B4-BE49-F238E27FC236}">
                  <a16:creationId xmlns:a16="http://schemas.microsoft.com/office/drawing/2014/main" id="{C89C98AA-5B4E-4767-BB31-9CA9732B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435" y="4232275"/>
              <a:ext cx="434970" cy="474662"/>
            </a:xfrm>
            <a:custGeom>
              <a:avLst/>
              <a:gdLst/>
              <a:ahLst/>
              <a:cxnLst>
                <a:cxn ang="0">
                  <a:pos x="0" y="519"/>
                </a:cxn>
                <a:cxn ang="0">
                  <a:pos x="47" y="598"/>
                </a:cxn>
                <a:cxn ang="0">
                  <a:pos x="102" y="685"/>
                </a:cxn>
                <a:cxn ang="0">
                  <a:pos x="168" y="747"/>
                </a:cxn>
                <a:cxn ang="0">
                  <a:pos x="240" y="814"/>
                </a:cxn>
                <a:cxn ang="0">
                  <a:pos x="350" y="861"/>
                </a:cxn>
                <a:cxn ang="0">
                  <a:pos x="465" y="903"/>
                </a:cxn>
                <a:cxn ang="0">
                  <a:pos x="527" y="973"/>
                </a:cxn>
                <a:cxn ang="0">
                  <a:pos x="641" y="1026"/>
                </a:cxn>
                <a:cxn ang="0">
                  <a:pos x="725" y="1054"/>
                </a:cxn>
                <a:cxn ang="0">
                  <a:pos x="797" y="1086"/>
                </a:cxn>
                <a:cxn ang="0">
                  <a:pos x="732" y="1210"/>
                </a:cxn>
                <a:cxn ang="0">
                  <a:pos x="662" y="1311"/>
                </a:cxn>
                <a:cxn ang="0">
                  <a:pos x="584" y="1414"/>
                </a:cxn>
                <a:cxn ang="0">
                  <a:pos x="678" y="1482"/>
                </a:cxn>
                <a:cxn ang="0">
                  <a:pos x="863" y="1491"/>
                </a:cxn>
                <a:cxn ang="0">
                  <a:pos x="1056" y="1494"/>
                </a:cxn>
                <a:cxn ang="0">
                  <a:pos x="1096" y="1462"/>
                </a:cxn>
                <a:cxn ang="0">
                  <a:pos x="1131" y="1441"/>
                </a:cxn>
                <a:cxn ang="0">
                  <a:pos x="1194" y="1363"/>
                </a:cxn>
                <a:cxn ang="0">
                  <a:pos x="1254" y="1296"/>
                </a:cxn>
                <a:cxn ang="0">
                  <a:pos x="1293" y="1173"/>
                </a:cxn>
                <a:cxn ang="0">
                  <a:pos x="1301" y="1095"/>
                </a:cxn>
                <a:cxn ang="0">
                  <a:pos x="1340" y="1011"/>
                </a:cxn>
                <a:cxn ang="0">
                  <a:pos x="1371" y="942"/>
                </a:cxn>
                <a:cxn ang="0">
                  <a:pos x="1320" y="850"/>
                </a:cxn>
                <a:cxn ang="0">
                  <a:pos x="1200" y="883"/>
                </a:cxn>
                <a:cxn ang="0">
                  <a:pos x="1199" y="747"/>
                </a:cxn>
                <a:cxn ang="0">
                  <a:pos x="1172" y="604"/>
                </a:cxn>
                <a:cxn ang="0">
                  <a:pos x="1092" y="573"/>
                </a:cxn>
                <a:cxn ang="0">
                  <a:pos x="1028" y="549"/>
                </a:cxn>
                <a:cxn ang="0">
                  <a:pos x="807" y="529"/>
                </a:cxn>
                <a:cxn ang="0">
                  <a:pos x="824" y="432"/>
                </a:cxn>
                <a:cxn ang="0">
                  <a:pos x="807" y="261"/>
                </a:cxn>
                <a:cxn ang="0">
                  <a:pos x="842" y="82"/>
                </a:cxn>
                <a:cxn ang="0">
                  <a:pos x="725" y="64"/>
                </a:cxn>
                <a:cxn ang="0">
                  <a:pos x="623" y="36"/>
                </a:cxn>
                <a:cxn ang="0">
                  <a:pos x="470" y="28"/>
                </a:cxn>
                <a:cxn ang="0">
                  <a:pos x="309" y="27"/>
                </a:cxn>
                <a:cxn ang="0">
                  <a:pos x="200" y="0"/>
                </a:cxn>
                <a:cxn ang="0">
                  <a:pos x="138" y="136"/>
                </a:cxn>
                <a:cxn ang="0">
                  <a:pos x="65" y="237"/>
                </a:cxn>
                <a:cxn ang="0">
                  <a:pos x="47" y="363"/>
                </a:cxn>
                <a:cxn ang="0">
                  <a:pos x="0" y="519"/>
                </a:cxn>
              </a:cxnLst>
              <a:rect l="0" t="0" r="r" b="b"/>
              <a:pathLst>
                <a:path w="1371" h="1494">
                  <a:moveTo>
                    <a:pt x="0" y="519"/>
                  </a:moveTo>
                  <a:lnTo>
                    <a:pt x="47" y="598"/>
                  </a:lnTo>
                  <a:lnTo>
                    <a:pt x="102" y="685"/>
                  </a:lnTo>
                  <a:lnTo>
                    <a:pt x="168" y="747"/>
                  </a:lnTo>
                  <a:lnTo>
                    <a:pt x="240" y="814"/>
                  </a:lnTo>
                  <a:lnTo>
                    <a:pt x="350" y="861"/>
                  </a:lnTo>
                  <a:lnTo>
                    <a:pt x="465" y="903"/>
                  </a:lnTo>
                  <a:lnTo>
                    <a:pt x="527" y="973"/>
                  </a:lnTo>
                  <a:lnTo>
                    <a:pt x="641" y="1026"/>
                  </a:lnTo>
                  <a:lnTo>
                    <a:pt x="725" y="1054"/>
                  </a:lnTo>
                  <a:lnTo>
                    <a:pt x="797" y="1086"/>
                  </a:lnTo>
                  <a:lnTo>
                    <a:pt x="732" y="1210"/>
                  </a:lnTo>
                  <a:lnTo>
                    <a:pt x="662" y="1311"/>
                  </a:lnTo>
                  <a:lnTo>
                    <a:pt x="584" y="1414"/>
                  </a:lnTo>
                  <a:lnTo>
                    <a:pt x="678" y="1482"/>
                  </a:lnTo>
                  <a:lnTo>
                    <a:pt x="863" y="1491"/>
                  </a:lnTo>
                  <a:lnTo>
                    <a:pt x="1056" y="1494"/>
                  </a:lnTo>
                  <a:lnTo>
                    <a:pt x="1096" y="1462"/>
                  </a:lnTo>
                  <a:lnTo>
                    <a:pt x="1131" y="1441"/>
                  </a:lnTo>
                  <a:lnTo>
                    <a:pt x="1194" y="1363"/>
                  </a:lnTo>
                  <a:lnTo>
                    <a:pt x="1254" y="1296"/>
                  </a:lnTo>
                  <a:lnTo>
                    <a:pt x="1293" y="1173"/>
                  </a:lnTo>
                  <a:lnTo>
                    <a:pt x="1301" y="1095"/>
                  </a:lnTo>
                  <a:lnTo>
                    <a:pt x="1340" y="1011"/>
                  </a:lnTo>
                  <a:lnTo>
                    <a:pt x="1371" y="942"/>
                  </a:lnTo>
                  <a:lnTo>
                    <a:pt x="1320" y="850"/>
                  </a:lnTo>
                  <a:lnTo>
                    <a:pt x="1200" y="883"/>
                  </a:lnTo>
                  <a:lnTo>
                    <a:pt x="1199" y="747"/>
                  </a:lnTo>
                  <a:lnTo>
                    <a:pt x="1172" y="604"/>
                  </a:lnTo>
                  <a:lnTo>
                    <a:pt x="1092" y="573"/>
                  </a:lnTo>
                  <a:lnTo>
                    <a:pt x="1028" y="549"/>
                  </a:lnTo>
                  <a:lnTo>
                    <a:pt x="807" y="529"/>
                  </a:lnTo>
                  <a:lnTo>
                    <a:pt x="824" y="432"/>
                  </a:lnTo>
                  <a:lnTo>
                    <a:pt x="807" y="261"/>
                  </a:lnTo>
                  <a:lnTo>
                    <a:pt x="842" y="82"/>
                  </a:lnTo>
                  <a:lnTo>
                    <a:pt x="725" y="64"/>
                  </a:lnTo>
                  <a:lnTo>
                    <a:pt x="623" y="36"/>
                  </a:lnTo>
                  <a:lnTo>
                    <a:pt x="470" y="28"/>
                  </a:lnTo>
                  <a:lnTo>
                    <a:pt x="309" y="27"/>
                  </a:lnTo>
                  <a:lnTo>
                    <a:pt x="200" y="0"/>
                  </a:lnTo>
                  <a:lnTo>
                    <a:pt x="138" y="136"/>
                  </a:lnTo>
                  <a:lnTo>
                    <a:pt x="65" y="237"/>
                  </a:lnTo>
                  <a:lnTo>
                    <a:pt x="47" y="363"/>
                  </a:lnTo>
                  <a:lnTo>
                    <a:pt x="0" y="519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164">
              <a:extLst>
                <a:ext uri="{FF2B5EF4-FFF2-40B4-BE49-F238E27FC236}">
                  <a16:creationId xmlns:a16="http://schemas.microsoft.com/office/drawing/2014/main" id="{ED73BA30-B25C-42D1-857F-5C5C2D5ED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379" y="4370387"/>
              <a:ext cx="1071551" cy="1671638"/>
            </a:xfrm>
            <a:custGeom>
              <a:avLst/>
              <a:gdLst/>
              <a:ahLst/>
              <a:cxnLst>
                <a:cxn ang="0">
                  <a:pos x="912" y="840"/>
                </a:cxn>
                <a:cxn ang="0">
                  <a:pos x="808" y="1032"/>
                </a:cxn>
                <a:cxn ang="0">
                  <a:pos x="664" y="1336"/>
                </a:cxn>
                <a:cxn ang="0">
                  <a:pos x="600" y="1624"/>
                </a:cxn>
                <a:cxn ang="0">
                  <a:pos x="632" y="2000"/>
                </a:cxn>
                <a:cxn ang="0">
                  <a:pos x="560" y="2304"/>
                </a:cxn>
                <a:cxn ang="0">
                  <a:pos x="424" y="2600"/>
                </a:cxn>
                <a:cxn ang="0">
                  <a:pos x="376" y="3024"/>
                </a:cxn>
                <a:cxn ang="0">
                  <a:pos x="296" y="3392"/>
                </a:cxn>
                <a:cxn ang="0">
                  <a:pos x="240" y="3696"/>
                </a:cxn>
                <a:cxn ang="0">
                  <a:pos x="255" y="3934"/>
                </a:cxn>
                <a:cxn ang="0">
                  <a:pos x="360" y="4112"/>
                </a:cxn>
                <a:cxn ang="0">
                  <a:pos x="280" y="4336"/>
                </a:cxn>
                <a:cxn ang="0">
                  <a:pos x="96" y="4712"/>
                </a:cxn>
                <a:cxn ang="0">
                  <a:pos x="56" y="4992"/>
                </a:cxn>
                <a:cxn ang="0">
                  <a:pos x="184" y="5152"/>
                </a:cxn>
                <a:cxn ang="0">
                  <a:pos x="624" y="5264"/>
                </a:cxn>
                <a:cxn ang="0">
                  <a:pos x="651" y="4922"/>
                </a:cxn>
                <a:cxn ang="0">
                  <a:pos x="888" y="4664"/>
                </a:cxn>
                <a:cxn ang="0">
                  <a:pos x="1056" y="4504"/>
                </a:cxn>
                <a:cxn ang="0">
                  <a:pos x="888" y="4328"/>
                </a:cxn>
                <a:cxn ang="0">
                  <a:pos x="968" y="4112"/>
                </a:cxn>
                <a:cxn ang="0">
                  <a:pos x="1160" y="3992"/>
                </a:cxn>
                <a:cxn ang="0">
                  <a:pos x="1344" y="3744"/>
                </a:cxn>
                <a:cxn ang="0">
                  <a:pos x="1280" y="3544"/>
                </a:cxn>
                <a:cxn ang="0">
                  <a:pos x="1384" y="3368"/>
                </a:cxn>
                <a:cxn ang="0">
                  <a:pos x="1696" y="3392"/>
                </a:cxn>
                <a:cxn ang="0">
                  <a:pos x="1776" y="3048"/>
                </a:cxn>
                <a:cxn ang="0">
                  <a:pos x="2184" y="3040"/>
                </a:cxn>
                <a:cxn ang="0">
                  <a:pos x="2544" y="2848"/>
                </a:cxn>
                <a:cxn ang="0">
                  <a:pos x="2568" y="2608"/>
                </a:cxn>
                <a:cxn ang="0">
                  <a:pos x="2536" y="2400"/>
                </a:cxn>
                <a:cxn ang="0">
                  <a:pos x="2448" y="2144"/>
                </a:cxn>
                <a:cxn ang="0">
                  <a:pos x="2544" y="1816"/>
                </a:cxn>
                <a:cxn ang="0">
                  <a:pos x="2684" y="1566"/>
                </a:cxn>
                <a:cxn ang="0">
                  <a:pos x="3000" y="1192"/>
                </a:cxn>
                <a:cxn ang="0">
                  <a:pos x="3368" y="964"/>
                </a:cxn>
                <a:cxn ang="0">
                  <a:pos x="3280" y="658"/>
                </a:cxn>
                <a:cxn ang="0">
                  <a:pos x="3104" y="1008"/>
                </a:cxn>
                <a:cxn ang="0">
                  <a:pos x="2560" y="976"/>
                </a:cxn>
                <a:cxn ang="0">
                  <a:pos x="2776" y="648"/>
                </a:cxn>
                <a:cxn ang="0">
                  <a:pos x="2440" y="464"/>
                </a:cxn>
                <a:cxn ang="0">
                  <a:pos x="2072" y="240"/>
                </a:cxn>
                <a:cxn ang="0">
                  <a:pos x="1728" y="64"/>
                </a:cxn>
                <a:cxn ang="0">
                  <a:pos x="1552" y="56"/>
                </a:cxn>
                <a:cxn ang="0">
                  <a:pos x="1336" y="56"/>
                </a:cxn>
                <a:cxn ang="0">
                  <a:pos x="1176" y="288"/>
                </a:cxn>
                <a:cxn ang="0">
                  <a:pos x="976" y="480"/>
                </a:cxn>
              </a:cxnLst>
              <a:rect l="0" t="0" r="r" b="b"/>
              <a:pathLst>
                <a:path w="3378" h="5264">
                  <a:moveTo>
                    <a:pt x="952" y="632"/>
                  </a:moveTo>
                  <a:lnTo>
                    <a:pt x="952" y="752"/>
                  </a:lnTo>
                  <a:lnTo>
                    <a:pt x="912" y="840"/>
                  </a:lnTo>
                  <a:lnTo>
                    <a:pt x="976" y="904"/>
                  </a:lnTo>
                  <a:lnTo>
                    <a:pt x="888" y="960"/>
                  </a:lnTo>
                  <a:lnTo>
                    <a:pt x="808" y="1032"/>
                  </a:lnTo>
                  <a:lnTo>
                    <a:pt x="760" y="1160"/>
                  </a:lnTo>
                  <a:lnTo>
                    <a:pt x="712" y="1240"/>
                  </a:lnTo>
                  <a:lnTo>
                    <a:pt x="664" y="1336"/>
                  </a:lnTo>
                  <a:lnTo>
                    <a:pt x="680" y="1440"/>
                  </a:lnTo>
                  <a:lnTo>
                    <a:pt x="656" y="1520"/>
                  </a:lnTo>
                  <a:lnTo>
                    <a:pt x="600" y="1624"/>
                  </a:lnTo>
                  <a:lnTo>
                    <a:pt x="560" y="1728"/>
                  </a:lnTo>
                  <a:lnTo>
                    <a:pt x="600" y="1848"/>
                  </a:lnTo>
                  <a:lnTo>
                    <a:pt x="632" y="2000"/>
                  </a:lnTo>
                  <a:lnTo>
                    <a:pt x="664" y="2104"/>
                  </a:lnTo>
                  <a:lnTo>
                    <a:pt x="656" y="2192"/>
                  </a:lnTo>
                  <a:lnTo>
                    <a:pt x="560" y="2304"/>
                  </a:lnTo>
                  <a:lnTo>
                    <a:pt x="544" y="2384"/>
                  </a:lnTo>
                  <a:lnTo>
                    <a:pt x="560" y="2488"/>
                  </a:lnTo>
                  <a:lnTo>
                    <a:pt x="424" y="2600"/>
                  </a:lnTo>
                  <a:lnTo>
                    <a:pt x="424" y="2768"/>
                  </a:lnTo>
                  <a:lnTo>
                    <a:pt x="464" y="2976"/>
                  </a:lnTo>
                  <a:lnTo>
                    <a:pt x="376" y="3024"/>
                  </a:lnTo>
                  <a:lnTo>
                    <a:pt x="352" y="3136"/>
                  </a:lnTo>
                  <a:lnTo>
                    <a:pt x="312" y="3272"/>
                  </a:lnTo>
                  <a:lnTo>
                    <a:pt x="296" y="3392"/>
                  </a:lnTo>
                  <a:lnTo>
                    <a:pt x="312" y="3520"/>
                  </a:lnTo>
                  <a:lnTo>
                    <a:pt x="256" y="3576"/>
                  </a:lnTo>
                  <a:lnTo>
                    <a:pt x="240" y="3696"/>
                  </a:lnTo>
                  <a:lnTo>
                    <a:pt x="296" y="3760"/>
                  </a:lnTo>
                  <a:lnTo>
                    <a:pt x="304" y="3856"/>
                  </a:lnTo>
                  <a:lnTo>
                    <a:pt x="255" y="3934"/>
                  </a:lnTo>
                  <a:lnTo>
                    <a:pt x="384" y="3936"/>
                  </a:lnTo>
                  <a:lnTo>
                    <a:pt x="296" y="4032"/>
                  </a:lnTo>
                  <a:lnTo>
                    <a:pt x="360" y="4112"/>
                  </a:lnTo>
                  <a:lnTo>
                    <a:pt x="288" y="4152"/>
                  </a:lnTo>
                  <a:lnTo>
                    <a:pt x="280" y="4240"/>
                  </a:lnTo>
                  <a:lnTo>
                    <a:pt x="280" y="4336"/>
                  </a:lnTo>
                  <a:lnTo>
                    <a:pt x="176" y="4512"/>
                  </a:lnTo>
                  <a:lnTo>
                    <a:pt x="176" y="4632"/>
                  </a:lnTo>
                  <a:lnTo>
                    <a:pt x="96" y="4712"/>
                  </a:lnTo>
                  <a:lnTo>
                    <a:pt x="0" y="4808"/>
                  </a:lnTo>
                  <a:lnTo>
                    <a:pt x="32" y="4904"/>
                  </a:lnTo>
                  <a:lnTo>
                    <a:pt x="56" y="4992"/>
                  </a:lnTo>
                  <a:lnTo>
                    <a:pt x="160" y="4992"/>
                  </a:lnTo>
                  <a:lnTo>
                    <a:pt x="176" y="5080"/>
                  </a:lnTo>
                  <a:lnTo>
                    <a:pt x="184" y="5152"/>
                  </a:lnTo>
                  <a:lnTo>
                    <a:pt x="272" y="5208"/>
                  </a:lnTo>
                  <a:lnTo>
                    <a:pt x="416" y="5192"/>
                  </a:lnTo>
                  <a:lnTo>
                    <a:pt x="624" y="5264"/>
                  </a:lnTo>
                  <a:lnTo>
                    <a:pt x="600" y="5128"/>
                  </a:lnTo>
                  <a:lnTo>
                    <a:pt x="560" y="5024"/>
                  </a:lnTo>
                  <a:lnTo>
                    <a:pt x="651" y="4922"/>
                  </a:lnTo>
                  <a:lnTo>
                    <a:pt x="781" y="4878"/>
                  </a:lnTo>
                  <a:lnTo>
                    <a:pt x="784" y="4768"/>
                  </a:lnTo>
                  <a:lnTo>
                    <a:pt x="888" y="4664"/>
                  </a:lnTo>
                  <a:lnTo>
                    <a:pt x="968" y="4632"/>
                  </a:lnTo>
                  <a:lnTo>
                    <a:pt x="1048" y="4584"/>
                  </a:lnTo>
                  <a:lnTo>
                    <a:pt x="1056" y="4504"/>
                  </a:lnTo>
                  <a:lnTo>
                    <a:pt x="1072" y="4440"/>
                  </a:lnTo>
                  <a:lnTo>
                    <a:pt x="968" y="4408"/>
                  </a:lnTo>
                  <a:lnTo>
                    <a:pt x="888" y="4328"/>
                  </a:lnTo>
                  <a:lnTo>
                    <a:pt x="840" y="4248"/>
                  </a:lnTo>
                  <a:lnTo>
                    <a:pt x="904" y="4168"/>
                  </a:lnTo>
                  <a:lnTo>
                    <a:pt x="968" y="4112"/>
                  </a:lnTo>
                  <a:lnTo>
                    <a:pt x="1024" y="4072"/>
                  </a:lnTo>
                  <a:lnTo>
                    <a:pt x="1104" y="4048"/>
                  </a:lnTo>
                  <a:lnTo>
                    <a:pt x="1160" y="3992"/>
                  </a:lnTo>
                  <a:lnTo>
                    <a:pt x="1216" y="3888"/>
                  </a:lnTo>
                  <a:lnTo>
                    <a:pt x="1232" y="3792"/>
                  </a:lnTo>
                  <a:lnTo>
                    <a:pt x="1344" y="3744"/>
                  </a:lnTo>
                  <a:lnTo>
                    <a:pt x="1272" y="3672"/>
                  </a:lnTo>
                  <a:lnTo>
                    <a:pt x="1352" y="3624"/>
                  </a:lnTo>
                  <a:lnTo>
                    <a:pt x="1280" y="3544"/>
                  </a:lnTo>
                  <a:lnTo>
                    <a:pt x="1280" y="3432"/>
                  </a:lnTo>
                  <a:lnTo>
                    <a:pt x="1281" y="3325"/>
                  </a:lnTo>
                  <a:lnTo>
                    <a:pt x="1384" y="3368"/>
                  </a:lnTo>
                  <a:lnTo>
                    <a:pt x="1456" y="3392"/>
                  </a:lnTo>
                  <a:lnTo>
                    <a:pt x="1552" y="3424"/>
                  </a:lnTo>
                  <a:lnTo>
                    <a:pt x="1696" y="3392"/>
                  </a:lnTo>
                  <a:lnTo>
                    <a:pt x="1688" y="3256"/>
                  </a:lnTo>
                  <a:lnTo>
                    <a:pt x="1760" y="3152"/>
                  </a:lnTo>
                  <a:lnTo>
                    <a:pt x="1776" y="3048"/>
                  </a:lnTo>
                  <a:lnTo>
                    <a:pt x="1880" y="3080"/>
                  </a:lnTo>
                  <a:lnTo>
                    <a:pt x="2000" y="3064"/>
                  </a:lnTo>
                  <a:lnTo>
                    <a:pt x="2184" y="3040"/>
                  </a:lnTo>
                  <a:lnTo>
                    <a:pt x="2352" y="2992"/>
                  </a:lnTo>
                  <a:lnTo>
                    <a:pt x="2456" y="2952"/>
                  </a:lnTo>
                  <a:lnTo>
                    <a:pt x="2544" y="2848"/>
                  </a:lnTo>
                  <a:lnTo>
                    <a:pt x="2632" y="2752"/>
                  </a:lnTo>
                  <a:lnTo>
                    <a:pt x="2640" y="2656"/>
                  </a:lnTo>
                  <a:lnTo>
                    <a:pt x="2568" y="2608"/>
                  </a:lnTo>
                  <a:lnTo>
                    <a:pt x="2560" y="2552"/>
                  </a:lnTo>
                  <a:lnTo>
                    <a:pt x="2592" y="2472"/>
                  </a:lnTo>
                  <a:lnTo>
                    <a:pt x="2536" y="2400"/>
                  </a:lnTo>
                  <a:lnTo>
                    <a:pt x="2424" y="2328"/>
                  </a:lnTo>
                  <a:lnTo>
                    <a:pt x="2448" y="2208"/>
                  </a:lnTo>
                  <a:lnTo>
                    <a:pt x="2448" y="2144"/>
                  </a:lnTo>
                  <a:lnTo>
                    <a:pt x="2488" y="2056"/>
                  </a:lnTo>
                  <a:lnTo>
                    <a:pt x="2504" y="1952"/>
                  </a:lnTo>
                  <a:lnTo>
                    <a:pt x="2544" y="1816"/>
                  </a:lnTo>
                  <a:lnTo>
                    <a:pt x="2592" y="1704"/>
                  </a:lnTo>
                  <a:lnTo>
                    <a:pt x="2616" y="1584"/>
                  </a:lnTo>
                  <a:lnTo>
                    <a:pt x="2684" y="1566"/>
                  </a:lnTo>
                  <a:lnTo>
                    <a:pt x="2754" y="1460"/>
                  </a:lnTo>
                  <a:lnTo>
                    <a:pt x="2886" y="1308"/>
                  </a:lnTo>
                  <a:lnTo>
                    <a:pt x="3000" y="1192"/>
                  </a:lnTo>
                  <a:lnTo>
                    <a:pt x="3168" y="1096"/>
                  </a:lnTo>
                  <a:lnTo>
                    <a:pt x="3352" y="1034"/>
                  </a:lnTo>
                  <a:lnTo>
                    <a:pt x="3368" y="964"/>
                  </a:lnTo>
                  <a:lnTo>
                    <a:pt x="3378" y="908"/>
                  </a:lnTo>
                  <a:lnTo>
                    <a:pt x="3354" y="754"/>
                  </a:lnTo>
                  <a:lnTo>
                    <a:pt x="3280" y="658"/>
                  </a:lnTo>
                  <a:lnTo>
                    <a:pt x="3272" y="728"/>
                  </a:lnTo>
                  <a:lnTo>
                    <a:pt x="3232" y="856"/>
                  </a:lnTo>
                  <a:lnTo>
                    <a:pt x="3104" y="1008"/>
                  </a:lnTo>
                  <a:lnTo>
                    <a:pt x="3032" y="1056"/>
                  </a:lnTo>
                  <a:lnTo>
                    <a:pt x="2656" y="1048"/>
                  </a:lnTo>
                  <a:lnTo>
                    <a:pt x="2560" y="976"/>
                  </a:lnTo>
                  <a:lnTo>
                    <a:pt x="2640" y="872"/>
                  </a:lnTo>
                  <a:lnTo>
                    <a:pt x="2712" y="768"/>
                  </a:lnTo>
                  <a:lnTo>
                    <a:pt x="2776" y="648"/>
                  </a:lnTo>
                  <a:lnTo>
                    <a:pt x="2608" y="584"/>
                  </a:lnTo>
                  <a:lnTo>
                    <a:pt x="2504" y="536"/>
                  </a:lnTo>
                  <a:lnTo>
                    <a:pt x="2440" y="464"/>
                  </a:lnTo>
                  <a:lnTo>
                    <a:pt x="2328" y="424"/>
                  </a:lnTo>
                  <a:lnTo>
                    <a:pt x="2216" y="376"/>
                  </a:lnTo>
                  <a:lnTo>
                    <a:pt x="2072" y="240"/>
                  </a:lnTo>
                  <a:lnTo>
                    <a:pt x="1976" y="80"/>
                  </a:lnTo>
                  <a:lnTo>
                    <a:pt x="1864" y="48"/>
                  </a:lnTo>
                  <a:lnTo>
                    <a:pt x="1728" y="64"/>
                  </a:lnTo>
                  <a:lnTo>
                    <a:pt x="1680" y="192"/>
                  </a:lnTo>
                  <a:lnTo>
                    <a:pt x="1640" y="104"/>
                  </a:lnTo>
                  <a:lnTo>
                    <a:pt x="1552" y="56"/>
                  </a:lnTo>
                  <a:lnTo>
                    <a:pt x="1440" y="64"/>
                  </a:lnTo>
                  <a:lnTo>
                    <a:pt x="1376" y="0"/>
                  </a:lnTo>
                  <a:lnTo>
                    <a:pt x="1336" y="56"/>
                  </a:lnTo>
                  <a:lnTo>
                    <a:pt x="1272" y="72"/>
                  </a:lnTo>
                  <a:lnTo>
                    <a:pt x="1208" y="176"/>
                  </a:lnTo>
                  <a:lnTo>
                    <a:pt x="1176" y="288"/>
                  </a:lnTo>
                  <a:lnTo>
                    <a:pt x="1168" y="400"/>
                  </a:lnTo>
                  <a:lnTo>
                    <a:pt x="1048" y="432"/>
                  </a:lnTo>
                  <a:lnTo>
                    <a:pt x="976" y="480"/>
                  </a:lnTo>
                  <a:lnTo>
                    <a:pt x="944" y="552"/>
                  </a:lnTo>
                  <a:lnTo>
                    <a:pt x="952" y="63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8" name="Freeform 165">
              <a:extLst>
                <a:ext uri="{FF2B5EF4-FFF2-40B4-BE49-F238E27FC236}">
                  <a16:creationId xmlns:a16="http://schemas.microsoft.com/office/drawing/2014/main" id="{51F8CCF9-D4E9-4806-8B39-4AAE7B804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745" y="3111501"/>
              <a:ext cx="714368" cy="1057275"/>
            </a:xfrm>
            <a:custGeom>
              <a:avLst/>
              <a:gdLst/>
              <a:ahLst/>
              <a:cxnLst>
                <a:cxn ang="0">
                  <a:pos x="1094" y="165"/>
                </a:cxn>
                <a:cxn ang="0">
                  <a:pos x="974" y="352"/>
                </a:cxn>
                <a:cxn ang="0">
                  <a:pos x="651" y="518"/>
                </a:cxn>
                <a:cxn ang="0">
                  <a:pos x="456" y="857"/>
                </a:cxn>
                <a:cxn ang="0">
                  <a:pos x="346" y="876"/>
                </a:cxn>
                <a:cxn ang="0">
                  <a:pos x="229" y="800"/>
                </a:cxn>
                <a:cxn ang="0">
                  <a:pos x="151" y="768"/>
                </a:cxn>
                <a:cxn ang="0">
                  <a:pos x="99" y="664"/>
                </a:cxn>
                <a:cxn ang="0">
                  <a:pos x="3" y="881"/>
                </a:cxn>
                <a:cxn ang="0">
                  <a:pos x="67" y="1048"/>
                </a:cxn>
                <a:cxn ang="0">
                  <a:pos x="40" y="1122"/>
                </a:cxn>
                <a:cxn ang="0">
                  <a:pos x="288" y="1298"/>
                </a:cxn>
                <a:cxn ang="0">
                  <a:pos x="365" y="1466"/>
                </a:cxn>
                <a:cxn ang="0">
                  <a:pos x="489" y="1715"/>
                </a:cxn>
                <a:cxn ang="0">
                  <a:pos x="657" y="2070"/>
                </a:cxn>
                <a:cxn ang="0">
                  <a:pos x="763" y="2234"/>
                </a:cxn>
                <a:cxn ang="0">
                  <a:pos x="878" y="2392"/>
                </a:cxn>
                <a:cxn ang="0">
                  <a:pos x="873" y="2536"/>
                </a:cxn>
                <a:cxn ang="0">
                  <a:pos x="1142" y="2838"/>
                </a:cxn>
                <a:cxn ang="0">
                  <a:pos x="1569" y="3059"/>
                </a:cxn>
                <a:cxn ang="0">
                  <a:pos x="1766" y="3227"/>
                </a:cxn>
                <a:cxn ang="0">
                  <a:pos x="2035" y="3288"/>
                </a:cxn>
                <a:cxn ang="0">
                  <a:pos x="2094" y="3225"/>
                </a:cxn>
                <a:cxn ang="0">
                  <a:pos x="2126" y="3059"/>
                </a:cxn>
                <a:cxn ang="0">
                  <a:pos x="2126" y="2920"/>
                </a:cxn>
                <a:cxn ang="0">
                  <a:pos x="2141" y="2781"/>
                </a:cxn>
                <a:cxn ang="0">
                  <a:pos x="2145" y="2651"/>
                </a:cxn>
                <a:cxn ang="0">
                  <a:pos x="2188" y="2477"/>
                </a:cxn>
                <a:cxn ang="0">
                  <a:pos x="2251" y="2262"/>
                </a:cxn>
                <a:cxn ang="0">
                  <a:pos x="1923" y="2002"/>
                </a:cxn>
                <a:cxn ang="0">
                  <a:pos x="1896" y="1719"/>
                </a:cxn>
                <a:cxn ang="0">
                  <a:pos x="1663" y="1837"/>
                </a:cxn>
                <a:cxn ang="0">
                  <a:pos x="1491" y="1693"/>
                </a:cxn>
                <a:cxn ang="0">
                  <a:pos x="1411" y="1492"/>
                </a:cxn>
                <a:cxn ang="0">
                  <a:pos x="1323" y="1345"/>
                </a:cxn>
                <a:cxn ang="0">
                  <a:pos x="1386" y="1225"/>
                </a:cxn>
                <a:cxn ang="0">
                  <a:pos x="1474" y="1062"/>
                </a:cxn>
                <a:cxn ang="0">
                  <a:pos x="1566" y="903"/>
                </a:cxn>
                <a:cxn ang="0">
                  <a:pos x="1816" y="784"/>
                </a:cxn>
                <a:cxn ang="0">
                  <a:pos x="2031" y="784"/>
                </a:cxn>
                <a:cxn ang="0">
                  <a:pos x="1920" y="693"/>
                </a:cxn>
                <a:cxn ang="0">
                  <a:pos x="1949" y="453"/>
                </a:cxn>
                <a:cxn ang="0">
                  <a:pos x="1800" y="429"/>
                </a:cxn>
                <a:cxn ang="0">
                  <a:pos x="1637" y="429"/>
                </a:cxn>
                <a:cxn ang="0">
                  <a:pos x="1478" y="419"/>
                </a:cxn>
                <a:cxn ang="0">
                  <a:pos x="1387" y="304"/>
                </a:cxn>
                <a:cxn ang="0">
                  <a:pos x="1305" y="194"/>
                </a:cxn>
                <a:cxn ang="0">
                  <a:pos x="1209" y="38"/>
                </a:cxn>
                <a:cxn ang="0">
                  <a:pos x="1032" y="2"/>
                </a:cxn>
              </a:cxnLst>
              <a:rect l="0" t="0" r="r" b="b"/>
              <a:pathLst>
                <a:path w="2251" h="3334">
                  <a:moveTo>
                    <a:pt x="1032" y="2"/>
                  </a:moveTo>
                  <a:lnTo>
                    <a:pt x="1094" y="165"/>
                  </a:lnTo>
                  <a:lnTo>
                    <a:pt x="1037" y="227"/>
                  </a:lnTo>
                  <a:lnTo>
                    <a:pt x="974" y="352"/>
                  </a:lnTo>
                  <a:lnTo>
                    <a:pt x="820" y="441"/>
                  </a:lnTo>
                  <a:lnTo>
                    <a:pt x="651" y="518"/>
                  </a:lnTo>
                  <a:lnTo>
                    <a:pt x="549" y="581"/>
                  </a:lnTo>
                  <a:lnTo>
                    <a:pt x="456" y="857"/>
                  </a:lnTo>
                  <a:lnTo>
                    <a:pt x="398" y="921"/>
                  </a:lnTo>
                  <a:lnTo>
                    <a:pt x="346" y="876"/>
                  </a:lnTo>
                  <a:lnTo>
                    <a:pt x="307" y="819"/>
                  </a:lnTo>
                  <a:lnTo>
                    <a:pt x="229" y="800"/>
                  </a:lnTo>
                  <a:lnTo>
                    <a:pt x="144" y="834"/>
                  </a:lnTo>
                  <a:lnTo>
                    <a:pt x="151" y="768"/>
                  </a:lnTo>
                  <a:lnTo>
                    <a:pt x="171" y="609"/>
                  </a:lnTo>
                  <a:lnTo>
                    <a:pt x="99" y="664"/>
                  </a:lnTo>
                  <a:lnTo>
                    <a:pt x="3" y="792"/>
                  </a:lnTo>
                  <a:lnTo>
                    <a:pt x="3" y="881"/>
                  </a:lnTo>
                  <a:lnTo>
                    <a:pt x="5" y="976"/>
                  </a:lnTo>
                  <a:lnTo>
                    <a:pt x="67" y="1048"/>
                  </a:lnTo>
                  <a:lnTo>
                    <a:pt x="0" y="1067"/>
                  </a:lnTo>
                  <a:lnTo>
                    <a:pt x="40" y="1122"/>
                  </a:lnTo>
                  <a:lnTo>
                    <a:pt x="201" y="1226"/>
                  </a:lnTo>
                  <a:lnTo>
                    <a:pt x="288" y="1298"/>
                  </a:lnTo>
                  <a:lnTo>
                    <a:pt x="312" y="1384"/>
                  </a:lnTo>
                  <a:lnTo>
                    <a:pt x="365" y="1466"/>
                  </a:lnTo>
                  <a:lnTo>
                    <a:pt x="427" y="1547"/>
                  </a:lnTo>
                  <a:lnTo>
                    <a:pt x="489" y="1715"/>
                  </a:lnTo>
                  <a:lnTo>
                    <a:pt x="590" y="1917"/>
                  </a:lnTo>
                  <a:lnTo>
                    <a:pt x="657" y="2070"/>
                  </a:lnTo>
                  <a:lnTo>
                    <a:pt x="729" y="2142"/>
                  </a:lnTo>
                  <a:lnTo>
                    <a:pt x="763" y="2234"/>
                  </a:lnTo>
                  <a:lnTo>
                    <a:pt x="849" y="2339"/>
                  </a:lnTo>
                  <a:lnTo>
                    <a:pt x="878" y="2392"/>
                  </a:lnTo>
                  <a:lnTo>
                    <a:pt x="917" y="2464"/>
                  </a:lnTo>
                  <a:lnTo>
                    <a:pt x="873" y="2536"/>
                  </a:lnTo>
                  <a:lnTo>
                    <a:pt x="969" y="2670"/>
                  </a:lnTo>
                  <a:lnTo>
                    <a:pt x="1142" y="2838"/>
                  </a:lnTo>
                  <a:lnTo>
                    <a:pt x="1445" y="3011"/>
                  </a:lnTo>
                  <a:lnTo>
                    <a:pt x="1569" y="3059"/>
                  </a:lnTo>
                  <a:lnTo>
                    <a:pt x="1737" y="3170"/>
                  </a:lnTo>
                  <a:lnTo>
                    <a:pt x="1766" y="3227"/>
                  </a:lnTo>
                  <a:lnTo>
                    <a:pt x="1921" y="3334"/>
                  </a:lnTo>
                  <a:lnTo>
                    <a:pt x="2035" y="3288"/>
                  </a:lnTo>
                  <a:lnTo>
                    <a:pt x="2020" y="3208"/>
                  </a:lnTo>
                  <a:lnTo>
                    <a:pt x="2094" y="3225"/>
                  </a:lnTo>
                  <a:lnTo>
                    <a:pt x="2071" y="3126"/>
                  </a:lnTo>
                  <a:lnTo>
                    <a:pt x="2126" y="3059"/>
                  </a:lnTo>
                  <a:lnTo>
                    <a:pt x="2193" y="2963"/>
                  </a:lnTo>
                  <a:lnTo>
                    <a:pt x="2126" y="2920"/>
                  </a:lnTo>
                  <a:lnTo>
                    <a:pt x="2117" y="2853"/>
                  </a:lnTo>
                  <a:lnTo>
                    <a:pt x="2141" y="2781"/>
                  </a:lnTo>
                  <a:lnTo>
                    <a:pt x="2107" y="2723"/>
                  </a:lnTo>
                  <a:lnTo>
                    <a:pt x="2145" y="2651"/>
                  </a:lnTo>
                  <a:lnTo>
                    <a:pt x="2209" y="2593"/>
                  </a:lnTo>
                  <a:lnTo>
                    <a:pt x="2188" y="2477"/>
                  </a:lnTo>
                  <a:lnTo>
                    <a:pt x="2189" y="2358"/>
                  </a:lnTo>
                  <a:lnTo>
                    <a:pt x="2251" y="2262"/>
                  </a:lnTo>
                  <a:lnTo>
                    <a:pt x="2079" y="1978"/>
                  </a:lnTo>
                  <a:lnTo>
                    <a:pt x="1923" y="2002"/>
                  </a:lnTo>
                  <a:lnTo>
                    <a:pt x="1918" y="1869"/>
                  </a:lnTo>
                  <a:lnTo>
                    <a:pt x="1896" y="1719"/>
                  </a:lnTo>
                  <a:lnTo>
                    <a:pt x="1786" y="1816"/>
                  </a:lnTo>
                  <a:lnTo>
                    <a:pt x="1663" y="1837"/>
                  </a:lnTo>
                  <a:lnTo>
                    <a:pt x="1594" y="1750"/>
                  </a:lnTo>
                  <a:lnTo>
                    <a:pt x="1491" y="1693"/>
                  </a:lnTo>
                  <a:lnTo>
                    <a:pt x="1459" y="1602"/>
                  </a:lnTo>
                  <a:lnTo>
                    <a:pt x="1411" y="1492"/>
                  </a:lnTo>
                  <a:lnTo>
                    <a:pt x="1353" y="1423"/>
                  </a:lnTo>
                  <a:lnTo>
                    <a:pt x="1323" y="1345"/>
                  </a:lnTo>
                  <a:lnTo>
                    <a:pt x="1341" y="1261"/>
                  </a:lnTo>
                  <a:lnTo>
                    <a:pt x="1386" y="1225"/>
                  </a:lnTo>
                  <a:lnTo>
                    <a:pt x="1468" y="1161"/>
                  </a:lnTo>
                  <a:lnTo>
                    <a:pt x="1474" y="1062"/>
                  </a:lnTo>
                  <a:lnTo>
                    <a:pt x="1513" y="1000"/>
                  </a:lnTo>
                  <a:lnTo>
                    <a:pt x="1566" y="903"/>
                  </a:lnTo>
                  <a:lnTo>
                    <a:pt x="1716" y="802"/>
                  </a:lnTo>
                  <a:lnTo>
                    <a:pt x="1816" y="784"/>
                  </a:lnTo>
                  <a:lnTo>
                    <a:pt x="1927" y="754"/>
                  </a:lnTo>
                  <a:lnTo>
                    <a:pt x="2031" y="784"/>
                  </a:lnTo>
                  <a:lnTo>
                    <a:pt x="1992" y="712"/>
                  </a:lnTo>
                  <a:lnTo>
                    <a:pt x="1920" y="693"/>
                  </a:lnTo>
                  <a:lnTo>
                    <a:pt x="2021" y="486"/>
                  </a:lnTo>
                  <a:lnTo>
                    <a:pt x="1949" y="453"/>
                  </a:lnTo>
                  <a:lnTo>
                    <a:pt x="1857" y="400"/>
                  </a:lnTo>
                  <a:lnTo>
                    <a:pt x="1800" y="429"/>
                  </a:lnTo>
                  <a:lnTo>
                    <a:pt x="1718" y="405"/>
                  </a:lnTo>
                  <a:lnTo>
                    <a:pt x="1637" y="429"/>
                  </a:lnTo>
                  <a:lnTo>
                    <a:pt x="1565" y="424"/>
                  </a:lnTo>
                  <a:lnTo>
                    <a:pt x="1478" y="419"/>
                  </a:lnTo>
                  <a:lnTo>
                    <a:pt x="1442" y="358"/>
                  </a:lnTo>
                  <a:lnTo>
                    <a:pt x="1387" y="304"/>
                  </a:lnTo>
                  <a:lnTo>
                    <a:pt x="1387" y="246"/>
                  </a:lnTo>
                  <a:lnTo>
                    <a:pt x="1305" y="194"/>
                  </a:lnTo>
                  <a:lnTo>
                    <a:pt x="1241" y="128"/>
                  </a:lnTo>
                  <a:lnTo>
                    <a:pt x="1209" y="38"/>
                  </a:lnTo>
                  <a:lnTo>
                    <a:pt x="1100" y="0"/>
                  </a:lnTo>
                  <a:lnTo>
                    <a:pt x="1032" y="2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166">
              <a:extLst>
                <a:ext uri="{FF2B5EF4-FFF2-40B4-BE49-F238E27FC236}">
                  <a16:creationId xmlns:a16="http://schemas.microsoft.com/office/drawing/2014/main" id="{DC03B33A-46D0-4E4C-B9DE-4903B829A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07" y="2398713"/>
              <a:ext cx="677855" cy="962025"/>
            </a:xfrm>
            <a:custGeom>
              <a:avLst/>
              <a:gdLst/>
              <a:ahLst/>
              <a:cxnLst>
                <a:cxn ang="0">
                  <a:pos x="1209" y="111"/>
                </a:cxn>
                <a:cxn ang="0">
                  <a:pos x="1002" y="221"/>
                </a:cxn>
                <a:cxn ang="0">
                  <a:pos x="831" y="309"/>
                </a:cxn>
                <a:cxn ang="0">
                  <a:pos x="705" y="295"/>
                </a:cxn>
                <a:cxn ang="0">
                  <a:pos x="601" y="551"/>
                </a:cxn>
                <a:cxn ang="0">
                  <a:pos x="416" y="712"/>
                </a:cxn>
                <a:cxn ang="0">
                  <a:pos x="430" y="802"/>
                </a:cxn>
                <a:cxn ang="0">
                  <a:pos x="361" y="769"/>
                </a:cxn>
                <a:cxn ang="0">
                  <a:pos x="290" y="838"/>
                </a:cxn>
                <a:cxn ang="0">
                  <a:pos x="259" y="820"/>
                </a:cxn>
                <a:cxn ang="0">
                  <a:pos x="263" y="854"/>
                </a:cxn>
                <a:cxn ang="0">
                  <a:pos x="238" y="880"/>
                </a:cxn>
                <a:cxn ang="0">
                  <a:pos x="289" y="985"/>
                </a:cxn>
                <a:cxn ang="0">
                  <a:pos x="282" y="1137"/>
                </a:cxn>
                <a:cxn ang="0">
                  <a:pos x="319" y="1408"/>
                </a:cxn>
                <a:cxn ang="0">
                  <a:pos x="290" y="1591"/>
                </a:cxn>
                <a:cxn ang="0">
                  <a:pos x="170" y="1760"/>
                </a:cxn>
                <a:cxn ang="0">
                  <a:pos x="82" y="1899"/>
                </a:cxn>
                <a:cxn ang="0">
                  <a:pos x="72" y="1999"/>
                </a:cxn>
                <a:cxn ang="0">
                  <a:pos x="319" y="2148"/>
                </a:cxn>
                <a:cxn ang="0">
                  <a:pos x="534" y="2104"/>
                </a:cxn>
                <a:cxn ang="0">
                  <a:pos x="656" y="2248"/>
                </a:cxn>
                <a:cxn ang="0">
                  <a:pos x="830" y="2282"/>
                </a:cxn>
                <a:cxn ang="0">
                  <a:pos x="932" y="2441"/>
                </a:cxn>
                <a:cxn ang="0">
                  <a:pos x="1010" y="2552"/>
                </a:cxn>
                <a:cxn ang="0">
                  <a:pos x="1100" y="2665"/>
                </a:cxn>
                <a:cxn ang="0">
                  <a:pos x="1342" y="2651"/>
                </a:cxn>
                <a:cxn ang="0">
                  <a:pos x="1481" y="2647"/>
                </a:cxn>
                <a:cxn ang="0">
                  <a:pos x="1645" y="2731"/>
                </a:cxn>
                <a:cxn ang="0">
                  <a:pos x="1616" y="2956"/>
                </a:cxn>
                <a:cxn ang="0">
                  <a:pos x="1786" y="2483"/>
                </a:cxn>
                <a:cxn ang="0">
                  <a:pos x="1753" y="2311"/>
                </a:cxn>
                <a:cxn ang="0">
                  <a:pos x="1657" y="2123"/>
                </a:cxn>
                <a:cxn ang="0">
                  <a:pos x="1843" y="2116"/>
                </a:cxn>
                <a:cxn ang="0">
                  <a:pos x="1715" y="2035"/>
                </a:cxn>
                <a:cxn ang="0">
                  <a:pos x="2014" y="1931"/>
                </a:cxn>
                <a:cxn ang="0">
                  <a:pos x="2089" y="1734"/>
                </a:cxn>
                <a:cxn ang="0">
                  <a:pos x="2115" y="1518"/>
                </a:cxn>
                <a:cxn ang="0">
                  <a:pos x="2011" y="1379"/>
                </a:cxn>
                <a:cxn ang="0">
                  <a:pos x="2011" y="1174"/>
                </a:cxn>
                <a:cxn ang="0">
                  <a:pos x="1803" y="1054"/>
                </a:cxn>
                <a:cxn ang="0">
                  <a:pos x="1596" y="910"/>
                </a:cxn>
                <a:cxn ang="0">
                  <a:pos x="1269" y="917"/>
                </a:cxn>
                <a:cxn ang="0">
                  <a:pos x="1187" y="698"/>
                </a:cxn>
                <a:cxn ang="0">
                  <a:pos x="1046" y="529"/>
                </a:cxn>
                <a:cxn ang="0">
                  <a:pos x="1180" y="244"/>
                </a:cxn>
                <a:cxn ang="0">
                  <a:pos x="1291" y="134"/>
                </a:cxn>
                <a:cxn ang="0">
                  <a:pos x="1434" y="37"/>
                </a:cxn>
              </a:cxnLst>
              <a:rect l="0" t="0" r="r" b="b"/>
              <a:pathLst>
                <a:path w="2135" h="3031">
                  <a:moveTo>
                    <a:pt x="1324" y="0"/>
                  </a:moveTo>
                  <a:lnTo>
                    <a:pt x="1209" y="111"/>
                  </a:lnTo>
                  <a:lnTo>
                    <a:pt x="1113" y="163"/>
                  </a:lnTo>
                  <a:lnTo>
                    <a:pt x="1002" y="221"/>
                  </a:lnTo>
                  <a:lnTo>
                    <a:pt x="876" y="207"/>
                  </a:lnTo>
                  <a:lnTo>
                    <a:pt x="831" y="309"/>
                  </a:lnTo>
                  <a:lnTo>
                    <a:pt x="765" y="251"/>
                  </a:lnTo>
                  <a:lnTo>
                    <a:pt x="705" y="295"/>
                  </a:lnTo>
                  <a:lnTo>
                    <a:pt x="601" y="397"/>
                  </a:lnTo>
                  <a:lnTo>
                    <a:pt x="601" y="551"/>
                  </a:lnTo>
                  <a:lnTo>
                    <a:pt x="519" y="587"/>
                  </a:lnTo>
                  <a:lnTo>
                    <a:pt x="416" y="712"/>
                  </a:lnTo>
                  <a:lnTo>
                    <a:pt x="452" y="772"/>
                  </a:lnTo>
                  <a:lnTo>
                    <a:pt x="430" y="802"/>
                  </a:lnTo>
                  <a:lnTo>
                    <a:pt x="400" y="751"/>
                  </a:lnTo>
                  <a:lnTo>
                    <a:pt x="361" y="769"/>
                  </a:lnTo>
                  <a:lnTo>
                    <a:pt x="331" y="820"/>
                  </a:lnTo>
                  <a:lnTo>
                    <a:pt x="290" y="838"/>
                  </a:lnTo>
                  <a:lnTo>
                    <a:pt x="274" y="820"/>
                  </a:lnTo>
                  <a:lnTo>
                    <a:pt x="259" y="820"/>
                  </a:lnTo>
                  <a:lnTo>
                    <a:pt x="259" y="835"/>
                  </a:lnTo>
                  <a:lnTo>
                    <a:pt x="263" y="854"/>
                  </a:lnTo>
                  <a:lnTo>
                    <a:pt x="249" y="865"/>
                  </a:lnTo>
                  <a:lnTo>
                    <a:pt x="238" y="880"/>
                  </a:lnTo>
                  <a:lnTo>
                    <a:pt x="235" y="907"/>
                  </a:lnTo>
                  <a:lnTo>
                    <a:pt x="289" y="985"/>
                  </a:lnTo>
                  <a:lnTo>
                    <a:pt x="290" y="1049"/>
                  </a:lnTo>
                  <a:lnTo>
                    <a:pt x="282" y="1137"/>
                  </a:lnTo>
                  <a:lnTo>
                    <a:pt x="334" y="1269"/>
                  </a:lnTo>
                  <a:lnTo>
                    <a:pt x="319" y="1408"/>
                  </a:lnTo>
                  <a:lnTo>
                    <a:pt x="356" y="1547"/>
                  </a:lnTo>
                  <a:lnTo>
                    <a:pt x="290" y="1591"/>
                  </a:lnTo>
                  <a:lnTo>
                    <a:pt x="238" y="1724"/>
                  </a:lnTo>
                  <a:lnTo>
                    <a:pt x="170" y="1760"/>
                  </a:lnTo>
                  <a:lnTo>
                    <a:pt x="75" y="1782"/>
                  </a:lnTo>
                  <a:lnTo>
                    <a:pt x="82" y="1899"/>
                  </a:lnTo>
                  <a:lnTo>
                    <a:pt x="0" y="1929"/>
                  </a:lnTo>
                  <a:lnTo>
                    <a:pt x="72" y="1999"/>
                  </a:lnTo>
                  <a:lnTo>
                    <a:pt x="245" y="2075"/>
                  </a:lnTo>
                  <a:lnTo>
                    <a:pt x="319" y="2148"/>
                  </a:lnTo>
                  <a:lnTo>
                    <a:pt x="423" y="2155"/>
                  </a:lnTo>
                  <a:lnTo>
                    <a:pt x="534" y="2104"/>
                  </a:lnTo>
                  <a:lnTo>
                    <a:pt x="624" y="2181"/>
                  </a:lnTo>
                  <a:lnTo>
                    <a:pt x="656" y="2248"/>
                  </a:lnTo>
                  <a:lnTo>
                    <a:pt x="719" y="2246"/>
                  </a:lnTo>
                  <a:lnTo>
                    <a:pt x="830" y="2282"/>
                  </a:lnTo>
                  <a:lnTo>
                    <a:pt x="863" y="2374"/>
                  </a:lnTo>
                  <a:lnTo>
                    <a:pt x="932" y="2441"/>
                  </a:lnTo>
                  <a:lnTo>
                    <a:pt x="1010" y="2494"/>
                  </a:lnTo>
                  <a:lnTo>
                    <a:pt x="1010" y="2552"/>
                  </a:lnTo>
                  <a:lnTo>
                    <a:pt x="1069" y="2606"/>
                  </a:lnTo>
                  <a:lnTo>
                    <a:pt x="1100" y="2665"/>
                  </a:lnTo>
                  <a:lnTo>
                    <a:pt x="1259" y="2672"/>
                  </a:lnTo>
                  <a:lnTo>
                    <a:pt x="1342" y="2651"/>
                  </a:lnTo>
                  <a:lnTo>
                    <a:pt x="1423" y="2674"/>
                  </a:lnTo>
                  <a:lnTo>
                    <a:pt x="1481" y="2647"/>
                  </a:lnTo>
                  <a:lnTo>
                    <a:pt x="1559" y="2690"/>
                  </a:lnTo>
                  <a:lnTo>
                    <a:pt x="1645" y="2731"/>
                  </a:lnTo>
                  <a:lnTo>
                    <a:pt x="1544" y="2939"/>
                  </a:lnTo>
                  <a:lnTo>
                    <a:pt x="1616" y="2956"/>
                  </a:lnTo>
                  <a:lnTo>
                    <a:pt x="1654" y="3031"/>
                  </a:lnTo>
                  <a:lnTo>
                    <a:pt x="1786" y="2483"/>
                  </a:lnTo>
                  <a:lnTo>
                    <a:pt x="1739" y="2389"/>
                  </a:lnTo>
                  <a:lnTo>
                    <a:pt x="1753" y="2311"/>
                  </a:lnTo>
                  <a:lnTo>
                    <a:pt x="1664" y="2267"/>
                  </a:lnTo>
                  <a:lnTo>
                    <a:pt x="1657" y="2123"/>
                  </a:lnTo>
                  <a:lnTo>
                    <a:pt x="1765" y="2095"/>
                  </a:lnTo>
                  <a:lnTo>
                    <a:pt x="1843" y="2116"/>
                  </a:lnTo>
                  <a:lnTo>
                    <a:pt x="1819" y="2029"/>
                  </a:lnTo>
                  <a:lnTo>
                    <a:pt x="1715" y="2035"/>
                  </a:lnTo>
                  <a:lnTo>
                    <a:pt x="1700" y="1922"/>
                  </a:lnTo>
                  <a:lnTo>
                    <a:pt x="2014" y="1931"/>
                  </a:lnTo>
                  <a:lnTo>
                    <a:pt x="2135" y="1844"/>
                  </a:lnTo>
                  <a:lnTo>
                    <a:pt x="2089" y="1734"/>
                  </a:lnTo>
                  <a:lnTo>
                    <a:pt x="2060" y="1599"/>
                  </a:lnTo>
                  <a:lnTo>
                    <a:pt x="2115" y="1518"/>
                  </a:lnTo>
                  <a:lnTo>
                    <a:pt x="2078" y="1459"/>
                  </a:lnTo>
                  <a:lnTo>
                    <a:pt x="2011" y="1379"/>
                  </a:lnTo>
                  <a:lnTo>
                    <a:pt x="1988" y="1276"/>
                  </a:lnTo>
                  <a:lnTo>
                    <a:pt x="2011" y="1174"/>
                  </a:lnTo>
                  <a:lnTo>
                    <a:pt x="2070" y="1013"/>
                  </a:lnTo>
                  <a:lnTo>
                    <a:pt x="1803" y="1054"/>
                  </a:lnTo>
                  <a:lnTo>
                    <a:pt x="1685" y="1034"/>
                  </a:lnTo>
                  <a:lnTo>
                    <a:pt x="1596" y="910"/>
                  </a:lnTo>
                  <a:lnTo>
                    <a:pt x="1388" y="917"/>
                  </a:lnTo>
                  <a:lnTo>
                    <a:pt x="1269" y="917"/>
                  </a:lnTo>
                  <a:lnTo>
                    <a:pt x="1180" y="844"/>
                  </a:lnTo>
                  <a:lnTo>
                    <a:pt x="1187" y="698"/>
                  </a:lnTo>
                  <a:lnTo>
                    <a:pt x="1128" y="587"/>
                  </a:lnTo>
                  <a:lnTo>
                    <a:pt x="1046" y="529"/>
                  </a:lnTo>
                  <a:lnTo>
                    <a:pt x="1105" y="353"/>
                  </a:lnTo>
                  <a:lnTo>
                    <a:pt x="1180" y="244"/>
                  </a:lnTo>
                  <a:lnTo>
                    <a:pt x="1250" y="182"/>
                  </a:lnTo>
                  <a:lnTo>
                    <a:pt x="1291" y="134"/>
                  </a:lnTo>
                  <a:lnTo>
                    <a:pt x="1381" y="119"/>
                  </a:lnTo>
                  <a:lnTo>
                    <a:pt x="1434" y="37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0" name="Freeform 167">
              <a:extLst>
                <a:ext uri="{FF2B5EF4-FFF2-40B4-BE49-F238E27FC236}">
                  <a16:creationId xmlns:a16="http://schemas.microsoft.com/office/drawing/2014/main" id="{D26FD2DD-2573-4B0F-B349-AE3610E8D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590" y="2444751"/>
              <a:ext cx="788980" cy="614362"/>
            </a:xfrm>
            <a:custGeom>
              <a:avLst/>
              <a:gdLst/>
              <a:ahLst/>
              <a:cxnLst>
                <a:cxn ang="0">
                  <a:pos x="136" y="101"/>
                </a:cxn>
                <a:cxn ang="0">
                  <a:pos x="0" y="387"/>
                </a:cxn>
                <a:cxn ang="0">
                  <a:pos x="141" y="555"/>
                </a:cxn>
                <a:cxn ang="0">
                  <a:pos x="224" y="775"/>
                </a:cxn>
                <a:cxn ang="0">
                  <a:pos x="551" y="766"/>
                </a:cxn>
                <a:cxn ang="0">
                  <a:pos x="761" y="911"/>
                </a:cxn>
                <a:cxn ang="0">
                  <a:pos x="965" y="1035"/>
                </a:cxn>
                <a:cxn ang="0">
                  <a:pos x="967" y="1235"/>
                </a:cxn>
                <a:cxn ang="0">
                  <a:pos x="1070" y="1374"/>
                </a:cxn>
                <a:cxn ang="0">
                  <a:pos x="1046" y="1592"/>
                </a:cxn>
                <a:cxn ang="0">
                  <a:pos x="1148" y="1783"/>
                </a:cxn>
                <a:cxn ang="0">
                  <a:pos x="1237" y="1872"/>
                </a:cxn>
                <a:cxn ang="0">
                  <a:pos x="1399" y="1878"/>
                </a:cxn>
                <a:cxn ang="0">
                  <a:pos x="1541" y="1840"/>
                </a:cxn>
                <a:cxn ang="0">
                  <a:pos x="1703" y="1717"/>
                </a:cxn>
                <a:cxn ang="0">
                  <a:pos x="1840" y="1614"/>
                </a:cxn>
                <a:cxn ang="0">
                  <a:pos x="1679" y="1509"/>
                </a:cxn>
                <a:cxn ang="0">
                  <a:pos x="1600" y="1366"/>
                </a:cxn>
                <a:cxn ang="0">
                  <a:pos x="1711" y="1347"/>
                </a:cxn>
                <a:cxn ang="0">
                  <a:pos x="1939" y="1435"/>
                </a:cxn>
                <a:cxn ang="0">
                  <a:pos x="1996" y="1323"/>
                </a:cxn>
                <a:cxn ang="0">
                  <a:pos x="2176" y="1300"/>
                </a:cxn>
                <a:cxn ang="0">
                  <a:pos x="2333" y="1195"/>
                </a:cxn>
                <a:cxn ang="0">
                  <a:pos x="2273" y="1132"/>
                </a:cxn>
                <a:cxn ang="0">
                  <a:pos x="2206" y="964"/>
                </a:cxn>
                <a:cxn ang="0">
                  <a:pos x="2351" y="829"/>
                </a:cxn>
                <a:cxn ang="0">
                  <a:pos x="2300" y="780"/>
                </a:cxn>
                <a:cxn ang="0">
                  <a:pos x="2329" y="655"/>
                </a:cxn>
                <a:cxn ang="0">
                  <a:pos x="2438" y="585"/>
                </a:cxn>
                <a:cxn ang="0">
                  <a:pos x="2432" y="497"/>
                </a:cxn>
                <a:cxn ang="0">
                  <a:pos x="2304" y="485"/>
                </a:cxn>
                <a:cxn ang="0">
                  <a:pos x="2177" y="466"/>
                </a:cxn>
                <a:cxn ang="0">
                  <a:pos x="2260" y="356"/>
                </a:cxn>
                <a:cxn ang="0">
                  <a:pos x="2177" y="303"/>
                </a:cxn>
                <a:cxn ang="0">
                  <a:pos x="2079" y="298"/>
                </a:cxn>
                <a:cxn ang="0">
                  <a:pos x="2001" y="284"/>
                </a:cxn>
                <a:cxn ang="0">
                  <a:pos x="1928" y="178"/>
                </a:cxn>
                <a:cxn ang="0">
                  <a:pos x="2001" y="139"/>
                </a:cxn>
                <a:cxn ang="0">
                  <a:pos x="1972" y="111"/>
                </a:cxn>
                <a:cxn ang="0">
                  <a:pos x="1821" y="125"/>
                </a:cxn>
                <a:cxn ang="0">
                  <a:pos x="1704" y="139"/>
                </a:cxn>
                <a:cxn ang="0">
                  <a:pos x="1569" y="185"/>
                </a:cxn>
                <a:cxn ang="0">
                  <a:pos x="1421" y="226"/>
                </a:cxn>
                <a:cxn ang="0">
                  <a:pos x="1270" y="130"/>
                </a:cxn>
                <a:cxn ang="0">
                  <a:pos x="1026" y="173"/>
                </a:cxn>
                <a:cxn ang="0">
                  <a:pos x="895" y="130"/>
                </a:cxn>
                <a:cxn ang="0">
                  <a:pos x="802" y="14"/>
                </a:cxn>
                <a:cxn ang="0">
                  <a:pos x="573" y="29"/>
                </a:cxn>
                <a:cxn ang="0">
                  <a:pos x="441" y="62"/>
                </a:cxn>
                <a:cxn ang="0">
                  <a:pos x="319" y="111"/>
                </a:cxn>
                <a:cxn ang="0">
                  <a:pos x="329" y="226"/>
                </a:cxn>
                <a:cxn ang="0">
                  <a:pos x="397" y="312"/>
                </a:cxn>
                <a:cxn ang="0">
                  <a:pos x="344" y="437"/>
                </a:cxn>
                <a:cxn ang="0">
                  <a:pos x="261" y="384"/>
                </a:cxn>
                <a:cxn ang="0">
                  <a:pos x="193" y="288"/>
                </a:cxn>
                <a:cxn ang="0">
                  <a:pos x="280" y="120"/>
                </a:cxn>
              </a:cxnLst>
              <a:rect l="0" t="0" r="r" b="b"/>
              <a:pathLst>
                <a:path w="2485" h="1935">
                  <a:moveTo>
                    <a:pt x="207" y="38"/>
                  </a:moveTo>
                  <a:lnTo>
                    <a:pt x="136" y="101"/>
                  </a:lnTo>
                  <a:lnTo>
                    <a:pt x="63" y="207"/>
                  </a:lnTo>
                  <a:lnTo>
                    <a:pt x="0" y="387"/>
                  </a:lnTo>
                  <a:lnTo>
                    <a:pt x="85" y="447"/>
                  </a:lnTo>
                  <a:lnTo>
                    <a:pt x="141" y="555"/>
                  </a:lnTo>
                  <a:lnTo>
                    <a:pt x="136" y="703"/>
                  </a:lnTo>
                  <a:lnTo>
                    <a:pt x="224" y="775"/>
                  </a:lnTo>
                  <a:lnTo>
                    <a:pt x="332" y="774"/>
                  </a:lnTo>
                  <a:lnTo>
                    <a:pt x="551" y="766"/>
                  </a:lnTo>
                  <a:lnTo>
                    <a:pt x="640" y="888"/>
                  </a:lnTo>
                  <a:lnTo>
                    <a:pt x="761" y="911"/>
                  </a:lnTo>
                  <a:lnTo>
                    <a:pt x="1028" y="869"/>
                  </a:lnTo>
                  <a:lnTo>
                    <a:pt x="965" y="1035"/>
                  </a:lnTo>
                  <a:lnTo>
                    <a:pt x="943" y="1133"/>
                  </a:lnTo>
                  <a:lnTo>
                    <a:pt x="967" y="1235"/>
                  </a:lnTo>
                  <a:lnTo>
                    <a:pt x="1035" y="1316"/>
                  </a:lnTo>
                  <a:lnTo>
                    <a:pt x="1070" y="1374"/>
                  </a:lnTo>
                  <a:lnTo>
                    <a:pt x="1016" y="1455"/>
                  </a:lnTo>
                  <a:lnTo>
                    <a:pt x="1046" y="1592"/>
                  </a:lnTo>
                  <a:lnTo>
                    <a:pt x="1094" y="1702"/>
                  </a:lnTo>
                  <a:lnTo>
                    <a:pt x="1148" y="1783"/>
                  </a:lnTo>
                  <a:lnTo>
                    <a:pt x="1148" y="1857"/>
                  </a:lnTo>
                  <a:lnTo>
                    <a:pt x="1237" y="1872"/>
                  </a:lnTo>
                  <a:lnTo>
                    <a:pt x="1324" y="1935"/>
                  </a:lnTo>
                  <a:lnTo>
                    <a:pt x="1399" y="1878"/>
                  </a:lnTo>
                  <a:lnTo>
                    <a:pt x="1445" y="1929"/>
                  </a:lnTo>
                  <a:lnTo>
                    <a:pt x="1541" y="1840"/>
                  </a:lnTo>
                  <a:lnTo>
                    <a:pt x="1703" y="1771"/>
                  </a:lnTo>
                  <a:lnTo>
                    <a:pt x="1703" y="1717"/>
                  </a:lnTo>
                  <a:lnTo>
                    <a:pt x="1810" y="1684"/>
                  </a:lnTo>
                  <a:lnTo>
                    <a:pt x="1840" y="1614"/>
                  </a:lnTo>
                  <a:lnTo>
                    <a:pt x="1736" y="1597"/>
                  </a:lnTo>
                  <a:lnTo>
                    <a:pt x="1679" y="1509"/>
                  </a:lnTo>
                  <a:lnTo>
                    <a:pt x="1682" y="1420"/>
                  </a:lnTo>
                  <a:lnTo>
                    <a:pt x="1600" y="1366"/>
                  </a:lnTo>
                  <a:lnTo>
                    <a:pt x="1574" y="1318"/>
                  </a:lnTo>
                  <a:lnTo>
                    <a:pt x="1711" y="1347"/>
                  </a:lnTo>
                  <a:lnTo>
                    <a:pt x="1846" y="1384"/>
                  </a:lnTo>
                  <a:lnTo>
                    <a:pt x="1939" y="1435"/>
                  </a:lnTo>
                  <a:lnTo>
                    <a:pt x="1930" y="1357"/>
                  </a:lnTo>
                  <a:lnTo>
                    <a:pt x="1996" y="1323"/>
                  </a:lnTo>
                  <a:lnTo>
                    <a:pt x="2081" y="1338"/>
                  </a:lnTo>
                  <a:lnTo>
                    <a:pt x="2176" y="1300"/>
                  </a:lnTo>
                  <a:lnTo>
                    <a:pt x="2266" y="1267"/>
                  </a:lnTo>
                  <a:lnTo>
                    <a:pt x="2333" y="1195"/>
                  </a:lnTo>
                  <a:lnTo>
                    <a:pt x="2336" y="1152"/>
                  </a:lnTo>
                  <a:lnTo>
                    <a:pt x="2273" y="1132"/>
                  </a:lnTo>
                  <a:lnTo>
                    <a:pt x="2170" y="1009"/>
                  </a:lnTo>
                  <a:lnTo>
                    <a:pt x="2206" y="964"/>
                  </a:lnTo>
                  <a:lnTo>
                    <a:pt x="2194" y="871"/>
                  </a:lnTo>
                  <a:lnTo>
                    <a:pt x="2351" y="829"/>
                  </a:lnTo>
                  <a:lnTo>
                    <a:pt x="2366" y="787"/>
                  </a:lnTo>
                  <a:lnTo>
                    <a:pt x="2300" y="780"/>
                  </a:lnTo>
                  <a:lnTo>
                    <a:pt x="2284" y="706"/>
                  </a:lnTo>
                  <a:lnTo>
                    <a:pt x="2329" y="655"/>
                  </a:lnTo>
                  <a:lnTo>
                    <a:pt x="2368" y="636"/>
                  </a:lnTo>
                  <a:lnTo>
                    <a:pt x="2438" y="585"/>
                  </a:lnTo>
                  <a:lnTo>
                    <a:pt x="2485" y="583"/>
                  </a:lnTo>
                  <a:lnTo>
                    <a:pt x="2432" y="497"/>
                  </a:lnTo>
                  <a:lnTo>
                    <a:pt x="2382" y="461"/>
                  </a:lnTo>
                  <a:lnTo>
                    <a:pt x="2304" y="485"/>
                  </a:lnTo>
                  <a:lnTo>
                    <a:pt x="2232" y="475"/>
                  </a:lnTo>
                  <a:lnTo>
                    <a:pt x="2177" y="466"/>
                  </a:lnTo>
                  <a:lnTo>
                    <a:pt x="2191" y="394"/>
                  </a:lnTo>
                  <a:lnTo>
                    <a:pt x="2260" y="356"/>
                  </a:lnTo>
                  <a:lnTo>
                    <a:pt x="2232" y="294"/>
                  </a:lnTo>
                  <a:lnTo>
                    <a:pt x="2177" y="303"/>
                  </a:lnTo>
                  <a:lnTo>
                    <a:pt x="2113" y="259"/>
                  </a:lnTo>
                  <a:lnTo>
                    <a:pt x="2079" y="298"/>
                  </a:lnTo>
                  <a:lnTo>
                    <a:pt x="2035" y="255"/>
                  </a:lnTo>
                  <a:lnTo>
                    <a:pt x="2001" y="284"/>
                  </a:lnTo>
                  <a:lnTo>
                    <a:pt x="1953" y="226"/>
                  </a:lnTo>
                  <a:lnTo>
                    <a:pt x="1928" y="178"/>
                  </a:lnTo>
                  <a:lnTo>
                    <a:pt x="1884" y="149"/>
                  </a:lnTo>
                  <a:lnTo>
                    <a:pt x="2001" y="139"/>
                  </a:lnTo>
                  <a:lnTo>
                    <a:pt x="2045" y="101"/>
                  </a:lnTo>
                  <a:lnTo>
                    <a:pt x="1972" y="111"/>
                  </a:lnTo>
                  <a:lnTo>
                    <a:pt x="1904" y="101"/>
                  </a:lnTo>
                  <a:lnTo>
                    <a:pt x="1821" y="125"/>
                  </a:lnTo>
                  <a:lnTo>
                    <a:pt x="1777" y="106"/>
                  </a:lnTo>
                  <a:lnTo>
                    <a:pt x="1704" y="139"/>
                  </a:lnTo>
                  <a:lnTo>
                    <a:pt x="1660" y="178"/>
                  </a:lnTo>
                  <a:lnTo>
                    <a:pt x="1569" y="185"/>
                  </a:lnTo>
                  <a:lnTo>
                    <a:pt x="1509" y="231"/>
                  </a:lnTo>
                  <a:lnTo>
                    <a:pt x="1421" y="226"/>
                  </a:lnTo>
                  <a:lnTo>
                    <a:pt x="1329" y="187"/>
                  </a:lnTo>
                  <a:lnTo>
                    <a:pt x="1270" y="130"/>
                  </a:lnTo>
                  <a:lnTo>
                    <a:pt x="1163" y="139"/>
                  </a:lnTo>
                  <a:lnTo>
                    <a:pt x="1026" y="173"/>
                  </a:lnTo>
                  <a:lnTo>
                    <a:pt x="939" y="173"/>
                  </a:lnTo>
                  <a:lnTo>
                    <a:pt x="895" y="130"/>
                  </a:lnTo>
                  <a:lnTo>
                    <a:pt x="865" y="58"/>
                  </a:lnTo>
                  <a:lnTo>
                    <a:pt x="802" y="14"/>
                  </a:lnTo>
                  <a:lnTo>
                    <a:pt x="695" y="0"/>
                  </a:lnTo>
                  <a:lnTo>
                    <a:pt x="573" y="29"/>
                  </a:lnTo>
                  <a:lnTo>
                    <a:pt x="505" y="58"/>
                  </a:lnTo>
                  <a:lnTo>
                    <a:pt x="441" y="62"/>
                  </a:lnTo>
                  <a:lnTo>
                    <a:pt x="397" y="96"/>
                  </a:lnTo>
                  <a:lnTo>
                    <a:pt x="319" y="111"/>
                  </a:lnTo>
                  <a:lnTo>
                    <a:pt x="319" y="178"/>
                  </a:lnTo>
                  <a:lnTo>
                    <a:pt x="329" y="226"/>
                  </a:lnTo>
                  <a:lnTo>
                    <a:pt x="353" y="264"/>
                  </a:lnTo>
                  <a:lnTo>
                    <a:pt x="397" y="312"/>
                  </a:lnTo>
                  <a:lnTo>
                    <a:pt x="388" y="399"/>
                  </a:lnTo>
                  <a:lnTo>
                    <a:pt x="344" y="437"/>
                  </a:lnTo>
                  <a:lnTo>
                    <a:pt x="275" y="447"/>
                  </a:lnTo>
                  <a:lnTo>
                    <a:pt x="261" y="384"/>
                  </a:lnTo>
                  <a:lnTo>
                    <a:pt x="217" y="356"/>
                  </a:lnTo>
                  <a:lnTo>
                    <a:pt x="193" y="288"/>
                  </a:lnTo>
                  <a:lnTo>
                    <a:pt x="246" y="235"/>
                  </a:lnTo>
                  <a:lnTo>
                    <a:pt x="280" y="120"/>
                  </a:lnTo>
                  <a:lnTo>
                    <a:pt x="207" y="3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168">
              <a:extLst>
                <a:ext uri="{FF2B5EF4-FFF2-40B4-BE49-F238E27FC236}">
                  <a16:creationId xmlns:a16="http://schemas.microsoft.com/office/drawing/2014/main" id="{52BB9927-D0E0-4C09-BEA2-11C607C3B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858" y="3032126"/>
              <a:ext cx="334959" cy="371475"/>
            </a:xfrm>
            <a:custGeom>
              <a:avLst/>
              <a:gdLst/>
              <a:ahLst/>
              <a:cxnLst>
                <a:cxn ang="0">
                  <a:pos x="408" y="0"/>
                </a:cxn>
                <a:cxn ang="0">
                  <a:pos x="367" y="28"/>
                </a:cxn>
                <a:cxn ang="0">
                  <a:pos x="333" y="17"/>
                </a:cxn>
                <a:cxn ang="0">
                  <a:pos x="262" y="51"/>
                </a:cxn>
                <a:cxn ang="0">
                  <a:pos x="177" y="94"/>
                </a:cxn>
                <a:cxn ang="0">
                  <a:pos x="184" y="186"/>
                </a:cxn>
                <a:cxn ang="0">
                  <a:pos x="161" y="251"/>
                </a:cxn>
                <a:cxn ang="0">
                  <a:pos x="110" y="290"/>
                </a:cxn>
                <a:cxn ang="0">
                  <a:pos x="115" y="356"/>
                </a:cxn>
                <a:cxn ang="0">
                  <a:pos x="87" y="403"/>
                </a:cxn>
                <a:cxn ang="0">
                  <a:pos x="41" y="418"/>
                </a:cxn>
                <a:cxn ang="0">
                  <a:pos x="44" y="541"/>
                </a:cxn>
                <a:cxn ang="0">
                  <a:pos x="32" y="627"/>
                </a:cxn>
                <a:cxn ang="0">
                  <a:pos x="0" y="667"/>
                </a:cxn>
                <a:cxn ang="0">
                  <a:pos x="68" y="707"/>
                </a:cxn>
                <a:cxn ang="0">
                  <a:pos x="136" y="783"/>
                </a:cxn>
                <a:cxn ang="0">
                  <a:pos x="164" y="739"/>
                </a:cxn>
                <a:cxn ang="0">
                  <a:pos x="204" y="707"/>
                </a:cxn>
                <a:cxn ang="0">
                  <a:pos x="232" y="768"/>
                </a:cxn>
                <a:cxn ang="0">
                  <a:pos x="181" y="826"/>
                </a:cxn>
                <a:cxn ang="0">
                  <a:pos x="132" y="855"/>
                </a:cxn>
                <a:cxn ang="0">
                  <a:pos x="117" y="955"/>
                </a:cxn>
                <a:cxn ang="0">
                  <a:pos x="112" y="1021"/>
                </a:cxn>
                <a:cxn ang="0">
                  <a:pos x="103" y="1082"/>
                </a:cxn>
                <a:cxn ang="0">
                  <a:pos x="186" y="1046"/>
                </a:cxn>
                <a:cxn ang="0">
                  <a:pos x="270" y="1066"/>
                </a:cxn>
                <a:cxn ang="0">
                  <a:pos x="306" y="1123"/>
                </a:cxn>
                <a:cxn ang="0">
                  <a:pos x="358" y="1168"/>
                </a:cxn>
                <a:cxn ang="0">
                  <a:pos x="418" y="1103"/>
                </a:cxn>
                <a:cxn ang="0">
                  <a:pos x="507" y="832"/>
                </a:cxn>
                <a:cxn ang="0">
                  <a:pos x="609" y="766"/>
                </a:cxn>
                <a:cxn ang="0">
                  <a:pos x="781" y="688"/>
                </a:cxn>
                <a:cxn ang="0">
                  <a:pos x="933" y="601"/>
                </a:cxn>
                <a:cxn ang="0">
                  <a:pos x="996" y="473"/>
                </a:cxn>
                <a:cxn ang="0">
                  <a:pos x="1054" y="413"/>
                </a:cxn>
                <a:cxn ang="0">
                  <a:pos x="1030" y="349"/>
                </a:cxn>
                <a:cxn ang="0">
                  <a:pos x="997" y="251"/>
                </a:cxn>
                <a:cxn ang="0">
                  <a:pos x="961" y="183"/>
                </a:cxn>
                <a:cxn ang="0">
                  <a:pos x="873" y="106"/>
                </a:cxn>
                <a:cxn ang="0">
                  <a:pos x="764" y="157"/>
                </a:cxn>
                <a:cxn ang="0">
                  <a:pos x="658" y="151"/>
                </a:cxn>
                <a:cxn ang="0">
                  <a:pos x="585" y="77"/>
                </a:cxn>
                <a:cxn ang="0">
                  <a:pos x="408" y="0"/>
                </a:cxn>
              </a:cxnLst>
              <a:rect l="0" t="0" r="r" b="b"/>
              <a:pathLst>
                <a:path w="1054" h="1168">
                  <a:moveTo>
                    <a:pt x="408" y="0"/>
                  </a:moveTo>
                  <a:lnTo>
                    <a:pt x="367" y="28"/>
                  </a:lnTo>
                  <a:lnTo>
                    <a:pt x="333" y="17"/>
                  </a:lnTo>
                  <a:lnTo>
                    <a:pt x="262" y="51"/>
                  </a:lnTo>
                  <a:lnTo>
                    <a:pt x="177" y="94"/>
                  </a:lnTo>
                  <a:lnTo>
                    <a:pt x="184" y="186"/>
                  </a:lnTo>
                  <a:lnTo>
                    <a:pt x="161" y="251"/>
                  </a:lnTo>
                  <a:lnTo>
                    <a:pt x="110" y="290"/>
                  </a:lnTo>
                  <a:lnTo>
                    <a:pt x="115" y="356"/>
                  </a:lnTo>
                  <a:lnTo>
                    <a:pt x="87" y="403"/>
                  </a:lnTo>
                  <a:lnTo>
                    <a:pt x="41" y="418"/>
                  </a:lnTo>
                  <a:lnTo>
                    <a:pt x="44" y="541"/>
                  </a:lnTo>
                  <a:lnTo>
                    <a:pt x="32" y="627"/>
                  </a:lnTo>
                  <a:lnTo>
                    <a:pt x="0" y="667"/>
                  </a:lnTo>
                  <a:lnTo>
                    <a:pt x="68" y="707"/>
                  </a:lnTo>
                  <a:lnTo>
                    <a:pt x="136" y="783"/>
                  </a:lnTo>
                  <a:lnTo>
                    <a:pt x="164" y="739"/>
                  </a:lnTo>
                  <a:lnTo>
                    <a:pt x="204" y="707"/>
                  </a:lnTo>
                  <a:lnTo>
                    <a:pt x="232" y="768"/>
                  </a:lnTo>
                  <a:lnTo>
                    <a:pt x="181" y="826"/>
                  </a:lnTo>
                  <a:lnTo>
                    <a:pt x="132" y="855"/>
                  </a:lnTo>
                  <a:lnTo>
                    <a:pt x="117" y="955"/>
                  </a:lnTo>
                  <a:lnTo>
                    <a:pt x="112" y="1021"/>
                  </a:lnTo>
                  <a:lnTo>
                    <a:pt x="103" y="1082"/>
                  </a:lnTo>
                  <a:lnTo>
                    <a:pt x="186" y="1046"/>
                  </a:lnTo>
                  <a:lnTo>
                    <a:pt x="270" y="1066"/>
                  </a:lnTo>
                  <a:lnTo>
                    <a:pt x="306" y="1123"/>
                  </a:lnTo>
                  <a:lnTo>
                    <a:pt x="358" y="1168"/>
                  </a:lnTo>
                  <a:lnTo>
                    <a:pt x="418" y="1103"/>
                  </a:lnTo>
                  <a:lnTo>
                    <a:pt x="507" y="832"/>
                  </a:lnTo>
                  <a:lnTo>
                    <a:pt x="609" y="766"/>
                  </a:lnTo>
                  <a:lnTo>
                    <a:pt x="781" y="688"/>
                  </a:lnTo>
                  <a:lnTo>
                    <a:pt x="933" y="601"/>
                  </a:lnTo>
                  <a:lnTo>
                    <a:pt x="996" y="473"/>
                  </a:lnTo>
                  <a:lnTo>
                    <a:pt x="1054" y="413"/>
                  </a:lnTo>
                  <a:lnTo>
                    <a:pt x="1030" y="349"/>
                  </a:lnTo>
                  <a:lnTo>
                    <a:pt x="997" y="251"/>
                  </a:lnTo>
                  <a:lnTo>
                    <a:pt x="961" y="183"/>
                  </a:lnTo>
                  <a:lnTo>
                    <a:pt x="873" y="106"/>
                  </a:lnTo>
                  <a:lnTo>
                    <a:pt x="764" y="157"/>
                  </a:lnTo>
                  <a:lnTo>
                    <a:pt x="658" y="151"/>
                  </a:lnTo>
                  <a:lnTo>
                    <a:pt x="585" y="77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69">
              <a:extLst>
                <a:ext uri="{FF2B5EF4-FFF2-40B4-BE49-F238E27FC236}">
                  <a16:creationId xmlns:a16="http://schemas.microsoft.com/office/drawing/2014/main" id="{4DC21AE0-A1B6-4BD0-919F-DBD0FC603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7971" y="2628901"/>
              <a:ext cx="271459" cy="398462"/>
            </a:xfrm>
            <a:custGeom>
              <a:avLst/>
              <a:gdLst/>
              <a:ahLst/>
              <a:cxnLst>
                <a:cxn ang="0">
                  <a:pos x="320" y="0"/>
                </a:cxn>
                <a:cxn ang="0">
                  <a:pos x="369" y="29"/>
                </a:cxn>
                <a:cxn ang="0">
                  <a:pos x="423" y="65"/>
                </a:cxn>
                <a:cxn ang="0">
                  <a:pos x="467" y="101"/>
                </a:cxn>
                <a:cxn ang="0">
                  <a:pos x="506" y="154"/>
                </a:cxn>
                <a:cxn ang="0">
                  <a:pos x="533" y="192"/>
                </a:cxn>
                <a:cxn ang="0">
                  <a:pos x="527" y="272"/>
                </a:cxn>
                <a:cxn ang="0">
                  <a:pos x="590" y="272"/>
                </a:cxn>
                <a:cxn ang="0">
                  <a:pos x="657" y="317"/>
                </a:cxn>
                <a:cxn ang="0">
                  <a:pos x="687" y="365"/>
                </a:cxn>
                <a:cxn ang="0">
                  <a:pos x="723" y="366"/>
                </a:cxn>
                <a:cxn ang="0">
                  <a:pos x="765" y="410"/>
                </a:cxn>
                <a:cxn ang="0">
                  <a:pos x="744" y="494"/>
                </a:cxn>
                <a:cxn ang="0">
                  <a:pos x="747" y="563"/>
                </a:cxn>
                <a:cxn ang="0">
                  <a:pos x="729" y="600"/>
                </a:cxn>
                <a:cxn ang="0">
                  <a:pos x="663" y="602"/>
                </a:cxn>
                <a:cxn ang="0">
                  <a:pos x="641" y="648"/>
                </a:cxn>
                <a:cxn ang="0">
                  <a:pos x="623" y="711"/>
                </a:cxn>
                <a:cxn ang="0">
                  <a:pos x="608" y="747"/>
                </a:cxn>
                <a:cxn ang="0">
                  <a:pos x="647" y="813"/>
                </a:cxn>
                <a:cxn ang="0">
                  <a:pos x="692" y="888"/>
                </a:cxn>
                <a:cxn ang="0">
                  <a:pos x="744" y="891"/>
                </a:cxn>
                <a:cxn ang="0">
                  <a:pos x="759" y="977"/>
                </a:cxn>
                <a:cxn ang="0">
                  <a:pos x="801" y="1037"/>
                </a:cxn>
                <a:cxn ang="0">
                  <a:pos x="854" y="1134"/>
                </a:cxn>
                <a:cxn ang="0">
                  <a:pos x="791" y="1118"/>
                </a:cxn>
                <a:cxn ang="0">
                  <a:pos x="723" y="1157"/>
                </a:cxn>
                <a:cxn ang="0">
                  <a:pos x="611" y="1170"/>
                </a:cxn>
                <a:cxn ang="0">
                  <a:pos x="492" y="1251"/>
                </a:cxn>
                <a:cxn ang="0">
                  <a:pos x="368" y="1175"/>
                </a:cxn>
                <a:cxn ang="0">
                  <a:pos x="290" y="1086"/>
                </a:cxn>
                <a:cxn ang="0">
                  <a:pos x="278" y="954"/>
                </a:cxn>
                <a:cxn ang="0">
                  <a:pos x="312" y="848"/>
                </a:cxn>
                <a:cxn ang="0">
                  <a:pos x="369" y="765"/>
                </a:cxn>
                <a:cxn ang="0">
                  <a:pos x="263" y="675"/>
                </a:cxn>
                <a:cxn ang="0">
                  <a:pos x="279" y="593"/>
                </a:cxn>
                <a:cxn ang="0">
                  <a:pos x="245" y="552"/>
                </a:cxn>
                <a:cxn ang="0">
                  <a:pos x="167" y="566"/>
                </a:cxn>
                <a:cxn ang="0">
                  <a:pos x="108" y="551"/>
                </a:cxn>
                <a:cxn ang="0">
                  <a:pos x="54" y="488"/>
                </a:cxn>
                <a:cxn ang="0">
                  <a:pos x="0" y="425"/>
                </a:cxn>
                <a:cxn ang="0">
                  <a:pos x="38" y="380"/>
                </a:cxn>
                <a:cxn ang="0">
                  <a:pos x="28" y="286"/>
                </a:cxn>
                <a:cxn ang="0">
                  <a:pos x="101" y="267"/>
                </a:cxn>
                <a:cxn ang="0">
                  <a:pos x="186" y="245"/>
                </a:cxn>
                <a:cxn ang="0">
                  <a:pos x="200" y="203"/>
                </a:cxn>
                <a:cxn ang="0">
                  <a:pos x="131" y="197"/>
                </a:cxn>
                <a:cxn ang="0">
                  <a:pos x="115" y="124"/>
                </a:cxn>
                <a:cxn ang="0">
                  <a:pos x="159" y="77"/>
                </a:cxn>
                <a:cxn ang="0">
                  <a:pos x="206" y="48"/>
                </a:cxn>
                <a:cxn ang="0">
                  <a:pos x="267" y="2"/>
                </a:cxn>
                <a:cxn ang="0">
                  <a:pos x="320" y="0"/>
                </a:cxn>
              </a:cxnLst>
              <a:rect l="0" t="0" r="r" b="b"/>
              <a:pathLst>
                <a:path w="854" h="1251">
                  <a:moveTo>
                    <a:pt x="320" y="0"/>
                  </a:moveTo>
                  <a:lnTo>
                    <a:pt x="369" y="29"/>
                  </a:lnTo>
                  <a:lnTo>
                    <a:pt x="423" y="65"/>
                  </a:lnTo>
                  <a:lnTo>
                    <a:pt x="467" y="101"/>
                  </a:lnTo>
                  <a:lnTo>
                    <a:pt x="506" y="154"/>
                  </a:lnTo>
                  <a:lnTo>
                    <a:pt x="533" y="192"/>
                  </a:lnTo>
                  <a:lnTo>
                    <a:pt x="527" y="272"/>
                  </a:lnTo>
                  <a:lnTo>
                    <a:pt x="590" y="272"/>
                  </a:lnTo>
                  <a:lnTo>
                    <a:pt x="657" y="317"/>
                  </a:lnTo>
                  <a:lnTo>
                    <a:pt x="687" y="365"/>
                  </a:lnTo>
                  <a:lnTo>
                    <a:pt x="723" y="366"/>
                  </a:lnTo>
                  <a:lnTo>
                    <a:pt x="765" y="410"/>
                  </a:lnTo>
                  <a:lnTo>
                    <a:pt x="744" y="494"/>
                  </a:lnTo>
                  <a:lnTo>
                    <a:pt x="747" y="563"/>
                  </a:lnTo>
                  <a:lnTo>
                    <a:pt x="729" y="600"/>
                  </a:lnTo>
                  <a:lnTo>
                    <a:pt x="663" y="602"/>
                  </a:lnTo>
                  <a:lnTo>
                    <a:pt x="641" y="648"/>
                  </a:lnTo>
                  <a:lnTo>
                    <a:pt x="623" y="711"/>
                  </a:lnTo>
                  <a:lnTo>
                    <a:pt x="608" y="747"/>
                  </a:lnTo>
                  <a:lnTo>
                    <a:pt x="647" y="813"/>
                  </a:lnTo>
                  <a:lnTo>
                    <a:pt x="692" y="888"/>
                  </a:lnTo>
                  <a:lnTo>
                    <a:pt x="744" y="891"/>
                  </a:lnTo>
                  <a:lnTo>
                    <a:pt x="759" y="977"/>
                  </a:lnTo>
                  <a:lnTo>
                    <a:pt x="801" y="1037"/>
                  </a:lnTo>
                  <a:lnTo>
                    <a:pt x="854" y="1134"/>
                  </a:lnTo>
                  <a:lnTo>
                    <a:pt x="791" y="1118"/>
                  </a:lnTo>
                  <a:lnTo>
                    <a:pt x="723" y="1157"/>
                  </a:lnTo>
                  <a:lnTo>
                    <a:pt x="611" y="1170"/>
                  </a:lnTo>
                  <a:lnTo>
                    <a:pt x="492" y="1251"/>
                  </a:lnTo>
                  <a:lnTo>
                    <a:pt x="368" y="1175"/>
                  </a:lnTo>
                  <a:lnTo>
                    <a:pt x="290" y="1086"/>
                  </a:lnTo>
                  <a:lnTo>
                    <a:pt x="278" y="954"/>
                  </a:lnTo>
                  <a:lnTo>
                    <a:pt x="312" y="848"/>
                  </a:lnTo>
                  <a:lnTo>
                    <a:pt x="369" y="765"/>
                  </a:lnTo>
                  <a:lnTo>
                    <a:pt x="263" y="675"/>
                  </a:lnTo>
                  <a:lnTo>
                    <a:pt x="279" y="593"/>
                  </a:lnTo>
                  <a:lnTo>
                    <a:pt x="245" y="552"/>
                  </a:lnTo>
                  <a:lnTo>
                    <a:pt x="167" y="566"/>
                  </a:lnTo>
                  <a:lnTo>
                    <a:pt x="108" y="551"/>
                  </a:lnTo>
                  <a:lnTo>
                    <a:pt x="54" y="488"/>
                  </a:lnTo>
                  <a:lnTo>
                    <a:pt x="0" y="425"/>
                  </a:lnTo>
                  <a:lnTo>
                    <a:pt x="38" y="380"/>
                  </a:lnTo>
                  <a:lnTo>
                    <a:pt x="28" y="286"/>
                  </a:lnTo>
                  <a:lnTo>
                    <a:pt x="101" y="267"/>
                  </a:lnTo>
                  <a:lnTo>
                    <a:pt x="186" y="245"/>
                  </a:lnTo>
                  <a:lnTo>
                    <a:pt x="200" y="203"/>
                  </a:lnTo>
                  <a:lnTo>
                    <a:pt x="131" y="197"/>
                  </a:lnTo>
                  <a:lnTo>
                    <a:pt x="115" y="124"/>
                  </a:lnTo>
                  <a:lnTo>
                    <a:pt x="159" y="77"/>
                  </a:lnTo>
                  <a:lnTo>
                    <a:pt x="206" y="48"/>
                  </a:lnTo>
                  <a:lnTo>
                    <a:pt x="267" y="2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70">
              <a:extLst>
                <a:ext uri="{FF2B5EF4-FFF2-40B4-BE49-F238E27FC236}">
                  <a16:creationId xmlns:a16="http://schemas.microsoft.com/office/drawing/2014/main" id="{CE61E76D-4E4C-4E18-8B8B-F896F7E86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644" y="2755901"/>
              <a:ext cx="231773" cy="236537"/>
            </a:xfrm>
            <a:custGeom>
              <a:avLst/>
              <a:gdLst/>
              <a:ahLst/>
              <a:cxnLst>
                <a:cxn ang="0">
                  <a:pos x="696" y="128"/>
                </a:cxn>
                <a:cxn ang="0">
                  <a:pos x="630" y="167"/>
                </a:cxn>
                <a:cxn ang="0">
                  <a:pos x="634" y="278"/>
                </a:cxn>
                <a:cxn ang="0">
                  <a:pos x="667" y="364"/>
                </a:cxn>
                <a:cxn ang="0">
                  <a:pos x="730" y="461"/>
                </a:cxn>
                <a:cxn ang="0">
                  <a:pos x="702" y="523"/>
                </a:cxn>
                <a:cxn ang="0">
                  <a:pos x="688" y="611"/>
                </a:cxn>
                <a:cxn ang="0">
                  <a:pos x="640" y="679"/>
                </a:cxn>
                <a:cxn ang="0">
                  <a:pos x="571" y="638"/>
                </a:cxn>
                <a:cxn ang="0">
                  <a:pos x="498" y="658"/>
                </a:cxn>
                <a:cxn ang="0">
                  <a:pos x="399" y="640"/>
                </a:cxn>
                <a:cxn ang="0">
                  <a:pos x="384" y="676"/>
                </a:cxn>
                <a:cxn ang="0">
                  <a:pos x="408" y="748"/>
                </a:cxn>
                <a:cxn ang="0">
                  <a:pos x="307" y="742"/>
                </a:cxn>
                <a:cxn ang="0">
                  <a:pos x="247" y="737"/>
                </a:cxn>
                <a:cxn ang="0">
                  <a:pos x="198" y="652"/>
                </a:cxn>
                <a:cxn ang="0">
                  <a:pos x="153" y="583"/>
                </a:cxn>
                <a:cxn ang="0">
                  <a:pos x="136" y="496"/>
                </a:cxn>
                <a:cxn ang="0">
                  <a:pos x="82" y="491"/>
                </a:cxn>
                <a:cxn ang="0">
                  <a:pos x="0" y="349"/>
                </a:cxn>
                <a:cxn ang="0">
                  <a:pos x="13" y="316"/>
                </a:cxn>
                <a:cxn ang="0">
                  <a:pos x="31" y="259"/>
                </a:cxn>
                <a:cxn ang="0">
                  <a:pos x="57" y="206"/>
                </a:cxn>
                <a:cxn ang="0">
                  <a:pos x="123" y="202"/>
                </a:cxn>
                <a:cxn ang="0">
                  <a:pos x="139" y="163"/>
                </a:cxn>
                <a:cxn ang="0">
                  <a:pos x="135" y="95"/>
                </a:cxn>
                <a:cxn ang="0">
                  <a:pos x="156" y="12"/>
                </a:cxn>
                <a:cxn ang="0">
                  <a:pos x="208" y="27"/>
                </a:cxn>
                <a:cxn ang="0">
                  <a:pos x="258" y="23"/>
                </a:cxn>
                <a:cxn ang="0">
                  <a:pos x="320" y="38"/>
                </a:cxn>
                <a:cxn ang="0">
                  <a:pos x="363" y="70"/>
                </a:cxn>
                <a:cxn ang="0">
                  <a:pos x="375" y="38"/>
                </a:cxn>
                <a:cxn ang="0">
                  <a:pos x="413" y="12"/>
                </a:cxn>
                <a:cxn ang="0">
                  <a:pos x="476" y="0"/>
                </a:cxn>
                <a:cxn ang="0">
                  <a:pos x="546" y="4"/>
                </a:cxn>
                <a:cxn ang="0">
                  <a:pos x="624" y="34"/>
                </a:cxn>
                <a:cxn ang="0">
                  <a:pos x="708" y="89"/>
                </a:cxn>
                <a:cxn ang="0">
                  <a:pos x="696" y="128"/>
                </a:cxn>
              </a:cxnLst>
              <a:rect l="0" t="0" r="r" b="b"/>
              <a:pathLst>
                <a:path w="730" h="748">
                  <a:moveTo>
                    <a:pt x="696" y="128"/>
                  </a:moveTo>
                  <a:lnTo>
                    <a:pt x="630" y="167"/>
                  </a:lnTo>
                  <a:lnTo>
                    <a:pt x="634" y="278"/>
                  </a:lnTo>
                  <a:lnTo>
                    <a:pt x="667" y="364"/>
                  </a:lnTo>
                  <a:lnTo>
                    <a:pt x="730" y="461"/>
                  </a:lnTo>
                  <a:lnTo>
                    <a:pt x="702" y="523"/>
                  </a:lnTo>
                  <a:lnTo>
                    <a:pt x="688" y="611"/>
                  </a:lnTo>
                  <a:lnTo>
                    <a:pt x="640" y="679"/>
                  </a:lnTo>
                  <a:lnTo>
                    <a:pt x="571" y="638"/>
                  </a:lnTo>
                  <a:lnTo>
                    <a:pt x="498" y="658"/>
                  </a:lnTo>
                  <a:lnTo>
                    <a:pt x="399" y="640"/>
                  </a:lnTo>
                  <a:lnTo>
                    <a:pt x="384" y="676"/>
                  </a:lnTo>
                  <a:lnTo>
                    <a:pt x="408" y="748"/>
                  </a:lnTo>
                  <a:lnTo>
                    <a:pt x="307" y="742"/>
                  </a:lnTo>
                  <a:lnTo>
                    <a:pt x="247" y="737"/>
                  </a:lnTo>
                  <a:lnTo>
                    <a:pt x="198" y="652"/>
                  </a:lnTo>
                  <a:lnTo>
                    <a:pt x="153" y="583"/>
                  </a:lnTo>
                  <a:lnTo>
                    <a:pt x="136" y="496"/>
                  </a:lnTo>
                  <a:lnTo>
                    <a:pt x="82" y="491"/>
                  </a:lnTo>
                  <a:lnTo>
                    <a:pt x="0" y="349"/>
                  </a:lnTo>
                  <a:lnTo>
                    <a:pt x="13" y="316"/>
                  </a:lnTo>
                  <a:lnTo>
                    <a:pt x="31" y="259"/>
                  </a:lnTo>
                  <a:lnTo>
                    <a:pt x="57" y="206"/>
                  </a:lnTo>
                  <a:lnTo>
                    <a:pt x="123" y="202"/>
                  </a:lnTo>
                  <a:lnTo>
                    <a:pt x="139" y="163"/>
                  </a:lnTo>
                  <a:lnTo>
                    <a:pt x="135" y="95"/>
                  </a:lnTo>
                  <a:lnTo>
                    <a:pt x="156" y="12"/>
                  </a:lnTo>
                  <a:lnTo>
                    <a:pt x="208" y="27"/>
                  </a:lnTo>
                  <a:lnTo>
                    <a:pt x="258" y="23"/>
                  </a:lnTo>
                  <a:lnTo>
                    <a:pt x="320" y="38"/>
                  </a:lnTo>
                  <a:lnTo>
                    <a:pt x="363" y="70"/>
                  </a:lnTo>
                  <a:lnTo>
                    <a:pt x="375" y="38"/>
                  </a:lnTo>
                  <a:lnTo>
                    <a:pt x="413" y="12"/>
                  </a:lnTo>
                  <a:lnTo>
                    <a:pt x="476" y="0"/>
                  </a:lnTo>
                  <a:lnTo>
                    <a:pt x="546" y="4"/>
                  </a:lnTo>
                  <a:lnTo>
                    <a:pt x="624" y="34"/>
                  </a:lnTo>
                  <a:lnTo>
                    <a:pt x="708" y="89"/>
                  </a:lnTo>
                  <a:lnTo>
                    <a:pt x="696" y="12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71">
              <a:extLst>
                <a:ext uri="{FF2B5EF4-FFF2-40B4-BE49-F238E27FC236}">
                  <a16:creationId xmlns:a16="http://schemas.microsoft.com/office/drawing/2014/main" id="{F5B662C7-282F-480F-B1A4-8804FFC78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667" y="2778126"/>
              <a:ext cx="158748" cy="207962"/>
            </a:xfrm>
            <a:custGeom>
              <a:avLst/>
              <a:gdLst/>
              <a:ahLst/>
              <a:cxnLst>
                <a:cxn ang="0">
                  <a:pos x="76" y="17"/>
                </a:cxn>
                <a:cxn ang="0">
                  <a:pos x="134" y="0"/>
                </a:cxn>
                <a:cxn ang="0">
                  <a:pos x="220" y="30"/>
                </a:cxn>
                <a:cxn ang="0">
                  <a:pos x="294" y="66"/>
                </a:cxn>
                <a:cxn ang="0">
                  <a:pos x="384" y="119"/>
                </a:cxn>
                <a:cxn ang="0">
                  <a:pos x="450" y="181"/>
                </a:cxn>
                <a:cxn ang="0">
                  <a:pos x="446" y="249"/>
                </a:cxn>
                <a:cxn ang="0">
                  <a:pos x="498" y="221"/>
                </a:cxn>
                <a:cxn ang="0">
                  <a:pos x="500" y="301"/>
                </a:cxn>
                <a:cxn ang="0">
                  <a:pos x="397" y="451"/>
                </a:cxn>
                <a:cxn ang="0">
                  <a:pos x="367" y="580"/>
                </a:cxn>
                <a:cxn ang="0">
                  <a:pos x="299" y="643"/>
                </a:cxn>
                <a:cxn ang="0">
                  <a:pos x="196" y="610"/>
                </a:cxn>
                <a:cxn ang="0">
                  <a:pos x="82" y="655"/>
                </a:cxn>
                <a:cxn ang="0">
                  <a:pos x="5" y="610"/>
                </a:cxn>
                <a:cxn ang="0">
                  <a:pos x="56" y="543"/>
                </a:cxn>
                <a:cxn ang="0">
                  <a:pos x="71" y="450"/>
                </a:cxn>
                <a:cxn ang="0">
                  <a:pos x="97" y="390"/>
                </a:cxn>
                <a:cxn ang="0">
                  <a:pos x="33" y="289"/>
                </a:cxn>
                <a:cxn ang="0">
                  <a:pos x="0" y="204"/>
                </a:cxn>
                <a:cxn ang="0">
                  <a:pos x="0" y="98"/>
                </a:cxn>
                <a:cxn ang="0">
                  <a:pos x="62" y="57"/>
                </a:cxn>
                <a:cxn ang="0">
                  <a:pos x="76" y="17"/>
                </a:cxn>
              </a:cxnLst>
              <a:rect l="0" t="0" r="r" b="b"/>
              <a:pathLst>
                <a:path w="500" h="655">
                  <a:moveTo>
                    <a:pt x="76" y="17"/>
                  </a:moveTo>
                  <a:lnTo>
                    <a:pt x="134" y="0"/>
                  </a:lnTo>
                  <a:lnTo>
                    <a:pt x="220" y="30"/>
                  </a:lnTo>
                  <a:lnTo>
                    <a:pt x="294" y="66"/>
                  </a:lnTo>
                  <a:lnTo>
                    <a:pt x="384" y="119"/>
                  </a:lnTo>
                  <a:lnTo>
                    <a:pt x="450" y="181"/>
                  </a:lnTo>
                  <a:lnTo>
                    <a:pt x="446" y="249"/>
                  </a:lnTo>
                  <a:lnTo>
                    <a:pt x="498" y="221"/>
                  </a:lnTo>
                  <a:lnTo>
                    <a:pt x="500" y="301"/>
                  </a:lnTo>
                  <a:lnTo>
                    <a:pt x="397" y="451"/>
                  </a:lnTo>
                  <a:lnTo>
                    <a:pt x="367" y="580"/>
                  </a:lnTo>
                  <a:lnTo>
                    <a:pt x="299" y="643"/>
                  </a:lnTo>
                  <a:lnTo>
                    <a:pt x="196" y="610"/>
                  </a:lnTo>
                  <a:lnTo>
                    <a:pt x="82" y="655"/>
                  </a:lnTo>
                  <a:lnTo>
                    <a:pt x="5" y="610"/>
                  </a:lnTo>
                  <a:lnTo>
                    <a:pt x="56" y="543"/>
                  </a:lnTo>
                  <a:lnTo>
                    <a:pt x="71" y="450"/>
                  </a:lnTo>
                  <a:lnTo>
                    <a:pt x="97" y="390"/>
                  </a:lnTo>
                  <a:lnTo>
                    <a:pt x="33" y="289"/>
                  </a:lnTo>
                  <a:lnTo>
                    <a:pt x="0" y="204"/>
                  </a:lnTo>
                  <a:lnTo>
                    <a:pt x="0" y="98"/>
                  </a:lnTo>
                  <a:lnTo>
                    <a:pt x="62" y="57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72">
              <a:extLst>
                <a:ext uri="{FF2B5EF4-FFF2-40B4-BE49-F238E27FC236}">
                  <a16:creationId xmlns:a16="http://schemas.microsoft.com/office/drawing/2014/main" id="{3CF63FF8-8DEB-46EB-997E-5624EAEE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02" y="6092825"/>
              <a:ext cx="125411" cy="100012"/>
            </a:xfrm>
            <a:custGeom>
              <a:avLst/>
              <a:gdLst/>
              <a:ahLst/>
              <a:cxnLst>
                <a:cxn ang="0">
                  <a:pos x="396" y="232"/>
                </a:cxn>
                <a:cxn ang="0">
                  <a:pos x="300" y="229"/>
                </a:cxn>
                <a:cxn ang="0">
                  <a:pos x="240" y="181"/>
                </a:cxn>
                <a:cxn ang="0">
                  <a:pos x="183" y="139"/>
                </a:cxn>
                <a:cxn ang="0">
                  <a:pos x="125" y="81"/>
                </a:cxn>
                <a:cxn ang="0">
                  <a:pos x="63" y="14"/>
                </a:cxn>
                <a:cxn ang="0">
                  <a:pos x="14" y="0"/>
                </a:cxn>
                <a:cxn ang="0">
                  <a:pos x="9" y="145"/>
                </a:cxn>
                <a:cxn ang="0">
                  <a:pos x="0" y="265"/>
                </a:cxn>
                <a:cxn ang="0">
                  <a:pos x="151" y="260"/>
                </a:cxn>
                <a:cxn ang="0">
                  <a:pos x="258" y="313"/>
                </a:cxn>
                <a:cxn ang="0">
                  <a:pos x="291" y="276"/>
                </a:cxn>
                <a:cxn ang="0">
                  <a:pos x="339" y="280"/>
                </a:cxn>
                <a:cxn ang="0">
                  <a:pos x="393" y="277"/>
                </a:cxn>
                <a:cxn ang="0">
                  <a:pos x="396" y="232"/>
                </a:cxn>
              </a:cxnLst>
              <a:rect l="0" t="0" r="r" b="b"/>
              <a:pathLst>
                <a:path w="396" h="313">
                  <a:moveTo>
                    <a:pt x="396" y="232"/>
                  </a:moveTo>
                  <a:lnTo>
                    <a:pt x="300" y="229"/>
                  </a:lnTo>
                  <a:lnTo>
                    <a:pt x="240" y="181"/>
                  </a:lnTo>
                  <a:lnTo>
                    <a:pt x="183" y="139"/>
                  </a:lnTo>
                  <a:lnTo>
                    <a:pt x="125" y="81"/>
                  </a:lnTo>
                  <a:lnTo>
                    <a:pt x="63" y="14"/>
                  </a:lnTo>
                  <a:lnTo>
                    <a:pt x="14" y="0"/>
                  </a:lnTo>
                  <a:lnTo>
                    <a:pt x="9" y="145"/>
                  </a:lnTo>
                  <a:lnTo>
                    <a:pt x="0" y="265"/>
                  </a:lnTo>
                  <a:lnTo>
                    <a:pt x="151" y="260"/>
                  </a:lnTo>
                  <a:lnTo>
                    <a:pt x="258" y="313"/>
                  </a:lnTo>
                  <a:lnTo>
                    <a:pt x="291" y="276"/>
                  </a:lnTo>
                  <a:lnTo>
                    <a:pt x="339" y="280"/>
                  </a:lnTo>
                  <a:lnTo>
                    <a:pt x="393" y="277"/>
                  </a:lnTo>
                  <a:lnTo>
                    <a:pt x="396" y="232"/>
                  </a:lnTo>
                  <a:close/>
                </a:path>
              </a:pathLst>
            </a:custGeom>
            <a:solidFill>
              <a:srgbClr val="4BAFC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73">
              <a:extLst>
                <a:ext uri="{FF2B5EF4-FFF2-40B4-BE49-F238E27FC236}">
                  <a16:creationId xmlns:a16="http://schemas.microsoft.com/office/drawing/2014/main" id="{4D56D750-F497-42CD-B8D1-A57229A0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397" y="2471738"/>
              <a:ext cx="49211" cy="42863"/>
            </a:xfrm>
            <a:custGeom>
              <a:avLst/>
              <a:gdLst/>
              <a:ahLst/>
              <a:cxnLst>
                <a:cxn ang="0">
                  <a:pos x="192" y="12"/>
                </a:cxn>
                <a:cxn ang="0">
                  <a:pos x="126" y="0"/>
                </a:cxn>
                <a:cxn ang="0">
                  <a:pos x="54" y="12"/>
                </a:cxn>
                <a:cxn ang="0">
                  <a:pos x="60" y="72"/>
                </a:cxn>
                <a:cxn ang="0">
                  <a:pos x="54" y="120"/>
                </a:cxn>
                <a:cxn ang="0">
                  <a:pos x="0" y="168"/>
                </a:cxn>
                <a:cxn ang="0">
                  <a:pos x="144" y="150"/>
                </a:cxn>
                <a:cxn ang="0">
                  <a:pos x="162" y="78"/>
                </a:cxn>
                <a:cxn ang="0">
                  <a:pos x="192" y="12"/>
                </a:cxn>
              </a:cxnLst>
              <a:rect l="0" t="0" r="r" b="b"/>
              <a:pathLst>
                <a:path w="192" h="168">
                  <a:moveTo>
                    <a:pt x="192" y="12"/>
                  </a:moveTo>
                  <a:lnTo>
                    <a:pt x="126" y="0"/>
                  </a:lnTo>
                  <a:lnTo>
                    <a:pt x="54" y="12"/>
                  </a:lnTo>
                  <a:lnTo>
                    <a:pt x="60" y="72"/>
                  </a:lnTo>
                  <a:lnTo>
                    <a:pt x="54" y="120"/>
                  </a:lnTo>
                  <a:lnTo>
                    <a:pt x="0" y="168"/>
                  </a:lnTo>
                  <a:lnTo>
                    <a:pt x="144" y="150"/>
                  </a:lnTo>
                  <a:lnTo>
                    <a:pt x="162" y="78"/>
                  </a:lnTo>
                  <a:lnTo>
                    <a:pt x="192" y="12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74">
              <a:extLst>
                <a:ext uri="{FF2B5EF4-FFF2-40B4-BE49-F238E27FC236}">
                  <a16:creationId xmlns:a16="http://schemas.microsoft.com/office/drawing/2014/main" id="{16D3EEEC-F674-42F4-A8FB-AAF0D391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864" y="2409826"/>
              <a:ext cx="30163" cy="30162"/>
            </a:xfrm>
            <a:custGeom>
              <a:avLst/>
              <a:gdLst/>
              <a:ahLst/>
              <a:cxnLst>
                <a:cxn ang="0">
                  <a:pos x="110" y="101"/>
                </a:cxn>
                <a:cxn ang="0">
                  <a:pos x="67" y="129"/>
                </a:cxn>
                <a:cxn ang="0">
                  <a:pos x="19" y="105"/>
                </a:cxn>
                <a:cxn ang="0">
                  <a:pos x="0" y="53"/>
                </a:cxn>
                <a:cxn ang="0">
                  <a:pos x="72" y="0"/>
                </a:cxn>
                <a:cxn ang="0">
                  <a:pos x="120" y="33"/>
                </a:cxn>
                <a:cxn ang="0">
                  <a:pos x="110" y="101"/>
                </a:cxn>
              </a:cxnLst>
              <a:rect l="0" t="0" r="r" b="b"/>
              <a:pathLst>
                <a:path w="120" h="129">
                  <a:moveTo>
                    <a:pt x="110" y="101"/>
                  </a:moveTo>
                  <a:lnTo>
                    <a:pt x="67" y="129"/>
                  </a:lnTo>
                  <a:lnTo>
                    <a:pt x="19" y="105"/>
                  </a:lnTo>
                  <a:lnTo>
                    <a:pt x="0" y="53"/>
                  </a:lnTo>
                  <a:lnTo>
                    <a:pt x="72" y="0"/>
                  </a:lnTo>
                  <a:lnTo>
                    <a:pt x="120" y="33"/>
                  </a:lnTo>
                  <a:lnTo>
                    <a:pt x="110" y="101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75">
              <a:extLst>
                <a:ext uri="{FF2B5EF4-FFF2-40B4-BE49-F238E27FC236}">
                  <a16:creationId xmlns:a16="http://schemas.microsoft.com/office/drawing/2014/main" id="{5D0F6FD6-DEB4-4F5D-84B0-41A515FA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977" y="2071688"/>
              <a:ext cx="223836" cy="234950"/>
            </a:xfrm>
            <a:custGeom>
              <a:avLst/>
              <a:gdLst/>
              <a:ahLst/>
              <a:cxnLst>
                <a:cxn ang="0">
                  <a:pos x="0" y="3968"/>
                </a:cxn>
                <a:cxn ang="0">
                  <a:pos x="495" y="4415"/>
                </a:cxn>
                <a:cxn ang="0">
                  <a:pos x="875" y="4655"/>
                </a:cxn>
                <a:cxn ang="0">
                  <a:pos x="1250" y="4780"/>
                </a:cxn>
                <a:cxn ang="0">
                  <a:pos x="1640" y="4780"/>
                </a:cxn>
                <a:cxn ang="0">
                  <a:pos x="2085" y="4835"/>
                </a:cxn>
                <a:cxn ang="0">
                  <a:pos x="2490" y="5000"/>
                </a:cxn>
                <a:cxn ang="0">
                  <a:pos x="2550" y="4840"/>
                </a:cxn>
                <a:cxn ang="0">
                  <a:pos x="2760" y="4660"/>
                </a:cxn>
                <a:cxn ang="0">
                  <a:pos x="2925" y="4610"/>
                </a:cxn>
                <a:cxn ang="0">
                  <a:pos x="3045" y="4475"/>
                </a:cxn>
                <a:cxn ang="0">
                  <a:pos x="3195" y="4450"/>
                </a:cxn>
                <a:cxn ang="0">
                  <a:pos x="3210" y="4405"/>
                </a:cxn>
                <a:cxn ang="0">
                  <a:pos x="3120" y="4330"/>
                </a:cxn>
                <a:cxn ang="0">
                  <a:pos x="3135" y="4220"/>
                </a:cxn>
                <a:cxn ang="0">
                  <a:pos x="3275" y="4180"/>
                </a:cxn>
                <a:cxn ang="0">
                  <a:pos x="3418" y="4181"/>
                </a:cxn>
                <a:cxn ang="0">
                  <a:pos x="3540" y="4010"/>
                </a:cxn>
                <a:cxn ang="0">
                  <a:pos x="3665" y="4025"/>
                </a:cxn>
                <a:cxn ang="0">
                  <a:pos x="3680" y="3820"/>
                </a:cxn>
                <a:cxn ang="0">
                  <a:pos x="3560" y="3680"/>
                </a:cxn>
                <a:cxn ang="0">
                  <a:pos x="3635" y="3445"/>
                </a:cxn>
                <a:cxn ang="0">
                  <a:pos x="3875" y="3340"/>
                </a:cxn>
                <a:cxn ang="0">
                  <a:pos x="4175" y="3130"/>
                </a:cxn>
                <a:cxn ang="0">
                  <a:pos x="4755" y="2635"/>
                </a:cxn>
                <a:cxn ang="0">
                  <a:pos x="4440" y="2380"/>
                </a:cxn>
                <a:cxn ang="0">
                  <a:pos x="4385" y="2405"/>
                </a:cxn>
                <a:cxn ang="0">
                  <a:pos x="4470" y="2480"/>
                </a:cxn>
                <a:cxn ang="0">
                  <a:pos x="4400" y="2530"/>
                </a:cxn>
                <a:cxn ang="0">
                  <a:pos x="4310" y="2660"/>
                </a:cxn>
                <a:cxn ang="0">
                  <a:pos x="4130" y="2465"/>
                </a:cxn>
                <a:cxn ang="0">
                  <a:pos x="3979" y="2439"/>
                </a:cxn>
                <a:cxn ang="0">
                  <a:pos x="3817" y="2391"/>
                </a:cxn>
                <a:cxn ang="0">
                  <a:pos x="3612" y="2420"/>
                </a:cxn>
                <a:cxn ang="0">
                  <a:pos x="3730" y="867"/>
                </a:cxn>
                <a:cxn ang="0">
                  <a:pos x="3730" y="27"/>
                </a:cxn>
                <a:cxn ang="0">
                  <a:pos x="1600" y="0"/>
                </a:cxn>
                <a:cxn ang="0">
                  <a:pos x="1560" y="680"/>
                </a:cxn>
                <a:cxn ang="0">
                  <a:pos x="1060" y="680"/>
                </a:cxn>
                <a:cxn ang="0">
                  <a:pos x="1509" y="1109"/>
                </a:cxn>
                <a:cxn ang="0">
                  <a:pos x="1942" y="1379"/>
                </a:cxn>
                <a:cxn ang="0">
                  <a:pos x="1999" y="1608"/>
                </a:cxn>
                <a:cxn ang="0">
                  <a:pos x="2262" y="1760"/>
                </a:cxn>
                <a:cxn ang="0">
                  <a:pos x="2182" y="1925"/>
                </a:cxn>
                <a:cxn ang="0">
                  <a:pos x="2149" y="2139"/>
                </a:cxn>
                <a:cxn ang="0">
                  <a:pos x="678" y="2120"/>
                </a:cxn>
                <a:cxn ang="0">
                  <a:pos x="80" y="3070"/>
                </a:cxn>
                <a:cxn ang="0">
                  <a:pos x="219" y="3300"/>
                </a:cxn>
                <a:cxn ang="0">
                  <a:pos x="90" y="3450"/>
                </a:cxn>
                <a:cxn ang="0">
                  <a:pos x="130" y="3629"/>
                </a:cxn>
                <a:cxn ang="0">
                  <a:pos x="90" y="3869"/>
                </a:cxn>
                <a:cxn ang="0">
                  <a:pos x="0" y="3968"/>
                </a:cxn>
              </a:cxnLst>
              <a:rect l="0" t="0" r="r" b="b"/>
              <a:pathLst>
                <a:path w="4755" h="5000">
                  <a:moveTo>
                    <a:pt x="0" y="3968"/>
                  </a:moveTo>
                  <a:lnTo>
                    <a:pt x="495" y="4415"/>
                  </a:lnTo>
                  <a:lnTo>
                    <a:pt x="875" y="4655"/>
                  </a:lnTo>
                  <a:lnTo>
                    <a:pt x="1250" y="4780"/>
                  </a:lnTo>
                  <a:lnTo>
                    <a:pt x="1640" y="4780"/>
                  </a:lnTo>
                  <a:lnTo>
                    <a:pt x="2085" y="4835"/>
                  </a:lnTo>
                  <a:lnTo>
                    <a:pt x="2490" y="5000"/>
                  </a:lnTo>
                  <a:lnTo>
                    <a:pt x="2550" y="4840"/>
                  </a:lnTo>
                  <a:lnTo>
                    <a:pt x="2760" y="4660"/>
                  </a:lnTo>
                  <a:lnTo>
                    <a:pt x="2925" y="4610"/>
                  </a:lnTo>
                  <a:lnTo>
                    <a:pt x="3045" y="4475"/>
                  </a:lnTo>
                  <a:lnTo>
                    <a:pt x="3195" y="4450"/>
                  </a:lnTo>
                  <a:lnTo>
                    <a:pt x="3210" y="4405"/>
                  </a:lnTo>
                  <a:lnTo>
                    <a:pt x="3120" y="4330"/>
                  </a:lnTo>
                  <a:lnTo>
                    <a:pt x="3135" y="4220"/>
                  </a:lnTo>
                  <a:lnTo>
                    <a:pt x="3275" y="4180"/>
                  </a:lnTo>
                  <a:lnTo>
                    <a:pt x="3418" y="4181"/>
                  </a:lnTo>
                  <a:lnTo>
                    <a:pt x="3540" y="4010"/>
                  </a:lnTo>
                  <a:lnTo>
                    <a:pt x="3665" y="4025"/>
                  </a:lnTo>
                  <a:lnTo>
                    <a:pt x="3680" y="3820"/>
                  </a:lnTo>
                  <a:lnTo>
                    <a:pt x="3560" y="3680"/>
                  </a:lnTo>
                  <a:lnTo>
                    <a:pt x="3635" y="3445"/>
                  </a:lnTo>
                  <a:lnTo>
                    <a:pt x="3875" y="3340"/>
                  </a:lnTo>
                  <a:lnTo>
                    <a:pt x="4175" y="3130"/>
                  </a:lnTo>
                  <a:lnTo>
                    <a:pt x="4755" y="2635"/>
                  </a:lnTo>
                  <a:lnTo>
                    <a:pt x="4440" y="2380"/>
                  </a:lnTo>
                  <a:lnTo>
                    <a:pt x="4385" y="2405"/>
                  </a:lnTo>
                  <a:lnTo>
                    <a:pt x="4470" y="2480"/>
                  </a:lnTo>
                  <a:lnTo>
                    <a:pt x="4400" y="2530"/>
                  </a:lnTo>
                  <a:lnTo>
                    <a:pt x="4310" y="2660"/>
                  </a:lnTo>
                  <a:lnTo>
                    <a:pt x="4130" y="2465"/>
                  </a:lnTo>
                  <a:lnTo>
                    <a:pt x="3979" y="2439"/>
                  </a:lnTo>
                  <a:lnTo>
                    <a:pt x="3817" y="2391"/>
                  </a:lnTo>
                  <a:lnTo>
                    <a:pt x="3612" y="2420"/>
                  </a:lnTo>
                  <a:lnTo>
                    <a:pt x="3730" y="867"/>
                  </a:lnTo>
                  <a:lnTo>
                    <a:pt x="3730" y="27"/>
                  </a:lnTo>
                  <a:lnTo>
                    <a:pt x="1600" y="0"/>
                  </a:lnTo>
                  <a:lnTo>
                    <a:pt x="1560" y="680"/>
                  </a:lnTo>
                  <a:lnTo>
                    <a:pt x="1060" y="680"/>
                  </a:lnTo>
                  <a:lnTo>
                    <a:pt x="1509" y="1109"/>
                  </a:lnTo>
                  <a:lnTo>
                    <a:pt x="1942" y="1379"/>
                  </a:lnTo>
                  <a:lnTo>
                    <a:pt x="1999" y="1608"/>
                  </a:lnTo>
                  <a:lnTo>
                    <a:pt x="2262" y="1760"/>
                  </a:lnTo>
                  <a:lnTo>
                    <a:pt x="2182" y="1925"/>
                  </a:lnTo>
                  <a:lnTo>
                    <a:pt x="2149" y="2139"/>
                  </a:lnTo>
                  <a:lnTo>
                    <a:pt x="678" y="2120"/>
                  </a:lnTo>
                  <a:lnTo>
                    <a:pt x="80" y="3070"/>
                  </a:lnTo>
                  <a:lnTo>
                    <a:pt x="219" y="3300"/>
                  </a:lnTo>
                  <a:lnTo>
                    <a:pt x="90" y="3450"/>
                  </a:lnTo>
                  <a:lnTo>
                    <a:pt x="130" y="3629"/>
                  </a:lnTo>
                  <a:lnTo>
                    <a:pt x="90" y="3869"/>
                  </a:lnTo>
                  <a:lnTo>
                    <a:pt x="0" y="396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76">
              <a:extLst>
                <a:ext uri="{FF2B5EF4-FFF2-40B4-BE49-F238E27FC236}">
                  <a16:creationId xmlns:a16="http://schemas.microsoft.com/office/drawing/2014/main" id="{D95B7288-2136-4562-B90A-268F1CD81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838" y="2012951"/>
              <a:ext cx="100011" cy="174625"/>
            </a:xfrm>
            <a:custGeom>
              <a:avLst/>
              <a:gdLst/>
              <a:ahLst/>
              <a:cxnLst>
                <a:cxn ang="0">
                  <a:pos x="55" y="548"/>
                </a:cxn>
                <a:cxn ang="0">
                  <a:pos x="31" y="541"/>
                </a:cxn>
                <a:cxn ang="0">
                  <a:pos x="0" y="545"/>
                </a:cxn>
                <a:cxn ang="0">
                  <a:pos x="18" y="319"/>
                </a:cxn>
                <a:cxn ang="0">
                  <a:pos x="18" y="191"/>
                </a:cxn>
                <a:cxn ang="0">
                  <a:pos x="22" y="166"/>
                </a:cxn>
                <a:cxn ang="0">
                  <a:pos x="43" y="158"/>
                </a:cxn>
                <a:cxn ang="0">
                  <a:pos x="58" y="139"/>
                </a:cxn>
                <a:cxn ang="0">
                  <a:pos x="113" y="153"/>
                </a:cxn>
                <a:cxn ang="0">
                  <a:pos x="146" y="106"/>
                </a:cxn>
                <a:cxn ang="0">
                  <a:pos x="181" y="63"/>
                </a:cxn>
                <a:cxn ang="0">
                  <a:pos x="229" y="60"/>
                </a:cxn>
                <a:cxn ang="0">
                  <a:pos x="269" y="0"/>
                </a:cxn>
                <a:cxn ang="0">
                  <a:pos x="278" y="82"/>
                </a:cxn>
                <a:cxn ang="0">
                  <a:pos x="313" y="79"/>
                </a:cxn>
                <a:cxn ang="0">
                  <a:pos x="307" y="127"/>
                </a:cxn>
                <a:cxn ang="0">
                  <a:pos x="271" y="180"/>
                </a:cxn>
                <a:cxn ang="0">
                  <a:pos x="224" y="189"/>
                </a:cxn>
                <a:cxn ang="0">
                  <a:pos x="212" y="223"/>
                </a:cxn>
                <a:cxn ang="0">
                  <a:pos x="223" y="256"/>
                </a:cxn>
                <a:cxn ang="0">
                  <a:pos x="215" y="268"/>
                </a:cxn>
                <a:cxn ang="0">
                  <a:pos x="203" y="292"/>
                </a:cxn>
                <a:cxn ang="0">
                  <a:pos x="232" y="321"/>
                </a:cxn>
                <a:cxn ang="0">
                  <a:pos x="227" y="361"/>
                </a:cxn>
                <a:cxn ang="0">
                  <a:pos x="224" y="391"/>
                </a:cxn>
                <a:cxn ang="0">
                  <a:pos x="209" y="426"/>
                </a:cxn>
                <a:cxn ang="0">
                  <a:pos x="187" y="450"/>
                </a:cxn>
                <a:cxn ang="0">
                  <a:pos x="157" y="474"/>
                </a:cxn>
                <a:cxn ang="0">
                  <a:pos x="137" y="490"/>
                </a:cxn>
                <a:cxn ang="0">
                  <a:pos x="118" y="510"/>
                </a:cxn>
                <a:cxn ang="0">
                  <a:pos x="101" y="540"/>
                </a:cxn>
                <a:cxn ang="0">
                  <a:pos x="77" y="552"/>
                </a:cxn>
                <a:cxn ang="0">
                  <a:pos x="55" y="548"/>
                </a:cxn>
              </a:cxnLst>
              <a:rect l="0" t="0" r="r" b="b"/>
              <a:pathLst>
                <a:path w="313" h="552">
                  <a:moveTo>
                    <a:pt x="55" y="548"/>
                  </a:moveTo>
                  <a:lnTo>
                    <a:pt x="31" y="541"/>
                  </a:lnTo>
                  <a:lnTo>
                    <a:pt x="0" y="545"/>
                  </a:lnTo>
                  <a:lnTo>
                    <a:pt x="18" y="319"/>
                  </a:lnTo>
                  <a:lnTo>
                    <a:pt x="18" y="191"/>
                  </a:lnTo>
                  <a:lnTo>
                    <a:pt x="22" y="166"/>
                  </a:lnTo>
                  <a:lnTo>
                    <a:pt x="43" y="158"/>
                  </a:lnTo>
                  <a:lnTo>
                    <a:pt x="58" y="139"/>
                  </a:lnTo>
                  <a:lnTo>
                    <a:pt x="113" y="153"/>
                  </a:lnTo>
                  <a:lnTo>
                    <a:pt x="146" y="106"/>
                  </a:lnTo>
                  <a:lnTo>
                    <a:pt x="181" y="63"/>
                  </a:lnTo>
                  <a:lnTo>
                    <a:pt x="229" y="60"/>
                  </a:lnTo>
                  <a:lnTo>
                    <a:pt x="269" y="0"/>
                  </a:lnTo>
                  <a:lnTo>
                    <a:pt x="278" y="82"/>
                  </a:lnTo>
                  <a:lnTo>
                    <a:pt x="313" y="79"/>
                  </a:lnTo>
                  <a:lnTo>
                    <a:pt x="307" y="127"/>
                  </a:lnTo>
                  <a:lnTo>
                    <a:pt x="271" y="180"/>
                  </a:lnTo>
                  <a:lnTo>
                    <a:pt x="224" y="189"/>
                  </a:lnTo>
                  <a:lnTo>
                    <a:pt x="212" y="223"/>
                  </a:lnTo>
                  <a:lnTo>
                    <a:pt x="223" y="256"/>
                  </a:lnTo>
                  <a:lnTo>
                    <a:pt x="215" y="268"/>
                  </a:lnTo>
                  <a:lnTo>
                    <a:pt x="203" y="292"/>
                  </a:lnTo>
                  <a:lnTo>
                    <a:pt x="232" y="321"/>
                  </a:lnTo>
                  <a:lnTo>
                    <a:pt x="227" y="361"/>
                  </a:lnTo>
                  <a:lnTo>
                    <a:pt x="224" y="391"/>
                  </a:lnTo>
                  <a:lnTo>
                    <a:pt x="209" y="426"/>
                  </a:lnTo>
                  <a:lnTo>
                    <a:pt x="187" y="450"/>
                  </a:lnTo>
                  <a:lnTo>
                    <a:pt x="157" y="474"/>
                  </a:lnTo>
                  <a:lnTo>
                    <a:pt x="137" y="490"/>
                  </a:lnTo>
                  <a:lnTo>
                    <a:pt x="118" y="510"/>
                  </a:lnTo>
                  <a:lnTo>
                    <a:pt x="101" y="540"/>
                  </a:lnTo>
                  <a:lnTo>
                    <a:pt x="77" y="552"/>
                  </a:lnTo>
                  <a:lnTo>
                    <a:pt x="55" y="54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77">
              <a:extLst>
                <a:ext uri="{FF2B5EF4-FFF2-40B4-BE49-F238E27FC236}">
                  <a16:creationId xmlns:a16="http://schemas.microsoft.com/office/drawing/2014/main" id="{2995DCFE-7E6C-4D70-923A-3AB0DA3AE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13" y="2181226"/>
              <a:ext cx="344483" cy="173037"/>
            </a:xfrm>
            <a:custGeom>
              <a:avLst/>
              <a:gdLst/>
              <a:ahLst/>
              <a:cxnLst>
                <a:cxn ang="0">
                  <a:pos x="2149" y="3361"/>
                </a:cxn>
                <a:cxn ang="0">
                  <a:pos x="2009" y="3221"/>
                </a:cxn>
                <a:cxn ang="0">
                  <a:pos x="1769" y="3159"/>
                </a:cxn>
                <a:cxn ang="0">
                  <a:pos x="1869" y="2971"/>
                </a:cxn>
                <a:cxn ang="0">
                  <a:pos x="1809" y="2591"/>
                </a:cxn>
                <a:cxn ang="0">
                  <a:pos x="1439" y="2451"/>
                </a:cxn>
                <a:cxn ang="0">
                  <a:pos x="1229" y="2591"/>
                </a:cxn>
                <a:cxn ang="0">
                  <a:pos x="869" y="2421"/>
                </a:cxn>
                <a:cxn ang="0">
                  <a:pos x="409" y="2041"/>
                </a:cxn>
                <a:cxn ang="0">
                  <a:pos x="119" y="1700"/>
                </a:cxn>
                <a:cxn ang="0">
                  <a:pos x="258" y="1511"/>
                </a:cxn>
                <a:cxn ang="0">
                  <a:pos x="215" y="1134"/>
                </a:cxn>
                <a:cxn ang="0">
                  <a:pos x="746" y="827"/>
                </a:cxn>
                <a:cxn ang="0">
                  <a:pos x="1489" y="350"/>
                </a:cxn>
                <a:cxn ang="0">
                  <a:pos x="1999" y="110"/>
                </a:cxn>
                <a:cxn ang="0">
                  <a:pos x="2409" y="210"/>
                </a:cxn>
                <a:cxn ang="0">
                  <a:pos x="3559" y="260"/>
                </a:cxn>
                <a:cxn ang="0">
                  <a:pos x="4010" y="150"/>
                </a:cxn>
                <a:cxn ang="0">
                  <a:pos x="4270" y="30"/>
                </a:cxn>
                <a:cxn ang="0">
                  <a:pos x="4730" y="150"/>
                </a:cxn>
                <a:cxn ang="0">
                  <a:pos x="5160" y="0"/>
                </a:cxn>
                <a:cxn ang="0">
                  <a:pos x="5620" y="310"/>
                </a:cxn>
                <a:cxn ang="0">
                  <a:pos x="6080" y="290"/>
                </a:cxn>
                <a:cxn ang="0">
                  <a:pos x="6090" y="590"/>
                </a:cxn>
                <a:cxn ang="0">
                  <a:pos x="6310" y="850"/>
                </a:cxn>
                <a:cxn ang="0">
                  <a:pos x="6550" y="920"/>
                </a:cxn>
                <a:cxn ang="0">
                  <a:pos x="6810" y="1010"/>
                </a:cxn>
                <a:cxn ang="0">
                  <a:pos x="7090" y="960"/>
                </a:cxn>
                <a:cxn ang="0">
                  <a:pos x="7310" y="1290"/>
                </a:cxn>
                <a:cxn ang="0">
                  <a:pos x="6900" y="1250"/>
                </a:cxn>
                <a:cxn ang="0">
                  <a:pos x="6200" y="1580"/>
                </a:cxn>
                <a:cxn ang="0">
                  <a:pos x="5510" y="1660"/>
                </a:cxn>
                <a:cxn ang="0">
                  <a:pos x="5130" y="1620"/>
                </a:cxn>
                <a:cxn ang="0">
                  <a:pos x="4980" y="1850"/>
                </a:cxn>
                <a:cxn ang="0">
                  <a:pos x="4940" y="2101"/>
                </a:cxn>
                <a:cxn ang="0">
                  <a:pos x="4590" y="2371"/>
                </a:cxn>
                <a:cxn ang="0">
                  <a:pos x="4230" y="2721"/>
                </a:cxn>
                <a:cxn ang="0">
                  <a:pos x="3589" y="2771"/>
                </a:cxn>
                <a:cxn ang="0">
                  <a:pos x="3049" y="2971"/>
                </a:cxn>
                <a:cxn ang="0">
                  <a:pos x="2909" y="3361"/>
                </a:cxn>
                <a:cxn ang="0">
                  <a:pos x="2739" y="3711"/>
                </a:cxn>
                <a:cxn ang="0">
                  <a:pos x="2389" y="3551"/>
                </a:cxn>
              </a:cxnLst>
              <a:rect l="0" t="0" r="r" b="b"/>
              <a:pathLst>
                <a:path w="7310" h="3711">
                  <a:moveTo>
                    <a:pt x="2389" y="3551"/>
                  </a:moveTo>
                  <a:lnTo>
                    <a:pt x="2149" y="3361"/>
                  </a:lnTo>
                  <a:lnTo>
                    <a:pt x="2129" y="3251"/>
                  </a:lnTo>
                  <a:lnTo>
                    <a:pt x="2009" y="3221"/>
                  </a:lnTo>
                  <a:lnTo>
                    <a:pt x="1909" y="3281"/>
                  </a:lnTo>
                  <a:lnTo>
                    <a:pt x="1769" y="3159"/>
                  </a:lnTo>
                  <a:lnTo>
                    <a:pt x="1939" y="3146"/>
                  </a:lnTo>
                  <a:lnTo>
                    <a:pt x="1869" y="2971"/>
                  </a:lnTo>
                  <a:lnTo>
                    <a:pt x="1949" y="2691"/>
                  </a:lnTo>
                  <a:lnTo>
                    <a:pt x="1809" y="2591"/>
                  </a:lnTo>
                  <a:lnTo>
                    <a:pt x="1599" y="2601"/>
                  </a:lnTo>
                  <a:lnTo>
                    <a:pt x="1439" y="2451"/>
                  </a:lnTo>
                  <a:lnTo>
                    <a:pt x="1309" y="2481"/>
                  </a:lnTo>
                  <a:lnTo>
                    <a:pt x="1229" y="2591"/>
                  </a:lnTo>
                  <a:lnTo>
                    <a:pt x="1039" y="2601"/>
                  </a:lnTo>
                  <a:lnTo>
                    <a:pt x="869" y="2421"/>
                  </a:lnTo>
                  <a:lnTo>
                    <a:pt x="429" y="2181"/>
                  </a:lnTo>
                  <a:lnTo>
                    <a:pt x="409" y="2041"/>
                  </a:lnTo>
                  <a:lnTo>
                    <a:pt x="0" y="1869"/>
                  </a:lnTo>
                  <a:lnTo>
                    <a:pt x="119" y="1700"/>
                  </a:lnTo>
                  <a:lnTo>
                    <a:pt x="243" y="1713"/>
                  </a:lnTo>
                  <a:lnTo>
                    <a:pt x="258" y="1511"/>
                  </a:lnTo>
                  <a:lnTo>
                    <a:pt x="140" y="1371"/>
                  </a:lnTo>
                  <a:lnTo>
                    <a:pt x="215" y="1134"/>
                  </a:lnTo>
                  <a:lnTo>
                    <a:pt x="456" y="1029"/>
                  </a:lnTo>
                  <a:lnTo>
                    <a:pt x="746" y="827"/>
                  </a:lnTo>
                  <a:lnTo>
                    <a:pt x="1334" y="326"/>
                  </a:lnTo>
                  <a:lnTo>
                    <a:pt x="1489" y="350"/>
                  </a:lnTo>
                  <a:lnTo>
                    <a:pt x="1789" y="120"/>
                  </a:lnTo>
                  <a:lnTo>
                    <a:pt x="1999" y="110"/>
                  </a:lnTo>
                  <a:lnTo>
                    <a:pt x="2229" y="250"/>
                  </a:lnTo>
                  <a:lnTo>
                    <a:pt x="2409" y="210"/>
                  </a:lnTo>
                  <a:lnTo>
                    <a:pt x="2959" y="290"/>
                  </a:lnTo>
                  <a:lnTo>
                    <a:pt x="3559" y="260"/>
                  </a:lnTo>
                  <a:lnTo>
                    <a:pt x="3810" y="150"/>
                  </a:lnTo>
                  <a:lnTo>
                    <a:pt x="4010" y="150"/>
                  </a:lnTo>
                  <a:lnTo>
                    <a:pt x="4080" y="10"/>
                  </a:lnTo>
                  <a:lnTo>
                    <a:pt x="4270" y="30"/>
                  </a:lnTo>
                  <a:lnTo>
                    <a:pt x="4430" y="130"/>
                  </a:lnTo>
                  <a:lnTo>
                    <a:pt x="4730" y="150"/>
                  </a:lnTo>
                  <a:lnTo>
                    <a:pt x="5020" y="110"/>
                  </a:lnTo>
                  <a:lnTo>
                    <a:pt x="5160" y="0"/>
                  </a:lnTo>
                  <a:lnTo>
                    <a:pt x="5540" y="170"/>
                  </a:lnTo>
                  <a:lnTo>
                    <a:pt x="5620" y="310"/>
                  </a:lnTo>
                  <a:lnTo>
                    <a:pt x="5930" y="210"/>
                  </a:lnTo>
                  <a:lnTo>
                    <a:pt x="6080" y="290"/>
                  </a:lnTo>
                  <a:lnTo>
                    <a:pt x="6430" y="610"/>
                  </a:lnTo>
                  <a:lnTo>
                    <a:pt x="6090" y="590"/>
                  </a:lnTo>
                  <a:lnTo>
                    <a:pt x="6200" y="750"/>
                  </a:lnTo>
                  <a:lnTo>
                    <a:pt x="6310" y="850"/>
                  </a:lnTo>
                  <a:lnTo>
                    <a:pt x="6420" y="930"/>
                  </a:lnTo>
                  <a:lnTo>
                    <a:pt x="6550" y="920"/>
                  </a:lnTo>
                  <a:lnTo>
                    <a:pt x="6750" y="880"/>
                  </a:lnTo>
                  <a:lnTo>
                    <a:pt x="6810" y="1010"/>
                  </a:lnTo>
                  <a:lnTo>
                    <a:pt x="6910" y="890"/>
                  </a:lnTo>
                  <a:lnTo>
                    <a:pt x="7090" y="960"/>
                  </a:lnTo>
                  <a:lnTo>
                    <a:pt x="7160" y="1150"/>
                  </a:lnTo>
                  <a:lnTo>
                    <a:pt x="7310" y="1290"/>
                  </a:lnTo>
                  <a:lnTo>
                    <a:pt x="7060" y="1220"/>
                  </a:lnTo>
                  <a:lnTo>
                    <a:pt x="6900" y="1250"/>
                  </a:lnTo>
                  <a:lnTo>
                    <a:pt x="6590" y="1500"/>
                  </a:lnTo>
                  <a:lnTo>
                    <a:pt x="6200" y="1580"/>
                  </a:lnTo>
                  <a:lnTo>
                    <a:pt x="5710" y="1720"/>
                  </a:lnTo>
                  <a:lnTo>
                    <a:pt x="5510" y="1660"/>
                  </a:lnTo>
                  <a:lnTo>
                    <a:pt x="5350" y="1450"/>
                  </a:lnTo>
                  <a:lnTo>
                    <a:pt x="5130" y="1620"/>
                  </a:lnTo>
                  <a:lnTo>
                    <a:pt x="5130" y="1760"/>
                  </a:lnTo>
                  <a:lnTo>
                    <a:pt x="4980" y="1850"/>
                  </a:lnTo>
                  <a:lnTo>
                    <a:pt x="4950" y="2011"/>
                  </a:lnTo>
                  <a:lnTo>
                    <a:pt x="4940" y="2101"/>
                  </a:lnTo>
                  <a:lnTo>
                    <a:pt x="4740" y="2161"/>
                  </a:lnTo>
                  <a:lnTo>
                    <a:pt x="4590" y="2371"/>
                  </a:lnTo>
                  <a:lnTo>
                    <a:pt x="4300" y="2541"/>
                  </a:lnTo>
                  <a:lnTo>
                    <a:pt x="4230" y="2721"/>
                  </a:lnTo>
                  <a:lnTo>
                    <a:pt x="3850" y="2451"/>
                  </a:lnTo>
                  <a:lnTo>
                    <a:pt x="3589" y="2771"/>
                  </a:lnTo>
                  <a:lnTo>
                    <a:pt x="3079" y="2791"/>
                  </a:lnTo>
                  <a:lnTo>
                    <a:pt x="3049" y="2971"/>
                  </a:lnTo>
                  <a:lnTo>
                    <a:pt x="3139" y="3311"/>
                  </a:lnTo>
                  <a:lnTo>
                    <a:pt x="2909" y="3361"/>
                  </a:lnTo>
                  <a:lnTo>
                    <a:pt x="2869" y="3541"/>
                  </a:lnTo>
                  <a:lnTo>
                    <a:pt x="2739" y="3711"/>
                  </a:lnTo>
                  <a:lnTo>
                    <a:pt x="2389" y="3701"/>
                  </a:lnTo>
                  <a:lnTo>
                    <a:pt x="2389" y="3551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78">
              <a:extLst>
                <a:ext uri="{FF2B5EF4-FFF2-40B4-BE49-F238E27FC236}">
                  <a16:creationId xmlns:a16="http://schemas.microsoft.com/office/drawing/2014/main" id="{276DDB31-2978-4884-BC62-A0A645447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450" y="2268538"/>
              <a:ext cx="134937" cy="76200"/>
            </a:xfrm>
            <a:custGeom>
              <a:avLst/>
              <a:gdLst/>
              <a:ahLst/>
              <a:cxnLst>
                <a:cxn ang="0">
                  <a:pos x="2620" y="1611"/>
                </a:cxn>
                <a:cxn ang="0">
                  <a:pos x="2000" y="1611"/>
                </a:cxn>
                <a:cxn ang="0">
                  <a:pos x="1800" y="1471"/>
                </a:cxn>
                <a:cxn ang="0">
                  <a:pos x="1505" y="1506"/>
                </a:cxn>
                <a:cxn ang="0">
                  <a:pos x="990" y="1191"/>
                </a:cxn>
                <a:cxn ang="0">
                  <a:pos x="400" y="1131"/>
                </a:cxn>
                <a:cxn ang="0">
                  <a:pos x="0" y="821"/>
                </a:cxn>
                <a:cxn ang="0">
                  <a:pos x="60" y="660"/>
                </a:cxn>
                <a:cxn ang="0">
                  <a:pos x="268" y="481"/>
                </a:cxn>
                <a:cxn ang="0">
                  <a:pos x="435" y="430"/>
                </a:cxn>
                <a:cxn ang="0">
                  <a:pos x="556" y="295"/>
                </a:cxn>
                <a:cxn ang="0">
                  <a:pos x="705" y="271"/>
                </a:cxn>
                <a:cxn ang="0">
                  <a:pos x="720" y="225"/>
                </a:cxn>
                <a:cxn ang="0">
                  <a:pos x="630" y="149"/>
                </a:cxn>
                <a:cxn ang="0">
                  <a:pos x="645" y="38"/>
                </a:cxn>
                <a:cxn ang="0">
                  <a:pos x="780" y="0"/>
                </a:cxn>
                <a:cxn ang="0">
                  <a:pos x="930" y="0"/>
                </a:cxn>
                <a:cxn ang="0">
                  <a:pos x="1340" y="170"/>
                </a:cxn>
                <a:cxn ang="0">
                  <a:pos x="1360" y="311"/>
                </a:cxn>
                <a:cxn ang="0">
                  <a:pos x="1804" y="553"/>
                </a:cxn>
                <a:cxn ang="0">
                  <a:pos x="1970" y="730"/>
                </a:cxn>
                <a:cxn ang="0">
                  <a:pos x="2158" y="722"/>
                </a:cxn>
                <a:cxn ang="0">
                  <a:pos x="2238" y="613"/>
                </a:cxn>
                <a:cxn ang="0">
                  <a:pos x="2370" y="581"/>
                </a:cxn>
                <a:cxn ang="0">
                  <a:pos x="2532" y="731"/>
                </a:cxn>
                <a:cxn ang="0">
                  <a:pos x="2742" y="722"/>
                </a:cxn>
                <a:cxn ang="0">
                  <a:pos x="2881" y="820"/>
                </a:cxn>
                <a:cxn ang="0">
                  <a:pos x="2800" y="1100"/>
                </a:cxn>
                <a:cxn ang="0">
                  <a:pos x="2869" y="1276"/>
                </a:cxn>
                <a:cxn ang="0">
                  <a:pos x="2701" y="1289"/>
                </a:cxn>
                <a:cxn ang="0">
                  <a:pos x="2660" y="1361"/>
                </a:cxn>
                <a:cxn ang="0">
                  <a:pos x="2750" y="1501"/>
                </a:cxn>
                <a:cxn ang="0">
                  <a:pos x="2620" y="1611"/>
                </a:cxn>
              </a:cxnLst>
              <a:rect l="0" t="0" r="r" b="b"/>
              <a:pathLst>
                <a:path w="2881" h="1611">
                  <a:moveTo>
                    <a:pt x="2620" y="1611"/>
                  </a:moveTo>
                  <a:lnTo>
                    <a:pt x="2000" y="1611"/>
                  </a:lnTo>
                  <a:lnTo>
                    <a:pt x="1800" y="1471"/>
                  </a:lnTo>
                  <a:lnTo>
                    <a:pt x="1505" y="1506"/>
                  </a:lnTo>
                  <a:lnTo>
                    <a:pt x="990" y="1191"/>
                  </a:lnTo>
                  <a:lnTo>
                    <a:pt x="400" y="1131"/>
                  </a:lnTo>
                  <a:lnTo>
                    <a:pt x="0" y="821"/>
                  </a:lnTo>
                  <a:lnTo>
                    <a:pt x="60" y="660"/>
                  </a:lnTo>
                  <a:lnTo>
                    <a:pt x="268" y="481"/>
                  </a:lnTo>
                  <a:lnTo>
                    <a:pt x="435" y="430"/>
                  </a:lnTo>
                  <a:lnTo>
                    <a:pt x="556" y="295"/>
                  </a:lnTo>
                  <a:lnTo>
                    <a:pt x="705" y="271"/>
                  </a:lnTo>
                  <a:lnTo>
                    <a:pt x="720" y="225"/>
                  </a:lnTo>
                  <a:lnTo>
                    <a:pt x="630" y="149"/>
                  </a:lnTo>
                  <a:lnTo>
                    <a:pt x="645" y="38"/>
                  </a:lnTo>
                  <a:lnTo>
                    <a:pt x="780" y="0"/>
                  </a:lnTo>
                  <a:lnTo>
                    <a:pt x="930" y="0"/>
                  </a:lnTo>
                  <a:lnTo>
                    <a:pt x="1340" y="170"/>
                  </a:lnTo>
                  <a:lnTo>
                    <a:pt x="1360" y="311"/>
                  </a:lnTo>
                  <a:lnTo>
                    <a:pt x="1804" y="553"/>
                  </a:lnTo>
                  <a:lnTo>
                    <a:pt x="1970" y="730"/>
                  </a:lnTo>
                  <a:lnTo>
                    <a:pt x="2158" y="722"/>
                  </a:lnTo>
                  <a:lnTo>
                    <a:pt x="2238" y="613"/>
                  </a:lnTo>
                  <a:lnTo>
                    <a:pt x="2370" y="581"/>
                  </a:lnTo>
                  <a:lnTo>
                    <a:pt x="2532" y="731"/>
                  </a:lnTo>
                  <a:lnTo>
                    <a:pt x="2742" y="722"/>
                  </a:lnTo>
                  <a:lnTo>
                    <a:pt x="2881" y="820"/>
                  </a:lnTo>
                  <a:lnTo>
                    <a:pt x="2800" y="1100"/>
                  </a:lnTo>
                  <a:lnTo>
                    <a:pt x="2869" y="1276"/>
                  </a:lnTo>
                  <a:lnTo>
                    <a:pt x="2701" y="1289"/>
                  </a:lnTo>
                  <a:lnTo>
                    <a:pt x="2660" y="1361"/>
                  </a:lnTo>
                  <a:lnTo>
                    <a:pt x="2750" y="1501"/>
                  </a:lnTo>
                  <a:lnTo>
                    <a:pt x="2620" y="1611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179">
              <a:extLst>
                <a:ext uri="{FF2B5EF4-FFF2-40B4-BE49-F238E27FC236}">
                  <a16:creationId xmlns:a16="http://schemas.microsoft.com/office/drawing/2014/main" id="{50451313-A02F-4FE3-9D6C-BC64C4EC5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387" y="2238376"/>
              <a:ext cx="252409" cy="249237"/>
            </a:xfrm>
            <a:custGeom>
              <a:avLst/>
              <a:gdLst/>
              <a:ahLst/>
              <a:cxnLst>
                <a:cxn ang="0">
                  <a:pos x="195" y="2731"/>
                </a:cxn>
                <a:cxn ang="0">
                  <a:pos x="745" y="3256"/>
                </a:cxn>
                <a:cxn ang="0">
                  <a:pos x="1410" y="4026"/>
                </a:cxn>
                <a:cxn ang="0">
                  <a:pos x="1770" y="4311"/>
                </a:cxn>
                <a:cxn ang="0">
                  <a:pos x="2175" y="4671"/>
                </a:cxn>
                <a:cxn ang="0">
                  <a:pos x="2365" y="4866"/>
                </a:cxn>
                <a:cxn ang="0">
                  <a:pos x="2320" y="4531"/>
                </a:cxn>
                <a:cxn ang="0">
                  <a:pos x="2085" y="4071"/>
                </a:cxn>
                <a:cxn ang="0">
                  <a:pos x="2145" y="3616"/>
                </a:cxn>
                <a:cxn ang="0">
                  <a:pos x="2520" y="3666"/>
                </a:cxn>
                <a:cxn ang="0">
                  <a:pos x="3026" y="4066"/>
                </a:cxn>
                <a:cxn ang="0">
                  <a:pos x="3526" y="4851"/>
                </a:cxn>
                <a:cxn ang="0">
                  <a:pos x="3856" y="4986"/>
                </a:cxn>
                <a:cxn ang="0">
                  <a:pos x="4001" y="5091"/>
                </a:cxn>
                <a:cxn ang="0">
                  <a:pos x="4361" y="5251"/>
                </a:cxn>
                <a:cxn ang="0">
                  <a:pos x="4796" y="5221"/>
                </a:cxn>
                <a:cxn ang="0">
                  <a:pos x="4661" y="4941"/>
                </a:cxn>
                <a:cxn ang="0">
                  <a:pos x="4541" y="4506"/>
                </a:cxn>
                <a:cxn ang="0">
                  <a:pos x="4661" y="4261"/>
                </a:cxn>
                <a:cxn ang="0">
                  <a:pos x="4721" y="3931"/>
                </a:cxn>
                <a:cxn ang="0">
                  <a:pos x="4591" y="3861"/>
                </a:cxn>
                <a:cxn ang="0">
                  <a:pos x="4786" y="3441"/>
                </a:cxn>
                <a:cxn ang="0">
                  <a:pos x="4636" y="3061"/>
                </a:cxn>
                <a:cxn ang="0">
                  <a:pos x="4856" y="2851"/>
                </a:cxn>
                <a:cxn ang="0">
                  <a:pos x="4846" y="2706"/>
                </a:cxn>
                <a:cxn ang="0">
                  <a:pos x="4966" y="2585"/>
                </a:cxn>
                <a:cxn ang="0">
                  <a:pos x="4876" y="2015"/>
                </a:cxn>
                <a:cxn ang="0">
                  <a:pos x="4841" y="1730"/>
                </a:cxn>
                <a:cxn ang="0">
                  <a:pos x="4961" y="1610"/>
                </a:cxn>
                <a:cxn ang="0">
                  <a:pos x="5216" y="1110"/>
                </a:cxn>
                <a:cxn ang="0">
                  <a:pos x="5176" y="980"/>
                </a:cxn>
                <a:cxn ang="0">
                  <a:pos x="5216" y="795"/>
                </a:cxn>
                <a:cxn ang="0">
                  <a:pos x="5351" y="845"/>
                </a:cxn>
                <a:cxn ang="0">
                  <a:pos x="5056" y="260"/>
                </a:cxn>
                <a:cxn ang="0">
                  <a:pos x="5369" y="69"/>
                </a:cxn>
                <a:cxn ang="0">
                  <a:pos x="4961" y="30"/>
                </a:cxn>
                <a:cxn ang="0">
                  <a:pos x="4258" y="361"/>
                </a:cxn>
                <a:cxn ang="0">
                  <a:pos x="3572" y="441"/>
                </a:cxn>
                <a:cxn ang="0">
                  <a:pos x="3190" y="399"/>
                </a:cxn>
                <a:cxn ang="0">
                  <a:pos x="3041" y="628"/>
                </a:cxn>
                <a:cxn ang="0">
                  <a:pos x="3002" y="880"/>
                </a:cxn>
                <a:cxn ang="0">
                  <a:pos x="2650" y="1152"/>
                </a:cxn>
                <a:cxn ang="0">
                  <a:pos x="2291" y="1500"/>
                </a:cxn>
                <a:cxn ang="0">
                  <a:pos x="1651" y="1551"/>
                </a:cxn>
                <a:cxn ang="0">
                  <a:pos x="1111" y="1750"/>
                </a:cxn>
                <a:cxn ang="0">
                  <a:pos x="971" y="2140"/>
                </a:cxn>
                <a:cxn ang="0">
                  <a:pos x="799" y="2490"/>
                </a:cxn>
                <a:cxn ang="0">
                  <a:pos x="450" y="2605"/>
                </a:cxn>
                <a:cxn ang="0">
                  <a:pos x="160" y="2400"/>
                </a:cxn>
                <a:cxn ang="0">
                  <a:pos x="0" y="2605"/>
                </a:cxn>
              </a:cxnLst>
              <a:rect l="0" t="0" r="r" b="b"/>
              <a:pathLst>
                <a:path w="5369" h="5311">
                  <a:moveTo>
                    <a:pt x="0" y="2605"/>
                  </a:moveTo>
                  <a:lnTo>
                    <a:pt x="195" y="2731"/>
                  </a:lnTo>
                  <a:lnTo>
                    <a:pt x="520" y="3031"/>
                  </a:lnTo>
                  <a:lnTo>
                    <a:pt x="745" y="3256"/>
                  </a:lnTo>
                  <a:lnTo>
                    <a:pt x="1060" y="3466"/>
                  </a:lnTo>
                  <a:lnTo>
                    <a:pt x="1410" y="4026"/>
                  </a:lnTo>
                  <a:lnTo>
                    <a:pt x="1590" y="4231"/>
                  </a:lnTo>
                  <a:lnTo>
                    <a:pt x="1770" y="4311"/>
                  </a:lnTo>
                  <a:lnTo>
                    <a:pt x="1995" y="4521"/>
                  </a:lnTo>
                  <a:lnTo>
                    <a:pt x="2175" y="4671"/>
                  </a:lnTo>
                  <a:lnTo>
                    <a:pt x="2245" y="4816"/>
                  </a:lnTo>
                  <a:lnTo>
                    <a:pt x="2365" y="4866"/>
                  </a:lnTo>
                  <a:lnTo>
                    <a:pt x="2490" y="4681"/>
                  </a:lnTo>
                  <a:lnTo>
                    <a:pt x="2320" y="4531"/>
                  </a:lnTo>
                  <a:lnTo>
                    <a:pt x="2250" y="4351"/>
                  </a:lnTo>
                  <a:lnTo>
                    <a:pt x="2085" y="4071"/>
                  </a:lnTo>
                  <a:lnTo>
                    <a:pt x="2065" y="3801"/>
                  </a:lnTo>
                  <a:lnTo>
                    <a:pt x="2145" y="3616"/>
                  </a:lnTo>
                  <a:lnTo>
                    <a:pt x="2295" y="3601"/>
                  </a:lnTo>
                  <a:lnTo>
                    <a:pt x="2520" y="3666"/>
                  </a:lnTo>
                  <a:lnTo>
                    <a:pt x="2791" y="3916"/>
                  </a:lnTo>
                  <a:lnTo>
                    <a:pt x="3026" y="4066"/>
                  </a:lnTo>
                  <a:lnTo>
                    <a:pt x="3346" y="4531"/>
                  </a:lnTo>
                  <a:lnTo>
                    <a:pt x="3526" y="4851"/>
                  </a:lnTo>
                  <a:lnTo>
                    <a:pt x="3721" y="4911"/>
                  </a:lnTo>
                  <a:lnTo>
                    <a:pt x="3856" y="4986"/>
                  </a:lnTo>
                  <a:lnTo>
                    <a:pt x="3956" y="4966"/>
                  </a:lnTo>
                  <a:lnTo>
                    <a:pt x="4001" y="5091"/>
                  </a:lnTo>
                  <a:lnTo>
                    <a:pt x="4156" y="5256"/>
                  </a:lnTo>
                  <a:lnTo>
                    <a:pt x="4361" y="5251"/>
                  </a:lnTo>
                  <a:lnTo>
                    <a:pt x="4466" y="5311"/>
                  </a:lnTo>
                  <a:lnTo>
                    <a:pt x="4796" y="5221"/>
                  </a:lnTo>
                  <a:lnTo>
                    <a:pt x="4796" y="5091"/>
                  </a:lnTo>
                  <a:lnTo>
                    <a:pt x="4661" y="4941"/>
                  </a:lnTo>
                  <a:lnTo>
                    <a:pt x="4561" y="4731"/>
                  </a:lnTo>
                  <a:lnTo>
                    <a:pt x="4541" y="4506"/>
                  </a:lnTo>
                  <a:lnTo>
                    <a:pt x="4646" y="4381"/>
                  </a:lnTo>
                  <a:lnTo>
                    <a:pt x="4661" y="4261"/>
                  </a:lnTo>
                  <a:lnTo>
                    <a:pt x="4816" y="4206"/>
                  </a:lnTo>
                  <a:lnTo>
                    <a:pt x="4721" y="3931"/>
                  </a:lnTo>
                  <a:lnTo>
                    <a:pt x="4621" y="3966"/>
                  </a:lnTo>
                  <a:lnTo>
                    <a:pt x="4591" y="3861"/>
                  </a:lnTo>
                  <a:lnTo>
                    <a:pt x="4741" y="3571"/>
                  </a:lnTo>
                  <a:lnTo>
                    <a:pt x="4786" y="3441"/>
                  </a:lnTo>
                  <a:lnTo>
                    <a:pt x="4651" y="3181"/>
                  </a:lnTo>
                  <a:lnTo>
                    <a:pt x="4636" y="3061"/>
                  </a:lnTo>
                  <a:lnTo>
                    <a:pt x="4861" y="2976"/>
                  </a:lnTo>
                  <a:lnTo>
                    <a:pt x="4856" y="2851"/>
                  </a:lnTo>
                  <a:lnTo>
                    <a:pt x="4771" y="2751"/>
                  </a:lnTo>
                  <a:lnTo>
                    <a:pt x="4846" y="2706"/>
                  </a:lnTo>
                  <a:lnTo>
                    <a:pt x="4946" y="2736"/>
                  </a:lnTo>
                  <a:lnTo>
                    <a:pt x="4966" y="2585"/>
                  </a:lnTo>
                  <a:lnTo>
                    <a:pt x="4916" y="2310"/>
                  </a:lnTo>
                  <a:lnTo>
                    <a:pt x="4876" y="2015"/>
                  </a:lnTo>
                  <a:lnTo>
                    <a:pt x="4936" y="1815"/>
                  </a:lnTo>
                  <a:lnTo>
                    <a:pt x="4841" y="1730"/>
                  </a:lnTo>
                  <a:lnTo>
                    <a:pt x="4841" y="1665"/>
                  </a:lnTo>
                  <a:lnTo>
                    <a:pt x="4961" y="1610"/>
                  </a:lnTo>
                  <a:lnTo>
                    <a:pt x="5036" y="1265"/>
                  </a:lnTo>
                  <a:lnTo>
                    <a:pt x="5216" y="1110"/>
                  </a:lnTo>
                  <a:lnTo>
                    <a:pt x="5246" y="1035"/>
                  </a:lnTo>
                  <a:lnTo>
                    <a:pt x="5176" y="980"/>
                  </a:lnTo>
                  <a:lnTo>
                    <a:pt x="5161" y="870"/>
                  </a:lnTo>
                  <a:lnTo>
                    <a:pt x="5216" y="795"/>
                  </a:lnTo>
                  <a:lnTo>
                    <a:pt x="5281" y="945"/>
                  </a:lnTo>
                  <a:lnTo>
                    <a:pt x="5351" y="845"/>
                  </a:lnTo>
                  <a:lnTo>
                    <a:pt x="5186" y="360"/>
                  </a:lnTo>
                  <a:lnTo>
                    <a:pt x="5056" y="260"/>
                  </a:lnTo>
                  <a:lnTo>
                    <a:pt x="5156" y="165"/>
                  </a:lnTo>
                  <a:lnTo>
                    <a:pt x="5369" y="69"/>
                  </a:lnTo>
                  <a:lnTo>
                    <a:pt x="5116" y="0"/>
                  </a:lnTo>
                  <a:lnTo>
                    <a:pt x="4961" y="30"/>
                  </a:lnTo>
                  <a:lnTo>
                    <a:pt x="4654" y="279"/>
                  </a:lnTo>
                  <a:lnTo>
                    <a:pt x="4258" y="361"/>
                  </a:lnTo>
                  <a:lnTo>
                    <a:pt x="3773" y="501"/>
                  </a:lnTo>
                  <a:lnTo>
                    <a:pt x="3572" y="441"/>
                  </a:lnTo>
                  <a:lnTo>
                    <a:pt x="3412" y="232"/>
                  </a:lnTo>
                  <a:lnTo>
                    <a:pt x="3190" y="399"/>
                  </a:lnTo>
                  <a:lnTo>
                    <a:pt x="3190" y="543"/>
                  </a:lnTo>
                  <a:lnTo>
                    <a:pt x="3041" y="628"/>
                  </a:lnTo>
                  <a:lnTo>
                    <a:pt x="3010" y="796"/>
                  </a:lnTo>
                  <a:lnTo>
                    <a:pt x="3002" y="880"/>
                  </a:lnTo>
                  <a:lnTo>
                    <a:pt x="2800" y="942"/>
                  </a:lnTo>
                  <a:lnTo>
                    <a:pt x="2650" y="1152"/>
                  </a:lnTo>
                  <a:lnTo>
                    <a:pt x="2360" y="1320"/>
                  </a:lnTo>
                  <a:lnTo>
                    <a:pt x="2291" y="1500"/>
                  </a:lnTo>
                  <a:lnTo>
                    <a:pt x="1910" y="1230"/>
                  </a:lnTo>
                  <a:lnTo>
                    <a:pt x="1651" y="1551"/>
                  </a:lnTo>
                  <a:lnTo>
                    <a:pt x="1139" y="1570"/>
                  </a:lnTo>
                  <a:lnTo>
                    <a:pt x="1111" y="1750"/>
                  </a:lnTo>
                  <a:lnTo>
                    <a:pt x="1201" y="2091"/>
                  </a:lnTo>
                  <a:lnTo>
                    <a:pt x="971" y="2140"/>
                  </a:lnTo>
                  <a:lnTo>
                    <a:pt x="932" y="2319"/>
                  </a:lnTo>
                  <a:lnTo>
                    <a:pt x="799" y="2490"/>
                  </a:lnTo>
                  <a:lnTo>
                    <a:pt x="451" y="2481"/>
                  </a:lnTo>
                  <a:lnTo>
                    <a:pt x="450" y="2605"/>
                  </a:lnTo>
                  <a:lnTo>
                    <a:pt x="295" y="2550"/>
                  </a:lnTo>
                  <a:lnTo>
                    <a:pt x="160" y="2400"/>
                  </a:lnTo>
                  <a:lnTo>
                    <a:pt x="30" y="2505"/>
                  </a:lnTo>
                  <a:lnTo>
                    <a:pt x="0" y="2605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180">
              <a:extLst>
                <a:ext uri="{FF2B5EF4-FFF2-40B4-BE49-F238E27FC236}">
                  <a16:creationId xmlns:a16="http://schemas.microsoft.com/office/drawing/2014/main" id="{D0E794F0-0037-425D-93A6-E57292BD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11" y="2457451"/>
              <a:ext cx="188910" cy="169862"/>
            </a:xfrm>
            <a:custGeom>
              <a:avLst/>
              <a:gdLst/>
              <a:ahLst/>
              <a:cxnLst>
                <a:cxn ang="0">
                  <a:pos x="780" y="1845"/>
                </a:cxn>
                <a:cxn ang="0">
                  <a:pos x="480" y="1700"/>
                </a:cxn>
                <a:cxn ang="0">
                  <a:pos x="125" y="1430"/>
                </a:cxn>
                <a:cxn ang="0">
                  <a:pos x="60" y="1020"/>
                </a:cxn>
                <a:cxn ang="0">
                  <a:pos x="290" y="785"/>
                </a:cxn>
                <a:cxn ang="0">
                  <a:pos x="260" y="540"/>
                </a:cxn>
                <a:cxn ang="0">
                  <a:pos x="0" y="390"/>
                </a:cxn>
                <a:cxn ang="0">
                  <a:pos x="165" y="375"/>
                </a:cxn>
                <a:cxn ang="0">
                  <a:pos x="255" y="183"/>
                </a:cxn>
                <a:cxn ang="0">
                  <a:pos x="510" y="105"/>
                </a:cxn>
                <a:cxn ang="0">
                  <a:pos x="930" y="255"/>
                </a:cxn>
                <a:cxn ang="0">
                  <a:pos x="1415" y="170"/>
                </a:cxn>
                <a:cxn ang="0">
                  <a:pos x="1746" y="305"/>
                </a:cxn>
                <a:cxn ang="0">
                  <a:pos x="1890" y="411"/>
                </a:cxn>
                <a:cxn ang="0">
                  <a:pos x="2249" y="570"/>
                </a:cxn>
                <a:cxn ang="0">
                  <a:pos x="2684" y="539"/>
                </a:cxn>
                <a:cxn ang="0">
                  <a:pos x="2790" y="645"/>
                </a:cxn>
                <a:cxn ang="0">
                  <a:pos x="3245" y="1370"/>
                </a:cxn>
                <a:cxn ang="0">
                  <a:pos x="3770" y="1935"/>
                </a:cxn>
                <a:cxn ang="0">
                  <a:pos x="3890" y="2145"/>
                </a:cxn>
                <a:cxn ang="0">
                  <a:pos x="3692" y="2009"/>
                </a:cxn>
                <a:cxn ang="0">
                  <a:pos x="3666" y="2147"/>
                </a:cxn>
                <a:cxn ang="0">
                  <a:pos x="3545" y="2630"/>
                </a:cxn>
                <a:cxn ang="0">
                  <a:pos x="3831" y="2796"/>
                </a:cxn>
                <a:cxn ang="0">
                  <a:pos x="3620" y="2945"/>
                </a:cxn>
                <a:cxn ang="0">
                  <a:pos x="3650" y="3242"/>
                </a:cxn>
                <a:cxn ang="0">
                  <a:pos x="3515" y="3470"/>
                </a:cxn>
                <a:cxn ang="0">
                  <a:pos x="3300" y="3515"/>
                </a:cxn>
                <a:cxn ang="0">
                  <a:pos x="3245" y="3230"/>
                </a:cxn>
                <a:cxn ang="0">
                  <a:pos x="3075" y="3090"/>
                </a:cxn>
                <a:cxn ang="0">
                  <a:pos x="2900" y="3120"/>
                </a:cxn>
                <a:cxn ang="0">
                  <a:pos x="3105" y="3300"/>
                </a:cxn>
                <a:cxn ang="0">
                  <a:pos x="3140" y="3545"/>
                </a:cxn>
                <a:cxn ang="0">
                  <a:pos x="2795" y="3450"/>
                </a:cxn>
                <a:cxn ang="0">
                  <a:pos x="2730" y="3020"/>
                </a:cxn>
                <a:cxn ang="0">
                  <a:pos x="2760" y="2810"/>
                </a:cxn>
                <a:cxn ang="0">
                  <a:pos x="2460" y="2450"/>
                </a:cxn>
                <a:cxn ang="0">
                  <a:pos x="2085" y="2280"/>
                </a:cxn>
                <a:cxn ang="0">
                  <a:pos x="1950" y="2175"/>
                </a:cxn>
                <a:cxn ang="0">
                  <a:pos x="1580" y="2120"/>
                </a:cxn>
                <a:cxn ang="0">
                  <a:pos x="1445" y="1880"/>
                </a:cxn>
                <a:cxn ang="0">
                  <a:pos x="1430" y="1650"/>
                </a:cxn>
                <a:cxn ang="0">
                  <a:pos x="960" y="1320"/>
                </a:cxn>
                <a:cxn ang="0">
                  <a:pos x="795" y="1290"/>
                </a:cxn>
                <a:cxn ang="0">
                  <a:pos x="960" y="1520"/>
                </a:cxn>
                <a:cxn ang="0">
                  <a:pos x="1185" y="1755"/>
                </a:cxn>
                <a:cxn ang="0">
                  <a:pos x="1025" y="1865"/>
                </a:cxn>
                <a:cxn ang="0">
                  <a:pos x="875" y="2030"/>
                </a:cxn>
              </a:cxnLst>
              <a:rect l="0" t="0" r="r" b="b"/>
              <a:pathLst>
                <a:path w="4020" h="3620">
                  <a:moveTo>
                    <a:pt x="875" y="2030"/>
                  </a:moveTo>
                  <a:lnTo>
                    <a:pt x="780" y="1845"/>
                  </a:lnTo>
                  <a:lnTo>
                    <a:pt x="635" y="1725"/>
                  </a:lnTo>
                  <a:lnTo>
                    <a:pt x="480" y="1700"/>
                  </a:lnTo>
                  <a:lnTo>
                    <a:pt x="285" y="1640"/>
                  </a:lnTo>
                  <a:lnTo>
                    <a:pt x="125" y="1430"/>
                  </a:lnTo>
                  <a:lnTo>
                    <a:pt x="45" y="1175"/>
                  </a:lnTo>
                  <a:lnTo>
                    <a:pt x="60" y="1020"/>
                  </a:lnTo>
                  <a:lnTo>
                    <a:pt x="180" y="840"/>
                  </a:lnTo>
                  <a:lnTo>
                    <a:pt x="290" y="785"/>
                  </a:lnTo>
                  <a:lnTo>
                    <a:pt x="300" y="660"/>
                  </a:lnTo>
                  <a:lnTo>
                    <a:pt x="260" y="540"/>
                  </a:lnTo>
                  <a:lnTo>
                    <a:pt x="135" y="515"/>
                  </a:lnTo>
                  <a:lnTo>
                    <a:pt x="0" y="390"/>
                  </a:lnTo>
                  <a:lnTo>
                    <a:pt x="75" y="330"/>
                  </a:lnTo>
                  <a:lnTo>
                    <a:pt x="165" y="375"/>
                  </a:lnTo>
                  <a:lnTo>
                    <a:pt x="210" y="335"/>
                  </a:lnTo>
                  <a:lnTo>
                    <a:pt x="255" y="183"/>
                  </a:lnTo>
                  <a:lnTo>
                    <a:pt x="378" y="0"/>
                  </a:lnTo>
                  <a:lnTo>
                    <a:pt x="510" y="105"/>
                  </a:lnTo>
                  <a:lnTo>
                    <a:pt x="705" y="170"/>
                  </a:lnTo>
                  <a:lnTo>
                    <a:pt x="930" y="255"/>
                  </a:lnTo>
                  <a:lnTo>
                    <a:pt x="1175" y="335"/>
                  </a:lnTo>
                  <a:lnTo>
                    <a:pt x="1415" y="170"/>
                  </a:lnTo>
                  <a:lnTo>
                    <a:pt x="1613" y="230"/>
                  </a:lnTo>
                  <a:lnTo>
                    <a:pt x="1746" y="305"/>
                  </a:lnTo>
                  <a:lnTo>
                    <a:pt x="1844" y="285"/>
                  </a:lnTo>
                  <a:lnTo>
                    <a:pt x="1890" y="411"/>
                  </a:lnTo>
                  <a:lnTo>
                    <a:pt x="2046" y="575"/>
                  </a:lnTo>
                  <a:lnTo>
                    <a:pt x="2249" y="570"/>
                  </a:lnTo>
                  <a:lnTo>
                    <a:pt x="2357" y="630"/>
                  </a:lnTo>
                  <a:lnTo>
                    <a:pt x="2684" y="539"/>
                  </a:lnTo>
                  <a:lnTo>
                    <a:pt x="2685" y="413"/>
                  </a:lnTo>
                  <a:lnTo>
                    <a:pt x="2790" y="645"/>
                  </a:lnTo>
                  <a:lnTo>
                    <a:pt x="2945" y="1005"/>
                  </a:lnTo>
                  <a:lnTo>
                    <a:pt x="3245" y="1370"/>
                  </a:lnTo>
                  <a:lnTo>
                    <a:pt x="3435" y="1595"/>
                  </a:lnTo>
                  <a:lnTo>
                    <a:pt x="3770" y="1935"/>
                  </a:lnTo>
                  <a:lnTo>
                    <a:pt x="4020" y="2075"/>
                  </a:lnTo>
                  <a:lnTo>
                    <a:pt x="3890" y="2145"/>
                  </a:lnTo>
                  <a:lnTo>
                    <a:pt x="3780" y="2030"/>
                  </a:lnTo>
                  <a:lnTo>
                    <a:pt x="3692" y="2009"/>
                  </a:lnTo>
                  <a:lnTo>
                    <a:pt x="3645" y="2070"/>
                  </a:lnTo>
                  <a:lnTo>
                    <a:pt x="3666" y="2147"/>
                  </a:lnTo>
                  <a:lnTo>
                    <a:pt x="3555" y="2165"/>
                  </a:lnTo>
                  <a:lnTo>
                    <a:pt x="3545" y="2630"/>
                  </a:lnTo>
                  <a:lnTo>
                    <a:pt x="3665" y="2675"/>
                  </a:lnTo>
                  <a:lnTo>
                    <a:pt x="3831" y="2796"/>
                  </a:lnTo>
                  <a:lnTo>
                    <a:pt x="3732" y="2897"/>
                  </a:lnTo>
                  <a:lnTo>
                    <a:pt x="3620" y="2945"/>
                  </a:lnTo>
                  <a:lnTo>
                    <a:pt x="3590" y="3096"/>
                  </a:lnTo>
                  <a:lnTo>
                    <a:pt x="3650" y="3242"/>
                  </a:lnTo>
                  <a:lnTo>
                    <a:pt x="3675" y="3426"/>
                  </a:lnTo>
                  <a:lnTo>
                    <a:pt x="3515" y="3470"/>
                  </a:lnTo>
                  <a:lnTo>
                    <a:pt x="3435" y="3620"/>
                  </a:lnTo>
                  <a:lnTo>
                    <a:pt x="3300" y="3515"/>
                  </a:lnTo>
                  <a:lnTo>
                    <a:pt x="3320" y="3380"/>
                  </a:lnTo>
                  <a:lnTo>
                    <a:pt x="3245" y="3230"/>
                  </a:lnTo>
                  <a:lnTo>
                    <a:pt x="3110" y="3170"/>
                  </a:lnTo>
                  <a:lnTo>
                    <a:pt x="3075" y="3090"/>
                  </a:lnTo>
                  <a:lnTo>
                    <a:pt x="3000" y="3090"/>
                  </a:lnTo>
                  <a:lnTo>
                    <a:pt x="2900" y="3120"/>
                  </a:lnTo>
                  <a:lnTo>
                    <a:pt x="3000" y="3260"/>
                  </a:lnTo>
                  <a:lnTo>
                    <a:pt x="3105" y="3300"/>
                  </a:lnTo>
                  <a:lnTo>
                    <a:pt x="3135" y="3410"/>
                  </a:lnTo>
                  <a:lnTo>
                    <a:pt x="3140" y="3545"/>
                  </a:lnTo>
                  <a:lnTo>
                    <a:pt x="2975" y="3485"/>
                  </a:lnTo>
                  <a:lnTo>
                    <a:pt x="2795" y="3450"/>
                  </a:lnTo>
                  <a:lnTo>
                    <a:pt x="2580" y="3225"/>
                  </a:lnTo>
                  <a:lnTo>
                    <a:pt x="2730" y="3020"/>
                  </a:lnTo>
                  <a:lnTo>
                    <a:pt x="2780" y="2900"/>
                  </a:lnTo>
                  <a:lnTo>
                    <a:pt x="2760" y="2810"/>
                  </a:lnTo>
                  <a:lnTo>
                    <a:pt x="2685" y="2685"/>
                  </a:lnTo>
                  <a:lnTo>
                    <a:pt x="2460" y="2450"/>
                  </a:lnTo>
                  <a:lnTo>
                    <a:pt x="2250" y="2340"/>
                  </a:lnTo>
                  <a:lnTo>
                    <a:pt x="2085" y="2280"/>
                  </a:lnTo>
                  <a:lnTo>
                    <a:pt x="2040" y="2210"/>
                  </a:lnTo>
                  <a:lnTo>
                    <a:pt x="1950" y="2175"/>
                  </a:lnTo>
                  <a:lnTo>
                    <a:pt x="1745" y="2105"/>
                  </a:lnTo>
                  <a:lnTo>
                    <a:pt x="1580" y="2120"/>
                  </a:lnTo>
                  <a:lnTo>
                    <a:pt x="1485" y="1965"/>
                  </a:lnTo>
                  <a:lnTo>
                    <a:pt x="1445" y="1880"/>
                  </a:lnTo>
                  <a:lnTo>
                    <a:pt x="1515" y="1785"/>
                  </a:lnTo>
                  <a:lnTo>
                    <a:pt x="1430" y="1650"/>
                  </a:lnTo>
                  <a:lnTo>
                    <a:pt x="1290" y="1560"/>
                  </a:lnTo>
                  <a:lnTo>
                    <a:pt x="960" y="1320"/>
                  </a:lnTo>
                  <a:lnTo>
                    <a:pt x="885" y="1325"/>
                  </a:lnTo>
                  <a:lnTo>
                    <a:pt x="795" y="1290"/>
                  </a:lnTo>
                  <a:lnTo>
                    <a:pt x="765" y="1380"/>
                  </a:lnTo>
                  <a:lnTo>
                    <a:pt x="960" y="1520"/>
                  </a:lnTo>
                  <a:lnTo>
                    <a:pt x="1145" y="1650"/>
                  </a:lnTo>
                  <a:lnTo>
                    <a:pt x="1185" y="1755"/>
                  </a:lnTo>
                  <a:lnTo>
                    <a:pt x="1110" y="1815"/>
                  </a:lnTo>
                  <a:lnTo>
                    <a:pt x="1025" y="1865"/>
                  </a:lnTo>
                  <a:lnTo>
                    <a:pt x="950" y="2015"/>
                  </a:lnTo>
                  <a:lnTo>
                    <a:pt x="875" y="203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181">
              <a:extLst>
                <a:ext uri="{FF2B5EF4-FFF2-40B4-BE49-F238E27FC236}">
                  <a16:creationId xmlns:a16="http://schemas.microsoft.com/office/drawing/2014/main" id="{7289B5E8-5973-4DF3-82CC-52908E186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734" y="2547938"/>
              <a:ext cx="334959" cy="141288"/>
            </a:xfrm>
            <a:custGeom>
              <a:avLst/>
              <a:gdLst/>
              <a:ahLst/>
              <a:cxnLst>
                <a:cxn ang="0">
                  <a:pos x="0" y="1695"/>
                </a:cxn>
                <a:cxn ang="0">
                  <a:pos x="215" y="1315"/>
                </a:cxn>
                <a:cxn ang="0">
                  <a:pos x="300" y="970"/>
                </a:cxn>
                <a:cxn ang="0">
                  <a:pos x="110" y="705"/>
                </a:cxn>
                <a:cxn ang="0">
                  <a:pos x="210" y="145"/>
                </a:cxn>
                <a:cxn ang="0">
                  <a:pos x="455" y="220"/>
                </a:cxn>
                <a:cxn ang="0">
                  <a:pos x="780" y="300"/>
                </a:cxn>
                <a:cxn ang="0">
                  <a:pos x="920" y="790"/>
                </a:cxn>
                <a:cxn ang="0">
                  <a:pos x="1515" y="870"/>
                </a:cxn>
                <a:cxn ang="0">
                  <a:pos x="1385" y="600"/>
                </a:cxn>
                <a:cxn ang="0">
                  <a:pos x="1965" y="1080"/>
                </a:cxn>
                <a:cxn ang="0">
                  <a:pos x="2550" y="960"/>
                </a:cxn>
                <a:cxn ang="0">
                  <a:pos x="3065" y="880"/>
                </a:cxn>
                <a:cxn ang="0">
                  <a:pos x="3435" y="580"/>
                </a:cxn>
                <a:cxn ang="0">
                  <a:pos x="3886" y="330"/>
                </a:cxn>
                <a:cxn ang="0">
                  <a:pos x="4081" y="60"/>
                </a:cxn>
                <a:cxn ang="0">
                  <a:pos x="4651" y="75"/>
                </a:cxn>
                <a:cxn ang="0">
                  <a:pos x="4816" y="255"/>
                </a:cxn>
                <a:cxn ang="0">
                  <a:pos x="5791" y="420"/>
                </a:cxn>
                <a:cxn ang="0">
                  <a:pos x="6331" y="700"/>
                </a:cxn>
                <a:cxn ang="0">
                  <a:pos x="6616" y="1000"/>
                </a:cxn>
                <a:cxn ang="0">
                  <a:pos x="6721" y="1320"/>
                </a:cxn>
                <a:cxn ang="0">
                  <a:pos x="7051" y="1811"/>
                </a:cxn>
                <a:cxn ang="0">
                  <a:pos x="6876" y="2231"/>
                </a:cxn>
                <a:cxn ang="0">
                  <a:pos x="6501" y="2351"/>
                </a:cxn>
                <a:cxn ang="0">
                  <a:pos x="6456" y="2546"/>
                </a:cxn>
                <a:cxn ang="0">
                  <a:pos x="6261" y="2911"/>
                </a:cxn>
                <a:cxn ang="0">
                  <a:pos x="5646" y="2131"/>
                </a:cxn>
                <a:cxn ang="0">
                  <a:pos x="5821" y="1796"/>
                </a:cxn>
                <a:cxn ang="0">
                  <a:pos x="6036" y="1561"/>
                </a:cxn>
                <a:cxn ang="0">
                  <a:pos x="5731" y="1425"/>
                </a:cxn>
                <a:cxn ang="0">
                  <a:pos x="5641" y="1561"/>
                </a:cxn>
                <a:cxn ang="0">
                  <a:pos x="5211" y="1080"/>
                </a:cxn>
                <a:cxn ang="0">
                  <a:pos x="4756" y="780"/>
                </a:cxn>
                <a:cxn ang="0">
                  <a:pos x="4146" y="925"/>
                </a:cxn>
                <a:cxn ang="0">
                  <a:pos x="3931" y="1110"/>
                </a:cxn>
                <a:cxn ang="0">
                  <a:pos x="3796" y="1380"/>
                </a:cxn>
                <a:cxn ang="0">
                  <a:pos x="3080" y="1781"/>
                </a:cxn>
                <a:cxn ang="0">
                  <a:pos x="3345" y="2186"/>
                </a:cxn>
                <a:cxn ang="0">
                  <a:pos x="3540" y="2746"/>
                </a:cxn>
                <a:cxn ang="0">
                  <a:pos x="3245" y="2861"/>
                </a:cxn>
                <a:cxn ang="0">
                  <a:pos x="2565" y="2951"/>
                </a:cxn>
                <a:cxn ang="0">
                  <a:pos x="2385" y="2381"/>
                </a:cxn>
                <a:cxn ang="0">
                  <a:pos x="2240" y="2381"/>
                </a:cxn>
                <a:cxn ang="0">
                  <a:pos x="1580" y="1841"/>
                </a:cxn>
                <a:cxn ang="0">
                  <a:pos x="905" y="1636"/>
                </a:cxn>
                <a:cxn ang="0">
                  <a:pos x="680" y="1726"/>
                </a:cxn>
                <a:cxn ang="0">
                  <a:pos x="200" y="1826"/>
                </a:cxn>
              </a:cxnLst>
              <a:rect l="0" t="0" r="r" b="b"/>
              <a:pathLst>
                <a:path w="7116" h="3001">
                  <a:moveTo>
                    <a:pt x="140" y="1996"/>
                  </a:moveTo>
                  <a:lnTo>
                    <a:pt x="110" y="1826"/>
                  </a:lnTo>
                  <a:lnTo>
                    <a:pt x="0" y="1695"/>
                  </a:lnTo>
                  <a:lnTo>
                    <a:pt x="81" y="1545"/>
                  </a:lnTo>
                  <a:lnTo>
                    <a:pt x="240" y="1501"/>
                  </a:lnTo>
                  <a:lnTo>
                    <a:pt x="215" y="1315"/>
                  </a:lnTo>
                  <a:lnTo>
                    <a:pt x="155" y="1170"/>
                  </a:lnTo>
                  <a:lnTo>
                    <a:pt x="185" y="1020"/>
                  </a:lnTo>
                  <a:lnTo>
                    <a:pt x="300" y="970"/>
                  </a:lnTo>
                  <a:lnTo>
                    <a:pt x="395" y="870"/>
                  </a:lnTo>
                  <a:lnTo>
                    <a:pt x="230" y="750"/>
                  </a:lnTo>
                  <a:lnTo>
                    <a:pt x="110" y="705"/>
                  </a:lnTo>
                  <a:lnTo>
                    <a:pt x="120" y="240"/>
                  </a:lnTo>
                  <a:lnTo>
                    <a:pt x="230" y="220"/>
                  </a:lnTo>
                  <a:lnTo>
                    <a:pt x="210" y="145"/>
                  </a:lnTo>
                  <a:lnTo>
                    <a:pt x="255" y="85"/>
                  </a:lnTo>
                  <a:lnTo>
                    <a:pt x="345" y="105"/>
                  </a:lnTo>
                  <a:lnTo>
                    <a:pt x="455" y="220"/>
                  </a:lnTo>
                  <a:lnTo>
                    <a:pt x="585" y="150"/>
                  </a:lnTo>
                  <a:lnTo>
                    <a:pt x="710" y="240"/>
                  </a:lnTo>
                  <a:lnTo>
                    <a:pt x="780" y="300"/>
                  </a:lnTo>
                  <a:lnTo>
                    <a:pt x="780" y="520"/>
                  </a:lnTo>
                  <a:lnTo>
                    <a:pt x="905" y="670"/>
                  </a:lnTo>
                  <a:lnTo>
                    <a:pt x="920" y="790"/>
                  </a:lnTo>
                  <a:lnTo>
                    <a:pt x="1035" y="835"/>
                  </a:lnTo>
                  <a:lnTo>
                    <a:pt x="1275" y="900"/>
                  </a:lnTo>
                  <a:lnTo>
                    <a:pt x="1515" y="870"/>
                  </a:lnTo>
                  <a:lnTo>
                    <a:pt x="1485" y="775"/>
                  </a:lnTo>
                  <a:lnTo>
                    <a:pt x="1355" y="690"/>
                  </a:lnTo>
                  <a:lnTo>
                    <a:pt x="1385" y="600"/>
                  </a:lnTo>
                  <a:lnTo>
                    <a:pt x="1605" y="835"/>
                  </a:lnTo>
                  <a:lnTo>
                    <a:pt x="1820" y="1060"/>
                  </a:lnTo>
                  <a:lnTo>
                    <a:pt x="1965" y="1080"/>
                  </a:lnTo>
                  <a:lnTo>
                    <a:pt x="2250" y="1075"/>
                  </a:lnTo>
                  <a:lnTo>
                    <a:pt x="2445" y="1045"/>
                  </a:lnTo>
                  <a:lnTo>
                    <a:pt x="2550" y="960"/>
                  </a:lnTo>
                  <a:lnTo>
                    <a:pt x="2685" y="955"/>
                  </a:lnTo>
                  <a:lnTo>
                    <a:pt x="2775" y="855"/>
                  </a:lnTo>
                  <a:lnTo>
                    <a:pt x="3065" y="880"/>
                  </a:lnTo>
                  <a:lnTo>
                    <a:pt x="2970" y="720"/>
                  </a:lnTo>
                  <a:lnTo>
                    <a:pt x="3185" y="625"/>
                  </a:lnTo>
                  <a:lnTo>
                    <a:pt x="3435" y="580"/>
                  </a:lnTo>
                  <a:lnTo>
                    <a:pt x="3561" y="525"/>
                  </a:lnTo>
                  <a:lnTo>
                    <a:pt x="3721" y="370"/>
                  </a:lnTo>
                  <a:lnTo>
                    <a:pt x="3886" y="330"/>
                  </a:lnTo>
                  <a:lnTo>
                    <a:pt x="3991" y="250"/>
                  </a:lnTo>
                  <a:lnTo>
                    <a:pt x="4036" y="150"/>
                  </a:lnTo>
                  <a:lnTo>
                    <a:pt x="4081" y="60"/>
                  </a:lnTo>
                  <a:lnTo>
                    <a:pt x="4216" y="0"/>
                  </a:lnTo>
                  <a:lnTo>
                    <a:pt x="4251" y="100"/>
                  </a:lnTo>
                  <a:lnTo>
                    <a:pt x="4651" y="75"/>
                  </a:lnTo>
                  <a:lnTo>
                    <a:pt x="4876" y="100"/>
                  </a:lnTo>
                  <a:lnTo>
                    <a:pt x="4786" y="180"/>
                  </a:lnTo>
                  <a:lnTo>
                    <a:pt x="4816" y="255"/>
                  </a:lnTo>
                  <a:lnTo>
                    <a:pt x="5176" y="270"/>
                  </a:lnTo>
                  <a:lnTo>
                    <a:pt x="5436" y="265"/>
                  </a:lnTo>
                  <a:lnTo>
                    <a:pt x="5791" y="420"/>
                  </a:lnTo>
                  <a:lnTo>
                    <a:pt x="6076" y="475"/>
                  </a:lnTo>
                  <a:lnTo>
                    <a:pt x="6171" y="615"/>
                  </a:lnTo>
                  <a:lnTo>
                    <a:pt x="6331" y="700"/>
                  </a:lnTo>
                  <a:lnTo>
                    <a:pt x="6411" y="850"/>
                  </a:lnTo>
                  <a:lnTo>
                    <a:pt x="6496" y="945"/>
                  </a:lnTo>
                  <a:lnTo>
                    <a:pt x="6616" y="1000"/>
                  </a:lnTo>
                  <a:lnTo>
                    <a:pt x="6691" y="1140"/>
                  </a:lnTo>
                  <a:lnTo>
                    <a:pt x="6906" y="1180"/>
                  </a:lnTo>
                  <a:lnTo>
                    <a:pt x="6721" y="1320"/>
                  </a:lnTo>
                  <a:lnTo>
                    <a:pt x="6841" y="1435"/>
                  </a:lnTo>
                  <a:lnTo>
                    <a:pt x="6961" y="1676"/>
                  </a:lnTo>
                  <a:lnTo>
                    <a:pt x="7051" y="1811"/>
                  </a:lnTo>
                  <a:lnTo>
                    <a:pt x="7116" y="1991"/>
                  </a:lnTo>
                  <a:lnTo>
                    <a:pt x="6961" y="2081"/>
                  </a:lnTo>
                  <a:lnTo>
                    <a:pt x="6876" y="2231"/>
                  </a:lnTo>
                  <a:lnTo>
                    <a:pt x="6936" y="2321"/>
                  </a:lnTo>
                  <a:lnTo>
                    <a:pt x="6646" y="2491"/>
                  </a:lnTo>
                  <a:lnTo>
                    <a:pt x="6501" y="2351"/>
                  </a:lnTo>
                  <a:lnTo>
                    <a:pt x="6411" y="2336"/>
                  </a:lnTo>
                  <a:lnTo>
                    <a:pt x="6411" y="2441"/>
                  </a:lnTo>
                  <a:lnTo>
                    <a:pt x="6456" y="2546"/>
                  </a:lnTo>
                  <a:lnTo>
                    <a:pt x="6361" y="2621"/>
                  </a:lnTo>
                  <a:lnTo>
                    <a:pt x="6291" y="2771"/>
                  </a:lnTo>
                  <a:lnTo>
                    <a:pt x="6261" y="2911"/>
                  </a:lnTo>
                  <a:lnTo>
                    <a:pt x="6046" y="2726"/>
                  </a:lnTo>
                  <a:lnTo>
                    <a:pt x="5886" y="2476"/>
                  </a:lnTo>
                  <a:lnTo>
                    <a:pt x="5646" y="2131"/>
                  </a:lnTo>
                  <a:lnTo>
                    <a:pt x="5566" y="1901"/>
                  </a:lnTo>
                  <a:lnTo>
                    <a:pt x="5721" y="1906"/>
                  </a:lnTo>
                  <a:lnTo>
                    <a:pt x="5821" y="1796"/>
                  </a:lnTo>
                  <a:lnTo>
                    <a:pt x="5821" y="1636"/>
                  </a:lnTo>
                  <a:lnTo>
                    <a:pt x="5916" y="1495"/>
                  </a:lnTo>
                  <a:lnTo>
                    <a:pt x="6036" y="1561"/>
                  </a:lnTo>
                  <a:lnTo>
                    <a:pt x="6021" y="1455"/>
                  </a:lnTo>
                  <a:lnTo>
                    <a:pt x="5946" y="1390"/>
                  </a:lnTo>
                  <a:lnTo>
                    <a:pt x="5731" y="1425"/>
                  </a:lnTo>
                  <a:lnTo>
                    <a:pt x="5641" y="1390"/>
                  </a:lnTo>
                  <a:lnTo>
                    <a:pt x="5641" y="1485"/>
                  </a:lnTo>
                  <a:lnTo>
                    <a:pt x="5641" y="1561"/>
                  </a:lnTo>
                  <a:lnTo>
                    <a:pt x="5521" y="1450"/>
                  </a:lnTo>
                  <a:lnTo>
                    <a:pt x="5451" y="1225"/>
                  </a:lnTo>
                  <a:lnTo>
                    <a:pt x="5211" y="1080"/>
                  </a:lnTo>
                  <a:lnTo>
                    <a:pt x="5061" y="985"/>
                  </a:lnTo>
                  <a:lnTo>
                    <a:pt x="4996" y="870"/>
                  </a:lnTo>
                  <a:lnTo>
                    <a:pt x="4756" y="780"/>
                  </a:lnTo>
                  <a:lnTo>
                    <a:pt x="4401" y="745"/>
                  </a:lnTo>
                  <a:lnTo>
                    <a:pt x="4266" y="825"/>
                  </a:lnTo>
                  <a:lnTo>
                    <a:pt x="4146" y="925"/>
                  </a:lnTo>
                  <a:lnTo>
                    <a:pt x="4036" y="955"/>
                  </a:lnTo>
                  <a:lnTo>
                    <a:pt x="3961" y="1020"/>
                  </a:lnTo>
                  <a:lnTo>
                    <a:pt x="3931" y="1110"/>
                  </a:lnTo>
                  <a:lnTo>
                    <a:pt x="3936" y="1215"/>
                  </a:lnTo>
                  <a:lnTo>
                    <a:pt x="3976" y="1290"/>
                  </a:lnTo>
                  <a:lnTo>
                    <a:pt x="3796" y="1380"/>
                  </a:lnTo>
                  <a:lnTo>
                    <a:pt x="3425" y="1661"/>
                  </a:lnTo>
                  <a:lnTo>
                    <a:pt x="3210" y="1666"/>
                  </a:lnTo>
                  <a:lnTo>
                    <a:pt x="3080" y="1781"/>
                  </a:lnTo>
                  <a:lnTo>
                    <a:pt x="3105" y="1901"/>
                  </a:lnTo>
                  <a:lnTo>
                    <a:pt x="3275" y="2056"/>
                  </a:lnTo>
                  <a:lnTo>
                    <a:pt x="3345" y="2186"/>
                  </a:lnTo>
                  <a:lnTo>
                    <a:pt x="3636" y="2491"/>
                  </a:lnTo>
                  <a:lnTo>
                    <a:pt x="3691" y="2656"/>
                  </a:lnTo>
                  <a:lnTo>
                    <a:pt x="3540" y="2746"/>
                  </a:lnTo>
                  <a:lnTo>
                    <a:pt x="3360" y="2731"/>
                  </a:lnTo>
                  <a:lnTo>
                    <a:pt x="3240" y="2786"/>
                  </a:lnTo>
                  <a:lnTo>
                    <a:pt x="3245" y="2861"/>
                  </a:lnTo>
                  <a:lnTo>
                    <a:pt x="3195" y="2951"/>
                  </a:lnTo>
                  <a:lnTo>
                    <a:pt x="2705" y="3001"/>
                  </a:lnTo>
                  <a:lnTo>
                    <a:pt x="2565" y="2951"/>
                  </a:lnTo>
                  <a:lnTo>
                    <a:pt x="2630" y="2786"/>
                  </a:lnTo>
                  <a:lnTo>
                    <a:pt x="2510" y="2551"/>
                  </a:lnTo>
                  <a:lnTo>
                    <a:pt x="2385" y="2381"/>
                  </a:lnTo>
                  <a:lnTo>
                    <a:pt x="2400" y="2216"/>
                  </a:lnTo>
                  <a:lnTo>
                    <a:pt x="2250" y="2231"/>
                  </a:lnTo>
                  <a:lnTo>
                    <a:pt x="2240" y="2381"/>
                  </a:lnTo>
                  <a:lnTo>
                    <a:pt x="2210" y="2521"/>
                  </a:lnTo>
                  <a:lnTo>
                    <a:pt x="1790" y="2371"/>
                  </a:lnTo>
                  <a:lnTo>
                    <a:pt x="1580" y="1841"/>
                  </a:lnTo>
                  <a:lnTo>
                    <a:pt x="1290" y="1786"/>
                  </a:lnTo>
                  <a:lnTo>
                    <a:pt x="1010" y="1801"/>
                  </a:lnTo>
                  <a:lnTo>
                    <a:pt x="905" y="1636"/>
                  </a:lnTo>
                  <a:lnTo>
                    <a:pt x="815" y="1681"/>
                  </a:lnTo>
                  <a:lnTo>
                    <a:pt x="725" y="1651"/>
                  </a:lnTo>
                  <a:lnTo>
                    <a:pt x="680" y="1726"/>
                  </a:lnTo>
                  <a:lnTo>
                    <a:pt x="390" y="1646"/>
                  </a:lnTo>
                  <a:lnTo>
                    <a:pt x="200" y="1691"/>
                  </a:lnTo>
                  <a:lnTo>
                    <a:pt x="200" y="1826"/>
                  </a:lnTo>
                  <a:lnTo>
                    <a:pt x="225" y="1981"/>
                  </a:lnTo>
                  <a:lnTo>
                    <a:pt x="140" y="199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182">
              <a:extLst>
                <a:ext uri="{FF2B5EF4-FFF2-40B4-BE49-F238E27FC236}">
                  <a16:creationId xmlns:a16="http://schemas.microsoft.com/office/drawing/2014/main" id="{ADF2F7A6-EE76-4E5F-8EC1-CC2581E1B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13" y="1125538"/>
              <a:ext cx="1439848" cy="1133475"/>
            </a:xfrm>
            <a:custGeom>
              <a:avLst/>
              <a:gdLst/>
              <a:ahLst/>
              <a:cxnLst>
                <a:cxn ang="0">
                  <a:pos x="69" y="185"/>
                </a:cxn>
                <a:cxn ang="0">
                  <a:pos x="194" y="646"/>
                </a:cxn>
                <a:cxn ang="0">
                  <a:pos x="214" y="944"/>
                </a:cxn>
                <a:cxn ang="0">
                  <a:pos x="276" y="1141"/>
                </a:cxn>
                <a:cxn ang="0">
                  <a:pos x="463" y="1338"/>
                </a:cxn>
                <a:cxn ang="0">
                  <a:pos x="588" y="1669"/>
                </a:cxn>
                <a:cxn ang="0">
                  <a:pos x="780" y="1856"/>
                </a:cxn>
                <a:cxn ang="0">
                  <a:pos x="722" y="1635"/>
                </a:cxn>
                <a:cxn ang="0">
                  <a:pos x="650" y="1501"/>
                </a:cxn>
                <a:cxn ang="0">
                  <a:pos x="612" y="1314"/>
                </a:cxn>
                <a:cxn ang="0">
                  <a:pos x="511" y="1040"/>
                </a:cxn>
                <a:cxn ang="0">
                  <a:pos x="391" y="733"/>
                </a:cxn>
                <a:cxn ang="0">
                  <a:pos x="290" y="382"/>
                </a:cxn>
                <a:cxn ang="0">
                  <a:pos x="406" y="248"/>
                </a:cxn>
                <a:cxn ang="0">
                  <a:pos x="559" y="310"/>
                </a:cxn>
                <a:cxn ang="0">
                  <a:pos x="569" y="680"/>
                </a:cxn>
                <a:cxn ang="0">
                  <a:pos x="804" y="978"/>
                </a:cxn>
                <a:cxn ang="0">
                  <a:pos x="847" y="1126"/>
                </a:cxn>
                <a:cxn ang="0">
                  <a:pos x="943" y="1270"/>
                </a:cxn>
                <a:cxn ang="0">
                  <a:pos x="958" y="1434"/>
                </a:cxn>
                <a:cxn ang="0">
                  <a:pos x="1164" y="1688"/>
                </a:cxn>
                <a:cxn ang="0">
                  <a:pos x="1366" y="2101"/>
                </a:cxn>
                <a:cxn ang="0">
                  <a:pos x="1380" y="2317"/>
                </a:cxn>
                <a:cxn ang="0">
                  <a:pos x="1346" y="2514"/>
                </a:cxn>
                <a:cxn ang="0">
                  <a:pos x="1634" y="2826"/>
                </a:cxn>
                <a:cxn ang="0">
                  <a:pos x="2282" y="3147"/>
                </a:cxn>
                <a:cxn ang="0">
                  <a:pos x="2580" y="3291"/>
                </a:cxn>
                <a:cxn ang="0">
                  <a:pos x="3209" y="3277"/>
                </a:cxn>
                <a:cxn ang="0">
                  <a:pos x="3454" y="3522"/>
                </a:cxn>
                <a:cxn ang="0">
                  <a:pos x="3509" y="3517"/>
                </a:cxn>
                <a:cxn ang="0">
                  <a:pos x="3501" y="3436"/>
                </a:cxn>
                <a:cxn ang="0">
                  <a:pos x="3812" y="3274"/>
                </a:cxn>
                <a:cxn ang="0">
                  <a:pos x="3776" y="3188"/>
                </a:cxn>
                <a:cxn ang="0">
                  <a:pos x="3720" y="3086"/>
                </a:cxn>
                <a:cxn ang="0">
                  <a:pos x="4049" y="2963"/>
                </a:cxn>
                <a:cxn ang="0">
                  <a:pos x="4136" y="2950"/>
                </a:cxn>
                <a:cxn ang="0">
                  <a:pos x="4293" y="2795"/>
                </a:cxn>
                <a:cxn ang="0">
                  <a:pos x="4369" y="2791"/>
                </a:cxn>
                <a:cxn ang="0">
                  <a:pos x="4375" y="2658"/>
                </a:cxn>
                <a:cxn ang="0">
                  <a:pos x="4534" y="2355"/>
                </a:cxn>
                <a:cxn ang="0">
                  <a:pos x="4318" y="2307"/>
                </a:cxn>
                <a:cxn ang="0">
                  <a:pos x="3919" y="2398"/>
                </a:cxn>
                <a:cxn ang="0">
                  <a:pos x="3842" y="2629"/>
                </a:cxn>
                <a:cxn ang="0">
                  <a:pos x="3713" y="2850"/>
                </a:cxn>
                <a:cxn ang="0">
                  <a:pos x="3511" y="2821"/>
                </a:cxn>
                <a:cxn ang="0">
                  <a:pos x="3146" y="2898"/>
                </a:cxn>
                <a:cxn ang="0">
                  <a:pos x="2873" y="2667"/>
                </a:cxn>
                <a:cxn ang="0">
                  <a:pos x="2705" y="2245"/>
                </a:cxn>
                <a:cxn ang="0">
                  <a:pos x="2714" y="1904"/>
                </a:cxn>
                <a:cxn ang="0">
                  <a:pos x="2844" y="1544"/>
                </a:cxn>
                <a:cxn ang="0">
                  <a:pos x="2664" y="1424"/>
                </a:cxn>
                <a:cxn ang="0">
                  <a:pos x="2526" y="1166"/>
                </a:cxn>
                <a:cxn ang="0">
                  <a:pos x="2376" y="836"/>
                </a:cxn>
                <a:cxn ang="0">
                  <a:pos x="2064" y="776"/>
                </a:cxn>
                <a:cxn ang="0">
                  <a:pos x="1800" y="650"/>
                </a:cxn>
                <a:cxn ang="0">
                  <a:pos x="1614" y="392"/>
                </a:cxn>
                <a:cxn ang="0">
                  <a:pos x="1264" y="379"/>
                </a:cxn>
                <a:cxn ang="0">
                  <a:pos x="372" y="74"/>
                </a:cxn>
                <a:cxn ang="0">
                  <a:pos x="0" y="0"/>
                </a:cxn>
              </a:cxnLst>
              <a:rect l="0" t="0" r="r" b="b"/>
              <a:pathLst>
                <a:path w="4534" h="3574">
                  <a:moveTo>
                    <a:pt x="0" y="0"/>
                  </a:moveTo>
                  <a:lnTo>
                    <a:pt x="50" y="94"/>
                  </a:lnTo>
                  <a:lnTo>
                    <a:pt x="69" y="185"/>
                  </a:lnTo>
                  <a:lnTo>
                    <a:pt x="99" y="392"/>
                  </a:lnTo>
                  <a:lnTo>
                    <a:pt x="94" y="550"/>
                  </a:lnTo>
                  <a:lnTo>
                    <a:pt x="194" y="646"/>
                  </a:lnTo>
                  <a:lnTo>
                    <a:pt x="276" y="800"/>
                  </a:lnTo>
                  <a:lnTo>
                    <a:pt x="218" y="886"/>
                  </a:lnTo>
                  <a:lnTo>
                    <a:pt x="214" y="944"/>
                  </a:lnTo>
                  <a:lnTo>
                    <a:pt x="103" y="915"/>
                  </a:lnTo>
                  <a:lnTo>
                    <a:pt x="156" y="1035"/>
                  </a:lnTo>
                  <a:lnTo>
                    <a:pt x="276" y="1141"/>
                  </a:lnTo>
                  <a:lnTo>
                    <a:pt x="338" y="1146"/>
                  </a:lnTo>
                  <a:lnTo>
                    <a:pt x="415" y="1232"/>
                  </a:lnTo>
                  <a:lnTo>
                    <a:pt x="463" y="1338"/>
                  </a:lnTo>
                  <a:lnTo>
                    <a:pt x="406" y="1520"/>
                  </a:lnTo>
                  <a:lnTo>
                    <a:pt x="482" y="1597"/>
                  </a:lnTo>
                  <a:lnTo>
                    <a:pt x="588" y="1669"/>
                  </a:lnTo>
                  <a:lnTo>
                    <a:pt x="646" y="1770"/>
                  </a:lnTo>
                  <a:lnTo>
                    <a:pt x="684" y="1909"/>
                  </a:lnTo>
                  <a:lnTo>
                    <a:pt x="780" y="1856"/>
                  </a:lnTo>
                  <a:lnTo>
                    <a:pt x="794" y="1784"/>
                  </a:lnTo>
                  <a:lnTo>
                    <a:pt x="751" y="1712"/>
                  </a:lnTo>
                  <a:lnTo>
                    <a:pt x="722" y="1635"/>
                  </a:lnTo>
                  <a:lnTo>
                    <a:pt x="655" y="1640"/>
                  </a:lnTo>
                  <a:lnTo>
                    <a:pt x="631" y="1573"/>
                  </a:lnTo>
                  <a:lnTo>
                    <a:pt x="650" y="1501"/>
                  </a:lnTo>
                  <a:lnTo>
                    <a:pt x="622" y="1429"/>
                  </a:lnTo>
                  <a:lnTo>
                    <a:pt x="593" y="1371"/>
                  </a:lnTo>
                  <a:lnTo>
                    <a:pt x="612" y="1314"/>
                  </a:lnTo>
                  <a:lnTo>
                    <a:pt x="593" y="1155"/>
                  </a:lnTo>
                  <a:lnTo>
                    <a:pt x="540" y="1146"/>
                  </a:lnTo>
                  <a:lnTo>
                    <a:pt x="511" y="1040"/>
                  </a:lnTo>
                  <a:lnTo>
                    <a:pt x="458" y="963"/>
                  </a:lnTo>
                  <a:lnTo>
                    <a:pt x="458" y="862"/>
                  </a:lnTo>
                  <a:lnTo>
                    <a:pt x="391" y="733"/>
                  </a:lnTo>
                  <a:lnTo>
                    <a:pt x="362" y="632"/>
                  </a:lnTo>
                  <a:lnTo>
                    <a:pt x="271" y="512"/>
                  </a:lnTo>
                  <a:lnTo>
                    <a:pt x="290" y="382"/>
                  </a:lnTo>
                  <a:lnTo>
                    <a:pt x="295" y="248"/>
                  </a:lnTo>
                  <a:lnTo>
                    <a:pt x="338" y="190"/>
                  </a:lnTo>
                  <a:lnTo>
                    <a:pt x="406" y="248"/>
                  </a:lnTo>
                  <a:lnTo>
                    <a:pt x="463" y="229"/>
                  </a:lnTo>
                  <a:lnTo>
                    <a:pt x="487" y="291"/>
                  </a:lnTo>
                  <a:lnTo>
                    <a:pt x="559" y="310"/>
                  </a:lnTo>
                  <a:lnTo>
                    <a:pt x="526" y="416"/>
                  </a:lnTo>
                  <a:lnTo>
                    <a:pt x="550" y="526"/>
                  </a:lnTo>
                  <a:lnTo>
                    <a:pt x="569" y="680"/>
                  </a:lnTo>
                  <a:lnTo>
                    <a:pt x="631" y="814"/>
                  </a:lnTo>
                  <a:lnTo>
                    <a:pt x="694" y="934"/>
                  </a:lnTo>
                  <a:lnTo>
                    <a:pt x="804" y="978"/>
                  </a:lnTo>
                  <a:lnTo>
                    <a:pt x="751" y="1030"/>
                  </a:lnTo>
                  <a:lnTo>
                    <a:pt x="799" y="1107"/>
                  </a:lnTo>
                  <a:lnTo>
                    <a:pt x="847" y="1126"/>
                  </a:lnTo>
                  <a:lnTo>
                    <a:pt x="876" y="1194"/>
                  </a:lnTo>
                  <a:lnTo>
                    <a:pt x="934" y="1218"/>
                  </a:lnTo>
                  <a:lnTo>
                    <a:pt x="943" y="1270"/>
                  </a:lnTo>
                  <a:lnTo>
                    <a:pt x="895" y="1328"/>
                  </a:lnTo>
                  <a:lnTo>
                    <a:pt x="895" y="1395"/>
                  </a:lnTo>
                  <a:lnTo>
                    <a:pt x="958" y="1434"/>
                  </a:lnTo>
                  <a:lnTo>
                    <a:pt x="1044" y="1486"/>
                  </a:lnTo>
                  <a:lnTo>
                    <a:pt x="1073" y="1573"/>
                  </a:lnTo>
                  <a:lnTo>
                    <a:pt x="1164" y="1688"/>
                  </a:lnTo>
                  <a:lnTo>
                    <a:pt x="1270" y="1856"/>
                  </a:lnTo>
                  <a:lnTo>
                    <a:pt x="1366" y="2005"/>
                  </a:lnTo>
                  <a:lnTo>
                    <a:pt x="1366" y="2101"/>
                  </a:lnTo>
                  <a:lnTo>
                    <a:pt x="1418" y="2211"/>
                  </a:lnTo>
                  <a:lnTo>
                    <a:pt x="1418" y="2274"/>
                  </a:lnTo>
                  <a:lnTo>
                    <a:pt x="1380" y="2317"/>
                  </a:lnTo>
                  <a:lnTo>
                    <a:pt x="1394" y="2379"/>
                  </a:lnTo>
                  <a:lnTo>
                    <a:pt x="1318" y="2403"/>
                  </a:lnTo>
                  <a:lnTo>
                    <a:pt x="1346" y="2514"/>
                  </a:lnTo>
                  <a:lnTo>
                    <a:pt x="1433" y="2643"/>
                  </a:lnTo>
                  <a:lnTo>
                    <a:pt x="1572" y="2710"/>
                  </a:lnTo>
                  <a:lnTo>
                    <a:pt x="1634" y="2826"/>
                  </a:lnTo>
                  <a:lnTo>
                    <a:pt x="1879" y="2907"/>
                  </a:lnTo>
                  <a:lnTo>
                    <a:pt x="2028" y="3027"/>
                  </a:lnTo>
                  <a:lnTo>
                    <a:pt x="2282" y="3147"/>
                  </a:lnTo>
                  <a:lnTo>
                    <a:pt x="2374" y="3171"/>
                  </a:lnTo>
                  <a:lnTo>
                    <a:pt x="2465" y="3234"/>
                  </a:lnTo>
                  <a:lnTo>
                    <a:pt x="2580" y="3291"/>
                  </a:lnTo>
                  <a:lnTo>
                    <a:pt x="2782" y="3344"/>
                  </a:lnTo>
                  <a:lnTo>
                    <a:pt x="3065" y="3234"/>
                  </a:lnTo>
                  <a:lnTo>
                    <a:pt x="3209" y="3277"/>
                  </a:lnTo>
                  <a:lnTo>
                    <a:pt x="3324" y="3363"/>
                  </a:lnTo>
                  <a:lnTo>
                    <a:pt x="3391" y="3450"/>
                  </a:lnTo>
                  <a:lnTo>
                    <a:pt x="3454" y="3522"/>
                  </a:lnTo>
                  <a:lnTo>
                    <a:pt x="3491" y="3574"/>
                  </a:lnTo>
                  <a:lnTo>
                    <a:pt x="3501" y="3557"/>
                  </a:lnTo>
                  <a:lnTo>
                    <a:pt x="3509" y="3517"/>
                  </a:lnTo>
                  <a:lnTo>
                    <a:pt x="3503" y="3493"/>
                  </a:lnTo>
                  <a:lnTo>
                    <a:pt x="3522" y="3472"/>
                  </a:lnTo>
                  <a:lnTo>
                    <a:pt x="3501" y="3436"/>
                  </a:lnTo>
                  <a:lnTo>
                    <a:pt x="3590" y="3299"/>
                  </a:lnTo>
                  <a:lnTo>
                    <a:pt x="3806" y="3299"/>
                  </a:lnTo>
                  <a:lnTo>
                    <a:pt x="3812" y="3274"/>
                  </a:lnTo>
                  <a:lnTo>
                    <a:pt x="3824" y="3247"/>
                  </a:lnTo>
                  <a:lnTo>
                    <a:pt x="3789" y="3224"/>
                  </a:lnTo>
                  <a:lnTo>
                    <a:pt x="3776" y="3188"/>
                  </a:lnTo>
                  <a:lnTo>
                    <a:pt x="3714" y="3148"/>
                  </a:lnTo>
                  <a:lnTo>
                    <a:pt x="3645" y="3085"/>
                  </a:lnTo>
                  <a:lnTo>
                    <a:pt x="3720" y="3086"/>
                  </a:lnTo>
                  <a:lnTo>
                    <a:pt x="3725" y="2986"/>
                  </a:lnTo>
                  <a:lnTo>
                    <a:pt x="4041" y="2986"/>
                  </a:lnTo>
                  <a:lnTo>
                    <a:pt x="4049" y="2963"/>
                  </a:lnTo>
                  <a:lnTo>
                    <a:pt x="4068" y="2956"/>
                  </a:lnTo>
                  <a:lnTo>
                    <a:pt x="4082" y="2933"/>
                  </a:lnTo>
                  <a:lnTo>
                    <a:pt x="4136" y="2950"/>
                  </a:lnTo>
                  <a:lnTo>
                    <a:pt x="4205" y="2857"/>
                  </a:lnTo>
                  <a:lnTo>
                    <a:pt x="4251" y="2861"/>
                  </a:lnTo>
                  <a:lnTo>
                    <a:pt x="4293" y="2795"/>
                  </a:lnTo>
                  <a:lnTo>
                    <a:pt x="4302" y="2882"/>
                  </a:lnTo>
                  <a:lnTo>
                    <a:pt x="4337" y="2874"/>
                  </a:lnTo>
                  <a:lnTo>
                    <a:pt x="4369" y="2791"/>
                  </a:lnTo>
                  <a:lnTo>
                    <a:pt x="4347" y="2741"/>
                  </a:lnTo>
                  <a:lnTo>
                    <a:pt x="4394" y="2725"/>
                  </a:lnTo>
                  <a:lnTo>
                    <a:pt x="4375" y="2658"/>
                  </a:lnTo>
                  <a:lnTo>
                    <a:pt x="4442" y="2504"/>
                  </a:lnTo>
                  <a:lnTo>
                    <a:pt x="4529" y="2442"/>
                  </a:lnTo>
                  <a:lnTo>
                    <a:pt x="4534" y="2355"/>
                  </a:lnTo>
                  <a:lnTo>
                    <a:pt x="4481" y="2302"/>
                  </a:lnTo>
                  <a:lnTo>
                    <a:pt x="4428" y="2341"/>
                  </a:lnTo>
                  <a:lnTo>
                    <a:pt x="4318" y="2307"/>
                  </a:lnTo>
                  <a:lnTo>
                    <a:pt x="4207" y="2322"/>
                  </a:lnTo>
                  <a:lnTo>
                    <a:pt x="4030" y="2355"/>
                  </a:lnTo>
                  <a:lnTo>
                    <a:pt x="3919" y="2398"/>
                  </a:lnTo>
                  <a:lnTo>
                    <a:pt x="3890" y="2504"/>
                  </a:lnTo>
                  <a:lnTo>
                    <a:pt x="3890" y="2590"/>
                  </a:lnTo>
                  <a:lnTo>
                    <a:pt x="3842" y="2629"/>
                  </a:lnTo>
                  <a:lnTo>
                    <a:pt x="3809" y="2725"/>
                  </a:lnTo>
                  <a:lnTo>
                    <a:pt x="3732" y="2768"/>
                  </a:lnTo>
                  <a:lnTo>
                    <a:pt x="3713" y="2850"/>
                  </a:lnTo>
                  <a:lnTo>
                    <a:pt x="3626" y="2878"/>
                  </a:lnTo>
                  <a:lnTo>
                    <a:pt x="3598" y="2816"/>
                  </a:lnTo>
                  <a:lnTo>
                    <a:pt x="3511" y="2821"/>
                  </a:lnTo>
                  <a:lnTo>
                    <a:pt x="3434" y="2864"/>
                  </a:lnTo>
                  <a:lnTo>
                    <a:pt x="3338" y="2859"/>
                  </a:lnTo>
                  <a:lnTo>
                    <a:pt x="3146" y="2898"/>
                  </a:lnTo>
                  <a:lnTo>
                    <a:pt x="3065" y="2802"/>
                  </a:lnTo>
                  <a:lnTo>
                    <a:pt x="2945" y="2787"/>
                  </a:lnTo>
                  <a:lnTo>
                    <a:pt x="2873" y="2667"/>
                  </a:lnTo>
                  <a:lnTo>
                    <a:pt x="2863" y="2586"/>
                  </a:lnTo>
                  <a:lnTo>
                    <a:pt x="2767" y="2432"/>
                  </a:lnTo>
                  <a:lnTo>
                    <a:pt x="2705" y="2245"/>
                  </a:lnTo>
                  <a:lnTo>
                    <a:pt x="2671" y="2101"/>
                  </a:lnTo>
                  <a:lnTo>
                    <a:pt x="2695" y="2019"/>
                  </a:lnTo>
                  <a:lnTo>
                    <a:pt x="2714" y="1904"/>
                  </a:lnTo>
                  <a:lnTo>
                    <a:pt x="2753" y="1698"/>
                  </a:lnTo>
                  <a:lnTo>
                    <a:pt x="2753" y="1578"/>
                  </a:lnTo>
                  <a:lnTo>
                    <a:pt x="2844" y="1544"/>
                  </a:lnTo>
                  <a:lnTo>
                    <a:pt x="2826" y="1472"/>
                  </a:lnTo>
                  <a:lnTo>
                    <a:pt x="2760" y="1454"/>
                  </a:lnTo>
                  <a:lnTo>
                    <a:pt x="2664" y="1424"/>
                  </a:lnTo>
                  <a:lnTo>
                    <a:pt x="2568" y="1364"/>
                  </a:lnTo>
                  <a:lnTo>
                    <a:pt x="2520" y="1274"/>
                  </a:lnTo>
                  <a:lnTo>
                    <a:pt x="2526" y="1166"/>
                  </a:lnTo>
                  <a:lnTo>
                    <a:pt x="2460" y="1088"/>
                  </a:lnTo>
                  <a:lnTo>
                    <a:pt x="2430" y="974"/>
                  </a:lnTo>
                  <a:lnTo>
                    <a:pt x="2376" y="836"/>
                  </a:lnTo>
                  <a:lnTo>
                    <a:pt x="2280" y="746"/>
                  </a:lnTo>
                  <a:lnTo>
                    <a:pt x="2130" y="734"/>
                  </a:lnTo>
                  <a:lnTo>
                    <a:pt x="2064" y="776"/>
                  </a:lnTo>
                  <a:lnTo>
                    <a:pt x="1968" y="860"/>
                  </a:lnTo>
                  <a:lnTo>
                    <a:pt x="1800" y="740"/>
                  </a:lnTo>
                  <a:lnTo>
                    <a:pt x="1800" y="650"/>
                  </a:lnTo>
                  <a:lnTo>
                    <a:pt x="1764" y="536"/>
                  </a:lnTo>
                  <a:lnTo>
                    <a:pt x="1698" y="464"/>
                  </a:lnTo>
                  <a:lnTo>
                    <a:pt x="1614" y="392"/>
                  </a:lnTo>
                  <a:lnTo>
                    <a:pt x="1572" y="308"/>
                  </a:lnTo>
                  <a:lnTo>
                    <a:pt x="1332" y="308"/>
                  </a:lnTo>
                  <a:lnTo>
                    <a:pt x="1264" y="379"/>
                  </a:lnTo>
                  <a:lnTo>
                    <a:pt x="981" y="361"/>
                  </a:lnTo>
                  <a:lnTo>
                    <a:pt x="852" y="326"/>
                  </a:lnTo>
                  <a:lnTo>
                    <a:pt x="372" y="74"/>
                  </a:lnTo>
                  <a:lnTo>
                    <a:pt x="384" y="20"/>
                  </a:lnTo>
                  <a:lnTo>
                    <a:pt x="16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b="1" ker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6" name="Freeform 183">
              <a:extLst>
                <a:ext uri="{FF2B5EF4-FFF2-40B4-BE49-F238E27FC236}">
                  <a16:creationId xmlns:a16="http://schemas.microsoft.com/office/drawing/2014/main" id="{1B594CDA-53A6-45E0-A259-3F9BB9D4F93F}"/>
                </a:ext>
              </a:extLst>
            </p:cNvPr>
            <p:cNvSpPr>
              <a:spLocks/>
            </p:cNvSpPr>
            <p:nvPr/>
          </p:nvSpPr>
          <p:spPr bwMode="auto">
            <a:xfrm rot="987490">
              <a:off x="2236710" y="1804988"/>
              <a:ext cx="598481" cy="130175"/>
            </a:xfrm>
            <a:custGeom>
              <a:avLst/>
              <a:gdLst/>
              <a:ahLst/>
              <a:cxnLst>
                <a:cxn ang="0">
                  <a:pos x="0" y="1152"/>
                </a:cxn>
                <a:cxn ang="0">
                  <a:pos x="288" y="1046"/>
                </a:cxn>
                <a:cxn ang="0">
                  <a:pos x="265" y="777"/>
                </a:cxn>
                <a:cxn ang="0">
                  <a:pos x="493" y="548"/>
                </a:cxn>
                <a:cxn ang="0">
                  <a:pos x="740" y="375"/>
                </a:cxn>
                <a:cxn ang="0">
                  <a:pos x="1161" y="119"/>
                </a:cxn>
                <a:cxn ang="0">
                  <a:pos x="1563" y="91"/>
                </a:cxn>
                <a:cxn ang="0">
                  <a:pos x="1965" y="137"/>
                </a:cxn>
                <a:cxn ang="0">
                  <a:pos x="2249" y="146"/>
                </a:cxn>
                <a:cxn ang="0">
                  <a:pos x="2642" y="210"/>
                </a:cxn>
                <a:cxn ang="0">
                  <a:pos x="2962" y="228"/>
                </a:cxn>
                <a:cxn ang="0">
                  <a:pos x="3319" y="347"/>
                </a:cxn>
                <a:cxn ang="0">
                  <a:pos x="3337" y="274"/>
                </a:cxn>
                <a:cxn ang="0">
                  <a:pos x="3117" y="173"/>
                </a:cxn>
                <a:cxn ang="0">
                  <a:pos x="2861" y="128"/>
                </a:cxn>
                <a:cxn ang="0">
                  <a:pos x="2898" y="18"/>
                </a:cxn>
                <a:cxn ang="0">
                  <a:pos x="3191" y="109"/>
                </a:cxn>
                <a:cxn ang="0">
                  <a:pos x="3465" y="210"/>
                </a:cxn>
                <a:cxn ang="0">
                  <a:pos x="3858" y="347"/>
                </a:cxn>
                <a:cxn ang="0">
                  <a:pos x="4105" y="439"/>
                </a:cxn>
                <a:cxn ang="0">
                  <a:pos x="4260" y="475"/>
                </a:cxn>
                <a:cxn ang="0">
                  <a:pos x="4498" y="512"/>
                </a:cxn>
                <a:cxn ang="0">
                  <a:pos x="4736" y="521"/>
                </a:cxn>
                <a:cxn ang="0">
                  <a:pos x="5037" y="512"/>
                </a:cxn>
                <a:cxn ang="0">
                  <a:pos x="4937" y="704"/>
                </a:cxn>
                <a:cxn ang="0">
                  <a:pos x="4434" y="1005"/>
                </a:cxn>
                <a:cxn ang="0">
                  <a:pos x="3867" y="1207"/>
                </a:cxn>
                <a:cxn ang="0">
                  <a:pos x="3383" y="1261"/>
                </a:cxn>
                <a:cxn ang="0">
                  <a:pos x="3602" y="969"/>
                </a:cxn>
                <a:cxn ang="0">
                  <a:pos x="3483" y="859"/>
                </a:cxn>
                <a:cxn ang="0">
                  <a:pos x="3063" y="877"/>
                </a:cxn>
                <a:cxn ang="0">
                  <a:pos x="2871" y="667"/>
                </a:cxn>
                <a:cxn ang="0">
                  <a:pos x="2496" y="658"/>
                </a:cxn>
                <a:cxn ang="0">
                  <a:pos x="2011" y="592"/>
                </a:cxn>
                <a:cxn ang="0">
                  <a:pos x="1785" y="637"/>
                </a:cxn>
                <a:cxn ang="0">
                  <a:pos x="1618" y="685"/>
                </a:cxn>
                <a:cxn ang="0">
                  <a:pos x="1362" y="676"/>
                </a:cxn>
                <a:cxn ang="0">
                  <a:pos x="1376" y="501"/>
                </a:cxn>
                <a:cxn ang="0">
                  <a:pos x="1069" y="548"/>
                </a:cxn>
                <a:cxn ang="0">
                  <a:pos x="741" y="773"/>
                </a:cxn>
                <a:cxn ang="0">
                  <a:pos x="439" y="969"/>
                </a:cxn>
                <a:cxn ang="0">
                  <a:pos x="228" y="1170"/>
                </a:cxn>
              </a:cxnLst>
              <a:rect l="0" t="0" r="r" b="b"/>
              <a:pathLst>
                <a:path w="5056" h="1325">
                  <a:moveTo>
                    <a:pt x="27" y="1225"/>
                  </a:moveTo>
                  <a:lnTo>
                    <a:pt x="0" y="1152"/>
                  </a:lnTo>
                  <a:lnTo>
                    <a:pt x="91" y="1069"/>
                  </a:lnTo>
                  <a:lnTo>
                    <a:pt x="288" y="1046"/>
                  </a:lnTo>
                  <a:lnTo>
                    <a:pt x="201" y="905"/>
                  </a:lnTo>
                  <a:lnTo>
                    <a:pt x="265" y="777"/>
                  </a:lnTo>
                  <a:lnTo>
                    <a:pt x="375" y="658"/>
                  </a:lnTo>
                  <a:lnTo>
                    <a:pt x="493" y="548"/>
                  </a:lnTo>
                  <a:lnTo>
                    <a:pt x="631" y="475"/>
                  </a:lnTo>
                  <a:lnTo>
                    <a:pt x="740" y="375"/>
                  </a:lnTo>
                  <a:lnTo>
                    <a:pt x="1024" y="265"/>
                  </a:lnTo>
                  <a:lnTo>
                    <a:pt x="1161" y="119"/>
                  </a:lnTo>
                  <a:lnTo>
                    <a:pt x="1435" y="119"/>
                  </a:lnTo>
                  <a:lnTo>
                    <a:pt x="1563" y="91"/>
                  </a:lnTo>
                  <a:lnTo>
                    <a:pt x="1801" y="64"/>
                  </a:lnTo>
                  <a:lnTo>
                    <a:pt x="1965" y="137"/>
                  </a:lnTo>
                  <a:lnTo>
                    <a:pt x="2130" y="27"/>
                  </a:lnTo>
                  <a:lnTo>
                    <a:pt x="2249" y="146"/>
                  </a:lnTo>
                  <a:lnTo>
                    <a:pt x="2395" y="247"/>
                  </a:lnTo>
                  <a:lnTo>
                    <a:pt x="2642" y="210"/>
                  </a:lnTo>
                  <a:lnTo>
                    <a:pt x="2861" y="192"/>
                  </a:lnTo>
                  <a:lnTo>
                    <a:pt x="2962" y="228"/>
                  </a:lnTo>
                  <a:lnTo>
                    <a:pt x="3154" y="265"/>
                  </a:lnTo>
                  <a:lnTo>
                    <a:pt x="3319" y="347"/>
                  </a:lnTo>
                  <a:lnTo>
                    <a:pt x="3410" y="320"/>
                  </a:lnTo>
                  <a:lnTo>
                    <a:pt x="3337" y="274"/>
                  </a:lnTo>
                  <a:lnTo>
                    <a:pt x="3245" y="283"/>
                  </a:lnTo>
                  <a:lnTo>
                    <a:pt x="3117" y="173"/>
                  </a:lnTo>
                  <a:lnTo>
                    <a:pt x="3008" y="119"/>
                  </a:lnTo>
                  <a:lnTo>
                    <a:pt x="2861" y="128"/>
                  </a:lnTo>
                  <a:lnTo>
                    <a:pt x="2779" y="73"/>
                  </a:lnTo>
                  <a:lnTo>
                    <a:pt x="2898" y="18"/>
                  </a:lnTo>
                  <a:lnTo>
                    <a:pt x="2999" y="0"/>
                  </a:lnTo>
                  <a:lnTo>
                    <a:pt x="3191" y="109"/>
                  </a:lnTo>
                  <a:lnTo>
                    <a:pt x="3309" y="219"/>
                  </a:lnTo>
                  <a:lnTo>
                    <a:pt x="3465" y="210"/>
                  </a:lnTo>
                  <a:lnTo>
                    <a:pt x="3593" y="365"/>
                  </a:lnTo>
                  <a:lnTo>
                    <a:pt x="3858" y="347"/>
                  </a:lnTo>
                  <a:lnTo>
                    <a:pt x="4004" y="375"/>
                  </a:lnTo>
                  <a:lnTo>
                    <a:pt x="4105" y="439"/>
                  </a:lnTo>
                  <a:lnTo>
                    <a:pt x="4215" y="384"/>
                  </a:lnTo>
                  <a:lnTo>
                    <a:pt x="4260" y="475"/>
                  </a:lnTo>
                  <a:lnTo>
                    <a:pt x="4260" y="612"/>
                  </a:lnTo>
                  <a:lnTo>
                    <a:pt x="4498" y="512"/>
                  </a:lnTo>
                  <a:lnTo>
                    <a:pt x="4626" y="475"/>
                  </a:lnTo>
                  <a:lnTo>
                    <a:pt x="4736" y="521"/>
                  </a:lnTo>
                  <a:lnTo>
                    <a:pt x="4909" y="503"/>
                  </a:lnTo>
                  <a:lnTo>
                    <a:pt x="5037" y="512"/>
                  </a:lnTo>
                  <a:lnTo>
                    <a:pt x="5056" y="594"/>
                  </a:lnTo>
                  <a:lnTo>
                    <a:pt x="4937" y="704"/>
                  </a:lnTo>
                  <a:lnTo>
                    <a:pt x="4736" y="887"/>
                  </a:lnTo>
                  <a:lnTo>
                    <a:pt x="4434" y="1005"/>
                  </a:lnTo>
                  <a:lnTo>
                    <a:pt x="4050" y="1079"/>
                  </a:lnTo>
                  <a:lnTo>
                    <a:pt x="3867" y="1207"/>
                  </a:lnTo>
                  <a:lnTo>
                    <a:pt x="3437" y="1325"/>
                  </a:lnTo>
                  <a:lnTo>
                    <a:pt x="3383" y="1261"/>
                  </a:lnTo>
                  <a:lnTo>
                    <a:pt x="3511" y="1106"/>
                  </a:lnTo>
                  <a:lnTo>
                    <a:pt x="3602" y="969"/>
                  </a:lnTo>
                  <a:lnTo>
                    <a:pt x="3599" y="864"/>
                  </a:lnTo>
                  <a:lnTo>
                    <a:pt x="3483" y="859"/>
                  </a:lnTo>
                  <a:lnTo>
                    <a:pt x="3273" y="923"/>
                  </a:lnTo>
                  <a:lnTo>
                    <a:pt x="3063" y="877"/>
                  </a:lnTo>
                  <a:lnTo>
                    <a:pt x="2964" y="728"/>
                  </a:lnTo>
                  <a:lnTo>
                    <a:pt x="2871" y="667"/>
                  </a:lnTo>
                  <a:lnTo>
                    <a:pt x="2724" y="640"/>
                  </a:lnTo>
                  <a:lnTo>
                    <a:pt x="2496" y="658"/>
                  </a:lnTo>
                  <a:lnTo>
                    <a:pt x="2212" y="676"/>
                  </a:lnTo>
                  <a:lnTo>
                    <a:pt x="2011" y="592"/>
                  </a:lnTo>
                  <a:lnTo>
                    <a:pt x="1874" y="576"/>
                  </a:lnTo>
                  <a:lnTo>
                    <a:pt x="1785" y="637"/>
                  </a:lnTo>
                  <a:lnTo>
                    <a:pt x="1673" y="567"/>
                  </a:lnTo>
                  <a:lnTo>
                    <a:pt x="1618" y="685"/>
                  </a:lnTo>
                  <a:lnTo>
                    <a:pt x="1472" y="667"/>
                  </a:lnTo>
                  <a:lnTo>
                    <a:pt x="1362" y="676"/>
                  </a:lnTo>
                  <a:lnTo>
                    <a:pt x="1243" y="612"/>
                  </a:lnTo>
                  <a:lnTo>
                    <a:pt x="1376" y="501"/>
                  </a:lnTo>
                  <a:lnTo>
                    <a:pt x="1261" y="484"/>
                  </a:lnTo>
                  <a:lnTo>
                    <a:pt x="1069" y="548"/>
                  </a:lnTo>
                  <a:lnTo>
                    <a:pt x="887" y="603"/>
                  </a:lnTo>
                  <a:lnTo>
                    <a:pt x="741" y="773"/>
                  </a:lnTo>
                  <a:lnTo>
                    <a:pt x="521" y="877"/>
                  </a:lnTo>
                  <a:lnTo>
                    <a:pt x="439" y="969"/>
                  </a:lnTo>
                  <a:lnTo>
                    <a:pt x="420" y="1079"/>
                  </a:lnTo>
                  <a:lnTo>
                    <a:pt x="228" y="1170"/>
                  </a:lnTo>
                  <a:lnTo>
                    <a:pt x="27" y="1225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184">
              <a:extLst>
                <a:ext uri="{FF2B5EF4-FFF2-40B4-BE49-F238E27FC236}">
                  <a16:creationId xmlns:a16="http://schemas.microsoft.com/office/drawing/2014/main" id="{C2A2A871-141D-4EB9-92B4-AC535199A3FD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797091" y="1962151"/>
              <a:ext cx="163511" cy="117475"/>
            </a:xfrm>
            <a:custGeom>
              <a:avLst/>
              <a:gdLst/>
              <a:ahLst/>
              <a:cxnLst>
                <a:cxn ang="0">
                  <a:pos x="219" y="72"/>
                </a:cxn>
                <a:cxn ang="0">
                  <a:pos x="351" y="114"/>
                </a:cxn>
                <a:cxn ang="0">
                  <a:pos x="363" y="185"/>
                </a:cxn>
                <a:cxn ang="0">
                  <a:pos x="441" y="228"/>
                </a:cxn>
                <a:cxn ang="0">
                  <a:pos x="453" y="270"/>
                </a:cxn>
                <a:cxn ang="0">
                  <a:pos x="369" y="306"/>
                </a:cxn>
                <a:cxn ang="0">
                  <a:pos x="243" y="342"/>
                </a:cxn>
                <a:cxn ang="0">
                  <a:pos x="129" y="342"/>
                </a:cxn>
                <a:cxn ang="0">
                  <a:pos x="0" y="367"/>
                </a:cxn>
                <a:cxn ang="0">
                  <a:pos x="75" y="414"/>
                </a:cxn>
                <a:cxn ang="0">
                  <a:pos x="136" y="412"/>
                </a:cxn>
                <a:cxn ang="0">
                  <a:pos x="227" y="457"/>
                </a:cxn>
                <a:cxn ang="0">
                  <a:pos x="285" y="426"/>
                </a:cxn>
                <a:cxn ang="0">
                  <a:pos x="405" y="408"/>
                </a:cxn>
                <a:cxn ang="0">
                  <a:pos x="549" y="360"/>
                </a:cxn>
                <a:cxn ang="0">
                  <a:pos x="635" y="367"/>
                </a:cxn>
                <a:cxn ang="0">
                  <a:pos x="603" y="288"/>
                </a:cxn>
                <a:cxn ang="0">
                  <a:pos x="561" y="174"/>
                </a:cxn>
                <a:cxn ang="0">
                  <a:pos x="597" y="108"/>
                </a:cxn>
                <a:cxn ang="0">
                  <a:pos x="567" y="0"/>
                </a:cxn>
                <a:cxn ang="0">
                  <a:pos x="495" y="6"/>
                </a:cxn>
                <a:cxn ang="0">
                  <a:pos x="429" y="6"/>
                </a:cxn>
                <a:cxn ang="0">
                  <a:pos x="333" y="24"/>
                </a:cxn>
                <a:cxn ang="0">
                  <a:pos x="219" y="72"/>
                </a:cxn>
              </a:cxnLst>
              <a:rect l="0" t="0" r="r" b="b"/>
              <a:pathLst>
                <a:path w="635" h="457">
                  <a:moveTo>
                    <a:pt x="219" y="72"/>
                  </a:moveTo>
                  <a:lnTo>
                    <a:pt x="351" y="114"/>
                  </a:lnTo>
                  <a:lnTo>
                    <a:pt x="363" y="185"/>
                  </a:lnTo>
                  <a:lnTo>
                    <a:pt x="441" y="228"/>
                  </a:lnTo>
                  <a:lnTo>
                    <a:pt x="453" y="270"/>
                  </a:lnTo>
                  <a:lnTo>
                    <a:pt x="369" y="306"/>
                  </a:lnTo>
                  <a:lnTo>
                    <a:pt x="243" y="342"/>
                  </a:lnTo>
                  <a:lnTo>
                    <a:pt x="129" y="342"/>
                  </a:lnTo>
                  <a:lnTo>
                    <a:pt x="0" y="367"/>
                  </a:lnTo>
                  <a:lnTo>
                    <a:pt x="75" y="414"/>
                  </a:lnTo>
                  <a:lnTo>
                    <a:pt x="136" y="412"/>
                  </a:lnTo>
                  <a:lnTo>
                    <a:pt x="227" y="457"/>
                  </a:lnTo>
                  <a:lnTo>
                    <a:pt x="285" y="426"/>
                  </a:lnTo>
                  <a:lnTo>
                    <a:pt x="405" y="408"/>
                  </a:lnTo>
                  <a:lnTo>
                    <a:pt x="549" y="360"/>
                  </a:lnTo>
                  <a:lnTo>
                    <a:pt x="635" y="367"/>
                  </a:lnTo>
                  <a:lnTo>
                    <a:pt x="603" y="288"/>
                  </a:lnTo>
                  <a:lnTo>
                    <a:pt x="561" y="174"/>
                  </a:lnTo>
                  <a:lnTo>
                    <a:pt x="597" y="108"/>
                  </a:lnTo>
                  <a:lnTo>
                    <a:pt x="567" y="0"/>
                  </a:lnTo>
                  <a:lnTo>
                    <a:pt x="495" y="6"/>
                  </a:lnTo>
                  <a:lnTo>
                    <a:pt x="429" y="6"/>
                  </a:lnTo>
                  <a:lnTo>
                    <a:pt x="333" y="24"/>
                  </a:lnTo>
                  <a:lnTo>
                    <a:pt x="219" y="72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185">
              <a:extLst>
                <a:ext uri="{FF2B5EF4-FFF2-40B4-BE49-F238E27FC236}">
                  <a16:creationId xmlns:a16="http://schemas.microsoft.com/office/drawing/2014/main" id="{79A3ECE4-DD31-4C39-A5DA-CC0F24E684BB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941553" y="1970088"/>
              <a:ext cx="184148" cy="127000"/>
            </a:xfrm>
            <a:custGeom>
              <a:avLst/>
              <a:gdLst/>
              <a:ahLst/>
              <a:cxnLst>
                <a:cxn ang="0">
                  <a:pos x="710" y="127"/>
                </a:cxn>
                <a:cxn ang="0">
                  <a:pos x="631" y="82"/>
                </a:cxn>
                <a:cxn ang="0">
                  <a:pos x="574" y="82"/>
                </a:cxn>
                <a:cxn ang="0">
                  <a:pos x="530" y="101"/>
                </a:cxn>
                <a:cxn ang="0">
                  <a:pos x="477" y="110"/>
                </a:cxn>
                <a:cxn ang="0">
                  <a:pos x="458" y="67"/>
                </a:cxn>
                <a:cxn ang="0">
                  <a:pos x="415" y="53"/>
                </a:cxn>
                <a:cxn ang="0">
                  <a:pos x="367" y="0"/>
                </a:cxn>
                <a:cxn ang="0">
                  <a:pos x="319" y="38"/>
                </a:cxn>
                <a:cxn ang="0">
                  <a:pos x="256" y="36"/>
                </a:cxn>
                <a:cxn ang="0">
                  <a:pos x="137" y="10"/>
                </a:cxn>
                <a:cxn ang="0">
                  <a:pos x="98" y="38"/>
                </a:cxn>
                <a:cxn ang="0">
                  <a:pos x="30" y="36"/>
                </a:cxn>
                <a:cxn ang="0">
                  <a:pos x="7" y="80"/>
                </a:cxn>
                <a:cxn ang="0">
                  <a:pos x="36" y="186"/>
                </a:cxn>
                <a:cxn ang="0">
                  <a:pos x="0" y="254"/>
                </a:cxn>
                <a:cxn ang="0">
                  <a:pos x="42" y="362"/>
                </a:cxn>
                <a:cxn ang="0">
                  <a:pos x="75" y="445"/>
                </a:cxn>
                <a:cxn ang="0">
                  <a:pos x="120" y="490"/>
                </a:cxn>
                <a:cxn ang="0">
                  <a:pos x="161" y="451"/>
                </a:cxn>
                <a:cxn ang="0">
                  <a:pos x="166" y="354"/>
                </a:cxn>
                <a:cxn ang="0">
                  <a:pos x="209" y="341"/>
                </a:cxn>
                <a:cxn ang="0">
                  <a:pos x="256" y="309"/>
                </a:cxn>
                <a:cxn ang="0">
                  <a:pos x="319" y="336"/>
                </a:cxn>
                <a:cxn ang="0">
                  <a:pos x="391" y="298"/>
                </a:cxn>
                <a:cxn ang="0">
                  <a:pos x="425" y="250"/>
                </a:cxn>
                <a:cxn ang="0">
                  <a:pos x="483" y="218"/>
                </a:cxn>
                <a:cxn ang="0">
                  <a:pos x="549" y="211"/>
                </a:cxn>
                <a:cxn ang="0">
                  <a:pos x="665" y="218"/>
                </a:cxn>
                <a:cxn ang="0">
                  <a:pos x="703" y="182"/>
                </a:cxn>
                <a:cxn ang="0">
                  <a:pos x="710" y="127"/>
                </a:cxn>
              </a:cxnLst>
              <a:rect l="0" t="0" r="r" b="b"/>
              <a:pathLst>
                <a:path w="710" h="490">
                  <a:moveTo>
                    <a:pt x="710" y="127"/>
                  </a:moveTo>
                  <a:lnTo>
                    <a:pt x="631" y="82"/>
                  </a:lnTo>
                  <a:lnTo>
                    <a:pt x="574" y="82"/>
                  </a:lnTo>
                  <a:lnTo>
                    <a:pt x="530" y="101"/>
                  </a:lnTo>
                  <a:lnTo>
                    <a:pt x="477" y="110"/>
                  </a:lnTo>
                  <a:lnTo>
                    <a:pt x="458" y="67"/>
                  </a:lnTo>
                  <a:lnTo>
                    <a:pt x="415" y="53"/>
                  </a:lnTo>
                  <a:lnTo>
                    <a:pt x="367" y="0"/>
                  </a:lnTo>
                  <a:lnTo>
                    <a:pt x="319" y="38"/>
                  </a:lnTo>
                  <a:lnTo>
                    <a:pt x="256" y="36"/>
                  </a:lnTo>
                  <a:lnTo>
                    <a:pt x="137" y="10"/>
                  </a:lnTo>
                  <a:lnTo>
                    <a:pt x="98" y="38"/>
                  </a:lnTo>
                  <a:lnTo>
                    <a:pt x="30" y="36"/>
                  </a:lnTo>
                  <a:lnTo>
                    <a:pt x="7" y="80"/>
                  </a:lnTo>
                  <a:lnTo>
                    <a:pt x="36" y="186"/>
                  </a:lnTo>
                  <a:lnTo>
                    <a:pt x="0" y="254"/>
                  </a:lnTo>
                  <a:lnTo>
                    <a:pt x="42" y="362"/>
                  </a:lnTo>
                  <a:lnTo>
                    <a:pt x="75" y="445"/>
                  </a:lnTo>
                  <a:lnTo>
                    <a:pt x="120" y="490"/>
                  </a:lnTo>
                  <a:lnTo>
                    <a:pt x="161" y="451"/>
                  </a:lnTo>
                  <a:lnTo>
                    <a:pt x="166" y="354"/>
                  </a:lnTo>
                  <a:lnTo>
                    <a:pt x="209" y="341"/>
                  </a:lnTo>
                  <a:lnTo>
                    <a:pt x="256" y="309"/>
                  </a:lnTo>
                  <a:lnTo>
                    <a:pt x="319" y="336"/>
                  </a:lnTo>
                  <a:lnTo>
                    <a:pt x="391" y="298"/>
                  </a:lnTo>
                  <a:lnTo>
                    <a:pt x="425" y="250"/>
                  </a:lnTo>
                  <a:lnTo>
                    <a:pt x="483" y="218"/>
                  </a:lnTo>
                  <a:lnTo>
                    <a:pt x="549" y="211"/>
                  </a:lnTo>
                  <a:lnTo>
                    <a:pt x="665" y="218"/>
                  </a:lnTo>
                  <a:lnTo>
                    <a:pt x="703" y="182"/>
                  </a:lnTo>
                  <a:lnTo>
                    <a:pt x="710" y="127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186">
              <a:extLst>
                <a:ext uri="{FF2B5EF4-FFF2-40B4-BE49-F238E27FC236}">
                  <a16:creationId xmlns:a16="http://schemas.microsoft.com/office/drawing/2014/main" id="{61D8D661-E3DE-42E5-BFC5-A7EE89900BBD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590718" y="2041526"/>
              <a:ext cx="106362" cy="42862"/>
            </a:xfrm>
            <a:custGeom>
              <a:avLst/>
              <a:gdLst/>
              <a:ahLst/>
              <a:cxnLst>
                <a:cxn ang="0">
                  <a:pos x="408" y="26"/>
                </a:cxn>
                <a:cxn ang="0">
                  <a:pos x="349" y="24"/>
                </a:cxn>
                <a:cxn ang="0">
                  <a:pos x="293" y="8"/>
                </a:cxn>
                <a:cxn ang="0">
                  <a:pos x="182" y="26"/>
                </a:cxn>
                <a:cxn ang="0">
                  <a:pos x="125" y="0"/>
                </a:cxn>
                <a:cxn ang="0">
                  <a:pos x="61" y="32"/>
                </a:cxn>
                <a:cxn ang="0">
                  <a:pos x="0" y="72"/>
                </a:cxn>
                <a:cxn ang="0">
                  <a:pos x="93" y="128"/>
                </a:cxn>
                <a:cxn ang="0">
                  <a:pos x="205" y="168"/>
                </a:cxn>
                <a:cxn ang="0">
                  <a:pos x="301" y="120"/>
                </a:cxn>
                <a:cxn ang="0">
                  <a:pos x="413" y="112"/>
                </a:cxn>
                <a:cxn ang="0">
                  <a:pos x="408" y="26"/>
                </a:cxn>
              </a:cxnLst>
              <a:rect l="0" t="0" r="r" b="b"/>
              <a:pathLst>
                <a:path w="413" h="168">
                  <a:moveTo>
                    <a:pt x="408" y="26"/>
                  </a:moveTo>
                  <a:lnTo>
                    <a:pt x="349" y="24"/>
                  </a:lnTo>
                  <a:lnTo>
                    <a:pt x="293" y="8"/>
                  </a:lnTo>
                  <a:lnTo>
                    <a:pt x="182" y="26"/>
                  </a:lnTo>
                  <a:lnTo>
                    <a:pt x="125" y="0"/>
                  </a:lnTo>
                  <a:lnTo>
                    <a:pt x="61" y="32"/>
                  </a:lnTo>
                  <a:lnTo>
                    <a:pt x="0" y="72"/>
                  </a:lnTo>
                  <a:lnTo>
                    <a:pt x="93" y="128"/>
                  </a:lnTo>
                  <a:lnTo>
                    <a:pt x="205" y="168"/>
                  </a:lnTo>
                  <a:lnTo>
                    <a:pt x="301" y="120"/>
                  </a:lnTo>
                  <a:lnTo>
                    <a:pt x="413" y="112"/>
                  </a:lnTo>
                  <a:lnTo>
                    <a:pt x="408" y="26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187">
              <a:extLst>
                <a:ext uri="{FF2B5EF4-FFF2-40B4-BE49-F238E27FC236}">
                  <a16:creationId xmlns:a16="http://schemas.microsoft.com/office/drawing/2014/main" id="{1B99646D-8B9F-4196-89AC-5D99F20DBA02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3203487" y="2033588"/>
              <a:ext cx="82549" cy="49213"/>
            </a:xfrm>
            <a:custGeom>
              <a:avLst/>
              <a:gdLst/>
              <a:ahLst/>
              <a:cxnLst>
                <a:cxn ang="0">
                  <a:pos x="318" y="65"/>
                </a:cxn>
                <a:cxn ang="0">
                  <a:pos x="293" y="0"/>
                </a:cxn>
                <a:cxn ang="0">
                  <a:pos x="182" y="18"/>
                </a:cxn>
                <a:cxn ang="0">
                  <a:pos x="142" y="9"/>
                </a:cxn>
                <a:cxn ang="0">
                  <a:pos x="62" y="49"/>
                </a:cxn>
                <a:cxn ang="0">
                  <a:pos x="0" y="64"/>
                </a:cxn>
                <a:cxn ang="0">
                  <a:pos x="22" y="145"/>
                </a:cxn>
                <a:cxn ang="0">
                  <a:pos x="62" y="193"/>
                </a:cxn>
                <a:cxn ang="0">
                  <a:pos x="158" y="169"/>
                </a:cxn>
                <a:cxn ang="0">
                  <a:pos x="262" y="113"/>
                </a:cxn>
                <a:cxn ang="0">
                  <a:pos x="318" y="65"/>
                </a:cxn>
              </a:cxnLst>
              <a:rect l="0" t="0" r="r" b="b"/>
              <a:pathLst>
                <a:path w="318" h="193">
                  <a:moveTo>
                    <a:pt x="318" y="65"/>
                  </a:moveTo>
                  <a:lnTo>
                    <a:pt x="293" y="0"/>
                  </a:lnTo>
                  <a:lnTo>
                    <a:pt x="182" y="18"/>
                  </a:lnTo>
                  <a:lnTo>
                    <a:pt x="142" y="9"/>
                  </a:lnTo>
                  <a:lnTo>
                    <a:pt x="62" y="49"/>
                  </a:lnTo>
                  <a:lnTo>
                    <a:pt x="0" y="64"/>
                  </a:lnTo>
                  <a:lnTo>
                    <a:pt x="22" y="145"/>
                  </a:lnTo>
                  <a:lnTo>
                    <a:pt x="62" y="193"/>
                  </a:lnTo>
                  <a:lnTo>
                    <a:pt x="158" y="169"/>
                  </a:lnTo>
                  <a:lnTo>
                    <a:pt x="262" y="113"/>
                  </a:lnTo>
                  <a:lnTo>
                    <a:pt x="318" y="65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188">
              <a:extLst>
                <a:ext uri="{FF2B5EF4-FFF2-40B4-BE49-F238E27FC236}">
                  <a16:creationId xmlns:a16="http://schemas.microsoft.com/office/drawing/2014/main" id="{A1969771-2916-48EB-8811-3BAB5033FA61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3506697" y="2373313"/>
              <a:ext cx="34925" cy="4127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69" y="0"/>
                </a:cxn>
                <a:cxn ang="0">
                  <a:pos x="136" y="21"/>
                </a:cxn>
                <a:cxn ang="0">
                  <a:pos x="136" y="67"/>
                </a:cxn>
                <a:cxn ang="0">
                  <a:pos x="85" y="152"/>
                </a:cxn>
                <a:cxn ang="0">
                  <a:pos x="0" y="157"/>
                </a:cxn>
                <a:cxn ang="0">
                  <a:pos x="21" y="96"/>
                </a:cxn>
                <a:cxn ang="0">
                  <a:pos x="0" y="21"/>
                </a:cxn>
              </a:cxnLst>
              <a:rect l="0" t="0" r="r" b="b"/>
              <a:pathLst>
                <a:path w="136" h="157">
                  <a:moveTo>
                    <a:pt x="0" y="21"/>
                  </a:moveTo>
                  <a:lnTo>
                    <a:pt x="69" y="0"/>
                  </a:lnTo>
                  <a:lnTo>
                    <a:pt x="136" y="21"/>
                  </a:lnTo>
                  <a:lnTo>
                    <a:pt x="136" y="67"/>
                  </a:lnTo>
                  <a:lnTo>
                    <a:pt x="85" y="152"/>
                  </a:lnTo>
                  <a:lnTo>
                    <a:pt x="0" y="157"/>
                  </a:lnTo>
                  <a:lnTo>
                    <a:pt x="21" y="9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189">
              <a:extLst>
                <a:ext uri="{FF2B5EF4-FFF2-40B4-BE49-F238E27FC236}">
                  <a16:creationId xmlns:a16="http://schemas.microsoft.com/office/drawing/2014/main" id="{75EA9C82-9822-47D1-AA29-EF960DA02526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597068" y="1666876"/>
              <a:ext cx="30163" cy="41275"/>
            </a:xfrm>
            <a:custGeom>
              <a:avLst/>
              <a:gdLst/>
              <a:ahLst/>
              <a:cxnLst>
                <a:cxn ang="0">
                  <a:pos x="14" y="248"/>
                </a:cxn>
                <a:cxn ang="0">
                  <a:pos x="14" y="144"/>
                </a:cxn>
                <a:cxn ang="0">
                  <a:pos x="86" y="0"/>
                </a:cxn>
                <a:cxn ang="0">
                  <a:pos x="198" y="72"/>
                </a:cxn>
                <a:cxn ang="0">
                  <a:pos x="280" y="173"/>
                </a:cxn>
                <a:cxn ang="0">
                  <a:pos x="248" y="277"/>
                </a:cxn>
                <a:cxn ang="0">
                  <a:pos x="222" y="344"/>
                </a:cxn>
                <a:cxn ang="0">
                  <a:pos x="142" y="368"/>
                </a:cxn>
                <a:cxn ang="0">
                  <a:pos x="0" y="333"/>
                </a:cxn>
                <a:cxn ang="0">
                  <a:pos x="14" y="248"/>
                </a:cxn>
              </a:cxnLst>
              <a:rect l="0" t="0" r="r" b="b"/>
              <a:pathLst>
                <a:path w="280" h="368">
                  <a:moveTo>
                    <a:pt x="14" y="248"/>
                  </a:moveTo>
                  <a:lnTo>
                    <a:pt x="14" y="144"/>
                  </a:lnTo>
                  <a:lnTo>
                    <a:pt x="86" y="0"/>
                  </a:lnTo>
                  <a:lnTo>
                    <a:pt x="198" y="72"/>
                  </a:lnTo>
                  <a:lnTo>
                    <a:pt x="280" y="173"/>
                  </a:lnTo>
                  <a:lnTo>
                    <a:pt x="248" y="277"/>
                  </a:lnTo>
                  <a:lnTo>
                    <a:pt x="222" y="344"/>
                  </a:lnTo>
                  <a:lnTo>
                    <a:pt x="142" y="368"/>
                  </a:lnTo>
                  <a:lnTo>
                    <a:pt x="0" y="333"/>
                  </a:lnTo>
                  <a:lnTo>
                    <a:pt x="14" y="24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190">
              <a:extLst>
                <a:ext uri="{FF2B5EF4-FFF2-40B4-BE49-F238E27FC236}">
                  <a16:creationId xmlns:a16="http://schemas.microsoft.com/office/drawing/2014/main" id="{8949AA3F-48E0-4F40-B05C-04A4CAAB01B6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619293" y="1704976"/>
              <a:ext cx="20638" cy="34925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33" y="96"/>
                </a:cxn>
                <a:cxn ang="0">
                  <a:pos x="63" y="0"/>
                </a:cxn>
                <a:cxn ang="0">
                  <a:pos x="147" y="54"/>
                </a:cxn>
                <a:cxn ang="0">
                  <a:pos x="183" y="150"/>
                </a:cxn>
                <a:cxn ang="0">
                  <a:pos x="177" y="234"/>
                </a:cxn>
                <a:cxn ang="0">
                  <a:pos x="128" y="312"/>
                </a:cxn>
                <a:cxn ang="0">
                  <a:pos x="33" y="270"/>
                </a:cxn>
                <a:cxn ang="0">
                  <a:pos x="0" y="192"/>
                </a:cxn>
              </a:cxnLst>
              <a:rect l="0" t="0" r="r" b="b"/>
              <a:pathLst>
                <a:path w="183" h="312">
                  <a:moveTo>
                    <a:pt x="0" y="192"/>
                  </a:moveTo>
                  <a:lnTo>
                    <a:pt x="33" y="96"/>
                  </a:lnTo>
                  <a:lnTo>
                    <a:pt x="63" y="0"/>
                  </a:lnTo>
                  <a:lnTo>
                    <a:pt x="147" y="54"/>
                  </a:lnTo>
                  <a:lnTo>
                    <a:pt x="183" y="150"/>
                  </a:lnTo>
                  <a:lnTo>
                    <a:pt x="177" y="234"/>
                  </a:lnTo>
                  <a:lnTo>
                    <a:pt x="128" y="312"/>
                  </a:lnTo>
                  <a:lnTo>
                    <a:pt x="33" y="27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191">
              <a:extLst>
                <a:ext uri="{FF2B5EF4-FFF2-40B4-BE49-F238E27FC236}">
                  <a16:creationId xmlns:a16="http://schemas.microsoft.com/office/drawing/2014/main" id="{91F100A4-6A23-488A-92BC-D2615B260390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671680" y="1635126"/>
              <a:ext cx="42862" cy="46037"/>
            </a:xfrm>
            <a:custGeom>
              <a:avLst/>
              <a:gdLst/>
              <a:ahLst/>
              <a:cxnLst>
                <a:cxn ang="0">
                  <a:pos x="16" y="88"/>
                </a:cxn>
                <a:cxn ang="0">
                  <a:pos x="0" y="16"/>
                </a:cxn>
                <a:cxn ang="0">
                  <a:pos x="104" y="8"/>
                </a:cxn>
                <a:cxn ang="0">
                  <a:pos x="200" y="0"/>
                </a:cxn>
                <a:cxn ang="0">
                  <a:pos x="304" y="112"/>
                </a:cxn>
                <a:cxn ang="0">
                  <a:pos x="376" y="224"/>
                </a:cxn>
                <a:cxn ang="0">
                  <a:pos x="368" y="312"/>
                </a:cxn>
                <a:cxn ang="0">
                  <a:pos x="368" y="416"/>
                </a:cxn>
                <a:cxn ang="0">
                  <a:pos x="320" y="368"/>
                </a:cxn>
                <a:cxn ang="0">
                  <a:pos x="256" y="360"/>
                </a:cxn>
                <a:cxn ang="0">
                  <a:pos x="288" y="256"/>
                </a:cxn>
                <a:cxn ang="0">
                  <a:pos x="248" y="168"/>
                </a:cxn>
                <a:cxn ang="0">
                  <a:pos x="168" y="112"/>
                </a:cxn>
                <a:cxn ang="0">
                  <a:pos x="96" y="104"/>
                </a:cxn>
                <a:cxn ang="0">
                  <a:pos x="16" y="88"/>
                </a:cxn>
              </a:cxnLst>
              <a:rect l="0" t="0" r="r" b="b"/>
              <a:pathLst>
                <a:path w="376" h="416">
                  <a:moveTo>
                    <a:pt x="16" y="88"/>
                  </a:moveTo>
                  <a:lnTo>
                    <a:pt x="0" y="16"/>
                  </a:lnTo>
                  <a:lnTo>
                    <a:pt x="104" y="8"/>
                  </a:lnTo>
                  <a:lnTo>
                    <a:pt x="200" y="0"/>
                  </a:lnTo>
                  <a:lnTo>
                    <a:pt x="304" y="112"/>
                  </a:lnTo>
                  <a:lnTo>
                    <a:pt x="376" y="224"/>
                  </a:lnTo>
                  <a:lnTo>
                    <a:pt x="368" y="312"/>
                  </a:lnTo>
                  <a:lnTo>
                    <a:pt x="368" y="416"/>
                  </a:lnTo>
                  <a:lnTo>
                    <a:pt x="320" y="368"/>
                  </a:lnTo>
                  <a:lnTo>
                    <a:pt x="256" y="360"/>
                  </a:lnTo>
                  <a:lnTo>
                    <a:pt x="288" y="256"/>
                  </a:lnTo>
                  <a:lnTo>
                    <a:pt x="248" y="168"/>
                  </a:lnTo>
                  <a:lnTo>
                    <a:pt x="168" y="112"/>
                  </a:lnTo>
                  <a:lnTo>
                    <a:pt x="96" y="104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192">
              <a:extLst>
                <a:ext uri="{FF2B5EF4-FFF2-40B4-BE49-F238E27FC236}">
                  <a16:creationId xmlns:a16="http://schemas.microsoft.com/office/drawing/2014/main" id="{11103D3F-DEF9-48DF-B303-FBEB1F84E226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620881" y="1558926"/>
              <a:ext cx="44450" cy="53975"/>
            </a:xfrm>
            <a:custGeom>
              <a:avLst/>
              <a:gdLst/>
              <a:ahLst/>
              <a:cxnLst>
                <a:cxn ang="0">
                  <a:pos x="16" y="80"/>
                </a:cxn>
                <a:cxn ang="0">
                  <a:pos x="0" y="8"/>
                </a:cxn>
                <a:cxn ang="0">
                  <a:pos x="104" y="0"/>
                </a:cxn>
                <a:cxn ang="0">
                  <a:pos x="240" y="54"/>
                </a:cxn>
                <a:cxn ang="0">
                  <a:pos x="304" y="104"/>
                </a:cxn>
                <a:cxn ang="0">
                  <a:pos x="384" y="166"/>
                </a:cxn>
                <a:cxn ang="0">
                  <a:pos x="368" y="304"/>
                </a:cxn>
                <a:cxn ang="0">
                  <a:pos x="368" y="408"/>
                </a:cxn>
                <a:cxn ang="0">
                  <a:pos x="336" y="486"/>
                </a:cxn>
                <a:cxn ang="0">
                  <a:pos x="280" y="438"/>
                </a:cxn>
                <a:cxn ang="0">
                  <a:pos x="256" y="352"/>
                </a:cxn>
                <a:cxn ang="0">
                  <a:pos x="288" y="248"/>
                </a:cxn>
                <a:cxn ang="0">
                  <a:pos x="248" y="160"/>
                </a:cxn>
                <a:cxn ang="0">
                  <a:pos x="168" y="104"/>
                </a:cxn>
                <a:cxn ang="0">
                  <a:pos x="96" y="96"/>
                </a:cxn>
                <a:cxn ang="0">
                  <a:pos x="16" y="80"/>
                </a:cxn>
              </a:cxnLst>
              <a:rect l="0" t="0" r="r" b="b"/>
              <a:pathLst>
                <a:path w="384" h="486">
                  <a:moveTo>
                    <a:pt x="16" y="80"/>
                  </a:moveTo>
                  <a:lnTo>
                    <a:pt x="0" y="8"/>
                  </a:lnTo>
                  <a:lnTo>
                    <a:pt x="104" y="0"/>
                  </a:lnTo>
                  <a:lnTo>
                    <a:pt x="240" y="54"/>
                  </a:lnTo>
                  <a:lnTo>
                    <a:pt x="304" y="104"/>
                  </a:lnTo>
                  <a:lnTo>
                    <a:pt x="384" y="166"/>
                  </a:lnTo>
                  <a:lnTo>
                    <a:pt x="368" y="304"/>
                  </a:lnTo>
                  <a:lnTo>
                    <a:pt x="368" y="408"/>
                  </a:lnTo>
                  <a:lnTo>
                    <a:pt x="336" y="486"/>
                  </a:lnTo>
                  <a:lnTo>
                    <a:pt x="280" y="438"/>
                  </a:lnTo>
                  <a:lnTo>
                    <a:pt x="256" y="352"/>
                  </a:lnTo>
                  <a:lnTo>
                    <a:pt x="288" y="248"/>
                  </a:lnTo>
                  <a:lnTo>
                    <a:pt x="248" y="160"/>
                  </a:lnTo>
                  <a:lnTo>
                    <a:pt x="168" y="104"/>
                  </a:lnTo>
                  <a:lnTo>
                    <a:pt x="96" y="96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193">
              <a:extLst>
                <a:ext uri="{FF2B5EF4-FFF2-40B4-BE49-F238E27FC236}">
                  <a16:creationId xmlns:a16="http://schemas.microsoft.com/office/drawing/2014/main" id="{D919810D-9199-4897-9253-B346FE70A59B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747880" y="1725613"/>
              <a:ext cx="36512" cy="4445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6" y="0"/>
                </a:cxn>
                <a:cxn ang="0">
                  <a:pos x="165" y="123"/>
                </a:cxn>
                <a:cxn ang="0">
                  <a:pos x="245" y="275"/>
                </a:cxn>
                <a:cxn ang="0">
                  <a:pos x="325" y="315"/>
                </a:cxn>
                <a:cxn ang="0">
                  <a:pos x="301" y="403"/>
                </a:cxn>
                <a:cxn ang="0">
                  <a:pos x="216" y="368"/>
                </a:cxn>
                <a:cxn ang="0">
                  <a:pos x="184" y="256"/>
                </a:cxn>
                <a:cxn ang="0">
                  <a:pos x="93" y="219"/>
                </a:cxn>
                <a:cxn ang="0">
                  <a:pos x="64" y="112"/>
                </a:cxn>
                <a:cxn ang="0">
                  <a:pos x="5" y="91"/>
                </a:cxn>
                <a:cxn ang="0">
                  <a:pos x="0" y="8"/>
                </a:cxn>
              </a:cxnLst>
              <a:rect l="0" t="0" r="r" b="b"/>
              <a:pathLst>
                <a:path w="325" h="403">
                  <a:moveTo>
                    <a:pt x="0" y="8"/>
                  </a:moveTo>
                  <a:lnTo>
                    <a:pt x="96" y="0"/>
                  </a:lnTo>
                  <a:lnTo>
                    <a:pt x="165" y="123"/>
                  </a:lnTo>
                  <a:lnTo>
                    <a:pt x="245" y="275"/>
                  </a:lnTo>
                  <a:lnTo>
                    <a:pt x="325" y="315"/>
                  </a:lnTo>
                  <a:lnTo>
                    <a:pt x="301" y="403"/>
                  </a:lnTo>
                  <a:lnTo>
                    <a:pt x="216" y="368"/>
                  </a:lnTo>
                  <a:lnTo>
                    <a:pt x="184" y="256"/>
                  </a:lnTo>
                  <a:lnTo>
                    <a:pt x="93" y="219"/>
                  </a:lnTo>
                  <a:lnTo>
                    <a:pt x="64" y="112"/>
                  </a:lnTo>
                  <a:lnTo>
                    <a:pt x="5" y="9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194">
              <a:extLst>
                <a:ext uri="{FF2B5EF4-FFF2-40B4-BE49-F238E27FC236}">
                  <a16:creationId xmlns:a16="http://schemas.microsoft.com/office/drawing/2014/main" id="{42E88381-E2FA-4085-9423-86978953D046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568494" y="1565276"/>
              <a:ext cx="52387" cy="31750"/>
            </a:xfrm>
            <a:custGeom>
              <a:avLst/>
              <a:gdLst/>
              <a:ahLst/>
              <a:cxnLst>
                <a:cxn ang="0">
                  <a:pos x="464" y="0"/>
                </a:cxn>
                <a:cxn ang="0">
                  <a:pos x="432" y="72"/>
                </a:cxn>
                <a:cxn ang="0">
                  <a:pos x="376" y="120"/>
                </a:cxn>
                <a:cxn ang="0">
                  <a:pos x="296" y="176"/>
                </a:cxn>
                <a:cxn ang="0">
                  <a:pos x="208" y="232"/>
                </a:cxn>
                <a:cxn ang="0">
                  <a:pos x="120" y="272"/>
                </a:cxn>
                <a:cxn ang="0">
                  <a:pos x="0" y="256"/>
                </a:cxn>
                <a:cxn ang="0">
                  <a:pos x="0" y="208"/>
                </a:cxn>
                <a:cxn ang="0">
                  <a:pos x="72" y="208"/>
                </a:cxn>
                <a:cxn ang="0">
                  <a:pos x="168" y="153"/>
                </a:cxn>
                <a:cxn ang="0">
                  <a:pos x="263" y="134"/>
                </a:cxn>
                <a:cxn ang="0">
                  <a:pos x="272" y="88"/>
                </a:cxn>
                <a:cxn ang="0">
                  <a:pos x="336" y="69"/>
                </a:cxn>
                <a:cxn ang="0">
                  <a:pos x="361" y="1"/>
                </a:cxn>
                <a:cxn ang="0">
                  <a:pos x="464" y="0"/>
                </a:cxn>
              </a:cxnLst>
              <a:rect l="0" t="0" r="r" b="b"/>
              <a:pathLst>
                <a:path w="464" h="272">
                  <a:moveTo>
                    <a:pt x="464" y="0"/>
                  </a:moveTo>
                  <a:lnTo>
                    <a:pt x="432" y="72"/>
                  </a:lnTo>
                  <a:lnTo>
                    <a:pt x="376" y="120"/>
                  </a:lnTo>
                  <a:lnTo>
                    <a:pt x="296" y="176"/>
                  </a:lnTo>
                  <a:lnTo>
                    <a:pt x="208" y="232"/>
                  </a:lnTo>
                  <a:lnTo>
                    <a:pt x="120" y="272"/>
                  </a:lnTo>
                  <a:lnTo>
                    <a:pt x="0" y="256"/>
                  </a:lnTo>
                  <a:lnTo>
                    <a:pt x="0" y="208"/>
                  </a:lnTo>
                  <a:lnTo>
                    <a:pt x="72" y="208"/>
                  </a:lnTo>
                  <a:lnTo>
                    <a:pt x="168" y="153"/>
                  </a:lnTo>
                  <a:lnTo>
                    <a:pt x="263" y="134"/>
                  </a:lnTo>
                  <a:lnTo>
                    <a:pt x="272" y="88"/>
                  </a:lnTo>
                  <a:lnTo>
                    <a:pt x="336" y="69"/>
                  </a:lnTo>
                  <a:lnTo>
                    <a:pt x="361" y="1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195">
              <a:extLst>
                <a:ext uri="{FF2B5EF4-FFF2-40B4-BE49-F238E27FC236}">
                  <a16:creationId xmlns:a16="http://schemas.microsoft.com/office/drawing/2014/main" id="{EB49EDA8-4E75-4D53-8437-5B7FC8AF0514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812966" y="1773238"/>
              <a:ext cx="19050" cy="41275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66" y="59"/>
                </a:cxn>
                <a:cxn ang="0">
                  <a:pos x="146" y="112"/>
                </a:cxn>
                <a:cxn ang="0">
                  <a:pos x="135" y="157"/>
                </a:cxn>
                <a:cxn ang="0">
                  <a:pos x="90" y="264"/>
                </a:cxn>
                <a:cxn ang="0">
                  <a:pos x="66" y="352"/>
                </a:cxn>
                <a:cxn ang="0">
                  <a:pos x="5" y="372"/>
                </a:cxn>
                <a:cxn ang="0">
                  <a:pos x="0" y="267"/>
                </a:cxn>
                <a:cxn ang="0">
                  <a:pos x="42" y="204"/>
                </a:cxn>
                <a:cxn ang="0">
                  <a:pos x="66" y="116"/>
                </a:cxn>
                <a:cxn ang="0">
                  <a:pos x="62" y="29"/>
                </a:cxn>
                <a:cxn ang="0">
                  <a:pos x="110" y="0"/>
                </a:cxn>
              </a:cxnLst>
              <a:rect l="0" t="0" r="r" b="b"/>
              <a:pathLst>
                <a:path w="166" h="372">
                  <a:moveTo>
                    <a:pt x="110" y="0"/>
                  </a:moveTo>
                  <a:lnTo>
                    <a:pt x="166" y="59"/>
                  </a:lnTo>
                  <a:lnTo>
                    <a:pt x="146" y="112"/>
                  </a:lnTo>
                  <a:lnTo>
                    <a:pt x="135" y="157"/>
                  </a:lnTo>
                  <a:lnTo>
                    <a:pt x="90" y="264"/>
                  </a:lnTo>
                  <a:lnTo>
                    <a:pt x="66" y="352"/>
                  </a:lnTo>
                  <a:lnTo>
                    <a:pt x="5" y="372"/>
                  </a:lnTo>
                  <a:lnTo>
                    <a:pt x="0" y="267"/>
                  </a:lnTo>
                  <a:lnTo>
                    <a:pt x="42" y="204"/>
                  </a:lnTo>
                  <a:lnTo>
                    <a:pt x="66" y="116"/>
                  </a:lnTo>
                  <a:lnTo>
                    <a:pt x="62" y="29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196">
              <a:extLst>
                <a:ext uri="{FF2B5EF4-FFF2-40B4-BE49-F238E27FC236}">
                  <a16:creationId xmlns:a16="http://schemas.microsoft.com/office/drawing/2014/main" id="{A72363C5-4163-43C9-8728-E6E474C78EDA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706605" y="1722438"/>
              <a:ext cx="26987" cy="25400"/>
            </a:xfrm>
            <a:custGeom>
              <a:avLst/>
              <a:gdLst/>
              <a:ahLst/>
              <a:cxnLst>
                <a:cxn ang="0">
                  <a:pos x="123" y="168"/>
                </a:cxn>
                <a:cxn ang="0">
                  <a:pos x="31" y="100"/>
                </a:cxn>
                <a:cxn ang="0">
                  <a:pos x="0" y="4"/>
                </a:cxn>
                <a:cxn ang="0">
                  <a:pos x="100" y="0"/>
                </a:cxn>
                <a:cxn ang="0">
                  <a:pos x="185" y="58"/>
                </a:cxn>
                <a:cxn ang="0">
                  <a:pos x="228" y="131"/>
                </a:cxn>
                <a:cxn ang="0">
                  <a:pos x="233" y="223"/>
                </a:cxn>
                <a:cxn ang="0">
                  <a:pos x="123" y="168"/>
                </a:cxn>
              </a:cxnLst>
              <a:rect l="0" t="0" r="r" b="b"/>
              <a:pathLst>
                <a:path w="233" h="223">
                  <a:moveTo>
                    <a:pt x="123" y="168"/>
                  </a:moveTo>
                  <a:lnTo>
                    <a:pt x="31" y="100"/>
                  </a:lnTo>
                  <a:lnTo>
                    <a:pt x="0" y="4"/>
                  </a:lnTo>
                  <a:lnTo>
                    <a:pt x="100" y="0"/>
                  </a:lnTo>
                  <a:lnTo>
                    <a:pt x="185" y="58"/>
                  </a:lnTo>
                  <a:lnTo>
                    <a:pt x="228" y="131"/>
                  </a:lnTo>
                  <a:lnTo>
                    <a:pt x="233" y="223"/>
                  </a:lnTo>
                  <a:lnTo>
                    <a:pt x="123" y="16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197">
              <a:extLst>
                <a:ext uri="{FF2B5EF4-FFF2-40B4-BE49-F238E27FC236}">
                  <a16:creationId xmlns:a16="http://schemas.microsoft.com/office/drawing/2014/main" id="{65F0334C-76FB-44D1-BD27-3C0265D855B5}"/>
                </a:ext>
              </a:extLst>
            </p:cNvPr>
            <p:cNvSpPr>
              <a:spLocks/>
            </p:cNvSpPr>
            <p:nvPr/>
          </p:nvSpPr>
          <p:spPr bwMode="auto">
            <a:xfrm rot="634052">
              <a:off x="2859004" y="1778001"/>
              <a:ext cx="30162" cy="19050"/>
            </a:xfrm>
            <a:custGeom>
              <a:avLst/>
              <a:gdLst/>
              <a:ahLst/>
              <a:cxnLst>
                <a:cxn ang="0">
                  <a:pos x="161" y="140"/>
                </a:cxn>
                <a:cxn ang="0">
                  <a:pos x="48" y="121"/>
                </a:cxn>
                <a:cxn ang="0">
                  <a:pos x="0" y="51"/>
                </a:cxn>
                <a:cxn ang="0">
                  <a:pos x="65" y="0"/>
                </a:cxn>
                <a:cxn ang="0">
                  <a:pos x="167" y="14"/>
                </a:cxn>
                <a:cxn ang="0">
                  <a:pos x="238" y="59"/>
                </a:cxn>
                <a:cxn ang="0">
                  <a:pos x="272" y="163"/>
                </a:cxn>
                <a:cxn ang="0">
                  <a:pos x="161" y="140"/>
                </a:cxn>
              </a:cxnLst>
              <a:rect l="0" t="0" r="r" b="b"/>
              <a:pathLst>
                <a:path w="272" h="163">
                  <a:moveTo>
                    <a:pt x="161" y="140"/>
                  </a:moveTo>
                  <a:lnTo>
                    <a:pt x="48" y="121"/>
                  </a:lnTo>
                  <a:lnTo>
                    <a:pt x="0" y="51"/>
                  </a:lnTo>
                  <a:lnTo>
                    <a:pt x="65" y="0"/>
                  </a:lnTo>
                  <a:lnTo>
                    <a:pt x="167" y="14"/>
                  </a:lnTo>
                  <a:lnTo>
                    <a:pt x="238" y="59"/>
                  </a:lnTo>
                  <a:lnTo>
                    <a:pt x="272" y="163"/>
                  </a:lnTo>
                  <a:lnTo>
                    <a:pt x="161" y="14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198">
              <a:extLst>
                <a:ext uri="{FF2B5EF4-FFF2-40B4-BE49-F238E27FC236}">
                  <a16:creationId xmlns:a16="http://schemas.microsoft.com/office/drawing/2014/main" id="{300D0182-420E-43CA-97CF-E7521AD0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005" y="4129087"/>
              <a:ext cx="463545" cy="2082800"/>
            </a:xfrm>
            <a:custGeom>
              <a:avLst/>
              <a:gdLst/>
              <a:ahLst/>
              <a:cxnLst>
                <a:cxn ang="0">
                  <a:pos x="1160" y="1600"/>
                </a:cxn>
                <a:cxn ang="0">
                  <a:pos x="1056" y="1792"/>
                </a:cxn>
                <a:cxn ang="0">
                  <a:pos x="912" y="2096"/>
                </a:cxn>
                <a:cxn ang="0">
                  <a:pos x="848" y="2384"/>
                </a:cxn>
                <a:cxn ang="0">
                  <a:pos x="880" y="2760"/>
                </a:cxn>
                <a:cxn ang="0">
                  <a:pos x="808" y="3064"/>
                </a:cxn>
                <a:cxn ang="0">
                  <a:pos x="672" y="3360"/>
                </a:cxn>
                <a:cxn ang="0">
                  <a:pos x="624" y="3784"/>
                </a:cxn>
                <a:cxn ang="0">
                  <a:pos x="544" y="4152"/>
                </a:cxn>
                <a:cxn ang="0">
                  <a:pos x="488" y="4456"/>
                </a:cxn>
                <a:cxn ang="0">
                  <a:pos x="503" y="4694"/>
                </a:cxn>
                <a:cxn ang="0">
                  <a:pos x="608" y="4872"/>
                </a:cxn>
                <a:cxn ang="0">
                  <a:pos x="528" y="5096"/>
                </a:cxn>
                <a:cxn ang="0">
                  <a:pos x="344" y="5472"/>
                </a:cxn>
                <a:cxn ang="0">
                  <a:pos x="304" y="5752"/>
                </a:cxn>
                <a:cxn ang="0">
                  <a:pos x="432" y="5912"/>
                </a:cxn>
                <a:cxn ang="0">
                  <a:pos x="872" y="6024"/>
                </a:cxn>
                <a:cxn ang="0">
                  <a:pos x="680" y="6488"/>
                </a:cxn>
                <a:cxn ang="0">
                  <a:pos x="296" y="6272"/>
                </a:cxn>
                <a:cxn ang="0">
                  <a:pos x="80" y="5848"/>
                </a:cxn>
                <a:cxn ang="0">
                  <a:pos x="32" y="5504"/>
                </a:cxn>
                <a:cxn ang="0">
                  <a:pos x="224" y="5136"/>
                </a:cxn>
                <a:cxn ang="0">
                  <a:pos x="88" y="4992"/>
                </a:cxn>
                <a:cxn ang="0">
                  <a:pos x="224" y="4936"/>
                </a:cxn>
                <a:cxn ang="0">
                  <a:pos x="328" y="4688"/>
                </a:cxn>
                <a:cxn ang="0">
                  <a:pos x="408" y="4368"/>
                </a:cxn>
                <a:cxn ang="0">
                  <a:pos x="296" y="4376"/>
                </a:cxn>
                <a:cxn ang="0">
                  <a:pos x="184" y="4376"/>
                </a:cxn>
                <a:cxn ang="0">
                  <a:pos x="280" y="3936"/>
                </a:cxn>
                <a:cxn ang="0">
                  <a:pos x="288" y="3480"/>
                </a:cxn>
                <a:cxn ang="0">
                  <a:pos x="448" y="3232"/>
                </a:cxn>
                <a:cxn ang="0">
                  <a:pos x="616" y="2808"/>
                </a:cxn>
                <a:cxn ang="0">
                  <a:pos x="632" y="2304"/>
                </a:cxn>
                <a:cxn ang="0">
                  <a:pos x="704" y="2008"/>
                </a:cxn>
                <a:cxn ang="0">
                  <a:pos x="832" y="1592"/>
                </a:cxn>
                <a:cxn ang="0">
                  <a:pos x="848" y="1264"/>
                </a:cxn>
                <a:cxn ang="0">
                  <a:pos x="920" y="872"/>
                </a:cxn>
                <a:cxn ang="0">
                  <a:pos x="920" y="376"/>
                </a:cxn>
                <a:cxn ang="0">
                  <a:pos x="1016" y="80"/>
                </a:cxn>
                <a:cxn ang="0">
                  <a:pos x="1128" y="112"/>
                </a:cxn>
                <a:cxn ang="0">
                  <a:pos x="1224" y="328"/>
                </a:cxn>
                <a:cxn ang="0">
                  <a:pos x="1208" y="568"/>
                </a:cxn>
                <a:cxn ang="0">
                  <a:pos x="1320" y="872"/>
                </a:cxn>
                <a:cxn ang="0">
                  <a:pos x="1424" y="1048"/>
                </a:cxn>
                <a:cxn ang="0">
                  <a:pos x="1224" y="1240"/>
                </a:cxn>
              </a:cxnLst>
              <a:rect l="0" t="0" r="r" b="b"/>
              <a:pathLst>
                <a:path w="1456" h="6560">
                  <a:moveTo>
                    <a:pt x="1200" y="1392"/>
                  </a:moveTo>
                  <a:lnTo>
                    <a:pt x="1200" y="1512"/>
                  </a:lnTo>
                  <a:lnTo>
                    <a:pt x="1160" y="1600"/>
                  </a:lnTo>
                  <a:lnTo>
                    <a:pt x="1224" y="1664"/>
                  </a:lnTo>
                  <a:lnTo>
                    <a:pt x="1136" y="1720"/>
                  </a:lnTo>
                  <a:lnTo>
                    <a:pt x="1056" y="1792"/>
                  </a:lnTo>
                  <a:lnTo>
                    <a:pt x="1008" y="1920"/>
                  </a:lnTo>
                  <a:lnTo>
                    <a:pt x="960" y="2000"/>
                  </a:lnTo>
                  <a:lnTo>
                    <a:pt x="912" y="2096"/>
                  </a:lnTo>
                  <a:lnTo>
                    <a:pt x="928" y="2200"/>
                  </a:lnTo>
                  <a:lnTo>
                    <a:pt x="904" y="2280"/>
                  </a:lnTo>
                  <a:lnTo>
                    <a:pt x="848" y="2384"/>
                  </a:lnTo>
                  <a:lnTo>
                    <a:pt x="808" y="2488"/>
                  </a:lnTo>
                  <a:lnTo>
                    <a:pt x="848" y="2608"/>
                  </a:lnTo>
                  <a:lnTo>
                    <a:pt x="880" y="2760"/>
                  </a:lnTo>
                  <a:lnTo>
                    <a:pt x="912" y="2864"/>
                  </a:lnTo>
                  <a:lnTo>
                    <a:pt x="904" y="2952"/>
                  </a:lnTo>
                  <a:lnTo>
                    <a:pt x="808" y="3064"/>
                  </a:lnTo>
                  <a:lnTo>
                    <a:pt x="792" y="3144"/>
                  </a:lnTo>
                  <a:lnTo>
                    <a:pt x="808" y="3248"/>
                  </a:lnTo>
                  <a:lnTo>
                    <a:pt x="672" y="3360"/>
                  </a:lnTo>
                  <a:lnTo>
                    <a:pt x="672" y="3528"/>
                  </a:lnTo>
                  <a:lnTo>
                    <a:pt x="712" y="3736"/>
                  </a:lnTo>
                  <a:lnTo>
                    <a:pt x="624" y="3784"/>
                  </a:lnTo>
                  <a:lnTo>
                    <a:pt x="600" y="3896"/>
                  </a:lnTo>
                  <a:lnTo>
                    <a:pt x="560" y="4032"/>
                  </a:lnTo>
                  <a:lnTo>
                    <a:pt x="544" y="4152"/>
                  </a:lnTo>
                  <a:lnTo>
                    <a:pt x="560" y="4280"/>
                  </a:lnTo>
                  <a:lnTo>
                    <a:pt x="504" y="4336"/>
                  </a:lnTo>
                  <a:lnTo>
                    <a:pt x="488" y="4456"/>
                  </a:lnTo>
                  <a:lnTo>
                    <a:pt x="544" y="4520"/>
                  </a:lnTo>
                  <a:lnTo>
                    <a:pt x="552" y="4616"/>
                  </a:lnTo>
                  <a:lnTo>
                    <a:pt x="503" y="4694"/>
                  </a:lnTo>
                  <a:lnTo>
                    <a:pt x="632" y="4696"/>
                  </a:lnTo>
                  <a:lnTo>
                    <a:pt x="544" y="4792"/>
                  </a:lnTo>
                  <a:lnTo>
                    <a:pt x="608" y="4872"/>
                  </a:lnTo>
                  <a:lnTo>
                    <a:pt x="536" y="4912"/>
                  </a:lnTo>
                  <a:lnTo>
                    <a:pt x="528" y="5000"/>
                  </a:lnTo>
                  <a:lnTo>
                    <a:pt x="528" y="5096"/>
                  </a:lnTo>
                  <a:lnTo>
                    <a:pt x="424" y="5272"/>
                  </a:lnTo>
                  <a:lnTo>
                    <a:pt x="424" y="5392"/>
                  </a:lnTo>
                  <a:lnTo>
                    <a:pt x="344" y="5472"/>
                  </a:lnTo>
                  <a:lnTo>
                    <a:pt x="248" y="5568"/>
                  </a:lnTo>
                  <a:lnTo>
                    <a:pt x="280" y="5664"/>
                  </a:lnTo>
                  <a:lnTo>
                    <a:pt x="304" y="5752"/>
                  </a:lnTo>
                  <a:lnTo>
                    <a:pt x="408" y="5752"/>
                  </a:lnTo>
                  <a:lnTo>
                    <a:pt x="424" y="5840"/>
                  </a:lnTo>
                  <a:lnTo>
                    <a:pt x="432" y="5912"/>
                  </a:lnTo>
                  <a:lnTo>
                    <a:pt x="520" y="5968"/>
                  </a:lnTo>
                  <a:lnTo>
                    <a:pt x="664" y="5952"/>
                  </a:lnTo>
                  <a:lnTo>
                    <a:pt x="872" y="6024"/>
                  </a:lnTo>
                  <a:lnTo>
                    <a:pt x="848" y="6256"/>
                  </a:lnTo>
                  <a:lnTo>
                    <a:pt x="816" y="6560"/>
                  </a:lnTo>
                  <a:lnTo>
                    <a:pt x="680" y="6488"/>
                  </a:lnTo>
                  <a:lnTo>
                    <a:pt x="544" y="6400"/>
                  </a:lnTo>
                  <a:lnTo>
                    <a:pt x="472" y="6320"/>
                  </a:lnTo>
                  <a:lnTo>
                    <a:pt x="296" y="6272"/>
                  </a:lnTo>
                  <a:lnTo>
                    <a:pt x="224" y="6128"/>
                  </a:lnTo>
                  <a:lnTo>
                    <a:pt x="120" y="5968"/>
                  </a:lnTo>
                  <a:lnTo>
                    <a:pt x="80" y="5848"/>
                  </a:lnTo>
                  <a:lnTo>
                    <a:pt x="80" y="5752"/>
                  </a:lnTo>
                  <a:lnTo>
                    <a:pt x="32" y="5656"/>
                  </a:lnTo>
                  <a:lnTo>
                    <a:pt x="32" y="5504"/>
                  </a:lnTo>
                  <a:lnTo>
                    <a:pt x="56" y="5336"/>
                  </a:lnTo>
                  <a:lnTo>
                    <a:pt x="136" y="5248"/>
                  </a:lnTo>
                  <a:lnTo>
                    <a:pt x="224" y="5136"/>
                  </a:lnTo>
                  <a:lnTo>
                    <a:pt x="120" y="5120"/>
                  </a:lnTo>
                  <a:lnTo>
                    <a:pt x="0" y="5136"/>
                  </a:lnTo>
                  <a:lnTo>
                    <a:pt x="88" y="4992"/>
                  </a:lnTo>
                  <a:lnTo>
                    <a:pt x="112" y="4872"/>
                  </a:lnTo>
                  <a:lnTo>
                    <a:pt x="232" y="4848"/>
                  </a:lnTo>
                  <a:lnTo>
                    <a:pt x="224" y="4936"/>
                  </a:lnTo>
                  <a:lnTo>
                    <a:pt x="272" y="5008"/>
                  </a:lnTo>
                  <a:lnTo>
                    <a:pt x="296" y="4864"/>
                  </a:lnTo>
                  <a:lnTo>
                    <a:pt x="328" y="4688"/>
                  </a:lnTo>
                  <a:lnTo>
                    <a:pt x="368" y="4568"/>
                  </a:lnTo>
                  <a:lnTo>
                    <a:pt x="384" y="4472"/>
                  </a:lnTo>
                  <a:lnTo>
                    <a:pt x="408" y="4368"/>
                  </a:lnTo>
                  <a:lnTo>
                    <a:pt x="424" y="4272"/>
                  </a:lnTo>
                  <a:lnTo>
                    <a:pt x="328" y="4288"/>
                  </a:lnTo>
                  <a:lnTo>
                    <a:pt x="296" y="4376"/>
                  </a:lnTo>
                  <a:lnTo>
                    <a:pt x="320" y="4472"/>
                  </a:lnTo>
                  <a:lnTo>
                    <a:pt x="192" y="4528"/>
                  </a:lnTo>
                  <a:lnTo>
                    <a:pt x="184" y="4376"/>
                  </a:lnTo>
                  <a:lnTo>
                    <a:pt x="264" y="4232"/>
                  </a:lnTo>
                  <a:lnTo>
                    <a:pt x="240" y="4088"/>
                  </a:lnTo>
                  <a:lnTo>
                    <a:pt x="280" y="3936"/>
                  </a:lnTo>
                  <a:lnTo>
                    <a:pt x="336" y="3816"/>
                  </a:lnTo>
                  <a:lnTo>
                    <a:pt x="312" y="3624"/>
                  </a:lnTo>
                  <a:lnTo>
                    <a:pt x="288" y="3480"/>
                  </a:lnTo>
                  <a:lnTo>
                    <a:pt x="368" y="3464"/>
                  </a:lnTo>
                  <a:lnTo>
                    <a:pt x="400" y="3360"/>
                  </a:lnTo>
                  <a:lnTo>
                    <a:pt x="448" y="3232"/>
                  </a:lnTo>
                  <a:lnTo>
                    <a:pt x="528" y="3112"/>
                  </a:lnTo>
                  <a:lnTo>
                    <a:pt x="600" y="2944"/>
                  </a:lnTo>
                  <a:lnTo>
                    <a:pt x="616" y="2808"/>
                  </a:lnTo>
                  <a:lnTo>
                    <a:pt x="640" y="2648"/>
                  </a:lnTo>
                  <a:lnTo>
                    <a:pt x="632" y="2496"/>
                  </a:lnTo>
                  <a:lnTo>
                    <a:pt x="632" y="2304"/>
                  </a:lnTo>
                  <a:lnTo>
                    <a:pt x="688" y="2192"/>
                  </a:lnTo>
                  <a:lnTo>
                    <a:pt x="672" y="2120"/>
                  </a:lnTo>
                  <a:lnTo>
                    <a:pt x="704" y="2008"/>
                  </a:lnTo>
                  <a:lnTo>
                    <a:pt x="728" y="1856"/>
                  </a:lnTo>
                  <a:lnTo>
                    <a:pt x="784" y="1712"/>
                  </a:lnTo>
                  <a:lnTo>
                    <a:pt x="832" y="1592"/>
                  </a:lnTo>
                  <a:lnTo>
                    <a:pt x="824" y="1472"/>
                  </a:lnTo>
                  <a:lnTo>
                    <a:pt x="856" y="1376"/>
                  </a:lnTo>
                  <a:lnTo>
                    <a:pt x="848" y="1264"/>
                  </a:lnTo>
                  <a:lnTo>
                    <a:pt x="856" y="1120"/>
                  </a:lnTo>
                  <a:lnTo>
                    <a:pt x="880" y="984"/>
                  </a:lnTo>
                  <a:lnTo>
                    <a:pt x="920" y="872"/>
                  </a:lnTo>
                  <a:lnTo>
                    <a:pt x="952" y="720"/>
                  </a:lnTo>
                  <a:lnTo>
                    <a:pt x="928" y="544"/>
                  </a:lnTo>
                  <a:lnTo>
                    <a:pt x="920" y="376"/>
                  </a:lnTo>
                  <a:lnTo>
                    <a:pt x="928" y="256"/>
                  </a:lnTo>
                  <a:lnTo>
                    <a:pt x="904" y="128"/>
                  </a:lnTo>
                  <a:lnTo>
                    <a:pt x="1016" y="80"/>
                  </a:lnTo>
                  <a:lnTo>
                    <a:pt x="1000" y="0"/>
                  </a:lnTo>
                  <a:lnTo>
                    <a:pt x="1072" y="16"/>
                  </a:lnTo>
                  <a:lnTo>
                    <a:pt x="1128" y="112"/>
                  </a:lnTo>
                  <a:lnTo>
                    <a:pt x="1136" y="168"/>
                  </a:lnTo>
                  <a:lnTo>
                    <a:pt x="1184" y="272"/>
                  </a:lnTo>
                  <a:lnTo>
                    <a:pt x="1224" y="328"/>
                  </a:lnTo>
                  <a:lnTo>
                    <a:pt x="1184" y="408"/>
                  </a:lnTo>
                  <a:lnTo>
                    <a:pt x="1168" y="472"/>
                  </a:lnTo>
                  <a:lnTo>
                    <a:pt x="1208" y="568"/>
                  </a:lnTo>
                  <a:lnTo>
                    <a:pt x="1264" y="640"/>
                  </a:lnTo>
                  <a:lnTo>
                    <a:pt x="1296" y="784"/>
                  </a:lnTo>
                  <a:lnTo>
                    <a:pt x="1320" y="872"/>
                  </a:lnTo>
                  <a:lnTo>
                    <a:pt x="1360" y="960"/>
                  </a:lnTo>
                  <a:lnTo>
                    <a:pt x="1456" y="936"/>
                  </a:lnTo>
                  <a:lnTo>
                    <a:pt x="1424" y="1048"/>
                  </a:lnTo>
                  <a:lnTo>
                    <a:pt x="1416" y="1160"/>
                  </a:lnTo>
                  <a:lnTo>
                    <a:pt x="1296" y="1192"/>
                  </a:lnTo>
                  <a:lnTo>
                    <a:pt x="1224" y="1240"/>
                  </a:lnTo>
                  <a:lnTo>
                    <a:pt x="1192" y="1312"/>
                  </a:lnTo>
                  <a:lnTo>
                    <a:pt x="1200" y="1392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199">
              <a:extLst>
                <a:ext uri="{FF2B5EF4-FFF2-40B4-BE49-F238E27FC236}">
                  <a16:creationId xmlns:a16="http://schemas.microsoft.com/office/drawing/2014/main" id="{9CD234CA-A706-4C41-A3E5-6C53E88FD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963" y="3678238"/>
              <a:ext cx="668331" cy="755650"/>
            </a:xfrm>
            <a:custGeom>
              <a:avLst/>
              <a:gdLst/>
              <a:ahLst/>
              <a:cxnLst>
                <a:cxn ang="0">
                  <a:pos x="7" y="191"/>
                </a:cxn>
                <a:cxn ang="0">
                  <a:pos x="120" y="572"/>
                </a:cxn>
                <a:cxn ang="0">
                  <a:pos x="139" y="809"/>
                </a:cxn>
                <a:cxn ang="0">
                  <a:pos x="37" y="936"/>
                </a:cxn>
                <a:cxn ang="0">
                  <a:pos x="46" y="1070"/>
                </a:cxn>
                <a:cxn ang="0">
                  <a:pos x="123" y="1175"/>
                </a:cxn>
                <a:cxn ang="0">
                  <a:pos x="0" y="1341"/>
                </a:cxn>
                <a:cxn ang="0">
                  <a:pos x="76" y="1530"/>
                </a:cxn>
                <a:cxn ang="0">
                  <a:pos x="133" y="1692"/>
                </a:cxn>
                <a:cxn ang="0">
                  <a:pos x="133" y="1829"/>
                </a:cxn>
                <a:cxn ang="0">
                  <a:pos x="156" y="1988"/>
                </a:cxn>
                <a:cxn ang="0">
                  <a:pos x="238" y="2174"/>
                </a:cxn>
                <a:cxn ang="0">
                  <a:pos x="310" y="2381"/>
                </a:cxn>
                <a:cxn ang="0">
                  <a:pos x="465" y="2256"/>
                </a:cxn>
                <a:cxn ang="0">
                  <a:pos x="574" y="2183"/>
                </a:cxn>
                <a:cxn ang="0">
                  <a:pos x="750" y="2238"/>
                </a:cxn>
                <a:cxn ang="0">
                  <a:pos x="876" y="2370"/>
                </a:cxn>
                <a:cxn ang="0">
                  <a:pos x="1060" y="2231"/>
                </a:cxn>
                <a:cxn ang="0">
                  <a:pos x="1221" y="2101"/>
                </a:cxn>
                <a:cxn ang="0">
                  <a:pos x="1314" y="1878"/>
                </a:cxn>
                <a:cxn ang="0">
                  <a:pos x="1486" y="1772"/>
                </a:cxn>
                <a:cxn ang="0">
                  <a:pos x="1797" y="1781"/>
                </a:cxn>
                <a:cxn ang="0">
                  <a:pos x="2015" y="1828"/>
                </a:cxn>
                <a:cxn ang="0">
                  <a:pos x="2109" y="1578"/>
                </a:cxn>
                <a:cxn ang="0">
                  <a:pos x="1951" y="1331"/>
                </a:cxn>
                <a:cxn ang="0">
                  <a:pos x="1699" y="1176"/>
                </a:cxn>
                <a:cxn ang="0">
                  <a:pos x="1651" y="822"/>
                </a:cxn>
                <a:cxn ang="0">
                  <a:pos x="1405" y="677"/>
                </a:cxn>
                <a:cxn ang="0">
                  <a:pos x="1150" y="519"/>
                </a:cxn>
                <a:cxn ang="0">
                  <a:pos x="889" y="414"/>
                </a:cxn>
                <a:cxn ang="0">
                  <a:pos x="774" y="149"/>
                </a:cxn>
                <a:cxn ang="0">
                  <a:pos x="684" y="6"/>
                </a:cxn>
                <a:cxn ang="0">
                  <a:pos x="525" y="36"/>
                </a:cxn>
                <a:cxn ang="0">
                  <a:pos x="295" y="158"/>
                </a:cxn>
              </a:cxnLst>
              <a:rect l="0" t="0" r="r" b="b"/>
              <a:pathLst>
                <a:path w="2109" h="2381">
                  <a:moveTo>
                    <a:pt x="172" y="219"/>
                  </a:moveTo>
                  <a:lnTo>
                    <a:pt x="7" y="191"/>
                  </a:lnTo>
                  <a:lnTo>
                    <a:pt x="183" y="476"/>
                  </a:lnTo>
                  <a:lnTo>
                    <a:pt x="120" y="572"/>
                  </a:lnTo>
                  <a:lnTo>
                    <a:pt x="117" y="692"/>
                  </a:lnTo>
                  <a:lnTo>
                    <a:pt x="139" y="809"/>
                  </a:lnTo>
                  <a:lnTo>
                    <a:pt x="75" y="863"/>
                  </a:lnTo>
                  <a:lnTo>
                    <a:pt x="37" y="936"/>
                  </a:lnTo>
                  <a:lnTo>
                    <a:pt x="70" y="993"/>
                  </a:lnTo>
                  <a:lnTo>
                    <a:pt x="46" y="1070"/>
                  </a:lnTo>
                  <a:lnTo>
                    <a:pt x="55" y="1133"/>
                  </a:lnTo>
                  <a:lnTo>
                    <a:pt x="123" y="1175"/>
                  </a:lnTo>
                  <a:lnTo>
                    <a:pt x="51" y="1277"/>
                  </a:lnTo>
                  <a:lnTo>
                    <a:pt x="0" y="1341"/>
                  </a:lnTo>
                  <a:lnTo>
                    <a:pt x="24" y="1442"/>
                  </a:lnTo>
                  <a:lnTo>
                    <a:pt x="76" y="1530"/>
                  </a:lnTo>
                  <a:lnTo>
                    <a:pt x="85" y="1587"/>
                  </a:lnTo>
                  <a:lnTo>
                    <a:pt x="133" y="1692"/>
                  </a:lnTo>
                  <a:lnTo>
                    <a:pt x="174" y="1749"/>
                  </a:lnTo>
                  <a:lnTo>
                    <a:pt x="133" y="1829"/>
                  </a:lnTo>
                  <a:lnTo>
                    <a:pt x="117" y="1896"/>
                  </a:lnTo>
                  <a:lnTo>
                    <a:pt x="156" y="1988"/>
                  </a:lnTo>
                  <a:lnTo>
                    <a:pt x="216" y="2064"/>
                  </a:lnTo>
                  <a:lnTo>
                    <a:pt x="238" y="2174"/>
                  </a:lnTo>
                  <a:lnTo>
                    <a:pt x="268" y="2291"/>
                  </a:lnTo>
                  <a:lnTo>
                    <a:pt x="310" y="2381"/>
                  </a:lnTo>
                  <a:lnTo>
                    <a:pt x="406" y="2358"/>
                  </a:lnTo>
                  <a:lnTo>
                    <a:pt x="465" y="2256"/>
                  </a:lnTo>
                  <a:lnTo>
                    <a:pt x="529" y="2240"/>
                  </a:lnTo>
                  <a:lnTo>
                    <a:pt x="574" y="2183"/>
                  </a:lnTo>
                  <a:lnTo>
                    <a:pt x="634" y="2244"/>
                  </a:lnTo>
                  <a:lnTo>
                    <a:pt x="750" y="2238"/>
                  </a:lnTo>
                  <a:lnTo>
                    <a:pt x="835" y="2282"/>
                  </a:lnTo>
                  <a:lnTo>
                    <a:pt x="876" y="2370"/>
                  </a:lnTo>
                  <a:lnTo>
                    <a:pt x="922" y="2246"/>
                  </a:lnTo>
                  <a:lnTo>
                    <a:pt x="1060" y="2231"/>
                  </a:lnTo>
                  <a:lnTo>
                    <a:pt x="1176" y="2261"/>
                  </a:lnTo>
                  <a:lnTo>
                    <a:pt x="1221" y="2101"/>
                  </a:lnTo>
                  <a:lnTo>
                    <a:pt x="1239" y="1982"/>
                  </a:lnTo>
                  <a:lnTo>
                    <a:pt x="1314" y="1878"/>
                  </a:lnTo>
                  <a:lnTo>
                    <a:pt x="1373" y="1743"/>
                  </a:lnTo>
                  <a:lnTo>
                    <a:pt x="1486" y="1772"/>
                  </a:lnTo>
                  <a:lnTo>
                    <a:pt x="1642" y="1772"/>
                  </a:lnTo>
                  <a:lnTo>
                    <a:pt x="1797" y="1781"/>
                  </a:lnTo>
                  <a:lnTo>
                    <a:pt x="1898" y="1808"/>
                  </a:lnTo>
                  <a:lnTo>
                    <a:pt x="2015" y="1828"/>
                  </a:lnTo>
                  <a:lnTo>
                    <a:pt x="2095" y="1684"/>
                  </a:lnTo>
                  <a:lnTo>
                    <a:pt x="2109" y="1578"/>
                  </a:lnTo>
                  <a:lnTo>
                    <a:pt x="2038" y="1425"/>
                  </a:lnTo>
                  <a:lnTo>
                    <a:pt x="1951" y="1331"/>
                  </a:lnTo>
                  <a:lnTo>
                    <a:pt x="1986" y="1215"/>
                  </a:lnTo>
                  <a:lnTo>
                    <a:pt x="1699" y="1176"/>
                  </a:lnTo>
                  <a:lnTo>
                    <a:pt x="1623" y="989"/>
                  </a:lnTo>
                  <a:lnTo>
                    <a:pt x="1651" y="822"/>
                  </a:lnTo>
                  <a:lnTo>
                    <a:pt x="1569" y="702"/>
                  </a:lnTo>
                  <a:lnTo>
                    <a:pt x="1405" y="677"/>
                  </a:lnTo>
                  <a:lnTo>
                    <a:pt x="1308" y="605"/>
                  </a:lnTo>
                  <a:lnTo>
                    <a:pt x="1150" y="519"/>
                  </a:lnTo>
                  <a:lnTo>
                    <a:pt x="1015" y="503"/>
                  </a:lnTo>
                  <a:lnTo>
                    <a:pt x="889" y="414"/>
                  </a:lnTo>
                  <a:lnTo>
                    <a:pt x="781" y="299"/>
                  </a:lnTo>
                  <a:lnTo>
                    <a:pt x="774" y="149"/>
                  </a:lnTo>
                  <a:lnTo>
                    <a:pt x="772" y="0"/>
                  </a:lnTo>
                  <a:lnTo>
                    <a:pt x="684" y="6"/>
                  </a:lnTo>
                  <a:lnTo>
                    <a:pt x="618" y="18"/>
                  </a:lnTo>
                  <a:lnTo>
                    <a:pt x="525" y="36"/>
                  </a:lnTo>
                  <a:lnTo>
                    <a:pt x="412" y="99"/>
                  </a:lnTo>
                  <a:lnTo>
                    <a:pt x="295" y="158"/>
                  </a:lnTo>
                  <a:lnTo>
                    <a:pt x="172" y="219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200">
              <a:extLst>
                <a:ext uri="{FF2B5EF4-FFF2-40B4-BE49-F238E27FC236}">
                  <a16:creationId xmlns:a16="http://schemas.microsoft.com/office/drawing/2014/main" id="{0326A81D-4A81-49F4-93DA-A0D26502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658" y="4857750"/>
              <a:ext cx="261935" cy="280987"/>
            </a:xfrm>
            <a:custGeom>
              <a:avLst/>
              <a:gdLst/>
              <a:ahLst/>
              <a:cxnLst>
                <a:cxn ang="0">
                  <a:pos x="761" y="801"/>
                </a:cxn>
                <a:cxn ang="0">
                  <a:pos x="654" y="863"/>
                </a:cxn>
                <a:cxn ang="0">
                  <a:pos x="576" y="882"/>
                </a:cxn>
                <a:cxn ang="0">
                  <a:pos x="488" y="853"/>
                </a:cxn>
                <a:cxn ang="0">
                  <a:pos x="424" y="877"/>
                </a:cxn>
                <a:cxn ang="0">
                  <a:pos x="331" y="887"/>
                </a:cxn>
                <a:cxn ang="0">
                  <a:pos x="267" y="820"/>
                </a:cxn>
                <a:cxn ang="0">
                  <a:pos x="204" y="801"/>
                </a:cxn>
                <a:cxn ang="0">
                  <a:pos x="140" y="820"/>
                </a:cxn>
                <a:cxn ang="0">
                  <a:pos x="75" y="780"/>
                </a:cxn>
                <a:cxn ang="0">
                  <a:pos x="6" y="681"/>
                </a:cxn>
                <a:cxn ang="0">
                  <a:pos x="0" y="612"/>
                </a:cxn>
                <a:cxn ang="0">
                  <a:pos x="45" y="524"/>
                </a:cxn>
                <a:cxn ang="0">
                  <a:pos x="59" y="426"/>
                </a:cxn>
                <a:cxn ang="0">
                  <a:pos x="99" y="282"/>
                </a:cxn>
                <a:cxn ang="0">
                  <a:pos x="147" y="171"/>
                </a:cxn>
                <a:cxn ang="0">
                  <a:pos x="168" y="56"/>
                </a:cxn>
                <a:cxn ang="0">
                  <a:pos x="240" y="35"/>
                </a:cxn>
                <a:cxn ang="0">
                  <a:pos x="333" y="0"/>
                </a:cxn>
                <a:cxn ang="0">
                  <a:pos x="444" y="117"/>
                </a:cxn>
                <a:cxn ang="0">
                  <a:pos x="447" y="180"/>
                </a:cxn>
                <a:cxn ang="0">
                  <a:pos x="531" y="134"/>
                </a:cxn>
                <a:cxn ang="0">
                  <a:pos x="605" y="248"/>
                </a:cxn>
                <a:cxn ang="0">
                  <a:pos x="731" y="347"/>
                </a:cxn>
                <a:cxn ang="0">
                  <a:pos x="827" y="440"/>
                </a:cxn>
                <a:cxn ang="0">
                  <a:pos x="804" y="585"/>
                </a:cxn>
                <a:cxn ang="0">
                  <a:pos x="791" y="669"/>
                </a:cxn>
                <a:cxn ang="0">
                  <a:pos x="801" y="709"/>
                </a:cxn>
                <a:cxn ang="0">
                  <a:pos x="761" y="801"/>
                </a:cxn>
              </a:cxnLst>
              <a:rect l="0" t="0" r="r" b="b"/>
              <a:pathLst>
                <a:path w="827" h="887">
                  <a:moveTo>
                    <a:pt x="761" y="801"/>
                  </a:moveTo>
                  <a:lnTo>
                    <a:pt x="654" y="863"/>
                  </a:lnTo>
                  <a:lnTo>
                    <a:pt x="576" y="882"/>
                  </a:lnTo>
                  <a:lnTo>
                    <a:pt x="488" y="853"/>
                  </a:lnTo>
                  <a:lnTo>
                    <a:pt x="424" y="877"/>
                  </a:lnTo>
                  <a:lnTo>
                    <a:pt x="331" y="887"/>
                  </a:lnTo>
                  <a:lnTo>
                    <a:pt x="267" y="820"/>
                  </a:lnTo>
                  <a:lnTo>
                    <a:pt x="204" y="801"/>
                  </a:lnTo>
                  <a:lnTo>
                    <a:pt x="140" y="820"/>
                  </a:lnTo>
                  <a:lnTo>
                    <a:pt x="75" y="780"/>
                  </a:lnTo>
                  <a:lnTo>
                    <a:pt x="6" y="681"/>
                  </a:lnTo>
                  <a:lnTo>
                    <a:pt x="0" y="612"/>
                  </a:lnTo>
                  <a:lnTo>
                    <a:pt x="45" y="524"/>
                  </a:lnTo>
                  <a:lnTo>
                    <a:pt x="59" y="426"/>
                  </a:lnTo>
                  <a:lnTo>
                    <a:pt x="99" y="282"/>
                  </a:lnTo>
                  <a:lnTo>
                    <a:pt x="147" y="171"/>
                  </a:lnTo>
                  <a:lnTo>
                    <a:pt x="168" y="56"/>
                  </a:lnTo>
                  <a:lnTo>
                    <a:pt x="240" y="35"/>
                  </a:lnTo>
                  <a:lnTo>
                    <a:pt x="333" y="0"/>
                  </a:lnTo>
                  <a:lnTo>
                    <a:pt x="444" y="117"/>
                  </a:lnTo>
                  <a:lnTo>
                    <a:pt x="447" y="180"/>
                  </a:lnTo>
                  <a:lnTo>
                    <a:pt x="531" y="134"/>
                  </a:lnTo>
                  <a:lnTo>
                    <a:pt x="605" y="248"/>
                  </a:lnTo>
                  <a:lnTo>
                    <a:pt x="731" y="347"/>
                  </a:lnTo>
                  <a:lnTo>
                    <a:pt x="827" y="440"/>
                  </a:lnTo>
                  <a:lnTo>
                    <a:pt x="804" y="585"/>
                  </a:lnTo>
                  <a:lnTo>
                    <a:pt x="791" y="669"/>
                  </a:lnTo>
                  <a:lnTo>
                    <a:pt x="801" y="709"/>
                  </a:lnTo>
                  <a:lnTo>
                    <a:pt x="761" y="801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201">
              <a:extLst>
                <a:ext uri="{FF2B5EF4-FFF2-40B4-BE49-F238E27FC236}">
                  <a16:creationId xmlns:a16="http://schemas.microsoft.com/office/drawing/2014/main" id="{3A3E4612-A12B-4ED6-A452-0CDF5D724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710" y="6002337"/>
              <a:ext cx="76199" cy="57150"/>
            </a:xfrm>
            <a:custGeom>
              <a:avLst/>
              <a:gdLst/>
              <a:ahLst/>
              <a:cxnLst>
                <a:cxn ang="0">
                  <a:pos x="294" y="90"/>
                </a:cxn>
                <a:cxn ang="0">
                  <a:pos x="246" y="24"/>
                </a:cxn>
                <a:cxn ang="0">
                  <a:pos x="186" y="54"/>
                </a:cxn>
                <a:cxn ang="0">
                  <a:pos x="158" y="0"/>
                </a:cxn>
                <a:cxn ang="0">
                  <a:pos x="114" y="48"/>
                </a:cxn>
                <a:cxn ang="0">
                  <a:pos x="102" y="108"/>
                </a:cxn>
                <a:cxn ang="0">
                  <a:pos x="22" y="136"/>
                </a:cxn>
                <a:cxn ang="0">
                  <a:pos x="0" y="210"/>
                </a:cxn>
                <a:cxn ang="0">
                  <a:pos x="68" y="226"/>
                </a:cxn>
                <a:cxn ang="0">
                  <a:pos x="96" y="162"/>
                </a:cxn>
                <a:cxn ang="0">
                  <a:pos x="158" y="136"/>
                </a:cxn>
                <a:cxn ang="0">
                  <a:pos x="216" y="102"/>
                </a:cxn>
                <a:cxn ang="0">
                  <a:pos x="294" y="90"/>
                </a:cxn>
              </a:cxnLst>
              <a:rect l="0" t="0" r="r" b="b"/>
              <a:pathLst>
                <a:path w="294" h="226">
                  <a:moveTo>
                    <a:pt x="294" y="90"/>
                  </a:moveTo>
                  <a:lnTo>
                    <a:pt x="246" y="24"/>
                  </a:lnTo>
                  <a:lnTo>
                    <a:pt x="186" y="54"/>
                  </a:lnTo>
                  <a:lnTo>
                    <a:pt x="158" y="0"/>
                  </a:lnTo>
                  <a:lnTo>
                    <a:pt x="114" y="48"/>
                  </a:lnTo>
                  <a:lnTo>
                    <a:pt x="102" y="108"/>
                  </a:lnTo>
                  <a:lnTo>
                    <a:pt x="22" y="136"/>
                  </a:lnTo>
                  <a:lnTo>
                    <a:pt x="0" y="210"/>
                  </a:lnTo>
                  <a:lnTo>
                    <a:pt x="68" y="226"/>
                  </a:lnTo>
                  <a:lnTo>
                    <a:pt x="96" y="162"/>
                  </a:lnTo>
                  <a:lnTo>
                    <a:pt x="158" y="136"/>
                  </a:lnTo>
                  <a:lnTo>
                    <a:pt x="216" y="102"/>
                  </a:lnTo>
                  <a:lnTo>
                    <a:pt x="294" y="9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202">
              <a:extLst>
                <a:ext uri="{FF2B5EF4-FFF2-40B4-BE49-F238E27FC236}">
                  <a16:creationId xmlns:a16="http://schemas.microsoft.com/office/drawing/2014/main" id="{8E7913C3-D687-4B5D-BF60-829EDA1F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261" y="6011862"/>
              <a:ext cx="61912" cy="41275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12" y="156"/>
                </a:cxn>
                <a:cxn ang="0">
                  <a:pos x="101" y="141"/>
                </a:cxn>
                <a:cxn ang="0">
                  <a:pos x="140" y="80"/>
                </a:cxn>
                <a:cxn ang="0">
                  <a:pos x="238" y="5"/>
                </a:cxn>
                <a:cxn ang="0">
                  <a:pos x="184" y="0"/>
                </a:cxn>
                <a:cxn ang="0">
                  <a:pos x="144" y="20"/>
                </a:cxn>
                <a:cxn ang="0">
                  <a:pos x="100" y="28"/>
                </a:cxn>
                <a:cxn ang="0">
                  <a:pos x="116" y="56"/>
                </a:cxn>
                <a:cxn ang="0">
                  <a:pos x="60" y="108"/>
                </a:cxn>
                <a:cxn ang="0">
                  <a:pos x="0" y="128"/>
                </a:cxn>
              </a:cxnLst>
              <a:rect l="0" t="0" r="r" b="b"/>
              <a:pathLst>
                <a:path w="238" h="156">
                  <a:moveTo>
                    <a:pt x="0" y="128"/>
                  </a:moveTo>
                  <a:lnTo>
                    <a:pt x="12" y="156"/>
                  </a:lnTo>
                  <a:lnTo>
                    <a:pt x="101" y="141"/>
                  </a:lnTo>
                  <a:lnTo>
                    <a:pt x="140" y="80"/>
                  </a:lnTo>
                  <a:lnTo>
                    <a:pt x="238" y="5"/>
                  </a:lnTo>
                  <a:lnTo>
                    <a:pt x="184" y="0"/>
                  </a:lnTo>
                  <a:lnTo>
                    <a:pt x="144" y="20"/>
                  </a:lnTo>
                  <a:lnTo>
                    <a:pt x="100" y="28"/>
                  </a:lnTo>
                  <a:lnTo>
                    <a:pt x="116" y="56"/>
                  </a:lnTo>
                  <a:lnTo>
                    <a:pt x="60" y="10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203">
              <a:extLst>
                <a:ext uri="{FF2B5EF4-FFF2-40B4-BE49-F238E27FC236}">
                  <a16:creationId xmlns:a16="http://schemas.microsoft.com/office/drawing/2014/main" id="{F8DAE5CE-6B8C-4A9B-91D5-4EB99F42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478" y="6221412"/>
              <a:ext cx="60324" cy="587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33"/>
                </a:cxn>
                <a:cxn ang="0">
                  <a:pos x="115" y="67"/>
                </a:cxn>
                <a:cxn ang="0">
                  <a:pos x="168" y="134"/>
                </a:cxn>
                <a:cxn ang="0">
                  <a:pos x="197" y="225"/>
                </a:cxn>
                <a:cxn ang="0">
                  <a:pos x="235" y="220"/>
                </a:cxn>
                <a:cxn ang="0">
                  <a:pos x="235" y="144"/>
                </a:cxn>
                <a:cxn ang="0">
                  <a:pos x="216" y="91"/>
                </a:cxn>
                <a:cxn ang="0">
                  <a:pos x="173" y="48"/>
                </a:cxn>
                <a:cxn ang="0">
                  <a:pos x="120" y="24"/>
                </a:cxn>
                <a:cxn ang="0">
                  <a:pos x="58" y="0"/>
                </a:cxn>
                <a:cxn ang="0">
                  <a:pos x="0" y="0"/>
                </a:cxn>
              </a:cxnLst>
              <a:rect l="0" t="0" r="r" b="b"/>
              <a:pathLst>
                <a:path w="235" h="225">
                  <a:moveTo>
                    <a:pt x="0" y="0"/>
                  </a:moveTo>
                  <a:lnTo>
                    <a:pt x="63" y="33"/>
                  </a:lnTo>
                  <a:lnTo>
                    <a:pt x="115" y="67"/>
                  </a:lnTo>
                  <a:lnTo>
                    <a:pt x="168" y="134"/>
                  </a:lnTo>
                  <a:lnTo>
                    <a:pt x="197" y="225"/>
                  </a:lnTo>
                  <a:lnTo>
                    <a:pt x="235" y="220"/>
                  </a:lnTo>
                  <a:lnTo>
                    <a:pt x="235" y="144"/>
                  </a:lnTo>
                  <a:lnTo>
                    <a:pt x="216" y="91"/>
                  </a:lnTo>
                  <a:lnTo>
                    <a:pt x="173" y="48"/>
                  </a:lnTo>
                  <a:lnTo>
                    <a:pt x="120" y="24"/>
                  </a:lnTo>
                  <a:lnTo>
                    <a:pt x="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204">
              <a:extLst>
                <a:ext uri="{FF2B5EF4-FFF2-40B4-BE49-F238E27FC236}">
                  <a16:creationId xmlns:a16="http://schemas.microsoft.com/office/drawing/2014/main" id="{756643E4-B013-4C13-8E09-F48605A7B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349" y="5502275"/>
              <a:ext cx="34925" cy="46037"/>
            </a:xfrm>
            <a:custGeom>
              <a:avLst/>
              <a:gdLst/>
              <a:ahLst/>
              <a:cxnLst>
                <a:cxn ang="0">
                  <a:pos x="48" y="142"/>
                </a:cxn>
                <a:cxn ang="0">
                  <a:pos x="96" y="136"/>
                </a:cxn>
                <a:cxn ang="0">
                  <a:pos x="114" y="88"/>
                </a:cxn>
                <a:cxn ang="0">
                  <a:pos x="111" y="43"/>
                </a:cxn>
                <a:cxn ang="0">
                  <a:pos x="96" y="0"/>
                </a:cxn>
                <a:cxn ang="0">
                  <a:pos x="27" y="28"/>
                </a:cxn>
                <a:cxn ang="0">
                  <a:pos x="15" y="73"/>
                </a:cxn>
                <a:cxn ang="0">
                  <a:pos x="0" y="121"/>
                </a:cxn>
                <a:cxn ang="0">
                  <a:pos x="5" y="136"/>
                </a:cxn>
                <a:cxn ang="0">
                  <a:pos x="48" y="142"/>
                </a:cxn>
              </a:cxnLst>
              <a:rect l="0" t="0" r="r" b="b"/>
              <a:pathLst>
                <a:path w="114" h="142">
                  <a:moveTo>
                    <a:pt x="48" y="142"/>
                  </a:moveTo>
                  <a:lnTo>
                    <a:pt x="96" y="136"/>
                  </a:lnTo>
                  <a:lnTo>
                    <a:pt x="114" y="88"/>
                  </a:lnTo>
                  <a:lnTo>
                    <a:pt x="111" y="43"/>
                  </a:lnTo>
                  <a:lnTo>
                    <a:pt x="96" y="0"/>
                  </a:lnTo>
                  <a:lnTo>
                    <a:pt x="27" y="28"/>
                  </a:lnTo>
                  <a:lnTo>
                    <a:pt x="15" y="73"/>
                  </a:lnTo>
                  <a:lnTo>
                    <a:pt x="0" y="121"/>
                  </a:lnTo>
                  <a:lnTo>
                    <a:pt x="5" y="136"/>
                  </a:lnTo>
                  <a:lnTo>
                    <a:pt x="48" y="142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205">
              <a:extLst>
                <a:ext uri="{FF2B5EF4-FFF2-40B4-BE49-F238E27FC236}">
                  <a16:creationId xmlns:a16="http://schemas.microsoft.com/office/drawing/2014/main" id="{21DDD29A-B401-4FEB-BAD8-D6BA76B4F3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36756" y="1654176"/>
              <a:ext cx="31750" cy="19050"/>
            </a:xfrm>
            <a:custGeom>
              <a:avLst/>
              <a:gdLst/>
              <a:ahLst/>
              <a:cxnLst>
                <a:cxn ang="0">
                  <a:pos x="34" y="38"/>
                </a:cxn>
                <a:cxn ang="0">
                  <a:pos x="3" y="33"/>
                </a:cxn>
                <a:cxn ang="0">
                  <a:pos x="0" y="26"/>
                </a:cxn>
                <a:cxn ang="0">
                  <a:pos x="1" y="11"/>
                </a:cxn>
                <a:cxn ang="0">
                  <a:pos x="13" y="0"/>
                </a:cxn>
                <a:cxn ang="0">
                  <a:pos x="33" y="8"/>
                </a:cxn>
                <a:cxn ang="0">
                  <a:pos x="49" y="20"/>
                </a:cxn>
                <a:cxn ang="0">
                  <a:pos x="66" y="36"/>
                </a:cxn>
                <a:cxn ang="0">
                  <a:pos x="34" y="38"/>
                </a:cxn>
              </a:cxnLst>
              <a:rect l="0" t="0" r="r" b="b"/>
              <a:pathLst>
                <a:path w="66" h="38">
                  <a:moveTo>
                    <a:pt x="34" y="38"/>
                  </a:moveTo>
                  <a:lnTo>
                    <a:pt x="3" y="33"/>
                  </a:lnTo>
                  <a:lnTo>
                    <a:pt x="0" y="26"/>
                  </a:lnTo>
                  <a:lnTo>
                    <a:pt x="1" y="11"/>
                  </a:lnTo>
                  <a:lnTo>
                    <a:pt x="13" y="0"/>
                  </a:lnTo>
                  <a:lnTo>
                    <a:pt x="33" y="8"/>
                  </a:lnTo>
                  <a:lnTo>
                    <a:pt x="49" y="20"/>
                  </a:lnTo>
                  <a:lnTo>
                    <a:pt x="66" y="36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C3B996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49" name="肘形连接符 141">
            <a:extLst>
              <a:ext uri="{FF2B5EF4-FFF2-40B4-BE49-F238E27FC236}">
                <a16:creationId xmlns:a16="http://schemas.microsoft.com/office/drawing/2014/main" id="{4339BA4F-CB32-4BF4-9DDF-3F4BCD270BA0}"/>
              </a:ext>
            </a:extLst>
          </p:cNvPr>
          <p:cNvCxnSpPr>
            <a:cxnSpLocks noChangeShapeType="1"/>
            <a:stCxn id="50" idx="1"/>
            <a:endCxn id="53" idx="0"/>
          </p:cNvCxnSpPr>
          <p:nvPr/>
        </p:nvCxnSpPr>
        <p:spPr bwMode="auto">
          <a:xfrm rot="10800000" flipV="1">
            <a:off x="7902784" y="2613522"/>
            <a:ext cx="885031" cy="1048131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圆角矩形 122">
            <a:extLst>
              <a:ext uri="{FF2B5EF4-FFF2-40B4-BE49-F238E27FC236}">
                <a16:creationId xmlns:a16="http://schemas.microsoft.com/office/drawing/2014/main" id="{A79B8A62-3A6C-4431-8008-97D85D9A0C18}"/>
              </a:ext>
            </a:extLst>
          </p:cNvPr>
          <p:cNvSpPr/>
          <p:nvPr/>
        </p:nvSpPr>
        <p:spPr bwMode="auto">
          <a:xfrm>
            <a:off x="8787814" y="2157800"/>
            <a:ext cx="2109788" cy="911446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1" name="圆角矩形 45">
            <a:extLst>
              <a:ext uri="{FF2B5EF4-FFF2-40B4-BE49-F238E27FC236}">
                <a16:creationId xmlns:a16="http://schemas.microsoft.com/office/drawing/2014/main" id="{D9E03CDF-BCE3-4F1B-B9C0-5824DEFF1A0D}"/>
              </a:ext>
            </a:extLst>
          </p:cNvPr>
          <p:cNvSpPr/>
          <p:nvPr/>
        </p:nvSpPr>
        <p:spPr bwMode="auto">
          <a:xfrm>
            <a:off x="9051339" y="1977316"/>
            <a:ext cx="1582738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Brazil</a:t>
            </a:r>
          </a:p>
        </p:txBody>
      </p:sp>
      <p:sp>
        <p:nvSpPr>
          <p:cNvPr id="52" name="Text Box 16">
            <a:extLst>
              <a:ext uri="{FF2B5EF4-FFF2-40B4-BE49-F238E27FC236}">
                <a16:creationId xmlns:a16="http://schemas.microsoft.com/office/drawing/2014/main" id="{CFDD0583-9260-4776-9AE7-80C4A4D6E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902" y="2476656"/>
            <a:ext cx="1978025" cy="481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HughesNet</a:t>
            </a:r>
          </a:p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Community </a:t>
            </a:r>
            <a:r>
              <a:rPr lang="en-US" sz="1100" dirty="0" err="1"/>
              <a:t>WiFi</a:t>
            </a:r>
            <a:endParaRPr lang="en-US" sz="1100" dirty="0"/>
          </a:p>
        </p:txBody>
      </p:sp>
      <p:sp>
        <p:nvSpPr>
          <p:cNvPr id="53" name="Oval 25">
            <a:extLst>
              <a:ext uri="{FF2B5EF4-FFF2-40B4-BE49-F238E27FC236}">
                <a16:creationId xmlns:a16="http://schemas.microsoft.com/office/drawing/2014/main" id="{88E77B0F-7990-497A-9463-BCEC201ABC9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48014" y="3661654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cxnSp>
        <p:nvCxnSpPr>
          <p:cNvPr id="54" name="肘形连接符 141">
            <a:extLst>
              <a:ext uri="{FF2B5EF4-FFF2-40B4-BE49-F238E27FC236}">
                <a16:creationId xmlns:a16="http://schemas.microsoft.com/office/drawing/2014/main" id="{F0B415F1-CD3B-489D-A2BF-DD3730A24ACD}"/>
              </a:ext>
            </a:extLst>
          </p:cNvPr>
          <p:cNvCxnSpPr>
            <a:cxnSpLocks noChangeShapeType="1"/>
            <a:stCxn id="55" idx="1"/>
            <a:endCxn id="58" idx="0"/>
          </p:cNvCxnSpPr>
          <p:nvPr/>
        </p:nvCxnSpPr>
        <p:spPr bwMode="auto">
          <a:xfrm rot="10800000" flipV="1">
            <a:off x="6985208" y="4601443"/>
            <a:ext cx="1516856" cy="447686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圆角矩形 129">
            <a:extLst>
              <a:ext uri="{FF2B5EF4-FFF2-40B4-BE49-F238E27FC236}">
                <a16:creationId xmlns:a16="http://schemas.microsoft.com/office/drawing/2014/main" id="{25F1DB3A-991F-444C-A6A6-53B7E4510603}"/>
              </a:ext>
            </a:extLst>
          </p:cNvPr>
          <p:cNvSpPr/>
          <p:nvPr/>
        </p:nvSpPr>
        <p:spPr bwMode="auto">
          <a:xfrm>
            <a:off x="8502064" y="4229488"/>
            <a:ext cx="2109788" cy="743910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6" name="圆角矩形 45">
            <a:extLst>
              <a:ext uri="{FF2B5EF4-FFF2-40B4-BE49-F238E27FC236}">
                <a16:creationId xmlns:a16="http://schemas.microsoft.com/office/drawing/2014/main" id="{A879FEB4-17F7-4709-92F7-E66F7BA0E2AE}"/>
              </a:ext>
            </a:extLst>
          </p:cNvPr>
          <p:cNvSpPr/>
          <p:nvPr/>
        </p:nvSpPr>
        <p:spPr bwMode="auto">
          <a:xfrm>
            <a:off x="8765589" y="4049004"/>
            <a:ext cx="1582738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Argentina</a:t>
            </a:r>
          </a:p>
        </p:txBody>
      </p:sp>
      <p:sp>
        <p:nvSpPr>
          <p:cNvPr id="57" name="Text Box 16">
            <a:extLst>
              <a:ext uri="{FF2B5EF4-FFF2-40B4-BE49-F238E27FC236}">
                <a16:creationId xmlns:a16="http://schemas.microsoft.com/office/drawing/2014/main" id="{C2CD9862-2763-4D67-A82F-90DC74ECA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152" y="4548344"/>
            <a:ext cx="1978025" cy="25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  <a:defRPr/>
            </a:pPr>
            <a:r>
              <a:rPr lang="en-US" altLang="zh-CN" sz="1100" dirty="0">
                <a:cs typeface="Calibri" pitchFamily="34" charset="0"/>
              </a:rPr>
              <a:t>Through Partners</a:t>
            </a:r>
            <a:endParaRPr lang="en-US" altLang="zh-CN" sz="1100" dirty="0">
              <a:ea typeface="+mn-ea"/>
              <a:cs typeface="Calibri" pitchFamily="34" charset="0"/>
            </a:endParaRPr>
          </a:p>
        </p:txBody>
      </p:sp>
      <p:sp>
        <p:nvSpPr>
          <p:cNvPr id="58" name="Oval 25">
            <a:extLst>
              <a:ext uri="{FF2B5EF4-FFF2-40B4-BE49-F238E27FC236}">
                <a16:creationId xmlns:a16="http://schemas.microsoft.com/office/drawing/2014/main" id="{EF7DB318-756F-4FD9-A67E-51A28A5557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0439" y="5049129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cxnSp>
        <p:nvCxnSpPr>
          <p:cNvPr id="59" name="肘形连接符 141">
            <a:extLst>
              <a:ext uri="{FF2B5EF4-FFF2-40B4-BE49-F238E27FC236}">
                <a16:creationId xmlns:a16="http://schemas.microsoft.com/office/drawing/2014/main" id="{0742F27F-5DEA-43D9-92A2-3F665123FF88}"/>
              </a:ext>
            </a:extLst>
          </p:cNvPr>
          <p:cNvCxnSpPr>
            <a:cxnSpLocks noChangeShapeType="1"/>
            <a:endCxn id="63" idx="4"/>
          </p:cNvCxnSpPr>
          <p:nvPr/>
        </p:nvCxnSpPr>
        <p:spPr bwMode="auto">
          <a:xfrm flipV="1">
            <a:off x="4456322" y="2983989"/>
            <a:ext cx="2067717" cy="52129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圆角矩形 137">
            <a:extLst>
              <a:ext uri="{FF2B5EF4-FFF2-40B4-BE49-F238E27FC236}">
                <a16:creationId xmlns:a16="http://schemas.microsoft.com/office/drawing/2014/main" id="{A58769D8-0DFB-444E-9491-C1B07AB47809}"/>
              </a:ext>
            </a:extLst>
          </p:cNvPr>
          <p:cNvSpPr/>
          <p:nvPr/>
        </p:nvSpPr>
        <p:spPr bwMode="auto">
          <a:xfrm>
            <a:off x="2361616" y="2793593"/>
            <a:ext cx="2109787" cy="927991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61" name="圆角矩形 45">
            <a:extLst>
              <a:ext uri="{FF2B5EF4-FFF2-40B4-BE49-F238E27FC236}">
                <a16:creationId xmlns:a16="http://schemas.microsoft.com/office/drawing/2014/main" id="{937D8CAC-698E-430A-A238-34B94F4E07B5}"/>
              </a:ext>
            </a:extLst>
          </p:cNvPr>
          <p:cNvSpPr/>
          <p:nvPr/>
        </p:nvSpPr>
        <p:spPr bwMode="auto">
          <a:xfrm>
            <a:off x="2625141" y="2613109"/>
            <a:ext cx="1582737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Colombia</a:t>
            </a:r>
          </a:p>
        </p:txBody>
      </p:sp>
      <p:sp>
        <p:nvSpPr>
          <p:cNvPr id="62" name="Text Box 16">
            <a:extLst>
              <a:ext uri="{FF2B5EF4-FFF2-40B4-BE49-F238E27FC236}">
                <a16:creationId xmlns:a16="http://schemas.microsoft.com/office/drawing/2014/main" id="{5468BE59-A537-4272-ADB9-A30BE0AD0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703" y="3112449"/>
            <a:ext cx="1978025" cy="481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HughesNet</a:t>
            </a:r>
          </a:p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Community </a:t>
            </a:r>
            <a:r>
              <a:rPr lang="en-US" sz="1100" dirty="0" err="1"/>
              <a:t>WiFi</a:t>
            </a:r>
            <a:endParaRPr lang="en-US" sz="1100" dirty="0"/>
          </a:p>
        </p:txBody>
      </p:sp>
      <p:sp>
        <p:nvSpPr>
          <p:cNvPr id="63" name="Oval 25">
            <a:extLst>
              <a:ext uri="{FF2B5EF4-FFF2-40B4-BE49-F238E27FC236}">
                <a16:creationId xmlns:a16="http://schemas.microsoft.com/office/drawing/2014/main" id="{C82633D5-483C-494A-B11D-72740272FD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69270" y="2880210"/>
            <a:ext cx="109538" cy="103779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cxnSp>
        <p:nvCxnSpPr>
          <p:cNvPr id="64" name="肘形连接符 141">
            <a:extLst>
              <a:ext uri="{FF2B5EF4-FFF2-40B4-BE49-F238E27FC236}">
                <a16:creationId xmlns:a16="http://schemas.microsoft.com/office/drawing/2014/main" id="{3A8B3B85-F17F-4D42-B85C-67A945EDACAF}"/>
              </a:ext>
            </a:extLst>
          </p:cNvPr>
          <p:cNvCxnSpPr>
            <a:cxnSpLocks noChangeShapeType="1"/>
            <a:stCxn id="66" idx="3"/>
            <a:endCxn id="69" idx="4"/>
          </p:cNvCxnSpPr>
          <p:nvPr/>
        </p:nvCxnSpPr>
        <p:spPr bwMode="auto">
          <a:xfrm flipV="1">
            <a:off x="3862854" y="1809632"/>
            <a:ext cx="1134804" cy="100763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5" name="组合 433">
            <a:extLst>
              <a:ext uri="{FF2B5EF4-FFF2-40B4-BE49-F238E27FC236}">
                <a16:creationId xmlns:a16="http://schemas.microsoft.com/office/drawing/2014/main" id="{D98BD179-9703-4BE5-BCFF-FF4028D343DD}"/>
              </a:ext>
            </a:extLst>
          </p:cNvPr>
          <p:cNvGrpSpPr>
            <a:grpSpLocks/>
          </p:cNvGrpSpPr>
          <p:nvPr/>
        </p:nvGrpSpPr>
        <p:grpSpPr bwMode="auto">
          <a:xfrm>
            <a:off x="1753067" y="1220872"/>
            <a:ext cx="2109787" cy="1198562"/>
            <a:chOff x="416520" y="4774168"/>
            <a:chExt cx="2109765" cy="1265074"/>
          </a:xfrm>
        </p:grpSpPr>
        <p:sp>
          <p:nvSpPr>
            <p:cNvPr id="66" name="圆角矩形 145">
              <a:extLst>
                <a:ext uri="{FF2B5EF4-FFF2-40B4-BE49-F238E27FC236}">
                  <a16:creationId xmlns:a16="http://schemas.microsoft.com/office/drawing/2014/main" id="{D53DA4FC-3AB1-4CA3-831D-5F0C8B5E2E79}"/>
                </a:ext>
              </a:extLst>
            </p:cNvPr>
            <p:cNvSpPr/>
            <p:nvPr/>
          </p:nvSpPr>
          <p:spPr>
            <a:xfrm>
              <a:off x="416520" y="4964668"/>
              <a:ext cx="2109765" cy="1074574"/>
            </a:xfrm>
            <a:prstGeom prst="roundRect">
              <a:avLst>
                <a:gd name="adj" fmla="val 11361"/>
              </a:avLst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wrap="none" lIns="91405" tIns="45703" rIns="91405" bIns="45703" anchor="ctr"/>
            <a:lstStyle/>
            <a:p>
              <a:pPr defTabSz="91370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ysClr val="windowText" lastClr="000000"/>
                  </a:solidFill>
                  <a:ea typeface="微软雅黑" pitchFamily="34" charset="-122"/>
                  <a:cs typeface="Calibri" pitchFamily="34" charset="0"/>
                </a:rPr>
                <a:t>          </a:t>
              </a:r>
              <a:endParaRPr lang="zh-CN" altLang="en-US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endParaRPr>
            </a:p>
          </p:txBody>
        </p:sp>
        <p:sp>
          <p:nvSpPr>
            <p:cNvPr id="67" name="圆角矩形 45">
              <a:extLst>
                <a:ext uri="{FF2B5EF4-FFF2-40B4-BE49-F238E27FC236}">
                  <a16:creationId xmlns:a16="http://schemas.microsoft.com/office/drawing/2014/main" id="{724192C4-31D3-46EE-BD51-17F770161047}"/>
                </a:ext>
              </a:extLst>
            </p:cNvPr>
            <p:cNvSpPr/>
            <p:nvPr/>
          </p:nvSpPr>
          <p:spPr>
            <a:xfrm>
              <a:off x="680042" y="4774168"/>
              <a:ext cx="1582720" cy="42227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5703" rIns="0" bIns="45703" anchor="ctr" anchorCtr="1"/>
            <a:lstStyle/>
            <a:p>
              <a:pPr algn="r">
                <a:defRPr/>
              </a:pPr>
              <a:r>
                <a:rPr lang="en-US" altLang="zh-CN" sz="1200" b="1" kern="0" dirty="0">
                  <a:solidFill>
                    <a:schemeClr val="bg1"/>
                  </a:solidFill>
                  <a:latin typeface="+mn-lt"/>
                  <a:ea typeface="+mn-ea"/>
                </a:rPr>
                <a:t>Mexico</a:t>
              </a:r>
            </a:p>
          </p:txBody>
        </p:sp>
        <p:sp>
          <p:nvSpPr>
            <p:cNvPr id="68" name="Text Box 16">
              <a:extLst>
                <a:ext uri="{FF2B5EF4-FFF2-40B4-BE49-F238E27FC236}">
                  <a16:creationId xmlns:a16="http://schemas.microsoft.com/office/drawing/2014/main" id="{BED06E7A-86A3-464E-8173-8677FAF18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06" y="5301218"/>
              <a:ext cx="1978004" cy="6552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7475" indent="-117475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50000"/>
                <a:buFont typeface="Wingdings" pitchFamily="2" charset="2"/>
                <a:buChar char="l"/>
                <a:defRPr/>
              </a:pPr>
              <a:r>
                <a:rPr lang="en-US" altLang="zh-CN" sz="1100" dirty="0">
                  <a:cs typeface="Calibri" pitchFamily="34" charset="0"/>
                </a:rPr>
                <a:t>HughesNet</a:t>
              </a:r>
            </a:p>
            <a:p>
              <a:pPr marL="117475" indent="-117475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50000"/>
                <a:buFont typeface="Wingdings" pitchFamily="2" charset="2"/>
                <a:buChar char="l"/>
                <a:defRPr/>
              </a:pPr>
              <a:r>
                <a:rPr lang="en-US" altLang="zh-CN" sz="1100" dirty="0">
                  <a:cs typeface="Calibri" pitchFamily="34" charset="0"/>
                </a:rPr>
                <a:t>Through Partners </a:t>
              </a:r>
            </a:p>
            <a:p>
              <a:pPr marL="117475" indent="-117475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Pct val="50000"/>
                <a:buFont typeface="Wingdings" pitchFamily="2" charset="2"/>
                <a:buChar char="l"/>
                <a:defRPr/>
              </a:pPr>
              <a:r>
                <a:rPr lang="en-US" altLang="zh-CN" sz="1100" dirty="0">
                  <a:cs typeface="Calibri" pitchFamily="34" charset="0"/>
                </a:rPr>
                <a:t>Community </a:t>
              </a:r>
              <a:r>
                <a:rPr lang="en-US" altLang="zh-CN" sz="1100" dirty="0" err="1">
                  <a:cs typeface="Calibri" pitchFamily="34" charset="0"/>
                </a:rPr>
                <a:t>WiFi</a:t>
              </a:r>
              <a:endParaRPr lang="en-US" altLang="zh-CN" sz="1100" dirty="0">
                <a:cs typeface="Calibri" pitchFamily="34" charset="0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0FC51953-C46F-4813-92E9-4081606634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42889" y="1705854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70" name="圆角矩形 122">
            <a:extLst>
              <a:ext uri="{FF2B5EF4-FFF2-40B4-BE49-F238E27FC236}">
                <a16:creationId xmlns:a16="http://schemas.microsoft.com/office/drawing/2014/main" id="{D1B22E5D-5887-4AFB-BA75-21594C1E134A}"/>
              </a:ext>
            </a:extLst>
          </p:cNvPr>
          <p:cNvSpPr/>
          <p:nvPr/>
        </p:nvSpPr>
        <p:spPr bwMode="auto">
          <a:xfrm>
            <a:off x="6736700" y="1099273"/>
            <a:ext cx="2109788" cy="633686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71" name="圆角矩形 45">
            <a:extLst>
              <a:ext uri="{FF2B5EF4-FFF2-40B4-BE49-F238E27FC236}">
                <a16:creationId xmlns:a16="http://schemas.microsoft.com/office/drawing/2014/main" id="{F7CDC5A4-BFE7-44BD-8677-27DCCDD8AECB}"/>
              </a:ext>
            </a:extLst>
          </p:cNvPr>
          <p:cNvSpPr/>
          <p:nvPr/>
        </p:nvSpPr>
        <p:spPr bwMode="auto">
          <a:xfrm>
            <a:off x="7000225" y="918789"/>
            <a:ext cx="1582738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Costa Rica/Panama</a:t>
            </a:r>
          </a:p>
        </p:txBody>
      </p:sp>
      <p:sp>
        <p:nvSpPr>
          <p:cNvPr id="72" name="Text Box 16">
            <a:extLst>
              <a:ext uri="{FF2B5EF4-FFF2-40B4-BE49-F238E27FC236}">
                <a16:creationId xmlns:a16="http://schemas.microsoft.com/office/drawing/2014/main" id="{5EFFC291-2A72-4AEF-BD88-A6126F47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89" y="1418129"/>
            <a:ext cx="1978025" cy="269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  <a:defRPr/>
            </a:pPr>
            <a:r>
              <a:rPr lang="en-US" altLang="zh-CN" sz="1100" dirty="0">
                <a:cs typeface="Calibri" pitchFamily="34" charset="0"/>
              </a:rPr>
              <a:t>Through Partners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B7B7650-D0DA-42A2-9D80-C007ED8821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9039" y="2476656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535BADC-4E93-4441-AE16-BEED296309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73202" y="2546567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DAC7472E-2E23-46F5-91CD-7B12986ED009}"/>
              </a:ext>
            </a:extLst>
          </p:cNvPr>
          <p:cNvCxnSpPr>
            <a:cxnSpLocks/>
            <a:stCxn id="70" idx="1"/>
            <a:endCxn id="73" idx="0"/>
          </p:cNvCxnSpPr>
          <p:nvPr/>
        </p:nvCxnSpPr>
        <p:spPr>
          <a:xfrm rot="10800000" flipV="1">
            <a:off x="5943808" y="1416116"/>
            <a:ext cx="792892" cy="1060540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03DE5A41-5E9B-4E55-AC49-55333D0A4E24}"/>
              </a:ext>
            </a:extLst>
          </p:cNvPr>
          <p:cNvCxnSpPr>
            <a:stCxn id="70" idx="1"/>
            <a:endCxn id="74" idx="0"/>
          </p:cNvCxnSpPr>
          <p:nvPr/>
        </p:nvCxnSpPr>
        <p:spPr>
          <a:xfrm rot="10800000" flipV="1">
            <a:off x="6227972" y="1416115"/>
            <a:ext cx="508729" cy="1130451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" name="圆角矩形 137">
            <a:extLst>
              <a:ext uri="{FF2B5EF4-FFF2-40B4-BE49-F238E27FC236}">
                <a16:creationId xmlns:a16="http://schemas.microsoft.com/office/drawing/2014/main" id="{9E9B4C0E-1FC6-4374-9542-43946C897C43}"/>
              </a:ext>
            </a:extLst>
          </p:cNvPr>
          <p:cNvSpPr/>
          <p:nvPr/>
        </p:nvSpPr>
        <p:spPr bwMode="auto">
          <a:xfrm>
            <a:off x="8059157" y="5482802"/>
            <a:ext cx="2109787" cy="927991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78" name="圆角矩形 45">
            <a:extLst>
              <a:ext uri="{FF2B5EF4-FFF2-40B4-BE49-F238E27FC236}">
                <a16:creationId xmlns:a16="http://schemas.microsoft.com/office/drawing/2014/main" id="{F80BC597-D12A-4D80-9A5C-D8300051F049}"/>
              </a:ext>
            </a:extLst>
          </p:cNvPr>
          <p:cNvSpPr/>
          <p:nvPr/>
        </p:nvSpPr>
        <p:spPr bwMode="auto">
          <a:xfrm>
            <a:off x="8322682" y="5302318"/>
            <a:ext cx="1582737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Chile</a:t>
            </a:r>
          </a:p>
        </p:txBody>
      </p:sp>
      <p:sp>
        <p:nvSpPr>
          <p:cNvPr id="79" name="Text Box 16">
            <a:extLst>
              <a:ext uri="{FF2B5EF4-FFF2-40B4-BE49-F238E27FC236}">
                <a16:creationId xmlns:a16="http://schemas.microsoft.com/office/drawing/2014/main" id="{6A0DD239-A682-40D0-853D-1F6C66C3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244" y="5801658"/>
            <a:ext cx="1978025" cy="481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HughesNet</a:t>
            </a:r>
          </a:p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Community </a:t>
            </a:r>
            <a:r>
              <a:rPr lang="en-US" sz="1100" dirty="0" err="1"/>
              <a:t>WiFi</a:t>
            </a:r>
            <a:endParaRPr lang="en-US" sz="1100" dirty="0"/>
          </a:p>
        </p:txBody>
      </p:sp>
      <p:sp>
        <p:nvSpPr>
          <p:cNvPr id="80" name="Oval 25">
            <a:extLst>
              <a:ext uri="{FF2B5EF4-FFF2-40B4-BE49-F238E27FC236}">
                <a16:creationId xmlns:a16="http://schemas.microsoft.com/office/drawing/2014/main" id="{93D0C431-5EFF-486E-80BD-62F96BD0A1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16908" y="5005177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81" name="Oval 25">
            <a:extLst>
              <a:ext uri="{FF2B5EF4-FFF2-40B4-BE49-F238E27FC236}">
                <a16:creationId xmlns:a16="http://schemas.microsoft.com/office/drawing/2014/main" id="{B87172B7-44BC-4AD4-AFC5-0BFF64B5201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88283" y="3146648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82" name="Oval 25">
            <a:extLst>
              <a:ext uri="{FF2B5EF4-FFF2-40B4-BE49-F238E27FC236}">
                <a16:creationId xmlns:a16="http://schemas.microsoft.com/office/drawing/2014/main" id="{BCD1F35B-5E2A-43D6-A620-3C780F8F49C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13696" y="3589191"/>
            <a:ext cx="109538" cy="10377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 dirty="0">
              <a:solidFill>
                <a:sysClr val="windowText" lastClr="000000"/>
              </a:solidFill>
              <a:ea typeface="+mn-ea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1E071585-AA72-4F42-A12B-74E43BC7FCFE}"/>
              </a:ext>
            </a:extLst>
          </p:cNvPr>
          <p:cNvCxnSpPr>
            <a:stCxn id="80" idx="4"/>
            <a:endCxn id="77" idx="1"/>
          </p:cNvCxnSpPr>
          <p:nvPr/>
        </p:nvCxnSpPr>
        <p:spPr>
          <a:xfrm rot="16200000" flipH="1">
            <a:off x="6946496" y="4834136"/>
            <a:ext cx="837843" cy="138748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圆角矩形 137">
            <a:extLst>
              <a:ext uri="{FF2B5EF4-FFF2-40B4-BE49-F238E27FC236}">
                <a16:creationId xmlns:a16="http://schemas.microsoft.com/office/drawing/2014/main" id="{A2A92976-B638-495F-A8EE-5556B10E7674}"/>
              </a:ext>
            </a:extLst>
          </p:cNvPr>
          <p:cNvSpPr/>
          <p:nvPr/>
        </p:nvSpPr>
        <p:spPr bwMode="auto">
          <a:xfrm>
            <a:off x="4008646" y="5664706"/>
            <a:ext cx="2109787" cy="927991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85" name="圆角矩形 45">
            <a:extLst>
              <a:ext uri="{FF2B5EF4-FFF2-40B4-BE49-F238E27FC236}">
                <a16:creationId xmlns:a16="http://schemas.microsoft.com/office/drawing/2014/main" id="{6502B360-5AC1-49B5-A1BD-6113D0808B3F}"/>
              </a:ext>
            </a:extLst>
          </p:cNvPr>
          <p:cNvSpPr/>
          <p:nvPr/>
        </p:nvSpPr>
        <p:spPr bwMode="auto">
          <a:xfrm>
            <a:off x="4272171" y="5484222"/>
            <a:ext cx="1582737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Peru</a:t>
            </a:r>
          </a:p>
        </p:txBody>
      </p:sp>
      <p:sp>
        <p:nvSpPr>
          <p:cNvPr id="86" name="Text Box 16">
            <a:extLst>
              <a:ext uri="{FF2B5EF4-FFF2-40B4-BE49-F238E27FC236}">
                <a16:creationId xmlns:a16="http://schemas.microsoft.com/office/drawing/2014/main" id="{9D3975FD-062D-42A8-A1B6-B47879A1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733" y="5983562"/>
            <a:ext cx="1978025" cy="481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HughesNet</a:t>
            </a:r>
          </a:p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Community </a:t>
            </a:r>
            <a:r>
              <a:rPr lang="en-US" sz="1100" dirty="0" err="1"/>
              <a:t>WiFi</a:t>
            </a:r>
            <a:endParaRPr lang="en-US" sz="1100" dirty="0"/>
          </a:p>
        </p:txBody>
      </p:sp>
      <p:sp>
        <p:nvSpPr>
          <p:cNvPr id="87" name="圆角矩形 137">
            <a:extLst>
              <a:ext uri="{FF2B5EF4-FFF2-40B4-BE49-F238E27FC236}">
                <a16:creationId xmlns:a16="http://schemas.microsoft.com/office/drawing/2014/main" id="{84EED5F0-DF68-4A14-9315-7A3BD91B8EDA}"/>
              </a:ext>
            </a:extLst>
          </p:cNvPr>
          <p:cNvSpPr/>
          <p:nvPr/>
        </p:nvSpPr>
        <p:spPr bwMode="auto">
          <a:xfrm>
            <a:off x="3037890" y="4213131"/>
            <a:ext cx="2109787" cy="700874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91405" tIns="45703" rIns="91405" bIns="45703" anchor="ctr"/>
          <a:lstStyle/>
          <a:p>
            <a:pPr defTabSz="91370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1400" kern="0" dirty="0">
              <a:solidFill>
                <a:sysClr val="windowText" lastClr="00000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88" name="圆角矩形 45">
            <a:extLst>
              <a:ext uri="{FF2B5EF4-FFF2-40B4-BE49-F238E27FC236}">
                <a16:creationId xmlns:a16="http://schemas.microsoft.com/office/drawing/2014/main" id="{ED5CEEF5-A95A-4FEC-B911-E5FB658B3873}"/>
              </a:ext>
            </a:extLst>
          </p:cNvPr>
          <p:cNvSpPr/>
          <p:nvPr/>
        </p:nvSpPr>
        <p:spPr bwMode="auto">
          <a:xfrm>
            <a:off x="3301415" y="4032647"/>
            <a:ext cx="1582737" cy="40007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45703" rIns="0" bIns="45703" anchor="ctr" anchorCtr="1"/>
          <a:lstStyle/>
          <a:p>
            <a:pPr algn="r"/>
            <a:r>
              <a:rPr lang="en-US" altLang="zh-CN" sz="1200" b="1" kern="0" dirty="0">
                <a:solidFill>
                  <a:schemeClr val="bg1"/>
                </a:solidFill>
              </a:rPr>
              <a:t>Ecuador</a:t>
            </a:r>
          </a:p>
        </p:txBody>
      </p:sp>
      <p:sp>
        <p:nvSpPr>
          <p:cNvPr id="89" name="Text Box 16">
            <a:extLst>
              <a:ext uri="{FF2B5EF4-FFF2-40B4-BE49-F238E27FC236}">
                <a16:creationId xmlns:a16="http://schemas.microsoft.com/office/drawing/2014/main" id="{239735A0-1EAC-452C-A4A3-761CFE55C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977" y="4531987"/>
            <a:ext cx="1978025" cy="2616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HughesNet</a:t>
            </a:r>
          </a:p>
        </p:txBody>
      </p:sp>
      <p:cxnSp>
        <p:nvCxnSpPr>
          <p:cNvPr id="90" name="肘形连接符 141">
            <a:extLst>
              <a:ext uri="{FF2B5EF4-FFF2-40B4-BE49-F238E27FC236}">
                <a16:creationId xmlns:a16="http://schemas.microsoft.com/office/drawing/2014/main" id="{40F54F07-DFC3-4491-8814-D9CE609FA842}"/>
              </a:ext>
            </a:extLst>
          </p:cNvPr>
          <p:cNvCxnSpPr>
            <a:cxnSpLocks noChangeShapeType="1"/>
            <a:stCxn id="87" idx="3"/>
            <a:endCxn id="81" idx="4"/>
          </p:cNvCxnSpPr>
          <p:nvPr/>
        </p:nvCxnSpPr>
        <p:spPr bwMode="auto">
          <a:xfrm flipV="1">
            <a:off x="5147677" y="3250426"/>
            <a:ext cx="1095375" cy="1313142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肘形连接符 141">
            <a:extLst>
              <a:ext uri="{FF2B5EF4-FFF2-40B4-BE49-F238E27FC236}">
                <a16:creationId xmlns:a16="http://schemas.microsoft.com/office/drawing/2014/main" id="{80B558CC-4981-4DDD-9480-CCE67BA5C216}"/>
              </a:ext>
            </a:extLst>
          </p:cNvPr>
          <p:cNvCxnSpPr>
            <a:cxnSpLocks noChangeShapeType="1"/>
            <a:stCxn id="84" idx="3"/>
            <a:endCxn id="82" idx="4"/>
          </p:cNvCxnSpPr>
          <p:nvPr/>
        </p:nvCxnSpPr>
        <p:spPr bwMode="auto">
          <a:xfrm flipV="1">
            <a:off x="6118433" y="3692969"/>
            <a:ext cx="250032" cy="2435733"/>
          </a:xfrm>
          <a:prstGeom prst="bentConnector2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981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5489B4-7882-4995-B4AA-A6A3AF65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86" y="190673"/>
            <a:ext cx="10972800" cy="715963"/>
          </a:xfrm>
        </p:spPr>
        <p:txBody>
          <a:bodyPr anchor="ctr" anchorCtr="0"/>
          <a:lstStyle/>
          <a:p>
            <a:pPr>
              <a:spcBef>
                <a:spcPts val="500"/>
              </a:spcBef>
              <a:buFont typeface="Arial" panose="020B0604020202020204" pitchFamily="34" charset="0"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Enabled Community Wi-Fi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8C77578-E067-4C2C-9B7C-7F040BBA4E74}"/>
              </a:ext>
            </a:extLst>
          </p:cNvPr>
          <p:cNvSpPr txBox="1">
            <a:spLocks/>
          </p:cNvSpPr>
          <p:nvPr/>
        </p:nvSpPr>
        <p:spPr>
          <a:xfrm>
            <a:off x="436731" y="1193198"/>
            <a:ext cx="10972799" cy="1081051"/>
          </a:xfrm>
        </p:spPr>
        <p:txBody>
          <a:bodyPr vert="horz" lIns="121920" tIns="60960" rIns="121920" bIns="60960" rtlCol="0">
            <a:noAutofit/>
          </a:bodyPr>
          <a:lstStyle>
            <a:lvl1pPr marL="114289" indent="-114289" algn="l" defTabSz="4571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443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020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597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175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752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329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2906" indent="-114289" algn="l" defTabSz="457155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757" indent="-376757">
              <a:spcBef>
                <a:spcPts val="1600"/>
              </a:spcBef>
              <a:buClr>
                <a:schemeClr val="accent1"/>
              </a:buClr>
            </a:pPr>
            <a:r>
              <a:rPr lang="en-US" sz="2533"/>
              <a:t>Broadband internet is not available everywhere, and even when available it may not be affordable for many users.</a:t>
            </a:r>
            <a:endParaRPr lang="en-US" sz="2533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81B1B39-DCFF-4EEC-99A3-A3E1A709A17C}"/>
              </a:ext>
            </a:extLst>
          </p:cNvPr>
          <p:cNvSpPr txBox="1">
            <a:spLocks/>
          </p:cNvSpPr>
          <p:nvPr/>
        </p:nvSpPr>
        <p:spPr>
          <a:xfrm>
            <a:off x="436732" y="2234599"/>
            <a:ext cx="5170997" cy="41011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4262E"/>
              </a:buClr>
              <a:buFontTx/>
              <a:buNone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4262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757" indent="-376757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33" dirty="0">
                <a:solidFill>
                  <a:schemeClr val="tx1"/>
                </a:solidFill>
              </a:rPr>
              <a:t>Satellite Enabled Community Wi-Fi offers internet speeds of 10-20+ Mbps anywhere within the satellite coverage. </a:t>
            </a:r>
          </a:p>
          <a:p>
            <a:pPr marL="376757" indent="-376757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33" dirty="0">
                <a:solidFill>
                  <a:schemeClr val="tx1"/>
                </a:solidFill>
              </a:rPr>
              <a:t>Users can buy pre-paid data to use through a local Wi-Fi hotspot Access Point in affordable bite size chunks.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76AD9-B81F-4746-8900-06143587E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7" r="9847"/>
          <a:stretch/>
        </p:blipFill>
        <p:spPr>
          <a:xfrm>
            <a:off x="6123161" y="2234599"/>
            <a:ext cx="5836503" cy="39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5238156" y="1497149"/>
            <a:ext cx="1124181" cy="1812535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cxnSpLocks/>
          </p:cNvCxnSpPr>
          <p:nvPr/>
        </p:nvCxnSpPr>
        <p:spPr>
          <a:xfrm flipH="1" flipV="1">
            <a:off x="7332510" y="1449112"/>
            <a:ext cx="3562073" cy="1674544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CaixaDeTexto 10">
            <a:extLst>
              <a:ext uri="{FF2B5EF4-FFF2-40B4-BE49-F238E27FC236}">
                <a16:creationId xmlns:a16="http://schemas.microsoft.com/office/drawing/2014/main" id="{EADDAB35-32C7-44D6-B148-B8397AFA2710}"/>
              </a:ext>
            </a:extLst>
          </p:cNvPr>
          <p:cNvSpPr txBox="1"/>
          <p:nvPr/>
        </p:nvSpPr>
        <p:spPr>
          <a:xfrm>
            <a:off x="6737702" y="1860921"/>
            <a:ext cx="1951475" cy="3181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pt-BR" sz="1467" dirty="0">
                <a:solidFill>
                  <a:srgbClr val="005DAC"/>
                </a:solidFill>
                <a:latin typeface="Raleway" panose="020B0503030101060003" pitchFamily="34" charset="0"/>
              </a:rPr>
              <a:t>In-Country Partner</a:t>
            </a:r>
            <a:endParaRPr lang="en-US" sz="1467" dirty="0">
              <a:solidFill>
                <a:srgbClr val="005DAC"/>
              </a:solidFill>
              <a:latin typeface="Raleway" panose="020B0503030101060003" pitchFamily="34" charset="0"/>
            </a:endParaRPr>
          </a:p>
        </p:txBody>
      </p:sp>
      <p:grpSp>
        <p:nvGrpSpPr>
          <p:cNvPr id="43" name="Group 973"/>
          <p:cNvGrpSpPr>
            <a:grpSpLocks noChangeAspect="1"/>
          </p:cNvGrpSpPr>
          <p:nvPr/>
        </p:nvGrpSpPr>
        <p:grpSpPr bwMode="auto">
          <a:xfrm>
            <a:off x="4684273" y="3219228"/>
            <a:ext cx="690040" cy="678185"/>
            <a:chOff x="4752" y="3408"/>
            <a:chExt cx="815" cy="801"/>
          </a:xfrm>
        </p:grpSpPr>
        <p:sp>
          <p:nvSpPr>
            <p:cNvPr id="44" name="AutoShape 972"/>
            <p:cNvSpPr>
              <a:spLocks noChangeAspect="1" noChangeArrowheads="1" noTextEdit="1"/>
            </p:cNvSpPr>
            <p:nvPr/>
          </p:nvSpPr>
          <p:spPr bwMode="auto">
            <a:xfrm>
              <a:off x="4752" y="3408"/>
              <a:ext cx="81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" name="Freeform 974"/>
            <p:cNvSpPr>
              <a:spLocks/>
            </p:cNvSpPr>
            <p:nvPr/>
          </p:nvSpPr>
          <p:spPr bwMode="auto">
            <a:xfrm>
              <a:off x="4743" y="3923"/>
              <a:ext cx="453" cy="277"/>
            </a:xfrm>
            <a:custGeom>
              <a:avLst/>
              <a:gdLst>
                <a:gd name="T0" fmla="*/ 49148 w 192"/>
                <a:gd name="T1" fmla="*/ 48792 h 117"/>
                <a:gd name="T2" fmla="*/ 4464 w 192"/>
                <a:gd name="T3" fmla="*/ 24097 h 117"/>
                <a:gd name="T4" fmla="*/ 8116 w 192"/>
                <a:gd name="T5" fmla="*/ 3357 h 117"/>
                <a:gd name="T6" fmla="*/ 20696 w 192"/>
                <a:gd name="T7" fmla="*/ 1262 h 117"/>
                <a:gd name="T8" fmla="*/ 78145 w 192"/>
                <a:gd name="T9" fmla="*/ 48792 h 117"/>
                <a:gd name="T10" fmla="*/ 49148 w 192"/>
                <a:gd name="T11" fmla="*/ 48792 h 1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17"/>
                <a:gd name="T20" fmla="*/ 192 w 192"/>
                <a:gd name="T21" fmla="*/ 117 h 1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17">
                  <a:moveTo>
                    <a:pt x="121" y="117"/>
                  </a:moveTo>
                  <a:cubicBezTo>
                    <a:pt x="78" y="114"/>
                    <a:pt x="39" y="92"/>
                    <a:pt x="11" y="58"/>
                  </a:cubicBezTo>
                  <a:cubicBezTo>
                    <a:pt x="0" y="42"/>
                    <a:pt x="4" y="19"/>
                    <a:pt x="20" y="8"/>
                  </a:cubicBezTo>
                  <a:cubicBezTo>
                    <a:pt x="29" y="1"/>
                    <a:pt x="40" y="0"/>
                    <a:pt x="51" y="3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21" y="117"/>
                    <a:pt x="121" y="117"/>
                    <a:pt x="121" y="117"/>
                  </a:cubicBez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" name="Freeform 975"/>
            <p:cNvSpPr>
              <a:spLocks/>
            </p:cNvSpPr>
            <p:nvPr/>
          </p:nvSpPr>
          <p:spPr bwMode="auto">
            <a:xfrm>
              <a:off x="4849" y="3737"/>
              <a:ext cx="711" cy="413"/>
            </a:xfrm>
            <a:custGeom>
              <a:avLst/>
              <a:gdLst>
                <a:gd name="T0" fmla="*/ 711 w 711"/>
                <a:gd name="T1" fmla="*/ 200 h 413"/>
                <a:gd name="T2" fmla="*/ 347 w 711"/>
                <a:gd name="T3" fmla="*/ 413 h 413"/>
                <a:gd name="T4" fmla="*/ 0 w 711"/>
                <a:gd name="T5" fmla="*/ 210 h 413"/>
                <a:gd name="T6" fmla="*/ 366 w 711"/>
                <a:gd name="T7" fmla="*/ 0 h 413"/>
                <a:gd name="T8" fmla="*/ 711 w 711"/>
                <a:gd name="T9" fmla="*/ 200 h 413"/>
                <a:gd name="T10" fmla="*/ 711 w 711"/>
                <a:gd name="T11" fmla="*/ 200 h 4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1"/>
                <a:gd name="T19" fmla="*/ 0 h 413"/>
                <a:gd name="T20" fmla="*/ 711 w 711"/>
                <a:gd name="T21" fmla="*/ 413 h 4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1" h="413">
                  <a:moveTo>
                    <a:pt x="711" y="200"/>
                  </a:moveTo>
                  <a:lnTo>
                    <a:pt x="347" y="413"/>
                  </a:lnTo>
                  <a:lnTo>
                    <a:pt x="0" y="210"/>
                  </a:lnTo>
                  <a:lnTo>
                    <a:pt x="366" y="0"/>
                  </a:lnTo>
                  <a:lnTo>
                    <a:pt x="711" y="200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7" name="Freeform 976"/>
            <p:cNvSpPr>
              <a:spLocks/>
            </p:cNvSpPr>
            <p:nvPr/>
          </p:nvSpPr>
          <p:spPr bwMode="auto">
            <a:xfrm>
              <a:off x="4849" y="3737"/>
              <a:ext cx="711" cy="413"/>
            </a:xfrm>
            <a:custGeom>
              <a:avLst/>
              <a:gdLst>
                <a:gd name="T0" fmla="*/ 711 w 711"/>
                <a:gd name="T1" fmla="*/ 200 h 413"/>
                <a:gd name="T2" fmla="*/ 347 w 711"/>
                <a:gd name="T3" fmla="*/ 413 h 413"/>
                <a:gd name="T4" fmla="*/ 0 w 711"/>
                <a:gd name="T5" fmla="*/ 210 h 413"/>
                <a:gd name="T6" fmla="*/ 366 w 711"/>
                <a:gd name="T7" fmla="*/ 0 h 413"/>
                <a:gd name="T8" fmla="*/ 711 w 711"/>
                <a:gd name="T9" fmla="*/ 200 h 413"/>
                <a:gd name="T10" fmla="*/ 711 w 711"/>
                <a:gd name="T11" fmla="*/ 200 h 4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1"/>
                <a:gd name="T19" fmla="*/ 0 h 413"/>
                <a:gd name="T20" fmla="*/ 711 w 711"/>
                <a:gd name="T21" fmla="*/ 413 h 4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1" h="413">
                  <a:moveTo>
                    <a:pt x="711" y="200"/>
                  </a:moveTo>
                  <a:lnTo>
                    <a:pt x="347" y="413"/>
                  </a:lnTo>
                  <a:lnTo>
                    <a:pt x="0" y="210"/>
                  </a:lnTo>
                  <a:lnTo>
                    <a:pt x="366" y="0"/>
                  </a:lnTo>
                  <a:lnTo>
                    <a:pt x="711" y="200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" name="Freeform 977"/>
            <p:cNvSpPr>
              <a:spLocks/>
            </p:cNvSpPr>
            <p:nvPr/>
          </p:nvSpPr>
          <p:spPr bwMode="auto">
            <a:xfrm>
              <a:off x="4899" y="3399"/>
              <a:ext cx="533" cy="671"/>
            </a:xfrm>
            <a:custGeom>
              <a:avLst/>
              <a:gdLst>
                <a:gd name="T0" fmla="*/ 7738 w 226"/>
                <a:gd name="T1" fmla="*/ 68674 h 284"/>
                <a:gd name="T2" fmla="*/ 32020 w 226"/>
                <a:gd name="T3" fmla="*/ 5739 h 284"/>
                <a:gd name="T4" fmla="*/ 83992 w 226"/>
                <a:gd name="T5" fmla="*/ 47995 h 284"/>
                <a:gd name="T6" fmla="*/ 59670 w 226"/>
                <a:gd name="T7" fmla="*/ 110958 h 284"/>
                <a:gd name="T8" fmla="*/ 7738 w 226"/>
                <a:gd name="T9" fmla="*/ 6867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"/>
                <a:gd name="T16" fmla="*/ 0 h 284"/>
                <a:gd name="T17" fmla="*/ 226 w 22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" h="284">
                  <a:moveTo>
                    <a:pt x="19" y="167"/>
                  </a:moveTo>
                  <a:cubicBezTo>
                    <a:pt x="0" y="96"/>
                    <a:pt x="27" y="28"/>
                    <a:pt x="79" y="14"/>
                  </a:cubicBezTo>
                  <a:cubicBezTo>
                    <a:pt x="131" y="0"/>
                    <a:pt x="188" y="46"/>
                    <a:pt x="207" y="117"/>
                  </a:cubicBezTo>
                  <a:cubicBezTo>
                    <a:pt x="226" y="188"/>
                    <a:pt x="199" y="256"/>
                    <a:pt x="147" y="270"/>
                  </a:cubicBezTo>
                  <a:cubicBezTo>
                    <a:pt x="95" y="284"/>
                    <a:pt x="38" y="238"/>
                    <a:pt x="19" y="167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" name="Freeform 978"/>
            <p:cNvSpPr>
              <a:spLocks/>
            </p:cNvSpPr>
            <p:nvPr/>
          </p:nvSpPr>
          <p:spPr bwMode="auto">
            <a:xfrm>
              <a:off x="4899" y="3399"/>
              <a:ext cx="533" cy="671"/>
            </a:xfrm>
            <a:custGeom>
              <a:avLst/>
              <a:gdLst>
                <a:gd name="T0" fmla="*/ 7738 w 226"/>
                <a:gd name="T1" fmla="*/ 68674 h 284"/>
                <a:gd name="T2" fmla="*/ 32020 w 226"/>
                <a:gd name="T3" fmla="*/ 5739 h 284"/>
                <a:gd name="T4" fmla="*/ 83992 w 226"/>
                <a:gd name="T5" fmla="*/ 47995 h 284"/>
                <a:gd name="T6" fmla="*/ 59670 w 226"/>
                <a:gd name="T7" fmla="*/ 110958 h 284"/>
                <a:gd name="T8" fmla="*/ 7738 w 226"/>
                <a:gd name="T9" fmla="*/ 6867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"/>
                <a:gd name="T16" fmla="*/ 0 h 284"/>
                <a:gd name="T17" fmla="*/ 226 w 22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" h="284">
                  <a:moveTo>
                    <a:pt x="19" y="167"/>
                  </a:moveTo>
                  <a:cubicBezTo>
                    <a:pt x="0" y="96"/>
                    <a:pt x="27" y="28"/>
                    <a:pt x="79" y="14"/>
                  </a:cubicBezTo>
                  <a:cubicBezTo>
                    <a:pt x="131" y="0"/>
                    <a:pt x="188" y="46"/>
                    <a:pt x="207" y="117"/>
                  </a:cubicBezTo>
                  <a:cubicBezTo>
                    <a:pt x="226" y="188"/>
                    <a:pt x="199" y="256"/>
                    <a:pt x="147" y="270"/>
                  </a:cubicBezTo>
                  <a:cubicBezTo>
                    <a:pt x="95" y="284"/>
                    <a:pt x="38" y="238"/>
                    <a:pt x="19" y="167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" name="Freeform 979"/>
            <p:cNvSpPr>
              <a:spLocks/>
            </p:cNvSpPr>
            <p:nvPr/>
          </p:nvSpPr>
          <p:spPr bwMode="auto">
            <a:xfrm>
              <a:off x="4927" y="3392"/>
              <a:ext cx="534" cy="671"/>
            </a:xfrm>
            <a:custGeom>
              <a:avLst/>
              <a:gdLst>
                <a:gd name="T0" fmla="*/ 7795 w 226"/>
                <a:gd name="T1" fmla="*/ 68674 h 284"/>
                <a:gd name="T2" fmla="*/ 32543 w 226"/>
                <a:gd name="T3" fmla="*/ 5739 h 284"/>
                <a:gd name="T4" fmla="*/ 85062 w 226"/>
                <a:gd name="T5" fmla="*/ 47650 h 284"/>
                <a:gd name="T6" fmla="*/ 60904 w 226"/>
                <a:gd name="T7" fmla="*/ 110958 h 284"/>
                <a:gd name="T8" fmla="*/ 7795 w 226"/>
                <a:gd name="T9" fmla="*/ 6867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"/>
                <a:gd name="T16" fmla="*/ 0 h 284"/>
                <a:gd name="T17" fmla="*/ 226 w 22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" h="284">
                  <a:moveTo>
                    <a:pt x="19" y="167"/>
                  </a:moveTo>
                  <a:cubicBezTo>
                    <a:pt x="0" y="96"/>
                    <a:pt x="27" y="27"/>
                    <a:pt x="79" y="14"/>
                  </a:cubicBezTo>
                  <a:cubicBezTo>
                    <a:pt x="131" y="0"/>
                    <a:pt x="188" y="46"/>
                    <a:pt x="207" y="116"/>
                  </a:cubicBezTo>
                  <a:cubicBezTo>
                    <a:pt x="226" y="187"/>
                    <a:pt x="199" y="256"/>
                    <a:pt x="148" y="270"/>
                  </a:cubicBezTo>
                  <a:cubicBezTo>
                    <a:pt x="96" y="284"/>
                    <a:pt x="38" y="238"/>
                    <a:pt x="19" y="167"/>
                  </a:cubicBezTo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" name="Freeform 980"/>
            <p:cNvSpPr>
              <a:spLocks/>
            </p:cNvSpPr>
            <p:nvPr/>
          </p:nvSpPr>
          <p:spPr bwMode="auto">
            <a:xfrm>
              <a:off x="4927" y="3392"/>
              <a:ext cx="534" cy="671"/>
            </a:xfrm>
            <a:custGeom>
              <a:avLst/>
              <a:gdLst>
                <a:gd name="T0" fmla="*/ 7795 w 226"/>
                <a:gd name="T1" fmla="*/ 68674 h 284"/>
                <a:gd name="T2" fmla="*/ 32543 w 226"/>
                <a:gd name="T3" fmla="*/ 5739 h 284"/>
                <a:gd name="T4" fmla="*/ 85062 w 226"/>
                <a:gd name="T5" fmla="*/ 47650 h 284"/>
                <a:gd name="T6" fmla="*/ 60904 w 226"/>
                <a:gd name="T7" fmla="*/ 110958 h 284"/>
                <a:gd name="T8" fmla="*/ 7795 w 226"/>
                <a:gd name="T9" fmla="*/ 6867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"/>
                <a:gd name="T16" fmla="*/ 0 h 284"/>
                <a:gd name="T17" fmla="*/ 226 w 22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" h="284">
                  <a:moveTo>
                    <a:pt x="19" y="167"/>
                  </a:moveTo>
                  <a:cubicBezTo>
                    <a:pt x="0" y="96"/>
                    <a:pt x="27" y="27"/>
                    <a:pt x="79" y="14"/>
                  </a:cubicBezTo>
                  <a:cubicBezTo>
                    <a:pt x="131" y="0"/>
                    <a:pt x="188" y="46"/>
                    <a:pt x="207" y="116"/>
                  </a:cubicBezTo>
                  <a:cubicBezTo>
                    <a:pt x="226" y="187"/>
                    <a:pt x="199" y="256"/>
                    <a:pt x="148" y="270"/>
                  </a:cubicBezTo>
                  <a:cubicBezTo>
                    <a:pt x="96" y="284"/>
                    <a:pt x="38" y="238"/>
                    <a:pt x="19" y="167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" name="Freeform 981"/>
            <p:cNvSpPr>
              <a:spLocks/>
            </p:cNvSpPr>
            <p:nvPr/>
          </p:nvSpPr>
          <p:spPr bwMode="auto">
            <a:xfrm>
              <a:off x="4854" y="3944"/>
              <a:ext cx="342" cy="256"/>
            </a:xfrm>
            <a:custGeom>
              <a:avLst/>
              <a:gdLst>
                <a:gd name="T0" fmla="*/ 0 w 342"/>
                <a:gd name="T1" fmla="*/ 55 h 256"/>
                <a:gd name="T2" fmla="*/ 342 w 342"/>
                <a:gd name="T3" fmla="*/ 256 h 256"/>
                <a:gd name="T4" fmla="*/ 342 w 342"/>
                <a:gd name="T5" fmla="*/ 204 h 256"/>
                <a:gd name="T6" fmla="*/ 0 w 342"/>
                <a:gd name="T7" fmla="*/ 0 h 256"/>
                <a:gd name="T8" fmla="*/ 0 w 342"/>
                <a:gd name="T9" fmla="*/ 55 h 256"/>
                <a:gd name="T10" fmla="*/ 0 w 342"/>
                <a:gd name="T11" fmla="*/ 55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2"/>
                <a:gd name="T19" fmla="*/ 0 h 256"/>
                <a:gd name="T20" fmla="*/ 342 w 342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2" h="256">
                  <a:moveTo>
                    <a:pt x="0" y="55"/>
                  </a:moveTo>
                  <a:lnTo>
                    <a:pt x="342" y="256"/>
                  </a:lnTo>
                  <a:lnTo>
                    <a:pt x="342" y="204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3" name="Freeform 982"/>
            <p:cNvSpPr>
              <a:spLocks/>
            </p:cNvSpPr>
            <p:nvPr/>
          </p:nvSpPr>
          <p:spPr bwMode="auto">
            <a:xfrm>
              <a:off x="4854" y="3944"/>
              <a:ext cx="342" cy="256"/>
            </a:xfrm>
            <a:custGeom>
              <a:avLst/>
              <a:gdLst>
                <a:gd name="T0" fmla="*/ 0 w 342"/>
                <a:gd name="T1" fmla="*/ 55 h 256"/>
                <a:gd name="T2" fmla="*/ 342 w 342"/>
                <a:gd name="T3" fmla="*/ 256 h 256"/>
                <a:gd name="T4" fmla="*/ 342 w 342"/>
                <a:gd name="T5" fmla="*/ 204 h 256"/>
                <a:gd name="T6" fmla="*/ 0 w 342"/>
                <a:gd name="T7" fmla="*/ 0 h 256"/>
                <a:gd name="T8" fmla="*/ 0 w 342"/>
                <a:gd name="T9" fmla="*/ 55 h 256"/>
                <a:gd name="T10" fmla="*/ 0 w 342"/>
                <a:gd name="T11" fmla="*/ 55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2"/>
                <a:gd name="T19" fmla="*/ 0 h 256"/>
                <a:gd name="T20" fmla="*/ 342 w 342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2" h="256">
                  <a:moveTo>
                    <a:pt x="0" y="55"/>
                  </a:moveTo>
                  <a:lnTo>
                    <a:pt x="342" y="256"/>
                  </a:lnTo>
                  <a:lnTo>
                    <a:pt x="342" y="204"/>
                  </a:lnTo>
                  <a:lnTo>
                    <a:pt x="0" y="0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4" name="Freeform 983"/>
            <p:cNvSpPr>
              <a:spLocks/>
            </p:cNvSpPr>
            <p:nvPr/>
          </p:nvSpPr>
          <p:spPr bwMode="auto">
            <a:xfrm>
              <a:off x="4958" y="3654"/>
              <a:ext cx="330" cy="371"/>
            </a:xfrm>
            <a:custGeom>
              <a:avLst/>
              <a:gdLst>
                <a:gd name="T0" fmla="*/ 330 w 330"/>
                <a:gd name="T1" fmla="*/ 371 h 371"/>
                <a:gd name="T2" fmla="*/ 326 w 330"/>
                <a:gd name="T3" fmla="*/ 45 h 371"/>
                <a:gd name="T4" fmla="*/ 0 w 330"/>
                <a:gd name="T5" fmla="*/ 0 h 371"/>
                <a:gd name="T6" fmla="*/ 0 60000 65536"/>
                <a:gd name="T7" fmla="*/ 0 60000 65536"/>
                <a:gd name="T8" fmla="*/ 0 60000 65536"/>
                <a:gd name="T9" fmla="*/ 0 w 330"/>
                <a:gd name="T10" fmla="*/ 0 h 371"/>
                <a:gd name="T11" fmla="*/ 330 w 330"/>
                <a:gd name="T12" fmla="*/ 371 h 3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0" h="371">
                  <a:moveTo>
                    <a:pt x="330" y="371"/>
                  </a:moveTo>
                  <a:lnTo>
                    <a:pt x="326" y="45"/>
                  </a:lnTo>
                  <a:lnTo>
                    <a:pt x="0" y="0"/>
                  </a:ln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" name="Line 984"/>
            <p:cNvSpPr>
              <a:spLocks noChangeShapeType="1"/>
            </p:cNvSpPr>
            <p:nvPr/>
          </p:nvSpPr>
          <p:spPr bwMode="auto">
            <a:xfrm flipH="1">
              <a:off x="5295" y="3526"/>
              <a:ext cx="52" cy="130"/>
            </a:xfrm>
            <a:prstGeom prst="line">
              <a:avLst/>
            </a:pr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6" name="Freeform 985"/>
            <p:cNvSpPr>
              <a:spLocks/>
            </p:cNvSpPr>
            <p:nvPr/>
          </p:nvSpPr>
          <p:spPr bwMode="auto">
            <a:xfrm>
              <a:off x="5196" y="3937"/>
              <a:ext cx="362" cy="263"/>
            </a:xfrm>
            <a:custGeom>
              <a:avLst/>
              <a:gdLst>
                <a:gd name="T0" fmla="*/ 362 w 362"/>
                <a:gd name="T1" fmla="*/ 55 h 263"/>
                <a:gd name="T2" fmla="*/ 0 w 362"/>
                <a:gd name="T3" fmla="*/ 263 h 263"/>
                <a:gd name="T4" fmla="*/ 0 w 362"/>
                <a:gd name="T5" fmla="*/ 211 h 263"/>
                <a:gd name="T6" fmla="*/ 362 w 362"/>
                <a:gd name="T7" fmla="*/ 0 h 263"/>
                <a:gd name="T8" fmla="*/ 362 w 362"/>
                <a:gd name="T9" fmla="*/ 55 h 263"/>
                <a:gd name="T10" fmla="*/ 362 w 362"/>
                <a:gd name="T11" fmla="*/ 55 h 2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2"/>
                <a:gd name="T19" fmla="*/ 0 h 263"/>
                <a:gd name="T20" fmla="*/ 362 w 362"/>
                <a:gd name="T21" fmla="*/ 263 h 2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2" h="263">
                  <a:moveTo>
                    <a:pt x="362" y="55"/>
                  </a:moveTo>
                  <a:lnTo>
                    <a:pt x="0" y="263"/>
                  </a:lnTo>
                  <a:lnTo>
                    <a:pt x="0" y="211"/>
                  </a:lnTo>
                  <a:lnTo>
                    <a:pt x="362" y="0"/>
                  </a:lnTo>
                  <a:lnTo>
                    <a:pt x="362" y="55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7" name="Freeform 986"/>
            <p:cNvSpPr>
              <a:spLocks/>
            </p:cNvSpPr>
            <p:nvPr/>
          </p:nvSpPr>
          <p:spPr bwMode="auto">
            <a:xfrm>
              <a:off x="5196" y="3937"/>
              <a:ext cx="362" cy="263"/>
            </a:xfrm>
            <a:custGeom>
              <a:avLst/>
              <a:gdLst>
                <a:gd name="T0" fmla="*/ 362 w 362"/>
                <a:gd name="T1" fmla="*/ 55 h 263"/>
                <a:gd name="T2" fmla="*/ 0 w 362"/>
                <a:gd name="T3" fmla="*/ 263 h 263"/>
                <a:gd name="T4" fmla="*/ 0 w 362"/>
                <a:gd name="T5" fmla="*/ 211 h 263"/>
                <a:gd name="T6" fmla="*/ 362 w 362"/>
                <a:gd name="T7" fmla="*/ 0 h 263"/>
                <a:gd name="T8" fmla="*/ 362 w 362"/>
                <a:gd name="T9" fmla="*/ 55 h 263"/>
                <a:gd name="T10" fmla="*/ 362 w 362"/>
                <a:gd name="T11" fmla="*/ 55 h 2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2"/>
                <a:gd name="T19" fmla="*/ 0 h 263"/>
                <a:gd name="T20" fmla="*/ 362 w 362"/>
                <a:gd name="T21" fmla="*/ 263 h 2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2" h="263">
                  <a:moveTo>
                    <a:pt x="362" y="55"/>
                  </a:moveTo>
                  <a:lnTo>
                    <a:pt x="0" y="263"/>
                  </a:lnTo>
                  <a:lnTo>
                    <a:pt x="0" y="211"/>
                  </a:lnTo>
                  <a:lnTo>
                    <a:pt x="362" y="0"/>
                  </a:lnTo>
                  <a:lnTo>
                    <a:pt x="362" y="55"/>
                  </a:lnTo>
                  <a:close/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9" name="Freeform 987"/>
            <p:cNvSpPr>
              <a:spLocks/>
            </p:cNvSpPr>
            <p:nvPr/>
          </p:nvSpPr>
          <p:spPr bwMode="auto">
            <a:xfrm>
              <a:off x="5118" y="3694"/>
              <a:ext cx="73" cy="90"/>
            </a:xfrm>
            <a:custGeom>
              <a:avLst/>
              <a:gdLst>
                <a:gd name="T0" fmla="*/ 1166 w 31"/>
                <a:gd name="T1" fmla="*/ 9542 h 38"/>
                <a:gd name="T2" fmla="*/ 4425 w 31"/>
                <a:gd name="T3" fmla="*/ 874 h 38"/>
                <a:gd name="T4" fmla="*/ 11230 w 31"/>
                <a:gd name="T5" fmla="*/ 6698 h 38"/>
                <a:gd name="T6" fmla="*/ 8030 w 31"/>
                <a:gd name="T7" fmla="*/ 15516 h 38"/>
                <a:gd name="T8" fmla="*/ 1166 w 31"/>
                <a:gd name="T9" fmla="*/ 9542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8"/>
                <a:gd name="T17" fmla="*/ 31 w 3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8">
                  <a:moveTo>
                    <a:pt x="3" y="23"/>
                  </a:move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7"/>
                    <a:pt x="28" y="16"/>
                  </a:cubicBezTo>
                  <a:cubicBezTo>
                    <a:pt x="31" y="26"/>
                    <a:pt x="27" y="35"/>
                    <a:pt x="20" y="37"/>
                  </a:cubicBezTo>
                  <a:cubicBezTo>
                    <a:pt x="13" y="38"/>
                    <a:pt x="6" y="32"/>
                    <a:pt x="3" y="23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0" name="Freeform 988"/>
            <p:cNvSpPr>
              <a:spLocks/>
            </p:cNvSpPr>
            <p:nvPr/>
          </p:nvSpPr>
          <p:spPr bwMode="auto">
            <a:xfrm>
              <a:off x="5118" y="3694"/>
              <a:ext cx="73" cy="90"/>
            </a:xfrm>
            <a:custGeom>
              <a:avLst/>
              <a:gdLst>
                <a:gd name="T0" fmla="*/ 1166 w 31"/>
                <a:gd name="T1" fmla="*/ 9542 h 38"/>
                <a:gd name="T2" fmla="*/ 4425 w 31"/>
                <a:gd name="T3" fmla="*/ 874 h 38"/>
                <a:gd name="T4" fmla="*/ 11230 w 31"/>
                <a:gd name="T5" fmla="*/ 6698 h 38"/>
                <a:gd name="T6" fmla="*/ 8030 w 31"/>
                <a:gd name="T7" fmla="*/ 15516 h 38"/>
                <a:gd name="T8" fmla="*/ 1166 w 31"/>
                <a:gd name="T9" fmla="*/ 9542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8"/>
                <a:gd name="T17" fmla="*/ 31 w 3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8">
                  <a:moveTo>
                    <a:pt x="3" y="23"/>
                  </a:move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7"/>
                    <a:pt x="28" y="16"/>
                  </a:cubicBezTo>
                  <a:cubicBezTo>
                    <a:pt x="31" y="26"/>
                    <a:pt x="27" y="35"/>
                    <a:pt x="20" y="37"/>
                  </a:cubicBezTo>
                  <a:cubicBezTo>
                    <a:pt x="13" y="38"/>
                    <a:pt x="6" y="32"/>
                    <a:pt x="3" y="23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2" name="Freeform 989"/>
            <p:cNvSpPr>
              <a:spLocks/>
            </p:cNvSpPr>
            <p:nvPr/>
          </p:nvSpPr>
          <p:spPr bwMode="auto">
            <a:xfrm>
              <a:off x="5234" y="3661"/>
              <a:ext cx="71" cy="90"/>
            </a:xfrm>
            <a:custGeom>
              <a:avLst/>
              <a:gdLst>
                <a:gd name="T0" fmla="*/ 873 w 30"/>
                <a:gd name="T1" fmla="*/ 9154 h 38"/>
                <a:gd name="T2" fmla="*/ 4241 w 30"/>
                <a:gd name="T3" fmla="*/ 369 h 38"/>
                <a:gd name="T4" fmla="*/ 11201 w 30"/>
                <a:gd name="T5" fmla="*/ 6321 h 38"/>
                <a:gd name="T6" fmla="*/ 7943 w 30"/>
                <a:gd name="T7" fmla="*/ 14971 h 38"/>
                <a:gd name="T8" fmla="*/ 873 w 30"/>
                <a:gd name="T9" fmla="*/ 9154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" y="22"/>
                  </a:moveTo>
                  <a:cubicBezTo>
                    <a:pt x="0" y="12"/>
                    <a:pt x="3" y="3"/>
                    <a:pt x="10" y="1"/>
                  </a:cubicBezTo>
                  <a:cubicBezTo>
                    <a:pt x="17" y="0"/>
                    <a:pt x="25" y="6"/>
                    <a:pt x="27" y="15"/>
                  </a:cubicBezTo>
                  <a:cubicBezTo>
                    <a:pt x="30" y="25"/>
                    <a:pt x="26" y="34"/>
                    <a:pt x="19" y="36"/>
                  </a:cubicBezTo>
                  <a:cubicBezTo>
                    <a:pt x="12" y="38"/>
                    <a:pt x="5" y="31"/>
                    <a:pt x="2" y="22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3" name="Freeform 990"/>
            <p:cNvSpPr>
              <a:spLocks/>
            </p:cNvSpPr>
            <p:nvPr/>
          </p:nvSpPr>
          <p:spPr bwMode="auto">
            <a:xfrm>
              <a:off x="5234" y="3661"/>
              <a:ext cx="71" cy="90"/>
            </a:xfrm>
            <a:custGeom>
              <a:avLst/>
              <a:gdLst>
                <a:gd name="T0" fmla="*/ 873 w 30"/>
                <a:gd name="T1" fmla="*/ 9154 h 38"/>
                <a:gd name="T2" fmla="*/ 4241 w 30"/>
                <a:gd name="T3" fmla="*/ 369 h 38"/>
                <a:gd name="T4" fmla="*/ 11201 w 30"/>
                <a:gd name="T5" fmla="*/ 6321 h 38"/>
                <a:gd name="T6" fmla="*/ 7943 w 30"/>
                <a:gd name="T7" fmla="*/ 14971 h 38"/>
                <a:gd name="T8" fmla="*/ 873 w 30"/>
                <a:gd name="T9" fmla="*/ 9154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2" y="22"/>
                  </a:moveTo>
                  <a:cubicBezTo>
                    <a:pt x="0" y="12"/>
                    <a:pt x="3" y="3"/>
                    <a:pt x="10" y="1"/>
                  </a:cubicBezTo>
                  <a:cubicBezTo>
                    <a:pt x="17" y="0"/>
                    <a:pt x="25" y="6"/>
                    <a:pt x="27" y="15"/>
                  </a:cubicBezTo>
                  <a:cubicBezTo>
                    <a:pt x="30" y="25"/>
                    <a:pt x="26" y="34"/>
                    <a:pt x="19" y="36"/>
                  </a:cubicBezTo>
                  <a:cubicBezTo>
                    <a:pt x="12" y="38"/>
                    <a:pt x="5" y="31"/>
                    <a:pt x="2" y="22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4" name="Freeform 991"/>
            <p:cNvSpPr>
              <a:spLocks/>
            </p:cNvSpPr>
            <p:nvPr/>
          </p:nvSpPr>
          <p:spPr bwMode="auto">
            <a:xfrm>
              <a:off x="5250" y="3654"/>
              <a:ext cx="71" cy="90"/>
            </a:xfrm>
            <a:custGeom>
              <a:avLst/>
              <a:gdLst>
                <a:gd name="T0" fmla="*/ 1261 w 30"/>
                <a:gd name="T1" fmla="*/ 9154 h 38"/>
                <a:gd name="T2" fmla="*/ 4615 w 30"/>
                <a:gd name="T3" fmla="*/ 874 h 38"/>
                <a:gd name="T4" fmla="*/ 11573 w 30"/>
                <a:gd name="T5" fmla="*/ 6698 h 38"/>
                <a:gd name="T6" fmla="*/ 8245 w 30"/>
                <a:gd name="T7" fmla="*/ 14971 h 38"/>
                <a:gd name="T8" fmla="*/ 1261 w 30"/>
                <a:gd name="T9" fmla="*/ 9154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3" y="22"/>
                  </a:moveTo>
                  <a:cubicBezTo>
                    <a:pt x="0" y="13"/>
                    <a:pt x="4" y="4"/>
                    <a:pt x="11" y="2"/>
                  </a:cubicBezTo>
                  <a:cubicBezTo>
                    <a:pt x="17" y="0"/>
                    <a:pt x="25" y="6"/>
                    <a:pt x="28" y="16"/>
                  </a:cubicBezTo>
                  <a:cubicBezTo>
                    <a:pt x="30" y="25"/>
                    <a:pt x="27" y="34"/>
                    <a:pt x="20" y="36"/>
                  </a:cubicBezTo>
                  <a:cubicBezTo>
                    <a:pt x="13" y="38"/>
                    <a:pt x="5" y="32"/>
                    <a:pt x="3" y="22"/>
                  </a:cubicBezTo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5" name="Freeform 992"/>
            <p:cNvSpPr>
              <a:spLocks/>
            </p:cNvSpPr>
            <p:nvPr/>
          </p:nvSpPr>
          <p:spPr bwMode="auto">
            <a:xfrm>
              <a:off x="5250" y="3654"/>
              <a:ext cx="71" cy="90"/>
            </a:xfrm>
            <a:custGeom>
              <a:avLst/>
              <a:gdLst>
                <a:gd name="T0" fmla="*/ 1261 w 30"/>
                <a:gd name="T1" fmla="*/ 9154 h 38"/>
                <a:gd name="T2" fmla="*/ 4615 w 30"/>
                <a:gd name="T3" fmla="*/ 874 h 38"/>
                <a:gd name="T4" fmla="*/ 11573 w 30"/>
                <a:gd name="T5" fmla="*/ 6698 h 38"/>
                <a:gd name="T6" fmla="*/ 8245 w 30"/>
                <a:gd name="T7" fmla="*/ 14971 h 38"/>
                <a:gd name="T8" fmla="*/ 1261 w 30"/>
                <a:gd name="T9" fmla="*/ 9154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3" y="22"/>
                  </a:moveTo>
                  <a:cubicBezTo>
                    <a:pt x="0" y="13"/>
                    <a:pt x="4" y="4"/>
                    <a:pt x="11" y="2"/>
                  </a:cubicBezTo>
                  <a:cubicBezTo>
                    <a:pt x="17" y="0"/>
                    <a:pt x="25" y="6"/>
                    <a:pt x="28" y="16"/>
                  </a:cubicBezTo>
                  <a:cubicBezTo>
                    <a:pt x="30" y="25"/>
                    <a:pt x="27" y="34"/>
                    <a:pt x="20" y="36"/>
                  </a:cubicBezTo>
                  <a:cubicBezTo>
                    <a:pt x="13" y="38"/>
                    <a:pt x="5" y="32"/>
                    <a:pt x="3" y="22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6" name="Freeform 993"/>
            <p:cNvSpPr>
              <a:spLocks/>
            </p:cNvSpPr>
            <p:nvPr/>
          </p:nvSpPr>
          <p:spPr bwMode="auto">
            <a:xfrm>
              <a:off x="4854" y="3380"/>
              <a:ext cx="704" cy="820"/>
            </a:xfrm>
            <a:custGeom>
              <a:avLst/>
              <a:gdLst>
                <a:gd name="T0" fmla="*/ 0 w 298"/>
                <a:gd name="T1" fmla="*/ 98391 h 347"/>
                <a:gd name="T2" fmla="*/ 20834 w 298"/>
                <a:gd name="T3" fmla="*/ 86384 h 347"/>
                <a:gd name="T4" fmla="*/ 42231 w 298"/>
                <a:gd name="T5" fmla="*/ 8169 h 347"/>
                <a:gd name="T6" fmla="*/ 96457 w 298"/>
                <a:gd name="T7" fmla="*/ 47378 h 347"/>
                <a:gd name="T8" fmla="*/ 98515 w 298"/>
                <a:gd name="T9" fmla="*/ 83044 h 347"/>
                <a:gd name="T10" fmla="*/ 98515 w 298"/>
                <a:gd name="T11" fmla="*/ 83044 h 347"/>
                <a:gd name="T12" fmla="*/ 122380 w 298"/>
                <a:gd name="T13" fmla="*/ 97207 h 347"/>
                <a:gd name="T14" fmla="*/ 122380 w 298"/>
                <a:gd name="T15" fmla="*/ 106560 h 347"/>
                <a:gd name="T16" fmla="*/ 59623 w 298"/>
                <a:gd name="T17" fmla="*/ 142824 h 347"/>
                <a:gd name="T18" fmla="*/ 0 w 298"/>
                <a:gd name="T19" fmla="*/ 107800 h 347"/>
                <a:gd name="T20" fmla="*/ 0 w 298"/>
                <a:gd name="T21" fmla="*/ 98391 h 3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8"/>
                <a:gd name="T34" fmla="*/ 0 h 347"/>
                <a:gd name="T35" fmla="*/ 298 w 298"/>
                <a:gd name="T36" fmla="*/ 347 h 3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8" h="347">
                  <a:moveTo>
                    <a:pt x="0" y="239"/>
                  </a:moveTo>
                  <a:cubicBezTo>
                    <a:pt x="51" y="210"/>
                    <a:pt x="51" y="210"/>
                    <a:pt x="51" y="210"/>
                  </a:cubicBezTo>
                  <a:cubicBezTo>
                    <a:pt x="13" y="120"/>
                    <a:pt x="35" y="39"/>
                    <a:pt x="103" y="20"/>
                  </a:cubicBezTo>
                  <a:cubicBezTo>
                    <a:pt x="154" y="0"/>
                    <a:pt x="212" y="42"/>
                    <a:pt x="235" y="115"/>
                  </a:cubicBezTo>
                  <a:cubicBezTo>
                    <a:pt x="243" y="144"/>
                    <a:pt x="245" y="174"/>
                    <a:pt x="240" y="202"/>
                  </a:cubicBezTo>
                  <a:cubicBezTo>
                    <a:pt x="240" y="202"/>
                    <a:pt x="240" y="202"/>
                    <a:pt x="240" y="202"/>
                  </a:cubicBezTo>
                  <a:cubicBezTo>
                    <a:pt x="298" y="236"/>
                    <a:pt x="298" y="236"/>
                    <a:pt x="298" y="236"/>
                  </a:cubicBezTo>
                  <a:cubicBezTo>
                    <a:pt x="298" y="259"/>
                    <a:pt x="298" y="259"/>
                    <a:pt x="298" y="259"/>
                  </a:cubicBezTo>
                  <a:cubicBezTo>
                    <a:pt x="145" y="347"/>
                    <a:pt x="145" y="347"/>
                    <a:pt x="145" y="347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39"/>
                    <a:pt x="0" y="239"/>
                    <a:pt x="0" y="239"/>
                  </a:cubicBezTo>
                  <a:close/>
                </a:path>
              </a:pathLst>
            </a:custGeom>
            <a:noFill/>
            <a:ln w="2222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67" name="Group 454"/>
          <p:cNvGrpSpPr>
            <a:grpSpLocks noChangeAspect="1"/>
          </p:cNvGrpSpPr>
          <p:nvPr/>
        </p:nvGrpSpPr>
        <p:grpSpPr bwMode="auto">
          <a:xfrm>
            <a:off x="5281111" y="3420040"/>
            <a:ext cx="408883" cy="558501"/>
            <a:chOff x="192" y="2016"/>
            <a:chExt cx="716" cy="978"/>
          </a:xfrm>
        </p:grpSpPr>
        <p:sp>
          <p:nvSpPr>
            <p:cNvPr id="68" name="AutoShape 453"/>
            <p:cNvSpPr>
              <a:spLocks noChangeAspect="1" noChangeArrowheads="1" noTextEdit="1"/>
            </p:cNvSpPr>
            <p:nvPr/>
          </p:nvSpPr>
          <p:spPr bwMode="auto">
            <a:xfrm>
              <a:off x="192" y="2016"/>
              <a:ext cx="71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69" name="Freeform 455"/>
            <p:cNvSpPr>
              <a:spLocks/>
            </p:cNvSpPr>
            <p:nvPr/>
          </p:nvSpPr>
          <p:spPr bwMode="auto">
            <a:xfrm>
              <a:off x="182" y="2789"/>
              <a:ext cx="345" cy="203"/>
            </a:xfrm>
            <a:custGeom>
              <a:avLst/>
              <a:gdLst>
                <a:gd name="T0" fmla="*/ 34105 w 146"/>
                <a:gd name="T1" fmla="*/ 34734 h 86"/>
                <a:gd name="T2" fmla="*/ 6980 w 146"/>
                <a:gd name="T3" fmla="*/ 25262 h 86"/>
                <a:gd name="T4" fmla="*/ 6980 w 146"/>
                <a:gd name="T5" fmla="*/ 3673 h 86"/>
                <a:gd name="T6" fmla="*/ 13564 w 146"/>
                <a:gd name="T7" fmla="*/ 0 h 86"/>
                <a:gd name="T8" fmla="*/ 13564 w 146"/>
                <a:gd name="T9" fmla="*/ 0 h 86"/>
                <a:gd name="T10" fmla="*/ 60049 w 146"/>
                <a:gd name="T11" fmla="*/ 34734 h 86"/>
                <a:gd name="T12" fmla="*/ 34105 w 146"/>
                <a:gd name="T13" fmla="*/ 34734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86"/>
                <a:gd name="T23" fmla="*/ 146 w 146"/>
                <a:gd name="T24" fmla="*/ 86 h 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86">
                  <a:moveTo>
                    <a:pt x="83" y="85"/>
                  </a:moveTo>
                  <a:cubicBezTo>
                    <a:pt x="59" y="86"/>
                    <a:pt x="35" y="78"/>
                    <a:pt x="17" y="62"/>
                  </a:cubicBezTo>
                  <a:cubicBezTo>
                    <a:pt x="0" y="48"/>
                    <a:pt x="1" y="24"/>
                    <a:pt x="17" y="9"/>
                  </a:cubicBezTo>
                  <a:cubicBezTo>
                    <a:pt x="21" y="5"/>
                    <a:pt x="27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83" y="85"/>
                    <a:pt x="83" y="85"/>
                    <a:pt x="83" y="85"/>
                  </a:cubicBez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0" name="Freeform 456"/>
            <p:cNvSpPr>
              <a:spLocks/>
            </p:cNvSpPr>
            <p:nvPr/>
          </p:nvSpPr>
          <p:spPr bwMode="auto">
            <a:xfrm>
              <a:off x="691" y="2238"/>
              <a:ext cx="49" cy="610"/>
            </a:xfrm>
            <a:custGeom>
              <a:avLst/>
              <a:gdLst>
                <a:gd name="T0" fmla="*/ 49 w 49"/>
                <a:gd name="T1" fmla="*/ 600 h 610"/>
                <a:gd name="T2" fmla="*/ 33 w 49"/>
                <a:gd name="T3" fmla="*/ 610 h 610"/>
                <a:gd name="T4" fmla="*/ 33 w 49"/>
                <a:gd name="T5" fmla="*/ 47 h 610"/>
                <a:gd name="T6" fmla="*/ 0 w 49"/>
                <a:gd name="T7" fmla="*/ 29 h 610"/>
                <a:gd name="T8" fmla="*/ 49 w 49"/>
                <a:gd name="T9" fmla="*/ 0 h 610"/>
                <a:gd name="T10" fmla="*/ 49 w 49"/>
                <a:gd name="T11" fmla="*/ 600 h 610"/>
                <a:gd name="T12" fmla="*/ 49 w 49"/>
                <a:gd name="T13" fmla="*/ 600 h 6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610"/>
                <a:gd name="T23" fmla="*/ 49 w 49"/>
                <a:gd name="T24" fmla="*/ 610 h 6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610">
                  <a:moveTo>
                    <a:pt x="49" y="600"/>
                  </a:moveTo>
                  <a:lnTo>
                    <a:pt x="33" y="610"/>
                  </a:lnTo>
                  <a:lnTo>
                    <a:pt x="33" y="47"/>
                  </a:lnTo>
                  <a:lnTo>
                    <a:pt x="0" y="29"/>
                  </a:lnTo>
                  <a:lnTo>
                    <a:pt x="49" y="0"/>
                  </a:lnTo>
                  <a:lnTo>
                    <a:pt x="49" y="600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1" name="Freeform 457"/>
            <p:cNvSpPr>
              <a:spLocks/>
            </p:cNvSpPr>
            <p:nvPr/>
          </p:nvSpPr>
          <p:spPr bwMode="auto">
            <a:xfrm>
              <a:off x="691" y="2238"/>
              <a:ext cx="49" cy="610"/>
            </a:xfrm>
            <a:custGeom>
              <a:avLst/>
              <a:gdLst>
                <a:gd name="T0" fmla="*/ 49 w 49"/>
                <a:gd name="T1" fmla="*/ 600 h 610"/>
                <a:gd name="T2" fmla="*/ 33 w 49"/>
                <a:gd name="T3" fmla="*/ 610 h 610"/>
                <a:gd name="T4" fmla="*/ 33 w 49"/>
                <a:gd name="T5" fmla="*/ 47 h 610"/>
                <a:gd name="T6" fmla="*/ 0 w 49"/>
                <a:gd name="T7" fmla="*/ 29 h 610"/>
                <a:gd name="T8" fmla="*/ 49 w 49"/>
                <a:gd name="T9" fmla="*/ 0 h 610"/>
                <a:gd name="T10" fmla="*/ 49 w 49"/>
                <a:gd name="T11" fmla="*/ 600 h 610"/>
                <a:gd name="T12" fmla="*/ 49 w 49"/>
                <a:gd name="T13" fmla="*/ 600 h 6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610"/>
                <a:gd name="T23" fmla="*/ 49 w 49"/>
                <a:gd name="T24" fmla="*/ 610 h 6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610">
                  <a:moveTo>
                    <a:pt x="49" y="600"/>
                  </a:moveTo>
                  <a:lnTo>
                    <a:pt x="33" y="610"/>
                  </a:lnTo>
                  <a:lnTo>
                    <a:pt x="33" y="47"/>
                  </a:lnTo>
                  <a:lnTo>
                    <a:pt x="0" y="29"/>
                  </a:lnTo>
                  <a:lnTo>
                    <a:pt x="49" y="0"/>
                  </a:lnTo>
                  <a:lnTo>
                    <a:pt x="49" y="600"/>
                  </a:lnTo>
                  <a:close/>
                </a:path>
              </a:pathLst>
            </a:custGeom>
            <a:noFill/>
            <a:ln w="11113" cap="rnd">
              <a:solidFill>
                <a:srgbClr val="A784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2" name="Freeform 458"/>
            <p:cNvSpPr>
              <a:spLocks/>
            </p:cNvSpPr>
            <p:nvPr/>
          </p:nvSpPr>
          <p:spPr bwMode="auto">
            <a:xfrm>
              <a:off x="740" y="2238"/>
              <a:ext cx="36" cy="610"/>
            </a:xfrm>
            <a:custGeom>
              <a:avLst/>
              <a:gdLst>
                <a:gd name="T0" fmla="*/ 36 w 36"/>
                <a:gd name="T1" fmla="*/ 610 h 610"/>
                <a:gd name="T2" fmla="*/ 0 w 36"/>
                <a:gd name="T3" fmla="*/ 600 h 610"/>
                <a:gd name="T4" fmla="*/ 0 w 36"/>
                <a:gd name="T5" fmla="*/ 0 h 610"/>
                <a:gd name="T6" fmla="*/ 36 w 36"/>
                <a:gd name="T7" fmla="*/ 19 h 610"/>
                <a:gd name="T8" fmla="*/ 36 w 36"/>
                <a:gd name="T9" fmla="*/ 610 h 610"/>
                <a:gd name="T10" fmla="*/ 36 w 36"/>
                <a:gd name="T11" fmla="*/ 610 h 6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610"/>
                <a:gd name="T20" fmla="*/ 36 w 36"/>
                <a:gd name="T21" fmla="*/ 610 h 6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610">
                  <a:moveTo>
                    <a:pt x="36" y="610"/>
                  </a:moveTo>
                  <a:lnTo>
                    <a:pt x="0" y="600"/>
                  </a:lnTo>
                  <a:lnTo>
                    <a:pt x="0" y="0"/>
                  </a:lnTo>
                  <a:lnTo>
                    <a:pt x="36" y="19"/>
                  </a:lnTo>
                  <a:lnTo>
                    <a:pt x="36" y="610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3" name="Freeform 459"/>
            <p:cNvSpPr>
              <a:spLocks/>
            </p:cNvSpPr>
            <p:nvPr/>
          </p:nvSpPr>
          <p:spPr bwMode="auto">
            <a:xfrm>
              <a:off x="740" y="2238"/>
              <a:ext cx="36" cy="610"/>
            </a:xfrm>
            <a:custGeom>
              <a:avLst/>
              <a:gdLst>
                <a:gd name="T0" fmla="*/ 36 w 36"/>
                <a:gd name="T1" fmla="*/ 610 h 610"/>
                <a:gd name="T2" fmla="*/ 0 w 36"/>
                <a:gd name="T3" fmla="*/ 600 h 610"/>
                <a:gd name="T4" fmla="*/ 0 w 36"/>
                <a:gd name="T5" fmla="*/ 0 h 610"/>
                <a:gd name="T6" fmla="*/ 36 w 36"/>
                <a:gd name="T7" fmla="*/ 19 h 610"/>
                <a:gd name="T8" fmla="*/ 36 w 36"/>
                <a:gd name="T9" fmla="*/ 610 h 610"/>
                <a:gd name="T10" fmla="*/ 36 w 36"/>
                <a:gd name="T11" fmla="*/ 610 h 6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610"/>
                <a:gd name="T20" fmla="*/ 36 w 36"/>
                <a:gd name="T21" fmla="*/ 610 h 6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610">
                  <a:moveTo>
                    <a:pt x="36" y="610"/>
                  </a:moveTo>
                  <a:lnTo>
                    <a:pt x="0" y="600"/>
                  </a:lnTo>
                  <a:lnTo>
                    <a:pt x="0" y="0"/>
                  </a:lnTo>
                  <a:lnTo>
                    <a:pt x="36" y="19"/>
                  </a:lnTo>
                  <a:lnTo>
                    <a:pt x="36" y="610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4" name="Freeform 460"/>
            <p:cNvSpPr>
              <a:spLocks/>
            </p:cNvSpPr>
            <p:nvPr/>
          </p:nvSpPr>
          <p:spPr bwMode="auto">
            <a:xfrm>
              <a:off x="256" y="2238"/>
              <a:ext cx="271" cy="751"/>
            </a:xfrm>
            <a:custGeom>
              <a:avLst/>
              <a:gdLst>
                <a:gd name="T0" fmla="*/ 271 w 271"/>
                <a:gd name="T1" fmla="*/ 751 h 751"/>
                <a:gd name="T2" fmla="*/ 0 w 271"/>
                <a:gd name="T3" fmla="*/ 591 h 751"/>
                <a:gd name="T4" fmla="*/ 0 w 271"/>
                <a:gd name="T5" fmla="*/ 0 h 751"/>
                <a:gd name="T6" fmla="*/ 271 w 271"/>
                <a:gd name="T7" fmla="*/ 161 h 751"/>
                <a:gd name="T8" fmla="*/ 271 w 271"/>
                <a:gd name="T9" fmla="*/ 751 h 751"/>
                <a:gd name="T10" fmla="*/ 271 w 271"/>
                <a:gd name="T11" fmla="*/ 751 h 7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1"/>
                <a:gd name="T19" fmla="*/ 0 h 751"/>
                <a:gd name="T20" fmla="*/ 271 w 271"/>
                <a:gd name="T21" fmla="*/ 751 h 7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1" h="751">
                  <a:moveTo>
                    <a:pt x="271" y="751"/>
                  </a:moveTo>
                  <a:lnTo>
                    <a:pt x="0" y="591"/>
                  </a:lnTo>
                  <a:lnTo>
                    <a:pt x="0" y="0"/>
                  </a:lnTo>
                  <a:lnTo>
                    <a:pt x="271" y="161"/>
                  </a:lnTo>
                  <a:lnTo>
                    <a:pt x="271" y="751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5" name="Freeform 461"/>
            <p:cNvSpPr>
              <a:spLocks/>
            </p:cNvSpPr>
            <p:nvPr/>
          </p:nvSpPr>
          <p:spPr bwMode="auto">
            <a:xfrm>
              <a:off x="256" y="2238"/>
              <a:ext cx="271" cy="751"/>
            </a:xfrm>
            <a:custGeom>
              <a:avLst/>
              <a:gdLst>
                <a:gd name="T0" fmla="*/ 271 w 271"/>
                <a:gd name="T1" fmla="*/ 751 h 751"/>
                <a:gd name="T2" fmla="*/ 0 w 271"/>
                <a:gd name="T3" fmla="*/ 591 h 751"/>
                <a:gd name="T4" fmla="*/ 0 w 271"/>
                <a:gd name="T5" fmla="*/ 0 h 751"/>
                <a:gd name="T6" fmla="*/ 271 w 271"/>
                <a:gd name="T7" fmla="*/ 161 h 751"/>
                <a:gd name="T8" fmla="*/ 271 w 271"/>
                <a:gd name="T9" fmla="*/ 751 h 751"/>
                <a:gd name="T10" fmla="*/ 271 w 271"/>
                <a:gd name="T11" fmla="*/ 751 h 7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1"/>
                <a:gd name="T19" fmla="*/ 0 h 751"/>
                <a:gd name="T20" fmla="*/ 271 w 271"/>
                <a:gd name="T21" fmla="*/ 751 h 7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1" h="751">
                  <a:moveTo>
                    <a:pt x="271" y="751"/>
                  </a:moveTo>
                  <a:lnTo>
                    <a:pt x="0" y="591"/>
                  </a:lnTo>
                  <a:lnTo>
                    <a:pt x="0" y="0"/>
                  </a:lnTo>
                  <a:lnTo>
                    <a:pt x="271" y="161"/>
                  </a:lnTo>
                  <a:lnTo>
                    <a:pt x="271" y="751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6" name="Freeform 462"/>
            <p:cNvSpPr>
              <a:spLocks/>
            </p:cNvSpPr>
            <p:nvPr/>
          </p:nvSpPr>
          <p:spPr bwMode="auto">
            <a:xfrm>
              <a:off x="256" y="2026"/>
              <a:ext cx="642" cy="373"/>
            </a:xfrm>
            <a:custGeom>
              <a:avLst/>
              <a:gdLst>
                <a:gd name="T0" fmla="*/ 642 w 642"/>
                <a:gd name="T1" fmla="*/ 160 h 373"/>
                <a:gd name="T2" fmla="*/ 520 w 642"/>
                <a:gd name="T3" fmla="*/ 231 h 373"/>
                <a:gd name="T4" fmla="*/ 484 w 642"/>
                <a:gd name="T5" fmla="*/ 212 h 373"/>
                <a:gd name="T6" fmla="*/ 435 w 642"/>
                <a:gd name="T7" fmla="*/ 241 h 373"/>
                <a:gd name="T8" fmla="*/ 468 w 642"/>
                <a:gd name="T9" fmla="*/ 259 h 373"/>
                <a:gd name="T10" fmla="*/ 271 w 642"/>
                <a:gd name="T11" fmla="*/ 373 h 373"/>
                <a:gd name="T12" fmla="*/ 0 w 642"/>
                <a:gd name="T13" fmla="*/ 212 h 373"/>
                <a:gd name="T14" fmla="*/ 368 w 642"/>
                <a:gd name="T15" fmla="*/ 0 h 373"/>
                <a:gd name="T16" fmla="*/ 642 w 642"/>
                <a:gd name="T17" fmla="*/ 160 h 373"/>
                <a:gd name="T18" fmla="*/ 642 w 642"/>
                <a:gd name="T19" fmla="*/ 160 h 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2"/>
                <a:gd name="T31" fmla="*/ 0 h 373"/>
                <a:gd name="T32" fmla="*/ 642 w 642"/>
                <a:gd name="T33" fmla="*/ 373 h 3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2" h="373">
                  <a:moveTo>
                    <a:pt x="642" y="160"/>
                  </a:moveTo>
                  <a:lnTo>
                    <a:pt x="520" y="231"/>
                  </a:lnTo>
                  <a:lnTo>
                    <a:pt x="484" y="212"/>
                  </a:lnTo>
                  <a:lnTo>
                    <a:pt x="435" y="241"/>
                  </a:lnTo>
                  <a:lnTo>
                    <a:pt x="468" y="259"/>
                  </a:lnTo>
                  <a:lnTo>
                    <a:pt x="271" y="373"/>
                  </a:lnTo>
                  <a:lnTo>
                    <a:pt x="0" y="212"/>
                  </a:lnTo>
                  <a:lnTo>
                    <a:pt x="368" y="0"/>
                  </a:lnTo>
                  <a:lnTo>
                    <a:pt x="642" y="160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8" name="Freeform 463"/>
            <p:cNvSpPr>
              <a:spLocks/>
            </p:cNvSpPr>
            <p:nvPr/>
          </p:nvSpPr>
          <p:spPr bwMode="auto">
            <a:xfrm>
              <a:off x="256" y="2026"/>
              <a:ext cx="642" cy="373"/>
            </a:xfrm>
            <a:custGeom>
              <a:avLst/>
              <a:gdLst>
                <a:gd name="T0" fmla="*/ 642 w 642"/>
                <a:gd name="T1" fmla="*/ 160 h 373"/>
                <a:gd name="T2" fmla="*/ 520 w 642"/>
                <a:gd name="T3" fmla="*/ 231 h 373"/>
                <a:gd name="T4" fmla="*/ 484 w 642"/>
                <a:gd name="T5" fmla="*/ 212 h 373"/>
                <a:gd name="T6" fmla="*/ 435 w 642"/>
                <a:gd name="T7" fmla="*/ 241 h 373"/>
                <a:gd name="T8" fmla="*/ 468 w 642"/>
                <a:gd name="T9" fmla="*/ 259 h 373"/>
                <a:gd name="T10" fmla="*/ 271 w 642"/>
                <a:gd name="T11" fmla="*/ 373 h 373"/>
                <a:gd name="T12" fmla="*/ 0 w 642"/>
                <a:gd name="T13" fmla="*/ 212 h 373"/>
                <a:gd name="T14" fmla="*/ 368 w 642"/>
                <a:gd name="T15" fmla="*/ 0 h 373"/>
                <a:gd name="T16" fmla="*/ 642 w 642"/>
                <a:gd name="T17" fmla="*/ 160 h 373"/>
                <a:gd name="T18" fmla="*/ 642 w 642"/>
                <a:gd name="T19" fmla="*/ 160 h 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2"/>
                <a:gd name="T31" fmla="*/ 0 h 373"/>
                <a:gd name="T32" fmla="*/ 642 w 642"/>
                <a:gd name="T33" fmla="*/ 373 h 3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2" h="373">
                  <a:moveTo>
                    <a:pt x="642" y="160"/>
                  </a:moveTo>
                  <a:lnTo>
                    <a:pt x="520" y="231"/>
                  </a:lnTo>
                  <a:lnTo>
                    <a:pt x="484" y="212"/>
                  </a:lnTo>
                  <a:lnTo>
                    <a:pt x="435" y="241"/>
                  </a:lnTo>
                  <a:lnTo>
                    <a:pt x="468" y="259"/>
                  </a:lnTo>
                  <a:lnTo>
                    <a:pt x="271" y="373"/>
                  </a:lnTo>
                  <a:lnTo>
                    <a:pt x="0" y="212"/>
                  </a:lnTo>
                  <a:lnTo>
                    <a:pt x="368" y="0"/>
                  </a:lnTo>
                  <a:lnTo>
                    <a:pt x="642" y="160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79" name="Freeform 464"/>
            <p:cNvSpPr>
              <a:spLocks/>
            </p:cNvSpPr>
            <p:nvPr/>
          </p:nvSpPr>
          <p:spPr bwMode="auto">
            <a:xfrm>
              <a:off x="776" y="2186"/>
              <a:ext cx="122" cy="662"/>
            </a:xfrm>
            <a:custGeom>
              <a:avLst/>
              <a:gdLst>
                <a:gd name="T0" fmla="*/ 122 w 122"/>
                <a:gd name="T1" fmla="*/ 591 h 662"/>
                <a:gd name="T2" fmla="*/ 0 w 122"/>
                <a:gd name="T3" fmla="*/ 662 h 662"/>
                <a:gd name="T4" fmla="*/ 0 w 122"/>
                <a:gd name="T5" fmla="*/ 71 h 662"/>
                <a:gd name="T6" fmla="*/ 122 w 122"/>
                <a:gd name="T7" fmla="*/ 0 h 662"/>
                <a:gd name="T8" fmla="*/ 122 w 122"/>
                <a:gd name="T9" fmla="*/ 591 h 662"/>
                <a:gd name="T10" fmla="*/ 122 w 122"/>
                <a:gd name="T11" fmla="*/ 591 h 6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662"/>
                <a:gd name="T20" fmla="*/ 122 w 122"/>
                <a:gd name="T21" fmla="*/ 662 h 6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662">
                  <a:moveTo>
                    <a:pt x="122" y="591"/>
                  </a:moveTo>
                  <a:lnTo>
                    <a:pt x="0" y="662"/>
                  </a:lnTo>
                  <a:lnTo>
                    <a:pt x="0" y="71"/>
                  </a:lnTo>
                  <a:lnTo>
                    <a:pt x="122" y="0"/>
                  </a:lnTo>
                  <a:lnTo>
                    <a:pt x="122" y="591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0" name="Freeform 465"/>
            <p:cNvSpPr>
              <a:spLocks/>
            </p:cNvSpPr>
            <p:nvPr/>
          </p:nvSpPr>
          <p:spPr bwMode="auto">
            <a:xfrm>
              <a:off x="776" y="2186"/>
              <a:ext cx="122" cy="662"/>
            </a:xfrm>
            <a:custGeom>
              <a:avLst/>
              <a:gdLst>
                <a:gd name="T0" fmla="*/ 122 w 122"/>
                <a:gd name="T1" fmla="*/ 591 h 662"/>
                <a:gd name="T2" fmla="*/ 0 w 122"/>
                <a:gd name="T3" fmla="*/ 662 h 662"/>
                <a:gd name="T4" fmla="*/ 0 w 122"/>
                <a:gd name="T5" fmla="*/ 71 h 662"/>
                <a:gd name="T6" fmla="*/ 122 w 122"/>
                <a:gd name="T7" fmla="*/ 0 h 662"/>
                <a:gd name="T8" fmla="*/ 122 w 122"/>
                <a:gd name="T9" fmla="*/ 591 h 662"/>
                <a:gd name="T10" fmla="*/ 122 w 122"/>
                <a:gd name="T11" fmla="*/ 591 h 6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662"/>
                <a:gd name="T20" fmla="*/ 122 w 122"/>
                <a:gd name="T21" fmla="*/ 662 h 6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662">
                  <a:moveTo>
                    <a:pt x="122" y="591"/>
                  </a:moveTo>
                  <a:lnTo>
                    <a:pt x="0" y="662"/>
                  </a:lnTo>
                  <a:lnTo>
                    <a:pt x="0" y="71"/>
                  </a:lnTo>
                  <a:lnTo>
                    <a:pt x="122" y="0"/>
                  </a:lnTo>
                  <a:lnTo>
                    <a:pt x="122" y="59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2" name="Freeform 466"/>
            <p:cNvSpPr>
              <a:spLocks/>
            </p:cNvSpPr>
            <p:nvPr/>
          </p:nvSpPr>
          <p:spPr bwMode="auto">
            <a:xfrm>
              <a:off x="527" y="2285"/>
              <a:ext cx="197" cy="704"/>
            </a:xfrm>
            <a:custGeom>
              <a:avLst/>
              <a:gdLst>
                <a:gd name="T0" fmla="*/ 197 w 197"/>
                <a:gd name="T1" fmla="*/ 591 h 704"/>
                <a:gd name="T2" fmla="*/ 0 w 197"/>
                <a:gd name="T3" fmla="*/ 704 h 704"/>
                <a:gd name="T4" fmla="*/ 0 w 197"/>
                <a:gd name="T5" fmla="*/ 114 h 704"/>
                <a:gd name="T6" fmla="*/ 197 w 197"/>
                <a:gd name="T7" fmla="*/ 0 h 704"/>
                <a:gd name="T8" fmla="*/ 197 w 197"/>
                <a:gd name="T9" fmla="*/ 591 h 704"/>
                <a:gd name="T10" fmla="*/ 197 w 197"/>
                <a:gd name="T11" fmla="*/ 591 h 7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704"/>
                <a:gd name="T20" fmla="*/ 197 w 197"/>
                <a:gd name="T21" fmla="*/ 704 h 7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704">
                  <a:moveTo>
                    <a:pt x="197" y="591"/>
                  </a:moveTo>
                  <a:lnTo>
                    <a:pt x="0" y="704"/>
                  </a:lnTo>
                  <a:lnTo>
                    <a:pt x="0" y="114"/>
                  </a:lnTo>
                  <a:lnTo>
                    <a:pt x="197" y="0"/>
                  </a:lnTo>
                  <a:lnTo>
                    <a:pt x="197" y="591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3" name="Freeform 467"/>
            <p:cNvSpPr>
              <a:spLocks/>
            </p:cNvSpPr>
            <p:nvPr/>
          </p:nvSpPr>
          <p:spPr bwMode="auto">
            <a:xfrm>
              <a:off x="527" y="2285"/>
              <a:ext cx="197" cy="704"/>
            </a:xfrm>
            <a:custGeom>
              <a:avLst/>
              <a:gdLst>
                <a:gd name="T0" fmla="*/ 197 w 197"/>
                <a:gd name="T1" fmla="*/ 591 h 704"/>
                <a:gd name="T2" fmla="*/ 0 w 197"/>
                <a:gd name="T3" fmla="*/ 704 h 704"/>
                <a:gd name="T4" fmla="*/ 0 w 197"/>
                <a:gd name="T5" fmla="*/ 114 h 704"/>
                <a:gd name="T6" fmla="*/ 197 w 197"/>
                <a:gd name="T7" fmla="*/ 0 h 704"/>
                <a:gd name="T8" fmla="*/ 197 w 197"/>
                <a:gd name="T9" fmla="*/ 591 h 704"/>
                <a:gd name="T10" fmla="*/ 197 w 197"/>
                <a:gd name="T11" fmla="*/ 591 h 7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"/>
                <a:gd name="T19" fmla="*/ 0 h 704"/>
                <a:gd name="T20" fmla="*/ 197 w 197"/>
                <a:gd name="T21" fmla="*/ 704 h 7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" h="704">
                  <a:moveTo>
                    <a:pt x="197" y="591"/>
                  </a:moveTo>
                  <a:lnTo>
                    <a:pt x="0" y="704"/>
                  </a:lnTo>
                  <a:lnTo>
                    <a:pt x="0" y="114"/>
                  </a:lnTo>
                  <a:lnTo>
                    <a:pt x="197" y="0"/>
                  </a:lnTo>
                  <a:lnTo>
                    <a:pt x="197" y="59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4" name="Freeform 468"/>
            <p:cNvSpPr>
              <a:spLocks/>
            </p:cNvSpPr>
            <p:nvPr/>
          </p:nvSpPr>
          <p:spPr bwMode="auto">
            <a:xfrm>
              <a:off x="544" y="2493"/>
              <a:ext cx="156" cy="161"/>
            </a:xfrm>
            <a:custGeom>
              <a:avLst/>
              <a:gdLst>
                <a:gd name="T0" fmla="*/ 156 w 156"/>
                <a:gd name="T1" fmla="*/ 0 h 161"/>
                <a:gd name="T2" fmla="*/ 0 w 156"/>
                <a:gd name="T3" fmla="*/ 95 h 161"/>
                <a:gd name="T4" fmla="*/ 0 w 156"/>
                <a:gd name="T5" fmla="*/ 161 h 161"/>
                <a:gd name="T6" fmla="*/ 0 60000 65536"/>
                <a:gd name="T7" fmla="*/ 0 60000 65536"/>
                <a:gd name="T8" fmla="*/ 0 60000 65536"/>
                <a:gd name="T9" fmla="*/ 0 w 156"/>
                <a:gd name="T10" fmla="*/ 0 h 161"/>
                <a:gd name="T11" fmla="*/ 156 w 156"/>
                <a:gd name="T12" fmla="*/ 161 h 1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" h="161">
                  <a:moveTo>
                    <a:pt x="156" y="0"/>
                  </a:moveTo>
                  <a:lnTo>
                    <a:pt x="0" y="95"/>
                  </a:lnTo>
                  <a:lnTo>
                    <a:pt x="0" y="161"/>
                  </a:lnTo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5" name="Freeform 469"/>
            <p:cNvSpPr>
              <a:spLocks noEditPoints="1"/>
            </p:cNvSpPr>
            <p:nvPr/>
          </p:nvSpPr>
          <p:spPr bwMode="auto">
            <a:xfrm>
              <a:off x="551" y="2241"/>
              <a:ext cx="319" cy="661"/>
            </a:xfrm>
            <a:custGeom>
              <a:avLst/>
              <a:gdLst>
                <a:gd name="T0" fmla="*/ 248 w 319"/>
                <a:gd name="T1" fmla="*/ 177 h 661"/>
                <a:gd name="T2" fmla="*/ 319 w 319"/>
                <a:gd name="T3" fmla="*/ 134 h 661"/>
                <a:gd name="T4" fmla="*/ 248 w 319"/>
                <a:gd name="T5" fmla="*/ 153 h 661"/>
                <a:gd name="T6" fmla="*/ 319 w 319"/>
                <a:gd name="T7" fmla="*/ 113 h 661"/>
                <a:gd name="T8" fmla="*/ 248 w 319"/>
                <a:gd name="T9" fmla="*/ 129 h 661"/>
                <a:gd name="T10" fmla="*/ 319 w 319"/>
                <a:gd name="T11" fmla="*/ 89 h 661"/>
                <a:gd name="T12" fmla="*/ 248 w 319"/>
                <a:gd name="T13" fmla="*/ 108 h 661"/>
                <a:gd name="T14" fmla="*/ 319 w 319"/>
                <a:gd name="T15" fmla="*/ 68 h 661"/>
                <a:gd name="T16" fmla="*/ 248 w 319"/>
                <a:gd name="T17" fmla="*/ 85 h 661"/>
                <a:gd name="T18" fmla="*/ 319 w 319"/>
                <a:gd name="T19" fmla="*/ 44 h 661"/>
                <a:gd name="T20" fmla="*/ 248 w 319"/>
                <a:gd name="T21" fmla="*/ 63 h 661"/>
                <a:gd name="T22" fmla="*/ 319 w 319"/>
                <a:gd name="T23" fmla="*/ 21 h 661"/>
                <a:gd name="T24" fmla="*/ 248 w 319"/>
                <a:gd name="T25" fmla="*/ 42 h 661"/>
                <a:gd name="T26" fmla="*/ 319 w 319"/>
                <a:gd name="T27" fmla="*/ 0 h 661"/>
                <a:gd name="T28" fmla="*/ 0 w 319"/>
                <a:gd name="T29" fmla="*/ 318 h 661"/>
                <a:gd name="T30" fmla="*/ 154 w 319"/>
                <a:gd name="T31" fmla="*/ 229 h 661"/>
                <a:gd name="T32" fmla="*/ 0 w 319"/>
                <a:gd name="T33" fmla="*/ 295 h 661"/>
                <a:gd name="T34" fmla="*/ 154 w 319"/>
                <a:gd name="T35" fmla="*/ 205 h 661"/>
                <a:gd name="T36" fmla="*/ 0 w 319"/>
                <a:gd name="T37" fmla="*/ 274 h 661"/>
                <a:gd name="T38" fmla="*/ 154 w 319"/>
                <a:gd name="T39" fmla="*/ 184 h 661"/>
                <a:gd name="T40" fmla="*/ 0 w 319"/>
                <a:gd name="T41" fmla="*/ 250 h 661"/>
                <a:gd name="T42" fmla="*/ 154 w 319"/>
                <a:gd name="T43" fmla="*/ 160 h 661"/>
                <a:gd name="T44" fmla="*/ 0 w 319"/>
                <a:gd name="T45" fmla="*/ 229 h 661"/>
                <a:gd name="T46" fmla="*/ 154 w 319"/>
                <a:gd name="T47" fmla="*/ 139 h 661"/>
                <a:gd name="T48" fmla="*/ 0 w 319"/>
                <a:gd name="T49" fmla="*/ 205 h 661"/>
                <a:gd name="T50" fmla="*/ 154 w 319"/>
                <a:gd name="T51" fmla="*/ 115 h 661"/>
                <a:gd name="T52" fmla="*/ 0 w 319"/>
                <a:gd name="T53" fmla="*/ 184 h 661"/>
                <a:gd name="T54" fmla="*/ 154 w 319"/>
                <a:gd name="T55" fmla="*/ 92 h 661"/>
                <a:gd name="T56" fmla="*/ 0 w 319"/>
                <a:gd name="T57" fmla="*/ 661 h 661"/>
                <a:gd name="T58" fmla="*/ 154 w 319"/>
                <a:gd name="T59" fmla="*/ 571 h 661"/>
                <a:gd name="T60" fmla="*/ 0 w 319"/>
                <a:gd name="T61" fmla="*/ 640 h 661"/>
                <a:gd name="T62" fmla="*/ 154 w 319"/>
                <a:gd name="T63" fmla="*/ 550 h 6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9"/>
                <a:gd name="T97" fmla="*/ 0 h 661"/>
                <a:gd name="T98" fmla="*/ 319 w 319"/>
                <a:gd name="T99" fmla="*/ 661 h 6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9" h="661">
                  <a:moveTo>
                    <a:pt x="248" y="177"/>
                  </a:moveTo>
                  <a:lnTo>
                    <a:pt x="319" y="134"/>
                  </a:lnTo>
                  <a:moveTo>
                    <a:pt x="248" y="153"/>
                  </a:moveTo>
                  <a:lnTo>
                    <a:pt x="319" y="113"/>
                  </a:lnTo>
                  <a:moveTo>
                    <a:pt x="248" y="129"/>
                  </a:moveTo>
                  <a:lnTo>
                    <a:pt x="319" y="89"/>
                  </a:lnTo>
                  <a:moveTo>
                    <a:pt x="248" y="108"/>
                  </a:moveTo>
                  <a:lnTo>
                    <a:pt x="319" y="68"/>
                  </a:lnTo>
                  <a:moveTo>
                    <a:pt x="248" y="85"/>
                  </a:moveTo>
                  <a:lnTo>
                    <a:pt x="319" y="44"/>
                  </a:lnTo>
                  <a:moveTo>
                    <a:pt x="248" y="63"/>
                  </a:moveTo>
                  <a:lnTo>
                    <a:pt x="319" y="21"/>
                  </a:lnTo>
                  <a:moveTo>
                    <a:pt x="248" y="42"/>
                  </a:moveTo>
                  <a:lnTo>
                    <a:pt x="319" y="0"/>
                  </a:lnTo>
                  <a:moveTo>
                    <a:pt x="0" y="318"/>
                  </a:moveTo>
                  <a:lnTo>
                    <a:pt x="154" y="229"/>
                  </a:lnTo>
                  <a:moveTo>
                    <a:pt x="0" y="295"/>
                  </a:moveTo>
                  <a:lnTo>
                    <a:pt x="154" y="205"/>
                  </a:lnTo>
                  <a:moveTo>
                    <a:pt x="0" y="274"/>
                  </a:moveTo>
                  <a:lnTo>
                    <a:pt x="154" y="184"/>
                  </a:lnTo>
                  <a:moveTo>
                    <a:pt x="0" y="250"/>
                  </a:moveTo>
                  <a:lnTo>
                    <a:pt x="154" y="160"/>
                  </a:lnTo>
                  <a:moveTo>
                    <a:pt x="0" y="229"/>
                  </a:moveTo>
                  <a:lnTo>
                    <a:pt x="154" y="139"/>
                  </a:lnTo>
                  <a:moveTo>
                    <a:pt x="0" y="205"/>
                  </a:moveTo>
                  <a:lnTo>
                    <a:pt x="154" y="115"/>
                  </a:lnTo>
                  <a:moveTo>
                    <a:pt x="0" y="184"/>
                  </a:moveTo>
                  <a:lnTo>
                    <a:pt x="154" y="92"/>
                  </a:lnTo>
                  <a:moveTo>
                    <a:pt x="0" y="661"/>
                  </a:moveTo>
                  <a:lnTo>
                    <a:pt x="154" y="571"/>
                  </a:lnTo>
                  <a:moveTo>
                    <a:pt x="0" y="640"/>
                  </a:moveTo>
                  <a:lnTo>
                    <a:pt x="154" y="550"/>
                  </a:lnTo>
                </a:path>
              </a:pathLst>
            </a:cu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6" name="Freeform 470"/>
            <p:cNvSpPr>
              <a:spLocks/>
            </p:cNvSpPr>
            <p:nvPr/>
          </p:nvSpPr>
          <p:spPr bwMode="auto">
            <a:xfrm>
              <a:off x="551" y="2500"/>
              <a:ext cx="154" cy="154"/>
            </a:xfrm>
            <a:custGeom>
              <a:avLst/>
              <a:gdLst>
                <a:gd name="T0" fmla="*/ 154 w 154"/>
                <a:gd name="T1" fmla="*/ 64 h 154"/>
                <a:gd name="T2" fmla="*/ 0 w 154"/>
                <a:gd name="T3" fmla="*/ 154 h 154"/>
                <a:gd name="T4" fmla="*/ 0 w 154"/>
                <a:gd name="T5" fmla="*/ 90 h 154"/>
                <a:gd name="T6" fmla="*/ 154 w 154"/>
                <a:gd name="T7" fmla="*/ 0 h 154"/>
                <a:gd name="T8" fmla="*/ 154 w 154"/>
                <a:gd name="T9" fmla="*/ 64 h 154"/>
                <a:gd name="T10" fmla="*/ 154 w 154"/>
                <a:gd name="T11" fmla="*/ 64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4"/>
                <a:gd name="T19" fmla="*/ 0 h 154"/>
                <a:gd name="T20" fmla="*/ 154 w 154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4" h="154">
                  <a:moveTo>
                    <a:pt x="154" y="64"/>
                  </a:moveTo>
                  <a:lnTo>
                    <a:pt x="0" y="154"/>
                  </a:lnTo>
                  <a:lnTo>
                    <a:pt x="0" y="90"/>
                  </a:lnTo>
                  <a:lnTo>
                    <a:pt x="154" y="0"/>
                  </a:lnTo>
                  <a:lnTo>
                    <a:pt x="154" y="64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7" name="Freeform 471"/>
            <p:cNvSpPr>
              <a:spLocks/>
            </p:cNvSpPr>
            <p:nvPr/>
          </p:nvSpPr>
          <p:spPr bwMode="auto">
            <a:xfrm>
              <a:off x="551" y="2500"/>
              <a:ext cx="154" cy="154"/>
            </a:xfrm>
            <a:custGeom>
              <a:avLst/>
              <a:gdLst>
                <a:gd name="T0" fmla="*/ 154 w 154"/>
                <a:gd name="T1" fmla="*/ 64 h 154"/>
                <a:gd name="T2" fmla="*/ 0 w 154"/>
                <a:gd name="T3" fmla="*/ 154 h 154"/>
                <a:gd name="T4" fmla="*/ 0 w 154"/>
                <a:gd name="T5" fmla="*/ 90 h 154"/>
                <a:gd name="T6" fmla="*/ 154 w 154"/>
                <a:gd name="T7" fmla="*/ 0 h 154"/>
                <a:gd name="T8" fmla="*/ 154 w 154"/>
                <a:gd name="T9" fmla="*/ 64 h 154"/>
                <a:gd name="T10" fmla="*/ 154 w 154"/>
                <a:gd name="T11" fmla="*/ 64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4"/>
                <a:gd name="T19" fmla="*/ 0 h 154"/>
                <a:gd name="T20" fmla="*/ 154 w 154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4" h="154">
                  <a:moveTo>
                    <a:pt x="154" y="64"/>
                  </a:moveTo>
                  <a:lnTo>
                    <a:pt x="0" y="154"/>
                  </a:lnTo>
                  <a:lnTo>
                    <a:pt x="0" y="90"/>
                  </a:lnTo>
                  <a:lnTo>
                    <a:pt x="154" y="0"/>
                  </a:lnTo>
                  <a:lnTo>
                    <a:pt x="154" y="64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8" name="Freeform 472"/>
            <p:cNvSpPr>
              <a:spLocks/>
            </p:cNvSpPr>
            <p:nvPr/>
          </p:nvSpPr>
          <p:spPr bwMode="auto">
            <a:xfrm>
              <a:off x="665" y="2538"/>
              <a:ext cx="23" cy="26"/>
            </a:xfrm>
            <a:custGeom>
              <a:avLst/>
              <a:gdLst>
                <a:gd name="T0" fmla="*/ 777 w 10"/>
                <a:gd name="T1" fmla="*/ 1558 h 11"/>
                <a:gd name="T2" fmla="*/ 2629 w 10"/>
                <a:gd name="T3" fmla="*/ 369 h 11"/>
                <a:gd name="T4" fmla="*/ 2629 w 10"/>
                <a:gd name="T5" fmla="*/ 2971 h 11"/>
                <a:gd name="T6" fmla="*/ 777 w 10"/>
                <a:gd name="T7" fmla="*/ 4212 h 11"/>
                <a:gd name="T8" fmla="*/ 777 w 10"/>
                <a:gd name="T9" fmla="*/ 155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2" y="4"/>
                  </a:moveTo>
                  <a:cubicBezTo>
                    <a:pt x="3" y="1"/>
                    <a:pt x="6" y="0"/>
                    <a:pt x="8" y="1"/>
                  </a:cubicBezTo>
                  <a:cubicBezTo>
                    <a:pt x="10" y="2"/>
                    <a:pt x="10" y="5"/>
                    <a:pt x="8" y="7"/>
                  </a:cubicBezTo>
                  <a:cubicBezTo>
                    <a:pt x="7" y="10"/>
                    <a:pt x="4" y="11"/>
                    <a:pt x="2" y="10"/>
                  </a:cubicBezTo>
                  <a:cubicBezTo>
                    <a:pt x="1" y="9"/>
                    <a:pt x="0" y="6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89" name="Freeform 473"/>
            <p:cNvSpPr>
              <a:spLocks/>
            </p:cNvSpPr>
            <p:nvPr/>
          </p:nvSpPr>
          <p:spPr bwMode="auto">
            <a:xfrm>
              <a:off x="665" y="2538"/>
              <a:ext cx="23" cy="26"/>
            </a:xfrm>
            <a:custGeom>
              <a:avLst/>
              <a:gdLst>
                <a:gd name="T0" fmla="*/ 777 w 10"/>
                <a:gd name="T1" fmla="*/ 1558 h 11"/>
                <a:gd name="T2" fmla="*/ 2629 w 10"/>
                <a:gd name="T3" fmla="*/ 369 h 11"/>
                <a:gd name="T4" fmla="*/ 2629 w 10"/>
                <a:gd name="T5" fmla="*/ 2971 h 11"/>
                <a:gd name="T6" fmla="*/ 777 w 10"/>
                <a:gd name="T7" fmla="*/ 4212 h 11"/>
                <a:gd name="T8" fmla="*/ 777 w 10"/>
                <a:gd name="T9" fmla="*/ 155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2" y="4"/>
                  </a:moveTo>
                  <a:cubicBezTo>
                    <a:pt x="3" y="1"/>
                    <a:pt x="6" y="0"/>
                    <a:pt x="8" y="1"/>
                  </a:cubicBezTo>
                  <a:cubicBezTo>
                    <a:pt x="10" y="2"/>
                    <a:pt x="10" y="5"/>
                    <a:pt x="8" y="7"/>
                  </a:cubicBezTo>
                  <a:cubicBezTo>
                    <a:pt x="7" y="10"/>
                    <a:pt x="4" y="11"/>
                    <a:pt x="2" y="10"/>
                  </a:cubicBezTo>
                  <a:cubicBezTo>
                    <a:pt x="1" y="9"/>
                    <a:pt x="0" y="6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90" name="Freeform 474"/>
            <p:cNvSpPr>
              <a:spLocks/>
            </p:cNvSpPr>
            <p:nvPr/>
          </p:nvSpPr>
          <p:spPr bwMode="auto">
            <a:xfrm>
              <a:off x="620" y="2564"/>
              <a:ext cx="23" cy="26"/>
            </a:xfrm>
            <a:custGeom>
              <a:avLst/>
              <a:gdLst>
                <a:gd name="T0" fmla="*/ 777 w 10"/>
                <a:gd name="T1" fmla="*/ 1558 h 11"/>
                <a:gd name="T2" fmla="*/ 2629 w 10"/>
                <a:gd name="T3" fmla="*/ 369 h 11"/>
                <a:gd name="T4" fmla="*/ 2629 w 10"/>
                <a:gd name="T5" fmla="*/ 2971 h 11"/>
                <a:gd name="T6" fmla="*/ 777 w 10"/>
                <a:gd name="T7" fmla="*/ 4212 h 11"/>
                <a:gd name="T8" fmla="*/ 777 w 10"/>
                <a:gd name="T9" fmla="*/ 155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2" y="4"/>
                  </a:moveTo>
                  <a:cubicBezTo>
                    <a:pt x="3" y="1"/>
                    <a:pt x="6" y="0"/>
                    <a:pt x="8" y="1"/>
                  </a:cubicBezTo>
                  <a:cubicBezTo>
                    <a:pt x="9" y="2"/>
                    <a:pt x="10" y="5"/>
                    <a:pt x="8" y="7"/>
                  </a:cubicBezTo>
                  <a:cubicBezTo>
                    <a:pt x="7" y="10"/>
                    <a:pt x="4" y="11"/>
                    <a:pt x="2" y="10"/>
                  </a:cubicBezTo>
                  <a:cubicBezTo>
                    <a:pt x="1" y="9"/>
                    <a:pt x="0" y="6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91" name="Freeform 475"/>
            <p:cNvSpPr>
              <a:spLocks/>
            </p:cNvSpPr>
            <p:nvPr/>
          </p:nvSpPr>
          <p:spPr bwMode="auto">
            <a:xfrm>
              <a:off x="620" y="2564"/>
              <a:ext cx="23" cy="26"/>
            </a:xfrm>
            <a:custGeom>
              <a:avLst/>
              <a:gdLst>
                <a:gd name="T0" fmla="*/ 777 w 10"/>
                <a:gd name="T1" fmla="*/ 1558 h 11"/>
                <a:gd name="T2" fmla="*/ 2629 w 10"/>
                <a:gd name="T3" fmla="*/ 369 h 11"/>
                <a:gd name="T4" fmla="*/ 2629 w 10"/>
                <a:gd name="T5" fmla="*/ 2971 h 11"/>
                <a:gd name="T6" fmla="*/ 777 w 10"/>
                <a:gd name="T7" fmla="*/ 4212 h 11"/>
                <a:gd name="T8" fmla="*/ 777 w 10"/>
                <a:gd name="T9" fmla="*/ 155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2" y="4"/>
                  </a:moveTo>
                  <a:cubicBezTo>
                    <a:pt x="3" y="1"/>
                    <a:pt x="6" y="0"/>
                    <a:pt x="8" y="1"/>
                  </a:cubicBezTo>
                  <a:cubicBezTo>
                    <a:pt x="9" y="2"/>
                    <a:pt x="10" y="5"/>
                    <a:pt x="8" y="7"/>
                  </a:cubicBezTo>
                  <a:cubicBezTo>
                    <a:pt x="7" y="10"/>
                    <a:pt x="4" y="11"/>
                    <a:pt x="2" y="10"/>
                  </a:cubicBezTo>
                  <a:cubicBezTo>
                    <a:pt x="1" y="9"/>
                    <a:pt x="0" y="6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92" name="Freeform 476"/>
            <p:cNvSpPr>
              <a:spLocks/>
            </p:cNvSpPr>
            <p:nvPr/>
          </p:nvSpPr>
          <p:spPr bwMode="auto">
            <a:xfrm>
              <a:off x="256" y="2026"/>
              <a:ext cx="642" cy="963"/>
            </a:xfrm>
            <a:custGeom>
              <a:avLst/>
              <a:gdLst>
                <a:gd name="T0" fmla="*/ 0 w 272"/>
                <a:gd name="T1" fmla="*/ 36618 h 408"/>
                <a:gd name="T2" fmla="*/ 63655 w 272"/>
                <a:gd name="T3" fmla="*/ 0 h 408"/>
                <a:gd name="T4" fmla="*/ 110979 w 272"/>
                <a:gd name="T5" fmla="*/ 27837 h 408"/>
                <a:gd name="T6" fmla="*/ 110979 w 272"/>
                <a:gd name="T7" fmla="*/ 129887 h 408"/>
                <a:gd name="T8" fmla="*/ 89731 w 272"/>
                <a:gd name="T9" fmla="*/ 141960 h 408"/>
                <a:gd name="T10" fmla="*/ 89731 w 272"/>
                <a:gd name="T11" fmla="*/ 141960 h 408"/>
                <a:gd name="T12" fmla="*/ 83642 w 272"/>
                <a:gd name="T13" fmla="*/ 140433 h 408"/>
                <a:gd name="T14" fmla="*/ 83642 w 272"/>
                <a:gd name="T15" fmla="*/ 140433 h 408"/>
                <a:gd name="T16" fmla="*/ 80724 w 272"/>
                <a:gd name="T17" fmla="*/ 141960 h 408"/>
                <a:gd name="T18" fmla="*/ 80724 w 272"/>
                <a:gd name="T19" fmla="*/ 146957 h 408"/>
                <a:gd name="T20" fmla="*/ 46892 w 272"/>
                <a:gd name="T21" fmla="*/ 166505 h 408"/>
                <a:gd name="T22" fmla="*/ 46892 w 272"/>
                <a:gd name="T23" fmla="*/ 166505 h 408"/>
                <a:gd name="T24" fmla="*/ 0 w 272"/>
                <a:gd name="T25" fmla="*/ 138830 h 408"/>
                <a:gd name="T26" fmla="*/ 0 w 272"/>
                <a:gd name="T27" fmla="*/ 36618 h 4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2"/>
                <a:gd name="T43" fmla="*/ 0 h 408"/>
                <a:gd name="T44" fmla="*/ 272 w 272"/>
                <a:gd name="T45" fmla="*/ 408 h 4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2" h="408">
                  <a:moveTo>
                    <a:pt x="0" y="9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272" y="68"/>
                    <a:pt x="272" y="68"/>
                    <a:pt x="272" y="68"/>
                  </a:cubicBezTo>
                  <a:cubicBezTo>
                    <a:pt x="272" y="318"/>
                    <a:pt x="272" y="318"/>
                    <a:pt x="272" y="318"/>
                  </a:cubicBezTo>
                  <a:cubicBezTo>
                    <a:pt x="255" y="329"/>
                    <a:pt x="238" y="338"/>
                    <a:pt x="220" y="348"/>
                  </a:cubicBezTo>
                  <a:cubicBezTo>
                    <a:pt x="220" y="348"/>
                    <a:pt x="220" y="348"/>
                    <a:pt x="220" y="348"/>
                  </a:cubicBezTo>
                  <a:cubicBezTo>
                    <a:pt x="215" y="347"/>
                    <a:pt x="210" y="346"/>
                    <a:pt x="205" y="344"/>
                  </a:cubicBezTo>
                  <a:cubicBezTo>
                    <a:pt x="205" y="344"/>
                    <a:pt x="205" y="344"/>
                    <a:pt x="205" y="344"/>
                  </a:cubicBezTo>
                  <a:cubicBezTo>
                    <a:pt x="198" y="348"/>
                    <a:pt x="198" y="348"/>
                    <a:pt x="198" y="348"/>
                  </a:cubicBezTo>
                  <a:cubicBezTo>
                    <a:pt x="198" y="360"/>
                    <a:pt x="198" y="360"/>
                    <a:pt x="198" y="360"/>
                  </a:cubicBezTo>
                  <a:cubicBezTo>
                    <a:pt x="171" y="377"/>
                    <a:pt x="144" y="393"/>
                    <a:pt x="115" y="408"/>
                  </a:cubicBezTo>
                  <a:cubicBezTo>
                    <a:pt x="115" y="408"/>
                    <a:pt x="115" y="408"/>
                    <a:pt x="115" y="408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90"/>
                    <a:pt x="0" y="90"/>
                    <a:pt x="0" y="90"/>
                  </a:cubicBezTo>
                  <a:close/>
                </a:path>
              </a:pathLst>
            </a:custGeom>
            <a:noFill/>
            <a:ln w="2222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pic>
        <p:nvPicPr>
          <p:cNvPr id="93" name="Picture 1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330" y="5119793"/>
            <a:ext cx="572048" cy="60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6" name="Straight Connector 95"/>
          <p:cNvCxnSpPr>
            <a:endCxn id="442" idx="5"/>
          </p:cNvCxnSpPr>
          <p:nvPr/>
        </p:nvCxnSpPr>
        <p:spPr>
          <a:xfrm flipH="1">
            <a:off x="1594130" y="4704760"/>
            <a:ext cx="336841" cy="846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7" name="Picture 1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386" y="3567239"/>
            <a:ext cx="2041608" cy="176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4388442" y="4304238"/>
            <a:ext cx="93047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Raleway" panose="020B0503030101060003" pitchFamily="34" charset="0"/>
              </a:rPr>
              <a:t>Internet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526930" y="5802309"/>
            <a:ext cx="2125539" cy="25654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67" dirty="0">
                <a:ln w="0"/>
                <a:solidFill>
                  <a:schemeClr val="tx1"/>
                </a:solidFill>
                <a:latin typeface="Raleway" panose="020B0503030101060003" pitchFamily="34" charset="0"/>
              </a:rPr>
              <a:t>VSAT Service Delivery System</a:t>
            </a:r>
          </a:p>
        </p:txBody>
      </p:sp>
      <p:grpSp>
        <p:nvGrpSpPr>
          <p:cNvPr id="544" name="Group 1308"/>
          <p:cNvGrpSpPr>
            <a:grpSpLocks noChangeAspect="1"/>
          </p:cNvGrpSpPr>
          <p:nvPr/>
        </p:nvGrpSpPr>
        <p:grpSpPr bwMode="auto">
          <a:xfrm rot="1634088">
            <a:off x="6322928" y="1008054"/>
            <a:ext cx="911141" cy="603999"/>
            <a:chOff x="4320" y="1248"/>
            <a:chExt cx="1240" cy="822"/>
          </a:xfrm>
        </p:grpSpPr>
        <p:sp>
          <p:nvSpPr>
            <p:cNvPr id="545" name="AutoShape 1307"/>
            <p:cNvSpPr>
              <a:spLocks noChangeAspect="1" noChangeArrowheads="1" noTextEdit="1"/>
            </p:cNvSpPr>
            <p:nvPr/>
          </p:nvSpPr>
          <p:spPr bwMode="auto">
            <a:xfrm>
              <a:off x="4320" y="1248"/>
              <a:ext cx="12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46" name="Freeform 1309"/>
            <p:cNvSpPr>
              <a:spLocks/>
            </p:cNvSpPr>
            <p:nvPr/>
          </p:nvSpPr>
          <p:spPr bwMode="auto">
            <a:xfrm>
              <a:off x="4943" y="1253"/>
              <a:ext cx="607" cy="472"/>
            </a:xfrm>
            <a:custGeom>
              <a:avLst/>
              <a:gdLst>
                <a:gd name="T0" fmla="*/ 607 w 607"/>
                <a:gd name="T1" fmla="*/ 203 h 472"/>
                <a:gd name="T2" fmla="*/ 121 w 607"/>
                <a:gd name="T3" fmla="*/ 472 h 472"/>
                <a:gd name="T4" fmla="*/ 0 w 607"/>
                <a:gd name="T5" fmla="*/ 269 h 472"/>
                <a:gd name="T6" fmla="*/ 485 w 607"/>
                <a:gd name="T7" fmla="*/ 0 h 472"/>
                <a:gd name="T8" fmla="*/ 607 w 607"/>
                <a:gd name="T9" fmla="*/ 203 h 472"/>
                <a:gd name="T10" fmla="*/ 607 w 607"/>
                <a:gd name="T11" fmla="*/ 203 h 4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7"/>
                <a:gd name="T19" fmla="*/ 0 h 472"/>
                <a:gd name="T20" fmla="*/ 607 w 607"/>
                <a:gd name="T21" fmla="*/ 472 h 4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7" h="472">
                  <a:moveTo>
                    <a:pt x="607" y="203"/>
                  </a:moveTo>
                  <a:lnTo>
                    <a:pt x="121" y="472"/>
                  </a:lnTo>
                  <a:lnTo>
                    <a:pt x="0" y="269"/>
                  </a:lnTo>
                  <a:lnTo>
                    <a:pt x="485" y="0"/>
                  </a:lnTo>
                  <a:lnTo>
                    <a:pt x="607" y="203"/>
                  </a:ln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47" name="Freeform 1310"/>
            <p:cNvSpPr>
              <a:spLocks/>
            </p:cNvSpPr>
            <p:nvPr/>
          </p:nvSpPr>
          <p:spPr bwMode="auto">
            <a:xfrm>
              <a:off x="4943" y="1253"/>
              <a:ext cx="607" cy="472"/>
            </a:xfrm>
            <a:custGeom>
              <a:avLst/>
              <a:gdLst>
                <a:gd name="T0" fmla="*/ 607 w 607"/>
                <a:gd name="T1" fmla="*/ 203 h 472"/>
                <a:gd name="T2" fmla="*/ 121 w 607"/>
                <a:gd name="T3" fmla="*/ 472 h 472"/>
                <a:gd name="T4" fmla="*/ 0 w 607"/>
                <a:gd name="T5" fmla="*/ 269 h 472"/>
                <a:gd name="T6" fmla="*/ 485 w 607"/>
                <a:gd name="T7" fmla="*/ 0 h 472"/>
                <a:gd name="T8" fmla="*/ 607 w 607"/>
                <a:gd name="T9" fmla="*/ 203 h 472"/>
                <a:gd name="T10" fmla="*/ 607 w 607"/>
                <a:gd name="T11" fmla="*/ 203 h 4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7"/>
                <a:gd name="T19" fmla="*/ 0 h 472"/>
                <a:gd name="T20" fmla="*/ 607 w 607"/>
                <a:gd name="T21" fmla="*/ 472 h 4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7" h="472">
                  <a:moveTo>
                    <a:pt x="607" y="203"/>
                  </a:moveTo>
                  <a:lnTo>
                    <a:pt x="121" y="472"/>
                  </a:lnTo>
                  <a:lnTo>
                    <a:pt x="0" y="269"/>
                  </a:lnTo>
                  <a:lnTo>
                    <a:pt x="485" y="0"/>
                  </a:lnTo>
                  <a:lnTo>
                    <a:pt x="607" y="203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48" name="Freeform 1311"/>
            <p:cNvSpPr>
              <a:spLocks/>
            </p:cNvSpPr>
            <p:nvPr/>
          </p:nvSpPr>
          <p:spPr bwMode="auto">
            <a:xfrm>
              <a:off x="4986" y="1520"/>
              <a:ext cx="184" cy="286"/>
            </a:xfrm>
            <a:custGeom>
              <a:avLst/>
              <a:gdLst>
                <a:gd name="T0" fmla="*/ 184 w 184"/>
                <a:gd name="T1" fmla="*/ 191 h 286"/>
                <a:gd name="T2" fmla="*/ 0 w 184"/>
                <a:gd name="T3" fmla="*/ 286 h 286"/>
                <a:gd name="T4" fmla="*/ 0 w 184"/>
                <a:gd name="T5" fmla="*/ 92 h 286"/>
                <a:gd name="T6" fmla="*/ 184 w 184"/>
                <a:gd name="T7" fmla="*/ 0 h 286"/>
                <a:gd name="T8" fmla="*/ 184 w 184"/>
                <a:gd name="T9" fmla="*/ 191 h 286"/>
                <a:gd name="T10" fmla="*/ 184 w 184"/>
                <a:gd name="T11" fmla="*/ 191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"/>
                <a:gd name="T19" fmla="*/ 0 h 286"/>
                <a:gd name="T20" fmla="*/ 184 w 184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" h="286">
                  <a:moveTo>
                    <a:pt x="184" y="191"/>
                  </a:moveTo>
                  <a:lnTo>
                    <a:pt x="0" y="286"/>
                  </a:lnTo>
                  <a:lnTo>
                    <a:pt x="0" y="92"/>
                  </a:lnTo>
                  <a:lnTo>
                    <a:pt x="184" y="0"/>
                  </a:lnTo>
                  <a:lnTo>
                    <a:pt x="184" y="191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49" name="Freeform 1312"/>
            <p:cNvSpPr>
              <a:spLocks/>
            </p:cNvSpPr>
            <p:nvPr/>
          </p:nvSpPr>
          <p:spPr bwMode="auto">
            <a:xfrm>
              <a:off x="4986" y="1520"/>
              <a:ext cx="184" cy="286"/>
            </a:xfrm>
            <a:custGeom>
              <a:avLst/>
              <a:gdLst>
                <a:gd name="T0" fmla="*/ 184 w 184"/>
                <a:gd name="T1" fmla="*/ 191 h 286"/>
                <a:gd name="T2" fmla="*/ 0 w 184"/>
                <a:gd name="T3" fmla="*/ 286 h 286"/>
                <a:gd name="T4" fmla="*/ 0 w 184"/>
                <a:gd name="T5" fmla="*/ 92 h 286"/>
                <a:gd name="T6" fmla="*/ 184 w 184"/>
                <a:gd name="T7" fmla="*/ 0 h 286"/>
                <a:gd name="T8" fmla="*/ 184 w 184"/>
                <a:gd name="T9" fmla="*/ 191 h 286"/>
                <a:gd name="T10" fmla="*/ 184 w 184"/>
                <a:gd name="T11" fmla="*/ 191 h 2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"/>
                <a:gd name="T19" fmla="*/ 0 h 286"/>
                <a:gd name="T20" fmla="*/ 184 w 184"/>
                <a:gd name="T21" fmla="*/ 286 h 2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" h="286">
                  <a:moveTo>
                    <a:pt x="184" y="191"/>
                  </a:moveTo>
                  <a:lnTo>
                    <a:pt x="0" y="286"/>
                  </a:lnTo>
                  <a:lnTo>
                    <a:pt x="0" y="92"/>
                  </a:lnTo>
                  <a:lnTo>
                    <a:pt x="184" y="0"/>
                  </a:lnTo>
                  <a:lnTo>
                    <a:pt x="184" y="191"/>
                  </a:lnTo>
                  <a:close/>
                </a:path>
              </a:pathLst>
            </a:custGeom>
            <a:noFill/>
            <a:ln w="11113" cap="rnd">
              <a:solidFill>
                <a:srgbClr val="0101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0" name="Freeform 1313"/>
            <p:cNvSpPr>
              <a:spLocks/>
            </p:cNvSpPr>
            <p:nvPr/>
          </p:nvSpPr>
          <p:spPr bwMode="auto">
            <a:xfrm>
              <a:off x="5019" y="1558"/>
              <a:ext cx="151" cy="219"/>
            </a:xfrm>
            <a:custGeom>
              <a:avLst/>
              <a:gdLst>
                <a:gd name="T0" fmla="*/ 6068 w 64"/>
                <a:gd name="T1" fmla="*/ 36500 h 93"/>
                <a:gd name="T2" fmla="*/ 5332 w 64"/>
                <a:gd name="T3" fmla="*/ 13957 h 93"/>
                <a:gd name="T4" fmla="*/ 24483 w 64"/>
                <a:gd name="T5" fmla="*/ 3537 h 93"/>
                <a:gd name="T6" fmla="*/ 24483 w 64"/>
                <a:gd name="T7" fmla="*/ 3537 h 93"/>
                <a:gd name="T8" fmla="*/ 24483 w 64"/>
                <a:gd name="T9" fmla="*/ 3537 h 93"/>
                <a:gd name="T10" fmla="*/ 26029 w 64"/>
                <a:gd name="T11" fmla="*/ 4126 h 93"/>
                <a:gd name="T12" fmla="*/ 7248 w 64"/>
                <a:gd name="T13" fmla="*/ 35855 h 93"/>
                <a:gd name="T14" fmla="*/ 7748 w 64"/>
                <a:gd name="T15" fmla="*/ 37360 h 93"/>
                <a:gd name="T16" fmla="*/ 7748 w 64"/>
                <a:gd name="T17" fmla="*/ 37360 h 93"/>
                <a:gd name="T18" fmla="*/ 6068 w 64"/>
                <a:gd name="T19" fmla="*/ 3650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93"/>
                <a:gd name="T32" fmla="*/ 64 w 64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93">
                  <a:moveTo>
                    <a:pt x="15" y="91"/>
                  </a:moveTo>
                  <a:cubicBezTo>
                    <a:pt x="1" y="83"/>
                    <a:pt x="0" y="57"/>
                    <a:pt x="13" y="35"/>
                  </a:cubicBezTo>
                  <a:cubicBezTo>
                    <a:pt x="26" y="12"/>
                    <a:pt x="47" y="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30" y="18"/>
                    <a:pt x="10" y="54"/>
                    <a:pt x="18" y="89"/>
                  </a:cubicBezTo>
                  <a:cubicBezTo>
                    <a:pt x="18" y="90"/>
                    <a:pt x="18" y="91"/>
                    <a:pt x="19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5" y="91"/>
                    <a:pt x="15" y="91"/>
                    <a:pt x="15" y="91"/>
                  </a:cubicBez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1" name="Freeform 1314"/>
            <p:cNvSpPr>
              <a:spLocks/>
            </p:cNvSpPr>
            <p:nvPr/>
          </p:nvSpPr>
          <p:spPr bwMode="auto">
            <a:xfrm>
              <a:off x="5019" y="1558"/>
              <a:ext cx="151" cy="219"/>
            </a:xfrm>
            <a:custGeom>
              <a:avLst/>
              <a:gdLst>
                <a:gd name="T0" fmla="*/ 6068 w 64"/>
                <a:gd name="T1" fmla="*/ 36500 h 93"/>
                <a:gd name="T2" fmla="*/ 5332 w 64"/>
                <a:gd name="T3" fmla="*/ 13957 h 93"/>
                <a:gd name="T4" fmla="*/ 24483 w 64"/>
                <a:gd name="T5" fmla="*/ 3537 h 93"/>
                <a:gd name="T6" fmla="*/ 24483 w 64"/>
                <a:gd name="T7" fmla="*/ 3537 h 93"/>
                <a:gd name="T8" fmla="*/ 24483 w 64"/>
                <a:gd name="T9" fmla="*/ 3537 h 93"/>
                <a:gd name="T10" fmla="*/ 26029 w 64"/>
                <a:gd name="T11" fmla="*/ 4126 h 93"/>
                <a:gd name="T12" fmla="*/ 7248 w 64"/>
                <a:gd name="T13" fmla="*/ 35855 h 93"/>
                <a:gd name="T14" fmla="*/ 7748 w 64"/>
                <a:gd name="T15" fmla="*/ 37360 h 93"/>
                <a:gd name="T16" fmla="*/ 7748 w 64"/>
                <a:gd name="T17" fmla="*/ 37360 h 93"/>
                <a:gd name="T18" fmla="*/ 6068 w 64"/>
                <a:gd name="T19" fmla="*/ 3650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93"/>
                <a:gd name="T32" fmla="*/ 64 w 64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93">
                  <a:moveTo>
                    <a:pt x="15" y="91"/>
                  </a:moveTo>
                  <a:cubicBezTo>
                    <a:pt x="1" y="83"/>
                    <a:pt x="0" y="57"/>
                    <a:pt x="13" y="35"/>
                  </a:cubicBezTo>
                  <a:cubicBezTo>
                    <a:pt x="26" y="12"/>
                    <a:pt x="47" y="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30" y="18"/>
                    <a:pt x="10" y="54"/>
                    <a:pt x="18" y="89"/>
                  </a:cubicBezTo>
                  <a:cubicBezTo>
                    <a:pt x="18" y="90"/>
                    <a:pt x="18" y="91"/>
                    <a:pt x="19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5" y="91"/>
                    <a:pt x="15" y="91"/>
                    <a:pt x="15" y="91"/>
                  </a:cubicBezTo>
                  <a:close/>
                </a:path>
              </a:pathLst>
            </a:custGeom>
            <a:solidFill>
              <a:srgbClr val="D67327"/>
            </a:solidFill>
            <a:ln w="4763" cap="rnd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2" name="Freeform 1315"/>
            <p:cNvSpPr>
              <a:spLocks/>
            </p:cNvSpPr>
            <p:nvPr/>
          </p:nvSpPr>
          <p:spPr bwMode="auto">
            <a:xfrm>
              <a:off x="5029" y="1565"/>
              <a:ext cx="177" cy="229"/>
            </a:xfrm>
            <a:custGeom>
              <a:avLst/>
              <a:gdLst>
                <a:gd name="T0" fmla="*/ 4833 w 75"/>
                <a:gd name="T1" fmla="*/ 13856 h 97"/>
                <a:gd name="T2" fmla="*/ 24879 w 75"/>
                <a:gd name="T3" fmla="*/ 3289 h 97"/>
                <a:gd name="T4" fmla="*/ 25252 w 75"/>
                <a:gd name="T5" fmla="*/ 25816 h 97"/>
                <a:gd name="T6" fmla="*/ 5704 w 75"/>
                <a:gd name="T7" fmla="*/ 36383 h 97"/>
                <a:gd name="T8" fmla="*/ 4833 w 75"/>
                <a:gd name="T9" fmla="*/ 1385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97"/>
                <a:gd name="T17" fmla="*/ 75 w 75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97">
                  <a:moveTo>
                    <a:pt x="12" y="34"/>
                  </a:moveTo>
                  <a:cubicBezTo>
                    <a:pt x="25" y="12"/>
                    <a:pt x="47" y="0"/>
                    <a:pt x="61" y="8"/>
                  </a:cubicBezTo>
                  <a:cubicBezTo>
                    <a:pt x="75" y="16"/>
                    <a:pt x="75" y="40"/>
                    <a:pt x="62" y="63"/>
                  </a:cubicBezTo>
                  <a:cubicBezTo>
                    <a:pt x="49" y="85"/>
                    <a:pt x="28" y="97"/>
                    <a:pt x="14" y="89"/>
                  </a:cubicBezTo>
                  <a:cubicBezTo>
                    <a:pt x="0" y="81"/>
                    <a:pt x="0" y="56"/>
                    <a:pt x="12" y="34"/>
                  </a:cubicBezTo>
                </a:path>
              </a:pathLst>
            </a:cu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3" name="Freeform 1316"/>
            <p:cNvSpPr>
              <a:spLocks/>
            </p:cNvSpPr>
            <p:nvPr/>
          </p:nvSpPr>
          <p:spPr bwMode="auto">
            <a:xfrm>
              <a:off x="5029" y="1565"/>
              <a:ext cx="177" cy="229"/>
            </a:xfrm>
            <a:custGeom>
              <a:avLst/>
              <a:gdLst>
                <a:gd name="T0" fmla="*/ 4833 w 75"/>
                <a:gd name="T1" fmla="*/ 13856 h 97"/>
                <a:gd name="T2" fmla="*/ 24879 w 75"/>
                <a:gd name="T3" fmla="*/ 3289 h 97"/>
                <a:gd name="T4" fmla="*/ 25252 w 75"/>
                <a:gd name="T5" fmla="*/ 25816 h 97"/>
                <a:gd name="T6" fmla="*/ 5704 w 75"/>
                <a:gd name="T7" fmla="*/ 36383 h 97"/>
                <a:gd name="T8" fmla="*/ 4833 w 75"/>
                <a:gd name="T9" fmla="*/ 1385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97"/>
                <a:gd name="T17" fmla="*/ 75 w 75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97">
                  <a:moveTo>
                    <a:pt x="12" y="34"/>
                  </a:moveTo>
                  <a:cubicBezTo>
                    <a:pt x="25" y="12"/>
                    <a:pt x="47" y="0"/>
                    <a:pt x="61" y="8"/>
                  </a:cubicBezTo>
                  <a:cubicBezTo>
                    <a:pt x="75" y="16"/>
                    <a:pt x="75" y="40"/>
                    <a:pt x="62" y="63"/>
                  </a:cubicBezTo>
                  <a:cubicBezTo>
                    <a:pt x="49" y="85"/>
                    <a:pt x="28" y="97"/>
                    <a:pt x="14" y="89"/>
                  </a:cubicBezTo>
                  <a:cubicBezTo>
                    <a:pt x="0" y="81"/>
                    <a:pt x="0" y="56"/>
                    <a:pt x="12" y="34"/>
                  </a:cubicBezTo>
                </a:path>
              </a:pathLst>
            </a:custGeom>
            <a:noFill/>
            <a:ln w="4763" cap="rnd">
              <a:solidFill>
                <a:srgbClr val="0101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4" name="Freeform 1317"/>
            <p:cNvSpPr>
              <a:spLocks/>
            </p:cNvSpPr>
            <p:nvPr/>
          </p:nvSpPr>
          <p:spPr bwMode="auto">
            <a:xfrm>
              <a:off x="4818" y="1423"/>
              <a:ext cx="352" cy="189"/>
            </a:xfrm>
            <a:custGeom>
              <a:avLst/>
              <a:gdLst>
                <a:gd name="T0" fmla="*/ 352 w 352"/>
                <a:gd name="T1" fmla="*/ 97 h 189"/>
                <a:gd name="T2" fmla="*/ 168 w 352"/>
                <a:gd name="T3" fmla="*/ 189 h 189"/>
                <a:gd name="T4" fmla="*/ 0 w 352"/>
                <a:gd name="T5" fmla="*/ 92 h 189"/>
                <a:gd name="T6" fmla="*/ 185 w 352"/>
                <a:gd name="T7" fmla="*/ 0 h 189"/>
                <a:gd name="T8" fmla="*/ 352 w 352"/>
                <a:gd name="T9" fmla="*/ 97 h 189"/>
                <a:gd name="T10" fmla="*/ 352 w 352"/>
                <a:gd name="T11" fmla="*/ 97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2"/>
                <a:gd name="T19" fmla="*/ 0 h 189"/>
                <a:gd name="T20" fmla="*/ 352 w 352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2" h="189">
                  <a:moveTo>
                    <a:pt x="352" y="97"/>
                  </a:moveTo>
                  <a:lnTo>
                    <a:pt x="168" y="189"/>
                  </a:lnTo>
                  <a:lnTo>
                    <a:pt x="0" y="92"/>
                  </a:lnTo>
                  <a:lnTo>
                    <a:pt x="185" y="0"/>
                  </a:lnTo>
                  <a:lnTo>
                    <a:pt x="352" y="97"/>
                  </a:ln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5" name="Freeform 1318"/>
            <p:cNvSpPr>
              <a:spLocks/>
            </p:cNvSpPr>
            <p:nvPr/>
          </p:nvSpPr>
          <p:spPr bwMode="auto">
            <a:xfrm>
              <a:off x="4818" y="1423"/>
              <a:ext cx="352" cy="189"/>
            </a:xfrm>
            <a:custGeom>
              <a:avLst/>
              <a:gdLst>
                <a:gd name="T0" fmla="*/ 352 w 352"/>
                <a:gd name="T1" fmla="*/ 97 h 189"/>
                <a:gd name="T2" fmla="*/ 168 w 352"/>
                <a:gd name="T3" fmla="*/ 189 h 189"/>
                <a:gd name="T4" fmla="*/ 0 w 352"/>
                <a:gd name="T5" fmla="*/ 92 h 189"/>
                <a:gd name="T6" fmla="*/ 185 w 352"/>
                <a:gd name="T7" fmla="*/ 0 h 189"/>
                <a:gd name="T8" fmla="*/ 352 w 352"/>
                <a:gd name="T9" fmla="*/ 97 h 189"/>
                <a:gd name="T10" fmla="*/ 352 w 352"/>
                <a:gd name="T11" fmla="*/ 97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2"/>
                <a:gd name="T19" fmla="*/ 0 h 189"/>
                <a:gd name="T20" fmla="*/ 352 w 352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2" h="189">
                  <a:moveTo>
                    <a:pt x="352" y="97"/>
                  </a:moveTo>
                  <a:lnTo>
                    <a:pt x="168" y="189"/>
                  </a:lnTo>
                  <a:lnTo>
                    <a:pt x="0" y="92"/>
                  </a:lnTo>
                  <a:lnTo>
                    <a:pt x="185" y="0"/>
                  </a:lnTo>
                  <a:lnTo>
                    <a:pt x="352" y="97"/>
                  </a:lnTo>
                  <a:close/>
                </a:path>
              </a:pathLst>
            </a:custGeom>
            <a:noFill/>
            <a:ln w="11113" cap="rnd">
              <a:solidFill>
                <a:srgbClr val="0101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6" name="Freeform 1319"/>
            <p:cNvSpPr>
              <a:spLocks/>
            </p:cNvSpPr>
            <p:nvPr/>
          </p:nvSpPr>
          <p:spPr bwMode="auto">
            <a:xfrm>
              <a:off x="4818" y="1515"/>
              <a:ext cx="166" cy="291"/>
            </a:xfrm>
            <a:custGeom>
              <a:avLst/>
              <a:gdLst>
                <a:gd name="T0" fmla="*/ 0 w 166"/>
                <a:gd name="T1" fmla="*/ 194 h 291"/>
                <a:gd name="T2" fmla="*/ 166 w 166"/>
                <a:gd name="T3" fmla="*/ 291 h 291"/>
                <a:gd name="T4" fmla="*/ 166 w 166"/>
                <a:gd name="T5" fmla="*/ 97 h 291"/>
                <a:gd name="T6" fmla="*/ 0 w 166"/>
                <a:gd name="T7" fmla="*/ 0 h 291"/>
                <a:gd name="T8" fmla="*/ 0 w 166"/>
                <a:gd name="T9" fmla="*/ 194 h 291"/>
                <a:gd name="T10" fmla="*/ 0 w 166"/>
                <a:gd name="T11" fmla="*/ 194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6"/>
                <a:gd name="T19" fmla="*/ 0 h 291"/>
                <a:gd name="T20" fmla="*/ 166 w 166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6" h="291">
                  <a:moveTo>
                    <a:pt x="0" y="194"/>
                  </a:moveTo>
                  <a:lnTo>
                    <a:pt x="166" y="291"/>
                  </a:lnTo>
                  <a:lnTo>
                    <a:pt x="166" y="97"/>
                  </a:lnTo>
                  <a:lnTo>
                    <a:pt x="0" y="0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7" name="Freeform 1320"/>
            <p:cNvSpPr>
              <a:spLocks/>
            </p:cNvSpPr>
            <p:nvPr/>
          </p:nvSpPr>
          <p:spPr bwMode="auto">
            <a:xfrm>
              <a:off x="4818" y="1515"/>
              <a:ext cx="166" cy="291"/>
            </a:xfrm>
            <a:custGeom>
              <a:avLst/>
              <a:gdLst>
                <a:gd name="T0" fmla="*/ 0 w 166"/>
                <a:gd name="T1" fmla="*/ 194 h 291"/>
                <a:gd name="T2" fmla="*/ 166 w 166"/>
                <a:gd name="T3" fmla="*/ 291 h 291"/>
                <a:gd name="T4" fmla="*/ 166 w 166"/>
                <a:gd name="T5" fmla="*/ 97 h 291"/>
                <a:gd name="T6" fmla="*/ 0 w 166"/>
                <a:gd name="T7" fmla="*/ 0 h 291"/>
                <a:gd name="T8" fmla="*/ 0 w 166"/>
                <a:gd name="T9" fmla="*/ 194 h 291"/>
                <a:gd name="T10" fmla="*/ 0 w 166"/>
                <a:gd name="T11" fmla="*/ 194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6"/>
                <a:gd name="T19" fmla="*/ 0 h 291"/>
                <a:gd name="T20" fmla="*/ 166 w 166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6" h="291">
                  <a:moveTo>
                    <a:pt x="0" y="194"/>
                  </a:moveTo>
                  <a:lnTo>
                    <a:pt x="166" y="291"/>
                  </a:lnTo>
                  <a:lnTo>
                    <a:pt x="166" y="97"/>
                  </a:lnTo>
                  <a:lnTo>
                    <a:pt x="0" y="0"/>
                  </a:lnTo>
                  <a:lnTo>
                    <a:pt x="0" y="194"/>
                  </a:lnTo>
                  <a:close/>
                </a:path>
              </a:pathLst>
            </a:custGeom>
            <a:noFill/>
            <a:ln w="11113" cap="rnd">
              <a:solidFill>
                <a:srgbClr val="0101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8" name="Freeform 1321"/>
            <p:cNvSpPr>
              <a:spLocks/>
            </p:cNvSpPr>
            <p:nvPr/>
          </p:nvSpPr>
          <p:spPr bwMode="auto">
            <a:xfrm>
              <a:off x="4332" y="1593"/>
              <a:ext cx="607" cy="470"/>
            </a:xfrm>
            <a:custGeom>
              <a:avLst/>
              <a:gdLst>
                <a:gd name="T0" fmla="*/ 607 w 607"/>
                <a:gd name="T1" fmla="*/ 203 h 470"/>
                <a:gd name="T2" fmla="*/ 120 w 607"/>
                <a:gd name="T3" fmla="*/ 470 h 470"/>
                <a:gd name="T4" fmla="*/ 0 w 607"/>
                <a:gd name="T5" fmla="*/ 267 h 470"/>
                <a:gd name="T6" fmla="*/ 484 w 607"/>
                <a:gd name="T7" fmla="*/ 0 h 470"/>
                <a:gd name="T8" fmla="*/ 607 w 607"/>
                <a:gd name="T9" fmla="*/ 203 h 470"/>
                <a:gd name="T10" fmla="*/ 607 w 607"/>
                <a:gd name="T11" fmla="*/ 203 h 4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7"/>
                <a:gd name="T19" fmla="*/ 0 h 470"/>
                <a:gd name="T20" fmla="*/ 607 w 607"/>
                <a:gd name="T21" fmla="*/ 470 h 4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7" h="470">
                  <a:moveTo>
                    <a:pt x="607" y="203"/>
                  </a:moveTo>
                  <a:lnTo>
                    <a:pt x="120" y="470"/>
                  </a:lnTo>
                  <a:lnTo>
                    <a:pt x="0" y="267"/>
                  </a:lnTo>
                  <a:lnTo>
                    <a:pt x="484" y="0"/>
                  </a:lnTo>
                  <a:lnTo>
                    <a:pt x="607" y="203"/>
                  </a:ln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59" name="Freeform 1322"/>
            <p:cNvSpPr>
              <a:spLocks/>
            </p:cNvSpPr>
            <p:nvPr/>
          </p:nvSpPr>
          <p:spPr bwMode="auto">
            <a:xfrm>
              <a:off x="4332" y="1593"/>
              <a:ext cx="607" cy="470"/>
            </a:xfrm>
            <a:custGeom>
              <a:avLst/>
              <a:gdLst>
                <a:gd name="T0" fmla="*/ 607 w 607"/>
                <a:gd name="T1" fmla="*/ 203 h 470"/>
                <a:gd name="T2" fmla="*/ 120 w 607"/>
                <a:gd name="T3" fmla="*/ 470 h 470"/>
                <a:gd name="T4" fmla="*/ 0 w 607"/>
                <a:gd name="T5" fmla="*/ 267 h 470"/>
                <a:gd name="T6" fmla="*/ 484 w 607"/>
                <a:gd name="T7" fmla="*/ 0 h 470"/>
                <a:gd name="T8" fmla="*/ 607 w 607"/>
                <a:gd name="T9" fmla="*/ 203 h 470"/>
                <a:gd name="T10" fmla="*/ 607 w 607"/>
                <a:gd name="T11" fmla="*/ 203 h 4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7"/>
                <a:gd name="T19" fmla="*/ 0 h 470"/>
                <a:gd name="T20" fmla="*/ 607 w 607"/>
                <a:gd name="T21" fmla="*/ 470 h 4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7" h="470">
                  <a:moveTo>
                    <a:pt x="607" y="203"/>
                  </a:moveTo>
                  <a:lnTo>
                    <a:pt x="120" y="470"/>
                  </a:lnTo>
                  <a:lnTo>
                    <a:pt x="0" y="267"/>
                  </a:lnTo>
                  <a:lnTo>
                    <a:pt x="484" y="0"/>
                  </a:lnTo>
                  <a:lnTo>
                    <a:pt x="607" y="203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60" name="Freeform 1323"/>
            <p:cNvSpPr>
              <a:spLocks/>
            </p:cNvSpPr>
            <p:nvPr/>
          </p:nvSpPr>
          <p:spPr bwMode="auto">
            <a:xfrm>
              <a:off x="4329" y="1253"/>
              <a:ext cx="1221" cy="810"/>
            </a:xfrm>
            <a:custGeom>
              <a:avLst/>
              <a:gdLst>
                <a:gd name="T0" fmla="*/ 135207 w 517"/>
                <a:gd name="T1" fmla="*/ 90845 h 343"/>
                <a:gd name="T2" fmla="*/ 125496 w 517"/>
                <a:gd name="T3" fmla="*/ 90186 h 343"/>
                <a:gd name="T4" fmla="*/ 113522 w 517"/>
                <a:gd name="T5" fmla="*/ 95915 h 343"/>
                <a:gd name="T6" fmla="*/ 103750 w 517"/>
                <a:gd name="T7" fmla="*/ 90186 h 343"/>
                <a:gd name="T8" fmla="*/ 103750 w 517"/>
                <a:gd name="T9" fmla="*/ 90186 h 343"/>
                <a:gd name="T10" fmla="*/ 106170 w 517"/>
                <a:gd name="T11" fmla="*/ 94135 h 343"/>
                <a:gd name="T12" fmla="*/ 21312 w 517"/>
                <a:gd name="T13" fmla="*/ 140505 h 343"/>
                <a:gd name="T14" fmla="*/ 0 w 517"/>
                <a:gd name="T15" fmla="*/ 105239 h 343"/>
                <a:gd name="T16" fmla="*/ 84490 w 517"/>
                <a:gd name="T17" fmla="*/ 58962 h 343"/>
                <a:gd name="T18" fmla="*/ 85243 w 517"/>
                <a:gd name="T19" fmla="*/ 61395 h 343"/>
                <a:gd name="T20" fmla="*/ 84490 w 517"/>
                <a:gd name="T21" fmla="*/ 45093 h 343"/>
                <a:gd name="T22" fmla="*/ 115948 w 517"/>
                <a:gd name="T23" fmla="*/ 29446 h 343"/>
                <a:gd name="T24" fmla="*/ 115948 w 517"/>
                <a:gd name="T25" fmla="*/ 29446 h 343"/>
                <a:gd name="T26" fmla="*/ 127326 w 517"/>
                <a:gd name="T27" fmla="*/ 34898 h 343"/>
                <a:gd name="T28" fmla="*/ 191017 w 517"/>
                <a:gd name="T29" fmla="*/ 0 h 343"/>
                <a:gd name="T30" fmla="*/ 191017 w 517"/>
                <a:gd name="T31" fmla="*/ 0 h 343"/>
                <a:gd name="T32" fmla="*/ 211894 w 517"/>
                <a:gd name="T33" fmla="*/ 35177 h 343"/>
                <a:gd name="T34" fmla="*/ 151132 w 517"/>
                <a:gd name="T35" fmla="*/ 68297 h 343"/>
                <a:gd name="T36" fmla="*/ 135207 w 517"/>
                <a:gd name="T37" fmla="*/ 90845 h 3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7"/>
                <a:gd name="T58" fmla="*/ 0 h 343"/>
                <a:gd name="T59" fmla="*/ 517 w 517"/>
                <a:gd name="T60" fmla="*/ 343 h 3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7" h="343">
                  <a:moveTo>
                    <a:pt x="330" y="222"/>
                  </a:moveTo>
                  <a:cubicBezTo>
                    <a:pt x="322" y="225"/>
                    <a:pt x="313" y="224"/>
                    <a:pt x="306" y="220"/>
                  </a:cubicBezTo>
                  <a:cubicBezTo>
                    <a:pt x="296" y="225"/>
                    <a:pt x="287" y="229"/>
                    <a:pt x="277" y="234"/>
                  </a:cubicBezTo>
                  <a:cubicBezTo>
                    <a:pt x="269" y="230"/>
                    <a:pt x="261" y="225"/>
                    <a:pt x="253" y="220"/>
                  </a:cubicBezTo>
                  <a:cubicBezTo>
                    <a:pt x="253" y="220"/>
                    <a:pt x="253" y="220"/>
                    <a:pt x="253" y="220"/>
                  </a:cubicBezTo>
                  <a:cubicBezTo>
                    <a:pt x="259" y="230"/>
                    <a:pt x="259" y="230"/>
                    <a:pt x="259" y="230"/>
                  </a:cubicBezTo>
                  <a:cubicBezTo>
                    <a:pt x="52" y="343"/>
                    <a:pt x="52" y="343"/>
                    <a:pt x="52" y="343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8" y="136"/>
                    <a:pt x="207" y="123"/>
                    <a:pt x="206" y="110"/>
                  </a:cubicBezTo>
                  <a:cubicBezTo>
                    <a:pt x="232" y="97"/>
                    <a:pt x="258" y="84"/>
                    <a:pt x="283" y="72"/>
                  </a:cubicBezTo>
                  <a:cubicBezTo>
                    <a:pt x="283" y="72"/>
                    <a:pt x="283" y="72"/>
                    <a:pt x="283" y="72"/>
                  </a:cubicBezTo>
                  <a:cubicBezTo>
                    <a:pt x="311" y="85"/>
                    <a:pt x="311" y="85"/>
                    <a:pt x="311" y="85"/>
                  </a:cubicBezTo>
                  <a:cubicBezTo>
                    <a:pt x="364" y="59"/>
                    <a:pt x="415" y="30"/>
                    <a:pt x="466" y="0"/>
                  </a:cubicBezTo>
                  <a:cubicBezTo>
                    <a:pt x="466" y="0"/>
                    <a:pt x="466" y="0"/>
                    <a:pt x="466" y="0"/>
                  </a:cubicBezTo>
                  <a:cubicBezTo>
                    <a:pt x="517" y="86"/>
                    <a:pt x="517" y="86"/>
                    <a:pt x="517" y="86"/>
                  </a:cubicBezTo>
                  <a:cubicBezTo>
                    <a:pt x="369" y="167"/>
                    <a:pt x="369" y="167"/>
                    <a:pt x="369" y="167"/>
                  </a:cubicBezTo>
                  <a:cubicBezTo>
                    <a:pt x="367" y="191"/>
                    <a:pt x="352" y="212"/>
                    <a:pt x="330" y="222"/>
                  </a:cubicBezTo>
                  <a:close/>
                </a:path>
              </a:pathLst>
            </a:custGeom>
            <a:noFill/>
            <a:ln w="22225" cap="rnd">
              <a:solidFill>
                <a:srgbClr val="0101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cxnSp>
        <p:nvCxnSpPr>
          <p:cNvPr id="431" name="Straight Connector 430"/>
          <p:cNvCxnSpPr>
            <a:cxnSpLocks/>
          </p:cNvCxnSpPr>
          <p:nvPr/>
        </p:nvCxnSpPr>
        <p:spPr>
          <a:xfrm flipV="1">
            <a:off x="4130043" y="4825403"/>
            <a:ext cx="433859" cy="3968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2" name="Rectangle 431"/>
          <p:cNvSpPr/>
          <p:nvPr/>
        </p:nvSpPr>
        <p:spPr>
          <a:xfrm>
            <a:off x="819851" y="5802310"/>
            <a:ext cx="1809247" cy="420756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67" dirty="0">
                <a:ln w="0"/>
                <a:solidFill>
                  <a:schemeClr val="tx1"/>
                </a:solidFill>
                <a:latin typeface="Raleway" panose="020B0503030101060003" pitchFamily="34" charset="0"/>
              </a:rPr>
              <a:t>Wi-Fi Service Mgt. as XPP – XWF Partner Portal</a:t>
            </a:r>
          </a:p>
        </p:txBody>
      </p:sp>
      <p:grpSp>
        <p:nvGrpSpPr>
          <p:cNvPr id="433" name="Group 432"/>
          <p:cNvGrpSpPr/>
          <p:nvPr/>
        </p:nvGrpSpPr>
        <p:grpSpPr>
          <a:xfrm>
            <a:off x="1535003" y="5284082"/>
            <a:ext cx="374601" cy="522749"/>
            <a:chOff x="4248132" y="1058777"/>
            <a:chExt cx="280988" cy="392113"/>
          </a:xfrm>
        </p:grpSpPr>
        <p:sp>
          <p:nvSpPr>
            <p:cNvPr id="434" name="Freeform 5"/>
            <p:cNvSpPr>
              <a:spLocks/>
            </p:cNvSpPr>
            <p:nvPr/>
          </p:nvSpPr>
          <p:spPr bwMode="auto">
            <a:xfrm>
              <a:off x="4252895" y="1236577"/>
              <a:ext cx="192088" cy="169863"/>
            </a:xfrm>
            <a:custGeom>
              <a:avLst/>
              <a:gdLst>
                <a:gd name="T0" fmla="*/ 1 w 130"/>
                <a:gd name="T1" fmla="*/ 56 h 117"/>
                <a:gd name="T2" fmla="*/ 70 w 130"/>
                <a:gd name="T3" fmla="*/ 4 h 117"/>
                <a:gd name="T4" fmla="*/ 126 w 130"/>
                <a:gd name="T5" fmla="*/ 69 h 117"/>
                <a:gd name="T6" fmla="*/ 30 w 130"/>
                <a:gd name="T7" fmla="*/ 101 h 117"/>
                <a:gd name="T8" fmla="*/ 3 w 130"/>
                <a:gd name="T9" fmla="*/ 80 h 117"/>
                <a:gd name="T10" fmla="*/ 1 w 130"/>
                <a:gd name="T1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17">
                  <a:moveTo>
                    <a:pt x="1" y="56"/>
                  </a:moveTo>
                  <a:cubicBezTo>
                    <a:pt x="5" y="24"/>
                    <a:pt x="36" y="0"/>
                    <a:pt x="70" y="4"/>
                  </a:cubicBezTo>
                  <a:cubicBezTo>
                    <a:pt x="105" y="7"/>
                    <a:pt x="130" y="37"/>
                    <a:pt x="126" y="69"/>
                  </a:cubicBezTo>
                  <a:cubicBezTo>
                    <a:pt x="109" y="103"/>
                    <a:pt x="66" y="117"/>
                    <a:pt x="30" y="101"/>
                  </a:cubicBezTo>
                  <a:cubicBezTo>
                    <a:pt x="20" y="96"/>
                    <a:pt x="10" y="89"/>
                    <a:pt x="3" y="80"/>
                  </a:cubicBezTo>
                  <a:cubicBezTo>
                    <a:pt x="1" y="72"/>
                    <a:pt x="0" y="64"/>
                    <a:pt x="1" y="56"/>
                  </a:cubicBezTo>
                </a:path>
              </a:pathLst>
            </a:custGeom>
            <a:solidFill>
              <a:srgbClr val="9BA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35" name="Freeform 6"/>
            <p:cNvSpPr>
              <a:spLocks/>
            </p:cNvSpPr>
            <p:nvPr/>
          </p:nvSpPr>
          <p:spPr bwMode="auto">
            <a:xfrm>
              <a:off x="4252895" y="1236577"/>
              <a:ext cx="192088" cy="169863"/>
            </a:xfrm>
            <a:custGeom>
              <a:avLst/>
              <a:gdLst>
                <a:gd name="T0" fmla="*/ 1 w 130"/>
                <a:gd name="T1" fmla="*/ 56 h 117"/>
                <a:gd name="T2" fmla="*/ 70 w 130"/>
                <a:gd name="T3" fmla="*/ 4 h 117"/>
                <a:gd name="T4" fmla="*/ 126 w 130"/>
                <a:gd name="T5" fmla="*/ 69 h 117"/>
                <a:gd name="T6" fmla="*/ 30 w 130"/>
                <a:gd name="T7" fmla="*/ 101 h 117"/>
                <a:gd name="T8" fmla="*/ 3 w 130"/>
                <a:gd name="T9" fmla="*/ 80 h 117"/>
                <a:gd name="T10" fmla="*/ 1 w 130"/>
                <a:gd name="T1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17">
                  <a:moveTo>
                    <a:pt x="1" y="56"/>
                  </a:moveTo>
                  <a:cubicBezTo>
                    <a:pt x="5" y="24"/>
                    <a:pt x="36" y="0"/>
                    <a:pt x="70" y="4"/>
                  </a:cubicBezTo>
                  <a:cubicBezTo>
                    <a:pt x="105" y="7"/>
                    <a:pt x="130" y="37"/>
                    <a:pt x="126" y="69"/>
                  </a:cubicBezTo>
                  <a:cubicBezTo>
                    <a:pt x="109" y="103"/>
                    <a:pt x="66" y="117"/>
                    <a:pt x="30" y="101"/>
                  </a:cubicBezTo>
                  <a:cubicBezTo>
                    <a:pt x="20" y="96"/>
                    <a:pt x="10" y="89"/>
                    <a:pt x="3" y="80"/>
                  </a:cubicBezTo>
                  <a:cubicBezTo>
                    <a:pt x="1" y="72"/>
                    <a:pt x="0" y="64"/>
                    <a:pt x="1" y="56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36" name="Freeform 7"/>
            <p:cNvSpPr>
              <a:spLocks/>
            </p:cNvSpPr>
            <p:nvPr/>
          </p:nvSpPr>
          <p:spPr bwMode="auto">
            <a:xfrm>
              <a:off x="4292582" y="1154027"/>
              <a:ext cx="20638" cy="190500"/>
            </a:xfrm>
            <a:custGeom>
              <a:avLst/>
              <a:gdLst>
                <a:gd name="T0" fmla="*/ 13 w 13"/>
                <a:gd name="T1" fmla="*/ 120 h 120"/>
                <a:gd name="T2" fmla="*/ 0 w 13"/>
                <a:gd name="T3" fmla="*/ 112 h 120"/>
                <a:gd name="T4" fmla="*/ 0 w 13"/>
                <a:gd name="T5" fmla="*/ 0 h 120"/>
                <a:gd name="T6" fmla="*/ 13 w 13"/>
                <a:gd name="T7" fmla="*/ 8 h 120"/>
                <a:gd name="T8" fmla="*/ 13 w 13"/>
                <a:gd name="T9" fmla="*/ 120 h 120"/>
                <a:gd name="T10" fmla="*/ 13 w 13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0">
                  <a:moveTo>
                    <a:pt x="13" y="120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13" y="8"/>
                  </a:lnTo>
                  <a:lnTo>
                    <a:pt x="13" y="120"/>
                  </a:lnTo>
                  <a:lnTo>
                    <a:pt x="13" y="120"/>
                  </a:lnTo>
                  <a:close/>
                </a:path>
              </a:pathLst>
            </a:custGeom>
            <a:solidFill>
              <a:srgbClr val="9BA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37" name="Freeform 8"/>
            <p:cNvSpPr>
              <a:spLocks/>
            </p:cNvSpPr>
            <p:nvPr/>
          </p:nvSpPr>
          <p:spPr bwMode="auto">
            <a:xfrm>
              <a:off x="4292582" y="1154027"/>
              <a:ext cx="20638" cy="190500"/>
            </a:xfrm>
            <a:custGeom>
              <a:avLst/>
              <a:gdLst>
                <a:gd name="T0" fmla="*/ 13 w 13"/>
                <a:gd name="T1" fmla="*/ 120 h 120"/>
                <a:gd name="T2" fmla="*/ 0 w 13"/>
                <a:gd name="T3" fmla="*/ 112 h 120"/>
                <a:gd name="T4" fmla="*/ 0 w 13"/>
                <a:gd name="T5" fmla="*/ 0 h 120"/>
                <a:gd name="T6" fmla="*/ 13 w 13"/>
                <a:gd name="T7" fmla="*/ 8 h 120"/>
                <a:gd name="T8" fmla="*/ 13 w 13"/>
                <a:gd name="T9" fmla="*/ 120 h 120"/>
                <a:gd name="T10" fmla="*/ 13 w 13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0">
                  <a:moveTo>
                    <a:pt x="13" y="120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13" y="8"/>
                  </a:lnTo>
                  <a:lnTo>
                    <a:pt x="13" y="120"/>
                  </a:lnTo>
                  <a:lnTo>
                    <a:pt x="13" y="120"/>
                  </a:lnTo>
                  <a:close/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38" name="Freeform 9"/>
            <p:cNvSpPr>
              <a:spLocks/>
            </p:cNvSpPr>
            <p:nvPr/>
          </p:nvSpPr>
          <p:spPr bwMode="auto">
            <a:xfrm>
              <a:off x="4292582" y="1058777"/>
              <a:ext cx="192088" cy="107950"/>
            </a:xfrm>
            <a:custGeom>
              <a:avLst/>
              <a:gdLst>
                <a:gd name="T0" fmla="*/ 130 w 130"/>
                <a:gd name="T1" fmla="*/ 8 h 75"/>
                <a:gd name="T2" fmla="*/ 14 w 130"/>
                <a:gd name="T3" fmla="*/ 75 h 75"/>
                <a:gd name="T4" fmla="*/ 14 w 130"/>
                <a:gd name="T5" fmla="*/ 75 h 75"/>
                <a:gd name="T6" fmla="*/ 0 w 130"/>
                <a:gd name="T7" fmla="*/ 66 h 75"/>
                <a:gd name="T8" fmla="*/ 115 w 130"/>
                <a:gd name="T9" fmla="*/ 0 h 75"/>
                <a:gd name="T10" fmla="*/ 115 w 130"/>
                <a:gd name="T11" fmla="*/ 0 h 75"/>
                <a:gd name="T12" fmla="*/ 130 w 130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5">
                  <a:moveTo>
                    <a:pt x="130" y="8"/>
                  </a:moveTo>
                  <a:cubicBezTo>
                    <a:pt x="87" y="22"/>
                    <a:pt x="47" y="4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36"/>
                    <a:pt x="72" y="13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0" y="8"/>
                    <a:pt x="130" y="8"/>
                    <a:pt x="130" y="8"/>
                  </a:cubicBezTo>
                  <a:close/>
                </a:path>
              </a:pathLst>
            </a:custGeom>
            <a:solidFill>
              <a:srgbClr val="DC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39" name="Freeform 10"/>
            <p:cNvSpPr>
              <a:spLocks/>
            </p:cNvSpPr>
            <p:nvPr/>
          </p:nvSpPr>
          <p:spPr bwMode="auto">
            <a:xfrm>
              <a:off x="4292582" y="1058777"/>
              <a:ext cx="192088" cy="107950"/>
            </a:xfrm>
            <a:custGeom>
              <a:avLst/>
              <a:gdLst>
                <a:gd name="T0" fmla="*/ 130 w 130"/>
                <a:gd name="T1" fmla="*/ 8 h 75"/>
                <a:gd name="T2" fmla="*/ 14 w 130"/>
                <a:gd name="T3" fmla="*/ 75 h 75"/>
                <a:gd name="T4" fmla="*/ 14 w 130"/>
                <a:gd name="T5" fmla="*/ 75 h 75"/>
                <a:gd name="T6" fmla="*/ 0 w 130"/>
                <a:gd name="T7" fmla="*/ 66 h 75"/>
                <a:gd name="T8" fmla="*/ 115 w 130"/>
                <a:gd name="T9" fmla="*/ 0 h 75"/>
                <a:gd name="T10" fmla="*/ 115 w 130"/>
                <a:gd name="T11" fmla="*/ 0 h 75"/>
                <a:gd name="T12" fmla="*/ 130 w 130"/>
                <a:gd name="T1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5">
                  <a:moveTo>
                    <a:pt x="130" y="8"/>
                  </a:moveTo>
                  <a:cubicBezTo>
                    <a:pt x="87" y="22"/>
                    <a:pt x="47" y="4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36"/>
                    <a:pt x="72" y="13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0" y="8"/>
                    <a:pt x="130" y="8"/>
                    <a:pt x="130" y="8"/>
                  </a:cubicBezTo>
                  <a:close/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0" name="Freeform 11"/>
            <p:cNvSpPr>
              <a:spLocks/>
            </p:cNvSpPr>
            <p:nvPr/>
          </p:nvSpPr>
          <p:spPr bwMode="auto">
            <a:xfrm>
              <a:off x="4313220" y="1069890"/>
              <a:ext cx="171450" cy="274638"/>
            </a:xfrm>
            <a:custGeom>
              <a:avLst/>
              <a:gdLst>
                <a:gd name="T0" fmla="*/ 116 w 116"/>
                <a:gd name="T1" fmla="*/ 124 h 191"/>
                <a:gd name="T2" fmla="*/ 0 w 116"/>
                <a:gd name="T3" fmla="*/ 191 h 191"/>
                <a:gd name="T4" fmla="*/ 0 w 116"/>
                <a:gd name="T5" fmla="*/ 191 h 191"/>
                <a:gd name="T6" fmla="*/ 0 w 116"/>
                <a:gd name="T7" fmla="*/ 67 h 191"/>
                <a:gd name="T8" fmla="*/ 116 w 116"/>
                <a:gd name="T9" fmla="*/ 0 h 191"/>
                <a:gd name="T10" fmla="*/ 116 w 116"/>
                <a:gd name="T11" fmla="*/ 0 h 191"/>
                <a:gd name="T12" fmla="*/ 116 w 116"/>
                <a:gd name="T13" fmla="*/ 12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91">
                  <a:moveTo>
                    <a:pt x="116" y="124"/>
                  </a:moveTo>
                  <a:cubicBezTo>
                    <a:pt x="83" y="154"/>
                    <a:pt x="43" y="176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3" y="37"/>
                    <a:pt x="73" y="14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24"/>
                    <a:pt x="116" y="124"/>
                    <a:pt x="116" y="124"/>
                  </a:cubicBezTo>
                  <a:close/>
                </a:path>
              </a:pathLst>
            </a:custGeom>
            <a:solidFill>
              <a:srgbClr val="DC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>
              <a:off x="4313220" y="1069890"/>
              <a:ext cx="171450" cy="274638"/>
            </a:xfrm>
            <a:custGeom>
              <a:avLst/>
              <a:gdLst>
                <a:gd name="T0" fmla="*/ 116 w 116"/>
                <a:gd name="T1" fmla="*/ 124 h 191"/>
                <a:gd name="T2" fmla="*/ 0 w 116"/>
                <a:gd name="T3" fmla="*/ 191 h 191"/>
                <a:gd name="T4" fmla="*/ 0 w 116"/>
                <a:gd name="T5" fmla="*/ 191 h 191"/>
                <a:gd name="T6" fmla="*/ 0 w 116"/>
                <a:gd name="T7" fmla="*/ 67 h 191"/>
                <a:gd name="T8" fmla="*/ 116 w 116"/>
                <a:gd name="T9" fmla="*/ 0 h 191"/>
                <a:gd name="T10" fmla="*/ 116 w 116"/>
                <a:gd name="T11" fmla="*/ 0 h 191"/>
                <a:gd name="T12" fmla="*/ 116 w 116"/>
                <a:gd name="T13" fmla="*/ 12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91">
                  <a:moveTo>
                    <a:pt x="116" y="124"/>
                  </a:moveTo>
                  <a:cubicBezTo>
                    <a:pt x="83" y="154"/>
                    <a:pt x="43" y="176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3" y="37"/>
                    <a:pt x="73" y="14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24"/>
                    <a:pt x="116" y="124"/>
                    <a:pt x="116" y="124"/>
                  </a:cubicBezTo>
                  <a:close/>
                </a:path>
              </a:pathLst>
            </a:custGeom>
            <a:noFill/>
            <a:ln w="3175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>
              <a:off x="4248132" y="1058777"/>
              <a:ext cx="236538" cy="347663"/>
            </a:xfrm>
            <a:custGeom>
              <a:avLst/>
              <a:gdLst>
                <a:gd name="T0" fmla="*/ 160 w 160"/>
                <a:gd name="T1" fmla="*/ 132 h 241"/>
                <a:gd name="T2" fmla="*/ 124 w 160"/>
                <a:gd name="T3" fmla="*/ 161 h 241"/>
                <a:gd name="T4" fmla="*/ 129 w 160"/>
                <a:gd name="T5" fmla="*/ 193 h 241"/>
                <a:gd name="T6" fmla="*/ 34 w 160"/>
                <a:gd name="T7" fmla="*/ 225 h 241"/>
                <a:gd name="T8" fmla="*/ 6 w 160"/>
                <a:gd name="T9" fmla="*/ 204 h 241"/>
                <a:gd name="T10" fmla="*/ 30 w 160"/>
                <a:gd name="T11" fmla="*/ 139 h 241"/>
                <a:gd name="T12" fmla="*/ 30 w 160"/>
                <a:gd name="T13" fmla="*/ 139 h 241"/>
                <a:gd name="T14" fmla="*/ 30 w 160"/>
                <a:gd name="T15" fmla="*/ 66 h 241"/>
                <a:gd name="T16" fmla="*/ 145 w 160"/>
                <a:gd name="T17" fmla="*/ 0 h 241"/>
                <a:gd name="T18" fmla="*/ 145 w 160"/>
                <a:gd name="T19" fmla="*/ 0 h 241"/>
                <a:gd name="T20" fmla="*/ 160 w 160"/>
                <a:gd name="T21" fmla="*/ 8 h 241"/>
                <a:gd name="T22" fmla="*/ 160 w 160"/>
                <a:gd name="T23" fmla="*/ 13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241">
                  <a:moveTo>
                    <a:pt x="160" y="132"/>
                  </a:moveTo>
                  <a:cubicBezTo>
                    <a:pt x="149" y="142"/>
                    <a:pt x="137" y="152"/>
                    <a:pt x="124" y="161"/>
                  </a:cubicBezTo>
                  <a:cubicBezTo>
                    <a:pt x="128" y="171"/>
                    <a:pt x="129" y="182"/>
                    <a:pt x="129" y="193"/>
                  </a:cubicBezTo>
                  <a:cubicBezTo>
                    <a:pt x="112" y="226"/>
                    <a:pt x="70" y="241"/>
                    <a:pt x="34" y="225"/>
                  </a:cubicBezTo>
                  <a:cubicBezTo>
                    <a:pt x="23" y="220"/>
                    <a:pt x="14" y="213"/>
                    <a:pt x="6" y="204"/>
                  </a:cubicBezTo>
                  <a:cubicBezTo>
                    <a:pt x="0" y="180"/>
                    <a:pt x="9" y="154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62" y="36"/>
                    <a:pt x="102" y="13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132"/>
                    <a:pt x="160" y="132"/>
                    <a:pt x="160" y="132"/>
                  </a:cubicBezTo>
                  <a:close/>
                </a:path>
              </a:pathLst>
            </a:custGeom>
            <a:noFill/>
            <a:ln w="7938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>
              <a:off x="4329095" y="1093702"/>
              <a:ext cx="138113" cy="230188"/>
            </a:xfrm>
            <a:custGeom>
              <a:avLst/>
              <a:gdLst>
                <a:gd name="T0" fmla="*/ 87 w 87"/>
                <a:gd name="T1" fmla="*/ 0 h 145"/>
                <a:gd name="T2" fmla="*/ 87 w 87"/>
                <a:gd name="T3" fmla="*/ 96 h 145"/>
                <a:gd name="T4" fmla="*/ 0 w 87"/>
                <a:gd name="T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145">
                  <a:moveTo>
                    <a:pt x="87" y="0"/>
                  </a:moveTo>
                  <a:lnTo>
                    <a:pt x="87" y="96"/>
                  </a:lnTo>
                  <a:lnTo>
                    <a:pt x="0" y="145"/>
                  </a:ln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4" name="Freeform 15"/>
            <p:cNvSpPr>
              <a:spLocks/>
            </p:cNvSpPr>
            <p:nvPr/>
          </p:nvSpPr>
          <p:spPr bwMode="auto">
            <a:xfrm>
              <a:off x="4298932" y="1301665"/>
              <a:ext cx="230188" cy="136525"/>
            </a:xfrm>
            <a:custGeom>
              <a:avLst/>
              <a:gdLst>
                <a:gd name="T0" fmla="*/ 145 w 145"/>
                <a:gd name="T1" fmla="*/ 30 h 86"/>
                <a:gd name="T2" fmla="*/ 102 w 145"/>
                <a:gd name="T3" fmla="*/ 0 h 86"/>
                <a:gd name="T4" fmla="*/ 0 w 145"/>
                <a:gd name="T5" fmla="*/ 57 h 86"/>
                <a:gd name="T6" fmla="*/ 44 w 145"/>
                <a:gd name="T7" fmla="*/ 86 h 86"/>
                <a:gd name="T8" fmla="*/ 145 w 145"/>
                <a:gd name="T9" fmla="*/ 30 h 86"/>
                <a:gd name="T10" fmla="*/ 145 w 145"/>
                <a:gd name="T1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86">
                  <a:moveTo>
                    <a:pt x="145" y="30"/>
                  </a:moveTo>
                  <a:lnTo>
                    <a:pt x="102" y="0"/>
                  </a:lnTo>
                  <a:lnTo>
                    <a:pt x="0" y="57"/>
                  </a:lnTo>
                  <a:lnTo>
                    <a:pt x="44" y="86"/>
                  </a:lnTo>
                  <a:lnTo>
                    <a:pt x="145" y="30"/>
                  </a:lnTo>
                  <a:lnTo>
                    <a:pt x="145" y="30"/>
                  </a:lnTo>
                  <a:close/>
                </a:path>
              </a:pathLst>
            </a:custGeom>
            <a:solidFill>
              <a:srgbClr val="DC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5" name="Freeform 16"/>
            <p:cNvSpPr>
              <a:spLocks/>
            </p:cNvSpPr>
            <p:nvPr/>
          </p:nvSpPr>
          <p:spPr bwMode="auto">
            <a:xfrm>
              <a:off x="4298932" y="1301665"/>
              <a:ext cx="230188" cy="136525"/>
            </a:xfrm>
            <a:custGeom>
              <a:avLst/>
              <a:gdLst>
                <a:gd name="T0" fmla="*/ 145 w 145"/>
                <a:gd name="T1" fmla="*/ 30 h 86"/>
                <a:gd name="T2" fmla="*/ 102 w 145"/>
                <a:gd name="T3" fmla="*/ 0 h 86"/>
                <a:gd name="T4" fmla="*/ 0 w 145"/>
                <a:gd name="T5" fmla="*/ 57 h 86"/>
                <a:gd name="T6" fmla="*/ 44 w 145"/>
                <a:gd name="T7" fmla="*/ 86 h 86"/>
                <a:gd name="T8" fmla="*/ 145 w 145"/>
                <a:gd name="T9" fmla="*/ 30 h 86"/>
                <a:gd name="T10" fmla="*/ 145 w 145"/>
                <a:gd name="T1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86">
                  <a:moveTo>
                    <a:pt x="145" y="30"/>
                  </a:moveTo>
                  <a:lnTo>
                    <a:pt x="102" y="0"/>
                  </a:lnTo>
                  <a:lnTo>
                    <a:pt x="0" y="57"/>
                  </a:lnTo>
                  <a:lnTo>
                    <a:pt x="44" y="86"/>
                  </a:lnTo>
                  <a:lnTo>
                    <a:pt x="145" y="30"/>
                  </a:lnTo>
                  <a:lnTo>
                    <a:pt x="145" y="30"/>
                  </a:lnTo>
                  <a:close/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6" name="Freeform 17"/>
            <p:cNvSpPr>
              <a:spLocks/>
            </p:cNvSpPr>
            <p:nvPr/>
          </p:nvSpPr>
          <p:spPr bwMode="auto">
            <a:xfrm>
              <a:off x="4298932" y="1392152"/>
              <a:ext cx="69850" cy="58738"/>
            </a:xfrm>
            <a:custGeom>
              <a:avLst/>
              <a:gdLst>
                <a:gd name="T0" fmla="*/ 44 w 44"/>
                <a:gd name="T1" fmla="*/ 37 h 37"/>
                <a:gd name="T2" fmla="*/ 44 w 44"/>
                <a:gd name="T3" fmla="*/ 29 h 37"/>
                <a:gd name="T4" fmla="*/ 0 w 44"/>
                <a:gd name="T5" fmla="*/ 0 h 37"/>
                <a:gd name="T6" fmla="*/ 0 w 44"/>
                <a:gd name="T7" fmla="*/ 12 h 37"/>
                <a:gd name="T8" fmla="*/ 44 w 44"/>
                <a:gd name="T9" fmla="*/ 37 h 37"/>
                <a:gd name="T10" fmla="*/ 44 w 44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7">
                  <a:moveTo>
                    <a:pt x="44" y="37"/>
                  </a:moveTo>
                  <a:lnTo>
                    <a:pt x="44" y="29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4" y="37"/>
                  </a:lnTo>
                  <a:lnTo>
                    <a:pt x="44" y="37"/>
                  </a:lnTo>
                  <a:close/>
                </a:path>
              </a:pathLst>
            </a:custGeom>
            <a:solidFill>
              <a:srgbClr val="9BA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7" name="Freeform 18"/>
            <p:cNvSpPr>
              <a:spLocks/>
            </p:cNvSpPr>
            <p:nvPr/>
          </p:nvSpPr>
          <p:spPr bwMode="auto">
            <a:xfrm>
              <a:off x="4298932" y="1392152"/>
              <a:ext cx="69850" cy="58738"/>
            </a:xfrm>
            <a:custGeom>
              <a:avLst/>
              <a:gdLst>
                <a:gd name="T0" fmla="*/ 44 w 44"/>
                <a:gd name="T1" fmla="*/ 37 h 37"/>
                <a:gd name="T2" fmla="*/ 44 w 44"/>
                <a:gd name="T3" fmla="*/ 29 h 37"/>
                <a:gd name="T4" fmla="*/ 0 w 44"/>
                <a:gd name="T5" fmla="*/ 0 h 37"/>
                <a:gd name="T6" fmla="*/ 0 w 44"/>
                <a:gd name="T7" fmla="*/ 12 h 37"/>
                <a:gd name="T8" fmla="*/ 44 w 44"/>
                <a:gd name="T9" fmla="*/ 37 h 37"/>
                <a:gd name="T10" fmla="*/ 44 w 44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7">
                  <a:moveTo>
                    <a:pt x="44" y="37"/>
                  </a:moveTo>
                  <a:lnTo>
                    <a:pt x="44" y="29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4" y="37"/>
                  </a:lnTo>
                  <a:lnTo>
                    <a:pt x="44" y="37"/>
                  </a:lnTo>
                  <a:close/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8" name="Freeform 19"/>
            <p:cNvSpPr>
              <a:spLocks noEditPoints="1"/>
            </p:cNvSpPr>
            <p:nvPr/>
          </p:nvSpPr>
          <p:spPr bwMode="auto">
            <a:xfrm>
              <a:off x="4321157" y="1312777"/>
              <a:ext cx="187325" cy="111125"/>
            </a:xfrm>
            <a:custGeom>
              <a:avLst/>
              <a:gdLst>
                <a:gd name="T0" fmla="*/ 105 w 118"/>
                <a:gd name="T1" fmla="*/ 21 h 70"/>
                <a:gd name="T2" fmla="*/ 118 w 118"/>
                <a:gd name="T3" fmla="*/ 21 h 70"/>
                <a:gd name="T4" fmla="*/ 96 w 118"/>
                <a:gd name="T5" fmla="*/ 16 h 70"/>
                <a:gd name="T6" fmla="*/ 110 w 118"/>
                <a:gd name="T7" fmla="*/ 16 h 70"/>
                <a:gd name="T8" fmla="*/ 88 w 118"/>
                <a:gd name="T9" fmla="*/ 10 h 70"/>
                <a:gd name="T10" fmla="*/ 101 w 118"/>
                <a:gd name="T11" fmla="*/ 10 h 70"/>
                <a:gd name="T12" fmla="*/ 79 w 118"/>
                <a:gd name="T13" fmla="*/ 5 h 70"/>
                <a:gd name="T14" fmla="*/ 92 w 118"/>
                <a:gd name="T15" fmla="*/ 4 h 70"/>
                <a:gd name="T16" fmla="*/ 66 w 118"/>
                <a:gd name="T17" fmla="*/ 12 h 70"/>
                <a:gd name="T18" fmla="*/ 79 w 118"/>
                <a:gd name="T19" fmla="*/ 12 h 70"/>
                <a:gd name="T20" fmla="*/ 53 w 118"/>
                <a:gd name="T21" fmla="*/ 20 h 70"/>
                <a:gd name="T22" fmla="*/ 66 w 118"/>
                <a:gd name="T23" fmla="*/ 20 h 70"/>
                <a:gd name="T24" fmla="*/ 40 w 118"/>
                <a:gd name="T25" fmla="*/ 28 h 70"/>
                <a:gd name="T26" fmla="*/ 53 w 118"/>
                <a:gd name="T27" fmla="*/ 27 h 70"/>
                <a:gd name="T28" fmla="*/ 13 w 118"/>
                <a:gd name="T29" fmla="*/ 42 h 70"/>
                <a:gd name="T30" fmla="*/ 26 w 118"/>
                <a:gd name="T31" fmla="*/ 42 h 70"/>
                <a:gd name="T32" fmla="*/ 0 w 118"/>
                <a:gd name="T33" fmla="*/ 50 h 70"/>
                <a:gd name="T34" fmla="*/ 13 w 118"/>
                <a:gd name="T35" fmla="*/ 49 h 70"/>
                <a:gd name="T36" fmla="*/ 9 w 118"/>
                <a:gd name="T37" fmla="*/ 56 h 70"/>
                <a:gd name="T38" fmla="*/ 22 w 118"/>
                <a:gd name="T39" fmla="*/ 56 h 70"/>
                <a:gd name="T40" fmla="*/ 22 w 118"/>
                <a:gd name="T41" fmla="*/ 49 h 70"/>
                <a:gd name="T42" fmla="*/ 35 w 118"/>
                <a:gd name="T43" fmla="*/ 48 h 70"/>
                <a:gd name="T44" fmla="*/ 27 w 118"/>
                <a:gd name="T45" fmla="*/ 35 h 70"/>
                <a:gd name="T46" fmla="*/ 40 w 118"/>
                <a:gd name="T47" fmla="*/ 35 h 70"/>
                <a:gd name="T48" fmla="*/ 35 w 118"/>
                <a:gd name="T49" fmla="*/ 40 h 70"/>
                <a:gd name="T50" fmla="*/ 48 w 118"/>
                <a:gd name="T51" fmla="*/ 40 h 70"/>
                <a:gd name="T52" fmla="*/ 48 w 118"/>
                <a:gd name="T53" fmla="*/ 33 h 70"/>
                <a:gd name="T54" fmla="*/ 61 w 118"/>
                <a:gd name="T55" fmla="*/ 33 h 70"/>
                <a:gd name="T56" fmla="*/ 62 w 118"/>
                <a:gd name="T57" fmla="*/ 26 h 70"/>
                <a:gd name="T58" fmla="*/ 75 w 118"/>
                <a:gd name="T59" fmla="*/ 25 h 70"/>
                <a:gd name="T60" fmla="*/ 75 w 118"/>
                <a:gd name="T61" fmla="*/ 18 h 70"/>
                <a:gd name="T62" fmla="*/ 88 w 118"/>
                <a:gd name="T63" fmla="*/ 18 h 70"/>
                <a:gd name="T64" fmla="*/ 83 w 118"/>
                <a:gd name="T65" fmla="*/ 23 h 70"/>
                <a:gd name="T66" fmla="*/ 96 w 118"/>
                <a:gd name="T67" fmla="*/ 23 h 70"/>
                <a:gd name="T68" fmla="*/ 70 w 118"/>
                <a:gd name="T69" fmla="*/ 31 h 70"/>
                <a:gd name="T70" fmla="*/ 83 w 118"/>
                <a:gd name="T71" fmla="*/ 30 h 70"/>
                <a:gd name="T72" fmla="*/ 57 w 118"/>
                <a:gd name="T73" fmla="*/ 39 h 70"/>
                <a:gd name="T74" fmla="*/ 70 w 118"/>
                <a:gd name="T75" fmla="*/ 39 h 70"/>
                <a:gd name="T76" fmla="*/ 44 w 118"/>
                <a:gd name="T77" fmla="*/ 46 h 70"/>
                <a:gd name="T78" fmla="*/ 57 w 118"/>
                <a:gd name="T79" fmla="*/ 46 h 70"/>
                <a:gd name="T80" fmla="*/ 30 w 118"/>
                <a:gd name="T81" fmla="*/ 54 h 70"/>
                <a:gd name="T82" fmla="*/ 43 w 118"/>
                <a:gd name="T83" fmla="*/ 53 h 70"/>
                <a:gd name="T84" fmla="*/ 17 w 118"/>
                <a:gd name="T85" fmla="*/ 61 h 70"/>
                <a:gd name="T86" fmla="*/ 30 w 118"/>
                <a:gd name="T87" fmla="*/ 61 h 70"/>
                <a:gd name="T88" fmla="*/ 27 w 118"/>
                <a:gd name="T89" fmla="*/ 67 h 70"/>
                <a:gd name="T90" fmla="*/ 40 w 118"/>
                <a:gd name="T91" fmla="*/ 67 h 70"/>
                <a:gd name="T92" fmla="*/ 40 w 118"/>
                <a:gd name="T93" fmla="*/ 59 h 70"/>
                <a:gd name="T94" fmla="*/ 53 w 118"/>
                <a:gd name="T95" fmla="*/ 59 h 70"/>
                <a:gd name="T96" fmla="*/ 53 w 118"/>
                <a:gd name="T97" fmla="*/ 52 h 70"/>
                <a:gd name="T98" fmla="*/ 92 w 118"/>
                <a:gd name="T99" fmla="*/ 37 h 70"/>
                <a:gd name="T100" fmla="*/ 92 w 118"/>
                <a:gd name="T101" fmla="*/ 30 h 70"/>
                <a:gd name="T102" fmla="*/ 105 w 118"/>
                <a:gd name="T10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" h="70">
                  <a:moveTo>
                    <a:pt x="118" y="21"/>
                  </a:moveTo>
                  <a:lnTo>
                    <a:pt x="113" y="18"/>
                  </a:lnTo>
                  <a:lnTo>
                    <a:pt x="105" y="21"/>
                  </a:lnTo>
                  <a:lnTo>
                    <a:pt x="111" y="25"/>
                  </a:lnTo>
                  <a:lnTo>
                    <a:pt x="118" y="21"/>
                  </a:lnTo>
                  <a:lnTo>
                    <a:pt x="118" y="21"/>
                  </a:lnTo>
                  <a:close/>
                  <a:moveTo>
                    <a:pt x="110" y="16"/>
                  </a:moveTo>
                  <a:lnTo>
                    <a:pt x="104" y="12"/>
                  </a:lnTo>
                  <a:lnTo>
                    <a:pt x="96" y="16"/>
                  </a:lnTo>
                  <a:lnTo>
                    <a:pt x="103" y="20"/>
                  </a:lnTo>
                  <a:lnTo>
                    <a:pt x="110" y="16"/>
                  </a:lnTo>
                  <a:lnTo>
                    <a:pt x="110" y="16"/>
                  </a:lnTo>
                  <a:close/>
                  <a:moveTo>
                    <a:pt x="101" y="10"/>
                  </a:moveTo>
                  <a:lnTo>
                    <a:pt x="95" y="7"/>
                  </a:lnTo>
                  <a:lnTo>
                    <a:pt x="88" y="10"/>
                  </a:lnTo>
                  <a:lnTo>
                    <a:pt x="93" y="14"/>
                  </a:lnTo>
                  <a:lnTo>
                    <a:pt x="101" y="10"/>
                  </a:lnTo>
                  <a:lnTo>
                    <a:pt x="101" y="10"/>
                  </a:lnTo>
                  <a:close/>
                  <a:moveTo>
                    <a:pt x="92" y="4"/>
                  </a:moveTo>
                  <a:lnTo>
                    <a:pt x="86" y="0"/>
                  </a:lnTo>
                  <a:lnTo>
                    <a:pt x="79" y="5"/>
                  </a:lnTo>
                  <a:lnTo>
                    <a:pt x="85" y="9"/>
                  </a:lnTo>
                  <a:lnTo>
                    <a:pt x="92" y="4"/>
                  </a:lnTo>
                  <a:lnTo>
                    <a:pt x="92" y="4"/>
                  </a:lnTo>
                  <a:close/>
                  <a:moveTo>
                    <a:pt x="79" y="12"/>
                  </a:moveTo>
                  <a:lnTo>
                    <a:pt x="73" y="9"/>
                  </a:lnTo>
                  <a:lnTo>
                    <a:pt x="66" y="12"/>
                  </a:lnTo>
                  <a:lnTo>
                    <a:pt x="72" y="16"/>
                  </a:lnTo>
                  <a:lnTo>
                    <a:pt x="79" y="12"/>
                  </a:lnTo>
                  <a:lnTo>
                    <a:pt x="79" y="12"/>
                  </a:lnTo>
                  <a:close/>
                  <a:moveTo>
                    <a:pt x="66" y="20"/>
                  </a:moveTo>
                  <a:lnTo>
                    <a:pt x="60" y="16"/>
                  </a:lnTo>
                  <a:lnTo>
                    <a:pt x="53" y="20"/>
                  </a:lnTo>
                  <a:lnTo>
                    <a:pt x="59" y="23"/>
                  </a:lnTo>
                  <a:lnTo>
                    <a:pt x="66" y="20"/>
                  </a:lnTo>
                  <a:lnTo>
                    <a:pt x="66" y="20"/>
                  </a:lnTo>
                  <a:close/>
                  <a:moveTo>
                    <a:pt x="53" y="27"/>
                  </a:moveTo>
                  <a:lnTo>
                    <a:pt x="46" y="23"/>
                  </a:lnTo>
                  <a:lnTo>
                    <a:pt x="40" y="28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3" y="27"/>
                  </a:lnTo>
                  <a:close/>
                  <a:moveTo>
                    <a:pt x="26" y="42"/>
                  </a:moveTo>
                  <a:lnTo>
                    <a:pt x="20" y="39"/>
                  </a:lnTo>
                  <a:lnTo>
                    <a:pt x="13" y="42"/>
                  </a:lnTo>
                  <a:lnTo>
                    <a:pt x="19" y="46"/>
                  </a:lnTo>
                  <a:lnTo>
                    <a:pt x="26" y="42"/>
                  </a:lnTo>
                  <a:lnTo>
                    <a:pt x="26" y="42"/>
                  </a:lnTo>
                  <a:close/>
                  <a:moveTo>
                    <a:pt x="13" y="49"/>
                  </a:moveTo>
                  <a:lnTo>
                    <a:pt x="7" y="46"/>
                  </a:lnTo>
                  <a:lnTo>
                    <a:pt x="0" y="50"/>
                  </a:lnTo>
                  <a:lnTo>
                    <a:pt x="5" y="54"/>
                  </a:lnTo>
                  <a:lnTo>
                    <a:pt x="13" y="49"/>
                  </a:lnTo>
                  <a:lnTo>
                    <a:pt x="13" y="49"/>
                  </a:lnTo>
                  <a:close/>
                  <a:moveTo>
                    <a:pt x="22" y="56"/>
                  </a:moveTo>
                  <a:lnTo>
                    <a:pt x="15" y="51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22" y="56"/>
                  </a:lnTo>
                  <a:lnTo>
                    <a:pt x="22" y="56"/>
                  </a:lnTo>
                  <a:close/>
                  <a:moveTo>
                    <a:pt x="35" y="48"/>
                  </a:moveTo>
                  <a:lnTo>
                    <a:pt x="28" y="44"/>
                  </a:lnTo>
                  <a:lnTo>
                    <a:pt x="22" y="49"/>
                  </a:lnTo>
                  <a:lnTo>
                    <a:pt x="27" y="52"/>
                  </a:lnTo>
                  <a:lnTo>
                    <a:pt x="35" y="48"/>
                  </a:lnTo>
                  <a:lnTo>
                    <a:pt x="35" y="48"/>
                  </a:lnTo>
                  <a:close/>
                  <a:moveTo>
                    <a:pt x="40" y="35"/>
                  </a:moveTo>
                  <a:lnTo>
                    <a:pt x="33" y="31"/>
                  </a:lnTo>
                  <a:lnTo>
                    <a:pt x="27" y="35"/>
                  </a:lnTo>
                  <a:lnTo>
                    <a:pt x="32" y="39"/>
                  </a:lnTo>
                  <a:lnTo>
                    <a:pt x="40" y="35"/>
                  </a:lnTo>
                  <a:lnTo>
                    <a:pt x="40" y="35"/>
                  </a:lnTo>
                  <a:close/>
                  <a:moveTo>
                    <a:pt x="48" y="40"/>
                  </a:moveTo>
                  <a:lnTo>
                    <a:pt x="42" y="37"/>
                  </a:lnTo>
                  <a:lnTo>
                    <a:pt x="35" y="40"/>
                  </a:lnTo>
                  <a:lnTo>
                    <a:pt x="40" y="44"/>
                  </a:lnTo>
                  <a:lnTo>
                    <a:pt x="48" y="40"/>
                  </a:lnTo>
                  <a:lnTo>
                    <a:pt x="48" y="40"/>
                  </a:lnTo>
                  <a:close/>
                  <a:moveTo>
                    <a:pt x="61" y="33"/>
                  </a:moveTo>
                  <a:lnTo>
                    <a:pt x="55" y="30"/>
                  </a:lnTo>
                  <a:lnTo>
                    <a:pt x="48" y="33"/>
                  </a:lnTo>
                  <a:lnTo>
                    <a:pt x="54" y="37"/>
                  </a:lnTo>
                  <a:lnTo>
                    <a:pt x="61" y="33"/>
                  </a:lnTo>
                  <a:lnTo>
                    <a:pt x="61" y="33"/>
                  </a:lnTo>
                  <a:close/>
                  <a:moveTo>
                    <a:pt x="75" y="25"/>
                  </a:moveTo>
                  <a:lnTo>
                    <a:pt x="68" y="21"/>
                  </a:lnTo>
                  <a:lnTo>
                    <a:pt x="62" y="26"/>
                  </a:lnTo>
                  <a:lnTo>
                    <a:pt x="67" y="30"/>
                  </a:lnTo>
                  <a:lnTo>
                    <a:pt x="75" y="25"/>
                  </a:lnTo>
                  <a:lnTo>
                    <a:pt x="75" y="25"/>
                  </a:lnTo>
                  <a:close/>
                  <a:moveTo>
                    <a:pt x="88" y="18"/>
                  </a:moveTo>
                  <a:lnTo>
                    <a:pt x="81" y="14"/>
                  </a:lnTo>
                  <a:lnTo>
                    <a:pt x="75" y="18"/>
                  </a:lnTo>
                  <a:lnTo>
                    <a:pt x="80" y="21"/>
                  </a:lnTo>
                  <a:lnTo>
                    <a:pt x="88" y="18"/>
                  </a:lnTo>
                  <a:lnTo>
                    <a:pt x="88" y="18"/>
                  </a:lnTo>
                  <a:close/>
                  <a:moveTo>
                    <a:pt x="96" y="23"/>
                  </a:moveTo>
                  <a:lnTo>
                    <a:pt x="91" y="20"/>
                  </a:lnTo>
                  <a:lnTo>
                    <a:pt x="83" y="23"/>
                  </a:lnTo>
                  <a:lnTo>
                    <a:pt x="90" y="28"/>
                  </a:lnTo>
                  <a:lnTo>
                    <a:pt x="96" y="23"/>
                  </a:lnTo>
                  <a:lnTo>
                    <a:pt x="96" y="23"/>
                  </a:lnTo>
                  <a:close/>
                  <a:moveTo>
                    <a:pt x="83" y="30"/>
                  </a:moveTo>
                  <a:lnTo>
                    <a:pt x="78" y="27"/>
                  </a:lnTo>
                  <a:lnTo>
                    <a:pt x="70" y="31"/>
                  </a:lnTo>
                  <a:lnTo>
                    <a:pt x="76" y="35"/>
                  </a:lnTo>
                  <a:lnTo>
                    <a:pt x="83" y="30"/>
                  </a:lnTo>
                  <a:lnTo>
                    <a:pt x="83" y="30"/>
                  </a:lnTo>
                  <a:close/>
                  <a:moveTo>
                    <a:pt x="70" y="39"/>
                  </a:moveTo>
                  <a:lnTo>
                    <a:pt x="65" y="35"/>
                  </a:lnTo>
                  <a:lnTo>
                    <a:pt x="57" y="39"/>
                  </a:lnTo>
                  <a:lnTo>
                    <a:pt x="63" y="42"/>
                  </a:lnTo>
                  <a:lnTo>
                    <a:pt x="70" y="39"/>
                  </a:lnTo>
                  <a:lnTo>
                    <a:pt x="70" y="39"/>
                  </a:lnTo>
                  <a:close/>
                  <a:moveTo>
                    <a:pt x="57" y="46"/>
                  </a:moveTo>
                  <a:lnTo>
                    <a:pt x="51" y="42"/>
                  </a:lnTo>
                  <a:lnTo>
                    <a:pt x="44" y="46"/>
                  </a:lnTo>
                  <a:lnTo>
                    <a:pt x="50" y="50"/>
                  </a:lnTo>
                  <a:lnTo>
                    <a:pt x="57" y="46"/>
                  </a:lnTo>
                  <a:lnTo>
                    <a:pt x="57" y="46"/>
                  </a:lnTo>
                  <a:close/>
                  <a:moveTo>
                    <a:pt x="43" y="53"/>
                  </a:moveTo>
                  <a:lnTo>
                    <a:pt x="38" y="49"/>
                  </a:lnTo>
                  <a:lnTo>
                    <a:pt x="30" y="54"/>
                  </a:lnTo>
                  <a:lnTo>
                    <a:pt x="37" y="58"/>
                  </a:lnTo>
                  <a:lnTo>
                    <a:pt x="43" y="53"/>
                  </a:lnTo>
                  <a:lnTo>
                    <a:pt x="43" y="53"/>
                  </a:lnTo>
                  <a:close/>
                  <a:moveTo>
                    <a:pt x="30" y="61"/>
                  </a:moveTo>
                  <a:lnTo>
                    <a:pt x="25" y="58"/>
                  </a:lnTo>
                  <a:lnTo>
                    <a:pt x="17" y="61"/>
                  </a:lnTo>
                  <a:lnTo>
                    <a:pt x="23" y="65"/>
                  </a:lnTo>
                  <a:lnTo>
                    <a:pt x="30" y="61"/>
                  </a:lnTo>
                  <a:lnTo>
                    <a:pt x="30" y="61"/>
                  </a:lnTo>
                  <a:close/>
                  <a:moveTo>
                    <a:pt x="40" y="67"/>
                  </a:moveTo>
                  <a:lnTo>
                    <a:pt x="33" y="63"/>
                  </a:lnTo>
                  <a:lnTo>
                    <a:pt x="27" y="67"/>
                  </a:lnTo>
                  <a:lnTo>
                    <a:pt x="32" y="70"/>
                  </a:lnTo>
                  <a:lnTo>
                    <a:pt x="40" y="67"/>
                  </a:lnTo>
                  <a:lnTo>
                    <a:pt x="40" y="67"/>
                  </a:lnTo>
                  <a:close/>
                  <a:moveTo>
                    <a:pt x="53" y="59"/>
                  </a:moveTo>
                  <a:lnTo>
                    <a:pt x="46" y="56"/>
                  </a:lnTo>
                  <a:lnTo>
                    <a:pt x="40" y="59"/>
                  </a:lnTo>
                  <a:lnTo>
                    <a:pt x="45" y="63"/>
                  </a:lnTo>
                  <a:lnTo>
                    <a:pt x="53" y="59"/>
                  </a:lnTo>
                  <a:lnTo>
                    <a:pt x="53" y="59"/>
                  </a:lnTo>
                  <a:close/>
                  <a:moveTo>
                    <a:pt x="92" y="37"/>
                  </a:moveTo>
                  <a:lnTo>
                    <a:pt x="86" y="33"/>
                  </a:lnTo>
                  <a:lnTo>
                    <a:pt x="53" y="52"/>
                  </a:lnTo>
                  <a:lnTo>
                    <a:pt x="59" y="56"/>
                  </a:lnTo>
                  <a:lnTo>
                    <a:pt x="92" y="37"/>
                  </a:lnTo>
                  <a:lnTo>
                    <a:pt x="92" y="37"/>
                  </a:lnTo>
                  <a:close/>
                  <a:moveTo>
                    <a:pt x="105" y="29"/>
                  </a:moveTo>
                  <a:lnTo>
                    <a:pt x="99" y="25"/>
                  </a:lnTo>
                  <a:lnTo>
                    <a:pt x="92" y="30"/>
                  </a:lnTo>
                  <a:lnTo>
                    <a:pt x="98" y="33"/>
                  </a:lnTo>
                  <a:lnTo>
                    <a:pt x="105" y="29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49" name="Freeform 20"/>
            <p:cNvSpPr>
              <a:spLocks/>
            </p:cNvSpPr>
            <p:nvPr/>
          </p:nvSpPr>
          <p:spPr bwMode="auto">
            <a:xfrm>
              <a:off x="4368782" y="1349290"/>
              <a:ext cx="160338" cy="101600"/>
            </a:xfrm>
            <a:custGeom>
              <a:avLst/>
              <a:gdLst>
                <a:gd name="T0" fmla="*/ 101 w 101"/>
                <a:gd name="T1" fmla="*/ 7 h 64"/>
                <a:gd name="T2" fmla="*/ 0 w 101"/>
                <a:gd name="T3" fmla="*/ 64 h 64"/>
                <a:gd name="T4" fmla="*/ 0 w 101"/>
                <a:gd name="T5" fmla="*/ 56 h 64"/>
                <a:gd name="T6" fmla="*/ 101 w 101"/>
                <a:gd name="T7" fmla="*/ 0 h 64"/>
                <a:gd name="T8" fmla="*/ 101 w 101"/>
                <a:gd name="T9" fmla="*/ 7 h 64"/>
                <a:gd name="T10" fmla="*/ 101 w 101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64">
                  <a:moveTo>
                    <a:pt x="101" y="7"/>
                  </a:moveTo>
                  <a:lnTo>
                    <a:pt x="0" y="64"/>
                  </a:lnTo>
                  <a:lnTo>
                    <a:pt x="0" y="56"/>
                  </a:lnTo>
                  <a:lnTo>
                    <a:pt x="101" y="0"/>
                  </a:lnTo>
                  <a:lnTo>
                    <a:pt x="101" y="7"/>
                  </a:lnTo>
                  <a:lnTo>
                    <a:pt x="101" y="7"/>
                  </a:lnTo>
                  <a:close/>
                </a:path>
              </a:pathLst>
            </a:custGeom>
            <a:solidFill>
              <a:srgbClr val="9BA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50" name="Freeform 21"/>
            <p:cNvSpPr>
              <a:spLocks/>
            </p:cNvSpPr>
            <p:nvPr/>
          </p:nvSpPr>
          <p:spPr bwMode="auto">
            <a:xfrm>
              <a:off x="4368782" y="1349290"/>
              <a:ext cx="160338" cy="101600"/>
            </a:xfrm>
            <a:custGeom>
              <a:avLst/>
              <a:gdLst>
                <a:gd name="T0" fmla="*/ 101 w 101"/>
                <a:gd name="T1" fmla="*/ 7 h 64"/>
                <a:gd name="T2" fmla="*/ 0 w 101"/>
                <a:gd name="T3" fmla="*/ 64 h 64"/>
                <a:gd name="T4" fmla="*/ 0 w 101"/>
                <a:gd name="T5" fmla="*/ 56 h 64"/>
                <a:gd name="T6" fmla="*/ 101 w 101"/>
                <a:gd name="T7" fmla="*/ 0 h 64"/>
                <a:gd name="T8" fmla="*/ 101 w 101"/>
                <a:gd name="T9" fmla="*/ 7 h 64"/>
                <a:gd name="T10" fmla="*/ 101 w 101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64">
                  <a:moveTo>
                    <a:pt x="101" y="7"/>
                  </a:moveTo>
                  <a:lnTo>
                    <a:pt x="0" y="64"/>
                  </a:lnTo>
                  <a:lnTo>
                    <a:pt x="0" y="56"/>
                  </a:lnTo>
                  <a:lnTo>
                    <a:pt x="101" y="0"/>
                  </a:lnTo>
                  <a:lnTo>
                    <a:pt x="101" y="7"/>
                  </a:lnTo>
                  <a:lnTo>
                    <a:pt x="101" y="7"/>
                  </a:lnTo>
                  <a:close/>
                </a:path>
              </a:pathLst>
            </a:custGeom>
            <a:noFill/>
            <a:ln w="3175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51" name="Freeform 22"/>
            <p:cNvSpPr>
              <a:spLocks/>
            </p:cNvSpPr>
            <p:nvPr/>
          </p:nvSpPr>
          <p:spPr bwMode="auto">
            <a:xfrm>
              <a:off x="4298932" y="1301665"/>
              <a:ext cx="230188" cy="149225"/>
            </a:xfrm>
            <a:custGeom>
              <a:avLst/>
              <a:gdLst>
                <a:gd name="T0" fmla="*/ 145 w 145"/>
                <a:gd name="T1" fmla="*/ 30 h 94"/>
                <a:gd name="T2" fmla="*/ 102 w 145"/>
                <a:gd name="T3" fmla="*/ 0 h 94"/>
                <a:gd name="T4" fmla="*/ 0 w 145"/>
                <a:gd name="T5" fmla="*/ 57 h 94"/>
                <a:gd name="T6" fmla="*/ 0 w 145"/>
                <a:gd name="T7" fmla="*/ 69 h 94"/>
                <a:gd name="T8" fmla="*/ 44 w 145"/>
                <a:gd name="T9" fmla="*/ 94 h 94"/>
                <a:gd name="T10" fmla="*/ 145 w 145"/>
                <a:gd name="T11" fmla="*/ 37 h 94"/>
                <a:gd name="T12" fmla="*/ 145 w 145"/>
                <a:gd name="T13" fmla="*/ 30 h 94"/>
                <a:gd name="T14" fmla="*/ 145 w 145"/>
                <a:gd name="T15" fmla="*/ 3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94">
                  <a:moveTo>
                    <a:pt x="145" y="30"/>
                  </a:moveTo>
                  <a:lnTo>
                    <a:pt x="102" y="0"/>
                  </a:lnTo>
                  <a:lnTo>
                    <a:pt x="0" y="57"/>
                  </a:lnTo>
                  <a:lnTo>
                    <a:pt x="0" y="69"/>
                  </a:lnTo>
                  <a:lnTo>
                    <a:pt x="44" y="94"/>
                  </a:lnTo>
                  <a:lnTo>
                    <a:pt x="145" y="37"/>
                  </a:lnTo>
                  <a:lnTo>
                    <a:pt x="145" y="30"/>
                  </a:lnTo>
                  <a:lnTo>
                    <a:pt x="145" y="30"/>
                  </a:lnTo>
                  <a:close/>
                </a:path>
              </a:pathLst>
            </a:custGeom>
            <a:noFill/>
            <a:ln w="7938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52" name="Freeform 23"/>
            <p:cNvSpPr>
              <a:spLocks/>
            </p:cNvSpPr>
            <p:nvPr/>
          </p:nvSpPr>
          <p:spPr bwMode="auto">
            <a:xfrm>
              <a:off x="4329095" y="1093702"/>
              <a:ext cx="136525" cy="225425"/>
            </a:xfrm>
            <a:custGeom>
              <a:avLst/>
              <a:gdLst>
                <a:gd name="T0" fmla="*/ 86 w 86"/>
                <a:gd name="T1" fmla="*/ 94 h 142"/>
                <a:gd name="T2" fmla="*/ 0 w 86"/>
                <a:gd name="T3" fmla="*/ 142 h 142"/>
                <a:gd name="T4" fmla="*/ 0 w 86"/>
                <a:gd name="T5" fmla="*/ 49 h 142"/>
                <a:gd name="T6" fmla="*/ 86 w 86"/>
                <a:gd name="T7" fmla="*/ 0 h 142"/>
                <a:gd name="T8" fmla="*/ 86 w 86"/>
                <a:gd name="T9" fmla="*/ 94 h 142"/>
                <a:gd name="T10" fmla="*/ 86 w 86"/>
                <a:gd name="T11" fmla="*/ 9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42">
                  <a:moveTo>
                    <a:pt x="86" y="94"/>
                  </a:moveTo>
                  <a:lnTo>
                    <a:pt x="0" y="142"/>
                  </a:lnTo>
                  <a:lnTo>
                    <a:pt x="0" y="49"/>
                  </a:lnTo>
                  <a:lnTo>
                    <a:pt x="86" y="0"/>
                  </a:lnTo>
                  <a:lnTo>
                    <a:pt x="86" y="94"/>
                  </a:lnTo>
                  <a:lnTo>
                    <a:pt x="86" y="94"/>
                  </a:lnTo>
                  <a:close/>
                </a:path>
              </a:pathLst>
            </a:custGeom>
            <a:solidFill>
              <a:srgbClr val="D8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53" name="Freeform 24"/>
            <p:cNvSpPr>
              <a:spLocks/>
            </p:cNvSpPr>
            <p:nvPr/>
          </p:nvSpPr>
          <p:spPr bwMode="auto">
            <a:xfrm>
              <a:off x="4329095" y="1093702"/>
              <a:ext cx="136525" cy="225425"/>
            </a:xfrm>
            <a:custGeom>
              <a:avLst/>
              <a:gdLst>
                <a:gd name="T0" fmla="*/ 86 w 86"/>
                <a:gd name="T1" fmla="*/ 94 h 142"/>
                <a:gd name="T2" fmla="*/ 0 w 86"/>
                <a:gd name="T3" fmla="*/ 142 h 142"/>
                <a:gd name="T4" fmla="*/ 0 w 86"/>
                <a:gd name="T5" fmla="*/ 49 h 142"/>
                <a:gd name="T6" fmla="*/ 86 w 86"/>
                <a:gd name="T7" fmla="*/ 0 h 142"/>
                <a:gd name="T8" fmla="*/ 86 w 86"/>
                <a:gd name="T9" fmla="*/ 94 h 142"/>
                <a:gd name="T10" fmla="*/ 86 w 86"/>
                <a:gd name="T11" fmla="*/ 9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42">
                  <a:moveTo>
                    <a:pt x="86" y="94"/>
                  </a:moveTo>
                  <a:lnTo>
                    <a:pt x="0" y="142"/>
                  </a:lnTo>
                  <a:lnTo>
                    <a:pt x="0" y="49"/>
                  </a:lnTo>
                  <a:lnTo>
                    <a:pt x="86" y="0"/>
                  </a:lnTo>
                  <a:lnTo>
                    <a:pt x="86" y="94"/>
                  </a:lnTo>
                  <a:lnTo>
                    <a:pt x="86" y="94"/>
                  </a:lnTo>
                  <a:close/>
                </a:path>
              </a:pathLst>
            </a:custGeom>
            <a:noFill/>
            <a:ln w="3175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  <p:sp>
          <p:nvSpPr>
            <p:cNvPr id="454" name="Freeform 25"/>
            <p:cNvSpPr>
              <a:spLocks noEditPoints="1"/>
            </p:cNvSpPr>
            <p:nvPr/>
          </p:nvSpPr>
          <p:spPr bwMode="auto">
            <a:xfrm>
              <a:off x="4329095" y="1093702"/>
              <a:ext cx="138113" cy="233363"/>
            </a:xfrm>
            <a:custGeom>
              <a:avLst/>
              <a:gdLst>
                <a:gd name="T0" fmla="*/ 0 w 87"/>
                <a:gd name="T1" fmla="*/ 147 h 147"/>
                <a:gd name="T2" fmla="*/ 0 w 87"/>
                <a:gd name="T3" fmla="*/ 142 h 147"/>
                <a:gd name="T4" fmla="*/ 87 w 87"/>
                <a:gd name="T5" fmla="*/ 0 h 147"/>
                <a:gd name="T6" fmla="*/ 86 w 87"/>
                <a:gd name="T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47">
                  <a:moveTo>
                    <a:pt x="0" y="147"/>
                  </a:moveTo>
                  <a:lnTo>
                    <a:pt x="0" y="142"/>
                  </a:lnTo>
                  <a:moveTo>
                    <a:pt x="87" y="0"/>
                  </a:moveTo>
                  <a:lnTo>
                    <a:pt x="86" y="0"/>
                  </a:lnTo>
                </a:path>
              </a:pathLst>
            </a:custGeom>
            <a:noFill/>
            <a:ln w="3175" cap="rnd">
              <a:solidFill>
                <a:srgbClr val="0203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04" tIns="60952" rIns="121904" bIns="60952" numCol="1" anchor="t" anchorCtr="0" compatLnSpc="1">
              <a:prstTxWarp prst="textNoShape">
                <a:avLst/>
              </a:prstTxWarp>
            </a:bodyPr>
            <a:lstStyle/>
            <a:p>
              <a:endParaRPr lang="en-US" sz="48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3406" y="2339058"/>
            <a:ext cx="282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7" indent="-228597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HW: VSAT, Wi-Fi AP </a:t>
            </a:r>
          </a:p>
          <a:p>
            <a:pPr marL="228597" indent="-228597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Satellite connectivity</a:t>
            </a:r>
          </a:p>
          <a:p>
            <a:pPr marL="228597" indent="-228597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Operate the Wi-Fi Service platform</a:t>
            </a:r>
          </a:p>
          <a:p>
            <a:pPr marL="228597" indent="-228597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Tier-2 VSAT + XWF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2466" y="2310942"/>
            <a:ext cx="28397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Can be the VSAT/Wi-Fi Service Provider or another partner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Identifies and signs up Retailers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Installs, maintains Wi-Fi kit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Helps Collect revenue from Retailers and pays Service Provider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Tier-1 Support for VSAT and XWF</a:t>
            </a:r>
          </a:p>
        </p:txBody>
      </p:sp>
      <p:sp>
        <p:nvSpPr>
          <p:cNvPr id="268" name="CaixaDeTexto 10"/>
          <p:cNvSpPr txBox="1"/>
          <p:nvPr/>
        </p:nvSpPr>
        <p:spPr>
          <a:xfrm>
            <a:off x="665676" y="1860101"/>
            <a:ext cx="1988329" cy="3181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pt-BR" sz="1467" dirty="0">
                <a:solidFill>
                  <a:srgbClr val="005DAC"/>
                </a:solidFill>
                <a:latin typeface="Raleway" panose="020B0503030101060003" pitchFamily="34" charset="0"/>
              </a:rPr>
              <a:t>FB XWF Platform</a:t>
            </a:r>
            <a:endParaRPr lang="en-US" sz="1467" dirty="0">
              <a:solidFill>
                <a:srgbClr val="005DAC"/>
              </a:solidFill>
              <a:latin typeface="Raleway" panose="020B0503030101060003" pitchFamily="34" charset="0"/>
            </a:endParaRPr>
          </a:p>
        </p:txBody>
      </p:sp>
      <p:pic>
        <p:nvPicPr>
          <p:cNvPr id="270" name="Picture 1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87" y="3352845"/>
            <a:ext cx="2475444" cy="188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" name="TextBox 270"/>
          <p:cNvSpPr txBox="1"/>
          <p:nvPr/>
        </p:nvSpPr>
        <p:spPr>
          <a:xfrm>
            <a:off x="992053" y="3975063"/>
            <a:ext cx="168750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Raleway" panose="020B0503030101060003" pitchFamily="34" charset="0"/>
              </a:rPr>
              <a:t>Facebook Express Wi-Fi (XWF) Service Platform</a:t>
            </a:r>
          </a:p>
        </p:txBody>
      </p:sp>
      <p:cxnSp>
        <p:nvCxnSpPr>
          <p:cNvPr id="272" name="Straight Connector 271"/>
          <p:cNvCxnSpPr>
            <a:cxnSpLocks/>
          </p:cNvCxnSpPr>
          <p:nvPr/>
        </p:nvCxnSpPr>
        <p:spPr>
          <a:xfrm flipV="1">
            <a:off x="2693385" y="4517865"/>
            <a:ext cx="1213019" cy="2379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>
            <a:off x="595735" y="2347144"/>
            <a:ext cx="24910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XWF service is over-the-top of VSAT connectivity 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XWF manages APs, Retailers, Users, data packs</a:t>
            </a:r>
          </a:p>
          <a:p>
            <a:pPr marL="228597" indent="-22859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Tracks Wi-Fi usage by duration and volume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256AA-3B7F-4F01-AA36-72B10BD27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85" y="242556"/>
            <a:ext cx="10515600" cy="635459"/>
          </a:xfrm>
        </p:spPr>
        <p:txBody>
          <a:bodyPr anchor="ctr" anchorCtr="0"/>
          <a:lstStyle/>
          <a:p>
            <a:pPr>
              <a:spcBef>
                <a:spcPts val="500"/>
              </a:spcBef>
              <a:buFont typeface="Arial" panose="020B0604020202020204" pitchFamily="34" charset="0"/>
            </a:pPr>
            <a:r>
              <a:rPr lang="en-US" sz="3399" b="1" dirty="0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 Express Wi-Fi by Facebook Ecosystem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575C0BB7-CCA5-48E1-85EE-7D759C05C011}"/>
              </a:ext>
            </a:extLst>
          </p:cNvPr>
          <p:cNvCxnSpPr>
            <a:cxnSpLocks/>
          </p:cNvCxnSpPr>
          <p:nvPr/>
        </p:nvCxnSpPr>
        <p:spPr>
          <a:xfrm flipV="1">
            <a:off x="5152483" y="3958374"/>
            <a:ext cx="242555" cy="1889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9" name="CaixaDeTexto 10">
            <a:extLst>
              <a:ext uri="{FF2B5EF4-FFF2-40B4-BE49-F238E27FC236}">
                <a16:creationId xmlns:a16="http://schemas.microsoft.com/office/drawing/2014/main" id="{20A8A342-B42F-44AB-807A-EEF96BCBDE6A}"/>
              </a:ext>
            </a:extLst>
          </p:cNvPr>
          <p:cNvSpPr txBox="1"/>
          <p:nvPr/>
        </p:nvSpPr>
        <p:spPr>
          <a:xfrm>
            <a:off x="3320548" y="1860101"/>
            <a:ext cx="2774965" cy="3181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pt-BR" sz="1467" dirty="0">
                <a:solidFill>
                  <a:srgbClr val="005DAC"/>
                </a:solidFill>
                <a:latin typeface="Raleway" panose="020B0503030101060003" pitchFamily="34" charset="0"/>
              </a:rPr>
              <a:t>HW + Capacity + Operations</a:t>
            </a:r>
            <a:endParaRPr lang="en-US" sz="1467" dirty="0">
              <a:solidFill>
                <a:srgbClr val="005DAC"/>
              </a:solidFill>
              <a:latin typeface="Raleway" panose="020B0503030101060003" pitchFamily="34" charset="0"/>
            </a:endParaRPr>
          </a:p>
        </p:txBody>
      </p:sp>
      <p:cxnSp>
        <p:nvCxnSpPr>
          <p:cNvPr id="356" name="Conector reto 24">
            <a:extLst>
              <a:ext uri="{FF2B5EF4-FFF2-40B4-BE49-F238E27FC236}">
                <a16:creationId xmlns:a16="http://schemas.microsoft.com/office/drawing/2014/main" id="{F2B1CC71-83C0-4F27-9A7A-870232AB2DCA}"/>
              </a:ext>
            </a:extLst>
          </p:cNvPr>
          <p:cNvCxnSpPr>
            <a:cxnSpLocks/>
          </p:cNvCxnSpPr>
          <p:nvPr/>
        </p:nvCxnSpPr>
        <p:spPr>
          <a:xfrm>
            <a:off x="3098417" y="1852165"/>
            <a:ext cx="34285" cy="423740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24">
            <a:extLst>
              <a:ext uri="{FF2B5EF4-FFF2-40B4-BE49-F238E27FC236}">
                <a16:creationId xmlns:a16="http://schemas.microsoft.com/office/drawing/2014/main" id="{D24E23F8-7A87-4BF7-98FC-8F67F2FEAD3A}"/>
              </a:ext>
            </a:extLst>
          </p:cNvPr>
          <p:cNvCxnSpPr>
            <a:cxnSpLocks/>
          </p:cNvCxnSpPr>
          <p:nvPr/>
        </p:nvCxnSpPr>
        <p:spPr>
          <a:xfrm flipH="1">
            <a:off x="6276381" y="1852165"/>
            <a:ext cx="3759" cy="423740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 reto 24">
            <a:extLst>
              <a:ext uri="{FF2B5EF4-FFF2-40B4-BE49-F238E27FC236}">
                <a16:creationId xmlns:a16="http://schemas.microsoft.com/office/drawing/2014/main" id="{34928863-2BF8-4C90-A08A-771A3CB1E67F}"/>
              </a:ext>
            </a:extLst>
          </p:cNvPr>
          <p:cNvCxnSpPr>
            <a:cxnSpLocks/>
          </p:cNvCxnSpPr>
          <p:nvPr/>
        </p:nvCxnSpPr>
        <p:spPr>
          <a:xfrm flipH="1">
            <a:off x="9229321" y="1860101"/>
            <a:ext cx="19871" cy="42294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CaixaDeTexto 10">
            <a:extLst>
              <a:ext uri="{FF2B5EF4-FFF2-40B4-BE49-F238E27FC236}">
                <a16:creationId xmlns:a16="http://schemas.microsoft.com/office/drawing/2014/main" id="{CF43C767-8384-4A6E-97BF-13762E1BB254}"/>
              </a:ext>
            </a:extLst>
          </p:cNvPr>
          <p:cNvSpPr txBox="1"/>
          <p:nvPr/>
        </p:nvSpPr>
        <p:spPr>
          <a:xfrm>
            <a:off x="9718512" y="1877139"/>
            <a:ext cx="1911493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pt-BR" sz="1600" dirty="0">
                <a:solidFill>
                  <a:srgbClr val="005DAC"/>
                </a:solidFill>
                <a:latin typeface="Raleway" panose="020B0503030101060003" pitchFamily="34" charset="0"/>
              </a:rPr>
              <a:t>Retailer </a:t>
            </a:r>
            <a:endParaRPr lang="en-US" sz="1600" dirty="0">
              <a:solidFill>
                <a:srgbClr val="005DAC"/>
              </a:solidFill>
              <a:latin typeface="Raleway" panose="020B0503030101060003" pitchFamily="34" charset="0"/>
            </a:endParaRPr>
          </a:p>
        </p:txBody>
      </p:sp>
      <p:grpSp>
        <p:nvGrpSpPr>
          <p:cNvPr id="273" name="Group 93">
            <a:extLst>
              <a:ext uri="{FF2B5EF4-FFF2-40B4-BE49-F238E27FC236}">
                <a16:creationId xmlns:a16="http://schemas.microsoft.com/office/drawing/2014/main" id="{22E87540-A354-4865-8ED9-2D53FC6DF9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89584" y="4996893"/>
            <a:ext cx="433364" cy="379880"/>
            <a:chOff x="2655" y="1952"/>
            <a:chExt cx="439" cy="418"/>
          </a:xfrm>
        </p:grpSpPr>
        <p:sp>
          <p:nvSpPr>
            <p:cNvPr id="275" name="AutoShape 92">
              <a:extLst>
                <a:ext uri="{FF2B5EF4-FFF2-40B4-BE49-F238E27FC236}">
                  <a16:creationId xmlns:a16="http://schemas.microsoft.com/office/drawing/2014/main" id="{59FA0BD3-18BB-4967-A9CF-C017AE64DB4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67" y="1952"/>
              <a:ext cx="425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55" name="Freeform 94">
              <a:extLst>
                <a:ext uri="{FF2B5EF4-FFF2-40B4-BE49-F238E27FC236}">
                  <a16:creationId xmlns:a16="http://schemas.microsoft.com/office/drawing/2014/main" id="{0F27A201-A245-4464-A3CC-36F67493A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193"/>
              <a:ext cx="224" cy="156"/>
            </a:xfrm>
            <a:custGeom>
              <a:avLst/>
              <a:gdLst>
                <a:gd name="T0" fmla="*/ 25062 w 95"/>
                <a:gd name="T1" fmla="*/ 27213 h 66"/>
                <a:gd name="T2" fmla="*/ 2412 w 95"/>
                <a:gd name="T3" fmla="*/ 14447 h 66"/>
                <a:gd name="T4" fmla="*/ 6555 w 95"/>
                <a:gd name="T5" fmla="*/ 1257 h 66"/>
                <a:gd name="T6" fmla="*/ 11382 w 95"/>
                <a:gd name="T7" fmla="*/ 0 h 66"/>
                <a:gd name="T8" fmla="*/ 38490 w 95"/>
                <a:gd name="T9" fmla="*/ 27213 h 66"/>
                <a:gd name="T10" fmla="*/ 25062 w 95"/>
                <a:gd name="T11" fmla="*/ 2721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6"/>
                <a:gd name="T20" fmla="*/ 95 w 95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6">
                  <a:moveTo>
                    <a:pt x="62" y="66"/>
                  </a:moveTo>
                  <a:cubicBezTo>
                    <a:pt x="40" y="63"/>
                    <a:pt x="20" y="52"/>
                    <a:pt x="6" y="35"/>
                  </a:cubicBezTo>
                  <a:cubicBezTo>
                    <a:pt x="0" y="23"/>
                    <a:pt x="5" y="9"/>
                    <a:pt x="16" y="3"/>
                  </a:cubicBezTo>
                  <a:cubicBezTo>
                    <a:pt x="20" y="1"/>
                    <a:pt x="24" y="0"/>
                    <a:pt x="28" y="0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62" y="66"/>
                    <a:pt x="62" y="66"/>
                    <a:pt x="62" y="66"/>
                  </a:cubicBez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59" name="Freeform 95">
              <a:extLst>
                <a:ext uri="{FF2B5EF4-FFF2-40B4-BE49-F238E27FC236}">
                  <a16:creationId xmlns:a16="http://schemas.microsoft.com/office/drawing/2014/main" id="{5DE05F05-25CD-471A-AC4E-E8A61CDF2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077"/>
              <a:ext cx="241" cy="7"/>
            </a:xfrm>
            <a:custGeom>
              <a:avLst/>
              <a:gdLst>
                <a:gd name="T0" fmla="*/ 241 w 241"/>
                <a:gd name="T1" fmla="*/ 0 h 7"/>
                <a:gd name="T2" fmla="*/ 241 w 241"/>
                <a:gd name="T3" fmla="*/ 7 h 7"/>
                <a:gd name="T4" fmla="*/ 0 w 241"/>
                <a:gd name="T5" fmla="*/ 7 h 7"/>
                <a:gd name="T6" fmla="*/ 0 w 241"/>
                <a:gd name="T7" fmla="*/ 0 h 7"/>
                <a:gd name="T8" fmla="*/ 241 w 241"/>
                <a:gd name="T9" fmla="*/ 0 h 7"/>
                <a:gd name="T10" fmla="*/ 241 w 24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1"/>
                <a:gd name="T19" fmla="*/ 0 h 7"/>
                <a:gd name="T20" fmla="*/ 241 w 24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1" h="7">
                  <a:moveTo>
                    <a:pt x="241" y="0"/>
                  </a:moveTo>
                  <a:lnTo>
                    <a:pt x="241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60" name="Freeform 96">
              <a:extLst>
                <a:ext uri="{FF2B5EF4-FFF2-40B4-BE49-F238E27FC236}">
                  <a16:creationId xmlns:a16="http://schemas.microsoft.com/office/drawing/2014/main" id="{660025D6-0E2D-4010-84EB-648352B2C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3" y="1957"/>
              <a:ext cx="229" cy="125"/>
            </a:xfrm>
            <a:custGeom>
              <a:avLst/>
              <a:gdLst>
                <a:gd name="T0" fmla="*/ 38803 w 97"/>
                <a:gd name="T1" fmla="*/ 868 h 53"/>
                <a:gd name="T2" fmla="*/ 38803 w 97"/>
                <a:gd name="T3" fmla="*/ 0 h 53"/>
                <a:gd name="T4" fmla="*/ 3289 w 97"/>
                <a:gd name="T5" fmla="*/ 20297 h 53"/>
                <a:gd name="T6" fmla="*/ 3673 w 97"/>
                <a:gd name="T7" fmla="*/ 20297 h 53"/>
                <a:gd name="T8" fmla="*/ 368 w 97"/>
                <a:gd name="T9" fmla="*/ 20297 h 53"/>
                <a:gd name="T10" fmla="*/ 869 w 97"/>
                <a:gd name="T11" fmla="*/ 20637 h 53"/>
                <a:gd name="T12" fmla="*/ 869 w 97"/>
                <a:gd name="T13" fmla="*/ 21542 h 53"/>
                <a:gd name="T14" fmla="*/ 36383 w 97"/>
                <a:gd name="T15" fmla="*/ 868 h 53"/>
                <a:gd name="T16" fmla="*/ 36000 w 97"/>
                <a:gd name="T17" fmla="*/ 868 h 53"/>
                <a:gd name="T18" fmla="*/ 39286 w 97"/>
                <a:gd name="T19" fmla="*/ 1236 h 53"/>
                <a:gd name="T20" fmla="*/ 38803 w 97"/>
                <a:gd name="T21" fmla="*/ 868 h 53"/>
                <a:gd name="T22" fmla="*/ 39671 w 97"/>
                <a:gd name="T23" fmla="*/ 368 h 53"/>
                <a:gd name="T24" fmla="*/ 39286 w 97"/>
                <a:gd name="T25" fmla="*/ 0 h 53"/>
                <a:gd name="T26" fmla="*/ 36000 w 97"/>
                <a:gd name="T27" fmla="*/ 0 h 53"/>
                <a:gd name="T28" fmla="*/ 36000 w 97"/>
                <a:gd name="T29" fmla="*/ 0 h 53"/>
                <a:gd name="T30" fmla="*/ 0 w 97"/>
                <a:gd name="T31" fmla="*/ 20297 h 53"/>
                <a:gd name="T32" fmla="*/ 0 w 97"/>
                <a:gd name="T33" fmla="*/ 21160 h 53"/>
                <a:gd name="T34" fmla="*/ 368 w 97"/>
                <a:gd name="T35" fmla="*/ 21542 h 53"/>
                <a:gd name="T36" fmla="*/ 3673 w 97"/>
                <a:gd name="T37" fmla="*/ 21542 h 53"/>
                <a:gd name="T38" fmla="*/ 3673 w 97"/>
                <a:gd name="T39" fmla="*/ 21542 h 53"/>
                <a:gd name="T40" fmla="*/ 39671 w 97"/>
                <a:gd name="T41" fmla="*/ 1236 h 53"/>
                <a:gd name="T42" fmla="*/ 39671 w 97"/>
                <a:gd name="T43" fmla="*/ 368 h 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7"/>
                <a:gd name="T67" fmla="*/ 0 h 53"/>
                <a:gd name="T68" fmla="*/ 97 w 97"/>
                <a:gd name="T69" fmla="*/ 53 h 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7" h="53">
                  <a:moveTo>
                    <a:pt x="95" y="2"/>
                  </a:moveTo>
                  <a:cubicBezTo>
                    <a:pt x="94" y="1"/>
                    <a:pt x="95" y="1"/>
                    <a:pt x="95" y="0"/>
                  </a:cubicBezTo>
                  <a:cubicBezTo>
                    <a:pt x="68" y="16"/>
                    <a:pt x="40" y="33"/>
                    <a:pt x="8" y="50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50"/>
                    <a:pt x="2" y="51"/>
                    <a:pt x="2" y="51"/>
                  </a:cubicBezTo>
                  <a:cubicBezTo>
                    <a:pt x="3" y="52"/>
                    <a:pt x="2" y="52"/>
                    <a:pt x="2" y="53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2"/>
                    <a:pt x="88" y="3"/>
                    <a:pt x="88" y="2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5" y="3"/>
                    <a:pt x="95" y="2"/>
                    <a:pt x="95" y="2"/>
                  </a:cubicBezTo>
                  <a:close/>
                  <a:moveTo>
                    <a:pt x="97" y="1"/>
                  </a:moveTo>
                  <a:cubicBezTo>
                    <a:pt x="97" y="1"/>
                    <a:pt x="97" y="0"/>
                    <a:pt x="96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2"/>
                    <a:pt x="0" y="53"/>
                    <a:pt x="1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41" y="35"/>
                    <a:pt x="70" y="19"/>
                    <a:pt x="97" y="3"/>
                  </a:cubicBezTo>
                  <a:cubicBezTo>
                    <a:pt x="97" y="2"/>
                    <a:pt x="97" y="2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61" name="Freeform 97">
              <a:extLst>
                <a:ext uri="{FF2B5EF4-FFF2-40B4-BE49-F238E27FC236}">
                  <a16:creationId xmlns:a16="http://schemas.microsoft.com/office/drawing/2014/main" id="{E8F872EA-F4A6-4509-9F20-1152459B0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2124"/>
              <a:ext cx="335" cy="194"/>
            </a:xfrm>
            <a:custGeom>
              <a:avLst/>
              <a:gdLst>
                <a:gd name="T0" fmla="*/ 57733 w 142"/>
                <a:gd name="T1" fmla="*/ 13351 h 82"/>
                <a:gd name="T2" fmla="*/ 35376 w 142"/>
                <a:gd name="T3" fmla="*/ 0 h 82"/>
                <a:gd name="T4" fmla="*/ 0 w 142"/>
                <a:gd name="T5" fmla="*/ 20670 h 82"/>
                <a:gd name="T6" fmla="*/ 21928 w 142"/>
                <a:gd name="T7" fmla="*/ 34021 h 82"/>
                <a:gd name="T8" fmla="*/ 57733 w 142"/>
                <a:gd name="T9" fmla="*/ 1335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82"/>
                <a:gd name="T17" fmla="*/ 142 w 142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82">
                  <a:moveTo>
                    <a:pt x="142" y="32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7" y="72"/>
                    <a:pt x="117" y="55"/>
                    <a:pt x="142" y="32"/>
                  </a:cubicBezTo>
                  <a:close/>
                </a:path>
              </a:pathLst>
            </a:custGeom>
            <a:solidFill>
              <a:srgbClr val="E0E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62" name="Freeform 98">
              <a:extLst>
                <a:ext uri="{FF2B5EF4-FFF2-40B4-BE49-F238E27FC236}">
                  <a16:creationId xmlns:a16="http://schemas.microsoft.com/office/drawing/2014/main" id="{1DE540A7-1547-4B93-B8CB-3AAA540B47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0" y="2122"/>
              <a:ext cx="342" cy="198"/>
            </a:xfrm>
            <a:custGeom>
              <a:avLst/>
              <a:gdLst>
                <a:gd name="T0" fmla="*/ 57656 w 145"/>
                <a:gd name="T1" fmla="*/ 13396 h 84"/>
                <a:gd name="T2" fmla="*/ 57656 w 145"/>
                <a:gd name="T3" fmla="*/ 12875 h 84"/>
                <a:gd name="T4" fmla="*/ 22414 w 145"/>
                <a:gd name="T5" fmla="*/ 33120 h 84"/>
                <a:gd name="T6" fmla="*/ 22714 w 145"/>
                <a:gd name="T7" fmla="*/ 33120 h 84"/>
                <a:gd name="T8" fmla="*/ 868 w 145"/>
                <a:gd name="T9" fmla="*/ 20220 h 84"/>
                <a:gd name="T10" fmla="*/ 868 w 145"/>
                <a:gd name="T11" fmla="*/ 20585 h 84"/>
                <a:gd name="T12" fmla="*/ 868 w 145"/>
                <a:gd name="T13" fmla="*/ 21113 h 84"/>
                <a:gd name="T14" fmla="*/ 36148 w 145"/>
                <a:gd name="T15" fmla="*/ 867 h 84"/>
                <a:gd name="T16" fmla="*/ 35832 w 145"/>
                <a:gd name="T17" fmla="*/ 867 h 84"/>
                <a:gd name="T18" fmla="*/ 57656 w 145"/>
                <a:gd name="T19" fmla="*/ 13763 h 84"/>
                <a:gd name="T20" fmla="*/ 57656 w 145"/>
                <a:gd name="T21" fmla="*/ 13396 h 84"/>
                <a:gd name="T22" fmla="*/ 58562 w 145"/>
                <a:gd name="T23" fmla="*/ 12875 h 84"/>
                <a:gd name="T24" fmla="*/ 58562 w 145"/>
                <a:gd name="T25" fmla="*/ 12507 h 84"/>
                <a:gd name="T26" fmla="*/ 36148 w 145"/>
                <a:gd name="T27" fmla="*/ 0 h 84"/>
                <a:gd name="T28" fmla="*/ 35832 w 145"/>
                <a:gd name="T29" fmla="*/ 0 h 84"/>
                <a:gd name="T30" fmla="*/ 0 w 145"/>
                <a:gd name="T31" fmla="*/ 20220 h 84"/>
                <a:gd name="T32" fmla="*/ 0 w 145"/>
                <a:gd name="T33" fmla="*/ 20585 h 84"/>
                <a:gd name="T34" fmla="*/ 0 w 145"/>
                <a:gd name="T35" fmla="*/ 21113 h 84"/>
                <a:gd name="T36" fmla="*/ 22414 w 145"/>
                <a:gd name="T37" fmla="*/ 33988 h 84"/>
                <a:gd name="T38" fmla="*/ 22714 w 145"/>
                <a:gd name="T39" fmla="*/ 33988 h 84"/>
                <a:gd name="T40" fmla="*/ 58562 w 145"/>
                <a:gd name="T41" fmla="*/ 13396 h 84"/>
                <a:gd name="T42" fmla="*/ 58562 w 145"/>
                <a:gd name="T43" fmla="*/ 12875 h 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5"/>
                <a:gd name="T67" fmla="*/ 0 h 84"/>
                <a:gd name="T68" fmla="*/ 145 w 145"/>
                <a:gd name="T69" fmla="*/ 84 h 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5" h="84">
                  <a:moveTo>
                    <a:pt x="142" y="33"/>
                  </a:moveTo>
                  <a:cubicBezTo>
                    <a:pt x="142" y="32"/>
                    <a:pt x="142" y="32"/>
                    <a:pt x="142" y="32"/>
                  </a:cubicBezTo>
                  <a:cubicBezTo>
                    <a:pt x="117" y="54"/>
                    <a:pt x="87" y="72"/>
                    <a:pt x="55" y="82"/>
                  </a:cubicBezTo>
                  <a:cubicBezTo>
                    <a:pt x="55" y="81"/>
                    <a:pt x="56" y="81"/>
                    <a:pt x="56" y="82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1"/>
                    <a:pt x="2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2" y="33"/>
                    <a:pt x="142" y="33"/>
                    <a:pt x="142" y="33"/>
                  </a:cubicBezTo>
                  <a:close/>
                  <a:moveTo>
                    <a:pt x="144" y="32"/>
                  </a:moveTo>
                  <a:cubicBezTo>
                    <a:pt x="144" y="32"/>
                    <a:pt x="144" y="32"/>
                    <a:pt x="144" y="31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6" y="84"/>
                  </a:cubicBezTo>
                  <a:cubicBezTo>
                    <a:pt x="88" y="74"/>
                    <a:pt x="119" y="57"/>
                    <a:pt x="144" y="33"/>
                  </a:cubicBezTo>
                  <a:cubicBezTo>
                    <a:pt x="144" y="33"/>
                    <a:pt x="145" y="33"/>
                    <a:pt x="144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64" name="Freeform 99">
              <a:extLst>
                <a:ext uri="{FF2B5EF4-FFF2-40B4-BE49-F238E27FC236}">
                  <a16:creationId xmlns:a16="http://schemas.microsoft.com/office/drawing/2014/main" id="{6B1DD1A0-2910-467C-A34E-E5890786D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1959"/>
              <a:ext cx="401" cy="390"/>
            </a:xfrm>
            <a:custGeom>
              <a:avLst/>
              <a:gdLst>
                <a:gd name="T0" fmla="*/ 33217 w 170"/>
                <a:gd name="T1" fmla="*/ 68009 h 165"/>
                <a:gd name="T2" fmla="*/ 9775 w 170"/>
                <a:gd name="T3" fmla="*/ 54085 h 165"/>
                <a:gd name="T4" fmla="*/ 0 w 170"/>
                <a:gd name="T5" fmla="*/ 20575 h 165"/>
                <a:gd name="T6" fmla="*/ 35359 w 170"/>
                <a:gd name="T7" fmla="*/ 0 h 165"/>
                <a:gd name="T8" fmla="*/ 38548 w 170"/>
                <a:gd name="T9" fmla="*/ 0 h 165"/>
                <a:gd name="T10" fmla="*/ 46660 w 170"/>
                <a:gd name="T11" fmla="*/ 28773 h 165"/>
                <a:gd name="T12" fmla="*/ 69071 w 170"/>
                <a:gd name="T13" fmla="*/ 42047 h 165"/>
                <a:gd name="T14" fmla="*/ 69071 w 170"/>
                <a:gd name="T15" fmla="*/ 46918 h 165"/>
                <a:gd name="T16" fmla="*/ 33217 w 170"/>
                <a:gd name="T17" fmla="*/ 68009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165"/>
                <a:gd name="T29" fmla="*/ 170 w 170"/>
                <a:gd name="T30" fmla="*/ 165 h 1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165">
                  <a:moveTo>
                    <a:pt x="82" y="165"/>
                  </a:moveTo>
                  <a:cubicBezTo>
                    <a:pt x="24" y="131"/>
                    <a:pt x="24" y="131"/>
                    <a:pt x="24" y="13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70" y="102"/>
                    <a:pt x="170" y="102"/>
                    <a:pt x="170" y="102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46" y="138"/>
                    <a:pt x="115" y="155"/>
                    <a:pt x="82" y="165"/>
                  </a:cubicBez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2" name="Freeform 100">
              <a:extLst>
                <a:ext uri="{FF2B5EF4-FFF2-40B4-BE49-F238E27FC236}">
                  <a16:creationId xmlns:a16="http://schemas.microsoft.com/office/drawing/2014/main" id="{8944B55B-D9D7-4CD1-9C36-A0046CFC4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9" y="1952"/>
              <a:ext cx="415" cy="404"/>
            </a:xfrm>
            <a:custGeom>
              <a:avLst/>
              <a:gdLst>
                <a:gd name="T0" fmla="*/ 34900 w 176"/>
                <a:gd name="T1" fmla="*/ 69918 h 171"/>
                <a:gd name="T2" fmla="*/ 71005 w 176"/>
                <a:gd name="T3" fmla="*/ 48884 h 171"/>
                <a:gd name="T4" fmla="*/ 71345 w 176"/>
                <a:gd name="T5" fmla="*/ 47974 h 171"/>
                <a:gd name="T6" fmla="*/ 71345 w 176"/>
                <a:gd name="T7" fmla="*/ 43124 h 171"/>
                <a:gd name="T8" fmla="*/ 71005 w 176"/>
                <a:gd name="T9" fmla="*/ 41870 h 171"/>
                <a:gd name="T10" fmla="*/ 48628 w 176"/>
                <a:gd name="T11" fmla="*/ 29220 h 171"/>
                <a:gd name="T12" fmla="*/ 48994 w 176"/>
                <a:gd name="T13" fmla="*/ 29594 h 171"/>
                <a:gd name="T14" fmla="*/ 40521 w 176"/>
                <a:gd name="T15" fmla="*/ 872 h 171"/>
                <a:gd name="T16" fmla="*/ 39727 w 176"/>
                <a:gd name="T17" fmla="*/ 0 h 171"/>
                <a:gd name="T18" fmla="*/ 36445 w 176"/>
                <a:gd name="T19" fmla="*/ 0 h 171"/>
                <a:gd name="T20" fmla="*/ 36079 w 176"/>
                <a:gd name="T21" fmla="*/ 369 h 171"/>
                <a:gd name="T22" fmla="*/ 868 w 176"/>
                <a:gd name="T23" fmla="*/ 20904 h 171"/>
                <a:gd name="T24" fmla="*/ 0 w 176"/>
                <a:gd name="T25" fmla="*/ 22220 h 171"/>
                <a:gd name="T26" fmla="*/ 9769 w 176"/>
                <a:gd name="T27" fmla="*/ 55147 h 171"/>
                <a:gd name="T28" fmla="*/ 10137 w 176"/>
                <a:gd name="T29" fmla="*/ 55795 h 171"/>
                <a:gd name="T30" fmla="*/ 34032 w 176"/>
                <a:gd name="T31" fmla="*/ 69918 h 171"/>
                <a:gd name="T32" fmla="*/ 34900 w 176"/>
                <a:gd name="T33" fmla="*/ 69918 h 171"/>
                <a:gd name="T34" fmla="*/ 35211 w 176"/>
                <a:gd name="T35" fmla="*/ 67796 h 171"/>
                <a:gd name="T36" fmla="*/ 11382 w 176"/>
                <a:gd name="T37" fmla="*/ 53734 h 171"/>
                <a:gd name="T38" fmla="*/ 12181 w 176"/>
                <a:gd name="T39" fmla="*/ 54623 h 171"/>
                <a:gd name="T40" fmla="*/ 2412 w 176"/>
                <a:gd name="T41" fmla="*/ 21719 h 171"/>
                <a:gd name="T42" fmla="*/ 1547 w 176"/>
                <a:gd name="T43" fmla="*/ 22957 h 171"/>
                <a:gd name="T44" fmla="*/ 37312 w 176"/>
                <a:gd name="T45" fmla="*/ 2429 h 171"/>
                <a:gd name="T46" fmla="*/ 36445 w 176"/>
                <a:gd name="T47" fmla="*/ 2429 h 171"/>
                <a:gd name="T48" fmla="*/ 39727 w 176"/>
                <a:gd name="T49" fmla="*/ 2429 h 171"/>
                <a:gd name="T50" fmla="*/ 38491 w 176"/>
                <a:gd name="T51" fmla="*/ 1557 h 171"/>
                <a:gd name="T52" fmla="*/ 47077 w 176"/>
                <a:gd name="T53" fmla="*/ 30409 h 171"/>
                <a:gd name="T54" fmla="*/ 47442 w 176"/>
                <a:gd name="T55" fmla="*/ 30777 h 171"/>
                <a:gd name="T56" fmla="*/ 69772 w 176"/>
                <a:gd name="T57" fmla="*/ 44017 h 171"/>
                <a:gd name="T58" fmla="*/ 68970 w 176"/>
                <a:gd name="T59" fmla="*/ 43124 h 171"/>
                <a:gd name="T60" fmla="*/ 68970 w 176"/>
                <a:gd name="T61" fmla="*/ 47974 h 171"/>
                <a:gd name="T62" fmla="*/ 69248 w 176"/>
                <a:gd name="T63" fmla="*/ 47327 h 171"/>
                <a:gd name="T64" fmla="*/ 34400 w 176"/>
                <a:gd name="T65" fmla="*/ 67796 h 171"/>
                <a:gd name="T66" fmla="*/ 35211 w 176"/>
                <a:gd name="T67" fmla="*/ 67796 h 1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6"/>
                <a:gd name="T103" fmla="*/ 0 h 171"/>
                <a:gd name="T104" fmla="*/ 176 w 176"/>
                <a:gd name="T105" fmla="*/ 171 h 1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6" h="171">
                  <a:moveTo>
                    <a:pt x="86" y="170"/>
                  </a:moveTo>
                  <a:cubicBezTo>
                    <a:pt x="119" y="161"/>
                    <a:pt x="150" y="143"/>
                    <a:pt x="175" y="119"/>
                  </a:cubicBezTo>
                  <a:cubicBezTo>
                    <a:pt x="176" y="118"/>
                    <a:pt x="176" y="117"/>
                    <a:pt x="176" y="117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76" y="103"/>
                    <a:pt x="175" y="103"/>
                    <a:pt x="175" y="102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0" y="71"/>
                    <a:pt x="121" y="71"/>
                    <a:pt x="121" y="7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99" y="0"/>
                    <a:pt x="98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89" y="0"/>
                    <a:pt x="89" y="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52"/>
                    <a:pt x="0" y="53"/>
                    <a:pt x="0" y="5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4" y="135"/>
                    <a:pt x="25" y="136"/>
                    <a:pt x="25" y="136"/>
                  </a:cubicBezTo>
                  <a:cubicBezTo>
                    <a:pt x="84" y="170"/>
                    <a:pt x="84" y="170"/>
                    <a:pt x="84" y="170"/>
                  </a:cubicBezTo>
                  <a:cubicBezTo>
                    <a:pt x="85" y="170"/>
                    <a:pt x="85" y="171"/>
                    <a:pt x="86" y="170"/>
                  </a:cubicBezTo>
                  <a:close/>
                  <a:moveTo>
                    <a:pt x="87" y="165"/>
                  </a:moveTo>
                  <a:cubicBezTo>
                    <a:pt x="28" y="131"/>
                    <a:pt x="28" y="131"/>
                    <a:pt x="28" y="131"/>
                  </a:cubicBezTo>
                  <a:cubicBezTo>
                    <a:pt x="29" y="131"/>
                    <a:pt x="29" y="132"/>
                    <a:pt x="30" y="13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4"/>
                    <a:pt x="6" y="55"/>
                    <a:pt x="4" y="5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1" y="6"/>
                    <a:pt x="91" y="6"/>
                    <a:pt x="90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6" y="6"/>
                    <a:pt x="95" y="5"/>
                    <a:pt x="95" y="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16" y="74"/>
                    <a:pt x="116" y="75"/>
                    <a:pt x="117" y="75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71" y="106"/>
                    <a:pt x="170" y="106"/>
                    <a:pt x="170" y="105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70" y="116"/>
                    <a:pt x="171" y="115"/>
                    <a:pt x="171" y="115"/>
                  </a:cubicBezTo>
                  <a:cubicBezTo>
                    <a:pt x="147" y="138"/>
                    <a:pt x="117" y="156"/>
                    <a:pt x="85" y="165"/>
                  </a:cubicBezTo>
                  <a:cubicBezTo>
                    <a:pt x="85" y="165"/>
                    <a:pt x="86" y="165"/>
                    <a:pt x="87" y="165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3" name="Freeform 101">
              <a:extLst>
                <a:ext uri="{FF2B5EF4-FFF2-40B4-BE49-F238E27FC236}">
                  <a16:creationId xmlns:a16="http://schemas.microsoft.com/office/drawing/2014/main" id="{FCB4BBC6-AA24-4C8F-B367-0D6B484D9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1976"/>
              <a:ext cx="189" cy="255"/>
            </a:xfrm>
            <a:custGeom>
              <a:avLst/>
              <a:gdLst>
                <a:gd name="T0" fmla="*/ 25385 w 80"/>
                <a:gd name="T1" fmla="*/ 368 h 108"/>
                <a:gd name="T2" fmla="*/ 32898 w 80"/>
                <a:gd name="T3" fmla="*/ 24959 h 108"/>
                <a:gd name="T4" fmla="*/ 32898 w 80"/>
                <a:gd name="T5" fmla="*/ 25828 h 108"/>
                <a:gd name="T6" fmla="*/ 872 w 80"/>
                <a:gd name="T7" fmla="*/ 43818 h 108"/>
                <a:gd name="T8" fmla="*/ 872 w 80"/>
                <a:gd name="T9" fmla="*/ 43818 h 108"/>
                <a:gd name="T10" fmla="*/ 0 w 80"/>
                <a:gd name="T11" fmla="*/ 43818 h 108"/>
                <a:gd name="T12" fmla="*/ 369 w 80"/>
                <a:gd name="T13" fmla="*/ 43015 h 108"/>
                <a:gd name="T14" fmla="*/ 369 w 80"/>
                <a:gd name="T15" fmla="*/ 43015 h 108"/>
                <a:gd name="T16" fmla="*/ 32031 w 80"/>
                <a:gd name="T17" fmla="*/ 24959 h 108"/>
                <a:gd name="T18" fmla="*/ 32031 w 80"/>
                <a:gd name="T19" fmla="*/ 25328 h 108"/>
                <a:gd name="T20" fmla="*/ 24648 w 80"/>
                <a:gd name="T21" fmla="*/ 869 h 108"/>
                <a:gd name="T22" fmla="*/ 24648 w 80"/>
                <a:gd name="T23" fmla="*/ 869 h 108"/>
                <a:gd name="T24" fmla="*/ 24648 w 80"/>
                <a:gd name="T25" fmla="*/ 0 h 108"/>
                <a:gd name="T26" fmla="*/ 25385 w 80"/>
                <a:gd name="T27" fmla="*/ 368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108"/>
                <a:gd name="T44" fmla="*/ 80 w 80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108">
                  <a:moveTo>
                    <a:pt x="62" y="1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0" y="62"/>
                    <a:pt x="80" y="63"/>
                    <a:pt x="80" y="63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106"/>
                    <a:pt x="0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7" y="62"/>
                    <a:pt x="78" y="6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9" y="1"/>
                    <a:pt x="60" y="0"/>
                    <a:pt x="60" y="0"/>
                  </a:cubicBezTo>
                  <a:cubicBezTo>
                    <a:pt x="61" y="0"/>
                    <a:pt x="62" y="0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4" name="Freeform 102">
              <a:extLst>
                <a:ext uri="{FF2B5EF4-FFF2-40B4-BE49-F238E27FC236}">
                  <a16:creationId xmlns:a16="http://schemas.microsoft.com/office/drawing/2014/main" id="{D8BBE3CC-4310-4A4C-AC79-F1292CE0A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1978"/>
              <a:ext cx="217" cy="248"/>
            </a:xfrm>
            <a:custGeom>
              <a:avLst/>
              <a:gdLst>
                <a:gd name="T0" fmla="*/ 37385 w 92"/>
                <a:gd name="T1" fmla="*/ 24613 h 105"/>
                <a:gd name="T2" fmla="*/ 30460 w 92"/>
                <a:gd name="T3" fmla="*/ 368 h 105"/>
                <a:gd name="T4" fmla="*/ 31321 w 92"/>
                <a:gd name="T5" fmla="*/ 0 h 105"/>
                <a:gd name="T6" fmla="*/ 0 w 92"/>
                <a:gd name="T7" fmla="*/ 18364 h 105"/>
                <a:gd name="T8" fmla="*/ 0 w 92"/>
                <a:gd name="T9" fmla="*/ 18364 h 105"/>
                <a:gd name="T10" fmla="*/ 7244 w 92"/>
                <a:gd name="T11" fmla="*/ 43072 h 105"/>
                <a:gd name="T12" fmla="*/ 6876 w 92"/>
                <a:gd name="T13" fmla="*/ 42203 h 105"/>
                <a:gd name="T14" fmla="*/ 37385 w 92"/>
                <a:gd name="T15" fmla="*/ 24613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105"/>
                <a:gd name="T26" fmla="*/ 92 w 92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105">
                  <a:moveTo>
                    <a:pt x="92" y="60"/>
                  </a:moveTo>
                  <a:cubicBezTo>
                    <a:pt x="75" y="1"/>
                    <a:pt x="75" y="1"/>
                    <a:pt x="75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1" y="15"/>
                    <a:pt x="25" y="3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43" y="89"/>
                    <a:pt x="68" y="75"/>
                    <a:pt x="92" y="60"/>
                  </a:cubicBez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5" name="Freeform 103">
              <a:extLst>
                <a:ext uri="{FF2B5EF4-FFF2-40B4-BE49-F238E27FC236}">
                  <a16:creationId xmlns:a16="http://schemas.microsoft.com/office/drawing/2014/main" id="{5E69F56A-7328-4A11-BA04-ACA749A52B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4" y="1976"/>
              <a:ext cx="227" cy="252"/>
            </a:xfrm>
            <a:custGeom>
              <a:avLst/>
              <a:gdLst>
                <a:gd name="T0" fmla="*/ 38791 w 96"/>
                <a:gd name="T1" fmla="*/ 24062 h 107"/>
                <a:gd name="T2" fmla="*/ 7855 w 96"/>
                <a:gd name="T3" fmla="*/ 41439 h 107"/>
                <a:gd name="T4" fmla="*/ 7536 w 96"/>
                <a:gd name="T5" fmla="*/ 42183 h 107"/>
                <a:gd name="T6" fmla="*/ 7536 w 96"/>
                <a:gd name="T7" fmla="*/ 42675 h 107"/>
                <a:gd name="T8" fmla="*/ 7855 w 96"/>
                <a:gd name="T9" fmla="*/ 42183 h 107"/>
                <a:gd name="T10" fmla="*/ 8728 w 96"/>
                <a:gd name="T11" fmla="*/ 42675 h 107"/>
                <a:gd name="T12" fmla="*/ 1258 w 96"/>
                <a:gd name="T13" fmla="*/ 18120 h 107"/>
                <a:gd name="T14" fmla="*/ 1258 w 96"/>
                <a:gd name="T15" fmla="*/ 18914 h 107"/>
                <a:gd name="T16" fmla="*/ 32669 w 96"/>
                <a:gd name="T17" fmla="*/ 1166 h 107"/>
                <a:gd name="T18" fmla="*/ 32165 w 96"/>
                <a:gd name="T19" fmla="*/ 860 h 107"/>
                <a:gd name="T20" fmla="*/ 32165 w 96"/>
                <a:gd name="T21" fmla="*/ 0 h 107"/>
                <a:gd name="T22" fmla="*/ 31797 w 96"/>
                <a:gd name="T23" fmla="*/ 365 h 107"/>
                <a:gd name="T24" fmla="*/ 31480 w 96"/>
                <a:gd name="T25" fmla="*/ 1166 h 107"/>
                <a:gd name="T26" fmla="*/ 38446 w 96"/>
                <a:gd name="T27" fmla="*/ 24543 h 107"/>
                <a:gd name="T28" fmla="*/ 38791 w 96"/>
                <a:gd name="T29" fmla="*/ 24062 h 107"/>
                <a:gd name="T30" fmla="*/ 39704 w 96"/>
                <a:gd name="T31" fmla="*/ 24543 h 107"/>
                <a:gd name="T32" fmla="*/ 32165 w 96"/>
                <a:gd name="T33" fmla="*/ 860 h 107"/>
                <a:gd name="T34" fmla="*/ 32165 w 96"/>
                <a:gd name="T35" fmla="*/ 1503 h 107"/>
                <a:gd name="T36" fmla="*/ 32669 w 96"/>
                <a:gd name="T37" fmla="*/ 1166 h 107"/>
                <a:gd name="T38" fmla="*/ 33038 w 96"/>
                <a:gd name="T39" fmla="*/ 365 h 107"/>
                <a:gd name="T40" fmla="*/ 32165 w 96"/>
                <a:gd name="T41" fmla="*/ 0 h 107"/>
                <a:gd name="T42" fmla="*/ 369 w 96"/>
                <a:gd name="T43" fmla="*/ 18120 h 107"/>
                <a:gd name="T44" fmla="*/ 369 w 96"/>
                <a:gd name="T45" fmla="*/ 18394 h 107"/>
                <a:gd name="T46" fmla="*/ 7536 w 96"/>
                <a:gd name="T47" fmla="*/ 42675 h 107"/>
                <a:gd name="T48" fmla="*/ 8196 w 96"/>
                <a:gd name="T49" fmla="*/ 42977 h 107"/>
                <a:gd name="T50" fmla="*/ 8728 w 96"/>
                <a:gd name="T51" fmla="*/ 42675 h 107"/>
                <a:gd name="T52" fmla="*/ 8728 w 96"/>
                <a:gd name="T53" fmla="*/ 41816 h 107"/>
                <a:gd name="T54" fmla="*/ 8196 w 96"/>
                <a:gd name="T55" fmla="*/ 42675 h 107"/>
                <a:gd name="T56" fmla="*/ 39335 w 96"/>
                <a:gd name="T57" fmla="*/ 24927 h 107"/>
                <a:gd name="T58" fmla="*/ 39704 w 96"/>
                <a:gd name="T59" fmla="*/ 24543 h 1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6"/>
                <a:gd name="T91" fmla="*/ 0 h 107"/>
                <a:gd name="T92" fmla="*/ 96 w 96"/>
                <a:gd name="T93" fmla="*/ 107 h 10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6" h="107">
                  <a:moveTo>
                    <a:pt x="94" y="60"/>
                  </a:moveTo>
                  <a:cubicBezTo>
                    <a:pt x="66" y="76"/>
                    <a:pt x="41" y="91"/>
                    <a:pt x="19" y="103"/>
                  </a:cubicBezTo>
                  <a:cubicBezTo>
                    <a:pt x="18" y="104"/>
                    <a:pt x="18" y="104"/>
                    <a:pt x="18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9" y="105"/>
                    <a:pt x="19" y="105"/>
                  </a:cubicBezTo>
                  <a:cubicBezTo>
                    <a:pt x="20" y="105"/>
                    <a:pt x="21" y="105"/>
                    <a:pt x="21" y="10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6"/>
                    <a:pt x="3" y="47"/>
                    <a:pt x="3" y="47"/>
                  </a:cubicBezTo>
                  <a:cubicBezTo>
                    <a:pt x="25" y="33"/>
                    <a:pt x="52" y="18"/>
                    <a:pt x="79" y="3"/>
                  </a:cubicBezTo>
                  <a:cubicBezTo>
                    <a:pt x="79" y="3"/>
                    <a:pt x="78" y="3"/>
                    <a:pt x="78" y="2"/>
                  </a:cubicBezTo>
                  <a:cubicBezTo>
                    <a:pt x="77" y="2"/>
                    <a:pt x="77" y="1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2"/>
                    <a:pt x="76" y="2"/>
                    <a:pt x="76" y="3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93" y="61"/>
                    <a:pt x="93" y="60"/>
                    <a:pt x="94" y="60"/>
                  </a:cubicBezTo>
                  <a:close/>
                  <a:moveTo>
                    <a:pt x="96" y="61"/>
                  </a:moveTo>
                  <a:cubicBezTo>
                    <a:pt x="78" y="2"/>
                    <a:pt x="78" y="2"/>
                    <a:pt x="78" y="2"/>
                  </a:cubicBezTo>
                  <a:cubicBezTo>
                    <a:pt x="79" y="3"/>
                    <a:pt x="78" y="3"/>
                    <a:pt x="78" y="4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0" y="2"/>
                    <a:pt x="80" y="1"/>
                    <a:pt x="80" y="1"/>
                  </a:cubicBezTo>
                  <a:cubicBezTo>
                    <a:pt x="80" y="0"/>
                    <a:pt x="79" y="0"/>
                    <a:pt x="78" y="0"/>
                  </a:cubicBezTo>
                  <a:cubicBezTo>
                    <a:pt x="51" y="15"/>
                    <a:pt x="24" y="31"/>
                    <a:pt x="1" y="45"/>
                  </a:cubicBezTo>
                  <a:cubicBezTo>
                    <a:pt x="1" y="45"/>
                    <a:pt x="0" y="46"/>
                    <a:pt x="1" y="4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9" y="107"/>
                    <a:pt x="19" y="107"/>
                    <a:pt x="20" y="107"/>
                  </a:cubicBezTo>
                  <a:cubicBezTo>
                    <a:pt x="21" y="107"/>
                    <a:pt x="21" y="106"/>
                    <a:pt x="21" y="106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21" y="105"/>
                    <a:pt x="20" y="105"/>
                    <a:pt x="20" y="106"/>
                  </a:cubicBezTo>
                  <a:cubicBezTo>
                    <a:pt x="43" y="93"/>
                    <a:pt x="67" y="79"/>
                    <a:pt x="95" y="62"/>
                  </a:cubicBezTo>
                  <a:cubicBezTo>
                    <a:pt x="96" y="62"/>
                    <a:pt x="96" y="61"/>
                    <a:pt x="96" y="61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6" name="Freeform 104">
              <a:extLst>
                <a:ext uri="{FF2B5EF4-FFF2-40B4-BE49-F238E27FC236}">
                  <a16:creationId xmlns:a16="http://schemas.microsoft.com/office/drawing/2014/main" id="{B4A26B77-07DB-4356-BFDE-CAAB27C53E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139"/>
              <a:ext cx="281" cy="162"/>
            </a:xfrm>
            <a:custGeom>
              <a:avLst/>
              <a:gdLst>
                <a:gd name="T0" fmla="*/ 245 w 281"/>
                <a:gd name="T1" fmla="*/ 56 h 162"/>
                <a:gd name="T2" fmla="*/ 281 w 281"/>
                <a:gd name="T3" fmla="*/ 54 h 162"/>
                <a:gd name="T4" fmla="*/ 217 w 281"/>
                <a:gd name="T5" fmla="*/ 40 h 162"/>
                <a:gd name="T6" fmla="*/ 255 w 281"/>
                <a:gd name="T7" fmla="*/ 40 h 162"/>
                <a:gd name="T8" fmla="*/ 191 w 281"/>
                <a:gd name="T9" fmla="*/ 26 h 162"/>
                <a:gd name="T10" fmla="*/ 229 w 281"/>
                <a:gd name="T11" fmla="*/ 23 h 162"/>
                <a:gd name="T12" fmla="*/ 165 w 281"/>
                <a:gd name="T13" fmla="*/ 9 h 162"/>
                <a:gd name="T14" fmla="*/ 201 w 281"/>
                <a:gd name="T15" fmla="*/ 9 h 162"/>
                <a:gd name="T16" fmla="*/ 139 w 281"/>
                <a:gd name="T17" fmla="*/ 26 h 162"/>
                <a:gd name="T18" fmla="*/ 175 w 281"/>
                <a:gd name="T19" fmla="*/ 26 h 162"/>
                <a:gd name="T20" fmla="*/ 111 w 281"/>
                <a:gd name="T21" fmla="*/ 42 h 162"/>
                <a:gd name="T22" fmla="*/ 146 w 281"/>
                <a:gd name="T23" fmla="*/ 42 h 162"/>
                <a:gd name="T24" fmla="*/ 83 w 281"/>
                <a:gd name="T25" fmla="*/ 59 h 162"/>
                <a:gd name="T26" fmla="*/ 118 w 281"/>
                <a:gd name="T27" fmla="*/ 56 h 162"/>
                <a:gd name="T28" fmla="*/ 26 w 281"/>
                <a:gd name="T29" fmla="*/ 89 h 162"/>
                <a:gd name="T30" fmla="*/ 64 w 281"/>
                <a:gd name="T31" fmla="*/ 89 h 162"/>
                <a:gd name="T32" fmla="*/ 0 w 281"/>
                <a:gd name="T33" fmla="*/ 106 h 162"/>
                <a:gd name="T34" fmla="*/ 35 w 281"/>
                <a:gd name="T35" fmla="*/ 106 h 162"/>
                <a:gd name="T36" fmla="*/ 23 w 281"/>
                <a:gd name="T37" fmla="*/ 122 h 162"/>
                <a:gd name="T38" fmla="*/ 61 w 281"/>
                <a:gd name="T39" fmla="*/ 120 h 162"/>
                <a:gd name="T40" fmla="*/ 52 w 281"/>
                <a:gd name="T41" fmla="*/ 106 h 162"/>
                <a:gd name="T42" fmla="*/ 90 w 281"/>
                <a:gd name="T43" fmla="*/ 103 h 162"/>
                <a:gd name="T44" fmla="*/ 54 w 281"/>
                <a:gd name="T45" fmla="*/ 75 h 162"/>
                <a:gd name="T46" fmla="*/ 90 w 281"/>
                <a:gd name="T47" fmla="*/ 73 h 162"/>
                <a:gd name="T48" fmla="*/ 80 w 281"/>
                <a:gd name="T49" fmla="*/ 89 h 162"/>
                <a:gd name="T50" fmla="*/ 116 w 281"/>
                <a:gd name="T51" fmla="*/ 89 h 162"/>
                <a:gd name="T52" fmla="*/ 108 w 281"/>
                <a:gd name="T53" fmla="*/ 73 h 162"/>
                <a:gd name="T54" fmla="*/ 144 w 281"/>
                <a:gd name="T55" fmla="*/ 73 h 162"/>
                <a:gd name="T56" fmla="*/ 137 w 281"/>
                <a:gd name="T57" fmla="*/ 56 h 162"/>
                <a:gd name="T58" fmla="*/ 172 w 281"/>
                <a:gd name="T59" fmla="*/ 56 h 162"/>
                <a:gd name="T60" fmla="*/ 163 w 281"/>
                <a:gd name="T61" fmla="*/ 42 h 162"/>
                <a:gd name="T62" fmla="*/ 201 w 281"/>
                <a:gd name="T63" fmla="*/ 40 h 162"/>
                <a:gd name="T64" fmla="*/ 191 w 281"/>
                <a:gd name="T65" fmla="*/ 56 h 162"/>
                <a:gd name="T66" fmla="*/ 227 w 281"/>
                <a:gd name="T67" fmla="*/ 56 h 162"/>
                <a:gd name="T68" fmla="*/ 163 w 281"/>
                <a:gd name="T69" fmla="*/ 73 h 162"/>
                <a:gd name="T70" fmla="*/ 198 w 281"/>
                <a:gd name="T71" fmla="*/ 70 h 162"/>
                <a:gd name="T72" fmla="*/ 134 w 281"/>
                <a:gd name="T73" fmla="*/ 89 h 162"/>
                <a:gd name="T74" fmla="*/ 170 w 281"/>
                <a:gd name="T75" fmla="*/ 87 h 162"/>
                <a:gd name="T76" fmla="*/ 106 w 281"/>
                <a:gd name="T77" fmla="*/ 103 h 162"/>
                <a:gd name="T78" fmla="*/ 142 w 281"/>
                <a:gd name="T79" fmla="*/ 103 h 162"/>
                <a:gd name="T80" fmla="*/ 80 w 281"/>
                <a:gd name="T81" fmla="*/ 120 h 162"/>
                <a:gd name="T82" fmla="*/ 116 w 281"/>
                <a:gd name="T83" fmla="*/ 120 h 162"/>
                <a:gd name="T84" fmla="*/ 52 w 281"/>
                <a:gd name="T85" fmla="*/ 137 h 162"/>
                <a:gd name="T86" fmla="*/ 87 w 281"/>
                <a:gd name="T87" fmla="*/ 137 h 162"/>
                <a:gd name="T88" fmla="*/ 78 w 281"/>
                <a:gd name="T89" fmla="*/ 151 h 162"/>
                <a:gd name="T90" fmla="*/ 113 w 281"/>
                <a:gd name="T91" fmla="*/ 151 h 162"/>
                <a:gd name="T92" fmla="*/ 106 w 281"/>
                <a:gd name="T93" fmla="*/ 137 h 162"/>
                <a:gd name="T94" fmla="*/ 142 w 281"/>
                <a:gd name="T95" fmla="*/ 134 h 162"/>
                <a:gd name="T96" fmla="*/ 132 w 281"/>
                <a:gd name="T97" fmla="*/ 120 h 162"/>
                <a:gd name="T98" fmla="*/ 224 w 281"/>
                <a:gd name="T99" fmla="*/ 87 h 162"/>
                <a:gd name="T100" fmla="*/ 217 w 281"/>
                <a:gd name="T101" fmla="*/ 70 h 162"/>
                <a:gd name="T102" fmla="*/ 253 w 281"/>
                <a:gd name="T103" fmla="*/ 70 h 1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1"/>
                <a:gd name="T157" fmla="*/ 0 h 162"/>
                <a:gd name="T158" fmla="*/ 281 w 281"/>
                <a:gd name="T159" fmla="*/ 162 h 1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1" h="162">
                  <a:moveTo>
                    <a:pt x="281" y="54"/>
                  </a:moveTo>
                  <a:lnTo>
                    <a:pt x="262" y="44"/>
                  </a:lnTo>
                  <a:lnTo>
                    <a:pt x="245" y="56"/>
                  </a:lnTo>
                  <a:lnTo>
                    <a:pt x="262" y="66"/>
                  </a:lnTo>
                  <a:lnTo>
                    <a:pt x="281" y="54"/>
                  </a:lnTo>
                  <a:close/>
                  <a:moveTo>
                    <a:pt x="255" y="40"/>
                  </a:moveTo>
                  <a:lnTo>
                    <a:pt x="236" y="30"/>
                  </a:lnTo>
                  <a:lnTo>
                    <a:pt x="217" y="40"/>
                  </a:lnTo>
                  <a:lnTo>
                    <a:pt x="236" y="49"/>
                  </a:lnTo>
                  <a:lnTo>
                    <a:pt x="255" y="40"/>
                  </a:lnTo>
                  <a:close/>
                  <a:moveTo>
                    <a:pt x="229" y="23"/>
                  </a:moveTo>
                  <a:lnTo>
                    <a:pt x="210" y="14"/>
                  </a:lnTo>
                  <a:lnTo>
                    <a:pt x="191" y="26"/>
                  </a:lnTo>
                  <a:lnTo>
                    <a:pt x="210" y="35"/>
                  </a:lnTo>
                  <a:lnTo>
                    <a:pt x="229" y="23"/>
                  </a:lnTo>
                  <a:close/>
                  <a:moveTo>
                    <a:pt x="201" y="9"/>
                  </a:moveTo>
                  <a:lnTo>
                    <a:pt x="184" y="0"/>
                  </a:lnTo>
                  <a:lnTo>
                    <a:pt x="165" y="9"/>
                  </a:lnTo>
                  <a:lnTo>
                    <a:pt x="184" y="21"/>
                  </a:lnTo>
                  <a:lnTo>
                    <a:pt x="201" y="9"/>
                  </a:lnTo>
                  <a:close/>
                  <a:moveTo>
                    <a:pt x="175" y="26"/>
                  </a:moveTo>
                  <a:lnTo>
                    <a:pt x="156" y="16"/>
                  </a:lnTo>
                  <a:lnTo>
                    <a:pt x="139" y="26"/>
                  </a:lnTo>
                  <a:lnTo>
                    <a:pt x="156" y="35"/>
                  </a:lnTo>
                  <a:lnTo>
                    <a:pt x="175" y="26"/>
                  </a:lnTo>
                  <a:close/>
                  <a:moveTo>
                    <a:pt x="146" y="42"/>
                  </a:moveTo>
                  <a:lnTo>
                    <a:pt x="127" y="30"/>
                  </a:lnTo>
                  <a:lnTo>
                    <a:pt x="111" y="42"/>
                  </a:lnTo>
                  <a:lnTo>
                    <a:pt x="127" y="52"/>
                  </a:lnTo>
                  <a:lnTo>
                    <a:pt x="146" y="42"/>
                  </a:lnTo>
                  <a:close/>
                  <a:moveTo>
                    <a:pt x="118" y="56"/>
                  </a:moveTo>
                  <a:lnTo>
                    <a:pt x="101" y="47"/>
                  </a:lnTo>
                  <a:lnTo>
                    <a:pt x="83" y="59"/>
                  </a:lnTo>
                  <a:lnTo>
                    <a:pt x="99" y="68"/>
                  </a:lnTo>
                  <a:lnTo>
                    <a:pt x="118" y="56"/>
                  </a:lnTo>
                  <a:close/>
                  <a:moveTo>
                    <a:pt x="64" y="89"/>
                  </a:moveTo>
                  <a:lnTo>
                    <a:pt x="45" y="80"/>
                  </a:lnTo>
                  <a:lnTo>
                    <a:pt x="26" y="89"/>
                  </a:lnTo>
                  <a:lnTo>
                    <a:pt x="45" y="101"/>
                  </a:lnTo>
                  <a:lnTo>
                    <a:pt x="64" y="89"/>
                  </a:lnTo>
                  <a:close/>
                  <a:moveTo>
                    <a:pt x="35" y="106"/>
                  </a:moveTo>
                  <a:lnTo>
                    <a:pt x="16" y="96"/>
                  </a:lnTo>
                  <a:lnTo>
                    <a:pt x="0" y="106"/>
                  </a:lnTo>
                  <a:lnTo>
                    <a:pt x="16" y="115"/>
                  </a:lnTo>
                  <a:lnTo>
                    <a:pt x="35" y="106"/>
                  </a:lnTo>
                  <a:close/>
                  <a:moveTo>
                    <a:pt x="61" y="120"/>
                  </a:moveTo>
                  <a:lnTo>
                    <a:pt x="42" y="111"/>
                  </a:lnTo>
                  <a:lnTo>
                    <a:pt x="23" y="122"/>
                  </a:lnTo>
                  <a:lnTo>
                    <a:pt x="42" y="132"/>
                  </a:lnTo>
                  <a:lnTo>
                    <a:pt x="61" y="120"/>
                  </a:lnTo>
                  <a:close/>
                  <a:moveTo>
                    <a:pt x="90" y="103"/>
                  </a:moveTo>
                  <a:lnTo>
                    <a:pt x="71" y="94"/>
                  </a:lnTo>
                  <a:lnTo>
                    <a:pt x="52" y="106"/>
                  </a:lnTo>
                  <a:lnTo>
                    <a:pt x="71" y="115"/>
                  </a:lnTo>
                  <a:lnTo>
                    <a:pt x="90" y="103"/>
                  </a:lnTo>
                  <a:close/>
                  <a:moveTo>
                    <a:pt x="90" y="73"/>
                  </a:moveTo>
                  <a:lnTo>
                    <a:pt x="73" y="63"/>
                  </a:lnTo>
                  <a:lnTo>
                    <a:pt x="54" y="75"/>
                  </a:lnTo>
                  <a:lnTo>
                    <a:pt x="73" y="85"/>
                  </a:lnTo>
                  <a:lnTo>
                    <a:pt x="90" y="73"/>
                  </a:lnTo>
                  <a:close/>
                  <a:moveTo>
                    <a:pt x="116" y="89"/>
                  </a:moveTo>
                  <a:lnTo>
                    <a:pt x="99" y="77"/>
                  </a:lnTo>
                  <a:lnTo>
                    <a:pt x="80" y="89"/>
                  </a:lnTo>
                  <a:lnTo>
                    <a:pt x="99" y="99"/>
                  </a:lnTo>
                  <a:lnTo>
                    <a:pt x="116" y="89"/>
                  </a:lnTo>
                  <a:close/>
                  <a:moveTo>
                    <a:pt x="144" y="73"/>
                  </a:moveTo>
                  <a:lnTo>
                    <a:pt x="127" y="63"/>
                  </a:lnTo>
                  <a:lnTo>
                    <a:pt x="108" y="73"/>
                  </a:lnTo>
                  <a:lnTo>
                    <a:pt x="125" y="82"/>
                  </a:lnTo>
                  <a:lnTo>
                    <a:pt x="144" y="73"/>
                  </a:lnTo>
                  <a:close/>
                  <a:moveTo>
                    <a:pt x="172" y="56"/>
                  </a:moveTo>
                  <a:lnTo>
                    <a:pt x="156" y="47"/>
                  </a:lnTo>
                  <a:lnTo>
                    <a:pt x="137" y="56"/>
                  </a:lnTo>
                  <a:lnTo>
                    <a:pt x="153" y="68"/>
                  </a:lnTo>
                  <a:lnTo>
                    <a:pt x="172" y="56"/>
                  </a:lnTo>
                  <a:close/>
                  <a:moveTo>
                    <a:pt x="201" y="40"/>
                  </a:moveTo>
                  <a:lnTo>
                    <a:pt x="182" y="30"/>
                  </a:lnTo>
                  <a:lnTo>
                    <a:pt x="163" y="42"/>
                  </a:lnTo>
                  <a:lnTo>
                    <a:pt x="182" y="52"/>
                  </a:lnTo>
                  <a:lnTo>
                    <a:pt x="201" y="40"/>
                  </a:lnTo>
                  <a:close/>
                  <a:moveTo>
                    <a:pt x="227" y="56"/>
                  </a:moveTo>
                  <a:lnTo>
                    <a:pt x="208" y="44"/>
                  </a:lnTo>
                  <a:lnTo>
                    <a:pt x="191" y="56"/>
                  </a:lnTo>
                  <a:lnTo>
                    <a:pt x="208" y="66"/>
                  </a:lnTo>
                  <a:lnTo>
                    <a:pt x="227" y="56"/>
                  </a:lnTo>
                  <a:close/>
                  <a:moveTo>
                    <a:pt x="198" y="70"/>
                  </a:moveTo>
                  <a:lnTo>
                    <a:pt x="182" y="61"/>
                  </a:lnTo>
                  <a:lnTo>
                    <a:pt x="163" y="73"/>
                  </a:lnTo>
                  <a:lnTo>
                    <a:pt x="179" y="82"/>
                  </a:lnTo>
                  <a:lnTo>
                    <a:pt x="198" y="70"/>
                  </a:lnTo>
                  <a:close/>
                  <a:moveTo>
                    <a:pt x="170" y="87"/>
                  </a:moveTo>
                  <a:lnTo>
                    <a:pt x="153" y="77"/>
                  </a:lnTo>
                  <a:lnTo>
                    <a:pt x="134" y="89"/>
                  </a:lnTo>
                  <a:lnTo>
                    <a:pt x="151" y="99"/>
                  </a:lnTo>
                  <a:lnTo>
                    <a:pt x="170" y="87"/>
                  </a:lnTo>
                  <a:close/>
                  <a:moveTo>
                    <a:pt x="142" y="103"/>
                  </a:moveTo>
                  <a:lnTo>
                    <a:pt x="125" y="94"/>
                  </a:lnTo>
                  <a:lnTo>
                    <a:pt x="106" y="103"/>
                  </a:lnTo>
                  <a:lnTo>
                    <a:pt x="125" y="115"/>
                  </a:lnTo>
                  <a:lnTo>
                    <a:pt x="142" y="103"/>
                  </a:lnTo>
                  <a:close/>
                  <a:moveTo>
                    <a:pt x="116" y="120"/>
                  </a:moveTo>
                  <a:lnTo>
                    <a:pt x="97" y="111"/>
                  </a:lnTo>
                  <a:lnTo>
                    <a:pt x="80" y="120"/>
                  </a:lnTo>
                  <a:lnTo>
                    <a:pt x="97" y="129"/>
                  </a:lnTo>
                  <a:lnTo>
                    <a:pt x="116" y="120"/>
                  </a:lnTo>
                  <a:close/>
                  <a:moveTo>
                    <a:pt x="87" y="137"/>
                  </a:moveTo>
                  <a:lnTo>
                    <a:pt x="68" y="125"/>
                  </a:lnTo>
                  <a:lnTo>
                    <a:pt x="52" y="137"/>
                  </a:lnTo>
                  <a:lnTo>
                    <a:pt x="68" y="146"/>
                  </a:lnTo>
                  <a:lnTo>
                    <a:pt x="87" y="137"/>
                  </a:lnTo>
                  <a:close/>
                  <a:moveTo>
                    <a:pt x="113" y="151"/>
                  </a:moveTo>
                  <a:lnTo>
                    <a:pt x="97" y="141"/>
                  </a:lnTo>
                  <a:lnTo>
                    <a:pt x="78" y="151"/>
                  </a:lnTo>
                  <a:lnTo>
                    <a:pt x="94" y="162"/>
                  </a:lnTo>
                  <a:lnTo>
                    <a:pt x="113" y="151"/>
                  </a:lnTo>
                  <a:close/>
                  <a:moveTo>
                    <a:pt x="142" y="134"/>
                  </a:moveTo>
                  <a:lnTo>
                    <a:pt x="123" y="125"/>
                  </a:lnTo>
                  <a:lnTo>
                    <a:pt x="106" y="137"/>
                  </a:lnTo>
                  <a:lnTo>
                    <a:pt x="123" y="146"/>
                  </a:lnTo>
                  <a:lnTo>
                    <a:pt x="142" y="134"/>
                  </a:lnTo>
                  <a:close/>
                  <a:moveTo>
                    <a:pt x="224" y="87"/>
                  </a:moveTo>
                  <a:lnTo>
                    <a:pt x="208" y="77"/>
                  </a:lnTo>
                  <a:lnTo>
                    <a:pt x="132" y="120"/>
                  </a:lnTo>
                  <a:lnTo>
                    <a:pt x="151" y="129"/>
                  </a:lnTo>
                  <a:lnTo>
                    <a:pt x="224" y="87"/>
                  </a:lnTo>
                  <a:close/>
                  <a:moveTo>
                    <a:pt x="253" y="70"/>
                  </a:moveTo>
                  <a:lnTo>
                    <a:pt x="236" y="61"/>
                  </a:lnTo>
                  <a:lnTo>
                    <a:pt x="217" y="70"/>
                  </a:lnTo>
                  <a:lnTo>
                    <a:pt x="234" y="82"/>
                  </a:lnTo>
                  <a:lnTo>
                    <a:pt x="253" y="70"/>
                  </a:lnTo>
                  <a:close/>
                </a:path>
              </a:pathLst>
            </a:cu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7" name="Freeform 105">
              <a:extLst>
                <a:ext uri="{FF2B5EF4-FFF2-40B4-BE49-F238E27FC236}">
                  <a16:creationId xmlns:a16="http://schemas.microsoft.com/office/drawing/2014/main" id="{B0CF7CC9-7E14-4901-9420-F061B94DF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2148"/>
              <a:ext cx="281" cy="156"/>
            </a:xfrm>
            <a:custGeom>
              <a:avLst/>
              <a:gdLst>
                <a:gd name="T0" fmla="*/ 201 w 281"/>
                <a:gd name="T1" fmla="*/ 5 h 156"/>
                <a:gd name="T2" fmla="*/ 156 w 281"/>
                <a:gd name="T3" fmla="*/ 31 h 156"/>
                <a:gd name="T4" fmla="*/ 127 w 281"/>
                <a:gd name="T5" fmla="*/ 43 h 156"/>
                <a:gd name="T6" fmla="*/ 118 w 281"/>
                <a:gd name="T7" fmla="*/ 47 h 156"/>
                <a:gd name="T8" fmla="*/ 90 w 281"/>
                <a:gd name="T9" fmla="*/ 68 h 156"/>
                <a:gd name="T10" fmla="*/ 90 w 281"/>
                <a:gd name="T11" fmla="*/ 68 h 156"/>
                <a:gd name="T12" fmla="*/ 64 w 281"/>
                <a:gd name="T13" fmla="*/ 85 h 156"/>
                <a:gd name="T14" fmla="*/ 184 w 281"/>
                <a:gd name="T15" fmla="*/ 14 h 156"/>
                <a:gd name="T16" fmla="*/ 139 w 281"/>
                <a:gd name="T17" fmla="*/ 21 h 156"/>
                <a:gd name="T18" fmla="*/ 111 w 281"/>
                <a:gd name="T19" fmla="*/ 33 h 156"/>
                <a:gd name="T20" fmla="*/ 99 w 281"/>
                <a:gd name="T21" fmla="*/ 59 h 156"/>
                <a:gd name="T22" fmla="*/ 99 w 281"/>
                <a:gd name="T23" fmla="*/ 59 h 156"/>
                <a:gd name="T24" fmla="*/ 73 w 281"/>
                <a:gd name="T25" fmla="*/ 76 h 156"/>
                <a:gd name="T26" fmla="*/ 45 w 281"/>
                <a:gd name="T27" fmla="*/ 94 h 156"/>
                <a:gd name="T28" fmla="*/ 16 w 281"/>
                <a:gd name="T29" fmla="*/ 106 h 156"/>
                <a:gd name="T30" fmla="*/ 0 w 281"/>
                <a:gd name="T31" fmla="*/ 97 h 156"/>
                <a:gd name="T32" fmla="*/ 229 w 281"/>
                <a:gd name="T33" fmla="*/ 19 h 156"/>
                <a:gd name="T34" fmla="*/ 229 w 281"/>
                <a:gd name="T35" fmla="*/ 19 h 156"/>
                <a:gd name="T36" fmla="*/ 201 w 281"/>
                <a:gd name="T37" fmla="*/ 35 h 156"/>
                <a:gd name="T38" fmla="*/ 153 w 281"/>
                <a:gd name="T39" fmla="*/ 61 h 156"/>
                <a:gd name="T40" fmla="*/ 125 w 281"/>
                <a:gd name="T41" fmla="*/ 73 h 156"/>
                <a:gd name="T42" fmla="*/ 116 w 281"/>
                <a:gd name="T43" fmla="*/ 80 h 156"/>
                <a:gd name="T44" fmla="*/ 90 w 281"/>
                <a:gd name="T45" fmla="*/ 99 h 156"/>
                <a:gd name="T46" fmla="*/ 90 w 281"/>
                <a:gd name="T47" fmla="*/ 99 h 156"/>
                <a:gd name="T48" fmla="*/ 210 w 281"/>
                <a:gd name="T49" fmla="*/ 26 h 156"/>
                <a:gd name="T50" fmla="*/ 182 w 281"/>
                <a:gd name="T51" fmla="*/ 47 h 156"/>
                <a:gd name="T52" fmla="*/ 137 w 281"/>
                <a:gd name="T53" fmla="*/ 52 h 156"/>
                <a:gd name="T54" fmla="*/ 108 w 281"/>
                <a:gd name="T55" fmla="*/ 64 h 156"/>
                <a:gd name="T56" fmla="*/ 99 w 281"/>
                <a:gd name="T57" fmla="*/ 90 h 156"/>
                <a:gd name="T58" fmla="*/ 99 w 281"/>
                <a:gd name="T59" fmla="*/ 90 h 156"/>
                <a:gd name="T60" fmla="*/ 71 w 281"/>
                <a:gd name="T61" fmla="*/ 106 h 156"/>
                <a:gd name="T62" fmla="*/ 42 w 281"/>
                <a:gd name="T63" fmla="*/ 128 h 156"/>
                <a:gd name="T64" fmla="*/ 23 w 281"/>
                <a:gd name="T65" fmla="*/ 116 h 156"/>
                <a:gd name="T66" fmla="*/ 255 w 281"/>
                <a:gd name="T67" fmla="*/ 31 h 156"/>
                <a:gd name="T68" fmla="*/ 227 w 281"/>
                <a:gd name="T69" fmla="*/ 50 h 156"/>
                <a:gd name="T70" fmla="*/ 227 w 281"/>
                <a:gd name="T71" fmla="*/ 50 h 156"/>
                <a:gd name="T72" fmla="*/ 198 w 281"/>
                <a:gd name="T73" fmla="*/ 66 h 156"/>
                <a:gd name="T74" fmla="*/ 151 w 281"/>
                <a:gd name="T75" fmla="*/ 94 h 156"/>
                <a:gd name="T76" fmla="*/ 125 w 281"/>
                <a:gd name="T77" fmla="*/ 106 h 156"/>
                <a:gd name="T78" fmla="*/ 116 w 281"/>
                <a:gd name="T79" fmla="*/ 111 h 156"/>
                <a:gd name="T80" fmla="*/ 236 w 281"/>
                <a:gd name="T81" fmla="*/ 40 h 156"/>
                <a:gd name="T82" fmla="*/ 236 w 281"/>
                <a:gd name="T83" fmla="*/ 40 h 156"/>
                <a:gd name="T84" fmla="*/ 208 w 281"/>
                <a:gd name="T85" fmla="*/ 57 h 156"/>
                <a:gd name="T86" fmla="*/ 179 w 281"/>
                <a:gd name="T87" fmla="*/ 78 h 156"/>
                <a:gd name="T88" fmla="*/ 134 w 281"/>
                <a:gd name="T89" fmla="*/ 83 h 156"/>
                <a:gd name="T90" fmla="*/ 106 w 281"/>
                <a:gd name="T91" fmla="*/ 94 h 156"/>
                <a:gd name="T92" fmla="*/ 97 w 281"/>
                <a:gd name="T93" fmla="*/ 120 h 156"/>
                <a:gd name="T94" fmla="*/ 97 w 281"/>
                <a:gd name="T95" fmla="*/ 120 h 156"/>
                <a:gd name="T96" fmla="*/ 87 w 281"/>
                <a:gd name="T97" fmla="*/ 130 h 156"/>
                <a:gd name="T98" fmla="*/ 68 w 281"/>
                <a:gd name="T99" fmla="*/ 142 h 156"/>
                <a:gd name="T100" fmla="*/ 262 w 281"/>
                <a:gd name="T101" fmla="*/ 57 h 156"/>
                <a:gd name="T102" fmla="*/ 253 w 281"/>
                <a:gd name="T103" fmla="*/ 61 h 156"/>
                <a:gd name="T104" fmla="*/ 224 w 281"/>
                <a:gd name="T105" fmla="*/ 83 h 156"/>
                <a:gd name="T106" fmla="*/ 224 w 281"/>
                <a:gd name="T107" fmla="*/ 83 h 156"/>
                <a:gd name="T108" fmla="*/ 142 w 281"/>
                <a:gd name="T109" fmla="*/ 130 h 156"/>
                <a:gd name="T110" fmla="*/ 262 w 281"/>
                <a:gd name="T111" fmla="*/ 59 h 156"/>
                <a:gd name="T112" fmla="*/ 217 w 281"/>
                <a:gd name="T113" fmla="*/ 66 h 156"/>
                <a:gd name="T114" fmla="*/ 132 w 281"/>
                <a:gd name="T115" fmla="*/ 111 h 156"/>
                <a:gd name="T116" fmla="*/ 123 w 281"/>
                <a:gd name="T117" fmla="*/ 137 h 156"/>
                <a:gd name="T118" fmla="*/ 123 w 281"/>
                <a:gd name="T119" fmla="*/ 137 h 156"/>
                <a:gd name="T120" fmla="*/ 113 w 281"/>
                <a:gd name="T121" fmla="*/ 146 h 156"/>
                <a:gd name="T122" fmla="*/ 94 w 281"/>
                <a:gd name="T123" fmla="*/ 156 h 1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1"/>
                <a:gd name="T187" fmla="*/ 0 h 156"/>
                <a:gd name="T188" fmla="*/ 281 w 281"/>
                <a:gd name="T189" fmla="*/ 156 h 1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1" h="156">
                  <a:moveTo>
                    <a:pt x="201" y="5"/>
                  </a:moveTo>
                  <a:lnTo>
                    <a:pt x="201" y="0"/>
                  </a:lnTo>
                  <a:lnTo>
                    <a:pt x="184" y="12"/>
                  </a:lnTo>
                  <a:lnTo>
                    <a:pt x="184" y="14"/>
                  </a:lnTo>
                  <a:lnTo>
                    <a:pt x="201" y="5"/>
                  </a:lnTo>
                  <a:close/>
                  <a:moveTo>
                    <a:pt x="175" y="21"/>
                  </a:moveTo>
                  <a:lnTo>
                    <a:pt x="175" y="17"/>
                  </a:lnTo>
                  <a:lnTo>
                    <a:pt x="156" y="26"/>
                  </a:lnTo>
                  <a:lnTo>
                    <a:pt x="156" y="31"/>
                  </a:lnTo>
                  <a:lnTo>
                    <a:pt x="175" y="21"/>
                  </a:lnTo>
                  <a:close/>
                  <a:moveTo>
                    <a:pt x="146" y="35"/>
                  </a:moveTo>
                  <a:lnTo>
                    <a:pt x="146" y="33"/>
                  </a:lnTo>
                  <a:lnTo>
                    <a:pt x="127" y="43"/>
                  </a:lnTo>
                  <a:lnTo>
                    <a:pt x="127" y="47"/>
                  </a:lnTo>
                  <a:lnTo>
                    <a:pt x="146" y="35"/>
                  </a:lnTo>
                  <a:close/>
                  <a:moveTo>
                    <a:pt x="118" y="52"/>
                  </a:moveTo>
                  <a:lnTo>
                    <a:pt x="118" y="47"/>
                  </a:lnTo>
                  <a:lnTo>
                    <a:pt x="99" y="59"/>
                  </a:lnTo>
                  <a:lnTo>
                    <a:pt x="99" y="64"/>
                  </a:lnTo>
                  <a:lnTo>
                    <a:pt x="118" y="52"/>
                  </a:lnTo>
                  <a:close/>
                  <a:moveTo>
                    <a:pt x="90" y="68"/>
                  </a:moveTo>
                  <a:lnTo>
                    <a:pt x="90" y="64"/>
                  </a:lnTo>
                  <a:lnTo>
                    <a:pt x="73" y="76"/>
                  </a:lnTo>
                  <a:lnTo>
                    <a:pt x="73" y="80"/>
                  </a:lnTo>
                  <a:lnTo>
                    <a:pt x="90" y="68"/>
                  </a:lnTo>
                  <a:close/>
                  <a:moveTo>
                    <a:pt x="64" y="85"/>
                  </a:moveTo>
                  <a:lnTo>
                    <a:pt x="64" y="80"/>
                  </a:lnTo>
                  <a:lnTo>
                    <a:pt x="45" y="92"/>
                  </a:lnTo>
                  <a:lnTo>
                    <a:pt x="45" y="94"/>
                  </a:lnTo>
                  <a:lnTo>
                    <a:pt x="64" y="85"/>
                  </a:lnTo>
                  <a:close/>
                  <a:moveTo>
                    <a:pt x="184" y="12"/>
                  </a:moveTo>
                  <a:lnTo>
                    <a:pt x="165" y="0"/>
                  </a:lnTo>
                  <a:lnTo>
                    <a:pt x="165" y="5"/>
                  </a:lnTo>
                  <a:lnTo>
                    <a:pt x="184" y="14"/>
                  </a:lnTo>
                  <a:lnTo>
                    <a:pt x="184" y="12"/>
                  </a:lnTo>
                  <a:close/>
                  <a:moveTo>
                    <a:pt x="156" y="26"/>
                  </a:moveTo>
                  <a:lnTo>
                    <a:pt x="139" y="17"/>
                  </a:lnTo>
                  <a:lnTo>
                    <a:pt x="139" y="21"/>
                  </a:lnTo>
                  <a:lnTo>
                    <a:pt x="156" y="31"/>
                  </a:lnTo>
                  <a:lnTo>
                    <a:pt x="156" y="26"/>
                  </a:lnTo>
                  <a:close/>
                  <a:moveTo>
                    <a:pt x="127" y="43"/>
                  </a:moveTo>
                  <a:lnTo>
                    <a:pt x="111" y="33"/>
                  </a:lnTo>
                  <a:lnTo>
                    <a:pt x="111" y="38"/>
                  </a:lnTo>
                  <a:lnTo>
                    <a:pt x="127" y="47"/>
                  </a:lnTo>
                  <a:lnTo>
                    <a:pt x="127" y="43"/>
                  </a:lnTo>
                  <a:close/>
                  <a:moveTo>
                    <a:pt x="99" y="59"/>
                  </a:moveTo>
                  <a:lnTo>
                    <a:pt x="83" y="50"/>
                  </a:lnTo>
                  <a:lnTo>
                    <a:pt x="83" y="52"/>
                  </a:lnTo>
                  <a:lnTo>
                    <a:pt x="99" y="64"/>
                  </a:lnTo>
                  <a:lnTo>
                    <a:pt x="99" y="59"/>
                  </a:lnTo>
                  <a:close/>
                  <a:moveTo>
                    <a:pt x="73" y="76"/>
                  </a:moveTo>
                  <a:lnTo>
                    <a:pt x="54" y="66"/>
                  </a:lnTo>
                  <a:lnTo>
                    <a:pt x="54" y="68"/>
                  </a:lnTo>
                  <a:lnTo>
                    <a:pt x="73" y="80"/>
                  </a:lnTo>
                  <a:lnTo>
                    <a:pt x="73" y="76"/>
                  </a:lnTo>
                  <a:close/>
                  <a:moveTo>
                    <a:pt x="45" y="92"/>
                  </a:moveTo>
                  <a:lnTo>
                    <a:pt x="26" y="80"/>
                  </a:lnTo>
                  <a:lnTo>
                    <a:pt x="26" y="85"/>
                  </a:lnTo>
                  <a:lnTo>
                    <a:pt x="45" y="94"/>
                  </a:lnTo>
                  <a:lnTo>
                    <a:pt x="45" y="92"/>
                  </a:lnTo>
                  <a:close/>
                  <a:moveTo>
                    <a:pt x="35" y="102"/>
                  </a:moveTo>
                  <a:lnTo>
                    <a:pt x="35" y="97"/>
                  </a:lnTo>
                  <a:lnTo>
                    <a:pt x="16" y="106"/>
                  </a:lnTo>
                  <a:lnTo>
                    <a:pt x="16" y="111"/>
                  </a:lnTo>
                  <a:lnTo>
                    <a:pt x="35" y="102"/>
                  </a:lnTo>
                  <a:close/>
                  <a:moveTo>
                    <a:pt x="16" y="106"/>
                  </a:moveTo>
                  <a:lnTo>
                    <a:pt x="0" y="97"/>
                  </a:lnTo>
                  <a:lnTo>
                    <a:pt x="0" y="102"/>
                  </a:lnTo>
                  <a:lnTo>
                    <a:pt x="16" y="111"/>
                  </a:lnTo>
                  <a:lnTo>
                    <a:pt x="16" y="106"/>
                  </a:lnTo>
                  <a:close/>
                  <a:moveTo>
                    <a:pt x="229" y="19"/>
                  </a:moveTo>
                  <a:lnTo>
                    <a:pt x="229" y="14"/>
                  </a:lnTo>
                  <a:lnTo>
                    <a:pt x="210" y="26"/>
                  </a:lnTo>
                  <a:lnTo>
                    <a:pt x="210" y="31"/>
                  </a:lnTo>
                  <a:lnTo>
                    <a:pt x="229" y="19"/>
                  </a:lnTo>
                  <a:close/>
                  <a:moveTo>
                    <a:pt x="201" y="35"/>
                  </a:moveTo>
                  <a:lnTo>
                    <a:pt x="201" y="31"/>
                  </a:lnTo>
                  <a:lnTo>
                    <a:pt x="182" y="43"/>
                  </a:lnTo>
                  <a:lnTo>
                    <a:pt x="182" y="47"/>
                  </a:lnTo>
                  <a:lnTo>
                    <a:pt x="201" y="35"/>
                  </a:lnTo>
                  <a:close/>
                  <a:moveTo>
                    <a:pt x="172" y="52"/>
                  </a:moveTo>
                  <a:lnTo>
                    <a:pt x="172" y="47"/>
                  </a:lnTo>
                  <a:lnTo>
                    <a:pt x="153" y="59"/>
                  </a:lnTo>
                  <a:lnTo>
                    <a:pt x="153" y="61"/>
                  </a:lnTo>
                  <a:lnTo>
                    <a:pt x="172" y="52"/>
                  </a:lnTo>
                  <a:close/>
                  <a:moveTo>
                    <a:pt x="144" y="68"/>
                  </a:moveTo>
                  <a:lnTo>
                    <a:pt x="144" y="64"/>
                  </a:lnTo>
                  <a:lnTo>
                    <a:pt x="125" y="73"/>
                  </a:lnTo>
                  <a:lnTo>
                    <a:pt x="125" y="78"/>
                  </a:lnTo>
                  <a:lnTo>
                    <a:pt x="144" y="68"/>
                  </a:lnTo>
                  <a:close/>
                  <a:moveTo>
                    <a:pt x="116" y="83"/>
                  </a:moveTo>
                  <a:lnTo>
                    <a:pt x="116" y="80"/>
                  </a:lnTo>
                  <a:lnTo>
                    <a:pt x="99" y="90"/>
                  </a:lnTo>
                  <a:lnTo>
                    <a:pt x="99" y="94"/>
                  </a:lnTo>
                  <a:lnTo>
                    <a:pt x="116" y="83"/>
                  </a:lnTo>
                  <a:close/>
                  <a:moveTo>
                    <a:pt x="90" y="99"/>
                  </a:moveTo>
                  <a:lnTo>
                    <a:pt x="90" y="94"/>
                  </a:lnTo>
                  <a:lnTo>
                    <a:pt x="71" y="106"/>
                  </a:lnTo>
                  <a:lnTo>
                    <a:pt x="71" y="111"/>
                  </a:lnTo>
                  <a:lnTo>
                    <a:pt x="90" y="99"/>
                  </a:lnTo>
                  <a:close/>
                  <a:moveTo>
                    <a:pt x="210" y="26"/>
                  </a:moveTo>
                  <a:lnTo>
                    <a:pt x="191" y="17"/>
                  </a:lnTo>
                  <a:lnTo>
                    <a:pt x="191" y="19"/>
                  </a:lnTo>
                  <a:lnTo>
                    <a:pt x="210" y="31"/>
                  </a:lnTo>
                  <a:lnTo>
                    <a:pt x="210" y="26"/>
                  </a:lnTo>
                  <a:close/>
                  <a:moveTo>
                    <a:pt x="182" y="43"/>
                  </a:moveTo>
                  <a:lnTo>
                    <a:pt x="163" y="33"/>
                  </a:lnTo>
                  <a:lnTo>
                    <a:pt x="163" y="35"/>
                  </a:lnTo>
                  <a:lnTo>
                    <a:pt x="182" y="47"/>
                  </a:lnTo>
                  <a:lnTo>
                    <a:pt x="182" y="43"/>
                  </a:lnTo>
                  <a:close/>
                  <a:moveTo>
                    <a:pt x="153" y="59"/>
                  </a:moveTo>
                  <a:lnTo>
                    <a:pt x="137" y="47"/>
                  </a:lnTo>
                  <a:lnTo>
                    <a:pt x="137" y="52"/>
                  </a:lnTo>
                  <a:lnTo>
                    <a:pt x="153" y="61"/>
                  </a:lnTo>
                  <a:lnTo>
                    <a:pt x="153" y="59"/>
                  </a:lnTo>
                  <a:close/>
                  <a:moveTo>
                    <a:pt x="125" y="73"/>
                  </a:moveTo>
                  <a:lnTo>
                    <a:pt x="108" y="64"/>
                  </a:lnTo>
                  <a:lnTo>
                    <a:pt x="108" y="68"/>
                  </a:lnTo>
                  <a:lnTo>
                    <a:pt x="125" y="78"/>
                  </a:lnTo>
                  <a:lnTo>
                    <a:pt x="125" y="73"/>
                  </a:lnTo>
                  <a:close/>
                  <a:moveTo>
                    <a:pt x="99" y="90"/>
                  </a:moveTo>
                  <a:lnTo>
                    <a:pt x="80" y="80"/>
                  </a:lnTo>
                  <a:lnTo>
                    <a:pt x="80" y="85"/>
                  </a:lnTo>
                  <a:lnTo>
                    <a:pt x="99" y="94"/>
                  </a:lnTo>
                  <a:lnTo>
                    <a:pt x="99" y="90"/>
                  </a:lnTo>
                  <a:close/>
                  <a:moveTo>
                    <a:pt x="71" y="106"/>
                  </a:moveTo>
                  <a:lnTo>
                    <a:pt x="52" y="97"/>
                  </a:lnTo>
                  <a:lnTo>
                    <a:pt x="52" y="99"/>
                  </a:lnTo>
                  <a:lnTo>
                    <a:pt x="71" y="111"/>
                  </a:lnTo>
                  <a:lnTo>
                    <a:pt x="71" y="106"/>
                  </a:lnTo>
                  <a:close/>
                  <a:moveTo>
                    <a:pt x="61" y="116"/>
                  </a:moveTo>
                  <a:lnTo>
                    <a:pt x="61" y="111"/>
                  </a:lnTo>
                  <a:lnTo>
                    <a:pt x="42" y="123"/>
                  </a:lnTo>
                  <a:lnTo>
                    <a:pt x="42" y="128"/>
                  </a:lnTo>
                  <a:lnTo>
                    <a:pt x="61" y="116"/>
                  </a:lnTo>
                  <a:close/>
                  <a:moveTo>
                    <a:pt x="42" y="123"/>
                  </a:moveTo>
                  <a:lnTo>
                    <a:pt x="23" y="113"/>
                  </a:lnTo>
                  <a:lnTo>
                    <a:pt x="23" y="116"/>
                  </a:lnTo>
                  <a:lnTo>
                    <a:pt x="42" y="128"/>
                  </a:lnTo>
                  <a:lnTo>
                    <a:pt x="42" y="123"/>
                  </a:lnTo>
                  <a:close/>
                  <a:moveTo>
                    <a:pt x="255" y="35"/>
                  </a:moveTo>
                  <a:lnTo>
                    <a:pt x="255" y="31"/>
                  </a:lnTo>
                  <a:lnTo>
                    <a:pt x="236" y="40"/>
                  </a:lnTo>
                  <a:lnTo>
                    <a:pt x="236" y="45"/>
                  </a:lnTo>
                  <a:lnTo>
                    <a:pt x="255" y="35"/>
                  </a:lnTo>
                  <a:close/>
                  <a:moveTo>
                    <a:pt x="227" y="50"/>
                  </a:moveTo>
                  <a:lnTo>
                    <a:pt x="227" y="47"/>
                  </a:lnTo>
                  <a:lnTo>
                    <a:pt x="208" y="57"/>
                  </a:lnTo>
                  <a:lnTo>
                    <a:pt x="208" y="61"/>
                  </a:lnTo>
                  <a:lnTo>
                    <a:pt x="227" y="50"/>
                  </a:lnTo>
                  <a:close/>
                  <a:moveTo>
                    <a:pt x="198" y="66"/>
                  </a:moveTo>
                  <a:lnTo>
                    <a:pt x="198" y="61"/>
                  </a:lnTo>
                  <a:lnTo>
                    <a:pt x="179" y="73"/>
                  </a:lnTo>
                  <a:lnTo>
                    <a:pt x="179" y="78"/>
                  </a:lnTo>
                  <a:lnTo>
                    <a:pt x="198" y="66"/>
                  </a:lnTo>
                  <a:close/>
                  <a:moveTo>
                    <a:pt x="170" y="83"/>
                  </a:moveTo>
                  <a:lnTo>
                    <a:pt x="170" y="78"/>
                  </a:lnTo>
                  <a:lnTo>
                    <a:pt x="151" y="90"/>
                  </a:lnTo>
                  <a:lnTo>
                    <a:pt x="151" y="94"/>
                  </a:lnTo>
                  <a:lnTo>
                    <a:pt x="170" y="83"/>
                  </a:lnTo>
                  <a:close/>
                  <a:moveTo>
                    <a:pt x="142" y="99"/>
                  </a:moveTo>
                  <a:lnTo>
                    <a:pt x="142" y="94"/>
                  </a:lnTo>
                  <a:lnTo>
                    <a:pt x="125" y="106"/>
                  </a:lnTo>
                  <a:lnTo>
                    <a:pt x="125" y="109"/>
                  </a:lnTo>
                  <a:lnTo>
                    <a:pt x="142" y="99"/>
                  </a:lnTo>
                  <a:close/>
                  <a:moveTo>
                    <a:pt x="116" y="116"/>
                  </a:moveTo>
                  <a:lnTo>
                    <a:pt x="116" y="111"/>
                  </a:lnTo>
                  <a:lnTo>
                    <a:pt x="97" y="120"/>
                  </a:lnTo>
                  <a:lnTo>
                    <a:pt x="97" y="125"/>
                  </a:lnTo>
                  <a:lnTo>
                    <a:pt x="116" y="116"/>
                  </a:lnTo>
                  <a:close/>
                  <a:moveTo>
                    <a:pt x="236" y="40"/>
                  </a:moveTo>
                  <a:lnTo>
                    <a:pt x="217" y="31"/>
                  </a:lnTo>
                  <a:lnTo>
                    <a:pt x="217" y="35"/>
                  </a:lnTo>
                  <a:lnTo>
                    <a:pt x="236" y="45"/>
                  </a:lnTo>
                  <a:lnTo>
                    <a:pt x="236" y="40"/>
                  </a:lnTo>
                  <a:close/>
                  <a:moveTo>
                    <a:pt x="208" y="57"/>
                  </a:moveTo>
                  <a:lnTo>
                    <a:pt x="191" y="47"/>
                  </a:lnTo>
                  <a:lnTo>
                    <a:pt x="191" y="52"/>
                  </a:lnTo>
                  <a:lnTo>
                    <a:pt x="208" y="61"/>
                  </a:lnTo>
                  <a:lnTo>
                    <a:pt x="208" y="57"/>
                  </a:lnTo>
                  <a:close/>
                  <a:moveTo>
                    <a:pt x="179" y="73"/>
                  </a:moveTo>
                  <a:lnTo>
                    <a:pt x="163" y="64"/>
                  </a:lnTo>
                  <a:lnTo>
                    <a:pt x="163" y="66"/>
                  </a:lnTo>
                  <a:lnTo>
                    <a:pt x="179" y="78"/>
                  </a:lnTo>
                  <a:lnTo>
                    <a:pt x="179" y="73"/>
                  </a:lnTo>
                  <a:close/>
                  <a:moveTo>
                    <a:pt x="151" y="90"/>
                  </a:moveTo>
                  <a:lnTo>
                    <a:pt x="134" y="80"/>
                  </a:lnTo>
                  <a:lnTo>
                    <a:pt x="134" y="83"/>
                  </a:lnTo>
                  <a:lnTo>
                    <a:pt x="151" y="94"/>
                  </a:lnTo>
                  <a:lnTo>
                    <a:pt x="151" y="90"/>
                  </a:lnTo>
                  <a:close/>
                  <a:moveTo>
                    <a:pt x="125" y="106"/>
                  </a:moveTo>
                  <a:lnTo>
                    <a:pt x="106" y="94"/>
                  </a:lnTo>
                  <a:lnTo>
                    <a:pt x="106" y="99"/>
                  </a:lnTo>
                  <a:lnTo>
                    <a:pt x="125" y="109"/>
                  </a:lnTo>
                  <a:lnTo>
                    <a:pt x="125" y="106"/>
                  </a:lnTo>
                  <a:close/>
                  <a:moveTo>
                    <a:pt x="97" y="120"/>
                  </a:moveTo>
                  <a:lnTo>
                    <a:pt x="80" y="111"/>
                  </a:lnTo>
                  <a:lnTo>
                    <a:pt x="80" y="116"/>
                  </a:lnTo>
                  <a:lnTo>
                    <a:pt x="97" y="125"/>
                  </a:lnTo>
                  <a:lnTo>
                    <a:pt x="97" y="120"/>
                  </a:lnTo>
                  <a:close/>
                  <a:moveTo>
                    <a:pt x="87" y="130"/>
                  </a:moveTo>
                  <a:lnTo>
                    <a:pt x="87" y="128"/>
                  </a:lnTo>
                  <a:lnTo>
                    <a:pt x="68" y="137"/>
                  </a:lnTo>
                  <a:lnTo>
                    <a:pt x="68" y="142"/>
                  </a:lnTo>
                  <a:lnTo>
                    <a:pt x="87" y="130"/>
                  </a:lnTo>
                  <a:close/>
                  <a:moveTo>
                    <a:pt x="68" y="137"/>
                  </a:moveTo>
                  <a:lnTo>
                    <a:pt x="52" y="128"/>
                  </a:lnTo>
                  <a:lnTo>
                    <a:pt x="52" y="132"/>
                  </a:lnTo>
                  <a:lnTo>
                    <a:pt x="68" y="142"/>
                  </a:lnTo>
                  <a:lnTo>
                    <a:pt x="68" y="137"/>
                  </a:lnTo>
                  <a:close/>
                  <a:moveTo>
                    <a:pt x="281" y="50"/>
                  </a:moveTo>
                  <a:lnTo>
                    <a:pt x="281" y="45"/>
                  </a:lnTo>
                  <a:lnTo>
                    <a:pt x="262" y="57"/>
                  </a:lnTo>
                  <a:lnTo>
                    <a:pt x="262" y="59"/>
                  </a:lnTo>
                  <a:lnTo>
                    <a:pt x="281" y="50"/>
                  </a:lnTo>
                  <a:close/>
                  <a:moveTo>
                    <a:pt x="253" y="66"/>
                  </a:moveTo>
                  <a:lnTo>
                    <a:pt x="253" y="61"/>
                  </a:lnTo>
                  <a:lnTo>
                    <a:pt x="234" y="73"/>
                  </a:lnTo>
                  <a:lnTo>
                    <a:pt x="234" y="76"/>
                  </a:lnTo>
                  <a:lnTo>
                    <a:pt x="253" y="66"/>
                  </a:lnTo>
                  <a:close/>
                  <a:moveTo>
                    <a:pt x="224" y="83"/>
                  </a:moveTo>
                  <a:lnTo>
                    <a:pt x="224" y="78"/>
                  </a:lnTo>
                  <a:lnTo>
                    <a:pt x="151" y="120"/>
                  </a:lnTo>
                  <a:lnTo>
                    <a:pt x="151" y="125"/>
                  </a:lnTo>
                  <a:lnTo>
                    <a:pt x="224" y="83"/>
                  </a:lnTo>
                  <a:close/>
                  <a:moveTo>
                    <a:pt x="142" y="130"/>
                  </a:moveTo>
                  <a:lnTo>
                    <a:pt x="142" y="125"/>
                  </a:lnTo>
                  <a:lnTo>
                    <a:pt x="123" y="137"/>
                  </a:lnTo>
                  <a:lnTo>
                    <a:pt x="123" y="142"/>
                  </a:lnTo>
                  <a:lnTo>
                    <a:pt x="142" y="130"/>
                  </a:lnTo>
                  <a:close/>
                  <a:moveTo>
                    <a:pt x="262" y="57"/>
                  </a:moveTo>
                  <a:lnTo>
                    <a:pt x="245" y="47"/>
                  </a:lnTo>
                  <a:lnTo>
                    <a:pt x="245" y="50"/>
                  </a:lnTo>
                  <a:lnTo>
                    <a:pt x="262" y="59"/>
                  </a:lnTo>
                  <a:lnTo>
                    <a:pt x="262" y="57"/>
                  </a:lnTo>
                  <a:close/>
                  <a:moveTo>
                    <a:pt x="234" y="73"/>
                  </a:moveTo>
                  <a:lnTo>
                    <a:pt x="217" y="61"/>
                  </a:lnTo>
                  <a:lnTo>
                    <a:pt x="217" y="66"/>
                  </a:lnTo>
                  <a:lnTo>
                    <a:pt x="234" y="76"/>
                  </a:lnTo>
                  <a:lnTo>
                    <a:pt x="234" y="73"/>
                  </a:lnTo>
                  <a:close/>
                  <a:moveTo>
                    <a:pt x="151" y="120"/>
                  </a:moveTo>
                  <a:lnTo>
                    <a:pt x="132" y="111"/>
                  </a:lnTo>
                  <a:lnTo>
                    <a:pt x="132" y="113"/>
                  </a:lnTo>
                  <a:lnTo>
                    <a:pt x="151" y="125"/>
                  </a:lnTo>
                  <a:lnTo>
                    <a:pt x="151" y="120"/>
                  </a:lnTo>
                  <a:close/>
                  <a:moveTo>
                    <a:pt x="123" y="137"/>
                  </a:moveTo>
                  <a:lnTo>
                    <a:pt x="106" y="128"/>
                  </a:lnTo>
                  <a:lnTo>
                    <a:pt x="106" y="130"/>
                  </a:lnTo>
                  <a:lnTo>
                    <a:pt x="123" y="142"/>
                  </a:lnTo>
                  <a:lnTo>
                    <a:pt x="123" y="137"/>
                  </a:lnTo>
                  <a:close/>
                  <a:moveTo>
                    <a:pt x="113" y="146"/>
                  </a:moveTo>
                  <a:lnTo>
                    <a:pt x="113" y="142"/>
                  </a:lnTo>
                  <a:lnTo>
                    <a:pt x="94" y="153"/>
                  </a:lnTo>
                  <a:lnTo>
                    <a:pt x="94" y="156"/>
                  </a:lnTo>
                  <a:lnTo>
                    <a:pt x="113" y="146"/>
                  </a:lnTo>
                  <a:close/>
                  <a:moveTo>
                    <a:pt x="94" y="153"/>
                  </a:moveTo>
                  <a:lnTo>
                    <a:pt x="78" y="142"/>
                  </a:lnTo>
                  <a:lnTo>
                    <a:pt x="78" y="146"/>
                  </a:lnTo>
                  <a:lnTo>
                    <a:pt x="94" y="156"/>
                  </a:lnTo>
                  <a:lnTo>
                    <a:pt x="94" y="153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8" name="Freeform 106">
              <a:extLst>
                <a:ext uri="{FF2B5EF4-FFF2-40B4-BE49-F238E27FC236}">
                  <a16:creationId xmlns:a16="http://schemas.microsoft.com/office/drawing/2014/main" id="{8D84F170-02A6-43DF-AD7E-31CFB3B5C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200"/>
              <a:ext cx="208" cy="149"/>
            </a:xfrm>
            <a:custGeom>
              <a:avLst/>
              <a:gdLst>
                <a:gd name="T0" fmla="*/ 36303 w 88"/>
                <a:gd name="T1" fmla="*/ 4884 h 63"/>
                <a:gd name="T2" fmla="*/ 0 w 88"/>
                <a:gd name="T3" fmla="*/ 26061 h 63"/>
                <a:gd name="T4" fmla="*/ 0 w 88"/>
                <a:gd name="T5" fmla="*/ 26061 h 63"/>
                <a:gd name="T6" fmla="*/ 0 w 88"/>
                <a:gd name="T7" fmla="*/ 20652 h 63"/>
                <a:gd name="T8" fmla="*/ 36303 w 88"/>
                <a:gd name="T9" fmla="*/ 0 h 63"/>
                <a:gd name="T10" fmla="*/ 36303 w 88"/>
                <a:gd name="T11" fmla="*/ 0 h 63"/>
                <a:gd name="T12" fmla="*/ 36303 w 88"/>
                <a:gd name="T13" fmla="*/ 4884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63"/>
                <a:gd name="T23" fmla="*/ 88 w 88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63">
                  <a:moveTo>
                    <a:pt x="88" y="12"/>
                  </a:moveTo>
                  <a:cubicBezTo>
                    <a:pt x="64" y="36"/>
                    <a:pt x="33" y="5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3" y="40"/>
                    <a:pt x="63" y="23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12"/>
                    <a:pt x="88" y="12"/>
                    <a:pt x="88" y="12"/>
                  </a:cubicBez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79" name="Freeform 107">
              <a:extLst>
                <a:ext uri="{FF2B5EF4-FFF2-40B4-BE49-F238E27FC236}">
                  <a16:creationId xmlns:a16="http://schemas.microsoft.com/office/drawing/2014/main" id="{2782FFD3-CBCC-49C1-A41E-7E9B6CA8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7" y="2195"/>
              <a:ext cx="213" cy="156"/>
            </a:xfrm>
            <a:custGeom>
              <a:avLst/>
              <a:gdLst>
                <a:gd name="T0" fmla="*/ 37422 w 90"/>
                <a:gd name="T1" fmla="*/ 5744 h 66"/>
                <a:gd name="T2" fmla="*/ 37422 w 90"/>
                <a:gd name="T3" fmla="*/ 872 h 66"/>
                <a:gd name="T4" fmla="*/ 37422 w 90"/>
                <a:gd name="T5" fmla="*/ 0 h 66"/>
                <a:gd name="T6" fmla="*/ 36520 w 90"/>
                <a:gd name="T7" fmla="*/ 369 h 66"/>
                <a:gd name="T8" fmla="*/ 369 w 90"/>
                <a:gd name="T9" fmla="*/ 21100 h 66"/>
                <a:gd name="T10" fmla="*/ 0 w 90"/>
                <a:gd name="T11" fmla="*/ 21469 h 66"/>
                <a:gd name="T12" fmla="*/ 0 w 90"/>
                <a:gd name="T13" fmla="*/ 26844 h 66"/>
                <a:gd name="T14" fmla="*/ 369 w 90"/>
                <a:gd name="T15" fmla="*/ 27213 h 66"/>
                <a:gd name="T16" fmla="*/ 873 w 90"/>
                <a:gd name="T17" fmla="*/ 27213 h 66"/>
                <a:gd name="T18" fmla="*/ 37422 w 90"/>
                <a:gd name="T19" fmla="*/ 6112 h 66"/>
                <a:gd name="T20" fmla="*/ 37422 w 90"/>
                <a:gd name="T21" fmla="*/ 5744 h 66"/>
                <a:gd name="T22" fmla="*/ 36520 w 90"/>
                <a:gd name="T23" fmla="*/ 5403 h 66"/>
                <a:gd name="T24" fmla="*/ 369 w 90"/>
                <a:gd name="T25" fmla="*/ 25974 h 66"/>
                <a:gd name="T26" fmla="*/ 873 w 90"/>
                <a:gd name="T27" fmla="*/ 26343 h 66"/>
                <a:gd name="T28" fmla="*/ 1261 w 90"/>
                <a:gd name="T29" fmla="*/ 26844 h 66"/>
                <a:gd name="T30" fmla="*/ 1261 w 90"/>
                <a:gd name="T31" fmla="*/ 21469 h 66"/>
                <a:gd name="T32" fmla="*/ 873 w 90"/>
                <a:gd name="T33" fmla="*/ 21750 h 66"/>
                <a:gd name="T34" fmla="*/ 37422 w 90"/>
                <a:gd name="T35" fmla="*/ 872 h 66"/>
                <a:gd name="T36" fmla="*/ 37053 w 90"/>
                <a:gd name="T37" fmla="*/ 1257 h 66"/>
                <a:gd name="T38" fmla="*/ 36520 w 90"/>
                <a:gd name="T39" fmla="*/ 872 h 66"/>
                <a:gd name="T40" fmla="*/ 36520 w 90"/>
                <a:gd name="T41" fmla="*/ 5744 h 66"/>
                <a:gd name="T42" fmla="*/ 36520 w 90"/>
                <a:gd name="T43" fmla="*/ 5403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66"/>
                <a:gd name="T68" fmla="*/ 90 w 90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66">
                  <a:moveTo>
                    <a:pt x="90" y="14"/>
                  </a:moveTo>
                  <a:cubicBezTo>
                    <a:pt x="90" y="2"/>
                    <a:pt x="90" y="2"/>
                    <a:pt x="90" y="2"/>
                  </a:cubicBezTo>
                  <a:cubicBezTo>
                    <a:pt x="90" y="1"/>
                    <a:pt x="90" y="1"/>
                    <a:pt x="90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63" y="23"/>
                    <a:pt x="33" y="41"/>
                    <a:pt x="1" y="51"/>
                  </a:cubicBezTo>
                  <a:cubicBezTo>
                    <a:pt x="1" y="51"/>
                    <a:pt x="0" y="51"/>
                    <a:pt x="0" y="52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1" y="66"/>
                  </a:cubicBezTo>
                  <a:cubicBezTo>
                    <a:pt x="1" y="66"/>
                    <a:pt x="1" y="66"/>
                    <a:pt x="2" y="66"/>
                  </a:cubicBezTo>
                  <a:cubicBezTo>
                    <a:pt x="35" y="57"/>
                    <a:pt x="65" y="39"/>
                    <a:pt x="90" y="15"/>
                  </a:cubicBezTo>
                  <a:cubicBezTo>
                    <a:pt x="90" y="14"/>
                    <a:pt x="90" y="14"/>
                    <a:pt x="90" y="14"/>
                  </a:cubicBezTo>
                  <a:close/>
                  <a:moveTo>
                    <a:pt x="88" y="13"/>
                  </a:moveTo>
                  <a:cubicBezTo>
                    <a:pt x="64" y="37"/>
                    <a:pt x="33" y="54"/>
                    <a:pt x="1" y="63"/>
                  </a:cubicBezTo>
                  <a:cubicBezTo>
                    <a:pt x="1" y="63"/>
                    <a:pt x="2" y="63"/>
                    <a:pt x="2" y="64"/>
                  </a:cubicBezTo>
                  <a:cubicBezTo>
                    <a:pt x="3" y="64"/>
                    <a:pt x="3" y="64"/>
                    <a:pt x="3" y="65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2" y="53"/>
                    <a:pt x="2" y="53"/>
                  </a:cubicBezTo>
                  <a:cubicBezTo>
                    <a:pt x="34" y="43"/>
                    <a:pt x="65" y="26"/>
                    <a:pt x="90" y="2"/>
                  </a:cubicBezTo>
                  <a:cubicBezTo>
                    <a:pt x="90" y="3"/>
                    <a:pt x="89" y="3"/>
                    <a:pt x="89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0" name="Freeform 108">
              <a:extLst>
                <a:ext uri="{FF2B5EF4-FFF2-40B4-BE49-F238E27FC236}">
                  <a16:creationId xmlns:a16="http://schemas.microsoft.com/office/drawing/2014/main" id="{0806D7A0-F9D7-460C-B666-74C58F7DA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077"/>
              <a:ext cx="66" cy="165"/>
            </a:xfrm>
            <a:custGeom>
              <a:avLst/>
              <a:gdLst>
                <a:gd name="T0" fmla="*/ 66 w 66"/>
                <a:gd name="T1" fmla="*/ 165 h 165"/>
                <a:gd name="T2" fmla="*/ 19 w 66"/>
                <a:gd name="T3" fmla="*/ 0 h 165"/>
                <a:gd name="T4" fmla="*/ 0 w 66"/>
                <a:gd name="T5" fmla="*/ 0 h 165"/>
                <a:gd name="T6" fmla="*/ 47 w 66"/>
                <a:gd name="T7" fmla="*/ 154 h 165"/>
                <a:gd name="T8" fmla="*/ 66 w 66"/>
                <a:gd name="T9" fmla="*/ 165 h 165"/>
                <a:gd name="T10" fmla="*/ 66 w 66"/>
                <a:gd name="T11" fmla="*/ 165 h 1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65"/>
                <a:gd name="T20" fmla="*/ 66 w 66"/>
                <a:gd name="T21" fmla="*/ 165 h 1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65">
                  <a:moveTo>
                    <a:pt x="66" y="165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47" y="154"/>
                  </a:lnTo>
                  <a:lnTo>
                    <a:pt x="66" y="165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1" name="Freeform 109">
              <a:extLst>
                <a:ext uri="{FF2B5EF4-FFF2-40B4-BE49-F238E27FC236}">
                  <a16:creationId xmlns:a16="http://schemas.microsoft.com/office/drawing/2014/main" id="{2922AF97-29A7-4471-AF34-C164F9652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3" y="2075"/>
              <a:ext cx="71" cy="172"/>
            </a:xfrm>
            <a:custGeom>
              <a:avLst/>
              <a:gdLst>
                <a:gd name="T0" fmla="*/ 11573 w 30"/>
                <a:gd name="T1" fmla="*/ 28269 h 73"/>
                <a:gd name="T2" fmla="*/ 12484 w 30"/>
                <a:gd name="T3" fmla="*/ 28269 h 73"/>
                <a:gd name="T4" fmla="*/ 8750 w 30"/>
                <a:gd name="T5" fmla="*/ 26137 h 73"/>
                <a:gd name="T6" fmla="*/ 9135 w 30"/>
                <a:gd name="T7" fmla="*/ 26726 h 73"/>
                <a:gd name="T8" fmla="*/ 873 w 30"/>
                <a:gd name="T9" fmla="*/ 368 h 73"/>
                <a:gd name="T10" fmla="*/ 873 w 30"/>
                <a:gd name="T11" fmla="*/ 867 h 73"/>
                <a:gd name="T12" fmla="*/ 369 w 30"/>
                <a:gd name="T13" fmla="*/ 1178 h 73"/>
                <a:gd name="T14" fmla="*/ 3697 w 30"/>
                <a:gd name="T15" fmla="*/ 1178 h 73"/>
                <a:gd name="T16" fmla="*/ 2984 w 30"/>
                <a:gd name="T17" fmla="*/ 867 h 73"/>
                <a:gd name="T18" fmla="*/ 11573 w 30"/>
                <a:gd name="T19" fmla="*/ 29129 h 73"/>
                <a:gd name="T20" fmla="*/ 11573 w 30"/>
                <a:gd name="T21" fmla="*/ 28269 h 73"/>
                <a:gd name="T22" fmla="*/ 12484 w 30"/>
                <a:gd name="T23" fmla="*/ 29129 h 73"/>
                <a:gd name="T24" fmla="*/ 12484 w 30"/>
                <a:gd name="T25" fmla="*/ 28540 h 73"/>
                <a:gd name="T26" fmla="*/ 4241 w 30"/>
                <a:gd name="T27" fmla="*/ 368 h 73"/>
                <a:gd name="T28" fmla="*/ 3697 w 30"/>
                <a:gd name="T29" fmla="*/ 0 h 73"/>
                <a:gd name="T30" fmla="*/ 369 w 30"/>
                <a:gd name="T31" fmla="*/ 0 h 73"/>
                <a:gd name="T32" fmla="*/ 0 w 30"/>
                <a:gd name="T33" fmla="*/ 368 h 73"/>
                <a:gd name="T34" fmla="*/ 0 w 30"/>
                <a:gd name="T35" fmla="*/ 867 h 73"/>
                <a:gd name="T36" fmla="*/ 7943 w 30"/>
                <a:gd name="T37" fmla="*/ 26997 h 73"/>
                <a:gd name="T38" fmla="*/ 8245 w 30"/>
                <a:gd name="T39" fmla="*/ 26997 h 73"/>
                <a:gd name="T40" fmla="*/ 11573 w 30"/>
                <a:gd name="T41" fmla="*/ 29129 h 73"/>
                <a:gd name="T42" fmla="*/ 12484 w 30"/>
                <a:gd name="T43" fmla="*/ 29129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73"/>
                <a:gd name="T68" fmla="*/ 30 w 30"/>
                <a:gd name="T69" fmla="*/ 73 h 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73">
                  <a:moveTo>
                    <a:pt x="28" y="70"/>
                  </a:moveTo>
                  <a:cubicBezTo>
                    <a:pt x="29" y="70"/>
                    <a:pt x="29" y="70"/>
                    <a:pt x="30" y="70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2" y="65"/>
                    <a:pt x="22" y="65"/>
                    <a:pt x="22" y="6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1"/>
                    <a:pt x="28" y="71"/>
                    <a:pt x="28" y="70"/>
                  </a:cubicBezTo>
                  <a:close/>
                  <a:moveTo>
                    <a:pt x="30" y="72"/>
                  </a:moveTo>
                  <a:cubicBezTo>
                    <a:pt x="30" y="72"/>
                    <a:pt x="30" y="71"/>
                    <a:pt x="30" y="7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20" y="67"/>
                    <a:pt x="20" y="67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9" y="73"/>
                    <a:pt x="29" y="73"/>
                    <a:pt x="30" y="72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2" name="Freeform 110">
              <a:extLst>
                <a:ext uri="{FF2B5EF4-FFF2-40B4-BE49-F238E27FC236}">
                  <a16:creationId xmlns:a16="http://schemas.microsoft.com/office/drawing/2014/main" id="{0F4BAB14-5524-4A9C-872F-1CBCA7C5B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" y="2231"/>
              <a:ext cx="146" cy="118"/>
            </a:xfrm>
            <a:custGeom>
              <a:avLst/>
              <a:gdLst>
                <a:gd name="T0" fmla="*/ 146 w 146"/>
                <a:gd name="T1" fmla="*/ 87 h 118"/>
                <a:gd name="T2" fmla="*/ 0 w 146"/>
                <a:gd name="T3" fmla="*/ 0 h 118"/>
                <a:gd name="T4" fmla="*/ 9 w 146"/>
                <a:gd name="T5" fmla="*/ 37 h 118"/>
                <a:gd name="T6" fmla="*/ 146 w 146"/>
                <a:gd name="T7" fmla="*/ 118 h 118"/>
                <a:gd name="T8" fmla="*/ 146 w 146"/>
                <a:gd name="T9" fmla="*/ 87 h 118"/>
                <a:gd name="T10" fmla="*/ 146 w 146"/>
                <a:gd name="T11" fmla="*/ 87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118"/>
                <a:gd name="T20" fmla="*/ 146 w 146"/>
                <a:gd name="T21" fmla="*/ 118 h 1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118">
                  <a:moveTo>
                    <a:pt x="146" y="87"/>
                  </a:moveTo>
                  <a:lnTo>
                    <a:pt x="0" y="0"/>
                  </a:lnTo>
                  <a:lnTo>
                    <a:pt x="9" y="37"/>
                  </a:lnTo>
                  <a:lnTo>
                    <a:pt x="146" y="118"/>
                  </a:lnTo>
                  <a:lnTo>
                    <a:pt x="146" y="87"/>
                  </a:ln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3" name="Freeform 111">
              <a:extLst>
                <a:ext uri="{FF2B5EF4-FFF2-40B4-BE49-F238E27FC236}">
                  <a16:creationId xmlns:a16="http://schemas.microsoft.com/office/drawing/2014/main" id="{9A99ECF9-A22B-4700-A9E8-6605A3D47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8" y="2228"/>
              <a:ext cx="156" cy="123"/>
            </a:xfrm>
            <a:custGeom>
              <a:avLst/>
              <a:gdLst>
                <a:gd name="T0" fmla="*/ 25974 w 66"/>
                <a:gd name="T1" fmla="*/ 15777 h 52"/>
                <a:gd name="T2" fmla="*/ 25974 w 66"/>
                <a:gd name="T3" fmla="*/ 21189 h 52"/>
                <a:gd name="T4" fmla="*/ 26343 w 66"/>
                <a:gd name="T5" fmla="*/ 20288 h 52"/>
                <a:gd name="T6" fmla="*/ 26844 w 66"/>
                <a:gd name="T7" fmla="*/ 20288 h 52"/>
                <a:gd name="T8" fmla="*/ 2430 w 66"/>
                <a:gd name="T9" fmla="*/ 6143 h 52"/>
                <a:gd name="T10" fmla="*/ 2971 w 66"/>
                <a:gd name="T11" fmla="*/ 6670 h 52"/>
                <a:gd name="T12" fmla="*/ 1257 w 66"/>
                <a:gd name="T13" fmla="*/ 369 h 52"/>
                <a:gd name="T14" fmla="*/ 872 w 66"/>
                <a:gd name="T15" fmla="*/ 873 h 52"/>
                <a:gd name="T16" fmla="*/ 369 w 66"/>
                <a:gd name="T17" fmla="*/ 873 h 52"/>
                <a:gd name="T18" fmla="*/ 26343 w 66"/>
                <a:gd name="T19" fmla="*/ 16158 h 52"/>
                <a:gd name="T20" fmla="*/ 25974 w 66"/>
                <a:gd name="T21" fmla="*/ 15777 h 52"/>
                <a:gd name="T22" fmla="*/ 26844 w 66"/>
                <a:gd name="T23" fmla="*/ 15403 h 52"/>
                <a:gd name="T24" fmla="*/ 872 w 66"/>
                <a:gd name="T25" fmla="*/ 0 h 52"/>
                <a:gd name="T26" fmla="*/ 369 w 66"/>
                <a:gd name="T27" fmla="*/ 0 h 52"/>
                <a:gd name="T28" fmla="*/ 0 w 66"/>
                <a:gd name="T29" fmla="*/ 873 h 52"/>
                <a:gd name="T30" fmla="*/ 2061 w 66"/>
                <a:gd name="T31" fmla="*/ 7039 h 52"/>
                <a:gd name="T32" fmla="*/ 2061 w 66"/>
                <a:gd name="T33" fmla="*/ 7543 h 52"/>
                <a:gd name="T34" fmla="*/ 26343 w 66"/>
                <a:gd name="T35" fmla="*/ 21530 h 52"/>
                <a:gd name="T36" fmla="*/ 26844 w 66"/>
                <a:gd name="T37" fmla="*/ 21530 h 52"/>
                <a:gd name="T38" fmla="*/ 27213 w 66"/>
                <a:gd name="T39" fmla="*/ 21189 h 52"/>
                <a:gd name="T40" fmla="*/ 27213 w 66"/>
                <a:gd name="T41" fmla="*/ 15777 h 52"/>
                <a:gd name="T42" fmla="*/ 26844 w 66"/>
                <a:gd name="T43" fmla="*/ 15403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6"/>
                <a:gd name="T67" fmla="*/ 0 h 52"/>
                <a:gd name="T68" fmla="*/ 66 w 66"/>
                <a:gd name="T69" fmla="*/ 52 h 5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6" h="52">
                  <a:moveTo>
                    <a:pt x="63" y="38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0"/>
                    <a:pt x="63" y="50"/>
                    <a:pt x="64" y="49"/>
                  </a:cubicBezTo>
                  <a:cubicBezTo>
                    <a:pt x="64" y="49"/>
                    <a:pt x="65" y="49"/>
                    <a:pt x="65" y="49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3" y="39"/>
                    <a:pt x="63" y="38"/>
                    <a:pt x="63" y="38"/>
                  </a:cubicBezTo>
                  <a:close/>
                  <a:moveTo>
                    <a:pt x="65" y="3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8"/>
                    <a:pt x="5" y="18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2"/>
                    <a:pt x="65" y="52"/>
                    <a:pt x="65" y="52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7"/>
                    <a:pt x="66" y="37"/>
                    <a:pt x="65" y="37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4" name="Freeform 112">
              <a:extLst>
                <a:ext uri="{FF2B5EF4-FFF2-40B4-BE49-F238E27FC236}">
                  <a16:creationId xmlns:a16="http://schemas.microsoft.com/office/drawing/2014/main" id="{35A1E777-3711-4FA9-825B-CB6550BE3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" y="2268"/>
              <a:ext cx="96" cy="76"/>
            </a:xfrm>
            <a:custGeom>
              <a:avLst/>
              <a:gdLst>
                <a:gd name="T0" fmla="*/ 1119 w 41"/>
                <a:gd name="T1" fmla="*/ 0 h 32"/>
                <a:gd name="T2" fmla="*/ 15482 w 41"/>
                <a:gd name="T3" fmla="*/ 9296 h 32"/>
                <a:gd name="T4" fmla="*/ 15838 w 41"/>
                <a:gd name="T5" fmla="*/ 9899 h 32"/>
                <a:gd name="T6" fmla="*/ 15838 w 41"/>
                <a:gd name="T7" fmla="*/ 12754 h 32"/>
                <a:gd name="T8" fmla="*/ 15838 w 41"/>
                <a:gd name="T9" fmla="*/ 12754 h 32"/>
                <a:gd name="T10" fmla="*/ 14995 w 41"/>
                <a:gd name="T11" fmla="*/ 13623 h 32"/>
                <a:gd name="T12" fmla="*/ 14632 w 41"/>
                <a:gd name="T13" fmla="*/ 12754 h 32"/>
                <a:gd name="T14" fmla="*/ 14632 w 41"/>
                <a:gd name="T15" fmla="*/ 12754 h 32"/>
                <a:gd name="T16" fmla="*/ 14632 w 41"/>
                <a:gd name="T17" fmla="*/ 9899 h 32"/>
                <a:gd name="T18" fmla="*/ 14995 w 41"/>
                <a:gd name="T19" fmla="*/ 10210 h 32"/>
                <a:gd name="T20" fmla="*/ 363 w 41"/>
                <a:gd name="T21" fmla="*/ 926 h 32"/>
                <a:gd name="T22" fmla="*/ 363 w 41"/>
                <a:gd name="T23" fmla="*/ 926 h 32"/>
                <a:gd name="T24" fmla="*/ 363 w 41"/>
                <a:gd name="T25" fmla="*/ 0 h 32"/>
                <a:gd name="T26" fmla="*/ 1119 w 41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32"/>
                <a:gd name="T44" fmla="*/ 41 w 41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32">
                  <a:moveTo>
                    <a:pt x="3" y="0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41" y="22"/>
                    <a:pt x="41" y="22"/>
                    <a:pt x="41" y="23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0" y="32"/>
                    <a:pt x="39" y="32"/>
                  </a:cubicBezTo>
                  <a:cubicBezTo>
                    <a:pt x="39" y="32"/>
                    <a:pt x="38" y="31"/>
                    <a:pt x="38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8" y="24"/>
                    <a:pt x="39" y="2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102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385" name="Group 996">
            <a:extLst>
              <a:ext uri="{FF2B5EF4-FFF2-40B4-BE49-F238E27FC236}">
                <a16:creationId xmlns:a16="http://schemas.microsoft.com/office/drawing/2014/main" id="{FEA37139-D685-422E-81F3-43C89A248022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0867080" y="3010383"/>
            <a:ext cx="731605" cy="796373"/>
            <a:chOff x="5184" y="2880"/>
            <a:chExt cx="340" cy="411"/>
          </a:xfrm>
        </p:grpSpPr>
        <p:sp>
          <p:nvSpPr>
            <p:cNvPr id="386" name="AutoShape 995">
              <a:extLst>
                <a:ext uri="{FF2B5EF4-FFF2-40B4-BE49-F238E27FC236}">
                  <a16:creationId xmlns:a16="http://schemas.microsoft.com/office/drawing/2014/main" id="{C7E09674-4E0D-464D-8D7D-BB6D4A7512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84" y="2880"/>
              <a:ext cx="34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8" name="Freeform 997">
              <a:extLst>
                <a:ext uri="{FF2B5EF4-FFF2-40B4-BE49-F238E27FC236}">
                  <a16:creationId xmlns:a16="http://schemas.microsoft.com/office/drawing/2014/main" id="{6D553982-E3C4-45DE-9542-120C00169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3147"/>
              <a:ext cx="217" cy="128"/>
            </a:xfrm>
            <a:custGeom>
              <a:avLst/>
              <a:gdLst>
                <a:gd name="T0" fmla="*/ 30142 w 92"/>
                <a:gd name="T1" fmla="*/ 4928 h 54"/>
                <a:gd name="T2" fmla="*/ 6064 w 92"/>
                <a:gd name="T3" fmla="*/ 3383 h 54"/>
                <a:gd name="T4" fmla="*/ 7244 w 92"/>
                <a:gd name="T5" fmla="*/ 17737 h 54"/>
                <a:gd name="T6" fmla="*/ 31321 w 92"/>
                <a:gd name="T7" fmla="*/ 19323 h 54"/>
                <a:gd name="T8" fmla="*/ 30142 w 92"/>
                <a:gd name="T9" fmla="*/ 4928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54"/>
                <a:gd name="T17" fmla="*/ 92 w 9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54">
                  <a:moveTo>
                    <a:pt x="74" y="12"/>
                  </a:moveTo>
                  <a:cubicBezTo>
                    <a:pt x="57" y="2"/>
                    <a:pt x="30" y="0"/>
                    <a:pt x="15" y="8"/>
                  </a:cubicBezTo>
                  <a:cubicBezTo>
                    <a:pt x="0" y="16"/>
                    <a:pt x="1" y="31"/>
                    <a:pt x="18" y="42"/>
                  </a:cubicBezTo>
                  <a:cubicBezTo>
                    <a:pt x="35" y="52"/>
                    <a:pt x="61" y="54"/>
                    <a:pt x="77" y="46"/>
                  </a:cubicBezTo>
                  <a:cubicBezTo>
                    <a:pt x="92" y="38"/>
                    <a:pt x="91" y="23"/>
                    <a:pt x="74" y="12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89" name="Freeform 998">
              <a:extLst>
                <a:ext uri="{FF2B5EF4-FFF2-40B4-BE49-F238E27FC236}">
                  <a16:creationId xmlns:a16="http://schemas.microsoft.com/office/drawing/2014/main" id="{94EF936A-95D5-40D2-947E-91EFD9C1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" y="2998"/>
              <a:ext cx="21" cy="246"/>
            </a:xfrm>
            <a:custGeom>
              <a:avLst/>
              <a:gdLst>
                <a:gd name="T0" fmla="*/ 1449 w 9"/>
                <a:gd name="T1" fmla="*/ 43104 h 104"/>
                <a:gd name="T2" fmla="*/ 0 w 9"/>
                <a:gd name="T3" fmla="*/ 40950 h 104"/>
                <a:gd name="T4" fmla="*/ 0 w 9"/>
                <a:gd name="T5" fmla="*/ 40950 h 104"/>
                <a:gd name="T6" fmla="*/ 0 w 9"/>
                <a:gd name="T7" fmla="*/ 1561 h 104"/>
                <a:gd name="T8" fmla="*/ 1449 w 9"/>
                <a:gd name="T9" fmla="*/ 0 h 104"/>
                <a:gd name="T10" fmla="*/ 3381 w 9"/>
                <a:gd name="T11" fmla="*/ 1561 h 104"/>
                <a:gd name="T12" fmla="*/ 3381 w 9"/>
                <a:gd name="T13" fmla="*/ 40950 h 104"/>
                <a:gd name="T14" fmla="*/ 1449 w 9"/>
                <a:gd name="T15" fmla="*/ 43104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4"/>
                <a:gd name="T26" fmla="*/ 9 w 9"/>
                <a:gd name="T27" fmla="*/ 104 h 1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4">
                  <a:moveTo>
                    <a:pt x="4" y="104"/>
                  </a:moveTo>
                  <a:cubicBezTo>
                    <a:pt x="2" y="104"/>
                    <a:pt x="0" y="102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102"/>
                    <a:pt x="7" y="104"/>
                    <a:pt x="4" y="104"/>
                  </a:cubicBez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0" name="Freeform 999">
              <a:extLst>
                <a:ext uri="{FF2B5EF4-FFF2-40B4-BE49-F238E27FC236}">
                  <a16:creationId xmlns:a16="http://schemas.microsoft.com/office/drawing/2014/main" id="{800E35CA-B8C0-4F1A-9732-A13CAF533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" y="2998"/>
              <a:ext cx="21" cy="246"/>
            </a:xfrm>
            <a:custGeom>
              <a:avLst/>
              <a:gdLst>
                <a:gd name="T0" fmla="*/ 1449 w 9"/>
                <a:gd name="T1" fmla="*/ 43104 h 104"/>
                <a:gd name="T2" fmla="*/ 0 w 9"/>
                <a:gd name="T3" fmla="*/ 40950 h 104"/>
                <a:gd name="T4" fmla="*/ 0 w 9"/>
                <a:gd name="T5" fmla="*/ 40950 h 104"/>
                <a:gd name="T6" fmla="*/ 0 w 9"/>
                <a:gd name="T7" fmla="*/ 1561 h 104"/>
                <a:gd name="T8" fmla="*/ 1449 w 9"/>
                <a:gd name="T9" fmla="*/ 0 h 104"/>
                <a:gd name="T10" fmla="*/ 3381 w 9"/>
                <a:gd name="T11" fmla="*/ 1561 h 104"/>
                <a:gd name="T12" fmla="*/ 3381 w 9"/>
                <a:gd name="T13" fmla="*/ 40950 h 104"/>
                <a:gd name="T14" fmla="*/ 1449 w 9"/>
                <a:gd name="T15" fmla="*/ 43104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4"/>
                <a:gd name="T26" fmla="*/ 9 w 9"/>
                <a:gd name="T27" fmla="*/ 104 h 1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4">
                  <a:moveTo>
                    <a:pt x="4" y="104"/>
                  </a:moveTo>
                  <a:cubicBezTo>
                    <a:pt x="2" y="104"/>
                    <a:pt x="0" y="102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102"/>
                    <a:pt x="7" y="104"/>
                    <a:pt x="4" y="104"/>
                  </a:cubicBezTo>
                  <a:close/>
                </a:path>
              </a:pathLst>
            </a:custGeom>
            <a:noFill/>
            <a:ln w="19050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1" name="Freeform 1000">
              <a:extLst>
                <a:ext uri="{FF2B5EF4-FFF2-40B4-BE49-F238E27FC236}">
                  <a16:creationId xmlns:a16="http://schemas.microsoft.com/office/drawing/2014/main" id="{A5393D7B-9CCE-42CF-A7A9-E455BF3C0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" y="2878"/>
              <a:ext cx="196" cy="243"/>
            </a:xfrm>
            <a:custGeom>
              <a:avLst/>
              <a:gdLst>
                <a:gd name="T0" fmla="*/ 2921 w 83"/>
                <a:gd name="T1" fmla="*/ 24847 h 103"/>
                <a:gd name="T2" fmla="*/ 11812 w 83"/>
                <a:gd name="T3" fmla="*/ 2048 h 103"/>
                <a:gd name="T4" fmla="*/ 31067 w 83"/>
                <a:gd name="T5" fmla="*/ 17387 h 103"/>
                <a:gd name="T6" fmla="*/ 22176 w 83"/>
                <a:gd name="T7" fmla="*/ 40343 h 103"/>
                <a:gd name="T8" fmla="*/ 2921 w 83"/>
                <a:gd name="T9" fmla="*/ 24847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103"/>
                <a:gd name="T17" fmla="*/ 83 w 8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103">
                  <a:moveTo>
                    <a:pt x="7" y="61"/>
                  </a:moveTo>
                  <a:cubicBezTo>
                    <a:pt x="0" y="35"/>
                    <a:pt x="10" y="10"/>
                    <a:pt x="29" y="5"/>
                  </a:cubicBezTo>
                  <a:cubicBezTo>
                    <a:pt x="48" y="0"/>
                    <a:pt x="69" y="17"/>
                    <a:pt x="76" y="43"/>
                  </a:cubicBezTo>
                  <a:cubicBezTo>
                    <a:pt x="83" y="68"/>
                    <a:pt x="73" y="93"/>
                    <a:pt x="54" y="99"/>
                  </a:cubicBezTo>
                  <a:cubicBezTo>
                    <a:pt x="35" y="103"/>
                    <a:pt x="14" y="87"/>
                    <a:pt x="7" y="61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2" name="Freeform 1001">
              <a:extLst>
                <a:ext uri="{FF2B5EF4-FFF2-40B4-BE49-F238E27FC236}">
                  <a16:creationId xmlns:a16="http://schemas.microsoft.com/office/drawing/2014/main" id="{8E92D68A-7814-4B02-91D3-50A02D8C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" y="2878"/>
              <a:ext cx="196" cy="243"/>
            </a:xfrm>
            <a:custGeom>
              <a:avLst/>
              <a:gdLst>
                <a:gd name="T0" fmla="*/ 2921 w 83"/>
                <a:gd name="T1" fmla="*/ 24847 h 103"/>
                <a:gd name="T2" fmla="*/ 11812 w 83"/>
                <a:gd name="T3" fmla="*/ 2048 h 103"/>
                <a:gd name="T4" fmla="*/ 31067 w 83"/>
                <a:gd name="T5" fmla="*/ 17387 h 103"/>
                <a:gd name="T6" fmla="*/ 22176 w 83"/>
                <a:gd name="T7" fmla="*/ 40343 h 103"/>
                <a:gd name="T8" fmla="*/ 2921 w 83"/>
                <a:gd name="T9" fmla="*/ 24847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103"/>
                <a:gd name="T17" fmla="*/ 83 w 8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103">
                  <a:moveTo>
                    <a:pt x="7" y="61"/>
                  </a:moveTo>
                  <a:cubicBezTo>
                    <a:pt x="0" y="35"/>
                    <a:pt x="10" y="10"/>
                    <a:pt x="29" y="5"/>
                  </a:cubicBezTo>
                  <a:cubicBezTo>
                    <a:pt x="48" y="0"/>
                    <a:pt x="69" y="17"/>
                    <a:pt x="76" y="43"/>
                  </a:cubicBezTo>
                  <a:cubicBezTo>
                    <a:pt x="83" y="68"/>
                    <a:pt x="73" y="93"/>
                    <a:pt x="54" y="99"/>
                  </a:cubicBezTo>
                  <a:cubicBezTo>
                    <a:pt x="35" y="103"/>
                    <a:pt x="14" y="87"/>
                    <a:pt x="7" y="61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3" name="Freeform 1002">
              <a:extLst>
                <a:ext uri="{FF2B5EF4-FFF2-40B4-BE49-F238E27FC236}">
                  <a16:creationId xmlns:a16="http://schemas.microsoft.com/office/drawing/2014/main" id="{FE867334-A7CD-49D4-8DFA-C5015582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2875"/>
              <a:ext cx="194" cy="244"/>
            </a:xfrm>
            <a:custGeom>
              <a:avLst/>
              <a:gdLst>
                <a:gd name="T0" fmla="*/ 2979 w 82"/>
                <a:gd name="T1" fmla="*/ 25606 h 103"/>
                <a:gd name="T2" fmla="*/ 12090 w 82"/>
                <a:gd name="T3" fmla="*/ 2078 h 103"/>
                <a:gd name="T4" fmla="*/ 31054 w 82"/>
                <a:gd name="T5" fmla="*/ 17537 h 103"/>
                <a:gd name="T6" fmla="*/ 22457 w 82"/>
                <a:gd name="T7" fmla="*/ 41039 h 103"/>
                <a:gd name="T8" fmla="*/ 2979 w 82"/>
                <a:gd name="T9" fmla="*/ 25606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03"/>
                <a:gd name="T17" fmla="*/ 82 w 8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03">
                  <a:moveTo>
                    <a:pt x="7" y="61"/>
                  </a:moveTo>
                  <a:cubicBezTo>
                    <a:pt x="0" y="35"/>
                    <a:pt x="10" y="10"/>
                    <a:pt x="29" y="5"/>
                  </a:cubicBezTo>
                  <a:cubicBezTo>
                    <a:pt x="48" y="0"/>
                    <a:pt x="68" y="17"/>
                    <a:pt x="75" y="42"/>
                  </a:cubicBezTo>
                  <a:cubicBezTo>
                    <a:pt x="82" y="68"/>
                    <a:pt x="73" y="93"/>
                    <a:pt x="54" y="98"/>
                  </a:cubicBezTo>
                  <a:cubicBezTo>
                    <a:pt x="35" y="103"/>
                    <a:pt x="14" y="87"/>
                    <a:pt x="7" y="61"/>
                  </a:cubicBezTo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4" name="Freeform 1003">
              <a:extLst>
                <a:ext uri="{FF2B5EF4-FFF2-40B4-BE49-F238E27FC236}">
                  <a16:creationId xmlns:a16="http://schemas.microsoft.com/office/drawing/2014/main" id="{29199764-DD71-4FF5-9EBD-45903AFC7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" y="2875"/>
              <a:ext cx="194" cy="244"/>
            </a:xfrm>
            <a:custGeom>
              <a:avLst/>
              <a:gdLst>
                <a:gd name="T0" fmla="*/ 2979 w 82"/>
                <a:gd name="T1" fmla="*/ 25606 h 103"/>
                <a:gd name="T2" fmla="*/ 12090 w 82"/>
                <a:gd name="T3" fmla="*/ 2078 h 103"/>
                <a:gd name="T4" fmla="*/ 31054 w 82"/>
                <a:gd name="T5" fmla="*/ 17537 h 103"/>
                <a:gd name="T6" fmla="*/ 22457 w 82"/>
                <a:gd name="T7" fmla="*/ 41039 h 103"/>
                <a:gd name="T8" fmla="*/ 2979 w 82"/>
                <a:gd name="T9" fmla="*/ 25606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103"/>
                <a:gd name="T17" fmla="*/ 82 w 82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103">
                  <a:moveTo>
                    <a:pt x="7" y="61"/>
                  </a:moveTo>
                  <a:cubicBezTo>
                    <a:pt x="0" y="35"/>
                    <a:pt x="10" y="10"/>
                    <a:pt x="29" y="5"/>
                  </a:cubicBezTo>
                  <a:cubicBezTo>
                    <a:pt x="48" y="0"/>
                    <a:pt x="68" y="17"/>
                    <a:pt x="75" y="42"/>
                  </a:cubicBezTo>
                  <a:cubicBezTo>
                    <a:pt x="82" y="68"/>
                    <a:pt x="73" y="93"/>
                    <a:pt x="54" y="98"/>
                  </a:cubicBezTo>
                  <a:cubicBezTo>
                    <a:pt x="35" y="103"/>
                    <a:pt x="14" y="87"/>
                    <a:pt x="7" y="61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5" name="Freeform 1004">
              <a:extLst>
                <a:ext uri="{FF2B5EF4-FFF2-40B4-BE49-F238E27FC236}">
                  <a16:creationId xmlns:a16="http://schemas.microsoft.com/office/drawing/2014/main" id="{74719251-76E8-4680-B730-5DBB2195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7" y="2972"/>
              <a:ext cx="120" cy="135"/>
            </a:xfrm>
            <a:custGeom>
              <a:avLst/>
              <a:gdLst>
                <a:gd name="T0" fmla="*/ 120 w 120"/>
                <a:gd name="T1" fmla="*/ 135 h 135"/>
                <a:gd name="T2" fmla="*/ 118 w 120"/>
                <a:gd name="T3" fmla="*/ 14 h 135"/>
                <a:gd name="T4" fmla="*/ 0 w 120"/>
                <a:gd name="T5" fmla="*/ 0 h 135"/>
                <a:gd name="T6" fmla="*/ 0 60000 65536"/>
                <a:gd name="T7" fmla="*/ 0 60000 65536"/>
                <a:gd name="T8" fmla="*/ 0 60000 65536"/>
                <a:gd name="T9" fmla="*/ 0 w 120"/>
                <a:gd name="T10" fmla="*/ 0 h 135"/>
                <a:gd name="T11" fmla="*/ 120 w 120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135">
                  <a:moveTo>
                    <a:pt x="120" y="135"/>
                  </a:moveTo>
                  <a:lnTo>
                    <a:pt x="118" y="14"/>
                  </a:lnTo>
                  <a:lnTo>
                    <a:pt x="0" y="0"/>
                  </a:ln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6" name="Line 1005">
              <a:extLst>
                <a:ext uri="{FF2B5EF4-FFF2-40B4-BE49-F238E27FC236}">
                  <a16:creationId xmlns:a16="http://schemas.microsoft.com/office/drawing/2014/main" id="{D8247AE9-CF51-419B-8FDE-4F8DF0E1F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0" y="2925"/>
              <a:ext cx="19" cy="47"/>
            </a:xfrm>
            <a:prstGeom prst="line">
              <a:avLst/>
            </a:pr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7" name="Freeform 1006">
              <a:extLst>
                <a:ext uri="{FF2B5EF4-FFF2-40B4-BE49-F238E27FC236}">
                  <a16:creationId xmlns:a16="http://schemas.microsoft.com/office/drawing/2014/main" id="{4C1048A8-56BF-4B75-83E5-1F27BADF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" y="2986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257 w 11"/>
                <a:gd name="T3" fmla="*/ 0 h 14"/>
                <a:gd name="T4" fmla="*/ 4212 w 11"/>
                <a:gd name="T5" fmla="*/ 2044 h 14"/>
                <a:gd name="T6" fmla="*/ 2971 w 11"/>
                <a:gd name="T7" fmla="*/ 5306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1"/>
                    <a:pt x="3" y="0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9"/>
                    <a:pt x="9" y="12"/>
                    <a:pt x="7" y="13"/>
                  </a:cubicBezTo>
                  <a:cubicBezTo>
                    <a:pt x="4" y="14"/>
                    <a:pt x="1" y="11"/>
                    <a:pt x="1" y="8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8" name="Freeform 1007">
              <a:extLst>
                <a:ext uri="{FF2B5EF4-FFF2-40B4-BE49-F238E27FC236}">
                  <a16:creationId xmlns:a16="http://schemas.microsoft.com/office/drawing/2014/main" id="{8D213BC1-FFDC-4954-BFAD-118336F7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" y="2986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257 w 11"/>
                <a:gd name="T3" fmla="*/ 0 h 14"/>
                <a:gd name="T4" fmla="*/ 4212 w 11"/>
                <a:gd name="T5" fmla="*/ 2044 h 14"/>
                <a:gd name="T6" fmla="*/ 2971 w 11"/>
                <a:gd name="T7" fmla="*/ 5306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1"/>
                    <a:pt x="3" y="0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9"/>
                    <a:pt x="9" y="12"/>
                    <a:pt x="7" y="13"/>
                  </a:cubicBezTo>
                  <a:cubicBezTo>
                    <a:pt x="4" y="14"/>
                    <a:pt x="1" y="11"/>
                    <a:pt x="1" y="8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399" name="Freeform 1008">
              <a:extLst>
                <a:ext uri="{FF2B5EF4-FFF2-40B4-BE49-F238E27FC236}">
                  <a16:creationId xmlns:a16="http://schemas.microsoft.com/office/drawing/2014/main" id="{0CF071D4-F479-4C63-9773-A7A2A19D2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" y="2972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558 w 11"/>
                <a:gd name="T3" fmla="*/ 368 h 14"/>
                <a:gd name="T4" fmla="*/ 4212 w 11"/>
                <a:gd name="T5" fmla="*/ 2411 h 14"/>
                <a:gd name="T6" fmla="*/ 2971 w 11"/>
                <a:gd name="T7" fmla="*/ 5683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3"/>
                    <a:pt x="10" y="6"/>
                  </a:cubicBezTo>
                  <a:cubicBezTo>
                    <a:pt x="11" y="9"/>
                    <a:pt x="10" y="13"/>
                    <a:pt x="7" y="14"/>
                  </a:cubicBezTo>
                  <a:cubicBezTo>
                    <a:pt x="5" y="14"/>
                    <a:pt x="2" y="12"/>
                    <a:pt x="1" y="8"/>
                  </a:cubicBezTo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0" name="Freeform 1009">
              <a:extLst>
                <a:ext uri="{FF2B5EF4-FFF2-40B4-BE49-F238E27FC236}">
                  <a16:creationId xmlns:a16="http://schemas.microsoft.com/office/drawing/2014/main" id="{D392C70D-E94A-4811-9675-321F62210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" y="2972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558 w 11"/>
                <a:gd name="T3" fmla="*/ 368 h 14"/>
                <a:gd name="T4" fmla="*/ 4212 w 11"/>
                <a:gd name="T5" fmla="*/ 2411 h 14"/>
                <a:gd name="T6" fmla="*/ 2971 w 11"/>
                <a:gd name="T7" fmla="*/ 5683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3"/>
                    <a:pt x="10" y="6"/>
                  </a:cubicBezTo>
                  <a:cubicBezTo>
                    <a:pt x="11" y="9"/>
                    <a:pt x="10" y="13"/>
                    <a:pt x="7" y="14"/>
                  </a:cubicBezTo>
                  <a:cubicBezTo>
                    <a:pt x="5" y="14"/>
                    <a:pt x="2" y="12"/>
                    <a:pt x="1" y="8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1" name="Freeform 1010">
              <a:extLst>
                <a:ext uri="{FF2B5EF4-FFF2-40B4-BE49-F238E27FC236}">
                  <a16:creationId xmlns:a16="http://schemas.microsoft.com/office/drawing/2014/main" id="{B98D4F0C-5018-45EE-B60D-791C26688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" y="2970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558 w 11"/>
                <a:gd name="T3" fmla="*/ 368 h 14"/>
                <a:gd name="T4" fmla="*/ 4212 w 11"/>
                <a:gd name="T5" fmla="*/ 2411 h 14"/>
                <a:gd name="T6" fmla="*/ 2971 w 11"/>
                <a:gd name="T7" fmla="*/ 5306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3"/>
                    <a:pt x="10" y="6"/>
                  </a:cubicBezTo>
                  <a:cubicBezTo>
                    <a:pt x="11" y="10"/>
                    <a:pt x="10" y="13"/>
                    <a:pt x="7" y="13"/>
                  </a:cubicBezTo>
                  <a:cubicBezTo>
                    <a:pt x="4" y="14"/>
                    <a:pt x="2" y="12"/>
                    <a:pt x="1" y="8"/>
                  </a:cubicBezTo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2" name="Freeform 1011">
              <a:extLst>
                <a:ext uri="{FF2B5EF4-FFF2-40B4-BE49-F238E27FC236}">
                  <a16:creationId xmlns:a16="http://schemas.microsoft.com/office/drawing/2014/main" id="{1C4AB43B-C0D1-4F0C-BEA3-7A993776C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" y="2970"/>
              <a:ext cx="26" cy="33"/>
            </a:xfrm>
            <a:custGeom>
              <a:avLst/>
              <a:gdLst>
                <a:gd name="T0" fmla="*/ 369 w 11"/>
                <a:gd name="T1" fmla="*/ 3272 h 14"/>
                <a:gd name="T2" fmla="*/ 1558 w 11"/>
                <a:gd name="T3" fmla="*/ 368 h 14"/>
                <a:gd name="T4" fmla="*/ 4212 w 11"/>
                <a:gd name="T5" fmla="*/ 2411 h 14"/>
                <a:gd name="T6" fmla="*/ 2971 w 11"/>
                <a:gd name="T7" fmla="*/ 5306 h 14"/>
                <a:gd name="T8" fmla="*/ 369 w 11"/>
                <a:gd name="T9" fmla="*/ 327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1" y="8"/>
                  </a:move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3"/>
                    <a:pt x="10" y="6"/>
                  </a:cubicBezTo>
                  <a:cubicBezTo>
                    <a:pt x="11" y="10"/>
                    <a:pt x="10" y="13"/>
                    <a:pt x="7" y="13"/>
                  </a:cubicBezTo>
                  <a:cubicBezTo>
                    <a:pt x="4" y="14"/>
                    <a:pt x="2" y="12"/>
                    <a:pt x="1" y="8"/>
                  </a:cubicBezTo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3" name="Freeform 1012">
              <a:extLst>
                <a:ext uri="{FF2B5EF4-FFF2-40B4-BE49-F238E27FC236}">
                  <a16:creationId xmlns:a16="http://schemas.microsoft.com/office/drawing/2014/main" id="{E6FCCF6D-93A2-4DEE-93F5-90B0F3DC5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" y="2875"/>
              <a:ext cx="206" cy="251"/>
            </a:xfrm>
            <a:custGeom>
              <a:avLst/>
              <a:gdLst>
                <a:gd name="T0" fmla="*/ 2988 w 87"/>
                <a:gd name="T1" fmla="*/ 25905 h 106"/>
                <a:gd name="T2" fmla="*/ 12890 w 87"/>
                <a:gd name="T3" fmla="*/ 2070 h 106"/>
                <a:gd name="T4" fmla="*/ 33348 w 87"/>
                <a:gd name="T5" fmla="*/ 18015 h 106"/>
                <a:gd name="T6" fmla="*/ 23446 w 87"/>
                <a:gd name="T7" fmla="*/ 41756 h 106"/>
                <a:gd name="T8" fmla="*/ 2988 w 87"/>
                <a:gd name="T9" fmla="*/ 25905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106"/>
                <a:gd name="T17" fmla="*/ 87 w 87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106">
                  <a:moveTo>
                    <a:pt x="7" y="62"/>
                  </a:moveTo>
                  <a:cubicBezTo>
                    <a:pt x="0" y="36"/>
                    <a:pt x="10" y="11"/>
                    <a:pt x="31" y="5"/>
                  </a:cubicBezTo>
                  <a:cubicBezTo>
                    <a:pt x="51" y="0"/>
                    <a:pt x="73" y="17"/>
                    <a:pt x="80" y="43"/>
                  </a:cubicBezTo>
                  <a:cubicBezTo>
                    <a:pt x="87" y="69"/>
                    <a:pt x="76" y="95"/>
                    <a:pt x="56" y="100"/>
                  </a:cubicBezTo>
                  <a:cubicBezTo>
                    <a:pt x="36" y="106"/>
                    <a:pt x="14" y="89"/>
                    <a:pt x="7" y="62"/>
                  </a:cubicBezTo>
                </a:path>
              </a:pathLst>
            </a:custGeom>
            <a:noFill/>
            <a:ln w="19050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pic>
        <p:nvPicPr>
          <p:cNvPr id="404" name="Picture 1275">
            <a:extLst>
              <a:ext uri="{FF2B5EF4-FFF2-40B4-BE49-F238E27FC236}">
                <a16:creationId xmlns:a16="http://schemas.microsoft.com/office/drawing/2014/main" id="{746C5FE4-7164-4747-A552-633D8E435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330433" y="3676993"/>
            <a:ext cx="345091" cy="58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16079F13-9F67-4284-81E8-B5F45E663E2B}"/>
              </a:ext>
            </a:extLst>
          </p:cNvPr>
          <p:cNvCxnSpPr>
            <a:endCxn id="404" idx="3"/>
          </p:cNvCxnSpPr>
          <p:nvPr/>
        </p:nvCxnSpPr>
        <p:spPr>
          <a:xfrm>
            <a:off x="11159759" y="3633136"/>
            <a:ext cx="170675" cy="3343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6" name="Group 204">
            <a:extLst>
              <a:ext uri="{FF2B5EF4-FFF2-40B4-BE49-F238E27FC236}">
                <a16:creationId xmlns:a16="http://schemas.microsoft.com/office/drawing/2014/main" id="{0B2FEFF0-689F-494C-BA10-12913145CE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91343" y="4632221"/>
            <a:ext cx="332687" cy="444192"/>
            <a:chOff x="2706" y="1913"/>
            <a:chExt cx="342" cy="496"/>
          </a:xfrm>
        </p:grpSpPr>
        <p:sp>
          <p:nvSpPr>
            <p:cNvPr id="407" name="AutoShape 203">
              <a:extLst>
                <a:ext uri="{FF2B5EF4-FFF2-40B4-BE49-F238E27FC236}">
                  <a16:creationId xmlns:a16="http://schemas.microsoft.com/office/drawing/2014/main" id="{E1E08630-34F9-4CB5-910D-C892630F431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13" y="1913"/>
              <a:ext cx="333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8" name="Freeform 205">
              <a:extLst>
                <a:ext uri="{FF2B5EF4-FFF2-40B4-BE49-F238E27FC236}">
                  <a16:creationId xmlns:a16="http://schemas.microsoft.com/office/drawing/2014/main" id="{ADDB96D8-F59C-43E0-90ED-E4097B0A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232"/>
              <a:ext cx="153" cy="170"/>
            </a:xfrm>
            <a:custGeom>
              <a:avLst/>
              <a:gdLst>
                <a:gd name="T0" fmla="*/ 12428 w 65"/>
                <a:gd name="T1" fmla="*/ 29429 h 72"/>
                <a:gd name="T2" fmla="*/ 1502 w 65"/>
                <a:gd name="T3" fmla="*/ 12623 h 72"/>
                <a:gd name="T4" fmla="*/ 5647 w 65"/>
                <a:gd name="T5" fmla="*/ 4845 h 72"/>
                <a:gd name="T6" fmla="*/ 5647 w 65"/>
                <a:gd name="T7" fmla="*/ 4845 h 72"/>
                <a:gd name="T8" fmla="*/ 15961 w 65"/>
                <a:gd name="T9" fmla="*/ 0 h 72"/>
                <a:gd name="T10" fmla="*/ 26008 w 65"/>
                <a:gd name="T11" fmla="*/ 29429 h 72"/>
                <a:gd name="T12" fmla="*/ 12428 w 65"/>
                <a:gd name="T13" fmla="*/ 29429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72"/>
                <a:gd name="T23" fmla="*/ 65 w 65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72">
                  <a:moveTo>
                    <a:pt x="31" y="72"/>
                  </a:moveTo>
                  <a:cubicBezTo>
                    <a:pt x="12" y="68"/>
                    <a:pt x="0" y="50"/>
                    <a:pt x="4" y="31"/>
                  </a:cubicBezTo>
                  <a:cubicBezTo>
                    <a:pt x="5" y="24"/>
                    <a:pt x="9" y="18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31" y="72"/>
                    <a:pt x="31" y="72"/>
                    <a:pt x="31" y="72"/>
                  </a:cubicBezTo>
                  <a:close/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09" name="Freeform 206">
              <a:extLst>
                <a:ext uri="{FF2B5EF4-FFF2-40B4-BE49-F238E27FC236}">
                  <a16:creationId xmlns:a16="http://schemas.microsoft.com/office/drawing/2014/main" id="{664C2E2C-076A-4275-A204-FCBEAE20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" y="2022"/>
              <a:ext cx="193" cy="375"/>
            </a:xfrm>
            <a:custGeom>
              <a:avLst/>
              <a:gdLst>
                <a:gd name="T0" fmla="*/ 28385 w 82"/>
                <a:gd name="T1" fmla="*/ 49038 h 159"/>
                <a:gd name="T2" fmla="*/ 22741 w 82"/>
                <a:gd name="T3" fmla="*/ 56465 h 159"/>
                <a:gd name="T4" fmla="*/ 8005 w 82"/>
                <a:gd name="T5" fmla="*/ 63708 h 159"/>
                <a:gd name="T6" fmla="*/ 0 w 82"/>
                <a:gd name="T7" fmla="*/ 64507 h 159"/>
                <a:gd name="T8" fmla="*/ 0 w 82"/>
                <a:gd name="T9" fmla="*/ 64507 h 159"/>
                <a:gd name="T10" fmla="*/ 0 w 82"/>
                <a:gd name="T11" fmla="*/ 14302 h 159"/>
                <a:gd name="T12" fmla="*/ 30784 w 82"/>
                <a:gd name="T13" fmla="*/ 0 h 159"/>
                <a:gd name="T14" fmla="*/ 28385 w 82"/>
                <a:gd name="T15" fmla="*/ 49038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2"/>
                <a:gd name="T25" fmla="*/ 0 h 159"/>
                <a:gd name="T26" fmla="*/ 82 w 82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2" h="159">
                  <a:moveTo>
                    <a:pt x="71" y="121"/>
                  </a:moveTo>
                  <a:cubicBezTo>
                    <a:pt x="71" y="128"/>
                    <a:pt x="66" y="136"/>
                    <a:pt x="57" y="139"/>
                  </a:cubicBezTo>
                  <a:cubicBezTo>
                    <a:pt x="45" y="145"/>
                    <a:pt x="33" y="151"/>
                    <a:pt x="20" y="157"/>
                  </a:cubicBezTo>
                  <a:cubicBezTo>
                    <a:pt x="14" y="158"/>
                    <a:pt x="7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4" y="20"/>
                    <a:pt x="50" y="8"/>
                    <a:pt x="77" y="0"/>
                  </a:cubicBezTo>
                  <a:cubicBezTo>
                    <a:pt x="82" y="40"/>
                    <a:pt x="80" y="81"/>
                    <a:pt x="71" y="121"/>
                  </a:cubicBezTo>
                  <a:close/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0" name="Freeform 207">
              <a:extLst>
                <a:ext uri="{FF2B5EF4-FFF2-40B4-BE49-F238E27FC236}">
                  <a16:creationId xmlns:a16="http://schemas.microsoft.com/office/drawing/2014/main" id="{D14E5645-C0F0-456B-9739-11E98AA2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083"/>
              <a:ext cx="59" cy="314"/>
            </a:xfrm>
            <a:custGeom>
              <a:avLst/>
              <a:gdLst>
                <a:gd name="T0" fmla="*/ 10176 w 25"/>
                <a:gd name="T1" fmla="*/ 54334 h 133"/>
                <a:gd name="T2" fmla="*/ 3285 w 25"/>
                <a:gd name="T3" fmla="*/ 45700 h 133"/>
                <a:gd name="T4" fmla="*/ 1548 w 25"/>
                <a:gd name="T5" fmla="*/ 0 h 133"/>
                <a:gd name="T6" fmla="*/ 7753 w 25"/>
                <a:gd name="T7" fmla="*/ 4476 h 133"/>
                <a:gd name="T8" fmla="*/ 10176 w 25"/>
                <a:gd name="T9" fmla="*/ 3674 h 133"/>
                <a:gd name="T10" fmla="*/ 10176 w 25"/>
                <a:gd name="T11" fmla="*/ 3674 h 133"/>
                <a:gd name="T12" fmla="*/ 10176 w 25"/>
                <a:gd name="T13" fmla="*/ 54334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3"/>
                <a:gd name="T23" fmla="*/ 25 w 25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3">
                  <a:moveTo>
                    <a:pt x="25" y="133"/>
                  </a:moveTo>
                  <a:cubicBezTo>
                    <a:pt x="16" y="129"/>
                    <a:pt x="10" y="121"/>
                    <a:pt x="8" y="112"/>
                  </a:cubicBezTo>
                  <a:cubicBezTo>
                    <a:pt x="1" y="75"/>
                    <a:pt x="0" y="37"/>
                    <a:pt x="4" y="0"/>
                  </a:cubicBezTo>
                  <a:cubicBezTo>
                    <a:pt x="4" y="6"/>
                    <a:pt x="11" y="11"/>
                    <a:pt x="19" y="11"/>
                  </a:cubicBezTo>
                  <a:cubicBezTo>
                    <a:pt x="21" y="11"/>
                    <a:pt x="23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33"/>
                    <a:pt x="25" y="133"/>
                    <a:pt x="25" y="133"/>
                  </a:cubicBezTo>
                  <a:close/>
                </a:path>
              </a:pathLst>
            </a:custGeom>
            <a:solidFill>
              <a:srgbClr val="9DA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1" name="Freeform 208">
              <a:extLst>
                <a:ext uri="{FF2B5EF4-FFF2-40B4-BE49-F238E27FC236}">
                  <a16:creationId xmlns:a16="http://schemas.microsoft.com/office/drawing/2014/main" id="{283EFD3E-4F8A-49AB-A6AC-3A85A9FAD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1993"/>
              <a:ext cx="231" cy="121"/>
            </a:xfrm>
            <a:custGeom>
              <a:avLst/>
              <a:gdLst>
                <a:gd name="T0" fmla="*/ 39576 w 98"/>
                <a:gd name="T1" fmla="*/ 4970 h 51"/>
                <a:gd name="T2" fmla="*/ 8578 w 98"/>
                <a:gd name="T3" fmla="*/ 19993 h 51"/>
                <a:gd name="T4" fmla="*/ 867 w 98"/>
                <a:gd name="T5" fmla="*/ 18565 h 51"/>
                <a:gd name="T6" fmla="*/ 0 w 98"/>
                <a:gd name="T7" fmla="*/ 16093 h 51"/>
                <a:gd name="T8" fmla="*/ 30714 w 98"/>
                <a:gd name="T9" fmla="*/ 883 h 51"/>
                <a:gd name="T10" fmla="*/ 39576 w 98"/>
                <a:gd name="T11" fmla="*/ 497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51"/>
                <a:gd name="T20" fmla="*/ 98 w 98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51">
                  <a:moveTo>
                    <a:pt x="98" y="12"/>
                  </a:moveTo>
                  <a:cubicBezTo>
                    <a:pt x="71" y="20"/>
                    <a:pt x="45" y="32"/>
                    <a:pt x="21" y="47"/>
                  </a:cubicBezTo>
                  <a:cubicBezTo>
                    <a:pt x="15" y="51"/>
                    <a:pt x="6" y="49"/>
                    <a:pt x="2" y="44"/>
                  </a:cubicBezTo>
                  <a:cubicBezTo>
                    <a:pt x="1" y="42"/>
                    <a:pt x="0" y="40"/>
                    <a:pt x="0" y="38"/>
                  </a:cubicBezTo>
                  <a:cubicBezTo>
                    <a:pt x="22" y="21"/>
                    <a:pt x="48" y="8"/>
                    <a:pt x="76" y="2"/>
                  </a:cubicBezTo>
                  <a:cubicBezTo>
                    <a:pt x="85" y="0"/>
                    <a:pt x="94" y="4"/>
                    <a:pt x="98" y="12"/>
                  </a:cubicBezTo>
                </a:path>
              </a:pathLst>
            </a:cu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2" name="Freeform 209">
              <a:extLst>
                <a:ext uri="{FF2B5EF4-FFF2-40B4-BE49-F238E27FC236}">
                  <a16:creationId xmlns:a16="http://schemas.microsoft.com/office/drawing/2014/main" id="{AEE6A819-85E6-49AE-9F51-4031DC09F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1993"/>
              <a:ext cx="231" cy="121"/>
            </a:xfrm>
            <a:custGeom>
              <a:avLst/>
              <a:gdLst>
                <a:gd name="T0" fmla="*/ 39576 w 98"/>
                <a:gd name="T1" fmla="*/ 4970 h 51"/>
                <a:gd name="T2" fmla="*/ 8578 w 98"/>
                <a:gd name="T3" fmla="*/ 19993 h 51"/>
                <a:gd name="T4" fmla="*/ 867 w 98"/>
                <a:gd name="T5" fmla="*/ 18565 h 51"/>
                <a:gd name="T6" fmla="*/ 0 w 98"/>
                <a:gd name="T7" fmla="*/ 16093 h 51"/>
                <a:gd name="T8" fmla="*/ 30714 w 98"/>
                <a:gd name="T9" fmla="*/ 883 h 51"/>
                <a:gd name="T10" fmla="*/ 39576 w 98"/>
                <a:gd name="T11" fmla="*/ 497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51"/>
                <a:gd name="T20" fmla="*/ 98 w 98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51">
                  <a:moveTo>
                    <a:pt x="98" y="12"/>
                  </a:moveTo>
                  <a:cubicBezTo>
                    <a:pt x="71" y="20"/>
                    <a:pt x="45" y="32"/>
                    <a:pt x="21" y="47"/>
                  </a:cubicBezTo>
                  <a:cubicBezTo>
                    <a:pt x="15" y="51"/>
                    <a:pt x="6" y="49"/>
                    <a:pt x="2" y="44"/>
                  </a:cubicBezTo>
                  <a:cubicBezTo>
                    <a:pt x="1" y="42"/>
                    <a:pt x="0" y="40"/>
                    <a:pt x="0" y="38"/>
                  </a:cubicBezTo>
                  <a:cubicBezTo>
                    <a:pt x="22" y="21"/>
                    <a:pt x="48" y="8"/>
                    <a:pt x="76" y="2"/>
                  </a:cubicBezTo>
                  <a:cubicBezTo>
                    <a:pt x="85" y="0"/>
                    <a:pt x="94" y="4"/>
                    <a:pt x="98" y="12"/>
                  </a:cubicBezTo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3" name="Freeform 210">
              <a:extLst>
                <a:ext uri="{FF2B5EF4-FFF2-40B4-BE49-F238E27FC236}">
                  <a16:creationId xmlns:a16="http://schemas.microsoft.com/office/drawing/2014/main" id="{6AB31FCC-7E56-45B3-9C8A-E28D49EEC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59"/>
              <a:ext cx="130" cy="156"/>
            </a:xfrm>
            <a:custGeom>
              <a:avLst/>
              <a:gdLst>
                <a:gd name="T0" fmla="*/ 121 w 130"/>
                <a:gd name="T1" fmla="*/ 90 h 156"/>
                <a:gd name="T2" fmla="*/ 0 w 130"/>
                <a:gd name="T3" fmla="*/ 152 h 156"/>
                <a:gd name="T4" fmla="*/ 0 w 130"/>
                <a:gd name="T5" fmla="*/ 156 h 156"/>
                <a:gd name="T6" fmla="*/ 0 w 130"/>
                <a:gd name="T7" fmla="*/ 67 h 156"/>
                <a:gd name="T8" fmla="*/ 130 w 130"/>
                <a:gd name="T9" fmla="*/ 0 h 156"/>
                <a:gd name="T10" fmla="*/ 121 w 130"/>
                <a:gd name="T11" fmla="*/ 5 h 156"/>
                <a:gd name="T12" fmla="*/ 121 w 130"/>
                <a:gd name="T13" fmla="*/ 90 h 156"/>
                <a:gd name="T14" fmla="*/ 121 w 130"/>
                <a:gd name="T15" fmla="*/ 9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56"/>
                <a:gd name="T26" fmla="*/ 130 w 130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56">
                  <a:moveTo>
                    <a:pt x="121" y="90"/>
                  </a:moveTo>
                  <a:lnTo>
                    <a:pt x="0" y="152"/>
                  </a:lnTo>
                  <a:lnTo>
                    <a:pt x="0" y="156"/>
                  </a:lnTo>
                  <a:lnTo>
                    <a:pt x="0" y="67"/>
                  </a:lnTo>
                  <a:lnTo>
                    <a:pt x="130" y="0"/>
                  </a:lnTo>
                  <a:lnTo>
                    <a:pt x="121" y="5"/>
                  </a:lnTo>
                  <a:lnTo>
                    <a:pt x="121" y="90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4" name="Freeform 211">
              <a:extLst>
                <a:ext uri="{FF2B5EF4-FFF2-40B4-BE49-F238E27FC236}">
                  <a16:creationId xmlns:a16="http://schemas.microsoft.com/office/drawing/2014/main" id="{741DA015-70FA-4033-8854-10F5CC90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59"/>
              <a:ext cx="130" cy="156"/>
            </a:xfrm>
            <a:custGeom>
              <a:avLst/>
              <a:gdLst>
                <a:gd name="T0" fmla="*/ 121 w 130"/>
                <a:gd name="T1" fmla="*/ 90 h 156"/>
                <a:gd name="T2" fmla="*/ 0 w 130"/>
                <a:gd name="T3" fmla="*/ 152 h 156"/>
                <a:gd name="T4" fmla="*/ 0 w 130"/>
                <a:gd name="T5" fmla="*/ 156 h 156"/>
                <a:gd name="T6" fmla="*/ 0 w 130"/>
                <a:gd name="T7" fmla="*/ 67 h 156"/>
                <a:gd name="T8" fmla="*/ 130 w 130"/>
                <a:gd name="T9" fmla="*/ 0 h 156"/>
                <a:gd name="T10" fmla="*/ 121 w 130"/>
                <a:gd name="T11" fmla="*/ 5 h 156"/>
                <a:gd name="T12" fmla="*/ 121 w 130"/>
                <a:gd name="T13" fmla="*/ 90 h 156"/>
                <a:gd name="T14" fmla="*/ 121 w 130"/>
                <a:gd name="T15" fmla="*/ 9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56"/>
                <a:gd name="T26" fmla="*/ 130 w 130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56">
                  <a:moveTo>
                    <a:pt x="121" y="90"/>
                  </a:moveTo>
                  <a:lnTo>
                    <a:pt x="0" y="152"/>
                  </a:lnTo>
                  <a:lnTo>
                    <a:pt x="0" y="156"/>
                  </a:lnTo>
                  <a:lnTo>
                    <a:pt x="0" y="67"/>
                  </a:lnTo>
                  <a:lnTo>
                    <a:pt x="130" y="0"/>
                  </a:lnTo>
                  <a:lnTo>
                    <a:pt x="121" y="5"/>
                  </a:lnTo>
                  <a:lnTo>
                    <a:pt x="121" y="90"/>
                  </a:lnTo>
                  <a:close/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5" name="Freeform 212">
              <a:extLst>
                <a:ext uri="{FF2B5EF4-FFF2-40B4-BE49-F238E27FC236}">
                  <a16:creationId xmlns:a16="http://schemas.microsoft.com/office/drawing/2014/main" id="{1736CE84-68E9-4227-A057-EA8303F22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2069"/>
              <a:ext cx="123" cy="144"/>
            </a:xfrm>
            <a:custGeom>
              <a:avLst/>
              <a:gdLst>
                <a:gd name="T0" fmla="*/ 0 w 123"/>
                <a:gd name="T1" fmla="*/ 144 h 144"/>
                <a:gd name="T2" fmla="*/ 123 w 123"/>
                <a:gd name="T3" fmla="*/ 83 h 144"/>
                <a:gd name="T4" fmla="*/ 121 w 123"/>
                <a:gd name="T5" fmla="*/ 0 h 144"/>
                <a:gd name="T6" fmla="*/ 0 60000 65536"/>
                <a:gd name="T7" fmla="*/ 0 60000 65536"/>
                <a:gd name="T8" fmla="*/ 0 60000 65536"/>
                <a:gd name="T9" fmla="*/ 0 w 123"/>
                <a:gd name="T10" fmla="*/ 0 h 144"/>
                <a:gd name="T11" fmla="*/ 123 w 123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3" h="144">
                  <a:moveTo>
                    <a:pt x="0" y="144"/>
                  </a:moveTo>
                  <a:lnTo>
                    <a:pt x="123" y="83"/>
                  </a:lnTo>
                  <a:lnTo>
                    <a:pt x="121" y="0"/>
                  </a:lnTo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6" name="Freeform 213">
              <a:extLst>
                <a:ext uri="{FF2B5EF4-FFF2-40B4-BE49-F238E27FC236}">
                  <a16:creationId xmlns:a16="http://schemas.microsoft.com/office/drawing/2014/main" id="{FEEA056E-36BC-4D1A-837E-1B2A55466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064"/>
              <a:ext cx="30" cy="24"/>
            </a:xfrm>
            <a:custGeom>
              <a:avLst/>
              <a:gdLst>
                <a:gd name="T0" fmla="*/ 1842 w 13"/>
                <a:gd name="T1" fmla="*/ 1354 h 10"/>
                <a:gd name="T2" fmla="*/ 4251 w 13"/>
                <a:gd name="T3" fmla="*/ 967 h 10"/>
                <a:gd name="T4" fmla="*/ 2753 w 13"/>
                <a:gd name="T5" fmla="*/ 3250 h 10"/>
                <a:gd name="T6" fmla="*/ 346 w 13"/>
                <a:gd name="T7" fmla="*/ 3653 h 10"/>
                <a:gd name="T8" fmla="*/ 1842 w 13"/>
                <a:gd name="T9" fmla="*/ 135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5" y="3"/>
                  </a:moveTo>
                  <a:cubicBezTo>
                    <a:pt x="8" y="1"/>
                    <a:pt x="11" y="0"/>
                    <a:pt x="12" y="2"/>
                  </a:cubicBezTo>
                  <a:cubicBezTo>
                    <a:pt x="13" y="3"/>
                    <a:pt x="11" y="6"/>
                    <a:pt x="8" y="7"/>
                  </a:cubicBezTo>
                  <a:cubicBezTo>
                    <a:pt x="5" y="9"/>
                    <a:pt x="2" y="10"/>
                    <a:pt x="1" y="8"/>
                  </a:cubicBezTo>
                  <a:cubicBezTo>
                    <a:pt x="0" y="7"/>
                    <a:pt x="2" y="4"/>
                    <a:pt x="5" y="3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7" name="Freeform 214">
              <a:extLst>
                <a:ext uri="{FF2B5EF4-FFF2-40B4-BE49-F238E27FC236}">
                  <a16:creationId xmlns:a16="http://schemas.microsoft.com/office/drawing/2014/main" id="{0771260C-DFCF-4F69-9E47-8339D6C54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064"/>
              <a:ext cx="30" cy="24"/>
            </a:xfrm>
            <a:custGeom>
              <a:avLst/>
              <a:gdLst>
                <a:gd name="T0" fmla="*/ 1842 w 13"/>
                <a:gd name="T1" fmla="*/ 1354 h 10"/>
                <a:gd name="T2" fmla="*/ 4251 w 13"/>
                <a:gd name="T3" fmla="*/ 967 h 10"/>
                <a:gd name="T4" fmla="*/ 2753 w 13"/>
                <a:gd name="T5" fmla="*/ 3250 h 10"/>
                <a:gd name="T6" fmla="*/ 346 w 13"/>
                <a:gd name="T7" fmla="*/ 3653 h 10"/>
                <a:gd name="T8" fmla="*/ 1842 w 13"/>
                <a:gd name="T9" fmla="*/ 135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5" y="3"/>
                  </a:moveTo>
                  <a:cubicBezTo>
                    <a:pt x="8" y="1"/>
                    <a:pt x="11" y="0"/>
                    <a:pt x="12" y="2"/>
                  </a:cubicBezTo>
                  <a:cubicBezTo>
                    <a:pt x="13" y="3"/>
                    <a:pt x="11" y="6"/>
                    <a:pt x="8" y="7"/>
                  </a:cubicBezTo>
                  <a:cubicBezTo>
                    <a:pt x="5" y="9"/>
                    <a:pt x="2" y="10"/>
                    <a:pt x="1" y="8"/>
                  </a:cubicBezTo>
                  <a:cubicBezTo>
                    <a:pt x="0" y="7"/>
                    <a:pt x="2" y="4"/>
                    <a:pt x="5" y="3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8" name="Freeform 215">
              <a:extLst>
                <a:ext uri="{FF2B5EF4-FFF2-40B4-BE49-F238E27FC236}">
                  <a16:creationId xmlns:a16="http://schemas.microsoft.com/office/drawing/2014/main" id="{C2122A17-770E-4519-BFD2-D90BEE200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331"/>
              <a:ext cx="30" cy="21"/>
            </a:xfrm>
            <a:custGeom>
              <a:avLst/>
              <a:gdLst>
                <a:gd name="T0" fmla="*/ 1842 w 13"/>
                <a:gd name="T1" fmla="*/ 828 h 9"/>
                <a:gd name="T2" fmla="*/ 4251 w 13"/>
                <a:gd name="T3" fmla="*/ 355 h 9"/>
                <a:gd name="T4" fmla="*/ 2753 w 13"/>
                <a:gd name="T5" fmla="*/ 2553 h 9"/>
                <a:gd name="T6" fmla="*/ 346 w 13"/>
                <a:gd name="T7" fmla="*/ 3050 h 9"/>
                <a:gd name="T8" fmla="*/ 1842 w 13"/>
                <a:gd name="T9" fmla="*/ 8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5" y="2"/>
                  </a:moveTo>
                  <a:cubicBezTo>
                    <a:pt x="8" y="0"/>
                    <a:pt x="11" y="0"/>
                    <a:pt x="12" y="1"/>
                  </a:cubicBezTo>
                  <a:cubicBezTo>
                    <a:pt x="13" y="3"/>
                    <a:pt x="11" y="5"/>
                    <a:pt x="8" y="7"/>
                  </a:cubicBezTo>
                  <a:cubicBezTo>
                    <a:pt x="5" y="9"/>
                    <a:pt x="2" y="9"/>
                    <a:pt x="1" y="8"/>
                  </a:cubicBezTo>
                  <a:cubicBezTo>
                    <a:pt x="0" y="6"/>
                    <a:pt x="2" y="4"/>
                    <a:pt x="5" y="2"/>
                  </a:cubicBezTo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19" name="Freeform 216">
              <a:extLst>
                <a:ext uri="{FF2B5EF4-FFF2-40B4-BE49-F238E27FC236}">
                  <a16:creationId xmlns:a16="http://schemas.microsoft.com/office/drawing/2014/main" id="{E6C174F6-8C0C-47DC-8302-BEFF19C4C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331"/>
              <a:ext cx="30" cy="21"/>
            </a:xfrm>
            <a:custGeom>
              <a:avLst/>
              <a:gdLst>
                <a:gd name="T0" fmla="*/ 1842 w 13"/>
                <a:gd name="T1" fmla="*/ 828 h 9"/>
                <a:gd name="T2" fmla="*/ 4251 w 13"/>
                <a:gd name="T3" fmla="*/ 355 h 9"/>
                <a:gd name="T4" fmla="*/ 2753 w 13"/>
                <a:gd name="T5" fmla="*/ 2553 h 9"/>
                <a:gd name="T6" fmla="*/ 346 w 13"/>
                <a:gd name="T7" fmla="*/ 3050 h 9"/>
                <a:gd name="T8" fmla="*/ 1842 w 13"/>
                <a:gd name="T9" fmla="*/ 8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5" y="2"/>
                  </a:moveTo>
                  <a:cubicBezTo>
                    <a:pt x="8" y="0"/>
                    <a:pt x="11" y="0"/>
                    <a:pt x="12" y="1"/>
                  </a:cubicBezTo>
                  <a:cubicBezTo>
                    <a:pt x="13" y="3"/>
                    <a:pt x="11" y="5"/>
                    <a:pt x="8" y="7"/>
                  </a:cubicBezTo>
                  <a:cubicBezTo>
                    <a:pt x="5" y="9"/>
                    <a:pt x="2" y="9"/>
                    <a:pt x="1" y="8"/>
                  </a:cubicBezTo>
                  <a:cubicBezTo>
                    <a:pt x="0" y="6"/>
                    <a:pt x="2" y="4"/>
                    <a:pt x="5" y="2"/>
                  </a:cubicBezTo>
                </a:path>
              </a:pathLst>
            </a:custGeom>
            <a:solidFill>
              <a:srgbClr val="236394"/>
            </a:solidFill>
            <a:ln w="3175" cap="rnd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0" name="Freeform 217">
              <a:extLst>
                <a:ext uri="{FF2B5EF4-FFF2-40B4-BE49-F238E27FC236}">
                  <a16:creationId xmlns:a16="http://schemas.microsoft.com/office/drawing/2014/main" id="{6E06B049-5EF1-42A9-805B-FA2C25912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2331"/>
              <a:ext cx="30" cy="21"/>
            </a:xfrm>
            <a:custGeom>
              <a:avLst/>
              <a:gdLst>
                <a:gd name="T0" fmla="*/ 1842 w 13"/>
                <a:gd name="T1" fmla="*/ 828 h 9"/>
                <a:gd name="T2" fmla="*/ 4251 w 13"/>
                <a:gd name="T3" fmla="*/ 355 h 9"/>
                <a:gd name="T4" fmla="*/ 2753 w 13"/>
                <a:gd name="T5" fmla="*/ 2553 h 9"/>
                <a:gd name="T6" fmla="*/ 346 w 13"/>
                <a:gd name="T7" fmla="*/ 3050 h 9"/>
                <a:gd name="T8" fmla="*/ 1842 w 13"/>
                <a:gd name="T9" fmla="*/ 8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5" y="2"/>
                  </a:moveTo>
                  <a:cubicBezTo>
                    <a:pt x="8" y="0"/>
                    <a:pt x="11" y="0"/>
                    <a:pt x="12" y="1"/>
                  </a:cubicBezTo>
                  <a:cubicBezTo>
                    <a:pt x="13" y="3"/>
                    <a:pt x="11" y="5"/>
                    <a:pt x="8" y="7"/>
                  </a:cubicBezTo>
                  <a:cubicBezTo>
                    <a:pt x="5" y="9"/>
                    <a:pt x="2" y="9"/>
                    <a:pt x="1" y="8"/>
                  </a:cubicBezTo>
                  <a:cubicBezTo>
                    <a:pt x="0" y="6"/>
                    <a:pt x="2" y="4"/>
                    <a:pt x="5" y="2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1" name="Oval 218">
              <a:extLst>
                <a:ext uri="{FF2B5EF4-FFF2-40B4-BE49-F238E27FC236}">
                  <a16:creationId xmlns:a16="http://schemas.microsoft.com/office/drawing/2014/main" id="{A4C98E27-4FDF-431E-989B-6C3A0552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1920"/>
              <a:ext cx="33" cy="17"/>
            </a:xfrm>
            <a:prstGeom prst="ellipse">
              <a:avLst/>
            </a:prstGeom>
            <a:solidFill>
              <a:srgbClr val="D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2" name="Oval 219">
              <a:extLst>
                <a:ext uri="{FF2B5EF4-FFF2-40B4-BE49-F238E27FC236}">
                  <a16:creationId xmlns:a16="http://schemas.microsoft.com/office/drawing/2014/main" id="{26CF5542-7854-4CA5-BCD5-5FD817C96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1920"/>
              <a:ext cx="33" cy="17"/>
            </a:xfrm>
            <a:prstGeom prst="ellipse">
              <a:avLst/>
            </a:pr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3" name="Freeform 220">
              <a:extLst>
                <a:ext uri="{FF2B5EF4-FFF2-40B4-BE49-F238E27FC236}">
                  <a16:creationId xmlns:a16="http://schemas.microsoft.com/office/drawing/2014/main" id="{3E4CBB31-9B39-465E-8598-F01C9FB26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1918"/>
              <a:ext cx="4" cy="113"/>
            </a:xfrm>
            <a:custGeom>
              <a:avLst/>
              <a:gdLst>
                <a:gd name="T0" fmla="*/ 4 w 4"/>
                <a:gd name="T1" fmla="*/ 0 h 113"/>
                <a:gd name="T2" fmla="*/ 4 w 4"/>
                <a:gd name="T3" fmla="*/ 113 h 113"/>
                <a:gd name="T4" fmla="*/ 0 w 4"/>
                <a:gd name="T5" fmla="*/ 113 h 113"/>
                <a:gd name="T6" fmla="*/ 0 w 4"/>
                <a:gd name="T7" fmla="*/ 0 h 113"/>
                <a:gd name="T8" fmla="*/ 4 w 4"/>
                <a:gd name="T9" fmla="*/ 0 h 113"/>
                <a:gd name="T10" fmla="*/ 4 w 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13"/>
                <a:gd name="T20" fmla="*/ 4 w 4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13">
                  <a:moveTo>
                    <a:pt x="4" y="0"/>
                  </a:moveTo>
                  <a:lnTo>
                    <a:pt x="4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4" name="Freeform 221">
              <a:extLst>
                <a:ext uri="{FF2B5EF4-FFF2-40B4-BE49-F238E27FC236}">
                  <a16:creationId xmlns:a16="http://schemas.microsoft.com/office/drawing/2014/main" id="{7D314F5B-F021-4614-8B2E-F109A5D5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18"/>
              <a:ext cx="8" cy="113"/>
            </a:xfrm>
            <a:custGeom>
              <a:avLst/>
              <a:gdLst>
                <a:gd name="T0" fmla="*/ 8 w 8"/>
                <a:gd name="T1" fmla="*/ 0 h 113"/>
                <a:gd name="T2" fmla="*/ 8 w 8"/>
                <a:gd name="T3" fmla="*/ 113 h 113"/>
                <a:gd name="T4" fmla="*/ 0 w 8"/>
                <a:gd name="T5" fmla="*/ 113 h 113"/>
                <a:gd name="T6" fmla="*/ 0 w 8"/>
                <a:gd name="T7" fmla="*/ 0 h 113"/>
                <a:gd name="T8" fmla="*/ 8 w 8"/>
                <a:gd name="T9" fmla="*/ 0 h 113"/>
                <a:gd name="T10" fmla="*/ 8 w 8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3"/>
                <a:gd name="T20" fmla="*/ 8 w 8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3">
                  <a:moveTo>
                    <a:pt x="8" y="0"/>
                  </a:moveTo>
                  <a:lnTo>
                    <a:pt x="8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5" name="Freeform 222">
              <a:extLst>
                <a:ext uri="{FF2B5EF4-FFF2-40B4-BE49-F238E27FC236}">
                  <a16:creationId xmlns:a16="http://schemas.microsoft.com/office/drawing/2014/main" id="{97343BD1-88E3-4A71-8320-02FD3525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" y="1918"/>
              <a:ext cx="7" cy="113"/>
            </a:xfrm>
            <a:custGeom>
              <a:avLst/>
              <a:gdLst>
                <a:gd name="T0" fmla="*/ 7 w 7"/>
                <a:gd name="T1" fmla="*/ 0 h 113"/>
                <a:gd name="T2" fmla="*/ 7 w 7"/>
                <a:gd name="T3" fmla="*/ 113 h 113"/>
                <a:gd name="T4" fmla="*/ 0 w 7"/>
                <a:gd name="T5" fmla="*/ 113 h 113"/>
                <a:gd name="T6" fmla="*/ 0 w 7"/>
                <a:gd name="T7" fmla="*/ 0 h 113"/>
                <a:gd name="T8" fmla="*/ 7 w 7"/>
                <a:gd name="T9" fmla="*/ 0 h 113"/>
                <a:gd name="T10" fmla="*/ 7 w 7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13"/>
                <a:gd name="T20" fmla="*/ 7 w 7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13">
                  <a:moveTo>
                    <a:pt x="7" y="0"/>
                  </a:moveTo>
                  <a:lnTo>
                    <a:pt x="7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6" name="Freeform 223">
              <a:extLst>
                <a:ext uri="{FF2B5EF4-FFF2-40B4-BE49-F238E27FC236}">
                  <a16:creationId xmlns:a16="http://schemas.microsoft.com/office/drawing/2014/main" id="{79FFEF66-2ED8-427F-82CA-86EAB721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1927"/>
              <a:ext cx="35" cy="102"/>
            </a:xfrm>
            <a:custGeom>
              <a:avLst/>
              <a:gdLst>
                <a:gd name="T0" fmla="*/ 5668 w 15"/>
                <a:gd name="T1" fmla="*/ 15990 h 43"/>
                <a:gd name="T2" fmla="*/ 828 w 15"/>
                <a:gd name="T3" fmla="*/ 16908 h 43"/>
                <a:gd name="T4" fmla="*/ 0 w 15"/>
                <a:gd name="T5" fmla="*/ 15990 h 43"/>
                <a:gd name="T6" fmla="*/ 0 w 15"/>
                <a:gd name="T7" fmla="*/ 0 h 43"/>
                <a:gd name="T8" fmla="*/ 4508 w 15"/>
                <a:gd name="T9" fmla="*/ 1267 h 43"/>
                <a:gd name="T10" fmla="*/ 5668 w 15"/>
                <a:gd name="T11" fmla="*/ 0 h 43"/>
                <a:gd name="T12" fmla="*/ 5668 w 15"/>
                <a:gd name="T13" fmla="*/ 0 h 43"/>
                <a:gd name="T14" fmla="*/ 5668 w 15"/>
                <a:gd name="T15" fmla="*/ 15990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43"/>
                <a:gd name="T26" fmla="*/ 15 w 15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43">
                  <a:moveTo>
                    <a:pt x="15" y="38"/>
                  </a:moveTo>
                  <a:cubicBezTo>
                    <a:pt x="12" y="42"/>
                    <a:pt x="6" y="43"/>
                    <a:pt x="2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8" y="5"/>
                    <a:pt x="12" y="3"/>
                  </a:cubicBezTo>
                  <a:cubicBezTo>
                    <a:pt x="13" y="2"/>
                    <a:pt x="14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38"/>
                    <a:pt x="15" y="38"/>
                    <a:pt x="15" y="38"/>
                  </a:cubicBezTo>
                  <a:close/>
                </a:path>
              </a:pathLst>
            </a:custGeom>
            <a:solidFill>
              <a:srgbClr val="9DA48F"/>
            </a:solidFill>
            <a:ln w="11113" cap="rnd">
              <a:solidFill>
                <a:srgbClr val="0102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7" name="Freeform 224">
              <a:extLst>
                <a:ext uri="{FF2B5EF4-FFF2-40B4-BE49-F238E27FC236}">
                  <a16:creationId xmlns:a16="http://schemas.microsoft.com/office/drawing/2014/main" id="{7B48E4F7-FDF7-42CF-8846-983F834A3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1920"/>
              <a:ext cx="253" cy="487"/>
            </a:xfrm>
            <a:custGeom>
              <a:avLst/>
              <a:gdLst>
                <a:gd name="T0" fmla="*/ 39700 w 107"/>
                <a:gd name="T1" fmla="*/ 70525 h 206"/>
                <a:gd name="T2" fmla="*/ 36011 w 107"/>
                <a:gd name="T3" fmla="*/ 74372 h 206"/>
                <a:gd name="T4" fmla="*/ 36011 w 107"/>
                <a:gd name="T5" fmla="*/ 74372 h 206"/>
                <a:gd name="T6" fmla="*/ 18533 w 107"/>
                <a:gd name="T7" fmla="*/ 82934 h 206"/>
                <a:gd name="T8" fmla="*/ 18533 w 107"/>
                <a:gd name="T9" fmla="*/ 82934 h 206"/>
                <a:gd name="T10" fmla="*/ 4495 w 107"/>
                <a:gd name="T11" fmla="*/ 78338 h 206"/>
                <a:gd name="T12" fmla="*/ 1258 w 107"/>
                <a:gd name="T13" fmla="*/ 28419 h 206"/>
                <a:gd name="T14" fmla="*/ 29731 w 107"/>
                <a:gd name="T15" fmla="*/ 14471 h 206"/>
                <a:gd name="T16" fmla="*/ 29731 w 107"/>
                <a:gd name="T17" fmla="*/ 3314 h 206"/>
                <a:gd name="T18" fmla="*/ 34226 w 107"/>
                <a:gd name="T19" fmla="*/ 0 h 206"/>
                <a:gd name="T20" fmla="*/ 38073 w 107"/>
                <a:gd name="T21" fmla="*/ 2430 h 206"/>
                <a:gd name="T22" fmla="*/ 38073 w 107"/>
                <a:gd name="T23" fmla="*/ 13967 h 206"/>
                <a:gd name="T24" fmla="*/ 42629 w 107"/>
                <a:gd name="T25" fmla="*/ 17811 h 206"/>
                <a:gd name="T26" fmla="*/ 42629 w 107"/>
                <a:gd name="T27" fmla="*/ 17811 h 206"/>
                <a:gd name="T28" fmla="*/ 39326 w 107"/>
                <a:gd name="T29" fmla="*/ 70525 h 206"/>
                <a:gd name="T30" fmla="*/ 39700 w 107"/>
                <a:gd name="T31" fmla="*/ 70525 h 2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7"/>
                <a:gd name="T49" fmla="*/ 0 h 206"/>
                <a:gd name="T50" fmla="*/ 107 w 107"/>
                <a:gd name="T51" fmla="*/ 206 h 2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7" h="206">
                  <a:moveTo>
                    <a:pt x="96" y="171"/>
                  </a:moveTo>
                  <a:cubicBezTo>
                    <a:pt x="94" y="175"/>
                    <a:pt x="91" y="178"/>
                    <a:pt x="87" y="180"/>
                  </a:cubicBezTo>
                  <a:cubicBezTo>
                    <a:pt x="87" y="180"/>
                    <a:pt x="87" y="180"/>
                    <a:pt x="87" y="180"/>
                  </a:cubicBezTo>
                  <a:cubicBezTo>
                    <a:pt x="73" y="187"/>
                    <a:pt x="59" y="194"/>
                    <a:pt x="45" y="201"/>
                  </a:cubicBezTo>
                  <a:cubicBezTo>
                    <a:pt x="45" y="201"/>
                    <a:pt x="45" y="201"/>
                    <a:pt x="45" y="201"/>
                  </a:cubicBezTo>
                  <a:cubicBezTo>
                    <a:pt x="32" y="206"/>
                    <a:pt x="17" y="201"/>
                    <a:pt x="11" y="190"/>
                  </a:cubicBezTo>
                  <a:cubicBezTo>
                    <a:pt x="3" y="150"/>
                    <a:pt x="0" y="109"/>
                    <a:pt x="3" y="69"/>
                  </a:cubicBezTo>
                  <a:cubicBezTo>
                    <a:pt x="23" y="53"/>
                    <a:pt x="47" y="42"/>
                    <a:pt x="72" y="35"/>
                  </a:cubicBezTo>
                  <a:cubicBezTo>
                    <a:pt x="72" y="26"/>
                    <a:pt x="72" y="17"/>
                    <a:pt x="72" y="8"/>
                  </a:cubicBezTo>
                  <a:cubicBezTo>
                    <a:pt x="73" y="3"/>
                    <a:pt x="78" y="0"/>
                    <a:pt x="83" y="0"/>
                  </a:cubicBezTo>
                  <a:cubicBezTo>
                    <a:pt x="87" y="0"/>
                    <a:pt x="91" y="3"/>
                    <a:pt x="92" y="6"/>
                  </a:cubicBezTo>
                  <a:cubicBezTo>
                    <a:pt x="92" y="16"/>
                    <a:pt x="92" y="25"/>
                    <a:pt x="92" y="34"/>
                  </a:cubicBezTo>
                  <a:cubicBezTo>
                    <a:pt x="97" y="35"/>
                    <a:pt x="101" y="39"/>
                    <a:pt x="103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7" y="86"/>
                    <a:pt x="105" y="129"/>
                    <a:pt x="95" y="171"/>
                  </a:cubicBezTo>
                  <a:lnTo>
                    <a:pt x="96" y="171"/>
                  </a:lnTo>
                  <a:close/>
                </a:path>
              </a:pathLst>
            </a:custGeom>
            <a:noFill/>
            <a:ln w="2222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8" name="Freeform 225">
              <a:extLst>
                <a:ext uri="{FF2B5EF4-FFF2-40B4-BE49-F238E27FC236}">
                  <a16:creationId xmlns:a16="http://schemas.microsoft.com/office/drawing/2014/main" id="{FBA7D629-DEB8-419D-A3ED-B30C868E1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187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393 h 13"/>
                <a:gd name="T4" fmla="*/ 4202 w 12"/>
                <a:gd name="T5" fmla="*/ 3849 h 13"/>
                <a:gd name="T6" fmla="*/ 1094 w 12"/>
                <a:gd name="T7" fmla="*/ 4788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1"/>
                  </a:cubicBezTo>
                  <a:cubicBezTo>
                    <a:pt x="11" y="3"/>
                    <a:pt x="12" y="6"/>
                    <a:pt x="11" y="9"/>
                  </a:cubicBezTo>
                  <a:cubicBezTo>
                    <a:pt x="9" y="12"/>
                    <a:pt x="5" y="13"/>
                    <a:pt x="3" y="11"/>
                  </a:cubicBezTo>
                  <a:cubicBezTo>
                    <a:pt x="1" y="10"/>
                    <a:pt x="0" y="7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29" name="Freeform 226">
              <a:extLst>
                <a:ext uri="{FF2B5EF4-FFF2-40B4-BE49-F238E27FC236}">
                  <a16:creationId xmlns:a16="http://schemas.microsoft.com/office/drawing/2014/main" id="{CCA6987C-928D-439C-8520-BE68B0BCF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187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393 h 13"/>
                <a:gd name="T4" fmla="*/ 4202 w 12"/>
                <a:gd name="T5" fmla="*/ 3849 h 13"/>
                <a:gd name="T6" fmla="*/ 1094 w 12"/>
                <a:gd name="T7" fmla="*/ 4788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1"/>
                  </a:cubicBezTo>
                  <a:cubicBezTo>
                    <a:pt x="11" y="3"/>
                    <a:pt x="12" y="6"/>
                    <a:pt x="11" y="9"/>
                  </a:cubicBezTo>
                  <a:cubicBezTo>
                    <a:pt x="9" y="12"/>
                    <a:pt x="5" y="13"/>
                    <a:pt x="3" y="11"/>
                  </a:cubicBezTo>
                  <a:cubicBezTo>
                    <a:pt x="1" y="10"/>
                    <a:pt x="0" y="7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30" name="Freeform 227">
              <a:extLst>
                <a:ext uri="{FF2B5EF4-FFF2-40B4-BE49-F238E27FC236}">
                  <a16:creationId xmlns:a16="http://schemas.microsoft.com/office/drawing/2014/main" id="{D5CA2166-6CA4-49C6-A50E-F7E539F13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06"/>
              <a:ext cx="28" cy="31"/>
            </a:xfrm>
            <a:custGeom>
              <a:avLst/>
              <a:gdLst>
                <a:gd name="T0" fmla="*/ 355 w 12"/>
                <a:gd name="T1" fmla="*/ 1843 h 13"/>
                <a:gd name="T2" fmla="*/ 3381 w 12"/>
                <a:gd name="T3" fmla="*/ 393 h 13"/>
                <a:gd name="T4" fmla="*/ 3736 w 12"/>
                <a:gd name="T5" fmla="*/ 3849 h 13"/>
                <a:gd name="T6" fmla="*/ 1094 w 12"/>
                <a:gd name="T7" fmla="*/ 4788 h 13"/>
                <a:gd name="T8" fmla="*/ 355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" y="4"/>
                  </a:moveTo>
                  <a:cubicBezTo>
                    <a:pt x="3" y="1"/>
                    <a:pt x="6" y="0"/>
                    <a:pt x="9" y="1"/>
                  </a:cubicBezTo>
                  <a:cubicBezTo>
                    <a:pt x="11" y="2"/>
                    <a:pt x="12" y="6"/>
                    <a:pt x="10" y="9"/>
                  </a:cubicBezTo>
                  <a:cubicBezTo>
                    <a:pt x="9" y="12"/>
                    <a:pt x="5" y="13"/>
                    <a:pt x="3" y="11"/>
                  </a:cubicBezTo>
                  <a:cubicBezTo>
                    <a:pt x="1" y="10"/>
                    <a:pt x="0" y="6"/>
                    <a:pt x="1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5" name="Freeform 228">
              <a:extLst>
                <a:ext uri="{FF2B5EF4-FFF2-40B4-BE49-F238E27FC236}">
                  <a16:creationId xmlns:a16="http://schemas.microsoft.com/office/drawing/2014/main" id="{86428102-99C0-49D9-ADF7-7302FE8DE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06"/>
              <a:ext cx="28" cy="31"/>
            </a:xfrm>
            <a:custGeom>
              <a:avLst/>
              <a:gdLst>
                <a:gd name="T0" fmla="*/ 355 w 12"/>
                <a:gd name="T1" fmla="*/ 1843 h 13"/>
                <a:gd name="T2" fmla="*/ 3381 w 12"/>
                <a:gd name="T3" fmla="*/ 393 h 13"/>
                <a:gd name="T4" fmla="*/ 3736 w 12"/>
                <a:gd name="T5" fmla="*/ 3849 h 13"/>
                <a:gd name="T6" fmla="*/ 1094 w 12"/>
                <a:gd name="T7" fmla="*/ 4788 h 13"/>
                <a:gd name="T8" fmla="*/ 355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" y="4"/>
                  </a:moveTo>
                  <a:cubicBezTo>
                    <a:pt x="3" y="1"/>
                    <a:pt x="6" y="0"/>
                    <a:pt x="9" y="1"/>
                  </a:cubicBezTo>
                  <a:cubicBezTo>
                    <a:pt x="11" y="2"/>
                    <a:pt x="12" y="6"/>
                    <a:pt x="10" y="9"/>
                  </a:cubicBezTo>
                  <a:cubicBezTo>
                    <a:pt x="9" y="12"/>
                    <a:pt x="5" y="13"/>
                    <a:pt x="3" y="11"/>
                  </a:cubicBezTo>
                  <a:cubicBezTo>
                    <a:pt x="1" y="10"/>
                    <a:pt x="0" y="6"/>
                    <a:pt x="1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6" name="Freeform 229">
              <a:extLst>
                <a:ext uri="{FF2B5EF4-FFF2-40B4-BE49-F238E27FC236}">
                  <a16:creationId xmlns:a16="http://schemas.microsoft.com/office/drawing/2014/main" id="{ADBEAD3C-9758-4080-BC9F-A9FF9EA9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22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4395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2" y="3"/>
                    <a:pt x="12" y="7"/>
                    <a:pt x="11" y="10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7" name="Freeform 230">
              <a:extLst>
                <a:ext uri="{FF2B5EF4-FFF2-40B4-BE49-F238E27FC236}">
                  <a16:creationId xmlns:a16="http://schemas.microsoft.com/office/drawing/2014/main" id="{9E8F5AD3-B552-4527-9D22-144DB518D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22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4395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2" y="3"/>
                    <a:pt x="12" y="7"/>
                    <a:pt x="11" y="10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8" name="Freeform 231">
              <a:extLst>
                <a:ext uri="{FF2B5EF4-FFF2-40B4-BE49-F238E27FC236}">
                  <a16:creationId xmlns:a16="http://schemas.microsoft.com/office/drawing/2014/main" id="{526D39C3-EB47-4E27-9AC8-267AABF2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222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4395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1" y="3"/>
                    <a:pt x="12" y="7"/>
                    <a:pt x="11" y="10"/>
                  </a:cubicBezTo>
                  <a:cubicBezTo>
                    <a:pt x="9" y="12"/>
                    <a:pt x="5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59" name="Freeform 232">
              <a:extLst>
                <a:ext uri="{FF2B5EF4-FFF2-40B4-BE49-F238E27FC236}">
                  <a16:creationId xmlns:a16="http://schemas.microsoft.com/office/drawing/2014/main" id="{2BCA4D77-E701-4107-811F-9190F437F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222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4395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1" y="3"/>
                    <a:pt x="12" y="7"/>
                    <a:pt x="11" y="10"/>
                  </a:cubicBezTo>
                  <a:cubicBezTo>
                    <a:pt x="9" y="12"/>
                    <a:pt x="5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0" name="Freeform 233">
              <a:extLst>
                <a:ext uri="{FF2B5EF4-FFF2-40B4-BE49-F238E27FC236}">
                  <a16:creationId xmlns:a16="http://schemas.microsoft.com/office/drawing/2014/main" id="{8E01E420-E6DF-48F9-B297-3B42B6D9B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41"/>
              <a:ext cx="28" cy="31"/>
            </a:xfrm>
            <a:custGeom>
              <a:avLst/>
              <a:gdLst>
                <a:gd name="T0" fmla="*/ 355 w 12"/>
                <a:gd name="T1" fmla="*/ 1843 h 13"/>
                <a:gd name="T2" fmla="*/ 3381 w 12"/>
                <a:gd name="T3" fmla="*/ 937 h 13"/>
                <a:gd name="T4" fmla="*/ 3736 w 12"/>
                <a:gd name="T5" fmla="*/ 3849 h 13"/>
                <a:gd name="T6" fmla="*/ 1094 w 12"/>
                <a:gd name="T7" fmla="*/ 5327 h 13"/>
                <a:gd name="T8" fmla="*/ 355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" y="4"/>
                  </a:moveTo>
                  <a:cubicBezTo>
                    <a:pt x="3" y="1"/>
                    <a:pt x="6" y="0"/>
                    <a:pt x="9" y="2"/>
                  </a:cubicBezTo>
                  <a:cubicBezTo>
                    <a:pt x="11" y="3"/>
                    <a:pt x="12" y="6"/>
                    <a:pt x="10" y="9"/>
                  </a:cubicBezTo>
                  <a:cubicBezTo>
                    <a:pt x="9" y="12"/>
                    <a:pt x="5" y="13"/>
                    <a:pt x="3" y="12"/>
                  </a:cubicBezTo>
                  <a:cubicBezTo>
                    <a:pt x="1" y="11"/>
                    <a:pt x="0" y="7"/>
                    <a:pt x="1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1" name="Freeform 234">
              <a:extLst>
                <a:ext uri="{FF2B5EF4-FFF2-40B4-BE49-F238E27FC236}">
                  <a16:creationId xmlns:a16="http://schemas.microsoft.com/office/drawing/2014/main" id="{6AD7AC7B-F0C5-437F-A89F-D888D2B2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41"/>
              <a:ext cx="28" cy="31"/>
            </a:xfrm>
            <a:custGeom>
              <a:avLst/>
              <a:gdLst>
                <a:gd name="T0" fmla="*/ 355 w 12"/>
                <a:gd name="T1" fmla="*/ 1843 h 13"/>
                <a:gd name="T2" fmla="*/ 3381 w 12"/>
                <a:gd name="T3" fmla="*/ 937 h 13"/>
                <a:gd name="T4" fmla="*/ 3736 w 12"/>
                <a:gd name="T5" fmla="*/ 3849 h 13"/>
                <a:gd name="T6" fmla="*/ 1094 w 12"/>
                <a:gd name="T7" fmla="*/ 5327 h 13"/>
                <a:gd name="T8" fmla="*/ 355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" y="4"/>
                  </a:moveTo>
                  <a:cubicBezTo>
                    <a:pt x="3" y="1"/>
                    <a:pt x="6" y="0"/>
                    <a:pt x="9" y="2"/>
                  </a:cubicBezTo>
                  <a:cubicBezTo>
                    <a:pt x="11" y="3"/>
                    <a:pt x="12" y="6"/>
                    <a:pt x="10" y="9"/>
                  </a:cubicBezTo>
                  <a:cubicBezTo>
                    <a:pt x="9" y="12"/>
                    <a:pt x="5" y="13"/>
                    <a:pt x="3" y="12"/>
                  </a:cubicBezTo>
                  <a:cubicBezTo>
                    <a:pt x="1" y="11"/>
                    <a:pt x="0" y="7"/>
                    <a:pt x="1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2" name="Freeform 235">
              <a:extLst>
                <a:ext uri="{FF2B5EF4-FFF2-40B4-BE49-F238E27FC236}">
                  <a16:creationId xmlns:a16="http://schemas.microsoft.com/office/drawing/2014/main" id="{33D8216F-A062-447E-8696-FDAF27027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60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393 h 13"/>
                <a:gd name="T4" fmla="*/ 4202 w 12"/>
                <a:gd name="T5" fmla="*/ 3849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1"/>
                  </a:cubicBezTo>
                  <a:cubicBezTo>
                    <a:pt x="12" y="3"/>
                    <a:pt x="12" y="6"/>
                    <a:pt x="11" y="9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0"/>
                    <a:pt x="0" y="7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3" name="Freeform 236">
              <a:extLst>
                <a:ext uri="{FF2B5EF4-FFF2-40B4-BE49-F238E27FC236}">
                  <a16:creationId xmlns:a16="http://schemas.microsoft.com/office/drawing/2014/main" id="{7CB41930-2431-472B-A379-E9360FAA7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60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393 h 13"/>
                <a:gd name="T4" fmla="*/ 4202 w 12"/>
                <a:gd name="T5" fmla="*/ 3849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1"/>
                  </a:cubicBezTo>
                  <a:cubicBezTo>
                    <a:pt x="12" y="3"/>
                    <a:pt x="12" y="6"/>
                    <a:pt x="11" y="9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0"/>
                    <a:pt x="0" y="7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4" name="Freeform 237">
              <a:extLst>
                <a:ext uri="{FF2B5EF4-FFF2-40B4-BE49-F238E27FC236}">
                  <a16:creationId xmlns:a16="http://schemas.microsoft.com/office/drawing/2014/main" id="{5B3C949C-5C31-4F79-B412-2CDFF5EBA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260"/>
              <a:ext cx="28" cy="33"/>
            </a:xfrm>
            <a:custGeom>
              <a:avLst/>
              <a:gdLst>
                <a:gd name="T0" fmla="*/ 828 w 12"/>
                <a:gd name="T1" fmla="*/ 2044 h 14"/>
                <a:gd name="T2" fmla="*/ 3381 w 12"/>
                <a:gd name="T3" fmla="*/ 867 h 14"/>
                <a:gd name="T4" fmla="*/ 4202 w 12"/>
                <a:gd name="T5" fmla="*/ 4139 h 14"/>
                <a:gd name="T6" fmla="*/ 1094 w 12"/>
                <a:gd name="T7" fmla="*/ 4818 h 14"/>
                <a:gd name="T8" fmla="*/ 828 w 12"/>
                <a:gd name="T9" fmla="*/ 204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2" y="5"/>
                  </a:moveTo>
                  <a:cubicBezTo>
                    <a:pt x="3" y="2"/>
                    <a:pt x="7" y="0"/>
                    <a:pt x="9" y="2"/>
                  </a:cubicBezTo>
                  <a:cubicBezTo>
                    <a:pt x="11" y="3"/>
                    <a:pt x="12" y="7"/>
                    <a:pt x="11" y="10"/>
                  </a:cubicBezTo>
                  <a:cubicBezTo>
                    <a:pt x="9" y="13"/>
                    <a:pt x="5" y="14"/>
                    <a:pt x="3" y="12"/>
                  </a:cubicBezTo>
                  <a:cubicBezTo>
                    <a:pt x="1" y="11"/>
                    <a:pt x="0" y="7"/>
                    <a:pt x="2" y="5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5" name="Freeform 238">
              <a:extLst>
                <a:ext uri="{FF2B5EF4-FFF2-40B4-BE49-F238E27FC236}">
                  <a16:creationId xmlns:a16="http://schemas.microsoft.com/office/drawing/2014/main" id="{0B9D87F8-3CA5-4E90-A0DE-E3CA28DB5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260"/>
              <a:ext cx="28" cy="33"/>
            </a:xfrm>
            <a:custGeom>
              <a:avLst/>
              <a:gdLst>
                <a:gd name="T0" fmla="*/ 828 w 12"/>
                <a:gd name="T1" fmla="*/ 2044 h 14"/>
                <a:gd name="T2" fmla="*/ 3381 w 12"/>
                <a:gd name="T3" fmla="*/ 867 h 14"/>
                <a:gd name="T4" fmla="*/ 4202 w 12"/>
                <a:gd name="T5" fmla="*/ 4139 h 14"/>
                <a:gd name="T6" fmla="*/ 1094 w 12"/>
                <a:gd name="T7" fmla="*/ 4818 h 14"/>
                <a:gd name="T8" fmla="*/ 828 w 12"/>
                <a:gd name="T9" fmla="*/ 204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2" y="5"/>
                  </a:moveTo>
                  <a:cubicBezTo>
                    <a:pt x="3" y="2"/>
                    <a:pt x="7" y="0"/>
                    <a:pt x="9" y="2"/>
                  </a:cubicBezTo>
                  <a:cubicBezTo>
                    <a:pt x="11" y="3"/>
                    <a:pt x="12" y="7"/>
                    <a:pt x="11" y="10"/>
                  </a:cubicBezTo>
                  <a:cubicBezTo>
                    <a:pt x="9" y="13"/>
                    <a:pt x="5" y="14"/>
                    <a:pt x="3" y="12"/>
                  </a:cubicBezTo>
                  <a:cubicBezTo>
                    <a:pt x="1" y="11"/>
                    <a:pt x="0" y="7"/>
                    <a:pt x="2" y="5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6" name="Freeform 239">
              <a:extLst>
                <a:ext uri="{FF2B5EF4-FFF2-40B4-BE49-F238E27FC236}">
                  <a16:creationId xmlns:a16="http://schemas.microsoft.com/office/drawing/2014/main" id="{2ED18C48-A221-445F-B99D-A159966E6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79"/>
              <a:ext cx="28" cy="33"/>
            </a:xfrm>
            <a:custGeom>
              <a:avLst/>
              <a:gdLst>
                <a:gd name="T0" fmla="*/ 355 w 12"/>
                <a:gd name="T1" fmla="*/ 1544 h 14"/>
                <a:gd name="T2" fmla="*/ 3381 w 12"/>
                <a:gd name="T3" fmla="*/ 867 h 14"/>
                <a:gd name="T4" fmla="*/ 3736 w 12"/>
                <a:gd name="T5" fmla="*/ 4139 h 14"/>
                <a:gd name="T6" fmla="*/ 1094 w 12"/>
                <a:gd name="T7" fmla="*/ 4818 h 14"/>
                <a:gd name="T8" fmla="*/ 355 w 12"/>
                <a:gd name="T9" fmla="*/ 154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1" y="4"/>
                  </a:moveTo>
                  <a:cubicBezTo>
                    <a:pt x="3" y="2"/>
                    <a:pt x="6" y="0"/>
                    <a:pt x="9" y="2"/>
                  </a:cubicBezTo>
                  <a:cubicBezTo>
                    <a:pt x="11" y="3"/>
                    <a:pt x="12" y="7"/>
                    <a:pt x="10" y="10"/>
                  </a:cubicBezTo>
                  <a:cubicBezTo>
                    <a:pt x="9" y="12"/>
                    <a:pt x="5" y="14"/>
                    <a:pt x="3" y="12"/>
                  </a:cubicBezTo>
                  <a:cubicBezTo>
                    <a:pt x="1" y="11"/>
                    <a:pt x="0" y="7"/>
                    <a:pt x="1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7" name="Freeform 240">
              <a:extLst>
                <a:ext uri="{FF2B5EF4-FFF2-40B4-BE49-F238E27FC236}">
                  <a16:creationId xmlns:a16="http://schemas.microsoft.com/office/drawing/2014/main" id="{A1B8B750-8946-4175-A81C-6D74F94DB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279"/>
              <a:ext cx="28" cy="33"/>
            </a:xfrm>
            <a:custGeom>
              <a:avLst/>
              <a:gdLst>
                <a:gd name="T0" fmla="*/ 355 w 12"/>
                <a:gd name="T1" fmla="*/ 1544 h 14"/>
                <a:gd name="T2" fmla="*/ 3381 w 12"/>
                <a:gd name="T3" fmla="*/ 867 h 14"/>
                <a:gd name="T4" fmla="*/ 3736 w 12"/>
                <a:gd name="T5" fmla="*/ 4139 h 14"/>
                <a:gd name="T6" fmla="*/ 1094 w 12"/>
                <a:gd name="T7" fmla="*/ 4818 h 14"/>
                <a:gd name="T8" fmla="*/ 355 w 12"/>
                <a:gd name="T9" fmla="*/ 154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1" y="4"/>
                  </a:moveTo>
                  <a:cubicBezTo>
                    <a:pt x="3" y="2"/>
                    <a:pt x="6" y="0"/>
                    <a:pt x="9" y="2"/>
                  </a:cubicBezTo>
                  <a:cubicBezTo>
                    <a:pt x="11" y="3"/>
                    <a:pt x="12" y="7"/>
                    <a:pt x="10" y="10"/>
                  </a:cubicBezTo>
                  <a:cubicBezTo>
                    <a:pt x="9" y="12"/>
                    <a:pt x="5" y="14"/>
                    <a:pt x="3" y="12"/>
                  </a:cubicBezTo>
                  <a:cubicBezTo>
                    <a:pt x="1" y="11"/>
                    <a:pt x="0" y="7"/>
                    <a:pt x="1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8" name="Freeform 241">
              <a:extLst>
                <a:ext uri="{FF2B5EF4-FFF2-40B4-BE49-F238E27FC236}">
                  <a16:creationId xmlns:a16="http://schemas.microsoft.com/office/drawing/2014/main" id="{F25F3002-0024-47F7-B1C1-0DC7B5E43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98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3849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2" y="3"/>
                    <a:pt x="12" y="6"/>
                    <a:pt x="11" y="9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solidFill>
              <a:srgbClr val="236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69" name="Freeform 242">
              <a:extLst>
                <a:ext uri="{FF2B5EF4-FFF2-40B4-BE49-F238E27FC236}">
                  <a16:creationId xmlns:a16="http://schemas.microsoft.com/office/drawing/2014/main" id="{597F64DE-5F1B-41F9-8A33-134BF096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2298"/>
              <a:ext cx="28" cy="31"/>
            </a:xfrm>
            <a:custGeom>
              <a:avLst/>
              <a:gdLst>
                <a:gd name="T0" fmla="*/ 828 w 12"/>
                <a:gd name="T1" fmla="*/ 1843 h 13"/>
                <a:gd name="T2" fmla="*/ 3381 w 12"/>
                <a:gd name="T3" fmla="*/ 937 h 13"/>
                <a:gd name="T4" fmla="*/ 4202 w 12"/>
                <a:gd name="T5" fmla="*/ 3849 h 13"/>
                <a:gd name="T6" fmla="*/ 1094 w 12"/>
                <a:gd name="T7" fmla="*/ 5327 h 13"/>
                <a:gd name="T8" fmla="*/ 828 w 12"/>
                <a:gd name="T9" fmla="*/ 184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2" y="4"/>
                  </a:moveTo>
                  <a:cubicBezTo>
                    <a:pt x="3" y="1"/>
                    <a:pt x="7" y="0"/>
                    <a:pt x="9" y="2"/>
                  </a:cubicBezTo>
                  <a:cubicBezTo>
                    <a:pt x="12" y="3"/>
                    <a:pt x="12" y="6"/>
                    <a:pt x="11" y="9"/>
                  </a:cubicBezTo>
                  <a:cubicBezTo>
                    <a:pt x="9" y="12"/>
                    <a:pt x="6" y="13"/>
                    <a:pt x="3" y="12"/>
                  </a:cubicBezTo>
                  <a:cubicBezTo>
                    <a:pt x="1" y="11"/>
                    <a:pt x="0" y="7"/>
                    <a:pt x="2" y="4"/>
                  </a:cubicBezTo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pic>
        <p:nvPicPr>
          <p:cNvPr id="470" name="Imagem 3">
            <a:extLst>
              <a:ext uri="{FF2B5EF4-FFF2-40B4-BE49-F238E27FC236}">
                <a16:creationId xmlns:a16="http://schemas.microsoft.com/office/drawing/2014/main" id="{CFFB3E00-9C49-4C9F-A67E-B96AA9D57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915" y="4809483"/>
            <a:ext cx="463992" cy="328589"/>
          </a:xfrm>
          <a:prstGeom prst="rect">
            <a:avLst/>
          </a:prstGeom>
        </p:spPr>
      </p:pic>
      <p:sp>
        <p:nvSpPr>
          <p:cNvPr id="471" name="Rectangle 470">
            <a:extLst>
              <a:ext uri="{FF2B5EF4-FFF2-40B4-BE49-F238E27FC236}">
                <a16:creationId xmlns:a16="http://schemas.microsoft.com/office/drawing/2014/main" id="{2801F974-2363-45CC-8857-717681A59328}"/>
              </a:ext>
            </a:extLst>
          </p:cNvPr>
          <p:cNvSpPr/>
          <p:nvPr/>
        </p:nvSpPr>
        <p:spPr>
          <a:xfrm>
            <a:off x="9491702" y="2354689"/>
            <a:ext cx="246668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712" indent="-2307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Prepays for data packs</a:t>
            </a:r>
          </a:p>
          <a:p>
            <a:pPr marL="230712" indent="-2307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Sells data packs to users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F24705A8-CDB0-4E77-AF09-487B7BD52F7A}"/>
              </a:ext>
            </a:extLst>
          </p:cNvPr>
          <p:cNvSpPr/>
          <p:nvPr/>
        </p:nvSpPr>
        <p:spPr>
          <a:xfrm>
            <a:off x="9520941" y="5112369"/>
            <a:ext cx="2437444" cy="841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67" b="1" dirty="0">
                <a:solidFill>
                  <a:srgbClr val="005DAC"/>
                </a:solidFill>
                <a:latin typeface="Raleway" panose="020B0503030101060003" pitchFamily="34" charset="0"/>
              </a:rPr>
              <a:t>End-Users</a:t>
            </a:r>
            <a:endParaRPr lang="en-US" sz="1467" b="1" dirty="0">
              <a:solidFill>
                <a:srgbClr val="005DAC"/>
              </a:solidFill>
              <a:latin typeface="Raleway" panose="020B0503030101060003" pitchFamily="34" charset="0"/>
            </a:endParaRPr>
          </a:p>
          <a:p>
            <a:pPr marL="230712" indent="-2307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Buys  data packs</a:t>
            </a:r>
          </a:p>
          <a:p>
            <a:pPr marL="230712" indent="-23071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Uses Internet</a:t>
            </a:r>
          </a:p>
        </p:txBody>
      </p: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1B8A7247-F05F-40A8-AD45-2E782CAF76C3}"/>
              </a:ext>
            </a:extLst>
          </p:cNvPr>
          <p:cNvCxnSpPr>
            <a:endCxn id="530" idx="11"/>
          </p:cNvCxnSpPr>
          <p:nvPr/>
        </p:nvCxnSpPr>
        <p:spPr>
          <a:xfrm flipH="1">
            <a:off x="11024026" y="4153178"/>
            <a:ext cx="331669" cy="87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74" name="Group 1039">
            <a:extLst>
              <a:ext uri="{FF2B5EF4-FFF2-40B4-BE49-F238E27FC236}">
                <a16:creationId xmlns:a16="http://schemas.microsoft.com/office/drawing/2014/main" id="{45A2F74B-7E5E-400E-948E-18212006789C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0502183" y="3646741"/>
            <a:ext cx="593457" cy="636616"/>
            <a:chOff x="3696" y="3312"/>
            <a:chExt cx="779" cy="928"/>
          </a:xfrm>
        </p:grpSpPr>
        <p:sp>
          <p:nvSpPr>
            <p:cNvPr id="475" name="AutoShape 1038">
              <a:extLst>
                <a:ext uri="{FF2B5EF4-FFF2-40B4-BE49-F238E27FC236}">
                  <a16:creationId xmlns:a16="http://schemas.microsoft.com/office/drawing/2014/main" id="{EE2BFA8F-5317-425C-BB46-B853CD67FA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96" y="3312"/>
              <a:ext cx="779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76" name="Freeform 1041">
              <a:extLst>
                <a:ext uri="{FF2B5EF4-FFF2-40B4-BE49-F238E27FC236}">
                  <a16:creationId xmlns:a16="http://schemas.microsoft.com/office/drawing/2014/main" id="{24EB4F97-43E6-4B32-B7AF-05F40A75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551"/>
              <a:ext cx="286" cy="680"/>
            </a:xfrm>
            <a:custGeom>
              <a:avLst/>
              <a:gdLst>
                <a:gd name="T0" fmla="*/ 286 w 286"/>
                <a:gd name="T1" fmla="*/ 680 h 680"/>
                <a:gd name="T2" fmla="*/ 2 w 286"/>
                <a:gd name="T3" fmla="*/ 512 h 680"/>
                <a:gd name="T4" fmla="*/ 0 w 286"/>
                <a:gd name="T5" fmla="*/ 0 h 680"/>
                <a:gd name="T6" fmla="*/ 286 w 286"/>
                <a:gd name="T7" fmla="*/ 163 h 680"/>
                <a:gd name="T8" fmla="*/ 286 w 286"/>
                <a:gd name="T9" fmla="*/ 680 h 680"/>
                <a:gd name="T10" fmla="*/ 286 w 286"/>
                <a:gd name="T11" fmla="*/ 680 h 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680"/>
                <a:gd name="T20" fmla="*/ 286 w 286"/>
                <a:gd name="T21" fmla="*/ 680 h 6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680">
                  <a:moveTo>
                    <a:pt x="286" y="680"/>
                  </a:moveTo>
                  <a:lnTo>
                    <a:pt x="2" y="512"/>
                  </a:lnTo>
                  <a:lnTo>
                    <a:pt x="0" y="0"/>
                  </a:lnTo>
                  <a:lnTo>
                    <a:pt x="286" y="163"/>
                  </a:lnTo>
                  <a:lnTo>
                    <a:pt x="286" y="680"/>
                  </a:lnTo>
                  <a:close/>
                </a:path>
              </a:pathLst>
            </a:custGeom>
            <a:solidFill>
              <a:srgbClr val="A8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77" name="Freeform 1042">
              <a:extLst>
                <a:ext uri="{FF2B5EF4-FFF2-40B4-BE49-F238E27FC236}">
                  <a16:creationId xmlns:a16="http://schemas.microsoft.com/office/drawing/2014/main" id="{BEFCD833-2442-49E3-B4C3-81DE00E7B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551"/>
              <a:ext cx="286" cy="680"/>
            </a:xfrm>
            <a:custGeom>
              <a:avLst/>
              <a:gdLst>
                <a:gd name="T0" fmla="*/ 286 w 286"/>
                <a:gd name="T1" fmla="*/ 680 h 680"/>
                <a:gd name="T2" fmla="*/ 2 w 286"/>
                <a:gd name="T3" fmla="*/ 512 h 680"/>
                <a:gd name="T4" fmla="*/ 0 w 286"/>
                <a:gd name="T5" fmla="*/ 0 h 680"/>
                <a:gd name="T6" fmla="*/ 286 w 286"/>
                <a:gd name="T7" fmla="*/ 163 h 680"/>
                <a:gd name="T8" fmla="*/ 286 w 286"/>
                <a:gd name="T9" fmla="*/ 680 h 680"/>
                <a:gd name="T10" fmla="*/ 286 w 286"/>
                <a:gd name="T11" fmla="*/ 680 h 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680"/>
                <a:gd name="T20" fmla="*/ 286 w 286"/>
                <a:gd name="T21" fmla="*/ 680 h 6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680">
                  <a:moveTo>
                    <a:pt x="286" y="680"/>
                  </a:moveTo>
                  <a:lnTo>
                    <a:pt x="2" y="512"/>
                  </a:lnTo>
                  <a:lnTo>
                    <a:pt x="0" y="0"/>
                  </a:lnTo>
                  <a:lnTo>
                    <a:pt x="286" y="163"/>
                  </a:lnTo>
                  <a:lnTo>
                    <a:pt x="286" y="680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78" name="Freeform 1043">
              <a:extLst>
                <a:ext uri="{FF2B5EF4-FFF2-40B4-BE49-F238E27FC236}">
                  <a16:creationId xmlns:a16="http://schemas.microsoft.com/office/drawing/2014/main" id="{D94DD530-EBBE-4049-BB25-8AC6FCB9B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485"/>
              <a:ext cx="396" cy="746"/>
            </a:xfrm>
            <a:custGeom>
              <a:avLst/>
              <a:gdLst>
                <a:gd name="T0" fmla="*/ 396 w 396"/>
                <a:gd name="T1" fmla="*/ 517 h 746"/>
                <a:gd name="T2" fmla="*/ 396 w 396"/>
                <a:gd name="T3" fmla="*/ 0 h 746"/>
                <a:gd name="T4" fmla="*/ 0 w 396"/>
                <a:gd name="T5" fmla="*/ 229 h 746"/>
                <a:gd name="T6" fmla="*/ 0 w 396"/>
                <a:gd name="T7" fmla="*/ 746 h 746"/>
                <a:gd name="T8" fmla="*/ 120 w 396"/>
                <a:gd name="T9" fmla="*/ 675 h 746"/>
                <a:gd name="T10" fmla="*/ 120 w 396"/>
                <a:gd name="T11" fmla="*/ 663 h 746"/>
                <a:gd name="T12" fmla="*/ 179 w 396"/>
                <a:gd name="T13" fmla="*/ 628 h 746"/>
                <a:gd name="T14" fmla="*/ 191 w 396"/>
                <a:gd name="T15" fmla="*/ 635 h 746"/>
                <a:gd name="T16" fmla="*/ 290 w 396"/>
                <a:gd name="T17" fmla="*/ 578 h 746"/>
                <a:gd name="T18" fmla="*/ 290 w 396"/>
                <a:gd name="T19" fmla="*/ 564 h 746"/>
                <a:gd name="T20" fmla="*/ 349 w 396"/>
                <a:gd name="T21" fmla="*/ 528 h 746"/>
                <a:gd name="T22" fmla="*/ 361 w 396"/>
                <a:gd name="T23" fmla="*/ 535 h 746"/>
                <a:gd name="T24" fmla="*/ 396 w 396"/>
                <a:gd name="T25" fmla="*/ 517 h 746"/>
                <a:gd name="T26" fmla="*/ 396 w 396"/>
                <a:gd name="T27" fmla="*/ 517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6"/>
                <a:gd name="T43" fmla="*/ 0 h 746"/>
                <a:gd name="T44" fmla="*/ 396 w 396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6" h="746">
                  <a:moveTo>
                    <a:pt x="396" y="517"/>
                  </a:moveTo>
                  <a:lnTo>
                    <a:pt x="396" y="0"/>
                  </a:lnTo>
                  <a:lnTo>
                    <a:pt x="0" y="229"/>
                  </a:lnTo>
                  <a:lnTo>
                    <a:pt x="0" y="746"/>
                  </a:lnTo>
                  <a:lnTo>
                    <a:pt x="120" y="675"/>
                  </a:lnTo>
                  <a:lnTo>
                    <a:pt x="120" y="663"/>
                  </a:lnTo>
                  <a:lnTo>
                    <a:pt x="179" y="628"/>
                  </a:lnTo>
                  <a:lnTo>
                    <a:pt x="191" y="635"/>
                  </a:lnTo>
                  <a:lnTo>
                    <a:pt x="290" y="578"/>
                  </a:lnTo>
                  <a:lnTo>
                    <a:pt x="290" y="564"/>
                  </a:lnTo>
                  <a:lnTo>
                    <a:pt x="349" y="528"/>
                  </a:lnTo>
                  <a:lnTo>
                    <a:pt x="361" y="535"/>
                  </a:lnTo>
                  <a:lnTo>
                    <a:pt x="396" y="51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79" name="Freeform 1044">
              <a:extLst>
                <a:ext uri="{FF2B5EF4-FFF2-40B4-BE49-F238E27FC236}">
                  <a16:creationId xmlns:a16="http://schemas.microsoft.com/office/drawing/2014/main" id="{1C5025A1-29C5-464D-93AF-FDF75B3EB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485"/>
              <a:ext cx="396" cy="746"/>
            </a:xfrm>
            <a:custGeom>
              <a:avLst/>
              <a:gdLst>
                <a:gd name="T0" fmla="*/ 396 w 396"/>
                <a:gd name="T1" fmla="*/ 517 h 746"/>
                <a:gd name="T2" fmla="*/ 396 w 396"/>
                <a:gd name="T3" fmla="*/ 0 h 746"/>
                <a:gd name="T4" fmla="*/ 0 w 396"/>
                <a:gd name="T5" fmla="*/ 229 h 746"/>
                <a:gd name="T6" fmla="*/ 0 w 396"/>
                <a:gd name="T7" fmla="*/ 746 h 746"/>
                <a:gd name="T8" fmla="*/ 120 w 396"/>
                <a:gd name="T9" fmla="*/ 675 h 746"/>
                <a:gd name="T10" fmla="*/ 120 w 396"/>
                <a:gd name="T11" fmla="*/ 663 h 746"/>
                <a:gd name="T12" fmla="*/ 179 w 396"/>
                <a:gd name="T13" fmla="*/ 628 h 746"/>
                <a:gd name="T14" fmla="*/ 191 w 396"/>
                <a:gd name="T15" fmla="*/ 635 h 746"/>
                <a:gd name="T16" fmla="*/ 290 w 396"/>
                <a:gd name="T17" fmla="*/ 578 h 746"/>
                <a:gd name="T18" fmla="*/ 290 w 396"/>
                <a:gd name="T19" fmla="*/ 564 h 746"/>
                <a:gd name="T20" fmla="*/ 349 w 396"/>
                <a:gd name="T21" fmla="*/ 528 h 746"/>
                <a:gd name="T22" fmla="*/ 361 w 396"/>
                <a:gd name="T23" fmla="*/ 535 h 746"/>
                <a:gd name="T24" fmla="*/ 396 w 396"/>
                <a:gd name="T25" fmla="*/ 517 h 746"/>
                <a:gd name="T26" fmla="*/ 396 w 396"/>
                <a:gd name="T27" fmla="*/ 517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6"/>
                <a:gd name="T43" fmla="*/ 0 h 746"/>
                <a:gd name="T44" fmla="*/ 396 w 396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6" h="746">
                  <a:moveTo>
                    <a:pt x="396" y="517"/>
                  </a:moveTo>
                  <a:lnTo>
                    <a:pt x="396" y="0"/>
                  </a:lnTo>
                  <a:lnTo>
                    <a:pt x="0" y="229"/>
                  </a:lnTo>
                  <a:lnTo>
                    <a:pt x="0" y="746"/>
                  </a:lnTo>
                  <a:lnTo>
                    <a:pt x="120" y="675"/>
                  </a:lnTo>
                  <a:lnTo>
                    <a:pt x="120" y="663"/>
                  </a:lnTo>
                  <a:lnTo>
                    <a:pt x="179" y="628"/>
                  </a:lnTo>
                  <a:lnTo>
                    <a:pt x="191" y="635"/>
                  </a:lnTo>
                  <a:lnTo>
                    <a:pt x="290" y="578"/>
                  </a:lnTo>
                  <a:lnTo>
                    <a:pt x="290" y="564"/>
                  </a:lnTo>
                  <a:lnTo>
                    <a:pt x="349" y="528"/>
                  </a:lnTo>
                  <a:lnTo>
                    <a:pt x="361" y="535"/>
                  </a:lnTo>
                  <a:lnTo>
                    <a:pt x="396" y="517"/>
                  </a:lnTo>
                  <a:close/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0" name="Freeform 1045">
              <a:extLst>
                <a:ext uri="{FF2B5EF4-FFF2-40B4-BE49-F238E27FC236}">
                  <a16:creationId xmlns:a16="http://schemas.microsoft.com/office/drawing/2014/main" id="{5983B4C7-C198-4CC6-88B9-1167DC6DB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319"/>
              <a:ext cx="682" cy="395"/>
            </a:xfrm>
            <a:custGeom>
              <a:avLst/>
              <a:gdLst>
                <a:gd name="T0" fmla="*/ 682 w 682"/>
                <a:gd name="T1" fmla="*/ 166 h 395"/>
                <a:gd name="T2" fmla="*/ 286 w 682"/>
                <a:gd name="T3" fmla="*/ 395 h 395"/>
                <a:gd name="T4" fmla="*/ 0 w 682"/>
                <a:gd name="T5" fmla="*/ 232 h 395"/>
                <a:gd name="T6" fmla="*/ 399 w 682"/>
                <a:gd name="T7" fmla="*/ 0 h 395"/>
                <a:gd name="T8" fmla="*/ 682 w 682"/>
                <a:gd name="T9" fmla="*/ 166 h 395"/>
                <a:gd name="T10" fmla="*/ 682 w 682"/>
                <a:gd name="T11" fmla="*/ 166 h 3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2"/>
                <a:gd name="T19" fmla="*/ 0 h 395"/>
                <a:gd name="T20" fmla="*/ 682 w 682"/>
                <a:gd name="T21" fmla="*/ 395 h 3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2" h="395">
                  <a:moveTo>
                    <a:pt x="682" y="166"/>
                  </a:moveTo>
                  <a:lnTo>
                    <a:pt x="286" y="395"/>
                  </a:lnTo>
                  <a:lnTo>
                    <a:pt x="0" y="232"/>
                  </a:lnTo>
                  <a:lnTo>
                    <a:pt x="399" y="0"/>
                  </a:lnTo>
                  <a:lnTo>
                    <a:pt x="682" y="166"/>
                  </a:lnTo>
                  <a:close/>
                </a:path>
              </a:pathLst>
            </a:custGeom>
            <a:solidFill>
              <a:srgbClr val="E0E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1" name="Freeform 1046">
              <a:extLst>
                <a:ext uri="{FF2B5EF4-FFF2-40B4-BE49-F238E27FC236}">
                  <a16:creationId xmlns:a16="http://schemas.microsoft.com/office/drawing/2014/main" id="{FF288ECF-AEAE-4DD5-AF8D-F9901255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319"/>
              <a:ext cx="682" cy="395"/>
            </a:xfrm>
            <a:custGeom>
              <a:avLst/>
              <a:gdLst>
                <a:gd name="T0" fmla="*/ 682 w 682"/>
                <a:gd name="T1" fmla="*/ 166 h 395"/>
                <a:gd name="T2" fmla="*/ 286 w 682"/>
                <a:gd name="T3" fmla="*/ 395 h 395"/>
                <a:gd name="T4" fmla="*/ 0 w 682"/>
                <a:gd name="T5" fmla="*/ 232 h 395"/>
                <a:gd name="T6" fmla="*/ 399 w 682"/>
                <a:gd name="T7" fmla="*/ 0 h 395"/>
                <a:gd name="T8" fmla="*/ 682 w 682"/>
                <a:gd name="T9" fmla="*/ 166 h 395"/>
                <a:gd name="T10" fmla="*/ 682 w 682"/>
                <a:gd name="T11" fmla="*/ 166 h 3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2"/>
                <a:gd name="T19" fmla="*/ 0 h 395"/>
                <a:gd name="T20" fmla="*/ 682 w 682"/>
                <a:gd name="T21" fmla="*/ 395 h 3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2" h="395">
                  <a:moveTo>
                    <a:pt x="682" y="166"/>
                  </a:moveTo>
                  <a:lnTo>
                    <a:pt x="286" y="395"/>
                  </a:lnTo>
                  <a:lnTo>
                    <a:pt x="0" y="232"/>
                  </a:lnTo>
                  <a:lnTo>
                    <a:pt x="399" y="0"/>
                  </a:lnTo>
                  <a:lnTo>
                    <a:pt x="682" y="166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2" name="Freeform 1047">
              <a:extLst>
                <a:ext uri="{FF2B5EF4-FFF2-40B4-BE49-F238E27FC236}">
                  <a16:creationId xmlns:a16="http://schemas.microsoft.com/office/drawing/2014/main" id="{CBCA1C98-668E-4879-87AD-2A9116F2D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867"/>
              <a:ext cx="59" cy="182"/>
            </a:xfrm>
            <a:custGeom>
              <a:avLst/>
              <a:gdLst>
                <a:gd name="T0" fmla="*/ 59 w 59"/>
                <a:gd name="T1" fmla="*/ 146 h 182"/>
                <a:gd name="T2" fmla="*/ 0 w 59"/>
                <a:gd name="T3" fmla="*/ 182 h 182"/>
                <a:gd name="T4" fmla="*/ 0 w 59"/>
                <a:gd name="T5" fmla="*/ 35 h 182"/>
                <a:gd name="T6" fmla="*/ 59 w 59"/>
                <a:gd name="T7" fmla="*/ 0 h 182"/>
                <a:gd name="T8" fmla="*/ 59 w 59"/>
                <a:gd name="T9" fmla="*/ 146 h 182"/>
                <a:gd name="T10" fmla="*/ 59 w 59"/>
                <a:gd name="T11" fmla="*/ 146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82"/>
                <a:gd name="T20" fmla="*/ 59 w 59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82">
                  <a:moveTo>
                    <a:pt x="59" y="146"/>
                  </a:moveTo>
                  <a:lnTo>
                    <a:pt x="0" y="182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146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3" name="Freeform 1048">
              <a:extLst>
                <a:ext uri="{FF2B5EF4-FFF2-40B4-BE49-F238E27FC236}">
                  <a16:creationId xmlns:a16="http://schemas.microsoft.com/office/drawing/2014/main" id="{71275C44-C929-424C-B412-5EE8038AE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867"/>
              <a:ext cx="59" cy="182"/>
            </a:xfrm>
            <a:custGeom>
              <a:avLst/>
              <a:gdLst>
                <a:gd name="T0" fmla="*/ 59 w 59"/>
                <a:gd name="T1" fmla="*/ 146 h 182"/>
                <a:gd name="T2" fmla="*/ 0 w 59"/>
                <a:gd name="T3" fmla="*/ 182 h 182"/>
                <a:gd name="T4" fmla="*/ 0 w 59"/>
                <a:gd name="T5" fmla="*/ 35 h 182"/>
                <a:gd name="T6" fmla="*/ 59 w 59"/>
                <a:gd name="T7" fmla="*/ 0 h 182"/>
                <a:gd name="T8" fmla="*/ 59 w 59"/>
                <a:gd name="T9" fmla="*/ 146 h 182"/>
                <a:gd name="T10" fmla="*/ 59 w 59"/>
                <a:gd name="T11" fmla="*/ 146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82"/>
                <a:gd name="T20" fmla="*/ 59 w 59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82">
                  <a:moveTo>
                    <a:pt x="59" y="146"/>
                  </a:moveTo>
                  <a:lnTo>
                    <a:pt x="0" y="182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146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4" name="Freeform 1049">
              <a:extLst>
                <a:ext uri="{FF2B5EF4-FFF2-40B4-BE49-F238E27FC236}">
                  <a16:creationId xmlns:a16="http://schemas.microsoft.com/office/drawing/2014/main" id="{2A2EB587-4529-420B-90AE-25392F1B0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917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5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5" name="Freeform 1050">
              <a:extLst>
                <a:ext uri="{FF2B5EF4-FFF2-40B4-BE49-F238E27FC236}">
                  <a16:creationId xmlns:a16="http://schemas.microsoft.com/office/drawing/2014/main" id="{A91B2072-626E-4686-9FC4-77480D965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917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5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6" name="Freeform 1051">
              <a:extLst>
                <a:ext uri="{FF2B5EF4-FFF2-40B4-BE49-F238E27FC236}">
                  <a16:creationId xmlns:a16="http://schemas.microsoft.com/office/drawing/2014/main" id="{94332EE1-970B-4797-BF72-6877FE4E5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966"/>
              <a:ext cx="59" cy="182"/>
            </a:xfrm>
            <a:custGeom>
              <a:avLst/>
              <a:gdLst>
                <a:gd name="T0" fmla="*/ 59 w 59"/>
                <a:gd name="T1" fmla="*/ 147 h 182"/>
                <a:gd name="T2" fmla="*/ 0 w 59"/>
                <a:gd name="T3" fmla="*/ 182 h 182"/>
                <a:gd name="T4" fmla="*/ 0 w 59"/>
                <a:gd name="T5" fmla="*/ 33 h 182"/>
                <a:gd name="T6" fmla="*/ 59 w 59"/>
                <a:gd name="T7" fmla="*/ 0 h 182"/>
                <a:gd name="T8" fmla="*/ 59 w 59"/>
                <a:gd name="T9" fmla="*/ 147 h 182"/>
                <a:gd name="T10" fmla="*/ 59 w 59"/>
                <a:gd name="T11" fmla="*/ 147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82"/>
                <a:gd name="T20" fmla="*/ 59 w 59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82">
                  <a:moveTo>
                    <a:pt x="59" y="147"/>
                  </a:moveTo>
                  <a:lnTo>
                    <a:pt x="0" y="182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147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7" name="Freeform 1052">
              <a:extLst>
                <a:ext uri="{FF2B5EF4-FFF2-40B4-BE49-F238E27FC236}">
                  <a16:creationId xmlns:a16="http://schemas.microsoft.com/office/drawing/2014/main" id="{20909630-27D6-425E-BD13-DB2EC27E6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966"/>
              <a:ext cx="59" cy="182"/>
            </a:xfrm>
            <a:custGeom>
              <a:avLst/>
              <a:gdLst>
                <a:gd name="T0" fmla="*/ 59 w 59"/>
                <a:gd name="T1" fmla="*/ 147 h 182"/>
                <a:gd name="T2" fmla="*/ 0 w 59"/>
                <a:gd name="T3" fmla="*/ 182 h 182"/>
                <a:gd name="T4" fmla="*/ 0 w 59"/>
                <a:gd name="T5" fmla="*/ 33 h 182"/>
                <a:gd name="T6" fmla="*/ 59 w 59"/>
                <a:gd name="T7" fmla="*/ 0 h 182"/>
                <a:gd name="T8" fmla="*/ 59 w 59"/>
                <a:gd name="T9" fmla="*/ 147 h 182"/>
                <a:gd name="T10" fmla="*/ 59 w 59"/>
                <a:gd name="T11" fmla="*/ 147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82"/>
                <a:gd name="T20" fmla="*/ 59 w 59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82">
                  <a:moveTo>
                    <a:pt x="59" y="147"/>
                  </a:moveTo>
                  <a:lnTo>
                    <a:pt x="0" y="182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14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8" name="Freeform 1053">
              <a:extLst>
                <a:ext uri="{FF2B5EF4-FFF2-40B4-BE49-F238E27FC236}">
                  <a16:creationId xmlns:a16="http://schemas.microsoft.com/office/drawing/2014/main" id="{A05E4F9F-7E8B-47B5-B626-DF076956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4016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89" name="Freeform 1054">
              <a:extLst>
                <a:ext uri="{FF2B5EF4-FFF2-40B4-BE49-F238E27FC236}">
                  <a16:creationId xmlns:a16="http://schemas.microsoft.com/office/drawing/2014/main" id="{6C990BDE-4D6E-4CE3-B899-BED3E5103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4016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0" name="Freeform 1055">
              <a:extLst>
                <a:ext uri="{FF2B5EF4-FFF2-40B4-BE49-F238E27FC236}">
                  <a16:creationId xmlns:a16="http://schemas.microsoft.com/office/drawing/2014/main" id="{1C6E1C8F-391D-4B13-903E-F9D031B1A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3815"/>
              <a:ext cx="59" cy="120"/>
            </a:xfrm>
            <a:custGeom>
              <a:avLst/>
              <a:gdLst>
                <a:gd name="T0" fmla="*/ 59 w 59"/>
                <a:gd name="T1" fmla="*/ 87 h 120"/>
                <a:gd name="T2" fmla="*/ 0 w 59"/>
                <a:gd name="T3" fmla="*/ 120 h 120"/>
                <a:gd name="T4" fmla="*/ 0 w 59"/>
                <a:gd name="T5" fmla="*/ 35 h 120"/>
                <a:gd name="T6" fmla="*/ 59 w 59"/>
                <a:gd name="T7" fmla="*/ 0 h 120"/>
                <a:gd name="T8" fmla="*/ 59 w 59"/>
                <a:gd name="T9" fmla="*/ 87 h 120"/>
                <a:gd name="T10" fmla="*/ 59 w 59"/>
                <a:gd name="T11" fmla="*/ 87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7"/>
                  </a:moveTo>
                  <a:lnTo>
                    <a:pt x="0" y="120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87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1" name="Freeform 1056">
              <a:extLst>
                <a:ext uri="{FF2B5EF4-FFF2-40B4-BE49-F238E27FC236}">
                  <a16:creationId xmlns:a16="http://schemas.microsoft.com/office/drawing/2014/main" id="{C49236F9-0668-418D-BFCC-0154CB8BE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3815"/>
              <a:ext cx="59" cy="120"/>
            </a:xfrm>
            <a:custGeom>
              <a:avLst/>
              <a:gdLst>
                <a:gd name="T0" fmla="*/ 59 w 59"/>
                <a:gd name="T1" fmla="*/ 87 h 120"/>
                <a:gd name="T2" fmla="*/ 0 w 59"/>
                <a:gd name="T3" fmla="*/ 120 h 120"/>
                <a:gd name="T4" fmla="*/ 0 w 59"/>
                <a:gd name="T5" fmla="*/ 35 h 120"/>
                <a:gd name="T6" fmla="*/ 59 w 59"/>
                <a:gd name="T7" fmla="*/ 0 h 120"/>
                <a:gd name="T8" fmla="*/ 59 w 59"/>
                <a:gd name="T9" fmla="*/ 87 h 120"/>
                <a:gd name="T10" fmla="*/ 59 w 59"/>
                <a:gd name="T11" fmla="*/ 87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7"/>
                  </a:moveTo>
                  <a:lnTo>
                    <a:pt x="0" y="120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59" y="8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2" name="Freeform 1057">
              <a:extLst>
                <a:ext uri="{FF2B5EF4-FFF2-40B4-BE49-F238E27FC236}">
                  <a16:creationId xmlns:a16="http://schemas.microsoft.com/office/drawing/2014/main" id="{E3320398-332A-4EE5-B731-B223798F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768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3" name="Freeform 1058">
              <a:extLst>
                <a:ext uri="{FF2B5EF4-FFF2-40B4-BE49-F238E27FC236}">
                  <a16:creationId xmlns:a16="http://schemas.microsoft.com/office/drawing/2014/main" id="{D8255F2E-380A-476B-BD09-3DD25D13C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768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4" name="Freeform 1059">
              <a:extLst>
                <a:ext uri="{FF2B5EF4-FFF2-40B4-BE49-F238E27FC236}">
                  <a16:creationId xmlns:a16="http://schemas.microsoft.com/office/drawing/2014/main" id="{AB7D6E66-D09C-4723-8C1F-15DD4135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718"/>
              <a:ext cx="59" cy="121"/>
            </a:xfrm>
            <a:custGeom>
              <a:avLst/>
              <a:gdLst>
                <a:gd name="T0" fmla="*/ 59 w 59"/>
                <a:gd name="T1" fmla="*/ 85 h 121"/>
                <a:gd name="T2" fmla="*/ 0 w 59"/>
                <a:gd name="T3" fmla="*/ 121 h 121"/>
                <a:gd name="T4" fmla="*/ 0 w 59"/>
                <a:gd name="T5" fmla="*/ 33 h 121"/>
                <a:gd name="T6" fmla="*/ 59 w 59"/>
                <a:gd name="T7" fmla="*/ 0 h 121"/>
                <a:gd name="T8" fmla="*/ 59 w 59"/>
                <a:gd name="T9" fmla="*/ 85 h 121"/>
                <a:gd name="T10" fmla="*/ 59 w 59"/>
                <a:gd name="T11" fmla="*/ 85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1"/>
                <a:gd name="T20" fmla="*/ 59 w 59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1">
                  <a:moveTo>
                    <a:pt x="59" y="85"/>
                  </a:moveTo>
                  <a:lnTo>
                    <a:pt x="0" y="121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5" name="Freeform 1060">
              <a:extLst>
                <a:ext uri="{FF2B5EF4-FFF2-40B4-BE49-F238E27FC236}">
                  <a16:creationId xmlns:a16="http://schemas.microsoft.com/office/drawing/2014/main" id="{B06A41FD-A61E-4988-8E73-A89FC8560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718"/>
              <a:ext cx="59" cy="121"/>
            </a:xfrm>
            <a:custGeom>
              <a:avLst/>
              <a:gdLst>
                <a:gd name="T0" fmla="*/ 59 w 59"/>
                <a:gd name="T1" fmla="*/ 85 h 121"/>
                <a:gd name="T2" fmla="*/ 0 w 59"/>
                <a:gd name="T3" fmla="*/ 121 h 121"/>
                <a:gd name="T4" fmla="*/ 0 w 59"/>
                <a:gd name="T5" fmla="*/ 33 h 121"/>
                <a:gd name="T6" fmla="*/ 59 w 59"/>
                <a:gd name="T7" fmla="*/ 0 h 121"/>
                <a:gd name="T8" fmla="*/ 59 w 59"/>
                <a:gd name="T9" fmla="*/ 85 h 121"/>
                <a:gd name="T10" fmla="*/ 59 w 59"/>
                <a:gd name="T11" fmla="*/ 85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1"/>
                <a:gd name="T20" fmla="*/ 59 w 59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1">
                  <a:moveTo>
                    <a:pt x="59" y="85"/>
                  </a:moveTo>
                  <a:lnTo>
                    <a:pt x="0" y="121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6" name="Freeform 1061">
              <a:extLst>
                <a:ext uri="{FF2B5EF4-FFF2-40B4-BE49-F238E27FC236}">
                  <a16:creationId xmlns:a16="http://schemas.microsoft.com/office/drawing/2014/main" id="{2E43094A-3332-4872-82B6-43A08F722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669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solidFill>
              <a:srgbClr val="D8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7" name="Freeform 1062">
              <a:extLst>
                <a:ext uri="{FF2B5EF4-FFF2-40B4-BE49-F238E27FC236}">
                  <a16:creationId xmlns:a16="http://schemas.microsoft.com/office/drawing/2014/main" id="{5836E997-ABFB-4637-AED5-9E8773479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669"/>
              <a:ext cx="59" cy="120"/>
            </a:xfrm>
            <a:custGeom>
              <a:avLst/>
              <a:gdLst>
                <a:gd name="T0" fmla="*/ 59 w 59"/>
                <a:gd name="T1" fmla="*/ 85 h 120"/>
                <a:gd name="T2" fmla="*/ 0 w 59"/>
                <a:gd name="T3" fmla="*/ 120 h 120"/>
                <a:gd name="T4" fmla="*/ 0 w 59"/>
                <a:gd name="T5" fmla="*/ 33 h 120"/>
                <a:gd name="T6" fmla="*/ 59 w 59"/>
                <a:gd name="T7" fmla="*/ 0 h 120"/>
                <a:gd name="T8" fmla="*/ 59 w 59"/>
                <a:gd name="T9" fmla="*/ 85 h 120"/>
                <a:gd name="T10" fmla="*/ 59 w 59"/>
                <a:gd name="T11" fmla="*/ 8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20"/>
                <a:gd name="T20" fmla="*/ 59 w 59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20">
                  <a:moveTo>
                    <a:pt x="59" y="85"/>
                  </a:moveTo>
                  <a:lnTo>
                    <a:pt x="0" y="120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59" y="85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8" name="Freeform 1063">
              <a:extLst>
                <a:ext uri="{FF2B5EF4-FFF2-40B4-BE49-F238E27FC236}">
                  <a16:creationId xmlns:a16="http://schemas.microsoft.com/office/drawing/2014/main" id="{080D84B4-D7F6-449C-BE98-00E339E7D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3860"/>
              <a:ext cx="12" cy="160"/>
            </a:xfrm>
            <a:custGeom>
              <a:avLst/>
              <a:gdLst>
                <a:gd name="T0" fmla="*/ 0 w 12"/>
                <a:gd name="T1" fmla="*/ 153 h 160"/>
                <a:gd name="T2" fmla="*/ 12 w 12"/>
                <a:gd name="T3" fmla="*/ 160 h 160"/>
                <a:gd name="T4" fmla="*/ 12 w 12"/>
                <a:gd name="T5" fmla="*/ 0 h 160"/>
                <a:gd name="T6" fmla="*/ 0 w 12"/>
                <a:gd name="T7" fmla="*/ 7 h 160"/>
                <a:gd name="T8" fmla="*/ 0 w 12"/>
                <a:gd name="T9" fmla="*/ 153 h 160"/>
                <a:gd name="T10" fmla="*/ 0 w 12"/>
                <a:gd name="T11" fmla="*/ 153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0"/>
                <a:gd name="T20" fmla="*/ 12 w 12"/>
                <a:gd name="T21" fmla="*/ 160 h 1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0">
                  <a:moveTo>
                    <a:pt x="0" y="153"/>
                  </a:moveTo>
                  <a:lnTo>
                    <a:pt x="12" y="160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499" name="Freeform 1064">
              <a:extLst>
                <a:ext uri="{FF2B5EF4-FFF2-40B4-BE49-F238E27FC236}">
                  <a16:creationId xmlns:a16="http://schemas.microsoft.com/office/drawing/2014/main" id="{CA926495-F84C-4DF2-A1E4-DC46DF47F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3860"/>
              <a:ext cx="12" cy="160"/>
            </a:xfrm>
            <a:custGeom>
              <a:avLst/>
              <a:gdLst>
                <a:gd name="T0" fmla="*/ 0 w 12"/>
                <a:gd name="T1" fmla="*/ 153 h 160"/>
                <a:gd name="T2" fmla="*/ 12 w 12"/>
                <a:gd name="T3" fmla="*/ 160 h 160"/>
                <a:gd name="T4" fmla="*/ 12 w 12"/>
                <a:gd name="T5" fmla="*/ 0 h 160"/>
                <a:gd name="T6" fmla="*/ 0 w 12"/>
                <a:gd name="T7" fmla="*/ 7 h 160"/>
                <a:gd name="T8" fmla="*/ 0 w 12"/>
                <a:gd name="T9" fmla="*/ 153 h 160"/>
                <a:gd name="T10" fmla="*/ 0 w 12"/>
                <a:gd name="T11" fmla="*/ 153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0"/>
                <a:gd name="T20" fmla="*/ 12 w 12"/>
                <a:gd name="T21" fmla="*/ 160 h 1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0">
                  <a:moveTo>
                    <a:pt x="0" y="153"/>
                  </a:moveTo>
                  <a:lnTo>
                    <a:pt x="12" y="160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153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0" name="Freeform 1065">
              <a:extLst>
                <a:ext uri="{FF2B5EF4-FFF2-40B4-BE49-F238E27FC236}">
                  <a16:creationId xmlns:a16="http://schemas.microsoft.com/office/drawing/2014/main" id="{1316C0D8-C7CA-4E60-938B-55B083344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3910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1" name="Freeform 1066">
              <a:extLst>
                <a:ext uri="{FF2B5EF4-FFF2-40B4-BE49-F238E27FC236}">
                  <a16:creationId xmlns:a16="http://schemas.microsoft.com/office/drawing/2014/main" id="{86E8565B-9FEB-4CDA-9131-A73F222FE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3910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2" name="Freeform 1067">
              <a:extLst>
                <a:ext uri="{FF2B5EF4-FFF2-40B4-BE49-F238E27FC236}">
                  <a16:creationId xmlns:a16="http://schemas.microsoft.com/office/drawing/2014/main" id="{A285F5E6-FC31-41D2-9A91-38DC0930E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3959"/>
              <a:ext cx="12" cy="161"/>
            </a:xfrm>
            <a:custGeom>
              <a:avLst/>
              <a:gdLst>
                <a:gd name="T0" fmla="*/ 0 w 12"/>
                <a:gd name="T1" fmla="*/ 154 h 161"/>
                <a:gd name="T2" fmla="*/ 12 w 12"/>
                <a:gd name="T3" fmla="*/ 161 h 161"/>
                <a:gd name="T4" fmla="*/ 12 w 12"/>
                <a:gd name="T5" fmla="*/ 0 h 161"/>
                <a:gd name="T6" fmla="*/ 0 w 12"/>
                <a:gd name="T7" fmla="*/ 7 h 161"/>
                <a:gd name="T8" fmla="*/ 0 w 12"/>
                <a:gd name="T9" fmla="*/ 154 h 161"/>
                <a:gd name="T10" fmla="*/ 0 w 12"/>
                <a:gd name="T11" fmla="*/ 154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1"/>
                <a:gd name="T20" fmla="*/ 12 w 12"/>
                <a:gd name="T21" fmla="*/ 161 h 1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1">
                  <a:moveTo>
                    <a:pt x="0" y="154"/>
                  </a:moveTo>
                  <a:lnTo>
                    <a:pt x="12" y="16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3" name="Freeform 1068">
              <a:extLst>
                <a:ext uri="{FF2B5EF4-FFF2-40B4-BE49-F238E27FC236}">
                  <a16:creationId xmlns:a16="http://schemas.microsoft.com/office/drawing/2014/main" id="{6C4E8410-BE00-464E-9AC2-CC82877ED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3959"/>
              <a:ext cx="12" cy="161"/>
            </a:xfrm>
            <a:custGeom>
              <a:avLst/>
              <a:gdLst>
                <a:gd name="T0" fmla="*/ 0 w 12"/>
                <a:gd name="T1" fmla="*/ 154 h 161"/>
                <a:gd name="T2" fmla="*/ 12 w 12"/>
                <a:gd name="T3" fmla="*/ 161 h 161"/>
                <a:gd name="T4" fmla="*/ 12 w 12"/>
                <a:gd name="T5" fmla="*/ 0 h 161"/>
                <a:gd name="T6" fmla="*/ 0 w 12"/>
                <a:gd name="T7" fmla="*/ 7 h 161"/>
                <a:gd name="T8" fmla="*/ 0 w 12"/>
                <a:gd name="T9" fmla="*/ 154 h 161"/>
                <a:gd name="T10" fmla="*/ 0 w 12"/>
                <a:gd name="T11" fmla="*/ 154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1"/>
                <a:gd name="T20" fmla="*/ 12 w 12"/>
                <a:gd name="T21" fmla="*/ 161 h 1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1">
                  <a:moveTo>
                    <a:pt x="0" y="154"/>
                  </a:moveTo>
                  <a:lnTo>
                    <a:pt x="12" y="16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4" name="Freeform 1069">
              <a:extLst>
                <a:ext uri="{FF2B5EF4-FFF2-40B4-BE49-F238E27FC236}">
                  <a16:creationId xmlns:a16="http://schemas.microsoft.com/office/drawing/2014/main" id="{6AB1F02B-475F-4CA4-9781-E940FA6C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4009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5" name="Freeform 1070">
              <a:extLst>
                <a:ext uri="{FF2B5EF4-FFF2-40B4-BE49-F238E27FC236}">
                  <a16:creationId xmlns:a16="http://schemas.microsoft.com/office/drawing/2014/main" id="{254ED1FA-3BE2-4EF7-A551-E5686801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4009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6" name="Freeform 1071">
              <a:extLst>
                <a:ext uri="{FF2B5EF4-FFF2-40B4-BE49-F238E27FC236}">
                  <a16:creationId xmlns:a16="http://schemas.microsoft.com/office/drawing/2014/main" id="{CBACA95A-BAB7-475E-A78A-FE25717DA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3810"/>
              <a:ext cx="12" cy="100"/>
            </a:xfrm>
            <a:custGeom>
              <a:avLst/>
              <a:gdLst>
                <a:gd name="T0" fmla="*/ 0 w 12"/>
                <a:gd name="T1" fmla="*/ 92 h 100"/>
                <a:gd name="T2" fmla="*/ 12 w 12"/>
                <a:gd name="T3" fmla="*/ 100 h 100"/>
                <a:gd name="T4" fmla="*/ 12 w 12"/>
                <a:gd name="T5" fmla="*/ 0 h 100"/>
                <a:gd name="T6" fmla="*/ 0 w 12"/>
                <a:gd name="T7" fmla="*/ 5 h 100"/>
                <a:gd name="T8" fmla="*/ 0 w 12"/>
                <a:gd name="T9" fmla="*/ 92 h 100"/>
                <a:gd name="T10" fmla="*/ 0 w 12"/>
                <a:gd name="T11" fmla="*/ 92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00"/>
                <a:gd name="T20" fmla="*/ 12 w 12"/>
                <a:gd name="T21" fmla="*/ 100 h 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00">
                  <a:moveTo>
                    <a:pt x="0" y="92"/>
                  </a:moveTo>
                  <a:lnTo>
                    <a:pt x="12" y="100"/>
                  </a:lnTo>
                  <a:lnTo>
                    <a:pt x="12" y="0"/>
                  </a:lnTo>
                  <a:lnTo>
                    <a:pt x="0" y="5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7" name="Freeform 1072">
              <a:extLst>
                <a:ext uri="{FF2B5EF4-FFF2-40B4-BE49-F238E27FC236}">
                  <a16:creationId xmlns:a16="http://schemas.microsoft.com/office/drawing/2014/main" id="{E7B5E83B-A704-4CB2-90D9-0DD37EA13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3810"/>
              <a:ext cx="12" cy="100"/>
            </a:xfrm>
            <a:custGeom>
              <a:avLst/>
              <a:gdLst>
                <a:gd name="T0" fmla="*/ 0 w 12"/>
                <a:gd name="T1" fmla="*/ 92 h 100"/>
                <a:gd name="T2" fmla="*/ 12 w 12"/>
                <a:gd name="T3" fmla="*/ 100 h 100"/>
                <a:gd name="T4" fmla="*/ 12 w 12"/>
                <a:gd name="T5" fmla="*/ 0 h 100"/>
                <a:gd name="T6" fmla="*/ 0 w 12"/>
                <a:gd name="T7" fmla="*/ 5 h 100"/>
                <a:gd name="T8" fmla="*/ 0 w 12"/>
                <a:gd name="T9" fmla="*/ 92 h 100"/>
                <a:gd name="T10" fmla="*/ 0 w 12"/>
                <a:gd name="T11" fmla="*/ 92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00"/>
                <a:gd name="T20" fmla="*/ 12 w 12"/>
                <a:gd name="T21" fmla="*/ 100 h 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00">
                  <a:moveTo>
                    <a:pt x="0" y="92"/>
                  </a:moveTo>
                  <a:lnTo>
                    <a:pt x="12" y="100"/>
                  </a:lnTo>
                  <a:lnTo>
                    <a:pt x="12" y="0"/>
                  </a:lnTo>
                  <a:lnTo>
                    <a:pt x="0" y="5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8" name="Freeform 1073">
              <a:extLst>
                <a:ext uri="{FF2B5EF4-FFF2-40B4-BE49-F238E27FC236}">
                  <a16:creationId xmlns:a16="http://schemas.microsoft.com/office/drawing/2014/main" id="{B91D7E71-D8E8-4ACF-9A11-B7E6F3E0E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3761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09" name="Freeform 1074">
              <a:extLst>
                <a:ext uri="{FF2B5EF4-FFF2-40B4-BE49-F238E27FC236}">
                  <a16:creationId xmlns:a16="http://schemas.microsoft.com/office/drawing/2014/main" id="{9CFD1A03-0DA8-4463-9083-96D12A433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3761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0" name="Freeform 1075">
              <a:extLst>
                <a:ext uri="{FF2B5EF4-FFF2-40B4-BE49-F238E27FC236}">
                  <a16:creationId xmlns:a16="http://schemas.microsoft.com/office/drawing/2014/main" id="{C530A8B8-2CF1-49D7-9082-DF71EEEE2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3711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1" name="Freeform 1076">
              <a:extLst>
                <a:ext uri="{FF2B5EF4-FFF2-40B4-BE49-F238E27FC236}">
                  <a16:creationId xmlns:a16="http://schemas.microsoft.com/office/drawing/2014/main" id="{4A730175-3204-4509-A858-6247C77FD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3711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2" name="Freeform 1077">
              <a:extLst>
                <a:ext uri="{FF2B5EF4-FFF2-40B4-BE49-F238E27FC236}">
                  <a16:creationId xmlns:a16="http://schemas.microsoft.com/office/drawing/2014/main" id="{EAD507AA-EF9B-4816-967A-1FF893A29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3662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1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3" name="Freeform 1078">
              <a:extLst>
                <a:ext uri="{FF2B5EF4-FFF2-40B4-BE49-F238E27FC236}">
                  <a16:creationId xmlns:a16="http://schemas.microsoft.com/office/drawing/2014/main" id="{821EC8EA-AEFE-4F85-A73B-6BAE69E57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3662"/>
              <a:ext cx="12" cy="99"/>
            </a:xfrm>
            <a:custGeom>
              <a:avLst/>
              <a:gdLst>
                <a:gd name="T0" fmla="*/ 0 w 12"/>
                <a:gd name="T1" fmla="*/ 92 h 99"/>
                <a:gd name="T2" fmla="*/ 12 w 12"/>
                <a:gd name="T3" fmla="*/ 99 h 99"/>
                <a:gd name="T4" fmla="*/ 12 w 12"/>
                <a:gd name="T5" fmla="*/ 0 h 99"/>
                <a:gd name="T6" fmla="*/ 0 w 12"/>
                <a:gd name="T7" fmla="*/ 7 h 99"/>
                <a:gd name="T8" fmla="*/ 0 w 12"/>
                <a:gd name="T9" fmla="*/ 92 h 99"/>
                <a:gd name="T10" fmla="*/ 0 w 12"/>
                <a:gd name="T11" fmla="*/ 92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9"/>
                <a:gd name="T20" fmla="*/ 12 w 12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9">
                  <a:moveTo>
                    <a:pt x="0" y="92"/>
                  </a:moveTo>
                  <a:lnTo>
                    <a:pt x="12" y="99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92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4" name="Freeform 1079">
              <a:extLst>
                <a:ext uri="{FF2B5EF4-FFF2-40B4-BE49-F238E27FC236}">
                  <a16:creationId xmlns:a16="http://schemas.microsoft.com/office/drawing/2014/main" id="{DB92E6ED-406F-4F2A-AB83-F2B048D05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4002"/>
              <a:ext cx="71" cy="49"/>
            </a:xfrm>
            <a:custGeom>
              <a:avLst/>
              <a:gdLst>
                <a:gd name="T0" fmla="*/ 71 w 71"/>
                <a:gd name="T1" fmla="*/ 7 h 49"/>
                <a:gd name="T2" fmla="*/ 0 w 71"/>
                <a:gd name="T3" fmla="*/ 49 h 49"/>
                <a:gd name="T4" fmla="*/ 0 w 71"/>
                <a:gd name="T5" fmla="*/ 35 h 49"/>
                <a:gd name="T6" fmla="*/ 59 w 71"/>
                <a:gd name="T7" fmla="*/ 0 h 49"/>
                <a:gd name="T8" fmla="*/ 71 w 71"/>
                <a:gd name="T9" fmla="*/ 7 h 49"/>
                <a:gd name="T10" fmla="*/ 71 w 71"/>
                <a:gd name="T11" fmla="*/ 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71" y="7"/>
                  </a:moveTo>
                  <a:lnTo>
                    <a:pt x="0" y="49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5" name="Freeform 1080">
              <a:extLst>
                <a:ext uri="{FF2B5EF4-FFF2-40B4-BE49-F238E27FC236}">
                  <a16:creationId xmlns:a16="http://schemas.microsoft.com/office/drawing/2014/main" id="{F7C12438-636B-48B9-9CE9-28974B7DE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4002"/>
              <a:ext cx="71" cy="49"/>
            </a:xfrm>
            <a:custGeom>
              <a:avLst/>
              <a:gdLst>
                <a:gd name="T0" fmla="*/ 71 w 71"/>
                <a:gd name="T1" fmla="*/ 7 h 49"/>
                <a:gd name="T2" fmla="*/ 0 w 71"/>
                <a:gd name="T3" fmla="*/ 49 h 49"/>
                <a:gd name="T4" fmla="*/ 0 w 71"/>
                <a:gd name="T5" fmla="*/ 35 h 49"/>
                <a:gd name="T6" fmla="*/ 59 w 71"/>
                <a:gd name="T7" fmla="*/ 0 h 49"/>
                <a:gd name="T8" fmla="*/ 71 w 71"/>
                <a:gd name="T9" fmla="*/ 7 h 49"/>
                <a:gd name="T10" fmla="*/ 71 w 71"/>
                <a:gd name="T11" fmla="*/ 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71" y="7"/>
                  </a:moveTo>
                  <a:lnTo>
                    <a:pt x="0" y="49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6" name="Freeform 1081">
              <a:extLst>
                <a:ext uri="{FF2B5EF4-FFF2-40B4-BE49-F238E27FC236}">
                  <a16:creationId xmlns:a16="http://schemas.microsoft.com/office/drawing/2014/main" id="{14179E51-AF2F-4796-AC69-3DAFA9292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4101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5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7" name="Freeform 1082">
              <a:extLst>
                <a:ext uri="{FF2B5EF4-FFF2-40B4-BE49-F238E27FC236}">
                  <a16:creationId xmlns:a16="http://schemas.microsoft.com/office/drawing/2014/main" id="{486B6E45-92B3-4901-87D1-DBA29A85B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4101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5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8" name="Freeform 1083">
              <a:extLst>
                <a:ext uri="{FF2B5EF4-FFF2-40B4-BE49-F238E27FC236}">
                  <a16:creationId xmlns:a16="http://schemas.microsoft.com/office/drawing/2014/main" id="{CD8A538C-C7B7-49F6-BE0D-4285C8D7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3902"/>
              <a:ext cx="71" cy="48"/>
            </a:xfrm>
            <a:custGeom>
              <a:avLst/>
              <a:gdLst>
                <a:gd name="T0" fmla="*/ 71 w 71"/>
                <a:gd name="T1" fmla="*/ 8 h 48"/>
                <a:gd name="T2" fmla="*/ 0 w 71"/>
                <a:gd name="T3" fmla="*/ 48 h 48"/>
                <a:gd name="T4" fmla="*/ 0 w 71"/>
                <a:gd name="T5" fmla="*/ 33 h 48"/>
                <a:gd name="T6" fmla="*/ 59 w 71"/>
                <a:gd name="T7" fmla="*/ 0 h 48"/>
                <a:gd name="T8" fmla="*/ 71 w 71"/>
                <a:gd name="T9" fmla="*/ 8 h 48"/>
                <a:gd name="T10" fmla="*/ 71 w 71"/>
                <a:gd name="T11" fmla="*/ 8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8"/>
                <a:gd name="T20" fmla="*/ 71 w 71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8">
                  <a:moveTo>
                    <a:pt x="71" y="8"/>
                  </a:moveTo>
                  <a:lnTo>
                    <a:pt x="0" y="48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71" y="8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9" name="Freeform 1084">
              <a:extLst>
                <a:ext uri="{FF2B5EF4-FFF2-40B4-BE49-F238E27FC236}">
                  <a16:creationId xmlns:a16="http://schemas.microsoft.com/office/drawing/2014/main" id="{1BD3A07A-45F4-44B3-9E7A-EBE6B16B6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3902"/>
              <a:ext cx="71" cy="48"/>
            </a:xfrm>
            <a:custGeom>
              <a:avLst/>
              <a:gdLst>
                <a:gd name="T0" fmla="*/ 71 w 71"/>
                <a:gd name="T1" fmla="*/ 8 h 48"/>
                <a:gd name="T2" fmla="*/ 0 w 71"/>
                <a:gd name="T3" fmla="*/ 48 h 48"/>
                <a:gd name="T4" fmla="*/ 0 w 71"/>
                <a:gd name="T5" fmla="*/ 33 h 48"/>
                <a:gd name="T6" fmla="*/ 59 w 71"/>
                <a:gd name="T7" fmla="*/ 0 h 48"/>
                <a:gd name="T8" fmla="*/ 71 w 71"/>
                <a:gd name="T9" fmla="*/ 8 h 48"/>
                <a:gd name="T10" fmla="*/ 71 w 71"/>
                <a:gd name="T11" fmla="*/ 8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8"/>
                <a:gd name="T20" fmla="*/ 71 w 71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8">
                  <a:moveTo>
                    <a:pt x="71" y="8"/>
                  </a:moveTo>
                  <a:lnTo>
                    <a:pt x="0" y="48"/>
                  </a:lnTo>
                  <a:lnTo>
                    <a:pt x="0" y="33"/>
                  </a:lnTo>
                  <a:lnTo>
                    <a:pt x="59" y="0"/>
                  </a:lnTo>
                  <a:lnTo>
                    <a:pt x="71" y="8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0" name="Freeform 1085">
              <a:extLst>
                <a:ext uri="{FF2B5EF4-FFF2-40B4-BE49-F238E27FC236}">
                  <a16:creationId xmlns:a16="http://schemas.microsoft.com/office/drawing/2014/main" id="{B8BDA64C-FAD8-40E1-A312-F9EB52E0B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853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5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1" name="Freeform 1086">
              <a:extLst>
                <a:ext uri="{FF2B5EF4-FFF2-40B4-BE49-F238E27FC236}">
                  <a16:creationId xmlns:a16="http://schemas.microsoft.com/office/drawing/2014/main" id="{B8E1280C-090E-43B7-9A84-CB2599665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853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5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2" name="Freeform 1087">
              <a:extLst>
                <a:ext uri="{FF2B5EF4-FFF2-40B4-BE49-F238E27FC236}">
                  <a16:creationId xmlns:a16="http://schemas.microsoft.com/office/drawing/2014/main" id="{F4F66A41-CB23-44C1-9B1C-163D3E66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803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6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6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3" name="Freeform 1088">
              <a:extLst>
                <a:ext uri="{FF2B5EF4-FFF2-40B4-BE49-F238E27FC236}">
                  <a16:creationId xmlns:a16="http://schemas.microsoft.com/office/drawing/2014/main" id="{58056899-47D1-4490-8F26-3860AE782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" y="3803"/>
              <a:ext cx="71" cy="47"/>
            </a:xfrm>
            <a:custGeom>
              <a:avLst/>
              <a:gdLst>
                <a:gd name="T0" fmla="*/ 71 w 71"/>
                <a:gd name="T1" fmla="*/ 7 h 47"/>
                <a:gd name="T2" fmla="*/ 0 w 71"/>
                <a:gd name="T3" fmla="*/ 47 h 47"/>
                <a:gd name="T4" fmla="*/ 0 w 71"/>
                <a:gd name="T5" fmla="*/ 36 h 47"/>
                <a:gd name="T6" fmla="*/ 59 w 71"/>
                <a:gd name="T7" fmla="*/ 0 h 47"/>
                <a:gd name="T8" fmla="*/ 71 w 71"/>
                <a:gd name="T9" fmla="*/ 7 h 47"/>
                <a:gd name="T10" fmla="*/ 71 w 71"/>
                <a:gd name="T11" fmla="*/ 7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7"/>
                <a:gd name="T20" fmla="*/ 71 w 71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7">
                  <a:moveTo>
                    <a:pt x="71" y="7"/>
                  </a:moveTo>
                  <a:lnTo>
                    <a:pt x="0" y="47"/>
                  </a:lnTo>
                  <a:lnTo>
                    <a:pt x="0" y="36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4" name="Freeform 1089">
              <a:extLst>
                <a:ext uri="{FF2B5EF4-FFF2-40B4-BE49-F238E27FC236}">
                  <a16:creationId xmlns:a16="http://schemas.microsoft.com/office/drawing/2014/main" id="{B56FAF27-A5B0-4AA7-A6A8-BE1C3F05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754"/>
              <a:ext cx="71" cy="49"/>
            </a:xfrm>
            <a:custGeom>
              <a:avLst/>
              <a:gdLst>
                <a:gd name="T0" fmla="*/ 71 w 71"/>
                <a:gd name="T1" fmla="*/ 7 h 49"/>
                <a:gd name="T2" fmla="*/ 0 w 71"/>
                <a:gd name="T3" fmla="*/ 49 h 49"/>
                <a:gd name="T4" fmla="*/ 0 w 71"/>
                <a:gd name="T5" fmla="*/ 35 h 49"/>
                <a:gd name="T6" fmla="*/ 59 w 71"/>
                <a:gd name="T7" fmla="*/ 0 h 49"/>
                <a:gd name="T8" fmla="*/ 71 w 71"/>
                <a:gd name="T9" fmla="*/ 7 h 49"/>
                <a:gd name="T10" fmla="*/ 71 w 71"/>
                <a:gd name="T11" fmla="*/ 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71" y="7"/>
                  </a:moveTo>
                  <a:lnTo>
                    <a:pt x="0" y="49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EA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5" name="Freeform 1090">
              <a:extLst>
                <a:ext uri="{FF2B5EF4-FFF2-40B4-BE49-F238E27FC236}">
                  <a16:creationId xmlns:a16="http://schemas.microsoft.com/office/drawing/2014/main" id="{73B84138-0F47-4BB5-AE11-F21C2992B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" y="3754"/>
              <a:ext cx="71" cy="49"/>
            </a:xfrm>
            <a:custGeom>
              <a:avLst/>
              <a:gdLst>
                <a:gd name="T0" fmla="*/ 71 w 71"/>
                <a:gd name="T1" fmla="*/ 7 h 49"/>
                <a:gd name="T2" fmla="*/ 0 w 71"/>
                <a:gd name="T3" fmla="*/ 49 h 49"/>
                <a:gd name="T4" fmla="*/ 0 w 71"/>
                <a:gd name="T5" fmla="*/ 35 h 49"/>
                <a:gd name="T6" fmla="*/ 59 w 71"/>
                <a:gd name="T7" fmla="*/ 0 h 49"/>
                <a:gd name="T8" fmla="*/ 71 w 71"/>
                <a:gd name="T9" fmla="*/ 7 h 49"/>
                <a:gd name="T10" fmla="*/ 71 w 71"/>
                <a:gd name="T11" fmla="*/ 7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71" y="7"/>
                  </a:moveTo>
                  <a:lnTo>
                    <a:pt x="0" y="49"/>
                  </a:lnTo>
                  <a:lnTo>
                    <a:pt x="0" y="35"/>
                  </a:lnTo>
                  <a:lnTo>
                    <a:pt x="59" y="0"/>
                  </a:lnTo>
                  <a:lnTo>
                    <a:pt x="71" y="7"/>
                  </a:lnTo>
                  <a:close/>
                </a:path>
              </a:pathLst>
            </a:custGeom>
            <a:noFill/>
            <a:ln w="317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6" name="Freeform 1091">
              <a:extLst>
                <a:ext uri="{FF2B5EF4-FFF2-40B4-BE49-F238E27FC236}">
                  <a16:creationId xmlns:a16="http://schemas.microsoft.com/office/drawing/2014/main" id="{BDDEA79C-D814-401F-8898-A847AE9C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551"/>
              <a:ext cx="286" cy="196"/>
            </a:xfrm>
            <a:custGeom>
              <a:avLst/>
              <a:gdLst>
                <a:gd name="T0" fmla="*/ 286 w 286"/>
                <a:gd name="T1" fmla="*/ 196 h 196"/>
                <a:gd name="T2" fmla="*/ 0 w 286"/>
                <a:gd name="T3" fmla="*/ 33 h 196"/>
                <a:gd name="T4" fmla="*/ 0 w 286"/>
                <a:gd name="T5" fmla="*/ 0 h 196"/>
                <a:gd name="T6" fmla="*/ 286 w 286"/>
                <a:gd name="T7" fmla="*/ 163 h 196"/>
                <a:gd name="T8" fmla="*/ 286 w 286"/>
                <a:gd name="T9" fmla="*/ 196 h 196"/>
                <a:gd name="T10" fmla="*/ 286 w 286"/>
                <a:gd name="T11" fmla="*/ 196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196"/>
                <a:gd name="T20" fmla="*/ 286 w 286"/>
                <a:gd name="T21" fmla="*/ 196 h 1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196">
                  <a:moveTo>
                    <a:pt x="286" y="196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286" y="163"/>
                  </a:lnTo>
                  <a:lnTo>
                    <a:pt x="286" y="196"/>
                  </a:lnTo>
                  <a:close/>
                </a:path>
              </a:pathLst>
            </a:custGeom>
            <a:solidFill>
              <a:srgbClr val="A8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7" name="Freeform 1092">
              <a:extLst>
                <a:ext uri="{FF2B5EF4-FFF2-40B4-BE49-F238E27FC236}">
                  <a16:creationId xmlns:a16="http://schemas.microsoft.com/office/drawing/2014/main" id="{D626583D-A8F2-4744-BF28-6069001C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551"/>
              <a:ext cx="286" cy="196"/>
            </a:xfrm>
            <a:custGeom>
              <a:avLst/>
              <a:gdLst>
                <a:gd name="T0" fmla="*/ 286 w 286"/>
                <a:gd name="T1" fmla="*/ 196 h 196"/>
                <a:gd name="T2" fmla="*/ 0 w 286"/>
                <a:gd name="T3" fmla="*/ 33 h 196"/>
                <a:gd name="T4" fmla="*/ 0 w 286"/>
                <a:gd name="T5" fmla="*/ 0 h 196"/>
                <a:gd name="T6" fmla="*/ 286 w 286"/>
                <a:gd name="T7" fmla="*/ 163 h 196"/>
                <a:gd name="T8" fmla="*/ 286 w 286"/>
                <a:gd name="T9" fmla="*/ 196 h 196"/>
                <a:gd name="T10" fmla="*/ 286 w 286"/>
                <a:gd name="T11" fmla="*/ 196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6"/>
                <a:gd name="T19" fmla="*/ 0 h 196"/>
                <a:gd name="T20" fmla="*/ 286 w 286"/>
                <a:gd name="T21" fmla="*/ 196 h 1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6" h="196">
                  <a:moveTo>
                    <a:pt x="286" y="196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286" y="163"/>
                  </a:lnTo>
                  <a:lnTo>
                    <a:pt x="286" y="196"/>
                  </a:lnTo>
                  <a:close/>
                </a:path>
              </a:pathLst>
            </a:custGeom>
            <a:noFill/>
            <a:ln w="11113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8" name="Freeform 1093">
              <a:extLst>
                <a:ext uri="{FF2B5EF4-FFF2-40B4-BE49-F238E27FC236}">
                  <a16:creationId xmlns:a16="http://schemas.microsoft.com/office/drawing/2014/main" id="{9C800BE6-34DD-42ED-997D-2C21D4D7B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485"/>
              <a:ext cx="396" cy="262"/>
            </a:xfrm>
            <a:custGeom>
              <a:avLst/>
              <a:gdLst>
                <a:gd name="T0" fmla="*/ 396 w 396"/>
                <a:gd name="T1" fmla="*/ 33 h 262"/>
                <a:gd name="T2" fmla="*/ 0 w 396"/>
                <a:gd name="T3" fmla="*/ 262 h 262"/>
                <a:gd name="T4" fmla="*/ 0 w 396"/>
                <a:gd name="T5" fmla="*/ 229 h 262"/>
                <a:gd name="T6" fmla="*/ 396 w 396"/>
                <a:gd name="T7" fmla="*/ 0 h 262"/>
                <a:gd name="T8" fmla="*/ 396 w 396"/>
                <a:gd name="T9" fmla="*/ 33 h 262"/>
                <a:gd name="T10" fmla="*/ 396 w 396"/>
                <a:gd name="T11" fmla="*/ 33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6"/>
                <a:gd name="T19" fmla="*/ 0 h 262"/>
                <a:gd name="T20" fmla="*/ 396 w 396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6" h="262">
                  <a:moveTo>
                    <a:pt x="396" y="33"/>
                  </a:moveTo>
                  <a:lnTo>
                    <a:pt x="0" y="262"/>
                  </a:lnTo>
                  <a:lnTo>
                    <a:pt x="0" y="229"/>
                  </a:lnTo>
                  <a:lnTo>
                    <a:pt x="396" y="0"/>
                  </a:lnTo>
                  <a:lnTo>
                    <a:pt x="396" y="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29" name="Freeform 1094">
              <a:extLst>
                <a:ext uri="{FF2B5EF4-FFF2-40B4-BE49-F238E27FC236}">
                  <a16:creationId xmlns:a16="http://schemas.microsoft.com/office/drawing/2014/main" id="{0BF0E1E7-3582-4AEA-B5E0-425158F79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3485"/>
              <a:ext cx="396" cy="262"/>
            </a:xfrm>
            <a:custGeom>
              <a:avLst/>
              <a:gdLst>
                <a:gd name="T0" fmla="*/ 396 w 396"/>
                <a:gd name="T1" fmla="*/ 33 h 262"/>
                <a:gd name="T2" fmla="*/ 0 w 396"/>
                <a:gd name="T3" fmla="*/ 262 h 262"/>
                <a:gd name="T4" fmla="*/ 0 w 396"/>
                <a:gd name="T5" fmla="*/ 229 h 262"/>
                <a:gd name="T6" fmla="*/ 396 w 396"/>
                <a:gd name="T7" fmla="*/ 0 h 262"/>
                <a:gd name="T8" fmla="*/ 396 w 396"/>
                <a:gd name="T9" fmla="*/ 33 h 262"/>
                <a:gd name="T10" fmla="*/ 396 w 396"/>
                <a:gd name="T11" fmla="*/ 33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6"/>
                <a:gd name="T19" fmla="*/ 0 h 262"/>
                <a:gd name="T20" fmla="*/ 396 w 396"/>
                <a:gd name="T21" fmla="*/ 262 h 2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6" h="262">
                  <a:moveTo>
                    <a:pt x="396" y="33"/>
                  </a:moveTo>
                  <a:lnTo>
                    <a:pt x="0" y="262"/>
                  </a:lnTo>
                  <a:lnTo>
                    <a:pt x="0" y="229"/>
                  </a:lnTo>
                  <a:lnTo>
                    <a:pt x="396" y="0"/>
                  </a:lnTo>
                  <a:lnTo>
                    <a:pt x="396" y="33"/>
                  </a:lnTo>
                  <a:close/>
                </a:path>
              </a:pathLst>
            </a:custGeom>
            <a:noFill/>
            <a:ln w="11113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30" name="Freeform 1095">
              <a:extLst>
                <a:ext uri="{FF2B5EF4-FFF2-40B4-BE49-F238E27FC236}">
                  <a16:creationId xmlns:a16="http://schemas.microsoft.com/office/drawing/2014/main" id="{418824EB-38AF-4667-A574-0E6370C2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319"/>
              <a:ext cx="682" cy="912"/>
            </a:xfrm>
            <a:custGeom>
              <a:avLst/>
              <a:gdLst>
                <a:gd name="T0" fmla="*/ 682 w 682"/>
                <a:gd name="T1" fmla="*/ 166 h 912"/>
                <a:gd name="T2" fmla="*/ 682 w 682"/>
                <a:gd name="T3" fmla="*/ 683 h 912"/>
                <a:gd name="T4" fmla="*/ 647 w 682"/>
                <a:gd name="T5" fmla="*/ 701 h 912"/>
                <a:gd name="T6" fmla="*/ 635 w 682"/>
                <a:gd name="T7" fmla="*/ 694 h 912"/>
                <a:gd name="T8" fmla="*/ 576 w 682"/>
                <a:gd name="T9" fmla="*/ 730 h 912"/>
                <a:gd name="T10" fmla="*/ 576 w 682"/>
                <a:gd name="T11" fmla="*/ 744 h 912"/>
                <a:gd name="T12" fmla="*/ 477 w 682"/>
                <a:gd name="T13" fmla="*/ 801 h 912"/>
                <a:gd name="T14" fmla="*/ 465 w 682"/>
                <a:gd name="T15" fmla="*/ 794 h 912"/>
                <a:gd name="T16" fmla="*/ 406 w 682"/>
                <a:gd name="T17" fmla="*/ 829 h 912"/>
                <a:gd name="T18" fmla="*/ 406 w 682"/>
                <a:gd name="T19" fmla="*/ 841 h 912"/>
                <a:gd name="T20" fmla="*/ 286 w 682"/>
                <a:gd name="T21" fmla="*/ 912 h 912"/>
                <a:gd name="T22" fmla="*/ 2 w 682"/>
                <a:gd name="T23" fmla="*/ 744 h 912"/>
                <a:gd name="T24" fmla="*/ 0 w 682"/>
                <a:gd name="T25" fmla="*/ 232 h 912"/>
                <a:gd name="T26" fmla="*/ 399 w 682"/>
                <a:gd name="T27" fmla="*/ 0 h 912"/>
                <a:gd name="T28" fmla="*/ 682 w 682"/>
                <a:gd name="T29" fmla="*/ 166 h 912"/>
                <a:gd name="T30" fmla="*/ 682 w 682"/>
                <a:gd name="T31" fmla="*/ 166 h 9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2"/>
                <a:gd name="T49" fmla="*/ 0 h 912"/>
                <a:gd name="T50" fmla="*/ 682 w 682"/>
                <a:gd name="T51" fmla="*/ 912 h 9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2" h="912">
                  <a:moveTo>
                    <a:pt x="682" y="166"/>
                  </a:moveTo>
                  <a:lnTo>
                    <a:pt x="682" y="683"/>
                  </a:lnTo>
                  <a:lnTo>
                    <a:pt x="647" y="701"/>
                  </a:lnTo>
                  <a:lnTo>
                    <a:pt x="635" y="694"/>
                  </a:lnTo>
                  <a:lnTo>
                    <a:pt x="576" y="730"/>
                  </a:lnTo>
                  <a:lnTo>
                    <a:pt x="576" y="744"/>
                  </a:lnTo>
                  <a:lnTo>
                    <a:pt x="477" y="801"/>
                  </a:lnTo>
                  <a:lnTo>
                    <a:pt x="465" y="794"/>
                  </a:lnTo>
                  <a:lnTo>
                    <a:pt x="406" y="829"/>
                  </a:lnTo>
                  <a:lnTo>
                    <a:pt x="406" y="841"/>
                  </a:lnTo>
                  <a:lnTo>
                    <a:pt x="286" y="912"/>
                  </a:lnTo>
                  <a:lnTo>
                    <a:pt x="2" y="744"/>
                  </a:lnTo>
                  <a:lnTo>
                    <a:pt x="0" y="232"/>
                  </a:lnTo>
                  <a:lnTo>
                    <a:pt x="399" y="0"/>
                  </a:lnTo>
                  <a:lnTo>
                    <a:pt x="682" y="166"/>
                  </a:lnTo>
                  <a:close/>
                </a:path>
              </a:pathLst>
            </a:custGeom>
            <a:noFill/>
            <a:ln w="22225" cap="rnd">
              <a:solidFill>
                <a:srgbClr val="0102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95B6AF6E-0212-4A0F-A1ED-541BB0230F0B}"/>
              </a:ext>
            </a:extLst>
          </p:cNvPr>
          <p:cNvGrpSpPr/>
          <p:nvPr/>
        </p:nvGrpSpPr>
        <p:grpSpPr>
          <a:xfrm>
            <a:off x="10781037" y="3611335"/>
            <a:ext cx="164493" cy="389223"/>
            <a:chOff x="7521233" y="2786180"/>
            <a:chExt cx="172017" cy="406544"/>
          </a:xfrm>
        </p:grpSpPr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1BE868E-5C8A-455D-A8E9-CE3081DEF433}"/>
                </a:ext>
              </a:extLst>
            </p:cNvPr>
            <p:cNvGrpSpPr/>
            <p:nvPr/>
          </p:nvGrpSpPr>
          <p:grpSpPr>
            <a:xfrm>
              <a:off x="7521233" y="2915851"/>
              <a:ext cx="172017" cy="276873"/>
              <a:chOff x="4009431" y="5192625"/>
              <a:chExt cx="675546" cy="1009059"/>
            </a:xfrm>
          </p:grpSpPr>
          <p:sp>
            <p:nvSpPr>
              <p:cNvPr id="535" name="Freeform 40">
                <a:extLst>
                  <a:ext uri="{FF2B5EF4-FFF2-40B4-BE49-F238E27FC236}">
                    <a16:creationId xmlns:a16="http://schemas.microsoft.com/office/drawing/2014/main" id="{4F450297-1561-4943-AAF3-D904AD736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31" y="5310999"/>
                <a:ext cx="466302" cy="890685"/>
              </a:xfrm>
              <a:custGeom>
                <a:avLst/>
                <a:gdLst>
                  <a:gd name="T0" fmla="*/ 236 w 236"/>
                  <a:gd name="T1" fmla="*/ 642 h 642"/>
                  <a:gd name="T2" fmla="*/ 0 w 236"/>
                  <a:gd name="T3" fmla="*/ 505 h 642"/>
                  <a:gd name="T4" fmla="*/ 0 w 236"/>
                  <a:gd name="T5" fmla="*/ 0 h 642"/>
                  <a:gd name="T6" fmla="*/ 236 w 236"/>
                  <a:gd name="T7" fmla="*/ 137 h 642"/>
                  <a:gd name="T8" fmla="*/ 236 w 236"/>
                  <a:gd name="T9" fmla="*/ 642 h 642"/>
                  <a:gd name="connsiteX0" fmla="*/ 10000 w 10000"/>
                  <a:gd name="connsiteY0" fmla="*/ 10000 h 10000"/>
                  <a:gd name="connsiteX1" fmla="*/ 0 w 10000"/>
                  <a:gd name="connsiteY1" fmla="*/ 7866 h 10000"/>
                  <a:gd name="connsiteX2" fmla="*/ 0 w 10000"/>
                  <a:gd name="connsiteY2" fmla="*/ 0 h 10000"/>
                  <a:gd name="connsiteX3" fmla="*/ 10000 w 10000"/>
                  <a:gd name="connsiteY3" fmla="*/ 2134 h 10000"/>
                  <a:gd name="connsiteX4" fmla="*/ 10000 w 10000"/>
                  <a:gd name="connsiteY4" fmla="*/ 10000 h 10000"/>
                  <a:gd name="connsiteX0" fmla="*/ 15613 w 15613"/>
                  <a:gd name="connsiteY0" fmla="*/ 11139 h 11139"/>
                  <a:gd name="connsiteX1" fmla="*/ 5613 w 15613"/>
                  <a:gd name="connsiteY1" fmla="*/ 9005 h 11139"/>
                  <a:gd name="connsiteX2" fmla="*/ 0 w 15613"/>
                  <a:gd name="connsiteY2" fmla="*/ 0 h 11139"/>
                  <a:gd name="connsiteX3" fmla="*/ 15613 w 15613"/>
                  <a:gd name="connsiteY3" fmla="*/ 3273 h 11139"/>
                  <a:gd name="connsiteX4" fmla="*/ 15613 w 15613"/>
                  <a:gd name="connsiteY4" fmla="*/ 11139 h 11139"/>
                  <a:gd name="connsiteX0" fmla="*/ 15864 w 15864"/>
                  <a:gd name="connsiteY0" fmla="*/ 11139 h 11139"/>
                  <a:gd name="connsiteX1" fmla="*/ 0 w 15864"/>
                  <a:gd name="connsiteY1" fmla="*/ 7742 h 11139"/>
                  <a:gd name="connsiteX2" fmla="*/ 251 w 15864"/>
                  <a:gd name="connsiteY2" fmla="*/ 0 h 11139"/>
                  <a:gd name="connsiteX3" fmla="*/ 15864 w 15864"/>
                  <a:gd name="connsiteY3" fmla="*/ 3273 h 11139"/>
                  <a:gd name="connsiteX4" fmla="*/ 15864 w 15864"/>
                  <a:gd name="connsiteY4" fmla="*/ 11139 h 1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64" h="11139">
                    <a:moveTo>
                      <a:pt x="15864" y="11139"/>
                    </a:moveTo>
                    <a:lnTo>
                      <a:pt x="0" y="7742"/>
                    </a:lnTo>
                    <a:cubicBezTo>
                      <a:pt x="84" y="5161"/>
                      <a:pt x="167" y="2581"/>
                      <a:pt x="251" y="0"/>
                    </a:cubicBezTo>
                    <a:lnTo>
                      <a:pt x="15864" y="3273"/>
                    </a:lnTo>
                    <a:lnTo>
                      <a:pt x="15864" y="11139"/>
                    </a:lnTo>
                    <a:close/>
                  </a:path>
                </a:pathLst>
              </a:custGeom>
              <a:solidFill>
                <a:srgbClr val="9CA38F"/>
              </a:solidFill>
              <a:ln>
                <a:noFill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/>
              </a:p>
            </p:txBody>
          </p:sp>
          <p:sp>
            <p:nvSpPr>
              <p:cNvPr id="536" name="Freeform 42">
                <a:extLst>
                  <a:ext uri="{FF2B5EF4-FFF2-40B4-BE49-F238E27FC236}">
                    <a16:creationId xmlns:a16="http://schemas.microsoft.com/office/drawing/2014/main" id="{D78B2A9E-402C-42A9-9F2A-954A9B9BB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733" y="5451895"/>
                <a:ext cx="209244" cy="749789"/>
              </a:xfrm>
              <a:custGeom>
                <a:avLst/>
                <a:gdLst>
                  <a:gd name="T0" fmla="*/ 168 w 168"/>
                  <a:gd name="T1" fmla="*/ 507 h 602"/>
                  <a:gd name="T2" fmla="*/ 0 w 168"/>
                  <a:gd name="T3" fmla="*/ 602 h 602"/>
                  <a:gd name="T4" fmla="*/ 0 w 168"/>
                  <a:gd name="T5" fmla="*/ 97 h 602"/>
                  <a:gd name="T6" fmla="*/ 168 w 168"/>
                  <a:gd name="T7" fmla="*/ 0 h 602"/>
                  <a:gd name="T8" fmla="*/ 168 w 168"/>
                  <a:gd name="T9" fmla="*/ 507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602">
                    <a:moveTo>
                      <a:pt x="168" y="507"/>
                    </a:moveTo>
                    <a:lnTo>
                      <a:pt x="0" y="602"/>
                    </a:lnTo>
                    <a:lnTo>
                      <a:pt x="0" y="97"/>
                    </a:lnTo>
                    <a:lnTo>
                      <a:pt x="168" y="0"/>
                    </a:lnTo>
                    <a:lnTo>
                      <a:pt x="168" y="507"/>
                    </a:lnTo>
                    <a:close/>
                  </a:path>
                </a:pathLst>
              </a:custGeom>
              <a:solidFill>
                <a:srgbClr val="DDD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/>
              </a:p>
            </p:txBody>
          </p:sp>
          <p:sp>
            <p:nvSpPr>
              <p:cNvPr id="537" name="Freeform 69">
                <a:extLst>
                  <a:ext uri="{FF2B5EF4-FFF2-40B4-BE49-F238E27FC236}">
                    <a16:creationId xmlns:a16="http://schemas.microsoft.com/office/drawing/2014/main" id="{27B9262A-571C-48F3-8945-3C507E868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803" y="5195081"/>
                <a:ext cx="668174" cy="377627"/>
              </a:xfrm>
              <a:custGeom>
                <a:avLst/>
                <a:gdLst>
                  <a:gd name="T0" fmla="*/ 0 w 404"/>
                  <a:gd name="T1" fmla="*/ 97 h 234"/>
                  <a:gd name="T2" fmla="*/ 169 w 404"/>
                  <a:gd name="T3" fmla="*/ 0 h 234"/>
                  <a:gd name="T4" fmla="*/ 404 w 404"/>
                  <a:gd name="T5" fmla="*/ 137 h 234"/>
                  <a:gd name="T6" fmla="*/ 236 w 404"/>
                  <a:gd name="T7" fmla="*/ 234 h 234"/>
                  <a:gd name="T8" fmla="*/ 0 w 404"/>
                  <a:gd name="T9" fmla="*/ 97 h 234"/>
                  <a:gd name="connsiteX0" fmla="*/ 0 w 13279"/>
                  <a:gd name="connsiteY0" fmla="*/ 850 h 10000"/>
                  <a:gd name="connsiteX1" fmla="*/ 7462 w 13279"/>
                  <a:gd name="connsiteY1" fmla="*/ 0 h 10000"/>
                  <a:gd name="connsiteX2" fmla="*/ 13279 w 13279"/>
                  <a:gd name="connsiteY2" fmla="*/ 5855 h 10000"/>
                  <a:gd name="connsiteX3" fmla="*/ 9121 w 13279"/>
                  <a:gd name="connsiteY3" fmla="*/ 10000 h 10000"/>
                  <a:gd name="connsiteX4" fmla="*/ 0 w 13279"/>
                  <a:gd name="connsiteY4" fmla="*/ 850 h 10000"/>
                  <a:gd name="connsiteX0" fmla="*/ 0 w 13279"/>
                  <a:gd name="connsiteY0" fmla="*/ 3807 h 12957"/>
                  <a:gd name="connsiteX1" fmla="*/ 4330 w 13279"/>
                  <a:gd name="connsiteY1" fmla="*/ 0 h 12957"/>
                  <a:gd name="connsiteX2" fmla="*/ 13279 w 13279"/>
                  <a:gd name="connsiteY2" fmla="*/ 8812 h 12957"/>
                  <a:gd name="connsiteX3" fmla="*/ 9121 w 13279"/>
                  <a:gd name="connsiteY3" fmla="*/ 12957 h 12957"/>
                  <a:gd name="connsiteX4" fmla="*/ 0 w 13279"/>
                  <a:gd name="connsiteY4" fmla="*/ 3807 h 1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79" h="12957">
                    <a:moveTo>
                      <a:pt x="0" y="3807"/>
                    </a:moveTo>
                    <a:lnTo>
                      <a:pt x="4330" y="0"/>
                    </a:lnTo>
                    <a:lnTo>
                      <a:pt x="13279" y="8812"/>
                    </a:lnTo>
                    <a:lnTo>
                      <a:pt x="9121" y="12957"/>
                    </a:lnTo>
                    <a:lnTo>
                      <a:pt x="0" y="3807"/>
                    </a:lnTo>
                    <a:close/>
                  </a:path>
                </a:pathLst>
              </a:custGeom>
              <a:solidFill>
                <a:srgbClr val="DDDC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/>
              </a:p>
            </p:txBody>
          </p:sp>
          <p:sp>
            <p:nvSpPr>
              <p:cNvPr id="538" name="Freeform 70">
                <a:extLst>
                  <a:ext uri="{FF2B5EF4-FFF2-40B4-BE49-F238E27FC236}">
                    <a16:creationId xmlns:a16="http://schemas.microsoft.com/office/drawing/2014/main" id="{C230B723-2120-47C3-AE05-066A2ACB6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55" y="5192625"/>
                <a:ext cx="675521" cy="1009059"/>
              </a:xfrm>
              <a:custGeom>
                <a:avLst/>
                <a:gdLst>
                  <a:gd name="T0" fmla="*/ 404 w 404"/>
                  <a:gd name="T1" fmla="*/ 644 h 739"/>
                  <a:gd name="T2" fmla="*/ 404 w 404"/>
                  <a:gd name="T3" fmla="*/ 644 h 739"/>
                  <a:gd name="T4" fmla="*/ 321 w 404"/>
                  <a:gd name="T5" fmla="*/ 693 h 739"/>
                  <a:gd name="T6" fmla="*/ 236 w 404"/>
                  <a:gd name="T7" fmla="*/ 739 h 739"/>
                  <a:gd name="T8" fmla="*/ 236 w 404"/>
                  <a:gd name="T9" fmla="*/ 739 h 739"/>
                  <a:gd name="T10" fmla="*/ 0 w 404"/>
                  <a:gd name="T11" fmla="*/ 602 h 739"/>
                  <a:gd name="T12" fmla="*/ 0 w 404"/>
                  <a:gd name="T13" fmla="*/ 97 h 739"/>
                  <a:gd name="T14" fmla="*/ 0 w 404"/>
                  <a:gd name="T15" fmla="*/ 97 h 739"/>
                  <a:gd name="T16" fmla="*/ 169 w 404"/>
                  <a:gd name="T17" fmla="*/ 0 h 739"/>
                  <a:gd name="T18" fmla="*/ 404 w 404"/>
                  <a:gd name="T19" fmla="*/ 137 h 739"/>
                  <a:gd name="T20" fmla="*/ 404 w 404"/>
                  <a:gd name="T21" fmla="*/ 644 h 739"/>
                  <a:gd name="connsiteX0" fmla="*/ 13377 w 13377"/>
                  <a:gd name="connsiteY0" fmla="*/ 8714 h 10000"/>
                  <a:gd name="connsiteX1" fmla="*/ 13377 w 13377"/>
                  <a:gd name="connsiteY1" fmla="*/ 8714 h 10000"/>
                  <a:gd name="connsiteX2" fmla="*/ 11323 w 13377"/>
                  <a:gd name="connsiteY2" fmla="*/ 9378 h 10000"/>
                  <a:gd name="connsiteX3" fmla="*/ 9219 w 13377"/>
                  <a:gd name="connsiteY3" fmla="*/ 10000 h 10000"/>
                  <a:gd name="connsiteX4" fmla="*/ 9219 w 13377"/>
                  <a:gd name="connsiteY4" fmla="*/ 10000 h 10000"/>
                  <a:gd name="connsiteX5" fmla="*/ 0 w 13377"/>
                  <a:gd name="connsiteY5" fmla="*/ 7022 h 10000"/>
                  <a:gd name="connsiteX6" fmla="*/ 3377 w 13377"/>
                  <a:gd name="connsiteY6" fmla="*/ 1313 h 10000"/>
                  <a:gd name="connsiteX7" fmla="*/ 3377 w 13377"/>
                  <a:gd name="connsiteY7" fmla="*/ 1313 h 10000"/>
                  <a:gd name="connsiteX8" fmla="*/ 7560 w 13377"/>
                  <a:gd name="connsiteY8" fmla="*/ 0 h 10000"/>
                  <a:gd name="connsiteX9" fmla="*/ 13377 w 13377"/>
                  <a:gd name="connsiteY9" fmla="*/ 1854 h 10000"/>
                  <a:gd name="connsiteX10" fmla="*/ 13377 w 13377"/>
                  <a:gd name="connsiteY10" fmla="*/ 8714 h 10000"/>
                  <a:gd name="connsiteX0" fmla="*/ 13377 w 13377"/>
                  <a:gd name="connsiteY0" fmla="*/ 8714 h 10000"/>
                  <a:gd name="connsiteX1" fmla="*/ 13377 w 13377"/>
                  <a:gd name="connsiteY1" fmla="*/ 8714 h 10000"/>
                  <a:gd name="connsiteX2" fmla="*/ 11323 w 13377"/>
                  <a:gd name="connsiteY2" fmla="*/ 9378 h 10000"/>
                  <a:gd name="connsiteX3" fmla="*/ 9219 w 13377"/>
                  <a:gd name="connsiteY3" fmla="*/ 10000 h 10000"/>
                  <a:gd name="connsiteX4" fmla="*/ 9219 w 13377"/>
                  <a:gd name="connsiteY4" fmla="*/ 10000 h 10000"/>
                  <a:gd name="connsiteX5" fmla="*/ 0 w 13377"/>
                  <a:gd name="connsiteY5" fmla="*/ 7022 h 10000"/>
                  <a:gd name="connsiteX6" fmla="*/ 3377 w 13377"/>
                  <a:gd name="connsiteY6" fmla="*/ 1313 h 10000"/>
                  <a:gd name="connsiteX7" fmla="*/ 7560 w 13377"/>
                  <a:gd name="connsiteY7" fmla="*/ 0 h 10000"/>
                  <a:gd name="connsiteX8" fmla="*/ 13377 w 13377"/>
                  <a:gd name="connsiteY8" fmla="*/ 1854 h 10000"/>
                  <a:gd name="connsiteX9" fmla="*/ 13377 w 13377"/>
                  <a:gd name="connsiteY9" fmla="*/ 8714 h 10000"/>
                  <a:gd name="connsiteX0" fmla="*/ 13523 w 13523"/>
                  <a:gd name="connsiteY0" fmla="*/ 8714 h 10000"/>
                  <a:gd name="connsiteX1" fmla="*/ 13523 w 13523"/>
                  <a:gd name="connsiteY1" fmla="*/ 8714 h 10000"/>
                  <a:gd name="connsiteX2" fmla="*/ 11469 w 13523"/>
                  <a:gd name="connsiteY2" fmla="*/ 9378 h 10000"/>
                  <a:gd name="connsiteX3" fmla="*/ 9365 w 13523"/>
                  <a:gd name="connsiteY3" fmla="*/ 10000 h 10000"/>
                  <a:gd name="connsiteX4" fmla="*/ 9365 w 13523"/>
                  <a:gd name="connsiteY4" fmla="*/ 10000 h 10000"/>
                  <a:gd name="connsiteX5" fmla="*/ 146 w 13523"/>
                  <a:gd name="connsiteY5" fmla="*/ 7022 h 10000"/>
                  <a:gd name="connsiteX6" fmla="*/ 0 w 13523"/>
                  <a:gd name="connsiteY6" fmla="*/ 698 h 10000"/>
                  <a:gd name="connsiteX7" fmla="*/ 7706 w 13523"/>
                  <a:gd name="connsiteY7" fmla="*/ 0 h 10000"/>
                  <a:gd name="connsiteX8" fmla="*/ 13523 w 13523"/>
                  <a:gd name="connsiteY8" fmla="*/ 1854 h 10000"/>
                  <a:gd name="connsiteX9" fmla="*/ 13523 w 13523"/>
                  <a:gd name="connsiteY9" fmla="*/ 8714 h 10000"/>
                  <a:gd name="connsiteX0" fmla="*/ 13523 w 13523"/>
                  <a:gd name="connsiteY0" fmla="*/ 9490 h 10776"/>
                  <a:gd name="connsiteX1" fmla="*/ 13523 w 13523"/>
                  <a:gd name="connsiteY1" fmla="*/ 9490 h 10776"/>
                  <a:gd name="connsiteX2" fmla="*/ 11469 w 13523"/>
                  <a:gd name="connsiteY2" fmla="*/ 10154 h 10776"/>
                  <a:gd name="connsiteX3" fmla="*/ 9365 w 13523"/>
                  <a:gd name="connsiteY3" fmla="*/ 10776 h 10776"/>
                  <a:gd name="connsiteX4" fmla="*/ 9365 w 13523"/>
                  <a:gd name="connsiteY4" fmla="*/ 10776 h 10776"/>
                  <a:gd name="connsiteX5" fmla="*/ 146 w 13523"/>
                  <a:gd name="connsiteY5" fmla="*/ 7798 h 10776"/>
                  <a:gd name="connsiteX6" fmla="*/ 0 w 13523"/>
                  <a:gd name="connsiteY6" fmla="*/ 1474 h 10776"/>
                  <a:gd name="connsiteX7" fmla="*/ 5161 w 13523"/>
                  <a:gd name="connsiteY7" fmla="*/ 0 h 10776"/>
                  <a:gd name="connsiteX8" fmla="*/ 13523 w 13523"/>
                  <a:gd name="connsiteY8" fmla="*/ 2630 h 10776"/>
                  <a:gd name="connsiteX9" fmla="*/ 13523 w 13523"/>
                  <a:gd name="connsiteY9" fmla="*/ 9490 h 10776"/>
                  <a:gd name="connsiteX0" fmla="*/ 13385 w 13385"/>
                  <a:gd name="connsiteY0" fmla="*/ 9490 h 10776"/>
                  <a:gd name="connsiteX1" fmla="*/ 13385 w 13385"/>
                  <a:gd name="connsiteY1" fmla="*/ 9490 h 10776"/>
                  <a:gd name="connsiteX2" fmla="*/ 11331 w 13385"/>
                  <a:gd name="connsiteY2" fmla="*/ 10154 h 10776"/>
                  <a:gd name="connsiteX3" fmla="*/ 9227 w 13385"/>
                  <a:gd name="connsiteY3" fmla="*/ 10776 h 10776"/>
                  <a:gd name="connsiteX4" fmla="*/ 9227 w 13385"/>
                  <a:gd name="connsiteY4" fmla="*/ 10776 h 10776"/>
                  <a:gd name="connsiteX5" fmla="*/ 8 w 13385"/>
                  <a:gd name="connsiteY5" fmla="*/ 7798 h 10776"/>
                  <a:gd name="connsiteX6" fmla="*/ 107 w 13385"/>
                  <a:gd name="connsiteY6" fmla="*/ 1046 h 10776"/>
                  <a:gd name="connsiteX7" fmla="*/ 5023 w 13385"/>
                  <a:gd name="connsiteY7" fmla="*/ 0 h 10776"/>
                  <a:gd name="connsiteX8" fmla="*/ 13385 w 13385"/>
                  <a:gd name="connsiteY8" fmla="*/ 2630 h 10776"/>
                  <a:gd name="connsiteX9" fmla="*/ 13385 w 13385"/>
                  <a:gd name="connsiteY9" fmla="*/ 9490 h 10776"/>
                  <a:gd name="connsiteX0" fmla="*/ 13425 w 13425"/>
                  <a:gd name="connsiteY0" fmla="*/ 9490 h 10776"/>
                  <a:gd name="connsiteX1" fmla="*/ 13425 w 13425"/>
                  <a:gd name="connsiteY1" fmla="*/ 9490 h 10776"/>
                  <a:gd name="connsiteX2" fmla="*/ 11371 w 13425"/>
                  <a:gd name="connsiteY2" fmla="*/ 10154 h 10776"/>
                  <a:gd name="connsiteX3" fmla="*/ 9267 w 13425"/>
                  <a:gd name="connsiteY3" fmla="*/ 10776 h 10776"/>
                  <a:gd name="connsiteX4" fmla="*/ 9267 w 13425"/>
                  <a:gd name="connsiteY4" fmla="*/ 10776 h 10776"/>
                  <a:gd name="connsiteX5" fmla="*/ 48 w 13425"/>
                  <a:gd name="connsiteY5" fmla="*/ 7798 h 10776"/>
                  <a:gd name="connsiteX6" fmla="*/ 0 w 13425"/>
                  <a:gd name="connsiteY6" fmla="*/ 1046 h 10776"/>
                  <a:gd name="connsiteX7" fmla="*/ 5063 w 13425"/>
                  <a:gd name="connsiteY7" fmla="*/ 0 h 10776"/>
                  <a:gd name="connsiteX8" fmla="*/ 13425 w 13425"/>
                  <a:gd name="connsiteY8" fmla="*/ 2630 h 10776"/>
                  <a:gd name="connsiteX9" fmla="*/ 13425 w 13425"/>
                  <a:gd name="connsiteY9" fmla="*/ 9490 h 10776"/>
                  <a:gd name="connsiteX0" fmla="*/ 13425 w 13425"/>
                  <a:gd name="connsiteY0" fmla="*/ 9677 h 10963"/>
                  <a:gd name="connsiteX1" fmla="*/ 13425 w 13425"/>
                  <a:gd name="connsiteY1" fmla="*/ 9677 h 10963"/>
                  <a:gd name="connsiteX2" fmla="*/ 11371 w 13425"/>
                  <a:gd name="connsiteY2" fmla="*/ 10341 h 10963"/>
                  <a:gd name="connsiteX3" fmla="*/ 9267 w 13425"/>
                  <a:gd name="connsiteY3" fmla="*/ 10963 h 10963"/>
                  <a:gd name="connsiteX4" fmla="*/ 9267 w 13425"/>
                  <a:gd name="connsiteY4" fmla="*/ 10963 h 10963"/>
                  <a:gd name="connsiteX5" fmla="*/ 48 w 13425"/>
                  <a:gd name="connsiteY5" fmla="*/ 7985 h 10963"/>
                  <a:gd name="connsiteX6" fmla="*/ 0 w 13425"/>
                  <a:gd name="connsiteY6" fmla="*/ 1233 h 10963"/>
                  <a:gd name="connsiteX7" fmla="*/ 4525 w 13425"/>
                  <a:gd name="connsiteY7" fmla="*/ 0 h 10963"/>
                  <a:gd name="connsiteX8" fmla="*/ 13425 w 13425"/>
                  <a:gd name="connsiteY8" fmla="*/ 2817 h 10963"/>
                  <a:gd name="connsiteX9" fmla="*/ 13425 w 13425"/>
                  <a:gd name="connsiteY9" fmla="*/ 9677 h 10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25" h="10963">
                    <a:moveTo>
                      <a:pt x="13425" y="9677"/>
                    </a:moveTo>
                    <a:lnTo>
                      <a:pt x="13425" y="9677"/>
                    </a:lnTo>
                    <a:lnTo>
                      <a:pt x="11371" y="10341"/>
                    </a:lnTo>
                    <a:lnTo>
                      <a:pt x="9267" y="10963"/>
                    </a:lnTo>
                    <a:lnTo>
                      <a:pt x="9267" y="10963"/>
                    </a:lnTo>
                    <a:lnTo>
                      <a:pt x="48" y="7985"/>
                    </a:lnTo>
                    <a:cubicBezTo>
                      <a:pt x="-1" y="5877"/>
                      <a:pt x="49" y="3341"/>
                      <a:pt x="0" y="1233"/>
                    </a:cubicBezTo>
                    <a:lnTo>
                      <a:pt x="4525" y="0"/>
                    </a:lnTo>
                    <a:lnTo>
                      <a:pt x="13425" y="2817"/>
                    </a:lnTo>
                    <a:lnTo>
                      <a:pt x="13425" y="9677"/>
                    </a:lnTo>
                  </a:path>
                </a:pathLst>
              </a:custGeom>
              <a:noFill/>
              <a:ln w="19050" cap="rnd">
                <a:solidFill>
                  <a:srgbClr val="04040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/>
              </a:p>
            </p:txBody>
          </p:sp>
          <p:sp>
            <p:nvSpPr>
              <p:cNvPr id="539" name="Freeform 71">
                <a:extLst>
                  <a:ext uri="{FF2B5EF4-FFF2-40B4-BE49-F238E27FC236}">
                    <a16:creationId xmlns:a16="http://schemas.microsoft.com/office/drawing/2014/main" id="{504426CC-07DA-4669-B284-F462CBDD4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733" y="5451895"/>
                <a:ext cx="209244" cy="749789"/>
              </a:xfrm>
              <a:custGeom>
                <a:avLst/>
                <a:gdLst>
                  <a:gd name="T0" fmla="*/ 168 w 168"/>
                  <a:gd name="T1" fmla="*/ 507 h 602"/>
                  <a:gd name="T2" fmla="*/ 0 w 168"/>
                  <a:gd name="T3" fmla="*/ 602 h 602"/>
                  <a:gd name="T4" fmla="*/ 0 w 168"/>
                  <a:gd name="T5" fmla="*/ 97 h 602"/>
                  <a:gd name="T6" fmla="*/ 168 w 168"/>
                  <a:gd name="T7" fmla="*/ 0 h 602"/>
                  <a:gd name="T8" fmla="*/ 168 w 168"/>
                  <a:gd name="T9" fmla="*/ 507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602">
                    <a:moveTo>
                      <a:pt x="168" y="507"/>
                    </a:moveTo>
                    <a:lnTo>
                      <a:pt x="0" y="602"/>
                    </a:lnTo>
                    <a:lnTo>
                      <a:pt x="0" y="97"/>
                    </a:lnTo>
                    <a:lnTo>
                      <a:pt x="168" y="0"/>
                    </a:lnTo>
                    <a:lnTo>
                      <a:pt x="168" y="507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/>
              </a:p>
            </p:txBody>
          </p:sp>
        </p:grpSp>
        <p:sp>
          <p:nvSpPr>
            <p:cNvPr id="533" name="Can 11">
              <a:extLst>
                <a:ext uri="{FF2B5EF4-FFF2-40B4-BE49-F238E27FC236}">
                  <a16:creationId xmlns:a16="http://schemas.microsoft.com/office/drawing/2014/main" id="{A1BF98FC-A2FD-451B-B2B1-13BD31388909}"/>
                </a:ext>
              </a:extLst>
            </p:cNvPr>
            <p:cNvSpPr/>
            <p:nvPr/>
          </p:nvSpPr>
          <p:spPr>
            <a:xfrm>
              <a:off x="7545672" y="2786180"/>
              <a:ext cx="45719" cy="159341"/>
            </a:xfrm>
            <a:prstGeom prst="can">
              <a:avLst/>
            </a:prstGeom>
            <a:solidFill>
              <a:srgbClr val="0A53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534" name="Can 371">
              <a:extLst>
                <a:ext uri="{FF2B5EF4-FFF2-40B4-BE49-F238E27FC236}">
                  <a16:creationId xmlns:a16="http://schemas.microsoft.com/office/drawing/2014/main" id="{FA6C41A3-DC48-4A27-9D5C-6726DB33BD9B}"/>
                </a:ext>
              </a:extLst>
            </p:cNvPr>
            <p:cNvSpPr/>
            <p:nvPr/>
          </p:nvSpPr>
          <p:spPr>
            <a:xfrm>
              <a:off x="7626315" y="2845312"/>
              <a:ext cx="45719" cy="159341"/>
            </a:xfrm>
            <a:prstGeom prst="can">
              <a:avLst/>
            </a:prstGeom>
            <a:solidFill>
              <a:srgbClr val="0A53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</p:grpSp>
      <p:sp>
        <p:nvSpPr>
          <p:cNvPr id="540" name="TextBox 539">
            <a:extLst>
              <a:ext uri="{FF2B5EF4-FFF2-40B4-BE49-F238E27FC236}">
                <a16:creationId xmlns:a16="http://schemas.microsoft.com/office/drawing/2014/main" id="{06AADD7D-47B2-4C80-B96D-D5DDB262F0B4}"/>
              </a:ext>
            </a:extLst>
          </p:cNvPr>
          <p:cNvSpPr txBox="1"/>
          <p:nvPr/>
        </p:nvSpPr>
        <p:spPr>
          <a:xfrm>
            <a:off x="10732929" y="3958373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AP</a:t>
            </a:r>
          </a:p>
        </p:txBody>
      </p:sp>
      <p:cxnSp>
        <p:nvCxnSpPr>
          <p:cNvPr id="541" name="Straight Arrow Connector 540">
            <a:extLst>
              <a:ext uri="{FF2B5EF4-FFF2-40B4-BE49-F238E27FC236}">
                <a16:creationId xmlns:a16="http://schemas.microsoft.com/office/drawing/2014/main" id="{3A499564-404E-45BF-8DE3-53AEE136B328}"/>
              </a:ext>
            </a:extLst>
          </p:cNvPr>
          <p:cNvCxnSpPr>
            <a:cxnSpLocks/>
            <a:endCxn id="535" idx="2"/>
          </p:cNvCxnSpPr>
          <p:nvPr/>
        </p:nvCxnSpPr>
        <p:spPr>
          <a:xfrm flipV="1">
            <a:off x="10086464" y="3766577"/>
            <a:ext cx="696369" cy="914584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Arrow Connector 541">
            <a:extLst>
              <a:ext uri="{FF2B5EF4-FFF2-40B4-BE49-F238E27FC236}">
                <a16:creationId xmlns:a16="http://schemas.microsoft.com/office/drawing/2014/main" id="{01626B20-A594-46BA-8357-292BA752AE9C}"/>
              </a:ext>
            </a:extLst>
          </p:cNvPr>
          <p:cNvCxnSpPr>
            <a:cxnSpLocks/>
            <a:endCxn id="534" idx="2"/>
          </p:cNvCxnSpPr>
          <p:nvPr/>
        </p:nvCxnSpPr>
        <p:spPr>
          <a:xfrm flipV="1">
            <a:off x="10329655" y="3744223"/>
            <a:ext cx="551867" cy="1219952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14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0092AE-C8C6-4450-948C-B23D30F86B21}"/>
              </a:ext>
            </a:extLst>
          </p:cNvPr>
          <p:cNvSpPr txBox="1"/>
          <p:nvPr/>
        </p:nvSpPr>
        <p:spPr>
          <a:xfrm flipH="1">
            <a:off x="6373539" y="1283102"/>
            <a:ext cx="5327552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Considering a global average cost per GB for mobile packages of </a:t>
            </a:r>
            <a:r>
              <a:rPr lang="en-US" sz="2133" b="1" dirty="0">
                <a:latin typeface="Calibri" panose="020F0502020204030204" pitchFamily="34" charset="0"/>
                <a:cs typeface="Calibri" panose="020F0502020204030204" pitchFamily="34" charset="0"/>
              </a:rPr>
              <a:t>$8.53 USD/GB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33" b="1" dirty="0">
                <a:solidFill>
                  <a:schemeClr val="accent2"/>
                </a:solidFill>
                <a:latin typeface="Calibri" charset="0"/>
                <a:ea typeface="MS PGothic" charset="-128"/>
              </a:rPr>
              <a:t>retail satellite Wi-Fi service can be price and speed competitive and offered everywhere</a:t>
            </a:r>
            <a:r>
              <a:rPr lang="en-US" sz="2133" b="1" dirty="0">
                <a:latin typeface="Calibri" charset="0"/>
                <a:ea typeface="MS PGothic" charset="-128"/>
              </a:rPr>
              <a:t>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CE521AC-456E-43D9-AD62-569A5209AC91}"/>
              </a:ext>
            </a:extLst>
          </p:cNvPr>
          <p:cNvSpPr txBox="1">
            <a:spLocks/>
          </p:cNvSpPr>
          <p:nvPr/>
        </p:nvSpPr>
        <p:spPr>
          <a:xfrm>
            <a:off x="6561873" y="857852"/>
            <a:ext cx="5213575" cy="431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5DAC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HTS</a:t>
            </a:r>
            <a:r>
              <a:rPr lang="en-US" sz="1867" dirty="0">
                <a:ea typeface="Lato Bold" panose="020F0502020204030203" pitchFamily="34" charset="0"/>
                <a:cs typeface="Lato Bold" panose="020F0502020204030203" pitchFamily="34" charset="0"/>
              </a:rPr>
              <a:t> 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Capacity =&gt; Cost Effective Wi-Fi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392DE-A04B-4A08-8AB7-1DE50539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37" y="2648940"/>
            <a:ext cx="5327553" cy="356372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4A51B7B-5F00-4DAC-8759-CBF14073DA5D}"/>
              </a:ext>
            </a:extLst>
          </p:cNvPr>
          <p:cNvSpPr txBox="1">
            <a:spLocks/>
          </p:cNvSpPr>
          <p:nvPr/>
        </p:nvSpPr>
        <p:spPr>
          <a:xfrm>
            <a:off x="619125" y="163512"/>
            <a:ext cx="10972800" cy="715963"/>
          </a:xfrm>
          <a:prstGeom prst="rect">
            <a:avLst/>
          </a:prstGeom>
        </p:spPr>
        <p:txBody>
          <a:bodyPr anchor="ctr" anchorCtr="0"/>
          <a:lstStyle>
            <a:lvl1pPr defTabSz="45715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399" b="1">
                <a:solidFill>
                  <a:srgbClr val="005D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Satellite Enabled Community Wi-Fi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B52F10-E176-4B59-B151-1E8CC24A6147}"/>
              </a:ext>
            </a:extLst>
          </p:cNvPr>
          <p:cNvCxnSpPr>
            <a:cxnSpLocks/>
          </p:cNvCxnSpPr>
          <p:nvPr/>
        </p:nvCxnSpPr>
        <p:spPr>
          <a:xfrm flipH="1">
            <a:off x="7721808" y="3142162"/>
            <a:ext cx="604435" cy="3366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956F9D-B7BA-440C-91B7-AAA9523BDEE1}"/>
              </a:ext>
            </a:extLst>
          </p:cNvPr>
          <p:cNvSpPr txBox="1"/>
          <p:nvPr/>
        </p:nvSpPr>
        <p:spPr>
          <a:xfrm>
            <a:off x="8227431" y="2998798"/>
            <a:ext cx="160492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$2.31 USD/GB</a:t>
            </a:r>
            <a:r>
              <a:rPr lang="en-US" sz="1600" baseline="300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7076E-346B-4019-80B7-B15EAF9948AB}"/>
              </a:ext>
            </a:extLst>
          </p:cNvPr>
          <p:cNvSpPr txBox="1"/>
          <p:nvPr/>
        </p:nvSpPr>
        <p:spPr>
          <a:xfrm flipH="1">
            <a:off x="6373542" y="6305844"/>
            <a:ext cx="42990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8163" indent="-148163">
              <a:spcAft>
                <a:spcPts val="18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	At current satellite capacity prices and considering a 6-hour busy period.</a:t>
            </a:r>
            <a:endParaRPr lang="en-US" sz="1600" b="1" dirty="0">
              <a:latin typeface="Calibri" charset="0"/>
              <a:ea typeface="MS PGothic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35A81-137C-4738-A714-2CBBB28AB2DE}"/>
              </a:ext>
            </a:extLst>
          </p:cNvPr>
          <p:cNvSpPr txBox="1"/>
          <p:nvPr/>
        </p:nvSpPr>
        <p:spPr>
          <a:xfrm rot="16200000">
            <a:off x="6097957" y="4193628"/>
            <a:ext cx="9813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USD/GB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0F8F3F4-7E03-4F75-AA1A-0B6FE2556567}"/>
              </a:ext>
            </a:extLst>
          </p:cNvPr>
          <p:cNvSpPr txBox="1">
            <a:spLocks/>
          </p:cNvSpPr>
          <p:nvPr/>
        </p:nvSpPr>
        <p:spPr>
          <a:xfrm>
            <a:off x="490910" y="1207877"/>
            <a:ext cx="5004544" cy="47764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4262E"/>
              </a:buClr>
              <a:buFontTx/>
              <a:buNone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4262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757" lvl="1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dirty="0"/>
              <a:t>VSAT consumer internet can cost $50/mo. for 10 GB plans, but the market at this price is limited to higher income households</a:t>
            </a:r>
          </a:p>
          <a:p>
            <a:pPr marL="376757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Satellite Enabled Wi-Fi offers internet speeds of 10-20+ Mbps everywhere through a local Wi-Fi hotspot Access Point</a:t>
            </a:r>
          </a:p>
          <a:p>
            <a:pPr marL="376757" indent="-37675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Users buy  pre-paid data packs, starting under $1 USD for 200Mbyte of data.</a:t>
            </a:r>
          </a:p>
        </p:txBody>
      </p:sp>
    </p:spTree>
    <p:extLst>
      <p:ext uri="{BB962C8B-B14F-4D97-AF65-F5344CB8AC3E}">
        <p14:creationId xmlns:p14="http://schemas.microsoft.com/office/powerpoint/2010/main" val="248546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A1628-E054-4532-AAA7-3E76AE1CFEBC}"/>
              </a:ext>
            </a:extLst>
          </p:cNvPr>
          <p:cNvSpPr txBox="1">
            <a:spLocks/>
          </p:cNvSpPr>
          <p:nvPr/>
        </p:nvSpPr>
        <p:spPr>
          <a:xfrm>
            <a:off x="619125" y="249251"/>
            <a:ext cx="10515600" cy="627049"/>
          </a:xfrm>
        </p:spPr>
        <p:txBody>
          <a:bodyPr anchor="ctr" anchorCtr="0"/>
          <a:lstStyle>
            <a:lvl1pPr algn="l" defTabSz="4571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z="3399" b="1">
                <a:solidFill>
                  <a:srgbClr val="005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Data Packs and App Data Usage</a:t>
            </a:r>
            <a:endParaRPr lang="en-US" sz="3399" b="1" dirty="0">
              <a:solidFill>
                <a:srgbClr val="005D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2A24E-B3EA-42C7-872C-223FA8F04366}"/>
              </a:ext>
            </a:extLst>
          </p:cNvPr>
          <p:cNvSpPr txBox="1"/>
          <p:nvPr/>
        </p:nvSpPr>
        <p:spPr>
          <a:xfrm>
            <a:off x="1066801" y="3554200"/>
            <a:ext cx="67887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Even a 100 MB Data Pack can support multiple WhatsApp or Skype calls!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90FBB9-75CD-4379-909B-2E29F11902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0236" y="3868665"/>
          <a:ext cx="8937811" cy="259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852547" imgH="1986725" progId="Excel.Sheet.12">
                  <p:embed/>
                </p:oleObj>
              </mc:Choice>
              <mc:Fallback>
                <p:oleObj name="Worksheet" r:id="rId2" imgW="6852547" imgH="1986725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BFA118A-5085-4A4A-AF74-0D9755CCAF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0236" y="3868665"/>
                        <a:ext cx="8937811" cy="259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009C210-855B-44C7-BE08-4B992F3CF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6" y="1112431"/>
            <a:ext cx="8937811" cy="244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5421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HUGHES">
      <a:dk1>
        <a:srgbClr val="393939"/>
      </a:dk1>
      <a:lt1>
        <a:srgbClr val="FDFDFD"/>
      </a:lt1>
      <a:dk2>
        <a:srgbClr val="2A3442"/>
      </a:dk2>
      <a:lt2>
        <a:srgbClr val="E7E6E6"/>
      </a:lt2>
      <a:accent1>
        <a:srgbClr val="005DAC"/>
      </a:accent1>
      <a:accent2>
        <a:srgbClr val="0E4275"/>
      </a:accent2>
      <a:accent3>
        <a:srgbClr val="1FC2B2"/>
      </a:accent3>
      <a:accent4>
        <a:srgbClr val="666666"/>
      </a:accent4>
      <a:accent5>
        <a:srgbClr val="90D5F3"/>
      </a:accent5>
      <a:accent6>
        <a:srgbClr val="E4E5E3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4000" dirty="0" smtClean="0">
            <a:latin typeface="Raleway" panose="020B05030301010600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ghesCorp_Template_16x9_NEW_NOT READY FOR USE_v2.potx" id="{B4F465E0-5654-49D6-8C82-5F491C910A67}" vid="{B874B9C6-1B63-49F3-90E3-C9B64178E1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04C40255006F48BC8CB7036079701D" ma:contentTypeVersion="1" ma:contentTypeDescription="Create a new document." ma:contentTypeScope="" ma:versionID="3517f5f700e9a8298f92b8777f2ee82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E8C0C6-FEC9-4EFF-8B73-60AC212984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7C71AA-7C7F-43FF-9B71-36832A5F40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B2AB8E-63F0-4669-8F27-56D38EB4C421}">
  <ds:schemaRefs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13050</TotalTime>
  <Words>897</Words>
  <Application>Microsoft Office PowerPoint</Application>
  <PresentationFormat>Widescreen</PresentationFormat>
  <Paragraphs>142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Poppins Light</vt:lpstr>
      <vt:lpstr>Raleway</vt:lpstr>
      <vt:lpstr>Wingdings</vt:lpstr>
      <vt:lpstr>2_Custom Design</vt:lpstr>
      <vt:lpstr>Worksheet</vt:lpstr>
      <vt:lpstr>TECH TALKS Interactive Information Session</vt:lpstr>
      <vt:lpstr>PowerPoint Presentation</vt:lpstr>
      <vt:lpstr>PowerPoint Presentation</vt:lpstr>
      <vt:lpstr>PowerPoint Presentation</vt:lpstr>
      <vt:lpstr>PowerPoint Presentation</vt:lpstr>
      <vt:lpstr>Satellite Enabled Community Wi-Fi</vt:lpstr>
      <vt:lpstr>Hughes Express Wi-Fi by Facebook Ecosystem</vt:lpstr>
      <vt:lpstr>PowerPoint Presentation</vt:lpstr>
      <vt:lpstr>PowerPoint Presentation</vt:lpstr>
      <vt:lpstr>PowerPoint Presentation</vt:lpstr>
      <vt:lpstr>Case Study: Town of Pirucaia, Brasil</vt:lpstr>
      <vt:lpstr>Retailer Site</vt:lpstr>
      <vt:lpstr>Case Study: Retail Sites in Oaxaca State, Mexico</vt:lpstr>
      <vt:lpstr>Oaxaca Site #1: Ixtlan de Juarez</vt:lpstr>
      <vt:lpstr>Site #2: Guelatao-de-Juárez</vt:lpstr>
      <vt:lpstr>Site #3: San-Pedro-Nexicho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Randazzo, Donald</dc:creator>
  <cp:lastModifiedBy>Sadushaj, Donis</cp:lastModifiedBy>
  <cp:revision>265</cp:revision>
  <cp:lastPrinted>2019-06-20T15:53:33Z</cp:lastPrinted>
  <dcterms:created xsi:type="dcterms:W3CDTF">2018-11-19T02:02:24Z</dcterms:created>
  <dcterms:modified xsi:type="dcterms:W3CDTF">2021-02-17T10:06:40Z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0x0101008F04C40255006F48BC8CB7036079701D</vt:lpwstr>
  </property>
</Properties>
</file>