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75" r:id="rId4"/>
    <p:sldId id="258" r:id="rId5"/>
    <p:sldId id="278" r:id="rId6"/>
    <p:sldId id="279" r:id="rId7"/>
    <p:sldId id="280" r:id="rId8"/>
    <p:sldId id="270" r:id="rId9"/>
    <p:sldId id="281" r:id="rId10"/>
    <p:sldId id="271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59"/>
  </p:normalViewPr>
  <p:slideViewPr>
    <p:cSldViewPr snapToGrid="0" snapToObjects="1">
      <p:cViewPr varScale="1">
        <p:scale>
          <a:sx n="85" d="100"/>
          <a:sy n="85" d="100"/>
        </p:scale>
        <p:origin x="1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7CE1B-F1AE-484D-AC47-212348871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9B5F4C-DBB4-E747-9BEF-CC9F6B54C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E1899-FA3B-494C-B008-D87FD0018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6AFA-A383-064D-855E-A092E6B4C0C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0C461-F192-F64E-B019-0ABB95197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9449B-5DF5-174B-88B4-2D0291EDC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EDA4-EDA4-864D-9D9F-4C1586E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1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F16EC-90C4-664B-89B1-FCAAEFB61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4DE0FB-077C-C047-946D-F5D67D840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075F5-6757-A34F-B083-EF4D066DF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6AFA-A383-064D-855E-A092E6B4C0C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309C7-C0F0-214C-BA61-98DCBF145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D89F4-1E4C-7F45-8DB1-4AB483B70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EDA4-EDA4-864D-9D9F-4C1586E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7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B0F153-4567-AF47-8F05-1443B927F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666AB-06B1-184C-8A5F-14D621954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08291-7A27-AC4C-9010-3E20EB658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6AFA-A383-064D-855E-A092E6B4C0C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1E0DB-C426-C640-A859-050B36E12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2D116-7590-5042-A1B9-4C6D87FF7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EDA4-EDA4-864D-9D9F-4C1586E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54732-F4A2-C54C-9140-44161B620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BB717-0769-9749-9153-6E2D66463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5C68C-99D2-8149-8CB7-44359951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6AFA-A383-064D-855E-A092E6B4C0C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41A07-AF2A-2D46-AE2C-600512F9C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5D48B-E590-A14A-8E1E-D1ED82C36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EDA4-EDA4-864D-9D9F-4C1586E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1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7EF1D-EB2B-3543-AB41-8B242635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069DB9-CD3A-BE4C-9EAC-EA399111A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A5207-BC6C-E04B-9BCA-7E382CE40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6AFA-A383-064D-855E-A092E6B4C0C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3A60F-F4C4-E149-9582-B8EE33154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4D571-151A-B14B-8243-49E2CED52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EDA4-EDA4-864D-9D9F-4C1586E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76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2FF7A-4DA0-0C46-AC89-F5042807E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082F8-0109-2F46-8ECB-B5A437F45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F43FC7-645A-B74C-B949-30B00AEFB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DB6D2-D6B0-5140-93F6-F008417DB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6AFA-A383-064D-855E-A092E6B4C0C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B1B68-7109-6C44-A83A-F5E3ADA8B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5C97E-96A2-1646-BC12-945CCBCA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EDA4-EDA4-864D-9D9F-4C1586E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1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A3FBC-3485-6948-8415-29653A6A7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1EF0A-D92E-4341-A2F5-AAA4F8752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59B8E-56B8-294B-9E49-C604508D7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F46D72-C667-5148-885D-4571366F6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C3C5F0-4DAA-0D4B-BE33-2085870BD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89E320-4828-E249-B904-B08C921E9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6AFA-A383-064D-855E-A092E6B4C0C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14FFA2-FC4E-DE45-8762-B3ADC5DC2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6556BC-88A6-3447-8B89-2562174FC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EDA4-EDA4-864D-9D9F-4C1586E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86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1BDEF-7334-1A4F-82A8-D2E982273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7BEC26-CE7A-C94B-ADC4-CA657B45C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6AFA-A383-064D-855E-A092E6B4C0C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08F25-6C86-CB43-ACE8-68156BC34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227AD-D1F0-804C-B3D7-366EB43F7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EDA4-EDA4-864D-9D9F-4C1586E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8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65EF69-ECA8-B049-A416-E36456C65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6AFA-A383-064D-855E-A092E6B4C0C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84C51B-5F1E-994A-BC67-A36579A8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17CE3-86C8-404A-8F57-DA6104BF3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EDA4-EDA4-864D-9D9F-4C1586E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83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3AFA0-A300-C048-A510-0638CA639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2FB41-CE74-1646-9A66-BD380DC00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339411-4BC1-E146-BD2A-E44F87DC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A702E-48CA-FE45-ACFA-11D4519D8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6AFA-A383-064D-855E-A092E6B4C0C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9A585-4A70-7A47-99BF-77ACE465A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CE226C-7677-8645-8660-AC1C07185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EDA4-EDA4-864D-9D9F-4C1586E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5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7CB5B-687F-4543-9EB5-6FEF29293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FF4524-A460-574C-AE99-97211C4CB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C53B5A-E59A-C745-98A5-DA376A608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25771-4168-9E4F-9AED-2471052B0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6AFA-A383-064D-855E-A092E6B4C0C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10FCD-4A1C-284F-B2E7-D442DD8D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3D6F3-2A80-5A40-B842-654F71DA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EDA4-EDA4-864D-9D9F-4C1586E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8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131205-8D74-2246-BBFF-4C3A4466E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584B-C1E8-9441-8703-3B9BF7B26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CC41E-A871-5B43-B806-394931323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46AFA-A383-064D-855E-A092E6B4C0C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79656-79E9-264B-B55E-301DBE2B61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9345-9301-5540-9D7A-058B4FD03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7EDA4-EDA4-864D-9D9F-4C1586E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5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itu.int/en/ITU-D/Technology/Documents/Publications/PUB-BroadbandNetworks/ICT%20Infrastructure-business-toolkit_R.pdf" TargetMode="External"/><Relationship Id="rId7" Type="http://schemas.openxmlformats.org/officeDocument/2006/relationships/hyperlink" Target="https://broadbandcalculator.onlin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itu.int/en/ITU-D/Technology/Pages/LMC/LMC-Home.aspx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s://connectschools.onlin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arthexplorer.usgs.gov/" TargetMode="External"/><Relationship Id="rId13" Type="http://schemas.openxmlformats.org/officeDocument/2006/relationships/hyperlink" Target="https://www.qgis.org/en/site/about/case_studies/poland_ffth.html" TargetMode="External"/><Relationship Id="rId3" Type="http://schemas.openxmlformats.org/officeDocument/2006/relationships/image" Target="../media/image24.png"/><Relationship Id="rId7" Type="http://schemas.openxmlformats.org/officeDocument/2006/relationships/hyperlink" Target="https://www.usgs.gov/centers/eros/science/usgs-eros-archive-digital-elevation-shuttle-radar-topography-mission-srtm-1-arc?qt-science_center_objects=0#qt-science_center_objects" TargetMode="External"/><Relationship Id="rId12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hyperlink" Target="https://www.qsl.net/kd2bd/splat.html" TargetMode="External"/><Relationship Id="rId5" Type="http://schemas.microsoft.com/office/2007/relationships/hdphoto" Target="../media/hdphoto3.wdp"/><Relationship Id="rId10" Type="http://schemas.openxmlformats.org/officeDocument/2006/relationships/image" Target="../media/image1.jpe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9A7C5C-BF8C-4B48-8A9D-CFB7154EE139}"/>
              </a:ext>
            </a:extLst>
          </p:cNvPr>
          <p:cNvSpPr txBox="1"/>
          <p:nvPr/>
        </p:nvSpPr>
        <p:spPr>
          <a:xfrm>
            <a:off x="1993531" y="3137902"/>
            <a:ext cx="8204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Бизнес-планирование инфраструктуры ИКТ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058799B5-DEF5-4E1E-B085-DB052FA315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200794"/>
            <a:ext cx="914400" cy="96621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BE228D-26E0-4EA2-928E-AFE17E4919D5}"/>
              </a:ext>
            </a:extLst>
          </p:cNvPr>
          <p:cNvCxnSpPr>
            <a:cxnSpLocks/>
          </p:cNvCxnSpPr>
          <p:nvPr/>
        </p:nvCxnSpPr>
        <p:spPr>
          <a:xfrm flipV="1">
            <a:off x="705943" y="3708859"/>
            <a:ext cx="10780114" cy="18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70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9CFBA49-A088-4AC5-9086-AC62D468226F}"/>
              </a:ext>
            </a:extLst>
          </p:cNvPr>
          <p:cNvSpPr txBox="1"/>
          <p:nvPr/>
        </p:nvSpPr>
        <p:spPr>
          <a:xfrm>
            <a:off x="556817" y="536502"/>
            <a:ext cx="434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Чистая приведенная стоимость</a:t>
            </a:r>
            <a:endParaRPr 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9527AA-0AC4-4EAA-B6D5-DD83F0A16201}"/>
              </a:ext>
            </a:extLst>
          </p:cNvPr>
          <p:cNvSpPr txBox="1"/>
          <p:nvPr/>
        </p:nvSpPr>
        <p:spPr>
          <a:xfrm>
            <a:off x="555462" y="1068629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Пример</a:t>
            </a:r>
            <a:r>
              <a:rPr lang="en-US" b="1" dirty="0"/>
              <a:t>: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7D707D7-4E88-4495-9A0D-B7B69BEE96BB}"/>
              </a:ext>
            </a:extLst>
          </p:cNvPr>
          <p:cNvCxnSpPr>
            <a:cxnSpLocks/>
          </p:cNvCxnSpPr>
          <p:nvPr/>
        </p:nvCxnSpPr>
        <p:spPr>
          <a:xfrm flipV="1">
            <a:off x="626075" y="1419712"/>
            <a:ext cx="10780114" cy="18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EF9C5EB6-BD55-4026-8559-778C4BF55B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200794"/>
            <a:ext cx="914400" cy="9662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629267-E5F4-44A2-8402-63A03E186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75" y="1690663"/>
            <a:ext cx="10784116" cy="479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81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F1BCA9B-65CD-49F4-A735-DF21C50E4C1D}"/>
              </a:ext>
            </a:extLst>
          </p:cNvPr>
          <p:cNvSpPr/>
          <p:nvPr/>
        </p:nvSpPr>
        <p:spPr>
          <a:xfrm>
            <a:off x="0" y="4417254"/>
            <a:ext cx="12192000" cy="17021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20Kf4MAAAAEAAAAAAAAAAAAAAAAAAAAAAAAAAeAAAAaAAAAAAAAAAAAAAAAAAAAAAAAAAAAAAAECcAABAnAAAAAAAAAAAAAAAAAAAAAAAAAAAAAAAAAAAAAAAAAAAAABQAAAAAAAAAwMD/AAAAAABkAAAAMgAAAAAAAABkAAAAAAAAAH9/fwAKAAAAHwAAAFQAAABEcsQF////AQAAAAAAAAAAAAAAAAAAAAAAAAAAAAAAAAAAAAAAAAAAAAAAAn9/fwDn5uYDzMzMAMDA/wB/f38AAAAAAAAAAAAAAAAAAAAAAAAAAAAhAAAAGAAAABQAAAAoBQAAPwIAANhFAABnCgAAAAAAACYAAAAIAAAAAQAAAAAAAAA=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325880"/>
          </a:xfrm>
        </p:spPr>
        <p:txBody>
          <a:bodyPr>
            <a:normAutofit fontScale="90000"/>
          </a:bodyPr>
          <a:lstStyle/>
          <a:p>
            <a:pPr algn="ctr">
              <a:defRPr lang="ru-ru"/>
            </a:pPr>
            <a:b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Благодарю за внимание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7V9kcMAAAAEAAAAAAAAAAAAAAAAAAAAAAAAAAeAAAAaAAAAAAAAAAAAAAAAAAAAAAAAAAAAAAAECcAABAnAAAAAAAAAAAAAAAAAAAAAAAAAAAAAAAAAAAAAAAAAAAAABQAAAAAAAAAwMD/AAAAAABkAAAAMgAAAAAAAABkAAAAAAAAAH9/fwAKAAAAHwAAAFQAAABEcsQF////AQAAAAAAAAAAAAAAAAAAAAAAAAAAAAAAAAAAAAAAAAAAAAAAAn9/fwDn5uYDzMzMAMDA/wB/f38AAAAAAAAAAAAAAAAAAAAAAAAAAAAhAAAAGAAAABQAAAAoBQAAOwsAAGopAAAAJgAAAAAAACYAAAAIAAAAASAAAAAAAAA="/>
              </a:ext>
            </a:extLst>
          </p:cNvSpPr>
          <p:nvPr>
            <p:ph type="body" idx="1"/>
          </p:nvPr>
        </p:nvSpPr>
        <p:spPr>
          <a:xfrm>
            <a:off x="838200" y="1855336"/>
            <a:ext cx="5894070" cy="4321944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algn="ctr">
              <a:lnSpc>
                <a:spcPct val="70000"/>
              </a:lnSpc>
              <a:spcBef>
                <a:spcPts val="700"/>
              </a:spcBef>
              <a:defRPr lang="en-us" sz="1960" b="1">
                <a:latin typeface="Open Sans" pitchFamily="2" charset="-52"/>
                <a:ea typeface="Calibri" pitchFamily="2" charset="-52"/>
                <a:cs typeface="Calibri" pitchFamily="2" charset="-52"/>
              </a:defRPr>
            </a:pPr>
            <a:endParaRPr dirty="0"/>
          </a:p>
          <a:p>
            <a:pPr marL="342900" indent="-342900">
              <a:lnSpc>
                <a:spcPct val="70000"/>
              </a:lnSpc>
              <a:spcBef>
                <a:spcPts val="700"/>
              </a:spcBef>
              <a:buFont typeface="Arial" pitchFamily="2" charset="-52"/>
              <a:buChar char="•"/>
              <a:defRPr lang="en-us" sz="1960"/>
            </a:pPr>
            <a:endParaRPr lang="en-us" dirty="0">
              <a:latin typeface="Open Sans" pitchFamily="2" charset="-52"/>
              <a:ea typeface="Calibri" pitchFamily="2" charset="-52"/>
              <a:cs typeface="Calibri" pitchFamily="2" charset="-52"/>
            </a:endParaRPr>
          </a:p>
          <a:p>
            <a:pPr marL="0" indent="0">
              <a:lnSpc>
                <a:spcPct val="70000"/>
              </a:lnSpc>
              <a:spcBef>
                <a:spcPts val="700"/>
              </a:spcBef>
              <a:buNone/>
              <a:defRPr lang="en-us" sz="2000">
                <a:latin typeface="Calibri Light" pitchFamily="2" charset="-52"/>
                <a:ea typeface="Calibri Light" pitchFamily="2" charset="-52"/>
                <a:cs typeface="Calibri Light" pitchFamily="2" charset="-52"/>
              </a:defRPr>
            </a:pPr>
            <a:endParaRPr lang="ru-RU" dirty="0"/>
          </a:p>
          <a:p>
            <a:pPr marL="0" indent="0">
              <a:lnSpc>
                <a:spcPct val="70000"/>
              </a:lnSpc>
              <a:spcBef>
                <a:spcPts val="700"/>
              </a:spcBef>
              <a:buNone/>
              <a:defRPr lang="en-us" sz="2000">
                <a:latin typeface="Calibri Light" pitchFamily="2" charset="-52"/>
                <a:ea typeface="Calibri Light" pitchFamily="2" charset="-52"/>
                <a:cs typeface="Calibri Light" pitchFamily="2" charset="-52"/>
              </a:defRPr>
            </a:pPr>
            <a:endParaRPr lang="ru-RU" dirty="0"/>
          </a:p>
          <a:p>
            <a:pPr marL="0" indent="0">
              <a:lnSpc>
                <a:spcPct val="70000"/>
              </a:lnSpc>
              <a:spcBef>
                <a:spcPts val="700"/>
              </a:spcBef>
              <a:buNone/>
              <a:defRPr lang="en-us" sz="2000">
                <a:latin typeface="Calibri Light" pitchFamily="2" charset="-52"/>
                <a:ea typeface="Calibri Light" pitchFamily="2" charset="-52"/>
                <a:cs typeface="Calibri Light" pitchFamily="2" charset="-52"/>
              </a:defRPr>
            </a:pPr>
            <a:endParaRPr lang="ru-RU" dirty="0"/>
          </a:p>
          <a:p>
            <a:pPr marL="0" indent="0">
              <a:lnSpc>
                <a:spcPct val="70000"/>
              </a:lnSpc>
              <a:spcBef>
                <a:spcPts val="700"/>
              </a:spcBef>
              <a:buNone/>
              <a:defRPr lang="en-us" sz="2000">
                <a:latin typeface="Calibri Light" pitchFamily="2" charset="-52"/>
                <a:ea typeface="Calibri Light" pitchFamily="2" charset="-52"/>
                <a:cs typeface="Calibri Light" pitchFamily="2" charset="-52"/>
              </a:defRPr>
            </a:pPr>
            <a:endParaRPr lang="ru-RU" dirty="0"/>
          </a:p>
          <a:p>
            <a:pPr marL="0" indent="0">
              <a:lnSpc>
                <a:spcPct val="70000"/>
              </a:lnSpc>
              <a:spcBef>
                <a:spcPts val="700"/>
              </a:spcBef>
              <a:buNone/>
              <a:defRPr lang="en-us" sz="2000">
                <a:latin typeface="Calibri Light" pitchFamily="2" charset="-52"/>
                <a:ea typeface="Calibri Light" pitchFamily="2" charset="-52"/>
                <a:cs typeface="Calibri Light" pitchFamily="2" charset="-52"/>
              </a:defRPr>
            </a:pPr>
            <a:endParaRPr lang="ru-RU" dirty="0"/>
          </a:p>
          <a:p>
            <a:pPr marL="0" indent="0">
              <a:lnSpc>
                <a:spcPct val="70000"/>
              </a:lnSpc>
              <a:spcBef>
                <a:spcPts val="700"/>
              </a:spcBef>
              <a:buNone/>
              <a:defRPr lang="en-us" sz="2000">
                <a:latin typeface="Calibri Light" pitchFamily="2" charset="-52"/>
                <a:ea typeface="Calibri Light" pitchFamily="2" charset="-52"/>
                <a:cs typeface="Calibri Light" pitchFamily="2" charset="-52"/>
              </a:defRPr>
            </a:pPr>
            <a:endParaRPr lang="ru-RU" dirty="0"/>
          </a:p>
          <a:p>
            <a:pPr marL="0" indent="0">
              <a:lnSpc>
                <a:spcPct val="70000"/>
              </a:lnSpc>
              <a:spcBef>
                <a:spcPts val="700"/>
              </a:spcBef>
              <a:buNone/>
              <a:defRPr lang="en-us" sz="2000">
                <a:latin typeface="Calibri Light" pitchFamily="2" charset="-52"/>
                <a:ea typeface="Calibri Light" pitchFamily="2" charset="-52"/>
                <a:cs typeface="Calibri Light" pitchFamily="2" charset="-52"/>
              </a:defRPr>
            </a:pPr>
            <a:endParaRPr lang="ru-RU" dirty="0"/>
          </a:p>
          <a:p>
            <a:pPr marL="0" indent="0">
              <a:lnSpc>
                <a:spcPct val="70000"/>
              </a:lnSpc>
              <a:spcBef>
                <a:spcPts val="700"/>
              </a:spcBef>
              <a:buNone/>
              <a:defRPr lang="en-us" sz="2000">
                <a:latin typeface="Calibri Light" pitchFamily="2" charset="-52"/>
                <a:ea typeface="Calibri Light" pitchFamily="2" charset="-52"/>
                <a:cs typeface="Calibri Light" pitchFamily="2" charset="-52"/>
              </a:defRPr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Контакты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0" indent="0">
              <a:lnSpc>
                <a:spcPct val="70000"/>
              </a:lnSpc>
              <a:spcBef>
                <a:spcPts val="700"/>
              </a:spcBef>
              <a:buNone/>
              <a:defRPr lang="en-us" sz="2000">
                <a:latin typeface="Calibri Light" pitchFamily="2" charset="-52"/>
                <a:ea typeface="Calibri Light" pitchFamily="2" charset="-52"/>
                <a:cs typeface="Calibri Light" pitchFamily="2" charset="-52"/>
              </a:defRPr>
            </a:pP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70000"/>
              </a:lnSpc>
              <a:spcBef>
                <a:spcPts val="700"/>
              </a:spcBef>
              <a:buNone/>
              <a:defRPr lang="en-us" sz="2000">
                <a:latin typeface="Calibri Light" pitchFamily="2" charset="-52"/>
                <a:ea typeface="Calibri Light" pitchFamily="2" charset="-52"/>
                <a:cs typeface="Calibri Light" pitchFamily="2" charset="-52"/>
              </a:defRPr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Игорь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Щетко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70000"/>
              </a:lnSpc>
              <a:spcBef>
                <a:spcPts val="700"/>
              </a:spcBef>
              <a:buNone/>
              <a:defRPr lang="en-us" sz="2000">
                <a:latin typeface="Calibri Light" pitchFamily="2" charset="-52"/>
                <a:ea typeface="Calibri Light" pitchFamily="2" charset="-52"/>
                <a:cs typeface="Calibri Light" pitchFamily="2" charset="-52"/>
              </a:defRPr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Координатор проекта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Giga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70000"/>
              </a:lnSpc>
              <a:spcBef>
                <a:spcPts val="700"/>
              </a:spcBef>
              <a:buNone/>
              <a:defRPr lang="en-us" sz="2000">
                <a:latin typeface="Calibri Light" pitchFamily="2" charset="-52"/>
                <a:ea typeface="Calibri Light" pitchFamily="2" charset="-52"/>
                <a:cs typeface="Calibri Light" pitchFamily="2" charset="-52"/>
              </a:defRPr>
            </a:pP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ihar.shchetko@itu.int</a:t>
            </a:r>
          </a:p>
          <a:p>
            <a:pPr marL="0" indent="0">
              <a:lnSpc>
                <a:spcPct val="70000"/>
              </a:lnSpc>
              <a:spcBef>
                <a:spcPts val="700"/>
              </a:spcBef>
              <a:buNone/>
              <a:defRPr lang="en-us" sz="1960"/>
            </a:pP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1C0580-A289-4A06-B10C-C6EA94ACCE6D}"/>
              </a:ext>
            </a:extLst>
          </p:cNvPr>
          <p:cNvSpPr txBox="1"/>
          <p:nvPr/>
        </p:nvSpPr>
        <p:spPr>
          <a:xfrm>
            <a:off x="0" y="1407962"/>
            <a:ext cx="12192000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  <a:latin typeface="Lora Bold Italic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36A4EBA-0566-4CB4-9216-A4B2D73FEB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200794"/>
            <a:ext cx="914400" cy="9662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9CFBA49-A088-4AC5-9086-AC62D468226F}"/>
              </a:ext>
            </a:extLst>
          </p:cNvPr>
          <p:cNvSpPr txBox="1"/>
          <p:nvPr/>
        </p:nvSpPr>
        <p:spPr>
          <a:xfrm>
            <a:off x="556817" y="536502"/>
            <a:ext cx="8253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Методологическая основа и вспомогательные инструменты</a:t>
            </a:r>
            <a:endParaRPr lang="en-US" sz="2400" b="1"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AEA26FA3-E514-4EBD-981C-4B3AE9664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200794"/>
            <a:ext cx="914400" cy="966216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 with low confidence">
            <a:hlinkClick r:id="rId3"/>
            <a:extLst>
              <a:ext uri="{FF2B5EF4-FFF2-40B4-BE49-F238E27FC236}">
                <a16:creationId xmlns:a16="http://schemas.microsoft.com/office/drawing/2014/main" id="{5A03CF69-EF6D-4A69-8DB7-2DFDDDCC7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69" y="1675234"/>
            <a:ext cx="3355406" cy="47845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>
            <a:hlinkClick r:id="rId5"/>
            <a:extLst>
              <a:ext uri="{FF2B5EF4-FFF2-40B4-BE49-F238E27FC236}">
                <a16:creationId xmlns:a16="http://schemas.microsoft.com/office/drawing/2014/main" id="{A7106FE5-1A43-4B09-889E-CE26311DD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8468" y="1675234"/>
            <a:ext cx="3339091" cy="478456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5" name="Picture 14">
            <a:hlinkClick r:id="rId7"/>
            <a:extLst>
              <a:ext uri="{FF2B5EF4-FFF2-40B4-BE49-F238E27FC236}">
                <a16:creationId xmlns:a16="http://schemas.microsoft.com/office/drawing/2014/main" id="{FA132FB4-125C-4535-ACF7-B343D544AA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8153" y="1675234"/>
            <a:ext cx="3861795" cy="24177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hlinkClick r:id="rId9"/>
            <a:extLst>
              <a:ext uri="{FF2B5EF4-FFF2-40B4-BE49-F238E27FC236}">
                <a16:creationId xmlns:a16="http://schemas.microsoft.com/office/drawing/2014/main" id="{E3E64201-7FDA-46FE-AD99-517FB93801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28152" y="4201057"/>
            <a:ext cx="3861795" cy="22587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290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Down 9">
            <a:extLst>
              <a:ext uri="{FF2B5EF4-FFF2-40B4-BE49-F238E27FC236}">
                <a16:creationId xmlns:a16="http://schemas.microsoft.com/office/drawing/2014/main" id="{4F5BF658-B6F1-4DDE-AFA7-9C96BB2BB43D}"/>
              </a:ext>
            </a:extLst>
          </p:cNvPr>
          <p:cNvSpPr/>
          <p:nvPr/>
        </p:nvSpPr>
        <p:spPr>
          <a:xfrm>
            <a:off x="937289" y="1167010"/>
            <a:ext cx="10121544" cy="5543924"/>
          </a:xfrm>
          <a:prstGeom prst="downArrow">
            <a:avLst>
              <a:gd name="adj1" fmla="val 50000"/>
              <a:gd name="adj2" fmla="val 61424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BF167B5-FCEC-484D-8D90-177FA4DC2294}"/>
              </a:ext>
            </a:extLst>
          </p:cNvPr>
          <p:cNvSpPr/>
          <p:nvPr/>
        </p:nvSpPr>
        <p:spPr>
          <a:xfrm>
            <a:off x="9230033" y="4492698"/>
            <a:ext cx="1828800" cy="1828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Чистая приведен</a:t>
            </a: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ная стоимость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CEE02E5-2157-4371-9A99-A98D9C98DE64}"/>
              </a:ext>
            </a:extLst>
          </p:cNvPr>
          <p:cNvSpPr/>
          <p:nvPr/>
        </p:nvSpPr>
        <p:spPr>
          <a:xfrm>
            <a:off x="7156847" y="4492699"/>
            <a:ext cx="1828800" cy="1828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Операцион-ные расходы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836E5A1-8A99-479B-A7DA-A96AAD3510ED}"/>
              </a:ext>
            </a:extLst>
          </p:cNvPr>
          <p:cNvSpPr/>
          <p:nvPr/>
        </p:nvSpPr>
        <p:spPr>
          <a:xfrm>
            <a:off x="5083661" y="4492699"/>
            <a:ext cx="1828800" cy="1828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5ECBDFE-AD02-4A00-B0BF-B78D8EAFEC2E}"/>
              </a:ext>
            </a:extLst>
          </p:cNvPr>
          <p:cNvSpPr/>
          <p:nvPr/>
        </p:nvSpPr>
        <p:spPr>
          <a:xfrm>
            <a:off x="3010475" y="4508088"/>
            <a:ext cx="1828800" cy="1828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5AE4280-9C10-45C4-BE16-243B376F49AF}"/>
              </a:ext>
            </a:extLst>
          </p:cNvPr>
          <p:cNvSpPr/>
          <p:nvPr/>
        </p:nvSpPr>
        <p:spPr>
          <a:xfrm>
            <a:off x="937289" y="4492698"/>
            <a:ext cx="1828800" cy="1828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Спрос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CFBA49-A088-4AC5-9086-AC62D468226F}"/>
              </a:ext>
            </a:extLst>
          </p:cNvPr>
          <p:cNvSpPr txBox="1"/>
          <p:nvPr/>
        </p:nvSpPr>
        <p:spPr>
          <a:xfrm>
            <a:off x="556817" y="536502"/>
            <a:ext cx="2332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Оценка проекта</a:t>
            </a:r>
            <a:endParaRPr lang="en-US" sz="2400" b="1"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AEA26FA3-E514-4EBD-981C-4B3AE9664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200794"/>
            <a:ext cx="914400" cy="966216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798A1A3B-F5C9-4EDC-AA6F-DA8791120D62}"/>
              </a:ext>
            </a:extLst>
          </p:cNvPr>
          <p:cNvSpPr/>
          <p:nvPr/>
        </p:nvSpPr>
        <p:spPr>
          <a:xfrm>
            <a:off x="9230033" y="1286398"/>
            <a:ext cx="1828800" cy="1828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Чистая приведен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ная стоимость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4EFA9A2-37AA-4FF7-944C-FE49A1D68AFD}"/>
              </a:ext>
            </a:extLst>
          </p:cNvPr>
          <p:cNvSpPr/>
          <p:nvPr/>
        </p:nvSpPr>
        <p:spPr>
          <a:xfrm>
            <a:off x="7156847" y="1286399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Операцион-ные расходы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8AEFC43-68CB-4F6F-9270-52FBFFFF4D8D}"/>
              </a:ext>
            </a:extLst>
          </p:cNvPr>
          <p:cNvSpPr/>
          <p:nvPr/>
        </p:nvSpPr>
        <p:spPr>
          <a:xfrm>
            <a:off x="5083661" y="1286399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DA9D486-E614-4990-911E-482189CCFB5F}"/>
              </a:ext>
            </a:extLst>
          </p:cNvPr>
          <p:cNvSpPr/>
          <p:nvPr/>
        </p:nvSpPr>
        <p:spPr>
          <a:xfrm>
            <a:off x="3010475" y="1301788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FF71D88-6064-443C-A9E6-82F6C5B646FE}"/>
              </a:ext>
            </a:extLst>
          </p:cNvPr>
          <p:cNvSpPr/>
          <p:nvPr/>
        </p:nvSpPr>
        <p:spPr>
          <a:xfrm>
            <a:off x="937289" y="1301788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Спрос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D0F1C90-2BED-4306-A71E-6437B724CF4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2565" y="3429000"/>
            <a:ext cx="838248" cy="836851"/>
          </a:xfrm>
          <a:prstGeom prst="rect">
            <a:avLst/>
          </a:prstGeom>
        </p:spPr>
      </p:pic>
      <p:pic>
        <p:nvPicPr>
          <p:cNvPr id="70" name="Picture 69" descr="Icon&#10;&#10;Description automatically generated">
            <a:extLst>
              <a:ext uri="{FF2B5EF4-FFF2-40B4-BE49-F238E27FC236}">
                <a16:creationId xmlns:a16="http://schemas.microsoft.com/office/drawing/2014/main" id="{6FDBD81C-77B2-40FD-8741-03EB727DE5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5751" y="3429000"/>
            <a:ext cx="838248" cy="836851"/>
          </a:xfrm>
          <a:prstGeom prst="rect">
            <a:avLst/>
          </a:prstGeom>
        </p:spPr>
      </p:pic>
      <p:pic>
        <p:nvPicPr>
          <p:cNvPr id="71" name="Picture 70" descr="Icon&#10;&#10;Description automatically generated">
            <a:extLst>
              <a:ext uri="{FF2B5EF4-FFF2-40B4-BE49-F238E27FC236}">
                <a16:creationId xmlns:a16="http://schemas.microsoft.com/office/drawing/2014/main" id="{1CDF5F27-B845-4159-BD33-C23406DA71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8937" y="3429000"/>
            <a:ext cx="838248" cy="836851"/>
          </a:xfrm>
          <a:prstGeom prst="rect">
            <a:avLst/>
          </a:prstGeom>
        </p:spPr>
      </p:pic>
      <p:pic>
        <p:nvPicPr>
          <p:cNvPr id="72" name="Picture 71" descr="Icon&#10;&#10;Description automatically generated">
            <a:extLst>
              <a:ext uri="{FF2B5EF4-FFF2-40B4-BE49-F238E27FC236}">
                <a16:creationId xmlns:a16="http://schemas.microsoft.com/office/drawing/2014/main" id="{5A1E1513-5DF1-4530-81DB-AC960B688A5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2123" y="3429000"/>
            <a:ext cx="838248" cy="836851"/>
          </a:xfrm>
          <a:prstGeom prst="rect">
            <a:avLst/>
          </a:prstGeom>
        </p:spPr>
      </p:pic>
      <p:pic>
        <p:nvPicPr>
          <p:cNvPr id="73" name="Picture 72" descr="Icon&#10;&#10;Description automatically generated">
            <a:extLst>
              <a:ext uri="{FF2B5EF4-FFF2-40B4-BE49-F238E27FC236}">
                <a16:creationId xmlns:a16="http://schemas.microsoft.com/office/drawing/2014/main" id="{4569AB54-49D9-40A2-B64D-C044DA92A1F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5309" y="3429000"/>
            <a:ext cx="838248" cy="83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val 66">
            <a:extLst>
              <a:ext uri="{FF2B5EF4-FFF2-40B4-BE49-F238E27FC236}">
                <a16:creationId xmlns:a16="http://schemas.microsoft.com/office/drawing/2014/main" id="{08C35094-B3FE-4EA0-92A5-439E31DB3411}"/>
              </a:ext>
            </a:extLst>
          </p:cNvPr>
          <p:cNvSpPr/>
          <p:nvPr/>
        </p:nvSpPr>
        <p:spPr>
          <a:xfrm>
            <a:off x="10454616" y="5733395"/>
            <a:ext cx="917603" cy="88668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С последующей оплатой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9AC8FF6-54EA-4DAB-A340-74534B9CEF74}"/>
              </a:ext>
            </a:extLst>
          </p:cNvPr>
          <p:cNvSpPr txBox="1"/>
          <p:nvPr/>
        </p:nvSpPr>
        <p:spPr>
          <a:xfrm>
            <a:off x="556815" y="1524295"/>
            <a:ext cx="427754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Численность </a:t>
            </a:r>
            <a:r>
              <a:rPr lang="en-US" dirty="0" err="1"/>
              <a:t>населения</a:t>
            </a:r>
            <a:r>
              <a:rPr lang="en-US" dirty="0"/>
              <a:t>, </a:t>
            </a:r>
            <a:r>
              <a:rPr lang="en-US" dirty="0" err="1"/>
              <a:t>процент</a:t>
            </a:r>
            <a:r>
              <a:rPr lang="en-US" dirty="0"/>
              <a:t> </a:t>
            </a:r>
            <a:r>
              <a:rPr lang="en-US" dirty="0" err="1"/>
              <a:t>платежеспособного</a:t>
            </a:r>
            <a:r>
              <a:rPr lang="en-US" dirty="0"/>
              <a:t> </a:t>
            </a:r>
            <a:r>
              <a:rPr lang="en-US" dirty="0" err="1"/>
              <a:t>населения</a:t>
            </a:r>
            <a:r>
              <a:rPr lang="en-US" dirty="0"/>
              <a:t>, </a:t>
            </a:r>
            <a:endParaRPr lang="ru-RU" dirty="0"/>
          </a:p>
          <a:p>
            <a:r>
              <a:rPr lang="ru-RU" dirty="0"/>
              <a:t>динамика численности</a:t>
            </a:r>
            <a:r>
              <a:rPr lang="en-US" dirty="0"/>
              <a:t> </a:t>
            </a:r>
            <a:r>
              <a:rPr lang="en-US" dirty="0" err="1"/>
              <a:t>населения</a:t>
            </a:r>
            <a:r>
              <a:rPr lang="en-US" dirty="0"/>
              <a:t>, </a:t>
            </a:r>
            <a:r>
              <a:rPr lang="ru-RU" dirty="0"/>
              <a:t>миграция,</a:t>
            </a:r>
            <a:r>
              <a:rPr lang="en-US" dirty="0"/>
              <a:t> </a:t>
            </a:r>
            <a:r>
              <a:rPr lang="en-US" dirty="0" err="1"/>
              <a:t>исторические</a:t>
            </a:r>
            <a:r>
              <a:rPr lang="en-US" dirty="0"/>
              <a:t> </a:t>
            </a:r>
            <a:r>
              <a:rPr lang="en-US" dirty="0" err="1"/>
              <a:t>данные</a:t>
            </a:r>
            <a:r>
              <a:rPr lang="ru-RU" dirty="0"/>
              <a:t> по охвату населения услугами</a:t>
            </a:r>
            <a:r>
              <a:rPr lang="en-US" dirty="0"/>
              <a:t>, </a:t>
            </a:r>
            <a:r>
              <a:rPr lang="ru-RU" dirty="0"/>
              <a:t>конкуренция.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C47C2E-B155-4B5D-85D8-4E9521B76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899" y="3679747"/>
            <a:ext cx="1358015" cy="12078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CFBA49-A088-4AC5-9086-AC62D468226F}"/>
              </a:ext>
            </a:extLst>
          </p:cNvPr>
          <p:cNvSpPr txBox="1"/>
          <p:nvPr/>
        </p:nvSpPr>
        <p:spPr>
          <a:xfrm>
            <a:off x="556817" y="536502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Спрос</a:t>
            </a:r>
            <a:endParaRPr 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9527AA-0AC4-4EAA-B6D5-DD83F0A16201}"/>
              </a:ext>
            </a:extLst>
          </p:cNvPr>
          <p:cNvSpPr txBox="1"/>
          <p:nvPr/>
        </p:nvSpPr>
        <p:spPr>
          <a:xfrm>
            <a:off x="556816" y="1150312"/>
            <a:ext cx="2092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Исходные данные</a:t>
            </a:r>
            <a:r>
              <a:rPr lang="en-US" b="1" dirty="0"/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726626-207C-4B29-B080-CE9A111E9B08}"/>
              </a:ext>
            </a:extLst>
          </p:cNvPr>
          <p:cNvSpPr txBox="1"/>
          <p:nvPr/>
        </p:nvSpPr>
        <p:spPr>
          <a:xfrm>
            <a:off x="8267662" y="1150312"/>
            <a:ext cx="998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Оценка</a:t>
            </a:r>
            <a:r>
              <a:rPr lang="en-US" b="1" dirty="0"/>
              <a:t>: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68FB140-44E6-47EA-B611-3F2415AFA6AC}"/>
              </a:ext>
            </a:extLst>
          </p:cNvPr>
          <p:cNvSpPr/>
          <p:nvPr/>
        </p:nvSpPr>
        <p:spPr>
          <a:xfrm>
            <a:off x="4498097" y="2069877"/>
            <a:ext cx="432682" cy="422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40A97DD-9CA7-4B23-8807-6D9D4B666A2E}"/>
              </a:ext>
            </a:extLst>
          </p:cNvPr>
          <p:cNvSpPr txBox="1"/>
          <p:nvPr/>
        </p:nvSpPr>
        <p:spPr>
          <a:xfrm>
            <a:off x="8267662" y="1722531"/>
            <a:ext cx="31709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Число абонентов / пользователей и их динамика в течение Х лет периода планирования проекта.</a:t>
            </a:r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9EE0E6B-1A9D-4628-A124-F24DD433F88D}"/>
              </a:ext>
            </a:extLst>
          </p:cNvPr>
          <p:cNvCxnSpPr>
            <a:cxnSpLocks/>
          </p:cNvCxnSpPr>
          <p:nvPr/>
        </p:nvCxnSpPr>
        <p:spPr>
          <a:xfrm flipV="1">
            <a:off x="628784" y="3443483"/>
            <a:ext cx="10780114" cy="18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7D707D7-4E88-4495-9A0D-B7B69BEE96BB}"/>
              </a:ext>
            </a:extLst>
          </p:cNvPr>
          <p:cNvCxnSpPr>
            <a:cxnSpLocks/>
          </p:cNvCxnSpPr>
          <p:nvPr/>
        </p:nvCxnSpPr>
        <p:spPr>
          <a:xfrm flipV="1">
            <a:off x="628783" y="1524295"/>
            <a:ext cx="10780114" cy="18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0F6F0F8-4A0A-430D-9117-5ADFC1FE5F51}"/>
              </a:ext>
            </a:extLst>
          </p:cNvPr>
          <p:cNvSpPr txBox="1"/>
          <p:nvPr/>
        </p:nvSpPr>
        <p:spPr>
          <a:xfrm>
            <a:off x="556816" y="3022737"/>
            <a:ext cx="112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Пример</a:t>
            </a:r>
            <a:r>
              <a:rPr lang="en-US" b="1" dirty="0"/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B64E4D-880B-4775-B41B-3A3F311AC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5" b="99708" l="983" r="99263">
                        <a14:foregroundMark x1="5405" y1="38012" x2="5405" y2="38012"/>
                        <a14:foregroundMark x1="94840" y1="57018" x2="94840" y2="57018"/>
                        <a14:foregroundMark x1="61916" y1="54094" x2="61916" y2="54094"/>
                        <a14:foregroundMark x1="66585" y1="56433" x2="66585" y2="56433"/>
                        <a14:foregroundMark x1="1720" y1="83626" x2="1720" y2="97368"/>
                        <a14:foregroundMark x1="1720" y1="97368" x2="983" y2="97368"/>
                        <a14:foregroundMark x1="5405" y1="84211" x2="9091" y2="84211"/>
                        <a14:foregroundMark x1="2948" y1="82456" x2="8108" y2="83918"/>
                        <a14:foregroundMark x1="3440" y1="81871" x2="10565" y2="84211"/>
                        <a14:foregroundMark x1="2948" y1="83041" x2="4914" y2="85088"/>
                        <a14:foregroundMark x1="8108" y1="83041" x2="9828" y2="82456"/>
                        <a14:foregroundMark x1="4914" y1="84795" x2="7617" y2="85965"/>
                        <a14:foregroundMark x1="2703" y1="97661" x2="9582" y2="97661"/>
                        <a14:foregroundMark x1="4914" y1="95906" x2="11548" y2="99708"/>
                        <a14:foregroundMark x1="93857" y1="6725" x2="92875" y2="7895"/>
                        <a14:foregroundMark x1="95823" y1="4094" x2="98526" y2="4094"/>
                        <a14:foregroundMark x1="96069" y1="2047" x2="99017" y2="3216"/>
                        <a14:foregroundMark x1="93857" y1="3801" x2="97543" y2="4386"/>
                        <a14:foregroundMark x1="95823" y1="2924" x2="94349" y2="585"/>
                        <a14:foregroundMark x1="95823" y1="6725" x2="97297" y2="6725"/>
                        <a14:foregroundMark x1="66830" y1="99415" x2="78378" y2="98830"/>
                        <a14:foregroundMark x1="78378" y1="98830" x2="89435" y2="98830"/>
                        <a14:foregroundMark x1="89435" y1="98830" x2="99017" y2="98538"/>
                        <a14:foregroundMark x1="67568" y1="98246" x2="78133" y2="97661"/>
                        <a14:foregroundMark x1="78133" y1="97661" x2="90172" y2="98246"/>
                        <a14:foregroundMark x1="90172" y1="98246" x2="99263" y2="976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947" y="3520871"/>
            <a:ext cx="3454003" cy="29023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16432D-1AB8-49DF-A41D-C31B915E11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551"/>
          <a:stretch/>
        </p:blipFill>
        <p:spPr>
          <a:xfrm>
            <a:off x="5739261" y="4466025"/>
            <a:ext cx="2281011" cy="203835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63C5EFB-D89E-4025-BBC8-8B0827258D4E}"/>
              </a:ext>
            </a:extLst>
          </p:cNvPr>
          <p:cNvSpPr txBox="1"/>
          <p:nvPr/>
        </p:nvSpPr>
        <p:spPr>
          <a:xfrm>
            <a:off x="5780316" y="3721937"/>
            <a:ext cx="2168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Динамика числа абонентов после запуска </a:t>
            </a:r>
            <a:r>
              <a:rPr lang="en-US" dirty="0"/>
              <a:t>4G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B52C539-E1CB-448C-BA2D-B8B77DC9FF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7182" b="1468"/>
          <a:stretch/>
        </p:blipFill>
        <p:spPr>
          <a:xfrm>
            <a:off x="4488495" y="4069897"/>
            <a:ext cx="1321765" cy="115074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127B28A-94E4-4BF4-A254-E9BCD37955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484" r="30981" b="1510"/>
          <a:stretch/>
        </p:blipFill>
        <p:spPr>
          <a:xfrm>
            <a:off x="4488495" y="5416688"/>
            <a:ext cx="1373036" cy="107330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3A5D52A-E9C4-4902-8446-7917315678B2}"/>
              </a:ext>
            </a:extLst>
          </p:cNvPr>
          <p:cNvSpPr txBox="1"/>
          <p:nvPr/>
        </p:nvSpPr>
        <p:spPr>
          <a:xfrm>
            <a:off x="4686542" y="5169088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После </a:t>
            </a:r>
            <a:r>
              <a:rPr lang="en-US" dirty="0"/>
              <a:t>4G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3EADD1-0C8B-41D6-9046-5B02011E428F}"/>
              </a:ext>
            </a:extLst>
          </p:cNvPr>
          <p:cNvSpPr txBox="1"/>
          <p:nvPr/>
        </p:nvSpPr>
        <p:spPr>
          <a:xfrm>
            <a:off x="4763060" y="3828879"/>
            <a:ext cx="769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До </a:t>
            </a:r>
            <a:r>
              <a:rPr lang="en-US" dirty="0"/>
              <a:t>4G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C244CE-B6E3-4F82-A310-F6D19F9C2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5288" y="3615868"/>
            <a:ext cx="2983609" cy="186933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BCD2862C-9835-43B8-91F9-B9F433762B3C}"/>
              </a:ext>
            </a:extLst>
          </p:cNvPr>
          <p:cNvSpPr txBox="1"/>
          <p:nvPr/>
        </p:nvSpPr>
        <p:spPr>
          <a:xfrm>
            <a:off x="4953459" y="1693558"/>
            <a:ext cx="29787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Эконометрические методы, метод экспертных оценок (метод Делфи), сегментирование спроса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10A227-681E-4449-A181-F900F8AB1706}"/>
              </a:ext>
            </a:extLst>
          </p:cNvPr>
          <p:cNvSpPr txBox="1"/>
          <p:nvPr/>
        </p:nvSpPr>
        <p:spPr>
          <a:xfrm>
            <a:off x="4615542" y="1127232"/>
            <a:ext cx="1070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Методы</a:t>
            </a:r>
            <a:r>
              <a:rPr lang="en-US" b="1" dirty="0"/>
              <a:t>:</a:t>
            </a:r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A61B0258-4EAF-4690-B65C-4CA0A2C7C5F2}"/>
              </a:ext>
            </a:extLst>
          </p:cNvPr>
          <p:cNvSpPr/>
          <p:nvPr/>
        </p:nvSpPr>
        <p:spPr>
          <a:xfrm>
            <a:off x="7715884" y="2047779"/>
            <a:ext cx="432682" cy="422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23972FA-B37E-47A6-8F88-3F01547F385A}"/>
              </a:ext>
            </a:extLst>
          </p:cNvPr>
          <p:cNvSpPr/>
          <p:nvPr/>
        </p:nvSpPr>
        <p:spPr>
          <a:xfrm>
            <a:off x="10027905" y="5553408"/>
            <a:ext cx="885513" cy="852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С предоплатой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C0832E0-70CC-4EFF-9E12-A0CCE0D93722}"/>
              </a:ext>
            </a:extLst>
          </p:cNvPr>
          <p:cNvSpPr/>
          <p:nvPr/>
        </p:nvSpPr>
        <p:spPr>
          <a:xfrm>
            <a:off x="8295875" y="5571658"/>
            <a:ext cx="1106541" cy="104842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Абоненты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23EB76E0-FB6D-4077-AB2F-B062BC967D22}"/>
              </a:ext>
            </a:extLst>
          </p:cNvPr>
          <p:cNvSpPr/>
          <p:nvPr/>
        </p:nvSpPr>
        <p:spPr>
          <a:xfrm>
            <a:off x="9546453" y="5916712"/>
            <a:ext cx="432682" cy="422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9" name="Picture 68" descr="Logo, company name&#10;&#10;Description automatically generated">
            <a:extLst>
              <a:ext uri="{FF2B5EF4-FFF2-40B4-BE49-F238E27FC236}">
                <a16:creationId xmlns:a16="http://schemas.microsoft.com/office/drawing/2014/main" id="{D9004DF6-6B9D-49BE-A0D5-47C4D33CF2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200794"/>
            <a:ext cx="914400" cy="96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94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F86268-BBF1-4430-B8F0-E69D5A1BC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171" y="4038244"/>
            <a:ext cx="2824978" cy="173079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9AC8FF6-54EA-4DAB-A340-74534B9CEF74}"/>
              </a:ext>
            </a:extLst>
          </p:cNvPr>
          <p:cNvSpPr txBox="1"/>
          <p:nvPr/>
        </p:nvSpPr>
        <p:spPr>
          <a:xfrm>
            <a:off x="556817" y="1709037"/>
            <a:ext cx="40624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Динамика </a:t>
            </a:r>
            <a:r>
              <a:rPr lang="en-US" dirty="0"/>
              <a:t>ARPU</a:t>
            </a:r>
            <a:r>
              <a:rPr lang="ru-RU" dirty="0"/>
              <a:t> от услуг связи (отчеты операторов), динамика спроса.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CFBA49-A088-4AC5-9086-AC62D468226F}"/>
              </a:ext>
            </a:extLst>
          </p:cNvPr>
          <p:cNvSpPr txBox="1"/>
          <p:nvPr/>
        </p:nvSpPr>
        <p:spPr>
          <a:xfrm>
            <a:off x="556817" y="536502"/>
            <a:ext cx="1242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Доходы</a:t>
            </a:r>
            <a:endParaRPr 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9527AA-0AC4-4EAA-B6D5-DD83F0A16201}"/>
              </a:ext>
            </a:extLst>
          </p:cNvPr>
          <p:cNvSpPr txBox="1"/>
          <p:nvPr/>
        </p:nvSpPr>
        <p:spPr>
          <a:xfrm>
            <a:off x="556816" y="1150312"/>
            <a:ext cx="2092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Исходные данные</a:t>
            </a:r>
            <a:r>
              <a:rPr lang="en-US" b="1" dirty="0"/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726626-207C-4B29-B080-CE9A111E9B08}"/>
              </a:ext>
            </a:extLst>
          </p:cNvPr>
          <p:cNvSpPr txBox="1"/>
          <p:nvPr/>
        </p:nvSpPr>
        <p:spPr>
          <a:xfrm>
            <a:off x="6409833" y="1129256"/>
            <a:ext cx="998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Оценка</a:t>
            </a:r>
            <a:r>
              <a:rPr lang="en-US" b="1" dirty="0"/>
              <a:t>: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68FB140-44E6-47EA-B611-3F2415AFA6AC}"/>
              </a:ext>
            </a:extLst>
          </p:cNvPr>
          <p:cNvSpPr/>
          <p:nvPr/>
        </p:nvSpPr>
        <p:spPr>
          <a:xfrm>
            <a:off x="5081877" y="1841636"/>
            <a:ext cx="432682" cy="422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40A97DD-9CA7-4B23-8807-6D9D4B666A2E}"/>
              </a:ext>
            </a:extLst>
          </p:cNvPr>
          <p:cNvSpPr txBox="1"/>
          <p:nvPr/>
        </p:nvSpPr>
        <p:spPr>
          <a:xfrm>
            <a:off x="6384547" y="1896312"/>
            <a:ext cx="5028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Динамика доходов</a:t>
            </a:r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9EE0E6B-1A9D-4628-A124-F24DD433F88D}"/>
              </a:ext>
            </a:extLst>
          </p:cNvPr>
          <p:cNvCxnSpPr>
            <a:cxnSpLocks/>
          </p:cNvCxnSpPr>
          <p:nvPr/>
        </p:nvCxnSpPr>
        <p:spPr>
          <a:xfrm flipV="1">
            <a:off x="587771" y="2949939"/>
            <a:ext cx="10780114" cy="18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7D707D7-4E88-4495-9A0D-B7B69BEE96BB}"/>
              </a:ext>
            </a:extLst>
          </p:cNvPr>
          <p:cNvCxnSpPr>
            <a:cxnSpLocks/>
          </p:cNvCxnSpPr>
          <p:nvPr/>
        </p:nvCxnSpPr>
        <p:spPr>
          <a:xfrm flipV="1">
            <a:off x="628783" y="1524295"/>
            <a:ext cx="10780114" cy="18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0F6F0F8-4A0A-430D-9117-5ADFC1FE5F51}"/>
              </a:ext>
            </a:extLst>
          </p:cNvPr>
          <p:cNvSpPr txBox="1"/>
          <p:nvPr/>
        </p:nvSpPr>
        <p:spPr>
          <a:xfrm>
            <a:off x="515803" y="2529193"/>
            <a:ext cx="112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Пример</a:t>
            </a:r>
            <a:r>
              <a:rPr lang="en-US" b="1" dirty="0"/>
              <a:t>: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3BA26F4-85A3-43D1-9DB5-50253FDF0A37}"/>
              </a:ext>
            </a:extLst>
          </p:cNvPr>
          <p:cNvSpPr/>
          <p:nvPr/>
        </p:nvSpPr>
        <p:spPr>
          <a:xfrm>
            <a:off x="7180784" y="3949106"/>
            <a:ext cx="885513" cy="852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Спрос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B4C2F34D-05CE-4EE3-8779-3F6660004FCA}"/>
              </a:ext>
            </a:extLst>
          </p:cNvPr>
          <p:cNvSpPr/>
          <p:nvPr/>
        </p:nvSpPr>
        <p:spPr>
          <a:xfrm>
            <a:off x="8163221" y="4087714"/>
            <a:ext cx="581481" cy="62159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653AF96-256C-48CD-8333-9A4F59D2E6E8}"/>
              </a:ext>
            </a:extLst>
          </p:cNvPr>
          <p:cNvSpPr/>
          <p:nvPr/>
        </p:nvSpPr>
        <p:spPr>
          <a:xfrm>
            <a:off x="8835364" y="3949106"/>
            <a:ext cx="885513" cy="876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ARPU</a:t>
            </a:r>
          </a:p>
        </p:txBody>
      </p:sp>
      <p:sp>
        <p:nvSpPr>
          <p:cNvPr id="31" name="Equals 30">
            <a:extLst>
              <a:ext uri="{FF2B5EF4-FFF2-40B4-BE49-F238E27FC236}">
                <a16:creationId xmlns:a16="http://schemas.microsoft.com/office/drawing/2014/main" id="{162FF6C4-9176-439D-899F-FC1FE0696B5D}"/>
              </a:ext>
            </a:extLst>
          </p:cNvPr>
          <p:cNvSpPr/>
          <p:nvPr/>
        </p:nvSpPr>
        <p:spPr>
          <a:xfrm>
            <a:off x="9857738" y="4121643"/>
            <a:ext cx="484532" cy="55374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97C02BE-FDBF-4825-95AF-9268EA5167DC}"/>
              </a:ext>
            </a:extLst>
          </p:cNvPr>
          <p:cNvSpPr/>
          <p:nvPr/>
        </p:nvSpPr>
        <p:spPr>
          <a:xfrm>
            <a:off x="10435719" y="3931549"/>
            <a:ext cx="917603" cy="87690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Чистый доход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8189AA5-AC7F-4816-94DE-380025B586E5}"/>
              </a:ext>
            </a:extLst>
          </p:cNvPr>
          <p:cNvSpPr/>
          <p:nvPr/>
        </p:nvSpPr>
        <p:spPr>
          <a:xfrm>
            <a:off x="7509151" y="5127346"/>
            <a:ext cx="917603" cy="88668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Спрос, последующая оплата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CB61339-1A08-4C06-803D-9E55FA71A580}"/>
              </a:ext>
            </a:extLst>
          </p:cNvPr>
          <p:cNvSpPr/>
          <p:nvPr/>
        </p:nvSpPr>
        <p:spPr>
          <a:xfrm>
            <a:off x="7187559" y="5367797"/>
            <a:ext cx="900030" cy="876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Спрос, предоплата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4FFEEC6-C982-41B6-AD1A-42ACA6748B4A}"/>
              </a:ext>
            </a:extLst>
          </p:cNvPr>
          <p:cNvSpPr/>
          <p:nvPr/>
        </p:nvSpPr>
        <p:spPr>
          <a:xfrm>
            <a:off x="9073647" y="5142324"/>
            <a:ext cx="917603" cy="88668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ARPU</a:t>
            </a:r>
            <a:r>
              <a:rPr lang="ru-RU" sz="1400" dirty="0">
                <a:solidFill>
                  <a:schemeClr val="bg1"/>
                </a:solidFill>
              </a:rPr>
              <a:t>, последующая оплата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7CF94CD-CB98-4663-904A-F71B18A4993D}"/>
              </a:ext>
            </a:extLst>
          </p:cNvPr>
          <p:cNvSpPr/>
          <p:nvPr/>
        </p:nvSpPr>
        <p:spPr>
          <a:xfrm>
            <a:off x="8835364" y="5371829"/>
            <a:ext cx="900030" cy="876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ARPU</a:t>
            </a:r>
            <a:r>
              <a:rPr lang="ru-RU" sz="1400" dirty="0">
                <a:solidFill>
                  <a:schemeClr val="bg1"/>
                </a:solidFill>
              </a:rPr>
              <a:t>, предоплата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322A1D3-6B19-41B0-A2DA-1AF9539BC365}"/>
              </a:ext>
            </a:extLst>
          </p:cNvPr>
          <p:cNvSpPr/>
          <p:nvPr/>
        </p:nvSpPr>
        <p:spPr>
          <a:xfrm>
            <a:off x="10638596" y="5145787"/>
            <a:ext cx="917603" cy="88668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Доход, последующая оплата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8669BDF-DF2A-4C6F-BF51-B4FB28E52367}"/>
              </a:ext>
            </a:extLst>
          </p:cNvPr>
          <p:cNvSpPr/>
          <p:nvPr/>
        </p:nvSpPr>
        <p:spPr>
          <a:xfrm>
            <a:off x="10483169" y="5371829"/>
            <a:ext cx="900030" cy="876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Доход, предоплата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1EFB8C5B-996E-4D5F-9BEA-79DA7A2974EB}"/>
              </a:ext>
            </a:extLst>
          </p:cNvPr>
          <p:cNvSpPr/>
          <p:nvPr/>
        </p:nvSpPr>
        <p:spPr>
          <a:xfrm>
            <a:off x="8170574" y="5608014"/>
            <a:ext cx="581481" cy="62159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Equals 46">
            <a:extLst>
              <a:ext uri="{FF2B5EF4-FFF2-40B4-BE49-F238E27FC236}">
                <a16:creationId xmlns:a16="http://schemas.microsoft.com/office/drawing/2014/main" id="{D9136E06-1D78-4556-9EAA-E626E8A2AE8E}"/>
              </a:ext>
            </a:extLst>
          </p:cNvPr>
          <p:cNvSpPr/>
          <p:nvPr/>
        </p:nvSpPr>
        <p:spPr>
          <a:xfrm>
            <a:off x="9865091" y="5641943"/>
            <a:ext cx="484532" cy="55374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F36388-4B24-476E-98F8-0AC6C0EB1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09" y="4081689"/>
            <a:ext cx="2841205" cy="2523219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AAAB2FE0-A4B8-4A22-96BE-AF6E0C8A33E9}"/>
              </a:ext>
            </a:extLst>
          </p:cNvPr>
          <p:cNvSpPr txBox="1"/>
          <p:nvPr/>
        </p:nvSpPr>
        <p:spPr>
          <a:xfrm>
            <a:off x="708681" y="3067119"/>
            <a:ext cx="2841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Динамика среднего значения </a:t>
            </a:r>
            <a:r>
              <a:rPr lang="en-US" dirty="0"/>
              <a:t>ARPU </a:t>
            </a:r>
            <a:r>
              <a:rPr lang="ru-RU" dirty="0"/>
              <a:t>по нескольким операторам</a:t>
            </a:r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0007546-447E-4949-A881-A28EF12928F0}"/>
              </a:ext>
            </a:extLst>
          </p:cNvPr>
          <p:cNvSpPr txBox="1"/>
          <p:nvPr/>
        </p:nvSpPr>
        <p:spPr>
          <a:xfrm>
            <a:off x="3848334" y="3017919"/>
            <a:ext cx="3332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Оценка среднего значения </a:t>
            </a:r>
            <a:r>
              <a:rPr lang="en-US" dirty="0"/>
              <a:t>ARPU </a:t>
            </a:r>
            <a:r>
              <a:rPr lang="ru-RU" dirty="0"/>
              <a:t>по нескольким операторам по линии тренда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234B963-F842-449D-B780-F950A3821D48}"/>
              </a:ext>
            </a:extLst>
          </p:cNvPr>
          <p:cNvSpPr txBox="1"/>
          <p:nvPr/>
        </p:nvSpPr>
        <p:spPr>
          <a:xfrm>
            <a:off x="7105218" y="3011394"/>
            <a:ext cx="333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Оценка динамики доходов на период планирования проекта</a:t>
            </a:r>
            <a:endParaRPr lang="en-US" dirty="0"/>
          </a:p>
        </p:txBody>
      </p:sp>
      <p:pic>
        <p:nvPicPr>
          <p:cNvPr id="59" name="Picture 58" descr="Logo, company name&#10;&#10;Description automatically generated">
            <a:extLst>
              <a:ext uri="{FF2B5EF4-FFF2-40B4-BE49-F238E27FC236}">
                <a16:creationId xmlns:a16="http://schemas.microsoft.com/office/drawing/2014/main" id="{B9B32B24-8780-4C47-B85A-CD5B7C69CD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200794"/>
            <a:ext cx="914400" cy="96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83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CE3B73-CEAF-402C-B06D-6F8F5BBEA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221" y="2863199"/>
            <a:ext cx="2648540" cy="16812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BE0248-0A32-4451-89CD-64A21B9B7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05" y="5265759"/>
            <a:ext cx="5499068" cy="6688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CFBA49-A088-4AC5-9086-AC62D468226F}"/>
              </a:ext>
            </a:extLst>
          </p:cNvPr>
          <p:cNvSpPr txBox="1"/>
          <p:nvPr/>
        </p:nvSpPr>
        <p:spPr>
          <a:xfrm>
            <a:off x="556817" y="536502"/>
            <a:ext cx="4235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Инвестиции в инфраструктуру</a:t>
            </a:r>
            <a:endParaRPr 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9527AA-0AC4-4EAA-B6D5-DD83F0A16201}"/>
              </a:ext>
            </a:extLst>
          </p:cNvPr>
          <p:cNvSpPr txBox="1"/>
          <p:nvPr/>
        </p:nvSpPr>
        <p:spPr>
          <a:xfrm>
            <a:off x="555462" y="1068629"/>
            <a:ext cx="2092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Исходные данные</a:t>
            </a:r>
            <a:r>
              <a:rPr lang="en-US" b="1" dirty="0"/>
              <a:t>: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7D707D7-4E88-4495-9A0D-B7B69BEE96BB}"/>
              </a:ext>
            </a:extLst>
          </p:cNvPr>
          <p:cNvCxnSpPr>
            <a:cxnSpLocks/>
          </p:cNvCxnSpPr>
          <p:nvPr/>
        </p:nvCxnSpPr>
        <p:spPr>
          <a:xfrm flipV="1">
            <a:off x="626075" y="1419712"/>
            <a:ext cx="10780114" cy="18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DC19923E-5B4F-4E35-AC2C-9E786BBFED1B}"/>
              </a:ext>
            </a:extLst>
          </p:cNvPr>
          <p:cNvSpPr txBox="1"/>
          <p:nvPr/>
        </p:nvSpPr>
        <p:spPr>
          <a:xfrm>
            <a:off x="554109" y="1471474"/>
            <a:ext cx="5536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Динамика спроса, территория покрытия услугами связи, число подключаемых объектов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FE919B7-A996-4905-827D-AAE618B5F51B}"/>
              </a:ext>
            </a:extLst>
          </p:cNvPr>
          <p:cNvSpPr txBox="1"/>
          <p:nvPr/>
        </p:nvSpPr>
        <p:spPr>
          <a:xfrm>
            <a:off x="6409833" y="1044727"/>
            <a:ext cx="998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Оценка</a:t>
            </a:r>
            <a:r>
              <a:rPr lang="en-US" b="1" dirty="0"/>
              <a:t>:</a:t>
            </a:r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ADEFEFC2-1023-474C-BD4B-552367E76BFD}"/>
              </a:ext>
            </a:extLst>
          </p:cNvPr>
          <p:cNvSpPr/>
          <p:nvPr/>
        </p:nvSpPr>
        <p:spPr>
          <a:xfrm>
            <a:off x="5874670" y="1636306"/>
            <a:ext cx="432682" cy="422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95C5852-D093-4871-8423-9F981EDB0E85}"/>
              </a:ext>
            </a:extLst>
          </p:cNvPr>
          <p:cNvCxnSpPr>
            <a:cxnSpLocks/>
          </p:cNvCxnSpPr>
          <p:nvPr/>
        </p:nvCxnSpPr>
        <p:spPr>
          <a:xfrm flipV="1">
            <a:off x="659450" y="2470892"/>
            <a:ext cx="10780114" cy="18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4409645-B23C-4E5A-B58C-77C5F55C9F46}"/>
              </a:ext>
            </a:extLst>
          </p:cNvPr>
          <p:cNvSpPr txBox="1"/>
          <p:nvPr/>
        </p:nvSpPr>
        <p:spPr>
          <a:xfrm>
            <a:off x="587482" y="2050146"/>
            <a:ext cx="112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Пример</a:t>
            </a:r>
            <a:r>
              <a:rPr lang="en-US" b="1" dirty="0"/>
              <a:t>: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C425AF2-A28A-4FBC-A56F-0A573B8AAAA3}"/>
              </a:ext>
            </a:extLst>
          </p:cNvPr>
          <p:cNvSpPr txBox="1"/>
          <p:nvPr/>
        </p:nvSpPr>
        <p:spPr>
          <a:xfrm>
            <a:off x="6409833" y="1607349"/>
            <a:ext cx="499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Динамика инвестиций в инфраструктуру (</a:t>
            </a:r>
            <a:r>
              <a:rPr lang="en-US" dirty="0"/>
              <a:t>CAPEX)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5BB79DB0-2929-4791-8CBB-820F8A95A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26074" y="2883919"/>
            <a:ext cx="5044669" cy="1081704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10DF7C1-3875-4CB4-9064-EC6FBD82B223}"/>
              </a:ext>
            </a:extLst>
          </p:cNvPr>
          <p:cNvSpPr txBox="1"/>
          <p:nvPr/>
        </p:nvSpPr>
        <p:spPr>
          <a:xfrm>
            <a:off x="1942169" y="2506945"/>
            <a:ext cx="264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Модель построения сети</a:t>
            </a:r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7F4F251-036F-4DF5-A314-FF72BFBDC1FF}"/>
              </a:ext>
            </a:extLst>
          </p:cNvPr>
          <p:cNvSpPr txBox="1"/>
          <p:nvPr/>
        </p:nvSpPr>
        <p:spPr>
          <a:xfrm>
            <a:off x="354222" y="3786765"/>
            <a:ext cx="2711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Площадь покрытия, инфраструктура в наличии</a:t>
            </a:r>
            <a:endParaRPr lang="en-US" sz="16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6F2DA49-1909-4F32-ACD2-A602D1A7CF6D}"/>
              </a:ext>
            </a:extLst>
          </p:cNvPr>
          <p:cNvSpPr txBox="1"/>
          <p:nvPr/>
        </p:nvSpPr>
        <p:spPr>
          <a:xfrm>
            <a:off x="3493397" y="3856855"/>
            <a:ext cx="2442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Число макросот</a:t>
            </a:r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93A71AD-BE48-4885-A055-03DFC9186D90}"/>
              </a:ext>
            </a:extLst>
          </p:cNvPr>
          <p:cNvSpPr txBox="1"/>
          <p:nvPr/>
        </p:nvSpPr>
        <p:spPr>
          <a:xfrm>
            <a:off x="103267" y="4843895"/>
            <a:ext cx="339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Динамика спроса, динамика трафика</a:t>
            </a:r>
            <a:endParaRPr lang="en-US" sz="1600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61D1D8C-8E36-45AF-85D6-07E2023F66A7}"/>
              </a:ext>
            </a:extLst>
          </p:cNvPr>
          <p:cNvSpPr txBox="1"/>
          <p:nvPr/>
        </p:nvSpPr>
        <p:spPr>
          <a:xfrm>
            <a:off x="3549787" y="4895737"/>
            <a:ext cx="2442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Число микросот</a:t>
            </a:r>
            <a:endParaRPr lang="en-US" dirty="0"/>
          </a:p>
        </p:txBody>
      </p:sp>
      <p:pic>
        <p:nvPicPr>
          <p:cNvPr id="98" name="Picture 16">
            <a:extLst>
              <a:ext uri="{FF2B5EF4-FFF2-40B4-BE49-F238E27FC236}">
                <a16:creationId xmlns:a16="http://schemas.microsoft.com/office/drawing/2014/main" id="{FCB66257-0741-4195-BB8B-1A992F058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36" b="3460"/>
          <a:stretch/>
        </p:blipFill>
        <p:spPr bwMode="auto">
          <a:xfrm>
            <a:off x="2910122" y="5998640"/>
            <a:ext cx="3241024" cy="64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D4ACB0-EACB-472B-9136-1FE2AF0A8C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009" y="4401832"/>
            <a:ext cx="5499069" cy="551571"/>
          </a:xfrm>
          <a:prstGeom prst="rect">
            <a:avLst/>
          </a:prstGeom>
        </p:spPr>
      </p:pic>
      <p:sp>
        <p:nvSpPr>
          <p:cNvPr id="141" name="TextBox 140">
            <a:extLst>
              <a:ext uri="{FF2B5EF4-FFF2-40B4-BE49-F238E27FC236}">
                <a16:creationId xmlns:a16="http://schemas.microsoft.com/office/drawing/2014/main" id="{B2EFD375-50CB-499B-86FD-DBA3E8EFC4C0}"/>
              </a:ext>
            </a:extLst>
          </p:cNvPr>
          <p:cNvSpPr txBox="1"/>
          <p:nvPr/>
        </p:nvSpPr>
        <p:spPr>
          <a:xfrm>
            <a:off x="516905" y="6244701"/>
            <a:ext cx="201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Реинвестирование</a:t>
            </a:r>
            <a:endParaRPr lang="en-US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E58580-2BA4-46FC-865B-38AB3957B0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6229" y="2843502"/>
            <a:ext cx="2161267" cy="1865942"/>
          </a:xfrm>
          <a:prstGeom prst="rect">
            <a:avLst/>
          </a:prstGeom>
        </p:spPr>
      </p:pic>
      <p:pic>
        <p:nvPicPr>
          <p:cNvPr id="143" name="Picture 16">
            <a:extLst>
              <a:ext uri="{FF2B5EF4-FFF2-40B4-BE49-F238E27FC236}">
                <a16:creationId xmlns:a16="http://schemas.microsoft.com/office/drawing/2014/main" id="{D3737F12-C53B-4198-8C5E-4AEB68A90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8"/>
          <a:stretch/>
        </p:blipFill>
        <p:spPr bwMode="auto">
          <a:xfrm>
            <a:off x="10475639" y="5599578"/>
            <a:ext cx="829621" cy="88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" name="TextBox 143">
            <a:extLst>
              <a:ext uri="{FF2B5EF4-FFF2-40B4-BE49-F238E27FC236}">
                <a16:creationId xmlns:a16="http://schemas.microsoft.com/office/drawing/2014/main" id="{38949EC0-4D2A-49C8-A96A-84385552EF61}"/>
              </a:ext>
            </a:extLst>
          </p:cNvPr>
          <p:cNvSpPr txBox="1"/>
          <p:nvPr/>
        </p:nvSpPr>
        <p:spPr>
          <a:xfrm>
            <a:off x="7501501" y="2512015"/>
            <a:ext cx="264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Модель построения сети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7BEC17-BA0D-488B-9004-C7F64688C6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7369" y="5482970"/>
            <a:ext cx="2135869" cy="128376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1F3DCC1-85AB-4DC5-8B91-0AE29727E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875" y="5371818"/>
            <a:ext cx="800322" cy="73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">
            <a:extLst>
              <a:ext uri="{FF2B5EF4-FFF2-40B4-BE49-F238E27FC236}">
                <a16:creationId xmlns:a16="http://schemas.microsoft.com/office/drawing/2014/main" id="{85E21B5B-7F32-4412-A1E4-7E2C5F0C1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201" y="5641897"/>
            <a:ext cx="800322" cy="73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2">
            <a:extLst>
              <a:ext uri="{FF2B5EF4-FFF2-40B4-BE49-F238E27FC236}">
                <a16:creationId xmlns:a16="http://schemas.microsoft.com/office/drawing/2014/main" id="{AC2F00FB-B95E-4F05-8902-3A98F13BA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903" y="5957983"/>
            <a:ext cx="800322" cy="73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Arrow: Right 149">
            <a:extLst>
              <a:ext uri="{FF2B5EF4-FFF2-40B4-BE49-F238E27FC236}">
                <a16:creationId xmlns:a16="http://schemas.microsoft.com/office/drawing/2014/main" id="{82E2EF99-3EC3-4A4C-8ADF-00D97A074630}"/>
              </a:ext>
            </a:extLst>
          </p:cNvPr>
          <p:cNvSpPr/>
          <p:nvPr/>
        </p:nvSpPr>
        <p:spPr>
          <a:xfrm>
            <a:off x="10091306" y="5829668"/>
            <a:ext cx="432682" cy="42203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B1A218A8-EABE-4231-AE4F-C09B47E33B0A}"/>
              </a:ext>
            </a:extLst>
          </p:cNvPr>
          <p:cNvSpPr/>
          <p:nvPr/>
        </p:nvSpPr>
        <p:spPr>
          <a:xfrm>
            <a:off x="8445980" y="5762142"/>
            <a:ext cx="546367" cy="557081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212355A4-708D-4B22-B561-3ED810D18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572" y="4521967"/>
            <a:ext cx="800321" cy="91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151" descr="Logo, company name&#10;&#10;Description automatically generated">
            <a:extLst>
              <a:ext uri="{FF2B5EF4-FFF2-40B4-BE49-F238E27FC236}">
                <a16:creationId xmlns:a16="http://schemas.microsoft.com/office/drawing/2014/main" id="{BC35B6F7-14D3-40FA-B96E-01B34AA54D6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200794"/>
            <a:ext cx="914400" cy="966216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3EA07D42-31C1-49FE-B73F-0306D80749D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0608" t="41508" r="54414" b="40712"/>
          <a:stretch/>
        </p:blipFill>
        <p:spPr>
          <a:xfrm>
            <a:off x="8445980" y="4687089"/>
            <a:ext cx="649221" cy="582333"/>
          </a:xfrm>
          <a:prstGeom prst="rect">
            <a:avLst/>
          </a:prstGeom>
        </p:spPr>
      </p:pic>
      <p:sp>
        <p:nvSpPr>
          <p:cNvPr id="154" name="Multiplication Sign 153">
            <a:extLst>
              <a:ext uri="{FF2B5EF4-FFF2-40B4-BE49-F238E27FC236}">
                <a16:creationId xmlns:a16="http://schemas.microsoft.com/office/drawing/2014/main" id="{2A5470A7-B430-448D-BFFF-DD6743A961F3}"/>
              </a:ext>
            </a:extLst>
          </p:cNvPr>
          <p:cNvSpPr/>
          <p:nvPr/>
        </p:nvSpPr>
        <p:spPr>
          <a:xfrm>
            <a:off x="7051554" y="4797719"/>
            <a:ext cx="432643" cy="399232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Multiplication Sign 154">
            <a:extLst>
              <a:ext uri="{FF2B5EF4-FFF2-40B4-BE49-F238E27FC236}">
                <a16:creationId xmlns:a16="http://schemas.microsoft.com/office/drawing/2014/main" id="{C9891187-23A7-4E8D-A46B-E40A1FBF464A}"/>
              </a:ext>
            </a:extLst>
          </p:cNvPr>
          <p:cNvSpPr/>
          <p:nvPr/>
        </p:nvSpPr>
        <p:spPr>
          <a:xfrm>
            <a:off x="9106322" y="4772047"/>
            <a:ext cx="403569" cy="424904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7" name="Picture 16">
            <a:extLst>
              <a:ext uri="{FF2B5EF4-FFF2-40B4-BE49-F238E27FC236}">
                <a16:creationId xmlns:a16="http://schemas.microsoft.com/office/drawing/2014/main" id="{1D4CCB5E-8C70-4DC3-AFAF-0EAA5BCA23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8"/>
          <a:stretch/>
        </p:blipFill>
        <p:spPr bwMode="auto">
          <a:xfrm>
            <a:off x="10430504" y="4561286"/>
            <a:ext cx="829621" cy="88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94D62BB7-B681-4AFF-8EB3-B63AD26F5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152" y="4719733"/>
            <a:ext cx="549690" cy="54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Plus Sign 2047">
            <a:extLst>
              <a:ext uri="{FF2B5EF4-FFF2-40B4-BE49-F238E27FC236}">
                <a16:creationId xmlns:a16="http://schemas.microsoft.com/office/drawing/2014/main" id="{2BDAE64E-BDB1-4622-8ECD-7E93961E75F5}"/>
              </a:ext>
            </a:extLst>
          </p:cNvPr>
          <p:cNvSpPr/>
          <p:nvPr/>
        </p:nvSpPr>
        <p:spPr>
          <a:xfrm>
            <a:off x="7938921" y="4779086"/>
            <a:ext cx="466695" cy="446613"/>
          </a:xfrm>
          <a:prstGeom prst="mathPlu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6" name="Picture 8">
            <a:extLst>
              <a:ext uri="{FF2B5EF4-FFF2-40B4-BE49-F238E27FC236}">
                <a16:creationId xmlns:a16="http://schemas.microsoft.com/office/drawing/2014/main" id="{F1F2524E-E5A9-44C9-B5EC-6ACA77582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347" y="4687089"/>
            <a:ext cx="549690" cy="54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" name="Equals 2048">
            <a:extLst>
              <a:ext uri="{FF2B5EF4-FFF2-40B4-BE49-F238E27FC236}">
                <a16:creationId xmlns:a16="http://schemas.microsoft.com/office/drawing/2014/main" id="{F9CD3E95-A039-44CD-B239-3AE52F5653E7}"/>
              </a:ext>
            </a:extLst>
          </p:cNvPr>
          <p:cNvSpPr/>
          <p:nvPr/>
        </p:nvSpPr>
        <p:spPr>
          <a:xfrm>
            <a:off x="10015037" y="4759566"/>
            <a:ext cx="374878" cy="376716"/>
          </a:xfrm>
          <a:prstGeom prst="mathEqua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512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2A965528-1521-4F69-903C-BE497F21E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32536"/>
            <a:ext cx="5163640" cy="43684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CFBA49-A088-4AC5-9086-AC62D468226F}"/>
              </a:ext>
            </a:extLst>
          </p:cNvPr>
          <p:cNvSpPr txBox="1"/>
          <p:nvPr/>
        </p:nvSpPr>
        <p:spPr>
          <a:xfrm>
            <a:off x="556817" y="536502"/>
            <a:ext cx="4235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Инвестиции в инфраструктуру</a:t>
            </a:r>
            <a:endParaRPr lang="en-US" sz="2400" b="1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02650F9-4EB7-4043-98EF-3BBD42037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75" y="1421276"/>
            <a:ext cx="4853339" cy="255393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9750CEC-AE73-4C7E-AF0C-F881FACC4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12" b="99819" l="459" r="97095">
                        <a14:foregroundMark x1="10703" y1="14312" x2="12232" y2="39130"/>
                        <a14:foregroundMark x1="9480" y1="8333" x2="67890" y2="8333"/>
                        <a14:foregroundMark x1="4587" y1="5072" x2="459" y2="36775"/>
                        <a14:foregroundMark x1="459" y1="36775" x2="2294" y2="43659"/>
                        <a14:foregroundMark x1="3976" y1="2536" x2="66208" y2="1812"/>
                        <a14:foregroundMark x1="66208" y1="1812" x2="72936" y2="3080"/>
                        <a14:foregroundMark x1="31040" y1="73007" x2="48930" y2="81522"/>
                        <a14:foregroundMark x1="48930" y1="81522" x2="62385" y2="82790"/>
                        <a14:foregroundMark x1="93272" y1="57971" x2="93884" y2="82609"/>
                        <a14:foregroundMark x1="93884" y1="82609" x2="80734" y2="99819"/>
                        <a14:foregroundMark x1="80734" y1="99819" x2="80581" y2="95833"/>
                        <a14:foregroundMark x1="95413" y1="58696" x2="97095" y2="913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7020" y="4107217"/>
            <a:ext cx="2286206" cy="168802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48BD293-459F-4937-9D5A-9B4F30DA08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0140" y="2655697"/>
            <a:ext cx="2438400" cy="504825"/>
          </a:xfrm>
          <a:prstGeom prst="rect">
            <a:avLst/>
          </a:prstGeom>
        </p:spPr>
      </p:pic>
      <p:sp>
        <p:nvSpPr>
          <p:cNvPr id="38" name="Arrow: Right 37">
            <a:extLst>
              <a:ext uri="{FF2B5EF4-FFF2-40B4-BE49-F238E27FC236}">
                <a16:creationId xmlns:a16="http://schemas.microsoft.com/office/drawing/2014/main" id="{59CC262B-8C80-4858-974C-8F99AD8D7D8E}"/>
              </a:ext>
            </a:extLst>
          </p:cNvPr>
          <p:cNvSpPr/>
          <p:nvPr/>
        </p:nvSpPr>
        <p:spPr>
          <a:xfrm rot="19842491">
            <a:off x="2056701" y="3159206"/>
            <a:ext cx="559558" cy="211682"/>
          </a:xfrm>
          <a:prstGeom prst="rightArrow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82BD9AC-917E-4EC8-B203-7947D0F93137}"/>
              </a:ext>
            </a:extLst>
          </p:cNvPr>
          <p:cNvSpPr txBox="1"/>
          <p:nvPr/>
        </p:nvSpPr>
        <p:spPr>
          <a:xfrm>
            <a:off x="501406" y="6068816"/>
            <a:ext cx="51636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Shuttle Radar Topography Mission (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SRTM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1 Arc-Second Global Data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30A6BBB-540D-49E6-AC23-6AC4C52D3902}"/>
              </a:ext>
            </a:extLst>
          </p:cNvPr>
          <p:cNvSpPr txBox="1"/>
          <p:nvPr/>
        </p:nvSpPr>
        <p:spPr>
          <a:xfrm>
            <a:off x="497400" y="5822947"/>
            <a:ext cx="1148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Earth explorer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F98D3EE-73AC-4B4D-BE75-BB05E0260D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4057" y="4094851"/>
            <a:ext cx="1865357" cy="1700394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ADF62F0-BDE2-43F9-8D1C-56AB4CD3330E}"/>
              </a:ext>
            </a:extLst>
          </p:cNvPr>
          <p:cNvCxnSpPr>
            <a:cxnSpLocks/>
          </p:cNvCxnSpPr>
          <p:nvPr/>
        </p:nvCxnSpPr>
        <p:spPr>
          <a:xfrm flipV="1">
            <a:off x="626075" y="1200597"/>
            <a:ext cx="10780114" cy="18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Logo, company name&#10;&#10;Description automatically generated">
            <a:extLst>
              <a:ext uri="{FF2B5EF4-FFF2-40B4-BE49-F238E27FC236}">
                <a16:creationId xmlns:a16="http://schemas.microsoft.com/office/drawing/2014/main" id="{B7551B54-3E39-44BD-A6D1-4BD92878FF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200794"/>
            <a:ext cx="914400" cy="96621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7A69F973-4FC7-4A99-95D3-2DA579CC6271}"/>
              </a:ext>
            </a:extLst>
          </p:cNvPr>
          <p:cNvSpPr txBox="1"/>
          <p:nvPr/>
        </p:nvSpPr>
        <p:spPr>
          <a:xfrm>
            <a:off x="529463" y="6313163"/>
            <a:ext cx="51636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Моделирование распространения РЧ сигнала (</a:t>
            </a:r>
            <a:r>
              <a:rPr lang="en-US" sz="1200" dirty="0">
                <a:hlinkClick r:id="rId11"/>
              </a:rPr>
              <a:t>SPLAT!</a:t>
            </a: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F99FED-335C-4418-BF67-A3467BD137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59862" y="3035854"/>
            <a:ext cx="2579198" cy="2438367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9105B85A-07B7-4B0C-BCEA-9EEFC8F8F9E7}"/>
              </a:ext>
            </a:extLst>
          </p:cNvPr>
          <p:cNvSpPr txBox="1"/>
          <p:nvPr/>
        </p:nvSpPr>
        <p:spPr>
          <a:xfrm>
            <a:off x="6096000" y="6078929"/>
            <a:ext cx="5163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Планирование</a:t>
            </a:r>
            <a:r>
              <a:rPr lang="ru-RU" sz="1200" dirty="0"/>
              <a:t> ВОЛС в </a:t>
            </a:r>
            <a:r>
              <a:rPr lang="en-US" sz="1200" dirty="0" err="1"/>
              <a:t>Qgis</a:t>
            </a:r>
            <a:r>
              <a:rPr lang="en-US" sz="1200" dirty="0"/>
              <a:t> </a:t>
            </a:r>
            <a:r>
              <a:rPr lang="en-US" sz="1200" dirty="0">
                <a:hlinkClick r:id="rId13"/>
              </a:rPr>
              <a:t>https://www.qgis.org/en/site/about/case_studies/poland_ffth.html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80972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9CFBA49-A088-4AC5-9086-AC62D468226F}"/>
              </a:ext>
            </a:extLst>
          </p:cNvPr>
          <p:cNvSpPr txBox="1"/>
          <p:nvPr/>
        </p:nvSpPr>
        <p:spPr>
          <a:xfrm>
            <a:off x="556817" y="536502"/>
            <a:ext cx="3459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Операционные расходы</a:t>
            </a:r>
            <a:endParaRPr 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9527AA-0AC4-4EAA-B6D5-DD83F0A16201}"/>
              </a:ext>
            </a:extLst>
          </p:cNvPr>
          <p:cNvSpPr txBox="1"/>
          <p:nvPr/>
        </p:nvSpPr>
        <p:spPr>
          <a:xfrm>
            <a:off x="555462" y="1068629"/>
            <a:ext cx="2092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Исходные данные</a:t>
            </a:r>
            <a:r>
              <a:rPr lang="en-US" b="1" dirty="0"/>
              <a:t>: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7D707D7-4E88-4495-9A0D-B7B69BEE96BB}"/>
              </a:ext>
            </a:extLst>
          </p:cNvPr>
          <p:cNvCxnSpPr>
            <a:cxnSpLocks/>
          </p:cNvCxnSpPr>
          <p:nvPr/>
        </p:nvCxnSpPr>
        <p:spPr>
          <a:xfrm flipV="1">
            <a:off x="626075" y="1419712"/>
            <a:ext cx="10780114" cy="18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F737D1F-0039-401D-B343-4FFE827833C8}"/>
              </a:ext>
            </a:extLst>
          </p:cNvPr>
          <p:cNvSpPr txBox="1"/>
          <p:nvPr/>
        </p:nvSpPr>
        <p:spPr>
          <a:xfrm>
            <a:off x="554108" y="1471474"/>
            <a:ext cx="5541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Сумма затрат и расходов, суммарный чистый доход, операционные затраты на обслуживание элементов сети</a:t>
            </a:r>
            <a:endParaRPr lang="en-US" dirty="0"/>
          </a:p>
        </p:txBody>
      </p:sp>
      <p:pic>
        <p:nvPicPr>
          <p:cNvPr id="33" name="Picture 32" descr="Logo, company name&#10;&#10;Description automatically generated">
            <a:extLst>
              <a:ext uri="{FF2B5EF4-FFF2-40B4-BE49-F238E27FC236}">
                <a16:creationId xmlns:a16="http://schemas.microsoft.com/office/drawing/2014/main" id="{58361A01-581F-4E78-94F6-DF65FFE53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200794"/>
            <a:ext cx="914400" cy="96621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255191A-293E-4CEF-A247-099D4C424255}"/>
              </a:ext>
            </a:extLst>
          </p:cNvPr>
          <p:cNvSpPr txBox="1"/>
          <p:nvPr/>
        </p:nvSpPr>
        <p:spPr>
          <a:xfrm>
            <a:off x="5944166" y="1033624"/>
            <a:ext cx="998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Оценка</a:t>
            </a:r>
            <a:r>
              <a:rPr lang="en-US" b="1" dirty="0"/>
              <a:t>: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B2D5C42-0393-4AE2-A1F4-8C6881A00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126" y="2868111"/>
            <a:ext cx="4414838" cy="185086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3F07C0A-9E14-483E-A636-C19EE0572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75" y="4699771"/>
            <a:ext cx="10818707" cy="187772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B451D24-0634-44BA-9549-BC22D48564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762" y="2899266"/>
            <a:ext cx="6329364" cy="1788556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B8C7882-4D42-40DB-892A-914D52D921E7}"/>
              </a:ext>
            </a:extLst>
          </p:cNvPr>
          <p:cNvCxnSpPr>
            <a:cxnSpLocks/>
          </p:cNvCxnSpPr>
          <p:nvPr/>
        </p:nvCxnSpPr>
        <p:spPr>
          <a:xfrm flipV="1">
            <a:off x="659450" y="2777904"/>
            <a:ext cx="10780114" cy="18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94029D1-7341-4ECB-8D79-116F897F81A9}"/>
              </a:ext>
            </a:extLst>
          </p:cNvPr>
          <p:cNvSpPr txBox="1"/>
          <p:nvPr/>
        </p:nvSpPr>
        <p:spPr>
          <a:xfrm>
            <a:off x="587482" y="2357158"/>
            <a:ext cx="112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Пример</a:t>
            </a:r>
            <a:r>
              <a:rPr lang="en-US" b="1" dirty="0"/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24D508-EFE6-430A-B190-386223F99F20}"/>
              </a:ext>
            </a:extLst>
          </p:cNvPr>
          <p:cNvSpPr txBox="1"/>
          <p:nvPr/>
        </p:nvSpPr>
        <p:spPr>
          <a:xfrm>
            <a:off x="6443630" y="1656385"/>
            <a:ext cx="507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Динамика операционных расходов на период планирования проекта (</a:t>
            </a:r>
            <a:r>
              <a:rPr lang="en-US" dirty="0"/>
              <a:t>OPEX)</a:t>
            </a: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4246B857-8C59-494E-B9C9-2E0AA254BDC1}"/>
              </a:ext>
            </a:extLst>
          </p:cNvPr>
          <p:cNvSpPr/>
          <p:nvPr/>
        </p:nvSpPr>
        <p:spPr>
          <a:xfrm>
            <a:off x="5944166" y="1821061"/>
            <a:ext cx="432682" cy="422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443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9CFBA49-A088-4AC5-9086-AC62D468226F}"/>
              </a:ext>
            </a:extLst>
          </p:cNvPr>
          <p:cNvSpPr txBox="1"/>
          <p:nvPr/>
        </p:nvSpPr>
        <p:spPr>
          <a:xfrm>
            <a:off x="556817" y="536502"/>
            <a:ext cx="437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Чистая приведенная стоимость</a:t>
            </a:r>
            <a:endParaRPr 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9527AA-0AC4-4EAA-B6D5-DD83F0A16201}"/>
              </a:ext>
            </a:extLst>
          </p:cNvPr>
          <p:cNvSpPr txBox="1"/>
          <p:nvPr/>
        </p:nvSpPr>
        <p:spPr>
          <a:xfrm>
            <a:off x="555462" y="1068629"/>
            <a:ext cx="2092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Исходные данные</a:t>
            </a:r>
            <a:r>
              <a:rPr lang="en-US" b="1" dirty="0"/>
              <a:t>: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7D707D7-4E88-4495-9A0D-B7B69BEE96BB}"/>
              </a:ext>
            </a:extLst>
          </p:cNvPr>
          <p:cNvCxnSpPr>
            <a:cxnSpLocks/>
          </p:cNvCxnSpPr>
          <p:nvPr/>
        </p:nvCxnSpPr>
        <p:spPr>
          <a:xfrm flipV="1">
            <a:off x="626075" y="1419712"/>
            <a:ext cx="10780114" cy="18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561CC19-E464-4CD4-89F6-4C3CCB0B635C}"/>
              </a:ext>
            </a:extLst>
          </p:cNvPr>
          <p:cNvSpPr txBox="1"/>
          <p:nvPr/>
        </p:nvSpPr>
        <p:spPr>
          <a:xfrm>
            <a:off x="556817" y="2067065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Вычисление</a:t>
            </a:r>
            <a:r>
              <a:rPr lang="en-US" b="1" dirty="0"/>
              <a:t>: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B24072D-6F54-4481-BE3D-8F97884AB4D6}"/>
              </a:ext>
            </a:extLst>
          </p:cNvPr>
          <p:cNvCxnSpPr>
            <a:cxnSpLocks/>
          </p:cNvCxnSpPr>
          <p:nvPr/>
        </p:nvCxnSpPr>
        <p:spPr>
          <a:xfrm flipV="1">
            <a:off x="626075" y="2436397"/>
            <a:ext cx="10780114" cy="18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F737D1F-0039-401D-B343-4FFE827833C8}"/>
              </a:ext>
            </a:extLst>
          </p:cNvPr>
          <p:cNvSpPr txBox="1"/>
          <p:nvPr/>
        </p:nvSpPr>
        <p:spPr>
          <a:xfrm>
            <a:off x="554109" y="1471474"/>
            <a:ext cx="5541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Динамика чистого дохода, </a:t>
            </a:r>
            <a:r>
              <a:rPr lang="en-US" dirty="0"/>
              <a:t>CAPEX, OPEX</a:t>
            </a:r>
            <a:r>
              <a:rPr lang="ru-RU" dirty="0"/>
              <a:t>; налоги; средневзвешенная стоимость капитала</a:t>
            </a:r>
            <a:endParaRPr lang="en-US" dirty="0"/>
          </a:p>
        </p:txBody>
      </p:sp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EF9C5EB6-BD55-4026-8559-778C4BF55B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200794"/>
            <a:ext cx="914400" cy="96621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A55ECFF-BF32-4D93-9105-4792BB584532}"/>
              </a:ext>
            </a:extLst>
          </p:cNvPr>
          <p:cNvSpPr txBox="1"/>
          <p:nvPr/>
        </p:nvSpPr>
        <p:spPr>
          <a:xfrm>
            <a:off x="6383459" y="1061183"/>
            <a:ext cx="998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Оценка: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B36437-E6D5-4056-9AA4-CE6C5ADBC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15" y="2499893"/>
            <a:ext cx="5876925" cy="41408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3CE66B-5BBC-4223-B4F8-08A6E4AD1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1610" y="2499893"/>
            <a:ext cx="6353175" cy="34194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7A42E2D-6EE7-4DDB-B990-31353DDA44EE}"/>
              </a:ext>
            </a:extLst>
          </p:cNvPr>
          <p:cNvSpPr txBox="1"/>
          <p:nvPr/>
        </p:nvSpPr>
        <p:spPr>
          <a:xfrm>
            <a:off x="6383460" y="1495996"/>
            <a:ext cx="5022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Динамика чистой приведенной стоимости (</a:t>
            </a:r>
            <a:r>
              <a:rPr lang="en-US" dirty="0"/>
              <a:t>NPV</a:t>
            </a:r>
            <a:r>
              <a:rPr lang="ru-RU" dirty="0"/>
              <a:t>) на период планирования проекта</a:t>
            </a:r>
            <a:endParaRPr lang="en-US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9D20037-F70A-40BE-B524-E9D67A68CF57}"/>
              </a:ext>
            </a:extLst>
          </p:cNvPr>
          <p:cNvSpPr/>
          <p:nvPr/>
        </p:nvSpPr>
        <p:spPr>
          <a:xfrm>
            <a:off x="5799791" y="1636306"/>
            <a:ext cx="432682" cy="422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25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2173</TotalTime>
  <Words>376</Words>
  <Application>Microsoft Office PowerPoint</Application>
  <PresentationFormat>Widescreen</PresentationFormat>
  <Paragraphs>93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Lora Bold Italic</vt:lpstr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Troy Etulain</dc:creator>
  <cp:lastModifiedBy>Igor Igor</cp:lastModifiedBy>
  <cp:revision>160</cp:revision>
  <dcterms:created xsi:type="dcterms:W3CDTF">2021-04-27T19:14:02Z</dcterms:created>
  <dcterms:modified xsi:type="dcterms:W3CDTF">2021-06-15T09:55:16Z</dcterms:modified>
</cp:coreProperties>
</file>