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9" r:id="rId3"/>
    <p:sldId id="260" r:id="rId4"/>
    <p:sldId id="280" r:id="rId5"/>
    <p:sldId id="261" r:id="rId6"/>
    <p:sldId id="262" r:id="rId7"/>
    <p:sldId id="263" r:id="rId8"/>
    <p:sldId id="272" r:id="rId9"/>
    <p:sldId id="264" r:id="rId10"/>
    <p:sldId id="276" r:id="rId11"/>
    <p:sldId id="267" r:id="rId12"/>
    <p:sldId id="273" r:id="rId13"/>
    <p:sldId id="257" r:id="rId14"/>
    <p:sldId id="288" r:id="rId15"/>
    <p:sldId id="289" r:id="rId16"/>
    <p:sldId id="290" r:id="rId17"/>
    <p:sldId id="277" r:id="rId18"/>
    <p:sldId id="285" r:id="rId19"/>
    <p:sldId id="283" r:id="rId20"/>
    <p:sldId id="284" r:id="rId21"/>
    <p:sldId id="287" r:id="rId22"/>
    <p:sldId id="275" r:id="rId23"/>
    <p:sldId id="270" r:id="rId24"/>
    <p:sldId id="281" r:id="rId25"/>
    <p:sldId id="269" r:id="rId26"/>
    <p:sldId id="28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498"/>
      </p:cViewPr>
      <p:guideLst>
        <p:guide orient="horz" pos="2160"/>
        <p:guide pos="2880"/>
      </p:guideLst>
    </p:cSldViewPr>
  </p:slideViewPr>
  <p:notesTextViewPr>
    <p:cViewPr>
      <p:scale>
        <a:sx n="1" d="1"/>
        <a:sy n="1" d="1"/>
      </p:scale>
      <p:origin x="0" y="0"/>
    </p:cViewPr>
  </p:notesTextViewPr>
  <p:sorterViewPr>
    <p:cViewPr>
      <p:scale>
        <a:sx n="100" d="100"/>
        <a:sy n="100" d="100"/>
      </p:scale>
      <p:origin x="0" y="85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9B0F-BEAC-4285-9542-2D219436FF9D}" type="doc">
      <dgm:prSet loTypeId="urn:microsoft.com/office/officeart/2005/8/layout/venn1" loCatId="relationship" qsTypeId="urn:microsoft.com/office/officeart/2005/8/quickstyle/simple1" qsCatId="simple" csTypeId="urn:microsoft.com/office/officeart/2005/8/colors/accent1_2" csCatId="accent1" phldr="1"/>
      <dgm:spPr/>
    </dgm:pt>
    <dgm:pt modelId="{EE308268-F87C-4D58-86B6-61AD2CA64719}">
      <dgm:prSet phldrT="[Text]" custT="1"/>
      <dgm:spPr>
        <a:solidFill>
          <a:srgbClr val="FFC000">
            <a:alpha val="50000"/>
          </a:srgbClr>
        </a:solidFill>
      </dgm:spPr>
      <dgm:t>
        <a:bodyPr/>
        <a:lstStyle/>
        <a:p>
          <a:r>
            <a:rPr lang="en-US" sz="2000" b="1" dirty="0" smtClean="0">
              <a:solidFill>
                <a:schemeClr val="bg1"/>
              </a:solidFill>
            </a:rPr>
            <a:t>Coordination Mechanism </a:t>
          </a:r>
          <a:br>
            <a:rPr lang="en-US" sz="2000" b="1" dirty="0" smtClean="0">
              <a:solidFill>
                <a:schemeClr val="bg1"/>
              </a:solidFill>
            </a:rPr>
          </a:br>
          <a:r>
            <a:rPr lang="en-US" sz="1400" b="1" dirty="0" smtClean="0">
              <a:solidFill>
                <a:schemeClr val="bg1"/>
              </a:solidFill>
            </a:rPr>
            <a:t>of Co-Organizers and WSIS  Action Line Facilitators</a:t>
          </a:r>
          <a:br>
            <a:rPr lang="en-US" sz="1400" b="1" dirty="0" smtClean="0">
              <a:solidFill>
                <a:schemeClr val="bg1"/>
              </a:solidFill>
            </a:rPr>
          </a:br>
          <a:r>
            <a:rPr lang="en-US" sz="1400" b="1" dirty="0" smtClean="0">
              <a:solidFill>
                <a:schemeClr val="bg1"/>
              </a:solidFill>
            </a:rPr>
            <a:t>ITU, UNESCO</a:t>
          </a:r>
          <a:r>
            <a:rPr lang="en-US" sz="1600" b="1" dirty="0" smtClean="0">
              <a:solidFill>
                <a:schemeClr val="bg1"/>
              </a:solidFill>
            </a:rPr>
            <a:t>, </a:t>
          </a:r>
          <a:r>
            <a:rPr lang="en-US" sz="1400" b="1" dirty="0" smtClean="0">
              <a:solidFill>
                <a:schemeClr val="bg1"/>
              </a:solidFill>
            </a:rPr>
            <a:t>UNCTAD, UNDP, WHO,  WIPO, DESA, ILO, ITC, UPU, UN Women, UN Regional Commissions, </a:t>
          </a:r>
          <a:br>
            <a:rPr lang="en-US" sz="1400" b="1" dirty="0" smtClean="0">
              <a:solidFill>
                <a:schemeClr val="bg1"/>
              </a:solidFill>
            </a:rPr>
          </a:br>
          <a:r>
            <a:rPr lang="en-US" sz="1400" b="1" dirty="0" smtClean="0">
              <a:solidFill>
                <a:schemeClr val="bg1"/>
              </a:solidFill>
            </a:rPr>
            <a:t>CSTD Secretariat</a:t>
          </a:r>
          <a:br>
            <a:rPr lang="en-US" sz="1400" b="1" dirty="0" smtClean="0">
              <a:solidFill>
                <a:schemeClr val="bg1"/>
              </a:solidFill>
            </a:rPr>
          </a:br>
          <a:endParaRPr lang="en-US" sz="1400" b="1" dirty="0">
            <a:solidFill>
              <a:schemeClr val="bg1"/>
            </a:solidFill>
          </a:endParaRPr>
        </a:p>
      </dgm:t>
    </dgm:pt>
    <dgm:pt modelId="{66F82167-678A-4891-A780-DA8DE00C3601}" type="parTrans" cxnId="{E90FC391-97BD-4BFD-A019-06F6C318B99C}">
      <dgm:prSet/>
      <dgm:spPr/>
      <dgm:t>
        <a:bodyPr/>
        <a:lstStyle/>
        <a:p>
          <a:endParaRPr lang="en-US"/>
        </a:p>
      </dgm:t>
    </dgm:pt>
    <dgm:pt modelId="{BD65BC79-58AC-42F4-B41F-9DEECDDA4683}" type="sibTrans" cxnId="{E90FC391-97BD-4BFD-A019-06F6C318B99C}">
      <dgm:prSet/>
      <dgm:spPr/>
      <dgm:t>
        <a:bodyPr/>
        <a:lstStyle/>
        <a:p>
          <a:endParaRPr lang="en-US"/>
        </a:p>
      </dgm:t>
    </dgm:pt>
    <dgm:pt modelId="{3880C7D4-5E4E-41A4-B014-7D119CCB398E}">
      <dgm:prSet phldrT="[Text]" custT="1"/>
      <dgm:spPr>
        <a:solidFill>
          <a:srgbClr val="FF0000">
            <a:alpha val="50000"/>
          </a:srgbClr>
        </a:solidFill>
      </dgm:spPr>
      <dgm:t>
        <a:bodyPr/>
        <a:lstStyle/>
        <a:p>
          <a:r>
            <a:rPr lang="en-US" sz="2000" b="1" dirty="0" smtClean="0">
              <a:solidFill>
                <a:schemeClr val="bg1"/>
              </a:solidFill>
            </a:rPr>
            <a:t>WSIS+10-MPP</a:t>
          </a:r>
          <a:br>
            <a:rPr lang="en-US" sz="2000" b="1" dirty="0" smtClean="0">
              <a:solidFill>
                <a:schemeClr val="bg1"/>
              </a:solidFill>
            </a:rPr>
          </a:br>
          <a:r>
            <a:rPr lang="en-US" sz="2000" b="1" dirty="0" smtClean="0">
              <a:solidFill>
                <a:schemeClr val="bg1"/>
              </a:solidFill>
            </a:rPr>
            <a:t>to Elaborate Outcome Documents</a:t>
          </a:r>
          <a:endParaRPr lang="en-US" sz="2000" b="1" dirty="0">
            <a:solidFill>
              <a:schemeClr val="bg1"/>
            </a:solidFill>
          </a:endParaRPr>
        </a:p>
      </dgm:t>
    </dgm:pt>
    <dgm:pt modelId="{889BD5EC-B5E2-42ED-BFE8-5F081907E03B}" type="parTrans" cxnId="{510A6C0E-5943-45B6-911D-7D9426951932}">
      <dgm:prSet/>
      <dgm:spPr/>
      <dgm:t>
        <a:bodyPr/>
        <a:lstStyle/>
        <a:p>
          <a:endParaRPr lang="en-US"/>
        </a:p>
      </dgm:t>
    </dgm:pt>
    <dgm:pt modelId="{5E47759F-E5A6-4551-8BF7-AF879AD23684}" type="sibTrans" cxnId="{510A6C0E-5943-45B6-911D-7D9426951932}">
      <dgm:prSet/>
      <dgm:spPr/>
      <dgm:t>
        <a:bodyPr/>
        <a:lstStyle/>
        <a:p>
          <a:endParaRPr lang="en-US"/>
        </a:p>
      </dgm:t>
    </dgm:pt>
    <dgm:pt modelId="{F7373B24-1BBE-476A-966A-B80D9ADAE4CC}">
      <dgm:prSet phldrT="[Text]"/>
      <dgm:spPr>
        <a:solidFill>
          <a:srgbClr val="FF0000">
            <a:alpha val="50000"/>
          </a:srgbClr>
        </a:solidFill>
      </dgm:spPr>
      <dgm:t>
        <a:bodyPr/>
        <a:lstStyle/>
        <a:p>
          <a:r>
            <a:rPr lang="en-US" b="1" dirty="0" smtClean="0">
              <a:solidFill>
                <a:schemeClr val="bg1"/>
              </a:solidFill>
            </a:rPr>
            <a:t>Open Consultation on Format and Thematic Focus </a:t>
          </a:r>
          <a:endParaRPr lang="en-US" b="1" dirty="0">
            <a:solidFill>
              <a:schemeClr val="bg1"/>
            </a:solidFill>
          </a:endParaRPr>
        </a:p>
      </dgm:t>
    </dgm:pt>
    <dgm:pt modelId="{AED0B81B-0513-417B-A87E-1A01F961354F}" type="parTrans" cxnId="{09691C58-862B-4E4D-8C25-9BD22D710678}">
      <dgm:prSet/>
      <dgm:spPr/>
      <dgm:t>
        <a:bodyPr/>
        <a:lstStyle/>
        <a:p>
          <a:endParaRPr lang="en-US"/>
        </a:p>
      </dgm:t>
    </dgm:pt>
    <dgm:pt modelId="{AF59E59A-E307-4F33-9AD3-35DEF439C0D9}" type="sibTrans" cxnId="{09691C58-862B-4E4D-8C25-9BD22D710678}">
      <dgm:prSet/>
      <dgm:spPr/>
      <dgm:t>
        <a:bodyPr/>
        <a:lstStyle/>
        <a:p>
          <a:endParaRPr lang="en-US"/>
        </a:p>
      </dgm:t>
    </dgm:pt>
    <dgm:pt modelId="{7B615563-8F2F-4281-89FC-EE02786C7170}" type="pres">
      <dgm:prSet presAssocID="{91769B0F-BEAC-4285-9542-2D219436FF9D}" presName="compositeShape" presStyleCnt="0">
        <dgm:presLayoutVars>
          <dgm:chMax val="7"/>
          <dgm:dir/>
          <dgm:resizeHandles val="exact"/>
        </dgm:presLayoutVars>
      </dgm:prSet>
      <dgm:spPr/>
    </dgm:pt>
    <dgm:pt modelId="{848AEEF8-57DC-42AA-8AD0-319D5E26E044}" type="pres">
      <dgm:prSet presAssocID="{EE308268-F87C-4D58-86B6-61AD2CA64719}" presName="circ1" presStyleLbl="vennNode1" presStyleIdx="0" presStyleCnt="3" custScaleX="142437" custScaleY="118587"/>
      <dgm:spPr/>
      <dgm:t>
        <a:bodyPr/>
        <a:lstStyle/>
        <a:p>
          <a:endParaRPr lang="en-US"/>
        </a:p>
      </dgm:t>
    </dgm:pt>
    <dgm:pt modelId="{767B7205-DE53-452C-90CB-741FB9A502AB}" type="pres">
      <dgm:prSet presAssocID="{EE308268-F87C-4D58-86B6-61AD2CA64719}" presName="circ1Tx" presStyleLbl="revTx" presStyleIdx="0" presStyleCnt="0">
        <dgm:presLayoutVars>
          <dgm:chMax val="0"/>
          <dgm:chPref val="0"/>
          <dgm:bulletEnabled val="1"/>
        </dgm:presLayoutVars>
      </dgm:prSet>
      <dgm:spPr/>
      <dgm:t>
        <a:bodyPr/>
        <a:lstStyle/>
        <a:p>
          <a:endParaRPr lang="en-US"/>
        </a:p>
      </dgm:t>
    </dgm:pt>
    <dgm:pt modelId="{82DC0816-30C3-4B7C-A687-257ABB39C83B}" type="pres">
      <dgm:prSet presAssocID="{3880C7D4-5E4E-41A4-B014-7D119CCB398E}" presName="circ2" presStyleLbl="vennNode1" presStyleIdx="1" presStyleCnt="3"/>
      <dgm:spPr/>
      <dgm:t>
        <a:bodyPr/>
        <a:lstStyle/>
        <a:p>
          <a:endParaRPr lang="en-US"/>
        </a:p>
      </dgm:t>
    </dgm:pt>
    <dgm:pt modelId="{2320F2F3-6979-487D-B499-43ED5BC4D786}" type="pres">
      <dgm:prSet presAssocID="{3880C7D4-5E4E-41A4-B014-7D119CCB398E}" presName="circ2Tx" presStyleLbl="revTx" presStyleIdx="0" presStyleCnt="0">
        <dgm:presLayoutVars>
          <dgm:chMax val="0"/>
          <dgm:chPref val="0"/>
          <dgm:bulletEnabled val="1"/>
        </dgm:presLayoutVars>
      </dgm:prSet>
      <dgm:spPr/>
      <dgm:t>
        <a:bodyPr/>
        <a:lstStyle/>
        <a:p>
          <a:endParaRPr lang="en-US"/>
        </a:p>
      </dgm:t>
    </dgm:pt>
    <dgm:pt modelId="{4479BAF4-776C-43AC-8FF6-5CCCA22CA8B7}" type="pres">
      <dgm:prSet presAssocID="{F7373B24-1BBE-476A-966A-B80D9ADAE4CC}" presName="circ3" presStyleLbl="vennNode1" presStyleIdx="2" presStyleCnt="3"/>
      <dgm:spPr/>
      <dgm:t>
        <a:bodyPr/>
        <a:lstStyle/>
        <a:p>
          <a:endParaRPr lang="en-US"/>
        </a:p>
      </dgm:t>
    </dgm:pt>
    <dgm:pt modelId="{E02AE513-9944-4932-AB17-A1DDA1CEB400}" type="pres">
      <dgm:prSet presAssocID="{F7373B24-1BBE-476A-966A-B80D9ADAE4CC}" presName="circ3Tx" presStyleLbl="revTx" presStyleIdx="0" presStyleCnt="0">
        <dgm:presLayoutVars>
          <dgm:chMax val="0"/>
          <dgm:chPref val="0"/>
          <dgm:bulletEnabled val="1"/>
        </dgm:presLayoutVars>
      </dgm:prSet>
      <dgm:spPr/>
      <dgm:t>
        <a:bodyPr/>
        <a:lstStyle/>
        <a:p>
          <a:endParaRPr lang="en-US"/>
        </a:p>
      </dgm:t>
    </dgm:pt>
  </dgm:ptLst>
  <dgm:cxnLst>
    <dgm:cxn modelId="{E90FC391-97BD-4BFD-A019-06F6C318B99C}" srcId="{91769B0F-BEAC-4285-9542-2D219436FF9D}" destId="{EE308268-F87C-4D58-86B6-61AD2CA64719}" srcOrd="0" destOrd="0" parTransId="{66F82167-678A-4891-A780-DA8DE00C3601}" sibTransId="{BD65BC79-58AC-42F4-B41F-9DEECDDA4683}"/>
    <dgm:cxn modelId="{510A6C0E-5943-45B6-911D-7D9426951932}" srcId="{91769B0F-BEAC-4285-9542-2D219436FF9D}" destId="{3880C7D4-5E4E-41A4-B014-7D119CCB398E}" srcOrd="1" destOrd="0" parTransId="{889BD5EC-B5E2-42ED-BFE8-5F081907E03B}" sibTransId="{5E47759F-E5A6-4551-8BF7-AF879AD23684}"/>
    <dgm:cxn modelId="{917B14FF-0568-4A01-9B61-FB331D7B3D33}" type="presOf" srcId="{3880C7D4-5E4E-41A4-B014-7D119CCB398E}" destId="{82DC0816-30C3-4B7C-A687-257ABB39C83B}" srcOrd="0" destOrd="0" presId="urn:microsoft.com/office/officeart/2005/8/layout/venn1"/>
    <dgm:cxn modelId="{3C3F928E-BC92-4735-BA92-ABCACEDF9900}" type="presOf" srcId="{F7373B24-1BBE-476A-966A-B80D9ADAE4CC}" destId="{E02AE513-9944-4932-AB17-A1DDA1CEB400}" srcOrd="1" destOrd="0" presId="urn:microsoft.com/office/officeart/2005/8/layout/venn1"/>
    <dgm:cxn modelId="{0E2759FA-A6F3-4E90-AD3B-7BE4BC2F92A2}" type="presOf" srcId="{F7373B24-1BBE-476A-966A-B80D9ADAE4CC}" destId="{4479BAF4-776C-43AC-8FF6-5CCCA22CA8B7}" srcOrd="0" destOrd="0" presId="urn:microsoft.com/office/officeart/2005/8/layout/venn1"/>
    <dgm:cxn modelId="{26074FAD-51C8-4E10-8A68-EA405BF25425}" type="presOf" srcId="{3880C7D4-5E4E-41A4-B014-7D119CCB398E}" destId="{2320F2F3-6979-487D-B499-43ED5BC4D786}" srcOrd="1" destOrd="0" presId="urn:microsoft.com/office/officeart/2005/8/layout/venn1"/>
    <dgm:cxn modelId="{D11804BD-F597-49E4-B7A5-57D63D9D54F5}" type="presOf" srcId="{EE308268-F87C-4D58-86B6-61AD2CA64719}" destId="{767B7205-DE53-452C-90CB-741FB9A502AB}" srcOrd="1" destOrd="0" presId="urn:microsoft.com/office/officeart/2005/8/layout/venn1"/>
    <dgm:cxn modelId="{748A945F-3E87-456A-A5CE-9C51FE56716F}" type="presOf" srcId="{91769B0F-BEAC-4285-9542-2D219436FF9D}" destId="{7B615563-8F2F-4281-89FC-EE02786C7170}" srcOrd="0" destOrd="0" presId="urn:microsoft.com/office/officeart/2005/8/layout/venn1"/>
    <dgm:cxn modelId="{EB7476EB-D934-4ED2-8F4A-22A4336496E5}" type="presOf" srcId="{EE308268-F87C-4D58-86B6-61AD2CA64719}" destId="{848AEEF8-57DC-42AA-8AD0-319D5E26E044}" srcOrd="0" destOrd="0" presId="urn:microsoft.com/office/officeart/2005/8/layout/venn1"/>
    <dgm:cxn modelId="{09691C58-862B-4E4D-8C25-9BD22D710678}" srcId="{91769B0F-BEAC-4285-9542-2D219436FF9D}" destId="{F7373B24-1BBE-476A-966A-B80D9ADAE4CC}" srcOrd="2" destOrd="0" parTransId="{AED0B81B-0513-417B-A87E-1A01F961354F}" sibTransId="{AF59E59A-E307-4F33-9AD3-35DEF439C0D9}"/>
    <dgm:cxn modelId="{1BD29EC1-9890-4B58-A8B0-3E49898382B2}" type="presParOf" srcId="{7B615563-8F2F-4281-89FC-EE02786C7170}" destId="{848AEEF8-57DC-42AA-8AD0-319D5E26E044}" srcOrd="0" destOrd="0" presId="urn:microsoft.com/office/officeart/2005/8/layout/venn1"/>
    <dgm:cxn modelId="{855475DE-BB98-49E8-9743-5BBEFDBA1B23}" type="presParOf" srcId="{7B615563-8F2F-4281-89FC-EE02786C7170}" destId="{767B7205-DE53-452C-90CB-741FB9A502AB}" srcOrd="1" destOrd="0" presId="urn:microsoft.com/office/officeart/2005/8/layout/venn1"/>
    <dgm:cxn modelId="{E630301C-E101-4174-AED3-93FBD2DD358A}" type="presParOf" srcId="{7B615563-8F2F-4281-89FC-EE02786C7170}" destId="{82DC0816-30C3-4B7C-A687-257ABB39C83B}" srcOrd="2" destOrd="0" presId="urn:microsoft.com/office/officeart/2005/8/layout/venn1"/>
    <dgm:cxn modelId="{F9DA2B77-502A-40D0-AC0E-133E3FD835A1}" type="presParOf" srcId="{7B615563-8F2F-4281-89FC-EE02786C7170}" destId="{2320F2F3-6979-487D-B499-43ED5BC4D786}" srcOrd="3" destOrd="0" presId="urn:microsoft.com/office/officeart/2005/8/layout/venn1"/>
    <dgm:cxn modelId="{965A6170-468B-412E-9394-63BBE4D4D909}" type="presParOf" srcId="{7B615563-8F2F-4281-89FC-EE02786C7170}" destId="{4479BAF4-776C-43AC-8FF6-5CCCA22CA8B7}" srcOrd="4" destOrd="0" presId="urn:microsoft.com/office/officeart/2005/8/layout/venn1"/>
    <dgm:cxn modelId="{51374E28-2E87-4B8D-BE91-B925C35E7739}" type="presParOf" srcId="{7B615563-8F2F-4281-89FC-EE02786C7170}" destId="{E02AE513-9944-4932-AB17-A1DDA1CEB4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AEEF8-57DC-42AA-8AD0-319D5E26E044}">
      <dsp:nvSpPr>
        <dsp:cNvPr id="0" name=""/>
        <dsp:cNvSpPr/>
      </dsp:nvSpPr>
      <dsp:spPr>
        <a:xfrm>
          <a:off x="2242589" y="4904"/>
          <a:ext cx="3744421" cy="3117446"/>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Coordination Mechanism </a:t>
          </a:r>
          <a:br>
            <a:rPr lang="en-US" sz="2000" b="1" kern="1200" dirty="0" smtClean="0">
              <a:solidFill>
                <a:schemeClr val="bg1"/>
              </a:solidFill>
            </a:rPr>
          </a:br>
          <a:r>
            <a:rPr lang="en-US" sz="1400" b="1" kern="1200" dirty="0" smtClean="0">
              <a:solidFill>
                <a:schemeClr val="bg1"/>
              </a:solidFill>
            </a:rPr>
            <a:t>of Co-Organizers and WSIS  Action Line Facilitators</a:t>
          </a:r>
          <a:br>
            <a:rPr lang="en-US" sz="1400" b="1" kern="1200" dirty="0" smtClean="0">
              <a:solidFill>
                <a:schemeClr val="bg1"/>
              </a:solidFill>
            </a:rPr>
          </a:br>
          <a:r>
            <a:rPr lang="en-US" sz="1400" b="1" kern="1200" dirty="0" smtClean="0">
              <a:solidFill>
                <a:schemeClr val="bg1"/>
              </a:solidFill>
            </a:rPr>
            <a:t>ITU, UNESCO</a:t>
          </a:r>
          <a:r>
            <a:rPr lang="en-US" sz="1600" b="1" kern="1200" dirty="0" smtClean="0">
              <a:solidFill>
                <a:schemeClr val="bg1"/>
              </a:solidFill>
            </a:rPr>
            <a:t>, </a:t>
          </a:r>
          <a:r>
            <a:rPr lang="en-US" sz="1400" b="1" kern="1200" dirty="0" smtClean="0">
              <a:solidFill>
                <a:schemeClr val="bg1"/>
              </a:solidFill>
            </a:rPr>
            <a:t>UNCTAD, UNDP, WHO,  WIPO, DESA, ILO, ITC, UPU, UN Women, UN Regional Commissions, </a:t>
          </a:r>
          <a:br>
            <a:rPr lang="en-US" sz="1400" b="1" kern="1200" dirty="0" smtClean="0">
              <a:solidFill>
                <a:schemeClr val="bg1"/>
              </a:solidFill>
            </a:rPr>
          </a:br>
          <a:r>
            <a:rPr lang="en-US" sz="1400" b="1" kern="1200" dirty="0" smtClean="0">
              <a:solidFill>
                <a:schemeClr val="bg1"/>
              </a:solidFill>
            </a:rPr>
            <a:t>CSTD Secretariat</a:t>
          </a:r>
          <a:br>
            <a:rPr lang="en-US" sz="1400" b="1" kern="1200" dirty="0" smtClean="0">
              <a:solidFill>
                <a:schemeClr val="bg1"/>
              </a:solidFill>
            </a:rPr>
          </a:br>
          <a:endParaRPr lang="en-US" sz="1400" b="1" kern="1200" dirty="0">
            <a:solidFill>
              <a:schemeClr val="bg1"/>
            </a:solidFill>
          </a:endParaRPr>
        </a:p>
      </dsp:txBody>
      <dsp:txXfrm>
        <a:off x="2741845" y="550458"/>
        <a:ext cx="2745909" cy="1402850"/>
      </dsp:txXfrm>
    </dsp:sp>
    <dsp:sp modelId="{82DC0816-30C3-4B7C-A687-257ABB39C83B}">
      <dsp:nvSpPr>
        <dsp:cNvPr id="0" name=""/>
        <dsp:cNvSpPr/>
      </dsp:nvSpPr>
      <dsp:spPr>
        <a:xfrm>
          <a:off x="3748954"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WSIS+10-MPP</a:t>
          </a:r>
          <a:br>
            <a:rPr lang="en-US" sz="2000" b="1" kern="1200" dirty="0" smtClean="0">
              <a:solidFill>
                <a:schemeClr val="bg1"/>
              </a:solidFill>
            </a:rPr>
          </a:br>
          <a:r>
            <a:rPr lang="en-US" sz="2000" b="1" kern="1200" dirty="0" smtClean="0">
              <a:solidFill>
                <a:schemeClr val="bg1"/>
              </a:solidFill>
            </a:rPr>
            <a:t>to Elaborate Outcome Documents</a:t>
          </a:r>
          <a:endParaRPr lang="en-US" sz="2000" b="1" kern="1200" dirty="0">
            <a:solidFill>
              <a:schemeClr val="bg1"/>
            </a:solidFill>
          </a:endParaRPr>
        </a:p>
      </dsp:txBody>
      <dsp:txXfrm>
        <a:off x="4552937" y="2571345"/>
        <a:ext cx="1577295" cy="1445854"/>
      </dsp:txXfrm>
    </dsp:sp>
    <dsp:sp modelId="{4479BAF4-776C-43AC-8FF6-5CCCA22CA8B7}">
      <dsp:nvSpPr>
        <dsp:cNvPr id="0" name=""/>
        <dsp:cNvSpPr/>
      </dsp:nvSpPr>
      <dsp:spPr>
        <a:xfrm>
          <a:off x="1851818" y="1892231"/>
          <a:ext cx="2628826" cy="2628826"/>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Open Consultation on Format and Thematic Focus </a:t>
          </a:r>
          <a:endParaRPr lang="en-US" sz="2000" b="1" kern="1200" dirty="0">
            <a:solidFill>
              <a:schemeClr val="bg1"/>
            </a:solidFill>
          </a:endParaRPr>
        </a:p>
      </dsp:txBody>
      <dsp:txXfrm>
        <a:off x="2099366" y="2571345"/>
        <a:ext cx="1577295" cy="14458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86E9F1C-99F5-4756-8E2E-71B10561CDB4}" type="datetimeFigureOut">
              <a:rPr lang="en-US" smtClean="0"/>
              <a:t>14/04/2014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4A373B9-A038-40B6-9DDB-B547B4559F45}" type="slidenum">
              <a:rPr lang="en-US" smtClean="0"/>
              <a:t>‹#›</a:t>
            </a:fld>
            <a:endParaRPr lang="en-US"/>
          </a:p>
        </p:txBody>
      </p:sp>
    </p:spTree>
    <p:extLst>
      <p:ext uri="{BB962C8B-B14F-4D97-AF65-F5344CB8AC3E}">
        <p14:creationId xmlns:p14="http://schemas.microsoft.com/office/powerpoint/2010/main" val="322730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www.unctad.org/templates/Page.asp?intItemID=4239" TargetMode="External"/><Relationship Id="rId13" Type="http://schemas.openxmlformats.org/officeDocument/2006/relationships/image" Target="../media/image9.png"/><Relationship Id="rId18" Type="http://schemas.openxmlformats.org/officeDocument/2006/relationships/hyperlink" Target="http://www.wmo.int/" TargetMode="External"/><Relationship Id="rId26"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hyperlink" Target="http://www.un.org/en/development/desa/index.shtml" TargetMode="External"/><Relationship Id="rId17" Type="http://schemas.openxmlformats.org/officeDocument/2006/relationships/image" Target="../media/image11.png"/><Relationship Id="rId25" Type="http://schemas.openxmlformats.org/officeDocument/2006/relationships/image" Target="../media/image16.png"/><Relationship Id="rId2" Type="http://schemas.openxmlformats.org/officeDocument/2006/relationships/image" Target="../media/image4.png"/><Relationship Id="rId16" Type="http://schemas.openxmlformats.org/officeDocument/2006/relationships/hyperlink" Target="http://www.unep.org/" TargetMode="External"/><Relationship Id="rId20" Type="http://schemas.openxmlformats.org/officeDocument/2006/relationships/hyperlink" Target="http://www.ilo.org/" TargetMode="External"/><Relationship Id="rId1" Type="http://schemas.openxmlformats.org/officeDocument/2006/relationships/slideMaster" Target="../slideMasters/slideMaster1.xml"/><Relationship Id="rId6" Type="http://schemas.openxmlformats.org/officeDocument/2006/relationships/hyperlink" Target="http://portal.unesco.org/ci/en/ev.php-URL_ID=1543&amp;URL_DO=DO_TOPIC&amp;URL_SECTION=201.html" TargetMode="External"/><Relationship Id="rId11" Type="http://schemas.openxmlformats.org/officeDocument/2006/relationships/image" Target="../media/image8.png"/><Relationship Id="rId24" Type="http://schemas.openxmlformats.org/officeDocument/2006/relationships/image" Target="../media/image15.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hyperlink" Target="http://www.undp.org/" TargetMode="External"/><Relationship Id="rId19" Type="http://schemas.openxmlformats.org/officeDocument/2006/relationships/image" Target="../media/image12.png"/><Relationship Id="rId4" Type="http://schemas.openxmlformats.org/officeDocument/2006/relationships/hyperlink" Target="http://www.itu.int/itu-wsis/" TargetMode="External"/><Relationship Id="rId9" Type="http://schemas.openxmlformats.org/officeDocument/2006/relationships/image" Target="../media/image7.png"/><Relationship Id="rId14" Type="http://schemas.openxmlformats.org/officeDocument/2006/relationships/hyperlink" Target="http://www.e-agriculture.org/en/wsis-follow-up" TargetMode="External"/><Relationship Id="rId22" Type="http://schemas.openxmlformats.org/officeDocument/2006/relationships/hyperlink" Target="http://www.upu.int/"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5039"/>
            <a:ext cx="7772400" cy="1470025"/>
          </a:xfrm>
        </p:spPr>
        <p:txBody>
          <a:bodyPr/>
          <a:lstStyle>
            <a:lvl1pPr>
              <a:defRPr sz="3600" baseline="0">
                <a:solidFill>
                  <a:schemeClr val="bg2"/>
                </a:solidFill>
              </a:defRPr>
            </a:lvl1pPr>
          </a:lstStyle>
          <a:p>
            <a:endParaRPr lang="en-US" dirty="0"/>
          </a:p>
        </p:txBody>
      </p:sp>
      <p:sp>
        <p:nvSpPr>
          <p:cNvPr id="3" name="Subtitle 2"/>
          <p:cNvSpPr>
            <a:spLocks noGrp="1"/>
          </p:cNvSpPr>
          <p:nvPr>
            <p:ph type="subTitle" idx="1"/>
          </p:nvPr>
        </p:nvSpPr>
        <p:spPr>
          <a:xfrm>
            <a:off x="1371600" y="4484712"/>
            <a:ext cx="6400800" cy="1752600"/>
          </a:xfrm>
        </p:spPr>
        <p:txBody>
          <a:bodyPr/>
          <a:lstStyle>
            <a:lvl1pPr marL="0" indent="0" algn="ctr">
              <a:buNone/>
              <a:defRPr sz="4400" b="1">
                <a:solidFill>
                  <a:schemeClr val="bg2"/>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143E3720-A155-42D2-B533-4C175C65A57C}" type="datetimeFigureOut">
              <a:rPr lang="en-US" smtClean="0"/>
              <a:t>14/04/2014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288478"/>
            <a:ext cx="6627350" cy="213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4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14/04/2014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44207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3E3720-A155-42D2-B533-4C175C65A57C}" type="datetimeFigureOut">
              <a:rPr lang="en-US" smtClean="0"/>
              <a:t>14/04/2014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3651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solidFill>
            <a:srgbClr val="003300">
              <a:alpha val="32941"/>
            </a:srgbClr>
          </a:solidFill>
        </p:spPr>
        <p:txBody>
          <a:bodyPr vert="horz" lIns="91440" tIns="45720" rIns="91440" bIns="45720" rtlCol="0">
            <a:normAutofit lnSpcReduction="10000"/>
          </a:bodyPr>
          <a:lstStyle>
            <a:lvl1pPr>
              <a:defRPr lang="en-US" sz="2800" smtClean="0">
                <a:solidFill>
                  <a:schemeClr val="bg1"/>
                </a:solidFill>
                <a:effectLst>
                  <a:outerShdw blurRad="38100" dist="38100" dir="2700000" algn="tl">
                    <a:srgbClr val="000000">
                      <a:alpha val="43137"/>
                    </a:srgbClr>
                  </a:outerShdw>
                </a:effectLst>
              </a:defRPr>
            </a:lvl1pPr>
            <a:lvl2pPr>
              <a:defRPr lang="en-US" smtClean="0"/>
            </a:lvl2pPr>
            <a:lvl3pPr>
              <a:defRPr lang="en-US" smtClean="0"/>
            </a:lvl3pPr>
            <a:lvl4pPr>
              <a:defRPr lang="en-US" smtClean="0"/>
            </a:lvl4pPr>
            <a:lvl5pPr>
              <a:defRPr lang="en-US"/>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43921" y="6371590"/>
            <a:ext cx="2133600" cy="365125"/>
          </a:xfrm>
        </p:spPr>
        <p:txBody>
          <a:bodyPr/>
          <a:lstStyle/>
          <a:p>
            <a:fld id="{143E3720-A155-42D2-B533-4C175C65A57C}" type="datetimeFigureOut">
              <a:rPr lang="en-US" smtClean="0"/>
              <a:t>14/04/2014</a:t>
            </a:fld>
            <a:endParaRPr lang="en-US"/>
          </a:p>
        </p:txBody>
      </p:sp>
      <p:sp>
        <p:nvSpPr>
          <p:cNvPr id="5" name="Footer Placeholder 4"/>
          <p:cNvSpPr>
            <a:spLocks noGrp="1"/>
          </p:cNvSpPr>
          <p:nvPr>
            <p:ph type="ftr" sz="quarter" idx="11"/>
          </p:nvPr>
        </p:nvSpPr>
        <p:spPr>
          <a:xfrm>
            <a:off x="4244121" y="6371590"/>
            <a:ext cx="2895600" cy="365125"/>
          </a:xfrm>
        </p:spPr>
        <p:txBody>
          <a:bodyPr/>
          <a:lstStyle/>
          <a:p>
            <a:endParaRPr lang="en-US" dirty="0"/>
          </a:p>
        </p:txBody>
      </p:sp>
      <p:sp>
        <p:nvSpPr>
          <p:cNvPr id="6" name="Slide Number Placeholder 5"/>
          <p:cNvSpPr>
            <a:spLocks noGrp="1"/>
          </p:cNvSpPr>
          <p:nvPr>
            <p:ph type="sldNum" sz="quarter" idx="12"/>
          </p:nvPr>
        </p:nvSpPr>
        <p:spPr>
          <a:xfrm>
            <a:off x="6507480" y="6371590"/>
            <a:ext cx="2133600" cy="365125"/>
          </a:xfrm>
        </p:spPr>
        <p:txBody>
          <a:bodyPr/>
          <a:lstStyle/>
          <a:p>
            <a:fld id="{B477BB33-8309-43AE-9EFA-9352F79F7C3C}" type="slidenum">
              <a:rPr lang="en-US" smtClean="0"/>
              <a:t>‹#›</a:t>
            </a:fld>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67" y="6169496"/>
            <a:ext cx="2100232" cy="67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C:\Users\ponder\Desktop\WSIS+10\PPTX_FILES\PPTX_FILES\world_summ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222024" y="6252552"/>
            <a:ext cx="6876256" cy="546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tu">
            <a:hlinkClick r:id="rId4" tooltip="ITU [International Telecommunication Un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4032" y="6271214"/>
            <a:ext cx="434187" cy="445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4" descr="unesco">
            <a:hlinkClick r:id="rId6" tooltip="UNESCO [United Nations Educational, Scientific and Cultural Organiza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6818" y="6271525"/>
            <a:ext cx="562221" cy="497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6" descr="unctad">
            <a:hlinkClick r:id="rId8" tooltip="UNCTAD [United Nations Conference on Trade and Developmen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5726" y="6333450"/>
            <a:ext cx="339017"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8" descr="undp">
            <a:hlinkClick r:id="rId10" tooltip="UNDP [United Nations Development Programm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6200" y="6333450"/>
            <a:ext cx="224411" cy="4255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0" descr="undesa">
            <a:hlinkClick r:id="rId12" tooltip="UN DESA [United Nations Department of Economic and Social Affair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32" y="6342780"/>
            <a:ext cx="381081"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fao">
            <a:hlinkClick r:id="rId14" tooltip="FAO [Food and Agriculture Organization of the United Nations]"/>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8288" y="6342781"/>
            <a:ext cx="405667" cy="374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4" descr="unep">
            <a:hlinkClick r:id="rId16" tooltip="UNEP [United Nations Environment Programm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30336" y="6341394"/>
            <a:ext cx="426276" cy="417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8" descr="wmo">
            <a:hlinkClick r:id="rId18" tooltip="WMO [World Meteorological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4392" y="6285950"/>
            <a:ext cx="348542" cy="440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8" descr="ilo">
            <a:hlinkClick r:id="rId20" tooltip="ILO [International Labour Organizat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66440" y="6333450"/>
            <a:ext cx="460551" cy="383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2" descr="upu">
            <a:hlinkClick r:id="rId22" tooltip="UPU [Universal Postal Un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17784" y="6338291"/>
            <a:ext cx="478937" cy="388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25"/>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8342704" y="6252552"/>
            <a:ext cx="684584" cy="47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463368" y="6324560"/>
            <a:ext cx="871415" cy="3877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478606" y="6300806"/>
            <a:ext cx="439178" cy="4477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229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3E3720-A155-42D2-B533-4C175C65A57C}" type="datetimeFigureOut">
              <a:rPr lang="en-US" smtClean="0"/>
              <a:t>14/04/2014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18968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3E3720-A155-42D2-B533-4C175C65A57C}" type="datetimeFigureOut">
              <a:rPr lang="en-US" smtClean="0"/>
              <a:t>14/04/2014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84652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3E3720-A155-42D2-B533-4C175C65A57C}" type="datetimeFigureOut">
              <a:rPr lang="en-US" smtClean="0"/>
              <a:t>14/04/2014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264206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3E3720-A155-42D2-B533-4C175C65A57C}" type="datetimeFigureOut">
              <a:rPr lang="en-US" smtClean="0"/>
              <a:t>14/04/2014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32216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E3720-A155-42D2-B533-4C175C65A57C}" type="datetimeFigureOut">
              <a:rPr lang="en-US" smtClean="0"/>
              <a:t>14/04/2014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89356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14/04/2014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7404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E3720-A155-42D2-B533-4C175C65A57C}" type="datetimeFigureOut">
              <a:rPr lang="en-US" smtClean="0"/>
              <a:t>14/04/2014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7BB33-8309-43AE-9EFA-9352F79F7C3C}" type="slidenum">
              <a:rPr lang="en-US" smtClean="0"/>
              <a:t>‹#›</a:t>
            </a:fld>
            <a:endParaRPr lang="en-US"/>
          </a:p>
        </p:txBody>
      </p:sp>
    </p:spTree>
    <p:extLst>
      <p:ext uri="{BB962C8B-B14F-4D97-AF65-F5344CB8AC3E}">
        <p14:creationId xmlns:p14="http://schemas.microsoft.com/office/powerpoint/2010/main" val="198423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512" y="-99391"/>
            <a:ext cx="9180512"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43E3720-A155-42D2-B533-4C175C65A57C}" type="datetimeFigureOut">
              <a:rPr lang="en-US" smtClean="0"/>
              <a:pPr/>
              <a:t>14/04/2014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7BB33-8309-43AE-9EFA-9352F79F7C3C}" type="slidenum">
              <a:rPr lang="en-US" smtClean="0"/>
              <a:t>‹#›</a:t>
            </a:fld>
            <a:endParaRPr lang="en-US" dirty="0"/>
          </a:p>
        </p:txBody>
      </p:sp>
    </p:spTree>
    <p:extLst>
      <p:ext uri="{BB962C8B-B14F-4D97-AF65-F5344CB8AC3E}">
        <p14:creationId xmlns:p14="http://schemas.microsoft.com/office/powerpoint/2010/main" val="235351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undp.org/" TargetMode="External"/><Relationship Id="rId13" Type="http://schemas.openxmlformats.org/officeDocument/2006/relationships/image" Target="../media/image10.png"/><Relationship Id="rId18" Type="http://schemas.openxmlformats.org/officeDocument/2006/relationships/hyperlink" Target="http://www.ilo.org/" TargetMode="External"/><Relationship Id="rId3" Type="http://schemas.openxmlformats.org/officeDocument/2006/relationships/image" Target="../media/image5.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hyperlink" Target="http://www.e-agriculture.org/en/wsis-follow-up" TargetMode="External"/><Relationship Id="rId17" Type="http://schemas.openxmlformats.org/officeDocument/2006/relationships/image" Target="../media/image12.png"/><Relationship Id="rId2" Type="http://schemas.openxmlformats.org/officeDocument/2006/relationships/hyperlink" Target="http://www.itu.int/itu-wsis/" TargetMode="External"/><Relationship Id="rId16" Type="http://schemas.openxmlformats.org/officeDocument/2006/relationships/hyperlink" Target="http://www.wmo.int/" TargetMode="External"/><Relationship Id="rId20" Type="http://schemas.openxmlformats.org/officeDocument/2006/relationships/hyperlink" Target="http://www.upu.int/" TargetMode="External"/><Relationship Id="rId1" Type="http://schemas.openxmlformats.org/officeDocument/2006/relationships/slideLayout" Target="../slideLayouts/slideLayout1.xml"/><Relationship Id="rId6" Type="http://schemas.openxmlformats.org/officeDocument/2006/relationships/hyperlink" Target="http://www.unctad.org/templates/Page.asp?intItemID=4239" TargetMode="External"/><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0.png"/><Relationship Id="rId10" Type="http://schemas.openxmlformats.org/officeDocument/2006/relationships/hyperlink" Target="http://www.un.org/en/development/desa/index.shtml" TargetMode="External"/><Relationship Id="rId19" Type="http://schemas.openxmlformats.org/officeDocument/2006/relationships/image" Target="../media/image13.png"/><Relationship Id="rId4" Type="http://schemas.openxmlformats.org/officeDocument/2006/relationships/hyperlink" Target="http://portal.unesco.org/ci/en/ev.php-URL_ID=1543&amp;URL_DO=DO_TOPIC&amp;URL_SECTION=201.html" TargetMode="External"/><Relationship Id="rId9" Type="http://schemas.openxmlformats.org/officeDocument/2006/relationships/image" Target="../media/image18.png"/><Relationship Id="rId14" Type="http://schemas.openxmlformats.org/officeDocument/2006/relationships/hyperlink" Target="http://www.unep.org/" TargetMode="External"/><Relationship Id="rId22"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gif"/><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un.org/en/development/desa/index.shtml" TargetMode="External"/><Relationship Id="rId13" Type="http://schemas.openxmlformats.org/officeDocument/2006/relationships/image" Target="../media/image11.png"/><Relationship Id="rId18" Type="http://schemas.openxmlformats.org/officeDocument/2006/relationships/hyperlink" Target="http://www.who.int/" TargetMode="External"/><Relationship Id="rId3" Type="http://schemas.openxmlformats.org/officeDocument/2006/relationships/image" Target="../media/image6.png"/><Relationship Id="rId21"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hyperlink" Target="http://www.unep.org/" TargetMode="External"/><Relationship Id="rId17" Type="http://schemas.openxmlformats.org/officeDocument/2006/relationships/image" Target="../media/image13.png"/><Relationship Id="rId2" Type="http://schemas.openxmlformats.org/officeDocument/2006/relationships/hyperlink" Target="http://portal.unesco.org/ci/en/ev.php-URL_ID=1543&amp;URL_DO=DO_TOPIC&amp;URL_SECTION=201.html" TargetMode="External"/><Relationship Id="rId16" Type="http://schemas.openxmlformats.org/officeDocument/2006/relationships/hyperlink" Target="http://www.ilo.org/" TargetMode="External"/><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hyperlink" Target="http://www.undp.or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27.png"/><Relationship Id="rId10" Type="http://schemas.openxmlformats.org/officeDocument/2006/relationships/hyperlink" Target="http://www.e-agriculture.org/en/wsis-follow-up" TargetMode="External"/><Relationship Id="rId19" Type="http://schemas.openxmlformats.org/officeDocument/2006/relationships/image" Target="../media/image23.png"/><Relationship Id="rId4" Type="http://schemas.openxmlformats.org/officeDocument/2006/relationships/hyperlink" Target="http://www.unctad.org/templates/Page.asp?intItemID=4239" TargetMode="External"/><Relationship Id="rId9" Type="http://schemas.openxmlformats.org/officeDocument/2006/relationships/image" Target="../media/image9.png"/><Relationship Id="rId14" Type="http://schemas.openxmlformats.org/officeDocument/2006/relationships/hyperlink" Target="http://www.wmo.int/" TargetMode="External"/><Relationship Id="rId22"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hyperlink" Target="http://www.flickr.com/photos/itupictures/7201749826/in/set-72157629736808168"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un.org/en/development/desa/index.shtml" TargetMode="External"/><Relationship Id="rId13" Type="http://schemas.openxmlformats.org/officeDocument/2006/relationships/image" Target="../media/image11.png"/><Relationship Id="rId18" Type="http://schemas.openxmlformats.org/officeDocument/2006/relationships/hyperlink" Target="http://www.who.int/" TargetMode="External"/><Relationship Id="rId3" Type="http://schemas.openxmlformats.org/officeDocument/2006/relationships/image" Target="../media/image6.png"/><Relationship Id="rId21"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hyperlink" Target="http://www.unep.org/" TargetMode="External"/><Relationship Id="rId17" Type="http://schemas.openxmlformats.org/officeDocument/2006/relationships/image" Target="../media/image13.png"/><Relationship Id="rId2" Type="http://schemas.openxmlformats.org/officeDocument/2006/relationships/hyperlink" Target="http://portal.unesco.org/ci/en/ev.php-URL_ID=1543&amp;URL_DO=DO_TOPIC&amp;URL_SECTION=201.html" TargetMode="External"/><Relationship Id="rId16" Type="http://schemas.openxmlformats.org/officeDocument/2006/relationships/hyperlink" Target="http://www.ilo.org/" TargetMode="External"/><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www.undp.org/" TargetMode="Externa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23" Type="http://schemas.openxmlformats.org/officeDocument/2006/relationships/image" Target="../media/image27.png"/><Relationship Id="rId10" Type="http://schemas.openxmlformats.org/officeDocument/2006/relationships/hyperlink" Target="http://www.e-agriculture.org/en/wsis-follow-up" TargetMode="External"/><Relationship Id="rId19" Type="http://schemas.openxmlformats.org/officeDocument/2006/relationships/image" Target="../media/image23.png"/><Relationship Id="rId4" Type="http://schemas.openxmlformats.org/officeDocument/2006/relationships/hyperlink" Target="http://www.unctad.org/templates/Page.asp?intItemID=4239" TargetMode="External"/><Relationship Id="rId9" Type="http://schemas.openxmlformats.org/officeDocument/2006/relationships/image" Target="../media/image9.png"/><Relationship Id="rId14" Type="http://schemas.openxmlformats.org/officeDocument/2006/relationships/hyperlink" Target="http://www.wmo.int/" TargetMode="External"/><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84" y="2348880"/>
            <a:ext cx="8062664" cy="2334121"/>
          </a:xfrm>
        </p:spPr>
        <p:txBody>
          <a:bodyPr>
            <a:normAutofit/>
          </a:bodyPr>
          <a:lstStyle/>
          <a:p>
            <a:r>
              <a:rPr lang="en-US" dirty="0" smtClean="0"/>
              <a:t>WSIS+10 High-Level Event </a:t>
            </a:r>
            <a:br>
              <a:rPr lang="en-US" dirty="0" smtClean="0"/>
            </a:br>
            <a:r>
              <a:rPr lang="en-US" dirty="0" smtClean="0"/>
              <a:t>10-13 June 2014 (9 June – </a:t>
            </a:r>
            <a:r>
              <a:rPr lang="en-US" dirty="0"/>
              <a:t>Pre-Events)</a:t>
            </a:r>
            <a:br>
              <a:rPr lang="en-US" dirty="0"/>
            </a:br>
            <a:r>
              <a:rPr lang="en-US" dirty="0"/>
              <a:t>ITU </a:t>
            </a:r>
            <a:r>
              <a:rPr lang="en-US" dirty="0" smtClean="0"/>
              <a:t>Headquarters, Geneva</a:t>
            </a:r>
            <a:endParaRPr lang="en-US" dirty="0"/>
          </a:p>
        </p:txBody>
      </p:sp>
      <p:sp>
        <p:nvSpPr>
          <p:cNvPr id="3" name="Subtitle 2"/>
          <p:cNvSpPr>
            <a:spLocks noGrp="1"/>
          </p:cNvSpPr>
          <p:nvPr>
            <p:ph type="subTitle" idx="1"/>
          </p:nvPr>
        </p:nvSpPr>
        <p:spPr>
          <a:xfrm>
            <a:off x="1371600" y="4509120"/>
            <a:ext cx="6400800" cy="1752600"/>
          </a:xfrm>
        </p:spPr>
        <p:txBody>
          <a:bodyPr>
            <a:normAutofit/>
          </a:bodyPr>
          <a:lstStyle/>
          <a:p>
            <a:r>
              <a:rPr lang="en-US" sz="2800" dirty="0" smtClean="0">
                <a:solidFill>
                  <a:schemeClr val="bg1">
                    <a:lumMod val="85000"/>
                  </a:schemeClr>
                </a:solidFill>
              </a:rPr>
              <a:t>4</a:t>
            </a:r>
            <a:r>
              <a:rPr lang="en-US" sz="2800" baseline="30000" dirty="0" smtClean="0">
                <a:solidFill>
                  <a:schemeClr val="bg1">
                    <a:lumMod val="85000"/>
                  </a:schemeClr>
                </a:solidFill>
              </a:rPr>
              <a:t>th</a:t>
            </a:r>
            <a:r>
              <a:rPr lang="en-US" sz="2800" dirty="0" smtClean="0">
                <a:solidFill>
                  <a:schemeClr val="bg1">
                    <a:lumMod val="85000"/>
                  </a:schemeClr>
                </a:solidFill>
              </a:rPr>
              <a:t> Meeting of the </a:t>
            </a:r>
            <a:r>
              <a:rPr lang="en-US" sz="2800" dirty="0" err="1" smtClean="0">
                <a:solidFill>
                  <a:schemeClr val="bg1">
                    <a:lumMod val="85000"/>
                  </a:schemeClr>
                </a:solidFill>
              </a:rPr>
              <a:t>Multistakeholder</a:t>
            </a:r>
            <a:r>
              <a:rPr lang="en-US" sz="2800" dirty="0" smtClean="0">
                <a:solidFill>
                  <a:schemeClr val="bg1">
                    <a:lumMod val="85000"/>
                  </a:schemeClr>
                </a:solidFill>
              </a:rPr>
              <a:t> Preparatory Platform</a:t>
            </a:r>
          </a:p>
          <a:p>
            <a:r>
              <a:rPr lang="en-US" sz="2800" dirty="0" smtClean="0">
                <a:solidFill>
                  <a:schemeClr val="bg1">
                    <a:lumMod val="85000"/>
                  </a:schemeClr>
                </a:solidFill>
              </a:rPr>
              <a:t>14 April 2014, ITU Headquarters</a:t>
            </a:r>
            <a:endParaRPr lang="en-US" sz="2800" dirty="0">
              <a:solidFill>
                <a:schemeClr val="bg1">
                  <a:lumMod val="85000"/>
                </a:schemeClr>
              </a:solidFill>
            </a:endParaRPr>
          </a:p>
        </p:txBody>
      </p:sp>
      <p:sp>
        <p:nvSpPr>
          <p:cNvPr id="19" name="Rounded Rectangle 18"/>
          <p:cNvSpPr/>
          <p:nvPr/>
        </p:nvSpPr>
        <p:spPr>
          <a:xfrm>
            <a:off x="432048" y="5960212"/>
            <a:ext cx="8172400" cy="677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itu">
            <a:hlinkClick r:id="rId2" tooltip="ITU [International Telecommunication Un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00" y="5983364"/>
            <a:ext cx="492729" cy="5532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1" name="Picture 4" descr="unesco">
            <a:hlinkClick r:id="rId4" tooltip="UNESCO [United Nations Educational, Scientific and Cultural Organiza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84" y="5983750"/>
            <a:ext cx="638026" cy="616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2" name="Picture 6" descr="unctad">
            <a:hlinkClick r:id="rId6" tooltip="UNCTAD [United Nations Conference on Trade and Develop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988" y="6060575"/>
            <a:ext cx="38472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Picture 8" descr="undp">
            <a:hlinkClick r:id="rId8" tooltip="UNDP [United Nations Development Programm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48428" y="6060575"/>
            <a:ext cx="254668" cy="527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4" name="Picture 10" descr="undesa">
            <a:hlinkClick r:id="rId10" tooltip="UN DESA [United Nations Department of Economic and Social Affairs]"/>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1838" y="6072150"/>
            <a:ext cx="432462"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2" descr="fao">
            <a:hlinkClick r:id="rId12" tooltip="FAO [Food and Agriculture Organization of the United Nation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3131" y="6072151"/>
            <a:ext cx="460363" cy="4644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14" descr="unep">
            <a:hlinkClick r:id="rId14" tooltip="UNEP [United Nations Environment Program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5519" y="6070431"/>
            <a:ext cx="483752" cy="5181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7" name="Picture 26" descr="wmo">
            <a:hlinkClick r:id="rId16" tooltip="WMO [World Meteorological Organiza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85328" y="6001647"/>
            <a:ext cx="395536" cy="546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8" name="Picture 18" descr="ilo">
            <a:hlinkClick r:id="rId18" tooltip="ILO [International Labour Organization]"/>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00155" y="6060575"/>
            <a:ext cx="522648" cy="4760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 name="Picture 22" descr="upu">
            <a:hlinkClick r:id="rId20" tooltip="UPU [Universal Postal Union]"/>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70102" y="6047674"/>
            <a:ext cx="543513" cy="4816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92810" y="6047674"/>
            <a:ext cx="968030" cy="430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00600" y="6027660"/>
            <a:ext cx="569502" cy="5806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597167" y="5934040"/>
            <a:ext cx="941305" cy="6590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6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Update on the WSIS+10 High-level Event:</a:t>
            </a:r>
            <a:br>
              <a:rPr lang="en-US" sz="4000" dirty="0" smtClean="0"/>
            </a:br>
            <a:r>
              <a:rPr lang="en-US" sz="4000" dirty="0" smtClean="0"/>
              <a:t>Statement and Vision</a:t>
            </a:r>
            <a:endParaRPr lang="en-US" dirty="0"/>
          </a:p>
        </p:txBody>
      </p:sp>
      <p:sp>
        <p:nvSpPr>
          <p:cNvPr id="3" name="Content Placeholder 2"/>
          <p:cNvSpPr>
            <a:spLocks noGrp="1"/>
          </p:cNvSpPr>
          <p:nvPr>
            <p:ph idx="1"/>
          </p:nvPr>
        </p:nvSpPr>
        <p:spPr>
          <a:xfrm>
            <a:off x="349696" y="1456185"/>
            <a:ext cx="8686800" cy="4781127"/>
          </a:xfrm>
          <a:solidFill>
            <a:srgbClr val="003300">
              <a:alpha val="32941"/>
            </a:srgbClr>
          </a:solidFill>
        </p:spPr>
        <p:txBody>
          <a:bodyPr vert="horz" lIns="91440" tIns="45720" rIns="91440" bIns="45720" rtlCol="0">
            <a:noAutofit/>
          </a:bodyPr>
          <a:lstStyle/>
          <a:p>
            <a:r>
              <a:rPr lang="en-US" sz="2400" dirty="0" smtClean="0">
                <a:solidFill>
                  <a:schemeClr val="bg1"/>
                </a:solidFill>
                <a:effectLst>
                  <a:outerShdw blurRad="38100" dist="38100" dir="2700000" algn="tl">
                    <a:srgbClr val="000000">
                      <a:alpha val="43137"/>
                    </a:srgbClr>
                  </a:outerShdw>
                </a:effectLst>
              </a:rPr>
              <a:t>Progress of Drafts: Zero Draft, </a:t>
            </a:r>
            <a:r>
              <a:rPr lang="en-US" sz="2400" b="1" dirty="0" smtClean="0"/>
              <a:t>1st Draft, 1</a:t>
            </a:r>
            <a:r>
              <a:rPr lang="en-US" sz="2400" b="1" baseline="30000" dirty="0" smtClean="0"/>
              <a:t>st</a:t>
            </a:r>
            <a:r>
              <a:rPr lang="en-US" sz="2400" b="1" dirty="0" smtClean="0"/>
              <a:t> Reading </a:t>
            </a:r>
            <a:endParaRPr lang="en-US" sz="2400" b="1" dirty="0">
              <a:effectLst/>
            </a:endParaRPr>
          </a:p>
          <a:p>
            <a:r>
              <a:rPr lang="en-US" sz="2400" dirty="0"/>
              <a:t>Three Physical meetings </a:t>
            </a:r>
            <a:r>
              <a:rPr lang="en-US" sz="2400" dirty="0" smtClean="0"/>
              <a:t>held till date </a:t>
            </a:r>
            <a:br>
              <a:rPr lang="en-US" sz="2400" dirty="0" smtClean="0"/>
            </a:br>
            <a:r>
              <a:rPr lang="en-US" sz="2400" dirty="0" smtClean="0"/>
              <a:t>attended </a:t>
            </a:r>
            <a:r>
              <a:rPr lang="en-US" sz="2400" dirty="0"/>
              <a:t>by more </a:t>
            </a:r>
            <a:r>
              <a:rPr lang="en-US" sz="2400" dirty="0" smtClean="0"/>
              <a:t>than </a:t>
            </a:r>
            <a:r>
              <a:rPr lang="en-US" sz="2400" b="1" dirty="0" smtClean="0"/>
              <a:t>160 </a:t>
            </a:r>
            <a:r>
              <a:rPr lang="en-US" sz="2400" b="1" dirty="0"/>
              <a:t>participants per </a:t>
            </a:r>
            <a:r>
              <a:rPr lang="en-US" sz="2400" b="1" dirty="0" smtClean="0"/>
              <a:t>meeting</a:t>
            </a:r>
            <a:r>
              <a:rPr lang="en-US" sz="2400" dirty="0" smtClean="0"/>
              <a:t>.</a:t>
            </a:r>
            <a:endParaRPr lang="en-US" sz="2400" dirty="0"/>
          </a:p>
          <a:p>
            <a:r>
              <a:rPr lang="en-US" sz="2400" dirty="0"/>
              <a:t>More than </a:t>
            </a:r>
            <a:r>
              <a:rPr lang="en-US" sz="2400" dirty="0" smtClean="0"/>
              <a:t>~</a:t>
            </a:r>
            <a:r>
              <a:rPr lang="en-US" sz="2400" b="1" dirty="0" smtClean="0"/>
              <a:t>450 </a:t>
            </a:r>
            <a:r>
              <a:rPr lang="en-US" sz="2400" b="1" dirty="0"/>
              <a:t>contributions </a:t>
            </a:r>
            <a:r>
              <a:rPr lang="en-US" sz="2400" b="1" dirty="0" smtClean="0"/>
              <a:t>processed</a:t>
            </a:r>
            <a:endParaRPr lang="en-US" sz="2400" b="1" dirty="0"/>
          </a:p>
          <a:p>
            <a:pPr lvl="0"/>
            <a:r>
              <a:rPr lang="en-US" sz="2400" dirty="0" smtClean="0">
                <a:effectLst/>
              </a:rPr>
              <a:t>The </a:t>
            </a:r>
            <a:r>
              <a:rPr lang="en-US" sz="2400" dirty="0">
                <a:effectLst/>
              </a:rPr>
              <a:t>commitment of Governments, Private Sector, Civil Society and </a:t>
            </a:r>
            <a:r>
              <a:rPr lang="en-US" sz="2400" dirty="0" smtClean="0">
                <a:effectLst/>
              </a:rPr>
              <a:t>UN </a:t>
            </a:r>
            <a:r>
              <a:rPr lang="en-US" sz="2400" dirty="0">
                <a:effectLst/>
              </a:rPr>
              <a:t>Agencies is </a:t>
            </a:r>
            <a:r>
              <a:rPr lang="en-US" sz="2400" dirty="0" smtClean="0">
                <a:effectLst/>
              </a:rPr>
              <a:t>immense</a:t>
            </a:r>
          </a:p>
          <a:p>
            <a:pPr lvl="0"/>
            <a:r>
              <a:rPr lang="en-US" sz="2400" dirty="0" smtClean="0">
                <a:effectLst/>
              </a:rPr>
              <a:t>All </a:t>
            </a:r>
            <a:r>
              <a:rPr lang="en-US" sz="2400" dirty="0">
                <a:effectLst/>
              </a:rPr>
              <a:t>UN Agencies that have a mandate in WSIS </a:t>
            </a:r>
            <a:r>
              <a:rPr lang="en-US" sz="2400" dirty="0" smtClean="0">
                <a:effectLst/>
              </a:rPr>
              <a:t>(</a:t>
            </a:r>
            <a:r>
              <a:rPr lang="en-US" sz="2400" b="1" dirty="0">
                <a:effectLst/>
              </a:rPr>
              <a:t>ITU, UNESCO, </a:t>
            </a:r>
            <a:r>
              <a:rPr lang="en-US" sz="2400" b="1" dirty="0" smtClean="0">
                <a:effectLst/>
              </a:rPr>
              <a:t>UNCTAD, </a:t>
            </a:r>
            <a:r>
              <a:rPr lang="en-US" sz="2400" b="1" dirty="0">
                <a:effectLst/>
              </a:rPr>
              <a:t>UNDP</a:t>
            </a:r>
            <a:r>
              <a:rPr lang="en-US" sz="2400" b="1" dirty="0" smtClean="0">
                <a:effectLst/>
              </a:rPr>
              <a:t>, WHO, ILO</a:t>
            </a:r>
            <a:r>
              <a:rPr lang="en-US" sz="2400" b="1" dirty="0">
                <a:effectLst/>
              </a:rPr>
              <a:t>, UNDESA, ITC</a:t>
            </a:r>
            <a:r>
              <a:rPr lang="en-US" sz="2400" b="1" dirty="0" smtClean="0">
                <a:effectLst/>
              </a:rPr>
              <a:t>, UPU</a:t>
            </a:r>
            <a:r>
              <a:rPr lang="en-US" sz="2400" b="1" dirty="0">
                <a:effectLst/>
              </a:rPr>
              <a:t>, </a:t>
            </a:r>
            <a:r>
              <a:rPr lang="en-US" sz="2400" b="1" dirty="0" smtClean="0">
                <a:effectLst/>
              </a:rPr>
              <a:t>WMO, </a:t>
            </a:r>
            <a:r>
              <a:rPr lang="en-US" sz="2400" b="1" dirty="0">
                <a:effectLst/>
              </a:rPr>
              <a:t>UNEP, WIPO</a:t>
            </a:r>
            <a:r>
              <a:rPr lang="en-US" sz="2400" b="1" dirty="0" smtClean="0">
                <a:effectLst/>
              </a:rPr>
              <a:t>, UN Women and Regional Commissions</a:t>
            </a:r>
            <a:r>
              <a:rPr lang="en-US" sz="2400" dirty="0" smtClean="0">
                <a:effectLst/>
              </a:rPr>
              <a:t>) </a:t>
            </a:r>
            <a:r>
              <a:rPr lang="en-US" sz="2400" dirty="0">
                <a:effectLst/>
              </a:rPr>
              <a:t>are contributing to the development of the Outcome Documents. </a:t>
            </a:r>
            <a:endParaRPr lang="en-US" sz="2400" dirty="0" smtClean="0">
              <a:effectLst/>
            </a:endParaRPr>
          </a:p>
          <a:p>
            <a:pPr lvl="0"/>
            <a:r>
              <a:rPr lang="en-US" sz="2400" b="1" dirty="0" smtClean="0">
                <a:effectLst/>
              </a:rPr>
              <a:t>UNWOMEN </a:t>
            </a:r>
            <a:r>
              <a:rPr lang="en-US" sz="2400" dirty="0">
                <a:effectLst/>
              </a:rPr>
              <a:t>has proposed a new Action line on Gender </a:t>
            </a:r>
            <a:r>
              <a:rPr lang="en-US" sz="2400" dirty="0" smtClean="0">
                <a:effectLst/>
              </a:rPr>
              <a:t>                                                                         Empowerment</a:t>
            </a:r>
            <a:r>
              <a:rPr lang="en-US" sz="2400" dirty="0">
                <a:effectLst/>
              </a:rPr>
              <a:t>. </a:t>
            </a:r>
            <a:endParaRPr lang="en-US" sz="2400" dirty="0" smtClean="0"/>
          </a:p>
          <a:p>
            <a:endParaRPr lang="en-US" sz="2400" dirty="0" smtClean="0"/>
          </a:p>
          <a:p>
            <a:endParaRPr lang="en-US" sz="2400" dirty="0" smtClean="0"/>
          </a:p>
          <a:p>
            <a:endParaRPr lang="en-US" sz="2400" dirty="0" smtClean="0"/>
          </a:p>
          <a:p>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355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HL Event: Expected Participation</a:t>
            </a:r>
            <a:endParaRPr lang="en-US" dirty="0"/>
          </a:p>
        </p:txBody>
      </p:sp>
      <p:sp>
        <p:nvSpPr>
          <p:cNvPr id="3" name="Content Placeholder 2"/>
          <p:cNvSpPr>
            <a:spLocks noGrp="1"/>
          </p:cNvSpPr>
          <p:nvPr>
            <p:ph idx="1"/>
          </p:nvPr>
        </p:nvSpPr>
        <p:spPr>
          <a:xfrm>
            <a:off x="457200" y="1268760"/>
            <a:ext cx="8229600" cy="4857403"/>
          </a:xfrm>
          <a:solidFill>
            <a:srgbClr val="003300">
              <a:alpha val="32941"/>
            </a:srgbClr>
          </a:solidFill>
        </p:spPr>
        <p:txBody>
          <a:bodyPr vert="horz" lIns="91440" tIns="45720" rIns="91440" bIns="45720" rtlCol="0">
            <a:noAutofit/>
          </a:bodyPr>
          <a:lstStyle/>
          <a:p>
            <a:pPr lvl="0"/>
            <a:r>
              <a:rPr lang="en-US" dirty="0" smtClean="0">
                <a:effectLst/>
              </a:rPr>
              <a:t>High-Level </a:t>
            </a:r>
            <a:r>
              <a:rPr lang="en-US" dirty="0">
                <a:effectLst/>
              </a:rPr>
              <a:t>Guests: </a:t>
            </a:r>
            <a:endParaRPr lang="en-US" sz="2400" dirty="0">
              <a:effectLst/>
            </a:endParaRPr>
          </a:p>
          <a:p>
            <a:pPr lvl="1"/>
            <a:r>
              <a:rPr lang="en-US" dirty="0"/>
              <a:t>Heads of States (TBD)</a:t>
            </a:r>
            <a:endParaRPr lang="en-US" sz="2400" dirty="0"/>
          </a:p>
          <a:p>
            <a:pPr lvl="1"/>
            <a:r>
              <a:rPr lang="en-US" dirty="0" smtClean="0"/>
              <a:t>Ministers </a:t>
            </a:r>
            <a:endParaRPr lang="en-US" sz="2400" dirty="0"/>
          </a:p>
          <a:p>
            <a:pPr lvl="1"/>
            <a:r>
              <a:rPr lang="en-US" dirty="0" smtClean="0"/>
              <a:t>International Organizations </a:t>
            </a:r>
          </a:p>
          <a:p>
            <a:pPr lvl="1"/>
            <a:r>
              <a:rPr lang="en-US" dirty="0" smtClean="0"/>
              <a:t>CEOs</a:t>
            </a:r>
            <a:endParaRPr lang="en-US" sz="2400" dirty="0"/>
          </a:p>
          <a:p>
            <a:pPr lvl="1"/>
            <a:r>
              <a:rPr lang="en-US" dirty="0"/>
              <a:t>Civil Society Leaders </a:t>
            </a:r>
            <a:endParaRPr lang="en-US" sz="2400" dirty="0"/>
          </a:p>
          <a:p>
            <a:pPr lvl="0"/>
            <a:r>
              <a:rPr lang="en-US" dirty="0" smtClean="0">
                <a:effectLst/>
              </a:rPr>
              <a:t>~2000 </a:t>
            </a:r>
            <a:r>
              <a:rPr lang="en-US" dirty="0">
                <a:effectLst/>
              </a:rPr>
              <a:t>Onsite Participants </a:t>
            </a:r>
          </a:p>
          <a:p>
            <a:pPr lvl="1"/>
            <a:r>
              <a:rPr lang="en-US" sz="2400" dirty="0" err="1" smtClean="0">
                <a:effectLst/>
              </a:rPr>
              <a:t>Multistakeholder</a:t>
            </a:r>
            <a:r>
              <a:rPr lang="en-US" sz="2400" dirty="0" smtClean="0">
                <a:effectLst/>
              </a:rPr>
              <a:t> Participation </a:t>
            </a:r>
          </a:p>
          <a:p>
            <a:pPr lvl="0"/>
            <a:r>
              <a:rPr lang="en-US" dirty="0" smtClean="0">
                <a:effectLst/>
              </a:rPr>
              <a:t>Remote Participation</a:t>
            </a:r>
            <a:endParaRPr lang="en-US" sz="2400" dirty="0">
              <a:effectLst/>
            </a:endParaRPr>
          </a:p>
          <a:p>
            <a:pPr marL="457200" lvl="1" indent="0">
              <a:buNone/>
            </a:pPr>
            <a:endParaRPr lang="en-US" sz="3200" dirty="0"/>
          </a:p>
          <a:p>
            <a:endParaRPr lang="en-US" sz="3200" dirty="0">
              <a:solidFill>
                <a:schemeClr val="bg1"/>
              </a:solidFill>
              <a:effectLst>
                <a:outerShdw blurRad="38100" dist="38100" dir="2700000" algn="tl">
                  <a:srgbClr val="000000">
                    <a:alpha val="43137"/>
                  </a:srgbClr>
                </a:outerShdw>
              </a:effectLst>
            </a:endParaRPr>
          </a:p>
        </p:txBody>
      </p:sp>
      <p:pic>
        <p:nvPicPr>
          <p:cNvPr id="3074" name="Picture 2" descr="https://www.cpj.org/internet/ITU.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321" y="3834350"/>
            <a:ext cx="2854686" cy="1648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elon.edu/images/e-web/imagining/event-coverage/wtpf_wsis_2013/WSIS_2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321" y="1436275"/>
            <a:ext cx="2849501" cy="199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3802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Event </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US" dirty="0" smtClean="0"/>
              <a:t>9 June: </a:t>
            </a:r>
            <a:r>
              <a:rPr lang="en-US" b="1" dirty="0" smtClean="0"/>
              <a:t>Pre-Events </a:t>
            </a:r>
          </a:p>
          <a:p>
            <a:pPr lvl="1"/>
            <a:r>
              <a:rPr lang="en-US" dirty="0" smtClean="0"/>
              <a:t>Up to 4 Tracks in Parallel</a:t>
            </a:r>
          </a:p>
          <a:p>
            <a:r>
              <a:rPr lang="en-US" dirty="0" smtClean="0"/>
              <a:t>10-11 June:</a:t>
            </a:r>
            <a:r>
              <a:rPr lang="en-US" b="1" dirty="0" smtClean="0"/>
              <a:t> High-Level Track (CICG)</a:t>
            </a:r>
          </a:p>
          <a:p>
            <a:r>
              <a:rPr lang="en-US" dirty="0" smtClean="0"/>
              <a:t>12 June: </a:t>
            </a:r>
            <a:r>
              <a:rPr lang="en-US" b="1" dirty="0" smtClean="0"/>
              <a:t>High-Level Dialogues (CICG)</a:t>
            </a:r>
          </a:p>
          <a:p>
            <a:pPr lvl="1"/>
            <a:r>
              <a:rPr lang="en-US" dirty="0" smtClean="0"/>
              <a:t>Pillars for Post 2015 Development </a:t>
            </a:r>
            <a:br>
              <a:rPr lang="en-US" dirty="0" smtClean="0"/>
            </a:br>
            <a:r>
              <a:rPr lang="en-US" dirty="0" smtClean="0"/>
              <a:t>Agenda with focus on Action Lines</a:t>
            </a:r>
          </a:p>
          <a:p>
            <a:r>
              <a:rPr lang="en-US" dirty="0" smtClean="0"/>
              <a:t>11 June (PM) - 13 June (AM) June: </a:t>
            </a:r>
            <a:r>
              <a:rPr lang="en-US" b="1" dirty="0" smtClean="0"/>
              <a:t>Forum Track (ITU)</a:t>
            </a:r>
          </a:p>
          <a:p>
            <a:pPr lvl="1"/>
            <a:r>
              <a:rPr lang="en-US" dirty="0" smtClean="0"/>
              <a:t>AL Facilitators Meetings, Country Workshops, Ministerial Round Table, </a:t>
            </a:r>
            <a:r>
              <a:rPr lang="en-US" dirty="0"/>
              <a:t>Partnership on Measuring ICT for Development (10 year anniversary) </a:t>
            </a:r>
            <a:r>
              <a:rPr lang="en-US" dirty="0" smtClean="0"/>
              <a:t>, Thematic Workshops, Knowledge Exchanges  and Cafe</a:t>
            </a:r>
          </a:p>
          <a:p>
            <a:r>
              <a:rPr lang="en-US" dirty="0"/>
              <a:t>13 June (PM): </a:t>
            </a:r>
            <a:r>
              <a:rPr lang="en-US" b="1" dirty="0"/>
              <a:t>AL Facilitators Meeting (Tunis, Para 109) </a:t>
            </a:r>
            <a:endParaRPr lang="en-US" dirty="0" smtClean="0"/>
          </a:p>
          <a:p>
            <a:pPr marL="457200" lvl="1" indent="0">
              <a:buNone/>
            </a:pPr>
            <a:endParaRPr lang="en-US" dirty="0" smtClean="0"/>
          </a:p>
          <a:p>
            <a:endParaRPr lang="en-US" dirty="0"/>
          </a:p>
        </p:txBody>
      </p:sp>
      <p:sp>
        <p:nvSpPr>
          <p:cNvPr id="4" name="AutoShape 2"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hQVFRQUFRUVGBQXFBQUFBUXFxYYFxQUFRUYHCggGBolHBUXITEiJSktLi4uFx8zODMsNygtLiwBCgoKDg0OGxAQGiwkICQsLCwsLCwsLCwsLCwsLCwsLCwsLCwsLCwsLCwsLCwsLCwsLCwsLCwsLCwsLCwsLCwsLP/AABEIALcBEwMBEQACEQEDEQH/xAAcAAABBQEBAQAAAAAAAAAAAAAEAQIDBQYHAAj/xABHEAACAQIDBAYHBAkCBQQDAAABAgMAEQQSIQUGMUETIlFhcbEjMnKBkaGyBxRCwSQzUmJzgsLR8LPhFjSDktIVdJOiQ1NU/8QAGwEAAgMBAQEAAAAAAAAAAAAAAQIAAwQFBgf/xAA8EQACAQIEAggGAQMDAwUBAAAAAQIDEQQSITFBcQUTIlFhgcHwIzIzkaGx0RRC4VJy8TXC0gYkNGKSFf/aAAwDAQACEQMRAD8A5YI6IB4jqBFEdEhpdl7AjxOFZo7ieMkEXuHtqoseFxppzFdKnhqdWhmj83qYK2KnRrpS+V/gzvR1z7HRHCOiQ1u5uHBhxFwDfINRft/vXb6L28/Q52OdpQNBid18NIwvGFuOKEp8hp8qvlSpyV3Fe+Rzo42tB6Svz1K9vs7D5uimItydQb/zLa3wrk4yMaTWVbnYwWIlXg3JbOxST7j4sLmWISLxujKbfymzfAGq6dpq6N04OLsyjxGzmQ2dGQ9jKVPwNaIxYtgaTZ4PED/O+rVSjL5kCwNJsUciR8xQfR9OWzaBlBZNjSD1bN8j86pn0XVXytP8e/uTKwObCunrKR320+NY6mGq0/ni0BpoiqoAop4oA6r7AFgHXX2h51nn8w8N0arZMd29/wCVdHot2reZ0Zq8WEY+PUHuI+BA/Kt3SDUpp+DX2dg0Y2iSy4cNqRyTyruQoQrUk5LX/gwzk4zsjH45bSye2/1GvF4uKVeol/ql+2KiF/V9/wCVUP5fMEhkdIhRrVGQSgQ9UIKDUIK7XPADuF7fOoQbUIeqEPVCHqhD1QhquiorUVMuY932I9cA9ltPjXdXQcst3PXl/kawPPsWVfw5h2rr8uNYqvRmIp62vy/jcNi93KDRSjMLJOCo9pblbjl+IVowdKpSV5KyltzX+L/YwdI0s9LN3foD3s2OYZmYL6OQ5lPIE6svcb3t3VlxdFxm5LZj4HEKpTUW9V7uUwSspuNjuVH6GbveMfOuz0c+z5v9HK6Rfbh5mvC9ceFar9k4xYbPHr+FcvpBXUXzO10T8sl4olwUnUCgXJGp7NPOscKqpwXedutrUDJcGDHlZQy24EBh7watpV22sxlc4ylZGH/4aw8ssgKZQGAGQ5ANBwA0+VasNNtzu9jozpR6uLtrYC2vuIIxmilJuQMrqOZt6y+PZWyFVdxjjq7Ge2hsV4GAkA1vYg3Btx7+YrbBpq6Fo1oVG1HhuMTC1qhI0pEcuwIX9aNfEdU/EUKmCw1VXlBX71o/wCUIvgVuM3MXjG7L3MMw+IsR8659ToWm3enJrnr/AB6lMqfcZ3H7KkhPWsR2g3Hz1rDiMHOh89rd5U4tAuDX0qe0POuTU+can8yNZsYdYe1+Vbei38fzOk/lYXjl/r8634r5v/1+2PTWn29Bqmw/7a7HRs7UXfv9EYcWviLkY/aI9NL/ABH+o15PGf8AyKn+6X7ZVEGY9X3/AJVj4CN3YkI1PhUQBr8aMiDaUh6oQeIieAPwNMoSeyZCRcHIeCN8LVYsPVf9rDYeNnydnzFN/S1e4lmPGzm52of08yWHDZva3ypXSaDlHf8Ap4HM/KlcSWPfc17/AI0tgWN4N22cXhkjk1cWzKp6rlVI1N8wW/v51pWFk9YNMwLFJaTTQfbERAdLAx0JLJZtBxJy3A/zsNdmHSdWCtVhfxX8GiGJpy2foTRbRjvla6MLXVwVIvqL3rXDH0Ju17PuehepJq6JNrpeFmBsVs6sORU3BBoY3WjJrhqvLUZq6syRsPPiGhixEt4XIDZFVTmykrcka3IAv2nhXm+lsTiKOFlUSTt4f5/VjlxjSpZp046ra4/ejdKKCDpYc10IzZje6k2vw0IJHuvXlui+mKtev1VW2u1lxWo+GxU5zyy4ibmJ6CX+LH+Ve9wD7P3/AEivpD6keTNXbr+6tP8AaccOwA9fw/I1gxqvTOz0R/dzXqJsmQX91cHEzs1E7VnK7NMRpatt9Dl2s7malwXRztbg9m+Vj5fOteCfZnzOxTq56K8BNsjRR+8n1CtdPZlFP5/v+jHb3i7Rf9TzWujR2Zz+jHeVR+K9SnjWtsEddBMaVa9AsmaOlUipmX3mw9wa5fS13TI12TIYOK06eP5GvMLcSkviI0uyh1j/ADfSa19HytUb5/pnRtp77wydOr7mretaUeTLku0/IGnaxA8D87V08HUSg4eNzn4xfET8DOPgjLiJVBt15De1/wAf+9cn+jeKxlSmnbWT/P8AkzcA1d2rCzSc76Lb863w/wDT0f7qn2X+QZCeLd2Mfic6d39qvj0Dh1u5Pz/wTKOGxYQT1ST3k1bHorCR/tvzbJlRImz4gbCMeNv71HhaEHaMF9g2QScMoGij3AUHTjHZINiHKb8NO3/aqXuSw2RKSewAV1PdasU81/AgjR1TNXINMdZJIgx0qmRCEpSANum8hN+lhik7ylntzGbW3Hsq+OL/ANUUzmrCL+2TQThduwZWUrNFckjo5SwAKqMpzHUXUnhz+F0cTDZ3QXhp7pp80Q70Y5ZViyStKBn0ZFV01XiVA0IAsP3TrrVWJnGVrO5bhqbg3dW2INl7N6aNgshBB1Q+r3G3x17qalCVSnlUny4FlSq4S20LN8Q4QYdlPTHIsbKdGOYZHDciCPiKmJrxp0JKtwWvdYrhTU55o7dwze3HyuyJIWVlQCSK/U6QE9cW0YMCpHG1ef6Jw9GEZTppNN9mXG3d3qzumWUaHVOStx0fgWe5SegfvmXyWvXYJ2h9/wBIwdIv4keTNSV9J7q0X7ByQnDMAJCeQ/Jqy4prJr72Ox0RvLy9QDYEubKRwI+VeWxV+saZ346I26cBXTp/KjlTWpUbRHpFq/By7c14L1NuHfYZXbY5eKfVXRp/KCLs2/B/oyG9g1i8H/pro0eJz+idp+XqVMS1vpnaCo1pmwhBXSq7lLM5vEuhrB0l9MbgYzDL+kJ4n6TXmeItJfERf7OX1v5vpNNhG80uT/TOjDdeX7LSeIFRb9k/HnXaSi6cFHu/PEeN8zv3gGMi6wPh5mulhKfYcn3o5+NfxEin2cP0yXxk+sGsuB/6lU5S/aMyNCF8K9Fcew4rUIQiOq2KLktVE0ER00rPJEIXWs8iEUi1RMgOy1mmyWEYVnnIhEy1mmAjcVRIBEVqsht9nbJkhxCGRSyZZM2XUlCmR9OOmeuLiMXTr0JKm7O6tfvvdfowOcZQ0LiQwSBjIkaENds6BW6QlXlXMR+F5HW4NhwIOZSOfCNem0oSb00s7q2qi9+KSeq14NWkBKS2Znd5cLHHKvRAKpjDWVswvmYXvc8QAeOoINhew7PR1SpOk+sbbTe6twXgv8bXdrmmk21qEbpRHO7cgoHiSbjyPxruYNO7ZViXokaBFU4zDA2BHStr3Jp8x8qwf+o5NYOVlrt92h8Cu0x2/uAV4kxMZBy2VmBBBRj1GuONmNv5q8z0BiZU6ssNPS+qT4Nbr7fo6FWP9yGbjj0Df+4H0LX0HB/Tfn6Hn+kvqLl6mpYek91Xr5DlcCLHw5oZgOICsLGxurXGvurFj3ajf3wO10I/iS8vUy+Gw7hbI5Aa90HHiL5Ty41x3Om7uS10t+d+872qZdYHauLhVlytJYKVJIOUMSAJDfjoeF+FRKDd4ysuP+BHGEksy1DtkbVed16RbHXUaLoBoQdedb8NRcXKad1sIsseyu6/5C9s8fetdGj8pnm7U5Pwf6MjvYOtH4N5it9HYydE7T8vUq4RW+B2UFRii2MEldKquUsze8Q0NYekn2Ar5THYRf0hPFvpNec4kpL4i98C/wBnxmznl1h86bCxeWpLgbotZ0i9wsAMZPYGr0OChF0U34kqzanbkAbSi1j/AM5118Kr0UuRzsY/iszWD/56Xxk+oVyMF/1Kpyf/AGla2NIwv/gr0JaeVP8AO+o2Key0kmQQrVEiEbrWaZCCRdazyIROtUSIRMlZpog1lrNNkISKzSAMZKqYCLLVZDWw7cmQ3DKxBOrICdT1hcWNjp/2jsrmz6OoTVrNcn79tmPqYsmw+32UPdBmdncsGIF3IPqkHQWNhfib+Nc+jYyce1okklbgvHTfj9hnRXeBbVxIlZSARZMpvbU52bly6wHurVhaLoxab43/AAl6XLIRyo0W72FyQg836x9/D5AV3sNHLTXiY67vMod4pM8zDkoC/DU/Mn4VkxM71ORqw8bQNNuTOJoJcJJwytl9htGt4Mb/AM1eR6ZpOhXhi4d6vzW33WnkbabvFxY7cVPQn/3HlGte9wj+E/P0PP8ASf1F/t9TTt+t91aF9M5RKI7rKOeUH3i5HzFZMXFSpW5nZ6F1qSXL1KjZeAYSOmYDK5B043vbTwPzrzmJWSVmegbug6FwskkLtd5BHkbIchyspUacQCTfXt4VIawbW3MLjon3X/TDcFhiklmAUgWsuoNzctf3Cuj0fJpThw9Sp2fa8CPa3re+uzQXZMOJdqMuRkt6/Xj9k+YrbR2KeifllzRWQVuhsdhBsQqSGCculVlMjM7xjj/nKsHST7CGWxk9mRZsSo9ryNcKnDPOxKbtO5oIFsrjvbzNX00o0qi5+pppO9WJf7NX0TeBrtYL6KDiPqLyANoL+r8PzrrYN/D8jDjVasZDDj9Ol9qTzFcjB/8AU58n6FfA0ijtr0LY5Io0pWES+vfVbZDzdlUTYSNkrNJksByKT8qokKJLw99UTYSBhass2QVhWebIDshrNLcDGyjSqmAHEff50thTXQbQZVCZY3UE2Dxq3E668aMKzjHLZNeJldCMnmu0/Bix4pPxQRkXJ0upsWvlv8geV6Kqx4xQeqlwkxskUbyDIpRGKixOYi9r69nGleVztHYsjmUe07s1srBEJ5KPLgK6spKMb9xhSzOxiXQkkniSSfE8a5N7u7OmlbQI2bingkEkdswuNdQQRYgjn/tVOIw8MRTdOezCnZms3HT0X/XP+mtdzC/SOJ0n9RcvVmiYel93960L5DmW0CYhpL7I/Os1f5UdjoT6r8vUqsVIq4uRb2JETW7eoB+VcLpCLzZjux48wuKeXPdXjyk6I0bAkHsYHjy4cqyRcMuq/P8AguyxtqWMGr+6ur0avgyfiUP5GBbS9b312qPynMxztRfkZDev9YnsnzrbR2F6J+SXMroDW2Gx2EHxUJDhYGlVcSmRmN4/8+Fc/pJ9lEWxl9iD9K/lb8q5OH+qSO5csdG9t/NqlXSFT/c/3I14f6keX8Gj2Wt4z767uC+khsR84BtdcrKByJ866+GVoWOdi3mqXMdh/wDnpfafzFcnBpf/ANGfJ+hX/aaRBpXeY6JQNKRhHJDSNhsO6Ks9RoKQx4qySmg2B3j/AM41Q5ksQyxdv+dtUykCxCVrPJ3IRyCs82QhI1qiQpBKBa1UsAKyjupbANh9zHJ0PvI8xVNzGqz4xf2/hsjOHI7PcQfKpcujNMdktRLEEz4+R1ys1x4ansuedXSrTlHKxI0op3QKVqssPBaKCbTcpfR/9VvoSuphvonF6S+ouXqy+Yek93960r5Dm8CHaO00gWQuesVGVObG/wAh31nrvsJnW6HeWcpGLnxEhZMQTdmuSbaHrtceA4eFq5tVKp2ZcTt03o34m12VvHE6AEdY8tLg87CudKg6cXFrzGcbtNML2PJmLdqnUXva4DD5EV2cNHJh4ok2nT0IceOtXSpfKcjpB/CS8fRmS3pX0ieyfOtdJ6DdFfJLmV0KVug9DrJh0S0JMsDAulU31KpmW3jGv+dlc/pJ6Ii2M1sJf0r+RvqWuXhvq++9EXEuJU6rfxH/AK6Wu+xU/wB7/cjVhvqR5fwafZMXo67uDdqSHxFsxn94Z2EoA/aPnWqGInC6XgYsRBOSMnhpgMbIXIUEvqSAOXM1jwtaMMbKdRpJp+hna4I1MOIjt+ti/wDkT+9dl4uj/qX3GTJxiI//ANsX/wAi0v8AU0ntJfdEzIeuIjH/AORD4MDR6yMtmvuHMhWxido+NK6Slx9/cOchfGDlap/QxfEHWA0mLFK8DTXFg6wFlxnfVUsLSRM4M+K76plRp9wMwNJie/51RKFNcCXBpMQKzz6vuJcGeass5RARGWqG0Q3IbvU+4j8hXOKV5jx7vcf96g6Hj30RhpqBFokFUUUE127OMSGHNI1h0j95PVTgBxrp0JJUdWcnG0Z1KqUFfRftkW094izHoRlFrZmAze4cBSzxkUssdfEeh0cl9XXwKGdyxuxJJ1JJuSe81ic5Sd2dOMVFWSNTu5ssYrCsg9dHYofEAkHuP5Co1eJX1vV1L8GtSXdrYLGbKwIy6tpqLdvlWabdV5fua51IwjmXkV21sc8OOmeI2s5W3IherYjmNK6dOVlYopawVy4wu1VnIPqtbVf/ABPOt1Jpx0Of0jF5UU28i+kX2T5mtMHoP0Z9N8wKFK2U5HTQZElGTLUwoJpVV9SuZmN4otTXM6SlqkSOxnN3Ir4o/wANvrSufh38T33oL4l1JD1D7bf1VTiJ9iX+9/8Aea8P9Vcv4NRgRZAP3Pnc/wBq9Bh5/DgvBD1YXvLxMdttOuntN51bDfzMmK+cw21h6eT2zXIxD+K+ZmW4wfq29pPJ6mbsPmv1IbiDNWaTIxF4+5vpNLF2d/B/lNCSISKqEsIRQILJoxt2nzp5yam7d4onSt2n4mh1s+9/cA5pW06x4dpo9bP/AFP7kE6Zv2j8TU62f+p/ch7pW/aPxNDrJd7Ie6Zu00M8u8NxOlPbQzMlzpKrSBJQKgR4qBHCoQWiQcDRCTJJwFPKV4Jd1/yRIIBqi4SPtqxMhtPs1lIaUX06ht4lgT9PxqyPEz4hbM1+ztqLI/VGjmRb98RAHxFzTOCUb8SjtXaexy/anWmlPbLIfi5NFPU2032UQwmx0rTCbTuh5JNWYTjcSZCpPEC1+3Um9b4TuVUKKpXUeIsK1tps0IMiWnky2IYiaVQ2CRQ7bguTXI6Rn21yFgZvdOC+KfuTzdf7VkoS7a8v2WTWjL37vePxY+TVjqycoWXGf/maqOlXy/gvoYrAdwA+BNejw7tFLuVi9q8G+/8AwZLa0N3T2m8xWmm9TnYjWbOebZX9Il9tq5GI+ozPxI1Ho29uP6ZKF+y+a9RuIG1Z2BiL+R8jS8RWRGlEY00AMdN6x8T51JbsUjpSCty8KYA2gQXlUIJUIeqEOpKtKOSKlQJKqioEUJUIeyVCHglEg9EqNhCQvGqwkbJTpgNP9nElsUVPB42HwIb+k1aiqt8pudnoommI0tKSPHo0zfHrVa/lRkv2vL1OUzPclu0k/HWkT1N8dFYRDWiI47NrW6lsFBcJroUwoPw9NMsRYxLWaTJIq9qRXv4Vw+kpfE8iQRmtzof0mT2V+r/aqcPrUXNfstq6RNFh8P1V8T9JrNCLtB//AG/7Zl0Gs75fwWwi4+/869FS4mvan5fwZbaMF3T2n8xV0HqcytuzmO3U/SZv4jedcus+2ym2oOo9E/8AEi+mWg/lfl6htqBSCqGK0Rrx9x8jSlbIjQFENADHTesfE+dB7gI6ABz8vD8zRAMqEF5VCCVCHqhDsK4Wqrl1iQYU1LksP+7Gjch77ualwiGCpcA0w0bkFWM1LhJIhxpZEFdKkWAtd0pcmMhPa2X/ALgV/Or4Fdb5HY6DCciSOePpHPgb+VaJbWOde8r+7f8AJy0LpWdM6h5UrRBjnlWt9NjBkSVvpyIg/DLVs2Oi1gXSskmFgePi4+Fee6Rl8UansZ7cyH08vsp5t/alwku35osrrsmiWH0VZJzaw65r9Muor4wdHH+f9Vegwr+GjXVfZfL+DPYqHrp7T+daYvU5lXdnKNvp+kzfxX8zXMqPtsVRBlT0L/xIvpmqcPfiHLqV8i1UxJIhA19x8jSspkiEilEsNNABJiB1m8TUe4CKgCw6Tgvh+ZogI6gBx4DxP5VCDahD1Qh9GDARG9lXiRo+g65Cc9cwFvffSuKq1Vbt7d3gr8OG/wCNSJy9++BKuCV3fMp9ZBcHhdGPfzUDXto9bKnTjla2fnqv5bGu0lYUbLTj1gAL8Qbjq3tpyzEHwp1iZ7ae7+PEOZitsleRbnYEcbXBF+F7jhzvTLEz4pe/yHMwf7gBKFOqixJ0F1tmNjfsq7rW6WbZ+uw1+zclj2QvSKpP7V9OyQpYHvtxpHiXkcku79XFcnYHfYxuo6pzcLE3ta4NrXtoaeOJi03Z6BUkNOxWtcAWtfRhqO7t1NqP9VC9vLYmZDP/AEd7kWNxYWuCbsLrz4U39TTsnff03JmQxcFJEwcAqVIINuBBuD2HUVbCtCT7LJo9Cwn2vi8jK5urAg3jA0bQ6gC3Gr1iIy2t78ylUKfApTCeYoRa4FyHjDNY6cOPv4VbGaugpkr4Fky5hbMoccNVJIB+RrdCYVJPYljirdTmMgzDJrWmT0HRcYdNKxzZCDHxaN4flXm+kJfGZdT2KLcmD00/gn9dJhZdrz/ktrrso0Sw+i/ztFZm74dc0WUdKxMo62W34Sb+OcW+XnXocO2orusgym25LwRSYqP0gWx0Ba9jbV3Fr9vVB99Xwm8z7jLPdrkci28n6TP/ABZPqNYZvtFsYgqx+hk/iQ/TNUvoRx7S8ytkjqlvUSUCEJr7j5GhczzjoDFaBW0MK1LitMkxanO2nM0GLYhtUJYdIui+z/U1QUjtUBYcR1fefIUQDKhD1Qh9DphqyZjSTRxG1uRIPvFwNfeaV2vm9+9CW1uEQArw7PhrfT3ilnFT3A43HBWA4t8T4flUyx7kGyPEMTqSdLduh41FGK2RMqHdI9wb6jTgP7UOrha1gZUIZG6t7HLw6o8BwHL5XqKnFXtxJkRIcU55Lwtw7wx4HtFIsPBd4OrQxcQQxIVdSGtqACL8Ne+mdFSild6EcLjpJsy5SLAXtYniddRwOtvn21IUcksyZFCzuNnxN0ykW6oFwfG5Omt7n5U0aCUs1+IMlncnXHA3uG1a/G/u5VWsK1tbYTqxYpl1uCbkHgDfRdDr3EfzVd1M9EmtP8+/Ijgx2Pg0h7oVH/2euopjU93zIBhu6tVOoWD4INa3ud4hRcYeHSsspDEG0oeo/gfKvN46V6zL6ZQ7kx+kxB7l8nqqhO0vfcy6uuyi/Edo1Pj5gUIztQjz9ESH1X77xpt0xXn0ebxAMoPmPjXpKUbU1LkhOt7bh4X/ACgLEwDpO/W/hdrDz+NNa0c3MrlUTnk8E/v/AMHG9tx/pE/8aX62rnzeptUdEBhPQyfxIfpmo30A12l5+hWypVbYk4g4XX4+VS5nmtCBlpblcokbLUEsEY9fSP7RqXFS0BytS5LD5h1U9g/6j1AEJFQUnwuFaXJHGpZ3lVFUcWZ7Kqi/abCihJO2pdP9nu0Rxwj/APdH/wCVW9VPuMzxlBK7mtfFEf8AwBtH/wDkk+Kf+VTqp9wv9XQf96+6PoL7mDyOlwAOJGd+F+4XrgqpJcVr+7I1qTXvkNw2F6h463N9NLB9OHd86tnN5/fgM3qEfcRcjXTw7VF+HYaCqS398SZmOGEGZRyXjpx9IVF/lRzvK372DfT33Cx4DsPEW4c8oPb3ij1jSJmIMThALEcwulteGp+IOlNCbejDFkDQ20qy4wggqXCMeGjcAqQ1LhEWDXhTXASPhQOAqKRLEseG7qZTDYsMVh9I+6NR82q9ztbkVwW/MZ920q6nU1LLDYsN8q3xqqxA+CPSllIDYPtaP0b+B8q85jH8Vl1F6lDuXH/zB8Ppb+9Z6T1+/wCjTX/tLu10Uf56y/3qyi704R8f/Ei0qN+9mCyn9Lt2QuPiXP5V6yn/APGfNHNlUti4Lw9/oR4/SSdzkf8A1H+9LVdqK98WLTnmxkl/9V6fycd2/FbET/xZPrNclvRHoYLsogXZcv3aSXopOizxekyMUsolBOa1rAkC/C5tUc1tfUrlbOlfXX0KSVKS4skCZdfj5UyepnqLQgK0txGiN1o3KnEn2ivpH8agiWgKwqEaHzjqx+wf9R6ItiAioBoP2LiRFLDIxsseJhckC5AVsxNhx0FWQdpJsorRcoNLuOjbS+0DDuIAkovEpDdIkzKxyKuihdLZb++t6xEFszgy6LnJJSSdu/kl6AuP37ikkZxLGub8IjnPK1ycguTa5NuJNNHEwStcE+inOWZpHTkSvPHpieJLUGQJzEm/DwvSqKRFFDxxvc37b61LIlkIzdhNGyDY91jxJOt+3uoWS2IkkNaKjcghi7qlwkTx0QEiQaVLhEEVjUuQm+71LkCIsPpQuwXC5Ir5e5QPOrpvbkVxdr8xphoKTQ2YWKC1XRqyA5DwljV39S7ag3BdsL6F/A+Rrl4l3eYvofMih3NXqYg95+j/AHrNSekn4P8ARqxHzQXvctYh6v8An44xV+Gj2ab5/uBJPWXvhIEzA4xv3VAP8yn/AMq9bBf+3OLiJWxVPy/YV0fWlP7x+RYflWbES+CuQuGlfGy5fwce3ji/SZv4r/Ua5aeiPWQsoJs0uytotFgZCcyr0DIoygpIwUo6G6mx4ae/hWStBuqmvAyOVOo1Z8TmwiB4mwAv2k9wrbRjGc7SlZW5+SLqzyq6QMMNcFhwHM8+4VojhZZHUvovdkY5VU9LATLWQdojdKgjRLtEekbx/IUSqK0BGFFAaHT+rH7LfW1Er4g5qCsX8B9pfJqYRgzURGMogPquNK5xcEpHUuEmWOgQk6OoC55IqhLj+jqEueyVCXGSiwoETApJO2mQwRDICKAD2SoEKij0qIRsnjjp1EVsmWOrFEFx4jp1EFxQlPYgrR6VGiXANtr6F/A+RrFilaBfQfbRQ7oD0OIP7zfQv96xUvkm/Bmuv9SC97ltg47lPBf9Rf7V08HC9KPn+1/BXVlbN74MqNkjPicS37Myr7lAU+Vekm8tGK70ziYu/W5u63oWhkW7rfrEvYacM8hueY0Bt4GsWJUupb4JeiLsFTvVlU7nb739Tje9gb78Qt/17tobXA5fOudSs6dzt41vqoJFxsbbCS4VxcA5lkC30EgOR/G4Nx7JpWrXRzU72MTjI7MdLa3t462pL2Z24Nzgm+4glJyp7Tj3AIfzNXdbOVk27FEqcU20u71K11qq47REwo3EaJsbDq5HBSumnMDvvTvUyxTXJgLCghmh0w6qeDfWaYrtqwZqIrPfgPtL5NTFbBmolbGUQH0TvZvjHs5Yy8Ukhlz5QuULdMtwzE6esOAPA1hhTc3oWSllDtxN7F2ksrLEYjEyjKXDkqwJVtALaqwt3UKlPISMrmtVKQlzO7W25ImJ6GNVsoUu7BjfMCQFA4aczSyllRfRp599i/wkuZQ3b7xpppRjLMrldWGSVjPby764bBTJDKW6R1D2A0ClmUEk6cVOndTqEmrpCq2zZo4SGUMDcEAg9xpVqrkkrOzB8S9uJsBqTyAHE0AooNk7w4fGAmBmIHAshUN3rfyNj3UzWV2Y+V5c3AOxe0Uw8YZ76sFAHMkE+QNJOVtQwg5uyLPCSLIuZSCO4gj4ipGWZXFqRcHZhKJanRW2Ue295WhnEMQRioDOGzX6wuqrbhprfXiNKZ1FDcsp0JT1RqcHKJEVwCA6hgDx1F60LVXKJaOxXbx7y4bAIr4mTIGbKoCs7seJsigmwHOmBqyTdzeHD4+MyYZ86q2RrqyMrWBsVYA8DxqAd0Vu+m9JwTQRpF0j4gvYm+VRHkuWtrxkHzpak8quWUoZ2F43EM+ELOoVipuASwB15kCsVeeelfxLqcMlWxU7on9GxB/ff/TSsdN/DnyNNb6sPL9lrFJZowOJCfXr5VujWdOnTjHj/IjV1O/j+ij3OkDHEmxLHEOT2Ws35qPiK9XiYuNKlfjBffQ4eIabnzZYQhelYsxDlcqrya5kZjbtGmvYbc6oxOZ4dqK01v8AZW9/wGhLIozcvmna3nF+v4OSb8dWeRz+Ca57bE2Nuw6391cTo59dBR4uN/DQ9HjY3w8Zd1vzoVuElgjiZlkARtRqMwIIzXXjz7uPLhVklK+xylZFI+1kZFCksyxjPYSesOJDLqBa2tTq1e7LFiZKGRPQtt1I1xeXpJDHGHlJLPK4yokbHTNcnj4C57aElYWnNrVFVtOyOVRMy3NmJYEi5textew+dKox4s09dWl8oE47rUprinZZtwjGcZPCP8qdbMpXDzK56AGem9RP5vqNOVPdgzURGJ+E+0vk1ErYO1MVsZRAbreeTHzIoxzRq8GIERjYRoVLx5g5ZBbIRbW9ufAGqYKKfZ7hpPTUs9h7Rx2CUhQYmKqbsqOjrmOToma6sLufVvxFVThroX05wek0Mx32m7RSQL06qND+ogNwR7NNTpXWoKzpxfZCdlb2yyM080gecWBRhYSopZ80eWwQqt7ra9rkHW1JWw+b5RqGIUNGHbz774uAuMNiF6NSChWOF1ysAwFypvbNY94NV06bi1GRfPq6kHNLVA27MX/q8wxGKnVsTDEQkbRJklVQ76BF6zAs3Vte3DhpbOnNRcYmeE6WdO3/AD5hQ35xevRy5FBtkCRNlI0IuVJOt+NZcsodk6MKVGqszWvHf+TPT/aHjWeWOSfMpUqE6KEA3WxBITvNalRzRTRhnOnTnKLjyJ9lzy4OAOpA6RrxyxtnWxBBDIdAwyuCGW/ZpY0tSlJz0HpVIKF5rRu3qV8O9+KmISafN0cocdRBlKkgEZVW/G1iedPOhmRXTrwg2vHfw9TXbZ3jxsIDYec9AVBV0RcrMReQ+kS4OYm45aVnhTy6Gr4c7Z1q/t+zLzfaPtDpAq4tiO5ID/RWunTTWqMNeUIy7CNHsvGy4qGact0uKWNi6kIA6xqGjcDhqtxYDinLNVVXDKUlroW0MS4wem38iRb848kqcS4KkqVAiIBGhsVWxHhSVHOHE1YeGHrRuo6mV2zip9o46NRL0spHQ5nsqixY2uBwF24Dlzq2F1TcpmPEdX1ijT5eFzYbNxr7PjkjilkUxljMSMheRRxC/hXLlsOzXnWSVSpmstL7G+hRoypZ5drfXkAbu7xyY7ERti3kY5JVjUEAxs63XKT62YxqpDac9K3TpKSyN+ZzIYhxnnSS8C8beHEOWjZyuQ5GRSQtwADcHnoQe8G2lqzdWo9l6o6mFyVY52lcNwOOdY2CuQDckA2BJHMDjwFbqFGg3ZwWps6qDd2jO4vbuI6X9fKLPGBZ2FhmGnHvroYShQdVqUE0ttNtDLXpxT0XcbD7NseTBi2tmKF5Rfn1W0J7yK7PS1FKdKK0TSX6PLvt1XDx/dzSbJgaTLITq0KcubLd9eVzkP8AL31zsRKMLwS0zP8AG3r9wVqkb9VFaxk3fw7Nlz7JwvelHdGa5L8SWJJIHHjzrPQqyo1erpJLguzHe/e0eixtFTpZlw13e3LYyD7Ml6vo2OcBhcEZlPAi/EHXUVTiJPO7u+36ucZJs6v9kG7eHlxM6TwpIohBs6gqGzgGwrJBNq7NmJcFZQOpf8E7ODEfdIQAAwASwBJNyOV+qPgKZ2W5nU5cGVu+e4cWIw2TCQwRTF0IkIygKNSCwBax4aDnSSjFx0LaFdxnmnc5LtP7O9oQo7vACqZR1JEcsXIACKDmYgkAi17nS9VZGb1iKcnZMoMRH1Z7jVeg8RfQgjlypls/IX/T5lQ9AkhJvUT+bzp0UvdgzURGNPqnxXyamKmDNREY29EW59Xbb2PhcawEwsUkRWyEBnsHVY3I5Aux+PbWCFVKVnpwLnB2uBbT3PhEZghVXQMkiQyMejhddOkQAaacUFg19bXJNmt7X4b8RFtexzQbCj6Z49txzRPZ5Emgysj+tma6q1tSLKbC491XRcVomBqUuBV4Pdl2djh0kxCK3o3SOQsUuejd0A6rEA3HLSgqik7IZ0nFZmQ7Xiz4ViYmVoWkjlABXMYyhzZTqrgSAMP3b2F6fuK7uzIN2dj4kjpsOJY0QF/vDgwRoBqCZTZW1Ata5vbSi2BItN5tmzSlXhjzyGINKIGukigkCRAbPnupUplvYC1wNKs9PZ/n3sX/ABVrF7rh73Mpu/sVsSZWiaMGNQSksmRmzGwCEi3HTrFRqovc1ZOagtSqFOVRuxp9hYOa8uEkZYVdAXWWRVy3ZArxNfK0nDTgVBBtxCNqSzRLoPI3TmtHv4dzXvUpdo7LePEIpC5ZWyiYZjGc1gRcDUc7EXsaMasZRvfYWeHnGVrefAtsDKenbCSHIGOQuzXiRhYrOOBAK6E2F1ftAIKs1nQjco9hgU26cnTRgrGsczERYqN+kgchC+oXVbgHSwPuvSqvGz8OHEPUybS7+PAmweMnwE5Y2SSF1zC+nWseJNiCCGF9CPGmdqkLxfIejPqanbV1s13p+7rxCtpYSNJi+HngUPKQMMWOaFDrY20AViVGoJGWq79YrSix18Cd6c0/48St3X6LD42ORmZokZrylSCpII6RoluSup0v3nsp60ZOm1EyvVmw3uEuOzyYJekSRDHK+VVXOvVsGJF2y5R22A0tWWlCClepo76cjZGdWFNwg009zKwbDxETqhKBwsbXEiOkeaQhQ7rcLqjX46eNa3NLUyqL2NFt2B8NipMRJJE0U7NpHIsjByc7BwLWsW07j31VKUay7Jqw8pYad5bWLTB4oNEWU6G3zsbeOtCE3TkkztUK0asc0TK4+X0vjIvyIP5V0sLPtZiqvv5nQvsrkUYPFM5ygRuGJ0H4yfqAr0XTN+upW71b8fweRo3/AKiXfZGr3CxJaHr/AIdAT+yFHkbj3Vy+kYpSTjx182JUajjKl9tf2zkO3oDlnZQWCBybcANQL91c2c3/AFccu+ZW5pnrak4rD9rjH0GbXwbjCYKUI3R/dokMtjlzEE5M3gCbd/fS1Pqz5+iOMvlRrPsWf9Mn/gH60quJK251aTEKJirEXyKRfxcH3/3qSa4iJPLdGa3xxckeFkljcreWNFy8cpkCEA68ydR28qqp01OTv3S/CfqWp8DIY/f1ocNs98kxbpm6VpfWZUsJsoDa36XqZv2eFLkcYxl6l8KWaUk3wMRvjtOPEz42aIMscjYZlDAAi63ckAm12zH301lq14FsU0oJ+Jj3oDSGzeqv83nTooe7BmoiMYx6p8V8mpitkapcX5Xt76JWxpUcm+Roi6Hc9r7yrgZkQqsnSMHs2UGNhoQrWsdEzEtreYW04cyEXJXXD375GyUkty33H2gsu0sfiYc64aZYLOYj15AFVlDGwDDjaxvmvyrTKWWOrt+WZ1G70Od/aDtIybXlMUwlFsoOQFFAGV4ijgqbNmvpbXXUVbTSy3aA207JlvuhvE8SZlbRboUCoAAzZjkAAIFySLWHK2lqj0Cm2imj2I8Inlw2IfIkLswJYMCbaqbDrECx0GhtRUrgcbGRn2nI3rvI5a1meRnIAP7xPdT2EuF4zaMiOqK+VljW0iEoxDgPfMDcA6G16TKmtRrtMsNgDDAXmjeTpDkeSLEdGyIwswy5Sr31491BPWzQzWl0+Za4bZOGb75JgenWODDSOpmKFmKsuuVEHRrlSTjcnThqKeWoiRWybv418Q3RCQJ06oxVXbISoPSZbdZbOTcd/aL5HjMPBLPJK642+wyU3tc2u3d1o44InbHIspiIEXRpGZnH4pMlna6WW7FiL8TY3aFZOKy2tf8AGo2Vyd2c9g29JB6BHKjq5uBtlJy5SeBtl17hbUA1c6cW81hVOS7Jp2w+GmjhlxLySRuh6YKbyq8MoUsDmuyCKZSO5Dw4BoR0bXPl7dgvXdmOxMJXFWPO1gL2voNL6+HuplsVtah2ytjzNJIzDJmZjlYEOwJ45Tbq99VVa0ae5ZToynqa7drcxMs8mK60eVGUFiscZDrITITcAtkCcPxHuqp4iLpuceA/UtSyt7mjxuzcLiy74eDoAkYRniRQmXrAKLKQtrkhgATpc2IA5lXG1crlFXtrqv3qtv5fgXywmRpSe6MVvXu/Ds2AZHMr9JYEhVt+0uUe7Xx7gNmDxjxXaWit+SqVB0lmfkZ/C72zKCBlKEglCtj7m4itjoxYaWLnTd1Y6BsfYmIxEaRLFEPvCRYtXZyGVNGQ6Kb3swKj9lTVkHkLZYlSqqpwKibeqLDxz4QWmzkBnXOqqySBrAMqljdB2DvrpxxiVKK1zK/LVc/EyVcssV167krcnc0G6m+gaPoHZMvROM2seRcxzBjc5v1hPboazPEVJQm1G8lZru4R/G5TOhGdeFXN33/LX3enmR/8VwM7KIzkbokkkEIRbcGDZSQy3zjQE27bV5mtRr6yTvxSb18trfc7EcTh7JSvfXxSvx1/4Cd5tqwHZn3eCbLkdQIgrAMM46oYgXAuSOAsvDnWzC1ak3HrN3dvw5+/uY2oZmou/c9vwVf2Zbdw2EnmkxM6RBoyguSDfOpOluwVvnBpL0K6jVyr3j+0WVsYzQOyRozBLZTdc+a5uvWu2uvDSpZtFd0mX+I37bEYRoiiKIRG7EcWJewOunrFTpc/MVRmlBxjw157e7lkVeWhicXvH0gKswsb37NfGm6p8AqrlZWR4lZBIqE3Ij9fKn6sa6BjcnkBfn3GmccqLo11KS8/yV8lBFsmluK0d0uWAycQTZjmOgVefAn3eFPYzSqIGyg8Dr2URM9xIEGaz3AzKT2kC97fGi9hbq5Z4qODoz0WZGAvr1g3v41VFzvqWvIo9kpSo5cO861eZdC73zxxfGuwGVUNo/3luT0nfnJL3/fqmhFKHP3+B6rbkLBvPi4YysEzxKxDMENhmW1mU8VOg4dgpnTi3doGd2KnEYt2YSsxMjl2Zr6ks5LE+JNWZbIW/EK2ftdkIyk6kAryYdhBpHEdSOlrFNFg5s8LAzcSdBqRZBawJIAGh5GhTtmsw5ro55B0CpIXXpX4gdLlsCti2YC7ZW5c7i40vVrVtCu4ENnyNH0qq5AYKGt1LEE8eJ9VuVtONDwIW+wciSKZkLRZkLqpylkDAuoI1BIuOI91Lk1GzcDqmIxOxHweLjgTI8sL5UkEwLSBWMXWZitw7cb8TepYBWSbVxMKozh+hWEXZZ4GW4CkMI1e7ABWPLTwrh1+jYSblG2Zt793d4GqnXcGnbRHLd4dsyT4uWYsSS7BTwsgJygDlp5118PQjRoxpx2SRmlNuTkLgImxDi7RoBqZZHVFAGmrHU8eABNWWstA3vudX+z7ejBbKhlE2JikMsoYdCZnYWS2o6Macde+hFy7gStwAN5t49m4nHxYxpJA8RgKKI5OETFwCSB6xOt+Fh31Fmv4AZnt5t4vvOMfErcBmuvG4Xgo+FV1Y3jY005WsXmy9tXUhmPRsoR7ZbgXDXGYEDVRxB0vXPjFRlZ8TRNXiP2gcVhEnTC4giFkEspfI7reONyyukYyqUkCWA0PCtFSjCVs0fbuZJyqLi36GB2vt15sOsZUZc6uTd2e6qVGpY3Gp5Xvz5VqpYeFLWIs69ScVGTulsVmyolZ7SMQOPjYi635XF6sm2loLTUW+0b3B71Y2R06DKDEqxqVWMPHENABc3ygE8KW1tzQo05K8ftcyO0YSzlgVABsbmxJ7FHO9XNu5TUit0V5xx4W0pWivMXewNsQRCV5kdmyZUVTYMxv6x5Aa69/CqatJz0GTTWo7EbxGbICFUIoRSL3NjfrX4mjCnkHhOxs/szxjgY4QsqSnCuEZsoVHuCrNmBAA46jlRkGWupy7aihZGAkSQ3N2TNkJ55SwBOvO1uyrEUydzRbsbSw33fELipJFLIqqqC5YA5uqbFc1wBrpz8MeIhVdWDgtE9R4zSRlZJb35XraVMYHqECZ8XmVQBYgWJubtY6HusLD3VLLgh5TclZjchKXHAGxHbpe9SwhEbrbWhuHYmbMQCfC9QJ6NjqNfPTtoMOoOGphB88zOxZiWZjckm5JPfQSSVkHc8GKgi/u5eNEAjA5R2cPmf7VAhuxcI7ypl4hgeWltb2Ohta9u6klKyHhHW7OyRb9xYqEwKZc8kMy3ZV6uVSpZrN330vTRim9BbXOHdE17c/Go3xAk2XkuysUoGjGNRovSAgX1NgW01PIVTHEU5OyZdLDVIq7QNh8WavKAlcVaoQudi7SmmtBoYLsh0GYGQFbXvcjrnlzqiooqSfE0Us0k1wJ/tV3WTCNh8RCirDiIhdAfVlQDPoeRBU+N6si9bFU1qY/DYxlH+eVOISRsWUtYEcDwoBLrZW7JxmFxOKEwT7s0KFCpOfpGCghgera/YfdSSnkHhDM7AOKKxSWc3NgCNfiD30j7cdCzSDsyyXasOHIOZnLJYoBoLi2pNr86yqjOfgXyqxij2928EpLoshMWJyy2yhD0K9WCJsuhACLftKitlNX1a2M1V8L3BNztnpiZ7S6xoAzKLgtc6LccBVpUtTqk27uBkjynCxrpo6KEcd+Ya/Gq7seyON7UVsNO6K5vG7KGGhtwBuOBsfnT6NaibMfhsIQqyyfq2BII1JIYra3LVfKhKTWiHpxu7vY9s7Ama4X1AdS39hzoSdtWGLT0Wx7eGER9HGvBVJJtbMSdT8qkHfUWfcVMCgsoPMgfOmewq3Nl9oe17lcOhIRQGOp64sMubt5/KqqdOzv9jRWrZoqP3MTVxmPVCCgVCHjUCeUXqADNmzqjda+UixI42PdfXt91NF2eoGeimykkWNjpcXHjY+VI4pjqTQx5CdSST30RRjSG1gdPPu8KFkG7Ib0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wsis"/>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84168" y="1294763"/>
            <a:ext cx="2880320" cy="1918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23897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n-US" dirty="0" smtClean="0"/>
              <a:t>Preliminary 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1495614"/>
              </p:ext>
            </p:extLst>
          </p:nvPr>
        </p:nvGraphicFramePr>
        <p:xfrm>
          <a:off x="107505" y="979730"/>
          <a:ext cx="8928990" cy="5761638"/>
        </p:xfrm>
        <a:graphic>
          <a:graphicData uri="http://schemas.openxmlformats.org/drawingml/2006/table">
            <a:tbl>
              <a:tblPr firstRow="1" bandRow="1">
                <a:tableStyleId>{5C22544A-7EE6-4342-B048-85BDC9FD1C3A}</a:tableStyleId>
              </a:tblPr>
              <a:tblGrid>
                <a:gridCol w="1785798"/>
                <a:gridCol w="1785798"/>
                <a:gridCol w="1785798"/>
                <a:gridCol w="1785798"/>
                <a:gridCol w="1785798"/>
              </a:tblGrid>
              <a:tr h="379437">
                <a:tc>
                  <a:txBody>
                    <a:bodyPr/>
                    <a:lstStyle/>
                    <a:p>
                      <a:pPr algn="ctr"/>
                      <a:r>
                        <a:rPr lang="en-US" sz="1600" dirty="0" smtClean="0"/>
                        <a:t>Monday</a:t>
                      </a:r>
                      <a:endParaRPr lang="en-US" sz="1600" dirty="0"/>
                    </a:p>
                  </a:txBody>
                  <a:tcPr/>
                </a:tc>
                <a:tc>
                  <a:txBody>
                    <a:bodyPr/>
                    <a:lstStyle/>
                    <a:p>
                      <a:pPr algn="ctr"/>
                      <a:r>
                        <a:rPr lang="en-US" sz="1600" dirty="0" smtClean="0"/>
                        <a:t>Tuesday</a:t>
                      </a:r>
                      <a:endParaRPr lang="en-US" sz="1600" dirty="0"/>
                    </a:p>
                  </a:txBody>
                  <a:tcPr/>
                </a:tc>
                <a:tc>
                  <a:txBody>
                    <a:bodyPr/>
                    <a:lstStyle/>
                    <a:p>
                      <a:pPr algn="ctr"/>
                      <a:r>
                        <a:rPr lang="en-US" sz="1600" dirty="0" smtClean="0"/>
                        <a:t>Wednesday</a:t>
                      </a:r>
                      <a:endParaRPr lang="en-US" sz="1600" dirty="0"/>
                    </a:p>
                  </a:txBody>
                  <a:tcPr/>
                </a:tc>
                <a:tc>
                  <a:txBody>
                    <a:bodyPr/>
                    <a:lstStyle/>
                    <a:p>
                      <a:pPr algn="ctr"/>
                      <a:r>
                        <a:rPr lang="en-US" sz="1600" dirty="0" smtClean="0"/>
                        <a:t>Thursday </a:t>
                      </a:r>
                      <a:endParaRPr lang="en-US" sz="1600" dirty="0"/>
                    </a:p>
                  </a:txBody>
                  <a:tcPr/>
                </a:tc>
                <a:tc>
                  <a:txBody>
                    <a:bodyPr/>
                    <a:lstStyle/>
                    <a:p>
                      <a:pPr algn="ctr"/>
                      <a:r>
                        <a:rPr lang="en-US" sz="1600" dirty="0" smtClean="0"/>
                        <a:t>Friday</a:t>
                      </a:r>
                      <a:endParaRPr lang="en-US" sz="1600" dirty="0"/>
                    </a:p>
                  </a:txBody>
                  <a:tcPr/>
                </a:tc>
              </a:tr>
              <a:tr h="592545">
                <a:tc>
                  <a:txBody>
                    <a:bodyPr/>
                    <a:lstStyle/>
                    <a:p>
                      <a:endParaRPr lang="en-US" sz="1600" dirty="0"/>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r>
                        <a:rPr lang="en-US" sz="1600" dirty="0" smtClean="0"/>
                        <a:t>HL Networking Breakfast</a:t>
                      </a:r>
                      <a:r>
                        <a:rPr lang="en-US" sz="1600" baseline="0" dirty="0" smtClean="0"/>
                        <a:t> </a:t>
                      </a:r>
                    </a:p>
                  </a:txBody>
                  <a:tcPr>
                    <a:solidFill>
                      <a:srgbClr val="FFC000"/>
                    </a:solidFill>
                  </a:tcPr>
                </a:tc>
                <a:tc>
                  <a:txBody>
                    <a:bodyPr/>
                    <a:lstStyle/>
                    <a:p>
                      <a:r>
                        <a:rPr lang="en-US" sz="1600" dirty="0" smtClean="0"/>
                        <a:t>HL Networking Breakfast</a:t>
                      </a:r>
                      <a:r>
                        <a:rPr lang="en-US" sz="1600" baseline="0" dirty="0" smtClean="0"/>
                        <a:t> </a:t>
                      </a:r>
                      <a:endParaRPr lang="en-US" sz="1600" dirty="0"/>
                    </a:p>
                  </a:txBody>
                  <a:tcPr>
                    <a:solidFill>
                      <a:srgbClr val="FFC000"/>
                    </a:solidFill>
                  </a:tcPr>
                </a:tc>
                <a:tc>
                  <a:txBody>
                    <a:bodyPr/>
                    <a:lstStyle/>
                    <a:p>
                      <a:endParaRPr lang="en-US" sz="1600" dirty="0"/>
                    </a:p>
                  </a:txBody>
                  <a:tcPr>
                    <a:solidFill>
                      <a:srgbClr val="FFC000"/>
                    </a:solidFill>
                  </a:tcPr>
                </a:tc>
              </a:tr>
              <a:tr h="592545">
                <a:tc>
                  <a:txBody>
                    <a:bodyPr/>
                    <a:lstStyle/>
                    <a:p>
                      <a:r>
                        <a:rPr lang="en-US" sz="1600" dirty="0" smtClean="0"/>
                        <a:t>Pre-Events </a:t>
                      </a:r>
                      <a:br>
                        <a:rPr lang="en-US" sz="1600" dirty="0" smtClean="0"/>
                      </a:br>
                      <a:endParaRPr lang="en-US" sz="1600" dirty="0"/>
                    </a:p>
                  </a:txBody>
                  <a:tcPr/>
                </a:tc>
                <a:tc>
                  <a:txBody>
                    <a:bodyPr/>
                    <a:lstStyle/>
                    <a:p>
                      <a:r>
                        <a:rPr lang="en-US" sz="1600" dirty="0" smtClean="0"/>
                        <a:t>HL Opening Segment</a:t>
                      </a:r>
                      <a:endParaRPr lang="en-US" sz="1600" dirty="0"/>
                    </a:p>
                  </a:txBody>
                  <a:tcPr>
                    <a:solidFill>
                      <a:srgbClr val="FFFF00"/>
                    </a:solidFill>
                  </a:tcPr>
                </a:tc>
                <a:tc>
                  <a:txBody>
                    <a:bodyPr/>
                    <a:lstStyle/>
                    <a:p>
                      <a:r>
                        <a:rPr lang="en-US" sz="1600" dirty="0" smtClean="0"/>
                        <a:t>Policy Statements</a:t>
                      </a:r>
                      <a:br>
                        <a:rPr lang="en-US" sz="1600" dirty="0" smtClean="0"/>
                      </a:br>
                      <a:r>
                        <a:rPr lang="en-US" sz="1600" dirty="0" smtClean="0"/>
                        <a:t>Forum Track</a:t>
                      </a:r>
                      <a:endParaRPr lang="en-US" sz="1600" baseline="0" dirty="0" smtClean="0"/>
                    </a:p>
                  </a:txBody>
                  <a:tcPr>
                    <a:solidFill>
                      <a:srgbClr val="FFFF00"/>
                    </a:solidFill>
                  </a:tcPr>
                </a:tc>
                <a:tc>
                  <a:txBody>
                    <a:bodyPr/>
                    <a:lstStyle/>
                    <a:p>
                      <a:r>
                        <a:rPr lang="en-US" sz="1600" dirty="0" smtClean="0"/>
                        <a:t>HL Dialogue </a:t>
                      </a:r>
                    </a:p>
                    <a:p>
                      <a:r>
                        <a:rPr lang="en-US" sz="1600" dirty="0" smtClean="0"/>
                        <a:t>Forum Track</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tc>
              </a:tr>
              <a:tr h="842037">
                <a:tc>
                  <a:txBody>
                    <a:bodyPr/>
                    <a:lstStyle/>
                    <a:p>
                      <a:r>
                        <a:rPr lang="en-US" sz="1600" dirty="0" smtClean="0"/>
                        <a:t>Pre-Events</a:t>
                      </a:r>
                      <a:endParaRPr lang="en-US" sz="1600" dirty="0"/>
                    </a:p>
                  </a:txBody>
                  <a:tcPr/>
                </a:tc>
                <a:tc>
                  <a:txBody>
                    <a:bodyPr/>
                    <a:lstStyle/>
                    <a:p>
                      <a:r>
                        <a:rPr lang="en-US" sz="1600" dirty="0" smtClean="0"/>
                        <a:t>Endorsement of Outcome Documents </a:t>
                      </a:r>
                    </a:p>
                    <a:p>
                      <a:r>
                        <a:rPr lang="en-US" sz="1600" dirty="0" smtClean="0"/>
                        <a:t>WSIS Project Prizes</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endParaRPr lang="en-US" sz="1600" dirty="0"/>
                    </a:p>
                  </a:txBody>
                  <a:tcPr/>
                </a:tc>
                <a:tc>
                  <a:txBody>
                    <a:bodyPr/>
                    <a:lstStyle/>
                    <a:p>
                      <a:r>
                        <a:rPr lang="en-US" sz="1600" dirty="0" smtClean="0"/>
                        <a:t>Forum Track</a:t>
                      </a:r>
                    </a:p>
                  </a:txBody>
                  <a:tcPr/>
                </a:tc>
              </a:tr>
              <a:tr h="842037">
                <a:tc>
                  <a:txBody>
                    <a:bodyPr/>
                    <a:lstStyle/>
                    <a:p>
                      <a:endParaRPr lang="en-US" sz="1600" dirty="0"/>
                    </a:p>
                  </a:txBody>
                  <a:tcPr>
                    <a:solidFill>
                      <a:srgbClr val="FFC000"/>
                    </a:solidFill>
                  </a:tcPr>
                </a:tc>
                <a:tc>
                  <a:txBody>
                    <a:bodyPr/>
                    <a:lstStyle/>
                    <a:p>
                      <a:r>
                        <a:rPr lang="en-US" sz="1600" dirty="0" smtClean="0"/>
                        <a:t>HL Lunch / </a:t>
                      </a:r>
                      <a:br>
                        <a:rPr lang="en-US" sz="1600" dirty="0" smtClean="0"/>
                      </a:br>
                      <a:r>
                        <a:rPr lang="en-US" sz="1600" dirty="0" smtClean="0"/>
                        <a:t>Inauguration of Exhibition</a:t>
                      </a:r>
                      <a:endParaRPr lang="en-US" sz="1600" dirty="0"/>
                    </a:p>
                  </a:txBody>
                  <a:tcPr>
                    <a:solidFill>
                      <a:srgbClr val="FFC000"/>
                    </a:solidFill>
                  </a:tcPr>
                </a:tc>
                <a:tc>
                  <a:txBody>
                    <a:bodyPr/>
                    <a:lstStyle/>
                    <a:p>
                      <a:r>
                        <a:rPr lang="en-US" sz="1600" dirty="0" smtClean="0"/>
                        <a:t>Ministerial</a:t>
                      </a:r>
                      <a:r>
                        <a:rPr lang="en-US" sz="1600" baseline="0" dirty="0" smtClean="0"/>
                        <a:t>/HL Lunch</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r h="842037">
                <a:tc>
                  <a:txBody>
                    <a:bodyPr/>
                    <a:lstStyle/>
                    <a:p>
                      <a:r>
                        <a:rPr lang="en-US" sz="1600" dirty="0" smtClean="0"/>
                        <a:t>Pre-events</a:t>
                      </a:r>
                    </a:p>
                    <a:p>
                      <a:endParaRPr lang="en-US" sz="1600" dirty="0"/>
                    </a:p>
                  </a:txBody>
                  <a:tcPr/>
                </a:tc>
                <a:tc>
                  <a:txBody>
                    <a:bodyPr/>
                    <a:lstStyle/>
                    <a:p>
                      <a:r>
                        <a:rPr lang="en-US" sz="1600" dirty="0" smtClean="0"/>
                        <a:t>Policy Statements </a:t>
                      </a:r>
                      <a:endParaRPr lang="en-US"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endParaRPr lang="en-US" sz="1600" dirty="0"/>
                    </a:p>
                  </a:txBody>
                  <a:tcPr/>
                </a:tc>
              </a:tr>
              <a:tr h="842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Pre-events </a:t>
                      </a:r>
                      <a:br>
                        <a:rPr lang="en-US" sz="1600" dirty="0" smtClean="0"/>
                      </a:b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a:t>
                      </a:r>
                      <a:r>
                        <a:rPr lang="en-US" sz="1600" baseline="0" dirty="0" smtClean="0"/>
                        <a:t> </a:t>
                      </a:r>
                      <a:r>
                        <a:rPr lang="en-US" sz="1600" dirty="0" smtClean="0"/>
                        <a:t>Statements</a:t>
                      </a: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Policy Statements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Ministerial Round Table  / </a:t>
                      </a:r>
                      <a:r>
                        <a:rPr lang="en-US" sz="1600" dirty="0" smtClean="0"/>
                        <a:t>Forum Track</a:t>
                      </a:r>
                      <a:endParaRPr lang="en-US" sz="1600" b="0" dirty="0" smtClean="0"/>
                    </a:p>
                  </a:txBody>
                  <a:tcPr>
                    <a:solidFill>
                      <a:srgbClr val="FFFF00"/>
                    </a:solidFill>
                  </a:tcPr>
                </a:tc>
                <a:tc>
                  <a:txBody>
                    <a:bodyPr/>
                    <a:lstStyle/>
                    <a:p>
                      <a:r>
                        <a:rPr lang="en-US" sz="1600" dirty="0" smtClean="0"/>
                        <a:t>HL Dialogue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Forum Track</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 Facilitators Meeting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Closing Ceremony</a:t>
                      </a:r>
                    </a:p>
                  </a:txBody>
                  <a:tcPr/>
                </a:tc>
              </a:tr>
              <a:tr h="379437">
                <a:tc>
                  <a:txBody>
                    <a:bodyPr/>
                    <a:lstStyle/>
                    <a:p>
                      <a:r>
                        <a:rPr lang="en-US" sz="1600" dirty="0" smtClean="0"/>
                        <a:t>Donors Dinner </a:t>
                      </a:r>
                      <a:endParaRPr lang="en-US" sz="16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Reception</a:t>
                      </a:r>
                      <a:r>
                        <a:rPr lang="en-US" sz="1600" baseline="0" dirty="0" smtClean="0"/>
                        <a:t> </a:t>
                      </a:r>
                      <a:endParaRPr lang="en-US" sz="1600" dirty="0" smtClean="0"/>
                    </a:p>
                  </a:txBody>
                  <a:tcPr>
                    <a:solidFill>
                      <a:srgbClr val="FFC000"/>
                    </a:solidFill>
                  </a:tcPr>
                </a:tc>
                <a:tc>
                  <a:txBody>
                    <a:bodyPr/>
                    <a:lstStyle/>
                    <a:p>
                      <a:r>
                        <a:rPr lang="en-US" sz="1600" dirty="0" smtClean="0"/>
                        <a:t>Gala Dinner </a:t>
                      </a:r>
                      <a:endParaRPr lang="en-US" sz="1600" dirty="0"/>
                    </a:p>
                  </a:txBody>
                  <a:tcPr>
                    <a:solidFill>
                      <a:srgbClr val="FFC000"/>
                    </a:solidFill>
                  </a:tcPr>
                </a:tc>
                <a:tc>
                  <a:txBody>
                    <a:bodyPr/>
                    <a:lstStyle/>
                    <a:p>
                      <a:endParaRPr lang="en-US" sz="1600" dirty="0"/>
                    </a:p>
                  </a:txBody>
                  <a:tcPr>
                    <a:solidFill>
                      <a:srgbClr val="FFC000"/>
                    </a:solidFill>
                  </a:tcPr>
                </a:tc>
                <a:tc>
                  <a:txBody>
                    <a:bodyPr/>
                    <a:lstStyle/>
                    <a:p>
                      <a:endParaRPr lang="en-US" sz="1600" dirty="0"/>
                    </a:p>
                  </a:txBody>
                  <a:tcPr>
                    <a:solidFill>
                      <a:srgbClr val="FFC000"/>
                    </a:solidFill>
                  </a:tcPr>
                </a:tc>
              </a:tr>
            </a:tbl>
          </a:graphicData>
        </a:graphic>
      </p:graphicFrame>
    </p:spTree>
    <p:extLst>
      <p:ext uri="{BB962C8B-B14F-4D97-AF65-F5344CB8AC3E}">
        <p14:creationId xmlns:p14="http://schemas.microsoft.com/office/powerpoint/2010/main" val="103483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High-Level Policy Statements</a:t>
            </a:r>
            <a:br>
              <a:rPr lang="en-US" dirty="0" smtClean="0"/>
            </a:br>
            <a:r>
              <a:rPr lang="en-US" dirty="0" smtClean="0"/>
              <a:t>10-11 June 2014</a:t>
            </a:r>
            <a:endParaRPr lang="en-US" dirty="0"/>
          </a:p>
        </p:txBody>
      </p:sp>
      <p:sp>
        <p:nvSpPr>
          <p:cNvPr id="3" name="Content Placeholder 2"/>
          <p:cNvSpPr>
            <a:spLocks noGrp="1"/>
          </p:cNvSpPr>
          <p:nvPr>
            <p:ph idx="1"/>
          </p:nvPr>
        </p:nvSpPr>
        <p:spPr>
          <a:xfrm>
            <a:off x="395536" y="1556792"/>
            <a:ext cx="5065614" cy="4525963"/>
          </a:xfrm>
        </p:spPr>
        <p:txBody>
          <a:bodyPr>
            <a:noAutofit/>
          </a:bodyPr>
          <a:lstStyle/>
          <a:p>
            <a:pPr fontAlgn="base"/>
            <a:r>
              <a:rPr lang="en-US" sz="2000" b="1" dirty="0" smtClean="0">
                <a:solidFill>
                  <a:srgbClr val="FFFF00"/>
                </a:solidFill>
              </a:rPr>
              <a:t>High Level Representatives </a:t>
            </a:r>
            <a:r>
              <a:rPr lang="en-US" sz="2000" dirty="0" smtClean="0">
                <a:effectLst/>
              </a:rPr>
              <a:t>of Government</a:t>
            </a:r>
            <a:r>
              <a:rPr lang="en-US" sz="2000" dirty="0">
                <a:effectLst/>
              </a:rPr>
              <a:t>, Private Sector, Civil Society and International Organization are invited to register for a speaking slot in the High-Level Track (10-11 June 2014); </a:t>
            </a:r>
            <a:r>
              <a:rPr lang="en-US" sz="2000" dirty="0" smtClean="0">
                <a:effectLst/>
              </a:rPr>
              <a:t>Because </a:t>
            </a:r>
            <a:r>
              <a:rPr lang="en-US" sz="2000" dirty="0">
                <a:effectLst/>
              </a:rPr>
              <a:t>of time constraints, speakers will be limited to </a:t>
            </a:r>
            <a:r>
              <a:rPr lang="en-US" sz="2000" b="1" dirty="0">
                <a:solidFill>
                  <a:srgbClr val="FFFF00"/>
                </a:solidFill>
              </a:rPr>
              <a:t>maximum three minutes</a:t>
            </a:r>
            <a:r>
              <a:rPr lang="en-US" sz="2000" dirty="0">
                <a:effectLst/>
              </a:rPr>
              <a:t>. However, the </a:t>
            </a:r>
            <a:r>
              <a:rPr lang="en-US" sz="2000" b="1" dirty="0">
                <a:solidFill>
                  <a:srgbClr val="FFFF00"/>
                </a:solidFill>
              </a:rPr>
              <a:t>longer version </a:t>
            </a:r>
            <a:r>
              <a:rPr lang="en-US" sz="2000" dirty="0">
                <a:effectLst/>
              </a:rPr>
              <a:t>of the statement can be posted on the conference website.</a:t>
            </a:r>
          </a:p>
          <a:p>
            <a:pPr fontAlgn="base"/>
            <a:r>
              <a:rPr lang="en-US" sz="2000" b="1" dirty="0">
                <a:solidFill>
                  <a:srgbClr val="FFFF00"/>
                </a:solidFill>
              </a:rPr>
              <a:t>Online registration form</a:t>
            </a:r>
            <a:br>
              <a:rPr lang="en-US" sz="2000" b="1" dirty="0">
                <a:solidFill>
                  <a:srgbClr val="FFFF00"/>
                </a:solidFill>
              </a:rPr>
            </a:br>
            <a:r>
              <a:rPr lang="en-US" sz="2000" b="1" dirty="0" smtClean="0">
                <a:effectLst/>
              </a:rPr>
              <a:t>www.wsis.org/forum </a:t>
            </a:r>
          </a:p>
          <a:p>
            <a:pPr fontAlgn="base"/>
            <a:r>
              <a:rPr lang="en-US" sz="2000" b="1" dirty="0">
                <a:solidFill>
                  <a:srgbClr val="FFFF00"/>
                </a:solidFill>
              </a:rPr>
              <a:t>Deadline: 10 May 2014</a:t>
            </a:r>
          </a:p>
          <a:p>
            <a:pPr fontAlgn="base"/>
            <a:r>
              <a:rPr lang="en-US" sz="2000" dirty="0" smtClean="0">
                <a:effectLst/>
              </a:rPr>
              <a:t>For </a:t>
            </a:r>
            <a:r>
              <a:rPr lang="en-US" sz="2000" dirty="0">
                <a:effectLst/>
              </a:rPr>
              <a:t>further details, please contact WSIS Secretariat at wsis-info@itu.int.</a:t>
            </a:r>
          </a:p>
          <a:p>
            <a:endParaRPr lang="en-US"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4" t="7064" r="19773" b="12772"/>
          <a:stretch/>
        </p:blipFill>
        <p:spPr bwMode="auto">
          <a:xfrm>
            <a:off x="5617703" y="1772816"/>
            <a:ext cx="3418793"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664656" y="5282044"/>
            <a:ext cx="4019912" cy="523220"/>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www.wsis.org/forum</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71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Dialogues </a:t>
            </a:r>
            <a:endParaRPr lang="en-US" dirty="0"/>
          </a:p>
        </p:txBody>
      </p:sp>
      <p:sp>
        <p:nvSpPr>
          <p:cNvPr id="3" name="Content Placeholder 2"/>
          <p:cNvSpPr>
            <a:spLocks noGrp="1"/>
          </p:cNvSpPr>
          <p:nvPr>
            <p:ph idx="1"/>
          </p:nvPr>
        </p:nvSpPr>
        <p:spPr>
          <a:xfrm>
            <a:off x="457200" y="1268760"/>
            <a:ext cx="8229600" cy="4857403"/>
          </a:xfrm>
        </p:spPr>
        <p:txBody>
          <a:bodyPr>
            <a:normAutofit/>
          </a:bodyPr>
          <a:lstStyle/>
          <a:p>
            <a:r>
              <a:rPr lang="en-US" dirty="0" smtClean="0">
                <a:solidFill>
                  <a:srgbClr val="FFFF00"/>
                </a:solidFill>
              </a:rPr>
              <a:t>WSIS+10 and </a:t>
            </a:r>
            <a:r>
              <a:rPr lang="en-US" dirty="0">
                <a:solidFill>
                  <a:srgbClr val="FFFF00"/>
                </a:solidFill>
              </a:rPr>
              <a:t>Post 2015 </a:t>
            </a:r>
            <a:r>
              <a:rPr lang="en-US" dirty="0" smtClean="0">
                <a:solidFill>
                  <a:srgbClr val="FFFF00"/>
                </a:solidFill>
              </a:rPr>
              <a:t/>
            </a:r>
            <a:br>
              <a:rPr lang="en-US" dirty="0" smtClean="0">
                <a:solidFill>
                  <a:srgbClr val="FFFF00"/>
                </a:solidFill>
              </a:rPr>
            </a:br>
            <a:r>
              <a:rPr lang="en-US" dirty="0" smtClean="0">
                <a:solidFill>
                  <a:srgbClr val="FFFF00"/>
                </a:solidFill>
              </a:rPr>
              <a:t>Development </a:t>
            </a:r>
            <a:r>
              <a:rPr lang="en-US" dirty="0">
                <a:solidFill>
                  <a:srgbClr val="FFFF00"/>
                </a:solidFill>
              </a:rPr>
              <a:t>Agenda </a:t>
            </a:r>
          </a:p>
          <a:p>
            <a:r>
              <a:rPr lang="en-US" dirty="0" smtClean="0">
                <a:solidFill>
                  <a:srgbClr val="FFFF00"/>
                </a:solidFill>
              </a:rPr>
              <a:t>Measuring the Information </a:t>
            </a:r>
            <a:br>
              <a:rPr lang="en-US" dirty="0" smtClean="0">
                <a:solidFill>
                  <a:srgbClr val="FFFF00"/>
                </a:solidFill>
              </a:rPr>
            </a:br>
            <a:r>
              <a:rPr lang="en-US" dirty="0" smtClean="0">
                <a:solidFill>
                  <a:srgbClr val="FFFF00"/>
                </a:solidFill>
              </a:rPr>
              <a:t>Society beyond 2015</a:t>
            </a:r>
          </a:p>
          <a:p>
            <a:r>
              <a:rPr lang="en-US" dirty="0" smtClean="0">
                <a:solidFill>
                  <a:srgbClr val="FFFF00"/>
                </a:solidFill>
              </a:rPr>
              <a:t>Cyberspace beyond 2015</a:t>
            </a:r>
          </a:p>
          <a:p>
            <a:r>
              <a:rPr lang="en-US" dirty="0" smtClean="0">
                <a:solidFill>
                  <a:srgbClr val="FFFF00"/>
                </a:solidFill>
              </a:rPr>
              <a:t>From Information to Knowledge Society</a:t>
            </a:r>
          </a:p>
          <a:p>
            <a:endParaRPr lang="en-US" dirty="0"/>
          </a:p>
          <a:p>
            <a:r>
              <a:rPr lang="en-US" dirty="0" smtClean="0">
                <a:solidFill>
                  <a:srgbClr val="FFFF00"/>
                </a:solidFill>
              </a:rPr>
              <a:t>Implementation of </a:t>
            </a:r>
            <a:br>
              <a:rPr lang="en-US" dirty="0" smtClean="0">
                <a:solidFill>
                  <a:srgbClr val="FFFF00"/>
                </a:solidFill>
              </a:rPr>
            </a:br>
            <a:r>
              <a:rPr lang="en-US" dirty="0" smtClean="0">
                <a:solidFill>
                  <a:srgbClr val="FFFF00"/>
                </a:solidFill>
              </a:rPr>
              <a:t>WSIS beyond 2015 </a:t>
            </a:r>
          </a:p>
          <a:p>
            <a:endParaRPr lang="en-US" dirty="0" smtClean="0"/>
          </a:p>
          <a:p>
            <a:endParaRPr lang="en-US" dirty="0" smtClean="0"/>
          </a:p>
          <a:p>
            <a:endParaRPr lang="en-US" dirty="0"/>
          </a:p>
        </p:txBody>
      </p:sp>
      <p:sp>
        <p:nvSpPr>
          <p:cNvPr id="4" name="Title 1"/>
          <p:cNvSpPr txBox="1">
            <a:spLocks/>
          </p:cNvSpPr>
          <p:nvPr/>
        </p:nvSpPr>
        <p:spPr>
          <a:xfrm>
            <a:off x="446856" y="38701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smtClean="0"/>
              <a:t>World Café  </a:t>
            </a:r>
            <a:endParaRPr lang="en-US" dirty="0"/>
          </a:p>
        </p:txBody>
      </p:sp>
      <p:pic>
        <p:nvPicPr>
          <p:cNvPr id="2050" name="Picture 2" descr="https://itunews.itu.int/En/Multimedios/Imgs/12075_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2" y="1379601"/>
            <a:ext cx="2443198" cy="1628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farm8.staticflickr.com/7281/8741568260_210a8df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701528"/>
            <a:ext cx="2443198" cy="1365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2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Workshops</a:t>
            </a:r>
            <a:endParaRPr lang="en-US" dirty="0"/>
          </a:p>
        </p:txBody>
      </p:sp>
      <p:sp>
        <p:nvSpPr>
          <p:cNvPr id="3" name="Content Placeholder 2"/>
          <p:cNvSpPr>
            <a:spLocks noGrp="1"/>
          </p:cNvSpPr>
          <p:nvPr>
            <p:ph idx="1"/>
          </p:nvPr>
        </p:nvSpPr>
        <p:spPr>
          <a:xfrm>
            <a:off x="457200" y="1412776"/>
            <a:ext cx="8229600" cy="4713387"/>
          </a:xfrm>
        </p:spPr>
        <p:txBody>
          <a:bodyPr>
            <a:normAutofit/>
          </a:bodyPr>
          <a:lstStyle/>
          <a:p>
            <a:pPr lvl="0"/>
            <a:r>
              <a:rPr lang="en-US" b="1" dirty="0">
                <a:solidFill>
                  <a:srgbClr val="FFFF00"/>
                </a:solidFill>
              </a:rPr>
              <a:t>10-Year Country Reports</a:t>
            </a:r>
            <a:r>
              <a:rPr lang="en-US" dirty="0">
                <a:effectLst/>
              </a:rPr>
              <a:t>: </a:t>
            </a:r>
            <a:br>
              <a:rPr lang="en-US" dirty="0">
                <a:effectLst/>
              </a:rPr>
            </a:br>
            <a:r>
              <a:rPr lang="en-US" dirty="0" smtClean="0">
                <a:effectLst/>
              </a:rPr>
              <a:t>Argentina</a:t>
            </a:r>
            <a:r>
              <a:rPr lang="en-US" dirty="0">
                <a:effectLst/>
              </a:rPr>
              <a:t>, Belarus, Bulgaria, </a:t>
            </a:r>
            <a:r>
              <a:rPr lang="en-US" dirty="0" smtClean="0">
                <a:effectLst/>
              </a:rPr>
              <a:t/>
            </a:r>
            <a:br>
              <a:rPr lang="en-US" dirty="0" smtClean="0">
                <a:effectLst/>
              </a:rPr>
            </a:br>
            <a:r>
              <a:rPr lang="en-US" dirty="0" smtClean="0">
                <a:effectLst/>
              </a:rPr>
              <a:t>Japan</a:t>
            </a:r>
            <a:r>
              <a:rPr lang="en-US" dirty="0">
                <a:effectLst/>
              </a:rPr>
              <a:t>, Lithuania, Oman, Poland, </a:t>
            </a:r>
            <a:r>
              <a:rPr lang="en-US" dirty="0" smtClean="0">
                <a:effectLst/>
              </a:rPr>
              <a:t/>
            </a:r>
            <a:br>
              <a:rPr lang="en-US" dirty="0" smtClean="0">
                <a:effectLst/>
              </a:rPr>
            </a:br>
            <a:r>
              <a:rPr lang="en-US" dirty="0" smtClean="0">
                <a:effectLst/>
              </a:rPr>
              <a:t>Rwanda</a:t>
            </a:r>
            <a:r>
              <a:rPr lang="en-US" dirty="0">
                <a:effectLst/>
              </a:rPr>
              <a:t>, Uruguay. </a:t>
            </a:r>
            <a:r>
              <a:rPr lang="en-US" dirty="0" smtClean="0">
                <a:effectLst/>
              </a:rPr>
              <a:t/>
            </a:r>
            <a:br>
              <a:rPr lang="en-US" dirty="0" smtClean="0">
                <a:effectLst/>
              </a:rPr>
            </a:br>
            <a:r>
              <a:rPr lang="en-US" dirty="0" smtClean="0">
                <a:effectLst/>
              </a:rPr>
              <a:t>Under </a:t>
            </a:r>
            <a:r>
              <a:rPr lang="en-US" dirty="0">
                <a:effectLst/>
              </a:rPr>
              <a:t>preparation: UAE, India, </a:t>
            </a:r>
            <a:r>
              <a:rPr lang="en-US" dirty="0" smtClean="0">
                <a:effectLst/>
              </a:rPr>
              <a:t/>
            </a:r>
            <a:br>
              <a:rPr lang="en-US" dirty="0" smtClean="0">
                <a:effectLst/>
              </a:rPr>
            </a:br>
            <a:r>
              <a:rPr lang="en-US" dirty="0" smtClean="0">
                <a:effectLst/>
              </a:rPr>
              <a:t>Bangladesh </a:t>
            </a:r>
            <a:r>
              <a:rPr lang="en-US" dirty="0">
                <a:effectLst/>
              </a:rPr>
              <a:t>and </a:t>
            </a:r>
            <a:r>
              <a:rPr lang="en-US" dirty="0" smtClean="0">
                <a:effectLst/>
              </a:rPr>
              <a:t>others</a:t>
            </a:r>
          </a:p>
          <a:p>
            <a:pPr lvl="0"/>
            <a:r>
              <a:rPr lang="en-US" b="1" dirty="0" smtClean="0">
                <a:solidFill>
                  <a:srgbClr val="FFFF00"/>
                </a:solidFill>
                <a:effectLst/>
              </a:rPr>
              <a:t>Last chance to request for country workshop to celebrate 10 years achievements in implementation </a:t>
            </a:r>
          </a:p>
          <a:p>
            <a:pPr lvl="0"/>
            <a:r>
              <a:rPr lang="en-US" dirty="0" smtClean="0">
                <a:effectLst/>
              </a:rPr>
              <a:t>More information at itu-wsis@itu.int</a:t>
            </a:r>
            <a:endParaRPr lang="en-US" dirty="0">
              <a:effectLst/>
            </a:endParaRPr>
          </a:p>
          <a:p>
            <a:endParaRPr lang="en-US" dirty="0"/>
          </a:p>
        </p:txBody>
      </p:sp>
      <p:pic>
        <p:nvPicPr>
          <p:cNvPr id="3074" name="Picture 2" descr="http://groups.itu.int/Portals/33/images/logos/agendaSessions/CW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4784"/>
            <a:ext cx="2264394" cy="22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0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Update on the WSIS+10 High-level Event:</a:t>
            </a:r>
            <a:br>
              <a:rPr lang="en-US" sz="4000" dirty="0" smtClean="0"/>
            </a:br>
            <a:r>
              <a:rPr lang="en-US" sz="4000" dirty="0" smtClean="0"/>
              <a:t>10 Year Reports</a:t>
            </a:r>
            <a:endParaRPr lang="en-US" dirty="0"/>
          </a:p>
        </p:txBody>
      </p:sp>
      <p:sp>
        <p:nvSpPr>
          <p:cNvPr id="3" name="Content Placeholder 2"/>
          <p:cNvSpPr>
            <a:spLocks noGrp="1"/>
          </p:cNvSpPr>
          <p:nvPr>
            <p:ph idx="1"/>
          </p:nvPr>
        </p:nvSpPr>
        <p:spPr>
          <a:xfrm>
            <a:off x="457200" y="1412776"/>
            <a:ext cx="8507288" cy="4752528"/>
          </a:xfrm>
          <a:solidFill>
            <a:srgbClr val="003300">
              <a:alpha val="32941"/>
            </a:srgbClr>
          </a:solidFill>
        </p:spPr>
        <p:txBody>
          <a:bodyPr vert="horz" lIns="91440" tIns="45720" rIns="91440" bIns="45720" rtlCol="0">
            <a:noAutofit/>
          </a:bodyPr>
          <a:lstStyle/>
          <a:p>
            <a:pPr lvl="0"/>
            <a:r>
              <a:rPr lang="en-US" sz="2000" b="1" dirty="0" smtClean="0">
                <a:solidFill>
                  <a:srgbClr val="FFFF00"/>
                </a:solidFill>
              </a:rPr>
              <a:t>10-Year Country Reports</a:t>
            </a:r>
            <a:r>
              <a:rPr lang="en-US" sz="2000" dirty="0" smtClean="0">
                <a:effectLst/>
              </a:rPr>
              <a:t>: Argentina</a:t>
            </a:r>
            <a:r>
              <a:rPr lang="en-US" sz="2000" dirty="0">
                <a:effectLst/>
              </a:rPr>
              <a:t>, Belarus, Bulgaria, Japan, Lithuania, </a:t>
            </a:r>
            <a:r>
              <a:rPr lang="en-US" sz="2000" dirty="0" smtClean="0">
                <a:effectLst/>
              </a:rPr>
              <a:t>Oman, Poland</a:t>
            </a:r>
            <a:r>
              <a:rPr lang="en-US" sz="2000" dirty="0">
                <a:effectLst/>
              </a:rPr>
              <a:t>, </a:t>
            </a:r>
            <a:r>
              <a:rPr lang="en-US" sz="2000" dirty="0" smtClean="0">
                <a:effectLst/>
              </a:rPr>
              <a:t>Rwanda, Uruguay. Under preparation: UAE, India, Bangladesh and others</a:t>
            </a:r>
          </a:p>
          <a:p>
            <a:pPr lvl="0"/>
            <a:r>
              <a:rPr lang="en-US" sz="2000" b="1" dirty="0" smtClean="0">
                <a:solidFill>
                  <a:srgbClr val="FFFF00"/>
                </a:solidFill>
              </a:rPr>
              <a:t>10-Year Action </a:t>
            </a:r>
            <a:r>
              <a:rPr lang="en-US" sz="2000" b="1" dirty="0">
                <a:solidFill>
                  <a:srgbClr val="FFFF00"/>
                </a:solidFill>
              </a:rPr>
              <a:t>Line Facilitators </a:t>
            </a:r>
            <a:r>
              <a:rPr lang="en-US" sz="2000" b="1" dirty="0" smtClean="0">
                <a:solidFill>
                  <a:srgbClr val="FFFF00"/>
                </a:solidFill>
              </a:rPr>
              <a:t>reports</a:t>
            </a:r>
            <a:r>
              <a:rPr lang="en-US" sz="2000" dirty="0" smtClean="0">
                <a:effectLst/>
              </a:rPr>
              <a:t>: C2</a:t>
            </a:r>
            <a:r>
              <a:rPr lang="en-US" sz="2000" dirty="0">
                <a:effectLst/>
              </a:rPr>
              <a:t>, C5 and C6 from ITU, C3, C7 e learning, C7 e science, C8, C9 and C10 from UNESCO and C7 e business from UNCTAD, ITC, </a:t>
            </a:r>
            <a:r>
              <a:rPr lang="en-US" sz="2000" dirty="0" smtClean="0">
                <a:effectLst/>
              </a:rPr>
              <a:t>UPU</a:t>
            </a:r>
          </a:p>
          <a:p>
            <a:pPr lvl="0"/>
            <a:r>
              <a:rPr lang="en-US" sz="2000" dirty="0" smtClean="0">
                <a:effectLst/>
              </a:rPr>
              <a:t>A </a:t>
            </a:r>
            <a:r>
              <a:rPr lang="en-US" sz="2000" dirty="0">
                <a:effectLst/>
              </a:rPr>
              <a:t>comprehensive Civil Society Report </a:t>
            </a:r>
            <a:r>
              <a:rPr lang="en-US" sz="2000" dirty="0" smtClean="0">
                <a:effectLst/>
              </a:rPr>
              <a:t>has </a:t>
            </a:r>
            <a:r>
              <a:rPr lang="en-US" sz="2000" dirty="0">
                <a:effectLst/>
              </a:rPr>
              <a:t>been submitted by the Association for Progressive Communication </a:t>
            </a:r>
            <a:endParaRPr lang="en-US" sz="2000" dirty="0" smtClean="0">
              <a:effectLst/>
            </a:endParaRPr>
          </a:p>
          <a:p>
            <a:pPr lvl="0"/>
            <a:r>
              <a:rPr lang="en-US" sz="2000" b="1" dirty="0" smtClean="0">
                <a:solidFill>
                  <a:srgbClr val="FFFF00"/>
                </a:solidFill>
              </a:rPr>
              <a:t>Final </a:t>
            </a:r>
            <a:r>
              <a:rPr lang="en-US" sz="2000" b="1" dirty="0">
                <a:solidFill>
                  <a:srgbClr val="FFFF00"/>
                </a:solidFill>
              </a:rPr>
              <a:t>quantitative assessment </a:t>
            </a:r>
            <a:r>
              <a:rPr lang="en-US" sz="2000" b="1" dirty="0" smtClean="0">
                <a:solidFill>
                  <a:srgbClr val="FFFF00"/>
                </a:solidFill>
              </a:rPr>
              <a:t>report</a:t>
            </a:r>
            <a:r>
              <a:rPr lang="en-US" sz="2000" b="1" dirty="0">
                <a:solidFill>
                  <a:srgbClr val="FFFF00"/>
                </a:solidFill>
              </a:rPr>
              <a:t> </a:t>
            </a:r>
            <a:r>
              <a:rPr lang="en-US" sz="2000" dirty="0" smtClean="0">
                <a:effectLst/>
              </a:rPr>
              <a:t>(Partnership on Measuring ICTs)</a:t>
            </a:r>
          </a:p>
          <a:p>
            <a:pPr lvl="0"/>
            <a:r>
              <a:rPr lang="en-US" sz="2000" dirty="0" smtClean="0"/>
              <a:t>10 </a:t>
            </a:r>
            <a:r>
              <a:rPr lang="en-US" sz="2000" dirty="0"/>
              <a:t>Years Regional Assessment Reports by Regional Commissions </a:t>
            </a:r>
          </a:p>
          <a:p>
            <a:pPr lvl="0"/>
            <a:r>
              <a:rPr lang="en-US" sz="2000" dirty="0" smtClean="0"/>
              <a:t>WSIS </a:t>
            </a:r>
            <a:r>
              <a:rPr lang="en-US" sz="2000" dirty="0"/>
              <a:t>Stocktaking Report </a:t>
            </a:r>
            <a:r>
              <a:rPr lang="en-US" sz="2000" dirty="0" smtClean="0"/>
              <a:t>2014</a:t>
            </a:r>
          </a:p>
          <a:p>
            <a:pPr lvl="0"/>
            <a:r>
              <a:rPr lang="en-US" sz="2000" dirty="0" smtClean="0"/>
              <a:t>WSIS </a:t>
            </a:r>
            <a:r>
              <a:rPr lang="en-US" sz="2000" dirty="0"/>
              <a:t>Success Stories Report </a:t>
            </a:r>
            <a:r>
              <a:rPr lang="en-US" sz="2000" dirty="0" smtClean="0"/>
              <a:t>2014</a:t>
            </a:r>
          </a:p>
          <a:p>
            <a:pPr lvl="0"/>
            <a:r>
              <a:rPr lang="en-US" sz="2000" dirty="0">
                <a:effectLst/>
              </a:rPr>
              <a:t>WSIS+10: ITUs role in the Implementation of WSIS Outcomes (10 Year Report)</a:t>
            </a:r>
            <a:endParaRPr lang="en-US" sz="2000" dirty="0"/>
          </a:p>
          <a:p>
            <a:pPr lvl="0"/>
            <a:endParaRPr lang="en-US" sz="2000" dirty="0">
              <a:effectLst/>
            </a:endParaRPr>
          </a:p>
          <a:p>
            <a:endParaRPr lang="en-US" sz="2000" dirty="0" smtClean="0"/>
          </a:p>
          <a:p>
            <a:endParaRPr lang="en-US" sz="2000" dirty="0" smtClean="0"/>
          </a:p>
          <a:p>
            <a:endParaRPr lang="en-US" sz="2000" dirty="0" smtClean="0"/>
          </a:p>
          <a:p>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725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33265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Accountability of WSIS beyond 2015</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91880" y="1628800"/>
            <a:ext cx="3528392" cy="4176464"/>
          </a:xfrm>
          <a:solidFill>
            <a:srgbClr val="003300">
              <a:alpha val="32941"/>
            </a:srgbClr>
          </a:solidFill>
        </p:spPr>
        <p:txBody>
          <a:bodyPr>
            <a:noAutofit/>
          </a:bodyPr>
          <a:lstStyle/>
          <a:p>
            <a:pPr marL="0" indent="0" algn="ctr" eaLnBrk="0">
              <a:buNone/>
            </a:pPr>
            <a:r>
              <a:rPr lang="en-US" sz="1800" b="1" u="sng" dirty="0" smtClean="0">
                <a:solidFill>
                  <a:schemeClr val="bg1"/>
                </a:solidFill>
              </a:rPr>
              <a:t>Towards Final Assessment </a:t>
            </a:r>
          </a:p>
          <a:p>
            <a:pPr eaLnBrk="0"/>
            <a:r>
              <a:rPr lang="en-US" sz="1800" dirty="0" smtClean="0">
                <a:solidFill>
                  <a:schemeClr val="bg1"/>
                </a:solidFill>
              </a:rPr>
              <a:t>A </a:t>
            </a:r>
            <a:r>
              <a:rPr lang="en-US" sz="1800" dirty="0">
                <a:solidFill>
                  <a:schemeClr val="bg1"/>
                </a:solidFill>
              </a:rPr>
              <a:t>metadata </a:t>
            </a:r>
            <a:r>
              <a:rPr lang="en-US" sz="1800" dirty="0" smtClean="0">
                <a:solidFill>
                  <a:schemeClr val="bg1"/>
                </a:solidFill>
              </a:rPr>
              <a:t>questionnaire:  </a:t>
            </a:r>
            <a:r>
              <a:rPr lang="en-GB" sz="1800" b="1" i="1" dirty="0" smtClean="0">
                <a:solidFill>
                  <a:schemeClr val="bg1"/>
                </a:solidFill>
              </a:rPr>
              <a:t>Measuring </a:t>
            </a:r>
            <a:r>
              <a:rPr lang="en-GB" sz="1800" b="1" i="1" dirty="0">
                <a:solidFill>
                  <a:schemeClr val="bg1"/>
                </a:solidFill>
              </a:rPr>
              <a:t>the WSIS Targets - A statistical framework</a:t>
            </a:r>
            <a:r>
              <a:rPr lang="en-US" sz="1800" b="1" dirty="0">
                <a:solidFill>
                  <a:schemeClr val="bg1"/>
                </a:solidFill>
              </a:rPr>
              <a:t> publication</a:t>
            </a:r>
            <a:r>
              <a:rPr lang="en-US" sz="1800" b="1" dirty="0" smtClean="0">
                <a:solidFill>
                  <a:schemeClr val="bg1"/>
                </a:solidFill>
              </a:rPr>
              <a:t>.</a:t>
            </a:r>
          </a:p>
          <a:p>
            <a:pPr algn="just" eaLnBrk="0"/>
            <a:r>
              <a:rPr lang="en-US" sz="1800" b="1" dirty="0" smtClean="0">
                <a:solidFill>
                  <a:schemeClr val="bg1"/>
                </a:solidFill>
              </a:rPr>
              <a:t>A </a:t>
            </a:r>
            <a:r>
              <a:rPr lang="en-US" sz="1800" b="1" dirty="0">
                <a:solidFill>
                  <a:schemeClr val="bg1"/>
                </a:solidFill>
              </a:rPr>
              <a:t>full data collection </a:t>
            </a:r>
            <a:r>
              <a:rPr lang="en-US" sz="1800" dirty="0">
                <a:solidFill>
                  <a:schemeClr val="bg1"/>
                </a:solidFill>
              </a:rPr>
              <a:t>of the actual data for each of the WSIS Target indicators is being </a:t>
            </a:r>
            <a:r>
              <a:rPr lang="en-US" sz="1800" dirty="0" smtClean="0">
                <a:solidFill>
                  <a:schemeClr val="bg1"/>
                </a:solidFill>
              </a:rPr>
              <a:t>conducted. </a:t>
            </a:r>
          </a:p>
          <a:p>
            <a:pPr eaLnBrk="0"/>
            <a:r>
              <a:rPr lang="en-GB" sz="1800" b="1" i="1" dirty="0" smtClean="0">
                <a:solidFill>
                  <a:schemeClr val="bg1"/>
                </a:solidFill>
              </a:rPr>
              <a:t>Final </a:t>
            </a:r>
            <a:r>
              <a:rPr lang="en-GB" sz="1800" b="1" i="1" dirty="0">
                <a:solidFill>
                  <a:schemeClr val="bg1"/>
                </a:solidFill>
              </a:rPr>
              <a:t>quantitative Assessment Report on the Achievements of the WSIS Targets</a:t>
            </a:r>
            <a:r>
              <a:rPr lang="en-GB" sz="1800" dirty="0">
                <a:solidFill>
                  <a:schemeClr val="bg1"/>
                </a:solidFill>
              </a:rPr>
              <a:t>, to </a:t>
            </a:r>
            <a:r>
              <a:rPr lang="en-GB" sz="1800" dirty="0" smtClean="0">
                <a:solidFill>
                  <a:schemeClr val="bg1"/>
                </a:solidFill>
              </a:rPr>
              <a:t>be</a:t>
            </a:r>
            <a:endParaRPr lang="en-US" sz="1800" dirty="0">
              <a:solidFill>
                <a:schemeClr val="bg1"/>
              </a:solidFill>
            </a:endParaRPr>
          </a:p>
          <a:p>
            <a:pPr lvl="0"/>
            <a:endParaRPr lang="en-US" sz="2000" dirty="0">
              <a:solidFill>
                <a:schemeClr val="bg2">
                  <a:lumMod val="90000"/>
                </a:schemeClr>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579" y="2636912"/>
            <a:ext cx="1508901" cy="21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164288" y="4797152"/>
            <a:ext cx="2066078" cy="1600438"/>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Measuring the Information Society Report  2013</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(official launch on 7 October 2013)</a:t>
            </a:r>
            <a:endPar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8" name="Content Placeholder 2"/>
          <p:cNvSpPr txBox="1">
            <a:spLocks/>
          </p:cNvSpPr>
          <p:nvPr/>
        </p:nvSpPr>
        <p:spPr>
          <a:xfrm>
            <a:off x="335692" y="1628800"/>
            <a:ext cx="2796148" cy="4176464"/>
          </a:xfrm>
          <a:prstGeom prst="rect">
            <a:avLst/>
          </a:prstGeom>
          <a:solidFill>
            <a:srgbClr val="003300">
              <a:alpha val="32941"/>
            </a:srgb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endParaRPr lang="en-US" sz="1800" b="1" u="sng" dirty="0">
              <a:solidFill>
                <a:schemeClr val="bg1"/>
              </a:solidFill>
            </a:endParaRPr>
          </a:p>
          <a:p>
            <a:pPr marL="0" indent="0" algn="ctr" eaLnBrk="0">
              <a:buFont typeface="Arial" panose="020B0604020202020204" pitchFamily="34" charset="0"/>
              <a:buNone/>
            </a:pPr>
            <a:endParaRPr lang="en-US" sz="1800" b="1" u="sng" dirty="0" smtClean="0">
              <a:solidFill>
                <a:schemeClr val="bg1"/>
              </a:solidFill>
            </a:endParaRPr>
          </a:p>
          <a:p>
            <a:pPr marL="0" indent="0" algn="ctr" eaLnBrk="0">
              <a:buFont typeface="Arial" panose="020B0604020202020204" pitchFamily="34" charset="0"/>
              <a:buNone/>
            </a:pPr>
            <a:r>
              <a:rPr lang="en-US" sz="1800" b="1" u="sng" dirty="0" smtClean="0">
                <a:solidFill>
                  <a:schemeClr val="bg1"/>
                </a:solidFill>
              </a:rPr>
              <a:t>Towards Accountability</a:t>
            </a: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endParaRPr lang="en-US" sz="1800" dirty="0">
              <a:solidFill>
                <a:schemeClr val="bg1"/>
              </a:solidFill>
            </a:endParaRPr>
          </a:p>
          <a:p>
            <a:pPr marL="0" indent="0" algn="just" eaLnBrk="0">
              <a:buNone/>
            </a:pPr>
            <a:endParaRPr lang="en-US" sz="1800" dirty="0" smtClean="0">
              <a:solidFill>
                <a:schemeClr val="bg1"/>
              </a:solidFill>
            </a:endParaRPr>
          </a:p>
          <a:p>
            <a:pPr marL="0" indent="0" algn="just" eaLnBrk="0">
              <a:buNone/>
            </a:pPr>
            <a:r>
              <a:rPr lang="en-US" sz="1800" dirty="0" smtClean="0">
                <a:solidFill>
                  <a:schemeClr val="bg1"/>
                </a:solidFill>
              </a:rPr>
              <a:t>Consensus on set of targets to ensure accountability of the WSIS process beyond 2015</a:t>
            </a:r>
          </a:p>
          <a:p>
            <a:endParaRPr lang="en-US" sz="2000" dirty="0">
              <a:solidFill>
                <a:schemeClr val="bg2">
                  <a:lumMod val="90000"/>
                </a:schemeClr>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719445"/>
            <a:ext cx="2448272" cy="60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2" descr="data:image/jpeg;base64,/9j/4AAQSkZJRgABAQAAAQABAAD/2wCEAAkGBxAQEA8ODA8ODw8NDQ8ODQ4MEA8MDg4QFBEWFxQRFBUYHCggGBolHBUWITEhJSkrLjouFx8zRDMsNzQtLisBCgoKDg0OGxAQGy8mICQ1MjcsLCwsLCwvLTU3LC00LCwvLDQsLCwtLCwuLDQsLywsLDQsLDcsLDQsLCw0LCwtLP/AABEIAMIBAwMBEQACEQEDEQH/xAAcAAEAAgMBAQEAAAAAAAAAAAAAAQQCAwUGBwj/xABAEAACAgECAwQIAwUECwAAAAABAgADEQQSBSExBhNBUQciMmFxgZGhFEJSFSNisdGSoqPCFjNDU3KTwcPh8PH/xAAaAQEAAgMBAAAAAAAAAAAAAAAABAUBAgMG/8QALxEBAAICAAQDBwQCAwAAAAAAAAECAxEEEiExBRNBIlFhcbHB8IGRodEjMhQk4f/aAAwDAQACEQMRAD8A+4QEBAQEBAQEBAQEBAQEBAQEBAQEBAQEBAQEBAQEBAQEBAQEBAQEBAQEBAQEBAQEBAQEBAQEBAQEBAQEBAQEBAQEBAQEBAQEBAQEBAQEBAQEBAQEBAQEBAQEBAQEBAQEBAQEBAQEBAQEBAQEBAQEBAQEBAQED5T2n9KrJa9WiFa1VuU7+z1zYQcEqCQAufjnryka+W2/ZXXD+H4orE5t7n07LvZT0kNdbXTrBXttZa1trBQq7HC7hkggkjmMdZimad6s24nwzH5c3wzO49JfSZKUbmP2h0Qfu21enDg4INi8j5E9AZp5lN62kxwfETXmik6+TpA5AI5gjII5giboyYCAgICAgICAgICAgICAgICAgICAgICAgICAgVeLWFdPeye0tFrL8QhImJ7N6Ru0bfn70fNWnEaLrV3LpdNqtQF5czXp2IHPxxk/KRcU6lfcdSbV175iP5dCriPCWvs1Or02tpFlpsNek1FFtCEnOANiOBnngZ6xzUmesMzh4nHXVbxMfH8l7f0w8demijS0sUOrLtaV5MakA9T4EsP7OJ1zT00geG44m03n07fN840PA9Y2gbiibTp0tasoWY2bFYKbcYxt3ZHXPLM4zi9nayrx2s3lz3e+9EnaBnazQ2MSoqN9APPZhgHUe71lOPjN8Fpj2UbxbHW0RmiOvafs9z2n4wui0t2qYA92oCKTje7EKq/Uj7zve3LG1Tw+LzckU/d4js/6TXuvooupqIvuSnvKy9ewu21Tg5zzI8ROFM1t6mFrxHhmKMc3x2npHafyH0uSVI51fHtGzmtdVQXVipXvFB3DqBnr8pp5ld62kTwmeK800nXydGbo5AQEBAQEBAQEBAQEBAQEBAQEBAQIJgYs8CpqtWqg7uYIII8x4iGYfnfU1fgdWyoUbuXfuTYosrtpYFSrr4hkYqw95kG0TSXqsV8fE4uvf1+E/nWFbVkanUY02nWrvXr26fThmRB6oYgHmB1PziPanpDForix6tbevWXuvTG/eWaKxea91dXnwDbkP8j9p1z+koHhURq9fl92/gHF6V7N6vTl1FtVepqaskBt11hNZA8Qe8HPzBit48uWuXh7xxtZ10nX8d/o5foeBPEyR0r0Vxby9Z6wB/75TGH/AGdPEp1i18f7dr018Z56fRIfZB1VwHmcrWD/AHz9JtmnrEOPhuPVbZJ+Uff7Pm2jayg1WMpV1FWpQeJU4srb5gqfnONukrLFMXpr37j7P07XerILAfVZA4P8JGZOeXmNTp+ceAu+o1mkViT32t07MDz63KT9syDWN2h6nNaa4rRvpET9H6Sk55UgICAgICAgICAgICAgICAgIEZgQWgSIEEQMHSBUv0gbrA4fEuy1FwItqRx/Eob+cxMQ3re1e0uRp+w2noYvQhrJ67GZQfiOkxyw3nNae8qXargVt9BpVQdrB62bqrDPP6Ej5zW9OaNO3D8ROK/ND53rOz2uTk2nL46NWVYfXkftI/kztcx4pjmvq936P8ARLoa7Hfd31203O6msKq5wig9AMk58fpO9K8sKnic05rPAcb4i2u1lloU2HU24qTzQDai9R+VR95GmZtbcLulaYMUVt2jv91bVLYrbb0tRgoULfvztA2qF3flAGBjlymJ3Hdvj8u0bx9vg+19n+MhuBpbuy1PDbEJPM7qa2Tn80kqtvY28/nxa4qa++fq+XejurdxPQL4C5m/sVO3+WcMf+0LfjJ1gvP53h+hQZMebZZgICAgICAgICAgeWPEu91Fq2MQtVjVImcKNpwSR4kkTzPHcRe2eazOqx6LKuLlxRNe8upodViwVA5VwxAznaRz5e7rJXhvE2nL5W9xr9kfLj9nmdWXiKQECMwMSYGDPAqa3U7Uc+SMfoDAt6PULYiuhyGAMDdAjECMQMSkDFqhA1NpgfCBXs0CnwEG1TUcJVgRjkQQR4ETGm0Wl5a/sBpw/eU1LW45g1jYQfdia8kOv/ItrUz0cbjfYC+4qyX4KAgC1d4xnPhgzW+LmSeH46cPaG0cG1Ok4ZqNIP372JcFFY2gd51UZPvP1mOSYpytp4ml+IjLMajp/D5wGt07AvXbS6nIZlsqK/BxyEjTS0LvHxWC3TpPze39H/azV26zTadtTY9Dd4bRawvyq1sQAzZI9bb4zfFa/NqZRfEMODyZvWkRPvj5/Do+y12Zkx5xtBgTAwVoGWYEwEBAQK+v1aUVWXW52VIWbHMnHgPeek1veKVm0+jatZtMRD5bq+LPfqGuq0z6cWH94N4uVj034wNp8wCf6+e4q2DNbm7fyuMOO9K8s9XtezCUr+8bUCy5l2gFWqCDxADdT75K8PrwuOdxeJtPv6fxKJxU5ZjXLqP3ellygIgQYGJMDU7wKt12IHH4lqvUceasPtA5PBuMvQce0h6r5e8QPaaDilVwyjDPiDyIgXYCAgMQIxAjECCsDE1iBiaRAwbSqeogVruEVPydFPxAMxpmLSraTszpKnNlWnpRz1dEVWPzAjUNvMtrW3Xrrx0mWjYBAra/WpShdz0HIeJPlA0aO/KIT1Kgn4kZMC2rwM8wM4CAgee7fc9Bcv63oX/GQn7AyJxtuXDM/L6pHCxvLH56PmPC9YwBDdUYqflKDLSN7hcVl6ThHF9liK45PyHkZGmmusNclOaHv+G37lI/SRj/AIT0/wCs9F4Zn8zFqfT6en9KfNTllbli4sTA1sYFe0wOdqngee4pZyPwMDiK8C7w0qXw14oPIIdtljOx6KoWB6mq3X0D94guUHrWctjzxgGBZ0/aWonbaGrbxDgiB1KddU/sup+cCwGB6GBMBAQEBAYgRiAMDRfrK0GXdR8TA4uv7UIuRSNx8zyEDy+u1z3Nmxs5OAPAZ8oHpdHqekDq02wN4aBZgICB5f0gWfuKa/16gE/BUY/zIld4nbWKI98pvA13kmfg+c/hjWVY/wC3RrR/zrE/7efnKq8Ty1n3x95WMTu0x7v6X9TWe6V19qtlcfI8/tItZ9vU+ro972bv9nPLcpQg+DDmM/cfOTfC7+Xnmk+vT9Y/JVvF16bh6CejV6DA1tAr2iBztSsDg8QpzmBb0fZWu6tWX8VpyD634gVsbB5gA+r8/pA9DoODVacD8OnrdGsY7rD9eXy5QL+TzyBgeZ5nl1geT7U9qtFQpRkXUW+FYwQPif6QPJ6jjumdA+mS6q9mG6osDUo/Ng4z94FzS8YuAG2xh7icwOjV2k1A/MD8RAtV9q7fFVP2gbl7Wt41j6wM/wDS0/7v7wB7Wnwr+8DW/auzwRR84FaztLeem0fAZgU7uL3t7VjfLlApPaTzJJPvOYGtngYB/WHxED0OgfpA7mmaBcDQL8BAQKHF+E1apVW7cNjbkZCFZcjB6gjBnDPw9M1eW7rizWxTurw3b7RJRZpEqGEGmatRnPJHzzPj7crfEKRTkrXtpO4O825plT0ib6WXzUj7SjydJT4ns9Un7u046XImpr8ssMt/eBPzk7jKzh4iL19dTH5+d1fHtY+vp0l6VLQQpBHrjKgnmeWeU9LS8XrFo7SrprMTMe5kZsw1tA0uIFUKrua96BgASpYb8Hx29YGCaDUV3K1X4ZqsjebQ/egZ5lCOWcf/AGBc4nq6qE32rYVJ2kUo7k58wv8AMwOXb2o0ip36Wb85UVhSlg9xHh84HmdR26sZ2FlNT6dhtNRzux57v/EDx/F2qtueyirukbGEyzYOOZyYDTpiB0qngWFsgbA8DIPAnfAnfAb4Eb4EF4GJeBrZ4FnQ0FjuPy/rA9Ho6oHX06wLYEDoQEBAQPHekLSCz8MT4G5P7QQ/5ZVeK9K1t+fnRYcB3tDy/Z4na6MclHZc+YlFxGtxMeqx7Q9D2w71eHafVae2qt9NUpbvc5tUoB3aH9RIGB/KX84KZ+Gx2v6RH0QeGn/sWpre5/br3eC4RrtfxDWaQV3ItujrDVPaStVaVgb3YDqW6NjruxyHTrjiela+nZZZa4cGK246W7/Hfb9vR9m4XxOnVVJqNLYLKrM7XAK9Dggg8wc+Bk2tomNw89lxWx2mt41KwZlzaXMDk8TpyyOtGmuKk5/EDDAeG1sH6GBWt1mrDGwXoCetDIHoXyCnk3xMCvru0GoZdvqU8sMaSWZvgT7I+8DyWuIOYHHuyOnOBrU+YIgb64FmtoG9XgbA8DIPAnfAnfAb4Eb4EF4GSVM3sg/E8hAv6XhhPNufu8IHb0uix4QOpRRiBerrgbwsC3AiAgIHne2yZppb9OoH3RxKzxWu8O/dP9pvAz/kmPg8Rwxwtt4P6931EoMkbrVay5Xb3Vah10ZLZ0j1P+HC8gLK3K2Bh+rpg+Rx55vsMT5FN+5twk0i14iOu+s/R5Oq5kJNbMhKsjFCVyrDDKcdQR4TolzET3h9Z9FfD76NPZbqG21apkfT0N7QwDm33bhjl5KDJWGsxHVReJZqXvEV7x3n7fo9hrdONQmwW214YFjp37t+nsk4yBznZWtuxK09dsKigF7G6ADGSTA41muRye63lB0dhtVz/D4ke+BzdXfA4uqtJgc21CYGC6InwgWauF58IFlOD+6Bs/Yg8oGJ4IfAmBieDv4H7QI/ZVnmPpAfsuz3feBkOFWef2gbF4O3ifoIG+vgnnkwLlPB1H5YF6nhwHhAu1aPHhAt16eBYSqBuVIGe2BtgIEQIzA4va8Z0rH9FlLf4gX/ADSD4jG+Ht+n1SuDn/NH6/R82uvWu63vDhWRT8eWJQVrNqRpcTOlfg3ZO3XbrXvCabbetBBZ7EtGdgKYxt3HJweYHh1l9w2PmxxMuGXj4xxy1jr9v7VuEdhtVfXe1g7h6spUluQLbVYZ54/1eAcNjnkTrXDM726ZfEaV5eXrvv8AD/17zgfF001NVGvu3ahN1dt6Vsa0bcQqGzbgkDC590kUiYjUqbiL0vkm1I1DsnieCU0wGoY+0+dqJ5b36N8BNnFWd9Yrb++quDcnosr2VAeGwjn9esDXfa7ZNgQE/lqBCgeXvgc69CYFRtKTAzr4f7oFynh3ugXqdD7oFtNGPKBtGkHlAy/CDygR+DHlAfgh5QH4IeUCRoh5QMhox5QM10o8oGxdPA2LTAzFUDMJAzCwMgIE4gTAjMCCYGuyzEDidoLd9FiDmWXkPeCCPuJF4r2sdqe92wTy3iz5zq9J3twNqtWpUKC/LLeUoppfDj3K3jJTJbUPV9nytVZqq5qrk8ufMgZk/wAPy38vr70DjIjn/R1rdQVXdgk5A2rzLE+Et47ILCu9znviuxlK9yMOMHruJ6n3dJkZLeqgKgCqOiqAAPlAg35gYkZgQNPmBsXSDygb69KIFlNPA3rTA2CuBmEgTsgTsgNkCe7gNkCdkBsgTsgTtgTiBOIE4gMQJgY5gYkwMGaByeM68UtUW5o+9W9x9Ug/zgV+/qsGVdefgTtM0tSJZidK92hpb2zWR/EVInOcES255R32npGF28vy1jAm1cUQxNplytVxUu6Y9VFbkBOrVFmtgYDVGBZpuJgX6GgXqRAtokDeqQNirAzCwMwsCQIE4gTiAxAYgMQJxAYgMQGIEwEBAQJgaSYGDNA0vZA892rOakP6bR91MDzAYjoTAnvD5mBBMDFj4+UCVbMCzTUTA6OnpgdPT1QL9SQLSLA3qIGYEDMCBMCYEwECYCAgICAgTAQEBAQECqxganaBUusgcHjtma2HvU/eB53MBmAzAxsPIwN+iqziB2dNp4HSoogXqqoFlEgb1WBsAgZAQMhAmBMCYCAgIEwEBAQEBAQEBAQKTGBpsgUtRA4XFaiVIEDgHlyMBmAzA3UaVn8OXnA7ej0WMQOrRRAu11QLCJA2qsDYBAyAgZAQJgTAmAgICBMBAQEBAQEBAQEBApNA1OIFexIFO3T5gUL+Fq3UQK37EX3/AFMDdTwdR+X684F+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go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30" y="2915190"/>
            <a:ext cx="2160240" cy="162018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itu.int/en/ITU-D/Statistics/PublishingImages/wtis2014_h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1584291"/>
            <a:ext cx="1760422" cy="9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277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Partnership for Measuring ICT for Development</a:t>
            </a:r>
            <a:endParaRPr lang="en-US" dirty="0"/>
          </a:p>
        </p:txBody>
      </p:sp>
      <p:sp>
        <p:nvSpPr>
          <p:cNvPr id="3" name="Content Placeholder 2"/>
          <p:cNvSpPr>
            <a:spLocks noGrp="1"/>
          </p:cNvSpPr>
          <p:nvPr>
            <p:ph idx="1"/>
          </p:nvPr>
        </p:nvSpPr>
        <p:spPr>
          <a:xfrm>
            <a:off x="457200" y="1484784"/>
            <a:ext cx="8229600" cy="4641379"/>
          </a:xfrm>
        </p:spPr>
        <p:txBody>
          <a:bodyPr>
            <a:normAutofit fontScale="85000" lnSpcReduction="20000"/>
          </a:bodyPr>
          <a:lstStyle/>
          <a:p>
            <a:r>
              <a:rPr lang="en-US" dirty="0"/>
              <a:t>Partnership on Measuring ICT </a:t>
            </a:r>
            <a:r>
              <a:rPr lang="en-US" dirty="0" smtClean="0"/>
              <a:t>for </a:t>
            </a:r>
            <a:br>
              <a:rPr lang="en-US" dirty="0" smtClean="0"/>
            </a:br>
            <a:r>
              <a:rPr lang="en-US" dirty="0" smtClean="0"/>
              <a:t>Development </a:t>
            </a:r>
            <a:r>
              <a:rPr lang="en-US" dirty="0"/>
              <a:t>d</a:t>
            </a:r>
            <a:r>
              <a:rPr lang="fr-CH" dirty="0" err="1"/>
              <a:t>eveloped</a:t>
            </a:r>
            <a:r>
              <a:rPr lang="fr-CH" dirty="0"/>
              <a:t> </a:t>
            </a:r>
            <a:r>
              <a:rPr lang="fr-CH" dirty="0" smtClean="0"/>
              <a:t/>
            </a:r>
            <a:br>
              <a:rPr lang="fr-CH" dirty="0" smtClean="0"/>
            </a:br>
            <a:r>
              <a:rPr lang="fr-CH" dirty="0" smtClean="0"/>
              <a:t>a </a:t>
            </a:r>
            <a:r>
              <a:rPr lang="fr-CH" dirty="0"/>
              <a:t>set of </a:t>
            </a:r>
            <a:r>
              <a:rPr lang="fr-CH" dirty="0" err="1"/>
              <a:t>indicators</a:t>
            </a:r>
            <a:r>
              <a:rPr lang="fr-CH" dirty="0"/>
              <a:t> to </a:t>
            </a:r>
            <a:r>
              <a:rPr lang="fr-CH" dirty="0" err="1"/>
              <a:t>measure</a:t>
            </a:r>
            <a:r>
              <a:rPr lang="fr-CH" dirty="0"/>
              <a:t> </a:t>
            </a:r>
            <a:r>
              <a:rPr lang="fr-CH" dirty="0" smtClean="0"/>
              <a:t/>
            </a:r>
            <a:br>
              <a:rPr lang="fr-CH" dirty="0" smtClean="0"/>
            </a:br>
            <a:r>
              <a:rPr lang="fr-CH" dirty="0" smtClean="0"/>
              <a:t>the </a:t>
            </a:r>
            <a:r>
              <a:rPr lang="fr-CH" b="1" dirty="0">
                <a:solidFill>
                  <a:srgbClr val="FFFF00"/>
                </a:solidFill>
              </a:rPr>
              <a:t>WSIS </a:t>
            </a:r>
            <a:r>
              <a:rPr lang="fr-CH" b="1" dirty="0" err="1">
                <a:solidFill>
                  <a:srgbClr val="FFFF00"/>
                </a:solidFill>
              </a:rPr>
              <a:t>targets</a:t>
            </a:r>
            <a:r>
              <a:rPr lang="fr-CH" b="1" dirty="0">
                <a:solidFill>
                  <a:srgbClr val="FFFF00"/>
                </a:solidFill>
              </a:rPr>
              <a:t> </a:t>
            </a:r>
            <a:endParaRPr lang="en-US" sz="1500" dirty="0" smtClean="0"/>
          </a:p>
          <a:p>
            <a:r>
              <a:rPr lang="en-US" dirty="0" smtClean="0"/>
              <a:t>Final </a:t>
            </a:r>
            <a:r>
              <a:rPr lang="en-US" dirty="0"/>
              <a:t>assessment of progress </a:t>
            </a:r>
            <a:r>
              <a:rPr lang="en-US" dirty="0" smtClean="0"/>
              <a:t/>
            </a:r>
            <a:br>
              <a:rPr lang="en-US" dirty="0" smtClean="0"/>
            </a:br>
            <a:r>
              <a:rPr lang="en-US" dirty="0" smtClean="0"/>
              <a:t>made </a:t>
            </a:r>
            <a:r>
              <a:rPr lang="en-US" dirty="0"/>
              <a:t>towards each of the ten </a:t>
            </a:r>
            <a:r>
              <a:rPr lang="en-US" dirty="0" smtClean="0"/>
              <a:t/>
            </a:r>
            <a:br>
              <a:rPr lang="en-US" dirty="0" smtClean="0"/>
            </a:br>
            <a:r>
              <a:rPr lang="en-US" dirty="0" smtClean="0"/>
              <a:t>WSIS </a:t>
            </a:r>
            <a:r>
              <a:rPr lang="en-US" dirty="0"/>
              <a:t>targets </a:t>
            </a:r>
          </a:p>
          <a:p>
            <a:pPr lvl="1"/>
            <a:r>
              <a:rPr lang="en-US" dirty="0"/>
              <a:t>Major report coordinated by </a:t>
            </a:r>
            <a:r>
              <a:rPr lang="en-US" dirty="0" smtClean="0"/>
              <a:t/>
            </a:r>
            <a:br>
              <a:rPr lang="en-US" dirty="0" smtClean="0"/>
            </a:br>
            <a:r>
              <a:rPr lang="en-US" dirty="0" smtClean="0"/>
              <a:t>ITU </a:t>
            </a:r>
            <a:r>
              <a:rPr lang="en-US" dirty="0"/>
              <a:t>and involving many contributors</a:t>
            </a:r>
          </a:p>
          <a:p>
            <a:pPr lvl="1"/>
            <a:r>
              <a:rPr lang="fr-CH" dirty="0"/>
              <a:t>The </a:t>
            </a:r>
            <a:r>
              <a:rPr lang="fr-CH" dirty="0" err="1"/>
              <a:t>only</a:t>
            </a:r>
            <a:r>
              <a:rPr lang="fr-CH" dirty="0"/>
              <a:t> </a:t>
            </a:r>
            <a:r>
              <a:rPr lang="fr-CH" i="1" dirty="0"/>
              <a:t>quantitative</a:t>
            </a:r>
            <a:r>
              <a:rPr lang="fr-CH" dirty="0"/>
              <a:t> global </a:t>
            </a:r>
            <a:r>
              <a:rPr lang="fr-CH" dirty="0" err="1"/>
              <a:t>assessment</a:t>
            </a:r>
            <a:r>
              <a:rPr lang="fr-CH" dirty="0"/>
              <a:t> of WSIS </a:t>
            </a:r>
            <a:r>
              <a:rPr lang="fr-CH" dirty="0" err="1"/>
              <a:t>outcomes</a:t>
            </a:r>
            <a:endParaRPr lang="en-US" dirty="0"/>
          </a:p>
          <a:p>
            <a:pPr lvl="1"/>
            <a:r>
              <a:rPr lang="en-US" dirty="0"/>
              <a:t>Based on data collection carried out in 2013 with all member states (WSIS targets questionnaire</a:t>
            </a:r>
            <a:r>
              <a:rPr lang="en-US" dirty="0" smtClean="0"/>
              <a:t>)</a:t>
            </a:r>
            <a:endParaRPr lang="en-US" dirty="0"/>
          </a:p>
          <a:p>
            <a:r>
              <a:rPr lang="en-GB" dirty="0" smtClean="0"/>
              <a:t>Launch </a:t>
            </a:r>
            <a:r>
              <a:rPr lang="en-GB" dirty="0"/>
              <a:t>of final report: </a:t>
            </a:r>
            <a:r>
              <a:rPr lang="en-US" dirty="0">
                <a:solidFill>
                  <a:srgbClr val="FFFF00"/>
                </a:solidFill>
              </a:rPr>
              <a:t>WSIS+10 High-level Event, 10-13 June 2014, Geneva </a:t>
            </a:r>
            <a:endParaRPr lang="en-US" dirty="0" smtClean="0">
              <a:solidFill>
                <a:srgbClr val="FFFF00"/>
              </a:solidFill>
            </a:endParaRPr>
          </a:p>
        </p:txBody>
      </p:sp>
      <p:sp>
        <p:nvSpPr>
          <p:cNvPr id="6" name="Rounded Rectangle 5"/>
          <p:cNvSpPr/>
          <p:nvPr/>
        </p:nvSpPr>
        <p:spPr>
          <a:xfrm>
            <a:off x="5220072" y="1628800"/>
            <a:ext cx="3528393"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7" y="2569096"/>
            <a:ext cx="3294471" cy="95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descr="Partnership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64088" y="1772816"/>
            <a:ext cx="3294471" cy="711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770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59632" y="3284984"/>
            <a:ext cx="6480720" cy="2558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16" descr="unes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2" y="3590060"/>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unct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07" y="3612033"/>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und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612" y="3602327"/>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unde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782" y="3619581"/>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fa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304" y="485520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 descr="une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248" y="3642730"/>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wm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868" y="4750324"/>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3" descr="il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3249" y="4855203"/>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wh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821" y="3614211"/>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ption: Itu"/>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3637332"/>
            <a:ext cx="598805" cy="668020"/>
          </a:xfrm>
          <a:prstGeom prst="rect">
            <a:avLst/>
          </a:prstGeom>
          <a:noFill/>
          <a:ln>
            <a:noFill/>
          </a:ln>
        </p:spPr>
      </p:pic>
      <p:pic>
        <p:nvPicPr>
          <p:cNvPr id="15"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43292" y="4850082"/>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19962" y="4802742"/>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9388" y="4795740"/>
            <a:ext cx="1053262" cy="7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473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a:xfrm>
            <a:off x="457200" y="1484784"/>
            <a:ext cx="8229600" cy="4641379"/>
          </a:xfrm>
        </p:spPr>
        <p:txBody>
          <a:bodyPr>
            <a:normAutofit/>
          </a:bodyPr>
          <a:lstStyle/>
          <a:p>
            <a:r>
              <a:rPr lang="en-US" dirty="0" smtClean="0"/>
              <a:t>WSIS Stocktaking Process </a:t>
            </a:r>
          </a:p>
          <a:p>
            <a:r>
              <a:rPr lang="en-US" dirty="0" smtClean="0"/>
              <a:t>Publicly available database and </a:t>
            </a:r>
            <a:br>
              <a:rPr lang="en-US" dirty="0" smtClean="0"/>
            </a:br>
            <a:r>
              <a:rPr lang="en-US" dirty="0" smtClean="0"/>
              <a:t>networking platform </a:t>
            </a:r>
          </a:p>
          <a:p>
            <a:r>
              <a:rPr lang="en-US" dirty="0" smtClean="0"/>
              <a:t>More than 30.000 Active Users</a:t>
            </a:r>
          </a:p>
          <a:p>
            <a:r>
              <a:rPr lang="en-US" dirty="0" smtClean="0"/>
              <a:t>More than 10.000 Entries</a:t>
            </a:r>
          </a:p>
          <a:p>
            <a:r>
              <a:rPr lang="en-US" dirty="0" smtClean="0"/>
              <a:t>Regular reporting through</a:t>
            </a:r>
          </a:p>
          <a:p>
            <a:pPr lvl="1"/>
            <a:r>
              <a:rPr lang="en-US" dirty="0" smtClean="0"/>
              <a:t>WSIS Stocktaking Reports</a:t>
            </a:r>
          </a:p>
          <a:p>
            <a:pPr lvl="1"/>
            <a:r>
              <a:rPr lang="en-US" dirty="0" smtClean="0"/>
              <a:t>WSIS Success Stories</a:t>
            </a:r>
          </a:p>
          <a:p>
            <a:pPr lvl="1"/>
            <a:r>
              <a:rPr lang="en-US" dirty="0" smtClean="0"/>
              <a:t>Regional Reports</a:t>
            </a:r>
          </a:p>
          <a:p>
            <a:endParaRPr lang="en-US" dirty="0"/>
          </a:p>
        </p:txBody>
      </p:sp>
      <p:grpSp>
        <p:nvGrpSpPr>
          <p:cNvPr id="5" name="Group 4"/>
          <p:cNvGrpSpPr/>
          <p:nvPr/>
        </p:nvGrpSpPr>
        <p:grpSpPr>
          <a:xfrm>
            <a:off x="5292080" y="5245561"/>
            <a:ext cx="3744416" cy="1351791"/>
            <a:chOff x="67772" y="2456504"/>
            <a:chExt cx="9000039" cy="408259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2092" y="2468894"/>
              <a:ext cx="143006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8550" y="2468894"/>
              <a:ext cx="1425778"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4594" y="2456504"/>
              <a:ext cx="1423217" cy="268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groups.itu.int/Portals/30/documents/WSIS/WSIS%20Stockatking%20Report%202010%20-%20cover%20front%20201x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8024" y="2468894"/>
              <a:ext cx="1421968" cy="2688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groups.itu.int/Portals/30/documents/WSIS/WSIS-ST-Cover-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6692" y="2457155"/>
              <a:ext cx="1421906" cy="27000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groups.itu.int/Portals/30/documents/WSIS/STRepor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72" y="2468895"/>
              <a:ext cx="1451982" cy="26882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772" y="5144804"/>
              <a:ext cx="8968725" cy="1394290"/>
            </a:xfrm>
            <a:prstGeom prst="rect">
              <a:avLst/>
            </a:prstGeom>
          </p:spPr>
          <p:txBody>
            <a:bodyPr wrap="square">
              <a:spAutoFit/>
            </a:bodyPr>
            <a:lstStyle/>
            <a:p>
              <a:pPr fontAlgn="base">
                <a:spcBef>
                  <a:spcPct val="0"/>
                </a:spcBef>
                <a:spcAft>
                  <a:spcPct val="0"/>
                </a:spcAft>
              </a:pPr>
              <a:r>
                <a:rPr lang="en-US" sz="2400" b="1" dirty="0" smtClean="0">
                  <a:solidFill>
                    <a:srgbClr val="C00000"/>
                  </a:solidFill>
                  <a:effectLst>
                    <a:outerShdw blurRad="38100" dist="38100" dir="2700000" algn="tl">
                      <a:srgbClr val="000000">
                        <a:alpha val="43137"/>
                      </a:srgbClr>
                    </a:outerShdw>
                  </a:effectLst>
                  <a:latin typeface="Arial" pitchFamily="34" charset="0"/>
                  <a:ea typeface="ＭＳ Ｐゴシック" pitchFamily="34" charset="-128"/>
                </a:rPr>
                <a:t>    </a:t>
              </a:r>
              <a:endParaRPr lang="en-US" sz="2000" dirty="0">
                <a:solidFill>
                  <a:srgbClr val="C00000"/>
                </a:solidFill>
                <a:effectLst>
                  <a:outerShdw blurRad="38100" dist="38100" dir="2700000" algn="tl">
                    <a:srgbClr val="000000">
                      <a:alpha val="43137"/>
                    </a:srgbClr>
                  </a:outerShdw>
                </a:effectLst>
                <a:latin typeface="Arial" pitchFamily="34" charset="0"/>
                <a:ea typeface="ＭＳ Ｐゴシック" pitchFamily="34" charset="-128"/>
              </a:endParaRPr>
            </a:p>
          </p:txBody>
        </p:sp>
      </p:grpSp>
      <p:pic>
        <p:nvPicPr>
          <p:cNvPr id="15"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8742" y="1700808"/>
            <a:ext cx="2389722"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084" t="9374" r="34406" b="8334"/>
          <a:stretch/>
        </p:blipFill>
        <p:spPr bwMode="auto">
          <a:xfrm>
            <a:off x="5610954" y="2647338"/>
            <a:ext cx="2417430" cy="2340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160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Year Anniversary of the </a:t>
            </a:r>
            <a:br>
              <a:rPr lang="en-US" dirty="0" smtClean="0"/>
            </a:br>
            <a:r>
              <a:rPr lang="en-US" dirty="0" smtClean="0"/>
              <a:t>WSIS Stocktaking Process</a:t>
            </a:r>
            <a:endParaRPr lang="en-US" dirty="0"/>
          </a:p>
        </p:txBody>
      </p:sp>
      <p:sp>
        <p:nvSpPr>
          <p:cNvPr id="3" name="Content Placeholder 2"/>
          <p:cNvSpPr>
            <a:spLocks noGrp="1"/>
          </p:cNvSpPr>
          <p:nvPr>
            <p:ph idx="1"/>
          </p:nvPr>
        </p:nvSpPr>
        <p:spPr/>
        <p:txBody>
          <a:bodyPr>
            <a:normAutofit/>
          </a:bodyPr>
          <a:lstStyle/>
          <a:p>
            <a:r>
              <a:rPr lang="en-US" b="1" dirty="0" smtClean="0"/>
              <a:t>WSIS Project Prizes Track </a:t>
            </a:r>
          </a:p>
          <a:p>
            <a:r>
              <a:rPr lang="en-US" b="1" dirty="0" smtClean="0"/>
              <a:t>More than 140 projects </a:t>
            </a:r>
            <a:r>
              <a:rPr lang="en-US" dirty="0" smtClean="0"/>
              <a:t/>
            </a:r>
            <a:br>
              <a:rPr lang="en-US" dirty="0" smtClean="0"/>
            </a:br>
            <a:r>
              <a:rPr lang="en-US" dirty="0" smtClean="0"/>
              <a:t>nominated in 17 categories </a:t>
            </a:r>
            <a:br>
              <a:rPr lang="en-US" dirty="0" smtClean="0"/>
            </a:br>
            <a:r>
              <a:rPr lang="en-US" dirty="0" smtClean="0"/>
              <a:t>following the WSIS Action Lines</a:t>
            </a:r>
          </a:p>
          <a:p>
            <a:r>
              <a:rPr lang="en-US" dirty="0" smtClean="0"/>
              <a:t>Appreciation process is underway: 18 April 2014 </a:t>
            </a:r>
          </a:p>
          <a:p>
            <a:r>
              <a:rPr lang="en-US" dirty="0" smtClean="0"/>
              <a:t>Ceremony at the WSIS+10 High Level Event</a:t>
            </a:r>
          </a:p>
          <a:p>
            <a:endParaRPr lang="en-US" dirty="0" smtClean="0"/>
          </a:p>
        </p:txBody>
      </p:sp>
      <p:pic>
        <p:nvPicPr>
          <p:cNvPr id="6146" name="Picture 2" descr="https://farm9.staticflickr.com/8404/8747428884_d98279d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214" y="1556792"/>
            <a:ext cx="2919242" cy="194421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509073" y="4740473"/>
            <a:ext cx="5217661" cy="1337583"/>
          </a:xfrm>
          <a:prstGeom prst="rect">
            <a:avLst/>
          </a:prstGeom>
          <a:solidFill>
            <a:schemeClr val="bg1">
              <a:alpha val="57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lang="en-US" sz="2800" kern="1200" smtClean="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800" kern="1200" smtClean="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400" kern="1200" smtClean="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smtClean="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smtClean="0">
                <a:solidFill>
                  <a:schemeClr val="tx1">
                    <a:lumMod val="95000"/>
                    <a:lumOff val="5000"/>
                  </a:schemeClr>
                </a:solidFill>
                <a:latin typeface="Times New Roman" pitchFamily="18" charset="0"/>
                <a:cs typeface="Times New Roman" pitchFamily="18" charset="0"/>
              </a:rPr>
              <a:t>WSIS Project Prizes recognize excellence in the implementation of projects and initiatives which further the goals of WSIS in improving connectivity to information and communication technologies (ICTs) in line with the 11 Action Lines laid out in the WSIS outcome documents</a:t>
            </a:r>
            <a:endParaRPr lang="en-US" sz="1600" i="1" dirty="0">
              <a:solidFill>
                <a:schemeClr val="tx1">
                  <a:lumMod val="95000"/>
                  <a:lumOff val="5000"/>
                </a:schemeClr>
              </a:solidFill>
              <a:latin typeface="Times New Roman" pitchFamily="18" charset="0"/>
              <a:cs typeface="Times New Roman" pitchFamily="18" charset="0"/>
            </a:endParaRPr>
          </a:p>
        </p:txBody>
      </p:sp>
      <p:pic>
        <p:nvPicPr>
          <p:cNvPr id="14" name="Picture 2" descr="http://groups.itu.int/Portals/30/prizes/img/prize12.jpg">
            <a:hlinkClick r:id="rId3"/>
          </p:cNvPr>
          <p:cNvPicPr>
            <a:picLocks noChangeAspect="1" noChangeArrowheads="1"/>
          </p:cNvPicPr>
          <p:nvPr/>
        </p:nvPicPr>
        <p:blipFill>
          <a:blip r:embed="rId4" cstate="print"/>
          <a:srcRect t="18519"/>
          <a:stretch>
            <a:fillRect/>
          </a:stretch>
        </p:blipFill>
        <p:spPr bwMode="auto">
          <a:xfrm>
            <a:off x="5724534" y="4729425"/>
            <a:ext cx="2951922" cy="1348631"/>
          </a:xfrm>
          <a:prstGeom prst="rect">
            <a:avLst/>
          </a:prstGeom>
          <a:noFill/>
        </p:spPr>
      </p:pic>
    </p:spTree>
    <p:extLst>
      <p:ext uri="{BB962C8B-B14F-4D97-AF65-F5344CB8AC3E}">
        <p14:creationId xmlns:p14="http://schemas.microsoft.com/office/powerpoint/2010/main" val="764363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dirty="0"/>
              <a:t>Format and Thematic Focus </a:t>
            </a:r>
            <a:r>
              <a:rPr lang="en-US" dirty="0" smtClean="0"/>
              <a:t/>
            </a:r>
            <a:br>
              <a:rPr lang="en-US" dirty="0" smtClean="0"/>
            </a:br>
            <a:r>
              <a:rPr lang="en-US" dirty="0" smtClean="0"/>
              <a:t>Open Consultation </a:t>
            </a:r>
            <a:r>
              <a:rPr lang="en-US" dirty="0" smtClean="0">
                <a:solidFill>
                  <a:srgbClr val="FFFF00"/>
                </a:solidFill>
              </a:rPr>
              <a:t>Completed</a:t>
            </a:r>
            <a:r>
              <a:rPr lang="en-US" b="1" u="sng" dirty="0" smtClean="0">
                <a:solidFill>
                  <a:schemeClr val="bg1"/>
                </a:solidFill>
                <a:effectLst>
                  <a:outerShdw blurRad="38100" dist="38100" dir="2700000" algn="tl">
                    <a:srgbClr val="000000">
                      <a:alpha val="43137"/>
                    </a:srgbClr>
                  </a:outerShdw>
                </a:effectLst>
              </a:rPr>
              <a:t/>
            </a:r>
            <a:br>
              <a:rPr lang="en-US" b="1" u="sng" dirty="0" smtClean="0">
                <a:solidFill>
                  <a:schemeClr val="bg1"/>
                </a:solidFill>
                <a:effectLst>
                  <a:outerShdw blurRad="38100" dist="38100" dir="2700000" algn="tl">
                    <a:srgbClr val="000000">
                      <a:alpha val="43137"/>
                    </a:srgbClr>
                  </a:outerShdw>
                </a:effectLst>
              </a:rPr>
            </a:br>
            <a:endParaRPr lang="en-US" sz="3600" b="1" u="sng"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67544" y="1772816"/>
            <a:ext cx="8507288" cy="4277071"/>
          </a:xfrm>
          <a:solidFill>
            <a:srgbClr val="003300">
              <a:alpha val="32941"/>
            </a:srgbClr>
          </a:solidFill>
        </p:spPr>
        <p:txBody>
          <a:bodyPr>
            <a:noAutofit/>
          </a:bodyPr>
          <a:lstStyle/>
          <a:p>
            <a:r>
              <a:rPr lang="en-US" sz="3200" dirty="0" smtClean="0">
                <a:solidFill>
                  <a:schemeClr val="bg1"/>
                </a:solidFill>
                <a:effectLst>
                  <a:outerShdw blurRad="38100" dist="38100" dir="2700000" algn="tl">
                    <a:srgbClr val="000000">
                      <a:alpha val="43137"/>
                    </a:srgbClr>
                  </a:outerShdw>
                </a:effectLst>
              </a:rPr>
              <a:t>Recommendation of Speakers</a:t>
            </a:r>
          </a:p>
          <a:p>
            <a:r>
              <a:rPr lang="en-US" sz="3200" dirty="0" smtClean="0">
                <a:solidFill>
                  <a:schemeClr val="bg1"/>
                </a:solidFill>
                <a:effectLst>
                  <a:outerShdw blurRad="38100" dist="38100" dir="2700000" algn="tl">
                    <a:srgbClr val="000000">
                      <a:alpha val="43137"/>
                    </a:srgbClr>
                  </a:outerShdw>
                </a:effectLst>
              </a:rPr>
              <a:t>Expression of interest for </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organization of thematic and country</a:t>
            </a:r>
          </a:p>
          <a:p>
            <a:r>
              <a:rPr lang="en-US" sz="3200" dirty="0" smtClean="0">
                <a:solidFill>
                  <a:schemeClr val="bg1"/>
                </a:solidFill>
                <a:effectLst>
                  <a:outerShdw blurRad="38100" dist="38100" dir="2700000" algn="tl">
                    <a:srgbClr val="000000">
                      <a:alpha val="43137"/>
                    </a:srgbClr>
                  </a:outerShdw>
                </a:effectLst>
              </a:rPr>
              <a:t>Knowledge exchange and exhibition</a:t>
            </a:r>
          </a:p>
          <a:p>
            <a:r>
              <a:rPr lang="en-US" sz="3200" dirty="0" smtClean="0">
                <a:solidFill>
                  <a:schemeClr val="bg1"/>
                </a:solidFill>
                <a:effectLst>
                  <a:outerShdw blurRad="38100" dist="38100" dir="2700000" algn="tl">
                    <a:srgbClr val="000000">
                      <a:alpha val="43137"/>
                    </a:srgbClr>
                  </a:outerShdw>
                </a:effectLst>
              </a:rPr>
              <a:t>Key thematic aspects for HLE </a:t>
            </a:r>
          </a:p>
          <a:p>
            <a:r>
              <a:rPr lang="en-US" sz="3200" dirty="0" smtClean="0">
                <a:solidFill>
                  <a:schemeClr val="bg1"/>
                </a:solidFill>
                <a:effectLst>
                  <a:outerShdw blurRad="38100" dist="38100" dir="2700000" algn="tl">
                    <a:srgbClr val="000000">
                      <a:alpha val="43137"/>
                    </a:srgbClr>
                  </a:outerShdw>
                </a:effectLst>
              </a:rPr>
              <a:t>Innovative suggestions on the format</a:t>
            </a:r>
          </a:p>
          <a:p>
            <a:pPr marL="0" indent="0">
              <a:buNone/>
            </a:pPr>
            <a:r>
              <a:rPr lang="en-US" sz="3200" b="1" u="sng" dirty="0" smtClean="0">
                <a:solidFill>
                  <a:srgbClr val="FFFF00"/>
                </a:solidFill>
              </a:rPr>
              <a:t>19 May 2014 / Briefing Session / ITU HQ </a:t>
            </a:r>
            <a:r>
              <a:rPr lang="en-US" sz="2400" b="1" u="sng" dirty="0" smtClean="0">
                <a:solidFill>
                  <a:srgbClr val="FFFF00"/>
                </a:solidFill>
              </a:rPr>
              <a:t>(Popov)</a:t>
            </a:r>
            <a:endParaRPr lang="en-US" sz="3200" b="1" u="sng" dirty="0" smtClean="0">
              <a:solidFill>
                <a:srgbClr val="FFFF00"/>
              </a:solidFill>
              <a:effectLst>
                <a:outerShdw blurRad="38100" dist="38100" dir="2700000" algn="tl">
                  <a:srgbClr val="000000">
                    <a:alpha val="43137"/>
                  </a:srgbClr>
                </a:outerShdw>
              </a:effectLst>
            </a:endParaRPr>
          </a:p>
          <a:p>
            <a:endParaRPr lang="en-US" sz="2000" dirty="0">
              <a:solidFill>
                <a:schemeClr val="bg1"/>
              </a:solidFill>
            </a:endParaRPr>
          </a:p>
          <a:p>
            <a:endParaRPr lang="en-US" sz="2000" dirty="0">
              <a:solidFill>
                <a:schemeClr val="bg1"/>
              </a:solidFill>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spTree>
    <p:extLst>
      <p:ext uri="{BB962C8B-B14F-4D97-AF65-F5344CB8AC3E}">
        <p14:creationId xmlns:p14="http://schemas.microsoft.com/office/powerpoint/2010/main" val="5258919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457200" y="1412776"/>
            <a:ext cx="8229600" cy="4525963"/>
          </a:xfrm>
          <a:solidFill>
            <a:srgbClr val="003300">
              <a:alpha val="32941"/>
            </a:srgbClr>
          </a:solidFill>
        </p:spPr>
        <p:txBody>
          <a:bodyPr vert="horz" lIns="91440" tIns="45720" rIns="91440" bIns="45720" rtlCol="0">
            <a:normAutofit lnSpcReduction="10000"/>
          </a:bodyPr>
          <a:lstStyle/>
          <a:p>
            <a:r>
              <a:rPr lang="en-US" sz="3200" dirty="0" smtClean="0">
                <a:solidFill>
                  <a:schemeClr val="bg1"/>
                </a:solidFill>
                <a:effectLst>
                  <a:outerShdw blurRad="38100" dist="38100" dir="2700000" algn="tl">
                    <a:srgbClr val="000000">
                      <a:alpha val="43137"/>
                    </a:srgbClr>
                  </a:outerShdw>
                </a:effectLst>
              </a:rPr>
              <a:t>Paperless approach</a:t>
            </a:r>
          </a:p>
          <a:p>
            <a:r>
              <a:rPr lang="en-US" sz="3200" dirty="0" smtClean="0">
                <a:solidFill>
                  <a:schemeClr val="bg1"/>
                </a:solidFill>
                <a:effectLst>
                  <a:outerShdw blurRad="38100" dist="38100" dir="2700000" algn="tl">
                    <a:srgbClr val="000000">
                      <a:alpha val="43137"/>
                    </a:srgbClr>
                  </a:outerShdw>
                </a:effectLst>
              </a:rPr>
              <a:t>Web </a:t>
            </a:r>
            <a:r>
              <a:rPr lang="en-US" sz="3200" dirty="0">
                <a:solidFill>
                  <a:schemeClr val="bg1"/>
                </a:solidFill>
                <a:effectLst>
                  <a:outerShdw blurRad="38100" dist="38100" dir="2700000" algn="tl">
                    <a:srgbClr val="000000">
                      <a:alpha val="43137"/>
                    </a:srgbClr>
                  </a:outerShdw>
                </a:effectLst>
              </a:rPr>
              <a:t>Presence and Social Media </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iwrite4WSIS </a:t>
            </a:r>
          </a:p>
          <a:p>
            <a:pPr lvl="1"/>
            <a:r>
              <a:rPr lang="en-US" sz="3200" dirty="0" err="1" smtClean="0">
                <a:solidFill>
                  <a:schemeClr val="bg1"/>
                </a:solidFill>
                <a:effectLst>
                  <a:outerShdw blurRad="38100" dist="38100" dir="2700000" algn="tl">
                    <a:srgbClr val="000000">
                      <a:alpha val="43137"/>
                    </a:srgbClr>
                  </a:outerShdw>
                </a:effectLst>
              </a:rPr>
              <a:t>imeetYou@WSIS</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Facebook and Twitter: #WSIS</a:t>
            </a:r>
            <a:endParaRPr lang="en-US" sz="32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Presence on the ITU website </a:t>
            </a:r>
            <a:endParaRPr lang="en-US" sz="3200" dirty="0" smtClean="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www.wsis.org/forum   </a:t>
            </a:r>
            <a:endParaRPr lang="en-US" sz="3200" dirty="0">
              <a:solidFill>
                <a:schemeClr val="bg1"/>
              </a:solidFill>
              <a:effectLst>
                <a:outerShdw blurRad="38100" dist="38100" dir="2700000" algn="tl">
                  <a:srgbClr val="000000">
                    <a:alpha val="43137"/>
                  </a:srgbClr>
                </a:outerShdw>
              </a:effectLst>
            </a:endParaRPr>
          </a:p>
          <a:p>
            <a:pPr lvl="1"/>
            <a:r>
              <a:rPr lang="en-US" sz="3200" dirty="0" smtClean="0">
                <a:solidFill>
                  <a:schemeClr val="bg1"/>
                </a:solidFill>
                <a:effectLst>
                  <a:outerShdw blurRad="38100" dist="38100" dir="2700000" algn="tl">
                    <a:srgbClr val="000000">
                      <a:alpha val="43137"/>
                    </a:srgbClr>
                  </a:outerShdw>
                </a:effectLst>
              </a:rPr>
              <a:t>www.wsis.org/review </a:t>
            </a:r>
            <a:endParaRPr lang="en-US" sz="3200" dirty="0">
              <a:solidFill>
                <a:schemeClr val="bg1"/>
              </a:solidFill>
              <a:effectLst>
                <a:outerShdw blurRad="38100" dist="38100" dir="2700000" algn="tl">
                  <a:srgbClr val="000000">
                    <a:alpha val="43137"/>
                  </a:srgbClr>
                </a:outerShdw>
              </a:effectLst>
            </a:endParaRPr>
          </a:p>
        </p:txBody>
      </p:sp>
      <p:pic>
        <p:nvPicPr>
          <p:cNvPr id="1028" name="Picture 4" descr="http://www.unmultimedia.org/radio/english/wp-content/uploads/2011/12/itu-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485900"/>
            <a:ext cx="2350959" cy="20151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48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824"/>
            <a:ext cx="9144000" cy="1143000"/>
          </a:xfrm>
        </p:spPr>
        <p:txBody>
          <a:bodyPr>
            <a:normAutofit fontScale="90000"/>
          </a:bodyPr>
          <a:lstStyle/>
          <a:p>
            <a:r>
              <a:rPr lang="en-US" dirty="0" smtClean="0"/>
              <a:t>WSIS Fund in Trust of ITU:  Categories for WSIS+10 High-Level Event Partnership </a:t>
            </a:r>
            <a:endParaRPr lang="en-US" dirty="0"/>
          </a:p>
        </p:txBody>
      </p:sp>
      <p:sp>
        <p:nvSpPr>
          <p:cNvPr id="3" name="Content Placeholder 2"/>
          <p:cNvSpPr>
            <a:spLocks noGrp="1"/>
          </p:cNvSpPr>
          <p:nvPr>
            <p:ph idx="1"/>
          </p:nvPr>
        </p:nvSpPr>
        <p:spPr>
          <a:xfrm>
            <a:off x="467544" y="2276872"/>
            <a:ext cx="5616624" cy="3600400"/>
          </a:xfrm>
        </p:spPr>
        <p:txBody>
          <a:bodyPr>
            <a:normAutofit fontScale="85000" lnSpcReduction="10000"/>
          </a:bodyPr>
          <a:lstStyle/>
          <a:p>
            <a:r>
              <a:rPr lang="en-US" dirty="0" smtClean="0"/>
              <a:t>Partnerships</a:t>
            </a:r>
          </a:p>
          <a:p>
            <a:pPr lvl="1"/>
            <a:r>
              <a:rPr lang="en-US" dirty="0" smtClean="0"/>
              <a:t>Strategic Partner: Platinum</a:t>
            </a:r>
          </a:p>
          <a:p>
            <a:pPr lvl="1"/>
            <a:r>
              <a:rPr lang="en-US" dirty="0" smtClean="0"/>
              <a:t>Strategic Partner (Government): Gold </a:t>
            </a:r>
          </a:p>
          <a:p>
            <a:pPr lvl="1"/>
            <a:r>
              <a:rPr lang="en-US" dirty="0"/>
              <a:t>Strategic Partner </a:t>
            </a:r>
            <a:r>
              <a:rPr lang="en-US" dirty="0" smtClean="0"/>
              <a:t>(Private Sector): </a:t>
            </a:r>
            <a:r>
              <a:rPr lang="en-US" dirty="0"/>
              <a:t>Gold </a:t>
            </a:r>
            <a:endParaRPr lang="en-US" dirty="0" smtClean="0"/>
          </a:p>
          <a:p>
            <a:pPr lvl="1"/>
            <a:r>
              <a:rPr lang="en-US" dirty="0" smtClean="0"/>
              <a:t>Partner for Specific Activities</a:t>
            </a:r>
          </a:p>
          <a:p>
            <a:r>
              <a:rPr lang="en-US" dirty="0" smtClean="0"/>
              <a:t>Special Thanks: </a:t>
            </a:r>
          </a:p>
          <a:p>
            <a:pPr lvl="1"/>
            <a:r>
              <a:rPr lang="en-US" dirty="0" smtClean="0"/>
              <a:t>Japan, Kuwait, Oman, Poland, Rwanda, Switzerland, UAE and Intel</a:t>
            </a:r>
          </a:p>
          <a:p>
            <a:pPr lvl="1"/>
            <a:endParaRPr lang="en-US" dirty="0" smtClean="0"/>
          </a:p>
          <a:p>
            <a:pPr lvl="1"/>
            <a:endParaRPr lang="en-US" dirty="0" smtClean="0"/>
          </a:p>
          <a:p>
            <a:endParaRPr lang="en-US" sz="1800" dirty="0"/>
          </a:p>
          <a:p>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48880"/>
            <a:ext cx="2232248" cy="3181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2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for Actions</a:t>
            </a:r>
            <a:endParaRPr lang="en-US" dirty="0"/>
          </a:p>
        </p:txBody>
      </p:sp>
      <p:sp>
        <p:nvSpPr>
          <p:cNvPr id="3" name="Content Placeholder 2"/>
          <p:cNvSpPr>
            <a:spLocks noGrp="1"/>
          </p:cNvSpPr>
          <p:nvPr>
            <p:ph idx="1"/>
          </p:nvPr>
        </p:nvSpPr>
        <p:spPr>
          <a:xfrm>
            <a:off x="467544" y="1484784"/>
            <a:ext cx="8229600" cy="4525963"/>
          </a:xfrm>
          <a:solidFill>
            <a:srgbClr val="003300">
              <a:alpha val="32941"/>
            </a:srgbClr>
          </a:solidFill>
        </p:spPr>
        <p:txBody>
          <a:bodyPr vert="horz" lIns="91440" tIns="45720" rIns="91440" bIns="45720" rtlCol="0">
            <a:normAutofit fontScale="85000" lnSpcReduction="20000"/>
          </a:bodyPr>
          <a:lstStyle/>
          <a:p>
            <a:r>
              <a:rPr lang="en-US" b="1" dirty="0" smtClean="0">
                <a:solidFill>
                  <a:srgbClr val="FFFF00"/>
                </a:solidFill>
              </a:rPr>
              <a:t>Request for Workshops  </a:t>
            </a:r>
            <a:br>
              <a:rPr lang="en-US" b="1" dirty="0" smtClean="0">
                <a:solidFill>
                  <a:srgbClr val="FFFF00"/>
                </a:solidFill>
              </a:rPr>
            </a:br>
            <a:r>
              <a:rPr lang="en-US" b="1" dirty="0" smtClean="0">
                <a:solidFill>
                  <a:srgbClr val="FFFF00"/>
                </a:solidFill>
              </a:rPr>
              <a:t>(Country Workshops) </a:t>
            </a:r>
            <a:r>
              <a:rPr lang="en-US" b="1" dirty="0" smtClean="0"/>
              <a:t>and </a:t>
            </a:r>
            <a:br>
              <a:rPr lang="en-US" b="1" dirty="0" smtClean="0"/>
            </a:br>
            <a:r>
              <a:rPr lang="en-US" b="1" dirty="0" smtClean="0"/>
              <a:t>Thematic Aspects</a:t>
            </a:r>
            <a:endParaRPr lang="en-US" dirty="0" smtClean="0"/>
          </a:p>
          <a:p>
            <a:r>
              <a:rPr lang="en-US" b="1" dirty="0" smtClean="0">
                <a:solidFill>
                  <a:srgbClr val="FFFF00"/>
                </a:solidFill>
              </a:rPr>
              <a:t>Re</a:t>
            </a:r>
            <a:r>
              <a:rPr lang="en-US" sz="2800" b="1" dirty="0" smtClean="0">
                <a:solidFill>
                  <a:srgbClr val="FFFF00"/>
                </a:solidFill>
                <a:effectLst>
                  <a:outerShdw blurRad="38100" dist="38100" dir="2700000" algn="tl">
                    <a:srgbClr val="000000">
                      <a:alpha val="43137"/>
                    </a:srgbClr>
                  </a:outerShdw>
                </a:effectLst>
              </a:rPr>
              <a:t>gistration</a:t>
            </a:r>
            <a:r>
              <a:rPr lang="en-US" sz="2800" dirty="0" smtClean="0">
                <a:solidFill>
                  <a:srgbClr val="FFFF00"/>
                </a:solidFill>
                <a:effectLst>
                  <a:outerShdw blurRad="38100" dist="38100" dir="2700000" algn="tl">
                    <a:srgbClr val="000000">
                      <a:alpha val="43137"/>
                    </a:srgbClr>
                  </a:outerShdw>
                </a:effectLst>
              </a:rPr>
              <a:t>:</a:t>
            </a:r>
            <a:r>
              <a:rPr lang="en-US" sz="2800" dirty="0" smtClean="0">
                <a:solidFill>
                  <a:schemeClr val="bg1"/>
                </a:solidFill>
                <a:effectLst>
                  <a:outerShdw blurRad="38100" dist="38100" dir="2700000" algn="tl">
                    <a:srgbClr val="000000">
                      <a:alpha val="43137"/>
                    </a:srgbClr>
                  </a:outerShdw>
                </a:effectLst>
              </a:rPr>
              <a:t> Opening </a:t>
            </a:r>
            <a:r>
              <a:rPr lang="en-US" sz="2800" dirty="0">
                <a:solidFill>
                  <a:schemeClr val="bg1"/>
                </a:solidFill>
                <a:effectLst>
                  <a:outerShdw blurRad="38100" dist="38100" dir="2700000" algn="tl">
                    <a:srgbClr val="000000">
                      <a:alpha val="43137"/>
                    </a:srgbClr>
                  </a:outerShdw>
                </a:effectLst>
              </a:rPr>
              <a:t>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registration, link is available  at</a:t>
            </a:r>
            <a:br>
              <a:rPr lang="en-US" sz="2800" dirty="0" smtClean="0">
                <a:solidFill>
                  <a:schemeClr val="bg1"/>
                </a:solidFill>
                <a:effectLst>
                  <a:outerShdw blurRad="38100" dist="38100" dir="2700000" algn="tl">
                    <a:srgbClr val="000000">
                      <a:alpha val="43137"/>
                    </a:srgbClr>
                  </a:outerShdw>
                </a:effectLst>
              </a:rPr>
            </a:br>
            <a:r>
              <a:rPr lang="en-US" dirty="0" smtClean="0">
                <a:solidFill>
                  <a:srgbClr val="FFFF00"/>
                </a:solidFill>
              </a:rPr>
              <a:t>www.wsis.org/forum</a:t>
            </a:r>
          </a:p>
          <a:p>
            <a:r>
              <a:rPr lang="en-US" b="1" dirty="0" smtClean="0">
                <a:solidFill>
                  <a:srgbClr val="FFFF00"/>
                </a:solidFill>
              </a:rPr>
              <a:t>Call for Policy Statements</a:t>
            </a:r>
            <a:r>
              <a:rPr lang="en-US" dirty="0" smtClean="0"/>
              <a:t>: Deadline for requests:  10 May</a:t>
            </a:r>
          </a:p>
          <a:p>
            <a:r>
              <a:rPr lang="en-US" dirty="0" smtClean="0"/>
              <a:t>Availability of </a:t>
            </a:r>
            <a:r>
              <a:rPr lang="en-US" b="1" dirty="0" smtClean="0"/>
              <a:t>High-level Representatives</a:t>
            </a:r>
          </a:p>
          <a:p>
            <a:pPr lvl="1"/>
            <a:r>
              <a:rPr lang="en-US" dirty="0" smtClean="0"/>
              <a:t>Government : Minister, Head of State</a:t>
            </a:r>
          </a:p>
          <a:p>
            <a:pPr lvl="1"/>
            <a:r>
              <a:rPr lang="en-US" dirty="0" smtClean="0"/>
              <a:t>Private Sector: CEOs</a:t>
            </a:r>
          </a:p>
          <a:p>
            <a:pPr lvl="1"/>
            <a:r>
              <a:rPr lang="en-US" dirty="0" smtClean="0"/>
              <a:t>International Organizations: Head of Agency</a:t>
            </a:r>
          </a:p>
          <a:p>
            <a:pPr lvl="1"/>
            <a:r>
              <a:rPr lang="en-US" dirty="0" smtClean="0"/>
              <a:t>Civil Society Leaders </a:t>
            </a:r>
          </a:p>
          <a:p>
            <a:r>
              <a:rPr lang="en-US" b="1" dirty="0" smtClean="0">
                <a:solidFill>
                  <a:srgbClr val="FFFF00"/>
                </a:solidFill>
              </a:rPr>
              <a:t>Call for Contributions </a:t>
            </a:r>
            <a:r>
              <a:rPr lang="en-US" b="1" dirty="0" smtClean="0"/>
              <a:t>to the WSIS Fund in Trust </a:t>
            </a:r>
          </a:p>
          <a:p>
            <a:endParaRPr lang="en-US" dirty="0"/>
          </a:p>
          <a:p>
            <a:endParaRPr lang="en-US" sz="2800" dirty="0" smtClean="0">
              <a:solidFill>
                <a:schemeClr val="bg1"/>
              </a:solidFill>
              <a:effectLst>
                <a:outerShdw blurRad="38100" dist="38100" dir="2700000" algn="tl">
                  <a:srgbClr val="000000">
                    <a:alpha val="43137"/>
                  </a:srgbClr>
                </a:outerShdw>
              </a:effectLst>
            </a:endParaRPr>
          </a:p>
          <a:p>
            <a:endParaRPr lang="en-US" sz="2800" dirty="0" smtClean="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2050" name="Picture 2" descr="http://cdn.mdcurrent.in/wp-content/uploads/2012/05/Checkl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1466" y="1484784"/>
            <a:ext cx="2523665" cy="158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77319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dirty="0" smtClean="0"/>
              <a:t>Thank You </a:t>
            </a:r>
            <a:endParaRPr lang="en-US" dirty="0"/>
          </a:p>
        </p:txBody>
      </p:sp>
      <p:sp>
        <p:nvSpPr>
          <p:cNvPr id="3" name="Content Placeholder 2"/>
          <p:cNvSpPr>
            <a:spLocks noGrp="1"/>
          </p:cNvSpPr>
          <p:nvPr>
            <p:ph idx="1"/>
          </p:nvPr>
        </p:nvSpPr>
        <p:spPr>
          <a:xfrm>
            <a:off x="467544" y="1122450"/>
            <a:ext cx="8568952" cy="5042854"/>
          </a:xfrm>
        </p:spPr>
        <p:txBody>
          <a:bodyPr>
            <a:normAutofit/>
          </a:bodyPr>
          <a:lstStyle/>
          <a:p>
            <a:pPr marL="0" indent="0" algn="ctr">
              <a:buNone/>
            </a:pPr>
            <a:r>
              <a:rPr lang="en-US" sz="2000" dirty="0" smtClean="0"/>
              <a:t>www.wsis.org/review</a:t>
            </a:r>
          </a:p>
          <a:p>
            <a:pPr marL="0" indent="0" algn="ctr">
              <a:buNone/>
            </a:pPr>
            <a:r>
              <a:rPr lang="en-US" sz="2000" dirty="0" smtClean="0"/>
              <a:t>www.wsis.org/forum </a:t>
            </a:r>
          </a:p>
          <a:p>
            <a:pPr marL="0" indent="0" algn="ctr">
              <a:buNone/>
            </a:pPr>
            <a:r>
              <a:rPr lang="en-US" sz="2000" dirty="0" smtClean="0"/>
              <a:t>www.wsis.org/stocktaking</a:t>
            </a:r>
          </a:p>
          <a:p>
            <a:pPr marL="0" indent="0" algn="ctr">
              <a:buNone/>
            </a:pPr>
            <a:r>
              <a:rPr lang="en-US" sz="6000" dirty="0"/>
              <a:t>w</a:t>
            </a:r>
            <a:r>
              <a:rPr lang="en-US" sz="6000" dirty="0" smtClean="0"/>
              <a:t>sis-info@itu.int </a:t>
            </a:r>
            <a:endParaRPr lang="en-US" sz="6000" dirty="0"/>
          </a:p>
          <a:p>
            <a:endParaRPr lang="en-US" dirty="0"/>
          </a:p>
        </p:txBody>
      </p:sp>
      <p:sp>
        <p:nvSpPr>
          <p:cNvPr id="20" name="Rounded Rectangle 19"/>
          <p:cNvSpPr/>
          <p:nvPr/>
        </p:nvSpPr>
        <p:spPr>
          <a:xfrm>
            <a:off x="1259632" y="3284984"/>
            <a:ext cx="6480720" cy="25585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16" descr="unes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632" y="3590060"/>
            <a:ext cx="795720" cy="7625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unct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507" y="3612033"/>
            <a:ext cx="585950" cy="7186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undp">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612" y="3602327"/>
            <a:ext cx="369015" cy="7380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undes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9782" y="3619581"/>
            <a:ext cx="660884" cy="703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fao">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5304" y="4855203"/>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une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4248" y="3642730"/>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wm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7868" y="4750324"/>
            <a:ext cx="528638" cy="7240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3" descr="il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23249" y="4855203"/>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4" descr="wh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5821" y="3614211"/>
            <a:ext cx="703273" cy="7142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Description: Itu"/>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3637332"/>
            <a:ext cx="598805" cy="668020"/>
          </a:xfrm>
          <a:prstGeom prst="rect">
            <a:avLst/>
          </a:prstGeom>
          <a:noFill/>
          <a:ln>
            <a:noFill/>
          </a:ln>
        </p:spPr>
      </p:pic>
      <p:pic>
        <p:nvPicPr>
          <p:cNvPr id="31"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43292" y="4850082"/>
            <a:ext cx="1503192" cy="62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19962" y="4802742"/>
            <a:ext cx="844510" cy="74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459388" y="4795740"/>
            <a:ext cx="1053262" cy="73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95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608512"/>
          </a:xfrm>
          <a:solidFill>
            <a:srgbClr val="003300">
              <a:alpha val="32941"/>
            </a:srgbClr>
          </a:solidFill>
        </p:spPr>
        <p:txBody>
          <a:bodyPr>
            <a:noAutofit/>
          </a:bodyPr>
          <a:lstStyle/>
          <a:p>
            <a:r>
              <a:rPr lang="en-GB" sz="2400" dirty="0">
                <a:solidFill>
                  <a:schemeClr val="bg1"/>
                </a:solidFill>
              </a:rPr>
              <a:t>The World Summit on the Information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Society </a:t>
            </a:r>
            <a:r>
              <a:rPr lang="en-GB" sz="2400" dirty="0">
                <a:solidFill>
                  <a:schemeClr val="bg1"/>
                </a:solidFill>
              </a:rPr>
              <a:t>(WSIS) Outcome Documents and the </a:t>
            </a:r>
            <a:r>
              <a:rPr lang="en-GB" sz="2400" dirty="0" smtClean="0">
                <a:solidFill>
                  <a:schemeClr val="bg1"/>
                </a:solidFill>
              </a:rPr>
              <a:t/>
            </a:r>
            <a:br>
              <a:rPr lang="en-GB" sz="2400" dirty="0" smtClean="0">
                <a:solidFill>
                  <a:schemeClr val="bg1"/>
                </a:solidFill>
              </a:rPr>
            </a:br>
            <a:r>
              <a:rPr lang="en-GB" sz="2400" b="1" dirty="0" smtClean="0">
                <a:solidFill>
                  <a:schemeClr val="bg1"/>
                </a:solidFill>
              </a:rPr>
              <a:t>UN </a:t>
            </a:r>
            <a:r>
              <a:rPr lang="en-GB" sz="2400" b="1" dirty="0">
                <a:solidFill>
                  <a:schemeClr val="bg1"/>
                </a:solidFill>
              </a:rPr>
              <a:t>General Assembly Resolution 60/252 </a:t>
            </a:r>
            <a:r>
              <a:rPr lang="en-GB" sz="2400" dirty="0" smtClean="0">
                <a:solidFill>
                  <a:schemeClr val="bg1"/>
                </a:solidFill>
              </a:rPr>
              <a:t/>
            </a:r>
            <a:br>
              <a:rPr lang="en-GB" sz="2400" dirty="0" smtClean="0">
                <a:solidFill>
                  <a:schemeClr val="bg1"/>
                </a:solidFill>
              </a:rPr>
            </a:br>
            <a:r>
              <a:rPr lang="en-GB" sz="2400" dirty="0" smtClean="0">
                <a:solidFill>
                  <a:schemeClr val="bg1"/>
                </a:solidFill>
              </a:rPr>
              <a:t>resolved </a:t>
            </a:r>
            <a:r>
              <a:rPr lang="en-GB" sz="2400" dirty="0">
                <a:solidFill>
                  <a:schemeClr val="bg1"/>
                </a:solidFill>
              </a:rPr>
              <a:t>to conduct an overall review of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implementation </a:t>
            </a:r>
            <a:r>
              <a:rPr lang="en-GB" sz="2400" dirty="0">
                <a:solidFill>
                  <a:schemeClr val="bg1"/>
                </a:solidFill>
              </a:rPr>
              <a:t>of the Summit outcomes in 2015. </a:t>
            </a:r>
            <a:endParaRPr lang="en-GB" sz="2400" dirty="0" smtClean="0">
              <a:solidFill>
                <a:schemeClr val="bg1"/>
              </a:solidFill>
            </a:endParaRPr>
          </a:p>
          <a:p>
            <a:pPr algn="just"/>
            <a:r>
              <a:rPr lang="en-GB" sz="2400" dirty="0" smtClean="0">
                <a:solidFill>
                  <a:schemeClr val="bg1"/>
                </a:solidFill>
              </a:rPr>
              <a:t>The </a:t>
            </a:r>
            <a:r>
              <a:rPr lang="en-GB" sz="2400" dirty="0">
                <a:solidFill>
                  <a:schemeClr val="bg1"/>
                </a:solidFill>
              </a:rPr>
              <a:t>modalities for the Overall Review </a:t>
            </a:r>
            <a:r>
              <a:rPr lang="en-GB" sz="2400" dirty="0" smtClean="0">
                <a:solidFill>
                  <a:schemeClr val="bg1"/>
                </a:solidFill>
              </a:rPr>
              <a:t>were discussed at the 68th </a:t>
            </a:r>
            <a:r>
              <a:rPr lang="en-GB" sz="2400" dirty="0">
                <a:solidFill>
                  <a:schemeClr val="bg1"/>
                </a:solidFill>
              </a:rPr>
              <a:t>Session of the UN General </a:t>
            </a:r>
            <a:r>
              <a:rPr lang="en-GB" sz="2400" dirty="0" smtClean="0">
                <a:solidFill>
                  <a:schemeClr val="bg1"/>
                </a:solidFill>
              </a:rPr>
              <a:t>Assembly. </a:t>
            </a:r>
            <a:r>
              <a:rPr lang="en-GB" sz="2400" b="1" dirty="0" smtClean="0">
                <a:solidFill>
                  <a:schemeClr val="bg1"/>
                </a:solidFill>
              </a:rPr>
              <a:t>Modalities are expected to be  finalized by end of March 2014. </a:t>
            </a:r>
          </a:p>
          <a:p>
            <a:pPr algn="just"/>
            <a:r>
              <a:rPr lang="en-GB" sz="2400" dirty="0" smtClean="0">
                <a:solidFill>
                  <a:schemeClr val="bg1"/>
                </a:solidFill>
              </a:rPr>
              <a:t>Following the guidance of its Membership </a:t>
            </a:r>
            <a:r>
              <a:rPr lang="en-GB" sz="2400" b="1" dirty="0" smtClean="0">
                <a:solidFill>
                  <a:schemeClr val="bg1"/>
                </a:solidFill>
              </a:rPr>
              <a:t>(</a:t>
            </a:r>
            <a:r>
              <a:rPr lang="en-US" sz="2400" b="1" dirty="0" smtClean="0">
                <a:solidFill>
                  <a:schemeClr val="bg1"/>
                </a:solidFill>
              </a:rPr>
              <a:t>PP-10 Resolution 172 and  ITU Council Resolution 1334  (Mod. 2013))</a:t>
            </a:r>
            <a:r>
              <a:rPr lang="en-GB" sz="2400" dirty="0" smtClean="0">
                <a:solidFill>
                  <a:schemeClr val="bg1"/>
                </a:solidFill>
              </a:rPr>
              <a:t>, ITU has initiated the preparatory process leading towards the WSIS+10 High-Level Event to be held in 2014.</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2" name="Picture 6" descr="https://evbdn.eventbrite.com/s3-s3/eventlogos/17211011/unh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84784"/>
            <a:ext cx="2023955" cy="137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9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680520"/>
          </a:xfrm>
          <a:solidFill>
            <a:srgbClr val="003300">
              <a:alpha val="32941"/>
            </a:srgbClr>
          </a:solidFill>
        </p:spPr>
        <p:txBody>
          <a:bodyPr>
            <a:noAutofit/>
          </a:bodyPr>
          <a:lstStyle/>
          <a:p>
            <a:r>
              <a:rPr lang="en-GB" sz="2400" b="1" dirty="0" smtClean="0"/>
              <a:t>WSIS Forum 2012 and 2013</a:t>
            </a:r>
            <a:r>
              <a:rPr lang="en-GB" sz="2400" dirty="0" smtClean="0"/>
              <a:t>, and </a:t>
            </a:r>
            <a:br>
              <a:rPr lang="en-GB" sz="2400" dirty="0" smtClean="0"/>
            </a:br>
            <a:r>
              <a:rPr lang="en-GB" sz="2400" dirty="0" smtClean="0"/>
              <a:t>the WSIS+10  Vision Challenge led </a:t>
            </a:r>
            <a:br>
              <a:rPr lang="en-GB" sz="2400" dirty="0" smtClean="0"/>
            </a:br>
            <a:r>
              <a:rPr lang="en-GB" sz="2400" dirty="0" smtClean="0"/>
              <a:t>towards  elaboration of the </a:t>
            </a:r>
            <a:r>
              <a:rPr lang="en-GB" sz="2400" b="1" dirty="0" smtClean="0"/>
              <a:t>work plan </a:t>
            </a:r>
            <a:br>
              <a:rPr lang="en-GB" sz="2400" b="1" dirty="0" smtClean="0"/>
            </a:br>
            <a:r>
              <a:rPr lang="en-GB" sz="2400" dirty="0" smtClean="0"/>
              <a:t>on the WSIS+10 process endorsed by the </a:t>
            </a:r>
            <a:br>
              <a:rPr lang="en-GB" sz="2400" dirty="0" smtClean="0"/>
            </a:br>
            <a:r>
              <a:rPr lang="en-GB" sz="2400" dirty="0" smtClean="0"/>
              <a:t>WSIS stakeholders as well as </a:t>
            </a:r>
            <a:br>
              <a:rPr lang="en-GB" sz="2400" dirty="0" smtClean="0"/>
            </a:br>
            <a:r>
              <a:rPr lang="en-GB" sz="2400" dirty="0" smtClean="0"/>
              <a:t>32 UN Agencies, members of the </a:t>
            </a:r>
            <a:br>
              <a:rPr lang="en-GB" sz="2400" dirty="0" smtClean="0"/>
            </a:br>
            <a:r>
              <a:rPr lang="en-GB" sz="2400" dirty="0" smtClean="0"/>
              <a:t>UN Group on the Information Society.</a:t>
            </a:r>
          </a:p>
          <a:p>
            <a:r>
              <a:rPr lang="en-US" sz="2400" dirty="0" smtClean="0">
                <a:solidFill>
                  <a:schemeClr val="bg1"/>
                </a:solidFill>
              </a:rPr>
              <a:t>Moreover templates for the </a:t>
            </a:r>
            <a:r>
              <a:rPr lang="en-US" sz="2400" b="1" dirty="0" smtClean="0">
                <a:solidFill>
                  <a:schemeClr val="bg1"/>
                </a:solidFill>
              </a:rPr>
              <a:t>10 years implementation reports </a:t>
            </a:r>
            <a:r>
              <a:rPr lang="en-US" sz="2400" dirty="0" smtClean="0">
                <a:solidFill>
                  <a:schemeClr val="bg1"/>
                </a:solidFill>
              </a:rPr>
              <a:t>of </a:t>
            </a:r>
            <a:r>
              <a:rPr lang="en-US" sz="2400" u="sng" dirty="0" smtClean="0">
                <a:solidFill>
                  <a:schemeClr val="bg1"/>
                </a:solidFill>
              </a:rPr>
              <a:t>Action Lines </a:t>
            </a:r>
            <a:r>
              <a:rPr lang="en-US" sz="2400" dirty="0" smtClean="0">
                <a:solidFill>
                  <a:schemeClr val="bg1"/>
                </a:solidFill>
              </a:rPr>
              <a:t>and </a:t>
            </a:r>
            <a:r>
              <a:rPr lang="en-US" sz="2400" u="sng" dirty="0" smtClean="0">
                <a:solidFill>
                  <a:schemeClr val="bg1"/>
                </a:solidFill>
              </a:rPr>
              <a:t>Member States </a:t>
            </a:r>
            <a:r>
              <a:rPr lang="en-US" sz="2400" dirty="0" smtClean="0">
                <a:solidFill>
                  <a:schemeClr val="bg1"/>
                </a:solidFill>
              </a:rPr>
              <a:t>have been endorsed through a </a:t>
            </a:r>
            <a:r>
              <a:rPr lang="en-US" sz="2400" dirty="0" err="1" smtClean="0">
                <a:solidFill>
                  <a:schemeClr val="bg1"/>
                </a:solidFill>
              </a:rPr>
              <a:t>multistakeholder</a:t>
            </a:r>
            <a:r>
              <a:rPr lang="en-US" sz="2400" dirty="0" smtClean="0">
                <a:solidFill>
                  <a:schemeClr val="bg1"/>
                </a:solidFill>
              </a:rPr>
              <a:t> consensus. </a:t>
            </a:r>
            <a:endParaRPr lang="en-US" sz="2400" dirty="0">
              <a:solidFill>
                <a:schemeClr val="bg1"/>
              </a:solidFill>
            </a:endParaRPr>
          </a:p>
        </p:txBody>
      </p:sp>
      <p:pic>
        <p:nvPicPr>
          <p:cNvPr id="4101"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xQUFhQXGRcVFxcXFxgUFxgWFhgXGBcXFRcYHCggGBolHBQXITEhJSkrLi8uFx8zODMsNygtLisBCgoKDg0OGhAQGiwkHSQsLCwsLCwsLCwsLCwsLCwsLCwsLCwsLCwsLCwsLCwsLCwsLCwsLCwsLCwsLDcsLCwrK//AABEIALkBEQMBIgACEQEDEQH/xAAcAAABBQEBAQAAAAAAAAAAAAAGAAIDBAUHAQj/xABNEAACAQIDBAYGBgYIAwgDAAABAhEAAwQSIQUxQVEGEyJhcYEyUpGhscEHQnKi0fAjYoKSssIUJCUzU2Nz4RWj8Rc0ZHSDk7PSFjVE/8QAGQEAAwEBAQAAAAAAAAAAAAAAAAECAwQF/8QAJBEAAgICAwABBAMAAAAAAAAAAAECEQMhEjFBBBMyYXEiUfD/2gAMAwEAAhEDEQA/ABdRUi01RUiivdPOHin14opwFFAPUVKtMAp9sUASrUqimIKlUUgHqKkApqipFFIY5RUyimKKlUVLGSLUiCmKKmUUhj1qZBUa1MoqWMetTIKjUVMgqWMlSplqJamWoZSHLUG0dpW8Ome6wUcOJJ5KBqTWL0m6TjC9hFzXYnXRVB3E8z3D21zfaW07l5i91ize4dyjgKmxnSNg9LxiMSbeXLbykqT6Ug6luEQd1GSiuIdEiTi7I7PabLrIGveN27fw0rruBxj2561WyCQSd6kcW7t/a0BG8DfXNkycZb6NoY1KOuzXUVKtNGUgMpzKePyPI09RWikmrRNNdjlqUUxaeKGA8CnqKaop61DGOUU6kBXtQxipU4CvTSAjilTqVAHzkoqQCkq1Kq17ZwniipFFJVqQCgQlWpFWkopuJZQhz7j2fHNoABxJmpbrZSRYC86kUV5hUuFQHJZ7aIrSQWVQMqZo3aLUwWojJSVjcaEoqRRSVakVaoBKKp45iL2HCo7HM5zKwGXKhLSD6Qy5jHJTWVtbpali41sW2croSCFGblrv8aXRXbNzFYq2zKBbyX8uXUK4s3AQx5kMD5aca5suaKVLs1xwbdhYoqVRTQtMs4y2zm2HQ3F9JAwLDxG8Vq2iErLSipkFVxch1XK0MGOYagFYIDcp117qtqtTYx6ipVWmqtSoKlgPQVKopiipVqWUjnf0j2ovoR9a2PusR8xQYxrof0m2OzZbvdfaAR8DXO2NZsot7LxBt3bb7sro3sINfRGMto69rQjUMDlI5Bxy13bj3V82TXctj7S6yxabmixqNGI1AJ3EmeydDwrnzRujXG6K9/rcKxKTk3Zd4A0gwRprPZ9hFbWy9rW7wEEBvV5xvy/hvFUMSwIgwRuiIg8BruP6p8jWFjcOytnt6c9SNQdIjiO+CI0rONx6LdS7OgLT1FCGwulysQl4gE+jcmVPiRp+17YowWtrszqh4FSCmLUiikxnopwrwCngVAz0UiKQr2KkBlKnRSp2B87qtSKK8UVKor3DzxKKkUUgKTuFBZjAGpNIBXboRSzGAN5oUxm1OscMR2EPZWfee+oNtbVN4kDRF3Dvjee+qFhex4/jXJlyctLo3hCts6J9F1w20utAZXfK074VVIIPOWNF2N2QrgvY3cV/AcKHvo4sxg59Z3PsOX+WiiyzJJG/cPbuPMV5n1ZQm3E7vpqUaZgG3G8a05Vrfv27d8cEujhwbw9u6sm7hypgivSw/IjkX5OPJicP0YGP6P23u9eq/pBB3wMymQ/2hAqHZrzjrRyKrdXiM5VchYlDlLqNCwlte+iRVrKupGOtHTW3d14mBH81TlxK+SFCTsf0px/UYZ2Bhj2F8W0keAk+Vcys4tkbOGIaZBnWd8zzroXTjZ1y/ZtraUs3WDQcBlbUngKw8L9HV0kZ71tRxyhmPgJisvkY5ZJaOj4+VY1bCHoftA4y5bRwDeQMUObLmlYOm4t3cd9F4SK5ntjo9/w8W79q65KuNDAgZWJ1HOI866RgbzOiu8lmUMSd8kcaMLmpOMh51CUVOOvwWFFSKKaoqvhtMRcGuqWie3I33AISNDodZrobOVI0AKkUU1RUid3h7N9SykC30jWpwob1bin2gj51yxtNa7J0zs5sFeHJQ37rA/AGuN3TUMY2uldDcZmwqCRIzJoNYBOkHR9+7fXNI30ZdB7827iE6BgYPo9od2qmfrCoktFIM+u+EaagjkC2/wCy3lTXucu73bh3+B1HCaql+GpMcYJI+Fxe8a01rmmmvAcZ7p+sByMEczUJDsrY/Bh90AzP4x39/tHGrXRvpPcw7i1elrUhQeKjmO7u3cuVRFp1/P4mP3h31XxNkMIPt7ufh+TFPiLkdYWpFqhsW/1li2x3lQD4jQ+8VogVDLR6KfXgr0VDKPQK9NKlSAbSp1KgD58UVIorwCnbvCvds84RYAEnQDUk7gO+hHbW1zdbIshBqO+OJ/CvekG2S8qhhB948z3cqx57R7lArky5L0jfHCtsjU9lu8/OriL2V8KpExbHeR8/wq+40HdWBrR1foJby4G13529txjRCErL6LW4wmHH+WntIB+dbcc68yXbO1dGfjU13d/yqxh7wZWW9qugDR2l0ETG8a+NSZd58R7arFBlbx191CdbQ2rG43ZpTUdpd4I/O6hDbDEY/BgEiesnvEDQ+yjS2zIxgyp3qdxM7+6h7aOGS/tLC9VMi1cuZf1pUR7zqOVd2P5La4yOSeGtxNVVqVRXptkGCINOVa7rOYyduYUXHwqN6JvEkb5CWbtyD3SgreQVjbYMXcH/AK5HtsXh8621FR6ym9IZib620Z2nKokxqfIcSd1BXR3rcbicSMRcvW2UZAlpzaCgMwg5fSIJ395o6e1MbtGDQdRI1Ej3+IFYex8LbXGNdXrEfEJcd7VwRkIe3qvMEs35Fc+SbWRRrRrCMeDfpsbF2ccPbyG7cuwSQbhBIHqgxMeM1D0fc58TbyooS8SMsiesVXkyd+vCBWsKHNj49DtDEqpnMAO7PYVQ8f8AuR+zVyaVExi3dG3tuzmw19edq4PumuGPrNfQLJII5iPbpXAsW7E5WnsSgG+ACdB5mY76TYJFc1s9FVm60FwcpIKmYjfK8eUd9YsTWjsm8LN8dYCAJRhqCDujTkRUyaocU29BkmJIgPBBOjKDlnvA1Q6cPZVsXZ4b9ecjnA0cd41qvauBhoSwIkH6xB3abnFREZdV3TqPq8PNT+ZqAZcLT598zHL1v4hXguT5+PDiOZ+9zmqdvFySrCG5H6w5jg499Sk+/Tnu4d/gYNaIl6D/AKDYjNZK+q2ngwkd28HdROKAugV+Lzr6ySPFT+BO/Wj1axnpmkXoeK9rwV6KzZZ7SpUqQCpUqVAHAgKFtv7ZzN1aHsTBI+sfw+NP6Q7bB/RWzp9ZhxjeB3UMo/HuJr1MuXxHLCHrHToO9j7qU6XD5fKlbGqeBNMb0D3muc1JGHoD88Pxq9dOhqoy9tBy/PyrQspme2o3MyL+8wFJ9Ma7R2zZ1nLbtqfqqo9gAq3NR9XGlPrzDtRIqyYqoBofte6RV22aiw9vsz+sfjQMidJJ8j86G8ICu0rcaEYYmR9taLsm893yoWtJ/ascsIvvuCqRMgot4pboAuwrSQHXcftcqiv4YoSPfUWSIgbyZ99SWb5T9ZZPZPnOU8N1bYs8ofozyYlL9g50w0/on/mrP81E6rWB04toy4Qo2hxdmR9Yelw5ab6IwsV3QyKe0ckoOOmehax8WsbQw59a1eTv0Kt8q21FYu2dMXgTze8v71pvwpyegRZ6U7TOGwt26BLKsLpPaY5QT3CZ8q5j0bxBsX8DcZj+kdy0/rt1bT4mD5UdfSRi7qYUW7KZjfbqTpmMFSYVRvJykeRoFs9HsU93C2ntmw2pU3AQpZWLtunWAPZXNmtyVG2JpXZ2wLXFsLcs38ZiMMxCrduXTaumF6u4pbLmnejQVI7weFdr7/OvmZnksx1EljMnUyNO/WtJMhdmljMO1t2RhDqSpHJgffU2ybSPc1OirmAiJJiJ7tZqoLjv2rjFm5kkmAAACTvgCreyNlG9cVg+UKIcDeyhipAnTcBvrm+W6x7ZrhbUv49+BBsDGhkNskdkkIG0zDeMrcGg7vOr5xPby6lhPcRliRO5t9ZDYG1cvrbs9Y1ksC7KdS2rFUIgTlWivG7GFvVUUaBgGEShG6RuiN/ArS+NlcoW1rwrPiqm3v39mdcRWGoGnsB8N6HThpTJZf1hG76xA79zD31Swm17dxyizmAnWAYmOywOvgav7jHtEa/tL8xXWqZy2avRfHBcTaafrBTJ4N2Ynj6XH211la4iFHpAwRuIPH7XHwOtdm2df6y2j+sqn2jX31nkRcGWxXtNFPrFmgqVKlSGKlXlKmB8aE6T3E+06U7cD4BaUfyj2V4dfNvd+RXUYkhbU9y/KvI7KDv/AD8a8J0c+A+VenenhTAk33fAfL/et3YFrNirC8OsT3GflWDZHbY8qKehaZsdZ7izexG/Goyaiyo/cjsRbXWmsKco13V7krzjtFbp1tNAPzvpqjf51IDuoAcVIBoWwonaz92FQfeU0VE6EUL4Qf2ve7rFse8U16S/Aj4Dz+dMZN32vxqUcB4/OnxSKA/p2uVMOw0IxFs+G/8ACinB4oMP0hgmIIEL5jhPsod+kNYw9ruv2z/F+NbSWuwPCffVqTSTRFJt2ajJBjT/AG51gdJtL2Bb/wASB+8jCr2dlMgTwg7tR7vKsrpfiQVwp3MuKsHKd+pIMcxrXTHPapmEsVbQTXMMrFGYAlDmXuYqyyO+GI86xulHZuYO56t/L5XEZfiRRABQ/wBPBGGD+pdtP+64NdF2ZUEpWRHl8q+eNu7HfC3upuKQVMzwbSQwPEED3V9EJqBXOPpkw+mGucmdP3oP41LGc3Y1E5JlJIWZgcZiJ9hp8moZ7Y7x8P8ArSlFPscZNbQVbIui3ZtvBC22UsyngGhyfInXjRJi+lj3sJeTqWCweqOaWGhkkbwN3tNCGywGsXEgzDDQ813RWlhXzW1bfKiSphtwnTjScU1QlNp2SbMwqDCPftKcwJN4EZluKoBBBO5oeIGhjhM1cbDG2tuWzKUVlaCAQRpE6oeEVjbAvXVs3LQuwjOVYHsns6KCYPZPGBy4Vo4favWKUuXJuhpVYJaD6XayhSsARoJiuP46zY5VN6vR0fIlim24IntXg0wddQdRMjeJBhuG+DrXU+g+IDYRB6hZDwiDIEHdowrjJxlrD5zcTR37LgnNJAJm2TBXwykaandR19F3SJWW6jOjPHWKA/pBMwMZoIMBTB766XNSVf0YKDTOminCoLd9SqsCCGAKmRBkSI56VMKzLHUq8FI0DPaVeUqAPjVOB7y3sp1tdV8z7ahJ9y/GphoT3LXWZDfqeLVMmtwDkKjXTIPOpLR7bHlQIfgzJbfv/E0YfR1ZnGTwW259pUfOhHAJpNHP0XJN+8TwtqPa0/y1lmdQZeP7kdLQaTTg9JW0gzXpiK887Bw5ipBUVs6VYKbqAGUMbO//AG2J7rVoe4UT0L7JP9qYz7Nofdql6S/Aopy8a8WnCpLBn6RP+7A/51r4miCx6I8KHvpG/wC5k8rls/eoiwhlF+yPgKrwj1jss0M9O7P6BbnqXbJ/5ij50ULpQ907E4G8eQVv3XU/Khdjl0bGF2gw0udrf2h6QjdPrVU6YXBdwOICmYUmeGnw3VLkkA84PtUGoNq2Js3AJEqQe/StIZJR6IlBSRvbGvZ7Fp/WtofaooR+mC1ODRvVuqfut+FXuhW1QMJYD6AIq5t45CeXiKd9Iqi7s+7l1gqwjX6wBgjuJNdKyxZg4NI4rc8KjuDd5j3f7VOE0HgDp3gH51FfGgj1h8QPnV+EGjsy0rTJIjURrrzNXNmu3VgQHCll7+y0DQa/Gqexny3N8SDw/OlaGC0uXljN2g/Z0MOvAcdQeFFCbIsBigLlwGe0wbUGQSsEExI9HlxqUOBiAZkXLca66oZEMO4+6o7+U31kA5kK9rSChzCDvB1NMx+HKm2yllIYDMe0vbEaniNRoTS2LRZx2HU3rJcSIZVD6rmHaBkb9AdDW30Bw6W9oqcoVSSABum4hUeUzQ/jiwyPGiOrSNQJ7J8NGO8Va2btEJibVwaaawQNUYMOOU/W0qZQjJ7NceSULr1UbF29tdrbJYd2sYcsmdRaUL1UgqrxnJXd5VPsnG7Rs4iwt7EMbpYIlt3zhg5iGUDUfrNrpoa6Hg8MBfxtpNFvomIXlmuobTkedpSftGuY7J2dtC1eOMeyXFtmz3Ga25zWmyPlDNMgqRoBpOorOVscXxejuWHuhhI7x5gwfhTusGbLxidx3TG/dWFsLHAYnE4c6EML6D9S6qlh4hyZ+2Kb0yxNyxbTEWVzOjBSsTmS4QCunGQkVNlJboIaVAf/AGo4Xkfb/tSpc0X9Kf8AmfN7Df3sB7KcTo/kKZbOi+ZrzN2R3tXYcxKnpjuFK00q58aardpjyEV4pi34mgC7g/Q9tdB+im12sS3IWh/GT8qAbAlR4V0b6L1ixePO7H7qL+NY5/tLxL+QfZpFeWyNxpAxTQa4TrJconSpgxHsqqtTTQB640oX2GP7Txx7rX8NE7bqGthD+0cd/wCj/DVL0l9oKEp614hECnJvNSWDH0jj+oXDya3/ABqPnW7s9ptoear8BWN9IuuAvD7H/wAiVp7CuZsNZPO2n8IqvCV9xeisXpfbnA4kf5T+4T8q2aobdtZsNfXnauj7rUkDH7MbNZtnmiH7oqTEJKEdx+FVuj9zNhbB527fwFXnoYLoHOitoHCqPVa4nmtxhrWlaRkMgxz5HnI3Vn9FDC309W9c+9D/AM1bTrr7ap9iXQD7L2Bh8RYAuZrdxXup1i6iFuMBmXjpFYe3uhmIsKzqBdtjUXLZmOMld498UZ7FQdbi7fq3iw7s6K3xJq/ew++CQSMpjiDwI4itFkaI4JnJcMYug6Rm0/amPiK0WWL/AKPpW/q80beI7mol2Rs+xewloXbPbtjq+sQ5X/REr2p0b0eNZvSPo6R1LYZzcLubYWclwF1LQZ55ImtlkRjLG+zK2pcym28zkbWRwIIPlUFzaKvaMaN6QhpEqZEg68KztpWLtolb3XofVugwSNYB3HyqpctmT2UYg/VMHTun5VakRxClrq3VdQVJKnd2SJGnjrUWIcNbRzwKkyNYOh7Q4QaHbGMa2T2iDu7S5hp37xWxs7El0Nv9U6hpnU/ViRTsmqO49H8SHXA3Z9K3cwzazLLDLJ4/3DfvVpYbCqzYzDnc5zx+rftw331egXontCdnu8icNdtYnQRCSOsH7oue2jzEHq8babhetvaPe1o9Yn3WueysmaxegXx2KezicLjss2rlu3ZuRLOLnbmEUEzEie6jfa+HNyxcVfSKnL9oar7wKwWfqrWIA/8A5r4vD/TdlutH7Ny6vlRSDUlWzl//ABrAf4P3f9qVHf8AwCx/hj2ClTHbPkaY8lpyD0B51Ex0Y+AqVG7XgK6TE8G5z3n505j+jXxqNfQJ5mpL40QUvANCxoB4CupfRxajBz61xz7IX+WuXWRv8K650GGXBWe8M3tZj86w+Q9GuFbCTPvry23OvA9IGa4zpHofz51YPGqqDSpqAHDdQ30eP9fx577Q+7REx0oa6On+u4/7dsfdNNdMl9oKQa9V+FRA04b6RZi9PBOAv+C+51q30Xf+qWP9NfcIql04ur/Qr4JAOXQSAdCDoN9Utm9JbFjDWldiWVQCFEkT4xzqq0TaTC2YqDGCbbjmrD2ih/AdL7V65kRbkROYga+Szzret4lDpmXwJAOvcaVNDtPozOh7zgsP/pqPZpWyzVg9Cj/U7Y9XOvsYitpqH2KPQP8AR45cVjU3fpEfyZAPlRA/ChvAMRtG+D9a0jDvysRPsIoiuU2JA9guxtDEr66Wbg8syn4Ctx0msTHdjaFlv8SzcTztsrfBjW8abBA9sK1BxKD6t9zHdchx/Eaj6Qpls593VPbccIi4oPuJq5gxlxeIX1ks3PcyH+EVJt7D9ZYvJ61twPGNPeKdi8G4ksVZWhkb6rgONdJE6jyoW2d0dwd/D2+ststwLka5bbUuhKksraTK0U7Kvdbh7T+tbU+eUfOs7YwAbEW/VvMfK4A4/iNOyWrA/wD/AA4tcupbxCr1ZXKLgK5lZZDaaDWRTMF0bxNu+FFtbhUBmNsg9i5IBUiOKHSKLrtnLjN2ly0RpztsPk/uqLGW8uJsn11e2fFYZfg9aKbRDgi59HFhutxGGuh1V0uWmDDsiYZQTuByudKLWxZbZ2GxB1uYdrLP3G23U3/um5Q7euFbz5SR1tq1dkGO1abq3+6yeysdFcriLOYwWYx3XlzfxFqfKxcaOn4m0P6ZlPoYnDsh5FrR0HiUvN5LVnoziC+Gt5jLoDafnntMbbT4lZ86510U2oSLFx2JCvbMci04dh/zp/Zo/wBlDq8Rirc+kyYgDkLq5Gj9uw5/aoA2ZpUzPSoKPjIHQd5qTN6RqJR6PhNIN2T3mugxHk9kDvqa56S/n87qgY6qPOpGcZxPCiwNJXiTXZ+jdjLhbA/y0/hE1wu7jVggEk0aD6TnVUS1YQKihe2xYmAB9WAN3fXPn30a43XZ1KNKdauVysfShf8A8Gz9/wDGreB+ky4zKrWLcFgCQzcSAdCDXPxZtzR0/Nuqe6RB8qgCjT3U521NSUOGo76GujOuLx/+qo9zUQX72UTOnGgDB7bFi7i3LBc1+O0pbcrGNDpVJaJb2g32li+rC9oKDOpE8t3trGudJLakh3Uwf8SJED6qifdQXtXHWsS7O2JVCTujTQCCA05axcVsxMhb+mKYEwCCfISKaiS5Mu9JttC6WCiAVUb+QAMbt8cqqYvHKt5VckJFotl35TbQmO/WsPGYTq2EOHkTIiPDRj8atbXWXQ87Vk/8pR8q0XRmGGx9qYK0+dMQ8wRDrG/vyUTYfpJZbdeskmJ1Xh4kVyOxZzMFESdBOg86tPs6CVYYfMNCBiQp9jt8qTX5GnR0bo5jFFmNP725ENlJHWNy4buNbn9PMGC+7SDOuvrHWuR/0F7lq3lQtla6pi5bEaqfrelv3ivP+HYpNVTErxldfejUnEakdEbHEY+20mWsuvaHIhtQI76IbW05j0TImASp4cNedcX2dtG+YuF7phbgRzLANkb0WbQndpVpek2NEMC7LvDGyII7jk3edDiCkdG27jl63CXCIy3CCZns3UYEc+AresbRtOqFXUh9F1gk8oOs6H2Vxm70qv3iqXcsBlb0SplTPPlNadnpTZhUIuW8rBv8RQQTu1kbzwo4j5h7iL4XH2+0Ie09s6j00dWCk8DDe+tpoOnka5Xi8b1jW3S4lybuaA0sHdcqhgQDvVPYK2cTtth1wIAZzbaJAOdADuJHqj30OLBTRvdEmjD5DvtPcteSOY9xFMsHLjrg4XbSv+1bYofcRQ9g9skPfybmvW74g5d4UOu/cYNTXdrxiLLkNo91N+pW6MygeBEeVOnYckbe3GK3MM/+bkY91xGHxApnSAZUS5/h3Uf9knK3uY1S6RbTD2HhXDIVuAxpKMG3/smreKxa4i06AMC6NExHoyPlRTE2jQxrAHDsdP0jWCf1bymPvqtZz9nEj/MtfetN8Yc+yvcVeN3As6yWCW8Qv2rcP8jXm3bgHU3wDlFxD+xiBl9k3F9lCBmfhrhtpiragEoXKjuuLmUjwOo7xQ9t3p9i79zrBca0cgtxaYqMoM75nU60QYlxbxYJIC3LZU6x2rZkT5MfZXO9pYYLcuAMCAzARqCOGs8orSJDCr/tOx3+Kv7p/GlQHB/JFKnskrm6PdFMN7SKipU+THSHtcJps15XtLYxCr+GwmZQcwHdFURRHsxFCKS6zExIG8mokNFEbPPrD2VLZwZUg5hpB986eyti31cemk/aFV7zLJIZd3PuNRY6Om9G+mVvF3DbRLikKWl8sQCo+qd/aFEzNx8fdXDuhuJCXmYkgZCNJ17Sch3e6t/a221QGCzcROcZvCeG6lwtlKYUdLOkQsoIjOfQX+dh8BXOsZiC2GLEyzXySeZ6s6++qGP2g1xizEknx8h4VYV0bBsGLKRdLKchKscqjKW4EzWqioojlZjvcqM3aidxXk0EmpgcPmE6+AHKr20kJFskEQi2/HIAJ86d0ePYHn8am240BDHFh7qm9l+DNl7Pa4t0gquS2z6yJy8F76wms3HMw5J1kzJ75NEfRm4wW/lUFeouhjlBI0Eek27fMa0OHCuVJ6tsoBlgjECN8ndRexMu4vDk2LfoyrPILIIBW3zPNSKzOrj1R+0v41q5HOGJA7KsmgVZGYOJOn6sT4VHidmYgZQ6MM+ig5BPo8vtDfzpiI8G2SCx7JndJGhgnkdKZY2leQALduqBoAHcAeAnSrlnZ10KxKD9AxLCRI4xAPaEqRp30y9sm5CuAuVnKjtSRBb0gNwABk91FoCK7ti84AuXLjqDMMxYbiJ18T7ar4lu23exIjvMxPnWgOj1zMRKQIhu0ysd2VGVYLSYpHZDOEbNGbKrypJRsuUT62ZkO6i0BnYe/lYHkR8ZHvir1rbl9BlLllEjLcHWL4Q0+6lZ2ZCo5YSRJWBrIJVUObttukQImnYbZIcKQ0knII3M5khJI7JA3k6UNoKZ5/T1c5nRQogZbahPEqDInUU1rts5ipCnguU5tSdAVECBqedS3NmqDClmB6y3Jhe2iliI14geNOexaVCQpnq1uLLkz1hgGAAAyDeNQaLCiexiAynOoAhDmVssBzkBIBiJ1M7o3a1d2Hta2qAO5V5iSzDRp1U6wAFjmGYbxWTFvJJVVJFyPS1ZQAhEnVSSf2gK8tuiqxygiWG4aFoK79SIV1PLQ8aBlx9rv/R1ysRDskZiSVcZwDzEHLHDL31lXsc5ABYxAEHu3fnwp9zFEq+6JmDrAmBHI5SoPMZeVRNBXOBrmCwAI3Ft37J9ppkkXWnnUD3DUuTXd3+yvXZQ+vo93eDu5660AQZ++lXuZfz/ANKVFiKtKlSoKFSpUqYHooi2A7KqABCLjsJYEkQsz3jSh0URbH9HD/6lz+E1Muho2b2KKgw9mRPZCkknlGeocXeJttLrJWICkakagEnfvp2yf7hfz9Y1Ht7+5H2x86zRTMrY5aLmU3MwXs5EDAmdzSNBpvq/jRbkBziCIESttd0k/U3aVm7G+v4D4mmY76vgf5qpt2JLRbfDp2SFvFTqZKCVg7oGhmKjvqBht7aYgqVJEQbYPDjpv7qqr6Hl86p3vRP2/lTTsGVya9BplI1RIT9H7gybxvPyrYOI1CqyjOcskrG6dSQYH41z+lSodh/gsQtlXsveRg0jRj2ZQyYGpkjnxFe4PFILT2jdm0yuHg6qWAMICwBJk8DQEdwrxqniPkHWDxNgNeBabByGCyqxOcjzAknSDFP2jjrXVo3WI05Ci5wzWoCkg6CZKRJ50C8a95+dHEOQZ4vGWWbEobyDeyOCJuHTsSNCsk6eNeXukiC11iOVxJ7BUKAvViY1jfJ3zNBS7qRo4i5BnjukVlboNsM9nJ/dsSQLpYtm1J/Jms61tZFsWxIz27vWcJIzTq28nte6hylToLZrttfsqqwAlxrqnXeTIBHKnPtFVtAW2YPn6xhpo31Sh5CNZ51i0qdCNXB7Sy3FZmJAdXM6ySRnaOcSKq3bqjRWJAkCZ0APZjXlVSlRQGhdxoaASxC+iDJCg+kqidBOulNsYwBGQyVLK/eGUMBHcQ2vgKo0qYFm3iYBEb/yaYMQYioaVAExug7yx99OFxJ1DeRHxIqvSoAnzpyf94f/AFpVBSo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7170" name="Picture 2" descr="https://itunews.itu.int/En/Multimedios/Imgs/12100_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7" y="1484784"/>
            <a:ext cx="2592287"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5526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Council Resolution 1334 (MOD. </a:t>
            </a:r>
            <a:r>
              <a:rPr lang="en-US" dirty="0" smtClean="0"/>
              <a:t>2013)</a:t>
            </a:r>
            <a:r>
              <a:rPr lang="en-US" b="1" dirty="0" smtClean="0">
                <a:solidFill>
                  <a:schemeClr val="bg1"/>
                </a:solidFill>
                <a:effectLst>
                  <a:outerShdw blurRad="38100" dist="38100" dir="2700000" algn="tl">
                    <a:srgbClr val="000000">
                      <a:alpha val="43137"/>
                    </a:srgbClr>
                  </a:outerShdw>
                </a:effectLst>
              </a:rPr>
              <a: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WSIS+10 High Level Event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3989040"/>
          </a:xfrm>
          <a:solidFill>
            <a:srgbClr val="003300">
              <a:alpha val="32941"/>
            </a:srgbClr>
          </a:solidFill>
        </p:spPr>
        <p:txBody>
          <a:bodyPr>
            <a:normAutofit fontScale="85000" lnSpcReduction="10000"/>
          </a:bodyPr>
          <a:lstStyle/>
          <a:p>
            <a:pPr algn="just"/>
            <a:r>
              <a:rPr lang="en-US" sz="3100" dirty="0" smtClean="0">
                <a:solidFill>
                  <a:schemeClr val="bg1"/>
                </a:solidFill>
              </a:rPr>
              <a:t>The </a:t>
            </a:r>
            <a:r>
              <a:rPr lang="en-US" sz="3100" dirty="0">
                <a:solidFill>
                  <a:schemeClr val="bg1"/>
                </a:solidFill>
              </a:rPr>
              <a:t>WSIS+10 High-Level Event will be an extended version of the WSIS Forum </a:t>
            </a:r>
            <a:r>
              <a:rPr lang="en-US" sz="3100" dirty="0" smtClean="0">
                <a:solidFill>
                  <a:schemeClr val="bg1"/>
                </a:solidFill>
              </a:rPr>
              <a:t>to:</a:t>
            </a:r>
          </a:p>
          <a:p>
            <a:pPr marL="457200" lvl="1" indent="0" algn="just">
              <a:buNone/>
            </a:pPr>
            <a:r>
              <a:rPr lang="en-US" sz="2700" b="1" u="sng" dirty="0" smtClean="0">
                <a:solidFill>
                  <a:schemeClr val="bg1"/>
                </a:solidFill>
              </a:rPr>
              <a:t>WSIS+10 High Level  Track </a:t>
            </a:r>
          </a:p>
          <a:p>
            <a:pPr lvl="1" algn="just"/>
            <a:r>
              <a:rPr lang="en-US" sz="2700" dirty="0" smtClean="0">
                <a:solidFill>
                  <a:schemeClr val="bg1"/>
                </a:solidFill>
              </a:rPr>
              <a:t>address </a:t>
            </a:r>
            <a:r>
              <a:rPr lang="en-US" sz="2700" dirty="0">
                <a:solidFill>
                  <a:schemeClr val="bg1"/>
                </a:solidFill>
              </a:rPr>
              <a:t>the progress made in the implementation of the WSIS outcomes related to the WSIS Action Lines under mandates of the participating </a:t>
            </a:r>
            <a:r>
              <a:rPr lang="en-US" sz="2700" dirty="0" smtClean="0">
                <a:solidFill>
                  <a:schemeClr val="bg1"/>
                </a:solidFill>
              </a:rPr>
              <a:t>agencies</a:t>
            </a:r>
          </a:p>
          <a:p>
            <a:pPr marL="457200" lvl="1" indent="0" algn="just">
              <a:buNone/>
            </a:pPr>
            <a:r>
              <a:rPr lang="en-US" sz="2700" b="1" u="sng" dirty="0" smtClean="0">
                <a:solidFill>
                  <a:schemeClr val="bg1"/>
                </a:solidFill>
              </a:rPr>
              <a:t>WSIS Forum Track </a:t>
            </a:r>
          </a:p>
          <a:p>
            <a:pPr lvl="1" algn="just"/>
            <a:r>
              <a:rPr lang="en-US" sz="2700" dirty="0" smtClean="0">
                <a:solidFill>
                  <a:schemeClr val="bg1"/>
                </a:solidFill>
              </a:rPr>
              <a:t>provide </a:t>
            </a:r>
            <a:r>
              <a:rPr lang="en-US" sz="2700" dirty="0">
                <a:solidFill>
                  <a:schemeClr val="bg1"/>
                </a:solidFill>
              </a:rPr>
              <a:t>a platform for </a:t>
            </a:r>
            <a:r>
              <a:rPr lang="en-US" sz="2700" dirty="0" smtClean="0">
                <a:solidFill>
                  <a:schemeClr val="bg1"/>
                </a:solidFill>
              </a:rPr>
              <a:t>multi-stakeholder </a:t>
            </a:r>
            <a:r>
              <a:rPr lang="en-US" sz="2700" dirty="0">
                <a:solidFill>
                  <a:schemeClr val="bg1"/>
                </a:solidFill>
              </a:rPr>
              <a:t>coordination of the implementation of the WSIS outcomes, with involvement and participation of all WSIS action line facilitators, other UN agencies and all WSIS stakeholders. </a:t>
            </a:r>
          </a:p>
          <a:p>
            <a:pPr algn="just"/>
            <a:endParaRPr lang="en-US" dirty="0">
              <a:solidFill>
                <a:schemeClr val="bg1"/>
              </a:solidFill>
            </a:endParaRPr>
          </a:p>
        </p:txBody>
      </p:sp>
      <p:pic>
        <p:nvPicPr>
          <p:cNvPr id="5" name="Picture 5" descr="C:\Users\ponder\Desktop\WSIS+10\PPTX_FILES\PPTX_FILES\world_summ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714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Objectives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fontScale="92500" lnSpcReduction="20000"/>
          </a:bodyPr>
          <a:lstStyle/>
          <a:p>
            <a:r>
              <a:rPr lang="en-US" sz="2900" dirty="0">
                <a:solidFill>
                  <a:schemeClr val="bg1"/>
                </a:solidFill>
              </a:rPr>
              <a:t>The WSIS+10 High-Level Event will review </a:t>
            </a:r>
            <a:r>
              <a:rPr lang="en-US" sz="2900" dirty="0" smtClean="0">
                <a:solidFill>
                  <a:schemeClr val="bg1"/>
                </a:solidFill>
              </a:rPr>
              <a:t/>
            </a:r>
            <a:br>
              <a:rPr lang="en-US" sz="2900" dirty="0" smtClean="0">
                <a:solidFill>
                  <a:schemeClr val="bg1"/>
                </a:solidFill>
              </a:rPr>
            </a:br>
            <a:r>
              <a:rPr lang="en-US" sz="2900" dirty="0" smtClean="0">
                <a:solidFill>
                  <a:schemeClr val="bg1"/>
                </a:solidFill>
              </a:rPr>
              <a:t>the </a:t>
            </a:r>
            <a:r>
              <a:rPr lang="en-US" sz="2900" dirty="0">
                <a:solidFill>
                  <a:schemeClr val="bg1"/>
                </a:solidFill>
              </a:rPr>
              <a:t>WSIS Outcomes (2003 and 2005), </a:t>
            </a:r>
            <a:r>
              <a:rPr lang="en-US" sz="2900" dirty="0" smtClean="0">
                <a:solidFill>
                  <a:schemeClr val="bg1"/>
                </a:solidFill>
              </a:rPr>
              <a:t/>
            </a:r>
            <a:br>
              <a:rPr lang="en-US" sz="2900" dirty="0" smtClean="0">
                <a:solidFill>
                  <a:schemeClr val="bg1"/>
                </a:solidFill>
              </a:rPr>
            </a:br>
            <a:r>
              <a:rPr lang="en-US" sz="2900" dirty="0" smtClean="0">
                <a:solidFill>
                  <a:schemeClr val="bg1"/>
                </a:solidFill>
              </a:rPr>
              <a:t>in </a:t>
            </a:r>
            <a:r>
              <a:rPr lang="en-US" sz="2900" dirty="0">
                <a:solidFill>
                  <a:schemeClr val="bg1"/>
                </a:solidFill>
              </a:rPr>
              <a:t>particular, related to the Action Lines </a:t>
            </a:r>
            <a:r>
              <a:rPr lang="en-US" sz="2900" dirty="0" smtClean="0">
                <a:solidFill>
                  <a:schemeClr val="bg1"/>
                </a:solidFill>
              </a:rPr>
              <a:t/>
            </a:r>
            <a:br>
              <a:rPr lang="en-US" sz="2900" dirty="0" smtClean="0">
                <a:solidFill>
                  <a:schemeClr val="bg1"/>
                </a:solidFill>
              </a:rPr>
            </a:br>
            <a:r>
              <a:rPr lang="en-US" sz="2900" dirty="0" smtClean="0">
                <a:solidFill>
                  <a:schemeClr val="bg1"/>
                </a:solidFill>
              </a:rPr>
              <a:t>with </a:t>
            </a:r>
            <a:r>
              <a:rPr lang="en-US" sz="2900" dirty="0">
                <a:solidFill>
                  <a:schemeClr val="bg1"/>
                </a:solidFill>
              </a:rPr>
              <a:t>a view to developing proposals on a </a:t>
            </a:r>
            <a:r>
              <a:rPr lang="en-US" sz="2900" dirty="0" smtClean="0">
                <a:solidFill>
                  <a:schemeClr val="bg1"/>
                </a:solidFill>
              </a:rPr>
              <a:t/>
            </a:r>
            <a:br>
              <a:rPr lang="en-US" sz="2900" dirty="0" smtClean="0">
                <a:solidFill>
                  <a:schemeClr val="bg1"/>
                </a:solidFill>
              </a:rPr>
            </a:br>
            <a:r>
              <a:rPr lang="en-US" sz="2900" dirty="0" smtClean="0">
                <a:solidFill>
                  <a:schemeClr val="bg1"/>
                </a:solidFill>
              </a:rPr>
              <a:t>new </a:t>
            </a:r>
            <a:r>
              <a:rPr lang="en-US" sz="2900" dirty="0">
                <a:solidFill>
                  <a:schemeClr val="bg1"/>
                </a:solidFill>
              </a:rPr>
              <a:t>vision beyond 2015, potentially also </a:t>
            </a:r>
            <a:r>
              <a:rPr lang="en-US" sz="2900" dirty="0" smtClean="0">
                <a:solidFill>
                  <a:schemeClr val="bg1"/>
                </a:solidFill>
              </a:rPr>
              <a:t/>
            </a:r>
            <a:br>
              <a:rPr lang="en-US" sz="2900" dirty="0" smtClean="0">
                <a:solidFill>
                  <a:schemeClr val="bg1"/>
                </a:solidFill>
              </a:rPr>
            </a:br>
            <a:r>
              <a:rPr lang="en-US" sz="2900" dirty="0" smtClean="0">
                <a:solidFill>
                  <a:schemeClr val="bg1"/>
                </a:solidFill>
              </a:rPr>
              <a:t>exploring </a:t>
            </a:r>
            <a:r>
              <a:rPr lang="en-US" sz="2900" dirty="0">
                <a:solidFill>
                  <a:schemeClr val="bg1"/>
                </a:solidFill>
              </a:rPr>
              <a:t>new targets. </a:t>
            </a:r>
            <a:endParaRPr lang="en-US" sz="2900" dirty="0" smtClean="0">
              <a:solidFill>
                <a:schemeClr val="bg1"/>
              </a:solidFill>
            </a:endParaRPr>
          </a:p>
          <a:p>
            <a:pPr marL="2955925" algn="just"/>
            <a:r>
              <a:rPr lang="en-US" sz="2900" dirty="0" smtClean="0">
                <a:solidFill>
                  <a:schemeClr val="bg1"/>
                </a:solidFill>
              </a:rPr>
              <a:t>The </a:t>
            </a:r>
            <a:r>
              <a:rPr lang="en-US" sz="2900" dirty="0">
                <a:solidFill>
                  <a:schemeClr val="bg1"/>
                </a:solidFill>
              </a:rPr>
              <a:t>meeting will be organized taking into account decisions of the 68th Session of the UN General </a:t>
            </a:r>
            <a:r>
              <a:rPr lang="en-US" sz="2900" dirty="0" smtClean="0">
                <a:solidFill>
                  <a:schemeClr val="bg1"/>
                </a:solidFill>
              </a:rPr>
              <a:t>Assembly (negotiations on modalities started on 23 October 20013)</a:t>
            </a:r>
            <a:endParaRPr lang="en-US" sz="2900" dirty="0">
              <a:solidFill>
                <a:schemeClr val="bg1"/>
              </a:solidFill>
            </a:endParaRPr>
          </a:p>
        </p:txBody>
      </p:sp>
      <p:pic>
        <p:nvPicPr>
          <p:cNvPr id="5122" name="Picture 2" descr="Click here to en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4071">
            <a:off x="7242644" y="1700812"/>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lick here to en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1323">
            <a:off x="7515500" y="1701498"/>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QT8iVmp9Osqg29RyEGJTuk3Hm63nnoqwSXL4Yg_7B0cPIKGow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717032"/>
            <a:ext cx="2550791"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96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WSIS+10 High-Level </a:t>
            </a:r>
            <a:r>
              <a:rPr lang="en-US" b="1" dirty="0" smtClean="0">
                <a:solidFill>
                  <a:schemeClr val="bg1"/>
                </a:solidFill>
                <a:effectLst>
                  <a:outerShdw blurRad="38100" dist="38100" dir="2700000" algn="tl">
                    <a:srgbClr val="000000">
                      <a:alpha val="43137"/>
                    </a:srgbClr>
                  </a:outerShdw>
                </a:effectLst>
              </a:rPr>
              <a:t>Event: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Expected Outcomes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6832"/>
            <a:ext cx="8229600" cy="3989040"/>
          </a:xfrm>
          <a:solidFill>
            <a:srgbClr val="003300">
              <a:alpha val="32941"/>
            </a:srgbClr>
          </a:solidFill>
        </p:spPr>
        <p:txBody>
          <a:bodyPr vert="horz" lIns="91440" tIns="45720" rIns="91440" bIns="45720" rtlCol="0">
            <a:normAutofit/>
          </a:bodyPr>
          <a:lstStyle/>
          <a:p>
            <a:pPr marL="0" indent="0" algn="ctr">
              <a:buNone/>
            </a:pPr>
            <a:r>
              <a:rPr lang="en-US" sz="2800" b="1" dirty="0" smtClean="0">
                <a:solidFill>
                  <a:schemeClr val="bg1"/>
                </a:solidFill>
                <a:effectLst>
                  <a:outerShdw blurRad="38100" dist="38100" dir="2700000" algn="tl">
                    <a:srgbClr val="000000">
                      <a:alpha val="43137"/>
                    </a:srgbClr>
                  </a:outerShdw>
                </a:effectLst>
              </a:rPr>
              <a:t>1) WSIS+10 </a:t>
            </a:r>
            <a:r>
              <a:rPr lang="en-US" sz="2800" b="1" dirty="0">
                <a:solidFill>
                  <a:schemeClr val="bg1"/>
                </a:solidFill>
                <a:effectLst>
                  <a:outerShdw blurRad="38100" dist="38100" dir="2700000" algn="tl">
                    <a:srgbClr val="000000">
                      <a:alpha val="43137"/>
                    </a:srgbClr>
                  </a:outerShdw>
                </a:effectLst>
              </a:rPr>
              <a:t>Statement</a:t>
            </a:r>
            <a:r>
              <a:rPr lang="en-US" sz="2800" b="1" dirty="0">
                <a:solidFill>
                  <a:schemeClr val="bg1"/>
                </a:solidFill>
              </a:rPr>
              <a:t> </a:t>
            </a:r>
            <a:r>
              <a:rPr lang="en-US" sz="2800" dirty="0">
                <a:solidFill>
                  <a:schemeClr val="bg1"/>
                </a:solidFill>
              </a:rPr>
              <a:t>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Implementation </a:t>
            </a:r>
            <a:r>
              <a:rPr lang="en-US" sz="2800" dirty="0">
                <a:solidFill>
                  <a:schemeClr val="bg1"/>
                </a:solidFill>
              </a:rPr>
              <a:t>of </a:t>
            </a:r>
            <a:r>
              <a:rPr lang="en-US" sz="2800" dirty="0" smtClean="0">
                <a:solidFill>
                  <a:schemeClr val="bg1"/>
                </a:solidFill>
              </a:rPr>
              <a:t>WSIS </a:t>
            </a:r>
            <a:r>
              <a:rPr lang="en-US" sz="2800" dirty="0">
                <a:solidFill>
                  <a:schemeClr val="bg1"/>
                </a:solidFill>
              </a:rPr>
              <a:t>Outcomes </a:t>
            </a:r>
          </a:p>
          <a:p>
            <a:pPr marL="0" indent="0" algn="ctr">
              <a:buNone/>
            </a:pPr>
            <a:r>
              <a:rPr lang="en-US" sz="2800" b="1" dirty="0" smtClean="0">
                <a:solidFill>
                  <a:schemeClr val="bg1"/>
                </a:solidFill>
                <a:effectLst>
                  <a:outerShdw blurRad="38100" dist="38100" dir="2700000" algn="tl">
                    <a:srgbClr val="000000">
                      <a:alpha val="43137"/>
                    </a:srgbClr>
                  </a:outerShdw>
                </a:effectLst>
              </a:rPr>
              <a:t>2) WSIS+10 </a:t>
            </a:r>
            <a:r>
              <a:rPr lang="en-US" sz="2800" b="1" dirty="0">
                <a:solidFill>
                  <a:schemeClr val="bg1"/>
                </a:solidFill>
                <a:effectLst>
                  <a:outerShdw blurRad="38100" dist="38100" dir="2700000" algn="tl">
                    <a:srgbClr val="000000">
                      <a:alpha val="43137"/>
                    </a:srgbClr>
                  </a:outerShdw>
                </a:effectLst>
              </a:rPr>
              <a:t>Vision for </a:t>
            </a:r>
            <a:r>
              <a:rPr lang="en-US" sz="2800" b="1" dirty="0" smtClean="0">
                <a:solidFill>
                  <a:schemeClr val="bg1"/>
                </a:solidFill>
                <a:effectLst>
                  <a:outerShdw blurRad="38100" dist="38100" dir="2700000" algn="tl">
                    <a:srgbClr val="000000">
                      <a:alpha val="43137"/>
                    </a:srgbClr>
                  </a:outerShdw>
                </a:effectLst>
              </a:rPr>
              <a:t>WSIS </a:t>
            </a:r>
            <a:r>
              <a:rPr lang="en-US" sz="2800" b="1" dirty="0">
                <a:solidFill>
                  <a:schemeClr val="bg1"/>
                </a:solidFill>
                <a:effectLst>
                  <a:outerShdw blurRad="38100" dist="38100" dir="2700000" algn="tl">
                    <a:srgbClr val="000000">
                      <a:alpha val="43137"/>
                    </a:srgbClr>
                  </a:outerShdw>
                </a:effectLst>
              </a:rPr>
              <a:t>Beyond 2015</a:t>
            </a:r>
            <a:r>
              <a:rPr lang="en-US" sz="2800" b="1"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under </a:t>
            </a:r>
            <a:r>
              <a:rPr lang="en-US" sz="2800" dirty="0">
                <a:solidFill>
                  <a:schemeClr val="bg1"/>
                </a:solidFill>
              </a:rPr>
              <a:t>mandates of the participating agencies</a:t>
            </a:r>
          </a:p>
          <a:p>
            <a:pPr algn="ctr"/>
            <a:endParaRPr lang="en-US" sz="2800" dirty="0">
              <a:solidFill>
                <a:schemeClr val="bg1"/>
              </a:solidFill>
            </a:endParaRPr>
          </a:p>
        </p:txBody>
      </p:sp>
      <p:pic>
        <p:nvPicPr>
          <p:cNvPr id="1028" name="Picture 4" descr="056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077072"/>
            <a:ext cx="2592288" cy="1603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58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sz="4000" dirty="0" smtClean="0"/>
              <a:t>Preparatory Process for WSIS+10 High-Level Event as an extended version of WSIS Forum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3295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396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Preparatory Process  </a:t>
            </a:r>
            <a:br>
              <a:rPr lang="en-US" sz="4000" dirty="0" smtClean="0"/>
            </a:br>
            <a:r>
              <a:rPr lang="en-US" sz="4000" dirty="0" smtClean="0"/>
              <a:t>(</a:t>
            </a:r>
            <a:r>
              <a:rPr lang="en-US" sz="4000" dirty="0" err="1" smtClean="0"/>
              <a:t>Multistakeholder</a:t>
            </a:r>
            <a:r>
              <a:rPr lang="en-US" sz="4000" dirty="0" smtClean="0"/>
              <a:t> Preparatory Platform</a:t>
            </a:r>
            <a:r>
              <a:rPr lang="en-US" dirty="0" smtClean="0"/>
              <a:t>)</a:t>
            </a:r>
            <a:endParaRPr lang="en-US" dirty="0"/>
          </a:p>
        </p:txBody>
      </p:sp>
      <p:sp>
        <p:nvSpPr>
          <p:cNvPr id="3" name="Content Placeholder 2"/>
          <p:cNvSpPr>
            <a:spLocks noGrp="1"/>
          </p:cNvSpPr>
          <p:nvPr>
            <p:ph idx="1"/>
          </p:nvPr>
        </p:nvSpPr>
        <p:spPr>
          <a:xfrm>
            <a:off x="457200" y="1484784"/>
            <a:ext cx="8229600" cy="4525963"/>
          </a:xfrm>
          <a:solidFill>
            <a:srgbClr val="003300">
              <a:alpha val="32941"/>
            </a:srgbClr>
          </a:solidFill>
        </p:spPr>
        <p:txBody>
          <a:bodyPr vert="horz" lIns="91440" tIns="45720" rIns="91440" bIns="45720" rtlCol="0">
            <a:normAutofit fontScale="85000" lnSpcReduction="20000"/>
          </a:bodyPr>
          <a:lstStyle/>
          <a:p>
            <a:r>
              <a:rPr lang="en-US" sz="2800" dirty="0" smtClean="0">
                <a:solidFill>
                  <a:schemeClr val="bg1"/>
                </a:solidFill>
                <a:effectLst>
                  <a:outerShdw blurRad="38100" dist="38100" dir="2700000" algn="tl">
                    <a:srgbClr val="000000">
                      <a:alpha val="43137"/>
                    </a:srgbClr>
                  </a:outerShdw>
                </a:effectLst>
              </a:rPr>
              <a:t>Phase </a:t>
            </a:r>
            <a:r>
              <a:rPr lang="en-US" sz="2800" dirty="0">
                <a:solidFill>
                  <a:schemeClr val="bg1"/>
                </a:solidFill>
                <a:effectLst>
                  <a:outerShdw blurRad="38100" dist="38100" dir="2700000" algn="tl">
                    <a:srgbClr val="000000">
                      <a:alpha val="43137"/>
                    </a:srgbClr>
                  </a:outerShdw>
                </a:effectLst>
              </a:rPr>
              <a:t>One: </a:t>
            </a:r>
            <a:r>
              <a:rPr lang="en-US" sz="2800" u="sng" dirty="0">
                <a:solidFill>
                  <a:schemeClr val="bg1"/>
                </a:solidFill>
                <a:effectLst>
                  <a:outerShdw blurRad="38100" dist="38100" dir="2700000" algn="tl">
                    <a:srgbClr val="000000">
                      <a:alpha val="43137"/>
                    </a:srgbClr>
                  </a:outerShdw>
                </a:effectLst>
              </a:rPr>
              <a:t>July 2013 </a:t>
            </a:r>
            <a:r>
              <a:rPr lang="en-US" sz="2800" dirty="0">
                <a:solidFill>
                  <a:schemeClr val="bg1"/>
                </a:solidFill>
                <a:effectLst>
                  <a:outerShdw blurRad="38100" dist="38100" dir="2700000" algn="tl">
                    <a:srgbClr val="000000">
                      <a:alpha val="43137"/>
                    </a:srgbClr>
                  </a:outerShdw>
                </a:effectLst>
              </a:rPr>
              <a:t>- Initiation of the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Open </a:t>
            </a:r>
            <a:r>
              <a:rPr lang="en-US" sz="2800" dirty="0">
                <a:solidFill>
                  <a:schemeClr val="bg1"/>
                </a:solidFill>
                <a:effectLst>
                  <a:outerShdw blurRad="38100" dist="38100" dir="2700000" algn="tl">
                    <a:srgbClr val="000000">
                      <a:alpha val="43137"/>
                    </a:srgbClr>
                  </a:outerShdw>
                </a:effectLst>
              </a:rPr>
              <a:t>Consultation Process </a:t>
            </a:r>
          </a:p>
          <a:p>
            <a:r>
              <a:rPr lang="en-US" sz="2800" dirty="0">
                <a:solidFill>
                  <a:schemeClr val="bg1"/>
                </a:solidFill>
                <a:effectLst>
                  <a:outerShdw blurRad="38100" dist="38100" dir="2700000" algn="tl">
                    <a:srgbClr val="000000">
                      <a:alpha val="43137"/>
                    </a:srgbClr>
                  </a:outerShdw>
                </a:effectLst>
              </a:rPr>
              <a:t>Phase Two: </a:t>
            </a:r>
            <a:r>
              <a:rPr lang="en-US" sz="2800" u="sng" dirty="0">
                <a:solidFill>
                  <a:schemeClr val="bg1"/>
                </a:solidFill>
                <a:effectLst>
                  <a:outerShdw blurRad="38100" dist="38100" dir="2700000" algn="tl">
                    <a:srgbClr val="000000">
                      <a:alpha val="43137"/>
                    </a:srgbClr>
                  </a:outerShdw>
                </a:effectLst>
              </a:rPr>
              <a:t>7-8 October 2013 </a:t>
            </a:r>
            <a:r>
              <a:rPr lang="en-US" sz="2800" dirty="0">
                <a:solidFill>
                  <a:schemeClr val="bg1"/>
                </a:solidFill>
                <a:effectLst>
                  <a:outerShdw blurRad="38100" dist="38100" dir="2700000" algn="tl">
                    <a:srgbClr val="000000">
                      <a:alpha val="43137"/>
                    </a:srgbClr>
                  </a:outerShdw>
                </a:effectLst>
              </a:rPr>
              <a:t>- First </a:t>
            </a:r>
            <a:r>
              <a:rPr lang="en-US" sz="2800" dirty="0" smtClean="0">
                <a:solidFill>
                  <a:schemeClr val="bg1"/>
                </a:solidFill>
                <a:effectLst>
                  <a:outerShdw blurRad="38100" dist="38100" dir="2700000" algn="tl">
                    <a:srgbClr val="000000">
                      <a:alpha val="43137"/>
                    </a:srgbClr>
                  </a:outerShdw>
                </a:effectLst>
              </a:rPr>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Physical </a:t>
            </a:r>
            <a:r>
              <a:rPr lang="en-US" sz="2800" dirty="0">
                <a:solidFill>
                  <a:schemeClr val="bg1"/>
                </a:solidFill>
                <a:effectLst>
                  <a:outerShdw blurRad="38100" dist="38100" dir="2700000" algn="tl">
                    <a:srgbClr val="000000">
                      <a:alpha val="43137"/>
                    </a:srgbClr>
                  </a:outerShdw>
                </a:effectLst>
              </a:rPr>
              <a:t>Meeting </a:t>
            </a:r>
          </a:p>
          <a:p>
            <a:r>
              <a:rPr lang="en-US" sz="2800" dirty="0">
                <a:solidFill>
                  <a:schemeClr val="bg1"/>
                </a:solidFill>
                <a:effectLst>
                  <a:outerShdw blurRad="38100" dist="38100" dir="2700000" algn="tl">
                    <a:srgbClr val="000000">
                      <a:alpha val="43137"/>
                    </a:srgbClr>
                  </a:outerShdw>
                </a:effectLst>
              </a:rPr>
              <a:t>Phase Three: 16-18 December 2013 </a:t>
            </a:r>
            <a:r>
              <a:rPr lang="en-US" sz="2800" dirty="0" smtClean="0">
                <a:solidFill>
                  <a:schemeClr val="bg1"/>
                </a:solidFill>
                <a:effectLst>
                  <a:outerShdw blurRad="38100" dist="38100" dir="2700000" algn="tl">
                    <a:srgbClr val="000000">
                      <a:alpha val="43137"/>
                    </a:srgbClr>
                  </a:outerShdw>
                </a:effectLst>
              </a:rPr>
              <a:t>–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Second </a:t>
            </a:r>
            <a:r>
              <a:rPr lang="en-US" sz="2800" dirty="0">
                <a:solidFill>
                  <a:schemeClr val="bg1"/>
                </a:solidFill>
                <a:effectLst>
                  <a:outerShdw blurRad="38100" dist="38100" dir="2700000" algn="tl">
                    <a:srgbClr val="000000">
                      <a:alpha val="43137"/>
                    </a:srgbClr>
                  </a:outerShdw>
                </a:effectLst>
              </a:rPr>
              <a:t>Physical Meeting </a:t>
            </a:r>
          </a:p>
          <a:p>
            <a:r>
              <a:rPr lang="en-US" sz="2800" dirty="0">
                <a:solidFill>
                  <a:schemeClr val="bg1"/>
                </a:solidFill>
                <a:effectLst>
                  <a:outerShdw blurRad="38100" dist="38100" dir="2700000" algn="tl">
                    <a:srgbClr val="000000">
                      <a:alpha val="43137"/>
                    </a:srgbClr>
                  </a:outerShdw>
                </a:effectLst>
              </a:rPr>
              <a:t>Phase Four: 17-18 February 2014 - Third Physical Meeting: 1st reading of all Action lines completed. </a:t>
            </a:r>
          </a:p>
          <a:p>
            <a:r>
              <a:rPr lang="en-US" sz="2800" b="1" u="sng" dirty="0">
                <a:solidFill>
                  <a:schemeClr val="bg1"/>
                </a:solidFill>
                <a:effectLst>
                  <a:outerShdw blurRad="38100" dist="38100" dir="2700000" algn="tl">
                    <a:srgbClr val="000000">
                      <a:alpha val="43137"/>
                    </a:srgbClr>
                  </a:outerShdw>
                </a:effectLst>
              </a:rPr>
              <a:t>Phase Five: </a:t>
            </a:r>
            <a:r>
              <a:rPr lang="en-US" sz="2800" b="1" u="sng" dirty="0" smtClean="0">
                <a:solidFill>
                  <a:schemeClr val="bg1"/>
                </a:solidFill>
                <a:effectLst>
                  <a:outerShdw blurRad="38100" dist="38100" dir="2700000" algn="tl">
                    <a:srgbClr val="000000">
                      <a:alpha val="43137"/>
                    </a:srgbClr>
                  </a:outerShdw>
                </a:effectLst>
              </a:rPr>
              <a:t>14-17 </a:t>
            </a:r>
            <a:r>
              <a:rPr lang="en-US" sz="2800" b="1" u="sng" dirty="0">
                <a:solidFill>
                  <a:schemeClr val="bg1"/>
                </a:solidFill>
                <a:effectLst>
                  <a:outerShdw blurRad="38100" dist="38100" dir="2700000" algn="tl">
                    <a:srgbClr val="000000">
                      <a:alpha val="43137"/>
                    </a:srgbClr>
                  </a:outerShdw>
                </a:effectLst>
              </a:rPr>
              <a:t>April 2014 - Fourth Physical Meeting, ITU Headquarters, Geneva</a:t>
            </a:r>
          </a:p>
          <a:p>
            <a:r>
              <a:rPr lang="en-US" sz="2800" dirty="0">
                <a:solidFill>
                  <a:schemeClr val="bg1"/>
                </a:solidFill>
                <a:effectLst>
                  <a:outerShdw blurRad="38100" dist="38100" dir="2700000" algn="tl">
                    <a:srgbClr val="000000">
                      <a:alpha val="43137"/>
                    </a:srgbClr>
                  </a:outerShdw>
                </a:effectLst>
              </a:rPr>
              <a:t>Phase Six: 28-31 May 2014 - Fifth Physical </a:t>
            </a:r>
            <a:r>
              <a:rPr lang="en-US" sz="2800" dirty="0" smtClean="0">
                <a:solidFill>
                  <a:schemeClr val="bg1"/>
                </a:solidFill>
                <a:effectLst>
                  <a:outerShdw blurRad="38100" dist="38100" dir="2700000" algn="tl">
                    <a:srgbClr val="000000">
                      <a:alpha val="43137"/>
                    </a:srgbClr>
                  </a:outerShdw>
                </a:effectLst>
              </a:rPr>
              <a:t>Meeting </a:t>
            </a:r>
            <a:br>
              <a:rPr lang="en-US" sz="2800" dirty="0" smtClean="0">
                <a:solidFill>
                  <a:schemeClr val="bg1"/>
                </a:solidFill>
                <a:effectLst>
                  <a:outerShdw blurRad="38100" dist="38100" dir="2700000" algn="tl">
                    <a:srgbClr val="000000">
                      <a:alpha val="43137"/>
                    </a:srgbClr>
                  </a:outerShdw>
                </a:effectLst>
              </a:rPr>
            </a:br>
            <a:r>
              <a:rPr lang="en-US" sz="2800" dirty="0" smtClean="0">
                <a:solidFill>
                  <a:schemeClr val="bg1"/>
                </a:solidFill>
                <a:effectLst>
                  <a:outerShdw blurRad="38100" dist="38100" dir="2700000" algn="tl">
                    <a:srgbClr val="000000">
                      <a:alpha val="43137"/>
                    </a:srgbClr>
                  </a:outerShdw>
                </a:effectLst>
              </a:rPr>
              <a:t>(pending decision of the Fourth Physical Meeting</a:t>
            </a:r>
          </a:p>
          <a:p>
            <a:r>
              <a:rPr lang="en-US" dirty="0" smtClean="0"/>
              <a:t>Briefing: 19 May 2014 – Geneva </a:t>
            </a:r>
            <a:endParaRPr lang="en-US" sz="2800" dirty="0">
              <a:solidFill>
                <a:schemeClr val="bg1"/>
              </a:solidFill>
              <a:effectLst>
                <a:outerShdw blurRad="38100" dist="38100" dir="2700000" algn="tl">
                  <a:srgbClr val="000000">
                    <a:alpha val="43137"/>
                  </a:srgbClr>
                </a:outerShdw>
              </a:effectLst>
            </a:endParaRPr>
          </a:p>
          <a:p>
            <a:endParaRPr lang="en-US" sz="2800" dirty="0">
              <a:solidFill>
                <a:schemeClr val="bg1"/>
              </a:solidFill>
              <a:effectLst>
                <a:outerShdw blurRad="38100" dist="38100" dir="2700000" algn="tl">
                  <a:srgbClr val="000000">
                    <a:alpha val="43137"/>
                  </a:srgbClr>
                </a:outerShdw>
              </a:effectLst>
            </a:endParaRPr>
          </a:p>
        </p:txBody>
      </p:sp>
      <p:pic>
        <p:nvPicPr>
          <p:cNvPr id="4098" name="Picture 2" descr="https://farm3.staticflickr.com/2884/11400805923_2d4be97a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560056"/>
            <a:ext cx="2481860" cy="16529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39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TotalTime>
  <Words>825</Words>
  <Application>Microsoft Office PowerPoint</Application>
  <PresentationFormat>On-screen Show (4:3)</PresentationFormat>
  <Paragraphs>223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WSIS+10 High-Level Event  10-13 June 2014 (9 June – Pre-Events) ITU Headquarters, Geneva</vt:lpstr>
      <vt:lpstr>PowerPoint Presentation</vt:lpstr>
      <vt:lpstr>WSIS Overall Review: Background</vt:lpstr>
      <vt:lpstr>WSIS Overall Review: Background</vt:lpstr>
      <vt:lpstr>Council Resolution 1334 (MOD. 2013)  WSIS+10 High Level Event</vt:lpstr>
      <vt:lpstr>Objectives</vt:lpstr>
      <vt:lpstr>WSIS+10 High-Level Event:  Expected Outcomes </vt:lpstr>
      <vt:lpstr>Preparatory Process for WSIS+10 High-Level Event as an extended version of WSIS Forum</vt:lpstr>
      <vt:lpstr>Preparatory Process   (Multistakeholder Preparatory Platform)</vt:lpstr>
      <vt:lpstr>Update on the WSIS+10 High-level Event: Statement and Vision</vt:lpstr>
      <vt:lpstr>HL Event: Expected Participation</vt:lpstr>
      <vt:lpstr>Format of Event </vt:lpstr>
      <vt:lpstr>Preliminary Agenda</vt:lpstr>
      <vt:lpstr>High-Level Policy Statements 10-11 June 2014</vt:lpstr>
      <vt:lpstr>High Level Dialogues </vt:lpstr>
      <vt:lpstr>Country Workshops</vt:lpstr>
      <vt:lpstr>Update on the WSIS+10 High-level Event: 10 Year Reports</vt:lpstr>
      <vt:lpstr>Preparatory Process  Accountability of WSIS beyond 2015</vt:lpstr>
      <vt:lpstr>10 Year Anniversary of Partnership for Measuring ICT for Development</vt:lpstr>
      <vt:lpstr>10 Year Anniversary of the  WSIS Stocktaking Process</vt:lpstr>
      <vt:lpstr>10 Year Anniversary of the  WSIS Stocktaking Process</vt:lpstr>
      <vt:lpstr> Format and Thematic Focus  Open Consultation Completed </vt:lpstr>
      <vt:lpstr>Communications</vt:lpstr>
      <vt:lpstr>WSIS Fund in Trust of ITU:  Categories for WSIS+10 High-Level Event Partnership </vt:lpstr>
      <vt:lpstr>Call for Actions</vt:lpstr>
      <vt:lpstr>Thank You </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Kioy, Michael</cp:lastModifiedBy>
  <cp:revision>77</cp:revision>
  <dcterms:created xsi:type="dcterms:W3CDTF">2014-02-26T09:08:06Z</dcterms:created>
  <dcterms:modified xsi:type="dcterms:W3CDTF">2014-04-14T08:19:05Z</dcterms:modified>
</cp:coreProperties>
</file>