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Lst>
  <p:sldIdLst>
    <p:sldId id="256" r:id="rId8"/>
    <p:sldId id="268" r:id="rId9"/>
    <p:sldId id="262" r:id="rId10"/>
    <p:sldId id="267" r:id="rId11"/>
    <p:sldId id="259" r:id="rId12"/>
    <p:sldId id="263" r:id="rId13"/>
    <p:sldId id="276" r:id="rId14"/>
    <p:sldId id="264" r:id="rId15"/>
    <p:sldId id="287" r:id="rId16"/>
    <p:sldId id="300" r:id="rId17"/>
    <p:sldId id="301" r:id="rId18"/>
    <p:sldId id="304" r:id="rId19"/>
    <p:sldId id="297" r:id="rId20"/>
    <p:sldId id="290" r:id="rId21"/>
    <p:sldId id="292" r:id="rId22"/>
    <p:sldId id="293" r:id="rId23"/>
    <p:sldId id="282" r:id="rId24"/>
    <p:sldId id="281" r:id="rId25"/>
    <p:sldId id="298" r:id="rId26"/>
    <p:sldId id="275" r:id="rId27"/>
    <p:sldId id="269" r:id="rId28"/>
    <p:sldId id="305" r:id="rId29"/>
    <p:sldId id="307" r:id="rId30"/>
    <p:sldId id="274"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48" y="28920"/>
    </p:cViewPr>
  </p:outlineViewPr>
  <p:notesTextViewPr>
    <p:cViewPr>
      <p:scale>
        <a:sx n="1" d="1"/>
        <a:sy n="1" d="1"/>
      </p:scale>
      <p:origin x="0" y="0"/>
    </p:cViewPr>
  </p:notesTextViewPr>
  <p:sorterViewPr>
    <p:cViewPr>
      <p:scale>
        <a:sx n="53" d="100"/>
        <a:sy n="5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t>07/10/2013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248544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t>07/10/2013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64494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t>07/10/2013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19908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0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46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78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689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309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934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63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15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t>07/10/2013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2942862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908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153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680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211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547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891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77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138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608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74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t>07/10/2013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2800089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567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161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236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7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75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59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3399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97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093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70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t>07/10/2013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203088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587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885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07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370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587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721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01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971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944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258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t>07/10/2013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83645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589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225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461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5986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345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716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6929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929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4305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6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t>07/10/2013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1480219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00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392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243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46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172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509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7659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0363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6211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10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t>07/10/2013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1137677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1127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9566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917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198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993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538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9547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52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t>07/10/2013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416835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A40D4-384E-439A-B08D-E52BD204354F}" type="datetimeFigureOut">
              <a:rPr lang="en-US" smtClean="0"/>
              <a:t>07/10/2013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B1CAD-39B5-4875-8F75-DBC62C23AC3C}" type="slidenum">
              <a:rPr lang="en-US" smtClean="0"/>
              <a:t>‹#›</a:t>
            </a:fld>
            <a:endParaRPr lang="en-US"/>
          </a:p>
        </p:txBody>
      </p:sp>
    </p:spTree>
    <p:extLst>
      <p:ext uri="{BB962C8B-B14F-4D97-AF65-F5344CB8AC3E}">
        <p14:creationId xmlns:p14="http://schemas.microsoft.com/office/powerpoint/2010/main" val="248854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t>07/10/2013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t>‹#›</a:t>
            </a:fld>
            <a:endParaRPr lang="en-US"/>
          </a:p>
        </p:txBody>
      </p:sp>
    </p:spTree>
    <p:extLst>
      <p:ext uri="{BB962C8B-B14F-4D97-AF65-F5344CB8AC3E}">
        <p14:creationId xmlns:p14="http://schemas.microsoft.com/office/powerpoint/2010/main" val="301038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006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8783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3381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600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0822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40D4-384E-439A-B08D-E52BD204354F}" type="datetimeFigureOut">
              <a:rPr lang="en-US" smtClean="0">
                <a:solidFill>
                  <a:prstClr val="black">
                    <a:tint val="75000"/>
                  </a:prstClr>
                </a:solidFill>
              </a:rPr>
              <a:pPr/>
              <a:t>07/10/2013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B1CAD-39B5-4875-8F75-DBC62C23AC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8158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8" Type="http://schemas.openxmlformats.org/officeDocument/2006/relationships/hyperlink" Target="http://www.itu.int/wsis/review/inc/docs/Russian_ITU-UNESCO-UNDP-UNCTAD_WSIS10Inv.let.pdf" TargetMode="External"/><Relationship Id="rId3" Type="http://schemas.openxmlformats.org/officeDocument/2006/relationships/hyperlink" Target="http://www.itu.int/wsis/review/inc/docs/Arabic_ITU-UNESCO-UNDP-UNCTAD_WSIS10Inv.let.pdf" TargetMode="External"/><Relationship Id="rId7" Type="http://schemas.openxmlformats.org/officeDocument/2006/relationships/hyperlink" Target="http://www.itu.int/wsis/review/inc/docs/Spanish_ITU-UNESCO-UNDP-UNCTAD_WSIS10Inv.let.pdf"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www.itu.int/wsis/review/inc/docs/French_ITU-UNESCO-UNDP-UNCTAD_WSIS10Inv.let.pdf" TargetMode="External"/><Relationship Id="rId5" Type="http://schemas.openxmlformats.org/officeDocument/2006/relationships/hyperlink" Target="http://www.itu.int/wsis/review/inc/docs/itu_unesco_unctad_undp_WSIS10-Invitation_Letter_OriginallySigned.pdf" TargetMode="External"/><Relationship Id="rId10" Type="http://schemas.openxmlformats.org/officeDocument/2006/relationships/image" Target="../media/image16.png"/><Relationship Id="rId4" Type="http://schemas.openxmlformats.org/officeDocument/2006/relationships/hyperlink" Target="http://www.itu.int/wsis/review/inc/docs/Chinese_ITU-UNESCO-UNDP-UNCTAD_WSIS10Inv.let.pdf" TargetMode="Externa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www.itu.int/itu-wsis/" TargetMode="External"/><Relationship Id="rId18" Type="http://schemas.openxmlformats.org/officeDocument/2006/relationships/image" Target="../media/image30.png"/><Relationship Id="rId26" Type="http://schemas.openxmlformats.org/officeDocument/2006/relationships/image" Target="../media/image34.png"/><Relationship Id="rId3" Type="http://schemas.openxmlformats.org/officeDocument/2006/relationships/hyperlink" Target="http://www.itu.int/wsis/implementation/2013/forum/documents/wsis10.html" TargetMode="External"/><Relationship Id="rId21" Type="http://schemas.openxmlformats.org/officeDocument/2006/relationships/hyperlink" Target="http://www.un.org/en/development/desa/index.shtml" TargetMode="External"/><Relationship Id="rId7" Type="http://schemas.openxmlformats.org/officeDocument/2006/relationships/hyperlink" Target="http://www.itu.int/wsis/implementation/2013/forum/documents/outcomes.html" TargetMode="External"/><Relationship Id="rId12" Type="http://schemas.openxmlformats.org/officeDocument/2006/relationships/image" Target="../media/image27.png"/><Relationship Id="rId17" Type="http://schemas.openxmlformats.org/officeDocument/2006/relationships/hyperlink" Target="http://www.unctad.org/templates/Page.asp?intItemID=4239" TargetMode="External"/><Relationship Id="rId25" Type="http://schemas.openxmlformats.org/officeDocument/2006/relationships/hyperlink" Target="http://www.unep.org/" TargetMode="External"/><Relationship Id="rId2" Type="http://schemas.openxmlformats.org/officeDocument/2006/relationships/image" Target="../media/image2.jp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hyperlink" Target="http://www.ilo.org/" TargetMode="Externa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4.png"/><Relationship Id="rId24" Type="http://schemas.openxmlformats.org/officeDocument/2006/relationships/image" Target="../media/image33.png"/><Relationship Id="rId32" Type="http://schemas.openxmlformats.org/officeDocument/2006/relationships/image" Target="../media/image37.png"/><Relationship Id="rId5" Type="http://schemas.openxmlformats.org/officeDocument/2006/relationships/hyperlink" Target="http://www.itu.int/wsis/review/inc/docs/emerging.trends.2012-2013.pdf" TargetMode="External"/><Relationship Id="rId15" Type="http://schemas.openxmlformats.org/officeDocument/2006/relationships/hyperlink" Target="http://portal.unesco.org/ci/en/ev.php-URL_ID=1543&amp;URL_DO=DO_TOPIC&amp;URL_SECTION=201.html" TargetMode="External"/><Relationship Id="rId23" Type="http://schemas.openxmlformats.org/officeDocument/2006/relationships/hyperlink" Target="http://www.e-agriculture.org/en/wsis-follow-up" TargetMode="External"/><Relationship Id="rId28" Type="http://schemas.openxmlformats.org/officeDocument/2006/relationships/image" Target="../media/image35.png"/><Relationship Id="rId10" Type="http://schemas.openxmlformats.org/officeDocument/2006/relationships/image" Target="../media/image26.jpeg"/><Relationship Id="rId19" Type="http://schemas.openxmlformats.org/officeDocument/2006/relationships/hyperlink" Target="http://www.undp.org/" TargetMode="External"/><Relationship Id="rId31" Type="http://schemas.openxmlformats.org/officeDocument/2006/relationships/hyperlink" Target="http://www.who.int/" TargetMode="External"/><Relationship Id="rId4" Type="http://schemas.openxmlformats.org/officeDocument/2006/relationships/image" Target="../media/image8.jpeg"/><Relationship Id="rId9" Type="http://schemas.openxmlformats.org/officeDocument/2006/relationships/hyperlink" Target="http://www.itu.int/wsis/review/inc/docs/2013.WSIS10_Final-Statement_EN.HD.pdf" TargetMode="External"/><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hyperlink" Target="http://www.wmo.int/" TargetMode="External"/><Relationship Id="rId30"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hyperlink" Target="http://www.itu.int/wsis/review/inc/docs/outcomes2/Proposed_DraftWSIS10VB2015_C-2.pdf" TargetMode="External"/><Relationship Id="rId13" Type="http://schemas.openxmlformats.org/officeDocument/2006/relationships/hyperlink" Target="http://www.itu.int/wsis/review/inc/docs/outcomes2/Proposed_DraftWSIS10VB2015_C-7-egovernment.pdf" TargetMode="External"/><Relationship Id="rId18" Type="http://schemas.openxmlformats.org/officeDocument/2006/relationships/hyperlink" Target="http://www.itu.int/wsis/review/inc/docs/outcomes2/Proposed_DraftWSIS10VB2015_C-7-eenvironment.pdf" TargetMode="External"/><Relationship Id="rId3" Type="http://schemas.openxmlformats.org/officeDocument/2006/relationships/hyperlink" Target="http://www.itu.int/wsis/review/inc/docs/outcomes1/Proposed_Draft_WSIS10_Statement.pdf" TargetMode="External"/><Relationship Id="rId21" Type="http://schemas.openxmlformats.org/officeDocument/2006/relationships/hyperlink" Target="http://www.itu.int/wsis/review/inc/docs/outcomes2/Proposed_DraftWSIS10VB2015_C-8.pdf" TargetMode="External"/><Relationship Id="rId7" Type="http://schemas.openxmlformats.org/officeDocument/2006/relationships/hyperlink" Target="http://www.itu.int/wsis/review/inc/docs/outcomes2/Proposed_DraftWSIS10VB2015_C-1.pdf" TargetMode="External"/><Relationship Id="rId12" Type="http://schemas.openxmlformats.org/officeDocument/2006/relationships/hyperlink" Target="http://www.itu.int/wsis/review/inc/docs/outcomes2/Proposed_DraftWSIS10VB2015_C-6.pdf" TargetMode="External"/><Relationship Id="rId17" Type="http://schemas.openxmlformats.org/officeDocument/2006/relationships/hyperlink" Target="http://www.itu.int/wsis/review/inc/docs/outcomes2/Proposed_DraftWSIS10VB2015_C-7-eemployment.pdf" TargetMode="External"/><Relationship Id="rId25" Type="http://schemas.openxmlformats.org/officeDocument/2006/relationships/hyperlink" Target="http://www.itu.int/wsis/review/inc/docs/outcomes2/Proposed_DraftWSIS10VB2015_D.pdf" TargetMode="External"/><Relationship Id="rId2" Type="http://schemas.openxmlformats.org/officeDocument/2006/relationships/image" Target="../media/image2.jpg"/><Relationship Id="rId16" Type="http://schemas.openxmlformats.org/officeDocument/2006/relationships/hyperlink" Target="http://www.itu.int/wsis/review/inc/docs/outcomes2/Proposed_DraftWSIS10VB2015_C-7-ehealth.pdf" TargetMode="External"/><Relationship Id="rId20" Type="http://schemas.openxmlformats.org/officeDocument/2006/relationships/hyperlink" Target="http://www.itu.int/wsis/review/inc/docs/outcomes2/Proposed_DraftWSIS10VB2015_C-7-escience.pdf" TargetMode="External"/><Relationship Id="rId1" Type="http://schemas.openxmlformats.org/officeDocument/2006/relationships/slideLayout" Target="../slideLayouts/slideLayout4.xml"/><Relationship Id="rId6" Type="http://schemas.openxmlformats.org/officeDocument/2006/relationships/hyperlink" Target="http://www.itu.int/wsis/review/inc/docs/outcomes2/Proposed_DraftWSIS10VB2015_A.pdf" TargetMode="External"/><Relationship Id="rId11" Type="http://schemas.openxmlformats.org/officeDocument/2006/relationships/hyperlink" Target="http://www.itu.int/wsis/review/inc/docs/outcomes2/Proposed_DraftWSIS10VB2015_C-5.pdf" TargetMode="External"/><Relationship Id="rId24" Type="http://schemas.openxmlformats.org/officeDocument/2006/relationships/hyperlink" Target="http://www.itu.int/wsis/review/inc/docs/outcomes2/Proposed_DraftWSIS10VB2015_C-11.pdf" TargetMode="External"/><Relationship Id="rId5" Type="http://schemas.openxmlformats.org/officeDocument/2006/relationships/image" Target="../media/image4.png"/><Relationship Id="rId15" Type="http://schemas.openxmlformats.org/officeDocument/2006/relationships/hyperlink" Target="http://www.itu.int/wsis/review/inc/docs/outcomes2/Proposed_DraftWSIS10VB2015_C-7-elearning.pdf" TargetMode="External"/><Relationship Id="rId23" Type="http://schemas.openxmlformats.org/officeDocument/2006/relationships/hyperlink" Target="http://www.itu.int/wsis/review/inc/docs/outcomes2/Proposed_DraftWSIS10VB2015_C-10.pdf" TargetMode="External"/><Relationship Id="rId10" Type="http://schemas.openxmlformats.org/officeDocument/2006/relationships/hyperlink" Target="http://www.itu.int/wsis/review/inc/docs/outcomes2/Proposed_DraftWSIS10VB2015_C-4.pdf" TargetMode="External"/><Relationship Id="rId19" Type="http://schemas.openxmlformats.org/officeDocument/2006/relationships/hyperlink" Target="http://www.itu.int/wsis/review/inc/docs/outcomes2/Proposed_DraftWSIS10VB2015_C-7-eagriculture.pdf" TargetMode="External"/><Relationship Id="rId4" Type="http://schemas.openxmlformats.org/officeDocument/2006/relationships/hyperlink" Target="http://www.itu.int/wsis/review/inc/docs/outcomes1/Proposed_Draft_WSIS10_Statement-Inputs.pdf" TargetMode="External"/><Relationship Id="rId9" Type="http://schemas.openxmlformats.org/officeDocument/2006/relationships/hyperlink" Target="http://www.itu.int/wsis/review/inc/docs/outcomes2/Proposed_DraftWSIS10VB2015_C-3.pdf" TargetMode="External"/><Relationship Id="rId14" Type="http://schemas.openxmlformats.org/officeDocument/2006/relationships/hyperlink" Target="http://www.itu.int/wsis/review/inc/docs/outcomes2/Proposed_DraftWSIS10VB2015_C-7-ebusiness.pdf" TargetMode="External"/><Relationship Id="rId22" Type="http://schemas.openxmlformats.org/officeDocument/2006/relationships/hyperlink" Target="http://www.itu.int/wsis/review/inc/docs/outcomes2/Proposed_DraftWSIS10VB2015_C-9.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itu.int/wsis/implementation/2013/forum/documents/wsis10.html" TargetMode="External"/><Relationship Id="rId7" Type="http://schemas.openxmlformats.org/officeDocument/2006/relationships/hyperlink" Target="http://www.itu.int/wsis/implementation/2013/forum/documents/outcomes.html" TargetMode="External"/><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eg"/><Relationship Id="rId11" Type="http://schemas.openxmlformats.org/officeDocument/2006/relationships/image" Target="../media/image4.png"/><Relationship Id="rId5" Type="http://schemas.openxmlformats.org/officeDocument/2006/relationships/hyperlink" Target="http://www.itu.int/wsis/review/inc/docs/emerging.trends.2012-2013.pdf"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www.itu.int/wsis/review/inc/docs/2013.WSIS10_Final-Statement_EN.HD.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itu.int/wsis/review/inc/docs/Russian_ITU-UNESCO-UNDP-UNCTAD_WSIS10Inv.let.pdf" TargetMode="External"/><Relationship Id="rId3" Type="http://schemas.openxmlformats.org/officeDocument/2006/relationships/hyperlink" Target="http://www.itu.int/wsis/review/inc/docs/Arabic_ITU-UNESCO-UNDP-UNCTAD_WSIS10Inv.let.pdf" TargetMode="External"/><Relationship Id="rId7" Type="http://schemas.openxmlformats.org/officeDocument/2006/relationships/hyperlink" Target="http://www.itu.int/wsis/review/inc/docs/Spanish_ITU-UNESCO-UNDP-UNCTAD_WSIS10Inv.let.pdf" TargetMode="External"/><Relationship Id="rId2" Type="http://schemas.openxmlformats.org/officeDocument/2006/relationships/image" Target="../media/image2.jpg"/><Relationship Id="rId1" Type="http://schemas.openxmlformats.org/officeDocument/2006/relationships/slideLayout" Target="../slideLayouts/slideLayout35.xml"/><Relationship Id="rId6" Type="http://schemas.openxmlformats.org/officeDocument/2006/relationships/hyperlink" Target="http://www.itu.int/wsis/review/inc/docs/French_ITU-UNESCO-UNDP-UNCTAD_WSIS10Inv.let.pdf" TargetMode="External"/><Relationship Id="rId5" Type="http://schemas.openxmlformats.org/officeDocument/2006/relationships/hyperlink" Target="http://www.itu.int/wsis/review/inc/docs/itu_unesco_unctad_undp_WSIS10-Invitation_Letter_OriginallySigned.pdf" TargetMode="External"/><Relationship Id="rId4" Type="http://schemas.openxmlformats.org/officeDocument/2006/relationships/hyperlink" Target="http://www.itu.int/wsis/review/inc/docs/Chinese_ITU-UNESCO-UNDP-UNCTAD_WSIS10Inv.let.pdf"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27508" y="921494"/>
            <a:ext cx="3647858" cy="923330"/>
          </a:xfrm>
          <a:prstGeom prst="rect">
            <a:avLst/>
          </a:prstGeom>
          <a:noFill/>
        </p:spPr>
        <p:txBody>
          <a:bodyPr wrap="none" rtlCol="0">
            <a:spAutoFit/>
          </a:bodyPr>
          <a:lstStyle/>
          <a:p>
            <a:pPr algn="r"/>
            <a:r>
              <a:rPr lang="en-US" b="1" dirty="0" smtClean="0">
                <a:solidFill>
                  <a:schemeClr val="bg1"/>
                </a:solidFill>
              </a:rPr>
              <a:t>Open Consultation for WSIS+10 HLE </a:t>
            </a:r>
            <a:br>
              <a:rPr lang="en-US" b="1" dirty="0" smtClean="0">
                <a:solidFill>
                  <a:schemeClr val="bg1"/>
                </a:solidFill>
              </a:rPr>
            </a:br>
            <a:r>
              <a:rPr lang="en-US" b="1" dirty="0" smtClean="0">
                <a:solidFill>
                  <a:schemeClr val="bg1"/>
                </a:solidFill>
              </a:rPr>
              <a:t>7 October 2013</a:t>
            </a:r>
          </a:p>
          <a:p>
            <a:pPr algn="r"/>
            <a:r>
              <a:rPr lang="en-US" b="1" dirty="0" smtClean="0">
                <a:solidFill>
                  <a:schemeClr val="bg1"/>
                </a:solidFill>
              </a:rPr>
              <a:t>ITU Headquarters </a:t>
            </a:r>
            <a:endParaRPr lang="en-US" dirty="0">
              <a:solidFill>
                <a:schemeClr val="bg1"/>
              </a:solidFill>
            </a:endParaRPr>
          </a:p>
        </p:txBody>
      </p:sp>
    </p:spTree>
    <p:extLst>
      <p:ext uri="{BB962C8B-B14F-4D97-AF65-F5344CB8AC3E}">
        <p14:creationId xmlns:p14="http://schemas.microsoft.com/office/powerpoint/2010/main" val="1620035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13792"/>
            <a:ext cx="8712968"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Form One: Around 50 Contributions</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1340768"/>
            <a:ext cx="8507288" cy="4392488"/>
          </a:xfrm>
          <a:solidFill>
            <a:srgbClr val="003300">
              <a:alpha val="32941"/>
            </a:srgbClr>
          </a:solidFill>
        </p:spPr>
        <p:txBody>
          <a:bodyPr>
            <a:noAutofit/>
          </a:bodyPr>
          <a:lstStyle/>
          <a:p>
            <a:r>
              <a:rPr lang="en-US" sz="2400" b="1" dirty="0" smtClean="0">
                <a:solidFill>
                  <a:schemeClr val="bg1"/>
                </a:solidFill>
                <a:effectLst>
                  <a:outerShdw blurRad="38100" dist="38100" dir="2700000" algn="tl">
                    <a:srgbClr val="000000">
                      <a:alpha val="43137"/>
                    </a:srgbClr>
                  </a:outerShdw>
                </a:effectLst>
              </a:rPr>
              <a:t>Governments (19): </a:t>
            </a:r>
            <a:r>
              <a:rPr lang="es-ES" sz="2400" dirty="0">
                <a:solidFill>
                  <a:schemeClr val="bg1"/>
                </a:solidFill>
              </a:rPr>
              <a:t>Argentina, Bulgaria, </a:t>
            </a:r>
            <a:r>
              <a:rPr lang="es-ES" sz="2400" dirty="0" smtClean="0">
                <a:solidFill>
                  <a:schemeClr val="bg1"/>
                </a:solidFill>
              </a:rPr>
              <a:t/>
            </a:r>
            <a:br>
              <a:rPr lang="es-ES" sz="2400" dirty="0" smtClean="0">
                <a:solidFill>
                  <a:schemeClr val="bg1"/>
                </a:solidFill>
              </a:rPr>
            </a:br>
            <a:r>
              <a:rPr lang="es-ES" sz="2400" dirty="0" err="1" smtClean="0">
                <a:solidFill>
                  <a:schemeClr val="bg1"/>
                </a:solidFill>
              </a:rPr>
              <a:t>Egypt</a:t>
            </a:r>
            <a:r>
              <a:rPr lang="es-ES" sz="2400" dirty="0">
                <a:solidFill>
                  <a:schemeClr val="bg1"/>
                </a:solidFill>
              </a:rPr>
              <a:t>, </a:t>
            </a:r>
            <a:r>
              <a:rPr lang="es-ES" sz="2400" dirty="0" smtClean="0">
                <a:solidFill>
                  <a:schemeClr val="bg1"/>
                </a:solidFill>
              </a:rPr>
              <a:t>El </a:t>
            </a:r>
            <a:r>
              <a:rPr lang="es-ES" sz="2400" dirty="0">
                <a:solidFill>
                  <a:schemeClr val="bg1"/>
                </a:solidFill>
              </a:rPr>
              <a:t>Salvador, </a:t>
            </a:r>
            <a:r>
              <a:rPr lang="es-ES" sz="2400" dirty="0" err="1">
                <a:solidFill>
                  <a:schemeClr val="bg1"/>
                </a:solidFill>
              </a:rPr>
              <a:t>Iran</a:t>
            </a:r>
            <a:r>
              <a:rPr lang="es-ES" sz="2400" dirty="0">
                <a:solidFill>
                  <a:schemeClr val="bg1"/>
                </a:solidFill>
              </a:rPr>
              <a:t>, </a:t>
            </a:r>
            <a:r>
              <a:rPr lang="es-ES" sz="2400" dirty="0" err="1">
                <a:solidFill>
                  <a:schemeClr val="bg1"/>
                </a:solidFill>
              </a:rPr>
              <a:t>Japan</a:t>
            </a:r>
            <a:r>
              <a:rPr lang="es-ES" sz="2400" dirty="0">
                <a:solidFill>
                  <a:schemeClr val="bg1"/>
                </a:solidFill>
              </a:rPr>
              <a:t>, </a:t>
            </a:r>
            <a:r>
              <a:rPr lang="es-ES" sz="2400" dirty="0" err="1">
                <a:solidFill>
                  <a:schemeClr val="bg1"/>
                </a:solidFill>
              </a:rPr>
              <a:t>Morocco</a:t>
            </a:r>
            <a:r>
              <a:rPr lang="es-ES" sz="2400" dirty="0">
                <a:solidFill>
                  <a:schemeClr val="bg1"/>
                </a:solidFill>
              </a:rPr>
              <a:t>, </a:t>
            </a:r>
            <a:r>
              <a:rPr lang="es-ES" sz="2400" dirty="0" smtClean="0">
                <a:solidFill>
                  <a:schemeClr val="bg1"/>
                </a:solidFill>
              </a:rPr>
              <a:t/>
            </a:r>
            <a:br>
              <a:rPr lang="es-ES" sz="2400" dirty="0" smtClean="0">
                <a:solidFill>
                  <a:schemeClr val="bg1"/>
                </a:solidFill>
              </a:rPr>
            </a:br>
            <a:r>
              <a:rPr lang="es-ES" sz="2400" dirty="0" err="1" smtClean="0">
                <a:solidFill>
                  <a:schemeClr val="bg1"/>
                </a:solidFill>
              </a:rPr>
              <a:t>Oman</a:t>
            </a:r>
            <a:r>
              <a:rPr lang="es-ES" sz="2400" dirty="0">
                <a:solidFill>
                  <a:schemeClr val="bg1"/>
                </a:solidFill>
              </a:rPr>
              <a:t>, </a:t>
            </a:r>
            <a:r>
              <a:rPr lang="es-ES" sz="2400" dirty="0" err="1" smtClean="0">
                <a:solidFill>
                  <a:schemeClr val="bg1"/>
                </a:solidFill>
              </a:rPr>
              <a:t>Lithuania</a:t>
            </a:r>
            <a:r>
              <a:rPr lang="es-ES" sz="2400" dirty="0" smtClean="0">
                <a:solidFill>
                  <a:schemeClr val="bg1"/>
                </a:solidFill>
              </a:rPr>
              <a:t>, Nigeria, </a:t>
            </a:r>
            <a:r>
              <a:rPr lang="es-ES" sz="2400" dirty="0" err="1" smtClean="0">
                <a:solidFill>
                  <a:schemeClr val="bg1"/>
                </a:solidFill>
              </a:rPr>
              <a:t>Poland</a:t>
            </a:r>
            <a:r>
              <a:rPr lang="es-ES" sz="2400" dirty="0">
                <a:solidFill>
                  <a:schemeClr val="bg1"/>
                </a:solidFill>
              </a:rPr>
              <a:t>, </a:t>
            </a:r>
            <a:r>
              <a:rPr lang="es-ES" sz="2400" dirty="0" err="1">
                <a:solidFill>
                  <a:schemeClr val="bg1"/>
                </a:solidFill>
              </a:rPr>
              <a:t>Rwanda</a:t>
            </a:r>
            <a:r>
              <a:rPr lang="es-ES" sz="2400" dirty="0">
                <a:solidFill>
                  <a:schemeClr val="bg1"/>
                </a:solidFill>
              </a:rPr>
              <a:t>, </a:t>
            </a:r>
            <a:r>
              <a:rPr lang="es-ES" sz="2400" dirty="0" smtClean="0">
                <a:solidFill>
                  <a:schemeClr val="bg1"/>
                </a:solidFill>
              </a:rPr>
              <a:t/>
            </a:r>
            <a:br>
              <a:rPr lang="es-ES" sz="2400" dirty="0" smtClean="0">
                <a:solidFill>
                  <a:schemeClr val="bg1"/>
                </a:solidFill>
              </a:rPr>
            </a:br>
            <a:r>
              <a:rPr lang="es-ES" sz="2400" dirty="0" err="1" smtClean="0">
                <a:solidFill>
                  <a:schemeClr val="bg1"/>
                </a:solidFill>
              </a:rPr>
              <a:t>Saudi</a:t>
            </a:r>
            <a:r>
              <a:rPr lang="es-ES" sz="2400" dirty="0" smtClean="0">
                <a:solidFill>
                  <a:schemeClr val="bg1"/>
                </a:solidFill>
              </a:rPr>
              <a:t> </a:t>
            </a:r>
            <a:r>
              <a:rPr lang="es-ES" sz="2400" dirty="0">
                <a:solidFill>
                  <a:schemeClr val="bg1"/>
                </a:solidFill>
              </a:rPr>
              <a:t>Arabia, </a:t>
            </a:r>
            <a:r>
              <a:rPr lang="es-ES" sz="2400" dirty="0" err="1" smtClean="0">
                <a:solidFill>
                  <a:schemeClr val="bg1"/>
                </a:solidFill>
              </a:rPr>
              <a:t>Sweden</a:t>
            </a:r>
            <a:r>
              <a:rPr lang="es-ES" sz="2400" dirty="0">
                <a:solidFill>
                  <a:schemeClr val="bg1"/>
                </a:solidFill>
              </a:rPr>
              <a:t>, </a:t>
            </a:r>
            <a:r>
              <a:rPr lang="es-ES" sz="2400" dirty="0" err="1" smtClean="0">
                <a:solidFill>
                  <a:schemeClr val="bg1"/>
                </a:solidFill>
              </a:rPr>
              <a:t>United</a:t>
            </a:r>
            <a:r>
              <a:rPr lang="es-ES" sz="2400" dirty="0" smtClean="0">
                <a:solidFill>
                  <a:schemeClr val="bg1"/>
                </a:solidFill>
              </a:rPr>
              <a:t> </a:t>
            </a:r>
            <a:r>
              <a:rPr lang="es-ES" sz="2400" dirty="0" err="1">
                <a:solidFill>
                  <a:schemeClr val="bg1"/>
                </a:solidFill>
              </a:rPr>
              <a:t>Kingdom</a:t>
            </a:r>
            <a:r>
              <a:rPr lang="es-ES" sz="2400" dirty="0">
                <a:solidFill>
                  <a:schemeClr val="bg1"/>
                </a:solidFill>
              </a:rPr>
              <a:t>, </a:t>
            </a:r>
            <a:r>
              <a:rPr lang="es-ES" sz="2400" dirty="0" smtClean="0">
                <a:solidFill>
                  <a:schemeClr val="bg1"/>
                </a:solidFill>
              </a:rPr>
              <a:t/>
            </a:r>
            <a:br>
              <a:rPr lang="es-ES" sz="2400" dirty="0" smtClean="0">
                <a:solidFill>
                  <a:schemeClr val="bg1"/>
                </a:solidFill>
              </a:rPr>
            </a:br>
            <a:r>
              <a:rPr lang="es-ES" sz="2400" dirty="0" smtClean="0">
                <a:solidFill>
                  <a:schemeClr val="bg1"/>
                </a:solidFill>
              </a:rPr>
              <a:t>UAE</a:t>
            </a:r>
            <a:r>
              <a:rPr lang="es-ES" sz="2400" dirty="0">
                <a:solidFill>
                  <a:schemeClr val="bg1"/>
                </a:solidFill>
              </a:rPr>
              <a:t>, Uruguay</a:t>
            </a:r>
            <a:r>
              <a:rPr lang="es-ES" sz="2400" dirty="0" smtClean="0">
                <a:solidFill>
                  <a:schemeClr val="bg1"/>
                </a:solidFill>
              </a:rPr>
              <a:t>, USA</a:t>
            </a:r>
            <a:endParaRPr lang="en-US" sz="2400" dirty="0">
              <a:solidFill>
                <a:schemeClr val="bg1"/>
              </a:solidFill>
            </a:endParaRPr>
          </a:p>
          <a:p>
            <a:r>
              <a:rPr lang="en-US" sz="2400" b="1" dirty="0" smtClean="0">
                <a:solidFill>
                  <a:schemeClr val="bg1"/>
                </a:solidFill>
              </a:rPr>
              <a:t>Civil Society (11) and Academia (1):</a:t>
            </a:r>
            <a:r>
              <a:rPr lang="en-US" sz="2400" dirty="0" smtClean="0">
                <a:solidFill>
                  <a:schemeClr val="bg1"/>
                </a:solidFill>
              </a:rPr>
              <a:t> </a:t>
            </a:r>
            <a:br>
              <a:rPr lang="en-US" sz="2400" dirty="0" smtClean="0">
                <a:solidFill>
                  <a:schemeClr val="bg1"/>
                </a:solidFill>
              </a:rPr>
            </a:br>
            <a:r>
              <a:rPr lang="en-US" sz="2400" dirty="0" smtClean="0">
                <a:solidFill>
                  <a:schemeClr val="bg1"/>
                </a:solidFill>
              </a:rPr>
              <a:t>Belgium</a:t>
            </a:r>
            <a:r>
              <a:rPr lang="en-US" sz="2400" dirty="0">
                <a:solidFill>
                  <a:schemeClr val="bg1"/>
                </a:solidFill>
              </a:rPr>
              <a:t>, </a:t>
            </a:r>
            <a:r>
              <a:rPr lang="en-US" sz="2400" dirty="0" smtClean="0">
                <a:solidFill>
                  <a:schemeClr val="bg1"/>
                </a:solidFill>
              </a:rPr>
              <a:t>Brazil, </a:t>
            </a:r>
            <a:r>
              <a:rPr lang="en-US" sz="2400" dirty="0">
                <a:solidFill>
                  <a:schemeClr val="bg1"/>
                </a:solidFill>
              </a:rPr>
              <a:t>India, </a:t>
            </a:r>
            <a:r>
              <a:rPr lang="en-US" sz="2400" dirty="0" smtClean="0">
                <a:solidFill>
                  <a:schemeClr val="bg1"/>
                </a:solidFill>
              </a:rPr>
              <a:t>Netherlands</a:t>
            </a:r>
            <a:r>
              <a:rPr lang="en-US" sz="2400" dirty="0">
                <a:solidFill>
                  <a:schemeClr val="bg1"/>
                </a:solidFill>
              </a:rPr>
              <a:t>, Sudan, </a:t>
            </a:r>
            <a:r>
              <a:rPr lang="en-US" sz="2400" dirty="0" smtClean="0">
                <a:solidFill>
                  <a:schemeClr val="bg1"/>
                </a:solidFill>
              </a:rPr>
              <a:t>South Africa, Switzerland</a:t>
            </a:r>
            <a:r>
              <a:rPr lang="en-US" sz="2400" dirty="0">
                <a:solidFill>
                  <a:schemeClr val="bg1"/>
                </a:solidFill>
              </a:rPr>
              <a:t>, </a:t>
            </a:r>
            <a:r>
              <a:rPr lang="en-US" sz="2400" dirty="0" smtClean="0">
                <a:solidFill>
                  <a:schemeClr val="bg1"/>
                </a:solidFill>
              </a:rPr>
              <a:t>USA</a:t>
            </a:r>
          </a:p>
          <a:p>
            <a:r>
              <a:rPr lang="en-US" sz="2400" b="1" dirty="0" smtClean="0">
                <a:solidFill>
                  <a:schemeClr val="bg1"/>
                </a:solidFill>
              </a:rPr>
              <a:t>Private Sector (5)</a:t>
            </a:r>
            <a:r>
              <a:rPr lang="en-US" sz="2400" dirty="0" smtClean="0">
                <a:solidFill>
                  <a:schemeClr val="bg1"/>
                </a:solidFill>
              </a:rPr>
              <a:t>: China, France, USA</a:t>
            </a:r>
          </a:p>
          <a:p>
            <a:r>
              <a:rPr lang="en-US" sz="2400" b="1" dirty="0" smtClean="0">
                <a:solidFill>
                  <a:schemeClr val="bg1"/>
                </a:solidFill>
              </a:rPr>
              <a:t>International Organizations (12): </a:t>
            </a:r>
            <a:r>
              <a:rPr lang="en-US" sz="2400" dirty="0">
                <a:solidFill>
                  <a:schemeClr val="bg1"/>
                </a:solidFill>
              </a:rPr>
              <a:t>All Facilitators of the Action Lines</a:t>
            </a:r>
          </a:p>
          <a:p>
            <a:endParaRPr lang="en-US" sz="2400" dirty="0">
              <a:solidFill>
                <a:schemeClr val="bg1"/>
              </a:solidFill>
            </a:endParaRPr>
          </a:p>
          <a:p>
            <a:pPr lvl="1"/>
            <a:endParaRPr lang="en-US" sz="2000" b="1" dirty="0" smtClean="0">
              <a:solidFill>
                <a:schemeClr val="bg1"/>
              </a:solidFill>
              <a:effectLst>
                <a:outerShdw blurRad="38100" dist="38100" dir="2700000" algn="tl">
                  <a:srgbClr val="000000">
                    <a:alpha val="43137"/>
                  </a:srgbClr>
                </a:outerShdw>
              </a:effectLst>
            </a:endParaRPr>
          </a:p>
          <a:p>
            <a:pPr lvl="0"/>
            <a:endParaRPr lang="en-US" sz="2000" dirty="0"/>
          </a:p>
          <a:p>
            <a:pPr lvl="0"/>
            <a:endParaRPr lang="en-US" sz="2000" dirty="0">
              <a:solidFill>
                <a:schemeClr val="bg2">
                  <a:lumMod val="90000"/>
                </a:schemeClr>
              </a:solidFill>
            </a:endParaRPr>
          </a:p>
        </p:txBody>
      </p:sp>
      <p:pic>
        <p:nvPicPr>
          <p:cNvPr id="3" name="Picture 2" descr="https://encrypted-tbn3.gstatic.com/images?q=tbn:ANd9GcSe0qNSCxfQkJVdrIrqqfGBamEpsP88gHQgrdySK69GX320hxQxJ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39" y="1700808"/>
            <a:ext cx="2071301" cy="137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995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13792"/>
            <a:ext cx="8712968"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Form Two: Around 50 Contributions</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1600201"/>
            <a:ext cx="8507288" cy="4061047"/>
          </a:xfrm>
          <a:solidFill>
            <a:srgbClr val="003300">
              <a:alpha val="32941"/>
            </a:srgbClr>
          </a:solidFill>
        </p:spPr>
        <p:txBody>
          <a:bodyPr>
            <a:noAutofit/>
          </a:bodyPr>
          <a:lstStyle/>
          <a:p>
            <a:r>
              <a:rPr lang="en-US" sz="2400" b="1" dirty="0" smtClean="0">
                <a:solidFill>
                  <a:schemeClr val="bg1"/>
                </a:solidFill>
                <a:effectLst>
                  <a:outerShdw blurRad="38100" dist="38100" dir="2700000" algn="tl">
                    <a:srgbClr val="000000">
                      <a:alpha val="43137"/>
                    </a:srgbClr>
                  </a:outerShdw>
                </a:effectLst>
              </a:rPr>
              <a:t>Recommendation of Speakers</a:t>
            </a:r>
          </a:p>
          <a:p>
            <a:r>
              <a:rPr lang="en-US" sz="2400" b="1" dirty="0" smtClean="0">
                <a:solidFill>
                  <a:schemeClr val="bg1"/>
                </a:solidFill>
                <a:effectLst>
                  <a:outerShdw blurRad="38100" dist="38100" dir="2700000" algn="tl">
                    <a:srgbClr val="000000">
                      <a:alpha val="43137"/>
                    </a:srgbClr>
                  </a:outerShdw>
                </a:effectLst>
              </a:rPr>
              <a:t>Expression of interest for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organization of thematic and country</a:t>
            </a:r>
          </a:p>
          <a:p>
            <a:r>
              <a:rPr lang="en-US" sz="2400" b="1" dirty="0" smtClean="0">
                <a:solidFill>
                  <a:schemeClr val="bg1"/>
                </a:solidFill>
                <a:effectLst>
                  <a:outerShdw blurRad="38100" dist="38100" dir="2700000" algn="tl">
                    <a:srgbClr val="000000">
                      <a:alpha val="43137"/>
                    </a:srgbClr>
                  </a:outerShdw>
                </a:effectLst>
              </a:rPr>
              <a:t>Knowledge exchange and exhibition</a:t>
            </a:r>
          </a:p>
          <a:p>
            <a:r>
              <a:rPr lang="en-US" sz="2400" b="1" dirty="0" smtClean="0">
                <a:solidFill>
                  <a:schemeClr val="bg1"/>
                </a:solidFill>
                <a:effectLst>
                  <a:outerShdw blurRad="38100" dist="38100" dir="2700000" algn="tl">
                    <a:srgbClr val="000000">
                      <a:alpha val="43137"/>
                    </a:srgbClr>
                  </a:outerShdw>
                </a:effectLst>
              </a:rPr>
              <a:t>Key thematic aspects for HLE </a:t>
            </a:r>
          </a:p>
          <a:p>
            <a:r>
              <a:rPr lang="en-US" sz="2400" b="1" dirty="0" smtClean="0">
                <a:solidFill>
                  <a:schemeClr val="bg1"/>
                </a:solidFill>
                <a:effectLst>
                  <a:outerShdw blurRad="38100" dist="38100" dir="2700000" algn="tl">
                    <a:srgbClr val="000000">
                      <a:alpha val="43137"/>
                    </a:srgbClr>
                  </a:outerShdw>
                </a:effectLst>
              </a:rPr>
              <a:t>Innovative suggestions on the format</a:t>
            </a:r>
          </a:p>
          <a:p>
            <a:endParaRPr lang="en-US" sz="2400" dirty="0">
              <a:solidFill>
                <a:schemeClr val="bg1"/>
              </a:solidFill>
            </a:endParaRPr>
          </a:p>
          <a:p>
            <a:endParaRPr lang="en-US" sz="2400" dirty="0">
              <a:solidFill>
                <a:schemeClr val="bg1"/>
              </a:solidFill>
            </a:endParaRPr>
          </a:p>
          <a:p>
            <a:pPr lvl="1"/>
            <a:endParaRPr lang="en-US" sz="2000" b="1" dirty="0" smtClean="0">
              <a:solidFill>
                <a:schemeClr val="bg1"/>
              </a:solidFill>
              <a:effectLst>
                <a:outerShdw blurRad="38100" dist="38100" dir="2700000" algn="tl">
                  <a:srgbClr val="000000">
                    <a:alpha val="43137"/>
                  </a:srgbClr>
                </a:outerShdw>
              </a:effectLst>
            </a:endParaRPr>
          </a:p>
          <a:p>
            <a:pPr lvl="0"/>
            <a:endParaRPr lang="en-US" sz="2000" dirty="0"/>
          </a:p>
          <a:p>
            <a:pPr lvl="0"/>
            <a:endParaRPr lang="en-US" sz="2000" dirty="0">
              <a:solidFill>
                <a:schemeClr val="bg2">
                  <a:lumMod val="90000"/>
                </a:schemeClr>
              </a:solidFill>
            </a:endParaRPr>
          </a:p>
        </p:txBody>
      </p:sp>
    </p:spTree>
    <p:extLst>
      <p:ext uri="{BB962C8B-B14F-4D97-AF65-F5344CB8AC3E}">
        <p14:creationId xmlns:p14="http://schemas.microsoft.com/office/powerpoint/2010/main" val="2071543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522" y="0"/>
            <a:ext cx="8712968"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Skeleton of the WSIS+10 HLE</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356826500"/>
              </p:ext>
            </p:extLst>
          </p:nvPr>
        </p:nvGraphicFramePr>
        <p:xfrm>
          <a:off x="457206" y="908720"/>
          <a:ext cx="8229600" cy="5631200"/>
        </p:xfrm>
        <a:graphic>
          <a:graphicData uri="http://schemas.openxmlformats.org/drawingml/2006/table">
            <a:tbl>
              <a:tblPr firstRow="1" bandRow="1">
                <a:tableStyleId>{5C22544A-7EE6-4342-B048-85BDC9FD1C3A}</a:tableStyleId>
              </a:tblPr>
              <a:tblGrid>
                <a:gridCol w="586408"/>
                <a:gridCol w="1368152"/>
                <a:gridCol w="1584176"/>
                <a:gridCol w="1512168"/>
                <a:gridCol w="1584176"/>
                <a:gridCol w="1594520"/>
              </a:tblGrid>
              <a:tr h="388640">
                <a:tc>
                  <a:txBody>
                    <a:bodyPr/>
                    <a:lstStyle/>
                    <a:p>
                      <a:endParaRPr lang="en-US" sz="1600" dirty="0"/>
                    </a:p>
                  </a:txBody>
                  <a:tcPr/>
                </a:tc>
                <a:tc>
                  <a:txBody>
                    <a:bodyPr/>
                    <a:lstStyle/>
                    <a:p>
                      <a:r>
                        <a:rPr lang="en-US" sz="1600" dirty="0" smtClean="0"/>
                        <a:t>Sunday</a:t>
                      </a:r>
                      <a:endParaRPr lang="en-US" sz="1600" dirty="0"/>
                    </a:p>
                  </a:txBody>
                  <a:tcPr/>
                </a:tc>
                <a:tc>
                  <a:txBody>
                    <a:bodyPr/>
                    <a:lstStyle/>
                    <a:p>
                      <a:r>
                        <a:rPr lang="en-US" sz="1600" dirty="0" smtClean="0"/>
                        <a:t>Monday</a:t>
                      </a:r>
                      <a:endParaRPr lang="en-US" sz="1600" dirty="0"/>
                    </a:p>
                  </a:txBody>
                  <a:tcPr/>
                </a:tc>
                <a:tc>
                  <a:txBody>
                    <a:bodyPr/>
                    <a:lstStyle/>
                    <a:p>
                      <a:r>
                        <a:rPr lang="en-US" sz="1600" dirty="0" smtClean="0"/>
                        <a:t>Tuesday</a:t>
                      </a:r>
                      <a:endParaRPr lang="en-US" sz="1600" dirty="0"/>
                    </a:p>
                  </a:txBody>
                  <a:tcPr/>
                </a:tc>
                <a:tc>
                  <a:txBody>
                    <a:bodyPr/>
                    <a:lstStyle/>
                    <a:p>
                      <a:r>
                        <a:rPr lang="en-US" sz="1600" dirty="0" smtClean="0"/>
                        <a:t>Wednesday</a:t>
                      </a:r>
                      <a:r>
                        <a:rPr lang="en-US" sz="1600" baseline="0" dirty="0" smtClean="0"/>
                        <a:t> </a:t>
                      </a:r>
                      <a:endParaRPr lang="en-US" sz="1600" dirty="0"/>
                    </a:p>
                  </a:txBody>
                  <a:tcPr/>
                </a:tc>
                <a:tc>
                  <a:txBody>
                    <a:bodyPr/>
                    <a:lstStyle/>
                    <a:p>
                      <a:r>
                        <a:rPr lang="en-US" sz="1600" dirty="0" smtClean="0"/>
                        <a:t>Thursday</a:t>
                      </a:r>
                      <a:endParaRPr lang="en-US" sz="1600" dirty="0"/>
                    </a:p>
                  </a:txBody>
                  <a:tcPr/>
                </a:tc>
              </a:tr>
              <a:tr h="370840">
                <a:tc>
                  <a:txBody>
                    <a:bodyPr/>
                    <a:lstStyle/>
                    <a:p>
                      <a:r>
                        <a:rPr lang="en-US" sz="1600" dirty="0" smtClean="0"/>
                        <a:t>AM</a:t>
                      </a:r>
                      <a:endParaRPr lang="en-US" sz="1600" dirty="0"/>
                    </a:p>
                  </a:txBody>
                  <a:tcPr/>
                </a:tc>
                <a:tc>
                  <a:txBody>
                    <a:bodyPr/>
                    <a:lstStyle/>
                    <a:p>
                      <a:endParaRPr lang="en-US" sz="1600" dirty="0"/>
                    </a:p>
                  </a:txBody>
                  <a:tcPr/>
                </a:tc>
                <a:tc>
                  <a:txBody>
                    <a:bodyPr/>
                    <a:lstStyle/>
                    <a:p>
                      <a:pPr marL="92075" indent="-92075">
                        <a:buFont typeface="Arial" panose="020B0604020202020204" pitchFamily="34" charset="0"/>
                        <a:buChar char="•"/>
                      </a:pPr>
                      <a:r>
                        <a:rPr lang="en-US" sz="1600" baseline="0" dirty="0" smtClean="0"/>
                        <a:t>Opening of HL Track</a:t>
                      </a:r>
                      <a:endParaRPr lang="en-US" sz="1600" dirty="0"/>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r>
                        <a:rPr lang="en-US" sz="1600" dirty="0" smtClean="0"/>
                        <a:t>AL Facilitators Meeting </a:t>
                      </a:r>
                      <a:endParaRPr lang="en-US" sz="1600" dirty="0"/>
                    </a:p>
                  </a:txBody>
                  <a:tcPr/>
                </a:tc>
              </a:tr>
              <a:tr h="370840">
                <a:tc>
                  <a:txBody>
                    <a:bodyPr/>
                    <a:lstStyle/>
                    <a:p>
                      <a:r>
                        <a:rPr lang="en-US" sz="1600" dirty="0" smtClean="0"/>
                        <a:t>AM</a:t>
                      </a:r>
                      <a:endParaRPr lang="en-US" sz="1600" dirty="0"/>
                    </a:p>
                  </a:txBody>
                  <a:tcPr/>
                </a:tc>
                <a:tc>
                  <a:txBody>
                    <a:bodyPr/>
                    <a:lstStyle/>
                    <a:p>
                      <a:endParaRPr lang="en-US" sz="1600" dirty="0"/>
                    </a:p>
                  </a:txBody>
                  <a:tcPr/>
                </a:tc>
                <a:tc>
                  <a:txBody>
                    <a:bodyPr/>
                    <a:lstStyle/>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HL Plenary / HL Round Tables</a:t>
                      </a:r>
                    </a:p>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AL FM / Workshops</a:t>
                      </a:r>
                      <a:endParaRPr lang="en-US" sz="1600" kern="1200" baseline="0" dirty="0">
                        <a:solidFill>
                          <a:schemeClr val="dk1"/>
                        </a:solidFill>
                        <a:latin typeface="+mn-lt"/>
                        <a:ea typeface="+mn-ea"/>
                        <a:cs typeface="+mn-cs"/>
                      </a:endParaRPr>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 </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r>
                        <a:rPr lang="en-US" sz="1600" dirty="0" smtClean="0"/>
                        <a:t>Closing </a:t>
                      </a:r>
                      <a:endParaRPr lang="en-US" sz="1600" dirty="0"/>
                    </a:p>
                  </a:txBody>
                  <a:tcPr/>
                </a:tc>
              </a:tr>
              <a:tr h="370840">
                <a:tc>
                  <a:txBody>
                    <a:bodyPr/>
                    <a:lstStyle/>
                    <a:p>
                      <a:r>
                        <a:rPr lang="en-US" sz="1600" dirty="0" smtClean="0"/>
                        <a:t>PM</a:t>
                      </a:r>
                      <a:endParaRPr lang="en-US" sz="1600" dirty="0"/>
                    </a:p>
                  </a:txBody>
                  <a:tcPr/>
                </a:tc>
                <a:tc>
                  <a:txBody>
                    <a:bodyPr/>
                    <a:lstStyle/>
                    <a:p>
                      <a:r>
                        <a:rPr lang="en-US" sz="1600" dirty="0" smtClean="0"/>
                        <a:t>Opening Ceremony </a:t>
                      </a:r>
                      <a:endParaRPr lang="en-US" sz="1600" dirty="0"/>
                    </a:p>
                  </a:txBody>
                  <a:tcPr/>
                </a:tc>
                <a:tc>
                  <a:txBody>
                    <a:bodyPr/>
                    <a:lstStyle/>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HL Plenary / HL Round Tables</a:t>
                      </a:r>
                    </a:p>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AL FM / Workshops</a:t>
                      </a:r>
                      <a:endParaRPr lang="en-US" sz="1600" kern="1200" baseline="0" dirty="0">
                        <a:solidFill>
                          <a:schemeClr val="dk1"/>
                        </a:solidFill>
                        <a:latin typeface="+mn-lt"/>
                        <a:ea typeface="+mn-ea"/>
                        <a:cs typeface="+mn-cs"/>
                      </a:endParaRPr>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endParaRPr lang="en-US" sz="1600" dirty="0"/>
                    </a:p>
                  </a:txBody>
                  <a:tcPr/>
                </a:tc>
              </a:tr>
              <a:tr h="370840">
                <a:tc>
                  <a:txBody>
                    <a:bodyPr/>
                    <a:lstStyle/>
                    <a:p>
                      <a:r>
                        <a:rPr lang="en-US" sz="1600" dirty="0" smtClean="0"/>
                        <a:t>PM </a:t>
                      </a:r>
                      <a:endParaRPr lang="en-US" sz="1600" dirty="0"/>
                    </a:p>
                  </a:txBody>
                  <a:tcPr/>
                </a:tc>
                <a:tc>
                  <a:txBody>
                    <a:bodyPr/>
                    <a:lstStyle/>
                    <a:p>
                      <a:r>
                        <a:rPr lang="en-US" sz="1600" dirty="0" smtClean="0"/>
                        <a:t>WSIS Project Prizes </a:t>
                      </a:r>
                      <a:endParaRPr lang="en-US" sz="1600" dirty="0"/>
                    </a:p>
                  </a:txBody>
                  <a:tcPr/>
                </a:tc>
                <a:tc>
                  <a:txBody>
                    <a:bodyPr/>
                    <a:lstStyle/>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HL Plenary </a:t>
                      </a:r>
                    </a:p>
                    <a:p>
                      <a:pPr marL="92075" indent="-92075">
                        <a:buFont typeface="Arial" panose="020B0604020202020204" pitchFamily="34" charset="0"/>
                        <a:buChar char="•"/>
                      </a:pPr>
                      <a:r>
                        <a:rPr lang="en-US" sz="1600" kern="1200" baseline="0" dirty="0" smtClean="0">
                          <a:solidFill>
                            <a:schemeClr val="dk1"/>
                          </a:solidFill>
                          <a:latin typeface="+mn-lt"/>
                          <a:ea typeface="+mn-ea"/>
                          <a:cs typeface="+mn-cs"/>
                        </a:rPr>
                        <a:t>Adoption of the Outcomes </a:t>
                      </a:r>
                      <a:endParaRPr lang="en-US" sz="1600" kern="1200" baseline="0" dirty="0">
                        <a:solidFill>
                          <a:schemeClr val="dk1"/>
                        </a:solidFill>
                        <a:latin typeface="+mn-lt"/>
                        <a:ea typeface="+mn-ea"/>
                        <a:cs typeface="+mn-cs"/>
                      </a:endParaRPr>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pPr marL="92075" indent="-92075">
                        <a:buFont typeface="Arial" panose="020B0604020202020204" pitchFamily="34" charset="0"/>
                        <a:buChar char="•"/>
                      </a:pPr>
                      <a:r>
                        <a:rPr lang="en-US" sz="1600" dirty="0" smtClean="0"/>
                        <a:t>HL</a:t>
                      </a:r>
                      <a:r>
                        <a:rPr lang="en-US" sz="1600" baseline="0" dirty="0" smtClean="0"/>
                        <a:t> Plenary / HL Round Tables </a:t>
                      </a:r>
                    </a:p>
                    <a:p>
                      <a:pPr marL="92075" indent="-92075">
                        <a:buFont typeface="Arial" panose="020B0604020202020204" pitchFamily="34" charset="0"/>
                        <a:buChar char="•"/>
                      </a:pPr>
                      <a:r>
                        <a:rPr lang="en-US" sz="1600" baseline="0" dirty="0" smtClean="0"/>
                        <a:t>AL FM / Workshops</a:t>
                      </a:r>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3644885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 10 Year’s Country Reports</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052736"/>
            <a:ext cx="8208912" cy="4680520"/>
          </a:xfrm>
          <a:solidFill>
            <a:srgbClr val="003300">
              <a:alpha val="32941"/>
            </a:srgbClr>
          </a:solidFill>
        </p:spPr>
        <p:txBody>
          <a:bodyPr>
            <a:noAutofit/>
          </a:bodyPr>
          <a:lstStyle/>
          <a:p>
            <a:pPr marL="0" indent="0" algn="ctr">
              <a:buNone/>
            </a:pPr>
            <a:r>
              <a:rPr lang="en-US" sz="2400" b="1" dirty="0" smtClean="0">
                <a:solidFill>
                  <a:srgbClr val="FF0000"/>
                </a:solidFill>
                <a:effectLst>
                  <a:outerShdw blurRad="38100" dist="38100" dir="2700000" algn="tl">
                    <a:srgbClr val="000000">
                      <a:alpha val="43137"/>
                    </a:srgbClr>
                  </a:outerShdw>
                </a:effectLst>
              </a:rPr>
              <a:t>10 </a:t>
            </a:r>
            <a:r>
              <a:rPr lang="en-US" sz="2400" b="1" dirty="0">
                <a:solidFill>
                  <a:srgbClr val="FF0000"/>
                </a:solidFill>
                <a:effectLst>
                  <a:outerShdw blurRad="38100" dist="38100" dir="2700000" algn="tl">
                    <a:srgbClr val="000000">
                      <a:alpha val="43137"/>
                    </a:srgbClr>
                  </a:outerShdw>
                </a:effectLst>
              </a:rPr>
              <a:t>Year’s Country Reports</a:t>
            </a:r>
            <a:endParaRPr lang="en-US" sz="2000" b="1" dirty="0" smtClean="0">
              <a:solidFill>
                <a:srgbClr val="FF0000"/>
              </a:solidFill>
            </a:endParaRPr>
          </a:p>
          <a:p>
            <a:pPr marL="0" indent="0" algn="ctr">
              <a:buNone/>
            </a:pPr>
            <a:r>
              <a:rPr lang="en-US" sz="2000" b="1" dirty="0" smtClean="0">
                <a:solidFill>
                  <a:schemeClr val="accent6">
                    <a:lumMod val="40000"/>
                    <a:lumOff val="60000"/>
                  </a:schemeClr>
                </a:solidFill>
              </a:rPr>
              <a:t>Invitation </a:t>
            </a:r>
            <a:r>
              <a:rPr lang="en-US" sz="2000" b="1" dirty="0">
                <a:solidFill>
                  <a:schemeClr val="accent6">
                    <a:lumMod val="40000"/>
                    <a:lumOff val="60000"/>
                  </a:schemeClr>
                </a:solidFill>
              </a:rPr>
              <a:t>letter in 6 UN Languages: </a:t>
            </a:r>
          </a:p>
          <a:p>
            <a:pPr marL="0" indent="0" algn="ctr">
              <a:buNone/>
            </a:pPr>
            <a:r>
              <a:rPr lang="en-US" sz="2000" dirty="0" smtClean="0">
                <a:solidFill>
                  <a:schemeClr val="bg1"/>
                </a:solidFill>
              </a:rPr>
              <a:t> </a:t>
            </a:r>
            <a:r>
              <a:rPr lang="en-US" sz="2000" dirty="0">
                <a:solidFill>
                  <a:schemeClr val="bg1"/>
                </a:solidFill>
              </a:rPr>
              <a:t>[</a:t>
            </a:r>
            <a:r>
              <a:rPr lang="en-US" sz="2000" dirty="0" err="1">
                <a:solidFill>
                  <a:schemeClr val="bg1"/>
                </a:solidFill>
                <a:hlinkClick r:id="rId3" action="ppaction://hlinkfile"/>
              </a:rPr>
              <a:t>ar</a:t>
            </a:r>
            <a:r>
              <a:rPr lang="en-US" sz="2000" dirty="0">
                <a:solidFill>
                  <a:schemeClr val="bg1"/>
                </a:solidFill>
              </a:rPr>
              <a:t>] - [</a:t>
            </a:r>
            <a:r>
              <a:rPr lang="en-US" sz="2000" dirty="0" err="1">
                <a:solidFill>
                  <a:schemeClr val="bg1"/>
                </a:solidFill>
                <a:hlinkClick r:id="rId4" action="ppaction://hlinkfile"/>
              </a:rPr>
              <a:t>zh</a:t>
            </a:r>
            <a:r>
              <a:rPr lang="en-US" sz="2000" dirty="0">
                <a:solidFill>
                  <a:schemeClr val="bg1"/>
                </a:solidFill>
              </a:rPr>
              <a:t>] - [</a:t>
            </a:r>
            <a:r>
              <a:rPr lang="en-US" sz="2000" dirty="0">
                <a:solidFill>
                  <a:schemeClr val="bg1"/>
                </a:solidFill>
                <a:hlinkClick r:id="rId5" action="ppaction://hlinkfile"/>
              </a:rPr>
              <a:t>en</a:t>
            </a:r>
            <a:r>
              <a:rPr lang="en-US" sz="2000" dirty="0">
                <a:solidFill>
                  <a:schemeClr val="bg1"/>
                </a:solidFill>
              </a:rPr>
              <a:t>] - [</a:t>
            </a:r>
            <a:r>
              <a:rPr lang="en-US" sz="2000" dirty="0" err="1">
                <a:solidFill>
                  <a:schemeClr val="bg1"/>
                </a:solidFill>
                <a:hlinkClick r:id="rId6" action="ppaction://hlinkfile"/>
              </a:rPr>
              <a:t>fr</a:t>
            </a:r>
            <a:r>
              <a:rPr lang="en-US" sz="2000" dirty="0">
                <a:solidFill>
                  <a:schemeClr val="bg1"/>
                </a:solidFill>
              </a:rPr>
              <a:t>] - [</a:t>
            </a:r>
            <a:r>
              <a:rPr lang="en-US" sz="2000" dirty="0" err="1">
                <a:solidFill>
                  <a:schemeClr val="bg1"/>
                </a:solidFill>
                <a:hlinkClick r:id="rId7" action="ppaction://hlinkfile"/>
              </a:rPr>
              <a:t>es</a:t>
            </a:r>
            <a:r>
              <a:rPr lang="en-US" sz="2000" dirty="0">
                <a:solidFill>
                  <a:schemeClr val="bg1"/>
                </a:solidFill>
              </a:rPr>
              <a:t>] - [</a:t>
            </a:r>
            <a:r>
              <a:rPr lang="en-US" sz="2000" dirty="0" err="1">
                <a:solidFill>
                  <a:schemeClr val="bg1"/>
                </a:solidFill>
                <a:hlinkClick r:id="rId8" action="ppaction://hlinkfile"/>
              </a:rPr>
              <a:t>ru</a:t>
            </a:r>
            <a:r>
              <a:rPr lang="en-US" sz="2000" dirty="0">
                <a:solidFill>
                  <a:schemeClr val="bg1"/>
                </a:solidFill>
              </a:rPr>
              <a:t>]</a:t>
            </a:r>
          </a:p>
          <a:p>
            <a:pPr marL="342900" lvl="1" indent="-342900">
              <a:buFont typeface="Arial" panose="020B0604020202020204" pitchFamily="34" charset="0"/>
              <a:buChar char="•"/>
            </a:pPr>
            <a:r>
              <a:rPr lang="en-US" sz="2000" b="1" dirty="0" smtClean="0">
                <a:solidFill>
                  <a:schemeClr val="accent6">
                    <a:lumMod val="40000"/>
                    <a:lumOff val="60000"/>
                  </a:schemeClr>
                </a:solidFill>
              </a:rPr>
              <a:t>Objective of Country Reports  </a:t>
            </a:r>
            <a:endParaRPr lang="en-US" sz="2000" b="1" dirty="0">
              <a:solidFill>
                <a:schemeClr val="accent6">
                  <a:lumMod val="40000"/>
                  <a:lumOff val="60000"/>
                </a:schemeClr>
              </a:solidFill>
            </a:endParaRPr>
          </a:p>
          <a:p>
            <a:pPr marL="742950" lvl="2" indent="-342900"/>
            <a:r>
              <a:rPr lang="en-US" sz="1800" b="1" dirty="0" smtClean="0">
                <a:solidFill>
                  <a:schemeClr val="bg1"/>
                </a:solidFill>
              </a:rPr>
              <a:t>Self-evaluation of 10 year achievements </a:t>
            </a:r>
          </a:p>
          <a:p>
            <a:pPr marL="742950" lvl="2" indent="-342900"/>
            <a:r>
              <a:rPr lang="en-US" sz="1800" b="1" dirty="0" smtClean="0">
                <a:solidFill>
                  <a:schemeClr val="bg1"/>
                </a:solidFill>
              </a:rPr>
              <a:t>Reference </a:t>
            </a:r>
            <a:r>
              <a:rPr lang="en-US" sz="1800" b="1" dirty="0">
                <a:solidFill>
                  <a:schemeClr val="bg1"/>
                </a:solidFill>
              </a:rPr>
              <a:t>in the WSIS+10 Statement </a:t>
            </a:r>
          </a:p>
          <a:p>
            <a:pPr marL="742950" lvl="2" indent="-342900"/>
            <a:r>
              <a:rPr lang="en-US" sz="1800" b="1" dirty="0">
                <a:solidFill>
                  <a:schemeClr val="bg1"/>
                </a:solidFill>
              </a:rPr>
              <a:t>Background Document at Country Workshops </a:t>
            </a:r>
            <a:br>
              <a:rPr lang="en-US" sz="1800" b="1" dirty="0">
                <a:solidFill>
                  <a:schemeClr val="bg1"/>
                </a:solidFill>
              </a:rPr>
            </a:br>
            <a:r>
              <a:rPr lang="en-US" sz="1800" b="1" dirty="0">
                <a:solidFill>
                  <a:schemeClr val="bg1"/>
                </a:solidFill>
              </a:rPr>
              <a:t>at the WSIS+10 High-Level Event </a:t>
            </a:r>
          </a:p>
          <a:p>
            <a:pPr marL="742950" lvl="2" indent="-342900"/>
            <a:r>
              <a:rPr lang="en-US" sz="1800" b="1" dirty="0" smtClean="0">
                <a:solidFill>
                  <a:schemeClr val="bg1"/>
                </a:solidFill>
              </a:rPr>
              <a:t>Integral </a:t>
            </a:r>
            <a:r>
              <a:rPr lang="en-US" sz="1800" b="1" dirty="0">
                <a:solidFill>
                  <a:schemeClr val="bg1"/>
                </a:solidFill>
              </a:rPr>
              <a:t>part of the WSIS Stocktaking Process </a:t>
            </a:r>
          </a:p>
          <a:p>
            <a:r>
              <a:rPr lang="en-US" sz="2000" b="1" dirty="0" smtClean="0">
                <a:solidFill>
                  <a:schemeClr val="accent6">
                    <a:lumMod val="40000"/>
                    <a:lumOff val="60000"/>
                  </a:schemeClr>
                </a:solidFill>
              </a:rPr>
              <a:t>Deadlines </a:t>
            </a:r>
          </a:p>
          <a:p>
            <a:pPr lvl="1"/>
            <a:r>
              <a:rPr lang="en-US" sz="1400" dirty="0">
                <a:solidFill>
                  <a:schemeClr val="bg1"/>
                </a:solidFill>
              </a:rPr>
              <a:t>a draft version of the report to the </a:t>
            </a:r>
            <a:r>
              <a:rPr lang="en-US" sz="1400" dirty="0" smtClean="0">
                <a:solidFill>
                  <a:schemeClr val="bg1"/>
                </a:solidFill>
              </a:rPr>
              <a:t> First </a:t>
            </a:r>
            <a:r>
              <a:rPr lang="en-US" sz="1400" dirty="0">
                <a:solidFill>
                  <a:schemeClr val="bg1"/>
                </a:solidFill>
              </a:rPr>
              <a:t>Physical Preparatory Meeting </a:t>
            </a:r>
            <a:r>
              <a:rPr lang="en-US" sz="1400" dirty="0" smtClean="0">
                <a:solidFill>
                  <a:schemeClr val="bg1"/>
                </a:solidFill>
              </a:rPr>
              <a:t>of </a:t>
            </a:r>
            <a:r>
              <a:rPr lang="en-US" sz="1400" dirty="0">
                <a:solidFill>
                  <a:schemeClr val="bg1"/>
                </a:solidFill>
              </a:rPr>
              <a:t>the WSIS+10 High–Level Event </a:t>
            </a:r>
            <a:r>
              <a:rPr lang="en-US" sz="1400" dirty="0" smtClean="0">
                <a:solidFill>
                  <a:schemeClr val="bg1"/>
                </a:solidFill>
              </a:rPr>
              <a:t> (</a:t>
            </a:r>
            <a:r>
              <a:rPr lang="en-US" sz="1400" dirty="0">
                <a:solidFill>
                  <a:schemeClr val="bg1"/>
                </a:solidFill>
              </a:rPr>
              <a:t>7-8 October 2013</a:t>
            </a:r>
            <a:r>
              <a:rPr lang="en-US" sz="1400" dirty="0" smtClean="0">
                <a:solidFill>
                  <a:schemeClr val="bg1"/>
                </a:solidFill>
              </a:rPr>
              <a:t>); </a:t>
            </a:r>
          </a:p>
          <a:p>
            <a:pPr lvl="2"/>
            <a:r>
              <a:rPr lang="en-US" sz="1600" b="1" dirty="0" smtClean="0">
                <a:solidFill>
                  <a:srgbClr val="FFFF00"/>
                </a:solidFill>
                <a:effectLst>
                  <a:outerShdw blurRad="38100" dist="38100" dir="2700000" algn="tl">
                    <a:srgbClr val="000000">
                      <a:alpha val="43137"/>
                    </a:srgbClr>
                  </a:outerShdw>
                </a:effectLst>
              </a:rPr>
              <a:t>Received submissions from: Rwanda and Poland</a:t>
            </a:r>
            <a:r>
              <a:rPr lang="en-US" sz="1600" b="1" dirty="0" smtClean="0">
                <a:solidFill>
                  <a:schemeClr val="bg1"/>
                </a:solidFill>
              </a:rPr>
              <a:t> </a:t>
            </a:r>
            <a:endParaRPr lang="en-US" sz="1600" b="1" dirty="0">
              <a:solidFill>
                <a:schemeClr val="bg1"/>
              </a:solidFill>
            </a:endParaRPr>
          </a:p>
          <a:p>
            <a:pPr lvl="1"/>
            <a:r>
              <a:rPr lang="en-US" sz="1400" dirty="0" smtClean="0">
                <a:solidFill>
                  <a:schemeClr val="bg1"/>
                </a:solidFill>
              </a:rPr>
              <a:t>a </a:t>
            </a:r>
            <a:r>
              <a:rPr lang="en-US" sz="1400" dirty="0">
                <a:solidFill>
                  <a:schemeClr val="bg1"/>
                </a:solidFill>
              </a:rPr>
              <a:t>final version of the report to the </a:t>
            </a:r>
            <a:r>
              <a:rPr lang="en-US" sz="1400" dirty="0" smtClean="0">
                <a:solidFill>
                  <a:schemeClr val="bg1"/>
                </a:solidFill>
              </a:rPr>
              <a:t>Second </a:t>
            </a:r>
            <a:r>
              <a:rPr lang="en-US" sz="1400" dirty="0">
                <a:solidFill>
                  <a:schemeClr val="bg1"/>
                </a:solidFill>
              </a:rPr>
              <a:t>Physical Meeting of the </a:t>
            </a:r>
            <a:r>
              <a:rPr lang="en-US" sz="1400" dirty="0" smtClean="0">
                <a:solidFill>
                  <a:schemeClr val="bg1"/>
                </a:solidFill>
              </a:rPr>
              <a:t>WSIS+10 </a:t>
            </a:r>
            <a:r>
              <a:rPr lang="en-US" sz="1400" dirty="0">
                <a:solidFill>
                  <a:schemeClr val="bg1"/>
                </a:solidFill>
              </a:rPr>
              <a:t>High–Level Event </a:t>
            </a:r>
            <a:r>
              <a:rPr lang="en-US" sz="1400" dirty="0" smtClean="0">
                <a:solidFill>
                  <a:schemeClr val="bg1"/>
                </a:solidFill>
              </a:rPr>
              <a:t>(</a:t>
            </a:r>
            <a:r>
              <a:rPr lang="en-US" sz="1400" dirty="0">
                <a:solidFill>
                  <a:schemeClr val="bg1"/>
                </a:solidFill>
              </a:rPr>
              <a:t>16-17 December 2013). </a:t>
            </a:r>
            <a:endParaRPr lang="en-US" sz="1400" dirty="0" smtClean="0">
              <a:solidFill>
                <a:schemeClr val="bg1"/>
              </a:solidFill>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50404">
            <a:off x="7192289" y="2350741"/>
            <a:ext cx="1246416" cy="1761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26974">
            <a:off x="6325894" y="2358676"/>
            <a:ext cx="1118569" cy="1585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02085" y="3711509"/>
            <a:ext cx="2408672" cy="738664"/>
          </a:xfrm>
          <a:prstGeom prst="rect">
            <a:avLst/>
          </a:prstGeom>
          <a:solidFill>
            <a:srgbClr val="C00000"/>
          </a:solidFill>
          <a:effectLst>
            <a:outerShdw blurRad="50800" dist="38100" dir="2700000" algn="tl" rotWithShape="0">
              <a:prstClr val="black">
                <a:alpha val="40000"/>
              </a:prstClr>
            </a:outerShdw>
          </a:effectLst>
        </p:spPr>
        <p:txBody>
          <a:bodyPr wrap="none" rtlCol="0">
            <a:spAutoFit/>
          </a:bodyPr>
          <a:lstStyle/>
          <a:p>
            <a:pPr algn="ctr"/>
            <a:r>
              <a:rPr lang="en-US" b="1" dirty="0" smtClean="0">
                <a:solidFill>
                  <a:schemeClr val="bg1"/>
                </a:solidFill>
              </a:rPr>
              <a:t>TEMPLATE</a:t>
            </a:r>
            <a:r>
              <a:rPr lang="en-US" dirty="0" smtClean="0">
                <a:solidFill>
                  <a:schemeClr val="bg1"/>
                </a:solidFill>
              </a:rPr>
              <a:t/>
            </a:r>
            <a:br>
              <a:rPr lang="en-US" dirty="0" smtClean="0">
                <a:solidFill>
                  <a:schemeClr val="bg1"/>
                </a:solidFill>
              </a:rPr>
            </a:br>
            <a:r>
              <a:rPr lang="en-US" sz="1200" dirty="0" smtClean="0">
                <a:solidFill>
                  <a:schemeClr val="bg1"/>
                </a:solidFill>
              </a:rPr>
              <a:t>Agreed </a:t>
            </a:r>
            <a:r>
              <a:rPr lang="en-US" sz="1200" dirty="0">
                <a:solidFill>
                  <a:schemeClr val="bg1"/>
                </a:solidFill>
              </a:rPr>
              <a:t>by </a:t>
            </a:r>
            <a:r>
              <a:rPr lang="en-US" sz="1200" dirty="0" err="1" smtClean="0">
                <a:solidFill>
                  <a:schemeClr val="bg1"/>
                </a:solidFill>
              </a:rPr>
              <a:t>multistakeholder</a:t>
            </a:r>
            <a:r>
              <a:rPr lang="en-US" sz="1200" dirty="0" smtClean="0">
                <a:solidFill>
                  <a:schemeClr val="bg1"/>
                </a:solidFill>
              </a:rPr>
              <a:t> </a:t>
            </a:r>
            <a:br>
              <a:rPr lang="en-US" sz="1200" dirty="0" smtClean="0">
                <a:solidFill>
                  <a:schemeClr val="bg1"/>
                </a:solidFill>
              </a:rPr>
            </a:br>
            <a:r>
              <a:rPr lang="en-US" sz="1200" dirty="0" smtClean="0">
                <a:solidFill>
                  <a:schemeClr val="bg1"/>
                </a:solidFill>
              </a:rPr>
              <a:t>consensus </a:t>
            </a:r>
            <a:r>
              <a:rPr lang="en-US" sz="1200" dirty="0">
                <a:solidFill>
                  <a:schemeClr val="bg1"/>
                </a:solidFill>
              </a:rPr>
              <a:t>during WSIS Forum </a:t>
            </a:r>
            <a:r>
              <a:rPr lang="en-US" sz="1200" dirty="0" smtClean="0">
                <a:solidFill>
                  <a:schemeClr val="bg1"/>
                </a:solidFill>
              </a:rPr>
              <a:t>2012</a:t>
            </a:r>
            <a:endParaRPr lang="en-US" sz="1200" dirty="0">
              <a:solidFill>
                <a:schemeClr val="bg1"/>
              </a:solidFill>
            </a:endParaRPr>
          </a:p>
        </p:txBody>
      </p:sp>
    </p:spTree>
    <p:extLst>
      <p:ext uri="{BB962C8B-B14F-4D97-AF65-F5344CB8AC3E}">
        <p14:creationId xmlns:p14="http://schemas.microsoft.com/office/powerpoint/2010/main" val="3917940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 Quantitative Assessment</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989040"/>
          </a:xfrm>
          <a:solidFill>
            <a:srgbClr val="003300">
              <a:alpha val="32941"/>
            </a:srgbClr>
          </a:solidFill>
        </p:spPr>
        <p:txBody>
          <a:bodyPr>
            <a:normAutofit fontScale="70000" lnSpcReduction="20000"/>
          </a:bodyPr>
          <a:lstStyle/>
          <a:p>
            <a:pPr eaLnBrk="0"/>
            <a:r>
              <a:rPr lang="en-US" sz="2900" dirty="0">
                <a:solidFill>
                  <a:schemeClr val="bg1"/>
                </a:solidFill>
              </a:rPr>
              <a:t>The ITUs ICT Data and Statistics Division continues </a:t>
            </a:r>
            <a:br>
              <a:rPr lang="en-US" sz="2900" dirty="0">
                <a:solidFill>
                  <a:schemeClr val="bg1"/>
                </a:solidFill>
              </a:rPr>
            </a:br>
            <a:r>
              <a:rPr lang="en-US" sz="2900" dirty="0" smtClean="0">
                <a:solidFill>
                  <a:schemeClr val="bg1"/>
                </a:solidFill>
              </a:rPr>
              <a:t>to </a:t>
            </a:r>
            <a:r>
              <a:rPr lang="en-US" sz="2900" dirty="0">
                <a:solidFill>
                  <a:schemeClr val="bg1"/>
                </a:solidFill>
              </a:rPr>
              <a:t>play a leading facilitation role in the </a:t>
            </a:r>
            <a:r>
              <a:rPr lang="en-US" sz="2900" dirty="0" smtClean="0">
                <a:solidFill>
                  <a:schemeClr val="bg1"/>
                </a:solidFill>
              </a:rPr>
              <a:t>Partnership </a:t>
            </a:r>
            <a:br>
              <a:rPr lang="en-US" sz="2900" dirty="0" smtClean="0">
                <a:solidFill>
                  <a:schemeClr val="bg1"/>
                </a:solidFill>
              </a:rPr>
            </a:br>
            <a:r>
              <a:rPr lang="en-US" sz="2900" dirty="0" smtClean="0">
                <a:solidFill>
                  <a:schemeClr val="bg1"/>
                </a:solidFill>
              </a:rPr>
              <a:t>on </a:t>
            </a:r>
            <a:r>
              <a:rPr lang="en-US" sz="2900" dirty="0">
                <a:solidFill>
                  <a:schemeClr val="bg1"/>
                </a:solidFill>
              </a:rPr>
              <a:t>the Measuring the ICTs for Development. </a:t>
            </a:r>
            <a:endParaRPr lang="en-US" sz="2900" dirty="0" smtClean="0">
              <a:solidFill>
                <a:schemeClr val="bg1"/>
              </a:solidFill>
            </a:endParaRPr>
          </a:p>
          <a:p>
            <a:pPr algn="just" eaLnBrk="0"/>
            <a:r>
              <a:rPr lang="en-US" sz="2900" dirty="0" smtClean="0">
                <a:solidFill>
                  <a:schemeClr val="bg1"/>
                </a:solidFill>
              </a:rPr>
              <a:t>A </a:t>
            </a:r>
            <a:r>
              <a:rPr lang="en-US" sz="2900" dirty="0">
                <a:solidFill>
                  <a:schemeClr val="bg1"/>
                </a:solidFill>
              </a:rPr>
              <a:t>metadata questionnaire was coordinated by the Partnership on Measuring ICT for Development, and was sent in October 2012 to countries by the Regional Commissions. This questionnaire aims at collecting information on data availability for the WSIS Target indicators as outlined in the </a:t>
            </a:r>
            <a:r>
              <a:rPr lang="en-GB" sz="2900" b="1" i="1" dirty="0">
                <a:solidFill>
                  <a:schemeClr val="bg1"/>
                </a:solidFill>
              </a:rPr>
              <a:t>Measuring the WSIS Targets - A statistical framework</a:t>
            </a:r>
            <a:r>
              <a:rPr lang="en-US" sz="2900" b="1" dirty="0">
                <a:solidFill>
                  <a:schemeClr val="bg1"/>
                </a:solidFill>
              </a:rPr>
              <a:t> publication. </a:t>
            </a:r>
            <a:endParaRPr lang="en-US" sz="2900" b="1" dirty="0" smtClean="0">
              <a:solidFill>
                <a:schemeClr val="bg1"/>
              </a:solidFill>
            </a:endParaRPr>
          </a:p>
          <a:p>
            <a:pPr algn="just" eaLnBrk="0"/>
            <a:r>
              <a:rPr lang="en-US" sz="2900" dirty="0" smtClean="0">
                <a:solidFill>
                  <a:schemeClr val="bg1"/>
                </a:solidFill>
              </a:rPr>
              <a:t>A </a:t>
            </a:r>
            <a:r>
              <a:rPr lang="en-US" sz="2900" dirty="0">
                <a:solidFill>
                  <a:schemeClr val="bg1"/>
                </a:solidFill>
              </a:rPr>
              <a:t>full data collection of the actual data for each of the WSIS Target indicators is being </a:t>
            </a:r>
            <a:r>
              <a:rPr lang="en-US" sz="2900" dirty="0" smtClean="0">
                <a:solidFill>
                  <a:schemeClr val="bg1"/>
                </a:solidFill>
              </a:rPr>
              <a:t>conducted. </a:t>
            </a:r>
          </a:p>
          <a:p>
            <a:pPr algn="just" eaLnBrk="0"/>
            <a:r>
              <a:rPr lang="en-US" sz="2900" dirty="0">
                <a:solidFill>
                  <a:schemeClr val="bg1"/>
                </a:solidFill>
              </a:rPr>
              <a:t>The data collected in 2013 will be used to prepare the </a:t>
            </a:r>
            <a:r>
              <a:rPr lang="en-GB" sz="2900" b="1" i="1" dirty="0">
                <a:solidFill>
                  <a:schemeClr val="bg1"/>
                </a:solidFill>
              </a:rPr>
              <a:t>final quantitative Assessment Report on the Achievements of the WSIS Targets</a:t>
            </a:r>
            <a:r>
              <a:rPr lang="en-GB" sz="2900" dirty="0">
                <a:solidFill>
                  <a:schemeClr val="bg1"/>
                </a:solidFill>
              </a:rPr>
              <a:t>, to be launched on the occasion of the WSIS+10 High-Level Event in 2014 </a:t>
            </a:r>
            <a:r>
              <a:rPr lang="en-GB" sz="2900" dirty="0" smtClean="0">
                <a:solidFill>
                  <a:schemeClr val="bg1"/>
                </a:solidFill>
              </a:rPr>
              <a:t/>
            </a:r>
            <a:br>
              <a:rPr lang="en-GB" sz="2900" dirty="0" smtClean="0">
                <a:solidFill>
                  <a:schemeClr val="bg1"/>
                </a:solidFill>
              </a:rPr>
            </a:br>
            <a:r>
              <a:rPr lang="en-GB" sz="2600" dirty="0" smtClean="0">
                <a:solidFill>
                  <a:schemeClr val="bg1"/>
                </a:solidFill>
              </a:rPr>
              <a:t>(</a:t>
            </a:r>
            <a:r>
              <a:rPr lang="en-GB" sz="2600" u="sng" dirty="0">
                <a:solidFill>
                  <a:schemeClr val="bg1"/>
                </a:solidFill>
              </a:rPr>
              <a:t>http://</a:t>
            </a:r>
            <a:r>
              <a:rPr lang="en-GB" sz="2600" u="sng" dirty="0" smtClean="0">
                <a:solidFill>
                  <a:schemeClr val="bg1"/>
                </a:solidFill>
              </a:rPr>
              <a:t>www.itu.int/en/ITU-D/Statistics/Pages/intlcoop/ partnership/followup.asp</a:t>
            </a:r>
            <a:r>
              <a:rPr lang="en-US" sz="2900" dirty="0">
                <a:solidFill>
                  <a:schemeClr val="bg1"/>
                </a:solidFill>
              </a:rPr>
              <a:t>)</a:t>
            </a:r>
          </a:p>
          <a:p>
            <a:pPr eaLnBrk="0"/>
            <a:endParaRPr lang="en-US" sz="2900" dirty="0">
              <a:solidFill>
                <a:schemeClr val="bg1"/>
              </a:solidFill>
            </a:endParaRPr>
          </a:p>
          <a:p>
            <a:pPr lvl="0"/>
            <a:endParaRPr lang="en-US" dirty="0">
              <a:solidFill>
                <a:schemeClr val="bg2">
                  <a:lumMod val="90000"/>
                </a:schemeClr>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628800"/>
            <a:ext cx="2448272" cy="6065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55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456184"/>
            <a:ext cx="8496944" cy="3989040"/>
          </a:xfrm>
          <a:solidFill>
            <a:srgbClr val="003300">
              <a:alpha val="32941"/>
            </a:srgbClr>
          </a:solidFill>
        </p:spPr>
        <p:txBody>
          <a:bodyPr>
            <a:normAutofit fontScale="77500" lnSpcReduction="20000"/>
          </a:bodyPr>
          <a:lstStyle/>
          <a:p>
            <a:pPr marL="0" indent="0" algn="ctr">
              <a:buNone/>
            </a:pPr>
            <a:r>
              <a:rPr lang="en-US" sz="3400" b="1" dirty="0" smtClean="0">
                <a:solidFill>
                  <a:srgbClr val="FF0000"/>
                </a:solidFill>
                <a:effectLst>
                  <a:outerShdw blurRad="38100" dist="38100" dir="2700000" algn="tl">
                    <a:srgbClr val="000000">
                      <a:alpha val="43137"/>
                    </a:srgbClr>
                  </a:outerShdw>
                </a:effectLst>
              </a:rPr>
              <a:t>WSIS Stocktaking Process </a:t>
            </a:r>
          </a:p>
          <a:p>
            <a:pPr marL="0" indent="0" algn="ctr">
              <a:buNone/>
            </a:pPr>
            <a:r>
              <a:rPr lang="en-US" sz="2400" b="1" dirty="0" smtClean="0">
                <a:solidFill>
                  <a:srgbClr val="FF0000"/>
                </a:solidFill>
                <a:effectLst>
                  <a:outerShdw blurRad="38100" dist="38100" dir="2700000" algn="tl">
                    <a:srgbClr val="000000">
                      <a:alpha val="43137"/>
                    </a:srgbClr>
                  </a:outerShdw>
                </a:effectLst>
              </a:rPr>
              <a:t>www.wsis.org/stocktaking </a:t>
            </a:r>
          </a:p>
          <a:p>
            <a:pPr marL="0" indent="0" algn="ctr">
              <a:buNone/>
            </a:pPr>
            <a:r>
              <a:rPr lang="en-US" sz="2400" b="1" dirty="0" smtClean="0">
                <a:solidFill>
                  <a:srgbClr val="FF0000"/>
                </a:solidFill>
              </a:rPr>
              <a:t>(1st </a:t>
            </a:r>
            <a:r>
              <a:rPr lang="en-US" sz="2400" b="1" dirty="0">
                <a:solidFill>
                  <a:srgbClr val="FF0000"/>
                </a:solidFill>
              </a:rPr>
              <a:t>December </a:t>
            </a:r>
            <a:r>
              <a:rPr lang="en-US" sz="2400" b="1" dirty="0" smtClean="0">
                <a:solidFill>
                  <a:srgbClr val="FF0000"/>
                </a:solidFill>
              </a:rPr>
              <a:t>2013)</a:t>
            </a:r>
            <a:endParaRPr lang="en-US" sz="2400" b="1" dirty="0">
              <a:solidFill>
                <a:srgbClr val="FF0000"/>
              </a:solidFill>
            </a:endParaRPr>
          </a:p>
          <a:p>
            <a:r>
              <a:rPr lang="en-GB" sz="2400" b="1" u="sng" dirty="0">
                <a:solidFill>
                  <a:schemeClr val="bg1"/>
                </a:solidFill>
              </a:rPr>
              <a:t>Call for update and new entries 2013-2014.  Contribution to the </a:t>
            </a:r>
            <a:r>
              <a:rPr lang="en-GB" sz="2400" b="1" u="sng" dirty="0" smtClean="0">
                <a:solidFill>
                  <a:schemeClr val="bg1"/>
                </a:solidFill>
              </a:rPr>
              <a:t/>
            </a:r>
            <a:br>
              <a:rPr lang="en-GB" sz="2400" b="1" u="sng" dirty="0" smtClean="0">
                <a:solidFill>
                  <a:schemeClr val="bg1"/>
                </a:solidFill>
              </a:rPr>
            </a:br>
            <a:r>
              <a:rPr lang="en-GB" sz="2400" b="1" u="sng" dirty="0" smtClean="0">
                <a:solidFill>
                  <a:schemeClr val="bg1"/>
                </a:solidFill>
              </a:rPr>
              <a:t>WSIS </a:t>
            </a:r>
            <a:r>
              <a:rPr lang="en-GB" sz="2400" b="1" u="sng" dirty="0">
                <a:solidFill>
                  <a:schemeClr val="bg1"/>
                </a:solidFill>
              </a:rPr>
              <a:t>Stocktaking Report 2014</a:t>
            </a:r>
            <a:r>
              <a:rPr lang="en-GB" sz="2400" b="1" u="sng" dirty="0" smtClean="0">
                <a:solidFill>
                  <a:schemeClr val="bg1"/>
                </a:solidFill>
              </a:rPr>
              <a:t>! Deadline</a:t>
            </a:r>
            <a:r>
              <a:rPr lang="en-GB" sz="2400" b="1" u="sng" dirty="0">
                <a:solidFill>
                  <a:schemeClr val="bg1"/>
                </a:solidFill>
              </a:rPr>
              <a:t>: 1st December 2013</a:t>
            </a:r>
          </a:p>
          <a:p>
            <a:pPr lvl="1"/>
            <a:r>
              <a:rPr lang="en-US" sz="2000" dirty="0">
                <a:solidFill>
                  <a:schemeClr val="bg1"/>
                </a:solidFill>
              </a:rPr>
              <a:t>The sixth edition of the WSIS Stocktaking Report is the continuation of the WSIS Stocktaking Report series and will be prepared for WSIS+10 High-Level Event and Forum 2014.</a:t>
            </a:r>
          </a:p>
          <a:p>
            <a:pPr lvl="1"/>
            <a:r>
              <a:rPr lang="en-US" sz="2000" dirty="0">
                <a:solidFill>
                  <a:schemeClr val="bg1"/>
                </a:solidFill>
              </a:rPr>
              <a:t>The WSIS Stocktaking Report 2014 will also be shared with ITU-D study Groups in the elaboration of Output Reports and will be submitted as the contribution to the 17th session of the Commission on Science and Technology for Development (CSTD).</a:t>
            </a:r>
          </a:p>
          <a:p>
            <a:r>
              <a:rPr lang="en-US" sz="2400" b="1" u="sng" dirty="0">
                <a:solidFill>
                  <a:schemeClr val="bg1"/>
                </a:solidFill>
              </a:rPr>
              <a:t>WSIS Stocktaking: Regional Reports. Deadline: 1st December </a:t>
            </a:r>
            <a:r>
              <a:rPr lang="en-US" sz="2400" b="1" u="sng" dirty="0" smtClean="0">
                <a:solidFill>
                  <a:schemeClr val="bg1"/>
                </a:solidFill>
              </a:rPr>
              <a:t>2013</a:t>
            </a:r>
          </a:p>
          <a:p>
            <a:pPr lvl="1"/>
            <a:r>
              <a:rPr lang="en-US" sz="2000" dirty="0" smtClean="0">
                <a:solidFill>
                  <a:schemeClr val="bg1"/>
                </a:solidFill>
              </a:rPr>
              <a:t>The </a:t>
            </a:r>
            <a:r>
              <a:rPr lang="en-US" sz="2000" dirty="0">
                <a:solidFill>
                  <a:schemeClr val="bg1"/>
                </a:solidFill>
              </a:rPr>
              <a:t>propose of regional reports is to serve as the information document for ITU-D Regional Development Forums (RDF) and Regional Preparatory Meeting in order to provide the examples of activities related to the implementation of WSIS outcomes in the region and to enrich discussions related to the overall review on the implementation of the WSIS outcomes and upcoming WSIS+10 High Level Event. </a:t>
            </a:r>
          </a:p>
          <a:p>
            <a:endParaRPr lang="en-US" sz="2400" dirty="0" smtClean="0">
              <a:solidFill>
                <a:schemeClr val="bg1"/>
              </a:solidFill>
            </a:endParaRPr>
          </a:p>
          <a:p>
            <a:pPr lvl="0"/>
            <a:endParaRPr lang="en-US" dirty="0">
              <a:solidFill>
                <a:schemeClr val="bg2">
                  <a:lumMod val="90000"/>
                </a:schemeClr>
              </a:solidFill>
            </a:endParaRPr>
          </a:p>
        </p:txBody>
      </p:sp>
      <p:pic>
        <p:nvPicPr>
          <p:cNvPr id="5"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4017">
            <a:off x="7730806" y="888748"/>
            <a:ext cx="1379548" cy="1817228"/>
          </a:xfrm>
          <a:prstGeom prst="rect">
            <a:avLst/>
          </a:prstGeom>
          <a:noFill/>
        </p:spPr>
      </p:pic>
    </p:spTree>
    <p:extLst>
      <p:ext uri="{BB962C8B-B14F-4D97-AF65-F5344CB8AC3E}">
        <p14:creationId xmlns:p14="http://schemas.microsoft.com/office/powerpoint/2010/main" val="3547690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1560" y="1484784"/>
            <a:ext cx="8424936" cy="4032449"/>
          </a:xfrm>
          <a:solidFill>
            <a:srgbClr val="003300">
              <a:alpha val="32941"/>
            </a:srgbClr>
          </a:solidFill>
        </p:spPr>
        <p:txBody>
          <a:bodyPr>
            <a:normAutofit fontScale="92500" lnSpcReduction="20000"/>
          </a:bodyPr>
          <a:lstStyle/>
          <a:p>
            <a:pPr marL="0" indent="0" algn="ctr">
              <a:buNone/>
            </a:pPr>
            <a:r>
              <a:rPr lang="en-US" sz="2600" dirty="0" smtClean="0">
                <a:solidFill>
                  <a:srgbClr val="FF0000"/>
                </a:solidFill>
                <a:effectLst>
                  <a:outerShdw blurRad="38100" dist="38100" dir="2700000" algn="tl">
                    <a:srgbClr val="000000">
                      <a:alpha val="43137"/>
                    </a:srgbClr>
                  </a:outerShdw>
                </a:effectLst>
              </a:rPr>
              <a:t>WSIS Project Prizes 2014: </a:t>
            </a:r>
            <a:r>
              <a:rPr lang="en-US" sz="2600" u="sng" dirty="0" smtClean="0">
                <a:solidFill>
                  <a:srgbClr val="FF0000"/>
                </a:solidFill>
                <a:effectLst>
                  <a:outerShdw blurRad="38100" dist="38100" dir="2700000" algn="tl">
                    <a:srgbClr val="000000">
                      <a:alpha val="43137"/>
                    </a:srgbClr>
                  </a:outerShdw>
                </a:effectLst>
              </a:rPr>
              <a:t>ww.wsis.org/prizes</a:t>
            </a:r>
            <a:endParaRPr lang="en-US" sz="3900" dirty="0" smtClean="0">
              <a:solidFill>
                <a:srgbClr val="FF0000"/>
              </a:solidFill>
              <a:effectLst>
                <a:outerShdw blurRad="38100" dist="38100" dir="2700000" algn="tl">
                  <a:srgbClr val="000000">
                    <a:alpha val="43137"/>
                  </a:srgbClr>
                </a:outerShdw>
              </a:effectLst>
            </a:endParaRPr>
          </a:p>
          <a:p>
            <a:endParaRPr lang="en-US" sz="1300" dirty="0">
              <a:solidFill>
                <a:schemeClr val="bg1"/>
              </a:solidFill>
            </a:endParaRPr>
          </a:p>
          <a:p>
            <a:r>
              <a:rPr lang="en-US" sz="2000" dirty="0" smtClean="0">
                <a:solidFill>
                  <a:schemeClr val="bg1"/>
                </a:solidFill>
              </a:rPr>
              <a:t>WSIS </a:t>
            </a:r>
            <a:r>
              <a:rPr lang="en-US" sz="2000" dirty="0">
                <a:solidFill>
                  <a:schemeClr val="bg1"/>
                </a:solidFill>
              </a:rPr>
              <a:t>Project Prizes is a unique </a:t>
            </a:r>
            <a:r>
              <a:rPr lang="en-US" sz="2000" dirty="0" smtClean="0">
                <a:solidFill>
                  <a:schemeClr val="bg1"/>
                </a:solidFill>
              </a:rPr>
              <a:t/>
            </a:r>
            <a:br>
              <a:rPr lang="en-US" sz="2000" dirty="0" smtClean="0">
                <a:solidFill>
                  <a:schemeClr val="bg1"/>
                </a:solidFill>
              </a:rPr>
            </a:br>
            <a:r>
              <a:rPr lang="en-US" sz="2000" dirty="0" smtClean="0">
                <a:solidFill>
                  <a:schemeClr val="bg1"/>
                </a:solidFill>
              </a:rPr>
              <a:t>recognition </a:t>
            </a:r>
            <a:r>
              <a:rPr lang="en-US" sz="2000" dirty="0">
                <a:solidFill>
                  <a:schemeClr val="bg1"/>
                </a:solidFill>
              </a:rPr>
              <a:t>for excellence in the </a:t>
            </a:r>
            <a:r>
              <a:rPr lang="en-US" sz="2000" dirty="0" smtClean="0">
                <a:solidFill>
                  <a:schemeClr val="bg1"/>
                </a:solidFill>
              </a:rPr>
              <a:t/>
            </a:r>
            <a:br>
              <a:rPr lang="en-US" sz="2000" dirty="0" smtClean="0">
                <a:solidFill>
                  <a:schemeClr val="bg1"/>
                </a:solidFill>
              </a:rPr>
            </a:br>
            <a:r>
              <a:rPr lang="en-US" sz="2000" dirty="0" smtClean="0">
                <a:solidFill>
                  <a:schemeClr val="bg1"/>
                </a:solidFill>
              </a:rPr>
              <a:t>implementation </a:t>
            </a:r>
            <a:r>
              <a:rPr lang="en-US" sz="2000" dirty="0">
                <a:solidFill>
                  <a:schemeClr val="bg1"/>
                </a:solidFill>
              </a:rPr>
              <a:t>of WSIS outcomes. </a:t>
            </a:r>
          </a:p>
          <a:p>
            <a:pPr marL="0" indent="0">
              <a:buNone/>
            </a:pPr>
            <a:r>
              <a:rPr lang="en-US" sz="2000" dirty="0" smtClean="0">
                <a:solidFill>
                  <a:schemeClr val="bg1"/>
                </a:solidFill>
              </a:rPr>
              <a:t/>
            </a:r>
            <a:br>
              <a:rPr lang="en-US" sz="2000" dirty="0" smtClean="0">
                <a:solidFill>
                  <a:schemeClr val="bg1"/>
                </a:solidFill>
              </a:rPr>
            </a:br>
            <a:endParaRPr lang="en-US" sz="2000" dirty="0" smtClean="0">
              <a:solidFill>
                <a:schemeClr val="bg1"/>
              </a:solidFill>
            </a:endParaRPr>
          </a:p>
          <a:p>
            <a:r>
              <a:rPr lang="en-US" sz="2000" dirty="0" smtClean="0">
                <a:solidFill>
                  <a:schemeClr val="bg1"/>
                </a:solidFill>
              </a:rPr>
              <a:t>The </a:t>
            </a:r>
            <a:r>
              <a:rPr lang="en-US" sz="2000" dirty="0">
                <a:solidFill>
                  <a:schemeClr val="bg1"/>
                </a:solidFill>
              </a:rPr>
              <a:t>WSIS Project Prizes 2014 contest </a:t>
            </a:r>
            <a:r>
              <a:rPr lang="en-US" sz="2000" dirty="0" smtClean="0">
                <a:solidFill>
                  <a:schemeClr val="bg1"/>
                </a:solidFill>
              </a:rPr>
              <a:t/>
            </a:r>
            <a:br>
              <a:rPr lang="en-US" sz="2000" dirty="0" smtClean="0">
                <a:solidFill>
                  <a:schemeClr val="bg1"/>
                </a:solidFill>
              </a:rPr>
            </a:br>
            <a:r>
              <a:rPr lang="en-US" sz="2000" dirty="0" smtClean="0">
                <a:solidFill>
                  <a:schemeClr val="bg1"/>
                </a:solidFill>
              </a:rPr>
              <a:t>(www.wsis.org/prizes2014</a:t>
            </a:r>
            <a:r>
              <a:rPr lang="en-US" sz="2000" dirty="0">
                <a:solidFill>
                  <a:schemeClr val="bg1"/>
                </a:solidFill>
              </a:rPr>
              <a:t>) provides a </a:t>
            </a:r>
            <a:r>
              <a:rPr lang="en-US" sz="2000" dirty="0" smtClean="0">
                <a:solidFill>
                  <a:schemeClr val="bg1"/>
                </a:solidFill>
              </a:rPr>
              <a:t/>
            </a:r>
            <a:br>
              <a:rPr lang="en-US" sz="2000" dirty="0" smtClean="0">
                <a:solidFill>
                  <a:schemeClr val="bg1"/>
                </a:solidFill>
              </a:rPr>
            </a:br>
            <a:r>
              <a:rPr lang="en-US" sz="2000" dirty="0" smtClean="0">
                <a:solidFill>
                  <a:schemeClr val="bg1"/>
                </a:solidFill>
              </a:rPr>
              <a:t>platform </a:t>
            </a:r>
            <a:r>
              <a:rPr lang="en-US" sz="2000" dirty="0">
                <a:solidFill>
                  <a:schemeClr val="bg1"/>
                </a:solidFill>
              </a:rPr>
              <a:t>to identify and showcase success stories and models that could be easily replicated; empower communities at the local level; give a chance to all stakeholders working on WSIS to participate in the contest, and particularly recognize the efforts of stakeholders for their added value to the society and commitment towards achieving WSIS goals.</a:t>
            </a:r>
          </a:p>
          <a:p>
            <a:pPr marL="0" indent="0" algn="ctr">
              <a:buNone/>
            </a:pPr>
            <a:r>
              <a:rPr lang="en-US" sz="2400" b="1" dirty="0" smtClean="0">
                <a:solidFill>
                  <a:schemeClr val="bg1"/>
                </a:solidFill>
              </a:rPr>
              <a:t>Launch </a:t>
            </a:r>
            <a:r>
              <a:rPr lang="en-US" sz="2400" b="1" dirty="0">
                <a:solidFill>
                  <a:schemeClr val="bg1"/>
                </a:solidFill>
              </a:rPr>
              <a:t>on 5</a:t>
            </a:r>
            <a:r>
              <a:rPr lang="en-US" sz="2400" b="1" baseline="30000" dirty="0">
                <a:solidFill>
                  <a:schemeClr val="bg1"/>
                </a:solidFill>
              </a:rPr>
              <a:t>th</a:t>
            </a:r>
            <a:r>
              <a:rPr lang="en-US" sz="2400" b="1" dirty="0">
                <a:solidFill>
                  <a:schemeClr val="bg1"/>
                </a:solidFill>
              </a:rPr>
              <a:t> September </a:t>
            </a:r>
            <a:r>
              <a:rPr lang="en-US" sz="2400" b="1" dirty="0" smtClean="0">
                <a:solidFill>
                  <a:schemeClr val="bg1"/>
                </a:solidFill>
              </a:rPr>
              <a:t>2013  /  </a:t>
            </a:r>
            <a:r>
              <a:rPr lang="en-GB" sz="2400" b="1" dirty="0" smtClean="0">
                <a:solidFill>
                  <a:schemeClr val="bg1"/>
                </a:solidFill>
              </a:rPr>
              <a:t>Deadline</a:t>
            </a:r>
            <a:r>
              <a:rPr lang="en-GB" sz="2400" b="1" dirty="0">
                <a:solidFill>
                  <a:schemeClr val="bg1"/>
                </a:solidFill>
              </a:rPr>
              <a:t>:</a:t>
            </a:r>
            <a:r>
              <a:rPr lang="en-GB" sz="2400" dirty="0">
                <a:solidFill>
                  <a:schemeClr val="bg1"/>
                </a:solidFill>
              </a:rPr>
              <a:t> </a:t>
            </a:r>
            <a:r>
              <a:rPr lang="en-GB" sz="2400" b="1" dirty="0" smtClean="0">
                <a:solidFill>
                  <a:srgbClr val="FF0000"/>
                </a:solidFill>
              </a:rPr>
              <a:t>1st November 2013</a:t>
            </a:r>
            <a:endParaRPr lang="en-US" sz="2400" b="1" dirty="0">
              <a:solidFill>
                <a:srgbClr val="FF0000"/>
              </a:solidFill>
            </a:endParaRPr>
          </a:p>
        </p:txBody>
      </p:sp>
      <p:pic>
        <p:nvPicPr>
          <p:cNvPr id="5"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valiulli\AppData\Local\Microsoft\Windows\Temporary Internet Files\Content.Word\bannerTop-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068" y="1988840"/>
            <a:ext cx="3348372" cy="1584176"/>
          </a:xfrm>
          <a:prstGeom prst="rect">
            <a:avLst/>
          </a:prstGeom>
          <a:noFill/>
          <a:ln>
            <a:noFill/>
          </a:ln>
        </p:spPr>
      </p:pic>
    </p:spTree>
    <p:extLst>
      <p:ext uri="{BB962C8B-B14F-4D97-AF65-F5344CB8AC3E}">
        <p14:creationId xmlns:p14="http://schemas.microsoft.com/office/powerpoint/2010/main" val="281736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 Regional Level </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24744"/>
            <a:ext cx="8507288" cy="4536504"/>
          </a:xfrm>
          <a:solidFill>
            <a:srgbClr val="003300">
              <a:alpha val="32941"/>
            </a:srgbClr>
          </a:solidFill>
        </p:spPr>
        <p:txBody>
          <a:bodyPr>
            <a:normAutofit fontScale="25000" lnSpcReduction="20000"/>
          </a:bodyPr>
          <a:lstStyle/>
          <a:p>
            <a:r>
              <a:rPr lang="en-US" sz="8000" dirty="0" smtClean="0">
                <a:solidFill>
                  <a:schemeClr val="bg1"/>
                </a:solidFill>
              </a:rPr>
              <a:t>Within the framework of the Regional </a:t>
            </a:r>
            <a:br>
              <a:rPr lang="en-US" sz="8000" dirty="0" smtClean="0">
                <a:solidFill>
                  <a:schemeClr val="bg1"/>
                </a:solidFill>
              </a:rPr>
            </a:br>
            <a:r>
              <a:rPr lang="en-US" sz="8000" dirty="0" smtClean="0">
                <a:solidFill>
                  <a:schemeClr val="bg1"/>
                </a:solidFill>
              </a:rPr>
              <a:t>Preparatory Process towards the </a:t>
            </a:r>
            <a:br>
              <a:rPr lang="en-US" sz="8000" dirty="0" smtClean="0">
                <a:solidFill>
                  <a:schemeClr val="bg1"/>
                </a:solidFill>
              </a:rPr>
            </a:br>
            <a:r>
              <a:rPr lang="en-US" sz="8000" dirty="0" smtClean="0">
                <a:solidFill>
                  <a:schemeClr val="bg1"/>
                </a:solidFill>
              </a:rPr>
              <a:t>World Telecommunication Development </a:t>
            </a:r>
            <a:br>
              <a:rPr lang="en-US" sz="8000" dirty="0" smtClean="0">
                <a:solidFill>
                  <a:schemeClr val="bg1"/>
                </a:solidFill>
              </a:rPr>
            </a:br>
            <a:r>
              <a:rPr lang="en-US" sz="8000" dirty="0" smtClean="0">
                <a:solidFill>
                  <a:schemeClr val="bg1"/>
                </a:solidFill>
              </a:rPr>
              <a:t>Conference 2014 (WTDC-14), ITU is in the process of collecting regional views on the implementation of the WSIS outcomes and WSIS+10. Series of Regional Development Forums (RDF) held back to back with six WTDC Regional Preparatory Meetings will reinforce this exercise.</a:t>
            </a:r>
          </a:p>
          <a:p>
            <a:pPr lvl="1"/>
            <a:r>
              <a:rPr lang="en-US" sz="7600" dirty="0" smtClean="0">
                <a:solidFill>
                  <a:schemeClr val="bg1"/>
                </a:solidFill>
              </a:rPr>
              <a:t>Submitted Reports: Asia-Pacific, Africa, Americas, CIS </a:t>
            </a:r>
          </a:p>
          <a:p>
            <a:pPr lvl="1"/>
            <a:r>
              <a:rPr lang="en-US" sz="7600" dirty="0" smtClean="0">
                <a:solidFill>
                  <a:schemeClr val="bg1"/>
                </a:solidFill>
              </a:rPr>
              <a:t>Inputs to come: Arab States and Europe </a:t>
            </a:r>
            <a:endParaRPr lang="en-US" sz="7600" dirty="0">
              <a:solidFill>
                <a:schemeClr val="bg1"/>
              </a:solidFill>
            </a:endParaRPr>
          </a:p>
          <a:p>
            <a:r>
              <a:rPr lang="en-US" sz="8000" dirty="0">
                <a:solidFill>
                  <a:schemeClr val="bg1"/>
                </a:solidFill>
              </a:rPr>
              <a:t>Importance of </a:t>
            </a:r>
            <a:r>
              <a:rPr lang="en-US" sz="8000" dirty="0" smtClean="0">
                <a:solidFill>
                  <a:schemeClr val="bg1"/>
                </a:solidFill>
              </a:rPr>
              <a:t>regional </a:t>
            </a:r>
            <a:r>
              <a:rPr lang="en-US" sz="8000" dirty="0">
                <a:solidFill>
                  <a:schemeClr val="bg1"/>
                </a:solidFill>
              </a:rPr>
              <a:t>activities, relevant to the WSIS+10 process </a:t>
            </a:r>
          </a:p>
          <a:p>
            <a:pPr lvl="1"/>
            <a:r>
              <a:rPr lang="en-US" sz="5600" dirty="0">
                <a:solidFill>
                  <a:schemeClr val="bg1"/>
                </a:solidFill>
              </a:rPr>
              <a:t>ECLAC: IV Ministerial Conference (April 2013, Uruguay)</a:t>
            </a:r>
          </a:p>
          <a:p>
            <a:pPr lvl="1"/>
            <a:r>
              <a:rPr lang="en-US" sz="5600" dirty="0">
                <a:solidFill>
                  <a:schemeClr val="bg1"/>
                </a:solidFill>
              </a:rPr>
              <a:t>UNECA: Workshop on WSIS process (February, Ethiopia) </a:t>
            </a:r>
          </a:p>
          <a:p>
            <a:pPr lvl="1"/>
            <a:r>
              <a:rPr lang="en-US" sz="5600" dirty="0">
                <a:solidFill>
                  <a:schemeClr val="bg1"/>
                </a:solidFill>
              </a:rPr>
              <a:t>ESCWA: WSIS+10 Regional Meeting for Arab States (November, Tunisia) </a:t>
            </a:r>
          </a:p>
          <a:p>
            <a:pPr lvl="1"/>
            <a:r>
              <a:rPr lang="en-US" sz="5600" dirty="0">
                <a:solidFill>
                  <a:schemeClr val="bg1"/>
                </a:solidFill>
              </a:rPr>
              <a:t>ECA: WSIS+10 Regional Meeting for Africa (November, Tunisia) </a:t>
            </a:r>
          </a:p>
          <a:p>
            <a:pPr lvl="1"/>
            <a:r>
              <a:rPr lang="en-US" sz="5600" dirty="0">
                <a:solidFill>
                  <a:schemeClr val="bg1"/>
                </a:solidFill>
              </a:rPr>
              <a:t>Tunisia: ICT4All Forum and Exhibition (November, Tunisia)</a:t>
            </a:r>
          </a:p>
          <a:p>
            <a:pPr lvl="1"/>
            <a:r>
              <a:rPr lang="en-US" sz="5600" dirty="0">
                <a:solidFill>
                  <a:schemeClr val="bg1"/>
                </a:solidFill>
              </a:rPr>
              <a:t>Others</a:t>
            </a:r>
          </a:p>
          <a:p>
            <a:r>
              <a:rPr lang="en-US" sz="8000" dirty="0" smtClean="0">
                <a:solidFill>
                  <a:schemeClr val="bg1"/>
                </a:solidFill>
              </a:rPr>
              <a:t>The </a:t>
            </a:r>
            <a:r>
              <a:rPr lang="en-US" sz="8000" dirty="0">
                <a:solidFill>
                  <a:schemeClr val="bg1"/>
                </a:solidFill>
              </a:rPr>
              <a:t>outcomes of all regional </a:t>
            </a:r>
            <a:r>
              <a:rPr lang="en-US" sz="8000" dirty="0" smtClean="0">
                <a:solidFill>
                  <a:schemeClr val="bg1"/>
                </a:solidFill>
              </a:rPr>
              <a:t>meetings are submitted </a:t>
            </a:r>
            <a:r>
              <a:rPr lang="en-US" sz="8000" dirty="0">
                <a:solidFill>
                  <a:schemeClr val="bg1"/>
                </a:solidFill>
              </a:rPr>
              <a:t>to the preparatory process and documented in the WSIS+10 Visioning Challenge. </a:t>
            </a:r>
          </a:p>
        </p:txBody>
      </p:sp>
      <p:pic>
        <p:nvPicPr>
          <p:cNvPr id="1026" name="Picture 2" descr="http://www.itu.int/en/ITU-D/Conferences/WTDC/WTDC14/RPM-AFR/PublishingImages/bann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128173"/>
            <a:ext cx="3240509" cy="70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21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9776"/>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Link between WSIS and Post 2015 Development Agenda </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40768"/>
            <a:ext cx="8229600" cy="4320480"/>
          </a:xfrm>
          <a:solidFill>
            <a:srgbClr val="003300">
              <a:alpha val="32941"/>
            </a:srgbClr>
          </a:solidFill>
        </p:spPr>
        <p:txBody>
          <a:bodyPr>
            <a:noAutofit/>
          </a:bodyPr>
          <a:lstStyle/>
          <a:p>
            <a:pPr eaLnBrk="0"/>
            <a:r>
              <a:rPr lang="en-US" sz="2200" dirty="0">
                <a:solidFill>
                  <a:schemeClr val="bg1"/>
                </a:solidFill>
              </a:rPr>
              <a:t>Taking into account ongoing dialogue on the </a:t>
            </a:r>
            <a:r>
              <a:rPr lang="en-US" sz="2200" dirty="0" smtClean="0">
                <a:solidFill>
                  <a:schemeClr val="bg1"/>
                </a:solidFill>
              </a:rPr>
              <a:t/>
            </a:r>
            <a:br>
              <a:rPr lang="en-US" sz="2200" dirty="0" smtClean="0">
                <a:solidFill>
                  <a:schemeClr val="bg1"/>
                </a:solidFill>
              </a:rPr>
            </a:br>
            <a:r>
              <a:rPr lang="en-US" sz="2200" dirty="0" smtClean="0">
                <a:solidFill>
                  <a:schemeClr val="bg1"/>
                </a:solidFill>
              </a:rPr>
              <a:t>Post-2015 </a:t>
            </a:r>
            <a:r>
              <a:rPr lang="en-US" sz="2200" dirty="0">
                <a:solidFill>
                  <a:schemeClr val="bg1"/>
                </a:solidFill>
              </a:rPr>
              <a:t>Development Agenda </a:t>
            </a:r>
            <a:r>
              <a:rPr lang="en-US" sz="2200" dirty="0" smtClean="0">
                <a:solidFill>
                  <a:schemeClr val="bg1"/>
                </a:solidFill>
              </a:rPr>
              <a:t>(</a:t>
            </a:r>
            <a:r>
              <a:rPr lang="en-US" sz="2200" dirty="0">
                <a:solidFill>
                  <a:schemeClr val="bg1"/>
                </a:solidFill>
              </a:rPr>
              <a:t>MDG Review </a:t>
            </a:r>
            <a:r>
              <a:rPr lang="en-US" sz="2200" dirty="0" smtClean="0">
                <a:solidFill>
                  <a:schemeClr val="bg1"/>
                </a:solidFill>
              </a:rPr>
              <a:t/>
            </a:r>
            <a:br>
              <a:rPr lang="en-US" sz="2200" dirty="0" smtClean="0">
                <a:solidFill>
                  <a:schemeClr val="bg1"/>
                </a:solidFill>
              </a:rPr>
            </a:br>
            <a:r>
              <a:rPr lang="en-US" sz="2200" dirty="0" smtClean="0">
                <a:solidFill>
                  <a:schemeClr val="bg1"/>
                </a:solidFill>
              </a:rPr>
              <a:t>Process</a:t>
            </a:r>
            <a:r>
              <a:rPr lang="en-US" sz="2200" dirty="0">
                <a:solidFill>
                  <a:schemeClr val="bg1"/>
                </a:solidFill>
              </a:rPr>
              <a:t>) </a:t>
            </a:r>
            <a:r>
              <a:rPr lang="en-US" sz="2200" dirty="0" smtClean="0">
                <a:solidFill>
                  <a:schemeClr val="bg1"/>
                </a:solidFill>
              </a:rPr>
              <a:t>and </a:t>
            </a:r>
            <a:r>
              <a:rPr lang="en-US" sz="2200" dirty="0">
                <a:solidFill>
                  <a:schemeClr val="bg1"/>
                </a:solidFill>
              </a:rPr>
              <a:t>WSIS+10 review </a:t>
            </a:r>
            <a:r>
              <a:rPr lang="en-US" sz="2200" dirty="0" smtClean="0">
                <a:solidFill>
                  <a:schemeClr val="bg1"/>
                </a:solidFill>
              </a:rPr>
              <a:t>process </a:t>
            </a:r>
            <a:r>
              <a:rPr lang="en-US" sz="2200" dirty="0">
                <a:solidFill>
                  <a:schemeClr val="bg1"/>
                </a:solidFill>
              </a:rPr>
              <a:t>it is important </a:t>
            </a:r>
            <a:r>
              <a:rPr lang="en-US" sz="2200" dirty="0" smtClean="0">
                <a:solidFill>
                  <a:schemeClr val="bg1"/>
                </a:solidFill>
              </a:rPr>
              <a:t/>
            </a:r>
            <a:br>
              <a:rPr lang="en-US" sz="2200" dirty="0" smtClean="0">
                <a:solidFill>
                  <a:schemeClr val="bg1"/>
                </a:solidFill>
              </a:rPr>
            </a:br>
            <a:r>
              <a:rPr lang="en-US" sz="2200" dirty="0" smtClean="0">
                <a:solidFill>
                  <a:schemeClr val="bg1"/>
                </a:solidFill>
              </a:rPr>
              <a:t>to </a:t>
            </a:r>
            <a:r>
              <a:rPr lang="en-US" sz="2200" dirty="0">
                <a:solidFill>
                  <a:schemeClr val="bg1"/>
                </a:solidFill>
              </a:rPr>
              <a:t>note the possible interaction between both </a:t>
            </a:r>
            <a:r>
              <a:rPr lang="en-US" sz="2200" dirty="0" smtClean="0">
                <a:solidFill>
                  <a:schemeClr val="bg1"/>
                </a:solidFill>
              </a:rPr>
              <a:t/>
            </a:r>
            <a:br>
              <a:rPr lang="en-US" sz="2200" dirty="0" smtClean="0">
                <a:solidFill>
                  <a:schemeClr val="bg1"/>
                </a:solidFill>
              </a:rPr>
            </a:br>
            <a:r>
              <a:rPr lang="en-US" sz="2200" dirty="0" smtClean="0">
                <a:solidFill>
                  <a:schemeClr val="bg1"/>
                </a:solidFill>
              </a:rPr>
              <a:t>processes </a:t>
            </a:r>
            <a:r>
              <a:rPr lang="en-US" sz="2200" dirty="0">
                <a:solidFill>
                  <a:schemeClr val="bg1"/>
                </a:solidFill>
              </a:rPr>
              <a:t>to ensure that efforts across the </a:t>
            </a:r>
            <a:r>
              <a:rPr lang="en-US" sz="2200" dirty="0" smtClean="0">
                <a:solidFill>
                  <a:schemeClr val="bg1"/>
                </a:solidFill>
              </a:rPr>
              <a:t/>
            </a:r>
            <a:br>
              <a:rPr lang="en-US" sz="2200" dirty="0" smtClean="0">
                <a:solidFill>
                  <a:schemeClr val="bg1"/>
                </a:solidFill>
              </a:rPr>
            </a:br>
            <a:r>
              <a:rPr lang="en-US" sz="2200" dirty="0" smtClean="0">
                <a:solidFill>
                  <a:schemeClr val="bg1"/>
                </a:solidFill>
              </a:rPr>
              <a:t>UN </a:t>
            </a:r>
            <a:r>
              <a:rPr lang="en-US" sz="2200" dirty="0">
                <a:solidFill>
                  <a:schemeClr val="bg1"/>
                </a:solidFill>
              </a:rPr>
              <a:t>System are coherent, connected and coordinated to achieve maximum, sustainable impact. </a:t>
            </a:r>
            <a:endParaRPr lang="en-US" sz="2200" dirty="0" smtClean="0">
              <a:solidFill>
                <a:schemeClr val="bg1"/>
              </a:solidFill>
            </a:endParaRPr>
          </a:p>
          <a:p>
            <a:pPr algn="just" eaLnBrk="0"/>
            <a:r>
              <a:rPr lang="en-US" sz="2200" dirty="0" smtClean="0">
                <a:solidFill>
                  <a:schemeClr val="bg1"/>
                </a:solidFill>
              </a:rPr>
              <a:t>ICTs </a:t>
            </a:r>
            <a:r>
              <a:rPr lang="en-US" sz="2200" dirty="0">
                <a:solidFill>
                  <a:schemeClr val="bg1"/>
                </a:solidFill>
              </a:rPr>
              <a:t>are key enablers of development, and are critical components of innovative development solutions. </a:t>
            </a:r>
          </a:p>
          <a:p>
            <a:pPr algn="just" eaLnBrk="0"/>
            <a:r>
              <a:rPr lang="en-US" sz="2200" dirty="0" smtClean="0">
                <a:solidFill>
                  <a:schemeClr val="bg1"/>
                </a:solidFill>
              </a:rPr>
              <a:t>The </a:t>
            </a:r>
            <a:r>
              <a:rPr lang="en-US" sz="2200" dirty="0">
                <a:solidFill>
                  <a:schemeClr val="bg1"/>
                </a:solidFill>
              </a:rPr>
              <a:t>recent joint statement of the UN Group on the Information Society on the Post 2015 Development Agenda draws attention to the above and is available at </a:t>
            </a:r>
            <a:r>
              <a:rPr lang="en-US" sz="2200" dirty="0" smtClean="0">
                <a:solidFill>
                  <a:schemeClr val="bg1"/>
                </a:solidFill>
              </a:rPr>
              <a:t>www.ungis.org.   </a:t>
            </a:r>
            <a:endParaRPr lang="en-US" sz="2200" dirty="0">
              <a:solidFill>
                <a:schemeClr val="bg1"/>
              </a:solidFill>
            </a:endParaRPr>
          </a:p>
          <a:p>
            <a:pPr lvl="0"/>
            <a:endParaRPr lang="en-US" sz="2200" dirty="0">
              <a:solidFill>
                <a:schemeClr val="bg2">
                  <a:lumMod val="90000"/>
                </a:schemeClr>
              </a:solidFill>
            </a:endParaRPr>
          </a:p>
        </p:txBody>
      </p:sp>
      <p:pic>
        <p:nvPicPr>
          <p:cNvPr id="6146" name="Picture 2" descr="UNGIS Joint Stat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794" y="1412776"/>
            <a:ext cx="117165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95548"/>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68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99392"/>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908720"/>
            <a:ext cx="8820472" cy="4824536"/>
          </a:xfrm>
          <a:solidFill>
            <a:srgbClr val="003300">
              <a:alpha val="32941"/>
            </a:srgbClr>
          </a:solidFill>
        </p:spPr>
        <p:txBody>
          <a:bodyPr>
            <a:noAutofit/>
          </a:bodyPr>
          <a:lstStyle/>
          <a:p>
            <a:r>
              <a:rPr lang="en-US" sz="2000" b="1" dirty="0" smtClean="0">
                <a:solidFill>
                  <a:schemeClr val="bg1"/>
                </a:solidFill>
              </a:rPr>
              <a:t>All </a:t>
            </a:r>
            <a:r>
              <a:rPr lang="en-US" sz="2000" b="1" dirty="0">
                <a:solidFill>
                  <a:schemeClr val="bg1"/>
                </a:solidFill>
              </a:rPr>
              <a:t>WSIS Stakeholders </a:t>
            </a:r>
            <a:r>
              <a:rPr lang="en-US" sz="2000" dirty="0">
                <a:solidFill>
                  <a:schemeClr val="bg1"/>
                </a:solidFill>
              </a:rPr>
              <a:t>are encouraged to </a:t>
            </a:r>
            <a:r>
              <a:rPr lang="en-GB" sz="2000" dirty="0" smtClean="0">
                <a:solidFill>
                  <a:schemeClr val="bg1"/>
                </a:solidFill>
              </a:rPr>
              <a:t>engage in </a:t>
            </a:r>
            <a:r>
              <a:rPr lang="en-GB" sz="2000" dirty="0">
                <a:solidFill>
                  <a:schemeClr val="bg1"/>
                </a:solidFill>
              </a:rPr>
              <a:t>the preparatory </a:t>
            </a:r>
            <a:r>
              <a:rPr lang="en-GB" sz="2000" dirty="0" smtClean="0">
                <a:solidFill>
                  <a:schemeClr val="bg1"/>
                </a:solidFill>
              </a:rPr>
              <a:t>process </a:t>
            </a:r>
          </a:p>
          <a:p>
            <a:pPr marL="635000" lvl="1"/>
            <a:r>
              <a:rPr lang="en-GB" sz="1500" dirty="0" smtClean="0">
                <a:solidFill>
                  <a:schemeClr val="bg1"/>
                </a:solidFill>
              </a:rPr>
              <a:t>submitting </a:t>
            </a:r>
            <a:r>
              <a:rPr lang="en-GB" sz="1500" dirty="0">
                <a:solidFill>
                  <a:schemeClr val="bg1"/>
                </a:solidFill>
              </a:rPr>
              <a:t>written inputs to the </a:t>
            </a:r>
            <a:r>
              <a:rPr lang="en-GB" sz="1500" b="1" dirty="0">
                <a:solidFill>
                  <a:schemeClr val="bg1"/>
                </a:solidFill>
              </a:rPr>
              <a:t>open consultations on the WSIS+10 High-Level Event </a:t>
            </a:r>
            <a:r>
              <a:rPr lang="en-GB" sz="1500" dirty="0">
                <a:solidFill>
                  <a:schemeClr val="bg1"/>
                </a:solidFill>
              </a:rPr>
              <a:t>using the online questionnaires (</a:t>
            </a:r>
            <a:r>
              <a:rPr lang="en-GB" sz="1500" dirty="0" smtClean="0">
                <a:solidFill>
                  <a:schemeClr val="bg1"/>
                </a:solidFill>
              </a:rPr>
              <a:t>www.wsis.org/review)  </a:t>
            </a:r>
            <a:r>
              <a:rPr lang="en-GB" sz="1500" dirty="0" smtClean="0">
                <a:solidFill>
                  <a:schemeClr val="bg1"/>
                </a:solidFill>
                <a:sym typeface="Wingdings" panose="05000000000000000000" pitchFamily="2" charset="2"/>
              </a:rPr>
              <a:t> DEADLINE: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30 SEPTEMBER </a:t>
            </a:r>
            <a:endParaRPr lang="en-GB" sz="1500" b="1" dirty="0" smtClean="0">
              <a:solidFill>
                <a:srgbClr val="FFC000"/>
              </a:solidFill>
              <a:effectLst>
                <a:outerShdw blurRad="38100" dist="38100" dir="2700000" algn="tl">
                  <a:srgbClr val="000000">
                    <a:alpha val="43137"/>
                  </a:srgbClr>
                </a:outerShdw>
              </a:effectLst>
            </a:endParaRPr>
          </a:p>
          <a:p>
            <a:pPr marL="635000" lvl="1"/>
            <a:r>
              <a:rPr lang="en-GB" sz="1500" dirty="0" smtClean="0">
                <a:solidFill>
                  <a:schemeClr val="bg1"/>
                </a:solidFill>
              </a:rPr>
              <a:t>participating </a:t>
            </a:r>
            <a:r>
              <a:rPr lang="en-GB" sz="1500" dirty="0">
                <a:solidFill>
                  <a:schemeClr val="bg1"/>
                </a:solidFill>
              </a:rPr>
              <a:t>actively in all physical meetings onsite or in a remote </a:t>
            </a:r>
            <a:r>
              <a:rPr lang="en-GB" sz="1500" dirty="0" smtClean="0">
                <a:solidFill>
                  <a:schemeClr val="bg1"/>
                </a:solidFill>
              </a:rPr>
              <a:t>manner;  </a:t>
            </a:r>
            <a:r>
              <a:rPr lang="en-GB" sz="1500" dirty="0" smtClean="0">
                <a:solidFill>
                  <a:schemeClr val="bg1"/>
                </a:solidFill>
                <a:sym typeface="Wingdings" panose="05000000000000000000" pitchFamily="2" charset="2"/>
              </a:rPr>
              <a:t>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1</a:t>
            </a:r>
            <a:r>
              <a:rPr lang="en-GB" sz="1500" b="1" baseline="30000" dirty="0" smtClean="0">
                <a:solidFill>
                  <a:srgbClr val="FFC000"/>
                </a:solidFill>
                <a:effectLst>
                  <a:outerShdw blurRad="38100" dist="38100" dir="2700000" algn="tl">
                    <a:srgbClr val="000000">
                      <a:alpha val="43137"/>
                    </a:srgbClr>
                  </a:outerShdw>
                </a:effectLst>
                <a:sym typeface="Wingdings" panose="05000000000000000000" pitchFamily="2" charset="2"/>
              </a:rPr>
              <a:t>st</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 MEETING: 7-8 OCT</a:t>
            </a:r>
            <a:r>
              <a:rPr lang="en-GB" sz="1500" b="1" dirty="0" smtClean="0">
                <a:solidFill>
                  <a:schemeClr val="bg1"/>
                </a:solidFill>
                <a:effectLst>
                  <a:outerShdw blurRad="38100" dist="38100" dir="2700000" algn="tl">
                    <a:srgbClr val="000000">
                      <a:alpha val="43137"/>
                    </a:srgbClr>
                  </a:outerShdw>
                </a:effectLst>
                <a:sym typeface="Wingdings" panose="05000000000000000000" pitchFamily="2" charset="2"/>
              </a:rPr>
              <a:t> </a:t>
            </a:r>
            <a:endParaRPr lang="en-US" sz="1500" b="1" dirty="0">
              <a:solidFill>
                <a:schemeClr val="bg1"/>
              </a:solidFill>
              <a:effectLst>
                <a:outerShdw blurRad="38100" dist="38100" dir="2700000" algn="tl">
                  <a:srgbClr val="000000">
                    <a:alpha val="43137"/>
                  </a:srgbClr>
                </a:outerShdw>
              </a:effectLst>
            </a:endParaRPr>
          </a:p>
          <a:p>
            <a:pPr marL="635000" lvl="1"/>
            <a:r>
              <a:rPr lang="en-GB" sz="1500" dirty="0" smtClean="0">
                <a:solidFill>
                  <a:schemeClr val="bg1"/>
                </a:solidFill>
              </a:rPr>
              <a:t>responding </a:t>
            </a:r>
            <a:r>
              <a:rPr lang="en-GB" sz="1500" dirty="0">
                <a:solidFill>
                  <a:schemeClr val="bg1"/>
                </a:solidFill>
              </a:rPr>
              <a:t>to the </a:t>
            </a:r>
            <a:r>
              <a:rPr lang="en-GB" sz="1500" b="1" dirty="0">
                <a:solidFill>
                  <a:schemeClr val="bg1"/>
                </a:solidFill>
              </a:rPr>
              <a:t>WSIS Stocktaking questionnaire </a:t>
            </a:r>
            <a:r>
              <a:rPr lang="en-GB" sz="1500" dirty="0">
                <a:solidFill>
                  <a:schemeClr val="bg1"/>
                </a:solidFill>
              </a:rPr>
              <a:t>on the on-going activities related to WSIS implementation </a:t>
            </a:r>
            <a:r>
              <a:rPr lang="en-GB" sz="1500" dirty="0" smtClean="0">
                <a:solidFill>
                  <a:schemeClr val="bg1"/>
                </a:solidFill>
              </a:rPr>
              <a:t> (www.wsis.org/stocktaking)  </a:t>
            </a:r>
            <a:r>
              <a:rPr lang="en-GB" sz="1500" dirty="0" smtClean="0">
                <a:solidFill>
                  <a:schemeClr val="bg1"/>
                </a:solidFill>
                <a:sym typeface="Wingdings" panose="05000000000000000000" pitchFamily="2" charset="2"/>
              </a:rPr>
              <a:t> DEADLINE: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1</a:t>
            </a:r>
            <a:r>
              <a:rPr lang="en-GB" sz="1500" b="1" baseline="30000" dirty="0" smtClean="0">
                <a:solidFill>
                  <a:srgbClr val="FFC000"/>
                </a:solidFill>
                <a:effectLst>
                  <a:outerShdw blurRad="38100" dist="38100" dir="2700000" algn="tl">
                    <a:srgbClr val="000000">
                      <a:alpha val="43137"/>
                    </a:srgbClr>
                  </a:outerShdw>
                </a:effectLst>
                <a:sym typeface="Wingdings" panose="05000000000000000000" pitchFamily="2" charset="2"/>
              </a:rPr>
              <a:t>st</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  DECEMBER</a:t>
            </a:r>
            <a:endParaRPr lang="en-GB" sz="1500" b="1" dirty="0" smtClean="0">
              <a:solidFill>
                <a:srgbClr val="FFC000"/>
              </a:solidFill>
              <a:effectLst>
                <a:outerShdw blurRad="38100" dist="38100" dir="2700000" algn="tl">
                  <a:srgbClr val="000000">
                    <a:alpha val="43137"/>
                  </a:srgbClr>
                </a:outerShdw>
              </a:effectLst>
            </a:endParaRPr>
          </a:p>
          <a:p>
            <a:pPr marL="635000" lvl="1"/>
            <a:r>
              <a:rPr lang="en-GB" sz="1500" dirty="0" smtClean="0">
                <a:solidFill>
                  <a:schemeClr val="bg1"/>
                </a:solidFill>
              </a:rPr>
              <a:t>and  nominating </a:t>
            </a:r>
            <a:r>
              <a:rPr lang="en-GB" sz="1500" dirty="0">
                <a:solidFill>
                  <a:schemeClr val="bg1"/>
                </a:solidFill>
              </a:rPr>
              <a:t>the projects for the international contest of </a:t>
            </a:r>
            <a:r>
              <a:rPr lang="en-GB" sz="1500" b="1" dirty="0">
                <a:solidFill>
                  <a:schemeClr val="bg1"/>
                </a:solidFill>
              </a:rPr>
              <a:t>WSIS Project Prizes </a:t>
            </a:r>
            <a:r>
              <a:rPr lang="en-GB" sz="1500" dirty="0" smtClean="0">
                <a:solidFill>
                  <a:schemeClr val="bg1"/>
                </a:solidFill>
              </a:rPr>
              <a:t>2014 (www.wsis.org/stocktaking</a:t>
            </a:r>
            <a:r>
              <a:rPr lang="en-GB" sz="1500" dirty="0">
                <a:solidFill>
                  <a:schemeClr val="bg1"/>
                </a:solidFill>
              </a:rPr>
              <a:t> </a:t>
            </a:r>
            <a:r>
              <a:rPr lang="en-GB" sz="1500" dirty="0" smtClean="0">
                <a:solidFill>
                  <a:schemeClr val="bg1"/>
                </a:solidFill>
              </a:rPr>
              <a:t> and www.wsis.org/prizes)  </a:t>
            </a:r>
            <a:r>
              <a:rPr lang="en-GB" sz="1500" dirty="0" smtClean="0">
                <a:solidFill>
                  <a:schemeClr val="bg1"/>
                </a:solidFill>
                <a:sym typeface="Wingdings" panose="05000000000000000000" pitchFamily="2" charset="2"/>
              </a:rPr>
              <a:t> DEADLINE: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1</a:t>
            </a:r>
            <a:r>
              <a:rPr lang="en-GB" sz="1500" b="1" baseline="30000" dirty="0" smtClean="0">
                <a:solidFill>
                  <a:srgbClr val="FFC000"/>
                </a:solidFill>
                <a:effectLst>
                  <a:outerShdw blurRad="38100" dist="38100" dir="2700000" algn="tl">
                    <a:srgbClr val="000000">
                      <a:alpha val="43137"/>
                    </a:srgbClr>
                  </a:outerShdw>
                </a:effectLst>
                <a:sym typeface="Wingdings" panose="05000000000000000000" pitchFamily="2" charset="2"/>
              </a:rPr>
              <a:t>st</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 NOVEMBER </a:t>
            </a:r>
            <a:endParaRPr lang="en-US" sz="1500" b="1" dirty="0">
              <a:solidFill>
                <a:srgbClr val="FFC000"/>
              </a:solidFill>
              <a:effectLst>
                <a:outerShdw blurRad="38100" dist="38100" dir="2700000" algn="tl">
                  <a:srgbClr val="000000">
                    <a:alpha val="43137"/>
                  </a:srgbClr>
                </a:outerShdw>
              </a:effectLst>
            </a:endParaRPr>
          </a:p>
          <a:p>
            <a:pPr lvl="0"/>
            <a:r>
              <a:rPr lang="en-GB" sz="2000" b="1" dirty="0">
                <a:solidFill>
                  <a:schemeClr val="bg1"/>
                </a:solidFill>
              </a:rPr>
              <a:t>The Member States </a:t>
            </a:r>
            <a:r>
              <a:rPr lang="en-GB" sz="2000" dirty="0">
                <a:solidFill>
                  <a:schemeClr val="bg1"/>
                </a:solidFill>
              </a:rPr>
              <a:t>are in addition </a:t>
            </a:r>
            <a:r>
              <a:rPr lang="en-GB" sz="2000" dirty="0" smtClean="0">
                <a:solidFill>
                  <a:schemeClr val="bg1"/>
                </a:solidFill>
              </a:rPr>
              <a:t>invited to </a:t>
            </a:r>
            <a:endParaRPr lang="en-US" sz="2000" dirty="0">
              <a:solidFill>
                <a:schemeClr val="bg1"/>
              </a:solidFill>
            </a:endParaRPr>
          </a:p>
          <a:p>
            <a:pPr marL="635000" lvl="1"/>
            <a:r>
              <a:rPr lang="en-GB" sz="1500" dirty="0">
                <a:solidFill>
                  <a:schemeClr val="bg1"/>
                </a:solidFill>
              </a:rPr>
              <a:t>provide </a:t>
            </a:r>
            <a:r>
              <a:rPr lang="en-GB" sz="1500" b="1" dirty="0">
                <a:solidFill>
                  <a:schemeClr val="bg1"/>
                </a:solidFill>
              </a:rPr>
              <a:t>10 Years country reports </a:t>
            </a:r>
            <a:r>
              <a:rPr lang="en-GB" sz="1500" dirty="0">
                <a:solidFill>
                  <a:schemeClr val="bg1"/>
                </a:solidFill>
              </a:rPr>
              <a:t>based on the templates agreed by </a:t>
            </a:r>
            <a:r>
              <a:rPr lang="en-GB" sz="1500" dirty="0" err="1">
                <a:solidFill>
                  <a:schemeClr val="bg1"/>
                </a:solidFill>
              </a:rPr>
              <a:t>multistakeholder</a:t>
            </a:r>
            <a:r>
              <a:rPr lang="en-GB" sz="1500" dirty="0">
                <a:solidFill>
                  <a:schemeClr val="bg1"/>
                </a:solidFill>
              </a:rPr>
              <a:t> consensus, to the first physical preparatory meeting of the WSIS+10 open consultations in a draft form and the final versions to the second at the latest  (www.wsis.org/review) </a:t>
            </a:r>
            <a:r>
              <a:rPr lang="en-GB" sz="1500" dirty="0" smtClean="0">
                <a:solidFill>
                  <a:schemeClr val="bg1"/>
                </a:solidFill>
              </a:rPr>
              <a:t> : </a:t>
            </a:r>
            <a:r>
              <a:rPr lang="en-GB" sz="1500" dirty="0" smtClean="0">
                <a:solidFill>
                  <a:schemeClr val="bg1"/>
                </a:solidFill>
                <a:sym typeface="Wingdings" panose="05000000000000000000" pitchFamily="2" charset="2"/>
              </a:rPr>
              <a:t>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DEADLINES: 4 OCT and  12 DEC </a:t>
            </a:r>
            <a:endParaRPr lang="en-US" sz="1500" b="1" dirty="0">
              <a:solidFill>
                <a:srgbClr val="FFC000"/>
              </a:solidFill>
              <a:effectLst>
                <a:outerShdw blurRad="38100" dist="38100" dir="2700000" algn="tl">
                  <a:srgbClr val="000000">
                    <a:alpha val="43137"/>
                  </a:srgbClr>
                </a:outerShdw>
              </a:effectLst>
            </a:endParaRPr>
          </a:p>
          <a:p>
            <a:pPr marL="635000" lvl="1"/>
            <a:r>
              <a:rPr lang="en-GB" sz="1500" dirty="0">
                <a:solidFill>
                  <a:schemeClr val="bg1"/>
                </a:solidFill>
              </a:rPr>
              <a:t>respond to the </a:t>
            </a:r>
            <a:r>
              <a:rPr lang="en-GB" sz="1500" b="1" dirty="0">
                <a:solidFill>
                  <a:schemeClr val="bg1"/>
                </a:solidFill>
              </a:rPr>
              <a:t>WSIS Targets survey </a:t>
            </a:r>
            <a:r>
              <a:rPr lang="en-GB" sz="1500" dirty="0">
                <a:solidFill>
                  <a:schemeClr val="bg1"/>
                </a:solidFill>
              </a:rPr>
              <a:t>that will be conducted between July and September 2013 by the Partnership on Measuring ICT for Development (http://</a:t>
            </a:r>
            <a:r>
              <a:rPr lang="en-GB" sz="1500" dirty="0" smtClean="0">
                <a:solidFill>
                  <a:schemeClr val="bg1"/>
                </a:solidFill>
              </a:rPr>
              <a:t>www.itu.int/en/ITU-D/Statistics/Pages/intlcoop/partnership/followup.aspx</a:t>
            </a:r>
            <a:r>
              <a:rPr lang="en-US" sz="1500" dirty="0" smtClean="0">
                <a:solidFill>
                  <a:schemeClr val="bg1"/>
                </a:solidFill>
              </a:rPr>
              <a:t>) : </a:t>
            </a:r>
            <a:r>
              <a:rPr lang="en-GB" sz="1500" dirty="0" smtClean="0">
                <a:solidFill>
                  <a:schemeClr val="bg1"/>
                </a:solidFill>
                <a:sym typeface="Wingdings" panose="05000000000000000000" pitchFamily="2" charset="2"/>
              </a:rPr>
              <a:t> </a:t>
            </a:r>
            <a:r>
              <a:rPr lang="en-GB" sz="1500" b="1" dirty="0">
                <a:solidFill>
                  <a:srgbClr val="FFC000"/>
                </a:solidFill>
                <a:effectLst>
                  <a:outerShdw blurRad="38100" dist="38100" dir="2700000" algn="tl">
                    <a:srgbClr val="000000">
                      <a:alpha val="43137"/>
                    </a:srgbClr>
                  </a:outerShdw>
                </a:effectLst>
                <a:sym typeface="Wingdings" panose="05000000000000000000" pitchFamily="2" charset="2"/>
              </a:rPr>
              <a:t>DEADLINES: </a:t>
            </a:r>
            <a:r>
              <a:rPr lang="en-GB" sz="1500" b="1" dirty="0" smtClean="0">
                <a:solidFill>
                  <a:srgbClr val="FFC000"/>
                </a:solidFill>
                <a:effectLst>
                  <a:outerShdw blurRad="38100" dist="38100" dir="2700000" algn="tl">
                    <a:srgbClr val="000000">
                      <a:alpha val="43137"/>
                    </a:srgbClr>
                  </a:outerShdw>
                </a:effectLst>
                <a:sym typeface="Wingdings" panose="05000000000000000000" pitchFamily="2" charset="2"/>
              </a:rPr>
              <a:t>SEPTEMBER</a:t>
            </a:r>
            <a:endParaRPr lang="en-US" sz="1500" dirty="0">
              <a:solidFill>
                <a:schemeClr val="bg1"/>
              </a:solidFill>
            </a:endParaRPr>
          </a:p>
          <a:p>
            <a:pPr lvl="0"/>
            <a:r>
              <a:rPr lang="en-US" sz="2000" b="1" dirty="0" smtClean="0">
                <a:solidFill>
                  <a:schemeClr val="bg1"/>
                </a:solidFill>
              </a:rPr>
              <a:t>The Facilitators of the WSIS Action Lines </a:t>
            </a:r>
            <a:r>
              <a:rPr lang="en-US" sz="2000" dirty="0" smtClean="0">
                <a:solidFill>
                  <a:schemeClr val="bg1"/>
                </a:solidFill>
              </a:rPr>
              <a:t>were invited to </a:t>
            </a:r>
          </a:p>
          <a:p>
            <a:pPr marL="635000" lvl="1"/>
            <a:r>
              <a:rPr lang="en-GB" sz="1500" dirty="0">
                <a:solidFill>
                  <a:schemeClr val="bg1"/>
                </a:solidFill>
              </a:rPr>
              <a:t>provide </a:t>
            </a:r>
            <a:r>
              <a:rPr lang="en-GB" sz="1500" b="1" dirty="0">
                <a:solidFill>
                  <a:schemeClr val="bg1"/>
                </a:solidFill>
              </a:rPr>
              <a:t>10 Years Action Line reports </a:t>
            </a:r>
            <a:r>
              <a:rPr lang="en-GB" sz="1500" dirty="0">
                <a:solidFill>
                  <a:schemeClr val="bg1"/>
                </a:solidFill>
              </a:rPr>
              <a:t>based on the templates agreed by </a:t>
            </a:r>
            <a:r>
              <a:rPr lang="en-GB" sz="1500" dirty="0" err="1">
                <a:solidFill>
                  <a:schemeClr val="bg1"/>
                </a:solidFill>
              </a:rPr>
              <a:t>multistakeholder</a:t>
            </a:r>
            <a:r>
              <a:rPr lang="en-GB" sz="1500" dirty="0">
                <a:solidFill>
                  <a:schemeClr val="bg1"/>
                </a:solidFill>
              </a:rPr>
              <a:t> consensus (www.wsis.org/review</a:t>
            </a:r>
            <a:r>
              <a:rPr lang="en-GB" sz="1500" dirty="0" smtClean="0">
                <a:solidFill>
                  <a:schemeClr val="bg1"/>
                </a:solidFill>
              </a:rPr>
              <a:t>); </a:t>
            </a:r>
            <a:r>
              <a:rPr lang="en-GB" sz="1500" dirty="0">
                <a:solidFill>
                  <a:schemeClr val="bg1"/>
                </a:solidFill>
                <a:sym typeface="Wingdings" panose="05000000000000000000" pitchFamily="2" charset="2"/>
              </a:rPr>
              <a:t>  </a:t>
            </a:r>
            <a:r>
              <a:rPr lang="en-GB" sz="1500" b="1" dirty="0">
                <a:solidFill>
                  <a:srgbClr val="FFC000"/>
                </a:solidFill>
                <a:effectLst>
                  <a:outerShdw blurRad="38100" dist="38100" dir="2700000" algn="tl">
                    <a:srgbClr val="000000">
                      <a:alpha val="43137"/>
                    </a:srgbClr>
                  </a:outerShdw>
                </a:effectLst>
                <a:sym typeface="Wingdings" panose="05000000000000000000" pitchFamily="2" charset="2"/>
              </a:rPr>
              <a:t>DEADLINES: 4 OCT and  12 DEC </a:t>
            </a:r>
            <a:endParaRPr lang="en-US" sz="1500" dirty="0">
              <a:solidFill>
                <a:schemeClr val="bg1"/>
              </a:solidFill>
            </a:endParaRPr>
          </a:p>
          <a:p>
            <a:pPr lvl="0"/>
            <a:endParaRPr lang="en-US" sz="2000" dirty="0">
              <a:solidFill>
                <a:schemeClr val="bg1"/>
              </a:solidFill>
            </a:endParaRPr>
          </a:p>
        </p:txBody>
      </p:sp>
      <p:pic>
        <p:nvPicPr>
          <p:cNvPr id="4" name="Picture 2" descr="https://encrypted-tbn1.gstatic.com/images?q=tbn:ANd9GcRMHRVjghbn9uUPN6sSD7omCdh8vzpVBvspVJs5BB-ET2dl3T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4281" y="-27384"/>
            <a:ext cx="946231" cy="824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043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9144000" cy="1143000"/>
          </a:xfrm>
        </p:spPr>
        <p:txBody>
          <a:bodyPr>
            <a:normAutofit/>
          </a:bodyPr>
          <a:lstStyle/>
          <a:p>
            <a:r>
              <a:rPr lang="en-US" b="1" dirty="0" smtClean="0">
                <a:solidFill>
                  <a:schemeClr val="bg1"/>
                </a:solidFill>
                <a:effectLst>
                  <a:outerShdw blurRad="38100" dist="38100" dir="2700000" algn="tl">
                    <a:srgbClr val="000000">
                      <a:alpha val="43137"/>
                    </a:srgbClr>
                  </a:outerShdw>
                </a:effectLst>
              </a:rPr>
              <a:t>WSIS Overall Review: Background</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8229600" cy="4320480"/>
          </a:xfrm>
          <a:solidFill>
            <a:srgbClr val="003300">
              <a:alpha val="32941"/>
            </a:srgbClr>
          </a:solidFill>
        </p:spPr>
        <p:txBody>
          <a:bodyPr>
            <a:noAutofit/>
          </a:bodyPr>
          <a:lstStyle/>
          <a:p>
            <a:r>
              <a:rPr lang="en-GB" sz="2400" dirty="0">
                <a:solidFill>
                  <a:schemeClr val="bg1"/>
                </a:solidFill>
              </a:rPr>
              <a:t>The World Summit on the Information </a:t>
            </a:r>
            <a:r>
              <a:rPr lang="en-GB" sz="2400" dirty="0" smtClean="0">
                <a:solidFill>
                  <a:schemeClr val="bg1"/>
                </a:solidFill>
              </a:rPr>
              <a:t/>
            </a:r>
            <a:br>
              <a:rPr lang="en-GB" sz="2400" dirty="0" smtClean="0">
                <a:solidFill>
                  <a:schemeClr val="bg1"/>
                </a:solidFill>
              </a:rPr>
            </a:br>
            <a:r>
              <a:rPr lang="en-GB" sz="2400" dirty="0" smtClean="0">
                <a:solidFill>
                  <a:schemeClr val="bg1"/>
                </a:solidFill>
              </a:rPr>
              <a:t>Society </a:t>
            </a:r>
            <a:r>
              <a:rPr lang="en-GB" sz="2400" dirty="0">
                <a:solidFill>
                  <a:schemeClr val="bg1"/>
                </a:solidFill>
              </a:rPr>
              <a:t>(WSIS) Outcome Documents and the </a:t>
            </a:r>
            <a:r>
              <a:rPr lang="en-GB" sz="2400" dirty="0" smtClean="0">
                <a:solidFill>
                  <a:schemeClr val="bg1"/>
                </a:solidFill>
              </a:rPr>
              <a:t/>
            </a:r>
            <a:br>
              <a:rPr lang="en-GB" sz="2400" dirty="0" smtClean="0">
                <a:solidFill>
                  <a:schemeClr val="bg1"/>
                </a:solidFill>
              </a:rPr>
            </a:br>
            <a:r>
              <a:rPr lang="en-GB" sz="2400" dirty="0" smtClean="0">
                <a:solidFill>
                  <a:schemeClr val="bg1"/>
                </a:solidFill>
              </a:rPr>
              <a:t>UN </a:t>
            </a:r>
            <a:r>
              <a:rPr lang="en-GB" sz="2400" dirty="0">
                <a:solidFill>
                  <a:schemeClr val="bg1"/>
                </a:solidFill>
              </a:rPr>
              <a:t>General Assembly Resolution 60/252 </a:t>
            </a:r>
            <a:r>
              <a:rPr lang="en-GB" sz="2400" dirty="0" smtClean="0">
                <a:solidFill>
                  <a:schemeClr val="bg1"/>
                </a:solidFill>
              </a:rPr>
              <a:t/>
            </a:r>
            <a:br>
              <a:rPr lang="en-GB" sz="2400" dirty="0" smtClean="0">
                <a:solidFill>
                  <a:schemeClr val="bg1"/>
                </a:solidFill>
              </a:rPr>
            </a:br>
            <a:r>
              <a:rPr lang="en-GB" sz="2400" dirty="0" smtClean="0">
                <a:solidFill>
                  <a:schemeClr val="bg1"/>
                </a:solidFill>
              </a:rPr>
              <a:t>resolved </a:t>
            </a:r>
            <a:r>
              <a:rPr lang="en-GB" sz="2400" dirty="0">
                <a:solidFill>
                  <a:schemeClr val="bg1"/>
                </a:solidFill>
              </a:rPr>
              <a:t>to conduct an overall review of the </a:t>
            </a:r>
            <a:r>
              <a:rPr lang="en-GB" sz="2400" dirty="0" smtClean="0">
                <a:solidFill>
                  <a:schemeClr val="bg1"/>
                </a:solidFill>
              </a:rPr>
              <a:t/>
            </a:r>
            <a:br>
              <a:rPr lang="en-GB" sz="2400" dirty="0" smtClean="0">
                <a:solidFill>
                  <a:schemeClr val="bg1"/>
                </a:solidFill>
              </a:rPr>
            </a:br>
            <a:r>
              <a:rPr lang="en-GB" sz="2400" dirty="0" smtClean="0">
                <a:solidFill>
                  <a:schemeClr val="bg1"/>
                </a:solidFill>
              </a:rPr>
              <a:t>implementation </a:t>
            </a:r>
            <a:r>
              <a:rPr lang="en-GB" sz="2400" dirty="0">
                <a:solidFill>
                  <a:schemeClr val="bg1"/>
                </a:solidFill>
              </a:rPr>
              <a:t>of the Summit outcomes in 2015. </a:t>
            </a:r>
            <a:endParaRPr lang="en-GB" sz="2400" dirty="0" smtClean="0">
              <a:solidFill>
                <a:schemeClr val="bg1"/>
              </a:solidFill>
            </a:endParaRPr>
          </a:p>
          <a:p>
            <a:pPr algn="just"/>
            <a:r>
              <a:rPr lang="en-GB" sz="2400" dirty="0" smtClean="0">
                <a:solidFill>
                  <a:schemeClr val="bg1"/>
                </a:solidFill>
              </a:rPr>
              <a:t>The </a:t>
            </a:r>
            <a:r>
              <a:rPr lang="en-GB" sz="2400" dirty="0">
                <a:solidFill>
                  <a:schemeClr val="bg1"/>
                </a:solidFill>
              </a:rPr>
              <a:t>modalities for the Overall Review </a:t>
            </a:r>
            <a:r>
              <a:rPr lang="en-GB" sz="2400" dirty="0" smtClean="0">
                <a:solidFill>
                  <a:schemeClr val="bg1"/>
                </a:solidFill>
              </a:rPr>
              <a:t>are </a:t>
            </a:r>
            <a:r>
              <a:rPr lang="en-GB" sz="2400" dirty="0">
                <a:solidFill>
                  <a:schemeClr val="bg1"/>
                </a:solidFill>
              </a:rPr>
              <a:t>expected to be developed in the </a:t>
            </a:r>
            <a:r>
              <a:rPr lang="en-GB" sz="2400" dirty="0" smtClean="0">
                <a:solidFill>
                  <a:schemeClr val="bg1"/>
                </a:solidFill>
              </a:rPr>
              <a:t>68th </a:t>
            </a:r>
            <a:r>
              <a:rPr lang="en-GB" sz="2400" dirty="0">
                <a:solidFill>
                  <a:schemeClr val="bg1"/>
                </a:solidFill>
              </a:rPr>
              <a:t>Session of the UN General Assembly. </a:t>
            </a:r>
            <a:endParaRPr lang="en-GB" sz="2400" dirty="0" smtClean="0">
              <a:solidFill>
                <a:schemeClr val="bg1"/>
              </a:solidFill>
            </a:endParaRPr>
          </a:p>
          <a:p>
            <a:pPr algn="just"/>
            <a:r>
              <a:rPr lang="en-GB" sz="2400" dirty="0" smtClean="0">
                <a:solidFill>
                  <a:schemeClr val="bg1"/>
                </a:solidFill>
              </a:rPr>
              <a:t>Following </a:t>
            </a:r>
            <a:r>
              <a:rPr lang="en-GB" sz="2400" dirty="0">
                <a:solidFill>
                  <a:schemeClr val="bg1"/>
                </a:solidFill>
              </a:rPr>
              <a:t>the guidance of its </a:t>
            </a:r>
            <a:r>
              <a:rPr lang="en-GB" sz="2400" dirty="0" smtClean="0">
                <a:solidFill>
                  <a:schemeClr val="bg1"/>
                </a:solidFill>
              </a:rPr>
              <a:t>Membership (</a:t>
            </a:r>
            <a:r>
              <a:rPr lang="en-US" sz="2400" dirty="0">
                <a:solidFill>
                  <a:schemeClr val="bg1"/>
                </a:solidFill>
              </a:rPr>
              <a:t>PP-10 Resolution </a:t>
            </a:r>
            <a:r>
              <a:rPr lang="en-US" sz="2400" dirty="0" smtClean="0">
                <a:solidFill>
                  <a:schemeClr val="bg1"/>
                </a:solidFill>
              </a:rPr>
              <a:t>172 and  </a:t>
            </a:r>
            <a:r>
              <a:rPr lang="en-US" sz="2400" dirty="0">
                <a:solidFill>
                  <a:schemeClr val="bg1"/>
                </a:solidFill>
              </a:rPr>
              <a:t>ITU Council Resolution 1334  (</a:t>
            </a:r>
            <a:r>
              <a:rPr lang="en-US" sz="2400" dirty="0" smtClean="0">
                <a:solidFill>
                  <a:schemeClr val="bg1"/>
                </a:solidFill>
              </a:rPr>
              <a:t>Mod. </a:t>
            </a:r>
            <a:r>
              <a:rPr lang="en-US" sz="2400" dirty="0">
                <a:solidFill>
                  <a:schemeClr val="bg1"/>
                </a:solidFill>
              </a:rPr>
              <a:t>2013</a:t>
            </a:r>
            <a:r>
              <a:rPr lang="en-US" sz="2400" dirty="0" smtClean="0">
                <a:solidFill>
                  <a:schemeClr val="bg1"/>
                </a:solidFill>
              </a:rPr>
              <a:t>)</a:t>
            </a:r>
            <a:r>
              <a:rPr lang="en-GB" sz="2400" dirty="0" smtClean="0">
                <a:solidFill>
                  <a:schemeClr val="bg1"/>
                </a:solidFill>
              </a:rPr>
              <a:t>, </a:t>
            </a:r>
            <a:r>
              <a:rPr lang="en-GB" sz="2400" dirty="0">
                <a:solidFill>
                  <a:schemeClr val="bg1"/>
                </a:solidFill>
              </a:rPr>
              <a:t>ITU has initiated the preparatory process leading towards the WSIS+10 High-Level </a:t>
            </a:r>
            <a:r>
              <a:rPr lang="en-GB" sz="2400" dirty="0" smtClean="0">
                <a:solidFill>
                  <a:schemeClr val="bg1"/>
                </a:solidFill>
              </a:rPr>
              <a:t>Event to be held in April 2014.</a:t>
            </a:r>
            <a:endParaRPr lang="en-US" sz="2400" dirty="0">
              <a:solidFill>
                <a:schemeClr val="bg1"/>
              </a:solidFill>
            </a:endParaRPr>
          </a:p>
        </p:txBody>
      </p:sp>
      <p:pic>
        <p:nvPicPr>
          <p:cNvPr id="4100" name="Picture 4" descr="https://encrypted-tbn1.gstatic.com/images?q=tbn:ANd9GcRy_23uRwNUer6qXJf3Uws2eBaKz6QI6GhHJTw5pFJ_5BWRn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324196"/>
            <a:ext cx="2016224" cy="1312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1"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275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13792"/>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WSIS+10: Preparatory Process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First Physical Meeting</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57200" y="1600201"/>
            <a:ext cx="8507288" cy="4061047"/>
          </a:xfrm>
          <a:solidFill>
            <a:srgbClr val="003300">
              <a:alpha val="32941"/>
            </a:srgbClr>
          </a:solidFill>
        </p:spPr>
        <p:txBody>
          <a:bodyPr>
            <a:noAutofit/>
          </a:bodyPr>
          <a:lstStyle/>
          <a:p>
            <a:r>
              <a:rPr lang="en-US" sz="2400" dirty="0" smtClean="0">
                <a:solidFill>
                  <a:schemeClr val="bg1"/>
                </a:solidFill>
                <a:effectLst>
                  <a:outerShdw blurRad="38100" dist="38100" dir="2700000" algn="tl">
                    <a:srgbClr val="000000">
                      <a:alpha val="43137"/>
                    </a:srgbClr>
                  </a:outerShdw>
                </a:effectLst>
              </a:rPr>
              <a:t>7-8 </a:t>
            </a:r>
            <a:r>
              <a:rPr lang="en-US" sz="2400" dirty="0">
                <a:solidFill>
                  <a:schemeClr val="bg1"/>
                </a:solidFill>
                <a:effectLst>
                  <a:outerShdw blurRad="38100" dist="38100" dir="2700000" algn="tl">
                    <a:srgbClr val="000000">
                      <a:alpha val="43137"/>
                    </a:srgbClr>
                  </a:outerShdw>
                </a:effectLst>
              </a:rPr>
              <a:t>October 2013, Geneva </a:t>
            </a:r>
            <a:endParaRPr lang="en-US" sz="2400" dirty="0" smtClean="0">
              <a:solidFill>
                <a:schemeClr val="bg1"/>
              </a:solidFill>
              <a:effectLst>
                <a:outerShdw blurRad="38100" dist="38100" dir="2700000" algn="tl">
                  <a:srgbClr val="000000">
                    <a:alpha val="43137"/>
                  </a:srgbClr>
                </a:outerShdw>
              </a:effectLst>
            </a:endParaRPr>
          </a:p>
          <a:p>
            <a:r>
              <a:rPr lang="en-US" sz="2400" dirty="0" smtClean="0">
                <a:solidFill>
                  <a:schemeClr val="bg1"/>
                </a:solidFill>
                <a:effectLst>
                  <a:outerShdw blurRad="38100" dist="38100" dir="2700000" algn="tl">
                    <a:srgbClr val="000000">
                      <a:alpha val="43137"/>
                    </a:srgbClr>
                  </a:outerShdw>
                </a:effectLst>
              </a:rPr>
              <a:t>Chair and Vice-Chairs: Russia, Egypt, </a:t>
            </a:r>
            <a:br>
              <a:rPr lang="en-US" sz="2400" dirty="0" smtClean="0">
                <a:solidFill>
                  <a:schemeClr val="bg1"/>
                </a:solidFill>
                <a:effectLst>
                  <a:outerShdw blurRad="38100" dist="38100" dir="2700000" algn="tl">
                    <a:srgbClr val="000000">
                      <a:alpha val="43137"/>
                    </a:srgbClr>
                  </a:outerShdw>
                </a:effectLst>
              </a:rPr>
            </a:br>
            <a:r>
              <a:rPr lang="en-US" sz="2400" dirty="0" smtClean="0">
                <a:solidFill>
                  <a:schemeClr val="bg1"/>
                </a:solidFill>
                <a:effectLst>
                  <a:outerShdw blurRad="38100" dist="38100" dir="2700000" algn="tl">
                    <a:srgbClr val="000000">
                      <a:alpha val="43137"/>
                    </a:srgbClr>
                  </a:outerShdw>
                </a:effectLst>
              </a:rPr>
              <a:t>Switzerland, Saudi Arabia </a:t>
            </a:r>
          </a:p>
          <a:p>
            <a:r>
              <a:rPr lang="en-US" sz="2400" dirty="0" smtClean="0">
                <a:solidFill>
                  <a:schemeClr val="bg1"/>
                </a:solidFill>
                <a:effectLst>
                  <a:outerShdw blurRad="38100" dist="38100" dir="2700000" algn="tl">
                    <a:srgbClr val="000000">
                      <a:alpha val="43137"/>
                    </a:srgbClr>
                  </a:outerShdw>
                </a:effectLst>
              </a:rPr>
              <a:t>Remote Participation Facilities </a:t>
            </a:r>
          </a:p>
          <a:p>
            <a:r>
              <a:rPr lang="en-US" sz="2400" dirty="0" smtClean="0">
                <a:solidFill>
                  <a:schemeClr val="bg1"/>
                </a:solidFill>
                <a:effectLst>
                  <a:outerShdw blurRad="38100" dist="38100" dir="2700000" algn="tl">
                    <a:srgbClr val="000000">
                      <a:alpha val="43137"/>
                    </a:srgbClr>
                  </a:outerShdw>
                </a:effectLst>
              </a:rPr>
              <a:t>All WSIS Action Line Facilitators </a:t>
            </a:r>
          </a:p>
          <a:p>
            <a:r>
              <a:rPr lang="en-US" sz="2400" dirty="0" smtClean="0">
                <a:solidFill>
                  <a:schemeClr val="bg1"/>
                </a:solidFill>
                <a:effectLst>
                  <a:outerShdw blurRad="38100" dist="38100" dir="2700000" algn="tl">
                    <a:srgbClr val="000000">
                      <a:alpha val="43137"/>
                    </a:srgbClr>
                  </a:outerShdw>
                </a:effectLst>
              </a:rPr>
              <a:t>Background Documents</a:t>
            </a:r>
          </a:p>
          <a:p>
            <a:r>
              <a:rPr lang="en-US" sz="2400" dirty="0" smtClean="0">
                <a:solidFill>
                  <a:schemeClr val="bg1"/>
                </a:solidFill>
                <a:effectLst>
                  <a:outerShdw blurRad="38100" dist="38100" dir="2700000" algn="tl">
                    <a:srgbClr val="000000">
                      <a:alpha val="43137"/>
                    </a:srgbClr>
                  </a:outerShdw>
                </a:effectLst>
              </a:rPr>
              <a:t>Draft Agenda</a:t>
            </a:r>
          </a:p>
          <a:p>
            <a:pPr lvl="1"/>
            <a:r>
              <a:rPr lang="en-US" sz="1400" dirty="0" smtClean="0">
                <a:solidFill>
                  <a:schemeClr val="bg1"/>
                </a:solidFill>
                <a:effectLst>
                  <a:outerShdw blurRad="38100" dist="38100" dir="2700000" algn="tl">
                    <a:srgbClr val="000000">
                      <a:alpha val="43137"/>
                    </a:srgbClr>
                  </a:outerShdw>
                </a:effectLst>
              </a:rPr>
              <a:t>10 Year Implementation Country Reports</a:t>
            </a:r>
          </a:p>
          <a:p>
            <a:pPr lvl="1"/>
            <a:r>
              <a:rPr lang="en-US" sz="1400" dirty="0" smtClean="0">
                <a:solidFill>
                  <a:schemeClr val="bg1"/>
                </a:solidFill>
                <a:effectLst>
                  <a:outerShdw blurRad="38100" dist="38100" dir="2700000" algn="tl">
                    <a:srgbClr val="000000">
                      <a:alpha val="43137"/>
                    </a:srgbClr>
                  </a:outerShdw>
                </a:effectLst>
              </a:rPr>
              <a:t>10 Year Implementation Reports by Action Lines </a:t>
            </a:r>
          </a:p>
          <a:p>
            <a:pPr lvl="1"/>
            <a:r>
              <a:rPr lang="en-US" sz="1400" dirty="0" smtClean="0">
                <a:solidFill>
                  <a:schemeClr val="bg1"/>
                </a:solidFill>
                <a:effectLst>
                  <a:outerShdw blurRad="38100" dist="38100" dir="2700000" algn="tl">
                    <a:srgbClr val="000000">
                      <a:alpha val="43137"/>
                    </a:srgbClr>
                  </a:outerShdw>
                </a:effectLst>
              </a:rPr>
              <a:t>Launch of the Report on Measuring the Information Society</a:t>
            </a:r>
          </a:p>
          <a:p>
            <a:pPr lvl="1"/>
            <a:r>
              <a:rPr lang="en-US" sz="1400" dirty="0" smtClean="0">
                <a:solidFill>
                  <a:schemeClr val="bg1"/>
                </a:solidFill>
                <a:effectLst>
                  <a:outerShdw blurRad="38100" dist="38100" dir="2700000" algn="tl">
                    <a:srgbClr val="000000">
                      <a:alpha val="43137"/>
                    </a:srgbClr>
                  </a:outerShdw>
                </a:effectLst>
              </a:rPr>
              <a:t>First Reading of the Zero </a:t>
            </a:r>
            <a:r>
              <a:rPr lang="en-US" sz="1400" dirty="0">
                <a:solidFill>
                  <a:schemeClr val="bg1"/>
                </a:solidFill>
                <a:effectLst>
                  <a:outerShdw blurRad="38100" dist="38100" dir="2700000" algn="tl">
                    <a:srgbClr val="000000">
                      <a:alpha val="43137"/>
                    </a:srgbClr>
                  </a:outerShdw>
                </a:effectLst>
              </a:rPr>
              <a:t>Draft of the Outcome </a:t>
            </a:r>
            <a:r>
              <a:rPr lang="en-US" sz="1400" dirty="0" smtClean="0">
                <a:solidFill>
                  <a:schemeClr val="bg1"/>
                </a:solidFill>
                <a:effectLst>
                  <a:outerShdw blurRad="38100" dist="38100" dir="2700000" algn="tl">
                    <a:srgbClr val="000000">
                      <a:alpha val="43137"/>
                    </a:srgbClr>
                  </a:outerShdw>
                </a:effectLst>
              </a:rPr>
              <a:t>Documents</a:t>
            </a:r>
          </a:p>
          <a:p>
            <a:pPr lvl="1"/>
            <a:endParaRPr lang="en-US" sz="1600" b="1" dirty="0">
              <a:solidFill>
                <a:schemeClr val="bg1"/>
              </a:solidFill>
              <a:effectLst>
                <a:outerShdw blurRad="38100" dist="38100" dir="2700000" algn="tl">
                  <a:srgbClr val="000000">
                    <a:alpha val="43137"/>
                  </a:srgbClr>
                </a:outerShdw>
              </a:effectLst>
            </a:endParaRPr>
          </a:p>
          <a:p>
            <a:pPr lvl="1"/>
            <a:endParaRPr lang="en-US" sz="2000" b="1" dirty="0" smtClean="0">
              <a:solidFill>
                <a:schemeClr val="bg1"/>
              </a:solidFill>
              <a:effectLst>
                <a:outerShdw blurRad="38100" dist="38100" dir="2700000" algn="tl">
                  <a:srgbClr val="000000">
                    <a:alpha val="43137"/>
                  </a:srgbClr>
                </a:outerShdw>
              </a:effectLst>
            </a:endParaRPr>
          </a:p>
          <a:p>
            <a:pPr lvl="0"/>
            <a:endParaRPr lang="en-US" sz="2000" dirty="0"/>
          </a:p>
          <a:p>
            <a:pPr lvl="0"/>
            <a:endParaRPr lang="en-US" sz="2000" dirty="0">
              <a:solidFill>
                <a:schemeClr val="bg2">
                  <a:lumMod val="90000"/>
                </a:schemeClr>
              </a:solidFill>
            </a:endParaRPr>
          </a:p>
        </p:txBody>
      </p:sp>
      <p:pic>
        <p:nvPicPr>
          <p:cNvPr id="1026" name="Picture 2" descr="World Summit on the Information Society Intersessional Meeting, Paris 15-18 July 2003- Draft Declaration of Principles and Action Plan R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628800"/>
            <a:ext cx="261937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737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50" y="1134877"/>
            <a:ext cx="8544915" cy="4598383"/>
          </a:xfrm>
          <a:solidFill>
            <a:srgbClr val="003300">
              <a:alpha val="32941"/>
            </a:srgbClr>
          </a:solidFill>
        </p:spPr>
        <p:txBody>
          <a:bodyPr vert="horz" lIns="91440" tIns="45720" rIns="91440" bIns="45720" rtlCol="0">
            <a:normAutofit/>
          </a:bodyPr>
          <a:lstStyle/>
          <a:p>
            <a:pPr marL="0" indent="0" algn="just">
              <a:buNone/>
            </a:pPr>
            <a:endParaRPr lang="en-US" sz="2800" dirty="0">
              <a:solidFill>
                <a:schemeClr val="bg1"/>
              </a:solidFill>
            </a:endParaRPr>
          </a:p>
        </p:txBody>
      </p:sp>
      <p:sp>
        <p:nvSpPr>
          <p:cNvPr id="18" name="Rectangle 17"/>
          <p:cNvSpPr/>
          <p:nvPr/>
        </p:nvSpPr>
        <p:spPr>
          <a:xfrm>
            <a:off x="644811" y="1916831"/>
            <a:ext cx="4570786" cy="12464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644816" y="3284984"/>
            <a:ext cx="8154045" cy="23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a:spLocks noGrp="1"/>
          </p:cNvSpPr>
          <p:nvPr>
            <p:ph type="title"/>
          </p:nvPr>
        </p:nvSpPr>
        <p:spPr>
          <a:xfrm>
            <a:off x="467544" y="476672"/>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Starting Point </a:t>
            </a:r>
            <a:r>
              <a:rPr lang="en-US" sz="3100" b="1" dirty="0" smtClean="0">
                <a:solidFill>
                  <a:schemeClr val="bg1"/>
                </a:solidFill>
                <a:effectLst>
                  <a:outerShdw blurRad="38100" dist="38100" dir="2700000" algn="tl">
                    <a:srgbClr val="000000">
                      <a:alpha val="43137"/>
                    </a:srgbClr>
                  </a:outerShdw>
                </a:effectLst>
              </a:rPr>
              <a:t/>
            </a:r>
            <a:br>
              <a:rPr lang="en-US" sz="3100" b="1" dirty="0" smtClean="0">
                <a:solidFill>
                  <a:schemeClr val="bg1"/>
                </a:solidFill>
                <a:effectLst>
                  <a:outerShdw blurRad="38100" dist="38100" dir="2700000" algn="tl">
                    <a:srgbClr val="000000">
                      <a:alpha val="43137"/>
                    </a:srgbClr>
                  </a:outerShdw>
                </a:effectLst>
              </a:rPr>
            </a:br>
            <a:endParaRPr lang="en-US" sz="3100" b="1" dirty="0">
              <a:solidFill>
                <a:schemeClr val="bg1"/>
              </a:solidFill>
              <a:effectLst>
                <a:outerShdw blurRad="38100" dist="38100" dir="2700000" algn="tl">
                  <a:srgbClr val="000000">
                    <a:alpha val="43137"/>
                  </a:srgbClr>
                </a:outerShdw>
              </a:effectLst>
            </a:endParaRPr>
          </a:p>
        </p:txBody>
      </p:sp>
      <p:pic>
        <p:nvPicPr>
          <p:cNvPr id="2050" name="Picture 2" descr="document cov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431" y="3455023"/>
            <a:ext cx="1076279" cy="1374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document cov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5596" y="3445933"/>
            <a:ext cx="967980" cy="1367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document cove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1751" y="3430745"/>
            <a:ext cx="967980" cy="13809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document cover">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9442" y="3455022"/>
            <a:ext cx="959348" cy="1360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85902" y="4942913"/>
            <a:ext cx="2066078" cy="507831"/>
          </a:xfrm>
          <a:prstGeom prst="rect">
            <a:avLst/>
          </a:prstGeom>
        </p:spPr>
        <p:txBody>
          <a:bodyPr wrap="square">
            <a:spAutoFit/>
          </a:bodyPr>
          <a:lstStyle/>
          <a:p>
            <a:pPr lvl="0" algn="ctr" eaLnBrk="0" fontAlgn="base" hangingPunct="0">
              <a:spcBef>
                <a:spcPct val="0"/>
              </a:spcBef>
              <a:spcAft>
                <a:spcPct val="0"/>
              </a:spcAft>
            </a:pPr>
            <a:r>
              <a:rPr lang="en-US" altLang="en-US" sz="900" b="1" dirty="0">
                <a:effectLst>
                  <a:outerShdw blurRad="38100" dist="38100" dir="2700000" algn="tl">
                    <a:srgbClr val="000000">
                      <a:alpha val="43137"/>
                    </a:srgbClr>
                  </a:outerShdw>
                </a:effectLst>
                <a:latin typeface="Verdana" pitchFamily="34" charset="0"/>
                <a:cs typeface="Arial" pitchFamily="34" charset="0"/>
              </a:rPr>
              <a:t>WSIS+10 Visioning Challenge</a:t>
            </a:r>
            <a:endParaRPr lang="en-US" altLang="en-US" sz="900" dirty="0">
              <a:effectLst>
                <a:outerShdw blurRad="38100" dist="38100" dir="2700000" algn="tl">
                  <a:srgbClr val="000000">
                    <a:alpha val="43137"/>
                  </a:srgbClr>
                </a:outerShdw>
              </a:effectLst>
              <a:latin typeface="Verdana" pitchFamily="34" charset="0"/>
              <a:cs typeface="Arial" pitchFamily="34" charset="0"/>
              <a:hlinkClick r:id="rId5"/>
            </a:endParaRPr>
          </a:p>
          <a:p>
            <a:pPr lvl="0" algn="ctr" eaLnBrk="0" fontAlgn="base" hangingPunct="0">
              <a:spcBef>
                <a:spcPct val="0"/>
              </a:spcBef>
              <a:spcAft>
                <a:spcPct val="0"/>
              </a:spcAft>
            </a:pPr>
            <a:r>
              <a:rPr lang="en-US" altLang="en-US" sz="900" dirty="0">
                <a:effectLst>
                  <a:outerShdw blurRad="38100" dist="38100" dir="2700000" algn="tl">
                    <a:srgbClr val="000000">
                      <a:alpha val="43137"/>
                    </a:srgbClr>
                  </a:outerShdw>
                </a:effectLst>
                <a:latin typeface="Verdana" pitchFamily="34" charset="0"/>
                <a:cs typeface="Arial" pitchFamily="34" charset="0"/>
                <a:hlinkClick r:id="rId5"/>
              </a:rPr>
              <a:t>  </a:t>
            </a:r>
            <a:endParaRPr lang="en-US" altLang="en-US" sz="111700" dirty="0">
              <a:effectLst>
                <a:outerShdw blurRad="38100" dist="38100" dir="2700000" algn="tl">
                  <a:srgbClr val="000000">
                    <a:alpha val="43137"/>
                  </a:srgbClr>
                </a:outerShdw>
              </a:effectLst>
              <a:latin typeface="Verdana" pitchFamily="34" charset="0"/>
              <a:cs typeface="Arial" pitchFamily="34" charset="0"/>
            </a:endParaRPr>
          </a:p>
        </p:txBody>
      </p:sp>
      <p:sp>
        <p:nvSpPr>
          <p:cNvPr id="5" name="Rectangle 4"/>
          <p:cNvSpPr/>
          <p:nvPr/>
        </p:nvSpPr>
        <p:spPr>
          <a:xfrm>
            <a:off x="4491884" y="4942913"/>
            <a:ext cx="2286000" cy="507831"/>
          </a:xfrm>
          <a:prstGeom prst="rect">
            <a:avLst/>
          </a:prstGeom>
        </p:spPr>
        <p:txBody>
          <a:bodyPr wrap="square">
            <a:spAutoFit/>
          </a:bodyPr>
          <a:lstStyle/>
          <a:p>
            <a:pPr lvl="0" algn="ctr" eaLnBrk="0" fontAlgn="base" hangingPunct="0">
              <a:spcBef>
                <a:spcPct val="0"/>
              </a:spcBef>
              <a:spcAft>
                <a:spcPct val="0"/>
              </a:spcAft>
            </a:pPr>
            <a:r>
              <a:rPr lang="en-US" altLang="en-US" sz="900" b="1" dirty="0">
                <a:effectLst>
                  <a:outerShdw blurRad="38100" dist="38100" dir="2700000" algn="tl">
                    <a:srgbClr val="000000">
                      <a:alpha val="43137"/>
                    </a:srgbClr>
                  </a:outerShdw>
                </a:effectLst>
                <a:latin typeface="Verdana" pitchFamily="34" charset="0"/>
                <a:cs typeface="Arial" pitchFamily="34" charset="0"/>
              </a:rPr>
              <a:t>2012 &amp; </a:t>
            </a: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2013 Identifying </a:t>
            </a:r>
            <a:r>
              <a:rPr lang="en-US" altLang="en-US" sz="900" b="1" dirty="0">
                <a:effectLst>
                  <a:outerShdw blurRad="38100" dist="38100" dir="2700000" algn="tl">
                    <a:srgbClr val="000000">
                      <a:alpha val="43137"/>
                    </a:srgbClr>
                  </a:outerShdw>
                </a:effectLst>
                <a:latin typeface="Verdana" pitchFamily="34" charset="0"/>
                <a:cs typeface="Arial" pitchFamily="34" charset="0"/>
              </a:rPr>
              <a:t>Emerging Trends and a vision </a:t>
            </a: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
            </a:r>
            <a:br>
              <a:rPr lang="en-US" altLang="en-US" sz="900" b="1" dirty="0" smtClean="0">
                <a:effectLst>
                  <a:outerShdw blurRad="38100" dist="38100" dir="2700000" algn="tl">
                    <a:srgbClr val="000000">
                      <a:alpha val="43137"/>
                    </a:srgbClr>
                  </a:outerShdw>
                </a:effectLst>
                <a:latin typeface="Verdana" pitchFamily="34" charset="0"/>
                <a:cs typeface="Arial" pitchFamily="34" charset="0"/>
              </a:rPr>
            </a:b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beyond 2015 </a:t>
            </a:r>
            <a:endParaRPr lang="en-US" altLang="en-US" sz="900" dirty="0">
              <a:effectLst>
                <a:outerShdw blurRad="38100" dist="38100" dir="2700000" algn="tl">
                  <a:srgbClr val="000000">
                    <a:alpha val="43137"/>
                  </a:srgbClr>
                </a:outerShdw>
              </a:effectLst>
              <a:latin typeface="Verdana" pitchFamily="34" charset="0"/>
              <a:cs typeface="Arial" pitchFamily="34" charset="0"/>
            </a:endParaRPr>
          </a:p>
        </p:txBody>
      </p:sp>
      <p:sp>
        <p:nvSpPr>
          <p:cNvPr id="6" name="Rectangle 5"/>
          <p:cNvSpPr/>
          <p:nvPr/>
        </p:nvSpPr>
        <p:spPr>
          <a:xfrm>
            <a:off x="2468937" y="4942913"/>
            <a:ext cx="2124204" cy="507831"/>
          </a:xfrm>
          <a:prstGeom prst="rect">
            <a:avLst/>
          </a:prstGeom>
        </p:spPr>
        <p:txBody>
          <a:bodyPr wrap="square">
            <a:spAutoFit/>
          </a:bodyPr>
          <a:lstStyle/>
          <a:p>
            <a:pPr lvl="0" algn="ctr" eaLnBrk="0" fontAlgn="base" hangingPunct="0">
              <a:spcBef>
                <a:spcPct val="0"/>
              </a:spcBef>
              <a:spcAft>
                <a:spcPct val="0"/>
              </a:spcAft>
            </a:pPr>
            <a:r>
              <a:rPr lang="en-US" altLang="en-US" sz="900" b="1" dirty="0">
                <a:effectLst>
                  <a:outerShdw blurRad="38100" dist="38100" dir="2700000" algn="tl">
                    <a:srgbClr val="000000">
                      <a:alpha val="43137"/>
                    </a:srgbClr>
                  </a:outerShdw>
                </a:effectLst>
                <a:latin typeface="Verdana" pitchFamily="34" charset="0"/>
                <a:cs typeface="Arial" pitchFamily="34" charset="0"/>
              </a:rPr>
              <a:t>WSIS Forum 2013 Outcome Document</a:t>
            </a:r>
            <a:endParaRPr lang="en-US" altLang="en-US" sz="900" dirty="0">
              <a:effectLst>
                <a:outerShdw blurRad="38100" dist="38100" dir="2700000" algn="tl">
                  <a:srgbClr val="000000">
                    <a:alpha val="43137"/>
                  </a:srgbClr>
                </a:outerShdw>
              </a:effectLst>
              <a:latin typeface="Verdana" pitchFamily="34" charset="0"/>
              <a:cs typeface="Arial" pitchFamily="34" charset="0"/>
            </a:endParaRPr>
          </a:p>
          <a:p>
            <a:pPr lvl="0" algn="ctr" eaLnBrk="0" fontAlgn="base" hangingPunct="0">
              <a:spcBef>
                <a:spcPct val="0"/>
              </a:spcBef>
              <a:spcAft>
                <a:spcPct val="0"/>
              </a:spcAft>
            </a:pPr>
            <a:r>
              <a:rPr lang="en-US" altLang="en-US" sz="900" dirty="0">
                <a:effectLst>
                  <a:outerShdw blurRad="38100" dist="38100" dir="2700000" algn="tl">
                    <a:srgbClr val="000000">
                      <a:alpha val="43137"/>
                    </a:srgbClr>
                  </a:outerShdw>
                </a:effectLst>
                <a:latin typeface="Verdana" pitchFamily="34" charset="0"/>
                <a:cs typeface="Arial" pitchFamily="34" charset="0"/>
                <a:hlinkClick r:id="rId9"/>
              </a:rPr>
              <a:t>  </a:t>
            </a:r>
            <a:endParaRPr lang="en-US" altLang="en-US" sz="39000" dirty="0">
              <a:effectLst>
                <a:outerShdw blurRad="38100" dist="38100" dir="2700000" algn="tl">
                  <a:srgbClr val="000000">
                    <a:alpha val="43137"/>
                  </a:srgbClr>
                </a:outerShdw>
              </a:effectLst>
              <a:latin typeface="Verdana" pitchFamily="34" charset="0"/>
              <a:cs typeface="Arial" pitchFamily="34" charset="0"/>
            </a:endParaRPr>
          </a:p>
        </p:txBody>
      </p:sp>
      <p:sp>
        <p:nvSpPr>
          <p:cNvPr id="8" name="Rectangle 7"/>
          <p:cNvSpPr/>
          <p:nvPr/>
        </p:nvSpPr>
        <p:spPr>
          <a:xfrm>
            <a:off x="6622606" y="4942913"/>
            <a:ext cx="2269874" cy="646331"/>
          </a:xfrm>
          <a:prstGeom prst="rect">
            <a:avLst/>
          </a:prstGeom>
        </p:spPr>
        <p:txBody>
          <a:bodyPr wrap="square">
            <a:spAutoFit/>
          </a:bodyPr>
          <a:lstStyle/>
          <a:p>
            <a:pPr lvl="0" algn="ctr" eaLnBrk="0" fontAlgn="base" hangingPunct="0">
              <a:spcBef>
                <a:spcPct val="0"/>
              </a:spcBef>
              <a:spcAft>
                <a:spcPct val="0"/>
              </a:spcAft>
            </a:pP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Towards </a:t>
            </a:r>
            <a:r>
              <a:rPr lang="en-US" altLang="en-US" sz="900" b="1" dirty="0">
                <a:effectLst>
                  <a:outerShdw blurRad="38100" dist="38100" dir="2700000" algn="tl">
                    <a:srgbClr val="000000">
                      <a:alpha val="43137"/>
                    </a:srgbClr>
                  </a:outerShdw>
                </a:effectLst>
                <a:latin typeface="Verdana" pitchFamily="34" charset="0"/>
                <a:cs typeface="Arial" pitchFamily="34" charset="0"/>
              </a:rPr>
              <a:t>Knowledge Societies for Peace and Sustainable Development: </a:t>
            </a: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
            </a:r>
            <a:br>
              <a:rPr lang="en-US" altLang="en-US" sz="900" b="1" dirty="0" smtClean="0">
                <a:effectLst>
                  <a:outerShdw blurRad="38100" dist="38100" dir="2700000" algn="tl">
                    <a:srgbClr val="000000">
                      <a:alpha val="43137"/>
                    </a:srgbClr>
                  </a:outerShdw>
                </a:effectLst>
                <a:latin typeface="Verdana" pitchFamily="34" charset="0"/>
                <a:cs typeface="Arial" pitchFamily="34" charset="0"/>
              </a:rPr>
            </a:br>
            <a:r>
              <a:rPr lang="en-US" altLang="en-US" sz="900" b="1" dirty="0" smtClean="0">
                <a:effectLst>
                  <a:outerShdw blurRad="38100" dist="38100" dir="2700000" algn="tl">
                    <a:srgbClr val="000000">
                      <a:alpha val="43137"/>
                    </a:srgbClr>
                  </a:outerShdw>
                </a:effectLst>
                <a:latin typeface="Verdana" pitchFamily="34" charset="0"/>
                <a:cs typeface="Arial" pitchFamily="34" charset="0"/>
              </a:rPr>
              <a:t>Final </a:t>
            </a:r>
            <a:r>
              <a:rPr lang="en-US" altLang="en-US" sz="900" b="1" dirty="0">
                <a:effectLst>
                  <a:outerShdw blurRad="38100" dist="38100" dir="2700000" algn="tl">
                    <a:srgbClr val="000000">
                      <a:alpha val="43137"/>
                    </a:srgbClr>
                  </a:outerShdw>
                </a:effectLst>
                <a:latin typeface="Verdana" pitchFamily="34" charset="0"/>
                <a:cs typeface="Arial" pitchFamily="34" charset="0"/>
              </a:rPr>
              <a:t>Statement</a:t>
            </a:r>
            <a:endParaRPr lang="en-US" altLang="en-US" sz="900" dirty="0">
              <a:effectLst>
                <a:outerShdw blurRad="38100" dist="38100" dir="2700000" algn="tl">
                  <a:srgbClr val="000000">
                    <a:alpha val="43137"/>
                  </a:srgbClr>
                </a:outerShdw>
              </a:effectLst>
              <a:latin typeface="Verdana" pitchFamily="34" charset="0"/>
              <a:cs typeface="Arial" pitchFamily="34" charset="0"/>
            </a:endParaRPr>
          </a:p>
        </p:txBody>
      </p:sp>
      <p:pic>
        <p:nvPicPr>
          <p:cNvPr id="13" name="Picture 5" descr="C:\Users\ponder\Desktop\WSIS+10\PPTX_FILES\PPTX_FILES\world_summi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4816" y="1268760"/>
            <a:ext cx="8154045" cy="553998"/>
          </a:xfrm>
          <a:prstGeom prst="rect">
            <a:avLst/>
          </a:prstGeom>
          <a:solidFill>
            <a:schemeClr val="bg1"/>
          </a:solidFill>
        </p:spPr>
        <p:txBody>
          <a:bodyPr wrap="square">
            <a:spAutoFit/>
          </a:bodyPr>
          <a:lstStyle/>
          <a:p>
            <a:pPr algn="ctr"/>
            <a:r>
              <a:rPr lang="en-US" sz="3000" b="1" u="sng" dirty="0" smtClean="0">
                <a:solidFill>
                  <a:srgbClr val="FF0000"/>
                </a:solidFill>
                <a:effectLst>
                  <a:outerShdw blurRad="38100" dist="38100" dir="2700000" algn="tl">
                    <a:srgbClr val="000000">
                      <a:alpha val="43137"/>
                    </a:srgbClr>
                  </a:outerShdw>
                </a:effectLst>
              </a:rPr>
              <a:t>ZERO DRAFT of STATEMENT and WSIS+10 VISION </a:t>
            </a:r>
            <a:endParaRPr lang="en-US" sz="3000" dirty="0">
              <a:solidFill>
                <a:srgbClr val="FF0000"/>
              </a:solidFill>
            </a:endParaRPr>
          </a:p>
        </p:txBody>
      </p:sp>
      <p:sp>
        <p:nvSpPr>
          <p:cNvPr id="9" name="Left Brace 8"/>
          <p:cNvSpPr/>
          <p:nvPr/>
        </p:nvSpPr>
        <p:spPr>
          <a:xfrm>
            <a:off x="10620672" y="1916832"/>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2340372" y="1988843"/>
            <a:ext cx="2807692" cy="984885"/>
          </a:xfrm>
          <a:prstGeom prst="rect">
            <a:avLst/>
          </a:prstGeom>
          <a:solidFill>
            <a:schemeClr val="bg1"/>
          </a:solidFill>
        </p:spPr>
        <p:txBody>
          <a:bodyPr wrap="none">
            <a:spAutoFit/>
          </a:bodyPr>
          <a:lstStyle/>
          <a:p>
            <a:r>
              <a:rPr lang="en-US" sz="2000" b="1" u="sng" dirty="0" smtClean="0">
                <a:effectLst>
                  <a:outerShdw blurRad="38100" dist="38100" dir="2700000" algn="tl">
                    <a:srgbClr val="000000">
                      <a:alpha val="43137"/>
                    </a:srgbClr>
                  </a:outerShdw>
                </a:effectLst>
              </a:rPr>
              <a:t>Official </a:t>
            </a:r>
            <a:r>
              <a:rPr lang="en-US" sz="2000" b="1" u="sng" dirty="0" err="1" smtClean="0">
                <a:effectLst>
                  <a:outerShdw blurRad="38100" dist="38100" dir="2700000" algn="tl">
                    <a:srgbClr val="000000">
                      <a:alpha val="43137"/>
                    </a:srgbClr>
                  </a:outerShdw>
                </a:effectLst>
              </a:rPr>
              <a:t>Sumbmissions</a:t>
            </a:r>
            <a:r>
              <a:rPr lang="en-US" sz="2000" b="1" u="sng" dirty="0" smtClean="0">
                <a:effectLst>
                  <a:outerShdw blurRad="38100" dist="38100" dir="2700000" algn="tl">
                    <a:srgbClr val="000000">
                      <a:alpha val="43137"/>
                    </a:srgbClr>
                  </a:outerShdw>
                </a:effectLst>
              </a:rPr>
              <a:t/>
            </a:r>
            <a:br>
              <a:rPr lang="en-US" sz="2000" b="1" u="sng" dirty="0" smtClean="0">
                <a:effectLst>
                  <a:outerShdw blurRad="38100" dist="38100" dir="2700000" algn="tl">
                    <a:srgbClr val="000000">
                      <a:alpha val="43137"/>
                    </a:srgbClr>
                  </a:outerShdw>
                </a:effectLst>
              </a:rPr>
            </a:br>
            <a:r>
              <a:rPr lang="en-US" sz="2000" b="1" dirty="0" smtClean="0">
                <a:solidFill>
                  <a:srgbClr val="FF0000"/>
                </a:solidFill>
                <a:effectLst>
                  <a:outerShdw blurRad="38100" dist="38100" dir="2700000" algn="tl">
                    <a:srgbClr val="000000">
                      <a:alpha val="43137"/>
                    </a:srgbClr>
                  </a:outerShdw>
                </a:effectLst>
              </a:rPr>
              <a:t>30 September 2013</a:t>
            </a:r>
          </a:p>
          <a:p>
            <a:r>
              <a:rPr lang="en-US" b="1" u="sng" dirty="0" smtClean="0">
                <a:effectLst>
                  <a:outerShdw blurRad="38100" dist="38100" dir="2700000" algn="tl">
                    <a:srgbClr val="000000">
                      <a:alpha val="43137"/>
                    </a:srgbClr>
                  </a:outerShdw>
                </a:effectLst>
              </a:rPr>
              <a:t>www.wsis.org/review/mpp</a:t>
            </a:r>
            <a:endParaRPr lang="en-US" dirty="0"/>
          </a:p>
        </p:txBody>
      </p:sp>
      <p:pic>
        <p:nvPicPr>
          <p:cNvPr id="1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7584" y="2060848"/>
            <a:ext cx="1440160" cy="108012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5348088" y="1938997"/>
            <a:ext cx="3434147" cy="461665"/>
          </a:xfrm>
          <a:prstGeom prst="rect">
            <a:avLst/>
          </a:prstGeom>
          <a:solidFill>
            <a:schemeClr val="bg1"/>
          </a:solidFill>
        </p:spPr>
        <p:txBody>
          <a:bodyPr wrap="square">
            <a:spAutoFit/>
          </a:bodyPr>
          <a:lstStyle/>
          <a:p>
            <a:pPr algn="ctr"/>
            <a:r>
              <a:rPr lang="en-US" sz="2400" b="1" u="sng" dirty="0" smtClean="0">
                <a:effectLst>
                  <a:outerShdw blurRad="38100" dist="38100" dir="2700000" algn="tl">
                    <a:srgbClr val="000000">
                      <a:alpha val="43137"/>
                    </a:srgbClr>
                  </a:outerShdw>
                </a:effectLst>
              </a:rPr>
              <a:t>Regional Outcomes</a:t>
            </a:r>
          </a:p>
        </p:txBody>
      </p:sp>
      <p:sp>
        <p:nvSpPr>
          <p:cNvPr id="20" name="Rectangle 19"/>
          <p:cNvSpPr/>
          <p:nvPr/>
        </p:nvSpPr>
        <p:spPr>
          <a:xfrm>
            <a:off x="5348088" y="2455439"/>
            <a:ext cx="3434147" cy="707886"/>
          </a:xfrm>
          <a:prstGeom prst="rect">
            <a:avLst/>
          </a:prstGeom>
          <a:solidFill>
            <a:schemeClr val="bg1"/>
          </a:solidFill>
        </p:spPr>
        <p:txBody>
          <a:bodyPr wrap="square">
            <a:spAutoFit/>
          </a:bodyPr>
          <a:lstStyle/>
          <a:p>
            <a:pPr algn="ctr"/>
            <a:r>
              <a:rPr lang="en-US" sz="2400" b="1" u="sng" dirty="0" smtClean="0">
                <a:effectLst>
                  <a:outerShdw blurRad="38100" dist="38100" dir="2700000" algn="tl">
                    <a:srgbClr val="000000">
                      <a:alpha val="43137"/>
                    </a:srgbClr>
                  </a:outerShdw>
                </a:effectLst>
              </a:rPr>
              <a:t>10 Year Reports </a:t>
            </a:r>
            <a:br>
              <a:rPr lang="en-US" sz="2400" b="1" u="sng" dirty="0" smtClean="0">
                <a:effectLst>
                  <a:outerShdw blurRad="38100" dist="38100" dir="2700000" algn="tl">
                    <a:srgbClr val="000000">
                      <a:alpha val="43137"/>
                    </a:srgbClr>
                  </a:outerShdw>
                </a:effectLst>
              </a:rPr>
            </a:br>
            <a:r>
              <a:rPr lang="en-US" sz="1600" b="1" u="sng" dirty="0" smtClean="0">
                <a:effectLst>
                  <a:outerShdw blurRad="38100" dist="38100" dir="2700000" algn="tl">
                    <a:srgbClr val="000000">
                      <a:alpha val="43137"/>
                    </a:srgbClr>
                  </a:outerShdw>
                </a:effectLst>
              </a:rPr>
              <a:t>(Countries / Action Lines)</a:t>
            </a:r>
            <a:endParaRPr lang="en-US" sz="2000" b="1" u="sng" dirty="0" smtClean="0">
              <a:effectLst>
                <a:outerShdw blurRad="38100" dist="38100" dir="2700000" algn="tl">
                  <a:srgbClr val="000000">
                    <a:alpha val="43137"/>
                  </a:srgbClr>
                </a:outerShdw>
              </a:effectLst>
            </a:endParaRPr>
          </a:p>
        </p:txBody>
      </p:sp>
      <p:pic>
        <p:nvPicPr>
          <p:cNvPr id="21" name="Picture 2" descr="itu">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88" y="-2971800"/>
            <a:ext cx="590550" cy="65722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07504" y="5733256"/>
            <a:ext cx="8928992" cy="1008111"/>
            <a:chOff x="0" y="2600908"/>
            <a:chExt cx="9144000" cy="972108"/>
          </a:xfrm>
        </p:grpSpPr>
        <p:sp>
          <p:nvSpPr>
            <p:cNvPr id="11" name="Rounded Rectangle 10"/>
            <p:cNvSpPr/>
            <p:nvPr/>
          </p:nvSpPr>
          <p:spPr>
            <a:xfrm>
              <a:off x="0" y="2600908"/>
              <a:ext cx="9144000" cy="9721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unesco">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8168" y="2741917"/>
              <a:ext cx="685800" cy="6572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unctad">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82045" y="2741917"/>
              <a:ext cx="5048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undp">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64947" y="2741917"/>
              <a:ext cx="3048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desa">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47824" y="2741917"/>
              <a:ext cx="5905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ao">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16451" y="2741917"/>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nep">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13653" y="2741917"/>
              <a:ext cx="6191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wmo">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10855" y="2741917"/>
              <a:ext cx="438150"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lo">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27082" y="2741917"/>
              <a:ext cx="6858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who">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90960" y="2741917"/>
              <a:ext cx="18192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it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541" y="2741917"/>
              <a:ext cx="590550" cy="6572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7179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Principles for development of inputs to the Zero Drafts of Outcomes </a:t>
            </a:r>
            <a:endParaRPr lang="en-US" sz="3600" b="1" dirty="0">
              <a:solidFill>
                <a:schemeClr val="bg1"/>
              </a:solidFill>
              <a:effectLst>
                <a:outerShdw blurRad="38100" dist="38100" dir="2700000" algn="tl">
                  <a:srgbClr val="000000">
                    <a:alpha val="43137"/>
                  </a:srgbClr>
                </a:outerShdw>
              </a:effectLst>
            </a:endParaRPr>
          </a:p>
        </p:txBody>
      </p:sp>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41995" y="1412776"/>
            <a:ext cx="8507288" cy="4257997"/>
          </a:xfrm>
          <a:solidFill>
            <a:srgbClr val="003300">
              <a:alpha val="32941"/>
            </a:srgbClr>
          </a:solidFill>
        </p:spPr>
        <p:txBody>
          <a:bodyPr>
            <a:noAutofit/>
          </a:bodyPr>
          <a:lstStyle/>
          <a:p>
            <a:r>
              <a:rPr lang="en-US" sz="2000" dirty="0" smtClean="0">
                <a:solidFill>
                  <a:schemeClr val="bg1"/>
                </a:solidFill>
                <a:effectLst>
                  <a:outerShdw blurRad="38100" dist="38100" dir="2700000" algn="tl">
                    <a:srgbClr val="000000">
                      <a:alpha val="43137"/>
                    </a:srgbClr>
                  </a:outerShdw>
                </a:effectLst>
              </a:rPr>
              <a:t>Focus on the </a:t>
            </a:r>
            <a:r>
              <a:rPr lang="en-US" sz="2000" dirty="0">
                <a:solidFill>
                  <a:schemeClr val="bg1"/>
                </a:solidFill>
                <a:effectLst>
                  <a:outerShdw blurRad="38100" dist="38100" dir="2700000" algn="tl">
                    <a:srgbClr val="000000">
                      <a:alpha val="43137"/>
                    </a:srgbClr>
                  </a:outerShdw>
                </a:effectLst>
              </a:rPr>
              <a:t>WSIS Action </a:t>
            </a:r>
            <a:r>
              <a:rPr lang="en-US" sz="2000" dirty="0" smtClean="0">
                <a:solidFill>
                  <a:schemeClr val="bg1"/>
                </a:solidFill>
                <a:effectLst>
                  <a:outerShdw blurRad="38100" dist="38100" dir="2700000" algn="tl">
                    <a:srgbClr val="000000">
                      <a:alpha val="43137"/>
                    </a:srgbClr>
                  </a:outerShdw>
                </a:effectLst>
              </a:rPr>
              <a:t>Lines and measurement </a:t>
            </a:r>
            <a:r>
              <a:rPr lang="en-US" sz="2000" dirty="0">
                <a:solidFill>
                  <a:schemeClr val="bg1"/>
                </a:solidFill>
                <a:effectLst>
                  <a:outerShdw blurRad="38100" dist="38100" dir="2700000" algn="tl">
                    <a:srgbClr val="000000">
                      <a:alpha val="43137"/>
                    </a:srgbClr>
                  </a:outerShdw>
                </a:effectLst>
              </a:rPr>
              <a:t>of their </a:t>
            </a:r>
            <a:r>
              <a:rPr lang="en-US" sz="2000" dirty="0" smtClean="0">
                <a:solidFill>
                  <a:schemeClr val="bg1"/>
                </a:solidFill>
                <a:effectLst>
                  <a:outerShdw blurRad="38100" dist="38100" dir="2700000" algn="tl">
                    <a:srgbClr val="000000">
                      <a:alpha val="43137"/>
                    </a:srgbClr>
                  </a:outerShdw>
                </a:effectLst>
              </a:rPr>
              <a:t/>
            </a:r>
            <a:br>
              <a:rPr lang="en-US" sz="2000" dirty="0" smtClean="0">
                <a:solidFill>
                  <a:schemeClr val="bg1"/>
                </a:solidFill>
                <a:effectLst>
                  <a:outerShdw blurRad="38100" dist="38100" dir="2700000" algn="tl">
                    <a:srgbClr val="000000">
                      <a:alpha val="43137"/>
                    </a:srgbClr>
                  </a:outerShdw>
                </a:effectLst>
              </a:rPr>
            </a:br>
            <a:r>
              <a:rPr lang="en-US" sz="2000" dirty="0" smtClean="0">
                <a:solidFill>
                  <a:schemeClr val="bg1"/>
                </a:solidFill>
                <a:effectLst>
                  <a:outerShdw blurRad="38100" dist="38100" dir="2700000" algn="tl">
                    <a:srgbClr val="000000">
                      <a:alpha val="43137"/>
                    </a:srgbClr>
                  </a:outerShdw>
                </a:effectLst>
              </a:rPr>
              <a:t>implementation.</a:t>
            </a:r>
          </a:p>
          <a:p>
            <a:r>
              <a:rPr lang="en-US" sz="2000" dirty="0" smtClean="0">
                <a:solidFill>
                  <a:schemeClr val="bg1"/>
                </a:solidFill>
                <a:effectLst>
                  <a:outerShdw blurRad="38100" dist="38100" dir="2700000" algn="tl">
                    <a:srgbClr val="000000">
                      <a:alpha val="43137"/>
                    </a:srgbClr>
                  </a:outerShdw>
                </a:effectLst>
              </a:rPr>
              <a:t>We </a:t>
            </a:r>
            <a:r>
              <a:rPr lang="en-US" sz="2000" dirty="0">
                <a:solidFill>
                  <a:schemeClr val="bg1"/>
                </a:solidFill>
                <a:effectLst>
                  <a:outerShdw blurRad="38100" dist="38100" dir="2700000" algn="tl">
                    <a:srgbClr val="000000">
                      <a:alpha val="43137"/>
                    </a:srgbClr>
                  </a:outerShdw>
                </a:effectLst>
              </a:rPr>
              <a:t>develop a vision upon existing </a:t>
            </a:r>
            <a:r>
              <a:rPr lang="en-US" sz="2000" dirty="0" smtClean="0">
                <a:solidFill>
                  <a:schemeClr val="bg1"/>
                </a:solidFill>
                <a:effectLst>
                  <a:outerShdw blurRad="38100" dist="38100" dir="2700000" algn="tl">
                    <a:srgbClr val="000000">
                      <a:alpha val="43137"/>
                    </a:srgbClr>
                  </a:outerShdw>
                </a:effectLst>
              </a:rPr>
              <a:t>framework </a:t>
            </a:r>
            <a:r>
              <a:rPr lang="en-US" sz="2000" dirty="0">
                <a:solidFill>
                  <a:schemeClr val="bg1"/>
                </a:solidFill>
                <a:effectLst>
                  <a:outerShdw blurRad="38100" dist="38100" dir="2700000" algn="tl">
                    <a:srgbClr val="000000">
                      <a:alpha val="43137"/>
                    </a:srgbClr>
                  </a:outerShdw>
                </a:effectLst>
              </a:rPr>
              <a:t>of Action Lines, </a:t>
            </a:r>
            <a:r>
              <a:rPr lang="en-US" sz="2000" dirty="0" smtClean="0">
                <a:solidFill>
                  <a:schemeClr val="bg1"/>
                </a:solidFill>
                <a:effectLst>
                  <a:outerShdw blurRad="38100" dist="38100" dir="2700000" algn="tl">
                    <a:srgbClr val="000000">
                      <a:alpha val="43137"/>
                    </a:srgbClr>
                  </a:outerShdw>
                </a:effectLst>
              </a:rPr>
              <a:t/>
            </a:r>
            <a:br>
              <a:rPr lang="en-US" sz="2000" dirty="0" smtClean="0">
                <a:solidFill>
                  <a:schemeClr val="bg1"/>
                </a:solidFill>
                <a:effectLst>
                  <a:outerShdw blurRad="38100" dist="38100" dir="2700000" algn="tl">
                    <a:srgbClr val="000000">
                      <a:alpha val="43137"/>
                    </a:srgbClr>
                  </a:outerShdw>
                </a:effectLst>
              </a:rPr>
            </a:br>
            <a:r>
              <a:rPr lang="en-US" sz="2000" dirty="0">
                <a:solidFill>
                  <a:schemeClr val="bg1"/>
                </a:solidFill>
                <a:effectLst>
                  <a:outerShdw blurRad="38100" dist="38100" dir="2700000" algn="tl">
                    <a:srgbClr val="000000">
                      <a:alpha val="43137"/>
                    </a:srgbClr>
                  </a:outerShdw>
                </a:effectLst>
              </a:rPr>
              <a:t>identifying emerging trends</a:t>
            </a:r>
            <a:r>
              <a:rPr lang="en-US" sz="2000" dirty="0" smtClean="0">
                <a:solidFill>
                  <a:schemeClr val="bg1"/>
                </a:solidFill>
                <a:effectLst>
                  <a:outerShdw blurRad="38100" dist="38100" dir="2700000" algn="tl">
                    <a:srgbClr val="000000">
                      <a:alpha val="43137"/>
                    </a:srgbClr>
                  </a:outerShdw>
                </a:effectLst>
              </a:rPr>
              <a:t>, challenges </a:t>
            </a:r>
            <a:r>
              <a:rPr lang="en-US" sz="2000" dirty="0">
                <a:solidFill>
                  <a:schemeClr val="bg1"/>
                </a:solidFill>
                <a:effectLst>
                  <a:outerShdw blurRad="38100" dist="38100" dir="2700000" algn="tl">
                    <a:srgbClr val="000000">
                      <a:alpha val="43137"/>
                    </a:srgbClr>
                  </a:outerShdw>
                </a:effectLst>
              </a:rPr>
              <a:t>and priorities </a:t>
            </a:r>
            <a:r>
              <a:rPr lang="en-US" sz="2000" dirty="0" smtClean="0">
                <a:solidFill>
                  <a:schemeClr val="bg1"/>
                </a:solidFill>
                <a:effectLst>
                  <a:outerShdw blurRad="38100" dist="38100" dir="2700000" algn="tl">
                    <a:srgbClr val="000000">
                      <a:alpha val="43137"/>
                    </a:srgbClr>
                  </a:outerShdw>
                </a:effectLst>
              </a:rPr>
              <a:t/>
            </a:r>
            <a:br>
              <a:rPr lang="en-US" sz="2000" dirty="0" smtClean="0">
                <a:solidFill>
                  <a:schemeClr val="bg1"/>
                </a:solidFill>
                <a:effectLst>
                  <a:outerShdw blurRad="38100" dist="38100" dir="2700000" algn="tl">
                    <a:srgbClr val="000000">
                      <a:alpha val="43137"/>
                    </a:srgbClr>
                  </a:outerShdw>
                </a:effectLst>
              </a:rPr>
            </a:br>
            <a:r>
              <a:rPr lang="en-US" sz="2000" dirty="0" smtClean="0">
                <a:solidFill>
                  <a:schemeClr val="bg1"/>
                </a:solidFill>
                <a:effectLst>
                  <a:outerShdw blurRad="38100" dist="38100" dir="2700000" algn="tl">
                    <a:srgbClr val="000000">
                      <a:alpha val="43137"/>
                    </a:srgbClr>
                  </a:outerShdw>
                </a:effectLst>
              </a:rPr>
              <a:t>for </a:t>
            </a:r>
            <a:r>
              <a:rPr lang="en-US" sz="2000" dirty="0">
                <a:solidFill>
                  <a:schemeClr val="bg1"/>
                </a:solidFill>
                <a:effectLst>
                  <a:outerShdw blurRad="38100" dist="38100" dir="2700000" algn="tl">
                    <a:srgbClr val="000000">
                      <a:alpha val="43137"/>
                    </a:srgbClr>
                  </a:outerShdw>
                </a:effectLst>
              </a:rPr>
              <a:t>new decade, without making existing framework of Action Lines obsolete. </a:t>
            </a:r>
            <a:endParaRPr lang="en-US" sz="2000" dirty="0" smtClean="0">
              <a:solidFill>
                <a:schemeClr val="bg1"/>
              </a:solidFill>
              <a:effectLst>
                <a:outerShdw blurRad="38100" dist="38100" dir="2700000" algn="tl">
                  <a:srgbClr val="000000">
                    <a:alpha val="43137"/>
                  </a:srgbClr>
                </a:outerShdw>
              </a:effectLst>
            </a:endParaRPr>
          </a:p>
          <a:p>
            <a:r>
              <a:rPr lang="en-US" sz="2000" dirty="0" smtClean="0">
                <a:solidFill>
                  <a:schemeClr val="bg1"/>
                </a:solidFill>
                <a:effectLst>
                  <a:outerShdw blurRad="38100" dist="38100" dir="2700000" algn="tl">
                    <a:srgbClr val="000000">
                      <a:alpha val="43137"/>
                    </a:srgbClr>
                  </a:outerShdw>
                </a:effectLst>
              </a:rPr>
              <a:t>Geneva </a:t>
            </a:r>
            <a:r>
              <a:rPr lang="en-US" sz="2000" dirty="0">
                <a:solidFill>
                  <a:schemeClr val="bg1"/>
                </a:solidFill>
                <a:effectLst>
                  <a:outerShdw blurRad="38100" dist="38100" dir="2700000" algn="tl">
                    <a:srgbClr val="000000">
                      <a:alpha val="43137"/>
                    </a:srgbClr>
                  </a:outerShdw>
                </a:effectLst>
              </a:rPr>
              <a:t>Declaration and Geneva Plan of Action still remain valid until further decisions by General Assembly.  </a:t>
            </a:r>
          </a:p>
          <a:p>
            <a:r>
              <a:rPr lang="en-US" sz="2000" dirty="0" smtClean="0">
                <a:solidFill>
                  <a:schemeClr val="bg1"/>
                </a:solidFill>
                <a:effectLst>
                  <a:outerShdw blurRad="38100" dist="38100" dir="2700000" algn="tl">
                    <a:srgbClr val="000000">
                      <a:alpha val="43137"/>
                    </a:srgbClr>
                  </a:outerShdw>
                </a:effectLst>
              </a:rPr>
              <a:t>No proposals </a:t>
            </a:r>
            <a:r>
              <a:rPr lang="en-US" sz="2000" dirty="0">
                <a:solidFill>
                  <a:schemeClr val="bg1"/>
                </a:solidFill>
                <a:effectLst>
                  <a:outerShdw blurRad="38100" dist="38100" dir="2700000" algn="tl">
                    <a:srgbClr val="000000">
                      <a:alpha val="43137"/>
                    </a:srgbClr>
                  </a:outerShdw>
                </a:effectLst>
              </a:rPr>
              <a:t>related to the change of </a:t>
            </a:r>
            <a:r>
              <a:rPr lang="en-US" sz="2000" dirty="0" smtClean="0">
                <a:solidFill>
                  <a:schemeClr val="bg1"/>
                </a:solidFill>
                <a:effectLst>
                  <a:outerShdw blurRad="38100" dist="38100" dir="2700000" algn="tl">
                    <a:srgbClr val="000000">
                      <a:alpha val="43137"/>
                    </a:srgbClr>
                  </a:outerShdw>
                </a:effectLst>
              </a:rPr>
              <a:t>implementation mechanism</a:t>
            </a:r>
            <a:r>
              <a:rPr lang="en-US" sz="2000" dirty="0">
                <a:solidFill>
                  <a:schemeClr val="bg1"/>
                </a:solidFill>
                <a:effectLst>
                  <a:outerShdw blurRad="38100" dist="38100" dir="2700000" algn="tl">
                    <a:srgbClr val="000000">
                      <a:alpha val="43137"/>
                    </a:srgbClr>
                  </a:outerShdw>
                </a:effectLst>
              </a:rPr>
              <a:t>, responsibilities, internet governance, including IGF, enhanced cooperation, CSTD etc. </a:t>
            </a:r>
            <a:endParaRPr lang="en-US" sz="2000" dirty="0" smtClean="0">
              <a:solidFill>
                <a:schemeClr val="bg1"/>
              </a:solidFill>
              <a:effectLst>
                <a:outerShdw blurRad="38100" dist="38100" dir="2700000" algn="tl">
                  <a:srgbClr val="000000">
                    <a:alpha val="43137"/>
                  </a:srgbClr>
                </a:outerShdw>
              </a:effectLst>
            </a:endParaRPr>
          </a:p>
          <a:p>
            <a:r>
              <a:rPr lang="en-US" sz="2000" dirty="0" smtClean="0">
                <a:solidFill>
                  <a:schemeClr val="bg1"/>
                </a:solidFill>
                <a:effectLst>
                  <a:outerShdw blurRad="38100" dist="38100" dir="2700000" algn="tl">
                    <a:srgbClr val="000000">
                      <a:alpha val="43137"/>
                    </a:srgbClr>
                  </a:outerShdw>
                </a:effectLst>
              </a:rPr>
              <a:t>No prejudging the outcomes of the 68</a:t>
            </a:r>
            <a:r>
              <a:rPr lang="en-US" sz="2000" baseline="30000" dirty="0" smtClean="0">
                <a:solidFill>
                  <a:schemeClr val="bg1"/>
                </a:solidFill>
                <a:effectLst>
                  <a:outerShdw blurRad="38100" dist="38100" dir="2700000" algn="tl">
                    <a:srgbClr val="000000">
                      <a:alpha val="43137"/>
                    </a:srgbClr>
                  </a:outerShdw>
                </a:effectLst>
              </a:rPr>
              <a:t>th</a:t>
            </a:r>
            <a:r>
              <a:rPr lang="en-US" sz="2000" dirty="0" smtClean="0">
                <a:solidFill>
                  <a:schemeClr val="bg1"/>
                </a:solidFill>
                <a:effectLst>
                  <a:outerShdw blurRad="38100" dist="38100" dir="2700000" algn="tl">
                    <a:srgbClr val="000000">
                      <a:alpha val="43137"/>
                    </a:srgbClr>
                  </a:outerShdw>
                </a:effectLst>
              </a:rPr>
              <a:t> Session of the GA on modalities of the Overall Review. Respect towards mandates given by Tunis and respect for the </a:t>
            </a:r>
            <a:r>
              <a:rPr lang="en-US" sz="2000" dirty="0" err="1" smtClean="0">
                <a:solidFill>
                  <a:schemeClr val="bg1"/>
                </a:solidFill>
                <a:effectLst>
                  <a:outerShdw blurRad="38100" dist="38100" dir="2700000" algn="tl">
                    <a:srgbClr val="000000">
                      <a:alpha val="43137"/>
                    </a:srgbClr>
                  </a:outerShdw>
                </a:effectLst>
              </a:rPr>
              <a:t>multistakeholderism</a:t>
            </a:r>
            <a:r>
              <a:rPr lang="en-US" sz="2000" dirty="0" smtClean="0">
                <a:solidFill>
                  <a:schemeClr val="bg1"/>
                </a:solidFill>
                <a:effectLst>
                  <a:outerShdw blurRad="38100" dist="38100" dir="2700000" algn="tl">
                    <a:srgbClr val="000000">
                      <a:alpha val="43137"/>
                    </a:srgbClr>
                  </a:outerShdw>
                </a:effectLst>
              </a:rPr>
              <a:t>. </a:t>
            </a:r>
            <a:endParaRPr lang="en-US" sz="2000" dirty="0">
              <a:solidFill>
                <a:schemeClr val="bg1"/>
              </a:solidFill>
              <a:effectLst>
                <a:outerShdw blurRad="38100" dist="38100" dir="2700000" algn="tl">
                  <a:srgbClr val="000000">
                    <a:alpha val="43137"/>
                  </a:srgbClr>
                </a:outerShdw>
              </a:effectLst>
            </a:endParaRPr>
          </a:p>
          <a:p>
            <a:endParaRPr lang="en-US" sz="2000" dirty="0" smtClean="0">
              <a:solidFill>
                <a:schemeClr val="bg1"/>
              </a:solidFill>
              <a:effectLst>
                <a:outerShdw blurRad="38100" dist="38100" dir="2700000" algn="tl">
                  <a:srgbClr val="000000">
                    <a:alpha val="43137"/>
                  </a:srgbClr>
                </a:outerShdw>
              </a:effectLst>
            </a:endParaRPr>
          </a:p>
          <a:p>
            <a:pPr lvl="1"/>
            <a:endParaRPr lang="en-US" sz="1800" b="1" dirty="0" smtClean="0">
              <a:solidFill>
                <a:schemeClr val="bg1"/>
              </a:solidFill>
              <a:effectLst>
                <a:outerShdw blurRad="38100" dist="38100" dir="2700000" algn="tl">
                  <a:srgbClr val="000000">
                    <a:alpha val="43137"/>
                  </a:srgbClr>
                </a:outerShdw>
              </a:effectLst>
            </a:endParaRPr>
          </a:p>
          <a:p>
            <a:pPr lvl="0"/>
            <a:endParaRPr lang="en-US" sz="1800" dirty="0"/>
          </a:p>
          <a:p>
            <a:pPr lvl="0"/>
            <a:endParaRPr lang="en-US" sz="1800" dirty="0">
              <a:solidFill>
                <a:schemeClr val="bg2">
                  <a:lumMod val="90000"/>
                </a:schemeClr>
              </a:solidFill>
            </a:endParaRPr>
          </a:p>
        </p:txBody>
      </p:sp>
      <p:sp>
        <p:nvSpPr>
          <p:cNvPr id="3" name="AutoShape 2" descr="data:image/jpeg;base64,/9j/4AAQSkZJRgABAQAAAQABAAD/2wCEAAkGBhQSEBUSEhQVFRQWFhgYFxcXFBQWFBYUFhYWFxQVFBcXHCceFxkjGhcVHzAkIycpLCwsFR4xNTAqNiYsLCkBCQoKDgwOGg8PFykkHCUsKSkpNCw0KSksLSwsKSkpLykpKSksLCwpLCwsLCwpKSwpKSkpKSwsMSwsKSwsLCwpNf/AABEIAL8BBwMBIgACEQEDEQH/xAAcAAEAAgMBAQEAAAAAAAAAAAAABAUBAwYCBwj/xABSEAACAQMCAwMGBgwKCAcAAAABAgMABBESIQUGMRNBUSJhcYGRoRQjMlJysRYkQlRic4KSlMHR0hUzNFOTorKz0/BDRFV0g5XU4Qc1RWOEtMT/xAAZAQEAAwEBAAAAAAAAAAAAAAAAAQIEAwX/xAAfEQEBAAICAwEBAQAAAAAAAAAAAQIRAyESMUFRBDL/2gAMAwEAAhEDEQA/APuNKUoFKUoFKruI8ZEbiKNTLOQGEakDShJUSSsdo48htzudLBQxGK1RcOuHOqa4K9fi4FVUwcbNI4MjEb+UpTOfk0FtSqyPl2IA+VOcknJuronfwJkyB5hsO6vA5Wg7QSESOwXSO0uLiRQM5yFkcqG/Cxnz0FtSqscvRh9avcK2MbXNwyD0RO5jz+TWdNxFvqFwgAyCqpP35bUuI3PTydKd+52FBZ0rVa3SyIHQ5U57iCCDhlYHdWBBBB3BBBrbQKUpQKUpQKUpQKUpQKUpQKUqjHOVuWZVFy+h3jYpZXjprjco4DpEVbDKwyCRtQXlKqF5lQ9Irr9EuB7mQGsHmeP+auv0S5P1JQXFKpJOb4V6x3fqsL5v7MJrCc4wEgaLsZ7zw+/Ue0w4FBeUqkbm+ANp03WfNY3xX84Q499e7TmyCSRYx2ys50p2trdQq7BWYqrSxqrHSrHAPRSe6guKUpQKUpQKUpQKUpQU/BECzXYIIkMwZiTkvG0Sdky77IAGTuGqNz3km4qHe2ZJEkZCyrsM50uvfG+O49x6qd99wfC8YQbS5hbpiTAUk9NEnyHz4A56ZAoJ9KwDncVmgUpVXfcxxRsY1JmmH+hhAeXcHTr30xKcEapCq+egxanReTIMYeOOUjvD+VExPmKpHjzo1WtVXBuHOryXE+ntpggKqcrHHHq7OIMQC+C8jFsDJc4AGKtaBSlKBSlKBSlKBSlKBSlUtxxO5a4kigihKxqhLSTSKSXDHAVYmwBjrnv6UF1VPyxDojljzkrdXLH/AI07zgeyUVhJL49Y7VPOJZpPd2aZ9teOV4pB8JMxVna5JJRSqbRQqNCszEDC4O+5DHbOKC8pSlApSlAqm46vx9h5rpv/AKV4PV1q5qm45Hm4sfwbl29fwO7XfzeUfdQXNKUoFKUoFKClApSlArBFZpQUnGrCKGCaeOBO0VGfyfii7AbBnTffAGd63Py3ETnVc+q9vAPYJa087PKOHXRgTtJRC5VdzkgdwAyTjJA7yANs5qXy/LK1tE9wMSuut12+LLksIttjoBCZ79Oe+g0fYrbnVrEsoYYZJri4mjI6Y7OWRkx6t6sbW0SJBHEioijCqihVAHQBRsBW6lApSlApSlApSlApSlApSlAqo4V/Krz8ZEPV2EZx7ST66t65TlbjML31/Gsqs7Ta1TJDhIYobaUlSAQBNFIvgdiM5oOrqg4dxWKKW6WWVIz8J2DsqAgwQMNGo+UPK6+Ood1X9aWs0LFiilj1OkZOOmT30Hn+EYsZ7RMeOtcfXWY7+NvkyIfQ6n9dajweDOexiz49mmfbisS8FgbZoIm9MaH6xQbpb6NflSIvpZR9ZqBcc3WUfy7y2TPzriIfW1V3NnCIIeG3jxW8ClbWdhiJAMiJyOgq+s7ZVRcKo8kdAPAUEC35xsZDpjvLV28FuIWPsDVr4tKJJ7Fo2DKLlySrAjAs7pcEg/OZfWBVu1sh6qp9Kg1gWSeThFGgllwoGliCpI8DhiPXQbqUpQKUpQKUpQKwTjc1muO5lve0naN97eHCsn3MszKHParjDIiNGQDkEyHI8kVFupurY43K6i3HMXa7WcZuBg4l1dna5wCMTEEyA5+VEsgGCDg1sWC8ZstLbouPkLBI7A/jWlAI/wCGKrLbmMjvBHn6VZrx8YzoJPdjp7T0qk5Mavlw5T49/wAGTatXwuX6PZ2+j1/F6v61VV9zI9pc28FxNDI1zKEjSOF45FBB8tiZXBAIx0XOfMai8W43cMToQ4HRQ65b318e4nzBNLx23ur2FoBGUVVYf6OLU2zdGJZskqds+bNTM5am8OUkv6/SdKg8L4osygjGf89K1R8W+2poHwFSKGUMdtpWnQrv4GHP5dWl33HKy43VWdeXcKCSQANyScADxJqqtOareS2e6RyYoy4c6HDBozh004yzZ2wM5PTOajWXB2uD296uckGK2JDRQKCCpkUeTLPkAljkIdk6FnlDeeaUcZto5brYEGFV7Nge9JpWSJ/yXP1VsPGZFI1Wk4XBJZTA4XHcVWQuT9FW6Va0oKK15yhfHxd2mSQC9jeKNu8t2WAPSRVpZcTim1dlIr6ThgpBKNgHS46qcEHB7iKk1DvuFJKQxysighZUwJEBwcBu9cgEqcqcDINBMpULhl2zBkkx2sZ0vgEK2wKugOcKwOcZODkZOM1tt+IRu7okiM8Zw6hgWQ4yA69V2IO/jQQ+J8ywwP2b9qWwGxFbXM+ASQNRhjYLnB646Vpg5vt2zjtxj59neJ7NcQzUi1/lc/4uEe+U/rFWVBVHmeD5z+gQTk+wJmua4JLZ215eXa/CS92yMR/B98NARAukHst8sWbO3UfNzXdUoKiPmqBhn44fStrlD7HjBrweb7cMFxcb9/wK8K+thFge2rqlBVrzNbkgGTSSQBrSRNycAeWo6kgeurSovFYi0Eir8oo2n6WDp9+K3QTB0Vx0YAj0EZFBTc9/+VX3+6XH9y9XcS4UDwAqm52i18OukBx2kLx58O0XRn1as1d0ClKUClKUClKUClKUCuI52gMUok/0cukMf5uRNtbH5hUqM/c9n4Hbt65nmq5DERjGwOonuDdR7Prqmf8Al14d+c0pLaRYx5Kk47wpZj6cdK1y8VkPyY5PzGH11Wx3zRHTEw0Doj5wB3BXG6j0hvNgbUl5zRdmVgfSrA+cEHp6QKzN9n7HqTjUqnLxyAfQY+8CvScXgnRkkRJQcZRgrA4Odwe8HeoUvPSjbQ3ti/fzWi9uY7vGiBhL9zJ2kUag9ysylmIP0WqZ7X613HYcIv4kx2Xkkfc7484welbYeE2vFZpp5oY5oAiQRGRFLEo0jTSRN1VSzqgIxnsmIyCDXGx8nyuhL3OvGcxAGNSBghWbOpjtjuU53FddydfaiiJsoHcMAKB0Hdjurpjlq6Z+fjmU8p8/V3xmyRUtolRVhW4iGgKAirGGaIBRsAJFiwPRV3Wi+sllQo4yCQfOrKwZHXwZWCsD3FQaiLfSRbTIzAdJYlLhh3ao1y6t16ArtnIzgd2BZUqubmK3Hy5kT8YezPsfFSRxCLTq7RNPjrXHtzQSKVUrzXatns50lwcEQ5nII6giIMc1qfilxNtbQmMEfx1yrIACDutvkSuwOMq/ZjfqcYoIj8Iin4lcGRNQS3tlzqbGvtLpmUgHGQrRnfucVN4HyrDaszprZ21DU7FtKM7SdnGvyY0BbooGcDJJGal8H4QtuhUFnd2LySPgvLIcAu+AB0AAAAChVAAAAqdQVtl/KrgeaI+ohhj+qT6/PVlVIL7srmfVFM2rQwZIXdSoQLgMBjOQduu/nrc3MIGMw3O/TFvIc+nSDp/KxQWtKpn5gkA8myum9Athn8+Ye+tEHM8ryNELKZXVVcq8toGCOWCNhJm2JRx+SaDoKVULxa4P+pyD6U1vj+q5PurD8WuBgfApG86zW5A/PdT7qC1nfCsfAE+wVE4FEVtYFO5WGMH0hFFQri+u3RgtooJBA7S5VRuO8xq+PUDVrZxFY0U9VVQfSAAaCq5ylAspAfu2ii27jNNHED7XFXdc7zrdRCOFJZEQG4gkOplXyLeVJnY6vuRoGT3Z89dEDQKUpQKUpQKUpQKUpQaby7EaF26D3nuFfPeLX5JJPVtz6+groOabgmQKfkqufSTmuOuYXlbAyq97fujx91ZuTLd03fz4ankqltGnc4JWMHym7z+Cv7avrRYUXT2agD8Ee+gjCKFUYAqi5i4iYoyQfK+5HifP5q5tftIueaokvktTEgjeJjqMZ3kG4Cn5OAobPnZfPVi9lazjAAik+5dMKfX3MPTXy2a/eWdWfBKKSu3TJAOPZiuu4SpcDcg1axXDH326iDhFwo3dXAGMjKtj0b/XXWcm8LEaGTGM7D0Dqfb9Vczw63lwCX1AebDecb/59FfRLOLTGijuUfVV+ObycP6c7rW26ucTjt5KoktrSGSF1DRvJeGMujbo6qsD4UrpYZIO+4FdGaqOUGzw+0PT7Wh2IwQeyXII7jWh57WeLXYG9iSe8JcRH2F9OfXioaTyuxY8L0sPupJbTf0FGY+3FdPSg5/+Er8Hayh0f77h8eZRAV/rV6l47dL/AOnzP+LntDj09pKnuzV9Sgo043dHH2hKM+M9rt9LTIfdmrCy4hrZo2XRIqozLkNgSa9OCOvyG9lTKqIYgOIyt3vbQj1Ry3BH96fbQW9KUoMaq5Cya6HG7hpI0W2NrCom8ry9Mk7Ii52D5lcNudo1O2sAbLngFvdcVuPhMEU2i0tNPaRq4XM1/nAYd+B7KmryBw4f6hafo0R+taC+1jGcjFajex/PT84ftqm+wDh33hafo0P7tb05OsVGBZ2oHgLeED+zQWJvo/np+cv7aC/j/nE/PX9tQF5Ssh0tLYei3i/drJ5Us/vS2/oIv3aCn544JbXy26y3EUfY3CS7smHQZEkRyRs6kj9R6VfR8ftmkWNbiEyPnQgljLvpGW0KDlsAEnHhWLfl62T5FvAn0YY1+oVF45YIkOuNEVllhfKqFOEmjLbgfNBHoOKC6pSlApSlApSlApSlBzPN0Byj42wQT5+oz7/ZXPO2nNfQrq2WRCjDII/yR564HjViYmwevTPjjofWMGs/Jj3ts4M9zxQGjMnRiPogfWa5nnSw0GPGcYOc7nJxgk+quqt307Z3846eoVLv+CLPGQTk+J/Z4VyjXcpHx5YPjwPwD/aFd1y5D0qku+DGC8WN+hjbSfQ6bH211PDbfTirbTPTpLOTfArtYmyoPiB9VcBbPhv8+6u/hXCgeAA91deP68/n+PdVnLJ+04Pxa/VVnXO2PDb2GBIY5LUCNQis0czkhRgFlDrv3nBFdmd0VK5/4JxL75sv0Kf/AKusng14ww9+VOdzBawoMeGJu1oL+lc8eW7nu4nd+uKwP/5qfYxOevE7zPmSwA9nwag6GuZ4kkst3cQ28vYTC0gKymNZQvaTXG4RiAx+KPXbcda2/Y1cf7Tu/wCjsP8Apql8H4B2MkkzzyzyyKiF5RECI4y7IirCiKADI5zjPldaDl+XeS+JQmVZuJy+U+sSIIJNZbOoGOeFjCAAoAVyvgB3445yDfy3MM0XFZ005DkrGoCE5CpFEio/U7vnoOtd/Sgo+HQaL6QFi7/BLVWdsan0SXWGYKAoJLOdgB5tqvK5y/vorW9knlMp7WCGMLHbXExHYyXLFiYUYDPbAYPzfPWU58tiSAl2dOxxw++OCQCAQIcjYg7ig6KlUI5yixqEN6R4/AbvP5pj1e6sxc2q/wDF2943ptJov74IKC9pVL9kbfel2P8Ahxn6pK8fZO+cfAbzHztNvj2dtn3UF7VXzOftOcjqI2I8cgZGPPmotzzb2al2tbsKOp7OPbJwOsnjUHmHjUstpPFHY3euSGREysGnWyELn47pkig6ylYFZoFKUoFKUoFKUoFU3M9jri1Y3U+4/wDf66ua8yxhlKnoRios3NJxurt8yc4NTrS8xWnjNoY5GU9x93dVetxWSvSx7iff2iz3aowyDbSekESw4I84qPBZNGTG25HyT3MPN+ynDbgm/jz97yD2yw4+qug4igKHbddxUVGNuN8Tl+x7SUE/JXc/qH+fCuwqo5bixGT3k/UP+9W9aeOajFy5byKUpXRyKUpQKUpQKUpQKVTTcalaSWO3gWRoWCMXm7JA7RpLpJCM3yJEOQD1rW19xDA+1LUt3/bsmjzYPwXJ9lBe1x/AuZ1k4xeWixShljjd2KjSrKWTBIP3aGGRcZyGbOkqRVwj32MlbUH5oeYgH6egZ/NFaE4fdiR5R8DV3CqxEMpYqmrQGftBqA1NjYdaC/pVJHw++Oe0u4R+KtSuB6ZJXyfPj1U4VDNFcvHLcyTq0auutIV0MHYMF7JF2IKdc/JO9Bd0rXcSaUZuuFJx6BmucseEXU8Ucr8QnQyRqxWGK0VAWUMdPaQu2N8DLE7UHv8A8Qr94eHzSqgcKpL7sCqgEhxpU5w4TO2y6j3YN1wtpTDGZwolKAyBc6Q5GWVc7kA7Z78d1V32MkjD3d2w/GomfXGimkfKiKMCe79d3Ox9rMTQXdKpjywO64ux/wDIc/2s1j7Fx983f6Q/6qC6pXMcU4F2KrNHPdallgzquZXQxmeMSBkYlcFCw6d9dPQKUpQKUpQKUpQc7zZYBgsn5J+sfrri54cGui4lxhp7mVFPxUICfSlbBY/kgY9ZqnuxWXk9t/DuTtTRXOm+jx0+Dy5PgRJDj6z7K7G3n1r6jXIz8LDuJMurAFco+nySQSCPSBVzwrlpJGRWlud/m3VxGMd+0brVZ3XTkvTv+G22iJR34yfSalVRJyVbA5+2G+ne3kg9jykV7PKFt81/6e4/frZOnm27XVKoZOSbY/z4+heXif2JRSLkm2U5xO307y8kHseUgUQvqVQzck2rd0y/Qu7uMesRyjNPsItcYxN6fhd2G/P7XV76C+pXP/YLbeN1/wAw4h/j1n7CIO6S8Ho4jf8A+NQX9KoPsKh/nb3/AJjf/wCNWU5Itgcn4Q30729kH5ryke6g9cu/yjiH+9r77GyP66vK5zlKxWGW/jRdKC7XSNzsbKz6E92c10dApSlAqpuGI4hCO5ra4z5yslrp9zP7TVtVVeD7etz3djcD1lrcj3KaCzkGQQemDVRyXKW4bZs3ymtYCfSYkJq0u2xG58FP1GofLaYsrYeEEQ9ka0FjSlKBSsMwG5OPTWBIPEe2ghcfhL2k6r8oxPp+npOk+3FTIZQyhh0YAj0EZFeZrlFHlMoHnYD66rOT3zYW66w5jjETMOhkh+KkP56NQXFKUoFKUoFeJXwCay8gHWossmRQfMuH3BiluY3+WbiRj5wxyp9a4PrqVI2auOZeWe2btY/JlA37g4HQHwI7j6j5ucXWp0uCrDuIwf8AuKy542V6PHlMp17SUjyvrqZ8KMRTBwdSn2HJ+qvFuvk1GsYWubzQvyVI1HuAG5/ZUYzdMr12+oK2Rms1hOgrNa3nFKUoFKUoFKUoFKUoKW44Vc9u7wXEUccmkurW7SPqVQnkP2qqowF2KHfPjWw8OuTsboAeKwIG9pJHuqRxXjcNuAZXwWyEQAvLIQMlYo1BeQ47lBqtF3fz7xxxWidxuAZpj6YYnVU7j/GE77gUD7Hbn/ad1/RWH/TVS8Olea+ntBxK9LwqrHENmAudiJCbTSCTuo71yRkb1fvwa5brfSKf/bgtgvskRz760R8tzxtJJHd5mkADPJbW5LaNXZh+yWMsF1HG/eaDavLc2cniN4fMRYgH822B99SbbgWmRZGmnkKZ0h2XSNQwThVGTjxqFDb8TU+VPZSgDp8HniZjvtqEzhR030nr0qfwvi7SM0UsRhmUAlSQ6Op21wyDHaJnI3CsNsqupchPmi1KV8QR7RiqHh/BbyNFRryLSiqqdnaaNlGPK1zPq2x0xXQ1UcU5kSKQQxo89wQCIohkqp6PM5wkKbHBcjODpDEYoNEnL9wxJPELkfgpHZono3gZ8flZrmeWolu7uaORLp+yZllaW5uQkThYtEKICscpLGU6lGyhT92K6UWN9MPjbhLYHolsiySL6Zp1Kt6ol9NbU5bYf63db9TqhGTjGTiLrsPZQeX5HsWOXtIJCOhkjWU+2TNeTyFw77ws/wBGh/dr2OATK2Vv7nHzXW1dP7kP/WqHc8entJUS5Anjcn42G2uV7JcgKZdIkjx1yxdMDfSaCdbcmWMZzHZ2qHplbeIHHpC5q1gt1RQqKqqM4VQFUZOTgDbqSfXS3uFdFdGVkYBlZSGVlYZVlI2II3yK2UClKUCsO2Bms1HmmGdJ/wAmgjsxY0lPdWTMNWFHprTI9B4kNQbqIMMMoYecZx6PD1VJlkqBLLvRaI8vD4yMYZfon94GpvA7aG3XSmck5Zjgsx8T+ytAavbDaomMi1ytmrXUxuCMjpXqoXCExEM9+T+qptS5lKUoFKVigzSsUoM1X8c4g8MJaNO0lLIkak4UySOEUuRuEGrUxGTpU4zU+ofFbVnjzHpMiMHQMSFLL9yxAJUEZXODjVnBxigjcE5eWDMjt21y/wDGzsMM3foQb9nEPuUGw78kljbVV2fMMTt2bExTd8UvkPtjJTO0qjUBqQsuT1qzzQZpWM0oM1VcwoFjFxuGtyZAR3oB8ch8QyatjtqCt1UVZu4AJJAAGSTsAB1JNc4lweIsNG1irAl/KBumU50x9PtcMBlt+0wQPJyWC147eNFbu0eBIdKRkjUolldY4ywHVQ7qT5hWeDcGS2j0JliSWkkc5klkONUkjd7HA8wAAAAAA28RtTJEyDAbqpPQSKQ0bHzBgp9VauHcYWUsmCkqAdpE2zrqzhvBkODhlyp0kZyCAE+lYpmgzSsVC4pxuG2UNPIqZ2UHd3PXTGi5aRvwVBJ8KCClmbW4Tsj8RcOwaI5xHNoeTtIfmq2htSdMkMNJ1a7yqOwaS5mS4eN4oYw3YpIAsjuw0mZ06xgJqVVJDfGtqUEAC8oFKUoME1XMM1Munwvp2qsmlx0qR5llCbDdifZ5zWS1QoBqbUfVW4SUTp4naoRSpcjZFRtNEtbIQRUiCIkgeJArKx1Y8Liy+fDeo19NreNMAAdAMV6pSipSlKDFKzSgxSs0oMYpis0oNF3ZJKpSVEkU9VdQyn0hhiql+SrbYIssIAwFgubm3jHojhkVB7KvaUFG/KUZGkzXmB4Xt0p9bK4Y+2vH2Ewd0l4PRxG//wAar+lBRryVaYAeHtQDn495Lg5zkHM7NmrsCs0oMYqJxDhEU+ntUDFclW3V0JGCUdcMhxtkEVMpQUkXKaJns57tc+N3PLj0CdnFeU5akzlr+8YfNPwVR7UgDe+r2lBRScnxt8qa8PovrtAfVHIKmcN5fgtyWijUOQA0hy8rAdA8rku/rJ61Y0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1609726"/>
            <a:ext cx="1496963" cy="1087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029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97768"/>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Outcomes: Inputs to Zero Drafts</a:t>
            </a:r>
            <a:br>
              <a:rPr lang="en-US" b="1" dirty="0" smtClean="0">
                <a:solidFill>
                  <a:schemeClr val="bg1"/>
                </a:solidFill>
                <a:effectLst>
                  <a:outerShdw blurRad="38100" dist="38100" dir="2700000" algn="tl">
                    <a:srgbClr val="000000">
                      <a:alpha val="43137"/>
                    </a:srgbClr>
                  </a:outerShdw>
                </a:effectLst>
              </a:rPr>
            </a:br>
            <a:r>
              <a:rPr lang="en-US" sz="2700" b="1" dirty="0" smtClean="0">
                <a:solidFill>
                  <a:schemeClr val="bg1"/>
                </a:solidFill>
                <a:effectLst>
                  <a:outerShdw blurRad="38100" dist="38100" dir="2700000" algn="tl">
                    <a:srgbClr val="000000">
                      <a:alpha val="43137"/>
                    </a:srgbClr>
                  </a:outerShdw>
                </a:effectLst>
              </a:rPr>
              <a:t>www.wsis.org/review/mpp </a:t>
            </a:r>
            <a:endParaRPr lang="en-US" sz="2000" b="1" dirty="0">
              <a:solidFill>
                <a:schemeClr val="bg1"/>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110667740"/>
              </p:ext>
            </p:extLst>
          </p:nvPr>
        </p:nvGraphicFramePr>
        <p:xfrm>
          <a:off x="456926" y="1268760"/>
          <a:ext cx="3899049" cy="4248471"/>
        </p:xfrm>
        <a:graphic>
          <a:graphicData uri="http://schemas.openxmlformats.org/drawingml/2006/table">
            <a:tbl>
              <a:tblPr/>
              <a:tblGrid>
                <a:gridCol w="3899049"/>
              </a:tblGrid>
              <a:tr h="346518">
                <a:tc>
                  <a:txBody>
                    <a:bodyPr/>
                    <a:lstStyle/>
                    <a:p>
                      <a:pPr fontAlgn="base"/>
                      <a:r>
                        <a:rPr lang="en-US" sz="1000" b="1" cap="all" dirty="0">
                          <a:effectLst/>
                        </a:rPr>
                        <a:t>A. THE MAIN ACHIEVEMENTS</a:t>
                      </a: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724537">
                <a:tc>
                  <a:txBody>
                    <a:bodyPr/>
                    <a:lstStyle/>
                    <a:p>
                      <a:pPr fontAlgn="base"/>
                      <a:r>
                        <a:rPr lang="en-US" sz="1000" b="1" u="sng">
                          <a:solidFill>
                            <a:srgbClr val="3C7C88"/>
                          </a:solidFill>
                          <a:effectLst/>
                          <a:hlinkClick r:id="rId3"/>
                        </a:rPr>
                        <a:t>The main achievements in the area of the information society, in particular, in the implementation of the WSIS Action Lines, in the past ten years</a:t>
                      </a:r>
                      <a:endParaRPr lang="en-US" sz="1000">
                        <a:effectLst/>
                      </a:endParaRP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E2E4FF"/>
                    </a:solidFill>
                  </a:tcPr>
                </a:tc>
              </a:tr>
              <a:tr h="346518">
                <a:tc>
                  <a:txBody>
                    <a:bodyPr/>
                    <a:lstStyle/>
                    <a:p>
                      <a:pPr fontAlgn="base"/>
                      <a:r>
                        <a:rPr lang="en-US" sz="1000" b="1" cap="all">
                          <a:effectLst/>
                        </a:rPr>
                        <a:t>B. THE KEY IDENTIFIED CHALLENGES</a:t>
                      </a: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535528">
                <a:tc>
                  <a:txBody>
                    <a:bodyPr/>
                    <a:lstStyle/>
                    <a:p>
                      <a:pPr fontAlgn="base"/>
                      <a:r>
                        <a:rPr lang="en-US" sz="1000" b="1" u="none" strike="noStrike" dirty="0">
                          <a:solidFill>
                            <a:srgbClr val="409352"/>
                          </a:solidFill>
                          <a:effectLst/>
                          <a:hlinkClick r:id="rId3"/>
                        </a:rPr>
                        <a:t>The key identified challenges that would need to be addressed in the next 10 years</a:t>
                      </a:r>
                      <a:endParaRPr lang="en-US" sz="1000" dirty="0">
                        <a:effectLst/>
                      </a:endParaRP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FFFFFF"/>
                    </a:solidFill>
                  </a:tcPr>
                </a:tc>
              </a:tr>
              <a:tr h="346518">
                <a:tc>
                  <a:txBody>
                    <a:bodyPr/>
                    <a:lstStyle/>
                    <a:p>
                      <a:pPr fontAlgn="base"/>
                      <a:r>
                        <a:rPr lang="en-US" sz="1000" b="1" cap="all">
                          <a:effectLst/>
                        </a:rPr>
                        <a:t>C. TOWARDS DIGITAL INCLUSION</a:t>
                      </a: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877797">
                <a:tc>
                  <a:txBody>
                    <a:bodyPr/>
                    <a:lstStyle/>
                    <a:p>
                      <a:pPr fontAlgn="base"/>
                      <a:r>
                        <a:rPr lang="en-US" sz="1000" b="1" u="none" strike="noStrike" dirty="0">
                          <a:solidFill>
                            <a:srgbClr val="409352"/>
                          </a:solidFill>
                          <a:effectLst/>
                          <a:hlinkClick r:id="rId3"/>
                        </a:rPr>
                        <a:t>Our vision for an information/knowledge society ensuring the digital inclusion of youth, women, poor, persons with disabilities and indigenous peoples for their social and economic empowerment</a:t>
                      </a:r>
                      <a:endParaRPr lang="en-US" sz="1000" dirty="0">
                        <a:effectLst/>
                      </a:endParaRP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E2E4FF"/>
                    </a:solidFill>
                  </a:tcPr>
                </a:tc>
              </a:tr>
              <a:tr h="346518">
                <a:tc>
                  <a:txBody>
                    <a:bodyPr/>
                    <a:lstStyle/>
                    <a:p>
                      <a:pPr fontAlgn="base"/>
                      <a:r>
                        <a:rPr lang="en-US" sz="1000" b="1" i="1" cap="all" dirty="0">
                          <a:effectLst/>
                        </a:rPr>
                        <a:t>INPUTS</a:t>
                      </a:r>
                      <a:endParaRPr lang="en-US" sz="1000" b="1" cap="all" dirty="0">
                        <a:effectLst/>
                      </a:endParaRP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724537">
                <a:tc>
                  <a:txBody>
                    <a:bodyPr/>
                    <a:lstStyle/>
                    <a:p>
                      <a:pPr fontAlgn="base"/>
                      <a:r>
                        <a:rPr lang="en-US" sz="1000" b="1" i="1" u="none" strike="noStrike" dirty="0">
                          <a:solidFill>
                            <a:srgbClr val="409352"/>
                          </a:solidFill>
                          <a:effectLst/>
                          <a:hlinkClick r:id="rId4"/>
                        </a:rPr>
                        <a:t>Inputs extracted from the Submissions received during the Open Consultation Process for the Draft WSIS+10 Statement on the Implementation of WSIS Outcomes</a:t>
                      </a:r>
                      <a:endParaRPr lang="en-US" sz="1000" dirty="0">
                        <a:effectLst/>
                      </a:endParaRPr>
                    </a:p>
                  </a:txBody>
                  <a:tcPr marL="44435" marR="44435" marT="66652" marB="66652"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a:noFill/>
                    </a:lnB>
                    <a:solidFill>
                      <a:srgbClr val="FFFFFF"/>
                    </a:solidFill>
                  </a:tcPr>
                </a:tc>
              </a:tr>
            </a:tbl>
          </a:graphicData>
        </a:graphic>
      </p:graphicFrame>
      <p:pic>
        <p:nvPicPr>
          <p:cNvPr id="6" name="Picture 5" descr="C:\Users\ponder\Desktop\WSIS+10\PPTX_FILES\PPTX_FILES\world_summi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hQSEBUSEhQVFRQWFhgYFxcXFBQWFBYUFhYWFxQVFBcXHCceFxkjGhcVHzAkIycpLCwsFR4xNTAqNiYsLCkBCQoKDgwOGg8PFykkHCUsKSkpNCw0KSksLSwsKSkpLykpKSksLCwpLCwsLCwpKSwpKSkpKSwsMSwsKSwsLCwpNf/AABEIAL8BBwMBIgACEQEDEQH/xAAcAAEAAgMBAQEAAAAAAAAAAAAABAUBAwYCBwj/xABSEAACAQMCAwMGBgwKCAcAAAABAgMABBESIQUGMRNBUSJhcYGRoRQjMlJysRYkQlRic4KSlMHR0hUzNFOTorKz0/BDRFV0g5XU4Qc1RWOEtMT/xAAZAQEAAwEBAAAAAAAAAAAAAAAAAQIEAwX/xAAfEQEBAAICAwEBAQAAAAAAAAAAAQIRAyESMUFRBDL/2gAMAwEAAhEDEQA/APuNKUoFKUoFKruI8ZEbiKNTLOQGEakDShJUSSsdo48htzudLBQxGK1RcOuHOqa4K9fi4FVUwcbNI4MjEb+UpTOfk0FtSqyPl2IA+VOcknJuronfwJkyB5hsO6vA5Wg7QSESOwXSO0uLiRQM5yFkcqG/Cxnz0FtSqscvRh9avcK2MbXNwyD0RO5jz+TWdNxFvqFwgAyCqpP35bUuI3PTydKd+52FBZ0rVa3SyIHQ5U57iCCDhlYHdWBBBB3BBBrbQKUpQKUpQKUpQKUpQKUpQKUqjHOVuWZVFy+h3jYpZXjprjco4DpEVbDKwyCRtQXlKqF5lQ9Irr9EuB7mQGsHmeP+auv0S5P1JQXFKpJOb4V6x3fqsL5v7MJrCc4wEgaLsZ7zw+/Ue0w4FBeUqkbm+ANp03WfNY3xX84Q499e7TmyCSRYx2ys50p2trdQq7BWYqrSxqrHSrHAPRSe6guKUpQKUpQKUpQKUpQU/BECzXYIIkMwZiTkvG0Sdky77IAGTuGqNz3km4qHe2ZJEkZCyrsM50uvfG+O49x6qd99wfC8YQbS5hbpiTAUk9NEnyHz4A56ZAoJ9KwDncVmgUpVXfcxxRsY1JmmH+hhAeXcHTr30xKcEapCq+egxanReTIMYeOOUjvD+VExPmKpHjzo1WtVXBuHOryXE+ntpggKqcrHHHq7OIMQC+C8jFsDJc4AGKtaBSlKBSlKBSlKBSlKBSlUtxxO5a4kigihKxqhLSTSKSXDHAVYmwBjrnv6UF1VPyxDojljzkrdXLH/AI07zgeyUVhJL49Y7VPOJZpPd2aZ9teOV4pB8JMxVna5JJRSqbRQqNCszEDC4O+5DHbOKC8pSlApSlAqm46vx9h5rpv/AKV4PV1q5qm45Hm4sfwbl29fwO7XfzeUfdQXNKUoFKUoFKClApSlArBFZpQUnGrCKGCaeOBO0VGfyfii7AbBnTffAGd63Py3ETnVc+q9vAPYJa087PKOHXRgTtJRC5VdzkgdwAyTjJA7yANs5qXy/LK1tE9wMSuut12+LLksIttjoBCZ79Oe+g0fYrbnVrEsoYYZJri4mjI6Y7OWRkx6t6sbW0SJBHEioijCqihVAHQBRsBW6lApSlApSlApSlApSlApSlAqo4V/Krz8ZEPV2EZx7ST66t65TlbjML31/Gsqs7Ta1TJDhIYobaUlSAQBNFIvgdiM5oOrqg4dxWKKW6WWVIz8J2DsqAgwQMNGo+UPK6+Ood1X9aWs0LFiilj1OkZOOmT30Hn+EYsZ7RMeOtcfXWY7+NvkyIfQ6n9dajweDOexiz49mmfbisS8FgbZoIm9MaH6xQbpb6NflSIvpZR9ZqBcc3WUfy7y2TPzriIfW1V3NnCIIeG3jxW8ClbWdhiJAMiJyOgq+s7ZVRcKo8kdAPAUEC35xsZDpjvLV28FuIWPsDVr4tKJJ7Fo2DKLlySrAjAs7pcEg/OZfWBVu1sh6qp9Kg1gWSeThFGgllwoGliCpI8DhiPXQbqUpQKUpQKUpQKwTjc1muO5lve0naN97eHCsn3MszKHParjDIiNGQDkEyHI8kVFupurY43K6i3HMXa7WcZuBg4l1dna5wCMTEEyA5+VEsgGCDg1sWC8ZstLbouPkLBI7A/jWlAI/wCGKrLbmMjvBHn6VZrx8YzoJPdjp7T0qk5Mavlw5T49/wAGTatXwuX6PZ2+j1/F6v61VV9zI9pc28FxNDI1zKEjSOF45FBB8tiZXBAIx0XOfMai8W43cMToQ4HRQ65b318e4nzBNLx23ur2FoBGUVVYf6OLU2zdGJZskqds+bNTM5am8OUkv6/SdKg8L4osygjGf89K1R8W+2poHwFSKGUMdtpWnQrv4GHP5dWl33HKy43VWdeXcKCSQANyScADxJqqtOareS2e6RyYoy4c6HDBozh004yzZ2wM5PTOajWXB2uD296uckGK2JDRQKCCpkUeTLPkAljkIdk6FnlDeeaUcZto5brYEGFV7Nge9JpWSJ/yXP1VsPGZFI1Wk4XBJZTA4XHcVWQuT9FW6Va0oKK15yhfHxd2mSQC9jeKNu8t2WAPSRVpZcTim1dlIr6ThgpBKNgHS46qcEHB7iKk1DvuFJKQxysighZUwJEBwcBu9cgEqcqcDINBMpULhl2zBkkx2sZ0vgEK2wKugOcKwOcZODkZOM1tt+IRu7okiM8Zw6hgWQ4yA69V2IO/jQQ+J8ywwP2b9qWwGxFbXM+ASQNRhjYLnB646Vpg5vt2zjtxj59neJ7NcQzUi1/lc/4uEe+U/rFWVBVHmeD5z+gQTk+wJmua4JLZ215eXa/CS92yMR/B98NARAukHst8sWbO3UfNzXdUoKiPmqBhn44fStrlD7HjBrweb7cMFxcb9/wK8K+thFge2rqlBVrzNbkgGTSSQBrSRNycAeWo6kgeurSovFYi0Eir8oo2n6WDp9+K3QTB0Vx0YAj0EZFBTc9/+VX3+6XH9y9XcS4UDwAqm52i18OukBx2kLx58O0XRn1as1d0ClKUClKUClKUClKUCuI52gMUok/0cukMf5uRNtbH5hUqM/c9n4Hbt65nmq5DERjGwOonuDdR7Prqmf8Al14d+c0pLaRYx5Kk47wpZj6cdK1y8VkPyY5PzGH11Wx3zRHTEw0Doj5wB3BXG6j0hvNgbUl5zRdmVgfSrA+cEHp6QKzN9n7HqTjUqnLxyAfQY+8CvScXgnRkkRJQcZRgrA4Odwe8HeoUvPSjbQ3ti/fzWi9uY7vGiBhL9zJ2kUag9ysylmIP0WqZ7X613HYcIv4kx2Xkkfc7484welbYeE2vFZpp5oY5oAiQRGRFLEo0jTSRN1VSzqgIxnsmIyCDXGx8nyuhL3OvGcxAGNSBghWbOpjtjuU53FddydfaiiJsoHcMAKB0Hdjurpjlq6Z+fjmU8p8/V3xmyRUtolRVhW4iGgKAirGGaIBRsAJFiwPRV3Wi+sllQo4yCQfOrKwZHXwZWCsD3FQaiLfSRbTIzAdJYlLhh3ao1y6t16ArtnIzgd2BZUqubmK3Hy5kT8YezPsfFSRxCLTq7RNPjrXHtzQSKVUrzXatns50lwcEQ5nII6giIMc1qfilxNtbQmMEfx1yrIACDutvkSuwOMq/ZjfqcYoIj8Iin4lcGRNQS3tlzqbGvtLpmUgHGQrRnfucVN4HyrDaszprZ21DU7FtKM7SdnGvyY0BbooGcDJJGal8H4QtuhUFnd2LySPgvLIcAu+AB0AAAAChVAAAAqdQVtl/KrgeaI+ohhj+qT6/PVlVIL7srmfVFM2rQwZIXdSoQLgMBjOQduu/nrc3MIGMw3O/TFvIc+nSDp/KxQWtKpn5gkA8myum9Athn8+Ye+tEHM8ryNELKZXVVcq8toGCOWCNhJm2JRx+SaDoKVULxa4P+pyD6U1vj+q5PurD8WuBgfApG86zW5A/PdT7qC1nfCsfAE+wVE4FEVtYFO5WGMH0hFFQri+u3RgtooJBA7S5VRuO8xq+PUDVrZxFY0U9VVQfSAAaCq5ylAspAfu2ii27jNNHED7XFXdc7zrdRCOFJZEQG4gkOplXyLeVJnY6vuRoGT3Z89dEDQKUpQKUpQKUpQKUpQaby7EaF26D3nuFfPeLX5JJPVtz6+groOabgmQKfkqufSTmuOuYXlbAyq97fujx91ZuTLd03fz4ankqltGnc4JWMHym7z+Cv7avrRYUXT2agD8Ee+gjCKFUYAqi5i4iYoyQfK+5HifP5q5tftIueaokvktTEgjeJjqMZ3kG4Cn5OAobPnZfPVi9lazjAAik+5dMKfX3MPTXy2a/eWdWfBKKSu3TJAOPZiuu4SpcDcg1axXDH326iDhFwo3dXAGMjKtj0b/XXWcm8LEaGTGM7D0Dqfb9Vczw63lwCX1AebDecb/59FfRLOLTGijuUfVV+ObycP6c7rW26ucTjt5KoktrSGSF1DRvJeGMujbo6qsD4UrpYZIO+4FdGaqOUGzw+0PT7Wh2IwQeyXII7jWh57WeLXYG9iSe8JcRH2F9OfXioaTyuxY8L0sPupJbTf0FGY+3FdPSg5/+Er8Hayh0f77h8eZRAV/rV6l47dL/AOnzP+LntDj09pKnuzV9Sgo043dHH2hKM+M9rt9LTIfdmrCy4hrZo2XRIqozLkNgSa9OCOvyG9lTKqIYgOIyt3vbQj1Ry3BH96fbQW9KUoMaq5Cya6HG7hpI0W2NrCom8ry9Mk7Ii52D5lcNudo1O2sAbLngFvdcVuPhMEU2i0tNPaRq4XM1/nAYd+B7KmryBw4f6hafo0R+taC+1jGcjFajex/PT84ftqm+wDh33hafo0P7tb05OsVGBZ2oHgLeED+zQWJvo/np+cv7aC/j/nE/PX9tQF5Ssh0tLYei3i/drJ5Us/vS2/oIv3aCn544JbXy26y3EUfY3CS7smHQZEkRyRs6kj9R6VfR8ftmkWNbiEyPnQgljLvpGW0KDlsAEnHhWLfl62T5FvAn0YY1+oVF45YIkOuNEVllhfKqFOEmjLbgfNBHoOKC6pSlApSlApSlApSlBzPN0Byj42wQT5+oz7/ZXPO2nNfQrq2WRCjDII/yR564HjViYmwevTPjjofWMGs/Jj3ts4M9zxQGjMnRiPogfWa5nnSw0GPGcYOc7nJxgk+quqt307Z3846eoVLv+CLPGQTk+J/Z4VyjXcpHx5YPjwPwD/aFd1y5D0qku+DGC8WN+hjbSfQ6bH211PDbfTirbTPTpLOTfArtYmyoPiB9VcBbPhv8+6u/hXCgeAA91deP68/n+PdVnLJ+04Pxa/VVnXO2PDb2GBIY5LUCNQis0czkhRgFlDrv3nBFdmd0VK5/4JxL75sv0Kf/AKusng14ww9+VOdzBawoMeGJu1oL+lc8eW7nu4nd+uKwP/5qfYxOevE7zPmSwA9nwag6GuZ4kkst3cQ28vYTC0gKymNZQvaTXG4RiAx+KPXbcda2/Y1cf7Tu/wCjsP8Apql8H4B2MkkzzyzyyKiF5RECI4y7IirCiKADI5zjPldaDl+XeS+JQmVZuJy+U+sSIIJNZbOoGOeFjCAAoAVyvgB3445yDfy3MM0XFZ005DkrGoCE5CpFEio/U7vnoOtd/Sgo+HQaL6QFi7/BLVWdsan0SXWGYKAoJLOdgB5tqvK5y/vorW9knlMp7WCGMLHbXExHYyXLFiYUYDPbAYPzfPWU58tiSAl2dOxxw++OCQCAQIcjYg7ig6KlUI5yixqEN6R4/AbvP5pj1e6sxc2q/wDF2943ptJov74IKC9pVL9kbfel2P8Ahxn6pK8fZO+cfAbzHztNvj2dtn3UF7VXzOftOcjqI2I8cgZGPPmotzzb2al2tbsKOp7OPbJwOsnjUHmHjUstpPFHY3euSGREysGnWyELn47pkig6ylYFZoFKUoFKUoFKUoFU3M9jri1Y3U+4/wDf66ua8yxhlKnoRios3NJxurt8yc4NTrS8xWnjNoY5GU9x93dVetxWSvSx7iff2iz3aowyDbSekESw4I84qPBZNGTG25HyT3MPN+ynDbgm/jz97yD2yw4+qug4igKHbddxUVGNuN8Tl+x7SUE/JXc/qH+fCuwqo5bixGT3k/UP+9W9aeOajFy5byKUpXRyKUpQKUpQKUpQKVTTcalaSWO3gWRoWCMXm7JA7RpLpJCM3yJEOQD1rW19xDA+1LUt3/bsmjzYPwXJ9lBe1x/AuZ1k4xeWixShljjd2KjSrKWTBIP3aGGRcZyGbOkqRVwj32MlbUH5oeYgH6egZ/NFaE4fdiR5R8DV3CqxEMpYqmrQGftBqA1NjYdaC/pVJHw++Oe0u4R+KtSuB6ZJXyfPj1U4VDNFcvHLcyTq0auutIV0MHYMF7JF2IKdc/JO9Bd0rXcSaUZuuFJx6BmucseEXU8Ucr8QnQyRqxWGK0VAWUMdPaQu2N8DLE7UHv8A8Qr94eHzSqgcKpL7sCqgEhxpU5w4TO2y6j3YN1wtpTDGZwolKAyBc6Q5GWVc7kA7Z78d1V32MkjD3d2w/GomfXGimkfKiKMCe79d3Ox9rMTQXdKpjywO64ux/wDIc/2s1j7Fx983f6Q/6qC6pXMcU4F2KrNHPdallgzquZXQxmeMSBkYlcFCw6d9dPQKUpQKUpQKUpQc7zZYBgsn5J+sfrri54cGui4lxhp7mVFPxUICfSlbBY/kgY9ZqnuxWXk9t/DuTtTRXOm+jx0+Dy5PgRJDj6z7K7G3n1r6jXIz8LDuJMurAFco+nySQSCPSBVzwrlpJGRWlud/m3VxGMd+0brVZ3XTkvTv+G22iJR34yfSalVRJyVbA5+2G+ne3kg9jykV7PKFt81/6e4/frZOnm27XVKoZOSbY/z4+heXif2JRSLkm2U5xO307y8kHseUgUQvqVQzck2rd0y/Qu7uMesRyjNPsItcYxN6fhd2G/P7XV76C+pXP/YLbeN1/wAw4h/j1n7CIO6S8Ho4jf8A+NQX9KoPsKh/nb3/AJjf/wCNWU5Itgcn4Q30729kH5ryke6g9cu/yjiH+9r77GyP66vK5zlKxWGW/jRdKC7XSNzsbKz6E92c10dApSlAqpuGI4hCO5ra4z5yslrp9zP7TVtVVeD7etz3djcD1lrcj3KaCzkGQQemDVRyXKW4bZs3ymtYCfSYkJq0u2xG58FP1GofLaYsrYeEEQ9ka0FjSlKBSsMwG5OPTWBIPEe2ghcfhL2k6r8oxPp+npOk+3FTIZQyhh0YAj0EZFeZrlFHlMoHnYD66rOT3zYW66w5jjETMOhkh+KkP56NQXFKUoFKUoFeJXwCay8gHWossmRQfMuH3BiluY3+WbiRj5wxyp9a4PrqVI2auOZeWe2btY/JlA37g4HQHwI7j6j5ucXWp0uCrDuIwf8AuKy542V6PHlMp17SUjyvrqZ8KMRTBwdSn2HJ+qvFuvk1GsYWubzQvyVI1HuAG5/ZUYzdMr12+oK2Rms1hOgrNa3nFKUoFKUoFKUoFKUoKW44Vc9u7wXEUccmkurW7SPqVQnkP2qqowF2KHfPjWw8OuTsboAeKwIG9pJHuqRxXjcNuAZXwWyEQAvLIQMlYo1BeQ47lBqtF3fz7xxxWidxuAZpj6YYnVU7j/GE77gUD7Hbn/ad1/RWH/TVS8Olea+ntBxK9LwqrHENmAudiJCbTSCTuo71yRkb1fvwa5brfSKf/bgtgvskRz760R8tzxtJJHd5mkADPJbW5LaNXZh+yWMsF1HG/eaDavLc2cniN4fMRYgH822B99SbbgWmRZGmnkKZ0h2XSNQwThVGTjxqFDb8TU+VPZSgDp8HniZjvtqEzhR030nr0qfwvi7SM0UsRhmUAlSQ6Op21wyDHaJnI3CsNsqupchPmi1KV8QR7RiqHh/BbyNFRryLSiqqdnaaNlGPK1zPq2x0xXQ1UcU5kSKQQxo89wQCIohkqp6PM5wkKbHBcjODpDEYoNEnL9wxJPELkfgpHZono3gZ8flZrmeWolu7uaORLp+yZllaW5uQkThYtEKICscpLGU6lGyhT92K6UWN9MPjbhLYHolsiySL6Zp1Kt6ol9NbU5bYf63db9TqhGTjGTiLrsPZQeX5HsWOXtIJCOhkjWU+2TNeTyFw77ws/wBGh/dr2OATK2Vv7nHzXW1dP7kP/WqHc8entJUS5Anjcn42G2uV7JcgKZdIkjx1yxdMDfSaCdbcmWMZzHZ2qHplbeIHHpC5q1gt1RQqKqqM4VQFUZOTgDbqSfXS3uFdFdGVkYBlZSGVlYZVlI2II3yK2UClKUCsO2Bms1HmmGdJ/wAmgjsxY0lPdWTMNWFHprTI9B4kNQbqIMMMoYecZx6PD1VJlkqBLLvRaI8vD4yMYZfon94GpvA7aG3XSmck5Zjgsx8T+ytAavbDaomMi1ytmrXUxuCMjpXqoXCExEM9+T+qptS5lKUoFKVigzSsUoM1X8c4g8MJaNO0lLIkak4UySOEUuRuEGrUxGTpU4zU+ofFbVnjzHpMiMHQMSFLL9yxAJUEZXODjVnBxigjcE5eWDMjt21y/wDGzsMM3foQb9nEPuUGw78kljbVV2fMMTt2bExTd8UvkPtjJTO0qjUBqQsuT1qzzQZpWM0oM1VcwoFjFxuGtyZAR3oB8ch8QyatjtqCt1UVZu4AJJAAGSTsAB1JNc4lweIsNG1irAl/KBumU50x9PtcMBlt+0wQPJyWC147eNFbu0eBIdKRkjUolldY4ywHVQ7qT5hWeDcGS2j0JliSWkkc5klkONUkjd7HA8wAAAAAA28RtTJEyDAbqpPQSKQ0bHzBgp9VauHcYWUsmCkqAdpE2zrqzhvBkODhlyp0kZyCAE+lYpmgzSsVC4pxuG2UNPIqZ2UHd3PXTGi5aRvwVBJ8KCClmbW4Tsj8RcOwaI5xHNoeTtIfmq2htSdMkMNJ1a7yqOwaS5mS4eN4oYw3YpIAsjuw0mZ06xgJqVVJDfGtqUEAC8oFKUoME1XMM1Munwvp2qsmlx0qR5llCbDdifZ5zWS1QoBqbUfVW4SUTp4naoRSpcjZFRtNEtbIQRUiCIkgeJArKx1Y8Liy+fDeo19NreNMAAdAMV6pSipSlKDFKzSgxSs0oMYpis0oNF3ZJKpSVEkU9VdQyn0hhiql+SrbYIssIAwFgubm3jHojhkVB7KvaUFG/KUZGkzXmB4Xt0p9bK4Y+2vH2Ewd0l4PRxG//wAar+lBRryVaYAeHtQDn495Lg5zkHM7NmrsCs0oMYqJxDhEU+ntUDFclW3V0JGCUdcMhxtkEVMpQUkXKaJns57tc+N3PLj0CdnFeU5akzlr+8YfNPwVR7UgDe+r2lBRScnxt8qa8PovrtAfVHIKmcN5fgtyWijUOQA0hy8rAdA8rku/rJ61Y0oFKUoFKUo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786854248"/>
              </p:ext>
            </p:extLst>
          </p:nvPr>
        </p:nvGraphicFramePr>
        <p:xfrm>
          <a:off x="4427983" y="1268760"/>
          <a:ext cx="4409635" cy="5328589"/>
        </p:xfrm>
        <a:graphic>
          <a:graphicData uri="http://schemas.openxmlformats.org/drawingml/2006/table">
            <a:tbl>
              <a:tblPr/>
              <a:tblGrid>
                <a:gridCol w="4409635"/>
              </a:tblGrid>
              <a:tr h="186967">
                <a:tc>
                  <a:txBody>
                    <a:bodyPr/>
                    <a:lstStyle/>
                    <a:p>
                      <a:pPr fontAlgn="base"/>
                      <a:r>
                        <a:rPr lang="en-US" sz="600" b="1" cap="all" dirty="0">
                          <a:effectLst/>
                        </a:rPr>
                        <a:t>A. PREAMBLE</a:t>
                      </a: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186967">
                <a:tc>
                  <a:txBody>
                    <a:bodyPr/>
                    <a:lstStyle/>
                    <a:p>
                      <a:pPr fontAlgn="base"/>
                      <a:r>
                        <a:rPr lang="en-US" sz="600" b="1" u="none" strike="noStrike">
                          <a:solidFill>
                            <a:srgbClr val="409352"/>
                          </a:solidFill>
                          <a:effectLst/>
                          <a:hlinkClick r:id="rId6"/>
                        </a:rPr>
                        <a:t>Preamble</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E2E4FF"/>
                    </a:solidFill>
                  </a:tcPr>
                </a:tc>
              </a:tr>
              <a:tr h="279194">
                <a:tc>
                  <a:txBody>
                    <a:bodyPr/>
                    <a:lstStyle/>
                    <a:p>
                      <a:pPr fontAlgn="base"/>
                      <a:r>
                        <a:rPr lang="en-US" sz="600" b="1" cap="all" dirty="0">
                          <a:effectLst/>
                        </a:rPr>
                        <a:t>B. PRIORITY AREAS TO BE ADDRESSED IN THE IMPLEMENTATION OF WSIS BEYOND 2015.</a:t>
                      </a: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279194">
                <a:tc>
                  <a:txBody>
                    <a:bodyPr/>
                    <a:lstStyle/>
                    <a:p>
                      <a:pPr fontAlgn="base"/>
                      <a:r>
                        <a:rPr lang="en-US" sz="600">
                          <a:effectLst/>
                        </a:rPr>
                        <a:t>Priority areas to be addressed in the implementation of WSIS Beyond 2015.</a:t>
                      </a: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FFFFFF"/>
                    </a:solidFill>
                  </a:tcPr>
                </a:tc>
              </a:tr>
              <a:tr h="186967">
                <a:tc>
                  <a:txBody>
                    <a:bodyPr/>
                    <a:lstStyle/>
                    <a:p>
                      <a:pPr fontAlgn="base"/>
                      <a:r>
                        <a:rPr lang="en-US" sz="600" b="1" cap="all">
                          <a:effectLst/>
                        </a:rPr>
                        <a:t>C. ACTION LINES</a:t>
                      </a: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279194">
                <a:tc>
                  <a:txBody>
                    <a:bodyPr/>
                    <a:lstStyle/>
                    <a:p>
                      <a:pPr fontAlgn="base"/>
                      <a:r>
                        <a:rPr lang="en-US" sz="600" b="1" u="none" strike="noStrike">
                          <a:solidFill>
                            <a:srgbClr val="409352"/>
                          </a:solidFill>
                          <a:effectLst/>
                          <a:hlinkClick r:id="rId7"/>
                        </a:rPr>
                        <a:t>C1. The role of public governance authorities and all stakeholders in the promotion of ICTs for development</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a:noFill/>
                    </a:lnB>
                    <a:solidFill>
                      <a:srgbClr val="E2E4FF"/>
                    </a:solidFill>
                  </a:tcPr>
                </a:tc>
              </a:tr>
              <a:tr h="186967">
                <a:tc>
                  <a:txBody>
                    <a:bodyPr/>
                    <a:lstStyle/>
                    <a:p>
                      <a:pPr fontAlgn="base"/>
                      <a:r>
                        <a:rPr lang="en-US" sz="600" b="1" u="none" strike="noStrike">
                          <a:solidFill>
                            <a:srgbClr val="409352"/>
                          </a:solidFill>
                          <a:effectLst/>
                          <a:hlinkClick r:id="rId8"/>
                        </a:rPr>
                        <a:t>C2. Information and communication infrastructure</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9"/>
                        </a:rPr>
                        <a:t>C3. Access to information and knowledge</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0"/>
                        </a:rPr>
                        <a:t>C4. Capacity building</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11"/>
                        </a:rPr>
                        <a:t>C5. Building confidence and security in the use of ICTs</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2"/>
                        </a:rPr>
                        <a:t>C6. Enabling environment</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a:effectLst/>
                        </a:rPr>
                        <a:t>C7. ICT applications: benefits in all aspects of life</a:t>
                      </a: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3"/>
                        </a:rPr>
                        <a:t>E-government</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14"/>
                        </a:rPr>
                        <a:t>E-business</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5"/>
                        </a:rPr>
                        <a:t>E-learning</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16"/>
                        </a:rPr>
                        <a:t>E-health</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7"/>
                        </a:rPr>
                        <a:t>E-employment</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18"/>
                        </a:rPr>
                        <a:t>E-environment</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19"/>
                        </a:rPr>
                        <a:t>E-agriculture</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20"/>
                        </a:rPr>
                        <a:t>E-science</a:t>
                      </a:r>
                      <a:endParaRPr lang="en-US" sz="600">
                        <a:effectLst/>
                      </a:endParaRPr>
                    </a:p>
                  </a:txBody>
                  <a:tcPr marL="83549"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21"/>
                        </a:rPr>
                        <a:t>C8. Cultural diversity and identity, linguistic diversity and local content</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22"/>
                        </a:rPr>
                        <a:t>C9. Media</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E2E4FF"/>
                    </a:solidFill>
                  </a:tcPr>
                </a:tc>
              </a:tr>
              <a:tr h="186967">
                <a:tc>
                  <a:txBody>
                    <a:bodyPr/>
                    <a:lstStyle/>
                    <a:p>
                      <a:pPr fontAlgn="base"/>
                      <a:r>
                        <a:rPr lang="en-US" sz="600" b="1" u="none" strike="noStrike">
                          <a:solidFill>
                            <a:srgbClr val="409352"/>
                          </a:solidFill>
                          <a:effectLst/>
                          <a:hlinkClick r:id="rId23"/>
                        </a:rPr>
                        <a:t>C10. Ethical dimensions of the Information Society</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a:noFill/>
                    </a:lnB>
                    <a:solidFill>
                      <a:srgbClr val="FFFFFF"/>
                    </a:solidFill>
                  </a:tcPr>
                </a:tc>
              </a:tr>
              <a:tr h="186967">
                <a:tc>
                  <a:txBody>
                    <a:bodyPr/>
                    <a:lstStyle/>
                    <a:p>
                      <a:pPr fontAlgn="base"/>
                      <a:r>
                        <a:rPr lang="en-US" sz="600" b="1" u="none" strike="noStrike">
                          <a:solidFill>
                            <a:srgbClr val="409352"/>
                          </a:solidFill>
                          <a:effectLst/>
                          <a:hlinkClick r:id="rId24"/>
                        </a:rPr>
                        <a:t>C11. International and regional cooperation</a:t>
                      </a:r>
                      <a:endParaRPr lang="en-US" sz="60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a:noFill/>
                    </a:lnT>
                    <a:lnB w="15240" cap="flat" cmpd="sng" algn="ctr">
                      <a:solidFill>
                        <a:srgbClr val="A19B9E"/>
                      </a:solidFill>
                      <a:prstDash val="solid"/>
                      <a:round/>
                      <a:headEnd type="none" w="med" len="med"/>
                      <a:tailEnd type="none" w="med" len="med"/>
                    </a:lnB>
                    <a:solidFill>
                      <a:srgbClr val="E2E4FF"/>
                    </a:solidFill>
                  </a:tcPr>
                </a:tc>
              </a:tr>
              <a:tr h="186967">
                <a:tc>
                  <a:txBody>
                    <a:bodyPr/>
                    <a:lstStyle/>
                    <a:p>
                      <a:pPr fontAlgn="base"/>
                      <a:r>
                        <a:rPr lang="en-US" sz="600" b="1" cap="all">
                          <a:effectLst/>
                        </a:rPr>
                        <a:t>D. ACCOUNTABILITY, MONITORING AND EVALUATION</a:t>
                      </a: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w="15240" cap="flat" cmpd="sng" algn="ctr">
                      <a:solidFill>
                        <a:srgbClr val="A19B9E"/>
                      </a:solidFill>
                      <a:prstDash val="solid"/>
                      <a:round/>
                      <a:headEnd type="none" w="med" len="med"/>
                      <a:tailEnd type="none" w="med" len="med"/>
                    </a:lnB>
                    <a:solidFill>
                      <a:srgbClr val="D1CFD0"/>
                    </a:solidFill>
                  </a:tcPr>
                </a:tc>
              </a:tr>
              <a:tr h="377733">
                <a:tc>
                  <a:txBody>
                    <a:bodyPr/>
                    <a:lstStyle/>
                    <a:p>
                      <a:pPr fontAlgn="base"/>
                      <a:r>
                        <a:rPr lang="en-US" sz="600" b="1" u="none" strike="noStrike" dirty="0">
                          <a:solidFill>
                            <a:srgbClr val="409352"/>
                          </a:solidFill>
                          <a:effectLst/>
                          <a:hlinkClick r:id="rId25"/>
                        </a:rPr>
                        <a:t>Accountability of the WSIS Action Lines beyond 2015 (Targets and Indicators for an open and inclusive information/knowledge society for all beyond 2015)</a:t>
                      </a:r>
                      <a:endParaRPr lang="en-US" sz="600" dirty="0">
                        <a:effectLst/>
                      </a:endParaRPr>
                    </a:p>
                  </a:txBody>
                  <a:tcPr marL="23871" marR="23871" marT="35807" marB="35807" anchor="ctr">
                    <a:lnL w="7620" cap="flat" cmpd="sng" algn="ctr">
                      <a:solidFill>
                        <a:srgbClr val="333333"/>
                      </a:solidFill>
                      <a:prstDash val="solid"/>
                      <a:round/>
                      <a:headEnd type="none" w="med" len="med"/>
                      <a:tailEnd type="none" w="med" len="med"/>
                    </a:lnL>
                    <a:lnR>
                      <a:noFill/>
                    </a:lnR>
                    <a:lnT w="15240" cap="flat" cmpd="sng" algn="ctr">
                      <a:solidFill>
                        <a:srgbClr val="A19B9E"/>
                      </a:solidFill>
                      <a:prstDash val="solid"/>
                      <a:round/>
                      <a:headEnd type="none" w="med" len="med"/>
                      <a:tailEnd type="none" w="med" len="med"/>
                    </a:lnT>
                    <a:lnB>
                      <a:noFill/>
                    </a:lnB>
                    <a:solidFill>
                      <a:srgbClr val="FFFFFF"/>
                    </a:solidFill>
                  </a:tcPr>
                </a:tc>
              </a:tr>
            </a:tbl>
          </a:graphicData>
        </a:graphic>
      </p:graphicFrame>
      <p:sp>
        <p:nvSpPr>
          <p:cNvPr id="10" name="TextBox 9"/>
          <p:cNvSpPr txBox="1"/>
          <p:nvPr/>
        </p:nvSpPr>
        <p:spPr>
          <a:xfrm>
            <a:off x="3073687" y="1331092"/>
            <a:ext cx="1233351" cy="369332"/>
          </a:xfrm>
          <a:prstGeom prst="rect">
            <a:avLst/>
          </a:prstGeom>
          <a:solidFill>
            <a:schemeClr val="accent2"/>
          </a:solid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Statement </a:t>
            </a:r>
            <a:endParaRPr lang="en-US"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8028384" y="1298826"/>
            <a:ext cx="771365" cy="369332"/>
          </a:xfrm>
          <a:prstGeom prst="rect">
            <a:avLst/>
          </a:prstGeom>
          <a:solidFill>
            <a:schemeClr val="accent2"/>
          </a:solid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Vision</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6158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7628" y="889267"/>
            <a:ext cx="6978000" cy="2323713"/>
          </a:xfrm>
          <a:prstGeom prst="rect">
            <a:avLst/>
          </a:prstGeom>
          <a:noFill/>
        </p:spPr>
        <p:txBody>
          <a:bodyPr wrap="none" rtlCol="0">
            <a:spAutoFit/>
          </a:bodyPr>
          <a:lstStyle/>
          <a:p>
            <a:pPr algn="ctr"/>
            <a:r>
              <a:rPr lang="en-US" sz="4000" b="1" dirty="0" smtClean="0">
                <a:solidFill>
                  <a:schemeClr val="bg1"/>
                </a:solidFill>
                <a:effectLst>
                  <a:outerShdw blurRad="38100" dist="38100" dir="2700000" algn="tl">
                    <a:srgbClr val="000000">
                      <a:alpha val="43137"/>
                    </a:srgbClr>
                  </a:outerShdw>
                </a:effectLst>
              </a:rPr>
              <a:t>Thank you for your attention!</a:t>
            </a:r>
          </a:p>
          <a:p>
            <a:pPr algn="ctr"/>
            <a:endParaRPr lang="en-US" sz="900" b="1" dirty="0" smtClean="0">
              <a:solidFill>
                <a:schemeClr val="bg1"/>
              </a:solidFill>
              <a:effectLst>
                <a:outerShdw blurRad="38100" dist="38100" dir="2700000" algn="tl">
                  <a:srgbClr val="000000">
                    <a:alpha val="43137"/>
                  </a:srgbClr>
                </a:outerShdw>
              </a:effectLst>
            </a:endParaRPr>
          </a:p>
          <a:p>
            <a:pPr algn="ctr"/>
            <a:r>
              <a:rPr lang="en-US" sz="3200" b="1" dirty="0" smtClean="0">
                <a:solidFill>
                  <a:schemeClr val="accent2">
                    <a:lumMod val="75000"/>
                  </a:schemeClr>
                </a:solidFill>
                <a:effectLst>
                  <a:outerShdw blurRad="38100" dist="38100" dir="2700000" algn="tl">
                    <a:srgbClr val="000000">
                      <a:alpha val="43137"/>
                    </a:srgbClr>
                  </a:outerShdw>
                </a:effectLst>
              </a:rPr>
              <a:t>For more information do not hesitate to</a:t>
            </a:r>
          </a:p>
          <a:p>
            <a:pPr algn="ctr"/>
            <a:r>
              <a:rPr lang="en-US" sz="3200" b="1" dirty="0" smtClean="0">
                <a:solidFill>
                  <a:schemeClr val="accent2">
                    <a:lumMod val="75000"/>
                  </a:schemeClr>
                </a:solidFill>
                <a:effectLst>
                  <a:outerShdw blurRad="38100" dist="38100" dir="2700000" algn="tl">
                    <a:srgbClr val="000000">
                      <a:alpha val="43137"/>
                    </a:srgbClr>
                  </a:outerShdw>
                </a:effectLst>
              </a:rPr>
              <a:t>- Consult www.wsis.org/review</a:t>
            </a:r>
          </a:p>
          <a:p>
            <a:pPr algn="ctr"/>
            <a:r>
              <a:rPr lang="en-US" sz="3200" b="1" dirty="0" smtClean="0">
                <a:solidFill>
                  <a:schemeClr val="accent2">
                    <a:lumMod val="75000"/>
                  </a:schemeClr>
                </a:solidFill>
                <a:effectLst>
                  <a:outerShdw blurRad="38100" dist="38100" dir="2700000" algn="tl">
                    <a:srgbClr val="000000">
                      <a:alpha val="43137"/>
                    </a:srgbClr>
                  </a:outerShdw>
                </a:effectLst>
              </a:rPr>
              <a:t>- Contact wsis-info@itu.int</a:t>
            </a:r>
            <a:endParaRPr lang="en-US" sz="32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76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rPr>
              <a:t>WSIS+10 High Level Event</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56792"/>
            <a:ext cx="8229600" cy="3989040"/>
          </a:xfrm>
          <a:solidFill>
            <a:srgbClr val="003300">
              <a:alpha val="32941"/>
            </a:srgbClr>
          </a:solidFill>
        </p:spPr>
        <p:txBody>
          <a:bodyPr>
            <a:normAutofit fontScale="92500" lnSpcReduction="10000"/>
          </a:bodyPr>
          <a:lstStyle/>
          <a:p>
            <a:pPr algn="just"/>
            <a:r>
              <a:rPr lang="en-US" sz="3100" dirty="0" smtClean="0">
                <a:solidFill>
                  <a:schemeClr val="bg1"/>
                </a:solidFill>
              </a:rPr>
              <a:t>The </a:t>
            </a:r>
            <a:r>
              <a:rPr lang="en-US" sz="3100" dirty="0">
                <a:solidFill>
                  <a:schemeClr val="bg1"/>
                </a:solidFill>
              </a:rPr>
              <a:t>WSIS+10 High-Level Event will be an extended version of the WSIS Forum </a:t>
            </a:r>
            <a:r>
              <a:rPr lang="en-US" sz="3100" dirty="0" smtClean="0">
                <a:solidFill>
                  <a:schemeClr val="bg1"/>
                </a:solidFill>
              </a:rPr>
              <a:t>to:</a:t>
            </a:r>
          </a:p>
          <a:p>
            <a:pPr lvl="1" algn="just"/>
            <a:r>
              <a:rPr lang="en-US" sz="2700" dirty="0" smtClean="0">
                <a:solidFill>
                  <a:schemeClr val="bg1"/>
                </a:solidFill>
              </a:rPr>
              <a:t>address </a:t>
            </a:r>
            <a:r>
              <a:rPr lang="en-US" sz="2700" dirty="0">
                <a:solidFill>
                  <a:schemeClr val="bg1"/>
                </a:solidFill>
              </a:rPr>
              <a:t>the progress made in the implementation of the WSIS outcomes related to the WSIS Action Lines under mandates of the participating </a:t>
            </a:r>
            <a:r>
              <a:rPr lang="en-US" sz="2700" dirty="0" smtClean="0">
                <a:solidFill>
                  <a:schemeClr val="bg1"/>
                </a:solidFill>
              </a:rPr>
              <a:t>agencies</a:t>
            </a:r>
          </a:p>
          <a:p>
            <a:pPr lvl="1" algn="just"/>
            <a:r>
              <a:rPr lang="en-US" sz="2700" dirty="0" smtClean="0">
                <a:solidFill>
                  <a:schemeClr val="bg1"/>
                </a:solidFill>
              </a:rPr>
              <a:t>provide </a:t>
            </a:r>
            <a:r>
              <a:rPr lang="en-US" sz="2700" dirty="0">
                <a:solidFill>
                  <a:schemeClr val="bg1"/>
                </a:solidFill>
              </a:rPr>
              <a:t>a platform </a:t>
            </a:r>
            <a:r>
              <a:rPr lang="en-US" sz="2700">
                <a:solidFill>
                  <a:schemeClr val="bg1"/>
                </a:solidFill>
              </a:rPr>
              <a:t>for </a:t>
            </a:r>
            <a:r>
              <a:rPr lang="en-US" sz="2700" smtClean="0">
                <a:solidFill>
                  <a:schemeClr val="bg1"/>
                </a:solidFill>
              </a:rPr>
              <a:t>multi-stakeholder </a:t>
            </a:r>
            <a:r>
              <a:rPr lang="en-US" sz="2700" dirty="0">
                <a:solidFill>
                  <a:schemeClr val="bg1"/>
                </a:solidFill>
              </a:rPr>
              <a:t>coordination of the implementation of the WSIS outcomes, with involvement and participation of all WSIS action line facilitators, other UN agencies and all WSIS stakeholders. </a:t>
            </a:r>
          </a:p>
          <a:p>
            <a:pPr algn="just"/>
            <a:endParaRPr lang="en-US" dirty="0">
              <a:solidFill>
                <a:schemeClr val="bg1"/>
              </a:solidFill>
            </a:endParaRPr>
          </a:p>
        </p:txBody>
      </p:sp>
      <p:pic>
        <p:nvPicPr>
          <p:cNvPr id="5"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4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rPr>
              <a:t>Objectives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3989040"/>
          </a:xfrm>
          <a:solidFill>
            <a:srgbClr val="003300">
              <a:alpha val="32941"/>
            </a:srgbClr>
          </a:solidFill>
        </p:spPr>
        <p:txBody>
          <a:bodyPr>
            <a:normAutofit lnSpcReduction="10000"/>
          </a:bodyPr>
          <a:lstStyle/>
          <a:p>
            <a:r>
              <a:rPr lang="en-US" sz="2900" dirty="0">
                <a:solidFill>
                  <a:schemeClr val="bg1"/>
                </a:solidFill>
              </a:rPr>
              <a:t>The WSIS+10 High-Level Event will review </a:t>
            </a:r>
            <a:r>
              <a:rPr lang="en-US" sz="2900" dirty="0" smtClean="0">
                <a:solidFill>
                  <a:schemeClr val="bg1"/>
                </a:solidFill>
              </a:rPr>
              <a:t/>
            </a:r>
            <a:br>
              <a:rPr lang="en-US" sz="2900" dirty="0" smtClean="0">
                <a:solidFill>
                  <a:schemeClr val="bg1"/>
                </a:solidFill>
              </a:rPr>
            </a:br>
            <a:r>
              <a:rPr lang="en-US" sz="2900" dirty="0" smtClean="0">
                <a:solidFill>
                  <a:schemeClr val="bg1"/>
                </a:solidFill>
              </a:rPr>
              <a:t>the </a:t>
            </a:r>
            <a:r>
              <a:rPr lang="en-US" sz="2900" dirty="0">
                <a:solidFill>
                  <a:schemeClr val="bg1"/>
                </a:solidFill>
              </a:rPr>
              <a:t>WSIS Outcomes (2003 and 2005), </a:t>
            </a:r>
            <a:r>
              <a:rPr lang="en-US" sz="2900" dirty="0" smtClean="0">
                <a:solidFill>
                  <a:schemeClr val="bg1"/>
                </a:solidFill>
              </a:rPr>
              <a:t/>
            </a:r>
            <a:br>
              <a:rPr lang="en-US" sz="2900" dirty="0" smtClean="0">
                <a:solidFill>
                  <a:schemeClr val="bg1"/>
                </a:solidFill>
              </a:rPr>
            </a:br>
            <a:r>
              <a:rPr lang="en-US" sz="2900" dirty="0" smtClean="0">
                <a:solidFill>
                  <a:schemeClr val="bg1"/>
                </a:solidFill>
              </a:rPr>
              <a:t>in </a:t>
            </a:r>
            <a:r>
              <a:rPr lang="en-US" sz="2900" dirty="0">
                <a:solidFill>
                  <a:schemeClr val="bg1"/>
                </a:solidFill>
              </a:rPr>
              <a:t>particular, related to the Action Lines </a:t>
            </a:r>
            <a:r>
              <a:rPr lang="en-US" sz="2900" dirty="0" smtClean="0">
                <a:solidFill>
                  <a:schemeClr val="bg1"/>
                </a:solidFill>
              </a:rPr>
              <a:t/>
            </a:r>
            <a:br>
              <a:rPr lang="en-US" sz="2900" dirty="0" smtClean="0">
                <a:solidFill>
                  <a:schemeClr val="bg1"/>
                </a:solidFill>
              </a:rPr>
            </a:br>
            <a:r>
              <a:rPr lang="en-US" sz="2900" dirty="0" smtClean="0">
                <a:solidFill>
                  <a:schemeClr val="bg1"/>
                </a:solidFill>
              </a:rPr>
              <a:t>with </a:t>
            </a:r>
            <a:r>
              <a:rPr lang="en-US" sz="2900" dirty="0">
                <a:solidFill>
                  <a:schemeClr val="bg1"/>
                </a:solidFill>
              </a:rPr>
              <a:t>a view to developing proposals on a </a:t>
            </a:r>
            <a:r>
              <a:rPr lang="en-US" sz="2900" dirty="0" smtClean="0">
                <a:solidFill>
                  <a:schemeClr val="bg1"/>
                </a:solidFill>
              </a:rPr>
              <a:t/>
            </a:r>
            <a:br>
              <a:rPr lang="en-US" sz="2900" dirty="0" smtClean="0">
                <a:solidFill>
                  <a:schemeClr val="bg1"/>
                </a:solidFill>
              </a:rPr>
            </a:br>
            <a:r>
              <a:rPr lang="en-US" sz="2900" dirty="0" smtClean="0">
                <a:solidFill>
                  <a:schemeClr val="bg1"/>
                </a:solidFill>
              </a:rPr>
              <a:t>new </a:t>
            </a:r>
            <a:r>
              <a:rPr lang="en-US" sz="2900" dirty="0">
                <a:solidFill>
                  <a:schemeClr val="bg1"/>
                </a:solidFill>
              </a:rPr>
              <a:t>vision beyond 2015, potentially also </a:t>
            </a:r>
            <a:r>
              <a:rPr lang="en-US" sz="2900" dirty="0" smtClean="0">
                <a:solidFill>
                  <a:schemeClr val="bg1"/>
                </a:solidFill>
              </a:rPr>
              <a:t/>
            </a:r>
            <a:br>
              <a:rPr lang="en-US" sz="2900" dirty="0" smtClean="0">
                <a:solidFill>
                  <a:schemeClr val="bg1"/>
                </a:solidFill>
              </a:rPr>
            </a:br>
            <a:r>
              <a:rPr lang="en-US" sz="2900" dirty="0" smtClean="0">
                <a:solidFill>
                  <a:schemeClr val="bg1"/>
                </a:solidFill>
              </a:rPr>
              <a:t>exploring </a:t>
            </a:r>
            <a:r>
              <a:rPr lang="en-US" sz="2900" dirty="0">
                <a:solidFill>
                  <a:schemeClr val="bg1"/>
                </a:solidFill>
              </a:rPr>
              <a:t>new targets. </a:t>
            </a:r>
            <a:endParaRPr lang="en-US" sz="2900" dirty="0" smtClean="0">
              <a:solidFill>
                <a:schemeClr val="bg1"/>
              </a:solidFill>
            </a:endParaRPr>
          </a:p>
          <a:p>
            <a:pPr algn="just"/>
            <a:r>
              <a:rPr lang="en-US" sz="2900" dirty="0" smtClean="0">
                <a:solidFill>
                  <a:schemeClr val="bg1"/>
                </a:solidFill>
              </a:rPr>
              <a:t>The </a:t>
            </a:r>
            <a:r>
              <a:rPr lang="en-US" sz="2900" dirty="0">
                <a:solidFill>
                  <a:schemeClr val="bg1"/>
                </a:solidFill>
              </a:rPr>
              <a:t>meeting will be organized taking into account decisions of the 68th Session of the UN General Assembly</a:t>
            </a:r>
            <a:r>
              <a:rPr lang="en-US" sz="2900" dirty="0" smtClean="0">
                <a:solidFill>
                  <a:schemeClr val="bg1"/>
                </a:solidFill>
              </a:rPr>
              <a:t>.</a:t>
            </a:r>
            <a:endParaRPr lang="en-US" sz="2900" dirty="0">
              <a:solidFill>
                <a:schemeClr val="bg1"/>
              </a:solidFill>
            </a:endParaRPr>
          </a:p>
        </p:txBody>
      </p:sp>
      <p:pic>
        <p:nvPicPr>
          <p:cNvPr id="5122" name="Picture 2" descr="Click here to en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4071">
            <a:off x="7242644" y="1700812"/>
            <a:ext cx="1320148" cy="1872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2" descr="Click here to en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1323">
            <a:off x="7515500" y="1701498"/>
            <a:ext cx="1320148" cy="1872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555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effectLst>
                  <a:outerShdw blurRad="38100" dist="38100" dir="2700000" algn="tl">
                    <a:srgbClr val="000000">
                      <a:alpha val="43137"/>
                    </a:srgbClr>
                  </a:outerShdw>
                </a:effectLst>
              </a:rPr>
              <a:t>WSIS+10 High-Level </a:t>
            </a:r>
            <a:r>
              <a:rPr lang="en-US" b="1" dirty="0" smtClean="0">
                <a:solidFill>
                  <a:schemeClr val="bg1"/>
                </a:solidFill>
                <a:effectLst>
                  <a:outerShdw blurRad="38100" dist="38100" dir="2700000" algn="tl">
                    <a:srgbClr val="000000">
                      <a:alpha val="43137"/>
                    </a:srgbClr>
                  </a:outerShdw>
                </a:effectLst>
              </a:rPr>
              <a:t>Event: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Expected Outcomes </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56792"/>
            <a:ext cx="8229600" cy="3989040"/>
          </a:xfrm>
          <a:solidFill>
            <a:srgbClr val="003300">
              <a:alpha val="32941"/>
            </a:srgbClr>
          </a:solidFill>
        </p:spPr>
        <p:txBody>
          <a:bodyPr vert="horz" lIns="91440" tIns="45720" rIns="91440" bIns="45720" rtlCol="0">
            <a:normAutofit/>
          </a:bodyPr>
          <a:lstStyle/>
          <a:p>
            <a:pPr marL="0" indent="0" algn="ctr">
              <a:buNone/>
            </a:pPr>
            <a:r>
              <a:rPr lang="en-US" sz="2800" b="1" dirty="0" smtClean="0">
                <a:solidFill>
                  <a:schemeClr val="bg1"/>
                </a:solidFill>
                <a:effectLst>
                  <a:outerShdw blurRad="38100" dist="38100" dir="2700000" algn="tl">
                    <a:srgbClr val="000000">
                      <a:alpha val="43137"/>
                    </a:srgbClr>
                  </a:outerShdw>
                </a:effectLst>
              </a:rPr>
              <a:t>1) WSIS+10 </a:t>
            </a:r>
            <a:r>
              <a:rPr lang="en-US" sz="2800" b="1" dirty="0">
                <a:solidFill>
                  <a:schemeClr val="bg1"/>
                </a:solidFill>
                <a:effectLst>
                  <a:outerShdw blurRad="38100" dist="38100" dir="2700000" algn="tl">
                    <a:srgbClr val="000000">
                      <a:alpha val="43137"/>
                    </a:srgbClr>
                  </a:outerShdw>
                </a:effectLst>
              </a:rPr>
              <a:t>Statement</a:t>
            </a:r>
            <a:r>
              <a:rPr lang="en-US" sz="2800" b="1" dirty="0">
                <a:solidFill>
                  <a:schemeClr val="bg1"/>
                </a:solidFill>
              </a:rPr>
              <a:t> </a:t>
            </a:r>
            <a:r>
              <a:rPr lang="en-US" sz="2800" dirty="0">
                <a:solidFill>
                  <a:schemeClr val="bg1"/>
                </a:solidFill>
              </a:rPr>
              <a:t>on </a:t>
            </a:r>
            <a:r>
              <a:rPr lang="en-US" sz="2800" dirty="0" smtClean="0">
                <a:solidFill>
                  <a:schemeClr val="bg1"/>
                </a:solidFill>
              </a:rPr>
              <a:t/>
            </a:r>
            <a:br>
              <a:rPr lang="en-US" sz="2800" dirty="0" smtClean="0">
                <a:solidFill>
                  <a:schemeClr val="bg1"/>
                </a:solidFill>
              </a:rPr>
            </a:br>
            <a:r>
              <a:rPr lang="en-US" sz="2800" dirty="0" smtClean="0">
                <a:solidFill>
                  <a:schemeClr val="bg1"/>
                </a:solidFill>
              </a:rPr>
              <a:t>Implementation </a:t>
            </a:r>
            <a:r>
              <a:rPr lang="en-US" sz="2800" dirty="0">
                <a:solidFill>
                  <a:schemeClr val="bg1"/>
                </a:solidFill>
              </a:rPr>
              <a:t>of </a:t>
            </a:r>
            <a:r>
              <a:rPr lang="en-US" sz="2800" dirty="0" smtClean="0">
                <a:solidFill>
                  <a:schemeClr val="bg1"/>
                </a:solidFill>
              </a:rPr>
              <a:t>WSIS </a:t>
            </a:r>
            <a:r>
              <a:rPr lang="en-US" sz="2800" dirty="0">
                <a:solidFill>
                  <a:schemeClr val="bg1"/>
                </a:solidFill>
              </a:rPr>
              <a:t>Outcomes </a:t>
            </a:r>
          </a:p>
          <a:p>
            <a:pPr marL="0" indent="0" algn="ctr">
              <a:buNone/>
            </a:pPr>
            <a:r>
              <a:rPr lang="en-US" sz="2800" b="1" dirty="0" smtClean="0">
                <a:solidFill>
                  <a:schemeClr val="bg1"/>
                </a:solidFill>
                <a:effectLst>
                  <a:outerShdw blurRad="38100" dist="38100" dir="2700000" algn="tl">
                    <a:srgbClr val="000000">
                      <a:alpha val="43137"/>
                    </a:srgbClr>
                  </a:outerShdw>
                </a:effectLst>
              </a:rPr>
              <a:t>2) WSIS+10 </a:t>
            </a:r>
            <a:r>
              <a:rPr lang="en-US" sz="2800" b="1" dirty="0">
                <a:solidFill>
                  <a:schemeClr val="bg1"/>
                </a:solidFill>
                <a:effectLst>
                  <a:outerShdw blurRad="38100" dist="38100" dir="2700000" algn="tl">
                    <a:srgbClr val="000000">
                      <a:alpha val="43137"/>
                    </a:srgbClr>
                  </a:outerShdw>
                </a:effectLst>
              </a:rPr>
              <a:t>Vision for </a:t>
            </a:r>
            <a:r>
              <a:rPr lang="en-US" sz="2800" b="1" dirty="0" smtClean="0">
                <a:solidFill>
                  <a:schemeClr val="bg1"/>
                </a:solidFill>
                <a:effectLst>
                  <a:outerShdw blurRad="38100" dist="38100" dir="2700000" algn="tl">
                    <a:srgbClr val="000000">
                      <a:alpha val="43137"/>
                    </a:srgbClr>
                  </a:outerShdw>
                </a:effectLst>
              </a:rPr>
              <a:t>WSIS </a:t>
            </a:r>
            <a:r>
              <a:rPr lang="en-US" sz="2800" b="1" dirty="0">
                <a:solidFill>
                  <a:schemeClr val="bg1"/>
                </a:solidFill>
                <a:effectLst>
                  <a:outerShdw blurRad="38100" dist="38100" dir="2700000" algn="tl">
                    <a:srgbClr val="000000">
                      <a:alpha val="43137"/>
                    </a:srgbClr>
                  </a:outerShdw>
                </a:effectLst>
              </a:rPr>
              <a:t>Beyond 2015</a:t>
            </a:r>
            <a:r>
              <a:rPr lang="en-US" sz="2800" b="1" dirty="0">
                <a:solidFill>
                  <a:schemeClr val="bg1"/>
                </a:solidFill>
              </a:rPr>
              <a:t> </a:t>
            </a:r>
            <a:r>
              <a:rPr lang="en-US" sz="2800" dirty="0" smtClean="0">
                <a:solidFill>
                  <a:schemeClr val="bg1"/>
                </a:solidFill>
              </a:rPr>
              <a:t/>
            </a:r>
            <a:br>
              <a:rPr lang="en-US" sz="2800" dirty="0" smtClean="0">
                <a:solidFill>
                  <a:schemeClr val="bg1"/>
                </a:solidFill>
              </a:rPr>
            </a:br>
            <a:r>
              <a:rPr lang="en-US" sz="2800" dirty="0" smtClean="0">
                <a:solidFill>
                  <a:schemeClr val="bg1"/>
                </a:solidFill>
              </a:rPr>
              <a:t>under </a:t>
            </a:r>
            <a:r>
              <a:rPr lang="en-US" sz="2800" dirty="0">
                <a:solidFill>
                  <a:schemeClr val="bg1"/>
                </a:solidFill>
              </a:rPr>
              <a:t>mandates of the participating agencies</a:t>
            </a:r>
          </a:p>
          <a:p>
            <a:pPr algn="ctr"/>
            <a:endParaRPr lang="en-US" sz="2800" dirty="0">
              <a:solidFill>
                <a:schemeClr val="bg1"/>
              </a:solidFill>
            </a:endParaRPr>
          </a:p>
        </p:txBody>
      </p:sp>
      <p:pic>
        <p:nvPicPr>
          <p:cNvPr id="1028" name="Picture 4" descr="0566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789041"/>
            <a:ext cx="2160240" cy="1336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47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3701008"/>
          </a:xfrm>
          <a:solidFill>
            <a:srgbClr val="003300">
              <a:alpha val="32941"/>
            </a:srgbClr>
          </a:solidFill>
        </p:spPr>
        <p:txBody>
          <a:bodyPr vert="horz" lIns="91440" tIns="45720" rIns="91440" bIns="45720" rtlCol="0">
            <a:normAutofit fontScale="92500" lnSpcReduction="20000"/>
          </a:bodyPr>
          <a:lstStyle/>
          <a:p>
            <a:pPr algn="just"/>
            <a:r>
              <a:rPr lang="en-US" sz="2800" dirty="0">
                <a:solidFill>
                  <a:schemeClr val="bg1"/>
                </a:solidFill>
              </a:rPr>
              <a:t>Open and inclusive, </a:t>
            </a:r>
            <a:r>
              <a:rPr lang="en-US" sz="2800" dirty="0" err="1">
                <a:solidFill>
                  <a:schemeClr val="bg1"/>
                </a:solidFill>
              </a:rPr>
              <a:t>multistakeholder</a:t>
            </a:r>
            <a:r>
              <a:rPr lang="en-US" sz="2800" dirty="0">
                <a:solidFill>
                  <a:schemeClr val="bg1"/>
                </a:solidFill>
              </a:rPr>
              <a:t> </a:t>
            </a:r>
            <a:endParaRPr lang="en-US" sz="2800" dirty="0" smtClean="0">
              <a:solidFill>
                <a:schemeClr val="bg1"/>
              </a:solidFill>
            </a:endParaRPr>
          </a:p>
          <a:p>
            <a:pPr marL="363538" indent="0" algn="just">
              <a:buNone/>
            </a:pPr>
            <a:r>
              <a:rPr lang="en-US" sz="2800" dirty="0" smtClean="0">
                <a:solidFill>
                  <a:schemeClr val="bg1"/>
                </a:solidFill>
              </a:rPr>
              <a:t>consultation process in six phases </a:t>
            </a:r>
          </a:p>
          <a:p>
            <a:pPr marL="363538" indent="0" algn="just">
              <a:buNone/>
            </a:pPr>
            <a:r>
              <a:rPr lang="en-US" sz="2800" dirty="0" smtClean="0">
                <a:solidFill>
                  <a:schemeClr val="bg1"/>
                </a:solidFill>
              </a:rPr>
              <a:t>with engagement of all UN Agencies</a:t>
            </a:r>
          </a:p>
          <a:p>
            <a:pPr marL="363538" indent="0" algn="just">
              <a:buNone/>
            </a:pPr>
            <a:r>
              <a:rPr lang="en-US" sz="2800" dirty="0" smtClean="0">
                <a:solidFill>
                  <a:schemeClr val="bg1"/>
                </a:solidFill>
              </a:rPr>
              <a:t>mandated to facilitate implementation </a:t>
            </a:r>
          </a:p>
          <a:p>
            <a:pPr marL="363538" indent="0" algn="just">
              <a:buNone/>
            </a:pPr>
            <a:r>
              <a:rPr lang="en-US" sz="2800" dirty="0" smtClean="0">
                <a:solidFill>
                  <a:schemeClr val="bg1"/>
                </a:solidFill>
              </a:rPr>
              <a:t>of the WSIS Outcomes</a:t>
            </a:r>
            <a:endParaRPr lang="en-US" sz="2800" dirty="0">
              <a:solidFill>
                <a:schemeClr val="bg1"/>
              </a:solidFill>
            </a:endParaRPr>
          </a:p>
          <a:p>
            <a:pPr algn="just"/>
            <a:r>
              <a:rPr lang="en-US" sz="2800" dirty="0" smtClean="0">
                <a:solidFill>
                  <a:schemeClr val="bg1"/>
                </a:solidFill>
              </a:rPr>
              <a:t>Three physical </a:t>
            </a:r>
            <a:r>
              <a:rPr lang="en-US" sz="2800" dirty="0">
                <a:solidFill>
                  <a:schemeClr val="bg1"/>
                </a:solidFill>
              </a:rPr>
              <a:t>meetings </a:t>
            </a:r>
            <a:r>
              <a:rPr lang="en-US" sz="2800" dirty="0" smtClean="0">
                <a:solidFill>
                  <a:schemeClr val="bg1"/>
                </a:solidFill>
              </a:rPr>
              <a:t>with remote participation</a:t>
            </a:r>
          </a:p>
          <a:p>
            <a:pPr algn="just"/>
            <a:r>
              <a:rPr lang="en-US" sz="2800" dirty="0" smtClean="0">
                <a:solidFill>
                  <a:schemeClr val="bg1"/>
                </a:solidFill>
              </a:rPr>
              <a:t>Ongoing online consultations based on formal submissions and online discussions</a:t>
            </a:r>
          </a:p>
          <a:p>
            <a:pPr algn="just"/>
            <a:r>
              <a:rPr lang="en-US" sz="2800" dirty="0" smtClean="0">
                <a:solidFill>
                  <a:schemeClr val="bg1"/>
                </a:solidFill>
              </a:rPr>
              <a:t>Background and input documents for reference</a:t>
            </a:r>
            <a:endParaRPr lang="en-US" sz="2800" dirty="0">
              <a:solidFill>
                <a:schemeClr val="bg1"/>
              </a:solidFill>
            </a:endParaRPr>
          </a:p>
        </p:txBody>
      </p:sp>
      <p:sp>
        <p:nvSpPr>
          <p:cNvPr id="7" name="Title 1"/>
          <p:cNvSpPr>
            <a:spLocks noGrp="1"/>
          </p:cNvSpPr>
          <p:nvPr>
            <p:ph type="title"/>
          </p:nvPr>
        </p:nvSpPr>
        <p:spPr>
          <a:xfrm>
            <a:off x="457200" y="485800"/>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err="1" smtClean="0">
                <a:solidFill>
                  <a:schemeClr val="bg1"/>
                </a:solidFill>
                <a:effectLst>
                  <a:outerShdw blurRad="38100" dist="38100" dir="2700000" algn="tl">
                    <a:srgbClr val="000000">
                      <a:alpha val="43137"/>
                    </a:srgbClr>
                  </a:outerShdw>
                </a:effectLst>
              </a:rPr>
              <a:t>Multistakeholder</a:t>
            </a:r>
            <a:r>
              <a:rPr lang="en-US" sz="3100" b="1" dirty="0" smtClean="0">
                <a:solidFill>
                  <a:schemeClr val="bg1"/>
                </a:solidFill>
                <a:effectLst>
                  <a:outerShdw blurRad="38100" dist="38100" dir="2700000" algn="tl">
                    <a:srgbClr val="000000">
                      <a:alpha val="43137"/>
                    </a:srgbClr>
                  </a:outerShdw>
                </a:effectLst>
              </a:rPr>
              <a:t> Preparatory Platform</a:t>
            </a:r>
            <a:br>
              <a:rPr lang="en-US" sz="3100" b="1" dirty="0" smtClean="0">
                <a:solidFill>
                  <a:schemeClr val="bg1"/>
                </a:solidFill>
                <a:effectLst>
                  <a:outerShdw blurRad="38100" dist="38100" dir="2700000" algn="tl">
                    <a:srgbClr val="000000">
                      <a:alpha val="43137"/>
                    </a:srgbClr>
                  </a:outerShdw>
                </a:effectLst>
              </a:rPr>
            </a:br>
            <a:r>
              <a:rPr lang="en-US" sz="3100" b="1" dirty="0" smtClean="0">
                <a:solidFill>
                  <a:schemeClr val="accent2">
                    <a:lumMod val="75000"/>
                  </a:schemeClr>
                </a:solidFill>
                <a:effectLst>
                  <a:outerShdw blurRad="38100" dist="38100" dir="2700000" algn="tl">
                    <a:srgbClr val="000000">
                      <a:alpha val="43137"/>
                    </a:srgbClr>
                  </a:outerShdw>
                </a:effectLst>
              </a:rPr>
              <a:t>www.wsis.org/review</a:t>
            </a:r>
            <a:endParaRPr lang="en-US" sz="3100" b="1" dirty="0">
              <a:solidFill>
                <a:schemeClr val="accent2">
                  <a:lumMod val="75000"/>
                </a:schemeClr>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1772816"/>
            <a:ext cx="2520280" cy="18902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descr="C:\Users\ponder\Desktop\WSIS+10\PPTX_FILES\PPTX_FILES\world_summi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291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960240"/>
            <a:ext cx="8966621" cy="3629000"/>
          </a:xfrm>
          <a:solidFill>
            <a:srgbClr val="003300">
              <a:alpha val="32941"/>
            </a:srgbClr>
          </a:solidFill>
        </p:spPr>
        <p:txBody>
          <a:bodyPr vert="horz" lIns="91440" tIns="45720" rIns="91440" bIns="45720" rtlCol="0">
            <a:normAutofit/>
          </a:bodyPr>
          <a:lstStyle/>
          <a:p>
            <a:pPr marL="0" indent="0" algn="just">
              <a:buNone/>
            </a:pPr>
            <a:r>
              <a:rPr lang="en-US" sz="2800" dirty="0" smtClean="0"/>
              <a:t> </a:t>
            </a:r>
            <a:endParaRPr lang="en-US" sz="2800" dirty="0"/>
          </a:p>
          <a:p>
            <a:pPr marL="0" indent="0" algn="just">
              <a:buNone/>
            </a:pPr>
            <a:endParaRPr lang="en-US" sz="2800" dirty="0">
              <a:solidFill>
                <a:schemeClr val="bg1"/>
              </a:solidFill>
            </a:endParaRPr>
          </a:p>
        </p:txBody>
      </p:sp>
      <p:sp>
        <p:nvSpPr>
          <p:cNvPr id="7" name="Title 1"/>
          <p:cNvSpPr>
            <a:spLocks noGrp="1"/>
          </p:cNvSpPr>
          <p:nvPr>
            <p:ph type="title"/>
          </p:nvPr>
        </p:nvSpPr>
        <p:spPr>
          <a:xfrm>
            <a:off x="457200" y="485800"/>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Background Documents</a:t>
            </a:r>
            <a:br>
              <a:rPr lang="en-US" sz="3100" b="1" dirty="0" smtClean="0">
                <a:solidFill>
                  <a:schemeClr val="bg1"/>
                </a:solidFill>
                <a:effectLst>
                  <a:outerShdw blurRad="38100" dist="38100" dir="2700000" algn="tl">
                    <a:srgbClr val="000000">
                      <a:alpha val="43137"/>
                    </a:srgbClr>
                  </a:outerShdw>
                </a:effectLst>
              </a:rPr>
            </a:br>
            <a:r>
              <a:rPr lang="en-US" sz="3100" b="1" dirty="0" smtClean="0">
                <a:solidFill>
                  <a:schemeClr val="accent2">
                    <a:lumMod val="75000"/>
                  </a:schemeClr>
                </a:solidFill>
                <a:effectLst>
                  <a:outerShdw blurRad="38100" dist="38100" dir="2700000" algn="tl">
                    <a:srgbClr val="000000">
                      <a:alpha val="43137"/>
                    </a:srgbClr>
                  </a:outerShdw>
                </a:effectLst>
              </a:rPr>
              <a:t>www.wsis.org/review</a:t>
            </a:r>
            <a:endParaRPr lang="en-US" sz="3100" b="1" dirty="0">
              <a:solidFill>
                <a:schemeClr val="bg1"/>
              </a:solidFill>
              <a:effectLst>
                <a:outerShdw blurRad="38100" dist="38100" dir="2700000" algn="tl">
                  <a:srgbClr val="000000">
                    <a:alpha val="43137"/>
                  </a:srgbClr>
                </a:outerShdw>
              </a:effectLst>
            </a:endParaRPr>
          </a:p>
        </p:txBody>
      </p:sp>
      <p:pic>
        <p:nvPicPr>
          <p:cNvPr id="2050" name="Picture 2" descr="document co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020989"/>
            <a:ext cx="1512168" cy="2146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document cov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5922" y="2020989"/>
            <a:ext cx="1512168" cy="2136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document cov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2010156"/>
            <a:ext cx="1512168" cy="2157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3" name="Picture 5" descr="document cover">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92720" y="2020989"/>
            <a:ext cx="1498684" cy="21258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86366" y="4200418"/>
            <a:ext cx="2066078" cy="954107"/>
          </a:xfrm>
          <a:prstGeom prst="rect">
            <a:avLst/>
          </a:prstGeom>
        </p:spPr>
        <p:txBody>
          <a:bodyPr wrap="square">
            <a:spAutoFit/>
          </a:bodyPr>
          <a:lstStyle/>
          <a:p>
            <a:pPr algn="ctr" eaLnBrk="0" fontAlgn="base" hangingPunct="0">
              <a:spcBef>
                <a:spcPct val="0"/>
              </a:spcBef>
              <a:spcAft>
                <a:spcPct val="0"/>
              </a:spcAft>
            </a:pP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WSIS+10 Visioning Challenge</a:t>
            </a:r>
            <a:endPar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endParaRPr>
          </a:p>
          <a:p>
            <a:pPr algn="ctr" eaLnBrk="0" fontAlgn="base" hangingPunct="0">
              <a:spcBef>
                <a:spcPct val="0"/>
              </a:spcBef>
              <a:spcAft>
                <a:spcPct val="0"/>
              </a:spcAft>
            </a:pPr>
            <a:r>
              <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rPr>
              <a:t>  </a:t>
            </a:r>
            <a:endParaRPr lang="en-US" altLang="en-US" sz="2778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
        <p:nvSpPr>
          <p:cNvPr id="5" name="Rectangle 4"/>
          <p:cNvSpPr/>
          <p:nvPr/>
        </p:nvSpPr>
        <p:spPr>
          <a:xfrm>
            <a:off x="3457585" y="4221088"/>
            <a:ext cx="2286000" cy="1169551"/>
          </a:xfrm>
          <a:prstGeom prst="rect">
            <a:avLst/>
          </a:prstGeom>
        </p:spPr>
        <p:txBody>
          <a:bodyPr wrap="square">
            <a:spAutoFit/>
          </a:bodyPr>
          <a:lstStyle/>
          <a:p>
            <a:pPr algn="ctr" eaLnBrk="0" fontAlgn="base" hangingPunct="0">
              <a:spcBef>
                <a:spcPct val="0"/>
              </a:spcBef>
              <a:spcAft>
                <a:spcPct val="0"/>
              </a:spcAft>
            </a:pP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2012 &amp; </a:t>
            </a: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2013 Identifying </a:t>
            </a: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Emerging Trends and a vision </a:t>
            </a: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
            </a:r>
            <a:b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b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beyond 2015 </a:t>
            </a:r>
            <a:endPar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
        <p:nvSpPr>
          <p:cNvPr id="6" name="Rectangle 5"/>
          <p:cNvSpPr/>
          <p:nvPr/>
        </p:nvSpPr>
        <p:spPr>
          <a:xfrm>
            <a:off x="1655708" y="4223175"/>
            <a:ext cx="2124204" cy="954107"/>
          </a:xfrm>
          <a:prstGeom prst="rect">
            <a:avLst/>
          </a:prstGeom>
        </p:spPr>
        <p:txBody>
          <a:bodyPr wrap="square">
            <a:spAutoFit/>
          </a:bodyPr>
          <a:lstStyle/>
          <a:p>
            <a:pPr algn="ctr" eaLnBrk="0" fontAlgn="base" hangingPunct="0">
              <a:spcBef>
                <a:spcPct val="0"/>
              </a:spcBef>
              <a:spcAft>
                <a:spcPct val="0"/>
              </a:spcAft>
            </a:pP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WSIS Forum 2013 Outcome Document</a:t>
            </a:r>
            <a:endPar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a:p>
            <a:pPr algn="ctr" eaLnBrk="0" fontAlgn="base" hangingPunct="0">
              <a:spcBef>
                <a:spcPct val="0"/>
              </a:spcBef>
              <a:spcAft>
                <a:spcPct val="0"/>
              </a:spcAft>
            </a:pPr>
            <a:r>
              <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rId9"/>
              </a:rPr>
              <a:t>  </a:t>
            </a:r>
            <a:endParaRPr lang="en-US" altLang="en-US" sz="971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
        <p:nvSpPr>
          <p:cNvPr id="8" name="Rectangle 7"/>
          <p:cNvSpPr/>
          <p:nvPr/>
        </p:nvSpPr>
        <p:spPr>
          <a:xfrm>
            <a:off x="5326462" y="4204245"/>
            <a:ext cx="2269874" cy="1384995"/>
          </a:xfrm>
          <a:prstGeom prst="rect">
            <a:avLst/>
          </a:prstGeom>
        </p:spPr>
        <p:txBody>
          <a:bodyPr wrap="square">
            <a:spAutoFit/>
          </a:bodyPr>
          <a:lstStyle/>
          <a:p>
            <a:pPr algn="ctr" eaLnBrk="0" fontAlgn="base" hangingPunct="0">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WSIS+10 Event:</a:t>
            </a:r>
          </a:p>
          <a:p>
            <a:pPr algn="ctr" eaLnBrk="0" fontAlgn="base" hangingPunct="0">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Towards </a:t>
            </a: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Knowledge Societies for Peace and Sustainable Development: </a:t>
            </a: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
            </a:r>
            <a:b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b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Final </a:t>
            </a:r>
            <a:r>
              <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rPr>
              <a:t>Statement</a:t>
            </a:r>
            <a:endPar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pic>
        <p:nvPicPr>
          <p:cNvPr id="13" name="Picture 5" descr="C:\Users\ponder\Desktop\WSIS+10\PPTX_FILES\PPTX_FILES\world_summi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55587" y="1993730"/>
            <a:ext cx="1508901" cy="214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236296" y="4221088"/>
            <a:ext cx="2066078" cy="1600438"/>
          </a:xfrm>
          <a:prstGeom prst="rect">
            <a:avLst/>
          </a:prstGeom>
        </p:spPr>
        <p:txBody>
          <a:bodyPr wrap="square">
            <a:spAutoFit/>
          </a:bodyPr>
          <a:lstStyle/>
          <a:p>
            <a:pPr algn="ctr" eaLnBrk="0" fontAlgn="base" hangingPunct="0">
              <a:spcBef>
                <a:spcPct val="0"/>
              </a:spcBef>
              <a:spcAft>
                <a:spcPct val="0"/>
              </a:spcAft>
            </a:pP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Measuring the Information Society Report  2013</a:t>
            </a:r>
            <a:b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br>
            <a:r>
              <a:rPr lang="en-US" altLang="en-US" sz="1400" b="1" dirty="0" smtClean="0">
                <a:solidFill>
                  <a:prstClr val="white"/>
                </a:solidFill>
                <a:effectLst>
                  <a:outerShdw blurRad="38100" dist="38100" dir="2700000" algn="tl">
                    <a:srgbClr val="000000">
                      <a:alpha val="43137"/>
                    </a:srgbClr>
                  </a:outerShdw>
                </a:effectLst>
                <a:latin typeface="Verdana" pitchFamily="34" charset="0"/>
                <a:cs typeface="Arial" pitchFamily="34" charset="0"/>
              </a:rPr>
              <a:t>(official launch on 7 October 2013)</a:t>
            </a:r>
            <a:endParaRPr lang="en-US" altLang="en-US" sz="1400" b="1"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endParaRPr>
          </a:p>
          <a:p>
            <a:pPr algn="ctr" eaLnBrk="0" fontAlgn="base" hangingPunct="0">
              <a:spcBef>
                <a:spcPct val="0"/>
              </a:spcBef>
              <a:spcAft>
                <a:spcPct val="0"/>
              </a:spcAft>
            </a:pPr>
            <a:r>
              <a:rPr lang="en-US" altLang="en-US" sz="1400" dirty="0">
                <a:solidFill>
                  <a:prstClr val="white"/>
                </a:solidFill>
                <a:effectLst>
                  <a:outerShdw blurRad="38100" dist="38100" dir="2700000" algn="tl">
                    <a:srgbClr val="000000">
                      <a:alpha val="43137"/>
                    </a:srgbClr>
                  </a:outerShdw>
                </a:effectLst>
                <a:latin typeface="Verdana" pitchFamily="34" charset="0"/>
                <a:cs typeface="Arial" pitchFamily="34" charset="0"/>
                <a:hlinkClick r:id=""/>
              </a:rPr>
              <a:t>  </a:t>
            </a:r>
            <a:endParaRPr lang="en-US" altLang="en-US" sz="277800" dirty="0">
              <a:solidFill>
                <a:prstClr val="white"/>
              </a:solidFill>
              <a:effectLst>
                <a:outerShdw blurRad="38100" dist="38100" dir="2700000" algn="tl">
                  <a:srgbClr val="000000">
                    <a:alpha val="43137"/>
                  </a:srgbClr>
                </a:outerShdw>
              </a:effectLst>
              <a:latin typeface="Verdana" pitchFamily="34" charset="0"/>
              <a:cs typeface="Arial" pitchFamily="34" charset="0"/>
            </a:endParaRPr>
          </a:p>
        </p:txBody>
      </p:sp>
    </p:spTree>
    <p:extLst>
      <p:ext uri="{BB962C8B-B14F-4D97-AF65-F5344CB8AC3E}">
        <p14:creationId xmlns:p14="http://schemas.microsoft.com/office/powerpoint/2010/main" val="426143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WSIS+10: Preparatory Process </a:t>
            </a:r>
            <a:br>
              <a:rPr lang="en-US" b="1" dirty="0" smtClean="0">
                <a:solidFill>
                  <a:schemeClr val="bg1"/>
                </a:solidFill>
                <a:effectLst>
                  <a:outerShdw blurRad="38100" dist="38100" dir="2700000" algn="tl">
                    <a:srgbClr val="000000">
                      <a:alpha val="43137"/>
                    </a:srgbClr>
                  </a:outerShdw>
                </a:effectLst>
              </a:rPr>
            </a:br>
            <a:r>
              <a:rPr lang="en-US" sz="3100" b="1" dirty="0" err="1" smtClean="0">
                <a:solidFill>
                  <a:schemeClr val="bg1"/>
                </a:solidFill>
                <a:effectLst>
                  <a:outerShdw blurRad="38100" dist="38100" dir="2700000" algn="tl">
                    <a:srgbClr val="000000">
                      <a:alpha val="43137"/>
                    </a:srgbClr>
                  </a:outerShdw>
                </a:effectLst>
              </a:rPr>
              <a:t>Multistakeholder</a:t>
            </a:r>
            <a:r>
              <a:rPr lang="en-US" sz="3100" b="1" dirty="0" smtClean="0">
                <a:solidFill>
                  <a:schemeClr val="bg1"/>
                </a:solidFill>
                <a:effectLst>
                  <a:outerShdw blurRad="38100" dist="38100" dir="2700000" algn="tl">
                    <a:srgbClr val="000000">
                      <a:alpha val="43137"/>
                    </a:srgbClr>
                  </a:outerShdw>
                </a:effectLst>
              </a:rPr>
              <a:t> </a:t>
            </a:r>
            <a:r>
              <a:rPr lang="en-US" sz="3100" b="1" dirty="0">
                <a:solidFill>
                  <a:schemeClr val="bg1"/>
                </a:solidFill>
                <a:effectLst>
                  <a:outerShdw blurRad="38100" dist="38100" dir="2700000" algn="tl">
                    <a:srgbClr val="000000">
                      <a:alpha val="43137"/>
                    </a:srgbClr>
                  </a:outerShdw>
                </a:effectLst>
              </a:rPr>
              <a:t>Preparatory </a:t>
            </a:r>
            <a:r>
              <a:rPr lang="en-US" sz="3100" b="1" dirty="0" smtClean="0">
                <a:solidFill>
                  <a:schemeClr val="bg1"/>
                </a:solidFill>
                <a:effectLst>
                  <a:outerShdw blurRad="38100" dist="38100" dir="2700000" algn="tl">
                    <a:srgbClr val="000000">
                      <a:alpha val="43137"/>
                    </a:srgbClr>
                  </a:outerShdw>
                </a:effectLst>
              </a:rPr>
              <a:t>Platform (</a:t>
            </a:r>
            <a:r>
              <a:rPr lang="en-US" sz="3100" b="1" dirty="0">
                <a:solidFill>
                  <a:schemeClr val="bg1"/>
                </a:solidFill>
                <a:effectLst>
                  <a:outerShdw blurRad="38100" dist="38100" dir="2700000" algn="tl">
                    <a:srgbClr val="000000">
                      <a:alpha val="43137"/>
                    </a:srgbClr>
                  </a:outerShdw>
                </a:effectLst>
              </a:rPr>
              <a:t>www.wsis.org/review)</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87884851"/>
              </p:ext>
            </p:extLst>
          </p:nvPr>
        </p:nvGraphicFramePr>
        <p:xfrm>
          <a:off x="457200" y="1268760"/>
          <a:ext cx="8291514" cy="4042832"/>
        </p:xfrm>
        <a:graphic>
          <a:graphicData uri="http://schemas.openxmlformats.org/drawingml/2006/table">
            <a:tbl>
              <a:tblPr bandRow="1">
                <a:tableStyleId>{37CE84F3-28C3-443E-9E96-99CF82512B78}</a:tableStyleId>
              </a:tblPr>
              <a:tblGrid>
                <a:gridCol w="2386608"/>
                <a:gridCol w="5904906"/>
              </a:tblGrid>
              <a:tr h="670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effectLst>
                            <a:outerShdw blurRad="38100" dist="38100" dir="2700000" algn="tl">
                              <a:srgbClr val="000000">
                                <a:alpha val="43137"/>
                              </a:srgbClr>
                            </a:outerShdw>
                          </a:effectLst>
                        </a:rPr>
                        <a:t>Phase One: </a:t>
                      </a:r>
                      <a:br>
                        <a:rPr lang="en-US" sz="1900" dirty="0" smtClean="0">
                          <a:effectLst>
                            <a:outerShdw blurRad="38100" dist="38100" dir="2700000" algn="tl">
                              <a:srgbClr val="000000">
                                <a:alpha val="43137"/>
                              </a:srgbClr>
                            </a:outerShdw>
                          </a:effectLst>
                        </a:rPr>
                      </a:br>
                      <a:r>
                        <a:rPr lang="en-US" sz="1900" dirty="0" smtClean="0"/>
                        <a:t>July2013 </a:t>
                      </a:r>
                      <a:endParaRPr lang="en-US" sz="1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Initiation of the Open Consultation Process: Official Submissions (www.wsis.org/review) </a:t>
                      </a:r>
                      <a:endParaRPr lang="en-US" sz="1900" dirty="0" smtClean="0">
                        <a:solidFill>
                          <a:schemeClr val="bg1"/>
                        </a:solidFill>
                      </a:endParaRPr>
                    </a:p>
                  </a:txBody>
                  <a:tcPr/>
                </a:tc>
              </a:tr>
              <a:tr h="690032">
                <a:tc>
                  <a:txBody>
                    <a:bodyPr/>
                    <a:lstStyle/>
                    <a:p>
                      <a:pPr lvl="0"/>
                      <a:r>
                        <a:rPr lang="en-US" sz="1900" dirty="0" smtClean="0">
                          <a:effectLst>
                            <a:outerShdw blurRad="38100" dist="38100" dir="2700000" algn="tl">
                              <a:srgbClr val="000000">
                                <a:alpha val="43137"/>
                              </a:srgbClr>
                            </a:outerShdw>
                          </a:effectLst>
                        </a:rPr>
                        <a:t>Phase Two:</a:t>
                      </a:r>
                      <a:r>
                        <a:rPr lang="en-US" sz="1900" dirty="0" smtClean="0"/>
                        <a:t> </a:t>
                      </a:r>
                      <a:br>
                        <a:rPr lang="en-US" sz="1900" dirty="0" smtClean="0"/>
                      </a:br>
                      <a:r>
                        <a:rPr lang="en-US" sz="1900" dirty="0" smtClean="0"/>
                        <a:t>7-8 October 2013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First Physical Meeting,</a:t>
                      </a:r>
                      <a:r>
                        <a:rPr lang="en-US" sz="1900" baseline="0" dirty="0" smtClean="0"/>
                        <a:t> Room C, ITU Headquarters, </a:t>
                      </a:r>
                      <a:r>
                        <a:rPr lang="en-US" sz="1900" dirty="0" smtClean="0"/>
                        <a:t/>
                      </a:r>
                      <a:br>
                        <a:rPr lang="en-US" sz="1900" dirty="0" smtClean="0"/>
                      </a:br>
                      <a:r>
                        <a:rPr lang="en-US" sz="1900" dirty="0" smtClean="0"/>
                        <a:t>(with remote participation facilities)</a:t>
                      </a:r>
                      <a:r>
                        <a:rPr lang="en-US" sz="1900" baseline="0" dirty="0" smtClean="0"/>
                        <a:t> ,9:00-18:00 </a:t>
                      </a:r>
                      <a:endParaRPr lang="en-US" sz="1900" dirty="0" smtClean="0"/>
                    </a:p>
                  </a:txBody>
                  <a:tcPr/>
                </a:tc>
              </a:tr>
              <a:tr h="648072">
                <a:tc>
                  <a:txBody>
                    <a:bodyPr/>
                    <a:lstStyle/>
                    <a:p>
                      <a:pPr lvl="0"/>
                      <a:r>
                        <a:rPr lang="en-US" sz="1900" dirty="0" smtClean="0"/>
                        <a:t>Phase Three: </a:t>
                      </a:r>
                      <a:br>
                        <a:rPr lang="en-US" sz="1900" dirty="0" smtClean="0"/>
                      </a:br>
                      <a:r>
                        <a:rPr lang="en-US" sz="1900" dirty="0" smtClean="0"/>
                        <a:t>16-17 December 2013</a:t>
                      </a:r>
                      <a:endParaRPr lang="en-US" sz="1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Second Physical Meeting, </a:t>
                      </a:r>
                      <a:r>
                        <a:rPr lang="en-US" sz="1900" baseline="0" dirty="0" smtClean="0"/>
                        <a:t>ITU Headquarters</a:t>
                      </a:r>
                      <a:r>
                        <a:rPr lang="en-US" sz="1900" dirty="0" smtClean="0"/>
                        <a:t> (with remote participation facilities) </a:t>
                      </a:r>
                      <a:endParaRPr lang="en-US" sz="1900" dirty="0" smtClean="0">
                        <a:solidFill>
                          <a:schemeClr val="bg1"/>
                        </a:solidFill>
                      </a:endParaRPr>
                    </a:p>
                  </a:txBody>
                  <a:tcPr/>
                </a:tc>
              </a:tr>
              <a:tr h="670560">
                <a:tc>
                  <a:txBody>
                    <a:bodyPr/>
                    <a:lstStyle/>
                    <a:p>
                      <a:pPr lvl="0"/>
                      <a:r>
                        <a:rPr lang="en-US" sz="1900" dirty="0" smtClean="0">
                          <a:effectLst>
                            <a:outerShdw blurRad="38100" dist="38100" dir="2700000" algn="tl">
                              <a:srgbClr val="000000">
                                <a:alpha val="43137"/>
                              </a:srgbClr>
                            </a:outerShdw>
                          </a:effectLst>
                        </a:rPr>
                        <a:t>Phase Four:  </a:t>
                      </a:r>
                      <a:br>
                        <a:rPr lang="en-US" sz="1900" dirty="0" smtClean="0">
                          <a:effectLst>
                            <a:outerShdw blurRad="38100" dist="38100" dir="2700000" algn="tl">
                              <a:srgbClr val="000000">
                                <a:alpha val="43137"/>
                              </a:srgbClr>
                            </a:outerShdw>
                          </a:effectLst>
                        </a:rPr>
                      </a:br>
                      <a:r>
                        <a:rPr lang="en-US" sz="1900" dirty="0" smtClean="0"/>
                        <a:t>17-18 February 2014</a:t>
                      </a:r>
                      <a:endParaRPr lang="en-US" sz="190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Third Physical Meeting, </a:t>
                      </a:r>
                      <a:r>
                        <a:rPr lang="en-US" sz="1900" baseline="0" dirty="0" smtClean="0"/>
                        <a:t>ITU Headquarters</a:t>
                      </a:r>
                      <a:r>
                        <a:rPr lang="en-US" sz="1900" dirty="0" smtClean="0"/>
                        <a:t> (with remote participation facilities) </a:t>
                      </a:r>
                      <a:endParaRPr lang="en-US" sz="1900" dirty="0" smtClean="0">
                        <a:solidFill>
                          <a:schemeClr val="bg1"/>
                        </a:solidFill>
                      </a:endParaRPr>
                    </a:p>
                  </a:txBody>
                  <a:tcPr/>
                </a:tc>
              </a:tr>
              <a:tr h="670560">
                <a:tc>
                  <a:txBody>
                    <a:bodyPr/>
                    <a:lstStyle/>
                    <a:p>
                      <a:pPr lvl="0"/>
                      <a:r>
                        <a:rPr lang="en-US" sz="1900" dirty="0" smtClean="0">
                          <a:effectLst>
                            <a:outerShdw blurRad="38100" dist="38100" dir="2700000" algn="tl">
                              <a:srgbClr val="000000">
                                <a:alpha val="43137"/>
                              </a:srgbClr>
                            </a:outerShdw>
                          </a:effectLst>
                        </a:rPr>
                        <a:t>Phase Five: </a:t>
                      </a:r>
                      <a:r>
                        <a:rPr lang="en-US" sz="1900" dirty="0" smtClean="0"/>
                        <a:t/>
                      </a:r>
                      <a:br>
                        <a:rPr lang="en-US" sz="1900" dirty="0" smtClean="0"/>
                      </a:br>
                      <a:r>
                        <a:rPr lang="en-US" sz="1900" dirty="0" smtClean="0"/>
                        <a:t>1</a:t>
                      </a:r>
                      <a:r>
                        <a:rPr lang="en-US" sz="1900" baseline="30000" dirty="0" smtClean="0"/>
                        <a:t>st</a:t>
                      </a:r>
                      <a:r>
                        <a:rPr lang="en-US" sz="1900" dirty="0" smtClean="0"/>
                        <a:t> March 2014</a:t>
                      </a:r>
                      <a:endParaRPr lang="en-US" sz="190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Outcomes of the open consultation published on the website</a:t>
                      </a:r>
                      <a:endParaRPr lang="en-US" sz="1900" dirty="0" smtClean="0">
                        <a:solidFill>
                          <a:schemeClr val="bg1"/>
                        </a:solidFill>
                      </a:endParaRPr>
                    </a:p>
                  </a:txBody>
                  <a:tcPr/>
                </a:tc>
              </a:tr>
              <a:tr h="670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effectLst>
                            <a:outerShdw blurRad="38100" dist="38100" dir="2700000" algn="tl">
                              <a:srgbClr val="000000">
                                <a:alpha val="43137"/>
                              </a:srgbClr>
                            </a:outerShdw>
                          </a:effectLst>
                        </a:rPr>
                        <a:t>Phase Six: </a:t>
                      </a:r>
                      <a:r>
                        <a:rPr lang="en-US" sz="1900" dirty="0" smtClean="0"/>
                        <a:t/>
                      </a:r>
                      <a:br>
                        <a:rPr lang="en-US" sz="1900" dirty="0" smtClean="0"/>
                      </a:br>
                      <a:r>
                        <a:rPr lang="en-US" sz="1900" dirty="0" smtClean="0"/>
                        <a:t>12 March 2014</a:t>
                      </a:r>
                      <a:endParaRPr lang="en-US" sz="1900" dirty="0" smtClean="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smtClean="0"/>
                        <a:t>Final Brief on the WSIS+10 High Level Event, </a:t>
                      </a:r>
                      <a:r>
                        <a:rPr lang="en-US" sz="1900" baseline="0" dirty="0" smtClean="0"/>
                        <a:t>ITU Headquarters </a:t>
                      </a:r>
                      <a:r>
                        <a:rPr lang="en-US" sz="1900" dirty="0" smtClean="0"/>
                        <a:t>(with remote participation facilities)</a:t>
                      </a:r>
                      <a:endParaRPr lang="en-US" sz="1900" dirty="0" smtClean="0">
                        <a:solidFill>
                          <a:schemeClr val="bg1"/>
                        </a:solidFill>
                      </a:endParaRPr>
                    </a:p>
                  </a:txBody>
                  <a:tcPr/>
                </a:tc>
              </a:tr>
            </a:tbl>
          </a:graphicData>
        </a:graphic>
      </p:graphicFrame>
      <p:pic>
        <p:nvPicPr>
          <p:cNvPr id="6" name="Picture 5" descr="C:\Users\ponder\Desktop\WSIS+10\PPTX_FILES\PPTX_FILES\world_summ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94" y="95551"/>
            <a:ext cx="8531225" cy="16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7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712968"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Preparatory Process </a:t>
            </a:r>
            <a:br>
              <a:rPr lang="en-US" b="1" dirty="0" smtClean="0">
                <a:solidFill>
                  <a:schemeClr val="bg1"/>
                </a:solidFill>
                <a:effectLst>
                  <a:outerShdw blurRad="38100" dist="38100" dir="2700000" algn="tl">
                    <a:srgbClr val="000000">
                      <a:alpha val="43137"/>
                    </a:srgbClr>
                  </a:outerShdw>
                </a:effectLst>
              </a:rPr>
            </a:br>
            <a:r>
              <a:rPr lang="en-US" sz="3100" b="1" dirty="0" smtClean="0">
                <a:solidFill>
                  <a:schemeClr val="bg1"/>
                </a:solidFill>
                <a:effectLst>
                  <a:outerShdw blurRad="38100" dist="38100" dir="2700000" algn="tl">
                    <a:srgbClr val="000000">
                      <a:alpha val="43137"/>
                    </a:srgbClr>
                  </a:outerShdw>
                </a:effectLst>
              </a:rPr>
              <a:t>Call for Action: Open Consultation Process</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196752"/>
            <a:ext cx="8208912" cy="4320480"/>
          </a:xfrm>
          <a:solidFill>
            <a:srgbClr val="003300">
              <a:alpha val="32941"/>
            </a:srgbClr>
          </a:solidFill>
        </p:spPr>
        <p:txBody>
          <a:bodyPr>
            <a:normAutofit fontScale="32500" lnSpcReduction="20000"/>
          </a:bodyPr>
          <a:lstStyle/>
          <a:p>
            <a:pPr marL="0" indent="0" algn="ctr">
              <a:buNone/>
            </a:pPr>
            <a:endParaRPr lang="en-US" sz="4300" b="1" dirty="0" smtClean="0">
              <a:solidFill>
                <a:schemeClr val="accent6">
                  <a:lumMod val="40000"/>
                  <a:lumOff val="60000"/>
                </a:schemeClr>
              </a:solidFill>
            </a:endParaRPr>
          </a:p>
          <a:p>
            <a:pPr marL="0" indent="0" algn="ctr">
              <a:buNone/>
            </a:pPr>
            <a:r>
              <a:rPr lang="en-US" sz="7400" b="1" dirty="0" smtClean="0">
                <a:solidFill>
                  <a:schemeClr val="accent6">
                    <a:lumMod val="40000"/>
                    <a:lumOff val="60000"/>
                  </a:schemeClr>
                </a:solidFill>
              </a:rPr>
              <a:t>Invitation </a:t>
            </a:r>
            <a:r>
              <a:rPr lang="en-US" sz="7400" b="1" dirty="0">
                <a:solidFill>
                  <a:schemeClr val="accent6">
                    <a:lumMod val="40000"/>
                    <a:lumOff val="60000"/>
                  </a:schemeClr>
                </a:solidFill>
              </a:rPr>
              <a:t>letter in 6 UN Languages: </a:t>
            </a:r>
          </a:p>
          <a:p>
            <a:pPr marL="0" indent="0" algn="ctr">
              <a:buNone/>
            </a:pPr>
            <a:r>
              <a:rPr lang="en-US" sz="7100" b="1" dirty="0">
                <a:solidFill>
                  <a:srgbClr val="FF0000"/>
                </a:solidFill>
                <a:effectLst>
                  <a:outerShdw blurRad="38100" dist="38100" dir="2700000" algn="tl">
                    <a:srgbClr val="000000">
                      <a:alpha val="43137"/>
                    </a:srgbClr>
                  </a:outerShdw>
                </a:effectLst>
              </a:rPr>
              <a:t>Invitation to Contribute to the Open Consultation Process</a:t>
            </a:r>
          </a:p>
          <a:p>
            <a:pPr marL="0" indent="0" algn="ctr">
              <a:buNone/>
            </a:pPr>
            <a:r>
              <a:rPr lang="en-US" sz="7100" dirty="0">
                <a:solidFill>
                  <a:schemeClr val="bg1"/>
                </a:solidFill>
              </a:rPr>
              <a:t> [</a:t>
            </a:r>
            <a:r>
              <a:rPr lang="en-US" sz="7100" dirty="0" err="1">
                <a:solidFill>
                  <a:schemeClr val="bg1"/>
                </a:solidFill>
                <a:hlinkClick r:id="rId3" action="ppaction://hlinkfile"/>
              </a:rPr>
              <a:t>ar</a:t>
            </a:r>
            <a:r>
              <a:rPr lang="en-US" sz="7100" dirty="0">
                <a:solidFill>
                  <a:schemeClr val="bg1"/>
                </a:solidFill>
              </a:rPr>
              <a:t>] - [</a:t>
            </a:r>
            <a:r>
              <a:rPr lang="en-US" sz="7100" dirty="0" err="1">
                <a:solidFill>
                  <a:schemeClr val="bg1"/>
                </a:solidFill>
                <a:hlinkClick r:id="rId4" action="ppaction://hlinkfile"/>
              </a:rPr>
              <a:t>zh</a:t>
            </a:r>
            <a:r>
              <a:rPr lang="en-US" sz="7100" dirty="0">
                <a:solidFill>
                  <a:schemeClr val="bg1"/>
                </a:solidFill>
              </a:rPr>
              <a:t>] - [</a:t>
            </a:r>
            <a:r>
              <a:rPr lang="en-US" sz="7100" dirty="0">
                <a:solidFill>
                  <a:schemeClr val="bg1"/>
                </a:solidFill>
                <a:hlinkClick r:id="rId5" action="ppaction://hlinkfile"/>
              </a:rPr>
              <a:t>en</a:t>
            </a:r>
            <a:r>
              <a:rPr lang="en-US" sz="7100" dirty="0">
                <a:solidFill>
                  <a:schemeClr val="bg1"/>
                </a:solidFill>
              </a:rPr>
              <a:t>] - [</a:t>
            </a:r>
            <a:r>
              <a:rPr lang="en-US" sz="7100" dirty="0" err="1">
                <a:solidFill>
                  <a:schemeClr val="bg1"/>
                </a:solidFill>
                <a:hlinkClick r:id="rId6" action="ppaction://hlinkfile"/>
              </a:rPr>
              <a:t>fr</a:t>
            </a:r>
            <a:r>
              <a:rPr lang="en-US" sz="7100" dirty="0">
                <a:solidFill>
                  <a:schemeClr val="bg1"/>
                </a:solidFill>
              </a:rPr>
              <a:t>] - [</a:t>
            </a:r>
            <a:r>
              <a:rPr lang="en-US" sz="7100" dirty="0" err="1">
                <a:solidFill>
                  <a:schemeClr val="bg1"/>
                </a:solidFill>
                <a:hlinkClick r:id="rId7" action="ppaction://hlinkfile"/>
              </a:rPr>
              <a:t>es</a:t>
            </a:r>
            <a:r>
              <a:rPr lang="en-US" sz="7100" dirty="0">
                <a:solidFill>
                  <a:schemeClr val="bg1"/>
                </a:solidFill>
              </a:rPr>
              <a:t>] - [</a:t>
            </a:r>
            <a:r>
              <a:rPr lang="en-US" sz="7100" dirty="0" err="1">
                <a:solidFill>
                  <a:schemeClr val="bg1"/>
                </a:solidFill>
                <a:hlinkClick r:id="rId8" action="ppaction://hlinkfile"/>
              </a:rPr>
              <a:t>ru</a:t>
            </a:r>
            <a:r>
              <a:rPr lang="en-US" sz="7100" dirty="0">
                <a:solidFill>
                  <a:schemeClr val="bg1"/>
                </a:solidFill>
              </a:rPr>
              <a:t>]</a:t>
            </a:r>
          </a:p>
          <a:p>
            <a:endParaRPr lang="en-US" sz="7100" dirty="0" smtClean="0">
              <a:solidFill>
                <a:schemeClr val="bg1"/>
              </a:solidFill>
            </a:endParaRPr>
          </a:p>
          <a:p>
            <a:r>
              <a:rPr lang="en-US" sz="7100" b="1" dirty="0">
                <a:solidFill>
                  <a:schemeClr val="accent6">
                    <a:lumMod val="40000"/>
                    <a:lumOff val="60000"/>
                  </a:schemeClr>
                </a:solidFill>
              </a:rPr>
              <a:t>Input on Form#1: </a:t>
            </a:r>
            <a:r>
              <a:rPr lang="en-US" sz="7100" dirty="0">
                <a:solidFill>
                  <a:schemeClr val="bg1"/>
                </a:solidFill>
              </a:rPr>
              <a:t>Inputs towards </a:t>
            </a:r>
          </a:p>
          <a:p>
            <a:pPr marL="809625" lvl="1" indent="-409575">
              <a:buFont typeface="+mj-lt"/>
              <a:buAutoNum type="arabicPeriod"/>
            </a:pPr>
            <a:r>
              <a:rPr lang="en-US" sz="6600" dirty="0" smtClean="0">
                <a:solidFill>
                  <a:schemeClr val="bg1"/>
                </a:solidFill>
              </a:rPr>
              <a:t>Draft </a:t>
            </a:r>
            <a:r>
              <a:rPr lang="en-US" sz="6600" dirty="0">
                <a:solidFill>
                  <a:schemeClr val="bg1"/>
                </a:solidFill>
              </a:rPr>
              <a:t>WSIS+10 Statement on the </a:t>
            </a:r>
            <a:r>
              <a:rPr lang="en-US" sz="6600" dirty="0" smtClean="0">
                <a:solidFill>
                  <a:schemeClr val="bg1"/>
                </a:solidFill>
              </a:rPr>
              <a:t/>
            </a:r>
            <a:br>
              <a:rPr lang="en-US" sz="6600" dirty="0" smtClean="0">
                <a:solidFill>
                  <a:schemeClr val="bg1"/>
                </a:solidFill>
              </a:rPr>
            </a:br>
            <a:r>
              <a:rPr lang="en-US" sz="6600" dirty="0" smtClean="0">
                <a:solidFill>
                  <a:schemeClr val="bg1"/>
                </a:solidFill>
              </a:rPr>
              <a:t>Implementation </a:t>
            </a:r>
            <a:r>
              <a:rPr lang="en-US" sz="6600" dirty="0">
                <a:solidFill>
                  <a:schemeClr val="bg1"/>
                </a:solidFill>
              </a:rPr>
              <a:t>of WSIS </a:t>
            </a:r>
            <a:r>
              <a:rPr lang="en-US" sz="6600" dirty="0" smtClean="0">
                <a:solidFill>
                  <a:schemeClr val="bg1"/>
                </a:solidFill>
              </a:rPr>
              <a:t>Outcomes</a:t>
            </a:r>
          </a:p>
          <a:p>
            <a:pPr marL="809625" lvl="1" indent="-409575">
              <a:buFont typeface="+mj-lt"/>
              <a:buAutoNum type="arabicPeriod"/>
            </a:pPr>
            <a:r>
              <a:rPr lang="en-US" sz="6600" dirty="0" smtClean="0">
                <a:solidFill>
                  <a:schemeClr val="bg1"/>
                </a:solidFill>
              </a:rPr>
              <a:t>Draft </a:t>
            </a:r>
            <a:r>
              <a:rPr lang="en-US" sz="6600" dirty="0">
                <a:solidFill>
                  <a:schemeClr val="bg1"/>
                </a:solidFill>
              </a:rPr>
              <a:t>WSIS+10 Vision for WSIS Beyond 2015 </a:t>
            </a:r>
            <a:r>
              <a:rPr lang="en-US" sz="6600" dirty="0" smtClean="0">
                <a:solidFill>
                  <a:schemeClr val="bg1"/>
                </a:solidFill>
              </a:rPr>
              <a:t/>
            </a:r>
            <a:br>
              <a:rPr lang="en-US" sz="6600" dirty="0" smtClean="0">
                <a:solidFill>
                  <a:schemeClr val="bg1"/>
                </a:solidFill>
              </a:rPr>
            </a:br>
            <a:r>
              <a:rPr lang="en-US" sz="6600" dirty="0" smtClean="0">
                <a:solidFill>
                  <a:schemeClr val="bg1"/>
                </a:solidFill>
              </a:rPr>
              <a:t>under </a:t>
            </a:r>
            <a:r>
              <a:rPr lang="en-US" sz="6600" dirty="0">
                <a:solidFill>
                  <a:schemeClr val="bg1"/>
                </a:solidFill>
              </a:rPr>
              <a:t>mandates of participating </a:t>
            </a:r>
            <a:r>
              <a:rPr lang="en-US" sz="6600" dirty="0" smtClean="0">
                <a:solidFill>
                  <a:schemeClr val="bg1"/>
                </a:solidFill>
              </a:rPr>
              <a:t>agencies</a:t>
            </a:r>
          </a:p>
          <a:p>
            <a:pPr marL="342900" lvl="1" indent="-342900">
              <a:buFont typeface="Arial" panose="020B0604020202020204" pitchFamily="34" charset="0"/>
              <a:buChar char="•"/>
            </a:pPr>
            <a:endParaRPr lang="en-US" sz="7000" dirty="0" smtClean="0">
              <a:solidFill>
                <a:schemeClr val="bg1"/>
              </a:solidFill>
            </a:endParaRPr>
          </a:p>
          <a:p>
            <a:pPr marL="342900" lvl="1" indent="-342900">
              <a:buFont typeface="Arial" panose="020B0604020202020204" pitchFamily="34" charset="0"/>
              <a:buChar char="•"/>
            </a:pPr>
            <a:r>
              <a:rPr lang="en-US" sz="7000" b="1" dirty="0" smtClean="0">
                <a:solidFill>
                  <a:schemeClr val="accent6">
                    <a:lumMod val="40000"/>
                    <a:lumOff val="60000"/>
                  </a:schemeClr>
                </a:solidFill>
              </a:rPr>
              <a:t>Input </a:t>
            </a:r>
            <a:r>
              <a:rPr lang="en-US" sz="7000" b="1" dirty="0">
                <a:solidFill>
                  <a:schemeClr val="accent6">
                    <a:lumMod val="40000"/>
                    <a:lumOff val="60000"/>
                  </a:schemeClr>
                </a:solidFill>
              </a:rPr>
              <a:t>on Form#2</a:t>
            </a:r>
            <a:r>
              <a:rPr lang="en-US" sz="7000" b="1" dirty="0" smtClean="0">
                <a:solidFill>
                  <a:schemeClr val="accent6">
                    <a:lumMod val="40000"/>
                    <a:lumOff val="60000"/>
                  </a:schemeClr>
                </a:solidFill>
              </a:rPr>
              <a:t>: </a:t>
            </a:r>
            <a:r>
              <a:rPr lang="en-US" sz="7000" dirty="0" smtClean="0">
                <a:solidFill>
                  <a:schemeClr val="bg1"/>
                </a:solidFill>
              </a:rPr>
              <a:t>Inputs towards </a:t>
            </a:r>
            <a:r>
              <a:rPr lang="en-US" sz="7000" dirty="0">
                <a:solidFill>
                  <a:schemeClr val="bg1"/>
                </a:solidFill>
              </a:rPr>
              <a:t>Format and Thematic Aspects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33490">
            <a:off x="6375515" y="2773051"/>
            <a:ext cx="1326168" cy="172630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rot="21121280">
            <a:off x="6474791" y="4169815"/>
            <a:ext cx="1127616" cy="369332"/>
          </a:xfrm>
          <a:prstGeom prst="rect">
            <a:avLst/>
          </a:prstGeom>
          <a:noFill/>
        </p:spPr>
        <p:txBody>
          <a:bodyPr wrap="none" rtlCol="0">
            <a:spAutoFit/>
          </a:bodyPr>
          <a:lstStyle/>
          <a:p>
            <a:r>
              <a:rPr lang="en-US" b="1" dirty="0" smtClean="0">
                <a:solidFill>
                  <a:srgbClr val="FF0000"/>
                </a:solidFill>
              </a:rPr>
              <a:t>Form One</a:t>
            </a:r>
            <a:endParaRPr lang="en-US" b="1" dirty="0">
              <a:solidFill>
                <a:srgbClr val="FF0000"/>
              </a:solidFill>
            </a:endParaRPr>
          </a:p>
        </p:txBody>
      </p:sp>
      <p:pic>
        <p:nvPicPr>
          <p:cNvPr id="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20172">
            <a:off x="7538031" y="2783324"/>
            <a:ext cx="1326168" cy="172630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rot="494027">
            <a:off x="7463029" y="4166483"/>
            <a:ext cx="1133387" cy="369332"/>
          </a:xfrm>
          <a:prstGeom prst="rect">
            <a:avLst/>
          </a:prstGeom>
          <a:noFill/>
        </p:spPr>
        <p:txBody>
          <a:bodyPr wrap="none" rtlCol="0">
            <a:spAutoFit/>
          </a:bodyPr>
          <a:lstStyle/>
          <a:p>
            <a:r>
              <a:rPr lang="en-US" b="1" dirty="0" smtClean="0">
                <a:solidFill>
                  <a:srgbClr val="FF0000"/>
                </a:solidFill>
              </a:rPr>
              <a:t>Form Two</a:t>
            </a:r>
            <a:endParaRPr lang="en-US" b="1" dirty="0">
              <a:solidFill>
                <a:srgbClr val="FF0000"/>
              </a:solidFill>
            </a:endParaRPr>
          </a:p>
        </p:txBody>
      </p:sp>
    </p:spTree>
    <p:extLst>
      <p:ext uri="{BB962C8B-B14F-4D97-AF65-F5344CB8AC3E}">
        <p14:creationId xmlns:p14="http://schemas.microsoft.com/office/powerpoint/2010/main" val="3103571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3525</TotalTime>
  <Words>1242</Words>
  <Application>Microsoft Office PowerPoint</Application>
  <PresentationFormat>On-screen Show (4:3)</PresentationFormat>
  <Paragraphs>252</Paragraphs>
  <Slides>24</Slides>
  <Notes>0</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Office Theme</vt:lpstr>
      <vt:lpstr>1_Office Theme</vt:lpstr>
      <vt:lpstr>3_Office Theme</vt:lpstr>
      <vt:lpstr>4_Office Theme</vt:lpstr>
      <vt:lpstr>5_Office Theme</vt:lpstr>
      <vt:lpstr>6_Office Theme</vt:lpstr>
      <vt:lpstr>7_Office Theme</vt:lpstr>
      <vt:lpstr>PowerPoint Presentation</vt:lpstr>
      <vt:lpstr>WSIS Overall Review: Background</vt:lpstr>
      <vt:lpstr>WSIS+10 High Level Event</vt:lpstr>
      <vt:lpstr>Objectives</vt:lpstr>
      <vt:lpstr>WSIS+10 High-Level Event:  Expected Outcomes </vt:lpstr>
      <vt:lpstr>Preparatory Process  Multistakeholder Preparatory Platform www.wsis.org/review</vt:lpstr>
      <vt:lpstr>Preparatory Process Background Documents www.wsis.org/review</vt:lpstr>
      <vt:lpstr>WSIS+10: Preparatory Process  Multistakeholder Preparatory Platform (www.wsis.org/review)</vt:lpstr>
      <vt:lpstr>Preparatory Process  Call for Action: Open Consultation Process</vt:lpstr>
      <vt:lpstr>Form One: Around 50 Contributions</vt:lpstr>
      <vt:lpstr>Form Two: Around 50 Contributions</vt:lpstr>
      <vt:lpstr>Skeleton of the WSIS+10 HLE</vt:lpstr>
      <vt:lpstr>Preparatory Process  Call for Action: 10 Year’s Country Reports</vt:lpstr>
      <vt:lpstr>Preparatory Process  Call for Action: Quantitative Assessment</vt:lpstr>
      <vt:lpstr>Preparatory Process  Call for Action</vt:lpstr>
      <vt:lpstr>Preparatory Process  Call for Action</vt:lpstr>
      <vt:lpstr>Preparatory Process  Call for Action: Regional Level </vt:lpstr>
      <vt:lpstr>Preparatory Process  Link between WSIS and Post 2015 Development Agenda </vt:lpstr>
      <vt:lpstr>Preparatory Process  Call for Action</vt:lpstr>
      <vt:lpstr>WSIS+10: Preparatory Process  First Physical Meeting</vt:lpstr>
      <vt:lpstr>Preparatory Process: Starting Point  </vt:lpstr>
      <vt:lpstr>Principles for development of inputs to the Zero Drafts of Outcomes </vt:lpstr>
      <vt:lpstr>Outcomes: Inputs to Zero Drafts www.wsis.org/review/mpp </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Ponder, Jaroslaw</dc:creator>
  <cp:lastModifiedBy>Kioy, Michael</cp:lastModifiedBy>
  <cp:revision>90</cp:revision>
  <cp:lastPrinted>2013-09-04T13:11:14Z</cp:lastPrinted>
  <dcterms:created xsi:type="dcterms:W3CDTF">2013-08-02T11:59:43Z</dcterms:created>
  <dcterms:modified xsi:type="dcterms:W3CDTF">2013-10-07T08:00:34Z</dcterms:modified>
</cp:coreProperties>
</file>