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-96" y="-8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F150-EB3A-43AA-9E54-97199A20CB2E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43E0-5038-4F69-9656-744D8E67A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222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F150-EB3A-43AA-9E54-97199A20CB2E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43E0-5038-4F69-9656-744D8E67A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550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F150-EB3A-43AA-9E54-97199A20CB2E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43E0-5038-4F69-9656-744D8E67A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375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F150-EB3A-43AA-9E54-97199A20CB2E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43E0-5038-4F69-9656-744D8E67A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574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F150-EB3A-43AA-9E54-97199A20CB2E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43E0-5038-4F69-9656-744D8E67A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708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F150-EB3A-43AA-9E54-97199A20CB2E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43E0-5038-4F69-9656-744D8E67A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76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F150-EB3A-43AA-9E54-97199A20CB2E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43E0-5038-4F69-9656-744D8E67A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42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F150-EB3A-43AA-9E54-97199A20CB2E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43E0-5038-4F69-9656-744D8E67A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398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F150-EB3A-43AA-9E54-97199A20CB2E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43E0-5038-4F69-9656-744D8E67A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59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F150-EB3A-43AA-9E54-97199A20CB2E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43E0-5038-4F69-9656-744D8E67A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580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AF150-EB3A-43AA-9E54-97199A20CB2E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E43E0-5038-4F69-9656-744D8E67A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0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AF150-EB3A-43AA-9E54-97199A20CB2E}" type="datetimeFigureOut">
              <a:rPr lang="en-GB" smtClean="0"/>
              <a:t>13/06/2014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E43E0-5038-4F69-9656-744D8E67A3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94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Botswana Policy Statement at the WSIS+10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Honourable Nonofo E. Molefhi</a:t>
            </a:r>
          </a:p>
          <a:p>
            <a:r>
              <a:rPr lang="en-GB" dirty="0" smtClean="0"/>
              <a:t>Minister of Transport and Communications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768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dirty="0" smtClean="0"/>
              <a:t>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Botswana has a very small population</a:t>
            </a:r>
          </a:p>
          <a:p>
            <a:r>
              <a:rPr lang="en-GB" dirty="0" smtClean="0"/>
              <a:t>As developing nation, we are facing challenges in implementing ICT initiatives</a:t>
            </a:r>
          </a:p>
          <a:p>
            <a:r>
              <a:rPr lang="en-GB" dirty="0" smtClean="0"/>
              <a:t>There are other competing needs such as provision of water, energy and housing</a:t>
            </a:r>
          </a:p>
          <a:p>
            <a:r>
              <a:rPr lang="en-GB" dirty="0" smtClean="0"/>
              <a:t>It is very difficult to achieve balance between the competing needs</a:t>
            </a:r>
          </a:p>
          <a:p>
            <a:r>
              <a:rPr lang="en-GB" dirty="0" smtClean="0"/>
              <a:t>Despite this challenges, government has invested a lot money on ICT infrastructure</a:t>
            </a:r>
          </a:p>
          <a:p>
            <a:r>
              <a:rPr lang="en-GB" dirty="0" smtClean="0"/>
              <a:t>But more effort is required drive the demand for ICT services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585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GB" dirty="0" smtClean="0"/>
              <a:t>chievements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Policy Framework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2007 National ICT Policy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2006 Rural Telecommunications Strategy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Establishment of converged communications regulator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2012 e-Government Strategy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Broadband Strategy</a:t>
            </a:r>
          </a:p>
          <a:p>
            <a:r>
              <a:rPr lang="en-GB" dirty="0" smtClean="0"/>
              <a:t>Regulatory Framework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Service Neutral Licensing Framework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Infrastructure Sharing Guidelines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Various Communications Regulations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580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Achievements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Deployment of broadband infrastructure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Capacity on undersea cables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National backbone ring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Rural connectivity</a:t>
            </a:r>
          </a:p>
          <a:p>
            <a:r>
              <a:rPr lang="en-GB" dirty="0"/>
              <a:t>Connectivity to school, libraries, post offices and community access centres</a:t>
            </a:r>
          </a:p>
          <a:p>
            <a:r>
              <a:rPr lang="en-GB" dirty="0" smtClean="0"/>
              <a:t>High uptake of mobile services</a:t>
            </a:r>
          </a:p>
          <a:p>
            <a:r>
              <a:rPr lang="en-GB" dirty="0" smtClean="0"/>
              <a:t>E-Legislation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Electronic Communications and Transactions Act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E-Evidence Act</a:t>
            </a:r>
          </a:p>
          <a:p>
            <a:r>
              <a:rPr lang="en-GB" dirty="0" smtClean="0"/>
              <a:t>Provision of government information on line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740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 a landlocked country, high cost of accessing undersea cables</a:t>
            </a:r>
          </a:p>
          <a:p>
            <a:r>
              <a:rPr lang="en-GB" dirty="0" smtClean="0"/>
              <a:t>High cost of deploying services due to the big geographical area with small population</a:t>
            </a:r>
          </a:p>
          <a:p>
            <a:r>
              <a:rPr lang="en-GB" dirty="0" smtClean="0"/>
              <a:t>High cost of internet services</a:t>
            </a:r>
          </a:p>
          <a:p>
            <a:r>
              <a:rPr lang="en-GB" dirty="0"/>
              <a:t>Low uptake of services especially internet </a:t>
            </a:r>
            <a:r>
              <a:rPr lang="en-GB" dirty="0" smtClean="0"/>
              <a:t>(@ home </a:t>
            </a:r>
            <a:r>
              <a:rPr lang="en-GB" dirty="0"/>
              <a:t>and </a:t>
            </a:r>
            <a:r>
              <a:rPr lang="en-GB" dirty="0" smtClean="0"/>
              <a:t>business)</a:t>
            </a:r>
          </a:p>
          <a:p>
            <a:r>
              <a:rPr lang="en-GB" dirty="0" smtClean="0"/>
              <a:t>Most of villages are not connected to the power grid</a:t>
            </a:r>
          </a:p>
          <a:p>
            <a:r>
              <a:rPr lang="en-GB" dirty="0" smtClean="0"/>
              <a:t>Low levels of local content</a:t>
            </a:r>
          </a:p>
          <a:p>
            <a:r>
              <a:rPr lang="en-GB" dirty="0" smtClean="0"/>
              <a:t>Low level of public awareness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02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Ongoing and Planned 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Implementation of Broadband Strategy targeting both supply and demand sides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Deployment of mobile broadband network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Deployment of fixed broadband network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Network security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Public awareness and campaign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Digital literacy program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ICT research, innovation and development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Local content development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Internet connectivity and access to public facilities</a:t>
            </a:r>
          </a:p>
          <a:p>
            <a:r>
              <a:rPr lang="en-GB" dirty="0" smtClean="0"/>
              <a:t>Privatisation of the incumbent state owned telecommunications operator</a:t>
            </a:r>
          </a:p>
          <a:p>
            <a:r>
              <a:rPr lang="en-GB" dirty="0" smtClean="0"/>
              <a:t>Implementation of e-government, e-health, e-learning programmes</a:t>
            </a:r>
          </a:p>
          <a:p>
            <a:r>
              <a:rPr lang="en-GB" dirty="0" smtClean="0"/>
              <a:t>Establishment of Universal Access Fund</a:t>
            </a:r>
          </a:p>
          <a:p>
            <a:r>
              <a:rPr lang="en-GB" dirty="0" smtClean="0"/>
              <a:t>E-Legislation: Personal Data Protection,  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4858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Botswana has adopted an ecosystem based approach to broadband</a:t>
            </a:r>
          </a:p>
          <a:p>
            <a:r>
              <a:rPr lang="en-GB" dirty="0" smtClean="0"/>
              <a:t>Addressing both the supply and demand side of broadband will lead to attainment of WSIS Action lines</a:t>
            </a:r>
          </a:p>
          <a:p>
            <a:r>
              <a:rPr lang="en-GB" dirty="0" smtClean="0"/>
              <a:t>Digital inclusion can only be achieved through regional &amp; international collaboration</a:t>
            </a:r>
          </a:p>
          <a:p>
            <a:r>
              <a:rPr lang="en-GB" dirty="0" smtClean="0"/>
              <a:t>Botswana continues to play a role in fostering this cooperation</a:t>
            </a:r>
          </a:p>
        </p:txBody>
      </p:sp>
    </p:spTree>
    <p:extLst>
      <p:ext uri="{BB962C8B-B14F-4D97-AF65-F5344CB8AC3E}">
        <p14:creationId xmlns:p14="http://schemas.microsoft.com/office/powerpoint/2010/main" val="820265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349</Words>
  <Application>Microsoft Office PowerPoint</Application>
  <PresentationFormat>Custom</PresentationFormat>
  <Paragraphs>62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Botswana Policy Statement at the WSIS+10</vt:lpstr>
      <vt:lpstr>Introduction</vt:lpstr>
      <vt:lpstr>Achievements</vt:lpstr>
      <vt:lpstr>Achievements</vt:lpstr>
      <vt:lpstr>Challenges</vt:lpstr>
      <vt:lpstr>Ongoing and Planned Activities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Ephraim Balebetse</dc:creator>
  <cp:lastModifiedBy>Mbuli, Lukindo</cp:lastModifiedBy>
  <cp:revision>15</cp:revision>
  <dcterms:created xsi:type="dcterms:W3CDTF">2014-06-11T06:27:26Z</dcterms:created>
  <dcterms:modified xsi:type="dcterms:W3CDTF">2014-06-13T14:39:03Z</dcterms:modified>
</cp:coreProperties>
</file>