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5" r:id="rId3"/>
    <p:sldId id="287" r:id="rId4"/>
    <p:sldId id="259" r:id="rId5"/>
    <p:sldId id="280" r:id="rId6"/>
    <p:sldId id="279" r:id="rId7"/>
    <p:sldId id="289" r:id="rId8"/>
    <p:sldId id="290" r:id="rId9"/>
    <p:sldId id="260" r:id="rId10"/>
    <p:sldId id="261" r:id="rId11"/>
    <p:sldId id="288" r:id="rId12"/>
    <p:sldId id="266" r:id="rId13"/>
    <p:sldId id="291" r:id="rId14"/>
    <p:sldId id="292" r:id="rId15"/>
    <p:sldId id="282" r:id="rId16"/>
    <p:sldId id="276" r:id="rId17"/>
    <p:sldId id="275" r:id="rId18"/>
    <p:sldId id="283" r:id="rId19"/>
    <p:sldId id="267" r:id="rId20"/>
    <p:sldId id="270" r:id="rId21"/>
    <p:sldId id="277" r:id="rId22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66CC"/>
    <a:srgbClr val="552579"/>
    <a:srgbClr val="CCFF33"/>
    <a:srgbClr val="640000"/>
    <a:srgbClr val="800000"/>
    <a:srgbClr val="F0F0F0"/>
    <a:srgbClr val="F8F8F8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Documents%20and%20Settings\Pedro%20Correia\Ambiente%20de%20trabalho\Book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I:\Documents%20and%20Settings\Pedro%20Correia\Ambiente%20de%20trabalho\Apresenta&#231;&#227;o%20UIT\Book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Documents%20and%20Settings\Pedro%20Correia\Ambiente%20de%20trabalho\Graficos\GRAFICO%201%20IDC_impacto_e_escola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I:\Documents%20and%20Settings\Pedro%20Correia\Ambiente%20de%20trabalho\Apresenta&#231;&#227;o%20UIT\Graficos\GRAFICO%201%20IDC_impacto_e_escolas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\Desktop\Graficos\Book1.xlsx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I:\Documents%20and%20Settings\Pedro%20Correia\Ambiente%20de%20trabalho\Apresenta&#231;&#227;o%20UIT\Graficos\GRAFICO%201%20IDC_impacto_e_escola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X val="10"/>
      <c:rotY val="30"/>
      <c:perspective val="30"/>
    </c:view3D>
    <c:plotArea>
      <c:layout>
        <c:manualLayout>
          <c:layoutTarget val="inner"/>
          <c:xMode val="edge"/>
          <c:yMode val="edge"/>
          <c:x val="8.8243388636473061E-2"/>
          <c:y val="5.1400554097404488E-2"/>
          <c:w val="0.88798233554139061"/>
          <c:h val="0.55219488188976351"/>
        </c:manualLayout>
      </c:layout>
      <c:bar3DChart>
        <c:barDir val="col"/>
        <c:grouping val="stacked"/>
        <c:ser>
          <c:idx val="0"/>
          <c:order val="0"/>
          <c:tx>
            <c:strRef>
              <c:f>Sheet2!$K$4</c:f>
              <c:strCache>
                <c:ptCount val="1"/>
                <c:pt idx="0">
                  <c:v>e-oportunidades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10"/>
              <c:layout>
                <c:manualLayout>
                  <c:x val="8.6779580183135127E-2"/>
                  <c:y val="-1.388915023872591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104.851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Sheet2!$J$5:$J$15</c:f>
              <c:strCache>
                <c:ptCount val="11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 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</c:strCache>
            </c:strRef>
          </c:cat>
          <c:val>
            <c:numRef>
              <c:f>Sheet2!$K$5:$K$15</c:f>
              <c:numCache>
                <c:formatCode>General</c:formatCode>
                <c:ptCount val="11"/>
                <c:pt idx="0">
                  <c:v>6929</c:v>
                </c:pt>
                <c:pt idx="1">
                  <c:v>14008</c:v>
                </c:pt>
                <c:pt idx="2">
                  <c:v>21867</c:v>
                </c:pt>
                <c:pt idx="3">
                  <c:v>34726</c:v>
                </c:pt>
                <c:pt idx="4">
                  <c:v>47021</c:v>
                </c:pt>
                <c:pt idx="5">
                  <c:v>54983</c:v>
                </c:pt>
                <c:pt idx="6">
                  <c:v>65110</c:v>
                </c:pt>
                <c:pt idx="7">
                  <c:v>76535</c:v>
                </c:pt>
                <c:pt idx="8">
                  <c:v>88369</c:v>
                </c:pt>
                <c:pt idx="9">
                  <c:v>100280</c:v>
                </c:pt>
                <c:pt idx="10">
                  <c:v>104851</c:v>
                </c:pt>
              </c:numCache>
            </c:numRef>
          </c:val>
        </c:ser>
        <c:ser>
          <c:idx val="1"/>
          <c:order val="1"/>
          <c:tx>
            <c:strRef>
              <c:f>Sheet2!$L$4</c:f>
              <c:strCache>
                <c:ptCount val="1"/>
                <c:pt idx="0">
                  <c:v>e-escola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10"/>
              <c:layout>
                <c:manualLayout>
                  <c:x val="8.659834094881981E-2"/>
                  <c:y val="-9.259204014578309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86.129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Sheet2!$J$5:$J$15</c:f>
              <c:strCache>
                <c:ptCount val="11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 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</c:strCache>
            </c:strRef>
          </c:cat>
          <c:val>
            <c:numRef>
              <c:f>Sheet2!$L$5:$L$15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16500</c:v>
                </c:pt>
                <c:pt idx="4">
                  <c:v>28468</c:v>
                </c:pt>
                <c:pt idx="5">
                  <c:v>31066</c:v>
                </c:pt>
                <c:pt idx="6">
                  <c:v>33080</c:v>
                </c:pt>
                <c:pt idx="7">
                  <c:v>38720</c:v>
                </c:pt>
                <c:pt idx="8">
                  <c:v>54377</c:v>
                </c:pt>
                <c:pt idx="9">
                  <c:v>80978</c:v>
                </c:pt>
                <c:pt idx="10">
                  <c:v>86129</c:v>
                </c:pt>
              </c:numCache>
            </c:numRef>
          </c:val>
        </c:ser>
        <c:ser>
          <c:idx val="2"/>
          <c:order val="2"/>
          <c:tx>
            <c:strRef>
              <c:f>Sheet2!$M$4</c:f>
              <c:strCache>
                <c:ptCount val="1"/>
                <c:pt idx="0">
                  <c:v>e-professor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10"/>
              <c:layout>
                <c:manualLayout>
                  <c:x val="8.3479577187039578E-2"/>
                  <c:y val="1.045845554944125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77.496</a:t>
                    </a:r>
                    <a:endParaRPr lang="en-US" dirty="0"/>
                  </a:p>
                </c:rich>
              </c:tx>
              <c:showVal val="1"/>
              <c:separator>. </c:separator>
            </c:dLbl>
            <c:delete val="1"/>
          </c:dLbls>
          <c:cat>
            <c:strRef>
              <c:f>Sheet2!$J$5:$J$15</c:f>
              <c:strCache>
                <c:ptCount val="11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 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</c:strCache>
            </c:strRef>
          </c:cat>
          <c:val>
            <c:numRef>
              <c:f>Sheet2!$M$5:$M$15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30391</c:v>
                </c:pt>
                <c:pt idx="3">
                  <c:v>50676</c:v>
                </c:pt>
                <c:pt idx="4">
                  <c:v>60129</c:v>
                </c:pt>
                <c:pt idx="5">
                  <c:v>63477</c:v>
                </c:pt>
                <c:pt idx="6">
                  <c:v>66437</c:v>
                </c:pt>
                <c:pt idx="7">
                  <c:v>71339</c:v>
                </c:pt>
                <c:pt idx="8">
                  <c:v>74257</c:v>
                </c:pt>
                <c:pt idx="9">
                  <c:v>76769</c:v>
                </c:pt>
                <c:pt idx="10">
                  <c:v>77496</c:v>
                </c:pt>
              </c:numCache>
            </c:numRef>
          </c:val>
        </c:ser>
        <c:shape val="box"/>
        <c:axId val="50710400"/>
        <c:axId val="50711936"/>
        <c:axId val="0"/>
      </c:bar3DChart>
      <c:catAx>
        <c:axId val="507104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pt-PT"/>
            </a:pPr>
            <a:endParaRPr lang="en-US"/>
          </a:p>
        </c:txPr>
        <c:crossAx val="50711936"/>
        <c:crosses val="autoZero"/>
        <c:auto val="1"/>
        <c:lblAlgn val="ctr"/>
        <c:lblOffset val="100"/>
      </c:catAx>
      <c:valAx>
        <c:axId val="507119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pt-PT"/>
            </a:pPr>
            <a:endParaRPr lang="en-US"/>
          </a:p>
        </c:txPr>
        <c:crossAx val="50710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5434339226115255"/>
          <c:y val="0.84201662292213453"/>
          <c:w val="0.56858055275727559"/>
          <c:h val="8.4484908136483586E-2"/>
        </c:manualLayout>
      </c:layout>
      <c:txPr>
        <a:bodyPr/>
        <a:lstStyle/>
        <a:p>
          <a:pPr>
            <a:defRPr lang="pt-PT" sz="1400"/>
          </a:pPr>
          <a:endParaRPr lang="en-US"/>
        </a:p>
      </c:txPr>
    </c:legend>
    <c:plotVisOnly val="1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X val="10"/>
      <c:rotY val="30"/>
      <c:perspective val="30"/>
    </c:view3D>
    <c:plotArea>
      <c:layout>
        <c:manualLayout>
          <c:layoutTarget val="inner"/>
          <c:xMode val="edge"/>
          <c:yMode val="edge"/>
          <c:x val="8.8243388636472728E-2"/>
          <c:y val="5.1400554097404488E-2"/>
          <c:w val="0.8879823355413905"/>
          <c:h val="0.63565583674992343"/>
        </c:manualLayout>
      </c:layout>
      <c:bar3DChart>
        <c:barDir val="col"/>
        <c:grouping val="stacked"/>
        <c:ser>
          <c:idx val="0"/>
          <c:order val="0"/>
          <c:tx>
            <c:strRef>
              <c:f>Sheet2!$K$4</c:f>
              <c:strCache>
                <c:ptCount val="1"/>
                <c:pt idx="0">
                  <c:v>e-oportunidades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9"/>
              <c:layout>
                <c:manualLayout>
                  <c:x val="8.4667342089157396E-2"/>
                  <c:y val="2.6922864932014466E-3"/>
                </c:manualLayout>
              </c:layout>
              <c:showVal val="1"/>
            </c:dLbl>
            <c:dLbl>
              <c:idx val="10"/>
              <c:layout>
                <c:manualLayout>
                  <c:x val="6.9625761531766764E-2"/>
                  <c:y val="-1.3888888888888914E-2"/>
                </c:manualLayout>
              </c:layout>
              <c:showVal val="1"/>
            </c:dLbl>
            <c:delete val="1"/>
          </c:dLbls>
          <c:cat>
            <c:strRef>
              <c:f>Sheet2!$J$5:$J$14</c:f>
              <c:strCache>
                <c:ptCount val="10"/>
                <c:pt idx="0">
                  <c:v>August</c:v>
                </c:pt>
                <c:pt idx="1">
                  <c:v>September</c:v>
                </c:pt>
                <c:pt idx="2">
                  <c:v>October </c:v>
                </c:pt>
                <c:pt idx="3">
                  <c:v>November</c:v>
                </c:pt>
                <c:pt idx="4">
                  <c:v>December</c:v>
                </c:pt>
                <c:pt idx="5">
                  <c:v>January</c:v>
                </c:pt>
                <c:pt idx="6">
                  <c:v>February</c:v>
                </c:pt>
                <c:pt idx="7">
                  <c:v>March</c:v>
                </c:pt>
                <c:pt idx="8">
                  <c:v>April</c:v>
                </c:pt>
                <c:pt idx="9">
                  <c:v>May</c:v>
                </c:pt>
              </c:strCache>
            </c:strRef>
          </c:cat>
          <c:val>
            <c:numRef>
              <c:f>Sheet2!$K$5:$K$14</c:f>
              <c:numCache>
                <c:formatCode>General</c:formatCode>
                <c:ptCount val="10"/>
                <c:pt idx="0">
                  <c:v>25</c:v>
                </c:pt>
                <c:pt idx="1">
                  <c:v>345</c:v>
                </c:pt>
                <c:pt idx="2">
                  <c:v>7703</c:v>
                </c:pt>
                <c:pt idx="3">
                  <c:v>13875</c:v>
                </c:pt>
                <c:pt idx="4">
                  <c:v>27497</c:v>
                </c:pt>
                <c:pt idx="5">
                  <c:v>31299</c:v>
                </c:pt>
                <c:pt idx="6">
                  <c:v>46672</c:v>
                </c:pt>
                <c:pt idx="7">
                  <c:v>57148</c:v>
                </c:pt>
                <c:pt idx="8">
                  <c:v>65924</c:v>
                </c:pt>
                <c:pt idx="9" formatCode="_-* #,##0\ _€_-;\-* #,##0\ _€_-;_-* &quot;-&quot;??\ _€_-;_-@_-">
                  <c:v>71295</c:v>
                </c:pt>
              </c:numCache>
            </c:numRef>
          </c:val>
        </c:ser>
        <c:ser>
          <c:idx val="1"/>
          <c:order val="1"/>
          <c:tx>
            <c:strRef>
              <c:f>Sheet2!$L$4</c:f>
              <c:strCache>
                <c:ptCount val="1"/>
                <c:pt idx="0">
                  <c:v>e-escola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9"/>
              <c:layout>
                <c:manualLayout>
                  <c:x val="8.3878568015513577E-2"/>
                  <c:y val="-4.2398212486425635E-7"/>
                </c:manualLayout>
              </c:layout>
              <c:showVal val="1"/>
            </c:dLbl>
            <c:dLbl>
              <c:idx val="10"/>
              <c:layout>
                <c:manualLayout>
                  <c:x val="6.7885117493472591E-2"/>
                  <c:y val="-9.2592592592592865E-3"/>
                </c:manualLayout>
              </c:layout>
              <c:showVal val="1"/>
            </c:dLbl>
            <c:delete val="1"/>
          </c:dLbls>
          <c:cat>
            <c:strRef>
              <c:f>Sheet2!$J$5:$J$14</c:f>
              <c:strCache>
                <c:ptCount val="10"/>
                <c:pt idx="0">
                  <c:v>August</c:v>
                </c:pt>
                <c:pt idx="1">
                  <c:v>September</c:v>
                </c:pt>
                <c:pt idx="2">
                  <c:v>October </c:v>
                </c:pt>
                <c:pt idx="3">
                  <c:v>November</c:v>
                </c:pt>
                <c:pt idx="4">
                  <c:v>December</c:v>
                </c:pt>
                <c:pt idx="5">
                  <c:v>January</c:v>
                </c:pt>
                <c:pt idx="6">
                  <c:v>February</c:v>
                </c:pt>
                <c:pt idx="7">
                  <c:v>March</c:v>
                </c:pt>
                <c:pt idx="8">
                  <c:v>April</c:v>
                </c:pt>
                <c:pt idx="9">
                  <c:v>May</c:v>
                </c:pt>
              </c:strCache>
            </c:strRef>
          </c:cat>
          <c:val>
            <c:numRef>
              <c:f>Sheet2!$L$5:$L$14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230</c:v>
                </c:pt>
                <c:pt idx="4">
                  <c:v>8271</c:v>
                </c:pt>
                <c:pt idx="5">
                  <c:v>10035</c:v>
                </c:pt>
                <c:pt idx="6">
                  <c:v>16691</c:v>
                </c:pt>
                <c:pt idx="7">
                  <c:v>22453</c:v>
                </c:pt>
                <c:pt idx="8">
                  <c:v>29224</c:v>
                </c:pt>
                <c:pt idx="9" formatCode="_-* #,##0\ _€_-;\-* #,##0\ _€_-;_-* &quot;-&quot;??\ _€_-;_-@_-">
                  <c:v>34239</c:v>
                </c:pt>
              </c:numCache>
            </c:numRef>
          </c:val>
        </c:ser>
        <c:ser>
          <c:idx val="2"/>
          <c:order val="2"/>
          <c:tx>
            <c:strRef>
              <c:f>Sheet2!$M$4</c:f>
              <c:strCache>
                <c:ptCount val="1"/>
                <c:pt idx="0">
                  <c:v>e-professor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9"/>
              <c:layout>
                <c:manualLayout>
                  <c:x val="8.7796536498593064E-2"/>
                  <c:y val="5.3845729864028932E-3"/>
                </c:manualLayout>
              </c:layout>
              <c:showVal val="1"/>
            </c:dLbl>
            <c:dLbl>
              <c:idx val="10"/>
              <c:layout>
                <c:manualLayout>
                  <c:x val="6.7885117493472591E-2"/>
                  <c:y val="4.6296296296296372E-3"/>
                </c:manualLayout>
              </c:layout>
              <c:showVal val="1"/>
            </c:dLbl>
            <c:delete val="1"/>
          </c:dLbls>
          <c:cat>
            <c:strRef>
              <c:f>Sheet2!$J$5:$J$14</c:f>
              <c:strCache>
                <c:ptCount val="10"/>
                <c:pt idx="0">
                  <c:v>August</c:v>
                </c:pt>
                <c:pt idx="1">
                  <c:v>September</c:v>
                </c:pt>
                <c:pt idx="2">
                  <c:v>October </c:v>
                </c:pt>
                <c:pt idx="3">
                  <c:v>November</c:v>
                </c:pt>
                <c:pt idx="4">
                  <c:v>December</c:v>
                </c:pt>
                <c:pt idx="5">
                  <c:v>January</c:v>
                </c:pt>
                <c:pt idx="6">
                  <c:v>February</c:v>
                </c:pt>
                <c:pt idx="7">
                  <c:v>March</c:v>
                </c:pt>
                <c:pt idx="8">
                  <c:v>April</c:v>
                </c:pt>
                <c:pt idx="9">
                  <c:v>May</c:v>
                </c:pt>
              </c:strCache>
            </c:strRef>
          </c:cat>
          <c:val>
            <c:numRef>
              <c:f>Sheet2!$M$5:$M$14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948</c:v>
                </c:pt>
                <c:pt idx="3">
                  <c:v>14456</c:v>
                </c:pt>
                <c:pt idx="4">
                  <c:v>29769</c:v>
                </c:pt>
                <c:pt idx="5">
                  <c:v>32253</c:v>
                </c:pt>
                <c:pt idx="6">
                  <c:v>44006</c:v>
                </c:pt>
                <c:pt idx="7">
                  <c:v>49756</c:v>
                </c:pt>
                <c:pt idx="8">
                  <c:v>53843</c:v>
                </c:pt>
                <c:pt idx="9" formatCode="_-* #,##0\ _€_-;\-* #,##0\ _€_-;_-* &quot;-&quot;??\ _€_-;_-@_-">
                  <c:v>55256</c:v>
                </c:pt>
              </c:numCache>
            </c:numRef>
          </c:val>
        </c:ser>
        <c:shape val="box"/>
        <c:axId val="50936448"/>
        <c:axId val="50958720"/>
        <c:axId val="0"/>
      </c:bar3DChart>
      <c:catAx>
        <c:axId val="509364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pt-PT"/>
            </a:pPr>
            <a:endParaRPr lang="en-US"/>
          </a:p>
        </c:txPr>
        <c:crossAx val="50958720"/>
        <c:crosses val="autoZero"/>
        <c:auto val="1"/>
        <c:lblAlgn val="ctr"/>
        <c:lblOffset val="100"/>
      </c:catAx>
      <c:valAx>
        <c:axId val="509587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pt-PT"/>
            </a:pPr>
            <a:endParaRPr lang="en-US"/>
          </a:p>
        </c:txPr>
        <c:crossAx val="50936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5434339226115255"/>
          <c:y val="0.84201662292213453"/>
          <c:w val="0.56858055275727559"/>
          <c:h val="8.4484908136483169E-2"/>
        </c:manualLayout>
      </c:layout>
      <c:txPr>
        <a:bodyPr/>
        <a:lstStyle/>
        <a:p>
          <a:pPr>
            <a:defRPr lang="pt-PT"/>
          </a:pPr>
          <a:endParaRPr lang="en-US"/>
        </a:p>
      </c:txPr>
    </c:legend>
    <c:plotVisOnly val="1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4"/>
          <c:order val="4"/>
          <c:tx>
            <c:strRef>
              <c:f>Agregados!$B$23</c:f>
              <c:strCache>
                <c:ptCount val="1"/>
                <c:pt idx="0">
                  <c:v>Computador - PORTUGAL</c:v>
                </c:pt>
              </c:strCache>
            </c:strRef>
          </c:tx>
          <c:marker>
            <c:symbol val="none"/>
          </c:marker>
          <c:cat>
            <c:numRef>
              <c:f>Agregados!$C$22:$H$22</c:f>
              <c:numCache>
                <c:formatCode>General</c:formatCode>
                <c:ptCount val="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</c:numCache>
            </c:numRef>
          </c:cat>
          <c:val>
            <c:numRef>
              <c:f>Agregados!$C$23:$H$23</c:f>
              <c:numCache>
                <c:formatCode>0%</c:formatCode>
                <c:ptCount val="6"/>
                <c:pt idx="0">
                  <c:v>0.27</c:v>
                </c:pt>
                <c:pt idx="1">
                  <c:v>0.3800000000000005</c:v>
                </c:pt>
                <c:pt idx="2">
                  <c:v>0.41000000000000031</c:v>
                </c:pt>
                <c:pt idx="3">
                  <c:v>0.42000000000000032</c:v>
                </c:pt>
                <c:pt idx="4">
                  <c:v>0.45</c:v>
                </c:pt>
                <c:pt idx="5">
                  <c:v>0.48000000000000032</c:v>
                </c:pt>
              </c:numCache>
            </c:numRef>
          </c:val>
        </c:ser>
        <c:ser>
          <c:idx val="5"/>
          <c:order val="5"/>
          <c:tx>
            <c:strRef>
              <c:f>Agregados!$B$24</c:f>
              <c:strCache>
                <c:ptCount val="1"/>
                <c:pt idx="0">
                  <c:v>Internet BB - PORTUGAL</c:v>
                </c:pt>
              </c:strCache>
            </c:strRef>
          </c:tx>
          <c:marker>
            <c:symbol val="none"/>
          </c:marker>
          <c:cat>
            <c:numRef>
              <c:f>Agregados!$C$22:$H$22</c:f>
              <c:numCache>
                <c:formatCode>General</c:formatCode>
                <c:ptCount val="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</c:numCache>
            </c:numRef>
          </c:cat>
          <c:val>
            <c:numRef>
              <c:f>Agregados!$C$24:$H$24</c:f>
              <c:numCache>
                <c:formatCode>0%</c:formatCode>
                <c:ptCount val="6"/>
                <c:pt idx="1">
                  <c:v>8.0000000000000043E-2</c:v>
                </c:pt>
                <c:pt idx="2">
                  <c:v>0.12000000000000002</c:v>
                </c:pt>
                <c:pt idx="3">
                  <c:v>0.2</c:v>
                </c:pt>
                <c:pt idx="4">
                  <c:v>0.24000000000000021</c:v>
                </c:pt>
                <c:pt idx="5">
                  <c:v>0.30000000000000032</c:v>
                </c:pt>
              </c:numCache>
            </c:numRef>
          </c:val>
        </c:ser>
        <c:ser>
          <c:idx val="6"/>
          <c:order val="6"/>
          <c:tx>
            <c:strRef>
              <c:f>Agregados!$B$25</c:f>
              <c:strCache>
                <c:ptCount val="1"/>
                <c:pt idx="0">
                  <c:v>Computador - EU</c:v>
                </c:pt>
              </c:strCache>
            </c:strRef>
          </c:tx>
          <c:marker>
            <c:symbol val="none"/>
          </c:marker>
          <c:cat>
            <c:numRef>
              <c:f>Agregados!$C$22:$H$22</c:f>
              <c:numCache>
                <c:formatCode>General</c:formatCode>
                <c:ptCount val="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</c:numCache>
            </c:numRef>
          </c:cat>
          <c:val>
            <c:numRef>
              <c:f>Agregados!$C$25:$H$25</c:f>
              <c:numCache>
                <c:formatCode>0%</c:formatCode>
                <c:ptCount val="6"/>
                <c:pt idx="0">
                  <c:v>0.5</c:v>
                </c:pt>
                <c:pt idx="1">
                  <c:v>0.56000000000000005</c:v>
                </c:pt>
                <c:pt idx="2">
                  <c:v>0.58000000000000007</c:v>
                </c:pt>
                <c:pt idx="3">
                  <c:v>0.630000000000001</c:v>
                </c:pt>
                <c:pt idx="4">
                  <c:v>0.64000000000000101</c:v>
                </c:pt>
              </c:numCache>
            </c:numRef>
          </c:val>
        </c:ser>
        <c:ser>
          <c:idx val="7"/>
          <c:order val="7"/>
          <c:tx>
            <c:strRef>
              <c:f>Agregados!$B$26</c:f>
              <c:strCache>
                <c:ptCount val="1"/>
                <c:pt idx="0">
                  <c:v>Internet BB - EU</c:v>
                </c:pt>
              </c:strCache>
            </c:strRef>
          </c:tx>
          <c:marker>
            <c:symbol val="none"/>
          </c:marker>
          <c:cat>
            <c:numRef>
              <c:f>Agregados!$C$22:$H$22</c:f>
              <c:numCache>
                <c:formatCode>General</c:formatCode>
                <c:ptCount val="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</c:numCache>
            </c:numRef>
          </c:cat>
          <c:val>
            <c:numRef>
              <c:f>Agregados!$C$26:$H$26</c:f>
              <c:numCache>
                <c:formatCode>General</c:formatCode>
                <c:ptCount val="6"/>
                <c:pt idx="1">
                  <c:v>0</c:v>
                </c:pt>
                <c:pt idx="2">
                  <c:v>0</c:v>
                </c:pt>
                <c:pt idx="3" formatCode="0%">
                  <c:v>0.25</c:v>
                </c:pt>
                <c:pt idx="4" formatCode="0%">
                  <c:v>0.34</c:v>
                </c:pt>
                <c:pt idx="5" formatCode="0%">
                  <c:v>0.46</c:v>
                </c:pt>
              </c:numCache>
            </c:numRef>
          </c:val>
        </c:ser>
        <c:ser>
          <c:idx val="0"/>
          <c:order val="0"/>
          <c:tx>
            <c:strRef>
              <c:f>Agregados!$B$23</c:f>
              <c:strCache>
                <c:ptCount val="1"/>
                <c:pt idx="0">
                  <c:v>Computador - PORTUGAL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-3.2619547430748415E-2"/>
                  <c:y val="-3.6157939016456662E-2"/>
                </c:manualLayout>
              </c:layout>
              <c:showVal val="1"/>
            </c:dLbl>
            <c:txPr>
              <a:bodyPr/>
              <a:lstStyle/>
              <a:p>
                <a:pPr>
                  <a:defRPr lang="pt-PT"/>
                </a:pPr>
                <a:endParaRPr lang="en-US"/>
              </a:p>
            </c:txPr>
            <c:showVal val="1"/>
          </c:dLbls>
          <c:cat>
            <c:numRef>
              <c:f>Agregados!$C$22:$H$22</c:f>
              <c:numCache>
                <c:formatCode>General</c:formatCode>
                <c:ptCount val="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</c:numCache>
            </c:numRef>
          </c:cat>
          <c:val>
            <c:numRef>
              <c:f>Agregados!$C$23:$H$23</c:f>
              <c:numCache>
                <c:formatCode>0%</c:formatCode>
                <c:ptCount val="6"/>
                <c:pt idx="0">
                  <c:v>0.27</c:v>
                </c:pt>
                <c:pt idx="1">
                  <c:v>0.3800000000000005</c:v>
                </c:pt>
                <c:pt idx="2">
                  <c:v>0.41000000000000031</c:v>
                </c:pt>
                <c:pt idx="3">
                  <c:v>0.42000000000000032</c:v>
                </c:pt>
                <c:pt idx="4">
                  <c:v>0.45</c:v>
                </c:pt>
                <c:pt idx="5">
                  <c:v>0.48000000000000032</c:v>
                </c:pt>
              </c:numCache>
            </c:numRef>
          </c:val>
        </c:ser>
        <c:ser>
          <c:idx val="1"/>
          <c:order val="1"/>
          <c:tx>
            <c:strRef>
              <c:f>Agregados!$B$24</c:f>
              <c:strCache>
                <c:ptCount val="1"/>
                <c:pt idx="0">
                  <c:v>Internet BB - PORTUGAL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lang="pt-PT"/>
                </a:pPr>
                <a:endParaRPr lang="en-US"/>
              </a:p>
            </c:txPr>
            <c:showVal val="1"/>
          </c:dLbls>
          <c:cat>
            <c:numRef>
              <c:f>Agregados!$C$22:$H$22</c:f>
              <c:numCache>
                <c:formatCode>General</c:formatCode>
                <c:ptCount val="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</c:numCache>
            </c:numRef>
          </c:cat>
          <c:val>
            <c:numRef>
              <c:f>Agregados!$C$24:$H$24</c:f>
              <c:numCache>
                <c:formatCode>0%</c:formatCode>
                <c:ptCount val="6"/>
                <c:pt idx="1">
                  <c:v>8.0000000000000043E-2</c:v>
                </c:pt>
                <c:pt idx="2">
                  <c:v>0.12000000000000002</c:v>
                </c:pt>
                <c:pt idx="3">
                  <c:v>0.2</c:v>
                </c:pt>
                <c:pt idx="4">
                  <c:v>0.24000000000000021</c:v>
                </c:pt>
                <c:pt idx="5">
                  <c:v>0.30000000000000032</c:v>
                </c:pt>
              </c:numCache>
            </c:numRef>
          </c:val>
        </c:ser>
        <c:ser>
          <c:idx val="2"/>
          <c:order val="2"/>
          <c:tx>
            <c:strRef>
              <c:f>Agregados!$B$25</c:f>
              <c:strCache>
                <c:ptCount val="1"/>
                <c:pt idx="0">
                  <c:v>Computador - EU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4"/>
              <c:layout/>
              <c:showVal val="1"/>
            </c:dLbl>
            <c:delete val="1"/>
          </c:dLbls>
          <c:cat>
            <c:numRef>
              <c:f>Agregados!$C$22:$H$22</c:f>
              <c:numCache>
                <c:formatCode>General</c:formatCode>
                <c:ptCount val="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</c:numCache>
            </c:numRef>
          </c:cat>
          <c:val>
            <c:numRef>
              <c:f>Agregados!$C$25:$H$25</c:f>
              <c:numCache>
                <c:formatCode>0%</c:formatCode>
                <c:ptCount val="6"/>
                <c:pt idx="0">
                  <c:v>0.5</c:v>
                </c:pt>
                <c:pt idx="1">
                  <c:v>0.56000000000000005</c:v>
                </c:pt>
                <c:pt idx="2">
                  <c:v>0.58000000000000007</c:v>
                </c:pt>
                <c:pt idx="3">
                  <c:v>0.630000000000001</c:v>
                </c:pt>
                <c:pt idx="4">
                  <c:v>0.64000000000000101</c:v>
                </c:pt>
              </c:numCache>
            </c:numRef>
          </c:val>
        </c:ser>
        <c:ser>
          <c:idx val="3"/>
          <c:order val="3"/>
          <c:tx>
            <c:strRef>
              <c:f>Agregados!$B$26</c:f>
              <c:strCache>
                <c:ptCount val="1"/>
                <c:pt idx="0">
                  <c:v>Internet BB - EU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-1.4678796343836739E-2"/>
                  <c:y val="2.1092131092933022E-2"/>
                </c:manualLayout>
              </c:layout>
              <c:showVal val="1"/>
            </c:dLbl>
            <c:txPr>
              <a:bodyPr/>
              <a:lstStyle/>
              <a:p>
                <a:pPr>
                  <a:defRPr lang="pt-PT"/>
                </a:pPr>
                <a:endParaRPr lang="en-US"/>
              </a:p>
            </c:txPr>
            <c:showVal val="1"/>
          </c:dLbls>
          <c:cat>
            <c:numRef>
              <c:f>Agregados!$C$22:$H$22</c:f>
              <c:numCache>
                <c:formatCode>General</c:formatCode>
                <c:ptCount val="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</c:numCache>
            </c:numRef>
          </c:cat>
          <c:val>
            <c:numRef>
              <c:f>Agregados!$C$26:$H$26</c:f>
              <c:numCache>
                <c:formatCode>General</c:formatCode>
                <c:ptCount val="6"/>
                <c:pt idx="1">
                  <c:v>0</c:v>
                </c:pt>
                <c:pt idx="2">
                  <c:v>0</c:v>
                </c:pt>
                <c:pt idx="3" formatCode="0%">
                  <c:v>0.25</c:v>
                </c:pt>
                <c:pt idx="4" formatCode="0%">
                  <c:v>0.34</c:v>
                </c:pt>
                <c:pt idx="5" formatCode="0%">
                  <c:v>0.46</c:v>
                </c:pt>
              </c:numCache>
            </c:numRef>
          </c:val>
        </c:ser>
        <c:marker val="1"/>
        <c:axId val="51113344"/>
        <c:axId val="51156096"/>
      </c:lineChart>
      <c:catAx>
        <c:axId val="511133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pt-PT"/>
            </a:pPr>
            <a:endParaRPr lang="en-US"/>
          </a:p>
        </c:txPr>
        <c:crossAx val="51156096"/>
        <c:crosses val="autoZero"/>
        <c:auto val="1"/>
        <c:lblAlgn val="ctr"/>
        <c:lblOffset val="100"/>
      </c:catAx>
      <c:valAx>
        <c:axId val="51156096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pt-PT"/>
            </a:pPr>
            <a:endParaRPr lang="en-US"/>
          </a:p>
        </c:txPr>
        <c:crossAx val="51113344"/>
        <c:crosses val="autoZero"/>
        <c:crossBetween val="between"/>
      </c:valAx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ayout/>
      <c:txPr>
        <a:bodyPr/>
        <a:lstStyle/>
        <a:p>
          <a:pPr>
            <a:defRPr lang="pt-PT"/>
          </a:pPr>
          <a:endParaRPr lang="en-US"/>
        </a:p>
      </c:txPr>
    </c:legend>
    <c:plotVisOnly val="1"/>
  </c:chart>
  <c:spPr>
    <a:noFill/>
  </c:spPr>
  <c:txPr>
    <a:bodyPr/>
    <a:lstStyle/>
    <a:p>
      <a:pPr>
        <a:defRPr sz="1100">
          <a:solidFill>
            <a:schemeClr val="bg1"/>
          </a:solidFill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>
        <c:manualLayout>
          <c:layoutTarget val="inner"/>
          <c:xMode val="edge"/>
          <c:yMode val="edge"/>
          <c:x val="0.10237761115532711"/>
          <c:y val="3.6258732138291894E-2"/>
          <c:w val="0.85353683313802564"/>
          <c:h val="0.78403525688026954"/>
        </c:manualLayout>
      </c:layout>
      <c:bar3DChart>
        <c:barDir val="col"/>
        <c:grouping val="stacked"/>
        <c:ser>
          <c:idx val="0"/>
          <c:order val="0"/>
          <c:tx>
            <c:strRef>
              <c:f>Sheet3!$B$39</c:f>
              <c:strCache>
                <c:ptCount val="1"/>
                <c:pt idx="0">
                  <c:v>ADSL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3"/>
              <c:layout>
                <c:manualLayout>
                  <c:x val="0.10158659057004475"/>
                  <c:y val="-3.2962483762083543E-2"/>
                </c:manualLayout>
              </c:layout>
              <c:showVal val="1"/>
            </c:dLbl>
            <c:delete val="1"/>
          </c:dLbls>
          <c:cat>
            <c:strRef>
              <c:f>Sheet3!$C$38:$F$38</c:f>
              <c:strCache>
                <c:ptCount val="4"/>
                <c:pt idx="0">
                  <c:v>1T07</c:v>
                </c:pt>
                <c:pt idx="1">
                  <c:v>2T07</c:v>
                </c:pt>
                <c:pt idx="2">
                  <c:v>3T07</c:v>
                </c:pt>
                <c:pt idx="3">
                  <c:v>4T07</c:v>
                </c:pt>
              </c:strCache>
            </c:strRef>
          </c:cat>
          <c:val>
            <c:numRef>
              <c:f>Sheet3!$C$39:$F$39</c:f>
              <c:numCache>
                <c:formatCode>#,##0</c:formatCode>
                <c:ptCount val="4"/>
                <c:pt idx="0">
                  <c:v>908393</c:v>
                </c:pt>
                <c:pt idx="1">
                  <c:v>932212</c:v>
                </c:pt>
                <c:pt idx="2">
                  <c:v>971188</c:v>
                </c:pt>
                <c:pt idx="3">
                  <c:v>1007234</c:v>
                </c:pt>
              </c:numCache>
            </c:numRef>
          </c:val>
        </c:ser>
        <c:ser>
          <c:idx val="1"/>
          <c:order val="1"/>
          <c:tx>
            <c:strRef>
              <c:f>Sheet3!$B$40</c:f>
              <c:strCache>
                <c:ptCount val="1"/>
                <c:pt idx="0">
                  <c:v>Cable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3"/>
              <c:layout>
                <c:manualLayout>
                  <c:x val="9.5237428659417228E-2"/>
                  <c:y val="-4.614747726691696E-2"/>
                </c:manualLayout>
              </c:layout>
              <c:showVal val="1"/>
            </c:dLbl>
            <c:delete val="1"/>
          </c:dLbls>
          <c:cat>
            <c:strRef>
              <c:f>Sheet3!$C$38:$F$38</c:f>
              <c:strCache>
                <c:ptCount val="4"/>
                <c:pt idx="0">
                  <c:v>1T07</c:v>
                </c:pt>
                <c:pt idx="1">
                  <c:v>2T07</c:v>
                </c:pt>
                <c:pt idx="2">
                  <c:v>3T07</c:v>
                </c:pt>
                <c:pt idx="3">
                  <c:v>4T07</c:v>
                </c:pt>
              </c:strCache>
            </c:strRef>
          </c:cat>
          <c:val>
            <c:numRef>
              <c:f>Sheet3!$C$40:$F$40</c:f>
              <c:numCache>
                <c:formatCode>#,##0</c:formatCode>
                <c:ptCount val="4"/>
                <c:pt idx="0">
                  <c:v>555961</c:v>
                </c:pt>
                <c:pt idx="1">
                  <c:v>576263</c:v>
                </c:pt>
                <c:pt idx="2">
                  <c:v>585066</c:v>
                </c:pt>
                <c:pt idx="3">
                  <c:v>605887</c:v>
                </c:pt>
              </c:numCache>
            </c:numRef>
          </c:val>
        </c:ser>
        <c:ser>
          <c:idx val="2"/>
          <c:order val="2"/>
          <c:tx>
            <c:strRef>
              <c:f>Sheet3!$B$41</c:f>
              <c:strCache>
                <c:ptCount val="1"/>
                <c:pt idx="0">
                  <c:v>Mobile Access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3"/>
              <c:layout>
                <c:manualLayout>
                  <c:x val="9.841200961473083E-2"/>
                  <c:y val="-0.14503492855316771"/>
                </c:manualLayout>
              </c:layout>
              <c:showVal val="1"/>
            </c:dLbl>
            <c:delete val="1"/>
          </c:dLbls>
          <c:cat>
            <c:strRef>
              <c:f>Sheet3!$C$38:$F$38</c:f>
              <c:strCache>
                <c:ptCount val="4"/>
                <c:pt idx="0">
                  <c:v>1T07</c:v>
                </c:pt>
                <c:pt idx="1">
                  <c:v>2T07</c:v>
                </c:pt>
                <c:pt idx="2">
                  <c:v>3T07</c:v>
                </c:pt>
                <c:pt idx="3">
                  <c:v>4T07</c:v>
                </c:pt>
              </c:strCache>
            </c:strRef>
          </c:cat>
          <c:val>
            <c:numRef>
              <c:f>Sheet3!$C$41:$F$41</c:f>
              <c:numCache>
                <c:formatCode>#,##0</c:formatCode>
                <c:ptCount val="4"/>
                <c:pt idx="0">
                  <c:v>862202</c:v>
                </c:pt>
                <c:pt idx="1">
                  <c:v>983743</c:v>
                </c:pt>
                <c:pt idx="2">
                  <c:v>1182555</c:v>
                </c:pt>
                <c:pt idx="3">
                  <c:v>1438775</c:v>
                </c:pt>
              </c:numCache>
            </c:numRef>
          </c:val>
        </c:ser>
        <c:shape val="cylinder"/>
        <c:axId val="51234688"/>
        <c:axId val="51236224"/>
        <c:axId val="0"/>
      </c:bar3DChart>
      <c:catAx>
        <c:axId val="51234688"/>
        <c:scaling>
          <c:orientation val="minMax"/>
        </c:scaling>
        <c:axPos val="b"/>
        <c:tickLblPos val="nextTo"/>
        <c:txPr>
          <a:bodyPr/>
          <a:lstStyle/>
          <a:p>
            <a:pPr>
              <a:defRPr lang="pt-PT"/>
            </a:pPr>
            <a:endParaRPr lang="en-US"/>
          </a:p>
        </c:txPr>
        <c:crossAx val="51236224"/>
        <c:crosses val="autoZero"/>
        <c:auto val="1"/>
        <c:lblAlgn val="ctr"/>
        <c:lblOffset val="100"/>
      </c:catAx>
      <c:valAx>
        <c:axId val="51236224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lang="pt-PT"/>
            </a:pPr>
            <a:endParaRPr lang="en-US"/>
          </a:p>
        </c:txPr>
        <c:crossAx val="51234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7696144108977638"/>
          <c:y val="0.90677404996022437"/>
          <c:w val="0.46431021105214304"/>
          <c:h val="8.3031458408223568E-2"/>
        </c:manualLayout>
      </c:layout>
      <c:spPr>
        <a:noFill/>
      </c:spPr>
      <c:txPr>
        <a:bodyPr/>
        <a:lstStyle/>
        <a:p>
          <a:pPr>
            <a:defRPr lang="pt-PT"/>
          </a:pPr>
          <a:endParaRPr lang="en-US"/>
        </a:p>
      </c:txPr>
    </c:legend>
    <c:plotVisOnly val="1"/>
  </c:chart>
  <c:spPr>
    <a:noFill/>
  </c:spPr>
  <c:txPr>
    <a:bodyPr/>
    <a:lstStyle/>
    <a:p>
      <a:pPr>
        <a:defRPr sz="1100">
          <a:solidFill>
            <a:schemeClr val="bg1"/>
          </a:solidFill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7"/>
  <c:clrMapOvr bg1="lt1" tx1="dk1" bg2="lt2" tx2="dk2" accent1="accent1" accent2="accent2" accent3="accent3" accent4="accent4" accent5="accent5" accent6="accent6" hlink="hlink" folHlink="folHlink"/>
  <c:chart>
    <c:autoTitleDeleted val="1"/>
    <c:view3D>
      <c:depthPercent val="100"/>
      <c:rAngAx val="1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5.8114278067837422E-2"/>
          <c:y val="6.0632600270349432E-2"/>
          <c:w val="0.90780200064438965"/>
          <c:h val="0.74538760883563349"/>
        </c:manualLayout>
      </c:layout>
      <c:bar3DChart>
        <c:barDir val="col"/>
        <c:grouping val="stacked"/>
        <c:ser>
          <c:idx val="0"/>
          <c:order val="0"/>
          <c:tx>
            <c:strRef>
              <c:f>Sheet1!$B$3</c:f>
              <c:strCache>
                <c:ptCount val="1"/>
                <c:pt idx="0">
                  <c:v>Number of Customers with Broadband Internet (mobile) / 100 Hab.
</c:v>
                </c:pt>
              </c:strCache>
            </c:strRef>
          </c:tx>
          <c:dLbls>
            <c:dLbl>
              <c:idx val="4"/>
              <c:layout>
                <c:manualLayout>
                  <c:x val="7.5329039617617931E-3"/>
                  <c:y val="-0.3589073412120935"/>
                </c:manualLayout>
              </c:layout>
              <c:spPr/>
              <c:txPr>
                <a:bodyPr/>
                <a:lstStyle/>
                <a:p>
                  <a:pPr>
                    <a:defRPr lang="pt-PT" sz="1400"/>
                  </a:pPr>
                  <a:endParaRPr lang="en-US"/>
                </a:p>
              </c:txPr>
              <c:showVal val="1"/>
            </c:dLbl>
            <c:delete val="1"/>
          </c:dLbls>
          <c:cat>
            <c:strRef>
              <c:f>Sheet1!$C$2:$G$2</c:f>
              <c:strCache>
                <c:ptCount val="5"/>
                <c:pt idx="0">
                  <c:v>4T06</c:v>
                </c:pt>
                <c:pt idx="1">
                  <c:v>1T07</c:v>
                </c:pt>
                <c:pt idx="2">
                  <c:v>2T07</c:v>
                </c:pt>
                <c:pt idx="3">
                  <c:v>3T07</c:v>
                </c:pt>
                <c:pt idx="4">
                  <c:v>4T07</c:v>
                </c:pt>
              </c:strCache>
            </c:strRef>
          </c:cat>
          <c:val>
            <c:numRef>
              <c:f>Sheet1!$C$3:$G$3</c:f>
              <c:numCache>
                <c:formatCode>General</c:formatCode>
                <c:ptCount val="5"/>
                <c:pt idx="0">
                  <c:v>1.6</c:v>
                </c:pt>
                <c:pt idx="1">
                  <c:v>8.1</c:v>
                </c:pt>
                <c:pt idx="2">
                  <c:v>9.3000000000000007</c:v>
                </c:pt>
                <c:pt idx="3">
                  <c:v>11.2</c:v>
                </c:pt>
                <c:pt idx="4">
                  <c:v>13.6</c:v>
                </c:pt>
              </c:numCache>
            </c:numRef>
          </c:val>
        </c:ser>
        <c:shape val="cylinder"/>
        <c:axId val="51380992"/>
        <c:axId val="51382528"/>
        <c:axId val="0"/>
      </c:bar3DChart>
      <c:catAx>
        <c:axId val="51380992"/>
        <c:scaling>
          <c:orientation val="minMax"/>
        </c:scaling>
        <c:axPos val="b"/>
        <c:tickLblPos val="nextTo"/>
        <c:txPr>
          <a:bodyPr/>
          <a:lstStyle/>
          <a:p>
            <a:pPr>
              <a:defRPr lang="pt-PT"/>
            </a:pPr>
            <a:endParaRPr lang="en-US"/>
          </a:p>
        </c:txPr>
        <c:crossAx val="51382528"/>
        <c:crosses val="autoZero"/>
        <c:auto val="1"/>
        <c:lblAlgn val="ctr"/>
        <c:lblOffset val="100"/>
      </c:catAx>
      <c:valAx>
        <c:axId val="513825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pt-PT"/>
            </a:pPr>
            <a:endParaRPr lang="en-US"/>
          </a:p>
        </c:txPr>
        <c:crossAx val="51380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9332810102964822E-2"/>
          <c:y val="0.90438601727213519"/>
          <c:w val="0.90558198860122985"/>
          <c:h val="8.2633997972644965E-2"/>
        </c:manualLayout>
      </c:layout>
      <c:txPr>
        <a:bodyPr/>
        <a:lstStyle/>
        <a:p>
          <a:pPr>
            <a:defRPr lang="pt-PT"/>
          </a:pPr>
          <a:endParaRPr lang="en-US"/>
        </a:p>
      </c:txPr>
    </c:legend>
    <c:plotVisOnly val="1"/>
  </c:chart>
  <c:spPr>
    <a:noFill/>
    <a:ln>
      <a:noFill/>
    </a:ln>
  </c:spPr>
  <c:txPr>
    <a:bodyPr/>
    <a:lstStyle/>
    <a:p>
      <a:pPr>
        <a:defRPr sz="1100">
          <a:solidFill>
            <a:schemeClr val="bg1"/>
          </a:solidFill>
        </a:defRPr>
      </a:pPr>
      <a:endParaRPr lang="en-US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0.11995232104862642"/>
          <c:y val="5.1400554097404488E-2"/>
          <c:w val="0.85984886303199526"/>
          <c:h val="0.82918841027224544"/>
        </c:manualLayout>
      </c:layout>
      <c:bar3DChart>
        <c:barDir val="col"/>
        <c:grouping val="standard"/>
        <c:ser>
          <c:idx val="0"/>
          <c:order val="0"/>
          <c:tx>
            <c:strRef>
              <c:f>Sheet4!$C$5</c:f>
              <c:strCache>
                <c:ptCount val="1"/>
                <c:pt idx="0">
                  <c:v>Desktop  Forecast 2008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Sheet4!$D$4:$M$4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2008*</c:v>
                </c:pt>
                <c:pt idx="9">
                  <c:v>2009*</c:v>
                </c:pt>
              </c:strCache>
            </c:strRef>
          </c:cat>
          <c:val>
            <c:numRef>
              <c:f>Sheet4!$D$5:$M$5</c:f>
              <c:numCache>
                <c:formatCode>#,##0</c:formatCode>
                <c:ptCount val="10"/>
                <c:pt idx="0">
                  <c:v>310563.7513104892</c:v>
                </c:pt>
                <c:pt idx="1">
                  <c:v>340309.77824993507</c:v>
                </c:pt>
                <c:pt idx="2">
                  <c:v>286686.32351753023</c:v>
                </c:pt>
                <c:pt idx="3">
                  <c:v>308508.92522759968</c:v>
                </c:pt>
                <c:pt idx="4">
                  <c:v>361947.98848330468</c:v>
                </c:pt>
                <c:pt idx="5">
                  <c:v>356425.45351762424</c:v>
                </c:pt>
                <c:pt idx="6">
                  <c:v>320781</c:v>
                </c:pt>
                <c:pt idx="7">
                  <c:v>309983</c:v>
                </c:pt>
                <c:pt idx="8">
                  <c:v>356437</c:v>
                </c:pt>
                <c:pt idx="9">
                  <c:v>403680.00000000081</c:v>
                </c:pt>
              </c:numCache>
            </c:numRef>
          </c:val>
        </c:ser>
        <c:ser>
          <c:idx val="1"/>
          <c:order val="1"/>
          <c:tx>
            <c:strRef>
              <c:f>Sheet4!$C$6</c:f>
              <c:strCache>
                <c:ptCount val="1"/>
                <c:pt idx="0">
                  <c:v>Laptop Forecast 2008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Sheet4!$D$4:$M$4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2008*</c:v>
                </c:pt>
                <c:pt idx="9">
                  <c:v>2009*</c:v>
                </c:pt>
              </c:strCache>
            </c:strRef>
          </c:cat>
          <c:val>
            <c:numRef>
              <c:f>Sheet4!$D$6:$M$6</c:f>
              <c:numCache>
                <c:formatCode>#,##0</c:formatCode>
                <c:ptCount val="10"/>
                <c:pt idx="0">
                  <c:v>83165.799217525113</c:v>
                </c:pt>
                <c:pt idx="1">
                  <c:v>107553.25065891702</c:v>
                </c:pt>
                <c:pt idx="2">
                  <c:v>124025.98117893375</c:v>
                </c:pt>
                <c:pt idx="3">
                  <c:v>163948.97005510327</c:v>
                </c:pt>
                <c:pt idx="4">
                  <c:v>219110.36990250862</c:v>
                </c:pt>
                <c:pt idx="5">
                  <c:v>305780.69030696421</c:v>
                </c:pt>
                <c:pt idx="6">
                  <c:v>442511</c:v>
                </c:pt>
                <c:pt idx="7">
                  <c:v>702637.99999999872</c:v>
                </c:pt>
                <c:pt idx="8">
                  <c:v>1051285</c:v>
                </c:pt>
                <c:pt idx="9">
                  <c:v>1443377</c:v>
                </c:pt>
              </c:numCache>
            </c:numRef>
          </c:val>
        </c:ser>
        <c:shape val="cylinder"/>
        <c:axId val="51449216"/>
        <c:axId val="51459200"/>
        <c:axId val="51149888"/>
      </c:bar3DChart>
      <c:catAx>
        <c:axId val="51449216"/>
        <c:scaling>
          <c:orientation val="minMax"/>
        </c:scaling>
        <c:axPos val="b"/>
        <c:tickLblPos val="nextTo"/>
        <c:txPr>
          <a:bodyPr/>
          <a:lstStyle/>
          <a:p>
            <a:pPr>
              <a:defRPr lang="pt-PT"/>
            </a:pPr>
            <a:endParaRPr lang="en-US"/>
          </a:p>
        </c:txPr>
        <c:crossAx val="51459200"/>
        <c:crosses val="autoZero"/>
        <c:auto val="1"/>
        <c:lblAlgn val="ctr"/>
        <c:lblOffset val="100"/>
      </c:catAx>
      <c:valAx>
        <c:axId val="51459200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lang="pt-PT"/>
            </a:pPr>
            <a:endParaRPr lang="en-US"/>
          </a:p>
        </c:txPr>
        <c:crossAx val="51449216"/>
        <c:crosses val="autoZero"/>
        <c:crossBetween val="between"/>
      </c:valAx>
      <c:serAx>
        <c:axId val="51149888"/>
        <c:scaling>
          <c:orientation val="minMax"/>
        </c:scaling>
        <c:delete val="1"/>
        <c:axPos val="b"/>
        <c:tickLblPos val="nextTo"/>
        <c:crossAx val="51459200"/>
        <c:crosses val="autoZero"/>
      </c:serAx>
    </c:plotArea>
    <c:legend>
      <c:legendPos val="r"/>
      <c:layout>
        <c:manualLayout>
          <c:xMode val="edge"/>
          <c:yMode val="edge"/>
          <c:x val="0.14316668996257131"/>
          <c:y val="0.88060757111243448"/>
          <c:w val="0.63009232226966894"/>
          <c:h val="8.2785534161171029E-2"/>
        </c:manualLayout>
      </c:layout>
      <c:txPr>
        <a:bodyPr/>
        <a:lstStyle/>
        <a:p>
          <a:pPr>
            <a:defRPr lang="pt-PT"/>
          </a:pPr>
          <a:endParaRPr lang="en-US"/>
        </a:p>
      </c:txPr>
    </c:legend>
    <c:plotVisOnly val="1"/>
  </c:chart>
  <c:txPr>
    <a:bodyPr/>
    <a:lstStyle/>
    <a:p>
      <a:pPr>
        <a:defRPr sz="1100">
          <a:solidFill>
            <a:schemeClr val="bg1"/>
          </a:solidFill>
        </a:defRPr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9AB5AB-E1BA-4F5A-BB97-E8F1D923FE8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5BAB28-89B6-4D3F-A7DB-1FF714A5701C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3200" smtClean="0"/>
            <a:t>Laptop</a:t>
          </a:r>
          <a:endParaRPr lang="en-US" sz="3200" dirty="0"/>
        </a:p>
      </dgm:t>
    </dgm:pt>
    <dgm:pt modelId="{EB52AF08-7F6C-477D-B622-C781754407E5}" type="parTrans" cxnId="{7B6C4539-40F2-4BEA-9680-36CBF7635AF9}">
      <dgm:prSet/>
      <dgm:spPr/>
      <dgm:t>
        <a:bodyPr/>
        <a:lstStyle/>
        <a:p>
          <a:endParaRPr lang="en-US"/>
        </a:p>
      </dgm:t>
    </dgm:pt>
    <dgm:pt modelId="{3D396F2E-DE83-441D-902B-077BFECD1BB9}" type="sibTrans" cxnId="{7B6C4539-40F2-4BEA-9680-36CBF7635AF9}">
      <dgm:prSet/>
      <dgm:spPr/>
      <dgm:t>
        <a:bodyPr/>
        <a:lstStyle/>
        <a:p>
          <a:endParaRPr lang="en-US"/>
        </a:p>
      </dgm:t>
    </dgm:pt>
    <dgm:pt modelId="{25B3F978-768C-44EA-9A98-84D06F161C7F}">
      <dgm:prSet phldrT="[Text]" phldr="1"/>
      <dgm:spPr/>
      <dgm:t>
        <a:bodyPr/>
        <a:lstStyle/>
        <a:p>
          <a:endParaRPr lang="en-US"/>
        </a:p>
      </dgm:t>
    </dgm:pt>
    <dgm:pt modelId="{C53C1446-3AF1-47A5-9390-768165FC8D79}" type="parTrans" cxnId="{E3B923A7-107A-47ED-A032-61367C013C78}">
      <dgm:prSet/>
      <dgm:spPr/>
      <dgm:t>
        <a:bodyPr/>
        <a:lstStyle/>
        <a:p>
          <a:endParaRPr lang="en-US"/>
        </a:p>
      </dgm:t>
    </dgm:pt>
    <dgm:pt modelId="{C47DACE0-B705-4B18-BF69-F6DFB42F2A8D}" type="sibTrans" cxnId="{E3B923A7-107A-47ED-A032-61367C013C78}">
      <dgm:prSet/>
      <dgm:spPr/>
      <dgm:t>
        <a:bodyPr/>
        <a:lstStyle/>
        <a:p>
          <a:endParaRPr lang="en-US"/>
        </a:p>
      </dgm:t>
    </dgm:pt>
    <dgm:pt modelId="{BBCFC0D5-35C9-4EA6-9030-25A8B96B7446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  <dgm:t>
        <a:bodyPr/>
        <a:lstStyle/>
        <a:p>
          <a:pPr algn="ctr"/>
          <a:r>
            <a:rPr lang="en-US" sz="3600" dirty="0" smtClean="0"/>
            <a:t>Internet Access Device</a:t>
          </a:r>
        </a:p>
      </dgm:t>
    </dgm:pt>
    <dgm:pt modelId="{83D300FB-437E-4E5F-ACFC-899E9250C561}" type="parTrans" cxnId="{53D1499C-CF4C-411D-9675-A654200EC5A8}">
      <dgm:prSet/>
      <dgm:spPr/>
      <dgm:t>
        <a:bodyPr/>
        <a:lstStyle/>
        <a:p>
          <a:endParaRPr lang="en-US"/>
        </a:p>
      </dgm:t>
    </dgm:pt>
    <dgm:pt modelId="{D7C5CBBC-C94D-49F0-A839-B223CF3DB23C}" type="sibTrans" cxnId="{53D1499C-CF4C-411D-9675-A654200EC5A8}">
      <dgm:prSet/>
      <dgm:spPr/>
      <dgm:t>
        <a:bodyPr/>
        <a:lstStyle/>
        <a:p>
          <a:endParaRPr lang="en-US"/>
        </a:p>
      </dgm:t>
    </dgm:pt>
    <dgm:pt modelId="{BA150BF5-8A3C-4381-A260-40588972D088}">
      <dgm:prSet phldrT="[Text]" phldr="1"/>
      <dgm:spPr/>
      <dgm:t>
        <a:bodyPr/>
        <a:lstStyle/>
        <a:p>
          <a:endParaRPr lang="en-US" dirty="0"/>
        </a:p>
      </dgm:t>
    </dgm:pt>
    <dgm:pt modelId="{1E31AE4E-0918-4555-BD7A-237F99EF615B}" type="parTrans" cxnId="{8A54648A-C47F-4CF1-8144-44E1E2102BE9}">
      <dgm:prSet/>
      <dgm:spPr/>
      <dgm:t>
        <a:bodyPr/>
        <a:lstStyle/>
        <a:p>
          <a:endParaRPr lang="en-US"/>
        </a:p>
      </dgm:t>
    </dgm:pt>
    <dgm:pt modelId="{EC30DD52-77F5-4632-91AF-5E8662C2F9FF}" type="sibTrans" cxnId="{8A54648A-C47F-4CF1-8144-44E1E2102BE9}">
      <dgm:prSet/>
      <dgm:spPr/>
      <dgm:t>
        <a:bodyPr/>
        <a:lstStyle/>
        <a:p>
          <a:endParaRPr lang="en-US"/>
        </a:p>
      </dgm:t>
    </dgm:pt>
    <dgm:pt modelId="{82D3F4C8-B19A-41F4-B8FA-5030E9175A69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3600" baseline="0" dirty="0" smtClean="0"/>
            <a:t>Internet Access</a:t>
          </a:r>
        </a:p>
        <a:p>
          <a:pPr algn="l"/>
          <a:endParaRPr lang="en-US" sz="900" dirty="0"/>
        </a:p>
      </dgm:t>
    </dgm:pt>
    <dgm:pt modelId="{A7DFF807-9650-4AFC-AAE6-6B206A862FF6}" type="parTrans" cxnId="{4CDA3545-255D-43BF-B434-41E317ED39E1}">
      <dgm:prSet/>
      <dgm:spPr/>
      <dgm:t>
        <a:bodyPr/>
        <a:lstStyle/>
        <a:p>
          <a:endParaRPr lang="en-US"/>
        </a:p>
      </dgm:t>
    </dgm:pt>
    <dgm:pt modelId="{3B0E5643-7D9C-4BF6-8835-72F01C37635B}" type="sibTrans" cxnId="{4CDA3545-255D-43BF-B434-41E317ED39E1}">
      <dgm:prSet/>
      <dgm:spPr/>
      <dgm:t>
        <a:bodyPr/>
        <a:lstStyle/>
        <a:p>
          <a:endParaRPr lang="en-US"/>
        </a:p>
      </dgm:t>
    </dgm:pt>
    <dgm:pt modelId="{D137D361-EBE0-46F9-97A9-8CCC3658C536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3600" baseline="0" dirty="0" smtClean="0"/>
            <a:t>Services</a:t>
          </a:r>
        </a:p>
        <a:p>
          <a:pPr algn="l"/>
          <a:endParaRPr lang="en-US" sz="500" dirty="0"/>
        </a:p>
      </dgm:t>
    </dgm:pt>
    <dgm:pt modelId="{E5F506E4-6486-4997-932D-A53B202A1896}" type="parTrans" cxnId="{DE1A0611-AFDB-4F16-A663-B961882EAE24}">
      <dgm:prSet/>
      <dgm:spPr/>
      <dgm:t>
        <a:bodyPr/>
        <a:lstStyle/>
        <a:p>
          <a:endParaRPr lang="en-US"/>
        </a:p>
      </dgm:t>
    </dgm:pt>
    <dgm:pt modelId="{2A7B266B-FBAD-4F90-8867-4F6D05EF9E7F}" type="sibTrans" cxnId="{DE1A0611-AFDB-4F16-A663-B961882EAE24}">
      <dgm:prSet/>
      <dgm:spPr/>
      <dgm:t>
        <a:bodyPr/>
        <a:lstStyle/>
        <a:p>
          <a:endParaRPr lang="en-US"/>
        </a:p>
      </dgm:t>
    </dgm:pt>
    <dgm:pt modelId="{7DC70543-771B-4126-BA96-1288A5787623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endParaRPr lang="en-US" sz="4000" baseline="0" dirty="0" smtClean="0"/>
        </a:p>
        <a:p>
          <a:pPr algn="ctr"/>
          <a:r>
            <a:rPr lang="en-US" sz="4000" baseline="0" dirty="0" smtClean="0"/>
            <a:t>C</a:t>
          </a:r>
          <a:r>
            <a:rPr lang="en-US" sz="3600" baseline="0" dirty="0" smtClean="0"/>
            <a:t>onten</a:t>
          </a:r>
          <a:r>
            <a:rPr lang="en-US" sz="4000" baseline="0" dirty="0" smtClean="0"/>
            <a:t>t</a:t>
          </a:r>
        </a:p>
        <a:p>
          <a:pPr algn="l"/>
          <a:endParaRPr lang="en-US" sz="4000" dirty="0"/>
        </a:p>
      </dgm:t>
    </dgm:pt>
    <dgm:pt modelId="{E252466A-9DD9-4447-9BB6-82574837AF56}" type="parTrans" cxnId="{7B24AAD7-066B-48AA-88F3-94216429BBCC}">
      <dgm:prSet/>
      <dgm:spPr/>
      <dgm:t>
        <a:bodyPr/>
        <a:lstStyle/>
        <a:p>
          <a:endParaRPr lang="en-US"/>
        </a:p>
      </dgm:t>
    </dgm:pt>
    <dgm:pt modelId="{B669B4AC-661B-4FB7-A8B0-580F4C74C663}" type="sibTrans" cxnId="{7B24AAD7-066B-48AA-88F3-94216429BBCC}">
      <dgm:prSet/>
      <dgm:spPr/>
      <dgm:t>
        <a:bodyPr/>
        <a:lstStyle/>
        <a:p>
          <a:endParaRPr lang="en-US"/>
        </a:p>
      </dgm:t>
    </dgm:pt>
    <dgm:pt modelId="{83BD79CD-BBB8-4048-8340-3AC35CEE0FA0}" type="pres">
      <dgm:prSet presAssocID="{E19AB5AB-E1BA-4F5A-BB97-E8F1D923FE8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A143C2-C969-447A-BBE8-375BB471A930}" type="pres">
      <dgm:prSet presAssocID="{E85BAB28-89B6-4D3F-A7DB-1FF714A5701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80501D-872D-4B75-8A2F-C7EA119EB881}" type="pres">
      <dgm:prSet presAssocID="{E85BAB28-89B6-4D3F-A7DB-1FF714A5701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5DB9B-0421-4F55-86A7-A99B87FD8CFB}" type="pres">
      <dgm:prSet presAssocID="{BBCFC0D5-35C9-4EA6-9030-25A8B96B7446}" presName="parentText" presStyleLbl="node1" presStyleIdx="1" presStyleCnt="5" custLinFactNeighborX="781" custLinFactNeighborY="-1454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06F1BF-7980-4FB3-B46C-0434E43674ED}" type="pres">
      <dgm:prSet presAssocID="{BBCFC0D5-35C9-4EA6-9030-25A8B96B744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483603-7983-4D1C-993B-C149FAA04FFB}" type="pres">
      <dgm:prSet presAssocID="{82D3F4C8-B19A-41F4-B8FA-5030E9175A69}" presName="parentText" presStyleLbl="node1" presStyleIdx="2" presStyleCnt="5" custLinFactY="-747" custLinFactNeighborX="-351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7F5D7D-2C59-4A97-9859-F55EB39F11AD}" type="pres">
      <dgm:prSet presAssocID="{3B0E5643-7D9C-4BF6-8835-72F01C37635B}" presName="spacer" presStyleCnt="0"/>
      <dgm:spPr/>
    </dgm:pt>
    <dgm:pt modelId="{A7A893AB-54F5-4916-8757-C2CFE2C92A6A}" type="pres">
      <dgm:prSet presAssocID="{D137D361-EBE0-46F9-97A9-8CCC3658C53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99D90F-B049-4546-986D-0BBEBCA2BDB8}" type="pres">
      <dgm:prSet presAssocID="{2A7B266B-FBAD-4F90-8867-4F6D05EF9E7F}" presName="spacer" presStyleCnt="0"/>
      <dgm:spPr/>
    </dgm:pt>
    <dgm:pt modelId="{B4626FDD-A0DE-4AC1-A84E-0F7F86F72938}" type="pres">
      <dgm:prSet presAssocID="{7DC70543-771B-4126-BA96-1288A5787623}" presName="parentText" presStyleLbl="node1" presStyleIdx="4" presStyleCnt="5" custScaleY="11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099541-5D4C-4319-8794-14E17B13AA39}" type="presOf" srcId="{E19AB5AB-E1BA-4F5A-BB97-E8F1D923FE8C}" destId="{83BD79CD-BBB8-4048-8340-3AC35CEE0FA0}" srcOrd="0" destOrd="0" presId="urn:microsoft.com/office/officeart/2005/8/layout/vList2"/>
    <dgm:cxn modelId="{7B24AAD7-066B-48AA-88F3-94216429BBCC}" srcId="{E19AB5AB-E1BA-4F5A-BB97-E8F1D923FE8C}" destId="{7DC70543-771B-4126-BA96-1288A5787623}" srcOrd="4" destOrd="0" parTransId="{E252466A-9DD9-4447-9BB6-82574837AF56}" sibTransId="{B669B4AC-661B-4FB7-A8B0-580F4C74C663}"/>
    <dgm:cxn modelId="{44B61A52-CFBF-4CA4-8451-FC1435EEA184}" type="presOf" srcId="{7DC70543-771B-4126-BA96-1288A5787623}" destId="{B4626FDD-A0DE-4AC1-A84E-0F7F86F72938}" srcOrd="0" destOrd="0" presId="urn:microsoft.com/office/officeart/2005/8/layout/vList2"/>
    <dgm:cxn modelId="{7B6C4539-40F2-4BEA-9680-36CBF7635AF9}" srcId="{E19AB5AB-E1BA-4F5A-BB97-E8F1D923FE8C}" destId="{E85BAB28-89B6-4D3F-A7DB-1FF714A5701C}" srcOrd="0" destOrd="0" parTransId="{EB52AF08-7F6C-477D-B622-C781754407E5}" sibTransId="{3D396F2E-DE83-441D-902B-077BFECD1BB9}"/>
    <dgm:cxn modelId="{25B25DFB-7BE1-41BD-BD1C-655AFD5F049D}" type="presOf" srcId="{D137D361-EBE0-46F9-97A9-8CCC3658C536}" destId="{A7A893AB-54F5-4916-8757-C2CFE2C92A6A}" srcOrd="0" destOrd="0" presId="urn:microsoft.com/office/officeart/2005/8/layout/vList2"/>
    <dgm:cxn modelId="{72516F77-9CD1-4646-B540-2C60146A2EE6}" type="presOf" srcId="{82D3F4C8-B19A-41F4-B8FA-5030E9175A69}" destId="{93483603-7983-4D1C-993B-C149FAA04FFB}" srcOrd="0" destOrd="0" presId="urn:microsoft.com/office/officeart/2005/8/layout/vList2"/>
    <dgm:cxn modelId="{8456D067-971E-4B2C-9D68-44BAEEBE7E28}" type="presOf" srcId="{E85BAB28-89B6-4D3F-A7DB-1FF714A5701C}" destId="{12A143C2-C969-447A-BBE8-375BB471A930}" srcOrd="0" destOrd="0" presId="urn:microsoft.com/office/officeart/2005/8/layout/vList2"/>
    <dgm:cxn modelId="{CC9C76EE-AF52-4C67-82A8-E347AE65B562}" type="presOf" srcId="{BA150BF5-8A3C-4381-A260-40588972D088}" destId="{4706F1BF-7980-4FB3-B46C-0434E43674ED}" srcOrd="0" destOrd="0" presId="urn:microsoft.com/office/officeart/2005/8/layout/vList2"/>
    <dgm:cxn modelId="{DE1A0611-AFDB-4F16-A663-B961882EAE24}" srcId="{E19AB5AB-E1BA-4F5A-BB97-E8F1D923FE8C}" destId="{D137D361-EBE0-46F9-97A9-8CCC3658C536}" srcOrd="3" destOrd="0" parTransId="{E5F506E4-6486-4997-932D-A53B202A1896}" sibTransId="{2A7B266B-FBAD-4F90-8867-4F6D05EF9E7F}"/>
    <dgm:cxn modelId="{4CDA3545-255D-43BF-B434-41E317ED39E1}" srcId="{E19AB5AB-E1BA-4F5A-BB97-E8F1D923FE8C}" destId="{82D3F4C8-B19A-41F4-B8FA-5030E9175A69}" srcOrd="2" destOrd="0" parTransId="{A7DFF807-9650-4AFC-AAE6-6B206A862FF6}" sibTransId="{3B0E5643-7D9C-4BF6-8835-72F01C37635B}"/>
    <dgm:cxn modelId="{53D1499C-CF4C-411D-9675-A654200EC5A8}" srcId="{E19AB5AB-E1BA-4F5A-BB97-E8F1D923FE8C}" destId="{BBCFC0D5-35C9-4EA6-9030-25A8B96B7446}" srcOrd="1" destOrd="0" parTransId="{83D300FB-437E-4E5F-ACFC-899E9250C561}" sibTransId="{D7C5CBBC-C94D-49F0-A839-B223CF3DB23C}"/>
    <dgm:cxn modelId="{E3B923A7-107A-47ED-A032-61367C013C78}" srcId="{E85BAB28-89B6-4D3F-A7DB-1FF714A5701C}" destId="{25B3F978-768C-44EA-9A98-84D06F161C7F}" srcOrd="0" destOrd="0" parTransId="{C53C1446-3AF1-47A5-9390-768165FC8D79}" sibTransId="{C47DACE0-B705-4B18-BF69-F6DFB42F2A8D}"/>
    <dgm:cxn modelId="{7513C1B4-5B36-454B-BE55-91766ED40111}" type="presOf" srcId="{25B3F978-768C-44EA-9A98-84D06F161C7F}" destId="{0780501D-872D-4B75-8A2F-C7EA119EB881}" srcOrd="0" destOrd="0" presId="urn:microsoft.com/office/officeart/2005/8/layout/vList2"/>
    <dgm:cxn modelId="{8A54648A-C47F-4CF1-8144-44E1E2102BE9}" srcId="{BBCFC0D5-35C9-4EA6-9030-25A8B96B7446}" destId="{BA150BF5-8A3C-4381-A260-40588972D088}" srcOrd="0" destOrd="0" parTransId="{1E31AE4E-0918-4555-BD7A-237F99EF615B}" sibTransId="{EC30DD52-77F5-4632-91AF-5E8662C2F9FF}"/>
    <dgm:cxn modelId="{ED372422-AF5D-48F5-A165-3DF83FD0EF56}" type="presOf" srcId="{BBCFC0D5-35C9-4EA6-9030-25A8B96B7446}" destId="{E0C5DB9B-0421-4F55-86A7-A99B87FD8CFB}" srcOrd="0" destOrd="0" presId="urn:microsoft.com/office/officeart/2005/8/layout/vList2"/>
    <dgm:cxn modelId="{8A420107-9F88-4760-B1CA-A9EFB55A2A32}" type="presParOf" srcId="{83BD79CD-BBB8-4048-8340-3AC35CEE0FA0}" destId="{12A143C2-C969-447A-BBE8-375BB471A930}" srcOrd="0" destOrd="0" presId="urn:microsoft.com/office/officeart/2005/8/layout/vList2"/>
    <dgm:cxn modelId="{926687C9-44D9-496D-8E97-7A6B0D8151D3}" type="presParOf" srcId="{83BD79CD-BBB8-4048-8340-3AC35CEE0FA0}" destId="{0780501D-872D-4B75-8A2F-C7EA119EB881}" srcOrd="1" destOrd="0" presId="urn:microsoft.com/office/officeart/2005/8/layout/vList2"/>
    <dgm:cxn modelId="{ED6E5E4B-5730-4701-BBD4-D087136A6768}" type="presParOf" srcId="{83BD79CD-BBB8-4048-8340-3AC35CEE0FA0}" destId="{E0C5DB9B-0421-4F55-86A7-A99B87FD8CFB}" srcOrd="2" destOrd="0" presId="urn:microsoft.com/office/officeart/2005/8/layout/vList2"/>
    <dgm:cxn modelId="{8A2BB115-F3F0-46F8-9E49-F0570B54053A}" type="presParOf" srcId="{83BD79CD-BBB8-4048-8340-3AC35CEE0FA0}" destId="{4706F1BF-7980-4FB3-B46C-0434E43674ED}" srcOrd="3" destOrd="0" presId="urn:microsoft.com/office/officeart/2005/8/layout/vList2"/>
    <dgm:cxn modelId="{C36CEC69-6626-4675-BBF0-9E6998FDE5F0}" type="presParOf" srcId="{83BD79CD-BBB8-4048-8340-3AC35CEE0FA0}" destId="{93483603-7983-4D1C-993B-C149FAA04FFB}" srcOrd="4" destOrd="0" presId="urn:microsoft.com/office/officeart/2005/8/layout/vList2"/>
    <dgm:cxn modelId="{528C4627-6189-4B27-BC76-DD1A1A873D5F}" type="presParOf" srcId="{83BD79CD-BBB8-4048-8340-3AC35CEE0FA0}" destId="{0B7F5D7D-2C59-4A97-9859-F55EB39F11AD}" srcOrd="5" destOrd="0" presId="urn:microsoft.com/office/officeart/2005/8/layout/vList2"/>
    <dgm:cxn modelId="{B26E7062-310D-44CE-AA78-0F9A26DAD7B0}" type="presParOf" srcId="{83BD79CD-BBB8-4048-8340-3AC35CEE0FA0}" destId="{A7A893AB-54F5-4916-8757-C2CFE2C92A6A}" srcOrd="6" destOrd="0" presId="urn:microsoft.com/office/officeart/2005/8/layout/vList2"/>
    <dgm:cxn modelId="{D93378C2-447E-4E75-9967-CB353AAF8E1D}" type="presParOf" srcId="{83BD79CD-BBB8-4048-8340-3AC35CEE0FA0}" destId="{E799D90F-B049-4546-986D-0BBEBCA2BDB8}" srcOrd="7" destOrd="0" presId="urn:microsoft.com/office/officeart/2005/8/layout/vList2"/>
    <dgm:cxn modelId="{34A06783-493B-48FC-BAF2-CD35C0C6C2EB}" type="presParOf" srcId="{83BD79CD-BBB8-4048-8340-3AC35CEE0FA0}" destId="{B4626FDD-A0DE-4AC1-A84E-0F7F86F72938}" srcOrd="8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4069507-590A-4B10-830E-8781641A3D19}" type="datetimeFigureOut">
              <a:rPr lang="pt-PT"/>
              <a:pPr>
                <a:defRPr/>
              </a:pPr>
              <a:t>19-05-2008</a:t>
            </a:fld>
            <a:endParaRPr lang="pt-P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pt-PT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5A85358-2E30-41CD-8D46-DE0A03599A35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4DCE9F-2C19-4145-B93C-FBC663D7565D}" type="slidenum">
              <a:rPr lang="pt-PT" smtClean="0"/>
              <a:pPr/>
              <a:t>1</a:t>
            </a:fld>
            <a:endParaRPr lang="pt-PT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48B7BB-D24C-4A58-9E23-40815541C3AB}" type="slidenum">
              <a:rPr lang="pt-PT" smtClean="0"/>
              <a:pPr/>
              <a:t>10</a:t>
            </a:fld>
            <a:endParaRPr lang="pt-PT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82C710-FFA5-4042-9D08-E93B9C4CBB80}" type="slidenum">
              <a:rPr lang="pt-PT" smtClean="0"/>
              <a:pPr/>
              <a:t>11</a:t>
            </a:fld>
            <a:endParaRPr lang="pt-PT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A50F3E-CB63-4E6E-B2FC-660B1FBEAC0C}" type="slidenum">
              <a:rPr lang="pt-PT" smtClean="0"/>
              <a:pPr/>
              <a:t>12</a:t>
            </a:fld>
            <a:endParaRPr lang="pt-PT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85358-2E30-41CD-8D46-DE0A03599A35}" type="slidenum">
              <a:rPr lang="pt-PT" smtClean="0"/>
              <a:pPr>
                <a:defRPr/>
              </a:pPr>
              <a:t>13</a:t>
            </a:fld>
            <a:endParaRPr lang="pt-PT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85358-2E30-41CD-8D46-DE0A03599A35}" type="slidenum">
              <a:rPr lang="pt-PT" smtClean="0"/>
              <a:pPr>
                <a:defRPr/>
              </a:pPr>
              <a:t>14</a:t>
            </a:fld>
            <a:endParaRPr lang="pt-PT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85358-2E30-41CD-8D46-DE0A03599A35}" type="slidenum">
              <a:rPr lang="pt-PT" smtClean="0"/>
              <a:pPr>
                <a:defRPr/>
              </a:pPr>
              <a:t>15</a:t>
            </a:fld>
            <a:endParaRPr lang="pt-PT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85358-2E30-41CD-8D46-DE0A03599A35}" type="slidenum">
              <a:rPr lang="pt-PT" smtClean="0"/>
              <a:pPr>
                <a:defRPr/>
              </a:pPr>
              <a:t>16</a:t>
            </a:fld>
            <a:endParaRPr lang="pt-PT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85358-2E30-41CD-8D46-DE0A03599A35}" type="slidenum">
              <a:rPr lang="pt-PT" smtClean="0"/>
              <a:pPr>
                <a:defRPr/>
              </a:pPr>
              <a:t>17</a:t>
            </a:fld>
            <a:endParaRPr lang="pt-PT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85358-2E30-41CD-8D46-DE0A03599A35}" type="slidenum">
              <a:rPr lang="pt-PT" smtClean="0"/>
              <a:pPr>
                <a:defRPr/>
              </a:pPr>
              <a:t>18</a:t>
            </a:fld>
            <a:endParaRPr lang="pt-PT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1B6304-70B8-4D1D-95D6-74E19E8CEAA8}" type="slidenum">
              <a:rPr lang="pt-PT" smtClean="0"/>
              <a:pPr/>
              <a:t>19</a:t>
            </a:fld>
            <a:endParaRPr lang="pt-PT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5227E1-92FC-4376-8864-8B01FA9C03F4}" type="slidenum">
              <a:rPr lang="pt-PT" smtClean="0"/>
              <a:pPr/>
              <a:t>2</a:t>
            </a:fld>
            <a:endParaRPr lang="pt-PT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CFC3A1-1F82-4B90-BAE1-C34F1D88207B}" type="slidenum">
              <a:rPr lang="pt-PT" smtClean="0"/>
              <a:pPr/>
              <a:t>20</a:t>
            </a:fld>
            <a:endParaRPr lang="pt-PT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85358-2E30-41CD-8D46-DE0A03599A35}" type="slidenum">
              <a:rPr lang="pt-PT" smtClean="0"/>
              <a:pPr>
                <a:defRPr/>
              </a:pPr>
              <a:t>21</a:t>
            </a:fld>
            <a:endParaRPr lang="pt-P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5227E1-92FC-4376-8864-8B01FA9C03F4}" type="slidenum">
              <a:rPr lang="pt-PT" smtClean="0"/>
              <a:pPr/>
              <a:t>3</a:t>
            </a:fld>
            <a:endParaRPr lang="pt-PT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18159F-29D6-48A4-B5FE-B4A5D209B255}" type="slidenum">
              <a:rPr lang="pt-PT" smtClean="0"/>
              <a:pPr/>
              <a:t>4</a:t>
            </a:fld>
            <a:endParaRPr lang="pt-PT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59E722-5558-40B3-B589-93721E3296F7}" type="slidenum">
              <a:rPr lang="pt-PT" smtClean="0"/>
              <a:pPr/>
              <a:t>5</a:t>
            </a:fld>
            <a:endParaRPr lang="pt-PT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59E722-5558-40B3-B589-93721E3296F7}" type="slidenum">
              <a:rPr lang="pt-PT" smtClean="0"/>
              <a:pPr/>
              <a:t>6</a:t>
            </a:fld>
            <a:endParaRPr lang="pt-PT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E639F2-8CA8-40FB-A3DC-E40DFB611344}" type="slidenum">
              <a:rPr lang="pt-PT" smtClean="0"/>
              <a:pPr/>
              <a:t>7</a:t>
            </a:fld>
            <a:endParaRPr lang="pt-PT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85358-2E30-41CD-8D46-DE0A03599A35}" type="slidenum">
              <a:rPr lang="pt-PT" smtClean="0"/>
              <a:pPr>
                <a:defRPr/>
              </a:pPr>
              <a:t>8</a:t>
            </a:fld>
            <a:endParaRPr lang="pt-PT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59E722-5558-40B3-B589-93721E3296F7}" type="slidenum">
              <a:rPr lang="pt-PT" smtClean="0"/>
              <a:pPr/>
              <a:t>9</a:t>
            </a:fld>
            <a:endParaRPr lang="pt-PT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19 May 2008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3EF03-E516-4C2D-B36E-C8EC41CA6556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19 May 2008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7F0AE-15CF-4481-8F8E-7FEC5A65093F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19 May 2008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E76E7-8A58-4909-B642-AB34F1ED1E1E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19 May 2008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DE7F8-90BC-4398-9ED2-1E4DD90310D5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19 May 2008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BAF79-3428-4C5C-9FF6-301D3F8F6D1F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19 May 2008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395BD-B9D0-4E91-8B9A-C2FA0162E3F4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19 May 2008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40EB0-1DBF-4862-A616-DD4BA6A9A950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19 May 2008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08465-18F0-4903-B805-3B8CB2F2CDCC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19 May 2008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A5899-3309-4511-AD75-89DA61B27CC1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19 May 2008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798FF-3940-4E1A-86F8-C08B3DC0396A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19 May 2008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E1E88-F2EC-4A80-B1E2-B13AC7639DD7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440000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pt-PT" dirty="0"/>
              <a:t>19 May 2008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A72412A-5EF0-411A-9F40-3D77D226279C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0" y="2357430"/>
            <a:ext cx="9144000" cy="935038"/>
          </a:xfrm>
          <a:prstGeom prst="rect">
            <a:avLst/>
          </a:prstGeom>
          <a:solidFill>
            <a:schemeClr val="accent1">
              <a:alpha val="16078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1908175" y="765175"/>
            <a:ext cx="7235825" cy="863600"/>
          </a:xfrm>
          <a:prstGeom prst="rect">
            <a:avLst/>
          </a:prstGeom>
          <a:solidFill>
            <a:schemeClr val="accent1">
              <a:alpha val="16862"/>
            </a:schemeClr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3" name="Subtitle 2"/>
          <p:cNvSpPr>
            <a:spLocks/>
          </p:cNvSpPr>
          <p:nvPr/>
        </p:nvSpPr>
        <p:spPr bwMode="auto">
          <a:xfrm>
            <a:off x="2105025" y="260350"/>
            <a:ext cx="599598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pt-PT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escola  /     school</a:t>
            </a:r>
          </a:p>
          <a:p>
            <a:pPr algn="ctr">
              <a:spcBef>
                <a:spcPct val="20000"/>
              </a:spcBef>
              <a:defRPr/>
            </a:pP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53" name="Picture 8" descr="e-he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6975" y="909638"/>
            <a:ext cx="5032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9" descr="e-he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02238" y="933450"/>
            <a:ext cx="5032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28662" y="2071678"/>
            <a:ext cx="73152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Full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Access Infrastructure</a:t>
            </a:r>
          </a:p>
          <a:p>
            <a:pPr algn="ctr">
              <a:defRPr/>
            </a:pPr>
            <a:endParaRPr 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mobile information and </a:t>
            </a:r>
            <a:r>
              <a:rPr lang="en-US" sz="32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communication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society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714375" y="4429125"/>
            <a:ext cx="77724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t-PT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PT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ICT Infrastructure </a:t>
            </a:r>
            <a:endParaRPr 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Projects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Leaders Round Table </a:t>
            </a:r>
            <a:b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Action Line C2 </a:t>
            </a:r>
            <a:b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Day One, Monday, 19 May 2008</a:t>
            </a:r>
            <a:r>
              <a:rPr lang="pt-P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P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pt-PT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7173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P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Financing</a:t>
            </a:r>
            <a:endParaRPr lang="pt-P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6148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6153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7177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3" name="Content Placeholder 2"/>
          <p:cNvSpPr>
            <a:spLocks/>
          </p:cNvSpPr>
          <p:nvPr/>
        </p:nvSpPr>
        <p:spPr bwMode="auto">
          <a:xfrm>
            <a:off x="323850" y="1557338"/>
            <a:ext cx="82296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endParaRPr lang="en-US" sz="19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ctr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e.escola</a:t>
            </a:r>
            <a:r>
              <a:rPr lang="en-US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program</a:t>
            </a:r>
            <a:r>
              <a:rPr lang="en-US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is financed through the offset the Portuguese Government negotiated with the Operators when licensing the 3</a:t>
            </a:r>
            <a:r>
              <a:rPr lang="en-US" sz="19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rd</a:t>
            </a:r>
            <a:r>
              <a:rPr lang="en-US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generation mobile </a:t>
            </a:r>
            <a:r>
              <a:rPr lang="en-US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communications</a:t>
            </a:r>
            <a:endParaRPr lang="en-US" sz="1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0" hangingPunct="0">
              <a:lnSpc>
                <a:spcPct val="160000"/>
              </a:lnSpc>
              <a:spcBef>
                <a:spcPct val="20000"/>
              </a:spcBef>
              <a:defRPr/>
            </a:pPr>
            <a:endParaRPr lang="en-US" sz="1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0013AA3-1997-4D6F-8771-D44423C20E29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9221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Rates </a:t>
            </a:r>
            <a:endParaRPr lang="pt-P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10249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D042BF6-74E9-4829-B609-B8F0C7FF7103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71472" y="1214422"/>
          <a:ext cx="8001055" cy="5072100"/>
        </p:xfrm>
        <a:graphic>
          <a:graphicData uri="http://schemas.openxmlformats.org/drawingml/2006/table">
            <a:tbl>
              <a:tblPr/>
              <a:tblGrid>
                <a:gridCol w="1527473"/>
                <a:gridCol w="1716590"/>
                <a:gridCol w="1716590"/>
                <a:gridCol w="1658401"/>
                <a:gridCol w="1382001"/>
              </a:tblGrid>
              <a:tr h="1247989">
                <a:tc gridSpan="2">
                  <a:txBody>
                    <a:bodyPr/>
                    <a:lstStyle/>
                    <a:p>
                      <a:pPr algn="ctr" fontAlgn="b"/>
                      <a:endParaRPr lang="pt-PT" sz="1600" b="0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Computer</a:t>
                      </a:r>
                      <a:r>
                        <a:rPr lang="pt-PT" sz="1400" b="1" i="0" u="none" strike="noStrike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cost</a:t>
                      </a:r>
                      <a:endParaRPr lang="pt-PT" sz="14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Internet </a:t>
                      </a:r>
                    </a:p>
                    <a:p>
                      <a:pPr algn="ctr" fontAlgn="ctr"/>
                      <a:r>
                        <a:rPr lang="pt-PT" sz="14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monthly cost</a:t>
                      </a:r>
                      <a:endParaRPr lang="pt-PT" sz="14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aseline="0" dirty="0" smtClean="0">
                          <a:solidFill>
                            <a:schemeClr val="accent3"/>
                          </a:solidFill>
                        </a:rPr>
                        <a:t>Plan Duration</a:t>
                      </a:r>
                      <a:endParaRPr lang="pt-PT" sz="1400" b="1" i="0" u="none" strike="noStrike" baseline="0" dirty="0">
                        <a:solidFill>
                          <a:schemeClr val="accent3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870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kern="1200" dirty="0">
                          <a:solidFill>
                            <a:schemeClr val="bg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e-oportunidades</a:t>
                      </a:r>
                    </a:p>
                  </a:txBody>
                  <a:tcPr marL="9293" marR="9293" marT="929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150 €</a:t>
                      </a:r>
                      <a:endParaRPr lang="pt-PT" sz="14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15 €</a:t>
                      </a:r>
                      <a:endParaRPr lang="pt-PT" sz="14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years </a:t>
                      </a:r>
                      <a:endParaRPr lang="pt-PT" sz="1100" b="0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178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e-escola</a:t>
                      </a:r>
                    </a:p>
                  </a:txBody>
                  <a:tcPr marL="9293" marR="9293" marT="929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1º </a:t>
                      </a:r>
                      <a:r>
                        <a:rPr lang="pt-PT" sz="1100" b="0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level</a:t>
                      </a:r>
                      <a:endParaRPr lang="pt-PT" sz="1100" b="0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0 €</a:t>
                      </a:r>
                      <a:endParaRPr lang="pt-PT" sz="14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5 €</a:t>
                      </a:r>
                      <a:endParaRPr lang="pt-PT" sz="14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3 years </a:t>
                      </a:r>
                      <a:endParaRPr lang="pt-PT" sz="1100" b="0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444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2º </a:t>
                      </a:r>
                      <a:r>
                        <a:rPr lang="pt-PT" sz="1100" b="0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level</a:t>
                      </a:r>
                      <a:endParaRPr lang="pt-PT" sz="1100" b="0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0 €</a:t>
                      </a:r>
                      <a:endParaRPr lang="pt-PT" sz="14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15 €</a:t>
                      </a:r>
                      <a:endParaRPr lang="pt-PT" sz="14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3 years </a:t>
                      </a:r>
                      <a:endParaRPr lang="pt-PT" sz="1100" b="0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444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3º </a:t>
                      </a:r>
                      <a:r>
                        <a:rPr lang="pt-PT" sz="1100" b="0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level</a:t>
                      </a:r>
                      <a:endParaRPr lang="pt-PT" sz="1100" b="0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150 €</a:t>
                      </a:r>
                      <a:endParaRPr lang="pt-PT" sz="14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5€ 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below the standard monthly charge </a:t>
                      </a:r>
                      <a:endParaRPr lang="pt-PT" sz="14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3 years </a:t>
                      </a:r>
                      <a:endParaRPr lang="pt-PT" sz="1100" b="0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870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6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e-professor</a:t>
                      </a:r>
                    </a:p>
                  </a:txBody>
                  <a:tcPr marL="9293" marR="9293" marT="929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150 €</a:t>
                      </a:r>
                      <a:endParaRPr lang="pt-PT" sz="14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5€ 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below the standard monthly charge </a:t>
                      </a:r>
                      <a:endParaRPr lang="pt-PT" sz="11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3 years </a:t>
                      </a:r>
                      <a:endParaRPr lang="pt-PT" sz="1100" b="0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293" marR="9293" marT="929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12293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New Business Opportunities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12292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12297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2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3" name="Content Placeholder 2"/>
          <p:cNvSpPr>
            <a:spLocks/>
          </p:cNvSpPr>
          <p:nvPr/>
        </p:nvSpPr>
        <p:spPr bwMode="auto">
          <a:xfrm>
            <a:off x="457200" y="990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Firstly seen as a cost and a burden by Mobile Operators (MO), the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e.escola program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has become a challenge, and above all a new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business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just" eaLnBrk="0" hangingPunct="0">
              <a:lnSpc>
                <a:spcPct val="160000"/>
              </a:lnSpc>
              <a:spcBef>
                <a:spcPct val="20000"/>
              </a:spcBef>
              <a:defRPr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just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Nowadays, it is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seen also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MO as an investment to expand their businesses, since a new market and new needs are been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created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just" eaLnBrk="0" hangingPunct="0">
              <a:lnSpc>
                <a:spcPct val="160000"/>
              </a:lnSpc>
              <a:spcBef>
                <a:spcPct val="20000"/>
              </a:spcBef>
              <a:defRPr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just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e.escola program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 only brings new customers to the operators, but also increases clients’ loyalty and operators recognition in the market as partners for the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future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9DAE831-358A-4C90-85A8-3180E9A54C4A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12293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E.escola Evolution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13323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179388" y="836613"/>
            <a:ext cx="8748712" cy="56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60000"/>
              </a:lnSpc>
              <a:defRPr/>
            </a:pPr>
            <a:r>
              <a:rPr lang="en-GB" sz="19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E.escola initiatives evolution</a:t>
            </a:r>
            <a:endParaRPr lang="en-GB" sz="1900" u="sng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8" name="TextBox 10"/>
          <p:cNvSpPr txBox="1">
            <a:spLocks noChangeArrowheads="1"/>
          </p:cNvSpPr>
          <p:nvPr/>
        </p:nvSpPr>
        <p:spPr bwMode="auto">
          <a:xfrm>
            <a:off x="490802" y="6105007"/>
            <a:ext cx="97975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1000" dirty="0">
                <a:solidFill>
                  <a:schemeClr val="bg1"/>
                </a:solidFill>
              </a:rPr>
              <a:t>Source: </a:t>
            </a:r>
            <a:r>
              <a:rPr lang="pt-PT" sz="1000" b="1" dirty="0" smtClean="0">
                <a:solidFill>
                  <a:schemeClr val="bg1"/>
                </a:solidFill>
              </a:rPr>
              <a:t>FSI</a:t>
            </a:r>
            <a:endParaRPr lang="pt-PT" sz="1000" b="1" dirty="0">
              <a:solidFill>
                <a:schemeClr val="bg1"/>
              </a:solidFill>
            </a:endParaRPr>
          </a:p>
        </p:txBody>
      </p: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BE7687E-62C0-4A67-9A21-4B12225AE9BD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15" name="Chart 14"/>
          <p:cNvGraphicFramePr/>
          <p:nvPr/>
        </p:nvGraphicFramePr>
        <p:xfrm>
          <a:off x="571472" y="1643050"/>
          <a:ext cx="8143932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500958" y="1571612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268.476</a:t>
            </a:r>
            <a:endParaRPr lang="pt-P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12293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E.escola Evolution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13323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179388" y="836613"/>
            <a:ext cx="8748712" cy="56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60000"/>
              </a:lnSpc>
              <a:defRPr/>
            </a:pPr>
            <a:r>
              <a:rPr lang="en-GB" sz="19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E.escola initiatives evolution – Laptops Delivered</a:t>
            </a:r>
            <a:endParaRPr lang="en-GB" sz="1900" u="sng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8" name="TextBox 10"/>
          <p:cNvSpPr txBox="1">
            <a:spLocks noChangeArrowheads="1"/>
          </p:cNvSpPr>
          <p:nvPr/>
        </p:nvSpPr>
        <p:spPr bwMode="auto">
          <a:xfrm>
            <a:off x="490802" y="6105007"/>
            <a:ext cx="97975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1000" dirty="0">
                <a:solidFill>
                  <a:schemeClr val="bg1"/>
                </a:solidFill>
              </a:rPr>
              <a:t>Source: </a:t>
            </a:r>
            <a:r>
              <a:rPr lang="pt-PT" sz="1000" b="1" dirty="0" smtClean="0">
                <a:solidFill>
                  <a:schemeClr val="bg1"/>
                </a:solidFill>
              </a:rPr>
              <a:t>FSI</a:t>
            </a:r>
            <a:endParaRPr lang="pt-PT" sz="1000" b="1" dirty="0">
              <a:solidFill>
                <a:schemeClr val="bg1"/>
              </a:solidFill>
            </a:endParaRPr>
          </a:p>
        </p:txBody>
      </p: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BE7687E-62C0-4A67-9A21-4B12225AE9BD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16" name="Chart 15"/>
          <p:cNvGraphicFramePr/>
          <p:nvPr/>
        </p:nvGraphicFramePr>
        <p:xfrm>
          <a:off x="536448" y="1426464"/>
          <a:ext cx="8107518" cy="4717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572396" y="1571612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160.790</a:t>
            </a:r>
            <a:endParaRPr lang="pt-P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12293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Indicators Evolution – Starting Point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13323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179388" y="836613"/>
            <a:ext cx="87487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60000"/>
              </a:lnSpc>
              <a:defRPr/>
            </a:pPr>
            <a:r>
              <a:rPr lang="en-GB" sz="19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Information about the penetration of Broadband Internet and Computers in the family households</a:t>
            </a:r>
          </a:p>
        </p:txBody>
      </p:sp>
      <p:sp>
        <p:nvSpPr>
          <p:cNvPr id="13318" name="TextBox 10"/>
          <p:cNvSpPr txBox="1">
            <a:spLocks noChangeArrowheads="1"/>
          </p:cNvSpPr>
          <p:nvPr/>
        </p:nvSpPr>
        <p:spPr bwMode="auto">
          <a:xfrm>
            <a:off x="490802" y="6105007"/>
            <a:ext cx="14906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1000" dirty="0">
                <a:solidFill>
                  <a:schemeClr val="bg1"/>
                </a:solidFill>
              </a:rPr>
              <a:t>Source: </a:t>
            </a:r>
            <a:r>
              <a:rPr lang="pt-PT" sz="1000" b="1" dirty="0">
                <a:solidFill>
                  <a:schemeClr val="bg1"/>
                </a:solidFill>
              </a:rPr>
              <a:t>EUROSTAT</a:t>
            </a:r>
          </a:p>
        </p:txBody>
      </p: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BE7687E-62C0-4A67-9A21-4B12225AE9BD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17" name="Chart 16"/>
          <p:cNvGraphicFramePr/>
          <p:nvPr/>
        </p:nvGraphicFramePr>
        <p:xfrm>
          <a:off x="571472" y="2071678"/>
          <a:ext cx="8072494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12293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Broadband Evolution during 2007</a:t>
            </a:r>
          </a:p>
        </p:txBody>
      </p:sp>
      <p:grpSp>
        <p:nvGrpSpPr>
          <p:cNvPr id="17412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17419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179388" y="1003300"/>
            <a:ext cx="8748712" cy="96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60000"/>
              </a:lnSpc>
              <a:defRPr/>
            </a:pPr>
            <a:r>
              <a:rPr lang="en-GB" sz="19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Total of Customers with access to Broadband </a:t>
            </a:r>
            <a:r>
              <a:rPr lang="en-GB" sz="19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Internet </a:t>
            </a:r>
          </a:p>
          <a:p>
            <a:pPr algn="ctr">
              <a:lnSpc>
                <a:spcPct val="160000"/>
              </a:lnSpc>
              <a:defRPr/>
            </a:pPr>
            <a:r>
              <a:rPr lang="en-GB" sz="19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(ADSL, Cable and Mobile)</a:t>
            </a:r>
            <a:endParaRPr lang="en-GB" sz="1900" u="sng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4" name="TextBox 10"/>
          <p:cNvSpPr txBox="1">
            <a:spLocks noChangeArrowheads="1"/>
          </p:cNvSpPr>
          <p:nvPr/>
        </p:nvSpPr>
        <p:spPr bwMode="auto">
          <a:xfrm>
            <a:off x="488569" y="6072206"/>
            <a:ext cx="163378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1000" dirty="0">
                <a:solidFill>
                  <a:schemeClr val="bg1"/>
                </a:solidFill>
              </a:rPr>
              <a:t>Source: </a:t>
            </a:r>
            <a:r>
              <a:rPr lang="pt-PT" sz="1000" dirty="0" smtClean="0">
                <a:solidFill>
                  <a:schemeClr val="bg1"/>
                </a:solidFill>
              </a:rPr>
              <a:t>ICP-</a:t>
            </a:r>
            <a:r>
              <a:rPr lang="pt-PT" sz="1000" b="1" dirty="0" smtClean="0">
                <a:solidFill>
                  <a:schemeClr val="bg1"/>
                </a:solidFill>
              </a:rPr>
              <a:t>Anacom</a:t>
            </a:r>
            <a:endParaRPr lang="pt-PT" sz="1000" b="1" dirty="0">
              <a:solidFill>
                <a:schemeClr val="bg1"/>
              </a:solidFill>
            </a:endParaRPr>
          </a:p>
        </p:txBody>
      </p: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F870805-BEC8-46E5-AD72-7DD461CD9383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14" name="Chart 13"/>
          <p:cNvGraphicFramePr/>
          <p:nvPr/>
        </p:nvGraphicFramePr>
        <p:xfrm>
          <a:off x="571472" y="2143116"/>
          <a:ext cx="8001056" cy="3852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12293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Broadband Mobile Evolution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16388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16395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179388" y="1196975"/>
            <a:ext cx="8748712" cy="56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60000"/>
              </a:lnSpc>
              <a:defRPr/>
            </a:pPr>
            <a:r>
              <a:rPr lang="en-US" sz="19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Number of </a:t>
            </a:r>
            <a:r>
              <a:rPr lang="en-US" sz="19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Customers </a:t>
            </a:r>
            <a:r>
              <a:rPr lang="en-US" sz="19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with Broadband Internet (mobile) / 100 Hab.</a:t>
            </a:r>
          </a:p>
        </p:txBody>
      </p:sp>
      <p:sp>
        <p:nvSpPr>
          <p:cNvPr id="16390" name="TextBox 10"/>
          <p:cNvSpPr txBox="1">
            <a:spLocks noChangeArrowheads="1"/>
          </p:cNvSpPr>
          <p:nvPr/>
        </p:nvSpPr>
        <p:spPr bwMode="auto">
          <a:xfrm>
            <a:off x="488390" y="5643563"/>
            <a:ext cx="158889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1000" dirty="0" smtClean="0">
                <a:solidFill>
                  <a:schemeClr val="bg1"/>
                </a:solidFill>
              </a:rPr>
              <a:t>Source: ICP-</a:t>
            </a:r>
            <a:r>
              <a:rPr lang="pt-PT" sz="1000" b="1" dirty="0" smtClean="0">
                <a:solidFill>
                  <a:schemeClr val="bg1"/>
                </a:solidFill>
              </a:rPr>
              <a:t>Anacom</a:t>
            </a:r>
          </a:p>
        </p:txBody>
      </p: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DBAD1F4-F3AB-4CA1-A91D-8F5F66C3D9F5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23" name="Chart 22"/>
          <p:cNvGraphicFramePr/>
          <p:nvPr/>
        </p:nvGraphicFramePr>
        <p:xfrm>
          <a:off x="428596" y="1857364"/>
          <a:ext cx="8429684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12293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E.escola impact in PCs sales – Forecast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15371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179388" y="908050"/>
            <a:ext cx="8748712" cy="56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60000"/>
              </a:lnSpc>
              <a:defRPr/>
            </a:pPr>
            <a:r>
              <a:rPr lang="en-GB" sz="19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Sales of PCs in </a:t>
            </a:r>
            <a:r>
              <a:rPr lang="en-GB" sz="19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Portugal – e.escola Impact</a:t>
            </a:r>
            <a:endParaRPr lang="en-GB" sz="1900" u="sng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6" name="TextBox 10"/>
          <p:cNvSpPr txBox="1">
            <a:spLocks noChangeArrowheads="1"/>
          </p:cNvSpPr>
          <p:nvPr/>
        </p:nvSpPr>
        <p:spPr bwMode="auto">
          <a:xfrm>
            <a:off x="494198" y="6072206"/>
            <a:ext cx="9953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1000" dirty="0">
                <a:solidFill>
                  <a:schemeClr val="bg1"/>
                </a:solidFill>
              </a:rPr>
              <a:t>Source: </a:t>
            </a:r>
            <a:r>
              <a:rPr lang="pt-PT" sz="1000" b="1" dirty="0">
                <a:solidFill>
                  <a:schemeClr val="bg1"/>
                </a:solidFill>
              </a:rPr>
              <a:t>IDC</a:t>
            </a:r>
          </a:p>
        </p:txBody>
      </p: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D7AE8E6-B1DC-4EF5-BB6A-D6DCD2BAF37D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16" name="Chart 15"/>
          <p:cNvGraphicFramePr/>
          <p:nvPr/>
        </p:nvGraphicFramePr>
        <p:xfrm>
          <a:off x="642910" y="1643050"/>
          <a:ext cx="8001056" cy="4343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13317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P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Reinforce Tecnological Capacity</a:t>
            </a:r>
          </a:p>
        </p:txBody>
      </p:sp>
      <p:grpSp>
        <p:nvGrpSpPr>
          <p:cNvPr id="18436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18441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3" name="Content Placeholder 2"/>
          <p:cNvSpPr>
            <a:spLocks/>
          </p:cNvSpPr>
          <p:nvPr/>
        </p:nvSpPr>
        <p:spPr bwMode="auto">
          <a:xfrm>
            <a:off x="673100" y="1568450"/>
            <a:ext cx="7570788" cy="380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With the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e.escola program</a:t>
            </a:r>
          </a:p>
          <a:p>
            <a:pPr marL="342900" indent="-342900" algn="ctr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Portugal challenges itself to change its digital landscape.</a:t>
            </a:r>
          </a:p>
          <a:p>
            <a:pPr marL="342900" indent="-342900" algn="ctr">
              <a:lnSpc>
                <a:spcPct val="160000"/>
              </a:lnSpc>
              <a:spcBef>
                <a:spcPct val="20000"/>
              </a:spcBef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ctr">
              <a:lnSpc>
                <a:spcPct val="16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B32ABEE-998E-4C9B-A2E7-0EAA14A64017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19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4101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P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Concept  - Full Infrastructure Access</a:t>
            </a:r>
            <a:endParaRPr lang="pt-P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3085" name="Picture 8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2" name="Text Box 10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F239B20-F06D-4D97-8143-DE9ADD32B5A3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16" name="Diagram 15"/>
          <p:cNvGraphicFramePr/>
          <p:nvPr/>
        </p:nvGraphicFramePr>
        <p:xfrm>
          <a:off x="1524000" y="1397000"/>
          <a:ext cx="6096000" cy="4603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13317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P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Future Partnerships</a:t>
            </a:r>
          </a:p>
        </p:txBody>
      </p:sp>
      <p:grpSp>
        <p:nvGrpSpPr>
          <p:cNvPr id="19460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19465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3" name="Content Placeholder 2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We are at your disposal for further information on how a partnership can be implemented to promote new </a:t>
            </a: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e.escola</a:t>
            </a:r>
            <a:r>
              <a:rPr lang="en-US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programs around the globe and, specially, in your country.</a:t>
            </a:r>
          </a:p>
          <a:p>
            <a:pPr marL="342900" indent="-342900" algn="just" eaLnBrk="0" hangingPunct="0">
              <a:lnSpc>
                <a:spcPct val="160000"/>
              </a:lnSpc>
              <a:spcBef>
                <a:spcPct val="20000"/>
              </a:spcBef>
              <a:defRPr/>
            </a:pPr>
            <a:endParaRPr lang="en-US" sz="1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r" eaLnBrk="0" hangingPunct="0">
              <a:lnSpc>
                <a:spcPct val="160000"/>
              </a:lnSpc>
              <a:spcBef>
                <a:spcPct val="20000"/>
              </a:spcBef>
              <a:defRPr/>
            </a:pPr>
            <a:endParaRPr lang="en-US" sz="1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r" eaLnBrk="0" hangingPunct="0">
              <a:lnSpc>
                <a:spcPct val="160000"/>
              </a:lnSpc>
              <a:spcBef>
                <a:spcPct val="20000"/>
              </a:spcBef>
              <a:defRPr/>
            </a:pPr>
            <a:endParaRPr lang="en-US" sz="1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r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b="1" dirty="0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Mário Franco</a:t>
            </a:r>
          </a:p>
          <a:p>
            <a:pPr marL="342900" indent="-342900" algn="r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b="1" dirty="0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+351 961768005</a:t>
            </a:r>
          </a:p>
          <a:p>
            <a:pPr marL="342900" indent="-342900" algn="r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b="1" dirty="0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mfranco@fsi.pt</a:t>
            </a: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447440C-035A-4025-96F0-E6DF5DA36485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20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13317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P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E.escola </a:t>
            </a:r>
            <a:r>
              <a:rPr lang="pt-P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Video</a:t>
            </a:r>
          </a:p>
        </p:txBody>
      </p:sp>
      <p:grpSp>
        <p:nvGrpSpPr>
          <p:cNvPr id="20484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20489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3" name="Content Placeholder 2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 my </a:t>
            </a:r>
            <a:r>
              <a:rPr lang="en-US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presentation, </a:t>
            </a:r>
          </a:p>
          <a:p>
            <a:pPr marL="342900" indent="-342900" algn="ctr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ask your attention to the</a:t>
            </a:r>
          </a:p>
          <a:p>
            <a:pPr marL="342900" indent="-342900" algn="ctr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e.escola</a:t>
            </a:r>
            <a:r>
              <a:rPr lang="en-US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video</a:t>
            </a:r>
          </a:p>
          <a:p>
            <a:pPr marL="342900" indent="-342900" algn="ctr" eaLnBrk="0" hangingPunct="0">
              <a:lnSpc>
                <a:spcPct val="160000"/>
              </a:lnSpc>
              <a:spcBef>
                <a:spcPct val="20000"/>
              </a:spcBef>
              <a:defRPr/>
            </a:pPr>
            <a:endParaRPr lang="en-US" sz="1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ctr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Thank you</a:t>
            </a:r>
          </a:p>
          <a:p>
            <a:pPr marL="342900" indent="-342900" algn="just" eaLnBrk="0" hangingPunct="0">
              <a:lnSpc>
                <a:spcPct val="160000"/>
              </a:lnSpc>
              <a:spcBef>
                <a:spcPct val="20000"/>
              </a:spcBef>
              <a:defRPr/>
            </a:pPr>
            <a:endParaRPr lang="en-US" sz="1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r" eaLnBrk="0" hangingPunct="0">
              <a:lnSpc>
                <a:spcPct val="160000"/>
              </a:lnSpc>
              <a:spcBef>
                <a:spcPct val="20000"/>
              </a:spcBef>
              <a:defRPr/>
            </a:pPr>
            <a:endParaRPr lang="en-US" sz="1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r" eaLnBrk="0" hangingPunct="0">
              <a:lnSpc>
                <a:spcPct val="160000"/>
              </a:lnSpc>
              <a:spcBef>
                <a:spcPct val="20000"/>
              </a:spcBef>
              <a:defRPr/>
            </a:pPr>
            <a:endParaRPr lang="en-US" sz="1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651A02D-859C-41FF-A60E-594454F87509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21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4101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P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Concept  - Full Infrastructure Access</a:t>
            </a:r>
            <a:endParaRPr lang="pt-P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3085" name="Picture 8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2" name="Text Box 10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195513" y="2465387"/>
            <a:ext cx="4625975" cy="3051175"/>
            <a:chOff x="1383" y="1553"/>
            <a:chExt cx="2914" cy="1922"/>
          </a:xfrm>
        </p:grpSpPr>
        <p:sp>
          <p:nvSpPr>
            <p:cNvPr id="4108" name="Text Box 12"/>
            <p:cNvSpPr txBox="1">
              <a:spLocks noChangeArrowheads="1"/>
            </p:cNvSpPr>
            <p:nvPr/>
          </p:nvSpPr>
          <p:spPr bwMode="auto">
            <a:xfrm>
              <a:off x="1383" y="1553"/>
              <a:ext cx="2914" cy="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  <a:buFontTx/>
                <a:buBlip>
                  <a:blip r:embed="rId4"/>
                </a:buBlip>
                <a:defRPr/>
              </a:pPr>
              <a:r>
                <a:rPr lang="pt-PT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Comunication (Networks)</a:t>
              </a:r>
            </a:p>
            <a:p>
              <a:pPr>
                <a:lnSpc>
                  <a:spcPct val="150000"/>
                </a:lnSpc>
                <a:buFontTx/>
                <a:buBlip>
                  <a:blip r:embed="rId4"/>
                </a:buBlip>
                <a:defRPr/>
              </a:pPr>
              <a:r>
                <a:rPr lang="pt-PT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Information (Phones; Laptops; PDA)</a:t>
              </a:r>
            </a:p>
          </p:txBody>
        </p:sp>
        <p:sp>
          <p:nvSpPr>
            <p:cNvPr id="4110" name="Text Box 14"/>
            <p:cNvSpPr txBox="1">
              <a:spLocks noChangeArrowheads="1"/>
            </p:cNvSpPr>
            <p:nvPr/>
          </p:nvSpPr>
          <p:spPr bwMode="auto">
            <a:xfrm>
              <a:off x="1383" y="2897"/>
              <a:ext cx="2336" cy="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  <a:buFontTx/>
                <a:buBlip>
                  <a:blip r:embed="rId4"/>
                </a:buBlip>
                <a:defRPr/>
              </a:pPr>
              <a:r>
                <a:rPr lang="pt-PT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Software (Applications)</a:t>
              </a:r>
            </a:p>
            <a:p>
              <a:pPr>
                <a:lnSpc>
                  <a:spcPct val="150000"/>
                </a:lnSpc>
                <a:buFontTx/>
                <a:buBlip>
                  <a:blip r:embed="rId4"/>
                </a:buBlip>
                <a:defRPr/>
              </a:pPr>
              <a:r>
                <a:rPr lang="pt-PT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Services (Support; Training)</a:t>
              </a:r>
            </a:p>
          </p:txBody>
        </p:sp>
      </p:grp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F239B20-F06D-4D97-8143-DE9ADD32B5A3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pSp>
        <p:nvGrpSpPr>
          <p:cNvPr id="5" name="Group 21"/>
          <p:cNvGrpSpPr/>
          <p:nvPr/>
        </p:nvGrpSpPr>
        <p:grpSpPr>
          <a:xfrm>
            <a:off x="1500166" y="1428736"/>
            <a:ext cx="6096000" cy="887445"/>
            <a:chOff x="0" y="148884"/>
            <a:chExt cx="6096000" cy="887445"/>
          </a:xfrm>
          <a:solidFill>
            <a:srgbClr val="0066CC"/>
          </a:solidFill>
        </p:grpSpPr>
        <p:sp>
          <p:nvSpPr>
            <p:cNvPr id="23" name="Rounded Rectangle 22"/>
            <p:cNvSpPr/>
            <p:nvPr/>
          </p:nvSpPr>
          <p:spPr>
            <a:xfrm>
              <a:off x="0" y="148884"/>
              <a:ext cx="6096000" cy="887445"/>
            </a:xfrm>
            <a:prstGeom prst="roundRect">
              <a:avLst/>
            </a:prstGeom>
            <a:grpFill/>
            <a:ln w="12700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43321" y="192205"/>
              <a:ext cx="6009358" cy="800803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0970" tIns="140970" rIns="140970" bIns="140970" numCol="1" spcCol="1270" anchor="ctr" anchorCtr="0">
              <a:noAutofit/>
            </a:bodyPr>
            <a:lstStyle/>
            <a:p>
              <a:pPr lvl="0" algn="l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700" kern="1200" noProof="0" dirty="0" smtClean="0"/>
                <a:t>Physical</a:t>
              </a:r>
              <a:r>
                <a:rPr lang="pt-PT" sz="3700" kern="1200" dirty="0" smtClean="0"/>
                <a:t> Access</a:t>
              </a:r>
              <a:endParaRPr lang="pt-PT" sz="3700" kern="1200" dirty="0"/>
            </a:p>
          </p:txBody>
        </p:sp>
      </p:grpSp>
      <p:grpSp>
        <p:nvGrpSpPr>
          <p:cNvPr id="9" name="Group 24"/>
          <p:cNvGrpSpPr/>
          <p:nvPr/>
        </p:nvGrpSpPr>
        <p:grpSpPr>
          <a:xfrm>
            <a:off x="1500166" y="3643314"/>
            <a:ext cx="6096000" cy="887445"/>
            <a:chOff x="0" y="148884"/>
            <a:chExt cx="6096000" cy="887445"/>
          </a:xfrm>
          <a:solidFill>
            <a:srgbClr val="0066CC"/>
          </a:solidFill>
        </p:grpSpPr>
        <p:sp>
          <p:nvSpPr>
            <p:cNvPr id="26" name="Rounded Rectangle 25"/>
            <p:cNvSpPr/>
            <p:nvPr/>
          </p:nvSpPr>
          <p:spPr>
            <a:xfrm>
              <a:off x="0" y="148884"/>
              <a:ext cx="6096000" cy="887445"/>
            </a:xfrm>
            <a:prstGeom prst="roundRect">
              <a:avLst/>
            </a:prstGeom>
            <a:grpFill/>
            <a:ln w="12700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ounded Rectangle 4"/>
            <p:cNvSpPr/>
            <p:nvPr/>
          </p:nvSpPr>
          <p:spPr>
            <a:xfrm>
              <a:off x="43321" y="192205"/>
              <a:ext cx="6009358" cy="800803"/>
            </a:xfrm>
            <a:prstGeom prst="rect">
              <a:avLst/>
            </a:prstGeom>
            <a:grpFill/>
            <a:ln w="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0970" tIns="140970" rIns="140970" bIns="140970" numCol="1" spcCol="1270" anchor="ctr" anchorCtr="0">
              <a:noAutofit/>
            </a:bodyPr>
            <a:lstStyle/>
            <a:p>
              <a:pPr lvl="0" algn="l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700" kern="1200" noProof="0" dirty="0" smtClean="0"/>
                <a:t>Logical </a:t>
              </a:r>
              <a:r>
                <a:rPr lang="pt-PT" sz="3700" kern="1200" dirty="0" smtClean="0"/>
                <a:t>Access</a:t>
              </a:r>
              <a:endParaRPr lang="pt-PT" sz="37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5125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P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Concept  -  Public Private Partnership</a:t>
            </a:r>
            <a:endParaRPr lang="pt-P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4109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5129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2" name="Marcador de Posição da Data 5"/>
          <p:cNvSpPr txBox="1">
            <a:spLocks noGrp="1"/>
          </p:cNvSpPr>
          <p:nvPr/>
        </p:nvSpPr>
        <p:spPr>
          <a:xfrm>
            <a:off x="468313" y="6376988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35313" y="6376988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3" name="Marcador de Posição do Número do Diapositivo 7"/>
          <p:cNvSpPr txBox="1">
            <a:spLocks noGrp="1"/>
          </p:cNvSpPr>
          <p:nvPr/>
        </p:nvSpPr>
        <p:spPr>
          <a:xfrm>
            <a:off x="6564313" y="6376988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A748EE1-0969-4059-88A2-6608ACE6B2D2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8" name="TextBox 8"/>
          <p:cNvSpPr txBox="1">
            <a:spLocks noChangeArrowheads="1"/>
          </p:cNvSpPr>
          <p:nvPr/>
        </p:nvSpPr>
        <p:spPr bwMode="auto">
          <a:xfrm>
            <a:off x="3817782" y="5032375"/>
            <a:ext cx="1643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eEscola</a:t>
            </a:r>
          </a:p>
        </p:txBody>
      </p:sp>
      <p:sp>
        <p:nvSpPr>
          <p:cNvPr id="19" name="TextBox 9"/>
          <p:cNvSpPr txBox="1">
            <a:spLocks noChangeArrowheads="1"/>
          </p:cNvSpPr>
          <p:nvPr/>
        </p:nvSpPr>
        <p:spPr bwMode="auto">
          <a:xfrm>
            <a:off x="3579813" y="1700213"/>
            <a:ext cx="1928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Challenge</a:t>
            </a:r>
          </a:p>
        </p:txBody>
      </p:sp>
      <p:sp>
        <p:nvSpPr>
          <p:cNvPr id="20" name="Oval 19"/>
          <p:cNvSpPr/>
          <p:nvPr/>
        </p:nvSpPr>
        <p:spPr>
          <a:xfrm>
            <a:off x="2728913" y="2578100"/>
            <a:ext cx="3714750" cy="15716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CHANGE PORTUGAL ‘S DIGITAL LANDSCAPE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857224" y="857232"/>
            <a:ext cx="2571768" cy="2143140"/>
          </a:xfrm>
          <a:prstGeom prst="rightArrow">
            <a:avLst/>
          </a:prstGeom>
          <a:solidFill>
            <a:srgbClr val="C00000"/>
          </a:solidFill>
          <a:ln w="63500" cmpd="sng">
            <a:noFill/>
            <a:prstDash val="solid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Public</a:t>
            </a:r>
          </a:p>
          <a:p>
            <a:pPr algn="ctr"/>
            <a:r>
              <a:rPr lang="en-US" sz="1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(Governments)</a:t>
            </a:r>
            <a:endParaRPr lang="en-US" sz="1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Left Arrow 24"/>
          <p:cNvSpPr/>
          <p:nvPr/>
        </p:nvSpPr>
        <p:spPr>
          <a:xfrm>
            <a:off x="5786446" y="890033"/>
            <a:ext cx="2571768" cy="2142000"/>
          </a:xfrm>
          <a:prstGeom prst="leftArrow">
            <a:avLst/>
          </a:prstGeom>
          <a:solidFill>
            <a:srgbClr val="C00000"/>
          </a:solidFill>
          <a:ln w="63500"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Private</a:t>
            </a:r>
          </a:p>
          <a:p>
            <a:pPr algn="ctr"/>
            <a:r>
              <a:rPr lang="en-US" sz="1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(Telecoms/ICT Industry)</a:t>
            </a:r>
            <a:endParaRPr lang="en-US" sz="1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571472" y="4207775"/>
            <a:ext cx="3214710" cy="214314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63500" cmpd="sng">
            <a:noFill/>
            <a:prstDash val="solid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Portuguese</a:t>
            </a:r>
          </a:p>
          <a:p>
            <a:pPr algn="ctr"/>
            <a:r>
              <a:rPr lang="en-US" sz="16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Government</a:t>
            </a:r>
            <a:endParaRPr lang="en-US" sz="16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Left Arrow 26"/>
          <p:cNvSpPr/>
          <p:nvPr/>
        </p:nvSpPr>
        <p:spPr>
          <a:xfrm>
            <a:off x="5286380" y="4091864"/>
            <a:ext cx="3429024" cy="2298896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  <a:ln w="63500"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84150" dist="508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3300000">
              <a:rot lat="486000" lon="19530000" rev="0"/>
            </a:camera>
            <a:lightRig rig="flood" dir="t"/>
          </a:scene3d>
          <a:sp3d extrusionH="107950">
            <a:bevelT w="82550" h="63500" prst="divot"/>
            <a:bevelB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Private</a:t>
            </a:r>
          </a:p>
          <a:p>
            <a:pPr algn="ctr"/>
            <a:r>
              <a:rPr lang="en-US" sz="13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(Telecoms (Optimus, TMN, Vodafone/ICT Industry))</a:t>
            </a:r>
            <a:endParaRPr lang="en-US" sz="13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6149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P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History  -  Launched June 2007</a:t>
            </a:r>
            <a:endParaRPr lang="pt-P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5129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2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6153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3" name="Content Placeholder 2"/>
          <p:cNvSpPr>
            <a:spLocks/>
          </p:cNvSpPr>
          <p:nvPr/>
        </p:nvSpPr>
        <p:spPr bwMode="auto">
          <a:xfrm>
            <a:off x="428596" y="1285860"/>
            <a:ext cx="3857652" cy="2520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70000"/>
              </a:lnSpc>
              <a:spcBef>
                <a:spcPct val="20000"/>
              </a:spcBef>
              <a:buFontTx/>
              <a:buBlip>
                <a:blip r:embed="rId4"/>
              </a:buBlip>
              <a:defRPr/>
            </a:pP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e.escola program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was launched in June 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2007, </a:t>
            </a:r>
            <a:r>
              <a:rPr lang="en-US" sz="17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only </a:t>
            </a:r>
            <a:r>
              <a:rPr lang="en-US" sz="17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 </a:t>
            </a:r>
            <a:r>
              <a:rPr 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months ago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by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Portuguese Government and its main goal is the financing of projects that promote access to the information society, in order to increase info-inclusion in 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Portugal </a:t>
            </a:r>
            <a:endParaRPr lang="en-US" sz="17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5EF2EC7-E56A-44DA-890F-00A9F903D7C9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pic>
        <p:nvPicPr>
          <p:cNvPr id="2050" name="Picture 2" descr="I:\Documents and Settings\Pedro Correia\Ambiente de trabalho\socrat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1357298"/>
            <a:ext cx="4247874" cy="288608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6149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P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History  - 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Initiatives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5129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2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6153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3" name="Content Placeholder 2"/>
          <p:cNvSpPr>
            <a:spLocks/>
          </p:cNvSpPr>
          <p:nvPr/>
        </p:nvSpPr>
        <p:spPr bwMode="auto">
          <a:xfrm>
            <a:off x="428596" y="128586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70000"/>
              </a:lnSpc>
              <a:spcBef>
                <a:spcPct val="20000"/>
              </a:spcBef>
              <a:buFontTx/>
              <a:buBlip>
                <a:blip r:embed="rId4"/>
              </a:buBlip>
              <a:defRPr/>
            </a:pP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Firstly </a:t>
            </a:r>
            <a:r>
              <a:rPr lang="en-US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e.escola program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included three Initiatives: </a:t>
            </a:r>
            <a:endParaRPr lang="en-US" sz="17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800100" lvl="1" indent="-342900" eaLnBrk="0" hangingPunct="0">
              <a:lnSpc>
                <a:spcPct val="170000"/>
              </a:lnSpc>
              <a:spcBef>
                <a:spcPct val="20000"/>
              </a:spcBef>
              <a:buFontTx/>
              <a:buBlip>
                <a:blip r:embed="rId4"/>
              </a:buBlip>
              <a:defRPr/>
            </a:pPr>
            <a:r>
              <a:rPr 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oportunidades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(e.opportunities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800100" lvl="1" indent="-342900" eaLnBrk="0" hangingPunct="0">
              <a:lnSpc>
                <a:spcPct val="170000"/>
              </a:lnSpc>
              <a:spcBef>
                <a:spcPct val="20000"/>
              </a:spcBef>
              <a:buFontTx/>
              <a:buBlip>
                <a:blip r:embed="rId4"/>
              </a:buBlip>
              <a:defRPr/>
            </a:pPr>
            <a:r>
              <a:rPr 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escola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(e.school) </a:t>
            </a:r>
            <a:endParaRPr lang="en-US" sz="17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800100" lvl="1" indent="-342900" eaLnBrk="0" hangingPunct="0">
              <a:lnSpc>
                <a:spcPct val="170000"/>
              </a:lnSpc>
              <a:spcBef>
                <a:spcPct val="20000"/>
              </a:spcBef>
              <a:buFontTx/>
              <a:buBlip>
                <a:blip r:embed="rId4"/>
              </a:buBlip>
              <a:defRPr/>
            </a:pPr>
            <a:r>
              <a:rPr lang="en-US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professor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e.teacher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342900" indent="-342900" eaLnBrk="0" hangingPunct="0">
              <a:lnSpc>
                <a:spcPct val="170000"/>
              </a:lnSpc>
              <a:spcBef>
                <a:spcPct val="20000"/>
              </a:spcBef>
              <a:buFontTx/>
              <a:buBlip>
                <a:blip r:embed="rId4"/>
              </a:buBlip>
              <a:defRPr/>
            </a:pPr>
            <a:endParaRPr lang="en-US" sz="17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0" hangingPunct="0">
              <a:lnSpc>
                <a:spcPct val="170000"/>
              </a:lnSpc>
              <a:spcBef>
                <a:spcPct val="20000"/>
              </a:spcBef>
              <a:buFontTx/>
              <a:buBlip>
                <a:blip r:embed="rId4"/>
              </a:buBlip>
              <a:defRPr/>
            </a:pP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Enlargements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new target groups are already in 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place (youth and student associations)</a:t>
            </a:r>
            <a:endParaRPr lang="en-US" sz="17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5EF2EC7-E56A-44DA-890F-00A9F903D7C9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11269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New target group: Student / Youth Associations</a:t>
            </a:r>
            <a:endParaRPr lang="pt-P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8201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3" name="Content Placeholder 2"/>
          <p:cNvSpPr>
            <a:spLocks/>
          </p:cNvSpPr>
          <p:nvPr/>
        </p:nvSpPr>
        <p:spPr bwMode="auto">
          <a:xfrm>
            <a:off x="122922" y="1412875"/>
            <a:ext cx="871543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160000"/>
              </a:lnSpc>
              <a:spcBef>
                <a:spcPct val="20000"/>
              </a:spcBef>
              <a:defRPr/>
            </a:pPr>
            <a:endParaRPr lang="en-US" sz="19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just" eaLnBrk="0" hangingPunct="0">
              <a:lnSpc>
                <a:spcPct val="160000"/>
              </a:lnSpc>
              <a:spcBef>
                <a:spcPct val="20000"/>
              </a:spcBef>
              <a:defRPr/>
            </a:pPr>
            <a:endParaRPr lang="en-US" sz="19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800100" lvl="1" indent="-342900" algn="just" eaLnBrk="0" hangingPunct="0">
              <a:lnSpc>
                <a:spcPct val="160000"/>
              </a:lnSpc>
              <a:spcBef>
                <a:spcPct val="20000"/>
              </a:spcBef>
              <a:defRPr/>
            </a:pPr>
            <a:endParaRPr lang="en-US" sz="19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800100" lvl="1" indent="-342900" algn="ctr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More </a:t>
            </a:r>
            <a:r>
              <a:rPr lang="en-US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than 1.000 associations representing around </a:t>
            </a:r>
            <a:r>
              <a:rPr lang="en-US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500.000</a:t>
            </a:r>
          </a:p>
          <a:p>
            <a:pPr marL="800100" lvl="1" indent="-342900" algn="ctr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young </a:t>
            </a:r>
            <a:r>
              <a:rPr lang="en-US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people in Portugal have access to a laptop with </a:t>
            </a:r>
            <a:r>
              <a:rPr lang="en-US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internet</a:t>
            </a:r>
          </a:p>
          <a:p>
            <a:pPr marL="800100" lvl="1" indent="-342900" algn="ctr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broadband connection</a:t>
            </a:r>
            <a:endParaRPr lang="en-US" sz="1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0" hangingPunct="0">
              <a:lnSpc>
                <a:spcPct val="160000"/>
              </a:lnSpc>
              <a:spcBef>
                <a:spcPct val="20000"/>
              </a:spcBef>
              <a:buFontTx/>
              <a:buBlip>
                <a:blip r:embed="rId4"/>
              </a:buBlip>
              <a:defRPr/>
            </a:pPr>
            <a:endParaRPr lang="en-US" sz="1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0" hangingPunct="0">
              <a:lnSpc>
                <a:spcPct val="160000"/>
              </a:lnSpc>
              <a:spcBef>
                <a:spcPct val="20000"/>
              </a:spcBef>
              <a:buFontTx/>
              <a:buBlip>
                <a:blip r:embed="rId4"/>
              </a:buBlip>
              <a:defRPr/>
            </a:pPr>
            <a:endParaRPr lang="en-US" sz="1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AFB89EF-BC6B-453A-9602-7A172B82666B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2" name="Snip and Round Single Corner Rectangle 11"/>
          <p:cNvSpPr/>
          <p:nvPr/>
        </p:nvSpPr>
        <p:spPr>
          <a:xfrm>
            <a:off x="571472" y="1214422"/>
            <a:ext cx="8072494" cy="1428760"/>
          </a:xfrm>
          <a:prstGeom prst="snipRoundRect">
            <a:avLst/>
          </a:prstGeom>
          <a:solidFill>
            <a:srgbClr val="002060">
              <a:alpha val="66000"/>
            </a:srgb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The </a:t>
            </a:r>
            <a:r>
              <a:rPr lang="en-US" sz="19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e.juventude</a:t>
            </a:r>
            <a:r>
              <a:rPr lang="en-US" sz="19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(</a:t>
            </a:r>
            <a:r>
              <a:rPr lang="en-US" sz="19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e.youth</a:t>
            </a:r>
            <a:r>
              <a:rPr lang="en-US" sz="19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)</a:t>
            </a:r>
            <a:r>
              <a:rPr lang="en-US" sz="19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Initiative targets students and </a:t>
            </a:r>
          </a:p>
          <a:p>
            <a:pPr marL="342900" lvl="0" indent="-342900" algn="just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youth associations</a:t>
            </a:r>
          </a:p>
          <a:p>
            <a:pPr algn="ctr"/>
            <a:endParaRPr lang="pt-P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11269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Equal opportunities to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People with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Special Needs</a:t>
            </a:r>
            <a:endParaRPr lang="pt-P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9225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3" name="Content Placeholder 2"/>
          <p:cNvSpPr>
            <a:spLocks/>
          </p:cNvSpPr>
          <p:nvPr/>
        </p:nvSpPr>
        <p:spPr bwMode="auto">
          <a:xfrm>
            <a:off x="457200" y="7651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</a:p>
          <a:p>
            <a:pPr marL="342900" indent="-342900" eaLnBrk="0" hangingPunct="0">
              <a:lnSpc>
                <a:spcPct val="160000"/>
              </a:lnSpc>
              <a:spcBef>
                <a:spcPct val="20000"/>
              </a:spcBef>
              <a:defRPr/>
            </a:pPr>
            <a:r>
              <a:rPr lang="en-US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People with </a:t>
            </a:r>
            <a:r>
              <a:rPr lang="en-US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special needs have the opportunity to access a laptop with internet broadband connection with special hardware and/or software included, to fulfill their specific needs, without paying any extra amount for  the additional </a:t>
            </a:r>
            <a:r>
              <a:rPr lang="en-US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equipment</a:t>
            </a:r>
            <a:endParaRPr lang="en-US" sz="1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9CB7EFD-E84F-4FC6-A994-675C80838F43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pic>
        <p:nvPicPr>
          <p:cNvPr id="1026" name="Picture 2" descr="I:\Documents and Settings\Pedro Correia\Ambiente de trabalho\logo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3500438"/>
            <a:ext cx="1785950" cy="180023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 flipV="1">
            <a:off x="0" y="611188"/>
            <a:ext cx="9144000" cy="7143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dirty="0"/>
          </a:p>
        </p:txBody>
      </p:sp>
      <p:sp>
        <p:nvSpPr>
          <p:cNvPr id="6149" name="Title 1"/>
          <p:cNvSpPr>
            <a:spLocks/>
          </p:cNvSpPr>
          <p:nvPr/>
        </p:nvSpPr>
        <p:spPr bwMode="auto">
          <a:xfrm>
            <a:off x="0" y="0"/>
            <a:ext cx="9144000" cy="606425"/>
          </a:xfrm>
          <a:prstGeom prst="rect">
            <a:avLst/>
          </a:prstGeom>
          <a:solidFill>
            <a:schemeClr val="accent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P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History  -  Partners  </a:t>
            </a:r>
            <a:endParaRPr lang="pt-P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5124" name="Group 6"/>
          <p:cNvGrpSpPr>
            <a:grpSpLocks/>
          </p:cNvGrpSpPr>
          <p:nvPr/>
        </p:nvGrpSpPr>
        <p:grpSpPr bwMode="auto">
          <a:xfrm>
            <a:off x="7669213" y="-26988"/>
            <a:ext cx="1511300" cy="654051"/>
            <a:chOff x="4604" y="572"/>
            <a:chExt cx="952" cy="412"/>
          </a:xfrm>
        </p:grpSpPr>
        <p:pic>
          <p:nvPicPr>
            <p:cNvPr id="5129" name="Picture 7" descr="e-hea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04" y="600"/>
              <a:ext cx="18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2" name="Text Box 8"/>
            <p:cNvSpPr txBox="1">
              <a:spLocks noChangeArrowheads="1"/>
            </p:cNvSpPr>
            <p:nvPr/>
          </p:nvSpPr>
          <p:spPr bwMode="auto">
            <a:xfrm>
              <a:off x="4740" y="572"/>
              <a:ext cx="6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rPr>
                <a:t>school</a:t>
              </a:r>
            </a:p>
          </p:txBody>
        </p:sp>
        <p:sp>
          <p:nvSpPr>
            <p:cNvPr id="6153" name="Text Box 9"/>
            <p:cNvSpPr txBox="1">
              <a:spLocks noChangeArrowheads="1"/>
            </p:cNvSpPr>
            <p:nvPr/>
          </p:nvSpPr>
          <p:spPr bwMode="auto">
            <a:xfrm>
              <a:off x="4852" y="754"/>
              <a:ext cx="7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EACH STUDENT</a:t>
              </a:r>
            </a:p>
            <a:p>
              <a:pPr>
                <a:defRPr/>
              </a:pPr>
              <a:r>
                <a:rPr lang="pt-PT" sz="900" b="1" dirty="0">
                  <a:solidFill>
                    <a:srgbClr val="6666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ONE COMPUTER</a:t>
              </a:r>
            </a:p>
          </p:txBody>
        </p:sp>
      </p:grpSp>
      <p:sp>
        <p:nvSpPr>
          <p:cNvPr id="3" name="Content Placeholder 2"/>
          <p:cNvSpPr>
            <a:spLocks/>
          </p:cNvSpPr>
          <p:nvPr/>
        </p:nvSpPr>
        <p:spPr bwMode="auto">
          <a:xfrm>
            <a:off x="428596" y="128586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70000"/>
              </a:lnSpc>
              <a:spcBef>
                <a:spcPct val="20000"/>
              </a:spcBef>
              <a:buFontTx/>
              <a:buBlip>
                <a:blip r:embed="rId4"/>
              </a:buBlip>
              <a:defRPr/>
            </a:pP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e.escola program </a:t>
            </a:r>
            <a:r>
              <a:rPr lang="en-US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based on a partnership between the Portuguese Government and the main Mobile Operators, as well as leading international information society industries, both in software and </a:t>
            </a:r>
            <a:r>
              <a:rPr lang="en-US" sz="1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hardware</a:t>
            </a:r>
            <a:endParaRPr lang="en-US" sz="17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Marcador de Posição da Data 5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19 May 2008</a:t>
            </a:r>
          </a:p>
        </p:txBody>
      </p:sp>
      <p:sp>
        <p:nvSpPr>
          <p:cNvPr id="7" name="Marcador de Posição do Rodapé 6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Round Table - Action Line C2</a:t>
            </a:r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" name="Marcador de Posição do Número do Diapositivo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5EF2EC7-E56A-44DA-890F-00A9F903D7C9}" type="slidenum">
              <a:rPr lang="pt-PT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pt-PT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pic>
        <p:nvPicPr>
          <p:cNvPr id="3074" name="Picture 2" descr="I:\Documents and Settings\Pedro Correia\Ambiente de trabalho\opt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3571876"/>
            <a:ext cx="952500" cy="952500"/>
          </a:xfrm>
          <a:prstGeom prst="rect">
            <a:avLst/>
          </a:prstGeom>
          <a:ln>
            <a:noFill/>
          </a:ln>
          <a:effectLst>
            <a:reflection blurRad="6350" stA="50000" endA="300" endPos="90000" dist="508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3075" name="Picture 3" descr="I:\Documents and Settings\Pedro Correia\Ambiente de trabalho\tmn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1934" y="3571876"/>
            <a:ext cx="952500" cy="952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st="50800" dir="5400000" sy="-100000" algn="bl" rotWithShape="0"/>
          </a:effectLst>
        </p:spPr>
      </p:pic>
      <p:pic>
        <p:nvPicPr>
          <p:cNvPr id="3077" name="Picture 5" descr="I:\Documents and Settings\Pedro Correia\Ambiente de trabalho\vdf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57950" y="3571876"/>
            <a:ext cx="954000" cy="954000"/>
          </a:xfrm>
          <a:prstGeom prst="rect">
            <a:avLst/>
          </a:prstGeom>
          <a:ln>
            <a:noFill/>
          </a:ln>
          <a:effectLst>
            <a:reflection blurRad="6350" stA="50000" endA="300" endPos="90000" dist="50800" dir="5400000" sy="-100000" algn="bl" rotWithShape="0"/>
          </a:effectLst>
          <a:scene3d>
            <a:camera prst="perspectiveContrastingLeftFacing">
              <a:rot lat="300000" lon="1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de apresentação predefinido">
  <a:themeElements>
    <a:clrScheme name="Modelo de apresentação predefini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o de apresentação predefini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o de apresentação predefini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878</Words>
  <Application>Microsoft Office PowerPoint</Application>
  <PresentationFormat>On-screen Show (4:3)</PresentationFormat>
  <Paragraphs>280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Modelo de apresentação predefinido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BitSul - Informatica Aplicada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Paulo Pereira</dc:creator>
  <cp:lastModifiedBy>Mário Franco</cp:lastModifiedBy>
  <cp:revision>133</cp:revision>
  <dcterms:created xsi:type="dcterms:W3CDTF">2008-05-07T11:47:14Z</dcterms:created>
  <dcterms:modified xsi:type="dcterms:W3CDTF">2008-05-19T10:15:27Z</dcterms:modified>
</cp:coreProperties>
</file>