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rawings/drawing1.xml" ContentType="application/vnd.openxmlformats-officedocument.drawingml.chartshap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3.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charts/colors1.xml" ContentType="application/vnd.ms-office.chartcolorstyle+xml"/>
  <Override PartName="/ppt/authors.xml" ContentType="application/vnd.ms-powerpoint.authors+xml"/>
  <Override PartName="/ppt/charts/style1.xml" ContentType="application/vnd.ms-office.chartstyle+xml"/>
  <Override PartName="/ppt/charts/chart1.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tags/tag5.xml" ContentType="application/vnd.openxmlformats-officedocument.presentationml.tags+xml"/>
  <Override PartName="/ppt/tags/tag4.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8"/>
  </p:notesMasterIdLst>
  <p:sldIdLst>
    <p:sldId id="2147482247" r:id="rId3"/>
    <p:sldId id="2147479952" r:id="rId4"/>
    <p:sldId id="260" r:id="rId5"/>
    <p:sldId id="2147482349" r:id="rId6"/>
    <p:sldId id="2147482350" r:id="rId7"/>
    <p:sldId id="2147482347" r:id="rId8"/>
    <p:sldId id="2147482353" r:id="rId9"/>
    <p:sldId id="271" r:id="rId10"/>
    <p:sldId id="2147482348" r:id="rId11"/>
    <p:sldId id="2147482351" r:id="rId12"/>
    <p:sldId id="2147482359" r:id="rId13"/>
    <p:sldId id="2147482355" r:id="rId14"/>
    <p:sldId id="2147482356" r:id="rId15"/>
    <p:sldId id="2147482357" r:id="rId16"/>
    <p:sldId id="27221" r:id="rId17"/>
  </p:sldIdLst>
  <p:sldSz cx="12192000" cy="6858000"/>
  <p:notesSz cx="7019925" cy="9305925"/>
  <p:custDataLst>
    <p:tags r:id="rId19"/>
  </p:custDataLst>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0A3497-B769-0DC6-E059-DC80570550CB}" name="Elmaddin Hasanov" initials="EH" userId="S::Elmaddin.Hasanov@idda.az::f8323571-321e-4d2e-8b43-26232763536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shad"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6"/>
    <a:srgbClr val="FFFFFF"/>
    <a:srgbClr val="346C98"/>
    <a:srgbClr val="0F1B30"/>
    <a:srgbClr val="8FAADC"/>
    <a:srgbClr val="013F73"/>
    <a:srgbClr val="005CA0"/>
    <a:srgbClr val="01365F"/>
    <a:srgbClr val="182B4D"/>
    <a:srgbClr val="013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0A5FC0-B3B1-4CFA-8A97-9D45248EC7B6}" v="764" dt="2024-09-12T09:15:21.7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27" autoAdjust="0"/>
    <p:restoredTop sz="94956" autoAdjust="0"/>
  </p:normalViewPr>
  <p:slideViewPr>
    <p:cSldViewPr snapToGrid="0" snapToObjects="1">
      <p:cViewPr>
        <p:scale>
          <a:sx n="70" d="100"/>
          <a:sy n="70" d="100"/>
        </p:scale>
        <p:origin x="1358" y="2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59273277785023"/>
          <c:y val="9.1641808353681714E-2"/>
          <c:w val="0.50095023566978858"/>
          <c:h val="0.8422709437998106"/>
        </c:manualLayout>
      </c:layout>
      <c:doughnutChart>
        <c:varyColors val="1"/>
        <c:ser>
          <c:idx val="0"/>
          <c:order val="0"/>
          <c:tx>
            <c:strRef>
              <c:f>Sheet1!$B$1</c:f>
              <c:strCache>
                <c:ptCount val="1"/>
                <c:pt idx="0">
                  <c:v>Sales</c:v>
                </c:pt>
              </c:strCache>
            </c:strRef>
          </c:tx>
          <c:dPt>
            <c:idx val="0"/>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1-6D48-4286-9D77-611D47B594E9}"/>
              </c:ext>
            </c:extLst>
          </c:dPt>
          <c:dPt>
            <c:idx val="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2-7928-49D6-B500-67DB279214FB}"/>
              </c:ext>
            </c:extLst>
          </c:dPt>
          <c:dPt>
            <c:idx val="2"/>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1-7928-49D6-B500-67DB279214FB}"/>
              </c:ext>
            </c:extLst>
          </c:dPt>
          <c:dPt>
            <c:idx val="3"/>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3-7928-49D6-B500-67DB279214FB}"/>
              </c:ext>
            </c:extLst>
          </c:dPt>
          <c:dLbls>
            <c:dLbl>
              <c:idx val="0"/>
              <c:tx>
                <c:rich>
                  <a:bodyPr/>
                  <a:lstStyle/>
                  <a:p>
                    <a:fld id="{E43DA7FA-5D01-4575-AC2D-A262817F62D9}" type="VALUE">
                      <a:rPr lang="en-US" smtClean="0"/>
                      <a:pPr/>
                      <a:t>[VALUE]</a:t>
                    </a:fld>
                    <a:endParaRPr lang="en-US" baseline="0"/>
                  </a:p>
                  <a:p>
                    <a:fld id="{B0EF711B-BB94-4402-B6BB-D55D315AB033}" type="PERCENTAGE">
                      <a:rPr lang="en-US" baseline="0" smtClean="0"/>
                      <a:pPr/>
                      <a:t>[PERCENTAGE]</a:t>
                    </a:fld>
                    <a:endParaRPr lang="az-Latn-AZ"/>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D48-4286-9D77-611D47B594E9}"/>
                </c:ext>
              </c:extLst>
            </c:dLbl>
            <c:dLbl>
              <c:idx val="1"/>
              <c:tx>
                <c:rich>
                  <a:bodyPr/>
                  <a:lstStyle/>
                  <a:p>
                    <a:fld id="{D8EEC0AE-7F27-417A-9F57-F364ADD659F8}" type="VALUE">
                      <a:rPr lang="en-US" smtClean="0"/>
                      <a:pPr/>
                      <a:t>[VALUE]</a:t>
                    </a:fld>
                    <a:endParaRPr lang="en-US" baseline="0"/>
                  </a:p>
                  <a:p>
                    <a:fld id="{D01E520F-89F0-4D05-A268-52FB29A42D26}" type="PERCENTAGE">
                      <a:rPr lang="en-US" baseline="0" smtClean="0"/>
                      <a:pPr/>
                      <a:t>[PERCENTAGE]</a:t>
                    </a:fld>
                    <a:endParaRPr lang="az-Latn-AZ"/>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928-49D6-B500-67DB279214FB}"/>
                </c:ext>
              </c:extLst>
            </c:dLbl>
            <c:dLbl>
              <c:idx val="2"/>
              <c:tx>
                <c:rich>
                  <a:bodyPr/>
                  <a:lstStyle/>
                  <a:p>
                    <a:fld id="{C7243B03-F64F-4746-B6ED-5B47F8524FB8}" type="VALUE">
                      <a:rPr lang="en-US" smtClean="0"/>
                      <a:pPr/>
                      <a:t>[VALUE]</a:t>
                    </a:fld>
                    <a:endParaRPr lang="en-US" baseline="0"/>
                  </a:p>
                  <a:p>
                    <a:fld id="{02BBF6BE-6959-40C0-AE98-9FAFED6153BA}" type="PERCENTAGE">
                      <a:rPr lang="en-US" baseline="0" smtClean="0"/>
                      <a:pPr/>
                      <a:t>[PERCENTAGE]</a:t>
                    </a:fld>
                    <a:endParaRPr lang="az-Latn-AZ"/>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928-49D6-B500-67DB279214FB}"/>
                </c:ext>
              </c:extLst>
            </c:dLbl>
            <c:dLbl>
              <c:idx val="3"/>
              <c:tx>
                <c:rich>
                  <a:bodyPr/>
                  <a:lstStyle/>
                  <a:p>
                    <a:fld id="{C611B770-AB6C-4C91-A269-9BB79092C8BE}" type="VALUE">
                      <a:rPr lang="en-US" smtClean="0"/>
                      <a:pPr/>
                      <a:t>[VALUE]</a:t>
                    </a:fld>
                    <a:endParaRPr lang="en-US" baseline="0"/>
                  </a:p>
                  <a:p>
                    <a:fld id="{E49913F2-5FA2-4EF4-B1C4-EC6C3F3483C5}" type="PERCENTAGE">
                      <a:rPr lang="en-US" baseline="0" smtClean="0"/>
                      <a:pPr/>
                      <a:t>[PERCENTAGE]</a:t>
                    </a:fld>
                    <a:endParaRPr lang="az-Latn-AZ"/>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928-49D6-B500-67DB279214FB}"/>
                </c:ext>
              </c:extLst>
            </c:dLbl>
            <c:spPr>
              <a:solidFill>
                <a:srgbClr val="FFFFFF"/>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ln>
                      <a:noFill/>
                    </a:ln>
                    <a:solidFill>
                      <a:schemeClr val="accent1"/>
                    </a:solidFill>
                    <a:latin typeface="+mn-lt"/>
                    <a:ea typeface="+mn-ea"/>
                    <a:cs typeface="+mn-cs"/>
                  </a:defRPr>
                </a:pPr>
                <a:endParaRPr lang="az-Latn-AZ"/>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Public agencies</c:v>
                </c:pt>
                <c:pt idx="1">
                  <c:v>Teaching staff from higher education institutions</c:v>
                </c:pt>
                <c:pt idx="2">
                  <c:v>Staff of private enterprises</c:v>
                </c:pt>
                <c:pt idx="3">
                  <c:v>Students</c:v>
                </c:pt>
              </c:strCache>
            </c:strRef>
          </c:cat>
          <c:val>
            <c:numRef>
              <c:f>Sheet1!$B$2:$B$5</c:f>
              <c:numCache>
                <c:formatCode>General</c:formatCode>
                <c:ptCount val="4"/>
                <c:pt idx="0">
                  <c:v>679</c:v>
                </c:pt>
                <c:pt idx="1">
                  <c:v>886</c:v>
                </c:pt>
                <c:pt idx="2">
                  <c:v>1116</c:v>
                </c:pt>
                <c:pt idx="3">
                  <c:v>6372</c:v>
                </c:pt>
              </c:numCache>
            </c:numRef>
          </c:val>
          <c:extLst>
            <c:ext xmlns:c16="http://schemas.microsoft.com/office/drawing/2014/chart" uri="{C3380CC4-5D6E-409C-BE32-E72D297353CC}">
              <c16:uniqueId val="{00000000-7928-49D6-B500-67DB279214FB}"/>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az-Latn-AZ"/>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0.07988</cdr:x>
      <cdr:y>0.0932</cdr:y>
    </cdr:from>
    <cdr:to>
      <cdr:x>0.43705</cdr:x>
      <cdr:y>0.23003</cdr:y>
    </cdr:to>
    <cdr:sp macro="" textlink="">
      <cdr:nvSpPr>
        <cdr:cNvPr id="2" name="TextBox 1">
          <a:extLst xmlns:a="http://schemas.openxmlformats.org/drawingml/2006/main">
            <a:ext uri="{FF2B5EF4-FFF2-40B4-BE49-F238E27FC236}">
              <a16:creationId xmlns:a16="http://schemas.microsoft.com/office/drawing/2014/main" id="{C3B26290-862C-4A3D-1A0A-E138E44A59E7}"/>
            </a:ext>
          </a:extLst>
        </cdr:cNvPr>
        <cdr:cNvSpPr txBox="1"/>
      </cdr:nvSpPr>
      <cdr:spPr>
        <a:xfrm xmlns:a="http://schemas.openxmlformats.org/drawingml/2006/main">
          <a:off x="521124" y="361636"/>
          <a:ext cx="2330246" cy="5309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0.19311</cdr:x>
      <cdr:y>0.82214</cdr:y>
    </cdr:from>
    <cdr:to>
      <cdr:x>0.30914</cdr:x>
      <cdr:y>0.90716</cdr:y>
    </cdr:to>
    <cdr:sp macro="" textlink="">
      <cdr:nvSpPr>
        <cdr:cNvPr id="3" name="TextBox 2">
          <a:extLst xmlns:a="http://schemas.openxmlformats.org/drawingml/2006/main">
            <a:ext uri="{FF2B5EF4-FFF2-40B4-BE49-F238E27FC236}">
              <a16:creationId xmlns:a16="http://schemas.microsoft.com/office/drawing/2014/main" id="{02AA360B-805E-F3F2-01A3-E5F49A7FCBA6}"/>
            </a:ext>
          </a:extLst>
        </cdr:cNvPr>
        <cdr:cNvSpPr txBox="1"/>
      </cdr:nvSpPr>
      <cdr:spPr>
        <a:xfrm xmlns:a="http://schemas.openxmlformats.org/drawingml/2006/main">
          <a:off x="1259887" y="3190158"/>
          <a:ext cx="757016" cy="3299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solidFill>
                <a:srgbClr val="004C86"/>
              </a:solidFill>
              <a:ea typeface="Calibri"/>
              <a:cs typeface="Calibri"/>
              <a:sym typeface="Calibri"/>
            </a:rPr>
            <a:t>Students</a:t>
          </a:r>
          <a:endParaRPr lang="en-US" sz="1200" dirty="0">
            <a:solidFill>
              <a:srgbClr val="004C86"/>
            </a:solidFill>
          </a:endParaRPr>
        </a:p>
      </cdr:txBody>
    </cdr:sp>
  </cdr:relSizeAnchor>
  <cdr:relSizeAnchor xmlns:cdr="http://schemas.openxmlformats.org/drawingml/2006/chartDrawing">
    <cdr:from>
      <cdr:x>0.46104</cdr:x>
      <cdr:y>0.008</cdr:y>
    </cdr:from>
    <cdr:to>
      <cdr:x>0.64189</cdr:x>
      <cdr:y>0.14483</cdr:y>
    </cdr:to>
    <cdr:sp macro="" textlink="">
      <cdr:nvSpPr>
        <cdr:cNvPr id="4" name="TextBox 1">
          <a:extLst xmlns:a="http://schemas.openxmlformats.org/drawingml/2006/main">
            <a:ext uri="{FF2B5EF4-FFF2-40B4-BE49-F238E27FC236}">
              <a16:creationId xmlns:a16="http://schemas.microsoft.com/office/drawing/2014/main" id="{4D91D3A6-AC0D-ED9E-B51A-73F061399221}"/>
            </a:ext>
          </a:extLst>
        </cdr:cNvPr>
        <cdr:cNvSpPr txBox="1"/>
      </cdr:nvSpPr>
      <cdr:spPr>
        <a:xfrm xmlns:a="http://schemas.openxmlformats.org/drawingml/2006/main">
          <a:off x="3007920" y="31054"/>
          <a:ext cx="1179871" cy="5309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1">
                  <a:lumMod val="50000"/>
                </a:schemeClr>
              </a:solidFill>
              <a:ea typeface="Calibri"/>
              <a:cs typeface="Calibri"/>
              <a:sym typeface="Calibri"/>
            </a:rPr>
            <a:t>Public agencies</a:t>
          </a:r>
          <a:endParaRPr lang="en-US" sz="1200" dirty="0">
            <a:solidFill>
              <a:schemeClr val="bg1"/>
            </a:solidFill>
          </a:endParaRPr>
        </a:p>
      </cdr:txBody>
    </cdr:sp>
  </cdr:relSizeAnchor>
  <cdr:relSizeAnchor xmlns:cdr="http://schemas.openxmlformats.org/drawingml/2006/chartDrawing">
    <cdr:from>
      <cdr:x>0.65876</cdr:x>
      <cdr:y>0.13394</cdr:y>
    </cdr:from>
    <cdr:to>
      <cdr:x>0.98306</cdr:x>
      <cdr:y>0.27077</cdr:y>
    </cdr:to>
    <cdr:sp macro="" textlink="">
      <cdr:nvSpPr>
        <cdr:cNvPr id="5" name="TextBox 1">
          <a:extLst xmlns:a="http://schemas.openxmlformats.org/drawingml/2006/main">
            <a:ext uri="{FF2B5EF4-FFF2-40B4-BE49-F238E27FC236}">
              <a16:creationId xmlns:a16="http://schemas.microsoft.com/office/drawing/2014/main" id="{ED6EFF5B-E634-7FF3-946B-7970D2CB9CA5}"/>
            </a:ext>
          </a:extLst>
        </cdr:cNvPr>
        <cdr:cNvSpPr txBox="1"/>
      </cdr:nvSpPr>
      <cdr:spPr>
        <a:xfrm xmlns:a="http://schemas.openxmlformats.org/drawingml/2006/main">
          <a:off x="4297878" y="519742"/>
          <a:ext cx="2115761" cy="5309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1">
                  <a:lumMod val="50000"/>
                </a:schemeClr>
              </a:solidFill>
              <a:ea typeface="Calibri"/>
              <a:cs typeface="Calibri"/>
              <a:sym typeface="Calibri"/>
            </a:rPr>
            <a:t>Teaching staff from higher </a:t>
          </a:r>
        </a:p>
        <a:p xmlns:a="http://schemas.openxmlformats.org/drawingml/2006/main">
          <a:r>
            <a:rPr lang="en-US" sz="1200" b="1" dirty="0">
              <a:solidFill>
                <a:schemeClr val="accent1">
                  <a:lumMod val="50000"/>
                </a:schemeClr>
              </a:solidFill>
              <a:ea typeface="Calibri"/>
              <a:cs typeface="Calibri"/>
              <a:sym typeface="Calibri"/>
            </a:rPr>
            <a:t>education institutions</a:t>
          </a:r>
          <a:endParaRPr lang="en-US" sz="1200" dirty="0">
            <a:solidFill>
              <a:srgbClr val="004C86"/>
            </a:solidFill>
          </a:endParaRPr>
        </a:p>
      </cdr:txBody>
    </cdr:sp>
  </cdr:relSizeAnchor>
  <cdr:relSizeAnchor xmlns:cdr="http://schemas.openxmlformats.org/drawingml/2006/chartDrawing">
    <cdr:from>
      <cdr:x>0.70844</cdr:x>
      <cdr:y>0.43159</cdr:y>
    </cdr:from>
    <cdr:to>
      <cdr:x>0.97589</cdr:x>
      <cdr:y>0.56841</cdr:y>
    </cdr:to>
    <cdr:sp macro="" textlink="">
      <cdr:nvSpPr>
        <cdr:cNvPr id="6" name="TextBox 1">
          <a:extLst xmlns:a="http://schemas.openxmlformats.org/drawingml/2006/main">
            <a:ext uri="{FF2B5EF4-FFF2-40B4-BE49-F238E27FC236}">
              <a16:creationId xmlns:a16="http://schemas.microsoft.com/office/drawing/2014/main" id="{52CA0F7B-5C88-4B3D-5D13-DEE6EB51E76D}"/>
            </a:ext>
          </a:extLst>
        </cdr:cNvPr>
        <cdr:cNvSpPr txBox="1"/>
      </cdr:nvSpPr>
      <cdr:spPr>
        <a:xfrm xmlns:a="http://schemas.openxmlformats.org/drawingml/2006/main">
          <a:off x="4621976" y="1674691"/>
          <a:ext cx="1744879" cy="5309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1">
                  <a:lumMod val="50000"/>
                </a:schemeClr>
              </a:solidFill>
              <a:ea typeface="Calibri"/>
              <a:cs typeface="Calibri"/>
              <a:sym typeface="Calibri"/>
            </a:rPr>
            <a:t>Staff of private </a:t>
          </a:r>
        </a:p>
        <a:p xmlns:a="http://schemas.openxmlformats.org/drawingml/2006/main">
          <a:r>
            <a:rPr lang="en-US" sz="1200" b="1" dirty="0">
              <a:solidFill>
                <a:schemeClr val="accent1">
                  <a:lumMod val="50000"/>
                </a:schemeClr>
              </a:solidFill>
              <a:ea typeface="Calibri"/>
              <a:cs typeface="Calibri"/>
              <a:sym typeface="Calibri"/>
            </a:rPr>
            <a:t>enterprises</a:t>
          </a:r>
          <a:endParaRPr lang="en-US" sz="1200" dirty="0">
            <a:solidFill>
              <a:srgbClr val="004C86"/>
            </a:solidFill>
          </a:endParaRP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2T08:58:46.270"/>
    </inkml:context>
    <inkml:brush xml:id="br0">
      <inkml:brushProperty name="width" value="0.35" units="cm"/>
      <inkml:brushProperty name="height" value="0.35" units="cm"/>
      <inkml:brushProperty name="color" value="#FFFFFF"/>
    </inkml:brush>
  </inkml:definitions>
  <inkml:trace contextRef="#ctx0" brushRef="#br0">0 4 24575,'7'0'0,"-1"1"0,1 0 0,-1 0 0,0 1 0,8 3 0,10 2 0,223 35 0,-63-13 0,-41-6 0,154 4 0,-123-16 0,175 5 0,-115-3 0,-23 0 0,732-12 0,-474-2 0,-1467 1 0,858-7 0,-165-28 0,-100-6 0,-223 40 0,306 3 0,1113-2 0,-741 2 0,53 10 0,33 1 0,644-10 0,-395-6 0,537 3 0,-842 4 0,130 24 0,102 25 0,-140-25 0,242 23 0,-126-51 0,6 1 0,-39 26 0,-34-2 0,-177-22 0,0-3 0,0-1 0,46-9 0,6 0 0,168 2 0,-215 8 0,159-13 0,-32 0 0,-104 11 0,0 2 0,0-4 0,95-17 0,-96 9 0,2 3 0,-1 3 0,80 4 0,-148 2 0,30 0 0,-32 0 0,-1 0 0,0 0 0,0 0 0,1 0 0,-1-1 0,0 1 0,0 0 0,1 0 0,-1-1 0,0 1 0,0-1 0,0 1 0,1-1 0,-1 0 0,0 1 0,0-1 0,0 0 0,2-1 0,-36 2 0,-109 18 0,-163 0 0,-324-43 26,157 3-164,-1199 13-358,1050 11 431,530-6 391,-168-30 0,217 27-305,-134-8-21,68 9 0,-682-12 0,522 20 0,-611-2 0,794-4 0,-126-23 0,87 9 0,99 11 0,25 7 0,0 0 0,0 0 0,0 0 0,0-1 0,0 1 0,0 0 0,0 0 0,-1-1 0,1 1 0,0 0 0,0 0 0,0-1 0,0 1 0,0 0 0,0 0 0,0 0 0,0-1 0,0 1 0,0 0 0,1 0 0,-1-1 0,0 1 0,0 0 0,0 0 0,0-1 0,0 1 0,0 0 0,0 0 0,0 0 0,1 0 0,-1-1 0,0 1 0,0 0 0,0 0 0,0 0 0,1 0 0,-1-1 0,0 1 0,0 0 0,1 0 0,-1 0 0,0 0 0,0 0 0,0 0 0,1 0 0,42-17 0,-40 16 0,28-8 0,0 2 0,1 1 0,62-3 0,101 10 0,-85 1 0,2074-1 0,-1129-1 0,-795 14 0,3 0 0,-162-14 0,126 16 0,6 1 0,-44-6 0,-69 6 0,-56-7 0,84 2 0,39-13 0,298 17 0,31-3 0,-324-16 0,972 3 0,-959-16 0,-111 5 0,99-13 0,-89 9 0,111-1 0,105 34 0,193-5 0,-322-16 0,191 3 0,-374 1 0,1-1 0,0 0 0,0-1 0,-1 0 0,1 0 0,-1-1 0,1 0 0,-1-1 0,12-4 0,-20 7 0,0 0 0,0-1 0,1 1 0,-1 0 0,0 0 0,0 0 0,0-1 0,0 1 0,0 0 0,0 0 0,0 0 0,0-1 0,0 1 0,0 0 0,0 0 0,0 0 0,0 0 0,0-1 0,-1 1 0,1 0 0,0 0 0,0 0 0,0-1 0,0 1 0,0 0 0,0 0 0,0 0 0,0 0 0,-1 0 0,1-1 0,0 1 0,0 0 0,0 0 0,0 0 0,-1 0 0,1 0 0,0 0 0,0 0 0,0 0 0,0 0 0,-1 0 0,1-1 0,0 1 0,0 0 0,0 0 0,-1 0 0,1 0 0,0 0 0,0 0 0,0 0 0,-1 0 0,1 1 0,0-1 0,-37-14 0,0 2 0,0 1 0,-50-6 0,58 11 0,-48-7 0,-131-4 0,-82 17 0,152 1 0,111-1 0,-871 18 0,-210-5 0,707-15 0,175 0 0,-252 4 0,358 10 0,-201 45 0,165-25 0,53-15 0,-117 3 0,-51 6 0,-113 2 0,339-26 0,0 2 0,-82 19 0,-4 1 0,-197 35 0,266-47 0,-408 55 0,171-28 0,155-18 0,-339 55 0,453-71 0,-123 18 0,-254 5 0,380-28 0,-19-2 0,0 2 0,0 2 0,0 3 0,-48 10 0,87-12 0,15-1 0,18 0 0,263-2 0,315 20 0,-234-12 0,-228-10 0,38 3 0,189-3 0,-184-14 0,-79 6 0,-61 3 0,0-1 0,58-19 0,-66 16 0,1 1 0,0 2 0,78-6 0,7 2 0,-16 2 0,179 8 0,-19 0 0,-198-3 0,81-17 0,-87 11 0,120-6 0,1247 19 0,-1261 12 0,-2 0 0,393-15 0,-559 1 0,0 0 0,0 0 0,0 0 0,0 0 0,0 0 0,1 0 0,-1 0 0,0 0 0,0 1 0,0-1 0,0 0 0,0 1 0,0-1 0,0 1 0,0-1 0,2 1 0,-3 0 0,0-1 0,0 1 0,0-1 0,0 1 0,0-1 0,0 1 0,-1-1 0,1 0 0,0 1 0,0-1 0,0 1 0,0-1 0,0 0 0,-1 1 0,1-1 0,0 0 0,0 1 0,-1-1 0,1 0 0,0 1 0,-1-1 0,1 0 0,0 1 0,-1-1 0,1 0 0,0 0 0,-1 0 0,0 1 0,-41 23 0,33-19 0,-6 3 0,0-1 0,-1 0 0,0-1 0,0-1 0,0-1 0,-1 0 0,1-1 0,-30 2 0,29-3 0,0 1 0,0 1 0,0 0 0,0 1 0,-28 13 0,28-11 0,0 0 0,0-1 0,0-1 0,-1-1 0,-24 3 0,-200-6 0,116-3 0,92 0 0,-1-2 0,1-1 0,-41-11 0,38 7 0,0 1 0,-52-3 0,-414 10 0,246 3 0,-1786-2 0,1790 14 0,-4 0 0,-1692-15-1365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2T09:02:18.202"/>
    </inkml:context>
    <inkml:brush xml:id="br0">
      <inkml:brushProperty name="width" value="0.35" units="cm"/>
      <inkml:brushProperty name="height" value="0.35" units="cm"/>
      <inkml:brushProperty name="color" value="#FFFFFF"/>
    </inkml:brush>
  </inkml:definitions>
  <inkml:trace contextRef="#ctx0" brushRef="#br0">1 1 24575,'5'4'0,"1"0"0,0 1 0,1-2 0,-1 1 0,0-1 0,1 0 0,0 0 0,0-1 0,0 0 0,0 0 0,14 1 0,4 3 0,69 13 0,159 12 0,98-17 0,-335-14 0,1260 4 0,-651-7 0,-957 20 0,-713 138 0,598-81 0,404-64 0,32-2 0,14 0 0,21 5 0,17 0 0,-1-2 0,2-1 0,-1-3 0,59 4 0,-55-6 0,565 34-416,5-34-108,-493-5 501,974-4 986,-1188 7-963,-114 18 0,-92 32 0,48-8 0,-262 45-297,17 30-1,462-110 298,-55 25 0,82-32 0,0 0 0,0 1 0,0-1 0,0 1 0,1 1 0,-9 7 0,14-12 0,-1 1 0,0 0 0,1 0 0,-1 0 0,1-1 0,-1 1 0,1 0 0,-1 0 0,1 0 0,0 0 0,-1 0 0,1 0 0,0 0 0,0 0 0,0 0 0,0 0 0,0 0 0,0 0 0,0 0 0,0 1 0,1 0 0,0-1 0,-1 0 0,1 1 0,0-1 0,0 0 0,0 1 0,0-1 0,0 0 0,0 0 0,1 0 0,-1 0 0,0 0 0,1 0 0,-1 0 0,0-1 0,4 2 0,9 3 0,0 0 0,1-1 0,0 0 0,23 2 0,82 7-54,122-2 0,133-23-761,446-64-1060,-1-37 1308,-10 2 291,5 34-704,-462 69 1276,-95 5 1609,249-40 1110,-607 41-3015,-910 72 0,686-27 0,-433 51 0,95-79 0,415-17 0,11 3 0,-484-14 0,691 11 0,-12 0 0,1-1 0,0-3 0,-68-17 0,107 21 0,8 0 0,14-1 0,195 0 0,36-1 0,534-66-697,-199 12 246,38 28 451,0 55 0,-581-20 12,665 47 1124,-336-51-1136,427 28 0,-59 27 0,-598-55 0,185-5 0,40-40 0,-197 19 0,598-71 0,-734 90 0,0-1 0,-1-2 0,0-2 0,0-1 0,-1-1 0,-1-2 0,0-1 0,-1-2 0,-1-1 0,-1-1 0,31-27 0,-58 45 0,0 0 0,0 0 0,0 1 0,0-1 0,0-1 0,0 1 0,-1 0 0,1 0 0,-1 0 0,1-1 0,-1 1 0,0-1 0,0 1 0,0-1 0,0 0 0,-1 1 0,1-1 0,0-5 0,-2 6 0,1 0 0,-1-1 0,0 1 0,0 0 0,0-1 0,0 1 0,0 0 0,-1 0 0,1 0 0,-1 0 0,1 0 0,-1 0 0,0 0 0,1 1 0,-1-1 0,0 0 0,0 1 0,-1 0 0,1-1 0,-3 0 0,-9-6 0,-1 1 0,0 1 0,-1 0 0,1 1 0,-1 1 0,0 0 0,0 1 0,-18 0 0,-22 0 0,-58 5 0,31 1 0,-79-3 0,-198 4 0,3 25 0,243-13 0,-166 19 0,64-9 0,-42 2 0,226-27 0,0 2 0,0 0 0,-42 12 0,112-12 0,35-13 0,-1-2 0,0-4 0,72-26 0,-73 21 0,591-180 0,-631 193 0,0 1 0,1 1 0,52-2 0,95 10 0,-61 1 0,913-3 0,-1010 1 0,0 1 0,32 8 0,20 1 0,150-7 43,-144-5-1451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7" cy="466912"/>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976334" y="0"/>
            <a:ext cx="3041967" cy="466912"/>
          </a:xfrm>
          <a:prstGeom prst="rect">
            <a:avLst/>
          </a:prstGeom>
        </p:spPr>
        <p:txBody>
          <a:bodyPr vert="horz" lIns="91440" tIns="45720" rIns="91440" bIns="45720" rtlCol="0"/>
          <a:lstStyle>
            <a:lvl1pPr algn="r">
              <a:defRPr sz="1200"/>
            </a:lvl1pPr>
          </a:lstStyle>
          <a:p>
            <a:fld id="{14BE4C8F-0CA1-0B42-85D9-C1B3319C20D9}" type="datetimeFigureOut">
              <a:rPr lang="x-none" smtClean="0"/>
              <a:t>12.09.2024</a:t>
            </a:fld>
            <a:endParaRPr lang="x-none"/>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701993" y="4478477"/>
            <a:ext cx="5615940" cy="366420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1" y="8839014"/>
            <a:ext cx="3041967" cy="466911"/>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976334" y="8839014"/>
            <a:ext cx="3041967" cy="466911"/>
          </a:xfrm>
          <a:prstGeom prst="rect">
            <a:avLst/>
          </a:prstGeom>
        </p:spPr>
        <p:txBody>
          <a:bodyPr vert="horz" lIns="91440" tIns="45720" rIns="91440" bIns="45720" rtlCol="0" anchor="b"/>
          <a:lstStyle>
            <a:lvl1pPr algn="r">
              <a:defRPr sz="1200"/>
            </a:lvl1pPr>
          </a:lstStyle>
          <a:p>
            <a:fld id="{34868D4A-E79D-C746-9C40-E4ECAA7B21AE}" type="slidenum">
              <a:rPr lang="x-none" smtClean="0"/>
              <a:t>‹#›</a:t>
            </a:fld>
            <a:endParaRPr lang="x-none"/>
          </a:p>
        </p:txBody>
      </p:sp>
    </p:spTree>
    <p:extLst>
      <p:ext uri="{BB962C8B-B14F-4D97-AF65-F5344CB8AC3E}">
        <p14:creationId xmlns:p14="http://schemas.microsoft.com/office/powerpoint/2010/main" val="329151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9" name="Google Shape;879;p5: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0" name="Google Shape;880;p5: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9" name="Google Shape;879;p5: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0" name="Google Shape;880;p5: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84266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9" name="Google Shape;879;p5: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0" name="Google Shape;880;p5: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4144074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9" name="Google Shape;879;p5: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0" name="Google Shape;880;p5: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215433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D58A2-D7E6-42BE-BFB6-B017F5228F83}" type="slidenum">
              <a:rPr lang="en-US" smtClean="0"/>
              <a:t>15</a:t>
            </a:fld>
            <a:endParaRPr lang="en-US"/>
          </a:p>
        </p:txBody>
      </p:sp>
    </p:spTree>
    <p:extLst>
      <p:ext uri="{BB962C8B-B14F-4D97-AF65-F5344CB8AC3E}">
        <p14:creationId xmlns:p14="http://schemas.microsoft.com/office/powerpoint/2010/main" val="2506195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1" name="Google Shape;10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561188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1" name="Google Shape;10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150654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9" name="Google Shape;879;p5: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0" name="Google Shape;880;p5: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803568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1" name="Google Shape;10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544620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1" name="Google Shape;10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9" name="Google Shape;879;p5: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0" name="Google Shape;880;p5: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331006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9" name="Google Shape;879;p5: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0" name="Google Shape;880;p5: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904358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9" name="Google Shape;879;p5: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0" name="Google Shape;880;p5: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647698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A9B52-4B6D-46F1-9502-CB08732A1F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6283567-ECBC-4B7F-82F4-AD93596A6B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68997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3366-73F8-49B8-866F-4A3A901567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D3456B-B270-4BC3-AEB3-1C8B70344C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608969-B9C4-47BB-80F9-21046C206374}"/>
              </a:ext>
            </a:extLst>
          </p:cNvPr>
          <p:cNvSpPr>
            <a:spLocks noGrp="1"/>
          </p:cNvSpPr>
          <p:nvPr>
            <p:ph type="dt" sz="half" idx="10"/>
          </p:nvPr>
        </p:nvSpPr>
        <p:spPr/>
        <p:txBody>
          <a:bodyPr/>
          <a:lstStyle/>
          <a:p>
            <a:fld id="{8E919E42-5F60-47AB-97F5-AD1D28874665}" type="datetimeFigureOut">
              <a:rPr lang="en-GB" smtClean="0">
                <a:solidFill>
                  <a:prstClr val="black">
                    <a:tint val="75000"/>
                  </a:prstClr>
                </a:solidFill>
              </a:rPr>
              <a:pPr/>
              <a:t>12/09/2024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A972AC81-5E4B-49AE-BEB4-611117133E20}"/>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C331A04-3D96-4BB9-A9DC-A7C3617844E3}"/>
              </a:ext>
            </a:extLst>
          </p:cNvPr>
          <p:cNvSpPr>
            <a:spLocks noGrp="1"/>
          </p:cNvSpPr>
          <p:nvPr>
            <p:ph type="sldNum" sz="quarter" idx="12"/>
          </p:nvPr>
        </p:nvSpPr>
        <p:spPr/>
        <p:txBody>
          <a:bodyPr/>
          <a:lstStyle/>
          <a:p>
            <a:fld id="{7456949B-401D-4AE0-8C07-59DE65749E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2505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6EDFC7-290D-49C6-88D3-64248AEB73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2DE05A-0F46-49CD-B150-2F26ED9905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ADEE6-C546-475E-A21F-DCAE641AEC54}"/>
              </a:ext>
            </a:extLst>
          </p:cNvPr>
          <p:cNvSpPr>
            <a:spLocks noGrp="1"/>
          </p:cNvSpPr>
          <p:nvPr>
            <p:ph type="dt" sz="half" idx="10"/>
          </p:nvPr>
        </p:nvSpPr>
        <p:spPr/>
        <p:txBody>
          <a:bodyPr/>
          <a:lstStyle/>
          <a:p>
            <a:fld id="{8E919E42-5F60-47AB-97F5-AD1D28874665}" type="datetimeFigureOut">
              <a:rPr lang="en-GB" smtClean="0">
                <a:solidFill>
                  <a:prstClr val="black">
                    <a:tint val="75000"/>
                  </a:prstClr>
                </a:solidFill>
              </a:rPr>
              <a:pPr/>
              <a:t>12/09/2024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4EBCE869-0D63-4166-A334-0EE7BDFB8B8D}"/>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145A47CB-466C-48BB-A8F1-A86753FDC258}"/>
              </a:ext>
            </a:extLst>
          </p:cNvPr>
          <p:cNvSpPr>
            <a:spLocks noGrp="1"/>
          </p:cNvSpPr>
          <p:nvPr>
            <p:ph type="sldNum" sz="quarter" idx="12"/>
          </p:nvPr>
        </p:nvSpPr>
        <p:spPr/>
        <p:txBody>
          <a:bodyPr/>
          <a:lstStyle/>
          <a:p>
            <a:fld id="{7456949B-401D-4AE0-8C07-59DE65749E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086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reen one third">
    <p:bg>
      <p:bgPr>
        <a:gradFill flip="none" rotWithShape="1">
          <a:gsLst>
            <a:gs pos="0">
              <a:srgbClr val="19C8CC"/>
            </a:gs>
            <a:gs pos="100000">
              <a:srgbClr val="0D6B6D"/>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626649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Rectangle 13"/>
          <p:cNvSpPr/>
          <p:nvPr userDrawn="1"/>
        </p:nvSpPr>
        <p:spPr>
          <a:xfrm>
            <a:off x="0" y="-1"/>
            <a:ext cx="12192000" cy="6858001"/>
          </a:xfrm>
          <a:prstGeom prst="rect">
            <a:avLst/>
          </a:prstGeom>
          <a:gradFill>
            <a:gsLst>
              <a:gs pos="0">
                <a:srgbClr val="19C8CC"/>
              </a:gs>
              <a:gs pos="100000">
                <a:srgbClr val="123EE0"/>
              </a:gs>
            </a:gsLst>
            <a:lin ang="8100000" scaled="1"/>
          </a:gradFill>
          <a:ln w="10795" cap="flat" cmpd="sng" algn="ctr">
            <a:noFill/>
            <a:prstDash val="solid"/>
          </a:ln>
          <a:effectLst/>
        </p:spPr>
        <p:txBody>
          <a:bodyPr rtlCol="0" anchor="t"/>
          <a:lstStyle/>
          <a:p>
            <a:pPr marR="0" lvl="0" indent="0" fontAlgn="auto">
              <a:lnSpc>
                <a:spcPct val="90000"/>
              </a:lnSpc>
              <a:spcBef>
                <a:spcPts val="0"/>
              </a:spcBef>
              <a:spcAft>
                <a:spcPts val="1000"/>
              </a:spcAft>
              <a:buClrTx/>
              <a:buSzTx/>
              <a:buFontTx/>
              <a:buNone/>
              <a:tabLst/>
            </a:pPr>
            <a:endParaRPr kumimoji="0" lang="en-US" sz="1200" b="0" i="0" u="none" strike="noStrike" kern="0" cap="none" spc="0" normalizeH="0" baseline="0">
              <a:ln>
                <a:noFill/>
              </a:ln>
              <a:solidFill>
                <a:prstClr val="white"/>
              </a:solidFill>
              <a:effectLst/>
              <a:uLnTx/>
              <a:uFillTx/>
              <a:latin typeface="Calibri"/>
            </a:endParaRP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64218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E4BD10-A4ED-454F-8F53-D6C4524E98BE}" type="datetimeFigureOut">
              <a:rPr lang="x-none" smtClean="0"/>
              <a:t>12.09.2024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9EFF0A90-C6C1-254B-B9AB-7B59CE6652A8}" type="slidenum">
              <a:rPr lang="x-none" smtClean="0"/>
              <a:t>‹#›</a:t>
            </a:fld>
            <a:endParaRPr lang="x-none"/>
          </a:p>
        </p:txBody>
      </p:sp>
    </p:spTree>
    <p:extLst>
      <p:ext uri="{BB962C8B-B14F-4D97-AF65-F5344CB8AC3E}">
        <p14:creationId xmlns:p14="http://schemas.microsoft.com/office/powerpoint/2010/main" val="2646985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E4BD10-A4ED-454F-8F53-D6C4524E98BE}" type="datetimeFigureOut">
              <a:rPr lang="x-none" smtClean="0"/>
              <a:t>12.09.2024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9EFF0A90-C6C1-254B-B9AB-7B59CE6652A8}" type="slidenum">
              <a:rPr lang="x-none" smtClean="0"/>
              <a:t>‹#›</a:t>
            </a:fld>
            <a:endParaRPr lang="x-none"/>
          </a:p>
        </p:txBody>
      </p:sp>
    </p:spTree>
    <p:extLst>
      <p:ext uri="{BB962C8B-B14F-4D97-AF65-F5344CB8AC3E}">
        <p14:creationId xmlns:p14="http://schemas.microsoft.com/office/powerpoint/2010/main" val="1167594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E4BD10-A4ED-454F-8F53-D6C4524E98BE}" type="datetimeFigureOut">
              <a:rPr lang="x-none" smtClean="0"/>
              <a:t>12.09.2024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9EFF0A90-C6C1-254B-B9AB-7B59CE6652A8}" type="slidenum">
              <a:rPr lang="x-none" smtClean="0"/>
              <a:t>‹#›</a:t>
            </a:fld>
            <a:endParaRPr lang="x-none"/>
          </a:p>
        </p:txBody>
      </p:sp>
    </p:spTree>
    <p:extLst>
      <p:ext uri="{BB962C8B-B14F-4D97-AF65-F5344CB8AC3E}">
        <p14:creationId xmlns:p14="http://schemas.microsoft.com/office/powerpoint/2010/main" val="484271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E4BD10-A4ED-454F-8F53-D6C4524E98BE}" type="datetimeFigureOut">
              <a:rPr lang="x-none" smtClean="0"/>
              <a:t>12.09.2024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9EFF0A90-C6C1-254B-B9AB-7B59CE6652A8}" type="slidenum">
              <a:rPr lang="x-none" smtClean="0"/>
              <a:t>‹#›</a:t>
            </a:fld>
            <a:endParaRPr lang="x-none"/>
          </a:p>
        </p:txBody>
      </p:sp>
    </p:spTree>
    <p:extLst>
      <p:ext uri="{BB962C8B-B14F-4D97-AF65-F5344CB8AC3E}">
        <p14:creationId xmlns:p14="http://schemas.microsoft.com/office/powerpoint/2010/main" val="2837959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E4BD10-A4ED-454F-8F53-D6C4524E98BE}" type="datetimeFigureOut">
              <a:rPr lang="x-none" smtClean="0"/>
              <a:t>12.09.2024</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9EFF0A90-C6C1-254B-B9AB-7B59CE6652A8}" type="slidenum">
              <a:rPr lang="x-none" smtClean="0"/>
              <a:t>‹#›</a:t>
            </a:fld>
            <a:endParaRPr lang="x-none"/>
          </a:p>
        </p:txBody>
      </p:sp>
    </p:spTree>
    <p:extLst>
      <p:ext uri="{BB962C8B-B14F-4D97-AF65-F5344CB8AC3E}">
        <p14:creationId xmlns:p14="http://schemas.microsoft.com/office/powerpoint/2010/main" val="4160828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E4BD10-A4ED-454F-8F53-D6C4524E98BE}" type="datetimeFigureOut">
              <a:rPr lang="x-none" smtClean="0"/>
              <a:t>12.09.2024</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9EFF0A90-C6C1-254B-B9AB-7B59CE6652A8}" type="slidenum">
              <a:rPr lang="x-none" smtClean="0"/>
              <a:t>‹#›</a:t>
            </a:fld>
            <a:endParaRPr lang="x-none"/>
          </a:p>
        </p:txBody>
      </p:sp>
    </p:spTree>
    <p:extLst>
      <p:ext uri="{BB962C8B-B14F-4D97-AF65-F5344CB8AC3E}">
        <p14:creationId xmlns:p14="http://schemas.microsoft.com/office/powerpoint/2010/main" val="974507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E4BD10-A4ED-454F-8F53-D6C4524E98BE}" type="datetimeFigureOut">
              <a:rPr lang="x-none" smtClean="0"/>
              <a:t>12.09.2024</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9EFF0A90-C6C1-254B-B9AB-7B59CE6652A8}" type="slidenum">
              <a:rPr lang="x-none" smtClean="0"/>
              <a:t>‹#›</a:t>
            </a:fld>
            <a:endParaRPr lang="x-none"/>
          </a:p>
        </p:txBody>
      </p:sp>
    </p:spTree>
    <p:extLst>
      <p:ext uri="{BB962C8B-B14F-4D97-AF65-F5344CB8AC3E}">
        <p14:creationId xmlns:p14="http://schemas.microsoft.com/office/powerpoint/2010/main" val="273919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CFC18-FE3A-4F60-99C5-9C844A40615B}"/>
              </a:ext>
            </a:extLst>
          </p:cNvPr>
          <p:cNvSpPr>
            <a:spLocks noGrp="1"/>
          </p:cNvSpPr>
          <p:nvPr>
            <p:ph type="title"/>
          </p:nvPr>
        </p:nvSpPr>
        <p:spPr>
          <a:xfrm>
            <a:off x="838200" y="136526"/>
            <a:ext cx="10515600" cy="810352"/>
          </a:xfrm>
        </p:spPr>
        <p:txBody>
          <a:bodyPr/>
          <a:lstStyle>
            <a:lvl1pPr>
              <a:defRPr>
                <a:solidFill>
                  <a:srgbClr val="005487"/>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B6ADCD1-7513-46DD-8BCB-AFCC77E934F9}"/>
              </a:ext>
            </a:extLst>
          </p:cNvPr>
          <p:cNvSpPr>
            <a:spLocks noGrp="1"/>
          </p:cNvSpPr>
          <p:nvPr>
            <p:ph idx="1"/>
          </p:nvPr>
        </p:nvSpPr>
        <p:spPr>
          <a:xfrm>
            <a:off x="838200" y="1426439"/>
            <a:ext cx="10515600" cy="47505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8" name="Group 7">
            <a:extLst>
              <a:ext uri="{FF2B5EF4-FFF2-40B4-BE49-F238E27FC236}">
                <a16:creationId xmlns:a16="http://schemas.microsoft.com/office/drawing/2014/main" id="{96EED775-C622-4EE7-98B0-5A21D91CD920}"/>
              </a:ext>
            </a:extLst>
          </p:cNvPr>
          <p:cNvGrpSpPr/>
          <p:nvPr userDrawn="1"/>
        </p:nvGrpSpPr>
        <p:grpSpPr>
          <a:xfrm>
            <a:off x="1997" y="6466623"/>
            <a:ext cx="12194358" cy="389550"/>
            <a:chOff x="1997" y="6466623"/>
            <a:chExt cx="12194358" cy="389550"/>
          </a:xfrm>
        </p:grpSpPr>
        <p:pic>
          <p:nvPicPr>
            <p:cNvPr id="16" name="Picture 15" descr="Icon&#10;&#10;Description automatically generated">
              <a:extLst>
                <a:ext uri="{FF2B5EF4-FFF2-40B4-BE49-F238E27FC236}">
                  <a16:creationId xmlns:a16="http://schemas.microsoft.com/office/drawing/2014/main" id="{87A6A291-7A74-4C48-8ED5-3BD726E1643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992"/>
            <a:stretch/>
          </p:blipFill>
          <p:spPr>
            <a:xfrm>
              <a:off x="11010315" y="6466623"/>
              <a:ext cx="333959" cy="389550"/>
            </a:xfrm>
            <a:prstGeom prst="rect">
              <a:avLst/>
            </a:prstGeom>
          </p:spPr>
        </p:pic>
        <p:sp>
          <p:nvSpPr>
            <p:cNvPr id="17" name="Rectangle 16">
              <a:extLst>
                <a:ext uri="{FF2B5EF4-FFF2-40B4-BE49-F238E27FC236}">
                  <a16:creationId xmlns:a16="http://schemas.microsoft.com/office/drawing/2014/main" id="{D094858F-A346-40F7-ABFE-EF7515DF8406}"/>
                </a:ext>
              </a:extLst>
            </p:cNvPr>
            <p:cNvSpPr/>
            <p:nvPr userDrawn="1"/>
          </p:nvSpPr>
          <p:spPr>
            <a:xfrm>
              <a:off x="1997" y="6589524"/>
              <a:ext cx="10961278" cy="143748"/>
            </a:xfrm>
            <a:prstGeom prst="rect">
              <a:avLst/>
            </a:prstGeom>
            <a:solidFill>
              <a:srgbClr val="005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Rectangle 17">
              <a:extLst>
                <a:ext uri="{FF2B5EF4-FFF2-40B4-BE49-F238E27FC236}">
                  <a16:creationId xmlns:a16="http://schemas.microsoft.com/office/drawing/2014/main" id="{E8D368EA-4380-4D6D-A8FF-5FA4AAEF1641}"/>
                </a:ext>
              </a:extLst>
            </p:cNvPr>
            <p:cNvSpPr/>
            <p:nvPr userDrawn="1"/>
          </p:nvSpPr>
          <p:spPr>
            <a:xfrm>
              <a:off x="11393937" y="6589524"/>
              <a:ext cx="802418" cy="143748"/>
            </a:xfrm>
            <a:prstGeom prst="rect">
              <a:avLst/>
            </a:prstGeom>
            <a:solidFill>
              <a:srgbClr val="005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cxnSp>
        <p:nvCxnSpPr>
          <p:cNvPr id="19" name="Straight Connector 18">
            <a:extLst>
              <a:ext uri="{FF2B5EF4-FFF2-40B4-BE49-F238E27FC236}">
                <a16:creationId xmlns:a16="http://schemas.microsoft.com/office/drawing/2014/main" id="{8EF7450D-0747-4554-8755-42716560FA0D}"/>
              </a:ext>
            </a:extLst>
          </p:cNvPr>
          <p:cNvCxnSpPr/>
          <p:nvPr userDrawn="1"/>
        </p:nvCxnSpPr>
        <p:spPr>
          <a:xfrm>
            <a:off x="0" y="990600"/>
            <a:ext cx="12192000" cy="0"/>
          </a:xfrm>
          <a:prstGeom prst="line">
            <a:avLst/>
          </a:prstGeom>
          <a:ln w="12700">
            <a:solidFill>
              <a:srgbClr val="0054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001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E4BD10-A4ED-454F-8F53-D6C4524E98BE}" type="datetimeFigureOut">
              <a:rPr lang="x-none" smtClean="0"/>
              <a:t>12.09.2024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9EFF0A90-C6C1-254B-B9AB-7B59CE6652A8}" type="slidenum">
              <a:rPr lang="x-none" smtClean="0"/>
              <a:t>‹#›</a:t>
            </a:fld>
            <a:endParaRPr lang="x-none"/>
          </a:p>
        </p:txBody>
      </p:sp>
    </p:spTree>
    <p:extLst>
      <p:ext uri="{BB962C8B-B14F-4D97-AF65-F5344CB8AC3E}">
        <p14:creationId xmlns:p14="http://schemas.microsoft.com/office/powerpoint/2010/main" val="2589126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E4BD10-A4ED-454F-8F53-D6C4524E98BE}" type="datetimeFigureOut">
              <a:rPr lang="x-none" smtClean="0"/>
              <a:t>12.09.2024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9EFF0A90-C6C1-254B-B9AB-7B59CE6652A8}" type="slidenum">
              <a:rPr lang="x-none" smtClean="0"/>
              <a:t>‹#›</a:t>
            </a:fld>
            <a:endParaRPr lang="x-none"/>
          </a:p>
        </p:txBody>
      </p:sp>
    </p:spTree>
    <p:extLst>
      <p:ext uri="{BB962C8B-B14F-4D97-AF65-F5344CB8AC3E}">
        <p14:creationId xmlns:p14="http://schemas.microsoft.com/office/powerpoint/2010/main" val="2352043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E4BD10-A4ED-454F-8F53-D6C4524E98BE}" type="datetimeFigureOut">
              <a:rPr lang="x-none" smtClean="0"/>
              <a:t>12.09.2024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9EFF0A90-C6C1-254B-B9AB-7B59CE6652A8}" type="slidenum">
              <a:rPr lang="x-none" smtClean="0"/>
              <a:t>‹#›</a:t>
            </a:fld>
            <a:endParaRPr lang="x-none"/>
          </a:p>
        </p:txBody>
      </p:sp>
    </p:spTree>
    <p:extLst>
      <p:ext uri="{BB962C8B-B14F-4D97-AF65-F5344CB8AC3E}">
        <p14:creationId xmlns:p14="http://schemas.microsoft.com/office/powerpoint/2010/main" val="3781072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E4BD10-A4ED-454F-8F53-D6C4524E98BE}" type="datetimeFigureOut">
              <a:rPr lang="x-none" smtClean="0"/>
              <a:t>12.09.2024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9EFF0A90-C6C1-254B-B9AB-7B59CE6652A8}" type="slidenum">
              <a:rPr lang="x-none" smtClean="0"/>
              <a:t>‹#›</a:t>
            </a:fld>
            <a:endParaRPr lang="x-none"/>
          </a:p>
        </p:txBody>
      </p:sp>
    </p:spTree>
    <p:extLst>
      <p:ext uri="{BB962C8B-B14F-4D97-AF65-F5344CB8AC3E}">
        <p14:creationId xmlns:p14="http://schemas.microsoft.com/office/powerpoint/2010/main" val="2639127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4B62EE-E66A-454A-B32C-4AE99D7EDCD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06188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5B0CA-292D-44BA-BEE8-A9B2DA5568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B77C360-CC0F-4BA3-89DF-BBF7BAE09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1720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7425-C3B2-4E6B-A7AC-9153CF23E1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AC7E40-B89E-442E-BF3F-4323029CF7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A507EB-FAFF-47D1-B07C-4F4D54A45D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0705837-07EF-4F07-A777-CC909A058CA8}"/>
              </a:ext>
            </a:extLst>
          </p:cNvPr>
          <p:cNvSpPr>
            <a:spLocks noGrp="1"/>
          </p:cNvSpPr>
          <p:nvPr>
            <p:ph type="dt" sz="half" idx="10"/>
          </p:nvPr>
        </p:nvSpPr>
        <p:spPr/>
        <p:txBody>
          <a:bodyPr/>
          <a:lstStyle/>
          <a:p>
            <a:fld id="{8E919E42-5F60-47AB-97F5-AD1D28874665}" type="datetimeFigureOut">
              <a:rPr lang="en-GB" smtClean="0">
                <a:solidFill>
                  <a:prstClr val="black">
                    <a:tint val="75000"/>
                  </a:prstClr>
                </a:solidFill>
              </a:rPr>
              <a:pPr/>
              <a:t>12/09/2024</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A9F4566B-A599-493E-B2EF-0C886ED776E6}"/>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5F280DEF-A59E-4E18-912B-858157E0F426}"/>
              </a:ext>
            </a:extLst>
          </p:cNvPr>
          <p:cNvSpPr>
            <a:spLocks noGrp="1"/>
          </p:cNvSpPr>
          <p:nvPr>
            <p:ph type="sldNum" sz="quarter" idx="12"/>
          </p:nvPr>
        </p:nvSpPr>
        <p:spPr/>
        <p:txBody>
          <a:bodyPr/>
          <a:lstStyle/>
          <a:p>
            <a:fld id="{7456949B-401D-4AE0-8C07-59DE65749E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650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DA56B-4EE8-4BF5-A5A1-4ADDCAAD00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858B1D-17DE-42B8-B2FF-3B40BC0CE5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E8FC21-A46D-4B67-B1CF-4E54FF0385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FA5101A-BC16-44DF-80B9-AF51A8C33A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D06624-C2FF-430B-8932-0169695D0C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2FE8AD-0E99-49A7-9197-9978B4959CFD}"/>
              </a:ext>
            </a:extLst>
          </p:cNvPr>
          <p:cNvSpPr>
            <a:spLocks noGrp="1"/>
          </p:cNvSpPr>
          <p:nvPr>
            <p:ph type="dt" sz="half" idx="10"/>
          </p:nvPr>
        </p:nvSpPr>
        <p:spPr/>
        <p:txBody>
          <a:bodyPr/>
          <a:lstStyle/>
          <a:p>
            <a:fld id="{8E919E42-5F60-47AB-97F5-AD1D28874665}" type="datetimeFigureOut">
              <a:rPr lang="en-GB" smtClean="0">
                <a:solidFill>
                  <a:prstClr val="black">
                    <a:tint val="75000"/>
                  </a:prstClr>
                </a:solidFill>
              </a:rPr>
              <a:pPr/>
              <a:t>12/09/2024</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1F77908E-2415-4187-BB89-AA622D5DD940}"/>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19CC408F-165F-4475-BEC6-B73B955AE457}"/>
              </a:ext>
            </a:extLst>
          </p:cNvPr>
          <p:cNvSpPr>
            <a:spLocks noGrp="1"/>
          </p:cNvSpPr>
          <p:nvPr>
            <p:ph type="sldNum" sz="quarter" idx="12"/>
          </p:nvPr>
        </p:nvSpPr>
        <p:spPr/>
        <p:txBody>
          <a:bodyPr/>
          <a:lstStyle/>
          <a:p>
            <a:fld id="{7456949B-401D-4AE0-8C07-59DE65749E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987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182EB-3AE8-4B38-8389-D9DCDC949F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18D183-CF1F-4924-BAE8-4EB2550D96D4}"/>
              </a:ext>
            </a:extLst>
          </p:cNvPr>
          <p:cNvSpPr>
            <a:spLocks noGrp="1"/>
          </p:cNvSpPr>
          <p:nvPr>
            <p:ph type="dt" sz="half" idx="10"/>
          </p:nvPr>
        </p:nvSpPr>
        <p:spPr/>
        <p:txBody>
          <a:bodyPr/>
          <a:lstStyle/>
          <a:p>
            <a:fld id="{8E919E42-5F60-47AB-97F5-AD1D28874665}" type="datetimeFigureOut">
              <a:rPr lang="en-GB" smtClean="0">
                <a:solidFill>
                  <a:prstClr val="black">
                    <a:tint val="75000"/>
                  </a:prstClr>
                </a:solidFill>
              </a:rPr>
              <a:pPr/>
              <a:t>12/09/2024</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76913291-F182-4CEF-B457-7DB520BAE317}"/>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08379C39-3016-49DE-BEB3-60863376191B}"/>
              </a:ext>
            </a:extLst>
          </p:cNvPr>
          <p:cNvSpPr>
            <a:spLocks noGrp="1"/>
          </p:cNvSpPr>
          <p:nvPr>
            <p:ph type="sldNum" sz="quarter" idx="12"/>
          </p:nvPr>
        </p:nvSpPr>
        <p:spPr/>
        <p:txBody>
          <a:bodyPr/>
          <a:lstStyle/>
          <a:p>
            <a:fld id="{7456949B-401D-4AE0-8C07-59DE65749E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7557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8712D6-0EE1-49D1-A7CE-CD4476F54F4F}"/>
              </a:ext>
            </a:extLst>
          </p:cNvPr>
          <p:cNvSpPr>
            <a:spLocks noGrp="1"/>
          </p:cNvSpPr>
          <p:nvPr>
            <p:ph type="dt" sz="half" idx="10"/>
          </p:nvPr>
        </p:nvSpPr>
        <p:spPr/>
        <p:txBody>
          <a:bodyPr/>
          <a:lstStyle/>
          <a:p>
            <a:fld id="{8E919E42-5F60-47AB-97F5-AD1D28874665}" type="datetimeFigureOut">
              <a:rPr lang="en-GB" smtClean="0">
                <a:solidFill>
                  <a:prstClr val="black">
                    <a:tint val="75000"/>
                  </a:prstClr>
                </a:solidFill>
              </a:rPr>
              <a:pPr/>
              <a:t>12/09/2024</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64A899D4-7989-4BE6-A207-96CDAD70362B}"/>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7E0C07B5-136A-4AE1-9C26-0EC7101213D5}"/>
              </a:ext>
            </a:extLst>
          </p:cNvPr>
          <p:cNvSpPr>
            <a:spLocks noGrp="1"/>
          </p:cNvSpPr>
          <p:nvPr>
            <p:ph type="sldNum" sz="quarter" idx="12"/>
          </p:nvPr>
        </p:nvSpPr>
        <p:spPr/>
        <p:txBody>
          <a:bodyPr/>
          <a:lstStyle/>
          <a:p>
            <a:fld id="{7456949B-401D-4AE0-8C07-59DE65749E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586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9BDED-0CF7-44B9-AC64-EBDE270813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0ABB76B-E3E8-4C00-B7AF-C2EC3C6D6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D27892-21E9-429C-83D6-237CF59BD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03EAFA-7D27-456D-A533-AE2128DFDF42}"/>
              </a:ext>
            </a:extLst>
          </p:cNvPr>
          <p:cNvSpPr>
            <a:spLocks noGrp="1"/>
          </p:cNvSpPr>
          <p:nvPr>
            <p:ph type="dt" sz="half" idx="10"/>
          </p:nvPr>
        </p:nvSpPr>
        <p:spPr/>
        <p:txBody>
          <a:bodyPr/>
          <a:lstStyle/>
          <a:p>
            <a:fld id="{8E919E42-5F60-47AB-97F5-AD1D28874665}" type="datetimeFigureOut">
              <a:rPr lang="en-GB" smtClean="0">
                <a:solidFill>
                  <a:prstClr val="black">
                    <a:tint val="75000"/>
                  </a:prstClr>
                </a:solidFill>
              </a:rPr>
              <a:pPr/>
              <a:t>12/09/2024</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FC107E26-BE62-44FD-82F8-9D5E0C90540A}"/>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0FD3FF9D-E4EB-4ED4-B344-3F46F62EDDDC}"/>
              </a:ext>
            </a:extLst>
          </p:cNvPr>
          <p:cNvSpPr>
            <a:spLocks noGrp="1"/>
          </p:cNvSpPr>
          <p:nvPr>
            <p:ph type="sldNum" sz="quarter" idx="12"/>
          </p:nvPr>
        </p:nvSpPr>
        <p:spPr/>
        <p:txBody>
          <a:bodyPr/>
          <a:lstStyle/>
          <a:p>
            <a:fld id="{7456949B-401D-4AE0-8C07-59DE65749E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349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2F6DF-F90F-4386-83FE-1036ED9C62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8EFF5AA-F738-416C-BDEC-417FFFB8DD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6C89717-70B3-41B1-B8B6-50D833A96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910B9A-803A-4F83-BCE7-1617B2BA5BAE}"/>
              </a:ext>
            </a:extLst>
          </p:cNvPr>
          <p:cNvSpPr>
            <a:spLocks noGrp="1"/>
          </p:cNvSpPr>
          <p:nvPr>
            <p:ph type="dt" sz="half" idx="10"/>
          </p:nvPr>
        </p:nvSpPr>
        <p:spPr/>
        <p:txBody>
          <a:bodyPr/>
          <a:lstStyle/>
          <a:p>
            <a:fld id="{8E919E42-5F60-47AB-97F5-AD1D28874665}" type="datetimeFigureOut">
              <a:rPr lang="en-GB" smtClean="0">
                <a:solidFill>
                  <a:prstClr val="black">
                    <a:tint val="75000"/>
                  </a:prstClr>
                </a:solidFill>
              </a:rPr>
              <a:pPr/>
              <a:t>12/09/2024</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2B9B521B-8DEC-4E37-BC10-C0B0E5934DA2}"/>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7BA3AEC8-CAF4-420D-B536-D94DE2AA21B6}"/>
              </a:ext>
            </a:extLst>
          </p:cNvPr>
          <p:cNvSpPr>
            <a:spLocks noGrp="1"/>
          </p:cNvSpPr>
          <p:nvPr>
            <p:ph type="sldNum" sz="quarter" idx="12"/>
          </p:nvPr>
        </p:nvSpPr>
        <p:spPr/>
        <p:txBody>
          <a:bodyPr/>
          <a:lstStyle/>
          <a:p>
            <a:fld id="{7456949B-401D-4AE0-8C07-59DE65749E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664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2.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5F79B8-C059-4CA7-9BF8-7A06FF4B48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014489-55B3-49D6-942C-758F29AFE7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716FF4-8740-493D-84EA-EE30AAD25D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19E42-5F60-47AB-97F5-AD1D28874665}" type="datetimeFigureOut">
              <a:rPr lang="en-GB" smtClean="0">
                <a:solidFill>
                  <a:prstClr val="black">
                    <a:tint val="75000"/>
                  </a:prstClr>
                </a:solidFill>
              </a:rPr>
              <a:pPr/>
              <a:t>12/09/2024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F17D810-5C88-4526-8AFD-A8F0F9217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2892EC66-6E07-446B-9B5C-CC15867294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56949B-401D-4AE0-8C07-59DE65749EBF}" type="slidenum">
              <a:rPr lang="en-GB" smtClean="0">
                <a:solidFill>
                  <a:prstClr val="black">
                    <a:tint val="75000"/>
                  </a:prstClr>
                </a:solidFill>
              </a:rPr>
              <a:pPr/>
              <a:t>‹#›</a:t>
            </a:fld>
            <a:endParaRPr lang="en-GB">
              <a:solidFill>
                <a:prstClr val="black">
                  <a:tint val="75000"/>
                </a:prstClr>
              </a:solidFill>
            </a:endParaRPr>
          </a:p>
        </p:txBody>
      </p:sp>
      <p:grpSp>
        <p:nvGrpSpPr>
          <p:cNvPr id="7" name="Group 6">
            <a:extLst>
              <a:ext uri="{FF2B5EF4-FFF2-40B4-BE49-F238E27FC236}">
                <a16:creationId xmlns:a16="http://schemas.microsoft.com/office/drawing/2014/main" id="{AAECAD07-EA34-475D-8532-29DF8695C98A}"/>
              </a:ext>
            </a:extLst>
          </p:cNvPr>
          <p:cNvGrpSpPr/>
          <p:nvPr userDrawn="1"/>
        </p:nvGrpSpPr>
        <p:grpSpPr>
          <a:xfrm>
            <a:off x="1997" y="6466623"/>
            <a:ext cx="12194358" cy="389550"/>
            <a:chOff x="1997" y="6466623"/>
            <a:chExt cx="12194358" cy="389550"/>
          </a:xfrm>
        </p:grpSpPr>
        <p:pic>
          <p:nvPicPr>
            <p:cNvPr id="8" name="Picture 7" descr="Icon&#10;&#10;Description automatically generated">
              <a:extLst>
                <a:ext uri="{FF2B5EF4-FFF2-40B4-BE49-F238E27FC236}">
                  <a16:creationId xmlns:a16="http://schemas.microsoft.com/office/drawing/2014/main" id="{D74EDA28-5599-4F64-8934-93CA1EBCCEA0}"/>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r="8992"/>
            <a:stretch/>
          </p:blipFill>
          <p:spPr>
            <a:xfrm>
              <a:off x="11010315" y="6466623"/>
              <a:ext cx="333959" cy="389550"/>
            </a:xfrm>
            <a:prstGeom prst="rect">
              <a:avLst/>
            </a:prstGeom>
          </p:spPr>
        </p:pic>
        <p:sp>
          <p:nvSpPr>
            <p:cNvPr id="9" name="Rectangle 8">
              <a:extLst>
                <a:ext uri="{FF2B5EF4-FFF2-40B4-BE49-F238E27FC236}">
                  <a16:creationId xmlns:a16="http://schemas.microsoft.com/office/drawing/2014/main" id="{E781F772-6CFE-4BE4-BE71-1EA26C305108}"/>
                </a:ext>
              </a:extLst>
            </p:cNvPr>
            <p:cNvSpPr/>
            <p:nvPr userDrawn="1"/>
          </p:nvSpPr>
          <p:spPr>
            <a:xfrm>
              <a:off x="1997" y="6589524"/>
              <a:ext cx="10961278" cy="143748"/>
            </a:xfrm>
            <a:prstGeom prst="rect">
              <a:avLst/>
            </a:prstGeom>
            <a:solidFill>
              <a:srgbClr val="005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a:extLst>
                <a:ext uri="{FF2B5EF4-FFF2-40B4-BE49-F238E27FC236}">
                  <a16:creationId xmlns:a16="http://schemas.microsoft.com/office/drawing/2014/main" id="{A530C265-71C3-4AEC-884D-CDB7648AD9F5}"/>
                </a:ext>
              </a:extLst>
            </p:cNvPr>
            <p:cNvSpPr/>
            <p:nvPr userDrawn="1"/>
          </p:nvSpPr>
          <p:spPr>
            <a:xfrm>
              <a:off x="11393937" y="6589524"/>
              <a:ext cx="802418" cy="143748"/>
            </a:xfrm>
            <a:prstGeom prst="rect">
              <a:avLst/>
            </a:prstGeom>
            <a:solidFill>
              <a:srgbClr val="005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Tree>
    <p:extLst>
      <p:ext uri="{BB962C8B-B14F-4D97-AF65-F5344CB8AC3E}">
        <p14:creationId xmlns:p14="http://schemas.microsoft.com/office/powerpoint/2010/main" val="1929264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4BD10-A4ED-454F-8F53-D6C4524E98BE}" type="datetimeFigureOut">
              <a:rPr lang="x-none" smtClean="0"/>
              <a:t>12.09.2024</a:t>
            </a:fld>
            <a:endParaRPr lang="x-non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F0A90-C6C1-254B-B9AB-7B59CE6652A8}" type="slidenum">
              <a:rPr lang="x-none" smtClean="0"/>
              <a:t>‹#›</a:t>
            </a:fld>
            <a:endParaRPr lang="x-none"/>
          </a:p>
        </p:txBody>
      </p:sp>
      <p:graphicFrame>
        <p:nvGraphicFramePr>
          <p:cNvPr id="7" name="Object 6" hidden="1">
            <a:extLst>
              <a:ext uri="{FF2B5EF4-FFF2-40B4-BE49-F238E27FC236}">
                <a16:creationId xmlns:a16="http://schemas.microsoft.com/office/drawing/2014/main" id="{931F5793-1D91-9EB9-1252-0C105E8D364D}"/>
              </a:ext>
            </a:extLst>
          </p:cNvPr>
          <p:cNvGraphicFramePr>
            <a:graphicFrameLocks noChangeAspect="1"/>
          </p:cNvGraphicFramePr>
          <p:nvPr userDrawn="1">
            <p:custDataLst>
              <p:tags r:id="rId14"/>
            </p:custDataLst>
            <p:extLst>
              <p:ext uri="{D42A27DB-BD31-4B8C-83A1-F6EECF244321}">
                <p14:modId xmlns:p14="http://schemas.microsoft.com/office/powerpoint/2010/main" val="5038494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95" imgH="394" progId="TCLayout.ActiveDocument.1">
                  <p:embed/>
                </p:oleObj>
              </mc:Choice>
              <mc:Fallback>
                <p:oleObj name="think-cell Slide" r:id="rId15" imgW="395" imgH="394" progId="TCLayout.ActiveDocument.1">
                  <p:embed/>
                  <p:pic>
                    <p:nvPicPr>
                      <p:cNvPr id="7" name="Object 6" hidden="1">
                        <a:extLst>
                          <a:ext uri="{FF2B5EF4-FFF2-40B4-BE49-F238E27FC236}">
                            <a16:creationId xmlns:a16="http://schemas.microsoft.com/office/drawing/2014/main" id="{931F5793-1D91-9EB9-1252-0C105E8D364D}"/>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11643173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customXml" Target="../ink/ink2.xml"/><Relationship Id="rId4" Type="http://schemas.openxmlformats.org/officeDocument/2006/relationships/image" Target="../media/image22.sv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oung child wearing a virtual reality headset&#10;&#10;Description automatically generated">
            <a:extLst>
              <a:ext uri="{FF2B5EF4-FFF2-40B4-BE49-F238E27FC236}">
                <a16:creationId xmlns:a16="http://schemas.microsoft.com/office/drawing/2014/main" id="{E7DC21B4-391F-7D04-EB88-C70748F635D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27" b="12082"/>
          <a:stretch/>
        </p:blipFill>
        <p:spPr>
          <a:xfrm>
            <a:off x="0" y="0"/>
            <a:ext cx="12192000" cy="6858000"/>
          </a:xfrm>
          <a:prstGeom prst="rect">
            <a:avLst/>
          </a:prstGeom>
        </p:spPr>
      </p:pic>
      <p:sp>
        <p:nvSpPr>
          <p:cNvPr id="2" name="Title 1">
            <a:extLst>
              <a:ext uri="{FF2B5EF4-FFF2-40B4-BE49-F238E27FC236}">
                <a16:creationId xmlns:a16="http://schemas.microsoft.com/office/drawing/2014/main" id="{D3A8A103-1158-B992-CED5-A1B35A1D8059}"/>
              </a:ext>
            </a:extLst>
          </p:cNvPr>
          <p:cNvSpPr txBox="1">
            <a:spLocks/>
          </p:cNvSpPr>
          <p:nvPr/>
        </p:nvSpPr>
        <p:spPr>
          <a:xfrm>
            <a:off x="255351" y="4695909"/>
            <a:ext cx="7671342" cy="784111"/>
          </a:xfrm>
          <a:prstGeom prst="rect">
            <a:avLst/>
          </a:prstGeom>
        </p:spPr>
        <p:txBody>
          <a:bodyPr vert="horz"/>
          <a:lstStyle>
            <a:lvl1pPr algn="l" defTabSz="914400" rtl="0" eaLnBrk="1" latinLnBrk="0" hangingPunct="1">
              <a:lnSpc>
                <a:spcPct val="90000"/>
              </a:lnSpc>
              <a:spcBef>
                <a:spcPct val="0"/>
              </a:spcBef>
              <a:buNone/>
              <a:defRPr lang="en-US" sz="2400" kern="1200" dirty="0">
                <a:solidFill>
                  <a:srgbClr val="123EE0"/>
                </a:solidFill>
                <a:latin typeface="Montserrat Black"/>
                <a:ea typeface="+mn-ea"/>
                <a:cs typeface="+mn-cs"/>
                <a:sym typeface="Trebuchet MS" panose="020B0603020202020204" pitchFamily="34" charset="0"/>
              </a:defRPr>
            </a:lvl1pPr>
          </a:lstStyle>
          <a:p>
            <a:r>
              <a:rPr lang="en-US" sz="4800" b="1" dirty="0">
                <a:solidFill>
                  <a:schemeClr val="tx1"/>
                </a:solidFill>
                <a:latin typeface="Aptos" panose="020B0004020202020204" pitchFamily="34" charset="0"/>
              </a:rPr>
              <a:t>Azerbaijan:</a:t>
            </a:r>
          </a:p>
          <a:p>
            <a:r>
              <a:rPr lang="en-US" sz="4800" b="1" dirty="0">
                <a:solidFill>
                  <a:schemeClr val="tx1"/>
                </a:solidFill>
                <a:latin typeface="Aptos" panose="020B0004020202020204" pitchFamily="34" charset="0"/>
              </a:rPr>
              <a:t>Digital Skills Assessment </a:t>
            </a:r>
            <a:r>
              <a:rPr lang="en-US" sz="4800" dirty="0">
                <a:solidFill>
                  <a:schemeClr val="tx1"/>
                </a:solidFill>
                <a:latin typeface="Aptos" panose="020B0004020202020204" pitchFamily="34" charset="0"/>
                <a:ea typeface="+mj-lt"/>
                <a:cs typeface="+mj-lt"/>
              </a:rPr>
              <a:t> </a:t>
            </a:r>
            <a:endParaRPr lang="en-US" sz="3000" dirty="0">
              <a:solidFill>
                <a:schemeClr val="tx1"/>
              </a:solidFill>
              <a:latin typeface="Aptos" panose="020B0004020202020204" pitchFamily="34" charset="0"/>
            </a:endParaRPr>
          </a:p>
        </p:txBody>
      </p:sp>
      <p:sp>
        <p:nvSpPr>
          <p:cNvPr id="8" name="TextBox 7">
            <a:extLst>
              <a:ext uri="{FF2B5EF4-FFF2-40B4-BE49-F238E27FC236}">
                <a16:creationId xmlns:a16="http://schemas.microsoft.com/office/drawing/2014/main" id="{1F0C9709-0D4F-ED38-0662-5C0AA7023C2A}"/>
              </a:ext>
            </a:extLst>
          </p:cNvPr>
          <p:cNvSpPr txBox="1"/>
          <p:nvPr/>
        </p:nvSpPr>
        <p:spPr>
          <a:xfrm>
            <a:off x="255351" y="5968955"/>
            <a:ext cx="4783577" cy="52322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800" dirty="0">
                <a:latin typeface="Aptos" panose="020B0004020202020204" pitchFamily="34" charset="0"/>
              </a:rPr>
              <a:t>2023-2024</a:t>
            </a:r>
          </a:p>
        </p:txBody>
      </p:sp>
    </p:spTree>
    <p:extLst>
      <p:ext uri="{BB962C8B-B14F-4D97-AF65-F5344CB8AC3E}">
        <p14:creationId xmlns:p14="http://schemas.microsoft.com/office/powerpoint/2010/main" val="1273566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pic>
        <p:nvPicPr>
          <p:cNvPr id="883" name="Google Shape;883;p17"/>
          <p:cNvPicPr preferRelativeResize="0"/>
          <p:nvPr/>
        </p:nvPicPr>
        <p:blipFill rotWithShape="1">
          <a:blip r:embed="rId3">
            <a:alphaModFix/>
          </a:blip>
          <a:srcRect/>
          <a:stretch/>
        </p:blipFill>
        <p:spPr>
          <a:xfrm>
            <a:off x="190217" y="896183"/>
            <a:ext cx="11658601" cy="289419"/>
          </a:xfrm>
          <a:prstGeom prst="rect">
            <a:avLst/>
          </a:prstGeom>
          <a:noFill/>
          <a:ln>
            <a:noFill/>
          </a:ln>
        </p:spPr>
      </p:pic>
      <p:sp>
        <p:nvSpPr>
          <p:cNvPr id="888" name="Google Shape;888;p17"/>
          <p:cNvSpPr txBox="1"/>
          <p:nvPr/>
        </p:nvSpPr>
        <p:spPr>
          <a:xfrm>
            <a:off x="190217" y="213857"/>
            <a:ext cx="1101584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1"/>
              </a:buClr>
              <a:buSzPts val="4000"/>
              <a:buFont typeface="Calibri"/>
              <a:buNone/>
            </a:pPr>
            <a:r>
              <a:rPr lang="en-US" sz="3200" b="1" i="0" u="none" strike="noStrike" dirty="0">
                <a:solidFill>
                  <a:schemeClr val="accent1"/>
                </a:solidFill>
                <a:latin typeface="Aptos" panose="020B0004020202020204" pitchFamily="34" charset="0"/>
                <a:ea typeface="Calibri"/>
                <a:cs typeface="Calibri"/>
                <a:sym typeface="Calibri"/>
              </a:rPr>
              <a:t>Distribution of Individuals by Digital Skill Areas</a:t>
            </a:r>
            <a:endParaRPr lang="en-US" sz="2800" b="0" dirty="0">
              <a:solidFill>
                <a:schemeClr val="accent1"/>
              </a:solidFill>
              <a:latin typeface="Aptos" panose="020B0004020202020204" pitchFamily="34" charset="0"/>
              <a:ea typeface="Calibri"/>
              <a:cs typeface="Calibri"/>
              <a:sym typeface="Calibri"/>
            </a:endParaRPr>
          </a:p>
        </p:txBody>
      </p:sp>
      <p:sp>
        <p:nvSpPr>
          <p:cNvPr id="26" name="TextBox 25">
            <a:extLst>
              <a:ext uri="{FF2B5EF4-FFF2-40B4-BE49-F238E27FC236}">
                <a16:creationId xmlns:a16="http://schemas.microsoft.com/office/drawing/2014/main" id="{27655112-DBA6-E048-FF7F-24B2D724B35D}"/>
              </a:ext>
            </a:extLst>
          </p:cNvPr>
          <p:cNvSpPr txBox="1"/>
          <p:nvPr/>
        </p:nvSpPr>
        <p:spPr>
          <a:xfrm>
            <a:off x="-1974870" y="1357111"/>
            <a:ext cx="6263717" cy="276999"/>
          </a:xfrm>
          <a:prstGeom prst="rect">
            <a:avLst/>
          </a:prstGeom>
          <a:noFill/>
        </p:spPr>
        <p:txBody>
          <a:bodyPr wrap="square">
            <a:spAutoFit/>
          </a:bodyPr>
          <a:lstStyle/>
          <a:p>
            <a:pPr algn="ctr"/>
            <a:r>
              <a:rPr lang="en-US" sz="1200" b="1" cap="all" noProof="1">
                <a:solidFill>
                  <a:schemeClr val="bg1"/>
                </a:solidFill>
                <a:latin typeface="Aptos" panose="020B0004020202020204" pitchFamily="34" charset="0"/>
              </a:rPr>
              <a:t>Basic digital skills</a:t>
            </a:r>
          </a:p>
        </p:txBody>
      </p:sp>
      <p:sp>
        <p:nvSpPr>
          <p:cNvPr id="3" name="TextBox 2">
            <a:extLst>
              <a:ext uri="{FF2B5EF4-FFF2-40B4-BE49-F238E27FC236}">
                <a16:creationId xmlns:a16="http://schemas.microsoft.com/office/drawing/2014/main" id="{F475FE64-01BA-4771-9EAA-1FE56E126CA1}"/>
              </a:ext>
            </a:extLst>
          </p:cNvPr>
          <p:cNvSpPr txBox="1"/>
          <p:nvPr/>
        </p:nvSpPr>
        <p:spPr>
          <a:xfrm>
            <a:off x="-189476" y="4533761"/>
            <a:ext cx="3200764" cy="276999"/>
          </a:xfrm>
          <a:prstGeom prst="rect">
            <a:avLst/>
          </a:prstGeom>
          <a:noFill/>
        </p:spPr>
        <p:txBody>
          <a:bodyPr wrap="square">
            <a:spAutoFit/>
          </a:bodyPr>
          <a:lstStyle/>
          <a:p>
            <a:pPr algn="ctr"/>
            <a:r>
              <a:rPr lang="en-US" sz="1200" b="1" cap="all" noProof="1">
                <a:solidFill>
                  <a:schemeClr val="bg1"/>
                </a:solidFill>
                <a:latin typeface="Aptos" panose="020B0004020202020204" pitchFamily="34" charset="0"/>
              </a:rPr>
              <a:t>Above basic digital skills</a:t>
            </a:r>
          </a:p>
        </p:txBody>
      </p:sp>
      <p:pic>
        <p:nvPicPr>
          <p:cNvPr id="4" name="Picture 3">
            <a:extLst>
              <a:ext uri="{FF2B5EF4-FFF2-40B4-BE49-F238E27FC236}">
                <a16:creationId xmlns:a16="http://schemas.microsoft.com/office/drawing/2014/main" id="{3B18C398-59BF-7646-461E-3336289F5224}"/>
              </a:ext>
            </a:extLst>
          </p:cNvPr>
          <p:cNvPicPr>
            <a:picLocks noChangeAspect="1"/>
          </p:cNvPicPr>
          <p:nvPr/>
        </p:nvPicPr>
        <p:blipFill>
          <a:blip r:embed="rId4"/>
          <a:stretch>
            <a:fillRect/>
          </a:stretch>
        </p:blipFill>
        <p:spPr>
          <a:xfrm>
            <a:off x="3598462" y="1533831"/>
            <a:ext cx="8250356" cy="4649383"/>
          </a:xfrm>
          <a:prstGeom prst="rect">
            <a:avLst/>
          </a:prstGeom>
        </p:spPr>
      </p:pic>
      <p:sp>
        <p:nvSpPr>
          <p:cNvPr id="6" name="Google Shape;1067;p28">
            <a:extLst>
              <a:ext uri="{FF2B5EF4-FFF2-40B4-BE49-F238E27FC236}">
                <a16:creationId xmlns:a16="http://schemas.microsoft.com/office/drawing/2014/main" id="{DD1651E5-4E8F-C9F2-699A-A4B875063138}"/>
              </a:ext>
            </a:extLst>
          </p:cNvPr>
          <p:cNvSpPr txBox="1"/>
          <p:nvPr/>
        </p:nvSpPr>
        <p:spPr>
          <a:xfrm>
            <a:off x="190217" y="1634110"/>
            <a:ext cx="3319899" cy="4401164"/>
          </a:xfrm>
          <a:prstGeom prst="rect">
            <a:avLst/>
          </a:prstGeom>
          <a:noFill/>
          <a:ln w="28575"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rgbClr val="004C86"/>
              </a:buClr>
              <a:buSzPts val="1600"/>
              <a:buFont typeface="Wingdings" panose="05000000000000000000" pitchFamily="2" charset="2"/>
              <a:buChar char="Ø"/>
            </a:pPr>
            <a:r>
              <a:rPr lang="en-US" sz="1400" dirty="0">
                <a:solidFill>
                  <a:schemeClr val="accent1">
                    <a:lumMod val="50000"/>
                  </a:schemeClr>
                </a:solidFill>
                <a:latin typeface="Aptos" panose="020B0004020202020204" pitchFamily="34" charset="0"/>
                <a:ea typeface="Calibri"/>
                <a:cs typeface="Calibri"/>
                <a:sym typeface="Calibri"/>
              </a:rPr>
              <a:t>Key Skill  Areas:   Communication and Collaboration</a:t>
            </a:r>
          </a:p>
          <a:p>
            <a:pPr marL="742950" lvl="1" indent="-285750">
              <a:buClr>
                <a:srgbClr val="004C86"/>
              </a:buClr>
              <a:buSzPts val="1600"/>
              <a:buFont typeface="Wingdings" panose="05000000000000000000" pitchFamily="2" charset="2"/>
              <a:buChar char="q"/>
            </a:pPr>
            <a:r>
              <a:rPr lang="en-US" sz="1400" dirty="0">
                <a:solidFill>
                  <a:schemeClr val="accent1">
                    <a:lumMod val="50000"/>
                  </a:schemeClr>
                </a:solidFill>
                <a:latin typeface="Aptos" panose="020B0004020202020204" pitchFamily="34" charset="0"/>
                <a:ea typeface="Calibri"/>
                <a:cs typeface="Calibri"/>
                <a:sym typeface="Calibri"/>
              </a:rPr>
              <a:t>Most popular area: </a:t>
            </a:r>
            <a:r>
              <a:rPr lang="en-US" sz="1400" b="1" dirty="0">
                <a:solidFill>
                  <a:schemeClr val="accent1">
                    <a:lumMod val="50000"/>
                  </a:schemeClr>
                </a:solidFill>
                <a:latin typeface="Aptos" panose="020B0004020202020204" pitchFamily="34" charset="0"/>
                <a:ea typeface="Calibri"/>
                <a:cs typeface="Calibri"/>
                <a:sym typeface="Calibri"/>
              </a:rPr>
              <a:t>96.2%</a:t>
            </a:r>
            <a:r>
              <a:rPr lang="en-US" sz="1400" dirty="0">
                <a:solidFill>
                  <a:schemeClr val="accent1">
                    <a:lumMod val="50000"/>
                  </a:schemeClr>
                </a:solidFill>
                <a:latin typeface="Aptos" panose="020B0004020202020204" pitchFamily="34" charset="0"/>
                <a:ea typeface="Calibri"/>
                <a:cs typeface="Calibri"/>
                <a:sym typeface="Calibri"/>
              </a:rPr>
              <a:t> of internet users in Azerbaijan engaged in activities here.</a:t>
            </a:r>
            <a:r>
              <a:rPr lang="en-US" sz="1400" b="1" dirty="0">
                <a:solidFill>
                  <a:schemeClr val="accent1">
                    <a:lumMod val="50000"/>
                  </a:schemeClr>
                </a:solidFill>
                <a:latin typeface="Aptos" panose="020B0004020202020204" pitchFamily="34" charset="0"/>
                <a:ea typeface="Calibri"/>
                <a:cs typeface="Calibri"/>
                <a:sym typeface="Calibri"/>
              </a:rPr>
              <a:t>87%</a:t>
            </a:r>
            <a:r>
              <a:rPr lang="en-US" sz="1400" dirty="0">
                <a:solidFill>
                  <a:schemeClr val="accent1">
                    <a:lumMod val="50000"/>
                  </a:schemeClr>
                </a:solidFill>
                <a:latin typeface="Aptos" panose="020B0004020202020204" pitchFamily="34" charset="0"/>
                <a:ea typeface="Calibri"/>
                <a:cs typeface="Calibri"/>
                <a:sym typeface="Calibri"/>
              </a:rPr>
              <a:t> of </a:t>
            </a:r>
            <a:r>
              <a:rPr lang="en-US" sz="1400" b="1" dirty="0">
                <a:solidFill>
                  <a:schemeClr val="accent1">
                    <a:lumMod val="50000"/>
                  </a:schemeClr>
                </a:solidFill>
                <a:latin typeface="Aptos" panose="020B0004020202020204" pitchFamily="34" charset="0"/>
                <a:ea typeface="Calibri"/>
                <a:cs typeface="Calibri"/>
                <a:sym typeface="Calibri"/>
              </a:rPr>
              <a:t>females</a:t>
            </a:r>
            <a:r>
              <a:rPr lang="en-US" sz="1400" dirty="0">
                <a:solidFill>
                  <a:schemeClr val="accent1">
                    <a:lumMod val="50000"/>
                  </a:schemeClr>
                </a:solidFill>
                <a:latin typeface="Aptos" panose="020B0004020202020204" pitchFamily="34" charset="0"/>
                <a:ea typeface="Calibri"/>
                <a:cs typeface="Calibri"/>
                <a:sym typeface="Calibri"/>
              </a:rPr>
              <a:t> and </a:t>
            </a:r>
            <a:r>
              <a:rPr lang="en-US" sz="1400" b="1" dirty="0">
                <a:solidFill>
                  <a:schemeClr val="accent1">
                    <a:lumMod val="50000"/>
                  </a:schemeClr>
                </a:solidFill>
                <a:latin typeface="Aptos" panose="020B0004020202020204" pitchFamily="34" charset="0"/>
                <a:ea typeface="Calibri"/>
                <a:cs typeface="Calibri"/>
                <a:sym typeface="Calibri"/>
              </a:rPr>
              <a:t>89%</a:t>
            </a:r>
            <a:r>
              <a:rPr lang="en-US" sz="1400" dirty="0">
                <a:solidFill>
                  <a:schemeClr val="accent1">
                    <a:lumMod val="50000"/>
                  </a:schemeClr>
                </a:solidFill>
                <a:latin typeface="Aptos" panose="020B0004020202020204" pitchFamily="34" charset="0"/>
                <a:ea typeface="Calibri"/>
                <a:cs typeface="Calibri"/>
                <a:sym typeface="Calibri"/>
              </a:rPr>
              <a:t> of </a:t>
            </a:r>
            <a:r>
              <a:rPr lang="en-US" sz="1400" b="1" dirty="0">
                <a:solidFill>
                  <a:schemeClr val="accent1">
                    <a:lumMod val="50000"/>
                  </a:schemeClr>
                </a:solidFill>
                <a:latin typeface="Aptos" panose="020B0004020202020204" pitchFamily="34" charset="0"/>
                <a:ea typeface="Calibri"/>
                <a:cs typeface="Calibri"/>
                <a:sym typeface="Calibri"/>
              </a:rPr>
              <a:t>males</a:t>
            </a:r>
            <a:r>
              <a:rPr lang="en-US" sz="1400" dirty="0">
                <a:solidFill>
                  <a:schemeClr val="accent1">
                    <a:lumMod val="50000"/>
                  </a:schemeClr>
                </a:solidFill>
                <a:latin typeface="Aptos" panose="020B0004020202020204" pitchFamily="34" charset="0"/>
                <a:ea typeface="Calibri"/>
                <a:cs typeface="Calibri"/>
                <a:sym typeface="Calibri"/>
              </a:rPr>
              <a:t> have above basic skills in this area. Basic digital skills training not required here.</a:t>
            </a:r>
          </a:p>
          <a:p>
            <a:pPr marL="742950" lvl="1" indent="-285750">
              <a:buClr>
                <a:srgbClr val="004C86"/>
              </a:buClr>
              <a:buSzPts val="1600"/>
              <a:buFont typeface="Wingdings" panose="05000000000000000000" pitchFamily="2" charset="2"/>
              <a:buChar char="q"/>
            </a:pPr>
            <a:endParaRPr lang="en-US" sz="1400" b="1" dirty="0">
              <a:solidFill>
                <a:schemeClr val="accent1">
                  <a:lumMod val="50000"/>
                </a:schemeClr>
              </a:solidFill>
              <a:latin typeface="Aptos" panose="020B0004020202020204" pitchFamily="34" charset="0"/>
              <a:ea typeface="Calibri"/>
              <a:cs typeface="Calibri"/>
              <a:sym typeface="Calibri"/>
            </a:endParaRPr>
          </a:p>
          <a:p>
            <a:pPr marL="285750" marR="0" lvl="0" indent="-285750" algn="l" rtl="0">
              <a:spcBef>
                <a:spcPts val="0"/>
              </a:spcBef>
              <a:spcAft>
                <a:spcPts val="0"/>
              </a:spcAft>
              <a:buClr>
                <a:srgbClr val="004C86"/>
              </a:buClr>
              <a:buSzPts val="1600"/>
              <a:buFont typeface="Wingdings" panose="05000000000000000000" pitchFamily="2" charset="2"/>
              <a:buChar char="Ø"/>
            </a:pPr>
            <a:r>
              <a:rPr lang="en-US" sz="1400" dirty="0">
                <a:solidFill>
                  <a:schemeClr val="accent1">
                    <a:lumMod val="50000"/>
                  </a:schemeClr>
                </a:solidFill>
                <a:latin typeface="Aptos" panose="020B0004020202020204" pitchFamily="34" charset="0"/>
                <a:ea typeface="Calibri"/>
                <a:cs typeface="Calibri"/>
                <a:sym typeface="Calibri"/>
              </a:rPr>
              <a:t>Information Literacy</a:t>
            </a:r>
          </a:p>
          <a:p>
            <a:pPr marL="742950" lvl="1" indent="-285750">
              <a:buClr>
                <a:srgbClr val="004C86"/>
              </a:buClr>
              <a:buSzPts val="1600"/>
              <a:buFont typeface="Wingdings" panose="05000000000000000000" pitchFamily="2" charset="2"/>
              <a:buChar char="q"/>
            </a:pPr>
            <a:r>
              <a:rPr lang="en-US" sz="1400" b="1" dirty="0">
                <a:solidFill>
                  <a:schemeClr val="accent1">
                    <a:lumMod val="50000"/>
                  </a:schemeClr>
                </a:solidFill>
                <a:latin typeface="Aptos" panose="020B0004020202020204" pitchFamily="34" charset="0"/>
                <a:ea typeface="Calibri"/>
                <a:cs typeface="Calibri"/>
                <a:sym typeface="Calibri"/>
              </a:rPr>
              <a:t>18%</a:t>
            </a:r>
            <a:r>
              <a:rPr lang="en-US" sz="1400" dirty="0">
                <a:solidFill>
                  <a:schemeClr val="accent1">
                    <a:lumMod val="50000"/>
                  </a:schemeClr>
                </a:solidFill>
                <a:latin typeface="Aptos" panose="020B0004020202020204" pitchFamily="34" charset="0"/>
                <a:ea typeface="Calibri"/>
                <a:cs typeface="Calibri"/>
                <a:sym typeface="Calibri"/>
              </a:rPr>
              <a:t> of population currently at a basic level.</a:t>
            </a:r>
          </a:p>
          <a:p>
            <a:pPr marL="742950" lvl="1" indent="-285750">
              <a:buClr>
                <a:srgbClr val="004C86"/>
              </a:buClr>
              <a:buSzPts val="1600"/>
              <a:buFont typeface="Wingdings" panose="05000000000000000000" pitchFamily="2" charset="2"/>
              <a:buChar char="q"/>
            </a:pPr>
            <a:endParaRPr lang="en-US" sz="1400" dirty="0">
              <a:solidFill>
                <a:schemeClr val="accent1">
                  <a:lumMod val="50000"/>
                </a:schemeClr>
              </a:solidFill>
              <a:latin typeface="Aptos" panose="020B0004020202020204" pitchFamily="34" charset="0"/>
              <a:ea typeface="Calibri"/>
              <a:cs typeface="Calibri"/>
              <a:sym typeface="Calibri"/>
            </a:endParaRPr>
          </a:p>
          <a:p>
            <a:pPr marL="285750" marR="0" lvl="0" indent="-285750" algn="l" rtl="0">
              <a:spcBef>
                <a:spcPts val="0"/>
              </a:spcBef>
              <a:spcAft>
                <a:spcPts val="0"/>
              </a:spcAft>
              <a:buClr>
                <a:srgbClr val="004C86"/>
              </a:buClr>
              <a:buSzPts val="1600"/>
              <a:buFont typeface="Wingdings" panose="05000000000000000000" pitchFamily="2" charset="2"/>
              <a:buChar char="Ø"/>
            </a:pPr>
            <a:r>
              <a:rPr lang="en-US" sz="1400" dirty="0">
                <a:solidFill>
                  <a:schemeClr val="accent1">
                    <a:lumMod val="50000"/>
                  </a:schemeClr>
                </a:solidFill>
                <a:latin typeface="Aptos" panose="020B0004020202020204" pitchFamily="34" charset="0"/>
                <a:ea typeface="Calibri"/>
                <a:cs typeface="Calibri"/>
                <a:sym typeface="Calibri"/>
              </a:rPr>
              <a:t>For Azerbaijanis aged 15-74, the most important skills areas lagging were:</a:t>
            </a:r>
          </a:p>
          <a:p>
            <a:pPr marL="742950" lvl="1" indent="-285750">
              <a:buClr>
                <a:srgbClr val="004C86"/>
              </a:buClr>
              <a:buSzPts val="1600"/>
              <a:buFont typeface="Wingdings" panose="05000000000000000000" pitchFamily="2" charset="2"/>
              <a:buChar char="q"/>
            </a:pPr>
            <a:r>
              <a:rPr lang="en-US" sz="1400" dirty="0">
                <a:solidFill>
                  <a:schemeClr val="accent1">
                    <a:lumMod val="50000"/>
                  </a:schemeClr>
                </a:solidFill>
                <a:latin typeface="Aptos" panose="020B0004020202020204" pitchFamily="34" charset="0"/>
                <a:ea typeface="Calibri"/>
                <a:cs typeface="Calibri"/>
                <a:sym typeface="Calibri"/>
              </a:rPr>
              <a:t>Safety</a:t>
            </a:r>
          </a:p>
          <a:p>
            <a:pPr marL="742950" lvl="1" indent="-285750">
              <a:buClr>
                <a:srgbClr val="004C86"/>
              </a:buClr>
              <a:buSzPts val="1600"/>
              <a:buFont typeface="Wingdings" panose="05000000000000000000" pitchFamily="2" charset="2"/>
              <a:buChar char="q"/>
            </a:pPr>
            <a:r>
              <a:rPr lang="en-US" sz="1400" dirty="0">
                <a:solidFill>
                  <a:schemeClr val="accent1">
                    <a:lumMod val="50000"/>
                  </a:schemeClr>
                </a:solidFill>
                <a:latin typeface="Aptos" panose="020B0004020202020204" pitchFamily="34" charset="0"/>
                <a:ea typeface="Calibri"/>
                <a:cs typeface="Calibri"/>
                <a:sym typeface="Calibri"/>
              </a:rPr>
              <a:t>Digital content creation</a:t>
            </a:r>
          </a:p>
          <a:p>
            <a:pPr marL="742950" lvl="1" indent="-285750">
              <a:buClr>
                <a:srgbClr val="004C86"/>
              </a:buClr>
              <a:buSzPts val="1600"/>
              <a:buFont typeface="Wingdings" panose="05000000000000000000" pitchFamily="2" charset="2"/>
              <a:buChar char="q"/>
            </a:pPr>
            <a:r>
              <a:rPr lang="en-US" sz="1400" dirty="0">
                <a:solidFill>
                  <a:schemeClr val="accent1">
                    <a:lumMod val="50000"/>
                  </a:schemeClr>
                </a:solidFill>
                <a:latin typeface="Aptos" panose="020B0004020202020204" pitchFamily="34" charset="0"/>
                <a:ea typeface="Calibri"/>
                <a:cs typeface="Calibri"/>
                <a:sym typeface="Calibri"/>
              </a:rPr>
              <a:t>Problem-solving</a:t>
            </a:r>
          </a:p>
        </p:txBody>
      </p:sp>
      <p:sp>
        <p:nvSpPr>
          <p:cNvPr id="7" name="Rectangle 6">
            <a:extLst>
              <a:ext uri="{FF2B5EF4-FFF2-40B4-BE49-F238E27FC236}">
                <a16:creationId xmlns:a16="http://schemas.microsoft.com/office/drawing/2014/main" id="{623326B6-6599-8CD2-1901-403950AAC24C}"/>
              </a:ext>
            </a:extLst>
          </p:cNvPr>
          <p:cNvSpPr/>
          <p:nvPr/>
        </p:nvSpPr>
        <p:spPr>
          <a:xfrm>
            <a:off x="3598462" y="1525830"/>
            <a:ext cx="8250356" cy="4657384"/>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Aptos" panose="020B0004020202020204" pitchFamily="34" charset="0"/>
            </a:endParaRPr>
          </a:p>
        </p:txBody>
      </p:sp>
    </p:spTree>
    <p:extLst>
      <p:ext uri="{BB962C8B-B14F-4D97-AF65-F5344CB8AC3E}">
        <p14:creationId xmlns:p14="http://schemas.microsoft.com/office/powerpoint/2010/main" val="1000140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pic>
        <p:nvPicPr>
          <p:cNvPr id="9" name="Graphic 1">
            <a:extLst>
              <a:ext uri="{FF2B5EF4-FFF2-40B4-BE49-F238E27FC236}">
                <a16:creationId xmlns:a16="http://schemas.microsoft.com/office/drawing/2014/main" id="{40D5A563-C01A-CA1E-E18D-345B486F3C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2199" y="2120204"/>
            <a:ext cx="5687491" cy="3978459"/>
          </a:xfrm>
          <a:prstGeom prst="rect">
            <a:avLst/>
          </a:prstGeom>
        </p:spPr>
      </p:pic>
      <p:pic>
        <p:nvPicPr>
          <p:cNvPr id="2" name="Graphic 1">
            <a:extLst>
              <a:ext uri="{FF2B5EF4-FFF2-40B4-BE49-F238E27FC236}">
                <a16:creationId xmlns:a16="http://schemas.microsoft.com/office/drawing/2014/main" id="{99A7CFA1-1706-1FAF-F555-013276D288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14219" y="1067526"/>
            <a:ext cx="5834600" cy="5369201"/>
          </a:xfrm>
          <a:prstGeom prst="rect">
            <a:avLst/>
          </a:prstGeom>
        </p:spPr>
      </p:pic>
      <p:pic>
        <p:nvPicPr>
          <p:cNvPr id="883" name="Google Shape;883;p17"/>
          <p:cNvPicPr preferRelativeResize="0"/>
          <p:nvPr/>
        </p:nvPicPr>
        <p:blipFill rotWithShape="1">
          <a:blip r:embed="rId7">
            <a:alphaModFix/>
          </a:blip>
          <a:srcRect/>
          <a:stretch/>
        </p:blipFill>
        <p:spPr>
          <a:xfrm>
            <a:off x="190217" y="665719"/>
            <a:ext cx="11658601" cy="289419"/>
          </a:xfrm>
          <a:prstGeom prst="rect">
            <a:avLst/>
          </a:prstGeom>
          <a:noFill/>
          <a:ln>
            <a:noFill/>
          </a:ln>
        </p:spPr>
      </p:pic>
      <p:sp>
        <p:nvSpPr>
          <p:cNvPr id="888" name="Google Shape;888;p17"/>
          <p:cNvSpPr txBox="1"/>
          <p:nvPr/>
        </p:nvSpPr>
        <p:spPr>
          <a:xfrm>
            <a:off x="190217" y="213857"/>
            <a:ext cx="1165860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1"/>
              </a:buClr>
              <a:buSzPts val="4000"/>
              <a:buFont typeface="Calibri"/>
              <a:buNone/>
            </a:pPr>
            <a:r>
              <a:rPr lang="en-US" sz="2000" b="1" i="0" u="none" strike="noStrike" dirty="0">
                <a:solidFill>
                  <a:schemeClr val="accent1"/>
                </a:solidFill>
                <a:latin typeface="Aptos" panose="020B0004020202020204" pitchFamily="34" charset="0"/>
                <a:ea typeface="Calibri"/>
                <a:cs typeface="Calibri"/>
                <a:sym typeface="Calibri"/>
              </a:rPr>
              <a:t>Digital Skills Levels by Education and Digital Activities Among Citizens in Azerbaijan (2023)</a:t>
            </a:r>
            <a:endParaRPr lang="en-US" b="0" dirty="0">
              <a:solidFill>
                <a:schemeClr val="accent1"/>
              </a:solidFill>
              <a:latin typeface="Aptos" panose="020B0004020202020204" pitchFamily="34" charset="0"/>
              <a:ea typeface="Calibri"/>
              <a:cs typeface="Calibri"/>
              <a:sym typeface="Calibri"/>
            </a:endParaRPr>
          </a:p>
        </p:txBody>
      </p:sp>
      <p:sp>
        <p:nvSpPr>
          <p:cNvPr id="5" name="Rectangle 4">
            <a:extLst>
              <a:ext uri="{FF2B5EF4-FFF2-40B4-BE49-F238E27FC236}">
                <a16:creationId xmlns:a16="http://schemas.microsoft.com/office/drawing/2014/main" id="{623326B6-6599-8CD2-1901-403950AAC24C}"/>
              </a:ext>
            </a:extLst>
          </p:cNvPr>
          <p:cNvSpPr/>
          <p:nvPr/>
        </p:nvSpPr>
        <p:spPr>
          <a:xfrm>
            <a:off x="6014219" y="920275"/>
            <a:ext cx="5834599" cy="5511793"/>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8" name="Rectangle 7">
            <a:extLst>
              <a:ext uri="{FF2B5EF4-FFF2-40B4-BE49-F238E27FC236}">
                <a16:creationId xmlns:a16="http://schemas.microsoft.com/office/drawing/2014/main" id="{6A526535-8E49-8ADC-205C-414ED8BC96E8}"/>
              </a:ext>
            </a:extLst>
          </p:cNvPr>
          <p:cNvSpPr/>
          <p:nvPr/>
        </p:nvSpPr>
        <p:spPr>
          <a:xfrm>
            <a:off x="192199" y="926150"/>
            <a:ext cx="5687491" cy="5511793"/>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05A5836D-6C0A-4C14-D7B2-8963B837138D}"/>
                  </a:ext>
                </a:extLst>
              </p14:cNvPr>
              <p14:cNvContentPartPr/>
              <p14:nvPr/>
            </p14:nvContentPartPr>
            <p14:xfrm>
              <a:off x="6990646" y="1099916"/>
              <a:ext cx="3989160" cy="238320"/>
            </p14:xfrm>
          </p:contentPart>
        </mc:Choice>
        <mc:Fallback xmlns="">
          <p:pic>
            <p:nvPicPr>
              <p:cNvPr id="13" name="Ink 12">
                <a:extLst>
                  <a:ext uri="{FF2B5EF4-FFF2-40B4-BE49-F238E27FC236}">
                    <a16:creationId xmlns:a16="http://schemas.microsoft.com/office/drawing/2014/main" id="{05A5836D-6C0A-4C14-D7B2-8963B837138D}"/>
                  </a:ext>
                </a:extLst>
              </p:cNvPr>
              <p:cNvPicPr/>
              <p:nvPr/>
            </p:nvPicPr>
            <p:blipFill>
              <a:blip r:embed="rId9"/>
              <a:stretch>
                <a:fillRect/>
              </a:stretch>
            </p:blipFill>
            <p:spPr>
              <a:xfrm>
                <a:off x="6927646" y="1037276"/>
                <a:ext cx="4114800" cy="363960"/>
              </a:xfrm>
              <a:prstGeom prst="rect">
                <a:avLst/>
              </a:prstGeom>
            </p:spPr>
          </p:pic>
        </mc:Fallback>
      </mc:AlternateContent>
      <p:sp>
        <p:nvSpPr>
          <p:cNvPr id="16" name="TextBox 15">
            <a:extLst>
              <a:ext uri="{FF2B5EF4-FFF2-40B4-BE49-F238E27FC236}">
                <a16:creationId xmlns:a16="http://schemas.microsoft.com/office/drawing/2014/main" id="{606E0E4D-40A0-B44D-3256-17CBD8B2B7CA}"/>
              </a:ext>
            </a:extLst>
          </p:cNvPr>
          <p:cNvSpPr txBox="1"/>
          <p:nvPr/>
        </p:nvSpPr>
        <p:spPr>
          <a:xfrm>
            <a:off x="340405" y="1091832"/>
            <a:ext cx="5411466" cy="461665"/>
          </a:xfrm>
          <a:prstGeom prst="rect">
            <a:avLst/>
          </a:prstGeom>
          <a:solidFill>
            <a:schemeClr val="accent5"/>
          </a:solidFill>
        </p:spPr>
        <p:txBody>
          <a:bodyPr wrap="square" lIns="0" rIns="0" rtlCol="0" anchor="b">
            <a:spAutoFit/>
          </a:bodyPr>
          <a:lstStyle/>
          <a:p>
            <a:pPr algn="ctr"/>
            <a:endParaRPr lang="en-US" sz="2400" b="1" cap="all" noProof="1">
              <a:solidFill>
                <a:schemeClr val="bg1"/>
              </a:solidFill>
              <a:latin typeface="Aptos" panose="020B0004020202020204" pitchFamily="34" charset="0"/>
            </a:endParaRPr>
          </a:p>
        </p:txBody>
      </p:sp>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23ED4F6F-D7E4-5910-EEAD-B7B45DBC7393}"/>
                  </a:ext>
                </a:extLst>
              </p14:cNvPr>
              <p14:cNvContentPartPr/>
              <p14:nvPr/>
            </p14:nvContentPartPr>
            <p14:xfrm>
              <a:off x="7029886" y="1238516"/>
              <a:ext cx="4063320" cy="356760"/>
            </p14:xfrm>
          </p:contentPart>
        </mc:Choice>
        <mc:Fallback xmlns="">
          <p:pic>
            <p:nvPicPr>
              <p:cNvPr id="19" name="Ink 18">
                <a:extLst>
                  <a:ext uri="{FF2B5EF4-FFF2-40B4-BE49-F238E27FC236}">
                    <a16:creationId xmlns:a16="http://schemas.microsoft.com/office/drawing/2014/main" id="{23ED4F6F-D7E4-5910-EEAD-B7B45DBC7393}"/>
                  </a:ext>
                </a:extLst>
              </p:cNvPr>
              <p:cNvPicPr/>
              <p:nvPr/>
            </p:nvPicPr>
            <p:blipFill>
              <a:blip r:embed="rId13"/>
              <a:stretch>
                <a:fillRect/>
              </a:stretch>
            </p:blipFill>
            <p:spPr>
              <a:xfrm>
                <a:off x="6967246" y="1175876"/>
                <a:ext cx="4188960" cy="482400"/>
              </a:xfrm>
              <a:prstGeom prst="rect">
                <a:avLst/>
              </a:prstGeom>
            </p:spPr>
          </p:pic>
        </mc:Fallback>
      </mc:AlternateContent>
      <p:sp>
        <p:nvSpPr>
          <p:cNvPr id="18" name="TextBox 17">
            <a:extLst>
              <a:ext uri="{FF2B5EF4-FFF2-40B4-BE49-F238E27FC236}">
                <a16:creationId xmlns:a16="http://schemas.microsoft.com/office/drawing/2014/main" id="{D7E4FCC1-6684-690F-17B2-FDBA8E0A13D4}"/>
              </a:ext>
            </a:extLst>
          </p:cNvPr>
          <p:cNvSpPr txBox="1"/>
          <p:nvPr/>
        </p:nvSpPr>
        <p:spPr>
          <a:xfrm>
            <a:off x="6164406" y="1102250"/>
            <a:ext cx="5539285" cy="461665"/>
          </a:xfrm>
          <a:prstGeom prst="rect">
            <a:avLst/>
          </a:prstGeom>
          <a:solidFill>
            <a:schemeClr val="accent5"/>
          </a:solidFill>
        </p:spPr>
        <p:txBody>
          <a:bodyPr wrap="square" lIns="0" rIns="0" rtlCol="0" anchor="b">
            <a:spAutoFit/>
          </a:bodyPr>
          <a:lstStyle/>
          <a:p>
            <a:pPr algn="ctr"/>
            <a:endParaRPr lang="en-US" sz="2400" b="1" cap="all" noProof="1">
              <a:solidFill>
                <a:schemeClr val="bg1"/>
              </a:solidFill>
              <a:latin typeface="Aptos" panose="020B0004020202020204" pitchFamily="34" charset="0"/>
            </a:endParaRPr>
          </a:p>
        </p:txBody>
      </p:sp>
      <p:sp>
        <p:nvSpPr>
          <p:cNvPr id="20" name="TextBox 19">
            <a:extLst>
              <a:ext uri="{FF2B5EF4-FFF2-40B4-BE49-F238E27FC236}">
                <a16:creationId xmlns:a16="http://schemas.microsoft.com/office/drawing/2014/main" id="{52001391-DA93-8CFF-BCA6-B9B75A99D0F5}"/>
              </a:ext>
            </a:extLst>
          </p:cNvPr>
          <p:cNvSpPr txBox="1"/>
          <p:nvPr/>
        </p:nvSpPr>
        <p:spPr>
          <a:xfrm>
            <a:off x="320569" y="1019287"/>
            <a:ext cx="5357453" cy="584775"/>
          </a:xfrm>
          <a:prstGeom prst="rect">
            <a:avLst/>
          </a:prstGeom>
          <a:noFill/>
        </p:spPr>
        <p:txBody>
          <a:bodyPr wrap="square">
            <a:spAutoFit/>
          </a:bodyPr>
          <a:lstStyle/>
          <a:p>
            <a:pPr algn="ctr"/>
            <a:r>
              <a:rPr lang="az-Latn-AZ" sz="1600" b="1" i="1" dirty="0">
                <a:solidFill>
                  <a:schemeClr val="bg1"/>
                </a:solidFill>
                <a:latin typeface="Aptos" panose="020B0004020202020204" pitchFamily="34" charset="0"/>
              </a:rPr>
              <a:t>Level of digital skills in Azerbaijan by level of education in 2023</a:t>
            </a:r>
            <a:endParaRPr lang="az-Latn-AZ" sz="1600" b="1" i="1" kern="1200" dirty="0">
              <a:solidFill>
                <a:schemeClr val="bg1"/>
              </a:solidFill>
              <a:latin typeface="Aptos" panose="020B0004020202020204" pitchFamily="34" charset="0"/>
            </a:endParaRPr>
          </a:p>
        </p:txBody>
      </p:sp>
      <p:sp>
        <p:nvSpPr>
          <p:cNvPr id="21" name="TextBox 20">
            <a:extLst>
              <a:ext uri="{FF2B5EF4-FFF2-40B4-BE49-F238E27FC236}">
                <a16:creationId xmlns:a16="http://schemas.microsoft.com/office/drawing/2014/main" id="{99713627-0454-F885-7F25-A98A6D929175}"/>
              </a:ext>
            </a:extLst>
          </p:cNvPr>
          <p:cNvSpPr txBox="1"/>
          <p:nvPr/>
        </p:nvSpPr>
        <p:spPr>
          <a:xfrm>
            <a:off x="6306499" y="1008869"/>
            <a:ext cx="5357453" cy="584775"/>
          </a:xfrm>
          <a:prstGeom prst="rect">
            <a:avLst/>
          </a:prstGeom>
          <a:noFill/>
        </p:spPr>
        <p:txBody>
          <a:bodyPr wrap="square">
            <a:spAutoFit/>
          </a:bodyPr>
          <a:lstStyle/>
          <a:p>
            <a:pPr algn="ctr"/>
            <a:r>
              <a:rPr lang="az-Latn-AZ" sz="1600" b="1" i="1" dirty="0">
                <a:solidFill>
                  <a:schemeClr val="bg1"/>
                </a:solidFill>
                <a:latin typeface="Aptos" panose="020B0004020202020204" pitchFamily="34" charset="0"/>
              </a:rPr>
              <a:t>Citizen</a:t>
            </a:r>
            <a:r>
              <a:rPr lang="en-US" sz="1600" b="1" i="1" dirty="0">
                <a:solidFill>
                  <a:schemeClr val="bg1"/>
                </a:solidFill>
                <a:latin typeface="Aptos" panose="020B0004020202020204" pitchFamily="34" charset="0"/>
              </a:rPr>
              <a:t>’s digital activities according to skills areas all ages, internet users (n=31350)</a:t>
            </a:r>
            <a:endParaRPr lang="az-Latn-AZ" sz="1600" b="1" i="1" kern="1200" dirty="0">
              <a:solidFill>
                <a:schemeClr val="bg1"/>
              </a:solidFill>
              <a:latin typeface="Aptos" panose="020B0004020202020204" pitchFamily="34" charset="0"/>
            </a:endParaRPr>
          </a:p>
        </p:txBody>
      </p:sp>
    </p:spTree>
    <p:extLst>
      <p:ext uri="{BB962C8B-B14F-4D97-AF65-F5344CB8AC3E}">
        <p14:creationId xmlns:p14="http://schemas.microsoft.com/office/powerpoint/2010/main" val="52495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pic>
        <p:nvPicPr>
          <p:cNvPr id="883" name="Google Shape;883;p17"/>
          <p:cNvPicPr preferRelativeResize="0"/>
          <p:nvPr/>
        </p:nvPicPr>
        <p:blipFill rotWithShape="1">
          <a:blip r:embed="rId3">
            <a:alphaModFix/>
          </a:blip>
          <a:srcRect/>
          <a:stretch/>
        </p:blipFill>
        <p:spPr>
          <a:xfrm>
            <a:off x="190217" y="708730"/>
            <a:ext cx="11658601" cy="289419"/>
          </a:xfrm>
          <a:prstGeom prst="rect">
            <a:avLst/>
          </a:prstGeom>
          <a:noFill/>
          <a:ln>
            <a:noFill/>
          </a:ln>
        </p:spPr>
      </p:pic>
      <p:sp>
        <p:nvSpPr>
          <p:cNvPr id="885" name="Google Shape;885;p17"/>
          <p:cNvSpPr/>
          <p:nvPr/>
        </p:nvSpPr>
        <p:spPr>
          <a:xfrm>
            <a:off x="6257273" y="2279981"/>
            <a:ext cx="1848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rgbClr val="2F5496"/>
              </a:solidFill>
              <a:latin typeface="Aptos" panose="020B0004020202020204" pitchFamily="34" charset="0"/>
              <a:ea typeface="Candara"/>
              <a:cs typeface="Candara"/>
              <a:sym typeface="Candara"/>
            </a:endParaRPr>
          </a:p>
        </p:txBody>
      </p:sp>
      <p:sp>
        <p:nvSpPr>
          <p:cNvPr id="887" name="Google Shape;887;p17"/>
          <p:cNvSpPr txBox="1"/>
          <p:nvPr/>
        </p:nvSpPr>
        <p:spPr>
          <a:xfrm>
            <a:off x="215159" y="2837219"/>
            <a:ext cx="11633661" cy="83095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F3864"/>
              </a:buClr>
              <a:buSzPct val="100000"/>
              <a:buFont typeface="Wingdings" panose="05000000000000000000" pitchFamily="2" charset="2"/>
              <a:buChar char="Ø"/>
            </a:pPr>
            <a:r>
              <a:rPr lang="en-US" sz="1600" b="1" dirty="0">
                <a:solidFill>
                  <a:srgbClr val="1F3864"/>
                </a:solidFill>
                <a:latin typeface="Aptos" panose="020B0004020202020204" pitchFamily="34" charset="0"/>
                <a:ea typeface="Calibri"/>
                <a:cs typeface="Calibri"/>
                <a:sym typeface="Calibri"/>
              </a:rPr>
              <a:t>Subjective Self-Reporting</a:t>
            </a:r>
          </a:p>
          <a:p>
            <a:pPr marL="742950" lvl="1" indent="-285750">
              <a:buClr>
                <a:srgbClr val="1F3864"/>
              </a:buClr>
              <a:buSzPct val="100000"/>
              <a:buFont typeface="Wingdings" panose="05000000000000000000" pitchFamily="2" charset="2"/>
              <a:buChar char="q"/>
            </a:pPr>
            <a:r>
              <a:rPr lang="en-US" sz="1600" dirty="0">
                <a:solidFill>
                  <a:srgbClr val="1F3864"/>
                </a:solidFill>
                <a:latin typeface="Aptos" panose="020B0004020202020204" pitchFamily="34" charset="0"/>
                <a:ea typeface="Calibri"/>
                <a:cs typeface="Calibri"/>
                <a:sym typeface="Calibri"/>
              </a:rPr>
              <a:t>The digital skills assessment primarily relied on self-reporting, which could lead to inaccuracies due to over- or underestimation of individual competencies.</a:t>
            </a:r>
          </a:p>
        </p:txBody>
      </p:sp>
      <p:sp>
        <p:nvSpPr>
          <p:cNvPr id="888" name="Google Shape;888;p17"/>
          <p:cNvSpPr txBox="1"/>
          <p:nvPr/>
        </p:nvSpPr>
        <p:spPr>
          <a:xfrm>
            <a:off x="190217" y="145410"/>
            <a:ext cx="1101584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1"/>
              </a:buClr>
              <a:buSzPts val="4000"/>
              <a:buFont typeface="Calibri"/>
              <a:buNone/>
            </a:pPr>
            <a:r>
              <a:rPr lang="en-US" sz="4000" b="1" i="0" u="none" strike="noStrike" dirty="0">
                <a:solidFill>
                  <a:schemeClr val="accent1"/>
                </a:solidFill>
                <a:latin typeface="Aptos" panose="020B0004020202020204" pitchFamily="34" charset="0"/>
                <a:ea typeface="Calibri"/>
                <a:cs typeface="Calibri"/>
                <a:sym typeface="Calibri"/>
              </a:rPr>
              <a:t>Challenges in Digital Skills Assessment</a:t>
            </a:r>
          </a:p>
        </p:txBody>
      </p:sp>
      <p:sp>
        <p:nvSpPr>
          <p:cNvPr id="25" name="TextBox 24">
            <a:extLst>
              <a:ext uri="{FF2B5EF4-FFF2-40B4-BE49-F238E27FC236}">
                <a16:creationId xmlns:a16="http://schemas.microsoft.com/office/drawing/2014/main" id="{E4BF6138-1B9E-2F80-E86C-C744E98FD84C}"/>
              </a:ext>
            </a:extLst>
          </p:cNvPr>
          <p:cNvSpPr txBox="1"/>
          <p:nvPr/>
        </p:nvSpPr>
        <p:spPr>
          <a:xfrm>
            <a:off x="190222" y="2361223"/>
            <a:ext cx="11658598" cy="461665"/>
          </a:xfrm>
          <a:prstGeom prst="rect">
            <a:avLst/>
          </a:prstGeom>
          <a:solidFill>
            <a:schemeClr val="accent5"/>
          </a:solidFill>
        </p:spPr>
        <p:txBody>
          <a:bodyPr wrap="square" lIns="0" rIns="0" rtlCol="0" anchor="b">
            <a:spAutoFit/>
          </a:bodyPr>
          <a:lstStyle/>
          <a:p>
            <a:pPr algn="ctr"/>
            <a:endParaRPr lang="en-US" sz="2400" b="1" cap="all" noProof="1">
              <a:solidFill>
                <a:schemeClr val="bg1"/>
              </a:solidFill>
              <a:latin typeface="Aptos" panose="020B0004020202020204" pitchFamily="34" charset="0"/>
            </a:endParaRPr>
          </a:p>
        </p:txBody>
      </p:sp>
      <p:sp>
        <p:nvSpPr>
          <p:cNvPr id="26" name="TextBox 25">
            <a:extLst>
              <a:ext uri="{FF2B5EF4-FFF2-40B4-BE49-F238E27FC236}">
                <a16:creationId xmlns:a16="http://schemas.microsoft.com/office/drawing/2014/main" id="{27655112-DBA6-E048-FF7F-24B2D724B35D}"/>
              </a:ext>
            </a:extLst>
          </p:cNvPr>
          <p:cNvSpPr txBox="1"/>
          <p:nvPr/>
        </p:nvSpPr>
        <p:spPr>
          <a:xfrm>
            <a:off x="-847182" y="2459473"/>
            <a:ext cx="5746600" cy="307777"/>
          </a:xfrm>
          <a:prstGeom prst="rect">
            <a:avLst/>
          </a:prstGeom>
          <a:noFill/>
        </p:spPr>
        <p:txBody>
          <a:bodyPr wrap="square">
            <a:spAutoFit/>
          </a:bodyPr>
          <a:lstStyle/>
          <a:p>
            <a:pPr algn="ctr"/>
            <a:r>
              <a:rPr lang="en-US" sz="1400" b="1" cap="all" noProof="1">
                <a:solidFill>
                  <a:schemeClr val="bg1"/>
                </a:solidFill>
                <a:latin typeface="Aptos" panose="020B0004020202020204" pitchFamily="34" charset="0"/>
              </a:rPr>
              <a:t>Challenges in Measuring Skill Levels</a:t>
            </a:r>
          </a:p>
        </p:txBody>
      </p:sp>
      <p:sp>
        <p:nvSpPr>
          <p:cNvPr id="30" name="TextBox 29">
            <a:extLst>
              <a:ext uri="{FF2B5EF4-FFF2-40B4-BE49-F238E27FC236}">
                <a16:creationId xmlns:a16="http://schemas.microsoft.com/office/drawing/2014/main" id="{9F005747-BDE9-9899-3F0D-C2B704B2D7AC}"/>
              </a:ext>
            </a:extLst>
          </p:cNvPr>
          <p:cNvSpPr txBox="1"/>
          <p:nvPr/>
        </p:nvSpPr>
        <p:spPr>
          <a:xfrm>
            <a:off x="190222" y="3623524"/>
            <a:ext cx="11633661" cy="461665"/>
          </a:xfrm>
          <a:prstGeom prst="rect">
            <a:avLst/>
          </a:prstGeom>
          <a:solidFill>
            <a:schemeClr val="accent5"/>
          </a:solidFill>
        </p:spPr>
        <p:txBody>
          <a:bodyPr wrap="square" lIns="0" rIns="0" rtlCol="0" anchor="b">
            <a:spAutoFit/>
          </a:bodyPr>
          <a:lstStyle/>
          <a:p>
            <a:pPr algn="ctr"/>
            <a:endParaRPr lang="en-US" sz="2400" b="1" cap="all" noProof="1">
              <a:solidFill>
                <a:schemeClr val="bg1"/>
              </a:solidFill>
              <a:latin typeface="Aptos" panose="020B0004020202020204" pitchFamily="34" charset="0"/>
            </a:endParaRPr>
          </a:p>
        </p:txBody>
      </p:sp>
      <p:sp>
        <p:nvSpPr>
          <p:cNvPr id="31" name="TextBox 30">
            <a:extLst>
              <a:ext uri="{FF2B5EF4-FFF2-40B4-BE49-F238E27FC236}">
                <a16:creationId xmlns:a16="http://schemas.microsoft.com/office/drawing/2014/main" id="{1128552B-F1E6-83FB-3A07-402EFE744D33}"/>
              </a:ext>
            </a:extLst>
          </p:cNvPr>
          <p:cNvSpPr txBox="1"/>
          <p:nvPr/>
        </p:nvSpPr>
        <p:spPr>
          <a:xfrm>
            <a:off x="2321099" y="5035418"/>
            <a:ext cx="3200764" cy="307777"/>
          </a:xfrm>
          <a:prstGeom prst="rect">
            <a:avLst/>
          </a:prstGeom>
          <a:noFill/>
        </p:spPr>
        <p:txBody>
          <a:bodyPr wrap="square">
            <a:spAutoFit/>
          </a:bodyPr>
          <a:lstStyle/>
          <a:p>
            <a:pPr algn="ctr"/>
            <a:r>
              <a:rPr lang="en-US" sz="1400" b="1" cap="all" noProof="1">
                <a:solidFill>
                  <a:schemeClr val="bg1"/>
                </a:solidFill>
                <a:latin typeface="Aptos" panose="020B0004020202020204" pitchFamily="34" charset="0"/>
              </a:rPr>
              <a:t>Above basic digital skills</a:t>
            </a:r>
          </a:p>
        </p:txBody>
      </p:sp>
      <p:sp>
        <p:nvSpPr>
          <p:cNvPr id="32" name="Google Shape;887;p17">
            <a:extLst>
              <a:ext uri="{FF2B5EF4-FFF2-40B4-BE49-F238E27FC236}">
                <a16:creationId xmlns:a16="http://schemas.microsoft.com/office/drawing/2014/main" id="{F8E8F153-F597-39ED-57EA-1340C9BA0D7D}"/>
              </a:ext>
            </a:extLst>
          </p:cNvPr>
          <p:cNvSpPr txBox="1"/>
          <p:nvPr/>
        </p:nvSpPr>
        <p:spPr>
          <a:xfrm>
            <a:off x="215159" y="4146089"/>
            <a:ext cx="11683535" cy="83095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F3864"/>
              </a:buClr>
              <a:buSzPct val="100000"/>
              <a:buFont typeface="Wingdings" panose="05000000000000000000" pitchFamily="2" charset="2"/>
              <a:buChar char="Ø"/>
            </a:pPr>
            <a:r>
              <a:rPr lang="en-US" sz="1600" b="1" dirty="0">
                <a:solidFill>
                  <a:srgbClr val="1F3864"/>
                </a:solidFill>
                <a:latin typeface="Aptos" panose="020B0004020202020204" pitchFamily="34" charset="0"/>
                <a:ea typeface="Calibri"/>
                <a:cs typeface="Calibri"/>
                <a:sym typeface="Calibri"/>
              </a:rPr>
              <a:t>Exclusion of Older and Younger Populations</a:t>
            </a:r>
          </a:p>
          <a:p>
            <a:pPr marL="742950" lvl="1" indent="-285750">
              <a:buClr>
                <a:srgbClr val="1F3864"/>
              </a:buClr>
              <a:buSzPct val="100000"/>
              <a:buFont typeface="Wingdings" panose="05000000000000000000" pitchFamily="2" charset="2"/>
              <a:buChar char="q"/>
            </a:pPr>
            <a:r>
              <a:rPr lang="en-US" sz="1600" dirty="0">
                <a:solidFill>
                  <a:srgbClr val="1F3864"/>
                </a:solidFill>
                <a:latin typeface="Aptos" panose="020B0004020202020204" pitchFamily="34" charset="0"/>
                <a:ea typeface="Calibri"/>
                <a:cs typeface="Calibri"/>
                <a:sym typeface="Calibri"/>
              </a:rPr>
              <a:t>The document notes that certain age groups, particularly the very young and elderly, were either under-assessed or not represented adequately, leading to an incomplete understanding of digital literacy across the entire population.</a:t>
            </a:r>
          </a:p>
        </p:txBody>
      </p:sp>
      <p:sp>
        <p:nvSpPr>
          <p:cNvPr id="3" name="TextBox 2">
            <a:extLst>
              <a:ext uri="{FF2B5EF4-FFF2-40B4-BE49-F238E27FC236}">
                <a16:creationId xmlns:a16="http://schemas.microsoft.com/office/drawing/2014/main" id="{F475FE64-01BA-4771-9EAA-1FE56E126CA1}"/>
              </a:ext>
            </a:extLst>
          </p:cNvPr>
          <p:cNvSpPr txBox="1"/>
          <p:nvPr/>
        </p:nvSpPr>
        <p:spPr>
          <a:xfrm>
            <a:off x="0" y="3708602"/>
            <a:ext cx="4715233" cy="307777"/>
          </a:xfrm>
          <a:prstGeom prst="rect">
            <a:avLst/>
          </a:prstGeom>
          <a:noFill/>
        </p:spPr>
        <p:txBody>
          <a:bodyPr wrap="square">
            <a:spAutoFit/>
          </a:bodyPr>
          <a:lstStyle/>
          <a:p>
            <a:pPr algn="ctr"/>
            <a:r>
              <a:rPr lang="en-US" sz="1400" b="1" cap="all" noProof="1">
                <a:solidFill>
                  <a:schemeClr val="bg1"/>
                </a:solidFill>
                <a:latin typeface="Aptos" panose="020B0004020202020204" pitchFamily="34" charset="0"/>
              </a:rPr>
              <a:t>Challenges in Targeting Vulnerable Groups</a:t>
            </a:r>
          </a:p>
        </p:txBody>
      </p:sp>
      <p:sp>
        <p:nvSpPr>
          <p:cNvPr id="4" name="Google Shape;887;p17">
            <a:extLst>
              <a:ext uri="{FF2B5EF4-FFF2-40B4-BE49-F238E27FC236}">
                <a16:creationId xmlns:a16="http://schemas.microsoft.com/office/drawing/2014/main" id="{213564C0-0797-A365-F482-D2B1E8B3E642}"/>
              </a:ext>
            </a:extLst>
          </p:cNvPr>
          <p:cNvSpPr txBox="1"/>
          <p:nvPr/>
        </p:nvSpPr>
        <p:spPr>
          <a:xfrm>
            <a:off x="190220" y="5432950"/>
            <a:ext cx="11804924" cy="83095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F3864"/>
              </a:buClr>
              <a:buSzPct val="100000"/>
              <a:buFont typeface="Wingdings" panose="05000000000000000000" pitchFamily="2" charset="2"/>
              <a:buChar char="Ø"/>
            </a:pPr>
            <a:r>
              <a:rPr lang="en-US" sz="1600" b="1" dirty="0">
                <a:solidFill>
                  <a:srgbClr val="1F3864"/>
                </a:solidFill>
                <a:latin typeface="Aptos" panose="020B0004020202020204" pitchFamily="34" charset="0"/>
                <a:ea typeface="Calibri"/>
                <a:cs typeface="Calibri"/>
                <a:sym typeface="Calibri"/>
              </a:rPr>
              <a:t>Lack of Consistency Across Sectors</a:t>
            </a:r>
          </a:p>
          <a:p>
            <a:pPr marL="742950" lvl="1" indent="-285750">
              <a:buClr>
                <a:srgbClr val="1F3864"/>
              </a:buClr>
              <a:buSzPct val="100000"/>
              <a:buFont typeface="Wingdings" panose="05000000000000000000" pitchFamily="2" charset="2"/>
              <a:buChar char="q"/>
            </a:pPr>
            <a:r>
              <a:rPr lang="en-US" sz="1600" dirty="0">
                <a:solidFill>
                  <a:srgbClr val="1F3864"/>
                </a:solidFill>
                <a:latin typeface="Aptos" panose="020B0004020202020204" pitchFamily="34" charset="0"/>
                <a:ea typeface="Calibri"/>
                <a:cs typeface="Calibri"/>
                <a:sym typeface="Calibri"/>
              </a:rPr>
              <a:t> The document mentions the difficulty in comparing digital skills across different sectors such as public and private enterprises, as each sector has varying levels of digitalization and skill requirements.</a:t>
            </a:r>
          </a:p>
        </p:txBody>
      </p:sp>
      <p:sp>
        <p:nvSpPr>
          <p:cNvPr id="20" name="TextBox 19">
            <a:extLst>
              <a:ext uri="{FF2B5EF4-FFF2-40B4-BE49-F238E27FC236}">
                <a16:creationId xmlns:a16="http://schemas.microsoft.com/office/drawing/2014/main" id="{AA6D4E6A-F147-C07A-BECC-7B074D63BE62}"/>
              </a:ext>
            </a:extLst>
          </p:cNvPr>
          <p:cNvSpPr txBox="1"/>
          <p:nvPr/>
        </p:nvSpPr>
        <p:spPr>
          <a:xfrm>
            <a:off x="190220" y="1032547"/>
            <a:ext cx="11658600" cy="461665"/>
          </a:xfrm>
          <a:prstGeom prst="rect">
            <a:avLst/>
          </a:prstGeom>
          <a:solidFill>
            <a:schemeClr val="accent5"/>
          </a:solidFill>
        </p:spPr>
        <p:txBody>
          <a:bodyPr wrap="square" lIns="0" rIns="0" rtlCol="0" anchor="b">
            <a:spAutoFit/>
          </a:bodyPr>
          <a:lstStyle/>
          <a:p>
            <a:pPr algn="ctr"/>
            <a:endParaRPr lang="en-US" sz="2400" b="1" cap="all" noProof="1">
              <a:solidFill>
                <a:schemeClr val="bg1"/>
              </a:solidFill>
              <a:latin typeface="Aptos" panose="020B0004020202020204" pitchFamily="34" charset="0"/>
            </a:endParaRPr>
          </a:p>
        </p:txBody>
      </p:sp>
      <p:sp>
        <p:nvSpPr>
          <p:cNvPr id="21" name="TextBox 20">
            <a:extLst>
              <a:ext uri="{FF2B5EF4-FFF2-40B4-BE49-F238E27FC236}">
                <a16:creationId xmlns:a16="http://schemas.microsoft.com/office/drawing/2014/main" id="{D2F334CA-D476-F07A-FD7E-4AB4ABE40067}"/>
              </a:ext>
            </a:extLst>
          </p:cNvPr>
          <p:cNvSpPr txBox="1"/>
          <p:nvPr/>
        </p:nvSpPr>
        <p:spPr>
          <a:xfrm>
            <a:off x="-231719" y="1112413"/>
            <a:ext cx="3841009" cy="307777"/>
          </a:xfrm>
          <a:prstGeom prst="rect">
            <a:avLst/>
          </a:prstGeom>
          <a:noFill/>
        </p:spPr>
        <p:txBody>
          <a:bodyPr wrap="square">
            <a:spAutoFit/>
          </a:bodyPr>
          <a:lstStyle/>
          <a:p>
            <a:pPr algn="ctr"/>
            <a:r>
              <a:rPr lang="en-US" sz="1400" b="1" cap="all" noProof="1">
                <a:solidFill>
                  <a:schemeClr val="bg1"/>
                </a:solidFill>
                <a:latin typeface="Aptos" panose="020B0004020202020204" pitchFamily="34" charset="0"/>
              </a:rPr>
              <a:t>Challenges in Data Collection</a:t>
            </a:r>
          </a:p>
        </p:txBody>
      </p:sp>
      <p:sp>
        <p:nvSpPr>
          <p:cNvPr id="22" name="Google Shape;887;p17">
            <a:extLst>
              <a:ext uri="{FF2B5EF4-FFF2-40B4-BE49-F238E27FC236}">
                <a16:creationId xmlns:a16="http://schemas.microsoft.com/office/drawing/2014/main" id="{2EB4E69D-7936-8D00-0337-04363871E2E4}"/>
              </a:ext>
            </a:extLst>
          </p:cNvPr>
          <p:cNvSpPr txBox="1"/>
          <p:nvPr/>
        </p:nvSpPr>
        <p:spPr>
          <a:xfrm>
            <a:off x="190219" y="1536101"/>
            <a:ext cx="11658599" cy="83095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F3864"/>
              </a:buClr>
              <a:buSzPct val="100000"/>
              <a:buFont typeface="Wingdings" panose="05000000000000000000" pitchFamily="2" charset="2"/>
              <a:buChar char="Ø"/>
            </a:pPr>
            <a:r>
              <a:rPr lang="en-US" sz="1600" b="1" dirty="0">
                <a:solidFill>
                  <a:srgbClr val="1F3864"/>
                </a:solidFill>
                <a:latin typeface="Aptos" panose="020B0004020202020204" pitchFamily="34" charset="0"/>
                <a:ea typeface="Calibri"/>
                <a:cs typeface="Calibri"/>
                <a:sym typeface="Calibri"/>
              </a:rPr>
              <a:t>Uneven Regional Participation</a:t>
            </a:r>
          </a:p>
          <a:p>
            <a:pPr marL="742950" lvl="1" indent="-285750">
              <a:buClr>
                <a:srgbClr val="1F3864"/>
              </a:buClr>
              <a:buSzPct val="100000"/>
              <a:buFont typeface="Wingdings" panose="05000000000000000000" pitchFamily="2" charset="2"/>
              <a:buChar char="q"/>
            </a:pPr>
            <a:r>
              <a:rPr lang="en-US" sz="1600" dirty="0">
                <a:solidFill>
                  <a:srgbClr val="1F3864"/>
                </a:solidFill>
                <a:latin typeface="Aptos" panose="020B0004020202020204" pitchFamily="34" charset="0"/>
                <a:ea typeface="Calibri"/>
                <a:cs typeface="Calibri"/>
                <a:sym typeface="Calibri"/>
              </a:rPr>
              <a:t>The participation across regions, with higher representation from Baku and </a:t>
            </a:r>
            <a:r>
              <a:rPr lang="en-US" sz="1600" dirty="0" err="1">
                <a:solidFill>
                  <a:srgbClr val="1F3864"/>
                </a:solidFill>
                <a:latin typeface="Aptos" panose="020B0004020202020204" pitchFamily="34" charset="0"/>
                <a:ea typeface="Calibri"/>
                <a:cs typeface="Calibri"/>
                <a:sym typeface="Calibri"/>
              </a:rPr>
              <a:t>Absheron</a:t>
            </a:r>
            <a:r>
              <a:rPr lang="en-US" sz="1600" dirty="0">
                <a:solidFill>
                  <a:srgbClr val="1F3864"/>
                </a:solidFill>
                <a:latin typeface="Aptos" panose="020B0004020202020204" pitchFamily="34" charset="0"/>
                <a:ea typeface="Calibri"/>
                <a:cs typeface="Calibri"/>
                <a:sym typeface="Calibri"/>
              </a:rPr>
              <a:t>, could create challenges in accurately reflecting the national situation, especially in more rural areas.</a:t>
            </a:r>
          </a:p>
        </p:txBody>
      </p:sp>
      <p:sp>
        <p:nvSpPr>
          <p:cNvPr id="52" name="TextBox 51">
            <a:extLst>
              <a:ext uri="{FF2B5EF4-FFF2-40B4-BE49-F238E27FC236}">
                <a16:creationId xmlns:a16="http://schemas.microsoft.com/office/drawing/2014/main" id="{7CF026D3-6149-08BA-F417-4CB09D8ADBAB}"/>
              </a:ext>
            </a:extLst>
          </p:cNvPr>
          <p:cNvSpPr txBox="1"/>
          <p:nvPr/>
        </p:nvSpPr>
        <p:spPr>
          <a:xfrm>
            <a:off x="190217" y="4976149"/>
            <a:ext cx="11633661" cy="461665"/>
          </a:xfrm>
          <a:prstGeom prst="rect">
            <a:avLst/>
          </a:prstGeom>
          <a:solidFill>
            <a:schemeClr val="accent5"/>
          </a:solidFill>
        </p:spPr>
        <p:txBody>
          <a:bodyPr wrap="square" lIns="0" rIns="0" rtlCol="0" anchor="b">
            <a:spAutoFit/>
          </a:bodyPr>
          <a:lstStyle/>
          <a:p>
            <a:pPr algn="ctr"/>
            <a:endParaRPr lang="en-US" sz="2400" b="1" cap="all" noProof="1">
              <a:solidFill>
                <a:schemeClr val="bg1"/>
              </a:solidFill>
              <a:latin typeface="Aptos" panose="020B0004020202020204" pitchFamily="34" charset="0"/>
            </a:endParaRPr>
          </a:p>
        </p:txBody>
      </p:sp>
      <p:sp>
        <p:nvSpPr>
          <p:cNvPr id="53" name="TextBox 52">
            <a:extLst>
              <a:ext uri="{FF2B5EF4-FFF2-40B4-BE49-F238E27FC236}">
                <a16:creationId xmlns:a16="http://schemas.microsoft.com/office/drawing/2014/main" id="{62918D21-30A3-89B3-55C9-829394A3C1A2}"/>
              </a:ext>
            </a:extLst>
          </p:cNvPr>
          <p:cNvSpPr txBox="1"/>
          <p:nvPr/>
        </p:nvSpPr>
        <p:spPr>
          <a:xfrm>
            <a:off x="-48988" y="5063312"/>
            <a:ext cx="4715233" cy="307777"/>
          </a:xfrm>
          <a:prstGeom prst="rect">
            <a:avLst/>
          </a:prstGeom>
          <a:noFill/>
        </p:spPr>
        <p:txBody>
          <a:bodyPr wrap="square">
            <a:spAutoFit/>
          </a:bodyPr>
          <a:lstStyle/>
          <a:p>
            <a:pPr algn="ctr"/>
            <a:r>
              <a:rPr lang="en-US" sz="1400" b="1" cap="all" noProof="1">
                <a:solidFill>
                  <a:schemeClr val="bg1"/>
                </a:solidFill>
                <a:latin typeface="Aptos" panose="020B0004020202020204" pitchFamily="34" charset="0"/>
              </a:rPr>
              <a:t>Challenges in Cross-Sector Comparisons</a:t>
            </a:r>
          </a:p>
        </p:txBody>
      </p:sp>
    </p:spTree>
    <p:extLst>
      <p:ext uri="{BB962C8B-B14F-4D97-AF65-F5344CB8AC3E}">
        <p14:creationId xmlns:p14="http://schemas.microsoft.com/office/powerpoint/2010/main" val="2426120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pic>
        <p:nvPicPr>
          <p:cNvPr id="883" name="Google Shape;883;p17"/>
          <p:cNvPicPr preferRelativeResize="0"/>
          <p:nvPr/>
        </p:nvPicPr>
        <p:blipFill rotWithShape="1">
          <a:blip r:embed="rId3">
            <a:alphaModFix/>
          </a:blip>
          <a:srcRect/>
          <a:stretch/>
        </p:blipFill>
        <p:spPr>
          <a:xfrm>
            <a:off x="190217" y="708730"/>
            <a:ext cx="11658601" cy="289419"/>
          </a:xfrm>
          <a:prstGeom prst="rect">
            <a:avLst/>
          </a:prstGeom>
          <a:noFill/>
          <a:ln>
            <a:noFill/>
          </a:ln>
        </p:spPr>
      </p:pic>
      <p:sp>
        <p:nvSpPr>
          <p:cNvPr id="885" name="Google Shape;885;p17"/>
          <p:cNvSpPr/>
          <p:nvPr/>
        </p:nvSpPr>
        <p:spPr>
          <a:xfrm>
            <a:off x="6257273" y="2203236"/>
            <a:ext cx="1848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rgbClr val="2F5496"/>
              </a:solidFill>
              <a:latin typeface="Aptos" panose="020B0004020202020204" pitchFamily="34" charset="0"/>
              <a:ea typeface="Candara"/>
              <a:cs typeface="Candara"/>
              <a:sym typeface="Candara"/>
            </a:endParaRPr>
          </a:p>
        </p:txBody>
      </p:sp>
      <p:sp>
        <p:nvSpPr>
          <p:cNvPr id="887" name="Google Shape;887;p17"/>
          <p:cNvSpPr txBox="1"/>
          <p:nvPr/>
        </p:nvSpPr>
        <p:spPr>
          <a:xfrm>
            <a:off x="165290" y="5469958"/>
            <a:ext cx="11633661" cy="76940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F3864"/>
              </a:buClr>
              <a:buSzPct val="100000"/>
              <a:buFont typeface="Wingdings" panose="05000000000000000000" pitchFamily="2" charset="2"/>
              <a:buChar char="Ø"/>
            </a:pPr>
            <a:r>
              <a:rPr lang="en-US" sz="1600" b="1" dirty="0">
                <a:solidFill>
                  <a:srgbClr val="1F3864"/>
                </a:solidFill>
                <a:latin typeface="Aptos" panose="020B0004020202020204" pitchFamily="34" charset="0"/>
                <a:ea typeface="Calibri"/>
                <a:cs typeface="Calibri"/>
                <a:sym typeface="Calibri"/>
              </a:rPr>
              <a:t>Key Point: </a:t>
            </a:r>
            <a:r>
              <a:rPr lang="en-US" sz="1600" dirty="0">
                <a:solidFill>
                  <a:srgbClr val="1F3864"/>
                </a:solidFill>
                <a:latin typeface="Aptos" panose="020B0004020202020204" pitchFamily="34" charset="0"/>
                <a:ea typeface="Calibri"/>
                <a:cs typeface="Calibri"/>
                <a:sym typeface="Calibri"/>
              </a:rPr>
              <a:t>Disparities in digital skills based on gender, income, and education persist.</a:t>
            </a:r>
          </a:p>
          <a:p>
            <a:pPr marL="742950" lvl="1" indent="-285750">
              <a:buClr>
                <a:srgbClr val="1F3864"/>
              </a:buClr>
              <a:buSzPct val="100000"/>
              <a:buFont typeface="Wingdings" panose="05000000000000000000" pitchFamily="2" charset="2"/>
              <a:buChar char="q"/>
            </a:pPr>
            <a:r>
              <a:rPr lang="en-US" sz="1400" dirty="0">
                <a:solidFill>
                  <a:srgbClr val="1F3864"/>
                </a:solidFill>
                <a:latin typeface="Aptos" panose="020B0004020202020204" pitchFamily="34" charset="0"/>
                <a:ea typeface="Calibri"/>
                <a:cs typeface="Calibri"/>
                <a:sym typeface="Calibri"/>
              </a:rPr>
              <a:t>Tailored digital training programs should be implemented to address these disparities, ensuring inclusive digital skill development for all groups.</a:t>
            </a:r>
          </a:p>
        </p:txBody>
      </p:sp>
      <p:sp>
        <p:nvSpPr>
          <p:cNvPr id="888" name="Google Shape;888;p17"/>
          <p:cNvSpPr txBox="1"/>
          <p:nvPr/>
        </p:nvSpPr>
        <p:spPr>
          <a:xfrm>
            <a:off x="190217" y="145410"/>
            <a:ext cx="1101584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1"/>
              </a:buClr>
              <a:buSzPts val="4000"/>
              <a:buFont typeface="Calibri"/>
              <a:buNone/>
            </a:pPr>
            <a:r>
              <a:rPr lang="en-US" sz="3200" b="1" i="0" u="none" strike="noStrike" dirty="0">
                <a:solidFill>
                  <a:schemeClr val="accent1"/>
                </a:solidFill>
                <a:latin typeface="Aptos" panose="020B0004020202020204" pitchFamily="34" charset="0"/>
                <a:ea typeface="Calibri"/>
                <a:cs typeface="Calibri"/>
                <a:sym typeface="Calibri"/>
              </a:rPr>
              <a:t>Key Lessons </a:t>
            </a:r>
            <a:r>
              <a:rPr lang="en-US" sz="3200" b="1" dirty="0">
                <a:solidFill>
                  <a:schemeClr val="accent1"/>
                </a:solidFill>
                <a:latin typeface="Aptos" panose="020B0004020202020204" pitchFamily="34" charset="0"/>
                <a:ea typeface="Calibri"/>
                <a:cs typeface="Calibri"/>
                <a:sym typeface="Calibri"/>
              </a:rPr>
              <a:t>Learned from </a:t>
            </a:r>
            <a:r>
              <a:rPr lang="en-US" sz="3200" b="1" i="0" u="none" strike="noStrike" dirty="0">
                <a:solidFill>
                  <a:schemeClr val="accent1"/>
                </a:solidFill>
                <a:latin typeface="Aptos" panose="020B0004020202020204" pitchFamily="34" charset="0"/>
                <a:ea typeface="Calibri"/>
                <a:cs typeface="Calibri"/>
                <a:sym typeface="Calibri"/>
              </a:rPr>
              <a:t>Digital Skills Assessment</a:t>
            </a:r>
          </a:p>
        </p:txBody>
      </p:sp>
      <p:sp>
        <p:nvSpPr>
          <p:cNvPr id="25" name="TextBox 24">
            <a:extLst>
              <a:ext uri="{FF2B5EF4-FFF2-40B4-BE49-F238E27FC236}">
                <a16:creationId xmlns:a16="http://schemas.microsoft.com/office/drawing/2014/main" id="{E4BF6138-1B9E-2F80-E86C-C744E98FD84C}"/>
              </a:ext>
            </a:extLst>
          </p:cNvPr>
          <p:cNvSpPr txBox="1"/>
          <p:nvPr/>
        </p:nvSpPr>
        <p:spPr>
          <a:xfrm>
            <a:off x="190222" y="2521143"/>
            <a:ext cx="11658598" cy="461665"/>
          </a:xfrm>
          <a:prstGeom prst="rect">
            <a:avLst/>
          </a:prstGeom>
          <a:solidFill>
            <a:schemeClr val="accent5"/>
          </a:solidFill>
        </p:spPr>
        <p:txBody>
          <a:bodyPr wrap="square" lIns="0" rIns="0" rtlCol="0" anchor="b">
            <a:spAutoFit/>
          </a:bodyPr>
          <a:lstStyle/>
          <a:p>
            <a:pPr algn="ctr"/>
            <a:endParaRPr lang="en-US" sz="2400" b="1" cap="all" noProof="1">
              <a:solidFill>
                <a:schemeClr val="bg1"/>
              </a:solidFill>
              <a:latin typeface="Aptos" panose="020B0004020202020204" pitchFamily="34" charset="0"/>
            </a:endParaRPr>
          </a:p>
        </p:txBody>
      </p:sp>
      <p:sp>
        <p:nvSpPr>
          <p:cNvPr id="26" name="TextBox 25">
            <a:extLst>
              <a:ext uri="{FF2B5EF4-FFF2-40B4-BE49-F238E27FC236}">
                <a16:creationId xmlns:a16="http://schemas.microsoft.com/office/drawing/2014/main" id="{27655112-DBA6-E048-FF7F-24B2D724B35D}"/>
              </a:ext>
            </a:extLst>
          </p:cNvPr>
          <p:cNvSpPr txBox="1"/>
          <p:nvPr/>
        </p:nvSpPr>
        <p:spPr>
          <a:xfrm>
            <a:off x="-673010" y="2598087"/>
            <a:ext cx="5746600" cy="307777"/>
          </a:xfrm>
          <a:prstGeom prst="rect">
            <a:avLst/>
          </a:prstGeom>
          <a:noFill/>
        </p:spPr>
        <p:txBody>
          <a:bodyPr wrap="square">
            <a:spAutoFit/>
          </a:bodyPr>
          <a:lstStyle/>
          <a:p>
            <a:pPr algn="ctr"/>
            <a:r>
              <a:rPr lang="en-US" sz="1400" b="1" cap="all" noProof="1">
                <a:solidFill>
                  <a:schemeClr val="bg1"/>
                </a:solidFill>
                <a:latin typeface="Aptos" panose="020B0004020202020204" pitchFamily="34" charset="0"/>
              </a:rPr>
              <a:t>Lesson 2: Self-Reported Data Limitations</a:t>
            </a:r>
          </a:p>
        </p:txBody>
      </p:sp>
      <p:sp>
        <p:nvSpPr>
          <p:cNvPr id="30" name="TextBox 29">
            <a:extLst>
              <a:ext uri="{FF2B5EF4-FFF2-40B4-BE49-F238E27FC236}">
                <a16:creationId xmlns:a16="http://schemas.microsoft.com/office/drawing/2014/main" id="{9F005747-BDE9-9899-3F0D-C2B704B2D7AC}"/>
              </a:ext>
            </a:extLst>
          </p:cNvPr>
          <p:cNvSpPr txBox="1"/>
          <p:nvPr/>
        </p:nvSpPr>
        <p:spPr>
          <a:xfrm>
            <a:off x="190222" y="4891475"/>
            <a:ext cx="11633661" cy="461665"/>
          </a:xfrm>
          <a:prstGeom prst="rect">
            <a:avLst/>
          </a:prstGeom>
          <a:solidFill>
            <a:schemeClr val="accent5"/>
          </a:solidFill>
        </p:spPr>
        <p:txBody>
          <a:bodyPr wrap="square" lIns="0" rIns="0" rtlCol="0" anchor="b">
            <a:spAutoFit/>
          </a:bodyPr>
          <a:lstStyle/>
          <a:p>
            <a:pPr algn="ctr"/>
            <a:endParaRPr lang="en-US" sz="2400" b="1" cap="all" noProof="1">
              <a:solidFill>
                <a:schemeClr val="bg1"/>
              </a:solidFill>
              <a:latin typeface="Aptos" panose="020B0004020202020204" pitchFamily="34" charset="0"/>
            </a:endParaRPr>
          </a:p>
        </p:txBody>
      </p:sp>
      <p:sp>
        <p:nvSpPr>
          <p:cNvPr id="32" name="Google Shape;887;p17">
            <a:extLst>
              <a:ext uri="{FF2B5EF4-FFF2-40B4-BE49-F238E27FC236}">
                <a16:creationId xmlns:a16="http://schemas.microsoft.com/office/drawing/2014/main" id="{F8E8F153-F597-39ED-57EA-1340C9BA0D7D}"/>
              </a:ext>
            </a:extLst>
          </p:cNvPr>
          <p:cNvSpPr txBox="1"/>
          <p:nvPr/>
        </p:nvSpPr>
        <p:spPr>
          <a:xfrm>
            <a:off x="165285" y="3000268"/>
            <a:ext cx="11683535" cy="55395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F3864"/>
              </a:buClr>
              <a:buSzPct val="100000"/>
              <a:buFont typeface="Wingdings" panose="05000000000000000000" pitchFamily="2" charset="2"/>
              <a:buChar char="Ø"/>
            </a:pPr>
            <a:r>
              <a:rPr lang="en-US" sz="1600" b="1" dirty="0">
                <a:solidFill>
                  <a:srgbClr val="1F3864"/>
                </a:solidFill>
                <a:latin typeface="Aptos" panose="020B0004020202020204" pitchFamily="34" charset="0"/>
                <a:ea typeface="Calibri"/>
                <a:cs typeface="Calibri"/>
                <a:sym typeface="Calibri"/>
              </a:rPr>
              <a:t>Key Point: </a:t>
            </a:r>
            <a:r>
              <a:rPr lang="en-US" sz="1600" dirty="0">
                <a:solidFill>
                  <a:srgbClr val="1F3864"/>
                </a:solidFill>
                <a:latin typeface="Aptos" panose="020B0004020202020204" pitchFamily="34" charset="0"/>
                <a:ea typeface="Calibri"/>
                <a:cs typeface="Calibri"/>
                <a:sym typeface="Calibri"/>
              </a:rPr>
              <a:t>Reliance on self-reported surveys can lead to over- or underestimation of digital skills.</a:t>
            </a:r>
          </a:p>
          <a:p>
            <a:pPr marL="742950" lvl="1" indent="-285750">
              <a:buClr>
                <a:srgbClr val="1F3864"/>
              </a:buClr>
              <a:buSzPct val="100000"/>
              <a:buFont typeface="Wingdings" panose="05000000000000000000" pitchFamily="2" charset="2"/>
              <a:buChar char="q"/>
            </a:pPr>
            <a:r>
              <a:rPr lang="en-US" sz="1400" dirty="0">
                <a:solidFill>
                  <a:srgbClr val="1F3864"/>
                </a:solidFill>
                <a:latin typeface="Aptos" panose="020B0004020202020204" pitchFamily="34" charset="0"/>
                <a:ea typeface="Calibri"/>
                <a:cs typeface="Calibri"/>
                <a:sym typeface="Calibri"/>
              </a:rPr>
              <a:t>Self-reports introduce bias; integrating observational or performance-based assessments could offer more accurate results.</a:t>
            </a:r>
          </a:p>
        </p:txBody>
      </p:sp>
      <p:sp>
        <p:nvSpPr>
          <p:cNvPr id="3" name="TextBox 2">
            <a:extLst>
              <a:ext uri="{FF2B5EF4-FFF2-40B4-BE49-F238E27FC236}">
                <a16:creationId xmlns:a16="http://schemas.microsoft.com/office/drawing/2014/main" id="{F475FE64-01BA-4771-9EAA-1FE56E126CA1}"/>
              </a:ext>
            </a:extLst>
          </p:cNvPr>
          <p:cNvSpPr txBox="1"/>
          <p:nvPr/>
        </p:nvSpPr>
        <p:spPr>
          <a:xfrm>
            <a:off x="190217" y="4959062"/>
            <a:ext cx="5571481" cy="307777"/>
          </a:xfrm>
          <a:prstGeom prst="rect">
            <a:avLst/>
          </a:prstGeom>
          <a:noFill/>
        </p:spPr>
        <p:txBody>
          <a:bodyPr wrap="square">
            <a:spAutoFit/>
          </a:bodyPr>
          <a:lstStyle/>
          <a:p>
            <a:pPr algn="ctr"/>
            <a:r>
              <a:rPr lang="en-US" sz="1400" b="1" cap="all" noProof="1">
                <a:solidFill>
                  <a:schemeClr val="bg1"/>
                </a:solidFill>
                <a:latin typeface="Aptos" panose="020B0004020202020204" pitchFamily="34" charset="0"/>
              </a:rPr>
              <a:t>Lesson 4: Addressing Skills Gaps in Vulnerable Groups</a:t>
            </a:r>
          </a:p>
        </p:txBody>
      </p:sp>
      <p:sp>
        <p:nvSpPr>
          <p:cNvPr id="4" name="Google Shape;887;p17">
            <a:extLst>
              <a:ext uri="{FF2B5EF4-FFF2-40B4-BE49-F238E27FC236}">
                <a16:creationId xmlns:a16="http://schemas.microsoft.com/office/drawing/2014/main" id="{213564C0-0797-A365-F482-D2B1E8B3E642}"/>
              </a:ext>
            </a:extLst>
          </p:cNvPr>
          <p:cNvSpPr txBox="1"/>
          <p:nvPr/>
        </p:nvSpPr>
        <p:spPr>
          <a:xfrm>
            <a:off x="165285" y="4076213"/>
            <a:ext cx="11804924" cy="55395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F3864"/>
              </a:buClr>
              <a:buSzPct val="100000"/>
              <a:buFont typeface="Wingdings" panose="05000000000000000000" pitchFamily="2" charset="2"/>
              <a:buChar char="Ø"/>
            </a:pPr>
            <a:r>
              <a:rPr lang="en-US" sz="1600" b="1" dirty="0">
                <a:solidFill>
                  <a:srgbClr val="1F3864"/>
                </a:solidFill>
                <a:latin typeface="Aptos" panose="020B0004020202020204" pitchFamily="34" charset="0"/>
                <a:ea typeface="Calibri"/>
                <a:cs typeface="Calibri"/>
                <a:sym typeface="Calibri"/>
              </a:rPr>
              <a:t>Key Point: </a:t>
            </a:r>
            <a:r>
              <a:rPr lang="en-US" sz="1600" dirty="0">
                <a:solidFill>
                  <a:srgbClr val="1F3864"/>
                </a:solidFill>
                <a:latin typeface="Aptos" panose="020B0004020202020204" pitchFamily="34" charset="0"/>
                <a:ea typeface="Calibri"/>
                <a:cs typeface="Calibri"/>
                <a:sym typeface="Calibri"/>
              </a:rPr>
              <a:t>There was less emphasis on advanced skills such as coding or using specialized software.</a:t>
            </a:r>
          </a:p>
          <a:p>
            <a:pPr marL="742950" lvl="1" indent="-285750">
              <a:buClr>
                <a:srgbClr val="1F3864"/>
              </a:buClr>
              <a:buSzPct val="100000"/>
              <a:buFont typeface="Wingdings" panose="05000000000000000000" pitchFamily="2" charset="2"/>
              <a:buChar char="q"/>
            </a:pPr>
            <a:r>
              <a:rPr lang="en-US" sz="1400" dirty="0">
                <a:solidFill>
                  <a:srgbClr val="1F3864"/>
                </a:solidFill>
                <a:latin typeface="Aptos" panose="020B0004020202020204" pitchFamily="34" charset="0"/>
                <a:ea typeface="Calibri"/>
                <a:cs typeface="Calibri"/>
                <a:sym typeface="Calibri"/>
              </a:rPr>
              <a:t>Focusing primarily on basic skills leaves gaps in understanding the population’s readiness for more specialized, technical digital tasks.</a:t>
            </a:r>
          </a:p>
        </p:txBody>
      </p:sp>
      <p:sp>
        <p:nvSpPr>
          <p:cNvPr id="20" name="TextBox 19">
            <a:extLst>
              <a:ext uri="{FF2B5EF4-FFF2-40B4-BE49-F238E27FC236}">
                <a16:creationId xmlns:a16="http://schemas.microsoft.com/office/drawing/2014/main" id="{AA6D4E6A-F147-C07A-BECC-7B074D63BE62}"/>
              </a:ext>
            </a:extLst>
          </p:cNvPr>
          <p:cNvSpPr txBox="1"/>
          <p:nvPr/>
        </p:nvSpPr>
        <p:spPr>
          <a:xfrm>
            <a:off x="190220" y="1011730"/>
            <a:ext cx="11658600" cy="461665"/>
          </a:xfrm>
          <a:prstGeom prst="rect">
            <a:avLst/>
          </a:prstGeom>
          <a:solidFill>
            <a:schemeClr val="accent5"/>
          </a:solidFill>
        </p:spPr>
        <p:txBody>
          <a:bodyPr wrap="square" lIns="0" rIns="0" rtlCol="0" anchor="b">
            <a:spAutoFit/>
          </a:bodyPr>
          <a:lstStyle/>
          <a:p>
            <a:pPr algn="ctr"/>
            <a:endParaRPr lang="en-US" sz="2400" b="1" cap="all" noProof="1">
              <a:solidFill>
                <a:schemeClr val="bg1"/>
              </a:solidFill>
              <a:latin typeface="Aptos" panose="020B0004020202020204" pitchFamily="34" charset="0"/>
            </a:endParaRPr>
          </a:p>
        </p:txBody>
      </p:sp>
      <p:sp>
        <p:nvSpPr>
          <p:cNvPr id="21" name="TextBox 20">
            <a:extLst>
              <a:ext uri="{FF2B5EF4-FFF2-40B4-BE49-F238E27FC236}">
                <a16:creationId xmlns:a16="http://schemas.microsoft.com/office/drawing/2014/main" id="{D2F334CA-D476-F07A-FD7E-4AB4ABE40067}"/>
              </a:ext>
            </a:extLst>
          </p:cNvPr>
          <p:cNvSpPr txBox="1"/>
          <p:nvPr/>
        </p:nvSpPr>
        <p:spPr>
          <a:xfrm>
            <a:off x="-452538" y="1107448"/>
            <a:ext cx="5994576" cy="307777"/>
          </a:xfrm>
          <a:prstGeom prst="rect">
            <a:avLst/>
          </a:prstGeom>
          <a:noFill/>
        </p:spPr>
        <p:txBody>
          <a:bodyPr wrap="square">
            <a:spAutoFit/>
          </a:bodyPr>
          <a:lstStyle/>
          <a:p>
            <a:pPr algn="ctr"/>
            <a:r>
              <a:rPr lang="en-US" sz="1400" b="1" cap="all" noProof="1">
                <a:solidFill>
                  <a:schemeClr val="bg1"/>
                </a:solidFill>
                <a:latin typeface="Aptos" panose="020B0004020202020204" pitchFamily="34" charset="0"/>
              </a:rPr>
              <a:t>Lesson 1: The Need for Representative Sampling</a:t>
            </a:r>
          </a:p>
        </p:txBody>
      </p:sp>
      <p:sp>
        <p:nvSpPr>
          <p:cNvPr id="22" name="Google Shape;887;p17">
            <a:extLst>
              <a:ext uri="{FF2B5EF4-FFF2-40B4-BE49-F238E27FC236}">
                <a16:creationId xmlns:a16="http://schemas.microsoft.com/office/drawing/2014/main" id="{2EB4E69D-7936-8D00-0337-04363871E2E4}"/>
              </a:ext>
            </a:extLst>
          </p:cNvPr>
          <p:cNvSpPr txBox="1"/>
          <p:nvPr/>
        </p:nvSpPr>
        <p:spPr>
          <a:xfrm>
            <a:off x="190219" y="1515284"/>
            <a:ext cx="11658599" cy="80017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F3864"/>
              </a:buClr>
              <a:buSzPct val="100000"/>
              <a:buFont typeface="Wingdings" panose="05000000000000000000" pitchFamily="2" charset="2"/>
              <a:buChar char="Ø"/>
            </a:pPr>
            <a:r>
              <a:rPr lang="en-US" sz="1600" b="1" dirty="0">
                <a:solidFill>
                  <a:srgbClr val="1F3864"/>
                </a:solidFill>
                <a:latin typeface="Aptos" panose="020B0004020202020204" pitchFamily="34" charset="0"/>
                <a:ea typeface="Calibri"/>
                <a:cs typeface="Calibri"/>
                <a:sym typeface="Calibri"/>
              </a:rPr>
              <a:t>Key Point: </a:t>
            </a:r>
            <a:r>
              <a:rPr lang="en-US" sz="1600" dirty="0">
                <a:solidFill>
                  <a:srgbClr val="1F3864"/>
                </a:solidFill>
                <a:latin typeface="Aptos" panose="020B0004020202020204" pitchFamily="34" charset="0"/>
                <a:ea typeface="Calibri"/>
                <a:cs typeface="Calibri"/>
                <a:sym typeface="Calibri"/>
              </a:rPr>
              <a:t>The use of convenience sampling for some groups, like students and teaching staff, could limit the representativeness of findings.</a:t>
            </a:r>
          </a:p>
          <a:p>
            <a:pPr marL="742950" lvl="1" indent="-285750">
              <a:buClr>
                <a:srgbClr val="1F3864"/>
              </a:buClr>
              <a:buSzPct val="100000"/>
              <a:buFont typeface="Wingdings" panose="05000000000000000000" pitchFamily="2" charset="2"/>
              <a:buChar char="q"/>
            </a:pPr>
            <a:r>
              <a:rPr lang="en-US" sz="1400" dirty="0">
                <a:solidFill>
                  <a:srgbClr val="1F3864"/>
                </a:solidFill>
                <a:latin typeface="Aptos" panose="020B0004020202020204" pitchFamily="34" charset="0"/>
                <a:ea typeface="Calibri"/>
                <a:cs typeface="Calibri"/>
                <a:sym typeface="Calibri"/>
              </a:rPr>
              <a:t>For reliable and generalizable results, it is essential to employ structured and representative sampling techniques across all target groups.</a:t>
            </a:r>
          </a:p>
        </p:txBody>
      </p:sp>
      <p:sp>
        <p:nvSpPr>
          <p:cNvPr id="52" name="TextBox 51">
            <a:extLst>
              <a:ext uri="{FF2B5EF4-FFF2-40B4-BE49-F238E27FC236}">
                <a16:creationId xmlns:a16="http://schemas.microsoft.com/office/drawing/2014/main" id="{7CF026D3-6149-08BA-F417-4CB09D8ADBAB}"/>
              </a:ext>
            </a:extLst>
          </p:cNvPr>
          <p:cNvSpPr txBox="1"/>
          <p:nvPr/>
        </p:nvSpPr>
        <p:spPr>
          <a:xfrm>
            <a:off x="190222" y="3587074"/>
            <a:ext cx="11633661" cy="461665"/>
          </a:xfrm>
          <a:prstGeom prst="rect">
            <a:avLst/>
          </a:prstGeom>
          <a:solidFill>
            <a:schemeClr val="accent5"/>
          </a:solidFill>
        </p:spPr>
        <p:txBody>
          <a:bodyPr wrap="square" lIns="0" rIns="0" rtlCol="0" anchor="b">
            <a:spAutoFit/>
          </a:bodyPr>
          <a:lstStyle/>
          <a:p>
            <a:pPr algn="ctr"/>
            <a:endParaRPr lang="en-US" sz="2400" b="1" cap="all" noProof="1">
              <a:solidFill>
                <a:schemeClr val="bg1"/>
              </a:solidFill>
              <a:latin typeface="Aptos" panose="020B0004020202020204" pitchFamily="34" charset="0"/>
            </a:endParaRPr>
          </a:p>
        </p:txBody>
      </p:sp>
      <p:sp>
        <p:nvSpPr>
          <p:cNvPr id="53" name="TextBox 52">
            <a:extLst>
              <a:ext uri="{FF2B5EF4-FFF2-40B4-BE49-F238E27FC236}">
                <a16:creationId xmlns:a16="http://schemas.microsoft.com/office/drawing/2014/main" id="{62918D21-30A3-89B3-55C9-829394A3C1A2}"/>
              </a:ext>
            </a:extLst>
          </p:cNvPr>
          <p:cNvSpPr txBox="1"/>
          <p:nvPr/>
        </p:nvSpPr>
        <p:spPr>
          <a:xfrm>
            <a:off x="190222" y="3677335"/>
            <a:ext cx="4715233" cy="307777"/>
          </a:xfrm>
          <a:prstGeom prst="rect">
            <a:avLst/>
          </a:prstGeom>
          <a:noFill/>
        </p:spPr>
        <p:txBody>
          <a:bodyPr wrap="square">
            <a:spAutoFit/>
          </a:bodyPr>
          <a:lstStyle/>
          <a:p>
            <a:pPr algn="ctr"/>
            <a:r>
              <a:rPr lang="en-US" sz="1400" b="1" cap="all" noProof="1">
                <a:solidFill>
                  <a:schemeClr val="bg1"/>
                </a:solidFill>
                <a:latin typeface="Aptos" panose="020B0004020202020204" pitchFamily="34" charset="0"/>
              </a:rPr>
              <a:t>Lesson 3: Need for Advanced Skills Assessment</a:t>
            </a:r>
          </a:p>
        </p:txBody>
      </p:sp>
    </p:spTree>
    <p:extLst>
      <p:ext uri="{BB962C8B-B14F-4D97-AF65-F5344CB8AC3E}">
        <p14:creationId xmlns:p14="http://schemas.microsoft.com/office/powerpoint/2010/main" val="4270790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pic>
        <p:nvPicPr>
          <p:cNvPr id="883" name="Google Shape;883;p17"/>
          <p:cNvPicPr preferRelativeResize="0"/>
          <p:nvPr/>
        </p:nvPicPr>
        <p:blipFill rotWithShape="1">
          <a:blip r:embed="rId3">
            <a:alphaModFix/>
          </a:blip>
          <a:srcRect/>
          <a:stretch/>
        </p:blipFill>
        <p:spPr>
          <a:xfrm>
            <a:off x="190217" y="708730"/>
            <a:ext cx="11658601" cy="289419"/>
          </a:xfrm>
          <a:prstGeom prst="rect">
            <a:avLst/>
          </a:prstGeom>
          <a:noFill/>
          <a:ln>
            <a:noFill/>
          </a:ln>
        </p:spPr>
      </p:pic>
      <p:sp>
        <p:nvSpPr>
          <p:cNvPr id="885" name="Google Shape;885;p17"/>
          <p:cNvSpPr/>
          <p:nvPr/>
        </p:nvSpPr>
        <p:spPr>
          <a:xfrm>
            <a:off x="6257273" y="2203236"/>
            <a:ext cx="1848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rgbClr val="2F5496"/>
              </a:solidFill>
              <a:latin typeface="Aptos" panose="020B0004020202020204" pitchFamily="34" charset="0"/>
              <a:ea typeface="Candara"/>
              <a:cs typeface="Candara"/>
              <a:sym typeface="Candara"/>
            </a:endParaRPr>
          </a:p>
        </p:txBody>
      </p:sp>
      <p:sp>
        <p:nvSpPr>
          <p:cNvPr id="887" name="Google Shape;887;p17"/>
          <p:cNvSpPr txBox="1"/>
          <p:nvPr/>
        </p:nvSpPr>
        <p:spPr>
          <a:xfrm>
            <a:off x="165290" y="5342716"/>
            <a:ext cx="11633661" cy="101562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F3864"/>
              </a:buClr>
              <a:buSzPct val="100000"/>
              <a:buFont typeface="Wingdings" panose="05000000000000000000" pitchFamily="2" charset="2"/>
              <a:buChar char="Ø"/>
            </a:pPr>
            <a:r>
              <a:rPr lang="en-US" sz="1600" dirty="0">
                <a:solidFill>
                  <a:srgbClr val="1F3864"/>
                </a:solidFill>
                <a:latin typeface="Aptos" panose="020B0004020202020204" pitchFamily="34" charset="0"/>
                <a:ea typeface="Calibri"/>
                <a:cs typeface="Calibri"/>
                <a:sym typeface="Calibri"/>
              </a:rPr>
              <a:t>A collaborative approach involving various stakeholders, such as educational institutions, public and private sectors, and policy-makers, is necessary to regularly assess and monitor digital skills development.</a:t>
            </a:r>
          </a:p>
          <a:p>
            <a:pPr marL="742950" lvl="1" indent="-285750">
              <a:buClr>
                <a:srgbClr val="1F3864"/>
              </a:buClr>
              <a:buSzPct val="100000"/>
              <a:buFont typeface="Wingdings" panose="05000000000000000000" pitchFamily="2" charset="2"/>
              <a:buChar char="Ø"/>
            </a:pPr>
            <a:r>
              <a:rPr lang="en-US" sz="1400" dirty="0">
                <a:solidFill>
                  <a:srgbClr val="1F3864"/>
                </a:solidFill>
                <a:latin typeface="Aptos" panose="020B0004020202020204" pitchFamily="34" charset="0"/>
                <a:ea typeface="Calibri"/>
                <a:cs typeface="Calibri"/>
                <a:sym typeface="Calibri"/>
              </a:rPr>
              <a:t>Regular assessments and coordinated efforts can help create effective strategies for upskilling and fostering digital literacy across the population.</a:t>
            </a:r>
          </a:p>
        </p:txBody>
      </p:sp>
      <p:sp>
        <p:nvSpPr>
          <p:cNvPr id="888" name="Google Shape;888;p17"/>
          <p:cNvSpPr txBox="1"/>
          <p:nvPr/>
        </p:nvSpPr>
        <p:spPr>
          <a:xfrm>
            <a:off x="190217" y="145410"/>
            <a:ext cx="1101584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1"/>
              </a:buClr>
              <a:buSzPts val="4000"/>
              <a:buFont typeface="Calibri"/>
              <a:buNone/>
            </a:pPr>
            <a:r>
              <a:rPr lang="en-US" sz="4000" b="1" i="0" u="none" strike="noStrike" dirty="0">
                <a:solidFill>
                  <a:schemeClr val="accent1"/>
                </a:solidFill>
                <a:latin typeface="Aptos" panose="020B0004020202020204" pitchFamily="34" charset="0"/>
                <a:ea typeface="Calibri"/>
                <a:cs typeface="Calibri"/>
                <a:sym typeface="Calibri"/>
              </a:rPr>
              <a:t>Recommendations for Other Countries</a:t>
            </a:r>
          </a:p>
        </p:txBody>
      </p:sp>
      <p:sp>
        <p:nvSpPr>
          <p:cNvPr id="25" name="TextBox 24">
            <a:extLst>
              <a:ext uri="{FF2B5EF4-FFF2-40B4-BE49-F238E27FC236}">
                <a16:creationId xmlns:a16="http://schemas.microsoft.com/office/drawing/2014/main" id="{E4BF6138-1B9E-2F80-E86C-C744E98FD84C}"/>
              </a:ext>
            </a:extLst>
          </p:cNvPr>
          <p:cNvSpPr txBox="1"/>
          <p:nvPr/>
        </p:nvSpPr>
        <p:spPr>
          <a:xfrm>
            <a:off x="177753" y="2264372"/>
            <a:ext cx="11658598" cy="461665"/>
          </a:xfrm>
          <a:prstGeom prst="rect">
            <a:avLst/>
          </a:prstGeom>
          <a:solidFill>
            <a:schemeClr val="accent5"/>
          </a:solidFill>
        </p:spPr>
        <p:txBody>
          <a:bodyPr wrap="square" lIns="0" rIns="0" rtlCol="0" anchor="b">
            <a:spAutoFit/>
          </a:bodyPr>
          <a:lstStyle/>
          <a:p>
            <a:pPr algn="ctr"/>
            <a:endParaRPr lang="en-US" sz="2400" b="1" cap="all" noProof="1">
              <a:solidFill>
                <a:schemeClr val="bg1"/>
              </a:solidFill>
              <a:latin typeface="Aptos" panose="020B0004020202020204" pitchFamily="34" charset="0"/>
            </a:endParaRPr>
          </a:p>
        </p:txBody>
      </p:sp>
      <p:sp>
        <p:nvSpPr>
          <p:cNvPr id="26" name="TextBox 25">
            <a:extLst>
              <a:ext uri="{FF2B5EF4-FFF2-40B4-BE49-F238E27FC236}">
                <a16:creationId xmlns:a16="http://schemas.microsoft.com/office/drawing/2014/main" id="{27655112-DBA6-E048-FF7F-24B2D724B35D}"/>
              </a:ext>
            </a:extLst>
          </p:cNvPr>
          <p:cNvSpPr txBox="1"/>
          <p:nvPr/>
        </p:nvSpPr>
        <p:spPr>
          <a:xfrm>
            <a:off x="-1333005" y="2346240"/>
            <a:ext cx="5746600" cy="307777"/>
          </a:xfrm>
          <a:prstGeom prst="rect">
            <a:avLst/>
          </a:prstGeom>
          <a:noFill/>
        </p:spPr>
        <p:txBody>
          <a:bodyPr wrap="square">
            <a:spAutoFit/>
          </a:bodyPr>
          <a:lstStyle/>
          <a:p>
            <a:pPr algn="ctr"/>
            <a:r>
              <a:rPr lang="en-US" sz="1400" b="1" cap="all" noProof="1">
                <a:solidFill>
                  <a:schemeClr val="bg1"/>
                </a:solidFill>
                <a:latin typeface="Aptos" panose="020B0004020202020204" pitchFamily="34" charset="0"/>
              </a:rPr>
              <a:t>Target Vulnerable Groups</a:t>
            </a:r>
          </a:p>
        </p:txBody>
      </p:sp>
      <p:sp>
        <p:nvSpPr>
          <p:cNvPr id="30" name="TextBox 29">
            <a:extLst>
              <a:ext uri="{FF2B5EF4-FFF2-40B4-BE49-F238E27FC236}">
                <a16:creationId xmlns:a16="http://schemas.microsoft.com/office/drawing/2014/main" id="{9F005747-BDE9-9899-3F0D-C2B704B2D7AC}"/>
              </a:ext>
            </a:extLst>
          </p:cNvPr>
          <p:cNvSpPr txBox="1"/>
          <p:nvPr/>
        </p:nvSpPr>
        <p:spPr>
          <a:xfrm>
            <a:off x="177753" y="4822795"/>
            <a:ext cx="11633661" cy="461665"/>
          </a:xfrm>
          <a:prstGeom prst="rect">
            <a:avLst/>
          </a:prstGeom>
          <a:solidFill>
            <a:schemeClr val="accent5"/>
          </a:solidFill>
        </p:spPr>
        <p:txBody>
          <a:bodyPr wrap="square" lIns="0" rIns="0" rtlCol="0" anchor="b">
            <a:spAutoFit/>
          </a:bodyPr>
          <a:lstStyle/>
          <a:p>
            <a:pPr algn="ctr"/>
            <a:endParaRPr lang="en-US" sz="2400" b="1" cap="all" noProof="1">
              <a:solidFill>
                <a:schemeClr val="bg1"/>
              </a:solidFill>
              <a:latin typeface="Aptos" panose="020B0004020202020204" pitchFamily="34" charset="0"/>
            </a:endParaRPr>
          </a:p>
        </p:txBody>
      </p:sp>
      <p:sp>
        <p:nvSpPr>
          <p:cNvPr id="32" name="Google Shape;887;p17">
            <a:extLst>
              <a:ext uri="{FF2B5EF4-FFF2-40B4-BE49-F238E27FC236}">
                <a16:creationId xmlns:a16="http://schemas.microsoft.com/office/drawing/2014/main" id="{F8E8F153-F597-39ED-57EA-1340C9BA0D7D}"/>
              </a:ext>
            </a:extLst>
          </p:cNvPr>
          <p:cNvSpPr txBox="1"/>
          <p:nvPr/>
        </p:nvSpPr>
        <p:spPr>
          <a:xfrm>
            <a:off x="190222" y="2765654"/>
            <a:ext cx="11683535" cy="83095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F3864"/>
              </a:buClr>
              <a:buSzPct val="100000"/>
              <a:buFont typeface="Wingdings" panose="05000000000000000000" pitchFamily="2" charset="2"/>
              <a:buChar char="Ø"/>
            </a:pPr>
            <a:r>
              <a:rPr lang="en-US" sz="1600" dirty="0">
                <a:solidFill>
                  <a:srgbClr val="1F3864"/>
                </a:solidFill>
                <a:latin typeface="Aptos" panose="020B0004020202020204" pitchFamily="34" charset="0"/>
                <a:ea typeface="Calibri"/>
                <a:cs typeface="Calibri"/>
                <a:sym typeface="Calibri"/>
              </a:rPr>
              <a:t>The assessment should pay special attention to vulnerable populations, such as those in rural areas, older adults, and individuals with lower incomes. </a:t>
            </a:r>
          </a:p>
          <a:p>
            <a:pPr marL="742950" lvl="1" indent="-285750">
              <a:buClr>
                <a:srgbClr val="1F3864"/>
              </a:buClr>
              <a:buSzPct val="100000"/>
              <a:buFont typeface="Wingdings" panose="05000000000000000000" pitchFamily="2" charset="2"/>
              <a:buChar char="Ø"/>
            </a:pPr>
            <a:r>
              <a:rPr lang="en-US" sz="1400" dirty="0">
                <a:solidFill>
                  <a:srgbClr val="1F3864"/>
                </a:solidFill>
                <a:latin typeface="Aptos" panose="020B0004020202020204" pitchFamily="34" charset="0"/>
                <a:ea typeface="Calibri"/>
                <a:cs typeface="Calibri"/>
                <a:sym typeface="Calibri"/>
              </a:rPr>
              <a:t>Tailored questions and focused sampling for these groups will help identify specific gaps that need targeted interventions.​</a:t>
            </a:r>
          </a:p>
        </p:txBody>
      </p:sp>
      <p:sp>
        <p:nvSpPr>
          <p:cNvPr id="3" name="TextBox 2">
            <a:extLst>
              <a:ext uri="{FF2B5EF4-FFF2-40B4-BE49-F238E27FC236}">
                <a16:creationId xmlns:a16="http://schemas.microsoft.com/office/drawing/2014/main" id="{F475FE64-01BA-4771-9EAA-1FE56E126CA1}"/>
              </a:ext>
            </a:extLst>
          </p:cNvPr>
          <p:cNvSpPr txBox="1"/>
          <p:nvPr/>
        </p:nvSpPr>
        <p:spPr>
          <a:xfrm>
            <a:off x="-597304" y="4899738"/>
            <a:ext cx="4715233" cy="307777"/>
          </a:xfrm>
          <a:prstGeom prst="rect">
            <a:avLst/>
          </a:prstGeom>
          <a:noFill/>
        </p:spPr>
        <p:txBody>
          <a:bodyPr wrap="square">
            <a:spAutoFit/>
          </a:bodyPr>
          <a:lstStyle/>
          <a:p>
            <a:pPr algn="ctr"/>
            <a:r>
              <a:rPr lang="en-US" sz="1400" b="1" cap="all" noProof="1">
                <a:solidFill>
                  <a:schemeClr val="bg1"/>
                </a:solidFill>
                <a:latin typeface="Aptos" panose="020B0004020202020204" pitchFamily="34" charset="0"/>
              </a:rPr>
              <a:t>Involve multiple stakeholders</a:t>
            </a:r>
          </a:p>
        </p:txBody>
      </p:sp>
      <p:sp>
        <p:nvSpPr>
          <p:cNvPr id="4" name="Google Shape;887;p17">
            <a:extLst>
              <a:ext uri="{FF2B5EF4-FFF2-40B4-BE49-F238E27FC236}">
                <a16:creationId xmlns:a16="http://schemas.microsoft.com/office/drawing/2014/main" id="{213564C0-0797-A365-F482-D2B1E8B3E642}"/>
              </a:ext>
            </a:extLst>
          </p:cNvPr>
          <p:cNvSpPr txBox="1"/>
          <p:nvPr/>
        </p:nvSpPr>
        <p:spPr>
          <a:xfrm>
            <a:off x="165285" y="4076213"/>
            <a:ext cx="11804924" cy="76940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F3864"/>
              </a:buClr>
              <a:buSzPct val="100000"/>
              <a:buFont typeface="Wingdings" panose="05000000000000000000" pitchFamily="2" charset="2"/>
              <a:buChar char="Ø"/>
            </a:pPr>
            <a:r>
              <a:rPr lang="en-US" sz="1600" dirty="0">
                <a:solidFill>
                  <a:srgbClr val="1F3864"/>
                </a:solidFill>
                <a:latin typeface="Aptos" panose="020B0004020202020204" pitchFamily="34" charset="0"/>
                <a:ea typeface="Calibri"/>
                <a:cs typeface="Calibri"/>
                <a:sym typeface="Calibri"/>
              </a:rPr>
              <a:t>While self-reported surveys are useful, they can sometimes lead to over- or under-estimation of skills. </a:t>
            </a:r>
          </a:p>
          <a:p>
            <a:pPr marL="742950" lvl="1" indent="-285750">
              <a:buClr>
                <a:srgbClr val="1F3864"/>
              </a:buClr>
              <a:buSzPct val="100000"/>
              <a:buFont typeface="Wingdings" panose="05000000000000000000" pitchFamily="2" charset="2"/>
              <a:buChar char="Ø"/>
            </a:pPr>
            <a:r>
              <a:rPr lang="en-US" sz="1400" dirty="0">
                <a:solidFill>
                  <a:srgbClr val="1F3864"/>
                </a:solidFill>
                <a:latin typeface="Aptos" panose="020B0004020202020204" pitchFamily="34" charset="0"/>
                <a:ea typeface="Calibri"/>
                <a:cs typeface="Calibri"/>
                <a:sym typeface="Calibri"/>
              </a:rPr>
              <a:t>Countries should consider combining these surveys with performance-based assessments to get a clearer and more accurate picture of actual digital abilities​.</a:t>
            </a:r>
          </a:p>
        </p:txBody>
      </p:sp>
      <p:sp>
        <p:nvSpPr>
          <p:cNvPr id="20" name="TextBox 19">
            <a:extLst>
              <a:ext uri="{FF2B5EF4-FFF2-40B4-BE49-F238E27FC236}">
                <a16:creationId xmlns:a16="http://schemas.microsoft.com/office/drawing/2014/main" id="{AA6D4E6A-F147-C07A-BECC-7B074D63BE62}"/>
              </a:ext>
            </a:extLst>
          </p:cNvPr>
          <p:cNvSpPr txBox="1"/>
          <p:nvPr/>
        </p:nvSpPr>
        <p:spPr>
          <a:xfrm>
            <a:off x="190220" y="1011730"/>
            <a:ext cx="11658600" cy="461665"/>
          </a:xfrm>
          <a:prstGeom prst="rect">
            <a:avLst/>
          </a:prstGeom>
          <a:solidFill>
            <a:schemeClr val="accent5"/>
          </a:solidFill>
        </p:spPr>
        <p:txBody>
          <a:bodyPr wrap="square" lIns="0" rIns="0" rtlCol="0" anchor="b">
            <a:spAutoFit/>
          </a:bodyPr>
          <a:lstStyle/>
          <a:p>
            <a:pPr algn="ctr"/>
            <a:endParaRPr lang="en-US" sz="2400" b="1" cap="all" noProof="1">
              <a:solidFill>
                <a:schemeClr val="bg1"/>
              </a:solidFill>
              <a:latin typeface="Aptos" panose="020B0004020202020204" pitchFamily="34" charset="0"/>
            </a:endParaRPr>
          </a:p>
        </p:txBody>
      </p:sp>
      <p:sp>
        <p:nvSpPr>
          <p:cNvPr id="21" name="TextBox 20">
            <a:extLst>
              <a:ext uri="{FF2B5EF4-FFF2-40B4-BE49-F238E27FC236}">
                <a16:creationId xmlns:a16="http://schemas.microsoft.com/office/drawing/2014/main" id="{D2F334CA-D476-F07A-FD7E-4AB4ABE40067}"/>
              </a:ext>
            </a:extLst>
          </p:cNvPr>
          <p:cNvSpPr txBox="1"/>
          <p:nvPr/>
        </p:nvSpPr>
        <p:spPr>
          <a:xfrm>
            <a:off x="-1072288" y="1102828"/>
            <a:ext cx="5994576" cy="307777"/>
          </a:xfrm>
          <a:prstGeom prst="rect">
            <a:avLst/>
          </a:prstGeom>
          <a:noFill/>
        </p:spPr>
        <p:txBody>
          <a:bodyPr wrap="square">
            <a:spAutoFit/>
          </a:bodyPr>
          <a:lstStyle/>
          <a:p>
            <a:pPr algn="ctr"/>
            <a:r>
              <a:rPr lang="en-US" sz="1400" b="1" cap="all" noProof="1">
                <a:solidFill>
                  <a:schemeClr val="bg1"/>
                </a:solidFill>
                <a:latin typeface="Aptos" panose="020B0004020202020204" pitchFamily="34" charset="0"/>
              </a:rPr>
              <a:t>Include a Variety of Skills Levels</a:t>
            </a:r>
          </a:p>
        </p:txBody>
      </p:sp>
      <p:sp>
        <p:nvSpPr>
          <p:cNvPr id="22" name="Google Shape;887;p17">
            <a:extLst>
              <a:ext uri="{FF2B5EF4-FFF2-40B4-BE49-F238E27FC236}">
                <a16:creationId xmlns:a16="http://schemas.microsoft.com/office/drawing/2014/main" id="{2EB4E69D-7936-8D00-0337-04363871E2E4}"/>
              </a:ext>
            </a:extLst>
          </p:cNvPr>
          <p:cNvSpPr txBox="1"/>
          <p:nvPr/>
        </p:nvSpPr>
        <p:spPr>
          <a:xfrm>
            <a:off x="190219" y="1515284"/>
            <a:ext cx="11658599" cy="76940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F3864"/>
              </a:buClr>
              <a:buSzPct val="100000"/>
              <a:buFont typeface="Wingdings" panose="05000000000000000000" pitchFamily="2" charset="2"/>
              <a:buChar char="Ø"/>
            </a:pPr>
            <a:r>
              <a:rPr lang="en-US" sz="1600" dirty="0">
                <a:solidFill>
                  <a:srgbClr val="1F3864"/>
                </a:solidFill>
                <a:latin typeface="Aptos" panose="020B0004020202020204" pitchFamily="34" charset="0"/>
                <a:ea typeface="Calibri"/>
                <a:cs typeface="Calibri"/>
                <a:sym typeface="Calibri"/>
              </a:rPr>
              <a:t>The assessment should cover both basic and advanced digital skills. </a:t>
            </a:r>
          </a:p>
          <a:p>
            <a:pPr marL="742950" lvl="1" indent="-285750">
              <a:buClr>
                <a:srgbClr val="1F3864"/>
              </a:buClr>
              <a:buSzPct val="100000"/>
              <a:buFont typeface="Wingdings" panose="05000000000000000000" pitchFamily="2" charset="2"/>
              <a:buChar char="Ø"/>
            </a:pPr>
            <a:r>
              <a:rPr lang="en-US" sz="1400" dirty="0">
                <a:solidFill>
                  <a:srgbClr val="1F3864"/>
                </a:solidFill>
                <a:latin typeface="Aptos" panose="020B0004020202020204" pitchFamily="34" charset="0"/>
                <a:ea typeface="Calibri"/>
                <a:cs typeface="Calibri"/>
                <a:sym typeface="Calibri"/>
              </a:rPr>
              <a:t>This ensures that countries can understand not only the general population’s basic digital abilities but also the more specialized and technical skills that may be necessary for future workforce demands.​</a:t>
            </a:r>
          </a:p>
        </p:txBody>
      </p:sp>
      <p:sp>
        <p:nvSpPr>
          <p:cNvPr id="52" name="TextBox 51">
            <a:extLst>
              <a:ext uri="{FF2B5EF4-FFF2-40B4-BE49-F238E27FC236}">
                <a16:creationId xmlns:a16="http://schemas.microsoft.com/office/drawing/2014/main" id="{7CF026D3-6149-08BA-F417-4CB09D8ADBAB}"/>
              </a:ext>
            </a:extLst>
          </p:cNvPr>
          <p:cNvSpPr txBox="1"/>
          <p:nvPr/>
        </p:nvSpPr>
        <p:spPr>
          <a:xfrm>
            <a:off x="190222" y="3587074"/>
            <a:ext cx="11633661" cy="461665"/>
          </a:xfrm>
          <a:prstGeom prst="rect">
            <a:avLst/>
          </a:prstGeom>
          <a:solidFill>
            <a:schemeClr val="accent5"/>
          </a:solidFill>
        </p:spPr>
        <p:txBody>
          <a:bodyPr wrap="square" lIns="0" rIns="0" rtlCol="0" anchor="b">
            <a:spAutoFit/>
          </a:bodyPr>
          <a:lstStyle/>
          <a:p>
            <a:pPr algn="ctr"/>
            <a:endParaRPr lang="en-US" sz="2400" b="1" cap="all" noProof="1">
              <a:solidFill>
                <a:schemeClr val="bg1"/>
              </a:solidFill>
              <a:latin typeface="Aptos" panose="020B0004020202020204" pitchFamily="34" charset="0"/>
            </a:endParaRPr>
          </a:p>
        </p:txBody>
      </p:sp>
      <p:sp>
        <p:nvSpPr>
          <p:cNvPr id="53" name="TextBox 52">
            <a:extLst>
              <a:ext uri="{FF2B5EF4-FFF2-40B4-BE49-F238E27FC236}">
                <a16:creationId xmlns:a16="http://schemas.microsoft.com/office/drawing/2014/main" id="{62918D21-30A3-89B3-55C9-829394A3C1A2}"/>
              </a:ext>
            </a:extLst>
          </p:cNvPr>
          <p:cNvSpPr txBox="1"/>
          <p:nvPr/>
        </p:nvSpPr>
        <p:spPr>
          <a:xfrm>
            <a:off x="177753" y="3648684"/>
            <a:ext cx="6799990" cy="307777"/>
          </a:xfrm>
          <a:prstGeom prst="rect">
            <a:avLst/>
          </a:prstGeom>
          <a:noFill/>
        </p:spPr>
        <p:txBody>
          <a:bodyPr wrap="square">
            <a:spAutoFit/>
          </a:bodyPr>
          <a:lstStyle/>
          <a:p>
            <a:pPr algn="ctr"/>
            <a:r>
              <a:rPr lang="en-US" sz="1400" b="1" cap="all" noProof="1">
                <a:solidFill>
                  <a:schemeClr val="bg1"/>
                </a:solidFill>
                <a:latin typeface="Aptos" panose="020B0004020202020204" pitchFamily="34" charset="0"/>
              </a:rPr>
              <a:t>Combine Self-Reported Data with Performance-Based Assessments</a:t>
            </a:r>
          </a:p>
        </p:txBody>
      </p:sp>
    </p:spTree>
    <p:extLst>
      <p:ext uri="{BB962C8B-B14F-4D97-AF65-F5344CB8AC3E}">
        <p14:creationId xmlns:p14="http://schemas.microsoft.com/office/powerpoint/2010/main" val="1157586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hape 88">
            <a:extLst>
              <a:ext uri="{FF2B5EF4-FFF2-40B4-BE49-F238E27FC236}">
                <a16:creationId xmlns:a16="http://schemas.microsoft.com/office/drawing/2014/main" id="{4420F017-B5A3-4E51-A18B-D88B058989EF}"/>
              </a:ext>
            </a:extLst>
          </p:cNvPr>
          <p:cNvPicPr preferRelativeResize="0"/>
          <p:nvPr/>
        </p:nvPicPr>
        <p:blipFill>
          <a:blip r:embed="rId3">
            <a:alphaModFix/>
          </a:blip>
          <a:stretch>
            <a:fillRect/>
          </a:stretch>
        </p:blipFill>
        <p:spPr>
          <a:xfrm>
            <a:off x="152400" y="1017891"/>
            <a:ext cx="11658599" cy="289419"/>
          </a:xfrm>
          <a:prstGeom prst="rect">
            <a:avLst/>
          </a:prstGeom>
          <a:noFill/>
          <a:ln>
            <a:noFill/>
          </a:ln>
        </p:spPr>
      </p:pic>
      <p:sp>
        <p:nvSpPr>
          <p:cNvPr id="11" name="Content Placeholder 2">
            <a:extLst>
              <a:ext uri="{FF2B5EF4-FFF2-40B4-BE49-F238E27FC236}">
                <a16:creationId xmlns:a16="http://schemas.microsoft.com/office/drawing/2014/main" id="{A9110147-D148-4618-9BD1-D4AB25A0840E}"/>
              </a:ext>
            </a:extLst>
          </p:cNvPr>
          <p:cNvSpPr>
            <a:spLocks noGrp="1"/>
          </p:cNvSpPr>
          <p:nvPr/>
        </p:nvSpPr>
        <p:spPr>
          <a:xfrm>
            <a:off x="5078872" y="1307310"/>
            <a:ext cx="6398171" cy="15901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b="1" dirty="0">
              <a:solidFill>
                <a:schemeClr val="accent1">
                  <a:lumMod val="75000"/>
                </a:schemeClr>
              </a:solidFill>
              <a:latin typeface="Candara" panose="020E0502030303020204" pitchFamily="34" charset="0"/>
            </a:endParaRPr>
          </a:p>
          <a:p>
            <a:pPr marL="0" indent="0" algn="ctr">
              <a:buNone/>
            </a:pPr>
            <a:r>
              <a:rPr lang="en-US" sz="4400" b="1" dirty="0">
                <a:solidFill>
                  <a:schemeClr val="accent1">
                    <a:lumMod val="75000"/>
                  </a:schemeClr>
                </a:solidFill>
                <a:latin typeface="Aptos" panose="020B0004020202020204" pitchFamily="34" charset="0"/>
              </a:rPr>
              <a:t>Thank You</a:t>
            </a:r>
          </a:p>
          <a:p>
            <a:pPr marL="0" indent="0">
              <a:buNone/>
            </a:pPr>
            <a:endParaRPr lang="en-GB" sz="2800" dirty="0">
              <a:latin typeface="Candara" panose="020E0502030303020204" pitchFamily="34" charset="0"/>
            </a:endParaRPr>
          </a:p>
        </p:txBody>
      </p:sp>
      <p:sp>
        <p:nvSpPr>
          <p:cNvPr id="2" name="Rectangle 1">
            <a:extLst>
              <a:ext uri="{FF2B5EF4-FFF2-40B4-BE49-F238E27FC236}">
                <a16:creationId xmlns:a16="http://schemas.microsoft.com/office/drawing/2014/main" id="{440BD680-86EE-4482-A403-6CA6CEC5636F}"/>
              </a:ext>
            </a:extLst>
          </p:cNvPr>
          <p:cNvSpPr/>
          <p:nvPr/>
        </p:nvSpPr>
        <p:spPr>
          <a:xfrm>
            <a:off x="10507371" y="2185472"/>
            <a:ext cx="184731" cy="369332"/>
          </a:xfrm>
          <a:prstGeom prst="rect">
            <a:avLst/>
          </a:prstGeom>
        </p:spPr>
        <p:txBody>
          <a:bodyPr wrap="none">
            <a:spAutoFit/>
          </a:bodyPr>
          <a:lstStyle/>
          <a:p>
            <a:pPr algn="ctr"/>
            <a:endParaRPr lang="en-US" b="1" dirty="0">
              <a:solidFill>
                <a:schemeClr val="accent1">
                  <a:lumMod val="75000"/>
                </a:schemeClr>
              </a:solidFill>
              <a:latin typeface="Candara" panose="020E0502030303020204" pitchFamily="34" charset="0"/>
            </a:endParaRPr>
          </a:p>
        </p:txBody>
      </p:sp>
    </p:spTree>
    <p:extLst>
      <p:ext uri="{BB962C8B-B14F-4D97-AF65-F5344CB8AC3E}">
        <p14:creationId xmlns:p14="http://schemas.microsoft.com/office/powerpoint/2010/main" val="258108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0A3BCFD-9E0C-4CCF-BA3B-3ABACCA5491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4" imgH="274" progId="TCLayout.ActiveDocument.1">
                  <p:embed/>
                </p:oleObj>
              </mc:Choice>
              <mc:Fallback>
                <p:oleObj name="think-cell Slide" r:id="rId4" imgW="274" imgH="274" progId="TCLayout.ActiveDocument.1">
                  <p:embed/>
                  <p:pic>
                    <p:nvPicPr>
                      <p:cNvPr id="4" name="Object 3" hidden="1">
                        <a:extLst>
                          <a:ext uri="{FF2B5EF4-FFF2-40B4-BE49-F238E27FC236}">
                            <a16:creationId xmlns:a16="http://schemas.microsoft.com/office/drawing/2014/main" id="{F0A3BCFD-9E0C-4CCF-BA3B-3ABACCA549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2" name="Picture 21" descr="A picture containing water, city, outdoor, scene&#10;&#10;Description automatically generated">
            <a:extLst>
              <a:ext uri="{FF2B5EF4-FFF2-40B4-BE49-F238E27FC236}">
                <a16:creationId xmlns:a16="http://schemas.microsoft.com/office/drawing/2014/main" id="{9A91C251-C506-4C76-A230-B1F001987AEB}"/>
              </a:ext>
            </a:extLst>
          </p:cNvPr>
          <p:cNvPicPr>
            <a:picLocks noChangeAspect="1"/>
          </p:cNvPicPr>
          <p:nvPr/>
        </p:nvPicPr>
        <p:blipFill rotWithShape="1">
          <a:blip r:embed="rId6"/>
          <a:srcRect l="29633" t="-392" r="31366" b="-588"/>
          <a:stretch/>
        </p:blipFill>
        <p:spPr>
          <a:xfrm>
            <a:off x="0" y="-53791"/>
            <a:ext cx="4074158" cy="6925237"/>
          </a:xfrm>
          <a:prstGeom prst="rect">
            <a:avLst/>
          </a:prstGeom>
        </p:spPr>
      </p:pic>
      <p:sp>
        <p:nvSpPr>
          <p:cNvPr id="23" name="Overlay">
            <a:extLst>
              <a:ext uri="{FF2B5EF4-FFF2-40B4-BE49-F238E27FC236}">
                <a16:creationId xmlns:a16="http://schemas.microsoft.com/office/drawing/2014/main" id="{E286C536-E1A2-4AA5-97FD-3FAAEF740774}"/>
              </a:ext>
            </a:extLst>
          </p:cNvPr>
          <p:cNvSpPr/>
          <p:nvPr>
            <p:custDataLst>
              <p:tags r:id="rId2"/>
            </p:custDataLst>
          </p:nvPr>
        </p:nvSpPr>
        <p:spPr>
          <a:xfrm>
            <a:off x="-12032" y="-33619"/>
            <a:ext cx="4112201" cy="6925237"/>
          </a:xfrm>
          <a:prstGeom prst="rect">
            <a:avLst/>
          </a:prstGeom>
          <a:solidFill>
            <a:srgbClr val="002060">
              <a:alpha val="70000"/>
            </a:srgb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Aptos" panose="020B0004020202020204" pitchFamily="34" charset="0"/>
            </a:endParaRPr>
          </a:p>
        </p:txBody>
      </p:sp>
      <p:sp>
        <p:nvSpPr>
          <p:cNvPr id="3" name="Title 2">
            <a:extLst>
              <a:ext uri="{FF2B5EF4-FFF2-40B4-BE49-F238E27FC236}">
                <a16:creationId xmlns:a16="http://schemas.microsoft.com/office/drawing/2014/main" id="{27927645-E4B9-4CBF-907B-C23728399125}"/>
              </a:ext>
            </a:extLst>
          </p:cNvPr>
          <p:cNvSpPr>
            <a:spLocks noGrp="1"/>
          </p:cNvSpPr>
          <p:nvPr>
            <p:ph type="title"/>
          </p:nvPr>
        </p:nvSpPr>
        <p:spPr>
          <a:xfrm>
            <a:off x="197222" y="2516003"/>
            <a:ext cx="3727753" cy="1495794"/>
          </a:xfrm>
        </p:spPr>
        <p:txBody>
          <a:bodyPr vert="horz"/>
          <a:lstStyle/>
          <a:p>
            <a:r>
              <a:rPr lang="en-US" sz="2400" b="1" dirty="0">
                <a:solidFill>
                  <a:srgbClr val="FFFFFF"/>
                </a:solidFill>
                <a:latin typeface="Aptos" panose="020B0004020202020204" pitchFamily="34" charset="0"/>
                <a:ea typeface="+mn-ea"/>
                <a:cs typeface="Calibri" panose="020F0502020204030204" pitchFamily="34" charset="0"/>
              </a:rPr>
              <a:t>Azerbaijan</a:t>
            </a:r>
            <a:r>
              <a:rPr lang="az-Latn-AZ" sz="2400" b="1" dirty="0">
                <a:solidFill>
                  <a:srgbClr val="FFFFFF"/>
                </a:solidFill>
                <a:latin typeface="Aptos" panose="020B0004020202020204" pitchFamily="34" charset="0"/>
                <a:ea typeface="+mn-ea"/>
                <a:cs typeface="Calibri" panose="020F0502020204030204" pitchFamily="34" charset="0"/>
              </a:rPr>
              <a:t>:</a:t>
            </a:r>
            <a:br>
              <a:rPr lang="az-Latn-AZ" sz="2400" b="1" dirty="0">
                <a:solidFill>
                  <a:srgbClr val="FFFFFF"/>
                </a:solidFill>
                <a:latin typeface="Aptos" panose="020B0004020202020204" pitchFamily="34" charset="0"/>
                <a:ea typeface="+mn-ea"/>
                <a:cs typeface="Calibri" panose="020F0502020204030204" pitchFamily="34" charset="0"/>
              </a:rPr>
            </a:br>
            <a:r>
              <a:rPr lang="en-US" sz="2400" b="1" dirty="0">
                <a:solidFill>
                  <a:srgbClr val="FFFFFF"/>
                </a:solidFill>
                <a:latin typeface="Aptos" panose="020B0004020202020204" pitchFamily="34" charset="0"/>
                <a:ea typeface="+mn-ea"/>
                <a:cs typeface="Calibri" panose="020F0502020204030204" pitchFamily="34" charset="0"/>
              </a:rPr>
              <a:t>Digital Skills Assessment</a:t>
            </a:r>
            <a:endParaRPr lang="en-US" sz="2400" dirty="0">
              <a:solidFill>
                <a:srgbClr val="FFFFFF"/>
              </a:solidFill>
              <a:latin typeface="Aptos" panose="020B0004020202020204" pitchFamily="34" charset="0"/>
            </a:endParaRPr>
          </a:p>
        </p:txBody>
      </p:sp>
      <p:cxnSp>
        <p:nvCxnSpPr>
          <p:cNvPr id="58" name="Straight Connector 57">
            <a:extLst>
              <a:ext uri="{FF2B5EF4-FFF2-40B4-BE49-F238E27FC236}">
                <a16:creationId xmlns:a16="http://schemas.microsoft.com/office/drawing/2014/main" id="{DB3ABA0E-A86E-4EBD-E51F-293773DEF1DD}"/>
              </a:ext>
            </a:extLst>
          </p:cNvPr>
          <p:cNvCxnSpPr/>
          <p:nvPr/>
        </p:nvCxnSpPr>
        <p:spPr>
          <a:xfrm>
            <a:off x="4947571" y="0"/>
            <a:ext cx="0" cy="6858000"/>
          </a:xfrm>
          <a:prstGeom prst="line">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460386FE-2C40-5B0D-745A-4001FC57348D}"/>
              </a:ext>
            </a:extLst>
          </p:cNvPr>
          <p:cNvSpPr/>
          <p:nvPr/>
        </p:nvSpPr>
        <p:spPr>
          <a:xfrm>
            <a:off x="4464310" y="3936699"/>
            <a:ext cx="966523" cy="966523"/>
          </a:xfrm>
          <a:prstGeom prst="ellipse">
            <a:avLst/>
          </a:prstGeom>
          <a:solidFill>
            <a:schemeClr val="bg1">
              <a:lumMod val="95000"/>
            </a:schemeClr>
          </a:solidFill>
          <a:ln w="9525" cap="flat"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kern="0">
              <a:solidFill>
                <a:schemeClr val="bg1">
                  <a:lumMod val="50000"/>
                </a:schemeClr>
              </a:solidFill>
              <a:latin typeface="Aptos" panose="020B0004020202020204" pitchFamily="34" charset="0"/>
            </a:endParaRPr>
          </a:p>
        </p:txBody>
      </p:sp>
      <p:sp>
        <p:nvSpPr>
          <p:cNvPr id="63" name="Oval 62">
            <a:extLst>
              <a:ext uri="{FF2B5EF4-FFF2-40B4-BE49-F238E27FC236}">
                <a16:creationId xmlns:a16="http://schemas.microsoft.com/office/drawing/2014/main" id="{5B5FC4C6-8C02-2900-0DC9-73E8CA58317B}"/>
              </a:ext>
            </a:extLst>
          </p:cNvPr>
          <p:cNvSpPr/>
          <p:nvPr/>
        </p:nvSpPr>
        <p:spPr>
          <a:xfrm>
            <a:off x="4464310" y="1180948"/>
            <a:ext cx="966523" cy="966523"/>
          </a:xfrm>
          <a:prstGeom prst="ellipse">
            <a:avLst/>
          </a:prstGeom>
          <a:solidFill>
            <a:schemeClr val="bg1">
              <a:lumMod val="95000"/>
            </a:schemeClr>
          </a:solidFill>
          <a:ln w="9525" cap="flat"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kern="0">
              <a:solidFill>
                <a:schemeClr val="bg1">
                  <a:lumMod val="50000"/>
                </a:schemeClr>
              </a:solidFill>
              <a:latin typeface="Aptos" panose="020B0004020202020204" pitchFamily="34" charset="0"/>
            </a:endParaRPr>
          </a:p>
        </p:txBody>
      </p:sp>
      <p:grpSp>
        <p:nvGrpSpPr>
          <p:cNvPr id="71" name="bcgIcons_Target">
            <a:extLst>
              <a:ext uri="{FF2B5EF4-FFF2-40B4-BE49-F238E27FC236}">
                <a16:creationId xmlns:a16="http://schemas.microsoft.com/office/drawing/2014/main" id="{D72FB825-EED6-2864-0163-F8A84014A2E3}"/>
              </a:ext>
            </a:extLst>
          </p:cNvPr>
          <p:cNvGrpSpPr>
            <a:grpSpLocks noChangeAspect="1"/>
          </p:cNvGrpSpPr>
          <p:nvPr/>
        </p:nvGrpSpPr>
        <p:grpSpPr bwMode="auto">
          <a:xfrm>
            <a:off x="4663568" y="1380096"/>
            <a:ext cx="567248" cy="567774"/>
            <a:chOff x="1682" y="0"/>
            <a:chExt cx="4316" cy="4320"/>
          </a:xfrm>
        </p:grpSpPr>
        <p:sp>
          <p:nvSpPr>
            <p:cNvPr id="72" name="AutoShape 23">
              <a:extLst>
                <a:ext uri="{FF2B5EF4-FFF2-40B4-BE49-F238E27FC236}">
                  <a16:creationId xmlns:a16="http://schemas.microsoft.com/office/drawing/2014/main" id="{12EED541-C358-943A-65EA-27993172246D}"/>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724" tIns="38862" rIns="77724" bIns="38862" numCol="1" anchor="t" anchorCtr="0" compatLnSpc="1">
              <a:prstTxWarp prst="textNoShape">
                <a:avLst/>
              </a:prstTxWarp>
            </a:bodyPr>
            <a:lstStyle/>
            <a:p>
              <a:endParaRPr lang="en-US"/>
            </a:p>
          </p:txBody>
        </p:sp>
        <p:sp>
          <p:nvSpPr>
            <p:cNvPr id="73" name="Freeform 25">
              <a:extLst>
                <a:ext uri="{FF2B5EF4-FFF2-40B4-BE49-F238E27FC236}">
                  <a16:creationId xmlns:a16="http://schemas.microsoft.com/office/drawing/2014/main" id="{D1FB1D98-2195-71A4-27F5-2A47D30C6278}"/>
                </a:ext>
              </a:extLst>
            </p:cNvPr>
            <p:cNvSpPr>
              <a:spLocks noEditPoints="1"/>
            </p:cNvSpPr>
            <p:nvPr/>
          </p:nvSpPr>
          <p:spPr bwMode="auto">
            <a:xfrm>
              <a:off x="3782" y="838"/>
              <a:ext cx="1832" cy="1367"/>
            </a:xfrm>
            <a:custGeom>
              <a:avLst/>
              <a:gdLst>
                <a:gd name="T0" fmla="*/ 25 w 978"/>
                <a:gd name="T1" fmla="*/ 729 h 729"/>
                <a:gd name="T2" fmla="*/ 7 w 978"/>
                <a:gd name="T3" fmla="*/ 719 h 729"/>
                <a:gd name="T4" fmla="*/ 13 w 978"/>
                <a:gd name="T5" fmla="*/ 689 h 729"/>
                <a:gd name="T6" fmla="*/ 888 w 978"/>
                <a:gd name="T7" fmla="*/ 86 h 729"/>
                <a:gd name="T8" fmla="*/ 919 w 978"/>
                <a:gd name="T9" fmla="*/ 91 h 729"/>
                <a:gd name="T10" fmla="*/ 913 w 978"/>
                <a:gd name="T11" fmla="*/ 122 h 729"/>
                <a:gd name="T12" fmla="*/ 38 w 978"/>
                <a:gd name="T13" fmla="*/ 725 h 729"/>
                <a:gd name="T14" fmla="*/ 25 w 978"/>
                <a:gd name="T15" fmla="*/ 729 h 729"/>
                <a:gd name="T16" fmla="*/ 578 w 978"/>
                <a:gd name="T17" fmla="*/ 254 h 729"/>
                <a:gd name="T18" fmla="*/ 586 w 978"/>
                <a:gd name="T19" fmla="*/ 258 h 729"/>
                <a:gd name="T20" fmla="*/ 825 w 978"/>
                <a:gd name="T21" fmla="*/ 93 h 729"/>
                <a:gd name="T22" fmla="*/ 826 w 978"/>
                <a:gd name="T23" fmla="*/ 91 h 729"/>
                <a:gd name="T24" fmla="*/ 849 w 978"/>
                <a:gd name="T25" fmla="*/ 8 h 729"/>
                <a:gd name="T26" fmla="*/ 841 w 978"/>
                <a:gd name="T27" fmla="*/ 3 h 729"/>
                <a:gd name="T28" fmla="*/ 602 w 978"/>
                <a:gd name="T29" fmla="*/ 166 h 729"/>
                <a:gd name="T30" fmla="*/ 599 w 978"/>
                <a:gd name="T31" fmla="*/ 171 h 729"/>
                <a:gd name="T32" fmla="*/ 578 w 978"/>
                <a:gd name="T33" fmla="*/ 254 h 729"/>
                <a:gd name="T34" fmla="*/ 646 w 978"/>
                <a:gd name="T35" fmla="*/ 352 h 729"/>
                <a:gd name="T36" fmla="*/ 730 w 978"/>
                <a:gd name="T37" fmla="*/ 362 h 729"/>
                <a:gd name="T38" fmla="*/ 736 w 978"/>
                <a:gd name="T39" fmla="*/ 361 h 729"/>
                <a:gd name="T40" fmla="*/ 974 w 978"/>
                <a:gd name="T41" fmla="*/ 196 h 729"/>
                <a:gd name="T42" fmla="*/ 972 w 978"/>
                <a:gd name="T43" fmla="*/ 187 h 729"/>
                <a:gd name="T44" fmla="*/ 886 w 978"/>
                <a:gd name="T45" fmla="*/ 179 h 729"/>
                <a:gd name="T46" fmla="*/ 884 w 978"/>
                <a:gd name="T47" fmla="*/ 179 h 729"/>
                <a:gd name="T48" fmla="*/ 644 w 978"/>
                <a:gd name="T49" fmla="*/ 343 h 729"/>
                <a:gd name="T50" fmla="*/ 646 w 978"/>
                <a:gd name="T51" fmla="*/ 35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8" h="729">
                  <a:moveTo>
                    <a:pt x="25" y="729"/>
                  </a:moveTo>
                  <a:cubicBezTo>
                    <a:pt x="18" y="729"/>
                    <a:pt x="11" y="726"/>
                    <a:pt x="7" y="719"/>
                  </a:cubicBezTo>
                  <a:cubicBezTo>
                    <a:pt x="0" y="709"/>
                    <a:pt x="3" y="696"/>
                    <a:pt x="13" y="689"/>
                  </a:cubicBezTo>
                  <a:cubicBezTo>
                    <a:pt x="888" y="86"/>
                    <a:pt x="888" y="86"/>
                    <a:pt x="888" y="86"/>
                  </a:cubicBezTo>
                  <a:cubicBezTo>
                    <a:pt x="898" y="79"/>
                    <a:pt x="912" y="81"/>
                    <a:pt x="919" y="91"/>
                  </a:cubicBezTo>
                  <a:cubicBezTo>
                    <a:pt x="926" y="101"/>
                    <a:pt x="923" y="115"/>
                    <a:pt x="913" y="122"/>
                  </a:cubicBezTo>
                  <a:cubicBezTo>
                    <a:pt x="38" y="725"/>
                    <a:pt x="38" y="725"/>
                    <a:pt x="38" y="725"/>
                  </a:cubicBezTo>
                  <a:cubicBezTo>
                    <a:pt x="34" y="728"/>
                    <a:pt x="30" y="729"/>
                    <a:pt x="25" y="729"/>
                  </a:cubicBezTo>
                  <a:close/>
                  <a:moveTo>
                    <a:pt x="578" y="254"/>
                  </a:moveTo>
                  <a:cubicBezTo>
                    <a:pt x="577" y="258"/>
                    <a:pt x="582" y="259"/>
                    <a:pt x="586" y="258"/>
                  </a:cubicBezTo>
                  <a:cubicBezTo>
                    <a:pt x="586" y="258"/>
                    <a:pt x="586" y="258"/>
                    <a:pt x="825" y="93"/>
                  </a:cubicBezTo>
                  <a:cubicBezTo>
                    <a:pt x="826" y="93"/>
                    <a:pt x="826" y="93"/>
                    <a:pt x="826" y="91"/>
                  </a:cubicBezTo>
                  <a:cubicBezTo>
                    <a:pt x="826" y="91"/>
                    <a:pt x="826" y="91"/>
                    <a:pt x="849" y="8"/>
                  </a:cubicBezTo>
                  <a:cubicBezTo>
                    <a:pt x="850" y="3"/>
                    <a:pt x="845" y="0"/>
                    <a:pt x="841" y="3"/>
                  </a:cubicBezTo>
                  <a:cubicBezTo>
                    <a:pt x="841" y="3"/>
                    <a:pt x="841" y="3"/>
                    <a:pt x="602" y="166"/>
                  </a:cubicBezTo>
                  <a:cubicBezTo>
                    <a:pt x="601" y="168"/>
                    <a:pt x="601" y="168"/>
                    <a:pt x="599" y="171"/>
                  </a:cubicBezTo>
                  <a:cubicBezTo>
                    <a:pt x="599" y="171"/>
                    <a:pt x="599" y="171"/>
                    <a:pt x="578" y="254"/>
                  </a:cubicBezTo>
                  <a:close/>
                  <a:moveTo>
                    <a:pt x="646" y="352"/>
                  </a:moveTo>
                  <a:cubicBezTo>
                    <a:pt x="730" y="362"/>
                    <a:pt x="730" y="362"/>
                    <a:pt x="730" y="362"/>
                  </a:cubicBezTo>
                  <a:cubicBezTo>
                    <a:pt x="734" y="361"/>
                    <a:pt x="734" y="361"/>
                    <a:pt x="736" y="361"/>
                  </a:cubicBezTo>
                  <a:cubicBezTo>
                    <a:pt x="974" y="196"/>
                    <a:pt x="974" y="196"/>
                    <a:pt x="974" y="196"/>
                  </a:cubicBezTo>
                  <a:cubicBezTo>
                    <a:pt x="978" y="194"/>
                    <a:pt x="978" y="187"/>
                    <a:pt x="972" y="187"/>
                  </a:cubicBezTo>
                  <a:cubicBezTo>
                    <a:pt x="886" y="179"/>
                    <a:pt x="886" y="179"/>
                    <a:pt x="886" y="179"/>
                  </a:cubicBezTo>
                  <a:cubicBezTo>
                    <a:pt x="884" y="177"/>
                    <a:pt x="884" y="177"/>
                    <a:pt x="884" y="179"/>
                  </a:cubicBezTo>
                  <a:cubicBezTo>
                    <a:pt x="644" y="343"/>
                    <a:pt x="644" y="343"/>
                    <a:pt x="644" y="343"/>
                  </a:cubicBezTo>
                  <a:cubicBezTo>
                    <a:pt x="642" y="347"/>
                    <a:pt x="642" y="351"/>
                    <a:pt x="646" y="35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724" tIns="38862" rIns="77724" bIns="38862" numCol="1" anchor="t" anchorCtr="0" compatLnSpc="1">
              <a:prstTxWarp prst="textNoShape">
                <a:avLst/>
              </a:prstTxWarp>
            </a:bodyPr>
            <a:lstStyle/>
            <a:p>
              <a:endParaRPr lang="en-US">
                <a:latin typeface="Aptos" panose="020B0004020202020204" pitchFamily="34" charset="0"/>
              </a:endParaRPr>
            </a:p>
          </p:txBody>
        </p:sp>
        <p:sp>
          <p:nvSpPr>
            <p:cNvPr id="74" name="Freeform 26">
              <a:extLst>
                <a:ext uri="{FF2B5EF4-FFF2-40B4-BE49-F238E27FC236}">
                  <a16:creationId xmlns:a16="http://schemas.microsoft.com/office/drawing/2014/main" id="{79F4DF99-7D28-B836-CEBB-B501859FC9FF}"/>
                </a:ext>
              </a:extLst>
            </p:cNvPr>
            <p:cNvSpPr>
              <a:spLocks noEditPoints="1"/>
            </p:cNvSpPr>
            <p:nvPr/>
          </p:nvSpPr>
          <p:spPr bwMode="auto">
            <a:xfrm>
              <a:off x="2422" y="756"/>
              <a:ext cx="2814" cy="2816"/>
            </a:xfrm>
            <a:custGeom>
              <a:avLst/>
              <a:gdLst>
                <a:gd name="T0" fmla="*/ 1016 w 1502"/>
                <a:gd name="T1" fmla="*/ 662 h 1502"/>
                <a:gd name="T2" fmla="*/ 1030 w 1502"/>
                <a:gd name="T3" fmla="*/ 751 h 1502"/>
                <a:gd name="T4" fmla="*/ 751 w 1502"/>
                <a:gd name="T5" fmla="*/ 1030 h 1502"/>
                <a:gd name="T6" fmla="*/ 472 w 1502"/>
                <a:gd name="T7" fmla="*/ 751 h 1502"/>
                <a:gd name="T8" fmla="*/ 751 w 1502"/>
                <a:gd name="T9" fmla="*/ 472 h 1502"/>
                <a:gd name="T10" fmla="*/ 929 w 1502"/>
                <a:gd name="T11" fmla="*/ 536 h 1502"/>
                <a:gd name="T12" fmla="*/ 819 w 1502"/>
                <a:gd name="T13" fmla="*/ 611 h 1502"/>
                <a:gd name="T14" fmla="*/ 751 w 1502"/>
                <a:gd name="T15" fmla="*/ 596 h 1502"/>
                <a:gd name="T16" fmla="*/ 596 w 1502"/>
                <a:gd name="T17" fmla="*/ 751 h 1502"/>
                <a:gd name="T18" fmla="*/ 751 w 1502"/>
                <a:gd name="T19" fmla="*/ 906 h 1502"/>
                <a:gd name="T20" fmla="*/ 906 w 1502"/>
                <a:gd name="T21" fmla="*/ 751 h 1502"/>
                <a:gd name="T22" fmla="*/ 906 w 1502"/>
                <a:gd name="T23" fmla="*/ 738 h 1502"/>
                <a:gd name="T24" fmla="*/ 1016 w 1502"/>
                <a:gd name="T25" fmla="*/ 662 h 1502"/>
                <a:gd name="T26" fmla="*/ 1107 w 1502"/>
                <a:gd name="T27" fmla="*/ 599 h 1502"/>
                <a:gd name="T28" fmla="*/ 1138 w 1502"/>
                <a:gd name="T29" fmla="*/ 751 h 1502"/>
                <a:gd name="T30" fmla="*/ 751 w 1502"/>
                <a:gd name="T31" fmla="*/ 1138 h 1502"/>
                <a:gd name="T32" fmla="*/ 364 w 1502"/>
                <a:gd name="T33" fmla="*/ 751 h 1502"/>
                <a:gd name="T34" fmla="*/ 751 w 1502"/>
                <a:gd name="T35" fmla="*/ 364 h 1502"/>
                <a:gd name="T36" fmla="*/ 1020 w 1502"/>
                <a:gd name="T37" fmla="*/ 473 h 1502"/>
                <a:gd name="T38" fmla="*/ 1124 w 1502"/>
                <a:gd name="T39" fmla="*/ 401 h 1502"/>
                <a:gd name="T40" fmla="*/ 751 w 1502"/>
                <a:gd name="T41" fmla="*/ 240 h 1502"/>
                <a:gd name="T42" fmla="*/ 240 w 1502"/>
                <a:gd name="T43" fmla="*/ 751 h 1502"/>
                <a:gd name="T44" fmla="*/ 751 w 1502"/>
                <a:gd name="T45" fmla="*/ 1262 h 1502"/>
                <a:gd name="T46" fmla="*/ 1262 w 1502"/>
                <a:gd name="T47" fmla="*/ 751 h 1502"/>
                <a:gd name="T48" fmla="*/ 1211 w 1502"/>
                <a:gd name="T49" fmla="*/ 528 h 1502"/>
                <a:gd name="T50" fmla="*/ 1107 w 1502"/>
                <a:gd name="T51" fmla="*/ 599 h 1502"/>
                <a:gd name="T52" fmla="*/ 1333 w 1502"/>
                <a:gd name="T53" fmla="*/ 443 h 1502"/>
                <a:gd name="T54" fmla="*/ 1307 w 1502"/>
                <a:gd name="T55" fmla="*/ 461 h 1502"/>
                <a:gd name="T56" fmla="*/ 1378 w 1502"/>
                <a:gd name="T57" fmla="*/ 751 h 1502"/>
                <a:gd name="T58" fmla="*/ 751 w 1502"/>
                <a:gd name="T59" fmla="*/ 1378 h 1502"/>
                <a:gd name="T60" fmla="*/ 124 w 1502"/>
                <a:gd name="T61" fmla="*/ 751 h 1502"/>
                <a:gd name="T62" fmla="*/ 751 w 1502"/>
                <a:gd name="T63" fmla="*/ 124 h 1502"/>
                <a:gd name="T64" fmla="*/ 1220 w 1502"/>
                <a:gd name="T65" fmla="*/ 335 h 1502"/>
                <a:gd name="T66" fmla="*/ 1246 w 1502"/>
                <a:gd name="T67" fmla="*/ 317 h 1502"/>
                <a:gd name="T68" fmla="*/ 1273 w 1502"/>
                <a:gd name="T69" fmla="*/ 211 h 1502"/>
                <a:gd name="T70" fmla="*/ 751 w 1502"/>
                <a:gd name="T71" fmla="*/ 0 h 1502"/>
                <a:gd name="T72" fmla="*/ 0 w 1502"/>
                <a:gd name="T73" fmla="*/ 751 h 1502"/>
                <a:gd name="T74" fmla="*/ 751 w 1502"/>
                <a:gd name="T75" fmla="*/ 1502 h 1502"/>
                <a:gd name="T76" fmla="*/ 1502 w 1502"/>
                <a:gd name="T77" fmla="*/ 751 h 1502"/>
                <a:gd name="T78" fmla="*/ 1442 w 1502"/>
                <a:gd name="T79" fmla="*/ 456 h 1502"/>
                <a:gd name="T80" fmla="*/ 1333 w 1502"/>
                <a:gd name="T81" fmla="*/ 443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2" h="1502">
                  <a:moveTo>
                    <a:pt x="1016" y="662"/>
                  </a:moveTo>
                  <a:cubicBezTo>
                    <a:pt x="1025" y="690"/>
                    <a:pt x="1030" y="720"/>
                    <a:pt x="1030" y="751"/>
                  </a:cubicBezTo>
                  <a:cubicBezTo>
                    <a:pt x="1030" y="905"/>
                    <a:pt x="905" y="1030"/>
                    <a:pt x="751" y="1030"/>
                  </a:cubicBezTo>
                  <a:cubicBezTo>
                    <a:pt x="597" y="1030"/>
                    <a:pt x="472" y="905"/>
                    <a:pt x="472" y="751"/>
                  </a:cubicBezTo>
                  <a:cubicBezTo>
                    <a:pt x="472" y="597"/>
                    <a:pt x="597" y="472"/>
                    <a:pt x="751" y="472"/>
                  </a:cubicBezTo>
                  <a:cubicBezTo>
                    <a:pt x="818" y="472"/>
                    <a:pt x="880" y="496"/>
                    <a:pt x="929" y="536"/>
                  </a:cubicBezTo>
                  <a:cubicBezTo>
                    <a:pt x="819" y="611"/>
                    <a:pt x="819" y="611"/>
                    <a:pt x="819" y="611"/>
                  </a:cubicBezTo>
                  <a:cubicBezTo>
                    <a:pt x="798" y="601"/>
                    <a:pt x="775" y="596"/>
                    <a:pt x="751" y="596"/>
                  </a:cubicBezTo>
                  <a:cubicBezTo>
                    <a:pt x="665" y="596"/>
                    <a:pt x="596" y="665"/>
                    <a:pt x="596" y="751"/>
                  </a:cubicBezTo>
                  <a:cubicBezTo>
                    <a:pt x="596" y="836"/>
                    <a:pt x="665" y="906"/>
                    <a:pt x="751" y="906"/>
                  </a:cubicBezTo>
                  <a:cubicBezTo>
                    <a:pt x="837" y="906"/>
                    <a:pt x="906" y="836"/>
                    <a:pt x="906" y="751"/>
                  </a:cubicBezTo>
                  <a:cubicBezTo>
                    <a:pt x="906" y="746"/>
                    <a:pt x="906" y="742"/>
                    <a:pt x="906" y="738"/>
                  </a:cubicBezTo>
                  <a:lnTo>
                    <a:pt x="1016" y="662"/>
                  </a:lnTo>
                  <a:close/>
                  <a:moveTo>
                    <a:pt x="1107" y="599"/>
                  </a:moveTo>
                  <a:cubicBezTo>
                    <a:pt x="1127" y="646"/>
                    <a:pt x="1138" y="697"/>
                    <a:pt x="1138" y="751"/>
                  </a:cubicBezTo>
                  <a:cubicBezTo>
                    <a:pt x="1138" y="964"/>
                    <a:pt x="964" y="1138"/>
                    <a:pt x="751" y="1138"/>
                  </a:cubicBezTo>
                  <a:cubicBezTo>
                    <a:pt x="537" y="1138"/>
                    <a:pt x="364" y="964"/>
                    <a:pt x="364" y="751"/>
                  </a:cubicBezTo>
                  <a:cubicBezTo>
                    <a:pt x="364" y="537"/>
                    <a:pt x="537" y="364"/>
                    <a:pt x="751" y="364"/>
                  </a:cubicBezTo>
                  <a:cubicBezTo>
                    <a:pt x="855" y="364"/>
                    <a:pt x="950" y="405"/>
                    <a:pt x="1020" y="473"/>
                  </a:cubicBezTo>
                  <a:cubicBezTo>
                    <a:pt x="1124" y="401"/>
                    <a:pt x="1124" y="401"/>
                    <a:pt x="1124" y="401"/>
                  </a:cubicBezTo>
                  <a:cubicBezTo>
                    <a:pt x="1030" y="302"/>
                    <a:pt x="898" y="240"/>
                    <a:pt x="751" y="240"/>
                  </a:cubicBezTo>
                  <a:cubicBezTo>
                    <a:pt x="469" y="240"/>
                    <a:pt x="240" y="469"/>
                    <a:pt x="240" y="751"/>
                  </a:cubicBezTo>
                  <a:cubicBezTo>
                    <a:pt x="240" y="1033"/>
                    <a:pt x="469" y="1262"/>
                    <a:pt x="751" y="1262"/>
                  </a:cubicBezTo>
                  <a:cubicBezTo>
                    <a:pt x="1033" y="1262"/>
                    <a:pt x="1262" y="1033"/>
                    <a:pt x="1262" y="751"/>
                  </a:cubicBezTo>
                  <a:cubicBezTo>
                    <a:pt x="1262" y="671"/>
                    <a:pt x="1244" y="595"/>
                    <a:pt x="1211" y="528"/>
                  </a:cubicBezTo>
                  <a:lnTo>
                    <a:pt x="1107" y="599"/>
                  </a:lnTo>
                  <a:close/>
                  <a:moveTo>
                    <a:pt x="1333" y="443"/>
                  </a:moveTo>
                  <a:cubicBezTo>
                    <a:pt x="1307" y="461"/>
                    <a:pt x="1307" y="461"/>
                    <a:pt x="1307" y="461"/>
                  </a:cubicBezTo>
                  <a:cubicBezTo>
                    <a:pt x="1352" y="548"/>
                    <a:pt x="1378" y="646"/>
                    <a:pt x="1378" y="751"/>
                  </a:cubicBezTo>
                  <a:cubicBezTo>
                    <a:pt x="1378" y="1097"/>
                    <a:pt x="1097" y="1378"/>
                    <a:pt x="751" y="1378"/>
                  </a:cubicBezTo>
                  <a:cubicBezTo>
                    <a:pt x="405" y="1378"/>
                    <a:pt x="124" y="1097"/>
                    <a:pt x="124" y="751"/>
                  </a:cubicBezTo>
                  <a:cubicBezTo>
                    <a:pt x="124" y="405"/>
                    <a:pt x="405" y="124"/>
                    <a:pt x="751" y="124"/>
                  </a:cubicBezTo>
                  <a:cubicBezTo>
                    <a:pt x="937" y="124"/>
                    <a:pt x="1105" y="205"/>
                    <a:pt x="1220" y="335"/>
                  </a:cubicBezTo>
                  <a:cubicBezTo>
                    <a:pt x="1246" y="317"/>
                    <a:pt x="1246" y="317"/>
                    <a:pt x="1246" y="317"/>
                  </a:cubicBezTo>
                  <a:cubicBezTo>
                    <a:pt x="1273" y="211"/>
                    <a:pt x="1273" y="211"/>
                    <a:pt x="1273" y="211"/>
                  </a:cubicBezTo>
                  <a:cubicBezTo>
                    <a:pt x="1138" y="80"/>
                    <a:pt x="954" y="0"/>
                    <a:pt x="751" y="0"/>
                  </a:cubicBezTo>
                  <a:cubicBezTo>
                    <a:pt x="337" y="0"/>
                    <a:pt x="0" y="337"/>
                    <a:pt x="0" y="751"/>
                  </a:cubicBezTo>
                  <a:cubicBezTo>
                    <a:pt x="0" y="1165"/>
                    <a:pt x="337" y="1502"/>
                    <a:pt x="751" y="1502"/>
                  </a:cubicBezTo>
                  <a:cubicBezTo>
                    <a:pt x="1165" y="1502"/>
                    <a:pt x="1502" y="1165"/>
                    <a:pt x="1502" y="751"/>
                  </a:cubicBezTo>
                  <a:cubicBezTo>
                    <a:pt x="1502" y="646"/>
                    <a:pt x="1480" y="547"/>
                    <a:pt x="1442" y="456"/>
                  </a:cubicBezTo>
                  <a:lnTo>
                    <a:pt x="1333" y="4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724" tIns="38862" rIns="77724" bIns="38862" numCol="1" anchor="t" anchorCtr="0" compatLnSpc="1">
              <a:prstTxWarp prst="textNoShape">
                <a:avLst/>
              </a:prstTxWarp>
            </a:bodyPr>
            <a:lstStyle/>
            <a:p>
              <a:endParaRPr lang="en-US">
                <a:latin typeface="Aptos" panose="020B0004020202020204" pitchFamily="34" charset="0"/>
              </a:endParaRPr>
            </a:p>
          </p:txBody>
        </p:sp>
      </p:grpSp>
      <p:grpSp>
        <p:nvGrpSpPr>
          <p:cNvPr id="80" name="bcgIcons_Efficient Light Bulb ">
            <a:extLst>
              <a:ext uri="{FF2B5EF4-FFF2-40B4-BE49-F238E27FC236}">
                <a16:creationId xmlns:a16="http://schemas.microsoft.com/office/drawing/2014/main" id="{968065C9-3B39-11A1-5E9D-067E2E744882}"/>
              </a:ext>
            </a:extLst>
          </p:cNvPr>
          <p:cNvGrpSpPr>
            <a:grpSpLocks noChangeAspect="1"/>
          </p:cNvGrpSpPr>
          <p:nvPr/>
        </p:nvGrpSpPr>
        <p:grpSpPr>
          <a:xfrm>
            <a:off x="4665964" y="4167896"/>
            <a:ext cx="567774" cy="567774"/>
            <a:chOff x="5273675" y="2606675"/>
            <a:chExt cx="1644650" cy="1644650"/>
          </a:xfrm>
        </p:grpSpPr>
        <p:sp>
          <p:nvSpPr>
            <p:cNvPr id="81" name="AutoShape 3">
              <a:extLst>
                <a:ext uri="{FF2B5EF4-FFF2-40B4-BE49-F238E27FC236}">
                  <a16:creationId xmlns:a16="http://schemas.microsoft.com/office/drawing/2014/main" id="{FCDC5AE6-C351-4DC9-1B38-61E51AE329B2}"/>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2" name="Group 81">
              <a:extLst>
                <a:ext uri="{FF2B5EF4-FFF2-40B4-BE49-F238E27FC236}">
                  <a16:creationId xmlns:a16="http://schemas.microsoft.com/office/drawing/2014/main" id="{AFAB528D-5C53-A771-814C-0FC06F9478B5}"/>
                </a:ext>
              </a:extLst>
            </p:cNvPr>
            <p:cNvGrpSpPr/>
            <p:nvPr/>
          </p:nvGrpSpPr>
          <p:grpSpPr>
            <a:xfrm>
              <a:off x="5724524" y="2778125"/>
              <a:ext cx="744538" cy="1303338"/>
              <a:chOff x="5724524" y="2778125"/>
              <a:chExt cx="744538" cy="1303338"/>
            </a:xfrm>
          </p:grpSpPr>
          <p:sp>
            <p:nvSpPr>
              <p:cNvPr id="83" name="Freeform 8">
                <a:extLst>
                  <a:ext uri="{FF2B5EF4-FFF2-40B4-BE49-F238E27FC236}">
                    <a16:creationId xmlns:a16="http://schemas.microsoft.com/office/drawing/2014/main" id="{8F9BFA4E-26DA-D07F-F2DC-5471D529F6A8}"/>
                  </a:ext>
                </a:extLst>
              </p:cNvPr>
              <p:cNvSpPr>
                <a:spLocks/>
              </p:cNvSpPr>
              <p:nvPr/>
            </p:nvSpPr>
            <p:spPr bwMode="auto">
              <a:xfrm>
                <a:off x="5784850" y="2836863"/>
                <a:ext cx="623888" cy="727075"/>
              </a:xfrm>
              <a:custGeom>
                <a:avLst/>
                <a:gdLst>
                  <a:gd name="T0" fmla="*/ 436 w 872"/>
                  <a:gd name="T1" fmla="*/ 0 h 1018"/>
                  <a:gd name="T2" fmla="*/ 0 w 872"/>
                  <a:gd name="T3" fmla="*/ 437 h 1018"/>
                  <a:gd name="T4" fmla="*/ 105 w 872"/>
                  <a:gd name="T5" fmla="*/ 721 h 1018"/>
                  <a:gd name="T6" fmla="*/ 261 w 872"/>
                  <a:gd name="T7" fmla="*/ 1018 h 1018"/>
                  <a:gd name="T8" fmla="*/ 414 w 872"/>
                  <a:gd name="T9" fmla="*/ 1018 h 1018"/>
                  <a:gd name="T10" fmla="*/ 414 w 872"/>
                  <a:gd name="T11" fmla="*/ 899 h 1018"/>
                  <a:gd name="T12" fmla="*/ 420 w 872"/>
                  <a:gd name="T13" fmla="*/ 884 h 1018"/>
                  <a:gd name="T14" fmla="*/ 524 w 872"/>
                  <a:gd name="T15" fmla="*/ 772 h 1018"/>
                  <a:gd name="T16" fmla="*/ 369 w 872"/>
                  <a:gd name="T17" fmla="*/ 772 h 1018"/>
                  <a:gd name="T18" fmla="*/ 348 w 872"/>
                  <a:gd name="T19" fmla="*/ 759 h 1018"/>
                  <a:gd name="T20" fmla="*/ 353 w 872"/>
                  <a:gd name="T21" fmla="*/ 735 h 1018"/>
                  <a:gd name="T22" fmla="*/ 480 w 872"/>
                  <a:gd name="T23" fmla="*/ 602 h 1018"/>
                  <a:gd name="T24" fmla="*/ 353 w 872"/>
                  <a:gd name="T25" fmla="*/ 602 h 1018"/>
                  <a:gd name="T26" fmla="*/ 333 w 872"/>
                  <a:gd name="T27" fmla="*/ 589 h 1018"/>
                  <a:gd name="T28" fmla="*/ 337 w 872"/>
                  <a:gd name="T29" fmla="*/ 565 h 1018"/>
                  <a:gd name="T30" fmla="*/ 507 w 872"/>
                  <a:gd name="T31" fmla="*/ 369 h 1018"/>
                  <a:gd name="T32" fmla="*/ 538 w 872"/>
                  <a:gd name="T33" fmla="*/ 367 h 1018"/>
                  <a:gd name="T34" fmla="*/ 540 w 872"/>
                  <a:gd name="T35" fmla="*/ 398 h 1018"/>
                  <a:gd name="T36" fmla="*/ 402 w 872"/>
                  <a:gd name="T37" fmla="*/ 558 h 1018"/>
                  <a:gd name="T38" fmla="*/ 531 w 872"/>
                  <a:gd name="T39" fmla="*/ 558 h 1018"/>
                  <a:gd name="T40" fmla="*/ 552 w 872"/>
                  <a:gd name="T41" fmla="*/ 571 h 1018"/>
                  <a:gd name="T42" fmla="*/ 547 w 872"/>
                  <a:gd name="T43" fmla="*/ 595 h 1018"/>
                  <a:gd name="T44" fmla="*/ 420 w 872"/>
                  <a:gd name="T45" fmla="*/ 728 h 1018"/>
                  <a:gd name="T46" fmla="*/ 575 w 872"/>
                  <a:gd name="T47" fmla="*/ 728 h 1018"/>
                  <a:gd name="T48" fmla="*/ 595 w 872"/>
                  <a:gd name="T49" fmla="*/ 742 h 1018"/>
                  <a:gd name="T50" fmla="*/ 591 w 872"/>
                  <a:gd name="T51" fmla="*/ 765 h 1018"/>
                  <a:gd name="T52" fmla="*/ 458 w 872"/>
                  <a:gd name="T53" fmla="*/ 908 h 1018"/>
                  <a:gd name="T54" fmla="*/ 458 w 872"/>
                  <a:gd name="T55" fmla="*/ 1018 h 1018"/>
                  <a:gd name="T56" fmla="*/ 611 w 872"/>
                  <a:gd name="T57" fmla="*/ 1018 h 1018"/>
                  <a:gd name="T58" fmla="*/ 768 w 872"/>
                  <a:gd name="T59" fmla="*/ 721 h 1018"/>
                  <a:gd name="T60" fmla="*/ 872 w 872"/>
                  <a:gd name="T61" fmla="*/ 437 h 1018"/>
                  <a:gd name="T62" fmla="*/ 436 w 872"/>
                  <a:gd name="T63"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2" h="1018">
                    <a:moveTo>
                      <a:pt x="436" y="0"/>
                    </a:moveTo>
                    <a:cubicBezTo>
                      <a:pt x="195" y="0"/>
                      <a:pt x="0" y="196"/>
                      <a:pt x="0" y="437"/>
                    </a:cubicBezTo>
                    <a:cubicBezTo>
                      <a:pt x="0" y="541"/>
                      <a:pt x="37" y="642"/>
                      <a:pt x="105" y="721"/>
                    </a:cubicBezTo>
                    <a:cubicBezTo>
                      <a:pt x="126" y="741"/>
                      <a:pt x="247" y="865"/>
                      <a:pt x="261" y="1018"/>
                    </a:cubicBezTo>
                    <a:cubicBezTo>
                      <a:pt x="414" y="1018"/>
                      <a:pt x="414" y="1018"/>
                      <a:pt x="414" y="1018"/>
                    </a:cubicBezTo>
                    <a:cubicBezTo>
                      <a:pt x="414" y="899"/>
                      <a:pt x="414" y="899"/>
                      <a:pt x="414" y="899"/>
                    </a:cubicBezTo>
                    <a:cubicBezTo>
                      <a:pt x="414" y="893"/>
                      <a:pt x="416" y="888"/>
                      <a:pt x="420" y="884"/>
                    </a:cubicBezTo>
                    <a:cubicBezTo>
                      <a:pt x="524" y="772"/>
                      <a:pt x="524" y="772"/>
                      <a:pt x="524" y="772"/>
                    </a:cubicBezTo>
                    <a:cubicBezTo>
                      <a:pt x="369" y="772"/>
                      <a:pt x="369" y="772"/>
                      <a:pt x="369" y="772"/>
                    </a:cubicBezTo>
                    <a:cubicBezTo>
                      <a:pt x="360" y="772"/>
                      <a:pt x="352" y="767"/>
                      <a:pt x="348" y="759"/>
                    </a:cubicBezTo>
                    <a:cubicBezTo>
                      <a:pt x="345" y="751"/>
                      <a:pt x="347" y="742"/>
                      <a:pt x="353" y="735"/>
                    </a:cubicBezTo>
                    <a:cubicBezTo>
                      <a:pt x="480" y="602"/>
                      <a:pt x="480" y="602"/>
                      <a:pt x="480" y="602"/>
                    </a:cubicBezTo>
                    <a:cubicBezTo>
                      <a:pt x="353" y="602"/>
                      <a:pt x="353" y="602"/>
                      <a:pt x="353" y="602"/>
                    </a:cubicBezTo>
                    <a:cubicBezTo>
                      <a:pt x="345" y="602"/>
                      <a:pt x="337" y="597"/>
                      <a:pt x="333" y="589"/>
                    </a:cubicBezTo>
                    <a:cubicBezTo>
                      <a:pt x="330" y="581"/>
                      <a:pt x="331" y="572"/>
                      <a:pt x="337" y="565"/>
                    </a:cubicBezTo>
                    <a:cubicBezTo>
                      <a:pt x="507" y="369"/>
                      <a:pt x="507" y="369"/>
                      <a:pt x="507" y="369"/>
                    </a:cubicBezTo>
                    <a:cubicBezTo>
                      <a:pt x="515" y="360"/>
                      <a:pt x="529" y="359"/>
                      <a:pt x="538" y="367"/>
                    </a:cubicBezTo>
                    <a:cubicBezTo>
                      <a:pt x="547" y="375"/>
                      <a:pt x="548" y="389"/>
                      <a:pt x="540" y="398"/>
                    </a:cubicBezTo>
                    <a:cubicBezTo>
                      <a:pt x="402" y="558"/>
                      <a:pt x="402" y="558"/>
                      <a:pt x="402" y="558"/>
                    </a:cubicBezTo>
                    <a:cubicBezTo>
                      <a:pt x="531" y="558"/>
                      <a:pt x="531" y="558"/>
                      <a:pt x="531" y="558"/>
                    </a:cubicBezTo>
                    <a:cubicBezTo>
                      <a:pt x="540" y="558"/>
                      <a:pt x="548" y="563"/>
                      <a:pt x="552" y="571"/>
                    </a:cubicBezTo>
                    <a:cubicBezTo>
                      <a:pt x="555" y="579"/>
                      <a:pt x="553" y="589"/>
                      <a:pt x="547" y="595"/>
                    </a:cubicBezTo>
                    <a:cubicBezTo>
                      <a:pt x="420" y="728"/>
                      <a:pt x="420" y="728"/>
                      <a:pt x="420" y="728"/>
                    </a:cubicBezTo>
                    <a:cubicBezTo>
                      <a:pt x="575" y="728"/>
                      <a:pt x="575" y="728"/>
                      <a:pt x="575" y="728"/>
                    </a:cubicBezTo>
                    <a:cubicBezTo>
                      <a:pt x="583" y="728"/>
                      <a:pt x="591" y="734"/>
                      <a:pt x="595" y="742"/>
                    </a:cubicBezTo>
                    <a:cubicBezTo>
                      <a:pt x="598" y="750"/>
                      <a:pt x="597" y="759"/>
                      <a:pt x="591" y="765"/>
                    </a:cubicBezTo>
                    <a:cubicBezTo>
                      <a:pt x="458" y="908"/>
                      <a:pt x="458" y="908"/>
                      <a:pt x="458" y="908"/>
                    </a:cubicBezTo>
                    <a:cubicBezTo>
                      <a:pt x="458" y="1018"/>
                      <a:pt x="458" y="1018"/>
                      <a:pt x="458" y="1018"/>
                    </a:cubicBezTo>
                    <a:cubicBezTo>
                      <a:pt x="611" y="1018"/>
                      <a:pt x="611" y="1018"/>
                      <a:pt x="611" y="1018"/>
                    </a:cubicBezTo>
                    <a:cubicBezTo>
                      <a:pt x="625" y="865"/>
                      <a:pt x="747" y="741"/>
                      <a:pt x="768" y="721"/>
                    </a:cubicBezTo>
                    <a:cubicBezTo>
                      <a:pt x="835" y="642"/>
                      <a:pt x="872" y="541"/>
                      <a:pt x="872" y="437"/>
                    </a:cubicBezTo>
                    <a:cubicBezTo>
                      <a:pt x="872" y="196"/>
                      <a:pt x="677" y="0"/>
                      <a:pt x="43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ptos" panose="020B0004020202020204" pitchFamily="34" charset="0"/>
                </a:endParaRPr>
              </a:p>
            </p:txBody>
          </p:sp>
          <p:sp>
            <p:nvSpPr>
              <p:cNvPr id="84" name="Freeform 11">
                <a:extLst>
                  <a:ext uri="{FF2B5EF4-FFF2-40B4-BE49-F238E27FC236}">
                    <a16:creationId xmlns:a16="http://schemas.microsoft.com/office/drawing/2014/main" id="{2B63F684-8C12-024B-5140-2E1049519BAC}"/>
                  </a:ext>
                </a:extLst>
              </p:cNvPr>
              <p:cNvSpPr>
                <a:spLocks/>
              </p:cNvSpPr>
              <p:nvPr/>
            </p:nvSpPr>
            <p:spPr bwMode="auto">
              <a:xfrm>
                <a:off x="5724524" y="2778125"/>
                <a:ext cx="744538" cy="1303338"/>
              </a:xfrm>
              <a:custGeom>
                <a:avLst/>
                <a:gdLst>
                  <a:gd name="connsiteX0" fmla="*/ 306388 w 744538"/>
                  <a:gd name="connsiteY0" fmla="*/ 1263650 h 1303338"/>
                  <a:gd name="connsiteX1" fmla="*/ 438151 w 744538"/>
                  <a:gd name="connsiteY1" fmla="*/ 1263650 h 1303338"/>
                  <a:gd name="connsiteX2" fmla="*/ 438151 w 744538"/>
                  <a:gd name="connsiteY2" fmla="*/ 1267258 h 1303338"/>
                  <a:gd name="connsiteX3" fmla="*/ 428234 w 744538"/>
                  <a:gd name="connsiteY3" fmla="*/ 1276639 h 1303338"/>
                  <a:gd name="connsiteX4" fmla="*/ 391397 w 744538"/>
                  <a:gd name="connsiteY4" fmla="*/ 1303338 h 1303338"/>
                  <a:gd name="connsiteX5" fmla="*/ 353143 w 744538"/>
                  <a:gd name="connsiteY5" fmla="*/ 1303338 h 1303338"/>
                  <a:gd name="connsiteX6" fmla="*/ 316306 w 744538"/>
                  <a:gd name="connsiteY6" fmla="*/ 1276639 h 1303338"/>
                  <a:gd name="connsiteX7" fmla="*/ 306388 w 744538"/>
                  <a:gd name="connsiteY7" fmla="*/ 1267258 h 1303338"/>
                  <a:gd name="connsiteX8" fmla="*/ 306388 w 744538"/>
                  <a:gd name="connsiteY8" fmla="*/ 1263650 h 1303338"/>
                  <a:gd name="connsiteX9" fmla="*/ 268156 w 744538"/>
                  <a:gd name="connsiteY9" fmla="*/ 1198563 h 1303338"/>
                  <a:gd name="connsiteX10" fmla="*/ 476384 w 744538"/>
                  <a:gd name="connsiteY10" fmla="*/ 1198563 h 1303338"/>
                  <a:gd name="connsiteX11" fmla="*/ 492126 w 744538"/>
                  <a:gd name="connsiteY11" fmla="*/ 1214085 h 1303338"/>
                  <a:gd name="connsiteX12" fmla="*/ 476384 w 744538"/>
                  <a:gd name="connsiteY12" fmla="*/ 1230313 h 1303338"/>
                  <a:gd name="connsiteX13" fmla="*/ 268156 w 744538"/>
                  <a:gd name="connsiteY13" fmla="*/ 1230313 h 1303338"/>
                  <a:gd name="connsiteX14" fmla="*/ 252413 w 744538"/>
                  <a:gd name="connsiteY14" fmla="*/ 1214085 h 1303338"/>
                  <a:gd name="connsiteX15" fmla="*/ 268156 w 744538"/>
                  <a:gd name="connsiteY15" fmla="*/ 1198563 h 1303338"/>
                  <a:gd name="connsiteX16" fmla="*/ 231608 w 744538"/>
                  <a:gd name="connsiteY16" fmla="*/ 1135063 h 1303338"/>
                  <a:gd name="connsiteX17" fmla="*/ 512930 w 744538"/>
                  <a:gd name="connsiteY17" fmla="*/ 1135063 h 1303338"/>
                  <a:gd name="connsiteX18" fmla="*/ 528638 w 744538"/>
                  <a:gd name="connsiteY18" fmla="*/ 1152102 h 1303338"/>
                  <a:gd name="connsiteX19" fmla="*/ 512930 w 744538"/>
                  <a:gd name="connsiteY19" fmla="*/ 1168401 h 1303338"/>
                  <a:gd name="connsiteX20" fmla="*/ 231608 w 744538"/>
                  <a:gd name="connsiteY20" fmla="*/ 1168401 h 1303338"/>
                  <a:gd name="connsiteX21" fmla="*/ 215900 w 744538"/>
                  <a:gd name="connsiteY21" fmla="*/ 1152102 h 1303338"/>
                  <a:gd name="connsiteX22" fmla="*/ 231608 w 744538"/>
                  <a:gd name="connsiteY22" fmla="*/ 1135063 h 1303338"/>
                  <a:gd name="connsiteX23" fmla="*/ 231608 w 744538"/>
                  <a:gd name="connsiteY23" fmla="*/ 1069975 h 1303338"/>
                  <a:gd name="connsiteX24" fmla="*/ 512930 w 744538"/>
                  <a:gd name="connsiteY24" fmla="*/ 1069975 h 1303338"/>
                  <a:gd name="connsiteX25" fmla="*/ 528638 w 744538"/>
                  <a:gd name="connsiteY25" fmla="*/ 1085850 h 1303338"/>
                  <a:gd name="connsiteX26" fmla="*/ 512930 w 744538"/>
                  <a:gd name="connsiteY26" fmla="*/ 1101725 h 1303338"/>
                  <a:gd name="connsiteX27" fmla="*/ 231608 w 744538"/>
                  <a:gd name="connsiteY27" fmla="*/ 1101725 h 1303338"/>
                  <a:gd name="connsiteX28" fmla="*/ 215900 w 744538"/>
                  <a:gd name="connsiteY28" fmla="*/ 1085850 h 1303338"/>
                  <a:gd name="connsiteX29" fmla="*/ 231608 w 744538"/>
                  <a:gd name="connsiteY29" fmla="*/ 1069975 h 1303338"/>
                  <a:gd name="connsiteX30" fmla="*/ 166688 w 744538"/>
                  <a:gd name="connsiteY30" fmla="*/ 847725 h 1303338"/>
                  <a:gd name="connsiteX31" fmla="*/ 166688 w 744538"/>
                  <a:gd name="connsiteY31" fmla="*/ 874022 h 1303338"/>
                  <a:gd name="connsiteX32" fmla="*/ 210081 w 744538"/>
                  <a:gd name="connsiteY32" fmla="*/ 977077 h 1303338"/>
                  <a:gd name="connsiteX33" fmla="*/ 232844 w 744538"/>
                  <a:gd name="connsiteY33" fmla="*/ 1017588 h 1303338"/>
                  <a:gd name="connsiteX34" fmla="*/ 511695 w 744538"/>
                  <a:gd name="connsiteY34" fmla="*/ 1017588 h 1303338"/>
                  <a:gd name="connsiteX35" fmla="*/ 534459 w 744538"/>
                  <a:gd name="connsiteY35" fmla="*/ 977077 h 1303338"/>
                  <a:gd name="connsiteX36" fmla="*/ 577851 w 744538"/>
                  <a:gd name="connsiteY36" fmla="*/ 874022 h 1303338"/>
                  <a:gd name="connsiteX37" fmla="*/ 577851 w 744538"/>
                  <a:gd name="connsiteY37" fmla="*/ 847725 h 1303338"/>
                  <a:gd name="connsiteX38" fmla="*/ 556511 w 744538"/>
                  <a:gd name="connsiteY38" fmla="*/ 847725 h 1303338"/>
                  <a:gd name="connsiteX39" fmla="*/ 525211 w 744538"/>
                  <a:gd name="connsiteY39" fmla="*/ 847725 h 1303338"/>
                  <a:gd name="connsiteX40" fmla="*/ 496045 w 744538"/>
                  <a:gd name="connsiteY40" fmla="*/ 847725 h 1303338"/>
                  <a:gd name="connsiteX41" fmla="*/ 387920 w 744538"/>
                  <a:gd name="connsiteY41" fmla="*/ 847725 h 1303338"/>
                  <a:gd name="connsiteX42" fmla="*/ 356620 w 744538"/>
                  <a:gd name="connsiteY42" fmla="*/ 847725 h 1303338"/>
                  <a:gd name="connsiteX43" fmla="*/ 248494 w 744538"/>
                  <a:gd name="connsiteY43" fmla="*/ 847725 h 1303338"/>
                  <a:gd name="connsiteX44" fmla="*/ 219328 w 744538"/>
                  <a:gd name="connsiteY44" fmla="*/ 847725 h 1303338"/>
                  <a:gd name="connsiteX45" fmla="*/ 188029 w 744538"/>
                  <a:gd name="connsiteY45" fmla="*/ 847725 h 1303338"/>
                  <a:gd name="connsiteX46" fmla="*/ 166688 w 744538"/>
                  <a:gd name="connsiteY46" fmla="*/ 847725 h 1303338"/>
                  <a:gd name="connsiteX47" fmla="*/ 372269 w 744538"/>
                  <a:gd name="connsiteY47" fmla="*/ 31750 h 1303338"/>
                  <a:gd name="connsiteX48" fmla="*/ 31750 w 744538"/>
                  <a:gd name="connsiteY48" fmla="*/ 371414 h 1303338"/>
                  <a:gd name="connsiteX49" fmla="*/ 114387 w 744538"/>
                  <a:gd name="connsiteY49" fmla="*/ 594052 h 1303338"/>
                  <a:gd name="connsiteX50" fmla="*/ 218395 w 744538"/>
                  <a:gd name="connsiteY50" fmla="*/ 784578 h 1303338"/>
                  <a:gd name="connsiteX51" fmla="*/ 219107 w 744538"/>
                  <a:gd name="connsiteY51" fmla="*/ 805271 h 1303338"/>
                  <a:gd name="connsiteX52" fmla="*/ 219107 w 744538"/>
                  <a:gd name="connsiteY52" fmla="*/ 815975 h 1303338"/>
                  <a:gd name="connsiteX53" fmla="*/ 248315 w 744538"/>
                  <a:gd name="connsiteY53" fmla="*/ 815975 h 1303338"/>
                  <a:gd name="connsiteX54" fmla="*/ 356597 w 744538"/>
                  <a:gd name="connsiteY54" fmla="*/ 815975 h 1303338"/>
                  <a:gd name="connsiteX55" fmla="*/ 387942 w 744538"/>
                  <a:gd name="connsiteY55" fmla="*/ 815975 h 1303338"/>
                  <a:gd name="connsiteX56" fmla="*/ 496224 w 744538"/>
                  <a:gd name="connsiteY56" fmla="*/ 815975 h 1303338"/>
                  <a:gd name="connsiteX57" fmla="*/ 525432 w 744538"/>
                  <a:gd name="connsiteY57" fmla="*/ 815975 h 1303338"/>
                  <a:gd name="connsiteX58" fmla="*/ 525432 w 744538"/>
                  <a:gd name="connsiteY58" fmla="*/ 805271 h 1303338"/>
                  <a:gd name="connsiteX59" fmla="*/ 526144 w 744538"/>
                  <a:gd name="connsiteY59" fmla="*/ 784578 h 1303338"/>
                  <a:gd name="connsiteX60" fmla="*/ 630152 w 744538"/>
                  <a:gd name="connsiteY60" fmla="*/ 594052 h 1303338"/>
                  <a:gd name="connsiteX61" fmla="*/ 712788 w 744538"/>
                  <a:gd name="connsiteY61" fmla="*/ 371414 h 1303338"/>
                  <a:gd name="connsiteX62" fmla="*/ 372269 w 744538"/>
                  <a:gd name="connsiteY62" fmla="*/ 31750 h 1303338"/>
                  <a:gd name="connsiteX63" fmla="*/ 372269 w 744538"/>
                  <a:gd name="connsiteY63" fmla="*/ 0 h 1303338"/>
                  <a:gd name="connsiteX64" fmla="*/ 744538 w 744538"/>
                  <a:gd name="connsiteY64" fmla="*/ 371195 h 1303338"/>
                  <a:gd name="connsiteX65" fmla="*/ 653967 w 744538"/>
                  <a:gd name="connsiteY65" fmla="*/ 615326 h 1303338"/>
                  <a:gd name="connsiteX66" fmla="*/ 652541 w 744538"/>
                  <a:gd name="connsiteY66" fmla="*/ 616040 h 1303338"/>
                  <a:gd name="connsiteX67" fmla="*/ 556977 w 744538"/>
                  <a:gd name="connsiteY67" fmla="*/ 793071 h 1303338"/>
                  <a:gd name="connsiteX68" fmla="*/ 556977 w 744538"/>
                  <a:gd name="connsiteY68" fmla="*/ 805206 h 1303338"/>
                  <a:gd name="connsiteX69" fmla="*/ 556977 w 744538"/>
                  <a:gd name="connsiteY69" fmla="*/ 808776 h 1303338"/>
                  <a:gd name="connsiteX70" fmla="*/ 556977 w 744538"/>
                  <a:gd name="connsiteY70" fmla="*/ 815914 h 1303338"/>
                  <a:gd name="connsiteX71" fmla="*/ 594062 w 744538"/>
                  <a:gd name="connsiteY71" fmla="*/ 815914 h 1303338"/>
                  <a:gd name="connsiteX72" fmla="*/ 609751 w 744538"/>
                  <a:gd name="connsiteY72" fmla="*/ 831618 h 1303338"/>
                  <a:gd name="connsiteX73" fmla="*/ 609751 w 744538"/>
                  <a:gd name="connsiteY73" fmla="*/ 873735 h 1303338"/>
                  <a:gd name="connsiteX74" fmla="*/ 556264 w 744538"/>
                  <a:gd name="connsiteY74" fmla="*/ 1000084 h 1303338"/>
                  <a:gd name="connsiteX75" fmla="*/ 542001 w 744538"/>
                  <a:gd name="connsiteY75" fmla="*/ 1032206 h 1303338"/>
                  <a:gd name="connsiteX76" fmla="*/ 542001 w 744538"/>
                  <a:gd name="connsiteY76" fmla="*/ 1033634 h 1303338"/>
                  <a:gd name="connsiteX77" fmla="*/ 526312 w 744538"/>
                  <a:gd name="connsiteY77" fmla="*/ 1049338 h 1303338"/>
                  <a:gd name="connsiteX78" fmla="*/ 218227 w 744538"/>
                  <a:gd name="connsiteY78" fmla="*/ 1049338 h 1303338"/>
                  <a:gd name="connsiteX79" fmla="*/ 202537 w 744538"/>
                  <a:gd name="connsiteY79" fmla="*/ 1033634 h 1303338"/>
                  <a:gd name="connsiteX80" fmla="*/ 202537 w 744538"/>
                  <a:gd name="connsiteY80" fmla="*/ 1032206 h 1303338"/>
                  <a:gd name="connsiteX81" fmla="*/ 188274 w 744538"/>
                  <a:gd name="connsiteY81" fmla="*/ 1000084 h 1303338"/>
                  <a:gd name="connsiteX82" fmla="*/ 134787 w 744538"/>
                  <a:gd name="connsiteY82" fmla="*/ 873735 h 1303338"/>
                  <a:gd name="connsiteX83" fmla="*/ 134787 w 744538"/>
                  <a:gd name="connsiteY83" fmla="*/ 831618 h 1303338"/>
                  <a:gd name="connsiteX84" fmla="*/ 150477 w 744538"/>
                  <a:gd name="connsiteY84" fmla="*/ 815914 h 1303338"/>
                  <a:gd name="connsiteX85" fmla="*/ 187561 w 744538"/>
                  <a:gd name="connsiteY85" fmla="*/ 815914 h 1303338"/>
                  <a:gd name="connsiteX86" fmla="*/ 187561 w 744538"/>
                  <a:gd name="connsiteY86" fmla="*/ 808776 h 1303338"/>
                  <a:gd name="connsiteX87" fmla="*/ 187561 w 744538"/>
                  <a:gd name="connsiteY87" fmla="*/ 805206 h 1303338"/>
                  <a:gd name="connsiteX88" fmla="*/ 187561 w 744538"/>
                  <a:gd name="connsiteY88" fmla="*/ 793071 h 1303338"/>
                  <a:gd name="connsiteX89" fmla="*/ 91998 w 744538"/>
                  <a:gd name="connsiteY89" fmla="*/ 616040 h 1303338"/>
                  <a:gd name="connsiteX90" fmla="*/ 91285 w 744538"/>
                  <a:gd name="connsiteY90" fmla="*/ 615326 h 1303338"/>
                  <a:gd name="connsiteX91" fmla="*/ 0 w 744538"/>
                  <a:gd name="connsiteY91" fmla="*/ 371195 h 1303338"/>
                  <a:gd name="connsiteX92" fmla="*/ 372269 w 744538"/>
                  <a:gd name="connsiteY92" fmla="*/ 0 h 130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44538" h="1303338">
                    <a:moveTo>
                      <a:pt x="306388" y="1263650"/>
                    </a:moveTo>
                    <a:cubicBezTo>
                      <a:pt x="306388" y="1263650"/>
                      <a:pt x="306388" y="1263650"/>
                      <a:pt x="438151" y="1263650"/>
                    </a:cubicBezTo>
                    <a:cubicBezTo>
                      <a:pt x="438151" y="1263650"/>
                      <a:pt x="438151" y="1263650"/>
                      <a:pt x="438151" y="1267258"/>
                    </a:cubicBezTo>
                    <a:cubicBezTo>
                      <a:pt x="431067" y="1270145"/>
                      <a:pt x="428234" y="1273753"/>
                      <a:pt x="428234" y="1276639"/>
                    </a:cubicBezTo>
                    <a:cubicBezTo>
                      <a:pt x="424692" y="1293236"/>
                      <a:pt x="404856" y="1303338"/>
                      <a:pt x="391397" y="1303338"/>
                    </a:cubicBezTo>
                    <a:cubicBezTo>
                      <a:pt x="391397" y="1303338"/>
                      <a:pt x="391397" y="1303338"/>
                      <a:pt x="353143" y="1303338"/>
                    </a:cubicBezTo>
                    <a:cubicBezTo>
                      <a:pt x="339683" y="1303338"/>
                      <a:pt x="319848" y="1293236"/>
                      <a:pt x="316306" y="1276639"/>
                    </a:cubicBezTo>
                    <a:cubicBezTo>
                      <a:pt x="316306" y="1273753"/>
                      <a:pt x="313472" y="1270145"/>
                      <a:pt x="306388" y="1267258"/>
                    </a:cubicBezTo>
                    <a:cubicBezTo>
                      <a:pt x="306388" y="1263650"/>
                      <a:pt x="306388" y="1263650"/>
                      <a:pt x="306388" y="1263650"/>
                    </a:cubicBezTo>
                    <a:close/>
                    <a:moveTo>
                      <a:pt x="268156" y="1198563"/>
                    </a:moveTo>
                    <a:cubicBezTo>
                      <a:pt x="268156" y="1198563"/>
                      <a:pt x="268156" y="1198563"/>
                      <a:pt x="476384" y="1198563"/>
                    </a:cubicBezTo>
                    <a:cubicBezTo>
                      <a:pt x="484971" y="1198563"/>
                      <a:pt x="492126" y="1205619"/>
                      <a:pt x="492126" y="1214085"/>
                    </a:cubicBezTo>
                    <a:cubicBezTo>
                      <a:pt x="492126" y="1222552"/>
                      <a:pt x="484971" y="1230313"/>
                      <a:pt x="476384" y="1230313"/>
                    </a:cubicBezTo>
                    <a:cubicBezTo>
                      <a:pt x="476384" y="1230313"/>
                      <a:pt x="476384" y="1230313"/>
                      <a:pt x="268156" y="1230313"/>
                    </a:cubicBezTo>
                    <a:cubicBezTo>
                      <a:pt x="259569" y="1230313"/>
                      <a:pt x="252413" y="1222552"/>
                      <a:pt x="252413" y="1214085"/>
                    </a:cubicBezTo>
                    <a:cubicBezTo>
                      <a:pt x="252413" y="1205619"/>
                      <a:pt x="259569" y="1198563"/>
                      <a:pt x="268156" y="1198563"/>
                    </a:cubicBezTo>
                    <a:close/>
                    <a:moveTo>
                      <a:pt x="231608" y="1135063"/>
                    </a:moveTo>
                    <a:cubicBezTo>
                      <a:pt x="231608" y="1135063"/>
                      <a:pt x="231608" y="1135063"/>
                      <a:pt x="512930" y="1135063"/>
                    </a:cubicBezTo>
                    <a:cubicBezTo>
                      <a:pt x="521498" y="1135063"/>
                      <a:pt x="528638" y="1143212"/>
                      <a:pt x="528638" y="1152102"/>
                    </a:cubicBezTo>
                    <a:cubicBezTo>
                      <a:pt x="528638" y="1160992"/>
                      <a:pt x="521498" y="1168401"/>
                      <a:pt x="512930" y="1168401"/>
                    </a:cubicBezTo>
                    <a:cubicBezTo>
                      <a:pt x="512930" y="1168401"/>
                      <a:pt x="512930" y="1168401"/>
                      <a:pt x="231608" y="1168401"/>
                    </a:cubicBezTo>
                    <a:cubicBezTo>
                      <a:pt x="223040" y="1168401"/>
                      <a:pt x="215900" y="1160992"/>
                      <a:pt x="215900" y="1152102"/>
                    </a:cubicBezTo>
                    <a:cubicBezTo>
                      <a:pt x="215900" y="1143212"/>
                      <a:pt x="223040" y="1135063"/>
                      <a:pt x="231608" y="1135063"/>
                    </a:cubicBezTo>
                    <a:close/>
                    <a:moveTo>
                      <a:pt x="231608" y="1069975"/>
                    </a:moveTo>
                    <a:cubicBezTo>
                      <a:pt x="231608" y="1069975"/>
                      <a:pt x="231608" y="1069975"/>
                      <a:pt x="512930" y="1069975"/>
                    </a:cubicBezTo>
                    <a:cubicBezTo>
                      <a:pt x="521498" y="1069975"/>
                      <a:pt x="528638" y="1077191"/>
                      <a:pt x="528638" y="1085850"/>
                    </a:cubicBezTo>
                    <a:cubicBezTo>
                      <a:pt x="528638" y="1094509"/>
                      <a:pt x="521498" y="1101725"/>
                      <a:pt x="512930" y="1101725"/>
                    </a:cubicBezTo>
                    <a:cubicBezTo>
                      <a:pt x="512930" y="1101725"/>
                      <a:pt x="512930" y="1101725"/>
                      <a:pt x="231608" y="1101725"/>
                    </a:cubicBezTo>
                    <a:cubicBezTo>
                      <a:pt x="223040" y="1101725"/>
                      <a:pt x="215900" y="1094509"/>
                      <a:pt x="215900" y="1085850"/>
                    </a:cubicBezTo>
                    <a:cubicBezTo>
                      <a:pt x="215900" y="1077191"/>
                      <a:pt x="223040" y="1069975"/>
                      <a:pt x="231608" y="1069975"/>
                    </a:cubicBezTo>
                    <a:close/>
                    <a:moveTo>
                      <a:pt x="166688" y="847725"/>
                    </a:moveTo>
                    <a:cubicBezTo>
                      <a:pt x="166688" y="847725"/>
                      <a:pt x="166688" y="847725"/>
                      <a:pt x="166688" y="874022"/>
                    </a:cubicBezTo>
                    <a:cubicBezTo>
                      <a:pt x="166688" y="913822"/>
                      <a:pt x="182338" y="951491"/>
                      <a:pt x="210081" y="977077"/>
                    </a:cubicBezTo>
                    <a:cubicBezTo>
                      <a:pt x="222174" y="987738"/>
                      <a:pt x="229999" y="1001952"/>
                      <a:pt x="232844" y="1017588"/>
                    </a:cubicBezTo>
                    <a:cubicBezTo>
                      <a:pt x="232844" y="1017588"/>
                      <a:pt x="232844" y="1017588"/>
                      <a:pt x="511695" y="1017588"/>
                    </a:cubicBezTo>
                    <a:cubicBezTo>
                      <a:pt x="514541" y="1001952"/>
                      <a:pt x="522366" y="987738"/>
                      <a:pt x="534459" y="977077"/>
                    </a:cubicBezTo>
                    <a:cubicBezTo>
                      <a:pt x="562201" y="951491"/>
                      <a:pt x="577851" y="913822"/>
                      <a:pt x="577851" y="874022"/>
                    </a:cubicBezTo>
                    <a:cubicBezTo>
                      <a:pt x="577851" y="874022"/>
                      <a:pt x="577851" y="874022"/>
                      <a:pt x="577851" y="847725"/>
                    </a:cubicBezTo>
                    <a:cubicBezTo>
                      <a:pt x="577851" y="847725"/>
                      <a:pt x="577851" y="847725"/>
                      <a:pt x="556511" y="847725"/>
                    </a:cubicBezTo>
                    <a:cubicBezTo>
                      <a:pt x="556511" y="847725"/>
                      <a:pt x="556511" y="847725"/>
                      <a:pt x="525211" y="847725"/>
                    </a:cubicBezTo>
                    <a:cubicBezTo>
                      <a:pt x="525211" y="847725"/>
                      <a:pt x="525211" y="847725"/>
                      <a:pt x="496045" y="847725"/>
                    </a:cubicBezTo>
                    <a:cubicBezTo>
                      <a:pt x="496045" y="847725"/>
                      <a:pt x="496045" y="847725"/>
                      <a:pt x="387920" y="847725"/>
                    </a:cubicBezTo>
                    <a:cubicBezTo>
                      <a:pt x="387920" y="847725"/>
                      <a:pt x="387920" y="847725"/>
                      <a:pt x="356620" y="847725"/>
                    </a:cubicBezTo>
                    <a:cubicBezTo>
                      <a:pt x="356620" y="847725"/>
                      <a:pt x="356620" y="847725"/>
                      <a:pt x="248494" y="847725"/>
                    </a:cubicBezTo>
                    <a:cubicBezTo>
                      <a:pt x="248494" y="847725"/>
                      <a:pt x="248494" y="847725"/>
                      <a:pt x="219328" y="847725"/>
                    </a:cubicBezTo>
                    <a:cubicBezTo>
                      <a:pt x="219328" y="847725"/>
                      <a:pt x="219328" y="847725"/>
                      <a:pt x="188029" y="847725"/>
                    </a:cubicBezTo>
                    <a:cubicBezTo>
                      <a:pt x="188029" y="847725"/>
                      <a:pt x="188029" y="847725"/>
                      <a:pt x="166688" y="847725"/>
                    </a:cubicBezTo>
                    <a:close/>
                    <a:moveTo>
                      <a:pt x="372269" y="31750"/>
                    </a:moveTo>
                    <a:cubicBezTo>
                      <a:pt x="184913" y="31750"/>
                      <a:pt x="31750" y="184456"/>
                      <a:pt x="31750" y="371414"/>
                    </a:cubicBezTo>
                    <a:cubicBezTo>
                      <a:pt x="31750" y="453476"/>
                      <a:pt x="60958" y="531970"/>
                      <a:pt x="114387" y="594052"/>
                    </a:cubicBezTo>
                    <a:cubicBezTo>
                      <a:pt x="123648" y="602615"/>
                      <a:pt x="207709" y="684676"/>
                      <a:pt x="218395" y="784578"/>
                    </a:cubicBezTo>
                    <a:cubicBezTo>
                      <a:pt x="219107" y="791713"/>
                      <a:pt x="219107" y="798849"/>
                      <a:pt x="219107" y="805271"/>
                    </a:cubicBezTo>
                    <a:cubicBezTo>
                      <a:pt x="219107" y="805271"/>
                      <a:pt x="219107" y="805271"/>
                      <a:pt x="219107" y="815975"/>
                    </a:cubicBezTo>
                    <a:cubicBezTo>
                      <a:pt x="219107" y="815975"/>
                      <a:pt x="219107" y="815975"/>
                      <a:pt x="248315" y="815975"/>
                    </a:cubicBezTo>
                    <a:cubicBezTo>
                      <a:pt x="248315" y="815975"/>
                      <a:pt x="248315" y="815975"/>
                      <a:pt x="356597" y="815975"/>
                    </a:cubicBezTo>
                    <a:cubicBezTo>
                      <a:pt x="356597" y="815975"/>
                      <a:pt x="356597" y="815975"/>
                      <a:pt x="387942" y="815975"/>
                    </a:cubicBezTo>
                    <a:cubicBezTo>
                      <a:pt x="387942" y="815975"/>
                      <a:pt x="387942" y="815975"/>
                      <a:pt x="496224" y="815975"/>
                    </a:cubicBezTo>
                    <a:cubicBezTo>
                      <a:pt x="496224" y="815975"/>
                      <a:pt x="496224" y="815975"/>
                      <a:pt x="525432" y="815975"/>
                    </a:cubicBezTo>
                    <a:cubicBezTo>
                      <a:pt x="525432" y="815975"/>
                      <a:pt x="525432" y="815975"/>
                      <a:pt x="525432" y="805271"/>
                    </a:cubicBezTo>
                    <a:cubicBezTo>
                      <a:pt x="525432" y="798849"/>
                      <a:pt x="525432" y="791713"/>
                      <a:pt x="526144" y="784578"/>
                    </a:cubicBezTo>
                    <a:cubicBezTo>
                      <a:pt x="536830" y="684676"/>
                      <a:pt x="620891" y="602615"/>
                      <a:pt x="630152" y="594052"/>
                    </a:cubicBezTo>
                    <a:cubicBezTo>
                      <a:pt x="683581" y="531970"/>
                      <a:pt x="712788" y="453476"/>
                      <a:pt x="712788" y="371414"/>
                    </a:cubicBezTo>
                    <a:cubicBezTo>
                      <a:pt x="712788" y="184456"/>
                      <a:pt x="559626" y="31750"/>
                      <a:pt x="372269" y="31750"/>
                    </a:cubicBezTo>
                    <a:close/>
                    <a:moveTo>
                      <a:pt x="372269" y="0"/>
                    </a:moveTo>
                    <a:cubicBezTo>
                      <a:pt x="577659" y="0"/>
                      <a:pt x="744538" y="167038"/>
                      <a:pt x="744538" y="371195"/>
                    </a:cubicBezTo>
                    <a:cubicBezTo>
                      <a:pt x="744538" y="461138"/>
                      <a:pt x="712446" y="547512"/>
                      <a:pt x="653967" y="615326"/>
                    </a:cubicBezTo>
                    <a:cubicBezTo>
                      <a:pt x="653967" y="615326"/>
                      <a:pt x="653967" y="615326"/>
                      <a:pt x="652541" y="616040"/>
                    </a:cubicBezTo>
                    <a:cubicBezTo>
                      <a:pt x="651828" y="616754"/>
                      <a:pt x="564109" y="699559"/>
                      <a:pt x="556977" y="793071"/>
                    </a:cubicBezTo>
                    <a:cubicBezTo>
                      <a:pt x="556977" y="797354"/>
                      <a:pt x="556977" y="801637"/>
                      <a:pt x="556977" y="805206"/>
                    </a:cubicBezTo>
                    <a:cubicBezTo>
                      <a:pt x="556977" y="805206"/>
                      <a:pt x="556977" y="805206"/>
                      <a:pt x="556977" y="808776"/>
                    </a:cubicBezTo>
                    <a:cubicBezTo>
                      <a:pt x="556977" y="808776"/>
                      <a:pt x="556977" y="808776"/>
                      <a:pt x="556977" y="815914"/>
                    </a:cubicBezTo>
                    <a:cubicBezTo>
                      <a:pt x="556977" y="815914"/>
                      <a:pt x="556977" y="815914"/>
                      <a:pt x="594062" y="815914"/>
                    </a:cubicBezTo>
                    <a:cubicBezTo>
                      <a:pt x="602620" y="815914"/>
                      <a:pt x="609751" y="823052"/>
                      <a:pt x="609751" y="831618"/>
                    </a:cubicBezTo>
                    <a:cubicBezTo>
                      <a:pt x="609751" y="831618"/>
                      <a:pt x="609751" y="831618"/>
                      <a:pt x="609751" y="873735"/>
                    </a:cubicBezTo>
                    <a:cubicBezTo>
                      <a:pt x="609751" y="922275"/>
                      <a:pt x="589783" y="968675"/>
                      <a:pt x="556264" y="1000084"/>
                    </a:cubicBezTo>
                    <a:cubicBezTo>
                      <a:pt x="546993" y="1008650"/>
                      <a:pt x="542001" y="1020071"/>
                      <a:pt x="542001" y="1032206"/>
                    </a:cubicBezTo>
                    <a:cubicBezTo>
                      <a:pt x="542001" y="1032206"/>
                      <a:pt x="542001" y="1032206"/>
                      <a:pt x="542001" y="1033634"/>
                    </a:cubicBezTo>
                    <a:cubicBezTo>
                      <a:pt x="542001" y="1042200"/>
                      <a:pt x="534869" y="1049338"/>
                      <a:pt x="526312" y="1049338"/>
                    </a:cubicBezTo>
                    <a:cubicBezTo>
                      <a:pt x="526312" y="1049338"/>
                      <a:pt x="526312" y="1049338"/>
                      <a:pt x="218227" y="1049338"/>
                    </a:cubicBezTo>
                    <a:cubicBezTo>
                      <a:pt x="209669" y="1049338"/>
                      <a:pt x="202537" y="1042200"/>
                      <a:pt x="202537" y="1033634"/>
                    </a:cubicBezTo>
                    <a:cubicBezTo>
                      <a:pt x="202537" y="1033634"/>
                      <a:pt x="202537" y="1033634"/>
                      <a:pt x="202537" y="1032206"/>
                    </a:cubicBezTo>
                    <a:cubicBezTo>
                      <a:pt x="202537" y="1020071"/>
                      <a:pt x="197545" y="1008650"/>
                      <a:pt x="188274" y="1000084"/>
                    </a:cubicBezTo>
                    <a:cubicBezTo>
                      <a:pt x="154756" y="968675"/>
                      <a:pt x="134787" y="922275"/>
                      <a:pt x="134787" y="873735"/>
                    </a:cubicBezTo>
                    <a:cubicBezTo>
                      <a:pt x="134787" y="873735"/>
                      <a:pt x="134787" y="873735"/>
                      <a:pt x="134787" y="831618"/>
                    </a:cubicBezTo>
                    <a:cubicBezTo>
                      <a:pt x="134787" y="823052"/>
                      <a:pt x="141919" y="815914"/>
                      <a:pt x="150477" y="815914"/>
                    </a:cubicBezTo>
                    <a:cubicBezTo>
                      <a:pt x="150477" y="815914"/>
                      <a:pt x="150477" y="815914"/>
                      <a:pt x="187561" y="815914"/>
                    </a:cubicBezTo>
                    <a:cubicBezTo>
                      <a:pt x="187561" y="815914"/>
                      <a:pt x="187561" y="815914"/>
                      <a:pt x="187561" y="808776"/>
                    </a:cubicBezTo>
                    <a:cubicBezTo>
                      <a:pt x="187561" y="808776"/>
                      <a:pt x="187561" y="808776"/>
                      <a:pt x="187561" y="805206"/>
                    </a:cubicBezTo>
                    <a:cubicBezTo>
                      <a:pt x="187561" y="801637"/>
                      <a:pt x="187561" y="797354"/>
                      <a:pt x="187561" y="793071"/>
                    </a:cubicBezTo>
                    <a:cubicBezTo>
                      <a:pt x="180429" y="699559"/>
                      <a:pt x="92711" y="616754"/>
                      <a:pt x="91998" y="616040"/>
                    </a:cubicBezTo>
                    <a:cubicBezTo>
                      <a:pt x="91998" y="616040"/>
                      <a:pt x="91998" y="616040"/>
                      <a:pt x="91285" y="615326"/>
                    </a:cubicBezTo>
                    <a:cubicBezTo>
                      <a:pt x="32806" y="547512"/>
                      <a:pt x="0" y="461138"/>
                      <a:pt x="0" y="371195"/>
                    </a:cubicBezTo>
                    <a:cubicBezTo>
                      <a:pt x="0" y="167038"/>
                      <a:pt x="166879" y="0"/>
                      <a:pt x="37226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latin typeface="Aptos" panose="020B0004020202020204" pitchFamily="34" charset="0"/>
                </a:endParaRPr>
              </a:p>
            </p:txBody>
          </p:sp>
        </p:grpSp>
      </p:grpSp>
      <p:sp>
        <p:nvSpPr>
          <p:cNvPr id="86" name="ee4pContent1">
            <a:extLst>
              <a:ext uri="{FF2B5EF4-FFF2-40B4-BE49-F238E27FC236}">
                <a16:creationId xmlns:a16="http://schemas.microsoft.com/office/drawing/2014/main" id="{AE5A4C1A-1399-4D2D-F791-5FC626A8558C}"/>
              </a:ext>
            </a:extLst>
          </p:cNvPr>
          <p:cNvSpPr txBox="1"/>
          <p:nvPr/>
        </p:nvSpPr>
        <p:spPr>
          <a:xfrm>
            <a:off x="5663608" y="1048430"/>
            <a:ext cx="5798510" cy="1231106"/>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73A3B"/>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defPPr>
              <a:defRPr lang="en-US"/>
            </a:defPPr>
            <a:lvl1pPr>
              <a:buClr>
                <a:srgbClr val="19C8CC"/>
              </a:buClr>
              <a:buSzPct val="100000"/>
              <a:buFont typeface="Trebuchet MS" panose="020B0603020202020204" pitchFamily="34" charset="0"/>
              <a:buChar char="​"/>
              <a:defRPr sz="2000">
                <a:solidFill>
                  <a:srgbClr val="000000"/>
                </a:solidFill>
              </a:defRPr>
            </a:lvl1pPr>
            <a:lvl2pPr marL="324000" lvl="1" indent="-216000">
              <a:buClr>
                <a:srgbClr val="19C8CC"/>
              </a:buClr>
              <a:buSzPct val="100000"/>
              <a:buFont typeface="Trebuchet MS" panose="020B0603020202020204" pitchFamily="34" charset="0"/>
              <a:buChar char="•"/>
              <a:defRPr sz="2000">
                <a:solidFill>
                  <a:srgbClr val="000000"/>
                </a:solidFill>
              </a:defRPr>
            </a:lvl2pPr>
            <a:lvl3pPr marL="648000" lvl="2" indent="-216000">
              <a:buClr>
                <a:srgbClr val="19C8CC"/>
              </a:buClr>
              <a:buSzPct val="100000"/>
              <a:buFont typeface="Trebuchet MS" panose="020B0603020202020204" pitchFamily="34" charset="0"/>
              <a:buChar char="–"/>
              <a:defRPr sz="2000">
                <a:solidFill>
                  <a:srgbClr val="000000"/>
                </a:solidFill>
              </a:defRPr>
            </a:lvl3pPr>
            <a:lvl4pPr marL="0" lvl="3">
              <a:buClr>
                <a:srgbClr val="19C8CC"/>
              </a:buClr>
              <a:buSzPct val="100000"/>
              <a:buFont typeface="Trebuchet MS" panose="020B0603020202020204" pitchFamily="34" charset="0"/>
              <a:buChar char="​"/>
              <a:defRPr sz="2400">
                <a:solidFill>
                  <a:srgbClr val="19C8CC"/>
                </a:solidFill>
              </a:defRPr>
            </a:lvl4pPr>
            <a:lvl5pPr marL="0" lvl="4">
              <a:buClr>
                <a:srgbClr val="19C8CC"/>
              </a:buClr>
              <a:buSzPct val="100000"/>
              <a:buFont typeface="Trebuchet MS" panose="020B0603020202020204" pitchFamily="34" charset="0"/>
              <a:buChar char="​"/>
              <a:defRPr sz="2400" b="1">
                <a:solidFill>
                  <a:srgbClr val="000000"/>
                </a:solidFill>
              </a:defRPr>
            </a:lvl5pPr>
            <a:lvl6pPr marL="324000" lvl="5" indent="-216000">
              <a:buClr>
                <a:srgbClr val="19C8CC"/>
              </a:buClr>
              <a:buSzPct val="100000"/>
              <a:buFont typeface="Trebuchet MS" panose="020B0603020202020204" pitchFamily="34" charset="0"/>
              <a:buChar char="•"/>
              <a:defRPr sz="2400">
                <a:solidFill>
                  <a:srgbClr val="000000"/>
                </a:solidFill>
              </a:defRPr>
            </a:lvl6pPr>
            <a:lvl7pPr marL="0" lvl="6">
              <a:buClr>
                <a:srgbClr val="19C8CC"/>
              </a:buClr>
              <a:buSzPct val="100000"/>
              <a:buFont typeface="Trebuchet MS" panose="020B0603020202020204" pitchFamily="34" charset="0"/>
              <a:buChar char="​"/>
              <a:defRPr sz="5400">
                <a:solidFill>
                  <a:srgbClr val="000000"/>
                </a:solidFill>
              </a:defRPr>
            </a:lvl7pPr>
            <a:lvl8pPr marL="0" lvl="7">
              <a:buClr>
                <a:srgbClr val="19C8CC"/>
              </a:buClr>
              <a:buSzPct val="100000"/>
              <a:buFont typeface="Trebuchet MS" panose="020B0603020202020204" pitchFamily="34" charset="0"/>
              <a:buChar char="​"/>
              <a:defRPr sz="6600">
                <a:solidFill>
                  <a:srgbClr val="19C8CC"/>
                </a:solidFill>
              </a:defRPr>
            </a:lvl8pPr>
            <a:lvl9pPr marL="0" lvl="8">
              <a:buClr>
                <a:srgbClr val="19C8CC"/>
              </a:buClr>
              <a:buSzPct val="100000"/>
              <a:buFont typeface="Trebuchet MS" panose="020B0603020202020204" pitchFamily="34" charset="0"/>
              <a:buChar char="​"/>
              <a:defRPr sz="4400">
                <a:solidFill>
                  <a:srgbClr val="19C8CC"/>
                </a:solidFill>
              </a:defRPr>
            </a:lvl9pPr>
          </a:lstStyle>
          <a:p>
            <a:pPr algn="just"/>
            <a:r>
              <a:rPr lang="en-US" sz="1600" b="1" dirty="0">
                <a:solidFill>
                  <a:srgbClr val="1F3864"/>
                </a:solidFill>
                <a:latin typeface="Aptos" panose="020B0004020202020204" pitchFamily="34" charset="0"/>
                <a:ea typeface="Calibri"/>
                <a:cs typeface="Calibri"/>
              </a:rPr>
              <a:t>In 2023, the Ministry of Digital Development and Transport of Azerbaijan initiated a collaborative effort under the supervision of the ITU Regional Office for CIS and the ICT Data Statistics Division to assess digital skills and identify the country's current level of digital literacy and persisting digital skills gaps.</a:t>
            </a:r>
          </a:p>
        </p:txBody>
      </p:sp>
      <p:sp>
        <p:nvSpPr>
          <p:cNvPr id="88" name="ee4pContent1">
            <a:extLst>
              <a:ext uri="{FF2B5EF4-FFF2-40B4-BE49-F238E27FC236}">
                <a16:creationId xmlns:a16="http://schemas.microsoft.com/office/drawing/2014/main" id="{5F32B852-2191-10A2-D3D9-850DB6C69768}"/>
              </a:ext>
            </a:extLst>
          </p:cNvPr>
          <p:cNvSpPr txBox="1"/>
          <p:nvPr/>
        </p:nvSpPr>
        <p:spPr>
          <a:xfrm>
            <a:off x="5712440" y="4082451"/>
            <a:ext cx="5798510" cy="738664"/>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73A3B"/>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defPPr>
              <a:defRPr lang="en-US"/>
            </a:defPPr>
            <a:lvl1pPr>
              <a:buClr>
                <a:srgbClr val="19C8CC"/>
              </a:buClr>
              <a:buSzPct val="100000"/>
              <a:buFont typeface="Trebuchet MS" panose="020B0603020202020204" pitchFamily="34" charset="0"/>
              <a:buChar char="​"/>
              <a:defRPr sz="2000">
                <a:solidFill>
                  <a:srgbClr val="000000"/>
                </a:solidFill>
              </a:defRPr>
            </a:lvl1pPr>
            <a:lvl2pPr marL="324000" lvl="1" indent="-216000">
              <a:buClr>
                <a:srgbClr val="19C8CC"/>
              </a:buClr>
              <a:buSzPct val="100000"/>
              <a:buFont typeface="Trebuchet MS" panose="020B0603020202020204" pitchFamily="34" charset="0"/>
              <a:buChar char="•"/>
              <a:defRPr sz="2000">
                <a:solidFill>
                  <a:srgbClr val="000000"/>
                </a:solidFill>
              </a:defRPr>
            </a:lvl2pPr>
            <a:lvl3pPr marL="648000" lvl="2" indent="-216000">
              <a:buClr>
                <a:srgbClr val="19C8CC"/>
              </a:buClr>
              <a:buSzPct val="100000"/>
              <a:buFont typeface="Trebuchet MS" panose="020B0603020202020204" pitchFamily="34" charset="0"/>
              <a:buChar char="–"/>
              <a:defRPr sz="2000">
                <a:solidFill>
                  <a:srgbClr val="000000"/>
                </a:solidFill>
              </a:defRPr>
            </a:lvl3pPr>
            <a:lvl4pPr marL="0" lvl="3">
              <a:buClr>
                <a:srgbClr val="19C8CC"/>
              </a:buClr>
              <a:buSzPct val="100000"/>
              <a:buFont typeface="Trebuchet MS" panose="020B0603020202020204" pitchFamily="34" charset="0"/>
              <a:buChar char="​"/>
              <a:defRPr sz="2400">
                <a:solidFill>
                  <a:srgbClr val="19C8CC"/>
                </a:solidFill>
              </a:defRPr>
            </a:lvl4pPr>
            <a:lvl5pPr marL="0" lvl="4">
              <a:buClr>
                <a:srgbClr val="19C8CC"/>
              </a:buClr>
              <a:buSzPct val="100000"/>
              <a:buFont typeface="Trebuchet MS" panose="020B0603020202020204" pitchFamily="34" charset="0"/>
              <a:buChar char="​"/>
              <a:defRPr sz="2400" b="1">
                <a:solidFill>
                  <a:srgbClr val="000000"/>
                </a:solidFill>
              </a:defRPr>
            </a:lvl5pPr>
            <a:lvl6pPr marL="324000" lvl="5" indent="-216000">
              <a:buClr>
                <a:srgbClr val="19C8CC"/>
              </a:buClr>
              <a:buSzPct val="100000"/>
              <a:buFont typeface="Trebuchet MS" panose="020B0603020202020204" pitchFamily="34" charset="0"/>
              <a:buChar char="•"/>
              <a:defRPr sz="2400">
                <a:solidFill>
                  <a:srgbClr val="000000"/>
                </a:solidFill>
              </a:defRPr>
            </a:lvl6pPr>
            <a:lvl7pPr marL="0" lvl="6">
              <a:buClr>
                <a:srgbClr val="19C8CC"/>
              </a:buClr>
              <a:buSzPct val="100000"/>
              <a:buFont typeface="Trebuchet MS" panose="020B0603020202020204" pitchFamily="34" charset="0"/>
              <a:buChar char="​"/>
              <a:defRPr sz="5400">
                <a:solidFill>
                  <a:srgbClr val="000000"/>
                </a:solidFill>
              </a:defRPr>
            </a:lvl7pPr>
            <a:lvl8pPr marL="0" lvl="7">
              <a:buClr>
                <a:srgbClr val="19C8CC"/>
              </a:buClr>
              <a:buSzPct val="100000"/>
              <a:buFont typeface="Trebuchet MS" panose="020B0603020202020204" pitchFamily="34" charset="0"/>
              <a:buChar char="​"/>
              <a:defRPr sz="6600">
                <a:solidFill>
                  <a:srgbClr val="19C8CC"/>
                </a:solidFill>
              </a:defRPr>
            </a:lvl8pPr>
            <a:lvl9pPr marL="0" lvl="8">
              <a:buClr>
                <a:srgbClr val="19C8CC"/>
              </a:buClr>
              <a:buSzPct val="100000"/>
              <a:buFont typeface="Trebuchet MS" panose="020B0603020202020204" pitchFamily="34" charset="0"/>
              <a:buChar char="​"/>
              <a:defRPr sz="4400">
                <a:solidFill>
                  <a:srgbClr val="19C8CC"/>
                </a:solidFill>
              </a:defRPr>
            </a:lvl9pPr>
          </a:lstStyle>
          <a:p>
            <a:pPr algn="just">
              <a:buNone/>
            </a:pPr>
            <a:r>
              <a:rPr lang="en-US" sz="1600" b="1" dirty="0">
                <a:solidFill>
                  <a:srgbClr val="1F3864"/>
                </a:solidFill>
                <a:latin typeface="Aptos" panose="020B0004020202020204" pitchFamily="34" charset="0"/>
                <a:ea typeface="Calibri"/>
                <a:cs typeface="Calibri"/>
              </a:rPr>
              <a:t>The work on assessment was discussed, organized and coordinated on the basis of the ITU’s Digital Skills Assessment Guidebook (ITU, 2020).</a:t>
            </a:r>
          </a:p>
        </p:txBody>
      </p:sp>
    </p:spTree>
    <p:extLst>
      <p:ext uri="{BB962C8B-B14F-4D97-AF65-F5344CB8AC3E}">
        <p14:creationId xmlns:p14="http://schemas.microsoft.com/office/powerpoint/2010/main" val="1440624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pic>
        <p:nvPicPr>
          <p:cNvPr id="883" name="Google Shape;883;p17"/>
          <p:cNvPicPr preferRelativeResize="0"/>
          <p:nvPr/>
        </p:nvPicPr>
        <p:blipFill rotWithShape="1">
          <a:blip r:embed="rId3">
            <a:alphaModFix/>
          </a:blip>
          <a:srcRect/>
          <a:stretch/>
        </p:blipFill>
        <p:spPr>
          <a:xfrm>
            <a:off x="190217" y="937685"/>
            <a:ext cx="11658601" cy="289419"/>
          </a:xfrm>
          <a:prstGeom prst="rect">
            <a:avLst/>
          </a:prstGeom>
          <a:noFill/>
          <a:ln>
            <a:noFill/>
          </a:ln>
        </p:spPr>
      </p:pic>
      <p:sp>
        <p:nvSpPr>
          <p:cNvPr id="885" name="Google Shape;885;p17"/>
          <p:cNvSpPr/>
          <p:nvPr/>
        </p:nvSpPr>
        <p:spPr>
          <a:xfrm>
            <a:off x="10423601" y="2347698"/>
            <a:ext cx="1848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rgbClr val="2F5496"/>
              </a:solidFill>
              <a:latin typeface="Aptos" panose="020B0004020202020204" pitchFamily="34" charset="0"/>
              <a:ea typeface="Candara"/>
              <a:cs typeface="Candara"/>
              <a:sym typeface="Candara"/>
            </a:endParaRPr>
          </a:p>
        </p:txBody>
      </p:sp>
      <p:sp>
        <p:nvSpPr>
          <p:cNvPr id="887" name="Google Shape;887;p17"/>
          <p:cNvSpPr txBox="1"/>
          <p:nvPr/>
        </p:nvSpPr>
        <p:spPr>
          <a:xfrm>
            <a:off x="4460443" y="1729979"/>
            <a:ext cx="7279667" cy="132339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F3864"/>
              </a:buClr>
              <a:buSzPct val="100000"/>
              <a:buFont typeface="Wingdings" panose="05000000000000000000" pitchFamily="2" charset="2"/>
              <a:buChar char="q"/>
            </a:pPr>
            <a:r>
              <a:rPr lang="en-US" sz="1600" dirty="0">
                <a:solidFill>
                  <a:srgbClr val="1F3864"/>
                </a:solidFill>
                <a:latin typeface="Aptos" panose="020B0004020202020204" pitchFamily="34" charset="0"/>
                <a:ea typeface="Calibri"/>
                <a:cs typeface="Calibri"/>
                <a:sym typeface="Calibri"/>
              </a:rPr>
              <a:t>Responsible for overall coordination and implementation.</a:t>
            </a:r>
          </a:p>
          <a:p>
            <a:pPr marL="285750" marR="0" lvl="0" indent="-285750" algn="l" rtl="0">
              <a:spcBef>
                <a:spcPts val="0"/>
              </a:spcBef>
              <a:spcAft>
                <a:spcPts val="0"/>
              </a:spcAft>
              <a:buClr>
                <a:srgbClr val="1F3864"/>
              </a:buClr>
              <a:buSzPct val="100000"/>
              <a:buFont typeface="Wingdings" panose="05000000000000000000" pitchFamily="2" charset="2"/>
              <a:buChar char="q"/>
            </a:pPr>
            <a:r>
              <a:rPr lang="en-US" sz="1600" dirty="0">
                <a:solidFill>
                  <a:srgbClr val="1F3864"/>
                </a:solidFill>
                <a:latin typeface="Aptos" panose="020B0004020202020204" pitchFamily="34" charset="0"/>
                <a:ea typeface="Calibri"/>
                <a:cs typeface="Calibri"/>
                <a:sym typeface="Calibri"/>
              </a:rPr>
              <a:t>Worked with the State Statistical Committee to develop survey questionnaires, conduct the surveys, and validate the data.</a:t>
            </a:r>
            <a:endParaRPr lang="en-US" sz="1600" dirty="0">
              <a:latin typeface="Aptos" panose="020B0004020202020204" pitchFamily="34" charset="0"/>
            </a:endParaRPr>
          </a:p>
          <a:p>
            <a:pPr marL="285750" marR="0" lvl="0" indent="-285750" algn="l" rtl="0">
              <a:spcBef>
                <a:spcPts val="0"/>
              </a:spcBef>
              <a:spcAft>
                <a:spcPts val="0"/>
              </a:spcAft>
              <a:buClr>
                <a:srgbClr val="1F3864"/>
              </a:buClr>
              <a:buSzPct val="100000"/>
              <a:buFont typeface="Wingdings" panose="05000000000000000000" pitchFamily="2" charset="2"/>
              <a:buChar char="q"/>
            </a:pPr>
            <a:r>
              <a:rPr lang="en-US" sz="1600" dirty="0">
                <a:solidFill>
                  <a:srgbClr val="1F3864"/>
                </a:solidFill>
                <a:latin typeface="Aptos" panose="020B0004020202020204" pitchFamily="34" charset="0"/>
                <a:ea typeface="Calibri"/>
                <a:cs typeface="Calibri"/>
                <a:sym typeface="Calibri"/>
              </a:rPr>
              <a:t>Engaged at all stages, including target group identification, questionnaire validation, and final report approval.</a:t>
            </a:r>
          </a:p>
        </p:txBody>
      </p:sp>
      <p:sp>
        <p:nvSpPr>
          <p:cNvPr id="888" name="Google Shape;888;p17"/>
          <p:cNvSpPr txBox="1"/>
          <p:nvPr/>
        </p:nvSpPr>
        <p:spPr>
          <a:xfrm>
            <a:off x="190217" y="213857"/>
            <a:ext cx="1101584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1"/>
              </a:buClr>
              <a:buSzPts val="4000"/>
              <a:buFont typeface="Calibri"/>
              <a:buNone/>
            </a:pPr>
            <a:r>
              <a:rPr lang="az-Latn-AZ" sz="4000" b="1" i="0" u="none" strike="noStrike" dirty="0">
                <a:solidFill>
                  <a:schemeClr val="accent1"/>
                </a:solidFill>
                <a:latin typeface="Aptos" panose="020B0004020202020204" pitchFamily="34" charset="0"/>
                <a:ea typeface="Calibri"/>
                <a:cs typeface="Calibri"/>
                <a:sym typeface="Calibri"/>
              </a:rPr>
              <a:t>Key Stakeholders</a:t>
            </a:r>
            <a:r>
              <a:rPr lang="en-US" sz="4000" b="1" i="0" u="none" strike="noStrike" dirty="0">
                <a:solidFill>
                  <a:schemeClr val="accent1"/>
                </a:solidFill>
                <a:latin typeface="Aptos" panose="020B0004020202020204" pitchFamily="34" charset="0"/>
                <a:ea typeface="Calibri"/>
                <a:cs typeface="Calibri"/>
                <a:sym typeface="Calibri"/>
              </a:rPr>
              <a:t> </a:t>
            </a:r>
            <a:endParaRPr sz="3600" b="0" dirty="0">
              <a:solidFill>
                <a:schemeClr val="accent1"/>
              </a:solidFill>
              <a:latin typeface="Aptos" panose="020B0004020202020204" pitchFamily="34" charset="0"/>
              <a:ea typeface="Calibri"/>
              <a:cs typeface="Calibri"/>
              <a:sym typeface="Calibri"/>
            </a:endParaRPr>
          </a:p>
        </p:txBody>
      </p:sp>
      <p:pic>
        <p:nvPicPr>
          <p:cNvPr id="2050" name="Picture 2" descr="Ministry of Digital Development and Transportation (Azerbaijan) - Wikipedia">
            <a:extLst>
              <a:ext uri="{FF2B5EF4-FFF2-40B4-BE49-F238E27FC236}">
                <a16:creationId xmlns:a16="http://schemas.microsoft.com/office/drawing/2014/main" id="{58E95666-4B39-F284-8D7C-106F24C121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79" y="1481868"/>
            <a:ext cx="1724229" cy="1596371"/>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id="{6D5B51A2-8B1B-B114-7791-2CDB99C9555C}"/>
              </a:ext>
            </a:extLst>
          </p:cNvPr>
          <p:cNvGrpSpPr/>
          <p:nvPr/>
        </p:nvGrpSpPr>
        <p:grpSpPr>
          <a:xfrm>
            <a:off x="1768342" y="3165383"/>
            <a:ext cx="2660367" cy="1355224"/>
            <a:chOff x="1883846" y="3302104"/>
            <a:chExt cx="2660367" cy="1355224"/>
          </a:xfrm>
        </p:grpSpPr>
        <p:pic>
          <p:nvPicPr>
            <p:cNvPr id="8" name="Picture 7">
              <a:extLst>
                <a:ext uri="{FF2B5EF4-FFF2-40B4-BE49-F238E27FC236}">
                  <a16:creationId xmlns:a16="http://schemas.microsoft.com/office/drawing/2014/main" id="{64E65C58-245D-76C6-EB68-608BEE141140}"/>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contrast="40000"/>
                      </a14:imgEffect>
                    </a14:imgLayer>
                  </a14:imgProps>
                </a:ext>
              </a:extLst>
            </a:blip>
            <a:srcRect t="44576"/>
            <a:stretch/>
          </p:blipFill>
          <p:spPr>
            <a:xfrm>
              <a:off x="2718079" y="3302104"/>
              <a:ext cx="991903" cy="465486"/>
            </a:xfrm>
            <a:prstGeom prst="rect">
              <a:avLst/>
            </a:prstGeom>
          </p:spPr>
        </p:pic>
        <p:pic>
          <p:nvPicPr>
            <p:cNvPr id="13" name="Picture 12">
              <a:extLst>
                <a:ext uri="{FF2B5EF4-FFF2-40B4-BE49-F238E27FC236}">
                  <a16:creationId xmlns:a16="http://schemas.microsoft.com/office/drawing/2014/main" id="{BFF21A3E-6803-80F7-90DC-E1A135D435E4}"/>
                </a:ext>
              </a:extLst>
            </p:cNvPr>
            <p:cNvPicPr>
              <a:picLocks noChangeAspect="1"/>
            </p:cNvPicPr>
            <p:nvPr/>
          </p:nvPicPr>
          <p:blipFill>
            <a:blip r:embed="rId7"/>
            <a:stretch>
              <a:fillRect/>
            </a:stretch>
          </p:blipFill>
          <p:spPr>
            <a:xfrm>
              <a:off x="1883846" y="3835109"/>
              <a:ext cx="2660367" cy="822219"/>
            </a:xfrm>
            <a:prstGeom prst="rect">
              <a:avLst/>
            </a:prstGeom>
          </p:spPr>
        </p:pic>
      </p:grpSp>
      <p:grpSp>
        <p:nvGrpSpPr>
          <p:cNvPr id="34" name="Group 33">
            <a:extLst>
              <a:ext uri="{FF2B5EF4-FFF2-40B4-BE49-F238E27FC236}">
                <a16:creationId xmlns:a16="http://schemas.microsoft.com/office/drawing/2014/main" id="{46DAB197-495D-4A28-584F-5718D7813B30}"/>
              </a:ext>
            </a:extLst>
          </p:cNvPr>
          <p:cNvGrpSpPr/>
          <p:nvPr/>
        </p:nvGrpSpPr>
        <p:grpSpPr>
          <a:xfrm>
            <a:off x="66994" y="4244935"/>
            <a:ext cx="2499577" cy="1982092"/>
            <a:chOff x="-86868" y="4328911"/>
            <a:chExt cx="2499577" cy="1982092"/>
          </a:xfrm>
        </p:grpSpPr>
        <p:pic>
          <p:nvPicPr>
            <p:cNvPr id="19" name="Picture 18" descr="A blue logo with a black background">
              <a:extLst>
                <a:ext uri="{FF2B5EF4-FFF2-40B4-BE49-F238E27FC236}">
                  <a16:creationId xmlns:a16="http://schemas.microsoft.com/office/drawing/2014/main" id="{64847697-3BD8-2FC4-A2A8-94500F55FD67}"/>
                </a:ext>
              </a:extLst>
            </p:cNvPr>
            <p:cNvPicPr>
              <a:picLocks noChangeAspect="1"/>
            </p:cNvPicPr>
            <p:nvPr/>
          </p:nvPicPr>
          <p:blipFill>
            <a:blip r:embed="rId8">
              <a:extLst>
                <a:ext uri="{BEBA8EAE-BF5A-486C-A8C5-ECC9F3942E4B}">
                  <a14:imgProps xmlns:a14="http://schemas.microsoft.com/office/drawing/2010/main">
                    <a14:imgLayer r:embed="rId9">
                      <a14:imgEffect>
                        <a14:artisticMarker/>
                      </a14:imgEffect>
                      <a14:imgEffect>
                        <a14:sharpenSoften amount="25000"/>
                      </a14:imgEffect>
                      <a14:imgEffect>
                        <a14:colorTemperature colorTemp="4700"/>
                      </a14:imgEffect>
                      <a14:imgEffect>
                        <a14:saturation sat="400000"/>
                      </a14:imgEffect>
                      <a14:imgEffect>
                        <a14:brightnessContrast bright="-20000" contrast="-40000"/>
                      </a14:imgEffect>
                    </a14:imgLayer>
                  </a14:imgProps>
                </a:ext>
              </a:extLst>
            </a:blip>
            <a:stretch>
              <a:fillRect/>
            </a:stretch>
          </p:blipFill>
          <p:spPr>
            <a:xfrm>
              <a:off x="-22075" y="4328911"/>
              <a:ext cx="2356253" cy="1257357"/>
            </a:xfrm>
            <a:prstGeom prst="rect">
              <a:avLst/>
            </a:prstGeom>
            <a:noFill/>
          </p:spPr>
        </p:pic>
        <p:pic>
          <p:nvPicPr>
            <p:cNvPr id="24" name="Picture 23">
              <a:extLst>
                <a:ext uri="{FF2B5EF4-FFF2-40B4-BE49-F238E27FC236}">
                  <a16:creationId xmlns:a16="http://schemas.microsoft.com/office/drawing/2014/main" id="{CC37AECB-93C8-72D0-62A7-F483E640C9BF}"/>
                </a:ext>
              </a:extLst>
            </p:cNvPr>
            <p:cNvPicPr>
              <a:picLocks noChangeAspect="1"/>
            </p:cNvPicPr>
            <p:nvPr/>
          </p:nvPicPr>
          <p:blipFill>
            <a:blip r:embed="rId10"/>
            <a:stretch>
              <a:fillRect/>
            </a:stretch>
          </p:blipFill>
          <p:spPr>
            <a:xfrm>
              <a:off x="-86868" y="5451392"/>
              <a:ext cx="2499577" cy="859611"/>
            </a:xfrm>
            <a:prstGeom prst="rect">
              <a:avLst/>
            </a:prstGeom>
          </p:spPr>
        </p:pic>
      </p:grpSp>
      <p:sp>
        <p:nvSpPr>
          <p:cNvPr id="25" name="TextBox 24">
            <a:extLst>
              <a:ext uri="{FF2B5EF4-FFF2-40B4-BE49-F238E27FC236}">
                <a16:creationId xmlns:a16="http://schemas.microsoft.com/office/drawing/2014/main" id="{E4BF6138-1B9E-2F80-E86C-C744E98FD84C}"/>
              </a:ext>
            </a:extLst>
          </p:cNvPr>
          <p:cNvSpPr txBox="1"/>
          <p:nvPr/>
        </p:nvSpPr>
        <p:spPr>
          <a:xfrm>
            <a:off x="4435507" y="1217658"/>
            <a:ext cx="7304604" cy="461665"/>
          </a:xfrm>
          <a:prstGeom prst="rect">
            <a:avLst/>
          </a:prstGeom>
          <a:solidFill>
            <a:schemeClr val="accent5"/>
          </a:solidFill>
        </p:spPr>
        <p:txBody>
          <a:bodyPr wrap="square" lIns="0" rIns="0" rtlCol="0" anchor="b">
            <a:spAutoFit/>
          </a:bodyPr>
          <a:lstStyle/>
          <a:p>
            <a:pPr algn="ctr"/>
            <a:endParaRPr lang="en-US" sz="2400" b="1" cap="all" noProof="1">
              <a:solidFill>
                <a:schemeClr val="bg1"/>
              </a:solidFill>
              <a:latin typeface="Aptos" panose="020B0004020202020204" pitchFamily="34" charset="0"/>
            </a:endParaRPr>
          </a:p>
        </p:txBody>
      </p:sp>
      <p:sp>
        <p:nvSpPr>
          <p:cNvPr id="26" name="TextBox 25">
            <a:extLst>
              <a:ext uri="{FF2B5EF4-FFF2-40B4-BE49-F238E27FC236}">
                <a16:creationId xmlns:a16="http://schemas.microsoft.com/office/drawing/2014/main" id="{27655112-DBA6-E048-FF7F-24B2D724B35D}"/>
              </a:ext>
            </a:extLst>
          </p:cNvPr>
          <p:cNvSpPr txBox="1"/>
          <p:nvPr/>
        </p:nvSpPr>
        <p:spPr>
          <a:xfrm>
            <a:off x="5434881" y="1314196"/>
            <a:ext cx="5305856" cy="307777"/>
          </a:xfrm>
          <a:prstGeom prst="rect">
            <a:avLst/>
          </a:prstGeom>
          <a:noFill/>
        </p:spPr>
        <p:txBody>
          <a:bodyPr wrap="square">
            <a:spAutoFit/>
          </a:bodyPr>
          <a:lstStyle/>
          <a:p>
            <a:pPr algn="ctr"/>
            <a:r>
              <a:rPr lang="en-US" sz="1400" b="1" cap="all" noProof="1">
                <a:solidFill>
                  <a:schemeClr val="bg1"/>
                </a:solidFill>
                <a:latin typeface="Aptos" panose="020B0004020202020204" pitchFamily="34" charset="0"/>
              </a:rPr>
              <a:t>Ministry of Digital Development and Transport</a:t>
            </a:r>
          </a:p>
        </p:txBody>
      </p:sp>
      <p:sp>
        <p:nvSpPr>
          <p:cNvPr id="27" name="TextBox 26">
            <a:extLst>
              <a:ext uri="{FF2B5EF4-FFF2-40B4-BE49-F238E27FC236}">
                <a16:creationId xmlns:a16="http://schemas.microsoft.com/office/drawing/2014/main" id="{AA6D4E6A-F147-C07A-BECC-7B074D63BE62}"/>
              </a:ext>
            </a:extLst>
          </p:cNvPr>
          <p:cNvSpPr txBox="1"/>
          <p:nvPr/>
        </p:nvSpPr>
        <p:spPr>
          <a:xfrm>
            <a:off x="4460444" y="3017533"/>
            <a:ext cx="7304604" cy="461665"/>
          </a:xfrm>
          <a:prstGeom prst="rect">
            <a:avLst/>
          </a:prstGeom>
          <a:solidFill>
            <a:schemeClr val="accent5"/>
          </a:solidFill>
        </p:spPr>
        <p:txBody>
          <a:bodyPr wrap="square" lIns="0" rIns="0" rtlCol="0" anchor="b">
            <a:spAutoFit/>
          </a:bodyPr>
          <a:lstStyle/>
          <a:p>
            <a:pPr algn="ctr"/>
            <a:endParaRPr lang="en-US" sz="2400" b="1" cap="all" noProof="1">
              <a:solidFill>
                <a:schemeClr val="bg1"/>
              </a:solidFill>
              <a:latin typeface="Aptos" panose="020B0004020202020204" pitchFamily="34" charset="0"/>
            </a:endParaRPr>
          </a:p>
        </p:txBody>
      </p:sp>
      <p:sp>
        <p:nvSpPr>
          <p:cNvPr id="28" name="TextBox 27">
            <a:extLst>
              <a:ext uri="{FF2B5EF4-FFF2-40B4-BE49-F238E27FC236}">
                <a16:creationId xmlns:a16="http://schemas.microsoft.com/office/drawing/2014/main" id="{D2F334CA-D476-F07A-FD7E-4AB4ABE40067}"/>
              </a:ext>
            </a:extLst>
          </p:cNvPr>
          <p:cNvSpPr txBox="1"/>
          <p:nvPr/>
        </p:nvSpPr>
        <p:spPr>
          <a:xfrm>
            <a:off x="5893955" y="3059894"/>
            <a:ext cx="4437582" cy="311411"/>
          </a:xfrm>
          <a:prstGeom prst="rect">
            <a:avLst/>
          </a:prstGeom>
          <a:noFill/>
        </p:spPr>
        <p:txBody>
          <a:bodyPr wrap="square">
            <a:spAutoFit/>
          </a:bodyPr>
          <a:lstStyle/>
          <a:p>
            <a:pPr algn="ctr"/>
            <a:r>
              <a:rPr lang="en-US" sz="1400" b="1" cap="all" noProof="1">
                <a:solidFill>
                  <a:schemeClr val="bg1"/>
                </a:solidFill>
                <a:latin typeface="Aptos" panose="020B0004020202020204" pitchFamily="34" charset="0"/>
              </a:rPr>
              <a:t>State StatisticAL Committee</a:t>
            </a:r>
          </a:p>
        </p:txBody>
      </p:sp>
      <p:sp>
        <p:nvSpPr>
          <p:cNvPr id="29" name="Google Shape;887;p17">
            <a:extLst>
              <a:ext uri="{FF2B5EF4-FFF2-40B4-BE49-F238E27FC236}">
                <a16:creationId xmlns:a16="http://schemas.microsoft.com/office/drawing/2014/main" id="{2EB4E69D-7936-8D00-0337-04363871E2E4}"/>
              </a:ext>
            </a:extLst>
          </p:cNvPr>
          <p:cNvSpPr txBox="1"/>
          <p:nvPr/>
        </p:nvSpPr>
        <p:spPr>
          <a:xfrm>
            <a:off x="4460444" y="3521087"/>
            <a:ext cx="7304604" cy="132339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F3864"/>
              </a:buClr>
              <a:buSzPct val="100000"/>
              <a:buFont typeface="Wingdings" panose="05000000000000000000" pitchFamily="2" charset="2"/>
              <a:buChar char="q"/>
            </a:pPr>
            <a:r>
              <a:rPr lang="en-US" sz="1600" dirty="0">
                <a:solidFill>
                  <a:srgbClr val="1F3864"/>
                </a:solidFill>
                <a:latin typeface="Aptos" panose="020B0004020202020204" pitchFamily="34" charset="0"/>
                <a:ea typeface="Calibri"/>
                <a:cs typeface="Calibri"/>
                <a:sym typeface="Calibri"/>
              </a:rPr>
              <a:t>Played a</a:t>
            </a:r>
            <a:r>
              <a:rPr lang="az-Latn-AZ" sz="1600" dirty="0">
                <a:solidFill>
                  <a:srgbClr val="1F3864"/>
                </a:solidFill>
                <a:latin typeface="Aptos" panose="020B0004020202020204" pitchFamily="34" charset="0"/>
                <a:ea typeface="Calibri"/>
                <a:cs typeface="Calibri"/>
                <a:sym typeface="Calibri"/>
              </a:rPr>
              <a:t>n important</a:t>
            </a:r>
            <a:r>
              <a:rPr lang="en-US" sz="1600" dirty="0">
                <a:solidFill>
                  <a:srgbClr val="1F3864"/>
                </a:solidFill>
                <a:latin typeface="Aptos" panose="020B0004020202020204" pitchFamily="34" charset="0"/>
                <a:ea typeface="Calibri"/>
                <a:cs typeface="Calibri"/>
                <a:sym typeface="Calibri"/>
              </a:rPr>
              <a:t> role in executing the surveys.</a:t>
            </a:r>
          </a:p>
          <a:p>
            <a:pPr marL="285750" marR="0" lvl="0" indent="-285750" algn="l" rtl="0">
              <a:spcBef>
                <a:spcPts val="0"/>
              </a:spcBef>
              <a:spcAft>
                <a:spcPts val="0"/>
              </a:spcAft>
              <a:buClr>
                <a:srgbClr val="1F3864"/>
              </a:buClr>
              <a:buSzPct val="100000"/>
              <a:buFont typeface="Wingdings" panose="05000000000000000000" pitchFamily="2" charset="2"/>
              <a:buChar char="q"/>
            </a:pPr>
            <a:r>
              <a:rPr lang="en-US" sz="1600" dirty="0">
                <a:solidFill>
                  <a:srgbClr val="1F3864"/>
                </a:solidFill>
                <a:latin typeface="Aptos" panose="020B0004020202020204" pitchFamily="34" charset="0"/>
                <a:ea typeface="Calibri"/>
                <a:cs typeface="Calibri"/>
                <a:sym typeface="Calibri"/>
              </a:rPr>
              <a:t>In collaboration with the ministry, designed questionnaires and conducted comprehensive surveys across diverse regions and sectors.</a:t>
            </a:r>
          </a:p>
          <a:p>
            <a:pPr marL="285750" marR="0" lvl="0" indent="-285750" algn="l" rtl="0">
              <a:spcBef>
                <a:spcPts val="0"/>
              </a:spcBef>
              <a:spcAft>
                <a:spcPts val="0"/>
              </a:spcAft>
              <a:buClr>
                <a:srgbClr val="1F3864"/>
              </a:buClr>
              <a:buSzPct val="100000"/>
              <a:buFont typeface="Wingdings" panose="05000000000000000000" pitchFamily="2" charset="2"/>
              <a:buChar char="q"/>
            </a:pPr>
            <a:r>
              <a:rPr lang="en-US" sz="1600" dirty="0">
                <a:solidFill>
                  <a:srgbClr val="1F3864"/>
                </a:solidFill>
                <a:latin typeface="Aptos" panose="020B0004020202020204" pitchFamily="34" charset="0"/>
                <a:ea typeface="Calibri"/>
                <a:cs typeface="Calibri"/>
                <a:sym typeface="Calibri"/>
              </a:rPr>
              <a:t>Responsible for data compilation, initial assessment, and micro-editing of survey data.</a:t>
            </a:r>
          </a:p>
        </p:txBody>
      </p:sp>
      <p:sp>
        <p:nvSpPr>
          <p:cNvPr id="30" name="TextBox 29">
            <a:extLst>
              <a:ext uri="{FF2B5EF4-FFF2-40B4-BE49-F238E27FC236}">
                <a16:creationId xmlns:a16="http://schemas.microsoft.com/office/drawing/2014/main" id="{9F005747-BDE9-9899-3F0D-C2B704B2D7AC}"/>
              </a:ext>
            </a:extLst>
          </p:cNvPr>
          <p:cNvSpPr txBox="1"/>
          <p:nvPr/>
        </p:nvSpPr>
        <p:spPr>
          <a:xfrm>
            <a:off x="4460444" y="4771526"/>
            <a:ext cx="7304604" cy="461665"/>
          </a:xfrm>
          <a:prstGeom prst="rect">
            <a:avLst/>
          </a:prstGeom>
          <a:solidFill>
            <a:schemeClr val="accent5"/>
          </a:solidFill>
        </p:spPr>
        <p:txBody>
          <a:bodyPr wrap="square" lIns="0" rIns="0" rtlCol="0" anchor="b">
            <a:spAutoFit/>
          </a:bodyPr>
          <a:lstStyle/>
          <a:p>
            <a:pPr algn="ctr"/>
            <a:endParaRPr lang="en-US" sz="2400" b="1" cap="all" noProof="1">
              <a:solidFill>
                <a:schemeClr val="bg1"/>
              </a:solidFill>
              <a:latin typeface="Aptos" panose="020B0004020202020204" pitchFamily="34" charset="0"/>
            </a:endParaRPr>
          </a:p>
        </p:txBody>
      </p:sp>
      <p:sp>
        <p:nvSpPr>
          <p:cNvPr id="31" name="TextBox 30">
            <a:extLst>
              <a:ext uri="{FF2B5EF4-FFF2-40B4-BE49-F238E27FC236}">
                <a16:creationId xmlns:a16="http://schemas.microsoft.com/office/drawing/2014/main" id="{1128552B-F1E6-83FB-3A07-402EFE744D33}"/>
              </a:ext>
            </a:extLst>
          </p:cNvPr>
          <p:cNvSpPr txBox="1"/>
          <p:nvPr/>
        </p:nvSpPr>
        <p:spPr>
          <a:xfrm>
            <a:off x="5893955" y="4817408"/>
            <a:ext cx="4867318" cy="307777"/>
          </a:xfrm>
          <a:prstGeom prst="rect">
            <a:avLst/>
          </a:prstGeom>
          <a:noFill/>
        </p:spPr>
        <p:txBody>
          <a:bodyPr wrap="square">
            <a:spAutoFit/>
          </a:bodyPr>
          <a:lstStyle/>
          <a:p>
            <a:pPr algn="ctr"/>
            <a:r>
              <a:rPr lang="en-US" sz="1400" b="1" cap="all" noProof="1">
                <a:solidFill>
                  <a:schemeClr val="bg1"/>
                </a:solidFill>
                <a:latin typeface="Aptos" panose="020B0004020202020204" pitchFamily="34" charset="0"/>
              </a:rPr>
              <a:t>ITU (International Telecommunication Union)</a:t>
            </a:r>
          </a:p>
        </p:txBody>
      </p:sp>
      <p:sp>
        <p:nvSpPr>
          <p:cNvPr id="32" name="Google Shape;887;p17">
            <a:extLst>
              <a:ext uri="{FF2B5EF4-FFF2-40B4-BE49-F238E27FC236}">
                <a16:creationId xmlns:a16="http://schemas.microsoft.com/office/drawing/2014/main" id="{F8E8F153-F597-39ED-57EA-1340C9BA0D7D}"/>
              </a:ext>
            </a:extLst>
          </p:cNvPr>
          <p:cNvSpPr txBox="1"/>
          <p:nvPr/>
        </p:nvSpPr>
        <p:spPr>
          <a:xfrm>
            <a:off x="4460444" y="5307666"/>
            <a:ext cx="7304604" cy="132339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F3864"/>
              </a:buClr>
              <a:buSzPct val="100000"/>
              <a:buFont typeface="Wingdings" panose="05000000000000000000" pitchFamily="2" charset="2"/>
              <a:buChar char="q"/>
            </a:pPr>
            <a:r>
              <a:rPr lang="en-US" sz="1600" dirty="0">
                <a:solidFill>
                  <a:srgbClr val="1F3864"/>
                </a:solidFill>
                <a:latin typeface="Aptos" panose="020B0004020202020204" pitchFamily="34" charset="0"/>
                <a:ea typeface="Calibri"/>
                <a:cs typeface="Calibri"/>
                <a:sym typeface="Calibri"/>
              </a:rPr>
              <a:t>Provided guidance and support for the survey design.</a:t>
            </a:r>
          </a:p>
          <a:p>
            <a:pPr marL="285750" marR="0" lvl="0" indent="-285750" algn="l" rtl="0">
              <a:spcBef>
                <a:spcPts val="0"/>
              </a:spcBef>
              <a:spcAft>
                <a:spcPts val="0"/>
              </a:spcAft>
              <a:buClr>
                <a:srgbClr val="1F3864"/>
              </a:buClr>
              <a:buSzPct val="100000"/>
              <a:buFont typeface="Wingdings" panose="05000000000000000000" pitchFamily="2" charset="2"/>
              <a:buChar char="q"/>
            </a:pPr>
            <a:r>
              <a:rPr lang="en-US" sz="1600" dirty="0">
                <a:solidFill>
                  <a:srgbClr val="1F3864"/>
                </a:solidFill>
                <a:latin typeface="Aptos" panose="020B0004020202020204" pitchFamily="34" charset="0"/>
                <a:ea typeface="Calibri"/>
                <a:cs typeface="Calibri"/>
                <a:sym typeface="Calibri"/>
              </a:rPr>
              <a:t>Assisted in developing questionnaires and contracting consultants for in-depth analysis.</a:t>
            </a:r>
          </a:p>
          <a:p>
            <a:pPr marL="285750" marR="0" lvl="0" indent="-285750" algn="l" rtl="0">
              <a:spcBef>
                <a:spcPts val="0"/>
              </a:spcBef>
              <a:spcAft>
                <a:spcPts val="0"/>
              </a:spcAft>
              <a:buClr>
                <a:srgbClr val="1F3864"/>
              </a:buClr>
              <a:buSzPct val="100000"/>
              <a:buFont typeface="Wingdings" panose="05000000000000000000" pitchFamily="2" charset="2"/>
              <a:buChar char="q"/>
            </a:pPr>
            <a:r>
              <a:rPr lang="en-US" sz="1600" dirty="0">
                <a:solidFill>
                  <a:srgbClr val="1F3864"/>
                </a:solidFill>
                <a:latin typeface="Aptos" panose="020B0004020202020204" pitchFamily="34" charset="0"/>
                <a:ea typeface="Calibri"/>
                <a:cs typeface="Calibri"/>
                <a:sym typeface="Calibri"/>
              </a:rPr>
              <a:t>Involved in data review, preparing recommendations, and final report validation.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pic>
        <p:nvPicPr>
          <p:cNvPr id="1065" name="Google Shape;1065;p28"/>
          <p:cNvPicPr preferRelativeResize="0"/>
          <p:nvPr/>
        </p:nvPicPr>
        <p:blipFill rotWithShape="1">
          <a:blip r:embed="rId3">
            <a:alphaModFix/>
          </a:blip>
          <a:srcRect/>
          <a:stretch/>
        </p:blipFill>
        <p:spPr>
          <a:xfrm>
            <a:off x="196468" y="724544"/>
            <a:ext cx="11658601" cy="289419"/>
          </a:xfrm>
          <a:prstGeom prst="rect">
            <a:avLst/>
          </a:prstGeom>
          <a:noFill/>
          <a:ln>
            <a:noFill/>
          </a:ln>
        </p:spPr>
      </p:pic>
      <p:sp>
        <p:nvSpPr>
          <p:cNvPr id="1067" name="Google Shape;1067;p28"/>
          <p:cNvSpPr txBox="1"/>
          <p:nvPr/>
        </p:nvSpPr>
        <p:spPr>
          <a:xfrm>
            <a:off x="177586" y="1735005"/>
            <a:ext cx="6060938" cy="4585830"/>
          </a:xfrm>
          <a:prstGeom prst="rect">
            <a:avLst/>
          </a:prstGeom>
          <a:noFill/>
          <a:ln w="28575"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600"/>
              </a:spcBef>
              <a:spcAft>
                <a:spcPts val="0"/>
              </a:spcAft>
              <a:buClr>
                <a:srgbClr val="004C86"/>
              </a:buClr>
              <a:buSzPts val="1600"/>
              <a:buFont typeface="Wingdings" panose="05000000000000000000" pitchFamily="2" charset="2"/>
              <a:buChar char="Ø"/>
            </a:pPr>
            <a:r>
              <a:rPr lang="en-US" sz="1600" b="1" dirty="0">
                <a:solidFill>
                  <a:schemeClr val="accent1">
                    <a:lumMod val="50000"/>
                  </a:schemeClr>
                </a:solidFill>
                <a:latin typeface="Aptos" panose="020B0004020202020204" pitchFamily="34" charset="0"/>
                <a:ea typeface="Calibri"/>
                <a:cs typeface="Calibri"/>
                <a:sym typeface="Calibri"/>
              </a:rPr>
              <a:t>Strategic Policy Document: </a:t>
            </a:r>
            <a:r>
              <a:rPr lang="en-US" sz="1600" dirty="0">
                <a:solidFill>
                  <a:schemeClr val="accent1">
                    <a:lumMod val="50000"/>
                  </a:schemeClr>
                </a:solidFill>
                <a:latin typeface="Aptos" panose="020B0004020202020204" pitchFamily="34" charset="0"/>
                <a:ea typeface="Calibri"/>
                <a:cs typeface="Calibri"/>
                <a:sym typeface="Calibri"/>
              </a:rPr>
              <a:t>Approved in February 2021.</a:t>
            </a:r>
          </a:p>
          <a:p>
            <a:pPr marL="285750" marR="0" lvl="0" indent="-285750" algn="l" rtl="0">
              <a:spcBef>
                <a:spcPts val="600"/>
              </a:spcBef>
              <a:spcAft>
                <a:spcPts val="0"/>
              </a:spcAft>
              <a:buClr>
                <a:srgbClr val="004C86"/>
              </a:buClr>
              <a:buSzPts val="1600"/>
              <a:buFont typeface="Wingdings" panose="05000000000000000000" pitchFamily="2" charset="2"/>
              <a:buChar char="Ø"/>
            </a:pPr>
            <a:r>
              <a:rPr lang="en-US" sz="1600" b="1" dirty="0">
                <a:solidFill>
                  <a:schemeClr val="accent1">
                    <a:lumMod val="50000"/>
                  </a:schemeClr>
                </a:solidFill>
                <a:latin typeface="Aptos" panose="020B0004020202020204" pitchFamily="34" charset="0"/>
                <a:ea typeface="Calibri"/>
                <a:cs typeface="Calibri"/>
                <a:sym typeface="Calibri"/>
              </a:rPr>
              <a:t>Priorities: </a:t>
            </a:r>
            <a:r>
              <a:rPr lang="en-US" sz="1600" dirty="0">
                <a:solidFill>
                  <a:schemeClr val="accent1">
                    <a:lumMod val="50000"/>
                  </a:schemeClr>
                </a:solidFill>
                <a:latin typeface="Aptos" panose="020B0004020202020204" pitchFamily="34" charset="0"/>
                <a:ea typeface="Calibri"/>
                <a:cs typeface="Calibri"/>
                <a:sym typeface="Calibri"/>
              </a:rPr>
              <a:t>Competitive human capital and innovations.</a:t>
            </a:r>
            <a:endParaRPr lang="en-US" sz="1600" b="1" dirty="0">
              <a:solidFill>
                <a:schemeClr val="accent1">
                  <a:lumMod val="50000"/>
                </a:schemeClr>
              </a:solidFill>
              <a:latin typeface="Aptos" panose="020B0004020202020204" pitchFamily="34" charset="0"/>
              <a:ea typeface="Calibri"/>
              <a:cs typeface="Calibri"/>
              <a:sym typeface="Calibri"/>
            </a:endParaRPr>
          </a:p>
          <a:p>
            <a:pPr marL="742950" lvl="1" indent="-285750">
              <a:spcBef>
                <a:spcPts val="600"/>
              </a:spcBef>
              <a:buClr>
                <a:srgbClr val="004C86"/>
              </a:buClr>
              <a:buSzPts val="1600"/>
              <a:buFont typeface="Wingdings" panose="05000000000000000000" pitchFamily="2" charset="2"/>
              <a:buChar char="q"/>
            </a:pPr>
            <a:r>
              <a:rPr lang="en-US" sz="1600" b="1" dirty="0">
                <a:solidFill>
                  <a:schemeClr val="accent1">
                    <a:lumMod val="50000"/>
                  </a:schemeClr>
                </a:solidFill>
                <a:latin typeface="Aptos" panose="020B0004020202020204" pitchFamily="34" charset="0"/>
                <a:ea typeface="Calibri"/>
                <a:cs typeface="Calibri"/>
                <a:sym typeface="Calibri"/>
              </a:rPr>
              <a:t>Focus: </a:t>
            </a:r>
            <a:r>
              <a:rPr lang="en-US" sz="1600" dirty="0">
                <a:solidFill>
                  <a:schemeClr val="accent1">
                    <a:lumMod val="50000"/>
                  </a:schemeClr>
                </a:solidFill>
                <a:latin typeface="Aptos" panose="020B0004020202020204" pitchFamily="34" charset="0"/>
                <a:ea typeface="Calibri"/>
                <a:cs typeface="Calibri"/>
                <a:sym typeface="Calibri"/>
              </a:rPr>
              <a:t>Lifelong learning through harmonious development of competencies, social skills, and abilities.</a:t>
            </a:r>
          </a:p>
          <a:p>
            <a:pPr marL="742950" lvl="1" indent="-285750">
              <a:spcBef>
                <a:spcPts val="600"/>
              </a:spcBef>
              <a:buClr>
                <a:srgbClr val="004C86"/>
              </a:buClr>
              <a:buSzPts val="1600"/>
              <a:buFont typeface="Wingdings" panose="05000000000000000000" pitchFamily="2" charset="2"/>
              <a:buChar char="q"/>
            </a:pPr>
            <a:r>
              <a:rPr lang="en-US" sz="1600" b="1" dirty="0">
                <a:solidFill>
                  <a:schemeClr val="accent1">
                    <a:lumMod val="50000"/>
                  </a:schemeClr>
                </a:solidFill>
                <a:latin typeface="Aptos" panose="020B0004020202020204" pitchFamily="34" charset="0"/>
                <a:ea typeface="Calibri"/>
                <a:cs typeface="Calibri"/>
                <a:sym typeface="Calibri"/>
              </a:rPr>
              <a:t>Key Objective: </a:t>
            </a:r>
            <a:r>
              <a:rPr lang="en-US" sz="1600" dirty="0">
                <a:solidFill>
                  <a:schemeClr val="accent1">
                    <a:lumMod val="50000"/>
                  </a:schemeClr>
                </a:solidFill>
                <a:latin typeface="Aptos" panose="020B0004020202020204" pitchFamily="34" charset="0"/>
                <a:ea typeface="Calibri"/>
                <a:cs typeface="Calibri"/>
                <a:sym typeface="Calibri"/>
              </a:rPr>
              <a:t>Instilling digital competencies in new generations from school age onward.</a:t>
            </a:r>
          </a:p>
          <a:p>
            <a:pPr marL="742950" lvl="1" indent="-285750">
              <a:buClr>
                <a:srgbClr val="004C86"/>
              </a:buClr>
              <a:buSzPts val="1600"/>
              <a:buFont typeface="Wingdings" panose="05000000000000000000" pitchFamily="2" charset="2"/>
              <a:buChar char="q"/>
            </a:pPr>
            <a:endParaRPr lang="en-US" sz="1600" dirty="0">
              <a:solidFill>
                <a:schemeClr val="accent1">
                  <a:lumMod val="50000"/>
                </a:schemeClr>
              </a:solidFill>
              <a:latin typeface="Aptos" panose="020B0004020202020204" pitchFamily="34" charset="0"/>
              <a:ea typeface="Calibri"/>
              <a:cs typeface="Calibri"/>
              <a:sym typeface="Calibri"/>
            </a:endParaRPr>
          </a:p>
          <a:p>
            <a:pPr marL="742950" lvl="1" indent="-285750">
              <a:buClr>
                <a:srgbClr val="004C86"/>
              </a:buClr>
              <a:buSzPts val="1600"/>
              <a:buFont typeface="Wingdings" panose="05000000000000000000" pitchFamily="2" charset="2"/>
              <a:buChar char="q"/>
            </a:pPr>
            <a:endParaRPr lang="en-US" sz="1600" dirty="0">
              <a:solidFill>
                <a:schemeClr val="accent1">
                  <a:lumMod val="50000"/>
                </a:schemeClr>
              </a:solidFill>
              <a:latin typeface="Aptos" panose="020B0004020202020204" pitchFamily="34" charset="0"/>
              <a:ea typeface="Calibri"/>
              <a:cs typeface="Calibri"/>
              <a:sym typeface="Calibri"/>
            </a:endParaRPr>
          </a:p>
          <a:p>
            <a:pPr marL="742950" lvl="1" indent="-285750">
              <a:buClr>
                <a:srgbClr val="004C86"/>
              </a:buClr>
              <a:buSzPts val="1600"/>
              <a:buFont typeface="Wingdings" panose="05000000000000000000" pitchFamily="2" charset="2"/>
              <a:buChar char="q"/>
            </a:pPr>
            <a:endParaRPr lang="en-US" sz="1600" dirty="0">
              <a:solidFill>
                <a:schemeClr val="accent1">
                  <a:lumMod val="50000"/>
                </a:schemeClr>
              </a:solidFill>
              <a:latin typeface="Aptos" panose="020B0004020202020204" pitchFamily="34" charset="0"/>
              <a:ea typeface="Calibri"/>
              <a:cs typeface="Calibri"/>
              <a:sym typeface="Calibri"/>
            </a:endParaRPr>
          </a:p>
          <a:p>
            <a:pPr marL="742950" lvl="1" indent="-285750">
              <a:buClr>
                <a:srgbClr val="004C86"/>
              </a:buClr>
              <a:buSzPts val="1600"/>
              <a:buFont typeface="Wingdings" panose="05000000000000000000" pitchFamily="2" charset="2"/>
              <a:buChar char="q"/>
            </a:pPr>
            <a:endParaRPr lang="en-US" sz="1600" dirty="0">
              <a:solidFill>
                <a:schemeClr val="accent1">
                  <a:lumMod val="50000"/>
                </a:schemeClr>
              </a:solidFill>
              <a:latin typeface="Aptos" panose="020B0004020202020204" pitchFamily="34" charset="0"/>
              <a:ea typeface="Calibri"/>
              <a:cs typeface="Calibri"/>
              <a:sym typeface="Calibri"/>
            </a:endParaRPr>
          </a:p>
          <a:p>
            <a:pPr marL="742950" lvl="1" indent="-285750">
              <a:buClr>
                <a:srgbClr val="004C86"/>
              </a:buClr>
              <a:buSzPts val="1600"/>
              <a:buFont typeface="Wingdings" panose="05000000000000000000" pitchFamily="2" charset="2"/>
              <a:buChar char="q"/>
            </a:pPr>
            <a:endParaRPr lang="en-US" sz="1600" dirty="0">
              <a:solidFill>
                <a:schemeClr val="accent1">
                  <a:lumMod val="50000"/>
                </a:schemeClr>
              </a:solidFill>
              <a:latin typeface="Aptos" panose="020B0004020202020204" pitchFamily="34" charset="0"/>
              <a:ea typeface="Calibri"/>
              <a:cs typeface="Calibri"/>
              <a:sym typeface="Calibri"/>
            </a:endParaRPr>
          </a:p>
          <a:p>
            <a:pPr marL="742950" lvl="1" indent="-285750">
              <a:buClr>
                <a:srgbClr val="004C86"/>
              </a:buClr>
              <a:buSzPts val="1600"/>
              <a:buFont typeface="Wingdings" panose="05000000000000000000" pitchFamily="2" charset="2"/>
              <a:buChar char="q"/>
            </a:pPr>
            <a:endParaRPr lang="en-US" sz="1600" dirty="0">
              <a:solidFill>
                <a:schemeClr val="accent1">
                  <a:lumMod val="50000"/>
                </a:schemeClr>
              </a:solidFill>
              <a:latin typeface="Aptos" panose="020B0004020202020204" pitchFamily="34" charset="0"/>
              <a:ea typeface="Calibri"/>
              <a:cs typeface="Calibri"/>
              <a:sym typeface="Calibri"/>
            </a:endParaRPr>
          </a:p>
          <a:p>
            <a:pPr marL="742950" lvl="1" indent="-285750">
              <a:buClr>
                <a:srgbClr val="004C86"/>
              </a:buClr>
              <a:buSzPts val="1600"/>
              <a:buFont typeface="Wingdings" panose="05000000000000000000" pitchFamily="2" charset="2"/>
              <a:buChar char="q"/>
            </a:pPr>
            <a:endParaRPr lang="en-US" sz="1600" dirty="0">
              <a:solidFill>
                <a:schemeClr val="accent1">
                  <a:lumMod val="50000"/>
                </a:schemeClr>
              </a:solidFill>
              <a:latin typeface="Aptos" panose="020B0004020202020204" pitchFamily="34" charset="0"/>
              <a:ea typeface="Calibri"/>
              <a:cs typeface="Calibri"/>
              <a:sym typeface="Calibri"/>
            </a:endParaRPr>
          </a:p>
          <a:p>
            <a:pPr marL="742950" lvl="1" indent="-285750">
              <a:buClr>
                <a:srgbClr val="004C86"/>
              </a:buClr>
              <a:buSzPts val="1600"/>
              <a:buFont typeface="Wingdings" panose="05000000000000000000" pitchFamily="2" charset="2"/>
              <a:buChar char="q"/>
            </a:pPr>
            <a:endParaRPr lang="en-US" sz="1600" dirty="0">
              <a:solidFill>
                <a:schemeClr val="accent1">
                  <a:lumMod val="50000"/>
                </a:schemeClr>
              </a:solidFill>
              <a:latin typeface="Aptos" panose="020B0004020202020204" pitchFamily="34" charset="0"/>
              <a:ea typeface="Calibri"/>
              <a:cs typeface="Calibri"/>
              <a:sym typeface="Calibri"/>
            </a:endParaRPr>
          </a:p>
          <a:p>
            <a:pPr marL="742950" lvl="1" indent="-285750">
              <a:buClr>
                <a:srgbClr val="004C86"/>
              </a:buClr>
              <a:buSzPts val="1600"/>
              <a:buFont typeface="Wingdings" panose="05000000000000000000" pitchFamily="2" charset="2"/>
              <a:buChar char="q"/>
            </a:pPr>
            <a:endParaRPr lang="en-US" sz="1600" dirty="0">
              <a:solidFill>
                <a:schemeClr val="accent1">
                  <a:lumMod val="50000"/>
                </a:schemeClr>
              </a:solidFill>
              <a:latin typeface="Aptos" panose="020B0004020202020204" pitchFamily="34" charset="0"/>
              <a:ea typeface="Calibri"/>
              <a:cs typeface="Calibri"/>
              <a:sym typeface="Calibri"/>
            </a:endParaRPr>
          </a:p>
          <a:p>
            <a:pPr lvl="1">
              <a:buClr>
                <a:srgbClr val="004C86"/>
              </a:buClr>
              <a:buSzPts val="1600"/>
            </a:pPr>
            <a:endParaRPr lang="en-US" sz="1600" b="1" dirty="0">
              <a:solidFill>
                <a:schemeClr val="accent1">
                  <a:lumMod val="50000"/>
                </a:schemeClr>
              </a:solidFill>
              <a:latin typeface="Aptos" panose="020B0004020202020204" pitchFamily="34" charset="0"/>
              <a:ea typeface="Calibri"/>
              <a:cs typeface="Calibri"/>
              <a:sym typeface="Calibri"/>
            </a:endParaRPr>
          </a:p>
          <a:p>
            <a:pPr lvl="1">
              <a:buClr>
                <a:srgbClr val="004C86"/>
              </a:buClr>
              <a:buSzPts val="1600"/>
            </a:pPr>
            <a:endParaRPr lang="en-US" sz="1600" b="1" dirty="0">
              <a:solidFill>
                <a:schemeClr val="accent1">
                  <a:lumMod val="50000"/>
                </a:schemeClr>
              </a:solidFill>
              <a:latin typeface="Aptos" panose="020B0004020202020204" pitchFamily="34" charset="0"/>
              <a:ea typeface="Calibri"/>
              <a:cs typeface="Calibri"/>
              <a:sym typeface="Calibri"/>
            </a:endParaRPr>
          </a:p>
        </p:txBody>
      </p:sp>
      <p:sp>
        <p:nvSpPr>
          <p:cNvPr id="2" name="Google Shape;888;p17">
            <a:extLst>
              <a:ext uri="{FF2B5EF4-FFF2-40B4-BE49-F238E27FC236}">
                <a16:creationId xmlns:a16="http://schemas.microsoft.com/office/drawing/2014/main" id="{466CB6B5-982C-9EFB-8EF5-81E602EB5A52}"/>
              </a:ext>
            </a:extLst>
          </p:cNvPr>
          <p:cNvSpPr txBox="1"/>
          <p:nvPr/>
        </p:nvSpPr>
        <p:spPr>
          <a:xfrm>
            <a:off x="190217" y="101887"/>
            <a:ext cx="11015848" cy="5847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4472C4"/>
              </a:buClr>
              <a:buSzPts val="4000"/>
              <a:buFont typeface="Calibri"/>
              <a:buNone/>
              <a:tabLst/>
              <a:defRPr/>
            </a:pPr>
            <a:r>
              <a:rPr kumimoji="0" lang="en-US" sz="3200" b="1" i="0" u="none" strike="noStrike" kern="1200" cap="none" spc="0" normalizeH="0" baseline="0" noProof="0" dirty="0">
                <a:ln>
                  <a:noFill/>
                </a:ln>
                <a:solidFill>
                  <a:srgbClr val="4472C4"/>
                </a:solidFill>
                <a:effectLst/>
                <a:uLnTx/>
                <a:uFillTx/>
                <a:latin typeface="Aptos" panose="020B0004020202020204" pitchFamily="34" charset="0"/>
                <a:ea typeface="Calibri"/>
                <a:cs typeface="Calibri"/>
                <a:sym typeface="Calibri"/>
              </a:rPr>
              <a:t>National Digital Skills Roadmap &amp; Transformation Strategy</a:t>
            </a:r>
            <a:endParaRPr kumimoji="0" lang="en-US" sz="2800" b="0" i="0" u="none" strike="noStrike" kern="1200" cap="none" spc="0" normalizeH="0" baseline="0" noProof="0" dirty="0">
              <a:ln>
                <a:noFill/>
              </a:ln>
              <a:solidFill>
                <a:srgbClr val="4472C4"/>
              </a:solidFill>
              <a:effectLst/>
              <a:uLnTx/>
              <a:uFillTx/>
              <a:latin typeface="Aptos" panose="020B0004020202020204" pitchFamily="34" charset="0"/>
              <a:ea typeface="Calibri"/>
              <a:cs typeface="Calibri"/>
              <a:sym typeface="Calibri"/>
            </a:endParaRPr>
          </a:p>
        </p:txBody>
      </p:sp>
      <p:sp>
        <p:nvSpPr>
          <p:cNvPr id="4" name="TextBox 3">
            <a:extLst>
              <a:ext uri="{FF2B5EF4-FFF2-40B4-BE49-F238E27FC236}">
                <a16:creationId xmlns:a16="http://schemas.microsoft.com/office/drawing/2014/main" id="{3377D617-335F-50D6-3E82-3CB377D3AE0A}"/>
              </a:ext>
            </a:extLst>
          </p:cNvPr>
          <p:cNvSpPr txBox="1"/>
          <p:nvPr/>
        </p:nvSpPr>
        <p:spPr>
          <a:xfrm>
            <a:off x="183966" y="1203709"/>
            <a:ext cx="5996452" cy="276999"/>
          </a:xfrm>
          <a:prstGeom prst="rect">
            <a:avLst/>
          </a:prstGeom>
          <a:solidFill>
            <a:schemeClr val="accent5"/>
          </a:solidFill>
        </p:spPr>
        <p:txBody>
          <a:bodyPr wrap="square" lIns="0" rIns="0" rtlCol="0" anchor="b">
            <a:spAutoFit/>
          </a:bodyPr>
          <a:lstStyle/>
          <a:p>
            <a:pPr algn="ctr"/>
            <a:r>
              <a:rPr lang="en-US" sz="1200" b="1" cap="all" noProof="1">
                <a:solidFill>
                  <a:schemeClr val="bg1"/>
                </a:solidFill>
                <a:latin typeface="Aptos" panose="020B0004020202020204" pitchFamily="34" charset="0"/>
              </a:rPr>
              <a:t>“Azerbaijan 2030: National Priorities for Socio-Economic Development”</a:t>
            </a:r>
          </a:p>
        </p:txBody>
      </p:sp>
      <p:sp>
        <p:nvSpPr>
          <p:cNvPr id="7" name="TextBox 6">
            <a:extLst>
              <a:ext uri="{FF2B5EF4-FFF2-40B4-BE49-F238E27FC236}">
                <a16:creationId xmlns:a16="http://schemas.microsoft.com/office/drawing/2014/main" id="{05DA1FEA-7984-3044-4560-C2760DD94BB4}"/>
              </a:ext>
            </a:extLst>
          </p:cNvPr>
          <p:cNvSpPr txBox="1"/>
          <p:nvPr/>
        </p:nvSpPr>
        <p:spPr>
          <a:xfrm>
            <a:off x="287402" y="3756628"/>
            <a:ext cx="5865547" cy="2200602"/>
          </a:xfrm>
          <a:prstGeom prst="rect">
            <a:avLst/>
          </a:prstGeom>
          <a:noFill/>
        </p:spPr>
        <p:txBody>
          <a:bodyPr wrap="square">
            <a:spAutoFit/>
          </a:bodyPr>
          <a:lstStyle/>
          <a:p>
            <a:pPr marL="36000" marR="0" lvl="0" algn="l" rtl="0">
              <a:spcBef>
                <a:spcPts val="600"/>
              </a:spcBef>
              <a:spcAft>
                <a:spcPts val="0"/>
              </a:spcAft>
              <a:buClr>
                <a:srgbClr val="004C86"/>
              </a:buClr>
              <a:buSzPts val="1600"/>
            </a:pPr>
            <a:r>
              <a:rPr lang="en-US" sz="1600" b="1" dirty="0">
                <a:solidFill>
                  <a:schemeClr val="accent1">
                    <a:lumMod val="50000"/>
                  </a:schemeClr>
                </a:solidFill>
                <a:latin typeface="Aptos" panose="020B0004020202020204" pitchFamily="34" charset="0"/>
                <a:ea typeface="Calibri"/>
                <a:cs typeface="Calibri"/>
                <a:sym typeface="Calibri"/>
              </a:rPr>
              <a:t>Focus on Lifelong Learning and Digital Competencies</a:t>
            </a:r>
          </a:p>
          <a:p>
            <a:pPr marL="36000" marR="0" lvl="0" indent="-285750" algn="l" rtl="0">
              <a:spcBef>
                <a:spcPts val="600"/>
              </a:spcBef>
              <a:spcAft>
                <a:spcPts val="0"/>
              </a:spcAft>
              <a:buClr>
                <a:srgbClr val="004C86"/>
              </a:buClr>
              <a:buSzPts val="1600"/>
              <a:buFont typeface="Wingdings" panose="05000000000000000000" pitchFamily="2" charset="2"/>
              <a:buChar char="Ø"/>
            </a:pPr>
            <a:r>
              <a:rPr lang="en-US" sz="1600" b="1" dirty="0">
                <a:solidFill>
                  <a:schemeClr val="accent1">
                    <a:lumMod val="50000"/>
                  </a:schemeClr>
                </a:solidFill>
                <a:latin typeface="Aptos" panose="020B0004020202020204" pitchFamily="34" charset="0"/>
                <a:ea typeface="Calibri"/>
                <a:cs typeface="Calibri"/>
                <a:sym typeface="Calibri"/>
              </a:rPr>
              <a:t>Lifelong Learning:</a:t>
            </a:r>
          </a:p>
          <a:p>
            <a:pPr marL="742950" lvl="1" indent="-285750">
              <a:spcBef>
                <a:spcPts val="600"/>
              </a:spcBef>
              <a:buClr>
                <a:srgbClr val="004C86"/>
              </a:buClr>
              <a:buSzPts val="1600"/>
              <a:buFont typeface="Wingdings" panose="05000000000000000000" pitchFamily="2" charset="2"/>
              <a:buChar char="q"/>
            </a:pPr>
            <a:r>
              <a:rPr lang="en-US" sz="1600" dirty="0">
                <a:solidFill>
                  <a:schemeClr val="accent1">
                    <a:lumMod val="50000"/>
                  </a:schemeClr>
                </a:solidFill>
                <a:latin typeface="Aptos" panose="020B0004020202020204" pitchFamily="34" charset="0"/>
                <a:ea typeface="Calibri"/>
                <a:cs typeface="Calibri"/>
                <a:sym typeface="Calibri"/>
              </a:rPr>
              <a:t>Promoting continuous development of competencies.</a:t>
            </a:r>
          </a:p>
          <a:p>
            <a:pPr marL="36000" marR="0" lvl="0" indent="-285750" algn="l" rtl="0">
              <a:spcBef>
                <a:spcPts val="600"/>
              </a:spcBef>
              <a:spcAft>
                <a:spcPts val="0"/>
              </a:spcAft>
              <a:buClr>
                <a:srgbClr val="004C86"/>
              </a:buClr>
              <a:buSzPts val="1600"/>
              <a:buFont typeface="Wingdings" panose="05000000000000000000" pitchFamily="2" charset="2"/>
              <a:buChar char="Ø"/>
            </a:pPr>
            <a:r>
              <a:rPr lang="en-US" sz="1600" b="1" dirty="0">
                <a:solidFill>
                  <a:schemeClr val="accent1">
                    <a:lumMod val="50000"/>
                  </a:schemeClr>
                </a:solidFill>
                <a:latin typeface="Aptos" panose="020B0004020202020204" pitchFamily="34" charset="0"/>
                <a:ea typeface="Calibri"/>
                <a:cs typeface="Calibri"/>
                <a:sym typeface="Calibri"/>
              </a:rPr>
              <a:t>Digital Competencies:</a:t>
            </a:r>
            <a:endParaRPr lang="en-US" sz="1600" dirty="0">
              <a:solidFill>
                <a:schemeClr val="accent1">
                  <a:lumMod val="50000"/>
                </a:schemeClr>
              </a:solidFill>
              <a:latin typeface="Aptos" panose="020B0004020202020204" pitchFamily="34" charset="0"/>
              <a:ea typeface="Calibri"/>
              <a:cs typeface="Calibri"/>
              <a:sym typeface="Calibri"/>
            </a:endParaRPr>
          </a:p>
          <a:p>
            <a:pPr marL="493200" lvl="2" indent="-285750">
              <a:spcBef>
                <a:spcPts val="600"/>
              </a:spcBef>
              <a:buClr>
                <a:srgbClr val="004C86"/>
              </a:buClr>
              <a:buSzPts val="1600"/>
              <a:buFont typeface="Wingdings" panose="05000000000000000000" pitchFamily="2" charset="2"/>
              <a:buChar char="q"/>
            </a:pPr>
            <a:r>
              <a:rPr lang="en-US" sz="1600" dirty="0">
                <a:solidFill>
                  <a:schemeClr val="accent1">
                    <a:lumMod val="50000"/>
                  </a:schemeClr>
                </a:solidFill>
                <a:latin typeface="Aptos" panose="020B0004020202020204" pitchFamily="34" charset="0"/>
                <a:ea typeface="Calibri"/>
                <a:cs typeface="Calibri"/>
                <a:sym typeface="Calibri"/>
              </a:rPr>
              <a:t>Emphasis on preparing new generations for the digital era.</a:t>
            </a:r>
          </a:p>
          <a:p>
            <a:pPr marL="493200" lvl="2" indent="-285750">
              <a:spcBef>
                <a:spcPts val="600"/>
              </a:spcBef>
              <a:buClr>
                <a:srgbClr val="004C86"/>
              </a:buClr>
              <a:buSzPts val="1600"/>
              <a:buFont typeface="Wingdings" panose="05000000000000000000" pitchFamily="2" charset="2"/>
              <a:buChar char="q"/>
            </a:pPr>
            <a:r>
              <a:rPr lang="en-US" sz="1600" dirty="0">
                <a:solidFill>
                  <a:schemeClr val="accent1">
                    <a:lumMod val="50000"/>
                  </a:schemeClr>
                </a:solidFill>
                <a:latin typeface="Aptos" panose="020B0004020202020204" pitchFamily="34" charset="0"/>
                <a:ea typeface="Calibri"/>
                <a:cs typeface="Calibri"/>
                <a:sym typeface="Calibri"/>
              </a:rPr>
              <a:t>From school age onwards, integration of digital skills in education.</a:t>
            </a:r>
          </a:p>
        </p:txBody>
      </p:sp>
      <p:grpSp>
        <p:nvGrpSpPr>
          <p:cNvPr id="20" name="Group 19">
            <a:extLst>
              <a:ext uri="{FF2B5EF4-FFF2-40B4-BE49-F238E27FC236}">
                <a16:creationId xmlns:a16="http://schemas.microsoft.com/office/drawing/2014/main" id="{4DBFE924-2423-0BCB-01B6-E6C332BCB0A6}"/>
              </a:ext>
            </a:extLst>
          </p:cNvPr>
          <p:cNvGrpSpPr/>
          <p:nvPr/>
        </p:nvGrpSpPr>
        <p:grpSpPr>
          <a:xfrm>
            <a:off x="7390139" y="2277892"/>
            <a:ext cx="3478883" cy="3507936"/>
            <a:chOff x="7727182" y="2069543"/>
            <a:chExt cx="3478883" cy="3507936"/>
          </a:xfrm>
        </p:grpSpPr>
        <p:sp>
          <p:nvSpPr>
            <p:cNvPr id="17" name="Freeform: Shape 16">
              <a:extLst>
                <a:ext uri="{FF2B5EF4-FFF2-40B4-BE49-F238E27FC236}">
                  <a16:creationId xmlns:a16="http://schemas.microsoft.com/office/drawing/2014/main" id="{3E8465DB-06E3-DE71-85F4-F23A469EE995}"/>
                </a:ext>
              </a:extLst>
            </p:cNvPr>
            <p:cNvSpPr/>
            <p:nvPr/>
          </p:nvSpPr>
          <p:spPr>
            <a:xfrm>
              <a:off x="7727182" y="2069543"/>
              <a:ext cx="2291673" cy="2199502"/>
            </a:xfrm>
            <a:custGeom>
              <a:avLst/>
              <a:gdLst>
                <a:gd name="connsiteX0" fmla="*/ 2118092 w 3045382"/>
                <a:gd name="connsiteY0" fmla="*/ 296226 h 3048347"/>
                <a:gd name="connsiteX1" fmla="*/ 1931562 w 3045382"/>
                <a:gd name="connsiteY1" fmla="*/ 482937 h 3048347"/>
                <a:gd name="connsiteX2" fmla="*/ 1931562 w 3045382"/>
                <a:gd name="connsiteY2" fmla="*/ 1525585 h 3048347"/>
                <a:gd name="connsiteX3" fmla="*/ 1525652 w 3045382"/>
                <a:gd name="connsiteY3" fmla="*/ 1931467 h 3048347"/>
                <a:gd name="connsiteX4" fmla="*/ 482891 w 3045382"/>
                <a:gd name="connsiteY4" fmla="*/ 1931467 h 3048347"/>
                <a:gd name="connsiteX5" fmla="*/ 296220 w 3045382"/>
                <a:gd name="connsiteY5" fmla="*/ 2118178 h 3048347"/>
                <a:gd name="connsiteX6" fmla="*/ 296220 w 3045382"/>
                <a:gd name="connsiteY6" fmla="*/ 2562446 h 3048347"/>
                <a:gd name="connsiteX7" fmla="*/ 482891 w 3045382"/>
                <a:gd name="connsiteY7" fmla="*/ 2749158 h 3048347"/>
                <a:gd name="connsiteX8" fmla="*/ 1641123 w 3045382"/>
                <a:gd name="connsiteY8" fmla="*/ 2749158 h 3048347"/>
                <a:gd name="connsiteX9" fmla="*/ 1641123 w 3045382"/>
                <a:gd name="connsiteY9" fmla="*/ 2824618 h 3048347"/>
                <a:gd name="connsiteX10" fmla="*/ 1934523 w 3045382"/>
                <a:gd name="connsiteY10" fmla="*/ 2824618 h 3048347"/>
                <a:gd name="connsiteX11" fmla="*/ 1934523 w 3045382"/>
                <a:gd name="connsiteY11" fmla="*/ 2752121 h 3048347"/>
                <a:gd name="connsiteX12" fmla="*/ 2162644 w 3045382"/>
                <a:gd name="connsiteY12" fmla="*/ 2752121 h 3048347"/>
                <a:gd name="connsiteX13" fmla="*/ 2749162 w 3045382"/>
                <a:gd name="connsiteY13" fmla="*/ 2165597 h 3048347"/>
                <a:gd name="connsiteX14" fmla="*/ 2749162 w 3045382"/>
                <a:gd name="connsiteY14" fmla="*/ 1931467 h 3048347"/>
                <a:gd name="connsiteX15" fmla="*/ 2749162 w 3045382"/>
                <a:gd name="connsiteY15" fmla="*/ 1635241 h 3048347"/>
                <a:gd name="connsiteX16" fmla="*/ 2749162 w 3045382"/>
                <a:gd name="connsiteY16" fmla="*/ 482937 h 3048347"/>
                <a:gd name="connsiteX17" fmla="*/ 2562492 w 3045382"/>
                <a:gd name="connsiteY17" fmla="*/ 296226 h 3048347"/>
                <a:gd name="connsiteX18" fmla="*/ 2118092 w 3045382"/>
                <a:gd name="connsiteY18" fmla="*/ 0 h 3048347"/>
                <a:gd name="connsiteX19" fmla="*/ 2562492 w 3045382"/>
                <a:gd name="connsiteY19" fmla="*/ 0 h 3048347"/>
                <a:gd name="connsiteX20" fmla="*/ 3045382 w 3045382"/>
                <a:gd name="connsiteY20" fmla="*/ 482937 h 3048347"/>
                <a:gd name="connsiteX21" fmla="*/ 3045382 w 3045382"/>
                <a:gd name="connsiteY21" fmla="*/ 1635241 h 3048347"/>
                <a:gd name="connsiteX22" fmla="*/ 3045382 w 3045382"/>
                <a:gd name="connsiteY22" fmla="*/ 1931467 h 3048347"/>
                <a:gd name="connsiteX23" fmla="*/ 3045382 w 3045382"/>
                <a:gd name="connsiteY23" fmla="*/ 2165597 h 3048347"/>
                <a:gd name="connsiteX24" fmla="*/ 2162644 w 3045382"/>
                <a:gd name="connsiteY24" fmla="*/ 3048347 h 3048347"/>
                <a:gd name="connsiteX25" fmla="*/ 1934523 w 3045382"/>
                <a:gd name="connsiteY25" fmla="*/ 3048347 h 3048347"/>
                <a:gd name="connsiteX26" fmla="*/ 1934523 w 3045382"/>
                <a:gd name="connsiteY26" fmla="*/ 2954793 h 3048347"/>
                <a:gd name="connsiteX27" fmla="*/ 1641123 w 3045382"/>
                <a:gd name="connsiteY27" fmla="*/ 2954793 h 3048347"/>
                <a:gd name="connsiteX28" fmla="*/ 1641123 w 3045382"/>
                <a:gd name="connsiteY28" fmla="*/ 3045383 h 3048347"/>
                <a:gd name="connsiteX29" fmla="*/ 482891 w 3045382"/>
                <a:gd name="connsiteY29" fmla="*/ 3045383 h 3048347"/>
                <a:gd name="connsiteX30" fmla="*/ 0 w 3045382"/>
                <a:gd name="connsiteY30" fmla="*/ 2562446 h 3048347"/>
                <a:gd name="connsiteX31" fmla="*/ 0 w 3045382"/>
                <a:gd name="connsiteY31" fmla="*/ 2118178 h 3048347"/>
                <a:gd name="connsiteX32" fmla="*/ 482891 w 3045382"/>
                <a:gd name="connsiteY32" fmla="*/ 1635241 h 3048347"/>
                <a:gd name="connsiteX33" fmla="*/ 1525652 w 3045382"/>
                <a:gd name="connsiteY33" fmla="*/ 1635241 h 3048347"/>
                <a:gd name="connsiteX34" fmla="*/ 1635201 w 3045382"/>
                <a:gd name="connsiteY34" fmla="*/ 1525585 h 3048347"/>
                <a:gd name="connsiteX35" fmla="*/ 1635201 w 3045382"/>
                <a:gd name="connsiteY35" fmla="*/ 482937 h 3048347"/>
                <a:gd name="connsiteX36" fmla="*/ 2118092 w 3045382"/>
                <a:gd name="connsiteY36" fmla="*/ 0 h 3048347"/>
                <a:gd name="connsiteX0" fmla="*/ 2118092 w 3045382"/>
                <a:gd name="connsiteY0" fmla="*/ 296226 h 3048347"/>
                <a:gd name="connsiteX1" fmla="*/ 1931562 w 3045382"/>
                <a:gd name="connsiteY1" fmla="*/ 482937 h 3048347"/>
                <a:gd name="connsiteX2" fmla="*/ 1931562 w 3045382"/>
                <a:gd name="connsiteY2" fmla="*/ 1525585 h 3048347"/>
                <a:gd name="connsiteX3" fmla="*/ 1525652 w 3045382"/>
                <a:gd name="connsiteY3" fmla="*/ 1931467 h 3048347"/>
                <a:gd name="connsiteX4" fmla="*/ 482891 w 3045382"/>
                <a:gd name="connsiteY4" fmla="*/ 1931467 h 3048347"/>
                <a:gd name="connsiteX5" fmla="*/ 296220 w 3045382"/>
                <a:gd name="connsiteY5" fmla="*/ 2118178 h 3048347"/>
                <a:gd name="connsiteX6" fmla="*/ 296220 w 3045382"/>
                <a:gd name="connsiteY6" fmla="*/ 2562446 h 3048347"/>
                <a:gd name="connsiteX7" fmla="*/ 482891 w 3045382"/>
                <a:gd name="connsiteY7" fmla="*/ 2749158 h 3048347"/>
                <a:gd name="connsiteX8" fmla="*/ 1641123 w 3045382"/>
                <a:gd name="connsiteY8" fmla="*/ 2749158 h 3048347"/>
                <a:gd name="connsiteX9" fmla="*/ 1641123 w 3045382"/>
                <a:gd name="connsiteY9" fmla="*/ 2824618 h 3048347"/>
                <a:gd name="connsiteX10" fmla="*/ 1934523 w 3045382"/>
                <a:gd name="connsiteY10" fmla="*/ 2824618 h 3048347"/>
                <a:gd name="connsiteX11" fmla="*/ 1934523 w 3045382"/>
                <a:gd name="connsiteY11" fmla="*/ 2752121 h 3048347"/>
                <a:gd name="connsiteX12" fmla="*/ 2162644 w 3045382"/>
                <a:gd name="connsiteY12" fmla="*/ 2752121 h 3048347"/>
                <a:gd name="connsiteX13" fmla="*/ 2749162 w 3045382"/>
                <a:gd name="connsiteY13" fmla="*/ 2165597 h 3048347"/>
                <a:gd name="connsiteX14" fmla="*/ 2749162 w 3045382"/>
                <a:gd name="connsiteY14" fmla="*/ 1931467 h 3048347"/>
                <a:gd name="connsiteX15" fmla="*/ 2749162 w 3045382"/>
                <a:gd name="connsiteY15" fmla="*/ 1635241 h 3048347"/>
                <a:gd name="connsiteX16" fmla="*/ 2749162 w 3045382"/>
                <a:gd name="connsiteY16" fmla="*/ 482937 h 3048347"/>
                <a:gd name="connsiteX17" fmla="*/ 2562492 w 3045382"/>
                <a:gd name="connsiteY17" fmla="*/ 296226 h 3048347"/>
                <a:gd name="connsiteX18" fmla="*/ 2118092 w 3045382"/>
                <a:gd name="connsiteY18" fmla="*/ 296226 h 3048347"/>
                <a:gd name="connsiteX19" fmla="*/ 2118092 w 3045382"/>
                <a:gd name="connsiteY19" fmla="*/ 0 h 3048347"/>
                <a:gd name="connsiteX20" fmla="*/ 2562492 w 3045382"/>
                <a:gd name="connsiteY20" fmla="*/ 0 h 3048347"/>
                <a:gd name="connsiteX21" fmla="*/ 3045382 w 3045382"/>
                <a:gd name="connsiteY21" fmla="*/ 482937 h 3048347"/>
                <a:gd name="connsiteX22" fmla="*/ 3045382 w 3045382"/>
                <a:gd name="connsiteY22" fmla="*/ 1635241 h 3048347"/>
                <a:gd name="connsiteX23" fmla="*/ 3045382 w 3045382"/>
                <a:gd name="connsiteY23" fmla="*/ 1931467 h 3048347"/>
                <a:gd name="connsiteX24" fmla="*/ 3045382 w 3045382"/>
                <a:gd name="connsiteY24" fmla="*/ 2165597 h 3048347"/>
                <a:gd name="connsiteX25" fmla="*/ 2162644 w 3045382"/>
                <a:gd name="connsiteY25" fmla="*/ 3048347 h 3048347"/>
                <a:gd name="connsiteX26" fmla="*/ 1934523 w 3045382"/>
                <a:gd name="connsiteY26" fmla="*/ 3048347 h 3048347"/>
                <a:gd name="connsiteX27" fmla="*/ 1641123 w 3045382"/>
                <a:gd name="connsiteY27" fmla="*/ 2954793 h 3048347"/>
                <a:gd name="connsiteX28" fmla="*/ 1641123 w 3045382"/>
                <a:gd name="connsiteY28" fmla="*/ 3045383 h 3048347"/>
                <a:gd name="connsiteX29" fmla="*/ 482891 w 3045382"/>
                <a:gd name="connsiteY29" fmla="*/ 3045383 h 3048347"/>
                <a:gd name="connsiteX30" fmla="*/ 0 w 3045382"/>
                <a:gd name="connsiteY30" fmla="*/ 2562446 h 3048347"/>
                <a:gd name="connsiteX31" fmla="*/ 0 w 3045382"/>
                <a:gd name="connsiteY31" fmla="*/ 2118178 h 3048347"/>
                <a:gd name="connsiteX32" fmla="*/ 482891 w 3045382"/>
                <a:gd name="connsiteY32" fmla="*/ 1635241 h 3048347"/>
                <a:gd name="connsiteX33" fmla="*/ 1525652 w 3045382"/>
                <a:gd name="connsiteY33" fmla="*/ 1635241 h 3048347"/>
                <a:gd name="connsiteX34" fmla="*/ 1635201 w 3045382"/>
                <a:gd name="connsiteY34" fmla="*/ 1525585 h 3048347"/>
                <a:gd name="connsiteX35" fmla="*/ 1635201 w 3045382"/>
                <a:gd name="connsiteY35" fmla="*/ 482937 h 3048347"/>
                <a:gd name="connsiteX36" fmla="*/ 2118092 w 3045382"/>
                <a:gd name="connsiteY36" fmla="*/ 0 h 3048347"/>
                <a:gd name="connsiteX0" fmla="*/ 2118092 w 3045382"/>
                <a:gd name="connsiteY0" fmla="*/ 296226 h 3048347"/>
                <a:gd name="connsiteX1" fmla="*/ 1931562 w 3045382"/>
                <a:gd name="connsiteY1" fmla="*/ 482937 h 3048347"/>
                <a:gd name="connsiteX2" fmla="*/ 1931562 w 3045382"/>
                <a:gd name="connsiteY2" fmla="*/ 1525585 h 3048347"/>
                <a:gd name="connsiteX3" fmla="*/ 1525652 w 3045382"/>
                <a:gd name="connsiteY3" fmla="*/ 1931467 h 3048347"/>
                <a:gd name="connsiteX4" fmla="*/ 482891 w 3045382"/>
                <a:gd name="connsiteY4" fmla="*/ 1931467 h 3048347"/>
                <a:gd name="connsiteX5" fmla="*/ 296220 w 3045382"/>
                <a:gd name="connsiteY5" fmla="*/ 2118178 h 3048347"/>
                <a:gd name="connsiteX6" fmla="*/ 296220 w 3045382"/>
                <a:gd name="connsiteY6" fmla="*/ 2562446 h 3048347"/>
                <a:gd name="connsiteX7" fmla="*/ 482891 w 3045382"/>
                <a:gd name="connsiteY7" fmla="*/ 2749158 h 3048347"/>
                <a:gd name="connsiteX8" fmla="*/ 1641123 w 3045382"/>
                <a:gd name="connsiteY8" fmla="*/ 2749158 h 3048347"/>
                <a:gd name="connsiteX9" fmla="*/ 1641123 w 3045382"/>
                <a:gd name="connsiteY9" fmla="*/ 2824618 h 3048347"/>
                <a:gd name="connsiteX10" fmla="*/ 1934523 w 3045382"/>
                <a:gd name="connsiteY10" fmla="*/ 2824618 h 3048347"/>
                <a:gd name="connsiteX11" fmla="*/ 1934523 w 3045382"/>
                <a:gd name="connsiteY11" fmla="*/ 2752121 h 3048347"/>
                <a:gd name="connsiteX12" fmla="*/ 2162644 w 3045382"/>
                <a:gd name="connsiteY12" fmla="*/ 2752121 h 3048347"/>
                <a:gd name="connsiteX13" fmla="*/ 2749162 w 3045382"/>
                <a:gd name="connsiteY13" fmla="*/ 2165597 h 3048347"/>
                <a:gd name="connsiteX14" fmla="*/ 2749162 w 3045382"/>
                <a:gd name="connsiteY14" fmla="*/ 1931467 h 3048347"/>
                <a:gd name="connsiteX15" fmla="*/ 2749162 w 3045382"/>
                <a:gd name="connsiteY15" fmla="*/ 1635241 h 3048347"/>
                <a:gd name="connsiteX16" fmla="*/ 2749162 w 3045382"/>
                <a:gd name="connsiteY16" fmla="*/ 482937 h 3048347"/>
                <a:gd name="connsiteX17" fmla="*/ 2562492 w 3045382"/>
                <a:gd name="connsiteY17" fmla="*/ 296226 h 3048347"/>
                <a:gd name="connsiteX18" fmla="*/ 2118092 w 3045382"/>
                <a:gd name="connsiteY18" fmla="*/ 296226 h 3048347"/>
                <a:gd name="connsiteX19" fmla="*/ 2118092 w 3045382"/>
                <a:gd name="connsiteY19" fmla="*/ 0 h 3048347"/>
                <a:gd name="connsiteX20" fmla="*/ 2562492 w 3045382"/>
                <a:gd name="connsiteY20" fmla="*/ 0 h 3048347"/>
                <a:gd name="connsiteX21" fmla="*/ 3045382 w 3045382"/>
                <a:gd name="connsiteY21" fmla="*/ 482937 h 3048347"/>
                <a:gd name="connsiteX22" fmla="*/ 3045382 w 3045382"/>
                <a:gd name="connsiteY22" fmla="*/ 1635241 h 3048347"/>
                <a:gd name="connsiteX23" fmla="*/ 3045382 w 3045382"/>
                <a:gd name="connsiteY23" fmla="*/ 1931467 h 3048347"/>
                <a:gd name="connsiteX24" fmla="*/ 3045382 w 3045382"/>
                <a:gd name="connsiteY24" fmla="*/ 2165597 h 3048347"/>
                <a:gd name="connsiteX25" fmla="*/ 2162644 w 3045382"/>
                <a:gd name="connsiteY25" fmla="*/ 3048347 h 3048347"/>
                <a:gd name="connsiteX26" fmla="*/ 1934523 w 3045382"/>
                <a:gd name="connsiteY26" fmla="*/ 3048347 h 3048347"/>
                <a:gd name="connsiteX27" fmla="*/ 1641123 w 3045382"/>
                <a:gd name="connsiteY27" fmla="*/ 3045383 h 3048347"/>
                <a:gd name="connsiteX28" fmla="*/ 482891 w 3045382"/>
                <a:gd name="connsiteY28" fmla="*/ 3045383 h 3048347"/>
                <a:gd name="connsiteX29" fmla="*/ 0 w 3045382"/>
                <a:gd name="connsiteY29" fmla="*/ 2562446 h 3048347"/>
                <a:gd name="connsiteX30" fmla="*/ 0 w 3045382"/>
                <a:gd name="connsiteY30" fmla="*/ 2118178 h 3048347"/>
                <a:gd name="connsiteX31" fmla="*/ 482891 w 3045382"/>
                <a:gd name="connsiteY31" fmla="*/ 1635241 h 3048347"/>
                <a:gd name="connsiteX32" fmla="*/ 1525652 w 3045382"/>
                <a:gd name="connsiteY32" fmla="*/ 1635241 h 3048347"/>
                <a:gd name="connsiteX33" fmla="*/ 1635201 w 3045382"/>
                <a:gd name="connsiteY33" fmla="*/ 1525585 h 3048347"/>
                <a:gd name="connsiteX34" fmla="*/ 1635201 w 3045382"/>
                <a:gd name="connsiteY34" fmla="*/ 482937 h 3048347"/>
                <a:gd name="connsiteX35" fmla="*/ 2118092 w 3045382"/>
                <a:gd name="connsiteY35" fmla="*/ 0 h 3048347"/>
                <a:gd name="connsiteX0" fmla="*/ 2118092 w 3045382"/>
                <a:gd name="connsiteY0" fmla="*/ 296226 h 3048347"/>
                <a:gd name="connsiteX1" fmla="*/ 1931562 w 3045382"/>
                <a:gd name="connsiteY1" fmla="*/ 482937 h 3048347"/>
                <a:gd name="connsiteX2" fmla="*/ 1931562 w 3045382"/>
                <a:gd name="connsiteY2" fmla="*/ 1525585 h 3048347"/>
                <a:gd name="connsiteX3" fmla="*/ 1525652 w 3045382"/>
                <a:gd name="connsiteY3" fmla="*/ 1931467 h 3048347"/>
                <a:gd name="connsiteX4" fmla="*/ 482891 w 3045382"/>
                <a:gd name="connsiteY4" fmla="*/ 1931467 h 3048347"/>
                <a:gd name="connsiteX5" fmla="*/ 296220 w 3045382"/>
                <a:gd name="connsiteY5" fmla="*/ 2118178 h 3048347"/>
                <a:gd name="connsiteX6" fmla="*/ 296220 w 3045382"/>
                <a:gd name="connsiteY6" fmla="*/ 2562446 h 3048347"/>
                <a:gd name="connsiteX7" fmla="*/ 482891 w 3045382"/>
                <a:gd name="connsiteY7" fmla="*/ 2749158 h 3048347"/>
                <a:gd name="connsiteX8" fmla="*/ 1641123 w 3045382"/>
                <a:gd name="connsiteY8" fmla="*/ 2749158 h 3048347"/>
                <a:gd name="connsiteX9" fmla="*/ 1641123 w 3045382"/>
                <a:gd name="connsiteY9" fmla="*/ 2824618 h 3048347"/>
                <a:gd name="connsiteX10" fmla="*/ 1934523 w 3045382"/>
                <a:gd name="connsiteY10" fmla="*/ 2824618 h 3048347"/>
                <a:gd name="connsiteX11" fmla="*/ 1934523 w 3045382"/>
                <a:gd name="connsiteY11" fmla="*/ 2752121 h 3048347"/>
                <a:gd name="connsiteX12" fmla="*/ 2162644 w 3045382"/>
                <a:gd name="connsiteY12" fmla="*/ 2752121 h 3048347"/>
                <a:gd name="connsiteX13" fmla="*/ 2749162 w 3045382"/>
                <a:gd name="connsiteY13" fmla="*/ 2165597 h 3048347"/>
                <a:gd name="connsiteX14" fmla="*/ 2749162 w 3045382"/>
                <a:gd name="connsiteY14" fmla="*/ 1931467 h 3048347"/>
                <a:gd name="connsiteX15" fmla="*/ 2749162 w 3045382"/>
                <a:gd name="connsiteY15" fmla="*/ 1635241 h 3048347"/>
                <a:gd name="connsiteX16" fmla="*/ 2749162 w 3045382"/>
                <a:gd name="connsiteY16" fmla="*/ 482937 h 3048347"/>
                <a:gd name="connsiteX17" fmla="*/ 2562492 w 3045382"/>
                <a:gd name="connsiteY17" fmla="*/ 296226 h 3048347"/>
                <a:gd name="connsiteX18" fmla="*/ 2118092 w 3045382"/>
                <a:gd name="connsiteY18" fmla="*/ 296226 h 3048347"/>
                <a:gd name="connsiteX19" fmla="*/ 2118092 w 3045382"/>
                <a:gd name="connsiteY19" fmla="*/ 0 h 3048347"/>
                <a:gd name="connsiteX20" fmla="*/ 2562492 w 3045382"/>
                <a:gd name="connsiteY20" fmla="*/ 0 h 3048347"/>
                <a:gd name="connsiteX21" fmla="*/ 3045382 w 3045382"/>
                <a:gd name="connsiteY21" fmla="*/ 482937 h 3048347"/>
                <a:gd name="connsiteX22" fmla="*/ 3045382 w 3045382"/>
                <a:gd name="connsiteY22" fmla="*/ 1635241 h 3048347"/>
                <a:gd name="connsiteX23" fmla="*/ 3045382 w 3045382"/>
                <a:gd name="connsiteY23" fmla="*/ 1931467 h 3048347"/>
                <a:gd name="connsiteX24" fmla="*/ 3045382 w 3045382"/>
                <a:gd name="connsiteY24" fmla="*/ 2165597 h 3048347"/>
                <a:gd name="connsiteX25" fmla="*/ 2162644 w 3045382"/>
                <a:gd name="connsiteY25" fmla="*/ 3048347 h 3048347"/>
                <a:gd name="connsiteX26" fmla="*/ 1934523 w 3045382"/>
                <a:gd name="connsiteY26" fmla="*/ 3048347 h 3048347"/>
                <a:gd name="connsiteX27" fmla="*/ 482891 w 3045382"/>
                <a:gd name="connsiteY27" fmla="*/ 3045383 h 3048347"/>
                <a:gd name="connsiteX28" fmla="*/ 0 w 3045382"/>
                <a:gd name="connsiteY28" fmla="*/ 2562446 h 3048347"/>
                <a:gd name="connsiteX29" fmla="*/ 0 w 3045382"/>
                <a:gd name="connsiteY29" fmla="*/ 2118178 h 3048347"/>
                <a:gd name="connsiteX30" fmla="*/ 482891 w 3045382"/>
                <a:gd name="connsiteY30" fmla="*/ 1635241 h 3048347"/>
                <a:gd name="connsiteX31" fmla="*/ 1525652 w 3045382"/>
                <a:gd name="connsiteY31" fmla="*/ 1635241 h 3048347"/>
                <a:gd name="connsiteX32" fmla="*/ 1635201 w 3045382"/>
                <a:gd name="connsiteY32" fmla="*/ 1525585 h 3048347"/>
                <a:gd name="connsiteX33" fmla="*/ 1635201 w 3045382"/>
                <a:gd name="connsiteY33" fmla="*/ 482937 h 3048347"/>
                <a:gd name="connsiteX34" fmla="*/ 2118092 w 3045382"/>
                <a:gd name="connsiteY34" fmla="*/ 0 h 3048347"/>
                <a:gd name="connsiteX0" fmla="*/ 2118092 w 3045382"/>
                <a:gd name="connsiteY0" fmla="*/ 296226 h 3048347"/>
                <a:gd name="connsiteX1" fmla="*/ 1931562 w 3045382"/>
                <a:gd name="connsiteY1" fmla="*/ 482937 h 3048347"/>
                <a:gd name="connsiteX2" fmla="*/ 1931562 w 3045382"/>
                <a:gd name="connsiteY2" fmla="*/ 1525585 h 3048347"/>
                <a:gd name="connsiteX3" fmla="*/ 1525652 w 3045382"/>
                <a:gd name="connsiteY3" fmla="*/ 1931467 h 3048347"/>
                <a:gd name="connsiteX4" fmla="*/ 482891 w 3045382"/>
                <a:gd name="connsiteY4" fmla="*/ 1931467 h 3048347"/>
                <a:gd name="connsiteX5" fmla="*/ 296220 w 3045382"/>
                <a:gd name="connsiteY5" fmla="*/ 2118178 h 3048347"/>
                <a:gd name="connsiteX6" fmla="*/ 296220 w 3045382"/>
                <a:gd name="connsiteY6" fmla="*/ 2562446 h 3048347"/>
                <a:gd name="connsiteX7" fmla="*/ 482891 w 3045382"/>
                <a:gd name="connsiteY7" fmla="*/ 2749158 h 3048347"/>
                <a:gd name="connsiteX8" fmla="*/ 1641123 w 3045382"/>
                <a:gd name="connsiteY8" fmla="*/ 2749158 h 3048347"/>
                <a:gd name="connsiteX9" fmla="*/ 1641123 w 3045382"/>
                <a:gd name="connsiteY9" fmla="*/ 2824618 h 3048347"/>
                <a:gd name="connsiteX10" fmla="*/ 1934523 w 3045382"/>
                <a:gd name="connsiteY10" fmla="*/ 2824618 h 3048347"/>
                <a:gd name="connsiteX11" fmla="*/ 1934523 w 3045382"/>
                <a:gd name="connsiteY11" fmla="*/ 2752121 h 3048347"/>
                <a:gd name="connsiteX12" fmla="*/ 2162644 w 3045382"/>
                <a:gd name="connsiteY12" fmla="*/ 2752121 h 3048347"/>
                <a:gd name="connsiteX13" fmla="*/ 2749162 w 3045382"/>
                <a:gd name="connsiteY13" fmla="*/ 2165597 h 3048347"/>
                <a:gd name="connsiteX14" fmla="*/ 2749162 w 3045382"/>
                <a:gd name="connsiteY14" fmla="*/ 1931467 h 3048347"/>
                <a:gd name="connsiteX15" fmla="*/ 2749162 w 3045382"/>
                <a:gd name="connsiteY15" fmla="*/ 1635241 h 3048347"/>
                <a:gd name="connsiteX16" fmla="*/ 2749162 w 3045382"/>
                <a:gd name="connsiteY16" fmla="*/ 482937 h 3048347"/>
                <a:gd name="connsiteX17" fmla="*/ 2562492 w 3045382"/>
                <a:gd name="connsiteY17" fmla="*/ 296226 h 3048347"/>
                <a:gd name="connsiteX18" fmla="*/ 2118092 w 3045382"/>
                <a:gd name="connsiteY18" fmla="*/ 296226 h 3048347"/>
                <a:gd name="connsiteX19" fmla="*/ 2118092 w 3045382"/>
                <a:gd name="connsiteY19" fmla="*/ 0 h 3048347"/>
                <a:gd name="connsiteX20" fmla="*/ 2562492 w 3045382"/>
                <a:gd name="connsiteY20" fmla="*/ 0 h 3048347"/>
                <a:gd name="connsiteX21" fmla="*/ 3045382 w 3045382"/>
                <a:gd name="connsiteY21" fmla="*/ 482937 h 3048347"/>
                <a:gd name="connsiteX22" fmla="*/ 3045382 w 3045382"/>
                <a:gd name="connsiteY22" fmla="*/ 1635241 h 3048347"/>
                <a:gd name="connsiteX23" fmla="*/ 3045382 w 3045382"/>
                <a:gd name="connsiteY23" fmla="*/ 1931467 h 3048347"/>
                <a:gd name="connsiteX24" fmla="*/ 3045382 w 3045382"/>
                <a:gd name="connsiteY24" fmla="*/ 2165597 h 3048347"/>
                <a:gd name="connsiteX25" fmla="*/ 2162644 w 3045382"/>
                <a:gd name="connsiteY25" fmla="*/ 3048347 h 3048347"/>
                <a:gd name="connsiteX26" fmla="*/ 482891 w 3045382"/>
                <a:gd name="connsiteY26" fmla="*/ 3045383 h 3048347"/>
                <a:gd name="connsiteX27" fmla="*/ 0 w 3045382"/>
                <a:gd name="connsiteY27" fmla="*/ 2562446 h 3048347"/>
                <a:gd name="connsiteX28" fmla="*/ 0 w 3045382"/>
                <a:gd name="connsiteY28" fmla="*/ 2118178 h 3048347"/>
                <a:gd name="connsiteX29" fmla="*/ 482891 w 3045382"/>
                <a:gd name="connsiteY29" fmla="*/ 1635241 h 3048347"/>
                <a:gd name="connsiteX30" fmla="*/ 1525652 w 3045382"/>
                <a:gd name="connsiteY30" fmla="*/ 1635241 h 3048347"/>
                <a:gd name="connsiteX31" fmla="*/ 1635201 w 3045382"/>
                <a:gd name="connsiteY31" fmla="*/ 1525585 h 3048347"/>
                <a:gd name="connsiteX32" fmla="*/ 1635201 w 3045382"/>
                <a:gd name="connsiteY32" fmla="*/ 482937 h 3048347"/>
                <a:gd name="connsiteX33" fmla="*/ 2118092 w 3045382"/>
                <a:gd name="connsiteY33" fmla="*/ 0 h 3048347"/>
                <a:gd name="connsiteX0" fmla="*/ 2118092 w 3045382"/>
                <a:gd name="connsiteY0" fmla="*/ 296226 h 3048347"/>
                <a:gd name="connsiteX1" fmla="*/ 1931562 w 3045382"/>
                <a:gd name="connsiteY1" fmla="*/ 482937 h 3048347"/>
                <a:gd name="connsiteX2" fmla="*/ 1931562 w 3045382"/>
                <a:gd name="connsiteY2" fmla="*/ 1525585 h 3048347"/>
                <a:gd name="connsiteX3" fmla="*/ 1525652 w 3045382"/>
                <a:gd name="connsiteY3" fmla="*/ 1931467 h 3048347"/>
                <a:gd name="connsiteX4" fmla="*/ 482891 w 3045382"/>
                <a:gd name="connsiteY4" fmla="*/ 1931467 h 3048347"/>
                <a:gd name="connsiteX5" fmla="*/ 296220 w 3045382"/>
                <a:gd name="connsiteY5" fmla="*/ 2118178 h 3048347"/>
                <a:gd name="connsiteX6" fmla="*/ 296220 w 3045382"/>
                <a:gd name="connsiteY6" fmla="*/ 2562446 h 3048347"/>
                <a:gd name="connsiteX7" fmla="*/ 482891 w 3045382"/>
                <a:gd name="connsiteY7" fmla="*/ 2749158 h 3048347"/>
                <a:gd name="connsiteX8" fmla="*/ 1641123 w 3045382"/>
                <a:gd name="connsiteY8" fmla="*/ 2749158 h 3048347"/>
                <a:gd name="connsiteX9" fmla="*/ 1641123 w 3045382"/>
                <a:gd name="connsiteY9" fmla="*/ 2824618 h 3048347"/>
                <a:gd name="connsiteX10" fmla="*/ 1934523 w 3045382"/>
                <a:gd name="connsiteY10" fmla="*/ 2752121 h 3048347"/>
                <a:gd name="connsiteX11" fmla="*/ 2162644 w 3045382"/>
                <a:gd name="connsiteY11" fmla="*/ 2752121 h 3048347"/>
                <a:gd name="connsiteX12" fmla="*/ 2749162 w 3045382"/>
                <a:gd name="connsiteY12" fmla="*/ 2165597 h 3048347"/>
                <a:gd name="connsiteX13" fmla="*/ 2749162 w 3045382"/>
                <a:gd name="connsiteY13" fmla="*/ 1931467 h 3048347"/>
                <a:gd name="connsiteX14" fmla="*/ 2749162 w 3045382"/>
                <a:gd name="connsiteY14" fmla="*/ 1635241 h 3048347"/>
                <a:gd name="connsiteX15" fmla="*/ 2749162 w 3045382"/>
                <a:gd name="connsiteY15" fmla="*/ 482937 h 3048347"/>
                <a:gd name="connsiteX16" fmla="*/ 2562492 w 3045382"/>
                <a:gd name="connsiteY16" fmla="*/ 296226 h 3048347"/>
                <a:gd name="connsiteX17" fmla="*/ 2118092 w 3045382"/>
                <a:gd name="connsiteY17" fmla="*/ 296226 h 3048347"/>
                <a:gd name="connsiteX18" fmla="*/ 2118092 w 3045382"/>
                <a:gd name="connsiteY18" fmla="*/ 0 h 3048347"/>
                <a:gd name="connsiteX19" fmla="*/ 2562492 w 3045382"/>
                <a:gd name="connsiteY19" fmla="*/ 0 h 3048347"/>
                <a:gd name="connsiteX20" fmla="*/ 3045382 w 3045382"/>
                <a:gd name="connsiteY20" fmla="*/ 482937 h 3048347"/>
                <a:gd name="connsiteX21" fmla="*/ 3045382 w 3045382"/>
                <a:gd name="connsiteY21" fmla="*/ 1635241 h 3048347"/>
                <a:gd name="connsiteX22" fmla="*/ 3045382 w 3045382"/>
                <a:gd name="connsiteY22" fmla="*/ 1931467 h 3048347"/>
                <a:gd name="connsiteX23" fmla="*/ 3045382 w 3045382"/>
                <a:gd name="connsiteY23" fmla="*/ 2165597 h 3048347"/>
                <a:gd name="connsiteX24" fmla="*/ 2162644 w 3045382"/>
                <a:gd name="connsiteY24" fmla="*/ 3048347 h 3048347"/>
                <a:gd name="connsiteX25" fmla="*/ 482891 w 3045382"/>
                <a:gd name="connsiteY25" fmla="*/ 3045383 h 3048347"/>
                <a:gd name="connsiteX26" fmla="*/ 0 w 3045382"/>
                <a:gd name="connsiteY26" fmla="*/ 2562446 h 3048347"/>
                <a:gd name="connsiteX27" fmla="*/ 0 w 3045382"/>
                <a:gd name="connsiteY27" fmla="*/ 2118178 h 3048347"/>
                <a:gd name="connsiteX28" fmla="*/ 482891 w 3045382"/>
                <a:gd name="connsiteY28" fmla="*/ 1635241 h 3048347"/>
                <a:gd name="connsiteX29" fmla="*/ 1525652 w 3045382"/>
                <a:gd name="connsiteY29" fmla="*/ 1635241 h 3048347"/>
                <a:gd name="connsiteX30" fmla="*/ 1635201 w 3045382"/>
                <a:gd name="connsiteY30" fmla="*/ 1525585 h 3048347"/>
                <a:gd name="connsiteX31" fmla="*/ 1635201 w 3045382"/>
                <a:gd name="connsiteY31" fmla="*/ 482937 h 3048347"/>
                <a:gd name="connsiteX32" fmla="*/ 2118092 w 3045382"/>
                <a:gd name="connsiteY32" fmla="*/ 0 h 3048347"/>
                <a:gd name="connsiteX0" fmla="*/ 2118092 w 3045382"/>
                <a:gd name="connsiteY0" fmla="*/ 296226 h 3048347"/>
                <a:gd name="connsiteX1" fmla="*/ 1931562 w 3045382"/>
                <a:gd name="connsiteY1" fmla="*/ 482937 h 3048347"/>
                <a:gd name="connsiteX2" fmla="*/ 1931562 w 3045382"/>
                <a:gd name="connsiteY2" fmla="*/ 1525585 h 3048347"/>
                <a:gd name="connsiteX3" fmla="*/ 1525652 w 3045382"/>
                <a:gd name="connsiteY3" fmla="*/ 1931467 h 3048347"/>
                <a:gd name="connsiteX4" fmla="*/ 482891 w 3045382"/>
                <a:gd name="connsiteY4" fmla="*/ 1931467 h 3048347"/>
                <a:gd name="connsiteX5" fmla="*/ 296220 w 3045382"/>
                <a:gd name="connsiteY5" fmla="*/ 2118178 h 3048347"/>
                <a:gd name="connsiteX6" fmla="*/ 296220 w 3045382"/>
                <a:gd name="connsiteY6" fmla="*/ 2562446 h 3048347"/>
                <a:gd name="connsiteX7" fmla="*/ 482891 w 3045382"/>
                <a:gd name="connsiteY7" fmla="*/ 2749158 h 3048347"/>
                <a:gd name="connsiteX8" fmla="*/ 1641123 w 3045382"/>
                <a:gd name="connsiteY8" fmla="*/ 2749158 h 3048347"/>
                <a:gd name="connsiteX9" fmla="*/ 1934523 w 3045382"/>
                <a:gd name="connsiteY9" fmla="*/ 2752121 h 3048347"/>
                <a:gd name="connsiteX10" fmla="*/ 2162644 w 3045382"/>
                <a:gd name="connsiteY10" fmla="*/ 2752121 h 3048347"/>
                <a:gd name="connsiteX11" fmla="*/ 2749162 w 3045382"/>
                <a:gd name="connsiteY11" fmla="*/ 2165597 h 3048347"/>
                <a:gd name="connsiteX12" fmla="*/ 2749162 w 3045382"/>
                <a:gd name="connsiteY12" fmla="*/ 1931467 h 3048347"/>
                <a:gd name="connsiteX13" fmla="*/ 2749162 w 3045382"/>
                <a:gd name="connsiteY13" fmla="*/ 1635241 h 3048347"/>
                <a:gd name="connsiteX14" fmla="*/ 2749162 w 3045382"/>
                <a:gd name="connsiteY14" fmla="*/ 482937 h 3048347"/>
                <a:gd name="connsiteX15" fmla="*/ 2562492 w 3045382"/>
                <a:gd name="connsiteY15" fmla="*/ 296226 h 3048347"/>
                <a:gd name="connsiteX16" fmla="*/ 2118092 w 3045382"/>
                <a:gd name="connsiteY16" fmla="*/ 296226 h 3048347"/>
                <a:gd name="connsiteX17" fmla="*/ 2118092 w 3045382"/>
                <a:gd name="connsiteY17" fmla="*/ 0 h 3048347"/>
                <a:gd name="connsiteX18" fmla="*/ 2562492 w 3045382"/>
                <a:gd name="connsiteY18" fmla="*/ 0 h 3048347"/>
                <a:gd name="connsiteX19" fmla="*/ 3045382 w 3045382"/>
                <a:gd name="connsiteY19" fmla="*/ 482937 h 3048347"/>
                <a:gd name="connsiteX20" fmla="*/ 3045382 w 3045382"/>
                <a:gd name="connsiteY20" fmla="*/ 1635241 h 3048347"/>
                <a:gd name="connsiteX21" fmla="*/ 3045382 w 3045382"/>
                <a:gd name="connsiteY21" fmla="*/ 1931467 h 3048347"/>
                <a:gd name="connsiteX22" fmla="*/ 3045382 w 3045382"/>
                <a:gd name="connsiteY22" fmla="*/ 2165597 h 3048347"/>
                <a:gd name="connsiteX23" fmla="*/ 2162644 w 3045382"/>
                <a:gd name="connsiteY23" fmla="*/ 3048347 h 3048347"/>
                <a:gd name="connsiteX24" fmla="*/ 482891 w 3045382"/>
                <a:gd name="connsiteY24" fmla="*/ 3045383 h 3048347"/>
                <a:gd name="connsiteX25" fmla="*/ 0 w 3045382"/>
                <a:gd name="connsiteY25" fmla="*/ 2562446 h 3048347"/>
                <a:gd name="connsiteX26" fmla="*/ 0 w 3045382"/>
                <a:gd name="connsiteY26" fmla="*/ 2118178 h 3048347"/>
                <a:gd name="connsiteX27" fmla="*/ 482891 w 3045382"/>
                <a:gd name="connsiteY27" fmla="*/ 1635241 h 3048347"/>
                <a:gd name="connsiteX28" fmla="*/ 1525652 w 3045382"/>
                <a:gd name="connsiteY28" fmla="*/ 1635241 h 3048347"/>
                <a:gd name="connsiteX29" fmla="*/ 1635201 w 3045382"/>
                <a:gd name="connsiteY29" fmla="*/ 1525585 h 3048347"/>
                <a:gd name="connsiteX30" fmla="*/ 1635201 w 3045382"/>
                <a:gd name="connsiteY30" fmla="*/ 482937 h 3048347"/>
                <a:gd name="connsiteX31" fmla="*/ 2118092 w 3045382"/>
                <a:gd name="connsiteY31" fmla="*/ 0 h 3048347"/>
                <a:gd name="connsiteX0" fmla="*/ 2118092 w 3045382"/>
                <a:gd name="connsiteY0" fmla="*/ 296226 h 3048347"/>
                <a:gd name="connsiteX1" fmla="*/ 1931562 w 3045382"/>
                <a:gd name="connsiteY1" fmla="*/ 482937 h 3048347"/>
                <a:gd name="connsiteX2" fmla="*/ 1931562 w 3045382"/>
                <a:gd name="connsiteY2" fmla="*/ 1525585 h 3048347"/>
                <a:gd name="connsiteX3" fmla="*/ 1525652 w 3045382"/>
                <a:gd name="connsiteY3" fmla="*/ 1931467 h 3048347"/>
                <a:gd name="connsiteX4" fmla="*/ 482891 w 3045382"/>
                <a:gd name="connsiteY4" fmla="*/ 1931467 h 3048347"/>
                <a:gd name="connsiteX5" fmla="*/ 296220 w 3045382"/>
                <a:gd name="connsiteY5" fmla="*/ 2118178 h 3048347"/>
                <a:gd name="connsiteX6" fmla="*/ 296220 w 3045382"/>
                <a:gd name="connsiteY6" fmla="*/ 2562446 h 3048347"/>
                <a:gd name="connsiteX7" fmla="*/ 482891 w 3045382"/>
                <a:gd name="connsiteY7" fmla="*/ 2749158 h 3048347"/>
                <a:gd name="connsiteX8" fmla="*/ 1934523 w 3045382"/>
                <a:gd name="connsiteY8" fmla="*/ 2752121 h 3048347"/>
                <a:gd name="connsiteX9" fmla="*/ 2162644 w 3045382"/>
                <a:gd name="connsiteY9" fmla="*/ 2752121 h 3048347"/>
                <a:gd name="connsiteX10" fmla="*/ 2749162 w 3045382"/>
                <a:gd name="connsiteY10" fmla="*/ 2165597 h 3048347"/>
                <a:gd name="connsiteX11" fmla="*/ 2749162 w 3045382"/>
                <a:gd name="connsiteY11" fmla="*/ 1931467 h 3048347"/>
                <a:gd name="connsiteX12" fmla="*/ 2749162 w 3045382"/>
                <a:gd name="connsiteY12" fmla="*/ 1635241 h 3048347"/>
                <a:gd name="connsiteX13" fmla="*/ 2749162 w 3045382"/>
                <a:gd name="connsiteY13" fmla="*/ 482937 h 3048347"/>
                <a:gd name="connsiteX14" fmla="*/ 2562492 w 3045382"/>
                <a:gd name="connsiteY14" fmla="*/ 296226 h 3048347"/>
                <a:gd name="connsiteX15" fmla="*/ 2118092 w 3045382"/>
                <a:gd name="connsiteY15" fmla="*/ 296226 h 3048347"/>
                <a:gd name="connsiteX16" fmla="*/ 2118092 w 3045382"/>
                <a:gd name="connsiteY16" fmla="*/ 0 h 3048347"/>
                <a:gd name="connsiteX17" fmla="*/ 2562492 w 3045382"/>
                <a:gd name="connsiteY17" fmla="*/ 0 h 3048347"/>
                <a:gd name="connsiteX18" fmla="*/ 3045382 w 3045382"/>
                <a:gd name="connsiteY18" fmla="*/ 482937 h 3048347"/>
                <a:gd name="connsiteX19" fmla="*/ 3045382 w 3045382"/>
                <a:gd name="connsiteY19" fmla="*/ 1635241 h 3048347"/>
                <a:gd name="connsiteX20" fmla="*/ 3045382 w 3045382"/>
                <a:gd name="connsiteY20" fmla="*/ 1931467 h 3048347"/>
                <a:gd name="connsiteX21" fmla="*/ 3045382 w 3045382"/>
                <a:gd name="connsiteY21" fmla="*/ 2165597 h 3048347"/>
                <a:gd name="connsiteX22" fmla="*/ 2162644 w 3045382"/>
                <a:gd name="connsiteY22" fmla="*/ 3048347 h 3048347"/>
                <a:gd name="connsiteX23" fmla="*/ 482891 w 3045382"/>
                <a:gd name="connsiteY23" fmla="*/ 3045383 h 3048347"/>
                <a:gd name="connsiteX24" fmla="*/ 0 w 3045382"/>
                <a:gd name="connsiteY24" fmla="*/ 2562446 h 3048347"/>
                <a:gd name="connsiteX25" fmla="*/ 0 w 3045382"/>
                <a:gd name="connsiteY25" fmla="*/ 2118178 h 3048347"/>
                <a:gd name="connsiteX26" fmla="*/ 482891 w 3045382"/>
                <a:gd name="connsiteY26" fmla="*/ 1635241 h 3048347"/>
                <a:gd name="connsiteX27" fmla="*/ 1525652 w 3045382"/>
                <a:gd name="connsiteY27" fmla="*/ 1635241 h 3048347"/>
                <a:gd name="connsiteX28" fmla="*/ 1635201 w 3045382"/>
                <a:gd name="connsiteY28" fmla="*/ 1525585 h 3048347"/>
                <a:gd name="connsiteX29" fmla="*/ 1635201 w 3045382"/>
                <a:gd name="connsiteY29" fmla="*/ 482937 h 3048347"/>
                <a:gd name="connsiteX30" fmla="*/ 2118092 w 3045382"/>
                <a:gd name="connsiteY30" fmla="*/ 0 h 3048347"/>
                <a:gd name="connsiteX0" fmla="*/ 2118092 w 3045382"/>
                <a:gd name="connsiteY0" fmla="*/ 296226 h 3048347"/>
                <a:gd name="connsiteX1" fmla="*/ 1931562 w 3045382"/>
                <a:gd name="connsiteY1" fmla="*/ 482937 h 3048347"/>
                <a:gd name="connsiteX2" fmla="*/ 1931562 w 3045382"/>
                <a:gd name="connsiteY2" fmla="*/ 1525585 h 3048347"/>
                <a:gd name="connsiteX3" fmla="*/ 1525652 w 3045382"/>
                <a:gd name="connsiteY3" fmla="*/ 1931467 h 3048347"/>
                <a:gd name="connsiteX4" fmla="*/ 482891 w 3045382"/>
                <a:gd name="connsiteY4" fmla="*/ 1931467 h 3048347"/>
                <a:gd name="connsiteX5" fmla="*/ 296220 w 3045382"/>
                <a:gd name="connsiteY5" fmla="*/ 2118178 h 3048347"/>
                <a:gd name="connsiteX6" fmla="*/ 296220 w 3045382"/>
                <a:gd name="connsiteY6" fmla="*/ 2562446 h 3048347"/>
                <a:gd name="connsiteX7" fmla="*/ 482891 w 3045382"/>
                <a:gd name="connsiteY7" fmla="*/ 2749158 h 3048347"/>
                <a:gd name="connsiteX8" fmla="*/ 2162644 w 3045382"/>
                <a:gd name="connsiteY8" fmla="*/ 2752121 h 3048347"/>
                <a:gd name="connsiteX9" fmla="*/ 2749162 w 3045382"/>
                <a:gd name="connsiteY9" fmla="*/ 2165597 h 3048347"/>
                <a:gd name="connsiteX10" fmla="*/ 2749162 w 3045382"/>
                <a:gd name="connsiteY10" fmla="*/ 1931467 h 3048347"/>
                <a:gd name="connsiteX11" fmla="*/ 2749162 w 3045382"/>
                <a:gd name="connsiteY11" fmla="*/ 1635241 h 3048347"/>
                <a:gd name="connsiteX12" fmla="*/ 2749162 w 3045382"/>
                <a:gd name="connsiteY12" fmla="*/ 482937 h 3048347"/>
                <a:gd name="connsiteX13" fmla="*/ 2562492 w 3045382"/>
                <a:gd name="connsiteY13" fmla="*/ 296226 h 3048347"/>
                <a:gd name="connsiteX14" fmla="*/ 2118092 w 3045382"/>
                <a:gd name="connsiteY14" fmla="*/ 296226 h 3048347"/>
                <a:gd name="connsiteX15" fmla="*/ 2118092 w 3045382"/>
                <a:gd name="connsiteY15" fmla="*/ 0 h 3048347"/>
                <a:gd name="connsiteX16" fmla="*/ 2562492 w 3045382"/>
                <a:gd name="connsiteY16" fmla="*/ 0 h 3048347"/>
                <a:gd name="connsiteX17" fmla="*/ 3045382 w 3045382"/>
                <a:gd name="connsiteY17" fmla="*/ 482937 h 3048347"/>
                <a:gd name="connsiteX18" fmla="*/ 3045382 w 3045382"/>
                <a:gd name="connsiteY18" fmla="*/ 1635241 h 3048347"/>
                <a:gd name="connsiteX19" fmla="*/ 3045382 w 3045382"/>
                <a:gd name="connsiteY19" fmla="*/ 1931467 h 3048347"/>
                <a:gd name="connsiteX20" fmla="*/ 3045382 w 3045382"/>
                <a:gd name="connsiteY20" fmla="*/ 2165597 h 3048347"/>
                <a:gd name="connsiteX21" fmla="*/ 2162644 w 3045382"/>
                <a:gd name="connsiteY21" fmla="*/ 3048347 h 3048347"/>
                <a:gd name="connsiteX22" fmla="*/ 482891 w 3045382"/>
                <a:gd name="connsiteY22" fmla="*/ 3045383 h 3048347"/>
                <a:gd name="connsiteX23" fmla="*/ 0 w 3045382"/>
                <a:gd name="connsiteY23" fmla="*/ 2562446 h 3048347"/>
                <a:gd name="connsiteX24" fmla="*/ 0 w 3045382"/>
                <a:gd name="connsiteY24" fmla="*/ 2118178 h 3048347"/>
                <a:gd name="connsiteX25" fmla="*/ 482891 w 3045382"/>
                <a:gd name="connsiteY25" fmla="*/ 1635241 h 3048347"/>
                <a:gd name="connsiteX26" fmla="*/ 1525652 w 3045382"/>
                <a:gd name="connsiteY26" fmla="*/ 1635241 h 3048347"/>
                <a:gd name="connsiteX27" fmla="*/ 1635201 w 3045382"/>
                <a:gd name="connsiteY27" fmla="*/ 1525585 h 3048347"/>
                <a:gd name="connsiteX28" fmla="*/ 1635201 w 3045382"/>
                <a:gd name="connsiteY28" fmla="*/ 482937 h 3048347"/>
                <a:gd name="connsiteX29" fmla="*/ 2118092 w 3045382"/>
                <a:gd name="connsiteY29" fmla="*/ 0 h 304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45382" h="3048347">
                  <a:moveTo>
                    <a:pt x="2118092" y="296226"/>
                  </a:moveTo>
                  <a:cubicBezTo>
                    <a:pt x="2014464" y="296226"/>
                    <a:pt x="1931562" y="379209"/>
                    <a:pt x="1931562" y="482937"/>
                  </a:cubicBezTo>
                  <a:lnTo>
                    <a:pt x="1931562" y="1525585"/>
                  </a:lnTo>
                  <a:cubicBezTo>
                    <a:pt x="1931562" y="1750824"/>
                    <a:pt x="1747852" y="1931467"/>
                    <a:pt x="1525652" y="1931467"/>
                  </a:cubicBezTo>
                  <a:lnTo>
                    <a:pt x="482891" y="1931467"/>
                  </a:lnTo>
                  <a:cubicBezTo>
                    <a:pt x="379122" y="1931467"/>
                    <a:pt x="296220" y="2014449"/>
                    <a:pt x="296220" y="2118178"/>
                  </a:cubicBezTo>
                  <a:lnTo>
                    <a:pt x="296220" y="2562446"/>
                  </a:lnTo>
                  <a:cubicBezTo>
                    <a:pt x="296220" y="2666175"/>
                    <a:pt x="379122" y="2749158"/>
                    <a:pt x="482891" y="2749158"/>
                  </a:cubicBezTo>
                  <a:lnTo>
                    <a:pt x="2162644" y="2752121"/>
                  </a:lnTo>
                  <a:cubicBezTo>
                    <a:pt x="2485511" y="2752121"/>
                    <a:pt x="2749162" y="2488496"/>
                    <a:pt x="2749162" y="2165597"/>
                  </a:cubicBezTo>
                  <a:lnTo>
                    <a:pt x="2749162" y="1931467"/>
                  </a:lnTo>
                  <a:lnTo>
                    <a:pt x="2749162" y="1635241"/>
                  </a:lnTo>
                  <a:lnTo>
                    <a:pt x="2749162" y="482937"/>
                  </a:lnTo>
                  <a:cubicBezTo>
                    <a:pt x="2749162" y="379209"/>
                    <a:pt x="2666260" y="296226"/>
                    <a:pt x="2562492" y="296226"/>
                  </a:cubicBezTo>
                  <a:lnTo>
                    <a:pt x="2118092" y="296226"/>
                  </a:lnTo>
                  <a:close/>
                  <a:moveTo>
                    <a:pt x="2118092" y="0"/>
                  </a:moveTo>
                  <a:lnTo>
                    <a:pt x="2562492" y="0"/>
                  </a:lnTo>
                  <a:cubicBezTo>
                    <a:pt x="2826143" y="0"/>
                    <a:pt x="3045382" y="216207"/>
                    <a:pt x="3045382" y="482937"/>
                  </a:cubicBezTo>
                  <a:lnTo>
                    <a:pt x="3045382" y="1635241"/>
                  </a:lnTo>
                  <a:lnTo>
                    <a:pt x="3045382" y="1931467"/>
                  </a:lnTo>
                  <a:lnTo>
                    <a:pt x="3045382" y="2165597"/>
                  </a:lnTo>
                  <a:cubicBezTo>
                    <a:pt x="3045382" y="2651356"/>
                    <a:pt x="2648355" y="3048347"/>
                    <a:pt x="2162644" y="3048347"/>
                  </a:cubicBezTo>
                  <a:lnTo>
                    <a:pt x="482891" y="3045383"/>
                  </a:lnTo>
                  <a:cubicBezTo>
                    <a:pt x="216279" y="3045383"/>
                    <a:pt x="0" y="2829177"/>
                    <a:pt x="0" y="2562446"/>
                  </a:cubicBezTo>
                  <a:lnTo>
                    <a:pt x="0" y="2118178"/>
                  </a:lnTo>
                  <a:cubicBezTo>
                    <a:pt x="0" y="1851589"/>
                    <a:pt x="216279" y="1635241"/>
                    <a:pt x="482891" y="1635241"/>
                  </a:cubicBezTo>
                  <a:lnTo>
                    <a:pt x="1525652" y="1635241"/>
                  </a:lnTo>
                  <a:cubicBezTo>
                    <a:pt x="1584868" y="1635241"/>
                    <a:pt x="1635201" y="1584858"/>
                    <a:pt x="1635201" y="1525585"/>
                  </a:cubicBezTo>
                  <a:lnTo>
                    <a:pt x="1635201" y="482937"/>
                  </a:lnTo>
                  <a:cubicBezTo>
                    <a:pt x="1635201" y="216207"/>
                    <a:pt x="1851480" y="0"/>
                    <a:pt x="2118092" y="0"/>
                  </a:cubicBezTo>
                  <a:close/>
                </a:path>
              </a:pathLst>
            </a:custGeom>
            <a:solidFill>
              <a:srgbClr val="DBEFF9">
                <a:lumMod val="75000"/>
              </a:srgb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lang="en-US" sz="3000" b="0" i="0" u="none" strike="noStrike" kern="0" cap="none" spc="0" normalizeH="0" baseline="0" noProof="0" dirty="0">
                <a:ln>
                  <a:noFill/>
                </a:ln>
                <a:solidFill>
                  <a:srgbClr val="FFFFFF"/>
                </a:solidFill>
                <a:effectLst/>
                <a:uLnTx/>
                <a:uFillTx/>
                <a:latin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lang="en-US" sz="3000" kern="0" dirty="0">
                <a:solidFill>
                  <a:srgbClr val="FFFFFF"/>
                </a:solidFill>
                <a:latin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lang="en-US" sz="3000" b="0" i="0" u="none" strike="noStrike" kern="0" cap="none" spc="0" normalizeH="0" baseline="0" noProof="0" dirty="0">
                <a:ln>
                  <a:noFill/>
                </a:ln>
                <a:solidFill>
                  <a:srgbClr val="FFFFFF"/>
                </a:solidFill>
                <a:effectLst/>
                <a:uLnTx/>
                <a:uFillTx/>
                <a:latin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lang="en-US" sz="3000" kern="0" dirty="0">
                <a:solidFill>
                  <a:srgbClr val="FFFFFF"/>
                </a:solidFill>
                <a:latin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dirty="0">
                <a:ln>
                  <a:noFill/>
                </a:ln>
                <a:solidFill>
                  <a:srgbClr val="FFFFFF"/>
                </a:solidFill>
                <a:effectLst/>
                <a:uLnTx/>
                <a:uFillTx/>
                <a:latin typeface="Aptos" panose="020B0004020202020204" pitchFamily="34" charset="0"/>
              </a:endParaRPr>
            </a:p>
          </p:txBody>
        </p:sp>
        <p:sp>
          <p:nvSpPr>
            <p:cNvPr id="18" name="Freeform: Shape 17">
              <a:extLst>
                <a:ext uri="{FF2B5EF4-FFF2-40B4-BE49-F238E27FC236}">
                  <a16:creationId xmlns:a16="http://schemas.microsoft.com/office/drawing/2014/main" id="{5ED65E43-8FF1-6540-5733-576B4371900B}"/>
                </a:ext>
              </a:extLst>
            </p:cNvPr>
            <p:cNvSpPr/>
            <p:nvPr/>
          </p:nvSpPr>
          <p:spPr>
            <a:xfrm>
              <a:off x="8914393" y="3377977"/>
              <a:ext cx="2291672" cy="2199502"/>
            </a:xfrm>
            <a:custGeom>
              <a:avLst/>
              <a:gdLst>
                <a:gd name="connsiteX0" fmla="*/ 1110860 w 3045382"/>
                <a:gd name="connsiteY0" fmla="*/ 198330 h 3048347"/>
                <a:gd name="connsiteX1" fmla="*/ 1110860 w 3045382"/>
                <a:gd name="connsiteY1" fmla="*/ 296226 h 3048347"/>
                <a:gd name="connsiteX2" fmla="*/ 882738 w 3045382"/>
                <a:gd name="connsiteY2" fmla="*/ 296226 h 3048347"/>
                <a:gd name="connsiteX3" fmla="*/ 296220 w 3045382"/>
                <a:gd name="connsiteY3" fmla="*/ 882751 h 3048347"/>
                <a:gd name="connsiteX4" fmla="*/ 296220 w 3045382"/>
                <a:gd name="connsiteY4" fmla="*/ 1116881 h 3048347"/>
                <a:gd name="connsiteX5" fmla="*/ 296220 w 3045382"/>
                <a:gd name="connsiteY5" fmla="*/ 1413107 h 3048347"/>
                <a:gd name="connsiteX6" fmla="*/ 296220 w 3045382"/>
                <a:gd name="connsiteY6" fmla="*/ 2565410 h 3048347"/>
                <a:gd name="connsiteX7" fmla="*/ 482891 w 3045382"/>
                <a:gd name="connsiteY7" fmla="*/ 2752121 h 3048347"/>
                <a:gd name="connsiteX8" fmla="*/ 927291 w 3045382"/>
                <a:gd name="connsiteY8" fmla="*/ 2752121 h 3048347"/>
                <a:gd name="connsiteX9" fmla="*/ 1113820 w 3045382"/>
                <a:gd name="connsiteY9" fmla="*/ 2565410 h 3048347"/>
                <a:gd name="connsiteX10" fmla="*/ 1113820 w 3045382"/>
                <a:gd name="connsiteY10" fmla="*/ 1522762 h 3048347"/>
                <a:gd name="connsiteX11" fmla="*/ 1519730 w 3045382"/>
                <a:gd name="connsiteY11" fmla="*/ 1116881 h 3048347"/>
                <a:gd name="connsiteX12" fmla="*/ 2562492 w 3045382"/>
                <a:gd name="connsiteY12" fmla="*/ 1116881 h 3048347"/>
                <a:gd name="connsiteX13" fmla="*/ 2749162 w 3045382"/>
                <a:gd name="connsiteY13" fmla="*/ 930169 h 3048347"/>
                <a:gd name="connsiteX14" fmla="*/ 2749162 w 3045382"/>
                <a:gd name="connsiteY14" fmla="*/ 485901 h 3048347"/>
                <a:gd name="connsiteX15" fmla="*/ 2562492 w 3045382"/>
                <a:gd name="connsiteY15" fmla="*/ 299190 h 3048347"/>
                <a:gd name="connsiteX16" fmla="*/ 1404260 w 3045382"/>
                <a:gd name="connsiteY16" fmla="*/ 299190 h 3048347"/>
                <a:gd name="connsiteX17" fmla="*/ 1404260 w 3045382"/>
                <a:gd name="connsiteY17" fmla="*/ 198330 h 3048347"/>
                <a:gd name="connsiteX18" fmla="*/ 882738 w 3045382"/>
                <a:gd name="connsiteY18" fmla="*/ 0 h 3048347"/>
                <a:gd name="connsiteX19" fmla="*/ 1110860 w 3045382"/>
                <a:gd name="connsiteY19" fmla="*/ 0 h 3048347"/>
                <a:gd name="connsiteX20" fmla="*/ 1110860 w 3045382"/>
                <a:gd name="connsiteY20" fmla="*/ 68155 h 3048347"/>
                <a:gd name="connsiteX21" fmla="*/ 1404260 w 3045382"/>
                <a:gd name="connsiteY21" fmla="*/ 68155 h 3048347"/>
                <a:gd name="connsiteX22" fmla="*/ 1404260 w 3045382"/>
                <a:gd name="connsiteY22" fmla="*/ 2964 h 3048347"/>
                <a:gd name="connsiteX23" fmla="*/ 2562492 w 3045382"/>
                <a:gd name="connsiteY23" fmla="*/ 2964 h 3048347"/>
                <a:gd name="connsiteX24" fmla="*/ 3045382 w 3045382"/>
                <a:gd name="connsiteY24" fmla="*/ 485901 h 3048347"/>
                <a:gd name="connsiteX25" fmla="*/ 3045382 w 3045382"/>
                <a:gd name="connsiteY25" fmla="*/ 930169 h 3048347"/>
                <a:gd name="connsiteX26" fmla="*/ 2562492 w 3045382"/>
                <a:gd name="connsiteY26" fmla="*/ 1413107 h 3048347"/>
                <a:gd name="connsiteX27" fmla="*/ 1519730 w 3045382"/>
                <a:gd name="connsiteY27" fmla="*/ 1413107 h 3048347"/>
                <a:gd name="connsiteX28" fmla="*/ 1410181 w 3045382"/>
                <a:gd name="connsiteY28" fmla="*/ 1522762 h 3048347"/>
                <a:gd name="connsiteX29" fmla="*/ 1410181 w 3045382"/>
                <a:gd name="connsiteY29" fmla="*/ 2565410 h 3048347"/>
                <a:gd name="connsiteX30" fmla="*/ 927291 w 3045382"/>
                <a:gd name="connsiteY30" fmla="*/ 3048347 h 3048347"/>
                <a:gd name="connsiteX31" fmla="*/ 482891 w 3045382"/>
                <a:gd name="connsiteY31" fmla="*/ 3048347 h 3048347"/>
                <a:gd name="connsiteX32" fmla="*/ 0 w 3045382"/>
                <a:gd name="connsiteY32" fmla="*/ 2565410 h 3048347"/>
                <a:gd name="connsiteX33" fmla="*/ 0 w 3045382"/>
                <a:gd name="connsiteY33" fmla="*/ 1413107 h 3048347"/>
                <a:gd name="connsiteX34" fmla="*/ 0 w 3045382"/>
                <a:gd name="connsiteY34" fmla="*/ 1116881 h 3048347"/>
                <a:gd name="connsiteX35" fmla="*/ 0 w 3045382"/>
                <a:gd name="connsiteY35" fmla="*/ 882751 h 3048347"/>
                <a:gd name="connsiteX36" fmla="*/ 882738 w 3045382"/>
                <a:gd name="connsiteY36" fmla="*/ 0 h 3048347"/>
                <a:gd name="connsiteX0" fmla="*/ 1404260 w 3045382"/>
                <a:gd name="connsiteY0" fmla="*/ 198330 h 3048347"/>
                <a:gd name="connsiteX1" fmla="*/ 1110860 w 3045382"/>
                <a:gd name="connsiteY1" fmla="*/ 296226 h 3048347"/>
                <a:gd name="connsiteX2" fmla="*/ 882738 w 3045382"/>
                <a:gd name="connsiteY2" fmla="*/ 296226 h 3048347"/>
                <a:gd name="connsiteX3" fmla="*/ 296220 w 3045382"/>
                <a:gd name="connsiteY3" fmla="*/ 882751 h 3048347"/>
                <a:gd name="connsiteX4" fmla="*/ 296220 w 3045382"/>
                <a:gd name="connsiteY4" fmla="*/ 1116881 h 3048347"/>
                <a:gd name="connsiteX5" fmla="*/ 296220 w 3045382"/>
                <a:gd name="connsiteY5" fmla="*/ 1413107 h 3048347"/>
                <a:gd name="connsiteX6" fmla="*/ 296220 w 3045382"/>
                <a:gd name="connsiteY6" fmla="*/ 2565410 h 3048347"/>
                <a:gd name="connsiteX7" fmla="*/ 482891 w 3045382"/>
                <a:gd name="connsiteY7" fmla="*/ 2752121 h 3048347"/>
                <a:gd name="connsiteX8" fmla="*/ 927291 w 3045382"/>
                <a:gd name="connsiteY8" fmla="*/ 2752121 h 3048347"/>
                <a:gd name="connsiteX9" fmla="*/ 1113820 w 3045382"/>
                <a:gd name="connsiteY9" fmla="*/ 2565410 h 3048347"/>
                <a:gd name="connsiteX10" fmla="*/ 1113820 w 3045382"/>
                <a:gd name="connsiteY10" fmla="*/ 1522762 h 3048347"/>
                <a:gd name="connsiteX11" fmla="*/ 1519730 w 3045382"/>
                <a:gd name="connsiteY11" fmla="*/ 1116881 h 3048347"/>
                <a:gd name="connsiteX12" fmla="*/ 2562492 w 3045382"/>
                <a:gd name="connsiteY12" fmla="*/ 1116881 h 3048347"/>
                <a:gd name="connsiteX13" fmla="*/ 2749162 w 3045382"/>
                <a:gd name="connsiteY13" fmla="*/ 930169 h 3048347"/>
                <a:gd name="connsiteX14" fmla="*/ 2749162 w 3045382"/>
                <a:gd name="connsiteY14" fmla="*/ 485901 h 3048347"/>
                <a:gd name="connsiteX15" fmla="*/ 2562492 w 3045382"/>
                <a:gd name="connsiteY15" fmla="*/ 299190 h 3048347"/>
                <a:gd name="connsiteX16" fmla="*/ 1404260 w 3045382"/>
                <a:gd name="connsiteY16" fmla="*/ 299190 h 3048347"/>
                <a:gd name="connsiteX17" fmla="*/ 1404260 w 3045382"/>
                <a:gd name="connsiteY17" fmla="*/ 198330 h 3048347"/>
                <a:gd name="connsiteX18" fmla="*/ 882738 w 3045382"/>
                <a:gd name="connsiteY18" fmla="*/ 0 h 3048347"/>
                <a:gd name="connsiteX19" fmla="*/ 1110860 w 3045382"/>
                <a:gd name="connsiteY19" fmla="*/ 0 h 3048347"/>
                <a:gd name="connsiteX20" fmla="*/ 1110860 w 3045382"/>
                <a:gd name="connsiteY20" fmla="*/ 68155 h 3048347"/>
                <a:gd name="connsiteX21" fmla="*/ 1404260 w 3045382"/>
                <a:gd name="connsiteY21" fmla="*/ 68155 h 3048347"/>
                <a:gd name="connsiteX22" fmla="*/ 1404260 w 3045382"/>
                <a:gd name="connsiteY22" fmla="*/ 2964 h 3048347"/>
                <a:gd name="connsiteX23" fmla="*/ 2562492 w 3045382"/>
                <a:gd name="connsiteY23" fmla="*/ 2964 h 3048347"/>
                <a:gd name="connsiteX24" fmla="*/ 3045382 w 3045382"/>
                <a:gd name="connsiteY24" fmla="*/ 485901 h 3048347"/>
                <a:gd name="connsiteX25" fmla="*/ 3045382 w 3045382"/>
                <a:gd name="connsiteY25" fmla="*/ 930169 h 3048347"/>
                <a:gd name="connsiteX26" fmla="*/ 2562492 w 3045382"/>
                <a:gd name="connsiteY26" fmla="*/ 1413107 h 3048347"/>
                <a:gd name="connsiteX27" fmla="*/ 1519730 w 3045382"/>
                <a:gd name="connsiteY27" fmla="*/ 1413107 h 3048347"/>
                <a:gd name="connsiteX28" fmla="*/ 1410181 w 3045382"/>
                <a:gd name="connsiteY28" fmla="*/ 1522762 h 3048347"/>
                <a:gd name="connsiteX29" fmla="*/ 1410181 w 3045382"/>
                <a:gd name="connsiteY29" fmla="*/ 2565410 h 3048347"/>
                <a:gd name="connsiteX30" fmla="*/ 927291 w 3045382"/>
                <a:gd name="connsiteY30" fmla="*/ 3048347 h 3048347"/>
                <a:gd name="connsiteX31" fmla="*/ 482891 w 3045382"/>
                <a:gd name="connsiteY31" fmla="*/ 3048347 h 3048347"/>
                <a:gd name="connsiteX32" fmla="*/ 0 w 3045382"/>
                <a:gd name="connsiteY32" fmla="*/ 2565410 h 3048347"/>
                <a:gd name="connsiteX33" fmla="*/ 0 w 3045382"/>
                <a:gd name="connsiteY33" fmla="*/ 1413107 h 3048347"/>
                <a:gd name="connsiteX34" fmla="*/ 0 w 3045382"/>
                <a:gd name="connsiteY34" fmla="*/ 1116881 h 3048347"/>
                <a:gd name="connsiteX35" fmla="*/ 0 w 3045382"/>
                <a:gd name="connsiteY35" fmla="*/ 882751 h 3048347"/>
                <a:gd name="connsiteX36" fmla="*/ 882738 w 3045382"/>
                <a:gd name="connsiteY36" fmla="*/ 0 h 3048347"/>
                <a:gd name="connsiteX0" fmla="*/ 1404260 w 3045382"/>
                <a:gd name="connsiteY0" fmla="*/ 299190 h 3048347"/>
                <a:gd name="connsiteX1" fmla="*/ 1110860 w 3045382"/>
                <a:gd name="connsiteY1" fmla="*/ 296226 h 3048347"/>
                <a:gd name="connsiteX2" fmla="*/ 882738 w 3045382"/>
                <a:gd name="connsiteY2" fmla="*/ 296226 h 3048347"/>
                <a:gd name="connsiteX3" fmla="*/ 296220 w 3045382"/>
                <a:gd name="connsiteY3" fmla="*/ 882751 h 3048347"/>
                <a:gd name="connsiteX4" fmla="*/ 296220 w 3045382"/>
                <a:gd name="connsiteY4" fmla="*/ 1116881 h 3048347"/>
                <a:gd name="connsiteX5" fmla="*/ 296220 w 3045382"/>
                <a:gd name="connsiteY5" fmla="*/ 1413107 h 3048347"/>
                <a:gd name="connsiteX6" fmla="*/ 296220 w 3045382"/>
                <a:gd name="connsiteY6" fmla="*/ 2565410 h 3048347"/>
                <a:gd name="connsiteX7" fmla="*/ 482891 w 3045382"/>
                <a:gd name="connsiteY7" fmla="*/ 2752121 h 3048347"/>
                <a:gd name="connsiteX8" fmla="*/ 927291 w 3045382"/>
                <a:gd name="connsiteY8" fmla="*/ 2752121 h 3048347"/>
                <a:gd name="connsiteX9" fmla="*/ 1113820 w 3045382"/>
                <a:gd name="connsiteY9" fmla="*/ 2565410 h 3048347"/>
                <a:gd name="connsiteX10" fmla="*/ 1113820 w 3045382"/>
                <a:gd name="connsiteY10" fmla="*/ 1522762 h 3048347"/>
                <a:gd name="connsiteX11" fmla="*/ 1519730 w 3045382"/>
                <a:gd name="connsiteY11" fmla="*/ 1116881 h 3048347"/>
                <a:gd name="connsiteX12" fmla="*/ 2562492 w 3045382"/>
                <a:gd name="connsiteY12" fmla="*/ 1116881 h 3048347"/>
                <a:gd name="connsiteX13" fmla="*/ 2749162 w 3045382"/>
                <a:gd name="connsiteY13" fmla="*/ 930169 h 3048347"/>
                <a:gd name="connsiteX14" fmla="*/ 2749162 w 3045382"/>
                <a:gd name="connsiteY14" fmla="*/ 485901 h 3048347"/>
                <a:gd name="connsiteX15" fmla="*/ 2562492 w 3045382"/>
                <a:gd name="connsiteY15" fmla="*/ 299190 h 3048347"/>
                <a:gd name="connsiteX16" fmla="*/ 1404260 w 3045382"/>
                <a:gd name="connsiteY16" fmla="*/ 299190 h 3048347"/>
                <a:gd name="connsiteX17" fmla="*/ 882738 w 3045382"/>
                <a:gd name="connsiteY17" fmla="*/ 0 h 3048347"/>
                <a:gd name="connsiteX18" fmla="*/ 1110860 w 3045382"/>
                <a:gd name="connsiteY18" fmla="*/ 0 h 3048347"/>
                <a:gd name="connsiteX19" fmla="*/ 1110860 w 3045382"/>
                <a:gd name="connsiteY19" fmla="*/ 68155 h 3048347"/>
                <a:gd name="connsiteX20" fmla="*/ 1404260 w 3045382"/>
                <a:gd name="connsiteY20" fmla="*/ 68155 h 3048347"/>
                <a:gd name="connsiteX21" fmla="*/ 1404260 w 3045382"/>
                <a:gd name="connsiteY21" fmla="*/ 2964 h 3048347"/>
                <a:gd name="connsiteX22" fmla="*/ 2562492 w 3045382"/>
                <a:gd name="connsiteY22" fmla="*/ 2964 h 3048347"/>
                <a:gd name="connsiteX23" fmla="*/ 3045382 w 3045382"/>
                <a:gd name="connsiteY23" fmla="*/ 485901 h 3048347"/>
                <a:gd name="connsiteX24" fmla="*/ 3045382 w 3045382"/>
                <a:gd name="connsiteY24" fmla="*/ 930169 h 3048347"/>
                <a:gd name="connsiteX25" fmla="*/ 2562492 w 3045382"/>
                <a:gd name="connsiteY25" fmla="*/ 1413107 h 3048347"/>
                <a:gd name="connsiteX26" fmla="*/ 1519730 w 3045382"/>
                <a:gd name="connsiteY26" fmla="*/ 1413107 h 3048347"/>
                <a:gd name="connsiteX27" fmla="*/ 1410181 w 3045382"/>
                <a:gd name="connsiteY27" fmla="*/ 1522762 h 3048347"/>
                <a:gd name="connsiteX28" fmla="*/ 1410181 w 3045382"/>
                <a:gd name="connsiteY28" fmla="*/ 2565410 h 3048347"/>
                <a:gd name="connsiteX29" fmla="*/ 927291 w 3045382"/>
                <a:gd name="connsiteY29" fmla="*/ 3048347 h 3048347"/>
                <a:gd name="connsiteX30" fmla="*/ 482891 w 3045382"/>
                <a:gd name="connsiteY30" fmla="*/ 3048347 h 3048347"/>
                <a:gd name="connsiteX31" fmla="*/ 0 w 3045382"/>
                <a:gd name="connsiteY31" fmla="*/ 2565410 h 3048347"/>
                <a:gd name="connsiteX32" fmla="*/ 0 w 3045382"/>
                <a:gd name="connsiteY32" fmla="*/ 1413107 h 3048347"/>
                <a:gd name="connsiteX33" fmla="*/ 0 w 3045382"/>
                <a:gd name="connsiteY33" fmla="*/ 1116881 h 3048347"/>
                <a:gd name="connsiteX34" fmla="*/ 0 w 3045382"/>
                <a:gd name="connsiteY34" fmla="*/ 882751 h 3048347"/>
                <a:gd name="connsiteX35" fmla="*/ 882738 w 3045382"/>
                <a:gd name="connsiteY35" fmla="*/ 0 h 3048347"/>
                <a:gd name="connsiteX0" fmla="*/ 2562492 w 3045382"/>
                <a:gd name="connsiteY0" fmla="*/ 299190 h 3048347"/>
                <a:gd name="connsiteX1" fmla="*/ 1110860 w 3045382"/>
                <a:gd name="connsiteY1" fmla="*/ 296226 h 3048347"/>
                <a:gd name="connsiteX2" fmla="*/ 882738 w 3045382"/>
                <a:gd name="connsiteY2" fmla="*/ 296226 h 3048347"/>
                <a:gd name="connsiteX3" fmla="*/ 296220 w 3045382"/>
                <a:gd name="connsiteY3" fmla="*/ 882751 h 3048347"/>
                <a:gd name="connsiteX4" fmla="*/ 296220 w 3045382"/>
                <a:gd name="connsiteY4" fmla="*/ 1116881 h 3048347"/>
                <a:gd name="connsiteX5" fmla="*/ 296220 w 3045382"/>
                <a:gd name="connsiteY5" fmla="*/ 1413107 h 3048347"/>
                <a:gd name="connsiteX6" fmla="*/ 296220 w 3045382"/>
                <a:gd name="connsiteY6" fmla="*/ 2565410 h 3048347"/>
                <a:gd name="connsiteX7" fmla="*/ 482891 w 3045382"/>
                <a:gd name="connsiteY7" fmla="*/ 2752121 h 3048347"/>
                <a:gd name="connsiteX8" fmla="*/ 927291 w 3045382"/>
                <a:gd name="connsiteY8" fmla="*/ 2752121 h 3048347"/>
                <a:gd name="connsiteX9" fmla="*/ 1113820 w 3045382"/>
                <a:gd name="connsiteY9" fmla="*/ 2565410 h 3048347"/>
                <a:gd name="connsiteX10" fmla="*/ 1113820 w 3045382"/>
                <a:gd name="connsiteY10" fmla="*/ 1522762 h 3048347"/>
                <a:gd name="connsiteX11" fmla="*/ 1519730 w 3045382"/>
                <a:gd name="connsiteY11" fmla="*/ 1116881 h 3048347"/>
                <a:gd name="connsiteX12" fmla="*/ 2562492 w 3045382"/>
                <a:gd name="connsiteY12" fmla="*/ 1116881 h 3048347"/>
                <a:gd name="connsiteX13" fmla="*/ 2749162 w 3045382"/>
                <a:gd name="connsiteY13" fmla="*/ 930169 h 3048347"/>
                <a:gd name="connsiteX14" fmla="*/ 2749162 w 3045382"/>
                <a:gd name="connsiteY14" fmla="*/ 485901 h 3048347"/>
                <a:gd name="connsiteX15" fmla="*/ 2562492 w 3045382"/>
                <a:gd name="connsiteY15" fmla="*/ 299190 h 3048347"/>
                <a:gd name="connsiteX16" fmla="*/ 882738 w 3045382"/>
                <a:gd name="connsiteY16" fmla="*/ 0 h 3048347"/>
                <a:gd name="connsiteX17" fmla="*/ 1110860 w 3045382"/>
                <a:gd name="connsiteY17" fmla="*/ 0 h 3048347"/>
                <a:gd name="connsiteX18" fmla="*/ 1110860 w 3045382"/>
                <a:gd name="connsiteY18" fmla="*/ 68155 h 3048347"/>
                <a:gd name="connsiteX19" fmla="*/ 1404260 w 3045382"/>
                <a:gd name="connsiteY19" fmla="*/ 68155 h 3048347"/>
                <a:gd name="connsiteX20" fmla="*/ 1404260 w 3045382"/>
                <a:gd name="connsiteY20" fmla="*/ 2964 h 3048347"/>
                <a:gd name="connsiteX21" fmla="*/ 2562492 w 3045382"/>
                <a:gd name="connsiteY21" fmla="*/ 2964 h 3048347"/>
                <a:gd name="connsiteX22" fmla="*/ 3045382 w 3045382"/>
                <a:gd name="connsiteY22" fmla="*/ 485901 h 3048347"/>
                <a:gd name="connsiteX23" fmla="*/ 3045382 w 3045382"/>
                <a:gd name="connsiteY23" fmla="*/ 930169 h 3048347"/>
                <a:gd name="connsiteX24" fmla="*/ 2562492 w 3045382"/>
                <a:gd name="connsiteY24" fmla="*/ 1413107 h 3048347"/>
                <a:gd name="connsiteX25" fmla="*/ 1519730 w 3045382"/>
                <a:gd name="connsiteY25" fmla="*/ 1413107 h 3048347"/>
                <a:gd name="connsiteX26" fmla="*/ 1410181 w 3045382"/>
                <a:gd name="connsiteY26" fmla="*/ 1522762 h 3048347"/>
                <a:gd name="connsiteX27" fmla="*/ 1410181 w 3045382"/>
                <a:gd name="connsiteY27" fmla="*/ 2565410 h 3048347"/>
                <a:gd name="connsiteX28" fmla="*/ 927291 w 3045382"/>
                <a:gd name="connsiteY28" fmla="*/ 3048347 h 3048347"/>
                <a:gd name="connsiteX29" fmla="*/ 482891 w 3045382"/>
                <a:gd name="connsiteY29" fmla="*/ 3048347 h 3048347"/>
                <a:gd name="connsiteX30" fmla="*/ 0 w 3045382"/>
                <a:gd name="connsiteY30" fmla="*/ 2565410 h 3048347"/>
                <a:gd name="connsiteX31" fmla="*/ 0 w 3045382"/>
                <a:gd name="connsiteY31" fmla="*/ 1413107 h 3048347"/>
                <a:gd name="connsiteX32" fmla="*/ 0 w 3045382"/>
                <a:gd name="connsiteY32" fmla="*/ 1116881 h 3048347"/>
                <a:gd name="connsiteX33" fmla="*/ 0 w 3045382"/>
                <a:gd name="connsiteY33" fmla="*/ 882751 h 3048347"/>
                <a:gd name="connsiteX34" fmla="*/ 882738 w 3045382"/>
                <a:gd name="connsiteY34" fmla="*/ 0 h 3048347"/>
                <a:gd name="connsiteX0" fmla="*/ 2562492 w 3045382"/>
                <a:gd name="connsiteY0" fmla="*/ 299190 h 3048347"/>
                <a:gd name="connsiteX1" fmla="*/ 882738 w 3045382"/>
                <a:gd name="connsiteY1" fmla="*/ 296226 h 3048347"/>
                <a:gd name="connsiteX2" fmla="*/ 296220 w 3045382"/>
                <a:gd name="connsiteY2" fmla="*/ 882751 h 3048347"/>
                <a:gd name="connsiteX3" fmla="*/ 296220 w 3045382"/>
                <a:gd name="connsiteY3" fmla="*/ 1116881 h 3048347"/>
                <a:gd name="connsiteX4" fmla="*/ 296220 w 3045382"/>
                <a:gd name="connsiteY4" fmla="*/ 1413107 h 3048347"/>
                <a:gd name="connsiteX5" fmla="*/ 296220 w 3045382"/>
                <a:gd name="connsiteY5" fmla="*/ 2565410 h 3048347"/>
                <a:gd name="connsiteX6" fmla="*/ 482891 w 3045382"/>
                <a:gd name="connsiteY6" fmla="*/ 2752121 h 3048347"/>
                <a:gd name="connsiteX7" fmla="*/ 927291 w 3045382"/>
                <a:gd name="connsiteY7" fmla="*/ 2752121 h 3048347"/>
                <a:gd name="connsiteX8" fmla="*/ 1113820 w 3045382"/>
                <a:gd name="connsiteY8" fmla="*/ 2565410 h 3048347"/>
                <a:gd name="connsiteX9" fmla="*/ 1113820 w 3045382"/>
                <a:gd name="connsiteY9" fmla="*/ 1522762 h 3048347"/>
                <a:gd name="connsiteX10" fmla="*/ 1519730 w 3045382"/>
                <a:gd name="connsiteY10" fmla="*/ 1116881 h 3048347"/>
                <a:gd name="connsiteX11" fmla="*/ 2562492 w 3045382"/>
                <a:gd name="connsiteY11" fmla="*/ 1116881 h 3048347"/>
                <a:gd name="connsiteX12" fmla="*/ 2749162 w 3045382"/>
                <a:gd name="connsiteY12" fmla="*/ 930169 h 3048347"/>
                <a:gd name="connsiteX13" fmla="*/ 2749162 w 3045382"/>
                <a:gd name="connsiteY13" fmla="*/ 485901 h 3048347"/>
                <a:gd name="connsiteX14" fmla="*/ 2562492 w 3045382"/>
                <a:gd name="connsiteY14" fmla="*/ 299190 h 3048347"/>
                <a:gd name="connsiteX15" fmla="*/ 882738 w 3045382"/>
                <a:gd name="connsiteY15" fmla="*/ 0 h 3048347"/>
                <a:gd name="connsiteX16" fmla="*/ 1110860 w 3045382"/>
                <a:gd name="connsiteY16" fmla="*/ 0 h 3048347"/>
                <a:gd name="connsiteX17" fmla="*/ 1110860 w 3045382"/>
                <a:gd name="connsiteY17" fmla="*/ 68155 h 3048347"/>
                <a:gd name="connsiteX18" fmla="*/ 1404260 w 3045382"/>
                <a:gd name="connsiteY18" fmla="*/ 68155 h 3048347"/>
                <a:gd name="connsiteX19" fmla="*/ 1404260 w 3045382"/>
                <a:gd name="connsiteY19" fmla="*/ 2964 h 3048347"/>
                <a:gd name="connsiteX20" fmla="*/ 2562492 w 3045382"/>
                <a:gd name="connsiteY20" fmla="*/ 2964 h 3048347"/>
                <a:gd name="connsiteX21" fmla="*/ 3045382 w 3045382"/>
                <a:gd name="connsiteY21" fmla="*/ 485901 h 3048347"/>
                <a:gd name="connsiteX22" fmla="*/ 3045382 w 3045382"/>
                <a:gd name="connsiteY22" fmla="*/ 930169 h 3048347"/>
                <a:gd name="connsiteX23" fmla="*/ 2562492 w 3045382"/>
                <a:gd name="connsiteY23" fmla="*/ 1413107 h 3048347"/>
                <a:gd name="connsiteX24" fmla="*/ 1519730 w 3045382"/>
                <a:gd name="connsiteY24" fmla="*/ 1413107 h 3048347"/>
                <a:gd name="connsiteX25" fmla="*/ 1410181 w 3045382"/>
                <a:gd name="connsiteY25" fmla="*/ 1522762 h 3048347"/>
                <a:gd name="connsiteX26" fmla="*/ 1410181 w 3045382"/>
                <a:gd name="connsiteY26" fmla="*/ 2565410 h 3048347"/>
                <a:gd name="connsiteX27" fmla="*/ 927291 w 3045382"/>
                <a:gd name="connsiteY27" fmla="*/ 3048347 h 3048347"/>
                <a:gd name="connsiteX28" fmla="*/ 482891 w 3045382"/>
                <a:gd name="connsiteY28" fmla="*/ 3048347 h 3048347"/>
                <a:gd name="connsiteX29" fmla="*/ 0 w 3045382"/>
                <a:gd name="connsiteY29" fmla="*/ 2565410 h 3048347"/>
                <a:gd name="connsiteX30" fmla="*/ 0 w 3045382"/>
                <a:gd name="connsiteY30" fmla="*/ 1413107 h 3048347"/>
                <a:gd name="connsiteX31" fmla="*/ 0 w 3045382"/>
                <a:gd name="connsiteY31" fmla="*/ 1116881 h 3048347"/>
                <a:gd name="connsiteX32" fmla="*/ 0 w 3045382"/>
                <a:gd name="connsiteY32" fmla="*/ 882751 h 3048347"/>
                <a:gd name="connsiteX33" fmla="*/ 882738 w 3045382"/>
                <a:gd name="connsiteY33" fmla="*/ 0 h 3048347"/>
                <a:gd name="connsiteX0" fmla="*/ 2562492 w 3045382"/>
                <a:gd name="connsiteY0" fmla="*/ 299190 h 3048347"/>
                <a:gd name="connsiteX1" fmla="*/ 882738 w 3045382"/>
                <a:gd name="connsiteY1" fmla="*/ 296226 h 3048347"/>
                <a:gd name="connsiteX2" fmla="*/ 296220 w 3045382"/>
                <a:gd name="connsiteY2" fmla="*/ 882751 h 3048347"/>
                <a:gd name="connsiteX3" fmla="*/ 296220 w 3045382"/>
                <a:gd name="connsiteY3" fmla="*/ 1116881 h 3048347"/>
                <a:gd name="connsiteX4" fmla="*/ 296220 w 3045382"/>
                <a:gd name="connsiteY4" fmla="*/ 1413107 h 3048347"/>
                <a:gd name="connsiteX5" fmla="*/ 296220 w 3045382"/>
                <a:gd name="connsiteY5" fmla="*/ 2565410 h 3048347"/>
                <a:gd name="connsiteX6" fmla="*/ 482891 w 3045382"/>
                <a:gd name="connsiteY6" fmla="*/ 2752121 h 3048347"/>
                <a:gd name="connsiteX7" fmla="*/ 927291 w 3045382"/>
                <a:gd name="connsiteY7" fmla="*/ 2752121 h 3048347"/>
                <a:gd name="connsiteX8" fmla="*/ 1113820 w 3045382"/>
                <a:gd name="connsiteY8" fmla="*/ 2565410 h 3048347"/>
                <a:gd name="connsiteX9" fmla="*/ 1113820 w 3045382"/>
                <a:gd name="connsiteY9" fmla="*/ 1522762 h 3048347"/>
                <a:gd name="connsiteX10" fmla="*/ 1519730 w 3045382"/>
                <a:gd name="connsiteY10" fmla="*/ 1116881 h 3048347"/>
                <a:gd name="connsiteX11" fmla="*/ 2562492 w 3045382"/>
                <a:gd name="connsiteY11" fmla="*/ 1116881 h 3048347"/>
                <a:gd name="connsiteX12" fmla="*/ 2749162 w 3045382"/>
                <a:gd name="connsiteY12" fmla="*/ 930169 h 3048347"/>
                <a:gd name="connsiteX13" fmla="*/ 2749162 w 3045382"/>
                <a:gd name="connsiteY13" fmla="*/ 485901 h 3048347"/>
                <a:gd name="connsiteX14" fmla="*/ 2562492 w 3045382"/>
                <a:gd name="connsiteY14" fmla="*/ 299190 h 3048347"/>
                <a:gd name="connsiteX15" fmla="*/ 882738 w 3045382"/>
                <a:gd name="connsiteY15" fmla="*/ 0 h 3048347"/>
                <a:gd name="connsiteX16" fmla="*/ 1110860 w 3045382"/>
                <a:gd name="connsiteY16" fmla="*/ 0 h 3048347"/>
                <a:gd name="connsiteX17" fmla="*/ 1404260 w 3045382"/>
                <a:gd name="connsiteY17" fmla="*/ 68155 h 3048347"/>
                <a:gd name="connsiteX18" fmla="*/ 1404260 w 3045382"/>
                <a:gd name="connsiteY18" fmla="*/ 2964 h 3048347"/>
                <a:gd name="connsiteX19" fmla="*/ 2562492 w 3045382"/>
                <a:gd name="connsiteY19" fmla="*/ 2964 h 3048347"/>
                <a:gd name="connsiteX20" fmla="*/ 3045382 w 3045382"/>
                <a:gd name="connsiteY20" fmla="*/ 485901 h 3048347"/>
                <a:gd name="connsiteX21" fmla="*/ 3045382 w 3045382"/>
                <a:gd name="connsiteY21" fmla="*/ 930169 h 3048347"/>
                <a:gd name="connsiteX22" fmla="*/ 2562492 w 3045382"/>
                <a:gd name="connsiteY22" fmla="*/ 1413107 h 3048347"/>
                <a:gd name="connsiteX23" fmla="*/ 1519730 w 3045382"/>
                <a:gd name="connsiteY23" fmla="*/ 1413107 h 3048347"/>
                <a:gd name="connsiteX24" fmla="*/ 1410181 w 3045382"/>
                <a:gd name="connsiteY24" fmla="*/ 1522762 h 3048347"/>
                <a:gd name="connsiteX25" fmla="*/ 1410181 w 3045382"/>
                <a:gd name="connsiteY25" fmla="*/ 2565410 h 3048347"/>
                <a:gd name="connsiteX26" fmla="*/ 927291 w 3045382"/>
                <a:gd name="connsiteY26" fmla="*/ 3048347 h 3048347"/>
                <a:gd name="connsiteX27" fmla="*/ 482891 w 3045382"/>
                <a:gd name="connsiteY27" fmla="*/ 3048347 h 3048347"/>
                <a:gd name="connsiteX28" fmla="*/ 0 w 3045382"/>
                <a:gd name="connsiteY28" fmla="*/ 2565410 h 3048347"/>
                <a:gd name="connsiteX29" fmla="*/ 0 w 3045382"/>
                <a:gd name="connsiteY29" fmla="*/ 1413107 h 3048347"/>
                <a:gd name="connsiteX30" fmla="*/ 0 w 3045382"/>
                <a:gd name="connsiteY30" fmla="*/ 1116881 h 3048347"/>
                <a:gd name="connsiteX31" fmla="*/ 0 w 3045382"/>
                <a:gd name="connsiteY31" fmla="*/ 882751 h 3048347"/>
                <a:gd name="connsiteX32" fmla="*/ 882738 w 3045382"/>
                <a:gd name="connsiteY32" fmla="*/ 0 h 3048347"/>
                <a:gd name="connsiteX0" fmla="*/ 2562492 w 3045382"/>
                <a:gd name="connsiteY0" fmla="*/ 299190 h 3048347"/>
                <a:gd name="connsiteX1" fmla="*/ 882738 w 3045382"/>
                <a:gd name="connsiteY1" fmla="*/ 296226 h 3048347"/>
                <a:gd name="connsiteX2" fmla="*/ 296220 w 3045382"/>
                <a:gd name="connsiteY2" fmla="*/ 882751 h 3048347"/>
                <a:gd name="connsiteX3" fmla="*/ 296220 w 3045382"/>
                <a:gd name="connsiteY3" fmla="*/ 1116881 h 3048347"/>
                <a:gd name="connsiteX4" fmla="*/ 296220 w 3045382"/>
                <a:gd name="connsiteY4" fmla="*/ 1413107 h 3048347"/>
                <a:gd name="connsiteX5" fmla="*/ 296220 w 3045382"/>
                <a:gd name="connsiteY5" fmla="*/ 2565410 h 3048347"/>
                <a:gd name="connsiteX6" fmla="*/ 482891 w 3045382"/>
                <a:gd name="connsiteY6" fmla="*/ 2752121 h 3048347"/>
                <a:gd name="connsiteX7" fmla="*/ 927291 w 3045382"/>
                <a:gd name="connsiteY7" fmla="*/ 2752121 h 3048347"/>
                <a:gd name="connsiteX8" fmla="*/ 1113820 w 3045382"/>
                <a:gd name="connsiteY8" fmla="*/ 2565410 h 3048347"/>
                <a:gd name="connsiteX9" fmla="*/ 1113820 w 3045382"/>
                <a:gd name="connsiteY9" fmla="*/ 1522762 h 3048347"/>
                <a:gd name="connsiteX10" fmla="*/ 1519730 w 3045382"/>
                <a:gd name="connsiteY10" fmla="*/ 1116881 h 3048347"/>
                <a:gd name="connsiteX11" fmla="*/ 2562492 w 3045382"/>
                <a:gd name="connsiteY11" fmla="*/ 1116881 h 3048347"/>
                <a:gd name="connsiteX12" fmla="*/ 2749162 w 3045382"/>
                <a:gd name="connsiteY12" fmla="*/ 930169 h 3048347"/>
                <a:gd name="connsiteX13" fmla="*/ 2749162 w 3045382"/>
                <a:gd name="connsiteY13" fmla="*/ 485901 h 3048347"/>
                <a:gd name="connsiteX14" fmla="*/ 2562492 w 3045382"/>
                <a:gd name="connsiteY14" fmla="*/ 299190 h 3048347"/>
                <a:gd name="connsiteX15" fmla="*/ 882738 w 3045382"/>
                <a:gd name="connsiteY15" fmla="*/ 0 h 3048347"/>
                <a:gd name="connsiteX16" fmla="*/ 1110860 w 3045382"/>
                <a:gd name="connsiteY16" fmla="*/ 0 h 3048347"/>
                <a:gd name="connsiteX17" fmla="*/ 1404260 w 3045382"/>
                <a:gd name="connsiteY17" fmla="*/ 2964 h 3048347"/>
                <a:gd name="connsiteX18" fmla="*/ 2562492 w 3045382"/>
                <a:gd name="connsiteY18" fmla="*/ 2964 h 3048347"/>
                <a:gd name="connsiteX19" fmla="*/ 3045382 w 3045382"/>
                <a:gd name="connsiteY19" fmla="*/ 485901 h 3048347"/>
                <a:gd name="connsiteX20" fmla="*/ 3045382 w 3045382"/>
                <a:gd name="connsiteY20" fmla="*/ 930169 h 3048347"/>
                <a:gd name="connsiteX21" fmla="*/ 2562492 w 3045382"/>
                <a:gd name="connsiteY21" fmla="*/ 1413107 h 3048347"/>
                <a:gd name="connsiteX22" fmla="*/ 1519730 w 3045382"/>
                <a:gd name="connsiteY22" fmla="*/ 1413107 h 3048347"/>
                <a:gd name="connsiteX23" fmla="*/ 1410181 w 3045382"/>
                <a:gd name="connsiteY23" fmla="*/ 1522762 h 3048347"/>
                <a:gd name="connsiteX24" fmla="*/ 1410181 w 3045382"/>
                <a:gd name="connsiteY24" fmla="*/ 2565410 h 3048347"/>
                <a:gd name="connsiteX25" fmla="*/ 927291 w 3045382"/>
                <a:gd name="connsiteY25" fmla="*/ 3048347 h 3048347"/>
                <a:gd name="connsiteX26" fmla="*/ 482891 w 3045382"/>
                <a:gd name="connsiteY26" fmla="*/ 3048347 h 3048347"/>
                <a:gd name="connsiteX27" fmla="*/ 0 w 3045382"/>
                <a:gd name="connsiteY27" fmla="*/ 2565410 h 3048347"/>
                <a:gd name="connsiteX28" fmla="*/ 0 w 3045382"/>
                <a:gd name="connsiteY28" fmla="*/ 1413107 h 3048347"/>
                <a:gd name="connsiteX29" fmla="*/ 0 w 3045382"/>
                <a:gd name="connsiteY29" fmla="*/ 1116881 h 3048347"/>
                <a:gd name="connsiteX30" fmla="*/ 0 w 3045382"/>
                <a:gd name="connsiteY30" fmla="*/ 882751 h 3048347"/>
                <a:gd name="connsiteX31" fmla="*/ 882738 w 3045382"/>
                <a:gd name="connsiteY31" fmla="*/ 0 h 3048347"/>
                <a:gd name="connsiteX0" fmla="*/ 2562492 w 3045382"/>
                <a:gd name="connsiteY0" fmla="*/ 299190 h 3048347"/>
                <a:gd name="connsiteX1" fmla="*/ 882738 w 3045382"/>
                <a:gd name="connsiteY1" fmla="*/ 296226 h 3048347"/>
                <a:gd name="connsiteX2" fmla="*/ 296220 w 3045382"/>
                <a:gd name="connsiteY2" fmla="*/ 882751 h 3048347"/>
                <a:gd name="connsiteX3" fmla="*/ 296220 w 3045382"/>
                <a:gd name="connsiteY3" fmla="*/ 1116881 h 3048347"/>
                <a:gd name="connsiteX4" fmla="*/ 296220 w 3045382"/>
                <a:gd name="connsiteY4" fmla="*/ 1413107 h 3048347"/>
                <a:gd name="connsiteX5" fmla="*/ 296220 w 3045382"/>
                <a:gd name="connsiteY5" fmla="*/ 2565410 h 3048347"/>
                <a:gd name="connsiteX6" fmla="*/ 482891 w 3045382"/>
                <a:gd name="connsiteY6" fmla="*/ 2752121 h 3048347"/>
                <a:gd name="connsiteX7" fmla="*/ 927291 w 3045382"/>
                <a:gd name="connsiteY7" fmla="*/ 2752121 h 3048347"/>
                <a:gd name="connsiteX8" fmla="*/ 1113820 w 3045382"/>
                <a:gd name="connsiteY8" fmla="*/ 2565410 h 3048347"/>
                <a:gd name="connsiteX9" fmla="*/ 1113820 w 3045382"/>
                <a:gd name="connsiteY9" fmla="*/ 1522762 h 3048347"/>
                <a:gd name="connsiteX10" fmla="*/ 1519730 w 3045382"/>
                <a:gd name="connsiteY10" fmla="*/ 1116881 h 3048347"/>
                <a:gd name="connsiteX11" fmla="*/ 2562492 w 3045382"/>
                <a:gd name="connsiteY11" fmla="*/ 1116881 h 3048347"/>
                <a:gd name="connsiteX12" fmla="*/ 2749162 w 3045382"/>
                <a:gd name="connsiteY12" fmla="*/ 930169 h 3048347"/>
                <a:gd name="connsiteX13" fmla="*/ 2749162 w 3045382"/>
                <a:gd name="connsiteY13" fmla="*/ 485901 h 3048347"/>
                <a:gd name="connsiteX14" fmla="*/ 2562492 w 3045382"/>
                <a:gd name="connsiteY14" fmla="*/ 299190 h 3048347"/>
                <a:gd name="connsiteX15" fmla="*/ 882738 w 3045382"/>
                <a:gd name="connsiteY15" fmla="*/ 0 h 3048347"/>
                <a:gd name="connsiteX16" fmla="*/ 1110860 w 3045382"/>
                <a:gd name="connsiteY16" fmla="*/ 0 h 3048347"/>
                <a:gd name="connsiteX17" fmla="*/ 2562492 w 3045382"/>
                <a:gd name="connsiteY17" fmla="*/ 2964 h 3048347"/>
                <a:gd name="connsiteX18" fmla="*/ 3045382 w 3045382"/>
                <a:gd name="connsiteY18" fmla="*/ 485901 h 3048347"/>
                <a:gd name="connsiteX19" fmla="*/ 3045382 w 3045382"/>
                <a:gd name="connsiteY19" fmla="*/ 930169 h 3048347"/>
                <a:gd name="connsiteX20" fmla="*/ 2562492 w 3045382"/>
                <a:gd name="connsiteY20" fmla="*/ 1413107 h 3048347"/>
                <a:gd name="connsiteX21" fmla="*/ 1519730 w 3045382"/>
                <a:gd name="connsiteY21" fmla="*/ 1413107 h 3048347"/>
                <a:gd name="connsiteX22" fmla="*/ 1410181 w 3045382"/>
                <a:gd name="connsiteY22" fmla="*/ 1522762 h 3048347"/>
                <a:gd name="connsiteX23" fmla="*/ 1410181 w 3045382"/>
                <a:gd name="connsiteY23" fmla="*/ 2565410 h 3048347"/>
                <a:gd name="connsiteX24" fmla="*/ 927291 w 3045382"/>
                <a:gd name="connsiteY24" fmla="*/ 3048347 h 3048347"/>
                <a:gd name="connsiteX25" fmla="*/ 482891 w 3045382"/>
                <a:gd name="connsiteY25" fmla="*/ 3048347 h 3048347"/>
                <a:gd name="connsiteX26" fmla="*/ 0 w 3045382"/>
                <a:gd name="connsiteY26" fmla="*/ 2565410 h 3048347"/>
                <a:gd name="connsiteX27" fmla="*/ 0 w 3045382"/>
                <a:gd name="connsiteY27" fmla="*/ 1413107 h 3048347"/>
                <a:gd name="connsiteX28" fmla="*/ 0 w 3045382"/>
                <a:gd name="connsiteY28" fmla="*/ 1116881 h 3048347"/>
                <a:gd name="connsiteX29" fmla="*/ 0 w 3045382"/>
                <a:gd name="connsiteY29" fmla="*/ 882751 h 3048347"/>
                <a:gd name="connsiteX30" fmla="*/ 882738 w 3045382"/>
                <a:gd name="connsiteY30" fmla="*/ 0 h 3048347"/>
                <a:gd name="connsiteX0" fmla="*/ 2562492 w 3045382"/>
                <a:gd name="connsiteY0" fmla="*/ 299190 h 3048347"/>
                <a:gd name="connsiteX1" fmla="*/ 882738 w 3045382"/>
                <a:gd name="connsiteY1" fmla="*/ 296226 h 3048347"/>
                <a:gd name="connsiteX2" fmla="*/ 296220 w 3045382"/>
                <a:gd name="connsiteY2" fmla="*/ 882751 h 3048347"/>
                <a:gd name="connsiteX3" fmla="*/ 296220 w 3045382"/>
                <a:gd name="connsiteY3" fmla="*/ 1116881 h 3048347"/>
                <a:gd name="connsiteX4" fmla="*/ 296220 w 3045382"/>
                <a:gd name="connsiteY4" fmla="*/ 1413107 h 3048347"/>
                <a:gd name="connsiteX5" fmla="*/ 296220 w 3045382"/>
                <a:gd name="connsiteY5" fmla="*/ 2565410 h 3048347"/>
                <a:gd name="connsiteX6" fmla="*/ 482891 w 3045382"/>
                <a:gd name="connsiteY6" fmla="*/ 2752121 h 3048347"/>
                <a:gd name="connsiteX7" fmla="*/ 927291 w 3045382"/>
                <a:gd name="connsiteY7" fmla="*/ 2752121 h 3048347"/>
                <a:gd name="connsiteX8" fmla="*/ 1113820 w 3045382"/>
                <a:gd name="connsiteY8" fmla="*/ 2565410 h 3048347"/>
                <a:gd name="connsiteX9" fmla="*/ 1113820 w 3045382"/>
                <a:gd name="connsiteY9" fmla="*/ 1522762 h 3048347"/>
                <a:gd name="connsiteX10" fmla="*/ 1519730 w 3045382"/>
                <a:gd name="connsiteY10" fmla="*/ 1116881 h 3048347"/>
                <a:gd name="connsiteX11" fmla="*/ 2562492 w 3045382"/>
                <a:gd name="connsiteY11" fmla="*/ 1116881 h 3048347"/>
                <a:gd name="connsiteX12" fmla="*/ 2749162 w 3045382"/>
                <a:gd name="connsiteY12" fmla="*/ 930169 h 3048347"/>
                <a:gd name="connsiteX13" fmla="*/ 2749162 w 3045382"/>
                <a:gd name="connsiteY13" fmla="*/ 485901 h 3048347"/>
                <a:gd name="connsiteX14" fmla="*/ 2562492 w 3045382"/>
                <a:gd name="connsiteY14" fmla="*/ 299190 h 3048347"/>
                <a:gd name="connsiteX15" fmla="*/ 882738 w 3045382"/>
                <a:gd name="connsiteY15" fmla="*/ 0 h 3048347"/>
                <a:gd name="connsiteX16" fmla="*/ 2562492 w 3045382"/>
                <a:gd name="connsiteY16" fmla="*/ 2964 h 3048347"/>
                <a:gd name="connsiteX17" fmla="*/ 3045382 w 3045382"/>
                <a:gd name="connsiteY17" fmla="*/ 485901 h 3048347"/>
                <a:gd name="connsiteX18" fmla="*/ 3045382 w 3045382"/>
                <a:gd name="connsiteY18" fmla="*/ 930169 h 3048347"/>
                <a:gd name="connsiteX19" fmla="*/ 2562492 w 3045382"/>
                <a:gd name="connsiteY19" fmla="*/ 1413107 h 3048347"/>
                <a:gd name="connsiteX20" fmla="*/ 1519730 w 3045382"/>
                <a:gd name="connsiteY20" fmla="*/ 1413107 h 3048347"/>
                <a:gd name="connsiteX21" fmla="*/ 1410181 w 3045382"/>
                <a:gd name="connsiteY21" fmla="*/ 1522762 h 3048347"/>
                <a:gd name="connsiteX22" fmla="*/ 1410181 w 3045382"/>
                <a:gd name="connsiteY22" fmla="*/ 2565410 h 3048347"/>
                <a:gd name="connsiteX23" fmla="*/ 927291 w 3045382"/>
                <a:gd name="connsiteY23" fmla="*/ 3048347 h 3048347"/>
                <a:gd name="connsiteX24" fmla="*/ 482891 w 3045382"/>
                <a:gd name="connsiteY24" fmla="*/ 3048347 h 3048347"/>
                <a:gd name="connsiteX25" fmla="*/ 0 w 3045382"/>
                <a:gd name="connsiteY25" fmla="*/ 2565410 h 3048347"/>
                <a:gd name="connsiteX26" fmla="*/ 0 w 3045382"/>
                <a:gd name="connsiteY26" fmla="*/ 1413107 h 3048347"/>
                <a:gd name="connsiteX27" fmla="*/ 0 w 3045382"/>
                <a:gd name="connsiteY27" fmla="*/ 1116881 h 3048347"/>
                <a:gd name="connsiteX28" fmla="*/ 0 w 3045382"/>
                <a:gd name="connsiteY28" fmla="*/ 882751 h 3048347"/>
                <a:gd name="connsiteX29" fmla="*/ 882738 w 3045382"/>
                <a:gd name="connsiteY29" fmla="*/ 0 h 304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45382" h="3048347">
                  <a:moveTo>
                    <a:pt x="2562492" y="299190"/>
                  </a:moveTo>
                  <a:lnTo>
                    <a:pt x="882738" y="296226"/>
                  </a:lnTo>
                  <a:cubicBezTo>
                    <a:pt x="559871" y="296226"/>
                    <a:pt x="296220" y="559852"/>
                    <a:pt x="296220" y="882751"/>
                  </a:cubicBezTo>
                  <a:lnTo>
                    <a:pt x="296220" y="1116881"/>
                  </a:lnTo>
                  <a:lnTo>
                    <a:pt x="296220" y="1413107"/>
                  </a:lnTo>
                  <a:lnTo>
                    <a:pt x="296220" y="2565410"/>
                  </a:lnTo>
                  <a:cubicBezTo>
                    <a:pt x="296220" y="2669138"/>
                    <a:pt x="379122" y="2752121"/>
                    <a:pt x="482891" y="2752121"/>
                  </a:cubicBezTo>
                  <a:lnTo>
                    <a:pt x="927291" y="2752121"/>
                  </a:lnTo>
                  <a:cubicBezTo>
                    <a:pt x="1030918" y="2752121"/>
                    <a:pt x="1113820" y="2669138"/>
                    <a:pt x="1113820" y="2565410"/>
                  </a:cubicBezTo>
                  <a:lnTo>
                    <a:pt x="1113820" y="1522762"/>
                  </a:lnTo>
                  <a:cubicBezTo>
                    <a:pt x="1113820" y="1297523"/>
                    <a:pt x="1297530" y="1116881"/>
                    <a:pt x="1519730" y="1116881"/>
                  </a:cubicBezTo>
                  <a:lnTo>
                    <a:pt x="2562492" y="1116881"/>
                  </a:lnTo>
                  <a:cubicBezTo>
                    <a:pt x="2666260" y="1116881"/>
                    <a:pt x="2749162" y="1033898"/>
                    <a:pt x="2749162" y="930169"/>
                  </a:cubicBezTo>
                  <a:lnTo>
                    <a:pt x="2749162" y="485901"/>
                  </a:lnTo>
                  <a:cubicBezTo>
                    <a:pt x="2749162" y="382173"/>
                    <a:pt x="2666260" y="299190"/>
                    <a:pt x="2562492" y="299190"/>
                  </a:cubicBezTo>
                  <a:close/>
                  <a:moveTo>
                    <a:pt x="882738" y="0"/>
                  </a:moveTo>
                  <a:lnTo>
                    <a:pt x="2562492" y="2964"/>
                  </a:lnTo>
                  <a:cubicBezTo>
                    <a:pt x="2829104" y="2964"/>
                    <a:pt x="3045382" y="219171"/>
                    <a:pt x="3045382" y="485901"/>
                  </a:cubicBezTo>
                  <a:lnTo>
                    <a:pt x="3045382" y="930169"/>
                  </a:lnTo>
                  <a:cubicBezTo>
                    <a:pt x="3045382" y="1196759"/>
                    <a:pt x="2829104" y="1413107"/>
                    <a:pt x="2562492" y="1413107"/>
                  </a:cubicBezTo>
                  <a:lnTo>
                    <a:pt x="1519730" y="1413107"/>
                  </a:lnTo>
                  <a:cubicBezTo>
                    <a:pt x="1460515" y="1413107"/>
                    <a:pt x="1410181" y="1463489"/>
                    <a:pt x="1410181" y="1522762"/>
                  </a:cubicBezTo>
                  <a:lnTo>
                    <a:pt x="1410181" y="2565410"/>
                  </a:lnTo>
                  <a:cubicBezTo>
                    <a:pt x="1410181" y="2832140"/>
                    <a:pt x="1193903" y="3048347"/>
                    <a:pt x="927291" y="3048347"/>
                  </a:cubicBezTo>
                  <a:lnTo>
                    <a:pt x="482891" y="3048347"/>
                  </a:lnTo>
                  <a:cubicBezTo>
                    <a:pt x="216279" y="3048347"/>
                    <a:pt x="0" y="2832140"/>
                    <a:pt x="0" y="2565410"/>
                  </a:cubicBezTo>
                  <a:lnTo>
                    <a:pt x="0" y="1413107"/>
                  </a:lnTo>
                  <a:lnTo>
                    <a:pt x="0" y="1116881"/>
                  </a:lnTo>
                  <a:lnTo>
                    <a:pt x="0" y="882751"/>
                  </a:lnTo>
                  <a:cubicBezTo>
                    <a:pt x="0" y="396991"/>
                    <a:pt x="397028" y="0"/>
                    <a:pt x="882738" y="0"/>
                  </a:cubicBezTo>
                  <a:close/>
                </a:path>
              </a:pathLst>
            </a:custGeom>
            <a:solidFill>
              <a:schemeClr val="accent5">
                <a:lumMod val="60000"/>
                <a:lumOff val="40000"/>
              </a:scheme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latin typeface="Aptos" panose="020B0004020202020204" pitchFamily="34" charset="0"/>
              </a:endParaRPr>
            </a:p>
          </p:txBody>
        </p:sp>
        <p:sp>
          <p:nvSpPr>
            <p:cNvPr id="19" name="Freeform: Shape 18">
              <a:extLst>
                <a:ext uri="{FF2B5EF4-FFF2-40B4-BE49-F238E27FC236}">
                  <a16:creationId xmlns:a16="http://schemas.microsoft.com/office/drawing/2014/main" id="{BC849D27-2AD9-7011-9C64-6E4A89B6DA8D}"/>
                </a:ext>
              </a:extLst>
            </p:cNvPr>
            <p:cNvSpPr/>
            <p:nvPr/>
          </p:nvSpPr>
          <p:spPr>
            <a:xfrm rot="392879">
              <a:off x="9795694" y="3320662"/>
              <a:ext cx="223548" cy="487753"/>
            </a:xfrm>
            <a:custGeom>
              <a:avLst/>
              <a:gdLst>
                <a:gd name="connsiteX0" fmla="*/ 0 w 296220"/>
                <a:gd name="connsiteY0" fmla="*/ 0 h 647700"/>
                <a:gd name="connsiteX1" fmla="*/ 296220 w 296220"/>
                <a:gd name="connsiteY1" fmla="*/ 0 h 647700"/>
                <a:gd name="connsiteX2" fmla="*/ 296220 w 296220"/>
                <a:gd name="connsiteY2" fmla="*/ 291760 h 647700"/>
                <a:gd name="connsiteX3" fmla="*/ 296220 w 296220"/>
                <a:gd name="connsiteY3" fmla="*/ 587986 h 647700"/>
                <a:gd name="connsiteX4" fmla="*/ 296220 w 296220"/>
                <a:gd name="connsiteY4" fmla="*/ 647700 h 647700"/>
                <a:gd name="connsiteX5" fmla="*/ 0 w 296220"/>
                <a:gd name="connsiteY5" fmla="*/ 647700 h 647700"/>
                <a:gd name="connsiteX6" fmla="*/ 0 w 296220"/>
                <a:gd name="connsiteY6" fmla="*/ 587986 h 647700"/>
                <a:gd name="connsiteX7" fmla="*/ 0 w 296220"/>
                <a:gd name="connsiteY7" fmla="*/ 291760 h 647700"/>
                <a:gd name="connsiteX0" fmla="*/ 0 w 296220"/>
                <a:gd name="connsiteY0" fmla="*/ 0 h 647700"/>
                <a:gd name="connsiteX1" fmla="*/ 296220 w 296220"/>
                <a:gd name="connsiteY1" fmla="*/ 0 h 647700"/>
                <a:gd name="connsiteX2" fmla="*/ 296220 w 296220"/>
                <a:gd name="connsiteY2" fmla="*/ 291760 h 647700"/>
                <a:gd name="connsiteX3" fmla="*/ 296220 w 296220"/>
                <a:gd name="connsiteY3" fmla="*/ 587986 h 647700"/>
                <a:gd name="connsiteX4" fmla="*/ 215258 w 296220"/>
                <a:gd name="connsiteY4" fmla="*/ 610600 h 647700"/>
                <a:gd name="connsiteX5" fmla="*/ 0 w 296220"/>
                <a:gd name="connsiteY5" fmla="*/ 647700 h 647700"/>
                <a:gd name="connsiteX6" fmla="*/ 0 w 296220"/>
                <a:gd name="connsiteY6" fmla="*/ 587986 h 647700"/>
                <a:gd name="connsiteX7" fmla="*/ 0 w 296220"/>
                <a:gd name="connsiteY7" fmla="*/ 291760 h 647700"/>
                <a:gd name="connsiteX8" fmla="*/ 0 w 296220"/>
                <a:gd name="connsiteY8" fmla="*/ 0 h 647700"/>
                <a:gd name="connsiteX0" fmla="*/ 0 w 296220"/>
                <a:gd name="connsiteY0" fmla="*/ 0 h 647700"/>
                <a:gd name="connsiteX1" fmla="*/ 229545 w 296220"/>
                <a:gd name="connsiteY1" fmla="*/ 21642 h 647700"/>
                <a:gd name="connsiteX2" fmla="*/ 296220 w 296220"/>
                <a:gd name="connsiteY2" fmla="*/ 291760 h 647700"/>
                <a:gd name="connsiteX3" fmla="*/ 296220 w 296220"/>
                <a:gd name="connsiteY3" fmla="*/ 587986 h 647700"/>
                <a:gd name="connsiteX4" fmla="*/ 215258 w 296220"/>
                <a:gd name="connsiteY4" fmla="*/ 610600 h 647700"/>
                <a:gd name="connsiteX5" fmla="*/ 0 w 296220"/>
                <a:gd name="connsiteY5" fmla="*/ 647700 h 647700"/>
                <a:gd name="connsiteX6" fmla="*/ 0 w 296220"/>
                <a:gd name="connsiteY6" fmla="*/ 587986 h 647700"/>
                <a:gd name="connsiteX7" fmla="*/ 0 w 296220"/>
                <a:gd name="connsiteY7" fmla="*/ 291760 h 647700"/>
                <a:gd name="connsiteX8" fmla="*/ 0 w 296220"/>
                <a:gd name="connsiteY8"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20" h="647700">
                  <a:moveTo>
                    <a:pt x="0" y="0"/>
                  </a:moveTo>
                  <a:lnTo>
                    <a:pt x="229545" y="21642"/>
                  </a:lnTo>
                  <a:lnTo>
                    <a:pt x="296220" y="291760"/>
                  </a:lnTo>
                  <a:lnTo>
                    <a:pt x="296220" y="587986"/>
                  </a:lnTo>
                  <a:lnTo>
                    <a:pt x="215258" y="610600"/>
                  </a:lnTo>
                  <a:lnTo>
                    <a:pt x="0" y="647700"/>
                  </a:lnTo>
                  <a:lnTo>
                    <a:pt x="0" y="587986"/>
                  </a:lnTo>
                  <a:lnTo>
                    <a:pt x="0" y="291760"/>
                  </a:lnTo>
                  <a:lnTo>
                    <a:pt x="0" y="0"/>
                  </a:lnTo>
                  <a:close/>
                </a:path>
              </a:pathLst>
            </a:custGeom>
            <a:solidFill>
              <a:srgbClr val="DBEFF9">
                <a:lumMod val="75000"/>
              </a:srgb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lang="en-US" sz="3000" b="0" i="0" u="none" strike="noStrike" kern="0" cap="none" spc="0" normalizeH="0" baseline="0" noProof="0" dirty="0">
                <a:ln>
                  <a:noFill/>
                </a:ln>
                <a:solidFill>
                  <a:srgbClr val="FFFFFF"/>
                </a:solidFill>
                <a:effectLst/>
                <a:uLnTx/>
                <a:uFillTx/>
                <a:latin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lang="en-US" sz="3000" kern="0" dirty="0">
                <a:solidFill>
                  <a:srgbClr val="FFFFFF"/>
                </a:solidFill>
                <a:latin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lang="en-US" sz="3000" b="0" i="0" u="none" strike="noStrike" kern="0" cap="none" spc="0" normalizeH="0" baseline="0" noProof="0" dirty="0">
                <a:ln>
                  <a:noFill/>
                </a:ln>
                <a:solidFill>
                  <a:srgbClr val="FFFFFF"/>
                </a:solidFill>
                <a:effectLst/>
                <a:uLnTx/>
                <a:uFillTx/>
                <a:latin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lang="en-US" sz="3000" kern="0" dirty="0">
                <a:solidFill>
                  <a:srgbClr val="FFFFFF"/>
                </a:solidFill>
                <a:latin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lang="en-US" sz="3000" b="0" i="0" u="none" strike="noStrike" kern="0" cap="none" spc="0" normalizeH="0" baseline="0" noProof="0" dirty="0">
                <a:ln>
                  <a:noFill/>
                </a:ln>
                <a:solidFill>
                  <a:srgbClr val="FFFFFF"/>
                </a:solidFill>
                <a:effectLst/>
                <a:uLnTx/>
                <a:uFillTx/>
                <a:latin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lang="en-US" sz="3000" kern="0" dirty="0">
                <a:solidFill>
                  <a:srgbClr val="FFFFFF"/>
                </a:solidFill>
                <a:latin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lang="en-US" sz="3000" b="0" i="0" u="none" strike="noStrike" kern="0" cap="none" spc="0" normalizeH="0" baseline="0" noProof="0" dirty="0">
                <a:ln>
                  <a:noFill/>
                </a:ln>
                <a:solidFill>
                  <a:srgbClr val="FFFFFF"/>
                </a:solidFill>
                <a:effectLst/>
                <a:uLnTx/>
                <a:uFillTx/>
                <a:latin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lang="en-US" sz="3000" kern="0" dirty="0">
                <a:solidFill>
                  <a:srgbClr val="FFFFFF"/>
                </a:solidFill>
                <a:latin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lang="en-US" sz="3000" b="0" i="0" u="none" strike="noStrike" kern="0" cap="none" spc="0" normalizeH="0" baseline="0" noProof="0" dirty="0">
                <a:ln>
                  <a:noFill/>
                </a:ln>
                <a:solidFill>
                  <a:srgbClr val="FFFFFF"/>
                </a:solidFill>
                <a:effectLst/>
                <a:uLnTx/>
                <a:uFillTx/>
                <a:latin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lang="en-US" sz="3000" kern="0" dirty="0">
                <a:solidFill>
                  <a:srgbClr val="FFFFFF"/>
                </a:solidFill>
                <a:latin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lang="en-US" sz="3000" b="0" i="0" u="none" strike="noStrike" kern="0" cap="none" spc="0" normalizeH="0" baseline="0" noProof="0" dirty="0">
                <a:ln>
                  <a:noFill/>
                </a:ln>
                <a:solidFill>
                  <a:srgbClr val="FFFFFF"/>
                </a:solidFill>
                <a:effectLst/>
                <a:uLnTx/>
                <a:uFillTx/>
                <a:latin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lang="en-US" sz="3000" kern="0" dirty="0">
                <a:solidFill>
                  <a:srgbClr val="FFFFFF"/>
                </a:solidFill>
                <a:latin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lang="en-US" sz="3000" b="0" i="0" u="none" strike="noStrike" kern="0" cap="none" spc="0" normalizeH="0" baseline="0" noProof="0" dirty="0">
                <a:ln>
                  <a:noFill/>
                </a:ln>
                <a:solidFill>
                  <a:srgbClr val="FFFFFF"/>
                </a:solidFill>
                <a:effectLst/>
                <a:uLnTx/>
                <a:uFillTx/>
                <a:latin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lang="en-US" sz="3000" kern="0" dirty="0">
                <a:solidFill>
                  <a:srgbClr val="FFFFFF"/>
                </a:solidFill>
                <a:latin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lang="en-US" sz="3000" b="0" i="0" u="none" strike="noStrike" kern="0" cap="none" spc="0" normalizeH="0" baseline="0" noProof="0" dirty="0">
                <a:ln>
                  <a:noFill/>
                </a:ln>
                <a:solidFill>
                  <a:srgbClr val="FFFFFF"/>
                </a:solidFill>
                <a:effectLst/>
                <a:uLnTx/>
                <a:uFillTx/>
                <a:latin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lang="en-US" sz="3000" kern="0" dirty="0">
                <a:solidFill>
                  <a:srgbClr val="FFFFFF"/>
                </a:solidFill>
                <a:latin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lang="en-US" sz="3000" b="0" i="0" u="none" strike="noStrike" kern="0" cap="none" spc="0" normalizeH="0" baseline="0" noProof="0" dirty="0">
                <a:ln>
                  <a:noFill/>
                </a:ln>
                <a:solidFill>
                  <a:srgbClr val="FFFFFF"/>
                </a:solidFill>
                <a:effectLst/>
                <a:uLnTx/>
                <a:uFillTx/>
                <a:latin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lang="en-US" sz="3000" kern="0" dirty="0">
                <a:solidFill>
                  <a:srgbClr val="FFFFFF"/>
                </a:solidFill>
                <a:latin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lang="en-US" sz="3000" b="0" i="0" u="none" strike="noStrike" kern="0" cap="none" spc="0" normalizeH="0" baseline="0" noProof="0" dirty="0">
                <a:ln>
                  <a:noFill/>
                </a:ln>
                <a:solidFill>
                  <a:srgbClr val="FFFFFF"/>
                </a:solidFill>
                <a:effectLst/>
                <a:uLnTx/>
                <a:uFillTx/>
                <a:latin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lang="en-US" sz="3000" kern="0" dirty="0">
                <a:solidFill>
                  <a:srgbClr val="FFFFFF"/>
                </a:solidFill>
                <a:latin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lang="en-US" sz="3000" b="0" i="0" u="none" strike="noStrike" kern="0" cap="none" spc="0" normalizeH="0" baseline="0" noProof="0" dirty="0">
                <a:ln>
                  <a:noFill/>
                </a:ln>
                <a:solidFill>
                  <a:srgbClr val="FFFFFF"/>
                </a:solidFill>
                <a:effectLst/>
                <a:uLnTx/>
                <a:uFillTx/>
                <a:latin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dirty="0">
                <a:ln>
                  <a:noFill/>
                </a:ln>
                <a:solidFill>
                  <a:srgbClr val="FFFFFF"/>
                </a:solidFill>
                <a:effectLst/>
                <a:uLnTx/>
                <a:uFillTx/>
                <a:latin typeface="Aptos" panose="020B0004020202020204" pitchFamily="34" charset="0"/>
              </a:endParaRPr>
            </a:p>
          </p:txBody>
        </p:sp>
      </p:grpSp>
      <p:sp>
        <p:nvSpPr>
          <p:cNvPr id="26" name="TextBox 25">
            <a:extLst>
              <a:ext uri="{FF2B5EF4-FFF2-40B4-BE49-F238E27FC236}">
                <a16:creationId xmlns:a16="http://schemas.microsoft.com/office/drawing/2014/main" id="{FD2B50D7-43EF-4BEA-549D-FBF18CEEDA4D}"/>
              </a:ext>
            </a:extLst>
          </p:cNvPr>
          <p:cNvSpPr txBox="1"/>
          <p:nvPr/>
        </p:nvSpPr>
        <p:spPr>
          <a:xfrm>
            <a:off x="5984228" y="2656369"/>
            <a:ext cx="2704894" cy="830997"/>
          </a:xfrm>
          <a:prstGeom prst="rect">
            <a:avLst/>
          </a:prstGeom>
          <a:noFill/>
        </p:spPr>
        <p:txBody>
          <a:bodyPr wrap="square">
            <a:spAutoFit/>
          </a:bodyPr>
          <a:lstStyle/>
          <a:p>
            <a:pPr marL="493200" lvl="2" indent="-285750">
              <a:spcBef>
                <a:spcPts val="600"/>
              </a:spcBef>
              <a:buClr>
                <a:srgbClr val="004C86"/>
              </a:buClr>
              <a:buSzPts val="1600"/>
              <a:buFont typeface="Wingdings" panose="05000000000000000000" pitchFamily="2" charset="2"/>
              <a:buChar char="Ø"/>
            </a:pPr>
            <a:r>
              <a:rPr lang="en-US" sz="1600" dirty="0">
                <a:latin typeface="Aptos" panose="020B0004020202020204" pitchFamily="34" charset="0"/>
              </a:rPr>
              <a:t>Households with mobile-cellular network </a:t>
            </a:r>
            <a:endParaRPr lang="en-US" sz="1600" dirty="0">
              <a:solidFill>
                <a:schemeClr val="accent1">
                  <a:lumMod val="50000"/>
                </a:schemeClr>
              </a:solidFill>
              <a:latin typeface="Aptos" panose="020B0004020202020204" pitchFamily="34" charset="0"/>
              <a:ea typeface="Calibri"/>
              <a:cs typeface="Calibri"/>
              <a:sym typeface="Calibri"/>
            </a:endParaRPr>
          </a:p>
        </p:txBody>
      </p:sp>
      <p:sp>
        <p:nvSpPr>
          <p:cNvPr id="27" name="TextBox 26">
            <a:extLst>
              <a:ext uri="{FF2B5EF4-FFF2-40B4-BE49-F238E27FC236}">
                <a16:creationId xmlns:a16="http://schemas.microsoft.com/office/drawing/2014/main" id="{301A14A1-C740-308F-60B7-8071951AFA9A}"/>
              </a:ext>
            </a:extLst>
          </p:cNvPr>
          <p:cNvSpPr txBox="1"/>
          <p:nvPr/>
        </p:nvSpPr>
        <p:spPr>
          <a:xfrm>
            <a:off x="9570425" y="2632489"/>
            <a:ext cx="1722220" cy="646331"/>
          </a:xfrm>
          <a:prstGeom prst="rect">
            <a:avLst/>
          </a:prstGeom>
          <a:noFill/>
        </p:spPr>
        <p:txBody>
          <a:bodyPr wrap="square">
            <a:spAutoFit/>
          </a:bodyPr>
          <a:lstStyle/>
          <a:p>
            <a:pPr marL="207450" lvl="2">
              <a:spcBef>
                <a:spcPts val="600"/>
              </a:spcBef>
              <a:buClr>
                <a:srgbClr val="004C86"/>
              </a:buClr>
              <a:buSzPts val="1600"/>
            </a:pPr>
            <a:r>
              <a:rPr lang="en-US" sz="3600" b="1" dirty="0">
                <a:solidFill>
                  <a:schemeClr val="accent1">
                    <a:lumMod val="50000"/>
                  </a:schemeClr>
                </a:solidFill>
                <a:latin typeface="Aptos" panose="020B0004020202020204" pitchFamily="34" charset="0"/>
                <a:ea typeface="Calibri"/>
                <a:cs typeface="Calibri"/>
                <a:sym typeface="Calibri"/>
              </a:rPr>
              <a:t>91.5%</a:t>
            </a:r>
          </a:p>
        </p:txBody>
      </p:sp>
      <p:sp>
        <p:nvSpPr>
          <p:cNvPr id="30" name="TextBox 29">
            <a:extLst>
              <a:ext uri="{FF2B5EF4-FFF2-40B4-BE49-F238E27FC236}">
                <a16:creationId xmlns:a16="http://schemas.microsoft.com/office/drawing/2014/main" id="{AC88F0F5-B118-2AB4-75AE-3E5135311B8F}"/>
              </a:ext>
            </a:extLst>
          </p:cNvPr>
          <p:cNvSpPr txBox="1"/>
          <p:nvPr/>
        </p:nvSpPr>
        <p:spPr>
          <a:xfrm>
            <a:off x="9431568" y="4847669"/>
            <a:ext cx="2648381" cy="646331"/>
          </a:xfrm>
          <a:prstGeom prst="rect">
            <a:avLst/>
          </a:prstGeom>
          <a:noFill/>
        </p:spPr>
        <p:txBody>
          <a:bodyPr wrap="square">
            <a:spAutoFit/>
          </a:bodyPr>
          <a:lstStyle/>
          <a:p>
            <a:pPr marL="493200" lvl="2" indent="-285750">
              <a:spcBef>
                <a:spcPts val="600"/>
              </a:spcBef>
              <a:buClr>
                <a:srgbClr val="004C86"/>
              </a:buClr>
              <a:buSzPts val="1600"/>
              <a:buFont typeface="Wingdings" panose="05000000000000000000" pitchFamily="2" charset="2"/>
              <a:buChar char="Ø"/>
            </a:pPr>
            <a:r>
              <a:rPr lang="en-US" dirty="0">
                <a:solidFill>
                  <a:schemeClr val="accent1">
                    <a:lumMod val="50000"/>
                  </a:schemeClr>
                </a:solidFill>
                <a:latin typeface="Aptos" panose="020B0004020202020204" pitchFamily="34" charset="0"/>
                <a:ea typeface="Calibri"/>
                <a:cs typeface="Calibri"/>
                <a:sym typeface="Calibri"/>
              </a:rPr>
              <a:t>Household internet penetration</a:t>
            </a:r>
          </a:p>
        </p:txBody>
      </p:sp>
      <p:sp>
        <p:nvSpPr>
          <p:cNvPr id="31" name="TextBox 30">
            <a:extLst>
              <a:ext uri="{FF2B5EF4-FFF2-40B4-BE49-F238E27FC236}">
                <a16:creationId xmlns:a16="http://schemas.microsoft.com/office/drawing/2014/main" id="{D7A9F703-7FFB-4F3B-3A28-90A5794D2849}"/>
              </a:ext>
            </a:extLst>
          </p:cNvPr>
          <p:cNvSpPr txBox="1"/>
          <p:nvPr/>
        </p:nvSpPr>
        <p:spPr>
          <a:xfrm>
            <a:off x="6887522" y="4809403"/>
            <a:ext cx="1722220" cy="646331"/>
          </a:xfrm>
          <a:prstGeom prst="rect">
            <a:avLst/>
          </a:prstGeom>
          <a:noFill/>
        </p:spPr>
        <p:txBody>
          <a:bodyPr wrap="square">
            <a:spAutoFit/>
          </a:bodyPr>
          <a:lstStyle/>
          <a:p>
            <a:pPr marL="207450" lvl="2">
              <a:spcBef>
                <a:spcPts val="600"/>
              </a:spcBef>
              <a:buClr>
                <a:srgbClr val="004C86"/>
              </a:buClr>
              <a:buSzPts val="1600"/>
            </a:pPr>
            <a:r>
              <a:rPr lang="en-US" sz="3600" b="1" dirty="0">
                <a:solidFill>
                  <a:schemeClr val="accent1">
                    <a:lumMod val="50000"/>
                  </a:schemeClr>
                </a:solidFill>
                <a:latin typeface="Aptos" panose="020B0004020202020204" pitchFamily="34" charset="0"/>
                <a:ea typeface="Calibri"/>
                <a:cs typeface="Calibri"/>
                <a:sym typeface="Calibri"/>
              </a:rPr>
              <a:t>87.8%</a:t>
            </a:r>
          </a:p>
        </p:txBody>
      </p:sp>
      <p:sp>
        <p:nvSpPr>
          <p:cNvPr id="35" name="TextBox 34">
            <a:extLst>
              <a:ext uri="{FF2B5EF4-FFF2-40B4-BE49-F238E27FC236}">
                <a16:creationId xmlns:a16="http://schemas.microsoft.com/office/drawing/2014/main" id="{456BBCBB-D78B-3439-2C81-71CD8FF75E02}"/>
              </a:ext>
            </a:extLst>
          </p:cNvPr>
          <p:cNvSpPr txBox="1"/>
          <p:nvPr/>
        </p:nvSpPr>
        <p:spPr>
          <a:xfrm>
            <a:off x="6180418" y="5840838"/>
            <a:ext cx="5899532" cy="553998"/>
          </a:xfrm>
          <a:prstGeom prst="rect">
            <a:avLst/>
          </a:prstGeom>
          <a:noFill/>
        </p:spPr>
        <p:txBody>
          <a:bodyPr wrap="square">
            <a:spAutoFit/>
          </a:bodyPr>
          <a:lstStyle/>
          <a:p>
            <a:pPr marL="493200" lvl="2" indent="-285750">
              <a:spcBef>
                <a:spcPts val="600"/>
              </a:spcBef>
              <a:buClr>
                <a:srgbClr val="004C86"/>
              </a:buClr>
              <a:buSzPts val="1600"/>
              <a:buFont typeface="Wingdings" panose="05000000000000000000" pitchFamily="2" charset="2"/>
              <a:buChar char="v"/>
            </a:pPr>
            <a:r>
              <a:rPr lang="en-US" sz="1500" dirty="0">
                <a:solidFill>
                  <a:schemeClr val="accent1">
                    <a:lumMod val="50000"/>
                  </a:schemeClr>
                </a:solidFill>
                <a:latin typeface="Aptos" panose="020B0004020202020204" pitchFamily="34" charset="0"/>
                <a:ea typeface="Calibri"/>
                <a:cs typeface="Calibri"/>
                <a:sym typeface="Calibri"/>
              </a:rPr>
              <a:t>The groundwork for these achievements was laid a decade ago with the inception of Azerbaijan’s ICT Roadmap 2016-2020. </a:t>
            </a:r>
          </a:p>
        </p:txBody>
      </p:sp>
      <p:sp>
        <p:nvSpPr>
          <p:cNvPr id="36" name="TextBox 35">
            <a:extLst>
              <a:ext uri="{FF2B5EF4-FFF2-40B4-BE49-F238E27FC236}">
                <a16:creationId xmlns:a16="http://schemas.microsoft.com/office/drawing/2014/main" id="{7E9309D6-E7B7-E722-8817-16DE779F044C}"/>
              </a:ext>
            </a:extLst>
          </p:cNvPr>
          <p:cNvSpPr txBox="1"/>
          <p:nvPr/>
        </p:nvSpPr>
        <p:spPr>
          <a:xfrm>
            <a:off x="6018245" y="1677585"/>
            <a:ext cx="6061705" cy="584775"/>
          </a:xfrm>
          <a:prstGeom prst="rect">
            <a:avLst/>
          </a:prstGeom>
          <a:noFill/>
        </p:spPr>
        <p:txBody>
          <a:bodyPr wrap="square">
            <a:spAutoFit/>
          </a:bodyPr>
          <a:lstStyle/>
          <a:p>
            <a:pPr marL="207450" lvl="2" algn="ctr">
              <a:spcBef>
                <a:spcPts val="600"/>
              </a:spcBef>
              <a:buClr>
                <a:srgbClr val="004C86"/>
              </a:buClr>
              <a:buSzPts val="1600"/>
            </a:pPr>
            <a:r>
              <a:rPr lang="en-US" sz="1600" dirty="0">
                <a:solidFill>
                  <a:schemeClr val="accent1">
                    <a:lumMod val="50000"/>
                  </a:schemeClr>
                </a:solidFill>
                <a:latin typeface="Aptos" panose="020B0004020202020204" pitchFamily="34" charset="0"/>
                <a:ea typeface="Calibri"/>
                <a:cs typeface="Calibri"/>
                <a:sym typeface="Calibri"/>
              </a:rPr>
              <a:t>In today’s Azerbaijan, connectivity of households with mobile-cellular network is high.</a:t>
            </a:r>
          </a:p>
        </p:txBody>
      </p:sp>
    </p:spTree>
    <p:extLst>
      <p:ext uri="{BB962C8B-B14F-4D97-AF65-F5344CB8AC3E}">
        <p14:creationId xmlns:p14="http://schemas.microsoft.com/office/powerpoint/2010/main" val="1189322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pic>
        <p:nvPicPr>
          <p:cNvPr id="1065" name="Google Shape;1065;p28"/>
          <p:cNvPicPr preferRelativeResize="0"/>
          <p:nvPr/>
        </p:nvPicPr>
        <p:blipFill rotWithShape="1">
          <a:blip r:embed="rId3">
            <a:alphaModFix/>
          </a:blip>
          <a:srcRect/>
          <a:stretch/>
        </p:blipFill>
        <p:spPr>
          <a:xfrm>
            <a:off x="196468" y="724544"/>
            <a:ext cx="11658601" cy="289419"/>
          </a:xfrm>
          <a:prstGeom prst="rect">
            <a:avLst/>
          </a:prstGeom>
          <a:noFill/>
          <a:ln>
            <a:noFill/>
          </a:ln>
        </p:spPr>
      </p:pic>
      <p:sp>
        <p:nvSpPr>
          <p:cNvPr id="2" name="Google Shape;888;p17">
            <a:extLst>
              <a:ext uri="{FF2B5EF4-FFF2-40B4-BE49-F238E27FC236}">
                <a16:creationId xmlns:a16="http://schemas.microsoft.com/office/drawing/2014/main" id="{466CB6B5-982C-9EFB-8EF5-81E602EB5A52}"/>
              </a:ext>
            </a:extLst>
          </p:cNvPr>
          <p:cNvSpPr txBox="1"/>
          <p:nvPr/>
        </p:nvSpPr>
        <p:spPr>
          <a:xfrm>
            <a:off x="336931" y="167639"/>
            <a:ext cx="11015848" cy="5847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4472C4"/>
              </a:buClr>
              <a:buSzPts val="4000"/>
              <a:buFont typeface="Calibri"/>
              <a:buNone/>
              <a:tabLst/>
              <a:defRPr/>
            </a:pPr>
            <a:r>
              <a:rPr kumimoji="0" lang="en-US" sz="3200" b="1" i="0" u="none" strike="noStrike" kern="1200" cap="none" spc="0" normalizeH="0" baseline="0" noProof="0" dirty="0">
                <a:ln>
                  <a:noFill/>
                </a:ln>
                <a:solidFill>
                  <a:srgbClr val="4472C4"/>
                </a:solidFill>
                <a:effectLst/>
                <a:uLnTx/>
                <a:uFillTx/>
                <a:latin typeface="Aptos" panose="020B0004020202020204" pitchFamily="34" charset="0"/>
                <a:ea typeface="Calibri"/>
                <a:cs typeface="Calibri"/>
                <a:sym typeface="Calibri"/>
              </a:rPr>
              <a:t>Azerbaijan’s ICT Roadmap (2016-2020) – Strategic Plan</a:t>
            </a:r>
            <a:endParaRPr kumimoji="0" lang="en-US" sz="2800" b="0" i="0" u="none" strike="noStrike" kern="1200" cap="none" spc="0" normalizeH="0" baseline="0" noProof="0" dirty="0">
              <a:ln>
                <a:noFill/>
              </a:ln>
              <a:solidFill>
                <a:srgbClr val="4472C4"/>
              </a:solidFill>
              <a:effectLst/>
              <a:uLnTx/>
              <a:uFillTx/>
              <a:latin typeface="Aptos" panose="020B0004020202020204" pitchFamily="34" charset="0"/>
              <a:ea typeface="Calibri"/>
              <a:cs typeface="Calibri"/>
              <a:sym typeface="Calibri"/>
            </a:endParaRPr>
          </a:p>
        </p:txBody>
      </p:sp>
      <p:sp>
        <p:nvSpPr>
          <p:cNvPr id="4" name="TextBox 3">
            <a:extLst>
              <a:ext uri="{FF2B5EF4-FFF2-40B4-BE49-F238E27FC236}">
                <a16:creationId xmlns:a16="http://schemas.microsoft.com/office/drawing/2014/main" id="{3377D617-335F-50D6-3E82-3CB377D3AE0A}"/>
              </a:ext>
            </a:extLst>
          </p:cNvPr>
          <p:cNvSpPr txBox="1"/>
          <p:nvPr/>
        </p:nvSpPr>
        <p:spPr>
          <a:xfrm>
            <a:off x="183966" y="1292139"/>
            <a:ext cx="11671103" cy="461665"/>
          </a:xfrm>
          <a:prstGeom prst="rect">
            <a:avLst/>
          </a:prstGeom>
          <a:solidFill>
            <a:schemeClr val="accent5"/>
          </a:solidFill>
        </p:spPr>
        <p:txBody>
          <a:bodyPr wrap="square" lIns="0" rIns="0" rtlCol="0" anchor="b">
            <a:spAutoFit/>
          </a:bodyPr>
          <a:lstStyle/>
          <a:p>
            <a:pPr algn="ctr"/>
            <a:endParaRPr lang="en-US" sz="2400" b="1" cap="all" noProof="1">
              <a:solidFill>
                <a:schemeClr val="bg1"/>
              </a:solidFill>
              <a:latin typeface="Aptos" panose="020B0004020202020204" pitchFamily="34" charset="0"/>
            </a:endParaRPr>
          </a:p>
        </p:txBody>
      </p:sp>
      <p:sp>
        <p:nvSpPr>
          <p:cNvPr id="5" name="TextBox 4">
            <a:extLst>
              <a:ext uri="{FF2B5EF4-FFF2-40B4-BE49-F238E27FC236}">
                <a16:creationId xmlns:a16="http://schemas.microsoft.com/office/drawing/2014/main" id="{8511CEC7-72BB-C910-6563-1FB9267D9CDF}"/>
              </a:ext>
            </a:extLst>
          </p:cNvPr>
          <p:cNvSpPr txBox="1"/>
          <p:nvPr/>
        </p:nvSpPr>
        <p:spPr>
          <a:xfrm>
            <a:off x="119985" y="1369082"/>
            <a:ext cx="11824068" cy="323165"/>
          </a:xfrm>
          <a:prstGeom prst="rect">
            <a:avLst/>
          </a:prstGeom>
          <a:noFill/>
        </p:spPr>
        <p:txBody>
          <a:bodyPr wrap="square">
            <a:spAutoFit/>
          </a:bodyPr>
          <a:lstStyle/>
          <a:p>
            <a:pPr algn="ctr"/>
            <a:r>
              <a:rPr lang="en-US" sz="1500" b="1" dirty="0">
                <a:solidFill>
                  <a:schemeClr val="bg1"/>
                </a:solidFill>
                <a:latin typeface="Aptos" panose="020B0004020202020204" pitchFamily="34" charset="0"/>
              </a:rPr>
              <a:t>Focused on improving governance, increasing productivity, and digitizing services, paving the way for digital skills growth in the country.</a:t>
            </a:r>
            <a:endParaRPr lang="az-Latn-AZ" sz="1500" b="1" kern="1200" dirty="0">
              <a:solidFill>
                <a:schemeClr val="bg1"/>
              </a:solidFill>
              <a:latin typeface="Aptos" panose="020B0004020202020204" pitchFamily="34" charset="0"/>
            </a:endParaRPr>
          </a:p>
        </p:txBody>
      </p:sp>
      <p:graphicFrame>
        <p:nvGraphicFramePr>
          <p:cNvPr id="6" name="Table 5">
            <a:extLst>
              <a:ext uri="{FF2B5EF4-FFF2-40B4-BE49-F238E27FC236}">
                <a16:creationId xmlns:a16="http://schemas.microsoft.com/office/drawing/2014/main" id="{F335D848-C2EB-1DAC-A6E0-6D127D99B182}"/>
              </a:ext>
            </a:extLst>
          </p:cNvPr>
          <p:cNvGraphicFramePr>
            <a:graphicFrameLocks noGrp="1"/>
          </p:cNvGraphicFramePr>
          <p:nvPr>
            <p:extLst>
              <p:ext uri="{D42A27DB-BD31-4B8C-83A1-F6EECF244321}">
                <p14:modId xmlns:p14="http://schemas.microsoft.com/office/powerpoint/2010/main" val="3839772855"/>
              </p:ext>
            </p:extLst>
          </p:nvPr>
        </p:nvGraphicFramePr>
        <p:xfrm>
          <a:off x="208970" y="1945640"/>
          <a:ext cx="11646098" cy="4389846"/>
        </p:xfrm>
        <a:graphic>
          <a:graphicData uri="http://schemas.openxmlformats.org/drawingml/2006/table">
            <a:tbl>
              <a:tblPr firstRow="1" bandRow="1">
                <a:tableStyleId>{5C22544A-7EE6-4342-B048-85BDC9FD1C3A}</a:tableStyleId>
              </a:tblPr>
              <a:tblGrid>
                <a:gridCol w="5168634">
                  <a:extLst>
                    <a:ext uri="{9D8B030D-6E8A-4147-A177-3AD203B41FA5}">
                      <a16:colId xmlns:a16="http://schemas.microsoft.com/office/drawing/2014/main" val="2998827024"/>
                    </a:ext>
                  </a:extLst>
                </a:gridCol>
                <a:gridCol w="6477464">
                  <a:extLst>
                    <a:ext uri="{9D8B030D-6E8A-4147-A177-3AD203B41FA5}">
                      <a16:colId xmlns:a16="http://schemas.microsoft.com/office/drawing/2014/main" val="728417208"/>
                    </a:ext>
                  </a:extLst>
                </a:gridCol>
              </a:tblGrid>
              <a:tr h="588405">
                <a:tc>
                  <a:txBody>
                    <a:bodyPr/>
                    <a:lstStyle/>
                    <a:p>
                      <a:pPr algn="ctr"/>
                      <a:r>
                        <a:rPr lang="en-US" dirty="0">
                          <a:solidFill>
                            <a:schemeClr val="tx1"/>
                          </a:solidFill>
                          <a:latin typeface="Aptos" panose="020B0004020202020204" pitchFamily="34" charset="0"/>
                        </a:rPr>
                        <a:t>Strategic target</a:t>
                      </a:r>
                    </a:p>
                  </a:txBody>
                  <a:tcPr anchor="ctr">
                    <a:solidFill>
                      <a:schemeClr val="accent5">
                        <a:lumMod val="60000"/>
                        <a:lumOff val="40000"/>
                      </a:schemeClr>
                    </a:solidFill>
                  </a:tcPr>
                </a:tc>
                <a:tc>
                  <a:txBody>
                    <a:bodyPr/>
                    <a:lstStyle/>
                    <a:p>
                      <a:pPr algn="ctr"/>
                      <a:r>
                        <a:rPr lang="en-US" dirty="0">
                          <a:solidFill>
                            <a:schemeClr val="tx1"/>
                          </a:solidFill>
                          <a:latin typeface="Aptos" panose="020B0004020202020204" pitchFamily="34" charset="0"/>
                        </a:rPr>
                        <a:t>Policy priority</a:t>
                      </a:r>
                    </a:p>
                  </a:txBody>
                  <a:tcPr anchor="ctr">
                    <a:solidFill>
                      <a:schemeClr val="accent5">
                        <a:lumMod val="60000"/>
                        <a:lumOff val="40000"/>
                      </a:schemeClr>
                    </a:solidFill>
                  </a:tcPr>
                </a:tc>
                <a:extLst>
                  <a:ext uri="{0D108BD9-81ED-4DB2-BD59-A6C34878D82A}">
                    <a16:rowId xmlns:a16="http://schemas.microsoft.com/office/drawing/2014/main" val="4253022793"/>
                  </a:ext>
                </a:extLst>
              </a:tr>
              <a:tr h="1169005">
                <a:tc>
                  <a:txBody>
                    <a:bodyPr/>
                    <a:lstStyle/>
                    <a:p>
                      <a:pPr marL="285750" indent="-285750" algn="l">
                        <a:buFont typeface="Wingdings" panose="05000000000000000000" pitchFamily="2" charset="2"/>
                        <a:buChar char="Ø"/>
                      </a:pPr>
                      <a:r>
                        <a:rPr lang="en-US" sz="1600" dirty="0">
                          <a:latin typeface="Aptos" panose="020B0004020202020204" pitchFamily="34" charset="0"/>
                        </a:rPr>
                        <a:t>Improve governance structures, and strengthen ICT</a:t>
                      </a:r>
                      <a:endParaRPr lang="en-US" dirty="0">
                        <a:latin typeface="Aptos" panose="020B0004020202020204" pitchFamily="34" charset="0"/>
                      </a:endParaRPr>
                    </a:p>
                  </a:txBody>
                  <a:tcPr anchor="ctr"/>
                </a:tc>
                <a:tc>
                  <a:txBody>
                    <a:bodyPr/>
                    <a:lstStyle/>
                    <a:p>
                      <a:pPr marL="285750" indent="-285750">
                        <a:buFont typeface="Wingdings" panose="05000000000000000000" pitchFamily="2" charset="2"/>
                        <a:buChar char="q"/>
                      </a:pPr>
                      <a:r>
                        <a:rPr lang="en-US" sz="1600" kern="1200" dirty="0">
                          <a:solidFill>
                            <a:schemeClr val="dk1"/>
                          </a:solidFill>
                          <a:latin typeface="Aptos" panose="020B0004020202020204" pitchFamily="34" charset="0"/>
                          <a:ea typeface="+mn-ea"/>
                          <a:cs typeface="+mn-cs"/>
                        </a:rPr>
                        <a:t>Establish an independent regulatory body </a:t>
                      </a:r>
                    </a:p>
                    <a:p>
                      <a:pPr marL="285750" indent="-285750">
                        <a:buFont typeface="Wingdings" panose="05000000000000000000" pitchFamily="2" charset="2"/>
                        <a:buChar char="q"/>
                      </a:pPr>
                      <a:r>
                        <a:rPr lang="en-US" sz="1600" kern="1200" dirty="0" err="1">
                          <a:solidFill>
                            <a:schemeClr val="dk1"/>
                          </a:solidFill>
                          <a:latin typeface="Aptos" panose="020B0004020202020204" pitchFamily="34" charset="0"/>
                          <a:ea typeface="+mn-ea"/>
                          <a:cs typeface="+mn-cs"/>
                        </a:rPr>
                        <a:t>Liberalise</a:t>
                      </a:r>
                      <a:r>
                        <a:rPr lang="en-US" sz="1600" kern="1200" dirty="0">
                          <a:solidFill>
                            <a:schemeClr val="dk1"/>
                          </a:solidFill>
                          <a:latin typeface="Aptos" panose="020B0004020202020204" pitchFamily="34" charset="0"/>
                          <a:ea typeface="+mn-ea"/>
                          <a:cs typeface="+mn-cs"/>
                        </a:rPr>
                        <a:t> the telecommunication market</a:t>
                      </a:r>
                    </a:p>
                    <a:p>
                      <a:pPr marL="285750" indent="-285750">
                        <a:buFont typeface="Wingdings" panose="05000000000000000000" pitchFamily="2" charset="2"/>
                        <a:buChar char="q"/>
                      </a:pPr>
                      <a:r>
                        <a:rPr lang="en-US" sz="1600" kern="1200" dirty="0">
                          <a:solidFill>
                            <a:schemeClr val="dk1"/>
                          </a:solidFill>
                          <a:latin typeface="Aptos" panose="020B0004020202020204" pitchFamily="34" charset="0"/>
                          <a:ea typeface="+mn-ea"/>
                          <a:cs typeface="+mn-cs"/>
                        </a:rPr>
                        <a:t>Increase mobile infrastructure investments</a:t>
                      </a:r>
                    </a:p>
                  </a:txBody>
                  <a:tcPr anchor="ctr"/>
                </a:tc>
                <a:extLst>
                  <a:ext uri="{0D108BD9-81ED-4DB2-BD59-A6C34878D82A}">
                    <a16:rowId xmlns:a16="http://schemas.microsoft.com/office/drawing/2014/main" val="3063501379"/>
                  </a:ext>
                </a:extLst>
              </a:tr>
              <a:tr h="1463431">
                <a:tc>
                  <a:txBody>
                    <a:bodyPr/>
                    <a:lstStyle/>
                    <a:p>
                      <a:pPr marL="285750" indent="-285750">
                        <a:buFont typeface="Wingdings" panose="05000000000000000000" pitchFamily="2" charset="2"/>
                        <a:buChar char="Ø"/>
                      </a:pPr>
                      <a:r>
                        <a:rPr lang="en-US" sz="1600" kern="1200" dirty="0">
                          <a:solidFill>
                            <a:schemeClr val="dk1"/>
                          </a:solidFill>
                          <a:latin typeface="Aptos" panose="020B0004020202020204" pitchFamily="34" charset="0"/>
                          <a:ea typeface="+mn-ea"/>
                          <a:cs typeface="+mn-cs"/>
                        </a:rPr>
                        <a:t>Increase productivity and operational efficiency of the business environment</a:t>
                      </a:r>
                    </a:p>
                  </a:txBody>
                  <a:tcPr anchor="ctr"/>
                </a:tc>
                <a:tc>
                  <a:txBody>
                    <a:bodyPr/>
                    <a:lstStyle/>
                    <a:p>
                      <a:pPr marL="285750" indent="-285750">
                        <a:buFont typeface="Wingdings" panose="05000000000000000000" pitchFamily="2" charset="2"/>
                        <a:buChar char="q"/>
                      </a:pPr>
                      <a:r>
                        <a:rPr lang="en-US" sz="1600" kern="1200" dirty="0">
                          <a:solidFill>
                            <a:schemeClr val="dk1"/>
                          </a:solidFill>
                          <a:latin typeface="Aptos" panose="020B0004020202020204" pitchFamily="34" charset="0"/>
                          <a:ea typeface="+mn-ea"/>
                          <a:cs typeface="+mn-cs"/>
                        </a:rPr>
                        <a:t>Extend digital payments and apply ICT in education system</a:t>
                      </a:r>
                    </a:p>
                    <a:p>
                      <a:pPr marL="285750" indent="-285750">
                        <a:buFont typeface="Wingdings" panose="05000000000000000000" pitchFamily="2" charset="2"/>
                        <a:buChar char="q"/>
                      </a:pPr>
                      <a:r>
                        <a:rPr lang="en-US" sz="1600" kern="1200" dirty="0">
                          <a:solidFill>
                            <a:schemeClr val="dk1"/>
                          </a:solidFill>
                          <a:latin typeface="Aptos" panose="020B0004020202020204" pitchFamily="34" charset="0"/>
                          <a:ea typeface="+mn-ea"/>
                          <a:cs typeface="+mn-cs"/>
                        </a:rPr>
                        <a:t>Extend technology-based operations in business environment</a:t>
                      </a:r>
                    </a:p>
                    <a:p>
                      <a:pPr marL="285750" indent="-285750">
                        <a:buFont typeface="Wingdings" panose="05000000000000000000" pitchFamily="2" charset="2"/>
                        <a:buChar char="q"/>
                      </a:pPr>
                      <a:r>
                        <a:rPr lang="en-US" sz="1600" kern="1200" dirty="0">
                          <a:solidFill>
                            <a:schemeClr val="dk1"/>
                          </a:solidFill>
                          <a:latin typeface="Aptos" panose="020B0004020202020204" pitchFamily="34" charset="0"/>
                          <a:ea typeface="+mn-ea"/>
                          <a:cs typeface="+mn-cs"/>
                        </a:rPr>
                        <a:t>Upgrade technology education with the involvement of businesses</a:t>
                      </a:r>
                    </a:p>
                    <a:p>
                      <a:pPr marL="285750" indent="-285750">
                        <a:buFont typeface="Wingdings" panose="05000000000000000000" pitchFamily="2" charset="2"/>
                        <a:buChar char="q"/>
                      </a:pPr>
                      <a:r>
                        <a:rPr lang="en-US" sz="1600" kern="1200" dirty="0">
                          <a:solidFill>
                            <a:schemeClr val="dk1"/>
                          </a:solidFill>
                          <a:latin typeface="Aptos" panose="020B0004020202020204" pitchFamily="34" charset="0"/>
                          <a:ea typeface="+mn-ea"/>
                          <a:cs typeface="+mn-cs"/>
                        </a:rPr>
                        <a:t>Improve the electronic systems of government institutions</a:t>
                      </a:r>
                    </a:p>
                    <a:p>
                      <a:pPr marL="285750" indent="-285750">
                        <a:buFont typeface="Wingdings" panose="05000000000000000000" pitchFamily="2" charset="2"/>
                        <a:buChar char="q"/>
                      </a:pPr>
                      <a:r>
                        <a:rPr lang="en-US" sz="1600" kern="1200" dirty="0">
                          <a:solidFill>
                            <a:schemeClr val="dk1"/>
                          </a:solidFill>
                          <a:latin typeface="Aptos" panose="020B0004020202020204" pitchFamily="34" charset="0"/>
                          <a:ea typeface="+mn-ea"/>
                          <a:cs typeface="+mn-cs"/>
                        </a:rPr>
                        <a:t>Increase knowledge and skills in the ICT sector</a:t>
                      </a:r>
                    </a:p>
                  </a:txBody>
                  <a:tcPr anchor="ctr"/>
                </a:tc>
                <a:extLst>
                  <a:ext uri="{0D108BD9-81ED-4DB2-BD59-A6C34878D82A}">
                    <a16:rowId xmlns:a16="http://schemas.microsoft.com/office/drawing/2014/main" val="2600199490"/>
                  </a:ext>
                </a:extLst>
              </a:tr>
              <a:tr h="1169005">
                <a:tc>
                  <a:txBody>
                    <a:bodyPr/>
                    <a:lstStyle/>
                    <a:p>
                      <a:pPr marL="285750" indent="-285750">
                        <a:buFont typeface="Wingdings" panose="05000000000000000000" pitchFamily="2" charset="2"/>
                        <a:buChar char="Ø"/>
                      </a:pPr>
                      <a:r>
                        <a:rPr lang="en-US" sz="1600" kern="1200" dirty="0" err="1">
                          <a:solidFill>
                            <a:schemeClr val="dk1"/>
                          </a:solidFill>
                          <a:latin typeface="Aptos" panose="020B0004020202020204" pitchFamily="34" charset="0"/>
                          <a:ea typeface="+mn-ea"/>
                          <a:cs typeface="+mn-cs"/>
                        </a:rPr>
                        <a:t>Digitise</a:t>
                      </a:r>
                      <a:r>
                        <a:rPr lang="en-US" sz="1600" kern="1200" dirty="0">
                          <a:solidFill>
                            <a:schemeClr val="dk1"/>
                          </a:solidFill>
                          <a:latin typeface="Aptos" panose="020B0004020202020204" pitchFamily="34" charset="0"/>
                          <a:ea typeface="+mn-ea"/>
                          <a:cs typeface="+mn-cs"/>
                        </a:rPr>
                        <a:t> government and social environment</a:t>
                      </a:r>
                    </a:p>
                  </a:txBody>
                  <a:tcPr anchor="ctr"/>
                </a:tc>
                <a:tc>
                  <a:txBody>
                    <a:bodyPr/>
                    <a:lstStyle/>
                    <a:p>
                      <a:pPr marL="285750" indent="-285750" algn="l" defTabSz="914400" rtl="0" eaLnBrk="1" latinLnBrk="0" hangingPunct="1">
                        <a:buFont typeface="Wingdings" panose="05000000000000000000" pitchFamily="2" charset="2"/>
                        <a:buChar char="q"/>
                      </a:pPr>
                      <a:r>
                        <a:rPr lang="en-US" sz="1600" kern="1200" dirty="0">
                          <a:solidFill>
                            <a:schemeClr val="dk1"/>
                          </a:solidFill>
                          <a:latin typeface="Aptos" panose="020B0004020202020204" pitchFamily="34" charset="0"/>
                          <a:ea typeface="+mn-ea"/>
                          <a:cs typeface="+mn-cs"/>
                        </a:rPr>
                        <a:t>Improve the information systems of government institutions</a:t>
                      </a:r>
                    </a:p>
                    <a:p>
                      <a:pPr marL="285750" indent="-285750" algn="l" defTabSz="914400" rtl="0" eaLnBrk="1" latinLnBrk="0" hangingPunct="1">
                        <a:buFont typeface="Wingdings" panose="05000000000000000000" pitchFamily="2" charset="2"/>
                        <a:buChar char="q"/>
                      </a:pPr>
                      <a:r>
                        <a:rPr lang="en-US" sz="1600" kern="1200" dirty="0">
                          <a:solidFill>
                            <a:schemeClr val="dk1"/>
                          </a:solidFill>
                          <a:latin typeface="Aptos" panose="020B0004020202020204" pitchFamily="34" charset="0"/>
                          <a:ea typeface="+mn-ea"/>
                          <a:cs typeface="+mn-cs"/>
                        </a:rPr>
                        <a:t>Create an end-to-end integrated e-health infrastructure</a:t>
                      </a:r>
                    </a:p>
                  </a:txBody>
                  <a:tcPr anchor="ctr"/>
                </a:tc>
                <a:extLst>
                  <a:ext uri="{0D108BD9-81ED-4DB2-BD59-A6C34878D82A}">
                    <a16:rowId xmlns:a16="http://schemas.microsoft.com/office/drawing/2014/main" val="3512600118"/>
                  </a:ext>
                </a:extLst>
              </a:tr>
            </a:tbl>
          </a:graphicData>
        </a:graphic>
      </p:graphicFrame>
    </p:spTree>
    <p:extLst>
      <p:ext uri="{BB962C8B-B14F-4D97-AF65-F5344CB8AC3E}">
        <p14:creationId xmlns:p14="http://schemas.microsoft.com/office/powerpoint/2010/main" val="24614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pic>
        <p:nvPicPr>
          <p:cNvPr id="883" name="Google Shape;883;p17"/>
          <p:cNvPicPr preferRelativeResize="0"/>
          <p:nvPr/>
        </p:nvPicPr>
        <p:blipFill rotWithShape="1">
          <a:blip r:embed="rId3">
            <a:alphaModFix/>
          </a:blip>
          <a:srcRect/>
          <a:stretch/>
        </p:blipFill>
        <p:spPr>
          <a:xfrm>
            <a:off x="190217" y="896183"/>
            <a:ext cx="11658601" cy="289419"/>
          </a:xfrm>
          <a:prstGeom prst="rect">
            <a:avLst/>
          </a:prstGeom>
          <a:noFill/>
          <a:ln>
            <a:noFill/>
          </a:ln>
        </p:spPr>
      </p:pic>
      <p:sp>
        <p:nvSpPr>
          <p:cNvPr id="885" name="Google Shape;885;p17"/>
          <p:cNvSpPr/>
          <p:nvPr/>
        </p:nvSpPr>
        <p:spPr>
          <a:xfrm>
            <a:off x="6257273" y="2203236"/>
            <a:ext cx="1848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rgbClr val="2F5496"/>
              </a:solidFill>
              <a:latin typeface="Aptos" panose="020B0004020202020204" pitchFamily="34" charset="0"/>
              <a:ea typeface="Candara"/>
              <a:cs typeface="Candara"/>
              <a:sym typeface="Candara"/>
            </a:endParaRPr>
          </a:p>
        </p:txBody>
      </p:sp>
      <p:sp>
        <p:nvSpPr>
          <p:cNvPr id="887" name="Google Shape;887;p17"/>
          <p:cNvSpPr txBox="1"/>
          <p:nvPr/>
        </p:nvSpPr>
        <p:spPr>
          <a:xfrm>
            <a:off x="294116" y="3167773"/>
            <a:ext cx="6534600" cy="33851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F3864"/>
              </a:buClr>
              <a:buSzPct val="100000"/>
              <a:buFont typeface="Wingdings" panose="05000000000000000000" pitchFamily="2" charset="2"/>
              <a:buChar char="q"/>
            </a:pPr>
            <a:r>
              <a:rPr lang="en-US" sz="1600" dirty="0">
                <a:solidFill>
                  <a:srgbClr val="1F3864"/>
                </a:solidFill>
                <a:latin typeface="Aptos" panose="020B0004020202020204" pitchFamily="34" charset="0"/>
                <a:ea typeface="Calibri"/>
                <a:cs typeface="Calibri"/>
                <a:sym typeface="Calibri"/>
              </a:rPr>
              <a:t>Individuals must have at least 1 activity in all 5 skill areas. </a:t>
            </a:r>
          </a:p>
        </p:txBody>
      </p:sp>
      <p:sp>
        <p:nvSpPr>
          <p:cNvPr id="888" name="Google Shape;888;p17"/>
          <p:cNvSpPr txBox="1"/>
          <p:nvPr/>
        </p:nvSpPr>
        <p:spPr>
          <a:xfrm>
            <a:off x="190217" y="213857"/>
            <a:ext cx="11015848"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Clr>
                <a:schemeClr val="accent1"/>
              </a:buClr>
              <a:buSzPts val="4000"/>
              <a:buFont typeface="Calibri"/>
              <a:buNone/>
            </a:pPr>
            <a:r>
              <a:rPr lang="en-US" sz="4000" b="1" i="0" u="none" strike="noStrike" dirty="0">
                <a:solidFill>
                  <a:schemeClr val="accent1"/>
                </a:solidFill>
                <a:latin typeface="Aptos" panose="020B0004020202020204" pitchFamily="34" charset="0"/>
                <a:ea typeface="Calibri"/>
                <a:cs typeface="Calibri"/>
                <a:sym typeface="Calibri"/>
              </a:rPr>
              <a:t>Digital Skills Classification</a:t>
            </a:r>
            <a:endParaRPr sz="3600" b="0" dirty="0">
              <a:solidFill>
                <a:schemeClr val="accent1"/>
              </a:solidFill>
              <a:latin typeface="Aptos" panose="020B0004020202020204" pitchFamily="34" charset="0"/>
              <a:ea typeface="Calibri"/>
              <a:cs typeface="Calibri"/>
              <a:sym typeface="Calibri"/>
            </a:endParaRPr>
          </a:p>
        </p:txBody>
      </p:sp>
      <p:sp>
        <p:nvSpPr>
          <p:cNvPr id="25" name="TextBox 24">
            <a:extLst>
              <a:ext uri="{FF2B5EF4-FFF2-40B4-BE49-F238E27FC236}">
                <a16:creationId xmlns:a16="http://schemas.microsoft.com/office/drawing/2014/main" id="{E4BF6138-1B9E-2F80-E86C-C744E98FD84C}"/>
              </a:ext>
            </a:extLst>
          </p:cNvPr>
          <p:cNvSpPr txBox="1"/>
          <p:nvPr/>
        </p:nvSpPr>
        <p:spPr>
          <a:xfrm>
            <a:off x="269179" y="2655452"/>
            <a:ext cx="7304604" cy="461665"/>
          </a:xfrm>
          <a:prstGeom prst="rect">
            <a:avLst/>
          </a:prstGeom>
          <a:solidFill>
            <a:schemeClr val="accent5"/>
          </a:solidFill>
        </p:spPr>
        <p:txBody>
          <a:bodyPr wrap="square" lIns="0" rIns="0" rtlCol="0" anchor="b">
            <a:spAutoFit/>
          </a:bodyPr>
          <a:lstStyle/>
          <a:p>
            <a:pPr algn="ctr"/>
            <a:endParaRPr lang="en-US" sz="2400" b="1" cap="all" noProof="1">
              <a:solidFill>
                <a:schemeClr val="bg1"/>
              </a:solidFill>
              <a:latin typeface="Aptos" panose="020B0004020202020204" pitchFamily="34" charset="0"/>
            </a:endParaRPr>
          </a:p>
        </p:txBody>
      </p:sp>
      <p:sp>
        <p:nvSpPr>
          <p:cNvPr id="26" name="TextBox 25">
            <a:extLst>
              <a:ext uri="{FF2B5EF4-FFF2-40B4-BE49-F238E27FC236}">
                <a16:creationId xmlns:a16="http://schemas.microsoft.com/office/drawing/2014/main" id="{27655112-DBA6-E048-FF7F-24B2D724B35D}"/>
              </a:ext>
            </a:extLst>
          </p:cNvPr>
          <p:cNvSpPr txBox="1"/>
          <p:nvPr/>
        </p:nvSpPr>
        <p:spPr>
          <a:xfrm>
            <a:off x="-1789690" y="2743916"/>
            <a:ext cx="6263717" cy="307777"/>
          </a:xfrm>
          <a:prstGeom prst="rect">
            <a:avLst/>
          </a:prstGeom>
          <a:noFill/>
        </p:spPr>
        <p:txBody>
          <a:bodyPr wrap="square">
            <a:spAutoFit/>
          </a:bodyPr>
          <a:lstStyle/>
          <a:p>
            <a:pPr algn="ctr"/>
            <a:r>
              <a:rPr lang="en-US" sz="1400" b="1" cap="all" noProof="1">
                <a:solidFill>
                  <a:schemeClr val="bg1"/>
                </a:solidFill>
                <a:latin typeface="Aptos" panose="020B0004020202020204" pitchFamily="34" charset="0"/>
              </a:rPr>
              <a:t>Basic digital skills</a:t>
            </a:r>
          </a:p>
        </p:txBody>
      </p:sp>
      <p:sp>
        <p:nvSpPr>
          <p:cNvPr id="30" name="TextBox 29">
            <a:extLst>
              <a:ext uri="{FF2B5EF4-FFF2-40B4-BE49-F238E27FC236}">
                <a16:creationId xmlns:a16="http://schemas.microsoft.com/office/drawing/2014/main" id="{9F005747-BDE9-9899-3F0D-C2B704B2D7AC}"/>
              </a:ext>
            </a:extLst>
          </p:cNvPr>
          <p:cNvSpPr txBox="1"/>
          <p:nvPr/>
        </p:nvSpPr>
        <p:spPr>
          <a:xfrm>
            <a:off x="269179" y="3500030"/>
            <a:ext cx="7304604" cy="461665"/>
          </a:xfrm>
          <a:prstGeom prst="rect">
            <a:avLst/>
          </a:prstGeom>
          <a:solidFill>
            <a:schemeClr val="accent5"/>
          </a:solidFill>
        </p:spPr>
        <p:txBody>
          <a:bodyPr wrap="square" lIns="0" rIns="0" rtlCol="0" anchor="b">
            <a:spAutoFit/>
          </a:bodyPr>
          <a:lstStyle/>
          <a:p>
            <a:pPr algn="ctr"/>
            <a:endParaRPr lang="en-US" sz="2400" b="1" cap="all" noProof="1">
              <a:solidFill>
                <a:schemeClr val="bg1"/>
              </a:solidFill>
              <a:latin typeface="Aptos" panose="020B0004020202020204" pitchFamily="34" charset="0"/>
            </a:endParaRPr>
          </a:p>
        </p:txBody>
      </p:sp>
      <p:sp>
        <p:nvSpPr>
          <p:cNvPr id="31" name="TextBox 30">
            <a:extLst>
              <a:ext uri="{FF2B5EF4-FFF2-40B4-BE49-F238E27FC236}">
                <a16:creationId xmlns:a16="http://schemas.microsoft.com/office/drawing/2014/main" id="{1128552B-F1E6-83FB-3A07-402EFE744D33}"/>
              </a:ext>
            </a:extLst>
          </p:cNvPr>
          <p:cNvSpPr txBox="1"/>
          <p:nvPr/>
        </p:nvSpPr>
        <p:spPr>
          <a:xfrm>
            <a:off x="0" y="3568407"/>
            <a:ext cx="3200764" cy="307777"/>
          </a:xfrm>
          <a:prstGeom prst="rect">
            <a:avLst/>
          </a:prstGeom>
          <a:noFill/>
        </p:spPr>
        <p:txBody>
          <a:bodyPr wrap="square">
            <a:spAutoFit/>
          </a:bodyPr>
          <a:lstStyle/>
          <a:p>
            <a:pPr algn="ctr"/>
            <a:r>
              <a:rPr lang="en-US" sz="1400" b="1" cap="all" noProof="1">
                <a:solidFill>
                  <a:schemeClr val="bg1"/>
                </a:solidFill>
                <a:latin typeface="Aptos" panose="020B0004020202020204" pitchFamily="34" charset="0"/>
              </a:rPr>
              <a:t>Above basic digital skills</a:t>
            </a:r>
          </a:p>
        </p:txBody>
      </p:sp>
      <p:sp>
        <p:nvSpPr>
          <p:cNvPr id="32" name="Google Shape;887;p17">
            <a:extLst>
              <a:ext uri="{FF2B5EF4-FFF2-40B4-BE49-F238E27FC236}">
                <a16:creationId xmlns:a16="http://schemas.microsoft.com/office/drawing/2014/main" id="{F8E8F153-F597-39ED-57EA-1340C9BA0D7D}"/>
              </a:ext>
            </a:extLst>
          </p:cNvPr>
          <p:cNvSpPr txBox="1"/>
          <p:nvPr/>
        </p:nvSpPr>
        <p:spPr>
          <a:xfrm>
            <a:off x="269179" y="4008328"/>
            <a:ext cx="6534600" cy="33851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F3864"/>
              </a:buClr>
              <a:buSzPct val="100000"/>
              <a:buFont typeface="Wingdings" panose="05000000000000000000" pitchFamily="2" charset="2"/>
              <a:buChar char="q"/>
            </a:pPr>
            <a:r>
              <a:rPr lang="en-US" sz="1600" dirty="0">
                <a:solidFill>
                  <a:srgbClr val="1F3864"/>
                </a:solidFill>
                <a:latin typeface="Aptos" panose="020B0004020202020204" pitchFamily="34" charset="0"/>
                <a:ea typeface="Calibri"/>
                <a:cs typeface="Calibri"/>
                <a:sym typeface="Calibri"/>
              </a:rPr>
              <a:t>Individuals must have 2 or more activities in all 5 skill areas. </a:t>
            </a:r>
          </a:p>
        </p:txBody>
      </p:sp>
      <p:sp>
        <p:nvSpPr>
          <p:cNvPr id="2" name="TextBox 1">
            <a:extLst>
              <a:ext uri="{FF2B5EF4-FFF2-40B4-BE49-F238E27FC236}">
                <a16:creationId xmlns:a16="http://schemas.microsoft.com/office/drawing/2014/main" id="{5BCD2074-7813-5C5E-FA7E-4356451EFD24}"/>
              </a:ext>
            </a:extLst>
          </p:cNvPr>
          <p:cNvSpPr txBox="1"/>
          <p:nvPr/>
        </p:nvSpPr>
        <p:spPr>
          <a:xfrm>
            <a:off x="269179" y="4404044"/>
            <a:ext cx="7304604" cy="461665"/>
          </a:xfrm>
          <a:prstGeom prst="rect">
            <a:avLst/>
          </a:prstGeom>
          <a:solidFill>
            <a:schemeClr val="accent5"/>
          </a:solidFill>
        </p:spPr>
        <p:txBody>
          <a:bodyPr wrap="square" lIns="0" rIns="0" rtlCol="0" anchor="b">
            <a:spAutoFit/>
          </a:bodyPr>
          <a:lstStyle/>
          <a:p>
            <a:pPr algn="ctr"/>
            <a:endParaRPr lang="en-US" sz="2400" b="1" cap="all" noProof="1">
              <a:solidFill>
                <a:schemeClr val="bg1"/>
              </a:solidFill>
              <a:latin typeface="Aptos" panose="020B0004020202020204" pitchFamily="34" charset="0"/>
            </a:endParaRPr>
          </a:p>
        </p:txBody>
      </p:sp>
      <p:sp>
        <p:nvSpPr>
          <p:cNvPr id="3" name="TextBox 2">
            <a:extLst>
              <a:ext uri="{FF2B5EF4-FFF2-40B4-BE49-F238E27FC236}">
                <a16:creationId xmlns:a16="http://schemas.microsoft.com/office/drawing/2014/main" id="{F475FE64-01BA-4771-9EAA-1FE56E126CA1}"/>
              </a:ext>
            </a:extLst>
          </p:cNvPr>
          <p:cNvSpPr txBox="1"/>
          <p:nvPr/>
        </p:nvSpPr>
        <p:spPr>
          <a:xfrm>
            <a:off x="0" y="4493241"/>
            <a:ext cx="3200764" cy="307777"/>
          </a:xfrm>
          <a:prstGeom prst="rect">
            <a:avLst/>
          </a:prstGeom>
          <a:noFill/>
        </p:spPr>
        <p:txBody>
          <a:bodyPr wrap="square">
            <a:spAutoFit/>
          </a:bodyPr>
          <a:lstStyle/>
          <a:p>
            <a:pPr algn="ctr"/>
            <a:r>
              <a:rPr lang="en-US" sz="1400" b="1" cap="all" noProof="1">
                <a:solidFill>
                  <a:schemeClr val="bg1"/>
                </a:solidFill>
                <a:latin typeface="Aptos" panose="020B0004020202020204" pitchFamily="34" charset="0"/>
              </a:rPr>
              <a:t>Below basic digital skills</a:t>
            </a:r>
          </a:p>
        </p:txBody>
      </p:sp>
      <p:sp>
        <p:nvSpPr>
          <p:cNvPr id="4" name="Google Shape;887;p17">
            <a:extLst>
              <a:ext uri="{FF2B5EF4-FFF2-40B4-BE49-F238E27FC236}">
                <a16:creationId xmlns:a16="http://schemas.microsoft.com/office/drawing/2014/main" id="{213564C0-0797-A365-F482-D2B1E8B3E642}"/>
              </a:ext>
            </a:extLst>
          </p:cNvPr>
          <p:cNvSpPr txBox="1"/>
          <p:nvPr/>
        </p:nvSpPr>
        <p:spPr>
          <a:xfrm>
            <a:off x="269179" y="4865709"/>
            <a:ext cx="7304604" cy="156962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F3864"/>
              </a:buClr>
              <a:buSzPct val="100000"/>
              <a:buFont typeface="Wingdings" panose="05000000000000000000" pitchFamily="2" charset="2"/>
              <a:buChar char="Ø"/>
            </a:pPr>
            <a:r>
              <a:rPr lang="en-US" sz="1600" dirty="0">
                <a:solidFill>
                  <a:srgbClr val="1F3864"/>
                </a:solidFill>
                <a:latin typeface="Aptos" panose="020B0004020202020204" pitchFamily="34" charset="0"/>
                <a:ea typeface="Calibri"/>
                <a:cs typeface="Calibri"/>
                <a:sym typeface="Calibri"/>
              </a:rPr>
              <a:t>Individuals with no activity in at least one skill area. The indication is given detailing how many skill areas are covered: </a:t>
            </a:r>
          </a:p>
          <a:p>
            <a:pPr marL="742950" lvl="1" indent="-285750">
              <a:buClr>
                <a:srgbClr val="1F3864"/>
              </a:buClr>
              <a:buSzPct val="100000"/>
              <a:buFont typeface="Wingdings" panose="05000000000000000000" pitchFamily="2" charset="2"/>
              <a:buChar char="q"/>
            </a:pPr>
            <a:r>
              <a:rPr lang="en-US" sz="1600" dirty="0">
                <a:solidFill>
                  <a:srgbClr val="1F3864"/>
                </a:solidFill>
                <a:latin typeface="Aptos" panose="020B0004020202020204" pitchFamily="34" charset="0"/>
                <a:ea typeface="Calibri"/>
                <a:cs typeface="Calibri"/>
                <a:sym typeface="Calibri"/>
              </a:rPr>
              <a:t>4 out of 5 skill areas</a:t>
            </a:r>
          </a:p>
          <a:p>
            <a:pPr marL="742950" lvl="1" indent="-285750">
              <a:buClr>
                <a:srgbClr val="1F3864"/>
              </a:buClr>
              <a:buSzPct val="100000"/>
              <a:buFont typeface="Wingdings" panose="05000000000000000000" pitchFamily="2" charset="2"/>
              <a:buChar char="q"/>
            </a:pPr>
            <a:r>
              <a:rPr lang="en-US" sz="1600" dirty="0">
                <a:solidFill>
                  <a:srgbClr val="1F3864"/>
                </a:solidFill>
                <a:latin typeface="Aptos" panose="020B0004020202020204" pitchFamily="34" charset="0"/>
                <a:ea typeface="Calibri"/>
                <a:cs typeface="Calibri"/>
                <a:sym typeface="Calibri"/>
              </a:rPr>
              <a:t>3 out of 5 skill areas </a:t>
            </a:r>
          </a:p>
          <a:p>
            <a:pPr marL="742950" lvl="1" indent="-285750">
              <a:buClr>
                <a:srgbClr val="1F3864"/>
              </a:buClr>
              <a:buSzPct val="100000"/>
              <a:buFont typeface="Wingdings" panose="05000000000000000000" pitchFamily="2" charset="2"/>
              <a:buChar char="q"/>
            </a:pPr>
            <a:r>
              <a:rPr lang="en-US" sz="1600" dirty="0">
                <a:solidFill>
                  <a:srgbClr val="1F3864"/>
                </a:solidFill>
                <a:latin typeface="Aptos" panose="020B0004020202020204" pitchFamily="34" charset="0"/>
                <a:ea typeface="Calibri"/>
                <a:cs typeface="Calibri"/>
                <a:sym typeface="Calibri"/>
              </a:rPr>
              <a:t>2 out of 5 skill areas</a:t>
            </a:r>
          </a:p>
          <a:p>
            <a:pPr marL="742950" lvl="1" indent="-285750">
              <a:buClr>
                <a:srgbClr val="1F3864"/>
              </a:buClr>
              <a:buSzPct val="100000"/>
              <a:buFont typeface="Wingdings" panose="05000000000000000000" pitchFamily="2" charset="2"/>
              <a:buChar char="q"/>
            </a:pPr>
            <a:r>
              <a:rPr lang="en-US" sz="1600" dirty="0">
                <a:solidFill>
                  <a:srgbClr val="1F3864"/>
                </a:solidFill>
                <a:latin typeface="Aptos" panose="020B0004020202020204" pitchFamily="34" charset="0"/>
                <a:ea typeface="Calibri"/>
                <a:cs typeface="Calibri"/>
                <a:sym typeface="Calibri"/>
              </a:rPr>
              <a:t>0-1 out of 5 skill areas</a:t>
            </a:r>
          </a:p>
        </p:txBody>
      </p:sp>
      <p:pic>
        <p:nvPicPr>
          <p:cNvPr id="16" name="Picture 15" descr="A light bulb with colorful gears inside&#10;&#10;Description automatically generated">
            <a:extLst>
              <a:ext uri="{FF2B5EF4-FFF2-40B4-BE49-F238E27FC236}">
                <a16:creationId xmlns:a16="http://schemas.microsoft.com/office/drawing/2014/main" id="{BF3318AB-F30B-A169-88CB-A107DB9CE3E1}"/>
              </a:ext>
            </a:extLst>
          </p:cNvPr>
          <p:cNvPicPr>
            <a:picLocks noChangeAspect="1"/>
          </p:cNvPicPr>
          <p:nvPr/>
        </p:nvPicPr>
        <p:blipFill>
          <a:blip r:embed="rId4"/>
          <a:stretch>
            <a:fillRect/>
          </a:stretch>
        </p:blipFill>
        <p:spPr>
          <a:xfrm>
            <a:off x="7301180" y="1209773"/>
            <a:ext cx="4890820" cy="4890820"/>
          </a:xfrm>
          <a:prstGeom prst="rect">
            <a:avLst/>
          </a:prstGeom>
        </p:spPr>
      </p:pic>
      <p:sp>
        <p:nvSpPr>
          <p:cNvPr id="20" name="TextBox 19">
            <a:extLst>
              <a:ext uri="{FF2B5EF4-FFF2-40B4-BE49-F238E27FC236}">
                <a16:creationId xmlns:a16="http://schemas.microsoft.com/office/drawing/2014/main" id="{AA6D4E6A-F147-C07A-BECC-7B074D63BE62}"/>
              </a:ext>
            </a:extLst>
          </p:cNvPr>
          <p:cNvSpPr txBox="1"/>
          <p:nvPr/>
        </p:nvSpPr>
        <p:spPr>
          <a:xfrm>
            <a:off x="269179" y="1203505"/>
            <a:ext cx="7304604" cy="461665"/>
          </a:xfrm>
          <a:prstGeom prst="rect">
            <a:avLst/>
          </a:prstGeom>
          <a:solidFill>
            <a:schemeClr val="accent5"/>
          </a:solidFill>
        </p:spPr>
        <p:txBody>
          <a:bodyPr wrap="square" lIns="0" rIns="0" rtlCol="0" anchor="b">
            <a:spAutoFit/>
          </a:bodyPr>
          <a:lstStyle/>
          <a:p>
            <a:pPr algn="ctr"/>
            <a:endParaRPr lang="en-US" sz="2400" b="1" cap="all" noProof="1">
              <a:solidFill>
                <a:schemeClr val="bg1"/>
              </a:solidFill>
              <a:latin typeface="Aptos" panose="020B0004020202020204" pitchFamily="34" charset="0"/>
            </a:endParaRPr>
          </a:p>
        </p:txBody>
      </p:sp>
      <p:sp>
        <p:nvSpPr>
          <p:cNvPr id="21" name="TextBox 20">
            <a:extLst>
              <a:ext uri="{FF2B5EF4-FFF2-40B4-BE49-F238E27FC236}">
                <a16:creationId xmlns:a16="http://schemas.microsoft.com/office/drawing/2014/main" id="{D2F334CA-D476-F07A-FD7E-4AB4ABE40067}"/>
              </a:ext>
            </a:extLst>
          </p:cNvPr>
          <p:cNvSpPr txBox="1"/>
          <p:nvPr/>
        </p:nvSpPr>
        <p:spPr>
          <a:xfrm>
            <a:off x="269179" y="1284318"/>
            <a:ext cx="1377696" cy="307777"/>
          </a:xfrm>
          <a:prstGeom prst="rect">
            <a:avLst/>
          </a:prstGeom>
          <a:noFill/>
        </p:spPr>
        <p:txBody>
          <a:bodyPr wrap="square">
            <a:spAutoFit/>
          </a:bodyPr>
          <a:lstStyle/>
          <a:p>
            <a:pPr algn="ctr"/>
            <a:r>
              <a:rPr lang="en-US" sz="1400" b="1" cap="all" noProof="1">
                <a:solidFill>
                  <a:schemeClr val="bg1"/>
                </a:solidFill>
                <a:latin typeface="Aptos" panose="020B0004020202020204" pitchFamily="34" charset="0"/>
              </a:rPr>
              <a:t>5 skill areas</a:t>
            </a:r>
          </a:p>
        </p:txBody>
      </p:sp>
      <p:sp>
        <p:nvSpPr>
          <p:cNvPr id="22" name="Google Shape;887;p17">
            <a:extLst>
              <a:ext uri="{FF2B5EF4-FFF2-40B4-BE49-F238E27FC236}">
                <a16:creationId xmlns:a16="http://schemas.microsoft.com/office/drawing/2014/main" id="{2EB4E69D-7936-8D00-0337-04363871E2E4}"/>
              </a:ext>
            </a:extLst>
          </p:cNvPr>
          <p:cNvSpPr txBox="1"/>
          <p:nvPr/>
        </p:nvSpPr>
        <p:spPr>
          <a:xfrm>
            <a:off x="269179" y="1707059"/>
            <a:ext cx="6534600" cy="83095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F3864"/>
              </a:buClr>
              <a:buSzPct val="100000"/>
              <a:buFont typeface="Wingdings" panose="05000000000000000000" pitchFamily="2" charset="2"/>
              <a:buChar char="q"/>
            </a:pPr>
            <a:r>
              <a:rPr lang="en-US" sz="1600" dirty="0">
                <a:solidFill>
                  <a:srgbClr val="1F3864"/>
                </a:solidFill>
                <a:latin typeface="Aptos" panose="020B0004020202020204" pitchFamily="34" charset="0"/>
                <a:ea typeface="Calibri"/>
                <a:cs typeface="Calibri"/>
                <a:sym typeface="Calibri"/>
              </a:rPr>
              <a:t>Information and data literacy</a:t>
            </a:r>
          </a:p>
          <a:p>
            <a:pPr marL="285750" marR="0" lvl="0" indent="-285750" algn="l" rtl="0">
              <a:spcBef>
                <a:spcPts val="0"/>
              </a:spcBef>
              <a:spcAft>
                <a:spcPts val="0"/>
              </a:spcAft>
              <a:buClr>
                <a:srgbClr val="1F3864"/>
              </a:buClr>
              <a:buSzPct val="100000"/>
              <a:buFont typeface="Wingdings" panose="05000000000000000000" pitchFamily="2" charset="2"/>
              <a:buChar char="q"/>
            </a:pPr>
            <a:r>
              <a:rPr lang="en-US" sz="1600" dirty="0">
                <a:solidFill>
                  <a:srgbClr val="1F3864"/>
                </a:solidFill>
                <a:latin typeface="Aptos" panose="020B0004020202020204" pitchFamily="34" charset="0"/>
                <a:ea typeface="Calibri"/>
                <a:cs typeface="Calibri"/>
                <a:sym typeface="Calibri"/>
              </a:rPr>
              <a:t>Communication and collaboration </a:t>
            </a:r>
          </a:p>
          <a:p>
            <a:pPr marL="285750" marR="0" lvl="0" indent="-285750" algn="l" rtl="0">
              <a:spcBef>
                <a:spcPts val="0"/>
              </a:spcBef>
              <a:spcAft>
                <a:spcPts val="0"/>
              </a:spcAft>
              <a:buClr>
                <a:srgbClr val="1F3864"/>
              </a:buClr>
              <a:buSzPct val="100000"/>
              <a:buFont typeface="Wingdings" panose="05000000000000000000" pitchFamily="2" charset="2"/>
              <a:buChar char="q"/>
            </a:pPr>
            <a:r>
              <a:rPr lang="en-US" sz="1600" dirty="0">
                <a:solidFill>
                  <a:srgbClr val="1F3864"/>
                </a:solidFill>
                <a:latin typeface="Aptos" panose="020B0004020202020204" pitchFamily="34" charset="0"/>
                <a:ea typeface="Calibri"/>
                <a:cs typeface="Calibri"/>
                <a:sym typeface="Calibri"/>
              </a:rPr>
              <a:t>Digital content creation</a:t>
            </a:r>
          </a:p>
        </p:txBody>
      </p:sp>
      <p:sp>
        <p:nvSpPr>
          <p:cNvPr id="23" name="TextBox 22">
            <a:extLst>
              <a:ext uri="{FF2B5EF4-FFF2-40B4-BE49-F238E27FC236}">
                <a16:creationId xmlns:a16="http://schemas.microsoft.com/office/drawing/2014/main" id="{7C8F6228-4E63-0EB5-A3CF-F75942928975}"/>
              </a:ext>
            </a:extLst>
          </p:cNvPr>
          <p:cNvSpPr txBox="1"/>
          <p:nvPr/>
        </p:nvSpPr>
        <p:spPr>
          <a:xfrm>
            <a:off x="3561416" y="1718508"/>
            <a:ext cx="8144188" cy="584775"/>
          </a:xfrm>
          <a:prstGeom prst="rect">
            <a:avLst/>
          </a:prstGeom>
          <a:noFill/>
        </p:spPr>
        <p:txBody>
          <a:bodyPr wrap="square">
            <a:spAutoFit/>
          </a:bodyPr>
          <a:lstStyle/>
          <a:p>
            <a:pPr marL="285750" marR="0" lvl="0" indent="-285750" algn="l" rtl="0">
              <a:spcBef>
                <a:spcPts val="0"/>
              </a:spcBef>
              <a:spcAft>
                <a:spcPts val="0"/>
              </a:spcAft>
              <a:buClr>
                <a:srgbClr val="1F3864"/>
              </a:buClr>
              <a:buSzPct val="100000"/>
              <a:buFont typeface="Wingdings" panose="05000000000000000000" pitchFamily="2" charset="2"/>
              <a:buChar char="q"/>
            </a:pPr>
            <a:r>
              <a:rPr lang="en-US" sz="1600" dirty="0">
                <a:solidFill>
                  <a:srgbClr val="1F3864"/>
                </a:solidFill>
                <a:latin typeface="Aptos" panose="020B0004020202020204" pitchFamily="34" charset="0"/>
                <a:ea typeface="Calibri"/>
                <a:cs typeface="Calibri"/>
                <a:sym typeface="Calibri"/>
              </a:rPr>
              <a:t>Problem-solving</a:t>
            </a:r>
          </a:p>
          <a:p>
            <a:pPr marL="285750" marR="0" lvl="0" indent="-285750" algn="l" rtl="0">
              <a:spcBef>
                <a:spcPts val="0"/>
              </a:spcBef>
              <a:spcAft>
                <a:spcPts val="0"/>
              </a:spcAft>
              <a:buClr>
                <a:srgbClr val="1F3864"/>
              </a:buClr>
              <a:buSzPct val="100000"/>
              <a:buFont typeface="Wingdings" panose="05000000000000000000" pitchFamily="2" charset="2"/>
              <a:buChar char="q"/>
            </a:pPr>
            <a:r>
              <a:rPr lang="en-US" sz="1600" dirty="0">
                <a:solidFill>
                  <a:srgbClr val="1F3864"/>
                </a:solidFill>
                <a:latin typeface="Aptos" panose="020B0004020202020204" pitchFamily="34" charset="0"/>
                <a:ea typeface="Calibri"/>
                <a:cs typeface="Calibri"/>
                <a:sym typeface="Calibri"/>
              </a:rPr>
              <a:t>Safety</a:t>
            </a:r>
          </a:p>
        </p:txBody>
      </p:sp>
    </p:spTree>
    <p:extLst>
      <p:ext uri="{BB962C8B-B14F-4D97-AF65-F5344CB8AC3E}">
        <p14:creationId xmlns:p14="http://schemas.microsoft.com/office/powerpoint/2010/main" val="2390078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pic>
        <p:nvPicPr>
          <p:cNvPr id="1065" name="Google Shape;1065;p28"/>
          <p:cNvPicPr preferRelativeResize="0"/>
          <p:nvPr/>
        </p:nvPicPr>
        <p:blipFill rotWithShape="1">
          <a:blip r:embed="rId3">
            <a:alphaModFix/>
          </a:blip>
          <a:srcRect/>
          <a:stretch/>
        </p:blipFill>
        <p:spPr>
          <a:xfrm>
            <a:off x="196468" y="753264"/>
            <a:ext cx="11658601" cy="289419"/>
          </a:xfrm>
          <a:prstGeom prst="rect">
            <a:avLst/>
          </a:prstGeom>
          <a:noFill/>
          <a:ln>
            <a:noFill/>
          </a:ln>
        </p:spPr>
      </p:pic>
      <p:sp>
        <p:nvSpPr>
          <p:cNvPr id="1067" name="Google Shape;1067;p28"/>
          <p:cNvSpPr txBox="1"/>
          <p:nvPr/>
        </p:nvSpPr>
        <p:spPr>
          <a:xfrm>
            <a:off x="196467" y="1711686"/>
            <a:ext cx="6334655" cy="4770496"/>
          </a:xfrm>
          <a:prstGeom prst="rect">
            <a:avLst/>
          </a:prstGeom>
          <a:noFill/>
          <a:ln w="28575"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rgbClr val="004C86"/>
              </a:buClr>
              <a:buSzPts val="1600"/>
              <a:buFont typeface="Wingdings" panose="05000000000000000000" pitchFamily="2" charset="2"/>
              <a:buChar char="Ø"/>
            </a:pPr>
            <a:r>
              <a:rPr lang="en-US" sz="1600" dirty="0">
                <a:solidFill>
                  <a:schemeClr val="accent1">
                    <a:lumMod val="50000"/>
                  </a:schemeClr>
                </a:solidFill>
                <a:latin typeface="Aptos" panose="020B0004020202020204" pitchFamily="34" charset="0"/>
                <a:ea typeface="Calibri"/>
                <a:cs typeface="Calibri"/>
                <a:sym typeface="Calibri"/>
              </a:rPr>
              <a:t>A person reports whether they performed activities within the last 3 months by giving a binary answer (yes or no). Having carried out digital activities is considered a proxy for digital skills.</a:t>
            </a:r>
          </a:p>
          <a:p>
            <a:pPr marL="285750" marR="0" lvl="0" indent="-285750" algn="l" rtl="0">
              <a:spcBef>
                <a:spcPts val="0"/>
              </a:spcBef>
              <a:spcAft>
                <a:spcPts val="0"/>
              </a:spcAft>
              <a:buClr>
                <a:srgbClr val="004C86"/>
              </a:buClr>
              <a:buSzPts val="1600"/>
              <a:buFont typeface="Wingdings" panose="05000000000000000000" pitchFamily="2" charset="2"/>
              <a:buChar char="Ø"/>
            </a:pPr>
            <a:r>
              <a:rPr lang="en-US" sz="1600" dirty="0">
                <a:solidFill>
                  <a:schemeClr val="accent1">
                    <a:lumMod val="50000"/>
                  </a:schemeClr>
                </a:solidFill>
                <a:latin typeface="Aptos" panose="020B0004020202020204" pitchFamily="34" charset="0"/>
                <a:ea typeface="Calibri"/>
                <a:cs typeface="Calibri"/>
                <a:sym typeface="Calibri"/>
              </a:rPr>
              <a:t>Then raw binary scores are converted to levels for each skill area:</a:t>
            </a:r>
          </a:p>
          <a:p>
            <a:pPr marL="742950" lvl="1" indent="-285750">
              <a:buClr>
                <a:srgbClr val="004C86"/>
              </a:buClr>
              <a:buSzPts val="1600"/>
              <a:buFont typeface="Wingdings" panose="05000000000000000000" pitchFamily="2" charset="2"/>
              <a:buChar char="q"/>
            </a:pPr>
            <a:r>
              <a:rPr lang="en-US" sz="1600" dirty="0">
                <a:solidFill>
                  <a:schemeClr val="accent1">
                    <a:lumMod val="50000"/>
                  </a:schemeClr>
                </a:solidFill>
                <a:latin typeface="Aptos" panose="020B0004020202020204" pitchFamily="34" charset="0"/>
                <a:ea typeface="Calibri"/>
                <a:cs typeface="Calibri"/>
                <a:sym typeface="Calibri"/>
              </a:rPr>
              <a:t>If no activity, 0 is assigned.</a:t>
            </a:r>
          </a:p>
          <a:p>
            <a:pPr marL="742950" lvl="1" indent="-285750">
              <a:buClr>
                <a:srgbClr val="004C86"/>
              </a:buClr>
              <a:buSzPts val="1600"/>
              <a:buFont typeface="Wingdings" panose="05000000000000000000" pitchFamily="2" charset="2"/>
              <a:buChar char="q"/>
            </a:pPr>
            <a:r>
              <a:rPr lang="en-US" sz="1600" dirty="0">
                <a:solidFill>
                  <a:schemeClr val="accent1">
                    <a:lumMod val="50000"/>
                  </a:schemeClr>
                </a:solidFill>
                <a:latin typeface="Aptos" panose="020B0004020202020204" pitchFamily="34" charset="0"/>
                <a:ea typeface="Calibri"/>
                <a:cs typeface="Calibri"/>
                <a:sym typeface="Calibri"/>
              </a:rPr>
              <a:t>If only one activity, 1 is assigned.</a:t>
            </a:r>
          </a:p>
          <a:p>
            <a:pPr marL="742950" lvl="1" indent="-285750">
              <a:buClr>
                <a:srgbClr val="004C86"/>
              </a:buClr>
              <a:buSzPts val="1600"/>
              <a:buFont typeface="Wingdings" panose="05000000000000000000" pitchFamily="2" charset="2"/>
              <a:buChar char="q"/>
            </a:pPr>
            <a:r>
              <a:rPr lang="en-US" sz="1600" dirty="0">
                <a:solidFill>
                  <a:schemeClr val="accent1">
                    <a:lumMod val="50000"/>
                  </a:schemeClr>
                </a:solidFill>
                <a:latin typeface="Aptos" panose="020B0004020202020204" pitchFamily="34" charset="0"/>
                <a:ea typeface="Calibri"/>
                <a:cs typeface="Calibri"/>
                <a:sym typeface="Calibri"/>
              </a:rPr>
              <a:t>If more than one activity, 2 is assigned.</a:t>
            </a:r>
            <a:endParaRPr lang="en-US" sz="1600" b="1" dirty="0">
              <a:solidFill>
                <a:schemeClr val="accent1">
                  <a:lumMod val="50000"/>
                </a:schemeClr>
              </a:solidFill>
              <a:latin typeface="Aptos" panose="020B0004020202020204" pitchFamily="34" charset="0"/>
              <a:ea typeface="Calibri"/>
              <a:cs typeface="Calibri"/>
              <a:sym typeface="Calibri"/>
            </a:endParaRPr>
          </a:p>
          <a:p>
            <a:pPr marL="285750" marR="0" lvl="0" indent="-285750" algn="l" rtl="0">
              <a:spcBef>
                <a:spcPts val="0"/>
              </a:spcBef>
              <a:spcAft>
                <a:spcPts val="0"/>
              </a:spcAft>
              <a:buClr>
                <a:srgbClr val="004C86"/>
              </a:buClr>
              <a:buSzPts val="1600"/>
              <a:buFont typeface="Wingdings" panose="05000000000000000000" pitchFamily="2" charset="2"/>
              <a:buChar char="Ø"/>
            </a:pPr>
            <a:r>
              <a:rPr lang="en-US" sz="1600" dirty="0">
                <a:solidFill>
                  <a:schemeClr val="accent1">
                    <a:lumMod val="50000"/>
                  </a:schemeClr>
                </a:solidFill>
                <a:latin typeface="Aptos" panose="020B0004020202020204" pitchFamily="34" charset="0"/>
                <a:ea typeface="Calibri"/>
                <a:cs typeface="Calibri"/>
                <a:sym typeface="Calibri"/>
              </a:rPr>
              <a:t>Finally, the individuals are classified into 3 digital skill levels.</a:t>
            </a:r>
          </a:p>
          <a:p>
            <a:pPr marL="742950" lvl="1" indent="-285750">
              <a:buClr>
                <a:srgbClr val="004C86"/>
              </a:buClr>
              <a:buSzPts val="1600"/>
              <a:buFont typeface="Wingdings" panose="05000000000000000000" pitchFamily="2" charset="2"/>
              <a:buChar char="q"/>
            </a:pPr>
            <a:r>
              <a:rPr lang="en-US" sz="1600" dirty="0">
                <a:solidFill>
                  <a:schemeClr val="accent1">
                    <a:lumMod val="50000"/>
                  </a:schemeClr>
                </a:solidFill>
                <a:latin typeface="Aptos" panose="020B0004020202020204" pitchFamily="34" charset="0"/>
                <a:ea typeface="Calibri"/>
                <a:cs typeface="Calibri"/>
                <a:sym typeface="Calibri"/>
              </a:rPr>
              <a:t>Above basic</a:t>
            </a:r>
          </a:p>
          <a:p>
            <a:pPr marL="742950" lvl="1" indent="-285750">
              <a:buClr>
                <a:srgbClr val="004C86"/>
              </a:buClr>
              <a:buSzPts val="1600"/>
              <a:buFont typeface="Wingdings" panose="05000000000000000000" pitchFamily="2" charset="2"/>
              <a:buChar char="q"/>
            </a:pPr>
            <a:r>
              <a:rPr lang="en-US" sz="1600" dirty="0">
                <a:solidFill>
                  <a:schemeClr val="accent1">
                    <a:lumMod val="50000"/>
                  </a:schemeClr>
                </a:solidFill>
                <a:latin typeface="Aptos" panose="020B0004020202020204" pitchFamily="34" charset="0"/>
                <a:ea typeface="Calibri"/>
                <a:cs typeface="Calibri"/>
                <a:sym typeface="Calibri"/>
              </a:rPr>
              <a:t>Basic</a:t>
            </a:r>
          </a:p>
          <a:p>
            <a:pPr marL="742950" lvl="1" indent="-285750">
              <a:buClr>
                <a:srgbClr val="004C86"/>
              </a:buClr>
              <a:buSzPts val="1600"/>
              <a:buFont typeface="Wingdings" panose="05000000000000000000" pitchFamily="2" charset="2"/>
              <a:buChar char="q"/>
            </a:pPr>
            <a:r>
              <a:rPr lang="en-US" sz="1600" dirty="0">
                <a:solidFill>
                  <a:schemeClr val="accent1">
                    <a:lumMod val="50000"/>
                  </a:schemeClr>
                </a:solidFill>
                <a:latin typeface="Aptos" panose="020B0004020202020204" pitchFamily="34" charset="0"/>
                <a:ea typeface="Calibri"/>
                <a:cs typeface="Calibri"/>
                <a:sym typeface="Calibri"/>
              </a:rPr>
              <a:t>Below basic</a:t>
            </a:r>
          </a:p>
          <a:p>
            <a:pPr marL="285750" indent="-285750">
              <a:buClr>
                <a:srgbClr val="004C86"/>
              </a:buClr>
              <a:buSzPts val="1600"/>
              <a:buFont typeface="Wingdings" panose="05000000000000000000" pitchFamily="2" charset="2"/>
              <a:buChar char="Ø"/>
            </a:pPr>
            <a:r>
              <a:rPr lang="en-US" sz="1600" dirty="0">
                <a:solidFill>
                  <a:schemeClr val="accent1">
                    <a:lumMod val="50000"/>
                  </a:schemeClr>
                </a:solidFill>
                <a:latin typeface="Aptos" panose="020B0004020202020204" pitchFamily="34" charset="0"/>
                <a:ea typeface="Calibri"/>
                <a:cs typeface="Calibri"/>
              </a:rPr>
              <a:t>A criterion-based approach is used to calculate the level of ICT skills.</a:t>
            </a:r>
          </a:p>
          <a:p>
            <a:pPr marL="742950" lvl="1" indent="-285750">
              <a:buClr>
                <a:srgbClr val="004C86"/>
              </a:buClr>
              <a:buSzPts val="1600"/>
              <a:buFont typeface="Wingdings" panose="05000000000000000000" pitchFamily="2" charset="2"/>
              <a:buChar char="q"/>
            </a:pPr>
            <a:r>
              <a:rPr lang="en-US" sz="1600" dirty="0">
                <a:solidFill>
                  <a:schemeClr val="accent1">
                    <a:lumMod val="50000"/>
                  </a:schemeClr>
                </a:solidFill>
                <a:latin typeface="Aptos" panose="020B0004020202020204" pitchFamily="34" charset="0"/>
                <a:ea typeface="Calibri"/>
                <a:cs typeface="Calibri"/>
              </a:rPr>
              <a:t>Below basic digital skills - individuals have performed activities in less than 5 out of the 5 skills areas</a:t>
            </a:r>
          </a:p>
          <a:p>
            <a:pPr marL="742950" lvl="1" indent="-285750">
              <a:buClr>
                <a:srgbClr val="004C86"/>
              </a:buClr>
              <a:buSzPts val="1600"/>
              <a:buFont typeface="Wingdings" panose="05000000000000000000" pitchFamily="2" charset="2"/>
              <a:buChar char="q"/>
            </a:pPr>
            <a:r>
              <a:rPr lang="en-US" sz="1600" dirty="0">
                <a:solidFill>
                  <a:schemeClr val="accent1">
                    <a:lumMod val="50000"/>
                  </a:schemeClr>
                </a:solidFill>
                <a:latin typeface="Aptos" panose="020B0004020202020204" pitchFamily="34" charset="0"/>
                <a:ea typeface="Calibri"/>
                <a:cs typeface="Calibri"/>
              </a:rPr>
              <a:t>Basic digital skills - individuals should have at least one activity in all 5 skills areas</a:t>
            </a:r>
          </a:p>
          <a:p>
            <a:pPr marL="742950" lvl="1" indent="-285750">
              <a:buClr>
                <a:srgbClr val="004C86"/>
              </a:buClr>
              <a:buSzPts val="1600"/>
              <a:buFont typeface="Wingdings" panose="05000000000000000000" pitchFamily="2" charset="2"/>
              <a:buChar char="q"/>
            </a:pPr>
            <a:r>
              <a:rPr lang="en-US" sz="1600" dirty="0">
                <a:solidFill>
                  <a:schemeClr val="accent1">
                    <a:lumMod val="50000"/>
                  </a:schemeClr>
                </a:solidFill>
                <a:latin typeface="Aptos" panose="020B0004020202020204" pitchFamily="34" charset="0"/>
                <a:ea typeface="Calibri"/>
                <a:cs typeface="Calibri"/>
              </a:rPr>
              <a:t>Above basic digital skills - individuals should have 2 or more activities in all 5 skills areas.</a:t>
            </a:r>
            <a:endParaRPr lang="en-US" sz="1600" dirty="0">
              <a:solidFill>
                <a:schemeClr val="accent1">
                  <a:lumMod val="50000"/>
                </a:schemeClr>
              </a:solidFill>
              <a:latin typeface="Aptos" panose="020B0004020202020204" pitchFamily="34" charset="0"/>
              <a:ea typeface="Calibri"/>
              <a:cs typeface="Calibri"/>
              <a:sym typeface="Calibri"/>
            </a:endParaRPr>
          </a:p>
        </p:txBody>
      </p:sp>
      <p:sp>
        <p:nvSpPr>
          <p:cNvPr id="2" name="Google Shape;888;p17">
            <a:extLst>
              <a:ext uri="{FF2B5EF4-FFF2-40B4-BE49-F238E27FC236}">
                <a16:creationId xmlns:a16="http://schemas.microsoft.com/office/drawing/2014/main" id="{466CB6B5-982C-9EFB-8EF5-81E602EB5A52}"/>
              </a:ext>
            </a:extLst>
          </p:cNvPr>
          <p:cNvSpPr txBox="1"/>
          <p:nvPr/>
        </p:nvSpPr>
        <p:spPr>
          <a:xfrm>
            <a:off x="190217" y="101887"/>
            <a:ext cx="1101584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1"/>
              </a:buClr>
              <a:buSzPts val="4000"/>
              <a:buFont typeface="Calibri"/>
              <a:buNone/>
            </a:pPr>
            <a:r>
              <a:rPr lang="en-US" sz="4000" b="1" i="0" u="none" strike="noStrike" dirty="0">
                <a:solidFill>
                  <a:schemeClr val="accent1"/>
                </a:solidFill>
                <a:latin typeface="Aptos" panose="020B0004020202020204" pitchFamily="34" charset="0"/>
                <a:ea typeface="Calibri"/>
                <a:cs typeface="Calibri"/>
                <a:sym typeface="Calibri"/>
              </a:rPr>
              <a:t>Methodology</a:t>
            </a:r>
            <a:endParaRPr sz="3600" b="0" dirty="0">
              <a:solidFill>
                <a:schemeClr val="accent1"/>
              </a:solidFill>
              <a:latin typeface="Aptos" panose="020B0004020202020204" pitchFamily="34" charset="0"/>
              <a:ea typeface="Calibri"/>
              <a:cs typeface="Calibri"/>
              <a:sym typeface="Calibri"/>
            </a:endParaRPr>
          </a:p>
        </p:txBody>
      </p:sp>
      <p:sp>
        <p:nvSpPr>
          <p:cNvPr id="4" name="TextBox 3">
            <a:extLst>
              <a:ext uri="{FF2B5EF4-FFF2-40B4-BE49-F238E27FC236}">
                <a16:creationId xmlns:a16="http://schemas.microsoft.com/office/drawing/2014/main" id="{3377D617-335F-50D6-3E82-3CB377D3AE0A}"/>
              </a:ext>
            </a:extLst>
          </p:cNvPr>
          <p:cNvSpPr txBox="1"/>
          <p:nvPr/>
        </p:nvSpPr>
        <p:spPr>
          <a:xfrm>
            <a:off x="183965" y="1133824"/>
            <a:ext cx="11671104" cy="461665"/>
          </a:xfrm>
          <a:prstGeom prst="rect">
            <a:avLst/>
          </a:prstGeom>
          <a:solidFill>
            <a:schemeClr val="accent5"/>
          </a:solidFill>
        </p:spPr>
        <p:txBody>
          <a:bodyPr wrap="square" lIns="0" rIns="0" rtlCol="0" anchor="b">
            <a:spAutoFit/>
          </a:bodyPr>
          <a:lstStyle/>
          <a:p>
            <a:pPr algn="ctr"/>
            <a:endParaRPr lang="en-US" sz="2400" b="1" cap="all" noProof="1">
              <a:solidFill>
                <a:schemeClr val="bg1"/>
              </a:solidFill>
              <a:latin typeface="Aptos" panose="020B0004020202020204" pitchFamily="34" charset="0"/>
            </a:endParaRPr>
          </a:p>
        </p:txBody>
      </p:sp>
      <p:sp>
        <p:nvSpPr>
          <p:cNvPr id="5" name="TextBox 4">
            <a:extLst>
              <a:ext uri="{FF2B5EF4-FFF2-40B4-BE49-F238E27FC236}">
                <a16:creationId xmlns:a16="http://schemas.microsoft.com/office/drawing/2014/main" id="{8511CEC7-72BB-C910-6563-1FB9267D9CDF}"/>
              </a:ext>
            </a:extLst>
          </p:cNvPr>
          <p:cNvSpPr txBox="1"/>
          <p:nvPr/>
        </p:nvSpPr>
        <p:spPr>
          <a:xfrm>
            <a:off x="183963" y="1103973"/>
            <a:ext cx="11658601" cy="553998"/>
          </a:xfrm>
          <a:prstGeom prst="rect">
            <a:avLst/>
          </a:prstGeom>
          <a:noFill/>
        </p:spPr>
        <p:txBody>
          <a:bodyPr wrap="square">
            <a:spAutoFit/>
          </a:bodyPr>
          <a:lstStyle/>
          <a:p>
            <a:r>
              <a:rPr lang="en-US" sz="1500" b="1" i="1" dirty="0">
                <a:solidFill>
                  <a:schemeClr val="bg1"/>
                </a:solidFill>
                <a:latin typeface="Aptos" panose="020B0004020202020204" pitchFamily="34" charset="0"/>
              </a:rPr>
              <a:t>The work on assessment was discussed, organized and coordinated on the basis of the ITU’s Digital Skills Assessment Guidebook (ITU, 2020).</a:t>
            </a:r>
            <a:endParaRPr lang="az-Latn-AZ" sz="1500" b="1" i="1" kern="1200" dirty="0">
              <a:solidFill>
                <a:schemeClr val="bg1"/>
              </a:solidFill>
              <a:latin typeface="Aptos" panose="020B0004020202020204" pitchFamily="34" charset="0"/>
            </a:endParaRPr>
          </a:p>
        </p:txBody>
      </p:sp>
      <p:pic>
        <p:nvPicPr>
          <p:cNvPr id="6" name="Picture 5">
            <a:extLst>
              <a:ext uri="{FF2B5EF4-FFF2-40B4-BE49-F238E27FC236}">
                <a16:creationId xmlns:a16="http://schemas.microsoft.com/office/drawing/2014/main" id="{21A489BB-C78F-1340-C7F5-3A717A1FC387}"/>
              </a:ext>
            </a:extLst>
          </p:cNvPr>
          <p:cNvPicPr>
            <a:picLocks noChangeAspect="1"/>
          </p:cNvPicPr>
          <p:nvPr/>
        </p:nvPicPr>
        <p:blipFill rotWithShape="1">
          <a:blip r:embed="rId4"/>
          <a:srcRect r="3304"/>
          <a:stretch/>
        </p:blipFill>
        <p:spPr>
          <a:xfrm>
            <a:off x="6612673" y="1678403"/>
            <a:ext cx="5242395" cy="4794664"/>
          </a:xfrm>
          <a:prstGeom prst="rect">
            <a:avLst/>
          </a:prstGeom>
        </p:spPr>
      </p:pic>
    </p:spTree>
    <p:extLst>
      <p:ext uri="{BB962C8B-B14F-4D97-AF65-F5344CB8AC3E}">
        <p14:creationId xmlns:p14="http://schemas.microsoft.com/office/powerpoint/2010/main" val="825038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pic>
        <p:nvPicPr>
          <p:cNvPr id="1065" name="Google Shape;1065;p28"/>
          <p:cNvPicPr preferRelativeResize="0"/>
          <p:nvPr/>
        </p:nvPicPr>
        <p:blipFill rotWithShape="1">
          <a:blip r:embed="rId3">
            <a:alphaModFix/>
          </a:blip>
          <a:srcRect/>
          <a:stretch/>
        </p:blipFill>
        <p:spPr>
          <a:xfrm>
            <a:off x="196468" y="864931"/>
            <a:ext cx="11658601" cy="289419"/>
          </a:xfrm>
          <a:prstGeom prst="rect">
            <a:avLst/>
          </a:prstGeom>
          <a:noFill/>
          <a:ln>
            <a:noFill/>
          </a:ln>
        </p:spPr>
      </p:pic>
      <p:sp>
        <p:nvSpPr>
          <p:cNvPr id="1067" name="Google Shape;1067;p28"/>
          <p:cNvSpPr txBox="1"/>
          <p:nvPr/>
        </p:nvSpPr>
        <p:spPr>
          <a:xfrm>
            <a:off x="183966" y="2023334"/>
            <a:ext cx="4989000" cy="4278054"/>
          </a:xfrm>
          <a:prstGeom prst="rect">
            <a:avLst/>
          </a:prstGeom>
          <a:noFill/>
          <a:ln w="28575"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rgbClr val="004C86"/>
              </a:buClr>
              <a:buSzPts val="1600"/>
              <a:buFont typeface="Wingdings" panose="05000000000000000000" pitchFamily="2" charset="2"/>
              <a:buChar char="Ø"/>
            </a:pPr>
            <a:r>
              <a:rPr lang="en-US" sz="1600" b="1" dirty="0">
                <a:solidFill>
                  <a:schemeClr val="accent1">
                    <a:lumMod val="50000"/>
                  </a:schemeClr>
                </a:solidFill>
                <a:latin typeface="Aptos" panose="020B0004020202020204" pitchFamily="34" charset="0"/>
                <a:ea typeface="Calibri"/>
                <a:cs typeface="Calibri"/>
                <a:sym typeface="Calibri"/>
              </a:rPr>
              <a:t>A representative survey of nearly 35 000 individuals using a randomized sample of households aged 7 and older in 13 economic regions of Azerbaijan.</a:t>
            </a:r>
          </a:p>
          <a:p>
            <a:pPr marR="0" lvl="0" algn="l" rtl="0">
              <a:spcBef>
                <a:spcPts val="0"/>
              </a:spcBef>
              <a:spcAft>
                <a:spcPts val="0"/>
              </a:spcAft>
              <a:buClr>
                <a:srgbClr val="004C86"/>
              </a:buClr>
              <a:buSzPts val="1600"/>
            </a:pPr>
            <a:endParaRPr lang="en-US" sz="1600" b="1" dirty="0">
              <a:solidFill>
                <a:schemeClr val="accent1">
                  <a:lumMod val="50000"/>
                </a:schemeClr>
              </a:solidFill>
              <a:latin typeface="Aptos" panose="020B0004020202020204" pitchFamily="34" charset="0"/>
              <a:ea typeface="Calibri"/>
              <a:cs typeface="Calibri"/>
              <a:sym typeface="Calibri"/>
            </a:endParaRPr>
          </a:p>
          <a:p>
            <a:pPr marL="285750" marR="0" lvl="0" indent="-285750" algn="l" rtl="0">
              <a:spcBef>
                <a:spcPts val="0"/>
              </a:spcBef>
              <a:spcAft>
                <a:spcPts val="0"/>
              </a:spcAft>
              <a:buClr>
                <a:srgbClr val="004C86"/>
              </a:buClr>
              <a:buSzPts val="1600"/>
              <a:buFont typeface="Wingdings" panose="05000000000000000000" pitchFamily="2" charset="2"/>
              <a:buChar char="Ø"/>
            </a:pPr>
            <a:r>
              <a:rPr lang="en-US" sz="1600" b="1" dirty="0">
                <a:solidFill>
                  <a:schemeClr val="accent1">
                    <a:lumMod val="50000"/>
                  </a:schemeClr>
                </a:solidFill>
                <a:latin typeface="Aptos" panose="020B0004020202020204" pitchFamily="34" charset="0"/>
                <a:ea typeface="Calibri"/>
                <a:cs typeface="Calibri"/>
                <a:sym typeface="Calibri"/>
              </a:rPr>
              <a:t>The data gathering was conducted in different phases by the State Statistical Committee of Azerbaijan.</a:t>
            </a:r>
          </a:p>
          <a:p>
            <a:pPr marR="0" lvl="0" algn="l" rtl="0">
              <a:spcBef>
                <a:spcPts val="0"/>
              </a:spcBef>
              <a:spcAft>
                <a:spcPts val="0"/>
              </a:spcAft>
              <a:buClr>
                <a:srgbClr val="004C86"/>
              </a:buClr>
              <a:buSzPts val="1600"/>
            </a:pPr>
            <a:endParaRPr lang="en-US" sz="1600" b="1" dirty="0">
              <a:solidFill>
                <a:schemeClr val="accent1">
                  <a:lumMod val="50000"/>
                </a:schemeClr>
              </a:solidFill>
              <a:latin typeface="Aptos" panose="020B0004020202020204" pitchFamily="34" charset="0"/>
              <a:ea typeface="Calibri"/>
              <a:cs typeface="Calibri"/>
              <a:sym typeface="Calibri"/>
            </a:endParaRPr>
          </a:p>
          <a:p>
            <a:pPr marR="0" lvl="0" algn="l" rtl="0">
              <a:spcBef>
                <a:spcPts val="0"/>
              </a:spcBef>
              <a:spcAft>
                <a:spcPts val="0"/>
              </a:spcAft>
              <a:buClr>
                <a:srgbClr val="004C86"/>
              </a:buClr>
              <a:buSzPts val="1600"/>
            </a:pPr>
            <a:endParaRPr lang="en-US" sz="1600" b="1" dirty="0">
              <a:solidFill>
                <a:schemeClr val="accent1">
                  <a:lumMod val="50000"/>
                </a:schemeClr>
              </a:solidFill>
              <a:latin typeface="Aptos" panose="020B0004020202020204" pitchFamily="34" charset="0"/>
              <a:ea typeface="Calibri"/>
              <a:cs typeface="Calibri"/>
              <a:sym typeface="Calibri"/>
            </a:endParaRPr>
          </a:p>
          <a:p>
            <a:pPr marL="285750" marR="0" lvl="0" indent="-285750" algn="l" rtl="0">
              <a:spcBef>
                <a:spcPts val="0"/>
              </a:spcBef>
              <a:spcAft>
                <a:spcPts val="0"/>
              </a:spcAft>
              <a:buClr>
                <a:srgbClr val="004C86"/>
              </a:buClr>
              <a:buSzPts val="1600"/>
              <a:buFont typeface="Wingdings" panose="05000000000000000000" pitchFamily="2" charset="2"/>
              <a:buChar char="Ø"/>
            </a:pPr>
            <a:r>
              <a:rPr lang="en-US" sz="1600" b="1" dirty="0">
                <a:solidFill>
                  <a:schemeClr val="accent1">
                    <a:lumMod val="50000"/>
                  </a:schemeClr>
                </a:solidFill>
                <a:latin typeface="Aptos" panose="020B0004020202020204" pitchFamily="34" charset="0"/>
                <a:ea typeface="Calibri"/>
                <a:cs typeface="Calibri"/>
                <a:sym typeface="Calibri"/>
              </a:rPr>
              <a:t>Online surveys target groups:</a:t>
            </a:r>
          </a:p>
          <a:p>
            <a:pPr marL="742950" lvl="1" indent="-285750">
              <a:buClr>
                <a:srgbClr val="004C86"/>
              </a:buClr>
              <a:buSzPts val="1600"/>
              <a:buFont typeface="Wingdings" panose="05000000000000000000" pitchFamily="2" charset="2"/>
              <a:buChar char="q"/>
            </a:pPr>
            <a:r>
              <a:rPr lang="en-US" sz="1600" b="1" dirty="0">
                <a:solidFill>
                  <a:schemeClr val="accent1">
                    <a:lumMod val="50000"/>
                  </a:schemeClr>
                </a:solidFill>
                <a:latin typeface="Aptos" panose="020B0004020202020204" pitchFamily="34" charset="0"/>
                <a:ea typeface="Calibri"/>
                <a:cs typeface="Calibri"/>
                <a:sym typeface="Calibri"/>
              </a:rPr>
              <a:t>Students - 6372</a:t>
            </a:r>
          </a:p>
          <a:p>
            <a:pPr marL="742950" lvl="1" indent="-285750">
              <a:buClr>
                <a:srgbClr val="004C86"/>
              </a:buClr>
              <a:buSzPts val="1600"/>
              <a:buFont typeface="Wingdings" panose="05000000000000000000" pitchFamily="2" charset="2"/>
              <a:buChar char="q"/>
            </a:pPr>
            <a:r>
              <a:rPr lang="en-US" sz="1600" b="1" dirty="0">
                <a:solidFill>
                  <a:schemeClr val="accent1">
                    <a:lumMod val="50000"/>
                  </a:schemeClr>
                </a:solidFill>
                <a:latin typeface="Aptos" panose="020B0004020202020204" pitchFamily="34" charset="0"/>
                <a:ea typeface="Calibri"/>
                <a:cs typeface="Calibri"/>
                <a:sym typeface="Calibri"/>
              </a:rPr>
              <a:t>Staff of private enterprises – 1116</a:t>
            </a:r>
          </a:p>
          <a:p>
            <a:pPr marL="742950" lvl="1" indent="-285750">
              <a:buClr>
                <a:srgbClr val="004C86"/>
              </a:buClr>
              <a:buSzPts val="1600"/>
              <a:buFont typeface="Wingdings" panose="05000000000000000000" pitchFamily="2" charset="2"/>
              <a:buChar char="q"/>
            </a:pPr>
            <a:r>
              <a:rPr lang="en-US" sz="1600" b="1" dirty="0">
                <a:solidFill>
                  <a:schemeClr val="accent1">
                    <a:lumMod val="50000"/>
                  </a:schemeClr>
                </a:solidFill>
                <a:latin typeface="Aptos" panose="020B0004020202020204" pitchFamily="34" charset="0"/>
                <a:ea typeface="Calibri"/>
                <a:cs typeface="Calibri"/>
                <a:sym typeface="Calibri"/>
              </a:rPr>
              <a:t>Teaching staff from higher education institutions – 886</a:t>
            </a:r>
          </a:p>
          <a:p>
            <a:pPr marL="742950" lvl="1" indent="-285750">
              <a:buClr>
                <a:srgbClr val="004C86"/>
              </a:buClr>
              <a:buSzPts val="1600"/>
              <a:buFont typeface="Wingdings" panose="05000000000000000000" pitchFamily="2" charset="2"/>
              <a:buChar char="q"/>
            </a:pPr>
            <a:r>
              <a:rPr lang="en-US" sz="1600" b="1" dirty="0">
                <a:solidFill>
                  <a:schemeClr val="accent1">
                    <a:lumMod val="50000"/>
                  </a:schemeClr>
                </a:solidFill>
                <a:latin typeface="Aptos" panose="020B0004020202020204" pitchFamily="34" charset="0"/>
                <a:ea typeface="Calibri"/>
                <a:cs typeface="Calibri"/>
                <a:sym typeface="Calibri"/>
              </a:rPr>
              <a:t>Public agencies – 679</a:t>
            </a:r>
          </a:p>
          <a:p>
            <a:pPr marL="742950" lvl="1" indent="-285750">
              <a:buClr>
                <a:srgbClr val="004C86"/>
              </a:buClr>
              <a:buSzPts val="1600"/>
              <a:buFont typeface="Wingdings" panose="05000000000000000000" pitchFamily="2" charset="2"/>
              <a:buChar char="q"/>
            </a:pPr>
            <a:endParaRPr lang="en-US" sz="1600" b="1" dirty="0">
              <a:solidFill>
                <a:schemeClr val="accent1">
                  <a:lumMod val="50000"/>
                </a:schemeClr>
              </a:solidFill>
              <a:latin typeface="Aptos" panose="020B0004020202020204" pitchFamily="34" charset="0"/>
              <a:ea typeface="Calibri"/>
              <a:cs typeface="Calibri"/>
              <a:sym typeface="Calibri"/>
            </a:endParaRPr>
          </a:p>
        </p:txBody>
      </p:sp>
      <p:sp>
        <p:nvSpPr>
          <p:cNvPr id="1068" name="Google Shape;1068;p28"/>
          <p:cNvSpPr/>
          <p:nvPr/>
        </p:nvSpPr>
        <p:spPr>
          <a:xfrm>
            <a:off x="5464893" y="2023333"/>
            <a:ext cx="6377673" cy="4278055"/>
          </a:xfrm>
          <a:prstGeom prst="rect">
            <a:avLst/>
          </a:prstGeom>
          <a:noFill/>
          <a:ln w="38100" cap="flat" cmpd="sng">
            <a:solidFill>
              <a:schemeClr val="accent1">
                <a:lumMod val="60000"/>
                <a:lumOff val="4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Aptos" panose="020B0004020202020204" pitchFamily="34" charset="0"/>
              <a:ea typeface="Calibri"/>
              <a:cs typeface="Calibri"/>
              <a:sym typeface="Calibri"/>
            </a:endParaRPr>
          </a:p>
        </p:txBody>
      </p:sp>
      <p:sp>
        <p:nvSpPr>
          <p:cNvPr id="2" name="Google Shape;888;p17">
            <a:extLst>
              <a:ext uri="{FF2B5EF4-FFF2-40B4-BE49-F238E27FC236}">
                <a16:creationId xmlns:a16="http://schemas.microsoft.com/office/drawing/2014/main" id="{466CB6B5-982C-9EFB-8EF5-81E602EB5A52}"/>
              </a:ext>
            </a:extLst>
          </p:cNvPr>
          <p:cNvSpPr txBox="1"/>
          <p:nvPr/>
        </p:nvSpPr>
        <p:spPr>
          <a:xfrm>
            <a:off x="190217" y="101887"/>
            <a:ext cx="1101584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1"/>
              </a:buClr>
              <a:buSzPts val="4000"/>
              <a:buFont typeface="Calibri"/>
              <a:buNone/>
            </a:pPr>
            <a:r>
              <a:rPr lang="en-US" sz="4000" b="1" i="0" u="none" strike="noStrike" dirty="0">
                <a:solidFill>
                  <a:schemeClr val="accent1"/>
                </a:solidFill>
                <a:latin typeface="Aptos" panose="020B0004020202020204" pitchFamily="34" charset="0"/>
                <a:ea typeface="Calibri"/>
                <a:cs typeface="Calibri"/>
                <a:sym typeface="Calibri"/>
              </a:rPr>
              <a:t>Survey Data</a:t>
            </a:r>
            <a:endParaRPr sz="3600" b="0" dirty="0">
              <a:solidFill>
                <a:schemeClr val="accent1"/>
              </a:solidFill>
              <a:latin typeface="Aptos" panose="020B0004020202020204" pitchFamily="34" charset="0"/>
              <a:ea typeface="Calibri"/>
              <a:cs typeface="Calibri"/>
              <a:sym typeface="Calibri"/>
            </a:endParaRPr>
          </a:p>
        </p:txBody>
      </p:sp>
      <p:sp>
        <p:nvSpPr>
          <p:cNvPr id="4" name="TextBox 3">
            <a:extLst>
              <a:ext uri="{FF2B5EF4-FFF2-40B4-BE49-F238E27FC236}">
                <a16:creationId xmlns:a16="http://schemas.microsoft.com/office/drawing/2014/main" id="{3377D617-335F-50D6-3E82-3CB377D3AE0A}"/>
              </a:ext>
            </a:extLst>
          </p:cNvPr>
          <p:cNvSpPr txBox="1"/>
          <p:nvPr/>
        </p:nvSpPr>
        <p:spPr>
          <a:xfrm>
            <a:off x="183965" y="1388787"/>
            <a:ext cx="11671103" cy="461665"/>
          </a:xfrm>
          <a:prstGeom prst="rect">
            <a:avLst/>
          </a:prstGeom>
          <a:solidFill>
            <a:schemeClr val="accent5"/>
          </a:solidFill>
        </p:spPr>
        <p:txBody>
          <a:bodyPr wrap="square" lIns="0" rIns="0" rtlCol="0" anchor="b">
            <a:spAutoFit/>
          </a:bodyPr>
          <a:lstStyle/>
          <a:p>
            <a:pPr algn="ctr"/>
            <a:endParaRPr lang="en-US" sz="2400" b="1" cap="all" noProof="1">
              <a:solidFill>
                <a:schemeClr val="bg1"/>
              </a:solidFill>
              <a:latin typeface="Aptos" panose="020B0004020202020204" pitchFamily="34" charset="0"/>
            </a:endParaRPr>
          </a:p>
        </p:txBody>
      </p:sp>
      <p:sp>
        <p:nvSpPr>
          <p:cNvPr id="5" name="TextBox 4">
            <a:extLst>
              <a:ext uri="{FF2B5EF4-FFF2-40B4-BE49-F238E27FC236}">
                <a16:creationId xmlns:a16="http://schemas.microsoft.com/office/drawing/2014/main" id="{8511CEC7-72BB-C910-6563-1FB9267D9CDF}"/>
              </a:ext>
            </a:extLst>
          </p:cNvPr>
          <p:cNvSpPr txBox="1"/>
          <p:nvPr/>
        </p:nvSpPr>
        <p:spPr>
          <a:xfrm>
            <a:off x="196468" y="1358009"/>
            <a:ext cx="11490010" cy="523220"/>
          </a:xfrm>
          <a:prstGeom prst="rect">
            <a:avLst/>
          </a:prstGeom>
          <a:noFill/>
        </p:spPr>
        <p:txBody>
          <a:bodyPr wrap="square">
            <a:spAutoFit/>
          </a:bodyPr>
          <a:lstStyle/>
          <a:p>
            <a:r>
              <a:rPr lang="en-US" sz="1400" b="1" dirty="0">
                <a:solidFill>
                  <a:schemeClr val="bg1"/>
                </a:solidFill>
                <a:latin typeface="Aptos" panose="020B0004020202020204" pitchFamily="34" charset="0"/>
              </a:rPr>
              <a:t>Survey gathered information about age, gender, average monthly income, education level, health, internet usage and activities done on the internet in the last 3 months.</a:t>
            </a:r>
            <a:endParaRPr lang="az-Latn-AZ" sz="1400" b="1" kern="1200" dirty="0">
              <a:solidFill>
                <a:schemeClr val="bg1"/>
              </a:solidFill>
              <a:latin typeface="Aptos" panose="020B0004020202020204" pitchFamily="34" charset="0"/>
            </a:endParaRPr>
          </a:p>
        </p:txBody>
      </p:sp>
      <p:graphicFrame>
        <p:nvGraphicFramePr>
          <p:cNvPr id="15" name="Chart 14">
            <a:extLst>
              <a:ext uri="{FF2B5EF4-FFF2-40B4-BE49-F238E27FC236}">
                <a16:creationId xmlns:a16="http://schemas.microsoft.com/office/drawing/2014/main" id="{F3A53E60-B28D-DBD5-24AA-32F7A8D6E669}"/>
              </a:ext>
            </a:extLst>
          </p:cNvPr>
          <p:cNvGraphicFramePr/>
          <p:nvPr>
            <p:extLst>
              <p:ext uri="{D42A27DB-BD31-4B8C-83A1-F6EECF244321}">
                <p14:modId xmlns:p14="http://schemas.microsoft.com/office/powerpoint/2010/main" val="1760228663"/>
              </p:ext>
            </p:extLst>
          </p:nvPr>
        </p:nvGraphicFramePr>
        <p:xfrm>
          <a:off x="5318395" y="2378317"/>
          <a:ext cx="6524171" cy="3880325"/>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a:extLst>
              <a:ext uri="{FF2B5EF4-FFF2-40B4-BE49-F238E27FC236}">
                <a16:creationId xmlns:a16="http://schemas.microsoft.com/office/drawing/2014/main" id="{530647EC-7A3E-E426-D942-F6162785E71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7599100" y="3648555"/>
            <a:ext cx="1456008" cy="145600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pic>
        <p:nvPicPr>
          <p:cNvPr id="5" name="Graphic 1">
            <a:extLst>
              <a:ext uri="{FF2B5EF4-FFF2-40B4-BE49-F238E27FC236}">
                <a16:creationId xmlns:a16="http://schemas.microsoft.com/office/drawing/2014/main" id="{2D907C1A-38E2-9506-B3D0-CDFDAC699A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98585" y="1283192"/>
            <a:ext cx="7850233" cy="5016718"/>
          </a:xfrm>
          <a:prstGeom prst="rect">
            <a:avLst/>
          </a:prstGeom>
        </p:spPr>
      </p:pic>
      <p:pic>
        <p:nvPicPr>
          <p:cNvPr id="883" name="Google Shape;883;p17"/>
          <p:cNvPicPr preferRelativeResize="0"/>
          <p:nvPr/>
        </p:nvPicPr>
        <p:blipFill rotWithShape="1">
          <a:blip r:embed="rId5">
            <a:alphaModFix/>
          </a:blip>
          <a:srcRect/>
          <a:stretch/>
        </p:blipFill>
        <p:spPr>
          <a:xfrm>
            <a:off x="190217" y="896183"/>
            <a:ext cx="11658601" cy="289419"/>
          </a:xfrm>
          <a:prstGeom prst="rect">
            <a:avLst/>
          </a:prstGeom>
          <a:noFill/>
          <a:ln>
            <a:noFill/>
          </a:ln>
        </p:spPr>
      </p:pic>
      <p:sp>
        <p:nvSpPr>
          <p:cNvPr id="888" name="Google Shape;888;p17"/>
          <p:cNvSpPr txBox="1"/>
          <p:nvPr/>
        </p:nvSpPr>
        <p:spPr>
          <a:xfrm>
            <a:off x="190217" y="213857"/>
            <a:ext cx="1101584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1"/>
              </a:buClr>
              <a:buSzPts val="4000"/>
              <a:buFont typeface="Calibri"/>
              <a:buNone/>
            </a:pPr>
            <a:r>
              <a:rPr lang="en-US" sz="3200" b="1" i="0" u="none" strike="noStrike">
                <a:solidFill>
                  <a:schemeClr val="accent1"/>
                </a:solidFill>
                <a:latin typeface="Aptos" panose="020B0004020202020204" pitchFamily="34" charset="0"/>
                <a:ea typeface="Calibri"/>
                <a:cs typeface="Calibri"/>
                <a:sym typeface="Calibri"/>
              </a:rPr>
              <a:t>Digital Skills Distribution in Azerbaijan (2023)</a:t>
            </a:r>
            <a:endParaRPr lang="en-US" sz="2800" b="0" dirty="0">
              <a:solidFill>
                <a:schemeClr val="accent1"/>
              </a:solidFill>
              <a:latin typeface="Aptos" panose="020B0004020202020204" pitchFamily="34" charset="0"/>
              <a:ea typeface="Calibri"/>
              <a:cs typeface="Calibri"/>
              <a:sym typeface="Calibri"/>
            </a:endParaRPr>
          </a:p>
        </p:txBody>
      </p:sp>
      <p:sp>
        <p:nvSpPr>
          <p:cNvPr id="26" name="TextBox 25">
            <a:extLst>
              <a:ext uri="{FF2B5EF4-FFF2-40B4-BE49-F238E27FC236}">
                <a16:creationId xmlns:a16="http://schemas.microsoft.com/office/drawing/2014/main" id="{27655112-DBA6-E048-FF7F-24B2D724B35D}"/>
              </a:ext>
            </a:extLst>
          </p:cNvPr>
          <p:cNvSpPr txBox="1"/>
          <p:nvPr/>
        </p:nvSpPr>
        <p:spPr>
          <a:xfrm>
            <a:off x="-1974870" y="1357111"/>
            <a:ext cx="6263717" cy="307777"/>
          </a:xfrm>
          <a:prstGeom prst="rect">
            <a:avLst/>
          </a:prstGeom>
          <a:noFill/>
        </p:spPr>
        <p:txBody>
          <a:bodyPr wrap="square">
            <a:spAutoFit/>
          </a:bodyPr>
          <a:lstStyle/>
          <a:p>
            <a:pPr algn="ctr"/>
            <a:r>
              <a:rPr lang="en-US" sz="1400" b="1" cap="all" noProof="1">
                <a:solidFill>
                  <a:schemeClr val="bg1"/>
                </a:solidFill>
                <a:latin typeface="Aptos" panose="020B0004020202020204" pitchFamily="34" charset="0"/>
              </a:rPr>
              <a:t>Basic digital skills</a:t>
            </a:r>
          </a:p>
        </p:txBody>
      </p:sp>
      <p:sp>
        <p:nvSpPr>
          <p:cNvPr id="31" name="TextBox 30">
            <a:extLst>
              <a:ext uri="{FF2B5EF4-FFF2-40B4-BE49-F238E27FC236}">
                <a16:creationId xmlns:a16="http://schemas.microsoft.com/office/drawing/2014/main" id="{1128552B-F1E6-83FB-3A07-402EFE744D33}"/>
              </a:ext>
            </a:extLst>
          </p:cNvPr>
          <p:cNvSpPr txBox="1"/>
          <p:nvPr/>
        </p:nvSpPr>
        <p:spPr>
          <a:xfrm>
            <a:off x="-189476" y="3629747"/>
            <a:ext cx="3200764" cy="307777"/>
          </a:xfrm>
          <a:prstGeom prst="rect">
            <a:avLst/>
          </a:prstGeom>
          <a:noFill/>
        </p:spPr>
        <p:txBody>
          <a:bodyPr wrap="square">
            <a:spAutoFit/>
          </a:bodyPr>
          <a:lstStyle/>
          <a:p>
            <a:pPr algn="ctr"/>
            <a:r>
              <a:rPr lang="en-US" sz="1400" b="1" cap="all" noProof="1">
                <a:solidFill>
                  <a:schemeClr val="bg1"/>
                </a:solidFill>
                <a:latin typeface="Aptos" panose="020B0004020202020204" pitchFamily="34" charset="0"/>
              </a:rPr>
              <a:t>Above basic digital skills</a:t>
            </a:r>
          </a:p>
        </p:txBody>
      </p:sp>
      <p:sp>
        <p:nvSpPr>
          <p:cNvPr id="3" name="TextBox 2">
            <a:extLst>
              <a:ext uri="{FF2B5EF4-FFF2-40B4-BE49-F238E27FC236}">
                <a16:creationId xmlns:a16="http://schemas.microsoft.com/office/drawing/2014/main" id="{F475FE64-01BA-4771-9EAA-1FE56E126CA1}"/>
              </a:ext>
            </a:extLst>
          </p:cNvPr>
          <p:cNvSpPr txBox="1"/>
          <p:nvPr/>
        </p:nvSpPr>
        <p:spPr>
          <a:xfrm>
            <a:off x="-189476" y="4533761"/>
            <a:ext cx="3200764" cy="307777"/>
          </a:xfrm>
          <a:prstGeom prst="rect">
            <a:avLst/>
          </a:prstGeom>
          <a:noFill/>
        </p:spPr>
        <p:txBody>
          <a:bodyPr wrap="square">
            <a:spAutoFit/>
          </a:bodyPr>
          <a:lstStyle/>
          <a:p>
            <a:pPr algn="ctr"/>
            <a:r>
              <a:rPr lang="en-US" sz="1400" b="1" cap="all" noProof="1">
                <a:solidFill>
                  <a:schemeClr val="bg1"/>
                </a:solidFill>
                <a:latin typeface="Aptos" panose="020B0004020202020204" pitchFamily="34" charset="0"/>
              </a:rPr>
              <a:t>Above basic digital skills</a:t>
            </a:r>
          </a:p>
        </p:txBody>
      </p:sp>
      <p:sp>
        <p:nvSpPr>
          <p:cNvPr id="1067" name="Google Shape;1067;p28"/>
          <p:cNvSpPr txBox="1"/>
          <p:nvPr/>
        </p:nvSpPr>
        <p:spPr>
          <a:xfrm>
            <a:off x="190218" y="1283192"/>
            <a:ext cx="3649810" cy="5755381"/>
          </a:xfrm>
          <a:prstGeom prst="rect">
            <a:avLst/>
          </a:prstGeom>
          <a:noFill/>
          <a:ln w="28575"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rgbClr val="004C86"/>
              </a:buClr>
              <a:buSzPts val="1600"/>
              <a:buFont typeface="Wingdings" panose="05000000000000000000" pitchFamily="2" charset="2"/>
              <a:buChar char="Ø"/>
            </a:pPr>
            <a:r>
              <a:rPr lang="en-US" sz="1600" dirty="0">
                <a:solidFill>
                  <a:schemeClr val="accent1">
                    <a:lumMod val="50000"/>
                  </a:schemeClr>
                </a:solidFill>
                <a:latin typeface="Aptos" panose="020B0004020202020204" pitchFamily="34" charset="0"/>
                <a:ea typeface="Calibri"/>
                <a:cs typeface="Calibri"/>
                <a:sym typeface="Calibri"/>
              </a:rPr>
              <a:t>The analysis presented and described data per each target group, with disaggregation by gender, age, locality, income, social status, etc.</a:t>
            </a:r>
          </a:p>
          <a:p>
            <a:pPr marL="285750" marR="0" lvl="0" indent="-285750" algn="l" rtl="0">
              <a:spcBef>
                <a:spcPts val="0"/>
              </a:spcBef>
              <a:spcAft>
                <a:spcPts val="0"/>
              </a:spcAft>
              <a:buClr>
                <a:srgbClr val="004C86"/>
              </a:buClr>
              <a:buSzPts val="1600"/>
              <a:buFont typeface="Wingdings" panose="05000000000000000000" pitchFamily="2" charset="2"/>
              <a:buChar char="Ø"/>
            </a:pPr>
            <a:endParaRPr lang="en-US" sz="1600" b="1" dirty="0">
              <a:solidFill>
                <a:schemeClr val="accent1">
                  <a:lumMod val="50000"/>
                </a:schemeClr>
              </a:solidFill>
              <a:latin typeface="Aptos" panose="020B0004020202020204" pitchFamily="34" charset="0"/>
              <a:ea typeface="Calibri"/>
              <a:cs typeface="Calibri"/>
              <a:sym typeface="Calibri"/>
            </a:endParaRPr>
          </a:p>
          <a:p>
            <a:pPr marL="285750" marR="0" lvl="0" indent="-285750" algn="l" rtl="0">
              <a:spcBef>
                <a:spcPts val="0"/>
              </a:spcBef>
              <a:spcAft>
                <a:spcPts val="0"/>
              </a:spcAft>
              <a:buClr>
                <a:srgbClr val="004C86"/>
              </a:buClr>
              <a:buSzPts val="1600"/>
              <a:buFont typeface="Wingdings" panose="05000000000000000000" pitchFamily="2" charset="2"/>
              <a:buChar char="Ø"/>
            </a:pPr>
            <a:r>
              <a:rPr lang="en-US" sz="1600" b="1" dirty="0">
                <a:solidFill>
                  <a:schemeClr val="accent1">
                    <a:lumMod val="50000"/>
                  </a:schemeClr>
                </a:solidFill>
                <a:latin typeface="Aptos" panose="020B0004020202020204" pitchFamily="34" charset="0"/>
                <a:ea typeface="Calibri"/>
                <a:cs typeface="Calibri"/>
                <a:sym typeface="Calibri"/>
              </a:rPr>
              <a:t>25%</a:t>
            </a:r>
            <a:r>
              <a:rPr lang="en-US" sz="1600" dirty="0">
                <a:solidFill>
                  <a:schemeClr val="accent1">
                    <a:lumMod val="50000"/>
                  </a:schemeClr>
                </a:solidFill>
                <a:latin typeface="Aptos" panose="020B0004020202020204" pitchFamily="34" charset="0"/>
                <a:ea typeface="Calibri"/>
                <a:cs typeface="Calibri"/>
                <a:sym typeface="Calibri"/>
              </a:rPr>
              <a:t> of Azerbaijanis aged </a:t>
            </a:r>
            <a:r>
              <a:rPr lang="en-US" sz="1600" b="1" dirty="0">
                <a:solidFill>
                  <a:schemeClr val="accent1">
                    <a:lumMod val="50000"/>
                  </a:schemeClr>
                </a:solidFill>
                <a:latin typeface="Aptos" panose="020B0004020202020204" pitchFamily="34" charset="0"/>
                <a:ea typeface="Calibri"/>
                <a:cs typeface="Calibri"/>
                <a:sym typeface="Calibri"/>
              </a:rPr>
              <a:t>15-74</a:t>
            </a:r>
            <a:r>
              <a:rPr lang="en-US" sz="1600" dirty="0">
                <a:solidFill>
                  <a:schemeClr val="accent1">
                    <a:lumMod val="50000"/>
                  </a:schemeClr>
                </a:solidFill>
                <a:latin typeface="Aptos" panose="020B0004020202020204" pitchFamily="34" charset="0"/>
                <a:ea typeface="Calibri"/>
                <a:cs typeface="Calibri"/>
                <a:sym typeface="Calibri"/>
              </a:rPr>
              <a:t> have at least basic digital skills.</a:t>
            </a:r>
          </a:p>
          <a:p>
            <a:pPr marL="285750" marR="0" lvl="0" indent="-285750" algn="l" rtl="0">
              <a:spcBef>
                <a:spcPts val="0"/>
              </a:spcBef>
              <a:spcAft>
                <a:spcPts val="0"/>
              </a:spcAft>
              <a:buClr>
                <a:srgbClr val="004C86"/>
              </a:buClr>
              <a:buSzPts val="1600"/>
              <a:buFont typeface="Wingdings" panose="05000000000000000000" pitchFamily="2" charset="2"/>
              <a:buChar char="Ø"/>
            </a:pPr>
            <a:endParaRPr lang="en-US" sz="1600" b="1" dirty="0">
              <a:solidFill>
                <a:schemeClr val="accent1">
                  <a:lumMod val="50000"/>
                </a:schemeClr>
              </a:solidFill>
              <a:latin typeface="Aptos" panose="020B0004020202020204" pitchFamily="34" charset="0"/>
              <a:ea typeface="Calibri"/>
              <a:cs typeface="Calibri"/>
              <a:sym typeface="Calibri"/>
            </a:endParaRPr>
          </a:p>
          <a:p>
            <a:pPr marL="285750" marR="0" lvl="0" indent="-285750" algn="l" rtl="0">
              <a:spcBef>
                <a:spcPts val="0"/>
              </a:spcBef>
              <a:spcAft>
                <a:spcPts val="0"/>
              </a:spcAft>
              <a:buClr>
                <a:srgbClr val="004C86"/>
              </a:buClr>
              <a:buSzPts val="1600"/>
              <a:buFont typeface="Wingdings" panose="05000000000000000000" pitchFamily="2" charset="2"/>
              <a:buChar char="Ø"/>
            </a:pPr>
            <a:r>
              <a:rPr lang="en-US" sz="1600" dirty="0">
                <a:solidFill>
                  <a:schemeClr val="accent1">
                    <a:lumMod val="50000"/>
                  </a:schemeClr>
                </a:solidFill>
                <a:latin typeface="Aptos" panose="020B0004020202020204" pitchFamily="34" charset="0"/>
                <a:ea typeface="Calibri"/>
                <a:cs typeface="Calibri"/>
                <a:sym typeface="Calibri"/>
              </a:rPr>
              <a:t>More precisely, </a:t>
            </a:r>
            <a:r>
              <a:rPr lang="en-US" sz="1600" b="1" dirty="0">
                <a:solidFill>
                  <a:schemeClr val="accent1">
                    <a:lumMod val="50000"/>
                  </a:schemeClr>
                </a:solidFill>
                <a:latin typeface="Aptos" panose="020B0004020202020204" pitchFamily="34" charset="0"/>
                <a:ea typeface="Calibri"/>
                <a:cs typeface="Calibri"/>
                <a:sym typeface="Calibri"/>
              </a:rPr>
              <a:t>7.8%</a:t>
            </a:r>
            <a:r>
              <a:rPr lang="en-US" sz="1600" dirty="0">
                <a:solidFill>
                  <a:schemeClr val="accent1">
                    <a:lumMod val="50000"/>
                  </a:schemeClr>
                </a:solidFill>
                <a:latin typeface="Aptos" panose="020B0004020202020204" pitchFamily="34" charset="0"/>
                <a:ea typeface="Calibri"/>
                <a:cs typeface="Calibri"/>
                <a:sym typeface="Calibri"/>
              </a:rPr>
              <a:t> have above basic digital skills and </a:t>
            </a:r>
            <a:r>
              <a:rPr lang="en-US" sz="1600" b="1" dirty="0">
                <a:solidFill>
                  <a:schemeClr val="accent1">
                    <a:lumMod val="50000"/>
                  </a:schemeClr>
                </a:solidFill>
                <a:latin typeface="Aptos" panose="020B0004020202020204" pitchFamily="34" charset="0"/>
                <a:ea typeface="Calibri"/>
                <a:cs typeface="Calibri"/>
                <a:sym typeface="Calibri"/>
              </a:rPr>
              <a:t>17.3%</a:t>
            </a:r>
            <a:r>
              <a:rPr lang="en-US" sz="1600" dirty="0">
                <a:solidFill>
                  <a:schemeClr val="accent1">
                    <a:lumMod val="50000"/>
                  </a:schemeClr>
                </a:solidFill>
                <a:latin typeface="Aptos" panose="020B0004020202020204" pitchFamily="34" charset="0"/>
                <a:ea typeface="Calibri"/>
                <a:cs typeface="Calibri"/>
                <a:sym typeface="Calibri"/>
              </a:rPr>
              <a:t> have basic digital skills.</a:t>
            </a:r>
          </a:p>
          <a:p>
            <a:pPr marL="285750" marR="0" lvl="0" indent="-285750" algn="l" rtl="0">
              <a:spcBef>
                <a:spcPts val="0"/>
              </a:spcBef>
              <a:spcAft>
                <a:spcPts val="0"/>
              </a:spcAft>
              <a:buClr>
                <a:srgbClr val="004C86"/>
              </a:buClr>
              <a:buSzPts val="1600"/>
              <a:buFont typeface="Wingdings" panose="05000000000000000000" pitchFamily="2" charset="2"/>
              <a:buChar char="Ø"/>
            </a:pPr>
            <a:endParaRPr lang="en-US" sz="1600" dirty="0">
              <a:solidFill>
                <a:schemeClr val="accent1">
                  <a:lumMod val="50000"/>
                </a:schemeClr>
              </a:solidFill>
              <a:latin typeface="Aptos" panose="020B0004020202020204" pitchFamily="34" charset="0"/>
              <a:ea typeface="Calibri"/>
              <a:cs typeface="Calibri"/>
              <a:sym typeface="Calibri"/>
            </a:endParaRPr>
          </a:p>
          <a:p>
            <a:pPr marL="285750" marR="0" lvl="0" indent="-285750" algn="l" rtl="0">
              <a:spcBef>
                <a:spcPts val="0"/>
              </a:spcBef>
              <a:spcAft>
                <a:spcPts val="0"/>
              </a:spcAft>
              <a:buClr>
                <a:srgbClr val="004C86"/>
              </a:buClr>
              <a:buSzPts val="1600"/>
              <a:buFont typeface="Wingdings" panose="05000000000000000000" pitchFamily="2" charset="2"/>
              <a:buChar char="Ø"/>
            </a:pPr>
            <a:r>
              <a:rPr lang="en-US" sz="1600" dirty="0">
                <a:solidFill>
                  <a:schemeClr val="accent1">
                    <a:lumMod val="50000"/>
                  </a:schemeClr>
                </a:solidFill>
                <a:latin typeface="Aptos" panose="020B0004020202020204" pitchFamily="34" charset="0"/>
                <a:ea typeface="Calibri"/>
                <a:cs typeface="Calibri"/>
                <a:sym typeface="Calibri"/>
              </a:rPr>
              <a:t>More men have above basic digital skills (</a:t>
            </a:r>
            <a:r>
              <a:rPr lang="en-US" sz="1600" b="1" dirty="0">
                <a:solidFill>
                  <a:schemeClr val="accent1">
                    <a:lumMod val="50000"/>
                  </a:schemeClr>
                </a:solidFill>
                <a:latin typeface="Aptos" panose="020B0004020202020204" pitchFamily="34" charset="0"/>
                <a:ea typeface="Calibri"/>
                <a:cs typeface="Calibri"/>
                <a:sym typeface="Calibri"/>
              </a:rPr>
              <a:t>10%</a:t>
            </a:r>
            <a:r>
              <a:rPr lang="en-US" sz="1600" dirty="0">
                <a:solidFill>
                  <a:schemeClr val="accent1">
                    <a:lumMod val="50000"/>
                  </a:schemeClr>
                </a:solidFill>
                <a:latin typeface="Aptos" panose="020B0004020202020204" pitchFamily="34" charset="0"/>
                <a:ea typeface="Calibri"/>
                <a:cs typeface="Calibri"/>
                <a:sym typeface="Calibri"/>
              </a:rPr>
              <a:t>) compared to women (</a:t>
            </a:r>
            <a:r>
              <a:rPr lang="en-US" sz="1600" b="1" dirty="0">
                <a:solidFill>
                  <a:schemeClr val="accent1">
                    <a:lumMod val="50000"/>
                  </a:schemeClr>
                </a:solidFill>
                <a:latin typeface="Aptos" panose="020B0004020202020204" pitchFamily="34" charset="0"/>
                <a:ea typeface="Calibri"/>
                <a:cs typeface="Calibri"/>
                <a:sym typeface="Calibri"/>
              </a:rPr>
              <a:t>6%</a:t>
            </a:r>
            <a:r>
              <a:rPr lang="en-US" sz="1600" dirty="0">
                <a:solidFill>
                  <a:schemeClr val="accent1">
                    <a:lumMod val="50000"/>
                  </a:schemeClr>
                </a:solidFill>
                <a:latin typeface="Aptos" panose="020B0004020202020204" pitchFamily="34" charset="0"/>
                <a:ea typeface="Calibri"/>
                <a:cs typeface="Calibri"/>
                <a:sym typeface="Calibri"/>
              </a:rPr>
              <a:t>).</a:t>
            </a:r>
          </a:p>
          <a:p>
            <a:pPr marR="0" lvl="0" algn="l" rtl="0">
              <a:spcBef>
                <a:spcPts val="0"/>
              </a:spcBef>
              <a:spcAft>
                <a:spcPts val="0"/>
              </a:spcAft>
              <a:buClr>
                <a:srgbClr val="004C86"/>
              </a:buClr>
              <a:buSzPts val="1600"/>
            </a:pPr>
            <a:endParaRPr lang="en-US" sz="1600" dirty="0">
              <a:solidFill>
                <a:schemeClr val="accent1">
                  <a:lumMod val="50000"/>
                </a:schemeClr>
              </a:solidFill>
              <a:latin typeface="Aptos" panose="020B0004020202020204" pitchFamily="34" charset="0"/>
              <a:ea typeface="Calibri"/>
              <a:cs typeface="Calibri"/>
              <a:sym typeface="Calibri"/>
            </a:endParaRPr>
          </a:p>
          <a:p>
            <a:pPr marL="285750" marR="0" lvl="0" indent="-285750" algn="l" rtl="0">
              <a:spcBef>
                <a:spcPts val="0"/>
              </a:spcBef>
              <a:spcAft>
                <a:spcPts val="0"/>
              </a:spcAft>
              <a:buClr>
                <a:srgbClr val="004C86"/>
              </a:buClr>
              <a:buSzPts val="1600"/>
              <a:buFont typeface="Wingdings" panose="05000000000000000000" pitchFamily="2" charset="2"/>
              <a:buChar char="Ø"/>
            </a:pPr>
            <a:r>
              <a:rPr lang="en-US" sz="1600" dirty="0">
                <a:solidFill>
                  <a:schemeClr val="accent1">
                    <a:lumMod val="50000"/>
                  </a:schemeClr>
                </a:solidFill>
                <a:latin typeface="Aptos" panose="020B0004020202020204" pitchFamily="34" charset="0"/>
                <a:ea typeface="Calibri"/>
                <a:cs typeface="Calibri"/>
                <a:sym typeface="Calibri"/>
              </a:rPr>
              <a:t>At a basic level, the difference is smaller; </a:t>
            </a:r>
            <a:r>
              <a:rPr lang="en-US" sz="1600" b="1" dirty="0">
                <a:solidFill>
                  <a:schemeClr val="accent1">
                    <a:lumMod val="50000"/>
                  </a:schemeClr>
                </a:solidFill>
                <a:latin typeface="Aptos" panose="020B0004020202020204" pitchFamily="34" charset="0"/>
                <a:ea typeface="Calibri"/>
                <a:cs typeface="Calibri"/>
                <a:sym typeface="Calibri"/>
              </a:rPr>
              <a:t>18%</a:t>
            </a:r>
            <a:r>
              <a:rPr lang="en-US" sz="1600" dirty="0">
                <a:solidFill>
                  <a:schemeClr val="accent1">
                    <a:lumMod val="50000"/>
                  </a:schemeClr>
                </a:solidFill>
                <a:latin typeface="Aptos" panose="020B0004020202020204" pitchFamily="34" charset="0"/>
                <a:ea typeface="Calibri"/>
                <a:cs typeface="Calibri"/>
                <a:sym typeface="Calibri"/>
              </a:rPr>
              <a:t> of men have basic digital skills compared to </a:t>
            </a:r>
            <a:r>
              <a:rPr lang="en-US" sz="1600" b="1" dirty="0">
                <a:solidFill>
                  <a:schemeClr val="accent1">
                    <a:lumMod val="50000"/>
                  </a:schemeClr>
                </a:solidFill>
                <a:latin typeface="Aptos" panose="020B0004020202020204" pitchFamily="34" charset="0"/>
                <a:ea typeface="Calibri"/>
                <a:cs typeface="Calibri"/>
                <a:sym typeface="Calibri"/>
              </a:rPr>
              <a:t>17%</a:t>
            </a:r>
            <a:r>
              <a:rPr lang="en-US" sz="1600" dirty="0">
                <a:solidFill>
                  <a:schemeClr val="accent1">
                    <a:lumMod val="50000"/>
                  </a:schemeClr>
                </a:solidFill>
                <a:latin typeface="Aptos" panose="020B0004020202020204" pitchFamily="34" charset="0"/>
                <a:ea typeface="Calibri"/>
                <a:cs typeface="Calibri"/>
                <a:sym typeface="Calibri"/>
              </a:rPr>
              <a:t> of women </a:t>
            </a:r>
          </a:p>
          <a:p>
            <a:pPr marR="0" lvl="0" algn="l" rtl="0">
              <a:spcBef>
                <a:spcPts val="0"/>
              </a:spcBef>
              <a:spcAft>
                <a:spcPts val="0"/>
              </a:spcAft>
              <a:buClr>
                <a:srgbClr val="004C86"/>
              </a:buClr>
              <a:buSzPts val="1600"/>
            </a:pPr>
            <a:endParaRPr lang="en-US" sz="1600" b="1" dirty="0">
              <a:solidFill>
                <a:schemeClr val="accent1">
                  <a:lumMod val="50000"/>
                </a:schemeClr>
              </a:solidFill>
              <a:latin typeface="Aptos" panose="020B0004020202020204" pitchFamily="34" charset="0"/>
              <a:ea typeface="Calibri"/>
              <a:cs typeface="Calibri"/>
              <a:sym typeface="Calibri"/>
            </a:endParaRPr>
          </a:p>
          <a:p>
            <a:pPr lvl="1">
              <a:buClr>
                <a:srgbClr val="004C86"/>
              </a:buClr>
              <a:buSzPts val="1600"/>
            </a:pPr>
            <a:endParaRPr lang="en-US" sz="1600" b="1" dirty="0">
              <a:solidFill>
                <a:schemeClr val="accent1">
                  <a:lumMod val="50000"/>
                </a:schemeClr>
              </a:solidFill>
              <a:latin typeface="Aptos" panose="020B0004020202020204" pitchFamily="34" charset="0"/>
              <a:ea typeface="Calibri"/>
              <a:cs typeface="Calibri"/>
              <a:sym typeface="Calibri"/>
            </a:endParaRPr>
          </a:p>
        </p:txBody>
      </p:sp>
      <p:sp>
        <p:nvSpPr>
          <p:cNvPr id="6" name="Rectangle 5">
            <a:extLst>
              <a:ext uri="{FF2B5EF4-FFF2-40B4-BE49-F238E27FC236}">
                <a16:creationId xmlns:a16="http://schemas.microsoft.com/office/drawing/2014/main" id="{623326B6-6599-8CD2-1901-403950AAC24C}"/>
              </a:ext>
            </a:extLst>
          </p:cNvPr>
          <p:cNvSpPr/>
          <p:nvPr/>
        </p:nvSpPr>
        <p:spPr>
          <a:xfrm>
            <a:off x="3998584" y="1283192"/>
            <a:ext cx="7850233" cy="5016718"/>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Tree>
    <p:extLst>
      <p:ext uri="{BB962C8B-B14F-4D97-AF65-F5344CB8AC3E}">
        <p14:creationId xmlns:p14="http://schemas.microsoft.com/office/powerpoint/2010/main" val="3428246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EE4P_GRADIENT_OVERLAY"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9D0AC62B6CAE408847B2D4E42DE38B" ma:contentTypeVersion="13" ma:contentTypeDescription="Create a new document." ma:contentTypeScope="" ma:versionID="c212f0b9613111b2375a02d197f703c5">
  <xsd:schema xmlns:xsd="http://www.w3.org/2001/XMLSchema" xmlns:xs="http://www.w3.org/2001/XMLSchema" xmlns:p="http://schemas.microsoft.com/office/2006/metadata/properties" xmlns:ns2="ac5439de-9cc5-4e90-8e70-2953ebc9e111" xmlns:ns3="679e6f32-35e2-40a7-b746-37bf0ed22ca1" targetNamespace="http://schemas.microsoft.com/office/2006/metadata/properties" ma:root="true" ma:fieldsID="7fd574f71396511af57202cccb288592" ns2:_="" ns3:_="">
    <xsd:import namespace="ac5439de-9cc5-4e90-8e70-2953ebc9e111"/>
    <xsd:import namespace="679e6f32-35e2-40a7-b746-37bf0ed22c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5439de-9cc5-4e90-8e70-2953ebc9e1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e895586-ec57-4162-862b-45953123501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9e6f32-35e2-40a7-b746-37bf0ed22c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29e8489-f8f5-4006-84b8-d7f4c98e73f0}" ma:internalName="TaxCatchAll" ma:showField="CatchAllData" ma:web="679e6f32-35e2-40a7-b746-37bf0ed22c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79e6f32-35e2-40a7-b746-37bf0ed22ca1" xsi:nil="true"/>
    <lcf76f155ced4ddcb4097134ff3c332f xmlns="ac5439de-9cc5-4e90-8e70-2953ebc9e111">
      <Terms xmlns="http://schemas.microsoft.com/office/infopath/2007/PartnerControls"/>
    </lcf76f155ced4ddcb4097134ff3c332f>
    <SharedWithUsers xmlns="679e6f32-35e2-40a7-b746-37bf0ed22ca1">
      <UserInfo>
        <DisplayName/>
        <AccountId xsi:nil="true"/>
        <AccountType/>
      </UserInfo>
    </SharedWithUsers>
  </documentManagement>
</p:properties>
</file>

<file path=customXml/itemProps1.xml><?xml version="1.0" encoding="utf-8"?>
<ds:datastoreItem xmlns:ds="http://schemas.openxmlformats.org/officeDocument/2006/customXml" ds:itemID="{93DB7D17-816F-4F62-A8E4-27FCC2E5F0CE}"/>
</file>

<file path=customXml/itemProps2.xml><?xml version="1.0" encoding="utf-8"?>
<ds:datastoreItem xmlns:ds="http://schemas.openxmlformats.org/officeDocument/2006/customXml" ds:itemID="{6791C0D5-F401-4380-9C76-6463A9B13DCB}"/>
</file>

<file path=customXml/itemProps3.xml><?xml version="1.0" encoding="utf-8"?>
<ds:datastoreItem xmlns:ds="http://schemas.openxmlformats.org/officeDocument/2006/customXml" ds:itemID="{35696AA0-CB49-4DAC-AA47-7A1391CB5B7B}"/>
</file>

<file path=docProps/app.xml><?xml version="1.0" encoding="utf-8"?>
<Properties xmlns="http://schemas.openxmlformats.org/officeDocument/2006/extended-properties" xmlns:vt="http://schemas.openxmlformats.org/officeDocument/2006/docPropsVTypes">
  <Template/>
  <TotalTime>5589</TotalTime>
  <Words>1722</Words>
  <Application>Microsoft Office PowerPoint</Application>
  <PresentationFormat>Widescreen</PresentationFormat>
  <Paragraphs>224</Paragraphs>
  <Slides>15</Slides>
  <Notes>13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4" baseType="lpstr">
      <vt:lpstr>Aptos</vt:lpstr>
      <vt:lpstr>Arial</vt:lpstr>
      <vt:lpstr>Calibri</vt:lpstr>
      <vt:lpstr>Calibri Light</vt:lpstr>
      <vt:lpstr>Candara</vt:lpstr>
      <vt:lpstr>Wingdings</vt:lpstr>
      <vt:lpstr>1_Office Theme</vt:lpstr>
      <vt:lpstr>Office 2013 - 2022 Theme</vt:lpstr>
      <vt:lpstr>think-cell Slide</vt:lpstr>
      <vt:lpstr>PowerPoint Presentation</vt:lpstr>
      <vt:lpstr>Azerbaijan: Digital Skills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Elnur Mammadli</cp:lastModifiedBy>
  <cp:revision>329</cp:revision>
  <cp:lastPrinted>2023-08-11T05:26:17Z</cp:lastPrinted>
  <dcterms:created xsi:type="dcterms:W3CDTF">2021-04-05T05:17:26Z</dcterms:created>
  <dcterms:modified xsi:type="dcterms:W3CDTF">2024-09-12T18:08:06Z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2023-08-11T05:23:34Z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c7784f04-d21e-4b87-bde2-c4117a935a3d</vt:lpwstr>
  </property>
  <property fmtid="{D5CDD505-2E9C-101B-9397-08002B2CF9AE}" pid="7" name="MSIP_Label_defa4170-0d19-0005-0004-bc88714345d2_ActionId">
    <vt:lpwstr>925a6c09-59ad-4a13-97c0-c2e59c5b5132</vt:lpwstr>
  </property>
  <property fmtid="{D5CDD505-2E9C-101B-9397-08002B2CF9AE}" pid="8" name="MSIP_Label_defa4170-0d19-0005-0004-bc88714345d2_ContentBits">
    <vt:lpwstr>0</vt:lpwstr>
  </property>
  <property fmtid="{D5CDD505-2E9C-101B-9397-08002B2CF9AE}" pid="9" name="ContentTypeId">
    <vt:lpwstr>0x0101008C9D0AC62B6CAE408847B2D4E42DE38B</vt:lpwstr>
  </property>
  <property fmtid="{D5CDD505-2E9C-101B-9397-08002B2CF9AE}" pid="10" name="Order">
    <vt:r8>1680100</vt:r8>
  </property>
  <property fmtid="{D5CDD505-2E9C-101B-9397-08002B2CF9AE}" pid="11" name="xd_Signature">
    <vt:bool>false</vt:bool>
  </property>
  <property fmtid="{D5CDD505-2E9C-101B-9397-08002B2CF9AE}" pid="12" name="xd_ProgID">
    <vt:lpwstr/>
  </property>
  <property fmtid="{D5CDD505-2E9C-101B-9397-08002B2CF9AE}" pid="13" name="_SourceUrl">
    <vt:lpwstr/>
  </property>
  <property fmtid="{D5CDD505-2E9C-101B-9397-08002B2CF9AE}" pid="14" name="_SharedFileIndex">
    <vt:lpwstr/>
  </property>
  <property fmtid="{D5CDD505-2E9C-101B-9397-08002B2CF9AE}" pid="15" name="ComplianceAssetId">
    <vt:lpwstr/>
  </property>
  <property fmtid="{D5CDD505-2E9C-101B-9397-08002B2CF9AE}" pid="16" name="TemplateUrl">
    <vt:lpwstr/>
  </property>
  <property fmtid="{D5CDD505-2E9C-101B-9397-08002B2CF9AE}" pid="17" name="_ExtendedDescription">
    <vt:lpwstr/>
  </property>
  <property fmtid="{D5CDD505-2E9C-101B-9397-08002B2CF9AE}" pid="18" name="TriggerFlowInfo">
    <vt:lpwstr/>
  </property>
  <property fmtid="{D5CDD505-2E9C-101B-9397-08002B2CF9AE}" pid="19" name="MediaServiceImageTags">
    <vt:lpwstr/>
  </property>
</Properties>
</file>