
<file path=[Content_Types].xml><?xml version="1.0" encoding="utf-8"?>
<Types xmlns="http://schemas.openxmlformats.org/package/2006/content-types"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1.xml" ContentType="application/vnd.openxmlformats-officedocument.them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1" r:id="rId3"/>
    <p:sldId id="275" r:id="rId4"/>
    <p:sldId id="267" r:id="rId5"/>
    <p:sldId id="266" r:id="rId6"/>
    <p:sldId id="270" r:id="rId7"/>
    <p:sldId id="272" r:id="rId8"/>
    <p:sldId id="258" r:id="rId9"/>
  </p:sldIdLst>
  <p:sldSz cx="12192000" cy="6858000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472C4"/>
    <a:srgbClr val="2F5597"/>
    <a:srgbClr val="E7ECFD"/>
    <a:srgbClr val="D7E0FC"/>
    <a:srgbClr val="EBE600"/>
    <a:srgbClr val="799AD5"/>
    <a:srgbClr val="FFFF00"/>
    <a:srgbClr val="00E266"/>
    <a:srgbClr val="00B050"/>
    <a:srgbClr val="ED7D3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875"/>
    <p:restoredTop sz="94655"/>
  </p:normalViewPr>
  <p:slideViewPr>
    <p:cSldViewPr snapToGrid="0" snapToObjects="1">
      <p:cViewPr varScale="1">
        <p:scale>
          <a:sx n="76" d="100"/>
          <a:sy n="76" d="100"/>
        </p:scale>
        <p:origin x="606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customXml" Target="../customXml/item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customXml" Target="../customXml/item2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customXml" Target="../customXml/item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8CB9970-8BC8-624B-AB17-BB450BDC553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A0721091-1F07-8443-85B7-DCD4E786934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38F43367-D6C0-9E43-9F51-AD43E23A327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F7C23905-6855-4248-A544-A8E950CB7D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9B23F363-37B6-AC47-B692-503D0C01E5A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8728857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37FEF242-CADC-FE40-A546-BE7BCF84F3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FCFB8AEC-F3B7-7944-A0DC-1A4C660C8C2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F4841B8E-7042-4140-92B6-8A34D62748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A90F9F71-72F8-FF43-ABB6-663DA6B45A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B60D04A-8D84-004B-AE51-5F19D11D27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0637238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D6D1B23-0776-FA41-94C4-E20E84C312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E76C33D3-0321-EF41-9833-5A9FAC4BE9A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39986954-4E22-514B-817E-DA2C17C2622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5541DB45-0A37-AC47-8921-D24D793B01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3A80CA14-8629-0D41-B4B4-7C28DF936B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62922088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A6D03866-73C8-5440-8FFA-5E519E935A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10619C53-826F-8F4B-8969-36A99613BD7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42E874D4-C91E-C247-A7F9-54BC5AAE43D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ABB028F9-0014-4949-B23E-54655E4FF5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50634CAD-8D6D-D246-AFBB-C811DAC8DE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83FEEF35-E55C-7144-96DC-520F651857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2726141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A13957A0-B65D-9644-A2CC-FCE016B1A0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6CD94B87-28C3-2843-8DC1-BD75DF69CDE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447EFFD4-761A-914F-B536-787636ABF39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5" name="Espace réservé du texte 4">
            <a:extLst>
              <a:ext uri="{FF2B5EF4-FFF2-40B4-BE49-F238E27FC236}">
                <a16:creationId xmlns:a16="http://schemas.microsoft.com/office/drawing/2014/main" id="{E2B144E6-E2B4-1942-9F8B-F99A9F9E380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6" name="Espace réservé du contenu 5">
            <a:extLst>
              <a:ext uri="{FF2B5EF4-FFF2-40B4-BE49-F238E27FC236}">
                <a16:creationId xmlns:a16="http://schemas.microsoft.com/office/drawing/2014/main" id="{EAF05E44-F0BA-3142-AC3E-541F2C5E5A0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7B75E015-2260-D048-9A3D-8F95D9D3F52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283FC4E0-83B3-5543-853C-03A9F5B6F9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5E8B7F98-4136-2A44-BBD8-879E3B3B33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29377751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DFCC99D5-438B-7140-B901-A2FB3EC8F65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45032C2C-7D61-DB4F-A4AC-B4D8DB1C0B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F684B8E4-0C21-094C-9496-4EAF0F6FBF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D12BBA9C-1FE4-144A-97CE-895121B409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5101597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C2DC35B8-470A-DB42-BACF-F94F0EAAEA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3" name="Espace réservé du pied de page 2">
            <a:extLst>
              <a:ext uri="{FF2B5EF4-FFF2-40B4-BE49-F238E27FC236}">
                <a16:creationId xmlns:a16="http://schemas.microsoft.com/office/drawing/2014/main" id="{14A66EBF-DA10-8D47-B662-A09515F4CE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46B1D5AB-695E-0043-A433-7A19524351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7422121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A1057A74-6E20-C74D-BAB6-45D4F9DF35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972FB10F-C1E9-C941-9DD3-DDC25234DF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4" name="Espace réservé du texte 3">
            <a:extLst>
              <a:ext uri="{FF2B5EF4-FFF2-40B4-BE49-F238E27FC236}">
                <a16:creationId xmlns:a16="http://schemas.microsoft.com/office/drawing/2014/main" id="{E58AEAA8-45F3-0444-ABAD-56769F08BA2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CE895654-001A-FF41-8BAB-302E73D07D1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DFF50F31-40C0-2D46-A887-746F5576A7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1A42F9A0-E88F-D44D-8E31-099736DF24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02772985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C917FFCE-DDB1-7942-8908-FBF255F277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pour une image  2">
            <a:extLst>
              <a:ext uri="{FF2B5EF4-FFF2-40B4-BE49-F238E27FC236}">
                <a16:creationId xmlns:a16="http://schemas.microsoft.com/office/drawing/2014/main" id="{C5181BBF-18B1-844E-9F7C-66B0FEE36C8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>
            <a:extLst>
              <a:ext uri="{FF2B5EF4-FFF2-40B4-BE49-F238E27FC236}">
                <a16:creationId xmlns:a16="http://schemas.microsoft.com/office/drawing/2014/main" id="{BDEFC446-C64E-8247-A505-CF0C9E6F5FE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F5582212-E3AA-D54D-94D0-3CFD638F5D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E580A1B9-E637-BE4E-A5F3-9034C26AC8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89BC2B32-860E-5545-AF33-9E31FBFBE4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8122839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BE11C26-07AE-5745-B908-99067C00872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>
            <a:extLst>
              <a:ext uri="{FF2B5EF4-FFF2-40B4-BE49-F238E27FC236}">
                <a16:creationId xmlns:a16="http://schemas.microsoft.com/office/drawing/2014/main" id="{2137D67E-C46D-994C-AEE9-3D4AE600B90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4C18C1E7-D49B-CF44-B7AE-65D72FAF74E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FCD5482C-C422-FF49-AC2B-0233E45520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8E148B6F-F0F6-E944-BBFE-16A9CF3936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222210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>
            <a:extLst>
              <a:ext uri="{FF2B5EF4-FFF2-40B4-BE49-F238E27FC236}">
                <a16:creationId xmlns:a16="http://schemas.microsoft.com/office/drawing/2014/main" id="{7F5FFEFA-F77D-7546-821D-37261A74B17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>
            <a:extLst>
              <a:ext uri="{FF2B5EF4-FFF2-40B4-BE49-F238E27FC236}">
                <a16:creationId xmlns:a16="http://schemas.microsoft.com/office/drawing/2014/main" id="{C4D04ADE-FB7D-864B-AAFD-1E308FBAE89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E2B95E2A-7C93-614A-BA99-E9D4CB7A9E8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D1977448-A0B6-4D4E-93CE-7E0B6CDD4B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AF355BB1-E966-3846-A31A-AF4BA2EFF8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6722086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>
            <a:extLst>
              <a:ext uri="{FF2B5EF4-FFF2-40B4-BE49-F238E27FC236}">
                <a16:creationId xmlns:a16="http://schemas.microsoft.com/office/drawing/2014/main" id="{BA38851F-D919-A446-93F1-15F84404C1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404B797B-8B9B-D24D-9405-9EAFB8D4C4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r>
              <a:rPr lang="fr-FR"/>
              <a:t>Modifier les styles du texte du masque
Deuxième niveau
Troisième niveau
Quatrième niveau
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CB8FF020-D239-6840-BD36-F83A5739335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ECBAAB6-A7E1-B442-8071-DA1300B51E69}" type="datetimeFigureOut">
              <a:rPr lang="fr-FR" smtClean="0"/>
              <a:t>09/09/2024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7CCBAC91-1553-5A42-86C7-F2CEE58C363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A075F313-DC45-D944-B2B8-A7F5823A7F1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E4318C2-518A-5D4A-93CC-BAD25990281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958365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sv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.svg"/><Relationship Id="rId5" Type="http://schemas.openxmlformats.org/officeDocument/2006/relationships/image" Target="../media/image6.png"/><Relationship Id="rId4" Type="http://schemas.openxmlformats.org/officeDocument/2006/relationships/image" Target="../media/image5.sv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.svg"/><Relationship Id="rId5" Type="http://schemas.openxmlformats.org/officeDocument/2006/relationships/image" Target="../media/image12.png"/><Relationship Id="rId4" Type="http://schemas.openxmlformats.org/officeDocument/2006/relationships/image" Target="../media/image11.sv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svg"/><Relationship Id="rId3" Type="http://schemas.openxmlformats.org/officeDocument/2006/relationships/image" Target="../media/image14.png"/><Relationship Id="rId7" Type="http://schemas.openxmlformats.org/officeDocument/2006/relationships/image" Target="../media/image18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7.svg"/><Relationship Id="rId5" Type="http://schemas.openxmlformats.org/officeDocument/2006/relationships/image" Target="../media/image16.png"/><Relationship Id="rId4" Type="http://schemas.openxmlformats.org/officeDocument/2006/relationships/image" Target="../media/image15.sv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oneTexte 3">
            <a:extLst>
              <a:ext uri="{FF2B5EF4-FFF2-40B4-BE49-F238E27FC236}">
                <a16:creationId xmlns:a16="http://schemas.microsoft.com/office/drawing/2014/main" id="{7F809CB9-F626-EAAE-EDBA-61D1693AE8BF}"/>
              </a:ext>
            </a:extLst>
          </p:cNvPr>
          <p:cNvSpPr txBox="1"/>
          <p:nvPr/>
        </p:nvSpPr>
        <p:spPr>
          <a:xfrm>
            <a:off x="926690" y="6019801"/>
            <a:ext cx="1033861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2800" b="1" dirty="0">
                <a:solidFill>
                  <a:srgbClr val="314492"/>
                </a:solidFill>
                <a:latin typeface="Garamond" panose="02020404030301010803" pitchFamily="18" charset="0"/>
              </a:rPr>
              <a:t>Bâtissons notre souveraineté numérique</a:t>
            </a:r>
          </a:p>
        </p:txBody>
      </p:sp>
      <p:sp>
        <p:nvSpPr>
          <p:cNvPr id="6" name="ZoneTexte 5">
            <a:extLst>
              <a:ext uri="{FF2B5EF4-FFF2-40B4-BE49-F238E27FC236}">
                <a16:creationId xmlns:a16="http://schemas.microsoft.com/office/drawing/2014/main" id="{FD1770E2-A0AA-4381-B1AB-26DF9B5B1D66}"/>
              </a:ext>
            </a:extLst>
          </p:cNvPr>
          <p:cNvSpPr txBox="1"/>
          <p:nvPr/>
        </p:nvSpPr>
        <p:spPr>
          <a:xfrm>
            <a:off x="641225" y="2567849"/>
            <a:ext cx="10872020" cy="1323439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fr-FR" sz="4000" b="1" dirty="0" err="1">
                <a:solidFill>
                  <a:srgbClr val="314492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Technology</a:t>
            </a:r>
            <a:r>
              <a:rPr lang="fr-FR" sz="4000" b="1" dirty="0">
                <a:solidFill>
                  <a:srgbClr val="314492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impact &amp; jobs </a:t>
            </a:r>
            <a:r>
              <a:rPr lang="fr-FR" sz="4000" b="1" dirty="0" err="1">
                <a:solidFill>
                  <a:srgbClr val="314492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skillset</a:t>
            </a:r>
            <a:r>
              <a:rPr lang="fr-FR" sz="4000" b="1" dirty="0">
                <a:solidFill>
                  <a:srgbClr val="314492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</a:p>
          <a:p>
            <a:pPr algn="ctr"/>
            <a:r>
              <a:rPr lang="fr-FR" sz="4000" b="1" dirty="0">
                <a:solidFill>
                  <a:srgbClr val="314492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in Gabon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FCAC3A70-8C6C-B6AD-6F0A-A0C0078477BC}"/>
              </a:ext>
            </a:extLst>
          </p:cNvPr>
          <p:cNvSpPr/>
          <p:nvPr/>
        </p:nvSpPr>
        <p:spPr>
          <a:xfrm>
            <a:off x="1109999" y="3885970"/>
            <a:ext cx="9972000" cy="133555"/>
          </a:xfrm>
          <a:prstGeom prst="rect">
            <a:avLst/>
          </a:prstGeom>
          <a:solidFill>
            <a:srgbClr val="314492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 dirty="0"/>
          </a:p>
        </p:txBody>
      </p:sp>
      <p:sp>
        <p:nvSpPr>
          <p:cNvPr id="9" name="ZoneTexte 8">
            <a:extLst>
              <a:ext uri="{FF2B5EF4-FFF2-40B4-BE49-F238E27FC236}">
                <a16:creationId xmlns:a16="http://schemas.microsoft.com/office/drawing/2014/main" id="{84C43FD0-61AB-28CD-059A-7AA0CE31D052}"/>
              </a:ext>
            </a:extLst>
          </p:cNvPr>
          <p:cNvSpPr txBox="1"/>
          <p:nvPr/>
        </p:nvSpPr>
        <p:spPr>
          <a:xfrm>
            <a:off x="1" y="4583544"/>
            <a:ext cx="12191999" cy="1200329"/>
          </a:xfrm>
          <a:prstGeom prst="rect">
            <a:avLst/>
          </a:prstGeom>
          <a:solidFill>
            <a:srgbClr val="E7ECFD">
              <a:alpha val="64000"/>
            </a:srgbClr>
          </a:solidFill>
        </p:spPr>
        <p:txBody>
          <a:bodyPr wrap="square">
            <a:spAutoFit/>
          </a:bodyPr>
          <a:lstStyle/>
          <a:p>
            <a:pPr algn="ctr"/>
            <a:r>
              <a:rPr lang="fr-FR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M</a:t>
            </a:r>
            <a:r>
              <a:rPr lang="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r</a:t>
            </a:r>
            <a:r>
              <a:rPr lang="fr-FR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 Alberto Wenceslas MOUNGUENGUI MOUDOKI</a:t>
            </a:r>
          </a:p>
          <a:p>
            <a:pPr algn="ctr"/>
            <a:r>
              <a:rPr lang="fr-FR" altLang="fr-FR" sz="2400" dirty="0">
                <a:solidFill>
                  <a:srgbClr val="2F5597"/>
                </a:solidFill>
                <a:latin typeface="Garamond" pitchFamily="18" charset="0"/>
                <a:sym typeface="+mn-ea"/>
              </a:rPr>
              <a:t>Chief </a:t>
            </a:r>
            <a:r>
              <a:rPr lang="fr-FR" altLang="fr-FR" sz="2400" dirty="0" err="1">
                <a:solidFill>
                  <a:srgbClr val="2F5597"/>
                </a:solidFill>
                <a:latin typeface="Garamond" pitchFamily="18" charset="0"/>
                <a:sym typeface="+mn-ea"/>
              </a:rPr>
              <a:t>Executive</a:t>
            </a:r>
            <a:r>
              <a:rPr lang="fr-FR" altLang="fr-FR" sz="2400" dirty="0">
                <a:solidFill>
                  <a:srgbClr val="2F5597"/>
                </a:solidFill>
                <a:latin typeface="Garamond" pitchFamily="18" charset="0"/>
                <a:sym typeface="+mn-ea"/>
              </a:rPr>
              <a:t> </a:t>
            </a:r>
            <a:r>
              <a:rPr lang="fr-FR" altLang="fr-FR" sz="2400" dirty="0" err="1">
                <a:solidFill>
                  <a:srgbClr val="2F5597"/>
                </a:solidFill>
                <a:latin typeface="Garamond" pitchFamily="18" charset="0"/>
                <a:sym typeface="+mn-ea"/>
              </a:rPr>
              <a:t>Officer</a:t>
            </a:r>
            <a:r>
              <a:rPr lang="fr-FR" altLang="fr-FR" sz="2400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 </a:t>
            </a:r>
            <a:r>
              <a:rPr lang="" altLang="fr-FR" sz="2400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of “</a:t>
            </a:r>
            <a:r>
              <a:rPr lang="fr-FR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A</a:t>
            </a:r>
            <a:r>
              <a:rPr lang="fr-FR" altLang="fr-FR" sz="2400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gence </a:t>
            </a:r>
            <a:r>
              <a:rPr lang="fr-FR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N</a:t>
            </a:r>
            <a:r>
              <a:rPr lang="fr-FR" altLang="fr-FR" sz="2400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ationale de l’</a:t>
            </a:r>
            <a:r>
              <a:rPr lang="fr-FR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I</a:t>
            </a:r>
            <a:r>
              <a:rPr lang="fr-FR" altLang="fr-FR" sz="2400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nfrastructure </a:t>
            </a:r>
            <a:r>
              <a:rPr lang="fr-FR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N</a:t>
            </a:r>
            <a:r>
              <a:rPr lang="fr-FR" altLang="fr-FR" sz="2400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umérique et des </a:t>
            </a:r>
            <a:r>
              <a:rPr lang="fr-FR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F</a:t>
            </a:r>
            <a:r>
              <a:rPr lang="fr-FR" altLang="fr-FR" sz="2400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réquences</a:t>
            </a:r>
            <a:r>
              <a:rPr lang="" altLang="fr-FR" sz="2400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”</a:t>
            </a:r>
            <a:endParaRPr lang="fr-FR" altLang="fr-FR" sz="2400" dirty="0">
              <a:solidFill>
                <a:srgbClr val="2F5597"/>
              </a:solidFill>
              <a:latin typeface="Garamond" pitchFamily="18" charset="0"/>
              <a:sym typeface="DM Sans Medium"/>
            </a:endParaRPr>
          </a:p>
          <a:p>
            <a:pPr algn="ctr"/>
            <a:r>
              <a:rPr lang="fr-FR" altLang="fr-FR" sz="2400" b="1" dirty="0">
                <a:solidFill>
                  <a:srgbClr val="2F5597"/>
                </a:solidFill>
                <a:latin typeface="Garamond" pitchFamily="18" charset="0"/>
                <a:sym typeface="DM Sans Medium"/>
              </a:rPr>
              <a:t>GABON</a:t>
            </a:r>
            <a:endParaRPr lang="fr-GA" sz="2400" dirty="0">
              <a:solidFill>
                <a:srgbClr val="2F5597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60295528"/>
      </p:ext>
    </p:extLst>
  </p:cSld>
  <p:clrMapOvr>
    <a:masterClrMapping/>
  </p:clrMapOvr>
  <p:transition spd="slow">
    <p:push dir="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e 1">
            <a:extLst>
              <a:ext uri="{FF2B5EF4-FFF2-40B4-BE49-F238E27FC236}">
                <a16:creationId xmlns:a16="http://schemas.microsoft.com/office/drawing/2014/main" id="{80F45B94-BB28-1BA0-6D99-F94369827A09}"/>
              </a:ext>
            </a:extLst>
          </p:cNvPr>
          <p:cNvGrpSpPr/>
          <p:nvPr/>
        </p:nvGrpSpPr>
        <p:grpSpPr>
          <a:xfrm>
            <a:off x="50323" y="6351661"/>
            <a:ext cx="468000" cy="468000"/>
            <a:chOff x="94241" y="6044407"/>
            <a:chExt cx="684000" cy="684000"/>
          </a:xfrm>
        </p:grpSpPr>
        <p:sp>
          <p:nvSpPr>
            <p:cNvPr id="4" name="Cercle : creux 3">
              <a:extLst>
                <a:ext uri="{FF2B5EF4-FFF2-40B4-BE49-F238E27FC236}">
                  <a16:creationId xmlns:a16="http://schemas.microsoft.com/office/drawing/2014/main" id="{88055E61-E657-D7F0-FD41-E8AC22DEF967}"/>
                </a:ext>
              </a:extLst>
            </p:cNvPr>
            <p:cNvSpPr/>
            <p:nvPr/>
          </p:nvSpPr>
          <p:spPr>
            <a:xfrm>
              <a:off x="94241" y="6044407"/>
              <a:ext cx="684000" cy="684000"/>
            </a:xfrm>
            <a:prstGeom prst="donut">
              <a:avLst>
                <a:gd name="adj" fmla="val 10739"/>
              </a:avLst>
            </a:prstGeom>
            <a:solidFill>
              <a:srgbClr val="B0C3E6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fr-GA">
                <a:solidFill>
                  <a:schemeClr val="tx1"/>
                </a:solidFill>
              </a:endParaRPr>
            </a:p>
          </p:txBody>
        </p:sp>
        <p:sp>
          <p:nvSpPr>
            <p:cNvPr id="13" name="ZoneTexte 23">
              <a:extLst>
                <a:ext uri="{FF2B5EF4-FFF2-40B4-BE49-F238E27FC236}">
                  <a16:creationId xmlns:a16="http://schemas.microsoft.com/office/drawing/2014/main" id="{4B2BA2FD-2722-6EA5-02B0-3ACF7D76204A}"/>
                </a:ext>
              </a:extLst>
            </p:cNvPr>
            <p:cNvSpPr txBox="1"/>
            <p:nvPr/>
          </p:nvSpPr>
          <p:spPr>
            <a:xfrm>
              <a:off x="192354" y="6132145"/>
              <a:ext cx="457324" cy="53979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b="1" dirty="0">
                  <a:latin typeface="Helvetica" panose="020B0604020202020204" pitchFamily="34" charset="0"/>
                  <a:cs typeface="Helvetica" panose="020B0604020202020204" pitchFamily="34" charset="0"/>
                </a:rPr>
                <a:t>2</a:t>
              </a:r>
              <a:endParaRPr lang="fr-GA" b="1" dirty="0"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  <p:grpSp>
        <p:nvGrpSpPr>
          <p:cNvPr id="14" name="Groupe 13">
            <a:extLst>
              <a:ext uri="{FF2B5EF4-FFF2-40B4-BE49-F238E27FC236}">
                <a16:creationId xmlns:a16="http://schemas.microsoft.com/office/drawing/2014/main" id="{721BA6AA-B14E-6749-A1B8-9E133A836826}"/>
              </a:ext>
            </a:extLst>
          </p:cNvPr>
          <p:cNvGrpSpPr/>
          <p:nvPr/>
        </p:nvGrpSpPr>
        <p:grpSpPr>
          <a:xfrm>
            <a:off x="-120322" y="6299284"/>
            <a:ext cx="12891949" cy="36000"/>
            <a:chOff x="-120322" y="6299284"/>
            <a:chExt cx="12891949" cy="36000"/>
          </a:xfrm>
        </p:grpSpPr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6F9B8B8C-344D-7F96-E9A9-1BABFD106FEA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21" name="Rectangle 20">
              <a:extLst>
                <a:ext uri="{FF2B5EF4-FFF2-40B4-BE49-F238E27FC236}">
                  <a16:creationId xmlns:a16="http://schemas.microsoft.com/office/drawing/2014/main" id="{BFBA6B98-19E2-6D1E-8180-3069539A8BBA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22" name="Rectangle 21">
              <a:extLst>
                <a:ext uri="{FF2B5EF4-FFF2-40B4-BE49-F238E27FC236}">
                  <a16:creationId xmlns:a16="http://schemas.microsoft.com/office/drawing/2014/main" id="{86D8D3EF-FEB6-A590-77A4-714C518F1640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sp>
        <p:nvSpPr>
          <p:cNvPr id="3" name="ZoneTexte 2">
            <a:extLst>
              <a:ext uri="{FF2B5EF4-FFF2-40B4-BE49-F238E27FC236}">
                <a16:creationId xmlns:a16="http://schemas.microsoft.com/office/drawing/2014/main" id="{D52EE6F4-3B8E-8528-A329-8E08676A6950}"/>
              </a:ext>
            </a:extLst>
          </p:cNvPr>
          <p:cNvSpPr txBox="1"/>
          <p:nvPr/>
        </p:nvSpPr>
        <p:spPr>
          <a:xfrm>
            <a:off x="641225" y="-53811"/>
            <a:ext cx="1087202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Technology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impact &amp; jobs </a:t>
            </a:r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skillset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in Gabon</a:t>
            </a:r>
          </a:p>
        </p:txBody>
      </p:sp>
      <p:grpSp>
        <p:nvGrpSpPr>
          <p:cNvPr id="5" name="Groupe 4">
            <a:extLst>
              <a:ext uri="{FF2B5EF4-FFF2-40B4-BE49-F238E27FC236}">
                <a16:creationId xmlns:a16="http://schemas.microsoft.com/office/drawing/2014/main" id="{53AFD514-D564-1878-4892-07FF6FDB345F}"/>
              </a:ext>
            </a:extLst>
          </p:cNvPr>
          <p:cNvGrpSpPr/>
          <p:nvPr/>
        </p:nvGrpSpPr>
        <p:grpSpPr>
          <a:xfrm>
            <a:off x="-284629" y="199286"/>
            <a:ext cx="12891949" cy="36000"/>
            <a:chOff x="-120322" y="6299284"/>
            <a:chExt cx="12891949" cy="36000"/>
          </a:xfrm>
        </p:grpSpPr>
        <p:sp>
          <p:nvSpPr>
            <p:cNvPr id="6" name="Rectangle 5">
              <a:extLst>
                <a:ext uri="{FF2B5EF4-FFF2-40B4-BE49-F238E27FC236}">
                  <a16:creationId xmlns:a16="http://schemas.microsoft.com/office/drawing/2014/main" id="{186C7303-442B-F5B1-893E-7B9C31A6CEE6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AABE3E95-716B-D128-80A4-2098B439D410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2CAEDD13-BA50-7B8F-D39C-1BE83802AC90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grpSp>
        <p:nvGrpSpPr>
          <p:cNvPr id="24" name="Groupe 23">
            <a:extLst>
              <a:ext uri="{FF2B5EF4-FFF2-40B4-BE49-F238E27FC236}">
                <a16:creationId xmlns:a16="http://schemas.microsoft.com/office/drawing/2014/main" id="{AFD2993E-73C6-967C-C6FA-ADB4677B0719}"/>
              </a:ext>
            </a:extLst>
          </p:cNvPr>
          <p:cNvGrpSpPr/>
          <p:nvPr/>
        </p:nvGrpSpPr>
        <p:grpSpPr>
          <a:xfrm>
            <a:off x="1501386" y="1169660"/>
            <a:ext cx="9189227" cy="4518680"/>
            <a:chOff x="1553045" y="855626"/>
            <a:chExt cx="9189227" cy="4518680"/>
          </a:xfrm>
        </p:grpSpPr>
        <p:sp>
          <p:nvSpPr>
            <p:cNvPr id="29" name="Rectangle 28">
              <a:extLst>
                <a:ext uri="{FF2B5EF4-FFF2-40B4-BE49-F238E27FC236}">
                  <a16:creationId xmlns:a16="http://schemas.microsoft.com/office/drawing/2014/main" id="{86F6D0D7-D209-A34B-C59B-DE961D6FEBAD}"/>
                </a:ext>
              </a:extLst>
            </p:cNvPr>
            <p:cNvSpPr/>
            <p:nvPr/>
          </p:nvSpPr>
          <p:spPr>
            <a:xfrm>
              <a:off x="6374443" y="874306"/>
              <a:ext cx="4318148" cy="4500000"/>
            </a:xfrm>
            <a:prstGeom prst="rect">
              <a:avLst/>
            </a:prstGeom>
            <a:solidFill>
              <a:schemeClr val="accent1">
                <a:lumMod val="20000"/>
                <a:lumOff val="8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>
                <a:latin typeface="Garamond" panose="02020404030301010803" pitchFamily="18" charset="0"/>
              </a:endParaRPr>
            </a:p>
          </p:txBody>
        </p:sp>
        <p:sp>
          <p:nvSpPr>
            <p:cNvPr id="30" name="ZoneTexte 29">
              <a:extLst>
                <a:ext uri="{FF2B5EF4-FFF2-40B4-BE49-F238E27FC236}">
                  <a16:creationId xmlns:a16="http://schemas.microsoft.com/office/drawing/2014/main" id="{DF84967C-63A5-0BCA-BFDB-E4DB1FDDFEB9}"/>
                </a:ext>
              </a:extLst>
            </p:cNvPr>
            <p:cNvSpPr txBox="1"/>
            <p:nvPr/>
          </p:nvSpPr>
          <p:spPr>
            <a:xfrm>
              <a:off x="6265770" y="2028616"/>
              <a:ext cx="4476502" cy="270843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fr-FR" sz="3400" dirty="0"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     </a:t>
              </a:r>
              <a:r>
                <a:rPr lang="fr-FR" sz="3400" b="1" dirty="0" err="1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Today’s</a:t>
              </a:r>
              <a:r>
                <a:rPr lang="fr-FR" sz="3400" b="1" dirty="0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 challenges </a:t>
              </a:r>
              <a:r>
                <a:rPr lang="fr-FR" sz="3400" b="1" dirty="0" err="1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cannot</a:t>
              </a:r>
              <a:r>
                <a:rPr lang="fr-FR" sz="3400" b="1" dirty="0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 </a:t>
              </a:r>
              <a:r>
                <a:rPr lang="fr-FR" sz="3400" b="1" dirty="0" err="1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be</a:t>
              </a:r>
              <a:r>
                <a:rPr lang="fr-FR" sz="3400" b="1" dirty="0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 </a:t>
              </a:r>
              <a:r>
                <a:rPr lang="fr-FR" sz="3400" b="1" dirty="0" err="1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solved</a:t>
              </a:r>
              <a:r>
                <a:rPr lang="fr-FR" sz="3400" b="1" dirty="0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 </a:t>
              </a:r>
              <a:r>
                <a:rPr lang="fr-FR" sz="3400" b="1" dirty="0" err="1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using</a:t>
              </a:r>
              <a:r>
                <a:rPr lang="fr-FR" sz="3400" b="1" dirty="0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 </a:t>
              </a:r>
              <a:r>
                <a:rPr lang="fr-FR" sz="3400" b="1" dirty="0" err="1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yesterday’s</a:t>
              </a:r>
              <a:r>
                <a:rPr lang="fr-FR" sz="3400" b="1" dirty="0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 </a:t>
              </a:r>
              <a:r>
                <a:rPr lang="fr-FR" sz="3400" b="1" dirty="0" err="1">
                  <a:solidFill>
                    <a:srgbClr val="314492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tools</a:t>
              </a:r>
              <a:endParaRPr lang="fr-FR" sz="3400" b="1" dirty="0">
                <a:solidFill>
                  <a:srgbClr val="314492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  <a:p>
              <a:pPr algn="ctr"/>
              <a:endParaRPr lang="fr-FR" sz="34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pic>
          <p:nvPicPr>
            <p:cNvPr id="9" name="Image 8">
              <a:extLst>
                <a:ext uri="{FF2B5EF4-FFF2-40B4-BE49-F238E27FC236}">
                  <a16:creationId xmlns:a16="http://schemas.microsoft.com/office/drawing/2014/main" id="{2BB74957-75FC-17A8-3903-D65AC13C07C5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t="11398" b="30968"/>
            <a:stretch/>
          </p:blipFill>
          <p:spPr>
            <a:xfrm>
              <a:off x="1553045" y="855626"/>
              <a:ext cx="4818550" cy="4500000"/>
            </a:xfrm>
            <a:prstGeom prst="rect">
              <a:avLst/>
            </a:prstGeom>
          </p:spPr>
        </p:pic>
        <p:sp>
          <p:nvSpPr>
            <p:cNvPr id="31" name="Ellipse 30">
              <a:extLst>
                <a:ext uri="{FF2B5EF4-FFF2-40B4-BE49-F238E27FC236}">
                  <a16:creationId xmlns:a16="http://schemas.microsoft.com/office/drawing/2014/main" id="{0FC23BF6-6F88-30CF-8C52-B2A7EF38263A}"/>
                </a:ext>
              </a:extLst>
            </p:cNvPr>
            <p:cNvSpPr/>
            <p:nvPr/>
          </p:nvSpPr>
          <p:spPr>
            <a:xfrm>
              <a:off x="2263944" y="3012374"/>
              <a:ext cx="252000" cy="252000"/>
            </a:xfrm>
            <a:prstGeom prst="ellipse">
              <a:avLst/>
            </a:prstGeom>
            <a:solidFill>
              <a:schemeClr val="accent1">
                <a:lumMod val="20000"/>
                <a:lumOff val="8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>
                <a:latin typeface="Garamond" panose="02020404030301010803" pitchFamily="18" charset="0"/>
              </a:endParaRPr>
            </a:p>
          </p:txBody>
        </p:sp>
        <p:sp>
          <p:nvSpPr>
            <p:cNvPr id="15" name="Ellipse 14">
              <a:extLst>
                <a:ext uri="{FF2B5EF4-FFF2-40B4-BE49-F238E27FC236}">
                  <a16:creationId xmlns:a16="http://schemas.microsoft.com/office/drawing/2014/main" id="{F37681EC-00A5-C5A5-B26D-E31BAC141A33}"/>
                </a:ext>
              </a:extLst>
            </p:cNvPr>
            <p:cNvSpPr/>
            <p:nvPr/>
          </p:nvSpPr>
          <p:spPr>
            <a:xfrm>
              <a:off x="2794886" y="3676052"/>
              <a:ext cx="252000" cy="252000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>
                <a:latin typeface="Garamond" panose="02020404030301010803" pitchFamily="18" charset="0"/>
              </a:endParaRPr>
            </a:p>
          </p:txBody>
        </p:sp>
        <p:sp>
          <p:nvSpPr>
            <p:cNvPr id="17" name="Ellipse 16">
              <a:extLst>
                <a:ext uri="{FF2B5EF4-FFF2-40B4-BE49-F238E27FC236}">
                  <a16:creationId xmlns:a16="http://schemas.microsoft.com/office/drawing/2014/main" id="{AB866DE0-E2EC-8BDB-A8C0-76CF5976867F}"/>
                </a:ext>
              </a:extLst>
            </p:cNvPr>
            <p:cNvSpPr/>
            <p:nvPr/>
          </p:nvSpPr>
          <p:spPr>
            <a:xfrm>
              <a:off x="3458563" y="3643524"/>
              <a:ext cx="252000" cy="252000"/>
            </a:xfrm>
            <a:prstGeom prst="ellipse">
              <a:avLst/>
            </a:prstGeom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>
                <a:latin typeface="Garamond" panose="02020404030301010803" pitchFamily="18" charset="0"/>
              </a:endParaRPr>
            </a:p>
          </p:txBody>
        </p:sp>
        <p:sp>
          <p:nvSpPr>
            <p:cNvPr id="18" name="Ellipse 17">
              <a:extLst>
                <a:ext uri="{FF2B5EF4-FFF2-40B4-BE49-F238E27FC236}">
                  <a16:creationId xmlns:a16="http://schemas.microsoft.com/office/drawing/2014/main" id="{CE6F0562-13D4-D130-8600-290901AC88B5}"/>
                </a:ext>
              </a:extLst>
            </p:cNvPr>
            <p:cNvSpPr/>
            <p:nvPr/>
          </p:nvSpPr>
          <p:spPr>
            <a:xfrm>
              <a:off x="4338826" y="4789979"/>
              <a:ext cx="252000" cy="252000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>
                <a:latin typeface="Garamond" panose="02020404030301010803" pitchFamily="18" charset="0"/>
              </a:endParaRPr>
            </a:p>
          </p:txBody>
        </p:sp>
        <p:sp>
          <p:nvSpPr>
            <p:cNvPr id="19" name="Ellipse 18">
              <a:extLst>
                <a:ext uri="{FF2B5EF4-FFF2-40B4-BE49-F238E27FC236}">
                  <a16:creationId xmlns:a16="http://schemas.microsoft.com/office/drawing/2014/main" id="{39360B09-3571-111C-48A8-8D349FEE0D11}"/>
                </a:ext>
              </a:extLst>
            </p:cNvPr>
            <p:cNvSpPr/>
            <p:nvPr/>
          </p:nvSpPr>
          <p:spPr>
            <a:xfrm>
              <a:off x="5548193" y="5103626"/>
              <a:ext cx="252000" cy="252000"/>
            </a:xfrm>
            <a:prstGeom prst="ellipse">
              <a:avLst/>
            </a:prstGeom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>
                <a:latin typeface="Garamond" panose="02020404030301010803" pitchFamily="18" charset="0"/>
              </a:endParaRPr>
            </a:p>
          </p:txBody>
        </p:sp>
        <p:sp>
          <p:nvSpPr>
            <p:cNvPr id="20" name="Ellipse 19">
              <a:extLst>
                <a:ext uri="{FF2B5EF4-FFF2-40B4-BE49-F238E27FC236}">
                  <a16:creationId xmlns:a16="http://schemas.microsoft.com/office/drawing/2014/main" id="{2980261E-14B9-35F5-8080-A56834C04921}"/>
                </a:ext>
              </a:extLst>
            </p:cNvPr>
            <p:cNvSpPr/>
            <p:nvPr/>
          </p:nvSpPr>
          <p:spPr>
            <a:xfrm>
              <a:off x="6148004" y="4248220"/>
              <a:ext cx="252000" cy="252000"/>
            </a:xfrm>
            <a:prstGeom prst="ellipse">
              <a:avLst/>
            </a:prstGeom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>
                <a:latin typeface="Garamond" panose="02020404030301010803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315244754"/>
      </p:ext>
    </p:extLst>
  </p:cSld>
  <p:clrMapOvr>
    <a:masterClrMapping/>
  </p:clrMapOvr>
  <p:transition spd="slow">
    <p:push dir="u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ZoneTexte 22">
            <a:extLst>
              <a:ext uri="{FF2B5EF4-FFF2-40B4-BE49-F238E27FC236}">
                <a16:creationId xmlns:a16="http://schemas.microsoft.com/office/drawing/2014/main" id="{9E60C634-F7CF-D454-A569-9EC99EB3ED6C}"/>
              </a:ext>
            </a:extLst>
          </p:cNvPr>
          <p:cNvSpPr txBox="1"/>
          <p:nvPr/>
        </p:nvSpPr>
        <p:spPr>
          <a:xfrm>
            <a:off x="4618369" y="359924"/>
            <a:ext cx="179568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4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SUMMARY</a:t>
            </a:r>
            <a:endParaRPr lang="fr-GA" sz="24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grpSp>
        <p:nvGrpSpPr>
          <p:cNvPr id="2" name="Groupe 1">
            <a:extLst>
              <a:ext uri="{FF2B5EF4-FFF2-40B4-BE49-F238E27FC236}">
                <a16:creationId xmlns:a16="http://schemas.microsoft.com/office/drawing/2014/main" id="{80F45B94-BB28-1BA0-6D99-F94369827A09}"/>
              </a:ext>
            </a:extLst>
          </p:cNvPr>
          <p:cNvGrpSpPr/>
          <p:nvPr/>
        </p:nvGrpSpPr>
        <p:grpSpPr>
          <a:xfrm>
            <a:off x="50323" y="6351661"/>
            <a:ext cx="468000" cy="468000"/>
            <a:chOff x="94241" y="6044407"/>
            <a:chExt cx="684000" cy="684000"/>
          </a:xfrm>
        </p:grpSpPr>
        <p:sp>
          <p:nvSpPr>
            <p:cNvPr id="4" name="Cercle : creux 3">
              <a:extLst>
                <a:ext uri="{FF2B5EF4-FFF2-40B4-BE49-F238E27FC236}">
                  <a16:creationId xmlns:a16="http://schemas.microsoft.com/office/drawing/2014/main" id="{88055E61-E657-D7F0-FD41-E8AC22DEF967}"/>
                </a:ext>
              </a:extLst>
            </p:cNvPr>
            <p:cNvSpPr/>
            <p:nvPr/>
          </p:nvSpPr>
          <p:spPr>
            <a:xfrm>
              <a:off x="94241" y="6044407"/>
              <a:ext cx="684000" cy="684000"/>
            </a:xfrm>
            <a:prstGeom prst="donut">
              <a:avLst>
                <a:gd name="adj" fmla="val 10739"/>
              </a:avLst>
            </a:prstGeom>
            <a:solidFill>
              <a:srgbClr val="B0C3E6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fr-GA">
                <a:solidFill>
                  <a:schemeClr val="tx1"/>
                </a:solidFill>
              </a:endParaRPr>
            </a:p>
          </p:txBody>
        </p:sp>
        <p:sp>
          <p:nvSpPr>
            <p:cNvPr id="13" name="ZoneTexte 23">
              <a:extLst>
                <a:ext uri="{FF2B5EF4-FFF2-40B4-BE49-F238E27FC236}">
                  <a16:creationId xmlns:a16="http://schemas.microsoft.com/office/drawing/2014/main" id="{4B2BA2FD-2722-6EA5-02B0-3ACF7D76204A}"/>
                </a:ext>
              </a:extLst>
            </p:cNvPr>
            <p:cNvSpPr txBox="1"/>
            <p:nvPr/>
          </p:nvSpPr>
          <p:spPr>
            <a:xfrm>
              <a:off x="192354" y="6132145"/>
              <a:ext cx="457324" cy="53979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b="1" dirty="0">
                  <a:latin typeface="Helvetica" panose="020B0604020202020204" pitchFamily="34" charset="0"/>
                  <a:cs typeface="Helvetica" panose="020B0604020202020204" pitchFamily="34" charset="0"/>
                </a:rPr>
                <a:t>3</a:t>
              </a:r>
              <a:endParaRPr lang="fr-GA" b="1" dirty="0"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  <p:grpSp>
        <p:nvGrpSpPr>
          <p:cNvPr id="14" name="Groupe 13">
            <a:extLst>
              <a:ext uri="{FF2B5EF4-FFF2-40B4-BE49-F238E27FC236}">
                <a16:creationId xmlns:a16="http://schemas.microsoft.com/office/drawing/2014/main" id="{721BA6AA-B14E-6749-A1B8-9E133A836826}"/>
              </a:ext>
            </a:extLst>
          </p:cNvPr>
          <p:cNvGrpSpPr/>
          <p:nvPr/>
        </p:nvGrpSpPr>
        <p:grpSpPr>
          <a:xfrm>
            <a:off x="-120322" y="6299284"/>
            <a:ext cx="12891949" cy="36000"/>
            <a:chOff x="-120322" y="6299284"/>
            <a:chExt cx="12891949" cy="36000"/>
          </a:xfrm>
        </p:grpSpPr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6F9B8B8C-344D-7F96-E9A9-1BABFD106FEA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21" name="Rectangle 20">
              <a:extLst>
                <a:ext uri="{FF2B5EF4-FFF2-40B4-BE49-F238E27FC236}">
                  <a16:creationId xmlns:a16="http://schemas.microsoft.com/office/drawing/2014/main" id="{BFBA6B98-19E2-6D1E-8180-3069539A8BBA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22" name="Rectangle 21">
              <a:extLst>
                <a:ext uri="{FF2B5EF4-FFF2-40B4-BE49-F238E27FC236}">
                  <a16:creationId xmlns:a16="http://schemas.microsoft.com/office/drawing/2014/main" id="{86D8D3EF-FEB6-A590-77A4-714C518F1640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sp>
        <p:nvSpPr>
          <p:cNvPr id="29" name="Rectangle 28">
            <a:extLst>
              <a:ext uri="{FF2B5EF4-FFF2-40B4-BE49-F238E27FC236}">
                <a16:creationId xmlns:a16="http://schemas.microsoft.com/office/drawing/2014/main" id="{86F6D0D7-D209-A34B-C59B-DE961D6FEBAD}"/>
              </a:ext>
            </a:extLst>
          </p:cNvPr>
          <p:cNvSpPr/>
          <p:nvPr/>
        </p:nvSpPr>
        <p:spPr>
          <a:xfrm>
            <a:off x="1139811" y="2007846"/>
            <a:ext cx="10009971" cy="75482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>
              <a:latin typeface="Garamond" panose="02020404030301010803" pitchFamily="18" charset="0"/>
            </a:endParaRPr>
          </a:p>
        </p:txBody>
      </p:sp>
      <p:sp>
        <p:nvSpPr>
          <p:cNvPr id="30" name="ZoneTexte 29">
            <a:extLst>
              <a:ext uri="{FF2B5EF4-FFF2-40B4-BE49-F238E27FC236}">
                <a16:creationId xmlns:a16="http://schemas.microsoft.com/office/drawing/2014/main" id="{DF84967C-63A5-0BCA-BFDB-E4DB1FDDFEB9}"/>
              </a:ext>
            </a:extLst>
          </p:cNvPr>
          <p:cNvSpPr txBox="1"/>
          <p:nvPr/>
        </p:nvSpPr>
        <p:spPr>
          <a:xfrm>
            <a:off x="1297995" y="2158533"/>
            <a:ext cx="9599568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5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    PROBLEM</a:t>
            </a:r>
          </a:p>
        </p:txBody>
      </p:sp>
      <p:sp>
        <p:nvSpPr>
          <p:cNvPr id="31" name="Ellipse 30">
            <a:extLst>
              <a:ext uri="{FF2B5EF4-FFF2-40B4-BE49-F238E27FC236}">
                <a16:creationId xmlns:a16="http://schemas.microsoft.com/office/drawing/2014/main" id="{0FC23BF6-6F88-30CF-8C52-B2A7EF38263A}"/>
              </a:ext>
            </a:extLst>
          </p:cNvPr>
          <p:cNvSpPr/>
          <p:nvPr/>
        </p:nvSpPr>
        <p:spPr>
          <a:xfrm>
            <a:off x="1294439" y="2126242"/>
            <a:ext cx="504000" cy="504000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>
              <a:latin typeface="Garamond" panose="02020404030301010803" pitchFamily="18" charset="0"/>
            </a:endParaRPr>
          </a:p>
        </p:txBody>
      </p:sp>
      <p:sp>
        <p:nvSpPr>
          <p:cNvPr id="32" name="ZoneTexte 31">
            <a:extLst>
              <a:ext uri="{FF2B5EF4-FFF2-40B4-BE49-F238E27FC236}">
                <a16:creationId xmlns:a16="http://schemas.microsoft.com/office/drawing/2014/main" id="{A9F20944-8D8B-357E-2816-74115FF5D1C1}"/>
              </a:ext>
            </a:extLst>
          </p:cNvPr>
          <p:cNvSpPr txBox="1"/>
          <p:nvPr/>
        </p:nvSpPr>
        <p:spPr>
          <a:xfrm>
            <a:off x="1351128" y="2118902"/>
            <a:ext cx="41389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</a:t>
            </a:r>
            <a:endParaRPr lang="fr-GA" sz="2800" b="1" dirty="0">
              <a:solidFill>
                <a:schemeClr val="bg1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0C3E520D-C09C-B88C-0321-C7C39034FC14}"/>
              </a:ext>
            </a:extLst>
          </p:cNvPr>
          <p:cNvSpPr/>
          <p:nvPr/>
        </p:nvSpPr>
        <p:spPr>
          <a:xfrm>
            <a:off x="1139814" y="3021579"/>
            <a:ext cx="10009970" cy="75482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>
              <a:latin typeface="Garamond" panose="02020404030301010803" pitchFamily="18" charset="0"/>
            </a:endParaRPr>
          </a:p>
        </p:txBody>
      </p:sp>
      <p:sp>
        <p:nvSpPr>
          <p:cNvPr id="34" name="ZoneTexte 33">
            <a:extLst>
              <a:ext uri="{FF2B5EF4-FFF2-40B4-BE49-F238E27FC236}">
                <a16:creationId xmlns:a16="http://schemas.microsoft.com/office/drawing/2014/main" id="{4920A562-F6CD-52CE-D8EB-55D70AADEB63}"/>
              </a:ext>
            </a:extLst>
          </p:cNvPr>
          <p:cNvSpPr txBox="1"/>
          <p:nvPr/>
        </p:nvSpPr>
        <p:spPr>
          <a:xfrm>
            <a:off x="1297997" y="3172266"/>
            <a:ext cx="7616927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5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   CHALLENGES AND OPPORTUNITIES</a:t>
            </a:r>
          </a:p>
        </p:txBody>
      </p:sp>
      <p:sp>
        <p:nvSpPr>
          <p:cNvPr id="35" name="Ellipse 34">
            <a:extLst>
              <a:ext uri="{FF2B5EF4-FFF2-40B4-BE49-F238E27FC236}">
                <a16:creationId xmlns:a16="http://schemas.microsoft.com/office/drawing/2014/main" id="{6831BEB5-858B-7485-C0EF-98C03389175E}"/>
              </a:ext>
            </a:extLst>
          </p:cNvPr>
          <p:cNvSpPr/>
          <p:nvPr/>
        </p:nvSpPr>
        <p:spPr>
          <a:xfrm>
            <a:off x="1294441" y="3139975"/>
            <a:ext cx="504000" cy="504000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>
              <a:latin typeface="Garamond" panose="02020404030301010803" pitchFamily="18" charset="0"/>
            </a:endParaRPr>
          </a:p>
        </p:txBody>
      </p:sp>
      <p:sp>
        <p:nvSpPr>
          <p:cNvPr id="36" name="ZoneTexte 35">
            <a:extLst>
              <a:ext uri="{FF2B5EF4-FFF2-40B4-BE49-F238E27FC236}">
                <a16:creationId xmlns:a16="http://schemas.microsoft.com/office/drawing/2014/main" id="{B0E61BE7-5715-FBFD-EA2F-A70273873ED6}"/>
              </a:ext>
            </a:extLst>
          </p:cNvPr>
          <p:cNvSpPr txBox="1"/>
          <p:nvPr/>
        </p:nvSpPr>
        <p:spPr>
          <a:xfrm>
            <a:off x="1351130" y="3132635"/>
            <a:ext cx="41389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</a:t>
            </a:r>
            <a:endParaRPr lang="fr-GA" sz="2800" b="1" dirty="0">
              <a:solidFill>
                <a:schemeClr val="bg1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F8BB38A8-D8C4-06F6-9566-E182EEC2F780}"/>
              </a:ext>
            </a:extLst>
          </p:cNvPr>
          <p:cNvSpPr/>
          <p:nvPr/>
        </p:nvSpPr>
        <p:spPr>
          <a:xfrm>
            <a:off x="1139813" y="4041164"/>
            <a:ext cx="10009970" cy="75482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>
              <a:latin typeface="Garamond" panose="02020404030301010803" pitchFamily="18" charset="0"/>
            </a:endParaRPr>
          </a:p>
        </p:txBody>
      </p:sp>
      <p:sp>
        <p:nvSpPr>
          <p:cNvPr id="38" name="ZoneTexte 37">
            <a:extLst>
              <a:ext uri="{FF2B5EF4-FFF2-40B4-BE49-F238E27FC236}">
                <a16:creationId xmlns:a16="http://schemas.microsoft.com/office/drawing/2014/main" id="{B1A85E7A-413F-B946-EEDB-A54A6A748510}"/>
              </a:ext>
            </a:extLst>
          </p:cNvPr>
          <p:cNvSpPr txBox="1"/>
          <p:nvPr/>
        </p:nvSpPr>
        <p:spPr>
          <a:xfrm>
            <a:off x="1297997" y="4177103"/>
            <a:ext cx="9409335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5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    CASES STUDY AND OPEN DISCUSSION</a:t>
            </a:r>
          </a:p>
        </p:txBody>
      </p:sp>
      <p:sp>
        <p:nvSpPr>
          <p:cNvPr id="39" name="Ellipse 38">
            <a:extLst>
              <a:ext uri="{FF2B5EF4-FFF2-40B4-BE49-F238E27FC236}">
                <a16:creationId xmlns:a16="http://schemas.microsoft.com/office/drawing/2014/main" id="{D0AF12D6-C069-FC4B-FAD7-69275C363B28}"/>
              </a:ext>
            </a:extLst>
          </p:cNvPr>
          <p:cNvSpPr/>
          <p:nvPr/>
        </p:nvSpPr>
        <p:spPr>
          <a:xfrm>
            <a:off x="1294441" y="4159560"/>
            <a:ext cx="504000" cy="504000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>
              <a:latin typeface="Garamond" panose="02020404030301010803" pitchFamily="18" charset="0"/>
            </a:endParaRPr>
          </a:p>
        </p:txBody>
      </p:sp>
      <p:sp>
        <p:nvSpPr>
          <p:cNvPr id="40" name="ZoneTexte 39">
            <a:extLst>
              <a:ext uri="{FF2B5EF4-FFF2-40B4-BE49-F238E27FC236}">
                <a16:creationId xmlns:a16="http://schemas.microsoft.com/office/drawing/2014/main" id="{95DB013A-E296-C726-698A-888891AD3A25}"/>
              </a:ext>
            </a:extLst>
          </p:cNvPr>
          <p:cNvSpPr txBox="1"/>
          <p:nvPr/>
        </p:nvSpPr>
        <p:spPr>
          <a:xfrm>
            <a:off x="1351130" y="4152220"/>
            <a:ext cx="41389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</a:t>
            </a:r>
            <a:endParaRPr lang="fr-GA" sz="2800" b="1" dirty="0">
              <a:solidFill>
                <a:schemeClr val="bg1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D52EE6F4-3B8E-8528-A329-8E08676A6950}"/>
              </a:ext>
            </a:extLst>
          </p:cNvPr>
          <p:cNvSpPr txBox="1"/>
          <p:nvPr/>
        </p:nvSpPr>
        <p:spPr>
          <a:xfrm>
            <a:off x="641225" y="-53811"/>
            <a:ext cx="1087202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Technology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impact &amp; jobs </a:t>
            </a:r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skillset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in Gabon</a:t>
            </a:r>
          </a:p>
        </p:txBody>
      </p:sp>
      <p:grpSp>
        <p:nvGrpSpPr>
          <p:cNvPr id="5" name="Groupe 4">
            <a:extLst>
              <a:ext uri="{FF2B5EF4-FFF2-40B4-BE49-F238E27FC236}">
                <a16:creationId xmlns:a16="http://schemas.microsoft.com/office/drawing/2014/main" id="{53AFD514-D564-1878-4892-07FF6FDB345F}"/>
              </a:ext>
            </a:extLst>
          </p:cNvPr>
          <p:cNvGrpSpPr/>
          <p:nvPr/>
        </p:nvGrpSpPr>
        <p:grpSpPr>
          <a:xfrm>
            <a:off x="-284629" y="199286"/>
            <a:ext cx="12891949" cy="36000"/>
            <a:chOff x="-120322" y="6299284"/>
            <a:chExt cx="12891949" cy="36000"/>
          </a:xfrm>
        </p:grpSpPr>
        <p:sp>
          <p:nvSpPr>
            <p:cNvPr id="6" name="Rectangle 5">
              <a:extLst>
                <a:ext uri="{FF2B5EF4-FFF2-40B4-BE49-F238E27FC236}">
                  <a16:creationId xmlns:a16="http://schemas.microsoft.com/office/drawing/2014/main" id="{186C7303-442B-F5B1-893E-7B9C31A6CEE6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AABE3E95-716B-D128-80A4-2098B439D410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2CAEDD13-BA50-7B8F-D39C-1BE83802AC90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</p:spTree>
    <p:extLst>
      <p:ext uri="{BB962C8B-B14F-4D97-AF65-F5344CB8AC3E}">
        <p14:creationId xmlns:p14="http://schemas.microsoft.com/office/powerpoint/2010/main" val="1234500350"/>
      </p:ext>
    </p:extLst>
  </p:cSld>
  <p:clrMapOvr>
    <a:masterClrMapping/>
  </p:clrMapOvr>
  <p:transition spd="slow">
    <p:push dir="u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BC8D0716-5AAF-366B-F834-0C6EE0F52ACA}"/>
              </a:ext>
            </a:extLst>
          </p:cNvPr>
          <p:cNvSpPr/>
          <p:nvPr/>
        </p:nvSpPr>
        <p:spPr>
          <a:xfrm>
            <a:off x="3809055" y="3682411"/>
            <a:ext cx="4608000" cy="36000"/>
          </a:xfrm>
          <a:prstGeom prst="rect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 dirty="0"/>
          </a:p>
        </p:txBody>
      </p:sp>
      <p:grpSp>
        <p:nvGrpSpPr>
          <p:cNvPr id="2" name="Groupe 1">
            <a:extLst>
              <a:ext uri="{FF2B5EF4-FFF2-40B4-BE49-F238E27FC236}">
                <a16:creationId xmlns:a16="http://schemas.microsoft.com/office/drawing/2014/main" id="{CA8B86C7-D609-75DD-1A42-F39957D3B699}"/>
              </a:ext>
            </a:extLst>
          </p:cNvPr>
          <p:cNvGrpSpPr/>
          <p:nvPr/>
        </p:nvGrpSpPr>
        <p:grpSpPr>
          <a:xfrm>
            <a:off x="50323" y="6351661"/>
            <a:ext cx="468000" cy="468000"/>
            <a:chOff x="94241" y="6044407"/>
            <a:chExt cx="684000" cy="684000"/>
          </a:xfrm>
        </p:grpSpPr>
        <p:sp>
          <p:nvSpPr>
            <p:cNvPr id="3" name="Cercle : creux 2">
              <a:extLst>
                <a:ext uri="{FF2B5EF4-FFF2-40B4-BE49-F238E27FC236}">
                  <a16:creationId xmlns:a16="http://schemas.microsoft.com/office/drawing/2014/main" id="{642BC77D-C7C3-AC64-DF66-D600A4DB6172}"/>
                </a:ext>
              </a:extLst>
            </p:cNvPr>
            <p:cNvSpPr/>
            <p:nvPr/>
          </p:nvSpPr>
          <p:spPr>
            <a:xfrm>
              <a:off x="94241" y="6044407"/>
              <a:ext cx="684000" cy="684000"/>
            </a:xfrm>
            <a:prstGeom prst="donut">
              <a:avLst>
                <a:gd name="adj" fmla="val 10739"/>
              </a:avLst>
            </a:prstGeom>
            <a:solidFill>
              <a:srgbClr val="B0C3E6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fr-GA">
                <a:solidFill>
                  <a:schemeClr val="tx1"/>
                </a:solidFill>
              </a:endParaRPr>
            </a:p>
          </p:txBody>
        </p:sp>
        <p:sp>
          <p:nvSpPr>
            <p:cNvPr id="4" name="ZoneTexte 23">
              <a:extLst>
                <a:ext uri="{FF2B5EF4-FFF2-40B4-BE49-F238E27FC236}">
                  <a16:creationId xmlns:a16="http://schemas.microsoft.com/office/drawing/2014/main" id="{DFDC3834-26FF-9C9A-520D-D8C0A71CCE77}"/>
                </a:ext>
              </a:extLst>
            </p:cNvPr>
            <p:cNvSpPr txBox="1"/>
            <p:nvPr/>
          </p:nvSpPr>
          <p:spPr>
            <a:xfrm>
              <a:off x="192354" y="6132145"/>
              <a:ext cx="457324" cy="53979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b="1" dirty="0">
                  <a:latin typeface="Helvetica" panose="020B0604020202020204" pitchFamily="34" charset="0"/>
                  <a:cs typeface="Helvetica" panose="020B0604020202020204" pitchFamily="34" charset="0"/>
                </a:rPr>
                <a:t>4</a:t>
              </a:r>
              <a:endParaRPr lang="fr-GA" b="1" dirty="0"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  <p:grpSp>
        <p:nvGrpSpPr>
          <p:cNvPr id="23" name="Groupe 22">
            <a:extLst>
              <a:ext uri="{FF2B5EF4-FFF2-40B4-BE49-F238E27FC236}">
                <a16:creationId xmlns:a16="http://schemas.microsoft.com/office/drawing/2014/main" id="{FA7EFFDA-8975-30C2-0B58-482A261E00D0}"/>
              </a:ext>
            </a:extLst>
          </p:cNvPr>
          <p:cNvGrpSpPr/>
          <p:nvPr/>
        </p:nvGrpSpPr>
        <p:grpSpPr>
          <a:xfrm>
            <a:off x="1354487" y="381389"/>
            <a:ext cx="5413966" cy="531409"/>
            <a:chOff x="2845468" y="440019"/>
            <a:chExt cx="7435627" cy="531409"/>
          </a:xfrm>
        </p:grpSpPr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CA76076C-5687-0B1E-CB17-45324D085CE1}"/>
                </a:ext>
              </a:extLst>
            </p:cNvPr>
            <p:cNvSpPr/>
            <p:nvPr/>
          </p:nvSpPr>
          <p:spPr>
            <a:xfrm>
              <a:off x="3564520" y="440019"/>
              <a:ext cx="6716575" cy="523220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>
                <a:spcAft>
                  <a:spcPts val="300"/>
                </a:spcAft>
                <a:tabLst>
                  <a:tab pos="3992245" algn="l"/>
                </a:tabLst>
              </a:pPr>
              <a:r>
                <a:rPr lang="fr-FR" sz="2800" b="1" dirty="0"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PROBLEM</a:t>
              </a:r>
              <a:endParaRPr lang="fr-FR" sz="24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20" name="ZoneTexte 19">
              <a:extLst>
                <a:ext uri="{FF2B5EF4-FFF2-40B4-BE49-F238E27FC236}">
                  <a16:creationId xmlns:a16="http://schemas.microsoft.com/office/drawing/2014/main" id="{CBB9FB7E-590F-41A5-12E9-C6D67F6ED7B3}"/>
                </a:ext>
              </a:extLst>
            </p:cNvPr>
            <p:cNvSpPr txBox="1"/>
            <p:nvPr/>
          </p:nvSpPr>
          <p:spPr>
            <a:xfrm>
              <a:off x="2845468" y="448208"/>
              <a:ext cx="541266" cy="523220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r>
                <a:rPr lang="fr-FR" sz="2800" b="1" dirty="0">
                  <a:solidFill>
                    <a:schemeClr val="bg1"/>
                  </a:solidFill>
                  <a:latin typeface="Helvetica" panose="020B0604020202020204" pitchFamily="34" charset="0"/>
                  <a:cs typeface="Helvetica" panose="020B0604020202020204" pitchFamily="34" charset="0"/>
                </a:rPr>
                <a:t>1</a:t>
              </a:r>
              <a:endParaRPr lang="fr-GA" sz="2800" b="1" dirty="0">
                <a:solidFill>
                  <a:schemeClr val="bg1"/>
                </a:solidFill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  <p:grpSp>
        <p:nvGrpSpPr>
          <p:cNvPr id="9" name="Groupe 8">
            <a:extLst>
              <a:ext uri="{FF2B5EF4-FFF2-40B4-BE49-F238E27FC236}">
                <a16:creationId xmlns:a16="http://schemas.microsoft.com/office/drawing/2014/main" id="{0F74D446-267D-FC00-6954-FA1B59D77476}"/>
              </a:ext>
            </a:extLst>
          </p:cNvPr>
          <p:cNvGrpSpPr/>
          <p:nvPr/>
        </p:nvGrpSpPr>
        <p:grpSpPr>
          <a:xfrm>
            <a:off x="-120322" y="6299284"/>
            <a:ext cx="12891949" cy="36000"/>
            <a:chOff x="-120322" y="6299284"/>
            <a:chExt cx="12891949" cy="3600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67F4432A-A18F-FEEE-8350-B2009393BA47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B85C1E01-7E31-8DAB-EAB8-7B809C215C3E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9AC8F288-6B2E-561D-5725-B37AE17CDA7A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sp>
        <p:nvSpPr>
          <p:cNvPr id="16" name="ZoneTexte 15">
            <a:extLst>
              <a:ext uri="{FF2B5EF4-FFF2-40B4-BE49-F238E27FC236}">
                <a16:creationId xmlns:a16="http://schemas.microsoft.com/office/drawing/2014/main" id="{D6227072-CC89-91B9-4385-D96F5ACA6DD2}"/>
              </a:ext>
            </a:extLst>
          </p:cNvPr>
          <p:cNvSpPr txBox="1"/>
          <p:nvPr/>
        </p:nvSpPr>
        <p:spPr>
          <a:xfrm>
            <a:off x="641225" y="-53811"/>
            <a:ext cx="1087202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Technology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impact &amp; jobs </a:t>
            </a:r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skillset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in Gabon</a:t>
            </a:r>
          </a:p>
        </p:txBody>
      </p:sp>
      <p:grpSp>
        <p:nvGrpSpPr>
          <p:cNvPr id="17" name="Groupe 16">
            <a:extLst>
              <a:ext uri="{FF2B5EF4-FFF2-40B4-BE49-F238E27FC236}">
                <a16:creationId xmlns:a16="http://schemas.microsoft.com/office/drawing/2014/main" id="{BDF0E477-8B8E-224E-1B38-875155713C5C}"/>
              </a:ext>
            </a:extLst>
          </p:cNvPr>
          <p:cNvGrpSpPr/>
          <p:nvPr/>
        </p:nvGrpSpPr>
        <p:grpSpPr>
          <a:xfrm>
            <a:off x="-284629" y="199286"/>
            <a:ext cx="12891949" cy="36000"/>
            <a:chOff x="-120322" y="6299284"/>
            <a:chExt cx="12891949" cy="36000"/>
          </a:xfrm>
        </p:grpSpPr>
        <p:sp>
          <p:nvSpPr>
            <p:cNvPr id="18" name="Rectangle 17">
              <a:extLst>
                <a:ext uri="{FF2B5EF4-FFF2-40B4-BE49-F238E27FC236}">
                  <a16:creationId xmlns:a16="http://schemas.microsoft.com/office/drawing/2014/main" id="{40BB7E7E-1FEE-C391-055F-D580DA1D2425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9" name="Rectangle 18">
              <a:extLst>
                <a:ext uri="{FF2B5EF4-FFF2-40B4-BE49-F238E27FC236}">
                  <a16:creationId xmlns:a16="http://schemas.microsoft.com/office/drawing/2014/main" id="{B83A8D1A-7DA7-668F-5B6B-49698D3FCAB6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21" name="Rectangle 20">
              <a:extLst>
                <a:ext uri="{FF2B5EF4-FFF2-40B4-BE49-F238E27FC236}">
                  <a16:creationId xmlns:a16="http://schemas.microsoft.com/office/drawing/2014/main" id="{93481A9E-380C-CF9E-935B-2F5A6EE1E79B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D43319EE-8EFA-6A53-76E5-C546A92566BA}"/>
              </a:ext>
            </a:extLst>
          </p:cNvPr>
          <p:cNvSpPr/>
          <p:nvPr/>
        </p:nvSpPr>
        <p:spPr>
          <a:xfrm>
            <a:off x="1376310" y="880607"/>
            <a:ext cx="8712000" cy="36000"/>
          </a:xfrm>
          <a:prstGeom prst="rect">
            <a:avLst/>
          </a:prstGeom>
          <a:solidFill>
            <a:srgbClr val="4472C4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 dirty="0"/>
          </a:p>
        </p:txBody>
      </p:sp>
      <p:grpSp>
        <p:nvGrpSpPr>
          <p:cNvPr id="5" name="Groupe 4">
            <a:extLst>
              <a:ext uri="{FF2B5EF4-FFF2-40B4-BE49-F238E27FC236}">
                <a16:creationId xmlns:a16="http://schemas.microsoft.com/office/drawing/2014/main" id="{0001066C-39EA-5A95-5B04-89B2A688F48B}"/>
              </a:ext>
            </a:extLst>
          </p:cNvPr>
          <p:cNvGrpSpPr/>
          <p:nvPr/>
        </p:nvGrpSpPr>
        <p:grpSpPr>
          <a:xfrm>
            <a:off x="1833793" y="2441591"/>
            <a:ext cx="2520000" cy="2520000"/>
            <a:chOff x="1878037" y="2441591"/>
            <a:chExt cx="2520000" cy="2520000"/>
          </a:xfrm>
        </p:grpSpPr>
        <p:grpSp>
          <p:nvGrpSpPr>
            <p:cNvPr id="24" name="Groupe 23">
              <a:extLst>
                <a:ext uri="{FF2B5EF4-FFF2-40B4-BE49-F238E27FC236}">
                  <a16:creationId xmlns:a16="http://schemas.microsoft.com/office/drawing/2014/main" id="{C44DCCEF-B931-F74B-D920-2C1B115B2FCA}"/>
                </a:ext>
              </a:extLst>
            </p:cNvPr>
            <p:cNvGrpSpPr/>
            <p:nvPr/>
          </p:nvGrpSpPr>
          <p:grpSpPr>
            <a:xfrm>
              <a:off x="1878037" y="2441591"/>
              <a:ext cx="2520000" cy="2520000"/>
              <a:chOff x="747893" y="1071126"/>
              <a:chExt cx="1463334" cy="1946571"/>
            </a:xfrm>
          </p:grpSpPr>
          <p:sp>
            <p:nvSpPr>
              <p:cNvPr id="30" name="Ellipse 29">
                <a:extLst>
                  <a:ext uri="{FF2B5EF4-FFF2-40B4-BE49-F238E27FC236}">
                    <a16:creationId xmlns:a16="http://schemas.microsoft.com/office/drawing/2014/main" id="{E881861C-BCC5-CDB9-1C0D-5C8F4CAEAEA1}"/>
                  </a:ext>
                </a:extLst>
              </p:cNvPr>
              <p:cNvSpPr/>
              <p:nvPr/>
            </p:nvSpPr>
            <p:spPr>
              <a:xfrm>
                <a:off x="747893" y="1071126"/>
                <a:ext cx="1463334" cy="1946571"/>
              </a:xfrm>
              <a:prstGeom prst="ellips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57150">
                <a:solidFill>
                  <a:schemeClr val="accent1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fr-GA" dirty="0"/>
              </a:p>
            </p:txBody>
          </p:sp>
          <p:sp>
            <p:nvSpPr>
              <p:cNvPr id="27" name="ZoneTexte 26">
                <a:extLst>
                  <a:ext uri="{FF2B5EF4-FFF2-40B4-BE49-F238E27FC236}">
                    <a16:creationId xmlns:a16="http://schemas.microsoft.com/office/drawing/2014/main" id="{1F5E729F-0DAE-50CC-2469-E29706239214}"/>
                  </a:ext>
                </a:extLst>
              </p:cNvPr>
              <p:cNvSpPr txBox="1"/>
              <p:nvPr/>
            </p:nvSpPr>
            <p:spPr>
              <a:xfrm>
                <a:off x="910834" y="1740894"/>
                <a:ext cx="1192516" cy="28529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fr-FR" b="1" dirty="0">
                    <a:effectLst/>
                    <a:latin typeface="Helvetica" panose="020B0604020202020204" pitchFamily="34" charset="0"/>
                    <a:cs typeface="Helvetica" panose="020B0604020202020204" pitchFamily="34" charset="0"/>
                  </a:rPr>
                  <a:t>JOB CUTS</a:t>
                </a:r>
                <a:endParaRPr lang="fr-GA" b="1" dirty="0">
                  <a:effectLst/>
                  <a:latin typeface="Helvetica" panose="020B0604020202020204" pitchFamily="34" charset="0"/>
                  <a:ea typeface="Calibri" panose="020F0502020204030204" pitchFamily="34" charset="0"/>
                  <a:cs typeface="Helvetica" panose="020B0604020202020204" pitchFamily="34" charset="0"/>
                </a:endParaRPr>
              </a:p>
            </p:txBody>
          </p:sp>
        </p:grpSp>
        <p:pic>
          <p:nvPicPr>
            <p:cNvPr id="28" name="Graphique 27" descr="Pièces de puzzle avec un remplissage uni">
              <a:extLst>
                <a:ext uri="{FF2B5EF4-FFF2-40B4-BE49-F238E27FC236}">
                  <a16:creationId xmlns:a16="http://schemas.microsoft.com/office/drawing/2014/main" id="{870E6F80-41FA-C689-9F2D-DDA09C9ECE2C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2878376" y="3881831"/>
              <a:ext cx="574508" cy="574508"/>
            </a:xfrm>
            <a:prstGeom prst="rect">
              <a:avLst/>
            </a:prstGeom>
          </p:spPr>
        </p:pic>
      </p:grpSp>
      <p:grpSp>
        <p:nvGrpSpPr>
          <p:cNvPr id="6" name="Groupe 5">
            <a:extLst>
              <a:ext uri="{FF2B5EF4-FFF2-40B4-BE49-F238E27FC236}">
                <a16:creationId xmlns:a16="http://schemas.microsoft.com/office/drawing/2014/main" id="{30B93320-0293-4BED-3F8C-D05134AAC55D}"/>
              </a:ext>
            </a:extLst>
          </p:cNvPr>
          <p:cNvGrpSpPr/>
          <p:nvPr/>
        </p:nvGrpSpPr>
        <p:grpSpPr>
          <a:xfrm>
            <a:off x="4719915" y="2408412"/>
            <a:ext cx="2756785" cy="2520000"/>
            <a:chOff x="4734663" y="2408412"/>
            <a:chExt cx="2756785" cy="2520000"/>
          </a:xfrm>
        </p:grpSpPr>
        <p:grpSp>
          <p:nvGrpSpPr>
            <p:cNvPr id="13" name="Groupe 12">
              <a:extLst>
                <a:ext uri="{FF2B5EF4-FFF2-40B4-BE49-F238E27FC236}">
                  <a16:creationId xmlns:a16="http://schemas.microsoft.com/office/drawing/2014/main" id="{FBBB1FA4-3844-D6B1-2A48-3C5CC667B924}"/>
                </a:ext>
              </a:extLst>
            </p:cNvPr>
            <p:cNvGrpSpPr/>
            <p:nvPr/>
          </p:nvGrpSpPr>
          <p:grpSpPr>
            <a:xfrm>
              <a:off x="4734663" y="2408412"/>
              <a:ext cx="2756785" cy="2520000"/>
              <a:chOff x="1349843" y="375663"/>
              <a:chExt cx="1600833" cy="2520000"/>
            </a:xfrm>
          </p:grpSpPr>
          <p:sp>
            <p:nvSpPr>
              <p:cNvPr id="14" name="Ellipse 13">
                <a:extLst>
                  <a:ext uri="{FF2B5EF4-FFF2-40B4-BE49-F238E27FC236}">
                    <a16:creationId xmlns:a16="http://schemas.microsoft.com/office/drawing/2014/main" id="{D9B750CE-2465-E2A6-91CD-1B89C7A75582}"/>
                  </a:ext>
                </a:extLst>
              </p:cNvPr>
              <p:cNvSpPr/>
              <p:nvPr/>
            </p:nvSpPr>
            <p:spPr>
              <a:xfrm>
                <a:off x="1383194" y="375663"/>
                <a:ext cx="1463335" cy="2520000"/>
              </a:xfrm>
              <a:prstGeom prst="ellipse">
                <a:avLst/>
              </a:prstGeom>
              <a:solidFill>
                <a:schemeClr val="accent6">
                  <a:lumMod val="40000"/>
                  <a:lumOff val="60000"/>
                </a:schemeClr>
              </a:solidFill>
              <a:ln w="57150">
                <a:solidFill>
                  <a:srgbClr val="92D050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fr-GA" dirty="0"/>
              </a:p>
            </p:txBody>
          </p:sp>
          <p:sp>
            <p:nvSpPr>
              <p:cNvPr id="15" name="ZoneTexte 14">
                <a:extLst>
                  <a:ext uri="{FF2B5EF4-FFF2-40B4-BE49-F238E27FC236}">
                    <a16:creationId xmlns:a16="http://schemas.microsoft.com/office/drawing/2014/main" id="{7D6DED66-4161-285C-8F91-60E980F7D3A6}"/>
                  </a:ext>
                </a:extLst>
              </p:cNvPr>
              <p:cNvSpPr txBox="1"/>
              <p:nvPr/>
            </p:nvSpPr>
            <p:spPr>
              <a:xfrm>
                <a:off x="1349843" y="1119639"/>
                <a:ext cx="1600833" cy="646331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fr-FR" b="1" dirty="0">
                    <a:effectLst/>
                    <a:latin typeface="Helvetica" panose="020B0604020202020204" pitchFamily="34" charset="0"/>
                    <a:cs typeface="Helvetica" panose="020B0604020202020204" pitchFamily="34" charset="0"/>
                  </a:rPr>
                  <a:t>NEW SKILL REQUIREMENTS</a:t>
                </a:r>
                <a:endParaRPr lang="fr-GA" b="1" dirty="0">
                  <a:effectLst/>
                  <a:latin typeface="Helvetica" panose="020B0604020202020204" pitchFamily="34" charset="0"/>
                  <a:ea typeface="Calibri" panose="020F0502020204030204" pitchFamily="34" charset="0"/>
                  <a:cs typeface="Helvetica" panose="020B0604020202020204" pitchFamily="34" charset="0"/>
                </a:endParaRPr>
              </a:p>
            </p:txBody>
          </p:sp>
        </p:grpSp>
        <p:pic>
          <p:nvPicPr>
            <p:cNvPr id="31" name="Graphique 30" descr="Livres avec un remplissage uni">
              <a:extLst>
                <a:ext uri="{FF2B5EF4-FFF2-40B4-BE49-F238E27FC236}">
                  <a16:creationId xmlns:a16="http://schemas.microsoft.com/office/drawing/2014/main" id="{2A5E69EF-169E-2A17-B5E2-4FD90C5ED2C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/>
            </a:stretch>
          </p:blipFill>
          <p:spPr>
            <a:xfrm>
              <a:off x="5789235" y="3912685"/>
              <a:ext cx="576000" cy="576000"/>
            </a:xfrm>
            <a:prstGeom prst="rect">
              <a:avLst/>
            </a:prstGeom>
          </p:spPr>
        </p:pic>
      </p:grpSp>
      <p:grpSp>
        <p:nvGrpSpPr>
          <p:cNvPr id="22" name="Groupe 21">
            <a:extLst>
              <a:ext uri="{FF2B5EF4-FFF2-40B4-BE49-F238E27FC236}">
                <a16:creationId xmlns:a16="http://schemas.microsoft.com/office/drawing/2014/main" id="{11ED219D-0CE1-F746-265A-125EDA57E5E3}"/>
              </a:ext>
            </a:extLst>
          </p:cNvPr>
          <p:cNvGrpSpPr/>
          <p:nvPr/>
        </p:nvGrpSpPr>
        <p:grpSpPr>
          <a:xfrm>
            <a:off x="7697544" y="2437908"/>
            <a:ext cx="2519999" cy="2520000"/>
            <a:chOff x="7609056" y="2408412"/>
            <a:chExt cx="2519999" cy="2520000"/>
          </a:xfrm>
        </p:grpSpPr>
        <p:grpSp>
          <p:nvGrpSpPr>
            <p:cNvPr id="33" name="Groupe 32">
              <a:extLst>
                <a:ext uri="{FF2B5EF4-FFF2-40B4-BE49-F238E27FC236}">
                  <a16:creationId xmlns:a16="http://schemas.microsoft.com/office/drawing/2014/main" id="{7B1A3C98-247F-27E2-65EA-330BD251A31D}"/>
                </a:ext>
              </a:extLst>
            </p:cNvPr>
            <p:cNvGrpSpPr/>
            <p:nvPr/>
          </p:nvGrpSpPr>
          <p:grpSpPr>
            <a:xfrm>
              <a:off x="7609056" y="2408412"/>
              <a:ext cx="2519999" cy="2520000"/>
              <a:chOff x="1374871" y="1088635"/>
              <a:chExt cx="1463334" cy="2520000"/>
            </a:xfrm>
          </p:grpSpPr>
          <p:sp>
            <p:nvSpPr>
              <p:cNvPr id="39" name="Ellipse 38">
                <a:extLst>
                  <a:ext uri="{FF2B5EF4-FFF2-40B4-BE49-F238E27FC236}">
                    <a16:creationId xmlns:a16="http://schemas.microsoft.com/office/drawing/2014/main" id="{617C5F68-3A55-38BA-9C5F-3F61BC4E7ACC}"/>
                  </a:ext>
                </a:extLst>
              </p:cNvPr>
              <p:cNvSpPr/>
              <p:nvPr/>
            </p:nvSpPr>
            <p:spPr>
              <a:xfrm>
                <a:off x="1374871" y="1088635"/>
                <a:ext cx="1463334" cy="2520000"/>
              </a:xfrm>
              <a:prstGeom prst="ellipse">
                <a:avLst/>
              </a:prstGeom>
              <a:solidFill>
                <a:schemeClr val="accent2">
                  <a:lumMod val="40000"/>
                  <a:lumOff val="60000"/>
                </a:schemeClr>
              </a:solidFill>
              <a:ln w="57150">
                <a:solidFill>
                  <a:schemeClr val="accent2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fr-GA" dirty="0"/>
              </a:p>
            </p:txBody>
          </p:sp>
          <p:sp>
            <p:nvSpPr>
              <p:cNvPr id="35" name="ZoneTexte 34">
                <a:extLst>
                  <a:ext uri="{FF2B5EF4-FFF2-40B4-BE49-F238E27FC236}">
                    <a16:creationId xmlns:a16="http://schemas.microsoft.com/office/drawing/2014/main" id="{D645F9F6-DCF4-DFD5-99BF-00A835A13B56}"/>
                  </a:ext>
                </a:extLst>
              </p:cNvPr>
              <p:cNvSpPr txBox="1"/>
              <p:nvPr/>
            </p:nvSpPr>
            <p:spPr>
              <a:xfrm>
                <a:off x="1550615" y="1701075"/>
                <a:ext cx="1111846" cy="92333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fr-FR" b="1" dirty="0">
                    <a:effectLst/>
                    <a:latin typeface="Helvetica" panose="020B0604020202020204" pitchFamily="34" charset="0"/>
                    <a:cs typeface="Helvetica" panose="020B0604020202020204" pitchFamily="34" charset="0"/>
                  </a:rPr>
                  <a:t>PROFESSIONS WILL BE REDEFINED</a:t>
                </a:r>
                <a:endParaRPr lang="fr-GA" b="1" dirty="0">
                  <a:effectLst/>
                  <a:latin typeface="Helvetica" panose="020B0604020202020204" pitchFamily="34" charset="0"/>
                  <a:ea typeface="Calibri" panose="020F0502020204030204" pitchFamily="34" charset="0"/>
                  <a:cs typeface="Helvetica" panose="020B0604020202020204" pitchFamily="34" charset="0"/>
                </a:endParaRPr>
              </a:p>
            </p:txBody>
          </p:sp>
        </p:grpSp>
        <p:pic>
          <p:nvPicPr>
            <p:cNvPr id="34" name="Graphique 33" descr="Tête avec engrenages avec un remplissage uni">
              <a:extLst>
                <a:ext uri="{FF2B5EF4-FFF2-40B4-BE49-F238E27FC236}">
                  <a16:creationId xmlns:a16="http://schemas.microsoft.com/office/drawing/2014/main" id="{DCB95889-7608-24DC-5670-20D729A42681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p:blipFill>
          <p:spPr>
            <a:xfrm>
              <a:off x="8563055" y="4001277"/>
              <a:ext cx="612000" cy="61200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697035828"/>
      </p:ext>
    </p:extLst>
  </p:cSld>
  <p:clrMapOvr>
    <a:masterClrMapping/>
  </p:clrMapOvr>
  <p:transition spd="slow">
    <p:push dir="u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e 7">
            <a:extLst>
              <a:ext uri="{FF2B5EF4-FFF2-40B4-BE49-F238E27FC236}">
                <a16:creationId xmlns:a16="http://schemas.microsoft.com/office/drawing/2014/main" id="{331D0697-9472-2CC6-F0F7-8019F106B346}"/>
              </a:ext>
            </a:extLst>
          </p:cNvPr>
          <p:cNvGrpSpPr/>
          <p:nvPr/>
        </p:nvGrpSpPr>
        <p:grpSpPr>
          <a:xfrm>
            <a:off x="50323" y="6351661"/>
            <a:ext cx="468000" cy="468000"/>
            <a:chOff x="94241" y="6044407"/>
            <a:chExt cx="684000" cy="684000"/>
          </a:xfrm>
        </p:grpSpPr>
        <p:sp>
          <p:nvSpPr>
            <p:cNvPr id="19" name="Cercle : creux 18">
              <a:extLst>
                <a:ext uri="{FF2B5EF4-FFF2-40B4-BE49-F238E27FC236}">
                  <a16:creationId xmlns:a16="http://schemas.microsoft.com/office/drawing/2014/main" id="{3DADAD30-A085-C571-D071-8ED17A71F943}"/>
                </a:ext>
              </a:extLst>
            </p:cNvPr>
            <p:cNvSpPr/>
            <p:nvPr/>
          </p:nvSpPr>
          <p:spPr>
            <a:xfrm>
              <a:off x="94241" y="6044407"/>
              <a:ext cx="684000" cy="684000"/>
            </a:xfrm>
            <a:prstGeom prst="donut">
              <a:avLst>
                <a:gd name="adj" fmla="val 10739"/>
              </a:avLst>
            </a:prstGeom>
            <a:solidFill>
              <a:srgbClr val="B0C3E6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fr-GA">
                <a:solidFill>
                  <a:schemeClr val="tx1"/>
                </a:solidFill>
              </a:endParaRPr>
            </a:p>
          </p:txBody>
        </p:sp>
        <p:sp>
          <p:nvSpPr>
            <p:cNvPr id="20" name="ZoneTexte 23">
              <a:extLst>
                <a:ext uri="{FF2B5EF4-FFF2-40B4-BE49-F238E27FC236}">
                  <a16:creationId xmlns:a16="http://schemas.microsoft.com/office/drawing/2014/main" id="{93B5EEA0-2805-033F-2831-F8679ECDDA67}"/>
                </a:ext>
              </a:extLst>
            </p:cNvPr>
            <p:cNvSpPr txBox="1"/>
            <p:nvPr/>
          </p:nvSpPr>
          <p:spPr>
            <a:xfrm>
              <a:off x="192354" y="6132145"/>
              <a:ext cx="457324" cy="53979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b="1" dirty="0">
                  <a:latin typeface="Helvetica" panose="020B0604020202020204" pitchFamily="34" charset="0"/>
                  <a:cs typeface="Helvetica" panose="020B0604020202020204" pitchFamily="34" charset="0"/>
                </a:rPr>
                <a:t>5</a:t>
              </a:r>
              <a:endParaRPr lang="fr-GA" b="1" dirty="0"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  <p:grpSp>
        <p:nvGrpSpPr>
          <p:cNvPr id="96" name="Groupe 95">
            <a:extLst>
              <a:ext uri="{FF2B5EF4-FFF2-40B4-BE49-F238E27FC236}">
                <a16:creationId xmlns:a16="http://schemas.microsoft.com/office/drawing/2014/main" id="{B64BF3FE-359B-EC55-0511-7126C2DE0807}"/>
              </a:ext>
            </a:extLst>
          </p:cNvPr>
          <p:cNvGrpSpPr/>
          <p:nvPr/>
        </p:nvGrpSpPr>
        <p:grpSpPr>
          <a:xfrm>
            <a:off x="1585175" y="2049568"/>
            <a:ext cx="3528001" cy="3314627"/>
            <a:chOff x="779783" y="2270115"/>
            <a:chExt cx="3528001" cy="3314627"/>
          </a:xfrm>
        </p:grpSpPr>
        <p:sp>
          <p:nvSpPr>
            <p:cNvPr id="66" name="Rectangle 65">
              <a:extLst>
                <a:ext uri="{FF2B5EF4-FFF2-40B4-BE49-F238E27FC236}">
                  <a16:creationId xmlns:a16="http://schemas.microsoft.com/office/drawing/2014/main" id="{086275D4-3424-7AC7-BAA6-0DC4E5A9ACED}"/>
                </a:ext>
              </a:extLst>
            </p:cNvPr>
            <p:cNvSpPr/>
            <p:nvPr/>
          </p:nvSpPr>
          <p:spPr>
            <a:xfrm>
              <a:off x="779784" y="2270115"/>
              <a:ext cx="3528000" cy="914400"/>
            </a:xfrm>
            <a:prstGeom prst="rect">
              <a:avLst/>
            </a:prstGeom>
            <a:solidFill>
              <a:srgbClr val="00E266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/>
            </a:p>
          </p:txBody>
        </p:sp>
        <p:grpSp>
          <p:nvGrpSpPr>
            <p:cNvPr id="22" name="Groupe 21">
              <a:extLst>
                <a:ext uri="{FF2B5EF4-FFF2-40B4-BE49-F238E27FC236}">
                  <a16:creationId xmlns:a16="http://schemas.microsoft.com/office/drawing/2014/main" id="{076408C2-0D0D-E57B-9741-B4E5F4822B2F}"/>
                </a:ext>
              </a:extLst>
            </p:cNvPr>
            <p:cNvGrpSpPr/>
            <p:nvPr/>
          </p:nvGrpSpPr>
          <p:grpSpPr>
            <a:xfrm>
              <a:off x="779783" y="3172146"/>
              <a:ext cx="3528000" cy="2304000"/>
              <a:chOff x="2916432" y="631025"/>
              <a:chExt cx="5258355" cy="2310486"/>
            </a:xfrm>
          </p:grpSpPr>
          <p:sp>
            <p:nvSpPr>
              <p:cNvPr id="56" name="Rectangle 55">
                <a:extLst>
                  <a:ext uri="{FF2B5EF4-FFF2-40B4-BE49-F238E27FC236}">
                    <a16:creationId xmlns:a16="http://schemas.microsoft.com/office/drawing/2014/main" id="{CA6E4552-08D3-C24C-6941-1463693036CE}"/>
                  </a:ext>
                </a:extLst>
              </p:cNvPr>
              <p:cNvSpPr/>
              <p:nvPr/>
            </p:nvSpPr>
            <p:spPr>
              <a:xfrm>
                <a:off x="2916432" y="631025"/>
                <a:ext cx="5258355" cy="2310486"/>
              </a:xfrm>
              <a:prstGeom prst="rect">
                <a:avLst/>
              </a:prstGeom>
              <a:solidFill>
                <a:schemeClr val="accent5">
                  <a:lumMod val="40000"/>
                  <a:lumOff val="6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fr-GA"/>
              </a:p>
            </p:txBody>
          </p:sp>
          <p:sp>
            <p:nvSpPr>
              <p:cNvPr id="57" name="ZoneTexte 56">
                <a:extLst>
                  <a:ext uri="{FF2B5EF4-FFF2-40B4-BE49-F238E27FC236}">
                    <a16:creationId xmlns:a16="http://schemas.microsoft.com/office/drawing/2014/main" id="{2E62A959-1293-346F-F91B-00413D7A2114}"/>
                  </a:ext>
                </a:extLst>
              </p:cNvPr>
              <p:cNvSpPr txBox="1"/>
              <p:nvPr/>
            </p:nvSpPr>
            <p:spPr>
              <a:xfrm>
                <a:off x="4189298" y="1041684"/>
                <a:ext cx="3985489" cy="1372175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lvl="0">
                  <a:lnSpc>
                    <a:spcPct val="107000"/>
                  </a:lnSpc>
                  <a:spcAft>
                    <a:spcPts val="800"/>
                  </a:spcAft>
                </a:pPr>
                <a:r>
                  <a:rPr lang="fr-FR" sz="2200" b="1" dirty="0">
                    <a:effectLst/>
                    <a:latin typeface="Calibri Light" panose="020F0302020204030204" pitchFamily="34" charset="0"/>
                    <a:ea typeface="Calibri" panose="020F0502020204030204" pitchFamily="34" charset="0"/>
                  </a:rPr>
                  <a:t>Resistance to change</a:t>
                </a:r>
              </a:p>
              <a:p>
                <a:pPr lvl="0">
                  <a:lnSpc>
                    <a:spcPct val="107000"/>
                  </a:lnSpc>
                  <a:spcAft>
                    <a:spcPts val="800"/>
                  </a:spcAft>
                </a:pPr>
                <a:r>
                  <a:rPr lang="fr-FR" sz="2200" b="1" kern="100" dirty="0">
                    <a:effectLst/>
                    <a:latin typeface="Calibri Light" panose="020F03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Digital </a:t>
                </a:r>
                <a:r>
                  <a:rPr lang="fr-FR" sz="2200" b="1" kern="100" dirty="0" err="1">
                    <a:effectLst/>
                    <a:latin typeface="Calibri Light" panose="020F03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divide</a:t>
                </a:r>
                <a:endParaRPr lang="fr-FR" sz="2200" b="1" kern="100" dirty="0">
                  <a:effectLst/>
                  <a:latin typeface="Calibri Light" panose="020F0302020204030204" pitchFamily="34" charset="0"/>
                  <a:ea typeface="Calibri" panose="020F0502020204030204" pitchFamily="34" charset="0"/>
                  <a:cs typeface="Times New Roman" panose="02020603050405020304" pitchFamily="18" charset="0"/>
                </a:endParaRPr>
              </a:p>
              <a:p>
                <a:pPr lvl="0">
                  <a:lnSpc>
                    <a:spcPct val="107000"/>
                  </a:lnSpc>
                  <a:spcAft>
                    <a:spcPts val="800"/>
                  </a:spcAft>
                </a:pPr>
                <a:r>
                  <a:rPr lang="fr-FR" sz="2200" b="1" kern="100" dirty="0">
                    <a:latin typeface="Calibri Light" panose="020F03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Talent </a:t>
                </a:r>
                <a:r>
                  <a:rPr lang="fr-FR" sz="2200" b="1" kern="100" dirty="0" err="1">
                    <a:latin typeface="Calibri Light" panose="020F03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shortage</a:t>
                </a:r>
                <a:endParaRPr lang="fr-GA" sz="2200" b="1" kern="100" dirty="0">
                  <a:effectLst/>
                  <a:latin typeface="Calibri" panose="020F0502020204030204" pitchFamily="34" charset="0"/>
                  <a:ea typeface="Calibri" panose="020F0502020204030204" pitchFamily="34" charset="0"/>
                  <a:cs typeface="Times New Roman" panose="02020603050405020304" pitchFamily="18" charset="0"/>
                </a:endParaRPr>
              </a:p>
            </p:txBody>
          </p:sp>
        </p:grpSp>
        <p:sp>
          <p:nvSpPr>
            <p:cNvPr id="44" name="Rectangle 43">
              <a:extLst>
                <a:ext uri="{FF2B5EF4-FFF2-40B4-BE49-F238E27FC236}">
                  <a16:creationId xmlns:a16="http://schemas.microsoft.com/office/drawing/2014/main" id="{0410D885-CDD1-EF3A-D3C9-F7E5BBFA863F}"/>
                </a:ext>
              </a:extLst>
            </p:cNvPr>
            <p:cNvSpPr/>
            <p:nvPr/>
          </p:nvSpPr>
          <p:spPr>
            <a:xfrm>
              <a:off x="779783" y="5457993"/>
              <a:ext cx="3528000" cy="126749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/>
            </a:p>
          </p:txBody>
        </p:sp>
        <p:sp>
          <p:nvSpPr>
            <p:cNvPr id="59" name="ZoneTexte 58">
              <a:extLst>
                <a:ext uri="{FF2B5EF4-FFF2-40B4-BE49-F238E27FC236}">
                  <a16:creationId xmlns:a16="http://schemas.microsoft.com/office/drawing/2014/main" id="{684C1DBE-E970-6FF3-32C8-CC84A28A7E8F}"/>
                </a:ext>
              </a:extLst>
            </p:cNvPr>
            <p:cNvSpPr txBox="1"/>
            <p:nvPr/>
          </p:nvSpPr>
          <p:spPr>
            <a:xfrm>
              <a:off x="1377885" y="2538645"/>
              <a:ext cx="2304401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fr-FR" sz="2000" b="1" dirty="0">
                  <a:latin typeface="+mj-lt"/>
                </a:rPr>
                <a:t>CHALLENGES</a:t>
              </a:r>
            </a:p>
          </p:txBody>
        </p:sp>
        <p:grpSp>
          <p:nvGrpSpPr>
            <p:cNvPr id="83" name="Groupe 82">
              <a:extLst>
                <a:ext uri="{FF2B5EF4-FFF2-40B4-BE49-F238E27FC236}">
                  <a16:creationId xmlns:a16="http://schemas.microsoft.com/office/drawing/2014/main" id="{572CCDB7-B501-F257-10E0-43E95ED548EB}"/>
                </a:ext>
              </a:extLst>
            </p:cNvPr>
            <p:cNvGrpSpPr/>
            <p:nvPr/>
          </p:nvGrpSpPr>
          <p:grpSpPr>
            <a:xfrm>
              <a:off x="962954" y="2418254"/>
              <a:ext cx="648000" cy="646184"/>
              <a:chOff x="947714" y="2418254"/>
              <a:chExt cx="648000" cy="646184"/>
            </a:xfrm>
          </p:grpSpPr>
          <p:sp>
            <p:nvSpPr>
              <p:cNvPr id="49" name="Rectangle : coins arrondis 48">
                <a:extLst>
                  <a:ext uri="{FF2B5EF4-FFF2-40B4-BE49-F238E27FC236}">
                    <a16:creationId xmlns:a16="http://schemas.microsoft.com/office/drawing/2014/main" id="{24D8EAEC-C475-9F74-572C-F4B15A8B163D}"/>
                  </a:ext>
                </a:extLst>
              </p:cNvPr>
              <p:cNvSpPr/>
              <p:nvPr/>
            </p:nvSpPr>
            <p:spPr>
              <a:xfrm rot="9060000">
                <a:off x="947714" y="2418254"/>
                <a:ext cx="648000" cy="646184"/>
              </a:xfrm>
              <a:prstGeom prst="roundRect">
                <a:avLst>
                  <a:gd name="adj" fmla="val 50000"/>
                </a:avLst>
              </a:prstGeom>
              <a:solidFill>
                <a:srgbClr val="00B050"/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fr-GA" dirty="0"/>
              </a:p>
            </p:txBody>
          </p:sp>
          <p:pic>
            <p:nvPicPr>
              <p:cNvPr id="78" name="Graphique 77" descr="Salle de conseil avec un remplissage uni">
                <a:extLst>
                  <a:ext uri="{FF2B5EF4-FFF2-40B4-BE49-F238E27FC236}">
                    <a16:creationId xmlns:a16="http://schemas.microsoft.com/office/drawing/2014/main" id="{554DE73E-6890-BEC3-AD05-2232B22F6FE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96DAC541-7B7A-43D3-8B79-37D633B846F1}">
                    <asvg:svgBlip xmlns:asvg="http://schemas.microsoft.com/office/drawing/2016/SVG/main" r:embed="rId4"/>
                  </a:ext>
                </a:extLst>
              </a:blip>
              <a:stretch>
                <a:fillRect/>
              </a:stretch>
            </p:blipFill>
            <p:spPr>
              <a:xfrm>
                <a:off x="1107686" y="2547969"/>
                <a:ext cx="360000" cy="360000"/>
              </a:xfrm>
              <a:prstGeom prst="rect">
                <a:avLst/>
              </a:prstGeom>
            </p:spPr>
          </p:pic>
        </p:grpSp>
        <p:sp>
          <p:nvSpPr>
            <p:cNvPr id="85" name="Rectangle : coins arrondis 84">
              <a:extLst>
                <a:ext uri="{FF2B5EF4-FFF2-40B4-BE49-F238E27FC236}">
                  <a16:creationId xmlns:a16="http://schemas.microsoft.com/office/drawing/2014/main" id="{5ED3551D-EF57-EA4E-BB36-C34912DFD9FF}"/>
                </a:ext>
              </a:extLst>
            </p:cNvPr>
            <p:cNvSpPr/>
            <p:nvPr/>
          </p:nvSpPr>
          <p:spPr>
            <a:xfrm rot="21385136">
              <a:off x="1368133" y="3745607"/>
              <a:ext cx="180000" cy="180000"/>
            </a:xfrm>
            <a:prstGeom prst="roundRect">
              <a:avLst>
                <a:gd name="adj" fmla="val 50000"/>
              </a:avLst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87" name="Rectangle : coins arrondis 86">
              <a:extLst>
                <a:ext uri="{FF2B5EF4-FFF2-40B4-BE49-F238E27FC236}">
                  <a16:creationId xmlns:a16="http://schemas.microsoft.com/office/drawing/2014/main" id="{2C953431-5D41-C58D-9959-64CA1346FFBC}"/>
                </a:ext>
              </a:extLst>
            </p:cNvPr>
            <p:cNvSpPr/>
            <p:nvPr/>
          </p:nvSpPr>
          <p:spPr>
            <a:xfrm>
              <a:off x="1377927" y="4178021"/>
              <a:ext cx="180000" cy="180000"/>
            </a:xfrm>
            <a:prstGeom prst="roundRect">
              <a:avLst>
                <a:gd name="adj" fmla="val 50000"/>
              </a:avLst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88" name="Rectangle : coins arrondis 87">
              <a:extLst>
                <a:ext uri="{FF2B5EF4-FFF2-40B4-BE49-F238E27FC236}">
                  <a16:creationId xmlns:a16="http://schemas.microsoft.com/office/drawing/2014/main" id="{0519C16B-8A9D-BA7F-F5F0-22A2351FB7A3}"/>
                </a:ext>
              </a:extLst>
            </p:cNvPr>
            <p:cNvSpPr/>
            <p:nvPr/>
          </p:nvSpPr>
          <p:spPr>
            <a:xfrm>
              <a:off x="1378777" y="4642662"/>
              <a:ext cx="180000" cy="180000"/>
            </a:xfrm>
            <a:prstGeom prst="roundRect">
              <a:avLst>
                <a:gd name="adj" fmla="val 50000"/>
              </a:avLst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grpSp>
        <p:nvGrpSpPr>
          <p:cNvPr id="95" name="Groupe 94">
            <a:extLst>
              <a:ext uri="{FF2B5EF4-FFF2-40B4-BE49-F238E27FC236}">
                <a16:creationId xmlns:a16="http://schemas.microsoft.com/office/drawing/2014/main" id="{91F5D096-372C-3C11-F77D-5C90C47010B6}"/>
              </a:ext>
            </a:extLst>
          </p:cNvPr>
          <p:cNvGrpSpPr/>
          <p:nvPr/>
        </p:nvGrpSpPr>
        <p:grpSpPr>
          <a:xfrm>
            <a:off x="6315256" y="2012634"/>
            <a:ext cx="3534596" cy="3328409"/>
            <a:chOff x="4343516" y="2272707"/>
            <a:chExt cx="3534596" cy="3328409"/>
          </a:xfrm>
        </p:grpSpPr>
        <p:sp>
          <p:nvSpPr>
            <p:cNvPr id="67" name="Rectangle 66">
              <a:extLst>
                <a:ext uri="{FF2B5EF4-FFF2-40B4-BE49-F238E27FC236}">
                  <a16:creationId xmlns:a16="http://schemas.microsoft.com/office/drawing/2014/main" id="{42E81C5D-38BB-4297-937D-8A50B6EA9D4C}"/>
                </a:ext>
              </a:extLst>
            </p:cNvPr>
            <p:cNvSpPr/>
            <p:nvPr/>
          </p:nvSpPr>
          <p:spPr>
            <a:xfrm>
              <a:off x="4343516" y="2272707"/>
              <a:ext cx="3528000" cy="9144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/>
            </a:p>
          </p:txBody>
        </p:sp>
        <p:sp>
          <p:nvSpPr>
            <p:cNvPr id="24" name="Rectangle 23">
              <a:extLst>
                <a:ext uri="{FF2B5EF4-FFF2-40B4-BE49-F238E27FC236}">
                  <a16:creationId xmlns:a16="http://schemas.microsoft.com/office/drawing/2014/main" id="{E73FBC71-73A1-4DB4-756F-955A53C3BEE7}"/>
                </a:ext>
              </a:extLst>
            </p:cNvPr>
            <p:cNvSpPr/>
            <p:nvPr/>
          </p:nvSpPr>
          <p:spPr>
            <a:xfrm>
              <a:off x="4348533" y="3172147"/>
              <a:ext cx="3528000" cy="2302427"/>
            </a:xfrm>
            <a:prstGeom prst="rect">
              <a:avLst/>
            </a:prstGeom>
            <a:solidFill>
              <a:schemeClr val="accent5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/>
            </a:p>
          </p:txBody>
        </p:sp>
        <p:sp>
          <p:nvSpPr>
            <p:cNvPr id="25" name="ZoneTexte 24">
              <a:extLst>
                <a:ext uri="{FF2B5EF4-FFF2-40B4-BE49-F238E27FC236}">
                  <a16:creationId xmlns:a16="http://schemas.microsoft.com/office/drawing/2014/main" id="{3EEA3D57-991A-33F6-D4A5-C1D465E4525F}"/>
                </a:ext>
              </a:extLst>
            </p:cNvPr>
            <p:cNvSpPr txBox="1"/>
            <p:nvPr/>
          </p:nvSpPr>
          <p:spPr>
            <a:xfrm>
              <a:off x="5235924" y="3744492"/>
              <a:ext cx="2642188" cy="1368323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lvl="0">
                <a:lnSpc>
                  <a:spcPct val="107000"/>
                </a:lnSpc>
                <a:spcAft>
                  <a:spcPts val="800"/>
                </a:spcAft>
              </a:pPr>
              <a:r>
                <a:rPr lang="fr-FR" sz="2200" b="1" dirty="0" err="1">
                  <a:effectLst/>
                  <a:latin typeface="Calibri Light" panose="020F0302020204030204" pitchFamily="34" charset="0"/>
                  <a:ea typeface="Calibri" panose="020F0502020204030204" pitchFamily="34" charset="0"/>
                </a:rPr>
                <a:t>Reskilling</a:t>
              </a:r>
              <a:endParaRPr lang="fr-FR" sz="2200" b="1" dirty="0">
                <a:effectLst/>
                <a:latin typeface="Calibri Light" panose="020F0302020204030204" pitchFamily="34" charset="0"/>
                <a:ea typeface="Calibri" panose="020F0502020204030204" pitchFamily="34" charset="0"/>
              </a:endParaRPr>
            </a:p>
            <a:p>
              <a:pPr lvl="0">
                <a:lnSpc>
                  <a:spcPct val="107000"/>
                </a:lnSpc>
                <a:spcAft>
                  <a:spcPts val="800"/>
                </a:spcAft>
              </a:pPr>
              <a:r>
                <a:rPr lang="fr-FR" sz="2200" b="1" kern="100" dirty="0" err="1">
                  <a:latin typeface="Calibri Light" panose="020F0302020204030204" pitchFamily="34" charset="0"/>
                  <a:ea typeface="Calibri" panose="020F0502020204030204" pitchFamily="34" charset="0"/>
                  <a:cs typeface="Times New Roman" panose="02020603050405020304" pitchFamily="18" charset="0"/>
                </a:rPr>
                <a:t>Upskilling</a:t>
              </a:r>
              <a:endParaRPr lang="fr-FR" sz="2200" b="1" kern="100" dirty="0">
                <a:latin typeface="Calibri Light" panose="020F0302020204030204" pitchFamily="34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  <a:p>
              <a:pPr lvl="0">
                <a:lnSpc>
                  <a:spcPct val="107000"/>
                </a:lnSpc>
                <a:spcAft>
                  <a:spcPts val="800"/>
                </a:spcAft>
              </a:pPr>
              <a:r>
                <a:rPr lang="fr-FR" sz="2200" b="1" kern="100" dirty="0" err="1">
                  <a:effectLst/>
                  <a:latin typeface="Calibri Light" panose="020F0302020204030204" pitchFamily="34" charset="0"/>
                  <a:ea typeface="Calibri" panose="020F0502020204030204" pitchFamily="34" charset="0"/>
                  <a:cs typeface="Times New Roman" panose="02020603050405020304" pitchFamily="18" charset="0"/>
                </a:rPr>
                <a:t>Mentorship</a:t>
              </a:r>
              <a:endParaRPr lang="fr-GA" sz="2200" b="1" kern="1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</p:txBody>
        </p:sp>
        <p:grpSp>
          <p:nvGrpSpPr>
            <p:cNvPr id="82" name="Groupe 81">
              <a:extLst>
                <a:ext uri="{FF2B5EF4-FFF2-40B4-BE49-F238E27FC236}">
                  <a16:creationId xmlns:a16="http://schemas.microsoft.com/office/drawing/2014/main" id="{9B92BB7F-159F-4768-D170-2CF3B40C0840}"/>
                </a:ext>
              </a:extLst>
            </p:cNvPr>
            <p:cNvGrpSpPr/>
            <p:nvPr/>
          </p:nvGrpSpPr>
          <p:grpSpPr>
            <a:xfrm>
              <a:off x="4523904" y="2427880"/>
              <a:ext cx="648000" cy="646185"/>
              <a:chOff x="4523904" y="2443120"/>
              <a:chExt cx="648000" cy="646185"/>
            </a:xfrm>
          </p:grpSpPr>
          <p:sp>
            <p:nvSpPr>
              <p:cNvPr id="52" name="Rectangle : coins arrondis 51">
                <a:extLst>
                  <a:ext uri="{FF2B5EF4-FFF2-40B4-BE49-F238E27FC236}">
                    <a16:creationId xmlns:a16="http://schemas.microsoft.com/office/drawing/2014/main" id="{EB772068-FA91-E96F-6CAD-315C28948516}"/>
                  </a:ext>
                </a:extLst>
              </p:cNvPr>
              <p:cNvSpPr/>
              <p:nvPr/>
            </p:nvSpPr>
            <p:spPr>
              <a:xfrm rot="5400000">
                <a:off x="4524811" y="2442213"/>
                <a:ext cx="646185" cy="648000"/>
              </a:xfrm>
              <a:prstGeom prst="roundRect">
                <a:avLst>
                  <a:gd name="adj" fmla="val 50000"/>
                </a:avLst>
              </a:prstGeom>
              <a:solidFill>
                <a:srgbClr val="EBE600"/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fr-GA" dirty="0"/>
              </a:p>
            </p:txBody>
          </p:sp>
          <p:pic>
            <p:nvPicPr>
              <p:cNvPr id="43" name="Graphique 42" descr="Mille avec un remplissage uni">
                <a:extLst>
                  <a:ext uri="{FF2B5EF4-FFF2-40B4-BE49-F238E27FC236}">
                    <a16:creationId xmlns:a16="http://schemas.microsoft.com/office/drawing/2014/main" id="{16A4D5D1-85FE-B7A0-8078-75809B7A9E14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>
                <a:extLst>
                  <a:ext uri="{96DAC541-7B7A-43D3-8B79-37D633B846F1}">
                    <asvg:svgBlip xmlns:asvg="http://schemas.microsoft.com/office/drawing/2016/SVG/main" r:embed="rId6"/>
                  </a:ext>
                </a:extLst>
              </a:blip>
              <a:stretch>
                <a:fillRect/>
              </a:stretch>
            </p:blipFill>
            <p:spPr>
              <a:xfrm>
                <a:off x="4677634" y="2571968"/>
                <a:ext cx="360000" cy="358992"/>
              </a:xfrm>
              <a:prstGeom prst="rect">
                <a:avLst/>
              </a:prstGeom>
            </p:spPr>
          </p:pic>
        </p:grpSp>
        <p:sp>
          <p:nvSpPr>
            <p:cNvPr id="46" name="Rectangle 45">
              <a:extLst>
                <a:ext uri="{FF2B5EF4-FFF2-40B4-BE49-F238E27FC236}">
                  <a16:creationId xmlns:a16="http://schemas.microsoft.com/office/drawing/2014/main" id="{F0EC186D-38DA-1E00-F4EB-64151FB3E180}"/>
                </a:ext>
              </a:extLst>
            </p:cNvPr>
            <p:cNvSpPr/>
            <p:nvPr/>
          </p:nvSpPr>
          <p:spPr>
            <a:xfrm>
              <a:off x="4346025" y="5474367"/>
              <a:ext cx="3528000" cy="126749"/>
            </a:xfrm>
            <a:prstGeom prst="rect">
              <a:avLst/>
            </a:prstGeom>
            <a:solidFill>
              <a:srgbClr val="EBE6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/>
            </a:p>
          </p:txBody>
        </p:sp>
        <p:sp>
          <p:nvSpPr>
            <p:cNvPr id="60" name="ZoneTexte 59">
              <a:extLst>
                <a:ext uri="{FF2B5EF4-FFF2-40B4-BE49-F238E27FC236}">
                  <a16:creationId xmlns:a16="http://schemas.microsoft.com/office/drawing/2014/main" id="{986696C4-AFB1-ADF1-7FD9-21516755CFDB}"/>
                </a:ext>
              </a:extLst>
            </p:cNvPr>
            <p:cNvSpPr txBox="1"/>
            <p:nvPr/>
          </p:nvSpPr>
          <p:spPr>
            <a:xfrm>
              <a:off x="4933638" y="2567670"/>
              <a:ext cx="2575506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fr-FR" sz="2000" b="1" dirty="0">
                  <a:latin typeface="+mj-lt"/>
                </a:rPr>
                <a:t>OPPORTUNITIES</a:t>
              </a:r>
            </a:p>
          </p:txBody>
        </p:sp>
        <p:sp>
          <p:nvSpPr>
            <p:cNvPr id="89" name="Rectangle : coins arrondis 88">
              <a:extLst>
                <a:ext uri="{FF2B5EF4-FFF2-40B4-BE49-F238E27FC236}">
                  <a16:creationId xmlns:a16="http://schemas.microsoft.com/office/drawing/2014/main" id="{F0B6B2D3-08A7-5DE8-4706-ED280FDFEDB6}"/>
                </a:ext>
              </a:extLst>
            </p:cNvPr>
            <p:cNvSpPr/>
            <p:nvPr/>
          </p:nvSpPr>
          <p:spPr>
            <a:xfrm rot="21176815">
              <a:off x="4805081" y="3903646"/>
              <a:ext cx="180000" cy="180000"/>
            </a:xfrm>
            <a:prstGeom prst="roundRect">
              <a:avLst>
                <a:gd name="adj" fmla="val 50000"/>
              </a:avLst>
            </a:prstGeom>
            <a:solidFill>
              <a:srgbClr val="EBE6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90" name="Rectangle : coins arrondis 89">
              <a:extLst>
                <a:ext uri="{FF2B5EF4-FFF2-40B4-BE49-F238E27FC236}">
                  <a16:creationId xmlns:a16="http://schemas.microsoft.com/office/drawing/2014/main" id="{D8CBDBA8-A264-58F6-65ED-C95AF6997EC7}"/>
                </a:ext>
              </a:extLst>
            </p:cNvPr>
            <p:cNvSpPr/>
            <p:nvPr/>
          </p:nvSpPr>
          <p:spPr>
            <a:xfrm>
              <a:off x="4796472" y="4359437"/>
              <a:ext cx="180000" cy="180000"/>
            </a:xfrm>
            <a:prstGeom prst="roundRect">
              <a:avLst>
                <a:gd name="adj" fmla="val 50000"/>
              </a:avLst>
            </a:prstGeom>
            <a:solidFill>
              <a:srgbClr val="EBE6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91" name="Rectangle : coins arrondis 90">
              <a:extLst>
                <a:ext uri="{FF2B5EF4-FFF2-40B4-BE49-F238E27FC236}">
                  <a16:creationId xmlns:a16="http://schemas.microsoft.com/office/drawing/2014/main" id="{D25FA045-916F-AEF8-82B9-E2D551CE881B}"/>
                </a:ext>
              </a:extLst>
            </p:cNvPr>
            <p:cNvSpPr/>
            <p:nvPr/>
          </p:nvSpPr>
          <p:spPr>
            <a:xfrm>
              <a:off x="4811905" y="4821397"/>
              <a:ext cx="180000" cy="180000"/>
            </a:xfrm>
            <a:prstGeom prst="roundRect">
              <a:avLst>
                <a:gd name="adj" fmla="val 50000"/>
              </a:avLst>
            </a:prstGeom>
            <a:solidFill>
              <a:srgbClr val="EBE6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grpSp>
        <p:nvGrpSpPr>
          <p:cNvPr id="2" name="Groupe 1">
            <a:extLst>
              <a:ext uri="{FF2B5EF4-FFF2-40B4-BE49-F238E27FC236}">
                <a16:creationId xmlns:a16="http://schemas.microsoft.com/office/drawing/2014/main" id="{F43EBC7C-14C4-5E35-55C0-E879B112FCDF}"/>
              </a:ext>
            </a:extLst>
          </p:cNvPr>
          <p:cNvGrpSpPr/>
          <p:nvPr/>
        </p:nvGrpSpPr>
        <p:grpSpPr>
          <a:xfrm>
            <a:off x="-120322" y="6299284"/>
            <a:ext cx="12891949" cy="36000"/>
            <a:chOff x="-120322" y="6299284"/>
            <a:chExt cx="12891949" cy="36000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F24D857A-08E4-7358-8E9F-5967554F734F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4" name="Rectangle 3">
              <a:extLst>
                <a:ext uri="{FF2B5EF4-FFF2-40B4-BE49-F238E27FC236}">
                  <a16:creationId xmlns:a16="http://schemas.microsoft.com/office/drawing/2014/main" id="{1780F6EF-5FAF-BF5E-AC07-594CBCD34D15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5" name="Rectangle 4">
              <a:extLst>
                <a:ext uri="{FF2B5EF4-FFF2-40B4-BE49-F238E27FC236}">
                  <a16:creationId xmlns:a16="http://schemas.microsoft.com/office/drawing/2014/main" id="{EB888A90-143B-41B7-B4C0-7346F75FAEE0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sp>
        <p:nvSpPr>
          <p:cNvPr id="10" name="ZoneTexte 9">
            <a:extLst>
              <a:ext uri="{FF2B5EF4-FFF2-40B4-BE49-F238E27FC236}">
                <a16:creationId xmlns:a16="http://schemas.microsoft.com/office/drawing/2014/main" id="{1448B471-FBD5-12B7-B26D-2E29913A4A3E}"/>
              </a:ext>
            </a:extLst>
          </p:cNvPr>
          <p:cNvSpPr txBox="1"/>
          <p:nvPr/>
        </p:nvSpPr>
        <p:spPr>
          <a:xfrm>
            <a:off x="641225" y="-53811"/>
            <a:ext cx="1087202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Technology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impact &amp; jobs </a:t>
            </a:r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skillset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in Gabon</a:t>
            </a:r>
          </a:p>
        </p:txBody>
      </p:sp>
      <p:grpSp>
        <p:nvGrpSpPr>
          <p:cNvPr id="11" name="Groupe 10">
            <a:extLst>
              <a:ext uri="{FF2B5EF4-FFF2-40B4-BE49-F238E27FC236}">
                <a16:creationId xmlns:a16="http://schemas.microsoft.com/office/drawing/2014/main" id="{84531A5A-0E58-222B-705B-89D3BB72E704}"/>
              </a:ext>
            </a:extLst>
          </p:cNvPr>
          <p:cNvGrpSpPr/>
          <p:nvPr/>
        </p:nvGrpSpPr>
        <p:grpSpPr>
          <a:xfrm>
            <a:off x="-284629" y="199286"/>
            <a:ext cx="12891949" cy="36000"/>
            <a:chOff x="-120322" y="6299284"/>
            <a:chExt cx="12891949" cy="36000"/>
          </a:xfrm>
        </p:grpSpPr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F17ACA01-8806-9DCC-EBCB-C0D86E7DB7CB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A5ACE0FD-504A-3A4C-8C7B-72CEA8B8BBFB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CEC7635C-DCCB-8B38-9BBD-5867D0C28695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grpSp>
        <p:nvGrpSpPr>
          <p:cNvPr id="15" name="Groupe 14">
            <a:extLst>
              <a:ext uri="{FF2B5EF4-FFF2-40B4-BE49-F238E27FC236}">
                <a16:creationId xmlns:a16="http://schemas.microsoft.com/office/drawing/2014/main" id="{A5D322A7-4602-85F2-5920-EAF99BE3863A}"/>
              </a:ext>
            </a:extLst>
          </p:cNvPr>
          <p:cNvGrpSpPr/>
          <p:nvPr/>
        </p:nvGrpSpPr>
        <p:grpSpPr>
          <a:xfrm>
            <a:off x="1354487" y="381389"/>
            <a:ext cx="7629092" cy="531409"/>
            <a:chOff x="2845468" y="440019"/>
            <a:chExt cx="7796669" cy="531409"/>
          </a:xfrm>
        </p:grpSpPr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CBFAB77F-FC5C-6648-D341-8FECB4687E42}"/>
                </a:ext>
              </a:extLst>
            </p:cNvPr>
            <p:cNvSpPr/>
            <p:nvPr/>
          </p:nvSpPr>
          <p:spPr>
            <a:xfrm>
              <a:off x="3564520" y="440019"/>
              <a:ext cx="7077617" cy="523220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>
                <a:spcAft>
                  <a:spcPts val="300"/>
                </a:spcAft>
                <a:tabLst>
                  <a:tab pos="3992245" algn="l"/>
                </a:tabLst>
              </a:pPr>
              <a:r>
                <a:rPr lang="fr-FR" sz="2800" b="1" dirty="0"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CHALLENGES &amp; OPPORTUNITIES</a:t>
              </a:r>
              <a:endParaRPr lang="fr-FR" sz="24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17" name="ZoneTexte 16">
              <a:extLst>
                <a:ext uri="{FF2B5EF4-FFF2-40B4-BE49-F238E27FC236}">
                  <a16:creationId xmlns:a16="http://schemas.microsoft.com/office/drawing/2014/main" id="{5C1B5082-2F4B-E30D-2BB5-328CF000638D}"/>
                </a:ext>
              </a:extLst>
            </p:cNvPr>
            <p:cNvSpPr txBox="1"/>
            <p:nvPr/>
          </p:nvSpPr>
          <p:spPr>
            <a:xfrm>
              <a:off x="2845468" y="448208"/>
              <a:ext cx="404698" cy="523220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fr-FR" sz="2800" b="1" dirty="0">
                  <a:solidFill>
                    <a:schemeClr val="bg1"/>
                  </a:solidFill>
                  <a:latin typeface="Helvetica" panose="020B0604020202020204" pitchFamily="34" charset="0"/>
                  <a:cs typeface="Helvetica" panose="020B0604020202020204" pitchFamily="34" charset="0"/>
                </a:rPr>
                <a:t>2</a:t>
              </a:r>
              <a:endParaRPr lang="fr-GA" sz="2800" b="1" dirty="0">
                <a:solidFill>
                  <a:schemeClr val="bg1"/>
                </a:solidFill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  <p:sp>
        <p:nvSpPr>
          <p:cNvPr id="6" name="Rectangle 5">
            <a:extLst>
              <a:ext uri="{FF2B5EF4-FFF2-40B4-BE49-F238E27FC236}">
                <a16:creationId xmlns:a16="http://schemas.microsoft.com/office/drawing/2014/main" id="{1F371286-9C28-2F24-0D9B-CC50D44575A8}"/>
              </a:ext>
            </a:extLst>
          </p:cNvPr>
          <p:cNvSpPr/>
          <p:nvPr/>
        </p:nvSpPr>
        <p:spPr>
          <a:xfrm>
            <a:off x="1384265" y="880607"/>
            <a:ext cx="8712000" cy="36000"/>
          </a:xfrm>
          <a:prstGeom prst="rect">
            <a:avLst/>
          </a:prstGeom>
          <a:solidFill>
            <a:srgbClr val="4472C4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 dirty="0"/>
          </a:p>
        </p:txBody>
      </p:sp>
    </p:spTree>
    <p:extLst>
      <p:ext uri="{BB962C8B-B14F-4D97-AF65-F5344CB8AC3E}">
        <p14:creationId xmlns:p14="http://schemas.microsoft.com/office/powerpoint/2010/main" val="44910909"/>
      </p:ext>
    </p:extLst>
  </p:cSld>
  <p:clrMapOvr>
    <a:masterClrMapping/>
  </p:clrMapOvr>
  <p:transition spd="slow">
    <p:push dir="u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e 7">
            <a:extLst>
              <a:ext uri="{FF2B5EF4-FFF2-40B4-BE49-F238E27FC236}">
                <a16:creationId xmlns:a16="http://schemas.microsoft.com/office/drawing/2014/main" id="{331D0697-9472-2CC6-F0F7-8019F106B346}"/>
              </a:ext>
            </a:extLst>
          </p:cNvPr>
          <p:cNvGrpSpPr/>
          <p:nvPr/>
        </p:nvGrpSpPr>
        <p:grpSpPr>
          <a:xfrm>
            <a:off x="50323" y="6351661"/>
            <a:ext cx="468000" cy="468000"/>
            <a:chOff x="94241" y="6044407"/>
            <a:chExt cx="684000" cy="684000"/>
          </a:xfrm>
        </p:grpSpPr>
        <p:sp>
          <p:nvSpPr>
            <p:cNvPr id="19" name="Cercle : creux 18">
              <a:extLst>
                <a:ext uri="{FF2B5EF4-FFF2-40B4-BE49-F238E27FC236}">
                  <a16:creationId xmlns:a16="http://schemas.microsoft.com/office/drawing/2014/main" id="{3DADAD30-A085-C571-D071-8ED17A71F943}"/>
                </a:ext>
              </a:extLst>
            </p:cNvPr>
            <p:cNvSpPr/>
            <p:nvPr/>
          </p:nvSpPr>
          <p:spPr>
            <a:xfrm>
              <a:off x="94241" y="6044407"/>
              <a:ext cx="684000" cy="684000"/>
            </a:xfrm>
            <a:prstGeom prst="donut">
              <a:avLst>
                <a:gd name="adj" fmla="val 10739"/>
              </a:avLst>
            </a:prstGeom>
            <a:solidFill>
              <a:srgbClr val="B0C3E6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fr-GA">
                <a:solidFill>
                  <a:schemeClr val="tx1"/>
                </a:solidFill>
              </a:endParaRPr>
            </a:p>
          </p:txBody>
        </p:sp>
        <p:sp>
          <p:nvSpPr>
            <p:cNvPr id="20" name="ZoneTexte 23">
              <a:extLst>
                <a:ext uri="{FF2B5EF4-FFF2-40B4-BE49-F238E27FC236}">
                  <a16:creationId xmlns:a16="http://schemas.microsoft.com/office/drawing/2014/main" id="{93B5EEA0-2805-033F-2831-F8679ECDDA67}"/>
                </a:ext>
              </a:extLst>
            </p:cNvPr>
            <p:cNvSpPr txBox="1"/>
            <p:nvPr/>
          </p:nvSpPr>
          <p:spPr>
            <a:xfrm>
              <a:off x="192354" y="6132145"/>
              <a:ext cx="457324" cy="53979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b="1" dirty="0">
                  <a:latin typeface="Helvetica" panose="020B0604020202020204" pitchFamily="34" charset="0"/>
                  <a:cs typeface="Helvetica" panose="020B0604020202020204" pitchFamily="34" charset="0"/>
                </a:rPr>
                <a:t>6</a:t>
              </a:r>
              <a:endParaRPr lang="fr-GA" b="1" dirty="0"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  <p:grpSp>
        <p:nvGrpSpPr>
          <p:cNvPr id="2" name="Groupe 1">
            <a:extLst>
              <a:ext uri="{FF2B5EF4-FFF2-40B4-BE49-F238E27FC236}">
                <a16:creationId xmlns:a16="http://schemas.microsoft.com/office/drawing/2014/main" id="{F43EBC7C-14C4-5E35-55C0-E879B112FCDF}"/>
              </a:ext>
            </a:extLst>
          </p:cNvPr>
          <p:cNvGrpSpPr/>
          <p:nvPr/>
        </p:nvGrpSpPr>
        <p:grpSpPr>
          <a:xfrm>
            <a:off x="-120322" y="6299284"/>
            <a:ext cx="12891949" cy="36000"/>
            <a:chOff x="-120322" y="6299284"/>
            <a:chExt cx="12891949" cy="36000"/>
          </a:xfrm>
        </p:grpSpPr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F24D857A-08E4-7358-8E9F-5967554F734F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4" name="Rectangle 3">
              <a:extLst>
                <a:ext uri="{FF2B5EF4-FFF2-40B4-BE49-F238E27FC236}">
                  <a16:creationId xmlns:a16="http://schemas.microsoft.com/office/drawing/2014/main" id="{1780F6EF-5FAF-BF5E-AC07-594CBCD34D15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5" name="Rectangle 4">
              <a:extLst>
                <a:ext uri="{FF2B5EF4-FFF2-40B4-BE49-F238E27FC236}">
                  <a16:creationId xmlns:a16="http://schemas.microsoft.com/office/drawing/2014/main" id="{EB888A90-143B-41B7-B4C0-7346F75FAEE0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sp>
        <p:nvSpPr>
          <p:cNvPr id="12" name="Freeform 2">
            <a:extLst>
              <a:ext uri="{FF2B5EF4-FFF2-40B4-BE49-F238E27FC236}">
                <a16:creationId xmlns:a16="http://schemas.microsoft.com/office/drawing/2014/main" id="{DB99167F-B89C-1DD4-0D77-88EDB4A9841C}"/>
              </a:ext>
            </a:extLst>
          </p:cNvPr>
          <p:cNvSpPr>
            <a:spLocks noChangeArrowheads="1"/>
          </p:cNvSpPr>
          <p:nvPr/>
        </p:nvSpPr>
        <p:spPr bwMode="auto">
          <a:xfrm>
            <a:off x="749619" y="2118926"/>
            <a:ext cx="2862041" cy="3360205"/>
          </a:xfrm>
          <a:custGeom>
            <a:avLst/>
            <a:gdLst>
              <a:gd name="T0" fmla="*/ 0 w 6779"/>
              <a:gd name="T1" fmla="*/ 994 h 8202"/>
              <a:gd name="T2" fmla="*/ 0 w 6779"/>
              <a:gd name="T3" fmla="*/ 994 h 8202"/>
              <a:gd name="T4" fmla="*/ 2677 w 6779"/>
              <a:gd name="T5" fmla="*/ 0 h 8202"/>
              <a:gd name="T6" fmla="*/ 2677 w 6779"/>
              <a:gd name="T7" fmla="*/ 0 h 8202"/>
              <a:gd name="T8" fmla="*/ 6778 w 6779"/>
              <a:gd name="T9" fmla="*/ 4101 h 8202"/>
              <a:gd name="T10" fmla="*/ 6778 w 6779"/>
              <a:gd name="T11" fmla="*/ 4101 h 8202"/>
              <a:gd name="T12" fmla="*/ 2677 w 6779"/>
              <a:gd name="T13" fmla="*/ 8201 h 8202"/>
              <a:gd name="T14" fmla="*/ 2677 w 6779"/>
              <a:gd name="T15" fmla="*/ 8201 h 8202"/>
              <a:gd name="T16" fmla="*/ 0 w 6779"/>
              <a:gd name="T17" fmla="*/ 7207 h 820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6779" h="8202">
                <a:moveTo>
                  <a:pt x="0" y="994"/>
                </a:moveTo>
                <a:lnTo>
                  <a:pt x="0" y="994"/>
                </a:lnTo>
                <a:cubicBezTo>
                  <a:pt x="719" y="374"/>
                  <a:pt x="1654" y="0"/>
                  <a:pt x="2677" y="0"/>
                </a:cubicBezTo>
                <a:lnTo>
                  <a:pt x="2677" y="0"/>
                </a:lnTo>
                <a:cubicBezTo>
                  <a:pt x="4942" y="0"/>
                  <a:pt x="6778" y="1836"/>
                  <a:pt x="6778" y="4101"/>
                </a:cubicBezTo>
                <a:lnTo>
                  <a:pt x="6778" y="4101"/>
                </a:lnTo>
                <a:cubicBezTo>
                  <a:pt x="6778" y="6365"/>
                  <a:pt x="4942" y="8201"/>
                  <a:pt x="2677" y="8201"/>
                </a:cubicBezTo>
                <a:lnTo>
                  <a:pt x="2677" y="8201"/>
                </a:lnTo>
                <a:cubicBezTo>
                  <a:pt x="1654" y="8201"/>
                  <a:pt x="719" y="7827"/>
                  <a:pt x="0" y="7207"/>
                </a:cubicBezTo>
              </a:path>
            </a:pathLst>
          </a:custGeom>
          <a:noFill/>
          <a:ln w="12700" cap="flat">
            <a:solidFill>
              <a:srgbClr val="000000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 sz="2000" dirty="0">
              <a:latin typeface="Poppins" panose="00000500000000000000" pitchFamily="2" charset="0"/>
            </a:endParaRPr>
          </a:p>
        </p:txBody>
      </p:sp>
      <p:sp>
        <p:nvSpPr>
          <p:cNvPr id="13" name="Freeform 3">
            <a:extLst>
              <a:ext uri="{FF2B5EF4-FFF2-40B4-BE49-F238E27FC236}">
                <a16:creationId xmlns:a16="http://schemas.microsoft.com/office/drawing/2014/main" id="{A5C31DC9-949A-FBF0-7ED6-52F706D46FD4}"/>
              </a:ext>
            </a:extLst>
          </p:cNvPr>
          <p:cNvSpPr>
            <a:spLocks noChangeArrowheads="1"/>
          </p:cNvSpPr>
          <p:nvPr/>
        </p:nvSpPr>
        <p:spPr bwMode="auto">
          <a:xfrm>
            <a:off x="751537" y="2326681"/>
            <a:ext cx="2636725" cy="2946501"/>
          </a:xfrm>
          <a:custGeom>
            <a:avLst/>
            <a:gdLst>
              <a:gd name="T0" fmla="*/ 0 w 6274"/>
              <a:gd name="T1" fmla="*/ 1195 h 7192"/>
              <a:gd name="T2" fmla="*/ 0 w 6274"/>
              <a:gd name="T3" fmla="*/ 1195 h 7192"/>
              <a:gd name="T4" fmla="*/ 2677 w 6274"/>
              <a:gd name="T5" fmla="*/ 0 h 7192"/>
              <a:gd name="T6" fmla="*/ 2677 w 6274"/>
              <a:gd name="T7" fmla="*/ 0 h 7192"/>
              <a:gd name="T8" fmla="*/ 6273 w 6274"/>
              <a:gd name="T9" fmla="*/ 3596 h 7192"/>
              <a:gd name="T10" fmla="*/ 6273 w 6274"/>
              <a:gd name="T11" fmla="*/ 3596 h 7192"/>
              <a:gd name="T12" fmla="*/ 2677 w 6274"/>
              <a:gd name="T13" fmla="*/ 7191 h 7192"/>
              <a:gd name="T14" fmla="*/ 2677 w 6274"/>
              <a:gd name="T15" fmla="*/ 7191 h 7192"/>
              <a:gd name="T16" fmla="*/ 0 w 6274"/>
              <a:gd name="T17" fmla="*/ 5996 h 719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6274" h="7192">
                <a:moveTo>
                  <a:pt x="0" y="1195"/>
                </a:moveTo>
                <a:lnTo>
                  <a:pt x="0" y="1195"/>
                </a:lnTo>
                <a:cubicBezTo>
                  <a:pt x="658" y="461"/>
                  <a:pt x="1614" y="0"/>
                  <a:pt x="2677" y="0"/>
                </a:cubicBezTo>
                <a:lnTo>
                  <a:pt x="2677" y="0"/>
                </a:lnTo>
                <a:cubicBezTo>
                  <a:pt x="4663" y="0"/>
                  <a:pt x="6273" y="1610"/>
                  <a:pt x="6273" y="3596"/>
                </a:cubicBezTo>
                <a:lnTo>
                  <a:pt x="6273" y="3596"/>
                </a:lnTo>
                <a:cubicBezTo>
                  <a:pt x="6273" y="5581"/>
                  <a:pt x="4663" y="7191"/>
                  <a:pt x="2677" y="7191"/>
                </a:cubicBezTo>
                <a:lnTo>
                  <a:pt x="2677" y="7191"/>
                </a:lnTo>
                <a:cubicBezTo>
                  <a:pt x="1614" y="7191"/>
                  <a:pt x="658" y="6730"/>
                  <a:pt x="0" y="5996"/>
                </a:cubicBezTo>
              </a:path>
            </a:pathLst>
          </a:custGeom>
          <a:noFill/>
          <a:ln w="12700" cap="flat">
            <a:solidFill>
              <a:srgbClr val="000000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 sz="2000" dirty="0">
              <a:latin typeface="Poppins" panose="00000500000000000000" pitchFamily="2" charset="0"/>
            </a:endParaRPr>
          </a:p>
        </p:txBody>
      </p:sp>
      <p:sp>
        <p:nvSpPr>
          <p:cNvPr id="42" name="TextBox 240">
            <a:extLst>
              <a:ext uri="{FF2B5EF4-FFF2-40B4-BE49-F238E27FC236}">
                <a16:creationId xmlns:a16="http://schemas.microsoft.com/office/drawing/2014/main" id="{8878FEDF-01BF-053F-42AE-29DC56F6B3ED}"/>
              </a:ext>
            </a:extLst>
          </p:cNvPr>
          <p:cNvSpPr txBox="1"/>
          <p:nvPr/>
        </p:nvSpPr>
        <p:spPr>
          <a:xfrm>
            <a:off x="703721" y="3485798"/>
            <a:ext cx="247453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altLang="fr-FR" sz="2200" b="1" dirty="0" err="1">
                <a:solidFill>
                  <a:srgbClr val="39458C"/>
                </a:solidFill>
                <a:latin typeface="Helvetica" panose="020B0604020202020204" pitchFamily="34" charset="0"/>
                <a:cs typeface="Helvetica" panose="020B0604020202020204" pitchFamily="34" charset="0"/>
              </a:rPr>
              <a:t>Let’s</a:t>
            </a:r>
            <a:r>
              <a:rPr lang="fr-FR" altLang="fr-FR" sz="2200" b="1" dirty="0">
                <a:solidFill>
                  <a:srgbClr val="39458C"/>
                </a:solidFill>
                <a:latin typeface="Helvetica" panose="020B0604020202020204" pitchFamily="34" charset="0"/>
                <a:cs typeface="Helvetica" panose="020B0604020202020204" pitchFamily="34" charset="0"/>
              </a:rPr>
              <a:t> </a:t>
            </a:r>
            <a:r>
              <a:rPr lang="fr-FR" altLang="fr-FR" sz="2200" b="1" dirty="0" err="1">
                <a:solidFill>
                  <a:srgbClr val="39458C"/>
                </a:solidFill>
                <a:latin typeface="Helvetica" panose="020B0604020202020204" pitchFamily="34" charset="0"/>
                <a:cs typeface="Helvetica" panose="020B0604020202020204" pitchFamily="34" charset="0"/>
              </a:rPr>
              <a:t>build</a:t>
            </a:r>
            <a:r>
              <a:rPr lang="fr-FR" altLang="fr-FR" sz="2200" b="1" dirty="0">
                <a:solidFill>
                  <a:srgbClr val="39458C"/>
                </a:solidFill>
                <a:latin typeface="Helvetica" panose="020B0604020202020204" pitchFamily="34" charset="0"/>
                <a:cs typeface="Helvetica" panose="020B0604020202020204" pitchFamily="34" charset="0"/>
              </a:rPr>
              <a:t> </a:t>
            </a:r>
            <a:r>
              <a:rPr lang="fr-FR" altLang="fr-FR" sz="2200" b="1" dirty="0" err="1">
                <a:solidFill>
                  <a:srgbClr val="39458C"/>
                </a:solidFill>
                <a:latin typeface="Helvetica" panose="020B0604020202020204" pitchFamily="34" charset="0"/>
                <a:cs typeface="Helvetica" panose="020B0604020202020204" pitchFamily="34" charset="0"/>
              </a:rPr>
              <a:t>our</a:t>
            </a:r>
            <a:r>
              <a:rPr lang="fr-FR" altLang="fr-FR" sz="2200" b="1" dirty="0">
                <a:solidFill>
                  <a:srgbClr val="39458C"/>
                </a:solidFill>
                <a:latin typeface="Helvetica" panose="020B0604020202020204" pitchFamily="34" charset="0"/>
                <a:cs typeface="Helvetica" panose="020B0604020202020204" pitchFamily="34" charset="0"/>
              </a:rPr>
              <a:t> case on us</a:t>
            </a:r>
            <a:endParaRPr lang="en-US" altLang="fr-FR" sz="2200" b="1" dirty="0">
              <a:solidFill>
                <a:srgbClr val="39458C"/>
              </a:solidFill>
              <a:latin typeface="Helvetica" panose="020B0604020202020204" pitchFamily="34" charset="0"/>
              <a:cs typeface="Helvetica" panose="020B0604020202020204" pitchFamily="34" charset="0"/>
            </a:endParaRPr>
          </a:p>
        </p:txBody>
      </p:sp>
      <p:sp>
        <p:nvSpPr>
          <p:cNvPr id="124" name="ZoneTexte 123">
            <a:extLst>
              <a:ext uri="{FF2B5EF4-FFF2-40B4-BE49-F238E27FC236}">
                <a16:creationId xmlns:a16="http://schemas.microsoft.com/office/drawing/2014/main" id="{C3928963-CC41-D601-27DF-C9118941AA9A}"/>
              </a:ext>
            </a:extLst>
          </p:cNvPr>
          <p:cNvSpPr txBox="1"/>
          <p:nvPr/>
        </p:nvSpPr>
        <p:spPr>
          <a:xfrm>
            <a:off x="641225" y="-53811"/>
            <a:ext cx="1087202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Technology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impact &amp; jobs </a:t>
            </a:r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skillset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in Gabon</a:t>
            </a:r>
          </a:p>
        </p:txBody>
      </p:sp>
      <p:grpSp>
        <p:nvGrpSpPr>
          <p:cNvPr id="125" name="Groupe 124">
            <a:extLst>
              <a:ext uri="{FF2B5EF4-FFF2-40B4-BE49-F238E27FC236}">
                <a16:creationId xmlns:a16="http://schemas.microsoft.com/office/drawing/2014/main" id="{4FBAECDC-9A0F-BF04-8EB5-3E9016E8FF22}"/>
              </a:ext>
            </a:extLst>
          </p:cNvPr>
          <p:cNvGrpSpPr/>
          <p:nvPr/>
        </p:nvGrpSpPr>
        <p:grpSpPr>
          <a:xfrm>
            <a:off x="-284629" y="199286"/>
            <a:ext cx="12891949" cy="36000"/>
            <a:chOff x="-120322" y="6299284"/>
            <a:chExt cx="12891949" cy="36000"/>
          </a:xfrm>
        </p:grpSpPr>
        <p:sp>
          <p:nvSpPr>
            <p:cNvPr id="126" name="Rectangle 125">
              <a:extLst>
                <a:ext uri="{FF2B5EF4-FFF2-40B4-BE49-F238E27FC236}">
                  <a16:creationId xmlns:a16="http://schemas.microsoft.com/office/drawing/2014/main" id="{96111E5A-76B5-CEE9-6BC7-AC7395C86476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27" name="Rectangle 126">
              <a:extLst>
                <a:ext uri="{FF2B5EF4-FFF2-40B4-BE49-F238E27FC236}">
                  <a16:creationId xmlns:a16="http://schemas.microsoft.com/office/drawing/2014/main" id="{F1E315D8-9A10-86E8-F9F7-07532B8243C7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28" name="Rectangle 127">
              <a:extLst>
                <a:ext uri="{FF2B5EF4-FFF2-40B4-BE49-F238E27FC236}">
                  <a16:creationId xmlns:a16="http://schemas.microsoft.com/office/drawing/2014/main" id="{B790F1A4-858B-FB7B-8875-5AD7FBBB5ECA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grpSp>
        <p:nvGrpSpPr>
          <p:cNvPr id="129" name="Groupe 128">
            <a:extLst>
              <a:ext uri="{FF2B5EF4-FFF2-40B4-BE49-F238E27FC236}">
                <a16:creationId xmlns:a16="http://schemas.microsoft.com/office/drawing/2014/main" id="{2675BB5B-BD86-AE5F-8369-76166A853BED}"/>
              </a:ext>
            </a:extLst>
          </p:cNvPr>
          <p:cNvGrpSpPr/>
          <p:nvPr/>
        </p:nvGrpSpPr>
        <p:grpSpPr>
          <a:xfrm>
            <a:off x="1354487" y="381389"/>
            <a:ext cx="8286818" cy="531409"/>
            <a:chOff x="2845468" y="440019"/>
            <a:chExt cx="11381248" cy="531409"/>
          </a:xfrm>
        </p:grpSpPr>
        <p:sp>
          <p:nvSpPr>
            <p:cNvPr id="130" name="Rectangle 129">
              <a:extLst>
                <a:ext uri="{FF2B5EF4-FFF2-40B4-BE49-F238E27FC236}">
                  <a16:creationId xmlns:a16="http://schemas.microsoft.com/office/drawing/2014/main" id="{016626EF-2601-AE58-99EE-5D7ABCCFD5B4}"/>
                </a:ext>
              </a:extLst>
            </p:cNvPr>
            <p:cNvSpPr/>
            <p:nvPr/>
          </p:nvSpPr>
          <p:spPr>
            <a:xfrm>
              <a:off x="3564520" y="440019"/>
              <a:ext cx="10662196" cy="523220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>
                <a:spcAft>
                  <a:spcPts val="300"/>
                </a:spcAft>
                <a:tabLst>
                  <a:tab pos="3992245" algn="l"/>
                </a:tabLst>
              </a:pPr>
              <a:r>
                <a:rPr lang="fr-FR" sz="2800" b="1" dirty="0"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CASES STUDY &amp; OPEN DISCUSSION</a:t>
              </a:r>
              <a:endParaRPr lang="fr-FR" sz="24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endParaRPr>
            </a:p>
          </p:txBody>
        </p:sp>
        <p:sp>
          <p:nvSpPr>
            <p:cNvPr id="131" name="ZoneTexte 130">
              <a:extLst>
                <a:ext uri="{FF2B5EF4-FFF2-40B4-BE49-F238E27FC236}">
                  <a16:creationId xmlns:a16="http://schemas.microsoft.com/office/drawing/2014/main" id="{64747D64-D716-C73E-770F-0C6444F153BA}"/>
                </a:ext>
              </a:extLst>
            </p:cNvPr>
            <p:cNvSpPr txBox="1"/>
            <p:nvPr/>
          </p:nvSpPr>
          <p:spPr>
            <a:xfrm>
              <a:off x="2845468" y="448208"/>
              <a:ext cx="541266" cy="523220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r>
                <a:rPr lang="fr-FR" sz="2800" b="1" dirty="0">
                  <a:solidFill>
                    <a:schemeClr val="bg1"/>
                  </a:solidFill>
                  <a:latin typeface="Helvetica" panose="020B0604020202020204" pitchFamily="34" charset="0"/>
                  <a:cs typeface="Helvetica" panose="020B0604020202020204" pitchFamily="34" charset="0"/>
                </a:rPr>
                <a:t>3</a:t>
              </a:r>
              <a:endParaRPr lang="fr-GA" sz="2800" b="1" dirty="0">
                <a:solidFill>
                  <a:schemeClr val="bg1"/>
                </a:solidFill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  <p:sp>
        <p:nvSpPr>
          <p:cNvPr id="22" name="Rectangle 21">
            <a:extLst>
              <a:ext uri="{FF2B5EF4-FFF2-40B4-BE49-F238E27FC236}">
                <a16:creationId xmlns:a16="http://schemas.microsoft.com/office/drawing/2014/main" id="{75F4CEFB-7B1D-D90E-669A-E1560EE6556B}"/>
              </a:ext>
            </a:extLst>
          </p:cNvPr>
          <p:cNvSpPr/>
          <p:nvPr/>
        </p:nvSpPr>
        <p:spPr>
          <a:xfrm>
            <a:off x="1376312" y="880607"/>
            <a:ext cx="8712000" cy="36000"/>
          </a:xfrm>
          <a:prstGeom prst="rect">
            <a:avLst/>
          </a:prstGeom>
          <a:solidFill>
            <a:srgbClr val="4472C4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GA" dirty="0"/>
          </a:p>
        </p:txBody>
      </p:sp>
      <p:grpSp>
        <p:nvGrpSpPr>
          <p:cNvPr id="40" name="Groupe 39">
            <a:extLst>
              <a:ext uri="{FF2B5EF4-FFF2-40B4-BE49-F238E27FC236}">
                <a16:creationId xmlns:a16="http://schemas.microsoft.com/office/drawing/2014/main" id="{C08D0B00-5253-D5BC-BF75-F10368BD718D}"/>
              </a:ext>
            </a:extLst>
          </p:cNvPr>
          <p:cNvGrpSpPr/>
          <p:nvPr/>
        </p:nvGrpSpPr>
        <p:grpSpPr>
          <a:xfrm>
            <a:off x="2431424" y="4811132"/>
            <a:ext cx="4158790" cy="900000"/>
            <a:chOff x="2431424" y="4811132"/>
            <a:chExt cx="4158790" cy="900000"/>
          </a:xfrm>
        </p:grpSpPr>
        <p:sp>
          <p:nvSpPr>
            <p:cNvPr id="30" name="Freeform 15">
              <a:extLst>
                <a:ext uri="{FF2B5EF4-FFF2-40B4-BE49-F238E27FC236}">
                  <a16:creationId xmlns:a16="http://schemas.microsoft.com/office/drawing/2014/main" id="{1CEBE811-7FB7-C76B-DFF8-AD41AB1B3689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067649" y="5130465"/>
              <a:ext cx="269145" cy="189688"/>
            </a:xfrm>
            <a:custGeom>
              <a:avLst/>
              <a:gdLst>
                <a:gd name="T0" fmla="*/ 462 w 463"/>
                <a:gd name="T1" fmla="*/ 232 h 465"/>
                <a:gd name="T2" fmla="*/ 462 w 463"/>
                <a:gd name="T3" fmla="*/ 232 h 465"/>
                <a:gd name="T4" fmla="*/ 231 w 463"/>
                <a:gd name="T5" fmla="*/ 464 h 465"/>
                <a:gd name="T6" fmla="*/ 231 w 463"/>
                <a:gd name="T7" fmla="*/ 464 h 465"/>
                <a:gd name="T8" fmla="*/ 0 w 463"/>
                <a:gd name="T9" fmla="*/ 232 h 465"/>
                <a:gd name="T10" fmla="*/ 0 w 463"/>
                <a:gd name="T11" fmla="*/ 232 h 465"/>
                <a:gd name="T12" fmla="*/ 231 w 463"/>
                <a:gd name="T13" fmla="*/ 0 h 465"/>
                <a:gd name="T14" fmla="*/ 231 w 463"/>
                <a:gd name="T15" fmla="*/ 0 h 465"/>
                <a:gd name="T16" fmla="*/ 462 w 463"/>
                <a:gd name="T17" fmla="*/ 232 h 4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63" h="465">
                  <a:moveTo>
                    <a:pt x="462" y="232"/>
                  </a:moveTo>
                  <a:lnTo>
                    <a:pt x="462" y="232"/>
                  </a:lnTo>
                  <a:cubicBezTo>
                    <a:pt x="462" y="360"/>
                    <a:pt x="359" y="464"/>
                    <a:pt x="231" y="464"/>
                  </a:cubicBezTo>
                  <a:lnTo>
                    <a:pt x="231" y="464"/>
                  </a:lnTo>
                  <a:cubicBezTo>
                    <a:pt x="103" y="464"/>
                    <a:pt x="0" y="360"/>
                    <a:pt x="0" y="232"/>
                  </a:cubicBezTo>
                  <a:lnTo>
                    <a:pt x="0" y="232"/>
                  </a:lnTo>
                  <a:cubicBezTo>
                    <a:pt x="0" y="104"/>
                    <a:pt x="103" y="0"/>
                    <a:pt x="231" y="0"/>
                  </a:cubicBezTo>
                  <a:lnTo>
                    <a:pt x="231" y="0"/>
                  </a:lnTo>
                  <a:cubicBezTo>
                    <a:pt x="359" y="0"/>
                    <a:pt x="462" y="104"/>
                    <a:pt x="462" y="232"/>
                  </a:cubicBezTo>
                </a:path>
              </a:pathLst>
            </a:custGeom>
            <a:solidFill>
              <a:srgbClr val="FFFFFF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79AA95"/>
                  </a:solidFill>
                  <a:bevel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 sz="2000" dirty="0">
                <a:latin typeface="Poppins" panose="00000500000000000000" pitchFamily="2" charset="0"/>
              </a:endParaRPr>
            </a:p>
          </p:txBody>
        </p:sp>
        <p:sp>
          <p:nvSpPr>
            <p:cNvPr id="32" name="Freeform 21">
              <a:extLst>
                <a:ext uri="{FF2B5EF4-FFF2-40B4-BE49-F238E27FC236}">
                  <a16:creationId xmlns:a16="http://schemas.microsoft.com/office/drawing/2014/main" id="{6193433F-35DB-6FA3-4A9E-E46E0BD3339E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336794" y="5226212"/>
              <a:ext cx="3109278" cy="1807"/>
            </a:xfrm>
            <a:custGeom>
              <a:avLst/>
              <a:gdLst>
                <a:gd name="T0" fmla="*/ 0 w 5349"/>
                <a:gd name="T1" fmla="*/ 0 h 1"/>
                <a:gd name="T2" fmla="*/ 5348 w 5349"/>
                <a:gd name="T3" fmla="*/ 0 h 1"/>
                <a:gd name="T4" fmla="*/ 0 w 5349"/>
                <a:gd name="T5" fmla="*/ 0 h 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5349" h="1">
                  <a:moveTo>
                    <a:pt x="0" y="0"/>
                  </a:moveTo>
                  <a:lnTo>
                    <a:pt x="5348" y="0"/>
                  </a:lnTo>
                  <a:lnTo>
                    <a:pt x="0" y="0"/>
                  </a:lnTo>
                </a:path>
              </a:pathLst>
            </a:custGeom>
            <a:solidFill>
              <a:srgbClr val="FFFFFF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1B6277"/>
                  </a:solidFill>
                  <a:bevel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 sz="2000" dirty="0">
                <a:latin typeface="Poppins" panose="00000500000000000000" pitchFamily="2" charset="0"/>
              </a:endParaRPr>
            </a:p>
          </p:txBody>
        </p:sp>
        <p:grpSp>
          <p:nvGrpSpPr>
            <p:cNvPr id="15" name="Groupe 14">
              <a:extLst>
                <a:ext uri="{FF2B5EF4-FFF2-40B4-BE49-F238E27FC236}">
                  <a16:creationId xmlns:a16="http://schemas.microsoft.com/office/drawing/2014/main" id="{A0F8E204-F695-DEDA-BC0D-A36066841A43}"/>
                </a:ext>
              </a:extLst>
            </p:cNvPr>
            <p:cNvGrpSpPr/>
            <p:nvPr/>
          </p:nvGrpSpPr>
          <p:grpSpPr>
            <a:xfrm>
              <a:off x="2431424" y="4811132"/>
              <a:ext cx="4158790" cy="900000"/>
              <a:chOff x="3040445" y="2380270"/>
              <a:chExt cx="4158790" cy="900000"/>
            </a:xfrm>
          </p:grpSpPr>
          <p:cxnSp>
            <p:nvCxnSpPr>
              <p:cNvPr id="16" name="Straight Connector 227">
                <a:extLst>
                  <a:ext uri="{FF2B5EF4-FFF2-40B4-BE49-F238E27FC236}">
                    <a16:creationId xmlns:a16="http://schemas.microsoft.com/office/drawing/2014/main" id="{F102FF91-327F-6147-3BBA-FD46FA79B335}"/>
                  </a:ext>
                </a:extLst>
              </p:cNvPr>
              <p:cNvCxnSpPr>
                <a:cxnSpLocks/>
                <a:endCxn id="18" idx="4"/>
              </p:cNvCxnSpPr>
              <p:nvPr/>
            </p:nvCxnSpPr>
            <p:spPr>
              <a:xfrm>
                <a:off x="3336794" y="2784940"/>
                <a:ext cx="2962441" cy="45102"/>
              </a:xfrm>
              <a:prstGeom prst="line">
                <a:avLst/>
              </a:prstGeom>
              <a:ln w="76200">
                <a:solidFill>
                  <a:schemeClr val="accent4">
                    <a:lumMod val="60000"/>
                    <a:lumOff val="40000"/>
                  </a:schemeClr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8" name="Freeform 4">
                <a:extLst>
                  <a:ext uri="{FF2B5EF4-FFF2-40B4-BE49-F238E27FC236}">
                    <a16:creationId xmlns:a16="http://schemas.microsoft.com/office/drawing/2014/main" id="{FE962E0F-8D29-0E8B-368F-393726CE31F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299235" y="2380270"/>
                <a:ext cx="900000" cy="900000"/>
              </a:xfrm>
              <a:custGeom>
                <a:avLst/>
                <a:gdLst>
                  <a:gd name="T0" fmla="*/ 1976 w 1977"/>
                  <a:gd name="T1" fmla="*/ 988 h 1977"/>
                  <a:gd name="T2" fmla="*/ 1976 w 1977"/>
                  <a:gd name="T3" fmla="*/ 988 h 1977"/>
                  <a:gd name="T4" fmla="*/ 988 w 1977"/>
                  <a:gd name="T5" fmla="*/ 1976 h 1977"/>
                  <a:gd name="T6" fmla="*/ 988 w 1977"/>
                  <a:gd name="T7" fmla="*/ 1976 h 1977"/>
                  <a:gd name="T8" fmla="*/ 0 w 1977"/>
                  <a:gd name="T9" fmla="*/ 988 h 1977"/>
                  <a:gd name="T10" fmla="*/ 0 w 1977"/>
                  <a:gd name="T11" fmla="*/ 988 h 1977"/>
                  <a:gd name="T12" fmla="*/ 988 w 1977"/>
                  <a:gd name="T13" fmla="*/ 0 h 1977"/>
                  <a:gd name="T14" fmla="*/ 988 w 1977"/>
                  <a:gd name="T15" fmla="*/ 0 h 1977"/>
                  <a:gd name="T16" fmla="*/ 1976 w 1977"/>
                  <a:gd name="T17" fmla="*/ 988 h 197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</a:cxnLst>
                <a:rect l="0" t="0" r="r" b="b"/>
                <a:pathLst>
                  <a:path w="1977" h="1977">
                    <a:moveTo>
                      <a:pt x="1976" y="988"/>
                    </a:moveTo>
                    <a:lnTo>
                      <a:pt x="1976" y="988"/>
                    </a:lnTo>
                    <a:cubicBezTo>
                      <a:pt x="1976" y="1534"/>
                      <a:pt x="1534" y="1976"/>
                      <a:pt x="988" y="1976"/>
                    </a:cubicBezTo>
                    <a:lnTo>
                      <a:pt x="988" y="1976"/>
                    </a:lnTo>
                    <a:cubicBezTo>
                      <a:pt x="443" y="1976"/>
                      <a:pt x="0" y="1534"/>
                      <a:pt x="0" y="988"/>
                    </a:cubicBezTo>
                    <a:lnTo>
                      <a:pt x="0" y="988"/>
                    </a:lnTo>
                    <a:cubicBezTo>
                      <a:pt x="0" y="442"/>
                      <a:pt x="443" y="0"/>
                      <a:pt x="988" y="0"/>
                    </a:cubicBezTo>
                    <a:lnTo>
                      <a:pt x="988" y="0"/>
                    </a:lnTo>
                    <a:cubicBezTo>
                      <a:pt x="1534" y="0"/>
                      <a:pt x="1976" y="442"/>
                      <a:pt x="1976" y="988"/>
                    </a:cubicBezTo>
                  </a:path>
                </a:pathLst>
              </a:custGeom>
              <a:noFill/>
              <a:ln w="76200" cap="flat">
                <a:solidFill>
                  <a:schemeClr val="accent4">
                    <a:lumMod val="60000"/>
                    <a:lumOff val="40000"/>
                  </a:schemeClr>
                </a:solidFill>
                <a:round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US" sz="2000" dirty="0">
                  <a:latin typeface="Poppins" panose="00000500000000000000" pitchFamily="2" charset="0"/>
                </a:endParaRPr>
              </a:p>
            </p:txBody>
          </p:sp>
          <p:sp>
            <p:nvSpPr>
              <p:cNvPr id="21" name="Freeform 10">
                <a:extLst>
                  <a:ext uri="{FF2B5EF4-FFF2-40B4-BE49-F238E27FC236}">
                    <a16:creationId xmlns:a16="http://schemas.microsoft.com/office/drawing/2014/main" id="{4E4B3121-6C6F-0F7D-A794-57094B61372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040445" y="2667532"/>
                <a:ext cx="269145" cy="189690"/>
              </a:xfrm>
              <a:custGeom>
                <a:avLst/>
                <a:gdLst>
                  <a:gd name="T0" fmla="*/ 462 w 463"/>
                  <a:gd name="T1" fmla="*/ 231 h 464"/>
                  <a:gd name="T2" fmla="*/ 462 w 463"/>
                  <a:gd name="T3" fmla="*/ 231 h 464"/>
                  <a:gd name="T4" fmla="*/ 231 w 463"/>
                  <a:gd name="T5" fmla="*/ 463 h 464"/>
                  <a:gd name="T6" fmla="*/ 231 w 463"/>
                  <a:gd name="T7" fmla="*/ 463 h 464"/>
                  <a:gd name="T8" fmla="*/ 0 w 463"/>
                  <a:gd name="T9" fmla="*/ 231 h 464"/>
                  <a:gd name="T10" fmla="*/ 0 w 463"/>
                  <a:gd name="T11" fmla="*/ 231 h 464"/>
                  <a:gd name="T12" fmla="*/ 231 w 463"/>
                  <a:gd name="T13" fmla="*/ 0 h 464"/>
                  <a:gd name="T14" fmla="*/ 231 w 463"/>
                  <a:gd name="T15" fmla="*/ 0 h 464"/>
                  <a:gd name="T16" fmla="*/ 462 w 463"/>
                  <a:gd name="T17" fmla="*/ 231 h 46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</a:cxnLst>
                <a:rect l="0" t="0" r="r" b="b"/>
                <a:pathLst>
                  <a:path w="463" h="464">
                    <a:moveTo>
                      <a:pt x="462" y="231"/>
                    </a:moveTo>
                    <a:lnTo>
                      <a:pt x="462" y="231"/>
                    </a:lnTo>
                    <a:cubicBezTo>
                      <a:pt x="462" y="359"/>
                      <a:pt x="359" y="463"/>
                      <a:pt x="231" y="463"/>
                    </a:cubicBezTo>
                    <a:lnTo>
                      <a:pt x="231" y="463"/>
                    </a:lnTo>
                    <a:cubicBezTo>
                      <a:pt x="103" y="463"/>
                      <a:pt x="0" y="359"/>
                      <a:pt x="0" y="231"/>
                    </a:cubicBezTo>
                    <a:lnTo>
                      <a:pt x="0" y="231"/>
                    </a:lnTo>
                    <a:cubicBezTo>
                      <a:pt x="0" y="103"/>
                      <a:pt x="103" y="0"/>
                      <a:pt x="231" y="0"/>
                    </a:cubicBezTo>
                    <a:lnTo>
                      <a:pt x="231" y="0"/>
                    </a:lnTo>
                    <a:cubicBezTo>
                      <a:pt x="359" y="0"/>
                      <a:pt x="462" y="103"/>
                      <a:pt x="462" y="231"/>
                    </a:cubicBezTo>
                  </a:path>
                </a:pathLst>
              </a:custGeom>
              <a:noFill/>
              <a:ln w="76200" cap="flat">
                <a:solidFill>
                  <a:schemeClr val="accent4">
                    <a:lumMod val="60000"/>
                    <a:lumOff val="40000"/>
                  </a:schemeClr>
                </a:solidFill>
                <a:round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US" sz="2000" dirty="0">
                  <a:latin typeface="Poppins" panose="00000500000000000000" pitchFamily="2" charset="0"/>
                </a:endParaRPr>
              </a:p>
            </p:txBody>
          </p:sp>
        </p:grpSp>
        <p:pic>
          <p:nvPicPr>
            <p:cNvPr id="6" name="Graphique 5" descr="Ampoule et engrenage avec un remplissage uni">
              <a:extLst>
                <a:ext uri="{FF2B5EF4-FFF2-40B4-BE49-F238E27FC236}">
                  <a16:creationId xmlns:a16="http://schemas.microsoft.com/office/drawing/2014/main" id="{4258A829-C602-1CA5-4382-1279046FBB8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5857372" y="4946231"/>
              <a:ext cx="612000" cy="612000"/>
            </a:xfrm>
            <a:prstGeom prst="rect">
              <a:avLst/>
            </a:prstGeom>
          </p:spPr>
        </p:pic>
      </p:grpSp>
      <p:grpSp>
        <p:nvGrpSpPr>
          <p:cNvPr id="36" name="Groupe 35">
            <a:extLst>
              <a:ext uri="{FF2B5EF4-FFF2-40B4-BE49-F238E27FC236}">
                <a16:creationId xmlns:a16="http://schemas.microsoft.com/office/drawing/2014/main" id="{56E4F6DE-F18D-A240-51C8-5B43E1FAAD05}"/>
              </a:ext>
            </a:extLst>
          </p:cNvPr>
          <p:cNvGrpSpPr/>
          <p:nvPr/>
        </p:nvGrpSpPr>
        <p:grpSpPr>
          <a:xfrm>
            <a:off x="2372128" y="1923448"/>
            <a:ext cx="4445337" cy="1173833"/>
            <a:chOff x="2372128" y="1923448"/>
            <a:chExt cx="4445337" cy="1173833"/>
          </a:xfrm>
        </p:grpSpPr>
        <p:sp>
          <p:nvSpPr>
            <p:cNvPr id="76" name="Freeform 166">
              <a:extLst>
                <a:ext uri="{FF2B5EF4-FFF2-40B4-BE49-F238E27FC236}">
                  <a16:creationId xmlns:a16="http://schemas.microsoft.com/office/drawing/2014/main" id="{7F22A6D6-D83E-E629-41B7-45493540164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763026" y="3040689"/>
              <a:ext cx="54439" cy="56592"/>
            </a:xfrm>
            <a:custGeom>
              <a:avLst/>
              <a:gdLst>
                <a:gd name="T0" fmla="*/ 0 w 176"/>
                <a:gd name="T1" fmla="*/ 257 h 258"/>
                <a:gd name="T2" fmla="*/ 137 w 176"/>
                <a:gd name="T3" fmla="*/ 257 h 258"/>
                <a:gd name="T4" fmla="*/ 175 w 176"/>
                <a:gd name="T5" fmla="*/ 0 h 258"/>
                <a:gd name="T6" fmla="*/ 0 w 176"/>
                <a:gd name="T7" fmla="*/ 257 h 2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176" h="258">
                  <a:moveTo>
                    <a:pt x="0" y="257"/>
                  </a:moveTo>
                  <a:lnTo>
                    <a:pt x="137" y="257"/>
                  </a:lnTo>
                  <a:lnTo>
                    <a:pt x="175" y="0"/>
                  </a:lnTo>
                  <a:lnTo>
                    <a:pt x="0" y="257"/>
                  </a:lnTo>
                </a:path>
              </a:pathLst>
            </a:custGeom>
            <a:solidFill>
              <a:schemeClr val="accent4">
                <a:alpha val="50000"/>
              </a:schemeClr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000" dirty="0">
                <a:latin typeface="Poppins" panose="00000500000000000000" pitchFamily="2" charset="0"/>
              </a:endParaRPr>
            </a:p>
          </p:txBody>
        </p:sp>
        <p:grpSp>
          <p:nvGrpSpPr>
            <p:cNvPr id="7" name="Groupe 6">
              <a:extLst>
                <a:ext uri="{FF2B5EF4-FFF2-40B4-BE49-F238E27FC236}">
                  <a16:creationId xmlns:a16="http://schemas.microsoft.com/office/drawing/2014/main" id="{865ED313-988D-788E-9501-3EEFAAFDCBA4}"/>
                </a:ext>
              </a:extLst>
            </p:cNvPr>
            <p:cNvGrpSpPr/>
            <p:nvPr/>
          </p:nvGrpSpPr>
          <p:grpSpPr>
            <a:xfrm>
              <a:off x="2372128" y="1923448"/>
              <a:ext cx="4173538" cy="900000"/>
              <a:chOff x="3040445" y="2365522"/>
              <a:chExt cx="4173538" cy="900000"/>
            </a:xfrm>
          </p:grpSpPr>
          <p:cxnSp>
            <p:nvCxnSpPr>
              <p:cNvPr id="119" name="Straight Connector 227">
                <a:extLst>
                  <a:ext uri="{FF2B5EF4-FFF2-40B4-BE49-F238E27FC236}">
                    <a16:creationId xmlns:a16="http://schemas.microsoft.com/office/drawing/2014/main" id="{4DC5BBB9-C9E5-8DA0-EAE2-C95E0BC6C534}"/>
                  </a:ext>
                </a:extLst>
              </p:cNvPr>
              <p:cNvCxnSpPr>
                <a:cxnSpLocks/>
                <a:endCxn id="14" idx="4"/>
              </p:cNvCxnSpPr>
              <p:nvPr/>
            </p:nvCxnSpPr>
            <p:spPr>
              <a:xfrm>
                <a:off x="3351542" y="2770192"/>
                <a:ext cx="2962441" cy="45102"/>
              </a:xfrm>
              <a:prstGeom prst="line">
                <a:avLst/>
              </a:prstGeom>
              <a:ln w="76200">
                <a:solidFill>
                  <a:schemeClr val="accent1"/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4" name="Freeform 4">
                <a:extLst>
                  <a:ext uri="{FF2B5EF4-FFF2-40B4-BE49-F238E27FC236}">
                    <a16:creationId xmlns:a16="http://schemas.microsoft.com/office/drawing/2014/main" id="{E6872719-783F-3A00-02C6-FA99D77E3E4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313983" y="2365522"/>
                <a:ext cx="900000" cy="900000"/>
              </a:xfrm>
              <a:custGeom>
                <a:avLst/>
                <a:gdLst>
                  <a:gd name="T0" fmla="*/ 1976 w 1977"/>
                  <a:gd name="T1" fmla="*/ 988 h 1977"/>
                  <a:gd name="T2" fmla="*/ 1976 w 1977"/>
                  <a:gd name="T3" fmla="*/ 988 h 1977"/>
                  <a:gd name="T4" fmla="*/ 988 w 1977"/>
                  <a:gd name="T5" fmla="*/ 1976 h 1977"/>
                  <a:gd name="T6" fmla="*/ 988 w 1977"/>
                  <a:gd name="T7" fmla="*/ 1976 h 1977"/>
                  <a:gd name="T8" fmla="*/ 0 w 1977"/>
                  <a:gd name="T9" fmla="*/ 988 h 1977"/>
                  <a:gd name="T10" fmla="*/ 0 w 1977"/>
                  <a:gd name="T11" fmla="*/ 988 h 1977"/>
                  <a:gd name="T12" fmla="*/ 988 w 1977"/>
                  <a:gd name="T13" fmla="*/ 0 h 1977"/>
                  <a:gd name="T14" fmla="*/ 988 w 1977"/>
                  <a:gd name="T15" fmla="*/ 0 h 1977"/>
                  <a:gd name="T16" fmla="*/ 1976 w 1977"/>
                  <a:gd name="T17" fmla="*/ 988 h 197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</a:cxnLst>
                <a:rect l="0" t="0" r="r" b="b"/>
                <a:pathLst>
                  <a:path w="1977" h="1977">
                    <a:moveTo>
                      <a:pt x="1976" y="988"/>
                    </a:moveTo>
                    <a:lnTo>
                      <a:pt x="1976" y="988"/>
                    </a:lnTo>
                    <a:cubicBezTo>
                      <a:pt x="1976" y="1534"/>
                      <a:pt x="1534" y="1976"/>
                      <a:pt x="988" y="1976"/>
                    </a:cubicBezTo>
                    <a:lnTo>
                      <a:pt x="988" y="1976"/>
                    </a:lnTo>
                    <a:cubicBezTo>
                      <a:pt x="443" y="1976"/>
                      <a:pt x="0" y="1534"/>
                      <a:pt x="0" y="988"/>
                    </a:cubicBezTo>
                    <a:lnTo>
                      <a:pt x="0" y="988"/>
                    </a:lnTo>
                    <a:cubicBezTo>
                      <a:pt x="0" y="442"/>
                      <a:pt x="443" y="0"/>
                      <a:pt x="988" y="0"/>
                    </a:cubicBezTo>
                    <a:lnTo>
                      <a:pt x="988" y="0"/>
                    </a:lnTo>
                    <a:cubicBezTo>
                      <a:pt x="1534" y="0"/>
                      <a:pt x="1976" y="442"/>
                      <a:pt x="1976" y="988"/>
                    </a:cubicBezTo>
                  </a:path>
                </a:pathLst>
              </a:custGeom>
              <a:noFill/>
              <a:ln w="76200" cap="flat">
                <a:solidFill>
                  <a:schemeClr val="accent1"/>
                </a:solidFill>
                <a:round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US" sz="2000" dirty="0">
                  <a:latin typeface="Poppins" panose="00000500000000000000" pitchFamily="2" charset="0"/>
                </a:endParaRPr>
              </a:p>
            </p:txBody>
          </p:sp>
          <p:sp>
            <p:nvSpPr>
              <p:cNvPr id="23" name="Freeform 10">
                <a:extLst>
                  <a:ext uri="{FF2B5EF4-FFF2-40B4-BE49-F238E27FC236}">
                    <a16:creationId xmlns:a16="http://schemas.microsoft.com/office/drawing/2014/main" id="{ED95AAA1-A176-5666-57E7-B39F48D7A5D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040445" y="2667532"/>
                <a:ext cx="269145" cy="189690"/>
              </a:xfrm>
              <a:custGeom>
                <a:avLst/>
                <a:gdLst>
                  <a:gd name="T0" fmla="*/ 462 w 463"/>
                  <a:gd name="T1" fmla="*/ 231 h 464"/>
                  <a:gd name="T2" fmla="*/ 462 w 463"/>
                  <a:gd name="T3" fmla="*/ 231 h 464"/>
                  <a:gd name="T4" fmla="*/ 231 w 463"/>
                  <a:gd name="T5" fmla="*/ 463 h 464"/>
                  <a:gd name="T6" fmla="*/ 231 w 463"/>
                  <a:gd name="T7" fmla="*/ 463 h 464"/>
                  <a:gd name="T8" fmla="*/ 0 w 463"/>
                  <a:gd name="T9" fmla="*/ 231 h 464"/>
                  <a:gd name="T10" fmla="*/ 0 w 463"/>
                  <a:gd name="T11" fmla="*/ 231 h 464"/>
                  <a:gd name="T12" fmla="*/ 231 w 463"/>
                  <a:gd name="T13" fmla="*/ 0 h 464"/>
                  <a:gd name="T14" fmla="*/ 231 w 463"/>
                  <a:gd name="T15" fmla="*/ 0 h 464"/>
                  <a:gd name="T16" fmla="*/ 462 w 463"/>
                  <a:gd name="T17" fmla="*/ 231 h 46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</a:cxnLst>
                <a:rect l="0" t="0" r="r" b="b"/>
                <a:pathLst>
                  <a:path w="463" h="464">
                    <a:moveTo>
                      <a:pt x="462" y="231"/>
                    </a:moveTo>
                    <a:lnTo>
                      <a:pt x="462" y="231"/>
                    </a:lnTo>
                    <a:cubicBezTo>
                      <a:pt x="462" y="359"/>
                      <a:pt x="359" y="463"/>
                      <a:pt x="231" y="463"/>
                    </a:cubicBezTo>
                    <a:lnTo>
                      <a:pt x="231" y="463"/>
                    </a:lnTo>
                    <a:cubicBezTo>
                      <a:pt x="103" y="463"/>
                      <a:pt x="0" y="359"/>
                      <a:pt x="0" y="231"/>
                    </a:cubicBezTo>
                    <a:lnTo>
                      <a:pt x="0" y="231"/>
                    </a:lnTo>
                    <a:cubicBezTo>
                      <a:pt x="0" y="103"/>
                      <a:pt x="103" y="0"/>
                      <a:pt x="231" y="0"/>
                    </a:cubicBezTo>
                    <a:lnTo>
                      <a:pt x="231" y="0"/>
                    </a:lnTo>
                    <a:cubicBezTo>
                      <a:pt x="359" y="0"/>
                      <a:pt x="462" y="103"/>
                      <a:pt x="462" y="231"/>
                    </a:cubicBezTo>
                  </a:path>
                </a:pathLst>
              </a:custGeom>
              <a:noFill/>
              <a:ln w="76200" cap="flat">
                <a:solidFill>
                  <a:schemeClr val="accent1"/>
                </a:solidFill>
                <a:round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US" sz="2000" dirty="0">
                  <a:latin typeface="Poppins" panose="00000500000000000000" pitchFamily="2" charset="0"/>
                </a:endParaRPr>
              </a:p>
            </p:txBody>
          </p:sp>
        </p:grpSp>
        <p:pic>
          <p:nvPicPr>
            <p:cNvPr id="11" name="Graphique 10" descr="Croissance de l'activité avec un remplissage uni">
              <a:extLst>
                <a:ext uri="{FF2B5EF4-FFF2-40B4-BE49-F238E27FC236}">
                  <a16:creationId xmlns:a16="http://schemas.microsoft.com/office/drawing/2014/main" id="{93D748CF-D2EB-36B1-DA6A-E705FBF1B50F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/>
            </a:stretch>
          </p:blipFill>
          <p:spPr>
            <a:xfrm>
              <a:off x="5804864" y="2046182"/>
              <a:ext cx="612000" cy="612000"/>
            </a:xfrm>
            <a:prstGeom prst="rect">
              <a:avLst/>
            </a:prstGeom>
          </p:spPr>
        </p:pic>
      </p:grpSp>
      <p:grpSp>
        <p:nvGrpSpPr>
          <p:cNvPr id="37" name="Groupe 36">
            <a:extLst>
              <a:ext uri="{FF2B5EF4-FFF2-40B4-BE49-F238E27FC236}">
                <a16:creationId xmlns:a16="http://schemas.microsoft.com/office/drawing/2014/main" id="{95472AD1-C025-C47C-1506-1ED756FEC1CF}"/>
              </a:ext>
            </a:extLst>
          </p:cNvPr>
          <p:cNvGrpSpPr/>
          <p:nvPr/>
        </p:nvGrpSpPr>
        <p:grpSpPr>
          <a:xfrm>
            <a:off x="3371390" y="3415666"/>
            <a:ext cx="3244068" cy="900000"/>
            <a:chOff x="3371390" y="3415666"/>
            <a:chExt cx="3244068" cy="900000"/>
          </a:xfrm>
        </p:grpSpPr>
        <p:cxnSp>
          <p:nvCxnSpPr>
            <p:cNvPr id="27" name="Straight Connector 227">
              <a:extLst>
                <a:ext uri="{FF2B5EF4-FFF2-40B4-BE49-F238E27FC236}">
                  <a16:creationId xmlns:a16="http://schemas.microsoft.com/office/drawing/2014/main" id="{116CE52A-6C8A-149B-6DE4-F5BEEB976068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3671669" y="3849628"/>
              <a:ext cx="2088002" cy="204"/>
            </a:xfrm>
            <a:prstGeom prst="line">
              <a:avLst/>
            </a:prstGeom>
            <a:ln w="76200">
              <a:solidFill>
                <a:schemeClr val="bg2">
                  <a:lumMod val="75000"/>
                </a:schemeClr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8" name="Freeform 4">
              <a:extLst>
                <a:ext uri="{FF2B5EF4-FFF2-40B4-BE49-F238E27FC236}">
                  <a16:creationId xmlns:a16="http://schemas.microsoft.com/office/drawing/2014/main" id="{66162A48-2823-FE11-3812-6826EECE0D9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715458" y="3415666"/>
              <a:ext cx="900000" cy="900000"/>
            </a:xfrm>
            <a:custGeom>
              <a:avLst/>
              <a:gdLst>
                <a:gd name="T0" fmla="*/ 1976 w 1977"/>
                <a:gd name="T1" fmla="*/ 988 h 1977"/>
                <a:gd name="T2" fmla="*/ 1976 w 1977"/>
                <a:gd name="T3" fmla="*/ 988 h 1977"/>
                <a:gd name="T4" fmla="*/ 988 w 1977"/>
                <a:gd name="T5" fmla="*/ 1976 h 1977"/>
                <a:gd name="T6" fmla="*/ 988 w 1977"/>
                <a:gd name="T7" fmla="*/ 1976 h 1977"/>
                <a:gd name="T8" fmla="*/ 0 w 1977"/>
                <a:gd name="T9" fmla="*/ 988 h 1977"/>
                <a:gd name="T10" fmla="*/ 0 w 1977"/>
                <a:gd name="T11" fmla="*/ 988 h 1977"/>
                <a:gd name="T12" fmla="*/ 988 w 1977"/>
                <a:gd name="T13" fmla="*/ 0 h 1977"/>
                <a:gd name="T14" fmla="*/ 988 w 1977"/>
                <a:gd name="T15" fmla="*/ 0 h 1977"/>
                <a:gd name="T16" fmla="*/ 1976 w 1977"/>
                <a:gd name="T17" fmla="*/ 988 h 19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1977" h="1977">
                  <a:moveTo>
                    <a:pt x="1976" y="988"/>
                  </a:moveTo>
                  <a:lnTo>
                    <a:pt x="1976" y="988"/>
                  </a:lnTo>
                  <a:cubicBezTo>
                    <a:pt x="1976" y="1534"/>
                    <a:pt x="1534" y="1976"/>
                    <a:pt x="988" y="1976"/>
                  </a:cubicBezTo>
                  <a:lnTo>
                    <a:pt x="988" y="1976"/>
                  </a:lnTo>
                  <a:cubicBezTo>
                    <a:pt x="443" y="1976"/>
                    <a:pt x="0" y="1534"/>
                    <a:pt x="0" y="988"/>
                  </a:cubicBezTo>
                  <a:lnTo>
                    <a:pt x="0" y="988"/>
                  </a:lnTo>
                  <a:cubicBezTo>
                    <a:pt x="0" y="442"/>
                    <a:pt x="443" y="0"/>
                    <a:pt x="988" y="0"/>
                  </a:cubicBezTo>
                  <a:lnTo>
                    <a:pt x="988" y="0"/>
                  </a:lnTo>
                  <a:cubicBezTo>
                    <a:pt x="1534" y="0"/>
                    <a:pt x="1976" y="442"/>
                    <a:pt x="1976" y="988"/>
                  </a:cubicBezTo>
                </a:path>
              </a:pathLst>
            </a:custGeom>
            <a:noFill/>
            <a:ln w="76200" cap="flat">
              <a:solidFill>
                <a:schemeClr val="bg2">
                  <a:lumMod val="75000"/>
                </a:schemeClr>
              </a:solidFill>
              <a:rou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 sz="2000" dirty="0">
                <a:latin typeface="Poppins" panose="00000500000000000000" pitchFamily="2" charset="0"/>
              </a:endParaRPr>
            </a:p>
          </p:txBody>
        </p:sp>
        <p:sp>
          <p:nvSpPr>
            <p:cNvPr id="31" name="Freeform 10">
              <a:extLst>
                <a:ext uri="{FF2B5EF4-FFF2-40B4-BE49-F238E27FC236}">
                  <a16:creationId xmlns:a16="http://schemas.microsoft.com/office/drawing/2014/main" id="{62E7A64D-D13B-2121-23E7-7C28614AFF7E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371390" y="3747172"/>
              <a:ext cx="244617" cy="189690"/>
            </a:xfrm>
            <a:custGeom>
              <a:avLst/>
              <a:gdLst>
                <a:gd name="T0" fmla="*/ 462 w 463"/>
                <a:gd name="T1" fmla="*/ 231 h 464"/>
                <a:gd name="T2" fmla="*/ 462 w 463"/>
                <a:gd name="T3" fmla="*/ 231 h 464"/>
                <a:gd name="T4" fmla="*/ 231 w 463"/>
                <a:gd name="T5" fmla="*/ 463 h 464"/>
                <a:gd name="T6" fmla="*/ 231 w 463"/>
                <a:gd name="T7" fmla="*/ 463 h 464"/>
                <a:gd name="T8" fmla="*/ 0 w 463"/>
                <a:gd name="T9" fmla="*/ 231 h 464"/>
                <a:gd name="T10" fmla="*/ 0 w 463"/>
                <a:gd name="T11" fmla="*/ 231 h 464"/>
                <a:gd name="T12" fmla="*/ 231 w 463"/>
                <a:gd name="T13" fmla="*/ 0 h 464"/>
                <a:gd name="T14" fmla="*/ 231 w 463"/>
                <a:gd name="T15" fmla="*/ 0 h 464"/>
                <a:gd name="T16" fmla="*/ 462 w 463"/>
                <a:gd name="T17" fmla="*/ 231 h 4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63" h="464">
                  <a:moveTo>
                    <a:pt x="462" y="231"/>
                  </a:moveTo>
                  <a:lnTo>
                    <a:pt x="462" y="231"/>
                  </a:lnTo>
                  <a:cubicBezTo>
                    <a:pt x="462" y="359"/>
                    <a:pt x="359" y="463"/>
                    <a:pt x="231" y="463"/>
                  </a:cubicBezTo>
                  <a:lnTo>
                    <a:pt x="231" y="463"/>
                  </a:lnTo>
                  <a:cubicBezTo>
                    <a:pt x="103" y="463"/>
                    <a:pt x="0" y="359"/>
                    <a:pt x="0" y="231"/>
                  </a:cubicBezTo>
                  <a:lnTo>
                    <a:pt x="0" y="231"/>
                  </a:lnTo>
                  <a:cubicBezTo>
                    <a:pt x="0" y="103"/>
                    <a:pt x="103" y="0"/>
                    <a:pt x="231" y="0"/>
                  </a:cubicBezTo>
                  <a:lnTo>
                    <a:pt x="231" y="0"/>
                  </a:lnTo>
                  <a:cubicBezTo>
                    <a:pt x="359" y="0"/>
                    <a:pt x="462" y="103"/>
                    <a:pt x="462" y="231"/>
                  </a:cubicBezTo>
                </a:path>
              </a:pathLst>
            </a:custGeom>
            <a:noFill/>
            <a:ln w="76200" cap="flat">
              <a:solidFill>
                <a:schemeClr val="bg2">
                  <a:lumMod val="75000"/>
                </a:schemeClr>
              </a:solidFill>
              <a:rou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 sz="2000" dirty="0">
                <a:latin typeface="Poppins" panose="00000500000000000000" pitchFamily="2" charset="0"/>
              </a:endParaRPr>
            </a:p>
          </p:txBody>
        </p:sp>
        <p:pic>
          <p:nvPicPr>
            <p:cNvPr id="29" name="Graphique 28" descr="Tête avec engrenages avec un remplissage uni">
              <a:extLst>
                <a:ext uri="{FF2B5EF4-FFF2-40B4-BE49-F238E27FC236}">
                  <a16:creationId xmlns:a16="http://schemas.microsoft.com/office/drawing/2014/main" id="{B315CA3B-2FED-6928-0F02-DB0F3F442F7A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p:blipFill>
          <p:spPr>
            <a:xfrm>
              <a:off x="5873154" y="3563237"/>
              <a:ext cx="612000" cy="612000"/>
            </a:xfrm>
            <a:prstGeom prst="rect">
              <a:avLst/>
            </a:prstGeom>
          </p:spPr>
        </p:pic>
      </p:grpSp>
      <p:grpSp>
        <p:nvGrpSpPr>
          <p:cNvPr id="47" name="Groupe 46">
            <a:extLst>
              <a:ext uri="{FF2B5EF4-FFF2-40B4-BE49-F238E27FC236}">
                <a16:creationId xmlns:a16="http://schemas.microsoft.com/office/drawing/2014/main" id="{2FE7A601-9F82-933C-F69B-770F831A3439}"/>
              </a:ext>
            </a:extLst>
          </p:cNvPr>
          <p:cNvGrpSpPr/>
          <p:nvPr/>
        </p:nvGrpSpPr>
        <p:grpSpPr>
          <a:xfrm>
            <a:off x="6711476" y="1877999"/>
            <a:ext cx="5178584" cy="923330"/>
            <a:chOff x="6711476" y="1877999"/>
            <a:chExt cx="5178584" cy="923330"/>
          </a:xfrm>
        </p:grpSpPr>
        <p:sp>
          <p:nvSpPr>
            <p:cNvPr id="9" name="Oval 6">
              <a:extLst>
                <a:ext uri="{FF2B5EF4-FFF2-40B4-BE49-F238E27FC236}">
                  <a16:creationId xmlns:a16="http://schemas.microsoft.com/office/drawing/2014/main" id="{915E37AE-BA48-2AC6-8E28-6A14652BC9A8}"/>
                </a:ext>
              </a:extLst>
            </p:cNvPr>
            <p:cNvSpPr/>
            <p:nvPr/>
          </p:nvSpPr>
          <p:spPr>
            <a:xfrm>
              <a:off x="7750269" y="1986958"/>
              <a:ext cx="753795" cy="432214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100" dirty="0">
                <a:latin typeface="Lato Light" panose="020F0502020204030203" pitchFamily="34" charset="0"/>
              </a:endParaRPr>
            </a:p>
          </p:txBody>
        </p:sp>
        <p:sp>
          <p:nvSpPr>
            <p:cNvPr id="38" name="TextBox 232">
              <a:extLst>
                <a:ext uri="{FF2B5EF4-FFF2-40B4-BE49-F238E27FC236}">
                  <a16:creationId xmlns:a16="http://schemas.microsoft.com/office/drawing/2014/main" id="{BB14D2DC-B626-3B53-85AE-FEBB09E4D3ED}"/>
                </a:ext>
              </a:extLst>
            </p:cNvPr>
            <p:cNvSpPr txBox="1"/>
            <p:nvPr/>
          </p:nvSpPr>
          <p:spPr>
            <a:xfrm>
              <a:off x="6711476" y="1877999"/>
              <a:ext cx="5178584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spc="-20" dirty="0">
                  <a:solidFill>
                    <a:schemeClr val="accent1">
                      <a:lumMod val="75000"/>
                    </a:schemeClr>
                  </a:solidFill>
                  <a:latin typeface="Helvetica" panose="020B0604020202020204" pitchFamily="34" charset="0"/>
                  <a:cs typeface="Helvetica" panose="020B0604020202020204" pitchFamily="34" charset="0"/>
                </a:rPr>
                <a:t>Millennial (young people) right of college we have to train them not base on their degree but base on the value added to the market place</a:t>
              </a:r>
              <a:endParaRPr lang="fr-FR" b="1" spc="-20" dirty="0">
                <a:solidFill>
                  <a:schemeClr val="accent1">
                    <a:lumMod val="75000"/>
                  </a:schemeClr>
                </a:solidFill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  <p:cxnSp>
          <p:nvCxnSpPr>
            <p:cNvPr id="43" name="Connecteur droit 42">
              <a:extLst>
                <a:ext uri="{FF2B5EF4-FFF2-40B4-BE49-F238E27FC236}">
                  <a16:creationId xmlns:a16="http://schemas.microsoft.com/office/drawing/2014/main" id="{C4E493B0-C95F-107E-3E00-4AB4C5A0AB93}"/>
                </a:ext>
              </a:extLst>
            </p:cNvPr>
            <p:cNvCxnSpPr/>
            <p:nvPr/>
          </p:nvCxnSpPr>
          <p:spPr>
            <a:xfrm>
              <a:off x="6711476" y="1932128"/>
              <a:ext cx="0" cy="791571"/>
            </a:xfrm>
            <a:prstGeom prst="line">
              <a:avLst/>
            </a:prstGeom>
            <a:ln w="571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8" name="Groupe 47">
            <a:extLst>
              <a:ext uri="{FF2B5EF4-FFF2-40B4-BE49-F238E27FC236}">
                <a16:creationId xmlns:a16="http://schemas.microsoft.com/office/drawing/2014/main" id="{39F43464-6334-9A1A-998F-A278FA8F904A}"/>
              </a:ext>
            </a:extLst>
          </p:cNvPr>
          <p:cNvGrpSpPr/>
          <p:nvPr/>
        </p:nvGrpSpPr>
        <p:grpSpPr>
          <a:xfrm>
            <a:off x="6749057" y="3382095"/>
            <a:ext cx="5308124" cy="959943"/>
            <a:chOff x="6690065" y="3382095"/>
            <a:chExt cx="5308124" cy="959943"/>
          </a:xfrm>
        </p:grpSpPr>
        <p:sp>
          <p:nvSpPr>
            <p:cNvPr id="24" name="TextBox 232">
              <a:extLst>
                <a:ext uri="{FF2B5EF4-FFF2-40B4-BE49-F238E27FC236}">
                  <a16:creationId xmlns:a16="http://schemas.microsoft.com/office/drawing/2014/main" id="{8968D996-849B-0B03-8191-45E98D16F205}"/>
                </a:ext>
              </a:extLst>
            </p:cNvPr>
            <p:cNvSpPr txBox="1"/>
            <p:nvPr/>
          </p:nvSpPr>
          <p:spPr>
            <a:xfrm>
              <a:off x="6690065" y="3382095"/>
              <a:ext cx="5308124" cy="9599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lvl="0" rtl="0">
                <a:lnSpc>
                  <a:spcPct val="107000"/>
                </a:lnSpc>
                <a:spcAft>
                  <a:spcPts val="800"/>
                </a:spcAft>
              </a:pPr>
              <a:r>
                <a:rPr lang="en-GB" b="1" spc="-20" dirty="0">
                  <a:solidFill>
                    <a:schemeClr val="bg2">
                      <a:lumMod val="50000"/>
                    </a:schemeClr>
                  </a:solidFill>
                  <a:latin typeface="Helvetica" panose="020B0604020202020204" pitchFamily="34" charset="0"/>
                  <a:cs typeface="Helvetica" panose="020B0604020202020204" pitchFamily="34" charset="0"/>
                </a:rPr>
                <a:t>Reskill/upskill the existing workforce: we sent a developer to train in AI / Billy from </a:t>
              </a:r>
              <a:r>
                <a:rPr lang="en-GB" b="1" spc="-20" dirty="0" err="1">
                  <a:solidFill>
                    <a:schemeClr val="bg2">
                      <a:lumMod val="50000"/>
                    </a:schemeClr>
                  </a:solidFill>
                  <a:latin typeface="Helvetica" panose="020B0604020202020204" pitchFamily="34" charset="0"/>
                  <a:cs typeface="Helvetica" panose="020B0604020202020204" pitchFamily="34" charset="0"/>
                </a:rPr>
                <a:t>webdesigner</a:t>
              </a:r>
              <a:r>
                <a:rPr lang="en-GB" b="1" spc="-20" dirty="0">
                  <a:solidFill>
                    <a:schemeClr val="bg2">
                      <a:lumMod val="50000"/>
                    </a:schemeClr>
                  </a:solidFill>
                  <a:latin typeface="Helvetica" panose="020B0604020202020204" pitchFamily="34" charset="0"/>
                  <a:cs typeface="Helvetica" panose="020B0604020202020204" pitchFamily="34" charset="0"/>
                </a:rPr>
                <a:t> to QA (Quality Assurance Engineer)</a:t>
              </a:r>
              <a:endParaRPr lang="fr-GA" b="1" spc="-20" dirty="0">
                <a:solidFill>
                  <a:schemeClr val="bg2">
                    <a:lumMod val="50000"/>
                  </a:schemeClr>
                </a:solidFill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  <p:cxnSp>
          <p:nvCxnSpPr>
            <p:cNvPr id="44" name="Connecteur droit 43">
              <a:extLst>
                <a:ext uri="{FF2B5EF4-FFF2-40B4-BE49-F238E27FC236}">
                  <a16:creationId xmlns:a16="http://schemas.microsoft.com/office/drawing/2014/main" id="{75055504-0BA1-4534-3257-E587FBE7AEF4}"/>
                </a:ext>
              </a:extLst>
            </p:cNvPr>
            <p:cNvCxnSpPr/>
            <p:nvPr/>
          </p:nvCxnSpPr>
          <p:spPr>
            <a:xfrm>
              <a:off x="6711476" y="3449200"/>
              <a:ext cx="0" cy="791571"/>
            </a:xfrm>
            <a:prstGeom prst="line">
              <a:avLst/>
            </a:prstGeom>
            <a:ln w="57150">
              <a:solidFill>
                <a:schemeClr val="bg2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9" name="Groupe 48">
            <a:extLst>
              <a:ext uri="{FF2B5EF4-FFF2-40B4-BE49-F238E27FC236}">
                <a16:creationId xmlns:a16="http://schemas.microsoft.com/office/drawing/2014/main" id="{DC2A1DB9-EC48-9741-07CB-5AF8F9EF0D03}"/>
              </a:ext>
            </a:extLst>
          </p:cNvPr>
          <p:cNvGrpSpPr/>
          <p:nvPr/>
        </p:nvGrpSpPr>
        <p:grpSpPr>
          <a:xfrm>
            <a:off x="6730250" y="4759135"/>
            <a:ext cx="5358514" cy="959943"/>
            <a:chOff x="6730250" y="4759135"/>
            <a:chExt cx="5358514" cy="959943"/>
          </a:xfrm>
        </p:grpSpPr>
        <p:sp>
          <p:nvSpPr>
            <p:cNvPr id="35" name="TextBox 232">
              <a:extLst>
                <a:ext uri="{FF2B5EF4-FFF2-40B4-BE49-F238E27FC236}">
                  <a16:creationId xmlns:a16="http://schemas.microsoft.com/office/drawing/2014/main" id="{06F65106-2EC5-4576-1509-398744ADCDA2}"/>
                </a:ext>
              </a:extLst>
            </p:cNvPr>
            <p:cNvSpPr txBox="1"/>
            <p:nvPr/>
          </p:nvSpPr>
          <p:spPr>
            <a:xfrm>
              <a:off x="6730250" y="4759135"/>
              <a:ext cx="5358514" cy="9599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lvl="0" rtl="0">
                <a:lnSpc>
                  <a:spcPct val="107000"/>
                </a:lnSpc>
                <a:spcAft>
                  <a:spcPts val="800"/>
                </a:spcAft>
              </a:pPr>
              <a:r>
                <a:rPr lang="en-US" b="1" spc="-20" dirty="0">
                  <a:solidFill>
                    <a:schemeClr val="accent4">
                      <a:lumMod val="75000"/>
                    </a:schemeClr>
                  </a:solidFill>
                  <a:latin typeface="Helvetica" panose="020B0604020202020204" pitchFamily="34" charset="0"/>
                  <a:cs typeface="Helvetica" panose="020B0604020202020204" pitchFamily="34" charset="0"/>
                </a:rPr>
                <a:t>Cross functional (reshape talents base on the market) for example a traditional journalist becoming a digital journalist (transferable skills)</a:t>
              </a:r>
              <a:endParaRPr lang="fr-GA" b="1" spc="-20" dirty="0">
                <a:solidFill>
                  <a:schemeClr val="accent4">
                    <a:lumMod val="75000"/>
                  </a:schemeClr>
                </a:solidFill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  <p:cxnSp>
          <p:nvCxnSpPr>
            <p:cNvPr id="46" name="Connecteur droit 45">
              <a:extLst>
                <a:ext uri="{FF2B5EF4-FFF2-40B4-BE49-F238E27FC236}">
                  <a16:creationId xmlns:a16="http://schemas.microsoft.com/office/drawing/2014/main" id="{309A50B8-4655-DBBE-65EC-D2E2E486C7EC}"/>
                </a:ext>
              </a:extLst>
            </p:cNvPr>
            <p:cNvCxnSpPr/>
            <p:nvPr/>
          </p:nvCxnSpPr>
          <p:spPr>
            <a:xfrm>
              <a:off x="6730250" y="4843320"/>
              <a:ext cx="0" cy="791571"/>
            </a:xfrm>
            <a:prstGeom prst="line">
              <a:avLst/>
            </a:prstGeom>
            <a:ln w="57150">
              <a:solidFill>
                <a:schemeClr val="accent4">
                  <a:lumMod val="60000"/>
                  <a:lumOff val="4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1078013805"/>
      </p:ext>
    </p:extLst>
  </p:cSld>
  <p:clrMapOvr>
    <a:masterClrMapping/>
  </p:clrMapOvr>
  <p:transition spd="slow">
    <p:push dir="u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oneTexte 2">
            <a:extLst>
              <a:ext uri="{FF2B5EF4-FFF2-40B4-BE49-F238E27FC236}">
                <a16:creationId xmlns:a16="http://schemas.microsoft.com/office/drawing/2014/main" id="{C5F2B565-3C56-0545-6B04-3FD4E47BF30E}"/>
              </a:ext>
            </a:extLst>
          </p:cNvPr>
          <p:cNvSpPr txBox="1"/>
          <p:nvPr/>
        </p:nvSpPr>
        <p:spPr>
          <a:xfrm>
            <a:off x="2688608" y="2122353"/>
            <a:ext cx="8821003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>
                <a:solidFill>
                  <a:srgbClr val="314492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We need New Tools to solve Today's Challenges, and Educating people's the face and embrace the challenges of now and the future.</a:t>
            </a:r>
            <a:endParaRPr lang="fr-FR" sz="3200" b="1" dirty="0">
              <a:solidFill>
                <a:srgbClr val="314492"/>
              </a:solidFill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grpSp>
        <p:nvGrpSpPr>
          <p:cNvPr id="4" name="Groupe 3">
            <a:extLst>
              <a:ext uri="{FF2B5EF4-FFF2-40B4-BE49-F238E27FC236}">
                <a16:creationId xmlns:a16="http://schemas.microsoft.com/office/drawing/2014/main" id="{F8BF7191-963C-5664-D3C0-9EB9D492EBA4}"/>
              </a:ext>
            </a:extLst>
          </p:cNvPr>
          <p:cNvGrpSpPr/>
          <p:nvPr/>
        </p:nvGrpSpPr>
        <p:grpSpPr>
          <a:xfrm>
            <a:off x="-120322" y="6299284"/>
            <a:ext cx="12891949" cy="36000"/>
            <a:chOff x="-120322" y="6299284"/>
            <a:chExt cx="12891949" cy="36000"/>
          </a:xfrm>
        </p:grpSpPr>
        <p:sp>
          <p:nvSpPr>
            <p:cNvPr id="5" name="Rectangle 4">
              <a:extLst>
                <a:ext uri="{FF2B5EF4-FFF2-40B4-BE49-F238E27FC236}">
                  <a16:creationId xmlns:a16="http://schemas.microsoft.com/office/drawing/2014/main" id="{167918EC-9C27-C158-C25B-E1EDA1255D95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6" name="Rectangle 5">
              <a:extLst>
                <a:ext uri="{FF2B5EF4-FFF2-40B4-BE49-F238E27FC236}">
                  <a16:creationId xmlns:a16="http://schemas.microsoft.com/office/drawing/2014/main" id="{3C3932B6-B5CE-A282-76E9-60B6C0AB9448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B431687E-B878-DA84-BCA1-5FDD15B230AF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cxnSp>
        <p:nvCxnSpPr>
          <p:cNvPr id="8" name="Connecteur droit 7">
            <a:extLst>
              <a:ext uri="{FF2B5EF4-FFF2-40B4-BE49-F238E27FC236}">
                <a16:creationId xmlns:a16="http://schemas.microsoft.com/office/drawing/2014/main" id="{E9231AD6-57DA-ACEC-973A-584A43D3BAF0}"/>
              </a:ext>
            </a:extLst>
          </p:cNvPr>
          <p:cNvCxnSpPr/>
          <p:nvPr/>
        </p:nvCxnSpPr>
        <p:spPr>
          <a:xfrm>
            <a:off x="2547553" y="2284460"/>
            <a:ext cx="0" cy="180000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ZoneTexte 9">
            <a:extLst>
              <a:ext uri="{FF2B5EF4-FFF2-40B4-BE49-F238E27FC236}">
                <a16:creationId xmlns:a16="http://schemas.microsoft.com/office/drawing/2014/main" id="{C7A5BA4E-44A8-1DB9-4140-4447D17B7068}"/>
              </a:ext>
            </a:extLst>
          </p:cNvPr>
          <p:cNvSpPr txBox="1"/>
          <p:nvPr/>
        </p:nvSpPr>
        <p:spPr>
          <a:xfrm>
            <a:off x="641225" y="-53811"/>
            <a:ext cx="1087202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Technology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impact &amp; jobs </a:t>
            </a:r>
            <a:r>
              <a:rPr lang="fr-FR" sz="1400" b="1" dirty="0" err="1">
                <a:solidFill>
                  <a:srgbClr val="314492"/>
                </a:solidFill>
                <a:latin typeface="Garamond" panose="02020404030301010803" pitchFamily="18" charset="0"/>
              </a:rPr>
              <a:t>skillset</a:t>
            </a:r>
            <a:r>
              <a:rPr lang="fr-FR" sz="1400" b="1" dirty="0">
                <a:solidFill>
                  <a:srgbClr val="314492"/>
                </a:solidFill>
                <a:latin typeface="Garamond" panose="02020404030301010803" pitchFamily="18" charset="0"/>
              </a:rPr>
              <a:t> in Gabon</a:t>
            </a:r>
          </a:p>
        </p:txBody>
      </p:sp>
      <p:grpSp>
        <p:nvGrpSpPr>
          <p:cNvPr id="11" name="Groupe 10">
            <a:extLst>
              <a:ext uri="{FF2B5EF4-FFF2-40B4-BE49-F238E27FC236}">
                <a16:creationId xmlns:a16="http://schemas.microsoft.com/office/drawing/2014/main" id="{3A739562-FD37-8B47-9E0B-1BB6B2A78862}"/>
              </a:ext>
            </a:extLst>
          </p:cNvPr>
          <p:cNvGrpSpPr/>
          <p:nvPr/>
        </p:nvGrpSpPr>
        <p:grpSpPr>
          <a:xfrm>
            <a:off x="-284629" y="199286"/>
            <a:ext cx="12891949" cy="36000"/>
            <a:chOff x="-120322" y="6299284"/>
            <a:chExt cx="12891949" cy="36000"/>
          </a:xfrm>
        </p:grpSpPr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F384BAF1-328F-7BA0-1092-23B9B4686DC2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3339D6F3-AE5C-DF06-0B18-D243480B63B8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27302ECB-D421-289E-5914-B4BDD80E43B6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  <p:grpSp>
        <p:nvGrpSpPr>
          <p:cNvPr id="15" name="Groupe 14">
            <a:extLst>
              <a:ext uri="{FF2B5EF4-FFF2-40B4-BE49-F238E27FC236}">
                <a16:creationId xmlns:a16="http://schemas.microsoft.com/office/drawing/2014/main" id="{E6615701-3DDD-F52B-9583-E94AF76C1D3A}"/>
              </a:ext>
            </a:extLst>
          </p:cNvPr>
          <p:cNvGrpSpPr/>
          <p:nvPr/>
        </p:nvGrpSpPr>
        <p:grpSpPr>
          <a:xfrm>
            <a:off x="50323" y="6351661"/>
            <a:ext cx="468000" cy="468000"/>
            <a:chOff x="94241" y="6044407"/>
            <a:chExt cx="684000" cy="684000"/>
          </a:xfrm>
        </p:grpSpPr>
        <p:sp>
          <p:nvSpPr>
            <p:cNvPr id="16" name="Cercle : creux 15">
              <a:extLst>
                <a:ext uri="{FF2B5EF4-FFF2-40B4-BE49-F238E27FC236}">
                  <a16:creationId xmlns:a16="http://schemas.microsoft.com/office/drawing/2014/main" id="{DFC6D24B-EEE0-B5B1-567F-8CFE13A7C852}"/>
                </a:ext>
              </a:extLst>
            </p:cNvPr>
            <p:cNvSpPr/>
            <p:nvPr/>
          </p:nvSpPr>
          <p:spPr>
            <a:xfrm>
              <a:off x="94241" y="6044407"/>
              <a:ext cx="684000" cy="684000"/>
            </a:xfrm>
            <a:prstGeom prst="donut">
              <a:avLst>
                <a:gd name="adj" fmla="val 10739"/>
              </a:avLst>
            </a:prstGeom>
            <a:solidFill>
              <a:srgbClr val="B0C3E6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fr-GA">
                <a:solidFill>
                  <a:schemeClr val="tx1"/>
                </a:solidFill>
              </a:endParaRPr>
            </a:p>
          </p:txBody>
        </p:sp>
        <p:sp>
          <p:nvSpPr>
            <p:cNvPr id="17" name="ZoneTexte 23">
              <a:extLst>
                <a:ext uri="{FF2B5EF4-FFF2-40B4-BE49-F238E27FC236}">
                  <a16:creationId xmlns:a16="http://schemas.microsoft.com/office/drawing/2014/main" id="{C524C33D-0229-5F0F-7615-BE64D40C0765}"/>
                </a:ext>
              </a:extLst>
            </p:cNvPr>
            <p:cNvSpPr txBox="1"/>
            <p:nvPr/>
          </p:nvSpPr>
          <p:spPr>
            <a:xfrm>
              <a:off x="192354" y="6132145"/>
              <a:ext cx="457324" cy="53979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b="1" dirty="0">
                  <a:latin typeface="Helvetica" panose="020B0604020202020204" pitchFamily="34" charset="0"/>
                  <a:cs typeface="Helvetica" panose="020B0604020202020204" pitchFamily="34" charset="0"/>
                </a:rPr>
                <a:t>6</a:t>
              </a:r>
              <a:endParaRPr lang="fr-GA" b="1" dirty="0">
                <a:latin typeface="Helvetica" panose="020B0604020202020204" pitchFamily="34" charset="0"/>
                <a:cs typeface="Helvetica" panose="020B0604020202020204" pitchFamily="34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124740077"/>
      </p:ext>
    </p:extLst>
  </p:cSld>
  <p:clrMapOvr>
    <a:masterClrMapping/>
  </p:clrMapOvr>
  <p:transition spd="slow">
    <p:push dir="u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oneTexte 1">
            <a:extLst>
              <a:ext uri="{FF2B5EF4-FFF2-40B4-BE49-F238E27FC236}">
                <a16:creationId xmlns:a16="http://schemas.microsoft.com/office/drawing/2014/main" id="{C33C4C64-EED3-C745-8665-4EE5AA9EC07C}"/>
              </a:ext>
            </a:extLst>
          </p:cNvPr>
          <p:cNvSpPr txBox="1"/>
          <p:nvPr/>
        </p:nvSpPr>
        <p:spPr>
          <a:xfrm>
            <a:off x="1516625" y="2246550"/>
            <a:ext cx="91587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b="1" dirty="0">
                <a:latin typeface="Garamond" panose="02020404030301010803" pitchFamily="18" charset="0"/>
              </a:rPr>
              <a:t>THANK YOU FOR YOUR ATTENTION</a:t>
            </a:r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C5F2B565-3C56-0545-6B04-3FD4E47BF30E}"/>
              </a:ext>
            </a:extLst>
          </p:cNvPr>
          <p:cNvSpPr txBox="1"/>
          <p:nvPr/>
        </p:nvSpPr>
        <p:spPr>
          <a:xfrm>
            <a:off x="914399" y="4611450"/>
            <a:ext cx="1033861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200" b="1" dirty="0">
                <a:solidFill>
                  <a:srgbClr val="314492"/>
                </a:solidFill>
                <a:latin typeface="Garamond" panose="02020404030301010803" pitchFamily="18" charset="0"/>
              </a:rPr>
              <a:t>BÂTISSONS NOTRE SOUVERAINETÉ NUMÉRIQUE</a:t>
            </a:r>
          </a:p>
        </p:txBody>
      </p:sp>
      <p:grpSp>
        <p:nvGrpSpPr>
          <p:cNvPr id="4" name="Groupe 3">
            <a:extLst>
              <a:ext uri="{FF2B5EF4-FFF2-40B4-BE49-F238E27FC236}">
                <a16:creationId xmlns:a16="http://schemas.microsoft.com/office/drawing/2014/main" id="{F8BF7191-963C-5664-D3C0-9EB9D492EBA4}"/>
              </a:ext>
            </a:extLst>
          </p:cNvPr>
          <p:cNvGrpSpPr/>
          <p:nvPr/>
        </p:nvGrpSpPr>
        <p:grpSpPr>
          <a:xfrm>
            <a:off x="-120322" y="6299284"/>
            <a:ext cx="12891949" cy="36000"/>
            <a:chOff x="-120322" y="6299284"/>
            <a:chExt cx="12891949" cy="36000"/>
          </a:xfrm>
        </p:grpSpPr>
        <p:sp>
          <p:nvSpPr>
            <p:cNvPr id="5" name="Rectangle 4">
              <a:extLst>
                <a:ext uri="{FF2B5EF4-FFF2-40B4-BE49-F238E27FC236}">
                  <a16:creationId xmlns:a16="http://schemas.microsoft.com/office/drawing/2014/main" id="{167918EC-9C27-C158-C25B-E1EDA1255D95}"/>
                </a:ext>
              </a:extLst>
            </p:cNvPr>
            <p:cNvSpPr/>
            <p:nvPr/>
          </p:nvSpPr>
          <p:spPr>
            <a:xfrm>
              <a:off x="-120322" y="6299284"/>
              <a:ext cx="4608000" cy="360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6" name="Rectangle 5">
              <a:extLst>
                <a:ext uri="{FF2B5EF4-FFF2-40B4-BE49-F238E27FC236}">
                  <a16:creationId xmlns:a16="http://schemas.microsoft.com/office/drawing/2014/main" id="{3C3932B6-B5CE-A282-76E9-60B6C0AB9448}"/>
                </a:ext>
              </a:extLst>
            </p:cNvPr>
            <p:cNvSpPr/>
            <p:nvPr/>
          </p:nvSpPr>
          <p:spPr>
            <a:xfrm>
              <a:off x="4186604" y="6299284"/>
              <a:ext cx="4608000" cy="36000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B431687E-B878-DA84-BCA1-5FDD15B230AF}"/>
                </a:ext>
              </a:extLst>
            </p:cNvPr>
            <p:cNvSpPr/>
            <p:nvPr/>
          </p:nvSpPr>
          <p:spPr>
            <a:xfrm>
              <a:off x="8163627" y="6299284"/>
              <a:ext cx="4608000" cy="36000"/>
            </a:xfrm>
            <a:prstGeom prst="rect">
              <a:avLst/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GA" dirty="0"/>
            </a:p>
          </p:txBody>
        </p:sp>
      </p:grpSp>
    </p:spTree>
    <p:extLst>
      <p:ext uri="{BB962C8B-B14F-4D97-AF65-F5344CB8AC3E}">
        <p14:creationId xmlns:p14="http://schemas.microsoft.com/office/powerpoint/2010/main" val="3625403710"/>
      </p:ext>
    </p:extLst>
  </p:cSld>
  <p:clrMapOvr>
    <a:masterClrMapping/>
  </p:clrMapOvr>
  <p:transition spd="slow">
    <p:push dir="d"/>
  </p:transition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8C9D0AC62B6CAE408847B2D4E42DE38B" ma:contentTypeVersion="13" ma:contentTypeDescription="Create a new document." ma:contentTypeScope="" ma:versionID="c212f0b9613111b2375a02d197f703c5">
  <xsd:schema xmlns:xsd="http://www.w3.org/2001/XMLSchema" xmlns:xs="http://www.w3.org/2001/XMLSchema" xmlns:p="http://schemas.microsoft.com/office/2006/metadata/properties" xmlns:ns2="ac5439de-9cc5-4e90-8e70-2953ebc9e111" xmlns:ns3="679e6f32-35e2-40a7-b746-37bf0ed22ca1" targetNamespace="http://schemas.microsoft.com/office/2006/metadata/properties" ma:root="true" ma:fieldsID="7fd574f71396511af57202cccb288592" ns2:_="" ns3:_="">
    <xsd:import namespace="ac5439de-9cc5-4e90-8e70-2953ebc9e111"/>
    <xsd:import namespace="679e6f32-35e2-40a7-b746-37bf0ed22ca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bjectDetectorVersions" minOccurs="0"/>
                <xsd:element ref="ns3:SharedWithUsers" minOccurs="0"/>
                <xsd:element ref="ns3:SharedWithDetails" minOccurs="0"/>
                <xsd:element ref="ns2:MediaServiceSearchProperties" minOccurs="0"/>
                <xsd:element ref="ns2:lcf76f155ced4ddcb4097134ff3c332f" minOccurs="0"/>
                <xsd:element ref="ns3:TaxCatchAll" minOccurs="0"/>
                <xsd:element ref="ns2:MediaServiceDateTaken" minOccurs="0"/>
                <xsd:element ref="ns2:MediaServiceOCR" minOccurs="0"/>
                <xsd:element ref="ns2:MediaServiceGenerationTime" minOccurs="0"/>
                <xsd:element ref="ns2:MediaServiceEventHashCod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ac5439de-9cc5-4e90-8e70-2953ebc9e111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bjectDetectorVersions" ma:index="10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13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lcf76f155ced4ddcb4097134ff3c332f" ma:index="15" nillable="true" ma:taxonomy="true" ma:internalName="lcf76f155ced4ddcb4097134ff3c332f" ma:taxonomyFieldName="MediaServiceImageTags" ma:displayName="Image Tags" ma:readOnly="false" ma:fieldId="{5cf76f15-5ced-4ddc-b409-7134ff3c332f}" ma:taxonomyMulti="true" ma:sspId="0e895586-ec57-4162-862b-45953123501e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DateTaken" ma:index="17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9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20" nillable="true" ma:displayName="MediaServiceEventHashCode" ma:hidden="true" ma:internalName="MediaServiceEventHashCode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79e6f32-35e2-40a7-b746-37bf0ed22ca1" elementFormDefault="qualified">
    <xsd:import namespace="http://schemas.microsoft.com/office/2006/documentManagement/types"/>
    <xsd:import namespace="http://schemas.microsoft.com/office/infopath/2007/PartnerControls"/>
    <xsd:element name="SharedWithUsers" ma:index="1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16" nillable="true" ma:displayName="Taxonomy Catch All Column" ma:hidden="true" ma:list="{229e8489-f8f5-4006-84b8-d7f4c98e73f0}" ma:internalName="TaxCatchAll" ma:showField="CatchAllData" ma:web="679e6f32-35e2-40a7-b746-37bf0ed22ca1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679e6f32-35e2-40a7-b746-37bf0ed22ca1" xsi:nil="true"/>
    <lcf76f155ced4ddcb4097134ff3c332f xmlns="ac5439de-9cc5-4e90-8e70-2953ebc9e111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48823FAD-F175-4F94-B1C7-6640B6288330}"/>
</file>

<file path=customXml/itemProps2.xml><?xml version="1.0" encoding="utf-8"?>
<ds:datastoreItem xmlns:ds="http://schemas.openxmlformats.org/officeDocument/2006/customXml" ds:itemID="{BFF4A1FE-28AA-45EB-AA28-BD5D2D79594F}"/>
</file>

<file path=customXml/itemProps3.xml><?xml version="1.0" encoding="utf-8"?>
<ds:datastoreItem xmlns:ds="http://schemas.openxmlformats.org/officeDocument/2006/customXml" ds:itemID="{49B44512-0F33-4A2A-8AAF-609B88FDFAB9}"/>
</file>

<file path=docProps/app.xml><?xml version="1.0" encoding="utf-8"?>
<Properties xmlns="http://schemas.openxmlformats.org/officeDocument/2006/extended-properties" xmlns:vt="http://schemas.openxmlformats.org/officeDocument/2006/docPropsVTypes">
  <TotalTime>2897</TotalTime>
  <Words>254</Words>
  <Application>Microsoft Office PowerPoint</Application>
  <PresentationFormat>Grand écran</PresentationFormat>
  <Paragraphs>50</Paragraphs>
  <Slides>8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8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7" baseType="lpstr">
      <vt:lpstr>Arial</vt:lpstr>
      <vt:lpstr>Calibri</vt:lpstr>
      <vt:lpstr>Calibri Light</vt:lpstr>
      <vt:lpstr>Garamond</vt:lpstr>
      <vt:lpstr>Helvetica</vt:lpstr>
      <vt:lpstr>Lato Light</vt:lpstr>
      <vt:lpstr>Poppins</vt:lpstr>
      <vt:lpstr>Tahoma</vt:lpstr>
      <vt:lpstr>Thème Office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Microsoft Office User</dc:creator>
  <cp:lastModifiedBy>Alexia NDONG</cp:lastModifiedBy>
  <cp:revision>46</cp:revision>
  <dcterms:created xsi:type="dcterms:W3CDTF">2023-12-04T12:37:29Z</dcterms:created>
  <dcterms:modified xsi:type="dcterms:W3CDTF">2024-09-09T12:48:53Z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0x0101008C9D0AC62B6CAE408847B2D4E42DE38B</vt:lpwstr>
  </property>
  <property fmtid="{D5CDD505-2E9C-101B-9397-08002B2CF9AE}" pid="3" name="MediaServiceImageTags">
    <vt:lpwstr/>
  </property>
</Properties>
</file>