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omments/modernComment_8B6_D58BF200.xml" ContentType="application/vnd.ms-powerpoint.comments+xml"/>
  <Override PartName="/ppt/charts/chart8.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omments/modernComment_8B1_C3A10AE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omments/modernComment_8B5_D0FBC11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8B7_ACB22C71.xml" ContentType="application/vnd.ms-powerpoint.comments+xml"/>
  <Override PartName="/ppt/charts/chart11.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omments/modernComment_8B3_6CAE6A86.xml" ContentType="application/vnd.ms-powerpoint.comment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omments/modernComment_128_4C84C283.xml" ContentType="application/vnd.ms-powerpoint.comment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omments/modernComment_8B9_510B2B34.xml" ContentType="application/vnd.ms-powerpoint.comments+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56" r:id="rId5"/>
    <p:sldId id="801" r:id="rId6"/>
    <p:sldId id="820" r:id="rId7"/>
    <p:sldId id="828" r:id="rId8"/>
    <p:sldId id="825" r:id="rId9"/>
    <p:sldId id="408" r:id="rId10"/>
    <p:sldId id="277" r:id="rId11"/>
    <p:sldId id="265" r:id="rId12"/>
    <p:sldId id="2230" r:id="rId13"/>
    <p:sldId id="818" r:id="rId14"/>
    <p:sldId id="794" r:id="rId15"/>
    <p:sldId id="2225" r:id="rId16"/>
    <p:sldId id="2229" r:id="rId17"/>
    <p:sldId id="2224" r:id="rId18"/>
    <p:sldId id="2231" r:id="rId19"/>
    <p:sldId id="2227" r:id="rId20"/>
    <p:sldId id="296" r:id="rId21"/>
    <p:sldId id="2233" r:id="rId22"/>
    <p:sldId id="807" r:id="rId23"/>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7C580A-9C13-B837-6C27-25E379FCEB8A}" name="BURTSCHER Magdalena, ELS" initials="BME" userId="S::Magdalena.BURTSCHER@oecd.org::f3ee4e1e-b5fd-47fa-a087-311ba1b40b24" providerId="AD"/>
  <p188:author id="{C2E4F940-90C1-07BF-CB98-FB9610FCA2A6}" name="SALVI DEL PERO Angelica, ELS" initials="SDPAE" userId="S::Angelica.SALVIDELPERO@oecd.org::3a4dc379-c791-452b-9979-44082e1412e1" providerId="AD"/>
  <p188:author id="{A009CDCE-6492-5B85-EA09-03604550BCA5}" name="LASSEBIE Julie, ELS/SFR" initials="LJE" userId="S::Julie.LASSEBIE@oecd.org::f1ec6435-3297-4caa-90ac-ab3846a21d19" providerId="AD"/>
  <p188:author id="{8B1ED8D0-E8E8-6D94-452D-0976A35BF11A}" name="GAME Ben, ELS" initials="GBE" userId="S::Ben.GAME@oecd.org::099bc0f6-269f-457c-9331-ce860b91769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7BF0D"/>
    <a:srgbClr val="006299"/>
    <a:srgbClr val="727272"/>
    <a:srgbClr val="1F6E5A"/>
    <a:srgbClr val="C00000"/>
    <a:srgbClr val="EAEAEA"/>
    <a:srgbClr val="006BB6"/>
    <a:srgbClr val="1A8A67"/>
    <a:srgbClr val="066299"/>
    <a:srgbClr val="28A9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portal.oecd.org/eshare/els/pc/Deliverables/FoW/Presentations/New%20Employment%20Rate%20Char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portal.oecd.org/eshare/els/pc/Deliverables/FoW/Artificial%20Intelligence%20(AI)/AI%20inequalities/Comparison%20top%205.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portal.oecd.org/eshare/els/pc/Deliverables/FoW/Presentations/20210217%20Latvia%20Stij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oleObject" Target="https://portal.oecd.org/eshare/els/pc/Deliverables/FoW/Presentations/ELSAC%20240410%20Stij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portal.oecd.org/eshare/els/pc/Deliverables/FoW/Artificial%20Intelligence%20(AI)/Review%20of%20German%20AI%20ecosystem/Analysis/Figure%20for%20Oxford%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1666666666666E-2"/>
          <c:y val="9.9351157407407409E-2"/>
          <c:w val="0.9584565972222221"/>
          <c:h val="0.69961365740740744"/>
        </c:manualLayout>
      </c:layout>
      <c:barChart>
        <c:barDir val="col"/>
        <c:grouping val="clustered"/>
        <c:varyColors val="0"/>
        <c:ser>
          <c:idx val="0"/>
          <c:order val="0"/>
          <c:tx>
            <c:strRef>
              <c:f>Sheet1!$B$1</c:f>
              <c:strCache>
                <c:ptCount val="1"/>
                <c:pt idx="0">
                  <c:v>high risk</c:v>
                </c:pt>
              </c:strCache>
            </c:strRef>
          </c:tx>
          <c:spPr>
            <a:solidFill>
              <a:schemeClr val="tx1">
                <a:lumMod val="85000"/>
              </a:schemeClr>
            </a:solidFill>
            <a:ln>
              <a:noFill/>
            </a:ln>
            <a:effectLst/>
          </c:spPr>
          <c:invertIfNegative val="0"/>
          <c:dPt>
            <c:idx val="4"/>
            <c:invertIfNegative val="0"/>
            <c:bubble3D val="0"/>
            <c:spPr>
              <a:solidFill>
                <a:schemeClr val="tx1">
                  <a:lumMod val="85000"/>
                </a:schemeClr>
              </a:solidFill>
              <a:ln>
                <a:noFill/>
              </a:ln>
              <a:effectLst/>
            </c:spPr>
            <c:extLst>
              <c:ext xmlns:c16="http://schemas.microsoft.com/office/drawing/2014/chart" uri="{C3380CC4-5D6E-409C-BE32-E72D297353CC}">
                <c16:uniqueId val="{00000002-4327-471D-B954-07F9ED04C917}"/>
              </c:ext>
            </c:extLst>
          </c:dPt>
          <c:dPt>
            <c:idx val="8"/>
            <c:invertIfNegative val="0"/>
            <c:bubble3D val="0"/>
            <c:spPr>
              <a:solidFill>
                <a:schemeClr val="tx1">
                  <a:lumMod val="85000"/>
                </a:schemeClr>
              </a:solidFill>
              <a:ln>
                <a:noFill/>
              </a:ln>
              <a:effectLst/>
            </c:spPr>
            <c:extLst>
              <c:ext xmlns:c16="http://schemas.microsoft.com/office/drawing/2014/chart" uri="{C3380CC4-5D6E-409C-BE32-E72D297353CC}">
                <c16:uniqueId val="{00000004-A598-4185-A4A8-C62599B9CDA3}"/>
              </c:ext>
            </c:extLst>
          </c:dPt>
          <c:dPt>
            <c:idx val="12"/>
            <c:invertIfNegative val="0"/>
            <c:bubble3D val="0"/>
            <c:spPr>
              <a:solidFill>
                <a:srgbClr val="97BF0D"/>
              </a:solidFill>
              <a:ln>
                <a:noFill/>
              </a:ln>
              <a:effectLst/>
            </c:spPr>
            <c:extLst>
              <c:ext xmlns:c16="http://schemas.microsoft.com/office/drawing/2014/chart" uri="{C3380CC4-5D6E-409C-BE32-E72D297353CC}">
                <c16:uniqueId val="{00000001-E0D7-41A4-9798-92CE1B989B00}"/>
              </c:ext>
            </c:extLst>
          </c:dPt>
          <c:cat>
            <c:strRef>
              <c:f>Sheet1!$A$2:$A$29</c:f>
              <c:strCache>
                <c:ptCount val="28"/>
                <c:pt idx="0">
                  <c:v>Luxembourg</c:v>
                </c:pt>
                <c:pt idx="1">
                  <c:v>United Kingdom</c:v>
                </c:pt>
                <c:pt idx="2">
                  <c:v>Sweden</c:v>
                </c:pt>
                <c:pt idx="3">
                  <c:v>Netherlands</c:v>
                </c:pt>
                <c:pt idx="4">
                  <c:v>Norway</c:v>
                </c:pt>
                <c:pt idx="5">
                  <c:v>United States</c:v>
                </c:pt>
                <c:pt idx="6">
                  <c:v>Iceland</c:v>
                </c:pt>
                <c:pt idx="7">
                  <c:v>Switzerland</c:v>
                </c:pt>
                <c:pt idx="8">
                  <c:v>Denmark</c:v>
                </c:pt>
                <c:pt idx="9">
                  <c:v>Ireland</c:v>
                </c:pt>
                <c:pt idx="10">
                  <c:v>Belgium</c:v>
                </c:pt>
                <c:pt idx="11">
                  <c:v>Finland</c:v>
                </c:pt>
                <c:pt idx="12">
                  <c:v>OECD</c:v>
                </c:pt>
                <c:pt idx="13">
                  <c:v>France</c:v>
                </c:pt>
                <c:pt idx="14">
                  <c:v>Greece</c:v>
                </c:pt>
                <c:pt idx="15">
                  <c:v>Spain</c:v>
                </c:pt>
                <c:pt idx="16">
                  <c:v>Austria</c:v>
                </c:pt>
                <c:pt idx="17">
                  <c:v>Germany</c:v>
                </c:pt>
                <c:pt idx="18">
                  <c:v>Estonia</c:v>
                </c:pt>
                <c:pt idx="19">
                  <c:v>Italy</c:v>
                </c:pt>
                <c:pt idx="20">
                  <c:v>Portugal</c:v>
                </c:pt>
                <c:pt idx="21">
                  <c:v>Latvia</c:v>
                </c:pt>
                <c:pt idx="22">
                  <c:v>Slovenia</c:v>
                </c:pt>
                <c:pt idx="23">
                  <c:v>Lithuania</c:v>
                </c:pt>
                <c:pt idx="24">
                  <c:v>Poland</c:v>
                </c:pt>
                <c:pt idx="25">
                  <c:v>Czech Republic</c:v>
                </c:pt>
                <c:pt idx="26">
                  <c:v>Slovak Republic</c:v>
                </c:pt>
                <c:pt idx="27">
                  <c:v>Hungary</c:v>
                </c:pt>
              </c:strCache>
            </c:strRef>
          </c:cat>
          <c:val>
            <c:numRef>
              <c:f>Sheet1!$B$2:$B$29</c:f>
              <c:numCache>
                <c:formatCode>General</c:formatCode>
                <c:ptCount val="28"/>
                <c:pt idx="0">
                  <c:v>17.651665210723877</c:v>
                </c:pt>
                <c:pt idx="1">
                  <c:v>18.963411450386047</c:v>
                </c:pt>
                <c:pt idx="2">
                  <c:v>20.143140852451324</c:v>
                </c:pt>
                <c:pt idx="3">
                  <c:v>20.929485559463501</c:v>
                </c:pt>
                <c:pt idx="4">
                  <c:v>20.999987423419952</c:v>
                </c:pt>
                <c:pt idx="5">
                  <c:v>21.180017292499542</c:v>
                </c:pt>
                <c:pt idx="6">
                  <c:v>21.923485398292542</c:v>
                </c:pt>
                <c:pt idx="7">
                  <c:v>21.958319842815399</c:v>
                </c:pt>
                <c:pt idx="8">
                  <c:v>22.362171113491058</c:v>
                </c:pt>
                <c:pt idx="9">
                  <c:v>22.48762845993042</c:v>
                </c:pt>
                <c:pt idx="10">
                  <c:v>25.571885704994202</c:v>
                </c:pt>
                <c:pt idx="11">
                  <c:v>25.628519058227539</c:v>
                </c:pt>
                <c:pt idx="12">
                  <c:v>26.772310281241378</c:v>
                </c:pt>
                <c:pt idx="13">
                  <c:v>27.390283346176147</c:v>
                </c:pt>
                <c:pt idx="14">
                  <c:v>27.559858560562134</c:v>
                </c:pt>
                <c:pt idx="15">
                  <c:v>27.988725900650024</c:v>
                </c:pt>
                <c:pt idx="16">
                  <c:v>28.144624829292297</c:v>
                </c:pt>
                <c:pt idx="17">
                  <c:v>28.704732656478882</c:v>
                </c:pt>
                <c:pt idx="18">
                  <c:v>29.782405495643616</c:v>
                </c:pt>
                <c:pt idx="19">
                  <c:v>30.073541402816772</c:v>
                </c:pt>
                <c:pt idx="20">
                  <c:v>30.122429132461548</c:v>
                </c:pt>
                <c:pt idx="21">
                  <c:v>30.466446280479431</c:v>
                </c:pt>
                <c:pt idx="22">
                  <c:v>30.98146915435791</c:v>
                </c:pt>
                <c:pt idx="23">
                  <c:v>31.003096699714661</c:v>
                </c:pt>
                <c:pt idx="24">
                  <c:v>33.535441756248474</c:v>
                </c:pt>
                <c:pt idx="25">
                  <c:v>35.18814742565155</c:v>
                </c:pt>
                <c:pt idx="26">
                  <c:v>35.74279248714447</c:v>
                </c:pt>
                <c:pt idx="27">
                  <c:v>36.368665099143982</c:v>
                </c:pt>
              </c:numCache>
            </c:numRef>
          </c:val>
          <c:extLst>
            <c:ext xmlns:c16="http://schemas.microsoft.com/office/drawing/2014/chart" uri="{C3380CC4-5D6E-409C-BE32-E72D297353CC}">
              <c16:uniqueId val="{00000000-E0D7-41A4-9798-92CE1B989B00}"/>
            </c:ext>
          </c:extLst>
        </c:ser>
        <c:dLbls>
          <c:showLegendKey val="0"/>
          <c:showVal val="0"/>
          <c:showCatName val="0"/>
          <c:showSerName val="0"/>
          <c:showPercent val="0"/>
          <c:showBubbleSize val="0"/>
        </c:dLbls>
        <c:gapWidth val="150"/>
        <c:overlap val="-27"/>
        <c:axId val="269328975"/>
        <c:axId val="269342287"/>
      </c:barChart>
      <c:catAx>
        <c:axId val="269328975"/>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crossAx val="269342287"/>
        <c:crosses val="autoZero"/>
        <c:auto val="1"/>
        <c:lblAlgn val="ctr"/>
        <c:lblOffset val="100"/>
        <c:noMultiLvlLbl val="0"/>
      </c:catAx>
      <c:valAx>
        <c:axId val="269342287"/>
        <c:scaling>
          <c:orientation val="minMax"/>
        </c:scaling>
        <c:delete val="0"/>
        <c:axPos val="l"/>
        <c:title>
          <c:tx>
            <c:rich>
              <a:bodyPr rot="0" spcFirstLastPara="1" vertOverflow="ellipsis" wrap="square" anchor="ctr" anchorCtr="1"/>
              <a:lstStyle/>
              <a:p>
                <a:pPr>
                  <a:defRPr sz="1200" b="0" i="0" u="none" strike="noStrike" kern="1200" baseline="0">
                    <a:solidFill>
                      <a:schemeClr val="bg1"/>
                    </a:solidFill>
                    <a:latin typeface="Arial Narrow" panose="020B0606020202030204" pitchFamily="34" charset="0"/>
                    <a:ea typeface="+mn-ea"/>
                    <a:cs typeface="+mn-cs"/>
                  </a:defRPr>
                </a:pPr>
                <a:r>
                  <a:rPr lang="en-US"/>
                  <a:t>%</a:t>
                </a:r>
              </a:p>
            </c:rich>
          </c:tx>
          <c:layout>
            <c:manualLayout>
              <c:xMode val="edge"/>
              <c:yMode val="edge"/>
              <c:x val="1.2126736111111111E-2"/>
              <c:y val="2.0160879629629608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crossAx val="26932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1666666666666E-2"/>
          <c:y val="9.9351157407407409E-2"/>
          <c:w val="0.9584565972222221"/>
          <c:h val="0.81990162037037051"/>
        </c:manualLayout>
      </c:layout>
      <c:barChart>
        <c:barDir val="col"/>
        <c:grouping val="clustered"/>
        <c:varyColors val="0"/>
        <c:ser>
          <c:idx val="0"/>
          <c:order val="0"/>
          <c:tx>
            <c:strRef>
              <c:f>Sheet1!$B$1</c:f>
              <c:strCache>
                <c:ptCount val="1"/>
                <c:pt idx="0">
                  <c:v>Yes         </c:v>
                </c:pt>
              </c:strCache>
            </c:strRef>
          </c:tx>
          <c:spPr>
            <a:solidFill>
              <a:srgbClr val="6A1B9A"/>
            </a:solidFill>
            <a:ln>
              <a:noFill/>
            </a:ln>
            <a:effectLst/>
          </c:spPr>
          <c:invertIfNegative val="0"/>
          <c:cat>
            <c:strRef>
              <c:f>Sheet1!$A$2:$A$8</c:f>
              <c:strCache>
                <c:ptCount val="7"/>
                <c:pt idx="0">
                  <c:v>United Kingdom</c:v>
                </c:pt>
                <c:pt idx="1">
                  <c:v>France</c:v>
                </c:pt>
                <c:pt idx="2">
                  <c:v>Canada</c:v>
                </c:pt>
                <c:pt idx="3">
                  <c:v>Ireland</c:v>
                </c:pt>
                <c:pt idx="4">
                  <c:v>Austria</c:v>
                </c:pt>
                <c:pt idx="5">
                  <c:v>Germany</c:v>
                </c:pt>
                <c:pt idx="6">
                  <c:v>United States</c:v>
                </c:pt>
              </c:strCache>
            </c:strRef>
          </c:cat>
          <c:val>
            <c:numRef>
              <c:f>Sheet1!$B$2:$B$8</c:f>
              <c:numCache>
                <c:formatCode>General</c:formatCode>
                <c:ptCount val="7"/>
                <c:pt idx="0">
                  <c:v>33.21</c:v>
                </c:pt>
                <c:pt idx="1">
                  <c:v>36.76</c:v>
                </c:pt>
                <c:pt idx="2">
                  <c:v>41.01</c:v>
                </c:pt>
                <c:pt idx="3">
                  <c:v>41.4</c:v>
                </c:pt>
                <c:pt idx="4">
                  <c:v>47.06</c:v>
                </c:pt>
                <c:pt idx="5">
                  <c:v>47.78</c:v>
                </c:pt>
                <c:pt idx="6">
                  <c:v>48.51</c:v>
                </c:pt>
              </c:numCache>
            </c:numRef>
          </c:val>
          <c:extLst>
            <c:ext xmlns:c16="http://schemas.microsoft.com/office/drawing/2014/chart" uri="{C3380CC4-5D6E-409C-BE32-E72D297353CC}">
              <c16:uniqueId val="{00000000-49F4-47CD-9C1A-B9B5258C5F68}"/>
            </c:ext>
          </c:extLst>
        </c:ser>
        <c:dLbls>
          <c:showLegendKey val="0"/>
          <c:showVal val="0"/>
          <c:showCatName val="0"/>
          <c:showSerName val="0"/>
          <c:showPercent val="0"/>
          <c:showBubbleSize val="0"/>
        </c:dLbls>
        <c:gapWidth val="150"/>
        <c:overlap val="-27"/>
        <c:axId val="269328975"/>
        <c:axId val="269342287"/>
      </c:barChart>
      <c:catAx>
        <c:axId val="269328975"/>
        <c:scaling>
          <c:orientation val="minMax"/>
        </c:scaling>
        <c:delete val="0"/>
        <c:axPos val="b"/>
        <c:majorGridlines>
          <c:spPr>
            <a:ln w="9525" cap="flat" cmpd="sng" algn="ctr">
              <a:solidFill>
                <a:schemeClr val="tx1">
                  <a:lumMod val="95000"/>
                </a:schemeClr>
              </a:solid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Arial Narrow" panose="020B0606020202030204" pitchFamily="34" charset="0"/>
                <a:ea typeface="+mn-ea"/>
                <a:cs typeface="+mn-cs"/>
              </a:defRPr>
            </a:pPr>
            <a:endParaRPr lang="en-US"/>
          </a:p>
        </c:txPr>
        <c:crossAx val="269342287"/>
        <c:crosses val="autoZero"/>
        <c:auto val="1"/>
        <c:lblAlgn val="ctr"/>
        <c:lblOffset val="100"/>
        <c:noMultiLvlLbl val="0"/>
      </c:catAx>
      <c:valAx>
        <c:axId val="269342287"/>
        <c:scaling>
          <c:orientation val="minMax"/>
        </c:scaling>
        <c:delete val="0"/>
        <c:axPos val="l"/>
        <c:majorGridlines>
          <c:spPr>
            <a:ln w="9525" cap="flat" cmpd="sng" algn="ctr">
              <a:solidFill>
                <a:schemeClr val="tx1">
                  <a:lumMod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bg1"/>
                    </a:solidFill>
                    <a:latin typeface="Arial Narrow" panose="020B0606020202030204" pitchFamily="34" charset="0"/>
                    <a:ea typeface="+mn-ea"/>
                    <a:cs typeface="+mn-cs"/>
                  </a:defRPr>
                </a:pPr>
                <a:r>
                  <a:rPr lang="en-US"/>
                  <a:t>%</a:t>
                </a:r>
              </a:p>
            </c:rich>
          </c:tx>
          <c:layout>
            <c:manualLayout>
              <c:xMode val="edge"/>
              <c:yMode val="edge"/>
              <c:x val="1.2126736111111111E-2"/>
              <c:y val="2.0160879629629608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crossAx val="26932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latin typeface="Arial Narrow" panose="020B0606020202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756780402449695E-2"/>
          <c:y val="0.10648148148148148"/>
          <c:w val="0.92368766404199476"/>
          <c:h val="0.76960803830267521"/>
        </c:manualLayout>
      </c:layout>
      <c:barChart>
        <c:barDir val="col"/>
        <c:grouping val="clustered"/>
        <c:varyColors val="0"/>
        <c:ser>
          <c:idx val="0"/>
          <c:order val="0"/>
          <c:tx>
            <c:strRef>
              <c:f>Sheet4!$B$1</c:f>
              <c:strCache>
                <c:ptCount val="1"/>
                <c:pt idx="0">
                  <c:v>Share of AI-related courses</c:v>
                </c:pt>
              </c:strCache>
            </c:strRef>
          </c:tx>
          <c:spPr>
            <a:solidFill>
              <a:srgbClr val="002F6C"/>
            </a:solidFill>
            <a:ln w="6350" cmpd="sng">
              <a:noFill/>
              <a:round/>
            </a:ln>
            <a:effectLst/>
            <a:extLst>
              <a:ext uri="{91240B29-F687-4F45-9708-019B960494DF}">
                <a14:hiddenLine xmlns:a14="http://schemas.microsoft.com/office/drawing/2010/main" w="6350" cmpd="sng">
                  <a:solidFill>
                    <a:srgbClr val="000000"/>
                  </a:solidFill>
                  <a:round/>
                </a14:hiddenLine>
              </a:ext>
            </a:extLst>
          </c:spPr>
          <c:invertIfNegative val="0"/>
          <c:cat>
            <c:strRef>
              <c:f>Sheet4!$A$2:$A$5</c:f>
              <c:strCache>
                <c:ptCount val="4"/>
                <c:pt idx="0">
                  <c:v>SGP</c:v>
                </c:pt>
                <c:pt idx="1">
                  <c:v>DEU</c:v>
                </c:pt>
                <c:pt idx="2">
                  <c:v>USA</c:v>
                </c:pt>
                <c:pt idx="3">
                  <c:v>AUS</c:v>
                </c:pt>
              </c:strCache>
            </c:strRef>
          </c:cat>
          <c:val>
            <c:numRef>
              <c:f>Sheet4!$B$2:$B$5</c:f>
              <c:numCache>
                <c:formatCode>General</c:formatCode>
                <c:ptCount val="4"/>
                <c:pt idx="0">
                  <c:v>5</c:v>
                </c:pt>
                <c:pt idx="1">
                  <c:v>2.5</c:v>
                </c:pt>
                <c:pt idx="2">
                  <c:v>0.6</c:v>
                </c:pt>
                <c:pt idx="3">
                  <c:v>0.3</c:v>
                </c:pt>
              </c:numCache>
            </c:numRef>
          </c:val>
          <c:extLst>
            <c:ext xmlns:c16="http://schemas.microsoft.com/office/drawing/2014/chart" uri="{C3380CC4-5D6E-409C-BE32-E72D297353CC}">
              <c16:uniqueId val="{00000000-D0F9-4A4C-B4FB-4EAD0726BD10}"/>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436706304"/>
        <c:crosses val="autoZero"/>
        <c:auto val="1"/>
        <c:lblAlgn val="ctr"/>
        <c:lblOffset val="0"/>
        <c:tickLblSkip val="1"/>
        <c:noMultiLvlLbl val="0"/>
      </c:catAx>
      <c:valAx>
        <c:axId val="436706304"/>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436702208"/>
        <c:crosses val="autoZero"/>
        <c:crossBetween val="between"/>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6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673171285757025"/>
          <c:w val="0.98691174341245891"/>
          <c:h val="0.81781630761396196"/>
        </c:manualLayout>
      </c:layout>
      <c:barChart>
        <c:barDir val="col"/>
        <c:grouping val="clustered"/>
        <c:varyColors val="0"/>
        <c:ser>
          <c:idx val="2"/>
          <c:order val="0"/>
          <c:tx>
            <c:strRef>
              <c:f>Sheet2!$B$22</c:f>
              <c:strCache>
                <c:ptCount val="1"/>
                <c:pt idx="0">
                  <c:v>2011</c:v>
                </c:pt>
              </c:strCache>
            </c:strRef>
          </c:tx>
          <c:spPr>
            <a:solidFill>
              <a:srgbClr val="002F6C"/>
            </a:solidFill>
            <a:ln>
              <a:noFill/>
            </a:ln>
            <a:effectLst/>
            <a:extLst>
              <a:ext uri="{91240B29-F687-4F45-9708-019B960494DF}">
                <a14:hiddenLine xmlns:a14="http://schemas.microsoft.com/office/drawing/2010/main">
                  <a:noFill/>
                </a14:hiddenLine>
              </a:ext>
            </a:extLst>
          </c:spPr>
          <c:invertIfNegative val="0"/>
          <c:dPt>
            <c:idx val="12"/>
            <c:invertIfNegative val="0"/>
            <c:bubble3D val="0"/>
            <c:spPr>
              <a:solidFill>
                <a:srgbClr val="DD18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FC1A-471B-820B-E2B6D50CFAD6}"/>
              </c:ext>
            </c:extLst>
          </c:dPt>
          <c:cat>
            <c:strRef>
              <c:f>Sheet2!$A$23:$A$47</c:f>
              <c:strCache>
                <c:ptCount val="25"/>
                <c:pt idx="0">
                  <c:v>GBR</c:v>
                </c:pt>
                <c:pt idx="1">
                  <c:v>FIN</c:v>
                </c:pt>
                <c:pt idx="2">
                  <c:v>SWE</c:v>
                </c:pt>
                <c:pt idx="3">
                  <c:v>NLD</c:v>
                </c:pt>
                <c:pt idx="4">
                  <c:v>EST</c:v>
                </c:pt>
                <c:pt idx="5">
                  <c:v>CHE</c:v>
                </c:pt>
                <c:pt idx="6">
                  <c:v>ISL</c:v>
                </c:pt>
                <c:pt idx="7">
                  <c:v>NOR</c:v>
                </c:pt>
                <c:pt idx="8">
                  <c:v>DNK</c:v>
                </c:pt>
                <c:pt idx="9">
                  <c:v>USA</c:v>
                </c:pt>
                <c:pt idx="10">
                  <c:v>BEL</c:v>
                </c:pt>
                <c:pt idx="11">
                  <c:v>AUT</c:v>
                </c:pt>
                <c:pt idx="12">
                  <c:v>OECD</c:v>
                </c:pt>
                <c:pt idx="13">
                  <c:v>DEU</c:v>
                </c:pt>
                <c:pt idx="14">
                  <c:v>FRA</c:v>
                </c:pt>
                <c:pt idx="15">
                  <c:v>LTU</c:v>
                </c:pt>
                <c:pt idx="16">
                  <c:v>LVA</c:v>
                </c:pt>
                <c:pt idx="17">
                  <c:v>CZE</c:v>
                </c:pt>
                <c:pt idx="18">
                  <c:v>HUN</c:v>
                </c:pt>
                <c:pt idx="19">
                  <c:v>PRT</c:v>
                </c:pt>
                <c:pt idx="20">
                  <c:v>IRL</c:v>
                </c:pt>
                <c:pt idx="21">
                  <c:v>SVK</c:v>
                </c:pt>
                <c:pt idx="22">
                  <c:v>ESP</c:v>
                </c:pt>
                <c:pt idx="23">
                  <c:v>ITA</c:v>
                </c:pt>
                <c:pt idx="24">
                  <c:v>GRC</c:v>
                </c:pt>
              </c:strCache>
            </c:strRef>
          </c:cat>
          <c:val>
            <c:numRef>
              <c:f>Sheet2!$B$23:$B$47</c:f>
              <c:numCache>
                <c:formatCode>_(* #,##0.00_);_(* \(#,##0.00\);_(* "-"??_);_(@_)</c:formatCode>
                <c:ptCount val="25"/>
                <c:pt idx="0">
                  <c:v>8.685612195806465E-2</c:v>
                </c:pt>
                <c:pt idx="1">
                  <c:v>8.9207931196177565E-2</c:v>
                </c:pt>
                <c:pt idx="2">
                  <c:v>7.8942753448436015E-2</c:v>
                </c:pt>
                <c:pt idx="3">
                  <c:v>7.1114588348861266E-2</c:v>
                </c:pt>
                <c:pt idx="4">
                  <c:v>6.7610605371486457E-2</c:v>
                </c:pt>
                <c:pt idx="5">
                  <c:v>7.8642466940826161E-2</c:v>
                </c:pt>
                <c:pt idx="6">
                  <c:v>0.12087828136026187</c:v>
                </c:pt>
                <c:pt idx="7">
                  <c:v>8.5351287849881996E-2</c:v>
                </c:pt>
                <c:pt idx="8">
                  <c:v>7.1677876215679504E-2</c:v>
                </c:pt>
                <c:pt idx="9">
                  <c:v>7.5728769514690694E-2</c:v>
                </c:pt>
                <c:pt idx="10">
                  <c:v>7.0259207339344446E-2</c:v>
                </c:pt>
                <c:pt idx="11">
                  <c:v>6.2355185445065277E-2</c:v>
                </c:pt>
                <c:pt idx="12">
                  <c:v>6.8665694458577162E-2</c:v>
                </c:pt>
                <c:pt idx="13">
                  <c:v>7.1116267284295848E-2</c:v>
                </c:pt>
                <c:pt idx="14">
                  <c:v>6.6661417910561446E-2</c:v>
                </c:pt>
                <c:pt idx="15">
                  <c:v>5.4568173430316627E-2</c:v>
                </c:pt>
                <c:pt idx="16">
                  <c:v>5.4400331932134879E-2</c:v>
                </c:pt>
                <c:pt idx="17">
                  <c:v>6.3225067964262083E-2</c:v>
                </c:pt>
                <c:pt idx="18">
                  <c:v>6.2263995936495189E-2</c:v>
                </c:pt>
                <c:pt idx="19">
                  <c:v>5.3786849786416138E-2</c:v>
                </c:pt>
                <c:pt idx="20">
                  <c:v>5.0733274172765658E-2</c:v>
                </c:pt>
                <c:pt idx="21">
                  <c:v>5.3349312887482285E-2</c:v>
                </c:pt>
                <c:pt idx="22">
                  <c:v>5.16595419873533E-2</c:v>
                </c:pt>
                <c:pt idx="23">
                  <c:v>5.6356184237423931E-2</c:v>
                </c:pt>
                <c:pt idx="24">
                  <c:v>5.1231174487568337E-2</c:v>
                </c:pt>
              </c:numCache>
            </c:numRef>
          </c:val>
          <c:extLst>
            <c:ext xmlns:c16="http://schemas.microsoft.com/office/drawing/2014/chart" uri="{C3380CC4-5D6E-409C-BE32-E72D297353CC}">
              <c16:uniqueId val="{00000002-FC1A-471B-820B-E2B6D50CFAD6}"/>
            </c:ext>
          </c:extLst>
        </c:ser>
        <c:ser>
          <c:idx val="3"/>
          <c:order val="1"/>
          <c:tx>
            <c:strRef>
              <c:f>Sheet2!$C$22</c:f>
              <c:strCache>
                <c:ptCount val="1"/>
                <c:pt idx="0">
                  <c:v>2019</c:v>
                </c:pt>
              </c:strCache>
            </c:strRef>
          </c:tx>
          <c:spPr>
            <a:solidFill>
              <a:srgbClr val="7FA8D9"/>
            </a:solidFill>
            <a:ln>
              <a:noFill/>
            </a:ln>
            <a:effectLst/>
            <a:extLst>
              <a:ext uri="{91240B29-F687-4F45-9708-019B960494DF}">
                <a14:hiddenLine xmlns:a14="http://schemas.microsoft.com/office/drawing/2010/main">
                  <a:noFill/>
                </a14:hiddenLine>
              </a:ext>
            </a:extLst>
          </c:spPr>
          <c:invertIfNegative val="0"/>
          <c:dPt>
            <c:idx val="12"/>
            <c:invertIfNegative val="0"/>
            <c:bubble3D val="0"/>
            <c:spPr>
              <a:solidFill>
                <a:srgbClr val="FF7C8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4-FC1A-471B-820B-E2B6D50CFAD6}"/>
              </c:ext>
            </c:extLst>
          </c:dPt>
          <c:cat>
            <c:strRef>
              <c:f>Sheet2!$A$23:$A$47</c:f>
              <c:strCache>
                <c:ptCount val="25"/>
                <c:pt idx="0">
                  <c:v>GBR</c:v>
                </c:pt>
                <c:pt idx="1">
                  <c:v>FIN</c:v>
                </c:pt>
                <c:pt idx="2">
                  <c:v>SWE</c:v>
                </c:pt>
                <c:pt idx="3">
                  <c:v>NLD</c:v>
                </c:pt>
                <c:pt idx="4">
                  <c:v>EST</c:v>
                </c:pt>
                <c:pt idx="5">
                  <c:v>CHE</c:v>
                </c:pt>
                <c:pt idx="6">
                  <c:v>ISL</c:v>
                </c:pt>
                <c:pt idx="7">
                  <c:v>NOR</c:v>
                </c:pt>
                <c:pt idx="8">
                  <c:v>DNK</c:v>
                </c:pt>
                <c:pt idx="9">
                  <c:v>USA</c:v>
                </c:pt>
                <c:pt idx="10">
                  <c:v>BEL</c:v>
                </c:pt>
                <c:pt idx="11">
                  <c:v>AUT</c:v>
                </c:pt>
                <c:pt idx="12">
                  <c:v>OECD</c:v>
                </c:pt>
                <c:pt idx="13">
                  <c:v>DEU</c:v>
                </c:pt>
                <c:pt idx="14">
                  <c:v>FRA</c:v>
                </c:pt>
                <c:pt idx="15">
                  <c:v>LTU</c:v>
                </c:pt>
                <c:pt idx="16">
                  <c:v>LVA</c:v>
                </c:pt>
                <c:pt idx="17">
                  <c:v>CZE</c:v>
                </c:pt>
                <c:pt idx="18">
                  <c:v>HUN</c:v>
                </c:pt>
                <c:pt idx="19">
                  <c:v>PRT</c:v>
                </c:pt>
                <c:pt idx="20">
                  <c:v>IRL</c:v>
                </c:pt>
                <c:pt idx="21">
                  <c:v>SVK</c:v>
                </c:pt>
                <c:pt idx="22">
                  <c:v>ESP</c:v>
                </c:pt>
                <c:pt idx="23">
                  <c:v>ITA</c:v>
                </c:pt>
                <c:pt idx="24">
                  <c:v>GRC</c:v>
                </c:pt>
              </c:strCache>
            </c:strRef>
          </c:cat>
          <c:val>
            <c:numRef>
              <c:f>Sheet2!$C$23:$C$47</c:f>
              <c:numCache>
                <c:formatCode>0.00</c:formatCode>
                <c:ptCount val="25"/>
                <c:pt idx="0">
                  <c:v>0.46006936074129889</c:v>
                </c:pt>
                <c:pt idx="1">
                  <c:v>0.45763632614753397</c:v>
                </c:pt>
                <c:pt idx="2">
                  <c:v>0.4458709085269742</c:v>
                </c:pt>
                <c:pt idx="3">
                  <c:v>0.43269139914436838</c:v>
                </c:pt>
                <c:pt idx="4">
                  <c:v>0.41730712057557867</c:v>
                </c:pt>
                <c:pt idx="5">
                  <c:v>0.41350775871352241</c:v>
                </c:pt>
                <c:pt idx="6">
                  <c:v>0.39244021536390428</c:v>
                </c:pt>
                <c:pt idx="7">
                  <c:v>0.39107965967580738</c:v>
                </c:pt>
                <c:pt idx="8">
                  <c:v>0.3625526392162548</c:v>
                </c:pt>
                <c:pt idx="9">
                  <c:v>0.36125487643403437</c:v>
                </c:pt>
                <c:pt idx="10">
                  <c:v>0.36026273557199084</c:v>
                </c:pt>
                <c:pt idx="11">
                  <c:v>0.34666952785273547</c:v>
                </c:pt>
                <c:pt idx="12" formatCode="_(* #,##0.00_);_(* \(#,##0.00\);_(* &quot;-&quot;??_);_(@_)">
                  <c:v>0.34272927945843662</c:v>
                </c:pt>
                <c:pt idx="13">
                  <c:v>0.33988022079562369</c:v>
                </c:pt>
                <c:pt idx="14">
                  <c:v>0.3363582439286163</c:v>
                </c:pt>
                <c:pt idx="15">
                  <c:v>0.32954050221730108</c:v>
                </c:pt>
                <c:pt idx="16">
                  <c:v>0.32680169240609791</c:v>
                </c:pt>
                <c:pt idx="17">
                  <c:v>0.30967206858755286</c:v>
                </c:pt>
                <c:pt idx="18">
                  <c:v>0.29590417953605391</c:v>
                </c:pt>
                <c:pt idx="19">
                  <c:v>0.28717683432136909</c:v>
                </c:pt>
                <c:pt idx="20">
                  <c:v>0.26093231860214205</c:v>
                </c:pt>
                <c:pt idx="21">
                  <c:v>0.25073331850879843</c:v>
                </c:pt>
                <c:pt idx="22">
                  <c:v>0.22600853579405494</c:v>
                </c:pt>
                <c:pt idx="23">
                  <c:v>0.21708429646377678</c:v>
                </c:pt>
                <c:pt idx="24">
                  <c:v>0.20406796787708895</c:v>
                </c:pt>
              </c:numCache>
            </c:numRef>
          </c:val>
          <c:extLst>
            <c:ext xmlns:c16="http://schemas.microsoft.com/office/drawing/2014/chart" uri="{C3380CC4-5D6E-409C-BE32-E72D297353CC}">
              <c16:uniqueId val="{00000005-FC1A-471B-820B-E2B6D50CFAD6}"/>
            </c:ext>
          </c:extLst>
        </c:ser>
        <c:dLbls>
          <c:showLegendKey val="0"/>
          <c:showVal val="0"/>
          <c:showCatName val="0"/>
          <c:showSerName val="0"/>
          <c:showPercent val="0"/>
          <c:showBubbleSize val="0"/>
        </c:dLbls>
        <c:gapWidth val="150"/>
        <c:overlap val="-27"/>
        <c:axId val="1570961679"/>
        <c:axId val="1570962927"/>
        <c:extLst/>
      </c:barChart>
      <c:catAx>
        <c:axId val="1570961679"/>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570962927"/>
        <c:crosses val="autoZero"/>
        <c:auto val="1"/>
        <c:lblAlgn val="ctr"/>
        <c:lblOffset val="0"/>
        <c:tickLblSkip val="1"/>
        <c:noMultiLvlLbl val="0"/>
      </c:catAx>
      <c:valAx>
        <c:axId val="1570962927"/>
        <c:scaling>
          <c:orientation val="minMax"/>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600" b="0" i="0" u="none" strike="noStrike" kern="1200" baseline="0">
                    <a:solidFill>
                      <a:schemeClr val="bg1"/>
                    </a:solidFill>
                    <a:latin typeface="+mn-lt"/>
                    <a:ea typeface="+mn-ea"/>
                    <a:cs typeface="+mn-cs"/>
                  </a:defRPr>
                </a:pPr>
                <a:r>
                  <a:rPr lang="en-US"/>
                  <a:t>%</a:t>
                </a:r>
              </a:p>
            </c:rich>
          </c:tx>
          <c:layout>
            <c:manualLayout>
              <c:xMode val="edge"/>
              <c:yMode val="edge"/>
              <c:x val="1.2714560290626148E-2"/>
              <c:y val="7.9256093712573694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570961679"/>
        <c:crosses val="autoZero"/>
        <c:crossBetween val="between"/>
        <c:majorUnit val="0.1"/>
      </c:valAx>
      <c:spPr>
        <a:solidFill>
          <a:srgbClr val="EAEAEA"/>
        </a:solid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5.1652214868846913E-2"/>
          <c:y val="6.6350070229595687E-2"/>
          <c:w val="0.94685910211894719"/>
          <c:h val="7.2428778367938193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rgbClr val="E7E6E6"/>
          </a:solidFill>
          <a:round/>
        </a14:hiddenLine>
      </a:ext>
    </a:extLst>
  </c:spPr>
  <c:txPr>
    <a:bodyPr/>
    <a:lstStyle/>
    <a:p>
      <a:pPr>
        <a:defRPr sz="1600">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27561033610625E-2"/>
          <c:y val="0.1447919736754881"/>
          <c:w val="0.96187244126082139"/>
          <c:h val="0.61224159518126731"/>
        </c:manualLayout>
      </c:layout>
      <c:barChart>
        <c:barDir val="col"/>
        <c:grouping val="clustered"/>
        <c:varyColors val="0"/>
        <c:ser>
          <c:idx val="0"/>
          <c:order val="0"/>
          <c:tx>
            <c:strRef>
              <c:f>Sheet1!$B$28</c:f>
              <c:strCache>
                <c:ptCount val="1"/>
                <c:pt idx="0">
                  <c:v>share_end</c:v>
                </c:pt>
              </c:strCache>
            </c:strRef>
          </c:tx>
          <c:spPr>
            <a:solidFill>
              <a:srgbClr val="002F6C"/>
            </a:solidFill>
            <a:ln>
              <a:noFill/>
            </a:ln>
            <a:effectLst/>
            <a:extLst>
              <a:ext uri="{91240B29-F687-4F45-9708-019B960494DF}">
                <a14:hiddenLine xmlns:a14="http://schemas.microsoft.com/office/drawing/2010/main">
                  <a:noFill/>
                </a14:hiddenLine>
              </a:ext>
            </a:extLst>
          </c:spPr>
          <c:invertIfNegative val="0"/>
          <c:dPt>
            <c:idx val="7"/>
            <c:invertIfNegative val="0"/>
            <c:bubble3D val="0"/>
            <c:spPr>
              <a:solidFill>
                <a:srgbClr val="DD18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AAC3-438A-9DB8-7C37BA71CD8E}"/>
              </c:ext>
            </c:extLst>
          </c:dPt>
          <c:cat>
            <c:strRef>
              <c:f>Sheet1!$A$29:$A$39</c:f>
              <c:strCache>
                <c:ptCount val="11"/>
                <c:pt idx="0">
                  <c:v>AUT</c:v>
                </c:pt>
                <c:pt idx="1">
                  <c:v>SWE</c:v>
                </c:pt>
                <c:pt idx="2">
                  <c:v>CZE</c:v>
                </c:pt>
                <c:pt idx="3">
                  <c:v>USA</c:v>
                </c:pt>
                <c:pt idx="4">
                  <c:v>BEL</c:v>
                </c:pt>
                <c:pt idx="5">
                  <c:v>NLD</c:v>
                </c:pt>
                <c:pt idx="6">
                  <c:v>CAN</c:v>
                </c:pt>
                <c:pt idx="7">
                  <c:v>Average</c:v>
                </c:pt>
                <c:pt idx="8">
                  <c:v>DEU</c:v>
                </c:pt>
                <c:pt idx="9">
                  <c:v>FRA</c:v>
                </c:pt>
                <c:pt idx="10">
                  <c:v>GBR</c:v>
                </c:pt>
              </c:strCache>
            </c:strRef>
          </c:cat>
          <c:val>
            <c:numRef>
              <c:f>Sheet1!$B$29:$B$39</c:f>
              <c:numCache>
                <c:formatCode>General</c:formatCode>
                <c:ptCount val="11"/>
                <c:pt idx="0">
                  <c:v>29.80460524559021</c:v>
                </c:pt>
                <c:pt idx="1">
                  <c:v>29.806026816368096</c:v>
                </c:pt>
                <c:pt idx="2">
                  <c:v>29.96877133846283</c:v>
                </c:pt>
                <c:pt idx="3">
                  <c:v>30.510574579238892</c:v>
                </c:pt>
                <c:pt idx="4">
                  <c:v>31.03434145450592</c:v>
                </c:pt>
                <c:pt idx="5">
                  <c:v>31.297796964645393</c:v>
                </c:pt>
                <c:pt idx="6">
                  <c:v>31.339684128761292</c:v>
                </c:pt>
                <c:pt idx="7">
                  <c:v>32.568962872028351</c:v>
                </c:pt>
                <c:pt idx="8">
                  <c:v>32.615587115287781</c:v>
                </c:pt>
                <c:pt idx="9">
                  <c:v>34.123507142066963</c:v>
                </c:pt>
                <c:pt idx="10">
                  <c:v>45.18873393535614</c:v>
                </c:pt>
              </c:numCache>
            </c:numRef>
          </c:val>
          <c:extLst>
            <c:ext xmlns:c16="http://schemas.microsoft.com/office/drawing/2014/chart" uri="{C3380CC4-5D6E-409C-BE32-E72D297353CC}">
              <c16:uniqueId val="{00000002-AAC3-438A-9DB8-7C37BA71CD8E}"/>
            </c:ext>
          </c:extLst>
        </c:ser>
        <c:dLbls>
          <c:showLegendKey val="0"/>
          <c:showVal val="0"/>
          <c:showCatName val="0"/>
          <c:showSerName val="0"/>
          <c:showPercent val="0"/>
          <c:showBubbleSize val="0"/>
        </c:dLbls>
        <c:gapWidth val="150"/>
        <c:overlap val="-27"/>
        <c:axId val="913812544"/>
        <c:axId val="1081774096"/>
      </c:barChart>
      <c:catAx>
        <c:axId val="913812544"/>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081774096"/>
        <c:crosses val="autoZero"/>
        <c:auto val="1"/>
        <c:lblAlgn val="ctr"/>
        <c:lblOffset val="0"/>
        <c:tickLblSkip val="1"/>
        <c:noMultiLvlLbl val="0"/>
      </c:catAx>
      <c:valAx>
        <c:axId val="1081774096"/>
        <c:scaling>
          <c:orientation val="minMax"/>
          <c:max val="50"/>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913812544"/>
        <c:crosses val="autoZero"/>
        <c:crossBetween val="between"/>
        <c:majorUnit val="10"/>
      </c:val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a:solidFill>
            <a:schemeClr val="bg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Table!$E$5</c:f>
              <c:strCache>
                <c:ptCount val="1"/>
                <c:pt idx="0">
                  <c:v>2012</c:v>
                </c:pt>
              </c:strCache>
            </c:strRef>
          </c:tx>
          <c:spPr>
            <a:solidFill>
              <a:sysClr val="window" lastClr="FFFFFF">
                <a:lumMod val="85000"/>
              </a:sysClr>
            </a:solidFill>
            <a:ln>
              <a:solidFill>
                <a:schemeClr val="bg1">
                  <a:lumMod val="85000"/>
                </a:schemeClr>
              </a:solidFill>
            </a:ln>
            <a:effectLst/>
          </c:spPr>
          <c:invertIfNegative val="0"/>
          <c:dPt>
            <c:idx val="12"/>
            <c:invertIfNegative val="0"/>
            <c:bubble3D val="0"/>
            <c:spPr>
              <a:solidFill>
                <a:srgbClr val="97BF0D"/>
              </a:solidFill>
              <a:ln>
                <a:solidFill>
                  <a:schemeClr val="bg1">
                    <a:lumMod val="85000"/>
                  </a:schemeClr>
                </a:solidFill>
              </a:ln>
              <a:effectLst/>
            </c:spPr>
            <c:extLst>
              <c:ext xmlns:c16="http://schemas.microsoft.com/office/drawing/2014/chart" uri="{C3380CC4-5D6E-409C-BE32-E72D297353CC}">
                <c16:uniqueId val="{00000001-B79A-492A-B0EF-3A936B56A904}"/>
              </c:ext>
            </c:extLst>
          </c:dPt>
          <c:dPt>
            <c:idx val="29"/>
            <c:invertIfNegative val="0"/>
            <c:bubble3D val="0"/>
            <c:spPr>
              <a:solidFill>
                <a:sysClr val="window" lastClr="FFFFFF">
                  <a:lumMod val="85000"/>
                </a:sysClr>
              </a:solidFill>
              <a:ln>
                <a:solidFill>
                  <a:schemeClr val="bg1">
                    <a:lumMod val="85000"/>
                  </a:schemeClr>
                </a:solidFill>
              </a:ln>
              <a:effectLst/>
            </c:spPr>
            <c:extLst>
              <c:ext xmlns:c16="http://schemas.microsoft.com/office/drawing/2014/chart" uri="{C3380CC4-5D6E-409C-BE32-E72D297353CC}">
                <c16:uniqueId val="{00000004-CCA4-49A1-86B3-B2C9D72C8920}"/>
              </c:ext>
            </c:extLst>
          </c:dPt>
          <c:dPt>
            <c:idx val="31"/>
            <c:invertIfNegative val="0"/>
            <c:bubble3D val="0"/>
            <c:spPr>
              <a:solidFill>
                <a:sysClr val="window" lastClr="FFFFFF">
                  <a:lumMod val="85000"/>
                </a:sysClr>
              </a:solidFill>
              <a:ln>
                <a:solidFill>
                  <a:schemeClr val="bg1">
                    <a:lumMod val="85000"/>
                  </a:schemeClr>
                </a:solidFill>
              </a:ln>
              <a:effectLst/>
            </c:spPr>
            <c:extLst>
              <c:ext xmlns:c16="http://schemas.microsoft.com/office/drawing/2014/chart" uri="{C3380CC4-5D6E-409C-BE32-E72D297353CC}">
                <c16:uniqueId val="{00000003-B79A-492A-B0EF-3A936B56A904}"/>
              </c:ext>
            </c:extLst>
          </c:dPt>
          <c:cat>
            <c:strRef>
              <c:f>Table!$B$6:$B$44</c:f>
              <c:strCache>
                <c:ptCount val="39"/>
                <c:pt idx="0">
                  <c:v>Türkiye</c:v>
                </c:pt>
                <c:pt idx="1">
                  <c:v>Costa Rica</c:v>
                </c:pt>
                <c:pt idx="2">
                  <c:v>Greece</c:v>
                </c:pt>
                <c:pt idx="3">
                  <c:v>Italy</c:v>
                </c:pt>
                <c:pt idx="4">
                  <c:v>Chile</c:v>
                </c:pt>
                <c:pt idx="5">
                  <c:v>Colombia</c:v>
                </c:pt>
                <c:pt idx="6">
                  <c:v>Mexico</c:v>
                </c:pt>
                <c:pt idx="7">
                  <c:v>Spain</c:v>
                </c:pt>
                <c:pt idx="8">
                  <c:v>Belgium</c:v>
                </c:pt>
                <c:pt idx="9">
                  <c:v>Korea</c:v>
                </c:pt>
                <c:pt idx="10">
                  <c:v>Israel</c:v>
                </c:pt>
                <c:pt idx="11">
                  <c:v>France</c:v>
                </c:pt>
                <c:pt idx="12">
                  <c:v>OECD</c:v>
                </c:pt>
                <c:pt idx="13">
                  <c:v>Luxembourg</c:v>
                </c:pt>
                <c:pt idx="14">
                  <c:v>United States</c:v>
                </c:pt>
                <c:pt idx="15">
                  <c:v>Slovak Republic</c:v>
                </c:pt>
                <c:pt idx="16">
                  <c:v>Latvia</c:v>
                </c:pt>
                <c:pt idx="17">
                  <c:v>Ireland</c:v>
                </c:pt>
                <c:pt idx="18">
                  <c:v>Poland</c:v>
                </c:pt>
                <c:pt idx="19">
                  <c:v>Portugal</c:v>
                </c:pt>
                <c:pt idx="20">
                  <c:v>Slovenia</c:v>
                </c:pt>
                <c:pt idx="21">
                  <c:v>Austria</c:v>
                </c:pt>
                <c:pt idx="22">
                  <c:v>Lithuania</c:v>
                </c:pt>
                <c:pt idx="23">
                  <c:v>Finland</c:v>
                </c:pt>
                <c:pt idx="24">
                  <c:v>Hungary</c:v>
                </c:pt>
                <c:pt idx="25">
                  <c:v>Canada</c:v>
                </c:pt>
                <c:pt idx="26">
                  <c:v>Estonia</c:v>
                </c:pt>
                <c:pt idx="27">
                  <c:v>Czechia</c:v>
                </c:pt>
                <c:pt idx="28">
                  <c:v>United Kingdom</c:v>
                </c:pt>
                <c:pt idx="29">
                  <c:v>Australia</c:v>
                </c:pt>
                <c:pt idx="30">
                  <c:v>Sweden</c:v>
                </c:pt>
                <c:pt idx="31">
                  <c:v>Denmark</c:v>
                </c:pt>
                <c:pt idx="32">
                  <c:v>Germany</c:v>
                </c:pt>
                <c:pt idx="33">
                  <c:v>Norway</c:v>
                </c:pt>
                <c:pt idx="34">
                  <c:v>Japan</c:v>
                </c:pt>
                <c:pt idx="35">
                  <c:v>New Zealand</c:v>
                </c:pt>
                <c:pt idx="36">
                  <c:v>Switzerland</c:v>
                </c:pt>
                <c:pt idx="37">
                  <c:v>Iceland</c:v>
                </c:pt>
                <c:pt idx="38">
                  <c:v>Netherlands</c:v>
                </c:pt>
              </c:strCache>
            </c:strRef>
          </c:cat>
          <c:val>
            <c:numRef>
              <c:f>Table!$E$6:$E$44</c:f>
              <c:numCache>
                <c:formatCode>#,##0.0</c:formatCode>
                <c:ptCount val="39"/>
                <c:pt idx="0">
                  <c:v>48.899542824776503</c:v>
                </c:pt>
                <c:pt idx="1">
                  <c:v>61.809334784726801</c:v>
                </c:pt>
                <c:pt idx="2">
                  <c:v>50.808297529129</c:v>
                </c:pt>
                <c:pt idx="3">
                  <c:v>56.636379093872698</c:v>
                </c:pt>
                <c:pt idx="4">
                  <c:v>61.838447472409698</c:v>
                </c:pt>
                <c:pt idx="5">
                  <c:v>66.286158873662998</c:v>
                </c:pt>
                <c:pt idx="6">
                  <c:v>60.910281953694799</c:v>
                </c:pt>
                <c:pt idx="7">
                  <c:v>56.514575840451897</c:v>
                </c:pt>
                <c:pt idx="8">
                  <c:v>61.848422862188301</c:v>
                </c:pt>
                <c:pt idx="9">
                  <c:v>64.344079356969701</c:v>
                </c:pt>
                <c:pt idx="10">
                  <c:v>66.5005033794193</c:v>
                </c:pt>
                <c:pt idx="11">
                  <c:v>63.520575581536697</c:v>
                </c:pt>
                <c:pt idx="12">
                  <c:v>64.987222494533498</c:v>
                </c:pt>
                <c:pt idx="13">
                  <c:v>65.831604130320201</c:v>
                </c:pt>
                <c:pt idx="14">
                  <c:v>67.136672359693407</c:v>
                </c:pt>
                <c:pt idx="15">
                  <c:v>59.706066532998001</c:v>
                </c:pt>
                <c:pt idx="16">
                  <c:v>62.992949086387199</c:v>
                </c:pt>
                <c:pt idx="17">
                  <c:v>59.9129458156768</c:v>
                </c:pt>
                <c:pt idx="18">
                  <c:v>59.696625365792897</c:v>
                </c:pt>
                <c:pt idx="19">
                  <c:v>60.311825013751303</c:v>
                </c:pt>
                <c:pt idx="20">
                  <c:v>64.073285929752601</c:v>
                </c:pt>
                <c:pt idx="21">
                  <c:v>71.402300115066794</c:v>
                </c:pt>
                <c:pt idx="22">
                  <c:v>62.019208236308501</c:v>
                </c:pt>
                <c:pt idx="23">
                  <c:v>69.543003122338902</c:v>
                </c:pt>
                <c:pt idx="24">
                  <c:v>56.658002413522297</c:v>
                </c:pt>
                <c:pt idx="25">
                  <c:v>71.923883028432797</c:v>
                </c:pt>
                <c:pt idx="26">
                  <c:v>67.207991190277397</c:v>
                </c:pt>
                <c:pt idx="27">
                  <c:v>66.546448287005603</c:v>
                </c:pt>
                <c:pt idx="28">
                  <c:v>70.467049175571901</c:v>
                </c:pt>
                <c:pt idx="29">
                  <c:v>72.346126933363706</c:v>
                </c:pt>
                <c:pt idx="30">
                  <c:v>73.771377137713799</c:v>
                </c:pt>
                <c:pt idx="31">
                  <c:v>71.035285681438594</c:v>
                </c:pt>
                <c:pt idx="32">
                  <c:v>73.003468913200905</c:v>
                </c:pt>
                <c:pt idx="33">
                  <c:v>75.740705376218003</c:v>
                </c:pt>
                <c:pt idx="34">
                  <c:v>70.563362765825104</c:v>
                </c:pt>
                <c:pt idx="35">
                  <c:v>71.9851252209168</c:v>
                </c:pt>
                <c:pt idx="36">
                  <c:v>78.494470073739905</c:v>
                </c:pt>
                <c:pt idx="37">
                  <c:v>78.139788330272594</c:v>
                </c:pt>
                <c:pt idx="38">
                  <c:v>74.366203580369501</c:v>
                </c:pt>
              </c:numCache>
            </c:numRef>
          </c:val>
          <c:extLst>
            <c:ext xmlns:c16="http://schemas.microsoft.com/office/drawing/2014/chart" uri="{C3380CC4-5D6E-409C-BE32-E72D297353CC}">
              <c16:uniqueId val="{00000004-B79A-492A-B0EF-3A936B56A904}"/>
            </c:ext>
          </c:extLst>
        </c:ser>
        <c:dLbls>
          <c:showLegendKey val="0"/>
          <c:showVal val="0"/>
          <c:showCatName val="0"/>
          <c:showSerName val="0"/>
          <c:showPercent val="0"/>
          <c:showBubbleSize val="0"/>
        </c:dLbls>
        <c:gapWidth val="219"/>
        <c:axId val="1977878496"/>
        <c:axId val="1744416688"/>
      </c:barChart>
      <c:lineChart>
        <c:grouping val="standard"/>
        <c:varyColors val="0"/>
        <c:ser>
          <c:idx val="1"/>
          <c:order val="1"/>
          <c:tx>
            <c:strRef>
              <c:f>Table!$N$5</c:f>
              <c:strCache>
                <c:ptCount val="1"/>
                <c:pt idx="0">
                  <c:v>2021</c:v>
                </c:pt>
              </c:strCache>
            </c:strRef>
          </c:tx>
          <c:spPr>
            <a:ln w="28575" cap="rnd">
              <a:noFill/>
              <a:round/>
            </a:ln>
            <a:effectLst/>
          </c:spPr>
          <c:marker>
            <c:symbol val="triangle"/>
            <c:size val="8"/>
            <c:spPr>
              <a:solidFill>
                <a:schemeClr val="tx1"/>
              </a:solidFill>
              <a:ln w="9525">
                <a:solidFill>
                  <a:schemeClr val="tx1"/>
                </a:solidFill>
              </a:ln>
              <a:effectLst/>
            </c:spPr>
          </c:marker>
          <c:cat>
            <c:strRef>
              <c:f>Table!$B$6:$B$44</c:f>
              <c:strCache>
                <c:ptCount val="39"/>
                <c:pt idx="0">
                  <c:v>Türkiye</c:v>
                </c:pt>
                <c:pt idx="1">
                  <c:v>Costa Rica</c:v>
                </c:pt>
                <c:pt idx="2">
                  <c:v>Greece</c:v>
                </c:pt>
                <c:pt idx="3">
                  <c:v>Italy</c:v>
                </c:pt>
                <c:pt idx="4">
                  <c:v>Chile</c:v>
                </c:pt>
                <c:pt idx="5">
                  <c:v>Colombia</c:v>
                </c:pt>
                <c:pt idx="6">
                  <c:v>Mexico</c:v>
                </c:pt>
                <c:pt idx="7">
                  <c:v>Spain</c:v>
                </c:pt>
                <c:pt idx="8">
                  <c:v>Belgium</c:v>
                </c:pt>
                <c:pt idx="9">
                  <c:v>Korea</c:v>
                </c:pt>
                <c:pt idx="10">
                  <c:v>Israel</c:v>
                </c:pt>
                <c:pt idx="11">
                  <c:v>France</c:v>
                </c:pt>
                <c:pt idx="12">
                  <c:v>OECD</c:v>
                </c:pt>
                <c:pt idx="13">
                  <c:v>Luxembourg</c:v>
                </c:pt>
                <c:pt idx="14">
                  <c:v>United States</c:v>
                </c:pt>
                <c:pt idx="15">
                  <c:v>Slovak Republic</c:v>
                </c:pt>
                <c:pt idx="16">
                  <c:v>Latvia</c:v>
                </c:pt>
                <c:pt idx="17">
                  <c:v>Ireland</c:v>
                </c:pt>
                <c:pt idx="18">
                  <c:v>Poland</c:v>
                </c:pt>
                <c:pt idx="19">
                  <c:v>Portugal</c:v>
                </c:pt>
                <c:pt idx="20">
                  <c:v>Slovenia</c:v>
                </c:pt>
                <c:pt idx="21">
                  <c:v>Austria</c:v>
                </c:pt>
                <c:pt idx="22">
                  <c:v>Lithuania</c:v>
                </c:pt>
                <c:pt idx="23">
                  <c:v>Finland</c:v>
                </c:pt>
                <c:pt idx="24">
                  <c:v>Hungary</c:v>
                </c:pt>
                <c:pt idx="25">
                  <c:v>Canada</c:v>
                </c:pt>
                <c:pt idx="26">
                  <c:v>Estonia</c:v>
                </c:pt>
                <c:pt idx="27">
                  <c:v>Czechia</c:v>
                </c:pt>
                <c:pt idx="28">
                  <c:v>United Kingdom</c:v>
                </c:pt>
                <c:pt idx="29">
                  <c:v>Australia</c:v>
                </c:pt>
                <c:pt idx="30">
                  <c:v>Sweden</c:v>
                </c:pt>
                <c:pt idx="31">
                  <c:v>Denmark</c:v>
                </c:pt>
                <c:pt idx="32">
                  <c:v>Germany</c:v>
                </c:pt>
                <c:pt idx="33">
                  <c:v>Norway</c:v>
                </c:pt>
                <c:pt idx="34">
                  <c:v>Japan</c:v>
                </c:pt>
                <c:pt idx="35">
                  <c:v>New Zealand</c:v>
                </c:pt>
                <c:pt idx="36">
                  <c:v>Switzerland</c:v>
                </c:pt>
                <c:pt idx="37">
                  <c:v>Iceland</c:v>
                </c:pt>
                <c:pt idx="38">
                  <c:v>Netherlands</c:v>
                </c:pt>
              </c:strCache>
            </c:strRef>
          </c:cat>
          <c:val>
            <c:numRef>
              <c:f>Table!$N$6:$N$44</c:f>
              <c:numCache>
                <c:formatCode>#,##0.0</c:formatCode>
                <c:ptCount val="39"/>
                <c:pt idx="0">
                  <c:v>50.221334484992397</c:v>
                </c:pt>
                <c:pt idx="1">
                  <c:v>57.1565882843446</c:v>
                </c:pt>
                <c:pt idx="2">
                  <c:v>57.243256511631003</c:v>
                </c:pt>
                <c:pt idx="3">
                  <c:v>58.224406532879897</c:v>
                </c:pt>
                <c:pt idx="4">
                  <c:v>58.474086983017898</c:v>
                </c:pt>
                <c:pt idx="5">
                  <c:v>60.706856100436397</c:v>
                </c:pt>
                <c:pt idx="6">
                  <c:v>61.0369320558233</c:v>
                </c:pt>
                <c:pt idx="7">
                  <c:v>63.7949322478458</c:v>
                </c:pt>
                <c:pt idx="8">
                  <c:v>65.2781446894694</c:v>
                </c:pt>
                <c:pt idx="9">
                  <c:v>66.525289193977599</c:v>
                </c:pt>
                <c:pt idx="10">
                  <c:v>66.6006385325244</c:v>
                </c:pt>
                <c:pt idx="11">
                  <c:v>67.245846621387599</c:v>
                </c:pt>
                <c:pt idx="12">
                  <c:v>67.809206518318703</c:v>
                </c:pt>
                <c:pt idx="13">
                  <c:v>69.354450440617398</c:v>
                </c:pt>
                <c:pt idx="14">
                  <c:v>69.402112483922494</c:v>
                </c:pt>
                <c:pt idx="15">
                  <c:v>69.440413243894298</c:v>
                </c:pt>
                <c:pt idx="16">
                  <c:v>69.873204744246095</c:v>
                </c:pt>
                <c:pt idx="17">
                  <c:v>70.269266528374601</c:v>
                </c:pt>
                <c:pt idx="18">
                  <c:v>70.289105027788096</c:v>
                </c:pt>
                <c:pt idx="19">
                  <c:v>71.258342755966595</c:v>
                </c:pt>
                <c:pt idx="20">
                  <c:v>71.433225792186903</c:v>
                </c:pt>
                <c:pt idx="21">
                  <c:v>72.401150008727001</c:v>
                </c:pt>
                <c:pt idx="22">
                  <c:v>72.435939126092293</c:v>
                </c:pt>
                <c:pt idx="23">
                  <c:v>72.806783249310797</c:v>
                </c:pt>
                <c:pt idx="24">
                  <c:v>73.071456978935402</c:v>
                </c:pt>
                <c:pt idx="25">
                  <c:v>73.230923825486599</c:v>
                </c:pt>
                <c:pt idx="26">
                  <c:v>73.998598569631994</c:v>
                </c:pt>
                <c:pt idx="27">
                  <c:v>74.3949155844183</c:v>
                </c:pt>
                <c:pt idx="28">
                  <c:v>74.713403557544396</c:v>
                </c:pt>
                <c:pt idx="29">
                  <c:v>74.971933270100607</c:v>
                </c:pt>
                <c:pt idx="30">
                  <c:v>75.384208947582394</c:v>
                </c:pt>
                <c:pt idx="31">
                  <c:v>75.631252644370804</c:v>
                </c:pt>
                <c:pt idx="32">
                  <c:v>75.808600173504701</c:v>
                </c:pt>
                <c:pt idx="33">
                  <c:v>76.310478901177007</c:v>
                </c:pt>
                <c:pt idx="34">
                  <c:v>77.6518218623482</c:v>
                </c:pt>
                <c:pt idx="35">
                  <c:v>78.335643744063702</c:v>
                </c:pt>
                <c:pt idx="36">
                  <c:v>79.268049651781993</c:v>
                </c:pt>
                <c:pt idx="37">
                  <c:v>79.763593136214396</c:v>
                </c:pt>
                <c:pt idx="38">
                  <c:v>80.136055621797496</c:v>
                </c:pt>
              </c:numCache>
            </c:numRef>
          </c:val>
          <c:smooth val="0"/>
          <c:extLst>
            <c:ext xmlns:c16="http://schemas.microsoft.com/office/drawing/2014/chart" uri="{C3380CC4-5D6E-409C-BE32-E72D297353CC}">
              <c16:uniqueId val="{00000005-B79A-492A-B0EF-3A936B56A904}"/>
            </c:ext>
          </c:extLst>
        </c:ser>
        <c:dLbls>
          <c:showLegendKey val="0"/>
          <c:showVal val="0"/>
          <c:showCatName val="0"/>
          <c:showSerName val="0"/>
          <c:showPercent val="0"/>
          <c:showBubbleSize val="0"/>
        </c:dLbls>
        <c:marker val="1"/>
        <c:smooth val="0"/>
        <c:axId val="1977878496"/>
        <c:axId val="1744416688"/>
      </c:lineChart>
      <c:catAx>
        <c:axId val="197787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4416688"/>
        <c:crosses val="autoZero"/>
        <c:auto val="1"/>
        <c:lblAlgn val="ctr"/>
        <c:lblOffset val="100"/>
        <c:noMultiLvlLbl val="0"/>
      </c:catAx>
      <c:valAx>
        <c:axId val="1744416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7878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figure_all!$B$4</c:f>
              <c:strCache>
                <c:ptCount val="1"/>
                <c:pt idx="0">
                  <c:v>USA</c:v>
                </c:pt>
              </c:strCache>
            </c:strRef>
          </c:tx>
          <c:spPr>
            <a:ln w="38100" cap="rnd">
              <a:solidFill>
                <a:schemeClr val="accent1"/>
              </a:solidFill>
              <a:round/>
            </a:ln>
            <a:effectLst/>
          </c:spPr>
          <c:marker>
            <c:symbol val="none"/>
          </c:marker>
          <c:cat>
            <c:numRef>
              <c:f>figure_all!$A$5:$A$15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figure_all!$B$5:$B$15</c:f>
              <c:numCache>
                <c:formatCode>_(* #,##0.0000_);_(* \(#,##0.0000\);_(* "-"??_);_(@_)</c:formatCode>
                <c:ptCount val="11"/>
                <c:pt idx="0">
                  <c:v>7.1300142817659997E-4</c:v>
                </c:pt>
                <c:pt idx="1">
                  <c:v>7.5397835877740002E-4</c:v>
                </c:pt>
                <c:pt idx="2">
                  <c:v>1.0443552117452E-3</c:v>
                </c:pt>
                <c:pt idx="3">
                  <c:v>1.7000571598814E-3</c:v>
                </c:pt>
                <c:pt idx="4">
                  <c:v>1.9474464853937001E-3</c:v>
                </c:pt>
                <c:pt idx="5">
                  <c:v>3.3294189352909001E-3</c:v>
                </c:pt>
                <c:pt idx="6">
                  <c:v>5.0993301748315E-3</c:v>
                </c:pt>
                <c:pt idx="7">
                  <c:v>6.2139051027024E-3</c:v>
                </c:pt>
                <c:pt idx="8">
                  <c:v>5.6826048454763998E-3</c:v>
                </c:pt>
                <c:pt idx="9">
                  <c:v>6.7503549866084998E-3</c:v>
                </c:pt>
                <c:pt idx="10">
                  <c:v>7.9949650178661995E-3</c:v>
                </c:pt>
              </c:numCache>
            </c:numRef>
          </c:val>
          <c:smooth val="0"/>
          <c:extLst>
            <c:ext xmlns:c16="http://schemas.microsoft.com/office/drawing/2014/chart" uri="{C3380CC4-5D6E-409C-BE32-E72D297353CC}">
              <c16:uniqueId val="{00000000-9FB3-4AEC-8D4B-69D8EFA27713}"/>
            </c:ext>
          </c:extLst>
        </c:ser>
        <c:ser>
          <c:idx val="1"/>
          <c:order val="1"/>
          <c:tx>
            <c:strRef>
              <c:f>figure_all!$C$4</c:f>
              <c:strCache>
                <c:ptCount val="1"/>
                <c:pt idx="0">
                  <c:v>Canada</c:v>
                </c:pt>
              </c:strCache>
            </c:strRef>
          </c:tx>
          <c:spPr>
            <a:ln w="38100" cap="rnd">
              <a:solidFill>
                <a:schemeClr val="accent2"/>
              </a:solidFill>
              <a:round/>
            </a:ln>
            <a:effectLst/>
          </c:spPr>
          <c:marker>
            <c:symbol val="none"/>
          </c:marker>
          <c:cat>
            <c:numRef>
              <c:f>figure_all!$A$5:$A$15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figure_all!$C$5:$C$15</c:f>
              <c:numCache>
                <c:formatCode>_(* #,##0.0000_);_(* \(#,##0.0000\);_(* "-"??_);_(@_)</c:formatCode>
                <c:ptCount val="11"/>
                <c:pt idx="0">
                  <c:v>3.9928548912469998E-4</c:v>
                </c:pt>
                <c:pt idx="1">
                  <c:v>3.3768525201870002E-4</c:v>
                </c:pt>
                <c:pt idx="2">
                  <c:v>4.3069619647399999E-4</c:v>
                </c:pt>
                <c:pt idx="3">
                  <c:v>7.4005606302259995E-4</c:v>
                </c:pt>
                <c:pt idx="4">
                  <c:v>1.4168028365728E-3</c:v>
                </c:pt>
                <c:pt idx="5">
                  <c:v>2.232783809794E-3</c:v>
                </c:pt>
                <c:pt idx="6">
                  <c:v>3.8096703696788E-3</c:v>
                </c:pt>
                <c:pt idx="7">
                  <c:v>5.2204693230592999E-3</c:v>
                </c:pt>
                <c:pt idx="8">
                  <c:v>5.8142119563559004E-3</c:v>
                </c:pt>
                <c:pt idx="9">
                  <c:v>7.4242010055029003E-3</c:v>
                </c:pt>
                <c:pt idx="10">
                  <c:v>5.8680162713872002E-3</c:v>
                </c:pt>
              </c:numCache>
            </c:numRef>
          </c:val>
          <c:smooth val="0"/>
          <c:extLst>
            <c:ext xmlns:c16="http://schemas.microsoft.com/office/drawing/2014/chart" uri="{C3380CC4-5D6E-409C-BE32-E72D297353CC}">
              <c16:uniqueId val="{00000001-9FB3-4AEC-8D4B-69D8EFA27713}"/>
            </c:ext>
          </c:extLst>
        </c:ser>
        <c:ser>
          <c:idx val="2"/>
          <c:order val="2"/>
          <c:tx>
            <c:strRef>
              <c:f>figure_all!$D$4</c:f>
              <c:strCache>
                <c:ptCount val="1"/>
                <c:pt idx="0">
                  <c:v>UK</c:v>
                </c:pt>
              </c:strCache>
            </c:strRef>
          </c:tx>
          <c:spPr>
            <a:ln w="38100" cap="rnd">
              <a:solidFill>
                <a:schemeClr val="accent3"/>
              </a:solidFill>
              <a:round/>
            </a:ln>
            <a:effectLst/>
          </c:spPr>
          <c:marker>
            <c:symbol val="none"/>
          </c:marker>
          <c:cat>
            <c:numRef>
              <c:f>figure_all!$A$5:$A$15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figure_all!$D$5:$D$15</c:f>
              <c:numCache>
                <c:formatCode>0.0000</c:formatCode>
                <c:ptCount val="11"/>
                <c:pt idx="0">
                  <c:v>3.9906293967809998E-4</c:v>
                </c:pt>
                <c:pt idx="1">
                  <c:v>5.7578642430529999E-4</c:v>
                </c:pt>
                <c:pt idx="2">
                  <c:v>7.7509436029950002E-4</c:v>
                </c:pt>
                <c:pt idx="3">
                  <c:v>1.5278786339523E-3</c:v>
                </c:pt>
                <c:pt idx="4">
                  <c:v>2.3320426104559001E-3</c:v>
                </c:pt>
                <c:pt idx="5">
                  <c:v>4.1709639262914001E-3</c:v>
                </c:pt>
                <c:pt idx="6">
                  <c:v>4.7751047679216001E-3</c:v>
                </c:pt>
                <c:pt idx="7">
                  <c:v>5.5025282099316003E-3</c:v>
                </c:pt>
                <c:pt idx="8">
                  <c:v>7.2586767057057E-3</c:v>
                </c:pt>
                <c:pt idx="9">
                  <c:v>7.1431438615136003E-3</c:v>
                </c:pt>
                <c:pt idx="10">
                  <c:v>7.0763839963364E-3</c:v>
                </c:pt>
              </c:numCache>
            </c:numRef>
          </c:val>
          <c:smooth val="0"/>
          <c:extLst>
            <c:ext xmlns:c16="http://schemas.microsoft.com/office/drawing/2014/chart" uri="{C3380CC4-5D6E-409C-BE32-E72D297353CC}">
              <c16:uniqueId val="{00000002-9FB3-4AEC-8D4B-69D8EFA27713}"/>
            </c:ext>
          </c:extLst>
        </c:ser>
        <c:dLbls>
          <c:showLegendKey val="0"/>
          <c:showVal val="0"/>
          <c:showCatName val="0"/>
          <c:showSerName val="0"/>
          <c:showPercent val="0"/>
          <c:showBubbleSize val="0"/>
        </c:dLbls>
        <c:smooth val="0"/>
        <c:axId val="1248311167"/>
        <c:axId val="1248311583"/>
      </c:lineChart>
      <c:catAx>
        <c:axId val="124831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crossAx val="1248311583"/>
        <c:crosses val="autoZero"/>
        <c:auto val="1"/>
        <c:lblAlgn val="ctr"/>
        <c:lblOffset val="100"/>
        <c:noMultiLvlLbl val="0"/>
      </c:catAx>
      <c:valAx>
        <c:axId val="12483115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crossAx val="124831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11923859984794"/>
          <c:y val="3.3205619412515965E-2"/>
          <c:w val="0.83738182843966935"/>
          <c:h val="0.90496797095765324"/>
        </c:manualLayout>
      </c:layout>
      <c:scatterChart>
        <c:scatterStyle val="lineMarker"/>
        <c:varyColors val="0"/>
        <c:ser>
          <c:idx val="0"/>
          <c:order val="0"/>
          <c:tx>
            <c:strRef>
              <c:f>Sheet1!$IC$1</c:f>
              <c:strCache>
                <c:ptCount val="1"/>
                <c:pt idx="0">
                  <c:v>counts_emp_pct1222</c:v>
                </c:pt>
              </c:strCache>
            </c:strRef>
          </c:tx>
          <c:spPr>
            <a:ln w="25400" cap="rnd">
              <a:noFill/>
              <a:round/>
            </a:ln>
            <a:effectLst/>
          </c:spPr>
          <c:marker>
            <c:symbol val="diamond"/>
            <c:size val="9"/>
            <c:spPr>
              <a:solidFill>
                <a:srgbClr val="FF0000"/>
              </a:solidFill>
              <a:ln w="9525">
                <a:noFill/>
              </a:ln>
              <a:effectLst/>
            </c:spPr>
          </c:marker>
          <c:dLbls>
            <c:dLbl>
              <c:idx val="0"/>
              <c:layout>
                <c:manualLayout>
                  <c:x val="-6.9625761531766752E-3"/>
                  <c:y val="-3.3205619412515965E-2"/>
                </c:manualLayout>
              </c:layout>
              <c:tx>
                <c:rich>
                  <a:bodyPr/>
                  <a:lstStyle/>
                  <a:p>
                    <a:fld id="{5ACB90F9-07F8-4688-9E68-A189DE19BE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E2-4B94-9A48-6760B962D249}"/>
                </c:ext>
              </c:extLst>
            </c:dLbl>
            <c:dLbl>
              <c:idx val="1"/>
              <c:layout>
                <c:manualLayout>
                  <c:x val="-0.11488250652741518"/>
                  <c:y val="-5.8748403575989878E-2"/>
                </c:manualLayout>
              </c:layout>
              <c:tx>
                <c:rich>
                  <a:bodyPr/>
                  <a:lstStyle/>
                  <a:p>
                    <a:fld id="{75C5F81D-3965-45C6-91D3-8FFC3E95B9F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3E2-4B94-9A48-6760B962D249}"/>
                </c:ext>
              </c:extLst>
            </c:dLbl>
            <c:dLbl>
              <c:idx val="2"/>
              <c:tx>
                <c:rich>
                  <a:bodyPr/>
                  <a:lstStyle/>
                  <a:p>
                    <a:fld id="{7F1AABC7-F8BC-46E9-8DF9-A63D1D5B67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E2-4B94-9A48-6760B962D249}"/>
                </c:ext>
              </c:extLst>
            </c:dLbl>
            <c:dLbl>
              <c:idx val="3"/>
              <c:tx>
                <c:rich>
                  <a:bodyPr/>
                  <a:lstStyle/>
                  <a:p>
                    <a:fld id="{270FDE27-21D2-4A95-85E3-D6657B1367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E2-4B94-9A48-6760B962D249}"/>
                </c:ext>
              </c:extLst>
            </c:dLbl>
            <c:dLbl>
              <c:idx val="4"/>
              <c:delete val="1"/>
              <c:extLst>
                <c:ext xmlns:c15="http://schemas.microsoft.com/office/drawing/2012/chart" uri="{CE6537A1-D6FC-4f65-9D91-7224C49458BB}"/>
                <c:ext xmlns:c16="http://schemas.microsoft.com/office/drawing/2014/chart" uri="{C3380CC4-5D6E-409C-BE32-E72D297353CC}">
                  <c16:uniqueId val="{00000004-F3E2-4B94-9A48-6760B962D249}"/>
                </c:ext>
              </c:extLst>
            </c:dLbl>
            <c:dLbl>
              <c:idx val="5"/>
              <c:tx>
                <c:rich>
                  <a:bodyPr/>
                  <a:lstStyle/>
                  <a:p>
                    <a:fld id="{62A3F1DA-319A-4AB6-87E7-F8E087AC35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E2-4B94-9A48-6760B962D249}"/>
                </c:ext>
              </c:extLst>
            </c:dLbl>
            <c:dLbl>
              <c:idx val="6"/>
              <c:delete val="1"/>
              <c:extLst>
                <c:ext xmlns:c15="http://schemas.microsoft.com/office/drawing/2012/chart" uri="{CE6537A1-D6FC-4f65-9D91-7224C49458BB}"/>
                <c:ext xmlns:c16="http://schemas.microsoft.com/office/drawing/2014/chart" uri="{C3380CC4-5D6E-409C-BE32-E72D297353CC}">
                  <c16:uniqueId val="{00000006-F3E2-4B94-9A48-6760B962D249}"/>
                </c:ext>
              </c:extLst>
            </c:dLbl>
            <c:dLbl>
              <c:idx val="7"/>
              <c:delete val="1"/>
              <c:extLst>
                <c:ext xmlns:c15="http://schemas.microsoft.com/office/drawing/2012/chart" uri="{CE6537A1-D6FC-4f65-9D91-7224C49458BB}"/>
                <c:ext xmlns:c16="http://schemas.microsoft.com/office/drawing/2014/chart" uri="{C3380CC4-5D6E-409C-BE32-E72D297353CC}">
                  <c16:uniqueId val="{00000007-F3E2-4B94-9A48-6760B962D249}"/>
                </c:ext>
              </c:extLst>
            </c:dLbl>
            <c:dLbl>
              <c:idx val="8"/>
              <c:delete val="1"/>
              <c:extLst>
                <c:ext xmlns:c15="http://schemas.microsoft.com/office/drawing/2012/chart" uri="{CE6537A1-D6FC-4f65-9D91-7224C49458BB}"/>
                <c:ext xmlns:c16="http://schemas.microsoft.com/office/drawing/2014/chart" uri="{C3380CC4-5D6E-409C-BE32-E72D297353CC}">
                  <c16:uniqueId val="{00000008-F3E2-4B94-9A48-6760B962D249}"/>
                </c:ext>
              </c:extLst>
            </c:dLbl>
            <c:dLbl>
              <c:idx val="9"/>
              <c:delete val="1"/>
              <c:extLst>
                <c:ext xmlns:c15="http://schemas.microsoft.com/office/drawing/2012/chart" uri="{CE6537A1-D6FC-4f65-9D91-7224C49458BB}"/>
                <c:ext xmlns:c16="http://schemas.microsoft.com/office/drawing/2014/chart" uri="{C3380CC4-5D6E-409C-BE32-E72D297353CC}">
                  <c16:uniqueId val="{00000009-F3E2-4B94-9A48-6760B962D249}"/>
                </c:ext>
              </c:extLst>
            </c:dLbl>
            <c:dLbl>
              <c:idx val="10"/>
              <c:layout>
                <c:manualLayout>
                  <c:x val="-6.4403829416884245E-2"/>
                  <c:y val="7.662835249042145E-2"/>
                </c:manualLayout>
              </c:layout>
              <c:tx>
                <c:rich>
                  <a:bodyPr/>
                  <a:lstStyle/>
                  <a:p>
                    <a:fld id="{18E040BC-31E6-4BD5-92DA-742B3E92F52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E2-4B94-9A48-6760B962D249}"/>
                </c:ext>
              </c:extLst>
            </c:dLbl>
            <c:dLbl>
              <c:idx val="11"/>
              <c:delete val="1"/>
              <c:extLst>
                <c:ext xmlns:c15="http://schemas.microsoft.com/office/drawing/2012/chart" uri="{CE6537A1-D6FC-4f65-9D91-7224C49458BB}"/>
                <c:ext xmlns:c16="http://schemas.microsoft.com/office/drawing/2014/chart" uri="{C3380CC4-5D6E-409C-BE32-E72D297353CC}">
                  <c16:uniqueId val="{0000000B-F3E2-4B94-9A48-6760B962D249}"/>
                </c:ext>
              </c:extLst>
            </c:dLbl>
            <c:dLbl>
              <c:idx val="12"/>
              <c:delete val="1"/>
              <c:extLst>
                <c:ext xmlns:c15="http://schemas.microsoft.com/office/drawing/2012/chart" uri="{CE6537A1-D6FC-4f65-9D91-7224C49458BB}"/>
                <c:ext xmlns:c16="http://schemas.microsoft.com/office/drawing/2014/chart" uri="{C3380CC4-5D6E-409C-BE32-E72D297353CC}">
                  <c16:uniqueId val="{0000000C-F3E2-4B94-9A48-6760B962D249}"/>
                </c:ext>
              </c:extLst>
            </c:dLbl>
            <c:dLbl>
              <c:idx val="13"/>
              <c:tx>
                <c:rich>
                  <a:bodyPr/>
                  <a:lstStyle/>
                  <a:p>
                    <a:fld id="{578AF47D-03A5-4639-BB04-8D35A48ACE9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E2-4B94-9A48-6760B962D249}"/>
                </c:ext>
              </c:extLst>
            </c:dLbl>
            <c:dLbl>
              <c:idx val="14"/>
              <c:delete val="1"/>
              <c:extLst>
                <c:ext xmlns:c15="http://schemas.microsoft.com/office/drawing/2012/chart" uri="{CE6537A1-D6FC-4f65-9D91-7224C49458BB}"/>
                <c:ext xmlns:c16="http://schemas.microsoft.com/office/drawing/2014/chart" uri="{C3380CC4-5D6E-409C-BE32-E72D297353CC}">
                  <c16:uniqueId val="{0000000E-F3E2-4B94-9A48-6760B962D249}"/>
                </c:ext>
              </c:extLst>
            </c:dLbl>
            <c:dLbl>
              <c:idx val="15"/>
              <c:tx>
                <c:rich>
                  <a:bodyPr/>
                  <a:lstStyle/>
                  <a:p>
                    <a:fld id="{57FFF0EF-9D18-415C-9997-46945F8B24B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E2-4B94-9A48-6760B962D249}"/>
                </c:ext>
              </c:extLst>
            </c:dLbl>
            <c:dLbl>
              <c:idx val="16"/>
              <c:delete val="1"/>
              <c:extLst>
                <c:ext xmlns:c15="http://schemas.microsoft.com/office/drawing/2012/chart" uri="{CE6537A1-D6FC-4f65-9D91-7224C49458BB}"/>
                <c:ext xmlns:c16="http://schemas.microsoft.com/office/drawing/2014/chart" uri="{C3380CC4-5D6E-409C-BE32-E72D297353CC}">
                  <c16:uniqueId val="{00000010-F3E2-4B94-9A48-6760B962D249}"/>
                </c:ext>
              </c:extLst>
            </c:dLbl>
            <c:dLbl>
              <c:idx val="17"/>
              <c:delete val="1"/>
              <c:extLst>
                <c:ext xmlns:c15="http://schemas.microsoft.com/office/drawing/2012/chart" uri="{CE6537A1-D6FC-4f65-9D91-7224C49458BB}"/>
                <c:ext xmlns:c16="http://schemas.microsoft.com/office/drawing/2014/chart" uri="{C3380CC4-5D6E-409C-BE32-E72D297353CC}">
                  <c16:uniqueId val="{00000011-F3E2-4B94-9A48-6760B962D249}"/>
                </c:ext>
              </c:extLst>
            </c:dLbl>
            <c:dLbl>
              <c:idx val="18"/>
              <c:tx>
                <c:rich>
                  <a:bodyPr/>
                  <a:lstStyle/>
                  <a:p>
                    <a:fld id="{94CBBA54-B296-451C-8764-5886BFA7C3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E2-4B94-9A48-6760B962D249}"/>
                </c:ext>
              </c:extLst>
            </c:dLbl>
            <c:dLbl>
              <c:idx val="19"/>
              <c:delete val="1"/>
              <c:extLst>
                <c:ext xmlns:c15="http://schemas.microsoft.com/office/drawing/2012/chart" uri="{CE6537A1-D6FC-4f65-9D91-7224C49458BB}"/>
                <c:ext xmlns:c16="http://schemas.microsoft.com/office/drawing/2014/chart" uri="{C3380CC4-5D6E-409C-BE32-E72D297353CC}">
                  <c16:uniqueId val="{00000013-F3E2-4B94-9A48-6760B962D249}"/>
                </c:ext>
              </c:extLst>
            </c:dLbl>
            <c:dLbl>
              <c:idx val="20"/>
              <c:delete val="1"/>
              <c:extLst>
                <c:ext xmlns:c15="http://schemas.microsoft.com/office/drawing/2012/chart" uri="{CE6537A1-D6FC-4f65-9D91-7224C49458BB}"/>
                <c:ext xmlns:c16="http://schemas.microsoft.com/office/drawing/2014/chart" uri="{C3380CC4-5D6E-409C-BE32-E72D297353CC}">
                  <c16:uniqueId val="{00000014-F3E2-4B94-9A48-6760B962D249}"/>
                </c:ext>
              </c:extLst>
            </c:dLbl>
            <c:dLbl>
              <c:idx val="21"/>
              <c:tx>
                <c:rich>
                  <a:bodyPr/>
                  <a:lstStyle/>
                  <a:p>
                    <a:fld id="{FF65985A-67F3-43B5-89F3-06BC87C83A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E2-4B94-9A48-6760B962D249}"/>
                </c:ext>
              </c:extLst>
            </c:dLbl>
            <c:dLbl>
              <c:idx val="22"/>
              <c:delete val="1"/>
              <c:extLst>
                <c:ext xmlns:c15="http://schemas.microsoft.com/office/drawing/2012/chart" uri="{CE6537A1-D6FC-4f65-9D91-7224C49458BB}"/>
                <c:ext xmlns:c16="http://schemas.microsoft.com/office/drawing/2014/chart" uri="{C3380CC4-5D6E-409C-BE32-E72D297353CC}">
                  <c16:uniqueId val="{00000016-F3E2-4B94-9A48-6760B962D249}"/>
                </c:ext>
              </c:extLst>
            </c:dLbl>
            <c:dLbl>
              <c:idx val="23"/>
              <c:delete val="1"/>
              <c:extLst>
                <c:ext xmlns:c15="http://schemas.microsoft.com/office/drawing/2012/chart" uri="{CE6537A1-D6FC-4f65-9D91-7224C49458BB}"/>
                <c:ext xmlns:c16="http://schemas.microsoft.com/office/drawing/2014/chart" uri="{C3380CC4-5D6E-409C-BE32-E72D297353CC}">
                  <c16:uniqueId val="{00000017-F3E2-4B94-9A48-6760B962D249}"/>
                </c:ext>
              </c:extLst>
            </c:dLbl>
            <c:dLbl>
              <c:idx val="24"/>
              <c:delete val="1"/>
              <c:extLst>
                <c:ext xmlns:c15="http://schemas.microsoft.com/office/drawing/2012/chart" uri="{CE6537A1-D6FC-4f65-9D91-7224C49458BB}"/>
                <c:ext xmlns:c16="http://schemas.microsoft.com/office/drawing/2014/chart" uri="{C3380CC4-5D6E-409C-BE32-E72D297353CC}">
                  <c16:uniqueId val="{00000018-F3E2-4B94-9A48-6760B962D249}"/>
                </c:ext>
              </c:extLst>
            </c:dLbl>
            <c:dLbl>
              <c:idx val="25"/>
              <c:delete val="1"/>
              <c:extLst>
                <c:ext xmlns:c15="http://schemas.microsoft.com/office/drawing/2012/chart" uri="{CE6537A1-D6FC-4f65-9D91-7224C49458BB}"/>
                <c:ext xmlns:c16="http://schemas.microsoft.com/office/drawing/2014/chart" uri="{C3380CC4-5D6E-409C-BE32-E72D297353CC}">
                  <c16:uniqueId val="{00000019-F3E2-4B94-9A48-6760B962D249}"/>
                </c:ext>
              </c:extLst>
            </c:dLbl>
            <c:dLbl>
              <c:idx val="26"/>
              <c:tx>
                <c:rich>
                  <a:bodyPr/>
                  <a:lstStyle/>
                  <a:p>
                    <a:fld id="{4E62C4E8-0034-4E5B-BF46-69ADC2BB7B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E2-4B94-9A48-6760B962D249}"/>
                </c:ext>
              </c:extLst>
            </c:dLbl>
            <c:dLbl>
              <c:idx val="27"/>
              <c:delete val="1"/>
              <c:extLst>
                <c:ext xmlns:c15="http://schemas.microsoft.com/office/drawing/2012/chart" uri="{CE6537A1-D6FC-4f65-9D91-7224C49458BB}"/>
                <c:ext xmlns:c16="http://schemas.microsoft.com/office/drawing/2014/chart" uri="{C3380CC4-5D6E-409C-BE32-E72D297353CC}">
                  <c16:uniqueId val="{0000001B-F3E2-4B94-9A48-6760B962D249}"/>
                </c:ext>
              </c:extLst>
            </c:dLbl>
            <c:dLbl>
              <c:idx val="28"/>
              <c:delete val="1"/>
              <c:extLst>
                <c:ext xmlns:c15="http://schemas.microsoft.com/office/drawing/2012/chart" uri="{CE6537A1-D6FC-4f65-9D91-7224C49458BB}"/>
                <c:ext xmlns:c16="http://schemas.microsoft.com/office/drawing/2014/chart" uri="{C3380CC4-5D6E-409C-BE32-E72D297353CC}">
                  <c16:uniqueId val="{0000001C-F3E2-4B94-9A48-6760B962D249}"/>
                </c:ext>
              </c:extLst>
            </c:dLbl>
            <c:dLbl>
              <c:idx val="29"/>
              <c:tx>
                <c:rich>
                  <a:bodyPr/>
                  <a:lstStyle/>
                  <a:p>
                    <a:fld id="{02058EC0-08AE-41F3-84E5-4C76C768D1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3E2-4B94-9A48-6760B962D249}"/>
                </c:ext>
              </c:extLst>
            </c:dLbl>
            <c:dLbl>
              <c:idx val="30"/>
              <c:tx>
                <c:rich>
                  <a:bodyPr/>
                  <a:lstStyle/>
                  <a:p>
                    <a:fld id="{17E39C49-2157-4D37-943A-DC754145AC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3E2-4B94-9A48-6760B962D249}"/>
                </c:ext>
              </c:extLst>
            </c:dLbl>
            <c:dLbl>
              <c:idx val="31"/>
              <c:delete val="1"/>
              <c:extLst>
                <c:ext xmlns:c15="http://schemas.microsoft.com/office/drawing/2012/chart" uri="{CE6537A1-D6FC-4f65-9D91-7224C49458BB}"/>
                <c:ext xmlns:c16="http://schemas.microsoft.com/office/drawing/2014/chart" uri="{C3380CC4-5D6E-409C-BE32-E72D297353CC}">
                  <c16:uniqueId val="{0000001F-F3E2-4B94-9A48-6760B962D249}"/>
                </c:ext>
              </c:extLst>
            </c:dLbl>
            <c:dLbl>
              <c:idx val="32"/>
              <c:tx>
                <c:rich>
                  <a:bodyPr/>
                  <a:lstStyle/>
                  <a:p>
                    <a:fld id="{B725C1B2-5BA2-4F74-BCE5-4C98D3907E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3E2-4B94-9A48-6760B962D249}"/>
                </c:ext>
              </c:extLst>
            </c:dLbl>
            <c:dLbl>
              <c:idx val="33"/>
              <c:layout>
                <c:manualLayout>
                  <c:x val="3.4812880765883376E-3"/>
                  <c:y val="3.0651340996168581E-2"/>
                </c:manualLayout>
              </c:layout>
              <c:tx>
                <c:rich>
                  <a:bodyPr/>
                  <a:lstStyle/>
                  <a:p>
                    <a:fld id="{E41F6557-CE57-4F33-9E03-4EBBD9FD328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E2-4B94-9A48-6760B962D249}"/>
                </c:ext>
              </c:extLst>
            </c:dLbl>
            <c:dLbl>
              <c:idx val="34"/>
              <c:tx>
                <c:rich>
                  <a:bodyPr/>
                  <a:lstStyle/>
                  <a:p>
                    <a:fld id="{F456BA2A-1527-410B-9A18-F9F763E56B8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3E2-4B94-9A48-6760B962D249}"/>
                </c:ext>
              </c:extLst>
            </c:dLbl>
            <c:dLbl>
              <c:idx val="35"/>
              <c:tx>
                <c:rich>
                  <a:bodyPr/>
                  <a:lstStyle/>
                  <a:p>
                    <a:fld id="{1CBC50E8-8CD3-4B0E-9F50-E16CCD5CEC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3E2-4B94-9A48-6760B962D24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2"/>
                </a:solidFill>
                <a:prstDash val="sysDot"/>
              </a:ln>
              <a:effectLst/>
            </c:spPr>
            <c:trendlineType val="linear"/>
            <c:dispRSqr val="0"/>
            <c:dispEq val="0"/>
          </c:trendline>
          <c:xVal>
            <c:numRef>
              <c:f>(Sheet1!$B$2:$B$30,Sheet1!$B$32:$B$38)</c:f>
              <c:numCache>
                <c:formatCode>General</c:formatCode>
                <c:ptCount val="36"/>
                <c:pt idx="0">
                  <c:v>0.24831259999999999</c:v>
                </c:pt>
                <c:pt idx="1">
                  <c:v>0.34009660000000003</c:v>
                </c:pt>
                <c:pt idx="2">
                  <c:v>0.39030670000000001</c:v>
                </c:pt>
                <c:pt idx="3">
                  <c:v>0.42206769999999999</c:v>
                </c:pt>
                <c:pt idx="4">
                  <c:v>0.42886459999999998</c:v>
                </c:pt>
                <c:pt idx="5">
                  <c:v>0.46147179999999999</c:v>
                </c:pt>
                <c:pt idx="6">
                  <c:v>0.47338019999999997</c:v>
                </c:pt>
                <c:pt idx="7">
                  <c:v>0.51352410000000004</c:v>
                </c:pt>
                <c:pt idx="8">
                  <c:v>0.51816839999999997</c:v>
                </c:pt>
                <c:pt idx="9">
                  <c:v>0.52366979999999996</c:v>
                </c:pt>
                <c:pt idx="10">
                  <c:v>0.5274586</c:v>
                </c:pt>
                <c:pt idx="11">
                  <c:v>0.54303250000000003</c:v>
                </c:pt>
                <c:pt idx="12">
                  <c:v>0.54969950000000001</c:v>
                </c:pt>
                <c:pt idx="13">
                  <c:v>0.55338189999999998</c:v>
                </c:pt>
                <c:pt idx="14">
                  <c:v>0.56869829999999999</c:v>
                </c:pt>
                <c:pt idx="15">
                  <c:v>0.5845321</c:v>
                </c:pt>
                <c:pt idx="16">
                  <c:v>0.61722120000000003</c:v>
                </c:pt>
                <c:pt idx="17">
                  <c:v>0.64962379999999997</c:v>
                </c:pt>
                <c:pt idx="18">
                  <c:v>0.66037369999999995</c:v>
                </c:pt>
                <c:pt idx="19">
                  <c:v>0.67428460000000001</c:v>
                </c:pt>
                <c:pt idx="20">
                  <c:v>0.71138069999999998</c:v>
                </c:pt>
                <c:pt idx="21">
                  <c:v>0.7143545</c:v>
                </c:pt>
                <c:pt idx="22">
                  <c:v>0.72318839999999995</c:v>
                </c:pt>
                <c:pt idx="23">
                  <c:v>0.74679890000000004</c:v>
                </c:pt>
                <c:pt idx="24">
                  <c:v>0.75227109999999997</c:v>
                </c:pt>
                <c:pt idx="25">
                  <c:v>0.7525927</c:v>
                </c:pt>
                <c:pt idx="26">
                  <c:v>0.7824354</c:v>
                </c:pt>
                <c:pt idx="27">
                  <c:v>0.7826457</c:v>
                </c:pt>
                <c:pt idx="28">
                  <c:v>0.7913502</c:v>
                </c:pt>
                <c:pt idx="29">
                  <c:v>0.82065719999999998</c:v>
                </c:pt>
                <c:pt idx="30">
                  <c:v>0.82391950000000003</c:v>
                </c:pt>
                <c:pt idx="31">
                  <c:v>0.83561600000000003</c:v>
                </c:pt>
                <c:pt idx="32">
                  <c:v>0.84085799999999999</c:v>
                </c:pt>
                <c:pt idx="33">
                  <c:v>0.84670290000000004</c:v>
                </c:pt>
                <c:pt idx="34">
                  <c:v>0.86084119999999997</c:v>
                </c:pt>
                <c:pt idx="35">
                  <c:v>0.87496090000000004</c:v>
                </c:pt>
              </c:numCache>
            </c:numRef>
          </c:xVal>
          <c:yVal>
            <c:numRef>
              <c:f>(Sheet1!$IC$2:$IC$30,Sheet1!$IC$32:$IC$38)</c:f>
              <c:numCache>
                <c:formatCode>General</c:formatCode>
                <c:ptCount val="36"/>
                <c:pt idx="0">
                  <c:v>-1.5417400000000001</c:v>
                </c:pt>
                <c:pt idx="1">
                  <c:v>17.299900000000001</c:v>
                </c:pt>
                <c:pt idx="2">
                  <c:v>55.791789999999999</c:v>
                </c:pt>
                <c:pt idx="3">
                  <c:v>21.726120000000002</c:v>
                </c:pt>
                <c:pt idx="4">
                  <c:v>11.36834</c:v>
                </c:pt>
                <c:pt idx="5">
                  <c:v>15.31113</c:v>
                </c:pt>
                <c:pt idx="6">
                  <c:v>5.2181810000000004</c:v>
                </c:pt>
                <c:pt idx="7">
                  <c:v>-1.775318</c:v>
                </c:pt>
                <c:pt idx="8">
                  <c:v>3.5657809999999999</c:v>
                </c:pt>
                <c:pt idx="9">
                  <c:v>-1.7028970000000001</c:v>
                </c:pt>
                <c:pt idx="10">
                  <c:v>-16.642250000000001</c:v>
                </c:pt>
                <c:pt idx="11">
                  <c:v>2.62269</c:v>
                </c:pt>
                <c:pt idx="12">
                  <c:v>-3.583059</c:v>
                </c:pt>
                <c:pt idx="13">
                  <c:v>27.890640000000001</c:v>
                </c:pt>
                <c:pt idx="14">
                  <c:v>8.589817</c:v>
                </c:pt>
                <c:pt idx="15">
                  <c:v>-18.077529999999999</c:v>
                </c:pt>
                <c:pt idx="16">
                  <c:v>9.9571900000000007</c:v>
                </c:pt>
                <c:pt idx="17">
                  <c:v>-2.0480070000000001</c:v>
                </c:pt>
                <c:pt idx="18">
                  <c:v>-10.7567</c:v>
                </c:pt>
                <c:pt idx="19">
                  <c:v>12.85727</c:v>
                </c:pt>
                <c:pt idx="20">
                  <c:v>32.169220000000003</c:v>
                </c:pt>
                <c:pt idx="21">
                  <c:v>48.261789999999998</c:v>
                </c:pt>
                <c:pt idx="22">
                  <c:v>4.1772900000000002</c:v>
                </c:pt>
                <c:pt idx="23">
                  <c:v>2.6945350000000001</c:v>
                </c:pt>
                <c:pt idx="24">
                  <c:v>13.45049</c:v>
                </c:pt>
                <c:pt idx="25">
                  <c:v>8.3510179999999998</c:v>
                </c:pt>
                <c:pt idx="26">
                  <c:v>4.5383560000000003</c:v>
                </c:pt>
                <c:pt idx="27">
                  <c:v>12.44584</c:v>
                </c:pt>
                <c:pt idx="28">
                  <c:v>28.58511</c:v>
                </c:pt>
                <c:pt idx="29">
                  <c:v>11.5655</c:v>
                </c:pt>
                <c:pt idx="30">
                  <c:v>30.708100000000002</c:v>
                </c:pt>
                <c:pt idx="31">
                  <c:v>8.6576319999999996</c:v>
                </c:pt>
                <c:pt idx="32">
                  <c:v>39.707250000000002</c:v>
                </c:pt>
                <c:pt idx="33">
                  <c:v>27.69004</c:v>
                </c:pt>
                <c:pt idx="34">
                  <c:v>18.635840000000002</c:v>
                </c:pt>
                <c:pt idx="35">
                  <c:v>57.918900000000001</c:v>
                </c:pt>
              </c:numCache>
            </c:numRef>
          </c:yVal>
          <c:smooth val="0"/>
          <c:extLst>
            <c:ext xmlns:c15="http://schemas.microsoft.com/office/drawing/2012/chart" uri="{02D57815-91ED-43cb-92C2-25804820EDAC}">
              <c15:datalabelsRange>
                <c15:f>(Sheet1!$A$2:$A$30,Sheet1!$A$32:$A$38)</c15:f>
                <c15:dlblRangeCache>
                  <c:ptCount val="36"/>
                  <c:pt idx="0">
                    <c:v>Cleaners, helpers</c:v>
                  </c:pt>
                  <c:pt idx="1">
                    <c:v>Agricultural, forestry, fishery labourers</c:v>
                  </c:pt>
                  <c:pt idx="2">
                    <c:v>Food preparation assistants</c:v>
                  </c:pt>
                  <c:pt idx="3">
                    <c:v>Labourers</c:v>
                  </c:pt>
                  <c:pt idx="4">
                    <c:v>Refuse workers, other elementary workers</c:v>
                  </c:pt>
                  <c:pt idx="5">
                    <c:v>Assemblers</c:v>
                  </c:pt>
                  <c:pt idx="6">
                    <c:v>Stationary plant, machine operators</c:v>
                  </c:pt>
                  <c:pt idx="7">
                    <c:v>Skilled forestry, fishery, hunting workers</c:v>
                  </c:pt>
                  <c:pt idx="8">
                    <c:v>Building, workers</c:v>
                  </c:pt>
                  <c:pt idx="9">
                    <c:v>Food processing, wood working, garment, other craft</c:v>
                  </c:pt>
                  <c:pt idx="10">
                    <c:v>Skilled agricultural workers</c:v>
                  </c:pt>
                  <c:pt idx="11">
                    <c:v>Drivers, mobile plant operators</c:v>
                  </c:pt>
                  <c:pt idx="12">
                    <c:v>Metal, machinery workers</c:v>
                  </c:pt>
                  <c:pt idx="13">
                    <c:v>Personal care workers</c:v>
                  </c:pt>
                  <c:pt idx="14">
                    <c:v>Personal service workers</c:v>
                  </c:pt>
                  <c:pt idx="15">
                    <c:v>Handicraft, printing workers</c:v>
                  </c:pt>
                  <c:pt idx="16">
                    <c:v>Electrical, electronic trades workers</c:v>
                  </c:pt>
                  <c:pt idx="17">
                    <c:v>Sales workers</c:v>
                  </c:pt>
                  <c:pt idx="18">
                    <c:v>Other clerical support workers</c:v>
                  </c:pt>
                  <c:pt idx="19">
                    <c:v>Health assoc. pro.</c:v>
                  </c:pt>
                  <c:pt idx="20">
                    <c:v>Legal, social, cultural, related assoc. pro.</c:v>
                  </c:pt>
                  <c:pt idx="21">
                    <c:v>Health pro.</c:v>
                  </c:pt>
                  <c:pt idx="22">
                    <c:v>Protective services workers</c:v>
                  </c:pt>
                  <c:pt idx="23">
                    <c:v>Hospitality services managers</c:v>
                  </c:pt>
                  <c:pt idx="24">
                    <c:v>Science, engineering assoc. pro.</c:v>
                  </c:pt>
                  <c:pt idx="25">
                    <c:v>Numerical, material recording clerks</c:v>
                  </c:pt>
                  <c:pt idx="26">
                    <c:v>Customer services clerks</c:v>
                  </c:pt>
                  <c:pt idx="27">
                    <c:v>Teaching pro.</c:v>
                  </c:pt>
                  <c:pt idx="28">
                    <c:v>General, keyboard clerks</c:v>
                  </c:pt>
                  <c:pt idx="29">
                    <c:v>Production managers</c:v>
                  </c:pt>
                  <c:pt idx="30">
                    <c:v>Legal, social, cultural pro.</c:v>
                  </c:pt>
                  <c:pt idx="31">
                    <c:v>Business, administration assoc. pro.</c:v>
                  </c:pt>
                  <c:pt idx="32">
                    <c:v>Science, engineering pro.</c:v>
                  </c:pt>
                  <c:pt idx="33">
                    <c:v>Chief executives</c:v>
                  </c:pt>
                  <c:pt idx="34">
                    <c:v>Managers</c:v>
                  </c:pt>
                  <c:pt idx="35">
                    <c:v>Business pro.</c:v>
                  </c:pt>
                </c15:dlblRangeCache>
              </c15:datalabelsRange>
            </c:ext>
            <c:ext xmlns:c16="http://schemas.microsoft.com/office/drawing/2014/chart" uri="{C3380CC4-5D6E-409C-BE32-E72D297353CC}">
              <c16:uniqueId val="{00000025-F3E2-4B94-9A48-6760B962D249}"/>
            </c:ext>
          </c:extLst>
        </c:ser>
        <c:dLbls>
          <c:showLegendKey val="0"/>
          <c:showVal val="0"/>
          <c:showCatName val="0"/>
          <c:showSerName val="0"/>
          <c:showPercent val="0"/>
          <c:showBubbleSize val="0"/>
        </c:dLbls>
        <c:axId val="1271616447"/>
        <c:axId val="1014075487"/>
      </c:scatterChart>
      <c:valAx>
        <c:axId val="127161644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sz="1500"/>
                  <a:t>Exposure</a:t>
                </a:r>
                <a:r>
                  <a:rPr lang="en-US" sz="1500" baseline="0"/>
                  <a:t> to AI</a:t>
                </a:r>
                <a:endParaRPr lang="en-US" sz="1500"/>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014075487"/>
        <c:crosses val="autoZero"/>
        <c:crossBetween val="midCat"/>
      </c:valAx>
      <c:valAx>
        <c:axId val="1014075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sz="1500"/>
                  <a:t>% change in employment 2012-22</a:t>
                </a:r>
              </a:p>
            </c:rich>
          </c:tx>
          <c:layout>
            <c:manualLayout>
              <c:xMode val="edge"/>
              <c:yMode val="edge"/>
              <c:x val="2.3815831432285914E-3"/>
              <c:y val="0.20840981084261018"/>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2716164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868686"/>
                </a:solidFill>
                <a:latin typeface="+mj-lt"/>
                <a:ea typeface="+mn-ea"/>
                <a:cs typeface="+mn-cs"/>
              </a:defRPr>
            </a:pPr>
            <a:r>
              <a:rPr lang="en-GB"/>
              <a:t>% change in employment, 2012-2019</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868686"/>
              </a:solidFill>
              <a:latin typeface="+mj-lt"/>
              <a:ea typeface="+mn-ea"/>
              <a:cs typeface="+mn-cs"/>
            </a:defRPr>
          </a:pPr>
          <a:endParaRPr lang="en-US"/>
        </a:p>
      </c:txPr>
    </c:title>
    <c:autoTitleDeleted val="0"/>
    <c:plotArea>
      <c:layout/>
      <c:barChart>
        <c:barDir val="col"/>
        <c:grouping val="clustered"/>
        <c:varyColors val="0"/>
        <c:ser>
          <c:idx val="2"/>
          <c:order val="0"/>
          <c:tx>
            <c:strRef>
              <c:f>'By Education'!$D$2</c:f>
              <c:strCache>
                <c:ptCount val="1"/>
                <c:pt idx="0">
                  <c:v>Low Education</c:v>
                </c:pt>
              </c:strCache>
            </c:strRef>
          </c:tx>
          <c:spPr>
            <a:solidFill>
              <a:schemeClr val="bg1">
                <a:lumMod val="75000"/>
              </a:schemeClr>
            </a:solidFill>
            <a:ln>
              <a:solidFill>
                <a:schemeClr val="bg1"/>
              </a:solidFill>
            </a:ln>
            <a:effectLst/>
          </c:spPr>
          <c:invertIfNegative val="0"/>
          <c:dPt>
            <c:idx val="3"/>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3-DDD6-4097-827A-FFB27409BEE1}"/>
              </c:ext>
            </c:extLst>
          </c:dPt>
          <c:dPt>
            <c:idx val="16"/>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1-D65E-44A8-B665-584C3F7561CF}"/>
              </c:ext>
            </c:extLst>
          </c:dPt>
          <c:dPt>
            <c:idx val="18"/>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2-DDD6-4097-827A-FFB27409BEE1}"/>
              </c:ext>
            </c:extLst>
          </c:dPt>
          <c:dPt>
            <c:idx val="24"/>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4-DDD6-4097-827A-FFB27409BEE1}"/>
              </c:ext>
            </c:extLst>
          </c:dPt>
          <c:cat>
            <c:strRef>
              <c:f>'By Education'!$A$3:$A$29</c:f>
              <c:strCache>
                <c:ptCount val="27"/>
                <c:pt idx="0">
                  <c:v>GRC</c:v>
                </c:pt>
                <c:pt idx="1">
                  <c:v>FRA</c:v>
                </c:pt>
                <c:pt idx="2">
                  <c:v>FIN</c:v>
                </c:pt>
                <c:pt idx="3">
                  <c:v>POL</c:v>
                </c:pt>
                <c:pt idx="4">
                  <c:v>SVN</c:v>
                </c:pt>
                <c:pt idx="5">
                  <c:v>PRT</c:v>
                </c:pt>
                <c:pt idx="6">
                  <c:v>ROU</c:v>
                </c:pt>
                <c:pt idx="7">
                  <c:v>BEL</c:v>
                </c:pt>
                <c:pt idx="8">
                  <c:v>NLD</c:v>
                </c:pt>
                <c:pt idx="9">
                  <c:v>CHE</c:v>
                </c:pt>
                <c:pt idx="10">
                  <c:v>IRL</c:v>
                </c:pt>
                <c:pt idx="11">
                  <c:v>AUT</c:v>
                </c:pt>
                <c:pt idx="12">
                  <c:v>DNK</c:v>
                </c:pt>
                <c:pt idx="13">
                  <c:v>ISL</c:v>
                </c:pt>
                <c:pt idx="14">
                  <c:v>ITA</c:v>
                </c:pt>
                <c:pt idx="15">
                  <c:v>SWE</c:v>
                </c:pt>
                <c:pt idx="16">
                  <c:v>LVA</c:v>
                </c:pt>
                <c:pt idx="17">
                  <c:v>USA</c:v>
                </c:pt>
                <c:pt idx="18">
                  <c:v>LTU</c:v>
                </c:pt>
                <c:pt idx="19">
                  <c:v>ESP</c:v>
                </c:pt>
                <c:pt idx="20">
                  <c:v>DEU</c:v>
                </c:pt>
                <c:pt idx="21">
                  <c:v>GBR</c:v>
                </c:pt>
                <c:pt idx="22">
                  <c:v>LUX</c:v>
                </c:pt>
                <c:pt idx="23">
                  <c:v>CZE</c:v>
                </c:pt>
                <c:pt idx="24">
                  <c:v>EST</c:v>
                </c:pt>
                <c:pt idx="25">
                  <c:v>HUN</c:v>
                </c:pt>
                <c:pt idx="26">
                  <c:v>SVK</c:v>
                </c:pt>
              </c:strCache>
            </c:strRef>
          </c:cat>
          <c:val>
            <c:numRef>
              <c:f>'By Education'!$D$3:$D$29</c:f>
              <c:numCache>
                <c:formatCode>0%</c:formatCode>
                <c:ptCount val="27"/>
                <c:pt idx="0">
                  <c:v>-0.3207929322938689</c:v>
                </c:pt>
                <c:pt idx="1">
                  <c:v>-0.27237482067765106</c:v>
                </c:pt>
                <c:pt idx="2">
                  <c:v>-0.26175863051245324</c:v>
                </c:pt>
                <c:pt idx="3">
                  <c:v>-0.23150205926466016</c:v>
                </c:pt>
                <c:pt idx="4">
                  <c:v>-0.21670699948694447</c:v>
                </c:pt>
                <c:pt idx="5">
                  <c:v>-0.19350168532697259</c:v>
                </c:pt>
                <c:pt idx="6">
                  <c:v>-0.17490448355811003</c:v>
                </c:pt>
                <c:pt idx="7">
                  <c:v>-0.15450821820154964</c:v>
                </c:pt>
                <c:pt idx="8">
                  <c:v>-0.15242590386498236</c:v>
                </c:pt>
                <c:pt idx="9">
                  <c:v>-0.15161714943929713</c:v>
                </c:pt>
                <c:pt idx="10">
                  <c:v>-0.14146693092074236</c:v>
                </c:pt>
                <c:pt idx="11">
                  <c:v>-0.13495703601237924</c:v>
                </c:pt>
                <c:pt idx="12">
                  <c:v>-0.11932828602602626</c:v>
                </c:pt>
                <c:pt idx="13">
                  <c:v>-9.4340583809442949E-2</c:v>
                </c:pt>
                <c:pt idx="14">
                  <c:v>-9.2380562974502381E-2</c:v>
                </c:pt>
                <c:pt idx="15">
                  <c:v>-9.0112526960433509E-2</c:v>
                </c:pt>
                <c:pt idx="16">
                  <c:v>-6.4689404896962774E-2</c:v>
                </c:pt>
                <c:pt idx="17">
                  <c:v>-2.9062301588823586E-2</c:v>
                </c:pt>
                <c:pt idx="18">
                  <c:v>-1.4617489160773231E-2</c:v>
                </c:pt>
                <c:pt idx="19">
                  <c:v>-1.1526110182661631E-2</c:v>
                </c:pt>
                <c:pt idx="20">
                  <c:v>5.199431417502727E-2</c:v>
                </c:pt>
                <c:pt idx="21">
                  <c:v>7.9717520938532571E-2</c:v>
                </c:pt>
                <c:pt idx="22">
                  <c:v>0.16711267518501693</c:v>
                </c:pt>
                <c:pt idx="23">
                  <c:v>0.17724603413275403</c:v>
                </c:pt>
                <c:pt idx="24">
                  <c:v>0.17927918922071881</c:v>
                </c:pt>
                <c:pt idx="25">
                  <c:v>0.22107668646602679</c:v>
                </c:pt>
                <c:pt idx="26">
                  <c:v>0.29222303358767421</c:v>
                </c:pt>
              </c:numCache>
            </c:numRef>
          </c:val>
          <c:extLst>
            <c:ext xmlns:c16="http://schemas.microsoft.com/office/drawing/2014/chart" uri="{C3380CC4-5D6E-409C-BE32-E72D297353CC}">
              <c16:uniqueId val="{00000002-D65E-44A8-B665-584C3F7561CF}"/>
            </c:ext>
          </c:extLst>
        </c:ser>
        <c:ser>
          <c:idx val="1"/>
          <c:order val="1"/>
          <c:tx>
            <c:strRef>
              <c:f>'By Education'!$C$2</c:f>
              <c:strCache>
                <c:ptCount val="1"/>
                <c:pt idx="0">
                  <c:v>Middle Education</c:v>
                </c:pt>
              </c:strCache>
            </c:strRef>
          </c:tx>
          <c:spPr>
            <a:solidFill>
              <a:schemeClr val="tx1"/>
            </a:solidFill>
            <a:ln>
              <a:solidFill>
                <a:schemeClr val="tx1">
                  <a:lumMod val="65000"/>
                </a:schemeClr>
              </a:solidFill>
            </a:ln>
            <a:effectLst/>
          </c:spPr>
          <c:invertIfNegative val="0"/>
          <c:dPt>
            <c:idx val="12"/>
            <c:invertIfNegative val="0"/>
            <c:bubble3D val="0"/>
            <c:spPr>
              <a:solidFill>
                <a:schemeClr val="tx1"/>
              </a:solidFill>
              <a:ln>
                <a:solidFill>
                  <a:schemeClr val="tx1">
                    <a:lumMod val="65000"/>
                  </a:schemeClr>
                </a:solidFill>
              </a:ln>
              <a:effectLst/>
            </c:spPr>
            <c:extLst>
              <c:ext xmlns:c16="http://schemas.microsoft.com/office/drawing/2014/chart" uri="{C3380CC4-5D6E-409C-BE32-E72D297353CC}">
                <c16:uniqueId val="{00000000-FBB7-4CED-AC47-B37D5B1A151C}"/>
              </c:ext>
            </c:extLst>
          </c:dPt>
          <c:cat>
            <c:strRef>
              <c:f>'By Education'!$A$3:$A$29</c:f>
              <c:strCache>
                <c:ptCount val="27"/>
                <c:pt idx="0">
                  <c:v>GRC</c:v>
                </c:pt>
                <c:pt idx="1">
                  <c:v>FRA</c:v>
                </c:pt>
                <c:pt idx="2">
                  <c:v>FIN</c:v>
                </c:pt>
                <c:pt idx="3">
                  <c:v>POL</c:v>
                </c:pt>
                <c:pt idx="4">
                  <c:v>SVN</c:v>
                </c:pt>
                <c:pt idx="5">
                  <c:v>PRT</c:v>
                </c:pt>
                <c:pt idx="6">
                  <c:v>ROU</c:v>
                </c:pt>
                <c:pt idx="7">
                  <c:v>BEL</c:v>
                </c:pt>
                <c:pt idx="8">
                  <c:v>NLD</c:v>
                </c:pt>
                <c:pt idx="9">
                  <c:v>CHE</c:v>
                </c:pt>
                <c:pt idx="10">
                  <c:v>IRL</c:v>
                </c:pt>
                <c:pt idx="11">
                  <c:v>AUT</c:v>
                </c:pt>
                <c:pt idx="12">
                  <c:v>DNK</c:v>
                </c:pt>
                <c:pt idx="13">
                  <c:v>ISL</c:v>
                </c:pt>
                <c:pt idx="14">
                  <c:v>ITA</c:v>
                </c:pt>
                <c:pt idx="15">
                  <c:v>SWE</c:v>
                </c:pt>
                <c:pt idx="16">
                  <c:v>LVA</c:v>
                </c:pt>
                <c:pt idx="17">
                  <c:v>USA</c:v>
                </c:pt>
                <c:pt idx="18">
                  <c:v>LTU</c:v>
                </c:pt>
                <c:pt idx="19">
                  <c:v>ESP</c:v>
                </c:pt>
                <c:pt idx="20">
                  <c:v>DEU</c:v>
                </c:pt>
                <c:pt idx="21">
                  <c:v>GBR</c:v>
                </c:pt>
                <c:pt idx="22">
                  <c:v>LUX</c:v>
                </c:pt>
                <c:pt idx="23">
                  <c:v>CZE</c:v>
                </c:pt>
                <c:pt idx="24">
                  <c:v>EST</c:v>
                </c:pt>
                <c:pt idx="25">
                  <c:v>HUN</c:v>
                </c:pt>
                <c:pt idx="26">
                  <c:v>SVK</c:v>
                </c:pt>
              </c:strCache>
            </c:strRef>
          </c:cat>
          <c:val>
            <c:numRef>
              <c:f>'By Education'!$C$3:$C$29</c:f>
              <c:numCache>
                <c:formatCode>0%</c:formatCode>
                <c:ptCount val="27"/>
                <c:pt idx="0">
                  <c:v>0.19538408599669085</c:v>
                </c:pt>
                <c:pt idx="1">
                  <c:v>1.2439401698742476E-2</c:v>
                </c:pt>
                <c:pt idx="2">
                  <c:v>-6.1627705718520246E-4</c:v>
                </c:pt>
                <c:pt idx="3">
                  <c:v>-2.6067810466206588E-2</c:v>
                </c:pt>
                <c:pt idx="4">
                  <c:v>5.6661690364730784E-3</c:v>
                </c:pt>
                <c:pt idx="5">
                  <c:v>0.47835709707496377</c:v>
                </c:pt>
                <c:pt idx="6">
                  <c:v>3.3696053809355329E-2</c:v>
                </c:pt>
                <c:pt idx="7">
                  <c:v>7.5533271685062145E-2</c:v>
                </c:pt>
                <c:pt idx="8">
                  <c:v>2.177618146150637E-2</c:v>
                </c:pt>
                <c:pt idx="9">
                  <c:v>-3.7726042743641219E-2</c:v>
                </c:pt>
                <c:pt idx="10">
                  <c:v>0.27791337637744173</c:v>
                </c:pt>
                <c:pt idx="11">
                  <c:v>-0.14113873757451831</c:v>
                </c:pt>
                <c:pt idx="12">
                  <c:v>6.4217739167871782E-2</c:v>
                </c:pt>
                <c:pt idx="13">
                  <c:v>0.17172582370201184</c:v>
                </c:pt>
                <c:pt idx="14">
                  <c:v>2.5366681857242043E-2</c:v>
                </c:pt>
                <c:pt idx="15">
                  <c:v>-2.5688356714154367E-2</c:v>
                </c:pt>
                <c:pt idx="16">
                  <c:v>-6.1401450975281303E-2</c:v>
                </c:pt>
                <c:pt idx="17">
                  <c:v>3.4872974806655535E-2</c:v>
                </c:pt>
                <c:pt idx="18">
                  <c:v>-4.7272321638748914E-2</c:v>
                </c:pt>
                <c:pt idx="19">
                  <c:v>0.17197891877155549</c:v>
                </c:pt>
                <c:pt idx="20">
                  <c:v>5.8196502428452972E-2</c:v>
                </c:pt>
                <c:pt idx="21">
                  <c:v>3.783675667869809E-2</c:v>
                </c:pt>
                <c:pt idx="22">
                  <c:v>-3.0026878990153605E-2</c:v>
                </c:pt>
                <c:pt idx="23">
                  <c:v>3.0009825227865106E-2</c:v>
                </c:pt>
                <c:pt idx="24">
                  <c:v>1.1392768082524247E-2</c:v>
                </c:pt>
                <c:pt idx="25">
                  <c:v>0.1493831190896405</c:v>
                </c:pt>
                <c:pt idx="26">
                  <c:v>8.4399144516297195E-3</c:v>
                </c:pt>
              </c:numCache>
            </c:numRef>
          </c:val>
          <c:extLst>
            <c:ext xmlns:c16="http://schemas.microsoft.com/office/drawing/2014/chart" uri="{C3380CC4-5D6E-409C-BE32-E72D297353CC}">
              <c16:uniqueId val="{00000003-D65E-44A8-B665-584C3F7561CF}"/>
            </c:ext>
          </c:extLst>
        </c:ser>
        <c:ser>
          <c:idx val="0"/>
          <c:order val="2"/>
          <c:tx>
            <c:strRef>
              <c:f>'By Education'!$B$2</c:f>
              <c:strCache>
                <c:ptCount val="1"/>
                <c:pt idx="0">
                  <c:v>High Education</c:v>
                </c:pt>
              </c:strCache>
            </c:strRef>
          </c:tx>
          <c:spPr>
            <a:solidFill>
              <a:srgbClr val="97BF0D"/>
            </a:solidFill>
            <a:ln>
              <a:solidFill>
                <a:schemeClr val="tx1">
                  <a:lumMod val="75000"/>
                </a:schemeClr>
              </a:solidFill>
            </a:ln>
            <a:effectLst/>
          </c:spPr>
          <c:invertIfNegative val="0"/>
          <c:dPt>
            <c:idx val="12"/>
            <c:invertIfNegative val="0"/>
            <c:bubble3D val="0"/>
            <c:spPr>
              <a:solidFill>
                <a:srgbClr val="97BF0D"/>
              </a:solidFill>
              <a:ln>
                <a:solidFill>
                  <a:schemeClr val="tx1">
                    <a:lumMod val="75000"/>
                  </a:schemeClr>
                </a:solidFill>
              </a:ln>
              <a:effectLst/>
            </c:spPr>
            <c:extLst>
              <c:ext xmlns:c16="http://schemas.microsoft.com/office/drawing/2014/chart" uri="{C3380CC4-5D6E-409C-BE32-E72D297353CC}">
                <c16:uniqueId val="{00000001-FBB7-4CED-AC47-B37D5B1A151C}"/>
              </c:ext>
            </c:extLst>
          </c:dPt>
          <c:cat>
            <c:strRef>
              <c:f>'By Education'!$A$3:$A$29</c:f>
              <c:strCache>
                <c:ptCount val="27"/>
                <c:pt idx="0">
                  <c:v>GRC</c:v>
                </c:pt>
                <c:pt idx="1">
                  <c:v>FRA</c:v>
                </c:pt>
                <c:pt idx="2">
                  <c:v>FIN</c:v>
                </c:pt>
                <c:pt idx="3">
                  <c:v>POL</c:v>
                </c:pt>
                <c:pt idx="4">
                  <c:v>SVN</c:v>
                </c:pt>
                <c:pt idx="5">
                  <c:v>PRT</c:v>
                </c:pt>
                <c:pt idx="6">
                  <c:v>ROU</c:v>
                </c:pt>
                <c:pt idx="7">
                  <c:v>BEL</c:v>
                </c:pt>
                <c:pt idx="8">
                  <c:v>NLD</c:v>
                </c:pt>
                <c:pt idx="9">
                  <c:v>CHE</c:v>
                </c:pt>
                <c:pt idx="10">
                  <c:v>IRL</c:v>
                </c:pt>
                <c:pt idx="11">
                  <c:v>AUT</c:v>
                </c:pt>
                <c:pt idx="12">
                  <c:v>DNK</c:v>
                </c:pt>
                <c:pt idx="13">
                  <c:v>ISL</c:v>
                </c:pt>
                <c:pt idx="14">
                  <c:v>ITA</c:v>
                </c:pt>
                <c:pt idx="15">
                  <c:v>SWE</c:v>
                </c:pt>
                <c:pt idx="16">
                  <c:v>LVA</c:v>
                </c:pt>
                <c:pt idx="17">
                  <c:v>USA</c:v>
                </c:pt>
                <c:pt idx="18">
                  <c:v>LTU</c:v>
                </c:pt>
                <c:pt idx="19">
                  <c:v>ESP</c:v>
                </c:pt>
                <c:pt idx="20">
                  <c:v>DEU</c:v>
                </c:pt>
                <c:pt idx="21">
                  <c:v>GBR</c:v>
                </c:pt>
                <c:pt idx="22">
                  <c:v>LUX</c:v>
                </c:pt>
                <c:pt idx="23">
                  <c:v>CZE</c:v>
                </c:pt>
                <c:pt idx="24">
                  <c:v>EST</c:v>
                </c:pt>
                <c:pt idx="25">
                  <c:v>HUN</c:v>
                </c:pt>
                <c:pt idx="26">
                  <c:v>SVK</c:v>
                </c:pt>
              </c:strCache>
            </c:strRef>
          </c:cat>
          <c:val>
            <c:numRef>
              <c:f>'By Education'!$B$3:$B$29</c:f>
              <c:numCache>
                <c:formatCode>0%</c:formatCode>
                <c:ptCount val="27"/>
                <c:pt idx="0">
                  <c:v>0.23557603081993411</c:v>
                </c:pt>
                <c:pt idx="1">
                  <c:v>0.29262936037393877</c:v>
                </c:pt>
                <c:pt idx="2">
                  <c:v>0.160294749953002</c:v>
                </c:pt>
                <c:pt idx="3">
                  <c:v>0.29741449515845564</c:v>
                </c:pt>
                <c:pt idx="4">
                  <c:v>0.29959791842239869</c:v>
                </c:pt>
                <c:pt idx="5">
                  <c:v>0.48115785896867347</c:v>
                </c:pt>
                <c:pt idx="6">
                  <c:v>0.20474466507147221</c:v>
                </c:pt>
                <c:pt idx="7">
                  <c:v>0.16074414075410429</c:v>
                </c:pt>
                <c:pt idx="8">
                  <c:v>0.28030394359641336</c:v>
                </c:pt>
                <c:pt idx="9">
                  <c:v>0.35329459076029668</c:v>
                </c:pt>
                <c:pt idx="10">
                  <c:v>0.31466015994483176</c:v>
                </c:pt>
                <c:pt idx="11">
                  <c:v>0.87041838297987495</c:v>
                </c:pt>
                <c:pt idx="12">
                  <c:v>0.22113897805585503</c:v>
                </c:pt>
                <c:pt idx="13">
                  <c:v>0.5081746856546866</c:v>
                </c:pt>
                <c:pt idx="14">
                  <c:v>0.28070346486047865</c:v>
                </c:pt>
                <c:pt idx="15">
                  <c:v>0.34465978360396127</c:v>
                </c:pt>
                <c:pt idx="16">
                  <c:v>0.23323792595396128</c:v>
                </c:pt>
                <c:pt idx="17">
                  <c:v>0.23455984193204618</c:v>
                </c:pt>
                <c:pt idx="18">
                  <c:v>0.25773246006126871</c:v>
                </c:pt>
                <c:pt idx="19">
                  <c:v>0.20866920243724299</c:v>
                </c:pt>
                <c:pt idx="20">
                  <c:v>9.1898124503338854E-2</c:v>
                </c:pt>
                <c:pt idx="21">
                  <c:v>0.21917451888403541</c:v>
                </c:pt>
                <c:pt idx="22">
                  <c:v>0.40204046339226984</c:v>
                </c:pt>
                <c:pt idx="23">
                  <c:v>0.24318107839946035</c:v>
                </c:pt>
                <c:pt idx="24">
                  <c:v>0.17174464753368068</c:v>
                </c:pt>
                <c:pt idx="25">
                  <c:v>0.22086743676219267</c:v>
                </c:pt>
                <c:pt idx="26">
                  <c:v>0.41843797931123439</c:v>
                </c:pt>
              </c:numCache>
            </c:numRef>
          </c:val>
          <c:extLst>
            <c:ext xmlns:c16="http://schemas.microsoft.com/office/drawing/2014/chart" uri="{C3380CC4-5D6E-409C-BE32-E72D297353CC}">
              <c16:uniqueId val="{00000004-D65E-44A8-B665-584C3F7561CF}"/>
            </c:ext>
          </c:extLst>
        </c:ser>
        <c:dLbls>
          <c:showLegendKey val="0"/>
          <c:showVal val="0"/>
          <c:showCatName val="0"/>
          <c:showSerName val="0"/>
          <c:showPercent val="0"/>
          <c:showBubbleSize val="0"/>
        </c:dLbls>
        <c:gapWidth val="100"/>
        <c:overlap val="-27"/>
        <c:axId val="946824648"/>
        <c:axId val="946821696"/>
      </c:barChart>
      <c:catAx>
        <c:axId val="9468246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868686"/>
                </a:solidFill>
                <a:latin typeface="+mj-lt"/>
                <a:ea typeface="+mn-ea"/>
                <a:cs typeface="+mn-cs"/>
              </a:defRPr>
            </a:pPr>
            <a:endParaRPr lang="en-US"/>
          </a:p>
        </c:txPr>
        <c:crossAx val="946821696"/>
        <c:crosses val="autoZero"/>
        <c:auto val="1"/>
        <c:lblAlgn val="ctr"/>
        <c:lblOffset val="100"/>
        <c:noMultiLvlLbl val="0"/>
      </c:catAx>
      <c:valAx>
        <c:axId val="946821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868686"/>
                </a:solidFill>
                <a:latin typeface="+mj-lt"/>
                <a:ea typeface="+mn-ea"/>
                <a:cs typeface="+mn-cs"/>
              </a:defRPr>
            </a:pPr>
            <a:endParaRPr lang="en-US"/>
          </a:p>
        </c:txPr>
        <c:crossAx val="946824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868686"/>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rgbClr val="868686"/>
          </a:solidFill>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33200337858613E-2"/>
          <c:y val="6.900387779294348E-2"/>
          <c:w val="0.94160410658349503"/>
          <c:h val="0.8033766196394172"/>
        </c:manualLayout>
      </c:layout>
      <c:barChart>
        <c:barDir val="bar"/>
        <c:grouping val="clustered"/>
        <c:varyColors val="0"/>
        <c:ser>
          <c:idx val="0"/>
          <c:order val="0"/>
          <c:tx>
            <c:strRef>
              <c:f>most_demanded_skills!$C$31</c:f>
              <c:strCache>
                <c:ptCount val="1"/>
                <c:pt idx="0">
                  <c:v>2021-2022</c:v>
                </c:pt>
              </c:strCache>
            </c:strRef>
          </c:tx>
          <c:spPr>
            <a:solidFill>
              <a:srgbClr val="002F6C"/>
            </a:solidFill>
            <a:ln w="6350" cmpd="sng">
              <a:noFill/>
              <a:round/>
            </a:ln>
            <a:effectLst/>
            <a:extLst>
              <a:ext uri="{91240B29-F687-4F45-9708-019B960494DF}">
                <a14:hiddenLine xmlns:a14="http://schemas.microsoft.com/office/drawing/2010/main" w="6350" cmpd="sng">
                  <a:solidFill>
                    <a:srgbClr val="000000"/>
                  </a:solidFill>
                  <a:round/>
                </a14:hiddenLine>
              </a:ext>
            </a:extLst>
          </c:spPr>
          <c:invertIfNegative val="0"/>
          <c:dLbls>
            <c:spPr>
              <a:noFill/>
              <a:ln>
                <a:noFill/>
              </a:ln>
              <a:effectLst/>
            </c:spPr>
            <c:txPr>
              <a:bodyPr wrap="square" lIns="38100" tIns="19050" rIns="38100" bIns="19050" anchor="ctr">
                <a:spAutoFit/>
              </a:bodyPr>
              <a:lstStyle/>
              <a:p>
                <a:pPr>
                  <a:defRPr sz="14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most_demanded_skills!$B$32:$B$36</c:f>
              <c:strCache>
                <c:ptCount val="5"/>
                <c:pt idx="0">
                  <c:v>Management</c:v>
                </c:pt>
                <c:pt idx="1">
                  <c:v>Business</c:v>
                </c:pt>
                <c:pt idx="2">
                  <c:v>Emotional Skills</c:v>
                </c:pt>
                <c:pt idx="3">
                  <c:v>Social Skills</c:v>
                </c:pt>
                <c:pt idx="4">
                  <c:v>Digital</c:v>
                </c:pt>
              </c:strCache>
            </c:strRef>
          </c:cat>
          <c:val>
            <c:numRef>
              <c:f>most_demanded_skills!$C$32:$C$36</c:f>
              <c:numCache>
                <c:formatCode>0%</c:formatCode>
                <c:ptCount val="5"/>
                <c:pt idx="0">
                  <c:v>0.71657943725585938</c:v>
                </c:pt>
                <c:pt idx="1">
                  <c:v>0.67346036434173584</c:v>
                </c:pt>
                <c:pt idx="2">
                  <c:v>0.62783235311508179</c:v>
                </c:pt>
                <c:pt idx="3">
                  <c:v>0.59055757522583008</c:v>
                </c:pt>
                <c:pt idx="4">
                  <c:v>0.5751306414604187</c:v>
                </c:pt>
              </c:numCache>
            </c:numRef>
          </c:val>
          <c:extLst>
            <c:ext xmlns:c16="http://schemas.microsoft.com/office/drawing/2014/chart" uri="{C3380CC4-5D6E-409C-BE32-E72D297353CC}">
              <c16:uniqueId val="{00000000-21A7-423E-AB60-878AB491A457}"/>
            </c:ext>
          </c:extLst>
        </c:ser>
        <c:dLbls>
          <c:showLegendKey val="0"/>
          <c:showVal val="0"/>
          <c:showCatName val="0"/>
          <c:showSerName val="0"/>
          <c:showPercent val="0"/>
          <c:showBubbleSize val="0"/>
        </c:dLbls>
        <c:gapWidth val="170"/>
        <c:axId val="436702208"/>
        <c:axId val="436706304"/>
      </c:barChart>
      <c:catAx>
        <c:axId val="436702208"/>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800" b="0" i="0" u="none" strike="noStrike" baseline="0">
                <a:solidFill>
                  <a:srgbClr val="000000"/>
                </a:solidFill>
                <a:latin typeface="Arial Narrow"/>
                <a:ea typeface="Arial Narrow"/>
                <a:cs typeface="Arial Narrow"/>
              </a:defRPr>
            </a:pPr>
            <a:endParaRPr lang="en-US"/>
          </a:p>
        </c:txPr>
        <c:crossAx val="436706304"/>
        <c:crosses val="autoZero"/>
        <c:auto val="1"/>
        <c:lblAlgn val="ctr"/>
        <c:lblOffset val="0"/>
        <c:noMultiLvlLbl val="0"/>
      </c:catAx>
      <c:valAx>
        <c:axId val="436706304"/>
        <c:scaling>
          <c:orientation val="minMax"/>
        </c:scaling>
        <c:delete val="0"/>
        <c:axPos val="b"/>
        <c:majorGridlines>
          <c:spPr>
            <a:ln w="9525" cmpd="sng">
              <a:solidFill>
                <a:srgbClr val="FFFFFF"/>
              </a:solidFill>
              <a:prstDash val="solid"/>
            </a:ln>
          </c:spPr>
        </c:majorGridlines>
        <c:numFmt formatCode="0%"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u="none" strike="noStrike" baseline="0">
                <a:solidFill>
                  <a:srgbClr val="000000"/>
                </a:solidFill>
                <a:latin typeface="Arial Narrow"/>
                <a:ea typeface="Arial Narrow"/>
                <a:cs typeface="Arial Narrow"/>
              </a:defRPr>
            </a:pPr>
            <a:endParaRPr lang="en-US"/>
          </a:p>
        </c:txPr>
        <c:crossAx val="436702208"/>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25504391694075E-3"/>
          <c:y val="1.9822085080447228E-2"/>
          <c:w val="0.98691174341245891"/>
          <c:h val="0.9653113511092174"/>
        </c:manualLayout>
      </c:layout>
      <c:barChart>
        <c:barDir val="bar"/>
        <c:grouping val="clustered"/>
        <c:varyColors val="0"/>
        <c:ser>
          <c:idx val="0"/>
          <c:order val="0"/>
          <c:spPr>
            <a:solidFill>
              <a:srgbClr val="C00000"/>
            </a:solidFill>
            <a:ln>
              <a:noFill/>
            </a:ln>
            <a:effectLst/>
            <a:extLst>
              <a:ext uri="{91240B29-F687-4F45-9708-019B960494DF}">
                <a14:hiddenLine xmlns:a14="http://schemas.microsoft.com/office/drawing/2010/main">
                  <a:noFill/>
                </a14:hiddenLine>
              </a:ext>
            </a:extLst>
          </c:spPr>
          <c:invertIfNegative val="0"/>
          <c:cat>
            <c:strRef>
              <c:f>reg_summary!$A$32:$A$36</c:f>
              <c:strCache>
                <c:ptCount val="5"/>
                <c:pt idx="0">
                  <c:v>Management*</c:v>
                </c:pt>
                <c:pt idx="1">
                  <c:v>Business*</c:v>
                </c:pt>
                <c:pt idx="2">
                  <c:v>Emotional Skills*</c:v>
                </c:pt>
                <c:pt idx="3">
                  <c:v>Social Skills</c:v>
                </c:pt>
                <c:pt idx="4">
                  <c:v>Digital*</c:v>
                </c:pt>
              </c:strCache>
              <c:extLst/>
            </c:strRef>
          </c:cat>
          <c:val>
            <c:numRef>
              <c:f>reg_summary!$B$32:$B$36</c:f>
              <c:numCache>
                <c:formatCode>0.000</c:formatCode>
                <c:ptCount val="5"/>
                <c:pt idx="0">
                  <c:v>-3.5146522801369429E-2</c:v>
                </c:pt>
                <c:pt idx="1">
                  <c:v>-3.4947430063039062E-2</c:v>
                </c:pt>
                <c:pt idx="2">
                  <c:v>-1.5136165171861648E-2</c:v>
                </c:pt>
                <c:pt idx="3">
                  <c:v>-8.009961555944755E-3</c:v>
                </c:pt>
                <c:pt idx="4">
                  <c:v>-3.2149390829727051E-2</c:v>
                </c:pt>
              </c:numCache>
              <c:extLst/>
            </c:numRef>
          </c:val>
          <c:extLst>
            <c:ext xmlns:c16="http://schemas.microsoft.com/office/drawing/2014/chart" uri="{C3380CC4-5D6E-409C-BE32-E72D297353CC}">
              <c16:uniqueId val="{00000000-27BB-4D63-B997-96E9E707C846}"/>
            </c:ext>
          </c:extLst>
        </c:ser>
        <c:dLbls>
          <c:showLegendKey val="0"/>
          <c:showVal val="0"/>
          <c:showCatName val="0"/>
          <c:showSerName val="0"/>
          <c:showPercent val="0"/>
          <c:showBubbleSize val="0"/>
        </c:dLbls>
        <c:gapWidth val="182"/>
        <c:axId val="1229290143"/>
        <c:axId val="1563958543"/>
      </c:barChart>
      <c:catAx>
        <c:axId val="1229290143"/>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crossAx val="1563958543"/>
        <c:crosses val="autoZero"/>
        <c:auto val="1"/>
        <c:lblAlgn val="ctr"/>
        <c:lblOffset val="0"/>
        <c:tickLblSkip val="1"/>
        <c:noMultiLvlLbl val="0"/>
      </c:catAx>
      <c:valAx>
        <c:axId val="1563958543"/>
        <c:scaling>
          <c:orientation val="minMax"/>
          <c:max val="1.0000000000000002E-2"/>
          <c:min val="-4.0000000000000008E-2"/>
        </c:scaling>
        <c:delete val="0"/>
        <c:axPos val="b"/>
        <c:majorGridlines>
          <c:spPr>
            <a:ln w="9525" cap="flat" cmpd="sng" algn="ctr">
              <a:solidFill>
                <a:srgbClr val="FFFFFF"/>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rgbClr val="000000"/>
                </a:solidFill>
                <a:latin typeface="Arial Narrow"/>
                <a:ea typeface="Arial Narrow"/>
                <a:cs typeface="Arial Narrow"/>
              </a:defRPr>
            </a:pPr>
            <a:endParaRPr lang="en-US"/>
          </a:p>
        </c:txPr>
        <c:crossAx val="1229290143"/>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256780402449697E-2"/>
          <c:y val="0.17393585098314049"/>
          <c:w val="0.9141876640419947"/>
          <c:h val="0.57297512340867762"/>
        </c:manualLayout>
      </c:layout>
      <c:barChart>
        <c:barDir val="col"/>
        <c:grouping val="clustered"/>
        <c:varyColors val="0"/>
        <c:ser>
          <c:idx val="0"/>
          <c:order val="0"/>
          <c:tx>
            <c:strRef>
              <c:f>Sheet3!$B$1</c:f>
              <c:strCache>
                <c:ptCount val="1"/>
                <c:pt idx="0">
                  <c:v>Finance and insurance services (n=123)</c:v>
                </c:pt>
              </c:strCache>
            </c:strRef>
          </c:tx>
          <c:spPr>
            <a:solidFill>
              <a:srgbClr val="002F6C"/>
            </a:solidFill>
            <a:ln w="6350" cmpd="sng">
              <a:noFill/>
              <a:round/>
            </a:ln>
            <a:effectLst/>
            <a:extLst>
              <a:ext uri="{91240B29-F687-4F45-9708-019B960494DF}">
                <a14:hiddenLine xmlns:a14="http://schemas.microsoft.com/office/drawing/2010/main" w="6350" cmpd="sng">
                  <a:solidFill>
                    <a:srgbClr val="000000"/>
                  </a:solidFill>
                  <a:round/>
                </a14:hiddenLine>
              </a:ext>
            </a:extLst>
          </c:spPr>
          <c:invertIfNegative val="0"/>
          <c:cat>
            <c:strRef>
              <c:f>Sheet3!$A$2:$A$5</c:f>
              <c:strCache>
                <c:ptCount val="4"/>
                <c:pt idx="0">
                  <c:v>Retraining or upskilling internal workers</c:v>
                </c:pt>
                <c:pt idx="1">
                  <c:v>Buying services from external companies</c:v>
                </c:pt>
                <c:pt idx="2">
                  <c:v>Hiring new workers</c:v>
                </c:pt>
                <c:pt idx="3">
                  <c:v>Attrition or redundancies</c:v>
                </c:pt>
              </c:strCache>
            </c:strRef>
          </c:cat>
          <c:val>
            <c:numRef>
              <c:f>Sheet3!$B$2:$B$5</c:f>
              <c:numCache>
                <c:formatCode>0</c:formatCode>
                <c:ptCount val="4"/>
                <c:pt idx="0">
                  <c:v>64</c:v>
                </c:pt>
                <c:pt idx="1">
                  <c:v>53</c:v>
                </c:pt>
                <c:pt idx="2">
                  <c:v>35</c:v>
                </c:pt>
                <c:pt idx="3">
                  <c:v>17</c:v>
                </c:pt>
              </c:numCache>
            </c:numRef>
          </c:val>
          <c:extLst>
            <c:ext xmlns:c16="http://schemas.microsoft.com/office/drawing/2014/chart" uri="{C3380CC4-5D6E-409C-BE32-E72D297353CC}">
              <c16:uniqueId val="{00000000-65F5-4462-9E4C-662814C65518}"/>
            </c:ext>
          </c:extLst>
        </c:ser>
        <c:ser>
          <c:idx val="1"/>
          <c:order val="1"/>
          <c:tx>
            <c:strRef>
              <c:f>Sheet3!$C$1</c:f>
              <c:strCache>
                <c:ptCount val="1"/>
                <c:pt idx="0">
                  <c:v>Manufacturing (n=233)</c:v>
                </c:pt>
              </c:strCache>
            </c:strRef>
          </c:tx>
          <c:spPr>
            <a:solidFill>
              <a:srgbClr val="7FA8D9"/>
            </a:solidFill>
            <a:ln w="6350" cmpd="sng">
              <a:noFill/>
              <a:round/>
            </a:ln>
            <a:effectLst/>
            <a:extLst>
              <a:ext uri="{91240B29-F687-4F45-9708-019B960494DF}">
                <a14:hiddenLine xmlns:a14="http://schemas.microsoft.com/office/drawing/2010/main" w="6350" cmpd="sng">
                  <a:solidFill>
                    <a:srgbClr val="000000"/>
                  </a:solidFill>
                  <a:round/>
                </a14:hiddenLine>
              </a:ext>
            </a:extLst>
          </c:spPr>
          <c:invertIfNegative val="0"/>
          <c:cat>
            <c:strRef>
              <c:f>Sheet3!$A$2:$A$5</c:f>
              <c:strCache>
                <c:ptCount val="4"/>
                <c:pt idx="0">
                  <c:v>Retraining or upskilling internal workers</c:v>
                </c:pt>
                <c:pt idx="1">
                  <c:v>Buying services from external companies</c:v>
                </c:pt>
                <c:pt idx="2">
                  <c:v>Hiring new workers</c:v>
                </c:pt>
                <c:pt idx="3">
                  <c:v>Attrition or redundancies</c:v>
                </c:pt>
              </c:strCache>
            </c:strRef>
          </c:cat>
          <c:val>
            <c:numRef>
              <c:f>Sheet3!$C$2:$C$5</c:f>
              <c:numCache>
                <c:formatCode>0</c:formatCode>
                <c:ptCount val="4"/>
                <c:pt idx="0">
                  <c:v>71</c:v>
                </c:pt>
                <c:pt idx="1">
                  <c:v>53</c:v>
                </c:pt>
                <c:pt idx="2">
                  <c:v>48</c:v>
                </c:pt>
                <c:pt idx="3">
                  <c:v>14</c:v>
                </c:pt>
              </c:numCache>
            </c:numRef>
          </c:val>
          <c:extLst>
            <c:ext xmlns:c16="http://schemas.microsoft.com/office/drawing/2014/chart" uri="{C3380CC4-5D6E-409C-BE32-E72D297353CC}">
              <c16:uniqueId val="{00000001-65F5-4462-9E4C-662814C65518}"/>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436706304"/>
        <c:crosses val="autoZero"/>
        <c:auto val="1"/>
        <c:lblAlgn val="ctr"/>
        <c:lblOffset val="0"/>
        <c:tickLblSkip val="1"/>
        <c:noMultiLvlLbl val="0"/>
      </c:catAx>
      <c:valAx>
        <c:axId val="436706304"/>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436702208"/>
        <c:crosses val="autoZero"/>
        <c:crossBetween val="between"/>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4.2130764079978615E-2"/>
          <c:y val="6.7839247770043631E-2"/>
          <c:w val="0.91801369175986736"/>
          <c:h val="6.9444444444444448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 (2)'!$J$6</c:f>
              <c:strCache>
                <c:ptCount val="1"/>
                <c:pt idx="0">
                  <c:v>Improved/increased</c:v>
                </c:pt>
              </c:strCache>
            </c:strRef>
          </c:tx>
          <c:spPr>
            <a:solidFill>
              <a:srgbClr val="97BF0D"/>
            </a:solidFill>
            <a:ln>
              <a:noFill/>
            </a:ln>
            <a:effectLst/>
          </c:spPr>
          <c:invertIfNegative val="0"/>
          <c:cat>
            <c:multiLvlStrRef>
              <c:f>'Sheet1 (2)'!$K$4:$R$5</c:f>
              <c:multiLvlStrCache>
                <c:ptCount val="8"/>
                <c:lvl>
                  <c:pt idx="0">
                    <c:v>Training</c:v>
                  </c:pt>
                  <c:pt idx="1">
                    <c:v>No training</c:v>
                  </c:pt>
                  <c:pt idx="2">
                    <c:v>Training</c:v>
                  </c:pt>
                  <c:pt idx="3">
                    <c:v>No training</c:v>
                  </c:pt>
                  <c:pt idx="4">
                    <c:v>Training</c:v>
                  </c:pt>
                  <c:pt idx="5">
                    <c:v>No training</c:v>
                  </c:pt>
                  <c:pt idx="6">
                    <c:v>Training</c:v>
                  </c:pt>
                  <c:pt idx="7">
                    <c:v>No training</c:v>
                  </c:pt>
                </c:lvl>
                <c:lvl>
                  <c:pt idx="0">
                    <c:v>Performance</c:v>
                  </c:pt>
                  <c:pt idx="2">
                    <c:v>Enjoyment of work</c:v>
                  </c:pt>
                  <c:pt idx="4">
                    <c:v>Physical health</c:v>
                  </c:pt>
                  <c:pt idx="6">
                    <c:v>Mental health</c:v>
                  </c:pt>
                </c:lvl>
              </c:multiLvlStrCache>
            </c:multiLvlStrRef>
          </c:cat>
          <c:val>
            <c:numRef>
              <c:f>'Sheet1 (2)'!$K$6:$R$6</c:f>
              <c:numCache>
                <c:formatCode>General</c:formatCode>
                <c:ptCount val="8"/>
                <c:pt idx="0">
                  <c:v>88.289999999999992</c:v>
                </c:pt>
                <c:pt idx="1">
                  <c:v>68.7</c:v>
                </c:pt>
                <c:pt idx="2">
                  <c:v>75.289999999999992</c:v>
                </c:pt>
                <c:pt idx="3">
                  <c:v>45.97</c:v>
                </c:pt>
                <c:pt idx="4">
                  <c:v>68.070000000000007</c:v>
                </c:pt>
                <c:pt idx="5">
                  <c:v>35.89</c:v>
                </c:pt>
                <c:pt idx="6">
                  <c:v>68.070000000000007</c:v>
                </c:pt>
                <c:pt idx="7">
                  <c:v>35.89</c:v>
                </c:pt>
              </c:numCache>
            </c:numRef>
          </c:val>
          <c:extLst>
            <c:ext xmlns:c16="http://schemas.microsoft.com/office/drawing/2014/chart" uri="{C3380CC4-5D6E-409C-BE32-E72D297353CC}">
              <c16:uniqueId val="{00000000-61EB-4EA3-833B-B30385932734}"/>
            </c:ext>
          </c:extLst>
        </c:ser>
        <c:ser>
          <c:idx val="1"/>
          <c:order val="1"/>
          <c:tx>
            <c:strRef>
              <c:f>'Sheet1 (2)'!$J$7</c:f>
              <c:strCache>
                <c:ptCount val="1"/>
                <c:pt idx="0">
                  <c:v>No effect/don't know</c:v>
                </c:pt>
              </c:strCache>
            </c:strRef>
          </c:tx>
          <c:spPr>
            <a:solidFill>
              <a:schemeClr val="bg1">
                <a:lumMod val="75000"/>
              </a:schemeClr>
            </a:solidFill>
            <a:ln>
              <a:noFill/>
            </a:ln>
            <a:effectLst/>
          </c:spPr>
          <c:invertIfNegative val="0"/>
          <c:cat>
            <c:multiLvlStrRef>
              <c:f>'Sheet1 (2)'!$K$4:$R$5</c:f>
              <c:multiLvlStrCache>
                <c:ptCount val="8"/>
                <c:lvl>
                  <c:pt idx="0">
                    <c:v>Training</c:v>
                  </c:pt>
                  <c:pt idx="1">
                    <c:v>No training</c:v>
                  </c:pt>
                  <c:pt idx="2">
                    <c:v>Training</c:v>
                  </c:pt>
                  <c:pt idx="3">
                    <c:v>No training</c:v>
                  </c:pt>
                  <c:pt idx="4">
                    <c:v>Training</c:v>
                  </c:pt>
                  <c:pt idx="5">
                    <c:v>No training</c:v>
                  </c:pt>
                  <c:pt idx="6">
                    <c:v>Training</c:v>
                  </c:pt>
                  <c:pt idx="7">
                    <c:v>No training</c:v>
                  </c:pt>
                </c:lvl>
                <c:lvl>
                  <c:pt idx="0">
                    <c:v>Performance</c:v>
                  </c:pt>
                  <c:pt idx="2">
                    <c:v>Enjoyment of work</c:v>
                  </c:pt>
                  <c:pt idx="4">
                    <c:v>Physical health</c:v>
                  </c:pt>
                  <c:pt idx="6">
                    <c:v>Mental health</c:v>
                  </c:pt>
                </c:lvl>
              </c:multiLvlStrCache>
            </c:multiLvlStrRef>
          </c:cat>
          <c:val>
            <c:numRef>
              <c:f>'Sheet1 (2)'!$K$7:$R$7</c:f>
              <c:numCache>
                <c:formatCode>General</c:formatCode>
                <c:ptCount val="8"/>
                <c:pt idx="0">
                  <c:v>5.32</c:v>
                </c:pt>
                <c:pt idx="1">
                  <c:v>22.11</c:v>
                </c:pt>
                <c:pt idx="2">
                  <c:v>14.450000000000001</c:v>
                </c:pt>
                <c:pt idx="3">
                  <c:v>35.870000000000005</c:v>
                </c:pt>
                <c:pt idx="4">
                  <c:v>22.11</c:v>
                </c:pt>
                <c:pt idx="5">
                  <c:v>48.019999999999996</c:v>
                </c:pt>
                <c:pt idx="6">
                  <c:v>22.11</c:v>
                </c:pt>
                <c:pt idx="7">
                  <c:v>48.019999999999996</c:v>
                </c:pt>
              </c:numCache>
            </c:numRef>
          </c:val>
          <c:extLst>
            <c:ext xmlns:c16="http://schemas.microsoft.com/office/drawing/2014/chart" uri="{C3380CC4-5D6E-409C-BE32-E72D297353CC}">
              <c16:uniqueId val="{00000001-61EB-4EA3-833B-B30385932734}"/>
            </c:ext>
          </c:extLst>
        </c:ser>
        <c:ser>
          <c:idx val="2"/>
          <c:order val="2"/>
          <c:tx>
            <c:strRef>
              <c:f>'Sheet1 (2)'!$J$8</c:f>
              <c:strCache>
                <c:ptCount val="1"/>
                <c:pt idx="0">
                  <c:v>Worsened/decreased</c:v>
                </c:pt>
              </c:strCache>
            </c:strRef>
          </c:tx>
          <c:spPr>
            <a:solidFill>
              <a:srgbClr val="F79646">
                <a:lumMod val="75000"/>
              </a:srgbClr>
            </a:solidFill>
            <a:ln>
              <a:noFill/>
            </a:ln>
            <a:effectLst/>
          </c:spPr>
          <c:invertIfNegative val="0"/>
          <c:cat>
            <c:multiLvlStrRef>
              <c:f>'Sheet1 (2)'!$K$4:$R$5</c:f>
              <c:multiLvlStrCache>
                <c:ptCount val="8"/>
                <c:lvl>
                  <c:pt idx="0">
                    <c:v>Training</c:v>
                  </c:pt>
                  <c:pt idx="1">
                    <c:v>No training</c:v>
                  </c:pt>
                  <c:pt idx="2">
                    <c:v>Training</c:v>
                  </c:pt>
                  <c:pt idx="3">
                    <c:v>No training</c:v>
                  </c:pt>
                  <c:pt idx="4">
                    <c:v>Training</c:v>
                  </c:pt>
                  <c:pt idx="5">
                    <c:v>No training</c:v>
                  </c:pt>
                  <c:pt idx="6">
                    <c:v>Training</c:v>
                  </c:pt>
                  <c:pt idx="7">
                    <c:v>No training</c:v>
                  </c:pt>
                </c:lvl>
                <c:lvl>
                  <c:pt idx="0">
                    <c:v>Performance</c:v>
                  </c:pt>
                  <c:pt idx="2">
                    <c:v>Enjoyment of work</c:v>
                  </c:pt>
                  <c:pt idx="4">
                    <c:v>Physical health</c:v>
                  </c:pt>
                  <c:pt idx="6">
                    <c:v>Mental health</c:v>
                  </c:pt>
                </c:lvl>
              </c:multiLvlStrCache>
            </c:multiLvlStrRef>
          </c:cat>
          <c:val>
            <c:numRef>
              <c:f>'Sheet1 (2)'!$K$8:$R$8</c:f>
              <c:numCache>
                <c:formatCode>General</c:formatCode>
                <c:ptCount val="8"/>
                <c:pt idx="0">
                  <c:v>6.3800000000000008</c:v>
                </c:pt>
                <c:pt idx="1">
                  <c:v>9.2000000000000011</c:v>
                </c:pt>
                <c:pt idx="2">
                  <c:v>10.27</c:v>
                </c:pt>
                <c:pt idx="3">
                  <c:v>18.149999999999999</c:v>
                </c:pt>
                <c:pt idx="4">
                  <c:v>9.82</c:v>
                </c:pt>
                <c:pt idx="5">
                  <c:v>16.09</c:v>
                </c:pt>
                <c:pt idx="6">
                  <c:v>9.82</c:v>
                </c:pt>
                <c:pt idx="7">
                  <c:v>16.09</c:v>
                </c:pt>
              </c:numCache>
            </c:numRef>
          </c:val>
          <c:extLst>
            <c:ext xmlns:c16="http://schemas.microsoft.com/office/drawing/2014/chart" uri="{C3380CC4-5D6E-409C-BE32-E72D297353CC}">
              <c16:uniqueId val="{00000002-61EB-4EA3-833B-B30385932734}"/>
            </c:ext>
          </c:extLst>
        </c:ser>
        <c:dLbls>
          <c:showLegendKey val="0"/>
          <c:showVal val="0"/>
          <c:showCatName val="0"/>
          <c:showSerName val="0"/>
          <c:showPercent val="0"/>
          <c:showBubbleSize val="0"/>
        </c:dLbls>
        <c:gapWidth val="219"/>
        <c:overlap val="100"/>
        <c:axId val="892684847"/>
        <c:axId val="658095103"/>
      </c:barChart>
      <c:catAx>
        <c:axId val="89268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8095103"/>
        <c:crosses val="autoZero"/>
        <c:auto val="1"/>
        <c:lblAlgn val="ctr"/>
        <c:lblOffset val="100"/>
        <c:noMultiLvlLbl val="0"/>
      </c:catAx>
      <c:valAx>
        <c:axId val="65809510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26848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8_4C84C283.xml><?xml version="1.0" encoding="utf-8"?>
<p188:cmLst xmlns:a="http://schemas.openxmlformats.org/drawingml/2006/main" xmlns:r="http://schemas.openxmlformats.org/officeDocument/2006/relationships" xmlns:p188="http://schemas.microsoft.com/office/powerpoint/2018/8/main">
  <p188:cm id="{F722FA56-2A59-47C6-B57C-EB3179B7D66C}" authorId="{8B1ED8D0-E8E8-6D94-452D-0976A35BF11A}" status="resolved" created="2024-08-19T09:00:44.501">
    <pc:sldMkLst xmlns:pc="http://schemas.microsoft.com/office/powerpoint/2013/main/command">
      <pc:docMk/>
      <pc:sldMk cId="3234652874" sldId="296"/>
    </pc:sldMkLst>
    <p188:replyLst>
      <p188:reply id="{3C66D052-A03A-4B7A-B131-B90459562F86}" authorId="{A009CDCE-6492-5B85-EA09-03604550BCA5}" created="2024-08-19T12:59:53.550">
        <p188:txBody>
          <a:bodyPr/>
          <a:lstStyle/>
          <a:p>
            <a:r>
              <a:rPr lang="en-US"/>
              <a:t>I added "occupations in which the tasks performed by workers overlap significantly with current AI capabilities" in the first bullet point.</a:t>
            </a:r>
          </a:p>
        </p188:txBody>
      </p188:reply>
    </p188:replyLst>
    <p188:txBody>
      <a:bodyPr/>
      <a:lstStyle/>
      <a:p>
        <a:r>
          <a:rPr lang="en-GB"/>
          <a:t>Suggest adding a simple definition of exposure that Stefano could read out</a:t>
        </a:r>
      </a:p>
    </p188:txBody>
  </p188:cm>
</p188:cmLst>
</file>

<file path=ppt/comments/modernComment_8B1_C3A10AEF.xml><?xml version="1.0" encoding="utf-8"?>
<p188:cmLst xmlns:a="http://schemas.openxmlformats.org/drawingml/2006/main" xmlns:r="http://schemas.openxmlformats.org/officeDocument/2006/relationships" xmlns:p188="http://schemas.microsoft.com/office/powerpoint/2018/8/main">
  <p188:cm id="{474799FE-1D8A-4D15-9940-B5DE8BA27207}" authorId="{8B1ED8D0-E8E8-6D94-452D-0976A35BF11A}" status="resolved" created="2024-08-19T09:55:23.096" complete="100000">
    <pc:sldMkLst xmlns:pc="http://schemas.microsoft.com/office/powerpoint/2013/main/command">
      <pc:docMk/>
      <pc:sldMk cId="3282111215" sldId="2225"/>
    </pc:sldMkLst>
    <p188:replyLst>
      <p188:reply id="{24F266A5-D81D-42C7-9B73-DEC6936AF71D}" authorId="{A009CDCE-6492-5B85-EA09-03604550BCA5}" created="2024-08-20T08:55:00.677">
        <p188:txBody>
          <a:bodyPr/>
          <a:lstStyle/>
          <a:p>
            <a:r>
              <a:rPr lang="en-US"/>
              <a:t>I did add a couple of bullet points and slightly modified the list of policy options</a:t>
            </a:r>
          </a:p>
        </p188:txBody>
      </p188:reply>
    </p188:replyLst>
    <p188:txBody>
      <a:bodyPr/>
      <a:lstStyle/>
      <a:p>
        <a:r>
          <a:rPr lang="en-GB"/>
          <a:t>Could we state explicitly and briefly in s6 or here the rationale for public spending on helping firms train workers to adopt/use AI? Firms have clear profit/productivity motives for doing so. Should support be limited to training for those workers mentioned in slide 5, micro/small enterprises, etc.?</a:t>
        </a:r>
      </a:p>
    </p188:txBody>
  </p188:cm>
</p188:cmLst>
</file>

<file path=ppt/comments/modernComment_8B3_6CAE6A86.xml><?xml version="1.0" encoding="utf-8"?>
<p188:cmLst xmlns:a="http://schemas.openxmlformats.org/drawingml/2006/main" xmlns:r="http://schemas.openxmlformats.org/officeDocument/2006/relationships" xmlns:p188="http://schemas.microsoft.com/office/powerpoint/2018/8/main">
  <p188:cm id="{943E0874-6266-4193-B017-DCD46D73295F}" authorId="{8B1ED8D0-E8E8-6D94-452D-0976A35BF11A}" status="resolved" created="2024-08-19T09:07:11.171">
    <pc:sldMkLst xmlns:pc="http://schemas.microsoft.com/office/powerpoint/2013/main/command">
      <pc:docMk/>
      <pc:sldMk cId="153785298" sldId="2227"/>
    </pc:sldMkLst>
    <p188:txBody>
      <a:bodyPr/>
      <a:lstStyle/>
      <a:p>
        <a:r>
          <a:rPr lang="en-GB"/>
          <a:t>This chart it fine, but otherwise the amount of charts/notes devoted to the AI workforce/specialised AI skills/training is a bit more than I expected. Subsequent comments suggest where we might re-balance towards skills/training for using/complementing AI, if indeed that is more important.</a:t>
        </a:r>
      </a:p>
    </p188:txBody>
  </p188:cm>
  <p188:cm id="{7A3D15AD-6912-4CD2-891A-340E20532C49}" authorId="{8B1ED8D0-E8E8-6D94-452D-0976A35BF11A}" created="2024-08-22T13:01:31.763">
    <pc:sldMkLst xmlns:pc="http://schemas.microsoft.com/office/powerpoint/2013/main/command">
      <pc:docMk/>
      <pc:sldMk cId="153785298" sldId="2227"/>
    </pc:sldMkLst>
    <p188:txBody>
      <a:bodyPr/>
      <a:lstStyle/>
      <a:p>
        <a:r>
          <a:rPr lang="en-GB"/>
          <a:t>TO DELETE - Additional potential slides </a:t>
        </a:r>
      </a:p>
    </p188:txBody>
  </p188:cm>
</p188:cmLst>
</file>

<file path=ppt/comments/modernComment_8B5_D0FBC113.xml><?xml version="1.0" encoding="utf-8"?>
<p188:cmLst xmlns:a="http://schemas.openxmlformats.org/drawingml/2006/main" xmlns:r="http://schemas.openxmlformats.org/officeDocument/2006/relationships" xmlns:p188="http://schemas.microsoft.com/office/powerpoint/2018/8/main">
  <p188:cm id="{03B06BC8-861A-471D-88DD-1933BE6E0851}" authorId="{8B1ED8D0-E8E8-6D94-452D-0976A35BF11A}" status="resolved" created="2024-08-19T09:13:04.768">
    <ac:txMkLst xmlns:ac="http://schemas.microsoft.com/office/drawing/2013/main/command">
      <pc:docMk xmlns:pc="http://schemas.microsoft.com/office/powerpoint/2013/main/command"/>
      <pc:sldMk xmlns:pc="http://schemas.microsoft.com/office/powerpoint/2013/main/command" cId="3506159891" sldId="2229"/>
      <ac:graphicFrameMk id="5" creationId="{5AF16BB4-AAA1-9D78-4D92-06918D189E7F}"/>
      <dc:dgmMk xmlns:dc="http://schemas.microsoft.com/office/drawing/2013/diagram/command"/>
      <dc:nodeMk xmlns:dc="http://schemas.microsoft.com/office/drawing/2013/diagram/command" id="{E342CD80-B4C7-4E45-B398-82712F7848C4}"/>
      <ac:txMk cp="27" len="18">
        <ac:context len="91" hash="2476797260"/>
      </ac:txMk>
    </ac:txMkLst>
    <p188:pos x="6729046" y="397022"/>
    <p188:replyLst>
      <p188:reply id="{8A75D1AE-F73A-426D-9E4B-692ECFB64E38}" authorId="{A009CDCE-6492-5B85-EA09-03604550BCA5}" created="2024-08-19T13:10:52.329">
        <p188:txBody>
          <a:bodyPr/>
          <a:lstStyle/>
          <a:p>
            <a:r>
              <a:rPr lang="en-US"/>
              <a:t>This finding comes from the WP by Green and Lamby (2023) "The supply, demand and characteristics of the AI
workforce across OECD countries". The WP does not specify the field of study.</a:t>
            </a:r>
          </a:p>
        </p188:txBody>
      </p188:reply>
    </p188:replyLst>
    <p188:txBody>
      <a:bodyPr/>
      <a:lstStyle/>
      <a:p>
        <a:r>
          <a:rPr lang="en-GB"/>
          <a:t>Notes: a tertiary degree in AI/ICT?</a:t>
        </a:r>
      </a:p>
    </p188:txBody>
  </p188:cm>
  <p188:cm id="{C9F41459-4FF9-4127-AA09-9BD9EC13FB5A}" authorId="{8B1ED8D0-E8E8-6D94-452D-0976A35BF11A}" status="resolved" created="2024-08-19T09:14:53.129">
    <ac:txMkLst xmlns:ac="http://schemas.microsoft.com/office/drawing/2013/main/command">
      <pc:docMk xmlns:pc="http://schemas.microsoft.com/office/powerpoint/2013/main/command"/>
      <pc:sldMk xmlns:pc="http://schemas.microsoft.com/office/powerpoint/2013/main/command" cId="3506159891" sldId="2229"/>
      <ac:graphicFrameMk id="5" creationId="{5AF16BB4-AAA1-9D78-4D92-06918D189E7F}"/>
      <dc:dgmMk xmlns:dc="http://schemas.microsoft.com/office/drawing/2013/diagram/command"/>
      <dc:nodeMk xmlns:dc="http://schemas.microsoft.com/office/drawing/2013/diagram/command" id="{661F9A03-FD9D-406F-8E39-D315A42347E6}"/>
      <ac:txMk cp="33" len="12">
        <ac:context len="46" hash="2263463089"/>
      </ac:txMk>
    </ac:txMkLst>
    <p188:pos x="6975231" y="3058160"/>
    <p188:replyLst>
      <p188:reply id="{86B5BB60-A223-48A2-BDD0-AD11B8A52202}" authorId="{A009CDCE-6492-5B85-EA09-03604550BCA5}" created="2024-08-19T13:25:53.466">
        <p188:txBody>
          <a:bodyPr/>
          <a:lstStyle/>
          <a:p>
            <a:r>
              <a:rPr lang="en-US"/>
              <a:t>Here we rather mean productive efficiency, but I fear that would be a bit technical to say it explicitly. You can replace by "for productivity reasons" if you think it is clearer</a:t>
            </a:r>
          </a:p>
        </p188:txBody>
      </p188:reply>
    </p188:replyLst>
    <p188:txBody>
      <a:bodyPr/>
      <a:lstStyle/>
      <a:p>
        <a:r>
          <a:rPr lang="en-GB"/>
          <a:t>Could we clarify what we mean by efficiency reasons? Allocative? Productive?</a:t>
        </a:r>
      </a:p>
    </p188:txBody>
  </p188:cm>
  <p188:cm id="{473D6BFA-79FA-486C-B4BA-E4808929376C}" authorId="{8B1ED8D0-E8E8-6D94-452D-0976A35BF11A}" status="resolved" created="2024-08-19T09:30:17.341">
    <pc:sldMkLst xmlns:pc="http://schemas.microsoft.com/office/powerpoint/2013/main/command">
      <pc:docMk/>
      <pc:sldMk cId="2889011735" sldId="2229"/>
    </pc:sldMkLst>
    <p188:replyLst>
      <p188:reply id="{028A3DFF-9F18-4E41-8B44-51DF15034912}" authorId="{A009CDCE-6492-5B85-EA09-03604550BCA5}" created="2024-08-19T14:18:08.995">
        <p188:txBody>
          <a:bodyPr/>
          <a:lstStyle/>
          <a:p>
            <a:r>
              <a:rPr lang="en-US"/>
              <a:t>The reason why we usually do not discuss education and training for skills complementary to AI (management, business, communication, etc) is that these skills are not specific so we do not have anything new to say. 
Regarding training to address the issue of redundant skills, the policy relevant question is rather about which workers than what training. I added something on the low-skilled that remain at higher risk of automation in the bullet point on vulnerable workers.</a:t>
            </a:r>
          </a:p>
        </p188:txBody>
      </p188:reply>
    </p188:replyLst>
    <p188:txBody>
      <a:bodyPr/>
      <a:lstStyle/>
      <a:p>
        <a:r>
          <a:rPr lang="en-GB"/>
          <a:t>In addition to specialised AI skills and AI literacy, do we have anything to say on training 1) for changing skill needs in occupations / enterprises exposed to AI (management, business, emotional, etc.), and 2) to replace redundant skills (slide 5)?</a:t>
        </a:r>
      </a:p>
    </p188:txBody>
  </p188:cm>
</p188:cmLst>
</file>

<file path=ppt/comments/modernComment_8B6_D58BF200.xml><?xml version="1.0" encoding="utf-8"?>
<p188:cmLst xmlns:a="http://schemas.openxmlformats.org/drawingml/2006/main" xmlns:r="http://schemas.openxmlformats.org/officeDocument/2006/relationships" xmlns:p188="http://schemas.microsoft.com/office/powerpoint/2018/8/main">
  <p188:cm id="{FB52CCE9-28D9-497D-9C47-8CF94553C348}" authorId="{8B1ED8D0-E8E8-6D94-452D-0976A35BF11A}" status="resolved" created="2024-08-19T09:33:33.874">
    <pc:sldMkLst xmlns:pc="http://schemas.microsoft.com/office/powerpoint/2013/main/command">
      <pc:docMk/>
      <pc:sldMk cId="1455303407" sldId="2230"/>
    </pc:sldMkLst>
    <p188:replyLst>
      <p188:reply id="{EE962E7F-62D0-428A-BB1D-860805A29633}" authorId="{A009CDCE-6492-5B85-EA09-03604550BCA5}" created="2024-08-19T14:18:52.753">
        <p188:txBody>
          <a:bodyPr/>
          <a:lstStyle/>
          <a:p>
            <a:r>
              <a:rPr lang="en-US"/>
              <a:t>The survey does not allow such distinction</a:t>
            </a:r>
          </a:p>
        </p188:txBody>
      </p188:reply>
    </p188:replyLst>
    <p188:txBody>
      <a:bodyPr/>
      <a:lstStyle/>
      <a:p>
        <a:r>
          <a:rPr lang="en-GB"/>
          <a:t>Could we clarify what this training is - e.g. to use AI / complement AI / AI literacy?</a:t>
        </a:r>
      </a:p>
    </p188:txBody>
  </p188:cm>
</p188:cmLst>
</file>

<file path=ppt/comments/modernComment_8B7_ACB22C71.xml><?xml version="1.0" encoding="utf-8"?>
<p188:cmLst xmlns:a="http://schemas.openxmlformats.org/drawingml/2006/main" xmlns:r="http://schemas.openxmlformats.org/officeDocument/2006/relationships" xmlns:p188="http://schemas.microsoft.com/office/powerpoint/2018/8/main">
  <p188:cm id="{DAF07EF1-7E98-46AD-A67D-19E28044F60E}" authorId="{8B1ED8D0-E8E8-6D94-452D-0976A35BF11A}" status="resolved" created="2024-08-19T09:36:26.782">
    <pc:sldMkLst xmlns:pc="http://schemas.microsoft.com/office/powerpoint/2013/main/command">
      <pc:docMk/>
      <pc:sldMk cId="2155541125" sldId="2231"/>
    </pc:sldMkLst>
    <p188:replyLst>
      <p188:reply id="{2021443E-0927-441D-9F68-9F4D5E731BC8}" authorId="{A009CDCE-6492-5B85-EA09-03604550BCA5}" created="2024-08-19T15:10:53.942">
        <p188:txBody>
          <a:bodyPr/>
          <a:lstStyle/>
          <a:p>
            <a:r>
              <a:rPr lang="en-US"/>
              <a:t>I tried to harmonise (and explicit) terminology. The evidence comes from various WP, this is why it was not always consistent. I hope it is clearer now. </a:t>
            </a:r>
          </a:p>
        </p188:txBody>
      </p188:reply>
    </p188:replyLst>
    <p188:txBody>
      <a:bodyPr/>
      <a:lstStyle/>
      <a:p>
        <a:r>
          <a:rPr lang="en-GB"/>
          <a:t>We use various terms "AI-related", "focusing on AI", "AI literacy courses", "upskilling and reskilling for AI", "training to adapt to / adopt AI". I assume we're excluding training for specialised AI skills. Could we standardise terminology across slides for clarity?</a:t>
        </a:r>
      </a:p>
    </p188:txBody>
  </p188:cm>
  <p188:cm id="{EE0C77F8-E0B5-4755-9171-12FA5E743077}" authorId="{8B1ED8D0-E8E8-6D94-452D-0976A35BF11A}" status="resolved" created="2024-08-19T09:38:21.161">
    <pc:sldMkLst xmlns:pc="http://schemas.microsoft.com/office/powerpoint/2013/main/command">
      <pc:docMk/>
      <pc:sldMk cId="2155541125" sldId="2231"/>
    </pc:sldMkLst>
    <p188:replyLst>
      <p188:reply id="{BCEB957E-43EC-4659-A347-F22EAB537FA2}" authorId="{A009CDCE-6492-5B85-EA09-03604550BCA5}" created="2024-08-19T15:43:05.863">
        <p188:txBody>
          <a:bodyPr/>
          <a:lstStyle/>
          <a:p>
            <a:r>
              <a:rPr lang="en-US"/>
              <a:t>Here, training courses are classified as AI-related whenever the course title or course description contains at least one keyword from pre-determined list of 285 AI keywords.  It is formal and non-formal training, specialised and AI literacy. The target group (adults or adults + students) depends on the country. I specified in a background note and made it clear in the slide.</a:t>
            </a:r>
          </a:p>
        </p188:txBody>
      </p188:reply>
    </p188:replyLst>
    <p188:txBody>
      <a:bodyPr/>
      <a:lstStyle/>
      <a:p>
        <a:r>
          <a:rPr lang="en-GB"/>
          <a:t>Related to the above, could we make it clear in the chart heading/labelling and notes what types/form/levels of AI training we are showing? E.g. specialised/AI literacy, adults/students, formal/non/informal, etc.</a:t>
        </a:r>
      </a:p>
    </p188:txBody>
  </p188:cm>
</p188:cmLst>
</file>

<file path=ppt/comments/modernComment_8B9_510B2B34.xml><?xml version="1.0" encoding="utf-8"?>
<p188:cmLst xmlns:a="http://schemas.openxmlformats.org/drawingml/2006/main" xmlns:r="http://schemas.openxmlformats.org/officeDocument/2006/relationships" xmlns:p188="http://schemas.microsoft.com/office/powerpoint/2018/8/main">
  <p188:cm id="{EA943D18-C301-4A79-BCF7-6FF82BF9A6F8}" authorId="{8B1ED8D0-E8E8-6D94-452D-0976A35BF11A}" status="resolved" created="2024-08-22T11:10:04.945">
    <pc:sldMkLst xmlns:pc="http://schemas.microsoft.com/office/powerpoint/2013/main/command">
      <pc:docMk/>
      <pc:sldMk cId="967247095" sldId="2233"/>
    </pc:sldMkLst>
    <p188:replyLst>
      <p188:reply id="{0428DE23-4A82-41E7-A91F-7CE973C384F5}" authorId="{A009CDCE-6492-5B85-EA09-03604550BCA5}" created="2024-08-22T13:31:40.304">
        <p188:txBody>
          <a:bodyPr/>
          <a:lstStyle/>
          <a:p>
            <a:r>
              <a:rPr lang="en-US"/>
              <a:t>I think the title is better now. I added examples of tasks linked to the three types of skills in the notes.</a:t>
            </a:r>
          </a:p>
        </p188:txBody>
      </p188:reply>
    </p188:replyLst>
    <p188:txBody>
      <a:bodyPr/>
      <a:lstStyle/>
      <a:p>
        <a:r>
          <a:rPr lang="en-GB"/>
          <a:t>Julie, I didn't think we should suggest that fine motor, cognitive and art skills may become completely redundant, so changed the title. Is it OK?
In the notes, would you please check and complete the language on skills becoming redundant</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ACE06-4A6D-4BAE-83FE-23DF386E06E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EEAAA4CC-C91C-43AB-8458-55C96D930272}">
      <dgm:prSet phldrT="[Text]"/>
      <dgm:spPr/>
      <dgm:t>
        <a:bodyPr/>
        <a:lstStyle/>
        <a:p>
          <a:pPr>
            <a:buFont typeface="Courier New" panose="02070309020205020404" pitchFamily="49" charset="0"/>
            <a:buChar char="o"/>
          </a:pPr>
          <a:r>
            <a:rPr lang="en-US">
              <a:solidFill>
                <a:schemeClr val="bg1"/>
              </a:solidFill>
            </a:rPr>
            <a:t>Close monitoring of the impact of AI on the </a:t>
          </a:r>
          <a:r>
            <a:rPr lang="en-US" err="1">
              <a:solidFill>
                <a:schemeClr val="bg1"/>
              </a:solidFill>
            </a:rPr>
            <a:t>labour</a:t>
          </a:r>
          <a:r>
            <a:rPr lang="en-US">
              <a:solidFill>
                <a:schemeClr val="bg1"/>
              </a:solidFill>
            </a:rPr>
            <a:t> market </a:t>
          </a:r>
          <a:endParaRPr lang="en-US"/>
        </a:p>
      </dgm:t>
    </dgm:pt>
    <dgm:pt modelId="{1954981F-AC2E-431E-A718-DD679668851B}" type="parTrans" cxnId="{5AEAEB5F-8665-411A-8D06-C2F9DC238468}">
      <dgm:prSet/>
      <dgm:spPr/>
      <dgm:t>
        <a:bodyPr/>
        <a:lstStyle/>
        <a:p>
          <a:endParaRPr lang="en-US"/>
        </a:p>
      </dgm:t>
    </dgm:pt>
    <dgm:pt modelId="{C03189BE-90EB-4757-B237-CD55A29D57D0}" type="sibTrans" cxnId="{5AEAEB5F-8665-411A-8D06-C2F9DC238468}">
      <dgm:prSet/>
      <dgm:spPr/>
      <dgm:t>
        <a:bodyPr/>
        <a:lstStyle/>
        <a:p>
          <a:endParaRPr lang="en-US"/>
        </a:p>
      </dgm:t>
    </dgm:pt>
    <dgm:pt modelId="{0DF85901-619C-4974-9EC0-030AF249E14A}">
      <dgm:prSet/>
      <dgm:spPr/>
      <dgm:t>
        <a:bodyPr/>
        <a:lstStyle/>
        <a:p>
          <a:r>
            <a:rPr lang="en-US">
              <a:solidFill>
                <a:schemeClr val="bg1"/>
              </a:solidFill>
            </a:rPr>
            <a:t>Sound skills assessment and anticipation programs</a:t>
          </a:r>
        </a:p>
      </dgm:t>
    </dgm:pt>
    <dgm:pt modelId="{245BE3C7-9955-4A2E-BD7D-A47792EAFCCD}" type="parTrans" cxnId="{A49311F8-5610-4B05-AE5A-3FD1ECE72D23}">
      <dgm:prSet/>
      <dgm:spPr/>
      <dgm:t>
        <a:bodyPr/>
        <a:lstStyle/>
        <a:p>
          <a:endParaRPr lang="en-US"/>
        </a:p>
      </dgm:t>
    </dgm:pt>
    <dgm:pt modelId="{8D259ECC-AB6F-4B16-B1C6-9D700880E337}" type="sibTrans" cxnId="{A49311F8-5610-4B05-AE5A-3FD1ECE72D23}">
      <dgm:prSet/>
      <dgm:spPr/>
      <dgm:t>
        <a:bodyPr/>
        <a:lstStyle/>
        <a:p>
          <a:endParaRPr lang="en-US"/>
        </a:p>
      </dgm:t>
    </dgm:pt>
    <dgm:pt modelId="{E7F7E2F2-FD39-44D9-AD14-22D3A32F9AE7}">
      <dgm:prSet/>
      <dgm:spPr/>
      <dgm:t>
        <a:bodyPr/>
        <a:lstStyle/>
        <a:p>
          <a:r>
            <a:rPr lang="en-US">
              <a:solidFill>
                <a:schemeClr val="bg1"/>
              </a:solidFill>
            </a:rPr>
            <a:t>Skills development </a:t>
          </a:r>
          <a:r>
            <a:rPr lang="en-US" err="1">
              <a:solidFill>
                <a:schemeClr val="bg1"/>
              </a:solidFill>
            </a:rPr>
            <a:t>programmes</a:t>
          </a:r>
          <a:r>
            <a:rPr lang="en-US">
              <a:solidFill>
                <a:schemeClr val="bg1"/>
              </a:solidFill>
            </a:rPr>
            <a:t> at all levels of education and for various groups of workers</a:t>
          </a:r>
        </a:p>
      </dgm:t>
    </dgm:pt>
    <dgm:pt modelId="{93EBB704-1B76-4391-AC24-58ACE5810F58}" type="parTrans" cxnId="{B2AA9F13-DD38-432E-8F46-771E438C9EF4}">
      <dgm:prSet/>
      <dgm:spPr/>
      <dgm:t>
        <a:bodyPr/>
        <a:lstStyle/>
        <a:p>
          <a:endParaRPr lang="en-US"/>
        </a:p>
      </dgm:t>
    </dgm:pt>
    <dgm:pt modelId="{91FB1868-B13A-423B-BAF5-A692ECCEDBB0}" type="sibTrans" cxnId="{B2AA9F13-DD38-432E-8F46-771E438C9EF4}">
      <dgm:prSet/>
      <dgm:spPr/>
      <dgm:t>
        <a:bodyPr/>
        <a:lstStyle/>
        <a:p>
          <a:endParaRPr lang="en-US"/>
        </a:p>
      </dgm:t>
    </dgm:pt>
    <dgm:pt modelId="{9F6014C0-EE66-4E90-AFDE-584856E25111}">
      <dgm:prSet/>
      <dgm:spPr/>
      <dgm:t>
        <a:bodyPr/>
        <a:lstStyle/>
        <a:p>
          <a:r>
            <a:rPr lang="en-US">
              <a:solidFill>
                <a:schemeClr val="bg1"/>
              </a:solidFill>
            </a:rPr>
            <a:t>Employment support measures, including targeted training </a:t>
          </a:r>
          <a:r>
            <a:rPr lang="en-US" err="1">
              <a:solidFill>
                <a:schemeClr val="bg1"/>
              </a:solidFill>
            </a:rPr>
            <a:t>programmes</a:t>
          </a:r>
          <a:r>
            <a:rPr lang="en-US">
              <a:solidFill>
                <a:schemeClr val="bg1"/>
              </a:solidFill>
            </a:rPr>
            <a:t> and career guidance</a:t>
          </a:r>
        </a:p>
      </dgm:t>
    </dgm:pt>
    <dgm:pt modelId="{83E3D169-BCB1-46DA-AF6F-17CCD75E58DC}" type="parTrans" cxnId="{D88B8D30-B30C-4C36-8F59-A56F59FA4F52}">
      <dgm:prSet/>
      <dgm:spPr/>
      <dgm:t>
        <a:bodyPr/>
        <a:lstStyle/>
        <a:p>
          <a:endParaRPr lang="en-US"/>
        </a:p>
      </dgm:t>
    </dgm:pt>
    <dgm:pt modelId="{3DA8BF6D-BA6F-4951-99F1-AE0489051191}" type="sibTrans" cxnId="{D88B8D30-B30C-4C36-8F59-A56F59FA4F52}">
      <dgm:prSet/>
      <dgm:spPr/>
      <dgm:t>
        <a:bodyPr/>
        <a:lstStyle/>
        <a:p>
          <a:endParaRPr lang="en-US"/>
        </a:p>
      </dgm:t>
    </dgm:pt>
    <dgm:pt modelId="{C53605ED-4DF2-4CDB-8C21-303B2A972A08}">
      <dgm:prSet/>
      <dgm:spPr/>
      <dgm:t>
        <a:bodyPr/>
        <a:lstStyle/>
        <a:p>
          <a:pPr>
            <a:buFont typeface="Arial" panose="020B0604020202020204" pitchFamily="34" charset="0"/>
            <a:buChar char="•"/>
          </a:pPr>
          <a:r>
            <a:rPr lang="en-US" b="0" i="0" u="none" strike="noStrike" baseline="0">
              <a:solidFill>
                <a:srgbClr val="000000"/>
              </a:solidFill>
              <a:latin typeface="ArialMT"/>
            </a:rPr>
            <a:t>Targeted grants or subsidies for SMEs to facilitate their adoption of trustworthy AI</a:t>
          </a:r>
          <a:endParaRPr lang="en-US">
            <a:solidFill>
              <a:schemeClr val="bg1"/>
            </a:solidFill>
          </a:endParaRPr>
        </a:p>
      </dgm:t>
    </dgm:pt>
    <dgm:pt modelId="{BAB5B814-7D20-4BFB-AF0C-DCFF923B2F86}" type="parTrans" cxnId="{C17C6672-4327-4885-83A8-1B375AFDF76F}">
      <dgm:prSet/>
      <dgm:spPr/>
      <dgm:t>
        <a:bodyPr/>
        <a:lstStyle/>
        <a:p>
          <a:endParaRPr lang="en-US"/>
        </a:p>
      </dgm:t>
    </dgm:pt>
    <dgm:pt modelId="{9FC8A6EC-5E9E-46EE-9BD2-EE5B354AA0C6}" type="sibTrans" cxnId="{C17C6672-4327-4885-83A8-1B375AFDF76F}">
      <dgm:prSet/>
      <dgm:spPr/>
      <dgm:t>
        <a:bodyPr/>
        <a:lstStyle/>
        <a:p>
          <a:endParaRPr lang="en-US"/>
        </a:p>
      </dgm:t>
    </dgm:pt>
    <dgm:pt modelId="{010C8096-ADAE-49D6-9178-2A0CA603EF0C}" type="pres">
      <dgm:prSet presAssocID="{C48ACE06-4A6D-4BAE-83FE-23DF386E06EE}" presName="Name0" presStyleCnt="0">
        <dgm:presLayoutVars>
          <dgm:chMax val="7"/>
          <dgm:chPref val="7"/>
          <dgm:dir/>
        </dgm:presLayoutVars>
      </dgm:prSet>
      <dgm:spPr/>
    </dgm:pt>
    <dgm:pt modelId="{68733B23-1B5A-4901-8A11-916527A70E12}" type="pres">
      <dgm:prSet presAssocID="{C48ACE06-4A6D-4BAE-83FE-23DF386E06EE}" presName="Name1" presStyleCnt="0"/>
      <dgm:spPr/>
    </dgm:pt>
    <dgm:pt modelId="{9E38461A-6D31-49EF-8ABC-17D3B5D3F5F4}" type="pres">
      <dgm:prSet presAssocID="{C48ACE06-4A6D-4BAE-83FE-23DF386E06EE}" presName="cycle" presStyleCnt="0"/>
      <dgm:spPr/>
    </dgm:pt>
    <dgm:pt modelId="{8D6ACFCA-2396-436D-8F48-803008B1E164}" type="pres">
      <dgm:prSet presAssocID="{C48ACE06-4A6D-4BAE-83FE-23DF386E06EE}" presName="srcNode" presStyleLbl="node1" presStyleIdx="0" presStyleCnt="5"/>
      <dgm:spPr/>
    </dgm:pt>
    <dgm:pt modelId="{9CDAA3AF-F7A0-4C91-91DB-00F531FF4678}" type="pres">
      <dgm:prSet presAssocID="{C48ACE06-4A6D-4BAE-83FE-23DF386E06EE}" presName="conn" presStyleLbl="parChTrans1D2" presStyleIdx="0" presStyleCnt="1"/>
      <dgm:spPr/>
    </dgm:pt>
    <dgm:pt modelId="{AA14380C-0421-448B-8061-72B563BBFB64}" type="pres">
      <dgm:prSet presAssocID="{C48ACE06-4A6D-4BAE-83FE-23DF386E06EE}" presName="extraNode" presStyleLbl="node1" presStyleIdx="0" presStyleCnt="5"/>
      <dgm:spPr/>
    </dgm:pt>
    <dgm:pt modelId="{01E1380E-2AA0-4884-9D2A-93C1AFD02930}" type="pres">
      <dgm:prSet presAssocID="{C48ACE06-4A6D-4BAE-83FE-23DF386E06EE}" presName="dstNode" presStyleLbl="node1" presStyleIdx="0" presStyleCnt="5"/>
      <dgm:spPr/>
    </dgm:pt>
    <dgm:pt modelId="{8A068CB9-E0F0-4B91-AC20-240E23103F50}" type="pres">
      <dgm:prSet presAssocID="{EEAAA4CC-C91C-43AB-8458-55C96D930272}" presName="text_1" presStyleLbl="node1" presStyleIdx="0" presStyleCnt="5">
        <dgm:presLayoutVars>
          <dgm:bulletEnabled val="1"/>
        </dgm:presLayoutVars>
      </dgm:prSet>
      <dgm:spPr/>
    </dgm:pt>
    <dgm:pt modelId="{AD205513-453C-46D1-863E-7255BDF083B1}" type="pres">
      <dgm:prSet presAssocID="{EEAAA4CC-C91C-43AB-8458-55C96D930272}" presName="accent_1" presStyleCnt="0"/>
      <dgm:spPr/>
    </dgm:pt>
    <dgm:pt modelId="{F998C26B-4AEF-4C5B-9E49-B1629EB4E8BC}" type="pres">
      <dgm:prSet presAssocID="{EEAAA4CC-C91C-43AB-8458-55C96D930272}" presName="accentRepeatNode" presStyleLbl="solidFgAcc1" presStyleIdx="0" presStyleCnt="5"/>
      <dgm:spPr/>
    </dgm:pt>
    <dgm:pt modelId="{D92178ED-8F7E-449D-92AD-FAEE9671F7C4}" type="pres">
      <dgm:prSet presAssocID="{0DF85901-619C-4974-9EC0-030AF249E14A}" presName="text_2" presStyleLbl="node1" presStyleIdx="1" presStyleCnt="5">
        <dgm:presLayoutVars>
          <dgm:bulletEnabled val="1"/>
        </dgm:presLayoutVars>
      </dgm:prSet>
      <dgm:spPr/>
    </dgm:pt>
    <dgm:pt modelId="{3EA858E0-2292-4A1B-89C2-86C0424FF7B8}" type="pres">
      <dgm:prSet presAssocID="{0DF85901-619C-4974-9EC0-030AF249E14A}" presName="accent_2" presStyleCnt="0"/>
      <dgm:spPr/>
    </dgm:pt>
    <dgm:pt modelId="{ABB8D491-137E-4EB4-B620-803061B3CD5D}" type="pres">
      <dgm:prSet presAssocID="{0DF85901-619C-4974-9EC0-030AF249E14A}" presName="accentRepeatNode" presStyleLbl="solidFgAcc1" presStyleIdx="1" presStyleCnt="5"/>
      <dgm:spPr/>
    </dgm:pt>
    <dgm:pt modelId="{BCD2A300-A08F-46E2-94BC-A3EBE297D13C}" type="pres">
      <dgm:prSet presAssocID="{E7F7E2F2-FD39-44D9-AD14-22D3A32F9AE7}" presName="text_3" presStyleLbl="node1" presStyleIdx="2" presStyleCnt="5">
        <dgm:presLayoutVars>
          <dgm:bulletEnabled val="1"/>
        </dgm:presLayoutVars>
      </dgm:prSet>
      <dgm:spPr/>
    </dgm:pt>
    <dgm:pt modelId="{A13CDB0D-CDC5-421C-9875-A10187D5B37F}" type="pres">
      <dgm:prSet presAssocID="{E7F7E2F2-FD39-44D9-AD14-22D3A32F9AE7}" presName="accent_3" presStyleCnt="0"/>
      <dgm:spPr/>
    </dgm:pt>
    <dgm:pt modelId="{DF51FB31-463B-477E-A42C-6870433E6FDC}" type="pres">
      <dgm:prSet presAssocID="{E7F7E2F2-FD39-44D9-AD14-22D3A32F9AE7}" presName="accentRepeatNode" presStyleLbl="solidFgAcc1" presStyleIdx="2" presStyleCnt="5"/>
      <dgm:spPr/>
    </dgm:pt>
    <dgm:pt modelId="{22EA293B-E7C2-46DE-ADA1-0AFCA61D0D52}" type="pres">
      <dgm:prSet presAssocID="{C53605ED-4DF2-4CDB-8C21-303B2A972A08}" presName="text_4" presStyleLbl="node1" presStyleIdx="3" presStyleCnt="5">
        <dgm:presLayoutVars>
          <dgm:bulletEnabled val="1"/>
        </dgm:presLayoutVars>
      </dgm:prSet>
      <dgm:spPr/>
    </dgm:pt>
    <dgm:pt modelId="{6C52FE95-31C9-420B-8B50-E8A85A75F8D2}" type="pres">
      <dgm:prSet presAssocID="{C53605ED-4DF2-4CDB-8C21-303B2A972A08}" presName="accent_4" presStyleCnt="0"/>
      <dgm:spPr/>
    </dgm:pt>
    <dgm:pt modelId="{EB1A0421-DA38-4AAF-9787-69DFE6C7DFA9}" type="pres">
      <dgm:prSet presAssocID="{C53605ED-4DF2-4CDB-8C21-303B2A972A08}" presName="accentRepeatNode" presStyleLbl="solidFgAcc1" presStyleIdx="3" presStyleCnt="5"/>
      <dgm:spPr/>
    </dgm:pt>
    <dgm:pt modelId="{CB777E5D-8F9E-47A5-B712-59A98D4CF14F}" type="pres">
      <dgm:prSet presAssocID="{9F6014C0-EE66-4E90-AFDE-584856E25111}" presName="text_5" presStyleLbl="node1" presStyleIdx="4" presStyleCnt="5">
        <dgm:presLayoutVars>
          <dgm:bulletEnabled val="1"/>
        </dgm:presLayoutVars>
      </dgm:prSet>
      <dgm:spPr/>
    </dgm:pt>
    <dgm:pt modelId="{17492899-D436-4E84-B918-64657355FB9F}" type="pres">
      <dgm:prSet presAssocID="{9F6014C0-EE66-4E90-AFDE-584856E25111}" presName="accent_5" presStyleCnt="0"/>
      <dgm:spPr/>
    </dgm:pt>
    <dgm:pt modelId="{16BF5305-8118-4E55-A801-77B93739AB1F}" type="pres">
      <dgm:prSet presAssocID="{9F6014C0-EE66-4E90-AFDE-584856E25111}" presName="accentRepeatNode" presStyleLbl="solidFgAcc1" presStyleIdx="4" presStyleCnt="5"/>
      <dgm:spPr/>
    </dgm:pt>
  </dgm:ptLst>
  <dgm:cxnLst>
    <dgm:cxn modelId="{B2AA9F13-DD38-432E-8F46-771E438C9EF4}" srcId="{C48ACE06-4A6D-4BAE-83FE-23DF386E06EE}" destId="{E7F7E2F2-FD39-44D9-AD14-22D3A32F9AE7}" srcOrd="2" destOrd="0" parTransId="{93EBB704-1B76-4391-AC24-58ACE5810F58}" sibTransId="{91FB1868-B13A-423B-BAF5-A692ECCEDBB0}"/>
    <dgm:cxn modelId="{1007AE14-F97A-4E73-90CD-408348F7C3C7}" type="presOf" srcId="{0DF85901-619C-4974-9EC0-030AF249E14A}" destId="{D92178ED-8F7E-449D-92AD-FAEE9671F7C4}" srcOrd="0" destOrd="0" presId="urn:microsoft.com/office/officeart/2008/layout/VerticalCurvedList"/>
    <dgm:cxn modelId="{D88B8D30-B30C-4C36-8F59-A56F59FA4F52}" srcId="{C48ACE06-4A6D-4BAE-83FE-23DF386E06EE}" destId="{9F6014C0-EE66-4E90-AFDE-584856E25111}" srcOrd="4" destOrd="0" parTransId="{83E3D169-BCB1-46DA-AF6F-17CCD75E58DC}" sibTransId="{3DA8BF6D-BA6F-4951-99F1-AE0489051191}"/>
    <dgm:cxn modelId="{5AEAEB5F-8665-411A-8D06-C2F9DC238468}" srcId="{C48ACE06-4A6D-4BAE-83FE-23DF386E06EE}" destId="{EEAAA4CC-C91C-43AB-8458-55C96D930272}" srcOrd="0" destOrd="0" parTransId="{1954981F-AC2E-431E-A718-DD679668851B}" sibTransId="{C03189BE-90EB-4757-B237-CD55A29D57D0}"/>
    <dgm:cxn modelId="{C17C6672-4327-4885-83A8-1B375AFDF76F}" srcId="{C48ACE06-4A6D-4BAE-83FE-23DF386E06EE}" destId="{C53605ED-4DF2-4CDB-8C21-303B2A972A08}" srcOrd="3" destOrd="0" parTransId="{BAB5B814-7D20-4BFB-AF0C-DCFF923B2F86}" sibTransId="{9FC8A6EC-5E9E-46EE-9BD2-EE5B354AA0C6}"/>
    <dgm:cxn modelId="{03643B58-71D1-40D8-80B1-BE75D972C956}" type="presOf" srcId="{C48ACE06-4A6D-4BAE-83FE-23DF386E06EE}" destId="{010C8096-ADAE-49D6-9178-2A0CA603EF0C}" srcOrd="0" destOrd="0" presId="urn:microsoft.com/office/officeart/2008/layout/VerticalCurvedList"/>
    <dgm:cxn modelId="{5A980F8E-E045-459F-91F0-8E0A53E864CE}" type="presOf" srcId="{C03189BE-90EB-4757-B237-CD55A29D57D0}" destId="{9CDAA3AF-F7A0-4C91-91DB-00F531FF4678}" srcOrd="0" destOrd="0" presId="urn:microsoft.com/office/officeart/2008/layout/VerticalCurvedList"/>
    <dgm:cxn modelId="{1934839E-D53A-4B70-B7B9-D2C23EC73699}" type="presOf" srcId="{EEAAA4CC-C91C-43AB-8458-55C96D930272}" destId="{8A068CB9-E0F0-4B91-AC20-240E23103F50}" srcOrd="0" destOrd="0" presId="urn:microsoft.com/office/officeart/2008/layout/VerticalCurvedList"/>
    <dgm:cxn modelId="{361E86AB-CDED-4784-AD4E-FF142771D13C}" type="presOf" srcId="{9F6014C0-EE66-4E90-AFDE-584856E25111}" destId="{CB777E5D-8F9E-47A5-B712-59A98D4CF14F}" srcOrd="0" destOrd="0" presId="urn:microsoft.com/office/officeart/2008/layout/VerticalCurvedList"/>
    <dgm:cxn modelId="{FCA469E3-BB5D-4786-9C9C-A80E78AA0F5E}" type="presOf" srcId="{E7F7E2F2-FD39-44D9-AD14-22D3A32F9AE7}" destId="{BCD2A300-A08F-46E2-94BC-A3EBE297D13C}" srcOrd="0" destOrd="0" presId="urn:microsoft.com/office/officeart/2008/layout/VerticalCurvedList"/>
    <dgm:cxn modelId="{42BADDF2-14DA-467B-9890-747068AFBAA4}" type="presOf" srcId="{C53605ED-4DF2-4CDB-8C21-303B2A972A08}" destId="{22EA293B-E7C2-46DE-ADA1-0AFCA61D0D52}" srcOrd="0" destOrd="0" presId="urn:microsoft.com/office/officeart/2008/layout/VerticalCurvedList"/>
    <dgm:cxn modelId="{A49311F8-5610-4B05-AE5A-3FD1ECE72D23}" srcId="{C48ACE06-4A6D-4BAE-83FE-23DF386E06EE}" destId="{0DF85901-619C-4974-9EC0-030AF249E14A}" srcOrd="1" destOrd="0" parTransId="{245BE3C7-9955-4A2E-BD7D-A47792EAFCCD}" sibTransId="{8D259ECC-AB6F-4B16-B1C6-9D700880E337}"/>
    <dgm:cxn modelId="{DD04B441-8AEB-42B7-B571-532C0D0E8EFF}" type="presParOf" srcId="{010C8096-ADAE-49D6-9178-2A0CA603EF0C}" destId="{68733B23-1B5A-4901-8A11-916527A70E12}" srcOrd="0" destOrd="0" presId="urn:microsoft.com/office/officeart/2008/layout/VerticalCurvedList"/>
    <dgm:cxn modelId="{3E2224E7-E0B6-43DD-BD65-D9C5553B9823}" type="presParOf" srcId="{68733B23-1B5A-4901-8A11-916527A70E12}" destId="{9E38461A-6D31-49EF-8ABC-17D3B5D3F5F4}" srcOrd="0" destOrd="0" presId="urn:microsoft.com/office/officeart/2008/layout/VerticalCurvedList"/>
    <dgm:cxn modelId="{88B05506-B223-4074-BE2B-1BDA2BFF44B5}" type="presParOf" srcId="{9E38461A-6D31-49EF-8ABC-17D3B5D3F5F4}" destId="{8D6ACFCA-2396-436D-8F48-803008B1E164}" srcOrd="0" destOrd="0" presId="urn:microsoft.com/office/officeart/2008/layout/VerticalCurvedList"/>
    <dgm:cxn modelId="{2ECFCC23-699F-4894-BD56-28A397BACA33}" type="presParOf" srcId="{9E38461A-6D31-49EF-8ABC-17D3B5D3F5F4}" destId="{9CDAA3AF-F7A0-4C91-91DB-00F531FF4678}" srcOrd="1" destOrd="0" presId="urn:microsoft.com/office/officeart/2008/layout/VerticalCurvedList"/>
    <dgm:cxn modelId="{E04F82C3-A996-47ED-8715-48CED13FC48D}" type="presParOf" srcId="{9E38461A-6D31-49EF-8ABC-17D3B5D3F5F4}" destId="{AA14380C-0421-448B-8061-72B563BBFB64}" srcOrd="2" destOrd="0" presId="urn:microsoft.com/office/officeart/2008/layout/VerticalCurvedList"/>
    <dgm:cxn modelId="{7285690C-8B62-49A4-8760-97189E26287D}" type="presParOf" srcId="{9E38461A-6D31-49EF-8ABC-17D3B5D3F5F4}" destId="{01E1380E-2AA0-4884-9D2A-93C1AFD02930}" srcOrd="3" destOrd="0" presId="urn:microsoft.com/office/officeart/2008/layout/VerticalCurvedList"/>
    <dgm:cxn modelId="{1010CC64-304B-475D-B891-48752461BBA3}" type="presParOf" srcId="{68733B23-1B5A-4901-8A11-916527A70E12}" destId="{8A068CB9-E0F0-4B91-AC20-240E23103F50}" srcOrd="1" destOrd="0" presId="urn:microsoft.com/office/officeart/2008/layout/VerticalCurvedList"/>
    <dgm:cxn modelId="{FA11956F-26A6-4029-B43F-B314443FF574}" type="presParOf" srcId="{68733B23-1B5A-4901-8A11-916527A70E12}" destId="{AD205513-453C-46D1-863E-7255BDF083B1}" srcOrd="2" destOrd="0" presId="urn:microsoft.com/office/officeart/2008/layout/VerticalCurvedList"/>
    <dgm:cxn modelId="{EF300748-9520-47F2-BFB4-1781A025CFD1}" type="presParOf" srcId="{AD205513-453C-46D1-863E-7255BDF083B1}" destId="{F998C26B-4AEF-4C5B-9E49-B1629EB4E8BC}" srcOrd="0" destOrd="0" presId="urn:microsoft.com/office/officeart/2008/layout/VerticalCurvedList"/>
    <dgm:cxn modelId="{B4E75101-C04B-4779-9E8D-E4A4D45DF353}" type="presParOf" srcId="{68733B23-1B5A-4901-8A11-916527A70E12}" destId="{D92178ED-8F7E-449D-92AD-FAEE9671F7C4}" srcOrd="3" destOrd="0" presId="urn:microsoft.com/office/officeart/2008/layout/VerticalCurvedList"/>
    <dgm:cxn modelId="{0CE3EAE4-F353-4DC3-A275-D7F3E13797E2}" type="presParOf" srcId="{68733B23-1B5A-4901-8A11-916527A70E12}" destId="{3EA858E0-2292-4A1B-89C2-86C0424FF7B8}" srcOrd="4" destOrd="0" presId="urn:microsoft.com/office/officeart/2008/layout/VerticalCurvedList"/>
    <dgm:cxn modelId="{EFD5691B-9D76-4BD8-9F9E-50DFF50134C4}" type="presParOf" srcId="{3EA858E0-2292-4A1B-89C2-86C0424FF7B8}" destId="{ABB8D491-137E-4EB4-B620-803061B3CD5D}" srcOrd="0" destOrd="0" presId="urn:microsoft.com/office/officeart/2008/layout/VerticalCurvedList"/>
    <dgm:cxn modelId="{7156D586-893A-4FBC-8D21-861FD67D266F}" type="presParOf" srcId="{68733B23-1B5A-4901-8A11-916527A70E12}" destId="{BCD2A300-A08F-46E2-94BC-A3EBE297D13C}" srcOrd="5" destOrd="0" presId="urn:microsoft.com/office/officeart/2008/layout/VerticalCurvedList"/>
    <dgm:cxn modelId="{2EBE6D11-6C87-4A49-90B2-C1923B1C5D81}" type="presParOf" srcId="{68733B23-1B5A-4901-8A11-916527A70E12}" destId="{A13CDB0D-CDC5-421C-9875-A10187D5B37F}" srcOrd="6" destOrd="0" presId="urn:microsoft.com/office/officeart/2008/layout/VerticalCurvedList"/>
    <dgm:cxn modelId="{C29127DD-DA05-4F7B-B284-BCB149F03F72}" type="presParOf" srcId="{A13CDB0D-CDC5-421C-9875-A10187D5B37F}" destId="{DF51FB31-463B-477E-A42C-6870433E6FDC}" srcOrd="0" destOrd="0" presId="urn:microsoft.com/office/officeart/2008/layout/VerticalCurvedList"/>
    <dgm:cxn modelId="{71691C4F-C62E-47A3-9412-6A342630E49D}" type="presParOf" srcId="{68733B23-1B5A-4901-8A11-916527A70E12}" destId="{22EA293B-E7C2-46DE-ADA1-0AFCA61D0D52}" srcOrd="7" destOrd="0" presId="urn:microsoft.com/office/officeart/2008/layout/VerticalCurvedList"/>
    <dgm:cxn modelId="{E391417C-8E0B-4B66-B3E9-C3D85BF50E3A}" type="presParOf" srcId="{68733B23-1B5A-4901-8A11-916527A70E12}" destId="{6C52FE95-31C9-420B-8B50-E8A85A75F8D2}" srcOrd="8" destOrd="0" presId="urn:microsoft.com/office/officeart/2008/layout/VerticalCurvedList"/>
    <dgm:cxn modelId="{5D548A3E-EF02-4982-B15D-D22BDDD836BB}" type="presParOf" srcId="{6C52FE95-31C9-420B-8B50-E8A85A75F8D2}" destId="{EB1A0421-DA38-4AAF-9787-69DFE6C7DFA9}" srcOrd="0" destOrd="0" presId="urn:microsoft.com/office/officeart/2008/layout/VerticalCurvedList"/>
    <dgm:cxn modelId="{5519981E-880A-4D82-B68B-2A3B7FA5A2C9}" type="presParOf" srcId="{68733B23-1B5A-4901-8A11-916527A70E12}" destId="{CB777E5D-8F9E-47A5-B712-59A98D4CF14F}" srcOrd="9" destOrd="0" presId="urn:microsoft.com/office/officeart/2008/layout/VerticalCurvedList"/>
    <dgm:cxn modelId="{303E56CE-2845-4AA4-8A82-D64C5182AC06}" type="presParOf" srcId="{68733B23-1B5A-4901-8A11-916527A70E12}" destId="{17492899-D436-4E84-B918-64657355FB9F}" srcOrd="10" destOrd="0" presId="urn:microsoft.com/office/officeart/2008/layout/VerticalCurvedList"/>
    <dgm:cxn modelId="{18250B58-DF9F-4E32-ABF2-EA8272B6FD98}" type="presParOf" srcId="{17492899-D436-4E84-B918-64657355FB9F}" destId="{16BF5305-8118-4E55-A801-77B93739AB1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FA20E-9E7A-4558-8ADF-0885A9C4153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1945C23-2B7E-41B2-8A66-D90DD117B38E}">
      <dgm:prSet phldrT="[Text]" custT="1"/>
      <dgm:spPr/>
      <dgm:t>
        <a:bodyPr/>
        <a:lstStyle/>
        <a:p>
          <a:r>
            <a:rPr lang="en-US" sz="2300">
              <a:solidFill>
                <a:schemeClr val="bg1"/>
              </a:solidFill>
            </a:rPr>
            <a:t>What </a:t>
          </a:r>
          <a:r>
            <a:rPr lang="en-US" sz="2300" b="1">
              <a:solidFill>
                <a:schemeClr val="bg1"/>
              </a:solidFill>
            </a:rPr>
            <a:t>type of training</a:t>
          </a:r>
          <a:r>
            <a:rPr lang="en-US" sz="2300">
              <a:solidFill>
                <a:schemeClr val="bg1"/>
              </a:solidFill>
            </a:rPr>
            <a:t>?</a:t>
          </a:r>
        </a:p>
      </dgm:t>
    </dgm:pt>
    <dgm:pt modelId="{2C93CFDC-E55D-4527-ADE7-F48D9DB35CA8}" type="parTrans" cxnId="{EB4C7BCB-8793-489F-A5DC-DD1F6F9C37F5}">
      <dgm:prSet/>
      <dgm:spPr/>
      <dgm:t>
        <a:bodyPr/>
        <a:lstStyle/>
        <a:p>
          <a:endParaRPr lang="en-US"/>
        </a:p>
      </dgm:t>
    </dgm:pt>
    <dgm:pt modelId="{97D2EC22-1B33-45A7-A557-7E6C0B6A5B0D}" type="sibTrans" cxnId="{EB4C7BCB-8793-489F-A5DC-DD1F6F9C37F5}">
      <dgm:prSet/>
      <dgm:spPr/>
      <dgm:t>
        <a:bodyPr/>
        <a:lstStyle/>
        <a:p>
          <a:endParaRPr lang="en-US"/>
        </a:p>
      </dgm:t>
    </dgm:pt>
    <dgm:pt modelId="{E342CD80-B4C7-4E45-B398-82712F7848C4}">
      <dgm:prSet custT="1"/>
      <dgm:spPr/>
      <dgm:t>
        <a:bodyPr/>
        <a:lstStyle/>
        <a:p>
          <a:r>
            <a:rPr lang="en-US" sz="2000">
              <a:solidFill>
                <a:schemeClr val="bg1"/>
              </a:solidFill>
            </a:rPr>
            <a:t>For </a:t>
          </a:r>
          <a:r>
            <a:rPr lang="en-US" sz="2000" err="1">
              <a:solidFill>
                <a:schemeClr val="bg1"/>
              </a:solidFill>
            </a:rPr>
            <a:t>specialised</a:t>
          </a:r>
          <a:r>
            <a:rPr lang="en-US" sz="2000">
              <a:solidFill>
                <a:schemeClr val="bg1"/>
              </a:solidFill>
            </a:rPr>
            <a:t> AI skills, </a:t>
          </a:r>
          <a:r>
            <a:rPr lang="en-US" sz="2000" b="1">
              <a:solidFill>
                <a:schemeClr val="bg1"/>
              </a:solidFill>
            </a:rPr>
            <a:t>initial education </a:t>
          </a:r>
          <a:r>
            <a:rPr lang="en-US" sz="2000">
              <a:solidFill>
                <a:schemeClr val="bg1"/>
              </a:solidFill>
            </a:rPr>
            <a:t>is important but </a:t>
          </a:r>
          <a:r>
            <a:rPr lang="en-US" sz="2000" b="1">
              <a:solidFill>
                <a:schemeClr val="bg1"/>
              </a:solidFill>
            </a:rPr>
            <a:t>lifelong learning </a:t>
          </a:r>
          <a:r>
            <a:rPr lang="en-US" sz="2000">
              <a:solidFill>
                <a:schemeClr val="bg1"/>
              </a:solidFill>
            </a:rPr>
            <a:t>is crucial</a:t>
          </a:r>
        </a:p>
      </dgm:t>
    </dgm:pt>
    <dgm:pt modelId="{FA2B24A4-B67E-4D8F-8C7F-63944691B688}" type="parTrans" cxnId="{283E0A0A-B5ED-4CE6-A3AF-168CDA119632}">
      <dgm:prSet/>
      <dgm:spPr/>
      <dgm:t>
        <a:bodyPr/>
        <a:lstStyle/>
        <a:p>
          <a:endParaRPr lang="en-US"/>
        </a:p>
      </dgm:t>
    </dgm:pt>
    <dgm:pt modelId="{1450CA07-46C4-4624-8E47-3E3909689263}" type="sibTrans" cxnId="{283E0A0A-B5ED-4CE6-A3AF-168CDA119632}">
      <dgm:prSet/>
      <dgm:spPr/>
      <dgm:t>
        <a:bodyPr/>
        <a:lstStyle/>
        <a:p>
          <a:endParaRPr lang="en-US"/>
        </a:p>
      </dgm:t>
    </dgm:pt>
    <dgm:pt modelId="{350DF3D0-48CC-43F9-8628-03C58E0BA7B9}">
      <dgm:prSet custT="1"/>
      <dgm:spPr/>
      <dgm:t>
        <a:bodyPr/>
        <a:lstStyle/>
        <a:p>
          <a:r>
            <a:rPr lang="en-US" sz="2000">
              <a:solidFill>
                <a:schemeClr val="bg1"/>
              </a:solidFill>
            </a:rPr>
            <a:t>Elementary knowledge of AI should be taught at </a:t>
          </a:r>
          <a:r>
            <a:rPr lang="en-US" sz="2000" b="1">
              <a:solidFill>
                <a:schemeClr val="bg1"/>
              </a:solidFill>
            </a:rPr>
            <a:t>all levels of education</a:t>
          </a:r>
        </a:p>
      </dgm:t>
    </dgm:pt>
    <dgm:pt modelId="{881800D0-80CC-4CBA-9D22-E89035429E1F}" type="parTrans" cxnId="{1B6BFDC3-0192-4D85-89F1-DC5C2A89AE92}">
      <dgm:prSet/>
      <dgm:spPr/>
      <dgm:t>
        <a:bodyPr/>
        <a:lstStyle/>
        <a:p>
          <a:endParaRPr lang="en-US"/>
        </a:p>
      </dgm:t>
    </dgm:pt>
    <dgm:pt modelId="{F22194EB-1A54-45E8-B484-02A04F35D540}" type="sibTrans" cxnId="{1B6BFDC3-0192-4D85-89F1-DC5C2A89AE92}">
      <dgm:prSet/>
      <dgm:spPr/>
      <dgm:t>
        <a:bodyPr/>
        <a:lstStyle/>
        <a:p>
          <a:endParaRPr lang="en-US"/>
        </a:p>
      </dgm:t>
    </dgm:pt>
    <dgm:pt modelId="{E7BE572B-F6A5-40EF-A02F-FF725624DD2D}">
      <dgm:prSet custT="1"/>
      <dgm:spPr/>
      <dgm:t>
        <a:bodyPr/>
        <a:lstStyle/>
        <a:p>
          <a:r>
            <a:rPr lang="en-US" sz="2300">
              <a:solidFill>
                <a:schemeClr val="bg1"/>
              </a:solidFill>
            </a:rPr>
            <a:t>Who to target? </a:t>
          </a:r>
        </a:p>
      </dgm:t>
    </dgm:pt>
    <dgm:pt modelId="{042B8427-A9A1-4382-AA30-7BDDDF8972B7}" type="parTrans" cxnId="{E98EDADF-FF4B-4652-A4D5-48F233B6F0E1}">
      <dgm:prSet/>
      <dgm:spPr/>
      <dgm:t>
        <a:bodyPr/>
        <a:lstStyle/>
        <a:p>
          <a:endParaRPr lang="en-US"/>
        </a:p>
      </dgm:t>
    </dgm:pt>
    <dgm:pt modelId="{C02A6041-C4A7-4EA0-8271-F74914674528}" type="sibTrans" cxnId="{E98EDADF-FF4B-4652-A4D5-48F233B6F0E1}">
      <dgm:prSet/>
      <dgm:spPr/>
      <dgm:t>
        <a:bodyPr/>
        <a:lstStyle/>
        <a:p>
          <a:endParaRPr lang="en-US"/>
        </a:p>
      </dgm:t>
    </dgm:pt>
    <dgm:pt modelId="{A42CD3EE-63DB-4076-BCFC-C9AA12820810}">
      <dgm:prSet custT="1"/>
      <dgm:spPr/>
      <dgm:t>
        <a:bodyPr/>
        <a:lstStyle/>
        <a:p>
          <a:r>
            <a:rPr lang="en-US" sz="2000" b="1">
              <a:solidFill>
                <a:schemeClr val="bg1"/>
              </a:solidFill>
            </a:rPr>
            <a:t>Vulnerable workers</a:t>
          </a:r>
          <a:r>
            <a:rPr lang="en-US" sz="2000">
              <a:solidFill>
                <a:schemeClr val="bg1"/>
              </a:solidFill>
            </a:rPr>
            <a:t>, to support equity</a:t>
          </a:r>
        </a:p>
      </dgm:t>
    </dgm:pt>
    <dgm:pt modelId="{1F6E2CFE-5FE0-4178-953B-699329A39638}" type="parTrans" cxnId="{9FCFA356-3C37-4C8D-8F72-12FF69111AE1}">
      <dgm:prSet/>
      <dgm:spPr/>
      <dgm:t>
        <a:bodyPr/>
        <a:lstStyle/>
        <a:p>
          <a:endParaRPr lang="en-US"/>
        </a:p>
      </dgm:t>
    </dgm:pt>
    <dgm:pt modelId="{B019895B-0543-4159-8BC1-A6EEF3B144CF}" type="sibTrans" cxnId="{9FCFA356-3C37-4C8D-8F72-12FF69111AE1}">
      <dgm:prSet/>
      <dgm:spPr/>
      <dgm:t>
        <a:bodyPr/>
        <a:lstStyle/>
        <a:p>
          <a:endParaRPr lang="en-US"/>
        </a:p>
      </dgm:t>
    </dgm:pt>
    <dgm:pt modelId="{661F9A03-FD9D-406F-8E39-D315A42347E6}">
      <dgm:prSet custT="1"/>
      <dgm:spPr/>
      <dgm:t>
        <a:bodyPr/>
        <a:lstStyle/>
        <a:p>
          <a:r>
            <a:rPr lang="en-US" sz="2000" b="1">
              <a:solidFill>
                <a:schemeClr val="bg1"/>
              </a:solidFill>
            </a:rPr>
            <a:t>High-skilled workers</a:t>
          </a:r>
          <a:r>
            <a:rPr lang="en-US" sz="2000">
              <a:solidFill>
                <a:schemeClr val="bg1"/>
              </a:solidFill>
            </a:rPr>
            <a:t>, to support productivity</a:t>
          </a:r>
        </a:p>
      </dgm:t>
    </dgm:pt>
    <dgm:pt modelId="{2E4E32DE-601F-4DC1-A892-E70F2EA9D233}" type="parTrans" cxnId="{DCF911E5-A1DB-4DA9-BC3A-2EB68D09E2F1}">
      <dgm:prSet/>
      <dgm:spPr/>
      <dgm:t>
        <a:bodyPr/>
        <a:lstStyle/>
        <a:p>
          <a:endParaRPr lang="en-US"/>
        </a:p>
      </dgm:t>
    </dgm:pt>
    <dgm:pt modelId="{A3BD71AD-6DCD-45F1-9E17-928CCF835F1B}" type="sibTrans" cxnId="{DCF911E5-A1DB-4DA9-BC3A-2EB68D09E2F1}">
      <dgm:prSet/>
      <dgm:spPr/>
      <dgm:t>
        <a:bodyPr/>
        <a:lstStyle/>
        <a:p>
          <a:endParaRPr lang="en-US"/>
        </a:p>
      </dgm:t>
    </dgm:pt>
    <dgm:pt modelId="{C6620239-1A7F-4A58-BD67-92437CAD5050}" type="pres">
      <dgm:prSet presAssocID="{60FFA20E-9E7A-4558-8ADF-0885A9C41531}" presName="vert0" presStyleCnt="0">
        <dgm:presLayoutVars>
          <dgm:dir/>
          <dgm:animOne val="branch"/>
          <dgm:animLvl val="lvl"/>
        </dgm:presLayoutVars>
      </dgm:prSet>
      <dgm:spPr/>
    </dgm:pt>
    <dgm:pt modelId="{95ECCE79-2A34-46E7-BA1A-1EEF92864B8D}" type="pres">
      <dgm:prSet presAssocID="{A1945C23-2B7E-41B2-8A66-D90DD117B38E}" presName="thickLine" presStyleLbl="alignNode1" presStyleIdx="0" presStyleCnt="2"/>
      <dgm:spPr/>
    </dgm:pt>
    <dgm:pt modelId="{E2116024-B63F-4731-95A3-EABB9F143F9D}" type="pres">
      <dgm:prSet presAssocID="{A1945C23-2B7E-41B2-8A66-D90DD117B38E}" presName="horz1" presStyleCnt="0"/>
      <dgm:spPr/>
    </dgm:pt>
    <dgm:pt modelId="{70741708-58DF-48B1-B640-6E1219CC030C}" type="pres">
      <dgm:prSet presAssocID="{A1945C23-2B7E-41B2-8A66-D90DD117B38E}" presName="tx1" presStyleLbl="revTx" presStyleIdx="0" presStyleCnt="6"/>
      <dgm:spPr/>
    </dgm:pt>
    <dgm:pt modelId="{5AB0DCB2-7FC5-425C-9CB6-AA30684AFD0D}" type="pres">
      <dgm:prSet presAssocID="{A1945C23-2B7E-41B2-8A66-D90DD117B38E}" presName="vert1" presStyleCnt="0"/>
      <dgm:spPr/>
    </dgm:pt>
    <dgm:pt modelId="{0C67F439-4341-4476-A667-1D30B7D5FCC1}" type="pres">
      <dgm:prSet presAssocID="{E342CD80-B4C7-4E45-B398-82712F7848C4}" presName="vertSpace2a" presStyleCnt="0"/>
      <dgm:spPr/>
    </dgm:pt>
    <dgm:pt modelId="{522C4571-6CFA-4559-B242-7EA74A9B0368}" type="pres">
      <dgm:prSet presAssocID="{E342CD80-B4C7-4E45-B398-82712F7848C4}" presName="horz2" presStyleCnt="0"/>
      <dgm:spPr/>
    </dgm:pt>
    <dgm:pt modelId="{51C6AA48-FF1A-4F26-9D74-EC9C8702D002}" type="pres">
      <dgm:prSet presAssocID="{E342CD80-B4C7-4E45-B398-82712F7848C4}" presName="horzSpace2" presStyleCnt="0"/>
      <dgm:spPr/>
    </dgm:pt>
    <dgm:pt modelId="{0E5A4459-D82A-4CE3-B952-21D55AA19BE4}" type="pres">
      <dgm:prSet presAssocID="{E342CD80-B4C7-4E45-B398-82712F7848C4}" presName="tx2" presStyleLbl="revTx" presStyleIdx="1" presStyleCnt="6"/>
      <dgm:spPr/>
    </dgm:pt>
    <dgm:pt modelId="{D042D621-5694-45EA-9EDB-A1E1C7E7AF23}" type="pres">
      <dgm:prSet presAssocID="{E342CD80-B4C7-4E45-B398-82712F7848C4}" presName="vert2" presStyleCnt="0"/>
      <dgm:spPr/>
    </dgm:pt>
    <dgm:pt modelId="{8648AAF2-DC8A-441B-B9F7-297374A3760C}" type="pres">
      <dgm:prSet presAssocID="{E342CD80-B4C7-4E45-B398-82712F7848C4}" presName="thinLine2b" presStyleLbl="callout" presStyleIdx="0" presStyleCnt="4"/>
      <dgm:spPr/>
    </dgm:pt>
    <dgm:pt modelId="{B5F95E0F-A318-4E3C-A5FE-C8142ACB76F8}" type="pres">
      <dgm:prSet presAssocID="{E342CD80-B4C7-4E45-B398-82712F7848C4}" presName="vertSpace2b" presStyleCnt="0"/>
      <dgm:spPr/>
    </dgm:pt>
    <dgm:pt modelId="{B7E3FEEF-704B-4BC6-90E9-71543BBC13E2}" type="pres">
      <dgm:prSet presAssocID="{350DF3D0-48CC-43F9-8628-03C58E0BA7B9}" presName="horz2" presStyleCnt="0"/>
      <dgm:spPr/>
    </dgm:pt>
    <dgm:pt modelId="{8DC4558B-E722-4FE3-8E2A-0C124D5DB23D}" type="pres">
      <dgm:prSet presAssocID="{350DF3D0-48CC-43F9-8628-03C58E0BA7B9}" presName="horzSpace2" presStyleCnt="0"/>
      <dgm:spPr/>
    </dgm:pt>
    <dgm:pt modelId="{D3969302-C4F1-4425-8EBD-47F0156E0193}" type="pres">
      <dgm:prSet presAssocID="{350DF3D0-48CC-43F9-8628-03C58E0BA7B9}" presName="tx2" presStyleLbl="revTx" presStyleIdx="2" presStyleCnt="6"/>
      <dgm:spPr/>
    </dgm:pt>
    <dgm:pt modelId="{BE7C954A-DDE2-447D-97F5-7CB5FF925741}" type="pres">
      <dgm:prSet presAssocID="{350DF3D0-48CC-43F9-8628-03C58E0BA7B9}" presName="vert2" presStyleCnt="0"/>
      <dgm:spPr/>
    </dgm:pt>
    <dgm:pt modelId="{BD7C5B7B-B1B9-466E-B2C4-91DDD4118AC8}" type="pres">
      <dgm:prSet presAssocID="{350DF3D0-48CC-43F9-8628-03C58E0BA7B9}" presName="thinLine2b" presStyleLbl="callout" presStyleIdx="1" presStyleCnt="4"/>
      <dgm:spPr/>
    </dgm:pt>
    <dgm:pt modelId="{8DACF843-ECBD-4601-9441-40A1FB07D3D9}" type="pres">
      <dgm:prSet presAssocID="{350DF3D0-48CC-43F9-8628-03C58E0BA7B9}" presName="vertSpace2b" presStyleCnt="0"/>
      <dgm:spPr/>
    </dgm:pt>
    <dgm:pt modelId="{2497E2C9-DFA3-442A-946A-A71B6971913B}" type="pres">
      <dgm:prSet presAssocID="{E7BE572B-F6A5-40EF-A02F-FF725624DD2D}" presName="thickLine" presStyleLbl="alignNode1" presStyleIdx="1" presStyleCnt="2"/>
      <dgm:spPr/>
    </dgm:pt>
    <dgm:pt modelId="{CD7186E5-B915-47DA-8237-6F9072F12C6F}" type="pres">
      <dgm:prSet presAssocID="{E7BE572B-F6A5-40EF-A02F-FF725624DD2D}" presName="horz1" presStyleCnt="0"/>
      <dgm:spPr/>
    </dgm:pt>
    <dgm:pt modelId="{3FECEEBB-8E49-4E85-92F9-C624A5AC7BDE}" type="pres">
      <dgm:prSet presAssocID="{E7BE572B-F6A5-40EF-A02F-FF725624DD2D}" presName="tx1" presStyleLbl="revTx" presStyleIdx="3" presStyleCnt="6"/>
      <dgm:spPr/>
    </dgm:pt>
    <dgm:pt modelId="{6AF7F7F5-34FC-4F6E-8F4F-4F4275E64378}" type="pres">
      <dgm:prSet presAssocID="{E7BE572B-F6A5-40EF-A02F-FF725624DD2D}" presName="vert1" presStyleCnt="0"/>
      <dgm:spPr/>
    </dgm:pt>
    <dgm:pt modelId="{DE6B1D45-06EC-49D6-A213-DA40C96A0188}" type="pres">
      <dgm:prSet presAssocID="{A42CD3EE-63DB-4076-BCFC-C9AA12820810}" presName="vertSpace2a" presStyleCnt="0"/>
      <dgm:spPr/>
    </dgm:pt>
    <dgm:pt modelId="{2F5531D3-835C-409A-BF86-49F99AAC2589}" type="pres">
      <dgm:prSet presAssocID="{A42CD3EE-63DB-4076-BCFC-C9AA12820810}" presName="horz2" presStyleCnt="0"/>
      <dgm:spPr/>
    </dgm:pt>
    <dgm:pt modelId="{ACB7DF9A-EC25-479E-A856-156775A71296}" type="pres">
      <dgm:prSet presAssocID="{A42CD3EE-63DB-4076-BCFC-C9AA12820810}" presName="horzSpace2" presStyleCnt="0"/>
      <dgm:spPr/>
    </dgm:pt>
    <dgm:pt modelId="{5557A49C-670C-445C-9468-8B5F6EB4DB29}" type="pres">
      <dgm:prSet presAssocID="{A42CD3EE-63DB-4076-BCFC-C9AA12820810}" presName="tx2" presStyleLbl="revTx" presStyleIdx="4" presStyleCnt="6"/>
      <dgm:spPr/>
    </dgm:pt>
    <dgm:pt modelId="{E94EC2E0-995B-4411-8472-AA1B70D1626C}" type="pres">
      <dgm:prSet presAssocID="{A42CD3EE-63DB-4076-BCFC-C9AA12820810}" presName="vert2" presStyleCnt="0"/>
      <dgm:spPr/>
    </dgm:pt>
    <dgm:pt modelId="{9E1ADBC4-BDFA-4E90-A13E-30ED698687BE}" type="pres">
      <dgm:prSet presAssocID="{A42CD3EE-63DB-4076-BCFC-C9AA12820810}" presName="thinLine2b" presStyleLbl="callout" presStyleIdx="2" presStyleCnt="4"/>
      <dgm:spPr/>
    </dgm:pt>
    <dgm:pt modelId="{2D5E6757-869B-4D75-8040-182F1A286B71}" type="pres">
      <dgm:prSet presAssocID="{A42CD3EE-63DB-4076-BCFC-C9AA12820810}" presName="vertSpace2b" presStyleCnt="0"/>
      <dgm:spPr/>
    </dgm:pt>
    <dgm:pt modelId="{02CB5B95-1843-4774-A839-C09827BC0FC7}" type="pres">
      <dgm:prSet presAssocID="{661F9A03-FD9D-406F-8E39-D315A42347E6}" presName="horz2" presStyleCnt="0"/>
      <dgm:spPr/>
    </dgm:pt>
    <dgm:pt modelId="{38BCDDCB-9B2C-4ABD-8FC9-0B3672DEA02E}" type="pres">
      <dgm:prSet presAssocID="{661F9A03-FD9D-406F-8E39-D315A42347E6}" presName="horzSpace2" presStyleCnt="0"/>
      <dgm:spPr/>
    </dgm:pt>
    <dgm:pt modelId="{728A3350-CAB2-4D75-AAA3-A35D3C84B6D7}" type="pres">
      <dgm:prSet presAssocID="{661F9A03-FD9D-406F-8E39-D315A42347E6}" presName="tx2" presStyleLbl="revTx" presStyleIdx="5" presStyleCnt="6"/>
      <dgm:spPr/>
    </dgm:pt>
    <dgm:pt modelId="{0A15E7C5-7C10-4D84-AB78-6E52DD90FF7B}" type="pres">
      <dgm:prSet presAssocID="{661F9A03-FD9D-406F-8E39-D315A42347E6}" presName="vert2" presStyleCnt="0"/>
      <dgm:spPr/>
    </dgm:pt>
    <dgm:pt modelId="{08AA8B6A-2B0E-4C03-B4E3-BEC7C615A22C}" type="pres">
      <dgm:prSet presAssocID="{661F9A03-FD9D-406F-8E39-D315A42347E6}" presName="thinLine2b" presStyleLbl="callout" presStyleIdx="3" presStyleCnt="4"/>
      <dgm:spPr/>
    </dgm:pt>
    <dgm:pt modelId="{C3A17F47-E4FD-4786-B0DC-A86533F293E7}" type="pres">
      <dgm:prSet presAssocID="{661F9A03-FD9D-406F-8E39-D315A42347E6}" presName="vertSpace2b" presStyleCnt="0"/>
      <dgm:spPr/>
    </dgm:pt>
  </dgm:ptLst>
  <dgm:cxnLst>
    <dgm:cxn modelId="{283E0A0A-B5ED-4CE6-A3AF-168CDA119632}" srcId="{A1945C23-2B7E-41B2-8A66-D90DD117B38E}" destId="{E342CD80-B4C7-4E45-B398-82712F7848C4}" srcOrd="0" destOrd="0" parTransId="{FA2B24A4-B67E-4D8F-8C7F-63944691B688}" sibTransId="{1450CA07-46C4-4624-8E47-3E3909689263}"/>
    <dgm:cxn modelId="{CD3A721C-8126-4E4E-9D84-F737A4FECB63}" type="presOf" srcId="{E342CD80-B4C7-4E45-B398-82712F7848C4}" destId="{0E5A4459-D82A-4CE3-B952-21D55AA19BE4}" srcOrd="0" destOrd="0" presId="urn:microsoft.com/office/officeart/2008/layout/LinedList"/>
    <dgm:cxn modelId="{1D992235-F55C-436D-B35B-A33C3EF44DBF}" type="presOf" srcId="{A1945C23-2B7E-41B2-8A66-D90DD117B38E}" destId="{70741708-58DF-48B1-B640-6E1219CC030C}" srcOrd="0" destOrd="0" presId="urn:microsoft.com/office/officeart/2008/layout/LinedList"/>
    <dgm:cxn modelId="{455C9F47-7F50-40B6-88A7-B90C2FDEB72B}" type="presOf" srcId="{E7BE572B-F6A5-40EF-A02F-FF725624DD2D}" destId="{3FECEEBB-8E49-4E85-92F9-C624A5AC7BDE}" srcOrd="0" destOrd="0" presId="urn:microsoft.com/office/officeart/2008/layout/LinedList"/>
    <dgm:cxn modelId="{E20BA44A-0F2B-4BD5-9E29-D1FF8488058E}" type="presOf" srcId="{661F9A03-FD9D-406F-8E39-D315A42347E6}" destId="{728A3350-CAB2-4D75-AAA3-A35D3C84B6D7}" srcOrd="0" destOrd="0" presId="urn:microsoft.com/office/officeart/2008/layout/LinedList"/>
    <dgm:cxn modelId="{46FEAC6D-8E48-4F3E-AFAA-F98E3E197A67}" type="presOf" srcId="{60FFA20E-9E7A-4558-8ADF-0885A9C41531}" destId="{C6620239-1A7F-4A58-BD67-92437CAD5050}" srcOrd="0" destOrd="0" presId="urn:microsoft.com/office/officeart/2008/layout/LinedList"/>
    <dgm:cxn modelId="{9FCFA356-3C37-4C8D-8F72-12FF69111AE1}" srcId="{E7BE572B-F6A5-40EF-A02F-FF725624DD2D}" destId="{A42CD3EE-63DB-4076-BCFC-C9AA12820810}" srcOrd="0" destOrd="0" parTransId="{1F6E2CFE-5FE0-4178-953B-699329A39638}" sibTransId="{B019895B-0543-4159-8BC1-A6EEF3B144CF}"/>
    <dgm:cxn modelId="{9F72C676-D90D-4DDA-8CCF-C3D91388E772}" type="presOf" srcId="{A42CD3EE-63DB-4076-BCFC-C9AA12820810}" destId="{5557A49C-670C-445C-9468-8B5F6EB4DB29}" srcOrd="0" destOrd="0" presId="urn:microsoft.com/office/officeart/2008/layout/LinedList"/>
    <dgm:cxn modelId="{1B6BFDC3-0192-4D85-89F1-DC5C2A89AE92}" srcId="{A1945C23-2B7E-41B2-8A66-D90DD117B38E}" destId="{350DF3D0-48CC-43F9-8628-03C58E0BA7B9}" srcOrd="1" destOrd="0" parTransId="{881800D0-80CC-4CBA-9D22-E89035429E1F}" sibTransId="{F22194EB-1A54-45E8-B484-02A04F35D540}"/>
    <dgm:cxn modelId="{2869F6C4-934E-45D9-89DB-63B6B6A9031D}" type="presOf" srcId="{350DF3D0-48CC-43F9-8628-03C58E0BA7B9}" destId="{D3969302-C4F1-4425-8EBD-47F0156E0193}" srcOrd="0" destOrd="0" presId="urn:microsoft.com/office/officeart/2008/layout/LinedList"/>
    <dgm:cxn modelId="{EB4C7BCB-8793-489F-A5DC-DD1F6F9C37F5}" srcId="{60FFA20E-9E7A-4558-8ADF-0885A9C41531}" destId="{A1945C23-2B7E-41B2-8A66-D90DD117B38E}" srcOrd="0" destOrd="0" parTransId="{2C93CFDC-E55D-4527-ADE7-F48D9DB35CA8}" sibTransId="{97D2EC22-1B33-45A7-A557-7E6C0B6A5B0D}"/>
    <dgm:cxn modelId="{E98EDADF-FF4B-4652-A4D5-48F233B6F0E1}" srcId="{60FFA20E-9E7A-4558-8ADF-0885A9C41531}" destId="{E7BE572B-F6A5-40EF-A02F-FF725624DD2D}" srcOrd="1" destOrd="0" parTransId="{042B8427-A9A1-4382-AA30-7BDDDF8972B7}" sibTransId="{C02A6041-C4A7-4EA0-8271-F74914674528}"/>
    <dgm:cxn modelId="{DCF911E5-A1DB-4DA9-BC3A-2EB68D09E2F1}" srcId="{E7BE572B-F6A5-40EF-A02F-FF725624DD2D}" destId="{661F9A03-FD9D-406F-8E39-D315A42347E6}" srcOrd="1" destOrd="0" parTransId="{2E4E32DE-601F-4DC1-A892-E70F2EA9D233}" sibTransId="{A3BD71AD-6DCD-45F1-9E17-928CCF835F1B}"/>
    <dgm:cxn modelId="{00BA2A53-08BE-4616-8D9E-C28997F44D15}" type="presParOf" srcId="{C6620239-1A7F-4A58-BD67-92437CAD5050}" destId="{95ECCE79-2A34-46E7-BA1A-1EEF92864B8D}" srcOrd="0" destOrd="0" presId="urn:microsoft.com/office/officeart/2008/layout/LinedList"/>
    <dgm:cxn modelId="{F0E6F930-3EDD-4C5D-B965-6EBB476D78B0}" type="presParOf" srcId="{C6620239-1A7F-4A58-BD67-92437CAD5050}" destId="{E2116024-B63F-4731-95A3-EABB9F143F9D}" srcOrd="1" destOrd="0" presId="urn:microsoft.com/office/officeart/2008/layout/LinedList"/>
    <dgm:cxn modelId="{DBA6447E-2A2B-4B17-91C2-933A8C1A0D14}" type="presParOf" srcId="{E2116024-B63F-4731-95A3-EABB9F143F9D}" destId="{70741708-58DF-48B1-B640-6E1219CC030C}" srcOrd="0" destOrd="0" presId="urn:microsoft.com/office/officeart/2008/layout/LinedList"/>
    <dgm:cxn modelId="{10BA1EB0-2F01-40C3-B3D3-ED0AFB84CF9F}" type="presParOf" srcId="{E2116024-B63F-4731-95A3-EABB9F143F9D}" destId="{5AB0DCB2-7FC5-425C-9CB6-AA30684AFD0D}" srcOrd="1" destOrd="0" presId="urn:microsoft.com/office/officeart/2008/layout/LinedList"/>
    <dgm:cxn modelId="{42A553CC-A33E-4DE4-B89A-773D18F7BFEE}" type="presParOf" srcId="{5AB0DCB2-7FC5-425C-9CB6-AA30684AFD0D}" destId="{0C67F439-4341-4476-A667-1D30B7D5FCC1}" srcOrd="0" destOrd="0" presId="urn:microsoft.com/office/officeart/2008/layout/LinedList"/>
    <dgm:cxn modelId="{39D0282E-FDD5-43BA-80F8-D1424788506C}" type="presParOf" srcId="{5AB0DCB2-7FC5-425C-9CB6-AA30684AFD0D}" destId="{522C4571-6CFA-4559-B242-7EA74A9B0368}" srcOrd="1" destOrd="0" presId="urn:microsoft.com/office/officeart/2008/layout/LinedList"/>
    <dgm:cxn modelId="{08553E9A-210E-4811-8850-06639DC9FFF8}" type="presParOf" srcId="{522C4571-6CFA-4559-B242-7EA74A9B0368}" destId="{51C6AA48-FF1A-4F26-9D74-EC9C8702D002}" srcOrd="0" destOrd="0" presId="urn:microsoft.com/office/officeart/2008/layout/LinedList"/>
    <dgm:cxn modelId="{9556B294-5B6A-4132-9B49-DF1E662BD44D}" type="presParOf" srcId="{522C4571-6CFA-4559-B242-7EA74A9B0368}" destId="{0E5A4459-D82A-4CE3-B952-21D55AA19BE4}" srcOrd="1" destOrd="0" presId="urn:microsoft.com/office/officeart/2008/layout/LinedList"/>
    <dgm:cxn modelId="{882C653F-A307-4AED-824B-EF7605E16225}" type="presParOf" srcId="{522C4571-6CFA-4559-B242-7EA74A9B0368}" destId="{D042D621-5694-45EA-9EDB-A1E1C7E7AF23}" srcOrd="2" destOrd="0" presId="urn:microsoft.com/office/officeart/2008/layout/LinedList"/>
    <dgm:cxn modelId="{85C6A7F8-CBA2-4164-8596-BF4FC4598F89}" type="presParOf" srcId="{5AB0DCB2-7FC5-425C-9CB6-AA30684AFD0D}" destId="{8648AAF2-DC8A-441B-B9F7-297374A3760C}" srcOrd="2" destOrd="0" presId="urn:microsoft.com/office/officeart/2008/layout/LinedList"/>
    <dgm:cxn modelId="{2B77A91F-92AA-4062-AD0F-34FA6F849DB7}" type="presParOf" srcId="{5AB0DCB2-7FC5-425C-9CB6-AA30684AFD0D}" destId="{B5F95E0F-A318-4E3C-A5FE-C8142ACB76F8}" srcOrd="3" destOrd="0" presId="urn:microsoft.com/office/officeart/2008/layout/LinedList"/>
    <dgm:cxn modelId="{A0315FC5-F53D-44B1-B121-16360EF1FAC3}" type="presParOf" srcId="{5AB0DCB2-7FC5-425C-9CB6-AA30684AFD0D}" destId="{B7E3FEEF-704B-4BC6-90E9-71543BBC13E2}" srcOrd="4" destOrd="0" presId="urn:microsoft.com/office/officeart/2008/layout/LinedList"/>
    <dgm:cxn modelId="{34FEF9E9-638F-406E-B3E1-18512CFCF9F7}" type="presParOf" srcId="{B7E3FEEF-704B-4BC6-90E9-71543BBC13E2}" destId="{8DC4558B-E722-4FE3-8E2A-0C124D5DB23D}" srcOrd="0" destOrd="0" presId="urn:microsoft.com/office/officeart/2008/layout/LinedList"/>
    <dgm:cxn modelId="{32EF796A-9DCF-4F76-9F98-03C391A3B1CC}" type="presParOf" srcId="{B7E3FEEF-704B-4BC6-90E9-71543BBC13E2}" destId="{D3969302-C4F1-4425-8EBD-47F0156E0193}" srcOrd="1" destOrd="0" presId="urn:microsoft.com/office/officeart/2008/layout/LinedList"/>
    <dgm:cxn modelId="{44D09C00-86D4-44B7-BBF4-3BB231FC9A65}" type="presParOf" srcId="{B7E3FEEF-704B-4BC6-90E9-71543BBC13E2}" destId="{BE7C954A-DDE2-447D-97F5-7CB5FF925741}" srcOrd="2" destOrd="0" presId="urn:microsoft.com/office/officeart/2008/layout/LinedList"/>
    <dgm:cxn modelId="{6A7595BE-9717-48B2-A70B-3B07387CADEF}" type="presParOf" srcId="{5AB0DCB2-7FC5-425C-9CB6-AA30684AFD0D}" destId="{BD7C5B7B-B1B9-466E-B2C4-91DDD4118AC8}" srcOrd="5" destOrd="0" presId="urn:microsoft.com/office/officeart/2008/layout/LinedList"/>
    <dgm:cxn modelId="{395818D0-C19E-42BE-AAB0-7FBA75D670F5}" type="presParOf" srcId="{5AB0DCB2-7FC5-425C-9CB6-AA30684AFD0D}" destId="{8DACF843-ECBD-4601-9441-40A1FB07D3D9}" srcOrd="6" destOrd="0" presId="urn:microsoft.com/office/officeart/2008/layout/LinedList"/>
    <dgm:cxn modelId="{C0EFA3AF-4CAE-40F4-A5B5-B3539AD8233A}" type="presParOf" srcId="{C6620239-1A7F-4A58-BD67-92437CAD5050}" destId="{2497E2C9-DFA3-442A-946A-A71B6971913B}" srcOrd="2" destOrd="0" presId="urn:microsoft.com/office/officeart/2008/layout/LinedList"/>
    <dgm:cxn modelId="{12DDCABF-6653-4AA5-9DCA-426E7C06003B}" type="presParOf" srcId="{C6620239-1A7F-4A58-BD67-92437CAD5050}" destId="{CD7186E5-B915-47DA-8237-6F9072F12C6F}" srcOrd="3" destOrd="0" presId="urn:microsoft.com/office/officeart/2008/layout/LinedList"/>
    <dgm:cxn modelId="{DB01C5E2-E319-48FB-97E4-5F22E7624A7F}" type="presParOf" srcId="{CD7186E5-B915-47DA-8237-6F9072F12C6F}" destId="{3FECEEBB-8E49-4E85-92F9-C624A5AC7BDE}" srcOrd="0" destOrd="0" presId="urn:microsoft.com/office/officeart/2008/layout/LinedList"/>
    <dgm:cxn modelId="{C57B3FE0-CACE-4CA8-AF5B-EE8470695BAB}" type="presParOf" srcId="{CD7186E5-B915-47DA-8237-6F9072F12C6F}" destId="{6AF7F7F5-34FC-4F6E-8F4F-4F4275E64378}" srcOrd="1" destOrd="0" presId="urn:microsoft.com/office/officeart/2008/layout/LinedList"/>
    <dgm:cxn modelId="{6C7BC6B3-842F-4DF2-A9E5-3F1AA58D53C3}" type="presParOf" srcId="{6AF7F7F5-34FC-4F6E-8F4F-4F4275E64378}" destId="{DE6B1D45-06EC-49D6-A213-DA40C96A0188}" srcOrd="0" destOrd="0" presId="urn:microsoft.com/office/officeart/2008/layout/LinedList"/>
    <dgm:cxn modelId="{8D7A3AC8-ECEA-47EC-9D9E-64D6F8BA69F1}" type="presParOf" srcId="{6AF7F7F5-34FC-4F6E-8F4F-4F4275E64378}" destId="{2F5531D3-835C-409A-BF86-49F99AAC2589}" srcOrd="1" destOrd="0" presId="urn:microsoft.com/office/officeart/2008/layout/LinedList"/>
    <dgm:cxn modelId="{3AAA2E3F-B4AD-4C0E-961E-FD4066B6DF84}" type="presParOf" srcId="{2F5531D3-835C-409A-BF86-49F99AAC2589}" destId="{ACB7DF9A-EC25-479E-A856-156775A71296}" srcOrd="0" destOrd="0" presId="urn:microsoft.com/office/officeart/2008/layout/LinedList"/>
    <dgm:cxn modelId="{27B4D3EA-AB39-4056-9576-A5C94E179A6E}" type="presParOf" srcId="{2F5531D3-835C-409A-BF86-49F99AAC2589}" destId="{5557A49C-670C-445C-9468-8B5F6EB4DB29}" srcOrd="1" destOrd="0" presId="urn:microsoft.com/office/officeart/2008/layout/LinedList"/>
    <dgm:cxn modelId="{53F8EC42-D839-41AA-A694-4B6F9D75DA19}" type="presParOf" srcId="{2F5531D3-835C-409A-BF86-49F99AAC2589}" destId="{E94EC2E0-995B-4411-8472-AA1B70D1626C}" srcOrd="2" destOrd="0" presId="urn:microsoft.com/office/officeart/2008/layout/LinedList"/>
    <dgm:cxn modelId="{DE19CC64-AF0A-46FA-8830-53FAD6DC2152}" type="presParOf" srcId="{6AF7F7F5-34FC-4F6E-8F4F-4F4275E64378}" destId="{9E1ADBC4-BDFA-4E90-A13E-30ED698687BE}" srcOrd="2" destOrd="0" presId="urn:microsoft.com/office/officeart/2008/layout/LinedList"/>
    <dgm:cxn modelId="{7E14F7AE-607E-4344-BB03-193030C97D6A}" type="presParOf" srcId="{6AF7F7F5-34FC-4F6E-8F4F-4F4275E64378}" destId="{2D5E6757-869B-4D75-8040-182F1A286B71}" srcOrd="3" destOrd="0" presId="urn:microsoft.com/office/officeart/2008/layout/LinedList"/>
    <dgm:cxn modelId="{023A468E-0056-4114-82EB-C8D51B687851}" type="presParOf" srcId="{6AF7F7F5-34FC-4F6E-8F4F-4F4275E64378}" destId="{02CB5B95-1843-4774-A839-C09827BC0FC7}" srcOrd="4" destOrd="0" presId="urn:microsoft.com/office/officeart/2008/layout/LinedList"/>
    <dgm:cxn modelId="{146B2060-06E5-472D-89EA-979C0260BA52}" type="presParOf" srcId="{02CB5B95-1843-4774-A839-C09827BC0FC7}" destId="{38BCDDCB-9B2C-4ABD-8FC9-0B3672DEA02E}" srcOrd="0" destOrd="0" presId="urn:microsoft.com/office/officeart/2008/layout/LinedList"/>
    <dgm:cxn modelId="{618E0612-A8CA-4706-B0E1-8C17A7DF0D98}" type="presParOf" srcId="{02CB5B95-1843-4774-A839-C09827BC0FC7}" destId="{728A3350-CAB2-4D75-AAA3-A35D3C84B6D7}" srcOrd="1" destOrd="0" presId="urn:microsoft.com/office/officeart/2008/layout/LinedList"/>
    <dgm:cxn modelId="{9C2E33C5-C030-4FD2-84C2-57E0E4303784}" type="presParOf" srcId="{02CB5B95-1843-4774-A839-C09827BC0FC7}" destId="{0A15E7C5-7C10-4D84-AB78-6E52DD90FF7B}" srcOrd="2" destOrd="0" presId="urn:microsoft.com/office/officeart/2008/layout/LinedList"/>
    <dgm:cxn modelId="{F4B16D7B-B421-4C11-AA4A-709FB2BD8B6A}" type="presParOf" srcId="{6AF7F7F5-34FC-4F6E-8F4F-4F4275E64378}" destId="{08AA8B6A-2B0E-4C03-B4E3-BEC7C615A22C}" srcOrd="5" destOrd="0" presId="urn:microsoft.com/office/officeart/2008/layout/LinedList"/>
    <dgm:cxn modelId="{F6E14BA2-A673-4B7A-BB05-535BFAA7AD92}" type="presParOf" srcId="{6AF7F7F5-34FC-4F6E-8F4F-4F4275E64378}" destId="{C3A17F47-E4FD-4786-B0DC-A86533F293E7}"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AA3AF-F7A0-4C91-91DB-00F531FF4678}">
      <dsp:nvSpPr>
        <dsp:cNvPr id="0" name=""/>
        <dsp:cNvSpPr/>
      </dsp:nvSpPr>
      <dsp:spPr>
        <a:xfrm>
          <a:off x="-3662175" y="-562694"/>
          <a:ext cx="4365476" cy="4365476"/>
        </a:xfrm>
        <a:prstGeom prst="blockArc">
          <a:avLst>
            <a:gd name="adj1" fmla="val 18900000"/>
            <a:gd name="adj2" fmla="val 2700000"/>
            <a:gd name="adj3" fmla="val 49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68CB9-E0F0-4B91-AC20-240E23103F50}">
      <dsp:nvSpPr>
        <dsp:cNvPr id="0" name=""/>
        <dsp:cNvSpPr/>
      </dsp:nvSpPr>
      <dsp:spPr>
        <a:xfrm>
          <a:off x="308403" y="202440"/>
          <a:ext cx="7929822" cy="4051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80" tIns="35560" rIns="35560" bIns="3556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US" sz="1400" kern="1200">
              <a:solidFill>
                <a:schemeClr val="bg1"/>
              </a:solidFill>
            </a:rPr>
            <a:t>Close monitoring of the impact of AI on the </a:t>
          </a:r>
          <a:r>
            <a:rPr lang="en-US" sz="1400" kern="1200" err="1">
              <a:solidFill>
                <a:schemeClr val="bg1"/>
              </a:solidFill>
            </a:rPr>
            <a:t>labour</a:t>
          </a:r>
          <a:r>
            <a:rPr lang="en-US" sz="1400" kern="1200">
              <a:solidFill>
                <a:schemeClr val="bg1"/>
              </a:solidFill>
            </a:rPr>
            <a:t> market </a:t>
          </a:r>
          <a:endParaRPr lang="en-US" sz="1400" kern="1200"/>
        </a:p>
      </dsp:txBody>
      <dsp:txXfrm>
        <a:off x="308403" y="202440"/>
        <a:ext cx="7929822" cy="405140"/>
      </dsp:txXfrm>
    </dsp:sp>
    <dsp:sp modelId="{F998C26B-4AEF-4C5B-9E49-B1629EB4E8BC}">
      <dsp:nvSpPr>
        <dsp:cNvPr id="0" name=""/>
        <dsp:cNvSpPr/>
      </dsp:nvSpPr>
      <dsp:spPr>
        <a:xfrm>
          <a:off x="55190" y="151798"/>
          <a:ext cx="506425" cy="5064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178ED-8F7E-449D-92AD-FAEE9671F7C4}">
      <dsp:nvSpPr>
        <dsp:cNvPr id="0" name=""/>
        <dsp:cNvSpPr/>
      </dsp:nvSpPr>
      <dsp:spPr>
        <a:xfrm>
          <a:off x="598715" y="809956"/>
          <a:ext cx="7639510" cy="4051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8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Sound skills assessment and anticipation programs</a:t>
          </a:r>
        </a:p>
      </dsp:txBody>
      <dsp:txXfrm>
        <a:off x="598715" y="809956"/>
        <a:ext cx="7639510" cy="405140"/>
      </dsp:txXfrm>
    </dsp:sp>
    <dsp:sp modelId="{ABB8D491-137E-4EB4-B620-803061B3CD5D}">
      <dsp:nvSpPr>
        <dsp:cNvPr id="0" name=""/>
        <dsp:cNvSpPr/>
      </dsp:nvSpPr>
      <dsp:spPr>
        <a:xfrm>
          <a:off x="345502" y="759314"/>
          <a:ext cx="506425" cy="5064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2A300-A08F-46E2-94BC-A3EBE297D13C}">
      <dsp:nvSpPr>
        <dsp:cNvPr id="0" name=""/>
        <dsp:cNvSpPr/>
      </dsp:nvSpPr>
      <dsp:spPr>
        <a:xfrm>
          <a:off x="687817" y="1417473"/>
          <a:ext cx="7550408" cy="4051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8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Skills development </a:t>
          </a:r>
          <a:r>
            <a:rPr lang="en-US" sz="1400" kern="1200" err="1">
              <a:solidFill>
                <a:schemeClr val="bg1"/>
              </a:solidFill>
            </a:rPr>
            <a:t>programmes</a:t>
          </a:r>
          <a:r>
            <a:rPr lang="en-US" sz="1400" kern="1200">
              <a:solidFill>
                <a:schemeClr val="bg1"/>
              </a:solidFill>
            </a:rPr>
            <a:t> at all levels of education and for various groups of workers</a:t>
          </a:r>
        </a:p>
      </dsp:txBody>
      <dsp:txXfrm>
        <a:off x="687817" y="1417473"/>
        <a:ext cx="7550408" cy="405140"/>
      </dsp:txXfrm>
    </dsp:sp>
    <dsp:sp modelId="{DF51FB31-463B-477E-A42C-6870433E6FDC}">
      <dsp:nvSpPr>
        <dsp:cNvPr id="0" name=""/>
        <dsp:cNvSpPr/>
      </dsp:nvSpPr>
      <dsp:spPr>
        <a:xfrm>
          <a:off x="434605" y="1366830"/>
          <a:ext cx="506425" cy="5064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A293B-E7C2-46DE-ADA1-0AFCA61D0D52}">
      <dsp:nvSpPr>
        <dsp:cNvPr id="0" name=""/>
        <dsp:cNvSpPr/>
      </dsp:nvSpPr>
      <dsp:spPr>
        <a:xfrm>
          <a:off x="598715" y="2024989"/>
          <a:ext cx="7639510" cy="4051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80"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strike="noStrike" kern="1200" baseline="0">
              <a:solidFill>
                <a:srgbClr val="000000"/>
              </a:solidFill>
              <a:latin typeface="ArialMT"/>
            </a:rPr>
            <a:t>Targeted grants or subsidies for SMEs to facilitate their adoption of trustworthy AI</a:t>
          </a:r>
          <a:endParaRPr lang="en-US" sz="1400" kern="1200">
            <a:solidFill>
              <a:schemeClr val="bg1"/>
            </a:solidFill>
          </a:endParaRPr>
        </a:p>
      </dsp:txBody>
      <dsp:txXfrm>
        <a:off x="598715" y="2024989"/>
        <a:ext cx="7639510" cy="405140"/>
      </dsp:txXfrm>
    </dsp:sp>
    <dsp:sp modelId="{EB1A0421-DA38-4AAF-9787-69DFE6C7DFA9}">
      <dsp:nvSpPr>
        <dsp:cNvPr id="0" name=""/>
        <dsp:cNvSpPr/>
      </dsp:nvSpPr>
      <dsp:spPr>
        <a:xfrm>
          <a:off x="345502" y="1974347"/>
          <a:ext cx="506425" cy="5064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77E5D-8F9E-47A5-B712-59A98D4CF14F}">
      <dsp:nvSpPr>
        <dsp:cNvPr id="0" name=""/>
        <dsp:cNvSpPr/>
      </dsp:nvSpPr>
      <dsp:spPr>
        <a:xfrm>
          <a:off x="308403" y="2632505"/>
          <a:ext cx="7929822" cy="4051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58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Employment support measures, including targeted training </a:t>
          </a:r>
          <a:r>
            <a:rPr lang="en-US" sz="1400" kern="1200" err="1">
              <a:solidFill>
                <a:schemeClr val="bg1"/>
              </a:solidFill>
            </a:rPr>
            <a:t>programmes</a:t>
          </a:r>
          <a:r>
            <a:rPr lang="en-US" sz="1400" kern="1200">
              <a:solidFill>
                <a:schemeClr val="bg1"/>
              </a:solidFill>
            </a:rPr>
            <a:t> and career guidance</a:t>
          </a:r>
        </a:p>
      </dsp:txBody>
      <dsp:txXfrm>
        <a:off x="308403" y="2632505"/>
        <a:ext cx="7929822" cy="405140"/>
      </dsp:txXfrm>
    </dsp:sp>
    <dsp:sp modelId="{16BF5305-8118-4E55-A801-77B93739AB1F}">
      <dsp:nvSpPr>
        <dsp:cNvPr id="0" name=""/>
        <dsp:cNvSpPr/>
      </dsp:nvSpPr>
      <dsp:spPr>
        <a:xfrm>
          <a:off x="55190" y="2581863"/>
          <a:ext cx="506425" cy="5064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CCE79-2A34-46E7-BA1A-1EEF92864B8D}">
      <dsp:nvSpPr>
        <dsp:cNvPr id="0" name=""/>
        <dsp:cNvSpPr/>
      </dsp:nvSpPr>
      <dsp:spPr>
        <a:xfrm>
          <a:off x="0" y="0"/>
          <a:ext cx="85740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41708-58DF-48B1-B640-6E1219CC030C}">
      <dsp:nvSpPr>
        <dsp:cNvPr id="0" name=""/>
        <dsp:cNvSpPr/>
      </dsp:nvSpPr>
      <dsp:spPr>
        <a:xfrm>
          <a:off x="0" y="0"/>
          <a:ext cx="1714800" cy="178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solidFill>
                <a:schemeClr val="bg1"/>
              </a:solidFill>
            </a:rPr>
            <a:t>What </a:t>
          </a:r>
          <a:r>
            <a:rPr lang="en-US" sz="2300" b="1" kern="1200">
              <a:solidFill>
                <a:schemeClr val="bg1"/>
              </a:solidFill>
            </a:rPr>
            <a:t>type of training</a:t>
          </a:r>
          <a:r>
            <a:rPr lang="en-US" sz="2300" kern="1200">
              <a:solidFill>
                <a:schemeClr val="bg1"/>
              </a:solidFill>
            </a:rPr>
            <a:t>?</a:t>
          </a:r>
        </a:p>
      </dsp:txBody>
      <dsp:txXfrm>
        <a:off x="0" y="0"/>
        <a:ext cx="1714800" cy="1788880"/>
      </dsp:txXfrm>
    </dsp:sp>
    <dsp:sp modelId="{0E5A4459-D82A-4CE3-B952-21D55AA19BE4}">
      <dsp:nvSpPr>
        <dsp:cNvPr id="0" name=""/>
        <dsp:cNvSpPr/>
      </dsp:nvSpPr>
      <dsp:spPr>
        <a:xfrm>
          <a:off x="1843410" y="41577"/>
          <a:ext cx="6730590" cy="83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bg1"/>
              </a:solidFill>
            </a:rPr>
            <a:t>For </a:t>
          </a:r>
          <a:r>
            <a:rPr lang="en-US" sz="2000" kern="1200" err="1">
              <a:solidFill>
                <a:schemeClr val="bg1"/>
              </a:solidFill>
            </a:rPr>
            <a:t>specialised</a:t>
          </a:r>
          <a:r>
            <a:rPr lang="en-US" sz="2000" kern="1200">
              <a:solidFill>
                <a:schemeClr val="bg1"/>
              </a:solidFill>
            </a:rPr>
            <a:t> AI skills, </a:t>
          </a:r>
          <a:r>
            <a:rPr lang="en-US" sz="2000" b="1" kern="1200">
              <a:solidFill>
                <a:schemeClr val="bg1"/>
              </a:solidFill>
            </a:rPr>
            <a:t>initial education </a:t>
          </a:r>
          <a:r>
            <a:rPr lang="en-US" sz="2000" kern="1200">
              <a:solidFill>
                <a:schemeClr val="bg1"/>
              </a:solidFill>
            </a:rPr>
            <a:t>is important but </a:t>
          </a:r>
          <a:r>
            <a:rPr lang="en-US" sz="2000" b="1" kern="1200">
              <a:solidFill>
                <a:schemeClr val="bg1"/>
              </a:solidFill>
            </a:rPr>
            <a:t>lifelong learning </a:t>
          </a:r>
          <a:r>
            <a:rPr lang="en-US" sz="2000" kern="1200">
              <a:solidFill>
                <a:schemeClr val="bg1"/>
              </a:solidFill>
            </a:rPr>
            <a:t>is crucial</a:t>
          </a:r>
        </a:p>
      </dsp:txBody>
      <dsp:txXfrm>
        <a:off x="1843410" y="41577"/>
        <a:ext cx="6730590" cy="831549"/>
      </dsp:txXfrm>
    </dsp:sp>
    <dsp:sp modelId="{8648AAF2-DC8A-441B-B9F7-297374A3760C}">
      <dsp:nvSpPr>
        <dsp:cNvPr id="0" name=""/>
        <dsp:cNvSpPr/>
      </dsp:nvSpPr>
      <dsp:spPr>
        <a:xfrm>
          <a:off x="1714800" y="873127"/>
          <a:ext cx="685920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69302-C4F1-4425-8EBD-47F0156E0193}">
      <dsp:nvSpPr>
        <dsp:cNvPr id="0" name=""/>
        <dsp:cNvSpPr/>
      </dsp:nvSpPr>
      <dsp:spPr>
        <a:xfrm>
          <a:off x="1843410" y="914704"/>
          <a:ext cx="6730590" cy="83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bg1"/>
              </a:solidFill>
            </a:rPr>
            <a:t>Elementary knowledge of AI should be taught at </a:t>
          </a:r>
          <a:r>
            <a:rPr lang="en-US" sz="2000" b="1" kern="1200">
              <a:solidFill>
                <a:schemeClr val="bg1"/>
              </a:solidFill>
            </a:rPr>
            <a:t>all levels of education</a:t>
          </a:r>
        </a:p>
      </dsp:txBody>
      <dsp:txXfrm>
        <a:off x="1843410" y="914704"/>
        <a:ext cx="6730590" cy="831549"/>
      </dsp:txXfrm>
    </dsp:sp>
    <dsp:sp modelId="{BD7C5B7B-B1B9-466E-B2C4-91DDD4118AC8}">
      <dsp:nvSpPr>
        <dsp:cNvPr id="0" name=""/>
        <dsp:cNvSpPr/>
      </dsp:nvSpPr>
      <dsp:spPr>
        <a:xfrm>
          <a:off x="1714800" y="1746254"/>
          <a:ext cx="685920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97E2C9-DFA3-442A-946A-A71B6971913B}">
      <dsp:nvSpPr>
        <dsp:cNvPr id="0" name=""/>
        <dsp:cNvSpPr/>
      </dsp:nvSpPr>
      <dsp:spPr>
        <a:xfrm>
          <a:off x="0" y="1788880"/>
          <a:ext cx="85740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CEEBB-8E49-4E85-92F9-C624A5AC7BDE}">
      <dsp:nvSpPr>
        <dsp:cNvPr id="0" name=""/>
        <dsp:cNvSpPr/>
      </dsp:nvSpPr>
      <dsp:spPr>
        <a:xfrm>
          <a:off x="0" y="1788880"/>
          <a:ext cx="1714800" cy="178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solidFill>
                <a:schemeClr val="bg1"/>
              </a:solidFill>
            </a:rPr>
            <a:t>Who to target? </a:t>
          </a:r>
        </a:p>
      </dsp:txBody>
      <dsp:txXfrm>
        <a:off x="0" y="1788880"/>
        <a:ext cx="1714800" cy="1788880"/>
      </dsp:txXfrm>
    </dsp:sp>
    <dsp:sp modelId="{5557A49C-670C-445C-9468-8B5F6EB4DB29}">
      <dsp:nvSpPr>
        <dsp:cNvPr id="0" name=""/>
        <dsp:cNvSpPr/>
      </dsp:nvSpPr>
      <dsp:spPr>
        <a:xfrm>
          <a:off x="1843410" y="1830457"/>
          <a:ext cx="6730590" cy="83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bg1"/>
              </a:solidFill>
            </a:rPr>
            <a:t>Vulnerable workers</a:t>
          </a:r>
          <a:r>
            <a:rPr lang="en-US" sz="2000" kern="1200">
              <a:solidFill>
                <a:schemeClr val="bg1"/>
              </a:solidFill>
            </a:rPr>
            <a:t>, to support equity</a:t>
          </a:r>
        </a:p>
      </dsp:txBody>
      <dsp:txXfrm>
        <a:off x="1843410" y="1830457"/>
        <a:ext cx="6730590" cy="831549"/>
      </dsp:txXfrm>
    </dsp:sp>
    <dsp:sp modelId="{9E1ADBC4-BDFA-4E90-A13E-30ED698687BE}">
      <dsp:nvSpPr>
        <dsp:cNvPr id="0" name=""/>
        <dsp:cNvSpPr/>
      </dsp:nvSpPr>
      <dsp:spPr>
        <a:xfrm>
          <a:off x="1714800" y="2662007"/>
          <a:ext cx="685920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A3350-CAB2-4D75-AAA3-A35D3C84B6D7}">
      <dsp:nvSpPr>
        <dsp:cNvPr id="0" name=""/>
        <dsp:cNvSpPr/>
      </dsp:nvSpPr>
      <dsp:spPr>
        <a:xfrm>
          <a:off x="1843410" y="2703584"/>
          <a:ext cx="6730590" cy="83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bg1"/>
              </a:solidFill>
            </a:rPr>
            <a:t>High-skilled workers</a:t>
          </a:r>
          <a:r>
            <a:rPr lang="en-US" sz="2000" kern="1200">
              <a:solidFill>
                <a:schemeClr val="bg1"/>
              </a:solidFill>
            </a:rPr>
            <a:t>, to support productivity</a:t>
          </a:r>
        </a:p>
      </dsp:txBody>
      <dsp:txXfrm>
        <a:off x="1843410" y="2703584"/>
        <a:ext cx="6730590" cy="831549"/>
      </dsp:txXfrm>
    </dsp:sp>
    <dsp:sp modelId="{08AA8B6A-2B0E-4C03-B4E3-BEC7C615A22C}">
      <dsp:nvSpPr>
        <dsp:cNvPr id="0" name=""/>
        <dsp:cNvSpPr/>
      </dsp:nvSpPr>
      <dsp:spPr>
        <a:xfrm>
          <a:off x="1714800" y="3535134"/>
          <a:ext cx="685920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0.03184</cdr:y>
    </cdr:from>
    <cdr:to>
      <cdr:x>0.07528</cdr:x>
      <cdr:y>0.14286</cdr:y>
    </cdr:to>
    <cdr:sp macro="" textlink="">
      <cdr:nvSpPr>
        <cdr:cNvPr id="18" name="TextBox 17">
          <a:extLst xmlns:a="http://schemas.openxmlformats.org/drawingml/2006/main">
            <a:ext uri="{FF2B5EF4-FFF2-40B4-BE49-F238E27FC236}">
              <a16:creationId xmlns:a16="http://schemas.microsoft.com/office/drawing/2014/main" id="{AC595695-81E4-874C-965B-48BEE2456759}"/>
            </a:ext>
          </a:extLst>
        </cdr:cNvPr>
        <cdr:cNvSpPr txBox="1"/>
      </cdr:nvSpPr>
      <cdr:spPr>
        <a:xfrm xmlns:a="http://schemas.openxmlformats.org/drawingml/2006/main">
          <a:off x="-388621" y="106569"/>
          <a:ext cx="627668" cy="371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Arial Narrow" panose="020B060602020203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0.40353</cdr:x>
      <cdr:y>0.1241</cdr:y>
    </cdr:from>
    <cdr:to>
      <cdr:x>0.41898</cdr:x>
      <cdr:y>0.15106</cdr:y>
    </cdr:to>
    <cdr:sp macro="" textlink="">
      <cdr:nvSpPr>
        <cdr:cNvPr id="4" name="xlamShapesMarker">
          <a:extLst xmlns:a="http://schemas.openxmlformats.org/drawingml/2006/main">
            <a:ext uri="{FF2B5EF4-FFF2-40B4-BE49-F238E27FC236}">
              <a16:creationId xmlns:a16="http://schemas.microsoft.com/office/drawing/2014/main" id="{95B4C860-F75B-8B66-173A-CE7DFC60948A}"/>
            </a:ext>
          </a:extLst>
        </cdr:cNvPr>
        <cdr:cNvSpPr/>
      </cdr:nvSpPr>
      <cdr:spPr>
        <a:xfrm xmlns:a="http://schemas.openxmlformats.org/drawingml/2006/main">
          <a:off x="1931036" y="340430"/>
          <a:ext cx="73949" cy="739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0.0183</cdr:y>
    </cdr:from>
    <cdr:to>
      <cdr:x>0.05424</cdr:x>
      <cdr:y>0.11435</cdr:y>
    </cdr:to>
    <cdr:sp macro="" textlink="">
      <cdr:nvSpPr>
        <cdr:cNvPr id="2" name="TextBox 1">
          <a:extLst xmlns:a="http://schemas.openxmlformats.org/drawingml/2006/main">
            <a:ext uri="{FF2B5EF4-FFF2-40B4-BE49-F238E27FC236}">
              <a16:creationId xmlns:a16="http://schemas.microsoft.com/office/drawing/2014/main" id="{BE88D3A4-9461-693A-F509-FBEAB3FDB6A2}"/>
            </a:ext>
          </a:extLst>
        </cdr:cNvPr>
        <cdr:cNvSpPr txBox="1"/>
      </cdr:nvSpPr>
      <cdr:spPr>
        <a:xfrm xmlns:a="http://schemas.openxmlformats.org/drawingml/2006/main">
          <a:off x="0" y="58793"/>
          <a:ext cx="349851" cy="30863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600" dirty="0">
              <a:latin typeface="Arial Narrow" panose="020B0606020202030204" pitchFamily="34" charset="0"/>
            </a:rPr>
            <a:t>%</a:t>
          </a:r>
          <a:endParaRPr lang="en-US" sz="1600"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C823B8-D8C5-BD42-8EEF-6F2F49D4D33F}" type="datetimeFigureOut">
              <a:rPr lang="fr-FR" smtClean="0"/>
              <a:t>19/09/2024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B9C38D-CBAD-1444-BA1A-733DB2DA9AC2}" type="slidenum">
              <a:rPr lang="fr-FR" smtClean="0"/>
              <a:t>‹#›</a:t>
            </a:fld>
            <a:endParaRPr lang="fr-FR"/>
          </a:p>
        </p:txBody>
      </p:sp>
    </p:spTree>
    <p:extLst>
      <p:ext uri="{BB962C8B-B14F-4D97-AF65-F5344CB8AC3E}">
        <p14:creationId xmlns:p14="http://schemas.microsoft.com/office/powerpoint/2010/main" val="4875077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10470-98EB-5647-87B0-048DEAF3EA23}" type="datetimeFigureOut">
              <a:rPr lang="fr-FR" smtClean="0"/>
              <a:t>19/09/2024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380999" y="4343400"/>
            <a:ext cx="6095999"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241290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endParaRPr lang="en-GB"/>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E1A3F46C-BA65-454F-8A3A-002188C0DCAC}" type="slidenum">
              <a:rPr lang="fr-FR" smtClean="0"/>
              <a:t>1</a:t>
            </a:fld>
            <a:endParaRPr lang="fr-FR"/>
          </a:p>
        </p:txBody>
      </p:sp>
    </p:spTree>
    <p:extLst>
      <p:ext uri="{BB962C8B-B14F-4D97-AF65-F5344CB8AC3E}">
        <p14:creationId xmlns:p14="http://schemas.microsoft.com/office/powerpoint/2010/main" val="104628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85598"/>
            <a:ext cx="5444490" cy="4659571"/>
          </a:xfrm>
        </p:spPr>
        <p:txBody>
          <a:bodyPr/>
          <a:lstStyle/>
          <a:p>
            <a:pPr>
              <a:lnSpc>
                <a:spcPct val="150000"/>
              </a:lnSpc>
            </a:pPr>
            <a:endParaRPr lang="en-US" sz="1000">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fld id="{401CA42A-E87C-4137-B859-ADFDDDE4197E}" type="slidenum">
              <a:rPr lang="en-GB" smtClean="0"/>
              <a:t>11</a:t>
            </a:fld>
            <a:endParaRPr lang="en-GB"/>
          </a:p>
        </p:txBody>
      </p:sp>
    </p:spTree>
    <p:extLst>
      <p:ext uri="{BB962C8B-B14F-4D97-AF65-F5344CB8AC3E}">
        <p14:creationId xmlns:p14="http://schemas.microsoft.com/office/powerpoint/2010/main" val="339805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06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7052">
              <a:lnSpc>
                <a:spcPct val="150000"/>
              </a:lnSpc>
              <a:buFont typeface="Arial" panose="020B0604020202020204" pitchFamily="34" charset="0"/>
              <a:buNone/>
              <a:defRPr/>
            </a:pPr>
            <a:endParaRPr lang="en-US"/>
          </a:p>
        </p:txBody>
      </p:sp>
    </p:spTree>
    <p:extLst>
      <p:ext uri="{BB962C8B-B14F-4D97-AF65-F5344CB8AC3E}">
        <p14:creationId xmlns:p14="http://schemas.microsoft.com/office/powerpoint/2010/main" val="416697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945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36720"/>
            <a:ext cx="6095999" cy="4465320"/>
          </a:xfrm>
        </p:spPr>
        <p:txBody>
          <a:bodyPr/>
          <a:lstStyle/>
          <a:p>
            <a:pPr marL="0" marR="0" lvl="0" indent="0" algn="l" defTabSz="917052"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b="0" i="1">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67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29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96000" cy="4450081"/>
          </a:xfrm>
        </p:spPr>
        <p:txBody>
          <a:bodyPr/>
          <a:lstStyle/>
          <a:p>
            <a:pPr marL="0" indent="0">
              <a:lnSpc>
                <a:spcPct val="150000"/>
              </a:lnSpc>
              <a:spcAft>
                <a:spcPts val="300"/>
              </a:spcAft>
              <a:buClr>
                <a:schemeClr val="accent6"/>
              </a:buClr>
              <a:buFont typeface="Arial" panose="020B0604020202020204" pitchFamily="34" charset="0"/>
              <a:buNone/>
            </a:pPr>
            <a:endParaRPr lang="en-GB" sz="12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E1A3F46C-BA65-454F-8A3A-002188C0DCAC}" type="slidenum">
              <a:rPr lang="fr-FR" smtClean="0"/>
              <a:t>17</a:t>
            </a:fld>
            <a:endParaRPr lang="fr-FR"/>
          </a:p>
        </p:txBody>
      </p:sp>
    </p:spTree>
    <p:extLst>
      <p:ext uri="{BB962C8B-B14F-4D97-AF65-F5344CB8AC3E}">
        <p14:creationId xmlns:p14="http://schemas.microsoft.com/office/powerpoint/2010/main" val="154354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7052">
              <a:lnSpc>
                <a:spcPct val="150000"/>
              </a:lnSpc>
              <a:buFont typeface="Arial" panose="020B0604020202020204" pitchFamily="34" charset="0"/>
              <a:buNone/>
              <a:defRPr/>
            </a:pPr>
            <a:endParaRPr lang="en-US"/>
          </a:p>
        </p:txBody>
      </p:sp>
    </p:spTree>
    <p:extLst>
      <p:ext uri="{BB962C8B-B14F-4D97-AF65-F5344CB8AC3E}">
        <p14:creationId xmlns:p14="http://schemas.microsoft.com/office/powerpoint/2010/main" val="295636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1CA42A-E87C-4137-B859-ADFDDDE4197E}" type="slidenum">
              <a:rPr lang="en-GB" smtClean="0"/>
              <a:t>19</a:t>
            </a:fld>
            <a:endParaRPr lang="en-GB"/>
          </a:p>
        </p:txBody>
      </p:sp>
    </p:spTree>
    <p:extLst>
      <p:ext uri="{BB962C8B-B14F-4D97-AF65-F5344CB8AC3E}">
        <p14:creationId xmlns:p14="http://schemas.microsoft.com/office/powerpoint/2010/main" val="21891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54013"/>
            <a:ext cx="5964237" cy="3355975"/>
          </a:xfrm>
        </p:spPr>
      </p:sp>
      <p:sp>
        <p:nvSpPr>
          <p:cNvPr id="3" name="Notes Placeholder 2"/>
          <p:cNvSpPr>
            <a:spLocks noGrp="1"/>
          </p:cNvSpPr>
          <p:nvPr>
            <p:ph type="body" idx="1"/>
          </p:nvPr>
        </p:nvSpPr>
        <p:spPr/>
        <p:txBody>
          <a:bodyPr/>
          <a:lstStyle/>
          <a:p>
            <a:endParaRPr lang="en-US">
              <a:latin typeface="+mj-lt"/>
            </a:endParaRPr>
          </a:p>
        </p:txBody>
      </p:sp>
      <p:sp>
        <p:nvSpPr>
          <p:cNvPr id="4" name="Slide Number Placeholder 3"/>
          <p:cNvSpPr>
            <a:spLocks noGrp="1"/>
          </p:cNvSpPr>
          <p:nvPr>
            <p:ph type="sldNum" sz="quarter" idx="5"/>
          </p:nvPr>
        </p:nvSpPr>
        <p:spPr/>
        <p:txBody>
          <a:bodyPr/>
          <a:lstStyle/>
          <a:p>
            <a:fld id="{401CA42A-E87C-4137-B859-ADFDDDE4197E}" type="slidenum">
              <a:rPr lang="en-GB" smtClean="0"/>
              <a:t>2</a:t>
            </a:fld>
            <a:endParaRPr lang="en-GB"/>
          </a:p>
        </p:txBody>
      </p:sp>
    </p:spTree>
    <p:extLst>
      <p:ext uri="{BB962C8B-B14F-4D97-AF65-F5344CB8AC3E}">
        <p14:creationId xmlns:p14="http://schemas.microsoft.com/office/powerpoint/2010/main" val="147946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031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1CA42A-E87C-4137-B859-ADFDDDE4197E}" type="slidenum">
              <a:rPr lang="en-GB" smtClean="0"/>
              <a:t>4</a:t>
            </a:fld>
            <a:endParaRPr lang="en-GB"/>
          </a:p>
        </p:txBody>
      </p:sp>
    </p:spTree>
    <p:extLst>
      <p:ext uri="{BB962C8B-B14F-4D97-AF65-F5344CB8AC3E}">
        <p14:creationId xmlns:p14="http://schemas.microsoft.com/office/powerpoint/2010/main" val="150380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F349D-6F95-496A-8CB0-0BF922AEC7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20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1CA42A-E87C-4137-B859-ADFDDDE4197E}" type="slidenum">
              <a:rPr lang="en-GB" smtClean="0"/>
              <a:t>6</a:t>
            </a:fld>
            <a:endParaRPr lang="en-GB"/>
          </a:p>
        </p:txBody>
      </p:sp>
    </p:spTree>
    <p:extLst>
      <p:ext uri="{BB962C8B-B14F-4D97-AF65-F5344CB8AC3E}">
        <p14:creationId xmlns:p14="http://schemas.microsoft.com/office/powerpoint/2010/main" val="296251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AEEA5-220D-4940-A23A-F430723C1092}" type="slidenum">
              <a:rPr lang="en-GB" smtClean="0"/>
              <a:t>7</a:t>
            </a:fld>
            <a:endParaRPr lang="en-GB"/>
          </a:p>
        </p:txBody>
      </p:sp>
    </p:spTree>
    <p:extLst>
      <p:ext uri="{BB962C8B-B14F-4D97-AF65-F5344CB8AC3E}">
        <p14:creationId xmlns:p14="http://schemas.microsoft.com/office/powerpoint/2010/main" val="213779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B7837-9DCE-4E8E-81C6-25AD0C48A84A}" type="slidenum">
              <a:rPr lang="en-US" smtClean="0"/>
              <a:t>8</a:t>
            </a:fld>
            <a:endParaRPr lang="en-US"/>
          </a:p>
        </p:txBody>
      </p:sp>
    </p:spTree>
    <p:extLst>
      <p:ext uri="{BB962C8B-B14F-4D97-AF65-F5344CB8AC3E}">
        <p14:creationId xmlns:p14="http://schemas.microsoft.com/office/powerpoint/2010/main" val="27105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92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006299"/>
        </a:solidFill>
        <a:effectLst/>
      </p:bgPr>
    </p:bg>
    <p:spTree>
      <p:nvGrpSpPr>
        <p:cNvPr id="1" name=""/>
        <p:cNvGrpSpPr/>
        <p:nvPr/>
      </p:nvGrpSpPr>
      <p:grpSpPr>
        <a:xfrm>
          <a:off x="0" y="0"/>
          <a:ext cx="0" cy="0"/>
          <a:chOff x="0" y="0"/>
          <a:chExt cx="0" cy="0"/>
        </a:xfrm>
      </p:grpSpPr>
      <p:pic>
        <p:nvPicPr>
          <p:cNvPr id="15" name="Image 14" descr="angle_16-9_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974425" cy="3181018"/>
          </a:xfrm>
          <a:prstGeom prst="rect">
            <a:avLst/>
          </a:prstGeom>
        </p:spPr>
      </p:pic>
      <p:pic>
        <p:nvPicPr>
          <p:cNvPr id="16" name="Image 15" descr="angle_16-9_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267" y="1962482"/>
            <a:ext cx="1974425" cy="3181018"/>
          </a:xfrm>
          <a:prstGeom prst="rect">
            <a:avLst/>
          </a:prstGeom>
        </p:spPr>
      </p:pic>
      <p:pic>
        <p:nvPicPr>
          <p:cNvPr id="17" name="Image 16"/>
          <p:cNvPicPr>
            <a:picLocks noChangeAspect="1"/>
          </p:cNvPicPr>
          <p:nvPr userDrawn="1"/>
        </p:nvPicPr>
        <p:blipFill>
          <a:blip r:embed="rId3" cstate="print"/>
          <a:stretch>
            <a:fillRect/>
          </a:stretch>
        </p:blipFill>
        <p:spPr>
          <a:xfrm>
            <a:off x="388800" y="330400"/>
            <a:ext cx="518400" cy="1078273"/>
          </a:xfrm>
          <a:prstGeom prst="rect">
            <a:avLst/>
          </a:prstGeom>
        </p:spPr>
      </p:pic>
      <p:pic>
        <p:nvPicPr>
          <p:cNvPr id="18" name="Image 17" descr="OECD_TEXT_20cm_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39200" y="4536000"/>
            <a:ext cx="1341882" cy="445770"/>
          </a:xfrm>
          <a:prstGeom prst="rect">
            <a:avLst/>
          </a:prstGeom>
        </p:spPr>
      </p:pic>
      <p:sp>
        <p:nvSpPr>
          <p:cNvPr id="2" name="Title 1"/>
          <p:cNvSpPr>
            <a:spLocks noGrp="1"/>
          </p:cNvSpPr>
          <p:nvPr>
            <p:ph type="ctrTitle" hasCustomPrompt="1"/>
          </p:nvPr>
        </p:nvSpPr>
        <p:spPr>
          <a:xfrm>
            <a:off x="1404000" y="1540800"/>
            <a:ext cx="6300000" cy="1285200"/>
          </a:xfrm>
        </p:spPr>
        <p:txBody>
          <a:bodyPr anchor="b" anchorCtr="0">
            <a:spAutoFit/>
          </a:bodyPr>
          <a:lstStyle>
            <a:lvl1pPr>
              <a:lnSpc>
                <a:spcPts val="4400"/>
              </a:lnSpc>
              <a:defRPr sz="4300" b="0" cap="all">
                <a:solidFill>
                  <a:schemeClr val="tx1"/>
                </a:solidFill>
              </a:defRPr>
            </a:lvl1pPr>
          </a:lstStyle>
          <a:p>
            <a:r>
              <a:rPr lang="fr-FR"/>
              <a:t>Click to </a:t>
            </a:r>
            <a:r>
              <a:rPr lang="fr-FR" err="1"/>
              <a:t>edit</a:t>
            </a:r>
            <a:r>
              <a:rPr lang="fr-FR"/>
              <a:t> </a:t>
            </a:r>
            <a:r>
              <a:rPr lang="fr-FR" err="1"/>
              <a:t>Presentation</a:t>
            </a:r>
            <a:r>
              <a:rPr lang="fr-FR"/>
              <a:t> </a:t>
            </a:r>
            <a:r>
              <a:rPr lang="fr-FR" err="1"/>
              <a:t>title</a:t>
            </a:r>
            <a:endParaRPr lang="en-US"/>
          </a:p>
        </p:txBody>
      </p:sp>
      <p:sp>
        <p:nvSpPr>
          <p:cNvPr id="3" name="Subtitle 2"/>
          <p:cNvSpPr>
            <a:spLocks noGrp="1"/>
          </p:cNvSpPr>
          <p:nvPr>
            <p:ph type="subTitle" idx="1" hasCustomPrompt="1"/>
          </p:nvPr>
        </p:nvSpPr>
        <p:spPr>
          <a:xfrm>
            <a:off x="1404000" y="2880000"/>
            <a:ext cx="6300000" cy="352233"/>
          </a:xfrm>
        </p:spPr>
        <p:txBody>
          <a:bodyPr>
            <a:spAutoFit/>
          </a:bodyPr>
          <a:lstStyle>
            <a:lvl1pPr marL="0" indent="0" algn="l">
              <a:lnSpc>
                <a:spcPts val="1900"/>
              </a:lnSpc>
              <a:spcBef>
                <a:spcPts val="0"/>
              </a:spcBef>
              <a:buNone/>
              <a:defRPr sz="17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a:t>
            </a:r>
            <a:r>
              <a:rPr lang="fr-FR" err="1"/>
              <a:t>edit</a:t>
            </a:r>
            <a:r>
              <a:rPr lang="fr-FR"/>
              <a:t> </a:t>
            </a:r>
            <a:r>
              <a:rPr lang="fr-FR" err="1"/>
              <a:t>Subtitle</a:t>
            </a:r>
            <a:endParaRPr lang="en-US"/>
          </a:p>
        </p:txBody>
      </p:sp>
      <p:sp>
        <p:nvSpPr>
          <p:cNvPr id="4" name="Date Placeholder 3"/>
          <p:cNvSpPr>
            <a:spLocks noGrp="1"/>
          </p:cNvSpPr>
          <p:nvPr>
            <p:ph type="dt" sz="half" idx="10"/>
          </p:nvPr>
        </p:nvSpPr>
        <p:spPr>
          <a:xfrm>
            <a:off x="1404000" y="4723200"/>
            <a:ext cx="936000" cy="183600"/>
          </a:xfrm>
          <a:prstGeom prst="rect">
            <a:avLst/>
          </a:prstGeom>
        </p:spPr>
        <p:txBody>
          <a:bodyPr wrap="none" rIns="0" anchor="ctr" anchorCtr="0">
            <a:spAutoFit/>
          </a:bodyPr>
          <a:lstStyle>
            <a:lvl1pPr>
              <a:defRPr sz="1200">
                <a:solidFill>
                  <a:schemeClr val="tx1"/>
                </a:solidFill>
              </a:defRPr>
            </a:lvl1pPr>
          </a:lstStyle>
          <a:p>
            <a:endParaRPr lang="fr-FR"/>
          </a:p>
        </p:txBody>
      </p:sp>
      <p:sp>
        <p:nvSpPr>
          <p:cNvPr id="20" name="Espace réservé du texte 3"/>
          <p:cNvSpPr>
            <a:spLocks noGrp="1"/>
          </p:cNvSpPr>
          <p:nvPr>
            <p:ph type="body" sz="half" idx="2" hasCustomPrompt="1"/>
          </p:nvPr>
        </p:nvSpPr>
        <p:spPr>
          <a:xfrm>
            <a:off x="2372400" y="4723200"/>
            <a:ext cx="4500000" cy="183600"/>
          </a:xfrm>
        </p:spPr>
        <p:txBody>
          <a:bodyPr wrap="none" rIns="0" anchor="ctr" anchorCtr="0">
            <a:noAutofit/>
          </a:bodyPr>
          <a:lstStyle>
            <a:lvl1pPr marL="0" indent="0">
              <a:spcBef>
                <a:spcPts val="0"/>
              </a:spcBef>
              <a:buNone/>
              <a:defRPr sz="1200" kern="12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a:t>
            </a:r>
            <a:r>
              <a:rPr lang="fr-FR" err="1"/>
              <a:t>edit</a:t>
            </a:r>
            <a:r>
              <a:rPr lang="fr-FR"/>
              <a:t> </a:t>
            </a:r>
            <a:r>
              <a:rPr lang="fr-FR" err="1"/>
              <a:t>Directorate</a:t>
            </a:r>
            <a:r>
              <a:rPr lang="fr-FR"/>
              <a:t> or </a:t>
            </a:r>
            <a:r>
              <a:rPr lang="fr-FR" err="1"/>
              <a:t>Department</a:t>
            </a:r>
            <a:r>
              <a:rPr lang="fr-FR"/>
              <a:t> or Name of </a:t>
            </a:r>
            <a:r>
              <a:rPr lang="fr-FR" err="1"/>
              <a:t>author</a:t>
            </a:r>
            <a:endParaRPr lang="fr-FR"/>
          </a:p>
        </p:txBody>
      </p:sp>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a:t>Click to </a:t>
            </a:r>
            <a:r>
              <a:rPr lang="fr-FR" err="1"/>
              <a:t>edit</a:t>
            </a:r>
            <a:r>
              <a:rPr lang="fr-FR"/>
              <a:t> </a:t>
            </a:r>
            <a:r>
              <a:rPr lang="fr-FR" err="1"/>
              <a:t>Slide</a:t>
            </a:r>
            <a:r>
              <a:rPr lang="fr-FR"/>
              <a:t> </a:t>
            </a:r>
            <a:r>
              <a:rPr lang="fr-FR" err="1"/>
              <a:t>title</a:t>
            </a:r>
            <a:br>
              <a:rPr lang="fr-FR"/>
            </a:br>
            <a:r>
              <a:rPr lang="fr-FR" err="1"/>
              <a:t>Title</a:t>
            </a:r>
            <a:r>
              <a:rPr lang="fr-FR"/>
              <a:t> </a:t>
            </a:r>
            <a:r>
              <a:rPr lang="fr-FR" err="1"/>
              <a:t>can</a:t>
            </a:r>
            <a:r>
              <a:rPr lang="fr-FR"/>
              <a:t> </a:t>
            </a:r>
            <a:r>
              <a:rPr lang="fr-FR" err="1"/>
              <a:t>be</a:t>
            </a:r>
            <a:r>
              <a:rPr lang="fr-FR"/>
              <a:t> </a:t>
            </a:r>
            <a:r>
              <a:rPr lang="fr-FR" err="1"/>
              <a:t>extended</a:t>
            </a:r>
            <a:r>
              <a:rPr lang="fr-FR"/>
              <a:t> to </a:t>
            </a:r>
            <a:r>
              <a:rPr lang="fr-FR" err="1"/>
              <a:t>two</a:t>
            </a:r>
            <a:r>
              <a:rPr lang="fr-FR"/>
              <a:t> </a:t>
            </a:r>
            <a:r>
              <a:rPr lang="fr-FR" err="1"/>
              <a:t>lines</a:t>
            </a:r>
            <a:endParaRPr lang="en-US"/>
          </a:p>
        </p:txBody>
      </p:sp>
      <p:sp>
        <p:nvSpPr>
          <p:cNvPr id="3" name="Content Placeholder 2"/>
          <p:cNvSpPr>
            <a:spLocks noGrp="1"/>
          </p:cNvSpPr>
          <p:nvPr>
            <p:ph idx="1"/>
          </p:nvPr>
        </p:nvSpPr>
        <p:spPr/>
        <p:txBody>
          <a:bodyPr/>
          <a:lstStyle>
            <a:lvl1pPr>
              <a:defRPr>
                <a:solidFill>
                  <a:srgbClr val="727272"/>
                </a:solidFill>
              </a:defRPr>
            </a:lvl1pPr>
            <a:lvl2pPr>
              <a:buClr>
                <a:srgbClr val="727272"/>
              </a:buClr>
              <a:defRPr>
                <a:solidFill>
                  <a:srgbClr val="727272"/>
                </a:solidFill>
              </a:defRPr>
            </a:lvl2pPr>
            <a:lvl3pPr>
              <a:defRPr>
                <a:solidFill>
                  <a:srgbClr val="727272"/>
                </a:solidFill>
              </a:defRPr>
            </a:lvl3pPr>
            <a:lvl4pPr>
              <a:defRPr>
                <a:solidFill>
                  <a:srgbClr val="727272"/>
                </a:solidFill>
              </a:defRPr>
            </a:lvl4pPr>
            <a:lvl5pPr>
              <a:defRPr>
                <a:solidFill>
                  <a:srgbClr val="72727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Espace réservé du numéro de diapositive 8"/>
          <p:cNvSpPr>
            <a:spLocks noGrp="1"/>
          </p:cNvSpPr>
          <p:nvPr>
            <p:ph type="sldNum" sz="quarter" idx="12"/>
          </p:nvPr>
        </p:nvSpPr>
        <p:spPr>
          <a:xfrm>
            <a:off x="8726400" y="4755600"/>
            <a:ext cx="342000" cy="183600"/>
          </a:xfrm>
          <a:prstGeom prst="rect">
            <a:avLst/>
          </a:prstGeom>
        </p:spPr>
        <p:txBody>
          <a:bodyPr/>
          <a:lstStyle/>
          <a:p>
            <a:fld id="{11EAE1A9-8E7E-D04D-9670-8269DAC153D9}" type="slidenum">
              <a:rPr lang="fr-FR" smtClean="0"/>
              <a:t>‹#›</a:t>
            </a:fld>
            <a:endParaRPr lang="fr-FR"/>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rgbClr val="006299"/>
        </a:solidFill>
        <a:effectLst/>
      </p:bgPr>
    </p:bg>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404" y="4014000"/>
            <a:ext cx="704596" cy="1134110"/>
          </a:xfrm>
          <a:prstGeom prst="rect">
            <a:avLst/>
          </a:prstGeom>
        </p:spPr>
      </p:pic>
      <p:pic>
        <p:nvPicPr>
          <p:cNvPr id="13" name="Image 12"/>
          <p:cNvPicPr>
            <a:picLocks noChangeAspect="1"/>
          </p:cNvPicPr>
          <p:nvPr userDrawn="1"/>
        </p:nvPicPr>
        <p:blipFill>
          <a:blip r:embed="rId3" cstate="print"/>
          <a:stretch>
            <a:fillRect/>
          </a:stretch>
        </p:blipFill>
        <p:spPr>
          <a:xfrm>
            <a:off x="471600" y="352800"/>
            <a:ext cx="519231" cy="1080000"/>
          </a:xfrm>
          <a:prstGeom prst="rect">
            <a:avLst/>
          </a:prstGeom>
        </p:spPr>
      </p:pic>
      <p:sp>
        <p:nvSpPr>
          <p:cNvPr id="2" name="Title 1"/>
          <p:cNvSpPr>
            <a:spLocks noGrp="1"/>
          </p:cNvSpPr>
          <p:nvPr>
            <p:ph type="title" hasCustomPrompt="1"/>
          </p:nvPr>
        </p:nvSpPr>
        <p:spPr>
          <a:xfrm>
            <a:off x="1260000" y="1980000"/>
            <a:ext cx="6624000" cy="1188000"/>
          </a:xfrm>
        </p:spPr>
        <p:txBody>
          <a:bodyPr anchor="ctr" anchorCtr="0"/>
          <a:lstStyle>
            <a:lvl1pPr algn="ctr">
              <a:lnSpc>
                <a:spcPts val="3600"/>
              </a:lnSpc>
              <a:defRPr sz="3600" b="0" i="0" kern="1200" cap="all" baseline="0">
                <a:solidFill>
                  <a:schemeClr val="tx1"/>
                </a:solidFill>
              </a:defRPr>
            </a:lvl1pPr>
          </a:lstStyle>
          <a:p>
            <a:r>
              <a:rPr lang="fr-FR"/>
              <a:t>Click to </a:t>
            </a:r>
            <a:r>
              <a:rPr lang="fr-FR" err="1"/>
              <a:t>edit</a:t>
            </a:r>
            <a:br>
              <a:rPr lang="fr-FR"/>
            </a:br>
            <a:r>
              <a:rPr lang="fr-FR"/>
              <a:t>Section Header </a:t>
            </a:r>
            <a:r>
              <a:rPr lang="fr-FR" err="1"/>
              <a:t>title</a:t>
            </a:r>
            <a:endParaRPr lang="en-US"/>
          </a:p>
        </p:txBody>
      </p:sp>
      <p:sp>
        <p:nvSpPr>
          <p:cNvPr id="15" name="Slide Number Placeholder 5"/>
          <p:cNvSpPr>
            <a:spLocks noGrp="1"/>
          </p:cNvSpPr>
          <p:nvPr>
            <p:ph type="sldNum" sz="quarter" idx="4"/>
          </p:nvPr>
        </p:nvSpPr>
        <p:spPr>
          <a:xfrm>
            <a:off x="8726400" y="4755600"/>
            <a:ext cx="342000" cy="183600"/>
          </a:xfrm>
          <a:prstGeom prst="rect">
            <a:avLst/>
          </a:prstGeom>
        </p:spPr>
        <p:txBody>
          <a:bodyPr vert="horz" wrap="none" lIns="91440" tIns="45720" rIns="91440" bIns="45720" rtlCol="0" anchor="ctr" anchorCtr="0"/>
          <a:lstStyle>
            <a:lvl1pPr algn="ctr">
              <a:defRPr sz="1200" baseline="0">
                <a:solidFill>
                  <a:srgbClr val="006299"/>
                </a:solidFill>
                <a:latin typeface="Arial"/>
              </a:defRPr>
            </a:lvl1pPr>
          </a:lstStyle>
          <a:p>
            <a:endParaRPr lang="fr-FR"/>
          </a:p>
        </p:txBody>
      </p:sp>
      <p:sp>
        <p:nvSpPr>
          <p:cNvPr id="16" name="Footer Placeholder 4"/>
          <p:cNvSpPr txBox="1">
            <a:spLocks/>
          </p:cNvSpPr>
          <p:nvPr userDrawn="1"/>
        </p:nvSpPr>
        <p:spPr>
          <a:xfrm>
            <a:off x="313200" y="4755600"/>
            <a:ext cx="792000" cy="183600"/>
          </a:xfrm>
          <a:prstGeom prst="rect">
            <a:avLst/>
          </a:prstGeom>
        </p:spPr>
        <p:txBody>
          <a:bodyPr vert="horz" wrap="none" lIns="91440" tIns="45720" rIns="0" bIns="4572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solidFill>
                  <a:schemeClr val="tx1"/>
                </a:solidFill>
              </a:rPr>
              <a:t>© OECD |</a:t>
            </a:r>
            <a:endParaRPr lang="fr-FR">
              <a:solidFill>
                <a:schemeClr val="tx1"/>
              </a:solidFill>
            </a:endParaRPr>
          </a:p>
        </p:txBody>
      </p:sp>
    </p:spTree>
    <p:extLst>
      <p:ext uri="{BB962C8B-B14F-4D97-AF65-F5344CB8AC3E}">
        <p14:creationId xmlns:p14="http://schemas.microsoft.com/office/powerpoint/2010/main" val="1798952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2400" y="244800"/>
            <a:ext cx="7650000" cy="838800"/>
          </a:xfrm>
          <a:prstGeom prst="rect">
            <a:avLst/>
          </a:prstGeom>
        </p:spPr>
        <p:txBody>
          <a:bodyPr vert="horz" lIns="91440" tIns="45720" rIns="91440" bIns="45720" rtlCol="0" anchor="ctr">
            <a:noAutofit/>
          </a:bodyPr>
          <a:lstStyle/>
          <a:p>
            <a:r>
              <a:rPr lang="fr-FR"/>
              <a:t>Click to </a:t>
            </a:r>
            <a:r>
              <a:rPr lang="fr-FR" err="1"/>
              <a:t>edit</a:t>
            </a:r>
            <a:r>
              <a:rPr lang="fr-FR"/>
              <a:t> </a:t>
            </a:r>
            <a:r>
              <a:rPr lang="fr-FR" err="1"/>
              <a:t>Slide</a:t>
            </a:r>
            <a:r>
              <a:rPr lang="fr-FR"/>
              <a:t> </a:t>
            </a:r>
            <a:r>
              <a:rPr lang="fr-FR" err="1"/>
              <a:t>title</a:t>
            </a:r>
            <a:br>
              <a:rPr lang="fr-FR"/>
            </a:br>
            <a:r>
              <a:rPr lang="fr-FR" err="1"/>
              <a:t>Title</a:t>
            </a:r>
            <a:r>
              <a:rPr lang="fr-FR"/>
              <a:t> </a:t>
            </a:r>
            <a:r>
              <a:rPr lang="fr-FR" err="1"/>
              <a:t>can</a:t>
            </a:r>
            <a:r>
              <a:rPr lang="fr-FR"/>
              <a:t> </a:t>
            </a:r>
            <a:r>
              <a:rPr lang="fr-FR" err="1"/>
              <a:t>be</a:t>
            </a:r>
            <a:r>
              <a:rPr lang="fr-FR"/>
              <a:t> </a:t>
            </a:r>
            <a:r>
              <a:rPr lang="fr-FR" err="1"/>
              <a:t>extended</a:t>
            </a:r>
            <a:r>
              <a:rPr lang="fr-FR"/>
              <a:t> to </a:t>
            </a:r>
            <a:r>
              <a:rPr lang="fr-FR" err="1"/>
              <a:t>two</a:t>
            </a:r>
            <a:r>
              <a:rPr lang="fr-FR"/>
              <a:t> </a:t>
            </a:r>
            <a:r>
              <a:rPr lang="fr-FR" err="1"/>
              <a:t>lines</a:t>
            </a:r>
            <a:endParaRPr lang="en-US"/>
          </a:p>
        </p:txBody>
      </p:sp>
      <p:sp>
        <p:nvSpPr>
          <p:cNvPr id="3" name="Text Placeholder 2"/>
          <p:cNvSpPr>
            <a:spLocks noGrp="1"/>
          </p:cNvSpPr>
          <p:nvPr>
            <p:ph type="body" idx="1"/>
          </p:nvPr>
        </p:nvSpPr>
        <p:spPr>
          <a:xfrm>
            <a:off x="302400" y="1407600"/>
            <a:ext cx="8280000" cy="32400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Footer Placeholder 4"/>
          <p:cNvSpPr txBox="1">
            <a:spLocks/>
          </p:cNvSpPr>
          <p:nvPr userDrawn="1"/>
        </p:nvSpPr>
        <p:spPr>
          <a:xfrm>
            <a:off x="313200" y="4755600"/>
            <a:ext cx="792000" cy="183600"/>
          </a:xfrm>
          <a:prstGeom prst="rect">
            <a:avLst/>
          </a:prstGeom>
        </p:spPr>
        <p:txBody>
          <a:bodyPr vert="horz" wrap="none" lIns="91440" tIns="45720" rIns="0" bIns="4572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 OECD </a:t>
            </a:r>
            <a:endParaRPr lang="fr-FR"/>
          </a:p>
        </p:txBody>
      </p:sp>
      <p:pic>
        <p:nvPicPr>
          <p:cNvPr id="11" name="Image 10"/>
          <p:cNvPicPr>
            <a:picLocks noChangeAspect="1"/>
          </p:cNvPicPr>
          <p:nvPr userDrawn="1"/>
        </p:nvPicPr>
        <p:blipFill>
          <a:blip r:embed="rId5" cstate="print"/>
          <a:stretch>
            <a:fillRect/>
          </a:stretch>
        </p:blipFill>
        <p:spPr>
          <a:xfrm>
            <a:off x="406800" y="222450"/>
            <a:ext cx="425781" cy="885625"/>
          </a:xfrm>
          <a:prstGeom prst="rect">
            <a:avLst/>
          </a:prstGeom>
        </p:spPr>
      </p:pic>
      <p:sp>
        <p:nvSpPr>
          <p:cNvPr id="5" name="TextBox 4">
            <a:extLst>
              <a:ext uri="{FF2B5EF4-FFF2-40B4-BE49-F238E27FC236}">
                <a16:creationId xmlns:a16="http://schemas.microsoft.com/office/drawing/2014/main" id="{FC38312D-FDBE-B9E2-70E0-DC0ECE10CEB5}"/>
              </a:ext>
            </a:extLst>
          </p:cNvPr>
          <p:cNvSpPr txBox="1"/>
          <p:nvPr userDrawn="1">
            <p:extLst>
              <p:ext uri="{1162E1C5-73C7-4A58-AE30-91384D911F3F}">
                <p184:classification xmlns:p184="http://schemas.microsoft.com/office/powerpoint/2018/4/main" val="ftr"/>
              </p:ext>
            </p:extLst>
          </p:nvPr>
        </p:nvSpPr>
        <p:spPr>
          <a:xfrm>
            <a:off x="3713163" y="4927600"/>
            <a:ext cx="1746250" cy="152400"/>
          </a:xfrm>
          <a:prstGeom prst="rect">
            <a:avLst/>
          </a:prstGeom>
        </p:spPr>
        <p:txBody>
          <a:bodyPr horzOverflow="overflow" lIns="0" tIns="0" rIns="0" bIns="0">
            <a:spAutoFit/>
          </a:bodyPr>
          <a:lstStyle/>
          <a:p>
            <a:pPr algn="l"/>
            <a:r>
              <a:rPr lang="en-US"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cxnSp>
        <p:nvCxnSpPr>
          <p:cNvPr id="7" name="Straight Connector 6">
            <a:extLst>
              <a:ext uri="{FF2B5EF4-FFF2-40B4-BE49-F238E27FC236}">
                <a16:creationId xmlns:a16="http://schemas.microsoft.com/office/drawing/2014/main" id="{85C71C5C-6802-0D48-7F22-7C6161C731F7}"/>
              </a:ext>
            </a:extLst>
          </p:cNvPr>
          <p:cNvCxnSpPr/>
          <p:nvPr userDrawn="1"/>
        </p:nvCxnSpPr>
        <p:spPr>
          <a:xfrm>
            <a:off x="0" y="1134387"/>
            <a:ext cx="9144000" cy="0"/>
          </a:xfrm>
          <a:prstGeom prst="line">
            <a:avLst/>
          </a:prstGeom>
          <a:ln w="28575">
            <a:solidFill>
              <a:srgbClr val="7272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914400" rtl="0" eaLnBrk="1" latinLnBrk="0" hangingPunct="1">
        <a:lnSpc>
          <a:spcPts val="3400"/>
        </a:lnSpc>
        <a:spcBef>
          <a:spcPct val="0"/>
        </a:spcBef>
        <a:buNone/>
        <a:defRPr sz="3000" b="1" kern="1200">
          <a:solidFill>
            <a:srgbClr val="727272"/>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727272"/>
          </a:solidFill>
          <a:latin typeface="+mn-lt"/>
          <a:ea typeface="+mn-ea"/>
          <a:cs typeface="+mn-cs"/>
        </a:defRPr>
      </a:lvl1pPr>
      <a:lvl2pPr marL="742950" indent="-285750" algn="l" defTabSz="914400" rtl="0" eaLnBrk="1" latinLnBrk="0" hangingPunct="1">
        <a:spcBef>
          <a:spcPct val="20000"/>
        </a:spcBef>
        <a:buClr>
          <a:srgbClr val="727272"/>
        </a:buClr>
        <a:buFont typeface="Arial" pitchFamily="34" charset="0"/>
        <a:buChar char="–"/>
        <a:defRPr sz="2400" kern="1200">
          <a:solidFill>
            <a:srgbClr val="72727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72727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72727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7272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18/10/relationships/comments" Target="../comments/modernComment_8B1_C3A10AEF.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8B5_D0FBC113.xml"/><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8B7_ACB22C7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8B3_6CAE6A8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8_4C84C28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18/10/relationships/comments" Target="../comments/modernComment_8B9_510B2B34.xml"/><Relationship Id="rId7" Type="http://schemas.openxmlformats.org/officeDocument/2006/relationships/hyperlink" Target="https://www.vecteezy.com/vector-art/17733518-cognitive-perspective-psychology-educational-vector-illustr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Robotics" TargetMode="External"/><Relationship Id="rId4" Type="http://schemas.openxmlformats.org/officeDocument/2006/relationships/image" Target="../media/image7.jpeg"/><Relationship Id="rId9" Type="http://schemas.openxmlformats.org/officeDocument/2006/relationships/hyperlink" Target="https://ihal.it/unimmagine-generata-dallintelligenza-artificiale-ha-vinto-jason-allen-theatre-dopera-spatial-vince-allo-colorado-state-fai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8B6_D58BF20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18264" y="1177600"/>
            <a:ext cx="7912375" cy="2313390"/>
          </a:xfrm>
        </p:spPr>
        <p:txBody>
          <a:bodyPr/>
          <a:lstStyle/>
          <a:p>
            <a:r>
              <a:rPr lang="en-US" sz="3600"/>
              <a:t>Future skills requirements in the age of emerging technologies</a:t>
            </a:r>
            <a:endParaRPr lang="en-GB" sz="3600"/>
          </a:p>
        </p:txBody>
      </p:sp>
      <p:sp>
        <p:nvSpPr>
          <p:cNvPr id="5" name="Espace réservé du texte 4"/>
          <p:cNvSpPr>
            <a:spLocks noGrp="1"/>
          </p:cNvSpPr>
          <p:nvPr>
            <p:ph type="body" sz="half" idx="2"/>
          </p:nvPr>
        </p:nvSpPr>
        <p:spPr>
          <a:xfrm>
            <a:off x="1018264" y="3830264"/>
            <a:ext cx="4500000" cy="183600"/>
          </a:xfrm>
        </p:spPr>
        <p:txBody>
          <a:bodyPr/>
          <a:lstStyle/>
          <a:p>
            <a:pPr>
              <a:lnSpc>
                <a:spcPct val="100000"/>
              </a:lnSpc>
            </a:pPr>
            <a:r>
              <a:rPr lang="en-GB" sz="1400" b="1"/>
              <a:t>Stijn Broecke</a:t>
            </a:r>
          </a:p>
          <a:p>
            <a:pPr>
              <a:lnSpc>
                <a:spcPct val="100000"/>
              </a:lnSpc>
            </a:pPr>
            <a:r>
              <a:rPr lang="en-GB" sz="1400"/>
              <a:t>Senior Economist</a:t>
            </a:r>
          </a:p>
          <a:p>
            <a:endParaRPr lang="en-GB"/>
          </a:p>
        </p:txBody>
      </p:sp>
      <p:sp>
        <p:nvSpPr>
          <p:cNvPr id="7" name="TextBox 6">
            <a:extLst>
              <a:ext uri="{FF2B5EF4-FFF2-40B4-BE49-F238E27FC236}">
                <a16:creationId xmlns:a16="http://schemas.microsoft.com/office/drawing/2014/main" id="{B27A400F-ECF4-ACD8-3572-FF7C2267FC9A}"/>
              </a:ext>
            </a:extLst>
          </p:cNvPr>
          <p:cNvSpPr txBox="1"/>
          <p:nvPr/>
        </p:nvSpPr>
        <p:spPr>
          <a:xfrm>
            <a:off x="6994834" y="191995"/>
            <a:ext cx="1935805" cy="646331"/>
          </a:xfrm>
          <a:prstGeom prst="rect">
            <a:avLst/>
          </a:prstGeom>
        </p:spPr>
        <p:txBody>
          <a:bodyPr vert="horz" wrap="none" lIns="91440" tIns="45720" rIns="0" bIns="45720" rtlCol="0" anchor="ctr" anchorCtr="0">
            <a:noAutofit/>
          </a:bodyPr>
          <a:lstStyle>
            <a:lvl1pPr indent="0" defTabSz="914400">
              <a:lnSpc>
                <a:spcPct val="100000"/>
              </a:lnSpc>
              <a:spcBef>
                <a:spcPts val="0"/>
              </a:spcBef>
              <a:buFont typeface="Arial" pitchFamily="34" charset="0"/>
              <a:buNone/>
              <a:defRPr sz="1400" b="1" baseline="0">
                <a:solidFill>
                  <a:srgbClr val="FFFFFF"/>
                </a:solidFill>
              </a:defRPr>
            </a:lvl1pPr>
            <a:lvl2pPr indent="0" defTabSz="914400">
              <a:spcBef>
                <a:spcPct val="20000"/>
              </a:spcBef>
              <a:buClr>
                <a:srgbClr val="727272"/>
              </a:buClr>
              <a:buFont typeface="Arial" pitchFamily="34" charset="0"/>
              <a:buNone/>
              <a:defRPr sz="1200">
                <a:solidFill>
                  <a:srgbClr val="727272"/>
                </a:solidFill>
              </a:defRPr>
            </a:lvl2pPr>
            <a:lvl3pPr indent="0" defTabSz="914400">
              <a:spcBef>
                <a:spcPct val="20000"/>
              </a:spcBef>
              <a:buFont typeface="Arial" pitchFamily="34" charset="0"/>
              <a:buNone/>
              <a:defRPr sz="1000">
                <a:solidFill>
                  <a:srgbClr val="727272"/>
                </a:solidFill>
              </a:defRPr>
            </a:lvl3pPr>
            <a:lvl4pPr indent="0" defTabSz="914400">
              <a:spcBef>
                <a:spcPct val="20000"/>
              </a:spcBef>
              <a:buFont typeface="Arial" pitchFamily="34" charset="0"/>
              <a:buNone/>
              <a:defRPr sz="900">
                <a:solidFill>
                  <a:srgbClr val="727272"/>
                </a:solidFill>
              </a:defRPr>
            </a:lvl4pPr>
            <a:lvl5pPr indent="0" defTabSz="914400">
              <a:spcBef>
                <a:spcPct val="20000"/>
              </a:spcBef>
              <a:buFont typeface="Arial" pitchFamily="34" charset="0"/>
              <a:buNone/>
              <a:defRPr sz="900">
                <a:solidFill>
                  <a:srgbClr val="727272"/>
                </a:solidFill>
              </a:defRPr>
            </a:lvl5pPr>
            <a:lvl6pPr indent="0" defTabSz="914400">
              <a:spcBef>
                <a:spcPct val="20000"/>
              </a:spcBef>
              <a:buFont typeface="Arial" pitchFamily="34" charset="0"/>
              <a:buNone/>
              <a:defRPr sz="900"/>
            </a:lvl6pPr>
            <a:lvl7pPr indent="0" defTabSz="914400">
              <a:spcBef>
                <a:spcPct val="20000"/>
              </a:spcBef>
              <a:buFont typeface="Arial" pitchFamily="34" charset="0"/>
              <a:buNone/>
              <a:defRPr sz="900"/>
            </a:lvl7pPr>
            <a:lvl8pPr indent="0" defTabSz="914400">
              <a:spcBef>
                <a:spcPct val="20000"/>
              </a:spcBef>
              <a:buFont typeface="Arial" pitchFamily="34" charset="0"/>
              <a:buNone/>
              <a:defRPr sz="900"/>
            </a:lvl8pPr>
            <a:lvl9pPr indent="0" defTabSz="914400">
              <a:spcBef>
                <a:spcPct val="20000"/>
              </a:spcBef>
              <a:buFont typeface="Arial" pitchFamily="34" charset="0"/>
              <a:buNone/>
              <a:defRPr sz="900"/>
            </a:lvl9pPr>
          </a:lstStyle>
          <a:p>
            <a:pPr algn="r"/>
            <a:r>
              <a:rPr lang="en-GB" b="0"/>
              <a:t>Digital Skills Forum</a:t>
            </a:r>
          </a:p>
          <a:p>
            <a:pPr algn="r"/>
            <a:r>
              <a:rPr lang="en-GB" b="0"/>
              <a:t>19 September 2024</a:t>
            </a:r>
          </a:p>
          <a:p>
            <a:pPr algn="r"/>
            <a:r>
              <a:rPr lang="en-GB" b="0"/>
              <a:t>Manama, Bahrain</a:t>
            </a:r>
          </a:p>
        </p:txBody>
      </p:sp>
    </p:spTree>
    <p:extLst>
      <p:ext uri="{BB962C8B-B14F-4D97-AF65-F5344CB8AC3E}">
        <p14:creationId xmlns:p14="http://schemas.microsoft.com/office/powerpoint/2010/main" val="22119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CE34-87D2-B5EA-3CEB-2CBB85F6F71C}"/>
              </a:ext>
            </a:extLst>
          </p:cNvPr>
          <p:cNvSpPr>
            <a:spLocks noGrp="1"/>
          </p:cNvSpPr>
          <p:nvPr>
            <p:ph type="title"/>
          </p:nvPr>
        </p:nvSpPr>
        <p:spPr>
          <a:xfrm>
            <a:off x="932400" y="244800"/>
            <a:ext cx="8211600" cy="838800"/>
          </a:xfrm>
        </p:spPr>
        <p:txBody>
          <a:bodyPr vert="horz" lIns="91440" tIns="45720" rIns="91440" bIns="45720" rtlCol="0" anchor="ctr">
            <a:noAutofit/>
          </a:bodyPr>
          <a:lstStyle/>
          <a:p>
            <a:r>
              <a:rPr lang="en-US" sz="2800" b="0">
                <a:solidFill>
                  <a:srgbClr val="006299"/>
                </a:solidFill>
              </a:rPr>
              <a:t>Workers who have received training are more positive about the impact of AI</a:t>
            </a:r>
          </a:p>
        </p:txBody>
      </p:sp>
      <p:graphicFrame>
        <p:nvGraphicFramePr>
          <p:cNvPr id="15" name="Chart 14">
            <a:extLst>
              <a:ext uri="{FF2B5EF4-FFF2-40B4-BE49-F238E27FC236}">
                <a16:creationId xmlns:a16="http://schemas.microsoft.com/office/drawing/2014/main" id="{419DDCEF-B5D7-4509-8994-D184EEFF36CE}"/>
              </a:ext>
            </a:extLst>
          </p:cNvPr>
          <p:cNvGraphicFramePr>
            <a:graphicFrameLocks/>
          </p:cNvGraphicFramePr>
          <p:nvPr>
            <p:extLst>
              <p:ext uri="{D42A27DB-BD31-4B8C-83A1-F6EECF244321}">
                <p14:modId xmlns:p14="http://schemas.microsoft.com/office/powerpoint/2010/main" val="2840349056"/>
              </p:ext>
            </p:extLst>
          </p:nvPr>
        </p:nvGraphicFramePr>
        <p:xfrm>
          <a:off x="1644243" y="1246624"/>
          <a:ext cx="5780014" cy="3509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23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74EE-4B7D-75D8-AC17-753A42A28A7D}"/>
              </a:ext>
            </a:extLst>
          </p:cNvPr>
          <p:cNvSpPr>
            <a:spLocks noGrp="1"/>
          </p:cNvSpPr>
          <p:nvPr>
            <p:ph type="title"/>
          </p:nvPr>
        </p:nvSpPr>
        <p:spPr/>
        <p:txBody>
          <a:bodyPr vert="horz" lIns="91440" tIns="45720" rIns="91440" bIns="45720" rtlCol="0" anchor="ctr">
            <a:noAutofit/>
          </a:bodyPr>
          <a:lstStyle/>
          <a:p>
            <a:r>
              <a:rPr lang="en-US" sz="2800" b="0">
                <a:solidFill>
                  <a:srgbClr val="006299"/>
                </a:solidFill>
              </a:rPr>
              <a:t>But perhaps more needs to be done?</a:t>
            </a:r>
          </a:p>
        </p:txBody>
      </p:sp>
      <p:sp>
        <p:nvSpPr>
          <p:cNvPr id="3" name="TextBox 2">
            <a:extLst>
              <a:ext uri="{FF2B5EF4-FFF2-40B4-BE49-F238E27FC236}">
                <a16:creationId xmlns:a16="http://schemas.microsoft.com/office/drawing/2014/main" id="{3FA8E9C5-0610-B61F-9EFD-076441039E23}"/>
              </a:ext>
            </a:extLst>
          </p:cNvPr>
          <p:cNvSpPr txBox="1"/>
          <p:nvPr/>
        </p:nvSpPr>
        <p:spPr>
          <a:xfrm>
            <a:off x="470114" y="1142895"/>
            <a:ext cx="7377518" cy="669414"/>
          </a:xfrm>
          <a:prstGeom prst="rect">
            <a:avLst/>
          </a:prstGeom>
          <a:noFill/>
        </p:spPr>
        <p:txBody>
          <a:bodyPr wrap="square" rtlCol="0">
            <a:spAutoFit/>
          </a:bodyPr>
          <a:lstStyle/>
          <a:p>
            <a:r>
              <a:rPr lang="en-US" sz="1350" b="1">
                <a:solidFill>
                  <a:schemeClr val="bg2">
                    <a:lumMod val="25000"/>
                  </a:schemeClr>
                </a:solidFill>
                <a:latin typeface="Arial Narrow" panose="020B0606020202030204" pitchFamily="34" charset="0"/>
              </a:rPr>
              <a:t>Share of employers saying lack of skills is a barrier to adopting AI</a:t>
            </a:r>
          </a:p>
          <a:p>
            <a:r>
              <a:rPr lang="en-US" sz="1200">
                <a:solidFill>
                  <a:schemeClr val="bg2">
                    <a:lumMod val="50000"/>
                  </a:schemeClr>
                </a:solidFill>
                <a:latin typeface="Arial Narrow" panose="020B0606020202030204" pitchFamily="34" charset="0"/>
              </a:rPr>
              <a:t>% of employers</a:t>
            </a:r>
          </a:p>
          <a:p>
            <a:endParaRPr lang="en-US" sz="1200">
              <a:solidFill>
                <a:schemeClr val="bg2">
                  <a:lumMod val="50000"/>
                </a:schemeClr>
              </a:solidFill>
              <a:latin typeface="Arial Narrow" panose="020B0606020202030204" pitchFamily="34" charset="0"/>
            </a:endParaRPr>
          </a:p>
        </p:txBody>
      </p:sp>
      <p:graphicFrame>
        <p:nvGraphicFramePr>
          <p:cNvPr id="6" name="Chart 5">
            <a:extLst>
              <a:ext uri="{FF2B5EF4-FFF2-40B4-BE49-F238E27FC236}">
                <a16:creationId xmlns:a16="http://schemas.microsoft.com/office/drawing/2014/main" id="{D0C57F42-B4D2-BBB2-1F18-EB6426A39005}"/>
              </a:ext>
            </a:extLst>
          </p:cNvPr>
          <p:cNvGraphicFramePr/>
          <p:nvPr>
            <p:extLst>
              <p:ext uri="{D42A27DB-BD31-4B8C-83A1-F6EECF244321}">
                <p14:modId xmlns:p14="http://schemas.microsoft.com/office/powerpoint/2010/main" val="3018225445"/>
              </p:ext>
            </p:extLst>
          </p:nvPr>
        </p:nvGraphicFramePr>
        <p:xfrm>
          <a:off x="252000" y="1552724"/>
          <a:ext cx="864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331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4925-37D3-804A-58D3-086E99CE052C}"/>
              </a:ext>
            </a:extLst>
          </p:cNvPr>
          <p:cNvSpPr>
            <a:spLocks noGrp="1"/>
          </p:cNvSpPr>
          <p:nvPr>
            <p:ph type="title"/>
          </p:nvPr>
        </p:nvSpPr>
        <p:spPr/>
        <p:txBody>
          <a:bodyPr vert="horz" lIns="91440" tIns="45720" rIns="91440" bIns="45720" rtlCol="0" anchor="ctr">
            <a:noAutofit/>
          </a:bodyPr>
          <a:lstStyle/>
          <a:p>
            <a:r>
              <a:rPr lang="en-GB" sz="2800" b="0">
                <a:solidFill>
                  <a:srgbClr val="006299"/>
                </a:solidFill>
              </a:rPr>
              <a:t>Public policies should encourage more training for AI</a:t>
            </a:r>
          </a:p>
        </p:txBody>
      </p:sp>
      <p:graphicFrame>
        <p:nvGraphicFramePr>
          <p:cNvPr id="5" name="Content Placeholder 4">
            <a:extLst>
              <a:ext uri="{FF2B5EF4-FFF2-40B4-BE49-F238E27FC236}">
                <a16:creationId xmlns:a16="http://schemas.microsoft.com/office/drawing/2014/main" id="{859B5DA4-6750-2EE3-3BA8-8CCFB3E9F253}"/>
              </a:ext>
            </a:extLst>
          </p:cNvPr>
          <p:cNvGraphicFramePr>
            <a:graphicFrameLocks noGrp="1"/>
          </p:cNvGraphicFramePr>
          <p:nvPr>
            <p:ph idx="1"/>
            <p:extLst>
              <p:ext uri="{D42A27DB-BD31-4B8C-83A1-F6EECF244321}">
                <p14:modId xmlns:p14="http://schemas.microsoft.com/office/powerpoint/2010/main" val="2768126276"/>
              </p:ext>
            </p:extLst>
          </p:nvPr>
        </p:nvGraphicFramePr>
        <p:xfrm>
          <a:off x="301625" y="1408113"/>
          <a:ext cx="8280400" cy="3240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04FA8553-74B4-4865-73DA-99508977A3D0}"/>
              </a:ext>
            </a:extLst>
          </p:cNvPr>
          <p:cNvSpPr>
            <a:spLocks noGrp="1"/>
          </p:cNvSpPr>
          <p:nvPr>
            <p:ph type="sldNum" sz="quarter" idx="12"/>
          </p:nvPr>
        </p:nvSpPr>
        <p:spPr/>
        <p:txBody>
          <a:bodyPr/>
          <a:lstStyle/>
          <a:p>
            <a:fld id="{11EAE1A9-8E7E-D04D-9670-8269DAC153D9}" type="slidenum">
              <a:rPr lang="fr-FR" smtClean="0"/>
              <a:t>12</a:t>
            </a:fld>
            <a:endParaRPr lang="fr-FR"/>
          </a:p>
        </p:txBody>
      </p:sp>
    </p:spTree>
    <p:extLst>
      <p:ext uri="{BB962C8B-B14F-4D97-AF65-F5344CB8AC3E}">
        <p14:creationId xmlns:p14="http://schemas.microsoft.com/office/powerpoint/2010/main" val="3282111215"/>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3DDF-BCA1-9956-242C-BB886089D9C7}"/>
              </a:ext>
            </a:extLst>
          </p:cNvPr>
          <p:cNvSpPr>
            <a:spLocks noGrp="1"/>
          </p:cNvSpPr>
          <p:nvPr>
            <p:ph type="title"/>
          </p:nvPr>
        </p:nvSpPr>
        <p:spPr/>
        <p:txBody>
          <a:bodyPr vert="horz" lIns="91440" tIns="45720" rIns="91440" bIns="45720" rtlCol="0" anchor="ctr">
            <a:noAutofit/>
          </a:bodyPr>
          <a:lstStyle/>
          <a:p>
            <a:r>
              <a:rPr lang="en-US" sz="2800" b="0">
                <a:solidFill>
                  <a:srgbClr val="006299"/>
                </a:solidFill>
              </a:rPr>
              <a:t>Changing skill needs necessitate new and targeted training</a:t>
            </a:r>
            <a:endParaRPr lang="en-GB" sz="2800" b="0">
              <a:solidFill>
                <a:srgbClr val="006299"/>
              </a:solidFill>
            </a:endParaRPr>
          </a:p>
        </p:txBody>
      </p:sp>
      <p:sp>
        <p:nvSpPr>
          <p:cNvPr id="4" name="Slide Number Placeholder 3">
            <a:extLst>
              <a:ext uri="{FF2B5EF4-FFF2-40B4-BE49-F238E27FC236}">
                <a16:creationId xmlns:a16="http://schemas.microsoft.com/office/drawing/2014/main" id="{DFEB6103-8393-CD55-F88C-73A3599D0832}"/>
              </a:ext>
            </a:extLst>
          </p:cNvPr>
          <p:cNvSpPr>
            <a:spLocks noGrp="1"/>
          </p:cNvSpPr>
          <p:nvPr>
            <p:ph type="sldNum" sz="quarter" idx="12"/>
          </p:nvPr>
        </p:nvSpPr>
        <p:spPr/>
        <p:txBody>
          <a:bodyPr/>
          <a:lstStyle/>
          <a:p>
            <a:fld id="{11EAE1A9-8E7E-D04D-9670-8269DAC153D9}" type="slidenum">
              <a:rPr lang="fr-FR" smtClean="0"/>
              <a:t>13</a:t>
            </a:fld>
            <a:endParaRPr lang="fr-FR"/>
          </a:p>
        </p:txBody>
      </p:sp>
      <p:graphicFrame>
        <p:nvGraphicFramePr>
          <p:cNvPr id="5" name="Diagram 4">
            <a:extLst>
              <a:ext uri="{FF2B5EF4-FFF2-40B4-BE49-F238E27FC236}">
                <a16:creationId xmlns:a16="http://schemas.microsoft.com/office/drawing/2014/main" id="{5AF16BB4-AAA1-9D78-4D92-06918D189E7F}"/>
              </a:ext>
            </a:extLst>
          </p:cNvPr>
          <p:cNvGraphicFramePr/>
          <p:nvPr/>
        </p:nvGraphicFramePr>
        <p:xfrm>
          <a:off x="152400" y="1361440"/>
          <a:ext cx="8574000" cy="3577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615989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96954-349E-BC2E-D81F-2EEB35B92389}"/>
              </a:ext>
            </a:extLst>
          </p:cNvPr>
          <p:cNvSpPr>
            <a:spLocks noGrp="1"/>
          </p:cNvSpPr>
          <p:nvPr>
            <p:ph type="title"/>
          </p:nvPr>
        </p:nvSpPr>
        <p:spPr/>
        <p:txBody>
          <a:bodyPr/>
          <a:lstStyle/>
          <a:p>
            <a:r>
              <a:rPr lang="en-GB"/>
              <a:t>THANK YOU</a:t>
            </a:r>
          </a:p>
        </p:txBody>
      </p:sp>
      <p:sp>
        <p:nvSpPr>
          <p:cNvPr id="4" name="Slide Number Placeholder 3">
            <a:extLst>
              <a:ext uri="{FF2B5EF4-FFF2-40B4-BE49-F238E27FC236}">
                <a16:creationId xmlns:a16="http://schemas.microsoft.com/office/drawing/2014/main" id="{A9FEB6A8-060B-AB8E-16AB-53FA63777395}"/>
              </a:ext>
            </a:extLst>
          </p:cNvPr>
          <p:cNvSpPr>
            <a:spLocks noGrp="1"/>
          </p:cNvSpPr>
          <p:nvPr>
            <p:ph type="sldNum" sz="quarter" idx="4"/>
          </p:nvPr>
        </p:nvSpPr>
        <p:spPr/>
        <p:txBody>
          <a:bodyPr/>
          <a:lstStyle/>
          <a:p>
            <a:fld id="{11EAE1A9-8E7E-D04D-9670-8269DAC153D9}" type="slidenum">
              <a:rPr lang="fr-FR" smtClean="0"/>
              <a:t>14</a:t>
            </a:fld>
            <a:endParaRPr lang="fr-FR"/>
          </a:p>
        </p:txBody>
      </p:sp>
    </p:spTree>
    <p:extLst>
      <p:ext uri="{BB962C8B-B14F-4D97-AF65-F5344CB8AC3E}">
        <p14:creationId xmlns:p14="http://schemas.microsoft.com/office/powerpoint/2010/main" val="404699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0D16-2F7D-E437-9470-E99215F5F329}"/>
              </a:ext>
            </a:extLst>
          </p:cNvPr>
          <p:cNvSpPr>
            <a:spLocks noGrp="1"/>
          </p:cNvSpPr>
          <p:nvPr>
            <p:ph type="title"/>
          </p:nvPr>
        </p:nvSpPr>
        <p:spPr>
          <a:xfrm>
            <a:off x="932399" y="244800"/>
            <a:ext cx="7942659" cy="838800"/>
          </a:xfrm>
        </p:spPr>
        <p:txBody>
          <a:bodyPr/>
          <a:lstStyle/>
          <a:p>
            <a:r>
              <a:rPr lang="en-GB"/>
              <a:t>More AI-related training opportunities will be needed</a:t>
            </a:r>
          </a:p>
        </p:txBody>
      </p:sp>
      <p:sp>
        <p:nvSpPr>
          <p:cNvPr id="4" name="Slide Number Placeholder 3">
            <a:extLst>
              <a:ext uri="{FF2B5EF4-FFF2-40B4-BE49-F238E27FC236}">
                <a16:creationId xmlns:a16="http://schemas.microsoft.com/office/drawing/2014/main" id="{F84FA52A-0EB6-FDA4-AAE9-98E383F08EDD}"/>
              </a:ext>
            </a:extLst>
          </p:cNvPr>
          <p:cNvSpPr>
            <a:spLocks noGrp="1"/>
          </p:cNvSpPr>
          <p:nvPr>
            <p:ph type="sldNum" sz="quarter" idx="12"/>
          </p:nvPr>
        </p:nvSpPr>
        <p:spPr/>
        <p:txBody>
          <a:bodyPr/>
          <a:lstStyle/>
          <a:p>
            <a:fld id="{11EAE1A9-8E7E-D04D-9670-8269DAC153D9}" type="slidenum">
              <a:rPr lang="fr-FR" smtClean="0"/>
              <a:t>15</a:t>
            </a:fld>
            <a:endParaRPr lang="fr-FR"/>
          </a:p>
        </p:txBody>
      </p:sp>
      <p:graphicFrame>
        <p:nvGraphicFramePr>
          <p:cNvPr id="5" name="Content Placeholder 4">
            <a:extLst>
              <a:ext uri="{FF2B5EF4-FFF2-40B4-BE49-F238E27FC236}">
                <a16:creationId xmlns:a16="http://schemas.microsoft.com/office/drawing/2014/main" id="{448E0D18-DC56-2B7D-4C28-1F7B897C487E}"/>
              </a:ext>
            </a:extLst>
          </p:cNvPr>
          <p:cNvGraphicFramePr>
            <a:graphicFrameLocks noGrp="1"/>
          </p:cNvGraphicFramePr>
          <p:nvPr>
            <p:ph idx="1"/>
          </p:nvPr>
        </p:nvGraphicFramePr>
        <p:xfrm>
          <a:off x="943829" y="1606061"/>
          <a:ext cx="6984781" cy="303334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B901C68-BF37-AE3F-B62B-6BE8AF649E7C}"/>
              </a:ext>
            </a:extLst>
          </p:cNvPr>
          <p:cNvSpPr txBox="1"/>
          <p:nvPr/>
        </p:nvSpPr>
        <p:spPr>
          <a:xfrm>
            <a:off x="1064429" y="1284359"/>
            <a:ext cx="7135742" cy="369332"/>
          </a:xfrm>
          <a:prstGeom prst="rect">
            <a:avLst/>
          </a:prstGeom>
          <a:noFill/>
        </p:spPr>
        <p:txBody>
          <a:bodyPr wrap="square">
            <a:spAutoFit/>
          </a:bodyPr>
          <a:lstStyle/>
          <a:p>
            <a:r>
              <a:rPr lang="en-US" b="1">
                <a:solidFill>
                  <a:schemeClr val="bg1"/>
                </a:solidFill>
              </a:rPr>
              <a:t>Share of AI-related formal and non-formal training </a:t>
            </a:r>
            <a:r>
              <a:rPr lang="en-US" b="1" err="1">
                <a:solidFill>
                  <a:schemeClr val="bg1"/>
                </a:solidFill>
              </a:rPr>
              <a:t>programmes</a:t>
            </a:r>
            <a:endParaRPr lang="en-US" b="1">
              <a:solidFill>
                <a:schemeClr val="bg1"/>
              </a:solidFill>
            </a:endParaRPr>
          </a:p>
        </p:txBody>
      </p:sp>
      <p:sp>
        <p:nvSpPr>
          <p:cNvPr id="8" name="TextBox 7">
            <a:extLst>
              <a:ext uri="{FF2B5EF4-FFF2-40B4-BE49-F238E27FC236}">
                <a16:creationId xmlns:a16="http://schemas.microsoft.com/office/drawing/2014/main" id="{41AB0A38-BD1E-46A0-858F-4BF8BBF69391}"/>
              </a:ext>
            </a:extLst>
          </p:cNvPr>
          <p:cNvSpPr txBox="1"/>
          <p:nvPr/>
        </p:nvSpPr>
        <p:spPr>
          <a:xfrm>
            <a:off x="914937" y="1515896"/>
            <a:ext cx="419100" cy="338554"/>
          </a:xfrm>
          <a:prstGeom prst="rect">
            <a:avLst/>
          </a:prstGeom>
          <a:noFill/>
        </p:spPr>
        <p:txBody>
          <a:bodyPr wrap="square" rtlCol="0">
            <a:spAutoFit/>
          </a:bodyPr>
          <a:lstStyle/>
          <a:p>
            <a:r>
              <a:rPr lang="en-GB" sz="1600">
                <a:solidFill>
                  <a:schemeClr val="bg1"/>
                </a:solidFill>
                <a:latin typeface="Arial Narrow" panose="020B0606020202030204" pitchFamily="34" charset="0"/>
              </a:rPr>
              <a:t>%</a:t>
            </a:r>
            <a:endParaRPr lang="en-US" sz="1600">
              <a:solidFill>
                <a:schemeClr val="bg1"/>
              </a:solidFill>
              <a:latin typeface="Arial Narrow" panose="020B0606020202030204" pitchFamily="34" charset="0"/>
            </a:endParaRPr>
          </a:p>
        </p:txBody>
      </p:sp>
      <p:sp>
        <p:nvSpPr>
          <p:cNvPr id="10" name="TextBox 9">
            <a:extLst>
              <a:ext uri="{FF2B5EF4-FFF2-40B4-BE49-F238E27FC236}">
                <a16:creationId xmlns:a16="http://schemas.microsoft.com/office/drawing/2014/main" id="{1C8DD3A1-32C4-1FAE-427B-AED92DCAA373}"/>
              </a:ext>
            </a:extLst>
          </p:cNvPr>
          <p:cNvSpPr txBox="1"/>
          <p:nvPr/>
        </p:nvSpPr>
        <p:spPr>
          <a:xfrm>
            <a:off x="1036320" y="4613308"/>
            <a:ext cx="6549390" cy="261610"/>
          </a:xfrm>
          <a:prstGeom prst="rect">
            <a:avLst/>
          </a:prstGeom>
          <a:noFill/>
        </p:spPr>
        <p:txBody>
          <a:bodyPr wrap="square">
            <a:spAutoFit/>
          </a:bodyPr>
          <a:lstStyle/>
          <a:p>
            <a:r>
              <a:rPr lang="en-US" sz="1100">
                <a:solidFill>
                  <a:schemeClr val="bg1"/>
                </a:solidFill>
              </a:rPr>
              <a:t>Source: Forthcoming OECD work on “Training provision for the green transition and adoption of AI ”</a:t>
            </a:r>
          </a:p>
        </p:txBody>
      </p:sp>
    </p:spTree>
    <p:extLst>
      <p:ext uri="{BB962C8B-B14F-4D97-AF65-F5344CB8AC3E}">
        <p14:creationId xmlns:p14="http://schemas.microsoft.com/office/powerpoint/2010/main" val="2897357937"/>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1AF2-2D65-87AD-16A5-FA09F6232886}"/>
              </a:ext>
            </a:extLst>
          </p:cNvPr>
          <p:cNvSpPr>
            <a:spLocks noGrp="1"/>
          </p:cNvSpPr>
          <p:nvPr>
            <p:ph type="title"/>
          </p:nvPr>
        </p:nvSpPr>
        <p:spPr/>
        <p:txBody>
          <a:bodyPr/>
          <a:lstStyle/>
          <a:p>
            <a:r>
              <a:rPr lang="en-GB">
                <a:cs typeface="Arial"/>
              </a:rPr>
              <a:t>The AI workforce is growing rapidly</a:t>
            </a:r>
            <a:endParaRPr lang="en-GB"/>
          </a:p>
        </p:txBody>
      </p:sp>
      <p:sp>
        <p:nvSpPr>
          <p:cNvPr id="4" name="Slide Number Placeholder 3">
            <a:extLst>
              <a:ext uri="{FF2B5EF4-FFF2-40B4-BE49-F238E27FC236}">
                <a16:creationId xmlns:a16="http://schemas.microsoft.com/office/drawing/2014/main" id="{AC24CB88-4B39-9F59-D020-21397452E6EA}"/>
              </a:ext>
            </a:extLst>
          </p:cNvPr>
          <p:cNvSpPr>
            <a:spLocks noGrp="1"/>
          </p:cNvSpPr>
          <p:nvPr>
            <p:ph type="sldNum" sz="quarter" idx="12"/>
          </p:nvPr>
        </p:nvSpPr>
        <p:spPr/>
        <p:txBody>
          <a:bodyPr/>
          <a:lstStyle/>
          <a:p>
            <a:fld id="{11EAE1A9-8E7E-D04D-9670-8269DAC153D9}" type="slidenum">
              <a:rPr lang="fr-FR" smtClean="0"/>
              <a:t>16</a:t>
            </a:fld>
            <a:endParaRPr lang="fr-FR"/>
          </a:p>
        </p:txBody>
      </p:sp>
      <p:graphicFrame>
        <p:nvGraphicFramePr>
          <p:cNvPr id="9" name="Content Placeholder 8">
            <a:extLst>
              <a:ext uri="{FF2B5EF4-FFF2-40B4-BE49-F238E27FC236}">
                <a16:creationId xmlns:a16="http://schemas.microsoft.com/office/drawing/2014/main" id="{7F582C56-E50D-4EFC-8BFE-88D47BB1F716}"/>
              </a:ext>
            </a:extLst>
          </p:cNvPr>
          <p:cNvGraphicFramePr>
            <a:graphicFrameLocks noGrp="1"/>
          </p:cNvGraphicFramePr>
          <p:nvPr>
            <p:ph idx="1"/>
          </p:nvPr>
        </p:nvGraphicFramePr>
        <p:xfrm>
          <a:off x="434570" y="1413069"/>
          <a:ext cx="8280400" cy="32400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5C57EDE-A3BF-FE3B-B9F7-9A457C84C366}"/>
              </a:ext>
            </a:extLst>
          </p:cNvPr>
          <p:cNvSpPr txBox="1"/>
          <p:nvPr/>
        </p:nvSpPr>
        <p:spPr>
          <a:xfrm>
            <a:off x="1037907" y="1181672"/>
            <a:ext cx="7065704" cy="369332"/>
          </a:xfrm>
          <a:prstGeom prst="rect">
            <a:avLst/>
          </a:prstGeom>
          <a:noFill/>
        </p:spPr>
        <p:txBody>
          <a:bodyPr wrap="square">
            <a:spAutoFit/>
          </a:bodyPr>
          <a:lstStyle/>
          <a:p>
            <a:r>
              <a:rPr lang="en-US" b="1">
                <a:solidFill>
                  <a:schemeClr val="bg1"/>
                </a:solidFill>
                <a:latin typeface="+mj-lt"/>
                <a:ea typeface="Calibri" panose="020F0502020204030204" pitchFamily="34" charset="0"/>
                <a:cs typeface="Calibri" panose="020F0502020204030204" pitchFamily="34" charset="0"/>
              </a:rPr>
              <a:t>Share of employment with skills for developing AI, 2011 &amp; 2019</a:t>
            </a:r>
          </a:p>
        </p:txBody>
      </p:sp>
      <p:sp>
        <p:nvSpPr>
          <p:cNvPr id="14" name="TextBox 13">
            <a:extLst>
              <a:ext uri="{FF2B5EF4-FFF2-40B4-BE49-F238E27FC236}">
                <a16:creationId xmlns:a16="http://schemas.microsoft.com/office/drawing/2014/main" id="{3FBB6C5D-4B48-E92E-8F77-23F9F83DC789}"/>
              </a:ext>
            </a:extLst>
          </p:cNvPr>
          <p:cNvSpPr txBox="1"/>
          <p:nvPr/>
        </p:nvSpPr>
        <p:spPr>
          <a:xfrm>
            <a:off x="483270" y="4493990"/>
            <a:ext cx="8177460" cy="261610"/>
          </a:xfrm>
          <a:prstGeom prst="rect">
            <a:avLst/>
          </a:prstGeom>
          <a:noFill/>
        </p:spPr>
        <p:txBody>
          <a:bodyPr wrap="square">
            <a:spAutoFit/>
          </a:bodyPr>
          <a:lstStyle/>
          <a:p>
            <a:r>
              <a:rPr lang="en-US" sz="1100">
                <a:solidFill>
                  <a:schemeClr val="bg1"/>
                </a:solidFill>
              </a:rPr>
              <a:t>Source: Green, A. and L. </a:t>
            </a:r>
            <a:r>
              <a:rPr lang="en-US" sz="1100" err="1">
                <a:solidFill>
                  <a:schemeClr val="bg1"/>
                </a:solidFill>
              </a:rPr>
              <a:t>Lamby</a:t>
            </a:r>
            <a:r>
              <a:rPr lang="en-US" sz="1100">
                <a:solidFill>
                  <a:schemeClr val="bg1"/>
                </a:solidFill>
              </a:rPr>
              <a:t> (2023), “The supply, demand and characteristics of the AI workforce across OECD countries”</a:t>
            </a:r>
          </a:p>
        </p:txBody>
      </p:sp>
    </p:spTree>
    <p:extLst>
      <p:ext uri="{BB962C8B-B14F-4D97-AF65-F5344CB8AC3E}">
        <p14:creationId xmlns:p14="http://schemas.microsoft.com/office/powerpoint/2010/main" val="1823369862"/>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F1DE-0569-9CC5-67C3-0AA3FB8D90E2}"/>
              </a:ext>
            </a:extLst>
          </p:cNvPr>
          <p:cNvSpPr>
            <a:spLocks noGrp="1"/>
          </p:cNvSpPr>
          <p:nvPr>
            <p:ph type="title"/>
          </p:nvPr>
        </p:nvSpPr>
        <p:spPr/>
        <p:txBody>
          <a:bodyPr/>
          <a:lstStyle/>
          <a:p>
            <a:r>
              <a:rPr lang="en-GB" sz="3200"/>
              <a:t>More and more jobs are exposed to AI</a:t>
            </a:r>
            <a:endParaRPr lang="en-US"/>
          </a:p>
        </p:txBody>
      </p:sp>
      <p:sp>
        <p:nvSpPr>
          <p:cNvPr id="5" name="Slide Number Placeholder 4">
            <a:extLst>
              <a:ext uri="{FF2B5EF4-FFF2-40B4-BE49-F238E27FC236}">
                <a16:creationId xmlns:a16="http://schemas.microsoft.com/office/drawing/2014/main" id="{30FBA33F-ECC7-DC27-9439-34E434B8F153}"/>
              </a:ext>
            </a:extLst>
          </p:cNvPr>
          <p:cNvSpPr>
            <a:spLocks noGrp="1"/>
          </p:cNvSpPr>
          <p:nvPr>
            <p:ph type="sldNum" sz="quarter" idx="12"/>
          </p:nvPr>
        </p:nvSpPr>
        <p:spPr/>
        <p:txBody>
          <a:bodyPr/>
          <a:lstStyle/>
          <a:p>
            <a:fld id="{11EAE1A9-8E7E-D04D-9670-8269DAC153D9}" type="slidenum">
              <a:rPr lang="fr-FR" smtClean="0"/>
              <a:t>17</a:t>
            </a:fld>
            <a:endParaRPr lang="fr-FR"/>
          </a:p>
        </p:txBody>
      </p:sp>
      <p:sp>
        <p:nvSpPr>
          <p:cNvPr id="6" name="TextBox 5">
            <a:extLst>
              <a:ext uri="{FF2B5EF4-FFF2-40B4-BE49-F238E27FC236}">
                <a16:creationId xmlns:a16="http://schemas.microsoft.com/office/drawing/2014/main" id="{F61C9D94-6040-7A09-987C-25BA0D05C859}"/>
              </a:ext>
            </a:extLst>
          </p:cNvPr>
          <p:cNvSpPr txBox="1"/>
          <p:nvPr/>
        </p:nvSpPr>
        <p:spPr>
          <a:xfrm>
            <a:off x="562708" y="1258309"/>
            <a:ext cx="8163692" cy="369332"/>
          </a:xfrm>
          <a:prstGeom prst="rect">
            <a:avLst/>
          </a:prstGeom>
          <a:noFill/>
        </p:spPr>
        <p:txBody>
          <a:bodyPr wrap="square">
            <a:spAutoFit/>
          </a:bodyPr>
          <a:lstStyle/>
          <a:p>
            <a:r>
              <a:rPr lang="en-US" b="1">
                <a:solidFill>
                  <a:schemeClr val="bg1"/>
                </a:solidFill>
                <a:latin typeface="+mj-lt"/>
                <a:ea typeface="Calibri" panose="020F0502020204030204" pitchFamily="34" charset="0"/>
                <a:cs typeface="Calibri" panose="020F0502020204030204" pitchFamily="34" charset="0"/>
              </a:rPr>
              <a:t>Share of vacancies with high exposure to artificial intelligence, 2021-2022</a:t>
            </a:r>
          </a:p>
        </p:txBody>
      </p:sp>
      <p:sp>
        <p:nvSpPr>
          <p:cNvPr id="9" name="TextBox 8">
            <a:extLst>
              <a:ext uri="{FF2B5EF4-FFF2-40B4-BE49-F238E27FC236}">
                <a16:creationId xmlns:a16="http://schemas.microsoft.com/office/drawing/2014/main" id="{0DA01BA1-85EF-12BC-B1CB-810AC7C477AC}"/>
              </a:ext>
            </a:extLst>
          </p:cNvPr>
          <p:cNvSpPr txBox="1"/>
          <p:nvPr/>
        </p:nvSpPr>
        <p:spPr>
          <a:xfrm>
            <a:off x="1515255" y="4600704"/>
            <a:ext cx="6653385" cy="430887"/>
          </a:xfrm>
          <a:prstGeom prst="rect">
            <a:avLst/>
          </a:prstGeom>
          <a:noFill/>
        </p:spPr>
        <p:txBody>
          <a:bodyPr wrap="square">
            <a:spAutoFit/>
          </a:bodyPr>
          <a:lstStyle/>
          <a:p>
            <a:r>
              <a:rPr lang="en-US" sz="1100">
                <a:solidFill>
                  <a:schemeClr val="bg1"/>
                </a:solidFill>
              </a:rPr>
              <a:t>Source: Green, A. (2024), “Artificial intelligence and the changing demand for skills in the </a:t>
            </a:r>
            <a:r>
              <a:rPr lang="en-US" sz="1100" err="1">
                <a:solidFill>
                  <a:schemeClr val="bg1"/>
                </a:solidFill>
              </a:rPr>
              <a:t>labour</a:t>
            </a:r>
            <a:r>
              <a:rPr lang="en-US" sz="1100">
                <a:solidFill>
                  <a:schemeClr val="bg1"/>
                </a:solidFill>
              </a:rPr>
              <a:t> market”									</a:t>
            </a:r>
          </a:p>
        </p:txBody>
      </p:sp>
      <p:graphicFrame>
        <p:nvGraphicFramePr>
          <p:cNvPr id="10" name="Chart 9">
            <a:extLst>
              <a:ext uri="{FF2B5EF4-FFF2-40B4-BE49-F238E27FC236}">
                <a16:creationId xmlns:a16="http://schemas.microsoft.com/office/drawing/2014/main" id="{9EEEF809-39DE-43A7-9B90-5C289B858FC7}"/>
              </a:ext>
            </a:extLst>
          </p:cNvPr>
          <p:cNvGraphicFramePr>
            <a:graphicFrameLocks/>
          </p:cNvGraphicFramePr>
          <p:nvPr/>
        </p:nvGraphicFramePr>
        <p:xfrm>
          <a:off x="1467226" y="1521370"/>
          <a:ext cx="6449954" cy="32131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376896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C879-9A8E-69EE-173E-2D315080ECCD}"/>
              </a:ext>
            </a:extLst>
          </p:cNvPr>
          <p:cNvSpPr>
            <a:spLocks noGrp="1"/>
          </p:cNvSpPr>
          <p:nvPr>
            <p:ph type="title"/>
          </p:nvPr>
        </p:nvSpPr>
        <p:spPr>
          <a:xfrm>
            <a:off x="932400" y="244800"/>
            <a:ext cx="8136000" cy="838800"/>
          </a:xfrm>
        </p:spPr>
        <p:txBody>
          <a:bodyPr/>
          <a:lstStyle/>
          <a:p>
            <a:r>
              <a:rPr lang="en-GB"/>
              <a:t>AI is also making important progress in “bottleneck” areas</a:t>
            </a:r>
            <a:endParaRPr lang="en-US"/>
          </a:p>
        </p:txBody>
      </p:sp>
      <p:sp>
        <p:nvSpPr>
          <p:cNvPr id="4" name="Slide Number Placeholder 3">
            <a:extLst>
              <a:ext uri="{FF2B5EF4-FFF2-40B4-BE49-F238E27FC236}">
                <a16:creationId xmlns:a16="http://schemas.microsoft.com/office/drawing/2014/main" id="{92DA80AA-9506-4654-8E79-403000B184CB}"/>
              </a:ext>
            </a:extLst>
          </p:cNvPr>
          <p:cNvSpPr>
            <a:spLocks noGrp="1"/>
          </p:cNvSpPr>
          <p:nvPr>
            <p:ph type="sldNum" sz="quarter" idx="12"/>
          </p:nvPr>
        </p:nvSpPr>
        <p:spPr/>
        <p:txBody>
          <a:bodyPr/>
          <a:lstStyle/>
          <a:p>
            <a:fld id="{11EAE1A9-8E7E-D04D-9670-8269DAC153D9}" type="slidenum">
              <a:rPr lang="fr-FR" smtClean="0"/>
              <a:t>18</a:t>
            </a:fld>
            <a:endParaRPr lang="fr-FR"/>
          </a:p>
        </p:txBody>
      </p:sp>
      <p:pic>
        <p:nvPicPr>
          <p:cNvPr id="6" name="Picture 5">
            <a:extLst>
              <a:ext uri="{FF2B5EF4-FFF2-40B4-BE49-F238E27FC236}">
                <a16:creationId xmlns:a16="http://schemas.microsoft.com/office/drawing/2014/main" id="{BBAE131A-844A-841D-F95D-BBC0A3A6883A}"/>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542626" y="1385139"/>
            <a:ext cx="1800641" cy="2700961"/>
          </a:xfrm>
          <a:prstGeom prst="rect">
            <a:avLst/>
          </a:prstGeom>
        </p:spPr>
      </p:pic>
      <p:pic>
        <p:nvPicPr>
          <p:cNvPr id="8" name="Picture 7" descr="A brain puzzle in a head&#10;&#10;Description automatically generated with medium confidence">
            <a:extLst>
              <a:ext uri="{FF2B5EF4-FFF2-40B4-BE49-F238E27FC236}">
                <a16:creationId xmlns:a16="http://schemas.microsoft.com/office/drawing/2014/main" id="{351BAC2E-D750-E260-965A-FA90F2EF30EC}"/>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2374"/>
          <a:stretch/>
        </p:blipFill>
        <p:spPr>
          <a:xfrm>
            <a:off x="2859215" y="1459534"/>
            <a:ext cx="2369938" cy="2076674"/>
          </a:xfrm>
          <a:prstGeom prst="rect">
            <a:avLst/>
          </a:prstGeom>
        </p:spPr>
      </p:pic>
      <p:pic>
        <p:nvPicPr>
          <p:cNvPr id="10" name="Picture 9">
            <a:extLst>
              <a:ext uri="{FF2B5EF4-FFF2-40B4-BE49-F238E27FC236}">
                <a16:creationId xmlns:a16="http://schemas.microsoft.com/office/drawing/2014/main" id="{E2CBBC1E-0F1A-59B7-B470-0EAB1F15CDD0}"/>
              </a:ext>
            </a:extLst>
          </p:cNvPr>
          <p:cNvPicPr>
            <a:picLocks noChangeAspect="1"/>
          </p:cNvPicPr>
          <p:nvPr/>
        </p:nvPicPr>
        <p:blipFill>
          <a:blip r:embed="rId8">
            <a:extLst>
              <a:ext uri="{837473B0-CC2E-450A-ABE3-18F120FF3D39}">
                <a1611:picAttrSrcUrl xmlns:a1611="http://schemas.microsoft.com/office/drawing/2016/11/main" r:id="rId9"/>
              </a:ext>
            </a:extLst>
          </a:blip>
          <a:srcRect/>
          <a:stretch/>
        </p:blipFill>
        <p:spPr>
          <a:xfrm>
            <a:off x="5745102" y="1390105"/>
            <a:ext cx="3323298" cy="2215532"/>
          </a:xfrm>
          <a:prstGeom prst="rect">
            <a:avLst/>
          </a:prstGeom>
        </p:spPr>
      </p:pic>
      <p:sp>
        <p:nvSpPr>
          <p:cNvPr id="14" name="TextBox 13">
            <a:extLst>
              <a:ext uri="{FF2B5EF4-FFF2-40B4-BE49-F238E27FC236}">
                <a16:creationId xmlns:a16="http://schemas.microsoft.com/office/drawing/2014/main" id="{47F531E7-3B27-6D05-9D11-95615F9BBCF6}"/>
              </a:ext>
            </a:extLst>
          </p:cNvPr>
          <p:cNvSpPr txBox="1"/>
          <p:nvPr/>
        </p:nvSpPr>
        <p:spPr>
          <a:xfrm>
            <a:off x="-468055" y="4262261"/>
            <a:ext cx="3427665" cy="369332"/>
          </a:xfrm>
          <a:prstGeom prst="rect">
            <a:avLst/>
          </a:prstGeom>
          <a:noFill/>
        </p:spPr>
        <p:txBody>
          <a:bodyPr wrap="square" rtlCol="0">
            <a:spAutoFit/>
          </a:bodyPr>
          <a:lstStyle/>
          <a:p>
            <a:pPr marL="457200" lvl="1" indent="0" algn="ctr">
              <a:buFont typeface="Arial" pitchFamily="34" charset="0"/>
              <a:buNone/>
            </a:pPr>
            <a:r>
              <a:rPr lang="en-US" sz="1800">
                <a:solidFill>
                  <a:schemeClr val="bg1"/>
                </a:solidFill>
              </a:rPr>
              <a:t>Fine psychomotor abilities</a:t>
            </a:r>
          </a:p>
        </p:txBody>
      </p:sp>
      <p:sp>
        <p:nvSpPr>
          <p:cNvPr id="15" name="TextBox 14">
            <a:extLst>
              <a:ext uri="{FF2B5EF4-FFF2-40B4-BE49-F238E27FC236}">
                <a16:creationId xmlns:a16="http://schemas.microsoft.com/office/drawing/2014/main" id="{5A4C00D8-A7B8-9779-7879-9B427CC62AB3}"/>
              </a:ext>
            </a:extLst>
          </p:cNvPr>
          <p:cNvSpPr txBox="1"/>
          <p:nvPr/>
        </p:nvSpPr>
        <p:spPr>
          <a:xfrm>
            <a:off x="2343267" y="3804849"/>
            <a:ext cx="3223845" cy="369332"/>
          </a:xfrm>
          <a:prstGeom prst="rect">
            <a:avLst/>
          </a:prstGeom>
          <a:noFill/>
        </p:spPr>
        <p:txBody>
          <a:bodyPr wrap="square" rtlCol="0">
            <a:spAutoFit/>
          </a:bodyPr>
          <a:lstStyle/>
          <a:p>
            <a:pPr marL="457200" lvl="1" indent="0">
              <a:buFont typeface="Arial" pitchFamily="34" charset="0"/>
              <a:buNone/>
            </a:pPr>
            <a:r>
              <a:rPr lang="en-US" sz="1800">
                <a:solidFill>
                  <a:schemeClr val="bg1"/>
                </a:solidFill>
              </a:rPr>
              <a:t>Cognitive skills, literacy</a:t>
            </a:r>
          </a:p>
        </p:txBody>
      </p:sp>
      <p:sp>
        <p:nvSpPr>
          <p:cNvPr id="18" name="TextBox 17">
            <a:extLst>
              <a:ext uri="{FF2B5EF4-FFF2-40B4-BE49-F238E27FC236}">
                <a16:creationId xmlns:a16="http://schemas.microsoft.com/office/drawing/2014/main" id="{BD8DEBD0-960D-7A99-989A-3E6544E48BCF}"/>
              </a:ext>
            </a:extLst>
          </p:cNvPr>
          <p:cNvSpPr txBox="1"/>
          <p:nvPr/>
        </p:nvSpPr>
        <p:spPr>
          <a:xfrm>
            <a:off x="5574103" y="3631319"/>
            <a:ext cx="3494297" cy="877163"/>
          </a:xfrm>
          <a:prstGeom prst="rect">
            <a:avLst/>
          </a:prstGeom>
          <a:noFill/>
        </p:spPr>
        <p:txBody>
          <a:bodyPr wrap="square" rtlCol="0">
            <a:spAutoFit/>
          </a:bodyPr>
          <a:lstStyle/>
          <a:p>
            <a:pPr marL="0" lvl="1" indent="0" algn="ctr">
              <a:buFont typeface="Arial" pitchFamily="34" charset="0"/>
              <a:buNone/>
            </a:pPr>
            <a:r>
              <a:rPr lang="en-US" sz="1100" i="1">
                <a:solidFill>
                  <a:schemeClr val="bg1"/>
                </a:solidFill>
              </a:rPr>
              <a:t>Théâtre </a:t>
            </a:r>
            <a:r>
              <a:rPr lang="en-US" sz="1100" i="1" err="1">
                <a:solidFill>
                  <a:schemeClr val="bg1"/>
                </a:solidFill>
              </a:rPr>
              <a:t>D'opéra</a:t>
            </a:r>
            <a:r>
              <a:rPr lang="en-US" sz="1100" i="1">
                <a:solidFill>
                  <a:schemeClr val="bg1"/>
                </a:solidFill>
              </a:rPr>
              <a:t> Spatial</a:t>
            </a:r>
            <a:r>
              <a:rPr lang="en-US" sz="1100">
                <a:solidFill>
                  <a:schemeClr val="bg1"/>
                </a:solidFill>
              </a:rPr>
              <a:t>, Jason M. Allens</a:t>
            </a:r>
          </a:p>
          <a:p>
            <a:pPr marL="0" lvl="1" indent="0" algn="ctr">
              <a:buFont typeface="Arial" pitchFamily="34" charset="0"/>
              <a:buNone/>
            </a:pPr>
            <a:r>
              <a:rPr lang="en-US" sz="1100" b="1">
                <a:solidFill>
                  <a:schemeClr val="bg1"/>
                </a:solidFill>
              </a:rPr>
              <a:t>First place</a:t>
            </a:r>
            <a:r>
              <a:rPr lang="en-US" sz="1100">
                <a:solidFill>
                  <a:schemeClr val="bg1"/>
                </a:solidFill>
              </a:rPr>
              <a:t>, emerging artists, digital arts, </a:t>
            </a:r>
          </a:p>
          <a:p>
            <a:pPr marL="0" lvl="1" indent="0" algn="ctr">
              <a:buFont typeface="Arial" pitchFamily="34" charset="0"/>
              <a:buNone/>
            </a:pPr>
            <a:r>
              <a:rPr lang="en-US" sz="1100">
                <a:solidFill>
                  <a:schemeClr val="bg1"/>
                </a:solidFill>
              </a:rPr>
              <a:t>Colorado State Fair Fine Arts Competition </a:t>
            </a:r>
          </a:p>
          <a:p>
            <a:pPr marL="0" lvl="1" indent="0" algn="ctr">
              <a:buFont typeface="Arial" pitchFamily="34" charset="0"/>
              <a:buNone/>
            </a:pPr>
            <a:r>
              <a:rPr lang="en-US" sz="1800">
                <a:solidFill>
                  <a:schemeClr val="bg1"/>
                </a:solidFill>
              </a:rPr>
              <a:t>Arts, creativity</a:t>
            </a:r>
          </a:p>
        </p:txBody>
      </p:sp>
    </p:spTree>
    <p:extLst>
      <p:ext uri="{BB962C8B-B14F-4D97-AF65-F5344CB8AC3E}">
        <p14:creationId xmlns:p14="http://schemas.microsoft.com/office/powerpoint/2010/main" val="135968645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A5DC-49A5-2127-9058-3BF1B8F23B73}"/>
              </a:ext>
            </a:extLst>
          </p:cNvPr>
          <p:cNvSpPr>
            <a:spLocks noGrp="1"/>
          </p:cNvSpPr>
          <p:nvPr>
            <p:ph type="title"/>
          </p:nvPr>
        </p:nvSpPr>
        <p:spPr/>
        <p:txBody>
          <a:bodyPr/>
          <a:lstStyle/>
          <a:p>
            <a:r>
              <a:rPr lang="en-GB"/>
              <a:t>Numerous OECD works on the topic</a:t>
            </a:r>
            <a:endParaRPr lang="en-US"/>
          </a:p>
        </p:txBody>
      </p:sp>
      <p:pic>
        <p:nvPicPr>
          <p:cNvPr id="5" name="Content Placeholder 4">
            <a:extLst>
              <a:ext uri="{FF2B5EF4-FFF2-40B4-BE49-F238E27FC236}">
                <a16:creationId xmlns:a16="http://schemas.microsoft.com/office/drawing/2014/main" id="{1E872CB6-5112-683E-98EE-2CDA50826AAD}"/>
              </a:ext>
            </a:extLst>
          </p:cNvPr>
          <p:cNvPicPr>
            <a:picLocks noGrp="1" noChangeAspect="1"/>
          </p:cNvPicPr>
          <p:nvPr>
            <p:ph idx="1"/>
          </p:nvPr>
        </p:nvPicPr>
        <p:blipFill>
          <a:blip r:embed="rId3"/>
          <a:stretch>
            <a:fillRect/>
          </a:stretch>
        </p:blipFill>
        <p:spPr>
          <a:xfrm>
            <a:off x="136758" y="1470405"/>
            <a:ext cx="2011854" cy="2571973"/>
          </a:xfrm>
        </p:spPr>
      </p:pic>
      <p:pic>
        <p:nvPicPr>
          <p:cNvPr id="7" name="Picture 6">
            <a:extLst>
              <a:ext uri="{FF2B5EF4-FFF2-40B4-BE49-F238E27FC236}">
                <a16:creationId xmlns:a16="http://schemas.microsoft.com/office/drawing/2014/main" id="{C72ACC7A-A32A-5621-5BE8-4FA06CDF23E8}"/>
              </a:ext>
            </a:extLst>
          </p:cNvPr>
          <p:cNvPicPr>
            <a:picLocks noChangeAspect="1"/>
          </p:cNvPicPr>
          <p:nvPr/>
        </p:nvPicPr>
        <p:blipFill>
          <a:blip r:embed="rId4"/>
          <a:stretch>
            <a:fillRect/>
          </a:stretch>
        </p:blipFill>
        <p:spPr>
          <a:xfrm>
            <a:off x="6269560" y="1253469"/>
            <a:ext cx="2034716" cy="2897756"/>
          </a:xfrm>
          <a:prstGeom prst="rect">
            <a:avLst/>
          </a:prstGeom>
        </p:spPr>
      </p:pic>
      <p:pic>
        <p:nvPicPr>
          <p:cNvPr id="9" name="Picture 8">
            <a:extLst>
              <a:ext uri="{FF2B5EF4-FFF2-40B4-BE49-F238E27FC236}">
                <a16:creationId xmlns:a16="http://schemas.microsoft.com/office/drawing/2014/main" id="{4C40B635-18C9-88C8-B767-2924036F1DDF}"/>
              </a:ext>
            </a:extLst>
          </p:cNvPr>
          <p:cNvPicPr>
            <a:picLocks noChangeAspect="1"/>
          </p:cNvPicPr>
          <p:nvPr/>
        </p:nvPicPr>
        <p:blipFill>
          <a:blip r:embed="rId5"/>
          <a:stretch>
            <a:fillRect/>
          </a:stretch>
        </p:blipFill>
        <p:spPr>
          <a:xfrm>
            <a:off x="7000667" y="2593500"/>
            <a:ext cx="2143333" cy="3030229"/>
          </a:xfrm>
          <a:prstGeom prst="rect">
            <a:avLst/>
          </a:prstGeom>
        </p:spPr>
      </p:pic>
      <p:pic>
        <p:nvPicPr>
          <p:cNvPr id="11" name="Picture 10">
            <a:extLst>
              <a:ext uri="{FF2B5EF4-FFF2-40B4-BE49-F238E27FC236}">
                <a16:creationId xmlns:a16="http://schemas.microsoft.com/office/drawing/2014/main" id="{E25B06EB-7BBF-9530-4D25-D3E9E6669E1B}"/>
              </a:ext>
            </a:extLst>
          </p:cNvPr>
          <p:cNvPicPr>
            <a:picLocks noChangeAspect="1"/>
          </p:cNvPicPr>
          <p:nvPr/>
        </p:nvPicPr>
        <p:blipFill>
          <a:blip r:embed="rId6"/>
          <a:stretch>
            <a:fillRect/>
          </a:stretch>
        </p:blipFill>
        <p:spPr>
          <a:xfrm>
            <a:off x="2840201" y="1253469"/>
            <a:ext cx="2143334" cy="3005843"/>
          </a:xfrm>
          <a:prstGeom prst="rect">
            <a:avLst/>
          </a:prstGeom>
        </p:spPr>
      </p:pic>
      <p:pic>
        <p:nvPicPr>
          <p:cNvPr id="13" name="Picture 12">
            <a:extLst>
              <a:ext uri="{FF2B5EF4-FFF2-40B4-BE49-F238E27FC236}">
                <a16:creationId xmlns:a16="http://schemas.microsoft.com/office/drawing/2014/main" id="{8F5B10BD-C3A4-6352-DFF7-9849B1DC1CDD}"/>
              </a:ext>
            </a:extLst>
          </p:cNvPr>
          <p:cNvPicPr>
            <a:picLocks noChangeAspect="1"/>
          </p:cNvPicPr>
          <p:nvPr/>
        </p:nvPicPr>
        <p:blipFill>
          <a:blip r:embed="rId7"/>
          <a:stretch>
            <a:fillRect/>
          </a:stretch>
        </p:blipFill>
        <p:spPr>
          <a:xfrm>
            <a:off x="3775706" y="2986482"/>
            <a:ext cx="1790768" cy="2545659"/>
          </a:xfrm>
          <a:prstGeom prst="rect">
            <a:avLst/>
          </a:prstGeom>
        </p:spPr>
      </p:pic>
    </p:spTree>
    <p:extLst>
      <p:ext uri="{BB962C8B-B14F-4D97-AF65-F5344CB8AC3E}">
        <p14:creationId xmlns:p14="http://schemas.microsoft.com/office/powerpoint/2010/main" val="258069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F4CB-5419-4D34-FDE1-5D635FFE7C41}"/>
              </a:ext>
            </a:extLst>
          </p:cNvPr>
          <p:cNvSpPr>
            <a:spLocks noGrp="1"/>
          </p:cNvSpPr>
          <p:nvPr>
            <p:ph type="title"/>
          </p:nvPr>
        </p:nvSpPr>
        <p:spPr>
          <a:xfrm>
            <a:off x="907320" y="338327"/>
            <a:ext cx="7596600" cy="570491"/>
          </a:xfrm>
        </p:spPr>
        <p:txBody>
          <a:bodyPr/>
          <a:lstStyle/>
          <a:p>
            <a:r>
              <a:rPr lang="en-GB" sz="2800" b="0">
                <a:solidFill>
                  <a:srgbClr val="006299"/>
                </a:solidFill>
              </a:rPr>
              <a:t>The risk of automation is high</a:t>
            </a:r>
          </a:p>
        </p:txBody>
      </p:sp>
      <p:sp>
        <p:nvSpPr>
          <p:cNvPr id="6" name="TextBox 5">
            <a:extLst>
              <a:ext uri="{FF2B5EF4-FFF2-40B4-BE49-F238E27FC236}">
                <a16:creationId xmlns:a16="http://schemas.microsoft.com/office/drawing/2014/main" id="{97A8F602-E7B4-1A5B-76E8-2BF0B915B7BA}"/>
              </a:ext>
            </a:extLst>
          </p:cNvPr>
          <p:cNvSpPr txBox="1"/>
          <p:nvPr/>
        </p:nvSpPr>
        <p:spPr>
          <a:xfrm>
            <a:off x="385620" y="1186237"/>
            <a:ext cx="7377518" cy="300082"/>
          </a:xfrm>
          <a:prstGeom prst="rect">
            <a:avLst/>
          </a:prstGeom>
          <a:noFill/>
        </p:spPr>
        <p:txBody>
          <a:bodyPr wrap="square" rtlCol="0">
            <a:spAutoFit/>
          </a:bodyPr>
          <a:lstStyle>
            <a:defPPr>
              <a:defRPr lang="en-US"/>
            </a:defPPr>
            <a:lvl1pPr>
              <a:defRPr b="1">
                <a:solidFill>
                  <a:schemeClr val="bg2">
                    <a:lumMod val="25000"/>
                  </a:schemeClr>
                </a:solidFill>
                <a:latin typeface="Arial Narrow" panose="020B0606020202030204" pitchFamily="34" charset="0"/>
              </a:defRPr>
            </a:lvl1pPr>
          </a:lstStyle>
          <a:p>
            <a:r>
              <a:rPr lang="en-US" sz="1350"/>
              <a:t>Share of employment in occupations at the highest risk of automation by country, 2019</a:t>
            </a:r>
          </a:p>
        </p:txBody>
      </p:sp>
      <p:graphicFrame>
        <p:nvGraphicFramePr>
          <p:cNvPr id="3" name="Chart 2">
            <a:extLst>
              <a:ext uri="{FF2B5EF4-FFF2-40B4-BE49-F238E27FC236}">
                <a16:creationId xmlns:a16="http://schemas.microsoft.com/office/drawing/2014/main" id="{74C780B3-B355-C184-2DD1-B817ECFE9327}"/>
              </a:ext>
            </a:extLst>
          </p:cNvPr>
          <p:cNvGraphicFramePr/>
          <p:nvPr>
            <p:extLst>
              <p:ext uri="{D42A27DB-BD31-4B8C-83A1-F6EECF244321}">
                <p14:modId xmlns:p14="http://schemas.microsoft.com/office/powerpoint/2010/main" val="3159608640"/>
              </p:ext>
            </p:extLst>
          </p:nvPr>
        </p:nvGraphicFramePr>
        <p:xfrm>
          <a:off x="385620" y="1486319"/>
          <a:ext cx="8640000" cy="3425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81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B52E-BB9B-95BF-103F-32EA01B28FE1}"/>
              </a:ext>
            </a:extLst>
          </p:cNvPr>
          <p:cNvSpPr>
            <a:spLocks noGrp="1"/>
          </p:cNvSpPr>
          <p:nvPr>
            <p:ph type="title"/>
          </p:nvPr>
        </p:nvSpPr>
        <p:spPr/>
        <p:txBody>
          <a:bodyPr vert="horz" lIns="91440" tIns="45720" rIns="91440" bIns="45720" rtlCol="0" anchor="ctr">
            <a:noAutofit/>
          </a:bodyPr>
          <a:lstStyle/>
          <a:p>
            <a:r>
              <a:rPr lang="en-GB" sz="2800" b="0">
                <a:solidFill>
                  <a:srgbClr val="006299"/>
                </a:solidFill>
              </a:rPr>
              <a:t>But in many countries, employment is at a record high</a:t>
            </a:r>
            <a:endParaRPr lang="en-US" sz="2800" b="0">
              <a:solidFill>
                <a:srgbClr val="006299"/>
              </a:solidFill>
            </a:endParaRPr>
          </a:p>
        </p:txBody>
      </p:sp>
      <p:graphicFrame>
        <p:nvGraphicFramePr>
          <p:cNvPr id="4" name="Chart 3">
            <a:extLst>
              <a:ext uri="{FF2B5EF4-FFF2-40B4-BE49-F238E27FC236}">
                <a16:creationId xmlns:a16="http://schemas.microsoft.com/office/drawing/2014/main" id="{8EABC534-2340-B515-989E-7EE69CD1B5CA}"/>
              </a:ext>
            </a:extLst>
          </p:cNvPr>
          <p:cNvGraphicFramePr>
            <a:graphicFrameLocks/>
          </p:cNvGraphicFramePr>
          <p:nvPr>
            <p:extLst>
              <p:ext uri="{D42A27DB-BD31-4B8C-83A1-F6EECF244321}">
                <p14:modId xmlns:p14="http://schemas.microsoft.com/office/powerpoint/2010/main" val="2825475368"/>
              </p:ext>
            </p:extLst>
          </p:nvPr>
        </p:nvGraphicFramePr>
        <p:xfrm>
          <a:off x="375047" y="1490289"/>
          <a:ext cx="8393906" cy="34624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189886-6CB1-4D4C-1A08-F062724566FE}"/>
              </a:ext>
            </a:extLst>
          </p:cNvPr>
          <p:cNvSpPr txBox="1"/>
          <p:nvPr/>
        </p:nvSpPr>
        <p:spPr>
          <a:xfrm>
            <a:off x="785400" y="1190207"/>
            <a:ext cx="6397540" cy="300082"/>
          </a:xfrm>
          <a:prstGeom prst="rect">
            <a:avLst/>
          </a:prstGeom>
          <a:noFill/>
        </p:spPr>
        <p:txBody>
          <a:bodyPr wrap="square">
            <a:spAutoFit/>
          </a:bodyPr>
          <a:lstStyle/>
          <a:p>
            <a:pPr>
              <a:spcBef>
                <a:spcPts val="450"/>
              </a:spcBef>
              <a:spcAft>
                <a:spcPts val="450"/>
              </a:spcAft>
            </a:pPr>
            <a:r>
              <a:rPr lang="en-US" sz="1350" b="1">
                <a:solidFill>
                  <a:srgbClr val="000000"/>
                </a:solidFill>
                <a:latin typeface="Arial Narrow" panose="020B0606020202030204" pitchFamily="34" charset="0"/>
                <a:ea typeface="Arial" panose="020B0604020202020204" pitchFamily="34" charset="0"/>
                <a:cs typeface="Times New Roman" panose="02020603050405020304" pitchFamily="18" charset="0"/>
              </a:rPr>
              <a:t>Employment to population ratio, ages 15 to 64</a:t>
            </a:r>
          </a:p>
        </p:txBody>
      </p:sp>
    </p:spTree>
    <p:extLst>
      <p:ext uri="{BB962C8B-B14F-4D97-AF65-F5344CB8AC3E}">
        <p14:creationId xmlns:p14="http://schemas.microsoft.com/office/powerpoint/2010/main" val="183420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84CC-0F18-891D-C7D5-AEF3ADD9E85C}"/>
              </a:ext>
            </a:extLst>
          </p:cNvPr>
          <p:cNvSpPr>
            <a:spLocks noGrp="1"/>
          </p:cNvSpPr>
          <p:nvPr>
            <p:ph type="title"/>
          </p:nvPr>
        </p:nvSpPr>
        <p:spPr>
          <a:xfrm>
            <a:off x="940788" y="191199"/>
            <a:ext cx="7650000" cy="838800"/>
          </a:xfrm>
        </p:spPr>
        <p:txBody>
          <a:bodyPr vert="horz" lIns="91440" tIns="45720" rIns="91440" bIns="45720" rtlCol="0" anchor="ctr">
            <a:noAutofit/>
          </a:bodyPr>
          <a:lstStyle/>
          <a:p>
            <a:r>
              <a:rPr lang="en-GB" sz="2800" b="0">
                <a:solidFill>
                  <a:srgbClr val="006299"/>
                </a:solidFill>
              </a:rPr>
              <a:t>AI creates new jobs: workers with AI skills are increasingly demanded in the labour market</a:t>
            </a:r>
          </a:p>
        </p:txBody>
      </p:sp>
      <p:graphicFrame>
        <p:nvGraphicFramePr>
          <p:cNvPr id="4" name="Chart 3">
            <a:extLst>
              <a:ext uri="{FF2B5EF4-FFF2-40B4-BE49-F238E27FC236}">
                <a16:creationId xmlns:a16="http://schemas.microsoft.com/office/drawing/2014/main" id="{5496D999-1D91-231D-908B-C4BC21BE2A1D}"/>
              </a:ext>
            </a:extLst>
          </p:cNvPr>
          <p:cNvGraphicFramePr/>
          <p:nvPr>
            <p:extLst>
              <p:ext uri="{D42A27DB-BD31-4B8C-83A1-F6EECF244321}">
                <p14:modId xmlns:p14="http://schemas.microsoft.com/office/powerpoint/2010/main" val="345334743"/>
              </p:ext>
            </p:extLst>
          </p:nvPr>
        </p:nvGraphicFramePr>
        <p:xfrm>
          <a:off x="555292" y="1579559"/>
          <a:ext cx="8188658" cy="3176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44E8006-D9CF-B0D5-6732-39665EEF88BB}"/>
              </a:ext>
            </a:extLst>
          </p:cNvPr>
          <p:cNvSpPr txBox="1"/>
          <p:nvPr/>
        </p:nvSpPr>
        <p:spPr>
          <a:xfrm>
            <a:off x="555292" y="1238783"/>
            <a:ext cx="6397540" cy="300082"/>
          </a:xfrm>
          <a:prstGeom prst="rect">
            <a:avLst/>
          </a:prstGeom>
          <a:noFill/>
        </p:spPr>
        <p:txBody>
          <a:bodyPr wrap="square">
            <a:spAutoFit/>
          </a:bodyPr>
          <a:lstStyle/>
          <a:p>
            <a:pPr>
              <a:spcBef>
                <a:spcPts val="450"/>
              </a:spcBef>
              <a:spcAft>
                <a:spcPts val="450"/>
              </a:spcAft>
            </a:pPr>
            <a:r>
              <a:rPr lang="en-GB" sz="1350" b="1">
                <a:solidFill>
                  <a:srgbClr val="000000"/>
                </a:solidFill>
                <a:latin typeface="Arial Narrow" panose="020B0606020202030204" pitchFamily="34" charset="0"/>
                <a:ea typeface="Arial" panose="020B0604020202020204" pitchFamily="34" charset="0"/>
                <a:cs typeface="Times New Roman" panose="02020603050405020304" pitchFamily="18" charset="0"/>
              </a:rPr>
              <a:t>% of vacancies demanding AI skills</a:t>
            </a:r>
            <a:endParaRPr lang="en-US" sz="1350" b="1">
              <a:solidFill>
                <a:srgbClr val="000000"/>
              </a:solidFill>
              <a:latin typeface="Arial Narrow" panose="020B060602020203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2142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6904" y="212332"/>
            <a:ext cx="8909825" cy="766800"/>
          </a:xfrm>
        </p:spPr>
        <p:txBody>
          <a:bodyPr vert="horz" lIns="91440" tIns="45720" rIns="91440" bIns="45720" rtlCol="0" anchor="ctr">
            <a:noAutofit/>
          </a:bodyPr>
          <a:lstStyle/>
          <a:p>
            <a:r>
              <a:rPr lang="en-GB" sz="2800" b="0">
                <a:solidFill>
                  <a:srgbClr val="006299"/>
                </a:solidFill>
              </a:rPr>
              <a:t>AI also creates jobs indirectly: AI exposure is associated with higher employment growth</a:t>
            </a:r>
          </a:p>
        </p:txBody>
      </p:sp>
      <p:graphicFrame>
        <p:nvGraphicFramePr>
          <p:cNvPr id="17" name="Chart 16">
            <a:extLst>
              <a:ext uri="{FF2B5EF4-FFF2-40B4-BE49-F238E27FC236}">
                <a16:creationId xmlns:a16="http://schemas.microsoft.com/office/drawing/2014/main" id="{CB88462F-0AD3-5EC9-471B-C710C7217B08}"/>
              </a:ext>
            </a:extLst>
          </p:cNvPr>
          <p:cNvGraphicFramePr>
            <a:graphicFrameLocks/>
          </p:cNvGraphicFramePr>
          <p:nvPr>
            <p:extLst>
              <p:ext uri="{D42A27DB-BD31-4B8C-83A1-F6EECF244321}">
                <p14:modId xmlns:p14="http://schemas.microsoft.com/office/powerpoint/2010/main" val="3304628886"/>
              </p:ext>
            </p:extLst>
          </p:nvPr>
        </p:nvGraphicFramePr>
        <p:xfrm>
          <a:off x="896904" y="1219343"/>
          <a:ext cx="7273973" cy="3653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96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79BB3-96FD-3946-61D6-39EFDBEFCCB7}"/>
              </a:ext>
            </a:extLst>
          </p:cNvPr>
          <p:cNvSpPr>
            <a:spLocks noGrp="1"/>
          </p:cNvSpPr>
          <p:nvPr>
            <p:ph type="title"/>
          </p:nvPr>
        </p:nvSpPr>
        <p:spPr>
          <a:xfrm>
            <a:off x="1097960" y="273382"/>
            <a:ext cx="8189177" cy="612472"/>
          </a:xfrm>
        </p:spPr>
        <p:txBody>
          <a:bodyPr vert="horz" lIns="91440" tIns="45720" rIns="91440" bIns="45720" rtlCol="0" anchor="ctr">
            <a:noAutofit/>
          </a:bodyPr>
          <a:lstStyle/>
          <a:p>
            <a:r>
              <a:rPr lang="en-GB" sz="2800" b="0">
                <a:solidFill>
                  <a:srgbClr val="006299"/>
                </a:solidFill>
              </a:rPr>
              <a:t>High-skilled workers possess more skills that cannot be automated yet (“bottleneck skills”)</a:t>
            </a:r>
            <a:endParaRPr lang="en-US" sz="2800" b="0">
              <a:solidFill>
                <a:srgbClr val="006299"/>
              </a:solidFill>
            </a:endParaRPr>
          </a:p>
        </p:txBody>
      </p:sp>
      <p:pic>
        <p:nvPicPr>
          <p:cNvPr id="7" name="Picture 6">
            <a:extLst>
              <a:ext uri="{FF2B5EF4-FFF2-40B4-BE49-F238E27FC236}">
                <a16:creationId xmlns:a16="http://schemas.microsoft.com/office/drawing/2014/main" id="{E540BFF1-C373-D439-9EEB-546478A08A6E}"/>
              </a:ext>
            </a:extLst>
          </p:cNvPr>
          <p:cNvPicPr>
            <a:picLocks noChangeAspect="1"/>
          </p:cNvPicPr>
          <p:nvPr/>
        </p:nvPicPr>
        <p:blipFill rotWithShape="1">
          <a:blip r:embed="rId3"/>
          <a:srcRect l="31964" t="26338" r="10535" b="19667"/>
          <a:stretch/>
        </p:blipFill>
        <p:spPr>
          <a:xfrm>
            <a:off x="1291930" y="1391367"/>
            <a:ext cx="6635666" cy="3646531"/>
          </a:xfrm>
          <a:prstGeom prst="rect">
            <a:avLst/>
          </a:prstGeom>
        </p:spPr>
      </p:pic>
      <p:sp>
        <p:nvSpPr>
          <p:cNvPr id="9" name="TextBox 8">
            <a:extLst>
              <a:ext uri="{FF2B5EF4-FFF2-40B4-BE49-F238E27FC236}">
                <a16:creationId xmlns:a16="http://schemas.microsoft.com/office/drawing/2014/main" id="{BC6803D3-B7DE-F329-AD52-F8471023770E}"/>
              </a:ext>
            </a:extLst>
          </p:cNvPr>
          <p:cNvSpPr txBox="1"/>
          <p:nvPr/>
        </p:nvSpPr>
        <p:spPr>
          <a:xfrm>
            <a:off x="1923951" y="1136082"/>
            <a:ext cx="7287686" cy="300082"/>
          </a:xfrm>
          <a:prstGeom prst="rect">
            <a:avLst/>
          </a:prstGeom>
          <a:noFill/>
        </p:spPr>
        <p:txBody>
          <a:bodyPr wrap="square" rtlCol="0">
            <a:spAutoFit/>
          </a:bodyPr>
          <a:lstStyle>
            <a:defPPr>
              <a:defRPr lang="en-US"/>
            </a:defPPr>
            <a:lvl1pPr>
              <a:defRPr b="1">
                <a:solidFill>
                  <a:schemeClr val="bg2">
                    <a:lumMod val="25000"/>
                  </a:schemeClr>
                </a:solidFill>
                <a:latin typeface="Arial Narrow" panose="020B0606020202030204" pitchFamily="34" charset="0"/>
              </a:defRPr>
            </a:lvl1pPr>
          </a:lstStyle>
          <a:p>
            <a:r>
              <a:rPr lang="en-US" sz="1350"/>
              <a:t>Shares of bottleneck and highly automatable skills and abilities, by occupation </a:t>
            </a:r>
          </a:p>
        </p:txBody>
      </p:sp>
    </p:spTree>
    <p:extLst>
      <p:ext uri="{BB962C8B-B14F-4D97-AF65-F5344CB8AC3E}">
        <p14:creationId xmlns:p14="http://schemas.microsoft.com/office/powerpoint/2010/main" val="318355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601600" y="6340800"/>
            <a:ext cx="456000" cy="244800"/>
          </a:xfrm>
          <a:prstGeom prst="rect">
            <a:avLst/>
          </a:prstGeom>
        </p:spPr>
        <p:txBody>
          <a:bodyPr vert="horz" wrap="none" lIns="91440" tIns="45720" rIns="91440" bIns="45720" rtlCol="0" anchor="ctr" anchorCtr="0"/>
          <a:lstStyle>
            <a:defPPr>
              <a:defRPr lang="en-US"/>
            </a:defPPr>
            <a:lvl1pPr marL="0" algn="ctr" defTabSz="914400" rtl="0" eaLnBrk="1" latinLnBrk="0" hangingPunct="1">
              <a:defRPr sz="1600" kern="1200" baseline="0">
                <a:solidFill>
                  <a:srgbClr val="FFFFFF"/>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EC9E8F-2836-4D22-A258-FFD6A770C837}" type="slidenum">
              <a:rPr lang="en-GB" smtClean="0"/>
              <a:pPr/>
              <a:t>7</a:t>
            </a:fld>
            <a:endParaRPr lang="en-US"/>
          </a:p>
        </p:txBody>
      </p:sp>
      <p:sp>
        <p:nvSpPr>
          <p:cNvPr id="4" name="Title 3"/>
          <p:cNvSpPr>
            <a:spLocks noGrp="1"/>
          </p:cNvSpPr>
          <p:nvPr>
            <p:ph type="title"/>
          </p:nvPr>
        </p:nvSpPr>
        <p:spPr>
          <a:xfrm>
            <a:off x="1050887" y="338595"/>
            <a:ext cx="8016040" cy="563774"/>
          </a:xfrm>
        </p:spPr>
        <p:txBody>
          <a:bodyPr vert="horz" lIns="91440" tIns="45720" rIns="91440" bIns="45720" rtlCol="0" anchor="ctr">
            <a:noAutofit/>
          </a:bodyPr>
          <a:lstStyle/>
          <a:p>
            <a:r>
              <a:rPr lang="en-GB" sz="2800" b="0">
                <a:solidFill>
                  <a:srgbClr val="006299"/>
                </a:solidFill>
              </a:rPr>
              <a:t>There are fewer and fewer jobs for the low-educated</a:t>
            </a:r>
          </a:p>
        </p:txBody>
      </p:sp>
      <p:graphicFrame>
        <p:nvGraphicFramePr>
          <p:cNvPr id="6" name="Chart 5"/>
          <p:cNvGraphicFramePr>
            <a:graphicFrameLocks/>
          </p:cNvGraphicFramePr>
          <p:nvPr>
            <p:extLst>
              <p:ext uri="{D42A27DB-BD31-4B8C-83A1-F6EECF244321}">
                <p14:modId xmlns:p14="http://schemas.microsoft.com/office/powerpoint/2010/main" val="457243244"/>
              </p:ext>
            </p:extLst>
          </p:nvPr>
        </p:nvGraphicFramePr>
        <p:xfrm>
          <a:off x="117754" y="1240964"/>
          <a:ext cx="8590547" cy="3563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227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B1D7AF-2BAD-648B-B158-07BE603074AD}"/>
              </a:ext>
            </a:extLst>
          </p:cNvPr>
          <p:cNvSpPr txBox="1"/>
          <p:nvPr/>
        </p:nvSpPr>
        <p:spPr>
          <a:xfrm>
            <a:off x="1006679" y="379275"/>
            <a:ext cx="7775190" cy="415499"/>
          </a:xfrm>
          <a:prstGeom prst="rect">
            <a:avLst/>
          </a:prstGeom>
        </p:spPr>
        <p:txBody>
          <a:bodyPr vert="horz" lIns="91440" tIns="45720" rIns="91440" bIns="45720" rtlCol="0" anchor="ctr">
            <a:noAutofit/>
          </a:bodyPr>
          <a:lstStyle>
            <a:lvl1pPr defTabSz="914400">
              <a:lnSpc>
                <a:spcPts val="3400"/>
              </a:lnSpc>
              <a:spcBef>
                <a:spcPct val="0"/>
              </a:spcBef>
              <a:buNone/>
              <a:defRPr sz="2800" b="0">
                <a:solidFill>
                  <a:srgbClr val="006299"/>
                </a:solidFill>
                <a:latin typeface="Arial"/>
                <a:ea typeface="+mj-ea"/>
                <a:cs typeface="+mj-cs"/>
              </a:defRPr>
            </a:lvl1pPr>
          </a:lstStyle>
          <a:p>
            <a:r>
              <a:rPr lang="en-US"/>
              <a:t>But is the demand for some high-level skills also beginning to fall?</a:t>
            </a:r>
          </a:p>
        </p:txBody>
      </p:sp>
      <p:graphicFrame>
        <p:nvGraphicFramePr>
          <p:cNvPr id="8" name="Chart 7">
            <a:extLst>
              <a:ext uri="{FF2B5EF4-FFF2-40B4-BE49-F238E27FC236}">
                <a16:creationId xmlns:a16="http://schemas.microsoft.com/office/drawing/2014/main" id="{E559AB40-A139-118D-EEC9-BE64FAFD6F9C}"/>
              </a:ext>
            </a:extLst>
          </p:cNvPr>
          <p:cNvGraphicFramePr>
            <a:graphicFrameLocks/>
          </p:cNvGraphicFramePr>
          <p:nvPr>
            <p:extLst>
              <p:ext uri="{D42A27DB-BD31-4B8C-83A1-F6EECF244321}">
                <p14:modId xmlns:p14="http://schemas.microsoft.com/office/powerpoint/2010/main" val="2014881255"/>
              </p:ext>
            </p:extLst>
          </p:nvPr>
        </p:nvGraphicFramePr>
        <p:xfrm>
          <a:off x="125999" y="1761687"/>
          <a:ext cx="3779027" cy="289025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1E0C4BF-94E0-949B-1D4E-F6706DB247D2}"/>
              </a:ext>
            </a:extLst>
          </p:cNvPr>
          <p:cNvSpPr txBox="1"/>
          <p:nvPr/>
        </p:nvSpPr>
        <p:spPr>
          <a:xfrm>
            <a:off x="125999" y="1196385"/>
            <a:ext cx="3544913" cy="784830"/>
          </a:xfrm>
          <a:prstGeom prst="rect">
            <a:avLst/>
          </a:prstGeom>
          <a:noFill/>
        </p:spPr>
        <p:txBody>
          <a:bodyPr wrap="square">
            <a:spAutoFit/>
          </a:bodyPr>
          <a:lstStyle/>
          <a:p>
            <a:pPr marL="214313" indent="-214313">
              <a:buFont typeface="Arial" panose="020B0604020202020204" pitchFamily="34" charset="0"/>
              <a:buChar char="•"/>
            </a:pPr>
            <a:r>
              <a:rPr lang="en-GB" sz="1500">
                <a:solidFill>
                  <a:schemeClr val="bg1">
                    <a:lumMod val="65000"/>
                    <a:lumOff val="35000"/>
                  </a:schemeClr>
                </a:solidFill>
              </a:rPr>
              <a:t>Occupations highly exposed to AI demand management and business skills</a:t>
            </a:r>
            <a:endParaRPr lang="en-US" sz="1500">
              <a:solidFill>
                <a:schemeClr val="bg1">
                  <a:lumMod val="65000"/>
                  <a:lumOff val="35000"/>
                </a:schemeClr>
              </a:solidFill>
            </a:endParaRPr>
          </a:p>
        </p:txBody>
      </p:sp>
      <p:sp>
        <p:nvSpPr>
          <p:cNvPr id="12" name="TextBox 11">
            <a:extLst>
              <a:ext uri="{FF2B5EF4-FFF2-40B4-BE49-F238E27FC236}">
                <a16:creationId xmlns:a16="http://schemas.microsoft.com/office/drawing/2014/main" id="{1EF6BDDB-2A35-3BB8-8C51-841779655543}"/>
              </a:ext>
            </a:extLst>
          </p:cNvPr>
          <p:cNvSpPr txBox="1"/>
          <p:nvPr/>
        </p:nvSpPr>
        <p:spPr>
          <a:xfrm>
            <a:off x="4609919" y="1185400"/>
            <a:ext cx="4171950" cy="784830"/>
          </a:xfrm>
          <a:prstGeom prst="rect">
            <a:avLst/>
          </a:prstGeom>
          <a:noFill/>
        </p:spPr>
        <p:txBody>
          <a:bodyPr wrap="square">
            <a:spAutoFit/>
          </a:bodyPr>
          <a:lstStyle/>
          <a:p>
            <a:pPr marL="214313" indent="-214313">
              <a:buFont typeface="Arial" panose="020B0604020202020204" pitchFamily="34" charset="0"/>
              <a:buChar char="•"/>
            </a:pPr>
            <a:r>
              <a:rPr lang="en-GB" sz="1500">
                <a:solidFill>
                  <a:schemeClr val="bg1">
                    <a:lumMod val="65000"/>
                    <a:lumOff val="35000"/>
                  </a:schemeClr>
                </a:solidFill>
              </a:rPr>
              <a:t>But in workplaces most exposed to AI, there are signs of declining demand for these skills</a:t>
            </a:r>
            <a:endParaRPr lang="en-US" sz="1500">
              <a:solidFill>
                <a:schemeClr val="bg1">
                  <a:lumMod val="65000"/>
                  <a:lumOff val="35000"/>
                </a:schemeClr>
              </a:solidFill>
            </a:endParaRPr>
          </a:p>
        </p:txBody>
      </p:sp>
      <p:graphicFrame>
        <p:nvGraphicFramePr>
          <p:cNvPr id="13" name="Chart 12">
            <a:extLst>
              <a:ext uri="{FF2B5EF4-FFF2-40B4-BE49-F238E27FC236}">
                <a16:creationId xmlns:a16="http://schemas.microsoft.com/office/drawing/2014/main" id="{A4F348AE-27F3-4058-B86C-B50BF7BA3A26}"/>
              </a:ext>
            </a:extLst>
          </p:cNvPr>
          <p:cNvGraphicFramePr>
            <a:graphicFrameLocks/>
          </p:cNvGraphicFramePr>
          <p:nvPr>
            <p:extLst>
              <p:ext uri="{D42A27DB-BD31-4B8C-83A1-F6EECF244321}">
                <p14:modId xmlns:p14="http://schemas.microsoft.com/office/powerpoint/2010/main" val="219336673"/>
              </p:ext>
            </p:extLst>
          </p:nvPr>
        </p:nvGraphicFramePr>
        <p:xfrm>
          <a:off x="4897167" y="1895912"/>
          <a:ext cx="3884702" cy="2695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621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D516-C014-C4B4-F328-6FF1EAABA085}"/>
              </a:ext>
            </a:extLst>
          </p:cNvPr>
          <p:cNvSpPr>
            <a:spLocks noGrp="1"/>
          </p:cNvSpPr>
          <p:nvPr>
            <p:ph type="title"/>
          </p:nvPr>
        </p:nvSpPr>
        <p:spPr/>
        <p:txBody>
          <a:bodyPr vert="horz" lIns="91440" tIns="45720" rIns="91440" bIns="45720" rtlCol="0" anchor="ctr">
            <a:noAutofit/>
          </a:bodyPr>
          <a:lstStyle/>
          <a:p>
            <a:r>
              <a:rPr lang="en-US" sz="2800" b="0">
                <a:solidFill>
                  <a:srgbClr val="006299"/>
                </a:solidFill>
              </a:rPr>
              <a:t>Many firms provide training to workers</a:t>
            </a:r>
            <a:endParaRPr lang="en-GB" sz="2800" b="0">
              <a:solidFill>
                <a:srgbClr val="006299"/>
              </a:solidFill>
            </a:endParaRPr>
          </a:p>
        </p:txBody>
      </p:sp>
      <p:sp>
        <p:nvSpPr>
          <p:cNvPr id="4" name="Slide Number Placeholder 3">
            <a:extLst>
              <a:ext uri="{FF2B5EF4-FFF2-40B4-BE49-F238E27FC236}">
                <a16:creationId xmlns:a16="http://schemas.microsoft.com/office/drawing/2014/main" id="{C44FD921-5CC6-5E8E-5E84-EA0F8640527E}"/>
              </a:ext>
            </a:extLst>
          </p:cNvPr>
          <p:cNvSpPr>
            <a:spLocks noGrp="1"/>
          </p:cNvSpPr>
          <p:nvPr>
            <p:ph type="sldNum" sz="quarter" idx="12"/>
          </p:nvPr>
        </p:nvSpPr>
        <p:spPr/>
        <p:txBody>
          <a:bodyPr/>
          <a:lstStyle/>
          <a:p>
            <a:fld id="{11EAE1A9-8E7E-D04D-9670-8269DAC153D9}" type="slidenum">
              <a:rPr lang="fr-FR" smtClean="0"/>
              <a:t>9</a:t>
            </a:fld>
            <a:endParaRPr lang="fr-FR"/>
          </a:p>
        </p:txBody>
      </p:sp>
      <p:graphicFrame>
        <p:nvGraphicFramePr>
          <p:cNvPr id="5" name="Content Placeholder 4">
            <a:extLst>
              <a:ext uri="{FF2B5EF4-FFF2-40B4-BE49-F238E27FC236}">
                <a16:creationId xmlns:a16="http://schemas.microsoft.com/office/drawing/2014/main" id="{174B1902-4B3D-0C2A-C7AF-53EF3FF563B0}"/>
              </a:ext>
            </a:extLst>
          </p:cNvPr>
          <p:cNvGraphicFramePr>
            <a:graphicFrameLocks noGrp="1"/>
          </p:cNvGraphicFramePr>
          <p:nvPr>
            <p:ph idx="1"/>
            <p:extLst>
              <p:ext uri="{D42A27DB-BD31-4B8C-83A1-F6EECF244321}">
                <p14:modId xmlns:p14="http://schemas.microsoft.com/office/powerpoint/2010/main" val="1117878656"/>
              </p:ext>
            </p:extLst>
          </p:nvPr>
        </p:nvGraphicFramePr>
        <p:xfrm>
          <a:off x="388619" y="1676400"/>
          <a:ext cx="8337779" cy="3079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6F17476-BC0A-54D7-3924-FD2AFC0B382F}"/>
              </a:ext>
            </a:extLst>
          </p:cNvPr>
          <p:cNvSpPr txBox="1"/>
          <p:nvPr/>
        </p:nvSpPr>
        <p:spPr>
          <a:xfrm>
            <a:off x="388619" y="1200412"/>
            <a:ext cx="8337779" cy="584775"/>
          </a:xfrm>
          <a:prstGeom prst="rect">
            <a:avLst/>
          </a:prstGeom>
          <a:noFill/>
        </p:spPr>
        <p:txBody>
          <a:bodyPr wrap="square">
            <a:spAutoFit/>
          </a:bodyPr>
          <a:lstStyle/>
          <a:p>
            <a:pPr algn="ctr"/>
            <a:r>
              <a:rPr lang="en-US" sz="1600" b="1">
                <a:solidFill>
                  <a:schemeClr val="bg1"/>
                </a:solidFill>
              </a:rPr>
              <a:t>Percentage of employers that address changes in skill needs by retraining or upskilling workers and other strategies</a:t>
            </a:r>
          </a:p>
        </p:txBody>
      </p:sp>
      <p:sp>
        <p:nvSpPr>
          <p:cNvPr id="9" name="TextBox 8">
            <a:extLst>
              <a:ext uri="{FF2B5EF4-FFF2-40B4-BE49-F238E27FC236}">
                <a16:creationId xmlns:a16="http://schemas.microsoft.com/office/drawing/2014/main" id="{7E737264-376D-2A7A-6A36-4BD2804118FD}"/>
              </a:ext>
            </a:extLst>
          </p:cNvPr>
          <p:cNvSpPr txBox="1"/>
          <p:nvPr/>
        </p:nvSpPr>
        <p:spPr>
          <a:xfrm>
            <a:off x="1262640" y="4585790"/>
            <a:ext cx="5147310" cy="261610"/>
          </a:xfrm>
          <a:prstGeom prst="rect">
            <a:avLst/>
          </a:prstGeom>
          <a:noFill/>
        </p:spPr>
        <p:txBody>
          <a:bodyPr wrap="square">
            <a:spAutoFit/>
          </a:bodyPr>
          <a:lstStyle/>
          <a:p>
            <a:r>
              <a:rPr lang="en-US" sz="1100">
                <a:solidFill>
                  <a:schemeClr val="bg1"/>
                </a:solidFill>
              </a:rPr>
              <a:t>Source: OECD employer survey on the impact of AI on the workplace (2022)</a:t>
            </a:r>
          </a:p>
        </p:txBody>
      </p:sp>
    </p:spTree>
    <p:extLst>
      <p:ext uri="{BB962C8B-B14F-4D97-AF65-F5344CB8AC3E}">
        <p14:creationId xmlns:p14="http://schemas.microsoft.com/office/powerpoint/2010/main" val="358271846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S DO">
      <a:majorFont>
        <a:latin typeface="Arial Narrow"/>
        <a:ea typeface=""/>
        <a:cs typeface=""/>
      </a:majorFont>
      <a:minorFont>
        <a:latin typeface="Arial Narrow"/>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D0AC62B6CAE408847B2D4E42DE38B" ma:contentTypeVersion="13" ma:contentTypeDescription="Create a new document." ma:contentTypeScope="" ma:versionID="c212f0b9613111b2375a02d197f703c5">
  <xsd:schema xmlns:xsd="http://www.w3.org/2001/XMLSchema" xmlns:xs="http://www.w3.org/2001/XMLSchema" xmlns:p="http://schemas.microsoft.com/office/2006/metadata/properties" xmlns:ns2="ac5439de-9cc5-4e90-8e70-2953ebc9e111" xmlns:ns3="679e6f32-35e2-40a7-b746-37bf0ed22ca1" targetNamespace="http://schemas.microsoft.com/office/2006/metadata/properties" ma:root="true" ma:fieldsID="7fd574f71396511af57202cccb288592" ns2:_="" ns3:_="">
    <xsd:import namespace="ac5439de-9cc5-4e90-8e70-2953ebc9e111"/>
    <xsd:import namespace="679e6f32-35e2-40a7-b746-37bf0ed22c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439de-9cc5-4e90-8e70-2953ebc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e6f32-35e2-40a7-b746-37bf0ed22c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29e8489-f8f5-4006-84b8-d7f4c98e73f0}" ma:internalName="TaxCatchAll" ma:showField="CatchAllData" ma:web="679e6f32-35e2-40a7-b746-37bf0ed22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9e6f32-35e2-40a7-b746-37bf0ed22ca1" xsi:nil="true"/>
    <lcf76f155ced4ddcb4097134ff3c332f xmlns="ac5439de-9cc5-4e90-8e70-2953ebc9e1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F3608C-7FF9-4D7F-B3A4-B8E807971D4D}">
  <ds:schemaRefs>
    <ds:schemaRef ds:uri="679e6f32-35e2-40a7-b746-37bf0ed22ca1"/>
    <ds:schemaRef ds:uri="ac5439de-9cc5-4e90-8e70-2953ebc9e1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D48CA0-67F3-4D4F-AD20-AD047CF00601}">
  <ds:schemaRefs>
    <ds:schemaRef ds:uri="http://schemas.microsoft.com/sharepoint/v3/contenttype/forms"/>
  </ds:schemaRefs>
</ds:datastoreItem>
</file>

<file path=customXml/itemProps3.xml><?xml version="1.0" encoding="utf-8"?>
<ds:datastoreItem xmlns:ds="http://schemas.openxmlformats.org/officeDocument/2006/customXml" ds:itemID="{D3420991-42D7-41F9-838B-2F04A5833842}">
  <ds:schemaRefs>
    <ds:schemaRef ds:uri="22a5b7d0-1699-458f-b8e2-4d8247229549"/>
    <ds:schemaRef ds:uri="54c4cd27-f286-408f-9ce0-33c1e0f3ab39"/>
    <ds:schemaRef ds:uri="679e6f32-35e2-40a7-b746-37bf0ed22ca1"/>
    <ds:schemaRef ds:uri="ac5439de-9cc5-4e90-8e70-2953ebc9e111"/>
    <ds:schemaRef ds:uri="c5805097-db0a-42f9-a837-be9035f1f571"/>
    <ds:schemaRef ds:uri="c9f238dd-bb73-4aef-a7a5-d644ad823e52"/>
    <ds:schemaRef ds:uri="ca82dde9-3436-4d3d-bddd-d31447390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593</Words>
  <Application>Microsoft Office PowerPoint</Application>
  <PresentationFormat>On-screen Show (16:9)</PresentationFormat>
  <Paragraphs>89</Paragraphs>
  <Slides>19</Slides>
  <Notes>18</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ArialMT</vt:lpstr>
      <vt:lpstr>Calibri</vt:lpstr>
      <vt:lpstr>Courier New</vt:lpstr>
      <vt:lpstr>OECD_English_white</vt:lpstr>
      <vt:lpstr>Future skills requirements in the age of emerging technologies</vt:lpstr>
      <vt:lpstr>The risk of automation is high</vt:lpstr>
      <vt:lpstr>But in many countries, employment is at a record high</vt:lpstr>
      <vt:lpstr>AI creates new jobs: workers with AI skills are increasingly demanded in the labour market</vt:lpstr>
      <vt:lpstr>AI also creates jobs indirectly: AI exposure is associated with higher employment growth</vt:lpstr>
      <vt:lpstr>High-skilled workers possess more skills that cannot be automated yet (“bottleneck skills”)</vt:lpstr>
      <vt:lpstr>There are fewer and fewer jobs for the low-educated</vt:lpstr>
      <vt:lpstr>PowerPoint Presentation</vt:lpstr>
      <vt:lpstr>Many firms provide training to workers</vt:lpstr>
      <vt:lpstr>Workers who have received training are more positive about the impact of AI</vt:lpstr>
      <vt:lpstr>But perhaps more needs to be done?</vt:lpstr>
      <vt:lpstr>Public policies should encourage more training for AI</vt:lpstr>
      <vt:lpstr>Changing skill needs necessitate new and targeted training</vt:lpstr>
      <vt:lpstr>THANK YOU</vt:lpstr>
      <vt:lpstr>More AI-related training opportunities will be needed</vt:lpstr>
      <vt:lpstr>The AI workforce is growing rapidly</vt:lpstr>
      <vt:lpstr>More and more jobs are exposed to AI</vt:lpstr>
      <vt:lpstr>AI is also making important progress in “bottleneck” areas</vt:lpstr>
      <vt:lpstr>Numerous OECD works on the topic</vt:lpstr>
    </vt:vector>
  </TitlesOfParts>
  <Company>OCDE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PowerPoint Corporate template_16-9 format</dc:title>
  <dc:creator>Madignier Renaud</dc:creator>
  <cp:lastModifiedBy>Raposo, Sylvie</cp:lastModifiedBy>
  <cp:revision>1</cp:revision>
  <dcterms:created xsi:type="dcterms:W3CDTF">2012-06-25T08:53:53Z</dcterms:created>
  <dcterms:modified xsi:type="dcterms:W3CDTF">2024-09-19T09:15:26Z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0x0101008C9D0AC62B6CAE408847B2D4E42DE38B</vt:lpwstr>
  </property>
  <property fmtid="{D5CDD505-2E9C-101B-9397-08002B2CF9AE}" pid="3" name="OECDKeywords">
    <vt:lpwstr>294;#Future of Work FoW|d9a69bab-73f0-4006-8b29-3112d7fb27e2</vt:lpwstr>
  </property>
  <property fmtid="{D5CDD505-2E9C-101B-9397-08002B2CF9AE}" pid="4" name="OECDTopic">
    <vt:lpwstr>304;#Labour|9c96754d-5db2-4682-a431-266ac481e73b;#195;#Employment|9736cb43-7793-491d-8dac-90f3d1afdbcc</vt:lpwstr>
  </property>
  <property fmtid="{D5CDD505-2E9C-101B-9397-08002B2CF9AE}" pid="5" name="OECDCommittee">
    <vt:lpwstr>22;#Employment, Labour and Social Affairs Committee|042c2d58-0ad6-4bf4-853d-cad057c581bf</vt:lpwstr>
  </property>
  <property fmtid="{D5CDD505-2E9C-101B-9397-08002B2CF9AE}" pid="6" name="OECDCountry">
    <vt:lpwstr/>
  </property>
  <property fmtid="{D5CDD505-2E9C-101B-9397-08002B2CF9AE}" pid="7" name="OECDPWB">
    <vt:lpwstr>816;#2.2.1 Employment Outlook, Reviews and Labour Market Policies|1a54e589-635d-4952-aea7-46764f352023</vt:lpwstr>
  </property>
  <property fmtid="{D5CDD505-2E9C-101B-9397-08002B2CF9AE}" pid="8" name="OECDHorizontalProjects">
    <vt:lpwstr/>
  </property>
  <property fmtid="{D5CDD505-2E9C-101B-9397-08002B2CF9AE}" pid="9" name="OECDProjectOwnerStructure">
    <vt:lpwstr>768;#ELS/SAE|381e32e1-e5bd-4327-9c64-8476cec74d5c</vt:lpwstr>
  </property>
  <property fmtid="{D5CDD505-2E9C-101B-9397-08002B2CF9AE}" pid="10" name="eShareOrganisationTaxHTField0">
    <vt:lpwstr/>
  </property>
  <property fmtid="{D5CDD505-2E9C-101B-9397-08002B2CF9AE}" pid="11" name="OECDOrganisation">
    <vt:lpwstr/>
  </property>
  <property fmtid="{D5CDD505-2E9C-101B-9397-08002B2CF9AE}" pid="12" name="_docset_NoMedatataSyncRequired">
    <vt:lpwstr>False</vt:lpwstr>
  </property>
  <property fmtid="{D5CDD505-2E9C-101B-9397-08002B2CF9AE}" pid="13" name="_dlc_DocIdItemGuid">
    <vt:lpwstr>041dd130-05aa-4c38-8c75-8ee0fdb2db02</vt:lpwstr>
  </property>
  <property fmtid="{D5CDD505-2E9C-101B-9397-08002B2CF9AE}" pid="14" name="MSIP_Label_0e5510b0-e729-4ef0-a3dd-4ba0dfe56c99_Enabled">
    <vt:lpwstr>true</vt:lpwstr>
  </property>
  <property fmtid="{D5CDD505-2E9C-101B-9397-08002B2CF9AE}" pid="15" name="MSIP_Label_0e5510b0-e729-4ef0-a3dd-4ba0dfe56c99_SetDate">
    <vt:lpwstr>2024-07-23T11:25:10Z</vt:lpwstr>
  </property>
  <property fmtid="{D5CDD505-2E9C-101B-9397-08002B2CF9AE}" pid="16" name="MSIP_Label_0e5510b0-e729-4ef0-a3dd-4ba0dfe56c99_Method">
    <vt:lpwstr>Standard</vt:lpwstr>
  </property>
  <property fmtid="{D5CDD505-2E9C-101B-9397-08002B2CF9AE}" pid="17" name="MSIP_Label_0e5510b0-e729-4ef0-a3dd-4ba0dfe56c99_Name">
    <vt:lpwstr>Restricted Use</vt:lpwstr>
  </property>
  <property fmtid="{D5CDD505-2E9C-101B-9397-08002B2CF9AE}" pid="18" name="MSIP_Label_0e5510b0-e729-4ef0-a3dd-4ba0dfe56c99_SiteId">
    <vt:lpwstr>ac41c7d4-1f61-460d-b0f4-fc925a2b471c</vt:lpwstr>
  </property>
  <property fmtid="{D5CDD505-2E9C-101B-9397-08002B2CF9AE}" pid="19" name="MSIP_Label_0e5510b0-e729-4ef0-a3dd-4ba0dfe56c99_ActionId">
    <vt:lpwstr>558770eb-f76a-4222-b68c-6b1c0bd85862</vt:lpwstr>
  </property>
  <property fmtid="{D5CDD505-2E9C-101B-9397-08002B2CF9AE}" pid="20" name="MSIP_Label_0e5510b0-e729-4ef0-a3dd-4ba0dfe56c99_ContentBits">
    <vt:lpwstr>2</vt:lpwstr>
  </property>
  <property fmtid="{D5CDD505-2E9C-101B-9397-08002B2CF9AE}" pid="21" name="ClassificationContentMarkingFooterLocations">
    <vt:lpwstr>OECD_English_white:5</vt:lpwstr>
  </property>
  <property fmtid="{D5CDD505-2E9C-101B-9397-08002B2CF9AE}" pid="22" name="ClassificationContentMarkingFooterText">
    <vt:lpwstr>Restricted Use - À usage restreint</vt:lpwstr>
  </property>
  <property fmtid="{D5CDD505-2E9C-101B-9397-08002B2CF9AE}" pid="23" name="MediaServiceImageTags">
    <vt:lpwstr/>
  </property>
</Properties>
</file>