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8" r:id="rId4"/>
    <p:sldId id="274" r:id="rId5"/>
    <p:sldId id="280" r:id="rId6"/>
    <p:sldId id="286" r:id="rId7"/>
    <p:sldId id="288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9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9EE1C-DA87-48A8-83EA-6F6F6761A61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A7AA6-FB2E-4EB2-BABA-6AA166B7C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A7AA6-FB2E-4EB2-BABA-6AA166B7C8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2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A7AA6-FB2E-4EB2-BABA-6AA166B7C8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9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A7AA6-FB2E-4EB2-BABA-6AA166B7C8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9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A7AA6-FB2E-4EB2-BABA-6AA166B7C8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1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A7AA6-FB2E-4EB2-BABA-6AA166B7C8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6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A7AA6-FB2E-4EB2-BABA-6AA166B7C8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7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A7AA6-FB2E-4EB2-BABA-6AA166B7C8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6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EBEE-4AB5-D3E3-2DF7-3ED3FF16E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607C0-04D3-C983-B487-A9E4EAF56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76C22-E7EF-4E13-0A5E-3FC74DB8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0C6B-833B-B094-391B-19AE47C7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F38DC-06C3-84AB-8783-FB19EDEB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2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CCE5-1C27-37DC-2341-69470D05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3ED1B-174A-CA34-5DDE-DB4792F76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6A89A-7075-AF31-4244-EB7C54AA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FE00B-9B7F-4199-B136-5FEC5695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A8B2D-8E90-EC16-E474-C241764F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4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355BD-B16A-D520-8D59-B5060AD3B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0724-E491-83C5-953F-C6B12BB8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B90DC-4C27-F154-D3B6-2BF9AD6F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29F22-503E-29C9-36C5-B0CB38A8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003C-CC2D-264A-E403-01CDC178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8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F156-2B45-91C6-F42D-5B701888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35BBC-3AEC-B5B7-EA6E-888E04D3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17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6B4D9-E4FF-536A-80E3-AD22EB9D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21BAA-BDC4-20A3-67E4-30EE16E8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9BF3-5783-41ED-B5E5-01660463B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8AB2-DF00-68DB-85B1-B581EF04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13B6-DB1C-ED08-1D50-B4E264D2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C1122-8B54-EB8B-3030-EA703B90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17737-12A1-2997-068D-4CC5CEC5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493F-C022-7AAE-2070-9A14CF7E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3D8E-1B77-92F4-A1F6-9B0B1596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8A99B-0E3C-9484-617A-67E805D6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AC751-5C62-51D7-3949-CF95F8DB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8902C-7BA2-791F-D3E8-EE0DFBCD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99CC9-C30E-28CC-151D-CEB3CBA7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0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D165-D8E9-790B-B264-46070E8D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B488-4B38-A314-2BE6-78B67954E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3A77-3C63-0EA5-E476-B548DC83C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6BB0D-9B1D-2D0F-DD86-CD84403A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49FE2-94C1-6D50-A020-95A88E11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C7C7C-F20A-00F6-BA32-7F0D3E4A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24A8-14A5-4850-640B-7296D6EC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A778C-085F-56A6-662D-D72B7AE85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6E96-9FE3-1FC7-576E-C267EABCD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DF6C2-EAD1-AE1A-C74B-911886170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53435-2513-68BC-3EB7-23933A2AD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37522-3156-C1F6-1976-C21FA291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F1725-2E49-E2BF-DC38-F75EF5EE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FB8E0-4FAE-C9E6-7A27-EB4DE97A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6EB4-8CED-DECC-D88A-2E5AE4B3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A8776-A691-CAD3-5A8E-02B1BE57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E3DA7-BD9E-112B-E98F-7CEE003D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B59BF-DAF0-3631-E6E7-6387C48C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2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5D22-5C66-D00A-36A4-C3E392CA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1DCBD-E356-B2AB-06AB-60830BF0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1C690-A324-CC67-A09A-B5A04A5C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24DE-0FD8-3378-6421-1E981AD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8245-9DD2-E2F4-E510-74608F87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49FF4-6173-454C-3738-0BDC12BBC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F59A8-548D-38C3-8A35-99BAFA36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95ABE-2DD5-7C13-4A76-CE0074E6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B6A50-8951-9847-88D0-E9248B7C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69E6-17D9-B1F3-6698-6C244854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11FE7-8EE9-971E-8F53-A07250F1F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5642D-A471-E3AB-8FB1-7B5199406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9BEC1-3525-1839-DD42-0AA29830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BB241-1BCB-C239-6364-BCF026A4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4EFC3-39C3-823C-8CA7-4D30C07B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94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3B898-875B-1472-24D6-2B7EAB95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E1727-557E-EA85-7F2E-E08DA8273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5DE7F-1E27-937D-2558-E20399CD2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6412-D074-4C8A-9BB4-D5B928ADDD10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1EFE3-E85D-556E-3A03-CFA307530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43EA1-0706-6569-41DF-73FC56CE0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6AB1-0F2F-414F-829F-9E89974E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1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C0A06-FB40-7D80-51EC-8CA78F65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br>
              <a:rPr lang="en-US" sz="34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SKILLS REQUIREMENTS</a:t>
            </a:r>
            <a:br>
              <a:rPr lang="en-US" sz="34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 POINTS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09AF0-B7EC-D86D-FC3F-3F697EFC6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0" i="0" u="none" strike="noStrike" baseline="0"/>
              <a:t>Significant Impact of Emerging AI Technologies</a:t>
            </a:r>
          </a:p>
          <a:p>
            <a:pPr marL="342900" lvl="0"/>
            <a:r>
              <a:rPr lang="en-US">
                <a:effectLst/>
              </a:rPr>
              <a:t>Role of Higher Education in Workforce Preparation</a:t>
            </a:r>
          </a:p>
          <a:p>
            <a:pPr marL="342900" lvl="0"/>
            <a:r>
              <a:rPr lang="en-US">
                <a:effectLst/>
              </a:rPr>
              <a:t>Knowledge Transfer to Developing Countries</a:t>
            </a:r>
          </a:p>
          <a:p>
            <a:pPr marL="342900" lvl="0">
              <a:spcAft>
                <a:spcPts val="800"/>
              </a:spcAft>
            </a:pPr>
            <a:r>
              <a:rPr lang="en-US">
                <a:effectLst/>
              </a:rPr>
              <a:t>Future Trends in Online Education for AI Skills</a:t>
            </a:r>
          </a:p>
          <a:p>
            <a:r>
              <a:rPr lang="en-US">
                <a:effectLst/>
              </a:rPr>
              <a:t>Fostering Inclusive and Adaptive Learning</a:t>
            </a:r>
            <a:endParaRPr lang="en-US" b="0" i="0" u="none" strike="noStrike" baseline="0"/>
          </a:p>
        </p:txBody>
      </p:sp>
    </p:spTree>
    <p:extLst>
      <p:ext uri="{BB962C8B-B14F-4D97-AF65-F5344CB8AC3E}">
        <p14:creationId xmlns:p14="http://schemas.microsoft.com/office/powerpoint/2010/main" val="304369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AA1C-E0B0-9BA1-D4FE-6018443E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2700" b="0" i="0" u="none" strike="noStrike" baseline="0" dirty="0"/>
              <a:t>SIGNIFICANT IMPACT OF EMERGING AI TECHNOLOGIES ON FUTURE TASKS AND SKILLS</a:t>
            </a:r>
          </a:p>
        </p:txBody>
      </p:sp>
      <p:pic>
        <p:nvPicPr>
          <p:cNvPr id="5" name="Picture 4" descr="Angle view of circuit shaped like a brain">
            <a:extLst>
              <a:ext uri="{FF2B5EF4-FFF2-40B4-BE49-F238E27FC236}">
                <a16:creationId xmlns:a16="http://schemas.microsoft.com/office/drawing/2014/main" id="{9F9AF361-8DF3-708C-8733-18FF2FBF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05" r="5759" b="-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D408-4E79-C323-ABC1-55820D1E9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700" y="2731891"/>
            <a:ext cx="3932237" cy="222636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dirty="0">
                <a:effectLst/>
              </a:rPr>
              <a:t>Generative AI</a:t>
            </a:r>
          </a:p>
          <a:p>
            <a:pPr marL="342900" lvl="0"/>
            <a:r>
              <a:rPr lang="en-US" dirty="0">
                <a:effectLst/>
              </a:rPr>
              <a:t>Natural Language Processing</a:t>
            </a:r>
          </a:p>
          <a:p>
            <a:pPr marL="342900" lvl="0"/>
            <a:r>
              <a:rPr lang="en-US" dirty="0">
                <a:effectLst/>
              </a:rPr>
              <a:t>Computer Vision</a:t>
            </a:r>
          </a:p>
          <a:p>
            <a:pPr marL="342900" lvl="0"/>
            <a:r>
              <a:rPr lang="en-US" dirty="0">
                <a:effectLst/>
              </a:rPr>
              <a:t>Reinforcement Learning</a:t>
            </a:r>
          </a:p>
          <a:p>
            <a:pPr marL="342900" lvl="0"/>
            <a:r>
              <a:rPr lang="en-US" dirty="0">
                <a:effectLst/>
              </a:rPr>
              <a:t>Predictive Analytics</a:t>
            </a:r>
          </a:p>
          <a:p>
            <a:pPr marL="342900" lvl="0">
              <a:spcAft>
                <a:spcPts val="800"/>
              </a:spcAft>
            </a:pPr>
            <a:r>
              <a:rPr lang="en-US" dirty="0">
                <a:effectLst/>
              </a:rPr>
              <a:t>AI in Healthcare</a:t>
            </a:r>
          </a:p>
          <a:p>
            <a:pPr marR="0" lvl="0"/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3398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A4481-57E9-C743-E675-4E82A269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sz="31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ROLE OF HIGHER EDUCATION INSTITUTIONS IN PREPARING THE WORKFORCE FOR AUTOMATION ESPECIALLY IN DEVELOPING COUNTRIES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4855-5E27-E59D-708D-78E577F9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>
                <a:solidFill>
                  <a:schemeClr val="tx1">
                    <a:alpha val="80000"/>
                  </a:schemeClr>
                </a:solidFill>
              </a:rPr>
              <a:t>Curriculum Development Focused on Digital Skills</a:t>
            </a:r>
          </a:p>
          <a:p>
            <a:pPr marL="342900" lvl="0"/>
            <a:r>
              <a:rPr lang="en-US" sz="2000">
                <a:solidFill>
                  <a:schemeClr val="tx1">
                    <a:alpha val="80000"/>
                  </a:schemeClr>
                </a:solidFill>
                <a:effectLst/>
              </a:rPr>
              <a:t>Promoting Lifelong Learning and Flexibility</a:t>
            </a:r>
          </a:p>
          <a:p>
            <a:pPr marL="342900" lvl="0"/>
            <a:r>
              <a:rPr lang="en-US" sz="2000">
                <a:solidFill>
                  <a:schemeClr val="tx1">
                    <a:alpha val="80000"/>
                  </a:schemeClr>
                </a:solidFill>
                <a:effectLst/>
              </a:rPr>
              <a:t>Industry Partnerships for Practical Training</a:t>
            </a:r>
          </a:p>
          <a:p>
            <a:pPr marL="342900" lvl="0"/>
            <a:r>
              <a:rPr lang="en-US" sz="2000">
                <a:solidFill>
                  <a:schemeClr val="tx1">
                    <a:alpha val="80000"/>
                  </a:schemeClr>
                </a:solidFill>
                <a:effectLst/>
              </a:rPr>
              <a:t>Fostering Innovation and Entrepreneurship</a:t>
            </a:r>
          </a:p>
          <a:p>
            <a:pPr marL="342900" lvl="0"/>
            <a:r>
              <a:rPr lang="en-US" sz="2000">
                <a:solidFill>
                  <a:schemeClr val="tx1">
                    <a:alpha val="80000"/>
                  </a:schemeClr>
                </a:solidFill>
                <a:effectLst/>
              </a:rPr>
              <a:t>Building Soft Skills for Human-AI Collaboration</a:t>
            </a:r>
          </a:p>
          <a:p>
            <a:pPr marL="342900" lvl="0">
              <a:spcAft>
                <a:spcPts val="800"/>
              </a:spcAft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effectLst/>
              </a:rPr>
              <a:t>Advocating for Inclusive Education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5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43BC-8C8A-A79D-E82C-03EE615C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3000" b="0" i="0" u="none" strike="noStrike" baseline="0" dirty="0"/>
              <a:t>KNOWLEDGE TRANSFER ESPECIALLY WITH DEVELOPING COUNTRIES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6DE1B-F5D9-36BB-6C76-CC9DC9C4D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97" r="3115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E4B5F-4A98-90DE-8935-132FFDDA5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/>
              <a:t>Joint Degree Programs and Exchange Initiatives</a:t>
            </a:r>
          </a:p>
          <a:p>
            <a:pPr marL="342900" lvl="0"/>
            <a:r>
              <a:rPr lang="en-US" sz="2000">
                <a:effectLst/>
              </a:rPr>
              <a:t>Online Learning Platforms and Open Courseware</a:t>
            </a:r>
          </a:p>
          <a:p>
            <a:pPr marL="342900" lvl="0"/>
            <a:r>
              <a:rPr lang="en-US" sz="2000">
                <a:effectLst/>
              </a:rPr>
              <a:t>Research Collaborations and Knowledge Sharing</a:t>
            </a:r>
          </a:p>
          <a:p>
            <a:pPr marL="342900" lvl="0"/>
            <a:r>
              <a:rPr lang="en-US" sz="2000">
                <a:effectLst/>
              </a:rPr>
              <a:t>Faculty Training &amp; Development Programs</a:t>
            </a:r>
          </a:p>
          <a:p>
            <a:pPr marL="342900" lvl="0"/>
            <a:r>
              <a:rPr lang="en-US" sz="2000">
                <a:effectLst/>
              </a:rPr>
              <a:t>Technology and Infrastructure Support</a:t>
            </a:r>
          </a:p>
          <a:p>
            <a:pPr marL="342900" lvl="0">
              <a:spcAft>
                <a:spcPts val="800"/>
              </a:spcAft>
            </a:pPr>
            <a:r>
              <a:rPr lang="en-US" sz="2000">
                <a:effectLst/>
              </a:rPr>
              <a:t>Scholarships and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47965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D07CE-8C4D-9E4D-5CAC-AC42FE79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3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TRENDS IN ONLINE AND EXTENDED EDUCATION PLATFORMS FOR MEETING AI SKILLS NEEDS IN DEVELOPING COUNTRIES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BA45D-346C-E78E-BD58-64FC80BC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563" y="1468583"/>
            <a:ext cx="5025928" cy="39116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lvl="0"/>
            <a:r>
              <a:rPr lang="en-US" sz="1800" b="0" i="0" u="none" strike="noStrike" baseline="0"/>
              <a:t>Personalized Learning Experiences</a:t>
            </a:r>
          </a:p>
          <a:p>
            <a:pPr marL="342900" lvl="0"/>
            <a:r>
              <a:rPr lang="en-US" sz="1800">
                <a:effectLst/>
              </a:rPr>
              <a:t>Increased Access to High-Quality Content</a:t>
            </a:r>
          </a:p>
          <a:p>
            <a:pPr marL="342900" lvl="0"/>
            <a:r>
              <a:rPr lang="en-US" sz="1800">
                <a:effectLst/>
              </a:rPr>
              <a:t>Micro-credentials and Modular Learning</a:t>
            </a:r>
          </a:p>
          <a:p>
            <a:pPr marL="342900" lvl="0"/>
            <a:r>
              <a:rPr lang="en-US" sz="1800">
                <a:effectLst/>
              </a:rPr>
              <a:t>Collaboration with Local Industries</a:t>
            </a:r>
          </a:p>
          <a:p>
            <a:pPr marL="342900" lvl="0"/>
            <a:r>
              <a:rPr lang="en-US" sz="1800">
                <a:effectLst/>
              </a:rPr>
              <a:t>Low-bandwidth and Offline Solutions</a:t>
            </a:r>
          </a:p>
          <a:p>
            <a:pPr marL="342900" lvl="0">
              <a:spcAft>
                <a:spcPts val="800"/>
              </a:spcAft>
            </a:pPr>
            <a:r>
              <a:rPr lang="en-US" sz="1800">
                <a:effectLst/>
              </a:rPr>
              <a:t>Community-Based Learning and Peer Support</a:t>
            </a:r>
          </a:p>
        </p:txBody>
      </p:sp>
    </p:spTree>
    <p:extLst>
      <p:ext uri="{BB962C8B-B14F-4D97-AF65-F5344CB8AC3E}">
        <p14:creationId xmlns:p14="http://schemas.microsoft.com/office/powerpoint/2010/main" val="409868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DC14C-0521-5E87-60A4-11D7D8A8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KEY TAKEAWAY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9EC24-8669-7610-BAFA-C60700184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3" y="2148428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900" b="0" i="0" u="none" strike="noStrike" baseline="0" dirty="0"/>
              <a:t>Enhancing learning through developing dynamic capabilities</a:t>
            </a:r>
          </a:p>
          <a:p>
            <a:pPr marL="342900" lvl="0"/>
            <a:r>
              <a:rPr lang="en-US" sz="1900" dirty="0">
                <a:effectLst/>
              </a:rPr>
              <a:t>Facilitating sense making in AI Education</a:t>
            </a:r>
          </a:p>
          <a:p>
            <a:pPr marL="342900" lvl="0"/>
            <a:r>
              <a:rPr lang="en-US" sz="1900" dirty="0">
                <a:effectLst/>
              </a:rPr>
              <a:t>Building intellectual capital through collaborative cross-disciplinary research</a:t>
            </a:r>
          </a:p>
          <a:p>
            <a:pPr marL="342900" lvl="0"/>
            <a:r>
              <a:rPr lang="en-US" sz="1900" dirty="0">
                <a:effectLst/>
              </a:rPr>
              <a:t>Promoting knowledge sharing among universities</a:t>
            </a:r>
          </a:p>
          <a:p>
            <a:pPr marL="342900" lvl="0"/>
            <a:r>
              <a:rPr lang="en-US" sz="1900" dirty="0">
                <a:effectLst/>
              </a:rPr>
              <a:t>Developing dynamic learning AI communities</a:t>
            </a:r>
          </a:p>
          <a:p>
            <a:pPr marL="342900" lvl="0">
              <a:spcAft>
                <a:spcPts val="800"/>
              </a:spcAft>
            </a:pPr>
            <a:r>
              <a:rPr lang="en-US" sz="1900" dirty="0">
                <a:effectLst/>
              </a:rPr>
              <a:t>Discipline knowledge is essential</a:t>
            </a:r>
          </a:p>
        </p:txBody>
      </p:sp>
      <p:pic>
        <p:nvPicPr>
          <p:cNvPr id="5" name="Picture 4" descr="Brain made out of yellow balls">
            <a:extLst>
              <a:ext uri="{FF2B5EF4-FFF2-40B4-BE49-F238E27FC236}">
                <a16:creationId xmlns:a16="http://schemas.microsoft.com/office/drawing/2014/main" id="{329A520B-67EE-533C-B9C4-57A1315F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23" r="17985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5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1083-4EC3-AAF3-8DE3-9095842F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BIBLIOGRAPHY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2461D-9755-135E-3224-F36D5BAA0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992" y="1941362"/>
            <a:ext cx="4492454" cy="24190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Havard Business Review, (2019), Artificial Intelligence (Erik Brynjolfsson, Thomas Davenport, Andrew Ng)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Autor, David, Mindell, </a:t>
            </a:r>
            <a:r>
              <a:rPr lang="en-US" sz="1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David,and</a:t>
            </a: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Reynolds, Elisabeth, (2021), The Work of the Future: Building Better Jobs in an Ae of Intelligent Machines, Cambridge, MA: MIT Press.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Mazzucato, Mariana (2021), Mission Economy, London: Penguin.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Li, Fei-Fei, (2023), The World I See: Curiosity, Exploration, and Discovery at the Dawn of AI, New York: Flatiron Books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Kabudi</a:t>
            </a: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Tamaini</a:t>
            </a: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Pappas, </a:t>
            </a:r>
            <a:r>
              <a:rPr lang="en-US" sz="1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Illas</a:t>
            </a: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Olsen, </a:t>
            </a:r>
            <a:r>
              <a:rPr lang="en-US" sz="13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Hakon</a:t>
            </a:r>
            <a:r>
              <a:rPr lang="en-US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(2021), AI-enabled adaptive learning systems: A systematic mapping of the literature, Computers and Education: Artificial Intelligence.</a:t>
            </a:r>
          </a:p>
          <a:p>
            <a:endParaRPr lang="en-US" sz="9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book cover of a book&#10;&#10;Description automatically generated">
            <a:extLst>
              <a:ext uri="{FF2B5EF4-FFF2-40B4-BE49-F238E27FC236}">
                <a16:creationId xmlns:a16="http://schemas.microsoft.com/office/drawing/2014/main" id="{EEFBD40C-B64E-F3A7-F2B5-4F1AC301E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 r="-3" b="17949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22522863-C1BE-2A02-D70F-BB0EA7830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r="-3" b="4832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2" name="Picture 11" descr="A book cover with a person standing in front of a starry sky&#10;&#10;Description automatically generated">
            <a:extLst>
              <a:ext uri="{FF2B5EF4-FFF2-40B4-BE49-F238E27FC236}">
                <a16:creationId xmlns:a16="http://schemas.microsoft.com/office/drawing/2014/main" id="{3768AFD1-6110-8D05-D309-891E2540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" r="-2" b="31238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book cover of a book&#10;&#10;Description automatically generated">
            <a:extLst>
              <a:ext uri="{FF2B5EF4-FFF2-40B4-BE49-F238E27FC236}">
                <a16:creationId xmlns:a16="http://schemas.microsoft.com/office/drawing/2014/main" id="{8C902B96-53E8-FC16-477B-F21B45615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r="-3" b="50848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over of a book&#10;&#10;Description automatically generated">
            <a:extLst>
              <a:ext uri="{FF2B5EF4-FFF2-40B4-BE49-F238E27FC236}">
                <a16:creationId xmlns:a16="http://schemas.microsoft.com/office/drawing/2014/main" id="{E9A91004-505D-1FE2-29CA-32C969CFA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r="3" b="30308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478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D0AC62B6CAE408847B2D4E42DE38B" ma:contentTypeVersion="13" ma:contentTypeDescription="Create a new document." ma:contentTypeScope="" ma:versionID="c212f0b9613111b2375a02d197f703c5">
  <xsd:schema xmlns:xsd="http://www.w3.org/2001/XMLSchema" xmlns:xs="http://www.w3.org/2001/XMLSchema" xmlns:p="http://schemas.microsoft.com/office/2006/metadata/properties" xmlns:ns2="ac5439de-9cc5-4e90-8e70-2953ebc9e111" xmlns:ns3="679e6f32-35e2-40a7-b746-37bf0ed22ca1" targetNamespace="http://schemas.microsoft.com/office/2006/metadata/properties" ma:root="true" ma:fieldsID="7fd574f71396511af57202cccb288592" ns2:_="" ns3:_="">
    <xsd:import namespace="ac5439de-9cc5-4e90-8e70-2953ebc9e111"/>
    <xsd:import namespace="679e6f32-35e2-40a7-b746-37bf0ed22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439de-9cc5-4e90-8e70-2953ebc9e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e6f32-35e2-40a7-b746-37bf0ed22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29e8489-f8f5-4006-84b8-d7f4c98e73f0}" ma:internalName="TaxCatchAll" ma:showField="CatchAllData" ma:web="679e6f32-35e2-40a7-b746-37bf0ed22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9e6f32-35e2-40a7-b746-37bf0ed22ca1" xsi:nil="true"/>
    <lcf76f155ced4ddcb4097134ff3c332f xmlns="ac5439de-9cc5-4e90-8e70-2953ebc9e1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AA6F19-8F34-4CDF-B94C-4E95DC7950DE}"/>
</file>

<file path=customXml/itemProps2.xml><?xml version="1.0" encoding="utf-8"?>
<ds:datastoreItem xmlns:ds="http://schemas.openxmlformats.org/officeDocument/2006/customXml" ds:itemID="{6A76A3AC-15AE-4B09-937D-CE438EDA0208}"/>
</file>

<file path=customXml/itemProps3.xml><?xml version="1.0" encoding="utf-8"?>
<ds:datastoreItem xmlns:ds="http://schemas.openxmlformats.org/officeDocument/2006/customXml" ds:itemID="{AE9F2871-316E-4235-A3C1-3F3E1AAD5D75}"/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366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FUTURE SKILLS REQUIREMENTS  MAIN POINTS</vt:lpstr>
      <vt:lpstr>SIGNIFICANT IMPACT OF EMERGING AI TECHNOLOGIES ON FUTURE TASKS AND SKILLS</vt:lpstr>
      <vt:lpstr>ROLE OF HIGHER EDUCATION INSTITUTIONS IN PREPARING THE WORKFORCE FOR AUTOMATION ESPECIALLY IN DEVELOPING COUNTRIES</vt:lpstr>
      <vt:lpstr>KNOWLEDGE TRANSFER ESPECIALLY WITH DEVELOPING COUNTRIES</vt:lpstr>
      <vt:lpstr>FUTURE TRENDS IN ONLINE AND EXTENDED EDUCATION PLATFORMS FOR MEETING AI SKILLS NEEDS IN DEVELOPING COUNTRIES</vt:lpstr>
      <vt:lpstr>KEY TAKEAWAY POINTS</vt:lpstr>
      <vt:lpstr>BIBLIOGRAPHY</vt:lpstr>
    </vt:vector>
  </TitlesOfParts>
  <Company>Royal Holloway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SKILLS REQUIREMENTS IN THE AGE OF EMERGING MAIN POINTS</dc:title>
  <dc:creator>Jashapara, Ashok</dc:creator>
  <cp:lastModifiedBy>Jashapara, Ashok</cp:lastModifiedBy>
  <cp:revision>10</cp:revision>
  <cp:lastPrinted>2024-09-11T18:14:02Z</cp:lastPrinted>
  <dcterms:created xsi:type="dcterms:W3CDTF">2024-08-29T15:50:10Z</dcterms:created>
  <dcterms:modified xsi:type="dcterms:W3CDTF">2024-09-11T18:32:04Z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0x0101008C9D0AC62B6CAE408847B2D4E42DE38B</vt:lpwstr>
  </property>
  <property fmtid="{D5CDD505-2E9C-101B-9397-08002B2CF9AE}" pid="3" name="MediaServiceImageTags">
    <vt:lpwstr/>
  </property>
</Properties>
</file>