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48" r:id="rId2"/>
    <p:sldId id="3349" r:id="rId3"/>
    <p:sldId id="395" r:id="rId4"/>
    <p:sldId id="3379" r:id="rId5"/>
    <p:sldId id="3372" r:id="rId6"/>
    <p:sldId id="3381" r:id="rId7"/>
    <p:sldId id="3382" r:id="rId8"/>
    <p:sldId id="3383" r:id="rId9"/>
    <p:sldId id="3377" r:id="rId10"/>
    <p:sldId id="266" r:id="rId11"/>
    <p:sldId id="3368" r:id="rId12"/>
    <p:sldId id="467" r:id="rId13"/>
    <p:sldId id="3375" r:id="rId14"/>
    <p:sldId id="3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79062" autoAdjust="0"/>
  </p:normalViewPr>
  <p:slideViewPr>
    <p:cSldViewPr snapToGrid="0">
      <p:cViewPr varScale="1">
        <p:scale>
          <a:sx n="97" d="100"/>
          <a:sy n="97" d="100"/>
        </p:scale>
        <p:origin x="300" y="72"/>
      </p:cViewPr>
      <p:guideLst/>
    </p:cSldViewPr>
  </p:slideViewPr>
  <p:notesTextViewPr>
    <p:cViewPr>
      <p:scale>
        <a:sx n="100" d="100"/>
        <a:sy n="100" d="100"/>
      </p:scale>
      <p:origin x="0" y="0"/>
    </p:cViewPr>
  </p:notesTextViewPr>
  <p:sorterViewPr>
    <p:cViewPr>
      <p:scale>
        <a:sx n="200" d="100"/>
        <a:sy n="200" d="100"/>
      </p:scale>
      <p:origin x="0" y="-1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IZU\Dropbox\HARDDRIVE%209%20May%202019\SKILLS\Skills%20for%20Future%20Labout%20Markets%20Team\Policy%20scenario%20projections\Issue%20brief\Data%20analysis\Total_analyi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IZU\Dropbox\HARDDRIVE%209%20May%202019\SKILLS\Skills%20for%20Future%20Labout%20Markets%20Team\Policy%20scenario%20projections\Issue%20brief\Data%20analysis\Total_analyi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IZU\Dropbox\HARDDRIVE%209%20May%202019\SKILLS\Skills%20for%20Future%20Labout%20Markets%20Team\Policy%20scenario%20projections\Issue%20brief\Data%20analysis\Total_analyi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Digital!$I$2</c:f>
              <c:strCache>
                <c:ptCount val="1"/>
                <c:pt idx="0">
                  <c:v>2030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Digital!$E$3:$E$12</c:f>
              <c:strCache>
                <c:ptCount val="10"/>
                <c:pt idx="0">
                  <c:v>Sales Workers</c:v>
                </c:pt>
                <c:pt idx="1">
                  <c:v>Personal Service Workers</c:v>
                </c:pt>
                <c:pt idx="2">
                  <c:v>Drivers &amp; Mobile Plant Operators</c:v>
                </c:pt>
                <c:pt idx="3">
                  <c:v>Building &amp; Related Trades Workers (excluding Electricians)</c:v>
                </c:pt>
                <c:pt idx="4">
                  <c:v>Labourers in Mining, Construction, Manufacturing &amp; Transport</c:v>
                </c:pt>
                <c:pt idx="5">
                  <c:v>Protective Services Workers</c:v>
                </c:pt>
                <c:pt idx="6">
                  <c:v>Cleaners &amp; Helpers</c:v>
                </c:pt>
                <c:pt idx="7">
                  <c:v>Metal, Machinery &amp; Related Trades Workers</c:v>
                </c:pt>
                <c:pt idx="8">
                  <c:v>Administrative &amp; Commercial Managers</c:v>
                </c:pt>
                <c:pt idx="9">
                  <c:v>Market-oriented Skilled Agricultural Workers</c:v>
                </c:pt>
              </c:strCache>
            </c:strRef>
          </c:cat>
          <c:val>
            <c:numRef>
              <c:f>Digital!$K$3:$K$12</c:f>
              <c:numCache>
                <c:formatCode>#,##0.00_);\(#,##0.00\)</c:formatCode>
                <c:ptCount val="10"/>
                <c:pt idx="0">
                  <c:v>2.0412420449224413</c:v>
                </c:pt>
                <c:pt idx="1">
                  <c:v>1.4229731952993572</c:v>
                </c:pt>
                <c:pt idx="2">
                  <c:v>1.1369923573156595</c:v>
                </c:pt>
                <c:pt idx="3">
                  <c:v>1.0949983412653208</c:v>
                </c:pt>
                <c:pt idx="4">
                  <c:v>0.98565073695439109</c:v>
                </c:pt>
                <c:pt idx="5">
                  <c:v>0.982641536384806</c:v>
                </c:pt>
                <c:pt idx="6">
                  <c:v>0.90662547739300137</c:v>
                </c:pt>
                <c:pt idx="7">
                  <c:v>0.79610174732597172</c:v>
                </c:pt>
                <c:pt idx="8">
                  <c:v>0.78041338405245542</c:v>
                </c:pt>
                <c:pt idx="9">
                  <c:v>0.76486880178385963</c:v>
                </c:pt>
              </c:numCache>
            </c:numRef>
          </c:val>
          <c:extLst>
            <c:ext xmlns:c16="http://schemas.microsoft.com/office/drawing/2014/chart" uri="{C3380CC4-5D6E-409C-BE32-E72D297353CC}">
              <c16:uniqueId val="{00000000-8BE8-4748-84A0-0AD209941CD8}"/>
            </c:ext>
          </c:extLst>
        </c:ser>
        <c:dLbls>
          <c:showLegendKey val="0"/>
          <c:showVal val="0"/>
          <c:showCatName val="0"/>
          <c:showSerName val="0"/>
          <c:showPercent val="0"/>
          <c:showBubbleSize val="0"/>
        </c:dLbls>
        <c:gapWidth val="50"/>
        <c:overlap val="50"/>
        <c:axId val="674881688"/>
        <c:axId val="674882408"/>
        <c:extLst/>
      </c:barChart>
      <c:lineChart>
        <c:grouping val="standard"/>
        <c:varyColors val="0"/>
        <c:ser>
          <c:idx val="1"/>
          <c:order val="1"/>
          <c:tx>
            <c:strRef>
              <c:f>Digital!$H$2</c:f>
              <c:strCache>
                <c:ptCount val="1"/>
                <c:pt idx="0">
                  <c:v>2024</c:v>
                </c:pt>
              </c:strCache>
            </c:strRef>
          </c:tx>
          <c:spPr>
            <a:ln w="25400" cap="rnd">
              <a:noFill/>
              <a:round/>
            </a:ln>
            <a:effectLst/>
          </c:spPr>
          <c:marker>
            <c:symbol val="triangle"/>
            <c:size val="14"/>
            <c:spPr>
              <a:solidFill>
                <a:schemeClr val="tx1"/>
              </a:solidFill>
              <a:ln w="9525">
                <a:solidFill>
                  <a:schemeClr val="bg1">
                    <a:lumMod val="50000"/>
                  </a:schemeClr>
                </a:solidFill>
              </a:ln>
              <a:effectLst/>
            </c:spPr>
          </c:marker>
          <c:cat>
            <c:strRef>
              <c:f>Digital!$E$3:$E$12</c:f>
              <c:strCache>
                <c:ptCount val="10"/>
                <c:pt idx="0">
                  <c:v>Sales Workers</c:v>
                </c:pt>
                <c:pt idx="1">
                  <c:v>Personal Service Workers</c:v>
                </c:pt>
                <c:pt idx="2">
                  <c:v>Drivers &amp; Mobile Plant Operators</c:v>
                </c:pt>
                <c:pt idx="3">
                  <c:v>Building &amp; Related Trades Workers (excluding Electricians)</c:v>
                </c:pt>
                <c:pt idx="4">
                  <c:v>Labourers in Mining, Construction, Manufacturing &amp; Transport</c:v>
                </c:pt>
                <c:pt idx="5">
                  <c:v>Protective Services Workers</c:v>
                </c:pt>
                <c:pt idx="6">
                  <c:v>Cleaners &amp; Helpers</c:v>
                </c:pt>
                <c:pt idx="7">
                  <c:v>Metal, Machinery &amp; Related Trades Workers</c:v>
                </c:pt>
                <c:pt idx="8">
                  <c:v>Administrative &amp; Commercial Managers</c:v>
                </c:pt>
                <c:pt idx="9">
                  <c:v>Market-oriented Skilled Agricultural Workers</c:v>
                </c:pt>
              </c:strCache>
            </c:strRef>
          </c:cat>
          <c:val>
            <c:numRef>
              <c:f>Digital!$J$3:$J$12</c:f>
              <c:numCache>
                <c:formatCode>#,##0.00_);\(#,##0.00\)</c:formatCode>
                <c:ptCount val="10"/>
                <c:pt idx="0">
                  <c:v>0.40499437548059225</c:v>
                </c:pt>
                <c:pt idx="1">
                  <c:v>0.3622322573451251</c:v>
                </c:pt>
                <c:pt idx="2">
                  <c:v>0.37809952639704941</c:v>
                </c:pt>
                <c:pt idx="3">
                  <c:v>0.91413401400350036</c:v>
                </c:pt>
                <c:pt idx="4">
                  <c:v>0.93510766833537817</c:v>
                </c:pt>
                <c:pt idx="5">
                  <c:v>0.22176978597804906</c:v>
                </c:pt>
                <c:pt idx="6">
                  <c:v>0.18585785820153355</c:v>
                </c:pt>
                <c:pt idx="7">
                  <c:v>0.3733001781773716</c:v>
                </c:pt>
                <c:pt idx="8">
                  <c:v>0.22505410606558621</c:v>
                </c:pt>
                <c:pt idx="9">
                  <c:v>0.28869302692168952</c:v>
                </c:pt>
              </c:numCache>
            </c:numRef>
          </c:val>
          <c:smooth val="0"/>
          <c:extLst xmlns:c15="http://schemas.microsoft.com/office/drawing/2012/chart">
            <c:ext xmlns:c16="http://schemas.microsoft.com/office/drawing/2014/chart" uri="{C3380CC4-5D6E-409C-BE32-E72D297353CC}">
              <c16:uniqueId val="{00000001-8BE8-4748-84A0-0AD209941CD8}"/>
            </c:ext>
          </c:extLst>
        </c:ser>
        <c:dLbls>
          <c:showLegendKey val="0"/>
          <c:showVal val="0"/>
          <c:showCatName val="0"/>
          <c:showSerName val="0"/>
          <c:showPercent val="0"/>
          <c:showBubbleSize val="0"/>
        </c:dLbls>
        <c:marker val="1"/>
        <c:smooth val="0"/>
        <c:axId val="674881688"/>
        <c:axId val="674882408"/>
      </c:lineChart>
      <c:catAx>
        <c:axId val="6748816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674882408"/>
        <c:crosses val="autoZero"/>
        <c:auto val="1"/>
        <c:lblAlgn val="ctr"/>
        <c:lblOffset val="100"/>
        <c:noMultiLvlLbl val="0"/>
      </c:catAx>
      <c:valAx>
        <c:axId val="674882408"/>
        <c:scaling>
          <c:orientation val="minMax"/>
          <c:max val="2.1"/>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Additional</a:t>
                </a:r>
                <a:r>
                  <a:rPr lang="en-US" sz="1400" baseline="0" dirty="0"/>
                  <a:t> jobs (in million)</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488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Green!$I$2</c:f>
              <c:strCache>
                <c:ptCount val="1"/>
                <c:pt idx="0">
                  <c:v>2030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Green!$E$3:$E$12</c:f>
              <c:strCache>
                <c:ptCount val="10"/>
                <c:pt idx="0">
                  <c:v>Labourers in Mining, Construction, Manufacturing &amp; Transport</c:v>
                </c:pt>
                <c:pt idx="1">
                  <c:v>Building &amp; Related Trades Workers (excluding Electricians)</c:v>
                </c:pt>
                <c:pt idx="2">
                  <c:v>Metal, Machinery &amp; Related Trades Workers</c:v>
                </c:pt>
                <c:pt idx="3">
                  <c:v>Electrical &amp; Electronics Trades Workers</c:v>
                </c:pt>
                <c:pt idx="4">
                  <c:v>Food Processing, Woodworking, Garment &amp; Other Craft &amp; Related Trades Workers</c:v>
                </c:pt>
                <c:pt idx="5">
                  <c:v>Handicraft &amp; Printing Workers</c:v>
                </c:pt>
                <c:pt idx="6">
                  <c:v>Business &amp; Administration Professionals</c:v>
                </c:pt>
                <c:pt idx="7">
                  <c:v>Business &amp; Administration Associate Professionals</c:v>
                </c:pt>
                <c:pt idx="8">
                  <c:v>Science &amp; Engineering Professionals</c:v>
                </c:pt>
                <c:pt idx="9">
                  <c:v>Administrative &amp; Commercial Managers</c:v>
                </c:pt>
              </c:strCache>
            </c:strRef>
          </c:cat>
          <c:val>
            <c:numRef>
              <c:f>Green!$K$3:$K$12</c:f>
              <c:numCache>
                <c:formatCode>_-* #,##0.0_-;\-* #,##0.0_-;_-* "-"??_-;_-@_-</c:formatCode>
                <c:ptCount val="10"/>
                <c:pt idx="0">
                  <c:v>6.025848048470289</c:v>
                </c:pt>
                <c:pt idx="1">
                  <c:v>5.4840817825625532</c:v>
                </c:pt>
                <c:pt idx="2">
                  <c:v>2.3351573757499309</c:v>
                </c:pt>
                <c:pt idx="3">
                  <c:v>1.6438052850246578</c:v>
                </c:pt>
                <c:pt idx="4">
                  <c:v>1.4088256171823739</c:v>
                </c:pt>
                <c:pt idx="5">
                  <c:v>1.1692627116766423</c:v>
                </c:pt>
                <c:pt idx="6">
                  <c:v>1.1245292447537036</c:v>
                </c:pt>
                <c:pt idx="7">
                  <c:v>1.0870338974055649</c:v>
                </c:pt>
                <c:pt idx="8">
                  <c:v>1.0833800069978536</c:v>
                </c:pt>
                <c:pt idx="9">
                  <c:v>1.022583157015279</c:v>
                </c:pt>
              </c:numCache>
            </c:numRef>
          </c:val>
          <c:extLst>
            <c:ext xmlns:c16="http://schemas.microsoft.com/office/drawing/2014/chart" uri="{C3380CC4-5D6E-409C-BE32-E72D297353CC}">
              <c16:uniqueId val="{00000000-0462-45E6-95B1-CFB32ADF8891}"/>
            </c:ext>
          </c:extLst>
        </c:ser>
        <c:dLbls>
          <c:showLegendKey val="0"/>
          <c:showVal val="0"/>
          <c:showCatName val="0"/>
          <c:showSerName val="0"/>
          <c:showPercent val="0"/>
          <c:showBubbleSize val="0"/>
        </c:dLbls>
        <c:gapWidth val="50"/>
        <c:overlap val="50"/>
        <c:axId val="674881688"/>
        <c:axId val="674882408"/>
        <c:extLst/>
      </c:barChart>
      <c:lineChart>
        <c:grouping val="standard"/>
        <c:varyColors val="0"/>
        <c:ser>
          <c:idx val="1"/>
          <c:order val="1"/>
          <c:tx>
            <c:strRef>
              <c:f>Green!$H$2</c:f>
              <c:strCache>
                <c:ptCount val="1"/>
                <c:pt idx="0">
                  <c:v>2024</c:v>
                </c:pt>
              </c:strCache>
            </c:strRef>
          </c:tx>
          <c:spPr>
            <a:ln w="25400" cap="rnd">
              <a:noFill/>
              <a:round/>
            </a:ln>
            <a:effectLst/>
          </c:spPr>
          <c:marker>
            <c:symbol val="triangle"/>
            <c:size val="14"/>
            <c:spPr>
              <a:solidFill>
                <a:schemeClr val="tx1"/>
              </a:solidFill>
              <a:ln w="9525">
                <a:noFill/>
              </a:ln>
              <a:effectLst/>
            </c:spPr>
          </c:marker>
          <c:cat>
            <c:strRef>
              <c:f>Green!$E$3:$E$12</c:f>
              <c:strCache>
                <c:ptCount val="10"/>
                <c:pt idx="0">
                  <c:v>Labourers in Mining, Construction, Manufacturing &amp; Transport</c:v>
                </c:pt>
                <c:pt idx="1">
                  <c:v>Building &amp; Related Trades Workers (excluding Electricians)</c:v>
                </c:pt>
                <c:pt idx="2">
                  <c:v>Metal, Machinery &amp; Related Trades Workers</c:v>
                </c:pt>
                <c:pt idx="3">
                  <c:v>Electrical &amp; Electronics Trades Workers</c:v>
                </c:pt>
                <c:pt idx="4">
                  <c:v>Food Processing, Woodworking, Garment &amp; Other Craft &amp; Related Trades Workers</c:v>
                </c:pt>
                <c:pt idx="5">
                  <c:v>Handicraft &amp; Printing Workers</c:v>
                </c:pt>
                <c:pt idx="6">
                  <c:v>Business &amp; Administration Professionals</c:v>
                </c:pt>
                <c:pt idx="7">
                  <c:v>Business &amp; Administration Associate Professionals</c:v>
                </c:pt>
                <c:pt idx="8">
                  <c:v>Science &amp; Engineering Professionals</c:v>
                </c:pt>
                <c:pt idx="9">
                  <c:v>Administrative &amp; Commercial Managers</c:v>
                </c:pt>
              </c:strCache>
            </c:strRef>
          </c:cat>
          <c:val>
            <c:numRef>
              <c:f>Green!$J$3:$J$12</c:f>
              <c:numCache>
                <c:formatCode>_-* #,##0.0_-;\-* #,##0.0_-;_-* "-"??_-;_-@_-</c:formatCode>
                <c:ptCount val="10"/>
                <c:pt idx="0">
                  <c:v>4.6708618120133583</c:v>
                </c:pt>
                <c:pt idx="1">
                  <c:v>3.9582247238376289</c:v>
                </c:pt>
                <c:pt idx="2">
                  <c:v>1.6068767286077739</c:v>
                </c:pt>
                <c:pt idx="3">
                  <c:v>1.1791748486338556</c:v>
                </c:pt>
                <c:pt idx="4">
                  <c:v>0.87475120244371896</c:v>
                </c:pt>
                <c:pt idx="5">
                  <c:v>0.80462344368740912</c:v>
                </c:pt>
                <c:pt idx="6">
                  <c:v>0.90039889505065984</c:v>
                </c:pt>
                <c:pt idx="7">
                  <c:v>0.70642393109110002</c:v>
                </c:pt>
                <c:pt idx="8">
                  <c:v>0.79516757840248942</c:v>
                </c:pt>
                <c:pt idx="9">
                  <c:v>0.87912307040482751</c:v>
                </c:pt>
              </c:numCache>
            </c:numRef>
          </c:val>
          <c:smooth val="0"/>
          <c:extLst xmlns:c15="http://schemas.microsoft.com/office/drawing/2012/chart">
            <c:ext xmlns:c16="http://schemas.microsoft.com/office/drawing/2014/chart" uri="{C3380CC4-5D6E-409C-BE32-E72D297353CC}">
              <c16:uniqueId val="{00000001-0462-45E6-95B1-CFB32ADF8891}"/>
            </c:ext>
          </c:extLst>
        </c:ser>
        <c:dLbls>
          <c:showLegendKey val="0"/>
          <c:showVal val="0"/>
          <c:showCatName val="0"/>
          <c:showSerName val="0"/>
          <c:showPercent val="0"/>
          <c:showBubbleSize val="0"/>
        </c:dLbls>
        <c:marker val="1"/>
        <c:smooth val="0"/>
        <c:axId val="674881688"/>
        <c:axId val="674882408"/>
      </c:lineChart>
      <c:catAx>
        <c:axId val="6748816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674882408"/>
        <c:crosses val="autoZero"/>
        <c:auto val="1"/>
        <c:lblAlgn val="ctr"/>
        <c:lblOffset val="100"/>
        <c:noMultiLvlLbl val="0"/>
      </c:catAx>
      <c:valAx>
        <c:axId val="674882408"/>
        <c:scaling>
          <c:orientation val="minMax"/>
          <c:max val="6.5"/>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t>Additional jobs</a:t>
                </a:r>
                <a:r>
                  <a:rPr lang="en-US" sz="1400" baseline="0" dirty="0"/>
                  <a:t> (in million)</a:t>
                </a:r>
                <a:endParaRPr lang="en-US" sz="14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488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Combined!$I$2</c:f>
              <c:strCache>
                <c:ptCount val="1"/>
                <c:pt idx="0">
                  <c:v>2030</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Combined!$E$3:$E$12</c:f>
              <c:strCache>
                <c:ptCount val="10"/>
                <c:pt idx="0">
                  <c:v>Labourers in Mining, Construction, Manufacturing &amp; Transport</c:v>
                </c:pt>
                <c:pt idx="1">
                  <c:v>Building &amp; Related Trades Workers (excluding Electricians)</c:v>
                </c:pt>
                <c:pt idx="2">
                  <c:v>Metal, Machinery &amp; Related Trades Workers</c:v>
                </c:pt>
                <c:pt idx="3">
                  <c:v>Sales Workers</c:v>
                </c:pt>
                <c:pt idx="4">
                  <c:v>Electrical &amp; Electronics Trades Workers</c:v>
                </c:pt>
                <c:pt idx="5">
                  <c:v>Personal Service Workers</c:v>
                </c:pt>
                <c:pt idx="6">
                  <c:v>Food Processing, Woodworking, Garment &amp; Other Craft &amp; Related Trades Workers</c:v>
                </c:pt>
                <c:pt idx="7">
                  <c:v>Drivers &amp; Mobile Plant Operators</c:v>
                </c:pt>
                <c:pt idx="8">
                  <c:v>Business &amp; Administration Professionals</c:v>
                </c:pt>
                <c:pt idx="9">
                  <c:v>Business &amp; Administration Associate Professionals</c:v>
                </c:pt>
              </c:strCache>
            </c:strRef>
          </c:cat>
          <c:val>
            <c:numRef>
              <c:f>Combined!$K$3:$K$12</c:f>
              <c:numCache>
                <c:formatCode>_-* #,##0.0_-;\-* #,##0.0_-;_-* "-"??_-;_-@_-</c:formatCode>
                <c:ptCount val="10"/>
                <c:pt idx="0">
                  <c:v>6.8108783915616868</c:v>
                </c:pt>
                <c:pt idx="1">
                  <c:v>6.4088768331143253</c:v>
                </c:pt>
                <c:pt idx="2">
                  <c:v>3.0317734422400746</c:v>
                </c:pt>
                <c:pt idx="3">
                  <c:v>2.7637779113714696</c:v>
                </c:pt>
                <c:pt idx="4">
                  <c:v>2.0764430667710454</c:v>
                </c:pt>
                <c:pt idx="5">
                  <c:v>2.0359870847620964</c:v>
                </c:pt>
                <c:pt idx="6">
                  <c:v>2.0070678086353841</c:v>
                </c:pt>
                <c:pt idx="7">
                  <c:v>1.6605239244465528</c:v>
                </c:pt>
                <c:pt idx="8">
                  <c:v>1.6360676877570302</c:v>
                </c:pt>
                <c:pt idx="9">
                  <c:v>1.574051565025091</c:v>
                </c:pt>
              </c:numCache>
            </c:numRef>
          </c:val>
          <c:extLst>
            <c:ext xmlns:c16="http://schemas.microsoft.com/office/drawing/2014/chart" uri="{C3380CC4-5D6E-409C-BE32-E72D297353CC}">
              <c16:uniqueId val="{00000000-FB78-479B-87C6-75DCA13D5800}"/>
            </c:ext>
          </c:extLst>
        </c:ser>
        <c:dLbls>
          <c:showLegendKey val="0"/>
          <c:showVal val="0"/>
          <c:showCatName val="0"/>
          <c:showSerName val="0"/>
          <c:showPercent val="0"/>
          <c:showBubbleSize val="0"/>
        </c:dLbls>
        <c:gapWidth val="50"/>
        <c:overlap val="50"/>
        <c:axId val="674881688"/>
        <c:axId val="674882408"/>
        <c:extLst/>
      </c:barChart>
      <c:lineChart>
        <c:grouping val="standard"/>
        <c:varyColors val="0"/>
        <c:ser>
          <c:idx val="1"/>
          <c:order val="1"/>
          <c:tx>
            <c:strRef>
              <c:f>Combined!$H$2</c:f>
              <c:strCache>
                <c:ptCount val="1"/>
                <c:pt idx="0">
                  <c:v>2024</c:v>
                </c:pt>
              </c:strCache>
            </c:strRef>
          </c:tx>
          <c:spPr>
            <a:ln w="25400" cap="rnd">
              <a:noFill/>
              <a:round/>
            </a:ln>
            <a:effectLst/>
          </c:spPr>
          <c:marker>
            <c:symbol val="triangle"/>
            <c:size val="14"/>
            <c:spPr>
              <a:solidFill>
                <a:schemeClr val="tx1"/>
              </a:solidFill>
              <a:ln w="9525">
                <a:solidFill>
                  <a:schemeClr val="bg1">
                    <a:lumMod val="50000"/>
                  </a:schemeClr>
                </a:solidFill>
              </a:ln>
              <a:effectLst/>
            </c:spPr>
          </c:marker>
          <c:cat>
            <c:strRef>
              <c:f>Combined!$E$3:$E$12</c:f>
              <c:strCache>
                <c:ptCount val="10"/>
                <c:pt idx="0">
                  <c:v>Labourers in Mining, Construction, Manufacturing &amp; Transport</c:v>
                </c:pt>
                <c:pt idx="1">
                  <c:v>Building &amp; Related Trades Workers (excluding Electricians)</c:v>
                </c:pt>
                <c:pt idx="2">
                  <c:v>Metal, Machinery &amp; Related Trades Workers</c:v>
                </c:pt>
                <c:pt idx="3">
                  <c:v>Sales Workers</c:v>
                </c:pt>
                <c:pt idx="4">
                  <c:v>Electrical &amp; Electronics Trades Workers</c:v>
                </c:pt>
                <c:pt idx="5">
                  <c:v>Personal Service Workers</c:v>
                </c:pt>
                <c:pt idx="6">
                  <c:v>Food Processing, Woodworking, Garment &amp; Other Craft &amp; Related Trades Workers</c:v>
                </c:pt>
                <c:pt idx="7">
                  <c:v>Drivers &amp; Mobile Plant Operators</c:v>
                </c:pt>
                <c:pt idx="8">
                  <c:v>Business &amp; Administration Professionals</c:v>
                </c:pt>
                <c:pt idx="9">
                  <c:v>Business &amp; Administration Associate Professionals</c:v>
                </c:pt>
              </c:strCache>
            </c:strRef>
          </c:cat>
          <c:val>
            <c:numRef>
              <c:f>Combined!$J$3:$J$12</c:f>
              <c:numCache>
                <c:formatCode>_-* #,##0.0_-;\-* #,##0.0_-;_-* "-"??_-;_-@_-</c:formatCode>
                <c:ptCount val="10"/>
                <c:pt idx="0">
                  <c:v>5.4058942613651748</c:v>
                </c:pt>
                <c:pt idx="1">
                  <c:v>4.6857861890134807</c:v>
                </c:pt>
                <c:pt idx="2">
                  <c:v>1.978322903314665</c:v>
                </c:pt>
                <c:pt idx="3">
                  <c:v>0.5150464360457957</c:v>
                </c:pt>
                <c:pt idx="4">
                  <c:v>1.4015374975197017</c:v>
                </c:pt>
                <c:pt idx="5">
                  <c:v>0.47300522332513334</c:v>
                </c:pt>
                <c:pt idx="6">
                  <c:v>1.0730008282571435</c:v>
                </c:pt>
                <c:pt idx="7">
                  <c:v>1.0068546989481002</c:v>
                </c:pt>
                <c:pt idx="8">
                  <c:v>1.0561144140148611</c:v>
                </c:pt>
                <c:pt idx="9">
                  <c:v>0.85040532845546302</c:v>
                </c:pt>
              </c:numCache>
            </c:numRef>
          </c:val>
          <c:smooth val="0"/>
          <c:extLst xmlns:c15="http://schemas.microsoft.com/office/drawing/2012/chart">
            <c:ext xmlns:c16="http://schemas.microsoft.com/office/drawing/2014/chart" uri="{C3380CC4-5D6E-409C-BE32-E72D297353CC}">
              <c16:uniqueId val="{00000001-FB78-479B-87C6-75DCA13D5800}"/>
            </c:ext>
          </c:extLst>
        </c:ser>
        <c:dLbls>
          <c:showLegendKey val="0"/>
          <c:showVal val="0"/>
          <c:showCatName val="0"/>
          <c:showSerName val="0"/>
          <c:showPercent val="0"/>
          <c:showBubbleSize val="0"/>
        </c:dLbls>
        <c:marker val="1"/>
        <c:smooth val="0"/>
        <c:axId val="674881688"/>
        <c:axId val="674882408"/>
      </c:lineChart>
      <c:catAx>
        <c:axId val="6748816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674882408"/>
        <c:crosses val="autoZero"/>
        <c:auto val="1"/>
        <c:lblAlgn val="ctr"/>
        <c:lblOffset val="100"/>
        <c:noMultiLvlLbl val="0"/>
      </c:catAx>
      <c:valAx>
        <c:axId val="674882408"/>
        <c:scaling>
          <c:orientation val="minMax"/>
          <c:max val="7"/>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Additional jobs (in million)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488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32047-628F-402D-98CC-E677FB31EFBC}"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EEAE0-F647-4060-AB99-77B3C53B3ECB}" type="slidenum">
              <a:rPr lang="en-GB" smtClean="0"/>
              <a:t>‹#›</a:t>
            </a:fld>
            <a:endParaRPr lang="en-GB"/>
          </a:p>
        </p:txBody>
      </p:sp>
    </p:spTree>
    <p:extLst>
      <p:ext uri="{BB962C8B-B14F-4D97-AF65-F5344CB8AC3E}">
        <p14:creationId xmlns:p14="http://schemas.microsoft.com/office/powerpoint/2010/main" val="330362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guardian.com/technology/2023/jun/08/artificial-intelligence-industry-boom-environment-toll#:~:text=Data%20centers%20use%20water%20in,(184%2C920.45%20gallons)%20of%20freshwa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AA2CEB4C-364C-674E-A933-C3977187AE0B}" type="datetime1">
              <a:rPr lang="id-ID" smtClean="0"/>
              <a:pPr/>
              <a:t>13/09/2024</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1</a:t>
            </a:fld>
            <a:endParaRPr lang="id-ID"/>
          </a:p>
        </p:txBody>
      </p:sp>
    </p:spTree>
    <p:extLst>
      <p:ext uri="{BB962C8B-B14F-4D97-AF65-F5344CB8AC3E}">
        <p14:creationId xmlns:p14="http://schemas.microsoft.com/office/powerpoint/2010/main" val="336386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dirty="0">
                <a:solidFill>
                  <a:schemeClr val="accent1"/>
                </a:solidFill>
              </a:rPr>
              <a:t>Digital skills as a subset of skills for digital economies. </a:t>
            </a:r>
            <a:r>
              <a:rPr lang="en-GB" sz="1800" b="0" dirty="0">
                <a:solidFill>
                  <a:schemeClr val="accent1"/>
                </a:solidFill>
              </a:rPr>
              <a:t>There are </a:t>
            </a:r>
            <a:r>
              <a:rPr lang="en-GB" sz="1800" dirty="0">
                <a:solidFill>
                  <a:schemeClr val="accent1"/>
                </a:solidFill>
              </a:rPr>
              <a:t>overlaps and linkages with other types of skills and their components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fld id="{AA2CEB4C-364C-674E-A933-C3977187AE0B}" type="datetime1">
              <a:rPr lang="id-ID" smtClean="0"/>
              <a:pPr/>
              <a:t>13/09/2024</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10</a:t>
            </a:fld>
            <a:endParaRPr lang="id-ID"/>
          </a:p>
        </p:txBody>
      </p:sp>
    </p:spTree>
    <p:extLst>
      <p:ext uri="{BB962C8B-B14F-4D97-AF65-F5344CB8AC3E}">
        <p14:creationId xmlns:p14="http://schemas.microsoft.com/office/powerpoint/2010/main" val="386575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1EEAE0-F647-4060-AB99-77B3C53B3ECB}" type="slidenum">
              <a:rPr lang="en-GB" smtClean="0"/>
              <a:t>11</a:t>
            </a:fld>
            <a:endParaRPr lang="en-GB"/>
          </a:p>
        </p:txBody>
      </p:sp>
    </p:spTree>
    <p:extLst>
      <p:ext uri="{BB962C8B-B14F-4D97-AF65-F5344CB8AC3E}">
        <p14:creationId xmlns:p14="http://schemas.microsoft.com/office/powerpoint/2010/main" val="210677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hard to overstate the </a:t>
            </a:r>
            <a:r>
              <a:rPr lang="en-GB" sz="1200" b="1" kern="1200" dirty="0">
                <a:solidFill>
                  <a:schemeClr val="tx1"/>
                </a:solidFill>
                <a:effectLst/>
                <a:latin typeface="+mn-lt"/>
                <a:ea typeface="+mn-ea"/>
                <a:cs typeface="+mn-cs"/>
              </a:rPr>
              <a:t>importance of enhanced policy coherence between skills/sectoral/environmental/digital policies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better-built institutional coordination </a:t>
            </a:r>
            <a:r>
              <a:rPr lang="en-GB" sz="1200" kern="1200" dirty="0">
                <a:solidFill>
                  <a:schemeClr val="tx1"/>
                </a:solidFill>
                <a:effectLst/>
                <a:latin typeface="+mn-lt"/>
                <a:ea typeface="+mn-ea"/>
                <a:cs typeface="+mn-cs"/>
              </a:rPr>
              <a:t>among line ministries and agencies with the </a:t>
            </a:r>
            <a:r>
              <a:rPr lang="en-GB" sz="1200" b="1" kern="1200" dirty="0">
                <a:solidFill>
                  <a:schemeClr val="tx1"/>
                </a:solidFill>
                <a:effectLst/>
                <a:latin typeface="+mn-lt"/>
                <a:ea typeface="+mn-ea"/>
                <a:cs typeface="+mn-cs"/>
              </a:rPr>
              <a:t>active involvement of social partners </a:t>
            </a:r>
            <a:r>
              <a:rPr lang="en-GB" sz="1200" kern="1200" dirty="0">
                <a:solidFill>
                  <a:schemeClr val="tx1"/>
                </a:solidFill>
                <a:effectLst/>
                <a:latin typeface="+mn-lt"/>
                <a:ea typeface="+mn-ea"/>
                <a:cs typeface="+mn-cs"/>
              </a:rPr>
              <a:t>who have high stakes in the greening agenda. This is key for the effective design, planning, implementation and evaluation of policies on skills development for green jobs and climate action.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Effective mechanisms to anticipate and monitor skills needs </a:t>
            </a:r>
            <a:r>
              <a:rPr lang="en-GB" sz="1200" kern="1200" dirty="0">
                <a:solidFill>
                  <a:schemeClr val="tx1"/>
                </a:solidFill>
                <a:effectLst/>
                <a:latin typeface="+mn-lt"/>
                <a:ea typeface="+mn-ea"/>
                <a:cs typeface="+mn-cs"/>
              </a:rPr>
              <a:t>for green jobs should also be put in place so that with better information and data on skills needs, we can make much more informed policy decisions and adapt curricula, competency standards, apprenticeship training and vocational education programmes to current and future demand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effectively.</a:t>
            </a:r>
            <a:r>
              <a:rPr lang="en-GB"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also need a complex set of policy measures, including </a:t>
            </a:r>
            <a:r>
              <a:rPr lang="en-GB" sz="1200" b="1" kern="1200" dirty="0">
                <a:solidFill>
                  <a:schemeClr val="tx1"/>
                </a:solidFill>
                <a:effectLst/>
                <a:latin typeface="+mn-lt"/>
                <a:ea typeface="+mn-ea"/>
                <a:cs typeface="+mn-cs"/>
              </a:rPr>
              <a:t>active labour market policies</a:t>
            </a:r>
            <a:r>
              <a:rPr lang="en-GB" sz="1200" kern="1200" dirty="0">
                <a:solidFill>
                  <a:schemeClr val="tx1"/>
                </a:solidFill>
                <a:effectLst/>
                <a:latin typeface="+mn-lt"/>
                <a:ea typeface="+mn-ea"/>
                <a:cs typeface="+mn-cs"/>
              </a:rPr>
              <a:t>, career guidance and counselling initiatives.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05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creation of over 57 million additional jobs jobs in both scenarios cumulatively, as well as the potential loss of jobs, </a:t>
            </a:r>
            <a:r>
              <a:rPr lang="en-GB" sz="1200" b="1" kern="1200" dirty="0">
                <a:solidFill>
                  <a:schemeClr val="tx1"/>
                </a:solidFill>
                <a:effectLst/>
                <a:latin typeface="+mn-lt"/>
                <a:ea typeface="+mn-ea"/>
                <a:cs typeface="+mn-cs"/>
              </a:rPr>
              <a:t>is entirely dependent on investment in reskilling and upskilling to equip workers </a:t>
            </a:r>
            <a:r>
              <a:rPr lang="en-GB" sz="1200" kern="1200" dirty="0">
                <a:solidFill>
                  <a:schemeClr val="tx1"/>
                </a:solidFill>
                <a:effectLst/>
                <a:latin typeface="+mn-lt"/>
                <a:ea typeface="+mn-ea"/>
                <a:cs typeface="+mn-cs"/>
              </a:rPr>
              <a:t>with the required technical and core skills. </a:t>
            </a:r>
          </a:p>
          <a:p>
            <a:pPr marL="0" indent="0">
              <a:buFont typeface="Arial" panose="020B0604020202020204" pitchFamily="34" charset="0"/>
              <a:buNone/>
            </a:pPr>
            <a:r>
              <a:rPr lang="en-US" sz="1200" kern="1200" baseline="0" dirty="0">
                <a:solidFill>
                  <a:schemeClr val="tx1"/>
                </a:solidFill>
                <a:effectLst/>
                <a:latin typeface="+mn-lt"/>
                <a:ea typeface="+mn-ea"/>
                <a:cs typeface="+mn-cs"/>
              </a:rPr>
              <a:t>Therefore, investment in reskilling and upskilling is key to enable just green and digital transition which is just, productive and in the interest of economies and </a:t>
            </a:r>
            <a:r>
              <a:rPr lang="en-US" sz="1200" kern="1200" baseline="0" dirty="0" err="1">
                <a:solidFill>
                  <a:schemeClr val="tx1"/>
                </a:solidFill>
                <a:effectLst/>
                <a:latin typeface="+mn-lt"/>
                <a:ea typeface="+mn-ea"/>
                <a:cs typeface="+mn-cs"/>
              </a:rPr>
              <a:t>socieities</a:t>
            </a:r>
            <a:r>
              <a:rPr lang="en-US" sz="1200" kern="1200" baseline="0" dirty="0">
                <a:solidFill>
                  <a:schemeClr val="tx1"/>
                </a:solidFill>
                <a:effectLst/>
                <a:latin typeface="+mn-lt"/>
                <a:ea typeface="+mn-ea"/>
                <a:cs typeface="+mn-cs"/>
              </a:rPr>
              <a:t>. </a:t>
            </a:r>
          </a:p>
          <a:p>
            <a:pPr marL="0" indent="0">
              <a:buFont typeface="Arial" panose="020B0604020202020204" pitchFamily="34" charset="0"/>
              <a:buNone/>
            </a:pPr>
            <a:r>
              <a:rPr lang="en-US" sz="1200" kern="1200" baseline="0" dirty="0">
                <a:solidFill>
                  <a:schemeClr val="tx1"/>
                </a:solidFill>
                <a:effectLst/>
                <a:latin typeface="+mn-lt"/>
                <a:ea typeface="+mn-ea"/>
                <a:cs typeface="+mn-cs"/>
              </a:rPr>
              <a:t>Skills are buffer and enabler.</a:t>
            </a:r>
          </a:p>
        </p:txBody>
      </p:sp>
      <p:sp>
        <p:nvSpPr>
          <p:cNvPr id="4" name="Slide Number Placeholder 3"/>
          <p:cNvSpPr>
            <a:spLocks noGrp="1"/>
          </p:cNvSpPr>
          <p:nvPr>
            <p:ph type="sldNum" sz="quarter" idx="10"/>
          </p:nvPr>
        </p:nvSpPr>
        <p:spPr/>
        <p:txBody>
          <a:bodyPr/>
          <a:lstStyle/>
          <a:p>
            <a:fld id="{D0826FEE-2901-4F80-B040-94DEDE5C3ECF}" type="slidenum">
              <a:rPr lang="en-GB" smtClean="0"/>
              <a:t>13</a:t>
            </a:fld>
            <a:endParaRPr lang="en-GB"/>
          </a:p>
        </p:txBody>
      </p:sp>
    </p:spTree>
    <p:extLst>
      <p:ext uri="{BB962C8B-B14F-4D97-AF65-F5344CB8AC3E}">
        <p14:creationId xmlns:p14="http://schemas.microsoft.com/office/powerpoint/2010/main" val="361860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9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transformations are not isolated trends but rather occurring simultaneously and interacting with one another. The digital and green transitions including other drivers of change form a complex web of dynamic and interconnected factors that transform the way we work and learn. </a:t>
            </a:r>
          </a:p>
          <a:p>
            <a:endParaRPr lang="en-GB" dirty="0"/>
          </a:p>
          <a:p>
            <a:r>
              <a:rPr lang="en-GB" dirty="0"/>
              <a:t>Example: </a:t>
            </a:r>
            <a:r>
              <a:rPr lang="en-GB" sz="1200" kern="0" dirty="0">
                <a:latin typeface="Overpass" panose="00000500000000000000" pitchFamily="2" charset="0"/>
              </a:rPr>
              <a:t>increasing consumer demand for clean energy (e.g. in the United States), energy-efficient homes (e.g. in Australia) and more water-efficient technology to respond to rising consumption (e.g. in the United Arab Emirates) are driving skills for green jobs through training, development of technology and policy incentives (2019 Skills for Greener future report)</a:t>
            </a:r>
          </a:p>
          <a:p>
            <a:endParaRPr lang="en-GB" dirty="0"/>
          </a:p>
        </p:txBody>
      </p:sp>
      <p:sp>
        <p:nvSpPr>
          <p:cNvPr id="4" name="Date Placeholder 3"/>
          <p:cNvSpPr>
            <a:spLocks noGrp="1"/>
          </p:cNvSpPr>
          <p:nvPr>
            <p:ph type="dt" idx="1"/>
          </p:nvPr>
        </p:nvSpPr>
        <p:spPr/>
        <p:txBody>
          <a:bodyPr/>
          <a:lstStyle/>
          <a:p>
            <a:fld id="{AA2CEB4C-364C-674E-A933-C3977187AE0B}" type="datetime1">
              <a:rPr lang="id-ID" smtClean="0"/>
              <a:pPr/>
              <a:t>13/09/2024</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2</a:t>
            </a:fld>
            <a:endParaRPr lang="id-ID"/>
          </a:p>
        </p:txBody>
      </p:sp>
    </p:spTree>
    <p:extLst>
      <p:ext uri="{BB962C8B-B14F-4D97-AF65-F5344CB8AC3E}">
        <p14:creationId xmlns:p14="http://schemas.microsoft.com/office/powerpoint/2010/main" val="15264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444444"/>
                </a:solidFill>
                <a:effectLst/>
                <a:latin typeface="Arial" panose="020B0604020202020204" pitchFamily="34" charset="0"/>
              </a:rPr>
              <a:t>Digital divide between countries</a:t>
            </a:r>
          </a:p>
          <a:p>
            <a:r>
              <a:rPr lang="en-GB" b="0" i="0" dirty="0">
                <a:solidFill>
                  <a:srgbClr val="444444"/>
                </a:solidFill>
                <a:effectLst/>
                <a:latin typeface="Arial" panose="020B0604020202020204" pitchFamily="34" charset="0"/>
              </a:rPr>
              <a:t>In 2019, 87% of people were using the Internet in developed countries, compared with 44% in developing countries.  </a:t>
            </a:r>
          </a:p>
          <a:p>
            <a:endParaRPr lang="en-GB" b="0" i="0" dirty="0">
              <a:solidFill>
                <a:srgbClr val="444444"/>
              </a:solidFill>
              <a:effectLst/>
              <a:latin typeface="Arial" panose="020B0604020202020204" pitchFamily="34" charset="0"/>
            </a:endParaRPr>
          </a:p>
          <a:p>
            <a:r>
              <a:rPr lang="en-GB" b="0" i="0" dirty="0">
                <a:solidFill>
                  <a:srgbClr val="444444"/>
                </a:solidFill>
                <a:effectLst/>
                <a:latin typeface="Arial" panose="020B0604020202020204" pitchFamily="34" charset="0"/>
              </a:rPr>
              <a:t>The COVID-19 pandemic sparked a surge in Internet use and in 2020 and by mid 2022, over 63 per cent of the world population were internet users. Yet that means that just over a third of the world’s population does not use the Internet. Many of them live in least developed countries and </a:t>
            </a:r>
            <a:r>
              <a:rPr lang="en-GB" b="0" i="0" dirty="0">
                <a:solidFill>
                  <a:srgbClr val="444444"/>
                </a:solidFill>
                <a:effectLst/>
                <a:latin typeface="inherit"/>
              </a:rPr>
              <a:t>the majority are women and girls.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0" i="0" dirty="0">
                <a:solidFill>
                  <a:srgbClr val="444444"/>
                </a:solidFill>
                <a:effectLst/>
                <a:latin typeface="inherit"/>
              </a:rPr>
              <a:t>The digital gender gap continues expanding in many developing countries, creating a specific need to support digital gender equality in terms of access to digital infrastructure. Disparities in access than translate into disparities in access to digital skills and  jobs. </a:t>
            </a:r>
            <a:r>
              <a:rPr lang="en-GB" b="0" i="0" dirty="0">
                <a:solidFill>
                  <a:srgbClr val="444444"/>
                </a:solidFill>
                <a:effectLst/>
                <a:latin typeface="Arial" panose="020B0604020202020204" pitchFamily="34" charset="0"/>
              </a:rPr>
              <a:t>In LDCs, only 19 per cent of women used the Internet in 2020, compared to 86 per cent in developed countries in 2019. </a:t>
            </a:r>
          </a:p>
          <a:p>
            <a:pPr algn="l" fontAlgn="base"/>
            <a:r>
              <a:rPr lang="en-GB" b="0" i="0" dirty="0">
                <a:solidFill>
                  <a:srgbClr val="444444"/>
                </a:solidFill>
                <a:effectLst/>
                <a:latin typeface="inherit"/>
              </a:rPr>
              <a:t>According to the ILO Statistics, i</a:t>
            </a:r>
            <a:r>
              <a:rPr lang="en-US" b="0" i="0" dirty="0">
                <a:solidFill>
                  <a:srgbClr val="230050"/>
                </a:solidFill>
                <a:effectLst/>
                <a:latin typeface="Noto Sans" panose="020B0502040504020204" pitchFamily="34" charset="0"/>
              </a:rPr>
              <a:t>n almost every country, regardless of income level or development stage, women are under-represented in the information and communication sector. Based on data available for 116 countries, women’s median share of employment in those positions is </a:t>
            </a:r>
            <a:r>
              <a:rPr lang="en-US" b="1" i="0" dirty="0">
                <a:solidFill>
                  <a:srgbClr val="230050"/>
                </a:solidFill>
                <a:effectLst/>
                <a:latin typeface="Noto Sans" panose="020B0502040504020204" pitchFamily="34" charset="0"/>
              </a:rPr>
              <a:t>less than one third</a:t>
            </a:r>
            <a:r>
              <a:rPr lang="en-US" b="0" i="0" dirty="0">
                <a:solidFill>
                  <a:srgbClr val="230050"/>
                </a:solidFill>
                <a:effectLst/>
                <a:latin typeface="Noto Sans" panose="020B0502040504020204" pitchFamily="34" charset="0"/>
              </a:rPr>
              <a:t>. When women do get a digital job, they face a median gender pay gap of 21%.</a:t>
            </a:r>
          </a:p>
          <a:p>
            <a:pPr algn="l" fontAlgn="base">
              <a:buFont typeface="Arial" panose="020B0604020202020204" pitchFamily="34" charset="0"/>
              <a:buNone/>
            </a:pPr>
            <a:endParaRPr lang="en-GB" b="1" i="0" dirty="0">
              <a:solidFill>
                <a:srgbClr val="444444"/>
              </a:solidFill>
              <a:effectLst/>
              <a:latin typeface="inherit"/>
            </a:endParaRPr>
          </a:p>
          <a:p>
            <a:r>
              <a:rPr lang="en-GB" b="1" dirty="0"/>
              <a:t>Algorithmic management </a:t>
            </a:r>
            <a:endParaRPr lang="en-GB" b="1" i="0" dirty="0">
              <a:solidFill>
                <a:srgbClr val="444444"/>
              </a:solidFill>
              <a:effectLst/>
              <a:latin typeface="Arial" panose="020B0604020202020204" pitchFamily="34" charset="0"/>
            </a:endParaRPr>
          </a:p>
          <a:p>
            <a:r>
              <a:rPr lang="en-GB" dirty="0"/>
              <a:t>The changes that algorithmic management introduces in work organisation may have detrimental effects on several aspects of job quality.</a:t>
            </a:r>
            <a:r>
              <a:rPr lang="en-GB" b="0" i="0" dirty="0">
                <a:solidFill>
                  <a:srgbClr val="444444"/>
                </a:solidFill>
                <a:effectLst/>
                <a:latin typeface="Arial" panose="020B0604020202020204" pitchFamily="34" charset="0"/>
              </a:rPr>
              <a:t> </a:t>
            </a:r>
            <a:r>
              <a:rPr lang="en-GB" dirty="0"/>
              <a:t>Often workers have little possibility to override or even discuss these instructions with supervisors, because the data and the algorithms have already defined these instructions and tasks distribution in the (supposed) optimal way. In addition, a prolonged loss of autonomy, due to the continuous repetition of discrete tasks under strict instructions, can prevent workers to use, practice and develop competences and knowledge in their job, which leads to the de-skilling of the workforce. (ILO June 2022).</a:t>
            </a:r>
          </a:p>
        </p:txBody>
      </p:sp>
      <p:sp>
        <p:nvSpPr>
          <p:cNvPr id="4" name="Slide Number Placeholder 3"/>
          <p:cNvSpPr>
            <a:spLocks noGrp="1"/>
          </p:cNvSpPr>
          <p:nvPr>
            <p:ph type="sldNum" sz="quarter" idx="5"/>
          </p:nvPr>
        </p:nvSpPr>
        <p:spPr/>
        <p:txBody>
          <a:bodyPr/>
          <a:lstStyle/>
          <a:p>
            <a:fld id="{D0826FEE-2901-4F80-B040-94DEDE5C3ECF}" type="slidenum">
              <a:rPr lang="en-GB" smtClean="0"/>
              <a:t>3</a:t>
            </a:fld>
            <a:endParaRPr lang="en-GB"/>
          </a:p>
        </p:txBody>
      </p:sp>
    </p:spTree>
    <p:extLst>
      <p:ext uri="{BB962C8B-B14F-4D97-AF65-F5344CB8AC3E}">
        <p14:creationId xmlns:p14="http://schemas.microsoft.com/office/powerpoint/2010/main" val="229601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dirty="0">
                <a:solidFill>
                  <a:srgbClr val="000000"/>
                </a:solidFill>
                <a:effectLst/>
                <a:latin typeface="Calibri" panose="020F0502020204030204" pitchFamily="34" charset="0"/>
              </a:rPr>
              <a:t>Teleworking and digitalisation of learning may decrease carbon footprint. Teleworking arrangements and the digitalization of learning can contribute significantly to reducing the carbon footprint.</a:t>
            </a:r>
          </a:p>
          <a:p>
            <a:endParaRPr lang="en-GB" b="0" i="0"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en-GB" b="0" i="0" dirty="0">
                <a:solidFill>
                  <a:srgbClr val="000000"/>
                </a:solidFill>
                <a:effectLst/>
                <a:latin typeface="Calibri" panose="020F0502020204030204" pitchFamily="34" charset="0"/>
              </a:rPr>
              <a:t>Digital learning reduces the need for physical infrastructure and transportation, leading to lower energy consumption and carbon emissions. For instance, the Open University in the UK found that online courses consumed 90% less energy and produced 85% fewer CO2 emissions per student than traditional face-to-face courses.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000000"/>
                </a:solidFill>
                <a:effectLst/>
                <a:latin typeface="Calibri" panose="020F0502020204030204" pitchFamily="34" charset="0"/>
              </a:rPr>
              <a:t>Digital technologies also contribute to e-waste.</a:t>
            </a:r>
          </a:p>
          <a:p>
            <a:pPr marL="171450" indent="-171450">
              <a:buFont typeface="Arial" panose="020B0604020202020204" pitchFamily="34" charset="0"/>
              <a:buChar char="•"/>
            </a:pPr>
            <a:r>
              <a:rPr lang="en-GB" b="0" i="0" dirty="0">
                <a:solidFill>
                  <a:srgbClr val="000000"/>
                </a:solidFill>
                <a:effectLst/>
                <a:latin typeface="Calibri" panose="020F0502020204030204" pitchFamily="34" charset="0"/>
              </a:rPr>
              <a:t>Gen AI offers a transformational potential but, with their heavy reliance on data centres and high energy use, they also leave carbon footprint. Exponential growth of energy consumption in recent years and it is still forecast to triple this year.</a:t>
            </a:r>
          </a:p>
          <a:p>
            <a:pPr marL="0" indent="0">
              <a:buFont typeface="Arial" panose="020B0604020202020204" pitchFamily="34" charset="0"/>
              <a:buNone/>
            </a:pPr>
            <a:endParaRPr lang="en-GB" b="0" i="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93D3E"/>
                </a:solidFill>
                <a:effectLst/>
                <a:latin typeface="Roboto" panose="02000000000000000000" pitchFamily="2" charset="0"/>
              </a:rPr>
              <a:t>One AI query requires ten times more electricity than a Google query.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93D3E"/>
                </a:solidFill>
                <a:effectLst/>
                <a:latin typeface="Roboto" panose="02000000000000000000" pitchFamily="2" charset="0"/>
              </a:rPr>
              <a:t>The economist Maria Mazzucato recently reported that “about </a:t>
            </a:r>
            <a:r>
              <a:rPr lang="en-GB" b="0" i="0" u="none" strike="noStrike" dirty="0">
                <a:solidFill>
                  <a:srgbClr val="FF0000"/>
                </a:solidFill>
                <a:effectLst/>
                <a:latin typeface="Roboto" panose="02000000000000000000" pitchFamily="2" charset="0"/>
                <a:hlinkClick r:id="rId3"/>
              </a:rPr>
              <a:t>700,000 litres of water</a:t>
            </a:r>
            <a:r>
              <a:rPr lang="en-GB" b="0" i="0" u="none" strike="noStrike" dirty="0">
                <a:solidFill>
                  <a:srgbClr val="FF0000"/>
                </a:solidFill>
                <a:effectLst/>
                <a:latin typeface="Roboto" panose="02000000000000000000" pitchFamily="2" charset="0"/>
              </a:rPr>
              <a:t> </a:t>
            </a:r>
            <a:r>
              <a:rPr lang="en-GB" b="0" i="0" dirty="0">
                <a:solidFill>
                  <a:srgbClr val="393D3E"/>
                </a:solidFill>
                <a:effectLst/>
                <a:latin typeface="Roboto" panose="02000000000000000000" pitchFamily="2" charset="0"/>
              </a:rPr>
              <a:t>could have been used to cool the machines that trained ChatGPT-3 at Microsoft’s data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93D3E"/>
                </a:solidFill>
                <a:effectLst/>
                <a:latin typeface="Roboto" panose="02000000000000000000" pitchFamily="2" charset="0"/>
              </a:rPr>
              <a:t>Learning and innovating how AI and digital technologies can develop sustainably and how energy can be clean, affordable and abundant, are key challenges for the twin green and digital transition</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177957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Employment projection by 2030</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07000"/>
              </a:lnSpc>
              <a:spcAft>
                <a:spcPts val="800"/>
              </a:spcAft>
            </a:pP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By 2030, the business-as-usual scenario will push the global employment up to </a:t>
            </a: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3.5 billion by 2030</a:t>
            </a: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 On top of this growth prospect, there are opportunities for additional job creation that can arise from the investments to achieve the universal broadband coverage and the energy transitions</a:t>
            </a: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 </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07000"/>
              </a:lnSpc>
              <a:spcAft>
                <a:spcPts val="800"/>
              </a:spcAft>
            </a:pP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 </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The investments to achieve universal broadband coverage</a:t>
            </a: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 can create around </a:t>
            </a: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23.5 million</a:t>
            </a: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 additional jobs.</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The implementation of climate and energy policies and the investments in renewable energy and energy efficiency to achieve the 1.5-degree target</a:t>
            </a: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 can create around </a:t>
            </a: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37.2 million</a:t>
            </a: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 additional jobs. </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When these efforts are combined</a:t>
            </a: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 the additional jobs that can be created by these investments and policies can be as much as </a:t>
            </a:r>
            <a:r>
              <a:rPr lang="en-GB" sz="1800" b="1" kern="100" dirty="0">
                <a:effectLst/>
                <a:latin typeface="Noto Sans" panose="020B0502040504020204" pitchFamily="34" charset="0"/>
                <a:ea typeface="Yu Mincho" panose="02020400000000000000" pitchFamily="18" charset="-128"/>
                <a:cs typeface="Times New Roman" panose="02020603050405020304" pitchFamily="18" charset="0"/>
              </a:rPr>
              <a:t>57.6 million jobs</a:t>
            </a: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gn="l">
              <a:buFont typeface="Wingdings" panose="05000000000000000000" pitchFamily="2" charset="2"/>
              <a:buNone/>
            </a:pPr>
            <a:endParaRPr lang="en-US" dirty="0"/>
          </a:p>
          <a:p>
            <a:pPr marL="0" indent="0" algn="l">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29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100" b="1" i="1" kern="100" dirty="0">
                <a:effectLst/>
                <a:latin typeface="+mn-lt"/>
                <a:ea typeface="Yu Mincho" panose="02020400000000000000" pitchFamily="18" charset="-128"/>
                <a:cs typeface="Times New Roman" panose="02020603050405020304" pitchFamily="18" charset="0"/>
              </a:rPr>
              <a:t>Digital Scenario (top 10 occupations accounting for 11 million jobs, or 46.3 per cent of total gain under digital scenario)</a:t>
            </a:r>
            <a:endParaRPr lang="en-GB" sz="1100" kern="100" dirty="0">
              <a:effectLst/>
              <a:latin typeface="+mn-lt"/>
              <a:ea typeface="Yu Mincho" panose="02020400000000000000" pitchFamily="18" charset="-128"/>
              <a:cs typeface="Times New Roman" panose="02020603050405020304" pitchFamily="18" charset="0"/>
            </a:endParaRPr>
          </a:p>
          <a:p>
            <a:pPr algn="just">
              <a:lnSpc>
                <a:spcPct val="107000"/>
              </a:lnSpc>
              <a:spcAft>
                <a:spcPts val="800"/>
              </a:spcAft>
            </a:pPr>
            <a:r>
              <a:rPr lang="en-GB" sz="1100" kern="100" dirty="0">
                <a:effectLst/>
                <a:latin typeface="+mn-lt"/>
                <a:ea typeface="Yu Mincho" panose="02020400000000000000" pitchFamily="18" charset="-128"/>
                <a:cs typeface="Times New Roman" panose="02020603050405020304" pitchFamily="18" charset="0"/>
              </a:rPr>
              <a:t>The investment to achieve universal broadband coverage will not only create demand for workers who are essential for the digital infrastructure development and maintenance, but also for workers who support the expansion of e-commerce and online services and meet the demand for enhanced customer engagement and personalization, which often require human interaction and not easily automatable tasks.</a:t>
            </a:r>
          </a:p>
          <a:p>
            <a:pPr algn="just">
              <a:lnSpc>
                <a:spcPct val="107000"/>
              </a:lnSpc>
              <a:spcAft>
                <a:spcPts val="800"/>
              </a:spcAft>
            </a:pPr>
            <a:endParaRPr lang="en-GB" sz="1100" kern="100" dirty="0">
              <a:effectLst/>
              <a:latin typeface="+mn-lt"/>
              <a:ea typeface="Yu Mincho" panose="02020400000000000000" pitchFamily="18" charset="-128"/>
              <a:cs typeface="Times New Roman" panose="02020603050405020304" pitchFamily="18" charset="0"/>
            </a:endParaRPr>
          </a:p>
          <a:p>
            <a:pPr algn="just">
              <a:lnSpc>
                <a:spcPct val="107000"/>
              </a:lnSpc>
              <a:spcAft>
                <a:spcPts val="800"/>
              </a:spcAft>
            </a:pPr>
            <a:r>
              <a:rPr lang="en-GB" sz="1100" kern="100" dirty="0">
                <a:effectLst/>
                <a:latin typeface="+mn-lt"/>
                <a:ea typeface="Yu Mincho" panose="02020400000000000000" pitchFamily="18" charset="-128"/>
                <a:cs typeface="Times New Roman" panose="02020603050405020304" pitchFamily="18" charset="0"/>
              </a:rPr>
              <a:t>Except for “Building &amp; Related Trades Workers” and “</a:t>
            </a:r>
            <a:r>
              <a:rPr lang="en-US" sz="1100" kern="100" dirty="0" err="1">
                <a:effectLst/>
                <a:latin typeface="+mn-lt"/>
                <a:ea typeface="Yu Mincho" panose="02020400000000000000" pitchFamily="18" charset="-128"/>
                <a:cs typeface="Times New Roman" panose="02020603050405020304" pitchFamily="18" charset="0"/>
              </a:rPr>
              <a:t>Labourers</a:t>
            </a:r>
            <a:r>
              <a:rPr lang="en-US" sz="1100" kern="100" dirty="0">
                <a:effectLst/>
                <a:latin typeface="+mn-lt"/>
                <a:ea typeface="Yu Mincho" panose="02020400000000000000" pitchFamily="18" charset="-128"/>
                <a:cs typeface="Times New Roman" panose="02020603050405020304" pitchFamily="18" charset="0"/>
              </a:rPr>
              <a:t> in Mining, Construction, Manufacturing &amp; Transport</a:t>
            </a:r>
            <a:r>
              <a:rPr lang="en-GB" sz="1100" kern="100" dirty="0">
                <a:effectLst/>
                <a:latin typeface="+mn-lt"/>
                <a:ea typeface="Yu Mincho" panose="02020400000000000000" pitchFamily="18" charset="-128"/>
                <a:cs typeface="Times New Roman" panose="02020603050405020304" pitchFamily="18" charset="0"/>
              </a:rPr>
              <a:t>”, which will see sizable gains already in the short run, most of the occupations will experience employment creation over the medium term time horizon. This is because the most of additional jobs created under the digital scenario will be due to the cascading effect of the proliferation of e-commerce and overall increase in income and resultant spending on goods and services, which will take time to manifest its impact.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11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i="1" kern="100" dirty="0">
                <a:effectLst/>
                <a:latin typeface="Noto Sans" panose="020B0502040504020204" pitchFamily="34" charset="0"/>
                <a:ea typeface="Yu Mincho" panose="02020400000000000000" pitchFamily="18" charset="-128"/>
                <a:cs typeface="Times New Roman" panose="02020603050405020304" pitchFamily="18" charset="0"/>
              </a:rPr>
              <a:t>Green Scenario (top 10 occupations accounting for 22.4 million jobs, or 60 per cent of total gain under green scenario)</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07000"/>
              </a:lnSpc>
              <a:spcAft>
                <a:spcPts val="800"/>
              </a:spcAft>
            </a:pP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The climate policies and investment to achieve the 1.5 degree goal will create employment opportunities in a variety of occupations that are required to shift towards a low-carbon and mode sustainable economy. The demand will be particularly strong for workers who support building renewable energy infrastructure, retrofitting building for energy efficiency, developing green technology products, manufacturing necessary components, adopting business management and operation to align with environmental sustainability requirement, and handicraft production that prioritizes environmental sustainability.</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gn="l">
              <a:buFont typeface="Wingdings" panose="05000000000000000000" pitchFamily="2" charset="2"/>
              <a:buNone/>
            </a:pPr>
            <a:endParaRPr lang="en-US" dirty="0"/>
          </a:p>
          <a:p>
            <a:pPr marL="0" indent="0" algn="l">
              <a:buFont typeface="Wingdings" panose="05000000000000000000" pitchFamily="2" charset="2"/>
              <a:buNone/>
            </a:pPr>
            <a:r>
              <a:rPr lang="en-US" dirty="0"/>
              <a:t>In contrast to digital scenario, most occupations will see employment gain in a relatively short time period.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93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i="1" kern="100" dirty="0">
                <a:effectLst/>
                <a:latin typeface="Noto Sans" panose="020B0502040504020204" pitchFamily="34" charset="0"/>
                <a:ea typeface="Yu Mincho" panose="02020400000000000000" pitchFamily="18" charset="-128"/>
                <a:cs typeface="Times New Roman" panose="02020603050405020304" pitchFamily="18" charset="0"/>
              </a:rPr>
              <a:t>Combined Scenario (top 10 occupations accounting for 30 million jobs, or 52 per cent of total gain under combined scenario)</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07000"/>
              </a:lnSpc>
              <a:spcAft>
                <a:spcPts val="800"/>
              </a:spcAft>
            </a:pP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When combined the investment to achieve the universal broadband coverage and the energy transitions will boost the demand for both labourers associate professionals and professionals. The employment opportunities will be created for a wide range of occupations related to construction, manufacturing, energy systems, sales, services and business administration.</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gn="l">
              <a:buFont typeface="Wingdings" panose="05000000000000000000" pitchFamily="2" charset="2"/>
              <a:buNone/>
            </a:pPr>
            <a:endParaRPr lang="en-US" dirty="0"/>
          </a:p>
          <a:p>
            <a:pPr marL="0" indent="0" algn="l">
              <a:buFont typeface="Wingdings" panose="05000000000000000000" pitchFamily="2" charset="2"/>
              <a:buNone/>
            </a:pPr>
            <a:r>
              <a:rPr lang="en-US" dirty="0"/>
              <a:t>In the combined scenario, not only the size of employment creation is augmented, but also the employment creation will be much more balanced with a mix of short-term and medium-term gains.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94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kern="100" dirty="0">
                <a:effectLst/>
                <a:latin typeface="Noto Sans" panose="020B0502040504020204" pitchFamily="34" charset="0"/>
                <a:ea typeface="Yu Mincho" panose="020B0400000000000000" pitchFamily="18" charset="-128"/>
                <a:cs typeface="Times New Roman" panose="02020603050405020304" pitchFamily="18" charset="0"/>
              </a:rPr>
              <a:t>Gains by Gender:</a:t>
            </a:r>
          </a:p>
          <a:p>
            <a:pPr algn="just">
              <a:lnSpc>
                <a:spcPct val="107000"/>
              </a:lnSpc>
              <a:spcAft>
                <a:spcPts val="800"/>
              </a:spcAft>
            </a:pPr>
            <a:endParaRPr lang="en-GB" sz="1800" kern="100" dirty="0">
              <a:effectLst/>
              <a:latin typeface="Calibri" panose="020F0502020204030204" pitchFamily="34" charset="0"/>
              <a:ea typeface="Yu Mincho" panose="020B0400000000000000" pitchFamily="18" charset="-128"/>
              <a:cs typeface="Times New Roman" panose="02020603050405020304" pitchFamily="18" charset="0"/>
            </a:endParaRPr>
          </a:p>
          <a:p>
            <a:pPr algn="just">
              <a:lnSpc>
                <a:spcPct val="107000"/>
              </a:lnSpc>
              <a:spcAft>
                <a:spcPts val="800"/>
              </a:spcAft>
            </a:pPr>
            <a:r>
              <a:rPr lang="en-US" sz="1800" kern="100" dirty="0">
                <a:effectLst/>
                <a:latin typeface="Noto Sans" panose="020B0502040504020204" pitchFamily="34" charset="0"/>
                <a:ea typeface="Yu Mincho" panose="020B0400000000000000" pitchFamily="18" charset="-128"/>
                <a:cs typeface="Times New Roman" panose="02020603050405020304" pitchFamily="18" charset="0"/>
              </a:rPr>
              <a:t>Across digital, green and combined scenarios, women are significantly less likely to benefit from the newly created employment opportunities. Unless targeted actions are taken the investment in internet connectivity and energy transitions will likely further exacerbate the existing gender inequality in employment opportunity even to a greater extent than the baseline trajectory. </a:t>
            </a:r>
            <a:r>
              <a:rPr lang="en-GB" sz="1800" kern="100" dirty="0">
                <a:effectLst/>
                <a:latin typeface="Noto Sans" panose="020B0502040504020204" pitchFamily="34" charset="0"/>
                <a:ea typeface="Yu Mincho" panose="020B0400000000000000" pitchFamily="18" charset="-128"/>
                <a:cs typeface="Times New Roman" panose="02020603050405020304" pitchFamily="18" charset="0"/>
              </a:rPr>
              <a:t> </a:t>
            </a:r>
          </a:p>
          <a:p>
            <a:pPr algn="just">
              <a:lnSpc>
                <a:spcPct val="107000"/>
              </a:lnSpc>
              <a:spcAft>
                <a:spcPts val="800"/>
              </a:spcAft>
            </a:pPr>
            <a:endParaRPr lang="en-GB" sz="1800" kern="100" dirty="0">
              <a:effectLst/>
              <a:latin typeface="Noto Sans" panose="020B0502040504020204" pitchFamily="34" charset="0"/>
              <a:ea typeface="Yu Mincho" panose="020B0400000000000000" pitchFamily="18" charset="-128"/>
              <a:cs typeface="Times New Roman" panose="02020603050405020304" pitchFamily="18" charset="0"/>
            </a:endParaRPr>
          </a:p>
          <a:p>
            <a:pPr algn="just">
              <a:lnSpc>
                <a:spcPct val="107000"/>
              </a:lnSpc>
              <a:spcAft>
                <a:spcPts val="800"/>
              </a:spcAft>
            </a:pP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The realization of universal broadband coverage would enable more women to work remotely and in a more flexible manner, while creating higher demand for service-oriented occupations, such as sales workers and personal service workers, where women are relatively well represented. And yet, the projections suggest that the employment opportunities will still not be shared in an equitable manner between women and men. This suggests the need to further promote higher female labour force participation and skills development in basic digital skills and STEM fields among women. </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07000"/>
              </a:lnSpc>
              <a:spcAft>
                <a:spcPts val="800"/>
              </a:spcAft>
            </a:pP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 </a:t>
            </a:r>
            <a:endParaRPr lang="en-GB"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gn="just">
              <a:lnSpc>
                <a:spcPct val="107000"/>
              </a:lnSpc>
              <a:spcAft>
                <a:spcPts val="800"/>
              </a:spcAft>
            </a:pPr>
            <a:r>
              <a:rPr lang="en-GB" sz="1800" kern="100" dirty="0">
                <a:effectLst/>
                <a:latin typeface="Noto Sans" panose="020B0502040504020204" pitchFamily="34" charset="0"/>
                <a:ea typeface="Yu Mincho" panose="02020400000000000000" pitchFamily="18" charset="-128"/>
                <a:cs typeface="Times New Roman" panose="02020603050405020304" pitchFamily="18" charset="0"/>
              </a:rPr>
              <a:t>More alarmingly, the energy transitions will create more jobs in historically male-dominated occupations, in areas such as mining, construction, manufacturing, transport, metal, machinery, electrical &amp; electronics trades, which will lead to a much wider gender gaps than the digital scenario. The gender gap in employment opportunities in green economy coming out of our projection is in line with a number of other research findings. (e.g. OECD, 2024. Lost in the green transitions: measurement and stylized facts https://www.oecd-ilibrary.org/economics/lost-in-the-green-transition-measurement-and-stylized-facts_dce1d5fe-en). To achieve a just energy transition, there is a need for measures to address male-dominated workplace culture and practices as well as enhanced skills development in the energy and its supporting sectors. . </a:t>
            </a:r>
            <a:endParaRPr lang="en-GB" sz="1100" kern="100" dirty="0">
              <a:effectLst/>
              <a:latin typeface="Calibri" panose="020F0502020204030204" pitchFamily="34" charset="0"/>
              <a:ea typeface="Yu Mincho" panose="020B0400000000000000" pitchFamily="18" charset="-128"/>
              <a:cs typeface="Times New Roman" panose="02020603050405020304" pitchFamily="18" charset="0"/>
            </a:endParaRPr>
          </a:p>
          <a:p>
            <a:pPr marL="457200" lvl="1" indent="0" algn="just">
              <a:lnSpc>
                <a:spcPct val="107000"/>
              </a:lnSpc>
              <a:spcAft>
                <a:spcPts val="800"/>
              </a:spcAft>
              <a:buFont typeface="+mj-lt"/>
              <a:buNone/>
            </a:pPr>
            <a:endParaRPr lang="en-GB" sz="1100" kern="1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lgn="l">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38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46C1-2A55-2D0D-51A9-1F6E04C81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92A463-4FC6-E23C-5B99-72A54A7FC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24D821-D60F-A7FD-0FCE-51E09076D380}"/>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5" name="Footer Placeholder 4">
            <a:extLst>
              <a:ext uri="{FF2B5EF4-FFF2-40B4-BE49-F238E27FC236}">
                <a16:creationId xmlns:a16="http://schemas.microsoft.com/office/drawing/2014/main" id="{A37390C8-1C6E-587A-289C-B8424D3BC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8F9C2C-DCB1-CCEF-640F-5FED1319163F}"/>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203038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D1A9-3C99-222F-3C65-EE30954CAC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864282-2C71-F06F-85FD-7A4DCA16D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1D8A89-3BE0-53A7-E666-674D7C793024}"/>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5" name="Footer Placeholder 4">
            <a:extLst>
              <a:ext uri="{FF2B5EF4-FFF2-40B4-BE49-F238E27FC236}">
                <a16:creationId xmlns:a16="http://schemas.microsoft.com/office/drawing/2014/main" id="{E7C3DD62-C330-E71E-4C9F-7991DD9AD8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596DDD-2454-FCF8-94E5-6E9A953227A4}"/>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290085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FDFD1F-D6F7-BC5E-4A81-112B5083A4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16ED04-7512-4469-1B81-C3A7FBF372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A410AD-8732-6145-7C7D-AD1F98BBE3DC}"/>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5" name="Footer Placeholder 4">
            <a:extLst>
              <a:ext uri="{FF2B5EF4-FFF2-40B4-BE49-F238E27FC236}">
                <a16:creationId xmlns:a16="http://schemas.microsoft.com/office/drawing/2014/main" id="{1D0E14E0-1AA8-32AF-7585-3F496F633C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0B9BE-A8FA-F060-0947-C8FA4F6BEC8F}"/>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174631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2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42914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413882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0288-12B7-738B-89AE-6DE30214DE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5CC2E1-E512-4961-C9F6-25323BE52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2AD996-D1E9-7A0B-7A91-82BAB0A3F125}"/>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5" name="Footer Placeholder 4">
            <a:extLst>
              <a:ext uri="{FF2B5EF4-FFF2-40B4-BE49-F238E27FC236}">
                <a16:creationId xmlns:a16="http://schemas.microsoft.com/office/drawing/2014/main" id="{31AD6373-C9ED-4755-2659-C9E4719304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0823F-9568-1E89-D9E6-714022760B9B}"/>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305157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F014-9689-9D29-6E00-FEB2AA3F75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98E778-2422-92B8-6425-6670069F2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B6DFA9-EF02-A0ED-7497-C2D1DE577AC5}"/>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5" name="Footer Placeholder 4">
            <a:extLst>
              <a:ext uri="{FF2B5EF4-FFF2-40B4-BE49-F238E27FC236}">
                <a16:creationId xmlns:a16="http://schemas.microsoft.com/office/drawing/2014/main" id="{32C60A5B-17B3-B762-1830-F8B0B668F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F53F2-86CE-5319-85D2-F504E2F7A7A9}"/>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26540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29C8-2F27-EE2B-6A2C-6564816C8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C83724-4C32-57D8-947C-602C6B3E2B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8643C2-AEC4-6CD3-7132-617209E61D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1A42B1-0E8B-CE0F-F820-736363068DEC}"/>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6" name="Footer Placeholder 5">
            <a:extLst>
              <a:ext uri="{FF2B5EF4-FFF2-40B4-BE49-F238E27FC236}">
                <a16:creationId xmlns:a16="http://schemas.microsoft.com/office/drawing/2014/main" id="{DE96D97E-C6D5-7BB7-E2D8-13E0B4D75E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BEC78B-8D57-4542-B55A-13D1F050FE5F}"/>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48890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E0E9-E839-E634-D5D5-4690A8CF38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0B790F-74E9-433F-FC45-A37B99059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54BCCE-BE7B-E21A-5E24-318999F533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BF7711-66EE-E5F1-07D8-F8E23A2AE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213C6C-BC17-5ED4-A9A6-FD5B3EF410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14D95CD-51DB-183A-386E-9DD6C214C92D}"/>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8" name="Footer Placeholder 7">
            <a:extLst>
              <a:ext uri="{FF2B5EF4-FFF2-40B4-BE49-F238E27FC236}">
                <a16:creationId xmlns:a16="http://schemas.microsoft.com/office/drawing/2014/main" id="{E0A69D0B-9594-4906-FE3D-89A8AEFB67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7AD19F-CA96-0077-1C72-FAC0110C0732}"/>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49202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4BB4-F09E-7A4A-EA6D-2CDB20AAC1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EB9620-3B3F-3B6F-E20C-9EB8F9D5781D}"/>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4" name="Footer Placeholder 3">
            <a:extLst>
              <a:ext uri="{FF2B5EF4-FFF2-40B4-BE49-F238E27FC236}">
                <a16:creationId xmlns:a16="http://schemas.microsoft.com/office/drawing/2014/main" id="{35EB3179-FBE5-EA7E-C916-FDFDCAA87A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63E325-AE19-2AAA-A9B6-81F5082CC19E}"/>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88161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12358-8420-7D52-5C7B-2879905FEA53}"/>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3" name="Footer Placeholder 2">
            <a:extLst>
              <a:ext uri="{FF2B5EF4-FFF2-40B4-BE49-F238E27FC236}">
                <a16:creationId xmlns:a16="http://schemas.microsoft.com/office/drawing/2014/main" id="{29EE819A-A3DC-0A6F-C8EA-AB6E7DCE13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FFD043-40E4-078C-31B9-59A72B5B1348}"/>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21767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CBFB-15AC-EC8D-9A7E-9B6DE6FF3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85E483-D0D1-1FFC-40B1-907B34E49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122CBC-553B-1E49-1D1D-F6C39E5EB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89C05-42A2-1780-D52D-45A766BE8B2F}"/>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6" name="Footer Placeholder 5">
            <a:extLst>
              <a:ext uri="{FF2B5EF4-FFF2-40B4-BE49-F238E27FC236}">
                <a16:creationId xmlns:a16="http://schemas.microsoft.com/office/drawing/2014/main" id="{AAEBAF90-67BE-3159-151E-0A55374014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FD6490-C2A7-4B0D-320F-707E49DEE163}"/>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286653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831A-E231-6DEB-8646-9C0CB2B84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09623E-366B-C26F-71AA-57B8632E2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4E9C29-9E04-EC59-7CBC-5C0FC6AEE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00AD4-15FE-BA9A-D012-89994A49CCD0}"/>
              </a:ext>
            </a:extLst>
          </p:cNvPr>
          <p:cNvSpPr>
            <a:spLocks noGrp="1"/>
          </p:cNvSpPr>
          <p:nvPr>
            <p:ph type="dt" sz="half" idx="10"/>
          </p:nvPr>
        </p:nvSpPr>
        <p:spPr/>
        <p:txBody>
          <a:bodyPr/>
          <a:lstStyle/>
          <a:p>
            <a:fld id="{3F69E256-CE7D-4DC3-BB8A-DF27B133EDC6}" type="datetimeFigureOut">
              <a:rPr lang="en-GB" smtClean="0"/>
              <a:t>13/09/2024</a:t>
            </a:fld>
            <a:endParaRPr lang="en-GB"/>
          </a:p>
        </p:txBody>
      </p:sp>
      <p:sp>
        <p:nvSpPr>
          <p:cNvPr id="6" name="Footer Placeholder 5">
            <a:extLst>
              <a:ext uri="{FF2B5EF4-FFF2-40B4-BE49-F238E27FC236}">
                <a16:creationId xmlns:a16="http://schemas.microsoft.com/office/drawing/2014/main" id="{C5958A61-977F-FEEF-4A7F-C6CF779438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8450EA-9361-CDDA-DA73-A27A3AB8F0DC}"/>
              </a:ext>
            </a:extLst>
          </p:cNvPr>
          <p:cNvSpPr>
            <a:spLocks noGrp="1"/>
          </p:cNvSpPr>
          <p:nvPr>
            <p:ph type="sldNum" sz="quarter" idx="12"/>
          </p:nvPr>
        </p:nvSpPr>
        <p:spPr/>
        <p:txBody>
          <a:bodyPr/>
          <a:lstStyle/>
          <a:p>
            <a:fld id="{161C4D8B-25E1-439B-A680-D9EF12012E1F}" type="slidenum">
              <a:rPr lang="en-GB" smtClean="0"/>
              <a:t>‹#›</a:t>
            </a:fld>
            <a:endParaRPr lang="en-GB"/>
          </a:p>
        </p:txBody>
      </p:sp>
    </p:spTree>
    <p:extLst>
      <p:ext uri="{BB962C8B-B14F-4D97-AF65-F5344CB8AC3E}">
        <p14:creationId xmlns:p14="http://schemas.microsoft.com/office/powerpoint/2010/main" val="264526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264EC-C5C9-1B6D-EC4C-5CE41C696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AD2856-7379-6C05-74BB-457D3E5DE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2576CB-9DF6-93E9-820C-583BE9C05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256-CE7D-4DC3-BB8A-DF27B133EDC6}" type="datetimeFigureOut">
              <a:rPr lang="en-GB" smtClean="0"/>
              <a:t>13/09/2024</a:t>
            </a:fld>
            <a:endParaRPr lang="en-GB"/>
          </a:p>
        </p:txBody>
      </p:sp>
      <p:sp>
        <p:nvSpPr>
          <p:cNvPr id="5" name="Footer Placeholder 4">
            <a:extLst>
              <a:ext uri="{FF2B5EF4-FFF2-40B4-BE49-F238E27FC236}">
                <a16:creationId xmlns:a16="http://schemas.microsoft.com/office/drawing/2014/main" id="{355B7E80-941C-E282-99F6-D8C754E44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36423B-BD7F-6E0E-A874-6EB04A864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C4D8B-25E1-439B-A680-D9EF12012E1F}" type="slidenum">
              <a:rPr lang="en-GB" smtClean="0"/>
              <a:t>‹#›</a:t>
            </a:fld>
            <a:endParaRPr lang="en-GB"/>
          </a:p>
        </p:txBody>
      </p:sp>
    </p:spTree>
    <p:extLst>
      <p:ext uri="{BB962C8B-B14F-4D97-AF65-F5344CB8AC3E}">
        <p14:creationId xmlns:p14="http://schemas.microsoft.com/office/powerpoint/2010/main" val="427384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9.JP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JP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F7FFB-71D5-4267-8B8F-D7005DC89D49}"/>
              </a:ext>
            </a:extLst>
          </p:cNvPr>
          <p:cNvSpPr>
            <a:spLocks noGrp="1"/>
          </p:cNvSpPr>
          <p:nvPr>
            <p:ph type="ctrTitle"/>
          </p:nvPr>
        </p:nvSpPr>
        <p:spPr>
          <a:xfrm>
            <a:off x="490538" y="2873014"/>
            <a:ext cx="7952126" cy="1379036"/>
          </a:xfrm>
        </p:spPr>
        <p:txBody>
          <a:bodyPr/>
          <a:lstStyle/>
          <a:p>
            <a:r>
              <a:rPr lang="en-GB" b="1" dirty="0">
                <a:solidFill>
                  <a:schemeClr val="accent1"/>
                </a:solidFill>
              </a:rPr>
              <a:t>Skills for the green and digital transitions</a:t>
            </a:r>
          </a:p>
        </p:txBody>
      </p:sp>
      <p:sp>
        <p:nvSpPr>
          <p:cNvPr id="6" name="Picture Placeholder 5">
            <a:extLst>
              <a:ext uri="{FF2B5EF4-FFF2-40B4-BE49-F238E27FC236}">
                <a16:creationId xmlns:a16="http://schemas.microsoft.com/office/drawing/2014/main" id="{0DDA0497-22D3-4F78-A29E-ECFC6697F1CF}"/>
              </a:ext>
            </a:extLst>
          </p:cNvPr>
          <p:cNvSpPr>
            <a:spLocks noGrp="1"/>
          </p:cNvSpPr>
          <p:nvPr>
            <p:ph type="pic" sz="quarter" idx="13"/>
          </p:nvPr>
        </p:nvSpPr>
        <p:spPr>
          <a:xfrm>
            <a:off x="2946400" y="-35510"/>
            <a:ext cx="9245600" cy="5321300"/>
          </a:xfrm>
        </p:spPr>
      </p:sp>
      <p:sp>
        <p:nvSpPr>
          <p:cNvPr id="7" name="Subtitle 4">
            <a:extLst>
              <a:ext uri="{FF2B5EF4-FFF2-40B4-BE49-F238E27FC236}">
                <a16:creationId xmlns:a16="http://schemas.microsoft.com/office/drawing/2014/main" id="{A7B02627-86D5-4298-B696-44C6156750F0}"/>
              </a:ext>
            </a:extLst>
          </p:cNvPr>
          <p:cNvSpPr txBox="1">
            <a:spLocks/>
          </p:cNvSpPr>
          <p:nvPr/>
        </p:nvSpPr>
        <p:spPr>
          <a:xfrm>
            <a:off x="369200" y="5202238"/>
            <a:ext cx="7200000" cy="1379036"/>
          </a:xfrm>
          <a:prstGeom prst="rect">
            <a:avLst/>
          </a:prstGeom>
        </p:spPr>
        <p:txBody>
          <a:bodyPr vert="horz" lIns="0" tIns="0" rIns="0" bIns="0" rtlCol="0">
            <a:noAutofit/>
          </a:bodyPr>
          <a:lstStyle>
            <a:lvl1pPr marL="0" indent="0" algn="l" defTabSz="914400" rtl="0" eaLnBrk="1" latinLnBrk="0" hangingPunct="1">
              <a:lnSpc>
                <a:spcPct val="90000"/>
              </a:lnSpc>
              <a:spcBef>
                <a:spcPts val="2400"/>
              </a:spcBef>
              <a:spcAft>
                <a:spcPts val="1200"/>
              </a:spcAft>
              <a:buFont typeface="Arial" panose="020B0604020202020204" pitchFamily="34" charset="0"/>
              <a:buNone/>
              <a:defRPr sz="4000" b="0"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accent1"/>
                </a:solidFill>
                <a:latin typeface="+mn-lt"/>
                <a:ea typeface="+mn-ea"/>
                <a:cs typeface="+mn-cs"/>
              </a:defRPr>
            </a:lvl2pPr>
            <a:lvl3pPr marL="914400" indent="0" algn="ctr" defTabSz="914400" rtl="0" eaLnBrk="1" latinLnBrk="0" hangingPunct="1">
              <a:lnSpc>
                <a:spcPct val="100000"/>
              </a:lnSpc>
              <a:spcBef>
                <a:spcPts val="600"/>
              </a:spcBef>
              <a:buClr>
                <a:schemeClr val="accent2"/>
              </a:buClr>
              <a:buSzPct val="70000"/>
              <a:buFont typeface="Wingdings 3" panose="050401020108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600" b="1" kern="1200">
                <a:solidFill>
                  <a:schemeClr val="accent2"/>
                </a:solidFill>
                <a:latin typeface="+mn-lt"/>
                <a:ea typeface="+mn-ea"/>
                <a:cs typeface="+mn-cs"/>
              </a:defRPr>
            </a:lvl4pPr>
            <a:lvl5pPr marL="1828800" indent="0" algn="ctr"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450"/>
              </a:spcBef>
              <a:buClr>
                <a:schemeClr val="accent2"/>
              </a:buClr>
              <a:buSzPct val="70000"/>
              <a:buFont typeface="Wingdings 3" panose="05040102010807070707" pitchFamily="18" charset="2"/>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00000"/>
              </a:lnSpc>
              <a:spcBef>
                <a:spcPts val="0"/>
              </a:spcBef>
              <a:spcAft>
                <a:spcPts val="0"/>
              </a:spcAft>
            </a:pPr>
            <a:r>
              <a:rPr lang="en-GB" sz="2000" dirty="0"/>
              <a:t>Olga Strietska-</a:t>
            </a:r>
            <a:r>
              <a:rPr lang="en-GB" sz="2000" dirty="0" err="1"/>
              <a:t>llina</a:t>
            </a:r>
            <a:endParaRPr lang="en-GB" sz="2000" dirty="0"/>
          </a:p>
          <a:p>
            <a:pPr fontAlgn="auto">
              <a:lnSpc>
                <a:spcPct val="100000"/>
              </a:lnSpc>
              <a:spcBef>
                <a:spcPts val="0"/>
              </a:spcBef>
              <a:spcAft>
                <a:spcPts val="0"/>
              </a:spcAft>
            </a:pPr>
            <a:r>
              <a:rPr lang="en-GB" sz="2000" dirty="0"/>
              <a:t>Team Lead Skills for the Future of Work</a:t>
            </a:r>
          </a:p>
          <a:p>
            <a:pPr fontAlgn="auto">
              <a:lnSpc>
                <a:spcPct val="100000"/>
              </a:lnSpc>
              <a:spcBef>
                <a:spcPts val="0"/>
              </a:spcBef>
              <a:spcAft>
                <a:spcPts val="0"/>
              </a:spcAft>
            </a:pPr>
            <a:r>
              <a:rPr lang="en-GB" sz="2000" dirty="0"/>
              <a:t>International Labour Organization</a:t>
            </a:r>
            <a:endParaRPr lang="en-GB" dirty="0"/>
          </a:p>
        </p:txBody>
      </p:sp>
    </p:spTree>
    <p:extLst>
      <p:ext uri="{BB962C8B-B14F-4D97-AF65-F5344CB8AC3E}">
        <p14:creationId xmlns:p14="http://schemas.microsoft.com/office/powerpoint/2010/main" val="257478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0538" y="5950678"/>
            <a:ext cx="3949700"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schemeClr val="bg1">
                    <a:lumMod val="50000"/>
                  </a:schemeClr>
                </a:solidFill>
                <a:effectLst/>
                <a:uLnTx/>
                <a:uFillTx/>
                <a:latin typeface="Arial" panose="020B0604020202020204"/>
                <a:ea typeface="+mn-ea"/>
                <a:cs typeface="Arial" charset="0"/>
              </a:rPr>
              <a:t>Sources: ILO (2021), </a:t>
            </a:r>
            <a:r>
              <a:rPr kumimoji="0" lang="en-GB" sz="800" b="0" i="0" u="none" strike="noStrike" kern="1200" cap="none" spc="0" normalizeH="0" baseline="0" noProof="0" dirty="0">
                <a:ln>
                  <a:noFill/>
                </a:ln>
                <a:solidFill>
                  <a:schemeClr val="bg1">
                    <a:lumMod val="50000"/>
                  </a:schemeClr>
                </a:solidFill>
                <a:effectLst/>
                <a:uLnTx/>
                <a:uFillTx/>
                <a:latin typeface="Arial" panose="020B0604020202020204"/>
                <a:ea typeface="+mn-ea"/>
                <a:cs typeface="Arial" charset="0"/>
              </a:rPr>
              <a:t>Changing demand for skills in digital economies and societies </a:t>
            </a:r>
          </a:p>
        </p:txBody>
      </p:sp>
      <p:pic>
        <p:nvPicPr>
          <p:cNvPr id="6" name="Picture 5">
            <a:extLst>
              <a:ext uri="{FF2B5EF4-FFF2-40B4-BE49-F238E27FC236}">
                <a16:creationId xmlns:a16="http://schemas.microsoft.com/office/drawing/2014/main" id="{092D8FFA-C3EB-483E-B922-A44D00D46F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60849" y="73725"/>
            <a:ext cx="5820936" cy="6706256"/>
          </a:xfrm>
          <a:prstGeom prst="rect">
            <a:avLst/>
          </a:prstGeom>
        </p:spPr>
      </p:pic>
      <p:sp>
        <p:nvSpPr>
          <p:cNvPr id="16" name="Title 1">
            <a:extLst>
              <a:ext uri="{FF2B5EF4-FFF2-40B4-BE49-F238E27FC236}">
                <a16:creationId xmlns:a16="http://schemas.microsoft.com/office/drawing/2014/main" id="{3E1CB61A-68A5-440A-85A1-C84D55FD9F79}"/>
              </a:ext>
            </a:extLst>
          </p:cNvPr>
          <p:cNvSpPr txBox="1">
            <a:spLocks/>
          </p:cNvSpPr>
          <p:nvPr/>
        </p:nvSpPr>
        <p:spPr>
          <a:xfrm>
            <a:off x="231589" y="1386201"/>
            <a:ext cx="4530911" cy="18649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b="1" dirty="0">
                <a:solidFill>
                  <a:schemeClr val="accent1"/>
                </a:solidFill>
              </a:rPr>
              <a:t>What are digital skills?</a:t>
            </a:r>
            <a:br>
              <a:rPr lang="en-GB" sz="2500" b="1" dirty="0">
                <a:solidFill>
                  <a:schemeClr val="accent1"/>
                </a:solidFill>
              </a:rPr>
            </a:br>
            <a:br>
              <a:rPr lang="en-GB" sz="2500" b="1" dirty="0">
                <a:solidFill>
                  <a:schemeClr val="accent1"/>
                </a:solidFill>
              </a:rPr>
            </a:br>
            <a:endParaRPr lang="en-GB" sz="2500" b="1" dirty="0">
              <a:solidFill>
                <a:schemeClr val="accent1"/>
              </a:solidFill>
            </a:endParaRPr>
          </a:p>
        </p:txBody>
      </p:sp>
      <p:pic>
        <p:nvPicPr>
          <p:cNvPr id="5" name="Picture 4">
            <a:extLst>
              <a:ext uri="{FF2B5EF4-FFF2-40B4-BE49-F238E27FC236}">
                <a16:creationId xmlns:a16="http://schemas.microsoft.com/office/drawing/2014/main" id="{AA08A35C-B36C-40E5-AF30-CBAB64F6A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38" y="2329371"/>
            <a:ext cx="2431082" cy="3424230"/>
          </a:xfrm>
          <a:prstGeom prst="rect">
            <a:avLst/>
          </a:prstGeom>
        </p:spPr>
      </p:pic>
      <p:sp>
        <p:nvSpPr>
          <p:cNvPr id="7" name="Footer Placeholder 4">
            <a:extLst>
              <a:ext uri="{FF2B5EF4-FFF2-40B4-BE49-F238E27FC236}">
                <a16:creationId xmlns:a16="http://schemas.microsoft.com/office/drawing/2014/main" id="{2F642536-59AB-42CD-A6A5-A0134C551650}"/>
              </a:ext>
            </a:extLst>
          </p:cNvPr>
          <p:cNvSpPr>
            <a:spLocks noGrp="1"/>
          </p:cNvSpPr>
          <p:nvPr>
            <p:ph type="ftr" sz="quarter" idx="11"/>
          </p:nvPr>
        </p:nvSpPr>
        <p:spPr>
          <a:xfrm>
            <a:off x="-992516" y="6516771"/>
            <a:ext cx="5605462" cy="180000"/>
          </a:xfrm>
        </p:spPr>
        <p:txBody>
          <a:bodyPr/>
          <a:lstStyle/>
          <a:p>
            <a:r>
              <a:rPr lang="en-GB" dirty="0"/>
              <a:t>Advancing social justice, promoting decent work</a:t>
            </a:r>
          </a:p>
        </p:txBody>
      </p:sp>
    </p:spTree>
    <p:extLst>
      <p:ext uri="{BB962C8B-B14F-4D97-AF65-F5344CB8AC3E}">
        <p14:creationId xmlns:p14="http://schemas.microsoft.com/office/powerpoint/2010/main" val="107242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5" name="Freeform 82">
            <a:extLst>
              <a:ext uri="{FF2B5EF4-FFF2-40B4-BE49-F238E27FC236}">
                <a16:creationId xmlns:a16="http://schemas.microsoft.com/office/drawing/2014/main" id="{53602438-7462-F541-B924-09A1520BFF9C}"/>
              </a:ext>
            </a:extLst>
          </p:cNvPr>
          <p:cNvSpPr>
            <a:spLocks noChangeArrowheads="1"/>
          </p:cNvSpPr>
          <p:nvPr/>
        </p:nvSpPr>
        <p:spPr bwMode="auto">
          <a:xfrm rot="13852849">
            <a:off x="5729854" y="4945403"/>
            <a:ext cx="1230281" cy="1187959"/>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6" name="Freeform 83">
            <a:extLst>
              <a:ext uri="{FF2B5EF4-FFF2-40B4-BE49-F238E27FC236}">
                <a16:creationId xmlns:a16="http://schemas.microsoft.com/office/drawing/2014/main" id="{45785249-3375-D444-B63C-537E54146193}"/>
              </a:ext>
            </a:extLst>
          </p:cNvPr>
          <p:cNvSpPr>
            <a:spLocks noChangeArrowheads="1"/>
          </p:cNvSpPr>
          <p:nvPr/>
        </p:nvSpPr>
        <p:spPr bwMode="auto">
          <a:xfrm>
            <a:off x="6623024" y="4356275"/>
            <a:ext cx="1230281" cy="1187959"/>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7" name="Freeform 84">
            <a:extLst>
              <a:ext uri="{FF2B5EF4-FFF2-40B4-BE49-F238E27FC236}">
                <a16:creationId xmlns:a16="http://schemas.microsoft.com/office/drawing/2014/main" id="{6F08189A-2D13-5D45-90B5-7DE76D5153F6}"/>
              </a:ext>
            </a:extLst>
          </p:cNvPr>
          <p:cNvSpPr>
            <a:spLocks noChangeArrowheads="1"/>
          </p:cNvSpPr>
          <p:nvPr/>
        </p:nvSpPr>
        <p:spPr bwMode="auto">
          <a:xfrm>
            <a:off x="6565194" y="2999030"/>
            <a:ext cx="1230281" cy="1187959"/>
          </a:xfrm>
          <a:custGeom>
            <a:avLst/>
            <a:gdLst>
              <a:gd name="T0" fmla="*/ 3125 w 5514"/>
              <a:gd name="T1" fmla="*/ 86 h 5322"/>
              <a:gd name="T2" fmla="*/ 83 w 5514"/>
              <a:gd name="T3" fmla="*/ 3128 h 5322"/>
              <a:gd name="T4" fmla="*/ 83 w 5514"/>
              <a:gd name="T5" fmla="*/ 3128 h 5322"/>
              <a:gd name="T6" fmla="*/ 63 w 5514"/>
              <a:gd name="T7" fmla="*/ 3403 h 5322"/>
              <a:gd name="T8" fmla="*/ 63 w 5514"/>
              <a:gd name="T9" fmla="*/ 3403 h 5322"/>
              <a:gd name="T10" fmla="*/ 783 w 5514"/>
              <a:gd name="T11" fmla="*/ 5140 h 5322"/>
              <a:gd name="T12" fmla="*/ 783 w 5514"/>
              <a:gd name="T13" fmla="*/ 5140 h 5322"/>
              <a:gd name="T14" fmla="*/ 991 w 5514"/>
              <a:gd name="T15" fmla="*/ 5321 h 5322"/>
              <a:gd name="T16" fmla="*/ 5294 w 5514"/>
              <a:gd name="T17" fmla="*/ 5321 h 5322"/>
              <a:gd name="T18" fmla="*/ 5294 w 5514"/>
              <a:gd name="T19" fmla="*/ 5321 h 5322"/>
              <a:gd name="T20" fmla="*/ 5504 w 5514"/>
              <a:gd name="T21" fmla="*/ 5096 h 5322"/>
              <a:gd name="T22" fmla="*/ 5504 w 5514"/>
              <a:gd name="T23" fmla="*/ 5096 h 5322"/>
              <a:gd name="T24" fmla="*/ 3433 w 5514"/>
              <a:gd name="T25" fmla="*/ 96 h 5322"/>
              <a:gd name="T26" fmla="*/ 3433 w 5514"/>
              <a:gd name="T27" fmla="*/ 96 h 5322"/>
              <a:gd name="T28" fmla="*/ 3125 w 5514"/>
              <a:gd name="T29" fmla="*/ 8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8" name="Freeform 85">
            <a:extLst>
              <a:ext uri="{FF2B5EF4-FFF2-40B4-BE49-F238E27FC236}">
                <a16:creationId xmlns:a16="http://schemas.microsoft.com/office/drawing/2014/main" id="{8167C4FA-79DA-7F48-8D77-2E8742D58871}"/>
              </a:ext>
            </a:extLst>
          </p:cNvPr>
          <p:cNvSpPr>
            <a:spLocks noChangeArrowheads="1"/>
          </p:cNvSpPr>
          <p:nvPr/>
        </p:nvSpPr>
        <p:spPr bwMode="auto">
          <a:xfrm>
            <a:off x="5974660" y="2365189"/>
            <a:ext cx="1187959" cy="1230281"/>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9" name="Freeform 86">
            <a:extLst>
              <a:ext uri="{FF2B5EF4-FFF2-40B4-BE49-F238E27FC236}">
                <a16:creationId xmlns:a16="http://schemas.microsoft.com/office/drawing/2014/main" id="{159CAED3-AC12-3A49-9A0A-A5A38046F836}"/>
              </a:ext>
            </a:extLst>
          </p:cNvPr>
          <p:cNvSpPr>
            <a:spLocks noChangeArrowheads="1"/>
          </p:cNvSpPr>
          <p:nvPr/>
        </p:nvSpPr>
        <p:spPr bwMode="auto">
          <a:xfrm>
            <a:off x="3983573" y="4356275"/>
            <a:ext cx="1230281" cy="1187959"/>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10" name="Freeform 87">
            <a:extLst>
              <a:ext uri="{FF2B5EF4-FFF2-40B4-BE49-F238E27FC236}">
                <a16:creationId xmlns:a16="http://schemas.microsoft.com/office/drawing/2014/main" id="{E001C96E-941B-A74B-9FE6-24D2C971D2A3}"/>
              </a:ext>
            </a:extLst>
          </p:cNvPr>
          <p:cNvSpPr>
            <a:spLocks noChangeArrowheads="1"/>
          </p:cNvSpPr>
          <p:nvPr/>
        </p:nvSpPr>
        <p:spPr bwMode="auto">
          <a:xfrm>
            <a:off x="4586954" y="2336356"/>
            <a:ext cx="1187959" cy="1230281"/>
          </a:xfrm>
          <a:custGeom>
            <a:avLst/>
            <a:gdLst>
              <a:gd name="T0" fmla="*/ 87 w 5323"/>
              <a:gd name="T1" fmla="*/ 2388 h 5514"/>
              <a:gd name="T2" fmla="*/ 3129 w 5323"/>
              <a:gd name="T3" fmla="*/ 5430 h 5514"/>
              <a:gd name="T4" fmla="*/ 3129 w 5323"/>
              <a:gd name="T5" fmla="*/ 5430 h 5514"/>
              <a:gd name="T6" fmla="*/ 3404 w 5323"/>
              <a:gd name="T7" fmla="*/ 5451 h 5514"/>
              <a:gd name="T8" fmla="*/ 3404 w 5323"/>
              <a:gd name="T9" fmla="*/ 5451 h 5514"/>
              <a:gd name="T10" fmla="*/ 5140 w 5323"/>
              <a:gd name="T11" fmla="*/ 4731 h 5514"/>
              <a:gd name="T12" fmla="*/ 5140 w 5323"/>
              <a:gd name="T13" fmla="*/ 4731 h 5514"/>
              <a:gd name="T14" fmla="*/ 5322 w 5323"/>
              <a:gd name="T15" fmla="*/ 4522 h 5514"/>
              <a:gd name="T16" fmla="*/ 5322 w 5323"/>
              <a:gd name="T17" fmla="*/ 219 h 5514"/>
              <a:gd name="T18" fmla="*/ 5322 w 5323"/>
              <a:gd name="T19" fmla="*/ 219 h 5514"/>
              <a:gd name="T20" fmla="*/ 5097 w 5323"/>
              <a:gd name="T21" fmla="*/ 8 h 5514"/>
              <a:gd name="T22" fmla="*/ 5097 w 5323"/>
              <a:gd name="T23" fmla="*/ 8 h 5514"/>
              <a:gd name="T24" fmla="*/ 97 w 5323"/>
              <a:gd name="T25" fmla="*/ 2080 h 5514"/>
              <a:gd name="T26" fmla="*/ 97 w 5323"/>
              <a:gd name="T27" fmla="*/ 2080 h 5514"/>
              <a:gd name="T28" fmla="*/ 87 w 5323"/>
              <a:gd name="T29" fmla="*/ 2388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11" name="Shape 2688">
            <a:extLst>
              <a:ext uri="{FF2B5EF4-FFF2-40B4-BE49-F238E27FC236}">
                <a16:creationId xmlns:a16="http://schemas.microsoft.com/office/drawing/2014/main" id="{81519378-024C-794F-925A-79731D9AB6B8}"/>
              </a:ext>
            </a:extLst>
          </p:cNvPr>
          <p:cNvSpPr>
            <a:spLocks noChangeAspect="1"/>
          </p:cNvSpPr>
          <p:nvPr/>
        </p:nvSpPr>
        <p:spPr>
          <a:xfrm>
            <a:off x="7039236" y="4705269"/>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12" name="Shape 2748">
            <a:extLst>
              <a:ext uri="{FF2B5EF4-FFF2-40B4-BE49-F238E27FC236}">
                <a16:creationId xmlns:a16="http://schemas.microsoft.com/office/drawing/2014/main" id="{BAAD80F8-A0A9-F34C-9546-C28302A07BBC}"/>
              </a:ext>
            </a:extLst>
          </p:cNvPr>
          <p:cNvSpPr>
            <a:spLocks noChangeAspect="1"/>
          </p:cNvSpPr>
          <p:nvPr/>
        </p:nvSpPr>
        <p:spPr>
          <a:xfrm>
            <a:off x="4457615" y="3592733"/>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13" name="Shape 2584">
            <a:extLst>
              <a:ext uri="{FF2B5EF4-FFF2-40B4-BE49-F238E27FC236}">
                <a16:creationId xmlns:a16="http://schemas.microsoft.com/office/drawing/2014/main" id="{E6FCD66C-CEE7-B249-A8EA-C3CEE7007638}"/>
              </a:ext>
            </a:extLst>
          </p:cNvPr>
          <p:cNvSpPr>
            <a:spLocks noChangeAspect="1"/>
          </p:cNvSpPr>
          <p:nvPr/>
        </p:nvSpPr>
        <p:spPr>
          <a:xfrm>
            <a:off x="4457615" y="4705269"/>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14" name="Shape 2623">
            <a:extLst>
              <a:ext uri="{FF2B5EF4-FFF2-40B4-BE49-F238E27FC236}">
                <a16:creationId xmlns:a16="http://schemas.microsoft.com/office/drawing/2014/main" id="{7FABF075-63CF-CE42-B185-F6028CC38A62}"/>
              </a:ext>
            </a:extLst>
          </p:cNvPr>
          <p:cNvSpPr>
            <a:spLocks noChangeAspect="1"/>
          </p:cNvSpPr>
          <p:nvPr/>
        </p:nvSpPr>
        <p:spPr>
          <a:xfrm>
            <a:off x="7039236" y="3609032"/>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15" name="Shape 2546">
            <a:extLst>
              <a:ext uri="{FF2B5EF4-FFF2-40B4-BE49-F238E27FC236}">
                <a16:creationId xmlns:a16="http://schemas.microsoft.com/office/drawing/2014/main" id="{29CA5AA6-D893-5842-BABF-209C0097796B}"/>
              </a:ext>
            </a:extLst>
          </p:cNvPr>
          <p:cNvSpPr>
            <a:spLocks noChangeAspect="1"/>
          </p:cNvSpPr>
          <p:nvPr/>
        </p:nvSpPr>
        <p:spPr>
          <a:xfrm>
            <a:off x="6264101" y="2864884"/>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16" name="Shape 2631">
            <a:extLst>
              <a:ext uri="{FF2B5EF4-FFF2-40B4-BE49-F238E27FC236}">
                <a16:creationId xmlns:a16="http://schemas.microsoft.com/office/drawing/2014/main" id="{451C57CF-0BC5-D54B-9038-D82321BF92F4}"/>
              </a:ext>
            </a:extLst>
          </p:cNvPr>
          <p:cNvSpPr>
            <a:spLocks noChangeAspect="1"/>
          </p:cNvSpPr>
          <p:nvPr/>
        </p:nvSpPr>
        <p:spPr>
          <a:xfrm>
            <a:off x="5232749" y="2865280"/>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17" name="Subtitle 2">
            <a:extLst>
              <a:ext uri="{FF2B5EF4-FFF2-40B4-BE49-F238E27FC236}">
                <a16:creationId xmlns:a16="http://schemas.microsoft.com/office/drawing/2014/main" id="{9F6E271E-63D3-B840-ADDE-B039B2A77704}"/>
              </a:ext>
            </a:extLst>
          </p:cNvPr>
          <p:cNvSpPr txBox="1">
            <a:spLocks/>
          </p:cNvSpPr>
          <p:nvPr/>
        </p:nvSpPr>
        <p:spPr>
          <a:xfrm>
            <a:off x="6317753" y="5951991"/>
            <a:ext cx="3371951" cy="223664"/>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Innovation &amp; digital skills</a:t>
            </a:r>
          </a:p>
        </p:txBody>
      </p:sp>
      <p:sp>
        <p:nvSpPr>
          <p:cNvPr id="18" name="Subtitle 2">
            <a:extLst>
              <a:ext uri="{FF2B5EF4-FFF2-40B4-BE49-F238E27FC236}">
                <a16:creationId xmlns:a16="http://schemas.microsoft.com/office/drawing/2014/main" id="{72551239-3264-0643-8861-E9A54F6497CA}"/>
              </a:ext>
            </a:extLst>
          </p:cNvPr>
          <p:cNvSpPr txBox="1">
            <a:spLocks/>
          </p:cNvSpPr>
          <p:nvPr/>
        </p:nvSpPr>
        <p:spPr>
          <a:xfrm>
            <a:off x="7799818" y="3305748"/>
            <a:ext cx="3280711" cy="88551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Strategic &amp; leadership skills to enable policy-makers and businesses to set the right incentives for cleaner production and transportation</a:t>
            </a:r>
          </a:p>
        </p:txBody>
      </p:sp>
      <p:sp>
        <p:nvSpPr>
          <p:cNvPr id="19" name="Subtitle 2">
            <a:extLst>
              <a:ext uri="{FF2B5EF4-FFF2-40B4-BE49-F238E27FC236}">
                <a16:creationId xmlns:a16="http://schemas.microsoft.com/office/drawing/2014/main" id="{A5840256-3DFB-8143-A83B-328DC6BA6084}"/>
              </a:ext>
            </a:extLst>
          </p:cNvPr>
          <p:cNvSpPr txBox="1">
            <a:spLocks/>
          </p:cNvSpPr>
          <p:nvPr/>
        </p:nvSpPr>
        <p:spPr>
          <a:xfrm>
            <a:off x="7737531" y="4993844"/>
            <a:ext cx="2485494" cy="223664"/>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Entrepreneurial skills</a:t>
            </a:r>
          </a:p>
        </p:txBody>
      </p:sp>
      <p:sp>
        <p:nvSpPr>
          <p:cNvPr id="20" name="Subtitle 2">
            <a:extLst>
              <a:ext uri="{FF2B5EF4-FFF2-40B4-BE49-F238E27FC236}">
                <a16:creationId xmlns:a16="http://schemas.microsoft.com/office/drawing/2014/main" id="{68872115-0B77-7E48-80B5-0DF80F1F9B52}"/>
              </a:ext>
            </a:extLst>
          </p:cNvPr>
          <p:cNvSpPr txBox="1">
            <a:spLocks/>
          </p:cNvSpPr>
          <p:nvPr/>
        </p:nvSpPr>
        <p:spPr>
          <a:xfrm>
            <a:off x="1841510" y="3505854"/>
            <a:ext cx="2280919" cy="390376"/>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Teamwork &amp; communication skills</a:t>
            </a:r>
          </a:p>
        </p:txBody>
      </p:sp>
      <p:sp>
        <p:nvSpPr>
          <p:cNvPr id="21" name="Subtitle 2">
            <a:extLst>
              <a:ext uri="{FF2B5EF4-FFF2-40B4-BE49-F238E27FC236}">
                <a16:creationId xmlns:a16="http://schemas.microsoft.com/office/drawing/2014/main" id="{CD286350-E902-3D4C-B45B-62622922CD04}"/>
              </a:ext>
            </a:extLst>
          </p:cNvPr>
          <p:cNvSpPr txBox="1">
            <a:spLocks/>
          </p:cNvSpPr>
          <p:nvPr/>
        </p:nvSpPr>
        <p:spPr>
          <a:xfrm>
            <a:off x="6714199" y="2287873"/>
            <a:ext cx="3141268" cy="396275"/>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 Marketing skills to promote greener products &amp; services</a:t>
            </a:r>
          </a:p>
        </p:txBody>
      </p:sp>
      <p:sp>
        <p:nvSpPr>
          <p:cNvPr id="22" name="Subtitle 2">
            <a:extLst>
              <a:ext uri="{FF2B5EF4-FFF2-40B4-BE49-F238E27FC236}">
                <a16:creationId xmlns:a16="http://schemas.microsoft.com/office/drawing/2014/main" id="{AAB18A95-11AF-8E49-BEBD-E4235D75E8AF}"/>
              </a:ext>
            </a:extLst>
          </p:cNvPr>
          <p:cNvSpPr txBox="1">
            <a:spLocks/>
          </p:cNvSpPr>
          <p:nvPr/>
        </p:nvSpPr>
        <p:spPr>
          <a:xfrm>
            <a:off x="2230244" y="2314229"/>
            <a:ext cx="2792681" cy="223664"/>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Environmental  awareness</a:t>
            </a:r>
          </a:p>
        </p:txBody>
      </p:sp>
      <p:grpSp>
        <p:nvGrpSpPr>
          <p:cNvPr id="23" name="Group 22">
            <a:extLst>
              <a:ext uri="{FF2B5EF4-FFF2-40B4-BE49-F238E27FC236}">
                <a16:creationId xmlns:a16="http://schemas.microsoft.com/office/drawing/2014/main" id="{C0EA3800-2FF1-864C-9489-EEEA83957646}"/>
              </a:ext>
            </a:extLst>
          </p:cNvPr>
          <p:cNvGrpSpPr/>
          <p:nvPr/>
        </p:nvGrpSpPr>
        <p:grpSpPr>
          <a:xfrm>
            <a:off x="5326972" y="3615865"/>
            <a:ext cx="1125103" cy="1189313"/>
            <a:chOff x="10689077" y="6885187"/>
            <a:chExt cx="2999494" cy="3170675"/>
          </a:xfrm>
          <a:solidFill>
            <a:srgbClr val="00B050"/>
          </a:solidFill>
        </p:grpSpPr>
        <p:sp>
          <p:nvSpPr>
            <p:cNvPr id="24" name="Freeform 23">
              <a:extLst>
                <a:ext uri="{FF2B5EF4-FFF2-40B4-BE49-F238E27FC236}">
                  <a16:creationId xmlns:a16="http://schemas.microsoft.com/office/drawing/2014/main" id="{74025AAA-9EB6-FD4E-8C5D-97C4550135E3}"/>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grp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25" name="Rounded Rectangle 24">
              <a:extLst>
                <a:ext uri="{FF2B5EF4-FFF2-40B4-BE49-F238E27FC236}">
                  <a16:creationId xmlns:a16="http://schemas.microsoft.com/office/drawing/2014/main" id="{7A8BE846-A9AD-934B-B9DC-EDD758236AEB}"/>
                </a:ext>
              </a:extLst>
            </p:cNvPr>
            <p:cNvSpPr/>
            <p:nvPr/>
          </p:nvSpPr>
          <p:spPr>
            <a:xfrm>
              <a:off x="11997779" y="9741795"/>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Rounded Rectangle 25">
              <a:extLst>
                <a:ext uri="{FF2B5EF4-FFF2-40B4-BE49-F238E27FC236}">
                  <a16:creationId xmlns:a16="http://schemas.microsoft.com/office/drawing/2014/main" id="{95C5512C-B41A-B349-B7E3-9D641C06CB2E}"/>
                </a:ext>
              </a:extLst>
            </p:cNvPr>
            <p:cNvSpPr/>
            <p:nvPr/>
          </p:nvSpPr>
          <p:spPr>
            <a:xfrm>
              <a:off x="12063415" y="9859906"/>
              <a:ext cx="250817" cy="19595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ounded Rectangle 26">
              <a:extLst>
                <a:ext uri="{FF2B5EF4-FFF2-40B4-BE49-F238E27FC236}">
                  <a16:creationId xmlns:a16="http://schemas.microsoft.com/office/drawing/2014/main" id="{F60DAD6A-07B1-BF43-9BA6-B91F25E635D5}"/>
                </a:ext>
              </a:extLst>
            </p:cNvPr>
            <p:cNvSpPr/>
            <p:nvPr/>
          </p:nvSpPr>
          <p:spPr>
            <a:xfrm>
              <a:off x="11997779" y="9625964"/>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8" name="Freeform 85">
            <a:extLst>
              <a:ext uri="{FF2B5EF4-FFF2-40B4-BE49-F238E27FC236}">
                <a16:creationId xmlns:a16="http://schemas.microsoft.com/office/drawing/2014/main" id="{8167C4FA-79DA-7F48-8D77-2E8742D58871}"/>
              </a:ext>
            </a:extLst>
          </p:cNvPr>
          <p:cNvSpPr>
            <a:spLocks noChangeArrowheads="1"/>
          </p:cNvSpPr>
          <p:nvPr/>
        </p:nvSpPr>
        <p:spPr bwMode="auto">
          <a:xfrm rot="10249867">
            <a:off x="4638770" y="4876510"/>
            <a:ext cx="1187959" cy="1230281"/>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29" name="Subtitle 2">
            <a:extLst>
              <a:ext uri="{FF2B5EF4-FFF2-40B4-BE49-F238E27FC236}">
                <a16:creationId xmlns:a16="http://schemas.microsoft.com/office/drawing/2014/main" id="{A5840256-3DFB-8143-A83B-328DC6BA6084}"/>
              </a:ext>
            </a:extLst>
          </p:cNvPr>
          <p:cNvSpPr txBox="1">
            <a:spLocks/>
          </p:cNvSpPr>
          <p:nvPr/>
        </p:nvSpPr>
        <p:spPr>
          <a:xfrm>
            <a:off x="2071515" y="5977966"/>
            <a:ext cx="3216302" cy="390376"/>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Occupational Safety and health (OSH)</a:t>
            </a:r>
          </a:p>
        </p:txBody>
      </p:sp>
      <p:sp>
        <p:nvSpPr>
          <p:cNvPr id="30" name="Freeform 82">
            <a:extLst>
              <a:ext uri="{FF2B5EF4-FFF2-40B4-BE49-F238E27FC236}">
                <a16:creationId xmlns:a16="http://schemas.microsoft.com/office/drawing/2014/main" id="{53602438-7462-F541-B924-09A1520BFF9C}"/>
              </a:ext>
            </a:extLst>
          </p:cNvPr>
          <p:cNvSpPr>
            <a:spLocks noChangeArrowheads="1"/>
          </p:cNvSpPr>
          <p:nvPr/>
        </p:nvSpPr>
        <p:spPr bwMode="auto">
          <a:xfrm>
            <a:off x="3976058" y="2980329"/>
            <a:ext cx="1230281" cy="1187959"/>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30050"/>
              </a:solidFill>
              <a:effectLst/>
              <a:uLnTx/>
              <a:uFillTx/>
              <a:latin typeface="Arial" panose="020B0604020202020204" pitchFamily="34" charset="0"/>
              <a:ea typeface="+mn-ea"/>
              <a:cs typeface="Arial" panose="020B0604020202020204" pitchFamily="34" charset="0"/>
            </a:endParaRPr>
          </a:p>
        </p:txBody>
      </p:sp>
      <p:sp>
        <p:nvSpPr>
          <p:cNvPr id="31" name="Subtitle 2">
            <a:extLst>
              <a:ext uri="{FF2B5EF4-FFF2-40B4-BE49-F238E27FC236}">
                <a16:creationId xmlns:a16="http://schemas.microsoft.com/office/drawing/2014/main" id="{9F6E271E-63D3-B840-ADDE-B039B2A77704}"/>
              </a:ext>
            </a:extLst>
          </p:cNvPr>
          <p:cNvSpPr txBox="1">
            <a:spLocks/>
          </p:cNvSpPr>
          <p:nvPr/>
        </p:nvSpPr>
        <p:spPr>
          <a:xfrm>
            <a:off x="1528586" y="4846368"/>
            <a:ext cx="2646646" cy="390376"/>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Open Sans Light" panose="020B0306030504020204" pitchFamily="34" charset="0"/>
                <a:cs typeface="Arial" panose="020B0604020202020204" pitchFamily="34" charset="0"/>
              </a:rPr>
              <a:t>Coordination,&amp; management skills</a:t>
            </a:r>
          </a:p>
        </p:txBody>
      </p:sp>
      <p:sp>
        <p:nvSpPr>
          <p:cNvPr id="32" name="Shape 2631">
            <a:extLst>
              <a:ext uri="{FF2B5EF4-FFF2-40B4-BE49-F238E27FC236}">
                <a16:creationId xmlns:a16="http://schemas.microsoft.com/office/drawing/2014/main" id="{451C57CF-0BC5-D54B-9038-D82321BF92F4}"/>
              </a:ext>
            </a:extLst>
          </p:cNvPr>
          <p:cNvSpPr>
            <a:spLocks noChangeAspect="1"/>
          </p:cNvSpPr>
          <p:nvPr/>
        </p:nvSpPr>
        <p:spPr>
          <a:xfrm>
            <a:off x="6340827" y="5350696"/>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33" name="Shape 2546">
            <a:extLst>
              <a:ext uri="{FF2B5EF4-FFF2-40B4-BE49-F238E27FC236}">
                <a16:creationId xmlns:a16="http://schemas.microsoft.com/office/drawing/2014/main" id="{29CA5AA6-D893-5842-BABF-209C0097796B}"/>
              </a:ext>
            </a:extLst>
          </p:cNvPr>
          <p:cNvSpPr>
            <a:spLocks noChangeAspect="1"/>
          </p:cNvSpPr>
          <p:nvPr/>
        </p:nvSpPr>
        <p:spPr>
          <a:xfrm>
            <a:off x="5182052" y="5321014"/>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34" name="Shape 2688">
            <a:extLst>
              <a:ext uri="{FF2B5EF4-FFF2-40B4-BE49-F238E27FC236}">
                <a16:creationId xmlns:a16="http://schemas.microsoft.com/office/drawing/2014/main" id="{81519378-024C-794F-925A-79731D9AB6B8}"/>
              </a:ext>
            </a:extLst>
          </p:cNvPr>
          <p:cNvSpPr>
            <a:spLocks noChangeAspect="1"/>
          </p:cNvSpPr>
          <p:nvPr/>
        </p:nvSpPr>
        <p:spPr>
          <a:xfrm>
            <a:off x="4445855" y="3538161"/>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7" tIns="14287" rIns="14287" bIns="14287" anchor="ctr"/>
          <a:lstStyle/>
          <a:p>
            <a:pPr marL="0" marR="0" lvl="0" indent="0" algn="l" defTabSz="171444"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600" b="1"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pitchFamily="34" charset="0"/>
              <a:ea typeface="Open Sans Semibold" charset="0"/>
              <a:cs typeface="Arial" panose="020B0604020202020204" pitchFamily="34" charset="0"/>
              <a:sym typeface="Gill Sans"/>
            </a:endParaRPr>
          </a:p>
        </p:txBody>
      </p:sp>
      <p:sp>
        <p:nvSpPr>
          <p:cNvPr id="36" name="Rectangle 35"/>
          <p:cNvSpPr/>
          <p:nvPr/>
        </p:nvSpPr>
        <p:spPr>
          <a:xfrm>
            <a:off x="268762" y="247743"/>
            <a:ext cx="1101230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E2DBE"/>
                </a:solidFill>
                <a:effectLst/>
                <a:uLnTx/>
                <a:uFillTx/>
                <a:latin typeface="Overpass" panose="00000500000000000000" pitchFamily="2" charset="0"/>
                <a:ea typeface="+mn-ea"/>
                <a:cs typeface="Arial" pitchFamily="34" charset="0"/>
              </a:rPr>
              <a:t>Core employability skills </a:t>
            </a:r>
            <a:r>
              <a:rPr lang="en-GB" sz="2800" b="1" dirty="0">
                <a:solidFill>
                  <a:srgbClr val="1E2DBE"/>
                </a:solidFill>
                <a:latin typeface="Overpass" panose="00000500000000000000" pitchFamily="2" charset="0"/>
                <a:cs typeface="Arial" pitchFamily="34" charset="0"/>
              </a:rPr>
              <a:t>for</a:t>
            </a:r>
            <a:r>
              <a:rPr kumimoji="0" lang="en-GB" sz="2800" b="1" i="0" u="none" strike="noStrike" kern="1200" cap="none" spc="0" normalizeH="0" baseline="0" noProof="0" dirty="0">
                <a:ln>
                  <a:noFill/>
                </a:ln>
                <a:solidFill>
                  <a:srgbClr val="1E2DBE"/>
                </a:solidFill>
                <a:effectLst/>
                <a:uLnTx/>
                <a:uFillTx/>
                <a:latin typeface="Overpass" panose="00000500000000000000" pitchFamily="2" charset="0"/>
                <a:ea typeface="+mn-ea"/>
                <a:cs typeface="Arial" pitchFamily="34" charset="0"/>
              </a:rPr>
              <a:t> green transition</a:t>
            </a: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178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58981">
            <a:extLst>
              <a:ext uri="{FF2B5EF4-FFF2-40B4-BE49-F238E27FC236}">
                <a16:creationId xmlns:a16="http://schemas.microsoft.com/office/drawing/2014/main" id="{B126BCF2-5F8E-F946-A529-DDDB04075609}"/>
              </a:ext>
            </a:extLst>
          </p:cNvPr>
          <p:cNvSpPr/>
          <p:nvPr/>
        </p:nvSpPr>
        <p:spPr>
          <a:xfrm flipV="1">
            <a:off x="4773580" y="4725983"/>
            <a:ext cx="763959" cy="699077"/>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5" name="Shape 58981">
            <a:extLst>
              <a:ext uri="{FF2B5EF4-FFF2-40B4-BE49-F238E27FC236}">
                <a16:creationId xmlns:a16="http://schemas.microsoft.com/office/drawing/2014/main" id="{B126BCF2-5F8E-F946-A529-DDDB04075609}"/>
              </a:ext>
            </a:extLst>
          </p:cNvPr>
          <p:cNvSpPr/>
          <p:nvPr/>
        </p:nvSpPr>
        <p:spPr>
          <a:xfrm flipV="1">
            <a:off x="3627107" y="3814391"/>
            <a:ext cx="1544885" cy="42478"/>
          </a:xfrm>
          <a:prstGeom prst="line">
            <a:avLst/>
          </a:prstGeom>
          <a:noFill/>
          <a:ln w="9525" cap="flat" cmpd="sng" algn="ctr">
            <a:solidFill>
              <a:schemeClr val="accent4"/>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6" name="Shape 58981">
            <a:extLst>
              <a:ext uri="{FF2B5EF4-FFF2-40B4-BE49-F238E27FC236}">
                <a16:creationId xmlns:a16="http://schemas.microsoft.com/office/drawing/2014/main" id="{B126BCF2-5F8E-F946-A529-DDDB04075609}"/>
              </a:ext>
            </a:extLst>
          </p:cNvPr>
          <p:cNvSpPr/>
          <p:nvPr/>
        </p:nvSpPr>
        <p:spPr>
          <a:xfrm>
            <a:off x="4660623" y="2634237"/>
            <a:ext cx="843197" cy="460248"/>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7" name="Shape 58981">
            <a:extLst>
              <a:ext uri="{FF2B5EF4-FFF2-40B4-BE49-F238E27FC236}">
                <a16:creationId xmlns:a16="http://schemas.microsoft.com/office/drawing/2014/main" id="{B126BCF2-5F8E-F946-A529-DDDB04075609}"/>
              </a:ext>
            </a:extLst>
          </p:cNvPr>
          <p:cNvSpPr/>
          <p:nvPr/>
        </p:nvSpPr>
        <p:spPr>
          <a:xfrm>
            <a:off x="8043795" y="4725982"/>
            <a:ext cx="865062" cy="388891"/>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8" name="Title 1"/>
          <p:cNvSpPr txBox="1">
            <a:spLocks/>
          </p:cNvSpPr>
          <p:nvPr/>
        </p:nvSpPr>
        <p:spPr>
          <a:xfrm>
            <a:off x="293766" y="1347998"/>
            <a:ext cx="3072982"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3333CC"/>
                </a:solidFill>
                <a:effectLst/>
                <a:uLnTx/>
                <a:uFillTx/>
                <a:latin typeface="Overpass" panose="00000500000000000000" pitchFamily="2" charset="0"/>
                <a:ea typeface="+mj-ea"/>
                <a:cs typeface="Arial Narrow"/>
              </a:rPr>
              <a:t>Comprehensive and coordinated approaches</a:t>
            </a:r>
          </a:p>
        </p:txBody>
      </p:sp>
      <p:sp>
        <p:nvSpPr>
          <p:cNvPr id="30" name="TextBox 29"/>
          <p:cNvSpPr txBox="1"/>
          <p:nvPr/>
        </p:nvSpPr>
        <p:spPr bwMode="auto">
          <a:xfrm>
            <a:off x="6916341" y="6547454"/>
            <a:ext cx="3656770" cy="246221"/>
          </a:xfrm>
          <a:prstGeom prst="rect">
            <a:avLst/>
          </a:prstGeom>
          <a:noFill/>
          <a:ln w="9525">
            <a:noFill/>
            <a:miter lim="800000"/>
            <a:headEnd/>
            <a:tailEnd/>
          </a:ln>
          <a:effectLst/>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Source: ILO(2019), </a:t>
            </a:r>
            <a:r>
              <a:rPr kumimoji="0" lang="fr-CH" sz="10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Arial" charset="0"/>
              </a:rPr>
              <a:t>Skills</a:t>
            </a: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 for a </a:t>
            </a:r>
            <a:r>
              <a:rPr kumimoji="0" lang="fr-CH" sz="10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Arial" charset="0"/>
              </a:rPr>
              <a:t>Greener</a:t>
            </a: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 Future. </a:t>
            </a:r>
            <a:r>
              <a:rPr kumimoji="0" lang="fr-CH" sz="10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Arial" charset="0"/>
              </a:rPr>
              <a:t>Infographic</a:t>
            </a: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 </a:t>
            </a:r>
          </a:p>
        </p:txBody>
      </p:sp>
      <p:sp useBgFill="1">
        <p:nvSpPr>
          <p:cNvPr id="31" name="Shape 58972">
            <a:extLst>
              <a:ext uri="{FF2B5EF4-FFF2-40B4-BE49-F238E27FC236}">
                <a16:creationId xmlns:a16="http://schemas.microsoft.com/office/drawing/2014/main" id="{68ECF79A-DD34-9640-9AFD-2918E9FF58F8}"/>
              </a:ext>
            </a:extLst>
          </p:cNvPr>
          <p:cNvSpPr/>
          <p:nvPr/>
        </p:nvSpPr>
        <p:spPr>
          <a:xfrm>
            <a:off x="5158593" y="2126499"/>
            <a:ext cx="3211115" cy="3086352"/>
          </a:xfrm>
          <a:prstGeom prst="ellipse">
            <a:avLst/>
          </a:prstGeom>
          <a:ln w="63500" cap="flat">
            <a:solidFill>
              <a:schemeClr val="accent1"/>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2" name="TextBox 31">
            <a:extLst>
              <a:ext uri="{FF2B5EF4-FFF2-40B4-BE49-F238E27FC236}">
                <a16:creationId xmlns:a16="http://schemas.microsoft.com/office/drawing/2014/main" id="{F63CCC3D-092F-4B49-813E-7ED6B9C5DA10}"/>
              </a:ext>
            </a:extLst>
          </p:cNvPr>
          <p:cNvSpPr txBox="1"/>
          <p:nvPr/>
        </p:nvSpPr>
        <p:spPr>
          <a:xfrm>
            <a:off x="5193857" y="3376645"/>
            <a:ext cx="2849937" cy="1508105"/>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300" b="1" i="0" u="none" strike="noStrike" kern="1200" cap="none" spc="0" normalizeH="0" baseline="0" noProof="0" dirty="0">
                <a:ln>
                  <a:noFill/>
                </a:ln>
                <a:solidFill>
                  <a:srgbClr val="1E2DBE"/>
                </a:solidFill>
                <a:effectLst/>
                <a:uLnTx/>
                <a:uFillTx/>
                <a:latin typeface="Overpass" panose="00000500000000000000" pitchFamily="2" charset="0"/>
                <a:ea typeface="+mn-ea"/>
                <a:cs typeface="Arial" charset="0"/>
              </a:rPr>
              <a:t>Skills development measures enable  green and digital transitions</a:t>
            </a:r>
          </a:p>
        </p:txBody>
      </p:sp>
      <p:sp>
        <p:nvSpPr>
          <p:cNvPr id="33" name="Shape 58981">
            <a:extLst>
              <a:ext uri="{FF2B5EF4-FFF2-40B4-BE49-F238E27FC236}">
                <a16:creationId xmlns:a16="http://schemas.microsoft.com/office/drawing/2014/main" id="{B126BCF2-5F8E-F946-A529-DDDB04075609}"/>
              </a:ext>
            </a:extLst>
          </p:cNvPr>
          <p:cNvSpPr/>
          <p:nvPr/>
        </p:nvSpPr>
        <p:spPr>
          <a:xfrm flipV="1">
            <a:off x="8202520" y="2594588"/>
            <a:ext cx="843197" cy="621945"/>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useBgFill="1">
        <p:nvSpPr>
          <p:cNvPr id="34" name="Shape 58972">
            <a:extLst>
              <a:ext uri="{FF2B5EF4-FFF2-40B4-BE49-F238E27FC236}">
                <a16:creationId xmlns:a16="http://schemas.microsoft.com/office/drawing/2014/main" id="{68ECF79A-DD34-9640-9AFD-2918E9FF58F8}"/>
              </a:ext>
            </a:extLst>
          </p:cNvPr>
          <p:cNvSpPr/>
          <p:nvPr/>
        </p:nvSpPr>
        <p:spPr>
          <a:xfrm>
            <a:off x="9064584" y="1419862"/>
            <a:ext cx="2200130" cy="217585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5" name="TextBox 34">
            <a:extLst>
              <a:ext uri="{FF2B5EF4-FFF2-40B4-BE49-F238E27FC236}">
                <a16:creationId xmlns:a16="http://schemas.microsoft.com/office/drawing/2014/main" id="{F63CCC3D-092F-4B49-813E-7ED6B9C5DA10}"/>
              </a:ext>
            </a:extLst>
          </p:cNvPr>
          <p:cNvSpPr txBox="1"/>
          <p:nvPr/>
        </p:nvSpPr>
        <p:spPr>
          <a:xfrm>
            <a:off x="9220311" y="1825896"/>
            <a:ext cx="1888675" cy="1323439"/>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Adapting curricula and competency standards </a:t>
            </a:r>
          </a:p>
        </p:txBody>
      </p:sp>
      <p:sp useBgFill="1">
        <p:nvSpPr>
          <p:cNvPr id="36" name="Shape 58972">
            <a:extLst>
              <a:ext uri="{FF2B5EF4-FFF2-40B4-BE49-F238E27FC236}">
                <a16:creationId xmlns:a16="http://schemas.microsoft.com/office/drawing/2014/main" id="{68ECF79A-DD34-9640-9AFD-2918E9FF58F8}"/>
              </a:ext>
            </a:extLst>
          </p:cNvPr>
          <p:cNvSpPr/>
          <p:nvPr/>
        </p:nvSpPr>
        <p:spPr>
          <a:xfrm>
            <a:off x="8740326" y="3928821"/>
            <a:ext cx="2524388" cy="248924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7" name="TextBox 36">
            <a:extLst>
              <a:ext uri="{FF2B5EF4-FFF2-40B4-BE49-F238E27FC236}">
                <a16:creationId xmlns:a16="http://schemas.microsoft.com/office/drawing/2014/main" id="{F63CCC3D-092F-4B49-813E-7ED6B9C5DA10}"/>
              </a:ext>
            </a:extLst>
          </p:cNvPr>
          <p:cNvSpPr txBox="1"/>
          <p:nvPr/>
        </p:nvSpPr>
        <p:spPr>
          <a:xfrm>
            <a:off x="8644754" y="4145378"/>
            <a:ext cx="2715531" cy="1938992"/>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Adapting apprenticeship training, vocational education programmes and tertiary education</a:t>
            </a:r>
          </a:p>
        </p:txBody>
      </p:sp>
      <p:sp useBgFill="1">
        <p:nvSpPr>
          <p:cNvPr id="38" name="Shape 58972">
            <a:extLst>
              <a:ext uri="{FF2B5EF4-FFF2-40B4-BE49-F238E27FC236}">
                <a16:creationId xmlns:a16="http://schemas.microsoft.com/office/drawing/2014/main" id="{68ECF79A-DD34-9640-9AFD-2918E9FF58F8}"/>
              </a:ext>
            </a:extLst>
          </p:cNvPr>
          <p:cNvSpPr/>
          <p:nvPr/>
        </p:nvSpPr>
        <p:spPr>
          <a:xfrm>
            <a:off x="3163396" y="1397911"/>
            <a:ext cx="1629812" cy="160300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9" name="TextBox 38">
            <a:extLst>
              <a:ext uri="{FF2B5EF4-FFF2-40B4-BE49-F238E27FC236}">
                <a16:creationId xmlns:a16="http://schemas.microsoft.com/office/drawing/2014/main" id="{F63CCC3D-092F-4B49-813E-7ED6B9C5DA10}"/>
              </a:ext>
            </a:extLst>
          </p:cNvPr>
          <p:cNvSpPr txBox="1"/>
          <p:nvPr/>
        </p:nvSpPr>
        <p:spPr>
          <a:xfrm>
            <a:off x="3033964" y="1787945"/>
            <a:ext cx="1888675" cy="677108"/>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Anticipation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of skills needs</a:t>
            </a:r>
          </a:p>
        </p:txBody>
      </p:sp>
      <p:sp>
        <p:nvSpPr>
          <p:cNvPr id="40" name="Shape 58972">
            <a:extLst>
              <a:ext uri="{FF2B5EF4-FFF2-40B4-BE49-F238E27FC236}">
                <a16:creationId xmlns:a16="http://schemas.microsoft.com/office/drawing/2014/main" id="{68ECF79A-DD34-9640-9AFD-2918E9FF58F8}"/>
              </a:ext>
            </a:extLst>
          </p:cNvPr>
          <p:cNvSpPr/>
          <p:nvPr/>
        </p:nvSpPr>
        <p:spPr>
          <a:xfrm>
            <a:off x="1402118" y="2840896"/>
            <a:ext cx="2200130" cy="2175850"/>
          </a:xfrm>
          <a:prstGeom prst="ellipse">
            <a:avLst/>
          </a:prstGeom>
          <a:ln w="63500" cap="flat">
            <a:solidFill>
              <a:schemeClr val="accent4"/>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960A55"/>
              </a:solidFill>
              <a:effectLst/>
              <a:uLnTx/>
              <a:uFillTx/>
              <a:latin typeface="Lato Light" panose="020F0502020204030203" pitchFamily="34" charset="0"/>
              <a:ea typeface="+mn-ea"/>
              <a:cs typeface="+mn-cs"/>
            </a:endParaRPr>
          </a:p>
        </p:txBody>
      </p:sp>
      <p:sp>
        <p:nvSpPr>
          <p:cNvPr id="41" name="TextBox 40">
            <a:extLst>
              <a:ext uri="{FF2B5EF4-FFF2-40B4-BE49-F238E27FC236}">
                <a16:creationId xmlns:a16="http://schemas.microsoft.com/office/drawing/2014/main" id="{F63CCC3D-092F-4B49-813E-7ED6B9C5DA10}"/>
              </a:ext>
            </a:extLst>
          </p:cNvPr>
          <p:cNvSpPr txBox="1"/>
          <p:nvPr/>
        </p:nvSpPr>
        <p:spPr>
          <a:xfrm>
            <a:off x="1557845" y="3237678"/>
            <a:ext cx="1888675" cy="1323439"/>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Social dialogue and institutional development</a:t>
            </a:r>
          </a:p>
        </p:txBody>
      </p:sp>
      <p:sp useBgFill="1">
        <p:nvSpPr>
          <p:cNvPr id="42" name="Shape 58972">
            <a:extLst>
              <a:ext uri="{FF2B5EF4-FFF2-40B4-BE49-F238E27FC236}">
                <a16:creationId xmlns:a16="http://schemas.microsoft.com/office/drawing/2014/main" id="{68ECF79A-DD34-9640-9AFD-2918E9FF58F8}"/>
              </a:ext>
            </a:extLst>
          </p:cNvPr>
          <p:cNvSpPr/>
          <p:nvPr/>
        </p:nvSpPr>
        <p:spPr>
          <a:xfrm>
            <a:off x="3259810" y="5067565"/>
            <a:ext cx="1629812" cy="1603000"/>
          </a:xfrm>
          <a:prstGeom prst="ellipse">
            <a:avLst/>
          </a:prstGeom>
          <a:ln w="63500" cap="flat">
            <a:solidFill>
              <a:schemeClr val="tx1">
                <a:lumMod val="75000"/>
                <a:lumOff val="25000"/>
              </a:schemeClr>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43" name="TextBox 42">
            <a:extLst>
              <a:ext uri="{FF2B5EF4-FFF2-40B4-BE49-F238E27FC236}">
                <a16:creationId xmlns:a16="http://schemas.microsoft.com/office/drawing/2014/main" id="{F63CCC3D-092F-4B49-813E-7ED6B9C5DA10}"/>
              </a:ext>
            </a:extLst>
          </p:cNvPr>
          <p:cNvSpPr txBox="1"/>
          <p:nvPr/>
        </p:nvSpPr>
        <p:spPr>
          <a:xfrm>
            <a:off x="3136162" y="5410495"/>
            <a:ext cx="1888675" cy="96949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230050">
                    <a:lumMod val="75000"/>
                    <a:lumOff val="25000"/>
                  </a:srgbClr>
                </a:solidFill>
                <a:effectLst/>
                <a:uLnTx/>
                <a:uFillTx/>
                <a:latin typeface="Overpass" panose="00000500000000000000" pitchFamily="2" charset="0"/>
                <a:ea typeface="+mn-ea"/>
                <a:cs typeface="Arial" charset="0"/>
              </a:rPr>
              <a:t>Active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230050">
                    <a:lumMod val="75000"/>
                    <a:lumOff val="25000"/>
                  </a:srgbClr>
                </a:solidFill>
                <a:effectLst/>
                <a:uLnTx/>
                <a:uFillTx/>
                <a:latin typeface="Overpass" panose="00000500000000000000" pitchFamily="2" charset="0"/>
                <a:ea typeface="+mn-ea"/>
                <a:cs typeface="Arial" charset="0"/>
              </a:rPr>
              <a:t>labour market policies</a:t>
            </a:r>
          </a:p>
        </p:txBody>
      </p:sp>
      <p:sp>
        <p:nvSpPr>
          <p:cNvPr id="21" name="Shape 58981">
            <a:extLst>
              <a:ext uri="{FF2B5EF4-FFF2-40B4-BE49-F238E27FC236}">
                <a16:creationId xmlns:a16="http://schemas.microsoft.com/office/drawing/2014/main" id="{B126BCF2-5F8E-F946-A529-DDDB04075609}"/>
              </a:ext>
            </a:extLst>
          </p:cNvPr>
          <p:cNvSpPr/>
          <p:nvPr/>
        </p:nvSpPr>
        <p:spPr>
          <a:xfrm flipV="1">
            <a:off x="6766560" y="1787944"/>
            <a:ext cx="35684" cy="292316"/>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useBgFill="1">
        <p:nvSpPr>
          <p:cNvPr id="23" name="Shape 58972">
            <a:extLst>
              <a:ext uri="{FF2B5EF4-FFF2-40B4-BE49-F238E27FC236}">
                <a16:creationId xmlns:a16="http://schemas.microsoft.com/office/drawing/2014/main" id="{68ECF79A-DD34-9640-9AFD-2918E9FF58F8}"/>
              </a:ext>
            </a:extLst>
          </p:cNvPr>
          <p:cNvSpPr/>
          <p:nvPr/>
        </p:nvSpPr>
        <p:spPr>
          <a:xfrm>
            <a:off x="5943595" y="133724"/>
            <a:ext cx="1759244" cy="1589523"/>
          </a:xfrm>
          <a:prstGeom prst="ellipse">
            <a:avLst/>
          </a:prstGeom>
          <a:ln w="63500" cap="flat">
            <a:solidFill>
              <a:schemeClr val="accent4"/>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9" name="TextBox 28">
            <a:extLst>
              <a:ext uri="{FF2B5EF4-FFF2-40B4-BE49-F238E27FC236}">
                <a16:creationId xmlns:a16="http://schemas.microsoft.com/office/drawing/2014/main" id="{F63CCC3D-092F-4B49-813E-7ED6B9C5DA10}"/>
              </a:ext>
            </a:extLst>
          </p:cNvPr>
          <p:cNvSpPr txBox="1"/>
          <p:nvPr/>
        </p:nvSpPr>
        <p:spPr>
          <a:xfrm>
            <a:off x="5878880" y="624546"/>
            <a:ext cx="1888675" cy="96949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Policy coherence and coordination</a:t>
            </a:r>
          </a:p>
        </p:txBody>
      </p:sp>
      <p:sp>
        <p:nvSpPr>
          <p:cNvPr id="2" name="Shape 58981">
            <a:extLst>
              <a:ext uri="{FF2B5EF4-FFF2-40B4-BE49-F238E27FC236}">
                <a16:creationId xmlns:a16="http://schemas.microsoft.com/office/drawing/2014/main" id="{8B689B4E-2F28-2F21-FE22-533EB76BE095}"/>
              </a:ext>
            </a:extLst>
          </p:cNvPr>
          <p:cNvSpPr/>
          <p:nvPr/>
        </p:nvSpPr>
        <p:spPr>
          <a:xfrm>
            <a:off x="6502425" y="5259091"/>
            <a:ext cx="36182" cy="355438"/>
          </a:xfrm>
          <a:prstGeom prst="line">
            <a:avLst/>
          </a:prstGeom>
          <a:noFill/>
          <a:ln w="9525" cap="flat" cmpd="sng" algn="ctr">
            <a:solidFill>
              <a:schemeClr val="accent4"/>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 name="Shape 58972">
            <a:extLst>
              <a:ext uri="{FF2B5EF4-FFF2-40B4-BE49-F238E27FC236}">
                <a16:creationId xmlns:a16="http://schemas.microsoft.com/office/drawing/2014/main" id="{CA474536-E54C-FBF7-BB8D-A3D4C5CD62CD}"/>
              </a:ext>
            </a:extLst>
          </p:cNvPr>
          <p:cNvSpPr/>
          <p:nvPr/>
        </p:nvSpPr>
        <p:spPr>
          <a:xfrm>
            <a:off x="5878880" y="5578051"/>
            <a:ext cx="1244542" cy="1293778"/>
          </a:xfrm>
          <a:prstGeom prst="ellipse">
            <a:avLst/>
          </a:prstGeom>
          <a:ln w="63500" cap="flat">
            <a:solidFill>
              <a:schemeClr val="accent4"/>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960A55"/>
              </a:solidFill>
              <a:effectLst/>
              <a:uLnTx/>
              <a:uFillTx/>
              <a:latin typeface="Lato Light" panose="020F0502020204030203" pitchFamily="34" charset="0"/>
              <a:ea typeface="+mn-ea"/>
              <a:cs typeface="+mn-cs"/>
            </a:endParaRPr>
          </a:p>
        </p:txBody>
      </p:sp>
      <p:sp>
        <p:nvSpPr>
          <p:cNvPr id="4" name="TextBox 3">
            <a:extLst>
              <a:ext uri="{FF2B5EF4-FFF2-40B4-BE49-F238E27FC236}">
                <a16:creationId xmlns:a16="http://schemas.microsoft.com/office/drawing/2014/main" id="{E84A6C5A-BF7D-B350-E636-E5D6A7675E02}"/>
              </a:ext>
            </a:extLst>
          </p:cNvPr>
          <p:cNvSpPr txBox="1"/>
          <p:nvPr/>
        </p:nvSpPr>
        <p:spPr>
          <a:xfrm>
            <a:off x="5850498" y="5829938"/>
            <a:ext cx="1340163" cy="83099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Intended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inclusive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policies</a:t>
            </a:r>
          </a:p>
        </p:txBody>
      </p:sp>
    </p:spTree>
    <p:extLst>
      <p:ext uri="{BB962C8B-B14F-4D97-AF65-F5344CB8AC3E}">
        <p14:creationId xmlns:p14="http://schemas.microsoft.com/office/powerpoint/2010/main" val="58759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30" y="360133"/>
            <a:ext cx="10015158" cy="720000"/>
          </a:xfrm>
        </p:spPr>
        <p:txBody>
          <a:bodyPr>
            <a:normAutofit fontScale="90000"/>
          </a:bodyPr>
          <a:lstStyle/>
          <a:p>
            <a:r>
              <a:rPr lang="en-GB" sz="3200" b="1" dirty="0">
                <a:solidFill>
                  <a:schemeClr val="accent1"/>
                </a:solidFill>
                <a:latin typeface="Overpass" panose="00000500000000000000" pitchFamily="2" charset="0"/>
                <a:cs typeface="Arial" pitchFamily="34" charset="0"/>
              </a:rPr>
              <a:t>Investment in reskilling and upskilling is a condition for the green and digital transition</a:t>
            </a:r>
            <a:br>
              <a:rPr lang="en-GB" sz="3200" b="1" dirty="0">
                <a:solidFill>
                  <a:schemeClr val="accent1"/>
                </a:solidFill>
                <a:latin typeface="Overpass" panose="00000500000000000000" pitchFamily="2" charset="0"/>
                <a:cs typeface="Arial" pitchFamily="34" charset="0"/>
              </a:rPr>
            </a:br>
            <a:endParaRPr lang="en-GB" sz="3200" b="1" dirty="0">
              <a:solidFill>
                <a:schemeClr val="accent1"/>
              </a:solidFill>
              <a:latin typeface="Overpass" panose="00000500000000000000" pitchFamily="2" charset="0"/>
              <a:cs typeface="Arial" pitchFamily="34" charset="0"/>
            </a:endParaRPr>
          </a:p>
        </p:txBody>
      </p:sp>
      <p:pic>
        <p:nvPicPr>
          <p:cNvPr id="5" name="Picture 4">
            <a:extLst>
              <a:ext uri="{FF2B5EF4-FFF2-40B4-BE49-F238E27FC236}">
                <a16:creationId xmlns:a16="http://schemas.microsoft.com/office/drawing/2014/main" id="{55A89D8B-3FD7-EE42-A94B-EAF004AA3135}"/>
              </a:ext>
            </a:extLst>
          </p:cNvPr>
          <p:cNvPicPr>
            <a:picLocks noChangeAspect="1"/>
          </p:cNvPicPr>
          <p:nvPr/>
        </p:nvPicPr>
        <p:blipFill>
          <a:blip r:embed="rId3"/>
          <a:stretch>
            <a:fillRect/>
          </a:stretch>
        </p:blipFill>
        <p:spPr>
          <a:xfrm>
            <a:off x="6096000" y="1160143"/>
            <a:ext cx="4827270" cy="5093602"/>
          </a:xfrm>
          <a:prstGeom prst="rect">
            <a:avLst/>
          </a:prstGeom>
        </p:spPr>
      </p:pic>
      <p:sp>
        <p:nvSpPr>
          <p:cNvPr id="8" name="TextBox 7">
            <a:extLst>
              <a:ext uri="{FF2B5EF4-FFF2-40B4-BE49-F238E27FC236}">
                <a16:creationId xmlns:a16="http://schemas.microsoft.com/office/drawing/2014/main" id="{0638A301-649B-AC13-C3FE-75D67E54BD67}"/>
              </a:ext>
            </a:extLst>
          </p:cNvPr>
          <p:cNvSpPr txBox="1"/>
          <p:nvPr/>
        </p:nvSpPr>
        <p:spPr>
          <a:xfrm>
            <a:off x="1005840" y="1920240"/>
            <a:ext cx="3941335" cy="1569660"/>
          </a:xfrm>
          <a:prstGeom prst="rect">
            <a:avLst/>
          </a:prstGeom>
          <a:noFill/>
        </p:spPr>
        <p:txBody>
          <a:bodyPr wrap="none" rtlCol="0">
            <a:spAutoFit/>
          </a:bodyPr>
          <a:lstStyle/>
          <a:p>
            <a:r>
              <a:rPr lang="en-GB" sz="3200" dirty="0">
                <a:solidFill>
                  <a:srgbClr val="FF0000"/>
                </a:solidFill>
              </a:rPr>
              <a:t>Skills development are</a:t>
            </a:r>
          </a:p>
          <a:p>
            <a:pPr marL="285750" indent="-285750">
              <a:buFont typeface="Arial" panose="020B0604020202020204" pitchFamily="34" charset="0"/>
              <a:buChar char="•"/>
            </a:pPr>
            <a:r>
              <a:rPr lang="en-GB" sz="3200" dirty="0">
                <a:solidFill>
                  <a:srgbClr val="FF0000"/>
                </a:solidFill>
              </a:rPr>
              <a:t>buffer</a:t>
            </a:r>
          </a:p>
          <a:p>
            <a:pPr marL="285750" indent="-285750">
              <a:buFont typeface="Arial" panose="020B0604020202020204" pitchFamily="34" charset="0"/>
              <a:buChar char="•"/>
            </a:pPr>
            <a:r>
              <a:rPr lang="en-GB" sz="3200" dirty="0">
                <a:solidFill>
                  <a:srgbClr val="FF0000"/>
                </a:solidFill>
              </a:rPr>
              <a:t>engine</a:t>
            </a:r>
          </a:p>
        </p:txBody>
      </p:sp>
    </p:spTree>
    <p:extLst>
      <p:ext uri="{BB962C8B-B14F-4D97-AF65-F5344CB8AC3E}">
        <p14:creationId xmlns:p14="http://schemas.microsoft.com/office/powerpoint/2010/main" val="3981445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4" y="-64301"/>
            <a:ext cx="11210924" cy="720000"/>
          </a:xfrm>
        </p:spPr>
        <p:txBody>
          <a:bodyPr/>
          <a:lstStyle/>
          <a:p>
            <a:r>
              <a:rPr lang="en-GB" dirty="0"/>
              <a:t>Thank you for your attention! </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9" name="Rectangle 8"/>
          <p:cNvSpPr/>
          <p:nvPr/>
        </p:nvSpPr>
        <p:spPr>
          <a:xfrm>
            <a:off x="10850880" y="6252754"/>
            <a:ext cx="1105989" cy="330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3" name="Picture 52">
            <a:extLst>
              <a:ext uri="{FF2B5EF4-FFF2-40B4-BE49-F238E27FC236}">
                <a16:creationId xmlns:a16="http://schemas.microsoft.com/office/drawing/2014/main" id="{BB5AF127-6D1B-453B-87E1-4E9D34B87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4328530"/>
            <a:ext cx="1828191" cy="2529470"/>
          </a:xfrm>
          <a:prstGeom prst="rect">
            <a:avLst/>
          </a:prstGeom>
          <a:ln>
            <a:noFill/>
          </a:ln>
          <a:effectLst>
            <a:outerShdw blurRad="292100" dist="139700" dir="2700000" algn="tl" rotWithShape="0">
              <a:srgbClr val="333333">
                <a:alpha val="65000"/>
              </a:srgbClr>
            </a:outerShdw>
          </a:effectLst>
        </p:spPr>
      </p:pic>
      <p:pic>
        <p:nvPicPr>
          <p:cNvPr id="58" name="Picture 57">
            <a:extLst>
              <a:ext uri="{FF2B5EF4-FFF2-40B4-BE49-F238E27FC236}">
                <a16:creationId xmlns:a16="http://schemas.microsoft.com/office/drawing/2014/main" id="{DEA58A44-845C-47FE-829B-0982BBFEDC6C}"/>
              </a:ext>
            </a:extLst>
          </p:cNvPr>
          <p:cNvPicPr>
            <a:picLocks noChangeAspect="1"/>
          </p:cNvPicPr>
          <p:nvPr/>
        </p:nvPicPr>
        <p:blipFill>
          <a:blip r:embed="rId4"/>
          <a:stretch>
            <a:fillRect/>
          </a:stretch>
        </p:blipFill>
        <p:spPr>
          <a:xfrm>
            <a:off x="3575720" y="4265538"/>
            <a:ext cx="1828191" cy="2626675"/>
          </a:xfrm>
          <a:prstGeom prst="rect">
            <a:avLst/>
          </a:prstGeom>
        </p:spPr>
      </p:pic>
      <p:pic>
        <p:nvPicPr>
          <p:cNvPr id="4" name="Picture 3" descr="Diagram&#10;&#10;Description automatically generated">
            <a:extLst>
              <a:ext uri="{FF2B5EF4-FFF2-40B4-BE49-F238E27FC236}">
                <a16:creationId xmlns:a16="http://schemas.microsoft.com/office/drawing/2014/main" id="{8C93CE8D-232B-4548-B27A-5618E56F5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8729" y="1892167"/>
            <a:ext cx="1819288" cy="2575045"/>
          </a:xfrm>
          <a:prstGeom prst="rect">
            <a:avLst/>
          </a:prstGeom>
        </p:spPr>
      </p:pic>
      <p:pic>
        <p:nvPicPr>
          <p:cNvPr id="12" name="Picture 11">
            <a:extLst>
              <a:ext uri="{FF2B5EF4-FFF2-40B4-BE49-F238E27FC236}">
                <a16:creationId xmlns:a16="http://schemas.microsoft.com/office/drawing/2014/main" id="{FB3CC9F3-297E-4F3C-890F-5FA1B1C911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336" y="1916832"/>
            <a:ext cx="1828191" cy="2513763"/>
          </a:xfrm>
          <a:prstGeom prst="rect">
            <a:avLst/>
          </a:prstGeom>
        </p:spPr>
      </p:pic>
      <p:pic>
        <p:nvPicPr>
          <p:cNvPr id="59" name="Picture 58">
            <a:extLst>
              <a:ext uri="{FF2B5EF4-FFF2-40B4-BE49-F238E27FC236}">
                <a16:creationId xmlns:a16="http://schemas.microsoft.com/office/drawing/2014/main" id="{7AFB1616-E302-4A41-815F-70D5046DEBE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51984" y="4282955"/>
            <a:ext cx="1828191" cy="2575045"/>
          </a:xfrm>
          <a:prstGeom prst="rect">
            <a:avLst/>
          </a:prstGeom>
          <a:ln>
            <a:noFill/>
          </a:ln>
          <a:effectLst>
            <a:outerShdw blurRad="292100" dist="139700" dir="2700000" algn="tl" rotWithShape="0">
              <a:srgbClr val="333333">
                <a:alpha val="65000"/>
              </a:srgbClr>
            </a:outerShdw>
          </a:effectLst>
        </p:spPr>
      </p:pic>
      <p:pic>
        <p:nvPicPr>
          <p:cNvPr id="1026" name="Picture 1">
            <a:extLst>
              <a:ext uri="{FF2B5EF4-FFF2-40B4-BE49-F238E27FC236}">
                <a16:creationId xmlns:a16="http://schemas.microsoft.com/office/drawing/2014/main" id="{40EACA9B-6370-4428-BB93-AB7573A148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82457" y="4251831"/>
            <a:ext cx="1905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A9A1FC6-98D3-0F38-8B5A-F455708102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912" y="196423"/>
            <a:ext cx="2568239" cy="33045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6595304-5C23-6360-2BE9-73329C9C91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8168" y="188640"/>
            <a:ext cx="2414588" cy="3161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7CBBD55-CD62-C0F7-ABD7-005D2740C2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93761" y="188640"/>
            <a:ext cx="2376265" cy="312746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BD32E24B-6A7B-7375-8836-32020DAA93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360" y="4365104"/>
            <a:ext cx="2047875" cy="27527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9E2825A-5F48-AA54-41F9-95B0679E8F25}"/>
              </a:ext>
            </a:extLst>
          </p:cNvPr>
          <p:cNvSpPr txBox="1">
            <a:spLocks/>
          </p:cNvSpPr>
          <p:nvPr/>
        </p:nvSpPr>
        <p:spPr>
          <a:xfrm>
            <a:off x="5542260" y="3429000"/>
            <a:ext cx="7250484"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fontAlgn="auto">
              <a:spcAft>
                <a:spcPts val="0"/>
              </a:spcAft>
            </a:pPr>
            <a:r>
              <a:rPr lang="en-GB" sz="3200" b="0" dirty="0"/>
              <a:t>More resources at: </a:t>
            </a:r>
            <a:r>
              <a:rPr lang="en-GB" sz="3200" b="0" i="1" dirty="0" err="1"/>
              <a:t>ilo</a:t>
            </a:r>
            <a:r>
              <a:rPr lang="en-GB" sz="3200" b="0" i="1" dirty="0"/>
              <a:t>/skills  </a:t>
            </a:r>
          </a:p>
        </p:txBody>
      </p:sp>
    </p:spTree>
    <p:extLst>
      <p:ext uri="{BB962C8B-B14F-4D97-AF65-F5344CB8AC3E}">
        <p14:creationId xmlns:p14="http://schemas.microsoft.com/office/powerpoint/2010/main" val="3682378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127AC8-3A45-2599-9E3B-BECCCC7D88F4}"/>
              </a:ext>
            </a:extLst>
          </p:cNvPr>
          <p:cNvSpPr txBox="1">
            <a:spLocks/>
          </p:cNvSpPr>
          <p:nvPr/>
        </p:nvSpPr>
        <p:spPr>
          <a:xfrm>
            <a:off x="360884" y="1301223"/>
            <a:ext cx="3022396" cy="1366221"/>
          </a:xfrm>
          <a:prstGeom prst="rect">
            <a:avLst/>
          </a:prstGeom>
        </p:spPr>
        <p:txBody>
          <a:bodyPr vert="horz" wrap="square" lIns="91440" tIns="45720" rIns="91440" bIns="54000" rtlCol="0" anchor="t"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2800" dirty="0">
                <a:latin typeface="Overpass" panose="00000500000000000000" pitchFamily="2" charset="0"/>
              </a:rPr>
              <a:t>Interconnected digital and green transitions</a:t>
            </a:r>
          </a:p>
        </p:txBody>
      </p:sp>
      <p:sp>
        <p:nvSpPr>
          <p:cNvPr id="8" name="Footer Placeholder 5">
            <a:extLst>
              <a:ext uri="{FF2B5EF4-FFF2-40B4-BE49-F238E27FC236}">
                <a16:creationId xmlns:a16="http://schemas.microsoft.com/office/drawing/2014/main" id="{17F738E3-BC4B-AB77-48C6-627D8638F8AE}"/>
              </a:ext>
            </a:extLst>
          </p:cNvPr>
          <p:cNvSpPr>
            <a:spLocks noGrp="1"/>
          </p:cNvSpPr>
          <p:nvPr>
            <p:ph type="ftr" sz="quarter" idx="11"/>
          </p:nvPr>
        </p:nvSpPr>
        <p:spPr>
          <a:xfrm>
            <a:off x="-412594" y="6541731"/>
            <a:ext cx="4114800" cy="365125"/>
          </a:xfrm>
        </p:spPr>
        <p:txBody>
          <a:bodyPr/>
          <a:lstStyle/>
          <a:p>
            <a:r>
              <a:rPr lang="en-GB"/>
              <a:t>Advancing social justice, promoting decent work</a:t>
            </a:r>
          </a:p>
        </p:txBody>
      </p:sp>
      <p:pic>
        <p:nvPicPr>
          <p:cNvPr id="9" name="Picture 8">
            <a:extLst>
              <a:ext uri="{FF2B5EF4-FFF2-40B4-BE49-F238E27FC236}">
                <a16:creationId xmlns:a16="http://schemas.microsoft.com/office/drawing/2014/main" id="{E8F8B291-419A-7916-2951-BBE638B8B9EB}"/>
              </a:ext>
            </a:extLst>
          </p:cNvPr>
          <p:cNvPicPr>
            <a:picLocks noChangeAspect="1"/>
          </p:cNvPicPr>
          <p:nvPr/>
        </p:nvPicPr>
        <p:blipFill>
          <a:blip r:embed="rId3"/>
          <a:stretch>
            <a:fillRect/>
          </a:stretch>
        </p:blipFill>
        <p:spPr>
          <a:xfrm>
            <a:off x="5503965" y="1553150"/>
            <a:ext cx="2738147" cy="3499036"/>
          </a:xfrm>
          <a:prstGeom prst="rect">
            <a:avLst/>
          </a:prstGeom>
        </p:spPr>
      </p:pic>
      <p:sp>
        <p:nvSpPr>
          <p:cNvPr id="10" name="TextBox 9">
            <a:extLst>
              <a:ext uri="{FF2B5EF4-FFF2-40B4-BE49-F238E27FC236}">
                <a16:creationId xmlns:a16="http://schemas.microsoft.com/office/drawing/2014/main" id="{FE55F5A1-295D-DA30-6EAC-7E03A2D58934}"/>
              </a:ext>
            </a:extLst>
          </p:cNvPr>
          <p:cNvSpPr txBox="1"/>
          <p:nvPr/>
        </p:nvSpPr>
        <p:spPr>
          <a:xfrm>
            <a:off x="3357009" y="3233206"/>
            <a:ext cx="1371578" cy="523220"/>
          </a:xfrm>
          <a:prstGeom prst="rect">
            <a:avLst/>
          </a:prstGeom>
          <a:noFill/>
        </p:spPr>
        <p:txBody>
          <a:bodyPr wrap="square">
            <a:spAutoFit/>
          </a:bodyPr>
          <a:lstStyle/>
          <a:p>
            <a:pPr marR="0" lvl="0" defTabSz="914400" rtl="0" eaLnBrk="1" fontAlgn="base" latinLnBrk="0" hangingPunct="1">
              <a:lnSpc>
                <a:spcPct val="100000"/>
              </a:lnSpc>
              <a:spcBef>
                <a:spcPct val="20000"/>
              </a:spcBef>
              <a:spcAft>
                <a:spcPct val="0"/>
              </a:spcAft>
              <a:buClr>
                <a:srgbClr val="230050"/>
              </a:buClr>
              <a:buSzTx/>
              <a:tabLst/>
              <a:defRPr/>
            </a:pPr>
            <a:r>
              <a:rPr lang="en-GB" sz="2800" b="1" kern="0" dirty="0">
                <a:solidFill>
                  <a:srgbClr val="0070C0"/>
                </a:solidFill>
                <a:latin typeface="+mj-lt"/>
              </a:rPr>
              <a:t>Digital </a:t>
            </a:r>
            <a:endParaRPr kumimoji="0" lang="en-GB" sz="2800" b="1" i="0" u="none" strike="noStrike" kern="0" cap="none" spc="0" normalizeH="0" baseline="0" noProof="0" dirty="0">
              <a:ln>
                <a:noFill/>
              </a:ln>
              <a:solidFill>
                <a:srgbClr val="0070C0"/>
              </a:solidFill>
              <a:effectLst/>
              <a:uLnTx/>
              <a:uFillTx/>
              <a:latin typeface="+mj-lt"/>
            </a:endParaRPr>
          </a:p>
        </p:txBody>
      </p:sp>
      <p:sp>
        <p:nvSpPr>
          <p:cNvPr id="11" name="TextBox 10">
            <a:extLst>
              <a:ext uri="{FF2B5EF4-FFF2-40B4-BE49-F238E27FC236}">
                <a16:creationId xmlns:a16="http://schemas.microsoft.com/office/drawing/2014/main" id="{7E8CE528-64A2-E187-3380-C125D2E8B75F}"/>
              </a:ext>
            </a:extLst>
          </p:cNvPr>
          <p:cNvSpPr txBox="1"/>
          <p:nvPr/>
        </p:nvSpPr>
        <p:spPr>
          <a:xfrm>
            <a:off x="9378197" y="3169268"/>
            <a:ext cx="1442588" cy="523220"/>
          </a:xfrm>
          <a:prstGeom prst="rect">
            <a:avLst/>
          </a:prstGeom>
          <a:noFill/>
        </p:spPr>
        <p:txBody>
          <a:bodyPr wrap="square">
            <a:spAutoFit/>
          </a:bodyPr>
          <a:lstStyle/>
          <a:p>
            <a:pPr marR="0" lvl="0" defTabSz="914400" rtl="0" eaLnBrk="1" fontAlgn="base" latinLnBrk="0" hangingPunct="1">
              <a:lnSpc>
                <a:spcPct val="100000"/>
              </a:lnSpc>
              <a:spcBef>
                <a:spcPct val="20000"/>
              </a:spcBef>
              <a:spcAft>
                <a:spcPct val="0"/>
              </a:spcAft>
              <a:buClr>
                <a:srgbClr val="230050"/>
              </a:buClr>
              <a:buSzTx/>
              <a:tabLst/>
              <a:defRPr/>
            </a:pPr>
            <a:r>
              <a:rPr lang="en-GB" sz="2800" b="1" kern="0" dirty="0">
                <a:solidFill>
                  <a:schemeClr val="accent6">
                    <a:lumMod val="50000"/>
                  </a:schemeClr>
                </a:solidFill>
                <a:latin typeface="+mj-lt"/>
              </a:rPr>
              <a:t>Green </a:t>
            </a:r>
            <a:endParaRPr kumimoji="0" lang="en-GB" sz="2800" b="1" i="0" u="none" strike="noStrike" kern="0" cap="none" spc="0" normalizeH="0" baseline="0" noProof="0" dirty="0">
              <a:ln>
                <a:noFill/>
              </a:ln>
              <a:solidFill>
                <a:schemeClr val="accent6">
                  <a:lumMod val="50000"/>
                </a:schemeClr>
              </a:solidFill>
              <a:effectLst/>
              <a:uLnTx/>
              <a:uFillTx/>
              <a:latin typeface="+mj-lt"/>
            </a:endParaRPr>
          </a:p>
        </p:txBody>
      </p:sp>
      <p:sp>
        <p:nvSpPr>
          <p:cNvPr id="12" name="Frame 11">
            <a:extLst>
              <a:ext uri="{FF2B5EF4-FFF2-40B4-BE49-F238E27FC236}">
                <a16:creationId xmlns:a16="http://schemas.microsoft.com/office/drawing/2014/main" id="{1F781AD8-7309-1E88-F1F1-47FAD3C37353}"/>
              </a:ext>
            </a:extLst>
          </p:cNvPr>
          <p:cNvSpPr/>
          <p:nvPr/>
        </p:nvSpPr>
        <p:spPr>
          <a:xfrm>
            <a:off x="2854667" y="2918752"/>
            <a:ext cx="2376264" cy="1152128"/>
          </a:xfrm>
          <a:prstGeom prst="frame">
            <a:avLst>
              <a:gd name="adj1" fmla="val 10021"/>
            </a:avLst>
          </a:prstGeom>
          <a:solidFill>
            <a:srgbClr val="1073A3"/>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3" name="Frame 12">
            <a:extLst>
              <a:ext uri="{FF2B5EF4-FFF2-40B4-BE49-F238E27FC236}">
                <a16:creationId xmlns:a16="http://schemas.microsoft.com/office/drawing/2014/main" id="{110FB677-ACE8-5B79-65B4-1E2C4858A3D5}"/>
              </a:ext>
            </a:extLst>
          </p:cNvPr>
          <p:cNvSpPr/>
          <p:nvPr/>
        </p:nvSpPr>
        <p:spPr>
          <a:xfrm>
            <a:off x="8808722" y="2868658"/>
            <a:ext cx="2376264" cy="1152128"/>
          </a:xfrm>
          <a:prstGeom prst="frame">
            <a:avLst>
              <a:gd name="adj1" fmla="val 10021"/>
            </a:avLst>
          </a:prstGeom>
          <a:solidFill>
            <a:srgbClr val="AED8CD"/>
          </a:solidFill>
          <a:ln w="12700" cap="flat" cmpd="sng" algn="ctr">
            <a:solidFill>
              <a:srgbClr val="AED8CD"/>
            </a:solid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4" name="TextBox 13">
            <a:extLst>
              <a:ext uri="{FF2B5EF4-FFF2-40B4-BE49-F238E27FC236}">
                <a16:creationId xmlns:a16="http://schemas.microsoft.com/office/drawing/2014/main" id="{50CBAEEF-7AB3-1489-6B72-DFC4FAD8672F}"/>
              </a:ext>
            </a:extLst>
          </p:cNvPr>
          <p:cNvSpPr txBox="1"/>
          <p:nvPr/>
        </p:nvSpPr>
        <p:spPr>
          <a:xfrm>
            <a:off x="4813539" y="3010281"/>
            <a:ext cx="184731" cy="584775"/>
          </a:xfrm>
          <a:prstGeom prst="rect">
            <a:avLst/>
          </a:prstGeom>
          <a:noFill/>
        </p:spPr>
        <p:txBody>
          <a:bodyPr wrap="none" rtlCol="0" anchor="b" anchorCtr="0">
            <a:spAutoFit/>
          </a:bodyPr>
          <a:lstStyle/>
          <a:p>
            <a:endParaRPr lang="en-US" sz="3200" b="1" dirty="0">
              <a:solidFill>
                <a:schemeClr val="tx2"/>
              </a:solidFill>
              <a:latin typeface="Poppins" pitchFamily="2" charset="77"/>
              <a:ea typeface="League Spartan" charset="0"/>
              <a:cs typeface="Poppins" pitchFamily="2" charset="77"/>
            </a:endParaRPr>
          </a:p>
        </p:txBody>
      </p:sp>
      <p:cxnSp>
        <p:nvCxnSpPr>
          <p:cNvPr id="15" name="Curved Connector 59">
            <a:extLst>
              <a:ext uri="{FF2B5EF4-FFF2-40B4-BE49-F238E27FC236}">
                <a16:creationId xmlns:a16="http://schemas.microsoft.com/office/drawing/2014/main" id="{3E6FCA4A-B503-3F5F-5E1E-A48A05BD7E46}"/>
              </a:ext>
            </a:extLst>
          </p:cNvPr>
          <p:cNvCxnSpPr>
            <a:stCxn id="12" idx="2"/>
            <a:endCxn id="13" idx="2"/>
          </p:cNvCxnSpPr>
          <p:nvPr/>
        </p:nvCxnSpPr>
        <p:spPr>
          <a:xfrm rot="5400000" flipH="1" flipV="1">
            <a:off x="6994779" y="1068805"/>
            <a:ext cx="50094" cy="5954055"/>
          </a:xfrm>
          <a:prstGeom prst="curvedConnector3">
            <a:avLst>
              <a:gd name="adj1" fmla="val -2454384"/>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urved Connector 61">
            <a:extLst>
              <a:ext uri="{FF2B5EF4-FFF2-40B4-BE49-F238E27FC236}">
                <a16:creationId xmlns:a16="http://schemas.microsoft.com/office/drawing/2014/main" id="{2CE18A0A-6ECD-697B-3CDC-590439454BFA}"/>
              </a:ext>
            </a:extLst>
          </p:cNvPr>
          <p:cNvCxnSpPr>
            <a:cxnSpLocks/>
          </p:cNvCxnSpPr>
          <p:nvPr/>
        </p:nvCxnSpPr>
        <p:spPr>
          <a:xfrm rot="16200000" flipH="1" flipV="1">
            <a:off x="6994781" y="-83323"/>
            <a:ext cx="50094" cy="5954055"/>
          </a:xfrm>
          <a:prstGeom prst="curvedConnector3">
            <a:avLst>
              <a:gd name="adj1" fmla="val -2898393"/>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7DAEA224-2BE4-FA9D-5342-8F12D1F0968F}"/>
              </a:ext>
            </a:extLst>
          </p:cNvPr>
          <p:cNvSpPr txBox="1"/>
          <p:nvPr/>
        </p:nvSpPr>
        <p:spPr>
          <a:xfrm>
            <a:off x="3383280" y="5225324"/>
            <a:ext cx="8318182" cy="1631216"/>
          </a:xfrm>
          <a:prstGeom prst="rect">
            <a:avLst/>
          </a:prstGeom>
          <a:noFill/>
        </p:spPr>
        <p:txBody>
          <a:bodyPr wrap="square">
            <a:spAutoFit/>
          </a:bodyPr>
          <a:lstStyle/>
          <a:p>
            <a:pPr marL="285750" indent="-285750" algn="just">
              <a:spcAft>
                <a:spcPts val="600"/>
              </a:spcAft>
              <a:buClr>
                <a:schemeClr val="accent1"/>
              </a:buClr>
              <a:buFont typeface="Webdings" panose="05030102010509060703" pitchFamily="18" charset="2"/>
              <a:buChar char="4"/>
            </a:pPr>
            <a:r>
              <a:rPr lang="en-GB" b="1" dirty="0">
                <a:solidFill>
                  <a:srgbClr val="0070C0"/>
                </a:solidFill>
                <a:latin typeface="Overpass" panose="00000500000000000000" pitchFamily="2" charset="0"/>
              </a:rPr>
              <a:t>Development and application of green technologies </a:t>
            </a:r>
            <a:r>
              <a:rPr lang="en-GB" dirty="0">
                <a:solidFill>
                  <a:srgbClr val="0070C0"/>
                </a:solidFill>
                <a:latin typeface="Overpass" panose="00000500000000000000" pitchFamily="2" charset="0"/>
              </a:rPr>
              <a:t>can </a:t>
            </a:r>
            <a:r>
              <a:rPr lang="en-GB" b="1" dirty="0">
                <a:solidFill>
                  <a:srgbClr val="0070C0"/>
                </a:solidFill>
                <a:latin typeface="Overpass" panose="00000500000000000000" pitchFamily="2" charset="0"/>
              </a:rPr>
              <a:t>speed up the green transformation process</a:t>
            </a:r>
          </a:p>
          <a:p>
            <a:pPr marL="285750" indent="-285750" algn="just">
              <a:spcAft>
                <a:spcPts val="600"/>
              </a:spcAft>
              <a:buClr>
                <a:schemeClr val="accent1"/>
              </a:buClr>
              <a:buFont typeface="Webdings" panose="05030102010509060703" pitchFamily="18" charset="2"/>
              <a:buChar char="4"/>
            </a:pPr>
            <a:r>
              <a:rPr lang="en-GB" b="1" dirty="0">
                <a:solidFill>
                  <a:srgbClr val="0070C0"/>
                </a:solidFill>
                <a:latin typeface="Overpass" panose="00000500000000000000" pitchFamily="2" charset="0"/>
              </a:rPr>
              <a:t>Digitalization can facilitate more equitable access to skills development opportunities</a:t>
            </a:r>
            <a:r>
              <a:rPr lang="en-GB" dirty="0">
                <a:solidFill>
                  <a:srgbClr val="0070C0"/>
                </a:solidFill>
                <a:latin typeface="Overpass" panose="00000500000000000000" pitchFamily="2" charset="0"/>
              </a:rPr>
              <a:t>, supporting the skills base for green and digital economies.</a:t>
            </a:r>
          </a:p>
          <a:p>
            <a:pPr marL="285750" indent="-285750" algn="just">
              <a:spcAft>
                <a:spcPts val="600"/>
              </a:spcAft>
              <a:buClr>
                <a:schemeClr val="accent1"/>
              </a:buClr>
              <a:buFont typeface="Webdings" panose="05030102010509060703" pitchFamily="18" charset="2"/>
              <a:buChar char="4"/>
            </a:pPr>
            <a:r>
              <a:rPr lang="en-GB" dirty="0">
                <a:solidFill>
                  <a:srgbClr val="0070C0"/>
                </a:solidFill>
                <a:latin typeface="Overpass" panose="00000500000000000000" pitchFamily="2" charset="0"/>
              </a:rPr>
              <a:t>Teleworking and digitalisation of learning </a:t>
            </a:r>
            <a:r>
              <a:rPr lang="en-GB" b="1" dirty="0">
                <a:solidFill>
                  <a:srgbClr val="0070C0"/>
                </a:solidFill>
                <a:latin typeface="Overpass" panose="00000500000000000000" pitchFamily="2" charset="0"/>
              </a:rPr>
              <a:t>decrease carbon footprint</a:t>
            </a:r>
          </a:p>
        </p:txBody>
      </p:sp>
      <p:sp>
        <p:nvSpPr>
          <p:cNvPr id="18" name="TextBox 17">
            <a:extLst>
              <a:ext uri="{FF2B5EF4-FFF2-40B4-BE49-F238E27FC236}">
                <a16:creationId xmlns:a16="http://schemas.microsoft.com/office/drawing/2014/main" id="{95E63A1F-3918-6038-8712-035F92470714}"/>
              </a:ext>
            </a:extLst>
          </p:cNvPr>
          <p:cNvSpPr txBox="1"/>
          <p:nvPr/>
        </p:nvSpPr>
        <p:spPr>
          <a:xfrm>
            <a:off x="3702206" y="224005"/>
            <a:ext cx="6315848" cy="1277273"/>
          </a:xfrm>
          <a:prstGeom prst="rect">
            <a:avLst/>
          </a:prstGeom>
          <a:noFill/>
        </p:spPr>
        <p:txBody>
          <a:bodyPr wrap="square">
            <a:spAutoFit/>
          </a:bodyPr>
          <a:lstStyle/>
          <a:p>
            <a:pPr marL="285750" indent="-285750">
              <a:spcAft>
                <a:spcPts val="600"/>
              </a:spcAft>
              <a:buClr>
                <a:schemeClr val="accent6">
                  <a:lumMod val="50000"/>
                </a:schemeClr>
              </a:buClr>
              <a:buFont typeface="Webdings" panose="05030102010509060703" pitchFamily="18" charset="2"/>
              <a:buChar char="4"/>
            </a:pPr>
            <a:r>
              <a:rPr lang="en-GB" dirty="0">
                <a:solidFill>
                  <a:schemeClr val="accent6">
                    <a:lumMod val="50000"/>
                  </a:schemeClr>
                </a:solidFill>
                <a:latin typeface="Overpass" panose="00000500000000000000" pitchFamily="2" charset="0"/>
              </a:rPr>
              <a:t>Some </a:t>
            </a:r>
            <a:r>
              <a:rPr lang="en-GB" b="1" dirty="0">
                <a:solidFill>
                  <a:schemeClr val="accent6">
                    <a:lumMod val="50000"/>
                  </a:schemeClr>
                </a:solidFill>
                <a:latin typeface="Overpass" panose="00000500000000000000" pitchFamily="2" charset="0"/>
              </a:rPr>
              <a:t>immediate technology-induced job losses may be partially compensated by decarbonisation measures</a:t>
            </a:r>
          </a:p>
          <a:p>
            <a:pPr marL="285750" indent="-285750">
              <a:spcAft>
                <a:spcPts val="600"/>
              </a:spcAft>
              <a:buClr>
                <a:schemeClr val="accent6">
                  <a:lumMod val="50000"/>
                </a:schemeClr>
              </a:buClr>
              <a:buFont typeface="Webdings" panose="05030102010509060703" pitchFamily="18" charset="2"/>
              <a:buChar char="4"/>
            </a:pPr>
            <a:r>
              <a:rPr lang="en-GB" b="1" dirty="0">
                <a:solidFill>
                  <a:schemeClr val="accent6">
                    <a:lumMod val="50000"/>
                  </a:schemeClr>
                </a:solidFill>
                <a:latin typeface="Overpass" panose="00000500000000000000" pitchFamily="2" charset="0"/>
              </a:rPr>
              <a:t>Greening of economy </a:t>
            </a:r>
            <a:r>
              <a:rPr lang="en-GB" dirty="0">
                <a:solidFill>
                  <a:schemeClr val="accent6">
                    <a:lumMod val="50000"/>
                  </a:schemeClr>
                </a:solidFill>
                <a:latin typeface="Overpass" panose="00000500000000000000" pitchFamily="2" charset="0"/>
              </a:rPr>
              <a:t>can </a:t>
            </a:r>
            <a:r>
              <a:rPr lang="en-GB" b="1" dirty="0">
                <a:solidFill>
                  <a:schemeClr val="accent6">
                    <a:lumMod val="50000"/>
                  </a:schemeClr>
                </a:solidFill>
                <a:latin typeface="Overpass" panose="00000500000000000000" pitchFamily="2" charset="0"/>
              </a:rPr>
              <a:t>create new space for application of technologies</a:t>
            </a:r>
            <a:r>
              <a:rPr lang="en-GB" dirty="0">
                <a:solidFill>
                  <a:schemeClr val="accent6">
                    <a:lumMod val="50000"/>
                  </a:schemeClr>
                </a:solidFill>
                <a:latin typeface="Overpass" panose="00000500000000000000" pitchFamily="2" charset="0"/>
              </a:rPr>
              <a:t> and drive new </a:t>
            </a:r>
            <a:r>
              <a:rPr lang="en-GB" b="1" dirty="0">
                <a:solidFill>
                  <a:schemeClr val="accent6">
                    <a:lumMod val="50000"/>
                  </a:schemeClr>
                </a:solidFill>
                <a:latin typeface="Overpass" panose="00000500000000000000" pitchFamily="2" charset="0"/>
              </a:rPr>
              <a:t>innovation</a:t>
            </a:r>
          </a:p>
        </p:txBody>
      </p:sp>
    </p:spTree>
    <p:extLst>
      <p:ext uri="{BB962C8B-B14F-4D97-AF65-F5344CB8AC3E}">
        <p14:creationId xmlns:p14="http://schemas.microsoft.com/office/powerpoint/2010/main" val="48241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15518BB4-87A4-45BF-A2FE-1AFA672E5124}"/>
              </a:ext>
            </a:extLst>
          </p:cNvPr>
          <p:cNvSpPr txBox="1">
            <a:spLocks/>
          </p:cNvSpPr>
          <p:nvPr/>
        </p:nvSpPr>
        <p:spPr>
          <a:xfrm>
            <a:off x="348670" y="1416662"/>
            <a:ext cx="10752850" cy="391614"/>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n-GB" dirty="0"/>
              <a:t>Technological change and digitalization: Opportunities &amp; Challenges </a:t>
            </a:r>
          </a:p>
        </p:txBody>
      </p:sp>
      <p:grpSp>
        <p:nvGrpSpPr>
          <p:cNvPr id="44" name="Group 43">
            <a:extLst>
              <a:ext uri="{FF2B5EF4-FFF2-40B4-BE49-F238E27FC236}">
                <a16:creationId xmlns:a16="http://schemas.microsoft.com/office/drawing/2014/main" id="{47CC55FF-F7B7-4DF8-8B0B-09A29DFD873A}"/>
              </a:ext>
            </a:extLst>
          </p:cNvPr>
          <p:cNvGrpSpPr/>
          <p:nvPr/>
        </p:nvGrpSpPr>
        <p:grpSpPr>
          <a:xfrm>
            <a:off x="348670" y="1997403"/>
            <a:ext cx="11683496" cy="4300152"/>
            <a:chOff x="1162594" y="2004813"/>
            <a:chExt cx="10165805" cy="4041243"/>
          </a:xfrm>
        </p:grpSpPr>
        <p:cxnSp>
          <p:nvCxnSpPr>
            <p:cNvPr id="3" name="Straight Connector 2">
              <a:extLst>
                <a:ext uri="{FF2B5EF4-FFF2-40B4-BE49-F238E27FC236}">
                  <a16:creationId xmlns:a16="http://schemas.microsoft.com/office/drawing/2014/main" id="{9ED7AB28-2799-4308-AFF1-C97A422B07BB}"/>
                </a:ext>
              </a:extLst>
            </p:cNvPr>
            <p:cNvCxnSpPr>
              <a:cxnSpLocks/>
            </p:cNvCxnSpPr>
            <p:nvPr/>
          </p:nvCxnSpPr>
          <p:spPr>
            <a:xfrm flipH="1">
              <a:off x="1162594" y="2433154"/>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5474534-05E8-48F5-A889-B6FF5843B359}"/>
                </a:ext>
              </a:extLst>
            </p:cNvPr>
            <p:cNvCxnSpPr>
              <a:cxnSpLocks/>
            </p:cNvCxnSpPr>
            <p:nvPr/>
          </p:nvCxnSpPr>
          <p:spPr>
            <a:xfrm flipH="1">
              <a:off x="6654436" y="2433154"/>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 name="Rounded Rectangle 2">
              <a:extLst>
                <a:ext uri="{FF2B5EF4-FFF2-40B4-BE49-F238E27FC236}">
                  <a16:creationId xmlns:a16="http://schemas.microsoft.com/office/drawing/2014/main" id="{09F039F3-604C-4E98-B7D7-7DD3DA4B443D}"/>
                </a:ext>
              </a:extLst>
            </p:cNvPr>
            <p:cNvSpPr/>
            <p:nvPr/>
          </p:nvSpPr>
          <p:spPr>
            <a:xfrm>
              <a:off x="1162595" y="302642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 name="Oval 5">
              <a:extLst>
                <a:ext uri="{FF2B5EF4-FFF2-40B4-BE49-F238E27FC236}">
                  <a16:creationId xmlns:a16="http://schemas.microsoft.com/office/drawing/2014/main" id="{41820381-98A9-4D7C-9154-CF995B97B5B7}"/>
                </a:ext>
              </a:extLst>
            </p:cNvPr>
            <p:cNvSpPr/>
            <p:nvPr/>
          </p:nvSpPr>
          <p:spPr>
            <a:xfrm>
              <a:off x="1162595" y="3026426"/>
              <a:ext cx="590550" cy="590550"/>
            </a:xfrm>
            <a:prstGeom prst="ellipse">
              <a:avLst/>
            </a:prstGeom>
            <a:solidFill>
              <a:srgbClr val="43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Rounded Rectangle 3">
              <a:extLst>
                <a:ext uri="{FF2B5EF4-FFF2-40B4-BE49-F238E27FC236}">
                  <a16:creationId xmlns:a16="http://schemas.microsoft.com/office/drawing/2014/main" id="{30BDA808-A583-4628-92A4-FC9FEA2FA1E8}"/>
                </a:ext>
              </a:extLst>
            </p:cNvPr>
            <p:cNvSpPr/>
            <p:nvPr/>
          </p:nvSpPr>
          <p:spPr>
            <a:xfrm>
              <a:off x="1162595" y="383205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 name="Oval 7">
              <a:extLst>
                <a:ext uri="{FF2B5EF4-FFF2-40B4-BE49-F238E27FC236}">
                  <a16:creationId xmlns:a16="http://schemas.microsoft.com/office/drawing/2014/main" id="{CA5EA2D0-6EA4-4952-895E-47EE5F90DD1C}"/>
                </a:ext>
              </a:extLst>
            </p:cNvPr>
            <p:cNvSpPr/>
            <p:nvPr/>
          </p:nvSpPr>
          <p:spPr>
            <a:xfrm>
              <a:off x="1162595" y="3832059"/>
              <a:ext cx="590550" cy="590550"/>
            </a:xfrm>
            <a:prstGeom prst="ellipse">
              <a:avLst/>
            </a:prstGeom>
            <a:solidFill>
              <a:srgbClr val="43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9" name="Rounded Rectangle 5">
              <a:extLst>
                <a:ext uri="{FF2B5EF4-FFF2-40B4-BE49-F238E27FC236}">
                  <a16:creationId xmlns:a16="http://schemas.microsoft.com/office/drawing/2014/main" id="{AD25DDBE-B414-4A6A-A467-9F360780F4ED}"/>
                </a:ext>
              </a:extLst>
            </p:cNvPr>
            <p:cNvSpPr/>
            <p:nvPr/>
          </p:nvSpPr>
          <p:spPr>
            <a:xfrm>
              <a:off x="1162595" y="4635153"/>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Oval 9">
              <a:extLst>
                <a:ext uri="{FF2B5EF4-FFF2-40B4-BE49-F238E27FC236}">
                  <a16:creationId xmlns:a16="http://schemas.microsoft.com/office/drawing/2014/main" id="{BA1B3CEB-6BA7-4C4B-ADC5-985E83F0CF72}"/>
                </a:ext>
              </a:extLst>
            </p:cNvPr>
            <p:cNvSpPr/>
            <p:nvPr/>
          </p:nvSpPr>
          <p:spPr>
            <a:xfrm>
              <a:off x="1162595" y="4635153"/>
              <a:ext cx="590550" cy="590550"/>
            </a:xfrm>
            <a:prstGeom prst="ellipse">
              <a:avLst/>
            </a:prstGeom>
            <a:solidFill>
              <a:srgbClr val="43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7">
              <a:extLst>
                <a:ext uri="{FF2B5EF4-FFF2-40B4-BE49-F238E27FC236}">
                  <a16:creationId xmlns:a16="http://schemas.microsoft.com/office/drawing/2014/main" id="{351CB1D1-B6C7-4979-A652-771B80C0499C}"/>
                </a:ext>
              </a:extLst>
            </p:cNvPr>
            <p:cNvSpPr/>
            <p:nvPr/>
          </p:nvSpPr>
          <p:spPr>
            <a:xfrm>
              <a:off x="1162595" y="543570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Oval 11">
              <a:extLst>
                <a:ext uri="{FF2B5EF4-FFF2-40B4-BE49-F238E27FC236}">
                  <a16:creationId xmlns:a16="http://schemas.microsoft.com/office/drawing/2014/main" id="{87265F68-B10A-4A0F-9C17-D01C64B74794}"/>
                </a:ext>
              </a:extLst>
            </p:cNvPr>
            <p:cNvSpPr/>
            <p:nvPr/>
          </p:nvSpPr>
          <p:spPr>
            <a:xfrm>
              <a:off x="1162595" y="5435706"/>
              <a:ext cx="590550" cy="590550"/>
            </a:xfrm>
            <a:prstGeom prst="ellipse">
              <a:avLst/>
            </a:prstGeom>
            <a:solidFill>
              <a:srgbClr val="43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1">
              <a:extLst>
                <a:ext uri="{FF2B5EF4-FFF2-40B4-BE49-F238E27FC236}">
                  <a16:creationId xmlns:a16="http://schemas.microsoft.com/office/drawing/2014/main" id="{E0676FCB-62A6-45E1-8368-0A88170DA24D}"/>
                </a:ext>
              </a:extLst>
            </p:cNvPr>
            <p:cNvSpPr/>
            <p:nvPr/>
          </p:nvSpPr>
          <p:spPr>
            <a:xfrm>
              <a:off x="6654437" y="2863363"/>
              <a:ext cx="4523722" cy="7561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Oval 13">
              <a:extLst>
                <a:ext uri="{FF2B5EF4-FFF2-40B4-BE49-F238E27FC236}">
                  <a16:creationId xmlns:a16="http://schemas.microsoft.com/office/drawing/2014/main" id="{141A2006-2C2D-45A6-B96E-70209A2499E8}"/>
                </a:ext>
              </a:extLst>
            </p:cNvPr>
            <p:cNvSpPr/>
            <p:nvPr/>
          </p:nvSpPr>
          <p:spPr>
            <a:xfrm>
              <a:off x="6654437" y="3026426"/>
              <a:ext cx="590550" cy="5905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Rounded Rectangle 13">
              <a:extLst>
                <a:ext uri="{FF2B5EF4-FFF2-40B4-BE49-F238E27FC236}">
                  <a16:creationId xmlns:a16="http://schemas.microsoft.com/office/drawing/2014/main" id="{F3EC8C5B-ADEC-4C05-B8B0-813CE72446FF}"/>
                </a:ext>
              </a:extLst>
            </p:cNvPr>
            <p:cNvSpPr/>
            <p:nvPr/>
          </p:nvSpPr>
          <p:spPr>
            <a:xfrm>
              <a:off x="6654437" y="3832059"/>
              <a:ext cx="4523721"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Oval 15">
              <a:extLst>
                <a:ext uri="{FF2B5EF4-FFF2-40B4-BE49-F238E27FC236}">
                  <a16:creationId xmlns:a16="http://schemas.microsoft.com/office/drawing/2014/main" id="{7FBE4CBD-4E6D-479D-B161-A511ACEC500F}"/>
                </a:ext>
              </a:extLst>
            </p:cNvPr>
            <p:cNvSpPr/>
            <p:nvPr/>
          </p:nvSpPr>
          <p:spPr>
            <a:xfrm>
              <a:off x="6654436" y="3832059"/>
              <a:ext cx="590550" cy="5905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7" name="Rounded Rectangle 15">
              <a:extLst>
                <a:ext uri="{FF2B5EF4-FFF2-40B4-BE49-F238E27FC236}">
                  <a16:creationId xmlns:a16="http://schemas.microsoft.com/office/drawing/2014/main" id="{EA6B5D35-1E02-4392-8355-A8478AB725E8}"/>
                </a:ext>
              </a:extLst>
            </p:cNvPr>
            <p:cNvSpPr/>
            <p:nvPr/>
          </p:nvSpPr>
          <p:spPr>
            <a:xfrm>
              <a:off x="6654437" y="4635153"/>
              <a:ext cx="4539545"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8" name="Oval 17">
              <a:extLst>
                <a:ext uri="{FF2B5EF4-FFF2-40B4-BE49-F238E27FC236}">
                  <a16:creationId xmlns:a16="http://schemas.microsoft.com/office/drawing/2014/main" id="{763042BE-929E-4688-B23F-78CD38F42B84}"/>
                </a:ext>
              </a:extLst>
            </p:cNvPr>
            <p:cNvSpPr/>
            <p:nvPr/>
          </p:nvSpPr>
          <p:spPr>
            <a:xfrm>
              <a:off x="6724173" y="4635153"/>
              <a:ext cx="590550" cy="5905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9" name="Rounded Rectangle 17">
              <a:extLst>
                <a:ext uri="{FF2B5EF4-FFF2-40B4-BE49-F238E27FC236}">
                  <a16:creationId xmlns:a16="http://schemas.microsoft.com/office/drawing/2014/main" id="{B8C83B63-F141-4B35-BFEF-35CE1AB1A6B3}"/>
                </a:ext>
              </a:extLst>
            </p:cNvPr>
            <p:cNvSpPr/>
            <p:nvPr/>
          </p:nvSpPr>
          <p:spPr>
            <a:xfrm>
              <a:off x="6487456" y="5425097"/>
              <a:ext cx="4539545"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0" name="Oval 19">
              <a:extLst>
                <a:ext uri="{FF2B5EF4-FFF2-40B4-BE49-F238E27FC236}">
                  <a16:creationId xmlns:a16="http://schemas.microsoft.com/office/drawing/2014/main" id="{C31AFFF6-D7A3-4A02-B1AB-4F70339A2630}"/>
                </a:ext>
              </a:extLst>
            </p:cNvPr>
            <p:cNvSpPr/>
            <p:nvPr/>
          </p:nvSpPr>
          <p:spPr>
            <a:xfrm>
              <a:off x="6654437" y="5455506"/>
              <a:ext cx="590550" cy="5905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Chevron 21">
              <a:extLst>
                <a:ext uri="{FF2B5EF4-FFF2-40B4-BE49-F238E27FC236}">
                  <a16:creationId xmlns:a16="http://schemas.microsoft.com/office/drawing/2014/main" id="{323F5727-D232-44B6-BCF4-7263678CA841}"/>
                </a:ext>
              </a:extLst>
            </p:cNvPr>
            <p:cNvSpPr/>
            <p:nvPr/>
          </p:nvSpPr>
          <p:spPr>
            <a:xfrm>
              <a:off x="2018260" y="2194012"/>
              <a:ext cx="2602679" cy="484095"/>
            </a:xfrm>
            <a:prstGeom prst="chevron">
              <a:avLst/>
            </a:prstGeom>
            <a:solidFill>
              <a:srgbClr val="43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2" name="Chevron 22">
              <a:extLst>
                <a:ext uri="{FF2B5EF4-FFF2-40B4-BE49-F238E27FC236}">
                  <a16:creationId xmlns:a16="http://schemas.microsoft.com/office/drawing/2014/main" id="{8A3733C7-321F-455B-8366-B4BF644A692A}"/>
                </a:ext>
              </a:extLst>
            </p:cNvPr>
            <p:cNvSpPr/>
            <p:nvPr/>
          </p:nvSpPr>
          <p:spPr>
            <a:xfrm flipH="1">
              <a:off x="7511312" y="2194012"/>
              <a:ext cx="2601468" cy="484095"/>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3" name="Freeform 25">
              <a:extLst>
                <a:ext uri="{FF2B5EF4-FFF2-40B4-BE49-F238E27FC236}">
                  <a16:creationId xmlns:a16="http://schemas.microsoft.com/office/drawing/2014/main" id="{EDFEE0E4-645F-4F37-9BF2-D4090A6EE654}"/>
                </a:ext>
              </a:extLst>
            </p:cNvPr>
            <p:cNvSpPr/>
            <p:nvPr/>
          </p:nvSpPr>
          <p:spPr>
            <a:xfrm>
              <a:off x="5642560" y="2004813"/>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rgbClr val="43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4" name="Freeform 26">
              <a:extLst>
                <a:ext uri="{FF2B5EF4-FFF2-40B4-BE49-F238E27FC236}">
                  <a16:creationId xmlns:a16="http://schemas.microsoft.com/office/drawing/2014/main" id="{500A6778-2D11-43D4-9540-ED311D134145}"/>
                </a:ext>
              </a:extLst>
            </p:cNvPr>
            <p:cNvSpPr/>
            <p:nvPr/>
          </p:nvSpPr>
          <p:spPr>
            <a:xfrm rot="10800000">
              <a:off x="6065521" y="2004813"/>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25" name="Straight Connector 24">
              <a:extLst>
                <a:ext uri="{FF2B5EF4-FFF2-40B4-BE49-F238E27FC236}">
                  <a16:creationId xmlns:a16="http://schemas.microsoft.com/office/drawing/2014/main" id="{425E62B2-9B11-4415-8687-4E1B30EB54A8}"/>
                </a:ext>
              </a:extLst>
            </p:cNvPr>
            <p:cNvCxnSpPr>
              <a:cxnSpLocks/>
            </p:cNvCxnSpPr>
            <p:nvPr/>
          </p:nvCxnSpPr>
          <p:spPr>
            <a:xfrm>
              <a:off x="6065520" y="3026426"/>
              <a:ext cx="1" cy="299983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6" name="Freeform 733">
              <a:extLst>
                <a:ext uri="{FF2B5EF4-FFF2-40B4-BE49-F238E27FC236}">
                  <a16:creationId xmlns:a16="http://schemas.microsoft.com/office/drawing/2014/main" id="{3982C3BE-7121-4CD7-B69E-10D425C8B916}"/>
                </a:ext>
              </a:extLst>
            </p:cNvPr>
            <p:cNvSpPr>
              <a:spLocks noChangeArrowheads="1"/>
            </p:cNvSpPr>
            <p:nvPr/>
          </p:nvSpPr>
          <p:spPr bwMode="auto">
            <a:xfrm>
              <a:off x="1297012" y="4769570"/>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bg1"/>
            </a:solidFill>
            <a:ln>
              <a:noFill/>
            </a:ln>
            <a:effectLst/>
          </p:spPr>
          <p:txBody>
            <a:bodyPr anchor="ctr"/>
            <a:lstStyle/>
            <a:p>
              <a:endParaRPr lang="en-US" dirty="0">
                <a:latin typeface="+mj-lt"/>
              </a:endParaRPr>
            </a:p>
          </p:txBody>
        </p:sp>
        <p:sp>
          <p:nvSpPr>
            <p:cNvPr id="27" name="Freeform 733">
              <a:extLst>
                <a:ext uri="{FF2B5EF4-FFF2-40B4-BE49-F238E27FC236}">
                  <a16:creationId xmlns:a16="http://schemas.microsoft.com/office/drawing/2014/main" id="{D79AC76D-47D5-4F58-90DB-1FCFDDE07236}"/>
                </a:ext>
              </a:extLst>
            </p:cNvPr>
            <p:cNvSpPr>
              <a:spLocks noChangeArrowheads="1"/>
            </p:cNvSpPr>
            <p:nvPr/>
          </p:nvSpPr>
          <p:spPr bwMode="auto">
            <a:xfrm>
              <a:off x="6789709" y="3987912"/>
              <a:ext cx="320005" cy="321716"/>
            </a:xfrm>
            <a:custGeom>
              <a:avLst/>
              <a:gdLst/>
              <a:ahLst/>
              <a:cxnLst/>
              <a:rect l="0" t="0" r="r" b="b"/>
              <a:pathLst>
                <a:path w="296500" h="298092">
                  <a:moveTo>
                    <a:pt x="135191" y="228696"/>
                  </a:moveTo>
                  <a:cubicBezTo>
                    <a:pt x="143784" y="228696"/>
                    <a:pt x="152423" y="231967"/>
                    <a:pt x="159083" y="238508"/>
                  </a:cubicBezTo>
                  <a:cubicBezTo>
                    <a:pt x="163762" y="243232"/>
                    <a:pt x="169881" y="245776"/>
                    <a:pt x="176361" y="245776"/>
                  </a:cubicBezTo>
                  <a:cubicBezTo>
                    <a:pt x="183200" y="245776"/>
                    <a:pt x="189319" y="243232"/>
                    <a:pt x="193999" y="238508"/>
                  </a:cubicBezTo>
                  <a:cubicBezTo>
                    <a:pt x="205517" y="226879"/>
                    <a:pt x="223515" y="225425"/>
                    <a:pt x="236833" y="234510"/>
                  </a:cubicBezTo>
                  <a:cubicBezTo>
                    <a:pt x="238993" y="235964"/>
                    <a:pt x="239353" y="238871"/>
                    <a:pt x="237913" y="241052"/>
                  </a:cubicBezTo>
                  <a:cubicBezTo>
                    <a:pt x="236474" y="242869"/>
                    <a:pt x="233954" y="243596"/>
                    <a:pt x="231794" y="241779"/>
                  </a:cubicBezTo>
                  <a:cubicBezTo>
                    <a:pt x="222075" y="235237"/>
                    <a:pt x="208757" y="236328"/>
                    <a:pt x="200478" y="245049"/>
                  </a:cubicBezTo>
                  <a:cubicBezTo>
                    <a:pt x="193999" y="251591"/>
                    <a:pt x="185720" y="255225"/>
                    <a:pt x="176361" y="255225"/>
                  </a:cubicBezTo>
                  <a:cubicBezTo>
                    <a:pt x="167722" y="255225"/>
                    <a:pt x="159083" y="251591"/>
                    <a:pt x="152603" y="245049"/>
                  </a:cubicBezTo>
                  <a:cubicBezTo>
                    <a:pt x="143245" y="235237"/>
                    <a:pt x="127406" y="235237"/>
                    <a:pt x="117688" y="245049"/>
                  </a:cubicBezTo>
                  <a:cubicBezTo>
                    <a:pt x="111568" y="251591"/>
                    <a:pt x="102929" y="255225"/>
                    <a:pt x="94290" y="255225"/>
                  </a:cubicBezTo>
                  <a:cubicBezTo>
                    <a:pt x="84931" y="255225"/>
                    <a:pt x="76652" y="251591"/>
                    <a:pt x="70173" y="245049"/>
                  </a:cubicBezTo>
                  <a:cubicBezTo>
                    <a:pt x="66934" y="241415"/>
                    <a:pt x="62614" y="239235"/>
                    <a:pt x="57935" y="238145"/>
                  </a:cubicBezTo>
                  <a:cubicBezTo>
                    <a:pt x="55415" y="237781"/>
                    <a:pt x="53975" y="235237"/>
                    <a:pt x="54335" y="232693"/>
                  </a:cubicBezTo>
                  <a:cubicBezTo>
                    <a:pt x="55055" y="230513"/>
                    <a:pt x="57215" y="228696"/>
                    <a:pt x="59734" y="229423"/>
                  </a:cubicBezTo>
                  <a:cubicBezTo>
                    <a:pt x="66214" y="230513"/>
                    <a:pt x="71973" y="233784"/>
                    <a:pt x="76652" y="238508"/>
                  </a:cubicBezTo>
                  <a:cubicBezTo>
                    <a:pt x="81332" y="243232"/>
                    <a:pt x="87451" y="245776"/>
                    <a:pt x="94290" y="245776"/>
                  </a:cubicBezTo>
                  <a:cubicBezTo>
                    <a:pt x="100770" y="245776"/>
                    <a:pt x="106889" y="243232"/>
                    <a:pt x="111568" y="238508"/>
                  </a:cubicBezTo>
                  <a:cubicBezTo>
                    <a:pt x="118048" y="231967"/>
                    <a:pt x="126597" y="228696"/>
                    <a:pt x="135191" y="228696"/>
                  </a:cubicBezTo>
                  <a:close/>
                  <a:moveTo>
                    <a:pt x="239257" y="187420"/>
                  </a:moveTo>
                  <a:cubicBezTo>
                    <a:pt x="248235" y="187420"/>
                    <a:pt x="256854" y="191055"/>
                    <a:pt x="262958" y="197232"/>
                  </a:cubicBezTo>
                  <a:cubicBezTo>
                    <a:pt x="264754" y="199050"/>
                    <a:pt x="264754" y="201957"/>
                    <a:pt x="262958" y="203774"/>
                  </a:cubicBezTo>
                  <a:cubicBezTo>
                    <a:pt x="261163" y="205591"/>
                    <a:pt x="258290" y="205591"/>
                    <a:pt x="256495" y="203774"/>
                  </a:cubicBezTo>
                  <a:cubicBezTo>
                    <a:pt x="247158" y="193962"/>
                    <a:pt x="231357" y="193962"/>
                    <a:pt x="221661" y="203774"/>
                  </a:cubicBezTo>
                  <a:cubicBezTo>
                    <a:pt x="215197" y="210315"/>
                    <a:pt x="206938" y="213949"/>
                    <a:pt x="197960" y="213949"/>
                  </a:cubicBezTo>
                  <a:cubicBezTo>
                    <a:pt x="188982" y="213949"/>
                    <a:pt x="180723" y="210315"/>
                    <a:pt x="174259" y="203774"/>
                  </a:cubicBezTo>
                  <a:cubicBezTo>
                    <a:pt x="164563" y="193962"/>
                    <a:pt x="149121" y="193962"/>
                    <a:pt x="139425" y="203774"/>
                  </a:cubicBezTo>
                  <a:cubicBezTo>
                    <a:pt x="133321" y="210315"/>
                    <a:pt x="124702" y="213949"/>
                    <a:pt x="115724" y="213949"/>
                  </a:cubicBezTo>
                  <a:cubicBezTo>
                    <a:pt x="106747" y="213949"/>
                    <a:pt x="98487" y="210315"/>
                    <a:pt x="92023" y="203774"/>
                  </a:cubicBezTo>
                  <a:cubicBezTo>
                    <a:pt x="82327" y="193962"/>
                    <a:pt x="66527" y="193962"/>
                    <a:pt x="57190" y="203774"/>
                  </a:cubicBezTo>
                  <a:cubicBezTo>
                    <a:pt x="52880" y="208135"/>
                    <a:pt x="47135" y="211405"/>
                    <a:pt x="41030" y="212859"/>
                  </a:cubicBezTo>
                  <a:cubicBezTo>
                    <a:pt x="38516" y="213223"/>
                    <a:pt x="36002" y="211769"/>
                    <a:pt x="35643" y="209588"/>
                  </a:cubicBezTo>
                  <a:cubicBezTo>
                    <a:pt x="34925" y="207045"/>
                    <a:pt x="36361" y="204501"/>
                    <a:pt x="38875" y="204137"/>
                  </a:cubicBezTo>
                  <a:cubicBezTo>
                    <a:pt x="43543" y="203047"/>
                    <a:pt x="47494" y="200503"/>
                    <a:pt x="50726" y="197232"/>
                  </a:cubicBezTo>
                  <a:cubicBezTo>
                    <a:pt x="64013" y="184150"/>
                    <a:pt x="85200" y="184150"/>
                    <a:pt x="98487" y="197232"/>
                  </a:cubicBezTo>
                  <a:cubicBezTo>
                    <a:pt x="102796" y="201957"/>
                    <a:pt x="109260" y="204501"/>
                    <a:pt x="115724" y="204501"/>
                  </a:cubicBezTo>
                  <a:cubicBezTo>
                    <a:pt x="122547" y="204501"/>
                    <a:pt x="128293" y="201957"/>
                    <a:pt x="133321" y="197232"/>
                  </a:cubicBezTo>
                  <a:cubicBezTo>
                    <a:pt x="146248" y="184150"/>
                    <a:pt x="167436" y="184150"/>
                    <a:pt x="180723" y="197232"/>
                  </a:cubicBezTo>
                  <a:cubicBezTo>
                    <a:pt x="185391" y="201957"/>
                    <a:pt x="191496" y="204501"/>
                    <a:pt x="197960" y="204501"/>
                  </a:cubicBezTo>
                  <a:cubicBezTo>
                    <a:pt x="204424" y="204501"/>
                    <a:pt x="210888" y="201957"/>
                    <a:pt x="215197" y="197232"/>
                  </a:cubicBezTo>
                  <a:cubicBezTo>
                    <a:pt x="221661" y="191055"/>
                    <a:pt x="230280" y="187420"/>
                    <a:pt x="239257" y="187420"/>
                  </a:cubicBezTo>
                  <a:close/>
                  <a:moveTo>
                    <a:pt x="7140" y="181691"/>
                  </a:moveTo>
                  <a:cubicBezTo>
                    <a:pt x="9663" y="181333"/>
                    <a:pt x="11825" y="182407"/>
                    <a:pt x="12546" y="184914"/>
                  </a:cubicBezTo>
                  <a:cubicBezTo>
                    <a:pt x="28766" y="246160"/>
                    <a:pt x="84634" y="288780"/>
                    <a:pt x="148432" y="288780"/>
                  </a:cubicBezTo>
                  <a:cubicBezTo>
                    <a:pt x="211869" y="288780"/>
                    <a:pt x="267737" y="246160"/>
                    <a:pt x="283956" y="184914"/>
                  </a:cubicBezTo>
                  <a:cubicBezTo>
                    <a:pt x="284317" y="182407"/>
                    <a:pt x="286840" y="180975"/>
                    <a:pt x="289363" y="181691"/>
                  </a:cubicBezTo>
                  <a:cubicBezTo>
                    <a:pt x="291886" y="182407"/>
                    <a:pt x="293328" y="184914"/>
                    <a:pt x="292607" y="187063"/>
                  </a:cubicBezTo>
                  <a:cubicBezTo>
                    <a:pt x="275666" y="252606"/>
                    <a:pt x="216194" y="298092"/>
                    <a:pt x="148432" y="298092"/>
                  </a:cubicBezTo>
                  <a:cubicBezTo>
                    <a:pt x="80309" y="298092"/>
                    <a:pt x="21197" y="252606"/>
                    <a:pt x="3896" y="187063"/>
                  </a:cubicBezTo>
                  <a:cubicBezTo>
                    <a:pt x="3175" y="184914"/>
                    <a:pt x="4617" y="182407"/>
                    <a:pt x="7140" y="181691"/>
                  </a:cubicBezTo>
                  <a:close/>
                  <a:moveTo>
                    <a:pt x="148432" y="147673"/>
                  </a:moveTo>
                  <a:cubicBezTo>
                    <a:pt x="157082" y="147673"/>
                    <a:pt x="165012" y="150884"/>
                    <a:pt x="171500" y="157305"/>
                  </a:cubicBezTo>
                  <a:cubicBezTo>
                    <a:pt x="180511" y="166224"/>
                    <a:pt x="196009" y="166224"/>
                    <a:pt x="205020" y="157305"/>
                  </a:cubicBezTo>
                  <a:cubicBezTo>
                    <a:pt x="211508" y="150884"/>
                    <a:pt x="219438" y="147673"/>
                    <a:pt x="228449" y="147673"/>
                  </a:cubicBezTo>
                  <a:cubicBezTo>
                    <a:pt x="237099" y="147673"/>
                    <a:pt x="245029" y="150884"/>
                    <a:pt x="251517" y="157305"/>
                  </a:cubicBezTo>
                  <a:cubicBezTo>
                    <a:pt x="255842" y="161586"/>
                    <a:pt x="261970" y="163727"/>
                    <a:pt x="268457" y="163727"/>
                  </a:cubicBezTo>
                  <a:cubicBezTo>
                    <a:pt x="274585" y="163727"/>
                    <a:pt x="280712" y="161586"/>
                    <a:pt x="285038" y="157305"/>
                  </a:cubicBezTo>
                  <a:cubicBezTo>
                    <a:pt x="286840" y="155165"/>
                    <a:pt x="289723" y="155165"/>
                    <a:pt x="291526" y="157305"/>
                  </a:cubicBezTo>
                  <a:cubicBezTo>
                    <a:pt x="293328" y="158732"/>
                    <a:pt x="293328" y="161586"/>
                    <a:pt x="291526" y="163370"/>
                  </a:cubicBezTo>
                  <a:cubicBezTo>
                    <a:pt x="285038" y="169435"/>
                    <a:pt x="277108" y="173002"/>
                    <a:pt x="268457" y="173002"/>
                  </a:cubicBezTo>
                  <a:cubicBezTo>
                    <a:pt x="259447" y="173002"/>
                    <a:pt x="251517" y="169435"/>
                    <a:pt x="245029" y="163370"/>
                  </a:cubicBezTo>
                  <a:cubicBezTo>
                    <a:pt x="240704" y="159089"/>
                    <a:pt x="234576" y="156592"/>
                    <a:pt x="228449" y="156592"/>
                  </a:cubicBezTo>
                  <a:cubicBezTo>
                    <a:pt x="221961" y="156592"/>
                    <a:pt x="215834" y="158732"/>
                    <a:pt x="211508" y="163370"/>
                  </a:cubicBezTo>
                  <a:cubicBezTo>
                    <a:pt x="198533" y="175856"/>
                    <a:pt x="177988" y="175856"/>
                    <a:pt x="165012" y="163370"/>
                  </a:cubicBezTo>
                  <a:cubicBezTo>
                    <a:pt x="160687" y="158732"/>
                    <a:pt x="154559" y="156592"/>
                    <a:pt x="148432" y="156592"/>
                  </a:cubicBezTo>
                  <a:cubicBezTo>
                    <a:pt x="141944" y="156592"/>
                    <a:pt x="135816" y="158732"/>
                    <a:pt x="131491" y="163370"/>
                  </a:cubicBezTo>
                  <a:cubicBezTo>
                    <a:pt x="118515" y="175856"/>
                    <a:pt x="97970" y="175856"/>
                    <a:pt x="84995" y="163370"/>
                  </a:cubicBezTo>
                  <a:cubicBezTo>
                    <a:pt x="75623" y="154095"/>
                    <a:pt x="60845" y="154095"/>
                    <a:pt x="51474" y="163370"/>
                  </a:cubicBezTo>
                  <a:cubicBezTo>
                    <a:pt x="38498" y="175856"/>
                    <a:pt x="17953" y="175856"/>
                    <a:pt x="4977" y="163370"/>
                  </a:cubicBezTo>
                  <a:cubicBezTo>
                    <a:pt x="3175" y="161586"/>
                    <a:pt x="3175" y="158732"/>
                    <a:pt x="4977" y="157305"/>
                  </a:cubicBezTo>
                  <a:cubicBezTo>
                    <a:pt x="6779" y="155165"/>
                    <a:pt x="9663" y="155165"/>
                    <a:pt x="11465" y="157305"/>
                  </a:cubicBezTo>
                  <a:cubicBezTo>
                    <a:pt x="15790" y="161586"/>
                    <a:pt x="21918" y="163727"/>
                    <a:pt x="28406" y="163727"/>
                  </a:cubicBezTo>
                  <a:cubicBezTo>
                    <a:pt x="34533" y="163727"/>
                    <a:pt x="40660" y="161586"/>
                    <a:pt x="44986" y="157305"/>
                  </a:cubicBezTo>
                  <a:cubicBezTo>
                    <a:pt x="57962" y="144463"/>
                    <a:pt x="78507" y="144463"/>
                    <a:pt x="91482" y="157305"/>
                  </a:cubicBezTo>
                  <a:cubicBezTo>
                    <a:pt x="100854" y="166224"/>
                    <a:pt x="115632" y="166224"/>
                    <a:pt x="125003" y="157305"/>
                  </a:cubicBezTo>
                  <a:cubicBezTo>
                    <a:pt x="131491" y="150884"/>
                    <a:pt x="139421" y="147673"/>
                    <a:pt x="148432" y="147673"/>
                  </a:cubicBezTo>
                  <a:close/>
                  <a:moveTo>
                    <a:pt x="166149" y="90152"/>
                  </a:moveTo>
                  <a:lnTo>
                    <a:pt x="166149" y="114673"/>
                  </a:lnTo>
                  <a:lnTo>
                    <a:pt x="223658" y="114673"/>
                  </a:lnTo>
                  <a:lnTo>
                    <a:pt x="223658" y="90152"/>
                  </a:lnTo>
                  <a:lnTo>
                    <a:pt x="166149" y="90152"/>
                  </a:lnTo>
                  <a:close/>
                  <a:moveTo>
                    <a:pt x="166149" y="56615"/>
                  </a:moveTo>
                  <a:lnTo>
                    <a:pt x="166149" y="81137"/>
                  </a:lnTo>
                  <a:lnTo>
                    <a:pt x="223658" y="81137"/>
                  </a:lnTo>
                  <a:lnTo>
                    <a:pt x="223658" y="56615"/>
                  </a:lnTo>
                  <a:lnTo>
                    <a:pt x="166149" y="56615"/>
                  </a:lnTo>
                  <a:close/>
                  <a:moveTo>
                    <a:pt x="247877" y="45899"/>
                  </a:moveTo>
                  <a:cubicBezTo>
                    <a:pt x="249692" y="44450"/>
                    <a:pt x="252957" y="44450"/>
                    <a:pt x="254409" y="45899"/>
                  </a:cubicBezTo>
                  <a:cubicBezTo>
                    <a:pt x="279083" y="71265"/>
                    <a:pt x="293960" y="104240"/>
                    <a:pt x="296500" y="139390"/>
                  </a:cubicBezTo>
                  <a:cubicBezTo>
                    <a:pt x="296500" y="141926"/>
                    <a:pt x="294686" y="143738"/>
                    <a:pt x="292509" y="144100"/>
                  </a:cubicBezTo>
                  <a:cubicBezTo>
                    <a:pt x="292146" y="144100"/>
                    <a:pt x="292146" y="144100"/>
                    <a:pt x="291783" y="144100"/>
                  </a:cubicBezTo>
                  <a:cubicBezTo>
                    <a:pt x="289606" y="144100"/>
                    <a:pt x="287792" y="142289"/>
                    <a:pt x="287429" y="139752"/>
                  </a:cubicBezTo>
                  <a:cubicBezTo>
                    <a:pt x="284889" y="107139"/>
                    <a:pt x="270737" y="75976"/>
                    <a:pt x="247877" y="52422"/>
                  </a:cubicBezTo>
                  <a:cubicBezTo>
                    <a:pt x="246063" y="50610"/>
                    <a:pt x="246063" y="47711"/>
                    <a:pt x="247877" y="45899"/>
                  </a:cubicBezTo>
                  <a:close/>
                  <a:moveTo>
                    <a:pt x="166149" y="23079"/>
                  </a:moveTo>
                  <a:lnTo>
                    <a:pt x="166149" y="47600"/>
                  </a:lnTo>
                  <a:lnTo>
                    <a:pt x="223658" y="47600"/>
                  </a:lnTo>
                  <a:lnTo>
                    <a:pt x="223658" y="23079"/>
                  </a:lnTo>
                  <a:lnTo>
                    <a:pt x="166149" y="23079"/>
                  </a:lnTo>
                  <a:close/>
                  <a:moveTo>
                    <a:pt x="135895" y="1949"/>
                  </a:moveTo>
                  <a:cubicBezTo>
                    <a:pt x="138053" y="1588"/>
                    <a:pt x="140569" y="3392"/>
                    <a:pt x="140929" y="5917"/>
                  </a:cubicBezTo>
                  <a:cubicBezTo>
                    <a:pt x="140929" y="8443"/>
                    <a:pt x="139131" y="10608"/>
                    <a:pt x="136614" y="10968"/>
                  </a:cubicBezTo>
                  <a:cubicBezTo>
                    <a:pt x="67948" y="16380"/>
                    <a:pt x="14380" y="70860"/>
                    <a:pt x="8988" y="139772"/>
                  </a:cubicBezTo>
                  <a:cubicBezTo>
                    <a:pt x="8628" y="142298"/>
                    <a:pt x="6831" y="144102"/>
                    <a:pt x="4674" y="144102"/>
                  </a:cubicBezTo>
                  <a:cubicBezTo>
                    <a:pt x="4314" y="144102"/>
                    <a:pt x="4314" y="144102"/>
                    <a:pt x="3955" y="144102"/>
                  </a:cubicBezTo>
                  <a:cubicBezTo>
                    <a:pt x="1438" y="143741"/>
                    <a:pt x="0" y="141937"/>
                    <a:pt x="0" y="139412"/>
                  </a:cubicBezTo>
                  <a:cubicBezTo>
                    <a:pt x="5752" y="65809"/>
                    <a:pt x="62555" y="7721"/>
                    <a:pt x="135895" y="1949"/>
                  </a:cubicBezTo>
                  <a:close/>
                  <a:moveTo>
                    <a:pt x="161476" y="0"/>
                  </a:moveTo>
                  <a:cubicBezTo>
                    <a:pt x="163992" y="0"/>
                    <a:pt x="166149" y="2163"/>
                    <a:pt x="166149" y="4688"/>
                  </a:cubicBezTo>
                  <a:lnTo>
                    <a:pt x="166149" y="14063"/>
                  </a:lnTo>
                  <a:lnTo>
                    <a:pt x="223658" y="14063"/>
                  </a:lnTo>
                  <a:lnTo>
                    <a:pt x="223658" y="4688"/>
                  </a:lnTo>
                  <a:cubicBezTo>
                    <a:pt x="223658" y="2163"/>
                    <a:pt x="225815" y="0"/>
                    <a:pt x="228331" y="0"/>
                  </a:cubicBezTo>
                  <a:cubicBezTo>
                    <a:pt x="230847" y="0"/>
                    <a:pt x="233004" y="2163"/>
                    <a:pt x="233004" y="4688"/>
                  </a:cubicBezTo>
                  <a:lnTo>
                    <a:pt x="233004" y="133064"/>
                  </a:lnTo>
                  <a:cubicBezTo>
                    <a:pt x="233004" y="135588"/>
                    <a:pt x="230847" y="137752"/>
                    <a:pt x="228331" y="137752"/>
                  </a:cubicBezTo>
                  <a:cubicBezTo>
                    <a:pt x="225815" y="137752"/>
                    <a:pt x="223658" y="135588"/>
                    <a:pt x="223658" y="133064"/>
                  </a:cubicBezTo>
                  <a:lnTo>
                    <a:pt x="223658" y="123688"/>
                  </a:lnTo>
                  <a:lnTo>
                    <a:pt x="166149" y="123688"/>
                  </a:lnTo>
                  <a:lnTo>
                    <a:pt x="166149" y="133064"/>
                  </a:lnTo>
                  <a:cubicBezTo>
                    <a:pt x="166149" y="135588"/>
                    <a:pt x="163992" y="137752"/>
                    <a:pt x="161476" y="137752"/>
                  </a:cubicBezTo>
                  <a:cubicBezTo>
                    <a:pt x="158960" y="137752"/>
                    <a:pt x="157163" y="135588"/>
                    <a:pt x="157163" y="133064"/>
                  </a:cubicBezTo>
                  <a:lnTo>
                    <a:pt x="157163" y="4688"/>
                  </a:lnTo>
                  <a:cubicBezTo>
                    <a:pt x="157163" y="2163"/>
                    <a:pt x="158960" y="0"/>
                    <a:pt x="161476" y="0"/>
                  </a:cubicBezTo>
                  <a:close/>
                </a:path>
              </a:pathLst>
            </a:custGeom>
            <a:solidFill>
              <a:schemeClr val="accent2">
                <a:lumMod val="60000"/>
                <a:lumOff val="40000"/>
              </a:schemeClr>
            </a:solidFill>
            <a:ln>
              <a:solidFill>
                <a:schemeClr val="bg1"/>
              </a:solidFill>
            </a:ln>
            <a:effectLst/>
          </p:spPr>
          <p:txBody>
            <a:bodyPr anchor="ctr"/>
            <a:lstStyle/>
            <a:p>
              <a:endParaRPr lang="en-US" dirty="0">
                <a:latin typeface="+mj-lt"/>
              </a:endParaRPr>
            </a:p>
          </p:txBody>
        </p:sp>
        <p:sp>
          <p:nvSpPr>
            <p:cNvPr id="28" name="Subtitle 2">
              <a:extLst>
                <a:ext uri="{FF2B5EF4-FFF2-40B4-BE49-F238E27FC236}">
                  <a16:creationId xmlns:a16="http://schemas.microsoft.com/office/drawing/2014/main" id="{F3B74790-FFE8-41FA-BF70-06DC75FF4541}"/>
                </a:ext>
              </a:extLst>
            </p:cNvPr>
            <p:cNvSpPr txBox="1">
              <a:spLocks/>
            </p:cNvSpPr>
            <p:nvPr/>
          </p:nvSpPr>
          <p:spPr>
            <a:xfrm>
              <a:off x="1867336" y="3195298"/>
              <a:ext cx="3495076" cy="2603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rgbClr val="437DB2"/>
                  </a:solidFill>
                  <a:latin typeface="+mj-lt"/>
                  <a:ea typeface="Lato Light" panose="020F0502020204030203" pitchFamily="34" charset="0"/>
                  <a:cs typeface="Lato Light" panose="020F0502020204030203" pitchFamily="34" charset="0"/>
                </a:rPr>
                <a:t>Efficiency and </a:t>
              </a:r>
              <a:r>
                <a:rPr lang="en-US" sz="1800" b="1" dirty="0">
                  <a:solidFill>
                    <a:schemeClr val="accent1"/>
                  </a:solidFill>
                  <a:latin typeface="+mj-lt"/>
                  <a:ea typeface="Lato Light" panose="020F0502020204030203" pitchFamily="34" charset="0"/>
                  <a:cs typeface="Lato Light" panose="020F0502020204030203" pitchFamily="34" charset="0"/>
                </a:rPr>
                <a:t>productivity </a:t>
              </a:r>
              <a:r>
                <a:rPr lang="en-US" sz="1800" dirty="0">
                  <a:solidFill>
                    <a:srgbClr val="437DB2"/>
                  </a:solidFill>
                  <a:latin typeface="+mj-lt"/>
                  <a:ea typeface="Lato Light" panose="020F0502020204030203" pitchFamily="34" charset="0"/>
                  <a:cs typeface="Lato Light" panose="020F0502020204030203" pitchFamily="34" charset="0"/>
                </a:rPr>
                <a:t>gains</a:t>
              </a:r>
            </a:p>
          </p:txBody>
        </p:sp>
        <p:sp>
          <p:nvSpPr>
            <p:cNvPr id="29" name="Subtitle 2">
              <a:extLst>
                <a:ext uri="{FF2B5EF4-FFF2-40B4-BE49-F238E27FC236}">
                  <a16:creationId xmlns:a16="http://schemas.microsoft.com/office/drawing/2014/main" id="{AB32427A-928E-4E8F-B215-C09DA084E010}"/>
                </a:ext>
              </a:extLst>
            </p:cNvPr>
            <p:cNvSpPr txBox="1">
              <a:spLocks/>
            </p:cNvSpPr>
            <p:nvPr/>
          </p:nvSpPr>
          <p:spPr>
            <a:xfrm>
              <a:off x="1867336" y="3998444"/>
              <a:ext cx="3495076" cy="2603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accent1"/>
                  </a:solidFill>
                  <a:latin typeface="+mj-lt"/>
                  <a:ea typeface="Lato Light" panose="020F0502020204030203" pitchFamily="34" charset="0"/>
                  <a:cs typeface="Lato Light" panose="020F0502020204030203" pitchFamily="34" charset="0"/>
                </a:rPr>
                <a:t>Innovation</a:t>
              </a:r>
              <a:endParaRPr lang="en-US" sz="1800" dirty="0">
                <a:solidFill>
                  <a:srgbClr val="4A63A2"/>
                </a:solidFill>
                <a:latin typeface="+mj-lt"/>
                <a:ea typeface="Lato Light" panose="020F0502020204030203" pitchFamily="34" charset="0"/>
                <a:cs typeface="Lato Light" panose="020F0502020204030203" pitchFamily="34" charset="0"/>
              </a:endParaRPr>
            </a:p>
          </p:txBody>
        </p:sp>
        <p:sp>
          <p:nvSpPr>
            <p:cNvPr id="30" name="Subtitle 2">
              <a:extLst>
                <a:ext uri="{FF2B5EF4-FFF2-40B4-BE49-F238E27FC236}">
                  <a16:creationId xmlns:a16="http://schemas.microsoft.com/office/drawing/2014/main" id="{0A0A653D-C3C2-4A09-ABFF-ADDAE3BE33F0}"/>
                </a:ext>
              </a:extLst>
            </p:cNvPr>
            <p:cNvSpPr txBox="1">
              <a:spLocks/>
            </p:cNvSpPr>
            <p:nvPr/>
          </p:nvSpPr>
          <p:spPr>
            <a:xfrm>
              <a:off x="1867335" y="4686720"/>
              <a:ext cx="3723459" cy="4772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800" dirty="0">
                  <a:solidFill>
                    <a:srgbClr val="437DB2"/>
                  </a:solidFill>
                  <a:latin typeface="+mj-lt"/>
                  <a:ea typeface="Lato Light" panose="020F0502020204030203" pitchFamily="34" charset="0"/>
                  <a:cs typeface="Lato Light" panose="020F0502020204030203" pitchFamily="34" charset="0"/>
                </a:rPr>
                <a:t>Empowerment and </a:t>
              </a:r>
              <a:r>
                <a:rPr lang="en-GB" sz="1800" b="1" dirty="0">
                  <a:solidFill>
                    <a:schemeClr val="accent1"/>
                  </a:solidFill>
                  <a:latin typeface="+mj-lt"/>
                  <a:ea typeface="Lato Light" panose="020F0502020204030203" pitchFamily="34" charset="0"/>
                  <a:cs typeface="Lato Light" panose="020F0502020204030203" pitchFamily="34" charset="0"/>
                </a:rPr>
                <a:t>augmentation </a:t>
              </a:r>
              <a:r>
                <a:rPr lang="en-GB" sz="1800" dirty="0">
                  <a:solidFill>
                    <a:srgbClr val="437DB2"/>
                  </a:solidFill>
                  <a:latin typeface="+mj-lt"/>
                  <a:ea typeface="Lato Light" panose="020F0502020204030203" pitchFamily="34" charset="0"/>
                  <a:cs typeface="Lato Light" panose="020F0502020204030203" pitchFamily="34" charset="0"/>
                </a:rPr>
                <a:t>of the workforce's capabilities</a:t>
              </a:r>
              <a:endParaRPr lang="en-US" sz="1800" dirty="0">
                <a:solidFill>
                  <a:srgbClr val="437DB2"/>
                </a:solidFill>
                <a:latin typeface="+mj-lt"/>
                <a:ea typeface="Lato Light" panose="020F0502020204030203" pitchFamily="34" charset="0"/>
                <a:cs typeface="Lato Light" panose="020F0502020204030203" pitchFamily="34" charset="0"/>
              </a:endParaRPr>
            </a:p>
          </p:txBody>
        </p:sp>
        <p:sp>
          <p:nvSpPr>
            <p:cNvPr id="31" name="Subtitle 2">
              <a:extLst>
                <a:ext uri="{FF2B5EF4-FFF2-40B4-BE49-F238E27FC236}">
                  <a16:creationId xmlns:a16="http://schemas.microsoft.com/office/drawing/2014/main" id="{37B11F67-9C5D-43EC-BEBF-B0FC9A6E19B4}"/>
                </a:ext>
              </a:extLst>
            </p:cNvPr>
            <p:cNvSpPr txBox="1">
              <a:spLocks/>
            </p:cNvSpPr>
            <p:nvPr/>
          </p:nvSpPr>
          <p:spPr>
            <a:xfrm>
              <a:off x="1867336" y="5492356"/>
              <a:ext cx="3495076" cy="4772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dirty="0">
                  <a:solidFill>
                    <a:srgbClr val="437DB2"/>
                  </a:solidFill>
                  <a:latin typeface="+mj-lt"/>
                  <a:ea typeface="Lato Light" panose="020F0502020204030203" pitchFamily="34" charset="0"/>
                  <a:cs typeface="Lato Light" panose="020F0502020204030203" pitchFamily="34" charset="0"/>
                </a:rPr>
                <a:t>Potential</a:t>
              </a:r>
              <a:r>
                <a:rPr lang="en-US" sz="1800" dirty="0">
                  <a:solidFill>
                    <a:srgbClr val="4A63A2"/>
                  </a:solidFill>
                  <a:latin typeface="+mj-lt"/>
                  <a:ea typeface="Lato Light" panose="020F0502020204030203" pitchFamily="34" charset="0"/>
                  <a:cs typeface="Lato Light" panose="020F0502020204030203" pitchFamily="34" charset="0"/>
                </a:rPr>
                <a:t> </a:t>
              </a:r>
              <a:r>
                <a:rPr lang="en-US" sz="1800" b="1" dirty="0">
                  <a:solidFill>
                    <a:schemeClr val="accent1"/>
                  </a:solidFill>
                  <a:latin typeface="+mj-lt"/>
                  <a:ea typeface="Lato Light" panose="020F0502020204030203" pitchFamily="34" charset="0"/>
                  <a:cs typeface="Lato Light" panose="020F0502020204030203" pitchFamily="34" charset="0"/>
                </a:rPr>
                <a:t>employment</a:t>
              </a:r>
              <a:r>
                <a:rPr lang="en-US" sz="1800" dirty="0">
                  <a:solidFill>
                    <a:srgbClr val="4A63A2"/>
                  </a:solidFill>
                  <a:latin typeface="+mj-lt"/>
                  <a:ea typeface="Lato Light" panose="020F0502020204030203" pitchFamily="34" charset="0"/>
                  <a:cs typeface="Lato Light" panose="020F0502020204030203" pitchFamily="34" charset="0"/>
                </a:rPr>
                <a:t> </a:t>
              </a:r>
              <a:r>
                <a:rPr lang="en-US" sz="1800" b="1" dirty="0">
                  <a:solidFill>
                    <a:schemeClr val="accent1"/>
                  </a:solidFill>
                  <a:latin typeface="+mj-lt"/>
                  <a:ea typeface="Lato Light" panose="020F0502020204030203" pitchFamily="34" charset="0"/>
                  <a:cs typeface="Lato Light" panose="020F0502020204030203" pitchFamily="34" charset="0"/>
                </a:rPr>
                <a:t>creation </a:t>
              </a:r>
              <a:r>
                <a:rPr lang="en-US" sz="1800" dirty="0">
                  <a:solidFill>
                    <a:srgbClr val="437DB2"/>
                  </a:solidFill>
                  <a:latin typeface="+mj-lt"/>
                  <a:ea typeface="Lato Light" panose="020F0502020204030203" pitchFamily="34" charset="0"/>
                  <a:cs typeface="Lato Light" panose="020F0502020204030203" pitchFamily="34" charset="0"/>
                </a:rPr>
                <a:t>and opportunities</a:t>
              </a:r>
            </a:p>
          </p:txBody>
        </p:sp>
        <p:sp>
          <p:nvSpPr>
            <p:cNvPr id="32" name="Subtitle 2">
              <a:extLst>
                <a:ext uri="{FF2B5EF4-FFF2-40B4-BE49-F238E27FC236}">
                  <a16:creationId xmlns:a16="http://schemas.microsoft.com/office/drawing/2014/main" id="{FB3B62B4-7EED-439D-8E0B-60B15EECCDD9}"/>
                </a:ext>
              </a:extLst>
            </p:cNvPr>
            <p:cNvSpPr txBox="1">
              <a:spLocks/>
            </p:cNvSpPr>
            <p:nvPr/>
          </p:nvSpPr>
          <p:spPr>
            <a:xfrm>
              <a:off x="7302082" y="3029135"/>
              <a:ext cx="4026317" cy="4772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rgbClr val="C00000"/>
                  </a:solidFill>
                  <a:latin typeface="+mj-lt"/>
                  <a:ea typeface="Lato Light" panose="020F0502020204030203" pitchFamily="34" charset="0"/>
                  <a:cs typeface="Lato Light" panose="020F0502020204030203" pitchFamily="34" charset="0"/>
                </a:rPr>
                <a:t>Digital divide &amp; Digital gender divide </a:t>
              </a:r>
              <a:r>
                <a:rPr lang="en-US" sz="1800" dirty="0">
                  <a:solidFill>
                    <a:srgbClr val="437DB2"/>
                  </a:solidFill>
                  <a:latin typeface="+mj-lt"/>
                  <a:ea typeface="Lato Light" panose="020F0502020204030203" pitchFamily="34" charset="0"/>
                  <a:cs typeface="Lato Light" panose="020F0502020204030203" pitchFamily="34" charset="0"/>
                </a:rPr>
                <a:t>within countries &amp; across countries </a:t>
              </a:r>
            </a:p>
          </p:txBody>
        </p:sp>
        <p:sp>
          <p:nvSpPr>
            <p:cNvPr id="33" name="Subtitle 2">
              <a:extLst>
                <a:ext uri="{FF2B5EF4-FFF2-40B4-BE49-F238E27FC236}">
                  <a16:creationId xmlns:a16="http://schemas.microsoft.com/office/drawing/2014/main" id="{42C82F8D-9ADE-4A8B-84A8-82274D992A83}"/>
                </a:ext>
              </a:extLst>
            </p:cNvPr>
            <p:cNvSpPr txBox="1">
              <a:spLocks/>
            </p:cNvSpPr>
            <p:nvPr/>
          </p:nvSpPr>
          <p:spPr>
            <a:xfrm>
              <a:off x="7359178" y="3781510"/>
              <a:ext cx="3661884" cy="69419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rgbClr val="C00000"/>
                  </a:solidFill>
                  <a:latin typeface="+mj-lt"/>
                  <a:ea typeface="Lato Light" panose="020F0502020204030203" pitchFamily="34" charset="0"/>
                  <a:cs typeface="Lato Light" panose="020F0502020204030203" pitchFamily="34" charset="0"/>
                </a:rPr>
                <a:t>Algorithmic management</a:t>
              </a:r>
              <a:r>
                <a:rPr lang="en-US" sz="1800" b="1" dirty="0">
                  <a:solidFill>
                    <a:schemeClr val="accent2">
                      <a:lumMod val="50000"/>
                    </a:schemeClr>
                  </a:solidFill>
                  <a:latin typeface="+mj-lt"/>
                  <a:ea typeface="Lato Light" panose="020F0502020204030203" pitchFamily="34" charset="0"/>
                  <a:cs typeface="Lato Light" panose="020F0502020204030203" pitchFamily="34" charset="0"/>
                </a:rPr>
                <a:t> </a:t>
              </a:r>
              <a:r>
                <a:rPr lang="en-US" sz="1800" dirty="0">
                  <a:solidFill>
                    <a:srgbClr val="437DB2"/>
                  </a:solidFill>
                  <a:latin typeface="+mj-lt"/>
                  <a:ea typeface="Lato Light" panose="020F0502020204030203" pitchFamily="34" charset="0"/>
                  <a:cs typeface="Lato Light" panose="020F0502020204030203" pitchFamily="34" charset="0"/>
                </a:rPr>
                <a:t>affects job quality and may lead to the de-skilling of the workforce</a:t>
              </a:r>
            </a:p>
          </p:txBody>
        </p:sp>
        <p:sp>
          <p:nvSpPr>
            <p:cNvPr id="34" name="Subtitle 2">
              <a:extLst>
                <a:ext uri="{FF2B5EF4-FFF2-40B4-BE49-F238E27FC236}">
                  <a16:creationId xmlns:a16="http://schemas.microsoft.com/office/drawing/2014/main" id="{5B6121BB-6075-4A10-86F4-3DF1A4759B57}"/>
                </a:ext>
              </a:extLst>
            </p:cNvPr>
            <p:cNvSpPr txBox="1">
              <a:spLocks/>
            </p:cNvSpPr>
            <p:nvPr/>
          </p:nvSpPr>
          <p:spPr>
            <a:xfrm>
              <a:off x="7359177" y="4719519"/>
              <a:ext cx="3495076" cy="4772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rgbClr val="C00000"/>
                  </a:solidFill>
                  <a:latin typeface="+mj-lt"/>
                  <a:ea typeface="Lato Light" panose="020F0502020204030203" pitchFamily="34" charset="0"/>
                  <a:cs typeface="Lato Light" panose="020F0502020204030203" pitchFamily="34" charset="0"/>
                </a:rPr>
                <a:t>Displacement</a:t>
              </a:r>
              <a:r>
                <a:rPr lang="en-US" sz="1800" dirty="0">
                  <a:solidFill>
                    <a:srgbClr val="4A63A2"/>
                  </a:solidFill>
                  <a:latin typeface="+mj-lt"/>
                  <a:ea typeface="Lato Light" panose="020F0502020204030203" pitchFamily="34" charset="0"/>
                  <a:cs typeface="Lato Light" panose="020F0502020204030203" pitchFamily="34" charset="0"/>
                </a:rPr>
                <a:t> </a:t>
              </a:r>
              <a:r>
                <a:rPr lang="en-US" sz="1800" dirty="0">
                  <a:solidFill>
                    <a:srgbClr val="437DB2"/>
                  </a:solidFill>
                  <a:latin typeface="+mj-lt"/>
                  <a:ea typeface="Lato Light" panose="020F0502020204030203" pitchFamily="34" charset="0"/>
                  <a:cs typeface="Lato Light" panose="020F0502020204030203" pitchFamily="34" charset="0"/>
                </a:rPr>
                <a:t>risk for manual routine-based jobs and beyond</a:t>
              </a:r>
            </a:p>
          </p:txBody>
        </p:sp>
        <p:sp>
          <p:nvSpPr>
            <p:cNvPr id="35" name="Subtitle 2">
              <a:extLst>
                <a:ext uri="{FF2B5EF4-FFF2-40B4-BE49-F238E27FC236}">
                  <a16:creationId xmlns:a16="http://schemas.microsoft.com/office/drawing/2014/main" id="{05381741-D41A-417F-B926-0FC496E88978}"/>
                </a:ext>
              </a:extLst>
            </p:cNvPr>
            <p:cNvSpPr txBox="1">
              <a:spLocks/>
            </p:cNvSpPr>
            <p:nvPr/>
          </p:nvSpPr>
          <p:spPr>
            <a:xfrm>
              <a:off x="7359177" y="5600820"/>
              <a:ext cx="3818977" cy="26032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rgbClr val="C00000"/>
                  </a:solidFill>
                  <a:latin typeface="+mj-lt"/>
                  <a:ea typeface="Lato Light" panose="020F0502020204030203" pitchFamily="34" charset="0"/>
                  <a:cs typeface="Lato Light" panose="020F0502020204030203" pitchFamily="34" charset="0"/>
                </a:rPr>
                <a:t>Skills gaps</a:t>
              </a:r>
            </a:p>
          </p:txBody>
        </p:sp>
        <p:sp>
          <p:nvSpPr>
            <p:cNvPr id="36" name="TextBox 35">
              <a:extLst>
                <a:ext uri="{FF2B5EF4-FFF2-40B4-BE49-F238E27FC236}">
                  <a16:creationId xmlns:a16="http://schemas.microsoft.com/office/drawing/2014/main" id="{5289F272-0EFE-425D-97F3-698C015DC826}"/>
                </a:ext>
              </a:extLst>
            </p:cNvPr>
            <p:cNvSpPr txBox="1"/>
            <p:nvPr/>
          </p:nvSpPr>
          <p:spPr>
            <a:xfrm>
              <a:off x="2509648" y="2263856"/>
              <a:ext cx="1619902" cy="347095"/>
            </a:xfrm>
            <a:prstGeom prst="rect">
              <a:avLst/>
            </a:prstGeom>
            <a:noFill/>
          </p:spPr>
          <p:txBody>
            <a:bodyPr wrap="none" rtlCol="0" anchor="ctr" anchorCtr="0">
              <a:spAutoFit/>
            </a:bodyPr>
            <a:lstStyle/>
            <a:p>
              <a:pPr algn="ctr"/>
              <a:r>
                <a:rPr lang="en-US" b="1" dirty="0">
                  <a:solidFill>
                    <a:schemeClr val="bg1"/>
                  </a:solidFill>
                  <a:latin typeface="+mj-lt"/>
                  <a:ea typeface="League Spartan" charset="0"/>
                  <a:cs typeface="Poppins" pitchFamily="2" charset="77"/>
                </a:rPr>
                <a:t>Opportunities</a:t>
              </a:r>
            </a:p>
          </p:txBody>
        </p:sp>
        <p:sp>
          <p:nvSpPr>
            <p:cNvPr id="37" name="TextBox 36">
              <a:extLst>
                <a:ext uri="{FF2B5EF4-FFF2-40B4-BE49-F238E27FC236}">
                  <a16:creationId xmlns:a16="http://schemas.microsoft.com/office/drawing/2014/main" id="{4B5969A1-E5E7-4B3B-AE00-61CA43F2E255}"/>
                </a:ext>
              </a:extLst>
            </p:cNvPr>
            <p:cNvSpPr txBox="1"/>
            <p:nvPr/>
          </p:nvSpPr>
          <p:spPr>
            <a:xfrm>
              <a:off x="8136075" y="2263856"/>
              <a:ext cx="1350734" cy="347095"/>
            </a:xfrm>
            <a:prstGeom prst="rect">
              <a:avLst/>
            </a:prstGeom>
            <a:noFill/>
          </p:spPr>
          <p:txBody>
            <a:bodyPr wrap="none" rtlCol="0" anchor="ctr" anchorCtr="0">
              <a:spAutoFit/>
            </a:bodyPr>
            <a:lstStyle/>
            <a:p>
              <a:pPr algn="ctr"/>
              <a:r>
                <a:rPr lang="en-US" b="1" dirty="0">
                  <a:solidFill>
                    <a:schemeClr val="bg1"/>
                  </a:solidFill>
                  <a:latin typeface="+mj-lt"/>
                  <a:ea typeface="League Spartan" charset="0"/>
                  <a:cs typeface="Poppins" pitchFamily="2" charset="77"/>
                </a:rPr>
                <a:t>Challenges</a:t>
              </a:r>
            </a:p>
          </p:txBody>
        </p:sp>
        <p:sp>
          <p:nvSpPr>
            <p:cNvPr id="38" name="Freeform 1026">
              <a:extLst>
                <a:ext uri="{FF2B5EF4-FFF2-40B4-BE49-F238E27FC236}">
                  <a16:creationId xmlns:a16="http://schemas.microsoft.com/office/drawing/2014/main" id="{B0DCF547-FB2A-424E-A000-91FCAEF94DE7}"/>
                </a:ext>
              </a:extLst>
            </p:cNvPr>
            <p:cNvSpPr>
              <a:spLocks noChangeArrowheads="1"/>
            </p:cNvSpPr>
            <p:nvPr/>
          </p:nvSpPr>
          <p:spPr bwMode="auto">
            <a:xfrm>
              <a:off x="1302146" y="3967835"/>
              <a:ext cx="296047" cy="313071"/>
            </a:xfrm>
            <a:custGeom>
              <a:avLst/>
              <a:gdLst>
                <a:gd name="T0" fmla="*/ 140624 w 293329"/>
                <a:gd name="T1" fmla="*/ 278491 h 293329"/>
                <a:gd name="T2" fmla="*/ 219504 w 293329"/>
                <a:gd name="T3" fmla="*/ 286086 h 293329"/>
                <a:gd name="T4" fmla="*/ 227103 w 293329"/>
                <a:gd name="T5" fmla="*/ 268364 h 293329"/>
                <a:gd name="T6" fmla="*/ 18093 w 293329"/>
                <a:gd name="T7" fmla="*/ 268364 h 293329"/>
                <a:gd name="T8" fmla="*/ 25332 w 293329"/>
                <a:gd name="T9" fmla="*/ 286086 h 293329"/>
                <a:gd name="T10" fmla="*/ 74547 w 293329"/>
                <a:gd name="T11" fmla="*/ 278491 h 293329"/>
                <a:gd name="T12" fmla="*/ 18093 w 293329"/>
                <a:gd name="T13" fmla="*/ 268364 h 293329"/>
                <a:gd name="T14" fmla="*/ 128685 w 293329"/>
                <a:gd name="T15" fmla="*/ 228942 h 293329"/>
                <a:gd name="T16" fmla="*/ 130131 w 293329"/>
                <a:gd name="T17" fmla="*/ 259322 h 293329"/>
                <a:gd name="T18" fmla="*/ 239043 w 293329"/>
                <a:gd name="T19" fmla="*/ 257875 h 293329"/>
                <a:gd name="T20" fmla="*/ 148224 w 293329"/>
                <a:gd name="T21" fmla="*/ 241600 h 293329"/>
                <a:gd name="T22" fmla="*/ 148224 w 293329"/>
                <a:gd name="T23" fmla="*/ 232558 h 293329"/>
                <a:gd name="T24" fmla="*/ 239043 w 293329"/>
                <a:gd name="T25" fmla="*/ 228219 h 293329"/>
                <a:gd name="T26" fmla="*/ 126876 w 293329"/>
                <a:gd name="T27" fmla="*/ 214836 h 293329"/>
                <a:gd name="T28" fmla="*/ 167038 w 293329"/>
                <a:gd name="T29" fmla="*/ 205794 h 293329"/>
                <a:gd name="T30" fmla="*/ 208288 w 293329"/>
                <a:gd name="T31" fmla="*/ 175051 h 293329"/>
                <a:gd name="T32" fmla="*/ 159440 w 293329"/>
                <a:gd name="T33" fmla="*/ 175051 h 293329"/>
                <a:gd name="T34" fmla="*/ 188026 w 293329"/>
                <a:gd name="T35" fmla="*/ 161670 h 293329"/>
                <a:gd name="T36" fmla="*/ 184045 w 293329"/>
                <a:gd name="T37" fmla="*/ 167818 h 293329"/>
                <a:gd name="T38" fmla="*/ 175361 w 293329"/>
                <a:gd name="T39" fmla="*/ 75590 h 293329"/>
                <a:gd name="T40" fmla="*/ 184045 w 293329"/>
                <a:gd name="T41" fmla="*/ 172158 h 293329"/>
                <a:gd name="T42" fmla="*/ 186217 w 293329"/>
                <a:gd name="T43" fmla="*/ 69079 h 293329"/>
                <a:gd name="T44" fmla="*/ 18093 w 293329"/>
                <a:gd name="T45" fmla="*/ 259322 h 293329"/>
                <a:gd name="T46" fmla="*/ 41976 w 293329"/>
                <a:gd name="T47" fmla="*/ 56782 h 293329"/>
                <a:gd name="T48" fmla="*/ 45958 w 293329"/>
                <a:gd name="T49" fmla="*/ 12657 h 293329"/>
                <a:gd name="T50" fmla="*/ 70565 w 293329"/>
                <a:gd name="T51" fmla="*/ 48105 h 293329"/>
                <a:gd name="T52" fmla="*/ 183322 w 293329"/>
                <a:gd name="T53" fmla="*/ 9042 h 293329"/>
                <a:gd name="T54" fmla="*/ 110593 w 293329"/>
                <a:gd name="T55" fmla="*/ 184093 h 293329"/>
                <a:gd name="T56" fmla="*/ 157993 w 293329"/>
                <a:gd name="T57" fmla="*/ 205794 h 293329"/>
                <a:gd name="T58" fmla="*/ 137730 w 293329"/>
                <a:gd name="T59" fmla="*/ 131288 h 293329"/>
                <a:gd name="T60" fmla="*/ 186578 w 293329"/>
                <a:gd name="T61" fmla="*/ 57506 h 293329"/>
                <a:gd name="T62" fmla="*/ 220229 w 293329"/>
                <a:gd name="T63" fmla="*/ 164925 h 293329"/>
                <a:gd name="T64" fmla="*/ 243024 w 293329"/>
                <a:gd name="T65" fmla="*/ 205794 h 293329"/>
                <a:gd name="T66" fmla="*/ 286082 w 293329"/>
                <a:gd name="T67" fmla="*/ 112120 h 293329"/>
                <a:gd name="T68" fmla="*/ 183322 w 293329"/>
                <a:gd name="T69" fmla="*/ 0 h 293329"/>
                <a:gd name="T70" fmla="*/ 263286 w 293329"/>
                <a:gd name="T71" fmla="*/ 189881 h 293329"/>
                <a:gd name="T72" fmla="*/ 248090 w 293329"/>
                <a:gd name="T73" fmla="*/ 257875 h 293329"/>
                <a:gd name="T74" fmla="*/ 236149 w 293329"/>
                <a:gd name="T75" fmla="*/ 268364 h 293329"/>
                <a:gd name="T76" fmla="*/ 219504 w 293329"/>
                <a:gd name="T77" fmla="*/ 295128 h 293329"/>
                <a:gd name="T78" fmla="*/ 131579 w 293329"/>
                <a:gd name="T79" fmla="*/ 278491 h 293329"/>
                <a:gd name="T80" fmla="*/ 130131 w 293329"/>
                <a:gd name="T81" fmla="*/ 268364 h 293329"/>
                <a:gd name="T82" fmla="*/ 119639 w 293329"/>
                <a:gd name="T83" fmla="*/ 228942 h 293329"/>
                <a:gd name="T84" fmla="*/ 71877 w 293329"/>
                <a:gd name="T85" fmla="*/ 112120 h 293329"/>
                <a:gd name="T86" fmla="*/ 45958 w 293329"/>
                <a:gd name="T87" fmla="*/ 0 h 293329"/>
                <a:gd name="T88" fmla="*/ 82507 w 293329"/>
                <a:gd name="T89" fmla="*/ 49912 h 293329"/>
                <a:gd name="T90" fmla="*/ 78888 w 293329"/>
                <a:gd name="T91" fmla="*/ 56782 h 293329"/>
                <a:gd name="T92" fmla="*/ 50663 w 293329"/>
                <a:gd name="T93" fmla="*/ 259322 h 293329"/>
                <a:gd name="T94" fmla="*/ 74547 w 293329"/>
                <a:gd name="T95" fmla="*/ 177945 h 293329"/>
                <a:gd name="T96" fmla="*/ 83593 w 293329"/>
                <a:gd name="T97" fmla="*/ 177945 h 293329"/>
                <a:gd name="T98" fmla="*/ 87934 w 293329"/>
                <a:gd name="T99" fmla="*/ 259322 h 293329"/>
                <a:gd name="T100" fmla="*/ 87934 w 293329"/>
                <a:gd name="T101" fmla="*/ 268364 h 293329"/>
                <a:gd name="T102" fmla="*/ 83593 w 293329"/>
                <a:gd name="T103" fmla="*/ 278491 h 293329"/>
                <a:gd name="T104" fmla="*/ 25332 w 293329"/>
                <a:gd name="T105" fmla="*/ 295128 h 293329"/>
                <a:gd name="T106" fmla="*/ 9047 w 293329"/>
                <a:gd name="T107" fmla="*/ 268364 h 293329"/>
                <a:gd name="T108" fmla="*/ 0 w 293329"/>
                <a:gd name="T109" fmla="*/ 263663 h 293329"/>
                <a:gd name="T110" fmla="*/ 9047 w 293329"/>
                <a:gd name="T111" fmla="*/ 259322 h 293329"/>
                <a:gd name="T112" fmla="*/ 9771 w 293329"/>
                <a:gd name="T113" fmla="*/ 49912 h 293329"/>
                <a:gd name="T114" fmla="*/ 45958 w 293329"/>
                <a:gd name="T115" fmla="*/ 0 h 2933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329" h="293329">
                  <a:moveTo>
                    <a:pt x="139767" y="266728"/>
                  </a:moveTo>
                  <a:lnTo>
                    <a:pt x="139767" y="276793"/>
                  </a:lnTo>
                  <a:cubicBezTo>
                    <a:pt x="139767" y="281107"/>
                    <a:pt x="143004" y="284342"/>
                    <a:pt x="147320" y="284342"/>
                  </a:cubicBezTo>
                  <a:lnTo>
                    <a:pt x="218166" y="284342"/>
                  </a:lnTo>
                  <a:cubicBezTo>
                    <a:pt x="222482" y="284342"/>
                    <a:pt x="225718" y="281107"/>
                    <a:pt x="225718" y="276793"/>
                  </a:cubicBezTo>
                  <a:lnTo>
                    <a:pt x="225718" y="266728"/>
                  </a:lnTo>
                  <a:lnTo>
                    <a:pt x="139767" y="266728"/>
                  </a:lnTo>
                  <a:close/>
                  <a:moveTo>
                    <a:pt x="17983" y="266728"/>
                  </a:moveTo>
                  <a:lnTo>
                    <a:pt x="17983" y="276793"/>
                  </a:lnTo>
                  <a:cubicBezTo>
                    <a:pt x="17983" y="281107"/>
                    <a:pt x="20861" y="284342"/>
                    <a:pt x="25177" y="284342"/>
                  </a:cubicBezTo>
                  <a:lnTo>
                    <a:pt x="66538" y="284342"/>
                  </a:lnTo>
                  <a:cubicBezTo>
                    <a:pt x="70854" y="284342"/>
                    <a:pt x="74092" y="281107"/>
                    <a:pt x="74092" y="276793"/>
                  </a:cubicBezTo>
                  <a:lnTo>
                    <a:pt x="74092" y="266728"/>
                  </a:lnTo>
                  <a:lnTo>
                    <a:pt x="17983" y="266728"/>
                  </a:lnTo>
                  <a:close/>
                  <a:moveTo>
                    <a:pt x="126102" y="213526"/>
                  </a:moveTo>
                  <a:cubicBezTo>
                    <a:pt x="127180" y="218199"/>
                    <a:pt x="127900" y="222872"/>
                    <a:pt x="127900" y="227546"/>
                  </a:cubicBezTo>
                  <a:lnTo>
                    <a:pt x="127900" y="256303"/>
                  </a:lnTo>
                  <a:cubicBezTo>
                    <a:pt x="127900" y="257022"/>
                    <a:pt x="128619" y="257741"/>
                    <a:pt x="129338" y="257741"/>
                  </a:cubicBezTo>
                  <a:lnTo>
                    <a:pt x="236148" y="257741"/>
                  </a:lnTo>
                  <a:cubicBezTo>
                    <a:pt x="236867" y="257741"/>
                    <a:pt x="237586" y="257022"/>
                    <a:pt x="237586" y="256303"/>
                  </a:cubicBezTo>
                  <a:lnTo>
                    <a:pt x="237586" y="240127"/>
                  </a:lnTo>
                  <a:lnTo>
                    <a:pt x="147320" y="240127"/>
                  </a:lnTo>
                  <a:cubicBezTo>
                    <a:pt x="144802" y="240127"/>
                    <a:pt x="142644" y="237970"/>
                    <a:pt x="142644" y="235454"/>
                  </a:cubicBezTo>
                  <a:cubicBezTo>
                    <a:pt x="142644" y="232938"/>
                    <a:pt x="144802" y="231140"/>
                    <a:pt x="147320" y="231140"/>
                  </a:cubicBezTo>
                  <a:lnTo>
                    <a:pt x="237586" y="231140"/>
                  </a:lnTo>
                  <a:lnTo>
                    <a:pt x="237586" y="226827"/>
                  </a:lnTo>
                  <a:cubicBezTo>
                    <a:pt x="237586" y="222153"/>
                    <a:pt x="237946" y="217480"/>
                    <a:pt x="239025" y="213526"/>
                  </a:cubicBezTo>
                  <a:lnTo>
                    <a:pt x="126102" y="213526"/>
                  </a:lnTo>
                  <a:close/>
                  <a:moveTo>
                    <a:pt x="158468" y="173984"/>
                  </a:moveTo>
                  <a:lnTo>
                    <a:pt x="166020" y="204539"/>
                  </a:lnTo>
                  <a:lnTo>
                    <a:pt x="199466" y="204539"/>
                  </a:lnTo>
                  <a:lnTo>
                    <a:pt x="207018" y="173984"/>
                  </a:lnTo>
                  <a:cubicBezTo>
                    <a:pt x="200185" y="177579"/>
                    <a:pt x="192273" y="179736"/>
                    <a:pt x="182923" y="179736"/>
                  </a:cubicBezTo>
                  <a:cubicBezTo>
                    <a:pt x="173213" y="179736"/>
                    <a:pt x="165301" y="177579"/>
                    <a:pt x="158468" y="173984"/>
                  </a:cubicBezTo>
                  <a:close/>
                  <a:moveTo>
                    <a:pt x="185081" y="68659"/>
                  </a:moveTo>
                  <a:cubicBezTo>
                    <a:pt x="181125" y="84835"/>
                    <a:pt x="172494" y="126894"/>
                    <a:pt x="186879" y="160684"/>
                  </a:cubicBezTo>
                  <a:cubicBezTo>
                    <a:pt x="187598" y="163200"/>
                    <a:pt x="186519" y="165716"/>
                    <a:pt x="184721" y="166795"/>
                  </a:cubicBezTo>
                  <a:cubicBezTo>
                    <a:pt x="184002" y="166795"/>
                    <a:pt x="183282" y="166795"/>
                    <a:pt x="182923" y="166795"/>
                  </a:cubicBezTo>
                  <a:cubicBezTo>
                    <a:pt x="181125" y="166795"/>
                    <a:pt x="179326" y="166076"/>
                    <a:pt x="178607" y="164279"/>
                  </a:cubicBezTo>
                  <a:cubicBezTo>
                    <a:pt x="165301" y="132645"/>
                    <a:pt x="169976" y="95260"/>
                    <a:pt x="174292" y="75130"/>
                  </a:cubicBezTo>
                  <a:cubicBezTo>
                    <a:pt x="162424" y="87711"/>
                    <a:pt x="145521" y="109280"/>
                    <a:pt x="145521" y="130488"/>
                  </a:cubicBezTo>
                  <a:cubicBezTo>
                    <a:pt x="145521" y="165716"/>
                    <a:pt x="168897" y="171109"/>
                    <a:pt x="182923" y="171109"/>
                  </a:cubicBezTo>
                  <a:cubicBezTo>
                    <a:pt x="196589" y="171109"/>
                    <a:pt x="219964" y="165716"/>
                    <a:pt x="219964" y="130488"/>
                  </a:cubicBezTo>
                  <a:cubicBezTo>
                    <a:pt x="219964" y="104966"/>
                    <a:pt x="195869" y="79084"/>
                    <a:pt x="185081" y="68659"/>
                  </a:cubicBezTo>
                  <a:close/>
                  <a:moveTo>
                    <a:pt x="17983" y="56437"/>
                  </a:moveTo>
                  <a:lnTo>
                    <a:pt x="17983" y="257741"/>
                  </a:lnTo>
                  <a:lnTo>
                    <a:pt x="41721" y="257741"/>
                  </a:lnTo>
                  <a:lnTo>
                    <a:pt x="41721" y="56437"/>
                  </a:lnTo>
                  <a:lnTo>
                    <a:pt x="17983" y="56437"/>
                  </a:lnTo>
                  <a:close/>
                  <a:moveTo>
                    <a:pt x="45678" y="12582"/>
                  </a:moveTo>
                  <a:lnTo>
                    <a:pt x="21580" y="47810"/>
                  </a:lnTo>
                  <a:lnTo>
                    <a:pt x="70135" y="47810"/>
                  </a:lnTo>
                  <a:lnTo>
                    <a:pt x="45678" y="12582"/>
                  </a:lnTo>
                  <a:close/>
                  <a:moveTo>
                    <a:pt x="182204" y="8987"/>
                  </a:moveTo>
                  <a:cubicBezTo>
                    <a:pt x="126102" y="8987"/>
                    <a:pt x="80069" y="54999"/>
                    <a:pt x="80069" y="111436"/>
                  </a:cubicBezTo>
                  <a:cubicBezTo>
                    <a:pt x="80069" y="138397"/>
                    <a:pt x="90858" y="163919"/>
                    <a:pt x="109918" y="182971"/>
                  </a:cubicBezTo>
                  <a:cubicBezTo>
                    <a:pt x="116032" y="189082"/>
                    <a:pt x="120707" y="196631"/>
                    <a:pt x="123584" y="204539"/>
                  </a:cubicBezTo>
                  <a:lnTo>
                    <a:pt x="157030" y="204539"/>
                  </a:lnTo>
                  <a:lnTo>
                    <a:pt x="146600" y="163919"/>
                  </a:lnTo>
                  <a:cubicBezTo>
                    <a:pt x="140127" y="155651"/>
                    <a:pt x="136890" y="144508"/>
                    <a:pt x="136890" y="130488"/>
                  </a:cubicBezTo>
                  <a:cubicBezTo>
                    <a:pt x="136890" y="93822"/>
                    <a:pt x="178248" y="58594"/>
                    <a:pt x="180046" y="57156"/>
                  </a:cubicBezTo>
                  <a:cubicBezTo>
                    <a:pt x="181484" y="55718"/>
                    <a:pt x="184002" y="55718"/>
                    <a:pt x="185440" y="57156"/>
                  </a:cubicBezTo>
                  <a:cubicBezTo>
                    <a:pt x="187238" y="58594"/>
                    <a:pt x="228595" y="93822"/>
                    <a:pt x="228595" y="130488"/>
                  </a:cubicBezTo>
                  <a:cubicBezTo>
                    <a:pt x="228595" y="144508"/>
                    <a:pt x="225359" y="155651"/>
                    <a:pt x="218886" y="163919"/>
                  </a:cubicBezTo>
                  <a:lnTo>
                    <a:pt x="208816" y="204539"/>
                  </a:lnTo>
                  <a:lnTo>
                    <a:pt x="241542" y="204539"/>
                  </a:lnTo>
                  <a:cubicBezTo>
                    <a:pt x="244419" y="196272"/>
                    <a:pt x="249094" y="189082"/>
                    <a:pt x="255568" y="182612"/>
                  </a:cubicBezTo>
                  <a:cubicBezTo>
                    <a:pt x="274268" y="163200"/>
                    <a:pt x="284338" y="138037"/>
                    <a:pt x="284338" y="111436"/>
                  </a:cubicBezTo>
                  <a:cubicBezTo>
                    <a:pt x="284338" y="54999"/>
                    <a:pt x="238665" y="8987"/>
                    <a:pt x="182204" y="8987"/>
                  </a:cubicBezTo>
                  <a:close/>
                  <a:moveTo>
                    <a:pt x="182204" y="0"/>
                  </a:moveTo>
                  <a:cubicBezTo>
                    <a:pt x="243340" y="0"/>
                    <a:pt x="293329" y="49967"/>
                    <a:pt x="293329" y="111436"/>
                  </a:cubicBezTo>
                  <a:cubicBezTo>
                    <a:pt x="293329" y="140553"/>
                    <a:pt x="282180" y="167873"/>
                    <a:pt x="261681" y="188723"/>
                  </a:cubicBezTo>
                  <a:cubicBezTo>
                    <a:pt x="251971" y="198788"/>
                    <a:pt x="246577" y="212448"/>
                    <a:pt x="246577" y="226827"/>
                  </a:cubicBezTo>
                  <a:lnTo>
                    <a:pt x="246577" y="256303"/>
                  </a:lnTo>
                  <a:cubicBezTo>
                    <a:pt x="246577" y="262055"/>
                    <a:pt x="241902" y="266728"/>
                    <a:pt x="236148" y="266728"/>
                  </a:cubicBezTo>
                  <a:lnTo>
                    <a:pt x="234709" y="266728"/>
                  </a:lnTo>
                  <a:lnTo>
                    <a:pt x="234709" y="276793"/>
                  </a:lnTo>
                  <a:cubicBezTo>
                    <a:pt x="234709" y="286139"/>
                    <a:pt x="227157" y="293329"/>
                    <a:pt x="218166" y="293329"/>
                  </a:cubicBezTo>
                  <a:lnTo>
                    <a:pt x="147320" y="293329"/>
                  </a:lnTo>
                  <a:cubicBezTo>
                    <a:pt x="138329" y="293329"/>
                    <a:pt x="130777" y="286139"/>
                    <a:pt x="130777" y="276793"/>
                  </a:cubicBezTo>
                  <a:lnTo>
                    <a:pt x="130777" y="266728"/>
                  </a:lnTo>
                  <a:lnTo>
                    <a:pt x="129338" y="266728"/>
                  </a:lnTo>
                  <a:cubicBezTo>
                    <a:pt x="123584" y="266728"/>
                    <a:pt x="118909" y="262055"/>
                    <a:pt x="118909" y="256303"/>
                  </a:cubicBezTo>
                  <a:lnTo>
                    <a:pt x="118909" y="227546"/>
                  </a:lnTo>
                  <a:cubicBezTo>
                    <a:pt x="118909" y="213167"/>
                    <a:pt x="113515" y="199507"/>
                    <a:pt x="103445" y="189442"/>
                  </a:cubicBezTo>
                  <a:cubicBezTo>
                    <a:pt x="82587" y="168592"/>
                    <a:pt x="71438" y="140553"/>
                    <a:pt x="71438" y="111436"/>
                  </a:cubicBezTo>
                  <a:cubicBezTo>
                    <a:pt x="71438" y="49967"/>
                    <a:pt x="121067" y="0"/>
                    <a:pt x="182204" y="0"/>
                  </a:cubicBezTo>
                  <a:close/>
                  <a:moveTo>
                    <a:pt x="45678" y="0"/>
                  </a:moveTo>
                  <a:cubicBezTo>
                    <a:pt x="47116" y="0"/>
                    <a:pt x="48555" y="719"/>
                    <a:pt x="49274" y="2157"/>
                  </a:cubicBezTo>
                  <a:lnTo>
                    <a:pt x="82004" y="49607"/>
                  </a:lnTo>
                  <a:cubicBezTo>
                    <a:pt x="83083" y="50686"/>
                    <a:pt x="83083" y="52483"/>
                    <a:pt x="82364" y="53921"/>
                  </a:cubicBezTo>
                  <a:cubicBezTo>
                    <a:pt x="81645" y="55359"/>
                    <a:pt x="80206" y="56437"/>
                    <a:pt x="78408" y="56437"/>
                  </a:cubicBezTo>
                  <a:lnTo>
                    <a:pt x="50353" y="56437"/>
                  </a:lnTo>
                  <a:lnTo>
                    <a:pt x="50353" y="257741"/>
                  </a:lnTo>
                  <a:lnTo>
                    <a:pt x="74092" y="257741"/>
                  </a:lnTo>
                  <a:lnTo>
                    <a:pt x="74092" y="176860"/>
                  </a:lnTo>
                  <a:cubicBezTo>
                    <a:pt x="74092" y="174344"/>
                    <a:pt x="76250" y="172187"/>
                    <a:pt x="78408" y="172187"/>
                  </a:cubicBezTo>
                  <a:cubicBezTo>
                    <a:pt x="80925" y="172187"/>
                    <a:pt x="83083" y="174344"/>
                    <a:pt x="83083" y="176860"/>
                  </a:cubicBezTo>
                  <a:lnTo>
                    <a:pt x="83083" y="257741"/>
                  </a:lnTo>
                  <a:lnTo>
                    <a:pt x="87399" y="257741"/>
                  </a:lnTo>
                  <a:cubicBezTo>
                    <a:pt x="89557" y="257741"/>
                    <a:pt x="91715" y="259538"/>
                    <a:pt x="91715" y="262055"/>
                  </a:cubicBezTo>
                  <a:cubicBezTo>
                    <a:pt x="91715" y="264571"/>
                    <a:pt x="89557" y="266728"/>
                    <a:pt x="87399" y="266728"/>
                  </a:cubicBezTo>
                  <a:lnTo>
                    <a:pt x="83083" y="266728"/>
                  </a:lnTo>
                  <a:lnTo>
                    <a:pt x="83083" y="276793"/>
                  </a:lnTo>
                  <a:cubicBezTo>
                    <a:pt x="83083" y="286139"/>
                    <a:pt x="75890" y="293329"/>
                    <a:pt x="66538" y="293329"/>
                  </a:cubicBezTo>
                  <a:lnTo>
                    <a:pt x="25177" y="293329"/>
                  </a:lnTo>
                  <a:cubicBezTo>
                    <a:pt x="16185" y="293329"/>
                    <a:pt x="8992" y="286139"/>
                    <a:pt x="8992" y="276793"/>
                  </a:cubicBezTo>
                  <a:lnTo>
                    <a:pt x="8992" y="266728"/>
                  </a:lnTo>
                  <a:lnTo>
                    <a:pt x="4316" y="266728"/>
                  </a:lnTo>
                  <a:cubicBezTo>
                    <a:pt x="2158" y="266728"/>
                    <a:pt x="0" y="264571"/>
                    <a:pt x="0" y="262055"/>
                  </a:cubicBezTo>
                  <a:cubicBezTo>
                    <a:pt x="0" y="259538"/>
                    <a:pt x="2158" y="257741"/>
                    <a:pt x="4316" y="257741"/>
                  </a:cubicBezTo>
                  <a:lnTo>
                    <a:pt x="8992" y="257741"/>
                  </a:lnTo>
                  <a:lnTo>
                    <a:pt x="8992" y="52124"/>
                  </a:lnTo>
                  <a:cubicBezTo>
                    <a:pt x="8992" y="51045"/>
                    <a:pt x="9351" y="50326"/>
                    <a:pt x="9711" y="49607"/>
                  </a:cubicBezTo>
                  <a:lnTo>
                    <a:pt x="42081" y="2157"/>
                  </a:lnTo>
                  <a:cubicBezTo>
                    <a:pt x="42800" y="1079"/>
                    <a:pt x="44239" y="0"/>
                    <a:pt x="45678" y="0"/>
                  </a:cubicBezTo>
                  <a:close/>
                </a:path>
              </a:pathLst>
            </a:custGeom>
            <a:solidFill>
              <a:schemeClr val="bg1"/>
            </a:solidFill>
            <a:ln>
              <a:noFill/>
            </a:ln>
            <a:effectLst/>
          </p:spPr>
          <p:txBody>
            <a:bodyPr anchor="ctr"/>
            <a:lstStyle/>
            <a:p>
              <a:endParaRPr lang="en-US" dirty="0">
                <a:latin typeface="+mj-lt"/>
              </a:endParaRPr>
            </a:p>
          </p:txBody>
        </p:sp>
        <p:sp>
          <p:nvSpPr>
            <p:cNvPr id="39" name="Freeform 805">
              <a:extLst>
                <a:ext uri="{FF2B5EF4-FFF2-40B4-BE49-F238E27FC236}">
                  <a16:creationId xmlns:a16="http://schemas.microsoft.com/office/drawing/2014/main" id="{E9A0015E-6C88-4D5E-94D3-074A076E6317}"/>
                </a:ext>
              </a:extLst>
            </p:cNvPr>
            <p:cNvSpPr>
              <a:spLocks noChangeArrowheads="1"/>
            </p:cNvSpPr>
            <p:nvPr/>
          </p:nvSpPr>
          <p:spPr bwMode="auto">
            <a:xfrm>
              <a:off x="6764922" y="5548842"/>
              <a:ext cx="369580" cy="403878"/>
            </a:xfrm>
            <a:custGeom>
              <a:avLst/>
              <a:gdLst/>
              <a:ahLst/>
              <a:cxnLst/>
              <a:rect l="0" t="0" r="r" b="b"/>
              <a:pathLst>
                <a:path w="301751" h="303627">
                  <a:moveTo>
                    <a:pt x="163215" y="51423"/>
                  </a:moveTo>
                  <a:cubicBezTo>
                    <a:pt x="165014" y="49987"/>
                    <a:pt x="167893" y="49987"/>
                    <a:pt x="169332" y="52141"/>
                  </a:cubicBezTo>
                  <a:cubicBezTo>
                    <a:pt x="171131" y="53936"/>
                    <a:pt x="170771" y="57166"/>
                    <a:pt x="168612" y="58602"/>
                  </a:cubicBezTo>
                  <a:cubicBezTo>
                    <a:pt x="150261" y="72960"/>
                    <a:pt x="139825" y="94856"/>
                    <a:pt x="139825" y="118187"/>
                  </a:cubicBezTo>
                  <a:cubicBezTo>
                    <a:pt x="139825" y="131109"/>
                    <a:pt x="143064" y="144031"/>
                    <a:pt x="149181" y="155159"/>
                  </a:cubicBezTo>
                  <a:cubicBezTo>
                    <a:pt x="149541" y="155517"/>
                    <a:pt x="149541" y="155876"/>
                    <a:pt x="149541" y="155876"/>
                  </a:cubicBezTo>
                  <a:cubicBezTo>
                    <a:pt x="149541" y="156235"/>
                    <a:pt x="149541" y="156594"/>
                    <a:pt x="149901" y="156594"/>
                  </a:cubicBezTo>
                  <a:cubicBezTo>
                    <a:pt x="149901" y="156953"/>
                    <a:pt x="149901" y="157312"/>
                    <a:pt x="149901" y="157671"/>
                  </a:cubicBezTo>
                  <a:cubicBezTo>
                    <a:pt x="149901" y="158030"/>
                    <a:pt x="149901" y="158030"/>
                    <a:pt x="149541" y="158748"/>
                  </a:cubicBezTo>
                  <a:lnTo>
                    <a:pt x="149541" y="159466"/>
                  </a:lnTo>
                  <a:cubicBezTo>
                    <a:pt x="149181" y="159825"/>
                    <a:pt x="149181" y="159825"/>
                    <a:pt x="149181" y="160184"/>
                  </a:cubicBezTo>
                  <a:lnTo>
                    <a:pt x="126871" y="194643"/>
                  </a:lnTo>
                  <a:lnTo>
                    <a:pt x="216471" y="194643"/>
                  </a:lnTo>
                  <a:cubicBezTo>
                    <a:pt x="258571" y="194643"/>
                    <a:pt x="292756" y="160184"/>
                    <a:pt x="292756" y="118187"/>
                  </a:cubicBezTo>
                  <a:cubicBezTo>
                    <a:pt x="292756" y="94856"/>
                    <a:pt x="282320" y="72960"/>
                    <a:pt x="263969" y="58602"/>
                  </a:cubicBezTo>
                  <a:cubicBezTo>
                    <a:pt x="261810" y="57166"/>
                    <a:pt x="261450" y="53936"/>
                    <a:pt x="263249" y="52141"/>
                  </a:cubicBezTo>
                  <a:cubicBezTo>
                    <a:pt x="264688" y="49987"/>
                    <a:pt x="267567" y="49987"/>
                    <a:pt x="269366" y="51423"/>
                  </a:cubicBezTo>
                  <a:cubicBezTo>
                    <a:pt x="290237" y="67935"/>
                    <a:pt x="301751" y="91984"/>
                    <a:pt x="301751" y="118187"/>
                  </a:cubicBezTo>
                  <a:cubicBezTo>
                    <a:pt x="301751" y="165209"/>
                    <a:pt x="263609" y="203616"/>
                    <a:pt x="216471" y="203616"/>
                  </a:cubicBezTo>
                  <a:lnTo>
                    <a:pt x="118235" y="203616"/>
                  </a:lnTo>
                  <a:cubicBezTo>
                    <a:pt x="116436" y="203616"/>
                    <a:pt x="114997" y="202898"/>
                    <a:pt x="114277" y="201463"/>
                  </a:cubicBezTo>
                  <a:cubicBezTo>
                    <a:pt x="113198" y="200027"/>
                    <a:pt x="113558" y="197873"/>
                    <a:pt x="114637" y="196796"/>
                  </a:cubicBezTo>
                  <a:lnTo>
                    <a:pt x="140185" y="157312"/>
                  </a:lnTo>
                  <a:cubicBezTo>
                    <a:pt x="134068" y="145467"/>
                    <a:pt x="130830" y="131827"/>
                    <a:pt x="130830" y="118187"/>
                  </a:cubicBezTo>
                  <a:cubicBezTo>
                    <a:pt x="130830" y="91984"/>
                    <a:pt x="142344" y="67935"/>
                    <a:pt x="163215" y="51423"/>
                  </a:cubicBezTo>
                  <a:close/>
                  <a:moveTo>
                    <a:pt x="200511" y="47609"/>
                  </a:moveTo>
                  <a:lnTo>
                    <a:pt x="188682" y="70736"/>
                  </a:lnTo>
                  <a:cubicBezTo>
                    <a:pt x="189399" y="70736"/>
                    <a:pt x="190116" y="71097"/>
                    <a:pt x="190833" y="71459"/>
                  </a:cubicBezTo>
                  <a:cubicBezTo>
                    <a:pt x="191908" y="71820"/>
                    <a:pt x="192983" y="72182"/>
                    <a:pt x="194059" y="72543"/>
                  </a:cubicBezTo>
                  <a:cubicBezTo>
                    <a:pt x="195493" y="73266"/>
                    <a:pt x="196926" y="73627"/>
                    <a:pt x="198719" y="73988"/>
                  </a:cubicBezTo>
                  <a:cubicBezTo>
                    <a:pt x="199436" y="74350"/>
                    <a:pt x="200511" y="74711"/>
                    <a:pt x="201587" y="74711"/>
                  </a:cubicBezTo>
                  <a:cubicBezTo>
                    <a:pt x="203379" y="75434"/>
                    <a:pt x="205171" y="75434"/>
                    <a:pt x="206605" y="75795"/>
                  </a:cubicBezTo>
                  <a:cubicBezTo>
                    <a:pt x="207680" y="75795"/>
                    <a:pt x="208397" y="76156"/>
                    <a:pt x="209114" y="76156"/>
                  </a:cubicBezTo>
                  <a:cubicBezTo>
                    <a:pt x="211624" y="76518"/>
                    <a:pt x="214491" y="76518"/>
                    <a:pt x="216642" y="76518"/>
                  </a:cubicBezTo>
                  <a:cubicBezTo>
                    <a:pt x="217001" y="76518"/>
                    <a:pt x="217001" y="76518"/>
                    <a:pt x="217001" y="76518"/>
                  </a:cubicBezTo>
                  <a:cubicBezTo>
                    <a:pt x="219510" y="76518"/>
                    <a:pt x="222019" y="76518"/>
                    <a:pt x="224528" y="76156"/>
                  </a:cubicBezTo>
                  <a:cubicBezTo>
                    <a:pt x="225245" y="76156"/>
                    <a:pt x="225962" y="75795"/>
                    <a:pt x="227038" y="75795"/>
                  </a:cubicBezTo>
                  <a:cubicBezTo>
                    <a:pt x="228830" y="75434"/>
                    <a:pt x="230264" y="75434"/>
                    <a:pt x="232056" y="74711"/>
                  </a:cubicBezTo>
                  <a:cubicBezTo>
                    <a:pt x="233131" y="74711"/>
                    <a:pt x="234207" y="74350"/>
                    <a:pt x="234924" y="73988"/>
                  </a:cubicBezTo>
                  <a:cubicBezTo>
                    <a:pt x="236716" y="73627"/>
                    <a:pt x="238150" y="73266"/>
                    <a:pt x="239584" y="72543"/>
                  </a:cubicBezTo>
                  <a:cubicBezTo>
                    <a:pt x="240659" y="72182"/>
                    <a:pt x="241735" y="71820"/>
                    <a:pt x="242810" y="71459"/>
                  </a:cubicBezTo>
                  <a:cubicBezTo>
                    <a:pt x="243527" y="71097"/>
                    <a:pt x="243885" y="70736"/>
                    <a:pt x="244961" y="70736"/>
                  </a:cubicBezTo>
                  <a:lnTo>
                    <a:pt x="233131" y="47609"/>
                  </a:lnTo>
                  <a:cubicBezTo>
                    <a:pt x="228113" y="49416"/>
                    <a:pt x="222377" y="50861"/>
                    <a:pt x="217001" y="50861"/>
                  </a:cubicBezTo>
                  <a:cubicBezTo>
                    <a:pt x="211265" y="50861"/>
                    <a:pt x="205530" y="49416"/>
                    <a:pt x="200511" y="47609"/>
                  </a:cubicBezTo>
                  <a:close/>
                  <a:moveTo>
                    <a:pt x="217001" y="14726"/>
                  </a:moveTo>
                  <a:lnTo>
                    <a:pt x="204454" y="39298"/>
                  </a:lnTo>
                  <a:cubicBezTo>
                    <a:pt x="212340" y="42189"/>
                    <a:pt x="221302" y="42189"/>
                    <a:pt x="229188" y="39298"/>
                  </a:cubicBezTo>
                  <a:lnTo>
                    <a:pt x="217001" y="14726"/>
                  </a:lnTo>
                  <a:close/>
                  <a:moveTo>
                    <a:pt x="212699" y="2439"/>
                  </a:moveTo>
                  <a:cubicBezTo>
                    <a:pt x="214491" y="-813"/>
                    <a:pt x="219510" y="-813"/>
                    <a:pt x="220944" y="2439"/>
                  </a:cubicBezTo>
                  <a:lnTo>
                    <a:pt x="254998" y="70736"/>
                  </a:lnTo>
                  <a:cubicBezTo>
                    <a:pt x="255356" y="71097"/>
                    <a:pt x="255715" y="71820"/>
                    <a:pt x="255715" y="72182"/>
                  </a:cubicBezTo>
                  <a:lnTo>
                    <a:pt x="255715" y="72543"/>
                  </a:lnTo>
                  <a:cubicBezTo>
                    <a:pt x="255715" y="72904"/>
                    <a:pt x="255715" y="72904"/>
                    <a:pt x="255715" y="72904"/>
                  </a:cubicBezTo>
                  <a:lnTo>
                    <a:pt x="255715" y="168303"/>
                  </a:lnTo>
                  <a:cubicBezTo>
                    <a:pt x="255715" y="171194"/>
                    <a:pt x="253564" y="173000"/>
                    <a:pt x="251055" y="173000"/>
                  </a:cubicBezTo>
                  <a:cubicBezTo>
                    <a:pt x="248545" y="173000"/>
                    <a:pt x="246395" y="171194"/>
                    <a:pt x="246395" y="168303"/>
                  </a:cubicBezTo>
                  <a:lnTo>
                    <a:pt x="246395" y="80131"/>
                  </a:lnTo>
                  <a:cubicBezTo>
                    <a:pt x="246395" y="80131"/>
                    <a:pt x="246036" y="80131"/>
                    <a:pt x="245678" y="80131"/>
                  </a:cubicBezTo>
                  <a:cubicBezTo>
                    <a:pt x="243527" y="80854"/>
                    <a:pt x="241376" y="81577"/>
                    <a:pt x="239225" y="82661"/>
                  </a:cubicBezTo>
                  <a:cubicBezTo>
                    <a:pt x="239225" y="82661"/>
                    <a:pt x="238867" y="82661"/>
                    <a:pt x="238508" y="82661"/>
                  </a:cubicBezTo>
                  <a:cubicBezTo>
                    <a:pt x="236716" y="83022"/>
                    <a:pt x="234565" y="83745"/>
                    <a:pt x="232773" y="84106"/>
                  </a:cubicBezTo>
                  <a:cubicBezTo>
                    <a:pt x="232056" y="84106"/>
                    <a:pt x="231698" y="84106"/>
                    <a:pt x="231339" y="84468"/>
                  </a:cubicBezTo>
                  <a:cubicBezTo>
                    <a:pt x="229188" y="84829"/>
                    <a:pt x="227038" y="85190"/>
                    <a:pt x="224887" y="85190"/>
                  </a:cubicBezTo>
                  <a:cubicBezTo>
                    <a:pt x="224528" y="85552"/>
                    <a:pt x="224170" y="85552"/>
                    <a:pt x="223453" y="85552"/>
                  </a:cubicBezTo>
                  <a:cubicBezTo>
                    <a:pt x="222736" y="85552"/>
                    <a:pt x="222019" y="85552"/>
                    <a:pt x="221661" y="85552"/>
                  </a:cubicBezTo>
                  <a:lnTo>
                    <a:pt x="221661" y="180228"/>
                  </a:lnTo>
                  <a:cubicBezTo>
                    <a:pt x="221661" y="182757"/>
                    <a:pt x="219510" y="184564"/>
                    <a:pt x="217001" y="184564"/>
                  </a:cubicBezTo>
                  <a:cubicBezTo>
                    <a:pt x="214491" y="184564"/>
                    <a:pt x="212340" y="182757"/>
                    <a:pt x="212340" y="180228"/>
                  </a:cubicBezTo>
                  <a:lnTo>
                    <a:pt x="212340" y="85552"/>
                  </a:lnTo>
                  <a:cubicBezTo>
                    <a:pt x="211624" y="85552"/>
                    <a:pt x="210907" y="85552"/>
                    <a:pt x="210190" y="85552"/>
                  </a:cubicBezTo>
                  <a:cubicBezTo>
                    <a:pt x="209831" y="85552"/>
                    <a:pt x="209114" y="85552"/>
                    <a:pt x="208756" y="85190"/>
                  </a:cubicBezTo>
                  <a:cubicBezTo>
                    <a:pt x="206605" y="85190"/>
                    <a:pt x="204454" y="84829"/>
                    <a:pt x="202303" y="84468"/>
                  </a:cubicBezTo>
                  <a:cubicBezTo>
                    <a:pt x="201945" y="84106"/>
                    <a:pt x="201587" y="84106"/>
                    <a:pt x="200870" y="84106"/>
                  </a:cubicBezTo>
                  <a:cubicBezTo>
                    <a:pt x="199077" y="83745"/>
                    <a:pt x="196926" y="83022"/>
                    <a:pt x="195134" y="82661"/>
                  </a:cubicBezTo>
                  <a:cubicBezTo>
                    <a:pt x="194776" y="82661"/>
                    <a:pt x="194417" y="82661"/>
                    <a:pt x="194417" y="82661"/>
                  </a:cubicBezTo>
                  <a:cubicBezTo>
                    <a:pt x="192266" y="81577"/>
                    <a:pt x="190116" y="80854"/>
                    <a:pt x="187965" y="80131"/>
                  </a:cubicBezTo>
                  <a:cubicBezTo>
                    <a:pt x="187606" y="80131"/>
                    <a:pt x="187248" y="80131"/>
                    <a:pt x="187248" y="80131"/>
                  </a:cubicBezTo>
                  <a:lnTo>
                    <a:pt x="187248" y="180228"/>
                  </a:lnTo>
                  <a:cubicBezTo>
                    <a:pt x="187248" y="182757"/>
                    <a:pt x="185097" y="184564"/>
                    <a:pt x="182588" y="184564"/>
                  </a:cubicBezTo>
                  <a:cubicBezTo>
                    <a:pt x="180079" y="184564"/>
                    <a:pt x="178286" y="182757"/>
                    <a:pt x="178286" y="180228"/>
                  </a:cubicBezTo>
                  <a:lnTo>
                    <a:pt x="178286" y="72904"/>
                  </a:lnTo>
                  <a:cubicBezTo>
                    <a:pt x="178286" y="72904"/>
                    <a:pt x="178286" y="72904"/>
                    <a:pt x="178286" y="72543"/>
                  </a:cubicBezTo>
                  <a:lnTo>
                    <a:pt x="178286" y="72182"/>
                  </a:lnTo>
                  <a:cubicBezTo>
                    <a:pt x="178286" y="71820"/>
                    <a:pt x="178286" y="71097"/>
                    <a:pt x="178645" y="70736"/>
                  </a:cubicBezTo>
                  <a:lnTo>
                    <a:pt x="212699" y="2439"/>
                  </a:lnTo>
                  <a:close/>
                  <a:moveTo>
                    <a:pt x="135717" y="775"/>
                  </a:moveTo>
                  <a:cubicBezTo>
                    <a:pt x="137878" y="775"/>
                    <a:pt x="139678" y="775"/>
                    <a:pt x="140758" y="775"/>
                  </a:cubicBezTo>
                  <a:cubicBezTo>
                    <a:pt x="141838" y="775"/>
                    <a:pt x="142558" y="775"/>
                    <a:pt x="142918" y="775"/>
                  </a:cubicBezTo>
                  <a:cubicBezTo>
                    <a:pt x="149759" y="775"/>
                    <a:pt x="167762" y="1496"/>
                    <a:pt x="187565" y="8347"/>
                  </a:cubicBezTo>
                  <a:cubicBezTo>
                    <a:pt x="189726" y="9068"/>
                    <a:pt x="191166" y="11591"/>
                    <a:pt x="190446" y="14115"/>
                  </a:cubicBezTo>
                  <a:cubicBezTo>
                    <a:pt x="189366" y="16278"/>
                    <a:pt x="187205" y="17721"/>
                    <a:pt x="184325" y="16999"/>
                  </a:cubicBezTo>
                  <a:cubicBezTo>
                    <a:pt x="165602" y="10510"/>
                    <a:pt x="147959" y="10149"/>
                    <a:pt x="142918" y="10149"/>
                  </a:cubicBezTo>
                  <a:cubicBezTo>
                    <a:pt x="142558" y="10149"/>
                    <a:pt x="141838" y="9789"/>
                    <a:pt x="140758" y="9789"/>
                  </a:cubicBezTo>
                  <a:cubicBezTo>
                    <a:pt x="139318" y="9789"/>
                    <a:pt x="137878" y="9789"/>
                    <a:pt x="135717" y="9789"/>
                  </a:cubicBezTo>
                  <a:cubicBezTo>
                    <a:pt x="115194" y="9789"/>
                    <a:pt x="47145" y="16278"/>
                    <a:pt x="37423" y="101005"/>
                  </a:cubicBezTo>
                  <a:cubicBezTo>
                    <a:pt x="37423" y="102447"/>
                    <a:pt x="35263" y="113984"/>
                    <a:pt x="10419" y="153283"/>
                  </a:cubicBezTo>
                  <a:cubicBezTo>
                    <a:pt x="9699" y="154004"/>
                    <a:pt x="8979" y="156167"/>
                    <a:pt x="9339" y="157970"/>
                  </a:cubicBezTo>
                  <a:cubicBezTo>
                    <a:pt x="9699" y="159412"/>
                    <a:pt x="10779" y="160854"/>
                    <a:pt x="12940" y="161935"/>
                  </a:cubicBezTo>
                  <a:cubicBezTo>
                    <a:pt x="23021" y="167704"/>
                    <a:pt x="34903" y="172391"/>
                    <a:pt x="35263" y="172391"/>
                  </a:cubicBezTo>
                  <a:cubicBezTo>
                    <a:pt x="37063" y="173112"/>
                    <a:pt x="38143" y="175275"/>
                    <a:pt x="38143" y="177078"/>
                  </a:cubicBezTo>
                  <a:cubicBezTo>
                    <a:pt x="38143" y="177799"/>
                    <a:pt x="34903" y="207724"/>
                    <a:pt x="37423" y="222506"/>
                  </a:cubicBezTo>
                  <a:cubicBezTo>
                    <a:pt x="38863" y="228274"/>
                    <a:pt x="52545" y="232240"/>
                    <a:pt x="71988" y="232240"/>
                  </a:cubicBezTo>
                  <a:cubicBezTo>
                    <a:pt x="73788" y="232240"/>
                    <a:pt x="75229" y="232240"/>
                    <a:pt x="75229" y="232240"/>
                  </a:cubicBezTo>
                  <a:cubicBezTo>
                    <a:pt x="75229" y="232240"/>
                    <a:pt x="75949" y="231880"/>
                    <a:pt x="76669" y="231880"/>
                  </a:cubicBezTo>
                  <a:cubicBezTo>
                    <a:pt x="87110" y="231880"/>
                    <a:pt x="90711" y="237288"/>
                    <a:pt x="90711" y="242335"/>
                  </a:cubicBezTo>
                  <a:lnTo>
                    <a:pt x="90711" y="276586"/>
                  </a:lnTo>
                  <a:cubicBezTo>
                    <a:pt x="90711" y="279831"/>
                    <a:pt x="92151" y="282716"/>
                    <a:pt x="94671" y="284518"/>
                  </a:cubicBezTo>
                  <a:cubicBezTo>
                    <a:pt x="117355" y="297498"/>
                    <a:pt x="169202" y="297858"/>
                    <a:pt x="192246" y="284518"/>
                  </a:cubicBezTo>
                  <a:cubicBezTo>
                    <a:pt x="194406" y="283437"/>
                    <a:pt x="195846" y="280192"/>
                    <a:pt x="195486" y="277307"/>
                  </a:cubicBezTo>
                  <a:cubicBezTo>
                    <a:pt x="193686" y="266852"/>
                    <a:pt x="192246" y="245941"/>
                    <a:pt x="198367" y="223948"/>
                  </a:cubicBezTo>
                  <a:cubicBezTo>
                    <a:pt x="199447" y="221424"/>
                    <a:pt x="201967" y="219982"/>
                    <a:pt x="204128" y="220703"/>
                  </a:cubicBezTo>
                  <a:cubicBezTo>
                    <a:pt x="206648" y="221424"/>
                    <a:pt x="208088" y="223948"/>
                    <a:pt x="207368" y="226472"/>
                  </a:cubicBezTo>
                  <a:cubicBezTo>
                    <a:pt x="201247" y="246662"/>
                    <a:pt x="203047" y="266131"/>
                    <a:pt x="204488" y="276226"/>
                  </a:cubicBezTo>
                  <a:cubicBezTo>
                    <a:pt x="205568" y="282716"/>
                    <a:pt x="202327" y="289205"/>
                    <a:pt x="196567" y="292450"/>
                  </a:cubicBezTo>
                  <a:cubicBezTo>
                    <a:pt x="183965" y="299661"/>
                    <a:pt x="163801" y="303627"/>
                    <a:pt x="143638" y="303627"/>
                  </a:cubicBezTo>
                  <a:cubicBezTo>
                    <a:pt x="123116" y="303627"/>
                    <a:pt x="102953" y="299661"/>
                    <a:pt x="89991" y="292089"/>
                  </a:cubicBezTo>
                  <a:cubicBezTo>
                    <a:pt x="84950" y="289205"/>
                    <a:pt x="81710" y="283437"/>
                    <a:pt x="81710" y="276586"/>
                  </a:cubicBezTo>
                  <a:lnTo>
                    <a:pt x="81710" y="242335"/>
                  </a:lnTo>
                  <a:cubicBezTo>
                    <a:pt x="81350" y="241975"/>
                    <a:pt x="79549" y="241254"/>
                    <a:pt x="76669" y="241254"/>
                  </a:cubicBezTo>
                  <a:cubicBezTo>
                    <a:pt x="76309" y="241254"/>
                    <a:pt x="75949" y="241254"/>
                    <a:pt x="75949" y="241254"/>
                  </a:cubicBezTo>
                  <a:cubicBezTo>
                    <a:pt x="75949" y="241254"/>
                    <a:pt x="74509" y="241254"/>
                    <a:pt x="71988" y="241254"/>
                  </a:cubicBezTo>
                  <a:cubicBezTo>
                    <a:pt x="56866" y="241254"/>
                    <a:pt x="31302" y="239091"/>
                    <a:pt x="28782" y="223948"/>
                  </a:cubicBezTo>
                  <a:cubicBezTo>
                    <a:pt x="26262" y="210969"/>
                    <a:pt x="27702" y="188255"/>
                    <a:pt x="28782" y="179602"/>
                  </a:cubicBezTo>
                  <a:cubicBezTo>
                    <a:pt x="24101" y="177799"/>
                    <a:pt x="15820" y="174194"/>
                    <a:pt x="8259" y="169867"/>
                  </a:cubicBezTo>
                  <a:cubicBezTo>
                    <a:pt x="2858" y="166983"/>
                    <a:pt x="1058" y="162657"/>
                    <a:pt x="338" y="159772"/>
                  </a:cubicBezTo>
                  <a:cubicBezTo>
                    <a:pt x="-1102" y="153643"/>
                    <a:pt x="2498" y="148596"/>
                    <a:pt x="2858" y="148235"/>
                  </a:cubicBezTo>
                  <a:cubicBezTo>
                    <a:pt x="26622" y="110739"/>
                    <a:pt x="28062" y="100284"/>
                    <a:pt x="28062" y="99923"/>
                  </a:cubicBezTo>
                  <a:cubicBezTo>
                    <a:pt x="38863" y="7986"/>
                    <a:pt x="113034" y="775"/>
                    <a:pt x="135717" y="775"/>
                  </a:cubicBezTo>
                  <a:close/>
                </a:path>
              </a:pathLst>
            </a:custGeom>
            <a:solidFill>
              <a:schemeClr val="bg1"/>
            </a:solidFill>
            <a:ln>
              <a:noFill/>
            </a:ln>
            <a:effectLst/>
          </p:spPr>
          <p:txBody>
            <a:bodyPr anchor="ctr"/>
            <a:lstStyle/>
            <a:p>
              <a:endParaRPr lang="en-US" dirty="0">
                <a:latin typeface="+mj-lt"/>
              </a:endParaRPr>
            </a:p>
          </p:txBody>
        </p:sp>
        <p:sp>
          <p:nvSpPr>
            <p:cNvPr id="40" name="Freeform 1026">
              <a:extLst>
                <a:ext uri="{FF2B5EF4-FFF2-40B4-BE49-F238E27FC236}">
                  <a16:creationId xmlns:a16="http://schemas.microsoft.com/office/drawing/2014/main" id="{E18176E7-7E7E-419E-AF2F-45427EA33FA0}"/>
                </a:ext>
              </a:extLst>
            </p:cNvPr>
            <p:cNvSpPr>
              <a:spLocks noChangeArrowheads="1"/>
            </p:cNvSpPr>
            <p:nvPr/>
          </p:nvSpPr>
          <p:spPr bwMode="auto">
            <a:xfrm>
              <a:off x="6871425" y="4757367"/>
              <a:ext cx="296047" cy="313071"/>
            </a:xfrm>
            <a:custGeom>
              <a:avLst/>
              <a:gdLst>
                <a:gd name="T0" fmla="*/ 140624 w 293329"/>
                <a:gd name="T1" fmla="*/ 278491 h 293329"/>
                <a:gd name="T2" fmla="*/ 219504 w 293329"/>
                <a:gd name="T3" fmla="*/ 286086 h 293329"/>
                <a:gd name="T4" fmla="*/ 227103 w 293329"/>
                <a:gd name="T5" fmla="*/ 268364 h 293329"/>
                <a:gd name="T6" fmla="*/ 18093 w 293329"/>
                <a:gd name="T7" fmla="*/ 268364 h 293329"/>
                <a:gd name="T8" fmla="*/ 25332 w 293329"/>
                <a:gd name="T9" fmla="*/ 286086 h 293329"/>
                <a:gd name="T10" fmla="*/ 74547 w 293329"/>
                <a:gd name="T11" fmla="*/ 278491 h 293329"/>
                <a:gd name="T12" fmla="*/ 18093 w 293329"/>
                <a:gd name="T13" fmla="*/ 268364 h 293329"/>
                <a:gd name="T14" fmla="*/ 128685 w 293329"/>
                <a:gd name="T15" fmla="*/ 228942 h 293329"/>
                <a:gd name="T16" fmla="*/ 130131 w 293329"/>
                <a:gd name="T17" fmla="*/ 259322 h 293329"/>
                <a:gd name="T18" fmla="*/ 239043 w 293329"/>
                <a:gd name="T19" fmla="*/ 257875 h 293329"/>
                <a:gd name="T20" fmla="*/ 148224 w 293329"/>
                <a:gd name="T21" fmla="*/ 241600 h 293329"/>
                <a:gd name="T22" fmla="*/ 148224 w 293329"/>
                <a:gd name="T23" fmla="*/ 232558 h 293329"/>
                <a:gd name="T24" fmla="*/ 239043 w 293329"/>
                <a:gd name="T25" fmla="*/ 228219 h 293329"/>
                <a:gd name="T26" fmla="*/ 126876 w 293329"/>
                <a:gd name="T27" fmla="*/ 214836 h 293329"/>
                <a:gd name="T28" fmla="*/ 167038 w 293329"/>
                <a:gd name="T29" fmla="*/ 205794 h 293329"/>
                <a:gd name="T30" fmla="*/ 208288 w 293329"/>
                <a:gd name="T31" fmla="*/ 175051 h 293329"/>
                <a:gd name="T32" fmla="*/ 159440 w 293329"/>
                <a:gd name="T33" fmla="*/ 175051 h 293329"/>
                <a:gd name="T34" fmla="*/ 188026 w 293329"/>
                <a:gd name="T35" fmla="*/ 161670 h 293329"/>
                <a:gd name="T36" fmla="*/ 184045 w 293329"/>
                <a:gd name="T37" fmla="*/ 167818 h 293329"/>
                <a:gd name="T38" fmla="*/ 175361 w 293329"/>
                <a:gd name="T39" fmla="*/ 75590 h 293329"/>
                <a:gd name="T40" fmla="*/ 184045 w 293329"/>
                <a:gd name="T41" fmla="*/ 172158 h 293329"/>
                <a:gd name="T42" fmla="*/ 186217 w 293329"/>
                <a:gd name="T43" fmla="*/ 69079 h 293329"/>
                <a:gd name="T44" fmla="*/ 18093 w 293329"/>
                <a:gd name="T45" fmla="*/ 259322 h 293329"/>
                <a:gd name="T46" fmla="*/ 41976 w 293329"/>
                <a:gd name="T47" fmla="*/ 56782 h 293329"/>
                <a:gd name="T48" fmla="*/ 45958 w 293329"/>
                <a:gd name="T49" fmla="*/ 12657 h 293329"/>
                <a:gd name="T50" fmla="*/ 70565 w 293329"/>
                <a:gd name="T51" fmla="*/ 48105 h 293329"/>
                <a:gd name="T52" fmla="*/ 183322 w 293329"/>
                <a:gd name="T53" fmla="*/ 9042 h 293329"/>
                <a:gd name="T54" fmla="*/ 110593 w 293329"/>
                <a:gd name="T55" fmla="*/ 184093 h 293329"/>
                <a:gd name="T56" fmla="*/ 157993 w 293329"/>
                <a:gd name="T57" fmla="*/ 205794 h 293329"/>
                <a:gd name="T58" fmla="*/ 137730 w 293329"/>
                <a:gd name="T59" fmla="*/ 131288 h 293329"/>
                <a:gd name="T60" fmla="*/ 186578 w 293329"/>
                <a:gd name="T61" fmla="*/ 57506 h 293329"/>
                <a:gd name="T62" fmla="*/ 220229 w 293329"/>
                <a:gd name="T63" fmla="*/ 164925 h 293329"/>
                <a:gd name="T64" fmla="*/ 243024 w 293329"/>
                <a:gd name="T65" fmla="*/ 205794 h 293329"/>
                <a:gd name="T66" fmla="*/ 286082 w 293329"/>
                <a:gd name="T67" fmla="*/ 112120 h 293329"/>
                <a:gd name="T68" fmla="*/ 183322 w 293329"/>
                <a:gd name="T69" fmla="*/ 0 h 293329"/>
                <a:gd name="T70" fmla="*/ 263286 w 293329"/>
                <a:gd name="T71" fmla="*/ 189881 h 293329"/>
                <a:gd name="T72" fmla="*/ 248090 w 293329"/>
                <a:gd name="T73" fmla="*/ 257875 h 293329"/>
                <a:gd name="T74" fmla="*/ 236149 w 293329"/>
                <a:gd name="T75" fmla="*/ 268364 h 293329"/>
                <a:gd name="T76" fmla="*/ 219504 w 293329"/>
                <a:gd name="T77" fmla="*/ 295128 h 293329"/>
                <a:gd name="T78" fmla="*/ 131579 w 293329"/>
                <a:gd name="T79" fmla="*/ 278491 h 293329"/>
                <a:gd name="T80" fmla="*/ 130131 w 293329"/>
                <a:gd name="T81" fmla="*/ 268364 h 293329"/>
                <a:gd name="T82" fmla="*/ 119639 w 293329"/>
                <a:gd name="T83" fmla="*/ 228942 h 293329"/>
                <a:gd name="T84" fmla="*/ 71877 w 293329"/>
                <a:gd name="T85" fmla="*/ 112120 h 293329"/>
                <a:gd name="T86" fmla="*/ 45958 w 293329"/>
                <a:gd name="T87" fmla="*/ 0 h 293329"/>
                <a:gd name="T88" fmla="*/ 82507 w 293329"/>
                <a:gd name="T89" fmla="*/ 49912 h 293329"/>
                <a:gd name="T90" fmla="*/ 78888 w 293329"/>
                <a:gd name="T91" fmla="*/ 56782 h 293329"/>
                <a:gd name="T92" fmla="*/ 50663 w 293329"/>
                <a:gd name="T93" fmla="*/ 259322 h 293329"/>
                <a:gd name="T94" fmla="*/ 74547 w 293329"/>
                <a:gd name="T95" fmla="*/ 177945 h 293329"/>
                <a:gd name="T96" fmla="*/ 83593 w 293329"/>
                <a:gd name="T97" fmla="*/ 177945 h 293329"/>
                <a:gd name="T98" fmla="*/ 87934 w 293329"/>
                <a:gd name="T99" fmla="*/ 259322 h 293329"/>
                <a:gd name="T100" fmla="*/ 87934 w 293329"/>
                <a:gd name="T101" fmla="*/ 268364 h 293329"/>
                <a:gd name="T102" fmla="*/ 83593 w 293329"/>
                <a:gd name="T103" fmla="*/ 278491 h 293329"/>
                <a:gd name="T104" fmla="*/ 25332 w 293329"/>
                <a:gd name="T105" fmla="*/ 295128 h 293329"/>
                <a:gd name="T106" fmla="*/ 9047 w 293329"/>
                <a:gd name="T107" fmla="*/ 268364 h 293329"/>
                <a:gd name="T108" fmla="*/ 0 w 293329"/>
                <a:gd name="T109" fmla="*/ 263663 h 293329"/>
                <a:gd name="T110" fmla="*/ 9047 w 293329"/>
                <a:gd name="T111" fmla="*/ 259322 h 293329"/>
                <a:gd name="T112" fmla="*/ 9771 w 293329"/>
                <a:gd name="T113" fmla="*/ 49912 h 293329"/>
                <a:gd name="T114" fmla="*/ 45958 w 293329"/>
                <a:gd name="T115" fmla="*/ 0 h 2933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329" h="293329">
                  <a:moveTo>
                    <a:pt x="139767" y="266728"/>
                  </a:moveTo>
                  <a:lnTo>
                    <a:pt x="139767" y="276793"/>
                  </a:lnTo>
                  <a:cubicBezTo>
                    <a:pt x="139767" y="281107"/>
                    <a:pt x="143004" y="284342"/>
                    <a:pt x="147320" y="284342"/>
                  </a:cubicBezTo>
                  <a:lnTo>
                    <a:pt x="218166" y="284342"/>
                  </a:lnTo>
                  <a:cubicBezTo>
                    <a:pt x="222482" y="284342"/>
                    <a:pt x="225718" y="281107"/>
                    <a:pt x="225718" y="276793"/>
                  </a:cubicBezTo>
                  <a:lnTo>
                    <a:pt x="225718" y="266728"/>
                  </a:lnTo>
                  <a:lnTo>
                    <a:pt x="139767" y="266728"/>
                  </a:lnTo>
                  <a:close/>
                  <a:moveTo>
                    <a:pt x="17983" y="266728"/>
                  </a:moveTo>
                  <a:lnTo>
                    <a:pt x="17983" y="276793"/>
                  </a:lnTo>
                  <a:cubicBezTo>
                    <a:pt x="17983" y="281107"/>
                    <a:pt x="20861" y="284342"/>
                    <a:pt x="25177" y="284342"/>
                  </a:cubicBezTo>
                  <a:lnTo>
                    <a:pt x="66538" y="284342"/>
                  </a:lnTo>
                  <a:cubicBezTo>
                    <a:pt x="70854" y="284342"/>
                    <a:pt x="74092" y="281107"/>
                    <a:pt x="74092" y="276793"/>
                  </a:cubicBezTo>
                  <a:lnTo>
                    <a:pt x="74092" y="266728"/>
                  </a:lnTo>
                  <a:lnTo>
                    <a:pt x="17983" y="266728"/>
                  </a:lnTo>
                  <a:close/>
                  <a:moveTo>
                    <a:pt x="126102" y="213526"/>
                  </a:moveTo>
                  <a:cubicBezTo>
                    <a:pt x="127180" y="218199"/>
                    <a:pt x="127900" y="222872"/>
                    <a:pt x="127900" y="227546"/>
                  </a:cubicBezTo>
                  <a:lnTo>
                    <a:pt x="127900" y="256303"/>
                  </a:lnTo>
                  <a:cubicBezTo>
                    <a:pt x="127900" y="257022"/>
                    <a:pt x="128619" y="257741"/>
                    <a:pt x="129338" y="257741"/>
                  </a:cubicBezTo>
                  <a:lnTo>
                    <a:pt x="236148" y="257741"/>
                  </a:lnTo>
                  <a:cubicBezTo>
                    <a:pt x="236867" y="257741"/>
                    <a:pt x="237586" y="257022"/>
                    <a:pt x="237586" y="256303"/>
                  </a:cubicBezTo>
                  <a:lnTo>
                    <a:pt x="237586" y="240127"/>
                  </a:lnTo>
                  <a:lnTo>
                    <a:pt x="147320" y="240127"/>
                  </a:lnTo>
                  <a:cubicBezTo>
                    <a:pt x="144802" y="240127"/>
                    <a:pt x="142644" y="237970"/>
                    <a:pt x="142644" y="235454"/>
                  </a:cubicBezTo>
                  <a:cubicBezTo>
                    <a:pt x="142644" y="232938"/>
                    <a:pt x="144802" y="231140"/>
                    <a:pt x="147320" y="231140"/>
                  </a:cubicBezTo>
                  <a:lnTo>
                    <a:pt x="237586" y="231140"/>
                  </a:lnTo>
                  <a:lnTo>
                    <a:pt x="237586" y="226827"/>
                  </a:lnTo>
                  <a:cubicBezTo>
                    <a:pt x="237586" y="222153"/>
                    <a:pt x="237946" y="217480"/>
                    <a:pt x="239025" y="213526"/>
                  </a:cubicBezTo>
                  <a:lnTo>
                    <a:pt x="126102" y="213526"/>
                  </a:lnTo>
                  <a:close/>
                  <a:moveTo>
                    <a:pt x="158468" y="173984"/>
                  </a:moveTo>
                  <a:lnTo>
                    <a:pt x="166020" y="204539"/>
                  </a:lnTo>
                  <a:lnTo>
                    <a:pt x="199466" y="204539"/>
                  </a:lnTo>
                  <a:lnTo>
                    <a:pt x="207018" y="173984"/>
                  </a:lnTo>
                  <a:cubicBezTo>
                    <a:pt x="200185" y="177579"/>
                    <a:pt x="192273" y="179736"/>
                    <a:pt x="182923" y="179736"/>
                  </a:cubicBezTo>
                  <a:cubicBezTo>
                    <a:pt x="173213" y="179736"/>
                    <a:pt x="165301" y="177579"/>
                    <a:pt x="158468" y="173984"/>
                  </a:cubicBezTo>
                  <a:close/>
                  <a:moveTo>
                    <a:pt x="185081" y="68659"/>
                  </a:moveTo>
                  <a:cubicBezTo>
                    <a:pt x="181125" y="84835"/>
                    <a:pt x="172494" y="126894"/>
                    <a:pt x="186879" y="160684"/>
                  </a:cubicBezTo>
                  <a:cubicBezTo>
                    <a:pt x="187598" y="163200"/>
                    <a:pt x="186519" y="165716"/>
                    <a:pt x="184721" y="166795"/>
                  </a:cubicBezTo>
                  <a:cubicBezTo>
                    <a:pt x="184002" y="166795"/>
                    <a:pt x="183282" y="166795"/>
                    <a:pt x="182923" y="166795"/>
                  </a:cubicBezTo>
                  <a:cubicBezTo>
                    <a:pt x="181125" y="166795"/>
                    <a:pt x="179326" y="166076"/>
                    <a:pt x="178607" y="164279"/>
                  </a:cubicBezTo>
                  <a:cubicBezTo>
                    <a:pt x="165301" y="132645"/>
                    <a:pt x="169976" y="95260"/>
                    <a:pt x="174292" y="75130"/>
                  </a:cubicBezTo>
                  <a:cubicBezTo>
                    <a:pt x="162424" y="87711"/>
                    <a:pt x="145521" y="109280"/>
                    <a:pt x="145521" y="130488"/>
                  </a:cubicBezTo>
                  <a:cubicBezTo>
                    <a:pt x="145521" y="165716"/>
                    <a:pt x="168897" y="171109"/>
                    <a:pt x="182923" y="171109"/>
                  </a:cubicBezTo>
                  <a:cubicBezTo>
                    <a:pt x="196589" y="171109"/>
                    <a:pt x="219964" y="165716"/>
                    <a:pt x="219964" y="130488"/>
                  </a:cubicBezTo>
                  <a:cubicBezTo>
                    <a:pt x="219964" y="104966"/>
                    <a:pt x="195869" y="79084"/>
                    <a:pt x="185081" y="68659"/>
                  </a:cubicBezTo>
                  <a:close/>
                  <a:moveTo>
                    <a:pt x="17983" y="56437"/>
                  </a:moveTo>
                  <a:lnTo>
                    <a:pt x="17983" y="257741"/>
                  </a:lnTo>
                  <a:lnTo>
                    <a:pt x="41721" y="257741"/>
                  </a:lnTo>
                  <a:lnTo>
                    <a:pt x="41721" y="56437"/>
                  </a:lnTo>
                  <a:lnTo>
                    <a:pt x="17983" y="56437"/>
                  </a:lnTo>
                  <a:close/>
                  <a:moveTo>
                    <a:pt x="45678" y="12582"/>
                  </a:moveTo>
                  <a:lnTo>
                    <a:pt x="21580" y="47810"/>
                  </a:lnTo>
                  <a:lnTo>
                    <a:pt x="70135" y="47810"/>
                  </a:lnTo>
                  <a:lnTo>
                    <a:pt x="45678" y="12582"/>
                  </a:lnTo>
                  <a:close/>
                  <a:moveTo>
                    <a:pt x="182204" y="8987"/>
                  </a:moveTo>
                  <a:cubicBezTo>
                    <a:pt x="126102" y="8987"/>
                    <a:pt x="80069" y="54999"/>
                    <a:pt x="80069" y="111436"/>
                  </a:cubicBezTo>
                  <a:cubicBezTo>
                    <a:pt x="80069" y="138397"/>
                    <a:pt x="90858" y="163919"/>
                    <a:pt x="109918" y="182971"/>
                  </a:cubicBezTo>
                  <a:cubicBezTo>
                    <a:pt x="116032" y="189082"/>
                    <a:pt x="120707" y="196631"/>
                    <a:pt x="123584" y="204539"/>
                  </a:cubicBezTo>
                  <a:lnTo>
                    <a:pt x="157030" y="204539"/>
                  </a:lnTo>
                  <a:lnTo>
                    <a:pt x="146600" y="163919"/>
                  </a:lnTo>
                  <a:cubicBezTo>
                    <a:pt x="140127" y="155651"/>
                    <a:pt x="136890" y="144508"/>
                    <a:pt x="136890" y="130488"/>
                  </a:cubicBezTo>
                  <a:cubicBezTo>
                    <a:pt x="136890" y="93822"/>
                    <a:pt x="178248" y="58594"/>
                    <a:pt x="180046" y="57156"/>
                  </a:cubicBezTo>
                  <a:cubicBezTo>
                    <a:pt x="181484" y="55718"/>
                    <a:pt x="184002" y="55718"/>
                    <a:pt x="185440" y="57156"/>
                  </a:cubicBezTo>
                  <a:cubicBezTo>
                    <a:pt x="187238" y="58594"/>
                    <a:pt x="228595" y="93822"/>
                    <a:pt x="228595" y="130488"/>
                  </a:cubicBezTo>
                  <a:cubicBezTo>
                    <a:pt x="228595" y="144508"/>
                    <a:pt x="225359" y="155651"/>
                    <a:pt x="218886" y="163919"/>
                  </a:cubicBezTo>
                  <a:lnTo>
                    <a:pt x="208816" y="204539"/>
                  </a:lnTo>
                  <a:lnTo>
                    <a:pt x="241542" y="204539"/>
                  </a:lnTo>
                  <a:cubicBezTo>
                    <a:pt x="244419" y="196272"/>
                    <a:pt x="249094" y="189082"/>
                    <a:pt x="255568" y="182612"/>
                  </a:cubicBezTo>
                  <a:cubicBezTo>
                    <a:pt x="274268" y="163200"/>
                    <a:pt x="284338" y="138037"/>
                    <a:pt x="284338" y="111436"/>
                  </a:cubicBezTo>
                  <a:cubicBezTo>
                    <a:pt x="284338" y="54999"/>
                    <a:pt x="238665" y="8987"/>
                    <a:pt x="182204" y="8987"/>
                  </a:cubicBezTo>
                  <a:close/>
                  <a:moveTo>
                    <a:pt x="182204" y="0"/>
                  </a:moveTo>
                  <a:cubicBezTo>
                    <a:pt x="243340" y="0"/>
                    <a:pt x="293329" y="49967"/>
                    <a:pt x="293329" y="111436"/>
                  </a:cubicBezTo>
                  <a:cubicBezTo>
                    <a:pt x="293329" y="140553"/>
                    <a:pt x="282180" y="167873"/>
                    <a:pt x="261681" y="188723"/>
                  </a:cubicBezTo>
                  <a:cubicBezTo>
                    <a:pt x="251971" y="198788"/>
                    <a:pt x="246577" y="212448"/>
                    <a:pt x="246577" y="226827"/>
                  </a:cubicBezTo>
                  <a:lnTo>
                    <a:pt x="246577" y="256303"/>
                  </a:lnTo>
                  <a:cubicBezTo>
                    <a:pt x="246577" y="262055"/>
                    <a:pt x="241902" y="266728"/>
                    <a:pt x="236148" y="266728"/>
                  </a:cubicBezTo>
                  <a:lnTo>
                    <a:pt x="234709" y="266728"/>
                  </a:lnTo>
                  <a:lnTo>
                    <a:pt x="234709" y="276793"/>
                  </a:lnTo>
                  <a:cubicBezTo>
                    <a:pt x="234709" y="286139"/>
                    <a:pt x="227157" y="293329"/>
                    <a:pt x="218166" y="293329"/>
                  </a:cubicBezTo>
                  <a:lnTo>
                    <a:pt x="147320" y="293329"/>
                  </a:lnTo>
                  <a:cubicBezTo>
                    <a:pt x="138329" y="293329"/>
                    <a:pt x="130777" y="286139"/>
                    <a:pt x="130777" y="276793"/>
                  </a:cubicBezTo>
                  <a:lnTo>
                    <a:pt x="130777" y="266728"/>
                  </a:lnTo>
                  <a:lnTo>
                    <a:pt x="129338" y="266728"/>
                  </a:lnTo>
                  <a:cubicBezTo>
                    <a:pt x="123584" y="266728"/>
                    <a:pt x="118909" y="262055"/>
                    <a:pt x="118909" y="256303"/>
                  </a:cubicBezTo>
                  <a:lnTo>
                    <a:pt x="118909" y="227546"/>
                  </a:lnTo>
                  <a:cubicBezTo>
                    <a:pt x="118909" y="213167"/>
                    <a:pt x="113515" y="199507"/>
                    <a:pt x="103445" y="189442"/>
                  </a:cubicBezTo>
                  <a:cubicBezTo>
                    <a:pt x="82587" y="168592"/>
                    <a:pt x="71438" y="140553"/>
                    <a:pt x="71438" y="111436"/>
                  </a:cubicBezTo>
                  <a:cubicBezTo>
                    <a:pt x="71438" y="49967"/>
                    <a:pt x="121067" y="0"/>
                    <a:pt x="182204" y="0"/>
                  </a:cubicBezTo>
                  <a:close/>
                  <a:moveTo>
                    <a:pt x="45678" y="0"/>
                  </a:moveTo>
                  <a:cubicBezTo>
                    <a:pt x="47116" y="0"/>
                    <a:pt x="48555" y="719"/>
                    <a:pt x="49274" y="2157"/>
                  </a:cubicBezTo>
                  <a:lnTo>
                    <a:pt x="82004" y="49607"/>
                  </a:lnTo>
                  <a:cubicBezTo>
                    <a:pt x="83083" y="50686"/>
                    <a:pt x="83083" y="52483"/>
                    <a:pt x="82364" y="53921"/>
                  </a:cubicBezTo>
                  <a:cubicBezTo>
                    <a:pt x="81645" y="55359"/>
                    <a:pt x="80206" y="56437"/>
                    <a:pt x="78408" y="56437"/>
                  </a:cubicBezTo>
                  <a:lnTo>
                    <a:pt x="50353" y="56437"/>
                  </a:lnTo>
                  <a:lnTo>
                    <a:pt x="50353" y="257741"/>
                  </a:lnTo>
                  <a:lnTo>
                    <a:pt x="74092" y="257741"/>
                  </a:lnTo>
                  <a:lnTo>
                    <a:pt x="74092" y="176860"/>
                  </a:lnTo>
                  <a:cubicBezTo>
                    <a:pt x="74092" y="174344"/>
                    <a:pt x="76250" y="172187"/>
                    <a:pt x="78408" y="172187"/>
                  </a:cubicBezTo>
                  <a:cubicBezTo>
                    <a:pt x="80925" y="172187"/>
                    <a:pt x="83083" y="174344"/>
                    <a:pt x="83083" y="176860"/>
                  </a:cubicBezTo>
                  <a:lnTo>
                    <a:pt x="83083" y="257741"/>
                  </a:lnTo>
                  <a:lnTo>
                    <a:pt x="87399" y="257741"/>
                  </a:lnTo>
                  <a:cubicBezTo>
                    <a:pt x="89557" y="257741"/>
                    <a:pt x="91715" y="259538"/>
                    <a:pt x="91715" y="262055"/>
                  </a:cubicBezTo>
                  <a:cubicBezTo>
                    <a:pt x="91715" y="264571"/>
                    <a:pt x="89557" y="266728"/>
                    <a:pt x="87399" y="266728"/>
                  </a:cubicBezTo>
                  <a:lnTo>
                    <a:pt x="83083" y="266728"/>
                  </a:lnTo>
                  <a:lnTo>
                    <a:pt x="83083" y="276793"/>
                  </a:lnTo>
                  <a:cubicBezTo>
                    <a:pt x="83083" y="286139"/>
                    <a:pt x="75890" y="293329"/>
                    <a:pt x="66538" y="293329"/>
                  </a:cubicBezTo>
                  <a:lnTo>
                    <a:pt x="25177" y="293329"/>
                  </a:lnTo>
                  <a:cubicBezTo>
                    <a:pt x="16185" y="293329"/>
                    <a:pt x="8992" y="286139"/>
                    <a:pt x="8992" y="276793"/>
                  </a:cubicBezTo>
                  <a:lnTo>
                    <a:pt x="8992" y="266728"/>
                  </a:lnTo>
                  <a:lnTo>
                    <a:pt x="4316" y="266728"/>
                  </a:lnTo>
                  <a:cubicBezTo>
                    <a:pt x="2158" y="266728"/>
                    <a:pt x="0" y="264571"/>
                    <a:pt x="0" y="262055"/>
                  </a:cubicBezTo>
                  <a:cubicBezTo>
                    <a:pt x="0" y="259538"/>
                    <a:pt x="2158" y="257741"/>
                    <a:pt x="4316" y="257741"/>
                  </a:cubicBezTo>
                  <a:lnTo>
                    <a:pt x="8992" y="257741"/>
                  </a:lnTo>
                  <a:lnTo>
                    <a:pt x="8992" y="52124"/>
                  </a:lnTo>
                  <a:cubicBezTo>
                    <a:pt x="8992" y="51045"/>
                    <a:pt x="9351" y="50326"/>
                    <a:pt x="9711" y="49607"/>
                  </a:cubicBezTo>
                  <a:lnTo>
                    <a:pt x="42081" y="2157"/>
                  </a:lnTo>
                  <a:cubicBezTo>
                    <a:pt x="42800" y="1079"/>
                    <a:pt x="44239" y="0"/>
                    <a:pt x="45678" y="0"/>
                  </a:cubicBezTo>
                  <a:close/>
                </a:path>
              </a:pathLst>
            </a:custGeom>
            <a:solidFill>
              <a:schemeClr val="bg1"/>
            </a:solidFill>
            <a:ln>
              <a:noFill/>
            </a:ln>
            <a:effectLst/>
          </p:spPr>
          <p:txBody>
            <a:bodyPr anchor="ctr"/>
            <a:lstStyle/>
            <a:p>
              <a:endParaRPr lang="en-US" dirty="0">
                <a:latin typeface="+mj-lt"/>
              </a:endParaRPr>
            </a:p>
          </p:txBody>
        </p:sp>
        <p:sp>
          <p:nvSpPr>
            <p:cNvPr id="41" name="Freeform 805">
              <a:extLst>
                <a:ext uri="{FF2B5EF4-FFF2-40B4-BE49-F238E27FC236}">
                  <a16:creationId xmlns:a16="http://schemas.microsoft.com/office/drawing/2014/main" id="{2B8301BB-BCD5-430B-AEB8-E74D3CA9F570}"/>
                </a:ext>
              </a:extLst>
            </p:cNvPr>
            <p:cNvSpPr>
              <a:spLocks noChangeArrowheads="1"/>
            </p:cNvSpPr>
            <p:nvPr/>
          </p:nvSpPr>
          <p:spPr bwMode="auto">
            <a:xfrm>
              <a:off x="1260393" y="5529042"/>
              <a:ext cx="369580" cy="403878"/>
            </a:xfrm>
            <a:custGeom>
              <a:avLst/>
              <a:gdLst/>
              <a:ahLst/>
              <a:cxnLst/>
              <a:rect l="0" t="0" r="r" b="b"/>
              <a:pathLst>
                <a:path w="301751" h="303627">
                  <a:moveTo>
                    <a:pt x="163215" y="51423"/>
                  </a:moveTo>
                  <a:cubicBezTo>
                    <a:pt x="165014" y="49987"/>
                    <a:pt x="167893" y="49987"/>
                    <a:pt x="169332" y="52141"/>
                  </a:cubicBezTo>
                  <a:cubicBezTo>
                    <a:pt x="171131" y="53936"/>
                    <a:pt x="170771" y="57166"/>
                    <a:pt x="168612" y="58602"/>
                  </a:cubicBezTo>
                  <a:cubicBezTo>
                    <a:pt x="150261" y="72960"/>
                    <a:pt x="139825" y="94856"/>
                    <a:pt x="139825" y="118187"/>
                  </a:cubicBezTo>
                  <a:cubicBezTo>
                    <a:pt x="139825" y="131109"/>
                    <a:pt x="143064" y="144031"/>
                    <a:pt x="149181" y="155159"/>
                  </a:cubicBezTo>
                  <a:cubicBezTo>
                    <a:pt x="149541" y="155517"/>
                    <a:pt x="149541" y="155876"/>
                    <a:pt x="149541" y="155876"/>
                  </a:cubicBezTo>
                  <a:cubicBezTo>
                    <a:pt x="149541" y="156235"/>
                    <a:pt x="149541" y="156594"/>
                    <a:pt x="149901" y="156594"/>
                  </a:cubicBezTo>
                  <a:cubicBezTo>
                    <a:pt x="149901" y="156953"/>
                    <a:pt x="149901" y="157312"/>
                    <a:pt x="149901" y="157671"/>
                  </a:cubicBezTo>
                  <a:cubicBezTo>
                    <a:pt x="149901" y="158030"/>
                    <a:pt x="149901" y="158030"/>
                    <a:pt x="149541" y="158748"/>
                  </a:cubicBezTo>
                  <a:lnTo>
                    <a:pt x="149541" y="159466"/>
                  </a:lnTo>
                  <a:cubicBezTo>
                    <a:pt x="149181" y="159825"/>
                    <a:pt x="149181" y="159825"/>
                    <a:pt x="149181" y="160184"/>
                  </a:cubicBezTo>
                  <a:lnTo>
                    <a:pt x="126871" y="194643"/>
                  </a:lnTo>
                  <a:lnTo>
                    <a:pt x="216471" y="194643"/>
                  </a:lnTo>
                  <a:cubicBezTo>
                    <a:pt x="258571" y="194643"/>
                    <a:pt x="292756" y="160184"/>
                    <a:pt x="292756" y="118187"/>
                  </a:cubicBezTo>
                  <a:cubicBezTo>
                    <a:pt x="292756" y="94856"/>
                    <a:pt x="282320" y="72960"/>
                    <a:pt x="263969" y="58602"/>
                  </a:cubicBezTo>
                  <a:cubicBezTo>
                    <a:pt x="261810" y="57166"/>
                    <a:pt x="261450" y="53936"/>
                    <a:pt x="263249" y="52141"/>
                  </a:cubicBezTo>
                  <a:cubicBezTo>
                    <a:pt x="264688" y="49987"/>
                    <a:pt x="267567" y="49987"/>
                    <a:pt x="269366" y="51423"/>
                  </a:cubicBezTo>
                  <a:cubicBezTo>
                    <a:pt x="290237" y="67935"/>
                    <a:pt x="301751" y="91984"/>
                    <a:pt x="301751" y="118187"/>
                  </a:cubicBezTo>
                  <a:cubicBezTo>
                    <a:pt x="301751" y="165209"/>
                    <a:pt x="263609" y="203616"/>
                    <a:pt x="216471" y="203616"/>
                  </a:cubicBezTo>
                  <a:lnTo>
                    <a:pt x="118235" y="203616"/>
                  </a:lnTo>
                  <a:cubicBezTo>
                    <a:pt x="116436" y="203616"/>
                    <a:pt x="114997" y="202898"/>
                    <a:pt x="114277" y="201463"/>
                  </a:cubicBezTo>
                  <a:cubicBezTo>
                    <a:pt x="113198" y="200027"/>
                    <a:pt x="113558" y="197873"/>
                    <a:pt x="114637" y="196796"/>
                  </a:cubicBezTo>
                  <a:lnTo>
                    <a:pt x="140185" y="157312"/>
                  </a:lnTo>
                  <a:cubicBezTo>
                    <a:pt x="134068" y="145467"/>
                    <a:pt x="130830" y="131827"/>
                    <a:pt x="130830" y="118187"/>
                  </a:cubicBezTo>
                  <a:cubicBezTo>
                    <a:pt x="130830" y="91984"/>
                    <a:pt x="142344" y="67935"/>
                    <a:pt x="163215" y="51423"/>
                  </a:cubicBezTo>
                  <a:close/>
                  <a:moveTo>
                    <a:pt x="200511" y="47609"/>
                  </a:moveTo>
                  <a:lnTo>
                    <a:pt x="188682" y="70736"/>
                  </a:lnTo>
                  <a:cubicBezTo>
                    <a:pt x="189399" y="70736"/>
                    <a:pt x="190116" y="71097"/>
                    <a:pt x="190833" y="71459"/>
                  </a:cubicBezTo>
                  <a:cubicBezTo>
                    <a:pt x="191908" y="71820"/>
                    <a:pt x="192983" y="72182"/>
                    <a:pt x="194059" y="72543"/>
                  </a:cubicBezTo>
                  <a:cubicBezTo>
                    <a:pt x="195493" y="73266"/>
                    <a:pt x="196926" y="73627"/>
                    <a:pt x="198719" y="73988"/>
                  </a:cubicBezTo>
                  <a:cubicBezTo>
                    <a:pt x="199436" y="74350"/>
                    <a:pt x="200511" y="74711"/>
                    <a:pt x="201587" y="74711"/>
                  </a:cubicBezTo>
                  <a:cubicBezTo>
                    <a:pt x="203379" y="75434"/>
                    <a:pt x="205171" y="75434"/>
                    <a:pt x="206605" y="75795"/>
                  </a:cubicBezTo>
                  <a:cubicBezTo>
                    <a:pt x="207680" y="75795"/>
                    <a:pt x="208397" y="76156"/>
                    <a:pt x="209114" y="76156"/>
                  </a:cubicBezTo>
                  <a:cubicBezTo>
                    <a:pt x="211624" y="76518"/>
                    <a:pt x="214491" y="76518"/>
                    <a:pt x="216642" y="76518"/>
                  </a:cubicBezTo>
                  <a:cubicBezTo>
                    <a:pt x="217001" y="76518"/>
                    <a:pt x="217001" y="76518"/>
                    <a:pt x="217001" y="76518"/>
                  </a:cubicBezTo>
                  <a:cubicBezTo>
                    <a:pt x="219510" y="76518"/>
                    <a:pt x="222019" y="76518"/>
                    <a:pt x="224528" y="76156"/>
                  </a:cubicBezTo>
                  <a:cubicBezTo>
                    <a:pt x="225245" y="76156"/>
                    <a:pt x="225962" y="75795"/>
                    <a:pt x="227038" y="75795"/>
                  </a:cubicBezTo>
                  <a:cubicBezTo>
                    <a:pt x="228830" y="75434"/>
                    <a:pt x="230264" y="75434"/>
                    <a:pt x="232056" y="74711"/>
                  </a:cubicBezTo>
                  <a:cubicBezTo>
                    <a:pt x="233131" y="74711"/>
                    <a:pt x="234207" y="74350"/>
                    <a:pt x="234924" y="73988"/>
                  </a:cubicBezTo>
                  <a:cubicBezTo>
                    <a:pt x="236716" y="73627"/>
                    <a:pt x="238150" y="73266"/>
                    <a:pt x="239584" y="72543"/>
                  </a:cubicBezTo>
                  <a:cubicBezTo>
                    <a:pt x="240659" y="72182"/>
                    <a:pt x="241735" y="71820"/>
                    <a:pt x="242810" y="71459"/>
                  </a:cubicBezTo>
                  <a:cubicBezTo>
                    <a:pt x="243527" y="71097"/>
                    <a:pt x="243885" y="70736"/>
                    <a:pt x="244961" y="70736"/>
                  </a:cubicBezTo>
                  <a:lnTo>
                    <a:pt x="233131" y="47609"/>
                  </a:lnTo>
                  <a:cubicBezTo>
                    <a:pt x="228113" y="49416"/>
                    <a:pt x="222377" y="50861"/>
                    <a:pt x="217001" y="50861"/>
                  </a:cubicBezTo>
                  <a:cubicBezTo>
                    <a:pt x="211265" y="50861"/>
                    <a:pt x="205530" y="49416"/>
                    <a:pt x="200511" y="47609"/>
                  </a:cubicBezTo>
                  <a:close/>
                  <a:moveTo>
                    <a:pt x="217001" y="14726"/>
                  </a:moveTo>
                  <a:lnTo>
                    <a:pt x="204454" y="39298"/>
                  </a:lnTo>
                  <a:cubicBezTo>
                    <a:pt x="212340" y="42189"/>
                    <a:pt x="221302" y="42189"/>
                    <a:pt x="229188" y="39298"/>
                  </a:cubicBezTo>
                  <a:lnTo>
                    <a:pt x="217001" y="14726"/>
                  </a:lnTo>
                  <a:close/>
                  <a:moveTo>
                    <a:pt x="212699" y="2439"/>
                  </a:moveTo>
                  <a:cubicBezTo>
                    <a:pt x="214491" y="-813"/>
                    <a:pt x="219510" y="-813"/>
                    <a:pt x="220944" y="2439"/>
                  </a:cubicBezTo>
                  <a:lnTo>
                    <a:pt x="254998" y="70736"/>
                  </a:lnTo>
                  <a:cubicBezTo>
                    <a:pt x="255356" y="71097"/>
                    <a:pt x="255715" y="71820"/>
                    <a:pt x="255715" y="72182"/>
                  </a:cubicBezTo>
                  <a:lnTo>
                    <a:pt x="255715" y="72543"/>
                  </a:lnTo>
                  <a:cubicBezTo>
                    <a:pt x="255715" y="72904"/>
                    <a:pt x="255715" y="72904"/>
                    <a:pt x="255715" y="72904"/>
                  </a:cubicBezTo>
                  <a:lnTo>
                    <a:pt x="255715" y="168303"/>
                  </a:lnTo>
                  <a:cubicBezTo>
                    <a:pt x="255715" y="171194"/>
                    <a:pt x="253564" y="173000"/>
                    <a:pt x="251055" y="173000"/>
                  </a:cubicBezTo>
                  <a:cubicBezTo>
                    <a:pt x="248545" y="173000"/>
                    <a:pt x="246395" y="171194"/>
                    <a:pt x="246395" y="168303"/>
                  </a:cubicBezTo>
                  <a:lnTo>
                    <a:pt x="246395" y="80131"/>
                  </a:lnTo>
                  <a:cubicBezTo>
                    <a:pt x="246395" y="80131"/>
                    <a:pt x="246036" y="80131"/>
                    <a:pt x="245678" y="80131"/>
                  </a:cubicBezTo>
                  <a:cubicBezTo>
                    <a:pt x="243527" y="80854"/>
                    <a:pt x="241376" y="81577"/>
                    <a:pt x="239225" y="82661"/>
                  </a:cubicBezTo>
                  <a:cubicBezTo>
                    <a:pt x="239225" y="82661"/>
                    <a:pt x="238867" y="82661"/>
                    <a:pt x="238508" y="82661"/>
                  </a:cubicBezTo>
                  <a:cubicBezTo>
                    <a:pt x="236716" y="83022"/>
                    <a:pt x="234565" y="83745"/>
                    <a:pt x="232773" y="84106"/>
                  </a:cubicBezTo>
                  <a:cubicBezTo>
                    <a:pt x="232056" y="84106"/>
                    <a:pt x="231698" y="84106"/>
                    <a:pt x="231339" y="84468"/>
                  </a:cubicBezTo>
                  <a:cubicBezTo>
                    <a:pt x="229188" y="84829"/>
                    <a:pt x="227038" y="85190"/>
                    <a:pt x="224887" y="85190"/>
                  </a:cubicBezTo>
                  <a:cubicBezTo>
                    <a:pt x="224528" y="85552"/>
                    <a:pt x="224170" y="85552"/>
                    <a:pt x="223453" y="85552"/>
                  </a:cubicBezTo>
                  <a:cubicBezTo>
                    <a:pt x="222736" y="85552"/>
                    <a:pt x="222019" y="85552"/>
                    <a:pt x="221661" y="85552"/>
                  </a:cubicBezTo>
                  <a:lnTo>
                    <a:pt x="221661" y="180228"/>
                  </a:lnTo>
                  <a:cubicBezTo>
                    <a:pt x="221661" y="182757"/>
                    <a:pt x="219510" y="184564"/>
                    <a:pt x="217001" y="184564"/>
                  </a:cubicBezTo>
                  <a:cubicBezTo>
                    <a:pt x="214491" y="184564"/>
                    <a:pt x="212340" y="182757"/>
                    <a:pt x="212340" y="180228"/>
                  </a:cubicBezTo>
                  <a:lnTo>
                    <a:pt x="212340" y="85552"/>
                  </a:lnTo>
                  <a:cubicBezTo>
                    <a:pt x="211624" y="85552"/>
                    <a:pt x="210907" y="85552"/>
                    <a:pt x="210190" y="85552"/>
                  </a:cubicBezTo>
                  <a:cubicBezTo>
                    <a:pt x="209831" y="85552"/>
                    <a:pt x="209114" y="85552"/>
                    <a:pt x="208756" y="85190"/>
                  </a:cubicBezTo>
                  <a:cubicBezTo>
                    <a:pt x="206605" y="85190"/>
                    <a:pt x="204454" y="84829"/>
                    <a:pt x="202303" y="84468"/>
                  </a:cubicBezTo>
                  <a:cubicBezTo>
                    <a:pt x="201945" y="84106"/>
                    <a:pt x="201587" y="84106"/>
                    <a:pt x="200870" y="84106"/>
                  </a:cubicBezTo>
                  <a:cubicBezTo>
                    <a:pt x="199077" y="83745"/>
                    <a:pt x="196926" y="83022"/>
                    <a:pt x="195134" y="82661"/>
                  </a:cubicBezTo>
                  <a:cubicBezTo>
                    <a:pt x="194776" y="82661"/>
                    <a:pt x="194417" y="82661"/>
                    <a:pt x="194417" y="82661"/>
                  </a:cubicBezTo>
                  <a:cubicBezTo>
                    <a:pt x="192266" y="81577"/>
                    <a:pt x="190116" y="80854"/>
                    <a:pt x="187965" y="80131"/>
                  </a:cubicBezTo>
                  <a:cubicBezTo>
                    <a:pt x="187606" y="80131"/>
                    <a:pt x="187248" y="80131"/>
                    <a:pt x="187248" y="80131"/>
                  </a:cubicBezTo>
                  <a:lnTo>
                    <a:pt x="187248" y="180228"/>
                  </a:lnTo>
                  <a:cubicBezTo>
                    <a:pt x="187248" y="182757"/>
                    <a:pt x="185097" y="184564"/>
                    <a:pt x="182588" y="184564"/>
                  </a:cubicBezTo>
                  <a:cubicBezTo>
                    <a:pt x="180079" y="184564"/>
                    <a:pt x="178286" y="182757"/>
                    <a:pt x="178286" y="180228"/>
                  </a:cubicBezTo>
                  <a:lnTo>
                    <a:pt x="178286" y="72904"/>
                  </a:lnTo>
                  <a:cubicBezTo>
                    <a:pt x="178286" y="72904"/>
                    <a:pt x="178286" y="72904"/>
                    <a:pt x="178286" y="72543"/>
                  </a:cubicBezTo>
                  <a:lnTo>
                    <a:pt x="178286" y="72182"/>
                  </a:lnTo>
                  <a:cubicBezTo>
                    <a:pt x="178286" y="71820"/>
                    <a:pt x="178286" y="71097"/>
                    <a:pt x="178645" y="70736"/>
                  </a:cubicBezTo>
                  <a:lnTo>
                    <a:pt x="212699" y="2439"/>
                  </a:lnTo>
                  <a:close/>
                  <a:moveTo>
                    <a:pt x="135717" y="775"/>
                  </a:moveTo>
                  <a:cubicBezTo>
                    <a:pt x="137878" y="775"/>
                    <a:pt x="139678" y="775"/>
                    <a:pt x="140758" y="775"/>
                  </a:cubicBezTo>
                  <a:cubicBezTo>
                    <a:pt x="141838" y="775"/>
                    <a:pt x="142558" y="775"/>
                    <a:pt x="142918" y="775"/>
                  </a:cubicBezTo>
                  <a:cubicBezTo>
                    <a:pt x="149759" y="775"/>
                    <a:pt x="167762" y="1496"/>
                    <a:pt x="187565" y="8347"/>
                  </a:cubicBezTo>
                  <a:cubicBezTo>
                    <a:pt x="189726" y="9068"/>
                    <a:pt x="191166" y="11591"/>
                    <a:pt x="190446" y="14115"/>
                  </a:cubicBezTo>
                  <a:cubicBezTo>
                    <a:pt x="189366" y="16278"/>
                    <a:pt x="187205" y="17721"/>
                    <a:pt x="184325" y="16999"/>
                  </a:cubicBezTo>
                  <a:cubicBezTo>
                    <a:pt x="165602" y="10510"/>
                    <a:pt x="147959" y="10149"/>
                    <a:pt x="142918" y="10149"/>
                  </a:cubicBezTo>
                  <a:cubicBezTo>
                    <a:pt x="142558" y="10149"/>
                    <a:pt x="141838" y="9789"/>
                    <a:pt x="140758" y="9789"/>
                  </a:cubicBezTo>
                  <a:cubicBezTo>
                    <a:pt x="139318" y="9789"/>
                    <a:pt x="137878" y="9789"/>
                    <a:pt x="135717" y="9789"/>
                  </a:cubicBezTo>
                  <a:cubicBezTo>
                    <a:pt x="115194" y="9789"/>
                    <a:pt x="47145" y="16278"/>
                    <a:pt x="37423" y="101005"/>
                  </a:cubicBezTo>
                  <a:cubicBezTo>
                    <a:pt x="37423" y="102447"/>
                    <a:pt x="35263" y="113984"/>
                    <a:pt x="10419" y="153283"/>
                  </a:cubicBezTo>
                  <a:cubicBezTo>
                    <a:pt x="9699" y="154004"/>
                    <a:pt x="8979" y="156167"/>
                    <a:pt x="9339" y="157970"/>
                  </a:cubicBezTo>
                  <a:cubicBezTo>
                    <a:pt x="9699" y="159412"/>
                    <a:pt x="10779" y="160854"/>
                    <a:pt x="12940" y="161935"/>
                  </a:cubicBezTo>
                  <a:cubicBezTo>
                    <a:pt x="23021" y="167704"/>
                    <a:pt x="34903" y="172391"/>
                    <a:pt x="35263" y="172391"/>
                  </a:cubicBezTo>
                  <a:cubicBezTo>
                    <a:pt x="37063" y="173112"/>
                    <a:pt x="38143" y="175275"/>
                    <a:pt x="38143" y="177078"/>
                  </a:cubicBezTo>
                  <a:cubicBezTo>
                    <a:pt x="38143" y="177799"/>
                    <a:pt x="34903" y="207724"/>
                    <a:pt x="37423" y="222506"/>
                  </a:cubicBezTo>
                  <a:cubicBezTo>
                    <a:pt x="38863" y="228274"/>
                    <a:pt x="52545" y="232240"/>
                    <a:pt x="71988" y="232240"/>
                  </a:cubicBezTo>
                  <a:cubicBezTo>
                    <a:pt x="73788" y="232240"/>
                    <a:pt x="75229" y="232240"/>
                    <a:pt x="75229" y="232240"/>
                  </a:cubicBezTo>
                  <a:cubicBezTo>
                    <a:pt x="75229" y="232240"/>
                    <a:pt x="75949" y="231880"/>
                    <a:pt x="76669" y="231880"/>
                  </a:cubicBezTo>
                  <a:cubicBezTo>
                    <a:pt x="87110" y="231880"/>
                    <a:pt x="90711" y="237288"/>
                    <a:pt x="90711" y="242335"/>
                  </a:cubicBezTo>
                  <a:lnTo>
                    <a:pt x="90711" y="276586"/>
                  </a:lnTo>
                  <a:cubicBezTo>
                    <a:pt x="90711" y="279831"/>
                    <a:pt x="92151" y="282716"/>
                    <a:pt x="94671" y="284518"/>
                  </a:cubicBezTo>
                  <a:cubicBezTo>
                    <a:pt x="117355" y="297498"/>
                    <a:pt x="169202" y="297858"/>
                    <a:pt x="192246" y="284518"/>
                  </a:cubicBezTo>
                  <a:cubicBezTo>
                    <a:pt x="194406" y="283437"/>
                    <a:pt x="195846" y="280192"/>
                    <a:pt x="195486" y="277307"/>
                  </a:cubicBezTo>
                  <a:cubicBezTo>
                    <a:pt x="193686" y="266852"/>
                    <a:pt x="192246" y="245941"/>
                    <a:pt x="198367" y="223948"/>
                  </a:cubicBezTo>
                  <a:cubicBezTo>
                    <a:pt x="199447" y="221424"/>
                    <a:pt x="201967" y="219982"/>
                    <a:pt x="204128" y="220703"/>
                  </a:cubicBezTo>
                  <a:cubicBezTo>
                    <a:pt x="206648" y="221424"/>
                    <a:pt x="208088" y="223948"/>
                    <a:pt x="207368" y="226472"/>
                  </a:cubicBezTo>
                  <a:cubicBezTo>
                    <a:pt x="201247" y="246662"/>
                    <a:pt x="203047" y="266131"/>
                    <a:pt x="204488" y="276226"/>
                  </a:cubicBezTo>
                  <a:cubicBezTo>
                    <a:pt x="205568" y="282716"/>
                    <a:pt x="202327" y="289205"/>
                    <a:pt x="196567" y="292450"/>
                  </a:cubicBezTo>
                  <a:cubicBezTo>
                    <a:pt x="183965" y="299661"/>
                    <a:pt x="163801" y="303627"/>
                    <a:pt x="143638" y="303627"/>
                  </a:cubicBezTo>
                  <a:cubicBezTo>
                    <a:pt x="123116" y="303627"/>
                    <a:pt x="102953" y="299661"/>
                    <a:pt x="89991" y="292089"/>
                  </a:cubicBezTo>
                  <a:cubicBezTo>
                    <a:pt x="84950" y="289205"/>
                    <a:pt x="81710" y="283437"/>
                    <a:pt x="81710" y="276586"/>
                  </a:cubicBezTo>
                  <a:lnTo>
                    <a:pt x="81710" y="242335"/>
                  </a:lnTo>
                  <a:cubicBezTo>
                    <a:pt x="81350" y="241975"/>
                    <a:pt x="79549" y="241254"/>
                    <a:pt x="76669" y="241254"/>
                  </a:cubicBezTo>
                  <a:cubicBezTo>
                    <a:pt x="76309" y="241254"/>
                    <a:pt x="75949" y="241254"/>
                    <a:pt x="75949" y="241254"/>
                  </a:cubicBezTo>
                  <a:cubicBezTo>
                    <a:pt x="75949" y="241254"/>
                    <a:pt x="74509" y="241254"/>
                    <a:pt x="71988" y="241254"/>
                  </a:cubicBezTo>
                  <a:cubicBezTo>
                    <a:pt x="56866" y="241254"/>
                    <a:pt x="31302" y="239091"/>
                    <a:pt x="28782" y="223948"/>
                  </a:cubicBezTo>
                  <a:cubicBezTo>
                    <a:pt x="26262" y="210969"/>
                    <a:pt x="27702" y="188255"/>
                    <a:pt x="28782" y="179602"/>
                  </a:cubicBezTo>
                  <a:cubicBezTo>
                    <a:pt x="24101" y="177799"/>
                    <a:pt x="15820" y="174194"/>
                    <a:pt x="8259" y="169867"/>
                  </a:cubicBezTo>
                  <a:cubicBezTo>
                    <a:pt x="2858" y="166983"/>
                    <a:pt x="1058" y="162657"/>
                    <a:pt x="338" y="159772"/>
                  </a:cubicBezTo>
                  <a:cubicBezTo>
                    <a:pt x="-1102" y="153643"/>
                    <a:pt x="2498" y="148596"/>
                    <a:pt x="2858" y="148235"/>
                  </a:cubicBezTo>
                  <a:cubicBezTo>
                    <a:pt x="26622" y="110739"/>
                    <a:pt x="28062" y="100284"/>
                    <a:pt x="28062" y="99923"/>
                  </a:cubicBezTo>
                  <a:cubicBezTo>
                    <a:pt x="38863" y="7986"/>
                    <a:pt x="113034" y="775"/>
                    <a:pt x="135717" y="775"/>
                  </a:cubicBezTo>
                  <a:close/>
                </a:path>
              </a:pathLst>
            </a:custGeom>
            <a:solidFill>
              <a:schemeClr val="bg1"/>
            </a:solidFill>
            <a:ln>
              <a:noFill/>
            </a:ln>
            <a:effectLst/>
          </p:spPr>
          <p:txBody>
            <a:bodyPr anchor="ctr"/>
            <a:lstStyle/>
            <a:p>
              <a:endParaRPr lang="en-US" dirty="0">
                <a:latin typeface="+mj-lt"/>
              </a:endParaRPr>
            </a:p>
          </p:txBody>
        </p:sp>
        <p:sp>
          <p:nvSpPr>
            <p:cNvPr id="42" name="Freeform 681">
              <a:extLst>
                <a:ext uri="{FF2B5EF4-FFF2-40B4-BE49-F238E27FC236}">
                  <a16:creationId xmlns:a16="http://schemas.microsoft.com/office/drawing/2014/main" id="{7F0C98D5-7393-4D4B-967C-6F7D7A7C376B}"/>
                </a:ext>
              </a:extLst>
            </p:cNvPr>
            <p:cNvSpPr>
              <a:spLocks noChangeArrowheads="1"/>
            </p:cNvSpPr>
            <p:nvPr/>
          </p:nvSpPr>
          <p:spPr bwMode="auto">
            <a:xfrm>
              <a:off x="1312835" y="3158926"/>
              <a:ext cx="286645" cy="329206"/>
            </a:xfrm>
            <a:custGeom>
              <a:avLst/>
              <a:gdLst>
                <a:gd name="T0" fmla="*/ 100456 w 294915"/>
                <a:gd name="T1" fmla="*/ 252968 h 294916"/>
                <a:gd name="T2" fmla="*/ 43006 w 294915"/>
                <a:gd name="T3" fmla="*/ 203943 h 294916"/>
                <a:gd name="T4" fmla="*/ 43006 w 294915"/>
                <a:gd name="T5" fmla="*/ 213136 h 294916"/>
                <a:gd name="T6" fmla="*/ 96874 w 294915"/>
                <a:gd name="T7" fmla="*/ 162517 h 294916"/>
                <a:gd name="T8" fmla="*/ 38241 w 294915"/>
                <a:gd name="T9" fmla="*/ 167106 h 294916"/>
                <a:gd name="T10" fmla="*/ 207746 w 294915"/>
                <a:gd name="T11" fmla="*/ 178509 h 294916"/>
                <a:gd name="T12" fmla="*/ 227479 w 294915"/>
                <a:gd name="T13" fmla="*/ 167911 h 294916"/>
                <a:gd name="T14" fmla="*/ 42919 w 294915"/>
                <a:gd name="T15" fmla="*/ 122684 h 294916"/>
                <a:gd name="T16" fmla="*/ 42919 w 294915"/>
                <a:gd name="T17" fmla="*/ 131876 h 294916"/>
                <a:gd name="T18" fmla="*/ 199786 w 294915"/>
                <a:gd name="T19" fmla="*/ 130958 h 294916"/>
                <a:gd name="T20" fmla="*/ 174814 w 294915"/>
                <a:gd name="T21" fmla="*/ 126598 h 294916"/>
                <a:gd name="T22" fmla="*/ 175176 w 294915"/>
                <a:gd name="T23" fmla="*/ 156396 h 294916"/>
                <a:gd name="T24" fmla="*/ 155634 w 294915"/>
                <a:gd name="T25" fmla="*/ 172748 h 294916"/>
                <a:gd name="T26" fmla="*/ 176623 w 294915"/>
                <a:gd name="T27" fmla="*/ 187283 h 294916"/>
                <a:gd name="T28" fmla="*/ 192547 w 294915"/>
                <a:gd name="T29" fmla="*/ 197822 h 294916"/>
                <a:gd name="T30" fmla="*/ 213176 w 294915"/>
                <a:gd name="T31" fmla="*/ 219624 h 294916"/>
                <a:gd name="T32" fmla="*/ 227652 w 294915"/>
                <a:gd name="T33" fmla="*/ 198548 h 294916"/>
                <a:gd name="T34" fmla="*/ 238509 w 294915"/>
                <a:gd name="T35" fmla="*/ 182559 h 294916"/>
                <a:gd name="T36" fmla="*/ 260223 w 294915"/>
                <a:gd name="T37" fmla="*/ 167296 h 294916"/>
                <a:gd name="T38" fmla="*/ 238509 w 294915"/>
                <a:gd name="T39" fmla="*/ 151671 h 294916"/>
                <a:gd name="T40" fmla="*/ 227652 w 294915"/>
                <a:gd name="T41" fmla="*/ 136045 h 294916"/>
                <a:gd name="T42" fmla="*/ 213176 w 294915"/>
                <a:gd name="T43" fmla="*/ 114970 h 294916"/>
                <a:gd name="T44" fmla="*/ 221499 w 294915"/>
                <a:gd name="T45" fmla="*/ 110246 h 294916"/>
                <a:gd name="T46" fmla="*/ 243576 w 294915"/>
                <a:gd name="T47" fmla="*/ 117149 h 294916"/>
                <a:gd name="T48" fmla="*/ 247919 w 294915"/>
                <a:gd name="T49" fmla="*/ 150945 h 294916"/>
                <a:gd name="T50" fmla="*/ 268547 w 294915"/>
                <a:gd name="T51" fmla="*/ 177108 h 294916"/>
                <a:gd name="T52" fmla="*/ 257690 w 294915"/>
                <a:gd name="T53" fmla="*/ 197822 h 294916"/>
                <a:gd name="T54" fmla="*/ 224757 w 294915"/>
                <a:gd name="T55" fmla="*/ 207269 h 294916"/>
                <a:gd name="T56" fmla="*/ 207747 w 294915"/>
                <a:gd name="T57" fmla="*/ 229073 h 294916"/>
                <a:gd name="T58" fmla="*/ 191100 w 294915"/>
                <a:gd name="T59" fmla="*/ 207269 h 294916"/>
                <a:gd name="T60" fmla="*/ 157804 w 294915"/>
                <a:gd name="T61" fmla="*/ 197822 h 294916"/>
                <a:gd name="T62" fmla="*/ 147309 w 294915"/>
                <a:gd name="T63" fmla="*/ 177108 h 294916"/>
                <a:gd name="T64" fmla="*/ 167576 w 294915"/>
                <a:gd name="T65" fmla="*/ 150945 h 294916"/>
                <a:gd name="T66" fmla="*/ 171919 w 294915"/>
                <a:gd name="T67" fmla="*/ 117149 h 294916"/>
                <a:gd name="T68" fmla="*/ 193995 w 294915"/>
                <a:gd name="T69" fmla="*/ 110246 h 294916"/>
                <a:gd name="T70" fmla="*/ 136665 w 294915"/>
                <a:gd name="T71" fmla="*/ 87264 h 294916"/>
                <a:gd name="T72" fmla="*/ 100282 w 294915"/>
                <a:gd name="T73" fmla="*/ 82852 h 294916"/>
                <a:gd name="T74" fmla="*/ 76199 w 294915"/>
                <a:gd name="T75" fmla="*/ 92045 h 294916"/>
                <a:gd name="T76" fmla="*/ 208629 w 294915"/>
                <a:gd name="T77" fmla="*/ 78072 h 294916"/>
                <a:gd name="T78" fmla="*/ 276420 w 294915"/>
                <a:gd name="T79" fmla="*/ 222391 h 294916"/>
                <a:gd name="T80" fmla="*/ 248868 w 294915"/>
                <a:gd name="T81" fmla="*/ 291303 h 294916"/>
                <a:gd name="T82" fmla="*/ 287294 w 294915"/>
                <a:gd name="T83" fmla="*/ 165385 h 294916"/>
                <a:gd name="T84" fmla="*/ 110749 w 294915"/>
                <a:gd name="T85" fmla="*/ 198578 h 294916"/>
                <a:gd name="T86" fmla="*/ 130326 w 294915"/>
                <a:gd name="T87" fmla="*/ 218422 h 294916"/>
                <a:gd name="T88" fmla="*/ 170926 w 294915"/>
                <a:gd name="T89" fmla="*/ 291303 h 294916"/>
                <a:gd name="T90" fmla="*/ 155701 w 294915"/>
                <a:gd name="T91" fmla="*/ 264243 h 294916"/>
                <a:gd name="T92" fmla="*/ 99511 w 294915"/>
                <a:gd name="T93" fmla="*/ 205433 h 294916"/>
                <a:gd name="T94" fmla="*/ 69753 w 294915"/>
                <a:gd name="T95" fmla="*/ 9035 h 294916"/>
                <a:gd name="T96" fmla="*/ 69753 w 294915"/>
                <a:gd name="T97" fmla="*/ 9035 h 294916"/>
                <a:gd name="T98" fmla="*/ 291660 w 294915"/>
                <a:gd name="T99" fmla="*/ 47706 h 294916"/>
                <a:gd name="T100" fmla="*/ 248651 w 294915"/>
                <a:gd name="T101" fmla="*/ 71197 h 294916"/>
                <a:gd name="T102" fmla="*/ 43370 w 294915"/>
                <a:gd name="T103" fmla="*/ 9035 h 294916"/>
                <a:gd name="T104" fmla="*/ 147456 w 294915"/>
                <a:gd name="T105" fmla="*/ 291295 h 294916"/>
                <a:gd name="T106" fmla="*/ 0 w 294915"/>
                <a:gd name="T107" fmla="*/ 291295 h 2949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4915" h="294916">
                  <a:moveTo>
                    <a:pt x="42785" y="242887"/>
                  </a:moveTo>
                  <a:lnTo>
                    <a:pt x="100090" y="242887"/>
                  </a:lnTo>
                  <a:cubicBezTo>
                    <a:pt x="102252" y="242887"/>
                    <a:pt x="104415" y="244719"/>
                    <a:pt x="104415" y="247283"/>
                  </a:cubicBezTo>
                  <a:cubicBezTo>
                    <a:pt x="104415" y="249848"/>
                    <a:pt x="102252" y="252046"/>
                    <a:pt x="100090" y="252046"/>
                  </a:cubicBezTo>
                  <a:lnTo>
                    <a:pt x="42785" y="252046"/>
                  </a:lnTo>
                  <a:cubicBezTo>
                    <a:pt x="40263" y="252046"/>
                    <a:pt x="38100" y="249848"/>
                    <a:pt x="38100" y="247283"/>
                  </a:cubicBezTo>
                  <a:cubicBezTo>
                    <a:pt x="38100" y="244719"/>
                    <a:pt x="40263" y="242887"/>
                    <a:pt x="42785" y="242887"/>
                  </a:cubicBezTo>
                  <a:close/>
                  <a:moveTo>
                    <a:pt x="42850" y="203200"/>
                  </a:moveTo>
                  <a:lnTo>
                    <a:pt x="79387" y="203200"/>
                  </a:lnTo>
                  <a:cubicBezTo>
                    <a:pt x="81945" y="203200"/>
                    <a:pt x="83772" y="205398"/>
                    <a:pt x="83772" y="207596"/>
                  </a:cubicBezTo>
                  <a:cubicBezTo>
                    <a:pt x="83772" y="210527"/>
                    <a:pt x="81945" y="212359"/>
                    <a:pt x="79387" y="212359"/>
                  </a:cubicBezTo>
                  <a:lnTo>
                    <a:pt x="42850" y="212359"/>
                  </a:lnTo>
                  <a:cubicBezTo>
                    <a:pt x="40292" y="212359"/>
                    <a:pt x="38100" y="210527"/>
                    <a:pt x="38100" y="207596"/>
                  </a:cubicBezTo>
                  <a:cubicBezTo>
                    <a:pt x="38100" y="205398"/>
                    <a:pt x="40292" y="203200"/>
                    <a:pt x="42850" y="203200"/>
                  </a:cubicBezTo>
                  <a:close/>
                  <a:moveTo>
                    <a:pt x="42817" y="161925"/>
                  </a:moveTo>
                  <a:lnTo>
                    <a:pt x="96520" y="161925"/>
                  </a:lnTo>
                  <a:cubicBezTo>
                    <a:pt x="99060" y="161925"/>
                    <a:pt x="101237" y="163830"/>
                    <a:pt x="101237" y="166497"/>
                  </a:cubicBezTo>
                  <a:cubicBezTo>
                    <a:pt x="101237" y="168783"/>
                    <a:pt x="99060" y="171069"/>
                    <a:pt x="96520" y="171069"/>
                  </a:cubicBezTo>
                  <a:lnTo>
                    <a:pt x="42817" y="171069"/>
                  </a:lnTo>
                  <a:cubicBezTo>
                    <a:pt x="40277" y="171069"/>
                    <a:pt x="38100" y="168783"/>
                    <a:pt x="38100" y="166497"/>
                  </a:cubicBezTo>
                  <a:cubicBezTo>
                    <a:pt x="38100" y="163830"/>
                    <a:pt x="40277" y="161925"/>
                    <a:pt x="42817" y="161925"/>
                  </a:cubicBezTo>
                  <a:close/>
                  <a:moveTo>
                    <a:pt x="206987" y="156740"/>
                  </a:moveTo>
                  <a:cubicBezTo>
                    <a:pt x="201161" y="156740"/>
                    <a:pt x="196428" y="161473"/>
                    <a:pt x="196428" y="167299"/>
                  </a:cubicBezTo>
                  <a:cubicBezTo>
                    <a:pt x="196428" y="173125"/>
                    <a:pt x="201161" y="177858"/>
                    <a:pt x="206987" y="177858"/>
                  </a:cubicBezTo>
                  <a:cubicBezTo>
                    <a:pt x="212812" y="177858"/>
                    <a:pt x="217546" y="173125"/>
                    <a:pt x="217546" y="167299"/>
                  </a:cubicBezTo>
                  <a:cubicBezTo>
                    <a:pt x="217546" y="161473"/>
                    <a:pt x="212812" y="156740"/>
                    <a:pt x="206987" y="156740"/>
                  </a:cubicBezTo>
                  <a:close/>
                  <a:moveTo>
                    <a:pt x="206987" y="147637"/>
                  </a:moveTo>
                  <a:cubicBezTo>
                    <a:pt x="217546" y="147637"/>
                    <a:pt x="226648" y="156376"/>
                    <a:pt x="226648" y="167299"/>
                  </a:cubicBezTo>
                  <a:cubicBezTo>
                    <a:pt x="226648" y="177858"/>
                    <a:pt x="217546" y="186961"/>
                    <a:pt x="206987" y="186961"/>
                  </a:cubicBezTo>
                  <a:cubicBezTo>
                    <a:pt x="196064" y="186961"/>
                    <a:pt x="187325" y="177858"/>
                    <a:pt x="187325" y="167299"/>
                  </a:cubicBezTo>
                  <a:cubicBezTo>
                    <a:pt x="187325" y="156376"/>
                    <a:pt x="196064" y="147637"/>
                    <a:pt x="206987" y="147637"/>
                  </a:cubicBezTo>
                  <a:close/>
                  <a:moveTo>
                    <a:pt x="42763" y="122237"/>
                  </a:moveTo>
                  <a:lnTo>
                    <a:pt x="108049" y="122237"/>
                  </a:lnTo>
                  <a:cubicBezTo>
                    <a:pt x="110201" y="122237"/>
                    <a:pt x="112353" y="124069"/>
                    <a:pt x="112353" y="126633"/>
                  </a:cubicBezTo>
                  <a:cubicBezTo>
                    <a:pt x="112353" y="129197"/>
                    <a:pt x="110201" y="131396"/>
                    <a:pt x="108049" y="131396"/>
                  </a:cubicBezTo>
                  <a:lnTo>
                    <a:pt x="42763" y="131396"/>
                  </a:lnTo>
                  <a:cubicBezTo>
                    <a:pt x="40252" y="131396"/>
                    <a:pt x="38100" y="129197"/>
                    <a:pt x="38100" y="126633"/>
                  </a:cubicBezTo>
                  <a:cubicBezTo>
                    <a:pt x="38100" y="124069"/>
                    <a:pt x="40252" y="122237"/>
                    <a:pt x="42763" y="122237"/>
                  </a:cubicBezTo>
                  <a:close/>
                  <a:moveTo>
                    <a:pt x="201940" y="114551"/>
                  </a:moveTo>
                  <a:lnTo>
                    <a:pt x="199056" y="130481"/>
                  </a:lnTo>
                  <a:cubicBezTo>
                    <a:pt x="198695" y="132292"/>
                    <a:pt x="197613" y="133740"/>
                    <a:pt x="196171" y="134102"/>
                  </a:cubicBezTo>
                  <a:cubicBezTo>
                    <a:pt x="194729" y="134464"/>
                    <a:pt x="193286" y="135188"/>
                    <a:pt x="191844" y="135912"/>
                  </a:cubicBezTo>
                  <a:cubicBezTo>
                    <a:pt x="190402" y="136636"/>
                    <a:pt x="188238" y="136274"/>
                    <a:pt x="187156" y="135550"/>
                  </a:cubicBezTo>
                  <a:lnTo>
                    <a:pt x="174175" y="126136"/>
                  </a:lnTo>
                  <a:cubicBezTo>
                    <a:pt x="171291" y="128309"/>
                    <a:pt x="168767" y="130481"/>
                    <a:pt x="166603" y="133378"/>
                  </a:cubicBezTo>
                  <a:lnTo>
                    <a:pt x="175978" y="146774"/>
                  </a:lnTo>
                  <a:cubicBezTo>
                    <a:pt x="177060" y="148222"/>
                    <a:pt x="177060" y="149670"/>
                    <a:pt x="176339" y="151119"/>
                  </a:cubicBezTo>
                  <a:cubicBezTo>
                    <a:pt x="175618" y="152929"/>
                    <a:pt x="175257" y="154377"/>
                    <a:pt x="174536" y="155826"/>
                  </a:cubicBezTo>
                  <a:cubicBezTo>
                    <a:pt x="174175" y="157274"/>
                    <a:pt x="172733" y="158360"/>
                    <a:pt x="170930" y="158722"/>
                  </a:cubicBezTo>
                  <a:lnTo>
                    <a:pt x="155065" y="161256"/>
                  </a:lnTo>
                  <a:cubicBezTo>
                    <a:pt x="155065" y="163067"/>
                    <a:pt x="154704" y="164877"/>
                    <a:pt x="154704" y="166687"/>
                  </a:cubicBezTo>
                  <a:cubicBezTo>
                    <a:pt x="154704" y="168498"/>
                    <a:pt x="155065" y="170308"/>
                    <a:pt x="155065" y="172118"/>
                  </a:cubicBezTo>
                  <a:lnTo>
                    <a:pt x="170930" y="174291"/>
                  </a:lnTo>
                  <a:cubicBezTo>
                    <a:pt x="172733" y="174653"/>
                    <a:pt x="174175" y="176101"/>
                    <a:pt x="174536" y="177549"/>
                  </a:cubicBezTo>
                  <a:cubicBezTo>
                    <a:pt x="175257" y="178997"/>
                    <a:pt x="175618" y="180446"/>
                    <a:pt x="176339" y="181894"/>
                  </a:cubicBezTo>
                  <a:cubicBezTo>
                    <a:pt x="177060" y="183342"/>
                    <a:pt x="177060" y="185153"/>
                    <a:pt x="175978" y="186601"/>
                  </a:cubicBezTo>
                  <a:lnTo>
                    <a:pt x="166603" y="199635"/>
                  </a:lnTo>
                  <a:cubicBezTo>
                    <a:pt x="168767" y="202531"/>
                    <a:pt x="171291" y="205066"/>
                    <a:pt x="174175" y="207238"/>
                  </a:cubicBezTo>
                  <a:lnTo>
                    <a:pt x="187156" y="197825"/>
                  </a:lnTo>
                  <a:cubicBezTo>
                    <a:pt x="188238" y="196738"/>
                    <a:pt x="190402" y="196738"/>
                    <a:pt x="191844" y="197101"/>
                  </a:cubicBezTo>
                  <a:cubicBezTo>
                    <a:pt x="193286" y="198187"/>
                    <a:pt x="194729" y="198549"/>
                    <a:pt x="196171" y="199273"/>
                  </a:cubicBezTo>
                  <a:cubicBezTo>
                    <a:pt x="197613" y="199635"/>
                    <a:pt x="198695" y="201083"/>
                    <a:pt x="199056" y="202894"/>
                  </a:cubicBezTo>
                  <a:lnTo>
                    <a:pt x="201940" y="218824"/>
                  </a:lnTo>
                  <a:cubicBezTo>
                    <a:pt x="205185" y="219186"/>
                    <a:pt x="208791" y="219186"/>
                    <a:pt x="212397" y="218824"/>
                  </a:cubicBezTo>
                  <a:lnTo>
                    <a:pt x="214921" y="202894"/>
                  </a:lnTo>
                  <a:cubicBezTo>
                    <a:pt x="215282" y="201083"/>
                    <a:pt x="216363" y="199635"/>
                    <a:pt x="217806" y="199273"/>
                  </a:cubicBezTo>
                  <a:cubicBezTo>
                    <a:pt x="219248" y="198549"/>
                    <a:pt x="220690" y="198187"/>
                    <a:pt x="222493" y="197101"/>
                  </a:cubicBezTo>
                  <a:cubicBezTo>
                    <a:pt x="223936" y="196738"/>
                    <a:pt x="225378" y="196738"/>
                    <a:pt x="226820" y="197825"/>
                  </a:cubicBezTo>
                  <a:lnTo>
                    <a:pt x="239801" y="207238"/>
                  </a:lnTo>
                  <a:cubicBezTo>
                    <a:pt x="242686" y="205066"/>
                    <a:pt x="245210" y="202531"/>
                    <a:pt x="247373" y="199635"/>
                  </a:cubicBezTo>
                  <a:lnTo>
                    <a:pt x="237998" y="186601"/>
                  </a:lnTo>
                  <a:cubicBezTo>
                    <a:pt x="236917" y="185153"/>
                    <a:pt x="236556" y="183342"/>
                    <a:pt x="237638" y="181894"/>
                  </a:cubicBezTo>
                  <a:cubicBezTo>
                    <a:pt x="238359" y="180446"/>
                    <a:pt x="238719" y="178997"/>
                    <a:pt x="239441" y="177549"/>
                  </a:cubicBezTo>
                  <a:cubicBezTo>
                    <a:pt x="239801" y="176101"/>
                    <a:pt x="241244" y="174653"/>
                    <a:pt x="242686" y="174291"/>
                  </a:cubicBezTo>
                  <a:lnTo>
                    <a:pt x="258912" y="172118"/>
                  </a:lnTo>
                  <a:cubicBezTo>
                    <a:pt x="259273" y="170308"/>
                    <a:pt x="259273" y="168498"/>
                    <a:pt x="259273" y="166687"/>
                  </a:cubicBezTo>
                  <a:cubicBezTo>
                    <a:pt x="259273" y="164877"/>
                    <a:pt x="259273" y="163067"/>
                    <a:pt x="258912" y="161256"/>
                  </a:cubicBezTo>
                  <a:lnTo>
                    <a:pt x="242686" y="158722"/>
                  </a:lnTo>
                  <a:cubicBezTo>
                    <a:pt x="241244" y="158360"/>
                    <a:pt x="239801" y="157274"/>
                    <a:pt x="239441" y="155826"/>
                  </a:cubicBezTo>
                  <a:cubicBezTo>
                    <a:pt x="238719" y="154377"/>
                    <a:pt x="238359" y="152929"/>
                    <a:pt x="237638" y="151119"/>
                  </a:cubicBezTo>
                  <a:cubicBezTo>
                    <a:pt x="236556" y="149670"/>
                    <a:pt x="236917" y="148222"/>
                    <a:pt x="237998" y="146774"/>
                  </a:cubicBezTo>
                  <a:lnTo>
                    <a:pt x="247373" y="133378"/>
                  </a:lnTo>
                  <a:cubicBezTo>
                    <a:pt x="245210" y="130481"/>
                    <a:pt x="242686" y="128309"/>
                    <a:pt x="239801" y="126136"/>
                  </a:cubicBezTo>
                  <a:lnTo>
                    <a:pt x="226820" y="135550"/>
                  </a:lnTo>
                  <a:cubicBezTo>
                    <a:pt x="225378" y="136636"/>
                    <a:pt x="223575" y="136636"/>
                    <a:pt x="222133" y="135912"/>
                  </a:cubicBezTo>
                  <a:cubicBezTo>
                    <a:pt x="220690" y="135188"/>
                    <a:pt x="219248" y="134464"/>
                    <a:pt x="217806" y="134102"/>
                  </a:cubicBezTo>
                  <a:cubicBezTo>
                    <a:pt x="216363" y="133378"/>
                    <a:pt x="215282" y="132292"/>
                    <a:pt x="214921" y="130481"/>
                  </a:cubicBezTo>
                  <a:lnTo>
                    <a:pt x="212397" y="114551"/>
                  </a:lnTo>
                  <a:cubicBezTo>
                    <a:pt x="208791" y="114188"/>
                    <a:pt x="205185" y="114188"/>
                    <a:pt x="201940" y="114551"/>
                  </a:cubicBezTo>
                  <a:close/>
                  <a:moveTo>
                    <a:pt x="197253" y="105861"/>
                  </a:moveTo>
                  <a:cubicBezTo>
                    <a:pt x="203743" y="104775"/>
                    <a:pt x="210594" y="104775"/>
                    <a:pt x="217085" y="105861"/>
                  </a:cubicBezTo>
                  <a:cubicBezTo>
                    <a:pt x="218888" y="106223"/>
                    <a:pt x="220330" y="108033"/>
                    <a:pt x="220690" y="109844"/>
                  </a:cubicBezTo>
                  <a:lnTo>
                    <a:pt x="223214" y="126499"/>
                  </a:lnTo>
                  <a:cubicBezTo>
                    <a:pt x="223214" y="126499"/>
                    <a:pt x="223575" y="126499"/>
                    <a:pt x="223936" y="126499"/>
                  </a:cubicBezTo>
                  <a:lnTo>
                    <a:pt x="237277" y="116723"/>
                  </a:lnTo>
                  <a:cubicBezTo>
                    <a:pt x="239080" y="115637"/>
                    <a:pt x="241244" y="115637"/>
                    <a:pt x="242686" y="116723"/>
                  </a:cubicBezTo>
                  <a:cubicBezTo>
                    <a:pt x="248095" y="120706"/>
                    <a:pt x="252782" y="125412"/>
                    <a:pt x="256749" y="130843"/>
                  </a:cubicBezTo>
                  <a:cubicBezTo>
                    <a:pt x="257830" y="132292"/>
                    <a:pt x="257830" y="134464"/>
                    <a:pt x="256749" y="135912"/>
                  </a:cubicBezTo>
                  <a:lnTo>
                    <a:pt x="246652" y="149670"/>
                  </a:lnTo>
                  <a:cubicBezTo>
                    <a:pt x="247013" y="150033"/>
                    <a:pt x="247013" y="150033"/>
                    <a:pt x="247013" y="150395"/>
                  </a:cubicBezTo>
                  <a:lnTo>
                    <a:pt x="263600" y="152929"/>
                  </a:lnTo>
                  <a:cubicBezTo>
                    <a:pt x="265402" y="153291"/>
                    <a:pt x="267205" y="154739"/>
                    <a:pt x="267566" y="156550"/>
                  </a:cubicBezTo>
                  <a:cubicBezTo>
                    <a:pt x="267927" y="159808"/>
                    <a:pt x="267927" y="163067"/>
                    <a:pt x="267927" y="166687"/>
                  </a:cubicBezTo>
                  <a:cubicBezTo>
                    <a:pt x="267927" y="169946"/>
                    <a:pt x="267927" y="173204"/>
                    <a:pt x="267566" y="176463"/>
                  </a:cubicBezTo>
                  <a:cubicBezTo>
                    <a:pt x="267205" y="178635"/>
                    <a:pt x="265402" y="180084"/>
                    <a:pt x="263600" y="180084"/>
                  </a:cubicBezTo>
                  <a:lnTo>
                    <a:pt x="247013" y="182980"/>
                  </a:lnTo>
                  <a:cubicBezTo>
                    <a:pt x="247013" y="182980"/>
                    <a:pt x="247013" y="183342"/>
                    <a:pt x="246652" y="183342"/>
                  </a:cubicBezTo>
                  <a:lnTo>
                    <a:pt x="256749" y="197101"/>
                  </a:lnTo>
                  <a:cubicBezTo>
                    <a:pt x="257830" y="198549"/>
                    <a:pt x="257830" y="200721"/>
                    <a:pt x="256749" y="202169"/>
                  </a:cubicBezTo>
                  <a:cubicBezTo>
                    <a:pt x="252782" y="207962"/>
                    <a:pt x="248095" y="212669"/>
                    <a:pt x="242686" y="216290"/>
                  </a:cubicBezTo>
                  <a:cubicBezTo>
                    <a:pt x="241244" y="217738"/>
                    <a:pt x="239080" y="217738"/>
                    <a:pt x="237277" y="216290"/>
                  </a:cubicBezTo>
                  <a:lnTo>
                    <a:pt x="223936" y="206514"/>
                  </a:lnTo>
                  <a:cubicBezTo>
                    <a:pt x="223575" y="206514"/>
                    <a:pt x="223214" y="206514"/>
                    <a:pt x="223214" y="206514"/>
                  </a:cubicBezTo>
                  <a:lnTo>
                    <a:pt x="220690" y="223531"/>
                  </a:lnTo>
                  <a:cubicBezTo>
                    <a:pt x="220330" y="225341"/>
                    <a:pt x="218888" y="226790"/>
                    <a:pt x="217085" y="227152"/>
                  </a:cubicBezTo>
                  <a:cubicBezTo>
                    <a:pt x="213479" y="227514"/>
                    <a:pt x="210234" y="228238"/>
                    <a:pt x="206988" y="228238"/>
                  </a:cubicBezTo>
                  <a:cubicBezTo>
                    <a:pt x="203743" y="228238"/>
                    <a:pt x="200137" y="227514"/>
                    <a:pt x="197253" y="227152"/>
                  </a:cubicBezTo>
                  <a:cubicBezTo>
                    <a:pt x="195089" y="226790"/>
                    <a:pt x="193647" y="225341"/>
                    <a:pt x="193286" y="223531"/>
                  </a:cubicBezTo>
                  <a:lnTo>
                    <a:pt x="190762" y="206876"/>
                  </a:lnTo>
                  <a:cubicBezTo>
                    <a:pt x="190402" y="206514"/>
                    <a:pt x="190402" y="206514"/>
                    <a:pt x="190402" y="206514"/>
                  </a:cubicBezTo>
                  <a:lnTo>
                    <a:pt x="176700" y="216652"/>
                  </a:lnTo>
                  <a:cubicBezTo>
                    <a:pt x="175257" y="217738"/>
                    <a:pt x="173094" y="217738"/>
                    <a:pt x="171291" y="216652"/>
                  </a:cubicBezTo>
                  <a:cubicBezTo>
                    <a:pt x="165882" y="212669"/>
                    <a:pt x="161195" y="207962"/>
                    <a:pt x="157228" y="202169"/>
                  </a:cubicBezTo>
                  <a:cubicBezTo>
                    <a:pt x="156146" y="200721"/>
                    <a:pt x="156146" y="198549"/>
                    <a:pt x="157228" y="197101"/>
                  </a:cubicBezTo>
                  <a:lnTo>
                    <a:pt x="167324" y="183342"/>
                  </a:lnTo>
                  <a:cubicBezTo>
                    <a:pt x="167324" y="183342"/>
                    <a:pt x="167324" y="183342"/>
                    <a:pt x="166964" y="182980"/>
                  </a:cubicBezTo>
                  <a:lnTo>
                    <a:pt x="150377" y="180084"/>
                  </a:lnTo>
                  <a:cubicBezTo>
                    <a:pt x="148214" y="180084"/>
                    <a:pt x="146771" y="178635"/>
                    <a:pt x="146771" y="176463"/>
                  </a:cubicBezTo>
                  <a:cubicBezTo>
                    <a:pt x="146050" y="173204"/>
                    <a:pt x="146050" y="169946"/>
                    <a:pt x="146050" y="166687"/>
                  </a:cubicBezTo>
                  <a:cubicBezTo>
                    <a:pt x="146050" y="163067"/>
                    <a:pt x="146050" y="160170"/>
                    <a:pt x="146771" y="156550"/>
                  </a:cubicBezTo>
                  <a:cubicBezTo>
                    <a:pt x="146771" y="154739"/>
                    <a:pt x="148214" y="153291"/>
                    <a:pt x="150377" y="152929"/>
                  </a:cubicBezTo>
                  <a:lnTo>
                    <a:pt x="166964" y="150395"/>
                  </a:lnTo>
                  <a:cubicBezTo>
                    <a:pt x="167324" y="150033"/>
                    <a:pt x="167324" y="150033"/>
                    <a:pt x="167324" y="149670"/>
                  </a:cubicBezTo>
                  <a:lnTo>
                    <a:pt x="157228" y="136274"/>
                  </a:lnTo>
                  <a:cubicBezTo>
                    <a:pt x="156146" y="134464"/>
                    <a:pt x="156146" y="132292"/>
                    <a:pt x="157228" y="130843"/>
                  </a:cubicBezTo>
                  <a:cubicBezTo>
                    <a:pt x="161195" y="125412"/>
                    <a:pt x="165882" y="120706"/>
                    <a:pt x="171291" y="116723"/>
                  </a:cubicBezTo>
                  <a:cubicBezTo>
                    <a:pt x="173094" y="115637"/>
                    <a:pt x="175257" y="115637"/>
                    <a:pt x="176700" y="116723"/>
                  </a:cubicBezTo>
                  <a:lnTo>
                    <a:pt x="190402" y="126499"/>
                  </a:lnTo>
                  <a:cubicBezTo>
                    <a:pt x="190402" y="126499"/>
                    <a:pt x="190402" y="126499"/>
                    <a:pt x="190762" y="126499"/>
                  </a:cubicBezTo>
                  <a:lnTo>
                    <a:pt x="193286" y="109844"/>
                  </a:lnTo>
                  <a:cubicBezTo>
                    <a:pt x="193647" y="108033"/>
                    <a:pt x="195089" y="106585"/>
                    <a:pt x="197253" y="105861"/>
                  </a:cubicBezTo>
                  <a:close/>
                  <a:moveTo>
                    <a:pt x="99916" y="82550"/>
                  </a:moveTo>
                  <a:lnTo>
                    <a:pt x="131859" y="82550"/>
                  </a:lnTo>
                  <a:cubicBezTo>
                    <a:pt x="134372" y="82550"/>
                    <a:pt x="136166" y="84748"/>
                    <a:pt x="136166" y="86946"/>
                  </a:cubicBezTo>
                  <a:cubicBezTo>
                    <a:pt x="136166" y="89510"/>
                    <a:pt x="134372" y="91709"/>
                    <a:pt x="131859" y="91709"/>
                  </a:cubicBezTo>
                  <a:lnTo>
                    <a:pt x="99916" y="91709"/>
                  </a:lnTo>
                  <a:cubicBezTo>
                    <a:pt x="97404" y="91709"/>
                    <a:pt x="95250" y="89510"/>
                    <a:pt x="95250" y="86946"/>
                  </a:cubicBezTo>
                  <a:cubicBezTo>
                    <a:pt x="95250" y="84748"/>
                    <a:pt x="97404" y="82550"/>
                    <a:pt x="99916" y="82550"/>
                  </a:cubicBezTo>
                  <a:close/>
                  <a:moveTo>
                    <a:pt x="42783" y="82550"/>
                  </a:moveTo>
                  <a:lnTo>
                    <a:pt x="75920" y="82550"/>
                  </a:lnTo>
                  <a:cubicBezTo>
                    <a:pt x="78441" y="82550"/>
                    <a:pt x="80602" y="84748"/>
                    <a:pt x="80602" y="86946"/>
                  </a:cubicBezTo>
                  <a:cubicBezTo>
                    <a:pt x="80602" y="89510"/>
                    <a:pt x="78441" y="91709"/>
                    <a:pt x="75920" y="91709"/>
                  </a:cubicBezTo>
                  <a:lnTo>
                    <a:pt x="42783" y="91709"/>
                  </a:lnTo>
                  <a:cubicBezTo>
                    <a:pt x="40261" y="91709"/>
                    <a:pt x="38100" y="89510"/>
                    <a:pt x="38100" y="86946"/>
                  </a:cubicBezTo>
                  <a:cubicBezTo>
                    <a:pt x="38100" y="84748"/>
                    <a:pt x="40261" y="82550"/>
                    <a:pt x="42783" y="82550"/>
                  </a:cubicBezTo>
                  <a:close/>
                  <a:moveTo>
                    <a:pt x="207867" y="77787"/>
                  </a:moveTo>
                  <a:cubicBezTo>
                    <a:pt x="255905" y="77787"/>
                    <a:pt x="294914" y="116971"/>
                    <a:pt x="294914" y="164782"/>
                  </a:cubicBezTo>
                  <a:cubicBezTo>
                    <a:pt x="294914" y="179880"/>
                    <a:pt x="290941" y="194619"/>
                    <a:pt x="283356" y="207920"/>
                  </a:cubicBezTo>
                  <a:cubicBezTo>
                    <a:pt x="283356" y="208280"/>
                    <a:pt x="283356" y="208280"/>
                    <a:pt x="283356" y="208280"/>
                  </a:cubicBezTo>
                  <a:cubicBezTo>
                    <a:pt x="280827" y="212593"/>
                    <a:pt x="277938" y="217267"/>
                    <a:pt x="275410" y="221581"/>
                  </a:cubicBezTo>
                  <a:cubicBezTo>
                    <a:pt x="270353" y="229130"/>
                    <a:pt x="265657" y="236679"/>
                    <a:pt x="263129" y="242431"/>
                  </a:cubicBezTo>
                  <a:cubicBezTo>
                    <a:pt x="257350" y="255372"/>
                    <a:pt x="256989" y="290242"/>
                    <a:pt x="256989" y="290242"/>
                  </a:cubicBezTo>
                  <a:cubicBezTo>
                    <a:pt x="256989" y="293118"/>
                    <a:pt x="254460" y="294916"/>
                    <a:pt x="252293" y="294916"/>
                  </a:cubicBezTo>
                  <a:cubicBezTo>
                    <a:pt x="249765" y="294916"/>
                    <a:pt x="247959" y="293118"/>
                    <a:pt x="247959" y="290242"/>
                  </a:cubicBezTo>
                  <a:cubicBezTo>
                    <a:pt x="247959" y="289164"/>
                    <a:pt x="248320" y="253575"/>
                    <a:pt x="254822" y="238836"/>
                  </a:cubicBezTo>
                  <a:cubicBezTo>
                    <a:pt x="257711" y="232365"/>
                    <a:pt x="262407" y="224816"/>
                    <a:pt x="267824" y="216907"/>
                  </a:cubicBezTo>
                  <a:cubicBezTo>
                    <a:pt x="270353" y="212234"/>
                    <a:pt x="273242" y="207920"/>
                    <a:pt x="275771" y="203247"/>
                  </a:cubicBezTo>
                  <a:cubicBezTo>
                    <a:pt x="282633" y="191743"/>
                    <a:pt x="286245" y="178442"/>
                    <a:pt x="286245" y="164782"/>
                  </a:cubicBezTo>
                  <a:cubicBezTo>
                    <a:pt x="286245" y="121644"/>
                    <a:pt x="251210" y="86774"/>
                    <a:pt x="207867" y="86774"/>
                  </a:cubicBezTo>
                  <a:cubicBezTo>
                    <a:pt x="164523" y="86774"/>
                    <a:pt x="129488" y="121644"/>
                    <a:pt x="129488" y="164782"/>
                  </a:cubicBezTo>
                  <a:cubicBezTo>
                    <a:pt x="129488" y="165142"/>
                    <a:pt x="129127" y="165142"/>
                    <a:pt x="129127" y="165501"/>
                  </a:cubicBezTo>
                  <a:cubicBezTo>
                    <a:pt x="129127" y="166220"/>
                    <a:pt x="126237" y="178802"/>
                    <a:pt x="110344" y="197855"/>
                  </a:cubicBezTo>
                  <a:cubicBezTo>
                    <a:pt x="108539" y="199652"/>
                    <a:pt x="107816" y="201809"/>
                    <a:pt x="108177" y="202887"/>
                  </a:cubicBezTo>
                  <a:cubicBezTo>
                    <a:pt x="108177" y="203606"/>
                    <a:pt x="108900" y="204685"/>
                    <a:pt x="110344" y="205044"/>
                  </a:cubicBezTo>
                  <a:cubicBezTo>
                    <a:pt x="117930" y="209718"/>
                    <a:pt x="126959" y="213312"/>
                    <a:pt x="126959" y="213312"/>
                  </a:cubicBezTo>
                  <a:cubicBezTo>
                    <a:pt x="129127" y="213672"/>
                    <a:pt x="130210" y="215829"/>
                    <a:pt x="129849" y="217626"/>
                  </a:cubicBezTo>
                  <a:cubicBezTo>
                    <a:pt x="129849" y="217986"/>
                    <a:pt x="127321" y="236679"/>
                    <a:pt x="129488" y="247464"/>
                  </a:cubicBezTo>
                  <a:cubicBezTo>
                    <a:pt x="130210" y="251778"/>
                    <a:pt x="141046" y="254294"/>
                    <a:pt x="155132" y="254294"/>
                  </a:cubicBezTo>
                  <a:cubicBezTo>
                    <a:pt x="164162" y="254294"/>
                    <a:pt x="170302" y="260405"/>
                    <a:pt x="170302" y="269033"/>
                  </a:cubicBezTo>
                  <a:lnTo>
                    <a:pt x="170302" y="290242"/>
                  </a:lnTo>
                  <a:cubicBezTo>
                    <a:pt x="170302" y="293118"/>
                    <a:pt x="168497" y="294916"/>
                    <a:pt x="165968" y="294916"/>
                  </a:cubicBezTo>
                  <a:cubicBezTo>
                    <a:pt x="163440" y="294916"/>
                    <a:pt x="161273" y="293118"/>
                    <a:pt x="161273" y="290242"/>
                  </a:cubicBezTo>
                  <a:lnTo>
                    <a:pt x="161273" y="269033"/>
                  </a:lnTo>
                  <a:cubicBezTo>
                    <a:pt x="161273" y="265438"/>
                    <a:pt x="159105" y="263281"/>
                    <a:pt x="155132" y="263281"/>
                  </a:cubicBezTo>
                  <a:cubicBezTo>
                    <a:pt x="143213" y="263281"/>
                    <a:pt x="122986" y="261484"/>
                    <a:pt x="120819" y="249261"/>
                  </a:cubicBezTo>
                  <a:cubicBezTo>
                    <a:pt x="119013" y="239555"/>
                    <a:pt x="120097" y="226613"/>
                    <a:pt x="120819" y="220143"/>
                  </a:cubicBezTo>
                  <a:cubicBezTo>
                    <a:pt x="117207" y="218705"/>
                    <a:pt x="111067" y="215829"/>
                    <a:pt x="105649" y="212953"/>
                  </a:cubicBezTo>
                  <a:cubicBezTo>
                    <a:pt x="100953" y="210077"/>
                    <a:pt x="99509" y="206842"/>
                    <a:pt x="99148" y="204685"/>
                  </a:cubicBezTo>
                  <a:cubicBezTo>
                    <a:pt x="98425" y="199293"/>
                    <a:pt x="101676" y="194260"/>
                    <a:pt x="103482" y="192103"/>
                  </a:cubicBezTo>
                  <a:cubicBezTo>
                    <a:pt x="116485" y="177005"/>
                    <a:pt x="120097" y="166220"/>
                    <a:pt x="120458" y="164063"/>
                  </a:cubicBezTo>
                  <a:cubicBezTo>
                    <a:pt x="120819" y="116611"/>
                    <a:pt x="159828" y="77787"/>
                    <a:pt x="207867" y="77787"/>
                  </a:cubicBezTo>
                  <a:close/>
                  <a:moveTo>
                    <a:pt x="69498" y="9002"/>
                  </a:moveTo>
                  <a:cubicBezTo>
                    <a:pt x="78500" y="15844"/>
                    <a:pt x="84622" y="26647"/>
                    <a:pt x="86062" y="38530"/>
                  </a:cubicBezTo>
                  <a:lnTo>
                    <a:pt x="285913" y="38530"/>
                  </a:lnTo>
                  <a:cubicBezTo>
                    <a:pt x="283392" y="21966"/>
                    <a:pt x="269349" y="9002"/>
                    <a:pt x="252064" y="9002"/>
                  </a:cubicBezTo>
                  <a:lnTo>
                    <a:pt x="69498" y="9002"/>
                  </a:lnTo>
                  <a:close/>
                  <a:moveTo>
                    <a:pt x="43211" y="0"/>
                  </a:moveTo>
                  <a:lnTo>
                    <a:pt x="252064" y="0"/>
                  </a:lnTo>
                  <a:cubicBezTo>
                    <a:pt x="275830" y="0"/>
                    <a:pt x="294915" y="19445"/>
                    <a:pt x="294915" y="42851"/>
                  </a:cubicBezTo>
                  <a:cubicBezTo>
                    <a:pt x="294915" y="45371"/>
                    <a:pt x="293115" y="47532"/>
                    <a:pt x="290594" y="47532"/>
                  </a:cubicBezTo>
                  <a:lnTo>
                    <a:pt x="256385" y="47532"/>
                  </a:lnTo>
                  <a:lnTo>
                    <a:pt x="256385" y="70938"/>
                  </a:lnTo>
                  <a:cubicBezTo>
                    <a:pt x="256385" y="73098"/>
                    <a:pt x="254585" y="75259"/>
                    <a:pt x="252064" y="75259"/>
                  </a:cubicBezTo>
                  <a:cubicBezTo>
                    <a:pt x="249544" y="75259"/>
                    <a:pt x="247743" y="73098"/>
                    <a:pt x="247743" y="70938"/>
                  </a:cubicBezTo>
                  <a:lnTo>
                    <a:pt x="247743" y="47532"/>
                  </a:lnTo>
                  <a:lnTo>
                    <a:pt x="81741" y="47532"/>
                  </a:lnTo>
                  <a:cubicBezTo>
                    <a:pt x="79220" y="47532"/>
                    <a:pt x="77420" y="45371"/>
                    <a:pt x="77420" y="42851"/>
                  </a:cubicBezTo>
                  <a:cubicBezTo>
                    <a:pt x="77420" y="24126"/>
                    <a:pt x="61936" y="9002"/>
                    <a:pt x="43211" y="9002"/>
                  </a:cubicBezTo>
                  <a:cubicBezTo>
                    <a:pt x="24486" y="9002"/>
                    <a:pt x="9002" y="24126"/>
                    <a:pt x="9002" y="42851"/>
                  </a:cubicBezTo>
                  <a:lnTo>
                    <a:pt x="9002" y="285913"/>
                  </a:lnTo>
                  <a:lnTo>
                    <a:pt x="142596" y="285913"/>
                  </a:lnTo>
                  <a:cubicBezTo>
                    <a:pt x="144757" y="285913"/>
                    <a:pt x="146917" y="288073"/>
                    <a:pt x="146917" y="290234"/>
                  </a:cubicBezTo>
                  <a:cubicBezTo>
                    <a:pt x="146917" y="293115"/>
                    <a:pt x="144757" y="294915"/>
                    <a:pt x="142596" y="294915"/>
                  </a:cubicBezTo>
                  <a:lnTo>
                    <a:pt x="142236" y="294915"/>
                  </a:lnTo>
                  <a:lnTo>
                    <a:pt x="4681" y="294555"/>
                  </a:lnTo>
                  <a:cubicBezTo>
                    <a:pt x="2160" y="294555"/>
                    <a:pt x="0" y="292755"/>
                    <a:pt x="0" y="290234"/>
                  </a:cubicBezTo>
                  <a:lnTo>
                    <a:pt x="0" y="42851"/>
                  </a:lnTo>
                  <a:cubicBezTo>
                    <a:pt x="0" y="19445"/>
                    <a:pt x="19445" y="0"/>
                    <a:pt x="43211"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4A63A2"/>
                </a:solidFill>
                <a:effectLst/>
                <a:uLnTx/>
                <a:uFillTx/>
                <a:latin typeface="+mj-lt"/>
                <a:ea typeface="+mn-ea"/>
                <a:cs typeface="+mn-cs"/>
              </a:endParaRPr>
            </a:p>
          </p:txBody>
        </p:sp>
        <p:sp>
          <p:nvSpPr>
            <p:cNvPr id="43" name="Freeform 681">
              <a:extLst>
                <a:ext uri="{FF2B5EF4-FFF2-40B4-BE49-F238E27FC236}">
                  <a16:creationId xmlns:a16="http://schemas.microsoft.com/office/drawing/2014/main" id="{05E5104D-8815-44C1-8912-8F136E1020DF}"/>
                </a:ext>
              </a:extLst>
            </p:cNvPr>
            <p:cNvSpPr>
              <a:spLocks noChangeArrowheads="1"/>
            </p:cNvSpPr>
            <p:nvPr/>
          </p:nvSpPr>
          <p:spPr bwMode="auto">
            <a:xfrm>
              <a:off x="6805268" y="3103401"/>
              <a:ext cx="296047" cy="384731"/>
            </a:xfrm>
            <a:custGeom>
              <a:avLst/>
              <a:gdLst>
                <a:gd name="T0" fmla="*/ 100456 w 294915"/>
                <a:gd name="T1" fmla="*/ 252968 h 294916"/>
                <a:gd name="T2" fmla="*/ 43006 w 294915"/>
                <a:gd name="T3" fmla="*/ 203943 h 294916"/>
                <a:gd name="T4" fmla="*/ 43006 w 294915"/>
                <a:gd name="T5" fmla="*/ 213136 h 294916"/>
                <a:gd name="T6" fmla="*/ 96874 w 294915"/>
                <a:gd name="T7" fmla="*/ 162517 h 294916"/>
                <a:gd name="T8" fmla="*/ 38241 w 294915"/>
                <a:gd name="T9" fmla="*/ 167106 h 294916"/>
                <a:gd name="T10" fmla="*/ 207746 w 294915"/>
                <a:gd name="T11" fmla="*/ 178509 h 294916"/>
                <a:gd name="T12" fmla="*/ 227479 w 294915"/>
                <a:gd name="T13" fmla="*/ 167911 h 294916"/>
                <a:gd name="T14" fmla="*/ 42919 w 294915"/>
                <a:gd name="T15" fmla="*/ 122684 h 294916"/>
                <a:gd name="T16" fmla="*/ 42919 w 294915"/>
                <a:gd name="T17" fmla="*/ 131876 h 294916"/>
                <a:gd name="T18" fmla="*/ 199786 w 294915"/>
                <a:gd name="T19" fmla="*/ 130958 h 294916"/>
                <a:gd name="T20" fmla="*/ 174814 w 294915"/>
                <a:gd name="T21" fmla="*/ 126598 h 294916"/>
                <a:gd name="T22" fmla="*/ 175176 w 294915"/>
                <a:gd name="T23" fmla="*/ 156396 h 294916"/>
                <a:gd name="T24" fmla="*/ 155634 w 294915"/>
                <a:gd name="T25" fmla="*/ 172748 h 294916"/>
                <a:gd name="T26" fmla="*/ 176623 w 294915"/>
                <a:gd name="T27" fmla="*/ 187283 h 294916"/>
                <a:gd name="T28" fmla="*/ 192547 w 294915"/>
                <a:gd name="T29" fmla="*/ 197822 h 294916"/>
                <a:gd name="T30" fmla="*/ 213176 w 294915"/>
                <a:gd name="T31" fmla="*/ 219624 h 294916"/>
                <a:gd name="T32" fmla="*/ 227652 w 294915"/>
                <a:gd name="T33" fmla="*/ 198548 h 294916"/>
                <a:gd name="T34" fmla="*/ 238509 w 294915"/>
                <a:gd name="T35" fmla="*/ 182559 h 294916"/>
                <a:gd name="T36" fmla="*/ 260223 w 294915"/>
                <a:gd name="T37" fmla="*/ 167296 h 294916"/>
                <a:gd name="T38" fmla="*/ 238509 w 294915"/>
                <a:gd name="T39" fmla="*/ 151671 h 294916"/>
                <a:gd name="T40" fmla="*/ 227652 w 294915"/>
                <a:gd name="T41" fmla="*/ 136045 h 294916"/>
                <a:gd name="T42" fmla="*/ 213176 w 294915"/>
                <a:gd name="T43" fmla="*/ 114970 h 294916"/>
                <a:gd name="T44" fmla="*/ 221499 w 294915"/>
                <a:gd name="T45" fmla="*/ 110246 h 294916"/>
                <a:gd name="T46" fmla="*/ 243576 w 294915"/>
                <a:gd name="T47" fmla="*/ 117149 h 294916"/>
                <a:gd name="T48" fmla="*/ 247919 w 294915"/>
                <a:gd name="T49" fmla="*/ 150945 h 294916"/>
                <a:gd name="T50" fmla="*/ 268547 w 294915"/>
                <a:gd name="T51" fmla="*/ 177108 h 294916"/>
                <a:gd name="T52" fmla="*/ 257690 w 294915"/>
                <a:gd name="T53" fmla="*/ 197822 h 294916"/>
                <a:gd name="T54" fmla="*/ 224757 w 294915"/>
                <a:gd name="T55" fmla="*/ 207269 h 294916"/>
                <a:gd name="T56" fmla="*/ 207747 w 294915"/>
                <a:gd name="T57" fmla="*/ 229073 h 294916"/>
                <a:gd name="T58" fmla="*/ 191100 w 294915"/>
                <a:gd name="T59" fmla="*/ 207269 h 294916"/>
                <a:gd name="T60" fmla="*/ 157804 w 294915"/>
                <a:gd name="T61" fmla="*/ 197822 h 294916"/>
                <a:gd name="T62" fmla="*/ 147309 w 294915"/>
                <a:gd name="T63" fmla="*/ 177108 h 294916"/>
                <a:gd name="T64" fmla="*/ 167576 w 294915"/>
                <a:gd name="T65" fmla="*/ 150945 h 294916"/>
                <a:gd name="T66" fmla="*/ 171919 w 294915"/>
                <a:gd name="T67" fmla="*/ 117149 h 294916"/>
                <a:gd name="T68" fmla="*/ 193995 w 294915"/>
                <a:gd name="T69" fmla="*/ 110246 h 294916"/>
                <a:gd name="T70" fmla="*/ 136665 w 294915"/>
                <a:gd name="T71" fmla="*/ 87264 h 294916"/>
                <a:gd name="T72" fmla="*/ 100282 w 294915"/>
                <a:gd name="T73" fmla="*/ 82852 h 294916"/>
                <a:gd name="T74" fmla="*/ 76199 w 294915"/>
                <a:gd name="T75" fmla="*/ 92045 h 294916"/>
                <a:gd name="T76" fmla="*/ 208629 w 294915"/>
                <a:gd name="T77" fmla="*/ 78072 h 294916"/>
                <a:gd name="T78" fmla="*/ 276420 w 294915"/>
                <a:gd name="T79" fmla="*/ 222391 h 294916"/>
                <a:gd name="T80" fmla="*/ 248868 w 294915"/>
                <a:gd name="T81" fmla="*/ 291303 h 294916"/>
                <a:gd name="T82" fmla="*/ 287294 w 294915"/>
                <a:gd name="T83" fmla="*/ 165385 h 294916"/>
                <a:gd name="T84" fmla="*/ 110749 w 294915"/>
                <a:gd name="T85" fmla="*/ 198578 h 294916"/>
                <a:gd name="T86" fmla="*/ 130326 w 294915"/>
                <a:gd name="T87" fmla="*/ 218422 h 294916"/>
                <a:gd name="T88" fmla="*/ 170926 w 294915"/>
                <a:gd name="T89" fmla="*/ 291303 h 294916"/>
                <a:gd name="T90" fmla="*/ 155701 w 294915"/>
                <a:gd name="T91" fmla="*/ 264243 h 294916"/>
                <a:gd name="T92" fmla="*/ 99511 w 294915"/>
                <a:gd name="T93" fmla="*/ 205433 h 294916"/>
                <a:gd name="T94" fmla="*/ 69753 w 294915"/>
                <a:gd name="T95" fmla="*/ 9035 h 294916"/>
                <a:gd name="T96" fmla="*/ 69753 w 294915"/>
                <a:gd name="T97" fmla="*/ 9035 h 294916"/>
                <a:gd name="T98" fmla="*/ 291660 w 294915"/>
                <a:gd name="T99" fmla="*/ 47706 h 294916"/>
                <a:gd name="T100" fmla="*/ 248651 w 294915"/>
                <a:gd name="T101" fmla="*/ 71197 h 294916"/>
                <a:gd name="T102" fmla="*/ 43370 w 294915"/>
                <a:gd name="T103" fmla="*/ 9035 h 294916"/>
                <a:gd name="T104" fmla="*/ 147456 w 294915"/>
                <a:gd name="T105" fmla="*/ 291295 h 294916"/>
                <a:gd name="T106" fmla="*/ 0 w 294915"/>
                <a:gd name="T107" fmla="*/ 291295 h 2949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4915" h="294916">
                  <a:moveTo>
                    <a:pt x="42785" y="242887"/>
                  </a:moveTo>
                  <a:lnTo>
                    <a:pt x="100090" y="242887"/>
                  </a:lnTo>
                  <a:cubicBezTo>
                    <a:pt x="102252" y="242887"/>
                    <a:pt x="104415" y="244719"/>
                    <a:pt x="104415" y="247283"/>
                  </a:cubicBezTo>
                  <a:cubicBezTo>
                    <a:pt x="104415" y="249848"/>
                    <a:pt x="102252" y="252046"/>
                    <a:pt x="100090" y="252046"/>
                  </a:cubicBezTo>
                  <a:lnTo>
                    <a:pt x="42785" y="252046"/>
                  </a:lnTo>
                  <a:cubicBezTo>
                    <a:pt x="40263" y="252046"/>
                    <a:pt x="38100" y="249848"/>
                    <a:pt x="38100" y="247283"/>
                  </a:cubicBezTo>
                  <a:cubicBezTo>
                    <a:pt x="38100" y="244719"/>
                    <a:pt x="40263" y="242887"/>
                    <a:pt x="42785" y="242887"/>
                  </a:cubicBezTo>
                  <a:close/>
                  <a:moveTo>
                    <a:pt x="42850" y="203200"/>
                  </a:moveTo>
                  <a:lnTo>
                    <a:pt x="79387" y="203200"/>
                  </a:lnTo>
                  <a:cubicBezTo>
                    <a:pt x="81945" y="203200"/>
                    <a:pt x="83772" y="205398"/>
                    <a:pt x="83772" y="207596"/>
                  </a:cubicBezTo>
                  <a:cubicBezTo>
                    <a:pt x="83772" y="210527"/>
                    <a:pt x="81945" y="212359"/>
                    <a:pt x="79387" y="212359"/>
                  </a:cubicBezTo>
                  <a:lnTo>
                    <a:pt x="42850" y="212359"/>
                  </a:lnTo>
                  <a:cubicBezTo>
                    <a:pt x="40292" y="212359"/>
                    <a:pt x="38100" y="210527"/>
                    <a:pt x="38100" y="207596"/>
                  </a:cubicBezTo>
                  <a:cubicBezTo>
                    <a:pt x="38100" y="205398"/>
                    <a:pt x="40292" y="203200"/>
                    <a:pt x="42850" y="203200"/>
                  </a:cubicBezTo>
                  <a:close/>
                  <a:moveTo>
                    <a:pt x="42817" y="161925"/>
                  </a:moveTo>
                  <a:lnTo>
                    <a:pt x="96520" y="161925"/>
                  </a:lnTo>
                  <a:cubicBezTo>
                    <a:pt x="99060" y="161925"/>
                    <a:pt x="101237" y="163830"/>
                    <a:pt x="101237" y="166497"/>
                  </a:cubicBezTo>
                  <a:cubicBezTo>
                    <a:pt x="101237" y="168783"/>
                    <a:pt x="99060" y="171069"/>
                    <a:pt x="96520" y="171069"/>
                  </a:cubicBezTo>
                  <a:lnTo>
                    <a:pt x="42817" y="171069"/>
                  </a:lnTo>
                  <a:cubicBezTo>
                    <a:pt x="40277" y="171069"/>
                    <a:pt x="38100" y="168783"/>
                    <a:pt x="38100" y="166497"/>
                  </a:cubicBezTo>
                  <a:cubicBezTo>
                    <a:pt x="38100" y="163830"/>
                    <a:pt x="40277" y="161925"/>
                    <a:pt x="42817" y="161925"/>
                  </a:cubicBezTo>
                  <a:close/>
                  <a:moveTo>
                    <a:pt x="206987" y="156740"/>
                  </a:moveTo>
                  <a:cubicBezTo>
                    <a:pt x="201161" y="156740"/>
                    <a:pt x="196428" y="161473"/>
                    <a:pt x="196428" y="167299"/>
                  </a:cubicBezTo>
                  <a:cubicBezTo>
                    <a:pt x="196428" y="173125"/>
                    <a:pt x="201161" y="177858"/>
                    <a:pt x="206987" y="177858"/>
                  </a:cubicBezTo>
                  <a:cubicBezTo>
                    <a:pt x="212812" y="177858"/>
                    <a:pt x="217546" y="173125"/>
                    <a:pt x="217546" y="167299"/>
                  </a:cubicBezTo>
                  <a:cubicBezTo>
                    <a:pt x="217546" y="161473"/>
                    <a:pt x="212812" y="156740"/>
                    <a:pt x="206987" y="156740"/>
                  </a:cubicBezTo>
                  <a:close/>
                  <a:moveTo>
                    <a:pt x="206987" y="147637"/>
                  </a:moveTo>
                  <a:cubicBezTo>
                    <a:pt x="217546" y="147637"/>
                    <a:pt x="226648" y="156376"/>
                    <a:pt x="226648" y="167299"/>
                  </a:cubicBezTo>
                  <a:cubicBezTo>
                    <a:pt x="226648" y="177858"/>
                    <a:pt x="217546" y="186961"/>
                    <a:pt x="206987" y="186961"/>
                  </a:cubicBezTo>
                  <a:cubicBezTo>
                    <a:pt x="196064" y="186961"/>
                    <a:pt x="187325" y="177858"/>
                    <a:pt x="187325" y="167299"/>
                  </a:cubicBezTo>
                  <a:cubicBezTo>
                    <a:pt x="187325" y="156376"/>
                    <a:pt x="196064" y="147637"/>
                    <a:pt x="206987" y="147637"/>
                  </a:cubicBezTo>
                  <a:close/>
                  <a:moveTo>
                    <a:pt x="42763" y="122237"/>
                  </a:moveTo>
                  <a:lnTo>
                    <a:pt x="108049" y="122237"/>
                  </a:lnTo>
                  <a:cubicBezTo>
                    <a:pt x="110201" y="122237"/>
                    <a:pt x="112353" y="124069"/>
                    <a:pt x="112353" y="126633"/>
                  </a:cubicBezTo>
                  <a:cubicBezTo>
                    <a:pt x="112353" y="129197"/>
                    <a:pt x="110201" y="131396"/>
                    <a:pt x="108049" y="131396"/>
                  </a:cubicBezTo>
                  <a:lnTo>
                    <a:pt x="42763" y="131396"/>
                  </a:lnTo>
                  <a:cubicBezTo>
                    <a:pt x="40252" y="131396"/>
                    <a:pt x="38100" y="129197"/>
                    <a:pt x="38100" y="126633"/>
                  </a:cubicBezTo>
                  <a:cubicBezTo>
                    <a:pt x="38100" y="124069"/>
                    <a:pt x="40252" y="122237"/>
                    <a:pt x="42763" y="122237"/>
                  </a:cubicBezTo>
                  <a:close/>
                  <a:moveTo>
                    <a:pt x="201940" y="114551"/>
                  </a:moveTo>
                  <a:lnTo>
                    <a:pt x="199056" y="130481"/>
                  </a:lnTo>
                  <a:cubicBezTo>
                    <a:pt x="198695" y="132292"/>
                    <a:pt x="197613" y="133740"/>
                    <a:pt x="196171" y="134102"/>
                  </a:cubicBezTo>
                  <a:cubicBezTo>
                    <a:pt x="194729" y="134464"/>
                    <a:pt x="193286" y="135188"/>
                    <a:pt x="191844" y="135912"/>
                  </a:cubicBezTo>
                  <a:cubicBezTo>
                    <a:pt x="190402" y="136636"/>
                    <a:pt x="188238" y="136274"/>
                    <a:pt x="187156" y="135550"/>
                  </a:cubicBezTo>
                  <a:lnTo>
                    <a:pt x="174175" y="126136"/>
                  </a:lnTo>
                  <a:cubicBezTo>
                    <a:pt x="171291" y="128309"/>
                    <a:pt x="168767" y="130481"/>
                    <a:pt x="166603" y="133378"/>
                  </a:cubicBezTo>
                  <a:lnTo>
                    <a:pt x="175978" y="146774"/>
                  </a:lnTo>
                  <a:cubicBezTo>
                    <a:pt x="177060" y="148222"/>
                    <a:pt x="177060" y="149670"/>
                    <a:pt x="176339" y="151119"/>
                  </a:cubicBezTo>
                  <a:cubicBezTo>
                    <a:pt x="175618" y="152929"/>
                    <a:pt x="175257" y="154377"/>
                    <a:pt x="174536" y="155826"/>
                  </a:cubicBezTo>
                  <a:cubicBezTo>
                    <a:pt x="174175" y="157274"/>
                    <a:pt x="172733" y="158360"/>
                    <a:pt x="170930" y="158722"/>
                  </a:cubicBezTo>
                  <a:lnTo>
                    <a:pt x="155065" y="161256"/>
                  </a:lnTo>
                  <a:cubicBezTo>
                    <a:pt x="155065" y="163067"/>
                    <a:pt x="154704" y="164877"/>
                    <a:pt x="154704" y="166687"/>
                  </a:cubicBezTo>
                  <a:cubicBezTo>
                    <a:pt x="154704" y="168498"/>
                    <a:pt x="155065" y="170308"/>
                    <a:pt x="155065" y="172118"/>
                  </a:cubicBezTo>
                  <a:lnTo>
                    <a:pt x="170930" y="174291"/>
                  </a:lnTo>
                  <a:cubicBezTo>
                    <a:pt x="172733" y="174653"/>
                    <a:pt x="174175" y="176101"/>
                    <a:pt x="174536" y="177549"/>
                  </a:cubicBezTo>
                  <a:cubicBezTo>
                    <a:pt x="175257" y="178997"/>
                    <a:pt x="175618" y="180446"/>
                    <a:pt x="176339" y="181894"/>
                  </a:cubicBezTo>
                  <a:cubicBezTo>
                    <a:pt x="177060" y="183342"/>
                    <a:pt x="177060" y="185153"/>
                    <a:pt x="175978" y="186601"/>
                  </a:cubicBezTo>
                  <a:lnTo>
                    <a:pt x="166603" y="199635"/>
                  </a:lnTo>
                  <a:cubicBezTo>
                    <a:pt x="168767" y="202531"/>
                    <a:pt x="171291" y="205066"/>
                    <a:pt x="174175" y="207238"/>
                  </a:cubicBezTo>
                  <a:lnTo>
                    <a:pt x="187156" y="197825"/>
                  </a:lnTo>
                  <a:cubicBezTo>
                    <a:pt x="188238" y="196738"/>
                    <a:pt x="190402" y="196738"/>
                    <a:pt x="191844" y="197101"/>
                  </a:cubicBezTo>
                  <a:cubicBezTo>
                    <a:pt x="193286" y="198187"/>
                    <a:pt x="194729" y="198549"/>
                    <a:pt x="196171" y="199273"/>
                  </a:cubicBezTo>
                  <a:cubicBezTo>
                    <a:pt x="197613" y="199635"/>
                    <a:pt x="198695" y="201083"/>
                    <a:pt x="199056" y="202894"/>
                  </a:cubicBezTo>
                  <a:lnTo>
                    <a:pt x="201940" y="218824"/>
                  </a:lnTo>
                  <a:cubicBezTo>
                    <a:pt x="205185" y="219186"/>
                    <a:pt x="208791" y="219186"/>
                    <a:pt x="212397" y="218824"/>
                  </a:cubicBezTo>
                  <a:lnTo>
                    <a:pt x="214921" y="202894"/>
                  </a:lnTo>
                  <a:cubicBezTo>
                    <a:pt x="215282" y="201083"/>
                    <a:pt x="216363" y="199635"/>
                    <a:pt x="217806" y="199273"/>
                  </a:cubicBezTo>
                  <a:cubicBezTo>
                    <a:pt x="219248" y="198549"/>
                    <a:pt x="220690" y="198187"/>
                    <a:pt x="222493" y="197101"/>
                  </a:cubicBezTo>
                  <a:cubicBezTo>
                    <a:pt x="223936" y="196738"/>
                    <a:pt x="225378" y="196738"/>
                    <a:pt x="226820" y="197825"/>
                  </a:cubicBezTo>
                  <a:lnTo>
                    <a:pt x="239801" y="207238"/>
                  </a:lnTo>
                  <a:cubicBezTo>
                    <a:pt x="242686" y="205066"/>
                    <a:pt x="245210" y="202531"/>
                    <a:pt x="247373" y="199635"/>
                  </a:cubicBezTo>
                  <a:lnTo>
                    <a:pt x="237998" y="186601"/>
                  </a:lnTo>
                  <a:cubicBezTo>
                    <a:pt x="236917" y="185153"/>
                    <a:pt x="236556" y="183342"/>
                    <a:pt x="237638" y="181894"/>
                  </a:cubicBezTo>
                  <a:cubicBezTo>
                    <a:pt x="238359" y="180446"/>
                    <a:pt x="238719" y="178997"/>
                    <a:pt x="239441" y="177549"/>
                  </a:cubicBezTo>
                  <a:cubicBezTo>
                    <a:pt x="239801" y="176101"/>
                    <a:pt x="241244" y="174653"/>
                    <a:pt x="242686" y="174291"/>
                  </a:cubicBezTo>
                  <a:lnTo>
                    <a:pt x="258912" y="172118"/>
                  </a:lnTo>
                  <a:cubicBezTo>
                    <a:pt x="259273" y="170308"/>
                    <a:pt x="259273" y="168498"/>
                    <a:pt x="259273" y="166687"/>
                  </a:cubicBezTo>
                  <a:cubicBezTo>
                    <a:pt x="259273" y="164877"/>
                    <a:pt x="259273" y="163067"/>
                    <a:pt x="258912" y="161256"/>
                  </a:cubicBezTo>
                  <a:lnTo>
                    <a:pt x="242686" y="158722"/>
                  </a:lnTo>
                  <a:cubicBezTo>
                    <a:pt x="241244" y="158360"/>
                    <a:pt x="239801" y="157274"/>
                    <a:pt x="239441" y="155826"/>
                  </a:cubicBezTo>
                  <a:cubicBezTo>
                    <a:pt x="238719" y="154377"/>
                    <a:pt x="238359" y="152929"/>
                    <a:pt x="237638" y="151119"/>
                  </a:cubicBezTo>
                  <a:cubicBezTo>
                    <a:pt x="236556" y="149670"/>
                    <a:pt x="236917" y="148222"/>
                    <a:pt x="237998" y="146774"/>
                  </a:cubicBezTo>
                  <a:lnTo>
                    <a:pt x="247373" y="133378"/>
                  </a:lnTo>
                  <a:cubicBezTo>
                    <a:pt x="245210" y="130481"/>
                    <a:pt x="242686" y="128309"/>
                    <a:pt x="239801" y="126136"/>
                  </a:cubicBezTo>
                  <a:lnTo>
                    <a:pt x="226820" y="135550"/>
                  </a:lnTo>
                  <a:cubicBezTo>
                    <a:pt x="225378" y="136636"/>
                    <a:pt x="223575" y="136636"/>
                    <a:pt x="222133" y="135912"/>
                  </a:cubicBezTo>
                  <a:cubicBezTo>
                    <a:pt x="220690" y="135188"/>
                    <a:pt x="219248" y="134464"/>
                    <a:pt x="217806" y="134102"/>
                  </a:cubicBezTo>
                  <a:cubicBezTo>
                    <a:pt x="216363" y="133378"/>
                    <a:pt x="215282" y="132292"/>
                    <a:pt x="214921" y="130481"/>
                  </a:cubicBezTo>
                  <a:lnTo>
                    <a:pt x="212397" y="114551"/>
                  </a:lnTo>
                  <a:cubicBezTo>
                    <a:pt x="208791" y="114188"/>
                    <a:pt x="205185" y="114188"/>
                    <a:pt x="201940" y="114551"/>
                  </a:cubicBezTo>
                  <a:close/>
                  <a:moveTo>
                    <a:pt x="197253" y="105861"/>
                  </a:moveTo>
                  <a:cubicBezTo>
                    <a:pt x="203743" y="104775"/>
                    <a:pt x="210594" y="104775"/>
                    <a:pt x="217085" y="105861"/>
                  </a:cubicBezTo>
                  <a:cubicBezTo>
                    <a:pt x="218888" y="106223"/>
                    <a:pt x="220330" y="108033"/>
                    <a:pt x="220690" y="109844"/>
                  </a:cubicBezTo>
                  <a:lnTo>
                    <a:pt x="223214" y="126499"/>
                  </a:lnTo>
                  <a:cubicBezTo>
                    <a:pt x="223214" y="126499"/>
                    <a:pt x="223575" y="126499"/>
                    <a:pt x="223936" y="126499"/>
                  </a:cubicBezTo>
                  <a:lnTo>
                    <a:pt x="237277" y="116723"/>
                  </a:lnTo>
                  <a:cubicBezTo>
                    <a:pt x="239080" y="115637"/>
                    <a:pt x="241244" y="115637"/>
                    <a:pt x="242686" y="116723"/>
                  </a:cubicBezTo>
                  <a:cubicBezTo>
                    <a:pt x="248095" y="120706"/>
                    <a:pt x="252782" y="125412"/>
                    <a:pt x="256749" y="130843"/>
                  </a:cubicBezTo>
                  <a:cubicBezTo>
                    <a:pt x="257830" y="132292"/>
                    <a:pt x="257830" y="134464"/>
                    <a:pt x="256749" y="135912"/>
                  </a:cubicBezTo>
                  <a:lnTo>
                    <a:pt x="246652" y="149670"/>
                  </a:lnTo>
                  <a:cubicBezTo>
                    <a:pt x="247013" y="150033"/>
                    <a:pt x="247013" y="150033"/>
                    <a:pt x="247013" y="150395"/>
                  </a:cubicBezTo>
                  <a:lnTo>
                    <a:pt x="263600" y="152929"/>
                  </a:lnTo>
                  <a:cubicBezTo>
                    <a:pt x="265402" y="153291"/>
                    <a:pt x="267205" y="154739"/>
                    <a:pt x="267566" y="156550"/>
                  </a:cubicBezTo>
                  <a:cubicBezTo>
                    <a:pt x="267927" y="159808"/>
                    <a:pt x="267927" y="163067"/>
                    <a:pt x="267927" y="166687"/>
                  </a:cubicBezTo>
                  <a:cubicBezTo>
                    <a:pt x="267927" y="169946"/>
                    <a:pt x="267927" y="173204"/>
                    <a:pt x="267566" y="176463"/>
                  </a:cubicBezTo>
                  <a:cubicBezTo>
                    <a:pt x="267205" y="178635"/>
                    <a:pt x="265402" y="180084"/>
                    <a:pt x="263600" y="180084"/>
                  </a:cubicBezTo>
                  <a:lnTo>
                    <a:pt x="247013" y="182980"/>
                  </a:lnTo>
                  <a:cubicBezTo>
                    <a:pt x="247013" y="182980"/>
                    <a:pt x="247013" y="183342"/>
                    <a:pt x="246652" y="183342"/>
                  </a:cubicBezTo>
                  <a:lnTo>
                    <a:pt x="256749" y="197101"/>
                  </a:lnTo>
                  <a:cubicBezTo>
                    <a:pt x="257830" y="198549"/>
                    <a:pt x="257830" y="200721"/>
                    <a:pt x="256749" y="202169"/>
                  </a:cubicBezTo>
                  <a:cubicBezTo>
                    <a:pt x="252782" y="207962"/>
                    <a:pt x="248095" y="212669"/>
                    <a:pt x="242686" y="216290"/>
                  </a:cubicBezTo>
                  <a:cubicBezTo>
                    <a:pt x="241244" y="217738"/>
                    <a:pt x="239080" y="217738"/>
                    <a:pt x="237277" y="216290"/>
                  </a:cubicBezTo>
                  <a:lnTo>
                    <a:pt x="223936" y="206514"/>
                  </a:lnTo>
                  <a:cubicBezTo>
                    <a:pt x="223575" y="206514"/>
                    <a:pt x="223214" y="206514"/>
                    <a:pt x="223214" y="206514"/>
                  </a:cubicBezTo>
                  <a:lnTo>
                    <a:pt x="220690" y="223531"/>
                  </a:lnTo>
                  <a:cubicBezTo>
                    <a:pt x="220330" y="225341"/>
                    <a:pt x="218888" y="226790"/>
                    <a:pt x="217085" y="227152"/>
                  </a:cubicBezTo>
                  <a:cubicBezTo>
                    <a:pt x="213479" y="227514"/>
                    <a:pt x="210234" y="228238"/>
                    <a:pt x="206988" y="228238"/>
                  </a:cubicBezTo>
                  <a:cubicBezTo>
                    <a:pt x="203743" y="228238"/>
                    <a:pt x="200137" y="227514"/>
                    <a:pt x="197253" y="227152"/>
                  </a:cubicBezTo>
                  <a:cubicBezTo>
                    <a:pt x="195089" y="226790"/>
                    <a:pt x="193647" y="225341"/>
                    <a:pt x="193286" y="223531"/>
                  </a:cubicBezTo>
                  <a:lnTo>
                    <a:pt x="190762" y="206876"/>
                  </a:lnTo>
                  <a:cubicBezTo>
                    <a:pt x="190402" y="206514"/>
                    <a:pt x="190402" y="206514"/>
                    <a:pt x="190402" y="206514"/>
                  </a:cubicBezTo>
                  <a:lnTo>
                    <a:pt x="176700" y="216652"/>
                  </a:lnTo>
                  <a:cubicBezTo>
                    <a:pt x="175257" y="217738"/>
                    <a:pt x="173094" y="217738"/>
                    <a:pt x="171291" y="216652"/>
                  </a:cubicBezTo>
                  <a:cubicBezTo>
                    <a:pt x="165882" y="212669"/>
                    <a:pt x="161195" y="207962"/>
                    <a:pt x="157228" y="202169"/>
                  </a:cubicBezTo>
                  <a:cubicBezTo>
                    <a:pt x="156146" y="200721"/>
                    <a:pt x="156146" y="198549"/>
                    <a:pt x="157228" y="197101"/>
                  </a:cubicBezTo>
                  <a:lnTo>
                    <a:pt x="167324" y="183342"/>
                  </a:lnTo>
                  <a:cubicBezTo>
                    <a:pt x="167324" y="183342"/>
                    <a:pt x="167324" y="183342"/>
                    <a:pt x="166964" y="182980"/>
                  </a:cubicBezTo>
                  <a:lnTo>
                    <a:pt x="150377" y="180084"/>
                  </a:lnTo>
                  <a:cubicBezTo>
                    <a:pt x="148214" y="180084"/>
                    <a:pt x="146771" y="178635"/>
                    <a:pt x="146771" y="176463"/>
                  </a:cubicBezTo>
                  <a:cubicBezTo>
                    <a:pt x="146050" y="173204"/>
                    <a:pt x="146050" y="169946"/>
                    <a:pt x="146050" y="166687"/>
                  </a:cubicBezTo>
                  <a:cubicBezTo>
                    <a:pt x="146050" y="163067"/>
                    <a:pt x="146050" y="160170"/>
                    <a:pt x="146771" y="156550"/>
                  </a:cubicBezTo>
                  <a:cubicBezTo>
                    <a:pt x="146771" y="154739"/>
                    <a:pt x="148214" y="153291"/>
                    <a:pt x="150377" y="152929"/>
                  </a:cubicBezTo>
                  <a:lnTo>
                    <a:pt x="166964" y="150395"/>
                  </a:lnTo>
                  <a:cubicBezTo>
                    <a:pt x="167324" y="150033"/>
                    <a:pt x="167324" y="150033"/>
                    <a:pt x="167324" y="149670"/>
                  </a:cubicBezTo>
                  <a:lnTo>
                    <a:pt x="157228" y="136274"/>
                  </a:lnTo>
                  <a:cubicBezTo>
                    <a:pt x="156146" y="134464"/>
                    <a:pt x="156146" y="132292"/>
                    <a:pt x="157228" y="130843"/>
                  </a:cubicBezTo>
                  <a:cubicBezTo>
                    <a:pt x="161195" y="125412"/>
                    <a:pt x="165882" y="120706"/>
                    <a:pt x="171291" y="116723"/>
                  </a:cubicBezTo>
                  <a:cubicBezTo>
                    <a:pt x="173094" y="115637"/>
                    <a:pt x="175257" y="115637"/>
                    <a:pt x="176700" y="116723"/>
                  </a:cubicBezTo>
                  <a:lnTo>
                    <a:pt x="190402" y="126499"/>
                  </a:lnTo>
                  <a:cubicBezTo>
                    <a:pt x="190402" y="126499"/>
                    <a:pt x="190402" y="126499"/>
                    <a:pt x="190762" y="126499"/>
                  </a:cubicBezTo>
                  <a:lnTo>
                    <a:pt x="193286" y="109844"/>
                  </a:lnTo>
                  <a:cubicBezTo>
                    <a:pt x="193647" y="108033"/>
                    <a:pt x="195089" y="106585"/>
                    <a:pt x="197253" y="105861"/>
                  </a:cubicBezTo>
                  <a:close/>
                  <a:moveTo>
                    <a:pt x="99916" y="82550"/>
                  </a:moveTo>
                  <a:lnTo>
                    <a:pt x="131859" y="82550"/>
                  </a:lnTo>
                  <a:cubicBezTo>
                    <a:pt x="134372" y="82550"/>
                    <a:pt x="136166" y="84748"/>
                    <a:pt x="136166" y="86946"/>
                  </a:cubicBezTo>
                  <a:cubicBezTo>
                    <a:pt x="136166" y="89510"/>
                    <a:pt x="134372" y="91709"/>
                    <a:pt x="131859" y="91709"/>
                  </a:cubicBezTo>
                  <a:lnTo>
                    <a:pt x="99916" y="91709"/>
                  </a:lnTo>
                  <a:cubicBezTo>
                    <a:pt x="97404" y="91709"/>
                    <a:pt x="95250" y="89510"/>
                    <a:pt x="95250" y="86946"/>
                  </a:cubicBezTo>
                  <a:cubicBezTo>
                    <a:pt x="95250" y="84748"/>
                    <a:pt x="97404" y="82550"/>
                    <a:pt x="99916" y="82550"/>
                  </a:cubicBezTo>
                  <a:close/>
                  <a:moveTo>
                    <a:pt x="42783" y="82550"/>
                  </a:moveTo>
                  <a:lnTo>
                    <a:pt x="75920" y="82550"/>
                  </a:lnTo>
                  <a:cubicBezTo>
                    <a:pt x="78441" y="82550"/>
                    <a:pt x="80602" y="84748"/>
                    <a:pt x="80602" y="86946"/>
                  </a:cubicBezTo>
                  <a:cubicBezTo>
                    <a:pt x="80602" y="89510"/>
                    <a:pt x="78441" y="91709"/>
                    <a:pt x="75920" y="91709"/>
                  </a:cubicBezTo>
                  <a:lnTo>
                    <a:pt x="42783" y="91709"/>
                  </a:lnTo>
                  <a:cubicBezTo>
                    <a:pt x="40261" y="91709"/>
                    <a:pt x="38100" y="89510"/>
                    <a:pt x="38100" y="86946"/>
                  </a:cubicBezTo>
                  <a:cubicBezTo>
                    <a:pt x="38100" y="84748"/>
                    <a:pt x="40261" y="82550"/>
                    <a:pt x="42783" y="82550"/>
                  </a:cubicBezTo>
                  <a:close/>
                  <a:moveTo>
                    <a:pt x="207867" y="77787"/>
                  </a:moveTo>
                  <a:cubicBezTo>
                    <a:pt x="255905" y="77787"/>
                    <a:pt x="294914" y="116971"/>
                    <a:pt x="294914" y="164782"/>
                  </a:cubicBezTo>
                  <a:cubicBezTo>
                    <a:pt x="294914" y="179880"/>
                    <a:pt x="290941" y="194619"/>
                    <a:pt x="283356" y="207920"/>
                  </a:cubicBezTo>
                  <a:cubicBezTo>
                    <a:pt x="283356" y="208280"/>
                    <a:pt x="283356" y="208280"/>
                    <a:pt x="283356" y="208280"/>
                  </a:cubicBezTo>
                  <a:cubicBezTo>
                    <a:pt x="280827" y="212593"/>
                    <a:pt x="277938" y="217267"/>
                    <a:pt x="275410" y="221581"/>
                  </a:cubicBezTo>
                  <a:cubicBezTo>
                    <a:pt x="270353" y="229130"/>
                    <a:pt x="265657" y="236679"/>
                    <a:pt x="263129" y="242431"/>
                  </a:cubicBezTo>
                  <a:cubicBezTo>
                    <a:pt x="257350" y="255372"/>
                    <a:pt x="256989" y="290242"/>
                    <a:pt x="256989" y="290242"/>
                  </a:cubicBezTo>
                  <a:cubicBezTo>
                    <a:pt x="256989" y="293118"/>
                    <a:pt x="254460" y="294916"/>
                    <a:pt x="252293" y="294916"/>
                  </a:cubicBezTo>
                  <a:cubicBezTo>
                    <a:pt x="249765" y="294916"/>
                    <a:pt x="247959" y="293118"/>
                    <a:pt x="247959" y="290242"/>
                  </a:cubicBezTo>
                  <a:cubicBezTo>
                    <a:pt x="247959" y="289164"/>
                    <a:pt x="248320" y="253575"/>
                    <a:pt x="254822" y="238836"/>
                  </a:cubicBezTo>
                  <a:cubicBezTo>
                    <a:pt x="257711" y="232365"/>
                    <a:pt x="262407" y="224816"/>
                    <a:pt x="267824" y="216907"/>
                  </a:cubicBezTo>
                  <a:cubicBezTo>
                    <a:pt x="270353" y="212234"/>
                    <a:pt x="273242" y="207920"/>
                    <a:pt x="275771" y="203247"/>
                  </a:cubicBezTo>
                  <a:cubicBezTo>
                    <a:pt x="282633" y="191743"/>
                    <a:pt x="286245" y="178442"/>
                    <a:pt x="286245" y="164782"/>
                  </a:cubicBezTo>
                  <a:cubicBezTo>
                    <a:pt x="286245" y="121644"/>
                    <a:pt x="251210" y="86774"/>
                    <a:pt x="207867" y="86774"/>
                  </a:cubicBezTo>
                  <a:cubicBezTo>
                    <a:pt x="164523" y="86774"/>
                    <a:pt x="129488" y="121644"/>
                    <a:pt x="129488" y="164782"/>
                  </a:cubicBezTo>
                  <a:cubicBezTo>
                    <a:pt x="129488" y="165142"/>
                    <a:pt x="129127" y="165142"/>
                    <a:pt x="129127" y="165501"/>
                  </a:cubicBezTo>
                  <a:cubicBezTo>
                    <a:pt x="129127" y="166220"/>
                    <a:pt x="126237" y="178802"/>
                    <a:pt x="110344" y="197855"/>
                  </a:cubicBezTo>
                  <a:cubicBezTo>
                    <a:pt x="108539" y="199652"/>
                    <a:pt x="107816" y="201809"/>
                    <a:pt x="108177" y="202887"/>
                  </a:cubicBezTo>
                  <a:cubicBezTo>
                    <a:pt x="108177" y="203606"/>
                    <a:pt x="108900" y="204685"/>
                    <a:pt x="110344" y="205044"/>
                  </a:cubicBezTo>
                  <a:cubicBezTo>
                    <a:pt x="117930" y="209718"/>
                    <a:pt x="126959" y="213312"/>
                    <a:pt x="126959" y="213312"/>
                  </a:cubicBezTo>
                  <a:cubicBezTo>
                    <a:pt x="129127" y="213672"/>
                    <a:pt x="130210" y="215829"/>
                    <a:pt x="129849" y="217626"/>
                  </a:cubicBezTo>
                  <a:cubicBezTo>
                    <a:pt x="129849" y="217986"/>
                    <a:pt x="127321" y="236679"/>
                    <a:pt x="129488" y="247464"/>
                  </a:cubicBezTo>
                  <a:cubicBezTo>
                    <a:pt x="130210" y="251778"/>
                    <a:pt x="141046" y="254294"/>
                    <a:pt x="155132" y="254294"/>
                  </a:cubicBezTo>
                  <a:cubicBezTo>
                    <a:pt x="164162" y="254294"/>
                    <a:pt x="170302" y="260405"/>
                    <a:pt x="170302" y="269033"/>
                  </a:cubicBezTo>
                  <a:lnTo>
                    <a:pt x="170302" y="290242"/>
                  </a:lnTo>
                  <a:cubicBezTo>
                    <a:pt x="170302" y="293118"/>
                    <a:pt x="168497" y="294916"/>
                    <a:pt x="165968" y="294916"/>
                  </a:cubicBezTo>
                  <a:cubicBezTo>
                    <a:pt x="163440" y="294916"/>
                    <a:pt x="161273" y="293118"/>
                    <a:pt x="161273" y="290242"/>
                  </a:cubicBezTo>
                  <a:lnTo>
                    <a:pt x="161273" y="269033"/>
                  </a:lnTo>
                  <a:cubicBezTo>
                    <a:pt x="161273" y="265438"/>
                    <a:pt x="159105" y="263281"/>
                    <a:pt x="155132" y="263281"/>
                  </a:cubicBezTo>
                  <a:cubicBezTo>
                    <a:pt x="143213" y="263281"/>
                    <a:pt x="122986" y="261484"/>
                    <a:pt x="120819" y="249261"/>
                  </a:cubicBezTo>
                  <a:cubicBezTo>
                    <a:pt x="119013" y="239555"/>
                    <a:pt x="120097" y="226613"/>
                    <a:pt x="120819" y="220143"/>
                  </a:cubicBezTo>
                  <a:cubicBezTo>
                    <a:pt x="117207" y="218705"/>
                    <a:pt x="111067" y="215829"/>
                    <a:pt x="105649" y="212953"/>
                  </a:cubicBezTo>
                  <a:cubicBezTo>
                    <a:pt x="100953" y="210077"/>
                    <a:pt x="99509" y="206842"/>
                    <a:pt x="99148" y="204685"/>
                  </a:cubicBezTo>
                  <a:cubicBezTo>
                    <a:pt x="98425" y="199293"/>
                    <a:pt x="101676" y="194260"/>
                    <a:pt x="103482" y="192103"/>
                  </a:cubicBezTo>
                  <a:cubicBezTo>
                    <a:pt x="116485" y="177005"/>
                    <a:pt x="120097" y="166220"/>
                    <a:pt x="120458" y="164063"/>
                  </a:cubicBezTo>
                  <a:cubicBezTo>
                    <a:pt x="120819" y="116611"/>
                    <a:pt x="159828" y="77787"/>
                    <a:pt x="207867" y="77787"/>
                  </a:cubicBezTo>
                  <a:close/>
                  <a:moveTo>
                    <a:pt x="69498" y="9002"/>
                  </a:moveTo>
                  <a:cubicBezTo>
                    <a:pt x="78500" y="15844"/>
                    <a:pt x="84622" y="26647"/>
                    <a:pt x="86062" y="38530"/>
                  </a:cubicBezTo>
                  <a:lnTo>
                    <a:pt x="285913" y="38530"/>
                  </a:lnTo>
                  <a:cubicBezTo>
                    <a:pt x="283392" y="21966"/>
                    <a:pt x="269349" y="9002"/>
                    <a:pt x="252064" y="9002"/>
                  </a:cubicBezTo>
                  <a:lnTo>
                    <a:pt x="69498" y="9002"/>
                  </a:lnTo>
                  <a:close/>
                  <a:moveTo>
                    <a:pt x="43211" y="0"/>
                  </a:moveTo>
                  <a:lnTo>
                    <a:pt x="252064" y="0"/>
                  </a:lnTo>
                  <a:cubicBezTo>
                    <a:pt x="275830" y="0"/>
                    <a:pt x="294915" y="19445"/>
                    <a:pt x="294915" y="42851"/>
                  </a:cubicBezTo>
                  <a:cubicBezTo>
                    <a:pt x="294915" y="45371"/>
                    <a:pt x="293115" y="47532"/>
                    <a:pt x="290594" y="47532"/>
                  </a:cubicBezTo>
                  <a:lnTo>
                    <a:pt x="256385" y="47532"/>
                  </a:lnTo>
                  <a:lnTo>
                    <a:pt x="256385" y="70938"/>
                  </a:lnTo>
                  <a:cubicBezTo>
                    <a:pt x="256385" y="73098"/>
                    <a:pt x="254585" y="75259"/>
                    <a:pt x="252064" y="75259"/>
                  </a:cubicBezTo>
                  <a:cubicBezTo>
                    <a:pt x="249544" y="75259"/>
                    <a:pt x="247743" y="73098"/>
                    <a:pt x="247743" y="70938"/>
                  </a:cubicBezTo>
                  <a:lnTo>
                    <a:pt x="247743" y="47532"/>
                  </a:lnTo>
                  <a:lnTo>
                    <a:pt x="81741" y="47532"/>
                  </a:lnTo>
                  <a:cubicBezTo>
                    <a:pt x="79220" y="47532"/>
                    <a:pt x="77420" y="45371"/>
                    <a:pt x="77420" y="42851"/>
                  </a:cubicBezTo>
                  <a:cubicBezTo>
                    <a:pt x="77420" y="24126"/>
                    <a:pt x="61936" y="9002"/>
                    <a:pt x="43211" y="9002"/>
                  </a:cubicBezTo>
                  <a:cubicBezTo>
                    <a:pt x="24486" y="9002"/>
                    <a:pt x="9002" y="24126"/>
                    <a:pt x="9002" y="42851"/>
                  </a:cubicBezTo>
                  <a:lnTo>
                    <a:pt x="9002" y="285913"/>
                  </a:lnTo>
                  <a:lnTo>
                    <a:pt x="142596" y="285913"/>
                  </a:lnTo>
                  <a:cubicBezTo>
                    <a:pt x="144757" y="285913"/>
                    <a:pt x="146917" y="288073"/>
                    <a:pt x="146917" y="290234"/>
                  </a:cubicBezTo>
                  <a:cubicBezTo>
                    <a:pt x="146917" y="293115"/>
                    <a:pt x="144757" y="294915"/>
                    <a:pt x="142596" y="294915"/>
                  </a:cubicBezTo>
                  <a:lnTo>
                    <a:pt x="142236" y="294915"/>
                  </a:lnTo>
                  <a:lnTo>
                    <a:pt x="4681" y="294555"/>
                  </a:lnTo>
                  <a:cubicBezTo>
                    <a:pt x="2160" y="294555"/>
                    <a:pt x="0" y="292755"/>
                    <a:pt x="0" y="290234"/>
                  </a:cubicBezTo>
                  <a:lnTo>
                    <a:pt x="0" y="42851"/>
                  </a:lnTo>
                  <a:cubicBezTo>
                    <a:pt x="0" y="19445"/>
                    <a:pt x="19445" y="0"/>
                    <a:pt x="43211"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4A63A2"/>
                </a:solidFill>
                <a:effectLst/>
                <a:uLnTx/>
                <a:uFillTx/>
                <a:latin typeface="+mj-lt"/>
                <a:ea typeface="+mn-ea"/>
                <a:cs typeface="+mn-cs"/>
              </a:endParaRPr>
            </a:p>
          </p:txBody>
        </p:sp>
      </p:grpSp>
      <p:sp>
        <p:nvSpPr>
          <p:cNvPr id="45" name="Rectangle 44">
            <a:extLst>
              <a:ext uri="{FF2B5EF4-FFF2-40B4-BE49-F238E27FC236}">
                <a16:creationId xmlns:a16="http://schemas.microsoft.com/office/drawing/2014/main" id="{4BE479BF-11A9-4B0C-B062-7B4170ABCAC9}"/>
              </a:ext>
            </a:extLst>
          </p:cNvPr>
          <p:cNvSpPr/>
          <p:nvPr/>
        </p:nvSpPr>
        <p:spPr>
          <a:xfrm>
            <a:off x="6350685" y="6541066"/>
            <a:ext cx="3949700"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schemeClr val="bg1">
                    <a:lumMod val="50000"/>
                  </a:schemeClr>
                </a:solidFill>
                <a:effectLst/>
                <a:uLnTx/>
                <a:uFillTx/>
                <a:latin typeface="Arial" panose="020B0604020202020204"/>
                <a:ea typeface="+mn-ea"/>
                <a:cs typeface="Arial" charset="0"/>
              </a:rPr>
              <a:t>Sources: ILO (2021), </a:t>
            </a:r>
            <a:r>
              <a:rPr kumimoji="0" lang="en-GB" sz="800" b="0" i="0" u="none" strike="noStrike" kern="1200" cap="none" spc="0" normalizeH="0" baseline="0" noProof="0" dirty="0">
                <a:ln>
                  <a:noFill/>
                </a:ln>
                <a:solidFill>
                  <a:schemeClr val="bg1">
                    <a:lumMod val="50000"/>
                  </a:schemeClr>
                </a:solidFill>
                <a:effectLst/>
                <a:uLnTx/>
                <a:uFillTx/>
                <a:latin typeface="Arial" panose="020B0604020202020204"/>
                <a:ea typeface="+mn-ea"/>
                <a:cs typeface="Arial" charset="0"/>
              </a:rPr>
              <a:t>Changing demand for skills in digital economies and societies </a:t>
            </a:r>
          </a:p>
        </p:txBody>
      </p:sp>
      <p:pic>
        <p:nvPicPr>
          <p:cNvPr id="48" name="Picture 47">
            <a:extLst>
              <a:ext uri="{FF2B5EF4-FFF2-40B4-BE49-F238E27FC236}">
                <a16:creationId xmlns:a16="http://schemas.microsoft.com/office/drawing/2014/main" id="{F24F7D9A-43B1-47EF-9212-207080839529}"/>
              </a:ext>
            </a:extLst>
          </p:cNvPr>
          <p:cNvPicPr>
            <a:picLocks noChangeAspect="1"/>
          </p:cNvPicPr>
          <p:nvPr/>
        </p:nvPicPr>
        <p:blipFill>
          <a:blip r:embed="rId3"/>
          <a:stretch>
            <a:fillRect/>
          </a:stretch>
        </p:blipFill>
        <p:spPr>
          <a:xfrm>
            <a:off x="168772" y="6465169"/>
            <a:ext cx="5688061" cy="274344"/>
          </a:xfrm>
          <a:prstGeom prst="rect">
            <a:avLst/>
          </a:prstGeom>
        </p:spPr>
      </p:pic>
    </p:spTree>
    <p:extLst>
      <p:ext uri="{BB962C8B-B14F-4D97-AF65-F5344CB8AC3E}">
        <p14:creationId xmlns:p14="http://schemas.microsoft.com/office/powerpoint/2010/main" val="20654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BE479BF-11A9-4B0C-B062-7B4170ABCAC9}"/>
              </a:ext>
            </a:extLst>
          </p:cNvPr>
          <p:cNvSpPr/>
          <p:nvPr/>
        </p:nvSpPr>
        <p:spPr>
          <a:xfrm>
            <a:off x="6350685" y="6541066"/>
            <a:ext cx="3949700"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800" b="0" i="0" u="none" strike="noStrike" kern="1200" cap="none" spc="0" normalizeH="0" baseline="0" noProof="0" dirty="0">
                <a:ln>
                  <a:noFill/>
                </a:ln>
                <a:solidFill>
                  <a:schemeClr val="bg1">
                    <a:lumMod val="50000"/>
                  </a:schemeClr>
                </a:solidFill>
                <a:effectLst/>
                <a:uLnTx/>
                <a:uFillTx/>
                <a:latin typeface="Arial" panose="020B0604020202020204"/>
                <a:ea typeface="+mn-ea"/>
                <a:cs typeface="Arial" charset="0"/>
              </a:rPr>
              <a:t>Sources: ILO (2021), </a:t>
            </a:r>
            <a:r>
              <a:rPr kumimoji="0" lang="en-GB" sz="800" b="0" i="0" u="none" strike="noStrike" kern="1200" cap="none" spc="0" normalizeH="0" baseline="0" noProof="0" dirty="0">
                <a:ln>
                  <a:noFill/>
                </a:ln>
                <a:solidFill>
                  <a:schemeClr val="bg1">
                    <a:lumMod val="50000"/>
                  </a:schemeClr>
                </a:solidFill>
                <a:effectLst/>
                <a:uLnTx/>
                <a:uFillTx/>
                <a:latin typeface="Arial" panose="020B0604020202020204"/>
                <a:ea typeface="+mn-ea"/>
                <a:cs typeface="Arial" charset="0"/>
              </a:rPr>
              <a:t>Changing demand for skills in digital economies and societies </a:t>
            </a:r>
          </a:p>
        </p:txBody>
      </p:sp>
      <p:pic>
        <p:nvPicPr>
          <p:cNvPr id="48" name="Picture 47">
            <a:extLst>
              <a:ext uri="{FF2B5EF4-FFF2-40B4-BE49-F238E27FC236}">
                <a16:creationId xmlns:a16="http://schemas.microsoft.com/office/drawing/2014/main" id="{F24F7D9A-43B1-47EF-9212-207080839529}"/>
              </a:ext>
            </a:extLst>
          </p:cNvPr>
          <p:cNvPicPr>
            <a:picLocks noChangeAspect="1"/>
          </p:cNvPicPr>
          <p:nvPr/>
        </p:nvPicPr>
        <p:blipFill>
          <a:blip r:embed="rId3"/>
          <a:stretch>
            <a:fillRect/>
          </a:stretch>
        </p:blipFill>
        <p:spPr>
          <a:xfrm>
            <a:off x="168772" y="6465169"/>
            <a:ext cx="5688061" cy="274344"/>
          </a:xfrm>
          <a:prstGeom prst="rect">
            <a:avLst/>
          </a:prstGeom>
        </p:spPr>
      </p:pic>
      <p:pic>
        <p:nvPicPr>
          <p:cNvPr id="47" name="Picture 46" descr="A robot pointing at something&#10;&#10;Description automatically generated">
            <a:extLst>
              <a:ext uri="{FF2B5EF4-FFF2-40B4-BE49-F238E27FC236}">
                <a16:creationId xmlns:a16="http://schemas.microsoft.com/office/drawing/2014/main" id="{5577F813-01FD-D603-3237-4EE431DB8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Title 8">
            <a:extLst>
              <a:ext uri="{FF2B5EF4-FFF2-40B4-BE49-F238E27FC236}">
                <a16:creationId xmlns:a16="http://schemas.microsoft.com/office/drawing/2014/main" id="{574CE00E-95C1-8196-3ECA-8DFE37BBBF9E}"/>
              </a:ext>
            </a:extLst>
          </p:cNvPr>
          <p:cNvSpPr txBox="1">
            <a:spLocks/>
          </p:cNvSpPr>
          <p:nvPr/>
        </p:nvSpPr>
        <p:spPr>
          <a:xfrm>
            <a:off x="4174712" y="118487"/>
            <a:ext cx="10752850" cy="391614"/>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r>
              <a:rPr lang="en-GB" dirty="0"/>
              <a:t>ENVIRONMENTAL IMPACTS OF ICT AND AI </a:t>
            </a:r>
          </a:p>
        </p:txBody>
      </p:sp>
    </p:spTree>
    <p:extLst>
      <p:ext uri="{BB962C8B-B14F-4D97-AF65-F5344CB8AC3E}">
        <p14:creationId xmlns:p14="http://schemas.microsoft.com/office/powerpoint/2010/main" val="223639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249238" y="1328145"/>
            <a:ext cx="11210924" cy="720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154F98"/>
              </a:solidFill>
              <a:effectLst/>
              <a:uLnTx/>
              <a:uFillTx/>
              <a:latin typeface="Arial Narrow" panose="020B0606020202030204" pitchFamily="34" charset="0"/>
              <a:ea typeface="+mj-ea"/>
              <a:cs typeface="Arial" pitchFamily="34" charset="0"/>
            </a:endParaRPr>
          </a:p>
        </p:txBody>
      </p:sp>
      <p:sp>
        <p:nvSpPr>
          <p:cNvPr id="14" name="TextBox 13">
            <a:extLst>
              <a:ext uri="{FF2B5EF4-FFF2-40B4-BE49-F238E27FC236}">
                <a16:creationId xmlns:a16="http://schemas.microsoft.com/office/drawing/2014/main" id="{87C96D02-540B-49E6-BD87-26BCF85E6A16}"/>
              </a:ext>
            </a:extLst>
          </p:cNvPr>
          <p:cNvSpPr txBox="1"/>
          <p:nvPr/>
        </p:nvSpPr>
        <p:spPr>
          <a:xfrm>
            <a:off x="6896100" y="6376032"/>
            <a:ext cx="3863177" cy="215444"/>
          </a:xfrm>
          <a:prstGeom prst="rect">
            <a:avLst/>
          </a:prstGeom>
          <a:noFill/>
        </p:spPr>
        <p:txBody>
          <a:bodyPr wrap="square">
            <a:spAutoFit/>
          </a:bodyPr>
          <a:lstStyle/>
          <a:p>
            <a:r>
              <a:rPr lang="en-GB" sz="800" dirty="0">
                <a:solidFill>
                  <a:schemeClr val="bg1">
                    <a:lumMod val="50000"/>
                  </a:schemeClr>
                </a:solidFill>
              </a:rPr>
              <a:t>Source: ILO(2024), based on the E3ME model of Cambridge Econometrics</a:t>
            </a:r>
          </a:p>
        </p:txBody>
      </p:sp>
      <p:pic>
        <p:nvPicPr>
          <p:cNvPr id="3" name="Picture 2">
            <a:extLst>
              <a:ext uri="{FF2B5EF4-FFF2-40B4-BE49-F238E27FC236}">
                <a16:creationId xmlns:a16="http://schemas.microsoft.com/office/drawing/2014/main" id="{72BF7F1A-31DC-4100-9CA3-7D84E4E7C46D}"/>
              </a:ext>
            </a:extLst>
          </p:cNvPr>
          <p:cNvPicPr>
            <a:picLocks noChangeAspect="1"/>
          </p:cNvPicPr>
          <p:nvPr/>
        </p:nvPicPr>
        <p:blipFill>
          <a:blip r:embed="rId3"/>
          <a:stretch>
            <a:fillRect/>
          </a:stretch>
        </p:blipFill>
        <p:spPr>
          <a:xfrm>
            <a:off x="249238" y="6466659"/>
            <a:ext cx="5688061" cy="274344"/>
          </a:xfrm>
          <a:prstGeom prst="rect">
            <a:avLst/>
          </a:prstGeom>
        </p:spPr>
      </p:pic>
      <p:pic>
        <p:nvPicPr>
          <p:cNvPr id="8" name="Picture 7">
            <a:extLst>
              <a:ext uri="{FF2B5EF4-FFF2-40B4-BE49-F238E27FC236}">
                <a16:creationId xmlns:a16="http://schemas.microsoft.com/office/drawing/2014/main" id="{29D93F56-8D2E-A25D-8030-B1E0BC75A8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0038" y="1316265"/>
            <a:ext cx="8620125" cy="4724677"/>
          </a:xfrm>
          <a:prstGeom prst="rect">
            <a:avLst/>
          </a:prstGeom>
        </p:spPr>
      </p:pic>
      <p:pic>
        <p:nvPicPr>
          <p:cNvPr id="10" name="Picture 9" descr="A diagram of different colored squares&#10;&#10;Description automatically generated with medium confidence">
            <a:extLst>
              <a:ext uri="{FF2B5EF4-FFF2-40B4-BE49-F238E27FC236}">
                <a16:creationId xmlns:a16="http://schemas.microsoft.com/office/drawing/2014/main" id="{6B765310-3021-A0CA-539A-8A5699800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53"/>
            <a:ext cx="12192000" cy="6858000"/>
          </a:xfrm>
          <a:prstGeom prst="rect">
            <a:avLst/>
          </a:prstGeom>
        </p:spPr>
      </p:pic>
      <p:sp>
        <p:nvSpPr>
          <p:cNvPr id="11" name="Content Placeholder 2">
            <a:extLst>
              <a:ext uri="{FF2B5EF4-FFF2-40B4-BE49-F238E27FC236}">
                <a16:creationId xmlns:a16="http://schemas.microsoft.com/office/drawing/2014/main" id="{774C5E35-FFE2-E5AF-F761-4D2799CDEB2E}"/>
              </a:ext>
            </a:extLst>
          </p:cNvPr>
          <p:cNvSpPr txBox="1">
            <a:spLocks/>
          </p:cNvSpPr>
          <p:nvPr/>
        </p:nvSpPr>
        <p:spPr>
          <a:xfrm>
            <a:off x="-2089" y="39230"/>
            <a:ext cx="9230310" cy="554995"/>
          </a:xfrm>
          <a:prstGeom prst="roundRect">
            <a:avLst>
              <a:gd name="adj" fmla="val 50000"/>
            </a:avLst>
          </a:prstGeom>
          <a:solidFill>
            <a:srgbClr val="437DB2"/>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kumimoji="0" lang="en-US" sz="1800" b="1" i="0" u="none" strike="noStrike" kern="1200" cap="none" spc="0" normalizeH="0" baseline="0" noProof="0" dirty="0">
                <a:ln>
                  <a:noFill/>
                </a:ln>
                <a:solidFill>
                  <a:schemeClr val="bg1"/>
                </a:solidFill>
                <a:effectLst/>
                <a:uLnTx/>
                <a:uFillTx/>
                <a:latin typeface="Poppins"/>
                <a:sym typeface="Webdings" panose="05030102010509060703" pitchFamily="18" charset="2"/>
              </a:rPr>
              <a:t>Total Employment Gains by 2030 compared to business-as- usual scenario</a:t>
            </a:r>
            <a:endParaRPr kumimoji="0" lang="en-GB" sz="1800" b="1" i="0" u="none" strike="noStrike" kern="1200" cap="none" spc="0" normalizeH="0" baseline="0" noProof="0" dirty="0">
              <a:ln>
                <a:noFill/>
              </a:ln>
              <a:solidFill>
                <a:schemeClr val="bg1"/>
              </a:solidFill>
              <a:effectLst/>
              <a:uLnTx/>
              <a:uFillTx/>
              <a:latin typeface="Poppins"/>
            </a:endParaRPr>
          </a:p>
        </p:txBody>
      </p:sp>
      <p:sp>
        <p:nvSpPr>
          <p:cNvPr id="2" name="TextBox 1">
            <a:extLst>
              <a:ext uri="{FF2B5EF4-FFF2-40B4-BE49-F238E27FC236}">
                <a16:creationId xmlns:a16="http://schemas.microsoft.com/office/drawing/2014/main" id="{C202F74C-0F60-0192-4FDE-07772503F82A}"/>
              </a:ext>
            </a:extLst>
          </p:cNvPr>
          <p:cNvSpPr txBox="1"/>
          <p:nvPr/>
        </p:nvSpPr>
        <p:spPr>
          <a:xfrm>
            <a:off x="6790440" y="3765219"/>
            <a:ext cx="2031442" cy="923330"/>
          </a:xfrm>
          <a:prstGeom prst="rect">
            <a:avLst/>
          </a:prstGeom>
          <a:noFill/>
        </p:spPr>
        <p:txBody>
          <a:bodyPr wrap="square" rtlCol="0">
            <a:spAutoFit/>
          </a:bodyPr>
          <a:lstStyle/>
          <a:p>
            <a:r>
              <a:rPr lang="en-US" b="1" dirty="0">
                <a:solidFill>
                  <a:schemeClr val="bg1"/>
                </a:solidFill>
              </a:rPr>
              <a:t>Policies and investment to achieve 1.5 °C goal</a:t>
            </a:r>
          </a:p>
        </p:txBody>
      </p:sp>
      <p:sp>
        <p:nvSpPr>
          <p:cNvPr id="4" name="TextBox 3">
            <a:extLst>
              <a:ext uri="{FF2B5EF4-FFF2-40B4-BE49-F238E27FC236}">
                <a16:creationId xmlns:a16="http://schemas.microsoft.com/office/drawing/2014/main" id="{A341F727-DD26-7479-91FC-C1E427EC3457}"/>
              </a:ext>
            </a:extLst>
          </p:cNvPr>
          <p:cNvSpPr txBox="1"/>
          <p:nvPr/>
        </p:nvSpPr>
        <p:spPr>
          <a:xfrm>
            <a:off x="4030451" y="4348191"/>
            <a:ext cx="2253268" cy="923330"/>
          </a:xfrm>
          <a:prstGeom prst="rect">
            <a:avLst/>
          </a:prstGeom>
          <a:noFill/>
        </p:spPr>
        <p:txBody>
          <a:bodyPr wrap="square" rtlCol="0">
            <a:spAutoFit/>
          </a:bodyPr>
          <a:lstStyle/>
          <a:p>
            <a:r>
              <a:rPr lang="en-US" b="1" dirty="0">
                <a:solidFill>
                  <a:schemeClr val="bg1"/>
                </a:solidFill>
              </a:rPr>
              <a:t>Investment to achieve 90% broadband coverage</a:t>
            </a:r>
          </a:p>
        </p:txBody>
      </p:sp>
      <p:sp>
        <p:nvSpPr>
          <p:cNvPr id="5" name="TextBox 4">
            <a:extLst>
              <a:ext uri="{FF2B5EF4-FFF2-40B4-BE49-F238E27FC236}">
                <a16:creationId xmlns:a16="http://schemas.microsoft.com/office/drawing/2014/main" id="{EB0C2F4D-1FBA-5F6C-74E5-3E3700C98A60}"/>
              </a:ext>
            </a:extLst>
          </p:cNvPr>
          <p:cNvSpPr txBox="1"/>
          <p:nvPr/>
        </p:nvSpPr>
        <p:spPr>
          <a:xfrm>
            <a:off x="977937" y="5529855"/>
            <a:ext cx="1797627" cy="1323439"/>
          </a:xfrm>
          <a:prstGeom prst="rect">
            <a:avLst/>
          </a:prstGeom>
          <a:noFill/>
        </p:spPr>
        <p:txBody>
          <a:bodyPr wrap="square" rtlCol="0">
            <a:spAutoFit/>
          </a:bodyPr>
          <a:lstStyle/>
          <a:p>
            <a:r>
              <a:rPr lang="en-US" sz="4000" dirty="0"/>
              <a:t>3.5</a:t>
            </a:r>
          </a:p>
          <a:p>
            <a:r>
              <a:rPr lang="en-US" sz="4000" dirty="0"/>
              <a:t>billion</a:t>
            </a:r>
          </a:p>
        </p:txBody>
      </p:sp>
      <p:sp>
        <p:nvSpPr>
          <p:cNvPr id="6" name="TextBox 5">
            <a:extLst>
              <a:ext uri="{FF2B5EF4-FFF2-40B4-BE49-F238E27FC236}">
                <a16:creationId xmlns:a16="http://schemas.microsoft.com/office/drawing/2014/main" id="{AC8CAAF8-61CC-0229-F11D-E32AA0D10AB8}"/>
              </a:ext>
            </a:extLst>
          </p:cNvPr>
          <p:cNvSpPr txBox="1"/>
          <p:nvPr/>
        </p:nvSpPr>
        <p:spPr>
          <a:xfrm>
            <a:off x="0" y="4390556"/>
            <a:ext cx="3148294" cy="1200329"/>
          </a:xfrm>
          <a:prstGeom prst="rect">
            <a:avLst/>
          </a:prstGeom>
          <a:noFill/>
        </p:spPr>
        <p:txBody>
          <a:bodyPr wrap="square" rtlCol="0">
            <a:spAutoFit/>
          </a:bodyPr>
          <a:lstStyle/>
          <a:p>
            <a:r>
              <a:rPr lang="en-US" sz="2400" dirty="0"/>
              <a:t>By 2030, BAU scenario will push the global employment up to… </a:t>
            </a:r>
          </a:p>
        </p:txBody>
      </p:sp>
      <p:sp>
        <p:nvSpPr>
          <p:cNvPr id="9" name="Arrow: Bent 8">
            <a:extLst>
              <a:ext uri="{FF2B5EF4-FFF2-40B4-BE49-F238E27FC236}">
                <a16:creationId xmlns:a16="http://schemas.microsoft.com/office/drawing/2014/main" id="{754438E3-A850-B04E-9B21-66EFE5184EE5}"/>
              </a:ext>
            </a:extLst>
          </p:cNvPr>
          <p:cNvSpPr/>
          <p:nvPr/>
        </p:nvSpPr>
        <p:spPr>
          <a:xfrm>
            <a:off x="1831006" y="3292433"/>
            <a:ext cx="1756064" cy="94557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DE32A713-9461-2067-DEF8-20A3B032C1BE}"/>
              </a:ext>
            </a:extLst>
          </p:cNvPr>
          <p:cNvSpPr txBox="1"/>
          <p:nvPr/>
        </p:nvSpPr>
        <p:spPr>
          <a:xfrm>
            <a:off x="1763541" y="2678218"/>
            <a:ext cx="2237111" cy="461665"/>
          </a:xfrm>
          <a:prstGeom prst="rect">
            <a:avLst/>
          </a:prstGeom>
          <a:noFill/>
        </p:spPr>
        <p:txBody>
          <a:bodyPr wrap="square" rtlCol="0">
            <a:spAutoFit/>
          </a:bodyPr>
          <a:lstStyle/>
          <a:p>
            <a:r>
              <a:rPr lang="en-US" sz="2400" dirty="0"/>
              <a:t> on top of that…</a:t>
            </a:r>
          </a:p>
        </p:txBody>
      </p:sp>
      <p:sp>
        <p:nvSpPr>
          <p:cNvPr id="13" name="TextBox 12">
            <a:extLst>
              <a:ext uri="{FF2B5EF4-FFF2-40B4-BE49-F238E27FC236}">
                <a16:creationId xmlns:a16="http://schemas.microsoft.com/office/drawing/2014/main" id="{EACDAD03-8DE0-E637-7E71-C218E0A21AEE}"/>
              </a:ext>
            </a:extLst>
          </p:cNvPr>
          <p:cNvSpPr txBox="1"/>
          <p:nvPr/>
        </p:nvSpPr>
        <p:spPr>
          <a:xfrm>
            <a:off x="9328603" y="3342958"/>
            <a:ext cx="2031442" cy="646331"/>
          </a:xfrm>
          <a:prstGeom prst="rect">
            <a:avLst/>
          </a:prstGeom>
          <a:noFill/>
        </p:spPr>
        <p:txBody>
          <a:bodyPr wrap="square" rtlCol="0">
            <a:spAutoFit/>
          </a:bodyPr>
          <a:lstStyle/>
          <a:p>
            <a:r>
              <a:rPr lang="en-US" b="1" dirty="0">
                <a:solidFill>
                  <a:schemeClr val="bg1"/>
                </a:solidFill>
              </a:rPr>
              <a:t>When efforts are combined</a:t>
            </a:r>
          </a:p>
        </p:txBody>
      </p:sp>
    </p:spTree>
    <p:extLst>
      <p:ext uri="{BB962C8B-B14F-4D97-AF65-F5344CB8AC3E}">
        <p14:creationId xmlns:p14="http://schemas.microsoft.com/office/powerpoint/2010/main" val="203057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7C96D02-540B-49E6-BD87-26BCF85E6A16}"/>
              </a:ext>
            </a:extLst>
          </p:cNvPr>
          <p:cNvSpPr txBox="1"/>
          <p:nvPr/>
        </p:nvSpPr>
        <p:spPr>
          <a:xfrm>
            <a:off x="7611762" y="6573345"/>
            <a:ext cx="4622758" cy="246221"/>
          </a:xfrm>
          <a:prstGeom prst="rect">
            <a:avLst/>
          </a:prstGeom>
          <a:noFill/>
        </p:spPr>
        <p:txBody>
          <a:bodyPr wrap="square">
            <a:spAutoFit/>
          </a:bodyPr>
          <a:lstStyle/>
          <a:p>
            <a:r>
              <a:rPr lang="en-GB" sz="1000" dirty="0">
                <a:solidFill>
                  <a:schemeClr val="bg1">
                    <a:lumMod val="50000"/>
                  </a:schemeClr>
                </a:solidFill>
              </a:rPr>
              <a:t>Source: ILO(Forthcoming), based on the E3ME model of Cambridge Econometrics</a:t>
            </a:r>
          </a:p>
        </p:txBody>
      </p:sp>
      <p:sp>
        <p:nvSpPr>
          <p:cNvPr id="5" name="Content Placeholder 2">
            <a:extLst>
              <a:ext uri="{FF2B5EF4-FFF2-40B4-BE49-F238E27FC236}">
                <a16:creationId xmlns:a16="http://schemas.microsoft.com/office/drawing/2014/main" id="{8E50718A-AD19-2488-777E-8EB07486D0F3}"/>
              </a:ext>
            </a:extLst>
          </p:cNvPr>
          <p:cNvSpPr txBox="1">
            <a:spLocks/>
          </p:cNvSpPr>
          <p:nvPr/>
        </p:nvSpPr>
        <p:spPr>
          <a:xfrm>
            <a:off x="577795" y="433520"/>
            <a:ext cx="9554745" cy="554995"/>
          </a:xfrm>
          <a:prstGeom prst="roundRect">
            <a:avLst>
              <a:gd name="adj" fmla="val 50000"/>
            </a:avLst>
          </a:prstGeom>
          <a:solidFill>
            <a:srgbClr val="437DB2"/>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kumimoji="0" lang="en-US" sz="1800" b="1" i="0" u="none" strike="noStrike" kern="1200" cap="none" spc="0" normalizeH="0" baseline="0" noProof="0" dirty="0">
                <a:ln>
                  <a:noFill/>
                </a:ln>
                <a:solidFill>
                  <a:schemeClr val="bg1"/>
                </a:solidFill>
                <a:effectLst/>
                <a:uLnTx/>
                <a:uFillTx/>
                <a:latin typeface="Poppins"/>
                <a:sym typeface="Webdings" panose="05030102010509060703" pitchFamily="18" charset="2"/>
              </a:rPr>
              <a:t>Top  10 occupations with Largest Gains in the Digital Scenario (jobs in million)</a:t>
            </a:r>
            <a:endParaRPr kumimoji="0" lang="en-GB" sz="1800" b="1" i="0" u="none" strike="noStrike" kern="1200" cap="none" spc="0" normalizeH="0" baseline="0" noProof="0" dirty="0">
              <a:ln>
                <a:noFill/>
              </a:ln>
              <a:solidFill>
                <a:schemeClr val="bg1"/>
              </a:solidFill>
              <a:effectLst/>
              <a:uLnTx/>
              <a:uFillTx/>
              <a:latin typeface="Poppins"/>
            </a:endParaRPr>
          </a:p>
        </p:txBody>
      </p:sp>
      <p:graphicFrame>
        <p:nvGraphicFramePr>
          <p:cNvPr id="7" name="Chart 6">
            <a:extLst>
              <a:ext uri="{FF2B5EF4-FFF2-40B4-BE49-F238E27FC236}">
                <a16:creationId xmlns:a16="http://schemas.microsoft.com/office/drawing/2014/main" id="{79F81F45-42B7-4E0D-E99F-4B569F48473A}"/>
              </a:ext>
            </a:extLst>
          </p:cNvPr>
          <p:cNvGraphicFramePr>
            <a:graphicFrameLocks/>
          </p:cNvGraphicFramePr>
          <p:nvPr>
            <p:extLst>
              <p:ext uri="{D42A27DB-BD31-4B8C-83A1-F6EECF244321}">
                <p14:modId xmlns:p14="http://schemas.microsoft.com/office/powerpoint/2010/main" val="3407453131"/>
              </p:ext>
            </p:extLst>
          </p:nvPr>
        </p:nvGraphicFramePr>
        <p:xfrm>
          <a:off x="-10886" y="1282890"/>
          <a:ext cx="12202886" cy="54045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5079FBB-30F8-EB46-6D74-D80CACC54C29}"/>
              </a:ext>
            </a:extLst>
          </p:cNvPr>
          <p:cNvSpPr txBox="1"/>
          <p:nvPr/>
        </p:nvSpPr>
        <p:spPr>
          <a:xfrm>
            <a:off x="7611762" y="1419368"/>
            <a:ext cx="3507475" cy="923330"/>
          </a:xfrm>
          <a:prstGeom prst="rect">
            <a:avLst/>
          </a:prstGeom>
          <a:noFill/>
        </p:spPr>
        <p:txBody>
          <a:bodyPr wrap="square" rtlCol="0">
            <a:spAutoFit/>
          </a:bodyPr>
          <a:lstStyle/>
          <a:p>
            <a:r>
              <a:rPr lang="en-GB" b="1" i="1" kern="100" dirty="0">
                <a:ea typeface="Yu Mincho" panose="02020400000000000000" pitchFamily="18" charset="-128"/>
                <a:cs typeface="Times New Roman" panose="02020603050405020304" pitchFamily="18" charset="0"/>
              </a:rPr>
              <a:t>T</a:t>
            </a:r>
            <a:r>
              <a:rPr lang="en-GB" sz="1800" b="1" i="1" kern="100" dirty="0">
                <a:effectLst/>
                <a:latin typeface="+mn-lt"/>
                <a:ea typeface="Yu Mincho" panose="02020400000000000000" pitchFamily="18" charset="-128"/>
                <a:cs typeface="Times New Roman" panose="02020603050405020304" pitchFamily="18" charset="0"/>
              </a:rPr>
              <a:t>op 10 occupations accounting for 11 million jobs, or 46 per cent of total gain under digital scenario</a:t>
            </a:r>
            <a:endParaRPr lang="en-US" dirty="0"/>
          </a:p>
        </p:txBody>
      </p:sp>
    </p:spTree>
    <p:extLst>
      <p:ext uri="{BB962C8B-B14F-4D97-AF65-F5344CB8AC3E}">
        <p14:creationId xmlns:p14="http://schemas.microsoft.com/office/powerpoint/2010/main" val="13433054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7C96D02-540B-49E6-BD87-26BCF85E6A16}"/>
              </a:ext>
            </a:extLst>
          </p:cNvPr>
          <p:cNvSpPr txBox="1"/>
          <p:nvPr/>
        </p:nvSpPr>
        <p:spPr>
          <a:xfrm>
            <a:off x="7611762" y="6573345"/>
            <a:ext cx="4622758" cy="246221"/>
          </a:xfrm>
          <a:prstGeom prst="rect">
            <a:avLst/>
          </a:prstGeom>
          <a:noFill/>
        </p:spPr>
        <p:txBody>
          <a:bodyPr wrap="square">
            <a:spAutoFit/>
          </a:bodyPr>
          <a:lstStyle/>
          <a:p>
            <a:r>
              <a:rPr lang="en-GB" sz="1000" dirty="0">
                <a:solidFill>
                  <a:schemeClr val="bg1">
                    <a:lumMod val="50000"/>
                  </a:schemeClr>
                </a:solidFill>
              </a:rPr>
              <a:t>Source: ILO(Forthcoming), based on the E3ME model of Cambridge Econometrics</a:t>
            </a:r>
          </a:p>
        </p:txBody>
      </p:sp>
      <p:sp>
        <p:nvSpPr>
          <p:cNvPr id="5" name="Content Placeholder 2">
            <a:extLst>
              <a:ext uri="{FF2B5EF4-FFF2-40B4-BE49-F238E27FC236}">
                <a16:creationId xmlns:a16="http://schemas.microsoft.com/office/drawing/2014/main" id="{8E50718A-AD19-2488-777E-8EB07486D0F3}"/>
              </a:ext>
            </a:extLst>
          </p:cNvPr>
          <p:cNvSpPr txBox="1">
            <a:spLocks/>
          </p:cNvSpPr>
          <p:nvPr/>
        </p:nvSpPr>
        <p:spPr>
          <a:xfrm>
            <a:off x="577795" y="433520"/>
            <a:ext cx="9554745" cy="554995"/>
          </a:xfrm>
          <a:prstGeom prst="roundRect">
            <a:avLst>
              <a:gd name="adj" fmla="val 50000"/>
            </a:avLst>
          </a:prstGeom>
          <a:solidFill>
            <a:srgbClr val="437DB2"/>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kumimoji="0" lang="en-US" sz="1800" b="1" i="0" u="none" strike="noStrike" kern="1200" cap="none" spc="0" normalizeH="0" baseline="0" noProof="0" dirty="0">
                <a:ln>
                  <a:noFill/>
                </a:ln>
                <a:solidFill>
                  <a:schemeClr val="bg1"/>
                </a:solidFill>
                <a:effectLst/>
                <a:uLnTx/>
                <a:uFillTx/>
                <a:latin typeface="Poppins"/>
                <a:sym typeface="Webdings" panose="05030102010509060703" pitchFamily="18" charset="2"/>
              </a:rPr>
              <a:t>Top  10 occupations with Largest Gains in the Green Scenario (jobs in million)</a:t>
            </a:r>
            <a:endParaRPr kumimoji="0" lang="en-GB" sz="1800" b="1" i="0" u="none" strike="noStrike" kern="1200" cap="none" spc="0" normalizeH="0" baseline="0" noProof="0" dirty="0">
              <a:ln>
                <a:noFill/>
              </a:ln>
              <a:solidFill>
                <a:schemeClr val="bg1"/>
              </a:solidFill>
              <a:effectLst/>
              <a:uLnTx/>
              <a:uFillTx/>
              <a:latin typeface="Poppins"/>
            </a:endParaRPr>
          </a:p>
        </p:txBody>
      </p:sp>
      <p:graphicFrame>
        <p:nvGraphicFramePr>
          <p:cNvPr id="3" name="Chart 2">
            <a:extLst>
              <a:ext uri="{FF2B5EF4-FFF2-40B4-BE49-F238E27FC236}">
                <a16:creationId xmlns:a16="http://schemas.microsoft.com/office/drawing/2014/main" id="{B3A8B36A-A067-46F9-91F8-B1EC65221BB1}"/>
              </a:ext>
            </a:extLst>
          </p:cNvPr>
          <p:cNvGraphicFramePr>
            <a:graphicFrameLocks/>
          </p:cNvGraphicFramePr>
          <p:nvPr>
            <p:extLst>
              <p:ext uri="{D42A27DB-BD31-4B8C-83A1-F6EECF244321}">
                <p14:modId xmlns:p14="http://schemas.microsoft.com/office/powerpoint/2010/main" val="2895925299"/>
              </p:ext>
            </p:extLst>
          </p:nvPr>
        </p:nvGraphicFramePr>
        <p:xfrm>
          <a:off x="0" y="1269241"/>
          <a:ext cx="12192000" cy="54181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54D6400-77AE-B25A-0959-1F0BD94993F1}"/>
              </a:ext>
            </a:extLst>
          </p:cNvPr>
          <p:cNvSpPr txBox="1"/>
          <p:nvPr/>
        </p:nvSpPr>
        <p:spPr>
          <a:xfrm>
            <a:off x="7611762" y="1419368"/>
            <a:ext cx="3507475" cy="923330"/>
          </a:xfrm>
          <a:prstGeom prst="rect">
            <a:avLst/>
          </a:prstGeom>
          <a:noFill/>
        </p:spPr>
        <p:txBody>
          <a:bodyPr wrap="square" rtlCol="0">
            <a:spAutoFit/>
          </a:bodyPr>
          <a:lstStyle/>
          <a:p>
            <a:r>
              <a:rPr lang="en-US" b="1" i="1" kern="100" dirty="0">
                <a:ea typeface="Yu Mincho" panose="02020400000000000000" pitchFamily="18" charset="-128"/>
                <a:cs typeface="Times New Roman" panose="02020603050405020304" pitchFamily="18" charset="0"/>
              </a:rPr>
              <a:t>Top 10 occupations accounting for 22.4 million jobs, or 60 per cent of total gain under green scenario</a:t>
            </a:r>
            <a:endParaRPr lang="en-US" dirty="0"/>
          </a:p>
        </p:txBody>
      </p:sp>
    </p:spTree>
    <p:extLst>
      <p:ext uri="{BB962C8B-B14F-4D97-AF65-F5344CB8AC3E}">
        <p14:creationId xmlns:p14="http://schemas.microsoft.com/office/powerpoint/2010/main" val="5981770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7C96D02-540B-49E6-BD87-26BCF85E6A16}"/>
              </a:ext>
            </a:extLst>
          </p:cNvPr>
          <p:cNvSpPr txBox="1"/>
          <p:nvPr/>
        </p:nvSpPr>
        <p:spPr>
          <a:xfrm>
            <a:off x="7611762" y="6573345"/>
            <a:ext cx="4622758" cy="246221"/>
          </a:xfrm>
          <a:prstGeom prst="rect">
            <a:avLst/>
          </a:prstGeom>
          <a:noFill/>
        </p:spPr>
        <p:txBody>
          <a:bodyPr wrap="square">
            <a:spAutoFit/>
          </a:bodyPr>
          <a:lstStyle/>
          <a:p>
            <a:r>
              <a:rPr lang="en-GB" sz="1000" dirty="0">
                <a:solidFill>
                  <a:schemeClr val="bg1">
                    <a:lumMod val="50000"/>
                  </a:schemeClr>
                </a:solidFill>
              </a:rPr>
              <a:t>Source: ILO(Forthcoming), based on the E3ME model of Cambridge Econometrics</a:t>
            </a:r>
          </a:p>
        </p:txBody>
      </p:sp>
      <p:sp>
        <p:nvSpPr>
          <p:cNvPr id="5" name="Content Placeholder 2">
            <a:extLst>
              <a:ext uri="{FF2B5EF4-FFF2-40B4-BE49-F238E27FC236}">
                <a16:creationId xmlns:a16="http://schemas.microsoft.com/office/drawing/2014/main" id="{8E50718A-AD19-2488-777E-8EB07486D0F3}"/>
              </a:ext>
            </a:extLst>
          </p:cNvPr>
          <p:cNvSpPr txBox="1">
            <a:spLocks/>
          </p:cNvSpPr>
          <p:nvPr/>
        </p:nvSpPr>
        <p:spPr>
          <a:xfrm>
            <a:off x="577795" y="433520"/>
            <a:ext cx="9903686" cy="554995"/>
          </a:xfrm>
          <a:prstGeom prst="roundRect">
            <a:avLst>
              <a:gd name="adj" fmla="val 50000"/>
            </a:avLst>
          </a:prstGeom>
          <a:solidFill>
            <a:srgbClr val="437DB2"/>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kumimoji="0" lang="en-US" sz="1800" b="1" i="0" u="none" strike="noStrike" kern="1200" cap="none" spc="0" normalizeH="0" baseline="0" noProof="0" dirty="0">
                <a:ln>
                  <a:noFill/>
                </a:ln>
                <a:solidFill>
                  <a:schemeClr val="bg1"/>
                </a:solidFill>
                <a:effectLst/>
                <a:uLnTx/>
                <a:uFillTx/>
                <a:latin typeface="Poppins"/>
                <a:sym typeface="Webdings" panose="05030102010509060703" pitchFamily="18" charset="2"/>
              </a:rPr>
              <a:t>Top  10 occupations with Largest Gains in the Combined Scenario (jobs in million)</a:t>
            </a:r>
            <a:endParaRPr kumimoji="0" lang="en-GB" sz="1800" b="1" i="0" u="none" strike="noStrike" kern="1200" cap="none" spc="0" normalizeH="0" baseline="0" noProof="0" dirty="0">
              <a:ln>
                <a:noFill/>
              </a:ln>
              <a:solidFill>
                <a:schemeClr val="bg1"/>
              </a:solidFill>
              <a:effectLst/>
              <a:uLnTx/>
              <a:uFillTx/>
              <a:latin typeface="Poppins"/>
            </a:endParaRPr>
          </a:p>
        </p:txBody>
      </p:sp>
      <p:graphicFrame>
        <p:nvGraphicFramePr>
          <p:cNvPr id="7" name="Chart 6">
            <a:extLst>
              <a:ext uri="{FF2B5EF4-FFF2-40B4-BE49-F238E27FC236}">
                <a16:creationId xmlns:a16="http://schemas.microsoft.com/office/drawing/2014/main" id="{95543379-335C-4FFC-965F-2F868BF6CFDF}"/>
              </a:ext>
            </a:extLst>
          </p:cNvPr>
          <p:cNvGraphicFramePr>
            <a:graphicFrameLocks/>
          </p:cNvGraphicFramePr>
          <p:nvPr>
            <p:extLst>
              <p:ext uri="{D42A27DB-BD31-4B8C-83A1-F6EECF244321}">
                <p14:modId xmlns:p14="http://schemas.microsoft.com/office/powerpoint/2010/main" val="3012443057"/>
              </p:ext>
            </p:extLst>
          </p:nvPr>
        </p:nvGraphicFramePr>
        <p:xfrm>
          <a:off x="0" y="1310184"/>
          <a:ext cx="12191999" cy="53908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2069A11-2ABE-0E34-D068-597E46B6BCA4}"/>
              </a:ext>
            </a:extLst>
          </p:cNvPr>
          <p:cNvSpPr txBox="1"/>
          <p:nvPr/>
        </p:nvSpPr>
        <p:spPr>
          <a:xfrm>
            <a:off x="7611762" y="1419368"/>
            <a:ext cx="3579402" cy="923330"/>
          </a:xfrm>
          <a:prstGeom prst="rect">
            <a:avLst/>
          </a:prstGeom>
          <a:noFill/>
        </p:spPr>
        <p:txBody>
          <a:bodyPr wrap="square" rtlCol="0">
            <a:spAutoFit/>
          </a:bodyPr>
          <a:lstStyle/>
          <a:p>
            <a:r>
              <a:rPr lang="en-US" b="1" i="1" kern="100" dirty="0">
                <a:ea typeface="Yu Mincho" panose="02020400000000000000" pitchFamily="18" charset="-128"/>
                <a:cs typeface="Times New Roman" panose="02020603050405020304" pitchFamily="18" charset="0"/>
              </a:rPr>
              <a:t>Top 10 occupations accounting for 30 million jobs, or 52 per cent of total gain under combined scenario</a:t>
            </a:r>
            <a:endParaRPr lang="en-US" dirty="0"/>
          </a:p>
        </p:txBody>
      </p:sp>
    </p:spTree>
    <p:extLst>
      <p:ext uri="{BB962C8B-B14F-4D97-AF65-F5344CB8AC3E}">
        <p14:creationId xmlns:p14="http://schemas.microsoft.com/office/powerpoint/2010/main" val="4145953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249238" y="1352208"/>
            <a:ext cx="11210924" cy="720000"/>
          </a:xfrm>
          <a:prstGeom prst="rect">
            <a:avLst/>
          </a:prstGeom>
        </p:spPr>
        <p:txBody>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154F98"/>
              </a:solidFill>
              <a:effectLst/>
              <a:uLnTx/>
              <a:uFillTx/>
              <a:latin typeface="Arial Narrow" panose="020B0606020202030204" pitchFamily="34" charset="0"/>
              <a:ea typeface="+mj-ea"/>
              <a:cs typeface="Arial" pitchFamily="34" charset="0"/>
            </a:endParaRPr>
          </a:p>
        </p:txBody>
      </p:sp>
      <p:sp>
        <p:nvSpPr>
          <p:cNvPr id="15" name="Title 1">
            <a:extLst>
              <a:ext uri="{FF2B5EF4-FFF2-40B4-BE49-F238E27FC236}">
                <a16:creationId xmlns:a16="http://schemas.microsoft.com/office/drawing/2014/main" id="{E96523AC-6AB0-4EAC-A25E-BCDDA65B02EA}"/>
              </a:ext>
            </a:extLst>
          </p:cNvPr>
          <p:cNvSpPr txBox="1">
            <a:spLocks/>
          </p:cNvSpPr>
          <p:nvPr/>
        </p:nvSpPr>
        <p:spPr>
          <a:xfrm>
            <a:off x="249238" y="1181909"/>
            <a:ext cx="10492747" cy="5445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500" b="1" dirty="0">
              <a:solidFill>
                <a:schemeClr val="accent1"/>
              </a:solidFill>
            </a:endParaRPr>
          </a:p>
        </p:txBody>
      </p:sp>
      <p:sp>
        <p:nvSpPr>
          <p:cNvPr id="14" name="TextBox 13">
            <a:extLst>
              <a:ext uri="{FF2B5EF4-FFF2-40B4-BE49-F238E27FC236}">
                <a16:creationId xmlns:a16="http://schemas.microsoft.com/office/drawing/2014/main" id="{87C96D02-540B-49E6-BD87-26BCF85E6A16}"/>
              </a:ext>
            </a:extLst>
          </p:cNvPr>
          <p:cNvSpPr txBox="1"/>
          <p:nvPr/>
        </p:nvSpPr>
        <p:spPr>
          <a:xfrm>
            <a:off x="6896100" y="6376032"/>
            <a:ext cx="3863177" cy="215444"/>
          </a:xfrm>
          <a:prstGeom prst="rect">
            <a:avLst/>
          </a:prstGeom>
          <a:noFill/>
        </p:spPr>
        <p:txBody>
          <a:bodyPr wrap="square">
            <a:spAutoFit/>
          </a:bodyPr>
          <a:lstStyle/>
          <a:p>
            <a:r>
              <a:rPr lang="en-GB" sz="800" dirty="0">
                <a:solidFill>
                  <a:schemeClr val="bg1">
                    <a:lumMod val="50000"/>
                  </a:schemeClr>
                </a:solidFill>
              </a:rPr>
              <a:t>Source: ILO(2024), based on the E3ME model of Cambridge Econometrics</a:t>
            </a:r>
          </a:p>
        </p:txBody>
      </p:sp>
      <p:pic>
        <p:nvPicPr>
          <p:cNvPr id="3" name="Picture 2">
            <a:extLst>
              <a:ext uri="{FF2B5EF4-FFF2-40B4-BE49-F238E27FC236}">
                <a16:creationId xmlns:a16="http://schemas.microsoft.com/office/drawing/2014/main" id="{72BF7F1A-31DC-4100-9CA3-7D84E4E7C46D}"/>
              </a:ext>
            </a:extLst>
          </p:cNvPr>
          <p:cNvPicPr>
            <a:picLocks noChangeAspect="1"/>
          </p:cNvPicPr>
          <p:nvPr/>
        </p:nvPicPr>
        <p:blipFill>
          <a:blip r:embed="rId3"/>
          <a:stretch>
            <a:fillRect/>
          </a:stretch>
        </p:blipFill>
        <p:spPr>
          <a:xfrm>
            <a:off x="249238" y="6466659"/>
            <a:ext cx="5688061" cy="274344"/>
          </a:xfrm>
          <a:prstGeom prst="rect">
            <a:avLst/>
          </a:prstGeom>
        </p:spPr>
      </p:pic>
      <p:sp>
        <p:nvSpPr>
          <p:cNvPr id="5" name="Content Placeholder 2">
            <a:extLst>
              <a:ext uri="{FF2B5EF4-FFF2-40B4-BE49-F238E27FC236}">
                <a16:creationId xmlns:a16="http://schemas.microsoft.com/office/drawing/2014/main" id="{8E50718A-AD19-2488-777E-8EB07486D0F3}"/>
              </a:ext>
            </a:extLst>
          </p:cNvPr>
          <p:cNvSpPr txBox="1">
            <a:spLocks/>
          </p:cNvSpPr>
          <p:nvPr/>
        </p:nvSpPr>
        <p:spPr>
          <a:xfrm>
            <a:off x="577795" y="406225"/>
            <a:ext cx="9548843" cy="554995"/>
          </a:xfrm>
          <a:prstGeom prst="roundRect">
            <a:avLst>
              <a:gd name="adj" fmla="val 50000"/>
            </a:avLst>
          </a:prstGeom>
          <a:solidFill>
            <a:srgbClr val="437DB2"/>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chemeClr val="bg1"/>
                </a:solidFill>
                <a:latin typeface="Poppins"/>
                <a:sym typeface="Webdings" panose="05030102010509060703" pitchFamily="18" charset="2"/>
              </a:rPr>
              <a:t>Employment Gains by Gender</a:t>
            </a:r>
            <a:endParaRPr kumimoji="0" lang="en-GB" sz="1800" b="1" i="0" u="none" strike="noStrike" kern="1200" cap="none" spc="0" normalizeH="0" baseline="0" noProof="0" dirty="0">
              <a:ln>
                <a:noFill/>
              </a:ln>
              <a:solidFill>
                <a:schemeClr val="bg1"/>
              </a:solidFill>
              <a:effectLst/>
              <a:uLnTx/>
              <a:uFillTx/>
              <a:latin typeface="Poppins"/>
            </a:endParaRPr>
          </a:p>
        </p:txBody>
      </p:sp>
      <p:graphicFrame>
        <p:nvGraphicFramePr>
          <p:cNvPr id="2" name="Table 1">
            <a:extLst>
              <a:ext uri="{FF2B5EF4-FFF2-40B4-BE49-F238E27FC236}">
                <a16:creationId xmlns:a16="http://schemas.microsoft.com/office/drawing/2014/main" id="{AD5C23F5-33EB-5687-67B9-C4FB58421850}"/>
              </a:ext>
            </a:extLst>
          </p:cNvPr>
          <p:cNvGraphicFramePr>
            <a:graphicFrameLocks noGrp="1"/>
          </p:cNvGraphicFramePr>
          <p:nvPr>
            <p:extLst>
              <p:ext uri="{D42A27DB-BD31-4B8C-83A1-F6EECF244321}">
                <p14:modId xmlns:p14="http://schemas.microsoft.com/office/powerpoint/2010/main" val="4163925680"/>
              </p:ext>
            </p:extLst>
          </p:nvPr>
        </p:nvGraphicFramePr>
        <p:xfrm>
          <a:off x="249639" y="1471034"/>
          <a:ext cx="6646461" cy="4802935"/>
        </p:xfrm>
        <a:graphic>
          <a:graphicData uri="http://schemas.openxmlformats.org/drawingml/2006/table">
            <a:tbl>
              <a:tblPr firstRow="1" firstCol="1" bandRow="1"/>
              <a:tblGrid>
                <a:gridCol w="1535754">
                  <a:extLst>
                    <a:ext uri="{9D8B030D-6E8A-4147-A177-3AD203B41FA5}">
                      <a16:colId xmlns:a16="http://schemas.microsoft.com/office/drawing/2014/main" val="2364037274"/>
                    </a:ext>
                  </a:extLst>
                </a:gridCol>
                <a:gridCol w="1164301">
                  <a:extLst>
                    <a:ext uri="{9D8B030D-6E8A-4147-A177-3AD203B41FA5}">
                      <a16:colId xmlns:a16="http://schemas.microsoft.com/office/drawing/2014/main" val="1878521627"/>
                    </a:ext>
                  </a:extLst>
                </a:gridCol>
                <a:gridCol w="2152341">
                  <a:extLst>
                    <a:ext uri="{9D8B030D-6E8A-4147-A177-3AD203B41FA5}">
                      <a16:colId xmlns:a16="http://schemas.microsoft.com/office/drawing/2014/main" val="3011145785"/>
                    </a:ext>
                  </a:extLst>
                </a:gridCol>
                <a:gridCol w="1794065">
                  <a:extLst>
                    <a:ext uri="{9D8B030D-6E8A-4147-A177-3AD203B41FA5}">
                      <a16:colId xmlns:a16="http://schemas.microsoft.com/office/drawing/2014/main" val="2631361107"/>
                    </a:ext>
                  </a:extLst>
                </a:gridCol>
              </a:tblGrid>
              <a:tr h="799600">
                <a:tc>
                  <a:txBody>
                    <a:bodyPr/>
                    <a:lstStyle/>
                    <a:p>
                      <a:pPr algn="l" fontAlgn="t">
                        <a:lnSpc>
                          <a:spcPct val="107000"/>
                        </a:lnSpc>
                        <a:spcBef>
                          <a:spcPts val="0"/>
                        </a:spcBef>
                        <a:spcAft>
                          <a:spcPts val="800"/>
                        </a:spcAft>
                      </a:pPr>
                      <a:r>
                        <a:rPr lang="en-GB" sz="1800" b="1" i="0" u="none" strike="noStrike" dirty="0">
                          <a:solidFill>
                            <a:srgbClr val="FFFFFF"/>
                          </a:solidFill>
                          <a:effectLst/>
                          <a:latin typeface="Noto Sans" panose="020B0502040504020204" pitchFamily="34" charset="0"/>
                          <a:ea typeface="Times New Roman" panose="02020603050405020304" pitchFamily="18" charset="0"/>
                          <a:cs typeface="Times New Roman" panose="02020603050405020304" pitchFamily="18" charset="0"/>
                        </a:rPr>
                        <a:t>Scenario</a:t>
                      </a:r>
                      <a:endParaRPr lang="en-GB" sz="1800" b="0" i="0" u="none" strike="noStrike" dirty="0">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t">
                        <a:lnSpc>
                          <a:spcPct val="107000"/>
                        </a:lnSpc>
                        <a:spcBef>
                          <a:spcPts val="0"/>
                        </a:spcBef>
                        <a:spcAft>
                          <a:spcPts val="800"/>
                        </a:spcAft>
                      </a:pPr>
                      <a:r>
                        <a:rPr lang="en-GB" sz="1800" b="1" i="0" u="none" strike="noStrike">
                          <a:solidFill>
                            <a:srgbClr val="FFFFFF"/>
                          </a:solidFill>
                          <a:effectLst/>
                          <a:latin typeface="Noto Sans" panose="020B0502040504020204" pitchFamily="34" charset="0"/>
                          <a:ea typeface="Times New Roman" panose="02020603050405020304" pitchFamily="18" charset="0"/>
                          <a:cs typeface="Times New Roman" panose="02020603050405020304" pitchFamily="18" charset="0"/>
                        </a:rPr>
                        <a:t>Gender</a:t>
                      </a:r>
                      <a:endParaRPr lang="en-GB" sz="1800" b="0" i="0" u="none" strike="noStrike">
                        <a:effectLst/>
                        <a:latin typeface="Arial" panose="020B0604020202020204" pitchFamily="34" charset="0"/>
                      </a:endParaRPr>
                    </a:p>
                  </a:txBody>
                  <a:tcPr marL="86168" marR="86168" marT="1196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t">
                        <a:lnSpc>
                          <a:spcPct val="107000"/>
                        </a:lnSpc>
                        <a:spcBef>
                          <a:spcPts val="0"/>
                        </a:spcBef>
                        <a:spcAft>
                          <a:spcPts val="800"/>
                        </a:spcAft>
                      </a:pPr>
                      <a:r>
                        <a:rPr lang="en-GB" sz="1800" b="1" i="0" u="none" strike="noStrike">
                          <a:solidFill>
                            <a:srgbClr val="FFFFFF"/>
                          </a:solidFill>
                          <a:effectLst/>
                          <a:latin typeface="Noto Sans" panose="020B0502040504020204" pitchFamily="34" charset="0"/>
                          <a:ea typeface="Times New Roman" panose="02020603050405020304" pitchFamily="18" charset="0"/>
                          <a:cs typeface="Times New Roman" panose="02020603050405020304" pitchFamily="18" charset="0"/>
                        </a:rPr>
                        <a:t>Net employment gain (Persons)</a:t>
                      </a:r>
                      <a:endParaRPr lang="en-GB" sz="1800" b="0" i="0" u="none" strike="noStrike">
                        <a:effectLst/>
                        <a:latin typeface="Arial" panose="020B0604020202020204" pitchFamily="34" charset="0"/>
                      </a:endParaRPr>
                    </a:p>
                  </a:txBody>
                  <a:tcPr marL="86168" marR="86168" marT="11968"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fontAlgn="t">
                        <a:lnSpc>
                          <a:spcPct val="107000"/>
                        </a:lnSpc>
                        <a:spcBef>
                          <a:spcPts val="0"/>
                        </a:spcBef>
                        <a:spcAft>
                          <a:spcPts val="800"/>
                        </a:spcAft>
                      </a:pPr>
                      <a:r>
                        <a:rPr lang="en-GB" sz="1800" b="1" i="0" u="none" strike="noStrike">
                          <a:solidFill>
                            <a:srgbClr val="FFFFFF"/>
                          </a:solidFill>
                          <a:effectLst/>
                          <a:latin typeface="Noto Sans" panose="020B0502040504020204" pitchFamily="34" charset="0"/>
                          <a:ea typeface="Times New Roman" panose="02020603050405020304" pitchFamily="18" charset="0"/>
                          <a:cs typeface="Times New Roman" panose="02020603050405020304" pitchFamily="18" charset="0"/>
                        </a:rPr>
                        <a:t>Gender gap (Persons)</a:t>
                      </a:r>
                      <a:endParaRPr lang="en-GB" sz="1800" b="0" i="0" u="none" strike="noStrike">
                        <a:effectLst/>
                        <a:latin typeface="Arial" panose="020B0604020202020204" pitchFamily="34" charset="0"/>
                      </a:endParaRPr>
                    </a:p>
                  </a:txBody>
                  <a:tcPr marL="86168" marR="86168" marT="11968"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500067554"/>
                  </a:ext>
                </a:extLst>
              </a:tr>
              <a:tr h="444815">
                <a:tc rowSpan="3">
                  <a:txBody>
                    <a:bodyPr/>
                    <a:lstStyle/>
                    <a:p>
                      <a:pPr algn="just" fontAlgn="t">
                        <a:lnSpc>
                          <a:spcPct val="107000"/>
                        </a:lnSpc>
                        <a:spcBef>
                          <a:spcPts val="0"/>
                        </a:spcBef>
                        <a:spcAft>
                          <a:spcPts val="800"/>
                        </a:spcAft>
                      </a:pPr>
                      <a:r>
                        <a:rPr lang="en-GB" sz="1800" b="1" i="0" u="none" strike="noStrike" dirty="0">
                          <a:solidFill>
                            <a:srgbClr val="FFFFFF"/>
                          </a:solidFill>
                          <a:effectLst/>
                          <a:latin typeface="Noto Sans" panose="020B0502040504020204" pitchFamily="34" charset="0"/>
                          <a:ea typeface="Times New Roman" panose="02020603050405020304" pitchFamily="18" charset="0"/>
                          <a:cs typeface="Times New Roman" panose="02020603050405020304" pitchFamily="18" charset="0"/>
                        </a:rPr>
                        <a:t>Digital</a:t>
                      </a:r>
                      <a:endParaRPr lang="en-GB" sz="1800" b="0" i="0" u="none" strike="noStrike" dirty="0">
                        <a:effectLst/>
                        <a:latin typeface="Arial" panose="020B0604020202020204" pitchFamily="34" charset="0"/>
                      </a:endParaRPr>
                    </a:p>
                  </a:txBody>
                  <a:tcPr marL="114891" marR="114891" marT="57446" marB="574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Female</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8,231,100 </a:t>
                      </a:r>
                      <a:endParaRPr lang="en-GB" sz="1800" b="0" i="0" u="none" strike="noStrike" dirty="0">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rowSpan="3">
                  <a:txBody>
                    <a:bodyPr/>
                    <a:lstStyle/>
                    <a:p>
                      <a:pPr algn="r"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-7,086,200 </a:t>
                      </a:r>
                      <a:endParaRPr lang="en-GB" sz="1800" b="0" i="0" u="none" strike="noStrike">
                        <a:effectLst/>
                        <a:latin typeface="Arial" panose="020B0604020202020204" pitchFamily="34" charset="0"/>
                      </a:endParaRPr>
                    </a:p>
                  </a:txBody>
                  <a:tcPr marL="114891" marR="114891" marT="57446" marB="574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2484726598"/>
                  </a:ext>
                </a:extLst>
              </a:tr>
              <a:tr h="444815">
                <a:tc vMerge="1">
                  <a:txBody>
                    <a:bodyPr/>
                    <a:lstStyle/>
                    <a:p>
                      <a:endParaRPr lang="en-GB"/>
                    </a:p>
                  </a:txBody>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Male</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15,317,300 </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vMerge="1">
                  <a:txBody>
                    <a:bodyPr/>
                    <a:lstStyle/>
                    <a:p>
                      <a:endParaRPr lang="en-GB"/>
                    </a:p>
                  </a:txBody>
                  <a:tcPr/>
                </a:tc>
                <a:extLst>
                  <a:ext uri="{0D108BD9-81ED-4DB2-BD59-A6C34878D82A}">
                    <a16:rowId xmlns:a16="http://schemas.microsoft.com/office/drawing/2014/main" val="2111112417"/>
                  </a:ext>
                </a:extLst>
              </a:tr>
              <a:tr h="444815">
                <a:tc vMerge="1">
                  <a:txBody>
                    <a:bodyPr/>
                    <a:lstStyle/>
                    <a:p>
                      <a:endParaRPr lang="en-GB"/>
                    </a:p>
                  </a:txBody>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Total</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23,548,400 </a:t>
                      </a:r>
                      <a:endParaRPr lang="en-GB" sz="1800" b="0" i="0" u="none" strike="noStrike" dirty="0">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vMerge="1">
                  <a:txBody>
                    <a:bodyPr/>
                    <a:lstStyle/>
                    <a:p>
                      <a:endParaRPr lang="en-GB"/>
                    </a:p>
                  </a:txBody>
                  <a:tcPr/>
                </a:tc>
                <a:extLst>
                  <a:ext uri="{0D108BD9-81ED-4DB2-BD59-A6C34878D82A}">
                    <a16:rowId xmlns:a16="http://schemas.microsoft.com/office/drawing/2014/main" val="420490434"/>
                  </a:ext>
                </a:extLst>
              </a:tr>
              <a:tr h="444815">
                <a:tc rowSpan="3">
                  <a:txBody>
                    <a:bodyPr/>
                    <a:lstStyle/>
                    <a:p>
                      <a:pPr algn="just" fontAlgn="t">
                        <a:lnSpc>
                          <a:spcPct val="107000"/>
                        </a:lnSpc>
                        <a:spcBef>
                          <a:spcPts val="0"/>
                        </a:spcBef>
                        <a:spcAft>
                          <a:spcPts val="800"/>
                        </a:spcAft>
                      </a:pPr>
                      <a:r>
                        <a:rPr lang="en-GB" sz="1800" b="1" i="0" u="none" strike="noStrike">
                          <a:solidFill>
                            <a:srgbClr val="FFFFFF"/>
                          </a:solidFill>
                          <a:effectLst/>
                          <a:latin typeface="Noto Sans" panose="020B0502040504020204" pitchFamily="34" charset="0"/>
                          <a:ea typeface="Times New Roman" panose="02020603050405020304" pitchFamily="18" charset="0"/>
                          <a:cs typeface="Times New Roman" panose="02020603050405020304" pitchFamily="18" charset="0"/>
                        </a:rPr>
                        <a:t>Green</a:t>
                      </a:r>
                      <a:endParaRPr lang="en-GB" sz="1800" b="0" i="0" u="none" strike="noStrike">
                        <a:effectLst/>
                        <a:latin typeface="Arial" panose="020B0604020202020204" pitchFamily="34" charset="0"/>
                      </a:endParaRPr>
                    </a:p>
                  </a:txBody>
                  <a:tcPr marL="114891" marR="114891" marT="57446" marB="574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Female</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9,985,400 </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rowSpan="3">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-17,278,100 </a:t>
                      </a:r>
                      <a:endParaRPr lang="en-GB" sz="1800" b="0" i="0" u="none" strike="noStrike" dirty="0">
                        <a:effectLst/>
                        <a:latin typeface="Arial" panose="020B0604020202020204" pitchFamily="34" charset="0"/>
                      </a:endParaRPr>
                    </a:p>
                  </a:txBody>
                  <a:tcPr marL="114891" marR="114891" marT="57446" marB="574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3166407201"/>
                  </a:ext>
                </a:extLst>
              </a:tr>
              <a:tr h="444815">
                <a:tc vMerge="1">
                  <a:txBody>
                    <a:bodyPr/>
                    <a:lstStyle/>
                    <a:p>
                      <a:endParaRPr lang="en-GB"/>
                    </a:p>
                  </a:txBody>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Male</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27,263,500 </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vMerge="1">
                  <a:txBody>
                    <a:bodyPr/>
                    <a:lstStyle/>
                    <a:p>
                      <a:endParaRPr lang="en-GB"/>
                    </a:p>
                  </a:txBody>
                  <a:tcPr/>
                </a:tc>
                <a:extLst>
                  <a:ext uri="{0D108BD9-81ED-4DB2-BD59-A6C34878D82A}">
                    <a16:rowId xmlns:a16="http://schemas.microsoft.com/office/drawing/2014/main" val="924626941"/>
                  </a:ext>
                </a:extLst>
              </a:tr>
              <a:tr h="444815">
                <a:tc vMerge="1">
                  <a:txBody>
                    <a:bodyPr/>
                    <a:lstStyle/>
                    <a:p>
                      <a:endParaRPr lang="en-GB"/>
                    </a:p>
                  </a:txBody>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Total</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37,248,900 </a:t>
                      </a:r>
                      <a:endParaRPr lang="en-GB" sz="1800" b="0" i="0" u="none" strike="noStrike" dirty="0">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vMerge="1">
                  <a:txBody>
                    <a:bodyPr/>
                    <a:lstStyle/>
                    <a:p>
                      <a:endParaRPr lang="en-GB"/>
                    </a:p>
                  </a:txBody>
                  <a:tcPr/>
                </a:tc>
                <a:extLst>
                  <a:ext uri="{0D108BD9-81ED-4DB2-BD59-A6C34878D82A}">
                    <a16:rowId xmlns:a16="http://schemas.microsoft.com/office/drawing/2014/main" val="2891265352"/>
                  </a:ext>
                </a:extLst>
              </a:tr>
              <a:tr h="444815">
                <a:tc rowSpan="3">
                  <a:txBody>
                    <a:bodyPr/>
                    <a:lstStyle/>
                    <a:p>
                      <a:pPr algn="just" fontAlgn="t">
                        <a:lnSpc>
                          <a:spcPct val="107000"/>
                        </a:lnSpc>
                        <a:spcBef>
                          <a:spcPts val="0"/>
                        </a:spcBef>
                        <a:spcAft>
                          <a:spcPts val="800"/>
                        </a:spcAft>
                      </a:pPr>
                      <a:r>
                        <a:rPr lang="en-GB" sz="1800" b="1" i="0" u="none" strike="noStrike">
                          <a:solidFill>
                            <a:srgbClr val="FFFFFF"/>
                          </a:solidFill>
                          <a:effectLst/>
                          <a:latin typeface="Noto Sans" panose="020B0502040504020204" pitchFamily="34" charset="0"/>
                          <a:ea typeface="Times New Roman" panose="02020603050405020304" pitchFamily="18" charset="0"/>
                          <a:cs typeface="Times New Roman" panose="02020603050405020304" pitchFamily="18" charset="0"/>
                        </a:rPr>
                        <a:t>Combined</a:t>
                      </a:r>
                      <a:endParaRPr lang="en-GB" sz="1800" b="0" i="0" u="none" strike="noStrike">
                        <a:effectLst/>
                        <a:latin typeface="Arial" panose="020B0604020202020204" pitchFamily="34" charset="0"/>
                      </a:endParaRPr>
                    </a:p>
                  </a:txBody>
                  <a:tcPr marL="114891" marR="114891" marT="57446" marB="574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Female</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17,096,800 </a:t>
                      </a:r>
                      <a:endParaRPr lang="en-GB" sz="1800" b="0" i="0" u="none" strike="noStrike" dirty="0">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rowSpan="3">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- 23,451,200 </a:t>
                      </a:r>
                      <a:endParaRPr lang="en-GB" sz="1800" b="0" i="0" u="none" strike="noStrike" dirty="0">
                        <a:effectLst/>
                        <a:latin typeface="Arial" panose="020B0604020202020204" pitchFamily="34" charset="0"/>
                      </a:endParaRPr>
                    </a:p>
                  </a:txBody>
                  <a:tcPr marL="114891" marR="114891" marT="57446" marB="574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039020286"/>
                  </a:ext>
                </a:extLst>
              </a:tr>
              <a:tr h="444815">
                <a:tc vMerge="1">
                  <a:txBody>
                    <a:bodyPr/>
                    <a:lstStyle/>
                    <a:p>
                      <a:endParaRPr lang="en-GB"/>
                    </a:p>
                  </a:txBody>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Male</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40,548,000 </a:t>
                      </a:r>
                      <a:endParaRPr lang="en-GB" sz="1800" b="0" i="0" u="none" strike="noStrike" dirty="0">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vMerge="1">
                  <a:txBody>
                    <a:bodyPr/>
                    <a:lstStyle/>
                    <a:p>
                      <a:endParaRPr lang="en-GB"/>
                    </a:p>
                  </a:txBody>
                  <a:tcPr/>
                </a:tc>
                <a:extLst>
                  <a:ext uri="{0D108BD9-81ED-4DB2-BD59-A6C34878D82A}">
                    <a16:rowId xmlns:a16="http://schemas.microsoft.com/office/drawing/2014/main" val="3232163601"/>
                  </a:ext>
                </a:extLst>
              </a:tr>
              <a:tr h="444815">
                <a:tc vMerge="1">
                  <a:txBody>
                    <a:bodyPr/>
                    <a:lstStyle/>
                    <a:p>
                      <a:endParaRPr lang="en-GB"/>
                    </a:p>
                  </a:txBody>
                  <a:tcPr/>
                </a:tc>
                <a:tc>
                  <a:txBody>
                    <a:bodyPr/>
                    <a:lstStyle/>
                    <a:p>
                      <a:pPr algn="just" fontAlgn="t">
                        <a:lnSpc>
                          <a:spcPct val="107000"/>
                        </a:lnSpc>
                        <a:spcBef>
                          <a:spcPts val="0"/>
                        </a:spcBef>
                        <a:spcAft>
                          <a:spcPts val="800"/>
                        </a:spcAft>
                      </a:pPr>
                      <a:r>
                        <a:rPr lang="en-GB" sz="1800" b="0" i="0" u="none" strike="noStrike">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Total</a:t>
                      </a:r>
                      <a:endParaRPr lang="en-GB" sz="1800" b="0" i="0" u="none" strike="noStrike">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fontAlgn="t">
                        <a:lnSpc>
                          <a:spcPct val="107000"/>
                        </a:lnSpc>
                        <a:spcBef>
                          <a:spcPts val="0"/>
                        </a:spcBef>
                        <a:spcAft>
                          <a:spcPts val="800"/>
                        </a:spcAft>
                      </a:pPr>
                      <a:r>
                        <a:rPr lang="en-GB" sz="1800" b="0" i="0" u="none" strike="noStrike" dirty="0">
                          <a:solidFill>
                            <a:srgbClr val="000000"/>
                          </a:solidFill>
                          <a:effectLst/>
                          <a:latin typeface="Noto Sans" panose="020B0502040504020204" pitchFamily="34" charset="0"/>
                          <a:ea typeface="Times New Roman" panose="02020603050405020304" pitchFamily="18" charset="0"/>
                          <a:cs typeface="Times New Roman" panose="02020603050405020304" pitchFamily="18" charset="0"/>
                        </a:rPr>
                        <a:t>   57,644,800 </a:t>
                      </a:r>
                      <a:endParaRPr lang="en-GB" sz="1800" b="0" i="0" u="none" strike="noStrike" dirty="0">
                        <a:effectLst/>
                        <a:latin typeface="Arial" panose="020B0604020202020204" pitchFamily="34" charset="0"/>
                      </a:endParaRPr>
                    </a:p>
                  </a:txBody>
                  <a:tcPr marL="86168" marR="86168" marT="1196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vMerge="1">
                  <a:txBody>
                    <a:bodyPr/>
                    <a:lstStyle/>
                    <a:p>
                      <a:endParaRPr lang="en-GB"/>
                    </a:p>
                  </a:txBody>
                  <a:tcPr/>
                </a:tc>
                <a:extLst>
                  <a:ext uri="{0D108BD9-81ED-4DB2-BD59-A6C34878D82A}">
                    <a16:rowId xmlns:a16="http://schemas.microsoft.com/office/drawing/2014/main" val="1576967302"/>
                  </a:ext>
                </a:extLst>
              </a:tr>
            </a:tbl>
          </a:graphicData>
        </a:graphic>
      </p:graphicFrame>
      <p:sp>
        <p:nvSpPr>
          <p:cNvPr id="4" name="TextBox 3">
            <a:extLst>
              <a:ext uri="{FF2B5EF4-FFF2-40B4-BE49-F238E27FC236}">
                <a16:creationId xmlns:a16="http://schemas.microsoft.com/office/drawing/2014/main" id="{8750CE1F-D032-5498-F3E2-63A56E9EADAD}"/>
              </a:ext>
            </a:extLst>
          </p:cNvPr>
          <p:cNvSpPr txBox="1"/>
          <p:nvPr/>
        </p:nvSpPr>
        <p:spPr>
          <a:xfrm>
            <a:off x="7069541" y="1647269"/>
            <a:ext cx="4763068" cy="4228273"/>
          </a:xfrm>
          <a:prstGeom prst="rect">
            <a:avLst/>
          </a:prstGeom>
          <a:noFill/>
        </p:spPr>
        <p:txBody>
          <a:bodyPr wrap="square">
            <a:spAutoFit/>
          </a:bodyPr>
          <a:lstStyle/>
          <a:p>
            <a:pPr marL="285750" lvl="0" indent="-285750" algn="just">
              <a:lnSpc>
                <a:spcPct val="107000"/>
              </a:lnSpc>
              <a:buFont typeface="Wingdings" panose="05000000000000000000" pitchFamily="2" charset="2"/>
              <a:buChar char="Ø"/>
            </a:pPr>
            <a:r>
              <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rPr>
              <a:t>Digital Scenario: </a:t>
            </a:r>
            <a:r>
              <a:rPr lang="en-GB" sz="1800" b="1" kern="100" dirty="0">
                <a:solidFill>
                  <a:srgbClr val="FF0000"/>
                </a:solidFill>
                <a:effectLst/>
                <a:latin typeface="Noto Sans" panose="020B0502040504020204" pitchFamily="34" charset="0"/>
                <a:ea typeface="Yu Mincho" panose="020B0400000000000000" pitchFamily="18" charset="-128"/>
                <a:cs typeface="Times New Roman" panose="02020603050405020304" pitchFamily="18" charset="0"/>
              </a:rPr>
              <a:t>Women gain around 7 million LESS jobs</a:t>
            </a:r>
            <a:r>
              <a:rPr lang="en-GB" sz="1800" kern="100" dirty="0">
                <a:solidFill>
                  <a:srgbClr val="FF0000"/>
                </a:solidFill>
                <a:effectLst/>
                <a:latin typeface="Noto Sans" panose="020B0502040504020204" pitchFamily="34" charset="0"/>
                <a:ea typeface="Yu Mincho" panose="020B0400000000000000" pitchFamily="18" charset="-128"/>
                <a:cs typeface="Times New Roman" panose="02020603050405020304" pitchFamily="18" charset="0"/>
              </a:rPr>
              <a:t> </a:t>
            </a:r>
            <a:r>
              <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rPr>
              <a:t>than men.</a:t>
            </a:r>
          </a:p>
          <a:p>
            <a:pPr lvl="0" algn="just">
              <a:lnSpc>
                <a:spcPct val="107000"/>
              </a:lnSpc>
            </a:pPr>
            <a:endParaRPr lang="en-GB" kern="100" dirty="0">
              <a:solidFill>
                <a:schemeClr val="accent1"/>
              </a:solidFill>
              <a:latin typeface="Noto Sans" panose="020B0502040504020204" pitchFamily="34" charset="0"/>
              <a:ea typeface="Yu Mincho" panose="020B0400000000000000" pitchFamily="18" charset="-128"/>
              <a:cs typeface="Times New Roman" panose="02020603050405020304" pitchFamily="18" charset="0"/>
            </a:endParaRPr>
          </a:p>
          <a:p>
            <a:pPr lvl="0" algn="just">
              <a:lnSpc>
                <a:spcPct val="107000"/>
              </a:lnSpc>
            </a:pPr>
            <a:endParaRPr lang="en-GB" kern="100" dirty="0">
              <a:solidFill>
                <a:schemeClr val="accent1"/>
              </a:solidFill>
              <a:latin typeface="Noto Sans" panose="020B0502040504020204" pitchFamily="34" charset="0"/>
              <a:ea typeface="Yu Mincho" panose="020B0400000000000000" pitchFamily="18" charset="-128"/>
              <a:cs typeface="Times New Roman" panose="02020603050405020304" pitchFamily="18" charset="0"/>
            </a:endParaRPr>
          </a:p>
          <a:p>
            <a:pPr marL="285750" lvl="0" indent="-285750" algn="just">
              <a:lnSpc>
                <a:spcPct val="107000"/>
              </a:lnSpc>
              <a:buFont typeface="Wingdings" panose="05000000000000000000" pitchFamily="2" charset="2"/>
              <a:buChar char="Ø"/>
            </a:pPr>
            <a:endPar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endParaRPr>
          </a:p>
          <a:p>
            <a:pPr marL="285750" lvl="0" indent="-285750" algn="just">
              <a:lnSpc>
                <a:spcPct val="107000"/>
              </a:lnSpc>
              <a:buFont typeface="Wingdings" panose="05000000000000000000" pitchFamily="2" charset="2"/>
              <a:buChar char="Ø"/>
            </a:pPr>
            <a:r>
              <a:rPr lang="en-GB" kern="100" dirty="0">
                <a:solidFill>
                  <a:schemeClr val="accent1"/>
                </a:solidFill>
                <a:latin typeface="Noto Sans" panose="020B0502040504020204" pitchFamily="34" charset="0"/>
                <a:ea typeface="Yu Mincho" panose="020B0400000000000000" pitchFamily="18" charset="-128"/>
                <a:cs typeface="Times New Roman" panose="02020603050405020304" pitchFamily="18" charset="0"/>
              </a:rPr>
              <a:t>Green Scenario</a:t>
            </a:r>
            <a:r>
              <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rPr>
              <a:t>: </a:t>
            </a:r>
            <a:r>
              <a:rPr lang="en-GB" sz="1800" b="1" kern="100" dirty="0">
                <a:solidFill>
                  <a:srgbClr val="FF0000"/>
                </a:solidFill>
                <a:effectLst/>
                <a:latin typeface="Noto Sans" panose="020B0502040504020204" pitchFamily="34" charset="0"/>
                <a:ea typeface="Yu Mincho" panose="020B0400000000000000" pitchFamily="18" charset="-128"/>
                <a:cs typeface="Times New Roman" panose="02020603050405020304" pitchFamily="18" charset="0"/>
              </a:rPr>
              <a:t>Women gain around 17 million LESS jobs </a:t>
            </a:r>
            <a:r>
              <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rPr>
              <a:t>than men.</a:t>
            </a:r>
          </a:p>
          <a:p>
            <a:pPr lvl="0" algn="just">
              <a:lnSpc>
                <a:spcPct val="107000"/>
              </a:lnSpc>
            </a:pPr>
            <a:endParaRPr lang="en-GB" kern="100" dirty="0">
              <a:solidFill>
                <a:schemeClr val="accent1"/>
              </a:solidFill>
              <a:latin typeface="Noto Sans" panose="020B0502040504020204" pitchFamily="34" charset="0"/>
              <a:ea typeface="Yu Mincho" panose="020B0400000000000000" pitchFamily="18" charset="-128"/>
              <a:cs typeface="Times New Roman" panose="02020603050405020304" pitchFamily="18" charset="0"/>
            </a:endParaRPr>
          </a:p>
          <a:p>
            <a:pPr lvl="0" algn="just">
              <a:lnSpc>
                <a:spcPct val="107000"/>
              </a:lnSpc>
            </a:pPr>
            <a:endParaRPr lang="en-GB" kern="100" dirty="0">
              <a:solidFill>
                <a:schemeClr val="accent1"/>
              </a:solidFill>
              <a:latin typeface="Noto Sans" panose="020B0502040504020204" pitchFamily="34" charset="0"/>
              <a:ea typeface="Yu Mincho" panose="020B0400000000000000" pitchFamily="18" charset="-128"/>
              <a:cs typeface="Times New Roman" panose="02020603050405020304" pitchFamily="18" charset="0"/>
            </a:endParaRPr>
          </a:p>
          <a:p>
            <a:pPr marL="285750" lvl="0" indent="-285750" algn="just">
              <a:lnSpc>
                <a:spcPct val="107000"/>
              </a:lnSpc>
              <a:buFont typeface="Wingdings" panose="05000000000000000000" pitchFamily="2" charset="2"/>
              <a:buChar char="Ø"/>
            </a:pPr>
            <a:endPar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endParaRPr>
          </a:p>
          <a:p>
            <a:pPr marL="285750" lvl="0" indent="-285750" algn="just">
              <a:lnSpc>
                <a:spcPct val="107000"/>
              </a:lnSpc>
              <a:buFont typeface="Wingdings" panose="05000000000000000000" pitchFamily="2" charset="2"/>
              <a:buChar char="Ø"/>
            </a:pPr>
            <a:r>
              <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rPr>
              <a:t>C</a:t>
            </a:r>
            <a:r>
              <a:rPr lang="en-GB" kern="100" dirty="0">
                <a:solidFill>
                  <a:schemeClr val="accent1"/>
                </a:solidFill>
                <a:latin typeface="Noto Sans" panose="020B0502040504020204" pitchFamily="34" charset="0"/>
                <a:ea typeface="Yu Mincho" panose="020B0400000000000000" pitchFamily="18" charset="-128"/>
                <a:cs typeface="Times New Roman" panose="02020603050405020304" pitchFamily="18" charset="0"/>
              </a:rPr>
              <a:t>ombined Scenario</a:t>
            </a:r>
            <a:r>
              <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rPr>
              <a:t>: </a:t>
            </a:r>
            <a:r>
              <a:rPr lang="en-GB" sz="1800" b="1" kern="100" dirty="0">
                <a:solidFill>
                  <a:srgbClr val="FF0000"/>
                </a:solidFill>
                <a:effectLst/>
                <a:latin typeface="Noto Sans" panose="020B0502040504020204" pitchFamily="34" charset="0"/>
                <a:ea typeface="Yu Mincho" panose="020B0400000000000000" pitchFamily="18" charset="-128"/>
                <a:cs typeface="Times New Roman" panose="02020603050405020304" pitchFamily="18" charset="0"/>
              </a:rPr>
              <a:t>Women gain around 23 million LESS jobs </a:t>
            </a:r>
            <a:r>
              <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rPr>
              <a:t>than men.</a:t>
            </a:r>
          </a:p>
          <a:p>
            <a:pPr marL="285750" lvl="0" indent="-285750" algn="just">
              <a:lnSpc>
                <a:spcPct val="107000"/>
              </a:lnSpc>
              <a:buFont typeface="Wingdings" panose="05000000000000000000" pitchFamily="2" charset="2"/>
              <a:buChar char="Ø"/>
            </a:pPr>
            <a:endParaRPr lang="en-GB" sz="1800" kern="100" dirty="0">
              <a:solidFill>
                <a:schemeClr val="accent1"/>
              </a:solidFill>
              <a:effectLst/>
              <a:latin typeface="Noto Sans" panose="020B0502040504020204" pitchFamily="34" charset="0"/>
              <a:ea typeface="Yu Mincho" panose="020B0400000000000000" pitchFamily="18" charset="-128"/>
              <a:cs typeface="Times New Roman" panose="02020603050405020304" pitchFamily="18" charset="0"/>
            </a:endParaRPr>
          </a:p>
          <a:p>
            <a:pPr lvl="0" algn="just">
              <a:lnSpc>
                <a:spcPct val="107000"/>
              </a:lnSpc>
              <a:spcAft>
                <a:spcPts val="800"/>
              </a:spcAft>
            </a:pPr>
            <a:endParaRPr lang="en-GB" sz="1800" kern="100" dirty="0">
              <a:solidFill>
                <a:schemeClr val="accent1"/>
              </a:solidFill>
              <a:effectLst/>
              <a:latin typeface="Calibri" panose="020F0502020204030204" pitchFamily="34" charset="0"/>
              <a:ea typeface="Yu Mincho" panose="020B0400000000000000" pitchFamily="18" charset="-128"/>
              <a:cs typeface="Times New Roman" panose="02020603050405020304" pitchFamily="18" charset="0"/>
            </a:endParaRPr>
          </a:p>
        </p:txBody>
      </p:sp>
    </p:spTree>
    <p:extLst>
      <p:ext uri="{BB962C8B-B14F-4D97-AF65-F5344CB8AC3E}">
        <p14:creationId xmlns:p14="http://schemas.microsoft.com/office/powerpoint/2010/main" val="235160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D0AC62B6CAE408847B2D4E42DE38B" ma:contentTypeVersion="13" ma:contentTypeDescription="Create a new document." ma:contentTypeScope="" ma:versionID="c212f0b9613111b2375a02d197f703c5">
  <xsd:schema xmlns:xsd="http://www.w3.org/2001/XMLSchema" xmlns:xs="http://www.w3.org/2001/XMLSchema" xmlns:p="http://schemas.microsoft.com/office/2006/metadata/properties" xmlns:ns2="ac5439de-9cc5-4e90-8e70-2953ebc9e111" xmlns:ns3="679e6f32-35e2-40a7-b746-37bf0ed22ca1" targetNamespace="http://schemas.microsoft.com/office/2006/metadata/properties" ma:root="true" ma:fieldsID="7fd574f71396511af57202cccb288592" ns2:_="" ns3:_="">
    <xsd:import namespace="ac5439de-9cc5-4e90-8e70-2953ebc9e111"/>
    <xsd:import namespace="679e6f32-35e2-40a7-b746-37bf0ed22c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439de-9cc5-4e90-8e70-2953ebc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e895586-ec57-4162-862b-45953123501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9e6f32-35e2-40a7-b746-37bf0ed22c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29e8489-f8f5-4006-84b8-d7f4c98e73f0}" ma:internalName="TaxCatchAll" ma:showField="CatchAllData" ma:web="679e6f32-35e2-40a7-b746-37bf0ed22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9e6f32-35e2-40a7-b746-37bf0ed22ca1" xsi:nil="true"/>
    <lcf76f155ced4ddcb4097134ff3c332f xmlns="ac5439de-9cc5-4e90-8e70-2953ebc9e1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BF108D-860C-42B7-ADBE-7564D27885F2}"/>
</file>

<file path=customXml/itemProps2.xml><?xml version="1.0" encoding="utf-8"?>
<ds:datastoreItem xmlns:ds="http://schemas.openxmlformats.org/officeDocument/2006/customXml" ds:itemID="{FC7B600E-3923-495D-993C-7C5110A4C509}"/>
</file>

<file path=customXml/itemProps3.xml><?xml version="1.0" encoding="utf-8"?>
<ds:datastoreItem xmlns:ds="http://schemas.openxmlformats.org/officeDocument/2006/customXml" ds:itemID="{470D82D8-3968-4099-93A9-A9B95D69A32E}"/>
</file>

<file path=docProps/app.xml><?xml version="1.0" encoding="utf-8"?>
<Properties xmlns="http://schemas.openxmlformats.org/officeDocument/2006/extended-properties" xmlns:vt="http://schemas.openxmlformats.org/officeDocument/2006/docPropsVTypes">
  <TotalTime>0</TotalTime>
  <Words>2496</Words>
  <Application>Microsoft Office PowerPoint</Application>
  <PresentationFormat>Widescreen</PresentationFormat>
  <Paragraphs>194</Paragraphs>
  <Slides>14</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Arial</vt:lpstr>
      <vt:lpstr>Arial Narrow</vt:lpstr>
      <vt:lpstr>Calibri</vt:lpstr>
      <vt:lpstr>Calibri Light</vt:lpstr>
      <vt:lpstr>inherit</vt:lpstr>
      <vt:lpstr>Lato Light</vt:lpstr>
      <vt:lpstr>Noto Sans</vt:lpstr>
      <vt:lpstr>Overpass</vt:lpstr>
      <vt:lpstr>Poppins</vt:lpstr>
      <vt:lpstr>Roboto</vt:lpstr>
      <vt:lpstr>Symbol</vt:lpstr>
      <vt:lpstr>Webdings</vt:lpstr>
      <vt:lpstr>Wingdings</vt:lpstr>
      <vt:lpstr>Office Theme</vt:lpstr>
      <vt:lpstr>Skills for the green and digital transitions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Investment in reskilling and upskilling is a condition for the green and digital transition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the green and digital transition</dc:title>
  <dc:creator>Sambou, Baye</dc:creator>
  <cp:lastModifiedBy>Strietska-Ilina, Olga</cp:lastModifiedBy>
  <cp:revision>49</cp:revision>
  <dcterms:created xsi:type="dcterms:W3CDTF">2024-09-04T06:30:16Z</dcterms:created>
  <dcterms:modified xsi:type="dcterms:W3CDTF">2024-09-13T07:15:44Z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0x0101008C9D0AC62B6CAE408847B2D4E42DE38B</vt:lpwstr>
  </property>
  <property fmtid="{D5CDD505-2E9C-101B-9397-08002B2CF9AE}" pid="3" name="MediaServiceImageTags">
    <vt:lpwstr/>
  </property>
</Properties>
</file>