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1"/>
  </p:notesMasterIdLst>
  <p:sldIdLst>
    <p:sldId id="256" r:id="rId2"/>
    <p:sldId id="4268" r:id="rId3"/>
    <p:sldId id="4197" r:id="rId4"/>
    <p:sldId id="4283" r:id="rId5"/>
    <p:sldId id="4286" r:id="rId6"/>
    <p:sldId id="4287" r:id="rId7"/>
    <p:sldId id="4183" r:id="rId8"/>
    <p:sldId id="4278" r:id="rId9"/>
    <p:sldId id="398" r:id="rId10"/>
  </p:sldIdLst>
  <p:sldSz cx="12192000" cy="6858000"/>
  <p:notesSz cx="6858000" cy="9144000"/>
  <p:embeddedFontLst>
    <p:embeddedFont>
      <p:font typeface="Raleway Light" panose="020F0302020204030204" pitchFamily="34" charset="0"/>
      <p:regular r:id="rId12"/>
      <p:bold r:id="rId13"/>
      <p:italic r:id="rId14"/>
      <p:boldItalic r:id="rId15"/>
    </p:embeddedFont>
    <p:embeddedFont>
      <p:font typeface="Source Sans Pro" panose="020B0503030403020204" pitchFamily="34" charset="0"/>
      <p:regular r:id="rId16"/>
      <p:bold r:id="rId17"/>
      <p:italic r:id="rId18"/>
      <p:boldItalic r:id="rId19"/>
    </p:embeddedFont>
    <p:embeddedFont>
      <p:font typeface="Source Sans Pro Light" panose="020F0302020204030204" pitchFamily="34" charset="0"/>
      <p:regular r:id="rId20"/>
      <p: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1611"/>
    <a:srgbClr val="901515"/>
    <a:srgbClr val="8D1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55"/>
    <p:restoredTop sz="69537"/>
  </p:normalViewPr>
  <p:slideViewPr>
    <p:cSldViewPr snapToGrid="0">
      <p:cViewPr>
        <p:scale>
          <a:sx n="105" d="100"/>
          <a:sy n="105" d="100"/>
        </p:scale>
        <p:origin x="200" y="14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6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6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6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6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6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6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6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6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6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Introducing myself and CGOE</a:t>
            </a:r>
            <a:endParaRPr dirty="0"/>
          </a:p>
        </p:txBody>
      </p:sp>
      <p:sp>
        <p:nvSpPr>
          <p:cNvPr id="90" name="Google Shape;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16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228600" eaLnBrk="1" fontAlgn="auto" latinLnBrk="0" hangingPunct="1">
              <a:lnSpc>
                <a:spcPct val="100000"/>
              </a:lnSpc>
              <a:spcBef>
                <a:spcPts val="0"/>
              </a:spcBef>
              <a:spcAft>
                <a:spcPts val="0"/>
              </a:spcAft>
              <a:buClrTx/>
              <a:buSzTx/>
              <a:buFontTx/>
              <a:buNone/>
              <a:tabLst/>
              <a:defRPr/>
            </a:pPr>
            <a:endParaRPr lang="en-US" altLang="en-US" sz="800" dirty="0">
              <a:latin typeface="Arial" panose="020B0604020202020204" pitchFamily="34" charset="0"/>
              <a:cs typeface="Arial" panose="020B0604020202020204" pitchFamily="34" charset="0"/>
              <a:sym typeface="Arial" panose="020B0604020202020204" pitchFamily="34" charset="0"/>
            </a:endParaRPr>
          </a:p>
          <a:p>
            <a:pPr marL="0" marR="0" lvl="0" indent="0" defTabSz="228600" eaLnBrk="1" fontAlgn="auto" latinLnBrk="0" hangingPunct="1">
              <a:lnSpc>
                <a:spcPct val="100000"/>
              </a:lnSpc>
              <a:spcBef>
                <a:spcPts val="0"/>
              </a:spcBef>
              <a:spcAft>
                <a:spcPts val="0"/>
              </a:spcAft>
              <a:buClrTx/>
              <a:buSzTx/>
              <a:buFontTx/>
              <a:buNone/>
              <a:tabLst/>
              <a:defRPr/>
            </a:pPr>
            <a:r>
              <a:rPr lang="en-US" altLang="en-US" sz="800" dirty="0">
                <a:latin typeface="Arial" panose="020B0604020202020204" pitchFamily="34" charset="0"/>
                <a:cs typeface="Arial" panose="020B0604020202020204" pitchFamily="34" charset="0"/>
                <a:sym typeface="Arial" panose="020B0604020202020204" pitchFamily="34" charset="0"/>
              </a:rPr>
              <a:t>For more than a century, Stanford has discovered and fostered breakthrough technologies that have been instrumental in the rise and constant regeneration of Silicon Valley, and at the same time, contributed to the broader global economy. Stanford graduates have founded, built or led thousands of businesses, including some of the world’s most recognized companies.</a:t>
            </a:r>
          </a:p>
          <a:p>
            <a:pPr marL="0" marR="0" lvl="0" indent="0" defTabSz="228600" eaLnBrk="1" fontAlgn="auto" latinLnBrk="0" hangingPunct="1">
              <a:lnSpc>
                <a:spcPct val="100000"/>
              </a:lnSpc>
              <a:spcBef>
                <a:spcPts val="0"/>
              </a:spcBef>
              <a:spcAft>
                <a:spcPts val="0"/>
              </a:spcAft>
              <a:buClrTx/>
              <a:buSzTx/>
              <a:buFontTx/>
              <a:buNone/>
              <a:tabLst/>
              <a:defRPr/>
            </a:pPr>
            <a:endParaRPr lang="en-US" altLang="en-US" sz="800" dirty="0">
              <a:latin typeface="Arial" panose="020B0604020202020204" pitchFamily="34" charset="0"/>
              <a:cs typeface="Arial" panose="020B0604020202020204" pitchFamily="34" charset="0"/>
              <a:sym typeface="Arial" panose="020B0604020202020204" pitchFamily="34" charset="0"/>
            </a:endParaRPr>
          </a:p>
          <a:p>
            <a:pPr marL="0" marR="0" lvl="0" indent="0" algn="l" defTabSz="228600" rtl="0" eaLnBrk="1" fontAlgn="auto" latinLnBrk="0" hangingPunct="1">
              <a:lnSpc>
                <a:spcPct val="100000"/>
              </a:lnSpc>
              <a:spcBef>
                <a:spcPts val="0"/>
              </a:spcBef>
              <a:spcAft>
                <a:spcPts val="0"/>
              </a:spcAft>
              <a:buClrTx/>
              <a:buSzTx/>
              <a:buFontTx/>
              <a:buNone/>
              <a:tabLst/>
              <a:defRPr/>
            </a:pPr>
            <a:r>
              <a:rPr lang="en-US" sz="2000" i="1" dirty="0"/>
              <a:t>The presence of Stanford University was a key factor in the development of the technology enterprise now known as Silicon Valley. More than anything, it was Terman, his students, and the encouragements and opportunities that he gave them that enabled this great enterprise to flourish</a:t>
            </a:r>
            <a:r>
              <a:rPr lang="en-US" sz="2000" dirty="0"/>
              <a:t>.</a:t>
            </a:r>
          </a:p>
          <a:p>
            <a:pPr marL="0" marR="0" lvl="0" indent="0" defTabSz="228600" eaLnBrk="1" fontAlgn="auto" latinLnBrk="0" hangingPunct="1">
              <a:lnSpc>
                <a:spcPct val="100000"/>
              </a:lnSpc>
              <a:spcBef>
                <a:spcPts val="0"/>
              </a:spcBef>
              <a:spcAft>
                <a:spcPts val="0"/>
              </a:spcAft>
              <a:buClrTx/>
              <a:buSzTx/>
              <a:buFontTx/>
              <a:buNone/>
              <a:tabLst/>
              <a:defRPr/>
            </a:pPr>
            <a:endParaRPr lang="en-US" altLang="en-US" sz="800" dirty="0">
              <a:latin typeface="Arial" panose="020B0604020202020204" pitchFamily="34" charset="0"/>
              <a:cs typeface="Arial" panose="020B0604020202020204" pitchFamily="34" charset="0"/>
              <a:sym typeface="Arial" panose="020B0604020202020204" pitchFamily="34" charset="0"/>
            </a:endParaRPr>
          </a:p>
          <a:p>
            <a:pPr marL="0" marR="0" lvl="0" indent="0" defTabSz="228600" eaLnBrk="1" fontAlgn="auto" latinLnBrk="0" hangingPunct="1">
              <a:lnSpc>
                <a:spcPct val="100000"/>
              </a:lnSpc>
              <a:spcBef>
                <a:spcPts val="0"/>
              </a:spcBef>
              <a:spcAft>
                <a:spcPts val="0"/>
              </a:spcAft>
              <a:buClrTx/>
              <a:buSzTx/>
              <a:buFontTx/>
              <a:buNone/>
              <a:tabLst/>
              <a:defRPr/>
            </a:pPr>
            <a:endParaRPr lang="en-US" altLang="en-US" sz="800" dirty="0">
              <a:latin typeface="Arial" panose="020B0604020202020204" pitchFamily="34" charset="0"/>
              <a:cs typeface="Arial" panose="020B0604020202020204" pitchFamily="34" charset="0"/>
              <a:sym typeface="Arial" panose="020B0604020202020204" pitchFamily="34" charset="0"/>
            </a:endParaRPr>
          </a:p>
          <a:p>
            <a:endParaRPr lang="en-US" dirty="0"/>
          </a:p>
        </p:txBody>
      </p:sp>
    </p:spTree>
    <p:extLst>
      <p:ext uri="{BB962C8B-B14F-4D97-AF65-F5344CB8AC3E}">
        <p14:creationId xmlns:p14="http://schemas.microsoft.com/office/powerpoint/2010/main" val="151961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921E4-C3CA-819D-A6DB-6F9EE8521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9AB989-ED52-7D03-FC28-6C16CB0AE68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E33E828-EAC6-D915-9551-46B15889BE58}"/>
              </a:ext>
            </a:extLst>
          </p:cNvPr>
          <p:cNvSpPr>
            <a:spLocks noGrp="1"/>
          </p:cNvSpPr>
          <p:nvPr>
            <p:ph type="body" idx="1"/>
          </p:nvPr>
        </p:nvSpPr>
        <p:spPr/>
        <p:txBody>
          <a:bodyPr/>
          <a:lstStyle/>
          <a:p>
            <a:pPr marL="0" marR="0" lvl="0" indent="0" defTabSz="228600" eaLnBrk="1" fontAlgn="auto" latinLnBrk="0" hangingPunct="1">
              <a:lnSpc>
                <a:spcPct val="100000"/>
              </a:lnSpc>
              <a:spcBef>
                <a:spcPts val="0"/>
              </a:spcBef>
              <a:spcAft>
                <a:spcPts val="0"/>
              </a:spcAft>
              <a:buClrTx/>
              <a:buSzTx/>
              <a:buFontTx/>
              <a:buNone/>
              <a:tabLst/>
              <a:defRPr/>
            </a:pPr>
            <a:endParaRPr lang="en-US" altLang="en-US" sz="800" dirty="0">
              <a:latin typeface="Arial" panose="020B0604020202020204" pitchFamily="34" charset="0"/>
              <a:cs typeface="Arial" panose="020B0604020202020204" pitchFamily="34" charset="0"/>
              <a:sym typeface="Arial" panose="020B0604020202020204" pitchFamily="34" charset="0"/>
            </a:endParaRPr>
          </a:p>
          <a:p>
            <a:pPr marL="0" marR="0" lvl="0" indent="0" defTabSz="228600" eaLnBrk="1" fontAlgn="auto" latinLnBrk="0" hangingPunct="1">
              <a:lnSpc>
                <a:spcPct val="100000"/>
              </a:lnSpc>
              <a:spcBef>
                <a:spcPts val="0"/>
              </a:spcBef>
              <a:spcAft>
                <a:spcPts val="0"/>
              </a:spcAft>
              <a:buClrTx/>
              <a:buSzTx/>
              <a:buFontTx/>
              <a:buNone/>
              <a:tabLst/>
              <a:defRPr/>
            </a:pPr>
            <a:endParaRPr lang="en-US" altLang="en-US" sz="800" dirty="0">
              <a:latin typeface="Arial" panose="020B0604020202020204" pitchFamily="34" charset="0"/>
              <a:cs typeface="Arial" panose="020B0604020202020204" pitchFamily="34" charset="0"/>
              <a:sym typeface="Arial" panose="020B0604020202020204" pitchFamily="34" charset="0"/>
            </a:endParaRPr>
          </a:p>
          <a:p>
            <a:endParaRPr lang="en-US" dirty="0"/>
          </a:p>
        </p:txBody>
      </p:sp>
    </p:spTree>
    <p:extLst>
      <p:ext uri="{BB962C8B-B14F-4D97-AF65-F5344CB8AC3E}">
        <p14:creationId xmlns:p14="http://schemas.microsoft.com/office/powerpoint/2010/main" val="312895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EBE0F-57C9-2540-E495-A7EB760762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742C1-55DC-4BD2-BF92-130ECDA3FFC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008F6B2-9CDE-337E-AB55-CCD268A9FDCC}"/>
              </a:ext>
            </a:extLst>
          </p:cNvPr>
          <p:cNvSpPr>
            <a:spLocks noGrp="1"/>
          </p:cNvSpPr>
          <p:nvPr>
            <p:ph type="body" idx="1"/>
          </p:nvPr>
        </p:nvSpPr>
        <p:spPr/>
        <p:txBody>
          <a:bodyPr/>
          <a:lstStyle/>
          <a:p>
            <a:pPr marL="0" marR="0" lvl="0" indent="0" defTabSz="228600" eaLnBrk="1" fontAlgn="auto" latinLnBrk="0" hangingPunct="1">
              <a:lnSpc>
                <a:spcPct val="100000"/>
              </a:lnSpc>
              <a:spcBef>
                <a:spcPts val="0"/>
              </a:spcBef>
              <a:spcAft>
                <a:spcPts val="0"/>
              </a:spcAft>
              <a:buClrTx/>
              <a:buSzTx/>
              <a:buFontTx/>
              <a:buNone/>
              <a:tabLst/>
              <a:defRPr/>
            </a:pPr>
            <a:endParaRPr lang="en-US" altLang="en-US" sz="800" dirty="0">
              <a:latin typeface="Arial" panose="020B0604020202020204" pitchFamily="34" charset="0"/>
              <a:cs typeface="Arial" panose="020B0604020202020204" pitchFamily="34" charset="0"/>
              <a:sym typeface="Arial" panose="020B0604020202020204" pitchFamily="34" charset="0"/>
            </a:endParaRPr>
          </a:p>
          <a:p>
            <a:endParaRPr lang="en-US" dirty="0"/>
          </a:p>
        </p:txBody>
      </p:sp>
    </p:spTree>
    <p:extLst>
      <p:ext uri="{BB962C8B-B14F-4D97-AF65-F5344CB8AC3E}">
        <p14:creationId xmlns:p14="http://schemas.microsoft.com/office/powerpoint/2010/main" val="88763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24405-133B-4105-2952-F6DFF9641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E4A5F-CCD9-4DD2-D6CD-A68DE5DF84C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D467F35-F17D-F7A2-3E94-60939427D435}"/>
              </a:ext>
            </a:extLst>
          </p:cNvPr>
          <p:cNvSpPr>
            <a:spLocks noGrp="1"/>
          </p:cNvSpPr>
          <p:nvPr>
            <p:ph type="body" idx="1"/>
          </p:nvPr>
        </p:nvSpPr>
        <p:spPr/>
        <p:txBody>
          <a:bodyPr/>
          <a:lstStyle/>
          <a:p>
            <a:pPr marL="0" marR="0" lvl="0" indent="0" defTabSz="228600" eaLnBrk="1" fontAlgn="auto" latinLnBrk="0" hangingPunct="1">
              <a:lnSpc>
                <a:spcPct val="100000"/>
              </a:lnSpc>
              <a:spcBef>
                <a:spcPts val="0"/>
              </a:spcBef>
              <a:spcAft>
                <a:spcPts val="0"/>
              </a:spcAft>
              <a:buClrTx/>
              <a:buSzTx/>
              <a:buFontTx/>
              <a:buNone/>
              <a:tabLst/>
              <a:defRPr/>
            </a:pPr>
            <a:endParaRPr lang="en-US" altLang="en-US" sz="800" dirty="0">
              <a:latin typeface="Arial" panose="020B0604020202020204" pitchFamily="34" charset="0"/>
              <a:cs typeface="Arial" panose="020B0604020202020204" pitchFamily="34" charset="0"/>
              <a:sym typeface="Arial" panose="020B0604020202020204" pitchFamily="34" charset="0"/>
            </a:endParaRPr>
          </a:p>
          <a:p>
            <a:endParaRPr lang="en-US" sz="1600" dirty="0"/>
          </a:p>
          <a:p>
            <a:pPr marL="0" marR="0" lvl="0" indent="0" defTabSz="228600" eaLnBrk="1" fontAlgn="auto" latinLnBrk="0" hangingPunct="1">
              <a:lnSpc>
                <a:spcPct val="100000"/>
              </a:lnSpc>
              <a:spcBef>
                <a:spcPts val="0"/>
              </a:spcBef>
              <a:spcAft>
                <a:spcPts val="0"/>
              </a:spcAft>
              <a:buClrTx/>
              <a:buSzTx/>
              <a:buFontTx/>
              <a:buNone/>
              <a:tabLst/>
              <a:defRPr/>
            </a:pPr>
            <a:endParaRPr lang="en-US" altLang="en-US" sz="800" dirty="0">
              <a:latin typeface="Arial" panose="020B0604020202020204" pitchFamily="34" charset="0"/>
              <a:cs typeface="Arial" panose="020B0604020202020204" pitchFamily="34" charset="0"/>
              <a:sym typeface="Arial" panose="020B0604020202020204" pitchFamily="34" charset="0"/>
            </a:endParaRPr>
          </a:p>
          <a:p>
            <a:endParaRPr lang="en-US" dirty="0"/>
          </a:p>
        </p:txBody>
      </p:sp>
    </p:spTree>
    <p:extLst>
      <p:ext uri="{BB962C8B-B14F-4D97-AF65-F5344CB8AC3E}">
        <p14:creationId xmlns:p14="http://schemas.microsoft.com/office/powerpoint/2010/main" val="350763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Fostering a culture of collaboration between academia and industry.</a:t>
            </a:r>
          </a:p>
        </p:txBody>
      </p:sp>
    </p:spTree>
    <p:extLst>
      <p:ext uri="{BB962C8B-B14F-4D97-AF65-F5344CB8AC3E}">
        <p14:creationId xmlns:p14="http://schemas.microsoft.com/office/powerpoint/2010/main" val="1995347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1">
  <p:cSld name="Title Slide1">
    <p:bg>
      <p:bgPr>
        <a:solidFill>
          <a:schemeClr val="dk2"/>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86494" y="1949951"/>
            <a:ext cx="3818221" cy="2781484"/>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FFFFFF"/>
              </a:buClr>
              <a:buSzPts val="3600"/>
              <a:buFont typeface="Arial"/>
              <a:buNone/>
              <a:defRPr sz="3600">
                <a:solidFill>
                  <a:srgbClr val="FFFFFF"/>
                </a:solidFil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3" name="Google Shape;13;p2">
            <a:hlinkClick r:id="" action="ppaction://hlinkshowjump?jump=previousslide"/>
          </p:cNvPr>
          <p:cNvSpPr txBox="1"/>
          <p:nvPr/>
        </p:nvSpPr>
        <p:spPr>
          <a:xfrm>
            <a:off x="10855271" y="6395510"/>
            <a:ext cx="72407" cy="321242"/>
          </a:xfrm>
          <a:prstGeom prst="rect">
            <a:avLst/>
          </a:prstGeom>
          <a:noFill/>
          <a:ln>
            <a:noFill/>
          </a:ln>
        </p:spPr>
        <p:txBody>
          <a:bodyPr spcFirstLastPara="1" wrap="square" lIns="0" tIns="0" rIns="0" bIns="0" anchor="t" anchorCtr="0">
            <a:spAutoFit/>
          </a:bodyPr>
          <a:lstStyle/>
          <a:p>
            <a:pPr marL="0" marR="0" lvl="0" indent="15400" algn="l" rtl="0">
              <a:lnSpc>
                <a:spcPct val="232000"/>
              </a:lnSpc>
              <a:spcBef>
                <a:spcPts val="0"/>
              </a:spcBef>
              <a:spcAft>
                <a:spcPts val="0"/>
              </a:spcAft>
              <a:buClr>
                <a:srgbClr val="5F574F"/>
              </a:buClr>
              <a:buSzPts val="1250"/>
              <a:buFont typeface="Arial"/>
              <a:buNone/>
            </a:pPr>
            <a:endParaRPr sz="1250" b="0" i="0" u="none" strike="noStrike" cap="none">
              <a:solidFill>
                <a:srgbClr val="5F574F"/>
              </a:solidFill>
              <a:latin typeface="Arial"/>
              <a:ea typeface="Arial"/>
              <a:cs typeface="Arial"/>
              <a:sym typeface="Arial"/>
            </a:endParaRPr>
          </a:p>
        </p:txBody>
      </p:sp>
      <p:sp>
        <p:nvSpPr>
          <p:cNvPr id="14" name="Google Shape;14;p2"/>
          <p:cNvSpPr txBox="1"/>
          <p:nvPr/>
        </p:nvSpPr>
        <p:spPr>
          <a:xfrm>
            <a:off x="11151080" y="6371068"/>
            <a:ext cx="56617" cy="230832"/>
          </a:xfrm>
          <a:prstGeom prst="rect">
            <a:avLst/>
          </a:prstGeom>
          <a:noFill/>
          <a:ln>
            <a:noFill/>
          </a:ln>
        </p:spPr>
        <p:txBody>
          <a:bodyPr spcFirstLastPara="1" wrap="square" lIns="0" tIns="0" rIns="0" bIns="0" anchor="t" anchorCtr="0">
            <a:spAutoFit/>
          </a:bodyPr>
          <a:lstStyle/>
          <a:p>
            <a:pPr marL="0" marR="0" lvl="0" indent="15400" algn="l" rtl="0">
              <a:lnSpc>
                <a:spcPct val="100000"/>
              </a:lnSpc>
              <a:spcBef>
                <a:spcPts val="0"/>
              </a:spcBef>
              <a:spcAft>
                <a:spcPts val="0"/>
              </a:spcAft>
              <a:buClr>
                <a:srgbClr val="5F574F"/>
              </a:buClr>
              <a:buSzPts val="1500"/>
              <a:buFont typeface="Raleway Light"/>
              <a:buNone/>
            </a:pPr>
            <a:endParaRPr sz="1500" b="0" i="0" u="none" strike="noStrike" cap="none">
              <a:solidFill>
                <a:srgbClr val="5F574F"/>
              </a:solidFill>
              <a:latin typeface="Arial"/>
              <a:ea typeface="Arial"/>
              <a:cs typeface="Arial"/>
              <a:sym typeface="Arial"/>
            </a:endParaRPr>
          </a:p>
        </p:txBody>
      </p:sp>
      <p:sp>
        <p:nvSpPr>
          <p:cNvPr id="15" name="Google Shape;15;p2"/>
          <p:cNvSpPr txBox="1">
            <a:spLocks noGrp="1"/>
          </p:cNvSpPr>
          <p:nvPr>
            <p:ph type="body" idx="1"/>
          </p:nvPr>
        </p:nvSpPr>
        <p:spPr>
          <a:xfrm>
            <a:off x="686494" y="5153432"/>
            <a:ext cx="3807685" cy="135522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lt1"/>
              </a:buClr>
              <a:buSzPts val="1600"/>
              <a:buFont typeface="Arial"/>
              <a:buNone/>
              <a:defRPr sz="1600" b="0" i="0">
                <a:solidFill>
                  <a:schemeClr val="lt1"/>
                </a:solidFill>
                <a:latin typeface="Arial"/>
                <a:ea typeface="Arial"/>
                <a:cs typeface="Arial"/>
                <a:sym typeface="Arial"/>
              </a:defRPr>
            </a:lvl1pPr>
            <a:lvl2pPr marL="914400" lvl="1" indent="-342900" algn="l">
              <a:lnSpc>
                <a:spcPct val="100000"/>
              </a:lnSpc>
              <a:spcBef>
                <a:spcPts val="350"/>
              </a:spcBef>
              <a:spcAft>
                <a:spcPts val="0"/>
              </a:spcAft>
              <a:buClr>
                <a:schemeClr val="dk1"/>
              </a:buClr>
              <a:buSzPts val="1800"/>
              <a:buChar char="–"/>
              <a:defRPr/>
            </a:lvl2pPr>
            <a:lvl3pPr marL="1371600" lvl="2" indent="-342900" algn="l">
              <a:lnSpc>
                <a:spcPct val="100000"/>
              </a:lnSpc>
              <a:spcBef>
                <a:spcPts val="350"/>
              </a:spcBef>
              <a:spcAft>
                <a:spcPts val="0"/>
              </a:spcAft>
              <a:buClr>
                <a:schemeClr val="dk1"/>
              </a:buClr>
              <a:buSzPts val="1800"/>
              <a:buChar char="•"/>
              <a:defRPr/>
            </a:lvl3pPr>
            <a:lvl4pPr marL="1828800" lvl="3" indent="-342900" algn="l">
              <a:lnSpc>
                <a:spcPct val="100000"/>
              </a:lnSpc>
              <a:spcBef>
                <a:spcPts val="350"/>
              </a:spcBef>
              <a:spcAft>
                <a:spcPts val="0"/>
              </a:spcAft>
              <a:buClr>
                <a:schemeClr val="dk1"/>
              </a:buClr>
              <a:buSzPts val="1800"/>
              <a:buChar char="–"/>
              <a:defRPr/>
            </a:lvl4pPr>
            <a:lvl5pPr marL="2286000" lvl="4" indent="-342900" algn="l">
              <a:lnSpc>
                <a:spcPct val="100000"/>
              </a:lnSpc>
              <a:spcBef>
                <a:spcPts val="350"/>
              </a:spcBef>
              <a:spcAft>
                <a:spcPts val="0"/>
              </a:spcAft>
              <a:buClr>
                <a:schemeClr val="dk1"/>
              </a:buClr>
              <a:buSzPts val="1800"/>
              <a:buChar char="»"/>
              <a:defRPr/>
            </a:lvl5pPr>
            <a:lvl6pPr marL="2743200" lvl="5" indent="-342900" algn="l">
              <a:lnSpc>
                <a:spcPct val="100000"/>
              </a:lnSpc>
              <a:spcBef>
                <a:spcPts val="350"/>
              </a:spcBef>
              <a:spcAft>
                <a:spcPts val="0"/>
              </a:spcAft>
              <a:buClr>
                <a:srgbClr val="000000"/>
              </a:buClr>
              <a:buSzPts val="1800"/>
              <a:buChar char="•"/>
              <a:defRPr/>
            </a:lvl6pPr>
            <a:lvl7pPr marL="3200400" lvl="6" indent="-342900" algn="l">
              <a:lnSpc>
                <a:spcPct val="100000"/>
              </a:lnSpc>
              <a:spcBef>
                <a:spcPts val="350"/>
              </a:spcBef>
              <a:spcAft>
                <a:spcPts val="0"/>
              </a:spcAft>
              <a:buClr>
                <a:srgbClr val="000000"/>
              </a:buClr>
              <a:buSzPts val="1800"/>
              <a:buChar char="•"/>
              <a:defRPr/>
            </a:lvl7pPr>
            <a:lvl8pPr marL="3657600" lvl="7" indent="-342900" algn="l">
              <a:lnSpc>
                <a:spcPct val="100000"/>
              </a:lnSpc>
              <a:spcBef>
                <a:spcPts val="350"/>
              </a:spcBef>
              <a:spcAft>
                <a:spcPts val="0"/>
              </a:spcAft>
              <a:buClr>
                <a:srgbClr val="000000"/>
              </a:buClr>
              <a:buSzPts val="1800"/>
              <a:buChar char="•"/>
              <a:defRPr/>
            </a:lvl8pPr>
            <a:lvl9pPr marL="4114800" lvl="8" indent="-342900" algn="l">
              <a:lnSpc>
                <a:spcPct val="100000"/>
              </a:lnSpc>
              <a:spcBef>
                <a:spcPts val="350"/>
              </a:spcBef>
              <a:spcAft>
                <a:spcPts val="0"/>
              </a:spcAft>
              <a:buClr>
                <a:srgbClr val="000000"/>
              </a:buClr>
              <a:buSzPts val="1800"/>
              <a:buChar char="•"/>
              <a:defRPr/>
            </a:lvl9pPr>
          </a:lstStyle>
          <a:p>
            <a:endParaRPr/>
          </a:p>
        </p:txBody>
      </p:sp>
      <p:pic>
        <p:nvPicPr>
          <p:cNvPr id="16" name="Google Shape;16;p2"/>
          <p:cNvPicPr preferRelativeResize="0"/>
          <p:nvPr/>
        </p:nvPicPr>
        <p:blipFill rotWithShape="1">
          <a:blip r:embed="rId2">
            <a:alphaModFix/>
          </a:blip>
          <a:srcRect/>
          <a:stretch/>
        </p:blipFill>
        <p:spPr>
          <a:xfrm>
            <a:off x="5185777" y="0"/>
            <a:ext cx="7006223" cy="6858000"/>
          </a:xfrm>
          <a:prstGeom prst="rect">
            <a:avLst/>
          </a:prstGeom>
          <a:noFill/>
          <a:ln>
            <a:noFill/>
          </a:ln>
        </p:spPr>
      </p:pic>
      <p:pic>
        <p:nvPicPr>
          <p:cNvPr id="17" name="Google Shape;17;p2"/>
          <p:cNvPicPr preferRelativeResize="0"/>
          <p:nvPr/>
        </p:nvPicPr>
        <p:blipFill rotWithShape="1">
          <a:blip r:embed="rId3">
            <a:alphaModFix/>
          </a:blip>
          <a:srcRect/>
          <a:stretch/>
        </p:blipFill>
        <p:spPr>
          <a:xfrm>
            <a:off x="686494" y="4902149"/>
            <a:ext cx="1188720" cy="74814"/>
          </a:xfrm>
          <a:prstGeom prst="rect">
            <a:avLst/>
          </a:prstGeom>
          <a:noFill/>
          <a:ln>
            <a:noFill/>
          </a:ln>
        </p:spPr>
      </p:pic>
      <p:sp>
        <p:nvSpPr>
          <p:cNvPr id="18" name="Google Shape;18;p2"/>
          <p:cNvSpPr txBox="1">
            <a:spLocks noGrp="1"/>
          </p:cNvSpPr>
          <p:nvPr>
            <p:ph type="body" idx="2"/>
          </p:nvPr>
        </p:nvSpPr>
        <p:spPr>
          <a:xfrm>
            <a:off x="8388973" y="6410777"/>
            <a:ext cx="3489220" cy="195753"/>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1000"/>
              </a:spcBef>
              <a:spcAft>
                <a:spcPts val="0"/>
              </a:spcAft>
              <a:buClr>
                <a:schemeClr val="lt1"/>
              </a:buClr>
              <a:buSzPts val="1200"/>
              <a:buFont typeface="Arial"/>
              <a:buNone/>
              <a:defRPr sz="1200" b="0" i="1">
                <a:solidFill>
                  <a:schemeClr val="lt1"/>
                </a:solidFill>
                <a:latin typeface="Arial"/>
                <a:ea typeface="Arial"/>
                <a:cs typeface="Arial"/>
                <a:sym typeface="Arial"/>
              </a:defRPr>
            </a:lvl1pPr>
            <a:lvl2pPr marL="914400" lvl="1" indent="-342900" algn="l">
              <a:lnSpc>
                <a:spcPct val="100000"/>
              </a:lnSpc>
              <a:spcBef>
                <a:spcPts val="350"/>
              </a:spcBef>
              <a:spcAft>
                <a:spcPts val="0"/>
              </a:spcAft>
              <a:buClr>
                <a:schemeClr val="dk1"/>
              </a:buClr>
              <a:buSzPts val="1800"/>
              <a:buChar char="–"/>
              <a:defRPr/>
            </a:lvl2pPr>
            <a:lvl3pPr marL="1371600" lvl="2" indent="-342900" algn="l">
              <a:lnSpc>
                <a:spcPct val="100000"/>
              </a:lnSpc>
              <a:spcBef>
                <a:spcPts val="350"/>
              </a:spcBef>
              <a:spcAft>
                <a:spcPts val="0"/>
              </a:spcAft>
              <a:buClr>
                <a:schemeClr val="dk1"/>
              </a:buClr>
              <a:buSzPts val="1800"/>
              <a:buChar char="•"/>
              <a:defRPr/>
            </a:lvl3pPr>
            <a:lvl4pPr marL="1828800" lvl="3" indent="-342900" algn="l">
              <a:lnSpc>
                <a:spcPct val="100000"/>
              </a:lnSpc>
              <a:spcBef>
                <a:spcPts val="350"/>
              </a:spcBef>
              <a:spcAft>
                <a:spcPts val="0"/>
              </a:spcAft>
              <a:buClr>
                <a:schemeClr val="dk1"/>
              </a:buClr>
              <a:buSzPts val="1800"/>
              <a:buChar char="–"/>
              <a:defRPr/>
            </a:lvl4pPr>
            <a:lvl5pPr marL="2286000" lvl="4" indent="-342900" algn="l">
              <a:lnSpc>
                <a:spcPct val="100000"/>
              </a:lnSpc>
              <a:spcBef>
                <a:spcPts val="350"/>
              </a:spcBef>
              <a:spcAft>
                <a:spcPts val="0"/>
              </a:spcAft>
              <a:buClr>
                <a:schemeClr val="dk1"/>
              </a:buClr>
              <a:buSzPts val="1800"/>
              <a:buChar char="»"/>
              <a:defRPr/>
            </a:lvl5pPr>
            <a:lvl6pPr marL="2743200" lvl="5" indent="-342900" algn="l">
              <a:lnSpc>
                <a:spcPct val="100000"/>
              </a:lnSpc>
              <a:spcBef>
                <a:spcPts val="350"/>
              </a:spcBef>
              <a:spcAft>
                <a:spcPts val="0"/>
              </a:spcAft>
              <a:buClr>
                <a:srgbClr val="000000"/>
              </a:buClr>
              <a:buSzPts val="1800"/>
              <a:buChar char="•"/>
              <a:defRPr/>
            </a:lvl6pPr>
            <a:lvl7pPr marL="3200400" lvl="6" indent="-342900" algn="l">
              <a:lnSpc>
                <a:spcPct val="100000"/>
              </a:lnSpc>
              <a:spcBef>
                <a:spcPts val="350"/>
              </a:spcBef>
              <a:spcAft>
                <a:spcPts val="0"/>
              </a:spcAft>
              <a:buClr>
                <a:srgbClr val="000000"/>
              </a:buClr>
              <a:buSzPts val="1800"/>
              <a:buChar char="•"/>
              <a:defRPr/>
            </a:lvl7pPr>
            <a:lvl8pPr marL="3657600" lvl="7" indent="-342900" algn="l">
              <a:lnSpc>
                <a:spcPct val="100000"/>
              </a:lnSpc>
              <a:spcBef>
                <a:spcPts val="350"/>
              </a:spcBef>
              <a:spcAft>
                <a:spcPts val="0"/>
              </a:spcAft>
              <a:buClr>
                <a:srgbClr val="000000"/>
              </a:buClr>
              <a:buSzPts val="1800"/>
              <a:buChar char="•"/>
              <a:defRPr/>
            </a:lvl8pPr>
            <a:lvl9pPr marL="4114800" lvl="8" indent="-342900" algn="l">
              <a:lnSpc>
                <a:spcPct val="100000"/>
              </a:lnSpc>
              <a:spcBef>
                <a:spcPts val="350"/>
              </a:spcBef>
              <a:spcAft>
                <a:spcPts val="0"/>
              </a:spcAft>
              <a:buClr>
                <a:srgbClr val="000000"/>
              </a:buClr>
              <a:buSzPts val="1800"/>
              <a:buChar char="•"/>
              <a:defRPr/>
            </a:lvl9pPr>
          </a:lstStyle>
          <a:p>
            <a:endParaRPr/>
          </a:p>
        </p:txBody>
      </p:sp>
      <p:pic>
        <p:nvPicPr>
          <p:cNvPr id="19" name="Google Shape;19;p2" descr="A black background with white text&#10;&#10;Description automatically generated"/>
          <p:cNvPicPr preferRelativeResize="0"/>
          <p:nvPr/>
        </p:nvPicPr>
        <p:blipFill rotWithShape="1">
          <a:blip r:embed="rId4">
            <a:alphaModFix/>
          </a:blip>
          <a:srcRect/>
          <a:stretch/>
        </p:blipFill>
        <p:spPr>
          <a:xfrm>
            <a:off x="527513" y="349346"/>
            <a:ext cx="3465470" cy="1039641"/>
          </a:xfrm>
          <a:prstGeom prst="rect">
            <a:avLst/>
          </a:prstGeom>
          <a:noFill/>
          <a:ln>
            <a:noFill/>
          </a:ln>
        </p:spPr>
      </p:pic>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AAE4-E61A-6E4D-9593-D1BA208065A0}"/>
              </a:ext>
            </a:extLst>
          </p:cNvPr>
          <p:cNvSpPr>
            <a:spLocks noGrp="1"/>
          </p:cNvSpPr>
          <p:nvPr>
            <p:ph type="title" hasCustomPrompt="1"/>
          </p:nvPr>
        </p:nvSpPr>
        <p:spPr>
          <a:xfrm>
            <a:off x="599537" y="784013"/>
            <a:ext cx="3833918" cy="1052456"/>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0B7CBDD1-0066-282B-1491-25CD517F2C89}"/>
              </a:ext>
            </a:extLst>
          </p:cNvPr>
          <p:cNvSpPr>
            <a:spLocks noGrp="1"/>
          </p:cNvSpPr>
          <p:nvPr>
            <p:ph type="sldNum" sz="quarter" idx="10"/>
          </p:nvPr>
        </p:nvSpPr>
        <p:spPr/>
        <p:txBody>
          <a:bodyPr/>
          <a:lstStyle/>
          <a:p>
            <a:pPr algn="r"/>
            <a:fld id="{86CB4B4D-7CA3-9044-876B-883B54F8677D}" type="slidenum">
              <a:rPr lang="en-US" smtClean="0"/>
              <a:pPr algn="r"/>
              <a:t>‹#›</a:t>
            </a:fld>
            <a:endParaRPr lang="en-US" dirty="0"/>
          </a:p>
        </p:txBody>
      </p:sp>
      <p:grpSp>
        <p:nvGrpSpPr>
          <p:cNvPr id="10" name="Group 9">
            <a:extLst>
              <a:ext uri="{FF2B5EF4-FFF2-40B4-BE49-F238E27FC236}">
                <a16:creationId xmlns:a16="http://schemas.microsoft.com/office/drawing/2014/main" id="{A2011BD1-3972-FB07-6C8C-6BD5660DB9DF}"/>
              </a:ext>
            </a:extLst>
          </p:cNvPr>
          <p:cNvGrpSpPr/>
          <p:nvPr userDrawn="1"/>
        </p:nvGrpSpPr>
        <p:grpSpPr>
          <a:xfrm>
            <a:off x="6414655" y="706340"/>
            <a:ext cx="6334810" cy="7293405"/>
            <a:chOff x="5932799" y="689625"/>
            <a:chExt cx="5711358" cy="6575611"/>
          </a:xfrm>
        </p:grpSpPr>
        <p:pic>
          <p:nvPicPr>
            <p:cNvPr id="5" name="Picture 4">
              <a:extLst>
                <a:ext uri="{FF2B5EF4-FFF2-40B4-BE49-F238E27FC236}">
                  <a16:creationId xmlns:a16="http://schemas.microsoft.com/office/drawing/2014/main" id="{B76724A6-B7A6-2791-2E93-51B07E3A9BC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645" b="-9645"/>
            <a:stretch/>
          </p:blipFill>
          <p:spPr>
            <a:xfrm>
              <a:off x="5932799" y="689625"/>
              <a:ext cx="5711358" cy="6179771"/>
            </a:xfrm>
            <a:prstGeom prst="round2SameRect">
              <a:avLst>
                <a:gd name="adj1" fmla="val 50000"/>
                <a:gd name="adj2" fmla="val 0"/>
              </a:avLst>
            </a:prstGeom>
          </p:spPr>
        </p:pic>
        <p:sp>
          <p:nvSpPr>
            <p:cNvPr id="6" name="Round Same Side Corner Rectangle 5">
              <a:extLst>
                <a:ext uri="{FF2B5EF4-FFF2-40B4-BE49-F238E27FC236}">
                  <a16:creationId xmlns:a16="http://schemas.microsoft.com/office/drawing/2014/main" id="{3F2D9BAA-A1D3-9CB4-2F73-0C0E7937D034}"/>
                </a:ext>
              </a:extLst>
            </p:cNvPr>
            <p:cNvSpPr/>
            <p:nvPr userDrawn="1"/>
          </p:nvSpPr>
          <p:spPr>
            <a:xfrm>
              <a:off x="6158410" y="975271"/>
              <a:ext cx="5256792" cy="6289965"/>
            </a:xfrm>
            <a:prstGeom prst="round2SameRect">
              <a:avLst>
                <a:gd name="adj1" fmla="val 50000"/>
                <a:gd name="adj2" fmla="val 0"/>
              </a:avLst>
            </a:prstGeom>
            <a:noFill/>
            <a:ln w="1905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088638" rtl="0" fontAlgn="auto" latinLnBrk="0" hangingPunct="0">
                <a:lnSpc>
                  <a:spcPct val="100000"/>
                </a:lnSpc>
                <a:spcBef>
                  <a:spcPts val="0"/>
                </a:spcBef>
                <a:spcAft>
                  <a:spcPts val="0"/>
                </a:spcAft>
                <a:buClrTx/>
                <a:buSzTx/>
                <a:buFontTx/>
                <a:buNone/>
                <a:tabLst/>
              </a:pPr>
              <a:endParaRPr kumimoji="0" lang="en-US" sz="4300" b="0" i="0" u="none" strike="noStrike" cap="none" spc="0" normalizeH="0" baseline="0">
                <a:ln>
                  <a:noFill/>
                </a:ln>
                <a:solidFill>
                  <a:srgbClr val="000000"/>
                </a:solidFill>
                <a:effectLst/>
                <a:uFillTx/>
                <a:latin typeface="+mn-lt"/>
                <a:ea typeface="+mn-ea"/>
                <a:cs typeface="+mn-cs"/>
                <a:sym typeface="Calibri"/>
              </a:endParaRPr>
            </a:p>
          </p:txBody>
        </p:sp>
      </p:grpSp>
      <p:sp>
        <p:nvSpPr>
          <p:cNvPr id="9" name="Text Placeholder 8">
            <a:extLst>
              <a:ext uri="{FF2B5EF4-FFF2-40B4-BE49-F238E27FC236}">
                <a16:creationId xmlns:a16="http://schemas.microsoft.com/office/drawing/2014/main" id="{82A82862-F88A-AEA5-1A12-EEA87D7DA99A}"/>
              </a:ext>
            </a:extLst>
          </p:cNvPr>
          <p:cNvSpPr>
            <a:spLocks noGrp="1"/>
          </p:cNvSpPr>
          <p:nvPr>
            <p:ph type="body" sz="quarter" idx="11"/>
          </p:nvPr>
        </p:nvSpPr>
        <p:spPr>
          <a:xfrm>
            <a:off x="600075" y="2335388"/>
            <a:ext cx="4429125" cy="4198938"/>
          </a:xfrm>
        </p:spPr>
        <p:txBody>
          <a:bodyPr/>
          <a:lstStyle>
            <a:lvl1pPr marL="228600" indent="-228600">
              <a:spcBef>
                <a:spcPts val="2200"/>
              </a:spcBef>
              <a:buFont typeface="+mj-lt"/>
              <a:buAutoNum type="arabicPeriod"/>
              <a:defRPr/>
            </a:lvl1pPr>
          </a:lstStyle>
          <a:p>
            <a:pPr lvl="0"/>
            <a:r>
              <a:rPr lang="en-US" dirty="0"/>
              <a:t>Click to edit Master text styles</a:t>
            </a:r>
          </a:p>
        </p:txBody>
      </p:sp>
      <p:pic>
        <p:nvPicPr>
          <p:cNvPr id="11" name="Picture 10">
            <a:extLst>
              <a:ext uri="{FF2B5EF4-FFF2-40B4-BE49-F238E27FC236}">
                <a16:creationId xmlns:a16="http://schemas.microsoft.com/office/drawing/2014/main" id="{F26EC77B-B906-BE36-3688-B9532B29FC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537" y="2027739"/>
            <a:ext cx="1188720" cy="74814"/>
          </a:xfrm>
          <a:prstGeom prst="rect">
            <a:avLst/>
          </a:prstGeom>
        </p:spPr>
      </p:pic>
    </p:spTree>
    <p:extLst>
      <p:ext uri="{BB962C8B-B14F-4D97-AF65-F5344CB8AC3E}">
        <p14:creationId xmlns:p14="http://schemas.microsoft.com/office/powerpoint/2010/main" val="251589395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241A897-931A-4DD6-BBCB-4D704D699CA5}"/>
              </a:ext>
            </a:extLst>
          </p:cNvPr>
          <p:cNvSpPr>
            <a:spLocks noGrp="1"/>
          </p:cNvSpPr>
          <p:nvPr>
            <p:ph type="pic" sz="quarter" idx="10"/>
          </p:nvPr>
        </p:nvSpPr>
        <p:spPr>
          <a:xfrm>
            <a:off x="0" y="208723"/>
            <a:ext cx="12192000" cy="6440557"/>
          </a:xfrm>
          <a:custGeom>
            <a:avLst/>
            <a:gdLst>
              <a:gd name="connsiteX0" fmla="*/ 12188825 w 24377650"/>
              <a:gd name="connsiteY0" fmla="*/ 0 h 12881113"/>
              <a:gd name="connsiteX1" fmla="*/ 24377650 w 24377650"/>
              <a:gd name="connsiteY1" fmla="*/ 0 h 12881113"/>
              <a:gd name="connsiteX2" fmla="*/ 24377650 w 24377650"/>
              <a:gd name="connsiteY2" fmla="*/ 12881113 h 12881113"/>
              <a:gd name="connsiteX3" fmla="*/ 12188825 w 24377650"/>
              <a:gd name="connsiteY3" fmla="*/ 12881113 h 12881113"/>
              <a:gd name="connsiteX4" fmla="*/ 0 w 24377650"/>
              <a:gd name="connsiteY4" fmla="*/ 0 h 12881113"/>
              <a:gd name="connsiteX5" fmla="*/ 3326569 w 24377650"/>
              <a:gd name="connsiteY5" fmla="*/ 0 h 12881113"/>
              <a:gd name="connsiteX6" fmla="*/ 3326569 w 24377650"/>
              <a:gd name="connsiteY6" fmla="*/ 12881113 h 12881113"/>
              <a:gd name="connsiteX7" fmla="*/ 0 w 24377650"/>
              <a:gd name="connsiteY7" fmla="*/ 12881113 h 1288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77650" h="12881113">
                <a:moveTo>
                  <a:pt x="12188825" y="0"/>
                </a:moveTo>
                <a:lnTo>
                  <a:pt x="24377650" y="0"/>
                </a:lnTo>
                <a:lnTo>
                  <a:pt x="24377650" y="12881113"/>
                </a:lnTo>
                <a:lnTo>
                  <a:pt x="12188825" y="12881113"/>
                </a:lnTo>
                <a:close/>
                <a:moveTo>
                  <a:pt x="0" y="0"/>
                </a:moveTo>
                <a:lnTo>
                  <a:pt x="3326569" y="0"/>
                </a:lnTo>
                <a:lnTo>
                  <a:pt x="3326569" y="12881113"/>
                </a:lnTo>
                <a:lnTo>
                  <a:pt x="0" y="12881113"/>
                </a:lnTo>
                <a:close/>
              </a:path>
            </a:pathLst>
          </a:custGeom>
          <a:solidFill>
            <a:schemeClr val="bg2">
              <a:lumMod val="90000"/>
            </a:schemeClr>
          </a:solidFill>
        </p:spPr>
        <p:txBody>
          <a:bodyPr wrap="square">
            <a:noAutofit/>
          </a:bodyPr>
          <a:lstStyle/>
          <a:p>
            <a:endParaRPr lang="en-US"/>
          </a:p>
        </p:txBody>
      </p:sp>
    </p:spTree>
    <p:extLst>
      <p:ext uri="{BB962C8B-B14F-4D97-AF65-F5344CB8AC3E}">
        <p14:creationId xmlns:p14="http://schemas.microsoft.com/office/powerpoint/2010/main" val="18259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itle and Two Column2">
    <p:spTree>
      <p:nvGrpSpPr>
        <p:cNvPr id="1" name=""/>
        <p:cNvGrpSpPr/>
        <p:nvPr/>
      </p:nvGrpSpPr>
      <p:grpSpPr>
        <a:xfrm>
          <a:off x="0" y="0"/>
          <a:ext cx="0" cy="0"/>
          <a:chOff x="0" y="0"/>
          <a:chExt cx="0" cy="0"/>
        </a:xfrm>
      </p:grpSpPr>
      <p:sp>
        <p:nvSpPr>
          <p:cNvPr id="63" name="Title Text"/>
          <p:cNvSpPr txBox="1">
            <a:spLocks noGrp="1"/>
          </p:cNvSpPr>
          <p:nvPr>
            <p:ph type="title" hasCustomPrompt="1"/>
          </p:nvPr>
        </p:nvSpPr>
        <p:spPr>
          <a:xfrm>
            <a:off x="803339" y="1405084"/>
            <a:ext cx="3198964" cy="2655000"/>
          </a:xfrm>
          <a:prstGeom prst="rect">
            <a:avLst/>
          </a:prstGeom>
        </p:spPr>
        <p:txBody>
          <a:bodyPr anchor="ctr">
            <a:normAutofit/>
          </a:bodyPr>
          <a:lstStyle>
            <a:lvl1pPr algn="l">
              <a:defRPr sz="2400" b="1" i="0">
                <a:solidFill>
                  <a:schemeClr val="tx2"/>
                </a:solidFill>
                <a:latin typeface="Source Sans Pro" panose="020B0503030403020204" pitchFamily="34" charset="77"/>
                <a:ea typeface="Source Sans Pro" panose="020B0503030403020204" pitchFamily="34" charset="77"/>
                <a:cs typeface="Source Sans Pro" panose="020B0503030403020204" pitchFamily="34" charset="77"/>
                <a:sym typeface="Source Sans Pro Light"/>
              </a:defRPr>
            </a:lvl1pPr>
          </a:lstStyle>
          <a:p>
            <a:r>
              <a:rPr lang="en-US" dirty="0"/>
              <a:t>TITLE TEXT</a:t>
            </a:r>
          </a:p>
        </p:txBody>
      </p:sp>
      <p:sp>
        <p:nvSpPr>
          <p:cNvPr id="64" name="Body Level One…"/>
          <p:cNvSpPr txBox="1">
            <a:spLocks noGrp="1"/>
          </p:cNvSpPr>
          <p:nvPr>
            <p:ph type="body" sz="half" idx="1"/>
          </p:nvPr>
        </p:nvSpPr>
        <p:spPr>
          <a:xfrm>
            <a:off x="4872148" y="1405084"/>
            <a:ext cx="6624120" cy="4644608"/>
          </a:xfrm>
          <a:prstGeom prst="rect">
            <a:avLst/>
          </a:prstGeom>
        </p:spPr>
        <p:txBody>
          <a:bodyPr>
            <a:normAutofit/>
          </a:bodyPr>
          <a:lstStyle>
            <a:lvl1pPr marL="0" indent="0">
              <a:spcBef>
                <a:spcPts val="2000"/>
              </a:spcBef>
              <a:buSzTx/>
              <a:buNone/>
              <a:defRPr sz="2000" b="1" cap="all">
                <a:solidFill>
                  <a:schemeClr val="tx1"/>
                </a:solidFill>
                <a:latin typeface="Source Sans Pro"/>
                <a:ea typeface="Source Sans Pro"/>
                <a:cs typeface="Source Sans Pro"/>
                <a:sym typeface="Source Sans Pro"/>
              </a:defRPr>
            </a:lvl1pPr>
            <a:lvl2pPr marL="0" indent="0">
              <a:buSzTx/>
              <a:buNone/>
              <a:defRPr sz="2000">
                <a:solidFill>
                  <a:schemeClr val="tx1"/>
                </a:solidFill>
                <a:latin typeface="Source Sans Pro Light"/>
                <a:ea typeface="Source Sans Pro Light"/>
                <a:cs typeface="Source Sans Pro Light"/>
                <a:sym typeface="Source Sans Pro Light"/>
              </a:defRPr>
            </a:lvl2pPr>
            <a:lvl3pPr marL="0" indent="457200">
              <a:buSzTx/>
              <a:buNone/>
              <a:defRPr sz="2000">
                <a:solidFill>
                  <a:schemeClr val="tx1"/>
                </a:solidFill>
                <a:latin typeface="Source Sans Pro Light"/>
                <a:ea typeface="Source Sans Pro Light"/>
                <a:cs typeface="Source Sans Pro Light"/>
                <a:sym typeface="Source Sans Pro Light"/>
              </a:defRPr>
            </a:lvl3pPr>
            <a:lvl4pPr marL="0" indent="685800">
              <a:buSzTx/>
              <a:buNone/>
              <a:defRPr sz="2000">
                <a:solidFill>
                  <a:schemeClr val="tx1"/>
                </a:solidFill>
                <a:latin typeface="Source Sans Pro Light"/>
                <a:ea typeface="Source Sans Pro Light"/>
                <a:cs typeface="Source Sans Pro Light"/>
                <a:sym typeface="Source Sans Pro Light"/>
              </a:defRPr>
            </a:lvl4pPr>
            <a:lvl5pPr marL="0" indent="914400">
              <a:buSzTx/>
              <a:buNone/>
              <a:defRPr sz="2000">
                <a:solidFill>
                  <a:schemeClr val="tx1"/>
                </a:solidFill>
                <a:latin typeface="Source Sans Pro Light"/>
                <a:ea typeface="Source Sans Pro Light"/>
                <a:cs typeface="Source Sans Pro Light"/>
                <a:sym typeface="Source Sans Pro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 name="Slide Number">
            <a:extLst>
              <a:ext uri="{FF2B5EF4-FFF2-40B4-BE49-F238E27FC236}">
                <a16:creationId xmlns:a16="http://schemas.microsoft.com/office/drawing/2014/main" id="{2F5ADCF6-F905-D095-1081-5F447B597325}"/>
              </a:ext>
            </a:extLst>
          </p:cNvPr>
          <p:cNvSpPr txBox="1">
            <a:spLocks noGrp="1"/>
          </p:cNvSpPr>
          <p:nvPr>
            <p:ph type="sldNum" sz="quarter" idx="4"/>
          </p:nvPr>
        </p:nvSpPr>
        <p:spPr>
          <a:xfrm>
            <a:off x="11453437" y="6590322"/>
            <a:ext cx="451061" cy="127001"/>
          </a:xfrm>
          <a:prstGeom prst="rect">
            <a:avLst/>
          </a:prstGeom>
        </p:spPr>
        <p:txBody>
          <a:bodyPr wrap="square" lIns="0" tIns="0" rIns="0" bIns="0"/>
          <a:lstStyle>
            <a:lvl1pPr algn="l">
              <a:defRPr sz="750" b="0" i="0">
                <a:solidFill>
                  <a:schemeClr val="tx1"/>
                </a:solidFill>
                <a:latin typeface="Source Sans Pro" panose="020B0503030403020204" pitchFamily="34" charset="77"/>
                <a:ea typeface="Source Sans Pro" panose="020B0503030403020204" pitchFamily="34" charset="77"/>
                <a:cs typeface="Source Sans Pro" panose="020B0503030403020204" pitchFamily="34" charset="77"/>
                <a:sym typeface="Crimson"/>
              </a:defRPr>
            </a:lvl1pPr>
          </a:lstStyle>
          <a:p>
            <a:pPr algn="r"/>
            <a:fld id="{86CB4B4D-7CA3-9044-876B-883B54F8677D}" type="slidenum">
              <a:rPr lang="en-US" smtClean="0"/>
              <a:pPr algn="r"/>
              <a:t>‹#›</a:t>
            </a:fld>
            <a:endParaRPr lang="en-US" dirty="0"/>
          </a:p>
        </p:txBody>
      </p:sp>
    </p:spTree>
    <p:extLst>
      <p:ext uri="{BB962C8B-B14F-4D97-AF65-F5344CB8AC3E}">
        <p14:creationId xmlns:p14="http://schemas.microsoft.com/office/powerpoint/2010/main" val="169229634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and Image">
    <p:spTree>
      <p:nvGrpSpPr>
        <p:cNvPr id="1" name=""/>
        <p:cNvGrpSpPr/>
        <p:nvPr/>
      </p:nvGrpSpPr>
      <p:grpSpPr>
        <a:xfrm>
          <a:off x="0" y="0"/>
          <a:ext cx="0" cy="0"/>
          <a:chOff x="0" y="0"/>
          <a:chExt cx="0" cy="0"/>
        </a:xfrm>
      </p:grpSpPr>
      <p:sp>
        <p:nvSpPr>
          <p:cNvPr id="142" name="Image"/>
          <p:cNvSpPr>
            <a:spLocks noGrp="1"/>
          </p:cNvSpPr>
          <p:nvPr>
            <p:ph type="pic" idx="13"/>
          </p:nvPr>
        </p:nvSpPr>
        <p:spPr>
          <a:xfrm>
            <a:off x="0" y="-7619"/>
            <a:ext cx="12205161" cy="3564100"/>
          </a:xfrm>
          <a:prstGeom prst="rect">
            <a:avLst/>
          </a:prstGeom>
        </p:spPr>
        <p:txBody>
          <a:bodyPr lIns="91439" rIns="91439"/>
          <a:lstStyle/>
          <a:p>
            <a:endParaRPr/>
          </a:p>
        </p:txBody>
      </p:sp>
      <p:sp>
        <p:nvSpPr>
          <p:cNvPr id="143" name="Slide Number"/>
          <p:cNvSpPr txBox="1">
            <a:spLocks noGrp="1"/>
          </p:cNvSpPr>
          <p:nvPr>
            <p:ph type="sldNum" sz="quarter" idx="2"/>
          </p:nvPr>
        </p:nvSpPr>
        <p:spPr>
          <a:xfrm>
            <a:off x="705671" y="6417009"/>
            <a:ext cx="451061" cy="127001"/>
          </a:xfrm>
          <a:prstGeom prst="rect">
            <a:avLst/>
          </a:prstGeom>
        </p:spPr>
        <p:txBody>
          <a:bodyPr wrap="square" lIns="0" tIns="0" rIns="0" bIns="0"/>
          <a:lstStyle>
            <a:lvl1pPr algn="l">
              <a:defRPr sz="750" i="1">
                <a:solidFill>
                  <a:srgbClr val="5F574F"/>
                </a:solidFill>
                <a:latin typeface="Crimson"/>
                <a:ea typeface="Crimson"/>
                <a:cs typeface="Crimson"/>
                <a:sym typeface="Crimson"/>
              </a:defRPr>
            </a:lvl1pPr>
          </a:lstStyle>
          <a:p>
            <a:fld id="{86CB4B4D-7CA3-9044-876B-883B54F8677D}" type="slidenum">
              <a:t>‹#›</a:t>
            </a:fld>
            <a:endParaRPr/>
          </a:p>
        </p:txBody>
      </p:sp>
      <p:sp>
        <p:nvSpPr>
          <p:cNvPr id="148" name="Body Level One…"/>
          <p:cNvSpPr txBox="1">
            <a:spLocks noGrp="1"/>
          </p:cNvSpPr>
          <p:nvPr>
            <p:ph type="body" sz="half" idx="1"/>
          </p:nvPr>
        </p:nvSpPr>
        <p:spPr>
          <a:xfrm>
            <a:off x="803339" y="3923835"/>
            <a:ext cx="10585322" cy="2125857"/>
          </a:xfrm>
          <a:prstGeom prst="rect">
            <a:avLst/>
          </a:prstGeom>
        </p:spPr>
        <p:txBody>
          <a:bodyPr>
            <a:normAutofit/>
          </a:bodyPr>
          <a:lstStyle>
            <a:lvl1pPr marL="0" indent="0">
              <a:spcBef>
                <a:spcPts val="500"/>
              </a:spcBef>
              <a:buSzTx/>
              <a:buNone/>
              <a:defRPr sz="2000">
                <a:solidFill>
                  <a:srgbClr val="5F574F"/>
                </a:solidFill>
                <a:latin typeface="Source Sans Pro Light"/>
                <a:ea typeface="Source Sans Pro Light"/>
                <a:cs typeface="Source Sans Pro Light"/>
                <a:sym typeface="Source Sans Pro Light"/>
              </a:defRPr>
            </a:lvl1pPr>
            <a:lvl2pPr>
              <a:defRPr sz="1500">
                <a:solidFill>
                  <a:srgbClr val="5F574F"/>
                </a:solidFill>
                <a:latin typeface="Source Sans Pro Light"/>
                <a:ea typeface="Source Sans Pro Light"/>
                <a:cs typeface="Source Sans Pro Light"/>
                <a:sym typeface="Source Sans Pro Light"/>
              </a:defRPr>
            </a:lvl2pPr>
            <a:lvl3pPr>
              <a:defRPr sz="1000">
                <a:solidFill>
                  <a:srgbClr val="5F574F"/>
                </a:solidFill>
                <a:latin typeface="Source Sans Pro Light"/>
                <a:ea typeface="Source Sans Pro Light"/>
                <a:cs typeface="Source Sans Pro Light"/>
                <a:sym typeface="Source Sans Pro Light"/>
              </a:defRPr>
            </a:lvl3pPr>
            <a:lvl4pPr marL="868680" indent="-182880">
              <a:defRPr sz="800">
                <a:solidFill>
                  <a:srgbClr val="5F574F"/>
                </a:solidFill>
                <a:latin typeface="Source Sans Pro Light"/>
                <a:ea typeface="Source Sans Pro Light"/>
                <a:cs typeface="Source Sans Pro Light"/>
                <a:sym typeface="Source Sans Pro Light"/>
              </a:defRPr>
            </a:lvl4pPr>
            <a:lvl5pPr>
              <a:defRPr sz="600">
                <a:solidFill>
                  <a:srgbClr val="5F574F"/>
                </a:solidFill>
                <a:latin typeface="Source Sans Pro Light"/>
                <a:ea typeface="Source Sans Pro Light"/>
                <a:cs typeface="Source Sans Pro Light"/>
                <a:sym typeface="Source Sans Pro Light"/>
              </a:defRPr>
            </a:lvl5pPr>
          </a:lstStyle>
          <a:p>
            <a:r>
              <a:t>Body Level One</a:t>
            </a:r>
          </a:p>
          <a:p>
            <a:pPr lvl="1"/>
            <a:r>
              <a:t>Body Level Two</a:t>
            </a:r>
          </a:p>
          <a:p>
            <a:pPr lvl="2"/>
            <a:r>
              <a:t>Body Level Three</a:t>
            </a:r>
          </a:p>
          <a:p>
            <a:pPr lvl="3"/>
            <a:r>
              <a:t>Body Level Four</a:t>
            </a:r>
          </a:p>
          <a:p>
            <a:pPr lvl="4"/>
            <a:r>
              <a:t>Body Level Five</a:t>
            </a:r>
          </a:p>
        </p:txBody>
      </p:sp>
      <p:pic>
        <p:nvPicPr>
          <p:cNvPr id="144" name="vptl-logo-stack-red.png" descr="vptl-logo-stack-red.png"/>
          <p:cNvPicPr>
            <a:picLocks noChangeAspect="1"/>
          </p:cNvPicPr>
          <p:nvPr/>
        </p:nvPicPr>
        <p:blipFill>
          <a:blip r:embed="rId2"/>
          <a:stretch>
            <a:fillRect/>
          </a:stretch>
        </p:blipFill>
        <p:spPr>
          <a:xfrm>
            <a:off x="10773614" y="-5304"/>
            <a:ext cx="711201" cy="412751"/>
          </a:xfrm>
          <a:prstGeom prst="rect">
            <a:avLst/>
          </a:prstGeom>
          <a:ln w="12700">
            <a:miter lim="400000"/>
          </a:ln>
        </p:spPr>
      </p:pic>
      <p:pic>
        <p:nvPicPr>
          <p:cNvPr id="12" name="vptl-logo-stack-red.png" descr="vptl-logo-stack-red.png"/>
          <p:cNvPicPr>
            <a:picLocks noChangeAspect="1"/>
          </p:cNvPicPr>
          <p:nvPr userDrawn="1"/>
        </p:nvPicPr>
        <p:blipFill>
          <a:blip r:embed="rId2"/>
          <a:stretch>
            <a:fillRect/>
          </a:stretch>
        </p:blipFill>
        <p:spPr>
          <a:xfrm>
            <a:off x="10773614" y="-5304"/>
            <a:ext cx="711201" cy="412751"/>
          </a:xfrm>
          <a:prstGeom prst="rect">
            <a:avLst/>
          </a:prstGeom>
          <a:ln w="12700">
            <a:miter lim="400000"/>
          </a:ln>
        </p:spPr>
      </p:pic>
    </p:spTree>
    <p:extLst>
      <p:ext uri="{BB962C8B-B14F-4D97-AF65-F5344CB8AC3E}">
        <p14:creationId xmlns:p14="http://schemas.microsoft.com/office/powerpoint/2010/main" val="51342761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1453437" y="6590322"/>
            <a:ext cx="451061" cy="1270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1"/>
          <p:cNvSpPr txBox="1">
            <a:spLocks noGrp="1"/>
          </p:cNvSpPr>
          <p:nvPr>
            <p:ph type="title"/>
          </p:nvPr>
        </p:nvSpPr>
        <p:spPr>
          <a:xfrm>
            <a:off x="599537" y="601394"/>
            <a:ext cx="10992926" cy="769717"/>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9pPr>
          </a:lstStyle>
          <a:p>
            <a:endParaRPr/>
          </a:p>
        </p:txBody>
      </p:sp>
      <p:sp>
        <p:nvSpPr>
          <p:cNvPr id="8" name="Google Shape;8;p1"/>
          <p:cNvSpPr txBox="1">
            <a:spLocks noGrp="1"/>
          </p:cNvSpPr>
          <p:nvPr>
            <p:ph type="body" idx="1"/>
          </p:nvPr>
        </p:nvSpPr>
        <p:spPr>
          <a:xfrm>
            <a:off x="599537" y="1639315"/>
            <a:ext cx="10992926" cy="464460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30200" algn="l" rtl="0">
              <a:lnSpc>
                <a:spcPct val="100000"/>
              </a:lnSpc>
              <a:spcBef>
                <a:spcPts val="3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04800" algn="l" rtl="0">
              <a:lnSpc>
                <a:spcPct val="100000"/>
              </a:lnSpc>
              <a:spcBef>
                <a:spcPts val="35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2100" algn="l" rtl="0">
              <a:lnSpc>
                <a:spcPct val="100000"/>
              </a:lnSpc>
              <a:spcBef>
                <a:spcPts val="35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rtl="0">
              <a:lnSpc>
                <a:spcPct val="100000"/>
              </a:lnSpc>
              <a:spcBef>
                <a:spcPts val="35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30200" algn="l" rtl="0">
              <a:lnSpc>
                <a:spcPct val="100000"/>
              </a:lnSpc>
              <a:spcBef>
                <a:spcPts val="350"/>
              </a:spcBef>
              <a:spcAft>
                <a:spcPts val="0"/>
              </a:spcAft>
              <a:buClr>
                <a:srgbClr val="000000"/>
              </a:buClr>
              <a:buSzPts val="1600"/>
              <a:buFont typeface="Arial"/>
              <a:buChar char="•"/>
              <a:defRPr sz="1600" b="0" i="0" u="none" strike="noStrike" cap="none">
                <a:solidFill>
                  <a:srgbClr val="000000"/>
                </a:solidFill>
                <a:latin typeface="Calibri"/>
                <a:ea typeface="Calibri"/>
                <a:cs typeface="Calibri"/>
                <a:sym typeface="Calibri"/>
              </a:defRPr>
            </a:lvl6pPr>
            <a:lvl7pPr marL="3200400" marR="0" lvl="6" indent="-330200" algn="l" rtl="0">
              <a:lnSpc>
                <a:spcPct val="100000"/>
              </a:lnSpc>
              <a:spcBef>
                <a:spcPts val="350"/>
              </a:spcBef>
              <a:spcAft>
                <a:spcPts val="0"/>
              </a:spcAft>
              <a:buClr>
                <a:srgbClr val="000000"/>
              </a:buClr>
              <a:buSzPts val="1600"/>
              <a:buFont typeface="Arial"/>
              <a:buChar char="•"/>
              <a:defRPr sz="1600" b="0" i="0" u="none" strike="noStrike" cap="none">
                <a:solidFill>
                  <a:srgbClr val="000000"/>
                </a:solidFill>
                <a:latin typeface="Calibri"/>
                <a:ea typeface="Calibri"/>
                <a:cs typeface="Calibri"/>
                <a:sym typeface="Calibri"/>
              </a:defRPr>
            </a:lvl7pPr>
            <a:lvl8pPr marL="3657600" marR="0" lvl="7" indent="-330200" algn="l" rtl="0">
              <a:lnSpc>
                <a:spcPct val="100000"/>
              </a:lnSpc>
              <a:spcBef>
                <a:spcPts val="350"/>
              </a:spcBef>
              <a:spcAft>
                <a:spcPts val="0"/>
              </a:spcAft>
              <a:buClr>
                <a:srgbClr val="000000"/>
              </a:buClr>
              <a:buSzPts val="1600"/>
              <a:buFont typeface="Arial"/>
              <a:buChar char="•"/>
              <a:defRPr sz="1600" b="0" i="0" u="none" strike="noStrike" cap="none">
                <a:solidFill>
                  <a:srgbClr val="000000"/>
                </a:solidFill>
                <a:latin typeface="Calibri"/>
                <a:ea typeface="Calibri"/>
                <a:cs typeface="Calibri"/>
                <a:sym typeface="Calibri"/>
              </a:defRPr>
            </a:lvl8pPr>
            <a:lvl9pPr marL="4114800" marR="0" lvl="8" indent="-330200" algn="l" rtl="0">
              <a:lnSpc>
                <a:spcPct val="100000"/>
              </a:lnSpc>
              <a:spcBef>
                <a:spcPts val="350"/>
              </a:spcBef>
              <a:spcAft>
                <a:spcPts val="0"/>
              </a:spcAft>
              <a:buClr>
                <a:srgbClr val="000000"/>
              </a:buClr>
              <a:buSzPts val="1600"/>
              <a:buFont typeface="Arial"/>
              <a:buChar char="•"/>
              <a:defRPr sz="1600" b="0" i="0" u="none" strike="noStrike" cap="none">
                <a:solidFill>
                  <a:srgbClr val="000000"/>
                </a:solidFill>
                <a:latin typeface="Calibri"/>
                <a:ea typeface="Calibri"/>
                <a:cs typeface="Calibri"/>
                <a:sym typeface="Calibri"/>
              </a:defRPr>
            </a:lvl9pPr>
          </a:lstStyle>
          <a:p>
            <a:endParaRPr/>
          </a:p>
        </p:txBody>
      </p:sp>
      <p:sp>
        <p:nvSpPr>
          <p:cNvPr id="9" name="Google Shape;9;p1"/>
          <p:cNvSpPr/>
          <p:nvPr/>
        </p:nvSpPr>
        <p:spPr>
          <a:xfrm>
            <a:off x="9829800" y="0"/>
            <a:ext cx="2097600" cy="560100"/>
          </a:xfrm>
          <a:prstGeom prst="rect">
            <a:avLst/>
          </a:prstGeom>
          <a:solidFill>
            <a:srgbClr val="B1040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 name="Google Shape;10;p1"/>
          <p:cNvPicPr preferRelativeResize="0"/>
          <p:nvPr/>
        </p:nvPicPr>
        <p:blipFill rotWithShape="1">
          <a:blip r:embed="rId7">
            <a:alphaModFix/>
          </a:blip>
          <a:srcRect l="4228" t="20666" r="3041" b="19929"/>
          <a:stretch/>
        </p:blipFill>
        <p:spPr>
          <a:xfrm>
            <a:off x="9943350" y="89300"/>
            <a:ext cx="1870499" cy="364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72" r:id="rId2"/>
    <p:sldLayoutId id="2147483673" r:id="rId3"/>
    <p:sldLayoutId id="2147483676" r:id="rId4"/>
    <p:sldLayoutId id="2147483678" r:id="rId5"/>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IDEO" TargetMode="External"/><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hyperlink" Target="https://dschool.stanford.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686495" y="1949951"/>
            <a:ext cx="3972002" cy="2781484"/>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ts val="0"/>
              </a:spcBef>
              <a:spcAft>
                <a:spcPts val="0"/>
              </a:spcAft>
              <a:buClr>
                <a:srgbClr val="FFFFFF"/>
              </a:buClr>
              <a:buSzPts val="3600"/>
              <a:buFont typeface="Arial"/>
              <a:buNone/>
            </a:pPr>
            <a:r>
              <a:rPr lang="en-US" sz="3200" dirty="0"/>
              <a:t>Digital Skills for the Future: Perspectives from Stanford and the Silicon Valley</a:t>
            </a:r>
            <a:br>
              <a:rPr lang="en-US" sz="3600" dirty="0"/>
            </a:br>
            <a:endParaRPr lang="en-US" sz="3200" b="0" dirty="0">
              <a:latin typeface="Source Sans Pro" panose="020B0503030403020204" pitchFamily="34" charset="0"/>
              <a:ea typeface="Source Sans Pro" panose="020B0503030403020204" pitchFamily="34" charset="0"/>
            </a:endParaRPr>
          </a:p>
        </p:txBody>
      </p:sp>
      <p:sp>
        <p:nvSpPr>
          <p:cNvPr id="93" name="Google Shape;93;p15"/>
          <p:cNvSpPr txBox="1">
            <a:spLocks noGrp="1"/>
          </p:cNvSpPr>
          <p:nvPr>
            <p:ph type="body" idx="1"/>
          </p:nvPr>
        </p:nvSpPr>
        <p:spPr>
          <a:xfrm>
            <a:off x="532034" y="4584478"/>
            <a:ext cx="4280923" cy="1355222"/>
          </a:xfrm>
          <a:prstGeom prst="rect">
            <a:avLst/>
          </a:prstGeom>
          <a:noFill/>
          <a:ln>
            <a:noFill/>
          </a:ln>
        </p:spPr>
        <p:txBody>
          <a:bodyPr spcFirstLastPara="1" wrap="square" lIns="0" tIns="0" rIns="0" bIns="0" anchor="t" anchorCtr="0">
            <a:noAutofit/>
          </a:bodyPr>
          <a:lstStyle/>
          <a:p>
            <a:pPr hangingPunct="0">
              <a:lnSpc>
                <a:spcPct val="120000"/>
              </a:lnSpc>
              <a:spcBef>
                <a:spcPts val="0"/>
              </a:spcBef>
            </a:pPr>
            <a:r>
              <a:rPr lang="en-US" dirty="0"/>
              <a:t>Mei Zhao</a:t>
            </a:r>
          </a:p>
          <a:p>
            <a:pPr hangingPunct="0">
              <a:lnSpc>
                <a:spcPct val="120000"/>
              </a:lnSpc>
              <a:spcBef>
                <a:spcPts val="0"/>
              </a:spcBef>
            </a:pPr>
            <a:r>
              <a:rPr lang="en-US" dirty="0"/>
              <a:t>Chief Education Solutions Officer</a:t>
            </a:r>
          </a:p>
          <a:p>
            <a:pPr hangingPunct="0">
              <a:lnSpc>
                <a:spcPct val="120000"/>
              </a:lnSpc>
              <a:spcBef>
                <a:spcPts val="0"/>
              </a:spcBef>
            </a:pPr>
            <a:r>
              <a:rPr lang="en-US" dirty="0"/>
              <a:t>Stanford Global and Online Education</a:t>
            </a:r>
          </a:p>
          <a:p>
            <a:pPr hangingPunct="0">
              <a:lnSpc>
                <a:spcPct val="120000"/>
              </a:lnSpc>
              <a:spcBef>
                <a:spcPts val="0"/>
              </a:spcBef>
            </a:pPr>
            <a:r>
              <a:rPr lang="en-US" dirty="0"/>
              <a:t>Stanford University</a:t>
            </a:r>
          </a:p>
          <a:p>
            <a:pPr hangingPunct="0">
              <a:lnSpc>
                <a:spcPct val="120000"/>
              </a:lnSpc>
              <a:spcBef>
                <a:spcPts val="0"/>
              </a:spcBef>
            </a:pPr>
            <a:r>
              <a:rPr lang="en-US" dirty="0"/>
              <a:t>September 18, 2024</a:t>
            </a:r>
          </a:p>
          <a:p>
            <a:pPr hangingPunct="0">
              <a:lnSpc>
                <a:spcPct val="120000"/>
              </a:lnSpc>
              <a:spcBef>
                <a:spcPts val="0"/>
              </a:spcBef>
            </a:pPr>
            <a:r>
              <a:rPr lang="en-US" b="1" dirty="0"/>
              <a:t>The ITU Digital Skills Forum</a:t>
            </a:r>
          </a:p>
          <a:p>
            <a:pPr hangingPunct="0">
              <a:lnSpc>
                <a:spcPct val="120000"/>
              </a:lnSpc>
              <a:spcBef>
                <a:spcPts val="0"/>
              </a:spcBef>
            </a:pPr>
            <a:endParaRPr lang="en-US" dirty="0"/>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09A0-2885-662E-B7E2-780A0C4877C9}"/>
              </a:ext>
            </a:extLst>
          </p:cNvPr>
          <p:cNvSpPr>
            <a:spLocks noGrp="1"/>
          </p:cNvSpPr>
          <p:nvPr>
            <p:ph type="title"/>
          </p:nvPr>
        </p:nvSpPr>
        <p:spPr>
          <a:xfrm>
            <a:off x="600075" y="822437"/>
            <a:ext cx="3833918" cy="1052456"/>
          </a:xfrm>
        </p:spPr>
        <p:txBody>
          <a:bodyPr/>
          <a:lstStyle/>
          <a:p>
            <a:r>
              <a:rPr lang="en-US" dirty="0"/>
              <a:t>AGENDA</a:t>
            </a:r>
          </a:p>
        </p:txBody>
      </p:sp>
      <p:sp>
        <p:nvSpPr>
          <p:cNvPr id="3" name="Text Placeholder 2">
            <a:extLst>
              <a:ext uri="{FF2B5EF4-FFF2-40B4-BE49-F238E27FC236}">
                <a16:creationId xmlns:a16="http://schemas.microsoft.com/office/drawing/2014/main" id="{1A441B2C-EB7D-CBD7-2448-17BBA66ED987}"/>
              </a:ext>
            </a:extLst>
          </p:cNvPr>
          <p:cNvSpPr>
            <a:spLocks noGrp="1"/>
          </p:cNvSpPr>
          <p:nvPr>
            <p:ph type="body" sz="quarter" idx="11"/>
          </p:nvPr>
        </p:nvSpPr>
        <p:spPr>
          <a:xfrm>
            <a:off x="600075" y="2249173"/>
            <a:ext cx="5196567" cy="4198938"/>
          </a:xfrm>
        </p:spPr>
        <p:txBody>
          <a:bodyPr/>
          <a:lstStyle/>
          <a:p>
            <a:pPr marL="0" indent="0">
              <a:spcBef>
                <a:spcPts val="1800"/>
              </a:spcBef>
              <a:buClr>
                <a:srgbClr val="8D1611"/>
              </a:buClr>
              <a:buSzPct val="90000"/>
              <a:buNone/>
            </a:pPr>
            <a:r>
              <a:rPr lang="en-US" sz="2200" dirty="0">
                <a:latin typeface="Source Sans Pro" panose="020B0503030403020204" pitchFamily="34" charset="0"/>
                <a:ea typeface="Source Sans Pro" panose="020B0503030403020204" pitchFamily="34" charset="0"/>
              </a:rPr>
              <a:t>Three Questions:</a:t>
            </a:r>
          </a:p>
          <a:p>
            <a:pPr marL="401638" indent="-338138">
              <a:spcBef>
                <a:spcPts val="1800"/>
              </a:spcBef>
              <a:buClr>
                <a:schemeClr val="tx1"/>
              </a:buClr>
              <a:buSzPct val="100000"/>
            </a:pPr>
            <a:r>
              <a:rPr lang="en-US" sz="2200" dirty="0">
                <a:latin typeface="Source Sans Pro" panose="020B0503030403020204" pitchFamily="34" charset="0"/>
                <a:ea typeface="Source Sans Pro" panose="020B0503030403020204" pitchFamily="34" charset="0"/>
              </a:rPr>
              <a:t>What’s AI’s Impact on Jobs? </a:t>
            </a:r>
          </a:p>
          <a:p>
            <a:pPr marL="401638" indent="-338138">
              <a:spcBef>
                <a:spcPts val="1800"/>
              </a:spcBef>
              <a:buClr>
                <a:schemeClr val="tx1"/>
              </a:buClr>
              <a:buSzPct val="100000"/>
            </a:pPr>
            <a:r>
              <a:rPr lang="en-US" sz="2200" dirty="0">
                <a:latin typeface="Source Sans Pro" panose="020B0503030403020204" pitchFamily="34" charset="0"/>
                <a:ea typeface="Source Sans Pro" panose="020B0503030403020204" pitchFamily="34" charset="0"/>
              </a:rPr>
              <a:t>What do we humans do in the age of AI? </a:t>
            </a:r>
          </a:p>
          <a:p>
            <a:pPr marL="401638" indent="-338138">
              <a:spcBef>
                <a:spcPts val="1800"/>
              </a:spcBef>
              <a:buClr>
                <a:schemeClr val="tx1"/>
              </a:buClr>
              <a:buSzPct val="100000"/>
            </a:pPr>
            <a:r>
              <a:rPr lang="en-US" sz="2200" dirty="0">
                <a:latin typeface="Source Sans Pro" panose="020B0503030403020204" pitchFamily="34" charset="0"/>
                <a:ea typeface="Source Sans Pro" panose="020B0503030403020204" pitchFamily="34" charset="0"/>
              </a:rPr>
              <a:t>What are the essential digital mindsets and skills for the future?</a:t>
            </a:r>
          </a:p>
          <a:p>
            <a:pPr marL="0" indent="0">
              <a:spcBef>
                <a:spcPts val="1800"/>
              </a:spcBef>
              <a:buClr>
                <a:srgbClr val="8D1611"/>
              </a:buClr>
              <a:buSzPct val="90000"/>
              <a:buNone/>
            </a:pPr>
            <a:endParaRPr lang="en-US" sz="20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9704743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D6A1A26-7EAF-8F4F-96F4-2F458B5A200F}"/>
              </a:ext>
            </a:extLst>
          </p:cNvPr>
          <p:cNvSpPr txBox="1">
            <a:spLocks/>
          </p:cNvSpPr>
          <p:nvPr/>
        </p:nvSpPr>
        <p:spPr>
          <a:xfrm>
            <a:off x="1004182" y="360631"/>
            <a:ext cx="6453227" cy="906496"/>
          </a:xfrm>
          <a:prstGeom prst="rect">
            <a:avLst/>
          </a:prstGeom>
        </p:spPr>
        <p:txBody>
          <a:bodyPr/>
          <a:lstStyle>
            <a:lvl1pPr marL="0" marR="0" indent="0" algn="l" defTabSz="457200" rtl="0" latinLnBrk="0">
              <a:lnSpc>
                <a:spcPct val="100000"/>
              </a:lnSpc>
              <a:spcBef>
                <a:spcPts val="0"/>
              </a:spcBef>
              <a:spcAft>
                <a:spcPts val="0"/>
              </a:spcAft>
              <a:buClrTx/>
              <a:buSzTx/>
              <a:buFontTx/>
              <a:buNone/>
              <a:tabLst/>
              <a:defRPr sz="6500" b="0" i="0" u="none" strike="noStrike" cap="none" spc="0" baseline="0">
                <a:ln>
                  <a:noFill/>
                </a:ln>
                <a:solidFill>
                  <a:schemeClr val="accent1"/>
                </a:solidFill>
                <a:uFillTx/>
                <a:latin typeface="Source Sans Pro Light"/>
                <a:ea typeface="+mn-ea"/>
                <a:cs typeface="Source Sans Pro Light"/>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US" sz="2400" b="1" dirty="0">
                <a:solidFill>
                  <a:srgbClr val="8D1611"/>
                </a:solidFill>
                <a:latin typeface="Source Sans Pro" panose="020B0503030403020204" pitchFamily="34" charset="0"/>
                <a:ea typeface="Source Sans Pro" panose="020B0503030403020204" pitchFamily="34" charset="0"/>
              </a:rPr>
              <a:t>Stanford University and the Silicon Valley</a:t>
            </a:r>
          </a:p>
        </p:txBody>
      </p:sp>
      <p:sp>
        <p:nvSpPr>
          <p:cNvPr id="2" name="Rectangle 1">
            <a:extLst>
              <a:ext uri="{FF2B5EF4-FFF2-40B4-BE49-F238E27FC236}">
                <a16:creationId xmlns:a16="http://schemas.microsoft.com/office/drawing/2014/main" id="{59C34016-D973-CD4B-B32E-DC28C7BCE119}"/>
              </a:ext>
            </a:extLst>
          </p:cNvPr>
          <p:cNvSpPr/>
          <p:nvPr/>
        </p:nvSpPr>
        <p:spPr>
          <a:xfrm>
            <a:off x="5041900" y="3329388"/>
            <a:ext cx="1054100" cy="377026"/>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endParaRPr lang="en-US"/>
          </a:p>
        </p:txBody>
      </p:sp>
      <p:sp>
        <p:nvSpPr>
          <p:cNvPr id="3" name="TextBox 2">
            <a:extLst>
              <a:ext uri="{FF2B5EF4-FFF2-40B4-BE49-F238E27FC236}">
                <a16:creationId xmlns:a16="http://schemas.microsoft.com/office/drawing/2014/main" id="{50A5B7EA-5AD6-C6F9-B944-0580751DB3C6}"/>
              </a:ext>
            </a:extLst>
          </p:cNvPr>
          <p:cNvSpPr txBox="1"/>
          <p:nvPr/>
        </p:nvSpPr>
        <p:spPr>
          <a:xfrm>
            <a:off x="3034145" y="2147455"/>
            <a:ext cx="3061855" cy="155895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088638" rtl="0" fontAlgn="auto" latinLnBrk="0" hangingPunct="0">
              <a:lnSpc>
                <a:spcPct val="100000"/>
              </a:lnSpc>
              <a:spcBef>
                <a:spcPts val="0"/>
              </a:spcBef>
              <a:spcAft>
                <a:spcPts val="0"/>
              </a:spcAft>
              <a:buClrTx/>
              <a:buSzTx/>
              <a:buFontTx/>
              <a:buNone/>
              <a:tabLst/>
            </a:pPr>
            <a:endParaRPr kumimoji="0" lang="en-US" sz="4300" b="0" i="0" u="none" strike="noStrike" cap="none" spc="0" normalizeH="0" baseline="0" dirty="0">
              <a:ln>
                <a:noFill/>
              </a:ln>
              <a:solidFill>
                <a:srgbClr val="000000"/>
              </a:solidFill>
              <a:effectLst/>
              <a:uFillTx/>
              <a:latin typeface="+mn-lt"/>
              <a:ea typeface="+mn-ea"/>
              <a:cs typeface="+mn-cs"/>
              <a:sym typeface="Calibri"/>
            </a:endParaRPr>
          </a:p>
        </p:txBody>
      </p:sp>
      <p:pic>
        <p:nvPicPr>
          <p:cNvPr id="7" name="Picture 6" descr="A map of the united states&#10;&#10;Description automatically generated">
            <a:extLst>
              <a:ext uri="{FF2B5EF4-FFF2-40B4-BE49-F238E27FC236}">
                <a16:creationId xmlns:a16="http://schemas.microsoft.com/office/drawing/2014/main" id="{37044AB7-F53D-01FB-9D87-5BA0F3C6E1EF}"/>
              </a:ext>
            </a:extLst>
          </p:cNvPr>
          <p:cNvPicPr>
            <a:picLocks noChangeAspect="1"/>
          </p:cNvPicPr>
          <p:nvPr/>
        </p:nvPicPr>
        <p:blipFill>
          <a:blip r:embed="rId3"/>
          <a:stretch>
            <a:fillRect/>
          </a:stretch>
        </p:blipFill>
        <p:spPr>
          <a:xfrm>
            <a:off x="1072466" y="1213489"/>
            <a:ext cx="4789492" cy="4879244"/>
          </a:xfrm>
          <a:prstGeom prst="rect">
            <a:avLst/>
          </a:prstGeom>
        </p:spPr>
      </p:pic>
      <p:pic>
        <p:nvPicPr>
          <p:cNvPr id="1026" name="Picture 2" descr="translate.google.com sitesinden HP Garage">
            <a:extLst>
              <a:ext uri="{FF2B5EF4-FFF2-40B4-BE49-F238E27FC236}">
                <a16:creationId xmlns:a16="http://schemas.microsoft.com/office/drawing/2014/main" id="{F88E9DF4-5365-A1B4-C8B9-AE86408E75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684" y="3926320"/>
            <a:ext cx="2532548" cy="2532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nford University | Location ...">
            <a:extLst>
              <a:ext uri="{FF2B5EF4-FFF2-40B4-BE49-F238E27FC236}">
                <a16:creationId xmlns:a16="http://schemas.microsoft.com/office/drawing/2014/main" id="{DA5D29D5-0C75-A7D6-27A1-605CC46FD8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2684" y="1296074"/>
            <a:ext cx="34417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BAD78C-01FB-B834-9365-B2F00C2C1ED6}"/>
              </a:ext>
            </a:extLst>
          </p:cNvPr>
          <p:cNvSpPr txBox="1"/>
          <p:nvPr/>
        </p:nvSpPr>
        <p:spPr>
          <a:xfrm>
            <a:off x="9911986" y="4540343"/>
            <a:ext cx="1472339" cy="738664"/>
          </a:xfrm>
          <a:prstGeom prst="rect">
            <a:avLst/>
          </a:prstGeom>
          <a:noFill/>
        </p:spPr>
        <p:txBody>
          <a:bodyPr wrap="square" rtlCol="0">
            <a:spAutoFit/>
          </a:bodyPr>
          <a:lstStyle/>
          <a:p>
            <a:r>
              <a:rPr lang="en-US" dirty="0"/>
              <a:t>HP Garage: Birthplace of the Silicon Valley</a:t>
            </a:r>
          </a:p>
        </p:txBody>
      </p:sp>
      <p:sp>
        <p:nvSpPr>
          <p:cNvPr id="6" name="TextBox 5">
            <a:extLst>
              <a:ext uri="{FF2B5EF4-FFF2-40B4-BE49-F238E27FC236}">
                <a16:creationId xmlns:a16="http://schemas.microsoft.com/office/drawing/2014/main" id="{8C8837C3-AD67-7138-6EF1-C97495324AB4}"/>
              </a:ext>
            </a:extLst>
          </p:cNvPr>
          <p:cNvSpPr txBox="1"/>
          <p:nvPr/>
        </p:nvSpPr>
        <p:spPr>
          <a:xfrm>
            <a:off x="10648155" y="2147455"/>
            <a:ext cx="1472339" cy="523220"/>
          </a:xfrm>
          <a:prstGeom prst="rect">
            <a:avLst/>
          </a:prstGeom>
          <a:noFill/>
        </p:spPr>
        <p:txBody>
          <a:bodyPr wrap="square" rtlCol="0">
            <a:spAutoFit/>
          </a:bodyPr>
          <a:lstStyle/>
          <a:p>
            <a:r>
              <a:rPr lang="en-US" dirty="0"/>
              <a:t>Stanford University</a:t>
            </a:r>
          </a:p>
        </p:txBody>
      </p:sp>
      <p:sp>
        <p:nvSpPr>
          <p:cNvPr id="8" name="TextBox 7">
            <a:extLst>
              <a:ext uri="{FF2B5EF4-FFF2-40B4-BE49-F238E27FC236}">
                <a16:creationId xmlns:a16="http://schemas.microsoft.com/office/drawing/2014/main" id="{4802342E-FC57-D49E-2707-0E1197B4AC84}"/>
              </a:ext>
            </a:extLst>
          </p:cNvPr>
          <p:cNvSpPr txBox="1"/>
          <p:nvPr/>
        </p:nvSpPr>
        <p:spPr>
          <a:xfrm>
            <a:off x="767242" y="6189592"/>
            <a:ext cx="5665079" cy="307777"/>
          </a:xfrm>
          <a:prstGeom prst="rect">
            <a:avLst/>
          </a:prstGeom>
          <a:noFill/>
        </p:spPr>
        <p:txBody>
          <a:bodyPr wrap="square" rtlCol="0">
            <a:spAutoFit/>
          </a:bodyPr>
          <a:lstStyle/>
          <a:p>
            <a:pPr algn="ctr"/>
            <a:r>
              <a:rPr lang="en-US" i="1" dirty="0">
                <a:solidFill>
                  <a:schemeClr val="tx1">
                    <a:lumMod val="75000"/>
                    <a:lumOff val="25000"/>
                  </a:schemeClr>
                </a:solidFill>
              </a:rPr>
              <a:t>Photo credit: Mind the Map. https://</a:t>
            </a:r>
            <a:r>
              <a:rPr lang="en-US" i="1" dirty="0" err="1">
                <a:solidFill>
                  <a:schemeClr val="tx1">
                    <a:lumMod val="75000"/>
                    <a:lumOff val="25000"/>
                  </a:schemeClr>
                </a:solidFill>
              </a:rPr>
              <a:t>mindthemap.fr</a:t>
            </a:r>
            <a:r>
              <a:rPr lang="en-US" i="1" dirty="0">
                <a:solidFill>
                  <a:schemeClr val="tx1">
                    <a:lumMod val="75000"/>
                    <a:lumOff val="25000"/>
                  </a:schemeClr>
                </a:solidFill>
              </a:rPr>
              <a:t>/silicon-valley/</a:t>
            </a:r>
          </a:p>
        </p:txBody>
      </p:sp>
    </p:spTree>
    <p:extLst>
      <p:ext uri="{BB962C8B-B14F-4D97-AF65-F5344CB8AC3E}">
        <p14:creationId xmlns:p14="http://schemas.microsoft.com/office/powerpoint/2010/main" val="3061192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08C8C-29EA-1A08-2F14-754832D69EBF}"/>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E26177E1-BF69-6EA2-59A9-AE32E8C04FD6}"/>
              </a:ext>
            </a:extLst>
          </p:cNvPr>
          <p:cNvSpPr txBox="1">
            <a:spLocks/>
          </p:cNvSpPr>
          <p:nvPr/>
        </p:nvSpPr>
        <p:spPr>
          <a:xfrm>
            <a:off x="549457" y="628072"/>
            <a:ext cx="4792231" cy="906496"/>
          </a:xfrm>
          <a:prstGeom prst="rect">
            <a:avLst/>
          </a:prstGeom>
        </p:spPr>
        <p:txBody>
          <a:bodyPr/>
          <a:lstStyle>
            <a:lvl1pPr marL="0" marR="0" indent="0" algn="l" defTabSz="457200" rtl="0" latinLnBrk="0">
              <a:lnSpc>
                <a:spcPct val="100000"/>
              </a:lnSpc>
              <a:spcBef>
                <a:spcPts val="0"/>
              </a:spcBef>
              <a:spcAft>
                <a:spcPts val="0"/>
              </a:spcAft>
              <a:buClrTx/>
              <a:buSzTx/>
              <a:buFontTx/>
              <a:buNone/>
              <a:tabLst/>
              <a:defRPr sz="6500" b="0" i="0" u="none" strike="noStrike" cap="none" spc="0" baseline="0">
                <a:ln>
                  <a:noFill/>
                </a:ln>
                <a:solidFill>
                  <a:schemeClr val="accent1"/>
                </a:solidFill>
                <a:uFillTx/>
                <a:latin typeface="Source Sans Pro Light"/>
                <a:ea typeface="+mn-ea"/>
                <a:cs typeface="Source Sans Pro Light"/>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endParaRPr lang="en-US" sz="2200" dirty="0">
              <a:solidFill>
                <a:schemeClr val="tx1"/>
              </a:solidFill>
            </a:endParaRPr>
          </a:p>
        </p:txBody>
      </p:sp>
      <p:sp>
        <p:nvSpPr>
          <p:cNvPr id="2" name="Rectangle 1">
            <a:extLst>
              <a:ext uri="{FF2B5EF4-FFF2-40B4-BE49-F238E27FC236}">
                <a16:creationId xmlns:a16="http://schemas.microsoft.com/office/drawing/2014/main" id="{16D5AEBA-B226-60E8-9127-2DEFCBD32129}"/>
              </a:ext>
            </a:extLst>
          </p:cNvPr>
          <p:cNvSpPr/>
          <p:nvPr/>
        </p:nvSpPr>
        <p:spPr>
          <a:xfrm>
            <a:off x="801405" y="1274743"/>
            <a:ext cx="7289614" cy="4478149"/>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endParaRPr lang="en-US" sz="1800" b="1" dirty="0">
              <a:latin typeface="Source Sans Pro" panose="020B0503030403020204" pitchFamily="34" charset="0"/>
              <a:ea typeface="Source Sans Pro" panose="020B0503030403020204" pitchFamily="34" charset="0"/>
            </a:endParaRPr>
          </a:p>
          <a:p>
            <a:r>
              <a:rPr lang="en-US" sz="1800" b="1" dirty="0">
                <a:solidFill>
                  <a:schemeClr val="tx1">
                    <a:lumMod val="90000"/>
                    <a:lumOff val="10000"/>
                  </a:schemeClr>
                </a:solidFill>
                <a:latin typeface="Source Sans Pro" panose="020B0503030403020204" pitchFamily="34" charset="0"/>
                <a:ea typeface="Source Sans Pro" panose="020B0503030403020204" pitchFamily="34" charset="0"/>
              </a:rPr>
              <a:t>Jobs and Tasks are Different. A Job Includes many tasks. </a:t>
            </a:r>
          </a:p>
          <a:p>
            <a:endParaRPr lang="en-US" sz="1800" b="1" dirty="0">
              <a:latin typeface="Source Sans Pro" panose="020B0503030403020204" pitchFamily="34" charset="0"/>
              <a:ea typeface="Source Sans Pro" panose="020B0503030403020204" pitchFamily="34" charset="0"/>
            </a:endParaRPr>
          </a:p>
          <a:p>
            <a:r>
              <a:rPr lang="en-US" sz="1800" b="1" dirty="0">
                <a:solidFill>
                  <a:srgbClr val="8D1611"/>
                </a:solidFill>
                <a:latin typeface="Source Sans Pro" panose="020B0503030403020204" pitchFamily="34" charset="0"/>
                <a:ea typeface="Source Sans Pro" panose="020B0503030403020204" pitchFamily="34" charset="0"/>
              </a:rPr>
              <a:t>AI is good at: </a:t>
            </a:r>
            <a:r>
              <a:rPr lang="en-US" sz="1800" dirty="0">
                <a:latin typeface="Source Sans Pro" panose="020B0503030403020204" pitchFamily="34" charset="0"/>
                <a:ea typeface="Source Sans Pro" panose="020B0503030403020204" pitchFamily="34" charset="0"/>
              </a:rPr>
              <a:t>Routine tasks in highly predictable and structured environments</a:t>
            </a:r>
          </a:p>
          <a:p>
            <a:r>
              <a:rPr lang="en-US" sz="1800" b="1" dirty="0">
                <a:solidFill>
                  <a:srgbClr val="8D1611"/>
                </a:solidFill>
                <a:latin typeface="Source Sans Pro" panose="020B0503030403020204" pitchFamily="34" charset="0"/>
                <a:ea typeface="Source Sans Pro" panose="020B0503030403020204" pitchFamily="34" charset="0"/>
              </a:rPr>
              <a:t>AI is not good at: </a:t>
            </a:r>
            <a:r>
              <a:rPr lang="en-US" sz="1800" dirty="0">
                <a:latin typeface="Source Sans Pro" panose="020B0503030403020204" pitchFamily="34" charset="0"/>
                <a:ea typeface="Source Sans Pro" panose="020B0503030403020204" pitchFamily="34" charset="0"/>
              </a:rPr>
              <a:t>Building human relations</a:t>
            </a:r>
            <a:r>
              <a:rPr lang="en-US" sz="1800">
                <a:latin typeface="Source Sans Pro" panose="020B0503030403020204" pitchFamily="34" charset="0"/>
                <a:ea typeface="Source Sans Pro" panose="020B0503030403020204" pitchFamily="34" charset="0"/>
              </a:rPr>
              <a:t>, understanding </a:t>
            </a:r>
            <a:r>
              <a:rPr lang="en-US" sz="1800" dirty="0">
                <a:latin typeface="Source Sans Pro" panose="020B0503030403020204" pitchFamily="34" charset="0"/>
                <a:ea typeface="Source Sans Pro" panose="020B0503030403020204" pitchFamily="34" charset="0"/>
              </a:rPr>
              <a:t>subtle cues of human interactions, contextual knowledge and domain expertise.</a:t>
            </a:r>
          </a:p>
          <a:p>
            <a:endParaRPr lang="en-US" sz="1800" b="1" dirty="0">
              <a:latin typeface="Source Sans Pro" panose="020B0503030403020204" pitchFamily="34" charset="0"/>
              <a:ea typeface="Source Sans Pro" panose="020B0503030403020204" pitchFamily="34" charset="0"/>
            </a:endParaRPr>
          </a:p>
          <a:p>
            <a:endParaRPr lang="en-US" sz="1800" b="1" dirty="0">
              <a:latin typeface="Source Sans Pro" panose="020B0503030403020204" pitchFamily="34" charset="0"/>
              <a:ea typeface="Source Sans Pro" panose="020B0503030403020204" pitchFamily="34" charset="0"/>
            </a:endParaRPr>
          </a:p>
          <a:p>
            <a:r>
              <a:rPr lang="en-US" sz="1800" b="1" dirty="0">
                <a:solidFill>
                  <a:srgbClr val="8D1611"/>
                </a:solidFill>
                <a:latin typeface="Source Sans Pro" panose="020B0503030403020204" pitchFamily="34" charset="0"/>
                <a:ea typeface="Source Sans Pro" panose="020B0503030403020204" pitchFamily="34" charset="0"/>
              </a:rPr>
              <a:t>Bad news: </a:t>
            </a:r>
          </a:p>
          <a:p>
            <a:r>
              <a:rPr lang="en-US" sz="1800" dirty="0">
                <a:latin typeface="Source Sans Pro" panose="020B0503030403020204" pitchFamily="34" charset="0"/>
                <a:ea typeface="Source Sans Pro" panose="020B0503030403020204" pitchFamily="34" charset="0"/>
              </a:rPr>
              <a:t>AI is a highly disruptive force. Already displacing certain jobs. Ethical and societal concerns.</a:t>
            </a:r>
          </a:p>
          <a:p>
            <a:r>
              <a:rPr lang="en-US" sz="1800" b="1" dirty="0">
                <a:solidFill>
                  <a:srgbClr val="8D1611"/>
                </a:solidFill>
                <a:latin typeface="Source Sans Pro" panose="020B0503030403020204" pitchFamily="34" charset="0"/>
                <a:ea typeface="Source Sans Pro" panose="020B0503030403020204" pitchFamily="34" charset="0"/>
              </a:rPr>
              <a:t>Good news: </a:t>
            </a:r>
          </a:p>
          <a:p>
            <a:r>
              <a:rPr lang="en-US" sz="1800" dirty="0">
                <a:latin typeface="Source Sans Pro" panose="020B0503030403020204" pitchFamily="34" charset="0"/>
                <a:ea typeface="Source Sans Pro" panose="020B0503030403020204" pitchFamily="34" charset="0"/>
              </a:rPr>
              <a:t>AI boosts productivity, replacing mundane tasks, enabling humans to focus on their roles' complex, strategic, and creative aspects, and creating new jobs.</a:t>
            </a:r>
          </a:p>
        </p:txBody>
      </p:sp>
      <p:sp>
        <p:nvSpPr>
          <p:cNvPr id="5" name="TextBox 4">
            <a:extLst>
              <a:ext uri="{FF2B5EF4-FFF2-40B4-BE49-F238E27FC236}">
                <a16:creationId xmlns:a16="http://schemas.microsoft.com/office/drawing/2014/main" id="{C9E05FF6-656E-6ABB-0631-216AEADF46B1}"/>
              </a:ext>
            </a:extLst>
          </p:cNvPr>
          <p:cNvSpPr txBox="1"/>
          <p:nvPr/>
        </p:nvSpPr>
        <p:spPr>
          <a:xfrm>
            <a:off x="754314" y="720575"/>
            <a:ext cx="6096000" cy="461665"/>
          </a:xfrm>
          <a:prstGeom prst="rect">
            <a:avLst/>
          </a:prstGeom>
          <a:noFill/>
        </p:spPr>
        <p:txBody>
          <a:bodyPr wrap="square">
            <a:spAutoFit/>
          </a:bodyPr>
          <a:lstStyle/>
          <a:p>
            <a:r>
              <a:rPr lang="en-US" sz="2400" b="1" dirty="0">
                <a:solidFill>
                  <a:srgbClr val="8D1515"/>
                </a:solidFill>
                <a:latin typeface="Source Sans Pro" panose="020B0503030403020204" pitchFamily="34" charset="0"/>
                <a:ea typeface="Source Sans Pro" panose="020B0503030403020204" pitchFamily="34" charset="0"/>
              </a:rPr>
              <a:t>1. What’s AI’s Impact on Jobs? </a:t>
            </a:r>
          </a:p>
        </p:txBody>
      </p:sp>
      <p:pic>
        <p:nvPicPr>
          <p:cNvPr id="4100" name="Picture 4" descr="Good bad news notes Royalty Free Vector ...">
            <a:extLst>
              <a:ext uri="{FF2B5EF4-FFF2-40B4-BE49-F238E27FC236}">
                <a16:creationId xmlns:a16="http://schemas.microsoft.com/office/drawing/2014/main" id="{A4D1925D-525B-AA6B-5FB2-52EAFA327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8931" y="1949450"/>
            <a:ext cx="2900459" cy="31287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2299812-B0BC-F4C7-D6FE-2AD87CE673A1}"/>
              </a:ext>
            </a:extLst>
          </p:cNvPr>
          <p:cNvSpPr txBox="1"/>
          <p:nvPr/>
        </p:nvSpPr>
        <p:spPr>
          <a:xfrm>
            <a:off x="8360229" y="4770409"/>
            <a:ext cx="3298371" cy="307777"/>
          </a:xfrm>
          <a:prstGeom prst="rect">
            <a:avLst/>
          </a:prstGeom>
          <a:solidFill>
            <a:schemeClr val="bg1"/>
          </a:solidFill>
        </p:spPr>
        <p:txBody>
          <a:bodyPr wrap="square" rtlCol="0">
            <a:spAutoFit/>
          </a:bodyPr>
          <a:lstStyle/>
          <a:p>
            <a:pPr algn="ctr"/>
            <a:r>
              <a:rPr lang="en-US" i="1" dirty="0">
                <a:solidFill>
                  <a:schemeClr val="tx1">
                    <a:lumMod val="75000"/>
                    <a:lumOff val="25000"/>
                  </a:schemeClr>
                </a:solidFill>
              </a:rPr>
              <a:t>Credit to: </a:t>
            </a:r>
            <a:r>
              <a:rPr lang="en-US" i="1" dirty="0" err="1">
                <a:solidFill>
                  <a:schemeClr val="tx1">
                    <a:lumMod val="75000"/>
                    <a:lumOff val="25000"/>
                  </a:schemeClr>
                </a:solidFill>
              </a:rPr>
              <a:t>istock</a:t>
            </a:r>
            <a:r>
              <a:rPr lang="en-US" i="1" dirty="0">
                <a:solidFill>
                  <a:schemeClr val="tx1">
                    <a:lumMod val="75000"/>
                    <a:lumOff val="25000"/>
                  </a:schemeClr>
                </a:solidFill>
              </a:rPr>
              <a:t> photos</a:t>
            </a:r>
          </a:p>
        </p:txBody>
      </p:sp>
    </p:spTree>
    <p:extLst>
      <p:ext uri="{BB962C8B-B14F-4D97-AF65-F5344CB8AC3E}">
        <p14:creationId xmlns:p14="http://schemas.microsoft.com/office/powerpoint/2010/main" val="1833310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D2B22-90C5-7F46-DCF8-008B505FE841}"/>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F75DBA99-E6FC-9E52-98EE-E3CA8B69EED1}"/>
              </a:ext>
            </a:extLst>
          </p:cNvPr>
          <p:cNvSpPr txBox="1">
            <a:spLocks/>
          </p:cNvSpPr>
          <p:nvPr/>
        </p:nvSpPr>
        <p:spPr>
          <a:xfrm>
            <a:off x="549457" y="628072"/>
            <a:ext cx="4792231" cy="906496"/>
          </a:xfrm>
          <a:prstGeom prst="rect">
            <a:avLst/>
          </a:prstGeom>
        </p:spPr>
        <p:txBody>
          <a:bodyPr/>
          <a:lstStyle>
            <a:lvl1pPr marL="0" marR="0" indent="0" algn="l" defTabSz="457200" rtl="0" latinLnBrk="0">
              <a:lnSpc>
                <a:spcPct val="100000"/>
              </a:lnSpc>
              <a:spcBef>
                <a:spcPts val="0"/>
              </a:spcBef>
              <a:spcAft>
                <a:spcPts val="0"/>
              </a:spcAft>
              <a:buClrTx/>
              <a:buSzTx/>
              <a:buFontTx/>
              <a:buNone/>
              <a:tabLst/>
              <a:defRPr sz="6500" b="0" i="0" u="none" strike="noStrike" cap="none" spc="0" baseline="0">
                <a:ln>
                  <a:noFill/>
                </a:ln>
                <a:solidFill>
                  <a:schemeClr val="accent1"/>
                </a:solidFill>
                <a:uFillTx/>
                <a:latin typeface="Source Sans Pro Light"/>
                <a:ea typeface="+mn-ea"/>
                <a:cs typeface="Source Sans Pro Light"/>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endParaRPr lang="en-US" sz="2200" dirty="0">
              <a:solidFill>
                <a:schemeClr val="tx1"/>
              </a:solidFill>
            </a:endParaRPr>
          </a:p>
        </p:txBody>
      </p:sp>
      <p:sp>
        <p:nvSpPr>
          <p:cNvPr id="2" name="Rectangle 1">
            <a:extLst>
              <a:ext uri="{FF2B5EF4-FFF2-40B4-BE49-F238E27FC236}">
                <a16:creationId xmlns:a16="http://schemas.microsoft.com/office/drawing/2014/main" id="{AE63F7A6-A6ED-01B3-C02F-32B620204B96}"/>
              </a:ext>
            </a:extLst>
          </p:cNvPr>
          <p:cNvSpPr/>
          <p:nvPr/>
        </p:nvSpPr>
        <p:spPr>
          <a:xfrm>
            <a:off x="890866" y="1519391"/>
            <a:ext cx="6554963" cy="337015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ctr">
            <a:spAutoFit/>
          </a:bodyPr>
          <a:lstStyle/>
          <a:p>
            <a:r>
              <a:rPr lang="en-US" sz="2000" b="1" dirty="0">
                <a:solidFill>
                  <a:srgbClr val="8D1611"/>
                </a:solidFill>
                <a:latin typeface="Source Sans Pro" panose="020B0503030403020204" pitchFamily="34" charset="0"/>
                <a:ea typeface="Source Sans Pro" panose="020B0503030403020204" pitchFamily="34" charset="0"/>
              </a:rPr>
              <a:t>We humans have the agency to shape AI. </a:t>
            </a:r>
          </a:p>
          <a:p>
            <a:endParaRPr lang="en-US" sz="1800" dirty="0">
              <a:latin typeface="Source Sans Pro" panose="020B0503030403020204" pitchFamily="34" charset="0"/>
              <a:ea typeface="Source Sans Pro" panose="020B0503030403020204" pitchFamily="34" charset="0"/>
            </a:endParaRPr>
          </a:p>
          <a:p>
            <a:pPr marL="285750" indent="-285750">
              <a:buClr>
                <a:srgbClr val="8D1515"/>
              </a:buClr>
              <a:buFont typeface="Arial" panose="020B0604020202020204" pitchFamily="34" charset="0"/>
              <a:buChar char="•"/>
            </a:pPr>
            <a:r>
              <a:rPr lang="en-US" sz="1800" dirty="0">
                <a:latin typeface="Source Sans Pro" panose="020B0503030403020204" pitchFamily="34" charset="0"/>
                <a:ea typeface="Source Sans Pro" panose="020B0503030403020204" pitchFamily="34" charset="0"/>
              </a:rPr>
              <a:t>We need to develop skills not to compete with AI but focusing on what’s uniquely human.</a:t>
            </a:r>
          </a:p>
          <a:p>
            <a:pPr marL="285750" indent="-285750">
              <a:buClr>
                <a:srgbClr val="8D1515"/>
              </a:buClr>
              <a:buFont typeface="Arial" panose="020B0604020202020204" pitchFamily="34" charset="0"/>
              <a:buChar char="•"/>
            </a:pPr>
            <a:endParaRPr lang="en-US" sz="1800" dirty="0">
              <a:latin typeface="Source Sans Pro" panose="020B0503030403020204" pitchFamily="34" charset="0"/>
              <a:ea typeface="Source Sans Pro" panose="020B0503030403020204" pitchFamily="34" charset="0"/>
            </a:endParaRPr>
          </a:p>
          <a:p>
            <a:pPr marL="285750" indent="-285750">
              <a:buClr>
                <a:srgbClr val="8D1515"/>
              </a:buClr>
              <a:buFont typeface="Arial" panose="020B0604020202020204" pitchFamily="34" charset="0"/>
              <a:buChar char="•"/>
            </a:pPr>
            <a:r>
              <a:rPr lang="en-US" sz="1800" dirty="0">
                <a:latin typeface="Source Sans Pro" panose="020B0503030403020204" pitchFamily="34" charset="0"/>
                <a:ea typeface="Source Sans Pro" panose="020B0503030403020204" pitchFamily="34" charset="0"/>
              </a:rPr>
              <a:t>We can guide and safeguard AI development to instill ethical and uniquely human values.</a:t>
            </a:r>
          </a:p>
          <a:p>
            <a:pPr marL="285750" indent="-285750">
              <a:buClr>
                <a:srgbClr val="8D1515"/>
              </a:buClr>
              <a:buFont typeface="Arial" panose="020B0604020202020204" pitchFamily="34" charset="0"/>
              <a:buChar char="•"/>
            </a:pPr>
            <a:endParaRPr lang="en-US" sz="1800" dirty="0">
              <a:latin typeface="Source Sans Pro" panose="020B0503030403020204" pitchFamily="34" charset="0"/>
              <a:ea typeface="Source Sans Pro" panose="020B0503030403020204" pitchFamily="34" charset="0"/>
            </a:endParaRPr>
          </a:p>
          <a:p>
            <a:pPr marL="285750" indent="-285750">
              <a:buClr>
                <a:srgbClr val="8D1515"/>
              </a:buClr>
              <a:buFont typeface="Arial" panose="020B0604020202020204" pitchFamily="34" charset="0"/>
              <a:buChar char="•"/>
            </a:pPr>
            <a:r>
              <a:rPr lang="en-US" sz="1800" dirty="0">
                <a:latin typeface="Source Sans Pro" panose="020B0503030403020204" pitchFamily="34" charset="0"/>
                <a:ea typeface="Source Sans Pro" panose="020B0503030403020204" pitchFamily="34" charset="0"/>
              </a:rPr>
              <a:t>We use AI to augment human intelligence, rather than operating independently of, or replacing it.</a:t>
            </a:r>
          </a:p>
          <a:p>
            <a:endParaRPr lang="en-US" sz="1800" b="1" dirty="0">
              <a:latin typeface="Source Sans Pro" panose="020B0503030403020204" pitchFamily="34" charset="0"/>
              <a:ea typeface="Source Sans Pro" panose="020B0503030403020204" pitchFamily="34" charset="0"/>
            </a:endParaRPr>
          </a:p>
          <a:p>
            <a:endParaRPr lang="en-US" sz="1800" b="1" dirty="0">
              <a:latin typeface="Source Sans Pro" panose="020B0503030403020204" pitchFamily="34" charset="0"/>
              <a:ea typeface="Source Sans Pro" panose="020B0503030403020204" pitchFamily="34" charset="0"/>
            </a:endParaRPr>
          </a:p>
        </p:txBody>
      </p:sp>
      <p:sp>
        <p:nvSpPr>
          <p:cNvPr id="5" name="TextBox 4">
            <a:extLst>
              <a:ext uri="{FF2B5EF4-FFF2-40B4-BE49-F238E27FC236}">
                <a16:creationId xmlns:a16="http://schemas.microsoft.com/office/drawing/2014/main" id="{738618E2-A753-67DE-BF17-00C0AB35E3F7}"/>
              </a:ext>
            </a:extLst>
          </p:cNvPr>
          <p:cNvSpPr txBox="1"/>
          <p:nvPr/>
        </p:nvSpPr>
        <p:spPr>
          <a:xfrm>
            <a:off x="833744" y="725263"/>
            <a:ext cx="6096000" cy="461665"/>
          </a:xfrm>
          <a:prstGeom prst="rect">
            <a:avLst/>
          </a:prstGeom>
          <a:noFill/>
        </p:spPr>
        <p:txBody>
          <a:bodyPr wrap="square">
            <a:spAutoFit/>
          </a:bodyPr>
          <a:lstStyle/>
          <a:p>
            <a:r>
              <a:rPr lang="en-US" sz="2400" b="1" dirty="0">
                <a:solidFill>
                  <a:srgbClr val="8D1515"/>
                </a:solidFill>
                <a:latin typeface="Source Sans Pro" panose="020B0503030403020204" pitchFamily="34" charset="0"/>
                <a:ea typeface="Source Sans Pro" panose="020B0503030403020204" pitchFamily="34" charset="0"/>
              </a:rPr>
              <a:t>2. What Do We Humans Do in the Age of AI? </a:t>
            </a:r>
          </a:p>
        </p:txBody>
      </p:sp>
      <p:pic>
        <p:nvPicPr>
          <p:cNvPr id="2052" name="Picture 4" descr="Understanding the Impact of AI on Team Performance">
            <a:extLst>
              <a:ext uri="{FF2B5EF4-FFF2-40B4-BE49-F238E27FC236}">
                <a16:creationId xmlns:a16="http://schemas.microsoft.com/office/drawing/2014/main" id="{843BB379-0216-072F-782D-BC1377902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057"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5BFA1B-2558-3640-F3C4-CB4D451A53AC}"/>
              </a:ext>
            </a:extLst>
          </p:cNvPr>
          <p:cNvSpPr txBox="1"/>
          <p:nvPr/>
        </p:nvSpPr>
        <p:spPr>
          <a:xfrm>
            <a:off x="947876" y="4783378"/>
            <a:ext cx="6554963" cy="1569660"/>
          </a:xfrm>
          <a:prstGeom prst="rect">
            <a:avLst/>
          </a:prstGeom>
          <a:noFill/>
        </p:spPr>
        <p:txBody>
          <a:bodyPr wrap="square">
            <a:spAutoFit/>
          </a:bodyPr>
          <a:lstStyle/>
          <a:p>
            <a:pPr marL="0" indent="0">
              <a:buNone/>
            </a:pPr>
            <a:r>
              <a:rPr lang="en-US" sz="2400" dirty="0">
                <a:latin typeface="Source Sans Pro" panose="020B0503030403020204" pitchFamily="34" charset="0"/>
                <a:ea typeface="Source Sans Pro" panose="020B0503030403020204" pitchFamily="34" charset="0"/>
              </a:rPr>
              <a:t>“In a work team of the future,</a:t>
            </a:r>
            <a:br>
              <a:rPr lang="en-US" sz="2400" dirty="0">
                <a:latin typeface="Source Sans Pro" panose="020B0503030403020204" pitchFamily="34" charset="0"/>
                <a:ea typeface="Source Sans Pro" panose="020B0503030403020204" pitchFamily="34" charset="0"/>
              </a:rPr>
            </a:br>
            <a:r>
              <a:rPr lang="en-US" sz="2400" dirty="0">
                <a:latin typeface="Source Sans Pro" panose="020B0503030403020204" pitchFamily="34" charset="0"/>
                <a:ea typeface="Source Sans Pro" panose="020B0503030403020204" pitchFamily="34" charset="0"/>
              </a:rPr>
              <a:t>half may be people and half algorithms.”</a:t>
            </a:r>
          </a:p>
          <a:p>
            <a:pPr marL="0" indent="0">
              <a:buNone/>
            </a:pPr>
            <a:endParaRPr lang="en-US" sz="2000" dirty="0">
              <a:latin typeface="Source Sans Pro" panose="020B0503030403020204" pitchFamily="34" charset="0"/>
              <a:ea typeface="Source Sans Pro" panose="020B0503030403020204" pitchFamily="34" charset="0"/>
            </a:endParaRPr>
          </a:p>
          <a:p>
            <a:r>
              <a:rPr lang="en-US" sz="1400" dirty="0">
                <a:latin typeface="Source Sans Pro" panose="020B0503030403020204" pitchFamily="34" charset="0"/>
                <a:ea typeface="Source Sans Pro" panose="020B0503030403020204" pitchFamily="34" charset="0"/>
              </a:rPr>
              <a:t>Erik Brynjolfsson and Andrew McAfee, </a:t>
            </a:r>
          </a:p>
          <a:p>
            <a:r>
              <a:rPr lang="en-US" sz="1400" i="1" dirty="0">
                <a:latin typeface="Source Sans Pro" panose="020B0503030403020204" pitchFamily="34" charset="0"/>
                <a:ea typeface="Source Sans Pro" panose="020B0503030403020204" pitchFamily="34" charset="0"/>
              </a:rPr>
              <a:t>The Second Machine Age</a:t>
            </a:r>
            <a:r>
              <a:rPr lang="en-US" sz="1400" dirty="0">
                <a:latin typeface="Source Sans Pro" panose="020B0503030403020204" pitchFamily="34" charset="0"/>
                <a:ea typeface="Source Sans Pro" panose="020B0503030403020204" pitchFamily="34" charset="0"/>
              </a:rPr>
              <a:t>.</a:t>
            </a:r>
          </a:p>
        </p:txBody>
      </p:sp>
      <p:sp>
        <p:nvSpPr>
          <p:cNvPr id="10" name="TextBox 9">
            <a:extLst>
              <a:ext uri="{FF2B5EF4-FFF2-40B4-BE49-F238E27FC236}">
                <a16:creationId xmlns:a16="http://schemas.microsoft.com/office/drawing/2014/main" id="{2F4438B8-DA4B-6EEF-A723-9992528F9311}"/>
              </a:ext>
            </a:extLst>
          </p:cNvPr>
          <p:cNvSpPr txBox="1"/>
          <p:nvPr/>
        </p:nvSpPr>
        <p:spPr>
          <a:xfrm>
            <a:off x="7808953" y="4918840"/>
            <a:ext cx="3355708" cy="523220"/>
          </a:xfrm>
          <a:prstGeom prst="rect">
            <a:avLst/>
          </a:prstGeom>
          <a:solidFill>
            <a:srgbClr val="FFFFFF"/>
          </a:solidFill>
        </p:spPr>
        <p:txBody>
          <a:bodyPr wrap="square">
            <a:spAutoFit/>
          </a:bodyPr>
          <a:lstStyle/>
          <a:p>
            <a:pPr algn="ctr"/>
            <a:r>
              <a:rPr lang="en-US" i="1" dirty="0">
                <a:solidFill>
                  <a:schemeClr val="tx1">
                    <a:lumMod val="75000"/>
                    <a:lumOff val="25000"/>
                  </a:schemeClr>
                </a:solidFill>
              </a:rPr>
              <a:t>Photo Credit to </a:t>
            </a:r>
          </a:p>
          <a:p>
            <a:pPr algn="ctr"/>
            <a:r>
              <a:rPr lang="en-US" i="1" dirty="0">
                <a:solidFill>
                  <a:schemeClr val="tx1">
                    <a:lumMod val="75000"/>
                    <a:lumOff val="25000"/>
                  </a:schemeClr>
                </a:solidFill>
              </a:rPr>
              <a:t>Columbia Business School</a:t>
            </a:r>
          </a:p>
        </p:txBody>
      </p:sp>
    </p:spTree>
    <p:extLst>
      <p:ext uri="{BB962C8B-B14F-4D97-AF65-F5344CB8AC3E}">
        <p14:creationId xmlns:p14="http://schemas.microsoft.com/office/powerpoint/2010/main" val="324188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18B65-0FD0-4C00-F6D3-01F7DF4D5C74}"/>
            </a:ext>
          </a:extLst>
        </p:cNvPr>
        <p:cNvGrpSpPr/>
        <p:nvPr/>
      </p:nvGrpSpPr>
      <p:grpSpPr>
        <a:xfrm>
          <a:off x="0" y="0"/>
          <a:ext cx="0" cy="0"/>
          <a:chOff x="0" y="0"/>
          <a:chExt cx="0" cy="0"/>
        </a:xfrm>
      </p:grpSpPr>
      <p:pic>
        <p:nvPicPr>
          <p:cNvPr id="2050" name="Picture 2" descr="Stanford HAI logo">
            <a:extLst>
              <a:ext uri="{FF2B5EF4-FFF2-40B4-BE49-F238E27FC236}">
                <a16:creationId xmlns:a16="http://schemas.microsoft.com/office/drawing/2014/main" id="{F868F329-9550-F9F0-3B99-3D4E1C0CD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4246422"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7D76F0A7-F1E7-31DA-E452-7F56C32111B1}"/>
              </a:ext>
            </a:extLst>
          </p:cNvPr>
          <p:cNvSpPr txBox="1">
            <a:spLocks/>
          </p:cNvSpPr>
          <p:nvPr/>
        </p:nvSpPr>
        <p:spPr>
          <a:xfrm>
            <a:off x="549457" y="628072"/>
            <a:ext cx="4792231" cy="906496"/>
          </a:xfrm>
          <a:prstGeom prst="rect">
            <a:avLst/>
          </a:prstGeom>
        </p:spPr>
        <p:txBody>
          <a:bodyPr/>
          <a:lstStyle>
            <a:lvl1pPr marL="0" marR="0" indent="0" algn="l" defTabSz="457200" rtl="0" latinLnBrk="0">
              <a:lnSpc>
                <a:spcPct val="100000"/>
              </a:lnSpc>
              <a:spcBef>
                <a:spcPts val="0"/>
              </a:spcBef>
              <a:spcAft>
                <a:spcPts val="0"/>
              </a:spcAft>
              <a:buClrTx/>
              <a:buSzTx/>
              <a:buFontTx/>
              <a:buNone/>
              <a:tabLst/>
              <a:defRPr sz="6500" b="0" i="0" u="none" strike="noStrike" cap="none" spc="0" baseline="0">
                <a:ln>
                  <a:noFill/>
                </a:ln>
                <a:solidFill>
                  <a:schemeClr val="accent1"/>
                </a:solidFill>
                <a:uFillTx/>
                <a:latin typeface="Source Sans Pro Light"/>
                <a:ea typeface="+mn-ea"/>
                <a:cs typeface="Source Sans Pro Light"/>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endParaRPr lang="en-US" sz="2200" dirty="0">
              <a:solidFill>
                <a:schemeClr val="tx1"/>
              </a:solidFill>
            </a:endParaRPr>
          </a:p>
        </p:txBody>
      </p:sp>
      <p:sp>
        <p:nvSpPr>
          <p:cNvPr id="5" name="TextBox 4">
            <a:extLst>
              <a:ext uri="{FF2B5EF4-FFF2-40B4-BE49-F238E27FC236}">
                <a16:creationId xmlns:a16="http://schemas.microsoft.com/office/drawing/2014/main" id="{1BABE35A-DF82-C484-244F-9929AE4075B6}"/>
              </a:ext>
            </a:extLst>
          </p:cNvPr>
          <p:cNvSpPr txBox="1"/>
          <p:nvPr/>
        </p:nvSpPr>
        <p:spPr>
          <a:xfrm>
            <a:off x="813288" y="594584"/>
            <a:ext cx="6096000" cy="461665"/>
          </a:xfrm>
          <a:prstGeom prst="rect">
            <a:avLst/>
          </a:prstGeom>
          <a:noFill/>
        </p:spPr>
        <p:txBody>
          <a:bodyPr wrap="square">
            <a:spAutoFit/>
          </a:bodyPr>
          <a:lstStyle/>
          <a:p>
            <a:r>
              <a:rPr lang="en-US" sz="2400" b="1" dirty="0">
                <a:solidFill>
                  <a:srgbClr val="8D1515"/>
                </a:solidFill>
                <a:latin typeface="Source Sans Pro" panose="020B0503030403020204" pitchFamily="34" charset="0"/>
                <a:ea typeface="Source Sans Pro" panose="020B0503030403020204" pitchFamily="34" charset="0"/>
              </a:rPr>
              <a:t>Stanford Human-centered AI</a:t>
            </a:r>
          </a:p>
        </p:txBody>
      </p:sp>
      <p:sp>
        <p:nvSpPr>
          <p:cNvPr id="6" name="TextBox 5">
            <a:extLst>
              <a:ext uri="{FF2B5EF4-FFF2-40B4-BE49-F238E27FC236}">
                <a16:creationId xmlns:a16="http://schemas.microsoft.com/office/drawing/2014/main" id="{A5F4C889-85F6-84B5-601F-032CF0BBE9C1}"/>
              </a:ext>
            </a:extLst>
          </p:cNvPr>
          <p:cNvSpPr txBox="1"/>
          <p:nvPr/>
        </p:nvSpPr>
        <p:spPr>
          <a:xfrm>
            <a:off x="3861288" y="1481348"/>
            <a:ext cx="7960598" cy="2862322"/>
          </a:xfrm>
          <a:prstGeom prst="rect">
            <a:avLst/>
          </a:prstGeom>
          <a:noFill/>
        </p:spPr>
        <p:txBody>
          <a:bodyPr wrap="square">
            <a:spAutoFit/>
          </a:bodyPr>
          <a:lstStyle/>
          <a:p>
            <a:r>
              <a:rPr lang="en-US" sz="1800" b="1" dirty="0">
                <a:solidFill>
                  <a:srgbClr val="8D1611"/>
                </a:solidFill>
                <a:latin typeface="Source Sans Pro" panose="020B0503030403020204" pitchFamily="34" charset="0"/>
                <a:ea typeface="Source Sans Pro" panose="020B0503030403020204" pitchFamily="34" charset="0"/>
              </a:rPr>
              <a:t>Stanford Institute for Human-Centered AI</a:t>
            </a:r>
          </a:p>
          <a:p>
            <a:endParaRPr lang="en-US" sz="1800" dirty="0">
              <a:latin typeface="Source Sans Pro" panose="020B0503030403020204" pitchFamily="34" charset="0"/>
              <a:ea typeface="Source Sans Pro" panose="020B0503030403020204" pitchFamily="34" charset="0"/>
            </a:endParaRPr>
          </a:p>
          <a:p>
            <a:pPr>
              <a:buClr>
                <a:srgbClr val="8D1515"/>
              </a:buClr>
            </a:pPr>
            <a:r>
              <a:rPr lang="en-US" sz="1800" dirty="0">
                <a:latin typeface="Source Sans Pro" panose="020B0503030403020204" pitchFamily="34" charset="0"/>
                <a:ea typeface="Source Sans Pro" panose="020B0503030403020204" pitchFamily="34" charset="0"/>
              </a:rPr>
              <a:t>Founded in 2019 to guide and build the future of AI.</a:t>
            </a:r>
          </a:p>
          <a:p>
            <a:pPr marL="285750" indent="-285750">
              <a:buClr>
                <a:srgbClr val="8D1515"/>
              </a:buClr>
              <a:buFont typeface="Arial" panose="020B0604020202020204" pitchFamily="34" charset="0"/>
              <a:buChar char="•"/>
            </a:pPr>
            <a:r>
              <a:rPr lang="en-US" sz="1800" dirty="0">
                <a:latin typeface="Source Sans Pro" panose="020B0503030403020204" pitchFamily="34" charset="0"/>
                <a:ea typeface="Source Sans Pro" panose="020B0503030403020204" pitchFamily="34" charset="0"/>
              </a:rPr>
              <a:t>HAI advances AI research, education, policy and practice to improve the human condition. </a:t>
            </a:r>
          </a:p>
          <a:p>
            <a:pPr marL="285750" indent="-285750">
              <a:buClr>
                <a:srgbClr val="8D1515"/>
              </a:buClr>
              <a:buFont typeface="Arial" panose="020B0604020202020204" pitchFamily="34" charset="0"/>
              <a:buChar char="•"/>
            </a:pPr>
            <a:r>
              <a:rPr lang="en-US" sz="1800" dirty="0">
                <a:latin typeface="Source Sans Pro" panose="020B0503030403020204" pitchFamily="34" charset="0"/>
                <a:ea typeface="Source Sans Pro" panose="020B0503030403020204" pitchFamily="34" charset="0"/>
              </a:rPr>
              <a:t>Interdisciplinary  - led by faculty from multiple departments across Stanford.</a:t>
            </a:r>
          </a:p>
          <a:p>
            <a:pPr marL="285750" indent="-285750">
              <a:buClr>
                <a:srgbClr val="8D1515"/>
              </a:buClr>
              <a:buFont typeface="Arial" panose="020B0604020202020204" pitchFamily="34" charset="0"/>
              <a:buChar char="•"/>
            </a:pPr>
            <a:r>
              <a:rPr lang="en-US" sz="1800" dirty="0">
                <a:latin typeface="Source Sans Pro" panose="020B0503030403020204" pitchFamily="34" charset="0"/>
                <a:ea typeface="Source Sans Pro" panose="020B0503030403020204" pitchFamily="34" charset="0"/>
              </a:rPr>
              <a:t>Research focuses on:</a:t>
            </a:r>
          </a:p>
          <a:p>
            <a:pPr marL="814388" lvl="1" indent="-282575">
              <a:buClr>
                <a:srgbClr val="8D1515"/>
              </a:buClr>
              <a:buFont typeface="Arial" panose="020B0604020202020204" pitchFamily="34" charset="0"/>
              <a:buChar char="•"/>
            </a:pPr>
            <a:r>
              <a:rPr lang="en-US" sz="1800" dirty="0">
                <a:latin typeface="Source Sans Pro" panose="020B0503030403020204" pitchFamily="34" charset="0"/>
                <a:ea typeface="Source Sans Pro" panose="020B0503030403020204" pitchFamily="34" charset="0"/>
              </a:rPr>
              <a:t>Developing AI technologies inspired by human intelligence; </a:t>
            </a:r>
          </a:p>
          <a:p>
            <a:pPr marL="814388" lvl="1" indent="-282575">
              <a:buClr>
                <a:srgbClr val="8D1515"/>
              </a:buClr>
              <a:buFont typeface="Arial" panose="020B0604020202020204" pitchFamily="34" charset="0"/>
              <a:buChar char="•"/>
            </a:pPr>
            <a:r>
              <a:rPr lang="en-US" sz="1800" dirty="0">
                <a:latin typeface="Source Sans Pro" panose="020B0503030403020204" pitchFamily="34" charset="0"/>
                <a:ea typeface="Source Sans Pro" panose="020B0503030403020204" pitchFamily="34" charset="0"/>
              </a:rPr>
              <a:t>Studying, forecasting and guiding the human and societal impact of AI; </a:t>
            </a:r>
          </a:p>
          <a:p>
            <a:pPr marL="814388" lvl="1" indent="-282575">
              <a:buClr>
                <a:srgbClr val="8D1515"/>
              </a:buClr>
              <a:buFont typeface="Arial" panose="020B0604020202020204" pitchFamily="34" charset="0"/>
              <a:buChar char="•"/>
            </a:pPr>
            <a:r>
              <a:rPr lang="en-US" sz="1800" dirty="0">
                <a:latin typeface="Source Sans Pro" panose="020B0503030403020204" pitchFamily="34" charset="0"/>
                <a:ea typeface="Source Sans Pro" panose="020B0503030403020204" pitchFamily="34" charset="0"/>
              </a:rPr>
              <a:t>Designing and creating AI applications that augment human capabilities.</a:t>
            </a:r>
          </a:p>
        </p:txBody>
      </p:sp>
      <p:sp>
        <p:nvSpPr>
          <p:cNvPr id="8" name="TextBox 7">
            <a:extLst>
              <a:ext uri="{FF2B5EF4-FFF2-40B4-BE49-F238E27FC236}">
                <a16:creationId xmlns:a16="http://schemas.microsoft.com/office/drawing/2014/main" id="{8F3D1CBC-9144-C644-D12A-7934F96E0252}"/>
              </a:ext>
            </a:extLst>
          </p:cNvPr>
          <p:cNvSpPr txBox="1"/>
          <p:nvPr/>
        </p:nvSpPr>
        <p:spPr>
          <a:xfrm>
            <a:off x="3958366" y="4477046"/>
            <a:ext cx="7595754" cy="1692771"/>
          </a:xfrm>
          <a:prstGeom prst="rect">
            <a:avLst/>
          </a:prstGeom>
          <a:noFill/>
        </p:spPr>
        <p:txBody>
          <a:bodyPr wrap="square" rtlCol="0">
            <a:spAutoFit/>
          </a:bodyPr>
          <a:lstStyle/>
          <a:p>
            <a:r>
              <a:rPr lang="en-US" sz="1800" b="1" dirty="0">
                <a:solidFill>
                  <a:srgbClr val="8D1611"/>
                </a:solidFill>
                <a:latin typeface="Source Sans Pro" panose="020B0503030403020204" pitchFamily="34" charset="0"/>
                <a:ea typeface="Source Sans Pro" panose="020B0503030403020204" pitchFamily="34" charset="0"/>
              </a:rPr>
              <a:t>The 2024 AI Index Report</a:t>
            </a:r>
          </a:p>
          <a:p>
            <a:endParaRPr lang="en-US" sz="1800" b="1" dirty="0">
              <a:latin typeface="Source Sans Pro" panose="020B0503030403020204" pitchFamily="34" charset="0"/>
              <a:ea typeface="Source Sans Pro" panose="020B0503030403020204" pitchFamily="34" charset="0"/>
            </a:endParaRPr>
          </a:p>
          <a:p>
            <a:pPr marL="285750" indent="-285750">
              <a:buClr>
                <a:srgbClr val="8D1515"/>
              </a:buClr>
              <a:buFont typeface="Arial" panose="020B0604020202020204" pitchFamily="34" charset="0"/>
              <a:buChar char="•"/>
            </a:pPr>
            <a:r>
              <a:rPr lang="en-US" sz="1800" dirty="0">
                <a:latin typeface="Source Sans Pro" panose="020B0503030403020204" pitchFamily="34" charset="0"/>
                <a:ea typeface="Source Sans Pro" panose="020B0503030403020204" pitchFamily="34" charset="0"/>
              </a:rPr>
              <a:t>AI beats humans on some tasks, but not on all.</a:t>
            </a:r>
          </a:p>
          <a:p>
            <a:pPr marL="285750" indent="-285750">
              <a:buClr>
                <a:srgbClr val="8D1515"/>
              </a:buClr>
              <a:buFont typeface="Arial" panose="020B0604020202020204" pitchFamily="34" charset="0"/>
              <a:buChar char="•"/>
            </a:pPr>
            <a:r>
              <a:rPr lang="en-US" sz="1800" dirty="0">
                <a:latin typeface="Source Sans Pro" panose="020B0503030403020204" pitchFamily="34" charset="0"/>
                <a:ea typeface="Source Sans Pro" panose="020B0503030403020204" pitchFamily="34" charset="0"/>
              </a:rPr>
              <a:t>The data is in: AI makes workers more productive and leads to higher quality work. </a:t>
            </a:r>
          </a:p>
          <a:p>
            <a:endParaRPr lang="en-US" dirty="0"/>
          </a:p>
        </p:txBody>
      </p:sp>
    </p:spTree>
    <p:extLst>
      <p:ext uri="{BB962C8B-B14F-4D97-AF65-F5344CB8AC3E}">
        <p14:creationId xmlns:p14="http://schemas.microsoft.com/office/powerpoint/2010/main" val="64021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35B04-F207-0726-A6DE-FD692EFE9461}"/>
              </a:ext>
            </a:extLst>
          </p:cNvPr>
          <p:cNvSpPr>
            <a:spLocks noGrp="1"/>
          </p:cNvSpPr>
          <p:nvPr>
            <p:ph type="title"/>
          </p:nvPr>
        </p:nvSpPr>
        <p:spPr>
          <a:xfrm>
            <a:off x="682171" y="385066"/>
            <a:ext cx="10337803" cy="745750"/>
          </a:xfrm>
        </p:spPr>
        <p:txBody>
          <a:bodyPr>
            <a:normAutofit fontScale="90000"/>
          </a:bodyPr>
          <a:lstStyle/>
          <a:p>
            <a:r>
              <a:rPr lang="en-US" sz="2800" dirty="0">
                <a:solidFill>
                  <a:srgbClr val="8D1515"/>
                </a:solidFill>
                <a:latin typeface="Source Sans Pro" panose="020B0503030403020204" pitchFamily="34" charset="0"/>
                <a:ea typeface="Source Sans Pro" panose="020B0503030403020204" pitchFamily="34" charset="0"/>
              </a:rPr>
              <a:t>3. What are the essential digital mindsets and skills for future?</a:t>
            </a:r>
            <a:br>
              <a:rPr lang="en-US" sz="2800" dirty="0">
                <a:latin typeface="Source Sans Pro" panose="020B0503030403020204" pitchFamily="34" charset="0"/>
                <a:ea typeface="Source Sans Pro" panose="020B0503030403020204" pitchFamily="34" charset="0"/>
              </a:rPr>
            </a:br>
            <a:endParaRPr lang="en-US" sz="2700" dirty="0">
              <a:latin typeface="Source Sans Pro Light" panose="020F0302020204030204" pitchFamily="34" charset="0"/>
              <a:cs typeface="Source Sans Pro Light" panose="020F0302020204030204" pitchFamily="34" charset="0"/>
            </a:endParaRPr>
          </a:p>
        </p:txBody>
      </p:sp>
      <p:sp>
        <p:nvSpPr>
          <p:cNvPr id="10" name="TextBox 9">
            <a:extLst>
              <a:ext uri="{FF2B5EF4-FFF2-40B4-BE49-F238E27FC236}">
                <a16:creationId xmlns:a16="http://schemas.microsoft.com/office/drawing/2014/main" id="{BADB2948-ABBF-22C1-22FA-3405B0380B18}"/>
              </a:ext>
            </a:extLst>
          </p:cNvPr>
          <p:cNvSpPr txBox="1"/>
          <p:nvPr/>
        </p:nvSpPr>
        <p:spPr>
          <a:xfrm>
            <a:off x="4673466" y="1002870"/>
            <a:ext cx="7148420" cy="5909310"/>
          </a:xfrm>
          <a:prstGeom prst="rect">
            <a:avLst/>
          </a:prstGeom>
          <a:noFill/>
        </p:spPr>
        <p:txBody>
          <a:bodyPr wrap="square" rtlCol="0">
            <a:spAutoFit/>
          </a:bodyPr>
          <a:lstStyle/>
          <a:p>
            <a:r>
              <a:rPr lang="en-US" dirty="0"/>
              <a:t>Not to competing with AI, but focusing on cultivating uniquely human skills:</a:t>
            </a:r>
          </a:p>
          <a:p>
            <a:endParaRPr lang="en-US" dirty="0"/>
          </a:p>
          <a:p>
            <a:r>
              <a:rPr lang="en-US" b="1" dirty="0">
                <a:solidFill>
                  <a:srgbClr val="8D1515"/>
                </a:solidFill>
              </a:rPr>
              <a:t>Creativity and Innovation: </a:t>
            </a:r>
          </a:p>
          <a:p>
            <a:r>
              <a:rPr lang="en-US" dirty="0">
                <a:sym typeface="Wingdings" pitchFamily="2" charset="2"/>
              </a:rPr>
              <a:t>Problem Seeking/Defining (not just solving a given problem) – “path finders”</a:t>
            </a:r>
          </a:p>
          <a:p>
            <a:r>
              <a:rPr lang="en-US" dirty="0">
                <a:sym typeface="Wingdings" pitchFamily="2" charset="2"/>
              </a:rPr>
              <a:t>Curiosity &amp; Agility </a:t>
            </a:r>
          </a:p>
          <a:p>
            <a:r>
              <a:rPr lang="en-US" dirty="0">
                <a:sym typeface="Wingdings" pitchFamily="2" charset="2"/>
              </a:rPr>
              <a:t>Experiment and embracing ”failure”</a:t>
            </a:r>
          </a:p>
          <a:p>
            <a:r>
              <a:rPr lang="en-US" dirty="0">
                <a:sym typeface="Wingdings" pitchFamily="2" charset="2"/>
              </a:rPr>
              <a:t>Critical thinking</a:t>
            </a:r>
          </a:p>
          <a:p>
            <a:endParaRPr lang="en-US" dirty="0">
              <a:sym typeface="Wingdings" pitchFamily="2" charset="2"/>
            </a:endParaRPr>
          </a:p>
          <a:p>
            <a:r>
              <a:rPr lang="en-US" b="1" dirty="0">
                <a:solidFill>
                  <a:srgbClr val="8D1515"/>
                </a:solidFill>
              </a:rPr>
              <a:t>System Thinking:</a:t>
            </a:r>
          </a:p>
          <a:p>
            <a:r>
              <a:rPr lang="en-US" dirty="0"/>
              <a:t>Understanding broader context and interdependencies (not just focusing local solutions)</a:t>
            </a:r>
          </a:p>
          <a:p>
            <a:endParaRPr lang="en-US" dirty="0"/>
          </a:p>
          <a:p>
            <a:r>
              <a:rPr lang="en-US" b="1" dirty="0">
                <a:solidFill>
                  <a:srgbClr val="8D1515"/>
                </a:solidFill>
              </a:rPr>
              <a:t>Data Literacy:</a:t>
            </a:r>
          </a:p>
          <a:p>
            <a:r>
              <a:rPr lang="en-US" dirty="0">
                <a:solidFill>
                  <a:schemeClr val="tx1"/>
                </a:solidFill>
              </a:rPr>
              <a:t>Understanding the critical role of data as foundations for AI. Uncover biases and pitfalls. Understand data-driven decision making.</a:t>
            </a:r>
          </a:p>
          <a:p>
            <a:endParaRPr lang="en-US" dirty="0">
              <a:solidFill>
                <a:schemeClr val="tx1"/>
              </a:solidFill>
            </a:endParaRPr>
          </a:p>
          <a:p>
            <a:r>
              <a:rPr lang="en-US" b="1" dirty="0">
                <a:solidFill>
                  <a:srgbClr val="901515"/>
                </a:solidFill>
              </a:rPr>
              <a:t>Human Skills:</a:t>
            </a:r>
          </a:p>
          <a:p>
            <a:r>
              <a:rPr lang="en-US" dirty="0">
                <a:solidFill>
                  <a:schemeClr val="tx1"/>
                </a:solidFill>
              </a:rPr>
              <a:t>Empathy, social intelligence, effective collaboration, and communication</a:t>
            </a:r>
          </a:p>
          <a:p>
            <a:endParaRPr lang="en-US" dirty="0">
              <a:solidFill>
                <a:schemeClr val="tx1"/>
              </a:solidFill>
            </a:endParaRPr>
          </a:p>
          <a:p>
            <a:r>
              <a:rPr lang="en-US" b="1" dirty="0">
                <a:solidFill>
                  <a:srgbClr val="901515"/>
                </a:solidFill>
              </a:rPr>
              <a:t>Entrepreneurial Mindsets:</a:t>
            </a:r>
          </a:p>
          <a:p>
            <a:r>
              <a:rPr lang="en-US" dirty="0">
                <a:solidFill>
                  <a:schemeClr val="tx1"/>
                </a:solidFill>
              </a:rPr>
              <a:t>Can do spirit – even though I do know how to do it yet</a:t>
            </a:r>
          </a:p>
          <a:p>
            <a:r>
              <a:rPr lang="en-US" dirty="0">
                <a:solidFill>
                  <a:schemeClr val="tx1"/>
                </a:solidFill>
              </a:rPr>
              <a:t>“The only way to do it!” – Bias towards action</a:t>
            </a:r>
          </a:p>
          <a:p>
            <a:r>
              <a:rPr lang="en-US" dirty="0">
                <a:solidFill>
                  <a:schemeClr val="tx1"/>
                </a:solidFill>
              </a:rPr>
              <a:t>Life-long learning </a:t>
            </a:r>
          </a:p>
          <a:p>
            <a:endParaRPr lang="en-US" dirty="0">
              <a:solidFill>
                <a:schemeClr val="tx1"/>
              </a:solidFill>
            </a:endParaRPr>
          </a:p>
          <a:p>
            <a:r>
              <a:rPr lang="en-US" b="1" dirty="0">
                <a:solidFill>
                  <a:srgbClr val="901515"/>
                </a:solidFill>
              </a:rPr>
              <a:t>Ethical Reasoning and Actions</a:t>
            </a:r>
          </a:p>
          <a:p>
            <a:r>
              <a:rPr lang="en-US" dirty="0">
                <a:solidFill>
                  <a:schemeClr val="tx1"/>
                </a:solidFill>
              </a:rPr>
              <a:t>Doing the right thing </a:t>
            </a:r>
          </a:p>
          <a:p>
            <a:endParaRPr lang="en-US" dirty="0"/>
          </a:p>
          <a:p>
            <a:endParaRPr lang="en-US" dirty="0"/>
          </a:p>
        </p:txBody>
      </p:sp>
      <p:pic>
        <p:nvPicPr>
          <p:cNvPr id="11" name="Picture 2" descr="innovation 11 600">
            <a:extLst>
              <a:ext uri="{FF2B5EF4-FFF2-40B4-BE49-F238E27FC236}">
                <a16:creationId xmlns:a16="http://schemas.microsoft.com/office/drawing/2014/main" id="{E34257B9-BE8A-A54F-B4A0-D7FDA2EFE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71" y="1791243"/>
            <a:ext cx="3518047" cy="32248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1A9B4EF-D233-A9F6-0779-6D4551DBA94C}"/>
              </a:ext>
            </a:extLst>
          </p:cNvPr>
          <p:cNvSpPr txBox="1"/>
          <p:nvPr/>
        </p:nvSpPr>
        <p:spPr>
          <a:xfrm>
            <a:off x="1337448" y="5016119"/>
            <a:ext cx="2679970"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t">
            <a:spAutoFit/>
          </a:bodyPr>
          <a:lstStyle/>
          <a:p>
            <a:r>
              <a:rPr lang="en-US" sz="1200" i="1" dirty="0">
                <a:latin typeface="Source Sans Pro Light" panose="020F0302020204030204" pitchFamily="34" charset="0"/>
                <a:cs typeface="Source Sans Pro Light" panose="020F0302020204030204" pitchFamily="34" charset="0"/>
              </a:rPr>
              <a:t>Professor David Kelly, Co-founder of the design firm </a:t>
            </a:r>
            <a:r>
              <a:rPr lang="en-US" sz="1200" i="1" dirty="0">
                <a:latin typeface="Source Sans Pro Light" panose="020F0302020204030204" pitchFamily="34" charset="0"/>
                <a:cs typeface="Source Sans Pro Light" panose="020F0302020204030204" pitchFamily="34" charset="0"/>
                <a:hlinkClick r:id="rId3" tooltip="IDEO"/>
              </a:rPr>
              <a:t>IDEO</a:t>
            </a:r>
            <a:r>
              <a:rPr lang="en-US" sz="1200" i="1" dirty="0">
                <a:latin typeface="Source Sans Pro Light" panose="020F0302020204030204" pitchFamily="34" charset="0"/>
                <a:cs typeface="Source Sans Pro Light" panose="020F0302020204030204" pitchFamily="34" charset="0"/>
              </a:rPr>
              <a:t> and Stanford </a:t>
            </a:r>
            <a:r>
              <a:rPr lang="en-US" sz="1200" i="1" dirty="0">
                <a:latin typeface="Source Sans Pro Light" panose="020F0302020204030204" pitchFamily="34" charset="0"/>
                <a:cs typeface="Source Sans Pro Light" panose="020F0302020204030204" pitchFamily="34" charset="0"/>
                <a:hlinkClick r:id="rId4"/>
              </a:rPr>
              <a:t>d.School. </a:t>
            </a:r>
            <a:endParaRPr lang="en-US" sz="1200" i="1" dirty="0">
              <a:latin typeface="Source Sans Pro Light" panose="020F0302020204030204" pitchFamily="34" charset="0"/>
              <a:cs typeface="Source Sans Pro Light" panose="020F0302020204030204" pitchFamily="34" charset="0"/>
            </a:endParaRPr>
          </a:p>
        </p:txBody>
      </p:sp>
    </p:spTree>
    <p:extLst>
      <p:ext uri="{BB962C8B-B14F-4D97-AF65-F5344CB8AC3E}">
        <p14:creationId xmlns:p14="http://schemas.microsoft.com/office/powerpoint/2010/main" val="41863220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D49B2-301F-1287-23FE-56D9F6CD9B6F}"/>
            </a:ext>
          </a:extLst>
        </p:cNvPr>
        <p:cNvGrpSpPr/>
        <p:nvPr/>
      </p:nvGrpSpPr>
      <p:grpSpPr>
        <a:xfrm>
          <a:off x="0" y="0"/>
          <a:ext cx="0" cy="0"/>
          <a:chOff x="0" y="0"/>
          <a:chExt cx="0" cy="0"/>
        </a:xfrm>
      </p:grpSpPr>
      <p:sp>
        <p:nvSpPr>
          <p:cNvPr id="235" name="Title and Sections…">
            <a:extLst>
              <a:ext uri="{FF2B5EF4-FFF2-40B4-BE49-F238E27FC236}">
                <a16:creationId xmlns:a16="http://schemas.microsoft.com/office/drawing/2014/main" id="{519327A9-A6E8-9D8C-8236-D62B9DF5B421}"/>
              </a:ext>
            </a:extLst>
          </p:cNvPr>
          <p:cNvSpPr txBox="1">
            <a:spLocks noGrp="1"/>
          </p:cNvSpPr>
          <p:nvPr>
            <p:ph type="title"/>
          </p:nvPr>
        </p:nvSpPr>
        <p:spPr>
          <a:xfrm>
            <a:off x="975360" y="2372824"/>
            <a:ext cx="2149411" cy="1726043"/>
          </a:xfrm>
          <a:prstGeom prst="rect">
            <a:avLst/>
          </a:prstGeom>
        </p:spPr>
        <p:txBody>
          <a:bodyPr/>
          <a:lstStyle/>
          <a:p>
            <a:r>
              <a:rPr lang="en-US" b="1" dirty="0">
                <a:solidFill>
                  <a:srgbClr val="8D1611"/>
                </a:solidFill>
              </a:rPr>
              <a:t>Conclusion &amp; Call to Action</a:t>
            </a:r>
            <a:endParaRPr lang="en-US" dirty="0">
              <a:solidFill>
                <a:srgbClr val="8D1611"/>
              </a:solidFill>
            </a:endParaRPr>
          </a:p>
        </p:txBody>
      </p:sp>
      <p:sp>
        <p:nvSpPr>
          <p:cNvPr id="236" name="This slide layout is for sectioned content…">
            <a:extLst>
              <a:ext uri="{FF2B5EF4-FFF2-40B4-BE49-F238E27FC236}">
                <a16:creationId xmlns:a16="http://schemas.microsoft.com/office/drawing/2014/main" id="{AC9FDD18-82B8-DEBD-CDFF-856988DEA698}"/>
              </a:ext>
            </a:extLst>
          </p:cNvPr>
          <p:cNvSpPr txBox="1">
            <a:spLocks noGrp="1"/>
          </p:cNvSpPr>
          <p:nvPr>
            <p:ph type="body" sz="half" idx="1"/>
          </p:nvPr>
        </p:nvSpPr>
        <p:spPr>
          <a:xfrm>
            <a:off x="3596397" y="790112"/>
            <a:ext cx="7620243" cy="5277775"/>
          </a:xfrm>
          <a:prstGeom prst="rect">
            <a:avLst/>
          </a:prstGeom>
        </p:spPr>
        <p:txBody>
          <a:bodyPr>
            <a:normAutofit lnSpcReduction="10000"/>
          </a:bodyPr>
          <a:lstStyle/>
          <a:p>
            <a:pPr>
              <a:lnSpc>
                <a:spcPct val="120000"/>
              </a:lnSpc>
              <a:spcBef>
                <a:spcPts val="600"/>
              </a:spcBef>
              <a:buClr>
                <a:schemeClr val="tx2"/>
              </a:buClr>
            </a:pPr>
            <a:r>
              <a:rPr lang="en-US" sz="1800" cap="none" dirty="0">
                <a:solidFill>
                  <a:srgbClr val="8D1611"/>
                </a:solidFill>
                <a:latin typeface="Source Sans Pro" panose="020B0503030403020204" pitchFamily="34" charset="0"/>
                <a:ea typeface="Source Sans Pro" panose="020B0503030403020204" pitchFamily="34" charset="0"/>
              </a:rPr>
              <a:t>Individuals:</a:t>
            </a:r>
          </a:p>
          <a:p>
            <a:pPr marL="342900" indent="-342900">
              <a:lnSpc>
                <a:spcPct val="120000"/>
              </a:lnSpc>
              <a:spcBef>
                <a:spcPts val="600"/>
              </a:spcBef>
              <a:buClr>
                <a:srgbClr val="8D1515"/>
              </a:buClr>
              <a:buFont typeface="Wingdings" pitchFamily="2" charset="2"/>
              <a:buChar char="§"/>
            </a:pPr>
            <a:r>
              <a:rPr lang="en-US" sz="1800" b="0" cap="none" dirty="0">
                <a:latin typeface="Source Sans Pro" panose="020B0503030403020204" pitchFamily="34" charset="0"/>
                <a:ea typeface="Source Sans Pro" panose="020B0503030403020204" pitchFamily="34" charset="0"/>
              </a:rPr>
              <a:t>Cultivating uniquely human skills: </a:t>
            </a:r>
            <a:r>
              <a:rPr lang="en-US" sz="1800" b="0" cap="none" dirty="0">
                <a:effectLst/>
                <a:latin typeface="Source Sans Pro" panose="020B0503030403020204" pitchFamily="34" charset="0"/>
                <a:ea typeface="Source Sans Pro" panose="020B0503030403020204" pitchFamily="34" charset="0"/>
                <a:cs typeface="Times New Roman" panose="02020603050405020304" pitchFamily="18" charset="0"/>
              </a:rPr>
              <a:t>creativity, empathy, social intelligence, and ethical </a:t>
            </a:r>
            <a:r>
              <a:rPr lang="en-US" sz="1800" b="0" cap="none" dirty="0">
                <a:latin typeface="Source Sans Pro" panose="020B0503030403020204" pitchFamily="34" charset="0"/>
                <a:ea typeface="Source Sans Pro" panose="020B0503030403020204" pitchFamily="34" charset="0"/>
                <a:cs typeface="Times New Roman" panose="02020603050405020304" pitchFamily="18" charset="0"/>
              </a:rPr>
              <a:t>reasoning</a:t>
            </a:r>
          </a:p>
          <a:p>
            <a:pPr marL="342900" indent="-342900">
              <a:lnSpc>
                <a:spcPct val="120000"/>
              </a:lnSpc>
              <a:spcBef>
                <a:spcPts val="600"/>
              </a:spcBef>
              <a:buClr>
                <a:srgbClr val="8D1515"/>
              </a:buClr>
              <a:buFont typeface="Wingdings" pitchFamily="2" charset="2"/>
              <a:buChar char="§"/>
            </a:pPr>
            <a:r>
              <a:rPr lang="en-US" sz="1800" b="0" cap="none" dirty="0">
                <a:effectLst/>
                <a:latin typeface="Source Sans Pro" panose="020B0503030403020204" pitchFamily="34" charset="0"/>
                <a:ea typeface="Source Sans Pro" panose="020B0503030403020204" pitchFamily="34" charset="0"/>
                <a:cs typeface="Times New Roman" panose="02020603050405020304" pitchFamily="18" charset="0"/>
              </a:rPr>
              <a:t>Embarking on life</a:t>
            </a:r>
            <a:r>
              <a:rPr lang="en-US" sz="1800" b="0" cap="none" dirty="0">
                <a:latin typeface="Source Sans Pro" panose="020B0503030403020204" pitchFamily="34" charset="0"/>
                <a:ea typeface="Source Sans Pro" panose="020B0503030403020204" pitchFamily="34" charset="0"/>
                <a:cs typeface="Times New Roman" panose="02020603050405020304" pitchFamily="18" charset="0"/>
              </a:rPr>
              <a:t>-long learning</a:t>
            </a:r>
            <a:endParaRPr lang="en-US" sz="1800" b="0" cap="none"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20000"/>
              </a:lnSpc>
              <a:spcBef>
                <a:spcPts val="600"/>
              </a:spcBef>
              <a:buClr>
                <a:schemeClr val="tx2"/>
              </a:buClr>
            </a:pPr>
            <a:r>
              <a:rPr lang="en-US" sz="1800" cap="none" dirty="0">
                <a:solidFill>
                  <a:srgbClr val="8D1611"/>
                </a:solidFill>
                <a:latin typeface="Source Sans Pro" panose="020B0503030403020204" pitchFamily="34" charset="0"/>
                <a:ea typeface="Source Sans Pro" panose="020B0503030403020204" pitchFamily="34" charset="0"/>
              </a:rPr>
              <a:t>Higher education institutions:</a:t>
            </a:r>
          </a:p>
          <a:p>
            <a:pPr marL="342900" indent="-342900">
              <a:lnSpc>
                <a:spcPct val="120000"/>
              </a:lnSpc>
              <a:spcBef>
                <a:spcPts val="600"/>
              </a:spcBef>
              <a:buClr>
                <a:srgbClr val="8D1515"/>
              </a:buClr>
              <a:buFont typeface="Arial" panose="020B0604020202020204" pitchFamily="34" charset="0"/>
              <a:buChar char="•"/>
            </a:pPr>
            <a:r>
              <a:rPr lang="en-US" sz="1800" b="0" cap="none" dirty="0">
                <a:latin typeface="Source Sans Pro" panose="020B0503030403020204" pitchFamily="34" charset="0"/>
                <a:ea typeface="Source Sans Pro" panose="020B0503030403020204" pitchFamily="34" charset="0"/>
              </a:rPr>
              <a:t>Embracing future digital mindsets and skills education in curricula</a:t>
            </a:r>
          </a:p>
          <a:p>
            <a:pPr marL="342900" indent="-342900">
              <a:lnSpc>
                <a:spcPct val="120000"/>
              </a:lnSpc>
              <a:spcBef>
                <a:spcPts val="600"/>
              </a:spcBef>
              <a:buClr>
                <a:srgbClr val="8D1515"/>
              </a:buClr>
              <a:buFont typeface="Arial" panose="020B0604020202020204" pitchFamily="34" charset="0"/>
              <a:buChar char="•"/>
            </a:pPr>
            <a:r>
              <a:rPr lang="en-US" sz="1800" b="0" cap="none" dirty="0">
                <a:latin typeface="Source Sans Pro" panose="020B0503030403020204" pitchFamily="34" charset="0"/>
                <a:ea typeface="Source Sans Pro" panose="020B0503030403020204" pitchFamily="34" charset="0"/>
              </a:rPr>
              <a:t>Promoting experiential learning and action learning</a:t>
            </a:r>
          </a:p>
          <a:p>
            <a:pPr marL="342900" indent="-342900">
              <a:lnSpc>
                <a:spcPct val="120000"/>
              </a:lnSpc>
              <a:spcBef>
                <a:spcPts val="600"/>
              </a:spcBef>
              <a:buClr>
                <a:srgbClr val="8D1515"/>
              </a:buClr>
              <a:buFont typeface="Arial" panose="020B0604020202020204" pitchFamily="34" charset="0"/>
              <a:buChar char="•"/>
            </a:pPr>
            <a:r>
              <a:rPr lang="en-US" sz="1800" b="0" cap="none" dirty="0">
                <a:latin typeface="Source Sans Pro" panose="020B0503030403020204" pitchFamily="34" charset="0"/>
                <a:ea typeface="Source Sans Pro" panose="020B0503030403020204" pitchFamily="34" charset="0"/>
              </a:rPr>
              <a:t>Strengthening academia and Industry partnership for real-world learning and application</a:t>
            </a:r>
          </a:p>
          <a:p>
            <a:pPr>
              <a:lnSpc>
                <a:spcPct val="120000"/>
              </a:lnSpc>
              <a:spcBef>
                <a:spcPts val="600"/>
              </a:spcBef>
              <a:buClr>
                <a:schemeClr val="tx2"/>
              </a:buClr>
            </a:pPr>
            <a:r>
              <a:rPr lang="en-US" sz="1800" cap="none" dirty="0">
                <a:solidFill>
                  <a:srgbClr val="8D1611"/>
                </a:solidFill>
                <a:latin typeface="Source Sans Pro" panose="020B0503030403020204" pitchFamily="34" charset="0"/>
                <a:ea typeface="Source Sans Pro" panose="020B0503030403020204" pitchFamily="34" charset="0"/>
              </a:rPr>
              <a:t>Employers:</a:t>
            </a:r>
          </a:p>
          <a:p>
            <a:pPr marL="342900" indent="-342900">
              <a:lnSpc>
                <a:spcPct val="120000"/>
              </a:lnSpc>
              <a:spcBef>
                <a:spcPts val="600"/>
              </a:spcBef>
              <a:buClr>
                <a:srgbClr val="8D1515"/>
              </a:buClr>
              <a:buFont typeface="Arial" panose="020B0604020202020204" pitchFamily="34" charset="0"/>
              <a:buChar char="•"/>
            </a:pPr>
            <a:r>
              <a:rPr lang="en-US" sz="1800" b="0" cap="none" dirty="0">
                <a:latin typeface="Source Sans Pro" panose="020B0503030403020204" pitchFamily="34" charset="0"/>
                <a:ea typeface="Source Sans Pro" panose="020B0503030403020204" pitchFamily="34" charset="0"/>
              </a:rPr>
              <a:t>Demystifying AI</a:t>
            </a:r>
          </a:p>
          <a:p>
            <a:pPr marL="342900" indent="-342900">
              <a:lnSpc>
                <a:spcPct val="120000"/>
              </a:lnSpc>
              <a:spcBef>
                <a:spcPts val="600"/>
              </a:spcBef>
              <a:buClr>
                <a:srgbClr val="8D1515"/>
              </a:buClr>
              <a:buFont typeface="Arial" panose="020B0604020202020204" pitchFamily="34" charset="0"/>
              <a:buChar char="•"/>
            </a:pPr>
            <a:r>
              <a:rPr lang="en-US" sz="1800" b="0" cap="none" dirty="0">
                <a:latin typeface="Source Sans Pro" panose="020B0503030403020204" pitchFamily="34" charset="0"/>
                <a:ea typeface="Source Sans Pro" panose="020B0503030403020204" pitchFamily="34" charset="0"/>
              </a:rPr>
              <a:t>Cultivating a culture of innovation</a:t>
            </a:r>
          </a:p>
          <a:p>
            <a:pPr marL="342900" indent="-342900">
              <a:lnSpc>
                <a:spcPct val="120000"/>
              </a:lnSpc>
              <a:spcBef>
                <a:spcPts val="600"/>
              </a:spcBef>
              <a:buClr>
                <a:srgbClr val="8D1515"/>
              </a:buClr>
              <a:buFont typeface="Arial" panose="020B0604020202020204" pitchFamily="34" charset="0"/>
              <a:buChar char="•"/>
            </a:pPr>
            <a:r>
              <a:rPr lang="en-US" sz="1800" b="0" cap="none" dirty="0">
                <a:latin typeface="Source Sans Pro" panose="020B0503030403020204" pitchFamily="34" charset="0"/>
                <a:ea typeface="Source Sans Pro" panose="020B0503030403020204" pitchFamily="34" charset="0"/>
              </a:rPr>
              <a:t>Becoming a learning organizations</a:t>
            </a:r>
          </a:p>
          <a:p>
            <a:pPr marL="342900" indent="-342900">
              <a:lnSpc>
                <a:spcPct val="120000"/>
              </a:lnSpc>
              <a:spcBef>
                <a:spcPts val="600"/>
              </a:spcBef>
              <a:buClr>
                <a:srgbClr val="8D1515"/>
              </a:buClr>
              <a:buFont typeface="Arial" panose="020B0604020202020204" pitchFamily="34" charset="0"/>
              <a:buChar char="•"/>
            </a:pPr>
            <a:r>
              <a:rPr lang="en-US" sz="1800" b="0" cap="none" dirty="0"/>
              <a:t>Leading Change</a:t>
            </a:r>
          </a:p>
          <a:p>
            <a:endParaRPr lang="en-US" sz="1800" b="0" cap="none" dirty="0"/>
          </a:p>
          <a:p>
            <a:endParaRPr lang="en-US" sz="1800" b="0" cap="none" dirty="0"/>
          </a:p>
        </p:txBody>
      </p:sp>
      <p:sp>
        <p:nvSpPr>
          <p:cNvPr id="233" name="Slide Number">
            <a:extLst>
              <a:ext uri="{FF2B5EF4-FFF2-40B4-BE49-F238E27FC236}">
                <a16:creationId xmlns:a16="http://schemas.microsoft.com/office/drawing/2014/main" id="{75A34FB9-F4D8-CC10-B06C-7DC126F1270C}"/>
              </a:ext>
            </a:extLst>
          </p:cNvPr>
          <p:cNvSpPr txBox="1">
            <a:spLocks noGrp="1"/>
          </p:cNvSpPr>
          <p:nvPr>
            <p:ph type="sldNum" sz="quarter" idx="4"/>
          </p:nvPr>
        </p:nvSpPr>
        <p:spPr>
          <a:xfrm>
            <a:off x="0" y="6416675"/>
            <a:ext cx="450850" cy="1270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8</a:t>
            </a:fld>
            <a:endParaRPr/>
          </a:p>
        </p:txBody>
      </p:sp>
    </p:spTree>
    <p:extLst>
      <p:ext uri="{BB962C8B-B14F-4D97-AF65-F5344CB8AC3E}">
        <p14:creationId xmlns:p14="http://schemas.microsoft.com/office/powerpoint/2010/main" val="69718163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803339" y="3972821"/>
            <a:ext cx="10585322" cy="2125857"/>
          </a:xfrm>
        </p:spPr>
        <p:txBody>
          <a:bodyPr>
            <a:normAutofit fontScale="77500" lnSpcReduction="20000"/>
          </a:bodyPr>
          <a:lstStyle/>
          <a:p>
            <a:r>
              <a:rPr lang="en-US" sz="3300" dirty="0">
                <a:solidFill>
                  <a:schemeClr val="tx1">
                    <a:lumMod val="90000"/>
                    <a:lumOff val="1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Thank You!</a:t>
            </a:r>
          </a:p>
          <a:p>
            <a:endParaRPr lang="en-US" sz="3300" dirty="0">
              <a:solidFill>
                <a:schemeClr val="tx1">
                  <a:lumMod val="90000"/>
                  <a:lumOff val="1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endParaRPr>
          </a:p>
          <a:p>
            <a:pPr hangingPunct="0">
              <a:lnSpc>
                <a:spcPct val="120000"/>
              </a:lnSpc>
              <a:spcBef>
                <a:spcPts val="0"/>
              </a:spcBef>
            </a:pPr>
            <a:r>
              <a:rPr lang="en-US" sz="2800" dirty="0">
                <a:solidFill>
                  <a:schemeClr val="tx1">
                    <a:lumMod val="90000"/>
                    <a:lumOff val="10000"/>
                  </a:schemeClr>
                </a:solidFill>
                <a:latin typeface="Source Sans Pro" panose="020B0503030403020204" pitchFamily="34" charset="0"/>
                <a:ea typeface="Source Sans Pro" panose="020B0503030403020204" pitchFamily="34" charset="0"/>
              </a:rPr>
              <a:t>Mei Zhao</a:t>
            </a:r>
          </a:p>
          <a:p>
            <a:pPr hangingPunct="0">
              <a:lnSpc>
                <a:spcPct val="120000"/>
              </a:lnSpc>
              <a:spcBef>
                <a:spcPts val="0"/>
              </a:spcBef>
            </a:pPr>
            <a:r>
              <a:rPr lang="en-US" sz="2800" dirty="0">
                <a:solidFill>
                  <a:schemeClr val="tx1">
                    <a:lumMod val="90000"/>
                    <a:lumOff val="10000"/>
                  </a:schemeClr>
                </a:solidFill>
                <a:latin typeface="Source Sans Pro" panose="020B0503030403020204" pitchFamily="34" charset="0"/>
                <a:ea typeface="Source Sans Pro" panose="020B0503030403020204" pitchFamily="34" charset="0"/>
              </a:rPr>
              <a:t>Chief Education Solutions Officer</a:t>
            </a:r>
          </a:p>
          <a:p>
            <a:pPr hangingPunct="0">
              <a:lnSpc>
                <a:spcPct val="120000"/>
              </a:lnSpc>
              <a:spcBef>
                <a:spcPts val="0"/>
              </a:spcBef>
            </a:pPr>
            <a:r>
              <a:rPr lang="en-US" sz="2800" dirty="0">
                <a:solidFill>
                  <a:schemeClr val="tx1">
                    <a:lumMod val="90000"/>
                    <a:lumOff val="10000"/>
                  </a:schemeClr>
                </a:solidFill>
                <a:latin typeface="Source Sans Pro" panose="020B0503030403020204" pitchFamily="34" charset="0"/>
                <a:ea typeface="Source Sans Pro" panose="020B0503030403020204" pitchFamily="34" charset="0"/>
              </a:rPr>
              <a:t>Stanford Engineering Global and Online Education</a:t>
            </a:r>
          </a:p>
          <a:p>
            <a:pPr hangingPunct="0">
              <a:lnSpc>
                <a:spcPct val="120000"/>
              </a:lnSpc>
              <a:spcBef>
                <a:spcPts val="0"/>
              </a:spcBef>
            </a:pPr>
            <a:r>
              <a:rPr lang="en-US" sz="2800" dirty="0">
                <a:solidFill>
                  <a:schemeClr val="tx1">
                    <a:lumMod val="90000"/>
                    <a:lumOff val="10000"/>
                  </a:schemeClr>
                </a:solidFill>
                <a:latin typeface="Source Sans Pro" panose="020B0503030403020204" pitchFamily="34" charset="0"/>
                <a:ea typeface="Source Sans Pro" panose="020B0503030403020204" pitchFamily="34" charset="0"/>
              </a:rPr>
              <a:t>Stanford University</a:t>
            </a:r>
          </a:p>
          <a:p>
            <a:endParaRPr lang="en-US" sz="3300" dirty="0">
              <a:effectLst>
                <a:outerShdw blurRad="38100" dist="38100" dir="2700000" algn="tl">
                  <a:srgbClr val="000000">
                    <a:alpha val="43137"/>
                  </a:srgbClr>
                </a:outerShdw>
              </a:effectLst>
            </a:endParaRPr>
          </a:p>
          <a:p>
            <a:endParaRPr lang="en-US" sz="3300" dirty="0">
              <a:effectLst>
                <a:outerShdw blurRad="38100" dist="38100" dir="2700000" algn="tl">
                  <a:srgbClr val="000000">
                    <a:alpha val="43137"/>
                  </a:srgbClr>
                </a:outerShdw>
              </a:effectLst>
            </a:endParaRPr>
          </a:p>
          <a:p>
            <a:endParaRPr lang="en-US" sz="3300" dirty="0">
              <a:effectLst>
                <a:outerShdw blurRad="38100" dist="38100" dir="2700000" algn="tl">
                  <a:srgbClr val="000000">
                    <a:alpha val="43137"/>
                  </a:srgbClr>
                </a:outerShdw>
              </a:effectLst>
            </a:endParaRPr>
          </a:p>
        </p:txBody>
      </p:sp>
      <p:pic>
        <p:nvPicPr>
          <p:cNvPr id="4" name="Picture Placeholder 3">
            <a:extLst>
              <a:ext uri="{FF2B5EF4-FFF2-40B4-BE49-F238E27FC236}">
                <a16:creationId xmlns:a16="http://schemas.microsoft.com/office/drawing/2014/main" id="{4BE60D70-246E-4A82-A374-AA049F9F3210}"/>
              </a:ext>
            </a:extLst>
          </p:cNvPr>
          <p:cNvPicPr>
            <a:picLocks noGrp="1" noChangeAspect="1"/>
          </p:cNvPicPr>
          <p:nvPr>
            <p:ph type="pic" idx="13"/>
          </p:nvPr>
        </p:nvPicPr>
        <p:blipFill>
          <a:blip r:embed="rId2"/>
          <a:srcRect l="14293" r="14293"/>
          <a:stretch>
            <a:fillRect/>
          </a:stretch>
        </p:blipFill>
        <p:spPr>
          <a:prstGeom prst="rect">
            <a:avLst/>
          </a:prstGeom>
          <a:effectLst>
            <a:outerShdw blurRad="50800" dist="38100" dir="5400000" algn="t" rotWithShape="0">
              <a:prstClr val="black">
                <a:alpha val="40000"/>
              </a:prstClr>
            </a:outerShdw>
          </a:effectLst>
        </p:spPr>
      </p:pic>
      <p:pic>
        <p:nvPicPr>
          <p:cNvPr id="2" name="Picture 1" descr="A logo with black text&#10;&#10;Description automatically generated">
            <a:extLst>
              <a:ext uri="{FF2B5EF4-FFF2-40B4-BE49-F238E27FC236}">
                <a16:creationId xmlns:a16="http://schemas.microsoft.com/office/drawing/2014/main" id="{1DA24564-B984-D9E3-CADE-ABFCED75F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043" y="5035749"/>
            <a:ext cx="4368957" cy="1135544"/>
          </a:xfrm>
          <a:prstGeom prst="rect">
            <a:avLst/>
          </a:prstGeom>
        </p:spPr>
      </p:pic>
    </p:spTree>
    <p:extLst>
      <p:ext uri="{BB962C8B-B14F-4D97-AF65-F5344CB8AC3E}">
        <p14:creationId xmlns:p14="http://schemas.microsoft.com/office/powerpoint/2010/main" val="4045248631"/>
      </p:ext>
    </p:extLst>
  </p:cSld>
  <p:clrMapOvr>
    <a:masterClrMapping/>
  </p:clrMapOvr>
  <p:transition spd="slow">
    <p:push dir="u"/>
  </p:transition>
</p:sld>
</file>

<file path=ppt/theme/theme1.xml><?xml version="1.0" encoding="utf-8"?>
<a:theme xmlns:a="http://schemas.openxmlformats.org/drawingml/2006/main" name="Custom Design">
  <a:themeElements>
    <a:clrScheme name="Stanford-SCPD">
      <a:dk1>
        <a:srgbClr val="231F20"/>
      </a:dk1>
      <a:lt1>
        <a:srgbClr val="FFFFFF"/>
      </a:lt1>
      <a:dk2>
        <a:srgbClr val="A90533"/>
      </a:dk2>
      <a:lt2>
        <a:srgbClr val="DEDBD3"/>
      </a:lt2>
      <a:accent1>
        <a:srgbClr val="F1563C"/>
      </a:accent1>
      <a:accent2>
        <a:srgbClr val="F8951D"/>
      </a:accent2>
      <a:accent3>
        <a:srgbClr val="FFC61F"/>
      </a:accent3>
      <a:accent4>
        <a:srgbClr val="6EA893"/>
      </a:accent4>
      <a:accent5>
        <a:srgbClr val="908982"/>
      </a:accent5>
      <a:accent6>
        <a:srgbClr val="53585F"/>
      </a:accent6>
      <a:hlink>
        <a:srgbClr val="A90533"/>
      </a:hlink>
      <a:folHlink>
        <a:srgbClr val="B93A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9D0AC62B6CAE408847B2D4E42DE38B" ma:contentTypeVersion="13" ma:contentTypeDescription="Create a new document." ma:contentTypeScope="" ma:versionID="c212f0b9613111b2375a02d197f703c5">
  <xsd:schema xmlns:xsd="http://www.w3.org/2001/XMLSchema" xmlns:xs="http://www.w3.org/2001/XMLSchema" xmlns:p="http://schemas.microsoft.com/office/2006/metadata/properties" xmlns:ns2="ac5439de-9cc5-4e90-8e70-2953ebc9e111" xmlns:ns3="679e6f32-35e2-40a7-b746-37bf0ed22ca1" targetNamespace="http://schemas.microsoft.com/office/2006/metadata/properties" ma:root="true" ma:fieldsID="7fd574f71396511af57202cccb288592" ns2:_="" ns3:_="">
    <xsd:import namespace="ac5439de-9cc5-4e90-8e70-2953ebc9e111"/>
    <xsd:import namespace="679e6f32-35e2-40a7-b746-37bf0ed22c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439de-9cc5-4e90-8e70-2953ebc9e1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e895586-ec57-4162-862b-45953123501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9e6f32-35e2-40a7-b746-37bf0ed22c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29e8489-f8f5-4006-84b8-d7f4c98e73f0}" ma:internalName="TaxCatchAll" ma:showField="CatchAllData" ma:web="679e6f32-35e2-40a7-b746-37bf0ed22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79e6f32-35e2-40a7-b746-37bf0ed22ca1" xsi:nil="true"/>
    <lcf76f155ced4ddcb4097134ff3c332f xmlns="ac5439de-9cc5-4e90-8e70-2953ebc9e11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A47374-FBEB-44F4-B29F-16243F4C072C}"/>
</file>

<file path=customXml/itemProps2.xml><?xml version="1.0" encoding="utf-8"?>
<ds:datastoreItem xmlns:ds="http://schemas.openxmlformats.org/officeDocument/2006/customXml" ds:itemID="{9CDF9EDA-4E33-40B0-8673-44349C44FB77}"/>
</file>

<file path=customXml/itemProps3.xml><?xml version="1.0" encoding="utf-8"?>
<ds:datastoreItem xmlns:ds="http://schemas.openxmlformats.org/officeDocument/2006/customXml" ds:itemID="{DA072CCC-7FBC-4BA1-BB24-8D8887F6FEEF}"/>
</file>

<file path=docProps/app.xml><?xml version="1.0" encoding="utf-8"?>
<Properties xmlns="http://schemas.openxmlformats.org/officeDocument/2006/extended-properties" xmlns:vt="http://schemas.openxmlformats.org/officeDocument/2006/docPropsVTypes">
  <TotalTime>5005</TotalTime>
  <Words>816</Words>
  <Application>Microsoft Macintosh PowerPoint</Application>
  <PresentationFormat>Widescreen</PresentationFormat>
  <Paragraphs>114</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Raleway Light</vt:lpstr>
      <vt:lpstr>Calibri</vt:lpstr>
      <vt:lpstr>Wingdings</vt:lpstr>
      <vt:lpstr>Source Sans Pro</vt:lpstr>
      <vt:lpstr>Crimson</vt:lpstr>
      <vt:lpstr>Arial</vt:lpstr>
      <vt:lpstr>Source Sans Pro Light</vt:lpstr>
      <vt:lpstr>Custom Design</vt:lpstr>
      <vt:lpstr>Digital Skills for the Future: Perspectives from Stanford and the Silicon Valley </vt:lpstr>
      <vt:lpstr>AGENDA</vt:lpstr>
      <vt:lpstr>PowerPoint Presentation</vt:lpstr>
      <vt:lpstr>PowerPoint Presentation</vt:lpstr>
      <vt:lpstr>PowerPoint Presentation</vt:lpstr>
      <vt:lpstr>PowerPoint Presentation</vt:lpstr>
      <vt:lpstr>3. What are the essential digital mindsets and skills for future? </vt:lpstr>
      <vt:lpstr>Conclusion &amp; Call to 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Chun-Mei Zhao</cp:lastModifiedBy>
  <cp:revision>31</cp:revision>
  <dcterms:modified xsi:type="dcterms:W3CDTF">2024-09-16T02:01:01Z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0x0101008C9D0AC62B6CAE408847B2D4E42DE38B</vt:lpwstr>
  </property>
  <property fmtid="{D5CDD505-2E9C-101B-9397-08002B2CF9AE}" pid="3" name="MediaServiceImageTags">
    <vt:lpwstr/>
  </property>
</Properties>
</file>