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7" r:id="rId1"/>
    <p:sldMasterId id="2147483717" r:id="rId2"/>
    <p:sldMasterId id="2147484037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8" r:id="rId5"/>
    <p:sldId id="272" r:id="rId6"/>
    <p:sldId id="273" r:id="rId7"/>
    <p:sldId id="260" r:id="rId8"/>
    <p:sldId id="261" r:id="rId9"/>
    <p:sldId id="262" r:id="rId10"/>
    <p:sldId id="270" r:id="rId11"/>
    <p:sldId id="269" r:id="rId12"/>
    <p:sldId id="266" r:id="rId13"/>
    <p:sldId id="265" r:id="rId14"/>
    <p:sldId id="267" r:id="rId15"/>
    <p:sldId id="257" r:id="rId16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  <a:srgbClr val="080808"/>
    <a:srgbClr val="333399"/>
    <a:srgbClr val="99FF33"/>
    <a:srgbClr val="FF0000"/>
    <a:srgbClr val="DDDDDD"/>
    <a:srgbClr val="FFD200"/>
    <a:srgbClr val="EAEAEA"/>
    <a:srgbClr val="00CC99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 snapToGrid="0">
      <p:cViewPr>
        <p:scale>
          <a:sx n="100" d="100"/>
          <a:sy n="100" d="100"/>
        </p:scale>
        <p:origin x="-192" y="1758"/>
      </p:cViewPr>
      <p:guideLst>
        <p:guide orient="horz" pos="860"/>
        <p:guide pos="391"/>
        <p:guide pos="3876"/>
        <p:guide pos="3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34"/>
    </p:cViewPr>
  </p:sorterViewPr>
  <p:notesViewPr>
    <p:cSldViewPr snapToGrid="0">
      <p:cViewPr varScale="1">
        <p:scale>
          <a:sx n="59" d="100"/>
          <a:sy n="59" d="100"/>
        </p:scale>
        <p:origin x="-2916" y="-84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46400" cy="4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6" tIns="0" rIns="19746" bIns="0" numCol="1" anchor="t" anchorCtr="0" compatLnSpc="1">
            <a:prstTxWarp prst="textNoShape">
              <a:avLst/>
            </a:prstTxWarp>
          </a:bodyPr>
          <a:lstStyle>
            <a:lvl1pPr algn="l" defTabSz="944563" eaLnBrk="0" hangingPunct="0">
              <a:spcBef>
                <a:spcPct val="0"/>
              </a:spcBef>
              <a:defRPr sz="1100" b="0" i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-1588"/>
            <a:ext cx="2946400" cy="4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6" tIns="0" rIns="19746" bIns="0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100" b="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F1F008C-4D9A-2C4D-A5E7-9DEFBE86FC22}" type="datetime4">
              <a:rPr lang="en-GB"/>
              <a:pPr>
                <a:defRPr/>
              </a:pPr>
              <a:t>13 February 2015</a:t>
            </a:fld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83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6" tIns="0" rIns="19746" bIns="0" numCol="1" anchor="b" anchorCtr="0" compatLnSpc="1">
            <a:prstTxWarp prst="textNoShape">
              <a:avLst/>
            </a:prstTxWarp>
          </a:bodyPr>
          <a:lstStyle>
            <a:lvl5pPr marL="1895475" lvl="4" algn="r" defTabSz="944563" eaLnBrk="0" hangingPunct="0">
              <a:defRPr sz="1100" b="0" i="1">
                <a:solidFill>
                  <a:schemeClr val="tx1"/>
                </a:solidFill>
                <a:cs typeface="+mn-cs"/>
              </a:defRPr>
            </a:lvl5pPr>
          </a:lstStyle>
          <a:p>
            <a:pPr lvl="4">
              <a:defRPr/>
            </a:pPr>
            <a:fld id="{2AE45CAC-2E64-6247-97B6-25BC4BF675AD}" type="slidenum">
              <a:rPr lang="en-GB"/>
              <a:pPr lvl="4">
                <a:defRPr/>
              </a:pPr>
              <a:t>‹N›</a:t>
            </a:fld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288" y="9445703"/>
            <a:ext cx="2940050" cy="46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4809" tIns="0" rIns="14809" bIns="0" numCol="1" anchor="b" anchorCtr="0" compatLnSpc="1">
            <a:prstTxWarp prst="textNoShape">
              <a:avLst/>
            </a:prstTxWarp>
          </a:bodyPr>
          <a:lstStyle>
            <a:lvl1pPr algn="l" defTabSz="511175" eaLnBrk="0" hangingPunct="0">
              <a:spcBef>
                <a:spcPct val="0"/>
              </a:spcBef>
              <a:defRPr sz="800" b="0" i="1">
                <a:solidFill>
                  <a:schemeClr val="accent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7203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46400" cy="4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6" tIns="0" rIns="19746" bIns="0" numCol="1" anchor="t" anchorCtr="0" compatLnSpc="1">
            <a:prstTxWarp prst="textNoShape">
              <a:avLst/>
            </a:prstTxWarp>
          </a:bodyPr>
          <a:lstStyle>
            <a:lvl1pPr algn="l" defTabSz="944563" eaLnBrk="0" hangingPunct="0">
              <a:spcBef>
                <a:spcPct val="0"/>
              </a:spcBef>
              <a:defRPr sz="1000" b="0" i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-1588"/>
            <a:ext cx="2946400" cy="49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6" tIns="0" rIns="19746" bIns="0" numCol="1" anchor="t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000" b="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0A8571B-5979-CB4E-9635-FE9B48E4DB7A}" type="datetime4">
              <a:rPr lang="en-GB"/>
              <a:pPr>
                <a:defRPr/>
              </a:pPr>
              <a:t>13 February 2015</a:t>
            </a:fld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6275" y="668338"/>
            <a:ext cx="5445125" cy="377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683965"/>
            <a:ext cx="5378450" cy="449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4622" rIns="0" bIns="34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</a:t>
            </a:r>
          </a:p>
          <a:p>
            <a:pPr lvl="1"/>
            <a:r>
              <a:rPr lang="en-GB" noProof="0" smtClean="0"/>
              <a:t>Sub-heading</a:t>
            </a:r>
          </a:p>
          <a:p>
            <a:pPr lvl="2"/>
            <a:r>
              <a:rPr lang="en-GB" noProof="0" smtClean="0"/>
              <a:t>Text</a:t>
            </a:r>
          </a:p>
          <a:p>
            <a:pPr lvl="3"/>
            <a:r>
              <a:rPr lang="en-GB" noProof="0" smtClean="0"/>
              <a:t>text</a:t>
            </a:r>
          </a:p>
          <a:p>
            <a:pPr lvl="4"/>
            <a:r>
              <a:rPr lang="en-GB" noProof="0" smtClean="0"/>
              <a:t>text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83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6" tIns="0" rIns="19746" bIns="0" numCol="1" anchor="b" anchorCtr="0" compatLnSpc="1">
            <a:prstTxWarp prst="textNoShape">
              <a:avLst/>
            </a:prstTxWarp>
          </a:bodyPr>
          <a:lstStyle>
            <a:lvl1pPr algn="l" defTabSz="944563" eaLnBrk="0" hangingPunct="0">
              <a:spcBef>
                <a:spcPct val="0"/>
              </a:spcBef>
              <a:defRPr sz="1000" b="0" i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83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46" tIns="0" rIns="19746" bIns="0" numCol="1" anchor="b" anchorCtr="0" compatLnSpc="1">
            <a:prstTxWarp prst="textNoShape">
              <a:avLst/>
            </a:prstTxWarp>
          </a:bodyPr>
          <a:lstStyle>
            <a:lvl1pPr algn="r" defTabSz="944563" eaLnBrk="0" hangingPunct="0">
              <a:defRPr sz="1000" b="0" i="1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8D9CC86-E188-194F-AEC0-4D9ABCF51D4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2577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40000"/>
      </a:spcBef>
      <a:spcAft>
        <a:spcPct val="0"/>
      </a:spcAft>
      <a:buClr>
        <a:schemeClr val="tx1"/>
      </a:buClr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1588" algn="l" rtl="0" eaLnBrk="0" fontAlgn="base" hangingPunct="0">
      <a:spcBef>
        <a:spcPct val="40000"/>
      </a:spcBef>
      <a:spcAft>
        <a:spcPct val="0"/>
      </a:spcAft>
      <a:buClr>
        <a:schemeClr val="tx1"/>
      </a:buClr>
      <a:buFont typeface="Arial Unicode MS" charset="0"/>
      <a:defRPr sz="1400" b="1" kern="1200">
        <a:solidFill>
          <a:schemeClr val="accent1"/>
        </a:solidFill>
        <a:latin typeface="Arial" charset="0"/>
        <a:ea typeface="ＭＳ Ｐゴシック" charset="0"/>
        <a:cs typeface="+mn-cs"/>
      </a:defRPr>
    </a:lvl2pPr>
    <a:lvl3pPr marL="180975" indent="-177800" algn="l" rtl="0" eaLnBrk="0" fontAlgn="base" hangingPunct="0">
      <a:spcBef>
        <a:spcPct val="40000"/>
      </a:spcBef>
      <a:spcAft>
        <a:spcPct val="0"/>
      </a:spcAft>
      <a:buClr>
        <a:schemeClr val="tx1"/>
      </a:buClr>
      <a:buFont typeface="Arial Unicode MS" charset="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366713" indent="-184150" algn="l" rtl="0" eaLnBrk="0" fontAlgn="base" hangingPunct="0">
      <a:spcBef>
        <a:spcPct val="20000"/>
      </a:spcBef>
      <a:spcAft>
        <a:spcPct val="0"/>
      </a:spcAft>
      <a:buClr>
        <a:schemeClr val="tx1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547688" indent="-179388" algn="l" rtl="0" eaLnBrk="0" fontAlgn="base" hangingPunct="0">
      <a:spcBef>
        <a:spcPct val="20000"/>
      </a:spcBef>
      <a:spcAft>
        <a:spcPct val="0"/>
      </a:spcAft>
      <a:buClr>
        <a:schemeClr val="tx1"/>
      </a:buClr>
      <a:buFont typeface="Arial" charset="0"/>
      <a:buChar char="›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76275" y="668338"/>
            <a:ext cx="5445125" cy="3770312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D9CC86-E188-194F-AEC0-4D9ABCF51D4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 userDrawn="1"/>
        </p:nvSpPr>
        <p:spPr bwMode="auto">
          <a:xfrm rot="5400000">
            <a:off x="7144" y="756444"/>
            <a:ext cx="3313112" cy="3327400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 r="-2919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it-IT">
              <a:ea typeface="+mn-ea"/>
              <a:cs typeface="+mn-cs"/>
            </a:endParaRP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3343275" y="171450"/>
            <a:ext cx="6562725" cy="2590800"/>
          </a:xfrm>
          <a:custGeom>
            <a:avLst/>
            <a:gdLst>
              <a:gd name="T0" fmla="*/ 0 w 3816"/>
              <a:gd name="T1" fmla="*/ 2147483647 h 1632"/>
              <a:gd name="T2" fmla="*/ 2147483647 w 3816"/>
              <a:gd name="T3" fmla="*/ 0 h 1632"/>
              <a:gd name="T4" fmla="*/ 2147483647 w 3816"/>
              <a:gd name="T5" fmla="*/ 2147483647 h 1632"/>
              <a:gd name="T6" fmla="*/ 0 w 3816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6" h="1632">
                <a:moveTo>
                  <a:pt x="0" y="1632"/>
                </a:moveTo>
                <a:lnTo>
                  <a:pt x="3816" y="0"/>
                </a:lnTo>
                <a:lnTo>
                  <a:pt x="3816" y="496"/>
                </a:lnTo>
                <a:lnTo>
                  <a:pt x="0" y="16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195513" y="1700213"/>
            <a:ext cx="30972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 userDrawn="1"/>
        </p:nvSpPr>
        <p:spPr bwMode="auto">
          <a:xfrm flipH="1">
            <a:off x="0" y="3105150"/>
            <a:ext cx="3170238" cy="1368425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 userDrawn="1"/>
        </p:nvSpPr>
        <p:spPr bwMode="auto">
          <a:xfrm flipH="1" flipV="1">
            <a:off x="7938" y="1154113"/>
            <a:ext cx="3073400" cy="2016125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chemeClr val="tx1"/>
              </a:solidFill>
            </a:endParaRPr>
          </a:p>
        </p:txBody>
      </p:sp>
      <p:pic>
        <p:nvPicPr>
          <p:cNvPr id="7" name="Immagine 12" descr="Sfondo_RW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33401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 noChangeArrowheads="1"/>
          </p:cNvSpPr>
          <p:nvPr userDrawn="1"/>
        </p:nvSpPr>
        <p:spPr bwMode="auto">
          <a:xfrm flipH="1">
            <a:off x="-33338" y="2760663"/>
            <a:ext cx="3382963" cy="1404937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 userDrawn="1"/>
        </p:nvSpPr>
        <p:spPr bwMode="auto">
          <a:xfrm flipH="1" flipV="1">
            <a:off x="11113" y="771525"/>
            <a:ext cx="3338512" cy="1979613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0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4496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5025" y="200025"/>
            <a:ext cx="2228850" cy="57324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713" y="200025"/>
            <a:ext cx="6538912" cy="5732463"/>
          </a:xfrm>
        </p:spPr>
        <p:txBody>
          <a:bodyPr vert="eaVert"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2168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343275" y="171450"/>
            <a:ext cx="6562725" cy="2590800"/>
          </a:xfrm>
          <a:custGeom>
            <a:avLst/>
            <a:gdLst>
              <a:gd name="T0" fmla="*/ 0 w 3816"/>
              <a:gd name="T1" fmla="*/ 2147483647 h 1632"/>
              <a:gd name="T2" fmla="*/ 2147483647 w 3816"/>
              <a:gd name="T3" fmla="*/ 0 h 1632"/>
              <a:gd name="T4" fmla="*/ 2147483647 w 3816"/>
              <a:gd name="T5" fmla="*/ 2147483647 h 1632"/>
              <a:gd name="T6" fmla="*/ 0 w 3816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6" h="1632">
                <a:moveTo>
                  <a:pt x="0" y="1632"/>
                </a:moveTo>
                <a:lnTo>
                  <a:pt x="3816" y="0"/>
                </a:lnTo>
                <a:lnTo>
                  <a:pt x="3816" y="496"/>
                </a:lnTo>
                <a:lnTo>
                  <a:pt x="0" y="16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195513" y="1700213"/>
            <a:ext cx="30972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chemeClr val="tx1"/>
              </a:solidFill>
            </a:endParaRPr>
          </a:p>
        </p:txBody>
      </p:sp>
      <p:pic>
        <p:nvPicPr>
          <p:cNvPr id="10" name="Immagine 9" descr="logo_p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77325"/>
            <a:ext cx="3340608" cy="3377184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 userDrawn="1"/>
        </p:nvSpPr>
        <p:spPr bwMode="auto">
          <a:xfrm flipH="1">
            <a:off x="-12172" y="2760663"/>
            <a:ext cx="3382963" cy="1404937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 userDrawn="1"/>
        </p:nvSpPr>
        <p:spPr bwMode="auto">
          <a:xfrm flipH="1" flipV="1">
            <a:off x="11113" y="771525"/>
            <a:ext cx="3338512" cy="1979613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75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slide_fina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9906001" cy="74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164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48075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894123" y="-10856"/>
            <a:ext cx="12060620" cy="6858000"/>
          </a:xfrm>
          <a:prstGeom prst="rect">
            <a:avLst/>
          </a:prstGeom>
        </p:spPr>
      </p:pic>
      <p:pic>
        <p:nvPicPr>
          <p:cNvPr id="5" name="Immagine 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015" y="-1156669"/>
            <a:ext cx="3340608" cy="337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92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4807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29978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13" y="1412875"/>
            <a:ext cx="43830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12875"/>
            <a:ext cx="43846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9807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326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6908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7301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</p:spTree>
    <p:extLst>
      <p:ext uri="{BB962C8B-B14F-4D97-AF65-F5344CB8AC3E}">
        <p14:creationId xmlns:p14="http://schemas.microsoft.com/office/powerpoint/2010/main" xmlns="" val="1408224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706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6772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45212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5025" y="200025"/>
            <a:ext cx="222885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713" y="200025"/>
            <a:ext cx="653891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0021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 userDrawn="1"/>
        </p:nvSpPr>
        <p:spPr bwMode="auto">
          <a:xfrm>
            <a:off x="1416050" y="6334125"/>
            <a:ext cx="21193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it-IT" sz="180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80881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3343275" y="171450"/>
            <a:ext cx="6562725" cy="2590800"/>
          </a:xfrm>
          <a:custGeom>
            <a:avLst/>
            <a:gdLst>
              <a:gd name="T0" fmla="*/ 0 w 3816"/>
              <a:gd name="T1" fmla="*/ 2147483647 h 1632"/>
              <a:gd name="T2" fmla="*/ 2147483647 w 3816"/>
              <a:gd name="T3" fmla="*/ 0 h 1632"/>
              <a:gd name="T4" fmla="*/ 2147483647 w 3816"/>
              <a:gd name="T5" fmla="*/ 2147483647 h 1632"/>
              <a:gd name="T6" fmla="*/ 0 w 3816"/>
              <a:gd name="T7" fmla="*/ 2147483647 h 16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16" h="1632">
                <a:moveTo>
                  <a:pt x="0" y="1632"/>
                </a:moveTo>
                <a:lnTo>
                  <a:pt x="3816" y="0"/>
                </a:lnTo>
                <a:lnTo>
                  <a:pt x="3816" y="496"/>
                </a:lnTo>
                <a:lnTo>
                  <a:pt x="0" y="16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" name="AutoShape 6"/>
          <p:cNvSpPr>
            <a:spLocks noChangeArrowheads="1"/>
          </p:cNvSpPr>
          <p:nvPr userDrawn="1"/>
        </p:nvSpPr>
        <p:spPr bwMode="auto">
          <a:xfrm rot="5400000">
            <a:off x="7144" y="756444"/>
            <a:ext cx="3313112" cy="3327400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 r="-2919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it-IT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195513" y="1700213"/>
            <a:ext cx="30972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rgbClr val="646464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 userDrawn="1"/>
        </p:nvSpPr>
        <p:spPr bwMode="auto">
          <a:xfrm flipH="1">
            <a:off x="0" y="3105150"/>
            <a:ext cx="3170238" cy="1368425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rgbClr val="646464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 userDrawn="1"/>
        </p:nvSpPr>
        <p:spPr bwMode="auto">
          <a:xfrm flipH="1" flipV="1">
            <a:off x="7938" y="1154113"/>
            <a:ext cx="3073400" cy="2016125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rgbClr val="646464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776288"/>
            <a:ext cx="332263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5" descr="Sfondo_RW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76288"/>
            <a:ext cx="33401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/>
          <p:cNvSpPr>
            <a:spLocks noChangeArrowheads="1"/>
          </p:cNvSpPr>
          <p:nvPr userDrawn="1"/>
        </p:nvSpPr>
        <p:spPr bwMode="auto">
          <a:xfrm flipH="1">
            <a:off x="-44450" y="2760663"/>
            <a:ext cx="3382963" cy="1404937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rgbClr val="646464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 userDrawn="1"/>
        </p:nvSpPr>
        <p:spPr bwMode="auto">
          <a:xfrm flipH="1" flipV="1">
            <a:off x="0" y="771525"/>
            <a:ext cx="3338513" cy="1979613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FontTx/>
              <a:buChar char="•"/>
            </a:pPr>
            <a:endParaRPr lang="en-US" sz="1600" b="0">
              <a:solidFill>
                <a:srgbClr val="646464"/>
              </a:solidFill>
            </a:endParaRPr>
          </a:p>
        </p:txBody>
      </p:sp>
      <p:pic>
        <p:nvPicPr>
          <p:cNvPr id="11" name="Immagine 18" descr="log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0" y="5849938"/>
            <a:ext cx="16446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1020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2781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8296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048188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13" y="1412875"/>
            <a:ext cx="43830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12875"/>
            <a:ext cx="43846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98841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71800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9182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50933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7283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03208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68420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5025" y="200025"/>
            <a:ext cx="222885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713" y="200025"/>
            <a:ext cx="653891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753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13" y="1412875"/>
            <a:ext cx="4383087" cy="4519613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12875"/>
            <a:ext cx="4384675" cy="4519613"/>
          </a:xfrm>
        </p:spPr>
        <p:txBody>
          <a:bodyPr/>
          <a:lstStyle>
            <a:lvl1pPr>
              <a:buClr>
                <a:schemeClr val="accent2"/>
              </a:buCl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6907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885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919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144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buClr>
                <a:schemeClr val="accent2"/>
              </a:buClr>
              <a:defRPr sz="3200"/>
            </a:lvl1pPr>
            <a:lvl2pPr>
              <a:buClr>
                <a:schemeClr val="accent2"/>
              </a:buClr>
              <a:defRPr sz="2800"/>
            </a:lvl2pPr>
            <a:lvl3pPr>
              <a:buClr>
                <a:schemeClr val="accent2"/>
              </a:buClr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1685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7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4100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00025"/>
            <a:ext cx="8918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412875"/>
            <a:ext cx="8920162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500063" y="6446838"/>
            <a:ext cx="7191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100" b="0">
                <a:solidFill>
                  <a:srgbClr val="000000"/>
                </a:solidFill>
                <a:cs typeface="Arial" charset="0"/>
              </a:rPr>
              <a:t>Page </a:t>
            </a:r>
            <a:fld id="{37D17C90-E537-574D-9265-DE1B53875178}" type="slidenum">
              <a:rPr lang="en-US" sz="1100" b="0">
                <a:solidFill>
                  <a:srgbClr val="000000"/>
                </a:solidFill>
                <a:cs typeface="Arial" charset="0"/>
              </a:rPr>
              <a:pPr/>
              <a:t>‹N›</a:t>
            </a:fld>
            <a:endParaRPr lang="en-US" sz="11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93713" y="1042988"/>
            <a:ext cx="891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493713" y="6243638"/>
            <a:ext cx="89154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93713" y="200025"/>
            <a:ext cx="89154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ＭＳ Ｐゴシック" charset="0"/>
          <a:cs typeface="ＭＳ Ｐゴシック" charset="0"/>
        </a:defRPr>
      </a:lvl1pPr>
      <a:lvl2pPr marL="717550" indent="-355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  <a:ea typeface="ＭＳ Ｐゴシック" charset="0"/>
        </a:defRPr>
      </a:lvl2pPr>
      <a:lvl3pPr marL="1081088" indent="-361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ＭＳ Ｐゴシック" charset="0"/>
        </a:defRPr>
      </a:lvl3pPr>
      <a:lvl4pPr marL="1441450" indent="-3587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  <a:ea typeface="ＭＳ Ｐゴシック" charset="0"/>
        </a:defRPr>
      </a:lvl4pPr>
      <a:lvl5pPr marL="1800225" indent="-3571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  <a:ea typeface="ＭＳ Ｐゴシック" charset="0"/>
        </a:defRPr>
      </a:lvl5pPr>
      <a:lvl6pPr marL="22574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eaLnBrk="1" fontAlgn="base" hangingPunct="1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00025"/>
            <a:ext cx="8918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412875"/>
            <a:ext cx="8920162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00063" y="6446838"/>
            <a:ext cx="7191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100" b="0">
                <a:solidFill>
                  <a:srgbClr val="000000"/>
                </a:solidFill>
                <a:cs typeface="Arial" charset="0"/>
              </a:rPr>
              <a:t>Page </a:t>
            </a:r>
            <a:fld id="{C04EBBD7-B81D-644C-A32C-1B086CBE0D15}" type="slidenum">
              <a:rPr lang="en-US" sz="1100" b="0">
                <a:solidFill>
                  <a:srgbClr val="000000"/>
                </a:solidFill>
                <a:cs typeface="Arial" charset="0"/>
              </a:rPr>
              <a:pPr/>
              <a:t>‹N›</a:t>
            </a:fld>
            <a:endParaRPr lang="en-US" sz="11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493713" y="1042988"/>
            <a:ext cx="891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493713" y="6243638"/>
            <a:ext cx="89154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>
            <a:off x="493713" y="200025"/>
            <a:ext cx="89154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3320" name="Group 9"/>
          <p:cNvGrpSpPr>
            <a:grpSpLocks/>
          </p:cNvGrpSpPr>
          <p:nvPr/>
        </p:nvGrpSpPr>
        <p:grpSpPr bwMode="auto">
          <a:xfrm>
            <a:off x="1460500" y="6453188"/>
            <a:ext cx="1976438" cy="195262"/>
            <a:chOff x="2925" y="3702"/>
            <a:chExt cx="1225" cy="123"/>
          </a:xfrm>
        </p:grpSpPr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2925" y="3702"/>
              <a:ext cx="12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2962" y="3718"/>
              <a:ext cx="1133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GB" sz="1000" i="1">
                  <a:solidFill>
                    <a:srgbClr val="FF0000"/>
                  </a:solidFill>
                </a:rPr>
                <a:t>BOZZA PER DISCUSSIONE</a:t>
              </a:r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925" y="3825"/>
              <a:ext cx="12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it-IT"/>
            </a:p>
          </p:txBody>
        </p:sp>
      </p:grpSp>
      <p:pic>
        <p:nvPicPr>
          <p:cNvPr id="13321" name="Immagine 12" descr="logo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1" r:id="rId2"/>
    <p:sldLayoutId id="2147484554" r:id="rId3"/>
    <p:sldLayoutId id="2147484553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  <p:sldLayoutId id="2147484547" r:id="rId13"/>
    <p:sldLayoutId id="2147484548" r:id="rId14"/>
    <p:sldLayoutId id="2147484549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ＭＳ Ｐゴシック" charset="0"/>
          <a:cs typeface="ＭＳ Ｐゴシック" charset="0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  <a:ea typeface="ＭＳ Ｐゴシック" charset="0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ＭＳ Ｐゴシック" charset="0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  <a:ea typeface="ＭＳ Ｐゴシック" charset="0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  <a:ea typeface="ＭＳ Ｐゴシック" charset="0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00025"/>
            <a:ext cx="8918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3713" y="1412875"/>
            <a:ext cx="8920162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500063" y="6446838"/>
            <a:ext cx="7191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1100" b="0">
                <a:solidFill>
                  <a:srgbClr val="000000"/>
                </a:solidFill>
                <a:cs typeface="Arial" charset="0"/>
              </a:rPr>
              <a:t>Page </a:t>
            </a:r>
            <a:fld id="{0307B08A-C241-8E45-8615-E2DCE1704ECD}" type="slidenum">
              <a:rPr lang="en-US" sz="1100" b="0">
                <a:solidFill>
                  <a:srgbClr val="000000"/>
                </a:solidFill>
                <a:cs typeface="Arial" charset="0"/>
              </a:rPr>
              <a:pPr/>
              <a:t>‹N›</a:t>
            </a:fld>
            <a:endParaRPr lang="en-US" sz="1100" b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493713" y="1042988"/>
            <a:ext cx="8915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493713" y="6243638"/>
            <a:ext cx="89154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493713" y="200025"/>
            <a:ext cx="89154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6632" name="Immagine 8" descr="logo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6327775"/>
            <a:ext cx="95885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646464"/>
          </a:solidFill>
          <a:latin typeface="Arial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ＭＳ Ｐゴシック" charset="0"/>
          <a:cs typeface="ＭＳ Ｐゴシック" charset="0"/>
        </a:defRPr>
      </a:lvl1pPr>
      <a:lvl2pPr marL="717550" indent="-355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2000">
          <a:solidFill>
            <a:srgbClr val="646464"/>
          </a:solidFill>
          <a:latin typeface="+mn-lt"/>
          <a:ea typeface="ＭＳ Ｐゴシック" charset="0"/>
        </a:defRPr>
      </a:lvl2pPr>
      <a:lvl3pPr marL="1081088" indent="-3619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2400">
          <a:solidFill>
            <a:srgbClr val="646464"/>
          </a:solidFill>
          <a:latin typeface="+mn-lt"/>
          <a:ea typeface="ＭＳ Ｐゴシック" charset="0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  <a:ea typeface="ＭＳ Ｐゴシック" charset="0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  <a:ea typeface="ＭＳ Ｐゴシック" charset="0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1194" y="1727411"/>
            <a:ext cx="9302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333399"/>
                </a:solidFill>
              </a:rPr>
              <a:t>Transmission of regional contents in a national DAB </a:t>
            </a:r>
            <a:r>
              <a:rPr lang="it-IT" sz="2400" dirty="0" smtClean="0">
                <a:solidFill>
                  <a:srgbClr val="333399"/>
                </a:solidFill>
              </a:rPr>
              <a:t>multiplex</a:t>
            </a:r>
            <a:endParaRPr lang="it-IT" sz="2400" dirty="0">
              <a:solidFill>
                <a:srgbClr val="333399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819150" y="665797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WRD15</a:t>
            </a:r>
          </a:p>
          <a:p>
            <a:r>
              <a:rPr lang="en-GB" dirty="0" smtClean="0"/>
              <a:t>Geneve 13 February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15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contents</a:t>
            </a:r>
            <a:r>
              <a:rPr lang="it-IT" dirty="0" smtClean="0"/>
              <a:t> in a </a:t>
            </a:r>
            <a:r>
              <a:rPr lang="it-IT" dirty="0" err="1" smtClean="0"/>
              <a:t>national</a:t>
            </a:r>
            <a:r>
              <a:rPr lang="it-IT" dirty="0" smtClean="0"/>
              <a:t> DAB multiplex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16" y="1106950"/>
            <a:ext cx="9041748" cy="508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contents</a:t>
            </a:r>
            <a:r>
              <a:rPr lang="it-IT" dirty="0" smtClean="0"/>
              <a:t> in a </a:t>
            </a:r>
            <a:r>
              <a:rPr lang="it-IT" dirty="0" err="1" smtClean="0"/>
              <a:t>national</a:t>
            </a:r>
            <a:r>
              <a:rPr lang="it-IT" dirty="0" smtClean="0"/>
              <a:t> DAB multiplex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11" y="1150953"/>
            <a:ext cx="8989324" cy="5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content</a:t>
            </a:r>
            <a:r>
              <a:rPr lang="it-IT" dirty="0" smtClean="0"/>
              <a:t> in a </a:t>
            </a:r>
            <a:r>
              <a:rPr lang="it-IT" dirty="0" err="1" smtClean="0"/>
              <a:t>national</a:t>
            </a:r>
            <a:r>
              <a:rPr lang="it-IT" dirty="0" smtClean="0"/>
              <a:t> DAB multiplex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098" y="1093474"/>
            <a:ext cx="7387576" cy="49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807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contents</a:t>
            </a:r>
            <a:r>
              <a:rPr lang="it-IT" dirty="0" smtClean="0"/>
              <a:t> in a </a:t>
            </a:r>
            <a:r>
              <a:rPr lang="it-IT" dirty="0" err="1" smtClean="0"/>
              <a:t>national</a:t>
            </a:r>
            <a:r>
              <a:rPr lang="it-IT" dirty="0" smtClean="0"/>
              <a:t> DAB multiplex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06220" y="1528549"/>
            <a:ext cx="715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The DAB system is designed to carry in its multiplex several multimedia contents having the same intended coverage area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72" y="1262680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2026125" y="2721675"/>
            <a:ext cx="711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The </a:t>
            </a:r>
            <a:r>
              <a:rPr lang="it-IT" dirty="0" err="1" smtClean="0">
                <a:solidFill>
                  <a:srgbClr val="002060"/>
                </a:solidFill>
              </a:rPr>
              <a:t>spectrum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allocated</a:t>
            </a:r>
            <a:r>
              <a:rPr lang="it-IT" dirty="0" smtClean="0">
                <a:solidFill>
                  <a:srgbClr val="002060"/>
                </a:solidFill>
              </a:rPr>
              <a:t>  in band III and </a:t>
            </a:r>
            <a:r>
              <a:rPr lang="it-IT" dirty="0" err="1" smtClean="0">
                <a:solidFill>
                  <a:srgbClr val="002060"/>
                </a:solidFill>
              </a:rPr>
              <a:t>L-band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to</a:t>
            </a:r>
            <a:r>
              <a:rPr lang="it-IT" dirty="0" smtClean="0">
                <a:solidFill>
                  <a:srgbClr val="002060"/>
                </a:solidFill>
              </a:rPr>
              <a:t> the DAB service </a:t>
            </a:r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subdivided</a:t>
            </a:r>
            <a:r>
              <a:rPr lang="it-IT" dirty="0" smtClean="0">
                <a:solidFill>
                  <a:srgbClr val="002060"/>
                </a:solidFill>
              </a:rPr>
              <a:t> in </a:t>
            </a:r>
            <a:r>
              <a:rPr lang="it-IT" dirty="0" err="1" smtClean="0">
                <a:solidFill>
                  <a:srgbClr val="002060"/>
                </a:solidFill>
              </a:rPr>
              <a:t>blocks</a:t>
            </a:r>
            <a:endParaRPr lang="it-IT" dirty="0" smtClean="0">
              <a:solidFill>
                <a:srgbClr val="00206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43" y="2479605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2012476" y="3947953"/>
            <a:ext cx="7254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Each</a:t>
            </a:r>
            <a:r>
              <a:rPr lang="it-IT" dirty="0" smtClean="0">
                <a:solidFill>
                  <a:srgbClr val="002060"/>
                </a:solidFill>
              </a:rPr>
              <a:t> block </a:t>
            </a:r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referred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by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two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alphanumeric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charcarcters</a:t>
            </a:r>
            <a:r>
              <a:rPr lang="it-IT" dirty="0" smtClean="0">
                <a:solidFill>
                  <a:srgbClr val="002060"/>
                </a:solidFill>
              </a:rPr>
              <a:t>: the first </a:t>
            </a:r>
            <a:r>
              <a:rPr lang="it-IT" dirty="0" err="1" smtClean="0">
                <a:solidFill>
                  <a:srgbClr val="002060"/>
                </a:solidFill>
              </a:rPr>
              <a:t>one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indicates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frequency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channel</a:t>
            </a:r>
            <a:r>
              <a:rPr lang="it-IT" dirty="0" smtClean="0">
                <a:solidFill>
                  <a:srgbClr val="002060"/>
                </a:solidFill>
              </a:rPr>
              <a:t>, the </a:t>
            </a:r>
            <a:r>
              <a:rPr lang="it-IT" dirty="0" err="1" smtClean="0">
                <a:solidFill>
                  <a:srgbClr val="002060"/>
                </a:solidFill>
              </a:rPr>
              <a:t>second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one</a:t>
            </a:r>
            <a:r>
              <a:rPr lang="it-IT" dirty="0" smtClean="0">
                <a:solidFill>
                  <a:srgbClr val="002060"/>
                </a:solidFill>
              </a:rPr>
              <a:t> the position in the </a:t>
            </a:r>
            <a:r>
              <a:rPr lang="it-IT" dirty="0" err="1" smtClean="0">
                <a:solidFill>
                  <a:srgbClr val="002060"/>
                </a:solidFill>
              </a:rPr>
              <a:t>channel</a:t>
            </a:r>
            <a:r>
              <a:rPr lang="it-IT" dirty="0" smtClean="0">
                <a:solidFill>
                  <a:srgbClr val="002060"/>
                </a:solidFill>
              </a:rPr>
              <a:t> (e.g. 12B).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053418" y="5219216"/>
            <a:ext cx="7227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In band III, GE06  reserved  channel 12 exclusively for DAB service. The other channels of the band can also be utilised for DVB-T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317" y="3873951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023" y="5061307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content</a:t>
            </a:r>
            <a:r>
              <a:rPr lang="it-IT" dirty="0" smtClean="0"/>
              <a:t> in a </a:t>
            </a:r>
            <a:r>
              <a:rPr lang="it-IT" dirty="0" err="1" smtClean="0"/>
              <a:t>national</a:t>
            </a:r>
            <a:r>
              <a:rPr lang="it-IT" dirty="0" smtClean="0"/>
              <a:t> DAB multiplex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06220" y="1528549"/>
            <a:ext cx="715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The L-Band has been identified for IMT under agenda item 1.1  of the next WRC15.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72" y="1262680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2026125" y="2721675"/>
            <a:ext cx="7117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In some countries, where band III is intensively  utilised for DVB-T, the number of blocks available for DAB are very limited.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43" y="2479605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1998828" y="4111726"/>
            <a:ext cx="7254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International coordination: in order to avoid interferences to the neighbouring countries no more than half of the available blocks can be utilised.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053418" y="5219216"/>
            <a:ext cx="7227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Conversely, the number of  programmes to be transmitted could be very high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317" y="3873951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023" y="5061307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Transmission of regional contents in a national DAB multiplex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06220" y="1528549"/>
            <a:ext cx="715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In some countries public broadcasters need to transmit both national and regional/local contents 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72" y="1262680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tangolo 6"/>
          <p:cNvSpPr/>
          <p:nvPr/>
        </p:nvSpPr>
        <p:spPr>
          <a:xfrm>
            <a:off x="2026125" y="2721675"/>
            <a:ext cx="7117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The regional content can be time limited (few hours a day)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43" y="2479605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8"/>
          <p:cNvSpPr/>
          <p:nvPr/>
        </p:nvSpPr>
        <p:spPr>
          <a:xfrm>
            <a:off x="1343735" y="5449208"/>
            <a:ext cx="7636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Different solutions can be chosen in order to broadcast national and regional/local contents 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5792" y="4146907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contents</a:t>
            </a:r>
            <a:r>
              <a:rPr lang="it-IT" dirty="0" smtClean="0"/>
              <a:t> in a </a:t>
            </a:r>
            <a:r>
              <a:rPr lang="it-IT" dirty="0" err="1" smtClean="0"/>
              <a:t>national</a:t>
            </a:r>
            <a:r>
              <a:rPr lang="it-IT" dirty="0" smtClean="0"/>
              <a:t> DAB multiplex</a:t>
            </a:r>
            <a:endParaRPr lang="it-IT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2279177" y="1337479"/>
            <a:ext cx="242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k x SFN Planning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709684" y="4039736"/>
            <a:ext cx="1624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Cluster </a:t>
            </a:r>
            <a:r>
              <a:rPr lang="it-IT" dirty="0" err="1" smtClean="0">
                <a:solidFill>
                  <a:schemeClr val="tx1"/>
                </a:solidFill>
              </a:rPr>
              <a:t>that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will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be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repeated</a:t>
            </a:r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132" name="Gruppo 131"/>
          <p:cNvGrpSpPr/>
          <p:nvPr/>
        </p:nvGrpSpPr>
        <p:grpSpPr>
          <a:xfrm>
            <a:off x="3500344" y="1918911"/>
            <a:ext cx="3296241" cy="4140695"/>
            <a:chOff x="0" y="0"/>
            <a:chExt cx="2605060" cy="3402314"/>
          </a:xfrm>
        </p:grpSpPr>
        <p:grpSp>
          <p:nvGrpSpPr>
            <p:cNvPr id="133" name="Gruppo 132"/>
            <p:cNvGrpSpPr/>
            <p:nvPr/>
          </p:nvGrpSpPr>
          <p:grpSpPr>
            <a:xfrm>
              <a:off x="1659697" y="924201"/>
              <a:ext cx="937452" cy="1121327"/>
              <a:chOff x="1659697" y="924201"/>
              <a:chExt cx="938713" cy="1121353"/>
            </a:xfrm>
          </p:grpSpPr>
          <p:sp>
            <p:nvSpPr>
              <p:cNvPr id="189" name="Esagono 188"/>
              <p:cNvSpPr>
                <a:spLocks noChangeAspect="1"/>
              </p:cNvSpPr>
              <p:nvPr/>
            </p:nvSpPr>
            <p:spPr bwMode="auto">
              <a:xfrm>
                <a:off x="1659697" y="1140679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12A</a:t>
                </a:r>
              </a:p>
            </p:txBody>
          </p:sp>
          <p:sp>
            <p:nvSpPr>
              <p:cNvPr id="190" name="Esagono 189"/>
              <p:cNvSpPr>
                <a:spLocks noChangeAspect="1"/>
              </p:cNvSpPr>
              <p:nvPr/>
            </p:nvSpPr>
            <p:spPr bwMode="auto">
              <a:xfrm>
                <a:off x="2069272" y="1378804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12C</a:t>
                </a:r>
              </a:p>
            </p:txBody>
          </p:sp>
          <p:sp>
            <p:nvSpPr>
              <p:cNvPr id="191" name="Esagono 190"/>
              <p:cNvSpPr>
                <a:spLocks noChangeAspect="1"/>
              </p:cNvSpPr>
              <p:nvPr/>
            </p:nvSpPr>
            <p:spPr bwMode="auto">
              <a:xfrm>
                <a:off x="1659697" y="1597879"/>
                <a:ext cx="523875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12D</a:t>
                </a:r>
              </a:p>
            </p:txBody>
          </p:sp>
          <p:sp>
            <p:nvSpPr>
              <p:cNvPr id="192" name="Esagono 191"/>
              <p:cNvSpPr>
                <a:spLocks noChangeAspect="1"/>
              </p:cNvSpPr>
              <p:nvPr/>
            </p:nvSpPr>
            <p:spPr bwMode="auto">
              <a:xfrm>
                <a:off x="2065010" y="924201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12B</a:t>
                </a:r>
              </a:p>
            </p:txBody>
          </p:sp>
        </p:grpSp>
        <p:grpSp>
          <p:nvGrpSpPr>
            <p:cNvPr id="134" name="Gruppo 133"/>
            <p:cNvGrpSpPr/>
            <p:nvPr/>
          </p:nvGrpSpPr>
          <p:grpSpPr>
            <a:xfrm>
              <a:off x="833187" y="1818312"/>
              <a:ext cx="938693" cy="1121327"/>
              <a:chOff x="833188" y="1818313"/>
              <a:chExt cx="938713" cy="1121353"/>
            </a:xfrm>
          </p:grpSpPr>
          <p:sp>
            <p:nvSpPr>
              <p:cNvPr id="185" name="Esagono 184"/>
              <p:cNvSpPr>
                <a:spLocks noChangeAspect="1"/>
              </p:cNvSpPr>
              <p:nvPr/>
            </p:nvSpPr>
            <p:spPr bwMode="auto">
              <a:xfrm>
                <a:off x="833188" y="2034791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800">
                    <a:solidFill>
                      <a:sysClr val="windowText" lastClr="000000"/>
                    </a:solidFill>
                  </a:rPr>
                  <a:t>12A</a:t>
                </a:r>
              </a:p>
            </p:txBody>
          </p:sp>
          <p:sp>
            <p:nvSpPr>
              <p:cNvPr id="186" name="Esagono 185"/>
              <p:cNvSpPr>
                <a:spLocks noChangeAspect="1"/>
              </p:cNvSpPr>
              <p:nvPr/>
            </p:nvSpPr>
            <p:spPr bwMode="auto">
              <a:xfrm>
                <a:off x="1242763" y="2272916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800">
                    <a:solidFill>
                      <a:sysClr val="windowText" lastClr="000000"/>
                    </a:solidFill>
                  </a:rPr>
                  <a:t>12C</a:t>
                </a:r>
              </a:p>
            </p:txBody>
          </p:sp>
          <p:sp>
            <p:nvSpPr>
              <p:cNvPr id="187" name="Esagono 186"/>
              <p:cNvSpPr>
                <a:spLocks noChangeAspect="1"/>
              </p:cNvSpPr>
              <p:nvPr/>
            </p:nvSpPr>
            <p:spPr bwMode="auto">
              <a:xfrm>
                <a:off x="833188" y="2491991"/>
                <a:ext cx="523875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12D</a:t>
                </a:r>
              </a:p>
            </p:txBody>
          </p:sp>
          <p:sp>
            <p:nvSpPr>
              <p:cNvPr id="188" name="Esagono 187"/>
              <p:cNvSpPr>
                <a:spLocks noChangeAspect="1"/>
              </p:cNvSpPr>
              <p:nvPr/>
            </p:nvSpPr>
            <p:spPr bwMode="auto">
              <a:xfrm>
                <a:off x="1238501" y="1818313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12B</a:t>
                </a:r>
              </a:p>
            </p:txBody>
          </p:sp>
        </p:grpSp>
        <p:grpSp>
          <p:nvGrpSpPr>
            <p:cNvPr id="135" name="Gruppo 134"/>
            <p:cNvGrpSpPr/>
            <p:nvPr/>
          </p:nvGrpSpPr>
          <p:grpSpPr>
            <a:xfrm>
              <a:off x="1667608" y="14654"/>
              <a:ext cx="937452" cy="1121327"/>
              <a:chOff x="1667608" y="14654"/>
              <a:chExt cx="938713" cy="1121353"/>
            </a:xfrm>
          </p:grpSpPr>
          <p:sp>
            <p:nvSpPr>
              <p:cNvPr id="181" name="Esagono 180"/>
              <p:cNvSpPr>
                <a:spLocks noChangeAspect="1"/>
              </p:cNvSpPr>
              <p:nvPr/>
            </p:nvSpPr>
            <p:spPr bwMode="auto">
              <a:xfrm>
                <a:off x="1667608" y="231132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12A</a:t>
                </a:r>
              </a:p>
            </p:txBody>
          </p:sp>
          <p:sp>
            <p:nvSpPr>
              <p:cNvPr id="182" name="Esagono 181"/>
              <p:cNvSpPr>
                <a:spLocks noChangeAspect="1"/>
              </p:cNvSpPr>
              <p:nvPr/>
            </p:nvSpPr>
            <p:spPr bwMode="auto">
              <a:xfrm>
                <a:off x="2077183" y="469257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12C</a:t>
                </a:r>
              </a:p>
            </p:txBody>
          </p:sp>
          <p:sp>
            <p:nvSpPr>
              <p:cNvPr id="183" name="Esagono 182"/>
              <p:cNvSpPr>
                <a:spLocks noChangeAspect="1"/>
              </p:cNvSpPr>
              <p:nvPr/>
            </p:nvSpPr>
            <p:spPr bwMode="auto">
              <a:xfrm>
                <a:off x="1667608" y="688332"/>
                <a:ext cx="523875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800">
                    <a:solidFill>
                      <a:sysClr val="windowText" lastClr="000000"/>
                    </a:solidFill>
                  </a:rPr>
                  <a:t>12D</a:t>
                </a:r>
              </a:p>
            </p:txBody>
          </p:sp>
          <p:sp>
            <p:nvSpPr>
              <p:cNvPr id="184" name="Esagono 183"/>
              <p:cNvSpPr>
                <a:spLocks noChangeAspect="1"/>
              </p:cNvSpPr>
              <p:nvPr/>
            </p:nvSpPr>
            <p:spPr bwMode="auto">
              <a:xfrm>
                <a:off x="2072921" y="14654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12B</a:t>
                </a:r>
              </a:p>
            </p:txBody>
          </p:sp>
        </p:grpSp>
        <p:grpSp>
          <p:nvGrpSpPr>
            <p:cNvPr id="136" name="Gruppo 135"/>
            <p:cNvGrpSpPr/>
            <p:nvPr/>
          </p:nvGrpSpPr>
          <p:grpSpPr>
            <a:xfrm>
              <a:off x="820463" y="0"/>
              <a:ext cx="935986" cy="1121327"/>
              <a:chOff x="820463" y="0"/>
              <a:chExt cx="938713" cy="1121353"/>
            </a:xfrm>
          </p:grpSpPr>
          <p:sp>
            <p:nvSpPr>
              <p:cNvPr id="177" name="Esagono 176"/>
              <p:cNvSpPr>
                <a:spLocks noChangeAspect="1"/>
              </p:cNvSpPr>
              <p:nvPr/>
            </p:nvSpPr>
            <p:spPr bwMode="auto">
              <a:xfrm>
                <a:off x="820463" y="216478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12A</a:t>
                </a:r>
              </a:p>
            </p:txBody>
          </p:sp>
          <p:sp>
            <p:nvSpPr>
              <p:cNvPr id="178" name="Esagono 177"/>
              <p:cNvSpPr>
                <a:spLocks noChangeAspect="1"/>
              </p:cNvSpPr>
              <p:nvPr/>
            </p:nvSpPr>
            <p:spPr bwMode="auto">
              <a:xfrm>
                <a:off x="1230038" y="454603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12C</a:t>
                </a:r>
              </a:p>
            </p:txBody>
          </p:sp>
          <p:sp>
            <p:nvSpPr>
              <p:cNvPr id="179" name="Esagono 178"/>
              <p:cNvSpPr>
                <a:spLocks noChangeAspect="1"/>
              </p:cNvSpPr>
              <p:nvPr/>
            </p:nvSpPr>
            <p:spPr bwMode="auto">
              <a:xfrm>
                <a:off x="820463" y="673678"/>
                <a:ext cx="523875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12D</a:t>
                </a:r>
              </a:p>
            </p:txBody>
          </p:sp>
          <p:sp>
            <p:nvSpPr>
              <p:cNvPr id="180" name="Esagono 179"/>
              <p:cNvSpPr>
                <a:spLocks noChangeAspect="1"/>
              </p:cNvSpPr>
              <p:nvPr/>
            </p:nvSpPr>
            <p:spPr bwMode="auto">
              <a:xfrm>
                <a:off x="1225776" y="0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12B</a:t>
                </a:r>
              </a:p>
            </p:txBody>
          </p:sp>
        </p:grpSp>
        <p:grpSp>
          <p:nvGrpSpPr>
            <p:cNvPr id="137" name="Gruppo 136"/>
            <p:cNvGrpSpPr/>
            <p:nvPr/>
          </p:nvGrpSpPr>
          <p:grpSpPr>
            <a:xfrm>
              <a:off x="10025" y="1348154"/>
              <a:ext cx="937452" cy="1121327"/>
              <a:chOff x="10025" y="1348154"/>
              <a:chExt cx="938713" cy="1121353"/>
            </a:xfrm>
          </p:grpSpPr>
          <p:sp>
            <p:nvSpPr>
              <p:cNvPr id="173" name="Esagono 172"/>
              <p:cNvSpPr>
                <a:spLocks noChangeAspect="1"/>
              </p:cNvSpPr>
              <p:nvPr/>
            </p:nvSpPr>
            <p:spPr bwMode="auto">
              <a:xfrm>
                <a:off x="10025" y="1564632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12A</a:t>
                </a:r>
              </a:p>
            </p:txBody>
          </p:sp>
          <p:sp>
            <p:nvSpPr>
              <p:cNvPr id="174" name="Esagono 173"/>
              <p:cNvSpPr>
                <a:spLocks noChangeAspect="1"/>
              </p:cNvSpPr>
              <p:nvPr/>
            </p:nvSpPr>
            <p:spPr bwMode="auto">
              <a:xfrm>
                <a:off x="419600" y="1802757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800">
                    <a:solidFill>
                      <a:sysClr val="windowText" lastClr="000000"/>
                    </a:solidFill>
                  </a:rPr>
                  <a:t>12C</a:t>
                </a:r>
              </a:p>
            </p:txBody>
          </p:sp>
          <p:sp>
            <p:nvSpPr>
              <p:cNvPr id="175" name="Esagono 174"/>
              <p:cNvSpPr>
                <a:spLocks noChangeAspect="1"/>
              </p:cNvSpPr>
              <p:nvPr/>
            </p:nvSpPr>
            <p:spPr bwMode="auto">
              <a:xfrm>
                <a:off x="10025" y="2021832"/>
                <a:ext cx="523875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12D</a:t>
                </a:r>
              </a:p>
            </p:txBody>
          </p:sp>
          <p:sp>
            <p:nvSpPr>
              <p:cNvPr id="176" name="Esagono 175"/>
              <p:cNvSpPr>
                <a:spLocks noChangeAspect="1"/>
              </p:cNvSpPr>
              <p:nvPr/>
            </p:nvSpPr>
            <p:spPr bwMode="auto">
              <a:xfrm>
                <a:off x="415338" y="1348154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800">
                    <a:solidFill>
                      <a:sysClr val="windowText" lastClr="000000"/>
                    </a:solidFill>
                  </a:rPr>
                  <a:t>12B</a:t>
                </a:r>
              </a:p>
            </p:txBody>
          </p:sp>
        </p:grpSp>
        <p:grpSp>
          <p:nvGrpSpPr>
            <p:cNvPr id="138" name="Gruppo 137"/>
            <p:cNvGrpSpPr/>
            <p:nvPr/>
          </p:nvGrpSpPr>
          <p:grpSpPr>
            <a:xfrm>
              <a:off x="7328" y="426891"/>
              <a:ext cx="937452" cy="1121327"/>
              <a:chOff x="7328" y="426890"/>
              <a:chExt cx="938713" cy="1121353"/>
            </a:xfrm>
          </p:grpSpPr>
          <p:sp>
            <p:nvSpPr>
              <p:cNvPr id="169" name="Esagono 168"/>
              <p:cNvSpPr>
                <a:spLocks noChangeAspect="1"/>
              </p:cNvSpPr>
              <p:nvPr/>
            </p:nvSpPr>
            <p:spPr bwMode="auto">
              <a:xfrm>
                <a:off x="7328" y="643368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12A</a:t>
                </a:r>
              </a:p>
            </p:txBody>
          </p:sp>
          <p:sp>
            <p:nvSpPr>
              <p:cNvPr id="170" name="Esagono 169"/>
              <p:cNvSpPr>
                <a:spLocks noChangeAspect="1"/>
              </p:cNvSpPr>
              <p:nvPr/>
            </p:nvSpPr>
            <p:spPr bwMode="auto">
              <a:xfrm>
                <a:off x="416903" y="881493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12C</a:t>
                </a:r>
              </a:p>
            </p:txBody>
          </p:sp>
          <p:sp>
            <p:nvSpPr>
              <p:cNvPr id="171" name="Esagono 170"/>
              <p:cNvSpPr>
                <a:spLocks noChangeAspect="1"/>
              </p:cNvSpPr>
              <p:nvPr/>
            </p:nvSpPr>
            <p:spPr bwMode="auto">
              <a:xfrm>
                <a:off x="7328" y="1100568"/>
                <a:ext cx="523875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12D</a:t>
                </a:r>
              </a:p>
            </p:txBody>
          </p:sp>
          <p:sp>
            <p:nvSpPr>
              <p:cNvPr id="172" name="Esagono 171"/>
              <p:cNvSpPr>
                <a:spLocks noChangeAspect="1"/>
              </p:cNvSpPr>
              <p:nvPr/>
            </p:nvSpPr>
            <p:spPr bwMode="auto">
              <a:xfrm>
                <a:off x="412641" y="426890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12B</a:t>
                </a:r>
              </a:p>
            </p:txBody>
          </p:sp>
        </p:grpSp>
        <p:grpSp>
          <p:nvGrpSpPr>
            <p:cNvPr id="139" name="Gruppo 138"/>
            <p:cNvGrpSpPr/>
            <p:nvPr/>
          </p:nvGrpSpPr>
          <p:grpSpPr>
            <a:xfrm>
              <a:off x="1667608" y="1831732"/>
              <a:ext cx="937452" cy="1121327"/>
              <a:chOff x="1667608" y="1831731"/>
              <a:chExt cx="938713" cy="1121353"/>
            </a:xfrm>
          </p:grpSpPr>
          <p:sp>
            <p:nvSpPr>
              <p:cNvPr id="165" name="Esagono 164"/>
              <p:cNvSpPr>
                <a:spLocks noChangeAspect="1"/>
              </p:cNvSpPr>
              <p:nvPr/>
            </p:nvSpPr>
            <p:spPr bwMode="auto">
              <a:xfrm>
                <a:off x="1667608" y="2048209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12A</a:t>
                </a:r>
              </a:p>
            </p:txBody>
          </p:sp>
          <p:sp>
            <p:nvSpPr>
              <p:cNvPr id="166" name="Esagono 165"/>
              <p:cNvSpPr>
                <a:spLocks noChangeAspect="1"/>
              </p:cNvSpPr>
              <p:nvPr/>
            </p:nvSpPr>
            <p:spPr bwMode="auto">
              <a:xfrm>
                <a:off x="2077183" y="2286334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800">
                    <a:solidFill>
                      <a:sysClr val="windowText" lastClr="000000"/>
                    </a:solidFill>
                  </a:rPr>
                  <a:t>12C</a:t>
                </a:r>
              </a:p>
            </p:txBody>
          </p:sp>
          <p:sp>
            <p:nvSpPr>
              <p:cNvPr id="167" name="Esagono 166"/>
              <p:cNvSpPr>
                <a:spLocks noChangeAspect="1"/>
              </p:cNvSpPr>
              <p:nvPr/>
            </p:nvSpPr>
            <p:spPr bwMode="auto">
              <a:xfrm>
                <a:off x="1667608" y="2505409"/>
                <a:ext cx="523875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12D</a:t>
                </a:r>
              </a:p>
            </p:txBody>
          </p:sp>
          <p:sp>
            <p:nvSpPr>
              <p:cNvPr id="168" name="Esagono 167"/>
              <p:cNvSpPr>
                <a:spLocks noChangeAspect="1"/>
              </p:cNvSpPr>
              <p:nvPr/>
            </p:nvSpPr>
            <p:spPr bwMode="auto">
              <a:xfrm>
                <a:off x="2072921" y="1831731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12B</a:t>
                </a:r>
              </a:p>
            </p:txBody>
          </p:sp>
        </p:grpSp>
        <p:grpSp>
          <p:nvGrpSpPr>
            <p:cNvPr id="140" name="Gruppo 139"/>
            <p:cNvGrpSpPr/>
            <p:nvPr/>
          </p:nvGrpSpPr>
          <p:grpSpPr>
            <a:xfrm>
              <a:off x="0" y="2280987"/>
              <a:ext cx="937453" cy="1121327"/>
              <a:chOff x="0" y="2280987"/>
              <a:chExt cx="938713" cy="1121353"/>
            </a:xfrm>
          </p:grpSpPr>
          <p:sp>
            <p:nvSpPr>
              <p:cNvPr id="161" name="Esagono 160"/>
              <p:cNvSpPr>
                <a:spLocks noChangeAspect="1"/>
              </p:cNvSpPr>
              <p:nvPr/>
            </p:nvSpPr>
            <p:spPr bwMode="auto">
              <a:xfrm>
                <a:off x="0" y="2497465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12A</a:t>
                </a:r>
              </a:p>
            </p:txBody>
          </p:sp>
          <p:sp>
            <p:nvSpPr>
              <p:cNvPr id="162" name="Esagono 161"/>
              <p:cNvSpPr>
                <a:spLocks noChangeAspect="1"/>
              </p:cNvSpPr>
              <p:nvPr/>
            </p:nvSpPr>
            <p:spPr bwMode="auto">
              <a:xfrm>
                <a:off x="409575" y="2735590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12C</a:t>
                </a:r>
              </a:p>
            </p:txBody>
          </p:sp>
          <p:sp>
            <p:nvSpPr>
              <p:cNvPr id="163" name="Esagono 162"/>
              <p:cNvSpPr>
                <a:spLocks noChangeAspect="1"/>
              </p:cNvSpPr>
              <p:nvPr/>
            </p:nvSpPr>
            <p:spPr bwMode="auto">
              <a:xfrm>
                <a:off x="0" y="2954665"/>
                <a:ext cx="523875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12D</a:t>
                </a:r>
              </a:p>
            </p:txBody>
          </p:sp>
          <p:sp>
            <p:nvSpPr>
              <p:cNvPr id="164" name="Esagono 163"/>
              <p:cNvSpPr>
                <a:spLocks noChangeAspect="1"/>
              </p:cNvSpPr>
              <p:nvPr/>
            </p:nvSpPr>
            <p:spPr bwMode="auto">
              <a:xfrm>
                <a:off x="405313" y="2280987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>
                    <a:solidFill>
                      <a:sysClr val="windowText" lastClr="000000"/>
                    </a:solidFill>
                  </a:rPr>
                  <a:t>12B</a:t>
                </a:r>
              </a:p>
            </p:txBody>
          </p:sp>
        </p:grpSp>
        <p:grpSp>
          <p:nvGrpSpPr>
            <p:cNvPr id="141" name="Gruppo 140"/>
            <p:cNvGrpSpPr/>
            <p:nvPr/>
          </p:nvGrpSpPr>
          <p:grpSpPr>
            <a:xfrm>
              <a:off x="827109" y="917298"/>
              <a:ext cx="948843" cy="1136077"/>
              <a:chOff x="827119" y="917298"/>
              <a:chExt cx="943153" cy="1136077"/>
            </a:xfrm>
          </p:grpSpPr>
          <p:grpSp>
            <p:nvGrpSpPr>
              <p:cNvPr id="142" name="Gruppo 141"/>
              <p:cNvGrpSpPr/>
              <p:nvPr/>
            </p:nvGrpSpPr>
            <p:grpSpPr>
              <a:xfrm>
                <a:off x="831579" y="917851"/>
                <a:ext cx="938693" cy="1121272"/>
                <a:chOff x="831579" y="917852"/>
                <a:chExt cx="938713" cy="1121353"/>
              </a:xfrm>
            </p:grpSpPr>
            <p:sp>
              <p:nvSpPr>
                <p:cNvPr id="157" name="Esagono 156"/>
                <p:cNvSpPr>
                  <a:spLocks noChangeAspect="1"/>
                </p:cNvSpPr>
                <p:nvPr/>
              </p:nvSpPr>
              <p:spPr bwMode="auto">
                <a:xfrm>
                  <a:off x="831579" y="1134330"/>
                  <a:ext cx="523875" cy="447675"/>
                </a:xfrm>
                <a:prstGeom prst="hexagon">
                  <a:avLst/>
                </a:prstGeom>
                <a:solidFill>
                  <a:srgbClr val="0070C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it-IT" sz="800">
                      <a:solidFill>
                        <a:sysClr val="windowText" lastClr="000000"/>
                      </a:solidFill>
                    </a:rPr>
                    <a:t>12A</a:t>
                  </a:r>
                </a:p>
              </p:txBody>
            </p:sp>
            <p:sp>
              <p:nvSpPr>
                <p:cNvPr id="158" name="Esagono 157"/>
                <p:cNvSpPr>
                  <a:spLocks noChangeAspect="1"/>
                </p:cNvSpPr>
                <p:nvPr/>
              </p:nvSpPr>
              <p:spPr bwMode="auto">
                <a:xfrm>
                  <a:off x="1241154" y="1372455"/>
                  <a:ext cx="523875" cy="457200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it-IT" sz="800">
                      <a:solidFill>
                        <a:sysClr val="windowText" lastClr="000000"/>
                      </a:solidFill>
                    </a:rPr>
                    <a:t>12C</a:t>
                  </a:r>
                </a:p>
              </p:txBody>
            </p:sp>
            <p:sp>
              <p:nvSpPr>
                <p:cNvPr id="159" name="Esagono 158"/>
                <p:cNvSpPr>
                  <a:spLocks noChangeAspect="1"/>
                </p:cNvSpPr>
                <p:nvPr/>
              </p:nvSpPr>
              <p:spPr bwMode="auto">
                <a:xfrm>
                  <a:off x="831579" y="1591530"/>
                  <a:ext cx="523875" cy="447675"/>
                </a:xfrm>
                <a:prstGeom prst="hexagon">
                  <a:avLst/>
                </a:prstGeom>
                <a:solidFill>
                  <a:srgbClr val="92D05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it-IT" sz="800">
                      <a:solidFill>
                        <a:sysClr val="windowText" lastClr="000000"/>
                      </a:solidFill>
                    </a:rPr>
                    <a:t>12D</a:t>
                  </a:r>
                </a:p>
              </p:txBody>
            </p:sp>
            <p:sp>
              <p:nvSpPr>
                <p:cNvPr id="160" name="Esagono 159"/>
                <p:cNvSpPr>
                  <a:spLocks noChangeAspect="1"/>
                </p:cNvSpPr>
                <p:nvPr/>
              </p:nvSpPr>
              <p:spPr bwMode="auto">
                <a:xfrm>
                  <a:off x="1236892" y="917852"/>
                  <a:ext cx="533400" cy="447675"/>
                </a:xfrm>
                <a:prstGeom prst="hexagon">
                  <a:avLst/>
                </a:prstGeom>
                <a:solidFill>
                  <a:srgbClr val="FF000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it-IT" sz="800">
                      <a:solidFill>
                        <a:sysClr val="windowText" lastClr="000000"/>
                      </a:solidFill>
                    </a:rPr>
                    <a:t>12B</a:t>
                  </a:r>
                </a:p>
              </p:txBody>
            </p:sp>
          </p:grpSp>
          <p:cxnSp>
            <p:nvCxnSpPr>
              <p:cNvPr id="143" name="Connettore 1 142"/>
              <p:cNvCxnSpPr/>
              <p:nvPr/>
            </p:nvCxnSpPr>
            <p:spPr>
              <a:xfrm flipV="1">
                <a:off x="942655" y="1142438"/>
                <a:ext cx="2882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Connettore 1 143"/>
              <p:cNvCxnSpPr/>
              <p:nvPr/>
            </p:nvCxnSpPr>
            <p:spPr>
              <a:xfrm flipV="1">
                <a:off x="1358570" y="920762"/>
                <a:ext cx="2882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Connettore 1 144"/>
              <p:cNvCxnSpPr/>
              <p:nvPr/>
            </p:nvCxnSpPr>
            <p:spPr>
              <a:xfrm flipV="1">
                <a:off x="1372050" y="1819777"/>
                <a:ext cx="2882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Connettore 1 145"/>
              <p:cNvCxnSpPr/>
              <p:nvPr/>
            </p:nvCxnSpPr>
            <p:spPr>
              <a:xfrm flipV="1">
                <a:off x="956471" y="2039541"/>
                <a:ext cx="2882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7" name="Connettore 1 146"/>
              <p:cNvCxnSpPr/>
              <p:nvPr/>
            </p:nvCxnSpPr>
            <p:spPr>
              <a:xfrm flipV="1">
                <a:off x="1229328" y="917853"/>
                <a:ext cx="120015" cy="239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Connettore 1 147"/>
              <p:cNvCxnSpPr/>
              <p:nvPr/>
            </p:nvCxnSpPr>
            <p:spPr>
              <a:xfrm flipV="1">
                <a:off x="1645242" y="1135512"/>
                <a:ext cx="120015" cy="239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Connettore 1 148"/>
              <p:cNvCxnSpPr/>
              <p:nvPr/>
            </p:nvCxnSpPr>
            <p:spPr>
              <a:xfrm flipV="1">
                <a:off x="1648696" y="1585796"/>
                <a:ext cx="120015" cy="239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0" name="Connettore 1 149"/>
              <p:cNvCxnSpPr/>
              <p:nvPr/>
            </p:nvCxnSpPr>
            <p:spPr>
              <a:xfrm flipV="1">
                <a:off x="828677" y="1132049"/>
                <a:ext cx="120015" cy="23973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Connettore 1 150"/>
              <p:cNvCxnSpPr/>
              <p:nvPr/>
            </p:nvCxnSpPr>
            <p:spPr>
              <a:xfrm flipV="1">
                <a:off x="827119" y="1582332"/>
                <a:ext cx="120015" cy="239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Connettore 1 151"/>
              <p:cNvCxnSpPr/>
              <p:nvPr/>
            </p:nvCxnSpPr>
            <p:spPr>
              <a:xfrm flipH="1" flipV="1">
                <a:off x="1651772" y="1368960"/>
                <a:ext cx="113226" cy="23204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Connettore 1 152"/>
              <p:cNvCxnSpPr/>
              <p:nvPr/>
            </p:nvCxnSpPr>
            <p:spPr>
              <a:xfrm flipH="1" flipV="1">
                <a:off x="1655603" y="917298"/>
                <a:ext cx="113226" cy="23204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Connettore 1 153"/>
              <p:cNvCxnSpPr/>
              <p:nvPr/>
            </p:nvCxnSpPr>
            <p:spPr>
              <a:xfrm flipH="1" flipV="1">
                <a:off x="832132" y="1346800"/>
                <a:ext cx="113226" cy="23204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Connettore 1 154"/>
              <p:cNvCxnSpPr/>
              <p:nvPr/>
            </p:nvCxnSpPr>
            <p:spPr>
              <a:xfrm flipH="1" flipV="1">
                <a:off x="832131" y="1821327"/>
                <a:ext cx="113226" cy="23204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Connettore 1 155"/>
              <p:cNvCxnSpPr/>
              <p:nvPr/>
            </p:nvCxnSpPr>
            <p:spPr>
              <a:xfrm flipV="1">
                <a:off x="1243143" y="1810936"/>
                <a:ext cx="118010" cy="239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Freccia a destra 68"/>
          <p:cNvSpPr/>
          <p:nvPr/>
        </p:nvSpPr>
        <p:spPr bwMode="auto">
          <a:xfrm rot="20759852">
            <a:off x="2366960" y="4087615"/>
            <a:ext cx="2790341" cy="208541"/>
          </a:xfrm>
          <a:prstGeom prst="rightArrow">
            <a:avLst/>
          </a:prstGeom>
          <a:solidFill>
            <a:srgbClr val="080808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12700" marR="0" indent="-127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dirty="0" smtClean="0">
              <a:ln>
                <a:noFill/>
              </a:ln>
              <a:solidFill>
                <a:srgbClr val="060606"/>
              </a:solidFill>
              <a:effectLst/>
              <a:latin typeface="Arial" charset="0"/>
            </a:endParaRPr>
          </a:p>
        </p:txBody>
      </p:sp>
      <p:pic>
        <p:nvPicPr>
          <p:cNvPr id="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72" y="1112555"/>
            <a:ext cx="1058555" cy="9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" name="Rettangolo 193"/>
          <p:cNvSpPr/>
          <p:nvPr/>
        </p:nvSpPr>
        <p:spPr>
          <a:xfrm>
            <a:off x="7069539" y="3643951"/>
            <a:ext cx="21154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Each Block cover one Region.  No </a:t>
            </a:r>
            <a:r>
              <a:rPr lang="en-GB" dirty="0" err="1" smtClean="0">
                <a:solidFill>
                  <a:schemeClr val="tx1"/>
                </a:solidFill>
              </a:rPr>
              <a:t>neightboring</a:t>
            </a:r>
            <a:r>
              <a:rPr lang="en-GB" dirty="0" smtClean="0">
                <a:solidFill>
                  <a:schemeClr val="tx1"/>
                </a:solidFill>
              </a:rPr>
              <a:t> Regions have assigned the same Block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69" grpId="0" animBg="1"/>
      <p:bldP spid="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contents</a:t>
            </a:r>
            <a:r>
              <a:rPr lang="it-IT" dirty="0" smtClean="0"/>
              <a:t> in a </a:t>
            </a:r>
            <a:r>
              <a:rPr lang="it-IT" dirty="0" err="1" smtClean="0"/>
              <a:t>national</a:t>
            </a:r>
            <a:r>
              <a:rPr lang="it-IT" dirty="0" smtClean="0"/>
              <a:t> DAB multiplex</a:t>
            </a:r>
            <a:endParaRPr lang="it-IT" dirty="0"/>
          </a:p>
        </p:txBody>
      </p:sp>
      <p:grpSp>
        <p:nvGrpSpPr>
          <p:cNvPr id="5" name="Gruppo 4"/>
          <p:cNvGrpSpPr>
            <a:grpSpLocks/>
          </p:cNvGrpSpPr>
          <p:nvPr/>
        </p:nvGrpSpPr>
        <p:grpSpPr bwMode="auto">
          <a:xfrm>
            <a:off x="459189" y="2733247"/>
            <a:ext cx="3689729" cy="2766799"/>
            <a:chOff x="0" y="0"/>
            <a:chExt cx="3009900" cy="2019300"/>
          </a:xfrm>
        </p:grpSpPr>
        <p:sp>
          <p:nvSpPr>
            <p:cNvPr id="6" name="Esagono 5"/>
            <p:cNvSpPr>
              <a:spLocks noChangeAspect="1"/>
            </p:cNvSpPr>
            <p:nvPr/>
          </p:nvSpPr>
          <p:spPr>
            <a:xfrm>
              <a:off x="9525" y="219075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7" name="Esagono 6"/>
            <p:cNvSpPr>
              <a:spLocks noChangeAspect="1"/>
            </p:cNvSpPr>
            <p:nvPr/>
          </p:nvSpPr>
          <p:spPr>
            <a:xfrm>
              <a:off x="419100" y="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8" name="Esagono 7"/>
            <p:cNvSpPr>
              <a:spLocks noChangeAspect="1"/>
            </p:cNvSpPr>
            <p:nvPr/>
          </p:nvSpPr>
          <p:spPr>
            <a:xfrm>
              <a:off x="419100" y="885825"/>
              <a:ext cx="523875" cy="457200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" name="Esagono 8"/>
            <p:cNvSpPr>
              <a:spLocks noChangeAspect="1"/>
            </p:cNvSpPr>
            <p:nvPr/>
          </p:nvSpPr>
          <p:spPr>
            <a:xfrm>
              <a:off x="419100" y="438150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0" name="Esagono 9"/>
            <p:cNvSpPr>
              <a:spLocks noChangeAspect="1"/>
            </p:cNvSpPr>
            <p:nvPr/>
          </p:nvSpPr>
          <p:spPr>
            <a:xfrm>
              <a:off x="0" y="66675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1" name="Esagono 10"/>
            <p:cNvSpPr>
              <a:spLocks noChangeAspect="1"/>
            </p:cNvSpPr>
            <p:nvPr/>
          </p:nvSpPr>
          <p:spPr>
            <a:xfrm>
              <a:off x="0" y="156210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2" name="Esagono 11"/>
            <p:cNvSpPr>
              <a:spLocks noChangeAspect="1"/>
            </p:cNvSpPr>
            <p:nvPr/>
          </p:nvSpPr>
          <p:spPr>
            <a:xfrm>
              <a:off x="409575" y="134302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3" name="Esagono 12"/>
            <p:cNvSpPr>
              <a:spLocks noChangeAspect="1"/>
            </p:cNvSpPr>
            <p:nvPr/>
          </p:nvSpPr>
          <p:spPr>
            <a:xfrm>
              <a:off x="0" y="111442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4" name="Esagono 13"/>
            <p:cNvSpPr>
              <a:spLocks noChangeAspect="1"/>
            </p:cNvSpPr>
            <p:nvPr/>
          </p:nvSpPr>
          <p:spPr>
            <a:xfrm>
              <a:off x="2076450" y="0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5" name="Esagono 14"/>
            <p:cNvSpPr>
              <a:spLocks noChangeAspect="1"/>
            </p:cNvSpPr>
            <p:nvPr/>
          </p:nvSpPr>
          <p:spPr>
            <a:xfrm>
              <a:off x="2486025" y="666750"/>
              <a:ext cx="523875" cy="457200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6" name="Esagono 15"/>
            <p:cNvSpPr>
              <a:spLocks noChangeAspect="1"/>
            </p:cNvSpPr>
            <p:nvPr/>
          </p:nvSpPr>
          <p:spPr>
            <a:xfrm>
              <a:off x="2486025" y="219075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7" name="Esagono 16"/>
            <p:cNvSpPr>
              <a:spLocks noChangeAspect="1"/>
            </p:cNvSpPr>
            <p:nvPr/>
          </p:nvSpPr>
          <p:spPr>
            <a:xfrm>
              <a:off x="2066925" y="44767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8" name="Esagono 17"/>
            <p:cNvSpPr>
              <a:spLocks noChangeAspect="1"/>
            </p:cNvSpPr>
            <p:nvPr/>
          </p:nvSpPr>
          <p:spPr>
            <a:xfrm>
              <a:off x="2066925" y="134302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9" name="Esagono 18"/>
            <p:cNvSpPr>
              <a:spLocks noChangeAspect="1"/>
            </p:cNvSpPr>
            <p:nvPr/>
          </p:nvSpPr>
          <p:spPr>
            <a:xfrm>
              <a:off x="2476500" y="112395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0" name="Esagono 19"/>
            <p:cNvSpPr>
              <a:spLocks noChangeAspect="1"/>
            </p:cNvSpPr>
            <p:nvPr/>
          </p:nvSpPr>
          <p:spPr>
            <a:xfrm>
              <a:off x="2066925" y="89535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1" name="Esagono 20"/>
            <p:cNvSpPr>
              <a:spLocks noChangeAspect="1"/>
            </p:cNvSpPr>
            <p:nvPr/>
          </p:nvSpPr>
          <p:spPr>
            <a:xfrm>
              <a:off x="1666875" y="228600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2" name="Esagono 21"/>
            <p:cNvSpPr>
              <a:spLocks noChangeAspect="1"/>
            </p:cNvSpPr>
            <p:nvPr/>
          </p:nvSpPr>
          <p:spPr>
            <a:xfrm>
              <a:off x="838200" y="228600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3" name="Esagono 22"/>
            <p:cNvSpPr>
              <a:spLocks noChangeAspect="1"/>
            </p:cNvSpPr>
            <p:nvPr/>
          </p:nvSpPr>
          <p:spPr>
            <a:xfrm>
              <a:off x="1247775" y="952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4" name="Esagono 23"/>
            <p:cNvSpPr>
              <a:spLocks noChangeAspect="1"/>
            </p:cNvSpPr>
            <p:nvPr/>
          </p:nvSpPr>
          <p:spPr>
            <a:xfrm>
              <a:off x="1247775" y="895350"/>
              <a:ext cx="523875" cy="457200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800" dirty="0"/>
                <a:t>12A</a:t>
              </a:r>
            </a:p>
          </p:txBody>
        </p:sp>
        <p:sp>
          <p:nvSpPr>
            <p:cNvPr id="25" name="Esagono 24"/>
            <p:cNvSpPr>
              <a:spLocks noChangeAspect="1"/>
            </p:cNvSpPr>
            <p:nvPr/>
          </p:nvSpPr>
          <p:spPr>
            <a:xfrm>
              <a:off x="1657350" y="676275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6" name="Esagono 25"/>
            <p:cNvSpPr>
              <a:spLocks noChangeAspect="1"/>
            </p:cNvSpPr>
            <p:nvPr/>
          </p:nvSpPr>
          <p:spPr>
            <a:xfrm>
              <a:off x="1247775" y="447675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7" name="Esagono 26"/>
            <p:cNvSpPr>
              <a:spLocks noChangeAspect="1"/>
            </p:cNvSpPr>
            <p:nvPr/>
          </p:nvSpPr>
          <p:spPr>
            <a:xfrm>
              <a:off x="828675" y="67627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8" name="Esagono 27"/>
            <p:cNvSpPr>
              <a:spLocks noChangeAspect="1"/>
            </p:cNvSpPr>
            <p:nvPr/>
          </p:nvSpPr>
          <p:spPr>
            <a:xfrm>
              <a:off x="1657350" y="1562100"/>
              <a:ext cx="523875" cy="457200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29" name="Esagono 28"/>
            <p:cNvSpPr>
              <a:spLocks noChangeAspect="1"/>
            </p:cNvSpPr>
            <p:nvPr/>
          </p:nvSpPr>
          <p:spPr>
            <a:xfrm>
              <a:off x="1657350" y="1114425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30" name="Esagono 29"/>
            <p:cNvSpPr>
              <a:spLocks noChangeAspect="1"/>
            </p:cNvSpPr>
            <p:nvPr/>
          </p:nvSpPr>
          <p:spPr>
            <a:xfrm>
              <a:off x="828675" y="157162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31" name="Esagono 30"/>
            <p:cNvSpPr>
              <a:spLocks noChangeAspect="1"/>
            </p:cNvSpPr>
            <p:nvPr/>
          </p:nvSpPr>
          <p:spPr>
            <a:xfrm>
              <a:off x="1238250" y="135255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32" name="Esagono 31"/>
            <p:cNvSpPr>
              <a:spLocks noChangeAspect="1"/>
            </p:cNvSpPr>
            <p:nvPr/>
          </p:nvSpPr>
          <p:spPr>
            <a:xfrm>
              <a:off x="828675" y="112395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</p:grpSp>
      <p:sp>
        <p:nvSpPr>
          <p:cNvPr id="33" name="Croce 32"/>
          <p:cNvSpPr/>
          <p:nvPr/>
        </p:nvSpPr>
        <p:spPr bwMode="auto">
          <a:xfrm>
            <a:off x="4667535" y="3562066"/>
            <a:ext cx="764274" cy="846161"/>
          </a:xfrm>
          <a:prstGeom prst="mathPlus">
            <a:avLst>
              <a:gd name="adj1" fmla="val 27224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12700" marR="0" indent="-127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18615" y="1651379"/>
            <a:ext cx="458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0606"/>
                </a:solidFill>
              </a:rPr>
              <a:t>1 x SFN  </a:t>
            </a:r>
            <a:r>
              <a:rPr lang="it-IT" dirty="0" err="1" smtClean="0">
                <a:solidFill>
                  <a:srgbClr val="060606"/>
                </a:solidFill>
              </a:rPr>
              <a:t>for</a:t>
            </a:r>
            <a:r>
              <a:rPr lang="it-IT" dirty="0" smtClean="0">
                <a:solidFill>
                  <a:srgbClr val="060606"/>
                </a:solidFill>
              </a:rPr>
              <a:t> National </a:t>
            </a:r>
            <a:r>
              <a:rPr lang="it-IT" dirty="0" err="1" smtClean="0">
                <a:solidFill>
                  <a:srgbClr val="060606"/>
                </a:solidFill>
              </a:rPr>
              <a:t>contents</a:t>
            </a:r>
            <a:r>
              <a:rPr lang="it-IT" dirty="0" smtClean="0">
                <a:solidFill>
                  <a:srgbClr val="060606"/>
                </a:solidFill>
              </a:rPr>
              <a:t>  (</a:t>
            </a:r>
            <a:r>
              <a:rPr lang="it-IT" dirty="0" err="1" smtClean="0">
                <a:solidFill>
                  <a:srgbClr val="060606"/>
                </a:solidFill>
              </a:rPr>
              <a:t>DAB+</a:t>
            </a:r>
            <a:r>
              <a:rPr lang="it-IT" dirty="0" smtClean="0">
                <a:solidFill>
                  <a:srgbClr val="060606"/>
                </a:solidFill>
              </a:rPr>
              <a:t>)</a:t>
            </a:r>
            <a:endParaRPr lang="it-IT" dirty="0">
              <a:solidFill>
                <a:srgbClr val="060606"/>
              </a:solidFill>
            </a:endParaRPr>
          </a:p>
        </p:txBody>
      </p:sp>
      <p:grpSp>
        <p:nvGrpSpPr>
          <p:cNvPr id="40" name="Gruppo 39"/>
          <p:cNvGrpSpPr/>
          <p:nvPr/>
        </p:nvGrpSpPr>
        <p:grpSpPr>
          <a:xfrm>
            <a:off x="6334113" y="2845874"/>
            <a:ext cx="2232854" cy="2531027"/>
            <a:chOff x="0" y="0"/>
            <a:chExt cx="2232854" cy="2531027"/>
          </a:xfrm>
        </p:grpSpPr>
        <p:grpSp>
          <p:nvGrpSpPr>
            <p:cNvPr id="41" name="Gruppo 40"/>
            <p:cNvGrpSpPr/>
            <p:nvPr/>
          </p:nvGrpSpPr>
          <p:grpSpPr>
            <a:xfrm>
              <a:off x="427059" y="714375"/>
              <a:ext cx="948843" cy="1136077"/>
              <a:chOff x="427059" y="714375"/>
              <a:chExt cx="943153" cy="1136077"/>
            </a:xfrm>
          </p:grpSpPr>
          <p:grpSp>
            <p:nvGrpSpPr>
              <p:cNvPr id="57" name="Gruppo 56"/>
              <p:cNvGrpSpPr/>
              <p:nvPr/>
            </p:nvGrpSpPr>
            <p:grpSpPr>
              <a:xfrm>
                <a:off x="431519" y="714928"/>
                <a:ext cx="938693" cy="1121272"/>
                <a:chOff x="431519" y="714929"/>
                <a:chExt cx="938713" cy="1121353"/>
              </a:xfrm>
            </p:grpSpPr>
            <p:sp>
              <p:nvSpPr>
                <p:cNvPr id="72" name="Esagono 71"/>
                <p:cNvSpPr>
                  <a:spLocks noChangeAspect="1"/>
                </p:cNvSpPr>
                <p:nvPr/>
              </p:nvSpPr>
              <p:spPr bwMode="auto">
                <a:xfrm>
                  <a:off x="431519" y="931407"/>
                  <a:ext cx="523875" cy="447675"/>
                </a:xfrm>
                <a:prstGeom prst="hexagon">
                  <a:avLst/>
                </a:prstGeom>
                <a:solidFill>
                  <a:srgbClr val="0070C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it-IT" sz="800" b="1">
                      <a:solidFill>
                        <a:sysClr val="windowText" lastClr="000000"/>
                      </a:solidFill>
                    </a:rPr>
                    <a:t>F</a:t>
                  </a:r>
                  <a:r>
                    <a:rPr lang="it-IT" sz="800" b="1" baseline="0">
                      <a:solidFill>
                        <a:sysClr val="windowText" lastClr="000000"/>
                      </a:solidFill>
                    </a:rPr>
                    <a:t> 1</a:t>
                  </a:r>
                  <a:endParaRPr lang="it-IT" sz="800" b="1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3" name="Esagono 72"/>
                <p:cNvSpPr>
                  <a:spLocks noChangeAspect="1"/>
                </p:cNvSpPr>
                <p:nvPr/>
              </p:nvSpPr>
              <p:spPr bwMode="auto">
                <a:xfrm>
                  <a:off x="841094" y="1169532"/>
                  <a:ext cx="523875" cy="457200"/>
                </a:xfrm>
                <a:prstGeom prst="hexagon">
                  <a:avLst/>
                </a:prstGeom>
                <a:solidFill>
                  <a:srgbClr val="FFFF0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it-IT" sz="800" b="1">
                      <a:solidFill>
                        <a:sysClr val="windowText" lastClr="000000"/>
                      </a:solidFill>
                    </a:rPr>
                    <a:t>F</a:t>
                  </a:r>
                  <a:r>
                    <a:rPr lang="it-IT" sz="800" b="1" baseline="0">
                      <a:solidFill>
                        <a:sysClr val="windowText" lastClr="000000"/>
                      </a:solidFill>
                    </a:rPr>
                    <a:t> 3</a:t>
                  </a:r>
                  <a:endParaRPr lang="it-IT" sz="800" b="1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" name="Esagono 73"/>
                <p:cNvSpPr>
                  <a:spLocks noChangeAspect="1"/>
                </p:cNvSpPr>
                <p:nvPr/>
              </p:nvSpPr>
              <p:spPr bwMode="auto">
                <a:xfrm>
                  <a:off x="431519" y="1388607"/>
                  <a:ext cx="523875" cy="447675"/>
                </a:xfrm>
                <a:prstGeom prst="hexagon">
                  <a:avLst/>
                </a:prstGeom>
                <a:solidFill>
                  <a:srgbClr val="92D05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it-IT" sz="800" b="1">
                      <a:solidFill>
                        <a:sysClr val="windowText" lastClr="000000"/>
                      </a:solidFill>
                    </a:rPr>
                    <a:t>F</a:t>
                  </a:r>
                  <a:r>
                    <a:rPr lang="it-IT" sz="800" b="1" baseline="0">
                      <a:solidFill>
                        <a:sysClr val="windowText" lastClr="000000"/>
                      </a:solidFill>
                    </a:rPr>
                    <a:t> 4</a:t>
                  </a:r>
                  <a:endParaRPr lang="it-IT" sz="800" b="1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" name="Esagono 74"/>
                <p:cNvSpPr>
                  <a:spLocks noChangeAspect="1"/>
                </p:cNvSpPr>
                <p:nvPr/>
              </p:nvSpPr>
              <p:spPr bwMode="auto">
                <a:xfrm>
                  <a:off x="836832" y="714929"/>
                  <a:ext cx="533400" cy="447675"/>
                </a:xfrm>
                <a:prstGeom prst="hexagon">
                  <a:avLst/>
                </a:prstGeom>
                <a:solidFill>
                  <a:srgbClr val="FF000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it-IT" sz="800" b="1">
                      <a:solidFill>
                        <a:sysClr val="windowText" lastClr="000000"/>
                      </a:solidFill>
                    </a:rPr>
                    <a:t>F2</a:t>
                  </a:r>
                </a:p>
              </p:txBody>
            </p:sp>
          </p:grpSp>
          <p:cxnSp>
            <p:nvCxnSpPr>
              <p:cNvPr id="58" name="Connettore 1 57"/>
              <p:cNvCxnSpPr/>
              <p:nvPr/>
            </p:nvCxnSpPr>
            <p:spPr>
              <a:xfrm flipH="1" flipV="1">
                <a:off x="432071" y="1618404"/>
                <a:ext cx="113226" cy="23204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Connettore 1 58"/>
              <p:cNvCxnSpPr/>
              <p:nvPr/>
            </p:nvCxnSpPr>
            <p:spPr>
              <a:xfrm flipV="1">
                <a:off x="427059" y="1379409"/>
                <a:ext cx="120015" cy="239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 flipH="1" flipV="1">
                <a:off x="432072" y="1143877"/>
                <a:ext cx="113226" cy="23204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 flipV="1">
                <a:off x="428617" y="929126"/>
                <a:ext cx="120015" cy="239734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/>
              <p:cNvCxnSpPr/>
              <p:nvPr/>
            </p:nvCxnSpPr>
            <p:spPr>
              <a:xfrm flipV="1">
                <a:off x="542595" y="939515"/>
                <a:ext cx="2882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>
                <a:endCxn id="74" idx="4"/>
              </p:cNvCxnSpPr>
              <p:nvPr/>
            </p:nvCxnSpPr>
            <p:spPr>
              <a:xfrm flipV="1">
                <a:off x="829268" y="714930"/>
                <a:ext cx="120015" cy="239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Connettore 1 63"/>
              <p:cNvCxnSpPr/>
              <p:nvPr/>
            </p:nvCxnSpPr>
            <p:spPr>
              <a:xfrm flipV="1">
                <a:off x="958510" y="717839"/>
                <a:ext cx="2882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Connettore 1 64"/>
              <p:cNvCxnSpPr/>
              <p:nvPr/>
            </p:nvCxnSpPr>
            <p:spPr>
              <a:xfrm flipH="1" flipV="1">
                <a:off x="1255543" y="714375"/>
                <a:ext cx="113226" cy="232048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Connettore 1 65"/>
              <p:cNvCxnSpPr/>
              <p:nvPr/>
            </p:nvCxnSpPr>
            <p:spPr>
              <a:xfrm flipV="1">
                <a:off x="1245182" y="932589"/>
                <a:ext cx="120015" cy="239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Connettore 1 66"/>
              <p:cNvCxnSpPr/>
              <p:nvPr/>
            </p:nvCxnSpPr>
            <p:spPr>
              <a:xfrm flipH="1" flipV="1">
                <a:off x="1251712" y="1166037"/>
                <a:ext cx="113226" cy="23204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Connettore 1 67"/>
              <p:cNvCxnSpPr/>
              <p:nvPr/>
            </p:nvCxnSpPr>
            <p:spPr>
              <a:xfrm flipV="1">
                <a:off x="1248636" y="1382873"/>
                <a:ext cx="120015" cy="239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nettore 1 68"/>
              <p:cNvCxnSpPr/>
              <p:nvPr/>
            </p:nvCxnSpPr>
            <p:spPr>
              <a:xfrm flipV="1">
                <a:off x="843083" y="1608013"/>
                <a:ext cx="118010" cy="239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onnettore 1 69"/>
              <p:cNvCxnSpPr/>
              <p:nvPr/>
            </p:nvCxnSpPr>
            <p:spPr>
              <a:xfrm flipV="1">
                <a:off x="556411" y="1836618"/>
                <a:ext cx="28823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ttore 1 70"/>
              <p:cNvCxnSpPr>
                <a:endCxn id="45" idx="5"/>
              </p:cNvCxnSpPr>
              <p:nvPr/>
            </p:nvCxnSpPr>
            <p:spPr>
              <a:xfrm>
                <a:off x="971990" y="1616854"/>
                <a:ext cx="310406" cy="931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o 41"/>
            <p:cNvGrpSpPr/>
            <p:nvPr/>
          </p:nvGrpSpPr>
          <p:grpSpPr>
            <a:xfrm>
              <a:off x="1295402" y="266700"/>
              <a:ext cx="937452" cy="1121327"/>
              <a:chOff x="1295402" y="266700"/>
              <a:chExt cx="938713" cy="1121353"/>
            </a:xfrm>
          </p:grpSpPr>
          <p:sp>
            <p:nvSpPr>
              <p:cNvPr id="53" name="Esagono 52"/>
              <p:cNvSpPr>
                <a:spLocks noChangeAspect="1"/>
              </p:cNvSpPr>
              <p:nvPr/>
            </p:nvSpPr>
            <p:spPr bwMode="auto">
              <a:xfrm>
                <a:off x="1295402" y="483178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1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Esagono 53"/>
              <p:cNvSpPr>
                <a:spLocks noChangeAspect="1"/>
              </p:cNvSpPr>
              <p:nvPr/>
            </p:nvSpPr>
            <p:spPr bwMode="auto">
              <a:xfrm>
                <a:off x="1704977" y="721303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3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Esagono 54"/>
              <p:cNvSpPr>
                <a:spLocks noChangeAspect="1"/>
              </p:cNvSpPr>
              <p:nvPr/>
            </p:nvSpPr>
            <p:spPr bwMode="auto">
              <a:xfrm>
                <a:off x="1295402" y="940378"/>
                <a:ext cx="523875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4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Esagono 55"/>
              <p:cNvSpPr>
                <a:spLocks noChangeAspect="1"/>
              </p:cNvSpPr>
              <p:nvPr/>
            </p:nvSpPr>
            <p:spPr bwMode="auto">
              <a:xfrm>
                <a:off x="1700715" y="266700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2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3" name="Gruppo 42"/>
            <p:cNvGrpSpPr/>
            <p:nvPr/>
          </p:nvGrpSpPr>
          <p:grpSpPr>
            <a:xfrm>
              <a:off x="0" y="0"/>
              <a:ext cx="937454" cy="1121327"/>
              <a:chOff x="0" y="0"/>
              <a:chExt cx="938715" cy="1121353"/>
            </a:xfrm>
          </p:grpSpPr>
          <p:sp>
            <p:nvSpPr>
              <p:cNvPr id="49" name="Esagono 48"/>
              <p:cNvSpPr>
                <a:spLocks noChangeAspect="1"/>
              </p:cNvSpPr>
              <p:nvPr/>
            </p:nvSpPr>
            <p:spPr bwMode="auto">
              <a:xfrm>
                <a:off x="2" y="216478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1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Esagono 49"/>
              <p:cNvSpPr>
                <a:spLocks noChangeAspect="1"/>
              </p:cNvSpPr>
              <p:nvPr/>
            </p:nvSpPr>
            <p:spPr bwMode="auto">
              <a:xfrm>
                <a:off x="409577" y="454603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3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Esagono 50"/>
              <p:cNvSpPr>
                <a:spLocks noChangeAspect="1"/>
              </p:cNvSpPr>
              <p:nvPr/>
            </p:nvSpPr>
            <p:spPr bwMode="auto">
              <a:xfrm>
                <a:off x="0" y="673678"/>
                <a:ext cx="523874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4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Esagono 51"/>
              <p:cNvSpPr>
                <a:spLocks noChangeAspect="1"/>
              </p:cNvSpPr>
              <p:nvPr/>
            </p:nvSpPr>
            <p:spPr bwMode="auto">
              <a:xfrm>
                <a:off x="405315" y="0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2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44" name="Gruppo 43"/>
            <p:cNvGrpSpPr/>
            <p:nvPr/>
          </p:nvGrpSpPr>
          <p:grpSpPr>
            <a:xfrm>
              <a:off x="876302" y="1409700"/>
              <a:ext cx="937452" cy="1121327"/>
              <a:chOff x="876302" y="1409700"/>
              <a:chExt cx="938713" cy="1121353"/>
            </a:xfrm>
          </p:grpSpPr>
          <p:sp>
            <p:nvSpPr>
              <p:cNvPr id="45" name="Esagono 44"/>
              <p:cNvSpPr>
                <a:spLocks noChangeAspect="1"/>
              </p:cNvSpPr>
              <p:nvPr/>
            </p:nvSpPr>
            <p:spPr bwMode="auto">
              <a:xfrm>
                <a:off x="876302" y="1626178"/>
                <a:ext cx="523875" cy="447675"/>
              </a:xfrm>
              <a:prstGeom prst="hexagon">
                <a:avLst/>
              </a:prstGeom>
              <a:solidFill>
                <a:srgbClr val="0070C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1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Esagono 45"/>
              <p:cNvSpPr>
                <a:spLocks noChangeAspect="1"/>
              </p:cNvSpPr>
              <p:nvPr/>
            </p:nvSpPr>
            <p:spPr bwMode="auto">
              <a:xfrm>
                <a:off x="1285877" y="1864303"/>
                <a:ext cx="523875" cy="457200"/>
              </a:xfrm>
              <a:prstGeom prst="hexagon">
                <a:avLst/>
              </a:prstGeom>
              <a:solidFill>
                <a:srgbClr val="FFFF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3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Esagono 46"/>
              <p:cNvSpPr>
                <a:spLocks noChangeAspect="1"/>
              </p:cNvSpPr>
              <p:nvPr/>
            </p:nvSpPr>
            <p:spPr bwMode="auto">
              <a:xfrm>
                <a:off x="876302" y="2083378"/>
                <a:ext cx="523875" cy="447675"/>
              </a:xfrm>
              <a:prstGeom prst="hexagon">
                <a:avLst/>
              </a:prstGeom>
              <a:solidFill>
                <a:srgbClr val="92D05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4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Esagono 47"/>
              <p:cNvSpPr>
                <a:spLocks noChangeAspect="1"/>
              </p:cNvSpPr>
              <p:nvPr/>
            </p:nvSpPr>
            <p:spPr bwMode="auto">
              <a:xfrm>
                <a:off x="1281615" y="1409700"/>
                <a:ext cx="533400" cy="447675"/>
              </a:xfrm>
              <a:prstGeom prst="hexagon">
                <a:avLst/>
              </a:prstGeom>
              <a:solidFill>
                <a:srgbClr val="FF000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sz="800" b="1">
                    <a:solidFill>
                      <a:sysClr val="windowText" lastClr="000000"/>
                    </a:solidFill>
                  </a:rPr>
                  <a:t>F</a:t>
                </a:r>
                <a:r>
                  <a:rPr lang="it-IT" sz="800" b="1" baseline="0">
                    <a:solidFill>
                      <a:sysClr val="windowText" lastClr="000000"/>
                    </a:solidFill>
                  </a:rPr>
                  <a:t> 2</a:t>
                </a:r>
                <a:endParaRPr lang="it-IT" sz="800" b="1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76" name="CasellaDiTesto 75"/>
          <p:cNvSpPr txBox="1"/>
          <p:nvPr/>
        </p:nvSpPr>
        <p:spPr>
          <a:xfrm>
            <a:off x="5131558" y="1665027"/>
            <a:ext cx="447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60606"/>
                </a:solidFill>
              </a:rPr>
              <a:t>K x SFN   </a:t>
            </a:r>
            <a:r>
              <a:rPr lang="it-IT" dirty="0" err="1" smtClean="0">
                <a:solidFill>
                  <a:srgbClr val="060606"/>
                </a:solidFill>
              </a:rPr>
              <a:t>for</a:t>
            </a:r>
            <a:r>
              <a:rPr lang="it-IT" dirty="0" smtClean="0">
                <a:solidFill>
                  <a:srgbClr val="060606"/>
                </a:solidFill>
              </a:rPr>
              <a:t> </a:t>
            </a:r>
            <a:r>
              <a:rPr lang="it-IT" dirty="0" err="1" smtClean="0">
                <a:solidFill>
                  <a:srgbClr val="060606"/>
                </a:solidFill>
              </a:rPr>
              <a:t>Regional</a:t>
            </a:r>
            <a:r>
              <a:rPr lang="it-IT" dirty="0" smtClean="0">
                <a:solidFill>
                  <a:srgbClr val="060606"/>
                </a:solidFill>
              </a:rPr>
              <a:t> </a:t>
            </a:r>
            <a:r>
              <a:rPr lang="it-IT" dirty="0" err="1" smtClean="0">
                <a:solidFill>
                  <a:srgbClr val="060606"/>
                </a:solidFill>
              </a:rPr>
              <a:t>contents</a:t>
            </a:r>
            <a:r>
              <a:rPr lang="it-IT" dirty="0" smtClean="0">
                <a:solidFill>
                  <a:srgbClr val="060606"/>
                </a:solidFill>
              </a:rPr>
              <a:t> (</a:t>
            </a:r>
            <a:r>
              <a:rPr lang="it-IT" dirty="0" err="1" smtClean="0">
                <a:solidFill>
                  <a:srgbClr val="060606"/>
                </a:solidFill>
              </a:rPr>
              <a:t>DRM+</a:t>
            </a:r>
            <a:r>
              <a:rPr lang="it-IT" dirty="0" smtClean="0">
                <a:solidFill>
                  <a:srgbClr val="060606"/>
                </a:solidFill>
              </a:rPr>
              <a:t>)</a:t>
            </a:r>
            <a:endParaRPr lang="it-IT" dirty="0">
              <a:solidFill>
                <a:srgbClr val="0606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uppo 80"/>
          <p:cNvGrpSpPr>
            <a:grpSpLocks/>
          </p:cNvGrpSpPr>
          <p:nvPr/>
        </p:nvGrpSpPr>
        <p:grpSpPr bwMode="auto">
          <a:xfrm>
            <a:off x="2752012" y="1614131"/>
            <a:ext cx="3689729" cy="2766799"/>
            <a:chOff x="0" y="0"/>
            <a:chExt cx="3009900" cy="2019300"/>
          </a:xfrm>
        </p:grpSpPr>
        <p:sp>
          <p:nvSpPr>
            <p:cNvPr id="82" name="Esagono 81"/>
            <p:cNvSpPr>
              <a:spLocks noChangeAspect="1"/>
            </p:cNvSpPr>
            <p:nvPr/>
          </p:nvSpPr>
          <p:spPr>
            <a:xfrm>
              <a:off x="9525" y="219075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83" name="Esagono 82"/>
            <p:cNvSpPr>
              <a:spLocks noChangeAspect="1"/>
            </p:cNvSpPr>
            <p:nvPr/>
          </p:nvSpPr>
          <p:spPr>
            <a:xfrm>
              <a:off x="419100" y="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84" name="Esagono 83"/>
            <p:cNvSpPr>
              <a:spLocks noChangeAspect="1"/>
            </p:cNvSpPr>
            <p:nvPr/>
          </p:nvSpPr>
          <p:spPr>
            <a:xfrm>
              <a:off x="419100" y="885825"/>
              <a:ext cx="523875" cy="457200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85" name="Esagono 84"/>
            <p:cNvSpPr>
              <a:spLocks noChangeAspect="1"/>
            </p:cNvSpPr>
            <p:nvPr/>
          </p:nvSpPr>
          <p:spPr>
            <a:xfrm>
              <a:off x="419100" y="438150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86" name="Esagono 85"/>
            <p:cNvSpPr>
              <a:spLocks noChangeAspect="1"/>
            </p:cNvSpPr>
            <p:nvPr/>
          </p:nvSpPr>
          <p:spPr>
            <a:xfrm>
              <a:off x="0" y="66675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87" name="Esagono 86"/>
            <p:cNvSpPr>
              <a:spLocks noChangeAspect="1"/>
            </p:cNvSpPr>
            <p:nvPr/>
          </p:nvSpPr>
          <p:spPr>
            <a:xfrm>
              <a:off x="0" y="156210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88" name="Esagono 87"/>
            <p:cNvSpPr>
              <a:spLocks noChangeAspect="1"/>
            </p:cNvSpPr>
            <p:nvPr/>
          </p:nvSpPr>
          <p:spPr>
            <a:xfrm>
              <a:off x="409575" y="134302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89" name="Esagono 88"/>
            <p:cNvSpPr>
              <a:spLocks noChangeAspect="1"/>
            </p:cNvSpPr>
            <p:nvPr/>
          </p:nvSpPr>
          <p:spPr>
            <a:xfrm>
              <a:off x="0" y="111442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0" name="Esagono 89"/>
            <p:cNvSpPr>
              <a:spLocks noChangeAspect="1"/>
            </p:cNvSpPr>
            <p:nvPr/>
          </p:nvSpPr>
          <p:spPr>
            <a:xfrm>
              <a:off x="2076450" y="0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1" name="Esagono 90"/>
            <p:cNvSpPr>
              <a:spLocks noChangeAspect="1"/>
            </p:cNvSpPr>
            <p:nvPr/>
          </p:nvSpPr>
          <p:spPr>
            <a:xfrm>
              <a:off x="2486025" y="666750"/>
              <a:ext cx="523875" cy="457200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2" name="Esagono 91"/>
            <p:cNvSpPr>
              <a:spLocks noChangeAspect="1"/>
            </p:cNvSpPr>
            <p:nvPr/>
          </p:nvSpPr>
          <p:spPr>
            <a:xfrm>
              <a:off x="2486025" y="219075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3" name="Esagono 92"/>
            <p:cNvSpPr>
              <a:spLocks noChangeAspect="1"/>
            </p:cNvSpPr>
            <p:nvPr/>
          </p:nvSpPr>
          <p:spPr>
            <a:xfrm>
              <a:off x="2066925" y="44767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4" name="Esagono 93"/>
            <p:cNvSpPr>
              <a:spLocks noChangeAspect="1"/>
            </p:cNvSpPr>
            <p:nvPr/>
          </p:nvSpPr>
          <p:spPr>
            <a:xfrm>
              <a:off x="2066925" y="134302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5" name="Esagono 94"/>
            <p:cNvSpPr>
              <a:spLocks noChangeAspect="1"/>
            </p:cNvSpPr>
            <p:nvPr/>
          </p:nvSpPr>
          <p:spPr>
            <a:xfrm>
              <a:off x="2476500" y="112395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6" name="Esagono 95"/>
            <p:cNvSpPr>
              <a:spLocks noChangeAspect="1"/>
            </p:cNvSpPr>
            <p:nvPr/>
          </p:nvSpPr>
          <p:spPr>
            <a:xfrm>
              <a:off x="2066925" y="89535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7" name="Esagono 96"/>
            <p:cNvSpPr>
              <a:spLocks noChangeAspect="1"/>
            </p:cNvSpPr>
            <p:nvPr/>
          </p:nvSpPr>
          <p:spPr>
            <a:xfrm>
              <a:off x="1666875" y="228600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8" name="Esagono 97"/>
            <p:cNvSpPr>
              <a:spLocks noChangeAspect="1"/>
            </p:cNvSpPr>
            <p:nvPr/>
          </p:nvSpPr>
          <p:spPr>
            <a:xfrm>
              <a:off x="838200" y="228600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99" name="Esagono 98"/>
            <p:cNvSpPr>
              <a:spLocks noChangeAspect="1"/>
            </p:cNvSpPr>
            <p:nvPr/>
          </p:nvSpPr>
          <p:spPr>
            <a:xfrm>
              <a:off x="1247775" y="952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00" name="Esagono 99"/>
            <p:cNvSpPr>
              <a:spLocks noChangeAspect="1"/>
            </p:cNvSpPr>
            <p:nvPr/>
          </p:nvSpPr>
          <p:spPr>
            <a:xfrm>
              <a:off x="1247775" y="895350"/>
              <a:ext cx="523875" cy="457200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800" dirty="0"/>
                <a:t>12A</a:t>
              </a:r>
            </a:p>
          </p:txBody>
        </p:sp>
        <p:sp>
          <p:nvSpPr>
            <p:cNvPr id="101" name="Esagono 100"/>
            <p:cNvSpPr>
              <a:spLocks noChangeAspect="1"/>
            </p:cNvSpPr>
            <p:nvPr/>
          </p:nvSpPr>
          <p:spPr>
            <a:xfrm>
              <a:off x="1657350" y="676275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02" name="Esagono 101"/>
            <p:cNvSpPr>
              <a:spLocks noChangeAspect="1"/>
            </p:cNvSpPr>
            <p:nvPr/>
          </p:nvSpPr>
          <p:spPr>
            <a:xfrm>
              <a:off x="1247775" y="447675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03" name="Esagono 102"/>
            <p:cNvSpPr>
              <a:spLocks noChangeAspect="1"/>
            </p:cNvSpPr>
            <p:nvPr/>
          </p:nvSpPr>
          <p:spPr>
            <a:xfrm>
              <a:off x="828675" y="67627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04" name="Esagono 103"/>
            <p:cNvSpPr>
              <a:spLocks noChangeAspect="1"/>
            </p:cNvSpPr>
            <p:nvPr/>
          </p:nvSpPr>
          <p:spPr>
            <a:xfrm>
              <a:off x="1657350" y="1562100"/>
              <a:ext cx="523875" cy="457200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05" name="Esagono 104"/>
            <p:cNvSpPr>
              <a:spLocks noChangeAspect="1"/>
            </p:cNvSpPr>
            <p:nvPr/>
          </p:nvSpPr>
          <p:spPr>
            <a:xfrm>
              <a:off x="1657350" y="1114425"/>
              <a:ext cx="523875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06" name="Esagono 105"/>
            <p:cNvSpPr>
              <a:spLocks noChangeAspect="1"/>
            </p:cNvSpPr>
            <p:nvPr/>
          </p:nvSpPr>
          <p:spPr>
            <a:xfrm>
              <a:off x="828675" y="1571625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07" name="Esagono 106"/>
            <p:cNvSpPr>
              <a:spLocks noChangeAspect="1"/>
            </p:cNvSpPr>
            <p:nvPr/>
          </p:nvSpPr>
          <p:spPr>
            <a:xfrm>
              <a:off x="1238250" y="135255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  <p:sp>
          <p:nvSpPr>
            <p:cNvPr id="108" name="Esagono 107"/>
            <p:cNvSpPr>
              <a:spLocks noChangeAspect="1"/>
            </p:cNvSpPr>
            <p:nvPr/>
          </p:nvSpPr>
          <p:spPr>
            <a:xfrm>
              <a:off x="828675" y="1123950"/>
              <a:ext cx="533400" cy="447675"/>
            </a:xfrm>
            <a:prstGeom prst="hexagon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contents</a:t>
            </a:r>
            <a:r>
              <a:rPr lang="it-IT" dirty="0" smtClean="0"/>
              <a:t> in a </a:t>
            </a:r>
            <a:r>
              <a:rPr lang="it-IT" dirty="0" err="1" smtClean="0"/>
              <a:t>national</a:t>
            </a:r>
            <a:r>
              <a:rPr lang="it-IT" dirty="0" smtClean="0"/>
              <a:t> DAB multiplex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60059" y="5527344"/>
            <a:ext cx="7656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When  Regional programmes are short compared to the National programme (t1 &gt;&gt; t2</a:t>
            </a:r>
            <a:r>
              <a:rPr lang="it-IT" dirty="0" smtClean="0">
                <a:solidFill>
                  <a:schemeClr val="tx1"/>
                </a:solidFill>
              </a:rPr>
              <a:t>). </a:t>
            </a:r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79" name="Gruppo 78"/>
          <p:cNvGrpSpPr/>
          <p:nvPr/>
        </p:nvGrpSpPr>
        <p:grpSpPr>
          <a:xfrm>
            <a:off x="1097366" y="4455759"/>
            <a:ext cx="7050348" cy="894166"/>
            <a:chOff x="1643276" y="3718779"/>
            <a:chExt cx="7050348" cy="894166"/>
          </a:xfrm>
        </p:grpSpPr>
        <p:sp>
          <p:nvSpPr>
            <p:cNvPr id="77" name="CasellaDiTesto 76"/>
            <p:cNvSpPr txBox="1"/>
            <p:nvPr/>
          </p:nvSpPr>
          <p:spPr>
            <a:xfrm>
              <a:off x="2879678" y="4039738"/>
              <a:ext cx="5813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When can the dynamic reconfiguration be useful?</a:t>
              </a:r>
              <a:endParaRPr lang="it-IT" dirty="0">
                <a:solidFill>
                  <a:srgbClr val="060606"/>
                </a:solidFill>
              </a:endParaRPr>
            </a:p>
          </p:txBody>
        </p:sp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43276" y="3718779"/>
              <a:ext cx="847595" cy="894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8" name="Gruppo 77"/>
          <p:cNvGrpSpPr/>
          <p:nvPr/>
        </p:nvGrpSpPr>
        <p:grpSpPr>
          <a:xfrm>
            <a:off x="683142" y="1527433"/>
            <a:ext cx="8305800" cy="2314575"/>
            <a:chOff x="0" y="0"/>
            <a:chExt cx="8305800" cy="2314575"/>
          </a:xfrm>
        </p:grpSpPr>
        <p:grpSp>
          <p:nvGrpSpPr>
            <p:cNvPr id="109" name="Gruppo 108"/>
            <p:cNvGrpSpPr/>
            <p:nvPr/>
          </p:nvGrpSpPr>
          <p:grpSpPr>
            <a:xfrm>
              <a:off x="28575" y="0"/>
              <a:ext cx="8277225" cy="1638300"/>
              <a:chOff x="28575" y="0"/>
              <a:chExt cx="8277225" cy="1638300"/>
            </a:xfrm>
          </p:grpSpPr>
          <p:grpSp>
            <p:nvGrpSpPr>
              <p:cNvPr id="117" name="Gruppo 116"/>
              <p:cNvGrpSpPr/>
              <p:nvPr/>
            </p:nvGrpSpPr>
            <p:grpSpPr>
              <a:xfrm>
                <a:off x="57151" y="0"/>
                <a:ext cx="8248649" cy="1181100"/>
                <a:chOff x="57151" y="0"/>
                <a:chExt cx="8248649" cy="1181100"/>
              </a:xfrm>
            </p:grpSpPr>
            <p:sp>
              <p:nvSpPr>
                <p:cNvPr id="132" name="Rettangolo 131"/>
                <p:cNvSpPr/>
                <p:nvPr/>
              </p:nvSpPr>
              <p:spPr>
                <a:xfrm>
                  <a:off x="57151" y="323850"/>
                  <a:ext cx="1390650" cy="47625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100"/>
                </a:p>
              </p:txBody>
            </p:sp>
            <p:sp>
              <p:nvSpPr>
                <p:cNvPr id="133" name="Rettangolo 132"/>
                <p:cNvSpPr/>
                <p:nvPr/>
              </p:nvSpPr>
              <p:spPr>
                <a:xfrm>
                  <a:off x="2238375" y="323849"/>
                  <a:ext cx="1457325" cy="5429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100"/>
                </a:p>
              </p:txBody>
            </p:sp>
            <p:sp>
              <p:nvSpPr>
                <p:cNvPr id="134" name="Documento multiplo 133"/>
                <p:cNvSpPr/>
                <p:nvPr/>
              </p:nvSpPr>
              <p:spPr>
                <a:xfrm>
                  <a:off x="1581150" y="19050"/>
                  <a:ext cx="523875" cy="1123950"/>
                </a:xfrm>
                <a:prstGeom prst="flowChartMultidocumen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100"/>
                </a:p>
              </p:txBody>
            </p:sp>
            <p:sp>
              <p:nvSpPr>
                <p:cNvPr id="135" name="Documento multiplo 134"/>
                <p:cNvSpPr/>
                <p:nvPr/>
              </p:nvSpPr>
              <p:spPr>
                <a:xfrm>
                  <a:off x="3810001" y="57150"/>
                  <a:ext cx="619124" cy="1123950"/>
                </a:xfrm>
                <a:prstGeom prst="flowChartMultidocumen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100"/>
                </a:p>
              </p:txBody>
            </p:sp>
            <p:sp>
              <p:nvSpPr>
                <p:cNvPr id="136" name="Rettangolo 135"/>
                <p:cNvSpPr/>
                <p:nvPr/>
              </p:nvSpPr>
              <p:spPr>
                <a:xfrm>
                  <a:off x="4562475" y="304800"/>
                  <a:ext cx="1457325" cy="5429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100"/>
                </a:p>
              </p:txBody>
            </p:sp>
            <p:sp>
              <p:nvSpPr>
                <p:cNvPr id="137" name="Documento multiplo 136"/>
                <p:cNvSpPr/>
                <p:nvPr/>
              </p:nvSpPr>
              <p:spPr>
                <a:xfrm>
                  <a:off x="6124575" y="0"/>
                  <a:ext cx="619124" cy="1123950"/>
                </a:xfrm>
                <a:prstGeom prst="flowChartMultidocumen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100"/>
                </a:p>
              </p:txBody>
            </p:sp>
            <p:sp>
              <p:nvSpPr>
                <p:cNvPr id="138" name="Rettangolo 137"/>
                <p:cNvSpPr/>
                <p:nvPr/>
              </p:nvSpPr>
              <p:spPr>
                <a:xfrm>
                  <a:off x="6848475" y="314325"/>
                  <a:ext cx="1457325" cy="54292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 sz="1100"/>
                </a:p>
              </p:txBody>
            </p:sp>
          </p:grpSp>
          <p:cxnSp>
            <p:nvCxnSpPr>
              <p:cNvPr id="118" name="Connettore 2 117"/>
              <p:cNvCxnSpPr/>
              <p:nvPr/>
            </p:nvCxnSpPr>
            <p:spPr>
              <a:xfrm>
                <a:off x="28575" y="1504950"/>
                <a:ext cx="1266825" cy="95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CasellaDiTesto 174"/>
              <p:cNvSpPr txBox="1"/>
              <p:nvPr/>
            </p:nvSpPr>
            <p:spPr>
              <a:xfrm>
                <a:off x="542925" y="1276350"/>
                <a:ext cx="409575" cy="3143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100">
                    <a:solidFill>
                      <a:sysClr val="windowText" lastClr="000000"/>
                    </a:solidFill>
                  </a:rPr>
                  <a:t>t1</a:t>
                </a:r>
              </a:p>
            </p:txBody>
          </p:sp>
          <p:cxnSp>
            <p:nvCxnSpPr>
              <p:cNvPr id="120" name="Connettore 2 119"/>
              <p:cNvCxnSpPr/>
              <p:nvPr/>
            </p:nvCxnSpPr>
            <p:spPr>
              <a:xfrm>
                <a:off x="4629150" y="1504950"/>
                <a:ext cx="1266825" cy="95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2 120"/>
              <p:cNvCxnSpPr/>
              <p:nvPr/>
            </p:nvCxnSpPr>
            <p:spPr>
              <a:xfrm>
                <a:off x="6981825" y="1514475"/>
                <a:ext cx="1266825" cy="95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ttore 2 121"/>
              <p:cNvCxnSpPr/>
              <p:nvPr/>
            </p:nvCxnSpPr>
            <p:spPr>
              <a:xfrm>
                <a:off x="2247900" y="1495425"/>
                <a:ext cx="1266825" cy="95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2 122"/>
              <p:cNvCxnSpPr/>
              <p:nvPr/>
            </p:nvCxnSpPr>
            <p:spPr>
              <a:xfrm flipV="1">
                <a:off x="3705225" y="1524000"/>
                <a:ext cx="590550" cy="95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ttore 2 123"/>
              <p:cNvCxnSpPr/>
              <p:nvPr/>
            </p:nvCxnSpPr>
            <p:spPr>
              <a:xfrm flipV="1">
                <a:off x="1476375" y="1504950"/>
                <a:ext cx="590550" cy="95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ttore 2 124"/>
              <p:cNvCxnSpPr/>
              <p:nvPr/>
            </p:nvCxnSpPr>
            <p:spPr>
              <a:xfrm flipV="1">
                <a:off x="6057900" y="1524000"/>
                <a:ext cx="590550" cy="9525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CasellaDiTesto 182"/>
              <p:cNvSpPr txBox="1"/>
              <p:nvPr/>
            </p:nvSpPr>
            <p:spPr>
              <a:xfrm>
                <a:off x="1609725" y="1295400"/>
                <a:ext cx="409575" cy="3143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100">
                    <a:solidFill>
                      <a:sysClr val="windowText" lastClr="000000"/>
                    </a:solidFill>
                  </a:rPr>
                  <a:t>t2</a:t>
                </a:r>
              </a:p>
            </p:txBody>
          </p:sp>
          <p:sp>
            <p:nvSpPr>
              <p:cNvPr id="127" name="CasellaDiTesto 183"/>
              <p:cNvSpPr txBox="1"/>
              <p:nvPr/>
            </p:nvSpPr>
            <p:spPr>
              <a:xfrm>
                <a:off x="2609850" y="1295400"/>
                <a:ext cx="409575" cy="3143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100">
                    <a:solidFill>
                      <a:sysClr val="windowText" lastClr="000000"/>
                    </a:solidFill>
                  </a:rPr>
                  <a:t>t1</a:t>
                </a:r>
              </a:p>
            </p:txBody>
          </p:sp>
          <p:sp>
            <p:nvSpPr>
              <p:cNvPr id="128" name="CasellaDiTesto 184"/>
              <p:cNvSpPr txBox="1"/>
              <p:nvPr/>
            </p:nvSpPr>
            <p:spPr>
              <a:xfrm>
                <a:off x="3829050" y="1323975"/>
                <a:ext cx="409575" cy="3143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100">
                    <a:solidFill>
                      <a:sysClr val="windowText" lastClr="000000"/>
                    </a:solidFill>
                  </a:rPr>
                  <a:t>t2</a:t>
                </a:r>
              </a:p>
            </p:txBody>
          </p:sp>
          <p:sp>
            <p:nvSpPr>
              <p:cNvPr id="129" name="CasellaDiTesto 185"/>
              <p:cNvSpPr txBox="1"/>
              <p:nvPr/>
            </p:nvSpPr>
            <p:spPr>
              <a:xfrm>
                <a:off x="4943475" y="1295400"/>
                <a:ext cx="409575" cy="3143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100">
                    <a:solidFill>
                      <a:sysClr val="windowText" lastClr="000000"/>
                    </a:solidFill>
                  </a:rPr>
                  <a:t>t1</a:t>
                </a:r>
              </a:p>
            </p:txBody>
          </p:sp>
          <p:sp>
            <p:nvSpPr>
              <p:cNvPr id="130" name="CasellaDiTesto 186"/>
              <p:cNvSpPr txBox="1"/>
              <p:nvPr/>
            </p:nvSpPr>
            <p:spPr>
              <a:xfrm>
                <a:off x="6153150" y="1323975"/>
                <a:ext cx="409575" cy="3143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100">
                    <a:solidFill>
                      <a:sysClr val="windowText" lastClr="000000"/>
                    </a:solidFill>
                  </a:rPr>
                  <a:t>t2</a:t>
                </a:r>
              </a:p>
            </p:txBody>
          </p:sp>
          <p:sp>
            <p:nvSpPr>
              <p:cNvPr id="131" name="CasellaDiTesto 187"/>
              <p:cNvSpPr txBox="1"/>
              <p:nvPr/>
            </p:nvSpPr>
            <p:spPr>
              <a:xfrm>
                <a:off x="7353300" y="1314450"/>
                <a:ext cx="409575" cy="31432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100">
                    <a:solidFill>
                      <a:sysClr val="windowText" lastClr="000000"/>
                    </a:solidFill>
                  </a:rPr>
                  <a:t>t1</a:t>
                </a:r>
              </a:p>
            </p:txBody>
          </p:sp>
        </p:grpSp>
        <p:sp>
          <p:nvSpPr>
            <p:cNvPr id="110" name="Rettangolo 109"/>
            <p:cNvSpPr/>
            <p:nvPr/>
          </p:nvSpPr>
          <p:spPr>
            <a:xfrm>
              <a:off x="0" y="1819275"/>
              <a:ext cx="139065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100"/>
            </a:p>
          </p:txBody>
        </p:sp>
        <p:sp>
          <p:nvSpPr>
            <p:cNvPr id="111" name="Rettangolo 110"/>
            <p:cNvSpPr/>
            <p:nvPr/>
          </p:nvSpPr>
          <p:spPr>
            <a:xfrm>
              <a:off x="2286000" y="1809750"/>
              <a:ext cx="139065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100"/>
            </a:p>
          </p:txBody>
        </p:sp>
        <p:sp>
          <p:nvSpPr>
            <p:cNvPr id="112" name="Rettangolo 111"/>
            <p:cNvSpPr/>
            <p:nvPr/>
          </p:nvSpPr>
          <p:spPr>
            <a:xfrm>
              <a:off x="4591050" y="1838325"/>
              <a:ext cx="139065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100"/>
            </a:p>
          </p:txBody>
        </p:sp>
        <p:sp>
          <p:nvSpPr>
            <p:cNvPr id="113" name="Rettangolo 112"/>
            <p:cNvSpPr/>
            <p:nvPr/>
          </p:nvSpPr>
          <p:spPr>
            <a:xfrm>
              <a:off x="6877050" y="1828800"/>
              <a:ext cx="139065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100"/>
            </a:p>
          </p:txBody>
        </p:sp>
        <p:sp>
          <p:nvSpPr>
            <p:cNvPr id="114" name="Rettangolo 113"/>
            <p:cNvSpPr/>
            <p:nvPr/>
          </p:nvSpPr>
          <p:spPr>
            <a:xfrm>
              <a:off x="1524000" y="1933575"/>
              <a:ext cx="59055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100"/>
            </a:p>
          </p:txBody>
        </p:sp>
        <p:sp>
          <p:nvSpPr>
            <p:cNvPr id="115" name="Rettangolo 114"/>
            <p:cNvSpPr/>
            <p:nvPr/>
          </p:nvSpPr>
          <p:spPr>
            <a:xfrm>
              <a:off x="3838575" y="1943100"/>
              <a:ext cx="59055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100"/>
            </a:p>
          </p:txBody>
        </p:sp>
        <p:sp>
          <p:nvSpPr>
            <p:cNvPr id="116" name="Rettangolo 115"/>
            <p:cNvSpPr/>
            <p:nvPr/>
          </p:nvSpPr>
          <p:spPr>
            <a:xfrm>
              <a:off x="6115050" y="1962150"/>
              <a:ext cx="59055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5437266-1FD2-40DD-BE66-26DD97DFB366" descr="EF309F6F-2E2E-41CD-B0E5-30A0E43D6A4D@servi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90" y="1114376"/>
            <a:ext cx="8339067" cy="496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contents</a:t>
            </a:r>
            <a:r>
              <a:rPr lang="it-IT" dirty="0" smtClean="0"/>
              <a:t> in a </a:t>
            </a:r>
            <a:r>
              <a:rPr lang="it-IT" dirty="0" err="1" smtClean="0"/>
              <a:t>national</a:t>
            </a:r>
            <a:r>
              <a:rPr lang="it-IT" dirty="0" smtClean="0"/>
              <a:t> DAB multiplex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Transmission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regional</a:t>
            </a:r>
            <a:r>
              <a:rPr lang="it-IT" dirty="0" smtClean="0"/>
              <a:t> </a:t>
            </a:r>
            <a:r>
              <a:rPr lang="it-IT" dirty="0" err="1" smtClean="0"/>
              <a:t>contents</a:t>
            </a:r>
            <a:r>
              <a:rPr lang="it-IT" dirty="0" smtClean="0"/>
              <a:t> in a </a:t>
            </a:r>
            <a:r>
              <a:rPr lang="it-IT" dirty="0" err="1" smtClean="0"/>
              <a:t>national</a:t>
            </a:r>
            <a:r>
              <a:rPr lang="it-IT" dirty="0" smtClean="0"/>
              <a:t> DAB multiplex</a:t>
            </a:r>
            <a:endParaRPr lang="it-IT" dirty="0"/>
          </a:p>
        </p:txBody>
      </p:sp>
      <p:pic>
        <p:nvPicPr>
          <p:cNvPr id="1026" name="93B41C7F-2180-4DAD-9FD5-1CF4AC034BC8" descr="58811717-EB38-437A-BAE8-FA6287A01F64@serviz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364" y="1705971"/>
            <a:ext cx="9316161" cy="353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o 3"/>
          <p:cNvGrpSpPr/>
          <p:nvPr/>
        </p:nvGrpSpPr>
        <p:grpSpPr>
          <a:xfrm>
            <a:off x="3074868" y="1278624"/>
            <a:ext cx="2998386" cy="4467083"/>
            <a:chOff x="0" y="0"/>
            <a:chExt cx="2609851" cy="4000500"/>
          </a:xfrm>
        </p:grpSpPr>
        <p:pic>
          <p:nvPicPr>
            <p:cNvPr id="5" name="Picture 10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076" y="9524"/>
              <a:ext cx="2182586" cy="3819525"/>
            </a:xfrm>
            <a:prstGeom prst="rect">
              <a:avLst/>
            </a:prstGeom>
            <a:noFill/>
          </p:spPr>
        </p:pic>
        <p:sp>
          <p:nvSpPr>
            <p:cNvPr id="6" name="Ovale 5"/>
            <p:cNvSpPr/>
            <p:nvPr/>
          </p:nvSpPr>
          <p:spPr>
            <a:xfrm>
              <a:off x="0" y="0"/>
              <a:ext cx="2609851" cy="4000500"/>
            </a:xfrm>
            <a:prstGeom prst="ellipse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 sz="11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sd">
  <a:themeElements>
    <a:clrScheme name="Impostazioni personalizzate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006AA1"/>
      </a:accent2>
      <a:accent3>
        <a:srgbClr val="FFFFFF"/>
      </a:accent3>
      <a:accent4>
        <a:srgbClr val="545454"/>
      </a:accent4>
      <a:accent5>
        <a:srgbClr val="C0C0C0"/>
      </a:accent5>
      <a:accent6>
        <a:srgbClr val="006AA1"/>
      </a:accent6>
      <a:hlink>
        <a:srgbClr val="808080"/>
      </a:hlink>
      <a:folHlink>
        <a:srgbClr val="C0C0C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12700" marR="0" indent="-127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12700" marR="0" indent="-127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Y_Handou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_Handout 2">
        <a:dk1>
          <a:srgbClr val="646464"/>
        </a:dk1>
        <a:lt1>
          <a:srgbClr val="FFFFFF"/>
        </a:lt1>
        <a:dk2>
          <a:srgbClr val="646464"/>
        </a:dk2>
        <a:lt2>
          <a:srgbClr val="000000"/>
        </a:lt2>
        <a:accent1>
          <a:srgbClr val="F00000"/>
        </a:accent1>
        <a:accent2>
          <a:srgbClr val="00B511"/>
        </a:accent2>
        <a:accent3>
          <a:srgbClr val="FFFFFF"/>
        </a:accent3>
        <a:accent4>
          <a:srgbClr val="545454"/>
        </a:accent4>
        <a:accent5>
          <a:srgbClr val="F6AAAA"/>
        </a:accent5>
        <a:accent6>
          <a:srgbClr val="00A40E"/>
        </a:accent6>
        <a:hlink>
          <a:srgbClr val="F66708"/>
        </a:hlink>
        <a:folHlink>
          <a:srgbClr val="0097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Y_Handout">
  <a:themeElements>
    <a:clrScheme name="Impostazioni personalizzate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006AA1"/>
      </a:accent2>
      <a:accent3>
        <a:srgbClr val="FFFFFF"/>
      </a:accent3>
      <a:accent4>
        <a:srgbClr val="545454"/>
      </a:accent4>
      <a:accent5>
        <a:srgbClr val="C0C0C0"/>
      </a:accent5>
      <a:accent6>
        <a:srgbClr val="006AA1"/>
      </a:accent6>
      <a:hlink>
        <a:srgbClr val="808080"/>
      </a:hlink>
      <a:folHlink>
        <a:srgbClr val="C0C0C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12700" marR="0" indent="-127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12700" marR="0" indent="-127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Y_Handou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_Handout 2">
        <a:dk1>
          <a:srgbClr val="646464"/>
        </a:dk1>
        <a:lt1>
          <a:srgbClr val="FFFFFF"/>
        </a:lt1>
        <a:dk2>
          <a:srgbClr val="646464"/>
        </a:dk2>
        <a:lt2>
          <a:srgbClr val="000000"/>
        </a:lt2>
        <a:accent1>
          <a:srgbClr val="F00000"/>
        </a:accent1>
        <a:accent2>
          <a:srgbClr val="00B511"/>
        </a:accent2>
        <a:accent3>
          <a:srgbClr val="FFFFFF"/>
        </a:accent3>
        <a:accent4>
          <a:srgbClr val="545454"/>
        </a:accent4>
        <a:accent5>
          <a:srgbClr val="F6AAAA"/>
        </a:accent5>
        <a:accent6>
          <a:srgbClr val="00A40E"/>
        </a:accent6>
        <a:hlink>
          <a:srgbClr val="F66708"/>
        </a:hlink>
        <a:folHlink>
          <a:srgbClr val="0097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Y_Handout">
  <a:themeElements>
    <a:clrScheme name="Impostazioni personalizzate 1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006AA1"/>
      </a:accent2>
      <a:accent3>
        <a:srgbClr val="FFFFFF"/>
      </a:accent3>
      <a:accent4>
        <a:srgbClr val="545454"/>
      </a:accent4>
      <a:accent5>
        <a:srgbClr val="C0C0C0"/>
      </a:accent5>
      <a:accent6>
        <a:srgbClr val="006AA1"/>
      </a:accent6>
      <a:hlink>
        <a:srgbClr val="808080"/>
      </a:hlink>
      <a:folHlink>
        <a:srgbClr val="C0C0C0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12700" marR="0" indent="-127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12700" marR="0" indent="-127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Y_Handout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_Handout 2">
        <a:dk1>
          <a:srgbClr val="646464"/>
        </a:dk1>
        <a:lt1>
          <a:srgbClr val="FFFFFF"/>
        </a:lt1>
        <a:dk2>
          <a:srgbClr val="646464"/>
        </a:dk2>
        <a:lt2>
          <a:srgbClr val="000000"/>
        </a:lt2>
        <a:accent1>
          <a:srgbClr val="F00000"/>
        </a:accent1>
        <a:accent2>
          <a:srgbClr val="00B511"/>
        </a:accent2>
        <a:accent3>
          <a:srgbClr val="FFFFFF"/>
        </a:accent3>
        <a:accent4>
          <a:srgbClr val="545454"/>
        </a:accent4>
        <a:accent5>
          <a:srgbClr val="F6AAAA"/>
        </a:accent5>
        <a:accent6>
          <a:srgbClr val="00A40E"/>
        </a:accent6>
        <a:hlink>
          <a:srgbClr val="F66708"/>
        </a:hlink>
        <a:folHlink>
          <a:srgbClr val="0097E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C4E8"/>
      </a:dk2>
      <a:lt2>
        <a:srgbClr val="CFC9C0"/>
      </a:lt2>
      <a:accent1>
        <a:srgbClr val="4367C5"/>
      </a:accent1>
      <a:accent2>
        <a:srgbClr val="002261"/>
      </a:accent2>
      <a:accent3>
        <a:srgbClr val="FFFFFF"/>
      </a:accent3>
      <a:accent4>
        <a:srgbClr val="000000"/>
      </a:accent4>
      <a:accent5>
        <a:srgbClr val="B0B8DF"/>
      </a:accent5>
      <a:accent6>
        <a:srgbClr val="001E57"/>
      </a:accent6>
      <a:hlink>
        <a:srgbClr val="FFCD00"/>
      </a:hlink>
      <a:folHlink>
        <a:srgbClr val="47C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C4E8"/>
      </a:dk2>
      <a:lt2>
        <a:srgbClr val="CFC9C0"/>
      </a:lt2>
      <a:accent1>
        <a:srgbClr val="4367C5"/>
      </a:accent1>
      <a:accent2>
        <a:srgbClr val="002261"/>
      </a:accent2>
      <a:accent3>
        <a:srgbClr val="FFFFFF"/>
      </a:accent3>
      <a:accent4>
        <a:srgbClr val="000000"/>
      </a:accent4>
      <a:accent5>
        <a:srgbClr val="B0B8DF"/>
      </a:accent5>
      <a:accent6>
        <a:srgbClr val="001E57"/>
      </a:accent6>
      <a:hlink>
        <a:srgbClr val="FFCD00"/>
      </a:hlink>
      <a:folHlink>
        <a:srgbClr val="47C7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5509212DFB4D81D8F1E04312E5B1" ma:contentTypeVersion="1" ma:contentTypeDescription="Create a new document." ma:contentTypeScope="" ma:versionID="9988e5e674e65d3393e7dc87ace599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BA73AAF-B200-4133-A985-E2E938B3353E}"/>
</file>

<file path=customXml/itemProps2.xml><?xml version="1.0" encoding="utf-8"?>
<ds:datastoreItem xmlns:ds="http://schemas.openxmlformats.org/officeDocument/2006/customXml" ds:itemID="{E16DE942-F69C-4F90-AB64-17867D36385A}"/>
</file>

<file path=customXml/itemProps3.xml><?xml version="1.0" encoding="utf-8"?>
<ds:datastoreItem xmlns:ds="http://schemas.openxmlformats.org/officeDocument/2006/customXml" ds:itemID="{13777163-A22C-48E2-99A6-ABF1812168C3}"/>
</file>

<file path=docProps/app.xml><?xml version="1.0" encoding="utf-8"?>
<Properties xmlns="http://schemas.openxmlformats.org/officeDocument/2006/extended-properties" xmlns:vt="http://schemas.openxmlformats.org/officeDocument/2006/docPropsVTypes">
  <Template>asd.potx</Template>
  <TotalTime>82295</TotalTime>
  <Words>460</Words>
  <Application>Microsoft Office PowerPoint</Application>
  <PresentationFormat>A4 (21x29,7 cm)</PresentationFormat>
  <Paragraphs>94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asd</vt:lpstr>
      <vt:lpstr>1_EY_Handout</vt:lpstr>
      <vt:lpstr>2_EY_Handout</vt:lpstr>
      <vt:lpstr>Diapositiva 0</vt:lpstr>
      <vt:lpstr>Transmission of regional contents in a national DAB multiplex</vt:lpstr>
      <vt:lpstr>Transmission of regional content in a national DAB multiplex</vt:lpstr>
      <vt:lpstr>Transmission of regional contents in a national DAB multiplex</vt:lpstr>
      <vt:lpstr>Transmission of regional contents in a national DAB multiplex</vt:lpstr>
      <vt:lpstr>Transmission of regional contents in a national DAB multiplex</vt:lpstr>
      <vt:lpstr>Transmission of regional contents in a national DAB multiplex</vt:lpstr>
      <vt:lpstr>Transmission of regional contents in a national DAB multiplex</vt:lpstr>
      <vt:lpstr>Transmission of regional contents in a national DAB multiplex</vt:lpstr>
      <vt:lpstr>Transmission of regional contents in a national DAB multiplex</vt:lpstr>
      <vt:lpstr>Transmission of regional contents in a national DAB multiplex</vt:lpstr>
      <vt:lpstr>Transmission of regional content in a national DAB multiplex</vt:lpstr>
      <vt:lpstr>Diapositiva 12</vt:lpstr>
    </vt:vector>
  </TitlesOfParts>
  <Company>Ernst &amp; Young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Andrew Millerd</dc:creator>
  <cp:lastModifiedBy>p855880</cp:lastModifiedBy>
  <cp:revision>3765</cp:revision>
  <cp:lastPrinted>1999-12-13T18:43:43Z</cp:lastPrinted>
  <dcterms:created xsi:type="dcterms:W3CDTF">2006-11-13T10:47:21Z</dcterms:created>
  <dcterms:modified xsi:type="dcterms:W3CDTF">2015-02-13T09:53:48Z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0x010100A3B85509212DFB4D81D8F1E04312E5B1</vt:lpwstr>
  </property>
</Properties>
</file>