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s/slide12.xml" ContentType="application/vnd.openxmlformats-officedocument.presentationml.slide+xml"/>
  <Override PartName="/ppt/slides/slide3.xml" ContentType="application/vnd.openxmlformats-officedocument.presentationml.slide+xml"/>
  <Override PartName="/ppt/slides/slide6.xml" ContentType="application/vnd.openxmlformats-officedocument.presentationml.slide+xml"/>
  <Override PartName="/ppt/slides/slide10.xml" ContentType="application/vnd.openxmlformats-officedocument.presentationml.slide+xml"/>
  <Override PartName="/ppt/slides/slide5.xml" ContentType="application/vnd.openxmlformats-officedocument.presentationml.slide+xml"/>
  <Override PartName="/ppt/slides/slide13.xml" ContentType="application/vnd.openxmlformats-officedocument.presentationml.slide+xml"/>
  <Override PartName="/ppt/slides/slide4.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notesSlides/notesSlide13.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4.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5.xml" ContentType="application/vnd.openxmlformats-officedocument.presentationml.notesSlide+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5"/>
  </p:notesMasterIdLst>
  <p:sldIdLst>
    <p:sldId id="256" r:id="rId2"/>
    <p:sldId id="306" r:id="rId3"/>
    <p:sldId id="307" r:id="rId4"/>
    <p:sldId id="308" r:id="rId5"/>
    <p:sldId id="309" r:id="rId6"/>
    <p:sldId id="310" r:id="rId7"/>
    <p:sldId id="312" r:id="rId8"/>
    <p:sldId id="311" r:id="rId9"/>
    <p:sldId id="315" r:id="rId10"/>
    <p:sldId id="317" r:id="rId11"/>
    <p:sldId id="305" r:id="rId12"/>
    <p:sldId id="303" r:id="rId13"/>
    <p:sldId id="304" r:id="rId1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285" autoAdjust="0"/>
  </p:normalViewPr>
  <p:slideViewPr>
    <p:cSldViewPr>
      <p:cViewPr varScale="1">
        <p:scale>
          <a:sx n="63" d="100"/>
          <a:sy n="63" d="100"/>
        </p:scale>
        <p:origin x="-36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image" Target="../media/image5.emf"/><Relationship Id="rId4" Type="http://schemas.openxmlformats.org/officeDocument/2006/relationships/image" Target="../media/image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DB1108-AE60-4A77-81DA-474A3E3CB5DC}" type="datetimeFigureOut">
              <a:rPr kumimoji="1" lang="ja-JP" altLang="en-US" smtClean="0"/>
              <a:pPr/>
              <a:t>2015/2/13</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161D2C-26B2-4A15-991D-7CE8C4DC410D}"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Hello everyone.</a:t>
            </a:r>
          </a:p>
          <a:p>
            <a:r>
              <a:rPr kumimoji="1" lang="en-US" altLang="ja-JP" dirty="0" smtClean="0"/>
              <a:t>I’m Satoshi</a:t>
            </a:r>
            <a:r>
              <a:rPr kumimoji="1" lang="en-US" altLang="ja-JP" baseline="0" dirty="0" smtClean="0"/>
              <a:t> OODE, from NHK, Japan.</a:t>
            </a:r>
            <a:endParaRPr kumimoji="1" lang="en-US" altLang="ja-JP" dirty="0" smtClean="0"/>
          </a:p>
          <a:p>
            <a:r>
              <a:rPr kumimoji="1" lang="en-US" altLang="ja-JP" dirty="0" smtClean="0"/>
              <a:t>Today, I’d like to introduce Speech Rate Control Technolog</a:t>
            </a:r>
            <a:r>
              <a:rPr kumimoji="1" lang="en-US" altLang="ja-JP" baseline="0" dirty="0" smtClean="0"/>
              <a:t>y.</a:t>
            </a:r>
            <a:r>
              <a:rPr kumimoji="1" lang="en-US" altLang="ja-JP" dirty="0" smtClean="0"/>
              <a:t> </a:t>
            </a:r>
            <a:endParaRPr kumimoji="1" lang="ja-JP" altLang="en-US" dirty="0"/>
          </a:p>
        </p:txBody>
      </p:sp>
      <p:sp>
        <p:nvSpPr>
          <p:cNvPr id="4" name="スライド番号プレースホルダ 3"/>
          <p:cNvSpPr>
            <a:spLocks noGrp="1"/>
          </p:cNvSpPr>
          <p:nvPr>
            <p:ph type="sldNum" sz="quarter" idx="10"/>
          </p:nvPr>
        </p:nvSpPr>
        <p:spPr/>
        <p:txBody>
          <a:bodyPr/>
          <a:lstStyle/>
          <a:p>
            <a:fld id="{ED161D2C-26B2-4A15-991D-7CE8C4DC410D}"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en-US" altLang="ja-JP" sz="1200" dirty="0" smtClean="0"/>
              <a:t>Applications of Speech Rate Control Technology are</a:t>
            </a:r>
            <a:r>
              <a:rPr lang="en-US" altLang="ja-JP" sz="1200" baseline="0" dirty="0" smtClean="0"/>
              <a:t> spreading now.</a:t>
            </a:r>
          </a:p>
          <a:p>
            <a:endParaRPr lang="en-US" altLang="ja-JP" sz="12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latin typeface="Arial" pitchFamily="34" charset="0"/>
                <a:cs typeface="Arial" pitchFamily="34" charset="0"/>
              </a:rPr>
              <a:t>For leaner of foreign language</a:t>
            </a:r>
            <a:r>
              <a:rPr kumimoji="1" lang="en-US" altLang="ja-JP" sz="1200" dirty="0" smtClean="0">
                <a:latin typeface="+mn-lt"/>
                <a:cs typeface="+mn-cs"/>
              </a:rPr>
              <a:t>,</a:t>
            </a:r>
            <a:r>
              <a:rPr kumimoji="1" lang="en-US" altLang="ja-JP" sz="1200" baseline="0" dirty="0" smtClean="0">
                <a:latin typeface="+mn-lt"/>
                <a:cs typeface="+mn-cs"/>
              </a:rPr>
              <a:t> the speech rate control technology adapts </a:t>
            </a:r>
            <a:r>
              <a:rPr kumimoji="1" lang="en-US" altLang="ja-JP" sz="1200" u="none" baseline="0" dirty="0" smtClean="0">
                <a:latin typeface="+mn-lt"/>
                <a:cs typeface="+mn-cs"/>
              </a:rPr>
              <a:t>for </a:t>
            </a:r>
            <a:r>
              <a:rPr lang="en-US" altLang="ja-JP" sz="1200" u="none" dirty="0" smtClean="0">
                <a:latin typeface="Arial" charset="0"/>
              </a:rPr>
              <a:t>multiple languages.</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u="none" dirty="0" smtClean="0">
                <a:latin typeface="Arial" charset="0"/>
              </a:rPr>
              <a:t>And NHK</a:t>
            </a:r>
            <a:r>
              <a:rPr lang="en-US" altLang="ja-JP" sz="1200" u="none" baseline="0" dirty="0" smtClean="0">
                <a:latin typeface="Arial" charset="0"/>
              </a:rPr>
              <a:t> provides </a:t>
            </a:r>
            <a:r>
              <a:rPr lang="en-US" altLang="ja-JP" sz="1200" dirty="0" smtClean="0">
                <a:latin typeface="Arial" charset="0"/>
              </a:rPr>
              <a:t>an on-demand service to listen</a:t>
            </a:r>
            <a:r>
              <a:rPr lang="en-US" altLang="ja-JP" sz="1200" baseline="0" dirty="0" smtClean="0">
                <a:latin typeface="Arial" charset="0"/>
              </a:rPr>
              <a:t> to</a:t>
            </a:r>
            <a:r>
              <a:rPr lang="en-US" altLang="ja-JP" sz="1200" dirty="0" smtClean="0">
                <a:latin typeface="Arial" charset="0"/>
              </a:rPr>
              <a:t> the radio news that had been broadcast within 24 hours at the 3 speeds, slow, normal</a:t>
            </a:r>
            <a:r>
              <a:rPr lang="en-US" altLang="ja-JP" sz="1200" baseline="0" dirty="0" smtClean="0">
                <a:latin typeface="Arial" charset="0"/>
              </a:rPr>
              <a:t> and fast.</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baseline="0" dirty="0" smtClean="0">
              <a:latin typeface="Arial"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latin typeface="Arial" pitchFamily="34" charset="0"/>
                <a:cs typeface="Arial" pitchFamily="34" charset="0"/>
              </a:rPr>
              <a:t>For visually impaired people, </a:t>
            </a:r>
            <a:r>
              <a:rPr kumimoji="1" lang="en-US" altLang="ja-JP" sz="1200" baseline="0" dirty="0" smtClean="0">
                <a:latin typeface="+mn-lt"/>
                <a:cs typeface="+mn-cs"/>
              </a:rPr>
              <a:t>the speech rate control technology was updated by using the Metadata.</a:t>
            </a:r>
            <a:endParaRPr lang="en-US" altLang="ja-JP" sz="1200" u="sng" dirty="0" smtClean="0">
              <a:latin typeface="Arial"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u="none" dirty="0" smtClean="0">
                <a:latin typeface="Arial" charset="0"/>
              </a:rPr>
              <a:t>You</a:t>
            </a:r>
            <a:r>
              <a:rPr lang="en-US" altLang="ja-JP" sz="1200" u="none" baseline="0" dirty="0" smtClean="0">
                <a:latin typeface="Arial" charset="0"/>
              </a:rPr>
              <a:t> can listen to broadcast </a:t>
            </a:r>
            <a:r>
              <a:rPr lang="en-US" altLang="ja-JP" sz="1200" u="none" baseline="0" dirty="0" err="1" smtClean="0">
                <a:latin typeface="Arial" charset="0"/>
              </a:rPr>
              <a:t>programme</a:t>
            </a:r>
            <a:r>
              <a:rPr lang="en-US" altLang="ja-JP" sz="1200" u="none" baseline="0" dirty="0" smtClean="0">
                <a:latin typeface="Arial" charset="0"/>
              </a:rPr>
              <a:t> with 3 times of normal speech rate.</a:t>
            </a:r>
            <a:endParaRPr lang="en-US" altLang="ja-JP" sz="1200" u="none" dirty="0" smtClean="0">
              <a:latin typeface="Arial" charset="0"/>
            </a:endParaRPr>
          </a:p>
        </p:txBody>
      </p:sp>
      <p:sp>
        <p:nvSpPr>
          <p:cNvPr id="4" name="スライド番号プレースホルダ 3"/>
          <p:cNvSpPr>
            <a:spLocks noGrp="1"/>
          </p:cNvSpPr>
          <p:nvPr>
            <p:ph type="sldNum" sz="quarter" idx="10"/>
          </p:nvPr>
        </p:nvSpPr>
        <p:spPr/>
        <p:txBody>
          <a:bodyPr/>
          <a:lstStyle/>
          <a:p>
            <a:fld id="{ED161D2C-26B2-4A15-991D-7CE8C4DC410D}" type="slidenum">
              <a:rPr kumimoji="1" lang="ja-JP" altLang="en-US" smtClean="0"/>
              <a:pPr/>
              <a:t>10</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Speech rate control technology is used</a:t>
            </a:r>
            <a:r>
              <a:rPr kumimoji="1" lang="en-US" altLang="ja-JP" baseline="0" dirty="0" smtClean="0"/>
              <a:t> in Stock Market </a:t>
            </a:r>
            <a:r>
              <a:rPr kumimoji="1" lang="en-US" altLang="ja-JP" baseline="0" dirty="0" err="1" smtClean="0"/>
              <a:t>prorgamme</a:t>
            </a:r>
            <a:r>
              <a:rPr kumimoji="1" lang="en-US" altLang="ja-JP" baseline="0" dirty="0" smtClean="0"/>
              <a:t> on NHK’s Radio 2.</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Arial" pitchFamily="34" charset="0"/>
                <a:cs typeface="Arial" pitchFamily="34" charset="0"/>
              </a:rPr>
              <a:t>“Stock Market” are broadcasting using the speech synthesis technology</a:t>
            </a:r>
            <a:r>
              <a:rPr lang="en-US" altLang="ja-JP" sz="1200" dirty="0" smtClean="0">
                <a:latin typeface="Arial" pitchFamily="34" charset="0"/>
                <a:cs typeface="Arial" pitchFamily="34" charset="0"/>
              </a:rPr>
              <a:t>.</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latin typeface="Arial" pitchFamily="34" charset="0"/>
                <a:cs typeface="Arial" pitchFamily="34" charset="0"/>
              </a:rPr>
              <a:t>The technology can generate speech of any stock</a:t>
            </a:r>
            <a:r>
              <a:rPr lang="en-US" altLang="ja-JP" sz="1200" baseline="0" dirty="0" smtClean="0">
                <a:latin typeface="Arial" pitchFamily="34" charset="0"/>
                <a:cs typeface="Arial" pitchFamily="34" charset="0"/>
              </a:rPr>
              <a:t> </a:t>
            </a:r>
            <a:r>
              <a:rPr lang="en-US" altLang="ja-JP" sz="1200" dirty="0" smtClean="0">
                <a:latin typeface="Arial" pitchFamily="34" charset="0"/>
                <a:cs typeface="Arial" pitchFamily="34" charset="0"/>
              </a:rPr>
              <a:t>prices to combine small vocal units. </a:t>
            </a:r>
          </a:p>
          <a:p>
            <a:r>
              <a:rPr lang="en-US" altLang="ja-JP" sz="1200" dirty="0" smtClean="0">
                <a:latin typeface="Arial" pitchFamily="34" charset="0"/>
                <a:cs typeface="Arial" pitchFamily="34" charset="0"/>
              </a:rPr>
              <a:t>In the “Stock Market” </a:t>
            </a:r>
            <a:r>
              <a:rPr lang="en-US" altLang="ja-JP" sz="1200" dirty="0" err="1" smtClean="0">
                <a:latin typeface="Arial" pitchFamily="34" charset="0"/>
                <a:cs typeface="Arial" pitchFamily="34" charset="0"/>
              </a:rPr>
              <a:t>programe</a:t>
            </a:r>
            <a:r>
              <a:rPr lang="en-US" altLang="ja-JP" sz="1200" dirty="0" smtClean="0">
                <a:latin typeface="Arial" pitchFamily="34" charset="0"/>
                <a:cs typeface="Arial" pitchFamily="34" charset="0"/>
              </a:rPr>
              <a:t>, closing prices of about 830 items are read out in 45 minutes. </a:t>
            </a:r>
          </a:p>
          <a:p>
            <a:r>
              <a:rPr lang="en-US" altLang="ja-JP" sz="1200" dirty="0" smtClean="0">
                <a:latin typeface="Arial" pitchFamily="34" charset="0"/>
                <a:cs typeface="Arial" pitchFamily="34" charset="0"/>
              </a:rPr>
              <a:t>It is hard for announce to be exactly and to keep even tempo.</a:t>
            </a:r>
            <a:br>
              <a:rPr lang="en-US" altLang="ja-JP" sz="1200" dirty="0" smtClean="0">
                <a:latin typeface="Arial" pitchFamily="34" charset="0"/>
                <a:cs typeface="Arial" pitchFamily="34" charset="0"/>
              </a:rPr>
            </a:br>
            <a:r>
              <a:rPr lang="en-US" altLang="ja-JP" sz="1200" dirty="0" smtClean="0">
                <a:latin typeface="Arial" pitchFamily="34" charset="0"/>
                <a:cs typeface="Arial" pitchFamily="34" charset="0"/>
              </a:rPr>
              <a:t>This task is matched for speech synthesis technology.</a:t>
            </a:r>
          </a:p>
          <a:p>
            <a:r>
              <a:rPr lang="en-US" altLang="ja-JP" sz="1200" dirty="0" smtClean="0">
                <a:latin typeface="Arial" pitchFamily="34" charset="0"/>
                <a:cs typeface="Arial" pitchFamily="34" charset="0"/>
              </a:rPr>
              <a:t>Now</a:t>
            </a:r>
            <a:r>
              <a:rPr kumimoji="1" lang="en-US" altLang="ja-JP" sz="1200" dirty="0" smtClean="0">
                <a:latin typeface="Arial" pitchFamily="34" charset="0"/>
                <a:cs typeface="Arial" pitchFamily="34" charset="0"/>
              </a:rPr>
              <a:t>, speech rate control technology is used </a:t>
            </a:r>
            <a:r>
              <a:rPr lang="en-US" altLang="ja-JP" sz="1200" dirty="0" smtClean="0">
                <a:latin typeface="Arial" pitchFamily="34" charset="0"/>
                <a:cs typeface="Arial" pitchFamily="34" charset="0"/>
              </a:rPr>
              <a:t>to finish to read all items </a:t>
            </a:r>
            <a:r>
              <a:rPr kumimoji="1" lang="en-US" altLang="ja-JP" sz="1200" dirty="0" smtClean="0">
                <a:latin typeface="Arial" pitchFamily="34" charset="0"/>
                <a:cs typeface="Arial" pitchFamily="34" charset="0"/>
              </a:rPr>
              <a:t>in just 45 minutes.</a:t>
            </a:r>
            <a:endParaRPr kumimoji="1" lang="ja-JP" altLang="en-US" sz="1200" dirty="0" smtClean="0">
              <a:latin typeface="Arial" pitchFamily="34" charset="0"/>
              <a:cs typeface="Arial" pitchFamily="34" charset="0"/>
            </a:endParaRPr>
          </a:p>
        </p:txBody>
      </p:sp>
      <p:sp>
        <p:nvSpPr>
          <p:cNvPr id="4" name="スライド番号プレースホルダ 3"/>
          <p:cNvSpPr>
            <a:spLocks noGrp="1"/>
          </p:cNvSpPr>
          <p:nvPr>
            <p:ph type="sldNum" sz="quarter" idx="10"/>
          </p:nvPr>
        </p:nvSpPr>
        <p:spPr/>
        <p:txBody>
          <a:bodyPr/>
          <a:lstStyle/>
          <a:p>
            <a:fld id="{ED161D2C-26B2-4A15-991D-7CE8C4DC410D}" type="slidenum">
              <a:rPr kumimoji="1" lang="ja-JP" altLang="en-US" smtClean="0"/>
              <a:pPr/>
              <a:t>11</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en-US" altLang="ja-JP" sz="1200" dirty="0" smtClean="0">
                <a:latin typeface="Arial" pitchFamily="34" charset="0"/>
                <a:cs typeface="Arial" pitchFamily="34" charset="0"/>
              </a:rPr>
              <a:t>NHK studies</a:t>
            </a:r>
            <a:r>
              <a:rPr lang="en-US" altLang="ja-JP" sz="1200" baseline="0" dirty="0" smtClean="0">
                <a:latin typeface="Arial" pitchFamily="34" charset="0"/>
                <a:cs typeface="Arial" pitchFamily="34" charset="0"/>
              </a:rPr>
              <a:t> f</a:t>
            </a:r>
            <a:r>
              <a:rPr lang="en-US" altLang="ja-JP" sz="1200" dirty="0" smtClean="0">
                <a:latin typeface="Arial" pitchFamily="34" charset="0"/>
                <a:cs typeface="Arial" pitchFamily="34" charset="0"/>
              </a:rPr>
              <a:t>urther technologies to improve accessibility especially for the elderly.</a:t>
            </a:r>
          </a:p>
          <a:p>
            <a:r>
              <a:rPr lang="en-US" altLang="ja-JP" sz="1200" dirty="0" smtClean="0">
                <a:latin typeface="Arial" pitchFamily="34" charset="0"/>
                <a:cs typeface="Arial" pitchFamily="34" charset="0"/>
              </a:rPr>
              <a:t>Such as Audio b</a:t>
            </a:r>
            <a:r>
              <a:rPr kumimoji="1" lang="en-US" altLang="ja-JP" sz="1200" dirty="0" smtClean="0">
                <a:latin typeface="Arial" pitchFamily="34" charset="0"/>
                <a:cs typeface="Arial" pitchFamily="34" charset="0"/>
              </a:rPr>
              <a:t>alance measurement algorithm and Dialogue enhancement </a:t>
            </a:r>
            <a:r>
              <a:rPr kumimoji="1" lang="en-US" altLang="ja-JP" sz="1200" dirty="0" err="1" smtClean="0">
                <a:latin typeface="Arial" pitchFamily="34" charset="0"/>
                <a:cs typeface="Arial" pitchFamily="34" charset="0"/>
              </a:rPr>
              <a:t>functino</a:t>
            </a:r>
            <a:r>
              <a:rPr kumimoji="1" lang="en-US" altLang="ja-JP" sz="1200" dirty="0" smtClean="0">
                <a:latin typeface="Arial" pitchFamily="34" charset="0"/>
                <a:cs typeface="Arial" pitchFamily="34" charset="0"/>
              </a:rPr>
              <a:t> in 8K SHV broadcasting.</a:t>
            </a:r>
            <a:endParaRPr kumimoji="1" lang="ja-JP" altLang="en-US" dirty="0"/>
          </a:p>
        </p:txBody>
      </p:sp>
      <p:sp>
        <p:nvSpPr>
          <p:cNvPr id="4" name="スライド番号プレースホルダ 3"/>
          <p:cNvSpPr>
            <a:spLocks noGrp="1"/>
          </p:cNvSpPr>
          <p:nvPr>
            <p:ph type="sldNum" sz="quarter" idx="10"/>
          </p:nvPr>
        </p:nvSpPr>
        <p:spPr/>
        <p:txBody>
          <a:bodyPr/>
          <a:lstStyle/>
          <a:p>
            <a:fld id="{ED161D2C-26B2-4A15-991D-7CE8C4DC410D}" type="slidenum">
              <a:rPr kumimoji="1" lang="ja-JP" altLang="en-US" smtClean="0"/>
              <a:pPr/>
              <a:t>12</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Than</a:t>
            </a:r>
            <a:r>
              <a:rPr kumimoji="1" lang="en-US" altLang="ja-JP" baseline="0" dirty="0" smtClean="0"/>
              <a:t>k you for your </a:t>
            </a:r>
            <a:r>
              <a:rPr kumimoji="1" lang="en-US" altLang="ja-JP" baseline="0" dirty="0" err="1" smtClean="0"/>
              <a:t>attentsion</a:t>
            </a:r>
            <a:r>
              <a:rPr kumimoji="1" lang="en-US" altLang="ja-JP" baseline="0" dirty="0" smtClean="0"/>
              <a:t>.</a:t>
            </a:r>
            <a:endParaRPr kumimoji="1" lang="ja-JP" altLang="en-US" dirty="0"/>
          </a:p>
        </p:txBody>
      </p:sp>
      <p:sp>
        <p:nvSpPr>
          <p:cNvPr id="4" name="スライド番号プレースホルダ 3"/>
          <p:cNvSpPr>
            <a:spLocks noGrp="1"/>
          </p:cNvSpPr>
          <p:nvPr>
            <p:ph type="sldNum" sz="quarter" idx="10"/>
          </p:nvPr>
        </p:nvSpPr>
        <p:spPr/>
        <p:txBody>
          <a:bodyPr/>
          <a:lstStyle/>
          <a:p>
            <a:fld id="{ED161D2C-26B2-4A15-991D-7CE8C4DC410D}" type="slidenum">
              <a:rPr kumimoji="1" lang="ja-JP" altLang="en-US" smtClean="0"/>
              <a:pPr/>
              <a:t>13</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Japan’s Radio service</a:t>
            </a:r>
            <a:r>
              <a:rPr kumimoji="1" lang="en-US" altLang="ja-JP" baseline="0" dirty="0" smtClean="0"/>
              <a:t> started in 1925.</a:t>
            </a:r>
          </a:p>
          <a:p>
            <a:r>
              <a:rPr lang="en-US" altLang="ja-JP" dirty="0" smtClean="0">
                <a:latin typeface="Arial" pitchFamily="34" charset="0"/>
                <a:cs typeface="Arial" pitchFamily="34" charset="0"/>
              </a:rPr>
              <a:t>NHK has been providing radio service using two AM channels and an FM channel since then.</a:t>
            </a:r>
          </a:p>
          <a:p>
            <a:r>
              <a:rPr lang="en-US" altLang="ja-JP" dirty="0" smtClean="0">
                <a:latin typeface="Arial" pitchFamily="34" charset="0"/>
                <a:cs typeface="Arial" pitchFamily="34" charset="0"/>
              </a:rPr>
              <a:t>Until now, radio is one of the important media to get information, knowledge, fun and so on.</a:t>
            </a:r>
          </a:p>
          <a:p>
            <a:r>
              <a:rPr lang="en-US" altLang="ja-JP" dirty="0" smtClean="0">
                <a:latin typeface="Arial" pitchFamily="34" charset="0"/>
                <a:cs typeface="Arial" pitchFamily="34" charset="0"/>
              </a:rPr>
              <a:t>Especially, radio made a vital contribution to survive in the disaster, for instance, the big earthquakes in 1995 (Kobe) and 2011 (Tohoku).</a:t>
            </a:r>
          </a:p>
          <a:p>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dirty="0" smtClean="0">
                <a:latin typeface="Arial" pitchFamily="34" charset="0"/>
                <a:cs typeface="Arial" pitchFamily="34" charset="0"/>
              </a:rPr>
              <a:t>Broadcasters have a responsibility that everyone can listen</a:t>
            </a:r>
            <a:r>
              <a:rPr lang="en-US" altLang="ja-JP" baseline="0" dirty="0" smtClean="0">
                <a:latin typeface="Arial" pitchFamily="34" charset="0"/>
                <a:cs typeface="Arial" pitchFamily="34" charset="0"/>
              </a:rPr>
              <a:t> to </a:t>
            </a:r>
            <a:r>
              <a:rPr lang="en-US" altLang="ja-JP" baseline="0" dirty="0" err="1" smtClean="0">
                <a:latin typeface="Arial" pitchFamily="34" charset="0"/>
                <a:cs typeface="Arial" pitchFamily="34" charset="0"/>
              </a:rPr>
              <a:t>programmes</a:t>
            </a:r>
            <a:r>
              <a:rPr lang="en-US" altLang="ja-JP" baseline="0" dirty="0" smtClean="0">
                <a:latin typeface="Arial" pitchFamily="34" charset="0"/>
                <a:cs typeface="Arial" pitchFamily="34" charset="0"/>
              </a:rPr>
              <a:t> any where, any time</a:t>
            </a:r>
            <a:r>
              <a:rPr lang="en-US" altLang="ja-JP" dirty="0" smtClean="0">
                <a:latin typeface="Arial" pitchFamily="34" charset="0"/>
                <a:cs typeface="Arial" pitchFamily="34" charset="0"/>
              </a:rPr>
              <a:t>. </a:t>
            </a:r>
          </a:p>
          <a:p>
            <a:r>
              <a:rPr kumimoji="1" lang="en-US" altLang="ja-JP" dirty="0" smtClean="0"/>
              <a:t>However, </a:t>
            </a:r>
            <a:r>
              <a:rPr lang="en-US" altLang="ja-JP" dirty="0" smtClean="0">
                <a:latin typeface="Arial" pitchFamily="34" charset="0"/>
                <a:cs typeface="Arial" pitchFamily="34" charset="0"/>
              </a:rPr>
              <a:t>TV and Radio Programs exclusively for the hearing or visually impaired people and the elderly are not so many.</a:t>
            </a:r>
            <a:endParaRPr kumimoji="1" lang="ja-JP" altLang="en-US" dirty="0"/>
          </a:p>
        </p:txBody>
      </p:sp>
      <p:sp>
        <p:nvSpPr>
          <p:cNvPr id="4" name="スライド番号プレースホルダ 3"/>
          <p:cNvSpPr>
            <a:spLocks noGrp="1"/>
          </p:cNvSpPr>
          <p:nvPr>
            <p:ph type="sldNum" sz="quarter" idx="10"/>
          </p:nvPr>
        </p:nvSpPr>
        <p:spPr/>
        <p:txBody>
          <a:bodyPr/>
          <a:lstStyle/>
          <a:p>
            <a:fld id="{ED161D2C-26B2-4A15-991D-7CE8C4DC410D}" type="slidenum">
              <a:rPr kumimoji="1" lang="ja-JP" altLang="en-US" smtClean="0"/>
              <a:pPr/>
              <a:t>2</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sz="1200" dirty="0" smtClean="0"/>
              <a:t>For hearing impaired</a:t>
            </a:r>
            <a:r>
              <a:rPr kumimoji="1" lang="en-US" altLang="ja-JP" sz="1200" baseline="0" dirty="0" smtClean="0"/>
              <a:t> people, </a:t>
            </a:r>
          </a:p>
          <a:p>
            <a:r>
              <a:rPr kumimoji="1" lang="en-US" altLang="ja-JP" sz="1200" dirty="0" smtClean="0"/>
              <a:t>NHK provide off-line closed-captioning</a:t>
            </a:r>
            <a:r>
              <a:rPr kumimoji="1" lang="en-US" altLang="ja-JP" sz="1200" baseline="0" dirty="0" smtClean="0"/>
              <a:t> services in the 1980s, </a:t>
            </a:r>
            <a:r>
              <a:rPr lang="en-US" altLang="ja-JP" sz="1200" dirty="0" smtClean="0">
                <a:latin typeface="Arial" pitchFamily="34" charset="0"/>
                <a:cs typeface="Arial" pitchFamily="34" charset="0"/>
              </a:rPr>
              <a:t>and on-line live closed-captioning services for News </a:t>
            </a:r>
            <a:r>
              <a:rPr lang="en-US" altLang="ja-JP" sz="1200" dirty="0" err="1" smtClean="0">
                <a:latin typeface="Arial" pitchFamily="34" charset="0"/>
                <a:cs typeface="Arial" pitchFamily="34" charset="0"/>
              </a:rPr>
              <a:t>proguramme</a:t>
            </a:r>
            <a:r>
              <a:rPr lang="en-US" altLang="ja-JP" sz="1200" dirty="0" smtClean="0">
                <a:latin typeface="Arial" pitchFamily="34" charset="0"/>
                <a:cs typeface="Arial" pitchFamily="34" charset="0"/>
              </a:rPr>
              <a:t> from 2000 in</a:t>
            </a:r>
            <a:r>
              <a:rPr lang="en-US" altLang="ja-JP" sz="1200" baseline="0" dirty="0" smtClean="0">
                <a:latin typeface="Arial" pitchFamily="34" charset="0"/>
                <a:cs typeface="Arial" pitchFamily="34" charset="0"/>
              </a:rPr>
              <a:t> television services</a:t>
            </a:r>
            <a:r>
              <a:rPr lang="en-US" altLang="ja-JP" sz="1200" dirty="0" smtClean="0">
                <a:latin typeface="Arial" pitchFamily="34" charset="0"/>
                <a:cs typeface="Arial" pitchFamily="34" charset="0"/>
              </a:rPr>
              <a:t>.</a:t>
            </a:r>
          </a:p>
          <a:p>
            <a:endParaRPr kumimoji="1" lang="en-US" altLang="ja-JP" sz="1200" dirty="0" smtClean="0">
              <a:latin typeface="Arial" pitchFamily="34" charset="0"/>
              <a:cs typeface="Arial" pitchFamily="34" charset="0"/>
            </a:endParaRPr>
          </a:p>
          <a:p>
            <a:pPr marL="273050" indent="-273050">
              <a:lnSpc>
                <a:spcPct val="110000"/>
              </a:lnSpc>
            </a:pPr>
            <a:r>
              <a:rPr lang="en-US" altLang="ja-JP" sz="1200" dirty="0" smtClean="0">
                <a:latin typeface="Arial" pitchFamily="34" charset="0"/>
                <a:cs typeface="Arial" pitchFamily="34" charset="0"/>
              </a:rPr>
              <a:t>For the elderly and visually impaired people,</a:t>
            </a:r>
          </a:p>
          <a:p>
            <a:pPr marL="273050" indent="-273050">
              <a:lnSpc>
                <a:spcPct val="110000"/>
              </a:lnSpc>
            </a:pPr>
            <a:r>
              <a:rPr lang="en-US" altLang="ja-JP" sz="1200" dirty="0" smtClean="0">
                <a:latin typeface="Arial" pitchFamily="34" charset="0"/>
                <a:cs typeface="Arial" pitchFamily="34" charset="0"/>
              </a:rPr>
              <a:t>NHK developed</a:t>
            </a:r>
            <a:r>
              <a:rPr lang="en-US" altLang="ja-JP" sz="1200" baseline="0" dirty="0" smtClean="0">
                <a:latin typeface="Arial" pitchFamily="34" charset="0"/>
                <a:cs typeface="Arial" pitchFamily="34" charset="0"/>
              </a:rPr>
              <a:t> s</a:t>
            </a:r>
            <a:r>
              <a:rPr lang="en-US" altLang="ja-JP" sz="1200" dirty="0" smtClean="0">
                <a:latin typeface="Arial" pitchFamily="34" charset="0"/>
                <a:cs typeface="Arial" pitchFamily="34" charset="0"/>
              </a:rPr>
              <a:t>peech rate control and speech synthesis technologies.</a:t>
            </a:r>
          </a:p>
          <a:p>
            <a:endParaRPr kumimoji="1" lang="ja-JP" altLang="en-US" dirty="0"/>
          </a:p>
        </p:txBody>
      </p:sp>
      <p:sp>
        <p:nvSpPr>
          <p:cNvPr id="4" name="スライド番号プレースホルダ 3"/>
          <p:cNvSpPr>
            <a:spLocks noGrp="1"/>
          </p:cNvSpPr>
          <p:nvPr>
            <p:ph type="sldNum" sz="quarter" idx="10"/>
          </p:nvPr>
        </p:nvSpPr>
        <p:spPr/>
        <p:txBody>
          <a:bodyPr/>
          <a:lstStyle/>
          <a:p>
            <a:fld id="{ED161D2C-26B2-4A15-991D-7CE8C4DC410D}" type="slidenum">
              <a:rPr kumimoji="1" lang="ja-JP" altLang="en-US" smtClean="0"/>
              <a:pPr/>
              <a:t>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en-US" altLang="ja-JP" dirty="0" smtClean="0">
                <a:latin typeface="Arial" pitchFamily="34" charset="0"/>
                <a:cs typeface="Arial" pitchFamily="34" charset="0"/>
              </a:rPr>
              <a:t>Aging society is progressing rapidly in Japan.</a:t>
            </a:r>
          </a:p>
          <a:p>
            <a:r>
              <a:rPr lang="en-US" altLang="ja-JP" dirty="0" smtClean="0">
                <a:latin typeface="Arial" pitchFamily="34" charset="0"/>
                <a:cs typeface="Arial" pitchFamily="34" charset="0"/>
              </a:rPr>
              <a:t>Over</a:t>
            </a:r>
            <a:r>
              <a:rPr lang="en-US" altLang="ja-JP" baseline="0" dirty="0" smtClean="0">
                <a:latin typeface="Arial" pitchFamily="34" charset="0"/>
                <a:cs typeface="Arial" pitchFamily="34" charset="0"/>
              </a:rPr>
              <a:t> </a:t>
            </a:r>
            <a:r>
              <a:rPr lang="en-US" altLang="ja-JP" dirty="0" smtClean="0">
                <a:latin typeface="Arial" pitchFamily="34" charset="0"/>
                <a:cs typeface="Arial" pitchFamily="34" charset="0"/>
              </a:rPr>
              <a:t>26 % of the population was elder than 65 in 2014. </a:t>
            </a:r>
            <a:br>
              <a:rPr lang="en-US" altLang="ja-JP" dirty="0" smtClean="0">
                <a:latin typeface="Arial" pitchFamily="34" charset="0"/>
                <a:cs typeface="Arial" pitchFamily="34" charset="0"/>
              </a:rPr>
            </a:br>
            <a:r>
              <a:rPr lang="en-US" altLang="ja-JP" dirty="0" smtClean="0">
                <a:latin typeface="Arial" pitchFamily="34" charset="0"/>
                <a:cs typeface="Arial" pitchFamily="34" charset="0"/>
              </a:rPr>
              <a:t>Their audibility gradually and certainly degrade due to aging.</a:t>
            </a:r>
          </a:p>
          <a:p>
            <a:r>
              <a:rPr kumimoji="1" lang="en-US" altLang="ja-JP" dirty="0" smtClean="0"/>
              <a:t>And They crimes to</a:t>
            </a:r>
            <a:r>
              <a:rPr kumimoji="1" lang="en-US" altLang="ja-JP" baseline="0" dirty="0" smtClean="0"/>
              <a:t> the broadcasters. “I can not understand what actors mentioned”.</a:t>
            </a:r>
          </a:p>
          <a:p>
            <a:r>
              <a:rPr kumimoji="1" lang="en-US" altLang="ja-JP" baseline="0" dirty="0" smtClean="0"/>
              <a:t>Actually, they have 2 problems.</a:t>
            </a:r>
          </a:p>
          <a:p>
            <a:r>
              <a:rPr kumimoji="1" lang="en-US" altLang="ja-JP" baseline="0" dirty="0" smtClean="0"/>
              <a:t>One is hearing problem related to the ratio of dialogue and BGM.</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Conventional hearing aid devices can match with this problem.</a:t>
            </a:r>
          </a:p>
          <a:p>
            <a:r>
              <a:rPr kumimoji="1" lang="en-US" altLang="ja-JP" baseline="0" dirty="0" smtClean="0"/>
              <a:t>The other is brain processing problems related to speech rate.</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Conventional hearing aid devices can not cope with this problem.</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Thus, NHK developed Speech rate control technology.</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dirty="0" smtClean="0">
                <a:latin typeface="Arial" pitchFamily="34" charset="0"/>
                <a:cs typeface="Arial" pitchFamily="34" charset="0"/>
              </a:rPr>
              <a:t>Our </a:t>
            </a:r>
            <a:r>
              <a:rPr kumimoji="1" lang="en-US" altLang="ja-JP" baseline="0" dirty="0" smtClean="0">
                <a:latin typeface="+mn-lt"/>
                <a:cs typeface="+mn-cs"/>
              </a:rPr>
              <a:t>s</a:t>
            </a:r>
            <a:r>
              <a:rPr kumimoji="1" lang="en-US" altLang="ja-JP" baseline="0" dirty="0" smtClean="0"/>
              <a:t>peech rate control technology </a:t>
            </a:r>
            <a:r>
              <a:rPr lang="en-US" altLang="ja-JP" dirty="0" smtClean="0">
                <a:latin typeface="Arial" pitchFamily="34" charset="0"/>
                <a:cs typeface="Arial" pitchFamily="34" charset="0"/>
              </a:rPr>
              <a:t>can maintain vocal pitch and quality.</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dirty="0" smtClean="0">
                <a:latin typeface="Arial" pitchFamily="34" charset="0"/>
                <a:cs typeface="Arial" pitchFamily="34" charset="0"/>
              </a:rPr>
              <a:t>The length for a </a:t>
            </a:r>
            <a:r>
              <a:rPr lang="en-US" altLang="ja-JP" dirty="0" err="1" smtClean="0">
                <a:latin typeface="Arial" pitchFamily="34" charset="0"/>
                <a:cs typeface="Arial" pitchFamily="34" charset="0"/>
              </a:rPr>
              <a:t>programme</a:t>
            </a:r>
            <a:r>
              <a:rPr lang="en-US" altLang="ja-JP" dirty="0" smtClean="0">
                <a:latin typeface="Arial" pitchFamily="34" charset="0"/>
                <a:cs typeface="Arial" pitchFamily="34" charset="0"/>
              </a:rPr>
              <a:t> does not change, only the speech rate changes. </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baseline="0" dirty="0" smtClean="0"/>
          </a:p>
          <a:p>
            <a:endParaRPr kumimoji="1" lang="en-US" altLang="ja-JP" baseline="0" dirty="0" smtClean="0"/>
          </a:p>
        </p:txBody>
      </p:sp>
      <p:sp>
        <p:nvSpPr>
          <p:cNvPr id="4" name="スライド番号プレースホルダ 3"/>
          <p:cNvSpPr>
            <a:spLocks noGrp="1"/>
          </p:cNvSpPr>
          <p:nvPr>
            <p:ph type="sldNum" sz="quarter" idx="10"/>
          </p:nvPr>
        </p:nvSpPr>
        <p:spPr/>
        <p:txBody>
          <a:bodyPr/>
          <a:lstStyle/>
          <a:p>
            <a:fld id="{ED161D2C-26B2-4A15-991D-7CE8C4DC410D}" type="slidenum">
              <a:rPr kumimoji="1" lang="ja-JP" altLang="en-US" smtClean="0"/>
              <a:pPr/>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solidFill>
                  <a:schemeClr val="tx1"/>
                </a:solidFill>
                <a:latin typeface="Times New Roman" pitchFamily="18" charset="0"/>
                <a:cs typeface="Times New Roman" pitchFamily="18" charset="0"/>
              </a:rPr>
              <a:t>In</a:t>
            </a:r>
            <a:r>
              <a:rPr lang="en-US" altLang="ja-JP" sz="1200" baseline="0" dirty="0" smtClean="0">
                <a:solidFill>
                  <a:schemeClr val="tx1"/>
                </a:solidFill>
                <a:latin typeface="Times New Roman" pitchFamily="18" charset="0"/>
                <a:cs typeface="Times New Roman" pitchFamily="18" charset="0"/>
              </a:rPr>
              <a:t> this slide, I explain principal of speech rate control technology.</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baseline="0" dirty="0" smtClean="0">
              <a:solidFill>
                <a:schemeClr val="tx1"/>
              </a:solidFill>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baseline="0" dirty="0" smtClean="0">
                <a:solidFill>
                  <a:schemeClr val="tx1"/>
                </a:solidFill>
                <a:latin typeface="Times New Roman" pitchFamily="18" charset="0"/>
                <a:cs typeface="Times New Roman" pitchFamily="18" charset="0"/>
              </a:rPr>
              <a:t>If the f</a:t>
            </a:r>
            <a:r>
              <a:rPr lang="en-US" altLang="ja-JP" sz="1200" dirty="0" smtClean="0">
                <a:solidFill>
                  <a:schemeClr val="tx1"/>
                </a:solidFill>
                <a:latin typeface="Times New Roman" pitchFamily="18" charset="0"/>
                <a:cs typeface="Times New Roman" pitchFamily="18" charset="0"/>
              </a:rPr>
              <a:t>undamental period is enlarged or shorted, vocal pitch becomes lower or higher.</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solidFill>
                  <a:schemeClr val="tx1"/>
                </a:solidFill>
                <a:latin typeface="Times New Roman" pitchFamily="18" charset="0"/>
                <a:cs typeface="Times New Roman" pitchFamily="18" charset="0"/>
              </a:rPr>
              <a:t>To</a:t>
            </a:r>
            <a:r>
              <a:rPr lang="en-US" altLang="ja-JP" sz="1200" baseline="0" dirty="0" smtClean="0">
                <a:solidFill>
                  <a:schemeClr val="tx1"/>
                </a:solidFill>
                <a:latin typeface="Times New Roman" pitchFamily="18" charset="0"/>
                <a:cs typeface="Times New Roman" pitchFamily="18" charset="0"/>
              </a:rPr>
              <a:t> keep the</a:t>
            </a:r>
            <a:r>
              <a:rPr lang="en-US" altLang="ja-JP" sz="1200" dirty="0" smtClean="0">
                <a:latin typeface="Arial" pitchFamily="34" charset="0"/>
                <a:cs typeface="Arial" pitchFamily="34" charset="0"/>
              </a:rPr>
              <a:t> fundamental period,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latin typeface="Arial" pitchFamily="34" charset="0"/>
                <a:cs typeface="Arial" pitchFamily="34" charset="0"/>
              </a:rPr>
              <a:t>The speech rate control technology separate waveform</a:t>
            </a:r>
            <a:r>
              <a:rPr lang="en-US" altLang="ja-JP" sz="1200" baseline="0" dirty="0" smtClean="0">
                <a:latin typeface="Arial" pitchFamily="34" charset="0"/>
                <a:cs typeface="Arial" pitchFamily="34" charset="0"/>
              </a:rPr>
              <a:t> into each </a:t>
            </a:r>
            <a:r>
              <a:rPr lang="en-US" altLang="ja-JP" sz="1200" dirty="0" smtClean="0">
                <a:latin typeface="Arial" pitchFamily="34" charset="0"/>
                <a:cs typeface="Arial" pitchFamily="34" charset="0"/>
              </a:rPr>
              <a:t>fundamental period.</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latin typeface="Arial" pitchFamily="34" charset="0"/>
                <a:cs typeface="Arial" pitchFamily="34" charset="0"/>
              </a:rPr>
              <a:t>And insertion and deletion of fundamental periods</a:t>
            </a:r>
            <a:r>
              <a:rPr lang="en-US" altLang="ja-JP" sz="1200" baseline="0" dirty="0" smtClean="0">
                <a:latin typeface="Arial" pitchFamily="34" charset="0"/>
                <a:cs typeface="Arial" pitchFamily="34" charset="0"/>
              </a:rPr>
              <a:t> makes changes</a:t>
            </a:r>
            <a:r>
              <a:rPr lang="en-US" altLang="ja-JP" sz="1200" dirty="0" smtClean="0">
                <a:latin typeface="Arial" pitchFamily="34" charset="0"/>
                <a:cs typeface="Arial" pitchFamily="34" charset="0"/>
              </a:rPr>
              <a:t> of speech</a:t>
            </a:r>
            <a:r>
              <a:rPr lang="en-US" altLang="ja-JP" sz="1200" baseline="0" dirty="0" smtClean="0">
                <a:latin typeface="Arial" pitchFamily="34" charset="0"/>
                <a:cs typeface="Arial" pitchFamily="34" charset="0"/>
              </a:rPr>
              <a:t> length.</a:t>
            </a:r>
            <a:endParaRPr kumimoji="1" lang="ja-JP" altLang="en-US" dirty="0"/>
          </a:p>
        </p:txBody>
      </p:sp>
      <p:sp>
        <p:nvSpPr>
          <p:cNvPr id="4" name="スライド番号プレースホルダ 3"/>
          <p:cNvSpPr>
            <a:spLocks noGrp="1"/>
          </p:cNvSpPr>
          <p:nvPr>
            <p:ph type="sldNum" sz="quarter" idx="10"/>
          </p:nvPr>
        </p:nvSpPr>
        <p:spPr/>
        <p:txBody>
          <a:bodyPr/>
          <a:lstStyle/>
          <a:p>
            <a:fld id="{ED161D2C-26B2-4A15-991D-7CE8C4DC410D}" type="slidenum">
              <a:rPr kumimoji="1" lang="ja-JP" altLang="en-US" smtClean="0"/>
              <a:pPr/>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dirty="0" smtClean="0">
                <a:latin typeface="Arial" pitchFamily="34" charset="0"/>
                <a:cs typeface="Arial" pitchFamily="34" charset="0"/>
              </a:rPr>
              <a:t>Speech rate control was performed by two operational modes.</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dirty="0" smtClean="0">
                <a:latin typeface="Arial" pitchFamily="34" charset="0"/>
                <a:cs typeface="Arial" pitchFamily="34" charset="0"/>
              </a:rPr>
              <a:t>One is uniform extension mode. And Second</a:t>
            </a:r>
            <a:r>
              <a:rPr lang="en-US" altLang="ja-JP" baseline="0" dirty="0" smtClean="0">
                <a:latin typeface="Arial" pitchFamily="34" charset="0"/>
                <a:cs typeface="Arial" pitchFamily="34" charset="0"/>
              </a:rPr>
              <a:t> is adaptive mode</a:t>
            </a:r>
            <a:r>
              <a:rPr lang="en-US" altLang="ja-JP" dirty="0" smtClean="0">
                <a:latin typeface="Arial" pitchFamily="34" charset="0"/>
                <a:cs typeface="Arial" pitchFamily="34" charset="0"/>
              </a:rPr>
              <a:t>.</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dirty="0" smtClean="0">
                <a:latin typeface="Arial" pitchFamily="34" charset="0"/>
                <a:cs typeface="Arial" pitchFamily="34" charset="0"/>
              </a:rPr>
              <a:t>Adaptive</a:t>
            </a:r>
            <a:r>
              <a:rPr lang="en-US" altLang="ja-JP" baseline="0" dirty="0" smtClean="0">
                <a:latin typeface="Arial" pitchFamily="34" charset="0"/>
                <a:cs typeface="Arial" pitchFamily="34" charset="0"/>
              </a:rPr>
              <a:t> mode</a:t>
            </a:r>
            <a:r>
              <a:rPr lang="en-US" altLang="ja-JP" dirty="0" smtClean="0">
                <a:latin typeface="Arial" pitchFamily="34" charset="0"/>
                <a:cs typeface="Arial" pitchFamily="34" charset="0"/>
              </a:rPr>
              <a:t> expands the beginning of the speech sufficiently and contracts the pauses between words or sentences as much as possible.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dirty="0" smtClean="0">
                <a:latin typeface="Arial" pitchFamily="34" charset="0"/>
                <a:cs typeface="Arial" pitchFamily="34" charset="0"/>
              </a:rPr>
              <a:t>This method minimizes the time delay of the slowed speech, without producing perceptual incongruities.</a:t>
            </a:r>
          </a:p>
        </p:txBody>
      </p:sp>
      <p:sp>
        <p:nvSpPr>
          <p:cNvPr id="4" name="スライド番号プレースホルダ 3"/>
          <p:cNvSpPr>
            <a:spLocks noGrp="1"/>
          </p:cNvSpPr>
          <p:nvPr>
            <p:ph type="sldNum" sz="quarter" idx="10"/>
          </p:nvPr>
        </p:nvSpPr>
        <p:spPr/>
        <p:txBody>
          <a:bodyPr/>
          <a:lstStyle/>
          <a:p>
            <a:fld id="{ED161D2C-26B2-4A15-991D-7CE8C4DC410D}" type="slidenum">
              <a:rPr kumimoji="1" lang="ja-JP" altLang="en-US" smtClean="0"/>
              <a:pPr/>
              <a:t>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The elderly assessed</a:t>
            </a:r>
            <a:r>
              <a:rPr kumimoji="1" lang="en-US" altLang="ja-JP" baseline="0" dirty="0" smtClean="0"/>
              <a:t> our technology.</a:t>
            </a:r>
          </a:p>
          <a:p>
            <a:r>
              <a:rPr kumimoji="1" lang="en-US" altLang="ja-JP" sz="1200" b="0" i="0" u="none" strike="noStrike" kern="1200" cap="none" spc="0" normalizeH="0" baseline="0" noProof="0" dirty="0" smtClean="0">
                <a:ln>
                  <a:noFill/>
                </a:ln>
                <a:solidFill>
                  <a:schemeClr val="tx1"/>
                </a:solidFill>
                <a:effectLst/>
                <a:uLnTx/>
                <a:uFillTx/>
                <a:latin typeface="Arial" pitchFamily="34" charset="0"/>
                <a:ea typeface="ﾀﾞｯﾁ" pitchFamily="18" charset="-128"/>
                <a:cs typeface="Arial" pitchFamily="34" charset="0"/>
              </a:rPr>
              <a:t>80% of 60s and 70s, and more than 50% of 80s assessed that the speech rate of “Adaptive mode” is slower than that of “original”, although actual speech length was same duration.</a:t>
            </a:r>
            <a:endParaRPr kumimoji="1" lang="ja-JP" altLang="en-US" dirty="0"/>
          </a:p>
        </p:txBody>
      </p:sp>
      <p:sp>
        <p:nvSpPr>
          <p:cNvPr id="4" name="スライド番号プレースホルダ 3"/>
          <p:cNvSpPr>
            <a:spLocks noGrp="1"/>
          </p:cNvSpPr>
          <p:nvPr>
            <p:ph type="sldNum" sz="quarter" idx="10"/>
          </p:nvPr>
        </p:nvSpPr>
        <p:spPr/>
        <p:txBody>
          <a:bodyPr/>
          <a:lstStyle/>
          <a:p>
            <a:fld id="{ED161D2C-26B2-4A15-991D-7CE8C4DC410D}" type="slidenum">
              <a:rPr kumimoji="1" lang="ja-JP" altLang="en-US" smtClean="0"/>
              <a:pPr/>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sz="1200" dirty="0" smtClean="0">
                <a:latin typeface="Arial" pitchFamily="34" charset="0"/>
                <a:cs typeface="Arial" pitchFamily="34" charset="0"/>
              </a:rPr>
              <a:t>Radio receiver </a:t>
            </a:r>
            <a:r>
              <a:rPr lang="en-US" altLang="ja-JP" sz="1200" dirty="0" smtClean="0">
                <a:latin typeface="Arial" pitchFamily="34" charset="0"/>
                <a:cs typeface="Arial" pitchFamily="34" charset="0"/>
              </a:rPr>
              <a:t>with Speech Rate Control function was manufactured by JVC in 2002.</a:t>
            </a:r>
          </a:p>
          <a:p>
            <a:r>
              <a:rPr kumimoji="1" lang="en-US" altLang="ja-JP" sz="1200" dirty="0" smtClean="0">
                <a:latin typeface="Arial" pitchFamily="34" charset="0"/>
                <a:cs typeface="Arial" pitchFamily="34" charset="0"/>
              </a:rPr>
              <a:t>It</a:t>
            </a:r>
            <a:r>
              <a:rPr kumimoji="1" lang="en-US" altLang="ja-JP" sz="1200" baseline="0" dirty="0" smtClean="0">
                <a:latin typeface="Arial" pitchFamily="34" charset="0"/>
                <a:cs typeface="Arial" pitchFamily="34" charset="0"/>
              </a:rPr>
              <a:t> is displayed outside, but it was broken down in this morning.</a:t>
            </a:r>
            <a:endParaRPr kumimoji="1" lang="en-US" altLang="ja-JP" sz="1200" dirty="0" smtClean="0">
              <a:latin typeface="Arial" pitchFamily="34" charset="0"/>
              <a:cs typeface="Arial" pitchFamily="34" charset="0"/>
            </a:endParaRPr>
          </a:p>
          <a:p>
            <a:r>
              <a:rPr lang="en-US" altLang="ja-JP" sz="1200" dirty="0" smtClean="0">
                <a:latin typeface="Arial" pitchFamily="34" charset="0"/>
                <a:cs typeface="Arial" pitchFamily="34" charset="0"/>
              </a:rPr>
              <a:t>Its user-friendly interface was designed for the elderly.</a:t>
            </a:r>
          </a:p>
          <a:p>
            <a:r>
              <a:rPr lang="en-US" altLang="ja-JP" sz="1200" dirty="0" smtClean="0">
                <a:latin typeface="Arial" pitchFamily="34" charset="0"/>
                <a:cs typeface="Arial" pitchFamily="34" charset="0"/>
              </a:rPr>
              <a:t>It has not only speech rate control function but also repeat play back and vocal enhancement function.</a:t>
            </a:r>
          </a:p>
          <a:p>
            <a:r>
              <a:rPr lang="en-US" altLang="ja-JP" sz="1200" dirty="0" smtClean="0">
                <a:latin typeface="Arial" pitchFamily="34" charset="0"/>
                <a:cs typeface="Arial" pitchFamily="34" charset="0"/>
              </a:rPr>
              <a:t>After that, TV equipped with the speech rate control function was manufactured.</a:t>
            </a:r>
          </a:p>
        </p:txBody>
      </p:sp>
      <p:sp>
        <p:nvSpPr>
          <p:cNvPr id="4" name="スライド番号プレースホルダ 3"/>
          <p:cNvSpPr>
            <a:spLocks noGrp="1"/>
          </p:cNvSpPr>
          <p:nvPr>
            <p:ph type="sldNum" sz="quarter" idx="10"/>
          </p:nvPr>
        </p:nvSpPr>
        <p:spPr/>
        <p:txBody>
          <a:bodyPr/>
          <a:lstStyle/>
          <a:p>
            <a:fld id="{ED161D2C-26B2-4A15-991D-7CE8C4DC410D}" type="slidenum">
              <a:rPr kumimoji="1" lang="ja-JP" altLang="en-US" smtClean="0"/>
              <a:pPr/>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FontTx/>
              <a:buNone/>
            </a:pPr>
            <a:r>
              <a:rPr lang="en-US" altLang="ja-JP" dirty="0" smtClean="0">
                <a:latin typeface="Arial" pitchFamily="34" charset="0"/>
                <a:cs typeface="Arial" pitchFamily="34" charset="0"/>
              </a:rPr>
              <a:t>In the case of</a:t>
            </a:r>
            <a:r>
              <a:rPr lang="en-US" altLang="ja-JP" baseline="0" dirty="0" smtClean="0">
                <a:latin typeface="Arial" pitchFamily="34" charset="0"/>
                <a:cs typeface="Arial" pitchFamily="34" charset="0"/>
              </a:rPr>
              <a:t> </a:t>
            </a:r>
            <a:r>
              <a:rPr lang="en-US" altLang="ja-JP" sz="1200" dirty="0" smtClean="0">
                <a:latin typeface="Arial" pitchFamily="34" charset="0"/>
                <a:cs typeface="Arial" pitchFamily="34" charset="0"/>
              </a:rPr>
              <a:t>Recorded </a:t>
            </a:r>
            <a:r>
              <a:rPr lang="en-US" altLang="ja-JP" sz="1200" dirty="0" err="1" smtClean="0">
                <a:latin typeface="Arial" pitchFamily="34" charset="0"/>
                <a:cs typeface="Arial" pitchFamily="34" charset="0"/>
              </a:rPr>
              <a:t>programmes</a:t>
            </a:r>
            <a:r>
              <a:rPr lang="en-US" altLang="ja-JP" sz="1200" dirty="0" smtClean="0">
                <a:latin typeface="Arial" pitchFamily="34" charset="0"/>
                <a:cs typeface="Arial" pitchFamily="34" charset="0"/>
              </a:rPr>
              <a:t>, speech</a:t>
            </a:r>
            <a:r>
              <a:rPr lang="en-US" altLang="ja-JP" sz="1200" baseline="0" dirty="0" smtClean="0">
                <a:latin typeface="Arial" pitchFamily="34" charset="0"/>
                <a:cs typeface="Arial" pitchFamily="34" charset="0"/>
              </a:rPr>
              <a:t> rate control technology</a:t>
            </a:r>
            <a:r>
              <a:rPr lang="en-US" altLang="ja-JP" sz="1200" dirty="0" smtClean="0">
                <a:latin typeface="Arial" pitchFamily="34" charset="0"/>
                <a:cs typeface="Arial" pitchFamily="34" charset="0"/>
              </a:rPr>
              <a:t> can play back it faster.</a:t>
            </a:r>
          </a:p>
          <a:p>
            <a:r>
              <a:rPr lang="en-US" altLang="ja-JP" dirty="0" smtClean="0">
                <a:latin typeface="Arial" pitchFamily="34" charset="0"/>
                <a:cs typeface="Arial" pitchFamily="34" charset="0"/>
              </a:rPr>
              <a:t>Busy business person can watch broadcasting</a:t>
            </a:r>
            <a:r>
              <a:rPr lang="en-US" altLang="ja-JP" baseline="0" dirty="0" smtClean="0">
                <a:latin typeface="Arial" pitchFamily="34" charset="0"/>
                <a:cs typeface="Arial" pitchFamily="34" charset="0"/>
              </a:rPr>
              <a:t> </a:t>
            </a:r>
            <a:r>
              <a:rPr lang="en-US" altLang="ja-JP" baseline="0" dirty="0" err="1" smtClean="0">
                <a:latin typeface="Arial" pitchFamily="34" charset="0"/>
                <a:cs typeface="Arial" pitchFamily="34" charset="0"/>
              </a:rPr>
              <a:t>p</a:t>
            </a:r>
            <a:r>
              <a:rPr lang="en-US" altLang="ja-JP" dirty="0" err="1" smtClean="0">
                <a:latin typeface="Arial" pitchFamily="34" charset="0"/>
                <a:cs typeface="Arial" pitchFamily="34" charset="0"/>
              </a:rPr>
              <a:t>rogrammes</a:t>
            </a:r>
            <a:r>
              <a:rPr lang="en-US" altLang="ja-JP" dirty="0" smtClean="0">
                <a:latin typeface="Arial" pitchFamily="34" charset="0"/>
                <a:cs typeface="Arial" pitchFamily="34" charset="0"/>
              </a:rPr>
              <a:t> stacked in the HDD recorder in shorter time. </a:t>
            </a:r>
          </a:p>
          <a:p>
            <a:r>
              <a:rPr lang="en-US" altLang="ja-JP" dirty="0" smtClean="0">
                <a:latin typeface="Arial" pitchFamily="34" charset="0"/>
                <a:cs typeface="Arial" pitchFamily="34" charset="0"/>
              </a:rPr>
              <a:t>Experts of foreign languages can train their skill to listen</a:t>
            </a:r>
            <a:r>
              <a:rPr lang="en-US" altLang="ja-JP" baseline="0" dirty="0" smtClean="0">
                <a:latin typeface="Arial" pitchFamily="34" charset="0"/>
                <a:cs typeface="Arial" pitchFamily="34" charset="0"/>
              </a:rPr>
              <a:t> to very fast speech</a:t>
            </a:r>
            <a:r>
              <a:rPr lang="en-US" altLang="ja-JP" dirty="0" smtClean="0">
                <a:latin typeface="Arial" pitchFamily="34" charset="0"/>
                <a:cs typeface="Arial" pitchFamily="34" charset="0"/>
              </a:rPr>
              <a:t>.</a:t>
            </a:r>
            <a:endParaRPr lang="ja-JP" altLang="en-US" dirty="0" smtClean="0">
              <a:latin typeface="Arial" pitchFamily="34" charset="0"/>
              <a:cs typeface="Arial" pitchFamily="34" charset="0"/>
            </a:endParaRPr>
          </a:p>
          <a:p>
            <a:pPr>
              <a:buFontTx/>
              <a:buNone/>
            </a:pPr>
            <a:endParaRPr lang="en-US" altLang="ja-JP" dirty="0" smtClean="0">
              <a:latin typeface="Arial" pitchFamily="34" charset="0"/>
              <a:cs typeface="Arial" pitchFamily="34" charset="0"/>
            </a:endParaRPr>
          </a:p>
          <a:p>
            <a:pPr>
              <a:buFontTx/>
              <a:buNone/>
            </a:pPr>
            <a:r>
              <a:rPr lang="en-US" altLang="ja-JP" dirty="0" smtClean="0">
                <a:latin typeface="Arial" pitchFamily="34" charset="0"/>
                <a:cs typeface="Arial" pitchFamily="34" charset="0"/>
              </a:rPr>
              <a:t>The deletion of pitch periods can make total speech duration shorter and maintain vocal pitch.</a:t>
            </a:r>
          </a:p>
          <a:p>
            <a:pPr>
              <a:buFontTx/>
              <a:buNone/>
            </a:pPr>
            <a:r>
              <a:rPr lang="en-US" altLang="ja-JP" dirty="0" smtClean="0">
                <a:latin typeface="Arial" pitchFamily="34" charset="0"/>
                <a:cs typeface="Arial" pitchFamily="34" charset="0"/>
              </a:rPr>
              <a:t>The adaptive mode</a:t>
            </a:r>
            <a:r>
              <a:rPr lang="en-US" altLang="ja-JP" baseline="0" dirty="0" smtClean="0">
                <a:latin typeface="Arial" pitchFamily="34" charset="0"/>
                <a:cs typeface="Arial" pitchFamily="34" charset="0"/>
              </a:rPr>
              <a:t> o</a:t>
            </a:r>
            <a:r>
              <a:rPr lang="en-US" altLang="ja-JP" dirty="0" smtClean="0">
                <a:latin typeface="Arial" pitchFamily="34" charset="0"/>
                <a:cs typeface="Arial" pitchFamily="34" charset="0"/>
              </a:rPr>
              <a:t>f speech rate controller will make speech still be comprehensible.</a:t>
            </a:r>
          </a:p>
          <a:p>
            <a:endParaRPr kumimoji="1" lang="ja-JP" altLang="en-US" dirty="0"/>
          </a:p>
        </p:txBody>
      </p:sp>
      <p:sp>
        <p:nvSpPr>
          <p:cNvPr id="4" name="スライド番号プレースホルダ 3"/>
          <p:cNvSpPr>
            <a:spLocks noGrp="1"/>
          </p:cNvSpPr>
          <p:nvPr>
            <p:ph type="sldNum" sz="quarter" idx="10"/>
          </p:nvPr>
        </p:nvSpPr>
        <p:spPr/>
        <p:txBody>
          <a:bodyPr/>
          <a:lstStyle/>
          <a:p>
            <a:fld id="{ED161D2C-26B2-4A15-991D-7CE8C4DC410D}"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タイトル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ja-JP" altLang="en-US" smtClean="0"/>
              <a:t>マスタ タイトルの書式設定</a:t>
            </a:r>
            <a:endParaRPr kumimoji="0" lang="en-US"/>
          </a:p>
        </p:txBody>
      </p:sp>
      <p:sp>
        <p:nvSpPr>
          <p:cNvPr id="17" name="サブタイトル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 サブタイトルの書式設定</a:t>
            </a:r>
            <a:endParaRPr kumimoji="0" lang="en-US"/>
          </a:p>
        </p:txBody>
      </p:sp>
      <p:grpSp>
        <p:nvGrpSpPr>
          <p:cNvPr id="2" name="グループ化 1"/>
          <p:cNvGrpSpPr/>
          <p:nvPr/>
        </p:nvGrpSpPr>
        <p:grpSpPr>
          <a:xfrm>
            <a:off x="-3765" y="4953000"/>
            <a:ext cx="9147765" cy="1912088"/>
            <a:chOff x="-3765" y="4832896"/>
            <a:chExt cx="9147765" cy="2032192"/>
          </a:xfrm>
        </p:grpSpPr>
        <p:sp>
          <p:nvSpPr>
            <p:cNvPr id="7" name="フリーフォーム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フリーフォーム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フリーフォーム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線コネクタ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付プレースホルダ 29"/>
          <p:cNvSpPr>
            <a:spLocks noGrp="1"/>
          </p:cNvSpPr>
          <p:nvPr>
            <p:ph type="dt" sz="half" idx="10"/>
          </p:nvPr>
        </p:nvSpPr>
        <p:spPr/>
        <p:txBody>
          <a:bodyPr/>
          <a:lstStyle>
            <a:lvl1pPr>
              <a:defRPr>
                <a:solidFill>
                  <a:srgbClr val="FFFFFF"/>
                </a:solidFill>
              </a:defRPr>
            </a:lvl1pPr>
            <a:extLst/>
          </a:lstStyle>
          <a:p>
            <a:fld id="{AA9D2BF7-9ECE-4996-B006-94A0F5B9EF23}" type="datetime1">
              <a:rPr kumimoji="1" lang="ja-JP" altLang="en-US" smtClean="0"/>
              <a:pPr/>
              <a:t>2015/2/13</a:t>
            </a:fld>
            <a:endParaRPr kumimoji="1" lang="ja-JP" altLang="en-US"/>
          </a:p>
        </p:txBody>
      </p:sp>
      <p:sp>
        <p:nvSpPr>
          <p:cNvPr id="19" name="フッター プレースホルダ 18"/>
          <p:cNvSpPr>
            <a:spLocks noGrp="1"/>
          </p:cNvSpPr>
          <p:nvPr>
            <p:ph type="ftr" sz="quarter" idx="11"/>
          </p:nvPr>
        </p:nvSpPr>
        <p:spPr/>
        <p:txBody>
          <a:bodyPr/>
          <a:lstStyle>
            <a:lvl1pPr>
              <a:defRPr>
                <a:solidFill>
                  <a:schemeClr val="accent1">
                    <a:tint val="20000"/>
                  </a:schemeClr>
                </a:solidFill>
              </a:defRPr>
            </a:lvl1pPr>
            <a:extLst/>
          </a:lstStyle>
          <a:p>
            <a:endParaRPr kumimoji="1" lang="ja-JP" altLang="en-US"/>
          </a:p>
        </p:txBody>
      </p:sp>
      <p:sp>
        <p:nvSpPr>
          <p:cNvPr id="27" name="スライド番号プレースホルダ 26"/>
          <p:cNvSpPr>
            <a:spLocks noGrp="1"/>
          </p:cNvSpPr>
          <p:nvPr>
            <p:ph type="sldNum" sz="quarter" idx="12"/>
          </p:nvPr>
        </p:nvSpPr>
        <p:spPr/>
        <p:txBody>
          <a:bodyPr/>
          <a:lstStyle>
            <a:lvl1pPr>
              <a:defRPr>
                <a:solidFill>
                  <a:srgbClr val="FFFFFF"/>
                </a:solidFill>
              </a:defRPr>
            </a:lvl1pPr>
            <a:extLst/>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1481329"/>
            <a:ext cx="8229600" cy="4386071"/>
          </a:xfrm>
        </p:spPr>
        <p:txBody>
          <a:bodyPr vert="eaVert"/>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D8B048EA-E84C-4DAE-9409-1140E4A52975}" type="datetime1">
              <a:rPr kumimoji="1" lang="ja-JP" altLang="en-US" smtClean="0"/>
              <a:pPr/>
              <a:t>2015/2/13</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44013" y="274640"/>
            <a:ext cx="1777470" cy="5592761"/>
          </a:xfrm>
        </p:spPr>
        <p:txBody>
          <a:bodyPr vert="eaVert"/>
          <a:lstStyle>
            <a:extLs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41"/>
            <a:ext cx="6324600" cy="5592760"/>
          </a:xfrm>
        </p:spPr>
        <p:txBody>
          <a:bodyPr vert="eaVert"/>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B1E453D2-3A94-4B52-B03F-C440591075BB}" type="datetime1">
              <a:rPr kumimoji="1" lang="ja-JP" altLang="en-US" smtClean="0"/>
              <a:pPr/>
              <a:t>2015/2/13</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95211A9C-90F0-4EEB-99B3-0667187F6451}" type="datetime1">
              <a:rPr kumimoji="1" lang="ja-JP" altLang="en-US" smtClean="0"/>
              <a:pPr/>
              <a:t>2015/2/13</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D2D8002D-B5B0-4BAC-B1F6-782DDCCE6D9C}" type="slidenum">
              <a:rPr kumimoji="1" lang="ja-JP" altLang="en-US" smtClean="0"/>
              <a:pPr/>
              <a:t>&lt;#&gt;</a:t>
            </a:fld>
            <a:endParaRPr kumimoji="1" lang="ja-JP" altLang="en-US"/>
          </a:p>
        </p:txBody>
      </p:sp>
      <p:sp>
        <p:nvSpPr>
          <p:cNvPr id="7" name="タイトル 6"/>
          <p:cNvSpPr>
            <a:spLocks noGrp="1"/>
          </p:cNvSpPr>
          <p:nvPr>
            <p:ph type="title"/>
          </p:nvPr>
        </p:nvSpPr>
        <p:spPr/>
        <p:txBody>
          <a:bodyPr rtlCol="0"/>
          <a:lstStyle>
            <a:extLst/>
          </a:lstStyle>
          <a:p>
            <a:r>
              <a:rPr kumimoji="0" lang="ja-JP" altLang="en-US" smtClean="0"/>
              <a:t>マスタ タイトルの書式設定</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extLst/>
          </a:lstStyle>
          <a:p>
            <a:fld id="{0871910F-91D5-4E51-87FD-0EF2ABEFF7DF}" type="datetime1">
              <a:rPr kumimoji="1" lang="ja-JP" altLang="en-US" smtClean="0"/>
              <a:pPr/>
              <a:t>2015/2/13</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D2D8002D-B5B0-4BAC-B1F6-782DDCCE6D9C}" type="slidenum">
              <a:rPr kumimoji="1" lang="ja-JP" altLang="en-US" smtClean="0"/>
              <a:pPr/>
              <a:t>&lt;#&gt;</a:t>
            </a:fld>
            <a:endParaRPr kumimoji="1" lang="ja-JP" altLang="en-US"/>
          </a:p>
        </p:txBody>
      </p:sp>
      <p:sp>
        <p:nvSpPr>
          <p:cNvPr id="7" name="山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山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コンテンツ プレースホルダ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extLst/>
          </a:lstStyle>
          <a:p>
            <a:fld id="{17BEAC09-7602-483B-9EF5-7E7D8CBB8ECF}" type="datetime1">
              <a:rPr kumimoji="1" lang="ja-JP" altLang="en-US" smtClean="0"/>
              <a:pPr/>
              <a:t>2015/2/13</a:t>
            </a:fld>
            <a:endParaRPr kumimoji="1" lang="ja-JP" altLang="en-US"/>
          </a:p>
        </p:txBody>
      </p:sp>
      <p:sp>
        <p:nvSpPr>
          <p:cNvPr id="6" name="フッター プレースホルダ 5"/>
          <p:cNvSpPr>
            <a:spLocks noGrp="1"/>
          </p:cNvSpPr>
          <p:nvPr>
            <p:ph type="ftr" sz="quarter" idx="11"/>
          </p:nvPr>
        </p:nvSpPr>
        <p:spPr/>
        <p:txBody>
          <a:bodyPr/>
          <a:lstStyle>
            <a:extLst/>
          </a:lstStyle>
          <a:p>
            <a:endParaRPr kumimoji="1" lang="ja-JP" altLang="en-US"/>
          </a:p>
        </p:txBody>
      </p:sp>
      <p:sp>
        <p:nvSpPr>
          <p:cNvPr id="7" name="スライド番号プレースホルダ 6"/>
          <p:cNvSpPr>
            <a:spLocks noGrp="1"/>
          </p:cNvSpPr>
          <p:nvPr>
            <p:ph type="sldNum" sz="quarter" idx="12"/>
          </p:nvPr>
        </p:nvSpPr>
        <p:spPr/>
        <p:txBody>
          <a:bodyPr/>
          <a:lstStyle>
            <a:extLst/>
          </a:lstStyle>
          <a:p>
            <a:fld id="{D2D8002D-B5B0-4BAC-B1F6-782DDCCE6D9C}" type="slidenum">
              <a:rPr kumimoji="1" lang="ja-JP" altLang="en-US" smtClean="0"/>
              <a:pPr/>
              <a:t>&lt;#&gt;</a:t>
            </a:fld>
            <a:endParaRPr kumimoji="1" lang="ja-JP" altLang="en-US"/>
          </a:p>
        </p:txBody>
      </p:sp>
      <p:sp>
        <p:nvSpPr>
          <p:cNvPr id="8" name="タイトル 7"/>
          <p:cNvSpPr>
            <a:spLocks noGrp="1"/>
          </p:cNvSpPr>
          <p:nvPr>
            <p:ph type="title"/>
          </p:nvPr>
        </p:nvSpPr>
        <p:spPr/>
        <p:txBody>
          <a:bodyPr rtlCol="0"/>
          <a:lstStyle>
            <a:extLst/>
          </a:lstStyle>
          <a:p>
            <a:r>
              <a:rPr kumimoji="0" lang="ja-JP" altLang="en-US" smtClean="0"/>
              <a:t>マスタ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nchor="ctr"/>
          <a:lstStyle>
            <a:lvl1pPr>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extLst/>
          </a:lstStyle>
          <a:p>
            <a:fld id="{76D97D06-E418-40C5-AECF-BD748B0F01BA}" type="datetime1">
              <a:rPr kumimoji="1" lang="ja-JP" altLang="en-US" smtClean="0"/>
              <a:pPr/>
              <a:t>2015/2/13</a:t>
            </a:fld>
            <a:endParaRPr kumimoji="1" lang="ja-JP" altLang="en-US"/>
          </a:p>
        </p:txBody>
      </p:sp>
      <p:sp>
        <p:nvSpPr>
          <p:cNvPr id="8" name="フッター プレースホルダ 7"/>
          <p:cNvSpPr>
            <a:spLocks noGrp="1"/>
          </p:cNvSpPr>
          <p:nvPr>
            <p:ph type="ftr" sz="quarter" idx="11"/>
          </p:nvPr>
        </p:nvSpPr>
        <p:spPr/>
        <p:txBody>
          <a:bodyPr/>
          <a:lstStyle>
            <a:extLst/>
          </a:lstStyle>
          <a:p>
            <a:endParaRPr kumimoji="1" lang="ja-JP" altLang="en-US"/>
          </a:p>
        </p:txBody>
      </p:sp>
      <p:sp>
        <p:nvSpPr>
          <p:cNvPr id="9" name="スライド番号プレースホルダ 8"/>
          <p:cNvSpPr>
            <a:spLocks noGrp="1"/>
          </p:cNvSpPr>
          <p:nvPr>
            <p:ph type="sldNum" sz="quarter" idx="12"/>
          </p:nvPr>
        </p:nvSpPr>
        <p:spPr/>
        <p:txBody>
          <a:bodyPr/>
          <a:lstStyle>
            <a:extLst/>
          </a:lstStyle>
          <a:p>
            <a:fld id="{D2D8002D-B5B0-4BAC-B1F6-782DDCCE6D9C}" type="slidenum">
              <a:rPr kumimoji="1" lang="ja-JP" altLang="en-US" smtClean="0"/>
              <a:pPr/>
              <a:t>&lt;#&gt;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日付プレースホルダ 2"/>
          <p:cNvSpPr>
            <a:spLocks noGrp="1"/>
          </p:cNvSpPr>
          <p:nvPr>
            <p:ph type="dt" sz="half" idx="10"/>
          </p:nvPr>
        </p:nvSpPr>
        <p:spPr/>
        <p:txBody>
          <a:bodyPr/>
          <a:lstStyle>
            <a:extLst/>
          </a:lstStyle>
          <a:p>
            <a:fld id="{63065DC9-BC2E-4A83-B12E-6E079F54A8BA}" type="datetime1">
              <a:rPr kumimoji="1" lang="ja-JP" altLang="en-US" smtClean="0"/>
              <a:pPr/>
              <a:t>2015/2/13</a:t>
            </a:fld>
            <a:endParaRPr kumimoji="1" lang="ja-JP" altLang="en-US"/>
          </a:p>
        </p:txBody>
      </p:sp>
      <p:sp>
        <p:nvSpPr>
          <p:cNvPr id="4" name="フッター プレースホルダ 3"/>
          <p:cNvSpPr>
            <a:spLocks noGrp="1"/>
          </p:cNvSpPr>
          <p:nvPr>
            <p:ph type="ftr" sz="quarter" idx="11"/>
          </p:nvPr>
        </p:nvSpPr>
        <p:spPr/>
        <p:txBody>
          <a:bodyPr/>
          <a:lstStyle>
            <a:extLst/>
          </a:lstStyle>
          <a:p>
            <a:endParaRPr kumimoji="1" lang="ja-JP" altLang="en-US"/>
          </a:p>
        </p:txBody>
      </p:sp>
      <p:sp>
        <p:nvSpPr>
          <p:cNvPr id="5" name="スライド番号プレースホルダ 4"/>
          <p:cNvSpPr>
            <a:spLocks noGrp="1"/>
          </p:cNvSpPr>
          <p:nvPr>
            <p:ph type="sldNum" sz="quarter" idx="12"/>
          </p:nvPr>
        </p:nvSpPr>
        <p:spPr/>
        <p:txBody>
          <a:bodyPr/>
          <a:lstStyle>
            <a:extLst/>
          </a:lstStyle>
          <a:p>
            <a:fld id="{D2D8002D-B5B0-4BAC-B1F6-782DDCCE6D9C}" type="slidenum">
              <a:rPr kumimoji="1" lang="ja-JP" altLang="en-US" smtClean="0"/>
              <a:pPr/>
              <a:t>&lt;#&gt;</a:t>
            </a:fld>
            <a:endParaRPr kumimoji="1" lang="ja-JP" altLang="en-US"/>
          </a:p>
        </p:txBody>
      </p:sp>
      <p:sp>
        <p:nvSpPr>
          <p:cNvPr id="6" name="タイトル 5"/>
          <p:cNvSpPr>
            <a:spLocks noGrp="1"/>
          </p:cNvSpPr>
          <p:nvPr>
            <p:ph type="title"/>
          </p:nvPr>
        </p:nvSpPr>
        <p:spPr/>
        <p:txBody>
          <a:bodyPr rtlCol="0"/>
          <a:lstStyle>
            <a:extLst/>
          </a:lstStyle>
          <a:p>
            <a:r>
              <a:rPr kumimoji="0" lang="ja-JP" altLang="en-US" smtClean="0"/>
              <a:t>マスタ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extLst/>
          </a:lstStyle>
          <a:p>
            <a:fld id="{2D722BC5-59CE-4AD2-8749-50053EEBEAB3}" type="datetime1">
              <a:rPr kumimoji="1" lang="ja-JP" altLang="en-US" smtClean="0"/>
              <a:pPr/>
              <a:t>2015/2/13</a:t>
            </a:fld>
            <a:endParaRPr kumimoji="1" lang="ja-JP" altLang="en-US"/>
          </a:p>
        </p:txBody>
      </p:sp>
      <p:sp>
        <p:nvSpPr>
          <p:cNvPr id="3" name="フッター プレースホルダ 2"/>
          <p:cNvSpPr>
            <a:spLocks noGrp="1"/>
          </p:cNvSpPr>
          <p:nvPr>
            <p:ph type="ftr" sz="quarter" idx="11"/>
          </p:nvPr>
        </p:nvSpPr>
        <p:spPr/>
        <p:txBody>
          <a:bodyPr/>
          <a:lstStyle>
            <a:extLst/>
          </a:lstStyle>
          <a:p>
            <a:endParaRPr kumimoji="1" lang="ja-JP" altLang="en-US"/>
          </a:p>
        </p:txBody>
      </p:sp>
      <p:sp>
        <p:nvSpPr>
          <p:cNvPr id="4" name="スライド番号プレースホルダ 3"/>
          <p:cNvSpPr>
            <a:spLocks noGrp="1"/>
          </p:cNvSpPr>
          <p:nvPr>
            <p:ph type="sldNum" sz="quarter" idx="12"/>
          </p:nvPr>
        </p:nvSpPr>
        <p:spPr/>
        <p:txBody>
          <a:bodyPr/>
          <a:lstStyle>
            <a:extLst/>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a:xfrm>
            <a:off x="6727032" y="6407944"/>
            <a:ext cx="1920240" cy="365760"/>
          </a:xfrm>
        </p:spPr>
        <p:txBody>
          <a:bodyPr/>
          <a:lstStyle>
            <a:extLst/>
          </a:lstStyle>
          <a:p>
            <a:fld id="{E1417470-D86A-460D-874A-288F5454EBE1}" type="datetime1">
              <a:rPr kumimoji="1" lang="ja-JP" altLang="en-US" smtClean="0"/>
              <a:pPr/>
              <a:t>2015/2/13</a:t>
            </a:fld>
            <a:endParaRPr kumimoji="1" lang="ja-JP" altLang="en-US"/>
          </a:p>
        </p:txBody>
      </p:sp>
      <p:sp>
        <p:nvSpPr>
          <p:cNvPr id="6" name="フッター プレースホルダ 5"/>
          <p:cNvSpPr>
            <a:spLocks noGrp="1"/>
          </p:cNvSpPr>
          <p:nvPr>
            <p:ph type="ftr" sz="quarter" idx="11"/>
          </p:nvPr>
        </p:nvSpPr>
        <p:spPr/>
        <p:txBody>
          <a:bodyPr/>
          <a:lstStyle>
            <a:extLst/>
          </a:lstStyle>
          <a:p>
            <a:endParaRPr kumimoji="1" lang="ja-JP" altLang="en-US"/>
          </a:p>
        </p:txBody>
      </p:sp>
      <p:sp>
        <p:nvSpPr>
          <p:cNvPr id="7" name="スライド番号プレースホルダ 6"/>
          <p:cNvSpPr>
            <a:spLocks noGrp="1"/>
          </p:cNvSpPr>
          <p:nvPr>
            <p:ph type="sldNum" sz="quarter" idx="12"/>
          </p:nvPr>
        </p:nvSpPr>
        <p:spPr/>
        <p:txBody>
          <a:bodyPr/>
          <a:lstStyle>
            <a:extLst/>
          </a:lstStyle>
          <a:p>
            <a:fld id="{D2D8002D-B5B0-4BAC-B1F6-782DDCCE6D9C}" type="slidenum">
              <a:rPr kumimoji="1" lang="ja-JP" altLang="en-US" smtClean="0"/>
              <a:pPr/>
              <a:t>&lt;#&gt;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テキスト プレースホルダ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ja-JP" altLang="en-US" smtClean="0"/>
              <a:t>マスタ テキストの書式設定</a:t>
            </a:r>
          </a:p>
        </p:txBody>
      </p:sp>
      <p:sp>
        <p:nvSpPr>
          <p:cNvPr id="3" name="図プレースホルダ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ja-JP" altLang="en-US" smtClean="0"/>
              <a:t>アイコンをクリックして図を追加</a:t>
            </a:r>
            <a:endParaRPr kumimoji="0" lang="en-US" dirty="0"/>
          </a:p>
        </p:txBody>
      </p:sp>
      <p:sp>
        <p:nvSpPr>
          <p:cNvPr id="5" name="日付プレースホルダ 4"/>
          <p:cNvSpPr>
            <a:spLocks noGrp="1"/>
          </p:cNvSpPr>
          <p:nvPr>
            <p:ph type="dt" sz="half" idx="10"/>
          </p:nvPr>
        </p:nvSpPr>
        <p:spPr/>
        <p:txBody>
          <a:bodyPr/>
          <a:lstStyle>
            <a:lvl1pPr>
              <a:defRPr>
                <a:solidFill>
                  <a:schemeClr val="tx1"/>
                </a:solidFill>
              </a:defRPr>
            </a:lvl1pPr>
            <a:extLst/>
          </a:lstStyle>
          <a:p>
            <a:fld id="{4865C491-8F17-4DEE-8C0B-E8BD8A903779}" type="datetime1">
              <a:rPr kumimoji="1" lang="ja-JP" altLang="en-US" smtClean="0"/>
              <a:pPr/>
              <a:t>2015/2/13</a:t>
            </a:fld>
            <a:endParaRPr kumimoji="1" lang="ja-JP" altLang="en-US"/>
          </a:p>
        </p:txBody>
      </p:sp>
      <p:sp>
        <p:nvSpPr>
          <p:cNvPr id="6" name="フッター プレースホルダ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1" lang="ja-JP" altLang="en-US"/>
          </a:p>
        </p:txBody>
      </p:sp>
      <p:sp>
        <p:nvSpPr>
          <p:cNvPr id="7" name="スライド番号プレースホルダ 6"/>
          <p:cNvSpPr>
            <a:spLocks noGrp="1"/>
          </p:cNvSpPr>
          <p:nvPr>
            <p:ph type="sldNum" sz="quarter" idx="12"/>
          </p:nvPr>
        </p:nvSpPr>
        <p:spPr/>
        <p:txBody>
          <a:bodyPr/>
          <a:lstStyle>
            <a:lvl1pPr>
              <a:defRPr>
                <a:solidFill>
                  <a:schemeClr val="tx1"/>
                </a:solidFill>
              </a:defRPr>
            </a:lvl1pPr>
            <a:extLst/>
          </a:lstStyle>
          <a:p>
            <a:fld id="{D2D8002D-B5B0-4BAC-B1F6-782DDCCE6D9C}" type="slidenum">
              <a:rPr kumimoji="1" lang="ja-JP" altLang="en-US" smtClean="0"/>
              <a:pPr/>
              <a:t>&lt;#&gt;</a:t>
            </a:fld>
            <a:endParaRPr kumimoji="1" lang="ja-JP" altLang="en-US"/>
          </a:p>
        </p:txBody>
      </p:sp>
      <p:sp>
        <p:nvSpPr>
          <p:cNvPr id="2" name="タイトル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ja-JP" altLang="en-US" smtClean="0"/>
              <a:t>マスタ タイトルの書式設定</a:t>
            </a:r>
            <a:endParaRPr kumimoji="0" lang="en-US"/>
          </a:p>
        </p:txBody>
      </p:sp>
      <p:sp>
        <p:nvSpPr>
          <p:cNvPr id="8" name="フリーフォーム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フリーフォーム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線コネクタ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山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山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フリーフォーム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フリーフォーム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線コネクタ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タイトル プレースホルダ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ja-JP" altLang="en-US" smtClean="0"/>
              <a:t>マスタ タイトルの書式設定</a:t>
            </a:r>
            <a:endParaRPr kumimoji="0" lang="en-US"/>
          </a:p>
        </p:txBody>
      </p:sp>
      <p:sp>
        <p:nvSpPr>
          <p:cNvPr id="30" name="テキスト プレースホルダ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0A48EF6-5CB8-4C96-8F96-514CDE640C55}" type="datetime1">
              <a:rPr kumimoji="1" lang="ja-JP" altLang="en-US" smtClean="0"/>
              <a:pPr/>
              <a:t>2015/2/13</a:t>
            </a:fld>
            <a:endParaRPr kumimoji="1" lang="ja-JP" altLang="en-US"/>
          </a:p>
        </p:txBody>
      </p:sp>
      <p:sp>
        <p:nvSpPr>
          <p:cNvPr id="22" name="フッター プレースホルダ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kumimoji="1" lang="ja-JP" altLang="en-US"/>
          </a:p>
        </p:txBody>
      </p:sp>
      <p:sp>
        <p:nvSpPr>
          <p:cNvPr id="18" name="スライド番号プレースホルダ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2D8002D-B5B0-4BAC-B1F6-782DDCCE6D9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rtl="0" eaLnBrk="1" latinLnBrk="0" hangingPunct="1">
        <a:spcBef>
          <a:spcPct val="0"/>
        </a:spcBef>
        <a:buNone/>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1"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12.png"/><Relationship Id="rId4" Type="http://schemas.openxmlformats.org/officeDocument/2006/relationships/hyperlink" Target="http://www.nhk.or.jp/r-news/"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notesSlide" Target="../notesSlides/notesSlide7.xml"/><Relationship Id="rId7" Type="http://schemas.openxmlformats.org/officeDocument/2006/relationships/oleObject" Target="../embeddings/Microsoft_Office_Excel_97-2003_______4.xls"/><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Excel_97-2003_______3.xls"/><Relationship Id="rId5" Type="http://schemas.openxmlformats.org/officeDocument/2006/relationships/oleObject" Target="../embeddings/Microsoft_Office_Excel_97-2003_______2.xls"/><Relationship Id="rId4" Type="http://schemas.openxmlformats.org/officeDocument/2006/relationships/oleObject" Target="../embeddings/Microsoft_Office_Excel_97-2003_______1.xls"/></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0.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628800"/>
            <a:ext cx="8784976" cy="1829761"/>
          </a:xfrm>
        </p:spPr>
        <p:txBody>
          <a:bodyPr>
            <a:normAutofit/>
          </a:bodyPr>
          <a:lstStyle/>
          <a:p>
            <a:r>
              <a:rPr kumimoji="1" lang="en-US" altLang="ja-JP" dirty="0" smtClean="0">
                <a:latin typeface="Arial" pitchFamily="34" charset="0"/>
                <a:cs typeface="Arial" pitchFamily="34" charset="0"/>
              </a:rPr>
              <a:t>Speech Rate Control </a:t>
            </a:r>
            <a:br>
              <a:rPr kumimoji="1" lang="en-US" altLang="ja-JP" dirty="0" smtClean="0">
                <a:latin typeface="Arial" pitchFamily="34" charset="0"/>
                <a:cs typeface="Arial" pitchFamily="34" charset="0"/>
              </a:rPr>
            </a:br>
            <a:r>
              <a:rPr kumimoji="1" lang="en-US" altLang="ja-JP" dirty="0" smtClean="0">
                <a:latin typeface="Arial" pitchFamily="34" charset="0"/>
                <a:cs typeface="Arial" pitchFamily="34" charset="0"/>
              </a:rPr>
              <a:t>for Radio</a:t>
            </a:r>
            <a:endParaRPr kumimoji="1" lang="ja-JP" altLang="en-US" dirty="0">
              <a:latin typeface="Arial" pitchFamily="34" charset="0"/>
              <a:cs typeface="Arial" pitchFamily="34" charset="0"/>
            </a:endParaRPr>
          </a:p>
        </p:txBody>
      </p:sp>
      <p:sp>
        <p:nvSpPr>
          <p:cNvPr id="3" name="サブタイトル 2"/>
          <p:cNvSpPr>
            <a:spLocks noGrp="1"/>
          </p:cNvSpPr>
          <p:nvPr>
            <p:ph type="subTitle" idx="1"/>
          </p:nvPr>
        </p:nvSpPr>
        <p:spPr>
          <a:xfrm>
            <a:off x="685800" y="3741464"/>
            <a:ext cx="7772400" cy="1487736"/>
          </a:xfrm>
        </p:spPr>
        <p:txBody>
          <a:bodyPr>
            <a:normAutofit fontScale="85000" lnSpcReduction="20000"/>
          </a:bodyPr>
          <a:lstStyle/>
          <a:p>
            <a:r>
              <a:rPr kumimoji="1" lang="en-US" altLang="ja-JP" dirty="0" smtClean="0">
                <a:latin typeface="Arial" pitchFamily="34" charset="0"/>
                <a:cs typeface="Arial" pitchFamily="34" charset="0"/>
              </a:rPr>
              <a:t>Satoshi </a:t>
            </a:r>
            <a:r>
              <a:rPr kumimoji="1" lang="en-US" altLang="ja-JP" dirty="0" err="1" smtClean="0">
                <a:latin typeface="Arial" pitchFamily="34" charset="0"/>
                <a:cs typeface="Arial" pitchFamily="34" charset="0"/>
              </a:rPr>
              <a:t>Oode</a:t>
            </a:r>
            <a:endParaRPr kumimoji="1" lang="en-US" altLang="ja-JP" dirty="0" smtClean="0">
              <a:latin typeface="Arial" pitchFamily="34" charset="0"/>
              <a:cs typeface="Arial" pitchFamily="34" charset="0"/>
            </a:endParaRPr>
          </a:p>
          <a:p>
            <a:r>
              <a:rPr kumimoji="1" lang="en-US" altLang="ja-JP" dirty="0" smtClean="0">
                <a:latin typeface="Arial" pitchFamily="34" charset="0"/>
                <a:cs typeface="Arial" pitchFamily="34" charset="0"/>
              </a:rPr>
              <a:t>Advanced Television Research Department </a:t>
            </a:r>
          </a:p>
          <a:p>
            <a:r>
              <a:rPr lang="en-US" altLang="ja-JP" dirty="0" smtClean="0">
                <a:latin typeface="Arial" pitchFamily="34" charset="0"/>
                <a:cs typeface="Arial" pitchFamily="34" charset="0"/>
              </a:rPr>
              <a:t>Science and Technology Research Laboratories</a:t>
            </a:r>
          </a:p>
          <a:p>
            <a:r>
              <a:rPr kumimoji="1" lang="en-US" altLang="ja-JP" dirty="0" smtClean="0">
                <a:latin typeface="Arial" pitchFamily="34" charset="0"/>
                <a:cs typeface="Arial" pitchFamily="34" charset="0"/>
              </a:rPr>
              <a:t>NHK, Japan</a:t>
            </a:r>
            <a:endParaRPr kumimoji="1" lang="ja-JP" altLang="en-US" dirty="0">
              <a:latin typeface="Arial" pitchFamily="34" charset="0"/>
              <a:cs typeface="Arial" pitchFamily="34" charset="0"/>
            </a:endParaRPr>
          </a:p>
        </p:txBody>
      </p:sp>
      <p:sp>
        <p:nvSpPr>
          <p:cNvPr id="9" name="正方形/長方形 8"/>
          <p:cNvSpPr/>
          <p:nvPr/>
        </p:nvSpPr>
        <p:spPr>
          <a:xfrm>
            <a:off x="454076" y="3455194"/>
            <a:ext cx="8280920" cy="45719"/>
          </a:xfrm>
          <a:prstGeom prst="rect">
            <a:avLst/>
          </a:prstGeom>
          <a:gradFill flip="none" rotWithShape="1">
            <a:gsLst>
              <a:gs pos="0">
                <a:schemeClr val="tx2"/>
              </a:gs>
              <a:gs pos="50000">
                <a:schemeClr val="tx2">
                  <a:lumMod val="60000"/>
                  <a:lumOff val="40000"/>
                </a:schemeClr>
              </a:gs>
              <a:gs pos="100000">
                <a:schemeClr val="bg1"/>
              </a:gs>
            </a:gsLst>
            <a:path path="circle">
              <a:fillToRect l="50000" t="50000" r="50000" b="50000"/>
            </a:path>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Arial" pitchFamily="34" charset="0"/>
              <a:cs typeface="Arial" pitchFamily="34" charset="0"/>
            </a:endParaRPr>
          </a:p>
        </p:txBody>
      </p:sp>
      <p:sp>
        <p:nvSpPr>
          <p:cNvPr id="11" name="正方形/長方形 10"/>
          <p:cNvSpPr/>
          <p:nvPr/>
        </p:nvSpPr>
        <p:spPr>
          <a:xfrm>
            <a:off x="539552" y="3501008"/>
            <a:ext cx="8280920" cy="45719"/>
          </a:xfrm>
          <a:prstGeom prst="rect">
            <a:avLst/>
          </a:prstGeom>
          <a:gradFill flip="none" rotWithShape="1">
            <a:gsLst>
              <a:gs pos="0">
                <a:schemeClr val="bg1"/>
              </a:gs>
              <a:gs pos="50000">
                <a:schemeClr val="tx2">
                  <a:lumMod val="60000"/>
                  <a:lumOff val="40000"/>
                </a:schemeClr>
              </a:gs>
              <a:gs pos="100000">
                <a:schemeClr val="tx2"/>
              </a:gs>
            </a:gsLst>
            <a:path path="circle">
              <a:fillToRect l="50000" t="50000" r="50000" b="50000"/>
            </a:path>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Arial" pitchFamily="34" charset="0"/>
              <a:cs typeface="Arial" pitchFamily="34" charset="0"/>
            </a:endParaRPr>
          </a:p>
        </p:txBody>
      </p:sp>
      <p:sp>
        <p:nvSpPr>
          <p:cNvPr id="12" name="正方形/長方形 11"/>
          <p:cNvSpPr/>
          <p:nvPr/>
        </p:nvSpPr>
        <p:spPr>
          <a:xfrm>
            <a:off x="637754" y="3546822"/>
            <a:ext cx="8280920" cy="45719"/>
          </a:xfrm>
          <a:prstGeom prst="rect">
            <a:avLst/>
          </a:prstGeom>
          <a:gradFill flip="none" rotWithShape="1">
            <a:gsLst>
              <a:gs pos="0">
                <a:schemeClr val="tx2"/>
              </a:gs>
              <a:gs pos="50000">
                <a:schemeClr val="tx2">
                  <a:lumMod val="60000"/>
                  <a:lumOff val="40000"/>
                </a:schemeClr>
              </a:gs>
              <a:gs pos="100000">
                <a:schemeClr val="bg1"/>
              </a:gs>
            </a:gsLst>
            <a:path path="circle">
              <a:fillToRect l="50000" t="50000" r="50000" b="50000"/>
            </a:path>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Arial" pitchFamily="34" charset="0"/>
              <a:cs typeface="Arial" pitchFamily="34" charset="0"/>
            </a:endParaRPr>
          </a:p>
        </p:txBody>
      </p:sp>
      <p:pic>
        <p:nvPicPr>
          <p:cNvPr id="13" name="Picture 6" descr="logo2_blackback"/>
          <p:cNvPicPr>
            <a:picLocks noChangeAspect="1" noChangeArrowheads="1"/>
          </p:cNvPicPr>
          <p:nvPr/>
        </p:nvPicPr>
        <p:blipFill>
          <a:blip r:embed="rId3" cstate="print"/>
          <a:srcRect/>
          <a:stretch>
            <a:fillRect/>
          </a:stretch>
        </p:blipFill>
        <p:spPr bwMode="auto">
          <a:xfrm>
            <a:off x="4191248" y="6148536"/>
            <a:ext cx="812800" cy="304800"/>
          </a:xfrm>
          <a:prstGeom prst="rect">
            <a:avLst/>
          </a:prstGeom>
          <a:noFill/>
          <a:ln w="9525">
            <a:noFill/>
            <a:miter lim="800000"/>
            <a:headEnd/>
            <a:tailEnd/>
          </a:ln>
        </p:spPr>
      </p:pic>
      <p:sp>
        <p:nvSpPr>
          <p:cNvPr id="14" name="Text Box 7"/>
          <p:cNvSpPr txBox="1">
            <a:spLocks noChangeArrowheads="1"/>
          </p:cNvSpPr>
          <p:nvPr/>
        </p:nvSpPr>
        <p:spPr bwMode="auto">
          <a:xfrm>
            <a:off x="2699792" y="6474822"/>
            <a:ext cx="3824535" cy="338554"/>
          </a:xfrm>
          <a:prstGeom prst="rect">
            <a:avLst/>
          </a:prstGeom>
          <a:noFill/>
          <a:ln w="9525">
            <a:noFill/>
            <a:miter lim="800000"/>
            <a:headEnd/>
            <a:tailEnd/>
          </a:ln>
        </p:spPr>
        <p:txBody>
          <a:bodyPr wrap="square">
            <a:spAutoFit/>
          </a:bodyPr>
          <a:lstStyle/>
          <a:p>
            <a:pPr algn="ctr"/>
            <a:r>
              <a:rPr lang="en-US" altLang="ja-JP" sz="1600" dirty="0">
                <a:latin typeface="Arial" pitchFamily="34" charset="0"/>
                <a:cs typeface="Arial" pitchFamily="34" charset="0"/>
              </a:rPr>
              <a:t>Japan Broadcasting Corporation</a:t>
            </a:r>
          </a:p>
        </p:txBody>
      </p:sp>
      <p:sp>
        <p:nvSpPr>
          <p:cNvPr id="16" name="正方形/長方形 15"/>
          <p:cNvSpPr/>
          <p:nvPr/>
        </p:nvSpPr>
        <p:spPr>
          <a:xfrm>
            <a:off x="179512" y="332656"/>
            <a:ext cx="5616624" cy="864096"/>
          </a:xfrm>
          <a:prstGeom prst="rect">
            <a:avLst/>
          </a:prstGeom>
          <a:ln w="12700">
            <a:noFill/>
            <a:prstDash val="solid"/>
          </a:ln>
        </p:spPr>
        <p:style>
          <a:lnRef idx="2">
            <a:schemeClr val="accent1"/>
          </a:lnRef>
          <a:fillRef idx="1">
            <a:schemeClr val="lt1"/>
          </a:fillRef>
          <a:effectRef idx="0">
            <a:schemeClr val="accent1"/>
          </a:effectRef>
          <a:fontRef idx="minor">
            <a:schemeClr val="dk1"/>
          </a:fontRef>
        </p:style>
        <p:txBody>
          <a:bodyPr rtlCol="0" anchor="ctr"/>
          <a:lstStyle/>
          <a:p>
            <a:r>
              <a:rPr kumimoji="1" lang="en-US" altLang="ja-JP" dirty="0" smtClean="0">
                <a:latin typeface="Arial" pitchFamily="34" charset="0"/>
                <a:cs typeface="Arial" pitchFamily="34" charset="0"/>
              </a:rPr>
              <a:t>World Radio Day 2015</a:t>
            </a:r>
          </a:p>
          <a:p>
            <a:r>
              <a:rPr lang="en-US" altLang="ja-JP" sz="1600" dirty="0" smtClean="0">
                <a:latin typeface="Arial" pitchFamily="34" charset="0"/>
                <a:cs typeface="Arial" pitchFamily="34" charset="0"/>
              </a:rPr>
              <a:t>The ITU-R Study Group 6 Session</a:t>
            </a:r>
          </a:p>
          <a:p>
            <a:r>
              <a:rPr kumimoji="1" lang="en-US" altLang="ja-JP" sz="1600" dirty="0" smtClean="0">
                <a:latin typeface="Arial" pitchFamily="34" charset="0"/>
                <a:cs typeface="Arial" pitchFamily="34" charset="0"/>
              </a:rPr>
              <a:t>“The future of Radio: Old Roots, New Routes”</a:t>
            </a:r>
            <a:endParaRPr kumimoji="1" lang="ja-JP" altLang="en-US" sz="1600" dirty="0">
              <a:latin typeface="Arial" pitchFamily="34" charset="0"/>
              <a:cs typeface="Arial" pitchFamily="34" charset="0"/>
            </a:endParaRPr>
          </a:p>
        </p:txBody>
      </p:sp>
      <p:sp>
        <p:nvSpPr>
          <p:cNvPr id="17" name="正方形/長方形 16"/>
          <p:cNvSpPr/>
          <p:nvPr/>
        </p:nvSpPr>
        <p:spPr>
          <a:xfrm>
            <a:off x="5436096" y="404664"/>
            <a:ext cx="3312368" cy="432048"/>
          </a:xfrm>
          <a:prstGeom prst="rect">
            <a:avLst/>
          </a:prstGeom>
          <a:ln w="12700">
            <a:noFill/>
            <a:prstDash val="solid"/>
          </a:ln>
        </p:spPr>
        <p:style>
          <a:lnRef idx="2">
            <a:schemeClr val="accent1"/>
          </a:lnRef>
          <a:fillRef idx="1">
            <a:schemeClr val="lt1"/>
          </a:fillRef>
          <a:effectRef idx="0">
            <a:schemeClr val="accent1"/>
          </a:effectRef>
          <a:fontRef idx="minor">
            <a:schemeClr val="dk1"/>
          </a:fontRef>
        </p:style>
        <p:txBody>
          <a:bodyPr rtlCol="0" anchor="ctr"/>
          <a:lstStyle/>
          <a:p>
            <a:pPr algn="r"/>
            <a:r>
              <a:rPr kumimoji="1" lang="en-US" altLang="ja-JP" dirty="0" smtClean="0">
                <a:latin typeface="Arial" pitchFamily="34" charset="0"/>
                <a:cs typeface="Arial" pitchFamily="34" charset="0"/>
              </a:rPr>
              <a:t>13</a:t>
            </a:r>
            <a:r>
              <a:rPr kumimoji="1" lang="en-US" altLang="ja-JP" baseline="30000" dirty="0" smtClean="0">
                <a:latin typeface="Arial" pitchFamily="34" charset="0"/>
                <a:cs typeface="Arial" pitchFamily="34" charset="0"/>
              </a:rPr>
              <a:t>th</a:t>
            </a:r>
            <a:r>
              <a:rPr kumimoji="1" lang="en-US" altLang="ja-JP" dirty="0" smtClean="0">
                <a:latin typeface="Arial" pitchFamily="34" charset="0"/>
                <a:cs typeface="Arial" pitchFamily="34" charset="0"/>
              </a:rPr>
              <a:t> February 2015</a:t>
            </a:r>
            <a:endParaRPr kumimoji="1" lang="ja-JP" altLang="en-US" dirty="0">
              <a:latin typeface="Arial" pitchFamily="34" charset="0"/>
              <a:cs typeface="Arial" pitchFamily="34" charset="0"/>
            </a:endParaRPr>
          </a:p>
        </p:txBody>
      </p:sp>
      <p:sp>
        <p:nvSpPr>
          <p:cNvPr id="15" name="スライド番号プレースホルダ 14"/>
          <p:cNvSpPr>
            <a:spLocks noGrp="1"/>
          </p:cNvSpPr>
          <p:nvPr>
            <p:ph type="sldNum" sz="quarter" idx="12"/>
          </p:nvPr>
        </p:nvSpPr>
        <p:spPr/>
        <p:txBody>
          <a:bodyPr/>
          <a:lstStyle/>
          <a:p>
            <a:fld id="{D2D8002D-B5B0-4BAC-B1F6-782DDCCE6D9C}" type="slidenum">
              <a:rPr kumimoji="1" lang="ja-JP" altLang="en-US" smtClean="0"/>
              <a:pPr/>
              <a:t>1</a:t>
            </a:fld>
            <a:endParaRPr kumimoji="1" lang="ja-JP"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 2"/>
          <p:cNvSpPr>
            <a:spLocks noGrp="1"/>
          </p:cNvSpPr>
          <p:nvPr>
            <p:ph type="sldNum" sz="quarter" idx="12"/>
          </p:nvPr>
        </p:nvSpPr>
        <p:spPr/>
        <p:txBody>
          <a:bodyPr/>
          <a:lstStyle/>
          <a:p>
            <a:fld id="{D2D8002D-B5B0-4BAC-B1F6-782DDCCE6D9C}" type="slidenum">
              <a:rPr kumimoji="1" lang="ja-JP" altLang="en-US" smtClean="0"/>
              <a:pPr/>
              <a:t>10</a:t>
            </a:fld>
            <a:endParaRPr kumimoji="1" lang="ja-JP" altLang="en-US"/>
          </a:p>
        </p:txBody>
      </p:sp>
      <p:sp>
        <p:nvSpPr>
          <p:cNvPr id="4" name="タイトル 3"/>
          <p:cNvSpPr>
            <a:spLocks noGrp="1"/>
          </p:cNvSpPr>
          <p:nvPr>
            <p:ph type="title"/>
          </p:nvPr>
        </p:nvSpPr>
        <p:spPr>
          <a:xfrm>
            <a:off x="457200" y="116632"/>
            <a:ext cx="8229600" cy="1143000"/>
          </a:xfrm>
        </p:spPr>
        <p:txBody>
          <a:bodyPr>
            <a:noAutofit/>
          </a:bodyPr>
          <a:lstStyle/>
          <a:p>
            <a:r>
              <a:rPr lang="en-US" altLang="ja-JP" sz="3600" dirty="0" smtClean="0"/>
              <a:t>Applications of </a:t>
            </a:r>
            <a:br>
              <a:rPr lang="en-US" altLang="ja-JP" sz="3600" dirty="0" smtClean="0"/>
            </a:br>
            <a:r>
              <a:rPr lang="en-US" altLang="ja-JP" sz="3600" dirty="0" smtClean="0"/>
              <a:t>Speech Rate </a:t>
            </a:r>
            <a:r>
              <a:rPr lang="en-US" altLang="ja-JP" sz="3600" dirty="0" smtClean="0"/>
              <a:t>Control </a:t>
            </a:r>
            <a:r>
              <a:rPr lang="en-US" altLang="ja-JP" sz="3600" dirty="0" smtClean="0"/>
              <a:t>Technology</a:t>
            </a:r>
            <a:endParaRPr kumimoji="1" lang="ja-JP" altLang="en-US" sz="3600" dirty="0"/>
          </a:p>
        </p:txBody>
      </p:sp>
      <p:sp>
        <p:nvSpPr>
          <p:cNvPr id="5" name="縦書きテキスト プレースホルダ 2"/>
          <p:cNvSpPr txBox="1">
            <a:spLocks/>
          </p:cNvSpPr>
          <p:nvPr/>
        </p:nvSpPr>
        <p:spPr bwMode="auto">
          <a:xfrm>
            <a:off x="251520" y="1196752"/>
            <a:ext cx="5832648" cy="2880320"/>
          </a:xfrm>
          <a:prstGeom prst="rect">
            <a:avLst/>
          </a:prstGeom>
          <a:noFill/>
          <a:ln w="9525">
            <a:noFill/>
            <a:miter lim="800000"/>
            <a:headEnd/>
            <a:tailEnd/>
          </a:ln>
        </p:spPr>
        <p:txBody>
          <a:bodyPr/>
          <a:lstStyle/>
          <a:p>
            <a:pPr marL="342900" indent="-342900" algn="just">
              <a:spcBef>
                <a:spcPts val="600"/>
              </a:spcBef>
              <a:buClr>
                <a:srgbClr val="0000FF"/>
              </a:buClr>
            </a:pPr>
            <a:r>
              <a:rPr lang="en-US" altLang="ja-JP" sz="2400" dirty="0" smtClean="0">
                <a:latin typeface="Arial" pitchFamily="34" charset="0"/>
                <a:cs typeface="Arial" pitchFamily="34" charset="0"/>
              </a:rPr>
              <a:t>For leaner of foreign language</a:t>
            </a:r>
            <a:endParaRPr lang="en-US" altLang="ja-JP" sz="2400" u="sng" dirty="0" smtClean="0">
              <a:latin typeface="Arial" charset="0"/>
            </a:endParaRPr>
          </a:p>
          <a:p>
            <a:pPr marL="342900" indent="-342900" algn="just">
              <a:spcBef>
                <a:spcPts val="600"/>
              </a:spcBef>
              <a:buClr>
                <a:srgbClr val="0000FF"/>
              </a:buClr>
              <a:buFont typeface="Wingdings" pitchFamily="2" charset="2"/>
              <a:buChar char="n"/>
            </a:pPr>
            <a:r>
              <a:rPr lang="en-US" altLang="ja-JP" sz="2000" u="sng" dirty="0" smtClean="0">
                <a:latin typeface="Arial" charset="0"/>
              </a:rPr>
              <a:t>Applicable </a:t>
            </a:r>
            <a:r>
              <a:rPr lang="en-US" altLang="ja-JP" sz="2000" u="sng" dirty="0">
                <a:latin typeface="Arial" charset="0"/>
              </a:rPr>
              <a:t>to multiple languages</a:t>
            </a:r>
          </a:p>
          <a:p>
            <a:pPr marL="742950" lvl="1" indent="-285750" algn="just">
              <a:lnSpc>
                <a:spcPts val="1800"/>
              </a:lnSpc>
              <a:buClr>
                <a:srgbClr val="33CC33"/>
              </a:buClr>
              <a:buFont typeface="Wingdings" pitchFamily="2" charset="2"/>
              <a:buChar char="l"/>
            </a:pPr>
            <a:r>
              <a:rPr lang="en-US" altLang="ja-JP" dirty="0">
                <a:latin typeface="Arial" charset="0"/>
              </a:rPr>
              <a:t>We executed the adjustment to </a:t>
            </a:r>
            <a:r>
              <a:rPr lang="en-US" altLang="ja-JP" sz="2000" dirty="0">
                <a:latin typeface="Arial" charset="0"/>
                <a:ea typeface="ＭＳ 明朝" pitchFamily="17" charset="-128"/>
              </a:rPr>
              <a:t>Japanese,</a:t>
            </a:r>
            <a:r>
              <a:rPr lang="en-US" altLang="ja-JP" dirty="0">
                <a:latin typeface="Arial" charset="0"/>
              </a:rPr>
              <a:t> English, German, and Korean of this technology in consideration of a acoustical feature of the utterance.</a:t>
            </a:r>
            <a:r>
              <a:rPr lang="en-US" altLang="ja-JP" sz="2000" dirty="0">
                <a:latin typeface="Arial" charset="0"/>
              </a:rPr>
              <a:t> </a:t>
            </a:r>
          </a:p>
          <a:p>
            <a:pPr marL="342900" indent="-342900" algn="just">
              <a:spcBef>
                <a:spcPts val="600"/>
              </a:spcBef>
              <a:buClr>
                <a:srgbClr val="0000FF"/>
              </a:buClr>
              <a:buFont typeface="Wingdings" pitchFamily="2" charset="2"/>
              <a:buChar char="n"/>
            </a:pPr>
            <a:r>
              <a:rPr lang="en-US" altLang="ja-JP" sz="2000" u="sng" dirty="0">
                <a:latin typeface="Arial" charset="0"/>
              </a:rPr>
              <a:t>Available on NHK’s www</a:t>
            </a:r>
          </a:p>
          <a:p>
            <a:pPr marL="742950" lvl="1" indent="-285750" algn="just">
              <a:lnSpc>
                <a:spcPts val="1800"/>
              </a:lnSpc>
              <a:buClr>
                <a:srgbClr val="33CC33"/>
              </a:buClr>
              <a:buFont typeface="Wingdings" pitchFamily="2" charset="2"/>
              <a:buChar char="l"/>
            </a:pPr>
            <a:r>
              <a:rPr lang="en-US" altLang="ja-JP" sz="1800" dirty="0">
                <a:latin typeface="Arial" charset="0"/>
              </a:rPr>
              <a:t>NHK now offers an on-demand service to </a:t>
            </a:r>
            <a:r>
              <a:rPr lang="en-US" altLang="ja-JP" sz="1800" dirty="0" smtClean="0">
                <a:latin typeface="Arial" charset="0"/>
              </a:rPr>
              <a:t>listen to </a:t>
            </a:r>
            <a:r>
              <a:rPr lang="en-US" altLang="ja-JP" sz="1800" dirty="0">
                <a:latin typeface="Arial" charset="0"/>
              </a:rPr>
              <a:t>the radio news that had been broadcast within 24 hours at the 3 speeds (slow -normal -fast) .</a:t>
            </a:r>
            <a:r>
              <a:rPr lang="en-US" altLang="ja-JP" sz="2000" dirty="0">
                <a:latin typeface="Arial" charset="0"/>
              </a:rPr>
              <a:t> </a:t>
            </a:r>
          </a:p>
        </p:txBody>
      </p:sp>
      <p:sp>
        <p:nvSpPr>
          <p:cNvPr id="6" name="縦書きテキスト プレースホルダ 2"/>
          <p:cNvSpPr txBox="1">
            <a:spLocks/>
          </p:cNvSpPr>
          <p:nvPr/>
        </p:nvSpPr>
        <p:spPr bwMode="auto">
          <a:xfrm>
            <a:off x="251520" y="4149080"/>
            <a:ext cx="8712968" cy="1584176"/>
          </a:xfrm>
          <a:prstGeom prst="rect">
            <a:avLst/>
          </a:prstGeom>
          <a:noFill/>
          <a:ln w="9525">
            <a:noFill/>
            <a:miter lim="800000"/>
            <a:headEnd/>
            <a:tailEnd/>
          </a:ln>
        </p:spPr>
        <p:txBody>
          <a:bodyPr/>
          <a:lstStyle/>
          <a:p>
            <a:pPr marL="342900" indent="-342900" algn="just">
              <a:spcBef>
                <a:spcPts val="600"/>
              </a:spcBef>
              <a:buClr>
                <a:srgbClr val="0000FF"/>
              </a:buClr>
            </a:pPr>
            <a:r>
              <a:rPr lang="en-US" altLang="ja-JP" sz="2400" dirty="0" smtClean="0">
                <a:latin typeface="Arial" pitchFamily="34" charset="0"/>
                <a:cs typeface="Arial" pitchFamily="34" charset="0"/>
              </a:rPr>
              <a:t>For visually impaired people</a:t>
            </a:r>
            <a:endParaRPr lang="en-US" altLang="ja-JP" sz="2400" u="sng" dirty="0" smtClean="0">
              <a:latin typeface="Arial" charset="0"/>
            </a:endParaRPr>
          </a:p>
          <a:p>
            <a:pPr marL="342900" indent="-342900" algn="just">
              <a:spcBef>
                <a:spcPts val="600"/>
              </a:spcBef>
              <a:buClr>
                <a:srgbClr val="0000FF"/>
              </a:buClr>
              <a:buFont typeface="Wingdings" pitchFamily="2" charset="2"/>
              <a:buChar char="n"/>
            </a:pPr>
            <a:r>
              <a:rPr lang="en-US" altLang="ja-JP" sz="2000" u="sng" dirty="0" smtClean="0">
                <a:latin typeface="Arial" charset="0"/>
              </a:rPr>
              <a:t>Upgrading </a:t>
            </a:r>
            <a:r>
              <a:rPr lang="en-US" altLang="ja-JP" sz="2000" u="sng" dirty="0">
                <a:latin typeface="Arial" charset="0"/>
              </a:rPr>
              <a:t>the </a:t>
            </a:r>
            <a:r>
              <a:rPr lang="en-US" altLang="ja-JP" sz="2000" u="sng" dirty="0" smtClean="0">
                <a:latin typeface="Arial" charset="0"/>
              </a:rPr>
              <a:t>Speech Rate Control Technology </a:t>
            </a:r>
            <a:r>
              <a:rPr lang="en-US" altLang="ja-JP" sz="2000" u="sng" dirty="0">
                <a:latin typeface="Arial" charset="0"/>
              </a:rPr>
              <a:t>by using the Metadata</a:t>
            </a:r>
          </a:p>
          <a:p>
            <a:pPr marL="742950" lvl="1" indent="-285750" algn="just">
              <a:spcBef>
                <a:spcPts val="600"/>
              </a:spcBef>
              <a:buClr>
                <a:srgbClr val="33CC33"/>
              </a:buClr>
              <a:buFont typeface="Wingdings" pitchFamily="2" charset="2"/>
              <a:buChar char="l"/>
            </a:pPr>
            <a:r>
              <a:rPr lang="en-US" altLang="ja-JP" sz="1800" dirty="0">
                <a:latin typeface="Arial" charset="0"/>
              </a:rPr>
              <a:t>It identify places in recorded sound to adjust the listening experience, and it clues to catch the amazing fast speech. (e.g. 3 times normal speed)</a:t>
            </a:r>
          </a:p>
        </p:txBody>
      </p:sp>
      <p:pic>
        <p:nvPicPr>
          <p:cNvPr id="7" name="Picture 64" descr="radionews"/>
          <p:cNvPicPr>
            <a:picLocks noChangeAspect="1" noChangeArrowheads="1"/>
          </p:cNvPicPr>
          <p:nvPr/>
        </p:nvPicPr>
        <p:blipFill>
          <a:blip r:embed="rId3" cstate="print"/>
          <a:srcRect/>
          <a:stretch>
            <a:fillRect/>
          </a:stretch>
        </p:blipFill>
        <p:spPr bwMode="auto">
          <a:xfrm>
            <a:off x="6156176" y="1331476"/>
            <a:ext cx="2836570" cy="2796414"/>
          </a:xfrm>
          <a:prstGeom prst="rect">
            <a:avLst/>
          </a:prstGeom>
          <a:noFill/>
          <a:ln w="9525">
            <a:noFill/>
            <a:miter lim="800000"/>
            <a:headEnd/>
            <a:tailEnd/>
          </a:ln>
        </p:spPr>
      </p:pic>
      <p:sp>
        <p:nvSpPr>
          <p:cNvPr id="8" name="正方形/長方形 7"/>
          <p:cNvSpPr/>
          <p:nvPr/>
        </p:nvSpPr>
        <p:spPr>
          <a:xfrm>
            <a:off x="6073801" y="4139788"/>
            <a:ext cx="3070199" cy="369332"/>
          </a:xfrm>
          <a:prstGeom prst="rect">
            <a:avLst/>
          </a:prstGeom>
        </p:spPr>
        <p:txBody>
          <a:bodyPr wrap="none">
            <a:spAutoFit/>
          </a:bodyPr>
          <a:lstStyle/>
          <a:p>
            <a:r>
              <a:rPr lang="en-US" altLang="ja-JP" dirty="0" smtClean="0">
                <a:latin typeface="Arial" pitchFamily="34" charset="0"/>
                <a:cs typeface="Arial" pitchFamily="34" charset="0"/>
                <a:hlinkClick r:id="rId4"/>
              </a:rPr>
              <a:t>http://www.nhk.or.jp/r-news/</a:t>
            </a:r>
            <a:r>
              <a:rPr lang="en-US" altLang="ja-JP" dirty="0" smtClean="0">
                <a:latin typeface="Arial" pitchFamily="34" charset="0"/>
                <a:cs typeface="Arial" pitchFamily="34" charset="0"/>
              </a:rPr>
              <a:t> </a:t>
            </a:r>
            <a:endParaRPr lang="ja-JP" altLang="en-US" dirty="0"/>
          </a:p>
        </p:txBody>
      </p:sp>
      <p:pic>
        <p:nvPicPr>
          <p:cNvPr id="9" name="Picture 32" descr="C:\Documents and Settings\guest1\My Documents\My Pictures\メタ話速原理E2.bmp"/>
          <p:cNvPicPr>
            <a:picLocks noChangeAspect="1" noChangeArrowheads="1"/>
          </p:cNvPicPr>
          <p:nvPr/>
        </p:nvPicPr>
        <p:blipFill>
          <a:blip r:embed="rId5" cstate="print"/>
          <a:srcRect/>
          <a:stretch>
            <a:fillRect/>
          </a:stretch>
        </p:blipFill>
        <p:spPr bwMode="auto">
          <a:xfrm>
            <a:off x="3995936" y="5629540"/>
            <a:ext cx="4392488" cy="1228460"/>
          </a:xfrm>
          <a:prstGeom prst="rect">
            <a:avLst/>
          </a:prstGeom>
          <a:noFill/>
        </p:spPr>
      </p:pic>
      <p:pic>
        <p:nvPicPr>
          <p:cNvPr id="11" name="Picture 6" descr="logo2_blackback"/>
          <p:cNvPicPr>
            <a:picLocks noChangeAspect="1" noChangeArrowheads="1"/>
          </p:cNvPicPr>
          <p:nvPr/>
        </p:nvPicPr>
        <p:blipFill>
          <a:blip r:embed="rId6" cstate="print"/>
          <a:srcRect/>
          <a:stretch>
            <a:fillRect/>
          </a:stretch>
        </p:blipFill>
        <p:spPr bwMode="auto">
          <a:xfrm>
            <a:off x="86792" y="6453336"/>
            <a:ext cx="812800" cy="3048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457200" y="1481328"/>
            <a:ext cx="8229600" cy="4827992"/>
          </a:xfrm>
        </p:spPr>
        <p:txBody>
          <a:bodyPr>
            <a:normAutofit fontScale="92500" lnSpcReduction="20000"/>
          </a:bodyPr>
          <a:lstStyle/>
          <a:p>
            <a:r>
              <a:rPr kumimoji="1" lang="en-US" altLang="ja-JP" sz="2000" dirty="0" smtClean="0">
                <a:latin typeface="Arial" pitchFamily="34" charset="0"/>
                <a:cs typeface="Arial" pitchFamily="34" charset="0"/>
              </a:rPr>
              <a:t>“Stock Market” and “Weather News” are broadcasting using the speech synthesis technology </a:t>
            </a:r>
            <a:r>
              <a:rPr lang="en-US" altLang="ja-JP" sz="2000" dirty="0" smtClean="0">
                <a:latin typeface="Arial" pitchFamily="34" charset="0"/>
                <a:cs typeface="Arial" pitchFamily="34" charset="0"/>
              </a:rPr>
              <a:t>on NHK’s Radio 2. </a:t>
            </a:r>
          </a:p>
          <a:p>
            <a:r>
              <a:rPr lang="en-US" altLang="ja-JP" sz="2000" dirty="0" smtClean="0">
                <a:latin typeface="Arial" pitchFamily="34" charset="0"/>
                <a:cs typeface="Arial" pitchFamily="34" charset="0"/>
              </a:rPr>
              <a:t>The technology </a:t>
            </a:r>
            <a:r>
              <a:rPr lang="en-US" altLang="ja-JP" sz="2000" dirty="0" smtClean="0">
                <a:latin typeface="Arial" pitchFamily="34" charset="0"/>
                <a:cs typeface="Arial" pitchFamily="34" charset="0"/>
              </a:rPr>
              <a:t>can generate speech of any stock price </a:t>
            </a:r>
            <a:r>
              <a:rPr lang="en-US" altLang="ja-JP" sz="2000" dirty="0" smtClean="0">
                <a:latin typeface="Arial" pitchFamily="34" charset="0"/>
                <a:cs typeface="Arial" pitchFamily="34" charset="0"/>
              </a:rPr>
              <a:t>to </a:t>
            </a:r>
            <a:r>
              <a:rPr lang="en-US" altLang="ja-JP" sz="2000" dirty="0" smtClean="0">
                <a:latin typeface="Arial" pitchFamily="34" charset="0"/>
                <a:cs typeface="Arial" pitchFamily="34" charset="0"/>
              </a:rPr>
              <a:t>combine small </a:t>
            </a:r>
            <a:r>
              <a:rPr lang="en-US" altLang="ja-JP" sz="2000" dirty="0" smtClean="0">
                <a:latin typeface="Arial" pitchFamily="34" charset="0"/>
                <a:cs typeface="Arial" pitchFamily="34" charset="0"/>
              </a:rPr>
              <a:t>vocal </a:t>
            </a:r>
            <a:r>
              <a:rPr lang="en-US" altLang="ja-JP" sz="2000" dirty="0" smtClean="0">
                <a:latin typeface="Arial" pitchFamily="34" charset="0"/>
                <a:cs typeface="Arial" pitchFamily="34" charset="0"/>
              </a:rPr>
              <a:t>units of </a:t>
            </a:r>
            <a:r>
              <a:rPr lang="en-US" altLang="ja-JP" sz="2000" dirty="0" smtClean="0">
                <a:latin typeface="Arial" pitchFamily="34" charset="0"/>
                <a:cs typeface="Arial" pitchFamily="34" charset="0"/>
              </a:rPr>
              <a:t>speech. </a:t>
            </a:r>
            <a:endParaRPr lang="en-US" altLang="ja-JP" sz="2000" dirty="0" smtClean="0">
              <a:latin typeface="Arial" pitchFamily="34" charset="0"/>
              <a:cs typeface="Arial" pitchFamily="34" charset="0"/>
            </a:endParaRPr>
          </a:p>
          <a:p>
            <a:endParaRPr kumimoji="1" lang="en-US" altLang="ja-JP" sz="2000" dirty="0" smtClean="0">
              <a:latin typeface="Arial" pitchFamily="34" charset="0"/>
              <a:cs typeface="Arial" pitchFamily="34" charset="0"/>
            </a:endParaRPr>
          </a:p>
          <a:p>
            <a:endParaRPr lang="en-US" altLang="ja-JP" sz="2000" dirty="0" smtClean="0">
              <a:latin typeface="Arial" pitchFamily="34" charset="0"/>
              <a:cs typeface="Arial" pitchFamily="34" charset="0"/>
            </a:endParaRPr>
          </a:p>
          <a:p>
            <a:endParaRPr lang="en-US" altLang="ja-JP" sz="2000" dirty="0" smtClean="0">
              <a:latin typeface="Arial" pitchFamily="34" charset="0"/>
              <a:cs typeface="Arial" pitchFamily="34" charset="0"/>
            </a:endParaRPr>
          </a:p>
          <a:p>
            <a:endParaRPr lang="en-US" altLang="ja-JP" sz="2000" dirty="0" smtClean="0">
              <a:latin typeface="Arial" pitchFamily="34" charset="0"/>
              <a:cs typeface="Arial" pitchFamily="34" charset="0"/>
            </a:endParaRPr>
          </a:p>
          <a:p>
            <a:endParaRPr lang="en-US" altLang="ja-JP" sz="2000" dirty="0" smtClean="0">
              <a:latin typeface="Arial" pitchFamily="34" charset="0"/>
              <a:cs typeface="Arial" pitchFamily="34" charset="0"/>
            </a:endParaRPr>
          </a:p>
          <a:p>
            <a:endParaRPr lang="en-US" altLang="ja-JP" sz="2000" dirty="0" smtClean="0">
              <a:latin typeface="Arial" pitchFamily="34" charset="0"/>
              <a:cs typeface="Arial" pitchFamily="34" charset="0"/>
            </a:endParaRPr>
          </a:p>
          <a:p>
            <a:endParaRPr lang="en-US" altLang="ja-JP" sz="2000" dirty="0" smtClean="0">
              <a:latin typeface="Arial" pitchFamily="34" charset="0"/>
              <a:cs typeface="Arial" pitchFamily="34" charset="0"/>
            </a:endParaRPr>
          </a:p>
          <a:p>
            <a:r>
              <a:rPr lang="en-US" altLang="ja-JP" sz="2000" dirty="0" smtClean="0">
                <a:latin typeface="Arial" pitchFamily="34" charset="0"/>
                <a:cs typeface="Arial" pitchFamily="34" charset="0"/>
              </a:rPr>
              <a:t>In the “Stock Market” </a:t>
            </a:r>
            <a:r>
              <a:rPr lang="en-US" altLang="ja-JP" sz="2000" dirty="0" err="1" smtClean="0">
                <a:latin typeface="Arial" pitchFamily="34" charset="0"/>
                <a:cs typeface="Arial" pitchFamily="34" charset="0"/>
              </a:rPr>
              <a:t>programe</a:t>
            </a:r>
            <a:r>
              <a:rPr lang="en-US" altLang="ja-JP" sz="2000" dirty="0" smtClean="0">
                <a:latin typeface="Arial" pitchFamily="34" charset="0"/>
                <a:cs typeface="Arial" pitchFamily="34" charset="0"/>
              </a:rPr>
              <a:t>, closing prices of about 830 items are read out in 45 minutes. It is hard for announce to be exactly and to keep even temp.</a:t>
            </a:r>
            <a:br>
              <a:rPr lang="en-US" altLang="ja-JP" sz="2000" dirty="0" smtClean="0">
                <a:latin typeface="Arial" pitchFamily="34" charset="0"/>
                <a:cs typeface="Arial" pitchFamily="34" charset="0"/>
              </a:rPr>
            </a:br>
            <a:r>
              <a:rPr lang="en-US" altLang="ja-JP" sz="2000" dirty="0" smtClean="0">
                <a:latin typeface="Arial" pitchFamily="34" charset="0"/>
                <a:cs typeface="Arial" pitchFamily="34" charset="0"/>
              </a:rPr>
              <a:t>This task is matched for speech synthesis technology.</a:t>
            </a:r>
          </a:p>
          <a:p>
            <a:r>
              <a:rPr lang="en-US" altLang="ja-JP" sz="2000" dirty="0" smtClean="0">
                <a:latin typeface="Arial" pitchFamily="34" charset="0"/>
                <a:cs typeface="Arial" pitchFamily="34" charset="0"/>
              </a:rPr>
              <a:t>Now</a:t>
            </a:r>
            <a:r>
              <a:rPr kumimoji="1" lang="en-US" altLang="ja-JP" sz="2000" dirty="0" smtClean="0">
                <a:latin typeface="Arial" pitchFamily="34" charset="0"/>
                <a:cs typeface="Arial" pitchFamily="34" charset="0"/>
              </a:rPr>
              <a:t>, speech rate control technology is used </a:t>
            </a:r>
            <a:r>
              <a:rPr lang="en-US" altLang="ja-JP" sz="2000" dirty="0" smtClean="0">
                <a:latin typeface="Arial" pitchFamily="34" charset="0"/>
                <a:cs typeface="Arial" pitchFamily="34" charset="0"/>
              </a:rPr>
              <a:t>to finish to read all items </a:t>
            </a:r>
            <a:r>
              <a:rPr kumimoji="1" lang="en-US" altLang="ja-JP" sz="2000" dirty="0" smtClean="0">
                <a:latin typeface="Arial" pitchFamily="34" charset="0"/>
                <a:cs typeface="Arial" pitchFamily="34" charset="0"/>
              </a:rPr>
              <a:t>in just 45 minutes.</a:t>
            </a:r>
            <a:endParaRPr kumimoji="1" lang="ja-JP" altLang="en-US" sz="2000" dirty="0">
              <a:latin typeface="Arial" pitchFamily="34" charset="0"/>
              <a:cs typeface="Arial" pitchFamily="34" charset="0"/>
            </a:endParaRPr>
          </a:p>
        </p:txBody>
      </p:sp>
      <p:sp>
        <p:nvSpPr>
          <p:cNvPr id="21" name="角丸四角形 20"/>
          <p:cNvSpPr/>
          <p:nvPr/>
        </p:nvSpPr>
        <p:spPr>
          <a:xfrm>
            <a:off x="4067944" y="3869432"/>
            <a:ext cx="2808312" cy="495672"/>
          </a:xfrm>
          <a:prstGeom prst="roundRect">
            <a:avLst/>
          </a:prstGeom>
          <a:solidFill>
            <a:schemeClr val="bg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Vocal units are combined</a:t>
            </a:r>
            <a:r>
              <a:rPr kumimoji="1" lang="en-US" altLang="ja-JP" sz="1600" dirty="0" smtClean="0">
                <a:solidFill>
                  <a:schemeClr val="tx1"/>
                </a:solidFill>
              </a:rPr>
              <a:t> </a:t>
            </a:r>
            <a:endParaRPr kumimoji="1" lang="ja-JP" altLang="en-US" sz="1600" dirty="0">
              <a:solidFill>
                <a:schemeClr val="tx1"/>
              </a:solidFill>
            </a:endParaRPr>
          </a:p>
        </p:txBody>
      </p:sp>
      <p:sp>
        <p:nvSpPr>
          <p:cNvPr id="3" name="タイトル 2"/>
          <p:cNvSpPr>
            <a:spLocks noGrp="1"/>
          </p:cNvSpPr>
          <p:nvPr>
            <p:ph type="title"/>
          </p:nvPr>
        </p:nvSpPr>
        <p:spPr/>
        <p:txBody>
          <a:bodyPr>
            <a:normAutofit fontScale="90000"/>
          </a:bodyPr>
          <a:lstStyle/>
          <a:p>
            <a:r>
              <a:rPr lang="en-US" altLang="ja-JP" dirty="0" smtClean="0"/>
              <a:t>“Stock Market” on NHK’s Radio 2</a:t>
            </a:r>
            <a:br>
              <a:rPr lang="en-US" altLang="ja-JP" dirty="0" smtClean="0"/>
            </a:br>
            <a:r>
              <a:rPr lang="en-US" altLang="ja-JP" sz="3100" dirty="0" smtClean="0"/>
              <a:t>-Speech synthesis technology is used-</a:t>
            </a:r>
            <a:endParaRPr kumimoji="1" lang="ja-JP" altLang="en-US" sz="3100"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11</a:t>
            </a:fld>
            <a:endParaRPr kumimoji="1" lang="ja-JP" altLang="en-US"/>
          </a:p>
        </p:txBody>
      </p:sp>
      <p:pic>
        <p:nvPicPr>
          <p:cNvPr id="6" name="Picture 6" descr="logo2_blackback"/>
          <p:cNvPicPr>
            <a:picLocks noChangeAspect="1" noChangeArrowheads="1"/>
          </p:cNvPicPr>
          <p:nvPr/>
        </p:nvPicPr>
        <p:blipFill>
          <a:blip r:embed="rId3" cstate="print"/>
          <a:srcRect/>
          <a:stretch>
            <a:fillRect/>
          </a:stretch>
        </p:blipFill>
        <p:spPr bwMode="auto">
          <a:xfrm>
            <a:off x="86792" y="6453336"/>
            <a:ext cx="812800" cy="304800"/>
          </a:xfrm>
          <a:prstGeom prst="rect">
            <a:avLst/>
          </a:prstGeom>
          <a:noFill/>
          <a:ln w="9525">
            <a:noFill/>
            <a:miter lim="800000"/>
            <a:headEnd/>
            <a:tailEnd/>
          </a:ln>
        </p:spPr>
      </p:pic>
      <p:sp>
        <p:nvSpPr>
          <p:cNvPr id="8" name="角丸四角形 7"/>
          <p:cNvSpPr/>
          <p:nvPr/>
        </p:nvSpPr>
        <p:spPr>
          <a:xfrm>
            <a:off x="1115616" y="2708920"/>
            <a:ext cx="3096344" cy="1368152"/>
          </a:xfrm>
          <a:prstGeom prst="roundRect">
            <a:avLst/>
          </a:prstGeom>
          <a:solidFill>
            <a:schemeClr val="accent6">
              <a:lumMod val="20000"/>
              <a:lumOff val="80000"/>
            </a:schemeClr>
          </a:solidFill>
          <a:ln w="12700" cmpd="sng">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kumimoji="1" lang="en-US" altLang="ja-JP" dirty="0" smtClean="0">
                <a:solidFill>
                  <a:schemeClr val="tx1"/>
                </a:solidFill>
              </a:rPr>
              <a:t>Database</a:t>
            </a:r>
            <a:endParaRPr kumimoji="1" lang="ja-JP" altLang="en-US" dirty="0">
              <a:solidFill>
                <a:schemeClr val="tx1"/>
              </a:solidFill>
            </a:endParaRPr>
          </a:p>
        </p:txBody>
      </p:sp>
      <p:sp>
        <p:nvSpPr>
          <p:cNvPr id="9" name="角丸四角形 8"/>
          <p:cNvSpPr/>
          <p:nvPr/>
        </p:nvSpPr>
        <p:spPr>
          <a:xfrm>
            <a:off x="1403648" y="2780928"/>
            <a:ext cx="1071736" cy="351656"/>
          </a:xfrm>
          <a:prstGeom prst="roundRect">
            <a:avLst/>
          </a:prstGeom>
          <a:solidFill>
            <a:schemeClr val="bg1"/>
          </a:solidFill>
          <a:ln w="12700" cmpd="sng">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f</a:t>
            </a:r>
            <a:r>
              <a:rPr kumimoji="1" lang="en-US" altLang="ja-JP" dirty="0" smtClean="0">
                <a:solidFill>
                  <a:schemeClr val="tx1"/>
                </a:solidFill>
              </a:rPr>
              <a:t>ifty-f </a:t>
            </a:r>
            <a:endParaRPr kumimoji="1" lang="ja-JP" altLang="en-US" dirty="0">
              <a:solidFill>
                <a:schemeClr val="tx1"/>
              </a:solidFill>
            </a:endParaRPr>
          </a:p>
        </p:txBody>
      </p:sp>
      <p:sp>
        <p:nvSpPr>
          <p:cNvPr id="10" name="角丸四角形 9"/>
          <p:cNvSpPr/>
          <p:nvPr/>
        </p:nvSpPr>
        <p:spPr>
          <a:xfrm>
            <a:off x="2699792" y="2780928"/>
            <a:ext cx="1071736" cy="351656"/>
          </a:xfrm>
          <a:prstGeom prst="roundRect">
            <a:avLst/>
          </a:prstGeom>
          <a:solidFill>
            <a:schemeClr val="bg1"/>
          </a:solidFill>
          <a:ln w="12700" cmpd="sng">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smtClean="0">
                <a:solidFill>
                  <a:schemeClr val="tx1"/>
                </a:solidFill>
              </a:rPr>
              <a:t>t</a:t>
            </a:r>
            <a:r>
              <a:rPr kumimoji="1" lang="en-US" altLang="ja-JP" dirty="0" err="1" smtClean="0">
                <a:solidFill>
                  <a:schemeClr val="tx1"/>
                </a:solidFill>
              </a:rPr>
              <a:t>y</a:t>
            </a:r>
            <a:r>
              <a:rPr kumimoji="1" lang="en-US" altLang="ja-JP" dirty="0" smtClean="0">
                <a:solidFill>
                  <a:schemeClr val="tx1"/>
                </a:solidFill>
              </a:rPr>
              <a:t>-five </a:t>
            </a:r>
            <a:endParaRPr kumimoji="1" lang="ja-JP" altLang="en-US" dirty="0">
              <a:solidFill>
                <a:schemeClr val="tx1"/>
              </a:solidFill>
            </a:endParaRPr>
          </a:p>
        </p:txBody>
      </p:sp>
      <p:sp>
        <p:nvSpPr>
          <p:cNvPr id="11" name="角丸四角形 10"/>
          <p:cNvSpPr/>
          <p:nvPr/>
        </p:nvSpPr>
        <p:spPr>
          <a:xfrm>
            <a:off x="2771800" y="3212976"/>
            <a:ext cx="1296144" cy="351656"/>
          </a:xfrm>
          <a:prstGeom prst="roundRect">
            <a:avLst/>
          </a:prstGeom>
          <a:solidFill>
            <a:schemeClr val="bg1"/>
          </a:solidFill>
          <a:ln w="12700" cmpd="sng">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solidFill>
                  <a:schemeClr val="tx1"/>
                </a:solidFill>
              </a:rPr>
              <a:t>ty</a:t>
            </a:r>
            <a:r>
              <a:rPr kumimoji="1" lang="en-US" altLang="ja-JP" dirty="0" smtClean="0">
                <a:solidFill>
                  <a:schemeClr val="tx1"/>
                </a:solidFill>
              </a:rPr>
              <a:t>-four</a:t>
            </a:r>
            <a:endParaRPr kumimoji="1" lang="ja-JP" altLang="en-US" dirty="0">
              <a:solidFill>
                <a:schemeClr val="tx1"/>
              </a:solidFill>
            </a:endParaRPr>
          </a:p>
        </p:txBody>
      </p:sp>
      <p:sp>
        <p:nvSpPr>
          <p:cNvPr id="12" name="角丸四角形 11"/>
          <p:cNvSpPr/>
          <p:nvPr/>
        </p:nvSpPr>
        <p:spPr>
          <a:xfrm>
            <a:off x="1331640" y="3212976"/>
            <a:ext cx="1368152" cy="351656"/>
          </a:xfrm>
          <a:prstGeom prst="roundRect">
            <a:avLst/>
          </a:prstGeom>
          <a:solidFill>
            <a:schemeClr val="bg1"/>
          </a:solidFill>
          <a:ln w="12700" cmpd="sng">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fifteen</a:t>
            </a:r>
            <a:r>
              <a:rPr kumimoji="1" lang="en-US" altLang="ja-JP" dirty="0" smtClean="0">
                <a:solidFill>
                  <a:schemeClr val="tx1"/>
                </a:solidFill>
              </a:rPr>
              <a:t>-f </a:t>
            </a:r>
            <a:endParaRPr kumimoji="1" lang="ja-JP" altLang="en-US" dirty="0">
              <a:solidFill>
                <a:schemeClr val="tx1"/>
              </a:solidFill>
            </a:endParaRPr>
          </a:p>
        </p:txBody>
      </p:sp>
      <p:sp>
        <p:nvSpPr>
          <p:cNvPr id="13" name="角丸四角形 12"/>
          <p:cNvSpPr/>
          <p:nvPr/>
        </p:nvSpPr>
        <p:spPr>
          <a:xfrm>
            <a:off x="2699792" y="3653408"/>
            <a:ext cx="1296144" cy="351656"/>
          </a:xfrm>
          <a:prstGeom prst="roundRect">
            <a:avLst/>
          </a:prstGeom>
          <a:solidFill>
            <a:schemeClr val="bg1"/>
          </a:solidFill>
          <a:ln w="12700" cmpd="sng">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en</a:t>
            </a:r>
            <a:r>
              <a:rPr kumimoji="1" lang="en-US" altLang="ja-JP" dirty="0" smtClean="0">
                <a:solidFill>
                  <a:schemeClr val="tx1"/>
                </a:solidFill>
              </a:rPr>
              <a:t>-four</a:t>
            </a:r>
            <a:endParaRPr kumimoji="1" lang="ja-JP" altLang="en-US" dirty="0">
              <a:solidFill>
                <a:schemeClr val="tx1"/>
              </a:solidFill>
            </a:endParaRPr>
          </a:p>
        </p:txBody>
      </p:sp>
      <p:sp>
        <p:nvSpPr>
          <p:cNvPr id="16" name="角丸四角形 15"/>
          <p:cNvSpPr/>
          <p:nvPr/>
        </p:nvSpPr>
        <p:spPr>
          <a:xfrm>
            <a:off x="4355976" y="2564904"/>
            <a:ext cx="3744416" cy="351656"/>
          </a:xfrm>
          <a:prstGeom prst="roundRect">
            <a:avLst/>
          </a:prstGeom>
          <a:solidFill>
            <a:schemeClr val="bg1"/>
          </a:solidFill>
          <a:ln w="12700" cmpd="sng">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The stock value is fifty four.</a:t>
            </a:r>
            <a:r>
              <a:rPr kumimoji="1" lang="en-US" altLang="ja-JP" dirty="0" smtClean="0">
                <a:solidFill>
                  <a:schemeClr val="tx1"/>
                </a:solidFill>
              </a:rPr>
              <a:t> </a:t>
            </a:r>
            <a:endParaRPr kumimoji="1" lang="ja-JP" altLang="en-US" dirty="0">
              <a:solidFill>
                <a:schemeClr val="tx1"/>
              </a:solidFill>
            </a:endParaRPr>
          </a:p>
        </p:txBody>
      </p:sp>
      <p:sp>
        <p:nvSpPr>
          <p:cNvPr id="18" name="右矢印 17"/>
          <p:cNvSpPr/>
          <p:nvPr/>
        </p:nvSpPr>
        <p:spPr>
          <a:xfrm>
            <a:off x="4139952" y="3429000"/>
            <a:ext cx="360040" cy="288032"/>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角丸四角形 19"/>
          <p:cNvSpPr/>
          <p:nvPr/>
        </p:nvSpPr>
        <p:spPr>
          <a:xfrm>
            <a:off x="5868144" y="2996952"/>
            <a:ext cx="1071736" cy="351656"/>
          </a:xfrm>
          <a:prstGeom prst="roundRect">
            <a:avLst/>
          </a:prstGeom>
          <a:solidFill>
            <a:schemeClr val="bg1"/>
          </a:solidFill>
          <a:ln w="12700" cmpd="sng">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 is</a:t>
            </a:r>
            <a:r>
              <a:rPr kumimoji="1" lang="en-US" altLang="ja-JP" dirty="0" smtClean="0">
                <a:solidFill>
                  <a:schemeClr val="tx1"/>
                </a:solidFill>
              </a:rPr>
              <a:t> </a:t>
            </a:r>
            <a:endParaRPr kumimoji="1" lang="ja-JP" altLang="en-US" dirty="0">
              <a:solidFill>
                <a:schemeClr val="tx1"/>
              </a:solidFill>
            </a:endParaRPr>
          </a:p>
        </p:txBody>
      </p:sp>
      <p:sp>
        <p:nvSpPr>
          <p:cNvPr id="19" name="角丸四角形 18"/>
          <p:cNvSpPr/>
          <p:nvPr/>
        </p:nvSpPr>
        <p:spPr>
          <a:xfrm>
            <a:off x="6219800" y="3293368"/>
            <a:ext cx="1071736" cy="351656"/>
          </a:xfrm>
          <a:prstGeom prst="roundRect">
            <a:avLst/>
          </a:prstGeom>
          <a:solidFill>
            <a:schemeClr val="bg1"/>
          </a:solidFill>
          <a:ln w="12700" cmpd="sng">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is-</a:t>
            </a:r>
            <a:r>
              <a:rPr lang="en-US" altLang="ja-JP" dirty="0" err="1" smtClean="0">
                <a:solidFill>
                  <a:schemeClr val="tx1"/>
                </a:solidFill>
              </a:rPr>
              <a:t>fi</a:t>
            </a:r>
            <a:r>
              <a:rPr kumimoji="1" lang="en-US" altLang="ja-JP" dirty="0" smtClean="0">
                <a:solidFill>
                  <a:schemeClr val="tx1"/>
                </a:solidFill>
              </a:rPr>
              <a:t> </a:t>
            </a:r>
            <a:endParaRPr kumimoji="1" lang="ja-JP" altLang="en-US" dirty="0">
              <a:solidFill>
                <a:schemeClr val="tx1"/>
              </a:solidFill>
            </a:endParaRPr>
          </a:p>
        </p:txBody>
      </p:sp>
      <p:sp>
        <p:nvSpPr>
          <p:cNvPr id="14" name="角丸四角形 13"/>
          <p:cNvSpPr/>
          <p:nvPr/>
        </p:nvSpPr>
        <p:spPr>
          <a:xfrm>
            <a:off x="6651848" y="3581400"/>
            <a:ext cx="1071736" cy="351656"/>
          </a:xfrm>
          <a:prstGeom prst="roundRect">
            <a:avLst/>
          </a:prstGeom>
          <a:solidFill>
            <a:schemeClr val="bg1"/>
          </a:solidFill>
          <a:ln w="12700" cmpd="sng">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f</a:t>
            </a:r>
            <a:r>
              <a:rPr kumimoji="1" lang="en-US" altLang="ja-JP" dirty="0" smtClean="0">
                <a:solidFill>
                  <a:schemeClr val="tx1"/>
                </a:solidFill>
              </a:rPr>
              <a:t>ifty-f </a:t>
            </a:r>
            <a:endParaRPr kumimoji="1" lang="ja-JP" altLang="en-US" dirty="0">
              <a:solidFill>
                <a:schemeClr val="tx1"/>
              </a:solidFill>
            </a:endParaRPr>
          </a:p>
        </p:txBody>
      </p:sp>
      <p:sp>
        <p:nvSpPr>
          <p:cNvPr id="15" name="角丸四角形 14"/>
          <p:cNvSpPr/>
          <p:nvPr/>
        </p:nvSpPr>
        <p:spPr>
          <a:xfrm>
            <a:off x="6939880" y="3869432"/>
            <a:ext cx="1296144" cy="351656"/>
          </a:xfrm>
          <a:prstGeom prst="roundRect">
            <a:avLst/>
          </a:prstGeom>
          <a:solidFill>
            <a:schemeClr val="bg1"/>
          </a:solidFill>
          <a:ln w="12700" cmpd="sng">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solidFill>
                  <a:schemeClr val="tx1"/>
                </a:solidFill>
              </a:rPr>
              <a:t>ty</a:t>
            </a:r>
            <a:r>
              <a:rPr kumimoji="1" lang="en-US" altLang="ja-JP" dirty="0" smtClean="0">
                <a:solidFill>
                  <a:schemeClr val="tx1"/>
                </a:solidFill>
              </a:rPr>
              <a:t>-four</a:t>
            </a:r>
            <a:endParaRPr kumimoji="1" lang="ja-JP" altLang="en-US" dirty="0">
              <a:solidFill>
                <a:schemeClr val="tx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1340768"/>
            <a:ext cx="8229600" cy="5040560"/>
          </a:xfrm>
          <a:solidFill>
            <a:schemeClr val="bg1"/>
          </a:solidFill>
        </p:spPr>
        <p:txBody>
          <a:bodyPr>
            <a:normAutofit fontScale="92500" lnSpcReduction="20000"/>
          </a:bodyPr>
          <a:lstStyle/>
          <a:p>
            <a:r>
              <a:rPr lang="en-US" altLang="ja-JP" sz="2400" dirty="0" smtClean="0">
                <a:latin typeface="Arial" pitchFamily="34" charset="0"/>
                <a:cs typeface="Arial" pitchFamily="34" charset="0"/>
              </a:rPr>
              <a:t>Technology is spreading now. </a:t>
            </a:r>
            <a:br>
              <a:rPr lang="en-US" altLang="ja-JP" sz="2400" dirty="0" smtClean="0">
                <a:latin typeface="Arial" pitchFamily="34" charset="0"/>
                <a:cs typeface="Arial" pitchFamily="34" charset="0"/>
              </a:rPr>
            </a:br>
            <a:r>
              <a:rPr lang="en-US" altLang="ja-JP" sz="2400" dirty="0" smtClean="0">
                <a:latin typeface="Arial" pitchFamily="34" charset="0"/>
                <a:cs typeface="Arial" pitchFamily="34" charset="0"/>
              </a:rPr>
              <a:t>Further research and development are necessary to improve accessibility especially for the elderly.</a:t>
            </a:r>
          </a:p>
          <a:p>
            <a:endParaRPr kumimoji="1" lang="en-US" altLang="ja-JP" sz="2400" dirty="0" smtClean="0">
              <a:latin typeface="Arial" pitchFamily="34" charset="0"/>
              <a:cs typeface="Arial" pitchFamily="34" charset="0"/>
            </a:endParaRPr>
          </a:p>
          <a:p>
            <a:r>
              <a:rPr lang="en-US" altLang="ja-JP" sz="2400" dirty="0" smtClean="0">
                <a:latin typeface="Arial" pitchFamily="34" charset="0"/>
                <a:cs typeface="Arial" pitchFamily="34" charset="0"/>
              </a:rPr>
              <a:t>Future Works</a:t>
            </a:r>
          </a:p>
          <a:p>
            <a:pPr lvl="1"/>
            <a:r>
              <a:rPr lang="en-US" altLang="ja-JP" sz="2000" dirty="0" smtClean="0">
                <a:latin typeface="Arial" pitchFamily="34" charset="0"/>
                <a:cs typeface="Arial" pitchFamily="34" charset="0"/>
              </a:rPr>
              <a:t>News readout service in data broadcasting.</a:t>
            </a:r>
            <a:br>
              <a:rPr lang="en-US" altLang="ja-JP" sz="2000" dirty="0" smtClean="0">
                <a:latin typeface="Arial" pitchFamily="34" charset="0"/>
                <a:cs typeface="Arial" pitchFamily="34" charset="0"/>
              </a:rPr>
            </a:br>
            <a:r>
              <a:rPr lang="en-US" altLang="ja-JP" sz="2000" dirty="0" smtClean="0">
                <a:latin typeface="Arial" pitchFamily="34" charset="0"/>
                <a:cs typeface="Arial" pitchFamily="34" charset="0"/>
              </a:rPr>
              <a:t>The speech synthesis read out News flash </a:t>
            </a:r>
            <a:br>
              <a:rPr lang="en-US" altLang="ja-JP" sz="2000" dirty="0" smtClean="0">
                <a:latin typeface="Arial" pitchFamily="34" charset="0"/>
                <a:cs typeface="Arial" pitchFamily="34" charset="0"/>
              </a:rPr>
            </a:br>
            <a:r>
              <a:rPr lang="en-US" altLang="ja-JP" sz="2000" dirty="0" smtClean="0">
                <a:latin typeface="Arial" pitchFamily="34" charset="0"/>
                <a:cs typeface="Arial" pitchFamily="34" charset="0"/>
              </a:rPr>
              <a:t>through data broadcasting.</a:t>
            </a:r>
          </a:p>
          <a:p>
            <a:pPr lvl="1"/>
            <a:endParaRPr lang="en-US" altLang="ja-JP" sz="2000" dirty="0" smtClean="0">
              <a:latin typeface="Arial" pitchFamily="34" charset="0"/>
              <a:cs typeface="Arial" pitchFamily="34" charset="0"/>
            </a:endParaRPr>
          </a:p>
          <a:p>
            <a:pPr lvl="1"/>
            <a:r>
              <a:rPr lang="en-US" altLang="ja-JP" sz="2000" dirty="0" smtClean="0">
                <a:latin typeface="Arial" pitchFamily="34" charset="0"/>
                <a:cs typeface="Arial" pitchFamily="34" charset="0"/>
              </a:rPr>
              <a:t>Audio b</a:t>
            </a:r>
            <a:r>
              <a:rPr kumimoji="1" lang="en-US" altLang="ja-JP" sz="2000" dirty="0" smtClean="0">
                <a:latin typeface="Arial" pitchFamily="34" charset="0"/>
                <a:cs typeface="Arial" pitchFamily="34" charset="0"/>
              </a:rPr>
              <a:t>alance measurement algorithm.</a:t>
            </a:r>
            <a:br>
              <a:rPr kumimoji="1" lang="en-US" altLang="ja-JP" sz="2000" dirty="0" smtClean="0">
                <a:latin typeface="Arial" pitchFamily="34" charset="0"/>
                <a:cs typeface="Arial" pitchFamily="34" charset="0"/>
              </a:rPr>
            </a:br>
            <a:r>
              <a:rPr lang="en-US" altLang="ja-JP" sz="2000" dirty="0" smtClean="0">
                <a:latin typeface="Arial" pitchFamily="34" charset="0"/>
                <a:cs typeface="Arial" pitchFamily="34" charset="0"/>
              </a:rPr>
              <a:t>The device to indicate the suited balance </a:t>
            </a:r>
            <a:br>
              <a:rPr lang="en-US" altLang="ja-JP" sz="2000" dirty="0" smtClean="0">
                <a:latin typeface="Arial" pitchFamily="34" charset="0"/>
                <a:cs typeface="Arial" pitchFamily="34" charset="0"/>
              </a:rPr>
            </a:br>
            <a:r>
              <a:rPr lang="en-US" altLang="ja-JP" sz="2000" dirty="0" smtClean="0">
                <a:latin typeface="Arial" pitchFamily="34" charset="0"/>
                <a:cs typeface="Arial" pitchFamily="34" charset="0"/>
              </a:rPr>
              <a:t>between dialogue and background sound </a:t>
            </a:r>
            <a:br>
              <a:rPr lang="en-US" altLang="ja-JP" sz="2000" dirty="0" smtClean="0">
                <a:latin typeface="Arial" pitchFamily="34" charset="0"/>
                <a:cs typeface="Arial" pitchFamily="34" charset="0"/>
              </a:rPr>
            </a:br>
            <a:r>
              <a:rPr lang="en-US" altLang="ja-JP" sz="2000" dirty="0" smtClean="0">
                <a:latin typeface="Arial" pitchFamily="34" charset="0"/>
                <a:cs typeface="Arial" pitchFamily="34" charset="0"/>
              </a:rPr>
              <a:t>for the elderly are being developed </a:t>
            </a:r>
            <a:br>
              <a:rPr lang="en-US" altLang="ja-JP" sz="2000" dirty="0" smtClean="0">
                <a:latin typeface="Arial" pitchFamily="34" charset="0"/>
                <a:cs typeface="Arial" pitchFamily="34" charset="0"/>
              </a:rPr>
            </a:br>
            <a:r>
              <a:rPr lang="en-US" altLang="ja-JP" sz="2000" dirty="0" smtClean="0">
                <a:latin typeface="Arial" pitchFamily="34" charset="0"/>
                <a:cs typeface="Arial" pitchFamily="34" charset="0"/>
              </a:rPr>
              <a:t>considering the age-related hearing loss.</a:t>
            </a:r>
          </a:p>
          <a:p>
            <a:pPr lvl="1"/>
            <a:endParaRPr lang="en-US" altLang="ja-JP" sz="2000" dirty="0" smtClean="0">
              <a:latin typeface="Arial" pitchFamily="34" charset="0"/>
              <a:cs typeface="Arial" pitchFamily="34" charset="0"/>
            </a:endParaRPr>
          </a:p>
          <a:p>
            <a:pPr lvl="1"/>
            <a:r>
              <a:rPr kumimoji="1" lang="en-US" altLang="ja-JP" sz="2000" dirty="0" smtClean="0">
                <a:latin typeface="Arial" pitchFamily="34" charset="0"/>
                <a:cs typeface="Arial" pitchFamily="34" charset="0"/>
              </a:rPr>
              <a:t>Dialogue enhancement in 8K SHV broadcasting.</a:t>
            </a:r>
            <a:r>
              <a:rPr lang="en-US" altLang="ja-JP" sz="2000" dirty="0">
                <a:latin typeface="Arial" pitchFamily="34" charset="0"/>
                <a:cs typeface="Arial" pitchFamily="34" charset="0"/>
              </a:rPr>
              <a:t/>
            </a:r>
            <a:br>
              <a:rPr lang="en-US" altLang="ja-JP" sz="2000" dirty="0">
                <a:latin typeface="Arial" pitchFamily="34" charset="0"/>
                <a:cs typeface="Arial" pitchFamily="34" charset="0"/>
              </a:rPr>
            </a:br>
            <a:r>
              <a:rPr lang="en-US" altLang="ja-JP" sz="2000" dirty="0" smtClean="0">
                <a:latin typeface="Arial" pitchFamily="34" charset="0"/>
                <a:cs typeface="Arial" pitchFamily="34" charset="0"/>
              </a:rPr>
              <a:t>The 8K Super Hi-Vision broadcasting plans to support to control the level of dialogue channels by the listeners.</a:t>
            </a:r>
            <a:endParaRPr kumimoji="1" lang="en-US" altLang="ja-JP" sz="2000" dirty="0" smtClean="0">
              <a:latin typeface="Arial" pitchFamily="34" charset="0"/>
              <a:cs typeface="Arial" pitchFamily="34" charset="0"/>
            </a:endParaRPr>
          </a:p>
        </p:txBody>
      </p:sp>
      <p:sp>
        <p:nvSpPr>
          <p:cNvPr id="2" name="タイトル 1"/>
          <p:cNvSpPr>
            <a:spLocks noGrp="1"/>
          </p:cNvSpPr>
          <p:nvPr>
            <p:ph type="title"/>
          </p:nvPr>
        </p:nvSpPr>
        <p:spPr/>
        <p:txBody>
          <a:bodyPr/>
          <a:lstStyle/>
          <a:p>
            <a:r>
              <a:rPr lang="en-US" altLang="ja-JP" dirty="0" smtClean="0"/>
              <a:t>C</a:t>
            </a:r>
            <a:r>
              <a:rPr kumimoji="1" lang="en-US" altLang="ja-JP" dirty="0" smtClean="0"/>
              <a:t>onclusion</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12</a:t>
            </a:fld>
            <a:endParaRPr kumimoji="1" lang="ja-JP" altLang="en-US"/>
          </a:p>
        </p:txBody>
      </p:sp>
      <p:pic>
        <p:nvPicPr>
          <p:cNvPr id="6" name="Picture 8" descr="original"/>
          <p:cNvPicPr>
            <a:picLocks noChangeAspect="1" noChangeArrowheads="1"/>
          </p:cNvPicPr>
          <p:nvPr/>
        </p:nvPicPr>
        <p:blipFill>
          <a:blip r:embed="rId3" cstate="print">
            <a:lum contrast="12000"/>
          </a:blip>
          <a:srcRect l="12696" r="14301" b="24095"/>
          <a:stretch>
            <a:fillRect/>
          </a:stretch>
        </p:blipFill>
        <p:spPr bwMode="auto">
          <a:xfrm>
            <a:off x="6490355" y="2708920"/>
            <a:ext cx="2484275" cy="1728192"/>
          </a:xfrm>
          <a:prstGeom prst="rect">
            <a:avLst/>
          </a:prstGeom>
          <a:noFill/>
        </p:spPr>
      </p:pic>
      <p:sp>
        <p:nvSpPr>
          <p:cNvPr id="7" name="正方形/長方形 6"/>
          <p:cNvSpPr/>
          <p:nvPr/>
        </p:nvSpPr>
        <p:spPr>
          <a:xfrm>
            <a:off x="6444208" y="4437112"/>
            <a:ext cx="2664296" cy="57606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Proto type of </a:t>
            </a:r>
          </a:p>
          <a:p>
            <a:pPr algn="ctr"/>
            <a:r>
              <a:rPr kumimoji="1" lang="en-US" altLang="ja-JP" dirty="0" smtClean="0">
                <a:solidFill>
                  <a:schemeClr val="tx1"/>
                </a:solidFill>
              </a:rPr>
              <a:t>Audio balance meter</a:t>
            </a:r>
            <a:endParaRPr kumimoji="1" lang="ja-JP" altLang="en-US" dirty="0">
              <a:solidFill>
                <a:schemeClr val="tx1"/>
              </a:solidFill>
            </a:endParaRPr>
          </a:p>
        </p:txBody>
      </p:sp>
      <p:pic>
        <p:nvPicPr>
          <p:cNvPr id="9" name="Picture 6" descr="logo2_blackback"/>
          <p:cNvPicPr>
            <a:picLocks noChangeAspect="1" noChangeArrowheads="1"/>
          </p:cNvPicPr>
          <p:nvPr/>
        </p:nvPicPr>
        <p:blipFill>
          <a:blip r:embed="rId4" cstate="print"/>
          <a:srcRect/>
          <a:stretch>
            <a:fillRect/>
          </a:stretch>
        </p:blipFill>
        <p:spPr bwMode="auto">
          <a:xfrm>
            <a:off x="86792" y="6453336"/>
            <a:ext cx="812800" cy="3048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p:cNvSpPr>
            <a:spLocks noGrp="1"/>
          </p:cNvSpPr>
          <p:nvPr>
            <p:ph type="ctrTitle"/>
          </p:nvPr>
        </p:nvSpPr>
        <p:spPr/>
        <p:txBody>
          <a:bodyPr anchor="ctr">
            <a:normAutofit/>
          </a:bodyPr>
          <a:lstStyle/>
          <a:p>
            <a:pPr algn="ctr"/>
            <a:r>
              <a:rPr lang="en-US" altLang="ja-JP" sz="3200" dirty="0" smtClean="0">
                <a:solidFill>
                  <a:schemeClr val="tx1"/>
                </a:solidFill>
                <a:effectLst>
                  <a:outerShdw blurRad="38100" dist="38100" dir="2700000" algn="tl">
                    <a:srgbClr val="000000">
                      <a:alpha val="43137"/>
                    </a:srgbClr>
                  </a:outerShdw>
                </a:effectLst>
              </a:rPr>
              <a:t>Thank you for your attention.</a:t>
            </a:r>
            <a:endParaRPr kumimoji="1" lang="ja-JP" altLang="en-US" sz="3200" dirty="0">
              <a:effectLst>
                <a:outerShdw blurRad="38100" dist="38100" dir="2700000" algn="tl">
                  <a:srgbClr val="000000">
                    <a:alpha val="43137"/>
                  </a:srgbClr>
                </a:outerShdw>
              </a:effectLst>
            </a:endParaRPr>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13</a:t>
            </a:fld>
            <a:endParaRPr kumimoji="1" lang="ja-JP" altLang="en-US"/>
          </a:p>
        </p:txBody>
      </p:sp>
      <p:sp>
        <p:nvSpPr>
          <p:cNvPr id="7" name="正方形/長方形 6"/>
          <p:cNvSpPr/>
          <p:nvPr/>
        </p:nvSpPr>
        <p:spPr>
          <a:xfrm>
            <a:off x="1259632" y="692696"/>
            <a:ext cx="6624736"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dirty="0">
              <a:solidFill>
                <a:schemeClr val="tx1"/>
              </a:solidFill>
            </a:endParaRPr>
          </a:p>
        </p:txBody>
      </p:sp>
      <p:pic>
        <p:nvPicPr>
          <p:cNvPr id="12" name="Picture 6" descr="logo2_blackback"/>
          <p:cNvPicPr>
            <a:picLocks noChangeAspect="1" noChangeArrowheads="1"/>
          </p:cNvPicPr>
          <p:nvPr/>
        </p:nvPicPr>
        <p:blipFill>
          <a:blip r:embed="rId3" cstate="print"/>
          <a:srcRect/>
          <a:stretch>
            <a:fillRect/>
          </a:stretch>
        </p:blipFill>
        <p:spPr bwMode="auto">
          <a:xfrm>
            <a:off x="4191248" y="6148536"/>
            <a:ext cx="812800" cy="304800"/>
          </a:xfrm>
          <a:prstGeom prst="rect">
            <a:avLst/>
          </a:prstGeom>
          <a:noFill/>
          <a:ln w="9525">
            <a:noFill/>
            <a:miter lim="800000"/>
            <a:headEnd/>
            <a:tailEnd/>
          </a:ln>
        </p:spPr>
      </p:pic>
      <p:sp>
        <p:nvSpPr>
          <p:cNvPr id="13" name="Text Box 7"/>
          <p:cNvSpPr txBox="1">
            <a:spLocks noChangeArrowheads="1"/>
          </p:cNvSpPr>
          <p:nvPr/>
        </p:nvSpPr>
        <p:spPr bwMode="auto">
          <a:xfrm>
            <a:off x="2699792" y="6474822"/>
            <a:ext cx="3824535" cy="338554"/>
          </a:xfrm>
          <a:prstGeom prst="rect">
            <a:avLst/>
          </a:prstGeom>
          <a:noFill/>
          <a:ln w="9525">
            <a:noFill/>
            <a:miter lim="800000"/>
            <a:headEnd/>
            <a:tailEnd/>
          </a:ln>
        </p:spPr>
        <p:txBody>
          <a:bodyPr wrap="square">
            <a:spAutoFit/>
          </a:bodyPr>
          <a:lstStyle/>
          <a:p>
            <a:pPr algn="ctr"/>
            <a:r>
              <a:rPr lang="en-US" altLang="ja-JP" sz="1600" dirty="0">
                <a:latin typeface="Arial" pitchFamily="34" charset="0"/>
                <a:cs typeface="Arial" pitchFamily="34" charset="0"/>
              </a:rPr>
              <a:t>Japan Broadcasting Corporation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457200" y="1481328"/>
            <a:ext cx="8229600" cy="4755984"/>
          </a:xfrm>
        </p:spPr>
        <p:txBody>
          <a:bodyPr>
            <a:normAutofit fontScale="85000" lnSpcReduction="20000"/>
          </a:bodyPr>
          <a:lstStyle/>
          <a:p>
            <a:r>
              <a:rPr lang="en-US" altLang="ja-JP" dirty="0" smtClean="0">
                <a:latin typeface="Arial" pitchFamily="34" charset="0"/>
                <a:cs typeface="Arial" pitchFamily="34" charset="0"/>
              </a:rPr>
              <a:t>Radio service in Japan started in 1925.</a:t>
            </a:r>
          </a:p>
          <a:p>
            <a:r>
              <a:rPr lang="en-US" altLang="ja-JP" dirty="0" smtClean="0">
                <a:latin typeface="Arial" pitchFamily="34" charset="0"/>
                <a:cs typeface="Arial" pitchFamily="34" charset="0"/>
              </a:rPr>
              <a:t>NHK has been providing radio service using two AM channels and an FM channel since then.</a:t>
            </a:r>
          </a:p>
          <a:p>
            <a:r>
              <a:rPr lang="en-US" altLang="ja-JP" dirty="0" smtClean="0">
                <a:latin typeface="Arial" pitchFamily="34" charset="0"/>
                <a:cs typeface="Arial" pitchFamily="34" charset="0"/>
              </a:rPr>
              <a:t>Until now, radio is one of the important media to get information, knowledge, fun and so on.</a:t>
            </a:r>
          </a:p>
          <a:p>
            <a:r>
              <a:rPr lang="en-US" altLang="ja-JP" dirty="0" smtClean="0">
                <a:latin typeface="Arial" pitchFamily="34" charset="0"/>
                <a:cs typeface="Arial" pitchFamily="34" charset="0"/>
              </a:rPr>
              <a:t>Especially, radio made a vital contribution to survive in the disaster, for instance, the big earthquakes in 1995 (Kobe), 2011 (Tohoku).</a:t>
            </a:r>
          </a:p>
          <a:p>
            <a:endParaRPr lang="en-US" altLang="ja-JP" dirty="0" smtClean="0">
              <a:latin typeface="Arial" pitchFamily="34" charset="0"/>
              <a:cs typeface="Arial" pitchFamily="34" charset="0"/>
            </a:endParaRPr>
          </a:p>
          <a:p>
            <a:r>
              <a:rPr lang="en-US" altLang="ja-JP" dirty="0" smtClean="0">
                <a:latin typeface="Arial" pitchFamily="34" charset="0"/>
                <a:cs typeface="Arial" pitchFamily="34" charset="0"/>
              </a:rPr>
              <a:t>Broadcasters have a responsibility for transmitting their programs to listeners independently not only from “regional difference” but also from “individual difference”. </a:t>
            </a:r>
          </a:p>
          <a:p>
            <a:r>
              <a:rPr lang="en-US" altLang="ja-JP" dirty="0" smtClean="0">
                <a:latin typeface="Arial" pitchFamily="34" charset="0"/>
                <a:cs typeface="Arial" pitchFamily="34" charset="0"/>
              </a:rPr>
              <a:t>However, TV and Radio Programs exclusively for the hearing or visually impaired people and the elderly are not so many.</a:t>
            </a:r>
          </a:p>
        </p:txBody>
      </p:sp>
      <p:sp>
        <p:nvSpPr>
          <p:cNvPr id="3" name="タイトル 2"/>
          <p:cNvSpPr>
            <a:spLocks noGrp="1"/>
          </p:cNvSpPr>
          <p:nvPr>
            <p:ph type="title"/>
          </p:nvPr>
        </p:nvSpPr>
        <p:spPr/>
        <p:txBody>
          <a:bodyPr/>
          <a:lstStyle/>
          <a:p>
            <a:r>
              <a:rPr kumimoji="1" lang="en-US" altLang="ja-JP" dirty="0" smtClean="0"/>
              <a:t>Radio Broadcasting in Japan</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2</a:t>
            </a:fld>
            <a:endParaRPr kumimoji="1" lang="ja-JP" altLang="en-US"/>
          </a:p>
        </p:txBody>
      </p:sp>
      <p:pic>
        <p:nvPicPr>
          <p:cNvPr id="5" name="Picture 6" descr="logo2_blackback"/>
          <p:cNvPicPr>
            <a:picLocks noChangeAspect="1" noChangeArrowheads="1"/>
          </p:cNvPicPr>
          <p:nvPr/>
        </p:nvPicPr>
        <p:blipFill>
          <a:blip r:embed="rId3" cstate="print"/>
          <a:srcRect/>
          <a:stretch>
            <a:fillRect/>
          </a:stretch>
        </p:blipFill>
        <p:spPr bwMode="auto">
          <a:xfrm>
            <a:off x="86792" y="6453336"/>
            <a:ext cx="812800" cy="304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179512" y="1268760"/>
            <a:ext cx="8229600" cy="4392488"/>
          </a:xfrm>
        </p:spPr>
        <p:txBody>
          <a:bodyPr>
            <a:noAutofit/>
          </a:bodyPr>
          <a:lstStyle/>
          <a:p>
            <a:pPr marL="273050" indent="-273050">
              <a:lnSpc>
                <a:spcPct val="110000"/>
              </a:lnSpc>
            </a:pPr>
            <a:r>
              <a:rPr lang="en-US" altLang="ja-JP" sz="2400" dirty="0" smtClean="0">
                <a:latin typeface="Arial" pitchFamily="34" charset="0"/>
                <a:cs typeface="Arial" pitchFamily="34" charset="0"/>
              </a:rPr>
              <a:t>For hearing impaired people</a:t>
            </a:r>
          </a:p>
          <a:p>
            <a:pPr marL="529082" lvl="1" indent="-273050">
              <a:lnSpc>
                <a:spcPct val="110000"/>
              </a:lnSpc>
            </a:pPr>
            <a:r>
              <a:rPr lang="en-US" altLang="ja-JP" sz="1800" dirty="0" smtClean="0">
                <a:latin typeface="Arial" pitchFamily="34" charset="0"/>
                <a:cs typeface="Arial" pitchFamily="34" charset="0"/>
              </a:rPr>
              <a:t>NHK started off-line closed-captioning services in the 1980s, and on-line live closed-captioning services for News </a:t>
            </a:r>
            <a:r>
              <a:rPr lang="en-US" altLang="ja-JP" sz="1800" dirty="0" err="1" smtClean="0">
                <a:latin typeface="Arial" pitchFamily="34" charset="0"/>
                <a:cs typeface="Arial" pitchFamily="34" charset="0"/>
              </a:rPr>
              <a:t>proguramme</a:t>
            </a:r>
            <a:r>
              <a:rPr lang="en-US" altLang="ja-JP" sz="1800" dirty="0" smtClean="0">
                <a:latin typeface="Arial" pitchFamily="34" charset="0"/>
                <a:cs typeface="Arial" pitchFamily="34" charset="0"/>
              </a:rPr>
              <a:t> from 2000.</a:t>
            </a:r>
          </a:p>
          <a:p>
            <a:pPr marL="529082" lvl="1" indent="-273050">
              <a:lnSpc>
                <a:spcPct val="110000"/>
              </a:lnSpc>
            </a:pPr>
            <a:r>
              <a:rPr lang="en-US" altLang="ja-JP" sz="1800" dirty="0" smtClean="0">
                <a:latin typeface="Arial" pitchFamily="34" charset="0"/>
                <a:cs typeface="Arial" pitchFamily="34" charset="0"/>
              </a:rPr>
              <a:t>Digital TV system has</a:t>
            </a:r>
            <a:r>
              <a:rPr lang="ja-JP" altLang="en-US" sz="1800" dirty="0" smtClean="0">
                <a:latin typeface="Arial" pitchFamily="34" charset="0"/>
                <a:cs typeface="Arial" pitchFamily="34" charset="0"/>
              </a:rPr>
              <a:t> </a:t>
            </a:r>
            <a:r>
              <a:rPr lang="en-US" altLang="ja-JP" sz="1800" dirty="0" smtClean="0">
                <a:latin typeface="Arial" pitchFamily="34" charset="0"/>
                <a:cs typeface="Arial" pitchFamily="34" charset="0"/>
              </a:rPr>
              <a:t>standard slots which are </a:t>
            </a:r>
            <a:br>
              <a:rPr lang="en-US" altLang="ja-JP" sz="1800" dirty="0" smtClean="0">
                <a:latin typeface="Arial" pitchFamily="34" charset="0"/>
                <a:cs typeface="Arial" pitchFamily="34" charset="0"/>
              </a:rPr>
            </a:br>
            <a:r>
              <a:rPr lang="en-US" altLang="ja-JP" sz="1800" dirty="0" smtClean="0">
                <a:latin typeface="Arial" pitchFamily="34" charset="0"/>
                <a:cs typeface="Arial" pitchFamily="34" charset="0"/>
              </a:rPr>
              <a:t>applicable to closed-captioning and audio description.</a:t>
            </a:r>
          </a:p>
          <a:p>
            <a:pPr marL="529082" lvl="1" indent="-273050">
              <a:lnSpc>
                <a:spcPct val="110000"/>
              </a:lnSpc>
            </a:pPr>
            <a:r>
              <a:rPr lang="en-US" altLang="ja-JP" sz="1800" dirty="0" smtClean="0">
                <a:latin typeface="Arial" pitchFamily="34" charset="0"/>
                <a:cs typeface="Arial" pitchFamily="34" charset="0"/>
              </a:rPr>
              <a:t>Japan aims “100% of closed-caption including live </a:t>
            </a:r>
            <a:br>
              <a:rPr lang="en-US" altLang="ja-JP" sz="1800" dirty="0" smtClean="0">
                <a:latin typeface="Arial" pitchFamily="34" charset="0"/>
                <a:cs typeface="Arial" pitchFamily="34" charset="0"/>
              </a:rPr>
            </a:br>
            <a:r>
              <a:rPr lang="en-US" altLang="ja-JP" sz="1800" dirty="0" err="1" smtClean="0">
                <a:latin typeface="Arial" pitchFamily="34" charset="0"/>
                <a:cs typeface="Arial" pitchFamily="34" charset="0"/>
              </a:rPr>
              <a:t>programmes</a:t>
            </a:r>
            <a:r>
              <a:rPr lang="en-US" altLang="ja-JP" sz="1800" dirty="0" smtClean="0">
                <a:latin typeface="Arial" pitchFamily="34" charset="0"/>
                <a:cs typeface="Arial" pitchFamily="34" charset="0"/>
              </a:rPr>
              <a:t> by the end of 2017”, </a:t>
            </a:r>
            <a:br>
              <a:rPr lang="en-US" altLang="ja-JP" sz="1800" dirty="0" smtClean="0">
                <a:latin typeface="Arial" pitchFamily="34" charset="0"/>
                <a:cs typeface="Arial" pitchFamily="34" charset="0"/>
              </a:rPr>
            </a:br>
            <a:r>
              <a:rPr lang="en-US" altLang="ja-JP" sz="1800" dirty="0" smtClean="0">
                <a:latin typeface="Arial" pitchFamily="34" charset="0"/>
                <a:cs typeface="Arial" pitchFamily="34" charset="0"/>
              </a:rPr>
              <a:t>excluding technically impossible </a:t>
            </a:r>
            <a:r>
              <a:rPr lang="en-US" altLang="ja-JP" sz="1800" dirty="0" err="1" smtClean="0">
                <a:latin typeface="Arial" pitchFamily="34" charset="0"/>
                <a:cs typeface="Arial" pitchFamily="34" charset="0"/>
              </a:rPr>
              <a:t>programmes</a:t>
            </a:r>
            <a:r>
              <a:rPr lang="en-US" altLang="ja-JP" sz="1800" dirty="0" smtClean="0">
                <a:latin typeface="Arial" pitchFamily="34" charset="0"/>
                <a:cs typeface="Arial" pitchFamily="34" charset="0"/>
              </a:rPr>
              <a:t>.</a:t>
            </a:r>
          </a:p>
          <a:p>
            <a:pPr marL="529082" lvl="1" indent="-273050">
              <a:lnSpc>
                <a:spcPct val="110000"/>
              </a:lnSpc>
            </a:pPr>
            <a:r>
              <a:rPr lang="en-US" altLang="ja-JP" sz="1800" dirty="0" smtClean="0">
                <a:latin typeface="Arial" pitchFamily="34" charset="0"/>
                <a:cs typeface="Arial" pitchFamily="34" charset="0"/>
              </a:rPr>
              <a:t>On-line live closed-captions are automatically </a:t>
            </a:r>
            <a:br>
              <a:rPr lang="en-US" altLang="ja-JP" sz="1800" dirty="0" smtClean="0">
                <a:latin typeface="Arial" pitchFamily="34" charset="0"/>
                <a:cs typeface="Arial" pitchFamily="34" charset="0"/>
              </a:rPr>
            </a:br>
            <a:r>
              <a:rPr lang="en-US" altLang="ja-JP" sz="1800" dirty="0" smtClean="0">
                <a:latin typeface="Arial" pitchFamily="34" charset="0"/>
                <a:cs typeface="Arial" pitchFamily="34" charset="0"/>
              </a:rPr>
              <a:t>made using speech recognition technology.</a:t>
            </a:r>
          </a:p>
          <a:p>
            <a:pPr marL="273050" indent="-273050">
              <a:lnSpc>
                <a:spcPct val="110000"/>
              </a:lnSpc>
            </a:pPr>
            <a:r>
              <a:rPr lang="en-US" altLang="ja-JP" sz="2400" dirty="0" smtClean="0">
                <a:latin typeface="Arial" pitchFamily="34" charset="0"/>
                <a:cs typeface="Arial" pitchFamily="34" charset="0"/>
              </a:rPr>
              <a:t>For the elderly and visually impaired people</a:t>
            </a:r>
          </a:p>
          <a:p>
            <a:pPr marL="529082" lvl="1" indent="-273050">
              <a:lnSpc>
                <a:spcPct val="110000"/>
              </a:lnSpc>
            </a:pPr>
            <a:r>
              <a:rPr lang="en-US" altLang="ja-JP" sz="1800" dirty="0" smtClean="0">
                <a:latin typeface="Arial" pitchFamily="34" charset="0"/>
                <a:cs typeface="Arial" pitchFamily="34" charset="0"/>
              </a:rPr>
              <a:t>Speech rate control and speech synthesis technologies are being studied.</a:t>
            </a:r>
          </a:p>
          <a:p>
            <a:pPr marL="529082" lvl="1" indent="-273050">
              <a:lnSpc>
                <a:spcPct val="110000"/>
              </a:lnSpc>
            </a:pPr>
            <a:endParaRPr lang="en-US" altLang="ja-JP" sz="1800" dirty="0" smtClean="0">
              <a:latin typeface="Arial" pitchFamily="34" charset="0"/>
              <a:cs typeface="Arial" pitchFamily="34" charset="0"/>
            </a:endParaRPr>
          </a:p>
          <a:p>
            <a:pPr marL="529082" lvl="1" indent="-273050">
              <a:lnSpc>
                <a:spcPct val="110000"/>
              </a:lnSpc>
              <a:buNone/>
            </a:pPr>
            <a:endParaRPr lang="en-US" altLang="ja-JP" sz="1800" dirty="0" smtClean="0">
              <a:latin typeface="Arial" pitchFamily="34" charset="0"/>
              <a:cs typeface="Arial" pitchFamily="34" charset="0"/>
            </a:endParaRPr>
          </a:p>
        </p:txBody>
      </p:sp>
      <p:sp>
        <p:nvSpPr>
          <p:cNvPr id="3" name="タイトル 2"/>
          <p:cNvSpPr>
            <a:spLocks noGrp="1"/>
          </p:cNvSpPr>
          <p:nvPr>
            <p:ph type="title"/>
          </p:nvPr>
        </p:nvSpPr>
        <p:spPr>
          <a:xfrm>
            <a:off x="323528" y="274638"/>
            <a:ext cx="8496944" cy="1143000"/>
          </a:xfrm>
        </p:spPr>
        <p:txBody>
          <a:bodyPr>
            <a:normAutofit fontScale="90000"/>
          </a:bodyPr>
          <a:lstStyle/>
          <a:p>
            <a:r>
              <a:rPr lang="en-US" altLang="ja-JP" dirty="0" smtClean="0"/>
              <a:t>Accessibility to</a:t>
            </a:r>
            <a:r>
              <a:rPr kumimoji="1" lang="en-US" altLang="ja-JP" dirty="0" smtClean="0"/>
              <a:t> Broadcasting in NHK</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3</a:t>
            </a:fld>
            <a:endParaRPr kumimoji="1" lang="ja-JP" altLang="en-US"/>
          </a:p>
        </p:txBody>
      </p:sp>
      <p:sp>
        <p:nvSpPr>
          <p:cNvPr id="5" name="Text Box 13"/>
          <p:cNvSpPr txBox="1">
            <a:spLocks noChangeArrowheads="1"/>
          </p:cNvSpPr>
          <p:nvPr/>
        </p:nvSpPr>
        <p:spPr bwMode="auto">
          <a:xfrm>
            <a:off x="6695728" y="4221088"/>
            <a:ext cx="2448272" cy="553998"/>
          </a:xfrm>
          <a:prstGeom prst="rect">
            <a:avLst/>
          </a:prstGeom>
          <a:noFill/>
          <a:ln w="9525">
            <a:noFill/>
            <a:miter lim="800000"/>
            <a:headEnd/>
            <a:tailEnd/>
          </a:ln>
        </p:spPr>
        <p:txBody>
          <a:bodyPr wrap="square" lIns="0" tIns="0" rIns="0" bIns="0">
            <a:spAutoFit/>
          </a:bodyPr>
          <a:lstStyle/>
          <a:p>
            <a:pPr algn="ctr"/>
            <a:r>
              <a:rPr lang="en-US" altLang="ja-JP" dirty="0"/>
              <a:t>On-line live </a:t>
            </a:r>
            <a:r>
              <a:rPr lang="en-US" altLang="ja-JP" dirty="0" smtClean="0"/>
              <a:t/>
            </a:r>
            <a:br>
              <a:rPr lang="en-US" altLang="ja-JP" dirty="0" smtClean="0"/>
            </a:br>
            <a:r>
              <a:rPr lang="en-US" altLang="ja-JP" dirty="0" smtClean="0"/>
              <a:t>closed-captions</a:t>
            </a:r>
            <a:endParaRPr lang="en-US" altLang="ja-JP" dirty="0"/>
          </a:p>
        </p:txBody>
      </p:sp>
      <p:pic>
        <p:nvPicPr>
          <p:cNvPr id="6" name="Picture 8"/>
          <p:cNvPicPr>
            <a:picLocks noChangeAspect="1" noChangeArrowheads="1"/>
          </p:cNvPicPr>
          <p:nvPr/>
        </p:nvPicPr>
        <p:blipFill>
          <a:blip r:embed="rId3" cstate="print"/>
          <a:srcRect/>
          <a:stretch>
            <a:fillRect/>
          </a:stretch>
        </p:blipFill>
        <p:spPr bwMode="auto">
          <a:xfrm>
            <a:off x="6948264" y="2586970"/>
            <a:ext cx="2088232" cy="1580693"/>
          </a:xfrm>
          <a:prstGeom prst="rect">
            <a:avLst/>
          </a:prstGeom>
          <a:noFill/>
          <a:ln w="9525">
            <a:noFill/>
            <a:miter lim="800000"/>
            <a:headEnd/>
            <a:tailEnd/>
          </a:ln>
        </p:spPr>
      </p:pic>
      <p:pic>
        <p:nvPicPr>
          <p:cNvPr id="7" name="Picture 6" descr="logo2_blackback"/>
          <p:cNvPicPr>
            <a:picLocks noChangeAspect="1" noChangeArrowheads="1"/>
          </p:cNvPicPr>
          <p:nvPr/>
        </p:nvPicPr>
        <p:blipFill>
          <a:blip r:embed="rId4" cstate="print"/>
          <a:srcRect/>
          <a:stretch>
            <a:fillRect/>
          </a:stretch>
        </p:blipFill>
        <p:spPr bwMode="auto">
          <a:xfrm>
            <a:off x="86792" y="6453336"/>
            <a:ext cx="812800" cy="304800"/>
          </a:xfrm>
          <a:prstGeom prst="rect">
            <a:avLst/>
          </a:prstGeom>
          <a:noFill/>
          <a:ln w="9525">
            <a:noFill/>
            <a:miter lim="800000"/>
            <a:headEnd/>
            <a:tailEnd/>
          </a:ln>
        </p:spPr>
      </p:pic>
      <p:sp>
        <p:nvSpPr>
          <p:cNvPr id="10" name="角丸四角形 9"/>
          <p:cNvSpPr/>
          <p:nvPr/>
        </p:nvSpPr>
        <p:spPr>
          <a:xfrm>
            <a:off x="755576" y="6021288"/>
            <a:ext cx="7992888" cy="720080"/>
          </a:xfrm>
          <a:prstGeom prst="roundRect">
            <a:avLst/>
          </a:prstGeom>
          <a:solidFill>
            <a:schemeClr val="accent6">
              <a:lumMod val="40000"/>
              <a:lumOff val="60000"/>
            </a:schemeClr>
          </a:solidFill>
          <a:ln w="19050" cmpd="sng">
            <a:solidFill>
              <a:schemeClr val="accent2">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smtClean="0">
                <a:solidFill>
                  <a:schemeClr val="tx1"/>
                </a:solidFill>
                <a:latin typeface="Arial" pitchFamily="34" charset="0"/>
                <a:cs typeface="Arial" pitchFamily="34" charset="0"/>
              </a:rPr>
              <a:t>Speech Rate Control Technology is focused on </a:t>
            </a:r>
            <a:br>
              <a:rPr kumimoji="1" lang="en-US" altLang="ja-JP" sz="2000" dirty="0" smtClean="0">
                <a:solidFill>
                  <a:schemeClr val="tx1"/>
                </a:solidFill>
                <a:latin typeface="Arial" pitchFamily="34" charset="0"/>
                <a:cs typeface="Arial" pitchFamily="34" charset="0"/>
              </a:rPr>
            </a:br>
            <a:r>
              <a:rPr kumimoji="1" lang="en-US" altLang="ja-JP" sz="2000" dirty="0" smtClean="0">
                <a:solidFill>
                  <a:schemeClr val="tx1"/>
                </a:solidFill>
                <a:latin typeface="Arial" pitchFamily="34" charset="0"/>
                <a:cs typeface="Arial" pitchFamily="34" charset="0"/>
              </a:rPr>
              <a:t>not only by the elderly but also the foreign language leaner.</a:t>
            </a:r>
            <a:endParaRPr kumimoji="1" lang="ja-JP" altLang="en-US" sz="2000"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457200" y="1481328"/>
            <a:ext cx="8229600" cy="5116024"/>
          </a:xfrm>
          <a:solidFill>
            <a:schemeClr val="bg1"/>
          </a:solidFill>
        </p:spPr>
        <p:txBody>
          <a:bodyPr>
            <a:normAutofit fontScale="77500" lnSpcReduction="20000"/>
          </a:bodyPr>
          <a:lstStyle/>
          <a:p>
            <a:r>
              <a:rPr lang="en-US" altLang="ja-JP" dirty="0" smtClean="0">
                <a:latin typeface="Arial" pitchFamily="34" charset="0"/>
                <a:cs typeface="Arial" pitchFamily="34" charset="0"/>
              </a:rPr>
              <a:t>“Aging society” is progressing rapidly in Japan.</a:t>
            </a:r>
          </a:p>
          <a:p>
            <a:pPr lvl="1"/>
            <a:r>
              <a:rPr lang="en-US" altLang="ja-JP" dirty="0" smtClean="0">
                <a:latin typeface="Arial" pitchFamily="34" charset="0"/>
                <a:cs typeface="Arial" pitchFamily="34" charset="0"/>
              </a:rPr>
              <a:t>26 % of the population was elder than 65 in 2014. </a:t>
            </a:r>
            <a:br>
              <a:rPr lang="en-US" altLang="ja-JP" dirty="0" smtClean="0">
                <a:latin typeface="Arial" pitchFamily="34" charset="0"/>
                <a:cs typeface="Arial" pitchFamily="34" charset="0"/>
              </a:rPr>
            </a:br>
            <a:r>
              <a:rPr lang="en-US" altLang="ja-JP" dirty="0" smtClean="0">
                <a:latin typeface="Arial" pitchFamily="34" charset="0"/>
                <a:cs typeface="Arial" pitchFamily="34" charset="0"/>
              </a:rPr>
              <a:t>Their audibility gradually and certainly degrade</a:t>
            </a:r>
            <a:br>
              <a:rPr lang="en-US" altLang="ja-JP" dirty="0" smtClean="0">
                <a:latin typeface="Arial" pitchFamily="34" charset="0"/>
                <a:cs typeface="Arial" pitchFamily="34" charset="0"/>
              </a:rPr>
            </a:br>
            <a:r>
              <a:rPr lang="en-US" altLang="ja-JP" dirty="0" smtClean="0">
                <a:latin typeface="Arial" pitchFamily="34" charset="0"/>
                <a:cs typeface="Arial" pitchFamily="34" charset="0"/>
              </a:rPr>
              <a:t> due to aging.</a:t>
            </a:r>
          </a:p>
          <a:p>
            <a:pPr lvl="1"/>
            <a:r>
              <a:rPr lang="en-US" altLang="ja-JP" dirty="0" smtClean="0">
                <a:latin typeface="Arial" pitchFamily="34" charset="0"/>
                <a:cs typeface="Arial" pitchFamily="34" charset="0"/>
              </a:rPr>
              <a:t>The elderly say;</a:t>
            </a:r>
          </a:p>
          <a:p>
            <a:pPr lvl="2"/>
            <a:r>
              <a:rPr lang="en-US" altLang="ja-JP" sz="2600" dirty="0" smtClean="0">
                <a:solidFill>
                  <a:srgbClr val="FF0000"/>
                </a:solidFill>
                <a:latin typeface="Arial" pitchFamily="34" charset="0"/>
                <a:cs typeface="Arial" pitchFamily="34" charset="0"/>
              </a:rPr>
              <a:t>“Newscaster speaks too fast </a:t>
            </a:r>
            <a:br>
              <a:rPr lang="en-US" altLang="ja-JP" sz="2600" dirty="0" smtClean="0">
                <a:solidFill>
                  <a:srgbClr val="FF0000"/>
                </a:solidFill>
                <a:latin typeface="Arial" pitchFamily="34" charset="0"/>
                <a:cs typeface="Arial" pitchFamily="34" charset="0"/>
              </a:rPr>
            </a:br>
            <a:r>
              <a:rPr lang="en-US" altLang="ja-JP" sz="2600" dirty="0" smtClean="0">
                <a:solidFill>
                  <a:srgbClr val="FF0000"/>
                </a:solidFill>
                <a:latin typeface="Arial" pitchFamily="34" charset="0"/>
                <a:cs typeface="Arial" pitchFamily="34" charset="0"/>
              </a:rPr>
              <a:t>and it’s hard to understand”.</a:t>
            </a:r>
            <a:endParaRPr lang="en-US" altLang="ja-JP" sz="2600" dirty="0" smtClean="0">
              <a:solidFill>
                <a:srgbClr val="0070C0"/>
              </a:solidFill>
              <a:latin typeface="Arial" pitchFamily="34" charset="0"/>
              <a:cs typeface="Arial" pitchFamily="34" charset="0"/>
            </a:endParaRPr>
          </a:p>
          <a:p>
            <a:pPr lvl="2"/>
            <a:r>
              <a:rPr lang="en-US" altLang="ja-JP" sz="2600" dirty="0" smtClean="0">
                <a:solidFill>
                  <a:srgbClr val="0070C0"/>
                </a:solidFill>
                <a:latin typeface="Arial" pitchFamily="34" charset="0"/>
                <a:cs typeface="Arial" pitchFamily="34" charset="0"/>
              </a:rPr>
              <a:t>“Dialogue of actor is hard to catch </a:t>
            </a:r>
            <a:br>
              <a:rPr lang="en-US" altLang="ja-JP" sz="2600" dirty="0" smtClean="0">
                <a:solidFill>
                  <a:srgbClr val="0070C0"/>
                </a:solidFill>
                <a:latin typeface="Arial" pitchFamily="34" charset="0"/>
                <a:cs typeface="Arial" pitchFamily="34" charset="0"/>
              </a:rPr>
            </a:br>
            <a:r>
              <a:rPr lang="en-US" altLang="ja-JP" sz="2600" dirty="0" smtClean="0">
                <a:solidFill>
                  <a:srgbClr val="0070C0"/>
                </a:solidFill>
                <a:latin typeface="Arial" pitchFamily="34" charset="0"/>
                <a:cs typeface="Arial" pitchFamily="34" charset="0"/>
              </a:rPr>
              <a:t>because of BGN or sound effects”.</a:t>
            </a:r>
          </a:p>
          <a:p>
            <a:pPr lvl="1"/>
            <a:endParaRPr lang="en-US" altLang="ja-JP" dirty="0" smtClean="0">
              <a:latin typeface="Arial" pitchFamily="34" charset="0"/>
              <a:cs typeface="Arial" pitchFamily="34" charset="0"/>
            </a:endParaRPr>
          </a:p>
          <a:p>
            <a:r>
              <a:rPr lang="en-US" altLang="ja-JP" dirty="0" smtClean="0">
                <a:latin typeface="Arial" pitchFamily="34" charset="0"/>
                <a:cs typeface="Arial" pitchFamily="34" charset="0"/>
              </a:rPr>
              <a:t>Conventional hearing aid device</a:t>
            </a:r>
          </a:p>
          <a:p>
            <a:pPr lvl="1"/>
            <a:r>
              <a:rPr lang="en-US" altLang="ja-JP" dirty="0" smtClean="0">
                <a:latin typeface="Arial" pitchFamily="34" charset="0"/>
                <a:cs typeface="Arial" pitchFamily="34" charset="0"/>
              </a:rPr>
              <a:t>It compensates for only elder’s audible degradation related to the dynamics of loudness and frequency range.</a:t>
            </a:r>
          </a:p>
          <a:p>
            <a:pPr lvl="1"/>
            <a:endParaRPr lang="en-US" altLang="ja-JP" dirty="0" smtClean="0">
              <a:latin typeface="Arial" pitchFamily="34" charset="0"/>
              <a:cs typeface="Arial" pitchFamily="34" charset="0"/>
            </a:endParaRPr>
          </a:p>
          <a:p>
            <a:r>
              <a:rPr lang="en-US" altLang="ja-JP" dirty="0" smtClean="0">
                <a:latin typeface="Arial" pitchFamily="34" charset="0"/>
                <a:cs typeface="Arial" pitchFamily="34" charset="0"/>
              </a:rPr>
              <a:t>Speech rate control technology </a:t>
            </a:r>
          </a:p>
          <a:p>
            <a:pPr lvl="1"/>
            <a:r>
              <a:rPr lang="en-US" altLang="ja-JP" dirty="0" smtClean="0">
                <a:latin typeface="Arial" pitchFamily="34" charset="0"/>
                <a:cs typeface="Arial" pitchFamily="34" charset="0"/>
              </a:rPr>
              <a:t>It was developed to make speech easier to listen to.</a:t>
            </a:r>
          </a:p>
          <a:p>
            <a:pPr lvl="1"/>
            <a:r>
              <a:rPr lang="en-US" altLang="ja-JP" dirty="0" smtClean="0">
                <a:latin typeface="Arial" pitchFamily="34" charset="0"/>
                <a:cs typeface="Arial" pitchFamily="34" charset="0"/>
              </a:rPr>
              <a:t>It can maintain vocal pitch and quality.</a:t>
            </a:r>
          </a:p>
          <a:p>
            <a:pPr lvl="1"/>
            <a:r>
              <a:rPr lang="en-US" altLang="ja-JP" dirty="0" smtClean="0">
                <a:latin typeface="Arial" pitchFamily="34" charset="0"/>
                <a:cs typeface="Arial" pitchFamily="34" charset="0"/>
              </a:rPr>
              <a:t>The length for a </a:t>
            </a:r>
            <a:r>
              <a:rPr lang="en-US" altLang="ja-JP" dirty="0" err="1" smtClean="0">
                <a:latin typeface="Arial" pitchFamily="34" charset="0"/>
                <a:cs typeface="Arial" pitchFamily="34" charset="0"/>
              </a:rPr>
              <a:t>programme</a:t>
            </a:r>
            <a:r>
              <a:rPr lang="en-US" altLang="ja-JP" dirty="0" smtClean="0">
                <a:latin typeface="Arial" pitchFamily="34" charset="0"/>
                <a:cs typeface="Arial" pitchFamily="34" charset="0"/>
              </a:rPr>
              <a:t> does not change, only the speech rate changes. </a:t>
            </a:r>
          </a:p>
        </p:txBody>
      </p:sp>
      <p:sp>
        <p:nvSpPr>
          <p:cNvPr id="3" name="タイトル 2"/>
          <p:cNvSpPr>
            <a:spLocks noGrp="1"/>
          </p:cNvSpPr>
          <p:nvPr>
            <p:ph type="title"/>
          </p:nvPr>
        </p:nvSpPr>
        <p:spPr/>
        <p:txBody>
          <a:bodyPr>
            <a:noAutofit/>
          </a:bodyPr>
          <a:lstStyle/>
          <a:p>
            <a:r>
              <a:rPr kumimoji="1" lang="en-US" altLang="ja-JP" sz="3600" dirty="0" smtClean="0"/>
              <a:t>Motivation and Outline</a:t>
            </a:r>
            <a:br>
              <a:rPr kumimoji="1" lang="en-US" altLang="ja-JP" sz="3600" dirty="0" smtClean="0"/>
            </a:br>
            <a:r>
              <a:rPr kumimoji="1" lang="en-US" altLang="ja-JP" sz="3600" dirty="0" smtClean="0"/>
              <a:t> of Speech </a:t>
            </a:r>
            <a:r>
              <a:rPr lang="en-US" altLang="ja-JP" sz="3600" dirty="0" smtClean="0"/>
              <a:t>Rate Control Technology</a:t>
            </a:r>
            <a:endParaRPr kumimoji="1" lang="ja-JP" altLang="en-US" sz="3600"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4</a:t>
            </a:fld>
            <a:endParaRPr kumimoji="1" lang="ja-JP" altLang="en-US"/>
          </a:p>
        </p:txBody>
      </p:sp>
      <p:grpSp>
        <p:nvGrpSpPr>
          <p:cNvPr id="9" name="グループ化 8"/>
          <p:cNvGrpSpPr/>
          <p:nvPr/>
        </p:nvGrpSpPr>
        <p:grpSpPr>
          <a:xfrm>
            <a:off x="5436096" y="1412776"/>
            <a:ext cx="3342165" cy="2290991"/>
            <a:chOff x="792072" y="4848633"/>
            <a:chExt cx="2818525" cy="1819386"/>
          </a:xfrm>
        </p:grpSpPr>
        <p:pic>
          <p:nvPicPr>
            <p:cNvPr id="6" name="Picture 8" descr="person_0391"/>
            <p:cNvPicPr>
              <a:picLocks noChangeAspect="1" noChangeArrowheads="1"/>
            </p:cNvPicPr>
            <p:nvPr/>
          </p:nvPicPr>
          <p:blipFill>
            <a:blip r:embed="rId3" cstate="print"/>
            <a:srcRect/>
            <a:stretch>
              <a:fillRect/>
            </a:stretch>
          </p:blipFill>
          <p:spPr bwMode="auto">
            <a:xfrm>
              <a:off x="1763688" y="5445224"/>
              <a:ext cx="1446315" cy="1063079"/>
            </a:xfrm>
            <a:prstGeom prst="rect">
              <a:avLst/>
            </a:prstGeom>
            <a:noFill/>
          </p:spPr>
        </p:pic>
        <p:sp>
          <p:nvSpPr>
            <p:cNvPr id="7" name="角丸四角形吹き出し 6"/>
            <p:cNvSpPr/>
            <p:nvPr/>
          </p:nvSpPr>
          <p:spPr>
            <a:xfrm>
              <a:off x="2458469" y="4848633"/>
              <a:ext cx="1152128" cy="612648"/>
            </a:xfrm>
            <a:prstGeom prst="wedgeRoundRectCallout">
              <a:avLst>
                <a:gd name="adj1" fmla="val -19082"/>
                <a:gd name="adj2" fmla="val 83524"/>
                <a:gd name="adj3" fmla="val 16667"/>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2000" dirty="0" smtClean="0">
                  <a:solidFill>
                    <a:schemeClr val="tx1"/>
                  </a:solidFill>
                  <a:latin typeface="Arial" pitchFamily="34" charset="0"/>
                  <a:cs typeface="Arial" pitchFamily="34" charset="0"/>
                </a:rPr>
                <a:t>What did</a:t>
              </a:r>
              <a:br>
                <a:rPr kumimoji="1" lang="en-US" altLang="ja-JP" sz="2000" dirty="0" smtClean="0">
                  <a:solidFill>
                    <a:schemeClr val="tx1"/>
                  </a:solidFill>
                  <a:latin typeface="Arial" pitchFamily="34" charset="0"/>
                  <a:cs typeface="Arial" pitchFamily="34" charset="0"/>
                </a:rPr>
              </a:br>
              <a:r>
                <a:rPr kumimoji="1" lang="en-US" altLang="ja-JP" sz="2000" dirty="0" smtClean="0">
                  <a:solidFill>
                    <a:schemeClr val="tx1"/>
                  </a:solidFill>
                  <a:latin typeface="Arial" pitchFamily="34" charset="0"/>
                  <a:cs typeface="Arial" pitchFamily="34" charset="0"/>
                </a:rPr>
                <a:t> he say?</a:t>
              </a:r>
              <a:endParaRPr kumimoji="1" lang="ja-JP" altLang="en-US" sz="2000" dirty="0">
                <a:solidFill>
                  <a:schemeClr val="tx1"/>
                </a:solidFill>
                <a:latin typeface="Arial" pitchFamily="34" charset="0"/>
                <a:cs typeface="Arial" pitchFamily="34" charset="0"/>
              </a:endParaRPr>
            </a:p>
          </p:txBody>
        </p:sp>
        <p:sp>
          <p:nvSpPr>
            <p:cNvPr id="8" name="雲形吹き出し 7"/>
            <p:cNvSpPr/>
            <p:nvPr/>
          </p:nvSpPr>
          <p:spPr>
            <a:xfrm>
              <a:off x="792072" y="6221073"/>
              <a:ext cx="1224136" cy="446946"/>
            </a:xfrm>
            <a:prstGeom prst="cloudCallout">
              <a:avLst>
                <a:gd name="adj1" fmla="val 36019"/>
                <a:gd name="adj2" fmla="val -62295"/>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ja-JP" sz="2000" dirty="0" smtClean="0">
                  <a:solidFill>
                    <a:schemeClr val="tx1"/>
                  </a:solidFill>
                  <a:latin typeface="Arial" pitchFamily="34" charset="0"/>
                  <a:cs typeface="Arial" pitchFamily="34" charset="0"/>
                </a:rPr>
                <a:t>t</a:t>
              </a:r>
              <a:r>
                <a:rPr kumimoji="1" lang="en-US" altLang="ja-JP" sz="2000" dirty="0" smtClean="0">
                  <a:solidFill>
                    <a:schemeClr val="tx1"/>
                  </a:solidFill>
                  <a:latin typeface="Arial" pitchFamily="34" charset="0"/>
                  <a:cs typeface="Arial" pitchFamily="34" charset="0"/>
                </a:rPr>
                <a:t>oo fast..</a:t>
              </a:r>
              <a:endParaRPr kumimoji="1" lang="ja-JP" altLang="en-US" sz="2000" dirty="0">
                <a:solidFill>
                  <a:schemeClr val="tx1"/>
                </a:solidFill>
                <a:latin typeface="Arial" pitchFamily="34" charset="0"/>
                <a:cs typeface="Arial" pitchFamily="34" charset="0"/>
              </a:endParaRPr>
            </a:p>
          </p:txBody>
        </p:sp>
      </p:grpSp>
      <p:pic>
        <p:nvPicPr>
          <p:cNvPr id="10" name="Picture 6" descr="logo2_blackback"/>
          <p:cNvPicPr>
            <a:picLocks noChangeAspect="1" noChangeArrowheads="1"/>
          </p:cNvPicPr>
          <p:nvPr/>
        </p:nvPicPr>
        <p:blipFill>
          <a:blip r:embed="rId4" cstate="print"/>
          <a:srcRect/>
          <a:stretch>
            <a:fillRect/>
          </a:stretch>
        </p:blipFill>
        <p:spPr bwMode="auto">
          <a:xfrm>
            <a:off x="86792" y="6453336"/>
            <a:ext cx="812800" cy="304800"/>
          </a:xfrm>
          <a:prstGeom prst="rect">
            <a:avLst/>
          </a:prstGeom>
          <a:noFill/>
          <a:ln w="9525">
            <a:noFill/>
            <a:miter lim="800000"/>
            <a:headEnd/>
            <a:tailEnd/>
          </a:ln>
        </p:spPr>
      </p:pic>
      <p:sp>
        <p:nvSpPr>
          <p:cNvPr id="11" name="正方形/長方形 10"/>
          <p:cNvSpPr/>
          <p:nvPr/>
        </p:nvSpPr>
        <p:spPr>
          <a:xfrm>
            <a:off x="395536" y="3356992"/>
            <a:ext cx="648072"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107503" y="2852936"/>
            <a:ext cx="936105" cy="14401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rot="5400000">
            <a:off x="-1080628" y="4041068"/>
            <a:ext cx="2520280" cy="14401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rot="5400000">
            <a:off x="-508" y="3753036"/>
            <a:ext cx="936104" cy="1440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右矢印 15"/>
          <p:cNvSpPr/>
          <p:nvPr/>
        </p:nvSpPr>
        <p:spPr>
          <a:xfrm>
            <a:off x="395536" y="4077072"/>
            <a:ext cx="360040" cy="36004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右矢印 16"/>
          <p:cNvSpPr/>
          <p:nvPr/>
        </p:nvSpPr>
        <p:spPr>
          <a:xfrm>
            <a:off x="112267" y="5113759"/>
            <a:ext cx="648072" cy="360040"/>
          </a:xfrm>
          <a:prstGeom prst="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fontScale="90000"/>
          </a:bodyPr>
          <a:lstStyle/>
          <a:p>
            <a:r>
              <a:rPr lang="en-US" altLang="ja-JP" dirty="0" smtClean="0"/>
              <a:t>Principal of speech rate control (I)</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5</a:t>
            </a:fld>
            <a:endParaRPr kumimoji="1" lang="ja-JP" altLang="en-US"/>
          </a:p>
        </p:txBody>
      </p:sp>
      <p:cxnSp>
        <p:nvCxnSpPr>
          <p:cNvPr id="9" name="直線矢印コネクタ 8"/>
          <p:cNvCxnSpPr/>
          <p:nvPr/>
        </p:nvCxnSpPr>
        <p:spPr>
          <a:xfrm>
            <a:off x="2968814" y="4572207"/>
            <a:ext cx="4309640" cy="2599"/>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a:off x="2968814" y="3678046"/>
            <a:ext cx="4871767" cy="2599"/>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25" name="グループ化 24"/>
          <p:cNvGrpSpPr/>
          <p:nvPr/>
        </p:nvGrpSpPr>
        <p:grpSpPr>
          <a:xfrm>
            <a:off x="3083835" y="5059144"/>
            <a:ext cx="4590704" cy="471325"/>
            <a:chOff x="5952728" y="7840960"/>
            <a:chExt cx="2592288" cy="576064"/>
          </a:xfrm>
        </p:grpSpPr>
        <p:sp>
          <p:nvSpPr>
            <p:cNvPr id="26" name="フリーフォーム 25"/>
            <p:cNvSpPr/>
            <p:nvPr/>
          </p:nvSpPr>
          <p:spPr>
            <a:xfrm>
              <a:off x="5952728" y="7840960"/>
              <a:ext cx="432048" cy="576064"/>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000"/>
            </a:p>
          </p:txBody>
        </p:sp>
        <p:sp>
          <p:nvSpPr>
            <p:cNvPr id="27" name="フリーフォーム 26"/>
            <p:cNvSpPr/>
            <p:nvPr/>
          </p:nvSpPr>
          <p:spPr>
            <a:xfrm>
              <a:off x="6384776" y="7840960"/>
              <a:ext cx="432048" cy="576064"/>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000"/>
            </a:p>
          </p:txBody>
        </p:sp>
        <p:sp>
          <p:nvSpPr>
            <p:cNvPr id="28" name="フリーフォーム 27"/>
            <p:cNvSpPr/>
            <p:nvPr/>
          </p:nvSpPr>
          <p:spPr>
            <a:xfrm>
              <a:off x="6816824" y="7840960"/>
              <a:ext cx="432048" cy="576064"/>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000"/>
            </a:p>
          </p:txBody>
        </p:sp>
        <p:sp>
          <p:nvSpPr>
            <p:cNvPr id="29" name="フリーフォーム 28"/>
            <p:cNvSpPr/>
            <p:nvPr/>
          </p:nvSpPr>
          <p:spPr>
            <a:xfrm>
              <a:off x="7248872" y="7840960"/>
              <a:ext cx="432048" cy="576064"/>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000"/>
            </a:p>
          </p:txBody>
        </p:sp>
        <p:sp>
          <p:nvSpPr>
            <p:cNvPr id="30" name="フリーフォーム 29"/>
            <p:cNvSpPr/>
            <p:nvPr/>
          </p:nvSpPr>
          <p:spPr>
            <a:xfrm>
              <a:off x="7680920" y="7840960"/>
              <a:ext cx="432048" cy="576064"/>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000"/>
            </a:p>
          </p:txBody>
        </p:sp>
        <p:sp>
          <p:nvSpPr>
            <p:cNvPr id="31" name="フリーフォーム 30"/>
            <p:cNvSpPr/>
            <p:nvPr/>
          </p:nvSpPr>
          <p:spPr>
            <a:xfrm>
              <a:off x="8112968" y="7840960"/>
              <a:ext cx="432048" cy="576064"/>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000"/>
            </a:p>
          </p:txBody>
        </p:sp>
      </p:grpSp>
      <p:grpSp>
        <p:nvGrpSpPr>
          <p:cNvPr id="32" name="グループ化 31"/>
          <p:cNvGrpSpPr/>
          <p:nvPr/>
        </p:nvGrpSpPr>
        <p:grpSpPr>
          <a:xfrm>
            <a:off x="3062502" y="4339143"/>
            <a:ext cx="3372762" cy="471325"/>
            <a:chOff x="5952728" y="7840960"/>
            <a:chExt cx="2592288" cy="576064"/>
          </a:xfrm>
        </p:grpSpPr>
        <p:sp>
          <p:nvSpPr>
            <p:cNvPr id="33" name="フリーフォーム 32"/>
            <p:cNvSpPr/>
            <p:nvPr/>
          </p:nvSpPr>
          <p:spPr>
            <a:xfrm>
              <a:off x="5952728" y="7840960"/>
              <a:ext cx="432048" cy="576064"/>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000"/>
            </a:p>
          </p:txBody>
        </p:sp>
        <p:sp>
          <p:nvSpPr>
            <p:cNvPr id="34" name="フリーフォーム 33"/>
            <p:cNvSpPr/>
            <p:nvPr/>
          </p:nvSpPr>
          <p:spPr>
            <a:xfrm>
              <a:off x="6384776" y="7840960"/>
              <a:ext cx="432048" cy="576064"/>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000"/>
            </a:p>
          </p:txBody>
        </p:sp>
        <p:sp>
          <p:nvSpPr>
            <p:cNvPr id="35" name="フリーフォーム 34"/>
            <p:cNvSpPr/>
            <p:nvPr/>
          </p:nvSpPr>
          <p:spPr>
            <a:xfrm>
              <a:off x="6816824" y="7840960"/>
              <a:ext cx="432048" cy="576064"/>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000"/>
            </a:p>
          </p:txBody>
        </p:sp>
        <p:sp>
          <p:nvSpPr>
            <p:cNvPr id="36" name="フリーフォーム 35"/>
            <p:cNvSpPr/>
            <p:nvPr/>
          </p:nvSpPr>
          <p:spPr>
            <a:xfrm>
              <a:off x="7248872" y="7840960"/>
              <a:ext cx="432048" cy="576064"/>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000"/>
            </a:p>
          </p:txBody>
        </p:sp>
        <p:sp>
          <p:nvSpPr>
            <p:cNvPr id="37" name="フリーフォーム 36"/>
            <p:cNvSpPr/>
            <p:nvPr/>
          </p:nvSpPr>
          <p:spPr>
            <a:xfrm>
              <a:off x="7680920" y="7840960"/>
              <a:ext cx="432048" cy="576064"/>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000"/>
            </a:p>
          </p:txBody>
        </p:sp>
        <p:sp>
          <p:nvSpPr>
            <p:cNvPr id="38" name="フリーフォーム 37"/>
            <p:cNvSpPr/>
            <p:nvPr/>
          </p:nvSpPr>
          <p:spPr>
            <a:xfrm>
              <a:off x="8112968" y="7840960"/>
              <a:ext cx="432048" cy="576064"/>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000"/>
            </a:p>
          </p:txBody>
        </p:sp>
      </p:grpSp>
      <p:sp>
        <p:nvSpPr>
          <p:cNvPr id="44" name="フリーフォーム 43"/>
          <p:cNvSpPr/>
          <p:nvPr/>
        </p:nvSpPr>
        <p:spPr>
          <a:xfrm>
            <a:off x="3062502" y="3442384"/>
            <a:ext cx="562127" cy="471325"/>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000"/>
          </a:p>
        </p:txBody>
      </p:sp>
      <p:sp>
        <p:nvSpPr>
          <p:cNvPr id="45" name="フリーフォーム 44"/>
          <p:cNvSpPr/>
          <p:nvPr/>
        </p:nvSpPr>
        <p:spPr>
          <a:xfrm>
            <a:off x="3624629" y="3442384"/>
            <a:ext cx="562127" cy="471325"/>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000"/>
          </a:p>
        </p:txBody>
      </p:sp>
      <p:sp>
        <p:nvSpPr>
          <p:cNvPr id="46" name="フリーフォーム 45"/>
          <p:cNvSpPr/>
          <p:nvPr/>
        </p:nvSpPr>
        <p:spPr>
          <a:xfrm>
            <a:off x="4748883" y="3442384"/>
            <a:ext cx="562127" cy="471325"/>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000"/>
          </a:p>
        </p:txBody>
      </p:sp>
      <p:sp>
        <p:nvSpPr>
          <p:cNvPr id="47" name="フリーフォーム 46"/>
          <p:cNvSpPr/>
          <p:nvPr/>
        </p:nvSpPr>
        <p:spPr>
          <a:xfrm>
            <a:off x="5311010" y="3442384"/>
            <a:ext cx="562127" cy="471325"/>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000"/>
          </a:p>
        </p:txBody>
      </p:sp>
      <p:sp>
        <p:nvSpPr>
          <p:cNvPr id="48" name="フリーフォーム 47"/>
          <p:cNvSpPr/>
          <p:nvPr/>
        </p:nvSpPr>
        <p:spPr>
          <a:xfrm>
            <a:off x="6435264" y="3442384"/>
            <a:ext cx="562127" cy="471325"/>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000"/>
          </a:p>
        </p:txBody>
      </p:sp>
      <p:sp>
        <p:nvSpPr>
          <p:cNvPr id="49" name="フリーフォーム 48"/>
          <p:cNvSpPr/>
          <p:nvPr/>
        </p:nvSpPr>
        <p:spPr>
          <a:xfrm>
            <a:off x="6997391" y="3442384"/>
            <a:ext cx="562127" cy="471325"/>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000"/>
          </a:p>
        </p:txBody>
      </p:sp>
      <p:sp>
        <p:nvSpPr>
          <p:cNvPr id="50" name="フリーフォーム 49"/>
          <p:cNvSpPr/>
          <p:nvPr/>
        </p:nvSpPr>
        <p:spPr>
          <a:xfrm>
            <a:off x="4186756" y="3442384"/>
            <a:ext cx="562127" cy="471325"/>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000"/>
          </a:p>
        </p:txBody>
      </p:sp>
      <p:sp>
        <p:nvSpPr>
          <p:cNvPr id="51" name="フリーフォーム 50"/>
          <p:cNvSpPr/>
          <p:nvPr/>
        </p:nvSpPr>
        <p:spPr>
          <a:xfrm>
            <a:off x="5873137" y="3442384"/>
            <a:ext cx="562127" cy="471325"/>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000"/>
          </a:p>
        </p:txBody>
      </p:sp>
      <p:sp>
        <p:nvSpPr>
          <p:cNvPr id="52" name="正方形/長方形 51"/>
          <p:cNvSpPr/>
          <p:nvPr/>
        </p:nvSpPr>
        <p:spPr>
          <a:xfrm>
            <a:off x="7524328" y="4293096"/>
            <a:ext cx="1189703" cy="471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smtClean="0">
                <a:solidFill>
                  <a:schemeClr val="tx1"/>
                </a:solidFill>
                <a:latin typeface="Times New Roman" pitchFamily="18" charset="0"/>
                <a:cs typeface="Times New Roman" pitchFamily="18" charset="0"/>
              </a:rPr>
              <a:t>time</a:t>
            </a:r>
            <a:endParaRPr kumimoji="1" lang="ja-JP" altLang="en-US" sz="2000" dirty="0">
              <a:solidFill>
                <a:schemeClr val="tx1"/>
              </a:solidFill>
              <a:latin typeface="Times New Roman" pitchFamily="18" charset="0"/>
              <a:cs typeface="Times New Roman" pitchFamily="18" charset="0"/>
            </a:endParaRPr>
          </a:p>
        </p:txBody>
      </p:sp>
      <p:sp>
        <p:nvSpPr>
          <p:cNvPr id="54" name="正方形/長方形 53"/>
          <p:cNvSpPr/>
          <p:nvPr/>
        </p:nvSpPr>
        <p:spPr>
          <a:xfrm>
            <a:off x="3156190" y="3985649"/>
            <a:ext cx="551219" cy="471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Times New Roman" pitchFamily="18" charset="0"/>
                <a:cs typeface="Times New Roman" pitchFamily="18" charset="0"/>
              </a:rPr>
              <a:t>①</a:t>
            </a:r>
            <a:endParaRPr kumimoji="1" lang="ja-JP" altLang="en-US" sz="2000" dirty="0">
              <a:solidFill>
                <a:schemeClr val="tx1"/>
              </a:solidFill>
              <a:latin typeface="Times New Roman" pitchFamily="18" charset="0"/>
              <a:cs typeface="Times New Roman" pitchFamily="18" charset="0"/>
            </a:endParaRPr>
          </a:p>
        </p:txBody>
      </p:sp>
      <p:sp>
        <p:nvSpPr>
          <p:cNvPr id="55" name="正方形/長方形 54"/>
          <p:cNvSpPr/>
          <p:nvPr/>
        </p:nvSpPr>
        <p:spPr>
          <a:xfrm>
            <a:off x="3718317" y="3985649"/>
            <a:ext cx="551219" cy="471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Times New Roman" pitchFamily="18" charset="0"/>
                <a:cs typeface="Times New Roman" pitchFamily="18" charset="0"/>
              </a:rPr>
              <a:t>②</a:t>
            </a:r>
            <a:endParaRPr kumimoji="1" lang="ja-JP" altLang="en-US" sz="2000" dirty="0">
              <a:solidFill>
                <a:schemeClr val="tx1"/>
              </a:solidFill>
              <a:latin typeface="Times New Roman" pitchFamily="18" charset="0"/>
              <a:cs typeface="Times New Roman" pitchFamily="18" charset="0"/>
            </a:endParaRPr>
          </a:p>
        </p:txBody>
      </p:sp>
      <p:sp>
        <p:nvSpPr>
          <p:cNvPr id="56" name="正方形/長方形 55"/>
          <p:cNvSpPr/>
          <p:nvPr/>
        </p:nvSpPr>
        <p:spPr>
          <a:xfrm>
            <a:off x="4280444" y="3985649"/>
            <a:ext cx="551219" cy="471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Times New Roman" pitchFamily="18" charset="0"/>
                <a:cs typeface="Times New Roman" pitchFamily="18" charset="0"/>
              </a:rPr>
              <a:t>③</a:t>
            </a:r>
            <a:endParaRPr kumimoji="1" lang="ja-JP" altLang="en-US" sz="2000" dirty="0">
              <a:solidFill>
                <a:schemeClr val="tx1"/>
              </a:solidFill>
              <a:latin typeface="Times New Roman" pitchFamily="18" charset="0"/>
              <a:cs typeface="Times New Roman" pitchFamily="18" charset="0"/>
            </a:endParaRPr>
          </a:p>
        </p:txBody>
      </p:sp>
      <p:sp>
        <p:nvSpPr>
          <p:cNvPr id="57" name="正方形/長方形 56"/>
          <p:cNvSpPr/>
          <p:nvPr/>
        </p:nvSpPr>
        <p:spPr>
          <a:xfrm>
            <a:off x="4759791" y="3985649"/>
            <a:ext cx="551219" cy="471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Times New Roman" pitchFamily="18" charset="0"/>
                <a:cs typeface="Times New Roman" pitchFamily="18" charset="0"/>
              </a:rPr>
              <a:t>④</a:t>
            </a:r>
            <a:endParaRPr kumimoji="1" lang="ja-JP" altLang="en-US" sz="2000" dirty="0">
              <a:solidFill>
                <a:schemeClr val="tx1"/>
              </a:solidFill>
              <a:latin typeface="Times New Roman" pitchFamily="18" charset="0"/>
              <a:cs typeface="Times New Roman" pitchFamily="18" charset="0"/>
            </a:endParaRPr>
          </a:p>
        </p:txBody>
      </p:sp>
      <p:sp>
        <p:nvSpPr>
          <p:cNvPr id="58" name="正方形/長方形 57"/>
          <p:cNvSpPr/>
          <p:nvPr/>
        </p:nvSpPr>
        <p:spPr>
          <a:xfrm>
            <a:off x="5404698" y="3985649"/>
            <a:ext cx="551219" cy="471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Times New Roman" pitchFamily="18" charset="0"/>
                <a:cs typeface="Times New Roman" pitchFamily="18" charset="0"/>
              </a:rPr>
              <a:t>⑤</a:t>
            </a:r>
            <a:endParaRPr kumimoji="1" lang="ja-JP" altLang="en-US" sz="2000" dirty="0">
              <a:solidFill>
                <a:schemeClr val="tx1"/>
              </a:solidFill>
              <a:latin typeface="Times New Roman" pitchFamily="18" charset="0"/>
              <a:cs typeface="Times New Roman" pitchFamily="18" charset="0"/>
            </a:endParaRPr>
          </a:p>
        </p:txBody>
      </p:sp>
      <p:sp>
        <p:nvSpPr>
          <p:cNvPr id="59" name="正方形/長方形 58"/>
          <p:cNvSpPr/>
          <p:nvPr/>
        </p:nvSpPr>
        <p:spPr>
          <a:xfrm>
            <a:off x="5977733" y="3985649"/>
            <a:ext cx="551219" cy="471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Times New Roman" pitchFamily="18" charset="0"/>
                <a:cs typeface="Times New Roman" pitchFamily="18" charset="0"/>
              </a:rPr>
              <a:t>⑥</a:t>
            </a:r>
            <a:endParaRPr kumimoji="1" lang="ja-JP" altLang="en-US" sz="2000" dirty="0">
              <a:solidFill>
                <a:schemeClr val="tx1"/>
              </a:solidFill>
              <a:latin typeface="Times New Roman" pitchFamily="18" charset="0"/>
              <a:cs typeface="Times New Roman" pitchFamily="18" charset="0"/>
            </a:endParaRPr>
          </a:p>
        </p:txBody>
      </p:sp>
      <p:sp>
        <p:nvSpPr>
          <p:cNvPr id="64" name="正方形/長方形 63"/>
          <p:cNvSpPr/>
          <p:nvPr/>
        </p:nvSpPr>
        <p:spPr>
          <a:xfrm>
            <a:off x="3156190" y="2957898"/>
            <a:ext cx="551219" cy="471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Times New Roman" pitchFamily="18" charset="0"/>
                <a:cs typeface="Times New Roman" pitchFamily="18" charset="0"/>
              </a:rPr>
              <a:t>①</a:t>
            </a:r>
            <a:endParaRPr kumimoji="1" lang="ja-JP" altLang="en-US" sz="2000" dirty="0">
              <a:solidFill>
                <a:schemeClr val="tx1"/>
              </a:solidFill>
              <a:latin typeface="Times New Roman" pitchFamily="18" charset="0"/>
              <a:cs typeface="Times New Roman" pitchFamily="18" charset="0"/>
            </a:endParaRPr>
          </a:p>
        </p:txBody>
      </p:sp>
      <p:sp>
        <p:nvSpPr>
          <p:cNvPr id="65" name="正方形/長方形 64"/>
          <p:cNvSpPr/>
          <p:nvPr/>
        </p:nvSpPr>
        <p:spPr>
          <a:xfrm>
            <a:off x="3718317" y="2957898"/>
            <a:ext cx="551219" cy="471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Times New Roman" pitchFamily="18" charset="0"/>
                <a:cs typeface="Times New Roman" pitchFamily="18" charset="0"/>
              </a:rPr>
              <a:t>②</a:t>
            </a:r>
            <a:endParaRPr kumimoji="1" lang="ja-JP" altLang="en-US" sz="2000" dirty="0">
              <a:solidFill>
                <a:schemeClr val="tx1"/>
              </a:solidFill>
              <a:latin typeface="Times New Roman" pitchFamily="18" charset="0"/>
              <a:cs typeface="Times New Roman" pitchFamily="18" charset="0"/>
            </a:endParaRPr>
          </a:p>
        </p:txBody>
      </p:sp>
      <p:sp>
        <p:nvSpPr>
          <p:cNvPr id="66" name="正方形/長方形 65"/>
          <p:cNvSpPr/>
          <p:nvPr/>
        </p:nvSpPr>
        <p:spPr>
          <a:xfrm>
            <a:off x="4853479" y="2957898"/>
            <a:ext cx="551219" cy="471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Times New Roman" pitchFamily="18" charset="0"/>
                <a:cs typeface="Times New Roman" pitchFamily="18" charset="0"/>
              </a:rPr>
              <a:t>③</a:t>
            </a:r>
            <a:endParaRPr kumimoji="1" lang="ja-JP" altLang="en-US" sz="2000" dirty="0">
              <a:solidFill>
                <a:schemeClr val="tx1"/>
              </a:solidFill>
              <a:latin typeface="Times New Roman" pitchFamily="18" charset="0"/>
              <a:cs typeface="Times New Roman" pitchFamily="18" charset="0"/>
            </a:endParaRPr>
          </a:p>
        </p:txBody>
      </p:sp>
      <p:sp>
        <p:nvSpPr>
          <p:cNvPr id="67" name="正方形/長方形 66"/>
          <p:cNvSpPr/>
          <p:nvPr/>
        </p:nvSpPr>
        <p:spPr>
          <a:xfrm>
            <a:off x="5415606" y="2957898"/>
            <a:ext cx="551219" cy="471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Times New Roman" pitchFamily="18" charset="0"/>
                <a:cs typeface="Times New Roman" pitchFamily="18" charset="0"/>
              </a:rPr>
              <a:t>④</a:t>
            </a:r>
            <a:endParaRPr kumimoji="1" lang="ja-JP" altLang="en-US" sz="2000" dirty="0">
              <a:solidFill>
                <a:schemeClr val="tx1"/>
              </a:solidFill>
              <a:latin typeface="Times New Roman" pitchFamily="18" charset="0"/>
              <a:cs typeface="Times New Roman" pitchFamily="18" charset="0"/>
            </a:endParaRPr>
          </a:p>
        </p:txBody>
      </p:sp>
      <p:sp>
        <p:nvSpPr>
          <p:cNvPr id="68" name="正方形/長方形 67"/>
          <p:cNvSpPr/>
          <p:nvPr/>
        </p:nvSpPr>
        <p:spPr>
          <a:xfrm>
            <a:off x="6528952" y="2957898"/>
            <a:ext cx="551219" cy="471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Times New Roman" pitchFamily="18" charset="0"/>
                <a:cs typeface="Times New Roman" pitchFamily="18" charset="0"/>
              </a:rPr>
              <a:t>⑤</a:t>
            </a:r>
            <a:endParaRPr kumimoji="1" lang="ja-JP" altLang="en-US" sz="2000" dirty="0">
              <a:solidFill>
                <a:schemeClr val="tx1"/>
              </a:solidFill>
              <a:latin typeface="Times New Roman" pitchFamily="18" charset="0"/>
              <a:cs typeface="Times New Roman" pitchFamily="18" charset="0"/>
            </a:endParaRPr>
          </a:p>
        </p:txBody>
      </p:sp>
      <p:sp>
        <p:nvSpPr>
          <p:cNvPr id="69" name="正方形/長方形 68"/>
          <p:cNvSpPr/>
          <p:nvPr/>
        </p:nvSpPr>
        <p:spPr>
          <a:xfrm>
            <a:off x="7101987" y="2957898"/>
            <a:ext cx="551219" cy="471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Times New Roman" pitchFamily="18" charset="0"/>
                <a:cs typeface="Times New Roman" pitchFamily="18" charset="0"/>
              </a:rPr>
              <a:t>⑥</a:t>
            </a:r>
            <a:endParaRPr kumimoji="1" lang="ja-JP" altLang="en-US" sz="2000" dirty="0">
              <a:solidFill>
                <a:schemeClr val="tx1"/>
              </a:solidFill>
              <a:latin typeface="Times New Roman" pitchFamily="18" charset="0"/>
              <a:cs typeface="Times New Roman" pitchFamily="18" charset="0"/>
            </a:endParaRPr>
          </a:p>
        </p:txBody>
      </p:sp>
      <p:sp>
        <p:nvSpPr>
          <p:cNvPr id="70" name="正方形/長方形 69"/>
          <p:cNvSpPr/>
          <p:nvPr/>
        </p:nvSpPr>
        <p:spPr>
          <a:xfrm>
            <a:off x="4186756" y="2957898"/>
            <a:ext cx="551219" cy="471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rgbClr val="FF0000"/>
                </a:solidFill>
                <a:latin typeface="Times New Roman" pitchFamily="18" charset="0"/>
                <a:cs typeface="Times New Roman" pitchFamily="18" charset="0"/>
              </a:rPr>
              <a:t>②</a:t>
            </a:r>
            <a:endParaRPr kumimoji="1" lang="ja-JP" altLang="en-US" sz="2000" dirty="0">
              <a:solidFill>
                <a:srgbClr val="FF0000"/>
              </a:solidFill>
              <a:latin typeface="Times New Roman" pitchFamily="18" charset="0"/>
              <a:cs typeface="Times New Roman" pitchFamily="18" charset="0"/>
            </a:endParaRPr>
          </a:p>
        </p:txBody>
      </p:sp>
      <p:sp>
        <p:nvSpPr>
          <p:cNvPr id="71" name="正方形/長方形 70"/>
          <p:cNvSpPr/>
          <p:nvPr/>
        </p:nvSpPr>
        <p:spPr>
          <a:xfrm>
            <a:off x="5977733" y="2957898"/>
            <a:ext cx="551219" cy="471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rgbClr val="FF0000"/>
                </a:solidFill>
                <a:latin typeface="Times New Roman" pitchFamily="18" charset="0"/>
                <a:cs typeface="Times New Roman" pitchFamily="18" charset="0"/>
              </a:rPr>
              <a:t>④</a:t>
            </a:r>
            <a:endParaRPr kumimoji="1" lang="ja-JP" altLang="en-US" sz="2000" dirty="0">
              <a:solidFill>
                <a:srgbClr val="FF0000"/>
              </a:solidFill>
              <a:latin typeface="Times New Roman" pitchFamily="18" charset="0"/>
              <a:cs typeface="Times New Roman" pitchFamily="18" charset="0"/>
            </a:endParaRPr>
          </a:p>
        </p:txBody>
      </p:sp>
      <p:sp>
        <p:nvSpPr>
          <p:cNvPr id="74" name="角丸四角形 73"/>
          <p:cNvSpPr/>
          <p:nvPr/>
        </p:nvSpPr>
        <p:spPr>
          <a:xfrm>
            <a:off x="1210078" y="4339143"/>
            <a:ext cx="1077290" cy="471325"/>
          </a:xfrm>
          <a:prstGeom prst="roundRect">
            <a:avLst/>
          </a:prstGeom>
          <a:solidFill>
            <a:schemeClr val="bg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lang="en-US" altLang="ja-JP" sz="2000" dirty="0" smtClean="0">
                <a:solidFill>
                  <a:schemeClr val="tx1"/>
                </a:solidFill>
                <a:latin typeface="Times New Roman" pitchFamily="18" charset="0"/>
                <a:cs typeface="Times New Roman" pitchFamily="18" charset="0"/>
              </a:rPr>
              <a:t>Original</a:t>
            </a:r>
            <a:endParaRPr kumimoji="1" lang="ja-JP" altLang="en-US" sz="2000" dirty="0">
              <a:solidFill>
                <a:schemeClr val="tx1"/>
              </a:solidFill>
              <a:latin typeface="Times New Roman" pitchFamily="18" charset="0"/>
              <a:cs typeface="Times New Roman" pitchFamily="18" charset="0"/>
            </a:endParaRPr>
          </a:p>
        </p:txBody>
      </p:sp>
      <p:cxnSp>
        <p:nvCxnSpPr>
          <p:cNvPr id="75" name="直線矢印コネクタ 74"/>
          <p:cNvCxnSpPr/>
          <p:nvPr/>
        </p:nvCxnSpPr>
        <p:spPr>
          <a:xfrm>
            <a:off x="2990147" y="5294806"/>
            <a:ext cx="4871767" cy="2599"/>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p:nvPr/>
        </p:nvCxnSpPr>
        <p:spPr>
          <a:xfrm rot="5400000">
            <a:off x="2686263" y="5307793"/>
            <a:ext cx="706909"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82" name="直線コネクタ 81"/>
          <p:cNvCxnSpPr/>
          <p:nvPr/>
        </p:nvCxnSpPr>
        <p:spPr>
          <a:xfrm rot="16200000" flipH="1">
            <a:off x="3490791" y="5307716"/>
            <a:ext cx="706909"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85" name="直線矢印コネクタ 84"/>
          <p:cNvCxnSpPr/>
          <p:nvPr/>
        </p:nvCxnSpPr>
        <p:spPr>
          <a:xfrm>
            <a:off x="3083835" y="5543416"/>
            <a:ext cx="749503" cy="2599"/>
          </a:xfrm>
          <a:prstGeom prst="straightConnector1">
            <a:avLst/>
          </a:prstGeom>
          <a:ln>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6" name="直線コネクタ 85"/>
          <p:cNvCxnSpPr/>
          <p:nvPr/>
        </p:nvCxnSpPr>
        <p:spPr>
          <a:xfrm rot="16200000" flipH="1">
            <a:off x="2709048" y="4587713"/>
            <a:ext cx="706909"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87" name="直線コネクタ 86"/>
          <p:cNvCxnSpPr/>
          <p:nvPr/>
        </p:nvCxnSpPr>
        <p:spPr>
          <a:xfrm rot="16200000" flipH="1">
            <a:off x="3271175" y="4587713"/>
            <a:ext cx="706909"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88" name="直線矢印コネクタ 87"/>
          <p:cNvCxnSpPr/>
          <p:nvPr/>
        </p:nvCxnSpPr>
        <p:spPr>
          <a:xfrm>
            <a:off x="3062502" y="4044487"/>
            <a:ext cx="562127" cy="2599"/>
          </a:xfrm>
          <a:prstGeom prst="straightConnector1">
            <a:avLst/>
          </a:prstGeom>
          <a:ln>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9" name="直線コネクタ 88"/>
          <p:cNvCxnSpPr/>
          <p:nvPr/>
        </p:nvCxnSpPr>
        <p:spPr>
          <a:xfrm rot="16200000" flipH="1">
            <a:off x="2709048" y="3691032"/>
            <a:ext cx="706909"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90" name="直線コネクタ 89"/>
          <p:cNvCxnSpPr/>
          <p:nvPr/>
        </p:nvCxnSpPr>
        <p:spPr>
          <a:xfrm rot="16200000" flipH="1">
            <a:off x="3271175" y="3691032"/>
            <a:ext cx="706909"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93" name="角丸四角形 92"/>
          <p:cNvSpPr/>
          <p:nvPr/>
        </p:nvSpPr>
        <p:spPr>
          <a:xfrm>
            <a:off x="582502" y="3442384"/>
            <a:ext cx="2248508" cy="47132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lang="en-US" altLang="ja-JP" sz="2000" dirty="0" smtClean="0">
                <a:solidFill>
                  <a:schemeClr val="tx1"/>
                </a:solidFill>
                <a:latin typeface="Times New Roman" pitchFamily="18" charset="0"/>
                <a:cs typeface="Times New Roman" pitchFamily="18" charset="0"/>
              </a:rPr>
              <a:t>Proposed method</a:t>
            </a:r>
            <a:endParaRPr kumimoji="1" lang="ja-JP" altLang="en-US" sz="2000" dirty="0">
              <a:solidFill>
                <a:schemeClr val="tx1"/>
              </a:solidFill>
              <a:latin typeface="Times New Roman" pitchFamily="18" charset="0"/>
              <a:cs typeface="Times New Roman" pitchFamily="18" charset="0"/>
            </a:endParaRPr>
          </a:p>
        </p:txBody>
      </p:sp>
      <p:sp>
        <p:nvSpPr>
          <p:cNvPr id="94" name="角丸四角形 93"/>
          <p:cNvSpPr/>
          <p:nvPr/>
        </p:nvSpPr>
        <p:spPr>
          <a:xfrm>
            <a:off x="179512" y="5072091"/>
            <a:ext cx="2810635" cy="47132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lang="en-US" altLang="ja-JP" sz="2000" dirty="0" smtClean="0">
                <a:solidFill>
                  <a:schemeClr val="tx1"/>
                </a:solidFill>
                <a:latin typeface="Times New Roman" pitchFamily="18" charset="0"/>
                <a:cs typeface="Times New Roman" pitchFamily="18" charset="0"/>
              </a:rPr>
              <a:t>Conventional method</a:t>
            </a:r>
            <a:endParaRPr kumimoji="1" lang="ja-JP" altLang="en-US" sz="2000" dirty="0">
              <a:solidFill>
                <a:schemeClr val="tx1"/>
              </a:solidFill>
              <a:latin typeface="Times New Roman" pitchFamily="18" charset="0"/>
              <a:cs typeface="Times New Roman" pitchFamily="18" charset="0"/>
            </a:endParaRPr>
          </a:p>
        </p:txBody>
      </p:sp>
      <p:sp>
        <p:nvSpPr>
          <p:cNvPr id="95" name="角丸四角形 94"/>
          <p:cNvSpPr/>
          <p:nvPr/>
        </p:nvSpPr>
        <p:spPr>
          <a:xfrm>
            <a:off x="683568" y="5733256"/>
            <a:ext cx="8352928" cy="432048"/>
          </a:xfrm>
          <a:prstGeom prst="roundRect">
            <a:avLst/>
          </a:prstGeom>
          <a:solidFill>
            <a:schemeClr val="bg1"/>
          </a:solidFill>
          <a:ln w="3810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2000" dirty="0" smtClean="0">
                <a:solidFill>
                  <a:schemeClr val="tx1"/>
                </a:solidFill>
                <a:latin typeface="Times New Roman" pitchFamily="18" charset="0"/>
                <a:cs typeface="Times New Roman" pitchFamily="18" charset="0"/>
              </a:rPr>
              <a:t>Fundamental period is enlarged or shorted and pitch becomes lower or higher.</a:t>
            </a:r>
            <a:endParaRPr kumimoji="1" lang="ja-JP" altLang="en-US" sz="2000" dirty="0">
              <a:solidFill>
                <a:schemeClr val="tx1"/>
              </a:solidFill>
              <a:latin typeface="Times New Roman" pitchFamily="18" charset="0"/>
              <a:cs typeface="Times New Roman" pitchFamily="18" charset="0"/>
            </a:endParaRPr>
          </a:p>
        </p:txBody>
      </p:sp>
      <p:sp>
        <p:nvSpPr>
          <p:cNvPr id="98" name="正方形/長方形 97"/>
          <p:cNvSpPr/>
          <p:nvPr/>
        </p:nvSpPr>
        <p:spPr>
          <a:xfrm>
            <a:off x="251520" y="1268760"/>
            <a:ext cx="8568952" cy="1015663"/>
          </a:xfrm>
          <a:prstGeom prst="rect">
            <a:avLst/>
          </a:prstGeom>
        </p:spPr>
        <p:txBody>
          <a:bodyPr wrap="square">
            <a:spAutoFit/>
          </a:bodyPr>
          <a:lstStyle/>
          <a:p>
            <a:pPr algn="just"/>
            <a:r>
              <a:rPr lang="en-US" altLang="ja-JP" sz="2000" dirty="0" smtClean="0">
                <a:latin typeface="Arial" pitchFamily="34" charset="0"/>
                <a:cs typeface="Arial" pitchFamily="34" charset="0"/>
              </a:rPr>
              <a:t>To keep the fundamental period, </a:t>
            </a:r>
          </a:p>
          <a:p>
            <a:r>
              <a:rPr lang="en-US" altLang="ja-JP" sz="2000" dirty="0" smtClean="0">
                <a:latin typeface="Arial" pitchFamily="34" charset="0"/>
                <a:cs typeface="Arial" pitchFamily="34" charset="0"/>
              </a:rPr>
              <a:t>the speech rate control technology is based on expansion and contraction of waveform by insertion and deletion of  fundamental periods. </a:t>
            </a:r>
          </a:p>
        </p:txBody>
      </p:sp>
      <p:pic>
        <p:nvPicPr>
          <p:cNvPr id="99" name="Picture 6" descr="logo2_blackback"/>
          <p:cNvPicPr>
            <a:picLocks noChangeAspect="1" noChangeArrowheads="1"/>
          </p:cNvPicPr>
          <p:nvPr/>
        </p:nvPicPr>
        <p:blipFill>
          <a:blip r:embed="rId3" cstate="print"/>
          <a:srcRect/>
          <a:stretch>
            <a:fillRect/>
          </a:stretch>
        </p:blipFill>
        <p:spPr bwMode="auto">
          <a:xfrm>
            <a:off x="86792" y="6453336"/>
            <a:ext cx="812800" cy="304800"/>
          </a:xfrm>
          <a:prstGeom prst="rect">
            <a:avLst/>
          </a:prstGeom>
          <a:noFill/>
          <a:ln w="9525">
            <a:noFill/>
            <a:miter lim="800000"/>
            <a:headEnd/>
            <a:tailEnd/>
          </a:ln>
        </p:spPr>
      </p:pic>
      <p:sp>
        <p:nvSpPr>
          <p:cNvPr id="61" name="角丸四角形 60"/>
          <p:cNvSpPr/>
          <p:nvPr/>
        </p:nvSpPr>
        <p:spPr>
          <a:xfrm>
            <a:off x="683568" y="2564904"/>
            <a:ext cx="8352928" cy="432048"/>
          </a:xfrm>
          <a:prstGeom prst="roundRect">
            <a:avLst/>
          </a:prstGeom>
          <a:solidFill>
            <a:schemeClr val="bg1"/>
          </a:solidFill>
          <a:ln w="3810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2000" dirty="0" smtClean="0">
                <a:solidFill>
                  <a:schemeClr val="tx1"/>
                </a:solidFill>
                <a:latin typeface="Times New Roman" pitchFamily="18" charset="0"/>
                <a:cs typeface="Times New Roman" pitchFamily="18" charset="0"/>
              </a:rPr>
              <a:t>Fundamental period is not changed and vocal pitch and quality are maintained .</a:t>
            </a:r>
            <a:endParaRPr kumimoji="1" lang="ja-JP" altLang="en-US" sz="2000" dirty="0">
              <a:solidFill>
                <a:schemeClr val="tx1"/>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fontScale="90000"/>
          </a:bodyPr>
          <a:lstStyle/>
          <a:p>
            <a:r>
              <a:rPr lang="en-US" altLang="ja-JP" dirty="0" smtClean="0"/>
              <a:t>Principal of speech rate control (II)</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6</a:t>
            </a:fld>
            <a:endParaRPr kumimoji="1" lang="ja-JP" altLang="en-US"/>
          </a:p>
        </p:txBody>
      </p:sp>
      <p:grpSp>
        <p:nvGrpSpPr>
          <p:cNvPr id="40" name="グループ化 39"/>
          <p:cNvGrpSpPr/>
          <p:nvPr/>
        </p:nvGrpSpPr>
        <p:grpSpPr>
          <a:xfrm>
            <a:off x="323528" y="2995151"/>
            <a:ext cx="8640960" cy="3530193"/>
            <a:chOff x="-511764" y="2492896"/>
            <a:chExt cx="5443804" cy="2664296"/>
          </a:xfrm>
        </p:grpSpPr>
        <p:sp>
          <p:nvSpPr>
            <p:cNvPr id="5" name="角丸四角形 4"/>
            <p:cNvSpPr/>
            <p:nvPr/>
          </p:nvSpPr>
          <p:spPr>
            <a:xfrm>
              <a:off x="395536" y="2564904"/>
              <a:ext cx="2016224" cy="288032"/>
            </a:xfrm>
            <a:prstGeom prst="round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r>
                <a:rPr kumimoji="1" lang="en-US" altLang="ja-JP" dirty="0" smtClean="0">
                  <a:solidFill>
                    <a:schemeClr val="tx1"/>
                  </a:solidFill>
                  <a:latin typeface="Times New Roman" pitchFamily="18" charset="0"/>
                  <a:cs typeface="Times New Roman" pitchFamily="18" charset="0"/>
                </a:rPr>
                <a:t>Good morning everyone! </a:t>
              </a:r>
              <a:endParaRPr kumimoji="1" lang="ja-JP" altLang="en-US" dirty="0">
                <a:solidFill>
                  <a:schemeClr val="tx1"/>
                </a:solidFill>
                <a:latin typeface="Times New Roman" pitchFamily="18" charset="0"/>
                <a:cs typeface="Times New Roman" pitchFamily="18" charset="0"/>
              </a:endParaRPr>
            </a:p>
          </p:txBody>
        </p:sp>
        <p:sp>
          <p:nvSpPr>
            <p:cNvPr id="6" name="角丸四角形 5"/>
            <p:cNvSpPr/>
            <p:nvPr/>
          </p:nvSpPr>
          <p:spPr>
            <a:xfrm>
              <a:off x="2915816" y="2564904"/>
              <a:ext cx="1152128" cy="288032"/>
            </a:xfrm>
            <a:prstGeom prst="round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r>
                <a:rPr lang="en-US" altLang="ja-JP" dirty="0" smtClean="0">
                  <a:solidFill>
                    <a:schemeClr val="tx1"/>
                  </a:solidFill>
                  <a:latin typeface="Times New Roman" pitchFamily="18" charset="0"/>
                  <a:cs typeface="Times New Roman" pitchFamily="18" charset="0"/>
                </a:rPr>
                <a:t>Here in NHK.</a:t>
              </a:r>
              <a:endParaRPr kumimoji="1" lang="ja-JP" altLang="en-US" dirty="0">
                <a:solidFill>
                  <a:schemeClr val="tx1"/>
                </a:solidFill>
                <a:latin typeface="Times New Roman" pitchFamily="18" charset="0"/>
                <a:cs typeface="Times New Roman" pitchFamily="18" charset="0"/>
              </a:endParaRPr>
            </a:p>
          </p:txBody>
        </p:sp>
        <p:cxnSp>
          <p:nvCxnSpPr>
            <p:cNvPr id="7" name="直線コネクタ 6"/>
            <p:cNvCxnSpPr>
              <a:stCxn id="5" idx="3"/>
              <a:endCxn id="6" idx="1"/>
            </p:cNvCxnSpPr>
            <p:nvPr/>
          </p:nvCxnSpPr>
          <p:spPr>
            <a:xfrm>
              <a:off x="2411760" y="2708920"/>
              <a:ext cx="504056" cy="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a:stCxn id="6" idx="3"/>
            </p:cNvCxnSpPr>
            <p:nvPr/>
          </p:nvCxnSpPr>
          <p:spPr>
            <a:xfrm>
              <a:off x="4067944" y="2708920"/>
              <a:ext cx="648072" cy="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
          <p:nvSpPr>
            <p:cNvPr id="11" name="角丸四角形 10"/>
            <p:cNvSpPr/>
            <p:nvPr/>
          </p:nvSpPr>
          <p:spPr>
            <a:xfrm>
              <a:off x="395536" y="3501008"/>
              <a:ext cx="2664296" cy="288032"/>
            </a:xfrm>
            <a:prstGeom prst="round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dist"/>
              <a:r>
                <a:rPr kumimoji="1" lang="en-US" altLang="ja-JP" dirty="0" smtClean="0">
                  <a:solidFill>
                    <a:schemeClr val="tx1"/>
                  </a:solidFill>
                  <a:latin typeface="Times New Roman" pitchFamily="18" charset="0"/>
                  <a:cs typeface="Times New Roman" pitchFamily="18" charset="0"/>
                </a:rPr>
                <a:t>Good morning everyone! </a:t>
              </a:r>
              <a:endParaRPr kumimoji="1" lang="ja-JP" altLang="en-US" dirty="0">
                <a:solidFill>
                  <a:schemeClr val="tx1"/>
                </a:solidFill>
                <a:latin typeface="Times New Roman" pitchFamily="18" charset="0"/>
                <a:cs typeface="Times New Roman" pitchFamily="18" charset="0"/>
              </a:endParaRPr>
            </a:p>
          </p:txBody>
        </p:sp>
        <p:sp>
          <p:nvSpPr>
            <p:cNvPr id="12" name="角丸四角形 11"/>
            <p:cNvSpPr/>
            <p:nvPr/>
          </p:nvSpPr>
          <p:spPr>
            <a:xfrm>
              <a:off x="3347864" y="3501008"/>
              <a:ext cx="1440160" cy="288032"/>
            </a:xfrm>
            <a:prstGeom prst="round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dist"/>
              <a:r>
                <a:rPr lang="en-US" altLang="ja-JP" dirty="0" smtClean="0">
                  <a:solidFill>
                    <a:schemeClr val="tx1"/>
                  </a:solidFill>
                  <a:latin typeface="Times New Roman" pitchFamily="18" charset="0"/>
                  <a:cs typeface="Times New Roman" pitchFamily="18" charset="0"/>
                </a:rPr>
                <a:t>Here in NHK.</a:t>
              </a:r>
              <a:endParaRPr kumimoji="1" lang="ja-JP" altLang="en-US" dirty="0">
                <a:solidFill>
                  <a:schemeClr val="tx1"/>
                </a:solidFill>
                <a:latin typeface="Times New Roman" pitchFamily="18" charset="0"/>
                <a:cs typeface="Times New Roman" pitchFamily="18" charset="0"/>
              </a:endParaRPr>
            </a:p>
          </p:txBody>
        </p:sp>
        <p:cxnSp>
          <p:nvCxnSpPr>
            <p:cNvPr id="13" name="直線コネクタ 12"/>
            <p:cNvCxnSpPr>
              <a:stCxn id="11" idx="3"/>
              <a:endCxn id="12" idx="1"/>
            </p:cNvCxnSpPr>
            <p:nvPr/>
          </p:nvCxnSpPr>
          <p:spPr>
            <a:xfrm>
              <a:off x="3059832" y="3645024"/>
              <a:ext cx="288032" cy="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a:off x="395536" y="4653136"/>
              <a:ext cx="4320480" cy="1588"/>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5" name="正方形/長方形 14"/>
            <p:cNvSpPr/>
            <p:nvPr/>
          </p:nvSpPr>
          <p:spPr>
            <a:xfrm>
              <a:off x="4017640" y="4653136"/>
              <a:ext cx="914400"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latin typeface="Times New Roman" pitchFamily="18" charset="0"/>
                  <a:cs typeface="Times New Roman" pitchFamily="18" charset="0"/>
                </a:rPr>
                <a:t>time</a:t>
              </a:r>
              <a:endParaRPr kumimoji="1" lang="ja-JP" altLang="en-US" dirty="0">
                <a:solidFill>
                  <a:schemeClr val="tx1"/>
                </a:solidFill>
                <a:latin typeface="Times New Roman" pitchFamily="18" charset="0"/>
                <a:cs typeface="Times New Roman" pitchFamily="18" charset="0"/>
              </a:endParaRPr>
            </a:p>
          </p:txBody>
        </p:sp>
        <p:sp>
          <p:nvSpPr>
            <p:cNvPr id="16" name="角丸四角形 15"/>
            <p:cNvSpPr/>
            <p:nvPr/>
          </p:nvSpPr>
          <p:spPr>
            <a:xfrm>
              <a:off x="2915816" y="4293096"/>
              <a:ext cx="1224136" cy="288032"/>
            </a:xfrm>
            <a:prstGeom prst="round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dist"/>
              <a:endParaRPr kumimoji="1" lang="ja-JP" altLang="en-US" dirty="0">
                <a:solidFill>
                  <a:schemeClr val="tx1"/>
                </a:solidFill>
                <a:latin typeface="Times New Roman" pitchFamily="18" charset="0"/>
                <a:cs typeface="Times New Roman" pitchFamily="18" charset="0"/>
              </a:endParaRPr>
            </a:p>
          </p:txBody>
        </p:sp>
        <p:sp>
          <p:nvSpPr>
            <p:cNvPr id="17" name="角丸四角形 16"/>
            <p:cNvSpPr/>
            <p:nvPr/>
          </p:nvSpPr>
          <p:spPr>
            <a:xfrm>
              <a:off x="395536" y="4293096"/>
              <a:ext cx="2448272" cy="288032"/>
            </a:xfrm>
            <a:prstGeom prst="round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dist"/>
              <a:r>
                <a:rPr kumimoji="1" lang="en-US" altLang="ja-JP" dirty="0" smtClean="0">
                  <a:solidFill>
                    <a:schemeClr val="tx1"/>
                  </a:solidFill>
                  <a:latin typeface="Times New Roman" pitchFamily="18" charset="0"/>
                  <a:cs typeface="Times New Roman" pitchFamily="18" charset="0"/>
                </a:rPr>
                <a:t> </a:t>
              </a:r>
              <a:endParaRPr kumimoji="1" lang="ja-JP" altLang="en-US" dirty="0">
                <a:solidFill>
                  <a:schemeClr val="tx1"/>
                </a:solidFill>
                <a:latin typeface="Times New Roman" pitchFamily="18" charset="0"/>
                <a:cs typeface="Times New Roman" pitchFamily="18" charset="0"/>
              </a:endParaRPr>
            </a:p>
          </p:txBody>
        </p:sp>
        <p:cxnSp>
          <p:nvCxnSpPr>
            <p:cNvPr id="18" name="直線コネクタ 17"/>
            <p:cNvCxnSpPr>
              <a:endCxn id="16" idx="1"/>
            </p:cNvCxnSpPr>
            <p:nvPr/>
          </p:nvCxnSpPr>
          <p:spPr>
            <a:xfrm rot="5400000" flipH="1" flipV="1">
              <a:off x="2915816" y="4437112"/>
              <a:ext cx="0" cy="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a:stCxn id="16" idx="3"/>
            </p:cNvCxnSpPr>
            <p:nvPr/>
          </p:nvCxnSpPr>
          <p:spPr>
            <a:xfrm>
              <a:off x="4139952" y="4437112"/>
              <a:ext cx="576064" cy="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
          <p:nvSpPr>
            <p:cNvPr id="20" name="角丸四角形 19"/>
            <p:cNvSpPr/>
            <p:nvPr/>
          </p:nvSpPr>
          <p:spPr>
            <a:xfrm>
              <a:off x="1115616" y="4293096"/>
              <a:ext cx="720080" cy="28803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dist"/>
              <a:r>
                <a:rPr kumimoji="1" lang="en-US" altLang="ja-JP" dirty="0" smtClean="0">
                  <a:solidFill>
                    <a:schemeClr val="tx1"/>
                  </a:solidFill>
                  <a:latin typeface="Times New Roman" pitchFamily="18" charset="0"/>
                  <a:cs typeface="Times New Roman" pitchFamily="18" charset="0"/>
                </a:rPr>
                <a:t>morning</a:t>
              </a:r>
              <a:endParaRPr kumimoji="1" lang="ja-JP" altLang="en-US" dirty="0">
                <a:solidFill>
                  <a:schemeClr val="tx1"/>
                </a:solidFill>
                <a:latin typeface="Times New Roman" pitchFamily="18" charset="0"/>
                <a:cs typeface="Times New Roman" pitchFamily="18" charset="0"/>
              </a:endParaRPr>
            </a:p>
          </p:txBody>
        </p:sp>
        <p:sp>
          <p:nvSpPr>
            <p:cNvPr id="21" name="角丸四角形 20"/>
            <p:cNvSpPr/>
            <p:nvPr/>
          </p:nvSpPr>
          <p:spPr>
            <a:xfrm>
              <a:off x="450404" y="4293096"/>
              <a:ext cx="593204" cy="28803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dist"/>
              <a:r>
                <a:rPr kumimoji="1" lang="en-US" altLang="ja-JP" dirty="0" smtClean="0">
                  <a:solidFill>
                    <a:schemeClr val="tx1"/>
                  </a:solidFill>
                  <a:latin typeface="Times New Roman" pitchFamily="18" charset="0"/>
                  <a:cs typeface="Times New Roman" pitchFamily="18" charset="0"/>
                </a:rPr>
                <a:t>Good</a:t>
              </a:r>
              <a:endParaRPr kumimoji="1" lang="ja-JP" altLang="en-US" dirty="0">
                <a:solidFill>
                  <a:schemeClr val="tx1"/>
                </a:solidFill>
                <a:latin typeface="Times New Roman" pitchFamily="18" charset="0"/>
                <a:cs typeface="Times New Roman" pitchFamily="18" charset="0"/>
              </a:endParaRPr>
            </a:p>
          </p:txBody>
        </p:sp>
        <p:sp>
          <p:nvSpPr>
            <p:cNvPr id="22" name="角丸四角形 21"/>
            <p:cNvSpPr/>
            <p:nvPr/>
          </p:nvSpPr>
          <p:spPr>
            <a:xfrm>
              <a:off x="2955480" y="4293096"/>
              <a:ext cx="476250" cy="28803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dist"/>
              <a:r>
                <a:rPr lang="en-US" altLang="ja-JP" dirty="0" smtClean="0">
                  <a:solidFill>
                    <a:schemeClr val="tx1"/>
                  </a:solidFill>
                  <a:latin typeface="Times New Roman" pitchFamily="18" charset="0"/>
                  <a:cs typeface="Times New Roman" pitchFamily="18" charset="0"/>
                </a:rPr>
                <a:t>Here </a:t>
              </a:r>
              <a:endParaRPr kumimoji="1" lang="ja-JP" altLang="en-US" dirty="0">
                <a:solidFill>
                  <a:schemeClr val="tx1"/>
                </a:solidFill>
                <a:latin typeface="Times New Roman" pitchFamily="18" charset="0"/>
                <a:cs typeface="Times New Roman" pitchFamily="18" charset="0"/>
              </a:endParaRPr>
            </a:p>
          </p:txBody>
        </p:sp>
        <p:sp>
          <p:nvSpPr>
            <p:cNvPr id="23" name="角丸四角形 22"/>
            <p:cNvSpPr/>
            <p:nvPr/>
          </p:nvSpPr>
          <p:spPr>
            <a:xfrm>
              <a:off x="1907704" y="4293096"/>
              <a:ext cx="542950" cy="28803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dist"/>
              <a:r>
                <a:rPr kumimoji="1" lang="en-US" altLang="ja-JP" dirty="0" smtClean="0">
                  <a:solidFill>
                    <a:schemeClr val="tx1"/>
                  </a:solidFill>
                  <a:latin typeface="Times New Roman" pitchFamily="18" charset="0"/>
                  <a:cs typeface="Times New Roman" pitchFamily="18" charset="0"/>
                </a:rPr>
                <a:t>every </a:t>
              </a:r>
              <a:endParaRPr kumimoji="1" lang="ja-JP" altLang="en-US" dirty="0">
                <a:solidFill>
                  <a:schemeClr val="tx1"/>
                </a:solidFill>
                <a:latin typeface="Times New Roman" pitchFamily="18" charset="0"/>
                <a:cs typeface="Times New Roman" pitchFamily="18" charset="0"/>
              </a:endParaRPr>
            </a:p>
          </p:txBody>
        </p:sp>
        <p:sp>
          <p:nvSpPr>
            <p:cNvPr id="24" name="角丸四角形 23"/>
            <p:cNvSpPr/>
            <p:nvPr/>
          </p:nvSpPr>
          <p:spPr>
            <a:xfrm>
              <a:off x="2441128" y="4293096"/>
              <a:ext cx="402679" cy="28803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dist"/>
              <a:r>
                <a:rPr kumimoji="1" lang="en-US" altLang="ja-JP" dirty="0" smtClean="0">
                  <a:solidFill>
                    <a:schemeClr val="tx1"/>
                  </a:solidFill>
                  <a:latin typeface="Times New Roman" pitchFamily="18" charset="0"/>
                  <a:cs typeface="Times New Roman" pitchFamily="18" charset="0"/>
                </a:rPr>
                <a:t>one! </a:t>
              </a:r>
              <a:endParaRPr kumimoji="1" lang="ja-JP" altLang="en-US" dirty="0">
                <a:solidFill>
                  <a:schemeClr val="tx1"/>
                </a:solidFill>
                <a:latin typeface="Times New Roman" pitchFamily="18" charset="0"/>
                <a:cs typeface="Times New Roman" pitchFamily="18" charset="0"/>
              </a:endParaRPr>
            </a:p>
          </p:txBody>
        </p:sp>
        <p:cxnSp>
          <p:nvCxnSpPr>
            <p:cNvPr id="25" name="直線コネクタ 24"/>
            <p:cNvCxnSpPr>
              <a:stCxn id="17" idx="3"/>
              <a:endCxn id="22" idx="1"/>
            </p:cNvCxnSpPr>
            <p:nvPr/>
          </p:nvCxnSpPr>
          <p:spPr>
            <a:xfrm>
              <a:off x="2843808" y="4437112"/>
              <a:ext cx="111672" cy="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
          <p:nvSpPr>
            <p:cNvPr id="26" name="角丸四角形 25"/>
            <p:cNvSpPr/>
            <p:nvPr/>
          </p:nvSpPr>
          <p:spPr>
            <a:xfrm>
              <a:off x="3419872" y="4293096"/>
              <a:ext cx="728464" cy="28803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dist"/>
              <a:r>
                <a:rPr lang="en-US" altLang="ja-JP" dirty="0" smtClean="0">
                  <a:solidFill>
                    <a:schemeClr val="tx1"/>
                  </a:solidFill>
                  <a:latin typeface="Times New Roman" pitchFamily="18" charset="0"/>
                  <a:cs typeface="Times New Roman" pitchFamily="18" charset="0"/>
                </a:rPr>
                <a:t>in NHK.</a:t>
              </a:r>
              <a:endParaRPr kumimoji="1" lang="ja-JP" altLang="en-US" dirty="0">
                <a:solidFill>
                  <a:schemeClr val="tx1"/>
                </a:solidFill>
                <a:latin typeface="Times New Roman" pitchFamily="18" charset="0"/>
                <a:cs typeface="Times New Roman" pitchFamily="18" charset="0"/>
              </a:endParaRPr>
            </a:p>
          </p:txBody>
        </p:sp>
        <p:sp>
          <p:nvSpPr>
            <p:cNvPr id="27" name="角丸四角形 26"/>
            <p:cNvSpPr/>
            <p:nvPr/>
          </p:nvSpPr>
          <p:spPr>
            <a:xfrm>
              <a:off x="-511764" y="2602945"/>
              <a:ext cx="828000" cy="216024"/>
            </a:xfrm>
            <a:prstGeom prst="roundRect">
              <a:avLst/>
            </a:prstGeom>
            <a:solidFill>
              <a:schemeClr val="bg1"/>
            </a:solidFill>
            <a:ln w="28575" cmpd="sng">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lang="en-US" altLang="ja-JP" sz="2000" dirty="0" smtClean="0">
                  <a:solidFill>
                    <a:schemeClr val="tx1"/>
                  </a:solidFill>
                  <a:latin typeface="Times New Roman" pitchFamily="18" charset="0"/>
                  <a:cs typeface="Times New Roman" pitchFamily="18" charset="0"/>
                </a:rPr>
                <a:t>Original</a:t>
              </a:r>
              <a:endParaRPr kumimoji="1" lang="ja-JP" altLang="en-US" sz="2000" dirty="0">
                <a:solidFill>
                  <a:schemeClr val="tx1"/>
                </a:solidFill>
                <a:latin typeface="Times New Roman" pitchFamily="18" charset="0"/>
                <a:cs typeface="Times New Roman" pitchFamily="18" charset="0"/>
              </a:endParaRPr>
            </a:p>
          </p:txBody>
        </p:sp>
        <p:sp>
          <p:nvSpPr>
            <p:cNvPr id="28" name="角丸四角形 27"/>
            <p:cNvSpPr/>
            <p:nvPr/>
          </p:nvSpPr>
          <p:spPr>
            <a:xfrm>
              <a:off x="-511764" y="3309438"/>
              <a:ext cx="816571" cy="597802"/>
            </a:xfrm>
            <a:prstGeom prst="roundRect">
              <a:avLst/>
            </a:prstGeom>
            <a:solidFill>
              <a:schemeClr val="bg1"/>
            </a:solidFill>
            <a:ln w="28575" cmpd="sng">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lang="en-US" altLang="ja-JP" sz="2000" dirty="0" smtClean="0">
                  <a:solidFill>
                    <a:schemeClr val="tx1"/>
                  </a:solidFill>
                  <a:latin typeface="Times New Roman" pitchFamily="18" charset="0"/>
                  <a:cs typeface="Times New Roman" pitchFamily="18" charset="0"/>
                </a:rPr>
                <a:t>Uniformly</a:t>
              </a:r>
              <a:br>
                <a:rPr lang="en-US" altLang="ja-JP" sz="2000" dirty="0" smtClean="0">
                  <a:solidFill>
                    <a:schemeClr val="tx1"/>
                  </a:solidFill>
                  <a:latin typeface="Times New Roman" pitchFamily="18" charset="0"/>
                  <a:cs typeface="Times New Roman" pitchFamily="18" charset="0"/>
                </a:rPr>
              </a:br>
              <a:r>
                <a:rPr lang="en-US" altLang="ja-JP" sz="2000" dirty="0" smtClean="0">
                  <a:solidFill>
                    <a:schemeClr val="tx1"/>
                  </a:solidFill>
                  <a:latin typeface="Times New Roman" pitchFamily="18" charset="0"/>
                  <a:cs typeface="Times New Roman" pitchFamily="18" charset="0"/>
                </a:rPr>
                <a:t>extended</a:t>
              </a:r>
              <a:endParaRPr kumimoji="1" lang="ja-JP" altLang="en-US" sz="2000" dirty="0">
                <a:solidFill>
                  <a:schemeClr val="tx1"/>
                </a:solidFill>
                <a:latin typeface="Times New Roman" pitchFamily="18" charset="0"/>
                <a:cs typeface="Times New Roman" pitchFamily="18" charset="0"/>
              </a:endParaRPr>
            </a:p>
          </p:txBody>
        </p:sp>
        <p:sp>
          <p:nvSpPr>
            <p:cNvPr id="29" name="角丸四角形 28"/>
            <p:cNvSpPr/>
            <p:nvPr/>
          </p:nvSpPr>
          <p:spPr>
            <a:xfrm>
              <a:off x="-511763" y="4184211"/>
              <a:ext cx="816571" cy="538214"/>
            </a:xfrm>
            <a:prstGeom prst="roundRect">
              <a:avLst/>
            </a:prstGeom>
            <a:solidFill>
              <a:schemeClr val="bg1"/>
            </a:solidFill>
            <a:ln w="28575" cmpd="sng">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lang="en-US" altLang="ja-JP" sz="2000" dirty="0" smtClean="0">
                  <a:solidFill>
                    <a:schemeClr val="tx1"/>
                  </a:solidFill>
                  <a:latin typeface="Times New Roman" pitchFamily="18" charset="0"/>
                  <a:cs typeface="Times New Roman" pitchFamily="18" charset="0"/>
                </a:rPr>
                <a:t>Adaptive</a:t>
              </a:r>
              <a:br>
                <a:rPr lang="en-US" altLang="ja-JP" sz="2000" dirty="0" smtClean="0">
                  <a:solidFill>
                    <a:schemeClr val="tx1"/>
                  </a:solidFill>
                  <a:latin typeface="Times New Roman" pitchFamily="18" charset="0"/>
                  <a:cs typeface="Times New Roman" pitchFamily="18" charset="0"/>
                </a:rPr>
              </a:br>
              <a:r>
                <a:rPr lang="en-US" altLang="ja-JP" sz="2000" dirty="0" smtClean="0">
                  <a:solidFill>
                    <a:schemeClr val="tx1"/>
                  </a:solidFill>
                  <a:latin typeface="Times New Roman" pitchFamily="18" charset="0"/>
                  <a:cs typeface="Times New Roman" pitchFamily="18" charset="0"/>
                </a:rPr>
                <a:t>mode</a:t>
              </a:r>
              <a:endParaRPr kumimoji="1" lang="ja-JP" altLang="en-US" sz="2000" dirty="0">
                <a:solidFill>
                  <a:schemeClr val="tx1"/>
                </a:solidFill>
                <a:latin typeface="Times New Roman" pitchFamily="18" charset="0"/>
                <a:cs typeface="Times New Roman" pitchFamily="18" charset="0"/>
              </a:endParaRPr>
            </a:p>
          </p:txBody>
        </p:sp>
        <p:sp>
          <p:nvSpPr>
            <p:cNvPr id="30" name="角丸四角形吹き出し 29"/>
            <p:cNvSpPr/>
            <p:nvPr/>
          </p:nvSpPr>
          <p:spPr>
            <a:xfrm>
              <a:off x="2391598" y="2929019"/>
              <a:ext cx="576064" cy="216024"/>
            </a:xfrm>
            <a:prstGeom prst="wedgeRoundRectCallout">
              <a:avLst>
                <a:gd name="adj1" fmla="val -8965"/>
                <a:gd name="adj2" fmla="val -155346"/>
                <a:gd name="adj3" fmla="val 16667"/>
              </a:avLst>
            </a:prstGeom>
            <a:solidFill>
              <a:schemeClr val="bg1"/>
            </a:solid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i="1" dirty="0" smtClean="0">
                  <a:solidFill>
                    <a:schemeClr val="tx1"/>
                  </a:solidFill>
                  <a:latin typeface="Times New Roman" pitchFamily="18" charset="0"/>
                  <a:cs typeface="Times New Roman" pitchFamily="18" charset="0"/>
                </a:rPr>
                <a:t>pause</a:t>
              </a:r>
              <a:endParaRPr kumimoji="1" lang="ja-JP" altLang="en-US" i="1" dirty="0">
                <a:solidFill>
                  <a:schemeClr val="tx1"/>
                </a:solidFill>
                <a:latin typeface="Times New Roman" pitchFamily="18" charset="0"/>
                <a:cs typeface="Times New Roman" pitchFamily="18" charset="0"/>
              </a:endParaRPr>
            </a:p>
          </p:txBody>
        </p:sp>
        <p:sp>
          <p:nvSpPr>
            <p:cNvPr id="31" name="角丸四角形 30"/>
            <p:cNvSpPr/>
            <p:nvPr/>
          </p:nvSpPr>
          <p:spPr>
            <a:xfrm>
              <a:off x="3203848" y="3309438"/>
              <a:ext cx="1656183" cy="14401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en-US" altLang="ja-JP" i="1" dirty="0" smtClean="0">
                  <a:solidFill>
                    <a:schemeClr val="tx1"/>
                  </a:solidFill>
                  <a:latin typeface="Times New Roman" pitchFamily="18" charset="0"/>
                  <a:cs typeface="Times New Roman" pitchFamily="18" charset="0"/>
                </a:rPr>
                <a:t>Delay is accumulated</a:t>
              </a:r>
              <a:endParaRPr kumimoji="1" lang="ja-JP" altLang="en-US" i="1" dirty="0">
                <a:solidFill>
                  <a:schemeClr val="tx1"/>
                </a:solidFill>
                <a:latin typeface="Times New Roman" pitchFamily="18" charset="0"/>
                <a:cs typeface="Times New Roman" pitchFamily="18" charset="0"/>
              </a:endParaRPr>
            </a:p>
          </p:txBody>
        </p:sp>
        <p:sp>
          <p:nvSpPr>
            <p:cNvPr id="32" name="角丸四角形 31"/>
            <p:cNvSpPr/>
            <p:nvPr/>
          </p:nvSpPr>
          <p:spPr>
            <a:xfrm>
              <a:off x="3072074" y="4005062"/>
              <a:ext cx="1787959" cy="28803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nSpc>
                  <a:spcPts val="1800"/>
                </a:lnSpc>
              </a:pPr>
              <a:r>
                <a:rPr kumimoji="1" lang="en-US" altLang="ja-JP" i="1" dirty="0" smtClean="0">
                  <a:solidFill>
                    <a:schemeClr val="tx1"/>
                  </a:solidFill>
                  <a:latin typeface="Times New Roman" pitchFamily="18" charset="0"/>
                  <a:cs typeface="Times New Roman" pitchFamily="18" charset="0"/>
                </a:rPr>
                <a:t>Pause is shorted with maintaining the naturalness</a:t>
              </a:r>
              <a:endParaRPr kumimoji="1" lang="ja-JP" altLang="en-US" i="1" dirty="0">
                <a:solidFill>
                  <a:schemeClr val="tx1"/>
                </a:solidFill>
                <a:latin typeface="Times New Roman" pitchFamily="18" charset="0"/>
                <a:cs typeface="Times New Roman" pitchFamily="18" charset="0"/>
              </a:endParaRPr>
            </a:p>
          </p:txBody>
        </p:sp>
        <p:sp>
          <p:nvSpPr>
            <p:cNvPr id="34" name="角丸四角形 33"/>
            <p:cNvSpPr/>
            <p:nvPr/>
          </p:nvSpPr>
          <p:spPr>
            <a:xfrm>
              <a:off x="395536" y="4725144"/>
              <a:ext cx="2016224" cy="36004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nSpc>
                  <a:spcPts val="1800"/>
                </a:lnSpc>
              </a:pPr>
              <a:r>
                <a:rPr kumimoji="1" lang="en-US" altLang="ja-JP" i="1" dirty="0" smtClean="0">
                  <a:solidFill>
                    <a:schemeClr val="tx1"/>
                  </a:solidFill>
                  <a:latin typeface="Times New Roman" pitchFamily="18" charset="0"/>
                  <a:cs typeface="Times New Roman" pitchFamily="18" charset="0"/>
                </a:rPr>
                <a:t>Slowed at first and </a:t>
              </a:r>
            </a:p>
            <a:p>
              <a:pPr>
                <a:lnSpc>
                  <a:spcPts val="1800"/>
                </a:lnSpc>
              </a:pPr>
              <a:r>
                <a:rPr lang="en-US" altLang="ja-JP" i="1" dirty="0" smtClean="0">
                  <a:solidFill>
                    <a:schemeClr val="tx1"/>
                  </a:solidFill>
                  <a:latin typeface="Times New Roman" pitchFamily="18" charset="0"/>
                  <a:cs typeface="Times New Roman" pitchFamily="18" charset="0"/>
                </a:rPr>
                <a:t>          </a:t>
              </a:r>
              <a:r>
                <a:rPr kumimoji="1" lang="en-US" altLang="ja-JP" i="1" dirty="0" smtClean="0">
                  <a:solidFill>
                    <a:schemeClr val="tx1"/>
                  </a:solidFill>
                  <a:latin typeface="Times New Roman" pitchFamily="18" charset="0"/>
                  <a:cs typeface="Times New Roman" pitchFamily="18" charset="0"/>
                </a:rPr>
                <a:t>gradually restored</a:t>
              </a:r>
              <a:endParaRPr kumimoji="1" lang="ja-JP" altLang="en-US" i="1" dirty="0">
                <a:solidFill>
                  <a:schemeClr val="tx1"/>
                </a:solidFill>
                <a:latin typeface="Times New Roman" pitchFamily="18" charset="0"/>
                <a:cs typeface="Times New Roman" pitchFamily="18" charset="0"/>
              </a:endParaRPr>
            </a:p>
          </p:txBody>
        </p:sp>
        <p:sp>
          <p:nvSpPr>
            <p:cNvPr id="35" name="上矢印 34"/>
            <p:cNvSpPr/>
            <p:nvPr/>
          </p:nvSpPr>
          <p:spPr>
            <a:xfrm>
              <a:off x="2843808" y="4653136"/>
              <a:ext cx="144016" cy="144016"/>
            </a:xfrm>
            <a:prstGeom prst="up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36" name="角丸四角形 35"/>
            <p:cNvSpPr/>
            <p:nvPr/>
          </p:nvSpPr>
          <p:spPr>
            <a:xfrm>
              <a:off x="2555776" y="4797152"/>
              <a:ext cx="2160240" cy="36004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nSpc>
                  <a:spcPts val="1800"/>
                </a:lnSpc>
              </a:pPr>
              <a:r>
                <a:rPr kumimoji="1" lang="en-US" altLang="ja-JP" dirty="0" smtClean="0">
                  <a:solidFill>
                    <a:srgbClr val="FF0000"/>
                  </a:solidFill>
                  <a:latin typeface="Times New Roman" pitchFamily="18" charset="0"/>
                  <a:cs typeface="Times New Roman" pitchFamily="18" charset="0"/>
                </a:rPr>
                <a:t>Controlled speech is  </a:t>
              </a:r>
              <a:br>
                <a:rPr kumimoji="1" lang="en-US" altLang="ja-JP" dirty="0" smtClean="0">
                  <a:solidFill>
                    <a:srgbClr val="FF0000"/>
                  </a:solidFill>
                  <a:latin typeface="Times New Roman" pitchFamily="18" charset="0"/>
                  <a:cs typeface="Times New Roman" pitchFamily="18" charset="0"/>
                </a:rPr>
              </a:br>
              <a:r>
                <a:rPr kumimoji="1" lang="en-US" altLang="ja-JP" dirty="0" smtClean="0">
                  <a:solidFill>
                    <a:srgbClr val="FF0000"/>
                  </a:solidFill>
                  <a:latin typeface="Times New Roman" pitchFamily="18" charset="0"/>
                  <a:cs typeface="Times New Roman" pitchFamily="18" charset="0"/>
                </a:rPr>
                <a:t>   synchronized with original</a:t>
              </a:r>
              <a:endParaRPr kumimoji="1" lang="ja-JP" altLang="en-US" dirty="0">
                <a:solidFill>
                  <a:srgbClr val="FF0000"/>
                </a:solidFill>
                <a:latin typeface="Times New Roman" pitchFamily="18" charset="0"/>
                <a:cs typeface="Times New Roman" pitchFamily="18" charset="0"/>
              </a:endParaRPr>
            </a:p>
          </p:txBody>
        </p:sp>
        <p:cxnSp>
          <p:nvCxnSpPr>
            <p:cNvPr id="9" name="直線コネクタ 8"/>
            <p:cNvCxnSpPr/>
            <p:nvPr/>
          </p:nvCxnSpPr>
          <p:spPr>
            <a:xfrm rot="5400000">
              <a:off x="1835815" y="3572896"/>
              <a:ext cx="216000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rot="5400000">
              <a:off x="1331759" y="3572896"/>
              <a:ext cx="216000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rot="5400000">
              <a:off x="-684464" y="3572896"/>
              <a:ext cx="216000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grpSp>
      <p:pic>
        <p:nvPicPr>
          <p:cNvPr id="38" name="Picture 6" descr="logo2_blackback"/>
          <p:cNvPicPr>
            <a:picLocks noChangeAspect="1" noChangeArrowheads="1"/>
          </p:cNvPicPr>
          <p:nvPr/>
        </p:nvPicPr>
        <p:blipFill>
          <a:blip r:embed="rId3" cstate="print"/>
          <a:srcRect/>
          <a:stretch>
            <a:fillRect/>
          </a:stretch>
        </p:blipFill>
        <p:spPr bwMode="auto">
          <a:xfrm>
            <a:off x="86792" y="6453336"/>
            <a:ext cx="812800" cy="304800"/>
          </a:xfrm>
          <a:prstGeom prst="rect">
            <a:avLst/>
          </a:prstGeom>
          <a:noFill/>
          <a:ln w="9525">
            <a:noFill/>
            <a:miter lim="800000"/>
            <a:headEnd/>
            <a:tailEnd/>
          </a:ln>
        </p:spPr>
      </p:pic>
      <p:sp>
        <p:nvSpPr>
          <p:cNvPr id="41" name="正方形/長方形 40"/>
          <p:cNvSpPr/>
          <p:nvPr/>
        </p:nvSpPr>
        <p:spPr>
          <a:xfrm>
            <a:off x="179512" y="1098610"/>
            <a:ext cx="8784976" cy="1754326"/>
          </a:xfrm>
          <a:prstGeom prst="rect">
            <a:avLst/>
          </a:prstGeom>
        </p:spPr>
        <p:txBody>
          <a:bodyPr wrap="square">
            <a:spAutoFit/>
          </a:bodyPr>
          <a:lstStyle/>
          <a:p>
            <a:r>
              <a:rPr lang="en-US" altLang="ja-JP" dirty="0" smtClean="0">
                <a:latin typeface="Arial" pitchFamily="34" charset="0"/>
                <a:cs typeface="Arial" pitchFamily="34" charset="0"/>
              </a:rPr>
              <a:t>Speech rate control was performed by two operational modes as follows:</a:t>
            </a:r>
          </a:p>
          <a:p>
            <a:r>
              <a:rPr lang="en-US" altLang="ja-JP" dirty="0" smtClean="0">
                <a:latin typeface="Arial" pitchFamily="34" charset="0"/>
                <a:cs typeface="Arial" pitchFamily="34" charset="0"/>
              </a:rPr>
              <a:t>   (</a:t>
            </a:r>
            <a:r>
              <a:rPr lang="en-US" altLang="ja-JP" dirty="0" err="1" smtClean="0">
                <a:latin typeface="Arial" pitchFamily="34" charset="0"/>
                <a:cs typeface="Arial" pitchFamily="34" charset="0"/>
              </a:rPr>
              <a:t>i</a:t>
            </a:r>
            <a:r>
              <a:rPr lang="en-US" altLang="ja-JP" dirty="0" smtClean="0">
                <a:latin typeface="Arial" pitchFamily="34" charset="0"/>
                <a:cs typeface="Arial" pitchFamily="34" charset="0"/>
              </a:rPr>
              <a:t>)  Uniform extension of the utterance time.</a:t>
            </a:r>
          </a:p>
          <a:p>
            <a:r>
              <a:rPr lang="en-US" altLang="ja-JP" dirty="0" smtClean="0">
                <a:latin typeface="Arial" pitchFamily="34" charset="0"/>
                <a:cs typeface="Arial" pitchFamily="34" charset="0"/>
              </a:rPr>
              <a:t>   (ii) Adaptive mode giving slower feeling without accumulating time delay.</a:t>
            </a:r>
          </a:p>
          <a:p>
            <a:r>
              <a:rPr lang="en-US" altLang="ja-JP" dirty="0" smtClean="0">
                <a:latin typeface="Arial" pitchFamily="34" charset="0"/>
                <a:cs typeface="Arial" pitchFamily="34" charset="0"/>
              </a:rPr>
              <a:t>        It expands the beginning of the speech sufficiently and contracts the pauses between words or sentences as much as possible. This method minimizes the time delay of the slowed speech, without producing perceptual incongruities.</a:t>
            </a:r>
            <a:endParaRPr lang="ja-JP" altLang="en-US" dirty="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 2"/>
          <p:cNvSpPr>
            <a:spLocks noGrp="1"/>
          </p:cNvSpPr>
          <p:nvPr>
            <p:ph type="sldNum" sz="quarter" idx="12"/>
          </p:nvPr>
        </p:nvSpPr>
        <p:spPr/>
        <p:txBody>
          <a:bodyPr/>
          <a:lstStyle/>
          <a:p>
            <a:fld id="{D2D8002D-B5B0-4BAC-B1F6-782DDCCE6D9C}" type="slidenum">
              <a:rPr kumimoji="1" lang="ja-JP" altLang="en-US" smtClean="0"/>
              <a:pPr/>
              <a:t>7</a:t>
            </a:fld>
            <a:endParaRPr kumimoji="1" lang="ja-JP" altLang="en-US"/>
          </a:p>
        </p:txBody>
      </p:sp>
      <p:sp>
        <p:nvSpPr>
          <p:cNvPr id="4" name="タイトル 3"/>
          <p:cNvSpPr>
            <a:spLocks noGrp="1"/>
          </p:cNvSpPr>
          <p:nvPr>
            <p:ph type="title"/>
          </p:nvPr>
        </p:nvSpPr>
        <p:spPr/>
        <p:txBody>
          <a:bodyPr/>
          <a:lstStyle/>
          <a:p>
            <a:r>
              <a:rPr kumimoji="1" lang="en-US" altLang="ja-JP" dirty="0" smtClean="0"/>
              <a:t>Evaluation by the elderly</a:t>
            </a:r>
            <a:endParaRPr kumimoji="1" lang="ja-JP" altLang="en-US" dirty="0"/>
          </a:p>
        </p:txBody>
      </p:sp>
      <p:sp>
        <p:nvSpPr>
          <p:cNvPr id="5" name="Rectangle 22"/>
          <p:cNvSpPr txBox="1">
            <a:spLocks noChangeArrowheads="1"/>
          </p:cNvSpPr>
          <p:nvPr/>
        </p:nvSpPr>
        <p:spPr>
          <a:xfrm>
            <a:off x="184150" y="1284486"/>
            <a:ext cx="8959850" cy="1568450"/>
          </a:xfrm>
          <a:prstGeom prst="rect">
            <a:avLst/>
          </a:prstGeom>
        </p:spPr>
        <p:txBody>
          <a:bodyPr vert="horz">
            <a:normAutofit fontScale="92500" lnSpcReduction="10000"/>
          </a:bodyPr>
          <a:lstStyle/>
          <a:p>
            <a:pPr marL="179388" marR="0" lvl="0" indent="-179388"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1" lang="en-US" altLang="ja-JP" sz="2000" b="0" i="0" u="none" strike="noStrike" kern="1200" cap="none" spc="0" normalizeH="0" baseline="0" noProof="0" dirty="0" smtClean="0">
                <a:ln>
                  <a:noFill/>
                </a:ln>
                <a:solidFill>
                  <a:schemeClr val="tx1"/>
                </a:solidFill>
                <a:effectLst/>
                <a:uLnTx/>
                <a:uFillTx/>
                <a:latin typeface="Arial" pitchFamily="34" charset="0"/>
                <a:ea typeface="ﾀﾞｯﾁ" pitchFamily="18" charset="-128"/>
                <a:cs typeface="Arial" pitchFamily="34" charset="0"/>
              </a:rPr>
              <a:t>Materials : 3 broadcast news sentences, about 10 seconds respectively</a:t>
            </a:r>
          </a:p>
          <a:p>
            <a:pPr marL="179388" marR="0" lvl="0" indent="-179388"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1" lang="en-US" altLang="ja-JP" sz="2000" b="0" i="0" u="none" strike="noStrike" kern="1200" cap="none" spc="0" normalizeH="0" baseline="0" noProof="0" dirty="0" smtClean="0">
                <a:ln>
                  <a:noFill/>
                </a:ln>
                <a:solidFill>
                  <a:schemeClr val="tx1"/>
                </a:solidFill>
                <a:effectLst/>
                <a:uLnTx/>
                <a:uFillTx/>
                <a:latin typeface="Arial" pitchFamily="34" charset="0"/>
                <a:ea typeface="ﾀﾞｯﾁ" pitchFamily="18" charset="-128"/>
                <a:cs typeface="Arial" pitchFamily="34" charset="0"/>
              </a:rPr>
              <a:t>Evaluation : Method of paired comparison;  Which do you hear slower, 		        “original” or “Adaptive mode converted speech” ?</a:t>
            </a:r>
          </a:p>
          <a:p>
            <a:pPr marL="179388" marR="0" lvl="0" indent="-179388"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1" lang="en-US" altLang="ja-JP" sz="2000" b="0" i="0" u="none" strike="noStrike" kern="1200" cap="none" spc="0" normalizeH="0" baseline="0" noProof="0" dirty="0" smtClean="0">
                <a:ln>
                  <a:noFill/>
                </a:ln>
                <a:solidFill>
                  <a:schemeClr val="tx1"/>
                </a:solidFill>
                <a:effectLst/>
                <a:uLnTx/>
                <a:uFillTx/>
                <a:latin typeface="Arial" pitchFamily="34" charset="0"/>
                <a:ea typeface="ﾀﾞｯﾁ" pitchFamily="18" charset="-128"/>
                <a:cs typeface="Arial" pitchFamily="34" charset="0"/>
              </a:rPr>
              <a:t>Result   :   80% of 60s and 70s,  and more than 50% of 80s+ heard</a:t>
            </a:r>
            <a:br>
              <a:rPr kumimoji="1" lang="en-US" altLang="ja-JP" sz="2000" b="0" i="0" u="none" strike="noStrike" kern="1200" cap="none" spc="0" normalizeH="0" baseline="0" noProof="0" dirty="0" smtClean="0">
                <a:ln>
                  <a:noFill/>
                </a:ln>
                <a:solidFill>
                  <a:schemeClr val="tx1"/>
                </a:solidFill>
                <a:effectLst/>
                <a:uLnTx/>
                <a:uFillTx/>
                <a:latin typeface="Arial" pitchFamily="34" charset="0"/>
                <a:ea typeface="ﾀﾞｯﾁ" pitchFamily="18" charset="-128"/>
                <a:cs typeface="Arial" pitchFamily="34" charset="0"/>
              </a:rPr>
            </a:br>
            <a:r>
              <a:rPr kumimoji="1" lang="en-US" altLang="ja-JP" sz="2000" b="0" i="0" u="none" strike="noStrike" kern="1200" cap="none" spc="0" normalizeH="0" baseline="0" noProof="0" dirty="0" smtClean="0">
                <a:ln>
                  <a:noFill/>
                </a:ln>
                <a:solidFill>
                  <a:schemeClr val="tx1"/>
                </a:solidFill>
                <a:effectLst/>
                <a:uLnTx/>
                <a:uFillTx/>
                <a:latin typeface="Arial" pitchFamily="34" charset="0"/>
                <a:ea typeface="ﾀﾞｯﾁ" pitchFamily="18" charset="-128"/>
                <a:cs typeface="Arial" pitchFamily="34" charset="0"/>
              </a:rPr>
              <a:t>                “Adaptive mode” is slower than “original”.</a:t>
            </a:r>
          </a:p>
        </p:txBody>
      </p:sp>
      <p:sp>
        <p:nvSpPr>
          <p:cNvPr id="6" name="Rectangle 13"/>
          <p:cNvSpPr txBox="1">
            <a:spLocks noChangeArrowheads="1"/>
          </p:cNvSpPr>
          <p:nvPr/>
        </p:nvSpPr>
        <p:spPr>
          <a:xfrm>
            <a:off x="8647272" y="6407944"/>
            <a:ext cx="365760" cy="365125"/>
          </a:xfrm>
          <a:prstGeom prst="rect">
            <a:avLst/>
          </a:prstGeom>
          <a:ln/>
        </p:spPr>
        <p:txBody>
          <a:bodyPr vert="horz" anchor="b"/>
          <a:lstStyle/>
          <a:p>
            <a:pPr marL="0" marR="0" lvl="0" indent="0" algn="r" defTabSz="914400" rtl="0" eaLnBrk="1" fontAlgn="auto" latinLnBrk="0" hangingPunct="1">
              <a:lnSpc>
                <a:spcPct val="100000"/>
              </a:lnSpc>
              <a:spcBef>
                <a:spcPts val="0"/>
              </a:spcBef>
              <a:spcAft>
                <a:spcPts val="0"/>
              </a:spcAft>
              <a:buClrTx/>
              <a:buSzTx/>
              <a:buFontTx/>
              <a:buNone/>
              <a:tabLst/>
              <a:defRPr/>
            </a:pPr>
            <a:fld id="{81260A59-EE00-4DE7-9B32-E9F4B1AF2343}" type="slidenum">
              <a:rPr kumimoji="0" lang="en-US" altLang="ja-JP" sz="10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altLang="ja-JP" sz="1000" b="0" i="0" u="none" strike="noStrike" kern="1200" cap="none" spc="0" normalizeH="0" baseline="0" noProof="0">
              <a:ln>
                <a:noFill/>
              </a:ln>
              <a:solidFill>
                <a:schemeClr val="tx1"/>
              </a:solidFill>
              <a:effectLst/>
              <a:uLnTx/>
              <a:uFillTx/>
              <a:latin typeface="+mn-lt"/>
              <a:ea typeface="+mn-ea"/>
              <a:cs typeface="+mn-cs"/>
            </a:endParaRPr>
          </a:p>
        </p:txBody>
      </p:sp>
      <p:grpSp>
        <p:nvGrpSpPr>
          <p:cNvPr id="7" name="Group 26"/>
          <p:cNvGrpSpPr>
            <a:grpSpLocks/>
          </p:cNvGrpSpPr>
          <p:nvPr/>
        </p:nvGrpSpPr>
        <p:grpSpPr bwMode="auto">
          <a:xfrm>
            <a:off x="107504" y="2996952"/>
            <a:ext cx="8943975" cy="3744913"/>
            <a:chOff x="126" y="1806"/>
            <a:chExt cx="5634" cy="2359"/>
          </a:xfrm>
        </p:grpSpPr>
        <p:graphicFrame>
          <p:nvGraphicFramePr>
            <p:cNvPr id="8" name="Object 5"/>
            <p:cNvGraphicFramePr>
              <a:graphicFrameLocks noChangeAspect="1"/>
            </p:cNvGraphicFramePr>
            <p:nvPr/>
          </p:nvGraphicFramePr>
          <p:xfrm>
            <a:off x="393" y="1862"/>
            <a:ext cx="1954" cy="1886"/>
          </p:xfrm>
          <a:graphic>
            <a:graphicData uri="http://schemas.openxmlformats.org/presentationml/2006/ole">
              <p:oleObj spid="_x0000_s88066" name="ワークシート" r:id="rId4" imgW="2066758" imgH="1714714" progId="Excel.Sheet.8">
                <p:embed/>
              </p:oleObj>
            </a:graphicData>
          </a:graphic>
        </p:graphicFrame>
        <p:graphicFrame>
          <p:nvGraphicFramePr>
            <p:cNvPr id="9" name="Object 6"/>
            <p:cNvGraphicFramePr>
              <a:graphicFrameLocks noChangeAspect="1"/>
            </p:cNvGraphicFramePr>
            <p:nvPr/>
          </p:nvGraphicFramePr>
          <p:xfrm>
            <a:off x="2323" y="1863"/>
            <a:ext cx="1598" cy="1826"/>
          </p:xfrm>
          <a:graphic>
            <a:graphicData uri="http://schemas.openxmlformats.org/presentationml/2006/ole">
              <p:oleObj spid="_x0000_s88067" name="ワークシート" r:id="rId5" imgW="2066758" imgH="1705213" progId="Excel.Sheet.8">
                <p:embed/>
              </p:oleObj>
            </a:graphicData>
          </a:graphic>
        </p:graphicFrame>
        <p:graphicFrame>
          <p:nvGraphicFramePr>
            <p:cNvPr id="10" name="Object 7"/>
            <p:cNvGraphicFramePr>
              <a:graphicFrameLocks noChangeAspect="1"/>
            </p:cNvGraphicFramePr>
            <p:nvPr/>
          </p:nvGraphicFramePr>
          <p:xfrm>
            <a:off x="3911" y="1875"/>
            <a:ext cx="1598" cy="1826"/>
          </p:xfrm>
          <a:graphic>
            <a:graphicData uri="http://schemas.openxmlformats.org/presentationml/2006/ole">
              <p:oleObj spid="_x0000_s88068" name="ワークシート" r:id="rId6" imgW="2219277" imgH="1733717" progId="Excel.Sheet.8">
                <p:embed/>
              </p:oleObj>
            </a:graphicData>
          </a:graphic>
        </p:graphicFrame>
        <p:sp>
          <p:nvSpPr>
            <p:cNvPr id="11" name="Rectangle 8"/>
            <p:cNvSpPr>
              <a:spLocks noChangeArrowheads="1"/>
            </p:cNvSpPr>
            <p:nvPr/>
          </p:nvSpPr>
          <p:spPr bwMode="auto">
            <a:xfrm>
              <a:off x="4659" y="3503"/>
              <a:ext cx="236" cy="218"/>
            </a:xfrm>
            <a:prstGeom prst="rect">
              <a:avLst/>
            </a:prstGeom>
            <a:solidFill>
              <a:schemeClr val="bg1"/>
            </a:solidFill>
            <a:ln w="9525">
              <a:noFill/>
              <a:miter lim="800000"/>
              <a:headEnd/>
              <a:tailEnd/>
            </a:ln>
          </p:spPr>
          <p:txBody>
            <a:bodyPr wrap="none" anchor="ctr"/>
            <a:lstStyle/>
            <a:p>
              <a:endParaRPr lang="ja-JP" altLang="en-US"/>
            </a:p>
          </p:txBody>
        </p:sp>
        <p:sp>
          <p:nvSpPr>
            <p:cNvPr id="12" name="Text Box 9"/>
            <p:cNvSpPr txBox="1">
              <a:spLocks noChangeArrowheads="1"/>
            </p:cNvSpPr>
            <p:nvPr/>
          </p:nvSpPr>
          <p:spPr bwMode="auto">
            <a:xfrm>
              <a:off x="2593" y="3467"/>
              <a:ext cx="1796" cy="250"/>
            </a:xfrm>
            <a:prstGeom prst="rect">
              <a:avLst/>
            </a:prstGeom>
            <a:solidFill>
              <a:schemeClr val="bg1"/>
            </a:solidFill>
            <a:ln w="9525">
              <a:noFill/>
              <a:miter lim="800000"/>
              <a:headEnd/>
              <a:tailEnd/>
            </a:ln>
          </p:spPr>
          <p:txBody>
            <a:bodyPr wrap="none">
              <a:spAutoFit/>
            </a:bodyPr>
            <a:lstStyle/>
            <a:p>
              <a:r>
                <a:rPr lang="en-US" altLang="ja-JP" sz="2000" b="1">
                  <a:latin typeface="Times New Roman" pitchFamily="18" charset="0"/>
                </a:rPr>
                <a:t>News Sentences Number</a:t>
              </a:r>
            </a:p>
          </p:txBody>
        </p:sp>
        <p:sp>
          <p:nvSpPr>
            <p:cNvPr id="13" name="Text Box 10"/>
            <p:cNvSpPr txBox="1">
              <a:spLocks noChangeArrowheads="1"/>
            </p:cNvSpPr>
            <p:nvPr/>
          </p:nvSpPr>
          <p:spPr bwMode="auto">
            <a:xfrm>
              <a:off x="2409" y="1806"/>
              <a:ext cx="1526" cy="231"/>
            </a:xfrm>
            <a:prstGeom prst="rect">
              <a:avLst/>
            </a:prstGeom>
            <a:solidFill>
              <a:schemeClr val="bg1"/>
            </a:solidFill>
            <a:ln w="9525">
              <a:noFill/>
              <a:miter lim="800000"/>
              <a:headEnd/>
              <a:tailEnd/>
            </a:ln>
          </p:spPr>
          <p:txBody>
            <a:bodyPr wrap="none">
              <a:spAutoFit/>
            </a:bodyPr>
            <a:lstStyle/>
            <a:p>
              <a:r>
                <a:rPr lang="en-US" altLang="ja-JP" sz="1800" b="1">
                  <a:latin typeface="Times New Roman" pitchFamily="18" charset="0"/>
                </a:rPr>
                <a:t>Aged 70 to 79 (N=137)</a:t>
              </a:r>
              <a:r>
                <a:rPr lang="en-US" altLang="ja-JP" sz="1800" b="1">
                  <a:latin typeface="Helvetica" pitchFamily="34" charset="0"/>
                </a:rPr>
                <a:t> </a:t>
              </a:r>
            </a:p>
          </p:txBody>
        </p:sp>
        <p:sp>
          <p:nvSpPr>
            <p:cNvPr id="14" name="Text Box 12"/>
            <p:cNvSpPr txBox="1">
              <a:spLocks noChangeArrowheads="1"/>
            </p:cNvSpPr>
            <p:nvPr/>
          </p:nvSpPr>
          <p:spPr bwMode="auto">
            <a:xfrm rot="-5400000">
              <a:off x="-371" y="2414"/>
              <a:ext cx="1301" cy="307"/>
            </a:xfrm>
            <a:prstGeom prst="rect">
              <a:avLst/>
            </a:prstGeom>
            <a:solidFill>
              <a:schemeClr val="bg1"/>
            </a:solidFill>
            <a:ln w="9525">
              <a:noFill/>
              <a:miter lim="800000"/>
              <a:headEnd/>
              <a:tailEnd/>
            </a:ln>
          </p:spPr>
          <p:txBody>
            <a:bodyPr anchor="b"/>
            <a:lstStyle/>
            <a:p>
              <a:r>
                <a:rPr lang="en-US" altLang="ja-JP" sz="2000" b="1" dirty="0">
                  <a:latin typeface="Times New Roman" pitchFamily="18" charset="0"/>
                </a:rPr>
                <a:t>Evaluation ratio</a:t>
              </a:r>
            </a:p>
          </p:txBody>
        </p:sp>
        <p:sp>
          <p:nvSpPr>
            <p:cNvPr id="15" name="Text Box 13"/>
            <p:cNvSpPr txBox="1">
              <a:spLocks noChangeArrowheads="1"/>
            </p:cNvSpPr>
            <p:nvPr/>
          </p:nvSpPr>
          <p:spPr bwMode="auto">
            <a:xfrm>
              <a:off x="3991" y="1812"/>
              <a:ext cx="1769" cy="274"/>
            </a:xfrm>
            <a:prstGeom prst="rect">
              <a:avLst/>
            </a:prstGeom>
            <a:solidFill>
              <a:schemeClr val="bg1"/>
            </a:solidFill>
            <a:ln w="9525">
              <a:noFill/>
              <a:miter lim="800000"/>
              <a:headEnd/>
              <a:tailEnd/>
            </a:ln>
          </p:spPr>
          <p:txBody>
            <a:bodyPr/>
            <a:lstStyle/>
            <a:p>
              <a:r>
                <a:rPr lang="en-US" altLang="ja-JP" sz="1800" b="1">
                  <a:latin typeface="Times New Roman" pitchFamily="18" charset="0"/>
                </a:rPr>
                <a:t>Aged 80 or more (N=50)</a:t>
              </a:r>
            </a:p>
          </p:txBody>
        </p:sp>
        <p:sp>
          <p:nvSpPr>
            <p:cNvPr id="16" name="Text Box 14"/>
            <p:cNvSpPr txBox="1">
              <a:spLocks noChangeArrowheads="1"/>
            </p:cNvSpPr>
            <p:nvPr/>
          </p:nvSpPr>
          <p:spPr bwMode="auto">
            <a:xfrm>
              <a:off x="881" y="1806"/>
              <a:ext cx="1450" cy="231"/>
            </a:xfrm>
            <a:prstGeom prst="rect">
              <a:avLst/>
            </a:prstGeom>
            <a:solidFill>
              <a:schemeClr val="bg1"/>
            </a:solidFill>
            <a:ln w="9525">
              <a:noFill/>
              <a:miter lim="800000"/>
              <a:headEnd/>
              <a:tailEnd/>
            </a:ln>
          </p:spPr>
          <p:txBody>
            <a:bodyPr wrap="none">
              <a:spAutoFit/>
            </a:bodyPr>
            <a:lstStyle/>
            <a:p>
              <a:r>
                <a:rPr lang="en-US" altLang="ja-JP" sz="1800" b="1">
                  <a:latin typeface="Times New Roman" pitchFamily="18" charset="0"/>
                </a:rPr>
                <a:t>Aged 60 to 69 (N=92) </a:t>
              </a:r>
            </a:p>
          </p:txBody>
        </p:sp>
        <p:grpSp>
          <p:nvGrpSpPr>
            <p:cNvPr id="17" name="Group 23"/>
            <p:cNvGrpSpPr>
              <a:grpSpLocks/>
            </p:cNvGrpSpPr>
            <p:nvPr/>
          </p:nvGrpSpPr>
          <p:grpSpPr bwMode="auto">
            <a:xfrm>
              <a:off x="1019" y="3433"/>
              <a:ext cx="1297" cy="732"/>
              <a:chOff x="1019" y="3313"/>
              <a:chExt cx="1297" cy="732"/>
            </a:xfrm>
          </p:grpSpPr>
          <p:sp>
            <p:nvSpPr>
              <p:cNvPr id="18" name="Rectangle 11"/>
              <p:cNvSpPr>
                <a:spLocks noChangeArrowheads="1"/>
              </p:cNvSpPr>
              <p:nvPr/>
            </p:nvSpPr>
            <p:spPr bwMode="auto">
              <a:xfrm>
                <a:off x="1518" y="3351"/>
                <a:ext cx="236" cy="218"/>
              </a:xfrm>
              <a:prstGeom prst="rect">
                <a:avLst/>
              </a:prstGeom>
              <a:solidFill>
                <a:schemeClr val="bg1"/>
              </a:solidFill>
              <a:ln w="9525">
                <a:noFill/>
                <a:miter lim="800000"/>
                <a:headEnd/>
                <a:tailEnd/>
              </a:ln>
            </p:spPr>
            <p:txBody>
              <a:bodyPr wrap="none" anchor="ctr"/>
              <a:lstStyle/>
              <a:p>
                <a:endParaRPr lang="ja-JP" altLang="en-US"/>
              </a:p>
            </p:txBody>
          </p:sp>
          <p:graphicFrame>
            <p:nvGraphicFramePr>
              <p:cNvPr id="19" name="Object 16"/>
              <p:cNvGraphicFramePr>
                <a:graphicFrameLocks noChangeAspect="1"/>
              </p:cNvGraphicFramePr>
              <p:nvPr/>
            </p:nvGraphicFramePr>
            <p:xfrm>
              <a:off x="1019" y="3313"/>
              <a:ext cx="1001" cy="732"/>
            </p:xfrm>
            <a:graphic>
              <a:graphicData uri="http://schemas.openxmlformats.org/presentationml/2006/ole">
                <p:oleObj spid="_x0000_s88069" name="ﾜｰｸｼｰﾄ" r:id="rId7" imgW="3303360" imgH="1798560" progId="Excel.Sheet.8">
                  <p:embed/>
                </p:oleObj>
              </a:graphicData>
            </a:graphic>
          </p:graphicFrame>
          <p:sp>
            <p:nvSpPr>
              <p:cNvPr id="20" name="Text Box 17"/>
              <p:cNvSpPr txBox="1">
                <a:spLocks noChangeArrowheads="1"/>
              </p:cNvSpPr>
              <p:nvPr/>
            </p:nvSpPr>
            <p:spPr bwMode="auto">
              <a:xfrm>
                <a:off x="1263" y="3315"/>
                <a:ext cx="1053" cy="231"/>
              </a:xfrm>
              <a:prstGeom prst="rect">
                <a:avLst/>
              </a:prstGeom>
              <a:solidFill>
                <a:schemeClr val="bg1"/>
              </a:solidFill>
              <a:ln w="9525">
                <a:noFill/>
                <a:miter lim="800000"/>
                <a:headEnd/>
                <a:tailEnd/>
              </a:ln>
            </p:spPr>
            <p:txBody>
              <a:bodyPr wrap="none" lIns="36000">
                <a:spAutoFit/>
              </a:bodyPr>
              <a:lstStyle/>
              <a:p>
                <a:r>
                  <a:rPr lang="en-US" altLang="ja-JP" sz="1800" b="1" dirty="0">
                    <a:latin typeface="Times New Roman" pitchFamily="18" charset="0"/>
                  </a:rPr>
                  <a:t>Adaptive mode</a:t>
                </a:r>
                <a:r>
                  <a:rPr lang="en-US" altLang="ja-JP" sz="1800" b="1" dirty="0">
                    <a:latin typeface="Helvetica" pitchFamily="34" charset="0"/>
                  </a:rPr>
                  <a:t> </a:t>
                </a:r>
              </a:p>
            </p:txBody>
          </p:sp>
          <p:sp>
            <p:nvSpPr>
              <p:cNvPr id="21" name="Text Box 18"/>
              <p:cNvSpPr txBox="1">
                <a:spLocks noChangeArrowheads="1"/>
              </p:cNvSpPr>
              <p:nvPr/>
            </p:nvSpPr>
            <p:spPr bwMode="auto">
              <a:xfrm>
                <a:off x="1260" y="3542"/>
                <a:ext cx="417" cy="231"/>
              </a:xfrm>
              <a:prstGeom prst="rect">
                <a:avLst/>
              </a:prstGeom>
              <a:solidFill>
                <a:schemeClr val="bg1"/>
              </a:solidFill>
              <a:ln w="9525">
                <a:noFill/>
                <a:miter lim="800000"/>
                <a:headEnd/>
                <a:tailEnd/>
              </a:ln>
            </p:spPr>
            <p:txBody>
              <a:bodyPr wrap="none" lIns="36000">
                <a:spAutoFit/>
              </a:bodyPr>
              <a:lstStyle/>
              <a:p>
                <a:r>
                  <a:rPr lang="en-US" altLang="ja-JP" sz="1800" b="1" dirty="0">
                    <a:latin typeface="Times New Roman" pitchFamily="18" charset="0"/>
                  </a:rPr>
                  <a:t>Same</a:t>
                </a:r>
              </a:p>
            </p:txBody>
          </p:sp>
          <p:sp>
            <p:nvSpPr>
              <p:cNvPr id="22" name="Text Box 19"/>
              <p:cNvSpPr txBox="1">
                <a:spLocks noChangeArrowheads="1"/>
              </p:cNvSpPr>
              <p:nvPr/>
            </p:nvSpPr>
            <p:spPr bwMode="auto">
              <a:xfrm>
                <a:off x="1266" y="3768"/>
                <a:ext cx="601" cy="231"/>
              </a:xfrm>
              <a:prstGeom prst="rect">
                <a:avLst/>
              </a:prstGeom>
              <a:solidFill>
                <a:schemeClr val="bg1"/>
              </a:solidFill>
              <a:ln w="9525">
                <a:noFill/>
                <a:miter lim="800000"/>
                <a:headEnd/>
                <a:tailEnd/>
              </a:ln>
            </p:spPr>
            <p:txBody>
              <a:bodyPr wrap="none" lIns="36000">
                <a:spAutoFit/>
              </a:bodyPr>
              <a:lstStyle/>
              <a:p>
                <a:r>
                  <a:rPr lang="en-US" altLang="ja-JP" sz="1800" b="1" dirty="0">
                    <a:latin typeface="Times New Roman" pitchFamily="18" charset="0"/>
                  </a:rPr>
                  <a:t>Original</a:t>
                </a:r>
              </a:p>
            </p:txBody>
          </p:sp>
        </p:grpSp>
      </p:grpSp>
      <p:pic>
        <p:nvPicPr>
          <p:cNvPr id="23" name="Picture 6" descr="logo2_blackback"/>
          <p:cNvPicPr>
            <a:picLocks noChangeAspect="1" noChangeArrowheads="1"/>
          </p:cNvPicPr>
          <p:nvPr/>
        </p:nvPicPr>
        <p:blipFill>
          <a:blip r:embed="rId8" cstate="print"/>
          <a:srcRect/>
          <a:stretch>
            <a:fillRect/>
          </a:stretch>
        </p:blipFill>
        <p:spPr bwMode="auto">
          <a:xfrm>
            <a:off x="86792" y="6453336"/>
            <a:ext cx="812800" cy="3048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611560" y="1268760"/>
            <a:ext cx="8229600" cy="2448271"/>
          </a:xfrm>
        </p:spPr>
        <p:txBody>
          <a:bodyPr>
            <a:noAutofit/>
          </a:bodyPr>
          <a:lstStyle/>
          <a:p>
            <a:r>
              <a:rPr kumimoji="1" lang="en-US" altLang="ja-JP" sz="2000" dirty="0" smtClean="0">
                <a:latin typeface="Arial" pitchFamily="34" charset="0"/>
                <a:cs typeface="Arial" pitchFamily="34" charset="0"/>
              </a:rPr>
              <a:t>Radio receiver </a:t>
            </a:r>
            <a:r>
              <a:rPr lang="en-US" altLang="ja-JP" sz="2000" dirty="0" smtClean="0">
                <a:latin typeface="Arial" pitchFamily="34" charset="0"/>
                <a:cs typeface="Arial" pitchFamily="34" charset="0"/>
              </a:rPr>
              <a:t>with Speech Rate Control function was manufactured by JVC in 2002.</a:t>
            </a:r>
            <a:endParaRPr kumimoji="1" lang="en-US" altLang="ja-JP" sz="2000" dirty="0" smtClean="0">
              <a:latin typeface="Arial" pitchFamily="34" charset="0"/>
              <a:cs typeface="Arial" pitchFamily="34" charset="0"/>
            </a:endParaRPr>
          </a:p>
          <a:p>
            <a:r>
              <a:rPr lang="en-US" altLang="ja-JP" sz="2000" dirty="0" smtClean="0">
                <a:latin typeface="Arial" pitchFamily="34" charset="0"/>
                <a:cs typeface="Arial" pitchFamily="34" charset="0"/>
              </a:rPr>
              <a:t>Its user-friendly interface was designed for the elderly.</a:t>
            </a:r>
          </a:p>
          <a:p>
            <a:r>
              <a:rPr lang="en-US" altLang="ja-JP" sz="2000" dirty="0" smtClean="0">
                <a:latin typeface="Arial" pitchFamily="34" charset="0"/>
                <a:cs typeface="Arial" pitchFamily="34" charset="0"/>
              </a:rPr>
              <a:t>It has not only speech rate control function but also repeat play back and vocal enhancement function.</a:t>
            </a:r>
          </a:p>
          <a:p>
            <a:r>
              <a:rPr lang="en-US" altLang="ja-JP" sz="2000" dirty="0" smtClean="0">
                <a:latin typeface="Arial" pitchFamily="34" charset="0"/>
                <a:cs typeface="Arial" pitchFamily="34" charset="0"/>
              </a:rPr>
              <a:t>After that, TV equipped with the speech rate control function was manufactured.</a:t>
            </a:r>
          </a:p>
          <a:p>
            <a:endParaRPr kumimoji="1" lang="ja-JP" altLang="en-US" sz="2000" dirty="0">
              <a:latin typeface="Arial" pitchFamily="34" charset="0"/>
              <a:cs typeface="Arial" pitchFamily="34" charset="0"/>
            </a:endParaRPr>
          </a:p>
        </p:txBody>
      </p:sp>
      <p:sp>
        <p:nvSpPr>
          <p:cNvPr id="3" name="スライド番号プレースホルダ 2"/>
          <p:cNvSpPr>
            <a:spLocks noGrp="1"/>
          </p:cNvSpPr>
          <p:nvPr>
            <p:ph type="sldNum" sz="quarter" idx="12"/>
          </p:nvPr>
        </p:nvSpPr>
        <p:spPr/>
        <p:txBody>
          <a:bodyPr/>
          <a:lstStyle/>
          <a:p>
            <a:fld id="{D2D8002D-B5B0-4BAC-B1F6-782DDCCE6D9C}" type="slidenum">
              <a:rPr kumimoji="1" lang="ja-JP" altLang="en-US" smtClean="0"/>
              <a:pPr/>
              <a:t>8</a:t>
            </a:fld>
            <a:endParaRPr kumimoji="1" lang="ja-JP" altLang="en-US"/>
          </a:p>
        </p:txBody>
      </p:sp>
      <p:sp>
        <p:nvSpPr>
          <p:cNvPr id="4" name="タイトル 3"/>
          <p:cNvSpPr>
            <a:spLocks noGrp="1"/>
          </p:cNvSpPr>
          <p:nvPr>
            <p:ph type="title"/>
          </p:nvPr>
        </p:nvSpPr>
        <p:spPr>
          <a:xfrm>
            <a:off x="0" y="274638"/>
            <a:ext cx="9144000" cy="1143000"/>
          </a:xfrm>
        </p:spPr>
        <p:txBody>
          <a:bodyPr>
            <a:noAutofit/>
          </a:bodyPr>
          <a:lstStyle/>
          <a:p>
            <a:r>
              <a:rPr lang="en-US" altLang="ja-JP" sz="3600" dirty="0" smtClean="0"/>
              <a:t>Radio with Speech Rate Control function</a:t>
            </a:r>
            <a:endParaRPr kumimoji="1" lang="ja-JP" altLang="en-US" sz="3600" dirty="0"/>
          </a:p>
        </p:txBody>
      </p:sp>
      <p:sp>
        <p:nvSpPr>
          <p:cNvPr id="5" name="Text Box 13"/>
          <p:cNvSpPr txBox="1">
            <a:spLocks noChangeArrowheads="1"/>
          </p:cNvSpPr>
          <p:nvPr/>
        </p:nvSpPr>
        <p:spPr bwMode="auto">
          <a:xfrm>
            <a:off x="2195736" y="5981799"/>
            <a:ext cx="4954883" cy="615553"/>
          </a:xfrm>
          <a:prstGeom prst="rect">
            <a:avLst/>
          </a:prstGeom>
          <a:noFill/>
          <a:ln w="9525">
            <a:noFill/>
            <a:miter lim="800000"/>
            <a:headEnd/>
            <a:tailEnd/>
          </a:ln>
        </p:spPr>
        <p:txBody>
          <a:bodyPr wrap="none" lIns="0" tIns="0" rIns="0" bIns="0">
            <a:spAutoFit/>
          </a:bodyPr>
          <a:lstStyle/>
          <a:p>
            <a:pPr algn="ctr"/>
            <a:r>
              <a:rPr lang="en-US" altLang="ja-JP" sz="2000" dirty="0" smtClean="0"/>
              <a:t>Radio with Speech Rate control function</a:t>
            </a:r>
            <a:br>
              <a:rPr lang="en-US" altLang="ja-JP" sz="2000" dirty="0" smtClean="0"/>
            </a:br>
            <a:r>
              <a:rPr lang="en-US" altLang="ja-JP" sz="2000" dirty="0" smtClean="0"/>
              <a:t> manufactured </a:t>
            </a:r>
            <a:r>
              <a:rPr lang="en-US" altLang="ja-JP" sz="2000" dirty="0"/>
              <a:t>by JVC in </a:t>
            </a:r>
            <a:r>
              <a:rPr lang="en-US" altLang="ja-JP" sz="2000" dirty="0" smtClean="0"/>
              <a:t>2002.</a:t>
            </a:r>
            <a:endParaRPr lang="en-US" altLang="ja-JP" sz="2000" dirty="0"/>
          </a:p>
        </p:txBody>
      </p:sp>
      <p:pic>
        <p:nvPicPr>
          <p:cNvPr id="6" name="Picture 13" descr="RA-BF1"/>
          <p:cNvPicPr>
            <a:picLocks noChangeAspect="1" noChangeArrowheads="1"/>
          </p:cNvPicPr>
          <p:nvPr/>
        </p:nvPicPr>
        <p:blipFill>
          <a:blip r:embed="rId3" cstate="print"/>
          <a:srcRect/>
          <a:stretch>
            <a:fillRect/>
          </a:stretch>
        </p:blipFill>
        <p:spPr bwMode="auto">
          <a:xfrm>
            <a:off x="3491880" y="3518415"/>
            <a:ext cx="2232248" cy="2420322"/>
          </a:xfrm>
          <a:prstGeom prst="rect">
            <a:avLst/>
          </a:prstGeom>
          <a:noFill/>
          <a:ln w="9525">
            <a:noFill/>
            <a:miter lim="800000"/>
            <a:headEnd/>
            <a:tailEnd/>
          </a:ln>
        </p:spPr>
      </p:pic>
      <p:pic>
        <p:nvPicPr>
          <p:cNvPr id="7" name="Picture 6" descr="logo2_blackback"/>
          <p:cNvPicPr>
            <a:picLocks noChangeAspect="1" noChangeArrowheads="1"/>
          </p:cNvPicPr>
          <p:nvPr/>
        </p:nvPicPr>
        <p:blipFill>
          <a:blip r:embed="rId4" cstate="print"/>
          <a:srcRect/>
          <a:stretch>
            <a:fillRect/>
          </a:stretch>
        </p:blipFill>
        <p:spPr bwMode="auto">
          <a:xfrm>
            <a:off x="86792" y="6453336"/>
            <a:ext cx="812800" cy="3048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 2"/>
          <p:cNvSpPr>
            <a:spLocks noGrp="1"/>
          </p:cNvSpPr>
          <p:nvPr>
            <p:ph type="sldNum" sz="quarter" idx="12"/>
          </p:nvPr>
        </p:nvSpPr>
        <p:spPr/>
        <p:txBody>
          <a:bodyPr/>
          <a:lstStyle/>
          <a:p>
            <a:fld id="{D2D8002D-B5B0-4BAC-B1F6-782DDCCE6D9C}" type="slidenum">
              <a:rPr kumimoji="1" lang="ja-JP" altLang="en-US" smtClean="0"/>
              <a:pPr/>
              <a:t>9</a:t>
            </a:fld>
            <a:endParaRPr kumimoji="1" lang="ja-JP" altLang="en-US"/>
          </a:p>
        </p:txBody>
      </p:sp>
      <p:sp>
        <p:nvSpPr>
          <p:cNvPr id="4" name="タイトル 3"/>
          <p:cNvSpPr>
            <a:spLocks noGrp="1"/>
          </p:cNvSpPr>
          <p:nvPr>
            <p:ph type="title"/>
          </p:nvPr>
        </p:nvSpPr>
        <p:spPr/>
        <p:txBody>
          <a:bodyPr>
            <a:normAutofit fontScale="90000"/>
          </a:bodyPr>
          <a:lstStyle/>
          <a:p>
            <a:r>
              <a:rPr kumimoji="1" lang="en-US" altLang="ja-JP" dirty="0" smtClean="0"/>
              <a:t>Principal</a:t>
            </a:r>
            <a:r>
              <a:rPr lang="en-US" altLang="ja-JP" dirty="0" smtClean="0"/>
              <a:t> of speech rate control (III)</a:t>
            </a:r>
            <a:endParaRPr kumimoji="1" lang="ja-JP" altLang="en-US" dirty="0"/>
          </a:p>
        </p:txBody>
      </p:sp>
      <p:pic>
        <p:nvPicPr>
          <p:cNvPr id="12" name="Picture 6" descr="logo2_blackback"/>
          <p:cNvPicPr>
            <a:picLocks noChangeAspect="1" noChangeArrowheads="1"/>
          </p:cNvPicPr>
          <p:nvPr/>
        </p:nvPicPr>
        <p:blipFill>
          <a:blip r:embed="rId3" cstate="print"/>
          <a:srcRect/>
          <a:stretch>
            <a:fillRect/>
          </a:stretch>
        </p:blipFill>
        <p:spPr bwMode="auto">
          <a:xfrm>
            <a:off x="86792" y="6453336"/>
            <a:ext cx="812800" cy="304800"/>
          </a:xfrm>
          <a:prstGeom prst="rect">
            <a:avLst/>
          </a:prstGeom>
          <a:noFill/>
          <a:ln w="9525">
            <a:noFill/>
            <a:miter lim="800000"/>
            <a:headEnd/>
            <a:tailEnd/>
          </a:ln>
        </p:spPr>
      </p:pic>
      <p:sp>
        <p:nvSpPr>
          <p:cNvPr id="107" name="角丸四角形 106"/>
          <p:cNvSpPr/>
          <p:nvPr/>
        </p:nvSpPr>
        <p:spPr>
          <a:xfrm>
            <a:off x="5507088" y="1155414"/>
            <a:ext cx="3636912" cy="1440160"/>
          </a:xfrm>
          <a:prstGeom prst="roundRect">
            <a:avLst/>
          </a:prstGeom>
          <a:solidFill>
            <a:schemeClr val="bg1"/>
          </a:solidFill>
          <a:ln>
            <a:noFill/>
          </a:ln>
          <a:effectLst>
            <a:glow rad="635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8" name="Picture 3" descr="person_0222"/>
          <p:cNvPicPr>
            <a:picLocks noChangeAspect="1" noChangeArrowheads="1"/>
          </p:cNvPicPr>
          <p:nvPr/>
        </p:nvPicPr>
        <p:blipFill>
          <a:blip r:embed="rId4" cstate="print"/>
          <a:srcRect/>
          <a:stretch>
            <a:fillRect/>
          </a:stretch>
        </p:blipFill>
        <p:spPr bwMode="auto">
          <a:xfrm>
            <a:off x="5579095" y="1196752"/>
            <a:ext cx="1518319" cy="1398822"/>
          </a:xfrm>
          <a:prstGeom prst="rect">
            <a:avLst/>
          </a:prstGeom>
          <a:noFill/>
        </p:spPr>
      </p:pic>
      <p:sp>
        <p:nvSpPr>
          <p:cNvPr id="109" name="角丸四角形吹き出し 108"/>
          <p:cNvSpPr/>
          <p:nvPr/>
        </p:nvSpPr>
        <p:spPr>
          <a:xfrm>
            <a:off x="7091264" y="1875494"/>
            <a:ext cx="1872208" cy="612648"/>
          </a:xfrm>
          <a:prstGeom prst="wedgeRoundRectCallout">
            <a:avLst>
              <a:gd name="adj1" fmla="val -75967"/>
              <a:gd name="adj2" fmla="val 22078"/>
              <a:gd name="adj3" fmla="val 16667"/>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600" dirty="0" smtClean="0">
                <a:solidFill>
                  <a:schemeClr val="tx1"/>
                </a:solidFill>
                <a:latin typeface="Arial" pitchFamily="34" charset="0"/>
                <a:cs typeface="Arial" pitchFamily="34" charset="0"/>
              </a:rPr>
              <a:t>Let’s skim through the </a:t>
            </a:r>
            <a:r>
              <a:rPr kumimoji="1" lang="en-US" altLang="ja-JP" sz="1600" dirty="0" err="1" smtClean="0">
                <a:solidFill>
                  <a:schemeClr val="tx1"/>
                </a:solidFill>
                <a:latin typeface="Arial" pitchFamily="34" charset="0"/>
                <a:cs typeface="Arial" pitchFamily="34" charset="0"/>
              </a:rPr>
              <a:t>programmes</a:t>
            </a:r>
            <a:r>
              <a:rPr kumimoji="1" lang="en-US" altLang="ja-JP" sz="1600" dirty="0" smtClean="0">
                <a:solidFill>
                  <a:schemeClr val="tx1"/>
                </a:solidFill>
                <a:latin typeface="Arial" pitchFamily="34" charset="0"/>
                <a:cs typeface="Arial" pitchFamily="34" charset="0"/>
              </a:rPr>
              <a:t>!</a:t>
            </a:r>
            <a:endParaRPr kumimoji="1" lang="ja-JP" altLang="en-US" sz="1600" dirty="0">
              <a:solidFill>
                <a:schemeClr val="tx1"/>
              </a:solidFill>
              <a:latin typeface="Arial" pitchFamily="34" charset="0"/>
              <a:cs typeface="Arial" pitchFamily="34" charset="0"/>
            </a:endParaRPr>
          </a:p>
        </p:txBody>
      </p:sp>
      <p:sp>
        <p:nvSpPr>
          <p:cNvPr id="112" name="角丸四角形 111"/>
          <p:cNvSpPr/>
          <p:nvPr/>
        </p:nvSpPr>
        <p:spPr>
          <a:xfrm>
            <a:off x="7091264" y="1227422"/>
            <a:ext cx="1800200" cy="432048"/>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r>
              <a:rPr kumimoji="1" lang="en-US" altLang="ja-JP" sz="1400" dirty="0" smtClean="0">
                <a:solidFill>
                  <a:schemeClr val="tx1"/>
                </a:solidFill>
                <a:latin typeface="Times New Roman" pitchFamily="18" charset="0"/>
                <a:cs typeface="Times New Roman" pitchFamily="18" charset="0"/>
              </a:rPr>
              <a:t>You’ve got a </a:t>
            </a:r>
            <a:r>
              <a:rPr kumimoji="1" lang="en-US" altLang="ja-JP" sz="1600" dirty="0" smtClean="0">
                <a:solidFill>
                  <a:schemeClr val="tx1"/>
                </a:solidFill>
                <a:latin typeface="Times New Roman" pitchFamily="18" charset="0"/>
                <a:cs typeface="Times New Roman" pitchFamily="18" charset="0"/>
              </a:rPr>
              <a:t>Pile</a:t>
            </a:r>
            <a:r>
              <a:rPr kumimoji="1" lang="en-US" altLang="ja-JP" sz="1400" dirty="0" smtClean="0">
                <a:solidFill>
                  <a:schemeClr val="tx1"/>
                </a:solidFill>
                <a:latin typeface="Times New Roman" pitchFamily="18" charset="0"/>
                <a:cs typeface="Times New Roman" pitchFamily="18" charset="0"/>
              </a:rPr>
              <a:t> of recorded </a:t>
            </a:r>
            <a:r>
              <a:rPr kumimoji="1" lang="en-US" altLang="ja-JP" sz="1400" dirty="0" err="1" smtClean="0">
                <a:solidFill>
                  <a:schemeClr val="tx1"/>
                </a:solidFill>
                <a:latin typeface="Times New Roman" pitchFamily="18" charset="0"/>
                <a:cs typeface="Times New Roman" pitchFamily="18" charset="0"/>
              </a:rPr>
              <a:t>programmes</a:t>
            </a:r>
            <a:r>
              <a:rPr kumimoji="1" lang="en-US" altLang="ja-JP" sz="1400" dirty="0" smtClean="0">
                <a:solidFill>
                  <a:schemeClr val="tx1"/>
                </a:solidFill>
                <a:latin typeface="Times New Roman" pitchFamily="18" charset="0"/>
                <a:cs typeface="Times New Roman" pitchFamily="18" charset="0"/>
              </a:rPr>
              <a:t>.</a:t>
            </a:r>
            <a:endParaRPr kumimoji="1" lang="ja-JP" altLang="en-US" sz="1400" dirty="0">
              <a:solidFill>
                <a:schemeClr val="tx1"/>
              </a:solidFill>
              <a:latin typeface="Times New Roman" pitchFamily="18" charset="0"/>
              <a:cs typeface="Times New Roman" pitchFamily="18" charset="0"/>
            </a:endParaRPr>
          </a:p>
        </p:txBody>
      </p:sp>
      <p:sp>
        <p:nvSpPr>
          <p:cNvPr id="114" name="正方形/長方形 113"/>
          <p:cNvSpPr/>
          <p:nvPr/>
        </p:nvSpPr>
        <p:spPr>
          <a:xfrm>
            <a:off x="35496" y="1196752"/>
            <a:ext cx="8640960" cy="1508105"/>
          </a:xfrm>
          <a:prstGeom prst="rect">
            <a:avLst/>
          </a:prstGeom>
        </p:spPr>
        <p:txBody>
          <a:bodyPr wrap="square">
            <a:spAutoFit/>
          </a:bodyPr>
          <a:lstStyle/>
          <a:p>
            <a:r>
              <a:rPr lang="en-US" altLang="ja-JP" sz="2000" dirty="0" smtClean="0">
                <a:latin typeface="Arial" pitchFamily="34" charset="0"/>
                <a:cs typeface="Arial" pitchFamily="34" charset="0"/>
              </a:rPr>
              <a:t>Recorded programs can be played back faster. </a:t>
            </a:r>
          </a:p>
          <a:p>
            <a:r>
              <a:rPr lang="en-US" altLang="ja-JP" dirty="0" smtClean="0">
                <a:latin typeface="Arial" pitchFamily="34" charset="0"/>
                <a:cs typeface="Arial" pitchFamily="34" charset="0"/>
              </a:rPr>
              <a:t>  - Programs stacked in recorder can be watched</a:t>
            </a:r>
            <a:br>
              <a:rPr lang="en-US" altLang="ja-JP" dirty="0" smtClean="0">
                <a:latin typeface="Arial" pitchFamily="34" charset="0"/>
                <a:cs typeface="Arial" pitchFamily="34" charset="0"/>
              </a:rPr>
            </a:br>
            <a:r>
              <a:rPr lang="en-US" altLang="ja-JP" dirty="0" smtClean="0">
                <a:latin typeface="Arial" pitchFamily="34" charset="0"/>
                <a:cs typeface="Arial" pitchFamily="34" charset="0"/>
              </a:rPr>
              <a:t>             in shorter time for business person. </a:t>
            </a:r>
          </a:p>
          <a:p>
            <a:r>
              <a:rPr lang="en-US" altLang="ja-JP" dirty="0" smtClean="0">
                <a:latin typeface="Arial" pitchFamily="34" charset="0"/>
                <a:cs typeface="Arial" pitchFamily="34" charset="0"/>
              </a:rPr>
              <a:t>  - Foreign languages </a:t>
            </a:r>
          </a:p>
          <a:p>
            <a:r>
              <a:rPr lang="en-US" altLang="ja-JP" dirty="0" smtClean="0">
                <a:latin typeface="Arial" pitchFamily="34" charset="0"/>
                <a:cs typeface="Arial" pitchFamily="34" charset="0"/>
              </a:rPr>
              <a:t>           can be made fast for experts to train.</a:t>
            </a:r>
            <a:endParaRPr lang="ja-JP" altLang="en-US" dirty="0">
              <a:latin typeface="Arial" pitchFamily="34" charset="0"/>
              <a:cs typeface="Arial" pitchFamily="34" charset="0"/>
            </a:endParaRPr>
          </a:p>
        </p:txBody>
      </p:sp>
      <p:sp>
        <p:nvSpPr>
          <p:cNvPr id="115" name="正方形/長方形 114"/>
          <p:cNvSpPr/>
          <p:nvPr/>
        </p:nvSpPr>
        <p:spPr>
          <a:xfrm>
            <a:off x="107504" y="3354085"/>
            <a:ext cx="4211960" cy="2523768"/>
          </a:xfrm>
          <a:prstGeom prst="rect">
            <a:avLst/>
          </a:prstGeom>
        </p:spPr>
        <p:txBody>
          <a:bodyPr wrap="square">
            <a:spAutoFit/>
          </a:bodyPr>
          <a:lstStyle/>
          <a:p>
            <a:pPr>
              <a:buFontTx/>
              <a:buChar char="-"/>
            </a:pPr>
            <a:r>
              <a:rPr lang="en-US" altLang="ja-JP" dirty="0" smtClean="0">
                <a:latin typeface="Arial" pitchFamily="34" charset="0"/>
                <a:cs typeface="Arial" pitchFamily="34" charset="0"/>
              </a:rPr>
              <a:t>The deletion of pitch periods can make total speech time shorter and maintain vocal </a:t>
            </a:r>
            <a:r>
              <a:rPr lang="en-US" altLang="ja-JP" dirty="0" smtClean="0">
                <a:latin typeface="Arial" pitchFamily="34" charset="0"/>
                <a:cs typeface="Arial" pitchFamily="34" charset="0"/>
              </a:rPr>
              <a:t>pitch.</a:t>
            </a:r>
            <a:endParaRPr lang="en-US" altLang="ja-JP" dirty="0" smtClean="0">
              <a:latin typeface="Arial" pitchFamily="34" charset="0"/>
              <a:cs typeface="Arial" pitchFamily="34" charset="0"/>
            </a:endParaRPr>
          </a:p>
          <a:p>
            <a:pPr>
              <a:buFontTx/>
              <a:buChar char="-"/>
            </a:pPr>
            <a:endParaRPr lang="en-US" altLang="ja-JP" dirty="0" smtClean="0">
              <a:latin typeface="Arial" pitchFamily="34" charset="0"/>
              <a:cs typeface="Arial" pitchFamily="34" charset="0"/>
            </a:endParaRPr>
          </a:p>
          <a:p>
            <a:pPr>
              <a:buFontTx/>
              <a:buChar char="-"/>
            </a:pPr>
            <a:r>
              <a:rPr lang="en-US" altLang="ja-JP" dirty="0" smtClean="0">
                <a:latin typeface="Arial" pitchFamily="34" charset="0"/>
                <a:cs typeface="Arial" pitchFamily="34" charset="0"/>
              </a:rPr>
              <a:t> The adaptive mode*1 of speech rate controller will make speech still be comprehensible.</a:t>
            </a:r>
          </a:p>
          <a:p>
            <a:r>
              <a:rPr lang="en-US" altLang="ja-JP" sz="1600" dirty="0" smtClean="0">
                <a:latin typeface="Arial" pitchFamily="34" charset="0"/>
                <a:cs typeface="Arial" pitchFamily="34" charset="0"/>
              </a:rPr>
              <a:t>*1 It expands the beginning of the speech sufficiently and removes the pauses.</a:t>
            </a:r>
          </a:p>
        </p:txBody>
      </p:sp>
      <p:cxnSp>
        <p:nvCxnSpPr>
          <p:cNvPr id="117" name="直線矢印コネクタ 116"/>
          <p:cNvCxnSpPr/>
          <p:nvPr/>
        </p:nvCxnSpPr>
        <p:spPr>
          <a:xfrm>
            <a:off x="5181972" y="5291661"/>
            <a:ext cx="3744000" cy="1588"/>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8" name="直線矢印コネクタ 117"/>
          <p:cNvCxnSpPr/>
          <p:nvPr/>
        </p:nvCxnSpPr>
        <p:spPr>
          <a:xfrm>
            <a:off x="5181972" y="5794176"/>
            <a:ext cx="3744000" cy="1588"/>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9" name="直線矢印コネクタ 118"/>
          <p:cNvCxnSpPr/>
          <p:nvPr/>
        </p:nvCxnSpPr>
        <p:spPr>
          <a:xfrm>
            <a:off x="5183976" y="3429000"/>
            <a:ext cx="3744000" cy="1588"/>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0" name="直線矢印コネクタ 119"/>
          <p:cNvCxnSpPr/>
          <p:nvPr/>
        </p:nvCxnSpPr>
        <p:spPr>
          <a:xfrm>
            <a:off x="5183976" y="3931468"/>
            <a:ext cx="3744000" cy="1588"/>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1" name="直線矢印コネクタ 120"/>
          <p:cNvCxnSpPr/>
          <p:nvPr/>
        </p:nvCxnSpPr>
        <p:spPr>
          <a:xfrm>
            <a:off x="5183976" y="4437112"/>
            <a:ext cx="3744416" cy="1588"/>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122" name="グループ化 121"/>
          <p:cNvGrpSpPr/>
          <p:nvPr/>
        </p:nvGrpSpPr>
        <p:grpSpPr>
          <a:xfrm>
            <a:off x="5253980" y="5653336"/>
            <a:ext cx="2592288" cy="288032"/>
            <a:chOff x="5952728" y="7840960"/>
            <a:chExt cx="2592288" cy="576064"/>
          </a:xfrm>
        </p:grpSpPr>
        <p:sp>
          <p:nvSpPr>
            <p:cNvPr id="123" name="フリーフォーム 122"/>
            <p:cNvSpPr/>
            <p:nvPr/>
          </p:nvSpPr>
          <p:spPr>
            <a:xfrm>
              <a:off x="5952728" y="7840960"/>
              <a:ext cx="432048" cy="576064"/>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4" name="フリーフォーム 123"/>
            <p:cNvSpPr/>
            <p:nvPr/>
          </p:nvSpPr>
          <p:spPr>
            <a:xfrm>
              <a:off x="6384776" y="7840960"/>
              <a:ext cx="432048" cy="576064"/>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5" name="フリーフォーム 124"/>
            <p:cNvSpPr/>
            <p:nvPr/>
          </p:nvSpPr>
          <p:spPr>
            <a:xfrm>
              <a:off x="6816824" y="7840960"/>
              <a:ext cx="432048" cy="576064"/>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6" name="フリーフォーム 125"/>
            <p:cNvSpPr/>
            <p:nvPr/>
          </p:nvSpPr>
          <p:spPr>
            <a:xfrm>
              <a:off x="7248872" y="7840960"/>
              <a:ext cx="432048" cy="576064"/>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7" name="フリーフォーム 126"/>
            <p:cNvSpPr/>
            <p:nvPr/>
          </p:nvSpPr>
          <p:spPr>
            <a:xfrm>
              <a:off x="7680920" y="7840960"/>
              <a:ext cx="432048" cy="576064"/>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8" name="フリーフォーム 127"/>
            <p:cNvSpPr/>
            <p:nvPr/>
          </p:nvSpPr>
          <p:spPr>
            <a:xfrm>
              <a:off x="8112968" y="7840960"/>
              <a:ext cx="432048" cy="576064"/>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129" name="グループ化 128"/>
          <p:cNvGrpSpPr/>
          <p:nvPr/>
        </p:nvGrpSpPr>
        <p:grpSpPr>
          <a:xfrm>
            <a:off x="5253980" y="5149233"/>
            <a:ext cx="1728192" cy="288032"/>
            <a:chOff x="5952728" y="7840960"/>
            <a:chExt cx="2592288" cy="576064"/>
          </a:xfrm>
        </p:grpSpPr>
        <p:sp>
          <p:nvSpPr>
            <p:cNvPr id="130" name="フリーフォーム 129"/>
            <p:cNvSpPr/>
            <p:nvPr/>
          </p:nvSpPr>
          <p:spPr>
            <a:xfrm>
              <a:off x="5952728" y="7840960"/>
              <a:ext cx="432048" cy="576064"/>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1" name="フリーフォーム 130"/>
            <p:cNvSpPr/>
            <p:nvPr/>
          </p:nvSpPr>
          <p:spPr>
            <a:xfrm>
              <a:off x="6384776" y="7840960"/>
              <a:ext cx="432048" cy="576064"/>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2" name="フリーフォーム 131"/>
            <p:cNvSpPr/>
            <p:nvPr/>
          </p:nvSpPr>
          <p:spPr>
            <a:xfrm>
              <a:off x="6816824" y="7840960"/>
              <a:ext cx="432048" cy="576064"/>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3" name="フリーフォーム 132"/>
            <p:cNvSpPr/>
            <p:nvPr/>
          </p:nvSpPr>
          <p:spPr>
            <a:xfrm>
              <a:off x="7248872" y="7840960"/>
              <a:ext cx="432048" cy="576064"/>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4" name="フリーフォーム 133"/>
            <p:cNvSpPr/>
            <p:nvPr/>
          </p:nvSpPr>
          <p:spPr>
            <a:xfrm>
              <a:off x="7680920" y="7840960"/>
              <a:ext cx="432048" cy="576064"/>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5" name="フリーフォーム 134"/>
            <p:cNvSpPr/>
            <p:nvPr/>
          </p:nvSpPr>
          <p:spPr>
            <a:xfrm>
              <a:off x="8112968" y="7840960"/>
              <a:ext cx="432048" cy="576064"/>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136" name="グループ化 135"/>
          <p:cNvGrpSpPr/>
          <p:nvPr/>
        </p:nvGrpSpPr>
        <p:grpSpPr>
          <a:xfrm>
            <a:off x="5253980" y="6157392"/>
            <a:ext cx="3528392" cy="288032"/>
            <a:chOff x="5952728" y="7840960"/>
            <a:chExt cx="2592288" cy="576064"/>
          </a:xfrm>
        </p:grpSpPr>
        <p:sp>
          <p:nvSpPr>
            <p:cNvPr id="137" name="フリーフォーム 136"/>
            <p:cNvSpPr/>
            <p:nvPr/>
          </p:nvSpPr>
          <p:spPr>
            <a:xfrm>
              <a:off x="5952728" y="7840960"/>
              <a:ext cx="432048" cy="576064"/>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8" name="フリーフォーム 137"/>
            <p:cNvSpPr/>
            <p:nvPr/>
          </p:nvSpPr>
          <p:spPr>
            <a:xfrm>
              <a:off x="6384776" y="7840960"/>
              <a:ext cx="432048" cy="576064"/>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9" name="フリーフォーム 138"/>
            <p:cNvSpPr/>
            <p:nvPr/>
          </p:nvSpPr>
          <p:spPr>
            <a:xfrm>
              <a:off x="6816824" y="7840960"/>
              <a:ext cx="432048" cy="576064"/>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0" name="フリーフォーム 139"/>
            <p:cNvSpPr/>
            <p:nvPr/>
          </p:nvSpPr>
          <p:spPr>
            <a:xfrm>
              <a:off x="7248872" y="7840960"/>
              <a:ext cx="432048" cy="576064"/>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1" name="フリーフォーム 140"/>
            <p:cNvSpPr/>
            <p:nvPr/>
          </p:nvSpPr>
          <p:spPr>
            <a:xfrm>
              <a:off x="7680920" y="7840960"/>
              <a:ext cx="432048" cy="576064"/>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2" name="フリーフォーム 141"/>
            <p:cNvSpPr/>
            <p:nvPr/>
          </p:nvSpPr>
          <p:spPr>
            <a:xfrm>
              <a:off x="8112968" y="7840960"/>
              <a:ext cx="432048" cy="576064"/>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143" name="グループ化 142"/>
          <p:cNvGrpSpPr/>
          <p:nvPr/>
        </p:nvGrpSpPr>
        <p:grpSpPr>
          <a:xfrm>
            <a:off x="5255984" y="3789040"/>
            <a:ext cx="2592288" cy="288032"/>
            <a:chOff x="5952728" y="7840960"/>
            <a:chExt cx="2592288" cy="576064"/>
          </a:xfrm>
        </p:grpSpPr>
        <p:sp>
          <p:nvSpPr>
            <p:cNvPr id="144" name="フリーフォーム 143"/>
            <p:cNvSpPr/>
            <p:nvPr/>
          </p:nvSpPr>
          <p:spPr>
            <a:xfrm>
              <a:off x="5952728" y="7840960"/>
              <a:ext cx="432048" cy="576064"/>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5" name="フリーフォーム 144"/>
            <p:cNvSpPr/>
            <p:nvPr/>
          </p:nvSpPr>
          <p:spPr>
            <a:xfrm>
              <a:off x="6384776" y="7840960"/>
              <a:ext cx="432048" cy="576064"/>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6" name="フリーフォーム 145"/>
            <p:cNvSpPr/>
            <p:nvPr/>
          </p:nvSpPr>
          <p:spPr>
            <a:xfrm>
              <a:off x="6816824" y="7840960"/>
              <a:ext cx="432048" cy="576064"/>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7" name="フリーフォーム 146"/>
            <p:cNvSpPr/>
            <p:nvPr/>
          </p:nvSpPr>
          <p:spPr>
            <a:xfrm>
              <a:off x="7248872" y="7840960"/>
              <a:ext cx="432048" cy="576064"/>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8" name="フリーフォーム 147"/>
            <p:cNvSpPr/>
            <p:nvPr/>
          </p:nvSpPr>
          <p:spPr>
            <a:xfrm>
              <a:off x="7680920" y="7840960"/>
              <a:ext cx="432048" cy="576064"/>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9" name="フリーフォーム 148"/>
            <p:cNvSpPr/>
            <p:nvPr/>
          </p:nvSpPr>
          <p:spPr>
            <a:xfrm>
              <a:off x="8112968" y="7840960"/>
              <a:ext cx="432048" cy="576064"/>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150" name="グループ化 149"/>
          <p:cNvGrpSpPr/>
          <p:nvPr/>
        </p:nvGrpSpPr>
        <p:grpSpPr>
          <a:xfrm>
            <a:off x="5255984" y="3284984"/>
            <a:ext cx="1728192" cy="288032"/>
            <a:chOff x="5952728" y="7840960"/>
            <a:chExt cx="1728192" cy="576064"/>
          </a:xfrm>
        </p:grpSpPr>
        <p:sp>
          <p:nvSpPr>
            <p:cNvPr id="151" name="フリーフォーム 150"/>
            <p:cNvSpPr/>
            <p:nvPr/>
          </p:nvSpPr>
          <p:spPr>
            <a:xfrm>
              <a:off x="5952728" y="7840960"/>
              <a:ext cx="432048" cy="576064"/>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2" name="フリーフォーム 151"/>
            <p:cNvSpPr/>
            <p:nvPr/>
          </p:nvSpPr>
          <p:spPr>
            <a:xfrm>
              <a:off x="6384776" y="7840960"/>
              <a:ext cx="432048" cy="576064"/>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3" name="フリーフォーム 152"/>
            <p:cNvSpPr/>
            <p:nvPr/>
          </p:nvSpPr>
          <p:spPr>
            <a:xfrm>
              <a:off x="6816824" y="7840960"/>
              <a:ext cx="432048" cy="576064"/>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4" name="フリーフォーム 153"/>
            <p:cNvSpPr/>
            <p:nvPr/>
          </p:nvSpPr>
          <p:spPr>
            <a:xfrm>
              <a:off x="7248872" y="7840960"/>
              <a:ext cx="432048" cy="576064"/>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
        <p:nvSpPr>
          <p:cNvPr id="155" name="フリーフォーム 154"/>
          <p:cNvSpPr/>
          <p:nvPr/>
        </p:nvSpPr>
        <p:spPr>
          <a:xfrm>
            <a:off x="5255984" y="4293096"/>
            <a:ext cx="432048" cy="288032"/>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6" name="フリーフォーム 155"/>
          <p:cNvSpPr/>
          <p:nvPr/>
        </p:nvSpPr>
        <p:spPr>
          <a:xfrm>
            <a:off x="5688032" y="4293096"/>
            <a:ext cx="432048" cy="288032"/>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7" name="フリーフォーム 156"/>
          <p:cNvSpPr/>
          <p:nvPr/>
        </p:nvSpPr>
        <p:spPr>
          <a:xfrm>
            <a:off x="6552128" y="4293096"/>
            <a:ext cx="432048" cy="288032"/>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8" name="フリーフォーム 157"/>
          <p:cNvSpPr/>
          <p:nvPr/>
        </p:nvSpPr>
        <p:spPr>
          <a:xfrm>
            <a:off x="6984176" y="4293096"/>
            <a:ext cx="432048" cy="288032"/>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9" name="フリーフォーム 158"/>
          <p:cNvSpPr/>
          <p:nvPr/>
        </p:nvSpPr>
        <p:spPr>
          <a:xfrm>
            <a:off x="7848272" y="4293096"/>
            <a:ext cx="432048" cy="288032"/>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0" name="フリーフォーム 159"/>
          <p:cNvSpPr/>
          <p:nvPr/>
        </p:nvSpPr>
        <p:spPr>
          <a:xfrm>
            <a:off x="8280320" y="4293096"/>
            <a:ext cx="432048" cy="288032"/>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1" name="フリーフォーム 160"/>
          <p:cNvSpPr/>
          <p:nvPr/>
        </p:nvSpPr>
        <p:spPr>
          <a:xfrm>
            <a:off x="6120080" y="4293096"/>
            <a:ext cx="432048" cy="288032"/>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2" name="フリーフォーム 161"/>
          <p:cNvSpPr/>
          <p:nvPr/>
        </p:nvSpPr>
        <p:spPr>
          <a:xfrm>
            <a:off x="7416224" y="4293096"/>
            <a:ext cx="432048" cy="288032"/>
          </a:xfrm>
          <a:custGeom>
            <a:avLst/>
            <a:gdLst>
              <a:gd name="connsiteX0" fmla="*/ 0 w 1613504"/>
              <a:gd name="connsiteY0" fmla="*/ 665238 h 1267580"/>
              <a:gd name="connsiteX1" fmla="*/ 217714 w 1613504"/>
              <a:gd name="connsiteY1" fmla="*/ 99181 h 1267580"/>
              <a:gd name="connsiteX2" fmla="*/ 449943 w 1613504"/>
              <a:gd name="connsiteY2" fmla="*/ 1260323 h 1267580"/>
              <a:gd name="connsiteX3" fmla="*/ 609600 w 1613504"/>
              <a:gd name="connsiteY3" fmla="*/ 142723 h 1267580"/>
              <a:gd name="connsiteX4" fmla="*/ 740229 w 1613504"/>
              <a:gd name="connsiteY4" fmla="*/ 1100666 h 1267580"/>
              <a:gd name="connsiteX5" fmla="*/ 870857 w 1613504"/>
              <a:gd name="connsiteY5" fmla="*/ 316895 h 1267580"/>
              <a:gd name="connsiteX6" fmla="*/ 972457 w 1613504"/>
              <a:gd name="connsiteY6" fmla="*/ 882952 h 1267580"/>
              <a:gd name="connsiteX7" fmla="*/ 1117600 w 1613504"/>
              <a:gd name="connsiteY7" fmla="*/ 403981 h 1267580"/>
              <a:gd name="connsiteX8" fmla="*/ 1204686 w 1613504"/>
              <a:gd name="connsiteY8" fmla="*/ 766838 h 1267580"/>
              <a:gd name="connsiteX9" fmla="*/ 1335314 w 1613504"/>
              <a:gd name="connsiteY9" fmla="*/ 534609 h 1267580"/>
              <a:gd name="connsiteX10" fmla="*/ 1509486 w 1613504"/>
              <a:gd name="connsiteY10" fmla="*/ 737809 h 1267580"/>
              <a:gd name="connsiteX11" fmla="*/ 1596571 w 1613504"/>
              <a:gd name="connsiteY11" fmla="*/ 650723 h 1267580"/>
              <a:gd name="connsiteX12" fmla="*/ 1611086 w 1613504"/>
              <a:gd name="connsiteY12" fmla="*/ 650723 h 1267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3504" h="1267580">
                <a:moveTo>
                  <a:pt x="0" y="665238"/>
                </a:moveTo>
                <a:cubicBezTo>
                  <a:pt x="71362" y="332619"/>
                  <a:pt x="142724" y="0"/>
                  <a:pt x="217714" y="99181"/>
                </a:cubicBezTo>
                <a:cubicBezTo>
                  <a:pt x="292704" y="198362"/>
                  <a:pt x="384629" y="1253066"/>
                  <a:pt x="449943" y="1260323"/>
                </a:cubicBezTo>
                <a:cubicBezTo>
                  <a:pt x="515257" y="1267580"/>
                  <a:pt x="561219" y="169332"/>
                  <a:pt x="609600" y="142723"/>
                </a:cubicBezTo>
                <a:cubicBezTo>
                  <a:pt x="657981" y="116114"/>
                  <a:pt x="696686" y="1071637"/>
                  <a:pt x="740229" y="1100666"/>
                </a:cubicBezTo>
                <a:cubicBezTo>
                  <a:pt x="783772" y="1129695"/>
                  <a:pt x="832152" y="353181"/>
                  <a:pt x="870857" y="316895"/>
                </a:cubicBezTo>
                <a:cubicBezTo>
                  <a:pt x="909562" y="280609"/>
                  <a:pt x="931333" y="868438"/>
                  <a:pt x="972457" y="882952"/>
                </a:cubicBezTo>
                <a:cubicBezTo>
                  <a:pt x="1013581" y="897466"/>
                  <a:pt x="1078895" y="423333"/>
                  <a:pt x="1117600" y="403981"/>
                </a:cubicBezTo>
                <a:cubicBezTo>
                  <a:pt x="1156305" y="384629"/>
                  <a:pt x="1168400" y="745067"/>
                  <a:pt x="1204686" y="766838"/>
                </a:cubicBezTo>
                <a:cubicBezTo>
                  <a:pt x="1240972" y="788609"/>
                  <a:pt x="1284514" y="539447"/>
                  <a:pt x="1335314" y="534609"/>
                </a:cubicBezTo>
                <a:cubicBezTo>
                  <a:pt x="1386114" y="529771"/>
                  <a:pt x="1465943" y="718457"/>
                  <a:pt x="1509486" y="737809"/>
                </a:cubicBezTo>
                <a:cubicBezTo>
                  <a:pt x="1553029" y="757161"/>
                  <a:pt x="1579638" y="665237"/>
                  <a:pt x="1596571" y="650723"/>
                </a:cubicBezTo>
                <a:cubicBezTo>
                  <a:pt x="1613504" y="636209"/>
                  <a:pt x="1612295" y="643466"/>
                  <a:pt x="1611086" y="650723"/>
                </a:cubicBezTo>
              </a:path>
            </a:pathLst>
          </a:cu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3" name="正方形/長方形 162"/>
          <p:cNvSpPr/>
          <p:nvPr/>
        </p:nvSpPr>
        <p:spPr>
          <a:xfrm>
            <a:off x="7906072" y="3645024"/>
            <a:ext cx="914400"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Times New Roman" pitchFamily="18" charset="0"/>
                <a:cs typeface="Times New Roman" pitchFamily="18" charset="0"/>
              </a:rPr>
              <a:t>time</a:t>
            </a:r>
            <a:endParaRPr kumimoji="1" lang="ja-JP" altLang="en-US" sz="1400" dirty="0">
              <a:solidFill>
                <a:schemeClr val="tx1"/>
              </a:solidFill>
              <a:latin typeface="Times New Roman" pitchFamily="18" charset="0"/>
              <a:cs typeface="Times New Roman" pitchFamily="18" charset="0"/>
            </a:endParaRPr>
          </a:p>
        </p:txBody>
      </p:sp>
      <p:sp>
        <p:nvSpPr>
          <p:cNvPr id="164" name="正方形/長方形 163"/>
          <p:cNvSpPr/>
          <p:nvPr/>
        </p:nvSpPr>
        <p:spPr>
          <a:xfrm>
            <a:off x="7904068" y="5509273"/>
            <a:ext cx="914400"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Times New Roman" pitchFamily="18" charset="0"/>
                <a:cs typeface="Times New Roman" pitchFamily="18" charset="0"/>
              </a:rPr>
              <a:t>time</a:t>
            </a:r>
            <a:endParaRPr kumimoji="1" lang="ja-JP" altLang="en-US" sz="1400" dirty="0">
              <a:solidFill>
                <a:schemeClr val="tx1"/>
              </a:solidFill>
              <a:latin typeface="Times New Roman" pitchFamily="18" charset="0"/>
              <a:cs typeface="Times New Roman" pitchFamily="18" charset="0"/>
            </a:endParaRPr>
          </a:p>
        </p:txBody>
      </p:sp>
      <p:sp>
        <p:nvSpPr>
          <p:cNvPr id="165" name="正方形/長方形 164"/>
          <p:cNvSpPr/>
          <p:nvPr/>
        </p:nvSpPr>
        <p:spPr>
          <a:xfrm>
            <a:off x="5327992" y="3573016"/>
            <a:ext cx="42366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Times New Roman" pitchFamily="18" charset="0"/>
                <a:cs typeface="Times New Roman" pitchFamily="18" charset="0"/>
              </a:rPr>
              <a:t>①</a:t>
            </a:r>
            <a:endParaRPr kumimoji="1" lang="ja-JP" altLang="en-US" sz="1400" dirty="0">
              <a:solidFill>
                <a:schemeClr val="tx1"/>
              </a:solidFill>
              <a:latin typeface="Times New Roman" pitchFamily="18" charset="0"/>
              <a:cs typeface="Times New Roman" pitchFamily="18" charset="0"/>
            </a:endParaRPr>
          </a:p>
        </p:txBody>
      </p:sp>
      <p:sp>
        <p:nvSpPr>
          <p:cNvPr id="166" name="正方形/長方形 165"/>
          <p:cNvSpPr/>
          <p:nvPr/>
        </p:nvSpPr>
        <p:spPr>
          <a:xfrm>
            <a:off x="5760040" y="3573016"/>
            <a:ext cx="42366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Times New Roman" pitchFamily="18" charset="0"/>
                <a:cs typeface="Times New Roman" pitchFamily="18" charset="0"/>
              </a:rPr>
              <a:t>②</a:t>
            </a:r>
            <a:endParaRPr kumimoji="1" lang="ja-JP" altLang="en-US" sz="1400" dirty="0">
              <a:solidFill>
                <a:schemeClr val="tx1"/>
              </a:solidFill>
              <a:latin typeface="Times New Roman" pitchFamily="18" charset="0"/>
              <a:cs typeface="Times New Roman" pitchFamily="18" charset="0"/>
            </a:endParaRPr>
          </a:p>
        </p:txBody>
      </p:sp>
      <p:sp>
        <p:nvSpPr>
          <p:cNvPr id="167" name="正方形/長方形 166"/>
          <p:cNvSpPr/>
          <p:nvPr/>
        </p:nvSpPr>
        <p:spPr>
          <a:xfrm>
            <a:off x="6192088" y="3573016"/>
            <a:ext cx="42366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Times New Roman" pitchFamily="18" charset="0"/>
                <a:cs typeface="Times New Roman" pitchFamily="18" charset="0"/>
              </a:rPr>
              <a:t>③</a:t>
            </a:r>
            <a:endParaRPr kumimoji="1" lang="ja-JP" altLang="en-US" sz="1400" dirty="0">
              <a:solidFill>
                <a:schemeClr val="tx1"/>
              </a:solidFill>
              <a:latin typeface="Times New Roman" pitchFamily="18" charset="0"/>
              <a:cs typeface="Times New Roman" pitchFamily="18" charset="0"/>
            </a:endParaRPr>
          </a:p>
        </p:txBody>
      </p:sp>
      <p:sp>
        <p:nvSpPr>
          <p:cNvPr id="168" name="正方形/長方形 167"/>
          <p:cNvSpPr/>
          <p:nvPr/>
        </p:nvSpPr>
        <p:spPr>
          <a:xfrm>
            <a:off x="6560512" y="3573016"/>
            <a:ext cx="42366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Times New Roman" pitchFamily="18" charset="0"/>
                <a:cs typeface="Times New Roman" pitchFamily="18" charset="0"/>
              </a:rPr>
              <a:t>④</a:t>
            </a:r>
            <a:endParaRPr kumimoji="1" lang="ja-JP" altLang="en-US" sz="1400" dirty="0">
              <a:solidFill>
                <a:schemeClr val="tx1"/>
              </a:solidFill>
              <a:latin typeface="Times New Roman" pitchFamily="18" charset="0"/>
              <a:cs typeface="Times New Roman" pitchFamily="18" charset="0"/>
            </a:endParaRPr>
          </a:p>
        </p:txBody>
      </p:sp>
      <p:sp>
        <p:nvSpPr>
          <p:cNvPr id="169" name="正方形/長方形 168"/>
          <p:cNvSpPr/>
          <p:nvPr/>
        </p:nvSpPr>
        <p:spPr>
          <a:xfrm>
            <a:off x="7056184" y="3573016"/>
            <a:ext cx="42366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Times New Roman" pitchFamily="18" charset="0"/>
                <a:cs typeface="Times New Roman" pitchFamily="18" charset="0"/>
              </a:rPr>
              <a:t>⑤</a:t>
            </a:r>
            <a:endParaRPr kumimoji="1" lang="ja-JP" altLang="en-US" sz="1400" dirty="0">
              <a:solidFill>
                <a:schemeClr val="tx1"/>
              </a:solidFill>
              <a:latin typeface="Times New Roman" pitchFamily="18" charset="0"/>
              <a:cs typeface="Times New Roman" pitchFamily="18" charset="0"/>
            </a:endParaRPr>
          </a:p>
        </p:txBody>
      </p:sp>
      <p:sp>
        <p:nvSpPr>
          <p:cNvPr id="170" name="正方形/長方形 169"/>
          <p:cNvSpPr/>
          <p:nvPr/>
        </p:nvSpPr>
        <p:spPr>
          <a:xfrm>
            <a:off x="7496616" y="3573016"/>
            <a:ext cx="42366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Times New Roman" pitchFamily="18" charset="0"/>
                <a:cs typeface="Times New Roman" pitchFamily="18" charset="0"/>
              </a:rPr>
              <a:t>⑥</a:t>
            </a:r>
            <a:endParaRPr kumimoji="1" lang="ja-JP" altLang="en-US" sz="1400" dirty="0">
              <a:solidFill>
                <a:schemeClr val="tx1"/>
              </a:solidFill>
              <a:latin typeface="Times New Roman" pitchFamily="18" charset="0"/>
              <a:cs typeface="Times New Roman" pitchFamily="18" charset="0"/>
            </a:endParaRPr>
          </a:p>
        </p:txBody>
      </p:sp>
      <p:sp>
        <p:nvSpPr>
          <p:cNvPr id="171" name="正方形/長方形 170"/>
          <p:cNvSpPr/>
          <p:nvPr/>
        </p:nvSpPr>
        <p:spPr>
          <a:xfrm>
            <a:off x="5327992" y="3068960"/>
            <a:ext cx="42366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Times New Roman" pitchFamily="18" charset="0"/>
                <a:cs typeface="Times New Roman" pitchFamily="18" charset="0"/>
              </a:rPr>
              <a:t>①</a:t>
            </a:r>
            <a:endParaRPr kumimoji="1" lang="ja-JP" altLang="en-US" sz="1400" dirty="0">
              <a:solidFill>
                <a:schemeClr val="tx1"/>
              </a:solidFill>
              <a:latin typeface="Times New Roman" pitchFamily="18" charset="0"/>
              <a:cs typeface="Times New Roman" pitchFamily="18" charset="0"/>
            </a:endParaRPr>
          </a:p>
        </p:txBody>
      </p:sp>
      <p:sp>
        <p:nvSpPr>
          <p:cNvPr id="172" name="正方形/長方形 171"/>
          <p:cNvSpPr/>
          <p:nvPr/>
        </p:nvSpPr>
        <p:spPr>
          <a:xfrm>
            <a:off x="5768424" y="3068960"/>
            <a:ext cx="42366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Times New Roman" pitchFamily="18" charset="0"/>
                <a:cs typeface="Times New Roman" pitchFamily="18" charset="0"/>
              </a:rPr>
              <a:t>③</a:t>
            </a:r>
            <a:endParaRPr kumimoji="1" lang="ja-JP" altLang="en-US" sz="1400" dirty="0">
              <a:solidFill>
                <a:schemeClr val="tx1"/>
              </a:solidFill>
              <a:latin typeface="Times New Roman" pitchFamily="18" charset="0"/>
              <a:cs typeface="Times New Roman" pitchFamily="18" charset="0"/>
            </a:endParaRPr>
          </a:p>
        </p:txBody>
      </p:sp>
      <p:sp>
        <p:nvSpPr>
          <p:cNvPr id="173" name="正方形/長方形 172"/>
          <p:cNvSpPr/>
          <p:nvPr/>
        </p:nvSpPr>
        <p:spPr>
          <a:xfrm>
            <a:off x="6192088" y="3068960"/>
            <a:ext cx="42366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Times New Roman" pitchFamily="18" charset="0"/>
                <a:cs typeface="Times New Roman" pitchFamily="18" charset="0"/>
              </a:rPr>
              <a:t>⑤</a:t>
            </a:r>
            <a:endParaRPr kumimoji="1" lang="ja-JP" altLang="en-US" sz="1400" dirty="0">
              <a:solidFill>
                <a:schemeClr val="tx1"/>
              </a:solidFill>
              <a:latin typeface="Times New Roman" pitchFamily="18" charset="0"/>
              <a:cs typeface="Times New Roman" pitchFamily="18" charset="0"/>
            </a:endParaRPr>
          </a:p>
        </p:txBody>
      </p:sp>
      <p:sp>
        <p:nvSpPr>
          <p:cNvPr id="174" name="正方形/長方形 173"/>
          <p:cNvSpPr/>
          <p:nvPr/>
        </p:nvSpPr>
        <p:spPr>
          <a:xfrm>
            <a:off x="6624136" y="3068960"/>
            <a:ext cx="42366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Times New Roman" pitchFamily="18" charset="0"/>
                <a:cs typeface="Times New Roman" pitchFamily="18" charset="0"/>
              </a:rPr>
              <a:t>⑥</a:t>
            </a:r>
            <a:endParaRPr kumimoji="1" lang="ja-JP" altLang="en-US" sz="1400" dirty="0">
              <a:solidFill>
                <a:schemeClr val="tx1"/>
              </a:solidFill>
              <a:latin typeface="Times New Roman" pitchFamily="18" charset="0"/>
              <a:cs typeface="Times New Roman" pitchFamily="18" charset="0"/>
            </a:endParaRPr>
          </a:p>
        </p:txBody>
      </p:sp>
      <p:sp>
        <p:nvSpPr>
          <p:cNvPr id="175" name="正方形/長方形 174"/>
          <p:cNvSpPr/>
          <p:nvPr/>
        </p:nvSpPr>
        <p:spPr>
          <a:xfrm>
            <a:off x="5327992" y="4077072"/>
            <a:ext cx="42366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Times New Roman" pitchFamily="18" charset="0"/>
                <a:cs typeface="Times New Roman" pitchFamily="18" charset="0"/>
              </a:rPr>
              <a:t>①</a:t>
            </a:r>
            <a:endParaRPr kumimoji="1" lang="ja-JP" altLang="en-US" sz="1400" dirty="0">
              <a:solidFill>
                <a:schemeClr val="tx1"/>
              </a:solidFill>
              <a:latin typeface="Times New Roman" pitchFamily="18" charset="0"/>
              <a:cs typeface="Times New Roman" pitchFamily="18" charset="0"/>
            </a:endParaRPr>
          </a:p>
        </p:txBody>
      </p:sp>
      <p:sp>
        <p:nvSpPr>
          <p:cNvPr id="176" name="正方形/長方形 175"/>
          <p:cNvSpPr/>
          <p:nvPr/>
        </p:nvSpPr>
        <p:spPr>
          <a:xfrm>
            <a:off x="5760040" y="4077072"/>
            <a:ext cx="42366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Times New Roman" pitchFamily="18" charset="0"/>
                <a:cs typeface="Times New Roman" pitchFamily="18" charset="0"/>
              </a:rPr>
              <a:t>②</a:t>
            </a:r>
            <a:endParaRPr kumimoji="1" lang="ja-JP" altLang="en-US" sz="1400" dirty="0">
              <a:solidFill>
                <a:schemeClr val="tx1"/>
              </a:solidFill>
              <a:latin typeface="Times New Roman" pitchFamily="18" charset="0"/>
              <a:cs typeface="Times New Roman" pitchFamily="18" charset="0"/>
            </a:endParaRPr>
          </a:p>
        </p:txBody>
      </p:sp>
      <p:sp>
        <p:nvSpPr>
          <p:cNvPr id="177" name="正方形/長方形 176"/>
          <p:cNvSpPr/>
          <p:nvPr/>
        </p:nvSpPr>
        <p:spPr>
          <a:xfrm>
            <a:off x="6632520" y="4077072"/>
            <a:ext cx="42366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Times New Roman" pitchFamily="18" charset="0"/>
                <a:cs typeface="Times New Roman" pitchFamily="18" charset="0"/>
              </a:rPr>
              <a:t>③</a:t>
            </a:r>
            <a:endParaRPr kumimoji="1" lang="ja-JP" altLang="en-US" sz="1400" dirty="0">
              <a:solidFill>
                <a:schemeClr val="tx1"/>
              </a:solidFill>
              <a:latin typeface="Times New Roman" pitchFamily="18" charset="0"/>
              <a:cs typeface="Times New Roman" pitchFamily="18" charset="0"/>
            </a:endParaRPr>
          </a:p>
        </p:txBody>
      </p:sp>
      <p:sp>
        <p:nvSpPr>
          <p:cNvPr id="178" name="正方形/長方形 177"/>
          <p:cNvSpPr/>
          <p:nvPr/>
        </p:nvSpPr>
        <p:spPr>
          <a:xfrm>
            <a:off x="7064568" y="4077072"/>
            <a:ext cx="42366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Times New Roman" pitchFamily="18" charset="0"/>
                <a:cs typeface="Times New Roman" pitchFamily="18" charset="0"/>
              </a:rPr>
              <a:t>④</a:t>
            </a:r>
            <a:endParaRPr kumimoji="1" lang="ja-JP" altLang="en-US" sz="1400" dirty="0">
              <a:solidFill>
                <a:schemeClr val="tx1"/>
              </a:solidFill>
              <a:latin typeface="Times New Roman" pitchFamily="18" charset="0"/>
              <a:cs typeface="Times New Roman" pitchFamily="18" charset="0"/>
            </a:endParaRPr>
          </a:p>
        </p:txBody>
      </p:sp>
      <p:sp>
        <p:nvSpPr>
          <p:cNvPr id="179" name="正方形/長方形 178"/>
          <p:cNvSpPr/>
          <p:nvPr/>
        </p:nvSpPr>
        <p:spPr>
          <a:xfrm>
            <a:off x="7920280" y="4077072"/>
            <a:ext cx="42366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Times New Roman" pitchFamily="18" charset="0"/>
                <a:cs typeface="Times New Roman" pitchFamily="18" charset="0"/>
              </a:rPr>
              <a:t>⑤</a:t>
            </a:r>
            <a:endParaRPr kumimoji="1" lang="ja-JP" altLang="en-US" sz="1400" dirty="0">
              <a:solidFill>
                <a:schemeClr val="tx1"/>
              </a:solidFill>
              <a:latin typeface="Times New Roman" pitchFamily="18" charset="0"/>
              <a:cs typeface="Times New Roman" pitchFamily="18" charset="0"/>
            </a:endParaRPr>
          </a:p>
        </p:txBody>
      </p:sp>
      <p:sp>
        <p:nvSpPr>
          <p:cNvPr id="180" name="正方形/長方形 179"/>
          <p:cNvSpPr/>
          <p:nvPr/>
        </p:nvSpPr>
        <p:spPr>
          <a:xfrm>
            <a:off x="8360712" y="4077072"/>
            <a:ext cx="42366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Times New Roman" pitchFamily="18" charset="0"/>
                <a:cs typeface="Times New Roman" pitchFamily="18" charset="0"/>
              </a:rPr>
              <a:t>⑥</a:t>
            </a:r>
            <a:endParaRPr kumimoji="1" lang="ja-JP" altLang="en-US" sz="1400" dirty="0">
              <a:solidFill>
                <a:schemeClr val="tx1"/>
              </a:solidFill>
              <a:latin typeface="Times New Roman" pitchFamily="18" charset="0"/>
              <a:cs typeface="Times New Roman" pitchFamily="18" charset="0"/>
            </a:endParaRPr>
          </a:p>
        </p:txBody>
      </p:sp>
      <p:sp>
        <p:nvSpPr>
          <p:cNvPr id="181" name="正方形/長方形 180"/>
          <p:cNvSpPr/>
          <p:nvPr/>
        </p:nvSpPr>
        <p:spPr>
          <a:xfrm>
            <a:off x="6120080" y="4077072"/>
            <a:ext cx="42366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rgbClr val="FF0000"/>
                </a:solidFill>
                <a:latin typeface="Times New Roman" pitchFamily="18" charset="0"/>
                <a:cs typeface="Times New Roman" pitchFamily="18" charset="0"/>
              </a:rPr>
              <a:t>②</a:t>
            </a:r>
            <a:endParaRPr kumimoji="1" lang="ja-JP" altLang="en-US" sz="1400" dirty="0">
              <a:solidFill>
                <a:srgbClr val="FF0000"/>
              </a:solidFill>
              <a:latin typeface="Times New Roman" pitchFamily="18" charset="0"/>
              <a:cs typeface="Times New Roman" pitchFamily="18" charset="0"/>
            </a:endParaRPr>
          </a:p>
        </p:txBody>
      </p:sp>
      <p:sp>
        <p:nvSpPr>
          <p:cNvPr id="182" name="正方形/長方形 181"/>
          <p:cNvSpPr/>
          <p:nvPr/>
        </p:nvSpPr>
        <p:spPr>
          <a:xfrm>
            <a:off x="7496616" y="4077072"/>
            <a:ext cx="42366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rgbClr val="FF0000"/>
                </a:solidFill>
                <a:latin typeface="Times New Roman" pitchFamily="18" charset="0"/>
                <a:cs typeface="Times New Roman" pitchFamily="18" charset="0"/>
              </a:rPr>
              <a:t>④</a:t>
            </a:r>
            <a:endParaRPr kumimoji="1" lang="ja-JP" altLang="en-US" sz="1400" dirty="0">
              <a:solidFill>
                <a:srgbClr val="FF0000"/>
              </a:solidFill>
              <a:latin typeface="Times New Roman" pitchFamily="18" charset="0"/>
              <a:cs typeface="Times New Roman" pitchFamily="18" charset="0"/>
            </a:endParaRPr>
          </a:p>
        </p:txBody>
      </p:sp>
      <p:sp>
        <p:nvSpPr>
          <p:cNvPr id="183" name="角丸四角形 182"/>
          <p:cNvSpPr/>
          <p:nvPr/>
        </p:nvSpPr>
        <p:spPr>
          <a:xfrm>
            <a:off x="4283968" y="3284984"/>
            <a:ext cx="828000" cy="288032"/>
          </a:xfrm>
          <a:prstGeom prst="roundRect">
            <a:avLst/>
          </a:prstGeom>
          <a:solidFill>
            <a:schemeClr val="bg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lang="en-US" altLang="ja-JP" sz="1600" dirty="0" smtClean="0">
                <a:solidFill>
                  <a:schemeClr val="tx1"/>
                </a:solidFill>
                <a:latin typeface="Times New Roman" pitchFamily="18" charset="0"/>
                <a:cs typeface="Times New Roman" pitchFamily="18" charset="0"/>
              </a:rPr>
              <a:t>F</a:t>
            </a:r>
            <a:r>
              <a:rPr kumimoji="1" lang="en-US" altLang="ja-JP" sz="1600" dirty="0" smtClean="0">
                <a:solidFill>
                  <a:schemeClr val="tx1"/>
                </a:solidFill>
                <a:latin typeface="Times New Roman" pitchFamily="18" charset="0"/>
                <a:cs typeface="Times New Roman" pitchFamily="18" charset="0"/>
              </a:rPr>
              <a:t>aster</a:t>
            </a:r>
            <a:endParaRPr kumimoji="1" lang="ja-JP" altLang="en-US" sz="1600" dirty="0">
              <a:solidFill>
                <a:schemeClr val="tx1"/>
              </a:solidFill>
              <a:latin typeface="Times New Roman" pitchFamily="18" charset="0"/>
              <a:cs typeface="Times New Roman" pitchFamily="18" charset="0"/>
            </a:endParaRPr>
          </a:p>
        </p:txBody>
      </p:sp>
      <p:sp>
        <p:nvSpPr>
          <p:cNvPr id="184" name="角丸四角形 183"/>
          <p:cNvSpPr/>
          <p:nvPr/>
        </p:nvSpPr>
        <p:spPr>
          <a:xfrm>
            <a:off x="4283968" y="4293096"/>
            <a:ext cx="828000" cy="288032"/>
          </a:xfrm>
          <a:prstGeom prst="roundRect">
            <a:avLst/>
          </a:prstGeom>
          <a:solidFill>
            <a:schemeClr val="bg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kumimoji="1" lang="en-US" altLang="ja-JP" sz="1600" dirty="0" smtClean="0">
                <a:solidFill>
                  <a:schemeClr val="tx1"/>
                </a:solidFill>
                <a:latin typeface="Times New Roman" pitchFamily="18" charset="0"/>
                <a:cs typeface="Times New Roman" pitchFamily="18" charset="0"/>
              </a:rPr>
              <a:t>Slower</a:t>
            </a:r>
            <a:endParaRPr kumimoji="1" lang="ja-JP" altLang="en-US" sz="1600" dirty="0">
              <a:solidFill>
                <a:schemeClr val="tx1"/>
              </a:solidFill>
              <a:latin typeface="Times New Roman" pitchFamily="18" charset="0"/>
              <a:cs typeface="Times New Roman" pitchFamily="18" charset="0"/>
            </a:endParaRPr>
          </a:p>
        </p:txBody>
      </p:sp>
      <p:sp>
        <p:nvSpPr>
          <p:cNvPr id="185" name="角丸四角形 184"/>
          <p:cNvSpPr/>
          <p:nvPr/>
        </p:nvSpPr>
        <p:spPr>
          <a:xfrm>
            <a:off x="4283968" y="3789040"/>
            <a:ext cx="828000" cy="288032"/>
          </a:xfrm>
          <a:prstGeom prst="roundRect">
            <a:avLst/>
          </a:prstGeom>
          <a:solidFill>
            <a:schemeClr val="bg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lang="en-US" altLang="ja-JP" sz="1600" dirty="0" smtClean="0">
                <a:solidFill>
                  <a:schemeClr val="tx1"/>
                </a:solidFill>
                <a:latin typeface="Times New Roman" pitchFamily="18" charset="0"/>
                <a:cs typeface="Times New Roman" pitchFamily="18" charset="0"/>
              </a:rPr>
              <a:t>Original</a:t>
            </a:r>
            <a:endParaRPr kumimoji="1" lang="ja-JP" altLang="en-US" sz="1600" dirty="0">
              <a:solidFill>
                <a:schemeClr val="tx1"/>
              </a:solidFill>
              <a:latin typeface="Times New Roman" pitchFamily="18" charset="0"/>
              <a:cs typeface="Times New Roman" pitchFamily="18" charset="0"/>
            </a:endParaRPr>
          </a:p>
        </p:txBody>
      </p:sp>
      <p:cxnSp>
        <p:nvCxnSpPr>
          <p:cNvPr id="186" name="直線矢印コネクタ 185"/>
          <p:cNvCxnSpPr/>
          <p:nvPr/>
        </p:nvCxnSpPr>
        <p:spPr>
          <a:xfrm>
            <a:off x="5181972" y="6301408"/>
            <a:ext cx="3744416" cy="1588"/>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7" name="角丸四角形 186"/>
          <p:cNvSpPr/>
          <p:nvPr/>
        </p:nvSpPr>
        <p:spPr>
          <a:xfrm>
            <a:off x="4281964" y="5149233"/>
            <a:ext cx="828000" cy="288032"/>
          </a:xfrm>
          <a:prstGeom prst="roundRect">
            <a:avLst/>
          </a:prstGeom>
          <a:solidFill>
            <a:schemeClr val="bg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lang="en-US" altLang="ja-JP" sz="1600" dirty="0" smtClean="0">
                <a:solidFill>
                  <a:schemeClr val="tx1"/>
                </a:solidFill>
                <a:latin typeface="Times New Roman" pitchFamily="18" charset="0"/>
                <a:cs typeface="Times New Roman" pitchFamily="18" charset="0"/>
              </a:rPr>
              <a:t>F</a:t>
            </a:r>
            <a:r>
              <a:rPr kumimoji="1" lang="en-US" altLang="ja-JP" sz="1600" dirty="0" smtClean="0">
                <a:solidFill>
                  <a:schemeClr val="tx1"/>
                </a:solidFill>
                <a:latin typeface="Times New Roman" pitchFamily="18" charset="0"/>
                <a:cs typeface="Times New Roman" pitchFamily="18" charset="0"/>
              </a:rPr>
              <a:t>aster</a:t>
            </a:r>
            <a:endParaRPr kumimoji="1" lang="ja-JP" altLang="en-US" sz="1600" dirty="0">
              <a:solidFill>
                <a:schemeClr val="tx1"/>
              </a:solidFill>
              <a:latin typeface="Times New Roman" pitchFamily="18" charset="0"/>
              <a:cs typeface="Times New Roman" pitchFamily="18" charset="0"/>
            </a:endParaRPr>
          </a:p>
        </p:txBody>
      </p:sp>
      <p:sp>
        <p:nvSpPr>
          <p:cNvPr id="188" name="角丸四角形 187"/>
          <p:cNvSpPr/>
          <p:nvPr/>
        </p:nvSpPr>
        <p:spPr>
          <a:xfrm>
            <a:off x="4281964" y="6157392"/>
            <a:ext cx="828000" cy="288032"/>
          </a:xfrm>
          <a:prstGeom prst="roundRect">
            <a:avLst/>
          </a:prstGeom>
          <a:solidFill>
            <a:schemeClr val="bg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kumimoji="1" lang="en-US" altLang="ja-JP" sz="1600" dirty="0" smtClean="0">
                <a:solidFill>
                  <a:schemeClr val="tx1"/>
                </a:solidFill>
                <a:latin typeface="Times New Roman" pitchFamily="18" charset="0"/>
                <a:cs typeface="Times New Roman" pitchFamily="18" charset="0"/>
              </a:rPr>
              <a:t>Slower</a:t>
            </a:r>
            <a:endParaRPr kumimoji="1" lang="ja-JP" altLang="en-US" sz="1600" dirty="0">
              <a:solidFill>
                <a:schemeClr val="tx1"/>
              </a:solidFill>
              <a:latin typeface="Times New Roman" pitchFamily="18" charset="0"/>
              <a:cs typeface="Times New Roman" pitchFamily="18" charset="0"/>
            </a:endParaRPr>
          </a:p>
        </p:txBody>
      </p:sp>
      <p:sp>
        <p:nvSpPr>
          <p:cNvPr id="189" name="角丸四角形 188"/>
          <p:cNvSpPr/>
          <p:nvPr/>
        </p:nvSpPr>
        <p:spPr>
          <a:xfrm>
            <a:off x="4281964" y="5653336"/>
            <a:ext cx="828000" cy="288032"/>
          </a:xfrm>
          <a:prstGeom prst="roundRect">
            <a:avLst/>
          </a:prstGeom>
          <a:solidFill>
            <a:schemeClr val="bg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lang="en-US" altLang="ja-JP" sz="1600" dirty="0" smtClean="0">
                <a:solidFill>
                  <a:schemeClr val="tx1"/>
                </a:solidFill>
                <a:latin typeface="Times New Roman" pitchFamily="18" charset="0"/>
                <a:cs typeface="Times New Roman" pitchFamily="18" charset="0"/>
              </a:rPr>
              <a:t>Original</a:t>
            </a:r>
            <a:endParaRPr kumimoji="1" lang="ja-JP" altLang="en-US" sz="1600" dirty="0">
              <a:solidFill>
                <a:schemeClr val="tx1"/>
              </a:solidFill>
              <a:latin typeface="Times New Roman" pitchFamily="18" charset="0"/>
              <a:cs typeface="Times New Roman" pitchFamily="18" charset="0"/>
            </a:endParaRPr>
          </a:p>
        </p:txBody>
      </p:sp>
      <p:cxnSp>
        <p:nvCxnSpPr>
          <p:cNvPr id="190" name="直線コネクタ 189"/>
          <p:cNvCxnSpPr/>
          <p:nvPr/>
        </p:nvCxnSpPr>
        <p:spPr>
          <a:xfrm rot="5400000">
            <a:off x="4641912" y="5769260"/>
            <a:ext cx="1224136"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91" name="直線コネクタ 190"/>
          <p:cNvCxnSpPr/>
          <p:nvPr/>
        </p:nvCxnSpPr>
        <p:spPr>
          <a:xfrm rot="16200000" flipH="1">
            <a:off x="5326012" y="5301185"/>
            <a:ext cx="43200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92" name="直線コネクタ 191"/>
          <p:cNvCxnSpPr/>
          <p:nvPr/>
        </p:nvCxnSpPr>
        <p:spPr>
          <a:xfrm rot="16200000" flipH="1">
            <a:off x="5470028" y="5805288"/>
            <a:ext cx="43200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93" name="直線コネクタ 192"/>
          <p:cNvCxnSpPr/>
          <p:nvPr/>
        </p:nvCxnSpPr>
        <p:spPr>
          <a:xfrm rot="16200000" flipH="1">
            <a:off x="5622428" y="6309297"/>
            <a:ext cx="43200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94" name="直線矢印コネクタ 193"/>
          <p:cNvCxnSpPr/>
          <p:nvPr/>
        </p:nvCxnSpPr>
        <p:spPr>
          <a:xfrm>
            <a:off x="5253980" y="5445177"/>
            <a:ext cx="288032" cy="1588"/>
          </a:xfrm>
          <a:prstGeom prst="straightConnector1">
            <a:avLst/>
          </a:prstGeom>
          <a:ln>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5" name="直線矢印コネクタ 194"/>
          <p:cNvCxnSpPr/>
          <p:nvPr/>
        </p:nvCxnSpPr>
        <p:spPr>
          <a:xfrm>
            <a:off x="5253980" y="5949280"/>
            <a:ext cx="432048" cy="1588"/>
          </a:xfrm>
          <a:prstGeom prst="straightConnector1">
            <a:avLst/>
          </a:prstGeom>
          <a:ln>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6" name="直線矢印コネクタ 195"/>
          <p:cNvCxnSpPr/>
          <p:nvPr/>
        </p:nvCxnSpPr>
        <p:spPr>
          <a:xfrm>
            <a:off x="5253980" y="6453336"/>
            <a:ext cx="576064" cy="1588"/>
          </a:xfrm>
          <a:prstGeom prst="straightConnector1">
            <a:avLst/>
          </a:prstGeom>
          <a:ln>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7" name="直線コネクタ 196"/>
          <p:cNvCxnSpPr/>
          <p:nvPr/>
        </p:nvCxnSpPr>
        <p:spPr>
          <a:xfrm rot="16200000" flipH="1">
            <a:off x="5039984" y="3940944"/>
            <a:ext cx="43200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98" name="直線コネクタ 197"/>
          <p:cNvCxnSpPr/>
          <p:nvPr/>
        </p:nvCxnSpPr>
        <p:spPr>
          <a:xfrm rot="16200000" flipH="1">
            <a:off x="5472032" y="3940944"/>
            <a:ext cx="43200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99" name="直線矢印コネクタ 198"/>
          <p:cNvCxnSpPr/>
          <p:nvPr/>
        </p:nvCxnSpPr>
        <p:spPr>
          <a:xfrm>
            <a:off x="5255984" y="4661048"/>
            <a:ext cx="432048" cy="1588"/>
          </a:xfrm>
          <a:prstGeom prst="straightConnector1">
            <a:avLst/>
          </a:prstGeom>
          <a:ln>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0" name="直線コネクタ 199"/>
          <p:cNvCxnSpPr/>
          <p:nvPr/>
        </p:nvCxnSpPr>
        <p:spPr>
          <a:xfrm rot="16200000" flipH="1">
            <a:off x="5039984" y="4445048"/>
            <a:ext cx="43200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01" name="直線コネクタ 200"/>
          <p:cNvCxnSpPr/>
          <p:nvPr/>
        </p:nvCxnSpPr>
        <p:spPr>
          <a:xfrm rot="16200000" flipH="1">
            <a:off x="5472032" y="4445048"/>
            <a:ext cx="43200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02" name="直線コネクタ 201"/>
          <p:cNvCxnSpPr/>
          <p:nvPr/>
        </p:nvCxnSpPr>
        <p:spPr>
          <a:xfrm rot="16200000" flipH="1">
            <a:off x="5039984" y="3436936"/>
            <a:ext cx="43200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03" name="直線コネクタ 202"/>
          <p:cNvCxnSpPr/>
          <p:nvPr/>
        </p:nvCxnSpPr>
        <p:spPr>
          <a:xfrm rot="16200000" flipH="1">
            <a:off x="5472032" y="3436936"/>
            <a:ext cx="43200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204" name="角丸四角形 203"/>
          <p:cNvSpPr/>
          <p:nvPr/>
        </p:nvSpPr>
        <p:spPr>
          <a:xfrm>
            <a:off x="5904056" y="4581128"/>
            <a:ext cx="1728192" cy="28803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lang="en-US" altLang="ja-JP" sz="1600" dirty="0" smtClean="0">
                <a:solidFill>
                  <a:schemeClr val="tx1"/>
                </a:solidFill>
                <a:latin typeface="Times New Roman" pitchFamily="18" charset="0"/>
                <a:cs typeface="Times New Roman" pitchFamily="18" charset="0"/>
              </a:rPr>
              <a:t>Proposed method</a:t>
            </a:r>
            <a:endParaRPr kumimoji="1" lang="ja-JP" altLang="en-US" sz="1600" dirty="0">
              <a:solidFill>
                <a:schemeClr val="tx1"/>
              </a:solidFill>
              <a:latin typeface="Times New Roman" pitchFamily="18" charset="0"/>
              <a:cs typeface="Times New Roman" pitchFamily="18" charset="0"/>
            </a:endParaRPr>
          </a:p>
        </p:txBody>
      </p:sp>
      <p:sp>
        <p:nvSpPr>
          <p:cNvPr id="205" name="角丸四角形 204"/>
          <p:cNvSpPr/>
          <p:nvPr/>
        </p:nvSpPr>
        <p:spPr>
          <a:xfrm>
            <a:off x="5830044" y="6453336"/>
            <a:ext cx="2160240" cy="28803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lang="en-US" altLang="ja-JP" sz="1600" dirty="0" smtClean="0">
                <a:solidFill>
                  <a:schemeClr val="tx1"/>
                </a:solidFill>
                <a:latin typeface="Times New Roman" pitchFamily="18" charset="0"/>
                <a:cs typeface="Times New Roman" pitchFamily="18" charset="0"/>
              </a:rPr>
              <a:t>Conventional method</a:t>
            </a:r>
            <a:endParaRPr kumimoji="1" lang="ja-JP" altLang="en-US" sz="1600" dirty="0">
              <a:solidFill>
                <a:schemeClr val="tx1"/>
              </a:solidFill>
              <a:latin typeface="Times New Roman" pitchFamily="18" charset="0"/>
              <a:cs typeface="Times New Roman" pitchFamily="18" charset="0"/>
            </a:endParaRPr>
          </a:p>
        </p:txBody>
      </p:sp>
      <p:cxnSp>
        <p:nvCxnSpPr>
          <p:cNvPr id="209" name="直線コネクタ 208"/>
          <p:cNvCxnSpPr/>
          <p:nvPr/>
        </p:nvCxnSpPr>
        <p:spPr>
          <a:xfrm rot="5400000">
            <a:off x="5796137" y="4365104"/>
            <a:ext cx="2448271"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11" name="直線コネクタ 210"/>
          <p:cNvCxnSpPr/>
          <p:nvPr/>
        </p:nvCxnSpPr>
        <p:spPr>
          <a:xfrm rot="5400000">
            <a:off x="6660232" y="4941168"/>
            <a:ext cx="2448271"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12" name="直線コネクタ 211"/>
          <p:cNvCxnSpPr/>
          <p:nvPr/>
        </p:nvCxnSpPr>
        <p:spPr>
          <a:xfrm rot="5400000">
            <a:off x="7452321" y="5229200"/>
            <a:ext cx="2448271"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ビジネス">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3B85509212DFB4D81D8F1E04312E5B1" ma:contentTypeVersion="1" ma:contentTypeDescription="Create a new document." ma:contentTypeScope="" ma:versionID="9988e5e674e65d3393e7dc87ace59901">
  <xsd:schema xmlns:xsd="http://www.w3.org/2001/XMLSchema" xmlns:xs="http://www.w3.org/2001/XMLSchema" xmlns:p="http://schemas.microsoft.com/office/2006/metadata/properties" xmlns:ns1="http://schemas.microsoft.com/sharepoint/v3" targetNamespace="http://schemas.microsoft.com/office/2006/metadata/properties" ma:root="true" ma:fieldsID="3d8b0b90613641d2007733df16481c6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4E5C16-5B5D-4F8B-B03B-2D7DA852892D}"/>
</file>

<file path=customXml/itemProps2.xml><?xml version="1.0" encoding="utf-8"?>
<ds:datastoreItem xmlns:ds="http://schemas.openxmlformats.org/officeDocument/2006/customXml" ds:itemID="{0C38D06E-DEF4-40F8-BD5F-85975BA1FC3D}"/>
</file>

<file path=customXml/itemProps3.xml><?xml version="1.0" encoding="utf-8"?>
<ds:datastoreItem xmlns:ds="http://schemas.openxmlformats.org/officeDocument/2006/customXml" ds:itemID="{2CEE0866-030F-4B23-B566-83AC8CC4A3EC}"/>
</file>

<file path=docProps/app.xml><?xml version="1.0" encoding="utf-8"?>
<Properties xmlns="http://schemas.openxmlformats.org/officeDocument/2006/extended-properties" xmlns:vt="http://schemas.openxmlformats.org/officeDocument/2006/docPropsVTypes">
  <Template>Concourse</Template>
  <TotalTime>1650</TotalTime>
  <Words>1684</Words>
  <Application>Microsoft Office PowerPoint</Application>
  <PresentationFormat>画面に合わせる (4:3)</PresentationFormat>
  <Paragraphs>289</Paragraphs>
  <Slides>13</Slides>
  <Notes>13</Notes>
  <HiddenSlides>0</HiddenSlides>
  <MMClips>0</MMClips>
  <ScaleCrop>false</ScaleCrop>
  <HeadingPairs>
    <vt:vector size="6" baseType="variant">
      <vt:variant>
        <vt:lpstr>テーマ</vt:lpstr>
      </vt:variant>
      <vt:variant>
        <vt:i4>1</vt:i4>
      </vt:variant>
      <vt:variant>
        <vt:lpstr>埋め込まれた OLE サーバー</vt:lpstr>
      </vt:variant>
      <vt:variant>
        <vt:i4>2</vt:i4>
      </vt:variant>
      <vt:variant>
        <vt:lpstr>スライド タイトル</vt:lpstr>
      </vt:variant>
      <vt:variant>
        <vt:i4>13</vt:i4>
      </vt:variant>
    </vt:vector>
  </HeadingPairs>
  <TitlesOfParts>
    <vt:vector size="16" baseType="lpstr">
      <vt:lpstr>ビジネス</vt:lpstr>
      <vt:lpstr>ワークシート</vt:lpstr>
      <vt:lpstr>ﾜｰｸｼｰﾄ</vt:lpstr>
      <vt:lpstr>Speech Rate Control  for Radio</vt:lpstr>
      <vt:lpstr>Radio Broadcasting in Japan</vt:lpstr>
      <vt:lpstr>Accessibility to Broadcasting in NHK</vt:lpstr>
      <vt:lpstr>Motivation and Outline  of Speech Rate Control Technology</vt:lpstr>
      <vt:lpstr>Principal of speech rate control (I)</vt:lpstr>
      <vt:lpstr>Principal of speech rate control (II)</vt:lpstr>
      <vt:lpstr>Evaluation by the elderly</vt:lpstr>
      <vt:lpstr>Radio with Speech Rate Control function</vt:lpstr>
      <vt:lpstr>Principal of speech rate control (III)</vt:lpstr>
      <vt:lpstr>Applications of  Speech Rate Control Technology</vt:lpstr>
      <vt:lpstr>“Stock Market” on NHK’s Radio 2 -Speech synthesis technology is used-</vt:lpstr>
      <vt:lpstr>Conclusion</vt:lpstr>
      <vt:lpstr>Thank you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oode</dc:creator>
  <cp:lastModifiedBy>日本放送協会（２０１１．０９）</cp:lastModifiedBy>
  <cp:revision>164</cp:revision>
  <dcterms:created xsi:type="dcterms:W3CDTF">2015-01-20T08:58:51Z</dcterms:created>
  <dcterms:modified xsi:type="dcterms:W3CDTF">2015-02-13T12:13:53Z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0x010100A3B85509212DFB4D81D8F1E04312E5B1</vt:lpwstr>
  </property>
</Properties>
</file>