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slide" Target="slides/slide13.xml"/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slide" Target="slides/slide16.xml"/><Relationship Id="rId3" Type="http://schemas.openxmlformats.org/officeDocument/2006/relationships/tableStyles" Target="tableStyles.xml"/><Relationship Id="rId17" Type="http://schemas.openxmlformats.org/officeDocument/2006/relationships/slide" Target="slides/slide12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1" Type="http://schemas.openxmlformats.org/officeDocument/2006/relationships/theme" Target="theme/theme3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0" Type="http://schemas.openxmlformats.org/officeDocument/2006/relationships/slide" Target="slides/slide5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s://www.flickr.com/photos/johanl/" Type="http://schemas.openxmlformats.org/officeDocument/2006/relationships/hyperlink" TargetMode="External" Id="rId4"/><Relationship Target="../media/image03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 t="0" b="18300" r="1559" l="1569"/>
          <a:stretch/>
        </p:blipFill>
        <p:spPr>
          <a:xfrm>
            <a:off y="0" x="0"/>
            <a:ext cy="51435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y="1775050" x="0"/>
            <a:ext cy="2278500" cx="9144000"/>
          </a:xfrm>
          <a:prstGeom prst="rect">
            <a:avLst/>
          </a:prstGeom>
          <a:solidFill>
            <a:srgbClr val="000000">
              <a:alpha val="270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Personalised Radio</a:t>
            </a:r>
          </a:p>
        </p:txBody>
      </p:sp>
      <p:sp>
        <p:nvSpPr>
          <p:cNvPr id="33" name="Shape 33"/>
          <p:cNvSpPr txBox="1"/>
          <p:nvPr>
            <p:ph idx="1" type="subTitle"/>
          </p:nvPr>
        </p:nvSpPr>
        <p:spPr>
          <a:xfrm>
            <a:off y="2840048" x="685800"/>
            <a:ext cy="10692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</a:rPr>
              <a:t>Matthew Shotton</a:t>
            </a:r>
          </a:p>
          <a:p>
            <a:pPr rtl="0">
              <a:spcBef>
                <a:spcPts val="0"/>
              </a:spcBef>
              <a:buNone/>
            </a:pPr>
            <a:r>
              <a:rPr b="1" sz="1400" lang="en">
                <a:solidFill>
                  <a:srgbClr val="EFEFEF"/>
                </a:solidFill>
              </a:rPr>
              <a:t>BBC R&amp;D</a:t>
            </a:r>
          </a:p>
          <a:p>
            <a:pPr rtl="0">
              <a:spcBef>
                <a:spcPts val="0"/>
              </a:spcBef>
              <a:buNone/>
            </a:pPr>
            <a:r>
              <a:rPr b="1" sz="1400" lang="en">
                <a:solidFill>
                  <a:srgbClr val="EFEFEF"/>
                </a:solidFill>
              </a:rPr>
              <a:t>Matthew.Shotton@bbc.co.uk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y="4515200" x="6823575"/>
            <a:ext cy="440099" cx="218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000" lang="en">
                <a:solidFill>
                  <a:srgbClr val="FFFFFF"/>
                </a:solidFill>
              </a:rPr>
              <a:t>Image: </a:t>
            </a:r>
            <a:r>
              <a:rPr sz="1000" lang="en">
                <a:solidFill>
                  <a:srgbClr val="FFFFFF"/>
                </a:solidFill>
                <a:hlinkClick r:id="rId4"/>
              </a:rPr>
              <a:t>Johan Larsson</a:t>
            </a:r>
          </a:p>
          <a:p>
            <a:pPr>
              <a:spcBef>
                <a:spcPts val="0"/>
              </a:spcBef>
              <a:buNone/>
            </a:pPr>
            <a:r>
              <a:rPr sz="800" lang="en">
                <a:solidFill>
                  <a:srgbClr val="FFFFFF"/>
                </a:solidFill>
              </a:rPr>
              <a:t>https://www.flickr.com/photos/johanl/6125230384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712" x="1752600"/>
            <a:ext cy="3743325" cx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y="4125425" x="0"/>
            <a:ext cy="8537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/>
              <a:t>Perceptive Radio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y="1775050" x="0"/>
            <a:ext cy="2278500" cx="9144000"/>
          </a:xfrm>
          <a:prstGeom prst="rect">
            <a:avLst/>
          </a:prstGeom>
          <a:solidFill>
            <a:srgbClr val="000000">
              <a:alpha val="4008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ctrTitle"/>
          </p:nvPr>
        </p:nvSpPr>
        <p:spPr>
          <a:xfrm>
            <a:off y="1962600" x="685800"/>
            <a:ext cy="1514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Variable Length Radio Documentary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y="3322698" x="685800"/>
            <a:ext cy="10692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</a:rPr>
              <a:t>Derek Tangye - The Cornish Gardner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40227"/>
            <a:ext cy="4260874" cx="66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y="4412150" x="0"/>
            <a:ext cy="8537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000" lang="en"/>
              <a:t>http://responsive-radio.pilots.bbcconnectedstudio.co.uk/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046201"/>
            <a:ext cy="5143499" cx="409779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ctrTitle"/>
          </p:nvPr>
        </p:nvSpPr>
        <p:spPr>
          <a:xfrm>
            <a:off y="0" x="0"/>
            <a:ext cy="1514400" cx="5046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Deconstructing the narrative</a:t>
            </a:r>
          </a:p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y="2021525" x="209475"/>
            <a:ext cy="3122099" cx="4836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381000" marL="45720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666666"/>
                </a:solidFill>
              </a:rPr>
              <a:t>Work with producers</a:t>
            </a:r>
          </a:p>
          <a:p>
            <a:pPr algn="l" rtl="0" lvl="0" indent="-381000" marL="45720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666666"/>
                </a:solidFill>
              </a:rPr>
              <a:t>Analyze story arc</a:t>
            </a:r>
          </a:p>
          <a:p>
            <a:pPr algn="l" rtl="0" lvl="0" indent="-381000" marL="45720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666666"/>
                </a:solidFill>
              </a:rPr>
              <a:t>Identify core themes</a:t>
            </a:r>
          </a:p>
          <a:p>
            <a:pPr algn="l" rtl="0" lvl="0" indent="-381000" marL="45720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666666"/>
                </a:solidFill>
              </a:rPr>
              <a:t>Split audio into objects</a:t>
            </a:r>
          </a:p>
          <a:p>
            <a:pPr algn="l" rtl="0" lvl="0" indent="-381000" marL="45720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666666"/>
                </a:solidFill>
              </a:rPr>
              <a:t>Identify edits</a:t>
            </a:r>
          </a:p>
          <a:p>
            <a:pPr algn="l" rtl="0" lvl="0" indent="-381000" marL="45720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666666"/>
                </a:solidFill>
              </a:rPr>
              <a:t>Create narrative graph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53838" x="0"/>
            <a:ext cy="4235822" cx="914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04121" x="0"/>
            <a:ext cy="3535255" cx="914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61962" x="323850"/>
            <a:ext cy="4219575" cx="84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66725" x="323850"/>
            <a:ext cy="4210050" cx="84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t="12546" b="3079" r="0" l="0"/>
          <a:stretch/>
        </p:blipFill>
        <p:spPr>
          <a:xfrm>
            <a:off y="0" x="0"/>
            <a:ext cy="5143498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y="0" x="0"/>
            <a:ext cy="5143499" cx="4564499"/>
          </a:xfrm>
          <a:prstGeom prst="rect">
            <a:avLst/>
          </a:prstGeom>
          <a:solidFill>
            <a:srgbClr val="000000">
              <a:alpha val="270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type="ctrTitle"/>
          </p:nvPr>
        </p:nvSpPr>
        <p:spPr>
          <a:xfrm>
            <a:off y="275200" x="0"/>
            <a:ext cy="940200" cx="4564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y="3754825" x="0"/>
            <a:ext cy="1069200" cx="4564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</a:rPr>
              <a:t>Matthew Shotton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rgbClr val="EFEFEF"/>
                </a:solidFill>
              </a:rPr>
              <a:t>BBC R&amp;D</a:t>
            </a:r>
          </a:p>
          <a:p>
            <a:pPr rtl="0" lvl="0">
              <a:spcBef>
                <a:spcPts val="0"/>
              </a:spcBef>
              <a:buNone/>
            </a:pPr>
            <a:r>
              <a:rPr b="1" sz="1400" lang="en">
                <a:solidFill>
                  <a:srgbClr val="EFEFEF"/>
                </a:solidFill>
              </a:rPr>
              <a:t>Matthew.Shotton@bbc.co.uk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4703400" x="6958200"/>
            <a:ext cy="440099" cx="218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Image: Jasmine Cox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11774"/>
            <a:ext cy="5143500" cx="91203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>
            <a:off y="1775050" x="0"/>
            <a:ext cy="2278500" cx="9144000"/>
          </a:xfrm>
          <a:prstGeom prst="rect">
            <a:avLst/>
          </a:prstGeom>
          <a:solidFill>
            <a:srgbClr val="000000">
              <a:alpha val="270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ctrTitle"/>
          </p:nvPr>
        </p:nvSpPr>
        <p:spPr>
          <a:xfrm>
            <a:off y="1775049" x="685750"/>
            <a:ext cy="1832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Object Based Broadcasting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y="4515200" x="6823575"/>
            <a:ext cy="440099" cx="218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>
                <a:solidFill>
                  <a:srgbClr val="FFFFFF"/>
                </a:solidFill>
              </a:rPr>
              <a:t>Image: Paul Wilkinson</a:t>
            </a:r>
          </a:p>
          <a:p>
            <a:pPr rtl="0" lvl="0">
              <a:spcBef>
                <a:spcPts val="0"/>
              </a:spcBef>
              <a:buNone/>
            </a:pPr>
            <a:r>
              <a:rPr sz="800" lang="en">
                <a:solidFill>
                  <a:srgbClr val="FFFFFF"/>
                </a:solidFill>
              </a:rPr>
              <a:t>https://www.flickr.com/photos/eepaul/7396791752/in/photostream/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50287" x="361950"/>
            <a:ext cy="3642925" cx="842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64950" x="756625"/>
            <a:ext cy="4213575" cx="763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058894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y="0" x="0"/>
            <a:ext cy="5446500" cx="5090399"/>
          </a:xfrm>
          <a:prstGeom prst="rect">
            <a:avLst/>
          </a:prstGeom>
          <a:solidFill>
            <a:srgbClr val="000000">
              <a:alpha val="4008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this enables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Content that adapts to…..</a:t>
            </a:r>
          </a:p>
          <a:p>
            <a:pPr rtl="0" indent="457200" marL="45720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device or system</a:t>
            </a:r>
          </a:p>
          <a:p>
            <a:pPr rtl="0" indent="457200" marL="45720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environment</a:t>
            </a:r>
          </a:p>
          <a:p>
            <a:pPr rtl="0" indent="457200" marL="45720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person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t="17134" b="2910" r="0" l="5195"/>
          <a:stretch/>
        </p:blipFill>
        <p:spPr>
          <a:xfrm>
            <a:off y="0" x="0"/>
            <a:ext cy="51435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y="1775050" x="0"/>
            <a:ext cy="2278500" cx="9144000"/>
          </a:xfrm>
          <a:prstGeom prst="rect">
            <a:avLst/>
          </a:prstGeom>
          <a:solidFill>
            <a:srgbClr val="000000">
              <a:alpha val="270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type="ctrTitle"/>
          </p:nvPr>
        </p:nvSpPr>
        <p:spPr>
          <a:xfrm>
            <a:off y="2276574" x="685800"/>
            <a:ext cy="9372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we have made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y="4515200" x="6823575"/>
            <a:ext cy="440099" cx="218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>
                <a:solidFill>
                  <a:srgbClr val="FFFFFF"/>
                </a:solidFill>
              </a:rPr>
              <a:t>Image: John McClumpha</a:t>
            </a:r>
          </a:p>
          <a:p>
            <a:pPr rtl="0" lvl="0">
              <a:spcBef>
                <a:spcPts val="0"/>
              </a:spcBef>
              <a:buNone/>
            </a:pPr>
            <a:r>
              <a:rPr sz="800" lang="en">
                <a:solidFill>
                  <a:srgbClr val="FFFFFF"/>
                </a:solidFill>
              </a:rPr>
              <a:t>https://www.flickr.com/photos/john_mcclumpha/4485039687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2360" x="953300"/>
            <a:ext cy="4055575" cx="723739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y="4226425" x="0"/>
            <a:ext cy="8537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2400" lang="en"/>
              <a:t>Breaking Out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http://www.futurebroadcasts.com/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5575" x="1752600"/>
            <a:ext cy="3133725" cx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y="3872950" x="0"/>
            <a:ext cy="8537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/>
              <a:t>5 Live Football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8225" x="1397000"/>
            <a:ext cy="3263899" cx="63499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y="3872950" x="0"/>
            <a:ext cy="8537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2400" lang="en"/>
              <a:t>Pinocchio Production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5509212DFB4D81D8F1E04312E5B1" ma:contentTypeVersion="1" ma:contentTypeDescription="Create a new document." ma:contentTypeScope="" ma:versionID="9988e5e674e65d3393e7dc87ace599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751DBB-6113-4040-8809-BB7475B50363}"/>
</file>

<file path=customXml/itemProps2.xml><?xml version="1.0" encoding="utf-8"?>
<ds:datastoreItem xmlns:ds="http://schemas.openxmlformats.org/officeDocument/2006/customXml" ds:itemID="{88B8B232-3C14-4CF4-BBF0-291C685D8FF0}"/>
</file>

<file path=customXml/itemProps3.xml><?xml version="1.0" encoding="utf-8"?>
<ds:datastoreItem xmlns:ds="http://schemas.openxmlformats.org/officeDocument/2006/customXml" ds:itemID="{79DC95AB-7539-4317-ABAB-B2BF1BB8AE0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0x010100A3B85509212DFB4D81D8F1E04312E5B1</vt:lpwstr>
  </property>
</Properties>
</file>