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sldIdLst>
    <p:sldId id="261" r:id="rId6"/>
    <p:sldId id="314" r:id="rId7"/>
    <p:sldId id="313" r:id="rId8"/>
    <p:sldId id="312" r:id="rId9"/>
    <p:sldId id="262" r:id="rId10"/>
    <p:sldId id="306" r:id="rId11"/>
    <p:sldId id="307" r:id="rId12"/>
    <p:sldId id="308" r:id="rId13"/>
    <p:sldId id="310" r:id="rId14"/>
    <p:sldId id="272" r:id="rId15"/>
    <p:sldId id="269" r:id="rId16"/>
    <p:sldId id="271" r:id="rId17"/>
    <p:sldId id="309" r:id="rId18"/>
    <p:sldId id="274" r:id="rId19"/>
    <p:sldId id="276" r:id="rId20"/>
    <p:sldId id="275" r:id="rId21"/>
    <p:sldId id="277" r:id="rId22"/>
    <p:sldId id="279" r:id="rId23"/>
    <p:sldId id="278" r:id="rId24"/>
    <p:sldId id="280" r:id="rId25"/>
    <p:sldId id="282" r:id="rId26"/>
    <p:sldId id="311" r:id="rId27"/>
    <p:sldId id="305" r:id="rId28"/>
    <p:sldId id="303" r:id="rId29"/>
    <p:sldId id="299" r:id="rId30"/>
    <p:sldId id="290" r:id="rId31"/>
    <p:sldId id="291" r:id="rId32"/>
    <p:sldId id="292" r:id="rId33"/>
    <p:sldId id="293" r:id="rId34"/>
    <p:sldId id="294" r:id="rId35"/>
    <p:sldId id="297" r:id="rId36"/>
    <p:sldId id="298" r:id="rId37"/>
    <p:sldId id="300" r:id="rId38"/>
    <p:sldId id="304" r:id="rId39"/>
    <p:sldId id="295" r:id="rId40"/>
    <p:sldId id="284" r:id="rId41"/>
    <p:sldId id="286" r:id="rId42"/>
    <p:sldId id="263"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7545" autoAdjust="0"/>
    <p:restoredTop sz="94660"/>
  </p:normalViewPr>
  <p:slideViewPr>
    <p:cSldViewPr snapToGrid="0" snapToObjects="1" showGuides="1">
      <p:cViewPr varScale="1">
        <p:scale>
          <a:sx n="110" d="100"/>
          <a:sy n="110" d="100"/>
        </p:scale>
        <p:origin x="-408" y="-78"/>
      </p:cViewPr>
      <p:guideLst>
        <p:guide orient="horz" pos="2330"/>
        <p:guide pos="2880"/>
      </p:guideLst>
    </p:cSldViewPr>
  </p:slideViewPr>
  <p:notesTextViewPr>
    <p:cViewPr>
      <p:scale>
        <a:sx n="100" d="100"/>
        <a:sy n="100" d="100"/>
      </p:scale>
      <p:origin x="0" y="0"/>
    </p:cViewPr>
  </p:notesTextViewPr>
  <p:sorterViewPr>
    <p:cViewPr>
      <p:scale>
        <a:sx n="100" d="100"/>
        <a:sy n="100" d="100"/>
      </p:scale>
      <p:origin x="0" y="78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75029-500F-4480-9D65-DCF4CC2DBD0B}" type="doc">
      <dgm:prSet loTypeId="urn:microsoft.com/office/officeart/2008/layout/AlternatingHexagons" loCatId="list" qsTypeId="urn:microsoft.com/office/officeart/2005/8/quickstyle/simple1" qsCatId="simple" csTypeId="urn:microsoft.com/office/officeart/2005/8/colors/accent0_3" csCatId="mainScheme" phldr="1"/>
      <dgm:spPr/>
      <dgm:t>
        <a:bodyPr/>
        <a:lstStyle/>
        <a:p>
          <a:endParaRPr lang="en-US"/>
        </a:p>
      </dgm:t>
    </dgm:pt>
    <dgm:pt modelId="{7FF84004-FE16-4A18-9E0F-4DB3AA626023}">
      <dgm:prSet phldrT="[Tex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2</a:t>
          </a:r>
          <a:endParaRPr lang="en-US" sz="2400" b="0" cap="none" spc="0" dirty="0">
            <a:ln w="18415" cmpd="sng">
              <a:prstDash val="solid"/>
            </a:ln>
            <a:effectLst>
              <a:outerShdw blurRad="63500" dir="3600000" algn="tl" rotWithShape="0">
                <a:srgbClr val="000000">
                  <a:alpha val="70000"/>
                </a:srgbClr>
              </a:outerShdw>
            </a:effectLst>
          </a:endParaRPr>
        </a:p>
      </dgm:t>
    </dgm:pt>
    <dgm:pt modelId="{751B68D2-F96C-424C-A804-EC8698256CF0}" type="parTrans" cxnId="{62C9416D-9479-4BDB-831F-24B000042212}">
      <dgm:prSet/>
      <dgm:spPr/>
      <dgm:t>
        <a:bodyPr/>
        <a:lstStyle/>
        <a:p>
          <a:endParaRPr lang="en-US" sz="1000"/>
        </a:p>
      </dgm:t>
    </dgm:pt>
    <dgm:pt modelId="{88BA0C1F-359E-4CAF-9222-E8AAAE67352C}" type="sibTrans" cxnId="{62C9416D-9479-4BDB-831F-24B000042212}">
      <dgm:prSe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1</a:t>
          </a:r>
          <a:endParaRPr lang="en-US" sz="2400" b="0" cap="none" spc="0" dirty="0">
            <a:ln w="18415" cmpd="sng">
              <a:prstDash val="solid"/>
            </a:ln>
            <a:effectLst>
              <a:outerShdw blurRad="63500" dir="3600000" algn="tl" rotWithShape="0">
                <a:srgbClr val="000000">
                  <a:alpha val="70000"/>
                </a:srgbClr>
              </a:outerShdw>
            </a:effectLst>
          </a:endParaRPr>
        </a:p>
      </dgm:t>
    </dgm:pt>
    <dgm:pt modelId="{B8654A8B-3673-4CD6-81FD-D349B5F15190}">
      <dgm:prSet phldrT="[Text]" custT="1"/>
      <dgm:spPr/>
      <dgm:t>
        <a:bodyPr/>
        <a:lstStyle/>
        <a:p>
          <a:pPr rtl="0"/>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38157E1-D471-400C-8A54-EEF60919283B}" type="parTrans" cxnId="{F4D36BA9-D20E-4B68-BE84-015D4EF58EA7}">
      <dgm:prSet/>
      <dgm:spPr/>
      <dgm:t>
        <a:bodyPr/>
        <a:lstStyle/>
        <a:p>
          <a:endParaRPr lang="en-US" sz="1000"/>
        </a:p>
      </dgm:t>
    </dgm:pt>
    <dgm:pt modelId="{E4E21D53-DC1F-4013-8009-F8BEDB3D182D}" type="sibTrans" cxnId="{F4D36BA9-D20E-4B68-BE84-015D4EF58EA7}">
      <dgm:prSet custT="1"/>
      <dgm:spPr/>
      <dgm:t>
        <a:bodyPr/>
        <a:lstStyle/>
        <a:p>
          <a:r>
            <a:rPr lang="en-US" sz="2400" b="0" cap="none" spc="0" smtClean="0">
              <a:ln w="18415" cmpd="sng">
                <a:prstDash val="solid"/>
              </a:ln>
              <a:effectLst>
                <a:outerShdw blurRad="63500" dir="3600000" algn="tl" rotWithShape="0">
                  <a:srgbClr val="000000">
                    <a:alpha val="70000"/>
                  </a:srgbClr>
                </a:outerShdw>
              </a:effectLst>
            </a:rPr>
            <a:t>3</a:t>
          </a:r>
          <a:endParaRPr lang="en-US" sz="2400" b="0" cap="none" spc="0" dirty="0">
            <a:ln w="18415" cmpd="sng">
              <a:prstDash val="solid"/>
            </a:ln>
            <a:effectLst>
              <a:outerShdw blurRad="63500" dir="3600000" algn="tl" rotWithShape="0">
                <a:srgbClr val="000000">
                  <a:alpha val="70000"/>
                </a:srgbClr>
              </a:outerShdw>
            </a:effectLst>
          </a:endParaRPr>
        </a:p>
      </dgm:t>
    </dgm:pt>
    <dgm:pt modelId="{52E9AB6B-F480-456B-924A-142A65EE3846}">
      <dgm:prSet phldrT="[Text]" custT="1"/>
      <dgm:spPr/>
      <dgm:t>
        <a:bodyPr/>
        <a:lstStyle/>
        <a:p>
          <a:pPr rtl="0"/>
          <a:r>
            <a:rPr lang="en-US" sz="2400" b="0" cap="none" spc="0" dirty="0" smtClean="0">
              <a:ln w="18415" cmpd="sng">
                <a:prstDash val="solid"/>
              </a:ln>
              <a:effectLst>
                <a:outerShdw blurRad="63500" dir="3600000" algn="tl" rotWithShape="0">
                  <a:srgbClr val="000000">
                    <a:alpha val="70000"/>
                  </a:srgbClr>
                </a:outerShdw>
              </a:effectLst>
            </a:rPr>
            <a:t>6</a:t>
          </a:r>
          <a:endParaRPr lang="en-US" sz="2400" b="0" cap="none" spc="0" dirty="0">
            <a:ln w="18415" cmpd="sng">
              <a:prstDash val="solid"/>
            </a:ln>
            <a:effectLst>
              <a:outerShdw blurRad="63500" dir="3600000" algn="tl" rotWithShape="0">
                <a:srgbClr val="000000">
                  <a:alpha val="70000"/>
                </a:srgbClr>
              </a:outerShdw>
            </a:effectLst>
          </a:endParaRPr>
        </a:p>
      </dgm:t>
    </dgm:pt>
    <dgm:pt modelId="{32F2396A-B113-46E4-A49A-6A5A96CA6906}" type="parTrans" cxnId="{1CD2E8E4-760F-4EEE-8A78-4977CB19B9A0}">
      <dgm:prSet/>
      <dgm:spPr/>
      <dgm:t>
        <a:bodyPr/>
        <a:lstStyle/>
        <a:p>
          <a:endParaRPr lang="en-US" sz="1000"/>
        </a:p>
      </dgm:t>
    </dgm:pt>
    <dgm:pt modelId="{2CE2FC71-0C63-4628-A47D-38F41D9A951B}" type="sibTrans" cxnId="{1CD2E8E4-760F-4EEE-8A78-4977CB19B9A0}">
      <dgm:prSe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5</a:t>
          </a:r>
          <a:endParaRPr lang="en-US" sz="2400" b="0" cap="none" spc="0" dirty="0">
            <a:ln w="18415" cmpd="sng">
              <a:prstDash val="solid"/>
            </a:ln>
            <a:effectLst>
              <a:outerShdw blurRad="63500" dir="3600000" algn="tl" rotWithShape="0">
                <a:srgbClr val="000000">
                  <a:alpha val="70000"/>
                </a:srgbClr>
              </a:outerShdw>
            </a:effectLst>
          </a:endParaRPr>
        </a:p>
      </dgm:t>
    </dgm:pt>
    <dgm:pt modelId="{481661BE-BF5D-4A77-AD92-D018555455F6}">
      <dgm:prSe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7</a:t>
          </a:r>
          <a:endParaRPr lang="en-US" sz="2400" b="0" cap="none" spc="0" dirty="0">
            <a:ln w="18415" cmpd="sng">
              <a:prstDash val="solid"/>
            </a:ln>
            <a:effectLst>
              <a:outerShdw blurRad="63500" dir="3600000" algn="tl" rotWithShape="0">
                <a:srgbClr val="000000">
                  <a:alpha val="70000"/>
                </a:srgbClr>
              </a:outerShdw>
            </a:effectLst>
          </a:endParaRPr>
        </a:p>
      </dgm:t>
    </dgm:pt>
    <dgm:pt modelId="{4AF83E01-DCF3-4339-BF7A-EDA647D9FD02}" type="parTrans" cxnId="{7FA33796-DE09-40D8-A3A8-FA169F7B533D}">
      <dgm:prSet/>
      <dgm:spPr/>
      <dgm:t>
        <a:bodyPr/>
        <a:lstStyle/>
        <a:p>
          <a:endParaRPr lang="en-US" sz="1000"/>
        </a:p>
      </dgm:t>
    </dgm:pt>
    <dgm:pt modelId="{323B337A-80FD-4AF6-ABEB-81F7AC223695}" type="sibTrans" cxnId="{7FA33796-DE09-40D8-A3A8-FA169F7B533D}">
      <dgm:prSe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8</a:t>
          </a:r>
          <a:endParaRPr lang="en-US" sz="2400" b="0" cap="none" spc="0" dirty="0">
            <a:ln w="18415" cmpd="sng">
              <a:prstDash val="solid"/>
            </a:ln>
            <a:effectLst>
              <a:outerShdw blurRad="63500" dir="3600000" algn="tl" rotWithShape="0">
                <a:srgbClr val="000000">
                  <a:alpha val="70000"/>
                </a:srgbClr>
              </a:outerShdw>
            </a:effectLst>
          </a:endParaRPr>
        </a:p>
      </dgm:t>
    </dgm:pt>
    <dgm:pt modelId="{365F40CF-C3AA-414A-9BB3-FD9F4E270185}">
      <dgm:prSe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4</a:t>
          </a:r>
          <a:endParaRPr lang="en-US" sz="2400" b="0" cap="none" spc="0" dirty="0">
            <a:ln w="18415" cmpd="sng">
              <a:prstDash val="solid"/>
            </a:ln>
            <a:effectLst>
              <a:outerShdw blurRad="63500" dir="3600000" algn="tl" rotWithShape="0">
                <a:srgbClr val="000000">
                  <a:alpha val="70000"/>
                </a:srgbClr>
              </a:outerShdw>
            </a:effectLst>
          </a:endParaRPr>
        </a:p>
      </dgm:t>
    </dgm:pt>
    <dgm:pt modelId="{E7BA5301-5D1E-49ED-B7FC-392A66134127}" type="sibTrans" cxnId="{F7333BAC-1C42-4A3C-9DC6-0C9DF684D01F}">
      <dgm:prSet custT="1"/>
      <dgm:spPr>
        <a:noFill/>
        <a:ln>
          <a:noFill/>
        </a:ln>
      </dgm:spPr>
      <dgm:t>
        <a:bodyPr/>
        <a:lstStyle/>
        <a:p>
          <a:endParaRPr lang="en-US" sz="2400" b="0" cap="none" spc="0" dirty="0">
            <a:ln w="18415" cmpd="sng">
              <a:prstDash val="solid"/>
            </a:ln>
            <a:effectLst>
              <a:outerShdw blurRad="63500" dir="3600000" algn="tl" rotWithShape="0">
                <a:srgbClr val="000000">
                  <a:alpha val="70000"/>
                </a:srgbClr>
              </a:outerShdw>
            </a:effectLst>
          </a:endParaRPr>
        </a:p>
      </dgm:t>
    </dgm:pt>
    <dgm:pt modelId="{884C4527-F151-47E7-A6ED-EC2536818054}" type="parTrans" cxnId="{F7333BAC-1C42-4A3C-9DC6-0C9DF684D01F}">
      <dgm:prSet/>
      <dgm:spPr/>
      <dgm:t>
        <a:bodyPr/>
        <a:lstStyle/>
        <a:p>
          <a:endParaRPr lang="en-US"/>
        </a:p>
      </dgm:t>
    </dgm:pt>
    <dgm:pt modelId="{2859E7FC-7C65-461A-9308-DA388D2409A3}" type="pres">
      <dgm:prSet presAssocID="{ACE75029-500F-4480-9D65-DCF4CC2DBD0B}" presName="Name0" presStyleCnt="0">
        <dgm:presLayoutVars>
          <dgm:chMax/>
          <dgm:chPref/>
          <dgm:dir/>
          <dgm:animLvl val="lvl"/>
        </dgm:presLayoutVars>
      </dgm:prSet>
      <dgm:spPr/>
      <dgm:t>
        <a:bodyPr/>
        <a:lstStyle/>
        <a:p>
          <a:endParaRPr lang="en-US"/>
        </a:p>
      </dgm:t>
    </dgm:pt>
    <dgm:pt modelId="{7F2974D4-F341-4FB1-819F-D88870B2883A}" type="pres">
      <dgm:prSet presAssocID="{7FF84004-FE16-4A18-9E0F-4DB3AA626023}" presName="composite" presStyleCnt="0"/>
      <dgm:spPr/>
      <dgm:t>
        <a:bodyPr/>
        <a:lstStyle/>
        <a:p>
          <a:endParaRPr lang="en-US"/>
        </a:p>
      </dgm:t>
    </dgm:pt>
    <dgm:pt modelId="{04B02193-128A-468C-B67E-38D15A5AF6E0}" type="pres">
      <dgm:prSet presAssocID="{7FF84004-FE16-4A18-9E0F-4DB3AA626023}" presName="Parent1" presStyleLbl="node1" presStyleIdx="0" presStyleCnt="10">
        <dgm:presLayoutVars>
          <dgm:chMax val="1"/>
          <dgm:chPref val="1"/>
          <dgm:bulletEnabled val="1"/>
        </dgm:presLayoutVars>
      </dgm:prSet>
      <dgm:spPr/>
      <dgm:t>
        <a:bodyPr/>
        <a:lstStyle/>
        <a:p>
          <a:endParaRPr lang="en-US"/>
        </a:p>
      </dgm:t>
    </dgm:pt>
    <dgm:pt modelId="{2D443B9A-BF07-4F63-8571-154AFC51D6F7}" type="pres">
      <dgm:prSet presAssocID="{7FF84004-FE16-4A18-9E0F-4DB3AA626023}" presName="Childtext1" presStyleLbl="revTx" presStyleIdx="0" presStyleCnt="5" custLinFactX="39660" custLinFactNeighborX="100000" custLinFactNeighborY="-1542">
        <dgm:presLayoutVars>
          <dgm:chMax val="0"/>
          <dgm:chPref val="0"/>
          <dgm:bulletEnabled val="1"/>
        </dgm:presLayoutVars>
      </dgm:prSet>
      <dgm:spPr/>
      <dgm:t>
        <a:bodyPr/>
        <a:lstStyle/>
        <a:p>
          <a:endParaRPr lang="en-US"/>
        </a:p>
      </dgm:t>
    </dgm:pt>
    <dgm:pt modelId="{7B899784-F3DD-4C67-9A8B-88E6B0D3BE48}" type="pres">
      <dgm:prSet presAssocID="{7FF84004-FE16-4A18-9E0F-4DB3AA626023}" presName="BalanceSpacing" presStyleCnt="0"/>
      <dgm:spPr/>
      <dgm:t>
        <a:bodyPr/>
        <a:lstStyle/>
        <a:p>
          <a:endParaRPr lang="en-US"/>
        </a:p>
      </dgm:t>
    </dgm:pt>
    <dgm:pt modelId="{A0E7DA2D-A35F-48C6-AB9D-06A1B741B03C}" type="pres">
      <dgm:prSet presAssocID="{7FF84004-FE16-4A18-9E0F-4DB3AA626023}" presName="BalanceSpacing1" presStyleCnt="0"/>
      <dgm:spPr/>
      <dgm:t>
        <a:bodyPr/>
        <a:lstStyle/>
        <a:p>
          <a:endParaRPr lang="en-US"/>
        </a:p>
      </dgm:t>
    </dgm:pt>
    <dgm:pt modelId="{FD5158BD-2E36-4679-BA8A-A578A8611B83}" type="pres">
      <dgm:prSet presAssocID="{88BA0C1F-359E-4CAF-9222-E8AAAE67352C}" presName="Accent1Text" presStyleLbl="node1" presStyleIdx="1" presStyleCnt="10" custLinFactNeighborX="-2141"/>
      <dgm:spPr/>
      <dgm:t>
        <a:bodyPr/>
        <a:lstStyle/>
        <a:p>
          <a:endParaRPr lang="en-US"/>
        </a:p>
      </dgm:t>
    </dgm:pt>
    <dgm:pt modelId="{F0E0438D-D1A5-4042-BA33-3F11B289E322}" type="pres">
      <dgm:prSet presAssocID="{88BA0C1F-359E-4CAF-9222-E8AAAE67352C}" presName="spaceBetweenRectangles" presStyleCnt="0"/>
      <dgm:spPr/>
      <dgm:t>
        <a:bodyPr/>
        <a:lstStyle/>
        <a:p>
          <a:endParaRPr lang="en-US"/>
        </a:p>
      </dgm:t>
    </dgm:pt>
    <dgm:pt modelId="{D31FDDB7-D014-4728-9A0C-CC124E5A9225}" type="pres">
      <dgm:prSet presAssocID="{B8654A8B-3673-4CD6-81FD-D349B5F15190}" presName="composite" presStyleCnt="0"/>
      <dgm:spPr/>
      <dgm:t>
        <a:bodyPr/>
        <a:lstStyle/>
        <a:p>
          <a:endParaRPr lang="en-US"/>
        </a:p>
      </dgm:t>
    </dgm:pt>
    <dgm:pt modelId="{5D001A8D-5FBD-4D69-B243-748E06CC29A2}" type="pres">
      <dgm:prSet presAssocID="{B8654A8B-3673-4CD6-81FD-D349B5F15190}" presName="Parent1" presStyleLbl="node1" presStyleIdx="2" presStyleCnt="10" custFlipVert="1" custScaleX="5067" custScaleY="4408">
        <dgm:presLayoutVars>
          <dgm:chMax val="1"/>
          <dgm:chPref val="1"/>
          <dgm:bulletEnabled val="1"/>
        </dgm:presLayoutVars>
      </dgm:prSet>
      <dgm:spPr/>
      <dgm:t>
        <a:bodyPr/>
        <a:lstStyle/>
        <a:p>
          <a:endParaRPr lang="en-US"/>
        </a:p>
      </dgm:t>
    </dgm:pt>
    <dgm:pt modelId="{F1051182-85FB-4179-85ED-45FF6801AC11}" type="pres">
      <dgm:prSet presAssocID="{B8654A8B-3673-4CD6-81FD-D349B5F15190}" presName="Childtext1" presStyleLbl="revTx" presStyleIdx="1" presStyleCnt="5">
        <dgm:presLayoutVars>
          <dgm:chMax val="0"/>
          <dgm:chPref val="0"/>
          <dgm:bulletEnabled val="1"/>
        </dgm:presLayoutVars>
      </dgm:prSet>
      <dgm:spPr/>
      <dgm:t>
        <a:bodyPr/>
        <a:lstStyle/>
        <a:p>
          <a:endParaRPr lang="en-US"/>
        </a:p>
      </dgm:t>
    </dgm:pt>
    <dgm:pt modelId="{DB8BC123-6EF4-44F7-B0AB-1A24DAA6A776}" type="pres">
      <dgm:prSet presAssocID="{B8654A8B-3673-4CD6-81FD-D349B5F15190}" presName="BalanceSpacing" presStyleCnt="0"/>
      <dgm:spPr/>
      <dgm:t>
        <a:bodyPr/>
        <a:lstStyle/>
        <a:p>
          <a:endParaRPr lang="en-US"/>
        </a:p>
      </dgm:t>
    </dgm:pt>
    <dgm:pt modelId="{7B392647-FD4E-4DCB-9F28-C5768108AF88}" type="pres">
      <dgm:prSet presAssocID="{B8654A8B-3673-4CD6-81FD-D349B5F15190}" presName="BalanceSpacing1" presStyleCnt="0"/>
      <dgm:spPr/>
      <dgm:t>
        <a:bodyPr/>
        <a:lstStyle/>
        <a:p>
          <a:endParaRPr lang="en-US"/>
        </a:p>
      </dgm:t>
    </dgm:pt>
    <dgm:pt modelId="{31DA6283-DCD2-410E-94B4-7E8435EBB5ED}" type="pres">
      <dgm:prSet presAssocID="{E4E21D53-DC1F-4013-8009-F8BEDB3D182D}" presName="Accent1Text" presStyleLbl="node1" presStyleIdx="3" presStyleCnt="10" custLinFactX="-100000" custLinFactNeighborX="-112578" custLinFactNeighborY="1842"/>
      <dgm:spPr/>
      <dgm:t>
        <a:bodyPr/>
        <a:lstStyle/>
        <a:p>
          <a:endParaRPr lang="en-US"/>
        </a:p>
      </dgm:t>
    </dgm:pt>
    <dgm:pt modelId="{39710188-E348-45AF-84F4-57F6746337C8}" type="pres">
      <dgm:prSet presAssocID="{E4E21D53-DC1F-4013-8009-F8BEDB3D182D}" presName="spaceBetweenRectangles" presStyleCnt="0"/>
      <dgm:spPr/>
      <dgm:t>
        <a:bodyPr/>
        <a:lstStyle/>
        <a:p>
          <a:endParaRPr lang="en-US"/>
        </a:p>
      </dgm:t>
    </dgm:pt>
    <dgm:pt modelId="{F7D2AF7B-F412-419A-952D-5453C5925C05}" type="pres">
      <dgm:prSet presAssocID="{52E9AB6B-F480-456B-924A-142A65EE3846}" presName="composite" presStyleCnt="0"/>
      <dgm:spPr/>
      <dgm:t>
        <a:bodyPr/>
        <a:lstStyle/>
        <a:p>
          <a:endParaRPr lang="en-US"/>
        </a:p>
      </dgm:t>
    </dgm:pt>
    <dgm:pt modelId="{B822D0A5-D3BC-4056-8A4C-D4AA137AD63F}" type="pres">
      <dgm:prSet presAssocID="{52E9AB6B-F480-456B-924A-142A65EE3846}" presName="Parent1" presStyleLbl="node1" presStyleIdx="4" presStyleCnt="10">
        <dgm:presLayoutVars>
          <dgm:chMax val="1"/>
          <dgm:chPref val="1"/>
          <dgm:bulletEnabled val="1"/>
        </dgm:presLayoutVars>
      </dgm:prSet>
      <dgm:spPr/>
      <dgm:t>
        <a:bodyPr/>
        <a:lstStyle/>
        <a:p>
          <a:endParaRPr lang="en-US"/>
        </a:p>
      </dgm:t>
    </dgm:pt>
    <dgm:pt modelId="{A7449746-3A62-4E5A-9C30-93D944B8AA82}" type="pres">
      <dgm:prSet presAssocID="{52E9AB6B-F480-456B-924A-142A65EE3846}" presName="Childtext1" presStyleLbl="revTx" presStyleIdx="2" presStyleCnt="5" custLinFactX="36793" custLinFactNeighborX="100000" custLinFactNeighborY="-12589">
        <dgm:presLayoutVars>
          <dgm:chMax val="0"/>
          <dgm:chPref val="0"/>
          <dgm:bulletEnabled val="1"/>
        </dgm:presLayoutVars>
      </dgm:prSet>
      <dgm:spPr/>
      <dgm:t>
        <a:bodyPr/>
        <a:lstStyle/>
        <a:p>
          <a:endParaRPr lang="en-US"/>
        </a:p>
      </dgm:t>
    </dgm:pt>
    <dgm:pt modelId="{D2F483E0-F068-47C0-BFE3-F6076F08879C}" type="pres">
      <dgm:prSet presAssocID="{52E9AB6B-F480-456B-924A-142A65EE3846}" presName="BalanceSpacing" presStyleCnt="0"/>
      <dgm:spPr/>
      <dgm:t>
        <a:bodyPr/>
        <a:lstStyle/>
        <a:p>
          <a:endParaRPr lang="en-US"/>
        </a:p>
      </dgm:t>
    </dgm:pt>
    <dgm:pt modelId="{9AF70645-0099-439A-B441-C40868256935}" type="pres">
      <dgm:prSet presAssocID="{52E9AB6B-F480-456B-924A-142A65EE3846}" presName="BalanceSpacing1" presStyleCnt="0"/>
      <dgm:spPr/>
      <dgm:t>
        <a:bodyPr/>
        <a:lstStyle/>
        <a:p>
          <a:endParaRPr lang="en-US"/>
        </a:p>
      </dgm:t>
    </dgm:pt>
    <dgm:pt modelId="{F2779CC2-560C-486A-A9E0-41579FADFBB6}" type="pres">
      <dgm:prSet presAssocID="{2CE2FC71-0C63-4628-A47D-38F41D9A951B}" presName="Accent1Text" presStyleLbl="node1" presStyleIdx="5" presStyleCnt="10"/>
      <dgm:spPr/>
      <dgm:t>
        <a:bodyPr/>
        <a:lstStyle/>
        <a:p>
          <a:endParaRPr lang="en-US"/>
        </a:p>
      </dgm:t>
    </dgm:pt>
    <dgm:pt modelId="{2AE5CF98-3BCB-4E69-8EC6-4FC72FBA4775}" type="pres">
      <dgm:prSet presAssocID="{2CE2FC71-0C63-4628-A47D-38F41D9A951B}" presName="spaceBetweenRectangles" presStyleCnt="0"/>
      <dgm:spPr/>
      <dgm:t>
        <a:bodyPr/>
        <a:lstStyle/>
        <a:p>
          <a:endParaRPr lang="en-US"/>
        </a:p>
      </dgm:t>
    </dgm:pt>
    <dgm:pt modelId="{2846E391-02E8-4CF3-86AE-8A18E49B1FBE}" type="pres">
      <dgm:prSet presAssocID="{481661BE-BF5D-4A77-AD92-D018555455F6}" presName="composite" presStyleCnt="0"/>
      <dgm:spPr/>
      <dgm:t>
        <a:bodyPr/>
        <a:lstStyle/>
        <a:p>
          <a:endParaRPr lang="en-US"/>
        </a:p>
      </dgm:t>
    </dgm:pt>
    <dgm:pt modelId="{1A51102E-C744-47D0-AAC7-F4BBA611F78C}" type="pres">
      <dgm:prSet presAssocID="{481661BE-BF5D-4A77-AD92-D018555455F6}" presName="Parent1" presStyleLbl="node1" presStyleIdx="6" presStyleCnt="10" custLinFactX="-5481" custLinFactNeighborX="-100000" custLinFactNeighborY="-2327">
        <dgm:presLayoutVars>
          <dgm:chMax val="1"/>
          <dgm:chPref val="1"/>
          <dgm:bulletEnabled val="1"/>
        </dgm:presLayoutVars>
      </dgm:prSet>
      <dgm:spPr/>
      <dgm:t>
        <a:bodyPr/>
        <a:lstStyle/>
        <a:p>
          <a:endParaRPr lang="en-US"/>
        </a:p>
      </dgm:t>
    </dgm:pt>
    <dgm:pt modelId="{5C794374-4422-450F-A83C-A9228A437ACF}" type="pres">
      <dgm:prSet presAssocID="{481661BE-BF5D-4A77-AD92-D018555455F6}" presName="Childtext1" presStyleLbl="revTx" presStyleIdx="3" presStyleCnt="5">
        <dgm:presLayoutVars>
          <dgm:chMax val="0"/>
          <dgm:chPref val="0"/>
          <dgm:bulletEnabled val="1"/>
        </dgm:presLayoutVars>
      </dgm:prSet>
      <dgm:spPr/>
      <dgm:t>
        <a:bodyPr/>
        <a:lstStyle/>
        <a:p>
          <a:endParaRPr lang="en-US"/>
        </a:p>
      </dgm:t>
    </dgm:pt>
    <dgm:pt modelId="{C3AE2C97-68A2-4CF1-9174-1583DB893AA8}" type="pres">
      <dgm:prSet presAssocID="{481661BE-BF5D-4A77-AD92-D018555455F6}" presName="BalanceSpacing" presStyleCnt="0"/>
      <dgm:spPr/>
      <dgm:t>
        <a:bodyPr/>
        <a:lstStyle/>
        <a:p>
          <a:endParaRPr lang="en-US"/>
        </a:p>
      </dgm:t>
    </dgm:pt>
    <dgm:pt modelId="{77505CC1-3005-4681-B54C-9644D7DC408A}" type="pres">
      <dgm:prSet presAssocID="{481661BE-BF5D-4A77-AD92-D018555455F6}" presName="BalanceSpacing1" presStyleCnt="0"/>
      <dgm:spPr/>
      <dgm:t>
        <a:bodyPr/>
        <a:lstStyle/>
        <a:p>
          <a:endParaRPr lang="en-US"/>
        </a:p>
      </dgm:t>
    </dgm:pt>
    <dgm:pt modelId="{FB96835D-1C6C-43F2-9AD5-33A2E932561B}" type="pres">
      <dgm:prSet presAssocID="{323B337A-80FD-4AF6-ABEB-81F7AC223695}" presName="Accent1Text" presStyleLbl="node1" presStyleIdx="7" presStyleCnt="10" custLinFactX="-7107" custLinFactNeighborX="-100000" custLinFactNeighborY="-2327"/>
      <dgm:spPr/>
      <dgm:t>
        <a:bodyPr/>
        <a:lstStyle/>
        <a:p>
          <a:endParaRPr lang="en-US"/>
        </a:p>
      </dgm:t>
    </dgm:pt>
    <dgm:pt modelId="{EC22FD5B-151E-4AAE-84E0-4CAA7FA9ECF8}" type="pres">
      <dgm:prSet presAssocID="{323B337A-80FD-4AF6-ABEB-81F7AC223695}" presName="spaceBetweenRectangles" presStyleCnt="0"/>
      <dgm:spPr/>
      <dgm:t>
        <a:bodyPr/>
        <a:lstStyle/>
        <a:p>
          <a:endParaRPr lang="en-US"/>
        </a:p>
      </dgm:t>
    </dgm:pt>
    <dgm:pt modelId="{877800BD-0E57-45A7-A952-F0184985EDCF}" type="pres">
      <dgm:prSet presAssocID="{365F40CF-C3AA-414A-9BB3-FD9F4E270185}" presName="composite" presStyleCnt="0"/>
      <dgm:spPr/>
      <dgm:t>
        <a:bodyPr/>
        <a:lstStyle/>
        <a:p>
          <a:endParaRPr lang="en-US"/>
        </a:p>
      </dgm:t>
    </dgm:pt>
    <dgm:pt modelId="{D8977A30-3108-4C68-8430-36EEB5D0979C}" type="pres">
      <dgm:prSet presAssocID="{365F40CF-C3AA-414A-9BB3-FD9F4E270185}" presName="Parent1" presStyleLbl="node1" presStyleIdx="8" presStyleCnt="10" custLinFactY="-100000" custLinFactNeighborX="-53314" custLinFactNeighborY="-152013">
        <dgm:presLayoutVars>
          <dgm:chMax val="1"/>
          <dgm:chPref val="1"/>
          <dgm:bulletEnabled val="1"/>
        </dgm:presLayoutVars>
      </dgm:prSet>
      <dgm:spPr/>
      <dgm:t>
        <a:bodyPr/>
        <a:lstStyle/>
        <a:p>
          <a:endParaRPr lang="en-US"/>
        </a:p>
      </dgm:t>
    </dgm:pt>
    <dgm:pt modelId="{B6A7B0EE-B01B-447F-B246-2EDE00D024EC}" type="pres">
      <dgm:prSet presAssocID="{365F40CF-C3AA-414A-9BB3-FD9F4E270185}" presName="Childtext1" presStyleLbl="revTx" presStyleIdx="4" presStyleCnt="5">
        <dgm:presLayoutVars>
          <dgm:chMax val="0"/>
          <dgm:chPref val="0"/>
          <dgm:bulletEnabled val="1"/>
        </dgm:presLayoutVars>
      </dgm:prSet>
      <dgm:spPr/>
      <dgm:t>
        <a:bodyPr/>
        <a:lstStyle/>
        <a:p>
          <a:endParaRPr lang="en-US"/>
        </a:p>
      </dgm:t>
    </dgm:pt>
    <dgm:pt modelId="{61DFB788-C49C-4EE8-BCB1-CFC2FB486BF2}" type="pres">
      <dgm:prSet presAssocID="{365F40CF-C3AA-414A-9BB3-FD9F4E270185}" presName="BalanceSpacing" presStyleCnt="0"/>
      <dgm:spPr/>
      <dgm:t>
        <a:bodyPr/>
        <a:lstStyle/>
        <a:p>
          <a:endParaRPr lang="en-US"/>
        </a:p>
      </dgm:t>
    </dgm:pt>
    <dgm:pt modelId="{3C9883A3-C103-4F86-9F4B-5FE6FEC66688}" type="pres">
      <dgm:prSet presAssocID="{365F40CF-C3AA-414A-9BB3-FD9F4E270185}" presName="BalanceSpacing1" presStyleCnt="0"/>
      <dgm:spPr/>
      <dgm:t>
        <a:bodyPr/>
        <a:lstStyle/>
        <a:p>
          <a:endParaRPr lang="en-US"/>
        </a:p>
      </dgm:t>
    </dgm:pt>
    <dgm:pt modelId="{6A435FA0-B6CD-4F8B-AA30-E54F93923960}" type="pres">
      <dgm:prSet presAssocID="{E7BA5301-5D1E-49ED-B7FC-392A66134127}" presName="Accent1Text" presStyleLbl="node1" presStyleIdx="9" presStyleCnt="10" custLinFactNeighborX="1499" custLinFactNeighborY="18559"/>
      <dgm:spPr/>
      <dgm:t>
        <a:bodyPr/>
        <a:lstStyle/>
        <a:p>
          <a:endParaRPr lang="en-US"/>
        </a:p>
      </dgm:t>
    </dgm:pt>
  </dgm:ptLst>
  <dgm:cxnLst>
    <dgm:cxn modelId="{FF6EFA2F-E07E-6849-B90F-64FCBFEA6968}" type="presOf" srcId="{323B337A-80FD-4AF6-ABEB-81F7AC223695}" destId="{FB96835D-1C6C-43F2-9AD5-33A2E932561B}" srcOrd="0" destOrd="0" presId="urn:microsoft.com/office/officeart/2008/layout/AlternatingHexagons"/>
    <dgm:cxn modelId="{7FA33796-DE09-40D8-A3A8-FA169F7B533D}" srcId="{ACE75029-500F-4480-9D65-DCF4CC2DBD0B}" destId="{481661BE-BF5D-4A77-AD92-D018555455F6}" srcOrd="3" destOrd="0" parTransId="{4AF83E01-DCF3-4339-BF7A-EDA647D9FD02}" sibTransId="{323B337A-80FD-4AF6-ABEB-81F7AC223695}"/>
    <dgm:cxn modelId="{F7333BAC-1C42-4A3C-9DC6-0C9DF684D01F}" srcId="{ACE75029-500F-4480-9D65-DCF4CC2DBD0B}" destId="{365F40CF-C3AA-414A-9BB3-FD9F4E270185}" srcOrd="4" destOrd="0" parTransId="{884C4527-F151-47E7-A6ED-EC2536818054}" sibTransId="{E7BA5301-5D1E-49ED-B7FC-392A66134127}"/>
    <dgm:cxn modelId="{F08E93E5-9F0C-5A49-A821-090A00694DB0}" type="presOf" srcId="{E7BA5301-5D1E-49ED-B7FC-392A66134127}" destId="{6A435FA0-B6CD-4F8B-AA30-E54F93923960}" srcOrd="0" destOrd="0" presId="urn:microsoft.com/office/officeart/2008/layout/AlternatingHexagons"/>
    <dgm:cxn modelId="{465CAE42-6D55-1B4F-96A3-3D58940F8714}" type="presOf" srcId="{2CE2FC71-0C63-4628-A47D-38F41D9A951B}" destId="{F2779CC2-560C-486A-A9E0-41579FADFBB6}" srcOrd="0" destOrd="0" presId="urn:microsoft.com/office/officeart/2008/layout/AlternatingHexagons"/>
    <dgm:cxn modelId="{E708C666-1C35-EE4B-9004-567E1C3A9A1B}" type="presOf" srcId="{B8654A8B-3673-4CD6-81FD-D349B5F15190}" destId="{5D001A8D-5FBD-4D69-B243-748E06CC29A2}" srcOrd="0" destOrd="0" presId="urn:microsoft.com/office/officeart/2008/layout/AlternatingHexagons"/>
    <dgm:cxn modelId="{F4D36BA9-D20E-4B68-BE84-015D4EF58EA7}" srcId="{ACE75029-500F-4480-9D65-DCF4CC2DBD0B}" destId="{B8654A8B-3673-4CD6-81FD-D349B5F15190}" srcOrd="1" destOrd="0" parTransId="{138157E1-D471-400C-8A54-EEF60919283B}" sibTransId="{E4E21D53-DC1F-4013-8009-F8BEDB3D182D}"/>
    <dgm:cxn modelId="{30335FFB-CD1E-7D46-895F-D230AA212B11}" type="presOf" srcId="{E4E21D53-DC1F-4013-8009-F8BEDB3D182D}" destId="{31DA6283-DCD2-410E-94B4-7E8435EBB5ED}" srcOrd="0" destOrd="0" presId="urn:microsoft.com/office/officeart/2008/layout/AlternatingHexagons"/>
    <dgm:cxn modelId="{62C9416D-9479-4BDB-831F-24B000042212}" srcId="{ACE75029-500F-4480-9D65-DCF4CC2DBD0B}" destId="{7FF84004-FE16-4A18-9E0F-4DB3AA626023}" srcOrd="0" destOrd="0" parTransId="{751B68D2-F96C-424C-A804-EC8698256CF0}" sibTransId="{88BA0C1F-359E-4CAF-9222-E8AAAE67352C}"/>
    <dgm:cxn modelId="{1CD2E8E4-760F-4EEE-8A78-4977CB19B9A0}" srcId="{ACE75029-500F-4480-9D65-DCF4CC2DBD0B}" destId="{52E9AB6B-F480-456B-924A-142A65EE3846}" srcOrd="2" destOrd="0" parTransId="{32F2396A-B113-46E4-A49A-6A5A96CA6906}" sibTransId="{2CE2FC71-0C63-4628-A47D-38F41D9A951B}"/>
    <dgm:cxn modelId="{94EB8432-8E61-2D4E-8558-68B9A915728D}" type="presOf" srcId="{52E9AB6B-F480-456B-924A-142A65EE3846}" destId="{B822D0A5-D3BC-4056-8A4C-D4AA137AD63F}" srcOrd="0" destOrd="0" presId="urn:microsoft.com/office/officeart/2008/layout/AlternatingHexagons"/>
    <dgm:cxn modelId="{32846E32-72D4-304F-A85B-D48C39E1A409}" type="presOf" srcId="{ACE75029-500F-4480-9D65-DCF4CC2DBD0B}" destId="{2859E7FC-7C65-461A-9308-DA388D2409A3}" srcOrd="0" destOrd="0" presId="urn:microsoft.com/office/officeart/2008/layout/AlternatingHexagons"/>
    <dgm:cxn modelId="{58A0260F-044A-D246-8483-E236C3DBE353}" type="presOf" srcId="{88BA0C1F-359E-4CAF-9222-E8AAAE67352C}" destId="{FD5158BD-2E36-4679-BA8A-A578A8611B83}" srcOrd="0" destOrd="0" presId="urn:microsoft.com/office/officeart/2008/layout/AlternatingHexagons"/>
    <dgm:cxn modelId="{F4D0F79B-1110-3748-AC1E-54E19D5123D9}" type="presOf" srcId="{365F40CF-C3AA-414A-9BB3-FD9F4E270185}" destId="{D8977A30-3108-4C68-8430-36EEB5D0979C}" srcOrd="0" destOrd="0" presId="urn:microsoft.com/office/officeart/2008/layout/AlternatingHexagons"/>
    <dgm:cxn modelId="{7C1DDFF2-61D3-F24E-BDA4-8B0F79795031}" type="presOf" srcId="{7FF84004-FE16-4A18-9E0F-4DB3AA626023}" destId="{04B02193-128A-468C-B67E-38D15A5AF6E0}" srcOrd="0" destOrd="0" presId="urn:microsoft.com/office/officeart/2008/layout/AlternatingHexagons"/>
    <dgm:cxn modelId="{968C4CF9-2ECF-EF46-A1DC-09E77F3DE584}" type="presOf" srcId="{481661BE-BF5D-4A77-AD92-D018555455F6}" destId="{1A51102E-C744-47D0-AAC7-F4BBA611F78C}" srcOrd="0" destOrd="0" presId="urn:microsoft.com/office/officeart/2008/layout/AlternatingHexagons"/>
    <dgm:cxn modelId="{4FD9ECCA-60B0-A94B-9A0B-66B1D5C46B1E}" type="presParOf" srcId="{2859E7FC-7C65-461A-9308-DA388D2409A3}" destId="{7F2974D4-F341-4FB1-819F-D88870B2883A}" srcOrd="0" destOrd="0" presId="urn:microsoft.com/office/officeart/2008/layout/AlternatingHexagons"/>
    <dgm:cxn modelId="{ECE31C74-DEA6-3D43-88B0-A43140411F7F}" type="presParOf" srcId="{7F2974D4-F341-4FB1-819F-D88870B2883A}" destId="{04B02193-128A-468C-B67E-38D15A5AF6E0}" srcOrd="0" destOrd="0" presId="urn:microsoft.com/office/officeart/2008/layout/AlternatingHexagons"/>
    <dgm:cxn modelId="{D2AE3ED9-A42F-AE48-B18D-D42AC25EFB36}" type="presParOf" srcId="{7F2974D4-F341-4FB1-819F-D88870B2883A}" destId="{2D443B9A-BF07-4F63-8571-154AFC51D6F7}" srcOrd="1" destOrd="0" presId="urn:microsoft.com/office/officeart/2008/layout/AlternatingHexagons"/>
    <dgm:cxn modelId="{AE56EB3A-D117-0544-A40E-087CE3D527C2}" type="presParOf" srcId="{7F2974D4-F341-4FB1-819F-D88870B2883A}" destId="{7B899784-F3DD-4C67-9A8B-88E6B0D3BE48}" srcOrd="2" destOrd="0" presId="urn:microsoft.com/office/officeart/2008/layout/AlternatingHexagons"/>
    <dgm:cxn modelId="{24B9EB9E-DBA1-C74D-A849-333319387925}" type="presParOf" srcId="{7F2974D4-F341-4FB1-819F-D88870B2883A}" destId="{A0E7DA2D-A35F-48C6-AB9D-06A1B741B03C}" srcOrd="3" destOrd="0" presId="urn:microsoft.com/office/officeart/2008/layout/AlternatingHexagons"/>
    <dgm:cxn modelId="{6486EE48-7946-404F-9D36-CBCD7847F4B3}" type="presParOf" srcId="{7F2974D4-F341-4FB1-819F-D88870B2883A}" destId="{FD5158BD-2E36-4679-BA8A-A578A8611B83}" srcOrd="4" destOrd="0" presId="urn:microsoft.com/office/officeart/2008/layout/AlternatingHexagons"/>
    <dgm:cxn modelId="{01B8209F-A970-BA49-B050-3ECFD68AC668}" type="presParOf" srcId="{2859E7FC-7C65-461A-9308-DA388D2409A3}" destId="{F0E0438D-D1A5-4042-BA33-3F11B289E322}" srcOrd="1" destOrd="0" presId="urn:microsoft.com/office/officeart/2008/layout/AlternatingHexagons"/>
    <dgm:cxn modelId="{2B192AE0-9D10-934B-AAD8-6AD76C1E2ADA}" type="presParOf" srcId="{2859E7FC-7C65-461A-9308-DA388D2409A3}" destId="{D31FDDB7-D014-4728-9A0C-CC124E5A9225}" srcOrd="2" destOrd="0" presId="urn:microsoft.com/office/officeart/2008/layout/AlternatingHexagons"/>
    <dgm:cxn modelId="{843A6DAD-FF06-914D-8625-35FC88555865}" type="presParOf" srcId="{D31FDDB7-D014-4728-9A0C-CC124E5A9225}" destId="{5D001A8D-5FBD-4D69-B243-748E06CC29A2}" srcOrd="0" destOrd="0" presId="urn:microsoft.com/office/officeart/2008/layout/AlternatingHexagons"/>
    <dgm:cxn modelId="{8C8FC16E-3A42-604E-9067-0B6136B98ACD}" type="presParOf" srcId="{D31FDDB7-D014-4728-9A0C-CC124E5A9225}" destId="{F1051182-85FB-4179-85ED-45FF6801AC11}" srcOrd="1" destOrd="0" presId="urn:microsoft.com/office/officeart/2008/layout/AlternatingHexagons"/>
    <dgm:cxn modelId="{564D2AE4-47E9-3649-8E75-B27195F55E8A}" type="presParOf" srcId="{D31FDDB7-D014-4728-9A0C-CC124E5A9225}" destId="{DB8BC123-6EF4-44F7-B0AB-1A24DAA6A776}" srcOrd="2" destOrd="0" presId="urn:microsoft.com/office/officeart/2008/layout/AlternatingHexagons"/>
    <dgm:cxn modelId="{943D19EF-095F-C540-8F9F-2F0B09230545}" type="presParOf" srcId="{D31FDDB7-D014-4728-9A0C-CC124E5A9225}" destId="{7B392647-FD4E-4DCB-9F28-C5768108AF88}" srcOrd="3" destOrd="0" presId="urn:microsoft.com/office/officeart/2008/layout/AlternatingHexagons"/>
    <dgm:cxn modelId="{4F788B7C-728F-E741-8BBD-41BC1AD67B03}" type="presParOf" srcId="{D31FDDB7-D014-4728-9A0C-CC124E5A9225}" destId="{31DA6283-DCD2-410E-94B4-7E8435EBB5ED}" srcOrd="4" destOrd="0" presId="urn:microsoft.com/office/officeart/2008/layout/AlternatingHexagons"/>
    <dgm:cxn modelId="{7E852271-27A5-DF49-9ACB-78E26B4B66F2}" type="presParOf" srcId="{2859E7FC-7C65-461A-9308-DA388D2409A3}" destId="{39710188-E348-45AF-84F4-57F6746337C8}" srcOrd="3" destOrd="0" presId="urn:microsoft.com/office/officeart/2008/layout/AlternatingHexagons"/>
    <dgm:cxn modelId="{D4CACA17-A6F5-0B49-B9F5-30663F4976F8}" type="presParOf" srcId="{2859E7FC-7C65-461A-9308-DA388D2409A3}" destId="{F7D2AF7B-F412-419A-952D-5453C5925C05}" srcOrd="4" destOrd="0" presId="urn:microsoft.com/office/officeart/2008/layout/AlternatingHexagons"/>
    <dgm:cxn modelId="{0C9798FA-2CA3-D94E-80ED-33F86D1DB47D}" type="presParOf" srcId="{F7D2AF7B-F412-419A-952D-5453C5925C05}" destId="{B822D0A5-D3BC-4056-8A4C-D4AA137AD63F}" srcOrd="0" destOrd="0" presId="urn:microsoft.com/office/officeart/2008/layout/AlternatingHexagons"/>
    <dgm:cxn modelId="{816A4173-AFC0-8940-BED2-172BB2B838E3}" type="presParOf" srcId="{F7D2AF7B-F412-419A-952D-5453C5925C05}" destId="{A7449746-3A62-4E5A-9C30-93D944B8AA82}" srcOrd="1" destOrd="0" presId="urn:microsoft.com/office/officeart/2008/layout/AlternatingHexagons"/>
    <dgm:cxn modelId="{3B76059D-D58B-FB48-8E14-F73BFFF04C80}" type="presParOf" srcId="{F7D2AF7B-F412-419A-952D-5453C5925C05}" destId="{D2F483E0-F068-47C0-BFE3-F6076F08879C}" srcOrd="2" destOrd="0" presId="urn:microsoft.com/office/officeart/2008/layout/AlternatingHexagons"/>
    <dgm:cxn modelId="{1007E130-4011-7945-967C-C9558DABB114}" type="presParOf" srcId="{F7D2AF7B-F412-419A-952D-5453C5925C05}" destId="{9AF70645-0099-439A-B441-C40868256935}" srcOrd="3" destOrd="0" presId="urn:microsoft.com/office/officeart/2008/layout/AlternatingHexagons"/>
    <dgm:cxn modelId="{124D5930-FCC9-3043-86EF-1C718871AF72}" type="presParOf" srcId="{F7D2AF7B-F412-419A-952D-5453C5925C05}" destId="{F2779CC2-560C-486A-A9E0-41579FADFBB6}" srcOrd="4" destOrd="0" presId="urn:microsoft.com/office/officeart/2008/layout/AlternatingHexagons"/>
    <dgm:cxn modelId="{5DA79169-2CCA-FF4F-98B9-21180745332B}" type="presParOf" srcId="{2859E7FC-7C65-461A-9308-DA388D2409A3}" destId="{2AE5CF98-3BCB-4E69-8EC6-4FC72FBA4775}" srcOrd="5" destOrd="0" presId="urn:microsoft.com/office/officeart/2008/layout/AlternatingHexagons"/>
    <dgm:cxn modelId="{C5D0C64A-DF57-5946-9589-849ACA2D258E}" type="presParOf" srcId="{2859E7FC-7C65-461A-9308-DA388D2409A3}" destId="{2846E391-02E8-4CF3-86AE-8A18E49B1FBE}" srcOrd="6" destOrd="0" presId="urn:microsoft.com/office/officeart/2008/layout/AlternatingHexagons"/>
    <dgm:cxn modelId="{3B25D438-17E1-D246-AA4F-07485E0EC74D}" type="presParOf" srcId="{2846E391-02E8-4CF3-86AE-8A18E49B1FBE}" destId="{1A51102E-C744-47D0-AAC7-F4BBA611F78C}" srcOrd="0" destOrd="0" presId="urn:microsoft.com/office/officeart/2008/layout/AlternatingHexagons"/>
    <dgm:cxn modelId="{ADF6F3D9-D202-3948-AD92-17E045F22222}" type="presParOf" srcId="{2846E391-02E8-4CF3-86AE-8A18E49B1FBE}" destId="{5C794374-4422-450F-A83C-A9228A437ACF}" srcOrd="1" destOrd="0" presId="urn:microsoft.com/office/officeart/2008/layout/AlternatingHexagons"/>
    <dgm:cxn modelId="{B70974CB-3CE0-6247-97C5-75D842A67A90}" type="presParOf" srcId="{2846E391-02E8-4CF3-86AE-8A18E49B1FBE}" destId="{C3AE2C97-68A2-4CF1-9174-1583DB893AA8}" srcOrd="2" destOrd="0" presId="urn:microsoft.com/office/officeart/2008/layout/AlternatingHexagons"/>
    <dgm:cxn modelId="{62BB9EFC-4AC1-1E44-8875-62816DCD2C68}" type="presParOf" srcId="{2846E391-02E8-4CF3-86AE-8A18E49B1FBE}" destId="{77505CC1-3005-4681-B54C-9644D7DC408A}" srcOrd="3" destOrd="0" presId="urn:microsoft.com/office/officeart/2008/layout/AlternatingHexagons"/>
    <dgm:cxn modelId="{98DB0078-099D-6543-879B-74A21A471658}" type="presParOf" srcId="{2846E391-02E8-4CF3-86AE-8A18E49B1FBE}" destId="{FB96835D-1C6C-43F2-9AD5-33A2E932561B}" srcOrd="4" destOrd="0" presId="urn:microsoft.com/office/officeart/2008/layout/AlternatingHexagons"/>
    <dgm:cxn modelId="{213DE14E-5103-6345-AD18-F91AD60AA149}" type="presParOf" srcId="{2859E7FC-7C65-461A-9308-DA388D2409A3}" destId="{EC22FD5B-151E-4AAE-84E0-4CAA7FA9ECF8}" srcOrd="7" destOrd="0" presId="urn:microsoft.com/office/officeart/2008/layout/AlternatingHexagons"/>
    <dgm:cxn modelId="{D1D85139-CC7A-144C-AD9C-3BB543AA8AEE}" type="presParOf" srcId="{2859E7FC-7C65-461A-9308-DA388D2409A3}" destId="{877800BD-0E57-45A7-A952-F0184985EDCF}" srcOrd="8" destOrd="0" presId="urn:microsoft.com/office/officeart/2008/layout/AlternatingHexagons"/>
    <dgm:cxn modelId="{48406AF8-54C9-8941-86CD-49764F69DD75}" type="presParOf" srcId="{877800BD-0E57-45A7-A952-F0184985EDCF}" destId="{D8977A30-3108-4C68-8430-36EEB5D0979C}" srcOrd="0" destOrd="0" presId="urn:microsoft.com/office/officeart/2008/layout/AlternatingHexagons"/>
    <dgm:cxn modelId="{2B16F935-89F3-5247-AC8A-53F98B5A0DC7}" type="presParOf" srcId="{877800BD-0E57-45A7-A952-F0184985EDCF}" destId="{B6A7B0EE-B01B-447F-B246-2EDE00D024EC}" srcOrd="1" destOrd="0" presId="urn:microsoft.com/office/officeart/2008/layout/AlternatingHexagons"/>
    <dgm:cxn modelId="{B930AE93-195D-BF44-8DF5-F626641B8FA0}" type="presParOf" srcId="{877800BD-0E57-45A7-A952-F0184985EDCF}" destId="{61DFB788-C49C-4EE8-BCB1-CFC2FB486BF2}" srcOrd="2" destOrd="0" presId="urn:microsoft.com/office/officeart/2008/layout/AlternatingHexagons"/>
    <dgm:cxn modelId="{54E357A0-BF7B-7E43-995E-FC1418DB2589}" type="presParOf" srcId="{877800BD-0E57-45A7-A952-F0184985EDCF}" destId="{3C9883A3-C103-4F86-9F4B-5FE6FEC66688}" srcOrd="3" destOrd="0" presId="urn:microsoft.com/office/officeart/2008/layout/AlternatingHexagons"/>
    <dgm:cxn modelId="{B4E075F5-1CCE-B644-B605-17861FC53785}" type="presParOf" srcId="{877800BD-0E57-45A7-A952-F0184985EDCF}" destId="{6A435FA0-B6CD-4F8B-AA30-E54F9392396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02193-128A-468C-B67E-38D15A5AF6E0}">
      <dsp:nvSpPr>
        <dsp:cNvPr id="0" name=""/>
        <dsp:cNvSpPr/>
      </dsp:nvSpPr>
      <dsp:spPr>
        <a:xfrm rot="5400000">
          <a:off x="1817904" y="488792"/>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2</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2057379" y="597243"/>
        <a:ext cx="714996" cy="821833"/>
      </dsp:txXfrm>
    </dsp:sp>
    <dsp:sp modelId="{2D443B9A-BF07-4F63-8571-154AFC51D6F7}">
      <dsp:nvSpPr>
        <dsp:cNvPr id="0" name=""/>
        <dsp:cNvSpPr/>
      </dsp:nvSpPr>
      <dsp:spPr>
        <a:xfrm>
          <a:off x="2965766" y="638929"/>
          <a:ext cx="1332445" cy="716368"/>
        </a:xfrm>
        <a:prstGeom prst="rect">
          <a:avLst/>
        </a:prstGeom>
        <a:noFill/>
        <a:ln>
          <a:noFill/>
        </a:ln>
        <a:effectLst/>
      </dsp:spPr>
      <dsp:style>
        <a:lnRef idx="0">
          <a:scrgbClr r="0" g="0" b="0"/>
        </a:lnRef>
        <a:fillRef idx="0">
          <a:scrgbClr r="0" g="0" b="0"/>
        </a:fillRef>
        <a:effectRef idx="0">
          <a:scrgbClr r="0" g="0" b="0"/>
        </a:effectRef>
        <a:fontRef idx="minor"/>
      </dsp:style>
    </dsp:sp>
    <dsp:sp modelId="{FD5158BD-2E36-4679-BA8A-A578A8611B83}">
      <dsp:nvSpPr>
        <dsp:cNvPr id="0" name=""/>
        <dsp:cNvSpPr/>
      </dsp:nvSpPr>
      <dsp:spPr>
        <a:xfrm rot="5400000">
          <a:off x="673832" y="488792"/>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1</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913307" y="597243"/>
        <a:ext cx="714996" cy="821833"/>
      </dsp:txXfrm>
    </dsp:sp>
    <dsp:sp modelId="{5D001A8D-5FBD-4D69-B243-748E06CC29A2}">
      <dsp:nvSpPr>
        <dsp:cNvPr id="0" name=""/>
        <dsp:cNvSpPr/>
      </dsp:nvSpPr>
      <dsp:spPr>
        <a:xfrm rot="16200000" flipV="1">
          <a:off x="1825498" y="1995266"/>
          <a:ext cx="52629" cy="52632"/>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endParaRPr lang="en-US"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5400000">
        <a:off x="1834269" y="2004039"/>
        <a:ext cx="35088" cy="35086"/>
      </dsp:txXfrm>
    </dsp:sp>
    <dsp:sp modelId="{F1051182-85FB-4179-85ED-45FF6801AC11}">
      <dsp:nvSpPr>
        <dsp:cNvPr id="0" name=""/>
        <dsp:cNvSpPr/>
      </dsp:nvSpPr>
      <dsp:spPr>
        <a:xfrm>
          <a:off x="0" y="1663398"/>
          <a:ext cx="1289463" cy="716368"/>
        </a:xfrm>
        <a:prstGeom prst="rect">
          <a:avLst/>
        </a:prstGeom>
        <a:noFill/>
        <a:ln>
          <a:noFill/>
        </a:ln>
        <a:effectLst/>
      </dsp:spPr>
      <dsp:style>
        <a:lnRef idx="0">
          <a:scrgbClr r="0" g="0" b="0"/>
        </a:lnRef>
        <a:fillRef idx="0">
          <a:scrgbClr r="0" g="0" b="0"/>
        </a:fillRef>
        <a:effectRef idx="0">
          <a:scrgbClr r="0" g="0" b="0"/>
        </a:effectRef>
        <a:fontRef idx="minor"/>
      </dsp:style>
    </dsp:sp>
    <dsp:sp modelId="{31DA6283-DCD2-410E-94B4-7E8435EBB5ED}">
      <dsp:nvSpPr>
        <dsp:cNvPr id="0" name=""/>
        <dsp:cNvSpPr/>
      </dsp:nvSpPr>
      <dsp:spPr>
        <a:xfrm rot="5400000">
          <a:off x="168551" y="1524207"/>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cap="none" spc="0" smtClean="0">
              <a:ln w="18415" cmpd="sng">
                <a:prstDash val="solid"/>
              </a:ln>
              <a:effectLst>
                <a:outerShdw blurRad="63500" dir="3600000" algn="tl" rotWithShape="0">
                  <a:srgbClr val="000000">
                    <a:alpha val="70000"/>
                  </a:srgbClr>
                </a:outerShdw>
              </a:effectLst>
            </a:rPr>
            <a:t>3</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408026" y="1632658"/>
        <a:ext cx="714996" cy="821833"/>
      </dsp:txXfrm>
    </dsp:sp>
    <dsp:sp modelId="{B822D0A5-D3BC-4056-8A4C-D4AA137AD63F}">
      <dsp:nvSpPr>
        <dsp:cNvPr id="0" name=""/>
        <dsp:cNvSpPr/>
      </dsp:nvSpPr>
      <dsp:spPr>
        <a:xfrm rot="5400000">
          <a:off x="1817904" y="2515638"/>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6</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2057379" y="2624089"/>
        <a:ext cx="714996" cy="821833"/>
      </dsp:txXfrm>
    </dsp:sp>
    <dsp:sp modelId="{A7449746-3A62-4E5A-9C30-93D944B8AA82}">
      <dsp:nvSpPr>
        <dsp:cNvPr id="0" name=""/>
        <dsp:cNvSpPr/>
      </dsp:nvSpPr>
      <dsp:spPr>
        <a:xfrm>
          <a:off x="2965766" y="2586637"/>
          <a:ext cx="1332445" cy="716368"/>
        </a:xfrm>
        <a:prstGeom prst="rect">
          <a:avLst/>
        </a:prstGeom>
        <a:noFill/>
        <a:ln>
          <a:noFill/>
        </a:ln>
        <a:effectLst/>
      </dsp:spPr>
      <dsp:style>
        <a:lnRef idx="0">
          <a:scrgbClr r="0" g="0" b="0"/>
        </a:lnRef>
        <a:fillRef idx="0">
          <a:scrgbClr r="0" g="0" b="0"/>
        </a:fillRef>
        <a:effectRef idx="0">
          <a:scrgbClr r="0" g="0" b="0"/>
        </a:effectRef>
        <a:fontRef idx="minor"/>
      </dsp:style>
    </dsp:sp>
    <dsp:sp modelId="{F2779CC2-560C-486A-A9E0-41579FADFBB6}">
      <dsp:nvSpPr>
        <dsp:cNvPr id="0" name=""/>
        <dsp:cNvSpPr/>
      </dsp:nvSpPr>
      <dsp:spPr>
        <a:xfrm rot="5400000">
          <a:off x="696071" y="2515638"/>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5</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935546" y="2624089"/>
        <a:ext cx="714996" cy="821833"/>
      </dsp:txXfrm>
    </dsp:sp>
    <dsp:sp modelId="{1A51102E-C744-47D0-AAC7-F4BBA611F78C}">
      <dsp:nvSpPr>
        <dsp:cNvPr id="0" name=""/>
        <dsp:cNvSpPr/>
      </dsp:nvSpPr>
      <dsp:spPr>
        <a:xfrm rot="5400000">
          <a:off x="159171" y="3501277"/>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7</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398646" y="3609728"/>
        <a:ext cx="714996" cy="821833"/>
      </dsp:txXfrm>
    </dsp:sp>
    <dsp:sp modelId="{5C794374-4422-450F-A83C-A9228A437ACF}">
      <dsp:nvSpPr>
        <dsp:cNvPr id="0" name=""/>
        <dsp:cNvSpPr/>
      </dsp:nvSpPr>
      <dsp:spPr>
        <a:xfrm>
          <a:off x="0" y="3690244"/>
          <a:ext cx="1289463" cy="716368"/>
        </a:xfrm>
        <a:prstGeom prst="rect">
          <a:avLst/>
        </a:prstGeom>
        <a:noFill/>
        <a:ln>
          <a:noFill/>
        </a:ln>
        <a:effectLst/>
      </dsp:spPr>
      <dsp:style>
        <a:lnRef idx="0">
          <a:scrgbClr r="0" g="0" b="0"/>
        </a:lnRef>
        <a:fillRef idx="0">
          <a:scrgbClr r="0" g="0" b="0"/>
        </a:fillRef>
        <a:effectRef idx="0">
          <a:scrgbClr r="0" g="0" b="0"/>
        </a:effectRef>
        <a:fontRef idx="minor"/>
      </dsp:style>
    </dsp:sp>
    <dsp:sp modelId="{FB96835D-1C6C-43F2-9AD5-33A2E932561B}">
      <dsp:nvSpPr>
        <dsp:cNvPr id="0" name=""/>
        <dsp:cNvSpPr/>
      </dsp:nvSpPr>
      <dsp:spPr>
        <a:xfrm rot="5400000">
          <a:off x="1264115" y="3501277"/>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8</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1503590" y="3609728"/>
        <a:ext cx="714996" cy="821833"/>
      </dsp:txXfrm>
    </dsp:sp>
    <dsp:sp modelId="{D8977A30-3108-4C68-8430-36EEB5D0979C}">
      <dsp:nvSpPr>
        <dsp:cNvPr id="0" name=""/>
        <dsp:cNvSpPr/>
      </dsp:nvSpPr>
      <dsp:spPr>
        <a:xfrm rot="5400000">
          <a:off x="1264113" y="1533580"/>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4</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1503588" y="1642031"/>
        <a:ext cx="714996" cy="821833"/>
      </dsp:txXfrm>
    </dsp:sp>
    <dsp:sp modelId="{B6A7B0EE-B01B-447F-B246-2EDE00D024EC}">
      <dsp:nvSpPr>
        <dsp:cNvPr id="0" name=""/>
        <dsp:cNvSpPr/>
      </dsp:nvSpPr>
      <dsp:spPr>
        <a:xfrm>
          <a:off x="2965766" y="4703666"/>
          <a:ext cx="1332445" cy="716368"/>
        </a:xfrm>
        <a:prstGeom prst="rect">
          <a:avLst/>
        </a:prstGeom>
        <a:noFill/>
        <a:ln>
          <a:noFill/>
        </a:ln>
        <a:effectLst/>
      </dsp:spPr>
      <dsp:style>
        <a:lnRef idx="0">
          <a:scrgbClr r="0" g="0" b="0"/>
        </a:lnRef>
        <a:fillRef idx="0">
          <a:scrgbClr r="0" g="0" b="0"/>
        </a:fillRef>
        <a:effectRef idx="0">
          <a:scrgbClr r="0" g="0" b="0"/>
        </a:effectRef>
        <a:fontRef idx="minor"/>
      </dsp:style>
    </dsp:sp>
    <dsp:sp modelId="{6A435FA0-B6CD-4F8B-AA30-E54F93923960}">
      <dsp:nvSpPr>
        <dsp:cNvPr id="0" name=""/>
        <dsp:cNvSpPr/>
      </dsp:nvSpPr>
      <dsp:spPr>
        <a:xfrm rot="5400000">
          <a:off x="711642" y="4764068"/>
          <a:ext cx="1193947" cy="1038734"/>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951117" y="4872519"/>
        <a:ext cx="714996" cy="82183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9/18/2012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76433104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9/18/2012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54208179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9/18/2012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198871642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9/18/2012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25783391"/>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9/18/2012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79055417"/>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9/18/2012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5423486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9/18/2012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62031211"/>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9/18/2012</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487489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9/18/2012</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7899459"/>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9/18/2012</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6550371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9/18/2012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170710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9/18/2012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69611464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9/18/2012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7970469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9/18/2012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3392613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9/18/2012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5108078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9/18/2012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4677878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9/18/2012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92537811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9/18/2012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236418875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9/18/2012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69738772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9/18/2012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470980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9/18/2012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4522243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9/18/2012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205156361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94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664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itu.int/council/groups/cwg-wcit12/index.html" TargetMode="External"/><Relationship Id="rId2" Type="http://schemas.openxmlformats.org/officeDocument/2006/relationships/hyperlink" Target="http://www.itu.int/en/wcit-12old/Pages/default.aspx" TargetMode="External"/><Relationship Id="rId1" Type="http://schemas.openxmlformats.org/officeDocument/2006/relationships/slideLayout" Target="../slideLayouts/slideLayout1.xml"/><Relationship Id="rId4" Type="http://schemas.openxmlformats.org/officeDocument/2006/relationships/hyperlink" Target="http://www.itu.int/en/wcit-12old/Pages/public.aspx"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0.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882904"/>
      </p:ext>
    </p:extLst>
  </p:cSld>
  <p:clrMapOvr>
    <a:masterClrMapping/>
  </p:clrMapOvr>
  <p:transition spd="slow" advClick="0" advTm="5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311400" y="1117600"/>
            <a:ext cx="5426881" cy="10795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smtClean="0">
                <a:solidFill>
                  <a:srgbClr val="376092"/>
                </a:solidFill>
                <a:latin typeface="Calibri" pitchFamily="34" charset="0"/>
                <a:cs typeface="Calibri" pitchFamily="34" charset="0"/>
              </a:rPr>
              <a:t>The current version of the ITRs has </a:t>
            </a:r>
            <a:r>
              <a:rPr lang="en-GB" sz="2600" dirty="0" smtClean="0">
                <a:solidFill>
                  <a:srgbClr val="376092"/>
                </a:solidFill>
                <a:latin typeface="Calibri" pitchFamily="34" charset="0"/>
                <a:cs typeface="Calibri" pitchFamily="34" charset="0"/>
              </a:rPr>
              <a:t>remained unchanged s</a:t>
            </a:r>
            <a:r>
              <a:rPr lang="en-US" sz="2600" dirty="0" err="1" smtClean="0">
                <a:solidFill>
                  <a:srgbClr val="376092"/>
                </a:solidFill>
                <a:latin typeface="Calibri" pitchFamily="34" charset="0"/>
                <a:cs typeface="Calibri" pitchFamily="34" charset="0"/>
              </a:rPr>
              <a:t>ince</a:t>
            </a:r>
            <a:r>
              <a:rPr lang="en-US" sz="2600" dirty="0" smtClean="0">
                <a:solidFill>
                  <a:srgbClr val="376092"/>
                </a:solidFill>
                <a:latin typeface="Calibri" pitchFamily="34" charset="0"/>
                <a:cs typeface="Calibri" pitchFamily="34" charset="0"/>
              </a:rPr>
              <a:t> 1988</a:t>
            </a:r>
            <a:r>
              <a:rPr lang="en-GB" sz="2600" dirty="0" smtClean="0">
                <a:solidFill>
                  <a:srgbClr val="376092"/>
                </a:solidFill>
                <a:latin typeface="Calibri" pitchFamily="34" charset="0"/>
                <a:cs typeface="Calibri" pitchFamily="34" charset="0"/>
              </a:rPr>
              <a:t>.</a:t>
            </a:r>
          </a:p>
        </p:txBody>
      </p:sp>
      <p:sp>
        <p:nvSpPr>
          <p:cNvPr id="3" name="Right Arrow 2"/>
          <p:cNvSpPr/>
          <p:nvPr/>
        </p:nvSpPr>
        <p:spPr bwMode="auto">
          <a:xfrm>
            <a:off x="390276" y="2490498"/>
            <a:ext cx="8358188" cy="785812"/>
          </a:xfrm>
          <a:prstGeom prst="rightArrow">
            <a:avLst/>
          </a:prstGeom>
          <a:solidFill>
            <a:srgbClr val="1B5BA2"/>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defRPr/>
            </a:pPr>
            <a:r>
              <a:rPr lang="en-US" b="1" dirty="0" smtClean="0">
                <a:solidFill>
                  <a:schemeClr val="bg1"/>
                </a:solidFill>
                <a:latin typeface="Calibri" pitchFamily="34" charset="0"/>
                <a:cs typeface="Calibri" pitchFamily="34" charset="0"/>
              </a:rPr>
              <a:t>1988</a:t>
            </a:r>
            <a:r>
              <a:rPr lang="en-US" dirty="0">
                <a:solidFill>
                  <a:schemeClr val="bg1"/>
                </a:solidFill>
                <a:latin typeface="Calibri" pitchFamily="34" charset="0"/>
                <a:cs typeface="Calibri" pitchFamily="34" charset="0"/>
              </a:rPr>
              <a:t>								</a:t>
            </a:r>
            <a:r>
              <a:rPr lang="en-US" dirty="0" smtClean="0">
                <a:solidFill>
                  <a:schemeClr val="bg1"/>
                </a:solidFill>
                <a:latin typeface="Calibri" pitchFamily="34" charset="0"/>
                <a:cs typeface="Calibri" pitchFamily="34" charset="0"/>
              </a:rPr>
              <a:t> </a:t>
            </a:r>
            <a:r>
              <a:rPr lang="en-US" b="1" dirty="0" smtClean="0">
                <a:solidFill>
                  <a:schemeClr val="bg1"/>
                </a:solidFill>
                <a:latin typeface="Calibri" pitchFamily="34" charset="0"/>
                <a:cs typeface="Calibri" pitchFamily="34" charset="0"/>
              </a:rPr>
              <a:t>2012</a:t>
            </a:r>
            <a:endParaRPr lang="en-US" b="1" dirty="0">
              <a:solidFill>
                <a:schemeClr val="bg1"/>
              </a:solidFill>
              <a:latin typeface="Calibri" pitchFamily="34" charset="0"/>
              <a:cs typeface="Calibri" pitchFamily="34" charset="0"/>
            </a:endParaRPr>
          </a:p>
        </p:txBody>
      </p:sp>
      <p:sp>
        <p:nvSpPr>
          <p:cNvPr id="4" name="Rectangle 3"/>
          <p:cNvSpPr/>
          <p:nvPr/>
        </p:nvSpPr>
        <p:spPr bwMode="auto">
          <a:xfrm>
            <a:off x="2445427" y="2556230"/>
            <a:ext cx="1295400" cy="838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defRPr/>
            </a:pPr>
            <a:r>
              <a:rPr lang="en-US" b="1" dirty="0">
                <a:solidFill>
                  <a:schemeClr val="tx1"/>
                </a:solidFill>
                <a:latin typeface="Calibri" pitchFamily="34" charset="0"/>
                <a:cs typeface="Calibri" pitchFamily="34" charset="0"/>
              </a:rPr>
              <a:t>ITRs </a:t>
            </a:r>
            <a:br>
              <a:rPr lang="en-US" b="1" dirty="0">
                <a:solidFill>
                  <a:schemeClr val="tx1"/>
                </a:solidFill>
                <a:latin typeface="Calibri" pitchFamily="34" charset="0"/>
                <a:cs typeface="Calibri" pitchFamily="34" charset="0"/>
              </a:rPr>
            </a:br>
            <a:r>
              <a:rPr lang="en-US" sz="1400" i="1" dirty="0">
                <a:solidFill>
                  <a:schemeClr val="tx1"/>
                </a:solidFill>
                <a:latin typeface="Calibri" pitchFamily="34" charset="0"/>
                <a:cs typeface="Calibri" pitchFamily="34" charset="0"/>
              </a:rPr>
              <a:t>(came into force in 1990)</a:t>
            </a:r>
            <a:endParaRPr lang="en-US" sz="1600" i="1" dirty="0">
              <a:solidFill>
                <a:schemeClr val="tx1"/>
              </a:solidFill>
              <a:latin typeface="Calibri" pitchFamily="34" charset="0"/>
              <a:cs typeface="Calibri" pitchFamily="34" charset="0"/>
            </a:endParaRPr>
          </a:p>
        </p:txBody>
      </p:sp>
      <p:sp>
        <p:nvSpPr>
          <p:cNvPr id="6"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The ITRs need to be revised</a:t>
            </a:r>
            <a:endParaRPr lang="en-US" sz="3000" b="1" dirty="0">
              <a:solidFill>
                <a:schemeClr val="tx2">
                  <a:lumMod val="75000"/>
                </a:schemeClr>
              </a:solidFill>
            </a:endParaRPr>
          </a:p>
        </p:txBody>
      </p:sp>
      <p:sp>
        <p:nvSpPr>
          <p:cNvPr id="7" name="Content Placeholder 2"/>
          <p:cNvSpPr txBox="1">
            <a:spLocks/>
          </p:cNvSpPr>
          <p:nvPr/>
        </p:nvSpPr>
        <p:spPr>
          <a:xfrm>
            <a:off x="1858559" y="3762374"/>
            <a:ext cx="5426881" cy="249872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l"/>
            <a:r>
              <a:rPr lang="en-US" sz="2600" dirty="0">
                <a:solidFill>
                  <a:srgbClr val="376092"/>
                </a:solidFill>
              </a:rPr>
              <a:t>In 1988, </a:t>
            </a:r>
            <a:r>
              <a:rPr lang="en-US" sz="2600" dirty="0">
                <a:solidFill>
                  <a:srgbClr val="376092"/>
                </a:solidFill>
                <a:latin typeface="Calibri" pitchFamily="34" charset="0"/>
                <a:cs typeface="Calibri" pitchFamily="34" charset="0"/>
              </a:rPr>
              <a:t>there were very few countries with </a:t>
            </a:r>
            <a:r>
              <a:rPr lang="en-US" sz="2600" dirty="0" smtClean="0">
                <a:solidFill>
                  <a:srgbClr val="376092"/>
                </a:solidFill>
                <a:latin typeface="Calibri" pitchFamily="34" charset="0"/>
                <a:cs typeface="Calibri" pitchFamily="34" charset="0"/>
              </a:rPr>
              <a:t>a </a:t>
            </a:r>
            <a:r>
              <a:rPr lang="en-US" sz="2600" dirty="0">
                <a:solidFill>
                  <a:srgbClr val="376092"/>
                </a:solidFill>
                <a:latin typeface="Calibri" pitchFamily="34" charset="0"/>
                <a:cs typeface="Calibri" pitchFamily="34" charset="0"/>
              </a:rPr>
              <a:t>liberalized market.</a:t>
            </a:r>
          </a:p>
          <a:p>
            <a:pPr lvl="1" algn="l"/>
            <a:r>
              <a:rPr lang="en-US" sz="2600" dirty="0">
                <a:solidFill>
                  <a:srgbClr val="376092"/>
                </a:solidFill>
                <a:latin typeface="Calibri" pitchFamily="34" charset="0"/>
                <a:cs typeface="Calibri" pitchFamily="34" charset="0"/>
              </a:rPr>
              <a:t>Most operators were a monopoly regime, under government or </a:t>
            </a:r>
            <a:br>
              <a:rPr lang="en-US" sz="2600" dirty="0">
                <a:solidFill>
                  <a:srgbClr val="376092"/>
                </a:solidFill>
                <a:latin typeface="Calibri" pitchFamily="34" charset="0"/>
                <a:cs typeface="Calibri" pitchFamily="34" charset="0"/>
              </a:rPr>
            </a:br>
            <a:r>
              <a:rPr lang="en-US" sz="2600" dirty="0">
                <a:solidFill>
                  <a:srgbClr val="376092"/>
                </a:solidFill>
                <a:latin typeface="Calibri" pitchFamily="34" charset="0"/>
                <a:cs typeface="Calibri" pitchFamily="34" charset="0"/>
              </a:rPr>
              <a:t>state control</a:t>
            </a:r>
            <a:r>
              <a:rPr lang="en-GB" sz="2600" dirty="0">
                <a:solidFill>
                  <a:srgbClr val="376092"/>
                </a:solidFill>
                <a:latin typeface="Calibri" pitchFamily="34" charset="0"/>
                <a:cs typeface="Calibri" pitchFamily="34" charset="0"/>
              </a:rPr>
              <a:t> </a:t>
            </a:r>
          </a:p>
        </p:txBody>
      </p:sp>
    </p:spTree>
    <p:extLst>
      <p:ext uri="{BB962C8B-B14F-4D97-AF65-F5344CB8AC3E}">
        <p14:creationId xmlns:p14="http://schemas.microsoft.com/office/powerpoint/2010/main" val="2718759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1301" y="762000"/>
            <a:ext cx="5473699" cy="3378200"/>
          </a:xfrm>
          <a:prstGeom prst="rect">
            <a:avLst/>
          </a:prstGeom>
          <a:solidFill>
            <a:schemeClr val="bg2">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bwMode="auto">
          <a:xfrm>
            <a:off x="1588951" y="4215618"/>
            <a:ext cx="2309949" cy="19819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marR="0" lvl="0" indent="-342900" algn="l" defTabSz="914400" rtl="0" eaLnBrk="0" fontAlgn="base" latinLnBrk="0" hangingPunct="0">
              <a:lnSpc>
                <a:spcPct val="100000"/>
              </a:lnSpc>
              <a:spcBef>
                <a:spcPts val="600"/>
              </a:spcBef>
              <a:spcAft>
                <a:spcPts val="600"/>
              </a:spcAft>
              <a:buClr>
                <a:srgbClr val="0E438A"/>
              </a:buClr>
              <a:buSzPct val="110000"/>
              <a:buFont typeface="Wingdings" pitchFamily="2" charset="2"/>
              <a:buChar char="§"/>
              <a:tabLst/>
              <a:defRPr/>
            </a:pPr>
            <a:r>
              <a:rPr kumimoji="0" lang="en-US" sz="17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The international telecom environment has</a:t>
            </a:r>
            <a:r>
              <a:rPr kumimoji="0" lang="en-US" sz="1700" b="0" i="0" u="none" strike="noStrike" kern="0" cap="none" spc="0" normalizeH="0" noProof="0" dirty="0" smtClean="0">
                <a:ln>
                  <a:noFill/>
                </a:ln>
                <a:solidFill>
                  <a:srgbClr val="376092"/>
                </a:solidFill>
                <a:effectLst/>
                <a:uLnTx/>
                <a:uFillTx/>
                <a:latin typeface="Calibri" pitchFamily="34" charset="0"/>
                <a:ea typeface="+mn-ea"/>
                <a:cs typeface="Calibri" pitchFamily="34" charset="0"/>
              </a:rPr>
              <a:t> </a:t>
            </a:r>
            <a:r>
              <a:rPr lang="en-US" sz="1700" kern="0" dirty="0" err="1" smtClean="0">
                <a:solidFill>
                  <a:srgbClr val="376092"/>
                </a:solidFill>
              </a:rPr>
              <a:t>chang</a:t>
            </a:r>
            <a:r>
              <a:rPr kumimoji="0" lang="en-US" sz="1700" b="0" i="0" u="none" strike="noStrike" kern="0" cap="none" spc="0" normalizeH="0" baseline="0" noProof="0" dirty="0" err="1" smtClean="0">
                <a:ln>
                  <a:noFill/>
                </a:ln>
                <a:solidFill>
                  <a:srgbClr val="376092"/>
                </a:solidFill>
                <a:effectLst/>
                <a:uLnTx/>
                <a:uFillTx/>
                <a:latin typeface="Calibri" pitchFamily="34" charset="0"/>
                <a:ea typeface="+mn-ea"/>
                <a:cs typeface="Calibri" pitchFamily="34" charset="0"/>
              </a:rPr>
              <a:t>ed</a:t>
            </a:r>
            <a:r>
              <a:rPr kumimoji="0" lang="en-US" sz="17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 greatly in technology</a:t>
            </a:r>
            <a:r>
              <a:rPr kumimoji="0" lang="en-US" sz="1700" b="0" i="0" u="none" strike="noStrike" kern="0" cap="none" spc="0" normalizeH="0" noProof="0" dirty="0" smtClean="0">
                <a:ln>
                  <a:noFill/>
                </a:ln>
                <a:solidFill>
                  <a:srgbClr val="376092"/>
                </a:solidFill>
                <a:effectLst/>
                <a:uLnTx/>
                <a:uFillTx/>
                <a:latin typeface="Calibri" pitchFamily="34" charset="0"/>
                <a:ea typeface="+mn-ea"/>
                <a:cs typeface="Calibri" pitchFamily="34" charset="0"/>
              </a:rPr>
              <a:t> </a:t>
            </a:r>
            <a:r>
              <a:rPr kumimoji="0" lang="en-US" sz="17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and policy.</a:t>
            </a:r>
            <a:r>
              <a:rPr kumimoji="0" lang="en-US" sz="1700" b="0" i="0" u="none" strike="noStrike" kern="0" cap="none" spc="0" normalizeH="0" noProof="0" dirty="0" smtClean="0">
                <a:ln>
                  <a:noFill/>
                </a:ln>
                <a:solidFill>
                  <a:srgbClr val="376092"/>
                </a:solidFill>
                <a:effectLst/>
                <a:uLnTx/>
                <a:uFillTx/>
                <a:latin typeface="Calibri" pitchFamily="34" charset="0"/>
                <a:ea typeface="+mn-ea"/>
                <a:cs typeface="Calibri" pitchFamily="34" charset="0"/>
              </a:rPr>
              <a:t> It </a:t>
            </a:r>
            <a:r>
              <a:rPr kumimoji="0" lang="en-US" sz="17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 continues to evolve rapidly</a:t>
            </a:r>
          </a:p>
        </p:txBody>
      </p:sp>
      <p:sp>
        <p:nvSpPr>
          <p:cNvPr id="7" name="TextBox 6"/>
          <p:cNvSpPr txBox="1">
            <a:spLocks noChangeArrowheads="1"/>
          </p:cNvSpPr>
          <p:nvPr/>
        </p:nvSpPr>
        <p:spPr bwMode="auto">
          <a:xfrm>
            <a:off x="5831801" y="3164155"/>
            <a:ext cx="2947917" cy="987963"/>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b="0" i="0" u="none" strike="noStrike" kern="0" cap="none" spc="0" normalizeH="0" baseline="0" noProof="0" dirty="0">
                <a:ln>
                  <a:noFill/>
                </a:ln>
                <a:solidFill>
                  <a:srgbClr val="376092"/>
                </a:solidFill>
                <a:effectLst/>
                <a:uLnTx/>
                <a:uFillTx/>
                <a:latin typeface="Calibri" pitchFamily="34" charset="0"/>
                <a:cs typeface="Calibri" pitchFamily="34" charset="0"/>
              </a:rPr>
              <a:t>Shift from </a:t>
            </a:r>
            <a:r>
              <a:rPr kumimoji="0" lang="en-US" b="1" i="0" u="none" strike="noStrike" kern="0" cap="none" spc="0" normalizeH="0" baseline="0" noProof="0" dirty="0" smtClean="0">
                <a:ln>
                  <a:noFill/>
                </a:ln>
                <a:solidFill>
                  <a:srgbClr val="376092"/>
                </a:solidFill>
                <a:effectLst/>
                <a:uLnTx/>
                <a:uFillTx/>
                <a:latin typeface="Calibri" pitchFamily="34" charset="0"/>
                <a:cs typeface="Calibri" pitchFamily="34" charset="0"/>
              </a:rPr>
              <a:t>fixed </a:t>
            </a:r>
            <a:r>
              <a:rPr kumimoji="0" lang="en-US" b="1" i="0" u="none" strike="noStrike" kern="0" cap="none" spc="0" normalizeH="0" baseline="0" noProof="0" dirty="0">
                <a:ln>
                  <a:noFill/>
                </a:ln>
                <a:solidFill>
                  <a:srgbClr val="376092"/>
                </a:solidFill>
                <a:effectLst/>
                <a:uLnTx/>
                <a:uFillTx/>
                <a:latin typeface="Calibri" pitchFamily="34" charset="0"/>
                <a:cs typeface="Calibri" pitchFamily="34" charset="0"/>
              </a:rPr>
              <a:t>to mobile</a:t>
            </a:r>
            <a:r>
              <a:rPr kumimoji="0" lang="en-US" b="0" i="0" u="none" strike="noStrike" kern="0" cap="none" spc="0" normalizeH="0" baseline="0" noProof="0" dirty="0">
                <a:ln>
                  <a:noFill/>
                </a:ln>
                <a:solidFill>
                  <a:srgbClr val="376092"/>
                </a:solidFill>
                <a:effectLst/>
                <a:uLnTx/>
                <a:uFillTx/>
                <a:latin typeface="Calibri" pitchFamily="34" charset="0"/>
                <a:cs typeface="Calibri" pitchFamily="34" charset="0"/>
              </a:rPr>
              <a:t>, from </a:t>
            </a:r>
            <a:r>
              <a:rPr kumimoji="0" lang="en-US" b="1" i="0" u="none" strike="noStrike" kern="0" cap="none" spc="0" normalizeH="0" baseline="0" noProof="0" dirty="0" smtClean="0">
                <a:ln>
                  <a:noFill/>
                </a:ln>
                <a:solidFill>
                  <a:srgbClr val="376092"/>
                </a:solidFill>
                <a:effectLst/>
                <a:uLnTx/>
                <a:uFillTx/>
                <a:latin typeface="Calibri" pitchFamily="34" charset="0"/>
                <a:cs typeface="Calibri" pitchFamily="34" charset="0"/>
              </a:rPr>
              <a:t>voice </a:t>
            </a:r>
            <a:r>
              <a:rPr kumimoji="0" lang="en-US" b="1" i="0" u="none" strike="noStrike" kern="0" cap="none" spc="0" normalizeH="0" baseline="0" noProof="0" dirty="0">
                <a:ln>
                  <a:noFill/>
                </a:ln>
                <a:solidFill>
                  <a:srgbClr val="376092"/>
                </a:solidFill>
                <a:effectLst/>
                <a:uLnTx/>
                <a:uFillTx/>
                <a:latin typeface="Calibri" pitchFamily="34" charset="0"/>
                <a:cs typeface="Calibri" pitchFamily="34" charset="0"/>
              </a:rPr>
              <a:t>to data </a:t>
            </a:r>
            <a:r>
              <a:rPr kumimoji="0" lang="en-US" b="0" i="0" u="none" strike="noStrike" kern="0" cap="none" spc="0" normalizeH="0" baseline="0" noProof="0" dirty="0" smtClean="0">
                <a:ln>
                  <a:noFill/>
                </a:ln>
                <a:solidFill>
                  <a:srgbClr val="376092"/>
                </a:solidFill>
                <a:effectLst/>
                <a:uLnTx/>
                <a:uFillTx/>
                <a:latin typeface="Calibri" pitchFamily="34" charset="0"/>
                <a:cs typeface="Calibri" pitchFamily="34" charset="0"/>
              </a:rPr>
              <a:t>as </a:t>
            </a:r>
            <a:r>
              <a:rPr kumimoji="0" lang="en-US" b="0" i="0" u="none" strike="noStrike" kern="0" cap="none" spc="0" normalizeH="0" baseline="0" noProof="0" dirty="0">
                <a:ln>
                  <a:noFill/>
                </a:ln>
                <a:solidFill>
                  <a:srgbClr val="376092"/>
                </a:solidFill>
                <a:effectLst/>
                <a:uLnTx/>
                <a:uFillTx/>
                <a:latin typeface="Calibri" pitchFamily="34" charset="0"/>
                <a:cs typeface="Calibri" pitchFamily="34" charset="0"/>
              </a:rPr>
              <a:t>the drivers of traffic and main sources of revenue</a:t>
            </a:r>
          </a:p>
        </p:txBody>
      </p:sp>
      <p:sp>
        <p:nvSpPr>
          <p:cNvPr id="6"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The ITRs need to be revised</a:t>
            </a:r>
            <a:endParaRPr lang="en-US" sz="3000" b="1" dirty="0">
              <a:solidFill>
                <a:schemeClr val="tx2">
                  <a:lumMod val="75000"/>
                </a:schemeClr>
              </a:solidFill>
            </a:endParaRPr>
          </a:p>
        </p:txBody>
      </p:sp>
      <p:pic>
        <p:nvPicPr>
          <p:cNvPr id="3" name="Picture 2"/>
          <p:cNvPicPr>
            <a:picLocks noChangeAspect="1"/>
          </p:cNvPicPr>
          <p:nvPr/>
        </p:nvPicPr>
        <p:blipFill>
          <a:blip r:embed="rId2"/>
          <a:stretch>
            <a:fillRect/>
          </a:stretch>
        </p:blipFill>
        <p:spPr>
          <a:xfrm>
            <a:off x="378042" y="917575"/>
            <a:ext cx="5121058" cy="2832100"/>
          </a:xfrm>
          <a:prstGeom prst="rect">
            <a:avLst/>
          </a:prstGeom>
        </p:spPr>
      </p:pic>
      <p:sp>
        <p:nvSpPr>
          <p:cNvPr id="10" name="Content Placeholder 2"/>
          <p:cNvSpPr txBox="1">
            <a:spLocks/>
          </p:cNvSpPr>
          <p:nvPr/>
        </p:nvSpPr>
        <p:spPr bwMode="auto">
          <a:xfrm>
            <a:off x="4171069" y="4215618"/>
            <a:ext cx="2483731" cy="21470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0" defTabSz="914400">
              <a:spcBef>
                <a:spcPts val="600"/>
              </a:spcBef>
              <a:spcAft>
                <a:spcPts val="600"/>
              </a:spcAft>
              <a:defRPr/>
            </a:pPr>
            <a:r>
              <a:rPr lang="en-US" sz="1700" kern="0" dirty="0" smtClean="0">
                <a:solidFill>
                  <a:srgbClr val="376092"/>
                </a:solidFill>
              </a:rPr>
              <a:t>Increased </a:t>
            </a:r>
            <a:r>
              <a:rPr lang="en-US" sz="1700" kern="0" dirty="0">
                <a:solidFill>
                  <a:srgbClr val="376092"/>
                </a:solidFill>
              </a:rPr>
              <a:t>use of </a:t>
            </a:r>
            <a:r>
              <a:rPr lang="en-US" sz="1700" kern="0" dirty="0" smtClean="0">
                <a:solidFill>
                  <a:srgbClr val="376092"/>
                </a:solidFill>
              </a:rPr>
              <a:t/>
            </a:r>
            <a:br>
              <a:rPr lang="en-US" sz="1700" kern="0" dirty="0" smtClean="0">
                <a:solidFill>
                  <a:srgbClr val="376092"/>
                </a:solidFill>
              </a:rPr>
            </a:br>
            <a:r>
              <a:rPr lang="en-US" sz="1700" kern="0" dirty="0" smtClean="0">
                <a:solidFill>
                  <a:srgbClr val="376092"/>
                </a:solidFill>
              </a:rPr>
              <a:t>IP</a:t>
            </a:r>
            <a:r>
              <a:rPr lang="en-US" sz="1700" kern="0" dirty="0">
                <a:solidFill>
                  <a:srgbClr val="376092"/>
                </a:solidFill>
              </a:rPr>
              <a:t>-enabled infrastructure and applications mean opportunities and challenges</a:t>
            </a:r>
            <a:br>
              <a:rPr lang="en-US" sz="1700" kern="0" dirty="0">
                <a:solidFill>
                  <a:srgbClr val="376092"/>
                </a:solidFill>
              </a:rPr>
            </a:br>
            <a:r>
              <a:rPr lang="en-US" sz="1700" kern="0" dirty="0">
                <a:solidFill>
                  <a:srgbClr val="376092"/>
                </a:solidFill>
              </a:rPr>
              <a:t>for the ICT </a:t>
            </a:r>
            <a:r>
              <a:rPr lang="en-US" sz="1700" kern="0" dirty="0" smtClean="0">
                <a:solidFill>
                  <a:srgbClr val="376092"/>
                </a:solidFill>
              </a:rPr>
              <a:t>sector</a:t>
            </a:r>
            <a:endParaRPr lang="en-US" sz="1700" kern="0" dirty="0">
              <a:solidFill>
                <a:srgbClr val="376092"/>
              </a:solidFill>
            </a:endParaRPr>
          </a:p>
        </p:txBody>
      </p:sp>
      <p:sp>
        <p:nvSpPr>
          <p:cNvPr id="11" name="Content Placeholder 2"/>
          <p:cNvSpPr txBox="1">
            <a:spLocks/>
          </p:cNvSpPr>
          <p:nvPr/>
        </p:nvSpPr>
        <p:spPr bwMode="auto">
          <a:xfrm>
            <a:off x="6519118" y="4215617"/>
            <a:ext cx="2574082" cy="18279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0" defTabSz="914400">
              <a:spcBef>
                <a:spcPts val="600"/>
              </a:spcBef>
              <a:spcAft>
                <a:spcPts val="600"/>
              </a:spcAft>
              <a:defRPr/>
            </a:pPr>
            <a:r>
              <a:rPr lang="en-US" sz="1700" kern="0" dirty="0">
                <a:solidFill>
                  <a:srgbClr val="376092"/>
                </a:solidFill>
              </a:rPr>
              <a:t>As technology evolves, governments are evaluating their policy and regulatory approaches to ensure an enabling environment</a:t>
            </a:r>
          </a:p>
        </p:txBody>
      </p:sp>
      <p:pic>
        <p:nvPicPr>
          <p:cNvPr id="8" name="Picture 7"/>
          <p:cNvPicPr>
            <a:picLocks noChangeAspect="1"/>
          </p:cNvPicPr>
          <p:nvPr/>
        </p:nvPicPr>
        <p:blipFill>
          <a:blip r:embed="rId3"/>
          <a:stretch>
            <a:fillRect/>
          </a:stretch>
        </p:blipFill>
        <p:spPr>
          <a:xfrm>
            <a:off x="5516946" y="762000"/>
            <a:ext cx="2362200" cy="838200"/>
          </a:xfrm>
          <a:prstGeom prst="rect">
            <a:avLst/>
          </a:prstGeom>
        </p:spPr>
      </p:pic>
      <p:pic>
        <p:nvPicPr>
          <p:cNvPr id="9" name="Picture 8"/>
          <p:cNvPicPr>
            <a:picLocks noChangeAspect="1"/>
          </p:cNvPicPr>
          <p:nvPr/>
        </p:nvPicPr>
        <p:blipFill>
          <a:blip r:embed="rId4"/>
          <a:stretch>
            <a:fillRect/>
          </a:stretch>
        </p:blipFill>
        <p:spPr>
          <a:xfrm>
            <a:off x="5516946" y="2159000"/>
            <a:ext cx="2362200" cy="838200"/>
          </a:xfrm>
          <a:prstGeom prst="rect">
            <a:avLst/>
          </a:prstGeom>
        </p:spPr>
      </p:pic>
    </p:spTree>
    <p:extLst>
      <p:ext uri="{BB962C8B-B14F-4D97-AF65-F5344CB8AC3E}">
        <p14:creationId xmlns:p14="http://schemas.microsoft.com/office/powerpoint/2010/main" val="3544201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build="p"/>
      <p:bldP spid="7" grpId="0"/>
      <p:bldP spid="10" grpId="0" build="p"/>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2159000" y="1079500"/>
            <a:ext cx="63754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US" sz="2000" b="0" i="0" u="none" strike="noStrike" kern="1200" cap="none" spc="0" normalizeH="0" baseline="0" noProof="0" dirty="0" smtClean="0">
                <a:ln>
                  <a:noFill/>
                </a:ln>
                <a:solidFill>
                  <a:srgbClr val="376092"/>
                </a:solidFill>
                <a:effectLst/>
                <a:uLnTx/>
                <a:uFillTx/>
                <a:latin typeface="Calibri" pitchFamily="34" charset="0"/>
                <a:ea typeface="+mn-ea"/>
                <a:cs typeface="Calibri" pitchFamily="34" charset="0"/>
              </a:rPr>
              <a:t>Council Working Group to Prepare for the WCIT 12 (CWG-WCIT12) </a:t>
            </a:r>
            <a:r>
              <a:rPr kumimoji="0" lang="en-US"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held three meetings in 2010, two in 2011, and three in 2012 (in February, April and June)</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ts val="600"/>
              </a:spcBef>
              <a:spcAft>
                <a:spcPts val="600"/>
              </a:spcAft>
              <a:buClr>
                <a:srgbClr val="0E438A"/>
              </a:buClr>
              <a:buSzPct val="110000"/>
              <a:buFont typeface="Wingdings" pitchFamily="2" charset="2"/>
              <a:buChar char="§"/>
              <a:tabLst/>
              <a:defRPr/>
            </a:pPr>
            <a:r>
              <a:rPr kumimoji="0" lang="en-GB"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Regional preparatory meetings were held in the </a:t>
            </a:r>
            <a:br>
              <a:rPr kumimoji="0" lang="en-GB"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br>
            <a:r>
              <a:rPr kumimoji="0" lang="en-GB"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Asia-Pacific, Africa, Arab region, RCC (CIS Countries), Europe, and Americas – all open also to Sector Members</a:t>
            </a:r>
          </a:p>
          <a:p>
            <a:pPr marL="342900" marR="0" lvl="0" indent="-342900" algn="l" defTabSz="914400" rtl="0" eaLnBrk="0" fontAlgn="base" latinLnBrk="0" hangingPunct="0">
              <a:lnSpc>
                <a:spcPct val="100000"/>
              </a:lnSpc>
              <a:spcBef>
                <a:spcPts val="600"/>
              </a:spcBef>
              <a:spcAft>
                <a:spcPts val="600"/>
              </a:spcAft>
              <a:buClr>
                <a:srgbClr val="0E438A"/>
              </a:buClr>
              <a:buSzPct val="110000"/>
              <a:buFont typeface="Wingdings" pitchFamily="2" charset="2"/>
              <a:buChar char="§"/>
              <a:tabLst/>
              <a:defRPr/>
            </a:pPr>
            <a:endParaRPr kumimoji="0" lang="en-GB"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endParaRPr>
          </a:p>
          <a:p>
            <a:pPr lvl="0" defTabSz="914400">
              <a:spcBef>
                <a:spcPts val="600"/>
              </a:spcBef>
              <a:spcAft>
                <a:spcPts val="600"/>
              </a:spcAft>
              <a:defRPr/>
            </a:pPr>
            <a:r>
              <a:rPr kumimoji="0" lang="en-GB"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 124 input documents have been submitted by the ITU membership;</a:t>
            </a:r>
            <a:r>
              <a:rPr kumimoji="0" lang="en-GB" sz="2000" b="0" i="0" u="none" strike="noStrike" kern="0" cap="none" spc="0" normalizeH="0" noProof="0" dirty="0" smtClean="0">
                <a:ln>
                  <a:noFill/>
                </a:ln>
                <a:solidFill>
                  <a:srgbClr val="376092"/>
                </a:solidFill>
                <a:effectLst/>
                <a:uLnTx/>
                <a:uFillTx/>
                <a:latin typeface="Calibri" pitchFamily="34" charset="0"/>
                <a:ea typeface="+mn-ea"/>
                <a:cs typeface="Calibri" pitchFamily="34" charset="0"/>
              </a:rPr>
              <a:t> </a:t>
            </a:r>
            <a:r>
              <a:rPr lang="en-GB" sz="2000" dirty="0">
                <a:solidFill>
                  <a:srgbClr val="376092"/>
                </a:solidFill>
              </a:rPr>
              <a:t>over 450 </a:t>
            </a:r>
            <a:r>
              <a:rPr lang="en-GB" sz="2000" dirty="0" smtClean="0">
                <a:solidFill>
                  <a:srgbClr val="376092"/>
                </a:solidFill>
              </a:rPr>
              <a:t>proposals under </a:t>
            </a:r>
            <a:r>
              <a:rPr lang="en-GB" sz="2000" dirty="0">
                <a:solidFill>
                  <a:srgbClr val="376092"/>
                </a:solidFill>
              </a:rPr>
              <a:t>consideration</a:t>
            </a:r>
            <a:endParaRPr kumimoji="0" lang="en-US" sz="2000" b="0" i="0" u="none" strike="noStrike" kern="0" cap="none" spc="0" normalizeH="0" baseline="0" noProof="0" dirty="0" smtClean="0">
              <a:ln>
                <a:noFill/>
              </a:ln>
              <a:solidFill>
                <a:srgbClr val="376092"/>
              </a:solidFill>
              <a:effectLst/>
              <a:uLnTx/>
              <a:uFillTx/>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20000"/>
              </a:spcBef>
              <a:spcAft>
                <a:spcPct val="0"/>
              </a:spcAft>
              <a:buClr>
                <a:srgbClr val="0E438A"/>
              </a:buClr>
              <a:buSzPct val="110000"/>
              <a:buNone/>
              <a:tabLst/>
              <a:defRPr/>
            </a:pPr>
            <a:endParaRPr kumimoji="0" lang="en-US"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2000" b="0" i="0" u="none" strike="noStrike" kern="0" cap="none" spc="0" normalizeH="0" baseline="0" noProof="0" dirty="0">
              <a:ln>
                <a:noFill/>
              </a:ln>
              <a:solidFill>
                <a:srgbClr val="376092"/>
              </a:solidFill>
              <a:effectLst/>
              <a:uLnTx/>
              <a:uFillTx/>
              <a:latin typeface="Calibri" pitchFamily="34" charset="0"/>
              <a:ea typeface="+mn-ea"/>
              <a:cs typeface="Calibri" pitchFamily="34" charset="0"/>
            </a:endParaRPr>
          </a:p>
        </p:txBody>
      </p:sp>
      <p:sp>
        <p:nvSpPr>
          <p:cNvPr id="5"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The preparatory process for WCIT-12</a:t>
            </a:r>
            <a:endParaRPr lang="en-US" sz="3000" b="1" dirty="0">
              <a:solidFill>
                <a:schemeClr val="tx2">
                  <a:lumMod val="75000"/>
                </a:schemeClr>
              </a:solidFill>
            </a:endParaRPr>
          </a:p>
        </p:txBody>
      </p:sp>
    </p:spTree>
    <p:extLst>
      <p:ext uri="{BB962C8B-B14F-4D97-AF65-F5344CB8AC3E}">
        <p14:creationId xmlns:p14="http://schemas.microsoft.com/office/powerpoint/2010/main" val="4073699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3700" y="952500"/>
            <a:ext cx="7023100" cy="5173663"/>
          </a:xfrm>
        </p:spPr>
        <p:txBody>
          <a:bodyPr/>
          <a:lstStyle/>
          <a:p>
            <a:pPr marL="0" indent="0">
              <a:buNone/>
            </a:pPr>
            <a:r>
              <a:rPr lang="en-US" sz="2400" b="1" dirty="0" smtClean="0">
                <a:solidFill>
                  <a:srgbClr val="376092"/>
                </a:solidFill>
              </a:rPr>
              <a:t>Wide consultations on the issues with:</a:t>
            </a:r>
          </a:p>
          <a:p>
            <a:r>
              <a:rPr lang="en-US" sz="2000" dirty="0" smtClean="0">
                <a:solidFill>
                  <a:srgbClr val="376092"/>
                </a:solidFill>
              </a:rPr>
              <a:t>ITU Member States (193)</a:t>
            </a:r>
          </a:p>
          <a:p>
            <a:r>
              <a:rPr lang="en-US" sz="2000" dirty="0" smtClean="0">
                <a:solidFill>
                  <a:srgbClr val="376092"/>
                </a:solidFill>
              </a:rPr>
              <a:t>Private-sector members of ITU (567)</a:t>
            </a:r>
          </a:p>
          <a:p>
            <a:r>
              <a:rPr lang="en-US" sz="2000" dirty="0" smtClean="0">
                <a:solidFill>
                  <a:srgbClr val="376092"/>
                </a:solidFill>
              </a:rPr>
              <a:t>Associates and academic members of ITU (217)</a:t>
            </a:r>
          </a:p>
          <a:p>
            <a:r>
              <a:rPr lang="en-US" sz="2000" dirty="0" smtClean="0">
                <a:solidFill>
                  <a:srgbClr val="376092"/>
                </a:solidFill>
              </a:rPr>
              <a:t>Civil society – through such venues as the WSIS Forum</a:t>
            </a:r>
          </a:p>
          <a:p>
            <a:endParaRPr lang="en-US" sz="2000" i="1" dirty="0" smtClean="0">
              <a:solidFill>
                <a:srgbClr val="376092"/>
              </a:solidFill>
            </a:endParaRPr>
          </a:p>
          <a:p>
            <a:pPr marL="0" indent="0">
              <a:buNone/>
            </a:pPr>
            <a:r>
              <a:rPr lang="en-US" sz="2000" b="1" i="1" dirty="0" smtClean="0">
                <a:solidFill>
                  <a:srgbClr val="376092"/>
                </a:solidFill>
              </a:rPr>
              <a:t>On the ITU website:</a:t>
            </a:r>
            <a:endParaRPr lang="en-US" sz="2000" b="1" i="1" dirty="0">
              <a:solidFill>
                <a:srgbClr val="376092"/>
              </a:solidFill>
            </a:endParaRPr>
          </a:p>
          <a:p>
            <a:r>
              <a:rPr lang="en-US" sz="2000" dirty="0">
                <a:solidFill>
                  <a:srgbClr val="376092"/>
                </a:solidFill>
              </a:rPr>
              <a:t> 	</a:t>
            </a:r>
            <a:r>
              <a:rPr lang="en-US" sz="2000" dirty="0" smtClean="0">
                <a:solidFill>
                  <a:srgbClr val="376092"/>
                </a:solidFill>
              </a:rPr>
              <a:t>WCIT Background Briefs and FAQs </a:t>
            </a:r>
            <a:r>
              <a:rPr lang="en-US" sz="2000" dirty="0">
                <a:solidFill>
                  <a:srgbClr val="376092"/>
                </a:solidFill>
              </a:rPr>
              <a:t>(</a:t>
            </a:r>
            <a:r>
              <a:rPr lang="en-US" sz="2000" dirty="0" err="1">
                <a:solidFill>
                  <a:srgbClr val="376092"/>
                </a:solidFill>
              </a:rPr>
              <a:t>www.itu.int</a:t>
            </a:r>
            <a:r>
              <a:rPr lang="en-US" sz="2000" dirty="0">
                <a:solidFill>
                  <a:srgbClr val="376092"/>
                </a:solidFill>
              </a:rPr>
              <a:t>/en/wcit-12/    Pages/WCIT-</a:t>
            </a:r>
            <a:r>
              <a:rPr lang="en-US" sz="2000" dirty="0" err="1">
                <a:solidFill>
                  <a:srgbClr val="376092"/>
                </a:solidFill>
              </a:rPr>
              <a:t>backgroundbriefs.aspx</a:t>
            </a:r>
            <a:r>
              <a:rPr lang="en-US" sz="2000" dirty="0" smtClean="0">
                <a:solidFill>
                  <a:srgbClr val="376092"/>
                </a:solidFill>
              </a:rPr>
              <a:t>)</a:t>
            </a:r>
          </a:p>
          <a:p>
            <a:r>
              <a:rPr lang="en-US" sz="2000" dirty="0">
                <a:solidFill>
                  <a:srgbClr val="376092"/>
                </a:solidFill>
              </a:rPr>
              <a:t> </a:t>
            </a:r>
            <a:r>
              <a:rPr lang="en-US" sz="2000" dirty="0" smtClean="0">
                <a:solidFill>
                  <a:srgbClr val="376092"/>
                </a:solidFill>
              </a:rPr>
              <a:t> Site for anyone to post opinion or material on WCIT-12   	(www.itu.int/en/wcit-12/Pages/public.aspx)</a:t>
            </a: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The preparatory process for WCIT-12</a:t>
            </a:r>
            <a:endParaRPr lang="en-US" sz="3000" b="1" dirty="0">
              <a:solidFill>
                <a:schemeClr val="tx2">
                  <a:lumMod val="75000"/>
                </a:schemeClr>
              </a:solidFill>
            </a:endParaRPr>
          </a:p>
        </p:txBody>
      </p:sp>
    </p:spTree>
    <p:extLst>
      <p:ext uri="{BB962C8B-B14F-4D97-AF65-F5344CB8AC3E}">
        <p14:creationId xmlns:p14="http://schemas.microsoft.com/office/powerpoint/2010/main" val="26783884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30364" y="1063524"/>
            <a:ext cx="9828924" cy="6070011"/>
            <a:chOff x="425564" y="1316254"/>
            <a:chExt cx="7863038" cy="4855946"/>
          </a:xfrm>
        </p:grpSpPr>
        <p:sp>
          <p:nvSpPr>
            <p:cNvPr id="3" name="Text Box 14"/>
            <p:cNvSpPr txBox="1">
              <a:spLocks noChangeArrowheads="1"/>
            </p:cNvSpPr>
            <p:nvPr/>
          </p:nvSpPr>
          <p:spPr bwMode="auto">
            <a:xfrm>
              <a:off x="550653" y="4368668"/>
              <a:ext cx="1676400" cy="338554"/>
            </a:xfrm>
            <a:prstGeom prst="rect">
              <a:avLst/>
            </a:prstGeom>
            <a:noFill/>
            <a:ln w="38100">
              <a:noFill/>
              <a:miter lim="800000"/>
              <a:headEnd/>
              <a:tailEnd/>
            </a:ln>
          </p:spPr>
          <p:txBody>
            <a:bodyPr wrap="square">
              <a:spAutoFit/>
            </a:bodyPr>
            <a:lstStyle/>
            <a:p>
              <a:pPr algn="r" eaLnBrk="1" hangingPunct="1">
                <a:spcBef>
                  <a:spcPct val="50000"/>
                </a:spcBef>
                <a:buClrTx/>
                <a:buFontTx/>
                <a:buNone/>
              </a:pPr>
              <a:r>
                <a:rPr lang="en-US" sz="1600" b="1" dirty="0" smtClean="0">
                  <a:solidFill>
                    <a:srgbClr val="376092"/>
                  </a:solidFill>
                  <a:latin typeface="Calibri" pitchFamily="34" charset="0"/>
                </a:rPr>
                <a:t>Convergence</a:t>
              </a:r>
              <a:endParaRPr lang="en-US" sz="1600" b="1" dirty="0">
                <a:solidFill>
                  <a:srgbClr val="376092"/>
                </a:solidFill>
                <a:latin typeface="Calibri" pitchFamily="34" charset="0"/>
              </a:endParaRPr>
            </a:p>
          </p:txBody>
        </p:sp>
        <p:sp>
          <p:nvSpPr>
            <p:cNvPr id="4" name="Text Box 23"/>
            <p:cNvSpPr txBox="1">
              <a:spLocks noChangeArrowheads="1"/>
            </p:cNvSpPr>
            <p:nvPr/>
          </p:nvSpPr>
          <p:spPr bwMode="auto">
            <a:xfrm>
              <a:off x="425564" y="1536679"/>
              <a:ext cx="2318805" cy="1007968"/>
            </a:xfrm>
            <a:prstGeom prst="rect">
              <a:avLst/>
            </a:prstGeom>
            <a:noFill/>
            <a:ln w="38100">
              <a:noFill/>
              <a:miter lim="800000"/>
              <a:headEnd/>
              <a:tailEnd/>
            </a:ln>
          </p:spPr>
          <p:txBody>
            <a:bodyPr wrap="square">
              <a:spAutoFit/>
            </a:bodyPr>
            <a:lstStyle/>
            <a:p>
              <a:pPr algn="r" eaLnBrk="1" hangingPunct="1">
                <a:lnSpc>
                  <a:spcPct val="70000"/>
                </a:lnSpc>
                <a:spcBef>
                  <a:spcPct val="50000"/>
                </a:spcBef>
                <a:buClrTx/>
                <a:buFontTx/>
                <a:buNone/>
              </a:pPr>
              <a:r>
                <a:rPr lang="en-US" sz="1600" b="1" dirty="0" smtClean="0">
                  <a:solidFill>
                    <a:srgbClr val="376092"/>
                  </a:solidFill>
                  <a:latin typeface="Calibri" pitchFamily="34" charset="0"/>
                </a:rPr>
                <a:t>Human right to </a:t>
              </a:r>
              <a:br>
                <a:rPr lang="en-US" sz="1600" b="1" dirty="0" smtClean="0">
                  <a:solidFill>
                    <a:srgbClr val="376092"/>
                  </a:solidFill>
                  <a:latin typeface="Calibri" pitchFamily="34" charset="0"/>
                </a:rPr>
              </a:br>
              <a:r>
                <a:rPr lang="en-US" sz="1600" b="1" dirty="0" smtClean="0">
                  <a:solidFill>
                    <a:srgbClr val="376092"/>
                  </a:solidFill>
                  <a:latin typeface="Calibri" pitchFamily="34" charset="0"/>
                </a:rPr>
                <a:t>communication</a:t>
              </a:r>
              <a:endParaRPr lang="en-US" sz="1600" b="1" dirty="0">
                <a:solidFill>
                  <a:srgbClr val="376092"/>
                </a:solidFill>
                <a:latin typeface="Calibri" pitchFamily="34" charset="0"/>
              </a:endParaRPr>
            </a:p>
            <a:p>
              <a:pPr algn="r" eaLnBrk="1" hangingPunct="1">
                <a:lnSpc>
                  <a:spcPct val="70000"/>
                </a:lnSpc>
                <a:spcBef>
                  <a:spcPct val="50000"/>
                </a:spcBef>
                <a:buClrTx/>
                <a:buFontTx/>
                <a:buNone/>
              </a:pPr>
              <a:r>
                <a:rPr lang="en-US" sz="1400" i="1" dirty="0" smtClean="0">
                  <a:solidFill>
                    <a:srgbClr val="376092"/>
                  </a:solidFill>
                  <a:latin typeface="Calibri" pitchFamily="34" charset="0"/>
                </a:rPr>
                <a:t>including fair &amp; equitable </a:t>
              </a:r>
              <a:r>
                <a:rPr lang="en-US" sz="1400" i="1" dirty="0" err="1" smtClean="0">
                  <a:solidFill>
                    <a:srgbClr val="376092"/>
                  </a:solidFill>
                  <a:latin typeface="Calibri" pitchFamily="34" charset="0"/>
                </a:rPr>
                <a:t>accessuse</a:t>
              </a:r>
              <a:r>
                <a:rPr lang="en-US" sz="1400" i="1" dirty="0" smtClean="0">
                  <a:solidFill>
                    <a:srgbClr val="376092"/>
                  </a:solidFill>
                  <a:latin typeface="Calibri" pitchFamily="34" charset="0"/>
                </a:rPr>
                <a:t> of networks &amp; services</a:t>
              </a:r>
              <a:endParaRPr lang="en-US" sz="1400" b="1" dirty="0">
                <a:solidFill>
                  <a:srgbClr val="376092"/>
                </a:solidFill>
                <a:latin typeface="Calibri" pitchFamily="34" charset="0"/>
              </a:endParaRPr>
            </a:p>
          </p:txBody>
        </p:sp>
        <p:sp>
          <p:nvSpPr>
            <p:cNvPr id="5" name="Text Box 13"/>
            <p:cNvSpPr txBox="1">
              <a:spLocks noChangeArrowheads="1"/>
            </p:cNvSpPr>
            <p:nvPr/>
          </p:nvSpPr>
          <p:spPr bwMode="auto">
            <a:xfrm>
              <a:off x="4328162" y="2668440"/>
              <a:ext cx="3960440" cy="738654"/>
            </a:xfrm>
            <a:prstGeom prst="rect">
              <a:avLst/>
            </a:prstGeom>
            <a:noFill/>
            <a:ln w="38100">
              <a:noFill/>
              <a:miter lim="800000"/>
              <a:headEnd/>
              <a:tailEnd/>
            </a:ln>
          </p:spPr>
          <p:txBody>
            <a:bodyPr wrap="square">
              <a:spAutoFit/>
            </a:bodyPr>
            <a:lstStyle/>
            <a:p>
              <a:pPr eaLnBrk="1" hangingPunct="1">
                <a:spcBef>
                  <a:spcPct val="50000"/>
                </a:spcBef>
                <a:buClrTx/>
                <a:buFontTx/>
                <a:buNone/>
              </a:pPr>
              <a:r>
                <a:rPr lang="en-US" sz="1600" b="1" dirty="0" smtClean="0">
                  <a:solidFill>
                    <a:srgbClr val="376092"/>
                  </a:solidFill>
                  <a:latin typeface="Calibri" pitchFamily="34" charset="0"/>
                </a:rPr>
                <a:t>Charging and accounting</a:t>
              </a:r>
              <a:br>
                <a:rPr lang="en-US" sz="1600" b="1" dirty="0" smtClean="0">
                  <a:solidFill>
                    <a:srgbClr val="376092"/>
                  </a:solidFill>
                  <a:latin typeface="Calibri" pitchFamily="34" charset="0"/>
                </a:rPr>
              </a:br>
              <a:r>
                <a:rPr lang="en-US" sz="1600" b="1" dirty="0" smtClean="0">
                  <a:solidFill>
                    <a:srgbClr val="376092"/>
                  </a:solidFill>
                  <a:latin typeface="Calibri" pitchFamily="34" charset="0"/>
                </a:rPr>
                <a:t>- including taxation </a:t>
              </a:r>
              <a:br>
                <a:rPr lang="en-US" sz="1600" b="1" dirty="0" smtClean="0">
                  <a:solidFill>
                    <a:srgbClr val="376092"/>
                  </a:solidFill>
                  <a:latin typeface="Calibri" pitchFamily="34" charset="0"/>
                </a:rPr>
              </a:br>
              <a:r>
                <a:rPr lang="en-US" sz="1100" i="1" dirty="0">
                  <a:solidFill>
                    <a:srgbClr val="376092"/>
                  </a:solidFill>
                  <a:latin typeface="Calibri" pitchFamily="34" charset="0"/>
                </a:rPr>
                <a:t>(Market-based costing, </a:t>
              </a:r>
              <a:r>
                <a:rPr lang="en-US" sz="1100" i="1" dirty="0" err="1" smtClean="0">
                  <a:solidFill>
                    <a:srgbClr val="376092"/>
                  </a:solidFill>
                  <a:latin typeface="Calibri" pitchFamily="34" charset="0"/>
                </a:rPr>
                <a:t>Llberalization</a:t>
              </a:r>
              <a:r>
                <a:rPr lang="en-US" sz="1100" i="1" dirty="0" smtClean="0">
                  <a:solidFill>
                    <a:srgbClr val="376092"/>
                  </a:solidFill>
                  <a:latin typeface="Calibri" pitchFamily="34" charset="0"/>
                </a:rPr>
                <a:t> </a:t>
              </a:r>
              <a:r>
                <a:rPr lang="en-US" sz="1100" i="1" dirty="0">
                  <a:solidFill>
                    <a:srgbClr val="376092"/>
                  </a:solidFill>
                  <a:latin typeface="Calibri" pitchFamily="34" charset="0"/>
                </a:rPr>
                <a:t>of </a:t>
              </a:r>
              <a:r>
                <a:rPr lang="en-US" sz="1100" i="1" dirty="0" smtClean="0">
                  <a:solidFill>
                    <a:srgbClr val="376092"/>
                  </a:solidFill>
                  <a:latin typeface="Calibri" pitchFamily="34" charset="0"/>
                </a:rPr>
                <a:t/>
              </a:r>
              <a:br>
                <a:rPr lang="en-US" sz="1100" i="1" dirty="0" smtClean="0">
                  <a:solidFill>
                    <a:srgbClr val="376092"/>
                  </a:solidFill>
                  <a:latin typeface="Calibri" pitchFamily="34" charset="0"/>
                </a:rPr>
              </a:br>
              <a:r>
                <a:rPr lang="en-US" sz="1100" i="1" dirty="0" smtClean="0">
                  <a:solidFill>
                    <a:srgbClr val="376092"/>
                  </a:solidFill>
                  <a:latin typeface="Calibri" pitchFamily="34" charset="0"/>
                </a:rPr>
                <a:t>international </a:t>
              </a:r>
              <a:r>
                <a:rPr lang="en-US" sz="1100" i="1" dirty="0">
                  <a:solidFill>
                    <a:srgbClr val="376092"/>
                  </a:solidFill>
                  <a:latin typeface="Calibri" pitchFamily="34" charset="0"/>
                </a:rPr>
                <a:t>gateways, Transparency obligations on ROAs</a:t>
              </a:r>
              <a:r>
                <a:rPr lang="en-US" sz="1100" i="1" dirty="0" smtClean="0">
                  <a:solidFill>
                    <a:srgbClr val="376092"/>
                  </a:solidFill>
                  <a:latin typeface="Calibri" pitchFamily="34" charset="0"/>
                </a:rPr>
                <a:t>)</a:t>
              </a:r>
              <a:endParaRPr lang="en-US" sz="1100" i="1" dirty="0">
                <a:solidFill>
                  <a:srgbClr val="376092"/>
                </a:solidFill>
                <a:latin typeface="Calibri" pitchFamily="34" charset="0"/>
              </a:endParaRPr>
            </a:p>
          </p:txBody>
        </p:sp>
        <p:sp>
          <p:nvSpPr>
            <p:cNvPr id="6" name="Text Box 26"/>
            <p:cNvSpPr txBox="1">
              <a:spLocks noChangeArrowheads="1"/>
            </p:cNvSpPr>
            <p:nvPr/>
          </p:nvSpPr>
          <p:spPr bwMode="auto">
            <a:xfrm>
              <a:off x="4674979" y="3613597"/>
              <a:ext cx="2057400" cy="338554"/>
            </a:xfrm>
            <a:prstGeom prst="rect">
              <a:avLst/>
            </a:prstGeom>
            <a:noFill/>
            <a:ln w="38100">
              <a:noFill/>
              <a:miter lim="800000"/>
              <a:headEnd/>
              <a:tailEnd/>
            </a:ln>
          </p:spPr>
          <p:txBody>
            <a:bodyPr wrap="square">
              <a:spAutoFit/>
            </a:bodyPr>
            <a:lstStyle/>
            <a:p>
              <a:pPr eaLnBrk="1" hangingPunct="1">
                <a:spcBef>
                  <a:spcPct val="50000"/>
                </a:spcBef>
                <a:buClrTx/>
                <a:buFontTx/>
                <a:buNone/>
              </a:pPr>
              <a:r>
                <a:rPr lang="en-US" sz="1600" b="1" dirty="0" smtClean="0">
                  <a:solidFill>
                    <a:srgbClr val="376092"/>
                  </a:solidFill>
                  <a:latin typeface="Calibri" pitchFamily="34" charset="0"/>
                </a:rPr>
                <a:t>Quality of Service</a:t>
              </a:r>
              <a:endParaRPr lang="en-US" sz="1600" b="1" dirty="0">
                <a:solidFill>
                  <a:srgbClr val="376092"/>
                </a:solidFill>
                <a:latin typeface="Calibri" pitchFamily="34" charset="0"/>
              </a:endParaRPr>
            </a:p>
          </p:txBody>
        </p:sp>
        <p:sp>
          <p:nvSpPr>
            <p:cNvPr id="7" name="Text Box 26"/>
            <p:cNvSpPr txBox="1">
              <a:spLocks noChangeArrowheads="1"/>
            </p:cNvSpPr>
            <p:nvPr/>
          </p:nvSpPr>
          <p:spPr bwMode="auto">
            <a:xfrm>
              <a:off x="4616194" y="1681506"/>
              <a:ext cx="3672408" cy="856839"/>
            </a:xfrm>
            <a:prstGeom prst="rect">
              <a:avLst/>
            </a:prstGeom>
            <a:noFill/>
            <a:ln w="38100">
              <a:noFill/>
              <a:miter lim="800000"/>
              <a:headEnd/>
              <a:tailEnd/>
            </a:ln>
          </p:spPr>
          <p:txBody>
            <a:bodyPr wrap="square">
              <a:spAutoFit/>
            </a:bodyPr>
            <a:lstStyle/>
            <a:p>
              <a:r>
                <a:rPr lang="en-US" sz="1600" b="1" dirty="0" smtClean="0">
                  <a:solidFill>
                    <a:srgbClr val="376092"/>
                  </a:solidFill>
                  <a:latin typeface="Calibri" pitchFamily="34" charset="0"/>
                </a:rPr>
                <a:t>Security in the use of ICTs </a:t>
              </a:r>
              <a:br>
                <a:rPr lang="en-US" sz="1600" b="1" dirty="0" smtClean="0">
                  <a:solidFill>
                    <a:srgbClr val="376092"/>
                  </a:solidFill>
                  <a:latin typeface="Calibri" pitchFamily="34" charset="0"/>
                </a:rPr>
              </a:br>
              <a:r>
                <a:rPr lang="en-US" sz="1100" i="1" dirty="0" smtClean="0">
                  <a:solidFill>
                    <a:srgbClr val="376092"/>
                  </a:solidFill>
                  <a:latin typeface="Calibri" pitchFamily="34" charset="0"/>
                </a:rPr>
                <a:t>including privacy and  preventing spam </a:t>
              </a:r>
              <a:endParaRPr lang="en-US" sz="1400" i="1" dirty="0" smtClean="0">
                <a:solidFill>
                  <a:srgbClr val="376092"/>
                </a:solidFill>
                <a:latin typeface="Calibri" pitchFamily="34" charset="0"/>
              </a:endParaRPr>
            </a:p>
            <a:p>
              <a:pPr eaLnBrk="1" hangingPunct="1">
                <a:lnSpc>
                  <a:spcPct val="80000"/>
                </a:lnSpc>
                <a:buClrTx/>
                <a:buFontTx/>
                <a:buNone/>
              </a:pPr>
              <a:r>
                <a:rPr lang="en-US" sz="1600" b="1" dirty="0" smtClean="0">
                  <a:solidFill>
                    <a:srgbClr val="376092"/>
                  </a:solidFill>
                  <a:latin typeface="Calibri" pitchFamily="34" charset="0"/>
                </a:rPr>
                <a:t>Protection </a:t>
              </a:r>
              <a:r>
                <a:rPr lang="en-US" sz="1600" b="1" dirty="0">
                  <a:solidFill>
                    <a:srgbClr val="376092"/>
                  </a:solidFill>
                  <a:latin typeface="Calibri" pitchFamily="34" charset="0"/>
                </a:rPr>
                <a:t>of critical </a:t>
              </a:r>
              <a:r>
                <a:rPr lang="en-US" sz="1600" b="1" dirty="0" smtClean="0">
                  <a:solidFill>
                    <a:srgbClr val="376092"/>
                  </a:solidFill>
                  <a:latin typeface="Calibri" pitchFamily="34" charset="0"/>
                </a:rPr>
                <a:t/>
              </a:r>
              <a:br>
                <a:rPr lang="en-US" sz="1600" b="1" dirty="0" smtClean="0">
                  <a:solidFill>
                    <a:srgbClr val="376092"/>
                  </a:solidFill>
                  <a:latin typeface="Calibri" pitchFamily="34" charset="0"/>
                </a:rPr>
              </a:br>
              <a:r>
                <a:rPr lang="en-US" sz="1600" b="1" dirty="0" smtClean="0">
                  <a:solidFill>
                    <a:srgbClr val="376092"/>
                  </a:solidFill>
                  <a:latin typeface="Calibri" pitchFamily="34" charset="0"/>
                </a:rPr>
                <a:t>national </a:t>
              </a:r>
              <a:r>
                <a:rPr lang="en-US" sz="1600" b="1" dirty="0">
                  <a:solidFill>
                    <a:srgbClr val="376092"/>
                  </a:solidFill>
                  <a:latin typeface="Calibri" pitchFamily="34" charset="0"/>
                </a:rPr>
                <a:t>resources</a:t>
              </a:r>
            </a:p>
            <a:p>
              <a:pPr eaLnBrk="1" hangingPunct="1">
                <a:buClrTx/>
                <a:buFontTx/>
                <a:buNone/>
              </a:pPr>
              <a:r>
                <a:rPr lang="en-US" sz="1100" i="1" dirty="0" smtClean="0">
                  <a:solidFill>
                    <a:srgbClr val="376092"/>
                  </a:solidFill>
                  <a:latin typeface="Calibri" pitchFamily="34" charset="0"/>
                </a:rPr>
                <a:t>Including communication networks</a:t>
              </a:r>
              <a:endParaRPr lang="en-US" sz="1100" i="1" dirty="0">
                <a:solidFill>
                  <a:srgbClr val="376092"/>
                </a:solidFill>
                <a:latin typeface="Calibri" pitchFamily="34" charset="0"/>
              </a:endParaRPr>
            </a:p>
          </p:txBody>
        </p:sp>
        <p:sp>
          <p:nvSpPr>
            <p:cNvPr id="8" name="Text Box 13"/>
            <p:cNvSpPr txBox="1">
              <a:spLocks noChangeArrowheads="1"/>
            </p:cNvSpPr>
            <p:nvPr/>
          </p:nvSpPr>
          <p:spPr bwMode="auto">
            <a:xfrm>
              <a:off x="448845" y="3576064"/>
              <a:ext cx="2295524" cy="449354"/>
            </a:xfrm>
            <a:prstGeom prst="rect">
              <a:avLst/>
            </a:prstGeom>
            <a:noFill/>
            <a:ln w="38100">
              <a:noFill/>
              <a:miter lim="800000"/>
              <a:headEnd/>
              <a:tailEnd/>
            </a:ln>
          </p:spPr>
          <p:txBody>
            <a:bodyPr wrap="square">
              <a:spAutoFit/>
            </a:bodyPr>
            <a:lstStyle/>
            <a:p>
              <a:pPr algn="r" eaLnBrk="1" hangingPunct="1">
                <a:lnSpc>
                  <a:spcPct val="70000"/>
                </a:lnSpc>
                <a:spcBef>
                  <a:spcPct val="50000"/>
                </a:spcBef>
                <a:buClrTx/>
                <a:buFontTx/>
                <a:buNone/>
              </a:pPr>
              <a:r>
                <a:rPr lang="en-US" sz="1600" b="1" dirty="0" smtClean="0">
                  <a:solidFill>
                    <a:srgbClr val="376092"/>
                  </a:solidFill>
                  <a:latin typeface="Calibri" pitchFamily="34" charset="0"/>
                </a:rPr>
                <a:t>Interconnection and interoperability</a:t>
              </a:r>
              <a:endParaRPr lang="en-US" sz="1600" b="1" dirty="0">
                <a:solidFill>
                  <a:srgbClr val="376092"/>
                </a:solidFill>
                <a:latin typeface="Calibri" pitchFamily="34" charset="0"/>
              </a:endParaRPr>
            </a:p>
          </p:txBody>
        </p:sp>
        <p:sp>
          <p:nvSpPr>
            <p:cNvPr id="9" name="Text Box 13"/>
            <p:cNvSpPr txBox="1">
              <a:spLocks noChangeArrowheads="1"/>
            </p:cNvSpPr>
            <p:nvPr/>
          </p:nvSpPr>
          <p:spPr bwMode="auto">
            <a:xfrm>
              <a:off x="601244" y="2782317"/>
              <a:ext cx="1790700" cy="449354"/>
            </a:xfrm>
            <a:prstGeom prst="rect">
              <a:avLst/>
            </a:prstGeom>
            <a:noFill/>
            <a:ln w="38100">
              <a:noFill/>
              <a:miter lim="800000"/>
              <a:headEnd/>
              <a:tailEnd/>
            </a:ln>
          </p:spPr>
          <p:txBody>
            <a:bodyPr wrap="square">
              <a:spAutoFit/>
            </a:bodyPr>
            <a:lstStyle/>
            <a:p>
              <a:pPr algn="r" eaLnBrk="1" hangingPunct="1">
                <a:lnSpc>
                  <a:spcPct val="70000"/>
                </a:lnSpc>
                <a:buClrTx/>
                <a:buFontTx/>
                <a:buNone/>
              </a:pPr>
              <a:r>
                <a:rPr lang="en-US" sz="1600" b="1" dirty="0" smtClean="0">
                  <a:solidFill>
                    <a:srgbClr val="376092"/>
                  </a:solidFill>
                  <a:latin typeface="Calibri" pitchFamily="34" charset="0"/>
                </a:rPr>
                <a:t>International </a:t>
              </a:r>
            </a:p>
            <a:p>
              <a:pPr algn="r" eaLnBrk="1" hangingPunct="1">
                <a:lnSpc>
                  <a:spcPct val="70000"/>
                </a:lnSpc>
                <a:buClrTx/>
                <a:buFontTx/>
                <a:buNone/>
              </a:pPr>
              <a:r>
                <a:rPr lang="en-US" sz="1600" b="1" dirty="0" smtClean="0">
                  <a:solidFill>
                    <a:srgbClr val="376092"/>
                  </a:solidFill>
                  <a:latin typeface="Calibri" pitchFamily="34" charset="0"/>
                </a:rPr>
                <a:t>frameworks</a:t>
              </a:r>
              <a:endParaRPr lang="en-US" sz="1200" i="1" dirty="0">
                <a:solidFill>
                  <a:srgbClr val="376092"/>
                </a:solidFill>
                <a:latin typeface="Calibri" pitchFamily="34" charset="0"/>
              </a:endParaRPr>
            </a:p>
          </p:txBody>
        </p:sp>
        <p:sp>
          <p:nvSpPr>
            <p:cNvPr id="10" name="Text Box 13"/>
            <p:cNvSpPr txBox="1">
              <a:spLocks noChangeArrowheads="1"/>
            </p:cNvSpPr>
            <p:nvPr/>
          </p:nvSpPr>
          <p:spPr bwMode="auto">
            <a:xfrm>
              <a:off x="4292182" y="4295208"/>
              <a:ext cx="2857500" cy="677108"/>
            </a:xfrm>
            <a:prstGeom prst="rect">
              <a:avLst/>
            </a:prstGeom>
            <a:noFill/>
            <a:ln w="38100">
              <a:noFill/>
              <a:miter lim="800000"/>
              <a:headEnd/>
              <a:tailEnd/>
            </a:ln>
          </p:spPr>
          <p:txBody>
            <a:bodyPr wrap="square">
              <a:spAutoFit/>
            </a:bodyPr>
            <a:lstStyle/>
            <a:p>
              <a:pPr eaLnBrk="1" hangingPunct="1">
                <a:spcBef>
                  <a:spcPct val="50000"/>
                </a:spcBef>
                <a:buClrTx/>
                <a:buFontTx/>
                <a:buNone/>
              </a:pPr>
              <a:r>
                <a:rPr lang="en-US" sz="1600" b="1" dirty="0" smtClean="0">
                  <a:solidFill>
                    <a:srgbClr val="376092"/>
                  </a:solidFill>
                  <a:latin typeface="Calibri" pitchFamily="34" charset="0"/>
                </a:rPr>
                <a:t>Enforcement measures</a:t>
              </a:r>
              <a:r>
                <a:rPr lang="en-US" sz="1200" i="1" dirty="0" smtClean="0">
                  <a:solidFill>
                    <a:srgbClr val="376092"/>
                  </a:solidFill>
                  <a:latin typeface="Calibri" pitchFamily="34" charset="0"/>
                </a:rPr>
                <a:t> </a:t>
              </a:r>
              <a:br>
                <a:rPr lang="en-US" sz="1200" i="1" dirty="0" smtClean="0">
                  <a:solidFill>
                    <a:srgbClr val="376092"/>
                  </a:solidFill>
                  <a:latin typeface="Calibri" pitchFamily="34" charset="0"/>
                </a:rPr>
              </a:br>
              <a:r>
                <a:rPr lang="en-US" sz="1100" i="1" dirty="0" smtClean="0">
                  <a:solidFill>
                    <a:srgbClr val="376092"/>
                  </a:solidFill>
                  <a:latin typeface="Calibri" pitchFamily="34" charset="0"/>
                </a:rPr>
                <a:t>(including possible  binding effect of  </a:t>
              </a:r>
              <a:br>
                <a:rPr lang="en-US" sz="1100" i="1" dirty="0" smtClean="0">
                  <a:solidFill>
                    <a:srgbClr val="376092"/>
                  </a:solidFill>
                  <a:latin typeface="Calibri" pitchFamily="34" charset="0"/>
                </a:rPr>
              </a:br>
              <a:r>
                <a:rPr lang="en-US" sz="1100" i="1" dirty="0" smtClean="0">
                  <a:solidFill>
                    <a:srgbClr val="376092"/>
                  </a:solidFill>
                  <a:latin typeface="Calibri" pitchFamily="34" charset="0"/>
                </a:rPr>
                <a:t>certain ITU Recommendations)</a:t>
              </a:r>
              <a:endParaRPr lang="en-US" sz="1100" i="1" dirty="0">
                <a:solidFill>
                  <a:srgbClr val="376092"/>
                </a:solidFill>
                <a:latin typeface="Calibri" pitchFamily="34" charset="0"/>
              </a:endParaRPr>
            </a:p>
          </p:txBody>
        </p:sp>
        <p:graphicFrame>
          <p:nvGraphicFramePr>
            <p:cNvPr id="11" name="Diagram 10"/>
            <p:cNvGraphicFramePr/>
            <p:nvPr>
              <p:extLst>
                <p:ext uri="{D42A27DB-BD31-4B8C-83A1-F6EECF244321}">
                  <p14:modId xmlns:p14="http://schemas.microsoft.com/office/powerpoint/2010/main" val="389786049"/>
                </p:ext>
              </p:extLst>
            </p:nvPr>
          </p:nvGraphicFramePr>
          <p:xfrm>
            <a:off x="2227053" y="1316254"/>
            <a:ext cx="3438525" cy="4855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13"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Proposals made during preparatory process</a:t>
            </a:r>
            <a:endParaRPr lang="en-US" sz="3000" b="1" dirty="0">
              <a:solidFill>
                <a:schemeClr val="tx2">
                  <a:lumMod val="75000"/>
                </a:schemeClr>
              </a:solidFill>
            </a:endParaRPr>
          </a:p>
        </p:txBody>
      </p:sp>
    </p:spTree>
    <p:extLst>
      <p:ext uri="{BB962C8B-B14F-4D97-AF65-F5344CB8AC3E}">
        <p14:creationId xmlns:p14="http://schemas.microsoft.com/office/powerpoint/2010/main" val="54573972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1656894" y="1040704"/>
            <a:ext cx="6636205" cy="5040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R="0" lvl="1" algn="l" defTabSz="914400" rtl="0" eaLnBrk="0" fontAlgn="base" latinLnBrk="0" hangingPunct="0">
              <a:lnSpc>
                <a:spcPct val="100000"/>
              </a:lnSpc>
              <a:spcBef>
                <a:spcPct val="20000"/>
              </a:spcBef>
              <a:spcAft>
                <a:spcPct val="0"/>
              </a:spcAft>
              <a:buClr>
                <a:srgbClr val="0099CC"/>
              </a:buClr>
              <a:buSzTx/>
              <a:buFont typeface="Wingdings" charset="2"/>
              <a:buChar char="§"/>
              <a:tabLst/>
              <a:defRPr/>
            </a:pPr>
            <a: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What core principles should </a:t>
            </a:r>
            <a:b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br>
            <a: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guide discussions?</a:t>
            </a:r>
          </a:p>
          <a:p>
            <a:pPr marR="0" lvl="1" algn="l" defTabSz="914400" rtl="0" eaLnBrk="0" fontAlgn="base" latinLnBrk="0" hangingPunct="0">
              <a:lnSpc>
                <a:spcPct val="100000"/>
              </a:lnSpc>
              <a:spcBef>
                <a:spcPct val="20000"/>
              </a:spcBef>
              <a:spcAft>
                <a:spcPct val="0"/>
              </a:spcAft>
              <a:buClr>
                <a:srgbClr val="0099CC"/>
              </a:buClr>
              <a:buSzTx/>
              <a:buFont typeface="Wingdings" charset="2"/>
              <a:buChar char="§"/>
              <a:tabLst/>
              <a:defRPr/>
            </a:pPr>
            <a:endPar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endParaRPr>
          </a:p>
          <a:p>
            <a:pPr marR="0" lvl="1" algn="l" defTabSz="914400" rtl="0" eaLnBrk="0" fontAlgn="base" latinLnBrk="0" hangingPunct="0">
              <a:lnSpc>
                <a:spcPct val="100000"/>
              </a:lnSpc>
              <a:spcBef>
                <a:spcPct val="20000"/>
              </a:spcBef>
              <a:spcAft>
                <a:spcPct val="0"/>
              </a:spcAft>
              <a:buClr>
                <a:srgbClr val="0099CC"/>
              </a:buClr>
              <a:buSzTx/>
              <a:buFont typeface="Wingdings" charset="2"/>
              <a:buChar char="§"/>
              <a:tabLst/>
              <a:defRPr/>
            </a:pPr>
            <a: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Do some provisions belong elsewhere? (</a:t>
            </a:r>
            <a:r>
              <a:rPr kumimoji="0" lang="en-US" altLang="ko-KR" sz="2600" b="0" i="1" u="none" strike="noStrike" kern="0" cap="none" spc="0" normalizeH="0" baseline="0" noProof="0" dirty="0" smtClean="0">
                <a:ln>
                  <a:noFill/>
                </a:ln>
                <a:solidFill>
                  <a:srgbClr val="376092"/>
                </a:solidFill>
                <a:effectLst/>
                <a:uLnTx/>
                <a:uFillTx/>
                <a:latin typeface="Calibri" pitchFamily="34" charset="0"/>
                <a:cs typeface="Calibri" pitchFamily="34" charset="0"/>
              </a:rPr>
              <a:t>e.g. ITU Constitution/Convention, ITU-T Recommendations</a:t>
            </a:r>
            <a: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a:t>
            </a:r>
          </a:p>
          <a:p>
            <a:pPr marR="0" lvl="1" algn="l" defTabSz="914400" rtl="0" eaLnBrk="0" fontAlgn="base" latinLnBrk="0" hangingPunct="0">
              <a:lnSpc>
                <a:spcPct val="100000"/>
              </a:lnSpc>
              <a:spcBef>
                <a:spcPct val="20000"/>
              </a:spcBef>
              <a:spcAft>
                <a:spcPct val="0"/>
              </a:spcAft>
              <a:buClr>
                <a:srgbClr val="0099CC"/>
              </a:buClr>
              <a:buSzTx/>
              <a:buFont typeface="Wingdings" charset="2"/>
              <a:buChar char="§"/>
              <a:tabLst/>
              <a:defRPr/>
            </a:pPr>
            <a:endPar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endParaRPr>
          </a:p>
          <a:p>
            <a:pPr marR="0" lvl="1" algn="l" defTabSz="914400" rtl="0" eaLnBrk="0" fontAlgn="base" latinLnBrk="0" hangingPunct="0">
              <a:lnSpc>
                <a:spcPct val="100000"/>
              </a:lnSpc>
              <a:spcBef>
                <a:spcPct val="20000"/>
              </a:spcBef>
              <a:spcAft>
                <a:spcPct val="0"/>
              </a:spcAft>
              <a:buClr>
                <a:srgbClr val="0099CC"/>
              </a:buClr>
              <a:buSzTx/>
              <a:buFont typeface="Wingdings" charset="2"/>
              <a:buChar char="§"/>
              <a:tabLst/>
              <a:defRPr/>
            </a:pPr>
            <a: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What provisions should be added to </a:t>
            </a:r>
            <a:b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br>
            <a: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cover new issues?</a:t>
            </a:r>
          </a:p>
          <a:p>
            <a:pPr lvl="1" defTabSz="914400">
              <a:buFont typeface="Wingdings" charset="2"/>
              <a:buChar char="§"/>
              <a:defRPr/>
            </a:pPr>
            <a:endPar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endParaRPr>
          </a:p>
          <a:p>
            <a:pPr defTabSz="914400">
              <a:buFont typeface="Wingdings" charset="2"/>
              <a:buChar char="§"/>
              <a:defRPr/>
            </a:pPr>
            <a:endParaRPr kumimoji="0" lang="en-US" sz="2600" b="0" i="0" u="none" strike="noStrike" kern="0" cap="none" spc="0" normalizeH="0" baseline="0" noProof="0" dirty="0">
              <a:ln>
                <a:noFill/>
              </a:ln>
              <a:solidFill>
                <a:srgbClr val="376092"/>
              </a:solidFill>
              <a:effectLst/>
              <a:uLnTx/>
              <a:uFillTx/>
              <a:latin typeface="Calibri" pitchFamily="34" charset="0"/>
              <a:cs typeface="Calibri" pitchFamily="34" charset="0"/>
            </a:endParaRPr>
          </a:p>
        </p:txBody>
      </p:sp>
      <p:sp>
        <p:nvSpPr>
          <p:cNvPr id="5"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Key Issues</a:t>
            </a:r>
            <a:endParaRPr lang="en-US" sz="3000" b="1" dirty="0">
              <a:solidFill>
                <a:schemeClr val="tx2">
                  <a:lumMod val="75000"/>
                </a:schemeClr>
              </a:solidFill>
            </a:endParaRPr>
          </a:p>
        </p:txBody>
      </p:sp>
    </p:spTree>
    <p:extLst>
      <p:ext uri="{BB962C8B-B14F-4D97-AF65-F5344CB8AC3E}">
        <p14:creationId xmlns:p14="http://schemas.microsoft.com/office/powerpoint/2010/main" val="32994523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231906" y="829129"/>
            <a:ext cx="6404093" cy="360163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1" indent="-342900" algn="l">
              <a:buClr>
                <a:srgbClr val="0E438A"/>
              </a:buClr>
              <a:buSzPct val="110000"/>
              <a:buFont typeface="Wingdings" pitchFamily="2" charset="2"/>
              <a:buChar char="§"/>
            </a:pPr>
            <a:r>
              <a:rPr lang="en-GB" altLang="ko-KR" sz="2400" dirty="0" smtClean="0">
                <a:solidFill>
                  <a:srgbClr val="376092"/>
                </a:solidFill>
                <a:latin typeface="Calibri" pitchFamily="34" charset="0"/>
                <a:ea typeface="Gulim" pitchFamily="34" charset="-127"/>
                <a:cs typeface="Calibri" pitchFamily="34" charset="0"/>
              </a:rPr>
              <a:t>Mobile roaming</a:t>
            </a: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Misuse and fraud</a:t>
            </a:r>
          </a:p>
          <a:p>
            <a:pPr marL="342900" lvl="1" indent="-342900" algn="l">
              <a:buClr>
                <a:srgbClr val="0E438A"/>
              </a:buClr>
              <a:buSzPct val="110000"/>
              <a:buFont typeface="Wingdings" pitchFamily="2" charset="2"/>
              <a:buChar char="§"/>
            </a:pPr>
            <a:r>
              <a:rPr lang="en-GB" altLang="ko-KR" sz="2400" dirty="0" smtClean="0">
                <a:solidFill>
                  <a:srgbClr val="376092"/>
                </a:solidFill>
                <a:latin typeface="Calibri" pitchFamily="34" charset="0"/>
                <a:ea typeface="Gulim" pitchFamily="34" charset="-127"/>
                <a:cs typeface="Calibri" pitchFamily="34" charset="0"/>
              </a:rPr>
              <a:t>Taxation</a:t>
            </a: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Transparency of routing</a:t>
            </a:r>
            <a:endParaRPr lang="en-GB" altLang="ko-KR" sz="2400" dirty="0" smtClean="0">
              <a:solidFill>
                <a:srgbClr val="376092"/>
              </a:solidFill>
              <a:latin typeface="Calibri" pitchFamily="34" charset="0"/>
              <a:ea typeface="Gulim" pitchFamily="34" charset="-127"/>
              <a:cs typeface="Calibri" pitchFamily="34" charset="0"/>
            </a:endParaRP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New general principles on economic issues</a:t>
            </a: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Allowing differentiated traffic management</a:t>
            </a: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Cooperation on </a:t>
            </a:r>
            <a:r>
              <a:rPr lang="en-GB" altLang="ko-KR" sz="2400" dirty="0" err="1" smtClean="0">
                <a:solidFill>
                  <a:srgbClr val="376092"/>
                </a:solidFill>
                <a:ea typeface="Gulim" pitchFamily="34" charset="-127"/>
              </a:rPr>
              <a:t>cybersecurity</a:t>
            </a:r>
            <a:endParaRPr lang="en-GB" altLang="ko-KR" sz="2400" dirty="0" smtClean="0">
              <a:solidFill>
                <a:srgbClr val="376092"/>
              </a:solidFill>
              <a:ea typeface="Gulim" pitchFamily="34" charset="-127"/>
            </a:endParaRP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Cooperation to combat spam</a:t>
            </a: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Energy efficiency</a:t>
            </a: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Accessibility</a:t>
            </a:r>
            <a:endParaRPr lang="en-GB" altLang="ko-KR" sz="2400" i="1" dirty="0" smtClean="0">
              <a:solidFill>
                <a:srgbClr val="376092"/>
              </a:solidFill>
              <a:ea typeface="Gulim" pitchFamily="34" charset="-127"/>
            </a:endParaRPr>
          </a:p>
          <a:p>
            <a:pPr marL="342900" lvl="1" indent="-342900" algn="l">
              <a:buClr>
                <a:srgbClr val="0E438A"/>
              </a:buClr>
              <a:buSzPct val="110000"/>
            </a:pPr>
            <a:r>
              <a:rPr lang="en-GB" altLang="ko-KR" sz="2400" b="1" i="1" dirty="0" smtClean="0">
                <a:solidFill>
                  <a:srgbClr val="376092"/>
                </a:solidFill>
                <a:latin typeface="Calibri" pitchFamily="34" charset="0"/>
                <a:ea typeface="Gulim" pitchFamily="34" charset="-127"/>
                <a:cs typeface="Calibri" pitchFamily="34" charset="0"/>
              </a:rPr>
              <a:t>All to be implemented by national authorities</a:t>
            </a:r>
          </a:p>
          <a:p>
            <a:pPr algn="l"/>
            <a:endParaRPr lang="en-US" sz="2400" dirty="0">
              <a:solidFill>
                <a:srgbClr val="376092"/>
              </a:solidFill>
              <a:latin typeface="Calibri" pitchFamily="34" charset="0"/>
              <a:cs typeface="Calibri" pitchFamily="34" charset="0"/>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Some key proposals</a:t>
            </a:r>
            <a:endParaRPr lang="en-US" sz="3000" b="1" dirty="0">
              <a:solidFill>
                <a:schemeClr val="tx2">
                  <a:lumMod val="75000"/>
                </a:schemeClr>
              </a:solidFill>
            </a:endParaRPr>
          </a:p>
        </p:txBody>
      </p:sp>
    </p:spTree>
    <p:extLst>
      <p:ext uri="{BB962C8B-B14F-4D97-AF65-F5344CB8AC3E}">
        <p14:creationId xmlns:p14="http://schemas.microsoft.com/office/powerpoint/2010/main" val="39129310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bwMode="auto">
          <a:xfrm>
            <a:off x="2164243" y="1371600"/>
            <a:ext cx="6877399" cy="43871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lvl="1" indent="-342900">
              <a:buClr>
                <a:srgbClr val="0E438A"/>
              </a:buClr>
              <a:buSzPct val="110000"/>
              <a:buFont typeface="Wingdings" charset="2"/>
              <a:buChar char="§"/>
            </a:pPr>
            <a:r>
              <a:rPr lang="en-GB" altLang="ko-KR" sz="2400" b="1" i="1" dirty="0" smtClean="0">
                <a:solidFill>
                  <a:srgbClr val="376092"/>
                </a:solidFill>
                <a:ea typeface="Gulim" pitchFamily="34" charset="-127"/>
              </a:rPr>
              <a:t>Helping to prevent “bill shock”</a:t>
            </a:r>
          </a:p>
          <a:p>
            <a:pPr marL="342900" lvl="1" indent="-342900">
              <a:buClr>
                <a:srgbClr val="0E438A"/>
              </a:buClr>
              <a:buSzPct val="110000"/>
              <a:buFont typeface="Wingdings" charset="2"/>
              <a:buChar char="§"/>
            </a:pPr>
            <a:endParaRPr lang="en-GB" altLang="ko-KR" sz="2400" b="1" i="1" dirty="0" smtClean="0">
              <a:solidFill>
                <a:srgbClr val="376092"/>
              </a:solidFill>
              <a:ea typeface="Gulim" pitchFamily="34" charset="-127"/>
            </a:endParaRPr>
          </a:p>
          <a:p>
            <a:pPr marL="342900" lvl="1" indent="-342900">
              <a:buClr>
                <a:srgbClr val="0E438A"/>
              </a:buClr>
              <a:buSzPct val="110000"/>
              <a:buFont typeface="Wingdings" charset="2"/>
              <a:buChar char="§"/>
            </a:pPr>
            <a:r>
              <a:rPr lang="en-GB" altLang="ko-KR" sz="2400" dirty="0" smtClean="0">
                <a:solidFill>
                  <a:srgbClr val="376092"/>
                </a:solidFill>
                <a:ea typeface="Gulim" pitchFamily="34" charset="-127"/>
              </a:rPr>
              <a:t>Transparency of prices for users</a:t>
            </a:r>
          </a:p>
          <a:p>
            <a:pPr marL="342900" lvl="1" indent="-342900">
              <a:buClr>
                <a:srgbClr val="0E438A"/>
              </a:buClr>
              <a:buSzPct val="110000"/>
              <a:buFont typeface="Wingdings" charset="2"/>
              <a:buChar char="§"/>
            </a:pPr>
            <a:r>
              <a:rPr lang="en-GB" altLang="ko-KR" sz="2400" dirty="0" smtClean="0">
                <a:solidFill>
                  <a:srgbClr val="376092"/>
                </a:solidFill>
                <a:ea typeface="Gulim" pitchFamily="34" charset="-127"/>
              </a:rPr>
              <a:t>Price levels could be capped</a:t>
            </a:r>
          </a:p>
          <a:p>
            <a:pPr marL="342900" lvl="1" indent="-342900">
              <a:buClr>
                <a:srgbClr val="0E438A"/>
              </a:buClr>
              <a:buSzPct val="110000"/>
              <a:buFont typeface="Wingdings" charset="2"/>
              <a:buChar char="§"/>
            </a:pPr>
            <a:endParaRPr lang="en-GB" altLang="ko-KR" sz="2400" dirty="0" smtClean="0">
              <a:solidFill>
                <a:srgbClr val="376092"/>
              </a:solidFill>
              <a:ea typeface="Gulim" pitchFamily="34" charset="-127"/>
            </a:endParaRPr>
          </a:p>
          <a:p>
            <a:pPr marL="342900" lvl="1" indent="-342900">
              <a:buClr>
                <a:srgbClr val="0E438A"/>
              </a:buClr>
              <a:buSzPct val="110000"/>
              <a:buFont typeface="Wingdings" charset="2"/>
              <a:buChar char="§"/>
            </a:pPr>
            <a:r>
              <a:rPr lang="en-GB" altLang="ko-KR" sz="2400" dirty="0" smtClean="0">
                <a:solidFill>
                  <a:srgbClr val="376092"/>
                </a:solidFill>
                <a:ea typeface="Gulim" pitchFamily="34" charset="-127"/>
              </a:rPr>
              <a:t>Draft ITU-T Recommendation D.98</a:t>
            </a:r>
          </a:p>
          <a:p>
            <a:pPr marL="342900" lvl="1" indent="-342900">
              <a:buClr>
                <a:srgbClr val="0E438A"/>
              </a:buClr>
              <a:buSzPct val="110000"/>
              <a:buFont typeface="Wingdings" charset="2"/>
              <a:buChar char="§"/>
            </a:pPr>
            <a:r>
              <a:rPr lang="en-GB" altLang="ko-KR" sz="2400" dirty="0" smtClean="0">
                <a:solidFill>
                  <a:srgbClr val="376092"/>
                </a:solidFill>
                <a:ea typeface="Gulim" pitchFamily="34" charset="-127"/>
              </a:rPr>
              <a:t>OECD Recommendations</a:t>
            </a:r>
          </a:p>
          <a:p>
            <a:pPr>
              <a:buFont typeface="Wingdings" charset="2"/>
              <a:buChar char="§"/>
            </a:pPr>
            <a:endParaRPr lang="en-US" sz="2400" dirty="0">
              <a:solidFill>
                <a:srgbClr val="376092"/>
              </a:solidFill>
            </a:endParaRPr>
          </a:p>
        </p:txBody>
      </p:sp>
      <p:sp>
        <p:nvSpPr>
          <p:cNvPr id="5"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Proposals: Mobile Roaming</a:t>
            </a:r>
            <a:endParaRPr lang="en-US" sz="3000" b="1" dirty="0">
              <a:solidFill>
                <a:schemeClr val="tx2">
                  <a:lumMod val="75000"/>
                </a:schemeClr>
              </a:solidFill>
            </a:endParaRPr>
          </a:p>
        </p:txBody>
      </p:sp>
    </p:spTree>
    <p:extLst>
      <p:ext uri="{BB962C8B-B14F-4D97-AF65-F5344CB8AC3E}">
        <p14:creationId xmlns:p14="http://schemas.microsoft.com/office/powerpoint/2010/main" val="38974872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1561565" y="1200150"/>
            <a:ext cx="7125235" cy="35973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marR="0" lvl="1" indent="0" algn="l" defTabSz="914400" rtl="0" eaLnBrk="0" fontAlgn="base" latinLnBrk="0" hangingPunct="0">
              <a:lnSpc>
                <a:spcPct val="100000"/>
              </a:lnSpc>
              <a:spcBef>
                <a:spcPct val="20000"/>
              </a:spcBef>
              <a:spcAft>
                <a:spcPct val="0"/>
              </a:spcAft>
              <a:buClr>
                <a:srgbClr val="0E438A"/>
              </a:buClr>
              <a:buSzPct val="110000"/>
              <a:buNone/>
              <a:tabLst/>
              <a:defRPr/>
            </a:pPr>
            <a:r>
              <a:rPr kumimoji="0" lang="en-GB" altLang="ko-KR" sz="2400" b="1" i="0" u="none" strike="noStrike" kern="0" cap="none" spc="0" normalizeH="0" baseline="0" noProof="0" dirty="0" smtClean="0">
                <a:ln>
                  <a:noFill/>
                </a:ln>
                <a:solidFill>
                  <a:srgbClr val="376092"/>
                </a:solidFill>
                <a:effectLst/>
                <a:uLnTx/>
                <a:uFillTx/>
                <a:ea typeface="Gulim" pitchFamily="34" charset="-127"/>
              </a:rPr>
              <a:t>Preventing misuse/hijacking of numbering resources</a:t>
            </a:r>
          </a:p>
          <a:p>
            <a:pPr marL="742950" marR="0" lvl="2"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GB" altLang="ko-KR" b="0" i="0" u="none" strike="noStrike" kern="0" cap="none" spc="0" normalizeH="0" baseline="0" noProof="0" dirty="0" smtClean="0">
                <a:ln>
                  <a:noFill/>
                </a:ln>
                <a:solidFill>
                  <a:srgbClr val="376092"/>
                </a:solidFill>
                <a:effectLst/>
                <a:uLnTx/>
                <a:uFillTx/>
                <a:ea typeface="Gulim" pitchFamily="34" charset="-127"/>
              </a:rPr>
              <a:t>According to GSMA, such </a:t>
            </a:r>
            <a:r>
              <a:rPr kumimoji="0" lang="en-GB" b="0" i="0" u="none" strike="noStrike" kern="0" cap="none" spc="0" normalizeH="0" baseline="0" noProof="0" dirty="0" smtClean="0">
                <a:ln>
                  <a:noFill/>
                </a:ln>
                <a:solidFill>
                  <a:srgbClr val="376092"/>
                </a:solidFill>
                <a:effectLst/>
                <a:uLnTx/>
                <a:uFillTx/>
              </a:rPr>
              <a:t>misuse is a </a:t>
            </a:r>
            <a:r>
              <a:rPr lang="en-GB" kern="0" dirty="0" smtClean="0">
                <a:solidFill>
                  <a:srgbClr val="376092"/>
                </a:solidFill>
              </a:rPr>
              <a:t>major</a:t>
            </a:r>
            <a:r>
              <a:rPr kumimoji="0" lang="en-GB" b="0" i="0" u="none" strike="noStrike" kern="0" cap="none" spc="0" normalizeH="0" baseline="0" noProof="0" dirty="0" smtClean="0">
                <a:ln>
                  <a:noFill/>
                </a:ln>
                <a:solidFill>
                  <a:srgbClr val="376092"/>
                </a:solidFill>
                <a:effectLst/>
                <a:uLnTx/>
                <a:uFillTx/>
              </a:rPr>
              <a:t> </a:t>
            </a:r>
            <a:br>
              <a:rPr kumimoji="0" lang="en-GB" b="0" i="0" u="none" strike="noStrike" kern="0" cap="none" spc="0" normalizeH="0" baseline="0" noProof="0" dirty="0" smtClean="0">
                <a:ln>
                  <a:noFill/>
                </a:ln>
                <a:solidFill>
                  <a:srgbClr val="376092"/>
                </a:solidFill>
                <a:effectLst/>
                <a:uLnTx/>
                <a:uFillTx/>
              </a:rPr>
            </a:br>
            <a:r>
              <a:rPr kumimoji="0" lang="en-GB" b="0" i="0" u="none" strike="noStrike" kern="0" cap="none" spc="0" normalizeH="0" baseline="0" noProof="0" dirty="0" smtClean="0">
                <a:ln>
                  <a:noFill/>
                </a:ln>
                <a:solidFill>
                  <a:srgbClr val="376092"/>
                </a:solidFill>
                <a:effectLst/>
                <a:uLnTx/>
                <a:uFillTx/>
              </a:rPr>
              <a:t>factor in fraud against mobile networks and </a:t>
            </a:r>
            <a:br>
              <a:rPr kumimoji="0" lang="en-GB" b="0" i="0" u="none" strike="noStrike" kern="0" cap="none" spc="0" normalizeH="0" baseline="0" noProof="0" dirty="0" smtClean="0">
                <a:ln>
                  <a:noFill/>
                </a:ln>
                <a:solidFill>
                  <a:srgbClr val="376092"/>
                </a:solidFill>
                <a:effectLst/>
                <a:uLnTx/>
                <a:uFillTx/>
              </a:rPr>
            </a:br>
            <a:r>
              <a:rPr kumimoji="0" lang="en-GB" b="0" i="0" u="none" strike="noStrike" kern="0" cap="none" spc="0" normalizeH="0" baseline="0" noProof="0" dirty="0" smtClean="0">
                <a:ln>
                  <a:noFill/>
                </a:ln>
                <a:solidFill>
                  <a:srgbClr val="376092"/>
                </a:solidFill>
                <a:effectLst/>
                <a:uLnTx/>
                <a:uFillTx/>
              </a:rPr>
              <a:t>their customers</a:t>
            </a:r>
          </a:p>
          <a:p>
            <a:pPr marL="742950" marR="0" lvl="2"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GB" b="0" i="0" u="none" strike="noStrike" kern="0" cap="none" spc="0" normalizeH="0" baseline="0" noProof="0" dirty="0" smtClean="0">
                <a:ln>
                  <a:noFill/>
                </a:ln>
                <a:solidFill>
                  <a:srgbClr val="376092"/>
                </a:solidFill>
                <a:effectLst/>
                <a:uLnTx/>
                <a:uFillTx/>
              </a:rPr>
              <a:t>It is used for fraudulent and artificial </a:t>
            </a:r>
            <a:br>
              <a:rPr kumimoji="0" lang="en-GB" b="0" i="0" u="none" strike="noStrike" kern="0" cap="none" spc="0" normalizeH="0" baseline="0" noProof="0" dirty="0" smtClean="0">
                <a:ln>
                  <a:noFill/>
                </a:ln>
                <a:solidFill>
                  <a:srgbClr val="376092"/>
                </a:solidFill>
                <a:effectLst/>
                <a:uLnTx/>
                <a:uFillTx/>
              </a:rPr>
            </a:br>
            <a:r>
              <a:rPr kumimoji="0" lang="en-GB" b="0" i="0" u="none" strike="noStrike" kern="0" cap="none" spc="0" normalizeH="0" baseline="0" noProof="0" dirty="0" smtClean="0">
                <a:ln>
                  <a:noFill/>
                </a:ln>
                <a:solidFill>
                  <a:srgbClr val="376092"/>
                </a:solidFill>
                <a:effectLst/>
                <a:uLnTx/>
                <a:uFillTx/>
              </a:rPr>
              <a:t>inflation of traffic </a:t>
            </a:r>
          </a:p>
          <a:p>
            <a:pPr marL="742950" marR="0" lvl="2"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GB" altLang="ko-KR" b="0" i="0" u="none" strike="noStrike" kern="0" cap="none" spc="0" normalizeH="0" baseline="0" noProof="0" dirty="0" smtClean="0">
              <a:ln>
                <a:noFill/>
              </a:ln>
              <a:solidFill>
                <a:srgbClr val="376092"/>
              </a:solidFill>
              <a:effectLst/>
              <a:uLnTx/>
              <a:uFillTx/>
              <a:ea typeface="Gulim" pitchFamily="34" charset="-127"/>
            </a:endParaRPr>
          </a:p>
          <a:p>
            <a:pPr marL="0" marR="0" lvl="1" indent="0" algn="l" defTabSz="914400" rtl="0" eaLnBrk="0" fontAlgn="base" latinLnBrk="0" hangingPunct="0">
              <a:lnSpc>
                <a:spcPct val="100000"/>
              </a:lnSpc>
              <a:spcBef>
                <a:spcPct val="20000"/>
              </a:spcBef>
              <a:spcAft>
                <a:spcPct val="0"/>
              </a:spcAft>
              <a:buClr>
                <a:srgbClr val="0E438A"/>
              </a:buClr>
              <a:buSzPct val="110000"/>
              <a:buNone/>
              <a:tabLst/>
              <a:defRPr/>
            </a:pPr>
            <a:r>
              <a:rPr kumimoji="0" lang="en-GB" altLang="ko-KR" sz="2400" b="1" i="0" u="none" strike="noStrike" kern="0" cap="none" spc="0" normalizeH="0" baseline="0" noProof="0" dirty="0" smtClean="0">
                <a:ln>
                  <a:noFill/>
                </a:ln>
                <a:solidFill>
                  <a:srgbClr val="376092"/>
                </a:solidFill>
                <a:effectLst/>
                <a:uLnTx/>
                <a:uFillTx/>
                <a:ea typeface="Gulim" pitchFamily="34" charset="-127"/>
              </a:rPr>
              <a:t>Combating fraud</a:t>
            </a:r>
          </a:p>
          <a:p>
            <a:pPr marL="742950" marR="0" lvl="2"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GB" altLang="ko-KR" b="0" i="0" u="none" strike="noStrike" kern="0" cap="none" spc="0" normalizeH="0" baseline="0" noProof="0" dirty="0" smtClean="0">
                <a:ln>
                  <a:noFill/>
                </a:ln>
                <a:solidFill>
                  <a:srgbClr val="376092"/>
                </a:solidFill>
                <a:effectLst/>
                <a:uLnTx/>
                <a:uFillTx/>
                <a:ea typeface="Gulim" pitchFamily="34" charset="-127"/>
              </a:rPr>
              <a:t>Identifying the origin of communications and sending this information to the receiver  </a:t>
            </a:r>
          </a:p>
          <a:p>
            <a:pPr marL="342900" marR="0" lvl="1"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GB" altLang="ko-KR" sz="2400" b="0" i="0" u="none" strike="noStrike" kern="0" cap="none" spc="0" normalizeH="0" baseline="0" noProof="0" dirty="0" smtClean="0">
              <a:ln>
                <a:noFill/>
              </a:ln>
              <a:solidFill>
                <a:srgbClr val="376092"/>
              </a:solidFill>
              <a:effectLst/>
              <a:uLnTx/>
              <a:uFillTx/>
              <a:ea typeface="Gulim" pitchFamily="34" charset="-127"/>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defRPr/>
            </a:pPr>
            <a:endParaRPr kumimoji="0" lang="en-US" sz="2400" b="0" i="0" u="none" strike="noStrike" kern="0" cap="none" spc="0" normalizeH="0" baseline="0" noProof="0" dirty="0">
              <a:ln>
                <a:noFill/>
              </a:ln>
              <a:solidFill>
                <a:srgbClr val="376092"/>
              </a:solidFill>
              <a:effectLst/>
              <a:uLnTx/>
              <a:uFillTx/>
            </a:endParaRPr>
          </a:p>
        </p:txBody>
      </p:sp>
      <p:sp>
        <p:nvSpPr>
          <p:cNvPr id="5"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Proposals: Misuse and Fraud</a:t>
            </a:r>
            <a:endParaRPr lang="en-US" sz="3000" b="1" dirty="0">
              <a:solidFill>
                <a:schemeClr val="tx2">
                  <a:lumMod val="75000"/>
                </a:schemeClr>
              </a:solidFill>
            </a:endParaRPr>
          </a:p>
        </p:txBody>
      </p:sp>
    </p:spTree>
    <p:extLst>
      <p:ext uri="{BB962C8B-B14F-4D97-AF65-F5344CB8AC3E}">
        <p14:creationId xmlns:p14="http://schemas.microsoft.com/office/powerpoint/2010/main" val="27382544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917700" y="990600"/>
            <a:ext cx="6361911" cy="43561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1" indent="-342900" algn="l">
              <a:buClr>
                <a:srgbClr val="0E438A"/>
              </a:buClr>
              <a:buSzPct val="110000"/>
              <a:buFont typeface="Wingdings" pitchFamily="2" charset="2"/>
              <a:buChar char="§"/>
            </a:pPr>
            <a:r>
              <a:rPr lang="en-GB" altLang="ko-KR" sz="2400" dirty="0" smtClean="0">
                <a:solidFill>
                  <a:srgbClr val="376092"/>
                </a:solidFill>
                <a:latin typeface="Calibri" pitchFamily="34" charset="0"/>
                <a:ea typeface="Gulim" pitchFamily="34" charset="-127"/>
                <a:cs typeface="Calibri" pitchFamily="34" charset="0"/>
              </a:rPr>
              <a:t>Clarify existing provision to prevent international double taxation (carriers being taxed twice for the same asset or service because it operates in two jurisdictions)</a:t>
            </a:r>
          </a:p>
          <a:p>
            <a:pPr marL="342900" lvl="1" indent="-342900" algn="l">
              <a:buClr>
                <a:srgbClr val="0E438A"/>
              </a:buClr>
              <a:buSzPct val="110000"/>
              <a:buFont typeface="Wingdings" pitchFamily="2" charset="2"/>
              <a:buChar char="§"/>
            </a:pPr>
            <a:endParaRPr lang="en-GB" altLang="ko-KR" sz="2400" dirty="0" smtClean="0">
              <a:solidFill>
                <a:srgbClr val="376092"/>
              </a:solidFill>
              <a:ea typeface="Gulim" pitchFamily="34" charset="-127"/>
            </a:endParaRPr>
          </a:p>
          <a:p>
            <a:pPr marL="342900" lvl="1" indent="-342900" algn="l">
              <a:buClr>
                <a:srgbClr val="0E438A"/>
              </a:buClr>
              <a:buSzPct val="110000"/>
              <a:buFont typeface="Wingdings" pitchFamily="2" charset="2"/>
              <a:buChar char="§"/>
            </a:pPr>
            <a:r>
              <a:rPr lang="en-GB" altLang="ko-KR" sz="2400" dirty="0" smtClean="0">
                <a:solidFill>
                  <a:srgbClr val="376092"/>
                </a:solidFill>
                <a:latin typeface="Calibri" pitchFamily="34" charset="0"/>
                <a:ea typeface="Gulim" pitchFamily="34" charset="-127"/>
                <a:cs typeface="Calibri" pitchFamily="34" charset="0"/>
              </a:rPr>
              <a:t>Prevent or discourage taxation of incoming international calls</a:t>
            </a:r>
          </a:p>
          <a:p>
            <a:pPr marL="0" lvl="1" algn="l">
              <a:buClr>
                <a:srgbClr val="0E438A"/>
              </a:buClr>
              <a:buSzPct val="110000"/>
            </a:pPr>
            <a:r>
              <a:rPr lang="en-GB" sz="2400" i="1" dirty="0" smtClean="0">
                <a:solidFill>
                  <a:srgbClr val="376092"/>
                </a:solidFill>
                <a:latin typeface="Calibri" pitchFamily="34" charset="0"/>
                <a:ea typeface="Gulim" pitchFamily="34" charset="-127"/>
                <a:cs typeface="Calibri" pitchFamily="34" charset="0"/>
              </a:rPr>
              <a:t>(A d</a:t>
            </a:r>
            <a:r>
              <a:rPr lang="en-US" sz="2400" i="1" dirty="0" err="1" smtClean="0">
                <a:solidFill>
                  <a:srgbClr val="376092"/>
                </a:solidFill>
                <a:latin typeface="Calibri" pitchFamily="34" charset="0"/>
                <a:cs typeface="Calibri" pitchFamily="34" charset="0"/>
              </a:rPr>
              <a:t>elicate</a:t>
            </a:r>
            <a:r>
              <a:rPr lang="en-US" sz="2400" i="1" dirty="0" smtClean="0">
                <a:solidFill>
                  <a:srgbClr val="376092"/>
                </a:solidFill>
                <a:latin typeface="Calibri" pitchFamily="34" charset="0"/>
                <a:cs typeface="Calibri" pitchFamily="34" charset="0"/>
              </a:rPr>
              <a:t> issue because there is a trade-off between raising revenue and encouraging the use of telecommunications)</a:t>
            </a:r>
            <a:endParaRPr lang="en-US" sz="2400" i="1" dirty="0">
              <a:solidFill>
                <a:srgbClr val="376092"/>
              </a:solidFill>
              <a:latin typeface="Calibri" pitchFamily="34" charset="0"/>
              <a:cs typeface="Calibri" pitchFamily="34" charset="0"/>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Proposals: Taxation</a:t>
            </a:r>
            <a:endParaRPr lang="en-US" sz="3000" b="1" dirty="0">
              <a:solidFill>
                <a:schemeClr val="tx2">
                  <a:lumMod val="75000"/>
                </a:schemeClr>
              </a:solidFill>
            </a:endParaRPr>
          </a:p>
        </p:txBody>
      </p:sp>
    </p:spTree>
    <p:extLst>
      <p:ext uri="{BB962C8B-B14F-4D97-AF65-F5344CB8AC3E}">
        <p14:creationId xmlns:p14="http://schemas.microsoft.com/office/powerpoint/2010/main" val="13098073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026228"/>
      </p:ext>
    </p:extLst>
  </p:cSld>
  <p:clrMapOvr>
    <a:masterClrMapping/>
  </p:clrMapOvr>
  <p:transition spd="slow" advClick="0" advTm="1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319027" y="1026291"/>
            <a:ext cx="5248230" cy="329969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1" indent="-342900" algn="l">
              <a:buClr>
                <a:srgbClr val="0E438A"/>
              </a:buClr>
              <a:buSzPct val="110000"/>
              <a:buFont typeface="Wingdings" pitchFamily="2" charset="2"/>
              <a:buChar char="§"/>
            </a:pPr>
            <a:r>
              <a:rPr lang="en-GB" altLang="ko-KR" sz="2400" dirty="0" smtClean="0">
                <a:solidFill>
                  <a:srgbClr val="376092"/>
                </a:solidFill>
                <a:latin typeface="Calibri" pitchFamily="34" charset="0"/>
                <a:ea typeface="Gulim" pitchFamily="34" charset="-127"/>
                <a:cs typeface="Calibri" pitchFamily="34" charset="0"/>
              </a:rPr>
              <a:t>Price transparency</a:t>
            </a: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Cost orientation, presumably cost intended to include:</a:t>
            </a:r>
          </a:p>
          <a:p>
            <a:pPr marL="742950" lvl="2" indent="-342900" algn="l">
              <a:buClr>
                <a:srgbClr val="0E438A"/>
              </a:buClr>
              <a:buSzPct val="110000"/>
              <a:buFont typeface="Arial"/>
              <a:buChar char="•"/>
            </a:pPr>
            <a:r>
              <a:rPr lang="en-GB" altLang="ko-KR" dirty="0" smtClean="0">
                <a:solidFill>
                  <a:srgbClr val="376092"/>
                </a:solidFill>
                <a:latin typeface="Calibri" pitchFamily="34" charset="0"/>
                <a:ea typeface="Gulim" pitchFamily="34" charset="-127"/>
                <a:cs typeface="Calibri" pitchFamily="34" charset="0"/>
              </a:rPr>
              <a:t>Return on investment </a:t>
            </a:r>
            <a:br>
              <a:rPr lang="en-GB" altLang="ko-KR" dirty="0" smtClean="0">
                <a:solidFill>
                  <a:srgbClr val="376092"/>
                </a:solidFill>
                <a:latin typeface="Calibri" pitchFamily="34" charset="0"/>
                <a:ea typeface="Gulim" pitchFamily="34" charset="-127"/>
                <a:cs typeface="Calibri" pitchFamily="34" charset="0"/>
              </a:rPr>
            </a:br>
            <a:r>
              <a:rPr lang="en-GB" altLang="ko-KR" dirty="0" smtClean="0">
                <a:solidFill>
                  <a:srgbClr val="376092"/>
                </a:solidFill>
                <a:latin typeface="Calibri" pitchFamily="34" charset="0"/>
                <a:ea typeface="Gulim" pitchFamily="34" charset="-127"/>
                <a:cs typeface="Calibri" pitchFamily="34" charset="0"/>
              </a:rPr>
              <a:t>(including   dividends to </a:t>
            </a:r>
            <a:br>
              <a:rPr lang="en-GB" altLang="ko-KR" dirty="0" smtClean="0">
                <a:solidFill>
                  <a:srgbClr val="376092"/>
                </a:solidFill>
                <a:latin typeface="Calibri" pitchFamily="34" charset="0"/>
                <a:ea typeface="Gulim" pitchFamily="34" charset="-127"/>
                <a:cs typeface="Calibri" pitchFamily="34" charset="0"/>
              </a:rPr>
            </a:br>
            <a:r>
              <a:rPr lang="en-GB" altLang="ko-KR" dirty="0" smtClean="0">
                <a:solidFill>
                  <a:srgbClr val="376092"/>
                </a:solidFill>
                <a:latin typeface="Calibri" pitchFamily="34" charset="0"/>
                <a:ea typeface="Gulim" pitchFamily="34" charset="-127"/>
                <a:cs typeface="Calibri" pitchFamily="34" charset="0"/>
              </a:rPr>
              <a:t>stock owners)</a:t>
            </a:r>
          </a:p>
          <a:p>
            <a:pPr marL="742950" lvl="2" indent="-342900" algn="l">
              <a:buClr>
                <a:srgbClr val="0E438A"/>
              </a:buClr>
              <a:buSzPct val="110000"/>
              <a:buFont typeface="Arial"/>
              <a:buChar char="•"/>
            </a:pPr>
            <a:r>
              <a:rPr lang="en-GB" altLang="ko-KR" dirty="0" smtClean="0">
                <a:solidFill>
                  <a:srgbClr val="376092"/>
                </a:solidFill>
                <a:ea typeface="Gulim" pitchFamily="34" charset="-127"/>
              </a:rPr>
              <a:t>Taxes</a:t>
            </a:r>
          </a:p>
          <a:p>
            <a:pPr marL="742950" lvl="2" indent="-342900" algn="l">
              <a:buClr>
                <a:srgbClr val="0E438A"/>
              </a:buClr>
              <a:buSzPct val="110000"/>
              <a:buFont typeface="Arial"/>
              <a:buChar char="•"/>
            </a:pPr>
            <a:r>
              <a:rPr lang="en-GB" altLang="ko-KR" dirty="0" smtClean="0">
                <a:solidFill>
                  <a:srgbClr val="376092"/>
                </a:solidFill>
                <a:latin typeface="Calibri" pitchFamily="34" charset="0"/>
                <a:ea typeface="Gulim" pitchFamily="34" charset="-127"/>
                <a:cs typeface="Calibri" pitchFamily="34" charset="0"/>
              </a:rPr>
              <a:t>Creation of reserves for </a:t>
            </a:r>
            <a:br>
              <a:rPr lang="en-GB" altLang="ko-KR" dirty="0" smtClean="0">
                <a:solidFill>
                  <a:srgbClr val="376092"/>
                </a:solidFill>
                <a:latin typeface="Calibri" pitchFamily="34" charset="0"/>
                <a:ea typeface="Gulim" pitchFamily="34" charset="-127"/>
                <a:cs typeface="Calibri" pitchFamily="34" charset="0"/>
              </a:rPr>
            </a:br>
            <a:r>
              <a:rPr lang="en-GB" altLang="ko-KR" dirty="0" smtClean="0">
                <a:solidFill>
                  <a:srgbClr val="376092"/>
                </a:solidFill>
                <a:latin typeface="Calibri" pitchFamily="34" charset="0"/>
                <a:ea typeface="Gulim" pitchFamily="34" charset="-127"/>
                <a:cs typeface="Calibri" pitchFamily="34" charset="0"/>
              </a:rPr>
              <a:t>future investments</a:t>
            </a:r>
          </a:p>
          <a:p>
            <a:pPr marL="742950" lvl="2" indent="-342900" algn="l">
              <a:buClr>
                <a:srgbClr val="0E438A"/>
              </a:buClr>
              <a:buSzPct val="110000"/>
              <a:buFont typeface="Arial"/>
              <a:buChar char="•"/>
            </a:pPr>
            <a:r>
              <a:rPr lang="en-GB" altLang="ko-KR" dirty="0" smtClean="0">
                <a:solidFill>
                  <a:srgbClr val="376092"/>
                </a:solidFill>
                <a:ea typeface="Gulim" pitchFamily="34" charset="-127"/>
              </a:rPr>
              <a:t>Risk premiums</a:t>
            </a:r>
          </a:p>
          <a:p>
            <a:pPr marL="742950" lvl="2" indent="-342900" algn="l">
              <a:buClr>
                <a:srgbClr val="0E438A"/>
              </a:buClr>
              <a:buSzPct val="110000"/>
              <a:buFont typeface="Arial"/>
              <a:buChar char="•"/>
            </a:pPr>
            <a:r>
              <a:rPr lang="en-GB" altLang="ko-KR" dirty="0" smtClean="0">
                <a:solidFill>
                  <a:srgbClr val="376092"/>
                </a:solidFill>
                <a:latin typeface="Calibri" pitchFamily="34" charset="0"/>
                <a:ea typeface="Gulim" pitchFamily="34" charset="-127"/>
                <a:cs typeface="Calibri" pitchFamily="34" charset="0"/>
              </a:rPr>
              <a:t>Etc.</a:t>
            </a:r>
          </a:p>
          <a:p>
            <a:pPr algn="l"/>
            <a:endParaRPr lang="en-US" sz="2400" dirty="0">
              <a:solidFill>
                <a:srgbClr val="376092"/>
              </a:solidFill>
              <a:latin typeface="Calibri" pitchFamily="34" charset="0"/>
              <a:cs typeface="Calibri" pitchFamily="34" charset="0"/>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Proposals: new general principles</a:t>
            </a:r>
            <a:endParaRPr lang="en-US" sz="3000" b="1" dirty="0">
              <a:solidFill>
                <a:schemeClr val="tx2">
                  <a:lumMod val="75000"/>
                </a:schemeClr>
              </a:solidFill>
            </a:endParaRPr>
          </a:p>
        </p:txBody>
      </p:sp>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640403" y="876301"/>
            <a:ext cx="7186097" cy="501015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1" indent="-342900" algn="l">
              <a:buClr>
                <a:srgbClr val="0E438A"/>
              </a:buClr>
              <a:buSzPct val="110000"/>
              <a:buFont typeface="Arial" pitchFamily="34" charset="0"/>
              <a:buChar char="•"/>
            </a:pPr>
            <a:r>
              <a:rPr lang="en-GB" altLang="ko-KR" sz="2400" b="1" dirty="0" smtClean="0">
                <a:solidFill>
                  <a:srgbClr val="376092"/>
                </a:solidFill>
                <a:latin typeface="Calibri" pitchFamily="34" charset="0"/>
                <a:ea typeface="Gulim" pitchFamily="34" charset="-127"/>
                <a:cs typeface="Calibri" pitchFamily="34" charset="0"/>
              </a:rPr>
              <a:t>Foster investment in high-bandwidth infrastructure</a:t>
            </a:r>
          </a:p>
          <a:p>
            <a:pPr marL="0" lvl="1" algn="l">
              <a:buClr>
                <a:srgbClr val="0E438A"/>
              </a:buClr>
              <a:buSzPct val="110000"/>
            </a:pPr>
            <a:r>
              <a:rPr lang="en-GB" altLang="ko-KR" sz="2400" dirty="0" smtClean="0">
                <a:solidFill>
                  <a:srgbClr val="376092"/>
                </a:solidFill>
                <a:latin typeface="Calibri" pitchFamily="34" charset="0"/>
                <a:ea typeface="Gulim" pitchFamily="34" charset="-127"/>
                <a:cs typeface="Calibri" pitchFamily="34" charset="0"/>
              </a:rPr>
              <a:t>	</a:t>
            </a:r>
            <a:r>
              <a:rPr lang="en-GB" altLang="ko-KR" sz="2400" i="1" dirty="0" smtClean="0">
                <a:solidFill>
                  <a:srgbClr val="376092"/>
                </a:solidFill>
                <a:latin typeface="Calibri" pitchFamily="34" charset="0"/>
                <a:ea typeface="Gulim" pitchFamily="34" charset="-127"/>
                <a:cs typeface="Calibri" pitchFamily="34" charset="0"/>
              </a:rPr>
              <a:t>Adequate return on investment in infrastructure</a:t>
            </a:r>
          </a:p>
          <a:p>
            <a:pPr marL="0" lvl="1" algn="l">
              <a:buClr>
                <a:srgbClr val="0E438A"/>
              </a:buClr>
              <a:buSzPct val="110000"/>
            </a:pPr>
            <a:r>
              <a:rPr lang="en-GB" altLang="ko-KR" sz="2400" i="1" dirty="0" smtClean="0">
                <a:solidFill>
                  <a:srgbClr val="376092"/>
                </a:solidFill>
                <a:ea typeface="Gulim" pitchFamily="34" charset="-127"/>
              </a:rPr>
              <a:t>	Compensation for traffic carried</a:t>
            </a:r>
          </a:p>
          <a:p>
            <a:pPr marL="0" lvl="1" algn="l">
              <a:buClr>
                <a:srgbClr val="0E438A"/>
              </a:buClr>
              <a:buSzPct val="110000"/>
            </a:pPr>
            <a:r>
              <a:rPr lang="en-GB" altLang="ko-KR" sz="2400" i="1" dirty="0" smtClean="0">
                <a:solidFill>
                  <a:srgbClr val="376092"/>
                </a:solidFill>
                <a:ea typeface="Gulim" pitchFamily="34" charset="-127"/>
              </a:rPr>
              <a:t>	Compensation for traffic terminated</a:t>
            </a:r>
          </a:p>
          <a:p>
            <a:pPr marL="342900" lvl="1" indent="-342900" algn="l">
              <a:buClr>
                <a:srgbClr val="0E438A"/>
              </a:buClr>
              <a:buSzPct val="110000"/>
              <a:buFont typeface="Arial" pitchFamily="34" charset="0"/>
              <a:buChar char="•"/>
            </a:pPr>
            <a:r>
              <a:rPr lang="en-GB" altLang="ko-KR" sz="2400" b="1" dirty="0">
                <a:solidFill>
                  <a:srgbClr val="376092"/>
                </a:solidFill>
                <a:latin typeface="Calibri" pitchFamily="34" charset="0"/>
                <a:ea typeface="Gulim" pitchFamily="34" charset="-127"/>
                <a:cs typeface="Calibri" pitchFamily="34" charset="0"/>
              </a:rPr>
              <a:t>No proposals to create new international regulatory agencies or mechanisms</a:t>
            </a:r>
          </a:p>
          <a:p>
            <a:pPr marL="342900" lvl="1" indent="-342900" algn="l">
              <a:buClr>
                <a:srgbClr val="0E438A"/>
              </a:buClr>
              <a:buSzPct val="110000"/>
              <a:buFont typeface="Arial" pitchFamily="34" charset="0"/>
              <a:buChar char="•"/>
            </a:pPr>
            <a:r>
              <a:rPr lang="en-GB" altLang="ko-KR" sz="2400" b="1" dirty="0">
                <a:solidFill>
                  <a:srgbClr val="376092"/>
                </a:solidFill>
                <a:ea typeface="Gulim" pitchFamily="34" charset="-127"/>
              </a:rPr>
              <a:t>Proposals that national authorities should implement </a:t>
            </a:r>
            <a:r>
              <a:rPr lang="en-GB" altLang="ko-KR" sz="2400" b="1" dirty="0" smtClean="0">
                <a:solidFill>
                  <a:srgbClr val="376092"/>
                </a:solidFill>
                <a:ea typeface="Gulim" pitchFamily="34" charset="-127"/>
              </a:rPr>
              <a:t>the </a:t>
            </a:r>
            <a:r>
              <a:rPr lang="en-GB" altLang="ko-KR" sz="2400" b="1" dirty="0">
                <a:solidFill>
                  <a:srgbClr val="376092"/>
                </a:solidFill>
                <a:ea typeface="Gulim" pitchFamily="34" charset="-127"/>
              </a:rPr>
              <a:t>ITRs</a:t>
            </a:r>
          </a:p>
          <a:p>
            <a:pPr marL="742950" lvl="2" indent="-342900" algn="l">
              <a:buClr>
                <a:srgbClr val="0E438A"/>
              </a:buClr>
              <a:buSzPct val="110000"/>
            </a:pPr>
            <a:r>
              <a:rPr lang="en-GB" altLang="ko-KR" i="1" dirty="0" smtClean="0">
                <a:solidFill>
                  <a:srgbClr val="376092"/>
                </a:solidFill>
                <a:latin typeface="Calibri" pitchFamily="34" charset="0"/>
                <a:ea typeface="Gulim" pitchFamily="34" charset="-127"/>
                <a:cs typeface="Calibri" pitchFamily="34" charset="0"/>
              </a:rPr>
              <a:t>	First</a:t>
            </a:r>
            <a:r>
              <a:rPr lang="en-GB" altLang="ko-KR" i="1" dirty="0">
                <a:solidFill>
                  <a:srgbClr val="376092"/>
                </a:solidFill>
                <a:latin typeface="Calibri" pitchFamily="34" charset="0"/>
                <a:ea typeface="Gulim" pitchFamily="34" charset="-127"/>
                <a:cs typeface="Calibri" pitchFamily="34" charset="0"/>
              </a:rPr>
              <a:t>, ratification of new ITRs in </a:t>
            </a:r>
            <a:r>
              <a:rPr lang="en-GB" altLang="ko-KR" i="1" dirty="0" smtClean="0">
                <a:solidFill>
                  <a:srgbClr val="376092"/>
                </a:solidFill>
                <a:latin typeface="Calibri" pitchFamily="34" charset="0"/>
                <a:ea typeface="Gulim" pitchFamily="34" charset="-127"/>
                <a:cs typeface="Calibri" pitchFamily="34" charset="0"/>
              </a:rPr>
              <a:t>accordance with national procedures, t</a:t>
            </a:r>
            <a:r>
              <a:rPr lang="en-GB" altLang="ko-KR" i="1" dirty="0" smtClean="0">
                <a:solidFill>
                  <a:srgbClr val="376092"/>
                </a:solidFill>
                <a:ea typeface="Gulim" pitchFamily="34" charset="-127"/>
              </a:rPr>
              <a:t>hen</a:t>
            </a:r>
            <a:r>
              <a:rPr lang="en-GB" altLang="ko-KR" i="1" dirty="0">
                <a:solidFill>
                  <a:srgbClr val="376092"/>
                </a:solidFill>
                <a:ea typeface="Gulim" pitchFamily="34" charset="-127"/>
              </a:rPr>
              <a:t>, transposition into national laws and regulations</a:t>
            </a:r>
          </a:p>
          <a:p>
            <a:pPr marL="342900" lvl="1" indent="-342900" algn="l">
              <a:buClr>
                <a:srgbClr val="0E438A"/>
              </a:buClr>
              <a:buSzPct val="110000"/>
              <a:buFont typeface="Arial" pitchFamily="34" charset="0"/>
              <a:buChar char="•"/>
            </a:pPr>
            <a:r>
              <a:rPr lang="en-GB" altLang="ko-KR" sz="2400" b="1" dirty="0">
                <a:solidFill>
                  <a:srgbClr val="376092"/>
                </a:solidFill>
                <a:ea typeface="Gulim" pitchFamily="34" charset="-127"/>
              </a:rPr>
              <a:t>Possibly, new or revised ITU-T Recommendations</a:t>
            </a:r>
          </a:p>
          <a:p>
            <a:pPr algn="l"/>
            <a:endParaRPr lang="en-US" sz="2400" dirty="0">
              <a:solidFill>
                <a:srgbClr val="376092"/>
              </a:solidFill>
              <a:latin typeface="Calibri" pitchFamily="34" charset="0"/>
              <a:cs typeface="Calibri" pitchFamily="34" charset="0"/>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Proposals: new general principles</a:t>
            </a:r>
            <a:endParaRPr lang="en-US" sz="3000" b="1" dirty="0">
              <a:solidFill>
                <a:schemeClr val="tx2">
                  <a:lumMod val="75000"/>
                </a:schemeClr>
              </a:solidFill>
            </a:endParaRPr>
          </a:p>
        </p:txBody>
      </p:sp>
    </p:spTree>
    <p:extLst>
      <p:ext uri="{BB962C8B-B14F-4D97-AF65-F5344CB8AC3E}">
        <p14:creationId xmlns:p14="http://schemas.microsoft.com/office/powerpoint/2010/main" val="38005377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65299" y="1663700"/>
            <a:ext cx="5982945" cy="1041400"/>
          </a:xfrm>
          <a:prstGeom prst="rect">
            <a:avLst/>
          </a:prstGeom>
        </p:spPr>
      </p:pic>
      <p:pic>
        <p:nvPicPr>
          <p:cNvPr id="8" name="Picture 7"/>
          <p:cNvPicPr>
            <a:picLocks noChangeAspect="1"/>
          </p:cNvPicPr>
          <p:nvPr/>
        </p:nvPicPr>
        <p:blipFill>
          <a:blip r:embed="rId3"/>
          <a:stretch>
            <a:fillRect/>
          </a:stretch>
        </p:blipFill>
        <p:spPr>
          <a:xfrm>
            <a:off x="5803900" y="2895600"/>
            <a:ext cx="2463800" cy="355600"/>
          </a:xfrm>
          <a:prstGeom prst="rect">
            <a:avLst/>
          </a:prstGeom>
        </p:spPr>
      </p:pic>
      <p:pic>
        <p:nvPicPr>
          <p:cNvPr id="9" name="Picture 8"/>
          <p:cNvPicPr>
            <a:picLocks noChangeAspect="1"/>
          </p:cNvPicPr>
          <p:nvPr/>
        </p:nvPicPr>
        <p:blipFill>
          <a:blip r:embed="rId4"/>
          <a:stretch>
            <a:fillRect/>
          </a:stretch>
        </p:blipFill>
        <p:spPr>
          <a:xfrm>
            <a:off x="2705100" y="2895600"/>
            <a:ext cx="5562600" cy="457200"/>
          </a:xfrm>
          <a:prstGeom prst="rect">
            <a:avLst/>
          </a:prstGeom>
        </p:spPr>
      </p:pic>
    </p:spTree>
    <p:extLst>
      <p:ext uri="{BB962C8B-B14F-4D97-AF65-F5344CB8AC3E}">
        <p14:creationId xmlns:p14="http://schemas.microsoft.com/office/powerpoint/2010/main" val="11950341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500"/>
                            </p:stCondLst>
                            <p:childTnLst>
                              <p:par>
                                <p:cTn id="9" presetID="10" presetClass="entr" presetSubtype="0" fill="hold"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4"/>
          <p:cNvSpPr txBox="1">
            <a:spLocks/>
          </p:cNvSpPr>
          <p:nvPr/>
        </p:nvSpPr>
        <p:spPr bwMode="auto">
          <a:xfrm>
            <a:off x="1283379" y="1657011"/>
            <a:ext cx="5785821" cy="5040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marR="0" lvl="0" indent="-342900" algn="l" defTabSz="914400" rtl="0" eaLnBrk="0" fontAlgn="base" latinLnBrk="0" hangingPunct="0">
              <a:lnSpc>
                <a:spcPct val="100000"/>
              </a:lnSpc>
              <a:spcBef>
                <a:spcPts val="900"/>
              </a:spcBef>
              <a:spcAft>
                <a:spcPts val="900"/>
              </a:spcAft>
              <a:buClr>
                <a:srgbClr val="0E438A"/>
              </a:buClr>
              <a:buSzPct val="110000"/>
              <a:buFont typeface="Wingdings" pitchFamily="2" charset="2"/>
              <a:buChar char="§"/>
              <a:tabLst/>
              <a:defRPr/>
            </a:pPr>
            <a:endParaRPr kumimoji="0" lang="en-US" sz="1700" b="0" i="0" u="none" strike="noStrike" kern="0" cap="none" spc="0" normalizeH="0" baseline="0" noProof="0" dirty="0" smtClean="0">
              <a:ln>
                <a:noFill/>
              </a:ln>
              <a:solidFill>
                <a:srgbClr val="5C5C5C">
                  <a:lumMod val="50000"/>
                </a:srgbClr>
              </a:solidFill>
              <a:effectLst/>
              <a:uLnTx/>
              <a:uFillTx/>
              <a:latin typeface="Calibri" pitchFamily="34" charset="0"/>
              <a:ea typeface="+mn-ea"/>
              <a:cs typeface="Calibri" pitchFamily="34" charset="0"/>
            </a:endParaRPr>
          </a:p>
        </p:txBody>
      </p:sp>
      <p:sp>
        <p:nvSpPr>
          <p:cNvPr id="8"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1</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7" name="TextBox 6"/>
          <p:cNvSpPr txBox="1"/>
          <p:nvPr/>
        </p:nvSpPr>
        <p:spPr>
          <a:xfrm>
            <a:off x="990600" y="2090057"/>
            <a:ext cx="184731" cy="369332"/>
          </a:xfrm>
          <a:prstGeom prst="rect">
            <a:avLst/>
          </a:prstGeom>
          <a:noFill/>
        </p:spPr>
        <p:txBody>
          <a:bodyPr wrap="none" rtlCol="0">
            <a:spAutoFit/>
          </a:bodyPr>
          <a:lstStyle/>
          <a:p>
            <a:endParaRPr lang="en-US" dirty="0"/>
          </a:p>
        </p:txBody>
      </p:sp>
      <p:sp>
        <p:nvSpPr>
          <p:cNvPr id="9" name="TextBox 8"/>
          <p:cNvSpPr txBox="1"/>
          <p:nvPr/>
        </p:nvSpPr>
        <p:spPr>
          <a:xfrm>
            <a:off x="1283379" y="2090056"/>
            <a:ext cx="7468735" cy="646331"/>
          </a:xfrm>
          <a:prstGeom prst="rect">
            <a:avLst/>
          </a:prstGeom>
          <a:noFill/>
        </p:spPr>
        <p:txBody>
          <a:bodyPr wrap="square" rtlCol="0">
            <a:spAutoFit/>
          </a:bodyPr>
          <a:lstStyle/>
          <a:p>
            <a:endParaRPr lang="en-GB" dirty="0" smtClean="0"/>
          </a:p>
          <a:p>
            <a:endParaRPr lang="en-US" dirty="0"/>
          </a:p>
        </p:txBody>
      </p:sp>
      <p:sp>
        <p:nvSpPr>
          <p:cNvPr id="10" name="Rectangle 9"/>
          <p:cNvSpPr/>
          <p:nvPr/>
        </p:nvSpPr>
        <p:spPr>
          <a:xfrm>
            <a:off x="1790700" y="2090057"/>
            <a:ext cx="7150100" cy="4093428"/>
          </a:xfrm>
          <a:prstGeom prst="rect">
            <a:avLst/>
          </a:prstGeom>
        </p:spPr>
        <p:txBody>
          <a:bodyPr wrap="square">
            <a:spAutoFit/>
          </a:bodyPr>
          <a:lstStyle/>
          <a:p>
            <a:pPr marL="0" lvl="1">
              <a:buClr>
                <a:srgbClr val="0E438A"/>
              </a:buClr>
              <a:buSzPct val="110000"/>
            </a:pPr>
            <a:r>
              <a:rPr lang="en-GB" altLang="ko-KR" sz="2000" b="1" i="1" dirty="0" smtClean="0">
                <a:solidFill>
                  <a:schemeClr val="tx2"/>
                </a:solidFill>
                <a:ea typeface="Gulim" pitchFamily="34" charset="-127"/>
              </a:rPr>
              <a:t>FACTS:</a:t>
            </a:r>
          </a:p>
          <a:p>
            <a:pPr marL="742950" lvl="2" indent="-342900">
              <a:buClr>
                <a:srgbClr val="0E438A"/>
              </a:buClr>
              <a:buSzPct val="110000"/>
              <a:buFont typeface="Arial"/>
              <a:buChar char="•"/>
            </a:pPr>
            <a:r>
              <a:rPr lang="en-GB" altLang="ko-KR" sz="2000" dirty="0" smtClean="0">
                <a:solidFill>
                  <a:schemeClr val="tx2"/>
                </a:solidFill>
                <a:latin typeface="Calibri" pitchFamily="34" charset="0"/>
                <a:ea typeface="Gulim" pitchFamily="34" charset="-127"/>
                <a:cs typeface="Calibri" pitchFamily="34" charset="0"/>
              </a:rPr>
              <a:t>Many ITU standards (including ones under development) relate to data networks</a:t>
            </a:r>
          </a:p>
          <a:p>
            <a:pPr marL="742950" lvl="2" indent="-342900">
              <a:buClr>
                <a:srgbClr val="0E438A"/>
              </a:buClr>
              <a:buSzPct val="110000"/>
              <a:buFont typeface="Arial"/>
              <a:buChar char="•"/>
            </a:pPr>
            <a:r>
              <a:rPr lang="en-US" altLang="ko-KR" sz="2000" dirty="0">
                <a:solidFill>
                  <a:schemeClr val="tx2"/>
                </a:solidFill>
                <a:latin typeface="Calibri" pitchFamily="34" charset="0"/>
                <a:ea typeface="Gulim" pitchFamily="34" charset="-127"/>
                <a:cs typeface="Calibri" pitchFamily="34" charset="0"/>
              </a:rPr>
              <a:t>The first standardized data network was ITU’s X.25, developed in 1976, widely used until the 1990s and still used for specialized networks </a:t>
            </a:r>
          </a:p>
          <a:p>
            <a:pPr marL="742950" lvl="2" indent="-342900">
              <a:buClr>
                <a:srgbClr val="0E438A"/>
              </a:buClr>
              <a:buSzPct val="110000"/>
              <a:buFont typeface="Arial"/>
              <a:buChar char="•"/>
            </a:pPr>
            <a:r>
              <a:rPr lang="en-GB" altLang="ko-KR" sz="2000" dirty="0">
                <a:solidFill>
                  <a:schemeClr val="tx2"/>
                </a:solidFill>
                <a:ea typeface="Gulim" pitchFamily="34" charset="-127"/>
              </a:rPr>
              <a:t>X.25 is a packet-switched, connection-oriented architecture</a:t>
            </a:r>
            <a:endParaRPr lang="en-GB" altLang="ko-KR" sz="2000" dirty="0">
              <a:solidFill>
                <a:schemeClr val="tx2"/>
              </a:solidFill>
              <a:latin typeface="Calibri" pitchFamily="34" charset="0"/>
              <a:ea typeface="Gulim" pitchFamily="34" charset="-127"/>
              <a:cs typeface="Calibri" pitchFamily="34" charset="0"/>
            </a:endParaRPr>
          </a:p>
          <a:p>
            <a:pPr marL="742950" lvl="2" indent="-342900">
              <a:buClr>
                <a:srgbClr val="0E438A"/>
              </a:buClr>
              <a:buSzPct val="110000"/>
              <a:buFont typeface="Arial"/>
              <a:buChar char="•"/>
            </a:pPr>
            <a:r>
              <a:rPr lang="en-GB" altLang="ko-KR" sz="2000" dirty="0">
                <a:solidFill>
                  <a:schemeClr val="tx2"/>
                </a:solidFill>
                <a:latin typeface="Calibri" pitchFamily="34" charset="0"/>
                <a:ea typeface="Gulim" pitchFamily="34" charset="-127"/>
                <a:cs typeface="Calibri" pitchFamily="34" charset="0"/>
              </a:rPr>
              <a:t>End-user data network access devices (modems, </a:t>
            </a:r>
            <a:r>
              <a:rPr lang="en-GB" altLang="ko-KR" sz="2000" dirty="0" err="1">
                <a:solidFill>
                  <a:schemeClr val="tx2"/>
                </a:solidFill>
                <a:latin typeface="Calibri" pitchFamily="34" charset="0"/>
                <a:ea typeface="Gulim" pitchFamily="34" charset="-127"/>
                <a:cs typeface="Calibri" pitchFamily="34" charset="0"/>
              </a:rPr>
              <a:t>xDSL</a:t>
            </a:r>
            <a:r>
              <a:rPr lang="en-GB" altLang="ko-KR" sz="2000" dirty="0">
                <a:solidFill>
                  <a:schemeClr val="tx2"/>
                </a:solidFill>
                <a:latin typeface="Calibri" pitchFamily="34" charset="0"/>
                <a:ea typeface="Gulim" pitchFamily="34" charset="-127"/>
                <a:cs typeface="Calibri" pitchFamily="34" charset="0"/>
              </a:rPr>
              <a:t>) have long been based on ITU standards</a:t>
            </a:r>
          </a:p>
          <a:p>
            <a:pPr marL="742950" lvl="2" indent="-342900">
              <a:buClr>
                <a:srgbClr val="0E438A"/>
              </a:buClr>
              <a:buSzPct val="110000"/>
              <a:buFont typeface="Arial"/>
              <a:buChar char="•"/>
            </a:pPr>
            <a:r>
              <a:rPr lang="en-GB" altLang="ko-KR" sz="2000" dirty="0" smtClean="0">
                <a:solidFill>
                  <a:schemeClr val="tx2"/>
                </a:solidFill>
                <a:ea typeface="Gulim" pitchFamily="34" charset="-127"/>
              </a:rPr>
              <a:t>The ITU development sector activities cover all aspects of telecommunications, including in particular data networks</a:t>
            </a:r>
          </a:p>
          <a:p>
            <a:pPr marL="742950" lvl="2" indent="-342900">
              <a:buClr>
                <a:srgbClr val="0E438A"/>
              </a:buClr>
              <a:buSzPct val="110000"/>
              <a:buFont typeface="Arial"/>
              <a:buChar char="•"/>
            </a:pPr>
            <a:r>
              <a:rPr lang="en-GB" altLang="ko-KR" sz="2000" dirty="0" smtClean="0">
                <a:solidFill>
                  <a:schemeClr val="tx2"/>
                </a:solidFill>
                <a:ea typeface="Gulim" pitchFamily="34" charset="-127"/>
              </a:rPr>
              <a:t>The ITU radio sector activities cover all aspects of radio communications, including satellites</a:t>
            </a:r>
          </a:p>
        </p:txBody>
      </p:sp>
      <p:pic>
        <p:nvPicPr>
          <p:cNvPr id="2" name="Picture 1"/>
          <p:cNvPicPr>
            <a:picLocks noChangeAspect="1"/>
          </p:cNvPicPr>
          <p:nvPr/>
        </p:nvPicPr>
        <p:blipFill>
          <a:blip r:embed="rId2"/>
          <a:stretch>
            <a:fillRect/>
          </a:stretch>
        </p:blipFill>
        <p:spPr>
          <a:xfrm>
            <a:off x="507203" y="254297"/>
            <a:ext cx="2755900" cy="399183"/>
          </a:xfrm>
          <a:prstGeom prst="rect">
            <a:avLst/>
          </a:prstGeom>
        </p:spPr>
      </p:pic>
      <p:sp>
        <p:nvSpPr>
          <p:cNvPr id="11" name="Rectangle 10"/>
          <p:cNvSpPr/>
          <p:nvPr/>
        </p:nvSpPr>
        <p:spPr>
          <a:xfrm>
            <a:off x="1155700" y="1111179"/>
            <a:ext cx="7150100" cy="461665"/>
          </a:xfrm>
          <a:prstGeom prst="rect">
            <a:avLst/>
          </a:prstGeom>
        </p:spPr>
        <p:txBody>
          <a:bodyPr wrap="square">
            <a:spAutoFit/>
          </a:bodyPr>
          <a:lstStyle/>
          <a:p>
            <a:pPr marL="0" lvl="1">
              <a:buClr>
                <a:srgbClr val="0E438A"/>
              </a:buClr>
              <a:buSzPct val="110000"/>
            </a:pPr>
            <a:r>
              <a:rPr lang="en-GB" altLang="ko-KR" sz="2400" b="1" i="1" dirty="0">
                <a:solidFill>
                  <a:schemeClr val="tx2"/>
                </a:solidFill>
                <a:latin typeface="Calibri" pitchFamily="34" charset="0"/>
                <a:ea typeface="Gulim" pitchFamily="34" charset="-127"/>
                <a:cs typeface="Calibri" pitchFamily="34" charset="0"/>
              </a:rPr>
              <a:t>Myth: The mandate of ITU is restricted to telephony</a:t>
            </a:r>
          </a:p>
        </p:txBody>
      </p:sp>
      <p:pic>
        <p:nvPicPr>
          <p:cNvPr id="5" name="Picture 4"/>
          <p:cNvPicPr>
            <a:picLocks noChangeAspect="1"/>
          </p:cNvPicPr>
          <p:nvPr/>
        </p:nvPicPr>
        <p:blipFill>
          <a:blip r:embed="rId3">
            <a:alphaModFix amt="88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420101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fade">
                                      <p:cBhvr>
                                        <p:cTn id="37"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fade">
                                      <p:cBhvr>
                                        <p:cTn id="42"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5" end="5"/>
                                            </p:txEl>
                                          </p:spTgt>
                                        </p:tgtEl>
                                        <p:attrNameLst>
                                          <p:attrName>style.visibility</p:attrName>
                                        </p:attrNameLst>
                                      </p:cBhvr>
                                      <p:to>
                                        <p:strVal val="visible"/>
                                      </p:to>
                                    </p:set>
                                    <p:animEffect transition="in" filter="fade">
                                      <p:cBhvr>
                                        <p:cTn id="47" dur="500"/>
                                        <p:tgtEl>
                                          <p:spTgt spid="10">
                                            <p:txEl>
                                              <p:pRg st="5" end="5"/>
                                            </p:txEl>
                                          </p:spTgt>
                                        </p:tgtEl>
                                      </p:cBhvr>
                                    </p:animEffect>
                                  </p:childTnLst>
                                  <p:subTnLst>
                                    <p:animClr clrSpc="rgb" dir="cw">
                                      <p:cBhvr override="childStyle">
                                        <p:cTn dur="1" fill="hold" display="0" masterRel="nextClick" afterEffect="1"/>
                                        <p:tgtEl>
                                          <p:spTgt spid="10">
                                            <p:txEl>
                                              <p:pRg st="5" end="5"/>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6" end="6"/>
                                            </p:txEl>
                                          </p:spTgt>
                                        </p:tgtEl>
                                        <p:attrNameLst>
                                          <p:attrName>style.visibility</p:attrName>
                                        </p:attrNameLst>
                                      </p:cBhvr>
                                      <p:to>
                                        <p:strVal val="visible"/>
                                      </p:to>
                                    </p:set>
                                    <p:animEffect transition="in" filter="fade">
                                      <p:cBhvr>
                                        <p:cTn id="52" dur="500"/>
                                        <p:tgtEl>
                                          <p:spTgt spid="10">
                                            <p:txEl>
                                              <p:pRg st="6" end="6"/>
                                            </p:txEl>
                                          </p:spTgt>
                                        </p:tgtEl>
                                      </p:cBhvr>
                                    </p:animEffect>
                                  </p:childTnLst>
                                  <p:subTnLst>
                                    <p:animClr clrSpc="rgb" dir="cw">
                                      <p:cBhvr override="childStyle">
                                        <p:cTn dur="1" fill="hold" display="0" masterRel="nextClick" afterEffect="1"/>
                                        <p:tgtEl>
                                          <p:spTgt spid="10">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4"/>
          <p:cNvSpPr txBox="1">
            <a:spLocks/>
          </p:cNvSpPr>
          <p:nvPr/>
        </p:nvSpPr>
        <p:spPr bwMode="auto">
          <a:xfrm>
            <a:off x="1283379" y="1657011"/>
            <a:ext cx="5785821" cy="5040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marR="0" lvl="0" indent="-342900" algn="l" defTabSz="914400" rtl="0" eaLnBrk="0" fontAlgn="base" latinLnBrk="0" hangingPunct="0">
              <a:lnSpc>
                <a:spcPct val="100000"/>
              </a:lnSpc>
              <a:spcBef>
                <a:spcPts val="900"/>
              </a:spcBef>
              <a:spcAft>
                <a:spcPts val="900"/>
              </a:spcAft>
              <a:buClr>
                <a:srgbClr val="0E438A"/>
              </a:buClr>
              <a:buSzPct val="110000"/>
              <a:buFont typeface="Wingdings" pitchFamily="2" charset="2"/>
              <a:buChar char="§"/>
              <a:tabLst/>
              <a:defRPr/>
            </a:pPr>
            <a:endParaRPr kumimoji="0" lang="en-US" sz="1700" b="0" i="0" u="none" strike="noStrike" kern="0" cap="none" spc="0" normalizeH="0" baseline="0" noProof="0" dirty="0" smtClean="0">
              <a:ln>
                <a:noFill/>
              </a:ln>
              <a:solidFill>
                <a:srgbClr val="5C5C5C">
                  <a:lumMod val="50000"/>
                </a:srgbClr>
              </a:solidFill>
              <a:effectLst/>
              <a:uLnTx/>
              <a:uFillTx/>
              <a:latin typeface="Calibri" pitchFamily="34" charset="0"/>
              <a:ea typeface="+mn-ea"/>
              <a:cs typeface="Calibri" pitchFamily="34" charset="0"/>
            </a:endParaRPr>
          </a:p>
        </p:txBody>
      </p:sp>
      <p:sp>
        <p:nvSpPr>
          <p:cNvPr id="5" name="TextBox 4"/>
          <p:cNvSpPr txBox="1"/>
          <p:nvPr/>
        </p:nvSpPr>
        <p:spPr>
          <a:xfrm>
            <a:off x="909637" y="1105591"/>
            <a:ext cx="7324725" cy="461665"/>
          </a:xfrm>
          <a:prstGeom prst="rect">
            <a:avLst/>
          </a:prstGeom>
          <a:noFill/>
        </p:spPr>
        <p:txBody>
          <a:bodyPr wrap="square" rtlCol="0">
            <a:spAutoFit/>
          </a:bodyPr>
          <a:lstStyle/>
          <a:p>
            <a:pPr algn="ctr"/>
            <a:r>
              <a:rPr lang="en-US" sz="2400" b="1" i="1" dirty="0" smtClean="0">
                <a:solidFill>
                  <a:srgbClr val="1F497D"/>
                </a:solidFill>
              </a:rPr>
              <a:t>Myth: ITU’s scope does not include the Internet</a:t>
            </a:r>
            <a:endParaRPr lang="en-US" sz="2400" b="1" i="1" dirty="0">
              <a:solidFill>
                <a:srgbClr val="1F497D"/>
              </a:solidFill>
            </a:endParaRPr>
          </a:p>
        </p:txBody>
      </p:sp>
      <p:sp>
        <p:nvSpPr>
          <p:cNvPr id="7" name="TextBox 6"/>
          <p:cNvSpPr txBox="1"/>
          <p:nvPr/>
        </p:nvSpPr>
        <p:spPr>
          <a:xfrm>
            <a:off x="990600" y="2090057"/>
            <a:ext cx="184731" cy="369332"/>
          </a:xfrm>
          <a:prstGeom prst="rect">
            <a:avLst/>
          </a:prstGeom>
          <a:noFill/>
        </p:spPr>
        <p:txBody>
          <a:bodyPr wrap="none" rtlCol="0">
            <a:spAutoFit/>
          </a:bodyPr>
          <a:lstStyle/>
          <a:p>
            <a:endParaRPr lang="en-US" dirty="0"/>
          </a:p>
        </p:txBody>
      </p:sp>
      <p:sp>
        <p:nvSpPr>
          <p:cNvPr id="9" name="TextBox 8"/>
          <p:cNvSpPr txBox="1"/>
          <p:nvPr/>
        </p:nvSpPr>
        <p:spPr>
          <a:xfrm>
            <a:off x="2070100" y="2090056"/>
            <a:ext cx="6209512" cy="3939541"/>
          </a:xfrm>
          <a:prstGeom prst="rect">
            <a:avLst/>
          </a:prstGeom>
          <a:noFill/>
        </p:spPr>
        <p:txBody>
          <a:bodyPr wrap="square" rtlCol="0">
            <a:spAutoFit/>
          </a:bodyPr>
          <a:lstStyle/>
          <a:p>
            <a:r>
              <a:rPr lang="en-GB" sz="2000" b="1" i="1" dirty="0" smtClean="0">
                <a:solidFill>
                  <a:srgbClr val="1F497D"/>
                </a:solidFill>
              </a:rPr>
              <a:t>FACT:</a:t>
            </a:r>
          </a:p>
          <a:p>
            <a:endParaRPr lang="en-GB" sz="2000" dirty="0" smtClean="0">
              <a:solidFill>
                <a:srgbClr val="1F497D"/>
              </a:solidFill>
            </a:endParaRPr>
          </a:p>
          <a:p>
            <a:r>
              <a:rPr lang="en-GB" sz="2000" dirty="0" smtClean="0">
                <a:solidFill>
                  <a:srgbClr val="1F497D"/>
                </a:solidFill>
              </a:rPr>
              <a:t>The ITU Constitution defines telecommunications as:</a:t>
            </a:r>
          </a:p>
          <a:p>
            <a:endParaRPr lang="en-GB" dirty="0" smtClean="0">
              <a:solidFill>
                <a:srgbClr val="1F497D"/>
              </a:solidFill>
            </a:endParaRPr>
          </a:p>
          <a:p>
            <a:r>
              <a:rPr lang="en-GB" sz="2400" dirty="0" smtClean="0">
                <a:solidFill>
                  <a:srgbClr val="1F497D"/>
                </a:solidFill>
              </a:rPr>
              <a:t>“Any transmission, emission or reception of signs, signals,  writing, images and sounds or intelligence of any nature by wire, radio, optical  or other electromagnetic systems.”</a:t>
            </a:r>
          </a:p>
          <a:p>
            <a:endParaRPr lang="en-GB" dirty="0" smtClean="0">
              <a:solidFill>
                <a:srgbClr val="1F497D"/>
              </a:solidFill>
            </a:endParaRPr>
          </a:p>
          <a:p>
            <a:r>
              <a:rPr lang="en-GB" sz="2000" b="1" dirty="0" smtClean="0">
                <a:solidFill>
                  <a:srgbClr val="1F497D"/>
                </a:solidFill>
              </a:rPr>
              <a:t>Many consider that this </a:t>
            </a:r>
            <a:r>
              <a:rPr lang="en-GB" sz="2000" b="1" dirty="0">
                <a:solidFill>
                  <a:srgbClr val="1F497D"/>
                </a:solidFill>
              </a:rPr>
              <a:t>includes communications via the Internet, </a:t>
            </a:r>
            <a:r>
              <a:rPr lang="en-GB" sz="2000" b="1" dirty="0" smtClean="0">
                <a:solidFill>
                  <a:srgbClr val="1F497D"/>
                </a:solidFill>
              </a:rPr>
              <a:t> which </a:t>
            </a:r>
            <a:r>
              <a:rPr lang="en-GB" sz="2000" b="1" dirty="0">
                <a:solidFill>
                  <a:srgbClr val="1F497D"/>
                </a:solidFill>
              </a:rPr>
              <a:t>runs on telecom infrastructure</a:t>
            </a:r>
          </a:p>
          <a:p>
            <a:endParaRPr lang="en-US" dirty="0">
              <a:solidFill>
                <a:srgbClr val="1F497D"/>
              </a:solidFill>
            </a:endParaRPr>
          </a:p>
        </p:txBody>
      </p:sp>
      <p:sp>
        <p:nvSpPr>
          <p:cNvPr id="10"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2</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11" name="Picture 10"/>
          <p:cNvPicPr>
            <a:picLocks noChangeAspect="1"/>
          </p:cNvPicPr>
          <p:nvPr/>
        </p:nvPicPr>
        <p:blipFill>
          <a:blip r:embed="rId2"/>
          <a:stretch>
            <a:fillRect/>
          </a:stretch>
        </p:blipFill>
        <p:spPr>
          <a:xfrm>
            <a:off x="507203" y="254297"/>
            <a:ext cx="2755900" cy="399183"/>
          </a:xfrm>
          <a:prstGeom prst="rect">
            <a:avLst/>
          </a:prstGeom>
        </p:spPr>
      </p:pic>
      <p:pic>
        <p:nvPicPr>
          <p:cNvPr id="13" name="Picture 12"/>
          <p:cNvPicPr>
            <a:picLocks noChangeAspect="1"/>
          </p:cNvPicPr>
          <p:nvPr/>
        </p:nvPicPr>
        <p:blipFill>
          <a:blip r:embed="rId3">
            <a:alphaModFix amt="88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420101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625146" y="2198185"/>
            <a:ext cx="7226754" cy="398852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Numerous ITU Resolutions, (e.g. 101, 102, and 133) specify ITU’s mandate with respect to the Internet</a:t>
            </a: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Numerous ITU-T Recommendations relate to the Internet, including on combating spam</a:t>
            </a:r>
            <a:endParaRPr lang="en-GB"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n-GB" altLang="ko-KR" sz="2000" dirty="0" smtClean="0">
                <a:solidFill>
                  <a:srgbClr val="1F497D"/>
                </a:solidFill>
                <a:latin typeface="Calibri" pitchFamily="34" charset="0"/>
                <a:ea typeface="Gulim" pitchFamily="34" charset="-127"/>
                <a:cs typeface="Calibri" pitchFamily="34" charset="0"/>
              </a:rPr>
              <a:t>WCIT’s main preparatory document includes NO </a:t>
            </a:r>
            <a:br>
              <a:rPr lang="en-GB" altLang="ko-KR" sz="2000" dirty="0" smtClean="0">
                <a:solidFill>
                  <a:srgbClr val="1F497D"/>
                </a:solidFill>
                <a:latin typeface="Calibri" pitchFamily="34" charset="0"/>
                <a:ea typeface="Gulim" pitchFamily="34" charset="-127"/>
                <a:cs typeface="Calibri" pitchFamily="34" charset="0"/>
              </a:rPr>
            </a:br>
            <a:r>
              <a:rPr lang="en-GB" altLang="ko-KR" sz="2000" dirty="0" smtClean="0">
                <a:solidFill>
                  <a:srgbClr val="1F497D"/>
                </a:solidFill>
                <a:latin typeface="Calibri" pitchFamily="34" charset="0"/>
                <a:ea typeface="Gulim" pitchFamily="34" charset="-127"/>
                <a:cs typeface="Calibri" pitchFamily="34" charset="0"/>
              </a:rPr>
              <a:t>proposals related to ITU control of Internet domain names or IP addresses</a:t>
            </a: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Some </a:t>
            </a:r>
            <a:r>
              <a:rPr lang="en-GB" altLang="ko-KR" sz="2000" i="1" dirty="0" smtClean="0">
                <a:solidFill>
                  <a:srgbClr val="1F497D"/>
                </a:solidFill>
                <a:ea typeface="Gulim" pitchFamily="34" charset="-127"/>
              </a:rPr>
              <a:t>older</a:t>
            </a:r>
            <a:r>
              <a:rPr lang="en-GB" altLang="ko-KR" sz="2000" dirty="0" smtClean="0">
                <a:solidFill>
                  <a:srgbClr val="1F497D"/>
                </a:solidFill>
                <a:ea typeface="Gulim" pitchFamily="34" charset="-127"/>
              </a:rPr>
              <a:t> proposals referred to IP addresses</a:t>
            </a: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Some current proposals relate to routing (including of IP traffic) and to billing (including of IP traffic)</a:t>
            </a:r>
          </a:p>
          <a:p>
            <a:pPr marL="742950" lvl="2" indent="-342900" algn="l">
              <a:buClr>
                <a:srgbClr val="0E438A"/>
              </a:buClr>
              <a:buSzPct val="110000"/>
              <a:buFont typeface="Arial"/>
              <a:buChar char="•"/>
            </a:pPr>
            <a:endParaRPr lang="en-GB" altLang="ko-KR" sz="2000" dirty="0" smtClean="0">
              <a:solidFill>
                <a:srgbClr val="1F497D"/>
              </a:solidFill>
              <a:ea typeface="Gulim" pitchFamily="34" charset="-127"/>
            </a:endParaRPr>
          </a:p>
          <a:p>
            <a:pPr algn="l"/>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3</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2" name="Rectangle 1"/>
          <p:cNvSpPr/>
          <p:nvPr/>
        </p:nvSpPr>
        <p:spPr>
          <a:xfrm>
            <a:off x="647700" y="997857"/>
            <a:ext cx="8089900" cy="1200328"/>
          </a:xfrm>
          <a:prstGeom prst="rect">
            <a:avLst/>
          </a:prstGeom>
        </p:spPr>
        <p:txBody>
          <a:bodyPr wrap="square">
            <a:spAutoFit/>
          </a:bodyPr>
          <a:lstStyle/>
          <a:p>
            <a:pPr marL="0" lvl="1" algn="ctr">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WCIT is about ITU or the UN extending </a:t>
            </a:r>
            <a:r>
              <a:rPr lang="en-GB" altLang="ko-KR" sz="2400" b="1" i="1" dirty="0" smtClean="0">
                <a:solidFill>
                  <a:srgbClr val="1F497D"/>
                </a:solidFill>
                <a:latin typeface="Calibri" pitchFamily="34" charset="0"/>
                <a:ea typeface="Gulim" pitchFamily="34" charset="-127"/>
                <a:cs typeface="Calibri" pitchFamily="34" charset="0"/>
              </a:rPr>
              <a:t/>
            </a:r>
            <a:br>
              <a:rPr lang="en-GB" altLang="ko-KR" sz="2400" b="1" i="1" dirty="0" smtClean="0">
                <a:solidFill>
                  <a:srgbClr val="1F497D"/>
                </a:solidFill>
                <a:latin typeface="Calibri" pitchFamily="34" charset="0"/>
                <a:ea typeface="Gulim" pitchFamily="34" charset="-127"/>
                <a:cs typeface="Calibri" pitchFamily="34" charset="0"/>
              </a:rPr>
            </a:br>
            <a:r>
              <a:rPr lang="en-GB" altLang="ko-KR" sz="2400" b="1" i="1" dirty="0" smtClean="0">
                <a:solidFill>
                  <a:srgbClr val="1F497D"/>
                </a:solidFill>
                <a:latin typeface="Calibri" pitchFamily="34" charset="0"/>
                <a:ea typeface="Gulim" pitchFamily="34" charset="-127"/>
                <a:cs typeface="Calibri" pitchFamily="34" charset="0"/>
              </a:rPr>
              <a:t>their </a:t>
            </a:r>
            <a:r>
              <a:rPr lang="en-GB" altLang="ko-KR" sz="2400" b="1" i="1" dirty="0">
                <a:solidFill>
                  <a:srgbClr val="1F497D"/>
                </a:solidFill>
                <a:latin typeface="Calibri" pitchFamily="34" charset="0"/>
                <a:ea typeface="Gulim" pitchFamily="34" charset="-127"/>
                <a:cs typeface="Calibri" pitchFamily="34" charset="0"/>
              </a:rPr>
              <a:t>mandate so as to control the Internet</a:t>
            </a:r>
          </a:p>
          <a:p>
            <a:pPr marL="0" lvl="1" algn="ctr">
              <a:buClr>
                <a:srgbClr val="0E438A"/>
              </a:buClr>
              <a:buSzPct val="110000"/>
            </a:pPr>
            <a:endParaRPr lang="en-GB" altLang="ko-KR" sz="2400" i="1" dirty="0">
              <a:solidFill>
                <a:srgbClr val="1F497D"/>
              </a:solidFill>
              <a:ea typeface="Gulim" pitchFamily="34" charset="-127"/>
            </a:endParaRPr>
          </a:p>
        </p:txBody>
      </p:sp>
      <p:pic>
        <p:nvPicPr>
          <p:cNvPr id="9" name="Picture 8"/>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2095499" y="2273300"/>
            <a:ext cx="5778501" cy="437678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GB" altLang="ko-KR" sz="2000" dirty="0" smtClean="0">
                <a:solidFill>
                  <a:srgbClr val="1F497D"/>
                </a:solidFill>
                <a:latin typeface="Calibri" pitchFamily="34" charset="0"/>
                <a:ea typeface="Gulim" pitchFamily="34" charset="-127"/>
                <a:cs typeface="Calibri" pitchFamily="34" charset="0"/>
              </a:rPr>
              <a:t>All Internet traffic moves under Art. 9 </a:t>
            </a:r>
            <a:br>
              <a:rPr lang="en-GB" altLang="ko-KR" sz="2000" dirty="0" smtClean="0">
                <a:solidFill>
                  <a:srgbClr val="1F497D"/>
                </a:solidFill>
                <a:latin typeface="Calibri" pitchFamily="34" charset="0"/>
                <a:ea typeface="Gulim" pitchFamily="34" charset="-127"/>
                <a:cs typeface="Calibri" pitchFamily="34" charset="0"/>
              </a:rPr>
            </a:br>
            <a:r>
              <a:rPr lang="en-GB" altLang="ko-KR" sz="2000" dirty="0" smtClean="0">
                <a:solidFill>
                  <a:srgbClr val="1F497D"/>
                </a:solidFill>
                <a:latin typeface="Calibri" pitchFamily="34" charset="0"/>
                <a:ea typeface="Gulim" pitchFamily="34" charset="-127"/>
                <a:cs typeface="Calibri" pitchFamily="34" charset="0"/>
              </a:rPr>
              <a:t>of the ITRs</a:t>
            </a: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An existing ITU-T Recommendation, and its Supplement, concern charging and accounting for the Internet</a:t>
            </a: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Some proposals could affect the way costs are shared between users and suppliers</a:t>
            </a:r>
          </a:p>
          <a:p>
            <a:pPr marL="742950" lvl="2" indent="-342900" algn="l">
              <a:buClr>
                <a:srgbClr val="0E438A"/>
              </a:buClr>
              <a:buSzPct val="110000"/>
              <a:buFont typeface="Arial"/>
              <a:buChar char="•"/>
            </a:pPr>
            <a:endParaRPr lang="en-GB" altLang="ko-KR" sz="2000" dirty="0" smtClean="0">
              <a:solidFill>
                <a:srgbClr val="1F497D"/>
              </a:solidFill>
              <a:ea typeface="Gulim" pitchFamily="34" charset="-127"/>
            </a:endParaRPr>
          </a:p>
          <a:p>
            <a:pPr algn="l"/>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4</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Content Placeholder 2"/>
          <p:cNvSpPr txBox="1">
            <a:spLocks/>
          </p:cNvSpPr>
          <p:nvPr/>
        </p:nvSpPr>
        <p:spPr>
          <a:xfrm>
            <a:off x="582026" y="1084479"/>
            <a:ext cx="8079373" cy="99832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WCIT may extend the scope of ITU to include </a:t>
            </a:r>
            <a:r>
              <a:rPr lang="en-GB" altLang="ko-KR" sz="2400" b="1" i="1" dirty="0" smtClean="0">
                <a:solidFill>
                  <a:srgbClr val="1F497D"/>
                </a:solidFill>
                <a:latin typeface="Calibri" pitchFamily="34" charset="0"/>
                <a:ea typeface="Gulim" pitchFamily="34" charset="-127"/>
                <a:cs typeface="Calibri" pitchFamily="34" charset="0"/>
              </a:rPr>
              <a:t/>
            </a:r>
            <a:br>
              <a:rPr lang="en-GB" altLang="ko-KR" sz="2400" b="1" i="1" dirty="0" smtClean="0">
                <a:solidFill>
                  <a:srgbClr val="1F497D"/>
                </a:solidFill>
                <a:latin typeface="Calibri" pitchFamily="34" charset="0"/>
                <a:ea typeface="Gulim" pitchFamily="34" charset="-127"/>
                <a:cs typeface="Calibri" pitchFamily="34" charset="0"/>
              </a:rPr>
            </a:br>
            <a:r>
              <a:rPr lang="en-GB" altLang="ko-KR" sz="2400" b="1" i="1" dirty="0" smtClean="0">
                <a:solidFill>
                  <a:srgbClr val="1F497D"/>
                </a:solidFill>
                <a:latin typeface="Calibri" pitchFamily="34" charset="0"/>
                <a:ea typeface="Gulim" pitchFamily="34" charset="-127"/>
                <a:cs typeface="Calibri" pitchFamily="34" charset="0"/>
              </a:rPr>
              <a:t>charging </a:t>
            </a:r>
            <a:r>
              <a:rPr lang="en-GB" altLang="ko-KR" sz="2400" b="1" i="1" dirty="0">
                <a:solidFill>
                  <a:srgbClr val="1F497D"/>
                </a:solidFill>
                <a:latin typeface="Calibri" pitchFamily="34" charset="0"/>
                <a:ea typeface="Gulim" pitchFamily="34" charset="-127"/>
                <a:cs typeface="Calibri" pitchFamily="34" charset="0"/>
              </a:rPr>
              <a:t>and accounting for Internet traffic</a:t>
            </a:r>
          </a:p>
          <a:p>
            <a:pPr marL="0" lvl="1">
              <a:buClr>
                <a:srgbClr val="0E438A"/>
              </a:buClr>
              <a:buSzPct val="110000"/>
            </a:pPr>
            <a:endParaRPr lang="en-GB" altLang="ko-KR" sz="2400" b="1" i="1" dirty="0">
              <a:solidFill>
                <a:srgbClr val="1F497D"/>
              </a:solidFill>
              <a:ea typeface="Gulim" pitchFamily="34" charset="-127"/>
            </a:endParaRPr>
          </a:p>
        </p:txBody>
      </p:sp>
      <p:pic>
        <p:nvPicPr>
          <p:cNvPr id="12" name="Picture 11"/>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build="p"/>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429657" y="1792978"/>
            <a:ext cx="7155543" cy="388799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GB" altLang="ko-KR" sz="2000" dirty="0">
                <a:solidFill>
                  <a:srgbClr val="1F497D"/>
                </a:solidFill>
                <a:latin typeface="Calibri" pitchFamily="34" charset="0"/>
                <a:ea typeface="Gulim" pitchFamily="34" charset="-127"/>
                <a:cs typeface="Calibri" pitchFamily="34" charset="0"/>
              </a:rPr>
              <a:t>T</a:t>
            </a:r>
            <a:r>
              <a:rPr lang="en-GB" altLang="ko-KR" sz="2000" dirty="0" smtClean="0">
                <a:solidFill>
                  <a:srgbClr val="1F497D"/>
                </a:solidFill>
                <a:latin typeface="Calibri" pitchFamily="34" charset="0"/>
                <a:ea typeface="Gulim" pitchFamily="34" charset="-127"/>
                <a:cs typeface="Calibri" pitchFamily="34" charset="0"/>
              </a:rPr>
              <a:t>he ITU Constitution (Art. 34) gives </a:t>
            </a:r>
            <a:r>
              <a:rPr lang="en-US" altLang="ko-KR" sz="2000" dirty="0" smtClean="0">
                <a:solidFill>
                  <a:srgbClr val="1F497D"/>
                </a:solidFill>
                <a:latin typeface="Calibri" pitchFamily="34" charset="0"/>
                <a:ea typeface="Gulim" pitchFamily="34" charset="-127"/>
                <a:cs typeface="Calibri" pitchFamily="34" charset="0"/>
              </a:rPr>
              <a:t>Member States the right to cut off, in accordance with national laws, any private telecommunications which may appear dangerous to the security of the State or contrary to its laws, to public order or to decency</a:t>
            </a:r>
            <a:endParaRPr lang="en-GB"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The ITRs cannot override or conflict with the Constitution</a:t>
            </a: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There is a proposal to ensure </a:t>
            </a:r>
            <a:r>
              <a:rPr lang="en-US" altLang="ko-KR" sz="2000" dirty="0" smtClean="0">
                <a:solidFill>
                  <a:srgbClr val="1F497D"/>
                </a:solidFill>
                <a:ea typeface="Gulim" pitchFamily="34" charset="-127"/>
              </a:rPr>
              <a:t>that interception and monitoring of international telecommunications be subject to due process authorized in accordance with national laws</a:t>
            </a:r>
          </a:p>
          <a:p>
            <a:pPr marL="742950" lvl="2" indent="-342900" algn="l">
              <a:buClr>
                <a:srgbClr val="0E438A"/>
              </a:buClr>
              <a:buSzPct val="110000"/>
              <a:buFont typeface="Arial"/>
              <a:buChar char="•"/>
            </a:pPr>
            <a:r>
              <a:rPr lang="en-US" altLang="ko-KR" sz="2000" dirty="0" smtClean="0">
                <a:solidFill>
                  <a:srgbClr val="1F497D"/>
                </a:solidFill>
                <a:ea typeface="Gulim" pitchFamily="34" charset="-127"/>
              </a:rPr>
              <a:t>Provisions on transparency of routing and call identification might facilitate some types of oversight by governments</a:t>
            </a:r>
            <a:endParaRPr lang="en-GB" altLang="ko-KR" sz="2000" dirty="0" smtClean="0">
              <a:solidFill>
                <a:srgbClr val="1F497D"/>
              </a:solidFill>
              <a:ea typeface="Gulim" pitchFamily="34" charset="-127"/>
            </a:endParaRPr>
          </a:p>
          <a:p>
            <a:pPr algn="l"/>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5</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10" name="Content Placeholder 2"/>
          <p:cNvSpPr txBox="1">
            <a:spLocks/>
          </p:cNvSpPr>
          <p:nvPr/>
        </p:nvSpPr>
        <p:spPr>
          <a:xfrm>
            <a:off x="901700" y="1067368"/>
            <a:ext cx="7683500" cy="66708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WCIT is about imposing censorship</a:t>
            </a:r>
          </a:p>
        </p:txBody>
      </p:sp>
      <p:pic>
        <p:nvPicPr>
          <p:cNvPr id="11" name="Picture 10"/>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build="p"/>
      <p:bldP spid="1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722127" y="2075079"/>
            <a:ext cx="7142473" cy="444681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pitchFamily="34" charset="0"/>
              <a:buChar char="•"/>
            </a:pPr>
            <a:r>
              <a:rPr lang="en-GB" altLang="ko-KR" sz="2000" dirty="0" smtClean="0">
                <a:solidFill>
                  <a:srgbClr val="1F497D"/>
                </a:solidFill>
                <a:ea typeface="Gulim" pitchFamily="34" charset="-127"/>
              </a:rPr>
              <a:t>There are proposals to:</a:t>
            </a:r>
          </a:p>
          <a:p>
            <a:pPr marL="400050" lvl="2" algn="l">
              <a:buClr>
                <a:srgbClr val="0E438A"/>
              </a:buClr>
              <a:buSzPct val="110000"/>
            </a:pPr>
            <a:r>
              <a:rPr lang="en-GB" altLang="ko-KR" sz="2000" dirty="0" smtClean="0">
                <a:solidFill>
                  <a:srgbClr val="1F497D"/>
                </a:solidFill>
                <a:ea typeface="Gulim" pitchFamily="34" charset="-127"/>
              </a:rPr>
              <a:t>		- encourage cooperation to combat spam</a:t>
            </a:r>
          </a:p>
          <a:p>
            <a:pPr marL="400050" lvl="2" algn="l">
              <a:buClr>
                <a:srgbClr val="0E438A"/>
              </a:buClr>
              <a:buSzPct val="110000"/>
            </a:pPr>
            <a:r>
              <a:rPr lang="en-GB" altLang="ko-KR" sz="2000" dirty="0" smtClean="0">
                <a:solidFill>
                  <a:srgbClr val="1F497D"/>
                </a:solidFill>
                <a:ea typeface="Gulim" pitchFamily="34" charset="-127"/>
              </a:rPr>
              <a:t>		- improve network security and the protection of privacy</a:t>
            </a:r>
          </a:p>
          <a:p>
            <a:pPr marL="742950" lvl="2" indent="-342900" algn="l">
              <a:buClr>
                <a:srgbClr val="0E438A"/>
              </a:buClr>
              <a:buSzPct val="110000"/>
              <a:buFont typeface="Arial" pitchFamily="34" charset="0"/>
              <a:buChar char="•"/>
            </a:pPr>
            <a:r>
              <a:rPr lang="en-US" altLang="ko-KR" sz="2000" dirty="0" smtClean="0">
                <a:solidFill>
                  <a:srgbClr val="1F497D"/>
                </a:solidFill>
                <a:ea typeface="Gulim" pitchFamily="34" charset="-127"/>
              </a:rPr>
              <a:t>In Article 33 of ITU’s Constitution, Member States recognize the right of the public to correspond through international telecommunications</a:t>
            </a:r>
            <a:endParaRPr lang="en-US" altLang="ko-KR" sz="2000" dirty="0">
              <a:solidFill>
                <a:srgbClr val="1F497D"/>
              </a:solidFill>
              <a:ea typeface="Gulim" pitchFamily="34" charset="-127"/>
            </a:endParaRPr>
          </a:p>
          <a:p>
            <a:pPr marL="742950" lvl="2" indent="-342900" algn="l">
              <a:buClr>
                <a:srgbClr val="0E438A"/>
              </a:buClr>
              <a:buSzPct val="110000"/>
              <a:buFont typeface="Arial" pitchFamily="34" charset="0"/>
              <a:buChar char="•"/>
            </a:pPr>
            <a:r>
              <a:rPr lang="en-US" altLang="ko-KR" sz="2000" dirty="0" smtClean="0">
                <a:solidFill>
                  <a:srgbClr val="1F497D"/>
                </a:solidFill>
                <a:ea typeface="Gulim" pitchFamily="34" charset="-127"/>
              </a:rPr>
              <a:t>Most countries already have measures to e.g. protect copyright owners, prevent defamation, etc. Such measures are permitted by Article 34 of the ITU’s Constitution</a:t>
            </a:r>
          </a:p>
          <a:p>
            <a:pPr marL="742950" lvl="2" indent="-342900" algn="l">
              <a:buClr>
                <a:srgbClr val="0E438A"/>
              </a:buClr>
              <a:buSzPct val="110000"/>
              <a:buFont typeface="Arial"/>
              <a:buChar char="•"/>
            </a:pPr>
            <a:r>
              <a:rPr lang="en-US" altLang="ko-KR" sz="2000" dirty="0" smtClean="0">
                <a:solidFill>
                  <a:srgbClr val="1F497D"/>
                </a:solidFill>
                <a:ea typeface="Gulim" pitchFamily="34" charset="-127"/>
              </a:rPr>
              <a:t>The ITRs cannot contradict the Constitution</a:t>
            </a:r>
          </a:p>
          <a:p>
            <a:pPr marL="742950" lvl="2" indent="-342900" algn="l">
              <a:buClr>
                <a:srgbClr val="0E438A"/>
              </a:buClr>
              <a:buSzPct val="110000"/>
              <a:buFont typeface="Arial"/>
              <a:buChar char="•"/>
            </a:pPr>
            <a:endParaRPr lang="en-GB" altLang="ko-KR" sz="2000" dirty="0" smtClean="0">
              <a:solidFill>
                <a:srgbClr val="1F497D"/>
              </a:solidFill>
              <a:ea typeface="Gulim" pitchFamily="34" charset="-127"/>
            </a:endParaRPr>
          </a:p>
          <a:p>
            <a:pPr algn="l"/>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6</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Content Placeholder 2"/>
          <p:cNvSpPr txBox="1">
            <a:spLocks/>
          </p:cNvSpPr>
          <p:nvPr/>
        </p:nvSpPr>
        <p:spPr>
          <a:xfrm>
            <a:off x="507203" y="1066800"/>
            <a:ext cx="8344697" cy="74929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Proposals related to security could hinder </a:t>
            </a:r>
            <a:r>
              <a:rPr lang="en-GB" altLang="ko-KR" sz="2400" b="1" i="1" dirty="0" smtClean="0">
                <a:solidFill>
                  <a:srgbClr val="1F497D"/>
                </a:solidFill>
                <a:latin typeface="Calibri" pitchFamily="34" charset="0"/>
                <a:ea typeface="Gulim" pitchFamily="34" charset="-127"/>
                <a:cs typeface="Calibri" pitchFamily="34" charset="0"/>
              </a:rPr>
              <a:t/>
            </a:r>
            <a:br>
              <a:rPr lang="en-GB" altLang="ko-KR" sz="2400" b="1" i="1" dirty="0" smtClean="0">
                <a:solidFill>
                  <a:srgbClr val="1F497D"/>
                </a:solidFill>
                <a:latin typeface="Calibri" pitchFamily="34" charset="0"/>
                <a:ea typeface="Gulim" pitchFamily="34" charset="-127"/>
                <a:cs typeface="Calibri" pitchFamily="34" charset="0"/>
              </a:rPr>
            </a:br>
            <a:r>
              <a:rPr lang="en-GB" altLang="ko-KR" sz="2400" b="1" i="1" dirty="0" smtClean="0">
                <a:solidFill>
                  <a:srgbClr val="1F497D"/>
                </a:solidFill>
                <a:latin typeface="Calibri" pitchFamily="34" charset="0"/>
                <a:ea typeface="Gulim" pitchFamily="34" charset="-127"/>
                <a:cs typeface="Calibri" pitchFamily="34" charset="0"/>
              </a:rPr>
              <a:t>the </a:t>
            </a:r>
            <a:r>
              <a:rPr lang="en-GB" altLang="ko-KR" sz="2400" b="1" i="1" dirty="0">
                <a:solidFill>
                  <a:srgbClr val="1F497D"/>
                </a:solidFill>
                <a:latin typeface="Calibri" pitchFamily="34" charset="0"/>
                <a:ea typeface="Gulim" pitchFamily="34" charset="-127"/>
                <a:cs typeface="Calibri" pitchFamily="34" charset="0"/>
              </a:rPr>
              <a:t>free flow of information</a:t>
            </a:r>
          </a:p>
        </p:txBody>
      </p:sp>
      <p:pic>
        <p:nvPicPr>
          <p:cNvPr id="10" name="Picture 9"/>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fade">
                                      <p:cBhvr>
                                        <p:cTn id="52" dur="500"/>
                                        <p:tgtEl>
                                          <p:spTgt spid="5">
                                            <p:txEl>
                                              <p:pRg st="6" end="6"/>
                                            </p:txEl>
                                          </p:spTgt>
                                        </p:tgtEl>
                                      </p:cBhvr>
                                    </p:animEffect>
                                  </p:childTnLst>
                                  <p:subTnLst>
                                    <p:animClr clrSpc="rgb" dir="cw">
                                      <p:cBhvr override="childStyle">
                                        <p:cTn dur="1" fill="hold" display="0" masterRel="nextClick" afterEffect="1"/>
                                        <p:tgtEl>
                                          <p:spTgt spid="5">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645558" y="2065545"/>
            <a:ext cx="7206342"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400050" lvl="2" algn="l">
              <a:buClr>
                <a:srgbClr val="0E438A"/>
              </a:buClr>
              <a:buSzPct val="110000"/>
            </a:pPr>
            <a:r>
              <a:rPr lang="en-US" altLang="ko-KR" sz="2000" dirty="0" smtClean="0">
                <a:solidFill>
                  <a:srgbClr val="1F497D"/>
                </a:solidFill>
                <a:latin typeface="Calibri" pitchFamily="34" charset="0"/>
                <a:ea typeface="Gulim" pitchFamily="34" charset="-127"/>
                <a:cs typeface="Calibri" pitchFamily="34" charset="0"/>
              </a:rPr>
              <a:t>There are proposals to:</a:t>
            </a:r>
          </a:p>
          <a:p>
            <a:pPr marL="742950" lvl="2" indent="-342900" algn="l">
              <a:buClr>
                <a:srgbClr val="0E438A"/>
              </a:buClr>
              <a:buSzPct val="110000"/>
              <a:buFont typeface="Arial" pitchFamily="34" charset="0"/>
              <a:buChar char="•"/>
            </a:pPr>
            <a:r>
              <a:rPr lang="en-US" altLang="ko-KR" sz="2000" dirty="0" smtClean="0">
                <a:solidFill>
                  <a:srgbClr val="1F497D"/>
                </a:solidFill>
                <a:latin typeface="Calibri" pitchFamily="34" charset="0"/>
                <a:ea typeface="Gulim" pitchFamily="34" charset="-127"/>
                <a:cs typeface="Calibri" pitchFamily="34" charset="0"/>
              </a:rPr>
              <a:t>limit roaming prices - based on costs, prices in the visited country, or prices in the home country</a:t>
            </a:r>
            <a:endParaRPr lang="en-GB" altLang="ko-KR" sz="2000" dirty="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pitchFamily="34" charset="0"/>
              <a:buChar char="•"/>
            </a:pPr>
            <a:r>
              <a:rPr lang="en-GB" altLang="ko-KR" sz="2000" dirty="0" smtClean="0">
                <a:solidFill>
                  <a:srgbClr val="1F497D"/>
                </a:solidFill>
                <a:ea typeface="Gulim" pitchFamily="34" charset="-127"/>
              </a:rPr>
              <a:t>ensure transparency of prices, wholesale and retail, in general and for roaming</a:t>
            </a:r>
          </a:p>
          <a:p>
            <a:pPr marL="742950" lvl="2" indent="-342900" algn="l">
              <a:buClr>
                <a:srgbClr val="0E438A"/>
              </a:buClr>
              <a:buSzPct val="110000"/>
              <a:buFont typeface="Arial" pitchFamily="34" charset="0"/>
              <a:buChar char="•"/>
            </a:pPr>
            <a:r>
              <a:rPr lang="en-GB" altLang="ko-KR" sz="2000" dirty="0" smtClean="0">
                <a:solidFill>
                  <a:srgbClr val="1F497D"/>
                </a:solidFill>
                <a:ea typeface="Gulim" pitchFamily="34" charset="-127"/>
              </a:rPr>
              <a:t>encourage cost-based pricing</a:t>
            </a:r>
          </a:p>
          <a:p>
            <a:pPr marL="742950" lvl="2" indent="-342900" algn="l">
              <a:buClr>
                <a:srgbClr val="0E438A"/>
              </a:buClr>
              <a:buSzPct val="110000"/>
              <a:buFont typeface="Arial" pitchFamily="34" charset="0"/>
              <a:buChar char="•"/>
            </a:pPr>
            <a:r>
              <a:rPr lang="en-GB" altLang="ko-KR" sz="2000" dirty="0">
                <a:solidFill>
                  <a:srgbClr val="1F497D"/>
                </a:solidFill>
                <a:ea typeface="Gulim" pitchFamily="34" charset="-127"/>
              </a:rPr>
              <a:t>ensure transmission of calling party identifiers</a:t>
            </a:r>
          </a:p>
          <a:p>
            <a:pPr marL="742950" lvl="2" indent="-342900" algn="l">
              <a:buClr>
                <a:srgbClr val="0E438A"/>
              </a:buClr>
              <a:buSzPct val="110000"/>
              <a:buFont typeface="Arial" pitchFamily="34" charset="0"/>
              <a:buChar char="•"/>
            </a:pPr>
            <a:r>
              <a:rPr lang="en-GB" altLang="ko-KR" sz="2000" dirty="0">
                <a:solidFill>
                  <a:srgbClr val="1F497D"/>
                </a:solidFill>
                <a:ea typeface="Gulim" pitchFamily="34" charset="-127"/>
              </a:rPr>
              <a:t>combat fraud, </a:t>
            </a:r>
            <a:r>
              <a:rPr lang="en-GB" altLang="ko-KR" sz="2000" dirty="0" smtClean="0">
                <a:solidFill>
                  <a:srgbClr val="1F497D"/>
                </a:solidFill>
                <a:ea typeface="Gulim" pitchFamily="34" charset="-127"/>
              </a:rPr>
              <a:t>especially </a:t>
            </a:r>
            <a:r>
              <a:rPr lang="en-GB" altLang="ko-KR" sz="2000" dirty="0">
                <a:solidFill>
                  <a:srgbClr val="1F497D"/>
                </a:solidFill>
                <a:ea typeface="Gulim" pitchFamily="34" charset="-127"/>
              </a:rPr>
              <a:t>from misuse of telephone </a:t>
            </a:r>
            <a:r>
              <a:rPr lang="en-GB" altLang="ko-KR" sz="2000" dirty="0" smtClean="0">
                <a:solidFill>
                  <a:srgbClr val="1F497D"/>
                </a:solidFill>
                <a:ea typeface="Gulim" pitchFamily="34" charset="-127"/>
              </a:rPr>
              <a:t>numbers</a:t>
            </a:r>
          </a:p>
          <a:p>
            <a:pPr marL="742950" lvl="2" indent="-342900" algn="l">
              <a:buClr>
                <a:srgbClr val="0E438A"/>
              </a:buClr>
              <a:buSzPct val="110000"/>
              <a:buFont typeface="Arial" pitchFamily="34" charset="0"/>
              <a:buChar char="•"/>
            </a:pPr>
            <a:r>
              <a:rPr lang="en-US" sz="2000" dirty="0">
                <a:solidFill>
                  <a:srgbClr val="1F497D"/>
                </a:solidFill>
              </a:rPr>
              <a:t>i</a:t>
            </a:r>
            <a:r>
              <a:rPr lang="en-US" sz="2000" dirty="0" smtClean="0">
                <a:solidFill>
                  <a:srgbClr val="1F497D"/>
                </a:solidFill>
              </a:rPr>
              <a:t>mprove access </a:t>
            </a:r>
            <a:r>
              <a:rPr lang="en-US" sz="2000" dirty="0">
                <a:solidFill>
                  <a:srgbClr val="1F497D"/>
                </a:solidFill>
              </a:rPr>
              <a:t>for people with disabilities </a:t>
            </a:r>
            <a:r>
              <a:rPr lang="en-US" sz="2000" dirty="0" smtClean="0">
                <a:solidFill>
                  <a:srgbClr val="1F497D"/>
                </a:solidFill>
              </a:rPr>
              <a:t> </a:t>
            </a:r>
            <a:endParaRPr lang="en-GB" altLang="ko-KR" sz="2000" dirty="0">
              <a:solidFill>
                <a:srgbClr val="1F497D"/>
              </a:solidFill>
              <a:ea typeface="Gulim" pitchFamily="34" charset="-127"/>
            </a:endParaRPr>
          </a:p>
          <a:p>
            <a:pPr marL="400050" lvl="2" algn="l">
              <a:buClr>
                <a:srgbClr val="0E438A"/>
              </a:buClr>
              <a:buSzPct val="110000"/>
            </a:pPr>
            <a:endParaRPr lang="en-GB" altLang="ko-KR" sz="2000" dirty="0" smtClean="0">
              <a:solidFill>
                <a:srgbClr val="1F497D"/>
              </a:solidFill>
              <a:ea typeface="Gulim" pitchFamily="34" charset="-127"/>
            </a:endParaRPr>
          </a:p>
          <a:p>
            <a:pPr algn="l"/>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7</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Content Placeholder 2"/>
          <p:cNvSpPr txBox="1">
            <a:spLocks/>
          </p:cNvSpPr>
          <p:nvPr/>
        </p:nvSpPr>
        <p:spPr>
          <a:xfrm>
            <a:off x="458882" y="1034711"/>
            <a:ext cx="8393017" cy="6223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Consumer interests could be harmed by WCIT</a:t>
            </a:r>
          </a:p>
          <a:p>
            <a:pPr marL="0" lvl="1">
              <a:buClr>
                <a:srgbClr val="0E438A"/>
              </a:buClr>
              <a:buSzPct val="110000"/>
            </a:pPr>
            <a:endParaRPr lang="en-GB" altLang="ko-KR" sz="2400" b="1" i="1" dirty="0">
              <a:solidFill>
                <a:srgbClr val="1F497D"/>
              </a:solidFill>
              <a:ea typeface="Gulim" pitchFamily="34" charset="-127"/>
            </a:endParaRPr>
          </a:p>
        </p:txBody>
      </p:sp>
      <p:pic>
        <p:nvPicPr>
          <p:cNvPr id="10" name="Picture 9"/>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fade">
                                      <p:cBhvr>
                                        <p:cTn id="52" dur="500"/>
                                        <p:tgtEl>
                                          <p:spTgt spid="5">
                                            <p:txEl>
                                              <p:pRg st="6" end="6"/>
                                            </p:txEl>
                                          </p:spTgt>
                                        </p:tgtEl>
                                      </p:cBhvr>
                                    </p:animEffect>
                                  </p:childTnLst>
                                  <p:subTnLst>
                                    <p:animClr clrSpc="rgb" dir="cw">
                                      <p:cBhvr override="childStyle">
                                        <p:cTn dur="1" fill="hold" display="0" masterRel="nextClick" afterEffect="1"/>
                                        <p:tgtEl>
                                          <p:spTgt spid="5">
                                            <p:txEl>
                                              <p:pRg st="6" end="6"/>
                                            </p:txEl>
                                          </p:spTgt>
                                        </p:tgtEl>
                                        <p:attrNameLst>
                                          <p:attrName>ppt_c</p:attrName>
                                        </p:attrNameLst>
                                      </p:cBhvr>
                                      <p:to>
                                        <a:schemeClr val="accent1"/>
                                      </p:to>
                                    </p:animClr>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Effect transition="in" filter="fade">
                                      <p:cBhvr>
                                        <p:cTn id="57" dur="500"/>
                                        <p:tgtEl>
                                          <p:spTgt spid="5">
                                            <p:txEl>
                                              <p:pRg st="7" end="7"/>
                                            </p:txEl>
                                          </p:spTgt>
                                        </p:tgtEl>
                                      </p:cBhvr>
                                    </p:animEffect>
                                  </p:childTnLst>
                                  <p:subTnLst>
                                    <p:animClr clrSpc="rgb" dir="cw">
                                      <p:cBhvr override="childStyle">
                                        <p:cTn dur="1" fill="hold" display="0" masterRel="nextClick" afterEffect="1"/>
                                        <p:tgtEl>
                                          <p:spTgt spid="5">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882900" y="584200"/>
            <a:ext cx="4673600" cy="2336800"/>
          </a:xfrm>
          <a:prstGeom prst="rect">
            <a:avLst/>
          </a:prstGeom>
        </p:spPr>
      </p:pic>
    </p:spTree>
    <p:extLst>
      <p:ext uri="{BB962C8B-B14F-4D97-AF65-F5344CB8AC3E}">
        <p14:creationId xmlns:p14="http://schemas.microsoft.com/office/powerpoint/2010/main" val="1344969797"/>
      </p:ext>
    </p:extLst>
  </p:cSld>
  <p:clrMapOvr>
    <a:masterClrMapping/>
  </p:clrMapOvr>
  <p:transition spd="slow"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568450" y="2392580"/>
            <a:ext cx="7283449"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Many Recommendations (standards) were widely considered to be binding prior to 1988</a:t>
            </a:r>
            <a:endParaRPr lang="en-GB"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In other fields, it is common for laws or regulations to give binding force to standards developed by private organizations: electricity, plumbing, accounting, etc.</a:t>
            </a:r>
          </a:p>
          <a:p>
            <a:pPr marL="742950" lvl="2" indent="-342900" algn="l">
              <a:buClr>
                <a:srgbClr val="0E438A"/>
              </a:buClr>
              <a:buSzPct val="110000"/>
              <a:buFont typeface="Arial"/>
              <a:buChar char="•"/>
            </a:pPr>
            <a:r>
              <a:rPr lang="en-GB" sz="2000" dirty="0" smtClean="0">
                <a:solidFill>
                  <a:srgbClr val="1F497D"/>
                </a:solidFill>
                <a:latin typeface="Calibri" pitchFamily="34" charset="0"/>
                <a:ea typeface="Gulim" pitchFamily="34" charset="-127"/>
                <a:cs typeface="Calibri" pitchFamily="34" charset="0"/>
              </a:rPr>
              <a:t>Recommendations can only be made mandatory if a national authority makes them so</a:t>
            </a:r>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8</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Content Placeholder 2"/>
          <p:cNvSpPr txBox="1">
            <a:spLocks/>
          </p:cNvSpPr>
          <p:nvPr/>
        </p:nvSpPr>
        <p:spPr>
          <a:xfrm>
            <a:off x="507202" y="1030049"/>
            <a:ext cx="8344697" cy="9706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Proposals to give binding force to certain </a:t>
            </a:r>
            <a:r>
              <a:rPr lang="en-GB" altLang="ko-KR" sz="2400" b="1" i="1" dirty="0" smtClean="0">
                <a:solidFill>
                  <a:srgbClr val="1F497D"/>
                </a:solidFill>
                <a:latin typeface="Calibri" pitchFamily="34" charset="0"/>
                <a:ea typeface="Gulim" pitchFamily="34" charset="-127"/>
                <a:cs typeface="Calibri" pitchFamily="34" charset="0"/>
              </a:rPr>
              <a:t/>
            </a:r>
            <a:br>
              <a:rPr lang="en-GB" altLang="ko-KR" sz="2400" b="1" i="1" dirty="0" smtClean="0">
                <a:solidFill>
                  <a:srgbClr val="1F497D"/>
                </a:solidFill>
                <a:latin typeface="Calibri" pitchFamily="34" charset="0"/>
                <a:ea typeface="Gulim" pitchFamily="34" charset="-127"/>
                <a:cs typeface="Calibri" pitchFamily="34" charset="0"/>
              </a:rPr>
            </a:br>
            <a:r>
              <a:rPr lang="en-GB" altLang="ko-KR" sz="2400" b="1" i="1" dirty="0" smtClean="0">
                <a:solidFill>
                  <a:srgbClr val="1F497D"/>
                </a:solidFill>
                <a:latin typeface="Calibri" pitchFamily="34" charset="0"/>
                <a:ea typeface="Gulim" pitchFamily="34" charset="-127"/>
                <a:cs typeface="Calibri" pitchFamily="34" charset="0"/>
              </a:rPr>
              <a:t>ITU</a:t>
            </a:r>
            <a:r>
              <a:rPr lang="en-GB" altLang="ko-KR" sz="2400" b="1" i="1" dirty="0">
                <a:solidFill>
                  <a:srgbClr val="1F497D"/>
                </a:solidFill>
                <a:latin typeface="Calibri" pitchFamily="34" charset="0"/>
                <a:ea typeface="Gulim" pitchFamily="34" charset="-127"/>
                <a:cs typeface="Calibri" pitchFamily="34" charset="0"/>
              </a:rPr>
              <a:t>-T Recommendations are </a:t>
            </a:r>
            <a:r>
              <a:rPr lang="en-GB" altLang="ko-KR" sz="2400" b="1" i="1" dirty="0" smtClean="0">
                <a:solidFill>
                  <a:srgbClr val="1F497D"/>
                </a:solidFill>
                <a:latin typeface="Calibri" pitchFamily="34" charset="0"/>
                <a:ea typeface="Gulim" pitchFamily="34" charset="-127"/>
                <a:cs typeface="Calibri" pitchFamily="34" charset="0"/>
              </a:rPr>
              <a:t>unprecedented</a:t>
            </a:r>
            <a:endParaRPr lang="en-GB" altLang="ko-KR" sz="2400" b="1" i="1" dirty="0">
              <a:solidFill>
                <a:srgbClr val="1F497D"/>
              </a:solidFill>
              <a:latin typeface="Calibri" pitchFamily="34" charset="0"/>
              <a:ea typeface="Gulim" pitchFamily="34" charset="-127"/>
              <a:cs typeface="Calibri" pitchFamily="34" charset="0"/>
            </a:endParaRPr>
          </a:p>
        </p:txBody>
      </p:sp>
      <p:pic>
        <p:nvPicPr>
          <p:cNvPr id="10" name="Picture 9"/>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409700" y="1833780"/>
            <a:ext cx="7442200"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The ITU Secretariat serves the wishes of the membership. All discussions are based on proposals from ITU Member States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There have been wide consultations, including beyond the </a:t>
            </a:r>
            <a:br>
              <a:rPr lang="en-US" altLang="ko-KR" sz="2000" dirty="0" smtClean="0">
                <a:solidFill>
                  <a:srgbClr val="1F497D"/>
                </a:solidFill>
                <a:latin typeface="Calibri" pitchFamily="34" charset="0"/>
                <a:ea typeface="Gulim" pitchFamily="34" charset="-127"/>
                <a:cs typeface="Calibri" pitchFamily="34" charset="0"/>
              </a:rPr>
            </a:br>
            <a:r>
              <a:rPr lang="en-US" altLang="ko-KR" sz="2000" dirty="0" smtClean="0">
                <a:solidFill>
                  <a:srgbClr val="1F497D"/>
                </a:solidFill>
                <a:latin typeface="Calibri" pitchFamily="34" charset="0"/>
                <a:ea typeface="Gulim" pitchFamily="34" charset="-127"/>
                <a:cs typeface="Calibri" pitchFamily="34" charset="0"/>
              </a:rPr>
              <a:t>ITU membership</a:t>
            </a:r>
            <a:endParaRPr lang="en-GB"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124 input documents were submitted to the WCIT </a:t>
            </a:r>
            <a:br>
              <a:rPr lang="en-GB" altLang="ko-KR" sz="2000" dirty="0" smtClean="0">
                <a:solidFill>
                  <a:srgbClr val="1F497D"/>
                </a:solidFill>
                <a:ea typeface="Gulim" pitchFamily="34" charset="-127"/>
              </a:rPr>
            </a:br>
            <a:r>
              <a:rPr lang="en-GB" altLang="ko-KR" sz="2000" dirty="0" smtClean="0">
                <a:solidFill>
                  <a:srgbClr val="1F497D"/>
                </a:solidFill>
                <a:ea typeface="Gulim" pitchFamily="34" charset="-127"/>
              </a:rPr>
              <a:t>preparatory process. After discussion, over 450 individual proposals were retained for Member States to use when preparing their proposals</a:t>
            </a: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Countries can compose their delegations at WCIT-12 as they wish. They usually include ITU Sector Members, and may include any other organization, whether an ITU member or not</a:t>
            </a:r>
            <a:endParaRPr lang="en-GB" altLang="ko-KR" sz="2000" dirty="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9</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Content Placeholder 2"/>
          <p:cNvSpPr txBox="1">
            <a:spLocks/>
          </p:cNvSpPr>
          <p:nvPr/>
        </p:nvSpPr>
        <p:spPr>
          <a:xfrm>
            <a:off x="507203" y="1066337"/>
            <a:ext cx="8344697" cy="66687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WCIT is a top-down process</a:t>
            </a:r>
          </a:p>
        </p:txBody>
      </p:sp>
      <p:pic>
        <p:nvPicPr>
          <p:cNvPr id="10" name="Picture 9"/>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474108" y="1938546"/>
            <a:ext cx="7206342"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All ITU members have full access to all WCIT documents and </a:t>
            </a:r>
            <a:r>
              <a:rPr lang="en-US" altLang="ko-KR" sz="2000" dirty="0" err="1" smtClean="0">
                <a:solidFill>
                  <a:srgbClr val="1F497D"/>
                </a:solidFill>
                <a:latin typeface="Calibri" pitchFamily="34" charset="0"/>
                <a:ea typeface="Gulim" pitchFamily="34" charset="-127"/>
                <a:cs typeface="Calibri" pitchFamily="34" charset="0"/>
              </a:rPr>
              <a:t>audiocasts</a:t>
            </a:r>
            <a:r>
              <a:rPr lang="en-US" altLang="ko-KR" sz="2000" dirty="0" smtClean="0">
                <a:solidFill>
                  <a:srgbClr val="1F497D"/>
                </a:solidFill>
                <a:latin typeface="Calibri" pitchFamily="34" charset="0"/>
                <a:ea typeface="Gulim" pitchFamily="34" charset="-127"/>
                <a:cs typeface="Calibri" pitchFamily="34" charset="0"/>
              </a:rPr>
              <a:t> of discussions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Member States are expected and encouraged to consult their citizens and give them access to WCIT documents, preferably in the national language </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ITU offers information on its website, and a space for any stakeholder to add comments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The conference plenary sessions and some committee meetings will be open to the public (to be formally decided on the opening day)</a:t>
            </a:r>
          </a:p>
          <a:p>
            <a:pPr marL="742950" lvl="2" indent="-342900" algn="l">
              <a:buClr>
                <a:srgbClr val="0E438A"/>
              </a:buClr>
              <a:buSzPct val="110000"/>
              <a:buFont typeface="Arial"/>
              <a:buChar char="•"/>
            </a:pPr>
            <a:endParaRPr lang="en-GB" altLang="ko-KR" sz="2000" dirty="0" smtClean="0">
              <a:solidFill>
                <a:srgbClr val="1F497D"/>
              </a:solidFill>
              <a:latin typeface="Calibri" pitchFamily="34" charset="0"/>
              <a:ea typeface="Gulim" pitchFamily="34" charset="-127"/>
              <a:cs typeface="Calibri" pitchFamily="34" charset="0"/>
            </a:endParaRPr>
          </a:p>
        </p:txBody>
      </p:sp>
      <p:sp>
        <p:nvSpPr>
          <p:cNvPr id="4" name="Title 3"/>
          <p:cNvSpPr txBox="1">
            <a:spLocks/>
          </p:cNvSpPr>
          <p:nvPr/>
        </p:nvSpPr>
        <p:spPr bwMode="auto">
          <a:xfrm>
            <a:off x="3123403" y="163476"/>
            <a:ext cx="1067597"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10</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Content Placeholder 2"/>
          <p:cNvSpPr txBox="1">
            <a:spLocks/>
          </p:cNvSpPr>
          <p:nvPr/>
        </p:nvSpPr>
        <p:spPr>
          <a:xfrm>
            <a:off x="587828" y="1082327"/>
            <a:ext cx="8264071" cy="59214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The WCIT process is not open or transparent</a:t>
            </a:r>
          </a:p>
          <a:p>
            <a:pPr marL="0" lvl="1">
              <a:buClr>
                <a:srgbClr val="0E438A"/>
              </a:buClr>
              <a:buSzPct val="110000"/>
            </a:pPr>
            <a:endParaRPr lang="en-GB" altLang="ko-KR" sz="2400" b="1" i="1" dirty="0">
              <a:solidFill>
                <a:srgbClr val="1F497D"/>
              </a:solidFill>
              <a:latin typeface="Calibri" pitchFamily="34" charset="0"/>
              <a:ea typeface="Gulim" pitchFamily="34" charset="-127"/>
              <a:cs typeface="Calibri" pitchFamily="34" charset="0"/>
            </a:endParaRPr>
          </a:p>
        </p:txBody>
      </p:sp>
      <p:pic>
        <p:nvPicPr>
          <p:cNvPr id="10" name="Picture 9"/>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625600" y="1981199"/>
            <a:ext cx="6784974" cy="41039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All of the ITU’s 193 Member States have equal rights: the principle is one nation, one vote</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No proposal will be accepted unless it has wide support</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Decisions can be made by majority vote, but this is very unusual: decisions are usually made by consensus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Each country is free to refuse to sign or to ratify the finally agreed text from WCIT-12</a:t>
            </a:r>
          </a:p>
          <a:p>
            <a:pPr marL="742950" lvl="2" indent="-342900" algn="l">
              <a:buClr>
                <a:srgbClr val="0E438A"/>
              </a:buClr>
              <a:buSzPct val="110000"/>
              <a:buFont typeface="Arial"/>
              <a:buChar char="•"/>
            </a:pPr>
            <a:endParaRPr lang="en-GB" altLang="ko-KR" sz="2000" dirty="0" smtClean="0">
              <a:solidFill>
                <a:srgbClr val="1F497D"/>
              </a:solidFill>
              <a:latin typeface="Calibri" pitchFamily="34" charset="0"/>
              <a:ea typeface="Gulim" pitchFamily="34" charset="-127"/>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Title 3"/>
          <p:cNvSpPr txBox="1">
            <a:spLocks/>
          </p:cNvSpPr>
          <p:nvPr/>
        </p:nvSpPr>
        <p:spPr bwMode="auto">
          <a:xfrm>
            <a:off x="3123403" y="163476"/>
            <a:ext cx="1067597"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11</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10" name="Content Placeholder 2"/>
          <p:cNvSpPr txBox="1">
            <a:spLocks/>
          </p:cNvSpPr>
          <p:nvPr/>
        </p:nvSpPr>
        <p:spPr>
          <a:xfrm>
            <a:off x="507203" y="1061357"/>
            <a:ext cx="8344697" cy="86904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WCIT could be dominated by authoritarian countries</a:t>
            </a:r>
          </a:p>
          <a:p>
            <a:pPr marL="0" lvl="1">
              <a:buClr>
                <a:srgbClr val="0E438A"/>
              </a:buClr>
              <a:buSzPct val="110000"/>
            </a:pPr>
            <a:endParaRPr lang="en-GB" altLang="ko-KR" sz="2400" b="1" i="1" dirty="0">
              <a:solidFill>
                <a:srgbClr val="1F497D"/>
              </a:solidFill>
              <a:ea typeface="Gulim" pitchFamily="34" charset="-127"/>
            </a:endParaRPr>
          </a:p>
        </p:txBody>
      </p:sp>
      <p:pic>
        <p:nvPicPr>
          <p:cNvPr id="11" name="Picture 10"/>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1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250950" y="2316380"/>
            <a:ext cx="7600950"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Many ITU Member States are developing countries, and their  </a:t>
            </a:r>
            <a:r>
              <a:rPr lang="en-US" altLang="ko-KR" sz="2000" dirty="0">
                <a:solidFill>
                  <a:srgbClr val="1F497D"/>
                </a:solidFill>
                <a:latin typeface="Calibri" pitchFamily="34" charset="0"/>
                <a:ea typeface="Gulim" pitchFamily="34" charset="-127"/>
                <a:cs typeface="Calibri" pitchFamily="34" charset="0"/>
              </a:rPr>
              <a:t>r</a:t>
            </a:r>
            <a:r>
              <a:rPr lang="en-US" altLang="ko-KR" sz="2000" dirty="0" smtClean="0">
                <a:solidFill>
                  <a:srgbClr val="1F497D"/>
                </a:solidFill>
                <a:latin typeface="Calibri" pitchFamily="34" charset="0"/>
                <a:ea typeface="Gulim" pitchFamily="34" charset="-127"/>
                <a:cs typeface="Calibri" pitchFamily="34" charset="0"/>
              </a:rPr>
              <a:t>epresentatives are well informed and well prepared to  represent the interests of their citizens  </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One of ITU’s top priorities is to spread connectivity to every community – especially broadband. WCIT-12 is an opportunity to establish a framework to support this into the future</a:t>
            </a:r>
            <a:endParaRPr lang="en-GB" altLang="ko-KR" sz="2000" dirty="0" smtClean="0">
              <a:solidFill>
                <a:srgbClr val="1F497D"/>
              </a:solidFill>
              <a:latin typeface="Calibri" pitchFamily="34" charset="0"/>
              <a:ea typeface="Gulim" pitchFamily="34" charset="-127"/>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Title 3"/>
          <p:cNvSpPr txBox="1">
            <a:spLocks/>
          </p:cNvSpPr>
          <p:nvPr/>
        </p:nvSpPr>
        <p:spPr bwMode="auto">
          <a:xfrm>
            <a:off x="3123403" y="163476"/>
            <a:ext cx="1067597"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12</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10" name="Content Placeholder 2"/>
          <p:cNvSpPr txBox="1">
            <a:spLocks/>
          </p:cNvSpPr>
          <p:nvPr/>
        </p:nvSpPr>
        <p:spPr>
          <a:xfrm>
            <a:off x="507202" y="1071780"/>
            <a:ext cx="8344697" cy="83321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WCIT could result in decisions that are </a:t>
            </a:r>
            <a:r>
              <a:rPr lang="en-GB" altLang="ko-KR" sz="2400" b="1" i="1" dirty="0" smtClean="0">
                <a:solidFill>
                  <a:srgbClr val="1F497D"/>
                </a:solidFill>
                <a:latin typeface="Calibri" pitchFamily="34" charset="0"/>
                <a:ea typeface="Gulim" pitchFamily="34" charset="-127"/>
                <a:cs typeface="Calibri" pitchFamily="34" charset="0"/>
              </a:rPr>
              <a:t/>
            </a:r>
            <a:br>
              <a:rPr lang="en-GB" altLang="ko-KR" sz="2400" b="1" i="1" dirty="0" smtClean="0">
                <a:solidFill>
                  <a:srgbClr val="1F497D"/>
                </a:solidFill>
                <a:latin typeface="Calibri" pitchFamily="34" charset="0"/>
                <a:ea typeface="Gulim" pitchFamily="34" charset="-127"/>
                <a:cs typeface="Calibri" pitchFamily="34" charset="0"/>
              </a:rPr>
            </a:br>
            <a:r>
              <a:rPr lang="en-GB" altLang="ko-KR" sz="2400" b="1" i="1" dirty="0" smtClean="0">
                <a:solidFill>
                  <a:srgbClr val="1F497D"/>
                </a:solidFill>
                <a:latin typeface="Calibri" pitchFamily="34" charset="0"/>
                <a:ea typeface="Gulim" pitchFamily="34" charset="-127"/>
                <a:cs typeface="Calibri" pitchFamily="34" charset="0"/>
              </a:rPr>
              <a:t>bad </a:t>
            </a:r>
            <a:r>
              <a:rPr lang="en-GB" altLang="ko-KR" sz="2400" b="1" i="1" dirty="0">
                <a:solidFill>
                  <a:srgbClr val="1F497D"/>
                </a:solidFill>
                <a:latin typeface="Calibri" pitchFamily="34" charset="0"/>
                <a:ea typeface="Gulim" pitchFamily="34" charset="-127"/>
                <a:cs typeface="Calibri" pitchFamily="34" charset="0"/>
              </a:rPr>
              <a:t>for developing countries</a:t>
            </a:r>
          </a:p>
          <a:p>
            <a:pPr marL="0" lvl="1">
              <a:buClr>
                <a:srgbClr val="0E438A"/>
              </a:buClr>
              <a:buSzPct val="110000"/>
            </a:pPr>
            <a:endParaRPr lang="en-GB" altLang="ko-KR" sz="2400" b="1" i="1" dirty="0">
              <a:solidFill>
                <a:srgbClr val="1F497D"/>
              </a:solidFill>
              <a:latin typeface="Calibri" pitchFamily="34" charset="0"/>
              <a:ea typeface="Gulim" pitchFamily="34" charset="-127"/>
              <a:cs typeface="Calibri" pitchFamily="34" charset="0"/>
            </a:endParaRPr>
          </a:p>
        </p:txBody>
      </p:sp>
      <p:pic>
        <p:nvPicPr>
          <p:cNvPr id="11" name="Picture 10"/>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1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645558" y="2189379"/>
            <a:ext cx="7206342"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Organized lobbying groups have been active</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Many articles concerning WCIT repeat the same misinformation, at times in the same words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Documents have been leaked selectively</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Documents are described as concerning WCIT, when in fact they have no formal relation to WCIT</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There are many articles and other comments giving a balanced and positive view</a:t>
            </a:r>
            <a:endParaRPr lang="en-GB" altLang="ko-KR" sz="2000" dirty="0" smtClean="0">
              <a:solidFill>
                <a:srgbClr val="1F497D"/>
              </a:solidFill>
              <a:latin typeface="Calibri" pitchFamily="34" charset="0"/>
              <a:ea typeface="Gulim" pitchFamily="34" charset="-127"/>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Title 3"/>
          <p:cNvSpPr txBox="1">
            <a:spLocks/>
          </p:cNvSpPr>
          <p:nvPr/>
        </p:nvSpPr>
        <p:spPr bwMode="auto">
          <a:xfrm>
            <a:off x="3123403" y="163476"/>
            <a:ext cx="1067597"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13</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10" name="Content Placeholder 2"/>
          <p:cNvSpPr txBox="1">
            <a:spLocks/>
          </p:cNvSpPr>
          <p:nvPr/>
        </p:nvSpPr>
        <p:spPr>
          <a:xfrm>
            <a:off x="507202" y="1084479"/>
            <a:ext cx="8344697" cy="87132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There has been a spontaneous wave </a:t>
            </a:r>
            <a:r>
              <a:rPr lang="en-GB" altLang="ko-KR" sz="2400" b="1" i="1" dirty="0" smtClean="0">
                <a:solidFill>
                  <a:srgbClr val="1F497D"/>
                </a:solidFill>
                <a:latin typeface="Calibri" pitchFamily="34" charset="0"/>
                <a:ea typeface="Gulim" pitchFamily="34" charset="-127"/>
                <a:cs typeface="Calibri" pitchFamily="34" charset="0"/>
              </a:rPr>
              <a:t/>
            </a:r>
            <a:br>
              <a:rPr lang="en-GB" altLang="ko-KR" sz="2400" b="1" i="1" dirty="0" smtClean="0">
                <a:solidFill>
                  <a:srgbClr val="1F497D"/>
                </a:solidFill>
                <a:latin typeface="Calibri" pitchFamily="34" charset="0"/>
                <a:ea typeface="Gulim" pitchFamily="34" charset="-127"/>
                <a:cs typeface="Calibri" pitchFamily="34" charset="0"/>
              </a:rPr>
            </a:br>
            <a:r>
              <a:rPr lang="en-GB" altLang="ko-KR" sz="2400" b="1" i="1" dirty="0" smtClean="0">
                <a:solidFill>
                  <a:srgbClr val="1F497D"/>
                </a:solidFill>
                <a:latin typeface="Calibri" pitchFamily="34" charset="0"/>
                <a:ea typeface="Gulim" pitchFamily="34" charset="-127"/>
                <a:cs typeface="Calibri" pitchFamily="34" charset="0"/>
              </a:rPr>
              <a:t>of </a:t>
            </a:r>
            <a:r>
              <a:rPr lang="en-GB" altLang="ko-KR" sz="2400" b="1" i="1" dirty="0">
                <a:solidFill>
                  <a:srgbClr val="1F497D"/>
                </a:solidFill>
                <a:latin typeface="Calibri" pitchFamily="34" charset="0"/>
                <a:ea typeface="Gulim" pitchFamily="34" charset="-127"/>
                <a:cs typeface="Calibri" pitchFamily="34" charset="0"/>
              </a:rPr>
              <a:t>protest against WCIT</a:t>
            </a:r>
          </a:p>
          <a:p>
            <a:pPr marL="0" lvl="1">
              <a:buClr>
                <a:srgbClr val="0E438A"/>
              </a:buClr>
              <a:buSzPct val="110000"/>
            </a:pPr>
            <a:endParaRPr lang="en-GB" altLang="ko-KR" sz="2400" i="1" dirty="0">
              <a:solidFill>
                <a:srgbClr val="1F497D"/>
              </a:solidFill>
              <a:ea typeface="Gulim" pitchFamily="34" charset="-127"/>
            </a:endParaRPr>
          </a:p>
        </p:txBody>
      </p:sp>
      <p:pic>
        <p:nvPicPr>
          <p:cNvPr id="11" name="Picture 10"/>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fade">
                                      <p:cBhvr>
                                        <p:cTn id="44"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1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891502" y="1079500"/>
            <a:ext cx="6553998" cy="425767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1" indent="-342900" algn="l">
              <a:lnSpc>
                <a:spcPct val="110000"/>
              </a:lnSpc>
              <a:buClr>
                <a:srgbClr val="0E438A"/>
              </a:buClr>
              <a:buSzPct val="110000"/>
              <a:buFont typeface="Wingdings" pitchFamily="2" charset="2"/>
              <a:buChar char="§"/>
            </a:pPr>
            <a:r>
              <a:rPr lang="en-GB" altLang="ko-KR" sz="2400" i="1" dirty="0" smtClean="0">
                <a:solidFill>
                  <a:srgbClr val="1F497D"/>
                </a:solidFill>
                <a:latin typeface="Calibri" pitchFamily="34" charset="0"/>
                <a:ea typeface="Gulim" pitchFamily="34" charset="-127"/>
                <a:cs typeface="Calibri" pitchFamily="34" charset="0"/>
              </a:rPr>
              <a:t>WCIT-12 is a key opportunity to increase </a:t>
            </a:r>
            <a:r>
              <a:rPr lang="en-GB" altLang="ko-KR" sz="2400" i="1" dirty="0" smtClean="0">
                <a:solidFill>
                  <a:srgbClr val="1F497D"/>
                </a:solidFill>
                <a:ea typeface="Gulim" pitchFamily="34" charset="-127"/>
              </a:rPr>
              <a:t>positive </a:t>
            </a:r>
            <a:r>
              <a:rPr lang="en-GB" altLang="ko-KR" sz="2400" i="1" dirty="0" smtClean="0">
                <a:solidFill>
                  <a:srgbClr val="1F497D"/>
                </a:solidFill>
                <a:latin typeface="Calibri" pitchFamily="34" charset="0"/>
                <a:ea typeface="Gulim" pitchFamily="34" charset="-127"/>
                <a:cs typeface="Calibri" pitchFamily="34" charset="0"/>
              </a:rPr>
              <a:t>collaboration among countries</a:t>
            </a:r>
          </a:p>
          <a:p>
            <a:pPr marL="342900" lvl="1" indent="-342900" algn="l">
              <a:lnSpc>
                <a:spcPct val="110000"/>
              </a:lnSpc>
              <a:buClr>
                <a:srgbClr val="0E438A"/>
              </a:buClr>
              <a:buSzPct val="110000"/>
              <a:buFont typeface="Wingdings" pitchFamily="2" charset="2"/>
              <a:buChar char="§"/>
            </a:pPr>
            <a:r>
              <a:rPr lang="en-GB" altLang="ko-KR" sz="2400" i="1" dirty="0" smtClean="0">
                <a:solidFill>
                  <a:srgbClr val="1F497D"/>
                </a:solidFill>
                <a:latin typeface="Calibri" pitchFamily="34" charset="0"/>
                <a:ea typeface="Gulim" pitchFamily="34" charset="-127"/>
                <a:cs typeface="Calibri" pitchFamily="34" charset="0"/>
              </a:rPr>
              <a:t>It can help countries reach new levels of economic and social development through better </a:t>
            </a:r>
            <a:r>
              <a:rPr lang="en-GB" altLang="ko-KR" sz="2400" i="1" dirty="0" smtClean="0">
                <a:solidFill>
                  <a:srgbClr val="1F497D"/>
                </a:solidFill>
                <a:ea typeface="Gulim" pitchFamily="34" charset="-127"/>
              </a:rPr>
              <a:t>ICT </a:t>
            </a:r>
            <a:r>
              <a:rPr lang="en-GB" altLang="ko-KR" sz="2400" i="1" dirty="0" smtClean="0">
                <a:solidFill>
                  <a:srgbClr val="1F497D"/>
                </a:solidFill>
                <a:latin typeface="Calibri" pitchFamily="34" charset="0"/>
                <a:ea typeface="Gulim" pitchFamily="34" charset="-127"/>
                <a:cs typeface="Calibri" pitchFamily="34" charset="0"/>
              </a:rPr>
              <a:t>services</a:t>
            </a:r>
            <a:endParaRPr lang="en-US" sz="2400" i="1" dirty="0" smtClean="0">
              <a:solidFill>
                <a:srgbClr val="1F497D"/>
              </a:solidFill>
              <a:latin typeface="Calibri" pitchFamily="34" charset="0"/>
              <a:cs typeface="Calibri" pitchFamily="34" charset="0"/>
            </a:endParaRPr>
          </a:p>
          <a:p>
            <a:pPr marL="342900" lvl="1" indent="-342900" algn="l">
              <a:lnSpc>
                <a:spcPct val="110000"/>
              </a:lnSpc>
              <a:buClr>
                <a:srgbClr val="0E438A"/>
              </a:buClr>
              <a:buSzPct val="110000"/>
              <a:buFont typeface="Wingdings" pitchFamily="2" charset="2"/>
              <a:buChar char="§"/>
            </a:pPr>
            <a:r>
              <a:rPr lang="en-GB" altLang="ko-KR" sz="2400" i="1" dirty="0" smtClean="0">
                <a:solidFill>
                  <a:srgbClr val="1F497D"/>
                </a:solidFill>
                <a:latin typeface="Calibri" pitchFamily="34" charset="0"/>
                <a:ea typeface="Gulim" pitchFamily="34" charset="-127"/>
                <a:cs typeface="Calibri" pitchFamily="34" charset="0"/>
              </a:rPr>
              <a:t>The aim is to make the ITRs relevant and valuable to all stakeholders, so that they address and alleviate many current concerns</a:t>
            </a:r>
          </a:p>
          <a:p>
            <a:pPr marL="342900" lvl="1" indent="-342900" algn="l">
              <a:lnSpc>
                <a:spcPct val="110000"/>
              </a:lnSpc>
              <a:buClr>
                <a:srgbClr val="0E438A"/>
              </a:buClr>
              <a:buSzPct val="110000"/>
              <a:buFont typeface="Wingdings" pitchFamily="2" charset="2"/>
              <a:buChar char="§"/>
            </a:pPr>
            <a:r>
              <a:rPr lang="en-GB" altLang="ko-KR" sz="2400" i="1" dirty="0" smtClean="0">
                <a:solidFill>
                  <a:srgbClr val="1F497D"/>
                </a:solidFill>
                <a:latin typeface="Calibri" pitchFamily="34" charset="0"/>
                <a:ea typeface="Gulim" pitchFamily="34" charset="-127"/>
                <a:cs typeface="Calibri" pitchFamily="34" charset="0"/>
              </a:rPr>
              <a:t>It is an opportunity – not to be missed - to create a pathway to a sustainable and inclusive global communication system of the future</a:t>
            </a:r>
          </a:p>
          <a:p>
            <a:pPr algn="l">
              <a:lnSpc>
                <a:spcPct val="110000"/>
              </a:lnSpc>
            </a:pPr>
            <a:endParaRPr lang="en-US" sz="2400" i="1" dirty="0">
              <a:solidFill>
                <a:srgbClr val="1F497D"/>
              </a:solidFill>
              <a:latin typeface="Calibri" pitchFamily="34" charset="0"/>
              <a:cs typeface="Calibri" pitchFamily="34" charset="0"/>
            </a:endParaRPr>
          </a:p>
        </p:txBody>
      </p:sp>
      <p:sp>
        <p:nvSpPr>
          <p:cNvPr id="6"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Expectations for WCIT-12</a:t>
            </a:r>
            <a:endParaRPr lang="en-US" sz="3000" b="1" dirty="0">
              <a:solidFill>
                <a:schemeClr val="tx2">
                  <a:lumMod val="75000"/>
                </a:schemeClr>
              </a:solidFill>
            </a:endParaRPr>
          </a:p>
        </p:txBody>
      </p:sp>
    </p:spTree>
    <p:extLst>
      <p:ext uri="{BB962C8B-B14F-4D97-AF65-F5344CB8AC3E}">
        <p14:creationId xmlns:p14="http://schemas.microsoft.com/office/powerpoint/2010/main" val="27388584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subTnLst>
                                    <p:animClr clrSpc="rgb" dir="cw">
                                      <p:cBhvr override="childStyle">
                                        <p:cTn dur="1" fill="hold" display="0" masterRel="nextClick" afterEffect="1"/>
                                        <p:tgtEl>
                                          <p:spTgt spid="2">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464028" y="1214655"/>
            <a:ext cx="7908572" cy="433664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altLang="ko-KR" sz="2000" dirty="0" smtClean="0">
              <a:latin typeface="Calibri" pitchFamily="34" charset="0"/>
              <a:ea typeface="Gulim" pitchFamily="34" charset="-127"/>
              <a:cs typeface="Calibri" pitchFamily="34" charset="0"/>
            </a:endParaRPr>
          </a:p>
          <a:p>
            <a:pPr algn="l"/>
            <a:r>
              <a:rPr lang="en-GB" altLang="ko-KR" sz="2000" b="1" dirty="0" smtClean="0">
                <a:solidFill>
                  <a:schemeClr val="tx1"/>
                </a:solidFill>
                <a:ea typeface="Gulim" pitchFamily="34" charset="-127"/>
              </a:rPr>
              <a:t>WCIT-12 website:</a:t>
            </a:r>
          </a:p>
          <a:p>
            <a:pPr algn="l"/>
            <a:r>
              <a:rPr lang="en-GB" altLang="ko-KR" sz="2000" dirty="0" smtClean="0">
                <a:solidFill>
                  <a:srgbClr val="1B5BA2"/>
                </a:solidFill>
                <a:ea typeface="Gulim" pitchFamily="34" charset="-127"/>
                <a:hlinkClick r:id="rId2"/>
              </a:rPr>
              <a:t>http://www.itu.int/en/wcit-12/Pages/default.aspx</a:t>
            </a:r>
            <a:endParaRPr lang="en-GB" altLang="ko-KR" sz="2000" dirty="0" smtClean="0">
              <a:solidFill>
                <a:srgbClr val="1B5BA2"/>
              </a:solidFill>
              <a:ea typeface="Gulim" pitchFamily="34" charset="-127"/>
            </a:endParaRPr>
          </a:p>
          <a:p>
            <a:pPr algn="l"/>
            <a:endParaRPr lang="en-US" altLang="ko-KR" sz="2000" u="sng" dirty="0" smtClean="0">
              <a:solidFill>
                <a:srgbClr val="1B5BA2"/>
              </a:solidFill>
              <a:ea typeface="Gulim" pitchFamily="34" charset="-127"/>
            </a:endParaRPr>
          </a:p>
          <a:p>
            <a:pPr algn="l"/>
            <a:r>
              <a:rPr lang="en-US" altLang="ko-KR" sz="2000" b="1" dirty="0" smtClean="0">
                <a:solidFill>
                  <a:schemeClr val="tx1"/>
                </a:solidFill>
                <a:ea typeface="Gulim" pitchFamily="34" charset="-127"/>
              </a:rPr>
              <a:t>WCIT </a:t>
            </a:r>
            <a:r>
              <a:rPr lang="en-US" altLang="ko-KR" sz="2000" b="1" dirty="0">
                <a:solidFill>
                  <a:schemeClr val="tx1"/>
                </a:solidFill>
                <a:ea typeface="Gulim" pitchFamily="34" charset="-127"/>
              </a:rPr>
              <a:t>Background Briefs and </a:t>
            </a:r>
            <a:r>
              <a:rPr lang="en-US" altLang="ko-KR" sz="2000" b="1" dirty="0" smtClean="0">
                <a:solidFill>
                  <a:schemeClr val="tx1"/>
                </a:solidFill>
                <a:ea typeface="Gulim" pitchFamily="34" charset="-127"/>
              </a:rPr>
              <a:t>FAQs:</a:t>
            </a:r>
          </a:p>
          <a:p>
            <a:pPr algn="l"/>
            <a:r>
              <a:rPr lang="en-US" altLang="ko-KR" sz="2000" u="sng" dirty="0" smtClean="0">
                <a:solidFill>
                  <a:srgbClr val="0000FF"/>
                </a:solidFill>
                <a:ea typeface="Gulim" pitchFamily="34" charset="-127"/>
              </a:rPr>
              <a:t>http://</a:t>
            </a:r>
            <a:r>
              <a:rPr lang="en-US" altLang="ko-KR" sz="2000" u="sng" dirty="0" err="1" smtClean="0">
                <a:solidFill>
                  <a:srgbClr val="0000FF"/>
                </a:solidFill>
                <a:ea typeface="Gulim" pitchFamily="34" charset="-127"/>
              </a:rPr>
              <a:t>www.itu.int</a:t>
            </a:r>
            <a:r>
              <a:rPr lang="en-US" altLang="ko-KR" sz="2000" u="sng" dirty="0" smtClean="0">
                <a:solidFill>
                  <a:srgbClr val="0000FF"/>
                </a:solidFill>
                <a:ea typeface="Gulim" pitchFamily="34" charset="-127"/>
              </a:rPr>
              <a:t>/en/wcit-12/Pages/WCIT-</a:t>
            </a:r>
            <a:r>
              <a:rPr lang="en-US" altLang="ko-KR" sz="2000" u="sng" dirty="0" err="1" smtClean="0">
                <a:solidFill>
                  <a:srgbClr val="0000FF"/>
                </a:solidFill>
                <a:ea typeface="Gulim" pitchFamily="34" charset="-127"/>
              </a:rPr>
              <a:t>backgroundbriefs.aspx</a:t>
            </a:r>
            <a:endParaRPr lang="en-US" altLang="ko-KR" sz="2000" u="sng" dirty="0" smtClean="0">
              <a:solidFill>
                <a:srgbClr val="0000FF"/>
              </a:solidFill>
              <a:ea typeface="Gulim" pitchFamily="34" charset="-127"/>
            </a:endParaRPr>
          </a:p>
          <a:p>
            <a:pPr algn="l"/>
            <a:r>
              <a:rPr lang="en-GB" altLang="ko-KR" sz="2000" u="sng" dirty="0" smtClean="0">
                <a:solidFill>
                  <a:srgbClr val="1B5BA2"/>
                </a:solidFill>
                <a:ea typeface="Gulim" pitchFamily="34" charset="-127"/>
              </a:rPr>
              <a:t/>
            </a:r>
            <a:br>
              <a:rPr lang="en-GB" altLang="ko-KR" sz="2000" u="sng" dirty="0" smtClean="0">
                <a:solidFill>
                  <a:srgbClr val="1B5BA2"/>
                </a:solidFill>
                <a:ea typeface="Gulim" pitchFamily="34" charset="-127"/>
              </a:rPr>
            </a:br>
            <a:r>
              <a:rPr lang="en-GB" altLang="ko-KR" sz="2000" b="1" dirty="0" smtClean="0">
                <a:solidFill>
                  <a:schemeClr val="tx1"/>
                </a:solidFill>
                <a:ea typeface="Gulim" pitchFamily="34" charset="-127"/>
              </a:rPr>
              <a:t>ITU Council working group </a:t>
            </a:r>
            <a:r>
              <a:rPr lang="en-GB" altLang="ko-KR" sz="2000" b="1" dirty="0" smtClean="0">
                <a:solidFill>
                  <a:schemeClr val="tx1"/>
                </a:solidFill>
                <a:latin typeface="Calibri" pitchFamily="34" charset="0"/>
                <a:ea typeface="Gulim" pitchFamily="34" charset="-127"/>
                <a:cs typeface="Calibri" pitchFamily="34" charset="0"/>
              </a:rPr>
              <a:t>CWG-WCIT12:</a:t>
            </a:r>
            <a:r>
              <a:rPr lang="en-GB" altLang="ko-KR" sz="2000" b="1" dirty="0" smtClean="0">
                <a:latin typeface="Calibri" pitchFamily="34" charset="0"/>
                <a:ea typeface="Gulim" pitchFamily="34" charset="-127"/>
                <a:cs typeface="Calibri" pitchFamily="34" charset="0"/>
              </a:rPr>
              <a:t/>
            </a:r>
            <a:br>
              <a:rPr lang="en-GB" altLang="ko-KR" sz="2000" b="1" dirty="0" smtClean="0">
                <a:latin typeface="Calibri" pitchFamily="34" charset="0"/>
                <a:ea typeface="Gulim" pitchFamily="34" charset="-127"/>
                <a:cs typeface="Calibri" pitchFamily="34" charset="0"/>
              </a:rPr>
            </a:br>
            <a:r>
              <a:rPr lang="en-GB" altLang="ko-KR" sz="2000" dirty="0" smtClean="0">
                <a:latin typeface="Calibri" pitchFamily="34" charset="0"/>
                <a:ea typeface="Gulim" pitchFamily="34" charset="-127"/>
                <a:cs typeface="Calibri" pitchFamily="34" charset="0"/>
                <a:hlinkClick r:id="rId3"/>
              </a:rPr>
              <a:t>http://www.itu.int/council/groups/cwg-wcit12/index.html</a:t>
            </a:r>
            <a:r>
              <a:rPr lang="en-GB" altLang="ko-KR" sz="2000" dirty="0" smtClean="0">
                <a:latin typeface="Calibri" pitchFamily="34" charset="0"/>
                <a:ea typeface="Gulim" pitchFamily="34" charset="-127"/>
                <a:cs typeface="Calibri" pitchFamily="34" charset="0"/>
              </a:rPr>
              <a:t> </a:t>
            </a:r>
          </a:p>
          <a:p>
            <a:pPr algn="l"/>
            <a:endParaRPr lang="en-GB" altLang="ko-KR" sz="2000" dirty="0">
              <a:latin typeface="Calibri" pitchFamily="34" charset="0"/>
              <a:ea typeface="Gulim" pitchFamily="34" charset="-127"/>
              <a:cs typeface="Calibri" pitchFamily="34" charset="0"/>
            </a:endParaRPr>
          </a:p>
          <a:p>
            <a:pPr algn="l"/>
            <a:r>
              <a:rPr lang="en-GB" altLang="ko-KR" sz="2000" b="1" dirty="0" smtClean="0">
                <a:solidFill>
                  <a:schemeClr val="tx1"/>
                </a:solidFill>
                <a:latin typeface="Calibri" pitchFamily="34" charset="0"/>
                <a:ea typeface="Gulim" pitchFamily="34" charset="-127"/>
                <a:cs typeface="Calibri" pitchFamily="34" charset="0"/>
              </a:rPr>
              <a:t>Draft of the future ITRs, and site for public comments:</a:t>
            </a:r>
          </a:p>
          <a:p>
            <a:pPr algn="l"/>
            <a:r>
              <a:rPr lang="en-GB" altLang="ko-KR" sz="2000" dirty="0" smtClean="0">
                <a:latin typeface="Calibri" pitchFamily="34" charset="0"/>
                <a:ea typeface="Gulim" pitchFamily="34" charset="-127"/>
                <a:cs typeface="Calibri" pitchFamily="34" charset="0"/>
                <a:hlinkClick r:id="rId4"/>
              </a:rPr>
              <a:t>http</a:t>
            </a:r>
            <a:r>
              <a:rPr lang="en-GB" altLang="ko-KR" sz="2000" dirty="0">
                <a:latin typeface="Calibri" pitchFamily="34" charset="0"/>
                <a:ea typeface="Gulim" pitchFamily="34" charset="-127"/>
                <a:cs typeface="Calibri" pitchFamily="34" charset="0"/>
                <a:hlinkClick r:id="rId4"/>
              </a:rPr>
              <a:t>://</a:t>
            </a:r>
            <a:r>
              <a:rPr lang="en-GB" altLang="ko-KR" sz="2000" dirty="0" smtClean="0">
                <a:latin typeface="Calibri" pitchFamily="34" charset="0"/>
                <a:ea typeface="Gulim" pitchFamily="34" charset="-127"/>
                <a:cs typeface="Calibri" pitchFamily="34" charset="0"/>
                <a:hlinkClick r:id="rId4"/>
              </a:rPr>
              <a:t>www.itu.int/en/wcit-12/Pages/public.aspx</a:t>
            </a:r>
            <a:endParaRPr lang="en-GB" altLang="ko-KR" sz="2000" dirty="0" smtClean="0">
              <a:latin typeface="Calibri" pitchFamily="34" charset="0"/>
              <a:ea typeface="Gulim" pitchFamily="34" charset="-127"/>
              <a:cs typeface="Calibri" pitchFamily="34" charset="0"/>
            </a:endParaRPr>
          </a:p>
          <a:p>
            <a:pPr algn="l"/>
            <a:endParaRPr lang="en-GB" altLang="ko-KR" sz="2000" dirty="0" smtClean="0">
              <a:latin typeface="Calibri" pitchFamily="34" charset="0"/>
              <a:ea typeface="Gulim" pitchFamily="34" charset="-127"/>
              <a:cs typeface="Calibri" pitchFamily="34" charset="0"/>
            </a:endParaRPr>
          </a:p>
          <a:p>
            <a:pPr algn="l"/>
            <a:endParaRPr lang="en-GB" altLang="ko-KR" sz="2000" dirty="0" smtClean="0">
              <a:latin typeface="Calibri" pitchFamily="34" charset="0"/>
              <a:ea typeface="Gulim" pitchFamily="34" charset="-127"/>
              <a:cs typeface="Calibri" pitchFamily="34" charset="0"/>
            </a:endParaRPr>
          </a:p>
          <a:p>
            <a:pPr algn="l"/>
            <a:endParaRPr lang="en-GB" altLang="ko-KR" sz="2000" dirty="0" smtClean="0">
              <a:latin typeface="Calibri" pitchFamily="34" charset="0"/>
              <a:ea typeface="Gulim" pitchFamily="34" charset="-127"/>
              <a:cs typeface="Calibri" pitchFamily="34" charset="0"/>
            </a:endParaRPr>
          </a:p>
          <a:p>
            <a:pPr lvl="1" algn="l"/>
            <a:endParaRPr lang="en-US" altLang="ko-KR" sz="2000" dirty="0" smtClean="0">
              <a:latin typeface="Calibri" pitchFamily="34" charset="0"/>
              <a:ea typeface="Gulim" pitchFamily="34" charset="-127"/>
              <a:cs typeface="Calibri" pitchFamily="34" charset="0"/>
            </a:endParaRPr>
          </a:p>
        </p:txBody>
      </p:sp>
      <p:sp>
        <p:nvSpPr>
          <p:cNvPr id="6"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Useful links</a:t>
            </a:r>
            <a:endParaRPr lang="en-US" sz="3000" b="1" dirty="0">
              <a:solidFill>
                <a:schemeClr val="tx2">
                  <a:lumMod val="75000"/>
                </a:schemeClr>
              </a:solidFill>
            </a:endParaRPr>
          </a:p>
        </p:txBody>
      </p:sp>
    </p:spTree>
    <p:extLst>
      <p:ext uri="{BB962C8B-B14F-4D97-AF65-F5344CB8AC3E}">
        <p14:creationId xmlns:p14="http://schemas.microsoft.com/office/powerpoint/2010/main" val="207851706"/>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18678" y="2823269"/>
            <a:ext cx="5030444" cy="875606"/>
          </a:xfrm>
          <a:prstGeom prst="rect">
            <a:avLst/>
          </a:prstGeom>
        </p:spPr>
      </p:pic>
      <p:pic>
        <p:nvPicPr>
          <p:cNvPr id="6" name="Picture 5"/>
          <p:cNvPicPr>
            <a:picLocks noChangeAspect="1"/>
          </p:cNvPicPr>
          <p:nvPr/>
        </p:nvPicPr>
        <p:blipFill>
          <a:blip r:embed="rId3"/>
          <a:stretch>
            <a:fillRect/>
          </a:stretch>
        </p:blipFill>
        <p:spPr>
          <a:xfrm>
            <a:off x="2273922" y="2823269"/>
            <a:ext cx="4189174" cy="875606"/>
          </a:xfrm>
          <a:prstGeom prst="rect">
            <a:avLst/>
          </a:prstGeom>
        </p:spPr>
      </p:pic>
    </p:spTree>
    <p:extLst>
      <p:ext uri="{BB962C8B-B14F-4D97-AF65-F5344CB8AC3E}">
        <p14:creationId xmlns:p14="http://schemas.microsoft.com/office/powerpoint/2010/main" val="36533255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xit" presetSubtype="0" fill="hold" nodeType="afterEffect">
                                  <p:stCondLst>
                                    <p:cond delay="1000"/>
                                  </p:stCondLst>
                                  <p:childTnLst>
                                    <p:animEffect transition="out" filter="fade">
                                      <p:cBhvr>
                                        <p:cTn id="10" dur="3000"/>
                                        <p:tgtEl>
                                          <p:spTgt spid="4"/>
                                        </p:tgtEl>
                                      </p:cBhvr>
                                    </p:animEffect>
                                    <p:set>
                                      <p:cBhvr>
                                        <p:cTn id="11" dur="1" fill="hold">
                                          <p:stCondLst>
                                            <p:cond delay="2999"/>
                                          </p:stCondLst>
                                        </p:cTn>
                                        <p:tgtEl>
                                          <p:spTgt spid="4"/>
                                        </p:tgtEl>
                                        <p:attrNameLst>
                                          <p:attrName>style.visibility</p:attrName>
                                        </p:attrNameLst>
                                      </p:cBhvr>
                                      <p:to>
                                        <p:strVal val="hidden"/>
                                      </p:to>
                                    </p:set>
                                  </p:childTnLst>
                                </p:cTn>
                              </p:par>
                              <p:par>
                                <p:cTn id="12" presetID="10" presetClass="entr" presetSubtype="0" fill="hold" nodeType="withEffect">
                                  <p:stCondLst>
                                    <p:cond delay="2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882900" y="584200"/>
            <a:ext cx="4673600" cy="2336800"/>
          </a:xfrm>
          <a:prstGeom prst="rect">
            <a:avLst/>
          </a:prstGeom>
        </p:spPr>
      </p:pic>
    </p:spTree>
    <p:extLst>
      <p:ext uri="{BB962C8B-B14F-4D97-AF65-F5344CB8AC3E}">
        <p14:creationId xmlns:p14="http://schemas.microsoft.com/office/powerpoint/2010/main" val="34026175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984695" y="1473201"/>
            <a:ext cx="5825805" cy="42386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US" sz="280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Background </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US"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Why the ITRs are important</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US"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The need to revise the ITRs</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GB"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Preparatory process</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GB"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Some key proposals</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lang="en-GB" sz="2800" kern="0" dirty="0" smtClean="0">
                <a:solidFill>
                  <a:schemeClr val="tx2">
                    <a:lumMod val="75000"/>
                  </a:schemeClr>
                </a:solidFill>
              </a:rPr>
              <a:t>Myths and misinformation</a:t>
            </a:r>
            <a:endParaRPr kumimoji="0" lang="en-GB" sz="2800" b="0" i="0" u="none" strike="noStrike" kern="0" cap="none" spc="0" normalizeH="0" baseline="0" noProof="0" dirty="0" smtClean="0">
              <a:ln>
                <a:noFill/>
              </a:ln>
              <a:solidFill>
                <a:schemeClr val="tx2">
                  <a:lumMod val="75000"/>
                </a:schemeClr>
              </a:solidFill>
              <a:effectLst/>
              <a:uLnTx/>
              <a:uFillTx/>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GB"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Expectations for WCIT-12</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GB"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Useful links </a:t>
            </a:r>
            <a:endParaRPr kumimoji="0" lang="en-US"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3200" b="0" i="0" u="none" strike="noStrike" kern="0" cap="none" spc="0" normalizeH="0" baseline="0" noProof="0" dirty="0">
              <a:ln>
                <a:noFill/>
              </a:ln>
              <a:solidFill>
                <a:schemeClr val="tx2">
                  <a:lumMod val="75000"/>
                </a:schemeClr>
              </a:solidFill>
              <a:effectLst/>
              <a:uLnTx/>
              <a:uFillTx/>
              <a:latin typeface="Calibri" pitchFamily="34" charset="0"/>
              <a:ea typeface="+mn-ea"/>
              <a:cs typeface="Calibri" pitchFamily="34" charset="0"/>
            </a:endParaRPr>
          </a:p>
        </p:txBody>
      </p:sp>
      <p:pic>
        <p:nvPicPr>
          <p:cNvPr id="3" name="Picture 2"/>
          <p:cNvPicPr>
            <a:picLocks noChangeAspect="1"/>
          </p:cNvPicPr>
          <p:nvPr/>
        </p:nvPicPr>
        <p:blipFill>
          <a:blip r:embed="rId2"/>
          <a:stretch>
            <a:fillRect/>
          </a:stretch>
        </p:blipFill>
        <p:spPr>
          <a:xfrm>
            <a:off x="2108200" y="660400"/>
            <a:ext cx="3721100" cy="647700"/>
          </a:xfrm>
          <a:prstGeom prst="rect">
            <a:avLst/>
          </a:prstGeom>
        </p:spPr>
      </p:pic>
    </p:spTree>
    <p:extLst>
      <p:ext uri="{BB962C8B-B14F-4D97-AF65-F5344CB8AC3E}">
        <p14:creationId xmlns:p14="http://schemas.microsoft.com/office/powerpoint/2010/main" val="9998616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105937" y="1833152"/>
            <a:ext cx="3289300" cy="3327400"/>
          </a:xfrm>
          <a:prstGeom prst="rect">
            <a:avLst/>
          </a:prstGeom>
        </p:spPr>
      </p:pic>
      <p:sp>
        <p:nvSpPr>
          <p:cNvPr id="2" name="Title 1"/>
          <p:cNvSpPr>
            <a:spLocks noGrp="1"/>
          </p:cNvSpPr>
          <p:nvPr>
            <p:ph type="title"/>
          </p:nvPr>
        </p:nvSpPr>
        <p:spPr>
          <a:xfrm>
            <a:off x="1257300" y="59140"/>
            <a:ext cx="7784342" cy="600501"/>
          </a:xfrm>
        </p:spPr>
        <p:txBody>
          <a:bodyPr/>
          <a:lstStyle/>
          <a:p>
            <a:pPr algn="l"/>
            <a:r>
              <a:rPr lang="en-US" sz="3000" b="1" dirty="0" smtClean="0">
                <a:solidFill>
                  <a:schemeClr val="tx2">
                    <a:lumMod val="75000"/>
                  </a:schemeClr>
                </a:solidFill>
              </a:rPr>
              <a:t>Background: origin of the ITRs</a:t>
            </a:r>
            <a:endParaRPr lang="en-US" sz="3000" b="1" dirty="0">
              <a:solidFill>
                <a:schemeClr val="tx2">
                  <a:lumMod val="75000"/>
                </a:schemeClr>
              </a:solidFill>
            </a:endParaRPr>
          </a:p>
        </p:txBody>
      </p:sp>
      <p:pic>
        <p:nvPicPr>
          <p:cNvPr id="3" name="Picture 2"/>
          <p:cNvPicPr>
            <a:picLocks noChangeAspect="1"/>
          </p:cNvPicPr>
          <p:nvPr/>
        </p:nvPicPr>
        <p:blipFill>
          <a:blip r:embed="rId3"/>
          <a:stretch>
            <a:fillRect/>
          </a:stretch>
        </p:blipFill>
        <p:spPr>
          <a:xfrm>
            <a:off x="1879600" y="874428"/>
            <a:ext cx="2692400" cy="1117600"/>
          </a:xfrm>
          <a:prstGeom prst="rect">
            <a:avLst/>
          </a:prstGeom>
        </p:spPr>
      </p:pic>
      <p:pic>
        <p:nvPicPr>
          <p:cNvPr id="4" name="Picture 3"/>
          <p:cNvPicPr>
            <a:picLocks noChangeAspect="1"/>
          </p:cNvPicPr>
          <p:nvPr/>
        </p:nvPicPr>
        <p:blipFill>
          <a:blip r:embed="rId4"/>
          <a:stretch>
            <a:fillRect/>
          </a:stretch>
        </p:blipFill>
        <p:spPr>
          <a:xfrm>
            <a:off x="2428083" y="1833152"/>
            <a:ext cx="3530600" cy="1676400"/>
          </a:xfrm>
          <a:prstGeom prst="rect">
            <a:avLst/>
          </a:prstGeom>
        </p:spPr>
      </p:pic>
      <p:pic>
        <p:nvPicPr>
          <p:cNvPr id="5" name="Picture 4"/>
          <p:cNvPicPr>
            <a:picLocks noChangeAspect="1"/>
          </p:cNvPicPr>
          <p:nvPr/>
        </p:nvPicPr>
        <p:blipFill>
          <a:blip r:embed="rId5"/>
          <a:stretch>
            <a:fillRect/>
          </a:stretch>
        </p:blipFill>
        <p:spPr>
          <a:xfrm>
            <a:off x="2428083" y="3429000"/>
            <a:ext cx="3530600" cy="1676400"/>
          </a:xfrm>
          <a:prstGeom prst="rect">
            <a:avLst/>
          </a:prstGeom>
        </p:spPr>
      </p:pic>
      <p:pic>
        <p:nvPicPr>
          <p:cNvPr id="8" name="Picture 7"/>
          <p:cNvPicPr>
            <a:picLocks noChangeAspect="1"/>
          </p:cNvPicPr>
          <p:nvPr/>
        </p:nvPicPr>
        <p:blipFill>
          <a:blip r:embed="rId6"/>
          <a:stretch>
            <a:fillRect/>
          </a:stretch>
        </p:blipFill>
        <p:spPr>
          <a:xfrm>
            <a:off x="1879600" y="4960988"/>
            <a:ext cx="2692400" cy="1117600"/>
          </a:xfrm>
          <a:prstGeom prst="rect">
            <a:avLst/>
          </a:prstGeom>
        </p:spPr>
      </p:pic>
    </p:spTree>
    <p:extLst>
      <p:ext uri="{BB962C8B-B14F-4D97-AF65-F5344CB8AC3E}">
        <p14:creationId xmlns:p14="http://schemas.microsoft.com/office/powerpoint/2010/main" val="11050314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676400" y="863600"/>
            <a:ext cx="6615942" cy="55146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defTabSz="914400">
              <a:buFont typeface="Wingdings" pitchFamily="2" charset="2"/>
              <a:buNone/>
              <a:defRPr/>
            </a:pPr>
            <a:r>
              <a:rPr lang="en-GB" sz="2200" i="1" kern="0" dirty="0" smtClean="0">
                <a:solidFill>
                  <a:schemeClr val="tx2"/>
                </a:solidFill>
                <a:latin typeface="+mn-lt"/>
              </a:rPr>
              <a:t>The International Telecommunication Regulations (ITRs):</a:t>
            </a:r>
          </a:p>
          <a:p>
            <a:pPr defTabSz="914400">
              <a:defRPr/>
            </a:pPr>
            <a:r>
              <a:rPr lang="en-GB" sz="2000" kern="0" dirty="0" smtClean="0">
                <a:solidFill>
                  <a:schemeClr val="tx2"/>
                </a:solidFill>
              </a:rPr>
              <a:t>Establish general principles on the provision and operation of international telecoms</a:t>
            </a:r>
            <a:endParaRPr lang="en-US" sz="2000" kern="0" dirty="0" smtClean="0">
              <a:solidFill>
                <a:schemeClr val="tx2"/>
              </a:solidFill>
            </a:endParaRPr>
          </a:p>
          <a:p>
            <a:pPr defTabSz="914400">
              <a:defRPr/>
            </a:pPr>
            <a:r>
              <a:rPr lang="en-GB" sz="2000" kern="0" dirty="0" smtClean="0">
                <a:solidFill>
                  <a:schemeClr val="tx2"/>
                </a:solidFill>
              </a:rPr>
              <a:t>Facilitate global interconnection and interoperability</a:t>
            </a:r>
            <a:endParaRPr lang="en-US" sz="2000" kern="0" dirty="0" smtClean="0">
              <a:solidFill>
                <a:schemeClr val="tx2"/>
              </a:solidFill>
            </a:endParaRPr>
          </a:p>
          <a:p>
            <a:pPr defTabSz="914400">
              <a:defRPr/>
            </a:pPr>
            <a:r>
              <a:rPr lang="en-GB" sz="2000" kern="0" dirty="0" smtClean="0">
                <a:solidFill>
                  <a:schemeClr val="tx2"/>
                </a:solidFill>
              </a:rPr>
              <a:t>Underpin harmonious development and efficient operation of technical facilities</a:t>
            </a:r>
            <a:endParaRPr lang="en-US" sz="2000" kern="0" dirty="0" smtClean="0">
              <a:solidFill>
                <a:schemeClr val="tx2"/>
              </a:solidFill>
            </a:endParaRPr>
          </a:p>
          <a:p>
            <a:pPr defTabSz="914400">
              <a:defRPr/>
            </a:pPr>
            <a:r>
              <a:rPr lang="en-GB" sz="2000" kern="0" dirty="0" smtClean="0">
                <a:solidFill>
                  <a:schemeClr val="tx2"/>
                </a:solidFill>
              </a:rPr>
              <a:t>Promote efficiency, usefulness, and availability of international telecommunication services</a:t>
            </a:r>
            <a:endParaRPr lang="en-US" sz="2000" kern="0" dirty="0" smtClean="0">
              <a:solidFill>
                <a:schemeClr val="tx2"/>
              </a:solidFill>
            </a:endParaRPr>
          </a:p>
          <a:p>
            <a:pPr defTabSz="914400">
              <a:defRPr/>
            </a:pPr>
            <a:r>
              <a:rPr lang="en-US" sz="2000" kern="0" dirty="0" smtClean="0">
                <a:solidFill>
                  <a:schemeClr val="tx2"/>
                </a:solidFill>
              </a:rPr>
              <a:t>Treaty-level provisions are required for international networks and services</a:t>
            </a:r>
            <a:endParaRPr lang="en-US" sz="2000" kern="0" dirty="0">
              <a:solidFill>
                <a:schemeClr val="tx2"/>
              </a:solidFill>
            </a:endParaRPr>
          </a:p>
          <a:p>
            <a:pPr marL="0" indent="0">
              <a:buNone/>
            </a:pPr>
            <a:endParaRPr lang="en-US" sz="1000" b="1" i="1" dirty="0" smtClean="0">
              <a:solidFill>
                <a:schemeClr val="tx2"/>
              </a:solidFill>
            </a:endParaRPr>
          </a:p>
          <a:p>
            <a:pPr marL="0" indent="0">
              <a:buNone/>
            </a:pPr>
            <a:r>
              <a:rPr lang="en-US" sz="2400" i="1" dirty="0" smtClean="0">
                <a:solidFill>
                  <a:schemeClr val="tx2"/>
                </a:solidFill>
              </a:rPr>
              <a:t>The ITRs underpin </a:t>
            </a:r>
            <a:r>
              <a:rPr lang="en-US" sz="2400" i="1" dirty="0">
                <a:solidFill>
                  <a:schemeClr val="tx2"/>
                </a:solidFill>
              </a:rPr>
              <a:t>how we communicate with </a:t>
            </a:r>
            <a:r>
              <a:rPr lang="en-US" sz="2400" i="1" dirty="0" smtClean="0">
                <a:solidFill>
                  <a:schemeClr val="tx2"/>
                </a:solidFill>
              </a:rPr>
              <a:t/>
            </a:r>
            <a:br>
              <a:rPr lang="en-US" sz="2400" i="1" dirty="0" smtClean="0">
                <a:solidFill>
                  <a:schemeClr val="tx2"/>
                </a:solidFill>
              </a:rPr>
            </a:br>
            <a:r>
              <a:rPr lang="en-US" sz="2400" i="1" dirty="0" smtClean="0">
                <a:solidFill>
                  <a:schemeClr val="tx2"/>
                </a:solidFill>
              </a:rPr>
              <a:t>each </a:t>
            </a:r>
            <a:r>
              <a:rPr lang="en-US" sz="2400" i="1" dirty="0">
                <a:solidFill>
                  <a:schemeClr val="tx2"/>
                </a:solidFill>
              </a:rPr>
              <a:t>other by phone or computer, with voice, </a:t>
            </a:r>
            <a:r>
              <a:rPr lang="en-US" sz="2400" i="1" dirty="0" smtClean="0">
                <a:solidFill>
                  <a:schemeClr val="tx2"/>
                </a:solidFill>
              </a:rPr>
              <a:t/>
            </a:r>
            <a:br>
              <a:rPr lang="en-US" sz="2400" i="1" dirty="0" smtClean="0">
                <a:solidFill>
                  <a:schemeClr val="tx2"/>
                </a:solidFill>
              </a:rPr>
            </a:br>
            <a:r>
              <a:rPr lang="en-US" sz="2400" i="1" dirty="0" smtClean="0">
                <a:solidFill>
                  <a:schemeClr val="tx2"/>
                </a:solidFill>
              </a:rPr>
              <a:t>video </a:t>
            </a:r>
            <a:r>
              <a:rPr lang="en-US" sz="2400" i="1" dirty="0">
                <a:solidFill>
                  <a:schemeClr val="tx2"/>
                </a:solidFill>
              </a:rPr>
              <a:t>or data, and across the globe.</a:t>
            </a:r>
            <a:endParaRPr lang="en-US" sz="2400" i="1" kern="0" dirty="0" smtClean="0">
              <a:solidFill>
                <a:schemeClr val="tx2"/>
              </a:solidFill>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Why the ITRs are important</a:t>
            </a:r>
            <a:endParaRPr lang="en-US" sz="3000" b="1" dirty="0">
              <a:solidFill>
                <a:schemeClr val="tx2">
                  <a:lumMod val="75000"/>
                </a:schemeClr>
              </a:solidFill>
            </a:endParaRPr>
          </a:p>
        </p:txBody>
      </p:sp>
    </p:spTree>
    <p:extLst>
      <p:ext uri="{BB962C8B-B14F-4D97-AF65-F5344CB8AC3E}">
        <p14:creationId xmlns:p14="http://schemas.microsoft.com/office/powerpoint/2010/main" val="4423654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820738"/>
            <a:ext cx="7175500" cy="4708525"/>
          </a:xfrm>
        </p:spPr>
        <p:txBody>
          <a:bodyPr/>
          <a:lstStyle/>
          <a:p>
            <a:r>
              <a:rPr lang="en-US" sz="2000" b="1" dirty="0" smtClean="0">
                <a:solidFill>
                  <a:schemeClr val="accent1">
                    <a:lumMod val="75000"/>
                  </a:schemeClr>
                </a:solidFill>
              </a:rPr>
              <a:t>Article 1: </a:t>
            </a:r>
            <a:r>
              <a:rPr lang="en-US" sz="2000" dirty="0" smtClean="0">
                <a:solidFill>
                  <a:schemeClr val="accent1">
                    <a:lumMod val="75000"/>
                  </a:schemeClr>
                </a:solidFill>
              </a:rPr>
              <a:t>Purpose</a:t>
            </a:r>
          </a:p>
          <a:p>
            <a:r>
              <a:rPr lang="en-US" sz="2000" b="1" dirty="0" smtClean="0">
                <a:solidFill>
                  <a:schemeClr val="accent1">
                    <a:lumMod val="75000"/>
                  </a:schemeClr>
                </a:solidFill>
              </a:rPr>
              <a:t>Article 2:  </a:t>
            </a:r>
            <a:r>
              <a:rPr lang="en-US" sz="2000" dirty="0" smtClean="0">
                <a:solidFill>
                  <a:schemeClr val="accent1">
                    <a:lumMod val="75000"/>
                  </a:schemeClr>
                </a:solidFill>
              </a:rPr>
              <a:t>Definitions</a:t>
            </a:r>
          </a:p>
          <a:p>
            <a:r>
              <a:rPr lang="en-US" sz="2000" b="1" dirty="0" smtClean="0">
                <a:solidFill>
                  <a:schemeClr val="accent1">
                    <a:lumMod val="75000"/>
                  </a:schemeClr>
                </a:solidFill>
              </a:rPr>
              <a:t>Article 3:  </a:t>
            </a:r>
            <a:r>
              <a:rPr lang="en-US" sz="2000" dirty="0" smtClean="0">
                <a:solidFill>
                  <a:schemeClr val="accent1">
                    <a:lumMod val="75000"/>
                  </a:schemeClr>
                </a:solidFill>
              </a:rPr>
              <a:t>Right to communicate at good technical quality; countries to coordinate their infrastructure</a:t>
            </a:r>
          </a:p>
          <a:p>
            <a:r>
              <a:rPr lang="en-US" sz="2000" b="1" dirty="0" smtClean="0">
                <a:solidFill>
                  <a:schemeClr val="accent1">
                    <a:lumMod val="75000"/>
                  </a:schemeClr>
                </a:solidFill>
              </a:rPr>
              <a:t>Article 4: </a:t>
            </a:r>
            <a:r>
              <a:rPr lang="en-US" sz="2000" dirty="0" smtClean="0">
                <a:solidFill>
                  <a:schemeClr val="accent1">
                    <a:lumMod val="75000"/>
                  </a:schemeClr>
                </a:solidFill>
              </a:rPr>
              <a:t>International telecom services to be made available to the public</a:t>
            </a:r>
          </a:p>
          <a:p>
            <a:r>
              <a:rPr lang="en-US" sz="2000" b="1" dirty="0" smtClean="0">
                <a:solidFill>
                  <a:schemeClr val="accent1">
                    <a:lumMod val="75000"/>
                  </a:schemeClr>
                </a:solidFill>
              </a:rPr>
              <a:t>Article 5: </a:t>
            </a:r>
            <a:r>
              <a:rPr lang="en-US" sz="2000" dirty="0" smtClean="0">
                <a:solidFill>
                  <a:schemeClr val="accent1">
                    <a:lumMod val="75000"/>
                  </a:schemeClr>
                </a:solidFill>
              </a:rPr>
              <a:t>Priority to be given to emergency communications</a:t>
            </a:r>
          </a:p>
          <a:p>
            <a:r>
              <a:rPr lang="en-US" sz="2000" b="1" dirty="0" smtClean="0">
                <a:solidFill>
                  <a:schemeClr val="accent1">
                    <a:lumMod val="75000"/>
                  </a:schemeClr>
                </a:solidFill>
              </a:rPr>
              <a:t>Article 6:  </a:t>
            </a:r>
            <a:r>
              <a:rPr lang="en-US" sz="2000" dirty="0" smtClean="0">
                <a:solidFill>
                  <a:schemeClr val="accent1">
                    <a:lumMod val="75000"/>
                  </a:schemeClr>
                </a:solidFill>
              </a:rPr>
              <a:t>Charges for services, and accounting rates between carriers</a:t>
            </a:r>
          </a:p>
          <a:p>
            <a:r>
              <a:rPr lang="en-US" sz="2000" b="1" dirty="0" smtClean="0">
                <a:solidFill>
                  <a:schemeClr val="accent1">
                    <a:lumMod val="75000"/>
                  </a:schemeClr>
                </a:solidFill>
              </a:rPr>
              <a:t>Article 7:  </a:t>
            </a:r>
            <a:r>
              <a:rPr lang="en-US" sz="2000" dirty="0" smtClean="0">
                <a:solidFill>
                  <a:schemeClr val="accent1">
                    <a:lumMod val="75000"/>
                  </a:schemeClr>
                </a:solidFill>
              </a:rPr>
              <a:t>Suspension of services when “</a:t>
            </a:r>
            <a:r>
              <a:rPr lang="en-US" sz="2000" dirty="0">
                <a:solidFill>
                  <a:schemeClr val="accent1">
                    <a:lumMod val="75000"/>
                  </a:schemeClr>
                </a:solidFill>
              </a:rPr>
              <a:t>dangerous for national security, or contrary to national laws, public order or decency</a:t>
            </a:r>
            <a:r>
              <a:rPr lang="en-US" sz="2000" dirty="0" smtClean="0">
                <a:solidFill>
                  <a:schemeClr val="accent1">
                    <a:lumMod val="75000"/>
                  </a:schemeClr>
                </a:solidFill>
              </a:rPr>
              <a:t>.”</a:t>
            </a:r>
          </a:p>
          <a:p>
            <a:r>
              <a:rPr lang="en-US" sz="2000" b="1" dirty="0" smtClean="0">
                <a:solidFill>
                  <a:schemeClr val="accent1">
                    <a:lumMod val="75000"/>
                  </a:schemeClr>
                </a:solidFill>
              </a:rPr>
              <a:t>Article 8: </a:t>
            </a:r>
            <a:r>
              <a:rPr lang="en-US" sz="2000" dirty="0" smtClean="0">
                <a:solidFill>
                  <a:schemeClr val="accent1">
                    <a:lumMod val="75000"/>
                  </a:schemeClr>
                </a:solidFill>
              </a:rPr>
              <a:t>ITU to gather and circulate information on suspended services</a:t>
            </a:r>
          </a:p>
          <a:p>
            <a:r>
              <a:rPr lang="en-US" sz="2000" b="1" dirty="0" smtClean="0">
                <a:solidFill>
                  <a:schemeClr val="accent1">
                    <a:lumMod val="75000"/>
                  </a:schemeClr>
                </a:solidFill>
              </a:rPr>
              <a:t>Article 9: </a:t>
            </a:r>
            <a:r>
              <a:rPr lang="en-US" sz="2000" dirty="0" smtClean="0">
                <a:solidFill>
                  <a:schemeClr val="accent1">
                    <a:lumMod val="75000"/>
                  </a:schemeClr>
                </a:solidFill>
              </a:rPr>
              <a:t>Special arrangements not affecting all countries</a:t>
            </a:r>
          </a:p>
          <a:p>
            <a:r>
              <a:rPr lang="en-US" sz="2000" b="1" dirty="0" smtClean="0">
                <a:solidFill>
                  <a:schemeClr val="accent1">
                    <a:lumMod val="75000"/>
                  </a:schemeClr>
                </a:solidFill>
              </a:rPr>
              <a:t>Article 10: </a:t>
            </a:r>
            <a:r>
              <a:rPr lang="en-US" sz="2000" dirty="0" smtClean="0">
                <a:solidFill>
                  <a:schemeClr val="accent1">
                    <a:lumMod val="75000"/>
                  </a:schemeClr>
                </a:solidFill>
              </a:rPr>
              <a:t>Entry into force; reservations</a:t>
            </a:r>
            <a:endParaRPr lang="en-US" sz="2000" dirty="0">
              <a:solidFill>
                <a:schemeClr val="accent1">
                  <a:lumMod val="75000"/>
                </a:schemeClr>
              </a:solidFill>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What is in the ITRs?</a:t>
            </a:r>
            <a:endParaRPr lang="en-US" sz="3000" b="1" dirty="0">
              <a:solidFill>
                <a:schemeClr val="tx2">
                  <a:lumMod val="75000"/>
                </a:schemeClr>
              </a:solidFill>
            </a:endParaRPr>
          </a:p>
        </p:txBody>
      </p:sp>
    </p:spTree>
    <p:extLst>
      <p:ext uri="{BB962C8B-B14F-4D97-AF65-F5344CB8AC3E}">
        <p14:creationId xmlns:p14="http://schemas.microsoft.com/office/powerpoint/2010/main" val="28455148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5800" y="1295400"/>
            <a:ext cx="6083300" cy="4241800"/>
          </a:xfrm>
        </p:spPr>
        <p:txBody>
          <a:bodyPr/>
          <a:lstStyle/>
          <a:p>
            <a:r>
              <a:rPr lang="en-US" dirty="0" smtClean="0">
                <a:solidFill>
                  <a:srgbClr val="376092"/>
                </a:solidFill>
              </a:rPr>
              <a:t>Only governments can implement the ITRs, through national legislation or regulation</a:t>
            </a:r>
          </a:p>
          <a:p>
            <a:endParaRPr lang="en-US" dirty="0" smtClean="0">
              <a:solidFill>
                <a:srgbClr val="376092"/>
              </a:solidFill>
            </a:endParaRPr>
          </a:p>
          <a:p>
            <a:r>
              <a:rPr lang="en-US" dirty="0" smtClean="0">
                <a:solidFill>
                  <a:srgbClr val="376092"/>
                </a:solidFill>
              </a:rPr>
              <a:t>There have been </a:t>
            </a:r>
            <a:r>
              <a:rPr lang="en-US" i="1" dirty="0" smtClean="0">
                <a:solidFill>
                  <a:srgbClr val="376092"/>
                </a:solidFill>
              </a:rPr>
              <a:t>NO</a:t>
            </a:r>
            <a:r>
              <a:rPr lang="en-US" dirty="0" smtClean="0">
                <a:solidFill>
                  <a:srgbClr val="376092"/>
                </a:solidFill>
              </a:rPr>
              <a:t> proposals for a global body to impose implementation of  the ITRs</a:t>
            </a:r>
            <a:endParaRPr lang="en-US" dirty="0">
              <a:solidFill>
                <a:srgbClr val="376092"/>
              </a:solidFill>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The ITRs coordinate, countries implement</a:t>
            </a:r>
            <a:endParaRPr lang="en-US" sz="3000" b="1" dirty="0">
              <a:solidFill>
                <a:schemeClr val="tx2">
                  <a:lumMod val="75000"/>
                </a:schemeClr>
              </a:solidFill>
            </a:endParaRPr>
          </a:p>
        </p:txBody>
      </p:sp>
    </p:spTree>
    <p:extLst>
      <p:ext uri="{BB962C8B-B14F-4D97-AF65-F5344CB8AC3E}">
        <p14:creationId xmlns:p14="http://schemas.microsoft.com/office/powerpoint/2010/main" val="21543925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970E88AAA5F54B8CC4A78FC38EA0AA" ma:contentTypeVersion="1" ma:contentTypeDescription="Create a new document." ma:contentTypeScope="" ma:versionID="621f2f262b8a82e5e176352457d839a2">
  <xsd:schema xmlns:xsd="http://www.w3.org/2001/XMLSchema" xmlns:xs="http://www.w3.org/2001/XMLSchema" xmlns:p="http://schemas.microsoft.com/office/2006/metadata/properties" xmlns:ns1="http://schemas.microsoft.com/sharepoint/v3" targetNamespace="http://schemas.microsoft.com/office/2006/metadata/properties" ma:root="true" ma:fieldsID="b345722d146e7751d163e781f97691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98B24A-FCA6-4680-8AEB-DB7093D9E33F}"/>
</file>

<file path=customXml/itemProps2.xml><?xml version="1.0" encoding="utf-8"?>
<ds:datastoreItem xmlns:ds="http://schemas.openxmlformats.org/officeDocument/2006/customXml" ds:itemID="{3B1D91C1-D3AE-4572-A5DF-62055D33DBB4}"/>
</file>

<file path=customXml/itemProps3.xml><?xml version="1.0" encoding="utf-8"?>
<ds:datastoreItem xmlns:ds="http://schemas.openxmlformats.org/officeDocument/2006/customXml" ds:itemID="{72D38AE5-52A4-4B2F-8E13-27C06660438F}"/>
</file>

<file path=docProps/app.xml><?xml version="1.0" encoding="utf-8"?>
<Properties xmlns="http://schemas.openxmlformats.org/officeDocument/2006/extended-properties" xmlns:vt="http://schemas.openxmlformats.org/officeDocument/2006/docPropsVTypes">
  <TotalTime>1346</TotalTime>
  <Words>1610</Words>
  <Application>Microsoft Office PowerPoint</Application>
  <PresentationFormat>On-screen Show (4:3)</PresentationFormat>
  <Paragraphs>253</Paragraphs>
  <Slides>38</Slides>
  <Notes>0</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1_Office Theme</vt:lpstr>
      <vt:lpstr>PowerPoint Presentation</vt:lpstr>
      <vt:lpstr>PowerPoint Presentation</vt:lpstr>
      <vt:lpstr>PowerPoint Presentation</vt:lpstr>
      <vt:lpstr>PowerPoint Presentation</vt:lpstr>
      <vt:lpstr>PowerPoint Presentation</vt:lpstr>
      <vt:lpstr>Background: origin of the ITRs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WCIT Presentation - September 2012</dc:title>
  <dc:creator>Jesus Vicente</dc:creator>
  <cp:lastModifiedBy>Castro, Juan Luis</cp:lastModifiedBy>
  <cp:revision>133</cp:revision>
  <dcterms:created xsi:type="dcterms:W3CDTF">2012-06-20T08:33:15Z</dcterms:created>
  <dcterms:modified xsi:type="dcterms:W3CDTF">2012-09-18T06:41:15Z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0x010100B8970E88AAA5F54B8CC4A78FC38EA0AA</vt:lpwstr>
  </property>
  <property fmtid="{D5CDD505-2E9C-101B-9397-08002B2CF9AE}" pid="3" name="Order">
    <vt:r8>1000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ies>
</file>