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44"/>
  </p:notesMasterIdLst>
  <p:sldIdLst>
    <p:sldId id="261" r:id="rId6"/>
    <p:sldId id="314" r:id="rId7"/>
    <p:sldId id="313" r:id="rId8"/>
    <p:sldId id="312" r:id="rId9"/>
    <p:sldId id="262" r:id="rId10"/>
    <p:sldId id="306" r:id="rId11"/>
    <p:sldId id="307" r:id="rId12"/>
    <p:sldId id="308" r:id="rId13"/>
    <p:sldId id="310" r:id="rId14"/>
    <p:sldId id="272" r:id="rId15"/>
    <p:sldId id="269" r:id="rId16"/>
    <p:sldId id="271" r:id="rId17"/>
    <p:sldId id="309" r:id="rId18"/>
    <p:sldId id="274" r:id="rId19"/>
    <p:sldId id="276" r:id="rId20"/>
    <p:sldId id="275" r:id="rId21"/>
    <p:sldId id="277" r:id="rId22"/>
    <p:sldId id="279" r:id="rId23"/>
    <p:sldId id="278" r:id="rId24"/>
    <p:sldId id="280" r:id="rId25"/>
    <p:sldId id="282" r:id="rId26"/>
    <p:sldId id="311" r:id="rId27"/>
    <p:sldId id="305" r:id="rId28"/>
    <p:sldId id="303" r:id="rId29"/>
    <p:sldId id="299" r:id="rId30"/>
    <p:sldId id="290" r:id="rId31"/>
    <p:sldId id="291" r:id="rId32"/>
    <p:sldId id="292" r:id="rId33"/>
    <p:sldId id="293" r:id="rId34"/>
    <p:sldId id="294" r:id="rId35"/>
    <p:sldId id="297" r:id="rId36"/>
    <p:sldId id="298" r:id="rId37"/>
    <p:sldId id="300" r:id="rId38"/>
    <p:sldId id="304" r:id="rId39"/>
    <p:sldId id="295" r:id="rId40"/>
    <p:sldId id="284" r:id="rId41"/>
    <p:sldId id="286" r:id="rId42"/>
    <p:sldId id="263" r:id="rId43"/>
  </p:sldIdLst>
  <p:sldSz cx="9144000" cy="6858000" type="screen4x3"/>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7545" autoAdjust="0"/>
    <p:restoredTop sz="94660"/>
  </p:normalViewPr>
  <p:slideViewPr>
    <p:cSldViewPr snapToGrid="0" snapToObjects="1" showGuides="1">
      <p:cViewPr>
        <p:scale>
          <a:sx n="81" d="100"/>
          <a:sy n="81" d="100"/>
        </p:scale>
        <p:origin x="-1692" y="-36"/>
      </p:cViewPr>
      <p:guideLst>
        <p:guide orient="horz" pos="2330"/>
        <p:guide pos="2880"/>
      </p:guideLst>
    </p:cSldViewPr>
  </p:slideViewPr>
  <p:notesTextViewPr>
    <p:cViewPr>
      <p:scale>
        <a:sx n="100" d="100"/>
        <a:sy n="100" d="100"/>
      </p:scale>
      <p:origin x="0" y="0"/>
    </p:cViewPr>
  </p:notesTextViewPr>
  <p:sorterViewPr>
    <p:cViewPr>
      <p:scale>
        <a:sx n="100" d="100"/>
        <a:sy n="100" d="100"/>
      </p:scale>
      <p:origin x="0" y="7812"/>
    </p:cViewPr>
  </p:sorterViewPr>
  <p:notesViewPr>
    <p:cSldViewPr snapToGrid="0" snapToObjects="1">
      <p:cViewPr varScale="1">
        <p:scale>
          <a:sx n="81" d="100"/>
          <a:sy n="81" d="100"/>
        </p:scale>
        <p:origin x="-96" y="-126"/>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75029-500F-4480-9D65-DCF4CC2DBD0B}" type="doc">
      <dgm:prSet loTypeId="urn:microsoft.com/office/officeart/2008/layout/AlternatingHexagons" loCatId="list" qsTypeId="urn:microsoft.com/office/officeart/2005/8/quickstyle/simple1" qsCatId="simple" csTypeId="urn:microsoft.com/office/officeart/2005/8/colors/accent0_3" csCatId="mainScheme" phldr="1"/>
      <dgm:spPr/>
      <dgm:t>
        <a:bodyPr/>
        <a:lstStyle/>
        <a:p>
          <a:endParaRPr lang="en-US"/>
        </a:p>
      </dgm:t>
    </dgm:pt>
    <dgm:pt modelId="{7FF84004-FE16-4A18-9E0F-4DB3AA626023}">
      <dgm:prSet phldrT="[Tex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2</a:t>
          </a:r>
          <a:endParaRPr lang="en-US" sz="2400" b="0" cap="none" spc="0" dirty="0">
            <a:ln w="18415" cmpd="sng">
              <a:prstDash val="solid"/>
            </a:ln>
            <a:effectLst>
              <a:outerShdw blurRad="63500" dir="3600000" algn="tl" rotWithShape="0">
                <a:srgbClr val="000000">
                  <a:alpha val="70000"/>
                </a:srgbClr>
              </a:outerShdw>
            </a:effectLst>
          </a:endParaRPr>
        </a:p>
      </dgm:t>
    </dgm:pt>
    <dgm:pt modelId="{751B68D2-F96C-424C-A804-EC8698256CF0}" type="parTrans" cxnId="{62C9416D-9479-4BDB-831F-24B000042212}">
      <dgm:prSet/>
      <dgm:spPr/>
      <dgm:t>
        <a:bodyPr/>
        <a:lstStyle/>
        <a:p>
          <a:endParaRPr lang="en-US" sz="1000"/>
        </a:p>
      </dgm:t>
    </dgm:pt>
    <dgm:pt modelId="{88BA0C1F-359E-4CAF-9222-E8AAAE67352C}" type="sibTrans" cxnId="{62C9416D-9479-4BDB-831F-24B000042212}">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1</a:t>
          </a:r>
          <a:endParaRPr lang="en-US" sz="2400" b="0" cap="none" spc="0" dirty="0">
            <a:ln w="18415" cmpd="sng">
              <a:prstDash val="solid"/>
            </a:ln>
            <a:effectLst>
              <a:outerShdw blurRad="63500" dir="3600000" algn="tl" rotWithShape="0">
                <a:srgbClr val="000000">
                  <a:alpha val="70000"/>
                </a:srgbClr>
              </a:outerShdw>
            </a:effectLst>
          </a:endParaRPr>
        </a:p>
      </dgm:t>
    </dgm:pt>
    <dgm:pt modelId="{B8654A8B-3673-4CD6-81FD-D349B5F15190}">
      <dgm:prSet phldrT="[Text]" custT="1"/>
      <dgm:spPr/>
      <dgm:t>
        <a:bodyPr/>
        <a:lstStyle/>
        <a:p>
          <a:pPr rtl="0"/>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38157E1-D471-400C-8A54-EEF60919283B}" type="parTrans" cxnId="{F4D36BA9-D20E-4B68-BE84-015D4EF58EA7}">
      <dgm:prSet/>
      <dgm:spPr/>
      <dgm:t>
        <a:bodyPr/>
        <a:lstStyle/>
        <a:p>
          <a:endParaRPr lang="en-US" sz="1000"/>
        </a:p>
      </dgm:t>
    </dgm:pt>
    <dgm:pt modelId="{E4E21D53-DC1F-4013-8009-F8BEDB3D182D}" type="sibTrans" cxnId="{F4D36BA9-D20E-4B68-BE84-015D4EF58EA7}">
      <dgm:prSet custT="1"/>
      <dgm:spPr/>
      <dgm:t>
        <a:bodyPr/>
        <a:lstStyle/>
        <a:p>
          <a:r>
            <a:rPr lang="en-US" sz="2400" b="0" cap="none" spc="0" smtClean="0">
              <a:ln w="18415" cmpd="sng">
                <a:prstDash val="solid"/>
              </a:ln>
              <a:effectLst>
                <a:outerShdw blurRad="63500" dir="3600000" algn="tl" rotWithShape="0">
                  <a:srgbClr val="000000">
                    <a:alpha val="70000"/>
                  </a:srgbClr>
                </a:outerShdw>
              </a:effectLst>
            </a:rPr>
            <a:t>3</a:t>
          </a:r>
          <a:endParaRPr lang="en-US" sz="2400" b="0" cap="none" spc="0" dirty="0">
            <a:ln w="18415" cmpd="sng">
              <a:prstDash val="solid"/>
            </a:ln>
            <a:effectLst>
              <a:outerShdw blurRad="63500" dir="3600000" algn="tl" rotWithShape="0">
                <a:srgbClr val="000000">
                  <a:alpha val="70000"/>
                </a:srgbClr>
              </a:outerShdw>
            </a:effectLst>
          </a:endParaRPr>
        </a:p>
      </dgm:t>
    </dgm:pt>
    <dgm:pt modelId="{52E9AB6B-F480-456B-924A-142A65EE3846}">
      <dgm:prSet phldrT="[Text]" custT="1"/>
      <dgm:spPr/>
      <dgm:t>
        <a:bodyPr/>
        <a:lstStyle/>
        <a:p>
          <a:pPr rtl="0"/>
          <a:r>
            <a:rPr lang="en-US" sz="2400" b="0" cap="none" spc="0" dirty="0" smtClean="0">
              <a:ln w="18415" cmpd="sng">
                <a:prstDash val="solid"/>
              </a:ln>
              <a:effectLst>
                <a:outerShdw blurRad="63500" dir="3600000" algn="tl" rotWithShape="0">
                  <a:srgbClr val="000000">
                    <a:alpha val="70000"/>
                  </a:srgbClr>
                </a:outerShdw>
              </a:effectLst>
            </a:rPr>
            <a:t>6</a:t>
          </a:r>
          <a:endParaRPr lang="en-US" sz="2400" b="0" cap="none" spc="0" dirty="0">
            <a:ln w="18415" cmpd="sng">
              <a:prstDash val="solid"/>
            </a:ln>
            <a:effectLst>
              <a:outerShdw blurRad="63500" dir="3600000" algn="tl" rotWithShape="0">
                <a:srgbClr val="000000">
                  <a:alpha val="70000"/>
                </a:srgbClr>
              </a:outerShdw>
            </a:effectLst>
          </a:endParaRPr>
        </a:p>
      </dgm:t>
    </dgm:pt>
    <dgm:pt modelId="{32F2396A-B113-46E4-A49A-6A5A96CA6906}" type="parTrans" cxnId="{1CD2E8E4-760F-4EEE-8A78-4977CB19B9A0}">
      <dgm:prSet/>
      <dgm:spPr/>
      <dgm:t>
        <a:bodyPr/>
        <a:lstStyle/>
        <a:p>
          <a:endParaRPr lang="en-US" sz="1000"/>
        </a:p>
      </dgm:t>
    </dgm:pt>
    <dgm:pt modelId="{2CE2FC71-0C63-4628-A47D-38F41D9A951B}" type="sibTrans" cxnId="{1CD2E8E4-760F-4EEE-8A78-4977CB19B9A0}">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5</a:t>
          </a:r>
          <a:endParaRPr lang="en-US" sz="2400" b="0" cap="none" spc="0" dirty="0">
            <a:ln w="18415" cmpd="sng">
              <a:prstDash val="solid"/>
            </a:ln>
            <a:effectLst>
              <a:outerShdw blurRad="63500" dir="3600000" algn="tl" rotWithShape="0">
                <a:srgbClr val="000000">
                  <a:alpha val="70000"/>
                </a:srgbClr>
              </a:outerShdw>
            </a:effectLst>
          </a:endParaRPr>
        </a:p>
      </dgm:t>
    </dgm:pt>
    <dgm:pt modelId="{481661BE-BF5D-4A77-AD92-D018555455F6}">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7</a:t>
          </a:r>
          <a:endParaRPr lang="en-US" sz="2400" b="0" cap="none" spc="0" dirty="0">
            <a:ln w="18415" cmpd="sng">
              <a:prstDash val="solid"/>
            </a:ln>
            <a:effectLst>
              <a:outerShdw blurRad="63500" dir="3600000" algn="tl" rotWithShape="0">
                <a:srgbClr val="000000">
                  <a:alpha val="70000"/>
                </a:srgbClr>
              </a:outerShdw>
            </a:effectLst>
          </a:endParaRPr>
        </a:p>
      </dgm:t>
    </dgm:pt>
    <dgm:pt modelId="{4AF83E01-DCF3-4339-BF7A-EDA647D9FD02}" type="parTrans" cxnId="{7FA33796-DE09-40D8-A3A8-FA169F7B533D}">
      <dgm:prSet/>
      <dgm:spPr/>
      <dgm:t>
        <a:bodyPr/>
        <a:lstStyle/>
        <a:p>
          <a:endParaRPr lang="en-US" sz="1000"/>
        </a:p>
      </dgm:t>
    </dgm:pt>
    <dgm:pt modelId="{323B337A-80FD-4AF6-ABEB-81F7AC223695}" type="sibTrans" cxnId="{7FA33796-DE09-40D8-A3A8-FA169F7B533D}">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8</a:t>
          </a:r>
          <a:endParaRPr lang="en-US" sz="2400" b="0" cap="none" spc="0" dirty="0">
            <a:ln w="18415" cmpd="sng">
              <a:prstDash val="solid"/>
            </a:ln>
            <a:effectLst>
              <a:outerShdw blurRad="63500" dir="3600000" algn="tl" rotWithShape="0">
                <a:srgbClr val="000000">
                  <a:alpha val="70000"/>
                </a:srgbClr>
              </a:outerShdw>
            </a:effectLst>
          </a:endParaRPr>
        </a:p>
      </dgm:t>
    </dgm:pt>
    <dgm:pt modelId="{365F40CF-C3AA-414A-9BB3-FD9F4E270185}">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4</a:t>
          </a:r>
          <a:endParaRPr lang="en-US" sz="2400" b="0" cap="none" spc="0" dirty="0">
            <a:ln w="18415" cmpd="sng">
              <a:prstDash val="solid"/>
            </a:ln>
            <a:effectLst>
              <a:outerShdw blurRad="63500" dir="3600000" algn="tl" rotWithShape="0">
                <a:srgbClr val="000000">
                  <a:alpha val="70000"/>
                </a:srgbClr>
              </a:outerShdw>
            </a:effectLst>
          </a:endParaRPr>
        </a:p>
      </dgm:t>
    </dgm:pt>
    <dgm:pt modelId="{E7BA5301-5D1E-49ED-B7FC-392A66134127}" type="sibTrans" cxnId="{F7333BAC-1C42-4A3C-9DC6-0C9DF684D01F}">
      <dgm:prSet custT="1"/>
      <dgm:spPr>
        <a:noFill/>
        <a:ln>
          <a:noFill/>
        </a:ln>
      </dgm:spPr>
      <dgm:t>
        <a:bodyPr/>
        <a:lstStyle/>
        <a:p>
          <a:endParaRPr lang="en-US" sz="2400" b="0" cap="none" spc="0" dirty="0">
            <a:ln w="18415" cmpd="sng">
              <a:prstDash val="solid"/>
            </a:ln>
            <a:effectLst>
              <a:outerShdw blurRad="63500" dir="3600000" algn="tl" rotWithShape="0">
                <a:srgbClr val="000000">
                  <a:alpha val="70000"/>
                </a:srgbClr>
              </a:outerShdw>
            </a:effectLst>
          </a:endParaRPr>
        </a:p>
      </dgm:t>
    </dgm:pt>
    <dgm:pt modelId="{884C4527-F151-47E7-A6ED-EC2536818054}" type="parTrans" cxnId="{F7333BAC-1C42-4A3C-9DC6-0C9DF684D01F}">
      <dgm:prSet/>
      <dgm:spPr/>
      <dgm:t>
        <a:bodyPr/>
        <a:lstStyle/>
        <a:p>
          <a:endParaRPr lang="en-US"/>
        </a:p>
      </dgm:t>
    </dgm:pt>
    <dgm:pt modelId="{2859E7FC-7C65-461A-9308-DA388D2409A3}" type="pres">
      <dgm:prSet presAssocID="{ACE75029-500F-4480-9D65-DCF4CC2DBD0B}" presName="Name0" presStyleCnt="0">
        <dgm:presLayoutVars>
          <dgm:chMax/>
          <dgm:chPref/>
          <dgm:dir/>
          <dgm:animLvl val="lvl"/>
        </dgm:presLayoutVars>
      </dgm:prSet>
      <dgm:spPr/>
      <dgm:t>
        <a:bodyPr/>
        <a:lstStyle/>
        <a:p>
          <a:endParaRPr lang="en-US"/>
        </a:p>
      </dgm:t>
    </dgm:pt>
    <dgm:pt modelId="{7F2974D4-F341-4FB1-819F-D88870B2883A}" type="pres">
      <dgm:prSet presAssocID="{7FF84004-FE16-4A18-9E0F-4DB3AA626023}" presName="composite" presStyleCnt="0"/>
      <dgm:spPr/>
      <dgm:t>
        <a:bodyPr/>
        <a:lstStyle/>
        <a:p>
          <a:endParaRPr lang="en-US"/>
        </a:p>
      </dgm:t>
    </dgm:pt>
    <dgm:pt modelId="{04B02193-128A-468C-B67E-38D15A5AF6E0}" type="pres">
      <dgm:prSet presAssocID="{7FF84004-FE16-4A18-9E0F-4DB3AA626023}" presName="Parent1" presStyleLbl="node1" presStyleIdx="0" presStyleCnt="10">
        <dgm:presLayoutVars>
          <dgm:chMax val="1"/>
          <dgm:chPref val="1"/>
          <dgm:bulletEnabled val="1"/>
        </dgm:presLayoutVars>
      </dgm:prSet>
      <dgm:spPr/>
      <dgm:t>
        <a:bodyPr/>
        <a:lstStyle/>
        <a:p>
          <a:endParaRPr lang="en-US"/>
        </a:p>
      </dgm:t>
    </dgm:pt>
    <dgm:pt modelId="{2D443B9A-BF07-4F63-8571-154AFC51D6F7}" type="pres">
      <dgm:prSet presAssocID="{7FF84004-FE16-4A18-9E0F-4DB3AA626023}" presName="Childtext1" presStyleLbl="revTx" presStyleIdx="0" presStyleCnt="5" custLinFactX="39660" custLinFactNeighborX="100000" custLinFactNeighborY="-1542">
        <dgm:presLayoutVars>
          <dgm:chMax val="0"/>
          <dgm:chPref val="0"/>
          <dgm:bulletEnabled val="1"/>
        </dgm:presLayoutVars>
      </dgm:prSet>
      <dgm:spPr/>
      <dgm:t>
        <a:bodyPr/>
        <a:lstStyle/>
        <a:p>
          <a:endParaRPr lang="en-US"/>
        </a:p>
      </dgm:t>
    </dgm:pt>
    <dgm:pt modelId="{7B899784-F3DD-4C67-9A8B-88E6B0D3BE48}" type="pres">
      <dgm:prSet presAssocID="{7FF84004-FE16-4A18-9E0F-4DB3AA626023}" presName="BalanceSpacing" presStyleCnt="0"/>
      <dgm:spPr/>
      <dgm:t>
        <a:bodyPr/>
        <a:lstStyle/>
        <a:p>
          <a:endParaRPr lang="en-US"/>
        </a:p>
      </dgm:t>
    </dgm:pt>
    <dgm:pt modelId="{A0E7DA2D-A35F-48C6-AB9D-06A1B741B03C}" type="pres">
      <dgm:prSet presAssocID="{7FF84004-FE16-4A18-9E0F-4DB3AA626023}" presName="BalanceSpacing1" presStyleCnt="0"/>
      <dgm:spPr/>
      <dgm:t>
        <a:bodyPr/>
        <a:lstStyle/>
        <a:p>
          <a:endParaRPr lang="en-US"/>
        </a:p>
      </dgm:t>
    </dgm:pt>
    <dgm:pt modelId="{FD5158BD-2E36-4679-BA8A-A578A8611B83}" type="pres">
      <dgm:prSet presAssocID="{88BA0C1F-359E-4CAF-9222-E8AAAE67352C}" presName="Accent1Text" presStyleLbl="node1" presStyleIdx="1" presStyleCnt="10" custLinFactNeighborX="-2141"/>
      <dgm:spPr/>
      <dgm:t>
        <a:bodyPr/>
        <a:lstStyle/>
        <a:p>
          <a:endParaRPr lang="en-US"/>
        </a:p>
      </dgm:t>
    </dgm:pt>
    <dgm:pt modelId="{F0E0438D-D1A5-4042-BA33-3F11B289E322}" type="pres">
      <dgm:prSet presAssocID="{88BA0C1F-359E-4CAF-9222-E8AAAE67352C}" presName="spaceBetweenRectangles" presStyleCnt="0"/>
      <dgm:spPr/>
      <dgm:t>
        <a:bodyPr/>
        <a:lstStyle/>
        <a:p>
          <a:endParaRPr lang="en-US"/>
        </a:p>
      </dgm:t>
    </dgm:pt>
    <dgm:pt modelId="{D31FDDB7-D014-4728-9A0C-CC124E5A9225}" type="pres">
      <dgm:prSet presAssocID="{B8654A8B-3673-4CD6-81FD-D349B5F15190}" presName="composite" presStyleCnt="0"/>
      <dgm:spPr/>
      <dgm:t>
        <a:bodyPr/>
        <a:lstStyle/>
        <a:p>
          <a:endParaRPr lang="en-US"/>
        </a:p>
      </dgm:t>
    </dgm:pt>
    <dgm:pt modelId="{5D001A8D-5FBD-4D69-B243-748E06CC29A2}" type="pres">
      <dgm:prSet presAssocID="{B8654A8B-3673-4CD6-81FD-D349B5F15190}" presName="Parent1" presStyleLbl="node1" presStyleIdx="2" presStyleCnt="10" custFlipVert="1" custScaleX="5067" custScaleY="4408">
        <dgm:presLayoutVars>
          <dgm:chMax val="1"/>
          <dgm:chPref val="1"/>
          <dgm:bulletEnabled val="1"/>
        </dgm:presLayoutVars>
      </dgm:prSet>
      <dgm:spPr/>
      <dgm:t>
        <a:bodyPr/>
        <a:lstStyle/>
        <a:p>
          <a:endParaRPr lang="en-US"/>
        </a:p>
      </dgm:t>
    </dgm:pt>
    <dgm:pt modelId="{F1051182-85FB-4179-85ED-45FF6801AC11}" type="pres">
      <dgm:prSet presAssocID="{B8654A8B-3673-4CD6-81FD-D349B5F15190}" presName="Childtext1" presStyleLbl="revTx" presStyleIdx="1" presStyleCnt="5">
        <dgm:presLayoutVars>
          <dgm:chMax val="0"/>
          <dgm:chPref val="0"/>
          <dgm:bulletEnabled val="1"/>
        </dgm:presLayoutVars>
      </dgm:prSet>
      <dgm:spPr/>
      <dgm:t>
        <a:bodyPr/>
        <a:lstStyle/>
        <a:p>
          <a:endParaRPr lang="en-US"/>
        </a:p>
      </dgm:t>
    </dgm:pt>
    <dgm:pt modelId="{DB8BC123-6EF4-44F7-B0AB-1A24DAA6A776}" type="pres">
      <dgm:prSet presAssocID="{B8654A8B-3673-4CD6-81FD-D349B5F15190}" presName="BalanceSpacing" presStyleCnt="0"/>
      <dgm:spPr/>
      <dgm:t>
        <a:bodyPr/>
        <a:lstStyle/>
        <a:p>
          <a:endParaRPr lang="en-US"/>
        </a:p>
      </dgm:t>
    </dgm:pt>
    <dgm:pt modelId="{7B392647-FD4E-4DCB-9F28-C5768108AF88}" type="pres">
      <dgm:prSet presAssocID="{B8654A8B-3673-4CD6-81FD-D349B5F15190}" presName="BalanceSpacing1" presStyleCnt="0"/>
      <dgm:spPr/>
      <dgm:t>
        <a:bodyPr/>
        <a:lstStyle/>
        <a:p>
          <a:endParaRPr lang="en-US"/>
        </a:p>
      </dgm:t>
    </dgm:pt>
    <dgm:pt modelId="{31DA6283-DCD2-410E-94B4-7E8435EBB5ED}" type="pres">
      <dgm:prSet presAssocID="{E4E21D53-DC1F-4013-8009-F8BEDB3D182D}" presName="Accent1Text" presStyleLbl="node1" presStyleIdx="3" presStyleCnt="10" custLinFactX="-100000" custLinFactNeighborX="-112578" custLinFactNeighborY="1842"/>
      <dgm:spPr/>
      <dgm:t>
        <a:bodyPr/>
        <a:lstStyle/>
        <a:p>
          <a:endParaRPr lang="en-US"/>
        </a:p>
      </dgm:t>
    </dgm:pt>
    <dgm:pt modelId="{39710188-E348-45AF-84F4-57F6746337C8}" type="pres">
      <dgm:prSet presAssocID="{E4E21D53-DC1F-4013-8009-F8BEDB3D182D}" presName="spaceBetweenRectangles" presStyleCnt="0"/>
      <dgm:spPr/>
      <dgm:t>
        <a:bodyPr/>
        <a:lstStyle/>
        <a:p>
          <a:endParaRPr lang="en-US"/>
        </a:p>
      </dgm:t>
    </dgm:pt>
    <dgm:pt modelId="{F7D2AF7B-F412-419A-952D-5453C5925C05}" type="pres">
      <dgm:prSet presAssocID="{52E9AB6B-F480-456B-924A-142A65EE3846}" presName="composite" presStyleCnt="0"/>
      <dgm:spPr/>
      <dgm:t>
        <a:bodyPr/>
        <a:lstStyle/>
        <a:p>
          <a:endParaRPr lang="en-US"/>
        </a:p>
      </dgm:t>
    </dgm:pt>
    <dgm:pt modelId="{B822D0A5-D3BC-4056-8A4C-D4AA137AD63F}" type="pres">
      <dgm:prSet presAssocID="{52E9AB6B-F480-456B-924A-142A65EE3846}" presName="Parent1" presStyleLbl="node1" presStyleIdx="4" presStyleCnt="10">
        <dgm:presLayoutVars>
          <dgm:chMax val="1"/>
          <dgm:chPref val="1"/>
          <dgm:bulletEnabled val="1"/>
        </dgm:presLayoutVars>
      </dgm:prSet>
      <dgm:spPr/>
      <dgm:t>
        <a:bodyPr/>
        <a:lstStyle/>
        <a:p>
          <a:endParaRPr lang="en-US"/>
        </a:p>
      </dgm:t>
    </dgm:pt>
    <dgm:pt modelId="{A7449746-3A62-4E5A-9C30-93D944B8AA82}" type="pres">
      <dgm:prSet presAssocID="{52E9AB6B-F480-456B-924A-142A65EE3846}" presName="Childtext1" presStyleLbl="revTx" presStyleIdx="2" presStyleCnt="5" custLinFactX="36793" custLinFactNeighborX="100000" custLinFactNeighborY="-12589">
        <dgm:presLayoutVars>
          <dgm:chMax val="0"/>
          <dgm:chPref val="0"/>
          <dgm:bulletEnabled val="1"/>
        </dgm:presLayoutVars>
      </dgm:prSet>
      <dgm:spPr/>
      <dgm:t>
        <a:bodyPr/>
        <a:lstStyle/>
        <a:p>
          <a:endParaRPr lang="en-US"/>
        </a:p>
      </dgm:t>
    </dgm:pt>
    <dgm:pt modelId="{D2F483E0-F068-47C0-BFE3-F6076F08879C}" type="pres">
      <dgm:prSet presAssocID="{52E9AB6B-F480-456B-924A-142A65EE3846}" presName="BalanceSpacing" presStyleCnt="0"/>
      <dgm:spPr/>
      <dgm:t>
        <a:bodyPr/>
        <a:lstStyle/>
        <a:p>
          <a:endParaRPr lang="en-US"/>
        </a:p>
      </dgm:t>
    </dgm:pt>
    <dgm:pt modelId="{9AF70645-0099-439A-B441-C40868256935}" type="pres">
      <dgm:prSet presAssocID="{52E9AB6B-F480-456B-924A-142A65EE3846}" presName="BalanceSpacing1" presStyleCnt="0"/>
      <dgm:spPr/>
      <dgm:t>
        <a:bodyPr/>
        <a:lstStyle/>
        <a:p>
          <a:endParaRPr lang="en-US"/>
        </a:p>
      </dgm:t>
    </dgm:pt>
    <dgm:pt modelId="{F2779CC2-560C-486A-A9E0-41579FADFBB6}" type="pres">
      <dgm:prSet presAssocID="{2CE2FC71-0C63-4628-A47D-38F41D9A951B}" presName="Accent1Text" presStyleLbl="node1" presStyleIdx="5" presStyleCnt="10"/>
      <dgm:spPr/>
      <dgm:t>
        <a:bodyPr/>
        <a:lstStyle/>
        <a:p>
          <a:endParaRPr lang="en-US"/>
        </a:p>
      </dgm:t>
    </dgm:pt>
    <dgm:pt modelId="{2AE5CF98-3BCB-4E69-8EC6-4FC72FBA4775}" type="pres">
      <dgm:prSet presAssocID="{2CE2FC71-0C63-4628-A47D-38F41D9A951B}" presName="spaceBetweenRectangles" presStyleCnt="0"/>
      <dgm:spPr/>
      <dgm:t>
        <a:bodyPr/>
        <a:lstStyle/>
        <a:p>
          <a:endParaRPr lang="en-US"/>
        </a:p>
      </dgm:t>
    </dgm:pt>
    <dgm:pt modelId="{2846E391-02E8-4CF3-86AE-8A18E49B1FBE}" type="pres">
      <dgm:prSet presAssocID="{481661BE-BF5D-4A77-AD92-D018555455F6}" presName="composite" presStyleCnt="0"/>
      <dgm:spPr/>
      <dgm:t>
        <a:bodyPr/>
        <a:lstStyle/>
        <a:p>
          <a:endParaRPr lang="en-US"/>
        </a:p>
      </dgm:t>
    </dgm:pt>
    <dgm:pt modelId="{1A51102E-C744-47D0-AAC7-F4BBA611F78C}" type="pres">
      <dgm:prSet presAssocID="{481661BE-BF5D-4A77-AD92-D018555455F6}" presName="Parent1" presStyleLbl="node1" presStyleIdx="6" presStyleCnt="10" custLinFactX="-5481" custLinFactNeighborX="-100000" custLinFactNeighborY="-2327">
        <dgm:presLayoutVars>
          <dgm:chMax val="1"/>
          <dgm:chPref val="1"/>
          <dgm:bulletEnabled val="1"/>
        </dgm:presLayoutVars>
      </dgm:prSet>
      <dgm:spPr/>
      <dgm:t>
        <a:bodyPr/>
        <a:lstStyle/>
        <a:p>
          <a:endParaRPr lang="en-US"/>
        </a:p>
      </dgm:t>
    </dgm:pt>
    <dgm:pt modelId="{5C794374-4422-450F-A83C-A9228A437ACF}" type="pres">
      <dgm:prSet presAssocID="{481661BE-BF5D-4A77-AD92-D018555455F6}" presName="Childtext1" presStyleLbl="revTx" presStyleIdx="3" presStyleCnt="5">
        <dgm:presLayoutVars>
          <dgm:chMax val="0"/>
          <dgm:chPref val="0"/>
          <dgm:bulletEnabled val="1"/>
        </dgm:presLayoutVars>
      </dgm:prSet>
      <dgm:spPr/>
      <dgm:t>
        <a:bodyPr/>
        <a:lstStyle/>
        <a:p>
          <a:endParaRPr lang="en-US"/>
        </a:p>
      </dgm:t>
    </dgm:pt>
    <dgm:pt modelId="{C3AE2C97-68A2-4CF1-9174-1583DB893AA8}" type="pres">
      <dgm:prSet presAssocID="{481661BE-BF5D-4A77-AD92-D018555455F6}" presName="BalanceSpacing" presStyleCnt="0"/>
      <dgm:spPr/>
      <dgm:t>
        <a:bodyPr/>
        <a:lstStyle/>
        <a:p>
          <a:endParaRPr lang="en-US"/>
        </a:p>
      </dgm:t>
    </dgm:pt>
    <dgm:pt modelId="{77505CC1-3005-4681-B54C-9644D7DC408A}" type="pres">
      <dgm:prSet presAssocID="{481661BE-BF5D-4A77-AD92-D018555455F6}" presName="BalanceSpacing1" presStyleCnt="0"/>
      <dgm:spPr/>
      <dgm:t>
        <a:bodyPr/>
        <a:lstStyle/>
        <a:p>
          <a:endParaRPr lang="en-US"/>
        </a:p>
      </dgm:t>
    </dgm:pt>
    <dgm:pt modelId="{FB96835D-1C6C-43F2-9AD5-33A2E932561B}" type="pres">
      <dgm:prSet presAssocID="{323B337A-80FD-4AF6-ABEB-81F7AC223695}" presName="Accent1Text" presStyleLbl="node1" presStyleIdx="7" presStyleCnt="10" custLinFactX="-7107" custLinFactNeighborX="-100000" custLinFactNeighborY="-2327"/>
      <dgm:spPr/>
      <dgm:t>
        <a:bodyPr/>
        <a:lstStyle/>
        <a:p>
          <a:endParaRPr lang="en-US"/>
        </a:p>
      </dgm:t>
    </dgm:pt>
    <dgm:pt modelId="{EC22FD5B-151E-4AAE-84E0-4CAA7FA9ECF8}" type="pres">
      <dgm:prSet presAssocID="{323B337A-80FD-4AF6-ABEB-81F7AC223695}" presName="spaceBetweenRectangles" presStyleCnt="0"/>
      <dgm:spPr/>
      <dgm:t>
        <a:bodyPr/>
        <a:lstStyle/>
        <a:p>
          <a:endParaRPr lang="en-US"/>
        </a:p>
      </dgm:t>
    </dgm:pt>
    <dgm:pt modelId="{877800BD-0E57-45A7-A952-F0184985EDCF}" type="pres">
      <dgm:prSet presAssocID="{365F40CF-C3AA-414A-9BB3-FD9F4E270185}" presName="composite" presStyleCnt="0"/>
      <dgm:spPr/>
      <dgm:t>
        <a:bodyPr/>
        <a:lstStyle/>
        <a:p>
          <a:endParaRPr lang="en-US"/>
        </a:p>
      </dgm:t>
    </dgm:pt>
    <dgm:pt modelId="{D8977A30-3108-4C68-8430-36EEB5D0979C}" type="pres">
      <dgm:prSet presAssocID="{365F40CF-C3AA-414A-9BB3-FD9F4E270185}" presName="Parent1" presStyleLbl="node1" presStyleIdx="8" presStyleCnt="10" custLinFactY="-100000" custLinFactNeighborX="-53314" custLinFactNeighborY="-152013">
        <dgm:presLayoutVars>
          <dgm:chMax val="1"/>
          <dgm:chPref val="1"/>
          <dgm:bulletEnabled val="1"/>
        </dgm:presLayoutVars>
      </dgm:prSet>
      <dgm:spPr/>
      <dgm:t>
        <a:bodyPr/>
        <a:lstStyle/>
        <a:p>
          <a:endParaRPr lang="en-US"/>
        </a:p>
      </dgm:t>
    </dgm:pt>
    <dgm:pt modelId="{B6A7B0EE-B01B-447F-B246-2EDE00D024EC}" type="pres">
      <dgm:prSet presAssocID="{365F40CF-C3AA-414A-9BB3-FD9F4E270185}" presName="Childtext1" presStyleLbl="revTx" presStyleIdx="4" presStyleCnt="5">
        <dgm:presLayoutVars>
          <dgm:chMax val="0"/>
          <dgm:chPref val="0"/>
          <dgm:bulletEnabled val="1"/>
        </dgm:presLayoutVars>
      </dgm:prSet>
      <dgm:spPr/>
      <dgm:t>
        <a:bodyPr/>
        <a:lstStyle/>
        <a:p>
          <a:endParaRPr lang="en-US"/>
        </a:p>
      </dgm:t>
    </dgm:pt>
    <dgm:pt modelId="{61DFB788-C49C-4EE8-BCB1-CFC2FB486BF2}" type="pres">
      <dgm:prSet presAssocID="{365F40CF-C3AA-414A-9BB3-FD9F4E270185}" presName="BalanceSpacing" presStyleCnt="0"/>
      <dgm:spPr/>
      <dgm:t>
        <a:bodyPr/>
        <a:lstStyle/>
        <a:p>
          <a:endParaRPr lang="en-US"/>
        </a:p>
      </dgm:t>
    </dgm:pt>
    <dgm:pt modelId="{3C9883A3-C103-4F86-9F4B-5FE6FEC66688}" type="pres">
      <dgm:prSet presAssocID="{365F40CF-C3AA-414A-9BB3-FD9F4E270185}" presName="BalanceSpacing1" presStyleCnt="0"/>
      <dgm:spPr/>
      <dgm:t>
        <a:bodyPr/>
        <a:lstStyle/>
        <a:p>
          <a:endParaRPr lang="en-US"/>
        </a:p>
      </dgm:t>
    </dgm:pt>
    <dgm:pt modelId="{6A435FA0-B6CD-4F8B-AA30-E54F93923960}" type="pres">
      <dgm:prSet presAssocID="{E7BA5301-5D1E-49ED-B7FC-392A66134127}" presName="Accent1Text" presStyleLbl="node1" presStyleIdx="9" presStyleCnt="10" custLinFactNeighborX="1499" custLinFactNeighborY="18559"/>
      <dgm:spPr/>
      <dgm:t>
        <a:bodyPr/>
        <a:lstStyle/>
        <a:p>
          <a:endParaRPr lang="en-US"/>
        </a:p>
      </dgm:t>
    </dgm:pt>
  </dgm:ptLst>
  <dgm:cxnLst>
    <dgm:cxn modelId="{FF6EFA2F-E07E-6849-B90F-64FCBFEA6968}" type="presOf" srcId="{323B337A-80FD-4AF6-ABEB-81F7AC223695}" destId="{FB96835D-1C6C-43F2-9AD5-33A2E932561B}" srcOrd="0" destOrd="0" presId="urn:microsoft.com/office/officeart/2008/layout/AlternatingHexagons"/>
    <dgm:cxn modelId="{7FA33796-DE09-40D8-A3A8-FA169F7B533D}" srcId="{ACE75029-500F-4480-9D65-DCF4CC2DBD0B}" destId="{481661BE-BF5D-4A77-AD92-D018555455F6}" srcOrd="3" destOrd="0" parTransId="{4AF83E01-DCF3-4339-BF7A-EDA647D9FD02}" sibTransId="{323B337A-80FD-4AF6-ABEB-81F7AC223695}"/>
    <dgm:cxn modelId="{F7333BAC-1C42-4A3C-9DC6-0C9DF684D01F}" srcId="{ACE75029-500F-4480-9D65-DCF4CC2DBD0B}" destId="{365F40CF-C3AA-414A-9BB3-FD9F4E270185}" srcOrd="4" destOrd="0" parTransId="{884C4527-F151-47E7-A6ED-EC2536818054}" sibTransId="{E7BA5301-5D1E-49ED-B7FC-392A66134127}"/>
    <dgm:cxn modelId="{F08E93E5-9F0C-5A49-A821-090A00694DB0}" type="presOf" srcId="{E7BA5301-5D1E-49ED-B7FC-392A66134127}" destId="{6A435FA0-B6CD-4F8B-AA30-E54F93923960}" srcOrd="0" destOrd="0" presId="urn:microsoft.com/office/officeart/2008/layout/AlternatingHexagons"/>
    <dgm:cxn modelId="{465CAE42-6D55-1B4F-96A3-3D58940F8714}" type="presOf" srcId="{2CE2FC71-0C63-4628-A47D-38F41D9A951B}" destId="{F2779CC2-560C-486A-A9E0-41579FADFBB6}" srcOrd="0" destOrd="0" presId="urn:microsoft.com/office/officeart/2008/layout/AlternatingHexagons"/>
    <dgm:cxn modelId="{E708C666-1C35-EE4B-9004-567E1C3A9A1B}" type="presOf" srcId="{B8654A8B-3673-4CD6-81FD-D349B5F15190}" destId="{5D001A8D-5FBD-4D69-B243-748E06CC29A2}" srcOrd="0" destOrd="0" presId="urn:microsoft.com/office/officeart/2008/layout/AlternatingHexagons"/>
    <dgm:cxn modelId="{F4D36BA9-D20E-4B68-BE84-015D4EF58EA7}" srcId="{ACE75029-500F-4480-9D65-DCF4CC2DBD0B}" destId="{B8654A8B-3673-4CD6-81FD-D349B5F15190}" srcOrd="1" destOrd="0" parTransId="{138157E1-D471-400C-8A54-EEF60919283B}" sibTransId="{E4E21D53-DC1F-4013-8009-F8BEDB3D182D}"/>
    <dgm:cxn modelId="{30335FFB-CD1E-7D46-895F-D230AA212B11}" type="presOf" srcId="{E4E21D53-DC1F-4013-8009-F8BEDB3D182D}" destId="{31DA6283-DCD2-410E-94B4-7E8435EBB5ED}" srcOrd="0" destOrd="0" presId="urn:microsoft.com/office/officeart/2008/layout/AlternatingHexagons"/>
    <dgm:cxn modelId="{62C9416D-9479-4BDB-831F-24B000042212}" srcId="{ACE75029-500F-4480-9D65-DCF4CC2DBD0B}" destId="{7FF84004-FE16-4A18-9E0F-4DB3AA626023}" srcOrd="0" destOrd="0" parTransId="{751B68D2-F96C-424C-A804-EC8698256CF0}" sibTransId="{88BA0C1F-359E-4CAF-9222-E8AAAE67352C}"/>
    <dgm:cxn modelId="{1CD2E8E4-760F-4EEE-8A78-4977CB19B9A0}" srcId="{ACE75029-500F-4480-9D65-DCF4CC2DBD0B}" destId="{52E9AB6B-F480-456B-924A-142A65EE3846}" srcOrd="2" destOrd="0" parTransId="{32F2396A-B113-46E4-A49A-6A5A96CA6906}" sibTransId="{2CE2FC71-0C63-4628-A47D-38F41D9A951B}"/>
    <dgm:cxn modelId="{94EB8432-8E61-2D4E-8558-68B9A915728D}" type="presOf" srcId="{52E9AB6B-F480-456B-924A-142A65EE3846}" destId="{B822D0A5-D3BC-4056-8A4C-D4AA137AD63F}" srcOrd="0" destOrd="0" presId="urn:microsoft.com/office/officeart/2008/layout/AlternatingHexagons"/>
    <dgm:cxn modelId="{32846E32-72D4-304F-A85B-D48C39E1A409}" type="presOf" srcId="{ACE75029-500F-4480-9D65-DCF4CC2DBD0B}" destId="{2859E7FC-7C65-461A-9308-DA388D2409A3}" srcOrd="0" destOrd="0" presId="urn:microsoft.com/office/officeart/2008/layout/AlternatingHexagons"/>
    <dgm:cxn modelId="{58A0260F-044A-D246-8483-E236C3DBE353}" type="presOf" srcId="{88BA0C1F-359E-4CAF-9222-E8AAAE67352C}" destId="{FD5158BD-2E36-4679-BA8A-A578A8611B83}" srcOrd="0" destOrd="0" presId="urn:microsoft.com/office/officeart/2008/layout/AlternatingHexagons"/>
    <dgm:cxn modelId="{F4D0F79B-1110-3748-AC1E-54E19D5123D9}" type="presOf" srcId="{365F40CF-C3AA-414A-9BB3-FD9F4E270185}" destId="{D8977A30-3108-4C68-8430-36EEB5D0979C}" srcOrd="0" destOrd="0" presId="urn:microsoft.com/office/officeart/2008/layout/AlternatingHexagons"/>
    <dgm:cxn modelId="{7C1DDFF2-61D3-F24E-BDA4-8B0F79795031}" type="presOf" srcId="{7FF84004-FE16-4A18-9E0F-4DB3AA626023}" destId="{04B02193-128A-468C-B67E-38D15A5AF6E0}" srcOrd="0" destOrd="0" presId="urn:microsoft.com/office/officeart/2008/layout/AlternatingHexagons"/>
    <dgm:cxn modelId="{968C4CF9-2ECF-EF46-A1DC-09E77F3DE584}" type="presOf" srcId="{481661BE-BF5D-4A77-AD92-D018555455F6}" destId="{1A51102E-C744-47D0-AAC7-F4BBA611F78C}" srcOrd="0" destOrd="0" presId="urn:microsoft.com/office/officeart/2008/layout/AlternatingHexagons"/>
    <dgm:cxn modelId="{4FD9ECCA-60B0-A94B-9A0B-66B1D5C46B1E}" type="presParOf" srcId="{2859E7FC-7C65-461A-9308-DA388D2409A3}" destId="{7F2974D4-F341-4FB1-819F-D88870B2883A}" srcOrd="0" destOrd="0" presId="urn:microsoft.com/office/officeart/2008/layout/AlternatingHexagons"/>
    <dgm:cxn modelId="{ECE31C74-DEA6-3D43-88B0-A43140411F7F}" type="presParOf" srcId="{7F2974D4-F341-4FB1-819F-D88870B2883A}" destId="{04B02193-128A-468C-B67E-38D15A5AF6E0}" srcOrd="0" destOrd="0" presId="urn:microsoft.com/office/officeart/2008/layout/AlternatingHexagons"/>
    <dgm:cxn modelId="{D2AE3ED9-A42F-AE48-B18D-D42AC25EFB36}" type="presParOf" srcId="{7F2974D4-F341-4FB1-819F-D88870B2883A}" destId="{2D443B9A-BF07-4F63-8571-154AFC51D6F7}" srcOrd="1" destOrd="0" presId="urn:microsoft.com/office/officeart/2008/layout/AlternatingHexagons"/>
    <dgm:cxn modelId="{AE56EB3A-D117-0544-A40E-087CE3D527C2}" type="presParOf" srcId="{7F2974D4-F341-4FB1-819F-D88870B2883A}" destId="{7B899784-F3DD-4C67-9A8B-88E6B0D3BE48}" srcOrd="2" destOrd="0" presId="urn:microsoft.com/office/officeart/2008/layout/AlternatingHexagons"/>
    <dgm:cxn modelId="{24B9EB9E-DBA1-C74D-A849-333319387925}" type="presParOf" srcId="{7F2974D4-F341-4FB1-819F-D88870B2883A}" destId="{A0E7DA2D-A35F-48C6-AB9D-06A1B741B03C}" srcOrd="3" destOrd="0" presId="urn:microsoft.com/office/officeart/2008/layout/AlternatingHexagons"/>
    <dgm:cxn modelId="{6486EE48-7946-404F-9D36-CBCD7847F4B3}" type="presParOf" srcId="{7F2974D4-F341-4FB1-819F-D88870B2883A}" destId="{FD5158BD-2E36-4679-BA8A-A578A8611B83}" srcOrd="4" destOrd="0" presId="urn:microsoft.com/office/officeart/2008/layout/AlternatingHexagons"/>
    <dgm:cxn modelId="{01B8209F-A970-BA49-B050-3ECFD68AC668}" type="presParOf" srcId="{2859E7FC-7C65-461A-9308-DA388D2409A3}" destId="{F0E0438D-D1A5-4042-BA33-3F11B289E322}" srcOrd="1" destOrd="0" presId="urn:microsoft.com/office/officeart/2008/layout/AlternatingHexagons"/>
    <dgm:cxn modelId="{2B192AE0-9D10-934B-AAD8-6AD76C1E2ADA}" type="presParOf" srcId="{2859E7FC-7C65-461A-9308-DA388D2409A3}" destId="{D31FDDB7-D014-4728-9A0C-CC124E5A9225}" srcOrd="2" destOrd="0" presId="urn:microsoft.com/office/officeart/2008/layout/AlternatingHexagons"/>
    <dgm:cxn modelId="{843A6DAD-FF06-914D-8625-35FC88555865}" type="presParOf" srcId="{D31FDDB7-D014-4728-9A0C-CC124E5A9225}" destId="{5D001A8D-5FBD-4D69-B243-748E06CC29A2}" srcOrd="0" destOrd="0" presId="urn:microsoft.com/office/officeart/2008/layout/AlternatingHexagons"/>
    <dgm:cxn modelId="{8C8FC16E-3A42-604E-9067-0B6136B98ACD}" type="presParOf" srcId="{D31FDDB7-D014-4728-9A0C-CC124E5A9225}" destId="{F1051182-85FB-4179-85ED-45FF6801AC11}" srcOrd="1" destOrd="0" presId="urn:microsoft.com/office/officeart/2008/layout/AlternatingHexagons"/>
    <dgm:cxn modelId="{564D2AE4-47E9-3649-8E75-B27195F55E8A}" type="presParOf" srcId="{D31FDDB7-D014-4728-9A0C-CC124E5A9225}" destId="{DB8BC123-6EF4-44F7-B0AB-1A24DAA6A776}" srcOrd="2" destOrd="0" presId="urn:microsoft.com/office/officeart/2008/layout/AlternatingHexagons"/>
    <dgm:cxn modelId="{943D19EF-095F-C540-8F9F-2F0B09230545}" type="presParOf" srcId="{D31FDDB7-D014-4728-9A0C-CC124E5A9225}" destId="{7B392647-FD4E-4DCB-9F28-C5768108AF88}" srcOrd="3" destOrd="0" presId="urn:microsoft.com/office/officeart/2008/layout/AlternatingHexagons"/>
    <dgm:cxn modelId="{4F788B7C-728F-E741-8BBD-41BC1AD67B03}" type="presParOf" srcId="{D31FDDB7-D014-4728-9A0C-CC124E5A9225}" destId="{31DA6283-DCD2-410E-94B4-7E8435EBB5ED}" srcOrd="4" destOrd="0" presId="urn:microsoft.com/office/officeart/2008/layout/AlternatingHexagons"/>
    <dgm:cxn modelId="{7E852271-27A5-DF49-9ACB-78E26B4B66F2}" type="presParOf" srcId="{2859E7FC-7C65-461A-9308-DA388D2409A3}" destId="{39710188-E348-45AF-84F4-57F6746337C8}" srcOrd="3" destOrd="0" presId="urn:microsoft.com/office/officeart/2008/layout/AlternatingHexagons"/>
    <dgm:cxn modelId="{D4CACA17-A6F5-0B49-B9F5-30663F4976F8}" type="presParOf" srcId="{2859E7FC-7C65-461A-9308-DA388D2409A3}" destId="{F7D2AF7B-F412-419A-952D-5453C5925C05}" srcOrd="4" destOrd="0" presId="urn:microsoft.com/office/officeart/2008/layout/AlternatingHexagons"/>
    <dgm:cxn modelId="{0C9798FA-2CA3-D94E-80ED-33F86D1DB47D}" type="presParOf" srcId="{F7D2AF7B-F412-419A-952D-5453C5925C05}" destId="{B822D0A5-D3BC-4056-8A4C-D4AA137AD63F}" srcOrd="0" destOrd="0" presId="urn:microsoft.com/office/officeart/2008/layout/AlternatingHexagons"/>
    <dgm:cxn modelId="{816A4173-AFC0-8940-BED2-172BB2B838E3}" type="presParOf" srcId="{F7D2AF7B-F412-419A-952D-5453C5925C05}" destId="{A7449746-3A62-4E5A-9C30-93D944B8AA82}" srcOrd="1" destOrd="0" presId="urn:microsoft.com/office/officeart/2008/layout/AlternatingHexagons"/>
    <dgm:cxn modelId="{3B76059D-D58B-FB48-8E14-F73BFFF04C80}" type="presParOf" srcId="{F7D2AF7B-F412-419A-952D-5453C5925C05}" destId="{D2F483E0-F068-47C0-BFE3-F6076F08879C}" srcOrd="2" destOrd="0" presId="urn:microsoft.com/office/officeart/2008/layout/AlternatingHexagons"/>
    <dgm:cxn modelId="{1007E130-4011-7945-967C-C9558DABB114}" type="presParOf" srcId="{F7D2AF7B-F412-419A-952D-5453C5925C05}" destId="{9AF70645-0099-439A-B441-C40868256935}" srcOrd="3" destOrd="0" presId="urn:microsoft.com/office/officeart/2008/layout/AlternatingHexagons"/>
    <dgm:cxn modelId="{124D5930-FCC9-3043-86EF-1C718871AF72}" type="presParOf" srcId="{F7D2AF7B-F412-419A-952D-5453C5925C05}" destId="{F2779CC2-560C-486A-A9E0-41579FADFBB6}" srcOrd="4" destOrd="0" presId="urn:microsoft.com/office/officeart/2008/layout/AlternatingHexagons"/>
    <dgm:cxn modelId="{5DA79169-2CCA-FF4F-98B9-21180745332B}" type="presParOf" srcId="{2859E7FC-7C65-461A-9308-DA388D2409A3}" destId="{2AE5CF98-3BCB-4E69-8EC6-4FC72FBA4775}" srcOrd="5" destOrd="0" presId="urn:microsoft.com/office/officeart/2008/layout/AlternatingHexagons"/>
    <dgm:cxn modelId="{C5D0C64A-DF57-5946-9589-849ACA2D258E}" type="presParOf" srcId="{2859E7FC-7C65-461A-9308-DA388D2409A3}" destId="{2846E391-02E8-4CF3-86AE-8A18E49B1FBE}" srcOrd="6" destOrd="0" presId="urn:microsoft.com/office/officeart/2008/layout/AlternatingHexagons"/>
    <dgm:cxn modelId="{3B25D438-17E1-D246-AA4F-07485E0EC74D}" type="presParOf" srcId="{2846E391-02E8-4CF3-86AE-8A18E49B1FBE}" destId="{1A51102E-C744-47D0-AAC7-F4BBA611F78C}" srcOrd="0" destOrd="0" presId="urn:microsoft.com/office/officeart/2008/layout/AlternatingHexagons"/>
    <dgm:cxn modelId="{ADF6F3D9-D202-3948-AD92-17E045F22222}" type="presParOf" srcId="{2846E391-02E8-4CF3-86AE-8A18E49B1FBE}" destId="{5C794374-4422-450F-A83C-A9228A437ACF}" srcOrd="1" destOrd="0" presId="urn:microsoft.com/office/officeart/2008/layout/AlternatingHexagons"/>
    <dgm:cxn modelId="{B70974CB-3CE0-6247-97C5-75D842A67A90}" type="presParOf" srcId="{2846E391-02E8-4CF3-86AE-8A18E49B1FBE}" destId="{C3AE2C97-68A2-4CF1-9174-1583DB893AA8}" srcOrd="2" destOrd="0" presId="urn:microsoft.com/office/officeart/2008/layout/AlternatingHexagons"/>
    <dgm:cxn modelId="{62BB9EFC-4AC1-1E44-8875-62816DCD2C68}" type="presParOf" srcId="{2846E391-02E8-4CF3-86AE-8A18E49B1FBE}" destId="{77505CC1-3005-4681-B54C-9644D7DC408A}" srcOrd="3" destOrd="0" presId="urn:microsoft.com/office/officeart/2008/layout/AlternatingHexagons"/>
    <dgm:cxn modelId="{98DB0078-099D-6543-879B-74A21A471658}" type="presParOf" srcId="{2846E391-02E8-4CF3-86AE-8A18E49B1FBE}" destId="{FB96835D-1C6C-43F2-9AD5-33A2E932561B}" srcOrd="4" destOrd="0" presId="urn:microsoft.com/office/officeart/2008/layout/AlternatingHexagons"/>
    <dgm:cxn modelId="{213DE14E-5103-6345-AD18-F91AD60AA149}" type="presParOf" srcId="{2859E7FC-7C65-461A-9308-DA388D2409A3}" destId="{EC22FD5B-151E-4AAE-84E0-4CAA7FA9ECF8}" srcOrd="7" destOrd="0" presId="urn:microsoft.com/office/officeart/2008/layout/AlternatingHexagons"/>
    <dgm:cxn modelId="{D1D85139-CC7A-144C-AD9C-3BB543AA8AEE}" type="presParOf" srcId="{2859E7FC-7C65-461A-9308-DA388D2409A3}" destId="{877800BD-0E57-45A7-A952-F0184985EDCF}" srcOrd="8" destOrd="0" presId="urn:microsoft.com/office/officeart/2008/layout/AlternatingHexagons"/>
    <dgm:cxn modelId="{48406AF8-54C9-8941-86CD-49764F69DD75}" type="presParOf" srcId="{877800BD-0E57-45A7-A952-F0184985EDCF}" destId="{D8977A30-3108-4C68-8430-36EEB5D0979C}" srcOrd="0" destOrd="0" presId="urn:microsoft.com/office/officeart/2008/layout/AlternatingHexagons"/>
    <dgm:cxn modelId="{2B16F935-89F3-5247-AC8A-53F98B5A0DC7}" type="presParOf" srcId="{877800BD-0E57-45A7-A952-F0184985EDCF}" destId="{B6A7B0EE-B01B-447F-B246-2EDE00D024EC}" srcOrd="1" destOrd="0" presId="urn:microsoft.com/office/officeart/2008/layout/AlternatingHexagons"/>
    <dgm:cxn modelId="{B930AE93-195D-BF44-8DF5-F626641B8FA0}" type="presParOf" srcId="{877800BD-0E57-45A7-A952-F0184985EDCF}" destId="{61DFB788-C49C-4EE8-BCB1-CFC2FB486BF2}" srcOrd="2" destOrd="0" presId="urn:microsoft.com/office/officeart/2008/layout/AlternatingHexagons"/>
    <dgm:cxn modelId="{54E357A0-BF7B-7E43-995E-FC1418DB2589}" type="presParOf" srcId="{877800BD-0E57-45A7-A952-F0184985EDCF}" destId="{3C9883A3-C103-4F86-9F4B-5FE6FEC66688}" srcOrd="3" destOrd="0" presId="urn:microsoft.com/office/officeart/2008/layout/AlternatingHexagons"/>
    <dgm:cxn modelId="{B4E075F5-1CCE-B644-B605-17861FC53785}" type="presParOf" srcId="{877800BD-0E57-45A7-A952-F0184985EDCF}" destId="{6A435FA0-B6CD-4F8B-AA30-E54F9392396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02193-128A-468C-B67E-38D15A5AF6E0}">
      <dsp:nvSpPr>
        <dsp:cNvPr id="0" name=""/>
        <dsp:cNvSpPr/>
      </dsp:nvSpPr>
      <dsp:spPr>
        <a:xfrm rot="5400000">
          <a:off x="1817904" y="488792"/>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2</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2057379" y="597243"/>
        <a:ext cx="714996" cy="821833"/>
      </dsp:txXfrm>
    </dsp:sp>
    <dsp:sp modelId="{2D443B9A-BF07-4F63-8571-154AFC51D6F7}">
      <dsp:nvSpPr>
        <dsp:cNvPr id="0" name=""/>
        <dsp:cNvSpPr/>
      </dsp:nvSpPr>
      <dsp:spPr>
        <a:xfrm>
          <a:off x="2965766" y="638929"/>
          <a:ext cx="1332445" cy="716368"/>
        </a:xfrm>
        <a:prstGeom prst="rect">
          <a:avLst/>
        </a:prstGeom>
        <a:noFill/>
        <a:ln>
          <a:noFill/>
        </a:ln>
        <a:effectLst/>
      </dsp:spPr>
      <dsp:style>
        <a:lnRef idx="0">
          <a:scrgbClr r="0" g="0" b="0"/>
        </a:lnRef>
        <a:fillRef idx="0">
          <a:scrgbClr r="0" g="0" b="0"/>
        </a:fillRef>
        <a:effectRef idx="0">
          <a:scrgbClr r="0" g="0" b="0"/>
        </a:effectRef>
        <a:fontRef idx="minor"/>
      </dsp:style>
    </dsp:sp>
    <dsp:sp modelId="{FD5158BD-2E36-4679-BA8A-A578A8611B83}">
      <dsp:nvSpPr>
        <dsp:cNvPr id="0" name=""/>
        <dsp:cNvSpPr/>
      </dsp:nvSpPr>
      <dsp:spPr>
        <a:xfrm rot="5400000">
          <a:off x="673832" y="488792"/>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1</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913307" y="597243"/>
        <a:ext cx="714996" cy="821833"/>
      </dsp:txXfrm>
    </dsp:sp>
    <dsp:sp modelId="{5D001A8D-5FBD-4D69-B243-748E06CC29A2}">
      <dsp:nvSpPr>
        <dsp:cNvPr id="0" name=""/>
        <dsp:cNvSpPr/>
      </dsp:nvSpPr>
      <dsp:spPr>
        <a:xfrm rot="16200000" flipV="1">
          <a:off x="1825498" y="1995266"/>
          <a:ext cx="52629" cy="52632"/>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en-US"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5400000">
        <a:off x="1834269" y="2004039"/>
        <a:ext cx="35088" cy="35086"/>
      </dsp:txXfrm>
    </dsp:sp>
    <dsp:sp modelId="{F1051182-85FB-4179-85ED-45FF6801AC11}">
      <dsp:nvSpPr>
        <dsp:cNvPr id="0" name=""/>
        <dsp:cNvSpPr/>
      </dsp:nvSpPr>
      <dsp:spPr>
        <a:xfrm>
          <a:off x="0" y="1663398"/>
          <a:ext cx="1289463" cy="716368"/>
        </a:xfrm>
        <a:prstGeom prst="rect">
          <a:avLst/>
        </a:prstGeom>
        <a:noFill/>
        <a:ln>
          <a:noFill/>
        </a:ln>
        <a:effectLst/>
      </dsp:spPr>
      <dsp:style>
        <a:lnRef idx="0">
          <a:scrgbClr r="0" g="0" b="0"/>
        </a:lnRef>
        <a:fillRef idx="0">
          <a:scrgbClr r="0" g="0" b="0"/>
        </a:fillRef>
        <a:effectRef idx="0">
          <a:scrgbClr r="0" g="0" b="0"/>
        </a:effectRef>
        <a:fontRef idx="minor"/>
      </dsp:style>
    </dsp:sp>
    <dsp:sp modelId="{31DA6283-DCD2-410E-94B4-7E8435EBB5ED}">
      <dsp:nvSpPr>
        <dsp:cNvPr id="0" name=""/>
        <dsp:cNvSpPr/>
      </dsp:nvSpPr>
      <dsp:spPr>
        <a:xfrm rot="5400000">
          <a:off x="168551" y="1524207"/>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cap="none" spc="0" smtClean="0">
              <a:ln w="18415" cmpd="sng">
                <a:prstDash val="solid"/>
              </a:ln>
              <a:effectLst>
                <a:outerShdw blurRad="63500" dir="3600000" algn="tl" rotWithShape="0">
                  <a:srgbClr val="000000">
                    <a:alpha val="70000"/>
                  </a:srgbClr>
                </a:outerShdw>
              </a:effectLst>
            </a:rPr>
            <a:t>3</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408026" y="1632658"/>
        <a:ext cx="714996" cy="821833"/>
      </dsp:txXfrm>
    </dsp:sp>
    <dsp:sp modelId="{B822D0A5-D3BC-4056-8A4C-D4AA137AD63F}">
      <dsp:nvSpPr>
        <dsp:cNvPr id="0" name=""/>
        <dsp:cNvSpPr/>
      </dsp:nvSpPr>
      <dsp:spPr>
        <a:xfrm rot="5400000">
          <a:off x="1817904" y="2515638"/>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6</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2057379" y="2624089"/>
        <a:ext cx="714996" cy="821833"/>
      </dsp:txXfrm>
    </dsp:sp>
    <dsp:sp modelId="{A7449746-3A62-4E5A-9C30-93D944B8AA82}">
      <dsp:nvSpPr>
        <dsp:cNvPr id="0" name=""/>
        <dsp:cNvSpPr/>
      </dsp:nvSpPr>
      <dsp:spPr>
        <a:xfrm>
          <a:off x="2965766" y="2586637"/>
          <a:ext cx="1332445" cy="716368"/>
        </a:xfrm>
        <a:prstGeom prst="rect">
          <a:avLst/>
        </a:prstGeom>
        <a:noFill/>
        <a:ln>
          <a:noFill/>
        </a:ln>
        <a:effectLst/>
      </dsp:spPr>
      <dsp:style>
        <a:lnRef idx="0">
          <a:scrgbClr r="0" g="0" b="0"/>
        </a:lnRef>
        <a:fillRef idx="0">
          <a:scrgbClr r="0" g="0" b="0"/>
        </a:fillRef>
        <a:effectRef idx="0">
          <a:scrgbClr r="0" g="0" b="0"/>
        </a:effectRef>
        <a:fontRef idx="minor"/>
      </dsp:style>
    </dsp:sp>
    <dsp:sp modelId="{F2779CC2-560C-486A-A9E0-41579FADFBB6}">
      <dsp:nvSpPr>
        <dsp:cNvPr id="0" name=""/>
        <dsp:cNvSpPr/>
      </dsp:nvSpPr>
      <dsp:spPr>
        <a:xfrm rot="5400000">
          <a:off x="696071" y="2515638"/>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5</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935546" y="2624089"/>
        <a:ext cx="714996" cy="821833"/>
      </dsp:txXfrm>
    </dsp:sp>
    <dsp:sp modelId="{1A51102E-C744-47D0-AAC7-F4BBA611F78C}">
      <dsp:nvSpPr>
        <dsp:cNvPr id="0" name=""/>
        <dsp:cNvSpPr/>
      </dsp:nvSpPr>
      <dsp:spPr>
        <a:xfrm rot="5400000">
          <a:off x="159171" y="3501277"/>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7</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398646" y="3609728"/>
        <a:ext cx="714996" cy="821833"/>
      </dsp:txXfrm>
    </dsp:sp>
    <dsp:sp modelId="{5C794374-4422-450F-A83C-A9228A437ACF}">
      <dsp:nvSpPr>
        <dsp:cNvPr id="0" name=""/>
        <dsp:cNvSpPr/>
      </dsp:nvSpPr>
      <dsp:spPr>
        <a:xfrm>
          <a:off x="0" y="3690244"/>
          <a:ext cx="1289463" cy="716368"/>
        </a:xfrm>
        <a:prstGeom prst="rect">
          <a:avLst/>
        </a:prstGeom>
        <a:noFill/>
        <a:ln>
          <a:noFill/>
        </a:ln>
        <a:effectLst/>
      </dsp:spPr>
      <dsp:style>
        <a:lnRef idx="0">
          <a:scrgbClr r="0" g="0" b="0"/>
        </a:lnRef>
        <a:fillRef idx="0">
          <a:scrgbClr r="0" g="0" b="0"/>
        </a:fillRef>
        <a:effectRef idx="0">
          <a:scrgbClr r="0" g="0" b="0"/>
        </a:effectRef>
        <a:fontRef idx="minor"/>
      </dsp:style>
    </dsp:sp>
    <dsp:sp modelId="{FB96835D-1C6C-43F2-9AD5-33A2E932561B}">
      <dsp:nvSpPr>
        <dsp:cNvPr id="0" name=""/>
        <dsp:cNvSpPr/>
      </dsp:nvSpPr>
      <dsp:spPr>
        <a:xfrm rot="5400000">
          <a:off x="1264115" y="3501277"/>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8</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1503590" y="3609728"/>
        <a:ext cx="714996" cy="821833"/>
      </dsp:txXfrm>
    </dsp:sp>
    <dsp:sp modelId="{D8977A30-3108-4C68-8430-36EEB5D0979C}">
      <dsp:nvSpPr>
        <dsp:cNvPr id="0" name=""/>
        <dsp:cNvSpPr/>
      </dsp:nvSpPr>
      <dsp:spPr>
        <a:xfrm rot="5400000">
          <a:off x="1264113" y="1533580"/>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4</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1503588" y="1642031"/>
        <a:ext cx="714996" cy="821833"/>
      </dsp:txXfrm>
    </dsp:sp>
    <dsp:sp modelId="{B6A7B0EE-B01B-447F-B246-2EDE00D024EC}">
      <dsp:nvSpPr>
        <dsp:cNvPr id="0" name=""/>
        <dsp:cNvSpPr/>
      </dsp:nvSpPr>
      <dsp:spPr>
        <a:xfrm>
          <a:off x="2965766" y="4703666"/>
          <a:ext cx="1332445" cy="716368"/>
        </a:xfrm>
        <a:prstGeom prst="rect">
          <a:avLst/>
        </a:prstGeom>
        <a:noFill/>
        <a:ln>
          <a:noFill/>
        </a:ln>
        <a:effectLst/>
      </dsp:spPr>
      <dsp:style>
        <a:lnRef idx="0">
          <a:scrgbClr r="0" g="0" b="0"/>
        </a:lnRef>
        <a:fillRef idx="0">
          <a:scrgbClr r="0" g="0" b="0"/>
        </a:fillRef>
        <a:effectRef idx="0">
          <a:scrgbClr r="0" g="0" b="0"/>
        </a:effectRef>
        <a:fontRef idx="minor"/>
      </dsp:style>
    </dsp:sp>
    <dsp:sp modelId="{6A435FA0-B6CD-4F8B-AA30-E54F93923960}">
      <dsp:nvSpPr>
        <dsp:cNvPr id="0" name=""/>
        <dsp:cNvSpPr/>
      </dsp:nvSpPr>
      <dsp:spPr>
        <a:xfrm rot="5400000">
          <a:off x="711642" y="4764068"/>
          <a:ext cx="1193947" cy="1038734"/>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951117" y="4872519"/>
        <a:ext cx="714996" cy="82183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6C597259-EED9-46F3-A831-ED6728399EC4}" type="datetimeFigureOut">
              <a:rPr lang="en-US" smtClean="0"/>
              <a:t>29/11/2012</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FB4135BD-F550-49AF-9E9E-E07C67008AE7}" type="slidenum">
              <a:rPr lang="en-US" smtClean="0"/>
              <a:t>‹#›</a:t>
            </a:fld>
            <a:endParaRPr lang="en-US"/>
          </a:p>
        </p:txBody>
      </p:sp>
    </p:spTree>
    <p:extLst>
      <p:ext uri="{BB962C8B-B14F-4D97-AF65-F5344CB8AC3E}">
        <p14:creationId xmlns:p14="http://schemas.microsoft.com/office/powerpoint/2010/main" val="52960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135BD-F550-49AF-9E9E-E07C67008AE7}" type="slidenum">
              <a:rPr lang="en-US" smtClean="0"/>
              <a:t>1</a:t>
            </a:fld>
            <a:endParaRPr lang="en-US"/>
          </a:p>
        </p:txBody>
      </p:sp>
    </p:spTree>
    <p:extLst>
      <p:ext uri="{BB962C8B-B14F-4D97-AF65-F5344CB8AC3E}">
        <p14:creationId xmlns:p14="http://schemas.microsoft.com/office/powerpoint/2010/main" val="2758580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29/11/2012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76433104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29/11/2012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54208179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29/11/2012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198871642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29/11/2012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2578339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29/11/2012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7905541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29/11/2012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5423486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29/11/2012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6203121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29/11/2012</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487489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29/11/2012</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7899459"/>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29/11/2012</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6550371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29/11/2012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170710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29/11/2012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69611464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29/11/2012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7970469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29/11/2012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392613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29/11/2012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5108078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29/11/2012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4677878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29/11/2012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92537811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29/11/2012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236418875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29/11/2012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69738772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29/11/2012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470980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29/11/2012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4522243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29/11/2012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205156361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94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664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itu.int/council/groups/cwg-wcit12/index.html" TargetMode="External"/><Relationship Id="rId2" Type="http://schemas.openxmlformats.org/officeDocument/2006/relationships/hyperlink" Target="http://www.itu.int/en/wcit-12/Pages/default.aspx" TargetMode="External"/><Relationship Id="rId1" Type="http://schemas.openxmlformats.org/officeDocument/2006/relationships/slideLayout" Target="../slideLayouts/slideLayout1.xml"/><Relationship Id="rId4" Type="http://schemas.openxmlformats.org/officeDocument/2006/relationships/hyperlink" Target="http://www.itu.int/en/wcit-12/Pages/public.aspx"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882904"/>
      </p:ext>
    </p:extLst>
  </p:cSld>
  <p:clrMapOvr>
    <a:masterClrMapping/>
  </p:clrMapOvr>
  <p:transition spd="slow" advClick="0" advTm="5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311400" y="1117600"/>
            <a:ext cx="5426881" cy="10795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zh-CN" altLang="en-US" sz="2600" dirty="0" smtClean="0">
                <a:solidFill>
                  <a:srgbClr val="376092"/>
                </a:solidFill>
                <a:latin typeface="Calibri" pitchFamily="34" charset="0"/>
                <a:cs typeface="Calibri" pitchFamily="34" charset="0"/>
              </a:rPr>
              <a:t>自</a:t>
            </a:r>
            <a:r>
              <a:rPr lang="en-US" altLang="zh-CN" sz="2600" dirty="0" smtClean="0">
                <a:solidFill>
                  <a:srgbClr val="376092"/>
                </a:solidFill>
                <a:latin typeface="Calibri" pitchFamily="34" charset="0"/>
                <a:cs typeface="Calibri" pitchFamily="34" charset="0"/>
              </a:rPr>
              <a:t>1988</a:t>
            </a:r>
            <a:r>
              <a:rPr lang="zh-CN" altLang="en-US" sz="2600" dirty="0" smtClean="0">
                <a:solidFill>
                  <a:srgbClr val="376092"/>
                </a:solidFill>
                <a:latin typeface="Calibri" pitchFamily="34" charset="0"/>
                <a:cs typeface="Calibri" pitchFamily="34" charset="0"/>
              </a:rPr>
              <a:t>年以来，现行版本的</a:t>
            </a:r>
            <a:r>
              <a:rPr lang="en-US" altLang="zh-CN" sz="2600" dirty="0" smtClean="0">
                <a:solidFill>
                  <a:srgbClr val="376092"/>
                </a:solidFill>
                <a:latin typeface="Calibri" pitchFamily="34" charset="0"/>
                <a:cs typeface="Calibri" pitchFamily="34" charset="0"/>
              </a:rPr>
              <a:t/>
            </a:r>
            <a:br>
              <a:rPr lang="en-US" altLang="zh-CN" sz="2600" dirty="0" smtClean="0">
                <a:solidFill>
                  <a:srgbClr val="376092"/>
                </a:solidFill>
                <a:latin typeface="Calibri" pitchFamily="34" charset="0"/>
                <a:cs typeface="Calibri" pitchFamily="34" charset="0"/>
              </a:rPr>
            </a:br>
            <a:r>
              <a:rPr lang="en-US" altLang="zh-CN" sz="2600" dirty="0" smtClean="0">
                <a:solidFill>
                  <a:srgbClr val="376092"/>
                </a:solidFill>
                <a:latin typeface="Calibri" pitchFamily="34" charset="0"/>
                <a:cs typeface="Calibri" pitchFamily="34" charset="0"/>
              </a:rPr>
              <a:t>《</a:t>
            </a:r>
            <a:r>
              <a:rPr lang="zh-CN" altLang="en-US" sz="2600" dirty="0" smtClean="0">
                <a:solidFill>
                  <a:srgbClr val="376092"/>
                </a:solidFill>
                <a:latin typeface="Calibri" pitchFamily="34" charset="0"/>
                <a:cs typeface="Calibri" pitchFamily="34" charset="0"/>
              </a:rPr>
              <a:t>国际电信规则</a:t>
            </a:r>
            <a:r>
              <a:rPr lang="en-US" altLang="zh-CN" sz="2600" dirty="0" smtClean="0">
                <a:solidFill>
                  <a:srgbClr val="376092"/>
                </a:solidFill>
                <a:latin typeface="Calibri" pitchFamily="34" charset="0"/>
                <a:cs typeface="Calibri" pitchFamily="34" charset="0"/>
              </a:rPr>
              <a:t>》</a:t>
            </a:r>
            <a:r>
              <a:rPr lang="zh-CN" altLang="en-US" sz="2600" dirty="0" smtClean="0">
                <a:solidFill>
                  <a:srgbClr val="376092"/>
                </a:solidFill>
                <a:latin typeface="Calibri" pitchFamily="34" charset="0"/>
                <a:cs typeface="Calibri" pitchFamily="34" charset="0"/>
              </a:rPr>
              <a:t>一直未变。</a:t>
            </a:r>
            <a:endParaRPr lang="en-GB" sz="2600" dirty="0" smtClean="0">
              <a:solidFill>
                <a:srgbClr val="376092"/>
              </a:solidFill>
              <a:latin typeface="Calibri" pitchFamily="34" charset="0"/>
              <a:cs typeface="Calibri" pitchFamily="34" charset="0"/>
            </a:endParaRPr>
          </a:p>
        </p:txBody>
      </p:sp>
      <p:sp>
        <p:nvSpPr>
          <p:cNvPr id="3" name="Right Arrow 2"/>
          <p:cNvSpPr/>
          <p:nvPr/>
        </p:nvSpPr>
        <p:spPr bwMode="auto">
          <a:xfrm>
            <a:off x="390276" y="2490498"/>
            <a:ext cx="8358188" cy="785812"/>
          </a:xfrm>
          <a:prstGeom prst="rightArrow">
            <a:avLst/>
          </a:prstGeom>
          <a:solidFill>
            <a:srgbClr val="1B5BA2"/>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defRPr/>
            </a:pPr>
            <a:r>
              <a:rPr lang="en-US" b="1" dirty="0" smtClean="0">
                <a:solidFill>
                  <a:schemeClr val="bg1"/>
                </a:solidFill>
                <a:latin typeface="Calibri" pitchFamily="34" charset="0"/>
                <a:cs typeface="Calibri" pitchFamily="34" charset="0"/>
              </a:rPr>
              <a:t>1988</a:t>
            </a:r>
            <a:r>
              <a:rPr lang="en-US" dirty="0">
                <a:solidFill>
                  <a:schemeClr val="bg1"/>
                </a:solidFill>
                <a:latin typeface="Calibri" pitchFamily="34" charset="0"/>
                <a:cs typeface="Calibri" pitchFamily="34" charset="0"/>
              </a:rPr>
              <a:t>								</a:t>
            </a:r>
            <a:r>
              <a:rPr lang="en-US" dirty="0" smtClean="0">
                <a:solidFill>
                  <a:schemeClr val="bg1"/>
                </a:solidFill>
                <a:latin typeface="Calibri" pitchFamily="34" charset="0"/>
                <a:cs typeface="Calibri" pitchFamily="34" charset="0"/>
              </a:rPr>
              <a:t> </a:t>
            </a:r>
            <a:r>
              <a:rPr lang="en-US" b="1" dirty="0" smtClean="0">
                <a:solidFill>
                  <a:schemeClr val="bg1"/>
                </a:solidFill>
                <a:latin typeface="Calibri" pitchFamily="34" charset="0"/>
                <a:cs typeface="Calibri" pitchFamily="34" charset="0"/>
              </a:rPr>
              <a:t>2012</a:t>
            </a:r>
            <a:endParaRPr lang="en-US" b="1" dirty="0">
              <a:solidFill>
                <a:schemeClr val="bg1"/>
              </a:solidFill>
              <a:latin typeface="Calibri" pitchFamily="34" charset="0"/>
              <a:cs typeface="Calibri" pitchFamily="34" charset="0"/>
            </a:endParaRPr>
          </a:p>
        </p:txBody>
      </p:sp>
      <p:sp>
        <p:nvSpPr>
          <p:cNvPr id="4" name="Rectangle 3"/>
          <p:cNvSpPr/>
          <p:nvPr/>
        </p:nvSpPr>
        <p:spPr bwMode="auto">
          <a:xfrm>
            <a:off x="2445427" y="2556230"/>
            <a:ext cx="1295400" cy="838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r>
              <a:rPr lang="en-US" altLang="zh-CN" b="1" dirty="0" smtClean="0">
                <a:solidFill>
                  <a:schemeClr val="tx1"/>
                </a:solidFill>
                <a:latin typeface="Calibri" pitchFamily="34" charset="0"/>
                <a:cs typeface="Calibri" pitchFamily="34" charset="0"/>
              </a:rPr>
              <a:t>《</a:t>
            </a:r>
            <a:r>
              <a:rPr lang="zh-CN" altLang="en-US" b="1" dirty="0" smtClean="0">
                <a:solidFill>
                  <a:schemeClr val="tx1"/>
                </a:solidFill>
                <a:latin typeface="Calibri" pitchFamily="34" charset="0"/>
                <a:cs typeface="Calibri" pitchFamily="34" charset="0"/>
              </a:rPr>
              <a:t>国际电信规则</a:t>
            </a:r>
            <a:r>
              <a:rPr lang="en-US" altLang="zh-CN" b="1" dirty="0" smtClean="0">
                <a:solidFill>
                  <a:schemeClr val="tx1"/>
                </a:solidFill>
                <a:latin typeface="Calibri" pitchFamily="34" charset="0"/>
                <a:cs typeface="Calibri" pitchFamily="34" charset="0"/>
              </a:rPr>
              <a:t>》</a:t>
            </a:r>
            <a:r>
              <a:rPr lang="en-US" b="1" dirty="0" smtClean="0">
                <a:solidFill>
                  <a:schemeClr val="tx1"/>
                </a:solidFill>
                <a:latin typeface="Calibri" pitchFamily="34" charset="0"/>
                <a:cs typeface="Calibri" pitchFamily="34" charset="0"/>
              </a:rPr>
              <a:t> </a:t>
            </a:r>
            <a:r>
              <a:rPr lang="en-US" b="1" dirty="0">
                <a:solidFill>
                  <a:schemeClr val="tx1"/>
                </a:solidFill>
                <a:latin typeface="Calibri" pitchFamily="34" charset="0"/>
                <a:cs typeface="Calibri" pitchFamily="34" charset="0"/>
              </a:rPr>
              <a:t/>
            </a:r>
            <a:br>
              <a:rPr lang="en-US" b="1" dirty="0">
                <a:solidFill>
                  <a:schemeClr val="tx1"/>
                </a:solidFill>
                <a:latin typeface="Calibri" pitchFamily="34" charset="0"/>
                <a:cs typeface="Calibri" pitchFamily="34" charset="0"/>
              </a:rPr>
            </a:br>
            <a:r>
              <a:rPr lang="en-US" sz="1400" dirty="0" smtClean="0">
                <a:solidFill>
                  <a:schemeClr val="tx1"/>
                </a:solidFill>
                <a:latin typeface="STKaiti" pitchFamily="2" charset="-122"/>
                <a:ea typeface="STKaiti" pitchFamily="2" charset="-122"/>
                <a:cs typeface="Calibri" pitchFamily="34" charset="0"/>
              </a:rPr>
              <a:t>(1990</a:t>
            </a:r>
            <a:r>
              <a:rPr lang="zh-CN" altLang="en-US" sz="1400" dirty="0" smtClean="0">
                <a:solidFill>
                  <a:schemeClr val="tx1"/>
                </a:solidFill>
                <a:latin typeface="STKaiti" pitchFamily="2" charset="-122"/>
                <a:ea typeface="STKaiti" pitchFamily="2" charset="-122"/>
                <a:cs typeface="Calibri" pitchFamily="34" charset="0"/>
              </a:rPr>
              <a:t>年生效</a:t>
            </a:r>
            <a:r>
              <a:rPr lang="en-US" sz="1400" dirty="0" smtClean="0">
                <a:solidFill>
                  <a:schemeClr val="tx1"/>
                </a:solidFill>
                <a:latin typeface="STKaiti" pitchFamily="2" charset="-122"/>
                <a:ea typeface="STKaiti" pitchFamily="2" charset="-122"/>
                <a:cs typeface="Calibri" pitchFamily="34" charset="0"/>
              </a:rPr>
              <a:t>)</a:t>
            </a:r>
            <a:endParaRPr lang="en-US" sz="1600" dirty="0">
              <a:solidFill>
                <a:schemeClr val="tx1"/>
              </a:solidFill>
              <a:latin typeface="STKaiti" pitchFamily="2" charset="-122"/>
              <a:ea typeface="STKaiti" pitchFamily="2" charset="-122"/>
              <a:cs typeface="Calibri" pitchFamily="34" charset="0"/>
            </a:endParaRPr>
          </a:p>
        </p:txBody>
      </p:sp>
      <p:sp>
        <p:nvSpPr>
          <p:cNvPr id="6"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3000" b="1" dirty="0" smtClean="0">
                <a:solidFill>
                  <a:schemeClr val="tx2">
                    <a:lumMod val="75000"/>
                  </a:schemeClr>
                </a:solidFill>
              </a:rPr>
              <a:t>需要修订</a:t>
            </a:r>
            <a:r>
              <a:rPr lang="en-US" altLang="zh-CN" sz="3000" b="1" dirty="0" smtClean="0">
                <a:solidFill>
                  <a:schemeClr val="tx2">
                    <a:lumMod val="75000"/>
                  </a:schemeClr>
                </a:solidFill>
              </a:rPr>
              <a:t>《</a:t>
            </a:r>
            <a:r>
              <a:rPr lang="zh-CN" altLang="en-US" sz="3000" b="1" dirty="0" smtClean="0">
                <a:solidFill>
                  <a:schemeClr val="tx2">
                    <a:lumMod val="75000"/>
                  </a:schemeClr>
                </a:solidFill>
              </a:rPr>
              <a:t>国际电信规则</a:t>
            </a:r>
            <a:r>
              <a:rPr lang="en-US" altLang="zh-CN" sz="3000" b="1" dirty="0" smtClean="0">
                <a:solidFill>
                  <a:schemeClr val="tx2">
                    <a:lumMod val="75000"/>
                  </a:schemeClr>
                </a:solidFill>
              </a:rPr>
              <a:t>》</a:t>
            </a:r>
            <a:endParaRPr lang="en-US" sz="3000" b="1" dirty="0">
              <a:solidFill>
                <a:schemeClr val="tx2">
                  <a:lumMod val="75000"/>
                </a:schemeClr>
              </a:solidFill>
            </a:endParaRPr>
          </a:p>
        </p:txBody>
      </p:sp>
      <p:sp>
        <p:nvSpPr>
          <p:cNvPr id="7" name="Content Placeholder 2"/>
          <p:cNvSpPr txBox="1">
            <a:spLocks/>
          </p:cNvSpPr>
          <p:nvPr/>
        </p:nvSpPr>
        <p:spPr>
          <a:xfrm>
            <a:off x="1459523" y="3969408"/>
            <a:ext cx="6278758" cy="212084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l"/>
            <a:r>
              <a:rPr lang="en-US" sz="2600" dirty="0" smtClean="0">
                <a:solidFill>
                  <a:srgbClr val="376092"/>
                </a:solidFill>
              </a:rPr>
              <a:t>1988</a:t>
            </a:r>
            <a:r>
              <a:rPr lang="zh-CN" altLang="en-US" sz="2600" dirty="0">
                <a:solidFill>
                  <a:srgbClr val="376092"/>
                </a:solidFill>
              </a:rPr>
              <a:t>年时，开放</a:t>
            </a:r>
            <a:r>
              <a:rPr lang="zh-CN" altLang="en-US" sz="2600" dirty="0" smtClean="0">
                <a:solidFill>
                  <a:srgbClr val="376092"/>
                </a:solidFill>
              </a:rPr>
              <a:t>市场的国家寥寥无几。</a:t>
            </a:r>
            <a:endParaRPr lang="en-US" altLang="zh-CN" sz="2600" dirty="0" smtClean="0">
              <a:solidFill>
                <a:srgbClr val="376092"/>
              </a:solidFill>
            </a:endParaRPr>
          </a:p>
          <a:p>
            <a:pPr lvl="1" algn="l"/>
            <a:endParaRPr lang="en-US" sz="800" dirty="0">
              <a:solidFill>
                <a:srgbClr val="376092"/>
              </a:solidFill>
              <a:latin typeface="Calibri" pitchFamily="34" charset="0"/>
              <a:cs typeface="Calibri" pitchFamily="34" charset="0"/>
            </a:endParaRPr>
          </a:p>
          <a:p>
            <a:pPr lvl="1" algn="l"/>
            <a:r>
              <a:rPr lang="zh-CN" altLang="en-US" sz="2600" dirty="0" smtClean="0">
                <a:solidFill>
                  <a:srgbClr val="376092"/>
                </a:solidFill>
                <a:latin typeface="Calibri" pitchFamily="34" charset="0"/>
                <a:cs typeface="Calibri" pitchFamily="34" charset="0"/>
              </a:rPr>
              <a:t>绝大多数运营商处于垄断地位，受政府或国家的控制</a:t>
            </a:r>
            <a:endParaRPr lang="en-GB" sz="2600" dirty="0">
              <a:solidFill>
                <a:srgbClr val="376092"/>
              </a:solidFill>
              <a:latin typeface="Calibri" pitchFamily="34" charset="0"/>
              <a:cs typeface="Calibri" pitchFamily="34" charset="0"/>
            </a:endParaRPr>
          </a:p>
        </p:txBody>
      </p:sp>
    </p:spTree>
    <p:extLst>
      <p:ext uri="{BB962C8B-B14F-4D97-AF65-F5344CB8AC3E}">
        <p14:creationId xmlns:p14="http://schemas.microsoft.com/office/powerpoint/2010/main" val="2718759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1301" y="762000"/>
            <a:ext cx="5473699" cy="3378200"/>
          </a:xfrm>
          <a:prstGeom prst="rect">
            <a:avLst/>
          </a:prstGeom>
          <a:solidFill>
            <a:schemeClr val="bg2">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bwMode="auto">
          <a:xfrm>
            <a:off x="1588951" y="4215618"/>
            <a:ext cx="2309949" cy="19819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marR="0" lvl="0" indent="-342900" algn="l" defTabSz="914400" rtl="0" eaLnBrk="0" fontAlgn="base" latinLnBrk="0" hangingPunct="0">
              <a:lnSpc>
                <a:spcPct val="100000"/>
              </a:lnSpc>
              <a:spcBef>
                <a:spcPts val="600"/>
              </a:spcBef>
              <a:spcAft>
                <a:spcPts val="600"/>
              </a:spcAft>
              <a:buClr>
                <a:srgbClr val="0E438A"/>
              </a:buClr>
              <a:buSzPct val="110000"/>
              <a:buFont typeface="Wingdings" pitchFamily="2" charset="2"/>
              <a:buChar char="§"/>
              <a:tabLst/>
              <a:defRPr/>
            </a:pPr>
            <a:r>
              <a:rPr kumimoji="0" lang="zh-CN" altLang="en-US" sz="17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国际电信环境在技术和政策方面发生了很大变化。它将继续快速演进。</a:t>
            </a:r>
            <a:endParaRPr kumimoji="0" lang="en-US" sz="17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p:txBody>
      </p:sp>
      <p:sp>
        <p:nvSpPr>
          <p:cNvPr id="7" name="TextBox 6"/>
          <p:cNvSpPr txBox="1">
            <a:spLocks noChangeArrowheads="1"/>
          </p:cNvSpPr>
          <p:nvPr/>
        </p:nvSpPr>
        <p:spPr bwMode="auto">
          <a:xfrm>
            <a:off x="5831801" y="3164155"/>
            <a:ext cx="2947917" cy="97975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zh-CN" altLang="en-US" b="0" i="0" u="none" strike="noStrike" kern="0" cap="none" spc="0" normalizeH="0" baseline="0" noProof="0" dirty="0" smtClean="0">
                <a:ln>
                  <a:noFill/>
                </a:ln>
                <a:solidFill>
                  <a:srgbClr val="376092"/>
                </a:solidFill>
                <a:effectLst/>
                <a:uLnTx/>
                <a:uFillTx/>
                <a:latin typeface="+mn-ea"/>
                <a:cs typeface="Calibri" pitchFamily="34" charset="0"/>
              </a:rPr>
              <a:t>从</a:t>
            </a:r>
            <a:r>
              <a:rPr kumimoji="0" lang="zh-CN" altLang="en-US" b="1" i="0" u="none" strike="noStrike" kern="0" cap="none" spc="0" normalizeH="0" baseline="0" noProof="0" dirty="0" smtClean="0">
                <a:ln>
                  <a:noFill/>
                </a:ln>
                <a:solidFill>
                  <a:srgbClr val="376092"/>
                </a:solidFill>
                <a:effectLst/>
                <a:uLnTx/>
                <a:uFillTx/>
                <a:latin typeface="+mn-ea"/>
                <a:cs typeface="Calibri" pitchFamily="34" charset="0"/>
              </a:rPr>
              <a:t>固定向移动</a:t>
            </a:r>
            <a:r>
              <a:rPr kumimoji="0" lang="zh-CN" altLang="en-US" b="0" i="0" u="none" strike="noStrike" kern="0" cap="none" spc="0" normalizeH="0" baseline="0" noProof="0" dirty="0" smtClean="0">
                <a:ln>
                  <a:noFill/>
                </a:ln>
                <a:solidFill>
                  <a:srgbClr val="376092"/>
                </a:solidFill>
                <a:effectLst/>
                <a:uLnTx/>
                <a:uFillTx/>
                <a:latin typeface="+mn-ea"/>
                <a:cs typeface="Calibri" pitchFamily="34" charset="0"/>
              </a:rPr>
              <a:t>、从</a:t>
            </a:r>
            <a:r>
              <a:rPr kumimoji="0" lang="zh-CN" altLang="en-US" b="1" i="0" u="none" strike="noStrike" kern="0" cap="none" spc="0" normalizeH="0" baseline="0" noProof="0" dirty="0" smtClean="0">
                <a:ln>
                  <a:noFill/>
                </a:ln>
                <a:solidFill>
                  <a:srgbClr val="376092"/>
                </a:solidFill>
                <a:effectLst/>
                <a:uLnTx/>
                <a:uFillTx/>
                <a:latin typeface="+mn-ea"/>
                <a:cs typeface="Calibri" pitchFamily="34" charset="0"/>
              </a:rPr>
              <a:t>话音向数据</a:t>
            </a:r>
            <a:r>
              <a:rPr kumimoji="0" lang="zh-CN" altLang="en-US" b="0" i="0" u="none" strike="noStrike" kern="0" cap="none" spc="0" normalizeH="0" baseline="0" noProof="0" dirty="0" smtClean="0">
                <a:ln>
                  <a:noFill/>
                </a:ln>
                <a:solidFill>
                  <a:srgbClr val="376092"/>
                </a:solidFill>
                <a:effectLst/>
                <a:uLnTx/>
                <a:uFillTx/>
                <a:latin typeface="+mn-ea"/>
                <a:cs typeface="Calibri" pitchFamily="34" charset="0"/>
              </a:rPr>
              <a:t>的转变，</a:t>
            </a:r>
            <a:r>
              <a:rPr lang="zh-CN" altLang="en-US" kern="0" dirty="0" smtClean="0">
                <a:solidFill>
                  <a:srgbClr val="376092"/>
                </a:solidFill>
                <a:latin typeface="+mn-ea"/>
                <a:cs typeface="Calibri" pitchFamily="34" charset="0"/>
              </a:rPr>
              <a:t>推动了业务量的增长，并成为收入的主要来源</a:t>
            </a:r>
            <a:endParaRPr kumimoji="0" lang="en-US" b="0" i="0" u="none" strike="noStrike" kern="0" cap="none" spc="0" normalizeH="0" baseline="0" noProof="0" dirty="0">
              <a:ln>
                <a:noFill/>
              </a:ln>
              <a:solidFill>
                <a:srgbClr val="376092"/>
              </a:solidFill>
              <a:effectLst/>
              <a:uLnTx/>
              <a:uFillTx/>
              <a:latin typeface="+mn-ea"/>
              <a:cs typeface="Calibri" pitchFamily="34" charset="0"/>
            </a:endParaRPr>
          </a:p>
        </p:txBody>
      </p:sp>
      <p:sp>
        <p:nvSpPr>
          <p:cNvPr id="6"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3000" b="1" dirty="0">
                <a:solidFill>
                  <a:schemeClr val="tx2">
                    <a:lumMod val="75000"/>
                  </a:schemeClr>
                </a:solidFill>
              </a:rPr>
              <a:t>需要修订</a:t>
            </a:r>
            <a:r>
              <a:rPr lang="en-US" altLang="zh-CN" sz="3000" b="1" dirty="0">
                <a:solidFill>
                  <a:schemeClr val="tx2">
                    <a:lumMod val="75000"/>
                  </a:schemeClr>
                </a:solidFill>
              </a:rPr>
              <a:t>《</a:t>
            </a:r>
            <a:r>
              <a:rPr lang="zh-CN" altLang="en-US" sz="3000" b="1" dirty="0">
                <a:solidFill>
                  <a:schemeClr val="tx2">
                    <a:lumMod val="75000"/>
                  </a:schemeClr>
                </a:solidFill>
              </a:rPr>
              <a:t>国际电信规则</a:t>
            </a:r>
            <a:r>
              <a:rPr lang="en-US" altLang="zh-CN" sz="3000" b="1" dirty="0">
                <a:solidFill>
                  <a:schemeClr val="tx2">
                    <a:lumMod val="75000"/>
                  </a:schemeClr>
                </a:solidFill>
              </a:rPr>
              <a:t>》</a:t>
            </a:r>
            <a:endParaRPr lang="en-US" sz="3000" b="1" dirty="0">
              <a:solidFill>
                <a:schemeClr val="tx2">
                  <a:lumMod val="75000"/>
                </a:schemeClr>
              </a:solidFill>
            </a:endParaRPr>
          </a:p>
        </p:txBody>
      </p:sp>
      <p:sp>
        <p:nvSpPr>
          <p:cNvPr id="10" name="Content Placeholder 2"/>
          <p:cNvSpPr txBox="1">
            <a:spLocks/>
          </p:cNvSpPr>
          <p:nvPr/>
        </p:nvSpPr>
        <p:spPr bwMode="auto">
          <a:xfrm>
            <a:off x="4171069" y="4215618"/>
            <a:ext cx="2483731" cy="21470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defTabSz="914400">
              <a:spcBef>
                <a:spcPts val="600"/>
              </a:spcBef>
              <a:spcAft>
                <a:spcPts val="600"/>
              </a:spcAft>
              <a:defRPr/>
            </a:pPr>
            <a:r>
              <a:rPr lang="en-US" altLang="zh-CN" sz="1700" kern="0" dirty="0" smtClean="0">
                <a:solidFill>
                  <a:srgbClr val="376092"/>
                </a:solidFill>
              </a:rPr>
              <a:t>IP</a:t>
            </a:r>
            <a:r>
              <a:rPr lang="zh-CN" altLang="en-US" sz="1700" kern="0" dirty="0" smtClean="0">
                <a:solidFill>
                  <a:srgbClr val="376092"/>
                </a:solidFill>
              </a:rPr>
              <a:t>基础设施和应用的使用不断增加对于</a:t>
            </a:r>
            <a:r>
              <a:rPr lang="en-US" altLang="zh-CN" sz="1700" kern="0" dirty="0">
                <a:solidFill>
                  <a:srgbClr val="376092"/>
                </a:solidFill>
              </a:rPr>
              <a:t>ICT</a:t>
            </a:r>
            <a:r>
              <a:rPr lang="zh-CN" altLang="en-US" sz="1700" kern="0" dirty="0">
                <a:solidFill>
                  <a:srgbClr val="376092"/>
                </a:solidFill>
              </a:rPr>
              <a:t>行业而言，</a:t>
            </a:r>
            <a:r>
              <a:rPr lang="zh-CN" altLang="en-US" sz="1700" kern="0" dirty="0" smtClean="0">
                <a:solidFill>
                  <a:srgbClr val="376092"/>
                </a:solidFill>
              </a:rPr>
              <a:t>既是机遇，也是挑战</a:t>
            </a:r>
            <a:endParaRPr lang="en-US" sz="1700" kern="0" dirty="0">
              <a:solidFill>
                <a:srgbClr val="376092"/>
              </a:solidFill>
            </a:endParaRPr>
          </a:p>
        </p:txBody>
      </p:sp>
      <p:sp>
        <p:nvSpPr>
          <p:cNvPr id="11" name="Content Placeholder 2"/>
          <p:cNvSpPr txBox="1">
            <a:spLocks/>
          </p:cNvSpPr>
          <p:nvPr/>
        </p:nvSpPr>
        <p:spPr bwMode="auto">
          <a:xfrm>
            <a:off x="6519118" y="4215617"/>
            <a:ext cx="2574082" cy="18279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defTabSz="914400">
              <a:spcBef>
                <a:spcPts val="600"/>
              </a:spcBef>
              <a:spcAft>
                <a:spcPts val="600"/>
              </a:spcAft>
              <a:defRPr/>
            </a:pPr>
            <a:r>
              <a:rPr lang="zh-CN" altLang="en-US" sz="1700" kern="0" dirty="0" smtClean="0">
                <a:solidFill>
                  <a:srgbClr val="376092"/>
                </a:solidFill>
              </a:rPr>
              <a:t>随着技术的发展，各国政府正在评估其政策和监管方法，以确保一个有利的环境。</a:t>
            </a:r>
            <a:endParaRPr lang="en-US" sz="1700" kern="0" dirty="0">
              <a:solidFill>
                <a:srgbClr val="376092"/>
              </a:solidFill>
            </a:endParaRPr>
          </a:p>
        </p:txBody>
      </p:sp>
      <p:sp>
        <p:nvSpPr>
          <p:cNvPr id="15" name="Rectangle 14"/>
          <p:cNvSpPr/>
          <p:nvPr/>
        </p:nvSpPr>
        <p:spPr>
          <a:xfrm>
            <a:off x="5790261" y="2148600"/>
            <a:ext cx="2384172" cy="838200"/>
          </a:xfrm>
          <a:prstGeom prst="rect">
            <a:avLst/>
          </a:prstGeom>
          <a:solidFill>
            <a:srgbClr val="FFF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2011</a:t>
            </a:r>
            <a:r>
              <a:rPr lang="zh-CN" altLang="en-US" sz="1600" b="1" dirty="0" smtClean="0">
                <a:solidFill>
                  <a:schemeClr val="tx1"/>
                </a:solidFill>
                <a:latin typeface="Arial Narrow" pitchFamily="34" charset="0"/>
              </a:rPr>
              <a:t>年</a:t>
            </a:r>
            <a:r>
              <a:rPr lang="zh-CN" altLang="en-US" sz="1600" b="1" dirty="0" smtClean="0">
                <a:solidFill>
                  <a:srgbClr val="0000CC"/>
                </a:solidFill>
                <a:latin typeface="Arial Narrow" pitchFamily="34" charset="0"/>
              </a:rPr>
              <a:t>互联网用户</a:t>
            </a:r>
            <a:r>
              <a:rPr lang="en-US" altLang="zh-CN" sz="1600" b="1" dirty="0" smtClean="0">
                <a:solidFill>
                  <a:srgbClr val="0000CC"/>
                </a:solidFill>
                <a:latin typeface="Arial Narrow" pitchFamily="34" charset="0"/>
              </a:rPr>
              <a:t/>
            </a:r>
            <a:br>
              <a:rPr lang="en-US" altLang="zh-CN" sz="1600" b="1" dirty="0" smtClean="0">
                <a:solidFill>
                  <a:srgbClr val="0000CC"/>
                </a:solidFill>
                <a:latin typeface="Arial Narrow" pitchFamily="34" charset="0"/>
              </a:rPr>
            </a:br>
            <a:r>
              <a:rPr lang="zh-CN" altLang="en-US" sz="1600" b="1" dirty="0" smtClean="0">
                <a:solidFill>
                  <a:srgbClr val="0000CC"/>
                </a:solidFill>
                <a:latin typeface="Arial Narrow" pitchFamily="34" charset="0"/>
              </a:rPr>
              <a:t>数量为</a:t>
            </a:r>
            <a:r>
              <a:rPr lang="ru-RU" sz="1600" b="1" dirty="0" smtClean="0">
                <a:solidFill>
                  <a:schemeClr val="tx1"/>
                </a:solidFill>
              </a:rPr>
              <a:t>2</a:t>
            </a:r>
            <a:r>
              <a:rPr lang="en-US" sz="1600" b="1" dirty="0">
                <a:solidFill>
                  <a:schemeClr val="tx1"/>
                </a:solidFill>
              </a:rPr>
              <a:t>.</a:t>
            </a:r>
            <a:r>
              <a:rPr lang="ru-RU" sz="1600" b="1" dirty="0">
                <a:solidFill>
                  <a:schemeClr val="tx1"/>
                </a:solidFill>
              </a:rPr>
              <a:t>4</a:t>
            </a:r>
            <a:r>
              <a:rPr lang="zh-CN" altLang="en-US" sz="1600" b="1" dirty="0" smtClean="0">
                <a:solidFill>
                  <a:schemeClr val="tx1"/>
                </a:solidFill>
                <a:latin typeface="Arial Narrow" pitchFamily="34" charset="0"/>
              </a:rPr>
              <a:t>亿</a:t>
            </a:r>
            <a:endParaRPr lang="en-US" sz="1600" b="1" dirty="0">
              <a:solidFill>
                <a:srgbClr val="0000CC"/>
              </a:solidFill>
              <a:latin typeface="Arial Narrow" pitchFamily="34" charset="0"/>
            </a:endParaRPr>
          </a:p>
        </p:txBody>
      </p:sp>
      <p:sp>
        <p:nvSpPr>
          <p:cNvPr id="17" name="Rectangle 16"/>
          <p:cNvSpPr/>
          <p:nvPr/>
        </p:nvSpPr>
        <p:spPr>
          <a:xfrm>
            <a:off x="5783721" y="762000"/>
            <a:ext cx="2384172" cy="838200"/>
          </a:xfrm>
          <a:prstGeom prst="rect">
            <a:avLst/>
          </a:prstGeom>
          <a:solidFill>
            <a:srgbClr val="FFF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2011</a:t>
            </a:r>
            <a:r>
              <a:rPr lang="zh-CN" altLang="en-US" sz="1600" b="1" dirty="0" smtClean="0">
                <a:solidFill>
                  <a:schemeClr val="tx1"/>
                </a:solidFill>
                <a:latin typeface="Arial Narrow" pitchFamily="34" charset="0"/>
              </a:rPr>
              <a:t>年</a:t>
            </a:r>
            <a:r>
              <a:rPr lang="zh-CN" altLang="en-US" sz="1600" b="1" dirty="0" smtClean="0">
                <a:solidFill>
                  <a:srgbClr val="0000CC"/>
                </a:solidFill>
                <a:latin typeface="Arial Narrow" pitchFamily="34" charset="0"/>
              </a:rPr>
              <a:t>移动蜂窝用户</a:t>
            </a:r>
            <a:r>
              <a:rPr lang="en-US" altLang="zh-CN" sz="1600" b="1" dirty="0" smtClean="0">
                <a:solidFill>
                  <a:srgbClr val="0000CC"/>
                </a:solidFill>
                <a:latin typeface="Arial Narrow" pitchFamily="34" charset="0"/>
              </a:rPr>
              <a:t/>
            </a:r>
            <a:br>
              <a:rPr lang="en-US" altLang="zh-CN" sz="1600" b="1" dirty="0" smtClean="0">
                <a:solidFill>
                  <a:srgbClr val="0000CC"/>
                </a:solidFill>
                <a:latin typeface="Arial Narrow" pitchFamily="34" charset="0"/>
              </a:rPr>
            </a:br>
            <a:r>
              <a:rPr lang="zh-CN" altLang="en-US" sz="1600" b="1" dirty="0" smtClean="0">
                <a:solidFill>
                  <a:srgbClr val="0000CC"/>
                </a:solidFill>
                <a:latin typeface="Arial Narrow" pitchFamily="34" charset="0"/>
              </a:rPr>
              <a:t>数量为</a:t>
            </a:r>
            <a:r>
              <a:rPr lang="en-US" altLang="zh-CN" sz="1600" b="1" dirty="0" smtClean="0">
                <a:solidFill>
                  <a:schemeClr val="tx1"/>
                </a:solidFill>
              </a:rPr>
              <a:t>5.9</a:t>
            </a:r>
            <a:r>
              <a:rPr lang="zh-CN" altLang="en-US" sz="1600" b="1" dirty="0">
                <a:solidFill>
                  <a:schemeClr val="tx1"/>
                </a:solidFill>
                <a:latin typeface="Arial Narrow" pitchFamily="34" charset="0"/>
              </a:rPr>
              <a:t>亿</a:t>
            </a:r>
            <a:endParaRPr lang="en-US" sz="1600" b="1" dirty="0">
              <a:solidFill>
                <a:srgbClr val="0000CC"/>
              </a:solidFill>
              <a:latin typeface="Arial Narrow" pitchFamily="34" charset="0"/>
            </a:endParaRPr>
          </a:p>
        </p:txBody>
      </p:sp>
      <p:sp>
        <p:nvSpPr>
          <p:cNvPr id="18" name="Rectangle 17"/>
          <p:cNvSpPr/>
          <p:nvPr/>
        </p:nvSpPr>
        <p:spPr>
          <a:xfrm>
            <a:off x="241301" y="762000"/>
            <a:ext cx="5473699" cy="3378200"/>
          </a:xfrm>
          <a:prstGeom prst="rect">
            <a:avLst/>
          </a:prstGeom>
          <a:solidFill>
            <a:schemeClr val="bg2">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441"/>
          <p:cNvGrpSpPr>
            <a:grpSpLocks noChangeAspect="1"/>
          </p:cNvGrpSpPr>
          <p:nvPr/>
        </p:nvGrpSpPr>
        <p:grpSpPr bwMode="auto">
          <a:xfrm>
            <a:off x="566737" y="820738"/>
            <a:ext cx="4940300" cy="2935288"/>
            <a:chOff x="357" y="517"/>
            <a:chExt cx="3112" cy="1849"/>
          </a:xfrm>
        </p:grpSpPr>
        <p:grpSp>
          <p:nvGrpSpPr>
            <p:cNvPr id="20" name="Group 642"/>
            <p:cNvGrpSpPr>
              <a:grpSpLocks/>
            </p:cNvGrpSpPr>
            <p:nvPr/>
          </p:nvGrpSpPr>
          <p:grpSpPr bwMode="auto">
            <a:xfrm>
              <a:off x="357" y="578"/>
              <a:ext cx="3112" cy="1788"/>
              <a:chOff x="357" y="578"/>
              <a:chExt cx="3112" cy="1788"/>
            </a:xfrm>
          </p:grpSpPr>
          <p:sp>
            <p:nvSpPr>
              <p:cNvPr id="32" name="Freeform 442"/>
              <p:cNvSpPr>
                <a:spLocks/>
              </p:cNvSpPr>
              <p:nvPr/>
            </p:nvSpPr>
            <p:spPr bwMode="auto">
              <a:xfrm>
                <a:off x="622" y="598"/>
                <a:ext cx="2664" cy="1617"/>
              </a:xfrm>
              <a:custGeom>
                <a:avLst/>
                <a:gdLst>
                  <a:gd name="T0" fmla="*/ 0 w 7261"/>
                  <a:gd name="T1" fmla="*/ 0 h 4403"/>
                  <a:gd name="T2" fmla="*/ 0 w 7261"/>
                  <a:gd name="T3" fmla="*/ 0 h 4403"/>
                  <a:gd name="T4" fmla="*/ 0 w 7261"/>
                  <a:gd name="T5" fmla="*/ 4403 h 4403"/>
                  <a:gd name="T6" fmla="*/ 7261 w 7261"/>
                  <a:gd name="T7" fmla="*/ 4403 h 4403"/>
                </a:gdLst>
                <a:ahLst/>
                <a:cxnLst>
                  <a:cxn ang="0">
                    <a:pos x="T0" y="T1"/>
                  </a:cxn>
                  <a:cxn ang="0">
                    <a:pos x="T2" y="T3"/>
                  </a:cxn>
                  <a:cxn ang="0">
                    <a:pos x="T4" y="T5"/>
                  </a:cxn>
                  <a:cxn ang="0">
                    <a:pos x="T6" y="T7"/>
                  </a:cxn>
                </a:cxnLst>
                <a:rect l="0" t="0" r="r" b="b"/>
                <a:pathLst>
                  <a:path w="7261" h="4403">
                    <a:moveTo>
                      <a:pt x="0" y="0"/>
                    </a:moveTo>
                    <a:lnTo>
                      <a:pt x="0" y="0"/>
                    </a:lnTo>
                    <a:lnTo>
                      <a:pt x="0" y="4403"/>
                    </a:lnTo>
                    <a:lnTo>
                      <a:pt x="7261" y="4403"/>
                    </a:lnTo>
                  </a:path>
                </a:pathLst>
              </a:custGeom>
              <a:noFill/>
              <a:ln w="12700" cap="flat">
                <a:solidFill>
                  <a:srgbClr val="5761A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579"/>
              <p:cNvSpPr>
                <a:spLocks/>
              </p:cNvSpPr>
              <p:nvPr/>
            </p:nvSpPr>
            <p:spPr bwMode="auto">
              <a:xfrm>
                <a:off x="357" y="578"/>
                <a:ext cx="30" cy="92"/>
              </a:xfrm>
              <a:custGeom>
                <a:avLst/>
                <a:gdLst>
                  <a:gd name="T0" fmla="*/ 61 w 82"/>
                  <a:gd name="T1" fmla="*/ 0 h 251"/>
                  <a:gd name="T2" fmla="*/ 61 w 82"/>
                  <a:gd name="T3" fmla="*/ 0 h 251"/>
                  <a:gd name="T4" fmla="*/ 82 w 82"/>
                  <a:gd name="T5" fmla="*/ 0 h 251"/>
                  <a:gd name="T6" fmla="*/ 82 w 82"/>
                  <a:gd name="T7" fmla="*/ 251 h 251"/>
                  <a:gd name="T8" fmla="*/ 54 w 82"/>
                  <a:gd name="T9" fmla="*/ 251 h 251"/>
                  <a:gd name="T10" fmla="*/ 54 w 82"/>
                  <a:gd name="T11" fmla="*/ 29 h 251"/>
                  <a:gd name="T12" fmla="*/ 7 w 82"/>
                  <a:gd name="T13" fmla="*/ 44 h 251"/>
                  <a:gd name="T14" fmla="*/ 0 w 82"/>
                  <a:gd name="T15" fmla="*/ 21 h 251"/>
                  <a:gd name="T16" fmla="*/ 61 w 82"/>
                  <a:gd name="T1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51">
                    <a:moveTo>
                      <a:pt x="61" y="0"/>
                    </a:moveTo>
                    <a:lnTo>
                      <a:pt x="61" y="0"/>
                    </a:lnTo>
                    <a:lnTo>
                      <a:pt x="82" y="0"/>
                    </a:lnTo>
                    <a:lnTo>
                      <a:pt x="82" y="251"/>
                    </a:lnTo>
                    <a:lnTo>
                      <a:pt x="54" y="251"/>
                    </a:lnTo>
                    <a:lnTo>
                      <a:pt x="54" y="29"/>
                    </a:lnTo>
                    <a:lnTo>
                      <a:pt x="7" y="44"/>
                    </a:lnTo>
                    <a:lnTo>
                      <a:pt x="0" y="21"/>
                    </a:lnTo>
                    <a:lnTo>
                      <a:pt x="6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580"/>
              <p:cNvSpPr>
                <a:spLocks noEditPoints="1"/>
              </p:cNvSpPr>
              <p:nvPr/>
            </p:nvSpPr>
            <p:spPr bwMode="auto">
              <a:xfrm>
                <a:off x="408" y="578"/>
                <a:ext cx="77" cy="94"/>
              </a:xfrm>
              <a:custGeom>
                <a:avLst/>
                <a:gdLst>
                  <a:gd name="T0" fmla="*/ 105 w 210"/>
                  <a:gd name="T1" fmla="*/ 24 h 256"/>
                  <a:gd name="T2" fmla="*/ 105 w 210"/>
                  <a:gd name="T3" fmla="*/ 24 h 256"/>
                  <a:gd name="T4" fmla="*/ 30 w 210"/>
                  <a:gd name="T5" fmla="*/ 127 h 256"/>
                  <a:gd name="T6" fmla="*/ 106 w 210"/>
                  <a:gd name="T7" fmla="*/ 230 h 256"/>
                  <a:gd name="T8" fmla="*/ 181 w 210"/>
                  <a:gd name="T9" fmla="*/ 128 h 256"/>
                  <a:gd name="T10" fmla="*/ 105 w 210"/>
                  <a:gd name="T11" fmla="*/ 24 h 256"/>
                  <a:gd name="T12" fmla="*/ 105 w 210"/>
                  <a:gd name="T13" fmla="*/ 256 h 256"/>
                  <a:gd name="T14" fmla="*/ 105 w 210"/>
                  <a:gd name="T15" fmla="*/ 256 h 256"/>
                  <a:gd name="T16" fmla="*/ 0 w 210"/>
                  <a:gd name="T17" fmla="*/ 128 h 256"/>
                  <a:gd name="T18" fmla="*/ 106 w 210"/>
                  <a:gd name="T19" fmla="*/ 0 h 256"/>
                  <a:gd name="T20" fmla="*/ 210 w 210"/>
                  <a:gd name="T21" fmla="*/ 127 h 256"/>
                  <a:gd name="T22" fmla="*/ 105 w 210"/>
                  <a:gd name="T23"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256">
                    <a:moveTo>
                      <a:pt x="105" y="24"/>
                    </a:moveTo>
                    <a:lnTo>
                      <a:pt x="105" y="24"/>
                    </a:lnTo>
                    <a:cubicBezTo>
                      <a:pt x="59" y="24"/>
                      <a:pt x="30" y="72"/>
                      <a:pt x="30" y="127"/>
                    </a:cubicBezTo>
                    <a:cubicBezTo>
                      <a:pt x="30" y="182"/>
                      <a:pt x="59" y="230"/>
                      <a:pt x="106" y="230"/>
                    </a:cubicBezTo>
                    <a:cubicBezTo>
                      <a:pt x="152" y="230"/>
                      <a:pt x="181" y="182"/>
                      <a:pt x="181" y="128"/>
                    </a:cubicBezTo>
                    <a:cubicBezTo>
                      <a:pt x="181" y="73"/>
                      <a:pt x="152" y="24"/>
                      <a:pt x="105" y="24"/>
                    </a:cubicBezTo>
                    <a:close/>
                    <a:moveTo>
                      <a:pt x="105" y="256"/>
                    </a:moveTo>
                    <a:lnTo>
                      <a:pt x="105" y="256"/>
                    </a:lnTo>
                    <a:cubicBezTo>
                      <a:pt x="41" y="256"/>
                      <a:pt x="0" y="198"/>
                      <a:pt x="0" y="128"/>
                    </a:cubicBezTo>
                    <a:cubicBezTo>
                      <a:pt x="0" y="58"/>
                      <a:pt x="42" y="0"/>
                      <a:pt x="106" y="0"/>
                    </a:cubicBezTo>
                    <a:cubicBezTo>
                      <a:pt x="170" y="0"/>
                      <a:pt x="210" y="57"/>
                      <a:pt x="210" y="127"/>
                    </a:cubicBezTo>
                    <a:cubicBezTo>
                      <a:pt x="210" y="197"/>
                      <a:pt x="169" y="256"/>
                      <a:pt x="105" y="25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581"/>
              <p:cNvSpPr>
                <a:spLocks noEditPoints="1"/>
              </p:cNvSpPr>
              <p:nvPr/>
            </p:nvSpPr>
            <p:spPr bwMode="auto">
              <a:xfrm>
                <a:off x="501" y="578"/>
                <a:ext cx="77" cy="94"/>
              </a:xfrm>
              <a:custGeom>
                <a:avLst/>
                <a:gdLst>
                  <a:gd name="T0" fmla="*/ 105 w 210"/>
                  <a:gd name="T1" fmla="*/ 24 h 256"/>
                  <a:gd name="T2" fmla="*/ 105 w 210"/>
                  <a:gd name="T3" fmla="*/ 24 h 256"/>
                  <a:gd name="T4" fmla="*/ 29 w 210"/>
                  <a:gd name="T5" fmla="*/ 127 h 256"/>
                  <a:gd name="T6" fmla="*/ 106 w 210"/>
                  <a:gd name="T7" fmla="*/ 230 h 256"/>
                  <a:gd name="T8" fmla="*/ 181 w 210"/>
                  <a:gd name="T9" fmla="*/ 128 h 256"/>
                  <a:gd name="T10" fmla="*/ 105 w 210"/>
                  <a:gd name="T11" fmla="*/ 24 h 256"/>
                  <a:gd name="T12" fmla="*/ 105 w 210"/>
                  <a:gd name="T13" fmla="*/ 256 h 256"/>
                  <a:gd name="T14" fmla="*/ 105 w 210"/>
                  <a:gd name="T15" fmla="*/ 256 h 256"/>
                  <a:gd name="T16" fmla="*/ 0 w 210"/>
                  <a:gd name="T17" fmla="*/ 128 h 256"/>
                  <a:gd name="T18" fmla="*/ 106 w 210"/>
                  <a:gd name="T19" fmla="*/ 0 h 256"/>
                  <a:gd name="T20" fmla="*/ 210 w 210"/>
                  <a:gd name="T21" fmla="*/ 127 h 256"/>
                  <a:gd name="T22" fmla="*/ 105 w 210"/>
                  <a:gd name="T23"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256">
                    <a:moveTo>
                      <a:pt x="105" y="24"/>
                    </a:moveTo>
                    <a:lnTo>
                      <a:pt x="105" y="24"/>
                    </a:lnTo>
                    <a:cubicBezTo>
                      <a:pt x="59" y="24"/>
                      <a:pt x="29" y="72"/>
                      <a:pt x="29" y="127"/>
                    </a:cubicBezTo>
                    <a:cubicBezTo>
                      <a:pt x="29" y="182"/>
                      <a:pt x="59" y="230"/>
                      <a:pt x="106" y="230"/>
                    </a:cubicBezTo>
                    <a:cubicBezTo>
                      <a:pt x="152" y="230"/>
                      <a:pt x="181" y="182"/>
                      <a:pt x="181" y="128"/>
                    </a:cubicBezTo>
                    <a:cubicBezTo>
                      <a:pt x="181" y="73"/>
                      <a:pt x="152" y="24"/>
                      <a:pt x="105" y="24"/>
                    </a:cubicBezTo>
                    <a:close/>
                    <a:moveTo>
                      <a:pt x="105" y="256"/>
                    </a:moveTo>
                    <a:lnTo>
                      <a:pt x="105" y="256"/>
                    </a:lnTo>
                    <a:cubicBezTo>
                      <a:pt x="41" y="256"/>
                      <a:pt x="0" y="198"/>
                      <a:pt x="0" y="128"/>
                    </a:cubicBezTo>
                    <a:cubicBezTo>
                      <a:pt x="0" y="58"/>
                      <a:pt x="42" y="0"/>
                      <a:pt x="106" y="0"/>
                    </a:cubicBezTo>
                    <a:cubicBezTo>
                      <a:pt x="170" y="0"/>
                      <a:pt x="210" y="57"/>
                      <a:pt x="210" y="127"/>
                    </a:cubicBezTo>
                    <a:cubicBezTo>
                      <a:pt x="210" y="197"/>
                      <a:pt x="169" y="256"/>
                      <a:pt x="105" y="25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582"/>
              <p:cNvSpPr>
                <a:spLocks noEditPoints="1"/>
              </p:cNvSpPr>
              <p:nvPr/>
            </p:nvSpPr>
            <p:spPr bwMode="auto">
              <a:xfrm>
                <a:off x="417" y="891"/>
                <a:ext cx="69" cy="94"/>
              </a:xfrm>
              <a:custGeom>
                <a:avLst/>
                <a:gdLst>
                  <a:gd name="T0" fmla="*/ 93 w 187"/>
                  <a:gd name="T1" fmla="*/ 24 h 256"/>
                  <a:gd name="T2" fmla="*/ 93 w 187"/>
                  <a:gd name="T3" fmla="*/ 24 h 256"/>
                  <a:gd name="T4" fmla="*/ 37 w 187"/>
                  <a:gd name="T5" fmla="*/ 68 h 256"/>
                  <a:gd name="T6" fmla="*/ 93 w 187"/>
                  <a:gd name="T7" fmla="*/ 113 h 256"/>
                  <a:gd name="T8" fmla="*/ 150 w 187"/>
                  <a:gd name="T9" fmla="*/ 68 h 256"/>
                  <a:gd name="T10" fmla="*/ 93 w 187"/>
                  <a:gd name="T11" fmla="*/ 24 h 256"/>
                  <a:gd name="T12" fmla="*/ 93 w 187"/>
                  <a:gd name="T13" fmla="*/ 137 h 256"/>
                  <a:gd name="T14" fmla="*/ 93 w 187"/>
                  <a:gd name="T15" fmla="*/ 137 h 256"/>
                  <a:gd name="T16" fmla="*/ 28 w 187"/>
                  <a:gd name="T17" fmla="*/ 184 h 256"/>
                  <a:gd name="T18" fmla="*/ 93 w 187"/>
                  <a:gd name="T19" fmla="*/ 231 h 256"/>
                  <a:gd name="T20" fmla="*/ 158 w 187"/>
                  <a:gd name="T21" fmla="*/ 184 h 256"/>
                  <a:gd name="T22" fmla="*/ 93 w 187"/>
                  <a:gd name="T23" fmla="*/ 137 h 256"/>
                  <a:gd name="T24" fmla="*/ 93 w 187"/>
                  <a:gd name="T25" fmla="*/ 256 h 256"/>
                  <a:gd name="T26" fmla="*/ 93 w 187"/>
                  <a:gd name="T27" fmla="*/ 256 h 256"/>
                  <a:gd name="T28" fmla="*/ 0 w 187"/>
                  <a:gd name="T29" fmla="*/ 185 h 256"/>
                  <a:gd name="T30" fmla="*/ 51 w 187"/>
                  <a:gd name="T31" fmla="*/ 123 h 256"/>
                  <a:gd name="T32" fmla="*/ 9 w 187"/>
                  <a:gd name="T33" fmla="*/ 66 h 256"/>
                  <a:gd name="T34" fmla="*/ 93 w 187"/>
                  <a:gd name="T35" fmla="*/ 0 h 256"/>
                  <a:gd name="T36" fmla="*/ 178 w 187"/>
                  <a:gd name="T37" fmla="*/ 66 h 256"/>
                  <a:gd name="T38" fmla="*/ 136 w 187"/>
                  <a:gd name="T39" fmla="*/ 123 h 256"/>
                  <a:gd name="T40" fmla="*/ 187 w 187"/>
                  <a:gd name="T41" fmla="*/ 185 h 256"/>
                  <a:gd name="T42" fmla="*/ 93 w 187"/>
                  <a:gd name="T43"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7" h="256">
                    <a:moveTo>
                      <a:pt x="93" y="24"/>
                    </a:moveTo>
                    <a:lnTo>
                      <a:pt x="93" y="24"/>
                    </a:lnTo>
                    <a:cubicBezTo>
                      <a:pt x="61" y="24"/>
                      <a:pt x="37" y="42"/>
                      <a:pt x="37" y="68"/>
                    </a:cubicBezTo>
                    <a:cubicBezTo>
                      <a:pt x="37" y="95"/>
                      <a:pt x="62" y="113"/>
                      <a:pt x="93" y="113"/>
                    </a:cubicBezTo>
                    <a:cubicBezTo>
                      <a:pt x="125" y="113"/>
                      <a:pt x="150" y="95"/>
                      <a:pt x="150" y="68"/>
                    </a:cubicBezTo>
                    <a:cubicBezTo>
                      <a:pt x="150" y="43"/>
                      <a:pt x="126" y="24"/>
                      <a:pt x="93" y="24"/>
                    </a:cubicBezTo>
                    <a:close/>
                    <a:moveTo>
                      <a:pt x="93" y="137"/>
                    </a:moveTo>
                    <a:lnTo>
                      <a:pt x="93" y="137"/>
                    </a:lnTo>
                    <a:cubicBezTo>
                      <a:pt x="57" y="137"/>
                      <a:pt x="28" y="156"/>
                      <a:pt x="28" y="184"/>
                    </a:cubicBezTo>
                    <a:cubicBezTo>
                      <a:pt x="28" y="210"/>
                      <a:pt x="53" y="231"/>
                      <a:pt x="93" y="231"/>
                    </a:cubicBezTo>
                    <a:cubicBezTo>
                      <a:pt x="134" y="231"/>
                      <a:pt x="158" y="210"/>
                      <a:pt x="158" y="184"/>
                    </a:cubicBezTo>
                    <a:cubicBezTo>
                      <a:pt x="158" y="156"/>
                      <a:pt x="130" y="137"/>
                      <a:pt x="93" y="137"/>
                    </a:cubicBezTo>
                    <a:close/>
                    <a:moveTo>
                      <a:pt x="93" y="256"/>
                    </a:moveTo>
                    <a:lnTo>
                      <a:pt x="93" y="256"/>
                    </a:lnTo>
                    <a:cubicBezTo>
                      <a:pt x="41" y="256"/>
                      <a:pt x="0" y="227"/>
                      <a:pt x="0" y="185"/>
                    </a:cubicBezTo>
                    <a:cubicBezTo>
                      <a:pt x="0" y="155"/>
                      <a:pt x="21" y="134"/>
                      <a:pt x="51" y="123"/>
                    </a:cubicBezTo>
                    <a:cubicBezTo>
                      <a:pt x="28" y="113"/>
                      <a:pt x="9" y="95"/>
                      <a:pt x="9" y="66"/>
                    </a:cubicBezTo>
                    <a:cubicBezTo>
                      <a:pt x="9" y="27"/>
                      <a:pt x="48" y="0"/>
                      <a:pt x="93" y="0"/>
                    </a:cubicBezTo>
                    <a:cubicBezTo>
                      <a:pt x="139" y="0"/>
                      <a:pt x="178" y="27"/>
                      <a:pt x="178" y="66"/>
                    </a:cubicBezTo>
                    <a:cubicBezTo>
                      <a:pt x="178" y="95"/>
                      <a:pt x="159" y="113"/>
                      <a:pt x="136" y="123"/>
                    </a:cubicBezTo>
                    <a:cubicBezTo>
                      <a:pt x="165" y="134"/>
                      <a:pt x="187" y="155"/>
                      <a:pt x="187" y="185"/>
                    </a:cubicBezTo>
                    <a:cubicBezTo>
                      <a:pt x="187" y="227"/>
                      <a:pt x="146" y="256"/>
                      <a:pt x="93" y="25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583"/>
              <p:cNvSpPr>
                <a:spLocks noEditPoints="1"/>
              </p:cNvSpPr>
              <p:nvPr/>
            </p:nvSpPr>
            <p:spPr bwMode="auto">
              <a:xfrm>
                <a:off x="501" y="890"/>
                <a:ext cx="77" cy="95"/>
              </a:xfrm>
              <a:custGeom>
                <a:avLst/>
                <a:gdLst>
                  <a:gd name="T0" fmla="*/ 105 w 210"/>
                  <a:gd name="T1" fmla="*/ 26 h 257"/>
                  <a:gd name="T2" fmla="*/ 105 w 210"/>
                  <a:gd name="T3" fmla="*/ 26 h 257"/>
                  <a:gd name="T4" fmla="*/ 29 w 210"/>
                  <a:gd name="T5" fmla="*/ 128 h 257"/>
                  <a:gd name="T6" fmla="*/ 106 w 210"/>
                  <a:gd name="T7" fmla="*/ 232 h 257"/>
                  <a:gd name="T8" fmla="*/ 181 w 210"/>
                  <a:gd name="T9" fmla="*/ 129 h 257"/>
                  <a:gd name="T10" fmla="*/ 105 w 210"/>
                  <a:gd name="T11" fmla="*/ 26 h 257"/>
                  <a:gd name="T12" fmla="*/ 105 w 210"/>
                  <a:gd name="T13" fmla="*/ 257 h 257"/>
                  <a:gd name="T14" fmla="*/ 105 w 210"/>
                  <a:gd name="T15" fmla="*/ 257 h 257"/>
                  <a:gd name="T16" fmla="*/ 0 w 210"/>
                  <a:gd name="T17" fmla="*/ 129 h 257"/>
                  <a:gd name="T18" fmla="*/ 106 w 210"/>
                  <a:gd name="T19" fmla="*/ 0 h 257"/>
                  <a:gd name="T20" fmla="*/ 210 w 210"/>
                  <a:gd name="T21" fmla="*/ 128 h 257"/>
                  <a:gd name="T22" fmla="*/ 105 w 210"/>
                  <a:gd name="T23"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257">
                    <a:moveTo>
                      <a:pt x="105" y="26"/>
                    </a:moveTo>
                    <a:lnTo>
                      <a:pt x="105" y="26"/>
                    </a:lnTo>
                    <a:cubicBezTo>
                      <a:pt x="59" y="26"/>
                      <a:pt x="29" y="73"/>
                      <a:pt x="29" y="128"/>
                    </a:cubicBezTo>
                    <a:cubicBezTo>
                      <a:pt x="29" y="183"/>
                      <a:pt x="59" y="232"/>
                      <a:pt x="106" y="232"/>
                    </a:cubicBezTo>
                    <a:cubicBezTo>
                      <a:pt x="152" y="232"/>
                      <a:pt x="181" y="184"/>
                      <a:pt x="181" y="129"/>
                    </a:cubicBezTo>
                    <a:cubicBezTo>
                      <a:pt x="181" y="74"/>
                      <a:pt x="152" y="26"/>
                      <a:pt x="105" y="26"/>
                    </a:cubicBezTo>
                    <a:close/>
                    <a:moveTo>
                      <a:pt x="105" y="257"/>
                    </a:moveTo>
                    <a:lnTo>
                      <a:pt x="105" y="257"/>
                    </a:lnTo>
                    <a:cubicBezTo>
                      <a:pt x="41" y="257"/>
                      <a:pt x="0" y="199"/>
                      <a:pt x="0" y="129"/>
                    </a:cubicBezTo>
                    <a:cubicBezTo>
                      <a:pt x="0" y="59"/>
                      <a:pt x="42" y="0"/>
                      <a:pt x="106" y="0"/>
                    </a:cubicBezTo>
                    <a:cubicBezTo>
                      <a:pt x="170" y="0"/>
                      <a:pt x="210" y="58"/>
                      <a:pt x="210" y="128"/>
                    </a:cubicBezTo>
                    <a:cubicBezTo>
                      <a:pt x="210" y="198"/>
                      <a:pt x="169" y="257"/>
                      <a:pt x="105" y="25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584"/>
              <p:cNvSpPr>
                <a:spLocks noEditPoints="1"/>
              </p:cNvSpPr>
              <p:nvPr/>
            </p:nvSpPr>
            <p:spPr bwMode="auto">
              <a:xfrm>
                <a:off x="416" y="1204"/>
                <a:ext cx="69" cy="94"/>
              </a:xfrm>
              <a:custGeom>
                <a:avLst/>
                <a:gdLst>
                  <a:gd name="T0" fmla="*/ 96 w 186"/>
                  <a:gd name="T1" fmla="*/ 121 h 257"/>
                  <a:gd name="T2" fmla="*/ 96 w 186"/>
                  <a:gd name="T3" fmla="*/ 121 h 257"/>
                  <a:gd name="T4" fmla="*/ 34 w 186"/>
                  <a:gd name="T5" fmla="*/ 176 h 257"/>
                  <a:gd name="T6" fmla="*/ 97 w 186"/>
                  <a:gd name="T7" fmla="*/ 232 h 257"/>
                  <a:gd name="T8" fmla="*/ 157 w 186"/>
                  <a:gd name="T9" fmla="*/ 175 h 257"/>
                  <a:gd name="T10" fmla="*/ 96 w 186"/>
                  <a:gd name="T11" fmla="*/ 121 h 257"/>
                  <a:gd name="T12" fmla="*/ 161 w 186"/>
                  <a:gd name="T13" fmla="*/ 50 h 257"/>
                  <a:gd name="T14" fmla="*/ 161 w 186"/>
                  <a:gd name="T15" fmla="*/ 50 h 257"/>
                  <a:gd name="T16" fmla="*/ 102 w 186"/>
                  <a:gd name="T17" fmla="*/ 25 h 257"/>
                  <a:gd name="T18" fmla="*/ 29 w 186"/>
                  <a:gd name="T19" fmla="*/ 135 h 257"/>
                  <a:gd name="T20" fmla="*/ 100 w 186"/>
                  <a:gd name="T21" fmla="*/ 97 h 257"/>
                  <a:gd name="T22" fmla="*/ 186 w 186"/>
                  <a:gd name="T23" fmla="*/ 174 h 257"/>
                  <a:gd name="T24" fmla="*/ 97 w 186"/>
                  <a:gd name="T25" fmla="*/ 257 h 257"/>
                  <a:gd name="T26" fmla="*/ 31 w 186"/>
                  <a:gd name="T27" fmla="*/ 231 h 257"/>
                  <a:gd name="T28" fmla="*/ 0 w 186"/>
                  <a:gd name="T29" fmla="*/ 135 h 257"/>
                  <a:gd name="T30" fmla="*/ 104 w 186"/>
                  <a:gd name="T31" fmla="*/ 0 h 257"/>
                  <a:gd name="T32" fmla="*/ 177 w 186"/>
                  <a:gd name="T33" fmla="*/ 28 h 257"/>
                  <a:gd name="T34" fmla="*/ 161 w 186"/>
                  <a:gd name="T35" fmla="*/ 5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257">
                    <a:moveTo>
                      <a:pt x="96" y="121"/>
                    </a:moveTo>
                    <a:lnTo>
                      <a:pt x="96" y="121"/>
                    </a:lnTo>
                    <a:cubicBezTo>
                      <a:pt x="59" y="121"/>
                      <a:pt x="34" y="148"/>
                      <a:pt x="34" y="176"/>
                    </a:cubicBezTo>
                    <a:cubicBezTo>
                      <a:pt x="34" y="208"/>
                      <a:pt x="61" y="232"/>
                      <a:pt x="97" y="232"/>
                    </a:cubicBezTo>
                    <a:cubicBezTo>
                      <a:pt x="134" y="232"/>
                      <a:pt x="157" y="207"/>
                      <a:pt x="157" y="175"/>
                    </a:cubicBezTo>
                    <a:cubicBezTo>
                      <a:pt x="157" y="144"/>
                      <a:pt x="132" y="121"/>
                      <a:pt x="96" y="121"/>
                    </a:cubicBezTo>
                    <a:close/>
                    <a:moveTo>
                      <a:pt x="161" y="50"/>
                    </a:moveTo>
                    <a:lnTo>
                      <a:pt x="161" y="50"/>
                    </a:lnTo>
                    <a:cubicBezTo>
                      <a:pt x="142" y="34"/>
                      <a:pt x="125" y="25"/>
                      <a:pt x="102" y="25"/>
                    </a:cubicBezTo>
                    <a:cubicBezTo>
                      <a:pt x="57" y="25"/>
                      <a:pt x="29" y="71"/>
                      <a:pt x="29" y="135"/>
                    </a:cubicBezTo>
                    <a:cubicBezTo>
                      <a:pt x="43" y="115"/>
                      <a:pt x="64" y="97"/>
                      <a:pt x="100" y="97"/>
                    </a:cubicBezTo>
                    <a:cubicBezTo>
                      <a:pt x="147" y="97"/>
                      <a:pt x="186" y="127"/>
                      <a:pt x="186" y="174"/>
                    </a:cubicBezTo>
                    <a:cubicBezTo>
                      <a:pt x="186" y="222"/>
                      <a:pt x="147" y="257"/>
                      <a:pt x="97" y="257"/>
                    </a:cubicBezTo>
                    <a:cubicBezTo>
                      <a:pt x="69" y="257"/>
                      <a:pt x="47" y="247"/>
                      <a:pt x="31" y="231"/>
                    </a:cubicBezTo>
                    <a:cubicBezTo>
                      <a:pt x="12" y="212"/>
                      <a:pt x="0" y="186"/>
                      <a:pt x="0" y="135"/>
                    </a:cubicBezTo>
                    <a:cubicBezTo>
                      <a:pt x="0" y="59"/>
                      <a:pt x="39" y="0"/>
                      <a:pt x="104" y="0"/>
                    </a:cubicBezTo>
                    <a:cubicBezTo>
                      <a:pt x="133" y="0"/>
                      <a:pt x="155" y="10"/>
                      <a:pt x="177" y="28"/>
                    </a:cubicBezTo>
                    <a:lnTo>
                      <a:pt x="161"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585"/>
              <p:cNvSpPr>
                <a:spLocks noEditPoints="1"/>
              </p:cNvSpPr>
              <p:nvPr/>
            </p:nvSpPr>
            <p:spPr bwMode="auto">
              <a:xfrm>
                <a:off x="501" y="1204"/>
                <a:ext cx="77" cy="94"/>
              </a:xfrm>
              <a:custGeom>
                <a:avLst/>
                <a:gdLst>
                  <a:gd name="T0" fmla="*/ 105 w 210"/>
                  <a:gd name="T1" fmla="*/ 25 h 257"/>
                  <a:gd name="T2" fmla="*/ 105 w 210"/>
                  <a:gd name="T3" fmla="*/ 25 h 257"/>
                  <a:gd name="T4" fmla="*/ 29 w 210"/>
                  <a:gd name="T5" fmla="*/ 128 h 257"/>
                  <a:gd name="T6" fmla="*/ 106 w 210"/>
                  <a:gd name="T7" fmla="*/ 231 h 257"/>
                  <a:gd name="T8" fmla="*/ 181 w 210"/>
                  <a:gd name="T9" fmla="*/ 128 h 257"/>
                  <a:gd name="T10" fmla="*/ 105 w 210"/>
                  <a:gd name="T11" fmla="*/ 25 h 257"/>
                  <a:gd name="T12" fmla="*/ 105 w 210"/>
                  <a:gd name="T13" fmla="*/ 257 h 257"/>
                  <a:gd name="T14" fmla="*/ 105 w 210"/>
                  <a:gd name="T15" fmla="*/ 257 h 257"/>
                  <a:gd name="T16" fmla="*/ 0 w 210"/>
                  <a:gd name="T17" fmla="*/ 128 h 257"/>
                  <a:gd name="T18" fmla="*/ 106 w 210"/>
                  <a:gd name="T19" fmla="*/ 0 h 257"/>
                  <a:gd name="T20" fmla="*/ 210 w 210"/>
                  <a:gd name="T21" fmla="*/ 128 h 257"/>
                  <a:gd name="T22" fmla="*/ 105 w 210"/>
                  <a:gd name="T23"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257">
                    <a:moveTo>
                      <a:pt x="105" y="25"/>
                    </a:moveTo>
                    <a:lnTo>
                      <a:pt x="105" y="25"/>
                    </a:lnTo>
                    <a:cubicBezTo>
                      <a:pt x="59" y="25"/>
                      <a:pt x="29" y="73"/>
                      <a:pt x="29" y="128"/>
                    </a:cubicBezTo>
                    <a:cubicBezTo>
                      <a:pt x="29" y="183"/>
                      <a:pt x="59" y="231"/>
                      <a:pt x="106" y="231"/>
                    </a:cubicBezTo>
                    <a:cubicBezTo>
                      <a:pt x="152" y="231"/>
                      <a:pt x="181" y="183"/>
                      <a:pt x="181" y="128"/>
                    </a:cubicBezTo>
                    <a:cubicBezTo>
                      <a:pt x="181" y="74"/>
                      <a:pt x="152" y="25"/>
                      <a:pt x="105" y="25"/>
                    </a:cubicBezTo>
                    <a:close/>
                    <a:moveTo>
                      <a:pt x="105" y="257"/>
                    </a:moveTo>
                    <a:lnTo>
                      <a:pt x="105" y="257"/>
                    </a:lnTo>
                    <a:cubicBezTo>
                      <a:pt x="41" y="257"/>
                      <a:pt x="0" y="198"/>
                      <a:pt x="0" y="128"/>
                    </a:cubicBezTo>
                    <a:cubicBezTo>
                      <a:pt x="0" y="58"/>
                      <a:pt x="42" y="0"/>
                      <a:pt x="106" y="0"/>
                    </a:cubicBezTo>
                    <a:cubicBezTo>
                      <a:pt x="170" y="0"/>
                      <a:pt x="210" y="58"/>
                      <a:pt x="210" y="128"/>
                    </a:cubicBezTo>
                    <a:cubicBezTo>
                      <a:pt x="210" y="198"/>
                      <a:pt x="169" y="257"/>
                      <a:pt x="105" y="25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586"/>
              <p:cNvSpPr>
                <a:spLocks noEditPoints="1"/>
              </p:cNvSpPr>
              <p:nvPr/>
            </p:nvSpPr>
            <p:spPr bwMode="auto">
              <a:xfrm>
                <a:off x="411" y="1517"/>
                <a:ext cx="75" cy="93"/>
              </a:xfrm>
              <a:custGeom>
                <a:avLst/>
                <a:gdLst>
                  <a:gd name="T0" fmla="*/ 138 w 204"/>
                  <a:gd name="T1" fmla="*/ 40 h 251"/>
                  <a:gd name="T2" fmla="*/ 138 w 204"/>
                  <a:gd name="T3" fmla="*/ 40 h 251"/>
                  <a:gd name="T4" fmla="*/ 34 w 204"/>
                  <a:gd name="T5" fmla="*/ 168 h 251"/>
                  <a:gd name="T6" fmla="*/ 138 w 204"/>
                  <a:gd name="T7" fmla="*/ 168 h 251"/>
                  <a:gd name="T8" fmla="*/ 138 w 204"/>
                  <a:gd name="T9" fmla="*/ 40 h 251"/>
                  <a:gd name="T10" fmla="*/ 165 w 204"/>
                  <a:gd name="T11" fmla="*/ 0 h 251"/>
                  <a:gd name="T12" fmla="*/ 165 w 204"/>
                  <a:gd name="T13" fmla="*/ 0 h 251"/>
                  <a:gd name="T14" fmla="*/ 165 w 204"/>
                  <a:gd name="T15" fmla="*/ 168 h 251"/>
                  <a:gd name="T16" fmla="*/ 204 w 204"/>
                  <a:gd name="T17" fmla="*/ 168 h 251"/>
                  <a:gd name="T18" fmla="*/ 204 w 204"/>
                  <a:gd name="T19" fmla="*/ 192 h 251"/>
                  <a:gd name="T20" fmla="*/ 165 w 204"/>
                  <a:gd name="T21" fmla="*/ 192 h 251"/>
                  <a:gd name="T22" fmla="*/ 165 w 204"/>
                  <a:gd name="T23" fmla="*/ 251 h 251"/>
                  <a:gd name="T24" fmla="*/ 138 w 204"/>
                  <a:gd name="T25" fmla="*/ 251 h 251"/>
                  <a:gd name="T26" fmla="*/ 138 w 204"/>
                  <a:gd name="T27" fmla="*/ 192 h 251"/>
                  <a:gd name="T28" fmla="*/ 7 w 204"/>
                  <a:gd name="T29" fmla="*/ 192 h 251"/>
                  <a:gd name="T30" fmla="*/ 0 w 204"/>
                  <a:gd name="T31" fmla="*/ 172 h 251"/>
                  <a:gd name="T32" fmla="*/ 141 w 204"/>
                  <a:gd name="T33" fmla="*/ 0 h 251"/>
                  <a:gd name="T34" fmla="*/ 165 w 204"/>
                  <a:gd name="T35"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 h="251">
                    <a:moveTo>
                      <a:pt x="138" y="40"/>
                    </a:moveTo>
                    <a:lnTo>
                      <a:pt x="138" y="40"/>
                    </a:lnTo>
                    <a:lnTo>
                      <a:pt x="34" y="168"/>
                    </a:lnTo>
                    <a:lnTo>
                      <a:pt x="138" y="168"/>
                    </a:lnTo>
                    <a:lnTo>
                      <a:pt x="138" y="40"/>
                    </a:lnTo>
                    <a:close/>
                    <a:moveTo>
                      <a:pt x="165" y="0"/>
                    </a:moveTo>
                    <a:lnTo>
                      <a:pt x="165" y="0"/>
                    </a:lnTo>
                    <a:lnTo>
                      <a:pt x="165" y="168"/>
                    </a:lnTo>
                    <a:lnTo>
                      <a:pt x="204" y="168"/>
                    </a:lnTo>
                    <a:lnTo>
                      <a:pt x="204" y="192"/>
                    </a:lnTo>
                    <a:lnTo>
                      <a:pt x="165" y="192"/>
                    </a:lnTo>
                    <a:lnTo>
                      <a:pt x="165" y="251"/>
                    </a:lnTo>
                    <a:lnTo>
                      <a:pt x="138" y="251"/>
                    </a:lnTo>
                    <a:lnTo>
                      <a:pt x="138" y="192"/>
                    </a:lnTo>
                    <a:lnTo>
                      <a:pt x="7" y="192"/>
                    </a:lnTo>
                    <a:lnTo>
                      <a:pt x="0" y="172"/>
                    </a:lnTo>
                    <a:lnTo>
                      <a:pt x="141" y="0"/>
                    </a:lnTo>
                    <a:lnTo>
                      <a:pt x="16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587"/>
              <p:cNvSpPr>
                <a:spLocks noEditPoints="1"/>
              </p:cNvSpPr>
              <p:nvPr/>
            </p:nvSpPr>
            <p:spPr bwMode="auto">
              <a:xfrm>
                <a:off x="501" y="1517"/>
                <a:ext cx="77" cy="94"/>
              </a:xfrm>
              <a:custGeom>
                <a:avLst/>
                <a:gdLst>
                  <a:gd name="T0" fmla="*/ 105 w 210"/>
                  <a:gd name="T1" fmla="*/ 26 h 257"/>
                  <a:gd name="T2" fmla="*/ 105 w 210"/>
                  <a:gd name="T3" fmla="*/ 26 h 257"/>
                  <a:gd name="T4" fmla="*/ 29 w 210"/>
                  <a:gd name="T5" fmla="*/ 128 h 257"/>
                  <a:gd name="T6" fmla="*/ 106 w 210"/>
                  <a:gd name="T7" fmla="*/ 232 h 257"/>
                  <a:gd name="T8" fmla="*/ 181 w 210"/>
                  <a:gd name="T9" fmla="*/ 129 h 257"/>
                  <a:gd name="T10" fmla="*/ 105 w 210"/>
                  <a:gd name="T11" fmla="*/ 26 h 257"/>
                  <a:gd name="T12" fmla="*/ 105 w 210"/>
                  <a:gd name="T13" fmla="*/ 257 h 257"/>
                  <a:gd name="T14" fmla="*/ 105 w 210"/>
                  <a:gd name="T15" fmla="*/ 257 h 257"/>
                  <a:gd name="T16" fmla="*/ 0 w 210"/>
                  <a:gd name="T17" fmla="*/ 129 h 257"/>
                  <a:gd name="T18" fmla="*/ 106 w 210"/>
                  <a:gd name="T19" fmla="*/ 0 h 257"/>
                  <a:gd name="T20" fmla="*/ 210 w 210"/>
                  <a:gd name="T21" fmla="*/ 128 h 257"/>
                  <a:gd name="T22" fmla="*/ 105 w 210"/>
                  <a:gd name="T23"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257">
                    <a:moveTo>
                      <a:pt x="105" y="26"/>
                    </a:moveTo>
                    <a:lnTo>
                      <a:pt x="105" y="26"/>
                    </a:lnTo>
                    <a:cubicBezTo>
                      <a:pt x="59" y="26"/>
                      <a:pt x="29" y="73"/>
                      <a:pt x="29" y="128"/>
                    </a:cubicBezTo>
                    <a:cubicBezTo>
                      <a:pt x="29" y="183"/>
                      <a:pt x="59" y="232"/>
                      <a:pt x="106" y="232"/>
                    </a:cubicBezTo>
                    <a:cubicBezTo>
                      <a:pt x="152" y="232"/>
                      <a:pt x="181" y="184"/>
                      <a:pt x="181" y="129"/>
                    </a:cubicBezTo>
                    <a:cubicBezTo>
                      <a:pt x="181" y="74"/>
                      <a:pt x="152" y="26"/>
                      <a:pt x="105" y="26"/>
                    </a:cubicBezTo>
                    <a:close/>
                    <a:moveTo>
                      <a:pt x="105" y="257"/>
                    </a:moveTo>
                    <a:lnTo>
                      <a:pt x="105" y="257"/>
                    </a:lnTo>
                    <a:cubicBezTo>
                      <a:pt x="41" y="257"/>
                      <a:pt x="0" y="199"/>
                      <a:pt x="0" y="129"/>
                    </a:cubicBezTo>
                    <a:cubicBezTo>
                      <a:pt x="0" y="59"/>
                      <a:pt x="42" y="0"/>
                      <a:pt x="106" y="0"/>
                    </a:cubicBezTo>
                    <a:cubicBezTo>
                      <a:pt x="170" y="0"/>
                      <a:pt x="210" y="58"/>
                      <a:pt x="210" y="128"/>
                    </a:cubicBezTo>
                    <a:cubicBezTo>
                      <a:pt x="210" y="198"/>
                      <a:pt x="169" y="257"/>
                      <a:pt x="105" y="25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588"/>
              <p:cNvSpPr>
                <a:spLocks/>
              </p:cNvSpPr>
              <p:nvPr/>
            </p:nvSpPr>
            <p:spPr bwMode="auto">
              <a:xfrm>
                <a:off x="421" y="1830"/>
                <a:ext cx="64" cy="93"/>
              </a:xfrm>
              <a:custGeom>
                <a:avLst/>
                <a:gdLst>
                  <a:gd name="T0" fmla="*/ 25 w 173"/>
                  <a:gd name="T1" fmla="*/ 68 h 252"/>
                  <a:gd name="T2" fmla="*/ 25 w 173"/>
                  <a:gd name="T3" fmla="*/ 68 h 252"/>
                  <a:gd name="T4" fmla="*/ 4 w 173"/>
                  <a:gd name="T5" fmla="*/ 53 h 252"/>
                  <a:gd name="T6" fmla="*/ 94 w 173"/>
                  <a:gd name="T7" fmla="*/ 0 h 252"/>
                  <a:gd name="T8" fmla="*/ 171 w 173"/>
                  <a:gd name="T9" fmla="*/ 71 h 252"/>
                  <a:gd name="T10" fmla="*/ 108 w 173"/>
                  <a:gd name="T11" fmla="*/ 168 h 252"/>
                  <a:gd name="T12" fmla="*/ 42 w 173"/>
                  <a:gd name="T13" fmla="*/ 227 h 252"/>
                  <a:gd name="T14" fmla="*/ 173 w 173"/>
                  <a:gd name="T15" fmla="*/ 227 h 252"/>
                  <a:gd name="T16" fmla="*/ 173 w 173"/>
                  <a:gd name="T17" fmla="*/ 252 h 252"/>
                  <a:gd name="T18" fmla="*/ 0 w 173"/>
                  <a:gd name="T19" fmla="*/ 252 h 252"/>
                  <a:gd name="T20" fmla="*/ 0 w 173"/>
                  <a:gd name="T21" fmla="*/ 231 h 252"/>
                  <a:gd name="T22" fmla="*/ 90 w 173"/>
                  <a:gd name="T23" fmla="*/ 151 h 252"/>
                  <a:gd name="T24" fmla="*/ 142 w 173"/>
                  <a:gd name="T25" fmla="*/ 73 h 252"/>
                  <a:gd name="T26" fmla="*/ 92 w 173"/>
                  <a:gd name="T27" fmla="*/ 25 h 252"/>
                  <a:gd name="T28" fmla="*/ 25 w 173"/>
                  <a:gd name="T29" fmla="*/ 6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 h="252">
                    <a:moveTo>
                      <a:pt x="25" y="68"/>
                    </a:moveTo>
                    <a:lnTo>
                      <a:pt x="25" y="68"/>
                    </a:lnTo>
                    <a:lnTo>
                      <a:pt x="4" y="53"/>
                    </a:lnTo>
                    <a:cubicBezTo>
                      <a:pt x="27" y="20"/>
                      <a:pt x="50" y="0"/>
                      <a:pt x="94" y="0"/>
                    </a:cubicBezTo>
                    <a:cubicBezTo>
                      <a:pt x="139" y="0"/>
                      <a:pt x="171" y="30"/>
                      <a:pt x="171" y="71"/>
                    </a:cubicBezTo>
                    <a:cubicBezTo>
                      <a:pt x="171" y="107"/>
                      <a:pt x="152" y="130"/>
                      <a:pt x="108" y="168"/>
                    </a:cubicBezTo>
                    <a:lnTo>
                      <a:pt x="42" y="227"/>
                    </a:lnTo>
                    <a:lnTo>
                      <a:pt x="173" y="227"/>
                    </a:lnTo>
                    <a:lnTo>
                      <a:pt x="173" y="252"/>
                    </a:lnTo>
                    <a:lnTo>
                      <a:pt x="0" y="252"/>
                    </a:lnTo>
                    <a:lnTo>
                      <a:pt x="0" y="231"/>
                    </a:lnTo>
                    <a:lnTo>
                      <a:pt x="90" y="151"/>
                    </a:lnTo>
                    <a:cubicBezTo>
                      <a:pt x="128" y="117"/>
                      <a:pt x="142" y="98"/>
                      <a:pt x="142" y="73"/>
                    </a:cubicBezTo>
                    <a:cubicBezTo>
                      <a:pt x="142" y="44"/>
                      <a:pt x="119" y="25"/>
                      <a:pt x="92" y="25"/>
                    </a:cubicBezTo>
                    <a:cubicBezTo>
                      <a:pt x="63" y="25"/>
                      <a:pt x="45" y="40"/>
                      <a:pt x="25" y="6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589"/>
              <p:cNvSpPr>
                <a:spLocks noEditPoints="1"/>
              </p:cNvSpPr>
              <p:nvPr/>
            </p:nvSpPr>
            <p:spPr bwMode="auto">
              <a:xfrm>
                <a:off x="501" y="1830"/>
                <a:ext cx="77" cy="94"/>
              </a:xfrm>
              <a:custGeom>
                <a:avLst/>
                <a:gdLst>
                  <a:gd name="T0" fmla="*/ 105 w 210"/>
                  <a:gd name="T1" fmla="*/ 26 h 258"/>
                  <a:gd name="T2" fmla="*/ 105 w 210"/>
                  <a:gd name="T3" fmla="*/ 26 h 258"/>
                  <a:gd name="T4" fmla="*/ 29 w 210"/>
                  <a:gd name="T5" fmla="*/ 129 h 258"/>
                  <a:gd name="T6" fmla="*/ 106 w 210"/>
                  <a:gd name="T7" fmla="*/ 232 h 258"/>
                  <a:gd name="T8" fmla="*/ 181 w 210"/>
                  <a:gd name="T9" fmla="*/ 129 h 258"/>
                  <a:gd name="T10" fmla="*/ 105 w 210"/>
                  <a:gd name="T11" fmla="*/ 26 h 258"/>
                  <a:gd name="T12" fmla="*/ 105 w 210"/>
                  <a:gd name="T13" fmla="*/ 258 h 258"/>
                  <a:gd name="T14" fmla="*/ 105 w 210"/>
                  <a:gd name="T15" fmla="*/ 258 h 258"/>
                  <a:gd name="T16" fmla="*/ 0 w 210"/>
                  <a:gd name="T17" fmla="*/ 129 h 258"/>
                  <a:gd name="T18" fmla="*/ 106 w 210"/>
                  <a:gd name="T19" fmla="*/ 0 h 258"/>
                  <a:gd name="T20" fmla="*/ 210 w 210"/>
                  <a:gd name="T21" fmla="*/ 129 h 258"/>
                  <a:gd name="T22" fmla="*/ 105 w 210"/>
                  <a:gd name="T23"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258">
                    <a:moveTo>
                      <a:pt x="105" y="26"/>
                    </a:moveTo>
                    <a:lnTo>
                      <a:pt x="105" y="26"/>
                    </a:lnTo>
                    <a:cubicBezTo>
                      <a:pt x="59" y="26"/>
                      <a:pt x="29" y="74"/>
                      <a:pt x="29" y="129"/>
                    </a:cubicBezTo>
                    <a:cubicBezTo>
                      <a:pt x="29" y="184"/>
                      <a:pt x="59" y="232"/>
                      <a:pt x="106" y="232"/>
                    </a:cubicBezTo>
                    <a:cubicBezTo>
                      <a:pt x="152" y="232"/>
                      <a:pt x="181" y="184"/>
                      <a:pt x="181" y="129"/>
                    </a:cubicBezTo>
                    <a:cubicBezTo>
                      <a:pt x="181" y="75"/>
                      <a:pt x="152" y="26"/>
                      <a:pt x="105" y="26"/>
                    </a:cubicBezTo>
                    <a:close/>
                    <a:moveTo>
                      <a:pt x="105" y="258"/>
                    </a:moveTo>
                    <a:lnTo>
                      <a:pt x="105" y="258"/>
                    </a:lnTo>
                    <a:cubicBezTo>
                      <a:pt x="41" y="258"/>
                      <a:pt x="0" y="199"/>
                      <a:pt x="0" y="129"/>
                    </a:cubicBezTo>
                    <a:cubicBezTo>
                      <a:pt x="0" y="59"/>
                      <a:pt x="42" y="0"/>
                      <a:pt x="106" y="0"/>
                    </a:cubicBezTo>
                    <a:cubicBezTo>
                      <a:pt x="170" y="0"/>
                      <a:pt x="210" y="59"/>
                      <a:pt x="210" y="129"/>
                    </a:cubicBezTo>
                    <a:cubicBezTo>
                      <a:pt x="210" y="199"/>
                      <a:pt x="169" y="258"/>
                      <a:pt x="105" y="25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590"/>
              <p:cNvSpPr>
                <a:spLocks noEditPoints="1"/>
              </p:cNvSpPr>
              <p:nvPr/>
            </p:nvSpPr>
            <p:spPr bwMode="auto">
              <a:xfrm>
                <a:off x="501" y="2143"/>
                <a:ext cx="77" cy="94"/>
              </a:xfrm>
              <a:custGeom>
                <a:avLst/>
                <a:gdLst>
                  <a:gd name="T0" fmla="*/ 105 w 210"/>
                  <a:gd name="T1" fmla="*/ 25 h 257"/>
                  <a:gd name="T2" fmla="*/ 105 w 210"/>
                  <a:gd name="T3" fmla="*/ 25 h 257"/>
                  <a:gd name="T4" fmla="*/ 29 w 210"/>
                  <a:gd name="T5" fmla="*/ 128 h 257"/>
                  <a:gd name="T6" fmla="*/ 106 w 210"/>
                  <a:gd name="T7" fmla="*/ 232 h 257"/>
                  <a:gd name="T8" fmla="*/ 181 w 210"/>
                  <a:gd name="T9" fmla="*/ 129 h 257"/>
                  <a:gd name="T10" fmla="*/ 105 w 210"/>
                  <a:gd name="T11" fmla="*/ 25 h 257"/>
                  <a:gd name="T12" fmla="*/ 105 w 210"/>
                  <a:gd name="T13" fmla="*/ 257 h 257"/>
                  <a:gd name="T14" fmla="*/ 105 w 210"/>
                  <a:gd name="T15" fmla="*/ 257 h 257"/>
                  <a:gd name="T16" fmla="*/ 0 w 210"/>
                  <a:gd name="T17" fmla="*/ 129 h 257"/>
                  <a:gd name="T18" fmla="*/ 106 w 210"/>
                  <a:gd name="T19" fmla="*/ 0 h 257"/>
                  <a:gd name="T20" fmla="*/ 210 w 210"/>
                  <a:gd name="T21" fmla="*/ 128 h 257"/>
                  <a:gd name="T22" fmla="*/ 105 w 210"/>
                  <a:gd name="T23"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257">
                    <a:moveTo>
                      <a:pt x="105" y="25"/>
                    </a:moveTo>
                    <a:lnTo>
                      <a:pt x="105" y="25"/>
                    </a:lnTo>
                    <a:cubicBezTo>
                      <a:pt x="59" y="25"/>
                      <a:pt x="29" y="73"/>
                      <a:pt x="29" y="128"/>
                    </a:cubicBezTo>
                    <a:cubicBezTo>
                      <a:pt x="29" y="183"/>
                      <a:pt x="59" y="232"/>
                      <a:pt x="106" y="232"/>
                    </a:cubicBezTo>
                    <a:cubicBezTo>
                      <a:pt x="152" y="232"/>
                      <a:pt x="181" y="184"/>
                      <a:pt x="181" y="129"/>
                    </a:cubicBezTo>
                    <a:cubicBezTo>
                      <a:pt x="181" y="74"/>
                      <a:pt x="152" y="25"/>
                      <a:pt x="105" y="25"/>
                    </a:cubicBezTo>
                    <a:close/>
                    <a:moveTo>
                      <a:pt x="105" y="257"/>
                    </a:moveTo>
                    <a:lnTo>
                      <a:pt x="105" y="257"/>
                    </a:lnTo>
                    <a:cubicBezTo>
                      <a:pt x="41" y="257"/>
                      <a:pt x="0" y="199"/>
                      <a:pt x="0" y="129"/>
                    </a:cubicBezTo>
                    <a:cubicBezTo>
                      <a:pt x="0" y="59"/>
                      <a:pt x="42" y="0"/>
                      <a:pt x="106" y="0"/>
                    </a:cubicBezTo>
                    <a:cubicBezTo>
                      <a:pt x="170" y="0"/>
                      <a:pt x="210" y="58"/>
                      <a:pt x="210" y="128"/>
                    </a:cubicBezTo>
                    <a:cubicBezTo>
                      <a:pt x="210" y="198"/>
                      <a:pt x="169" y="257"/>
                      <a:pt x="105" y="25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608"/>
              <p:cNvSpPr>
                <a:spLocks/>
              </p:cNvSpPr>
              <p:nvPr/>
            </p:nvSpPr>
            <p:spPr bwMode="auto">
              <a:xfrm>
                <a:off x="655" y="2276"/>
                <a:ext cx="61" cy="88"/>
              </a:xfrm>
              <a:custGeom>
                <a:avLst/>
                <a:gdLst>
                  <a:gd name="T0" fmla="*/ 24 w 166"/>
                  <a:gd name="T1" fmla="*/ 64 h 240"/>
                  <a:gd name="T2" fmla="*/ 24 w 166"/>
                  <a:gd name="T3" fmla="*/ 64 h 240"/>
                  <a:gd name="T4" fmla="*/ 4 w 166"/>
                  <a:gd name="T5" fmla="*/ 50 h 240"/>
                  <a:gd name="T6" fmla="*/ 90 w 166"/>
                  <a:gd name="T7" fmla="*/ 0 h 240"/>
                  <a:gd name="T8" fmla="*/ 163 w 166"/>
                  <a:gd name="T9" fmla="*/ 67 h 240"/>
                  <a:gd name="T10" fmla="*/ 103 w 166"/>
                  <a:gd name="T11" fmla="*/ 160 h 240"/>
                  <a:gd name="T12" fmla="*/ 40 w 166"/>
                  <a:gd name="T13" fmla="*/ 216 h 240"/>
                  <a:gd name="T14" fmla="*/ 166 w 166"/>
                  <a:gd name="T15" fmla="*/ 216 h 240"/>
                  <a:gd name="T16" fmla="*/ 166 w 166"/>
                  <a:gd name="T17" fmla="*/ 240 h 240"/>
                  <a:gd name="T18" fmla="*/ 0 w 166"/>
                  <a:gd name="T19" fmla="*/ 240 h 240"/>
                  <a:gd name="T20" fmla="*/ 0 w 166"/>
                  <a:gd name="T21" fmla="*/ 220 h 240"/>
                  <a:gd name="T22" fmla="*/ 86 w 166"/>
                  <a:gd name="T23" fmla="*/ 144 h 240"/>
                  <a:gd name="T24" fmla="*/ 135 w 166"/>
                  <a:gd name="T25" fmla="*/ 69 h 240"/>
                  <a:gd name="T26" fmla="*/ 88 w 166"/>
                  <a:gd name="T27" fmla="*/ 24 h 240"/>
                  <a:gd name="T28" fmla="*/ 24 w 166"/>
                  <a:gd name="T29" fmla="*/ 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240">
                    <a:moveTo>
                      <a:pt x="24" y="64"/>
                    </a:moveTo>
                    <a:lnTo>
                      <a:pt x="24" y="64"/>
                    </a:lnTo>
                    <a:lnTo>
                      <a:pt x="4" y="50"/>
                    </a:lnTo>
                    <a:cubicBezTo>
                      <a:pt x="25" y="18"/>
                      <a:pt x="48" y="0"/>
                      <a:pt x="90" y="0"/>
                    </a:cubicBezTo>
                    <a:cubicBezTo>
                      <a:pt x="133" y="0"/>
                      <a:pt x="163" y="28"/>
                      <a:pt x="163" y="67"/>
                    </a:cubicBezTo>
                    <a:cubicBezTo>
                      <a:pt x="163" y="102"/>
                      <a:pt x="145" y="123"/>
                      <a:pt x="103" y="160"/>
                    </a:cubicBezTo>
                    <a:lnTo>
                      <a:pt x="40" y="216"/>
                    </a:lnTo>
                    <a:lnTo>
                      <a:pt x="166" y="216"/>
                    </a:lnTo>
                    <a:lnTo>
                      <a:pt x="166" y="240"/>
                    </a:lnTo>
                    <a:lnTo>
                      <a:pt x="0" y="240"/>
                    </a:lnTo>
                    <a:lnTo>
                      <a:pt x="0" y="220"/>
                    </a:lnTo>
                    <a:lnTo>
                      <a:pt x="86" y="144"/>
                    </a:lnTo>
                    <a:cubicBezTo>
                      <a:pt x="122" y="111"/>
                      <a:pt x="135" y="93"/>
                      <a:pt x="135" y="69"/>
                    </a:cubicBezTo>
                    <a:cubicBezTo>
                      <a:pt x="135" y="41"/>
                      <a:pt x="113" y="24"/>
                      <a:pt x="88" y="24"/>
                    </a:cubicBezTo>
                    <a:cubicBezTo>
                      <a:pt x="60" y="24"/>
                      <a:pt x="43" y="38"/>
                      <a:pt x="24" y="6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609"/>
              <p:cNvSpPr>
                <a:spLocks noEditPoints="1"/>
              </p:cNvSpPr>
              <p:nvPr/>
            </p:nvSpPr>
            <p:spPr bwMode="auto">
              <a:xfrm>
                <a:off x="731" y="2275"/>
                <a:ext cx="74" cy="91"/>
              </a:xfrm>
              <a:custGeom>
                <a:avLst/>
                <a:gdLst>
                  <a:gd name="T0" fmla="*/ 100 w 200"/>
                  <a:gd name="T1" fmla="*/ 24 h 246"/>
                  <a:gd name="T2" fmla="*/ 100 w 200"/>
                  <a:gd name="T3" fmla="*/ 24 h 246"/>
                  <a:gd name="T4" fmla="*/ 27 w 200"/>
                  <a:gd name="T5" fmla="*/ 122 h 246"/>
                  <a:gd name="T6" fmla="*/ 100 w 200"/>
                  <a:gd name="T7" fmla="*/ 221 h 246"/>
                  <a:gd name="T8" fmla="*/ 172 w 200"/>
                  <a:gd name="T9" fmla="*/ 123 h 246"/>
                  <a:gd name="T10" fmla="*/ 100 w 200"/>
                  <a:gd name="T11" fmla="*/ 24 h 246"/>
                  <a:gd name="T12" fmla="*/ 100 w 200"/>
                  <a:gd name="T13" fmla="*/ 246 h 246"/>
                  <a:gd name="T14" fmla="*/ 100 w 200"/>
                  <a:gd name="T15" fmla="*/ 246 h 246"/>
                  <a:gd name="T16" fmla="*/ 0 w 200"/>
                  <a:gd name="T17" fmla="*/ 123 h 246"/>
                  <a:gd name="T18" fmla="*/ 100 w 200"/>
                  <a:gd name="T19" fmla="*/ 0 h 246"/>
                  <a:gd name="T20" fmla="*/ 200 w 200"/>
                  <a:gd name="T21" fmla="*/ 122 h 246"/>
                  <a:gd name="T22" fmla="*/ 100 w 200"/>
                  <a:gd name="T2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46">
                    <a:moveTo>
                      <a:pt x="100" y="24"/>
                    </a:moveTo>
                    <a:lnTo>
                      <a:pt x="100" y="24"/>
                    </a:lnTo>
                    <a:cubicBezTo>
                      <a:pt x="55" y="24"/>
                      <a:pt x="27" y="70"/>
                      <a:pt x="27" y="122"/>
                    </a:cubicBezTo>
                    <a:cubicBezTo>
                      <a:pt x="27" y="175"/>
                      <a:pt x="56" y="221"/>
                      <a:pt x="100" y="221"/>
                    </a:cubicBezTo>
                    <a:cubicBezTo>
                      <a:pt x="145" y="221"/>
                      <a:pt x="172" y="175"/>
                      <a:pt x="172" y="123"/>
                    </a:cubicBezTo>
                    <a:cubicBezTo>
                      <a:pt x="172" y="71"/>
                      <a:pt x="144" y="24"/>
                      <a:pt x="100" y="24"/>
                    </a:cubicBezTo>
                    <a:close/>
                    <a:moveTo>
                      <a:pt x="100" y="246"/>
                    </a:moveTo>
                    <a:lnTo>
                      <a:pt x="100" y="246"/>
                    </a:lnTo>
                    <a:cubicBezTo>
                      <a:pt x="38" y="246"/>
                      <a:pt x="0" y="190"/>
                      <a:pt x="0" y="123"/>
                    </a:cubicBezTo>
                    <a:cubicBezTo>
                      <a:pt x="0" y="56"/>
                      <a:pt x="39" y="0"/>
                      <a:pt x="100" y="0"/>
                    </a:cubicBezTo>
                    <a:cubicBezTo>
                      <a:pt x="161" y="0"/>
                      <a:pt x="200" y="56"/>
                      <a:pt x="200" y="122"/>
                    </a:cubicBezTo>
                    <a:cubicBezTo>
                      <a:pt x="200" y="189"/>
                      <a:pt x="161" y="246"/>
                      <a:pt x="100" y="24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10"/>
              <p:cNvSpPr>
                <a:spLocks noEditPoints="1"/>
              </p:cNvSpPr>
              <p:nvPr/>
            </p:nvSpPr>
            <p:spPr bwMode="auto">
              <a:xfrm>
                <a:off x="820" y="2275"/>
                <a:ext cx="73" cy="91"/>
              </a:xfrm>
              <a:custGeom>
                <a:avLst/>
                <a:gdLst>
                  <a:gd name="T0" fmla="*/ 100 w 200"/>
                  <a:gd name="T1" fmla="*/ 24 h 246"/>
                  <a:gd name="T2" fmla="*/ 100 w 200"/>
                  <a:gd name="T3" fmla="*/ 24 h 246"/>
                  <a:gd name="T4" fmla="*/ 28 w 200"/>
                  <a:gd name="T5" fmla="*/ 122 h 246"/>
                  <a:gd name="T6" fmla="*/ 101 w 200"/>
                  <a:gd name="T7" fmla="*/ 221 h 246"/>
                  <a:gd name="T8" fmla="*/ 173 w 200"/>
                  <a:gd name="T9" fmla="*/ 123 h 246"/>
                  <a:gd name="T10" fmla="*/ 100 w 200"/>
                  <a:gd name="T11" fmla="*/ 24 h 246"/>
                  <a:gd name="T12" fmla="*/ 100 w 200"/>
                  <a:gd name="T13" fmla="*/ 246 h 246"/>
                  <a:gd name="T14" fmla="*/ 100 w 200"/>
                  <a:gd name="T15" fmla="*/ 246 h 246"/>
                  <a:gd name="T16" fmla="*/ 0 w 200"/>
                  <a:gd name="T17" fmla="*/ 123 h 246"/>
                  <a:gd name="T18" fmla="*/ 101 w 200"/>
                  <a:gd name="T19" fmla="*/ 0 h 246"/>
                  <a:gd name="T20" fmla="*/ 200 w 200"/>
                  <a:gd name="T21" fmla="*/ 122 h 246"/>
                  <a:gd name="T22" fmla="*/ 100 w 200"/>
                  <a:gd name="T2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46">
                    <a:moveTo>
                      <a:pt x="100" y="24"/>
                    </a:moveTo>
                    <a:lnTo>
                      <a:pt x="100" y="24"/>
                    </a:lnTo>
                    <a:cubicBezTo>
                      <a:pt x="56" y="24"/>
                      <a:pt x="28" y="70"/>
                      <a:pt x="28" y="122"/>
                    </a:cubicBezTo>
                    <a:cubicBezTo>
                      <a:pt x="28" y="175"/>
                      <a:pt x="56" y="221"/>
                      <a:pt x="101" y="221"/>
                    </a:cubicBezTo>
                    <a:cubicBezTo>
                      <a:pt x="145" y="221"/>
                      <a:pt x="173" y="175"/>
                      <a:pt x="173" y="123"/>
                    </a:cubicBezTo>
                    <a:cubicBezTo>
                      <a:pt x="173" y="71"/>
                      <a:pt x="144" y="24"/>
                      <a:pt x="100" y="24"/>
                    </a:cubicBezTo>
                    <a:close/>
                    <a:moveTo>
                      <a:pt x="100" y="246"/>
                    </a:moveTo>
                    <a:lnTo>
                      <a:pt x="100" y="246"/>
                    </a:lnTo>
                    <a:cubicBezTo>
                      <a:pt x="39" y="246"/>
                      <a:pt x="0" y="190"/>
                      <a:pt x="0" y="123"/>
                    </a:cubicBezTo>
                    <a:cubicBezTo>
                      <a:pt x="0" y="56"/>
                      <a:pt x="39" y="0"/>
                      <a:pt x="101" y="0"/>
                    </a:cubicBezTo>
                    <a:cubicBezTo>
                      <a:pt x="162" y="0"/>
                      <a:pt x="200" y="56"/>
                      <a:pt x="200" y="122"/>
                    </a:cubicBezTo>
                    <a:cubicBezTo>
                      <a:pt x="200" y="189"/>
                      <a:pt x="161" y="246"/>
                      <a:pt x="100" y="24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611"/>
              <p:cNvSpPr>
                <a:spLocks noEditPoints="1"/>
              </p:cNvSpPr>
              <p:nvPr/>
            </p:nvSpPr>
            <p:spPr bwMode="auto">
              <a:xfrm>
                <a:off x="909" y="2275"/>
                <a:ext cx="73" cy="91"/>
              </a:xfrm>
              <a:custGeom>
                <a:avLst/>
                <a:gdLst>
                  <a:gd name="T0" fmla="*/ 100 w 201"/>
                  <a:gd name="T1" fmla="*/ 24 h 246"/>
                  <a:gd name="T2" fmla="*/ 100 w 201"/>
                  <a:gd name="T3" fmla="*/ 24 h 246"/>
                  <a:gd name="T4" fmla="*/ 28 w 201"/>
                  <a:gd name="T5" fmla="*/ 122 h 246"/>
                  <a:gd name="T6" fmla="*/ 101 w 201"/>
                  <a:gd name="T7" fmla="*/ 221 h 246"/>
                  <a:gd name="T8" fmla="*/ 173 w 201"/>
                  <a:gd name="T9" fmla="*/ 123 h 246"/>
                  <a:gd name="T10" fmla="*/ 100 w 201"/>
                  <a:gd name="T11" fmla="*/ 24 h 246"/>
                  <a:gd name="T12" fmla="*/ 100 w 201"/>
                  <a:gd name="T13" fmla="*/ 246 h 246"/>
                  <a:gd name="T14" fmla="*/ 100 w 201"/>
                  <a:gd name="T15" fmla="*/ 246 h 246"/>
                  <a:gd name="T16" fmla="*/ 0 w 201"/>
                  <a:gd name="T17" fmla="*/ 123 h 246"/>
                  <a:gd name="T18" fmla="*/ 101 w 201"/>
                  <a:gd name="T19" fmla="*/ 0 h 246"/>
                  <a:gd name="T20" fmla="*/ 201 w 201"/>
                  <a:gd name="T21" fmla="*/ 122 h 246"/>
                  <a:gd name="T22" fmla="*/ 100 w 201"/>
                  <a:gd name="T2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46">
                    <a:moveTo>
                      <a:pt x="100" y="24"/>
                    </a:moveTo>
                    <a:lnTo>
                      <a:pt x="100" y="24"/>
                    </a:lnTo>
                    <a:cubicBezTo>
                      <a:pt x="56" y="24"/>
                      <a:pt x="28" y="70"/>
                      <a:pt x="28" y="122"/>
                    </a:cubicBezTo>
                    <a:cubicBezTo>
                      <a:pt x="28" y="175"/>
                      <a:pt x="57" y="221"/>
                      <a:pt x="101" y="221"/>
                    </a:cubicBezTo>
                    <a:cubicBezTo>
                      <a:pt x="145" y="221"/>
                      <a:pt x="173" y="175"/>
                      <a:pt x="173" y="123"/>
                    </a:cubicBezTo>
                    <a:cubicBezTo>
                      <a:pt x="173" y="71"/>
                      <a:pt x="145" y="24"/>
                      <a:pt x="100" y="24"/>
                    </a:cubicBezTo>
                    <a:close/>
                    <a:moveTo>
                      <a:pt x="100" y="246"/>
                    </a:moveTo>
                    <a:lnTo>
                      <a:pt x="100" y="246"/>
                    </a:lnTo>
                    <a:cubicBezTo>
                      <a:pt x="39" y="246"/>
                      <a:pt x="0" y="190"/>
                      <a:pt x="0" y="123"/>
                    </a:cubicBezTo>
                    <a:cubicBezTo>
                      <a:pt x="0" y="56"/>
                      <a:pt x="40" y="0"/>
                      <a:pt x="101" y="0"/>
                    </a:cubicBezTo>
                    <a:cubicBezTo>
                      <a:pt x="162" y="0"/>
                      <a:pt x="201" y="56"/>
                      <a:pt x="201" y="122"/>
                    </a:cubicBezTo>
                    <a:cubicBezTo>
                      <a:pt x="201" y="189"/>
                      <a:pt x="161" y="246"/>
                      <a:pt x="100" y="24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612"/>
              <p:cNvSpPr>
                <a:spLocks/>
              </p:cNvSpPr>
              <p:nvPr/>
            </p:nvSpPr>
            <p:spPr bwMode="auto">
              <a:xfrm>
                <a:off x="3041" y="2276"/>
                <a:ext cx="61" cy="88"/>
              </a:xfrm>
              <a:custGeom>
                <a:avLst/>
                <a:gdLst>
                  <a:gd name="T0" fmla="*/ 24 w 165"/>
                  <a:gd name="T1" fmla="*/ 64 h 240"/>
                  <a:gd name="T2" fmla="*/ 24 w 165"/>
                  <a:gd name="T3" fmla="*/ 64 h 240"/>
                  <a:gd name="T4" fmla="*/ 4 w 165"/>
                  <a:gd name="T5" fmla="*/ 50 h 240"/>
                  <a:gd name="T6" fmla="*/ 89 w 165"/>
                  <a:gd name="T7" fmla="*/ 0 h 240"/>
                  <a:gd name="T8" fmla="*/ 163 w 165"/>
                  <a:gd name="T9" fmla="*/ 67 h 240"/>
                  <a:gd name="T10" fmla="*/ 103 w 165"/>
                  <a:gd name="T11" fmla="*/ 160 h 240"/>
                  <a:gd name="T12" fmla="*/ 40 w 165"/>
                  <a:gd name="T13" fmla="*/ 216 h 240"/>
                  <a:gd name="T14" fmla="*/ 165 w 165"/>
                  <a:gd name="T15" fmla="*/ 216 h 240"/>
                  <a:gd name="T16" fmla="*/ 165 w 165"/>
                  <a:gd name="T17" fmla="*/ 240 h 240"/>
                  <a:gd name="T18" fmla="*/ 0 w 165"/>
                  <a:gd name="T19" fmla="*/ 240 h 240"/>
                  <a:gd name="T20" fmla="*/ 0 w 165"/>
                  <a:gd name="T21" fmla="*/ 220 h 240"/>
                  <a:gd name="T22" fmla="*/ 86 w 165"/>
                  <a:gd name="T23" fmla="*/ 144 h 240"/>
                  <a:gd name="T24" fmla="*/ 135 w 165"/>
                  <a:gd name="T25" fmla="*/ 69 h 240"/>
                  <a:gd name="T26" fmla="*/ 87 w 165"/>
                  <a:gd name="T27" fmla="*/ 24 h 240"/>
                  <a:gd name="T28" fmla="*/ 24 w 165"/>
                  <a:gd name="T29" fmla="*/ 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240">
                    <a:moveTo>
                      <a:pt x="24" y="64"/>
                    </a:moveTo>
                    <a:lnTo>
                      <a:pt x="24" y="64"/>
                    </a:lnTo>
                    <a:lnTo>
                      <a:pt x="4" y="50"/>
                    </a:lnTo>
                    <a:cubicBezTo>
                      <a:pt x="25" y="18"/>
                      <a:pt x="48" y="0"/>
                      <a:pt x="89" y="0"/>
                    </a:cubicBezTo>
                    <a:cubicBezTo>
                      <a:pt x="132" y="0"/>
                      <a:pt x="163" y="28"/>
                      <a:pt x="163" y="67"/>
                    </a:cubicBezTo>
                    <a:cubicBezTo>
                      <a:pt x="163" y="102"/>
                      <a:pt x="145" y="123"/>
                      <a:pt x="103" y="160"/>
                    </a:cubicBezTo>
                    <a:lnTo>
                      <a:pt x="40" y="216"/>
                    </a:lnTo>
                    <a:lnTo>
                      <a:pt x="165" y="216"/>
                    </a:lnTo>
                    <a:lnTo>
                      <a:pt x="165" y="240"/>
                    </a:lnTo>
                    <a:lnTo>
                      <a:pt x="0" y="240"/>
                    </a:lnTo>
                    <a:lnTo>
                      <a:pt x="0" y="220"/>
                    </a:lnTo>
                    <a:lnTo>
                      <a:pt x="86" y="144"/>
                    </a:lnTo>
                    <a:cubicBezTo>
                      <a:pt x="122" y="111"/>
                      <a:pt x="135" y="93"/>
                      <a:pt x="135" y="69"/>
                    </a:cubicBezTo>
                    <a:cubicBezTo>
                      <a:pt x="135" y="41"/>
                      <a:pt x="113" y="24"/>
                      <a:pt x="87" y="24"/>
                    </a:cubicBezTo>
                    <a:cubicBezTo>
                      <a:pt x="60" y="24"/>
                      <a:pt x="43" y="38"/>
                      <a:pt x="24" y="6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613"/>
              <p:cNvSpPr>
                <a:spLocks noEditPoints="1"/>
              </p:cNvSpPr>
              <p:nvPr/>
            </p:nvSpPr>
            <p:spPr bwMode="auto">
              <a:xfrm>
                <a:off x="3117" y="2275"/>
                <a:ext cx="74" cy="91"/>
              </a:xfrm>
              <a:custGeom>
                <a:avLst/>
                <a:gdLst>
                  <a:gd name="T0" fmla="*/ 100 w 201"/>
                  <a:gd name="T1" fmla="*/ 24 h 246"/>
                  <a:gd name="T2" fmla="*/ 100 w 201"/>
                  <a:gd name="T3" fmla="*/ 24 h 246"/>
                  <a:gd name="T4" fmla="*/ 28 w 201"/>
                  <a:gd name="T5" fmla="*/ 122 h 246"/>
                  <a:gd name="T6" fmla="*/ 101 w 201"/>
                  <a:gd name="T7" fmla="*/ 221 h 246"/>
                  <a:gd name="T8" fmla="*/ 173 w 201"/>
                  <a:gd name="T9" fmla="*/ 123 h 246"/>
                  <a:gd name="T10" fmla="*/ 100 w 201"/>
                  <a:gd name="T11" fmla="*/ 24 h 246"/>
                  <a:gd name="T12" fmla="*/ 100 w 201"/>
                  <a:gd name="T13" fmla="*/ 246 h 246"/>
                  <a:gd name="T14" fmla="*/ 100 w 201"/>
                  <a:gd name="T15" fmla="*/ 246 h 246"/>
                  <a:gd name="T16" fmla="*/ 0 w 201"/>
                  <a:gd name="T17" fmla="*/ 123 h 246"/>
                  <a:gd name="T18" fmla="*/ 101 w 201"/>
                  <a:gd name="T19" fmla="*/ 0 h 246"/>
                  <a:gd name="T20" fmla="*/ 201 w 201"/>
                  <a:gd name="T21" fmla="*/ 122 h 246"/>
                  <a:gd name="T22" fmla="*/ 100 w 201"/>
                  <a:gd name="T2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46">
                    <a:moveTo>
                      <a:pt x="100" y="24"/>
                    </a:moveTo>
                    <a:lnTo>
                      <a:pt x="100" y="24"/>
                    </a:lnTo>
                    <a:cubicBezTo>
                      <a:pt x="56" y="24"/>
                      <a:pt x="28" y="70"/>
                      <a:pt x="28" y="122"/>
                    </a:cubicBezTo>
                    <a:cubicBezTo>
                      <a:pt x="28" y="175"/>
                      <a:pt x="57" y="221"/>
                      <a:pt x="101" y="221"/>
                    </a:cubicBezTo>
                    <a:cubicBezTo>
                      <a:pt x="145" y="221"/>
                      <a:pt x="173" y="175"/>
                      <a:pt x="173" y="123"/>
                    </a:cubicBezTo>
                    <a:cubicBezTo>
                      <a:pt x="173" y="71"/>
                      <a:pt x="145" y="24"/>
                      <a:pt x="100" y="24"/>
                    </a:cubicBezTo>
                    <a:close/>
                    <a:moveTo>
                      <a:pt x="100" y="246"/>
                    </a:moveTo>
                    <a:lnTo>
                      <a:pt x="100" y="246"/>
                    </a:lnTo>
                    <a:cubicBezTo>
                      <a:pt x="39" y="246"/>
                      <a:pt x="0" y="190"/>
                      <a:pt x="0" y="123"/>
                    </a:cubicBezTo>
                    <a:cubicBezTo>
                      <a:pt x="0" y="56"/>
                      <a:pt x="40" y="0"/>
                      <a:pt x="101" y="0"/>
                    </a:cubicBezTo>
                    <a:cubicBezTo>
                      <a:pt x="162" y="0"/>
                      <a:pt x="201" y="56"/>
                      <a:pt x="201" y="122"/>
                    </a:cubicBezTo>
                    <a:cubicBezTo>
                      <a:pt x="201" y="189"/>
                      <a:pt x="161" y="246"/>
                      <a:pt x="100" y="24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614"/>
              <p:cNvSpPr>
                <a:spLocks/>
              </p:cNvSpPr>
              <p:nvPr/>
            </p:nvSpPr>
            <p:spPr bwMode="auto">
              <a:xfrm>
                <a:off x="3202" y="2276"/>
                <a:ext cx="28" cy="88"/>
              </a:xfrm>
              <a:custGeom>
                <a:avLst/>
                <a:gdLst>
                  <a:gd name="T0" fmla="*/ 58 w 77"/>
                  <a:gd name="T1" fmla="*/ 0 h 239"/>
                  <a:gd name="T2" fmla="*/ 58 w 77"/>
                  <a:gd name="T3" fmla="*/ 0 h 239"/>
                  <a:gd name="T4" fmla="*/ 77 w 77"/>
                  <a:gd name="T5" fmla="*/ 0 h 239"/>
                  <a:gd name="T6" fmla="*/ 77 w 77"/>
                  <a:gd name="T7" fmla="*/ 239 h 239"/>
                  <a:gd name="T8" fmla="*/ 51 w 77"/>
                  <a:gd name="T9" fmla="*/ 239 h 239"/>
                  <a:gd name="T10" fmla="*/ 51 w 77"/>
                  <a:gd name="T11" fmla="*/ 28 h 239"/>
                  <a:gd name="T12" fmla="*/ 6 w 77"/>
                  <a:gd name="T13" fmla="*/ 42 h 239"/>
                  <a:gd name="T14" fmla="*/ 0 w 77"/>
                  <a:gd name="T15" fmla="*/ 20 h 239"/>
                  <a:gd name="T16" fmla="*/ 58 w 77"/>
                  <a:gd name="T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239">
                    <a:moveTo>
                      <a:pt x="58" y="0"/>
                    </a:moveTo>
                    <a:lnTo>
                      <a:pt x="58" y="0"/>
                    </a:lnTo>
                    <a:lnTo>
                      <a:pt x="77" y="0"/>
                    </a:lnTo>
                    <a:lnTo>
                      <a:pt x="77" y="239"/>
                    </a:lnTo>
                    <a:lnTo>
                      <a:pt x="51" y="239"/>
                    </a:lnTo>
                    <a:lnTo>
                      <a:pt x="51" y="28"/>
                    </a:lnTo>
                    <a:lnTo>
                      <a:pt x="6" y="42"/>
                    </a:lnTo>
                    <a:lnTo>
                      <a:pt x="0" y="20"/>
                    </a:lnTo>
                    <a:lnTo>
                      <a:pt x="5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615"/>
              <p:cNvSpPr>
                <a:spLocks/>
              </p:cNvSpPr>
              <p:nvPr/>
            </p:nvSpPr>
            <p:spPr bwMode="auto">
              <a:xfrm>
                <a:off x="3246" y="2276"/>
                <a:ext cx="29" cy="88"/>
              </a:xfrm>
              <a:custGeom>
                <a:avLst/>
                <a:gdLst>
                  <a:gd name="T0" fmla="*/ 58 w 78"/>
                  <a:gd name="T1" fmla="*/ 0 h 239"/>
                  <a:gd name="T2" fmla="*/ 58 w 78"/>
                  <a:gd name="T3" fmla="*/ 0 h 239"/>
                  <a:gd name="T4" fmla="*/ 78 w 78"/>
                  <a:gd name="T5" fmla="*/ 0 h 239"/>
                  <a:gd name="T6" fmla="*/ 78 w 78"/>
                  <a:gd name="T7" fmla="*/ 239 h 239"/>
                  <a:gd name="T8" fmla="*/ 51 w 78"/>
                  <a:gd name="T9" fmla="*/ 239 h 239"/>
                  <a:gd name="T10" fmla="*/ 51 w 78"/>
                  <a:gd name="T11" fmla="*/ 28 h 239"/>
                  <a:gd name="T12" fmla="*/ 6 w 78"/>
                  <a:gd name="T13" fmla="*/ 42 h 239"/>
                  <a:gd name="T14" fmla="*/ 0 w 78"/>
                  <a:gd name="T15" fmla="*/ 20 h 239"/>
                  <a:gd name="T16" fmla="*/ 58 w 78"/>
                  <a:gd name="T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39">
                    <a:moveTo>
                      <a:pt x="58" y="0"/>
                    </a:moveTo>
                    <a:lnTo>
                      <a:pt x="58" y="0"/>
                    </a:lnTo>
                    <a:lnTo>
                      <a:pt x="78" y="0"/>
                    </a:lnTo>
                    <a:lnTo>
                      <a:pt x="78" y="239"/>
                    </a:lnTo>
                    <a:lnTo>
                      <a:pt x="51" y="239"/>
                    </a:lnTo>
                    <a:lnTo>
                      <a:pt x="51" y="28"/>
                    </a:lnTo>
                    <a:lnTo>
                      <a:pt x="6" y="42"/>
                    </a:lnTo>
                    <a:lnTo>
                      <a:pt x="0" y="20"/>
                    </a:lnTo>
                    <a:lnTo>
                      <a:pt x="5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616"/>
              <p:cNvSpPr>
                <a:spLocks/>
              </p:cNvSpPr>
              <p:nvPr/>
            </p:nvSpPr>
            <p:spPr bwMode="auto">
              <a:xfrm>
                <a:off x="1830" y="2276"/>
                <a:ext cx="61" cy="88"/>
              </a:xfrm>
              <a:custGeom>
                <a:avLst/>
                <a:gdLst>
                  <a:gd name="T0" fmla="*/ 25 w 166"/>
                  <a:gd name="T1" fmla="*/ 64 h 240"/>
                  <a:gd name="T2" fmla="*/ 25 w 166"/>
                  <a:gd name="T3" fmla="*/ 64 h 240"/>
                  <a:gd name="T4" fmla="*/ 5 w 166"/>
                  <a:gd name="T5" fmla="*/ 50 h 240"/>
                  <a:gd name="T6" fmla="*/ 90 w 166"/>
                  <a:gd name="T7" fmla="*/ 0 h 240"/>
                  <a:gd name="T8" fmla="*/ 164 w 166"/>
                  <a:gd name="T9" fmla="*/ 67 h 240"/>
                  <a:gd name="T10" fmla="*/ 104 w 166"/>
                  <a:gd name="T11" fmla="*/ 160 h 240"/>
                  <a:gd name="T12" fmla="*/ 40 w 166"/>
                  <a:gd name="T13" fmla="*/ 216 h 240"/>
                  <a:gd name="T14" fmla="*/ 166 w 166"/>
                  <a:gd name="T15" fmla="*/ 216 h 240"/>
                  <a:gd name="T16" fmla="*/ 166 w 166"/>
                  <a:gd name="T17" fmla="*/ 240 h 240"/>
                  <a:gd name="T18" fmla="*/ 0 w 166"/>
                  <a:gd name="T19" fmla="*/ 240 h 240"/>
                  <a:gd name="T20" fmla="*/ 0 w 166"/>
                  <a:gd name="T21" fmla="*/ 220 h 240"/>
                  <a:gd name="T22" fmla="*/ 87 w 166"/>
                  <a:gd name="T23" fmla="*/ 144 h 240"/>
                  <a:gd name="T24" fmla="*/ 136 w 166"/>
                  <a:gd name="T25" fmla="*/ 69 h 240"/>
                  <a:gd name="T26" fmla="*/ 88 w 166"/>
                  <a:gd name="T27" fmla="*/ 24 h 240"/>
                  <a:gd name="T28" fmla="*/ 25 w 166"/>
                  <a:gd name="T29" fmla="*/ 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240">
                    <a:moveTo>
                      <a:pt x="25" y="64"/>
                    </a:moveTo>
                    <a:lnTo>
                      <a:pt x="25" y="64"/>
                    </a:lnTo>
                    <a:lnTo>
                      <a:pt x="5" y="50"/>
                    </a:lnTo>
                    <a:cubicBezTo>
                      <a:pt x="26" y="18"/>
                      <a:pt x="49" y="0"/>
                      <a:pt x="90" y="0"/>
                    </a:cubicBezTo>
                    <a:cubicBezTo>
                      <a:pt x="133" y="0"/>
                      <a:pt x="164" y="28"/>
                      <a:pt x="164" y="67"/>
                    </a:cubicBezTo>
                    <a:cubicBezTo>
                      <a:pt x="164" y="102"/>
                      <a:pt x="146" y="123"/>
                      <a:pt x="104" y="160"/>
                    </a:cubicBezTo>
                    <a:lnTo>
                      <a:pt x="40" y="216"/>
                    </a:lnTo>
                    <a:lnTo>
                      <a:pt x="166" y="216"/>
                    </a:lnTo>
                    <a:lnTo>
                      <a:pt x="166" y="240"/>
                    </a:lnTo>
                    <a:lnTo>
                      <a:pt x="0" y="240"/>
                    </a:lnTo>
                    <a:lnTo>
                      <a:pt x="0" y="220"/>
                    </a:lnTo>
                    <a:lnTo>
                      <a:pt x="87" y="144"/>
                    </a:lnTo>
                    <a:cubicBezTo>
                      <a:pt x="123" y="111"/>
                      <a:pt x="136" y="93"/>
                      <a:pt x="136" y="69"/>
                    </a:cubicBezTo>
                    <a:cubicBezTo>
                      <a:pt x="136" y="41"/>
                      <a:pt x="114" y="24"/>
                      <a:pt x="88" y="24"/>
                    </a:cubicBezTo>
                    <a:cubicBezTo>
                      <a:pt x="61" y="24"/>
                      <a:pt x="44" y="38"/>
                      <a:pt x="25" y="6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617"/>
              <p:cNvSpPr>
                <a:spLocks noEditPoints="1"/>
              </p:cNvSpPr>
              <p:nvPr/>
            </p:nvSpPr>
            <p:spPr bwMode="auto">
              <a:xfrm>
                <a:off x="1906" y="2275"/>
                <a:ext cx="74" cy="91"/>
              </a:xfrm>
              <a:custGeom>
                <a:avLst/>
                <a:gdLst>
                  <a:gd name="T0" fmla="*/ 100 w 201"/>
                  <a:gd name="T1" fmla="*/ 24 h 246"/>
                  <a:gd name="T2" fmla="*/ 100 w 201"/>
                  <a:gd name="T3" fmla="*/ 24 h 246"/>
                  <a:gd name="T4" fmla="*/ 28 w 201"/>
                  <a:gd name="T5" fmla="*/ 122 h 246"/>
                  <a:gd name="T6" fmla="*/ 101 w 201"/>
                  <a:gd name="T7" fmla="*/ 221 h 246"/>
                  <a:gd name="T8" fmla="*/ 173 w 201"/>
                  <a:gd name="T9" fmla="*/ 123 h 246"/>
                  <a:gd name="T10" fmla="*/ 100 w 201"/>
                  <a:gd name="T11" fmla="*/ 24 h 246"/>
                  <a:gd name="T12" fmla="*/ 100 w 201"/>
                  <a:gd name="T13" fmla="*/ 246 h 246"/>
                  <a:gd name="T14" fmla="*/ 100 w 201"/>
                  <a:gd name="T15" fmla="*/ 246 h 246"/>
                  <a:gd name="T16" fmla="*/ 0 w 201"/>
                  <a:gd name="T17" fmla="*/ 123 h 246"/>
                  <a:gd name="T18" fmla="*/ 101 w 201"/>
                  <a:gd name="T19" fmla="*/ 0 h 246"/>
                  <a:gd name="T20" fmla="*/ 201 w 201"/>
                  <a:gd name="T21" fmla="*/ 122 h 246"/>
                  <a:gd name="T22" fmla="*/ 100 w 201"/>
                  <a:gd name="T2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46">
                    <a:moveTo>
                      <a:pt x="100" y="24"/>
                    </a:moveTo>
                    <a:lnTo>
                      <a:pt x="100" y="24"/>
                    </a:lnTo>
                    <a:cubicBezTo>
                      <a:pt x="56" y="24"/>
                      <a:pt x="28" y="70"/>
                      <a:pt x="28" y="122"/>
                    </a:cubicBezTo>
                    <a:cubicBezTo>
                      <a:pt x="28" y="175"/>
                      <a:pt x="57" y="221"/>
                      <a:pt x="101" y="221"/>
                    </a:cubicBezTo>
                    <a:cubicBezTo>
                      <a:pt x="145" y="221"/>
                      <a:pt x="173" y="175"/>
                      <a:pt x="173" y="123"/>
                    </a:cubicBezTo>
                    <a:cubicBezTo>
                      <a:pt x="173" y="71"/>
                      <a:pt x="145" y="24"/>
                      <a:pt x="100" y="24"/>
                    </a:cubicBezTo>
                    <a:close/>
                    <a:moveTo>
                      <a:pt x="100" y="246"/>
                    </a:moveTo>
                    <a:lnTo>
                      <a:pt x="100" y="246"/>
                    </a:lnTo>
                    <a:cubicBezTo>
                      <a:pt x="39" y="246"/>
                      <a:pt x="0" y="190"/>
                      <a:pt x="0" y="123"/>
                    </a:cubicBezTo>
                    <a:cubicBezTo>
                      <a:pt x="0" y="56"/>
                      <a:pt x="40" y="0"/>
                      <a:pt x="101" y="0"/>
                    </a:cubicBezTo>
                    <a:cubicBezTo>
                      <a:pt x="162" y="0"/>
                      <a:pt x="201" y="56"/>
                      <a:pt x="201" y="122"/>
                    </a:cubicBezTo>
                    <a:cubicBezTo>
                      <a:pt x="201" y="189"/>
                      <a:pt x="161" y="246"/>
                      <a:pt x="100" y="24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618"/>
              <p:cNvSpPr>
                <a:spLocks noEditPoints="1"/>
              </p:cNvSpPr>
              <p:nvPr/>
            </p:nvSpPr>
            <p:spPr bwMode="auto">
              <a:xfrm>
                <a:off x="1996" y="2275"/>
                <a:ext cx="73" cy="91"/>
              </a:xfrm>
              <a:custGeom>
                <a:avLst/>
                <a:gdLst>
                  <a:gd name="T0" fmla="*/ 100 w 200"/>
                  <a:gd name="T1" fmla="*/ 24 h 246"/>
                  <a:gd name="T2" fmla="*/ 100 w 200"/>
                  <a:gd name="T3" fmla="*/ 24 h 246"/>
                  <a:gd name="T4" fmla="*/ 27 w 200"/>
                  <a:gd name="T5" fmla="*/ 122 h 246"/>
                  <a:gd name="T6" fmla="*/ 100 w 200"/>
                  <a:gd name="T7" fmla="*/ 221 h 246"/>
                  <a:gd name="T8" fmla="*/ 172 w 200"/>
                  <a:gd name="T9" fmla="*/ 123 h 246"/>
                  <a:gd name="T10" fmla="*/ 100 w 200"/>
                  <a:gd name="T11" fmla="*/ 24 h 246"/>
                  <a:gd name="T12" fmla="*/ 100 w 200"/>
                  <a:gd name="T13" fmla="*/ 246 h 246"/>
                  <a:gd name="T14" fmla="*/ 100 w 200"/>
                  <a:gd name="T15" fmla="*/ 246 h 246"/>
                  <a:gd name="T16" fmla="*/ 0 w 200"/>
                  <a:gd name="T17" fmla="*/ 123 h 246"/>
                  <a:gd name="T18" fmla="*/ 100 w 200"/>
                  <a:gd name="T19" fmla="*/ 0 h 246"/>
                  <a:gd name="T20" fmla="*/ 200 w 200"/>
                  <a:gd name="T21" fmla="*/ 122 h 246"/>
                  <a:gd name="T22" fmla="*/ 100 w 200"/>
                  <a:gd name="T2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46">
                    <a:moveTo>
                      <a:pt x="100" y="24"/>
                    </a:moveTo>
                    <a:lnTo>
                      <a:pt x="100" y="24"/>
                    </a:lnTo>
                    <a:cubicBezTo>
                      <a:pt x="55" y="24"/>
                      <a:pt x="27" y="70"/>
                      <a:pt x="27" y="122"/>
                    </a:cubicBezTo>
                    <a:cubicBezTo>
                      <a:pt x="27" y="175"/>
                      <a:pt x="56" y="221"/>
                      <a:pt x="100" y="221"/>
                    </a:cubicBezTo>
                    <a:cubicBezTo>
                      <a:pt x="145" y="221"/>
                      <a:pt x="172" y="175"/>
                      <a:pt x="172" y="123"/>
                    </a:cubicBezTo>
                    <a:cubicBezTo>
                      <a:pt x="172" y="71"/>
                      <a:pt x="144" y="24"/>
                      <a:pt x="100" y="24"/>
                    </a:cubicBezTo>
                    <a:close/>
                    <a:moveTo>
                      <a:pt x="100" y="246"/>
                    </a:moveTo>
                    <a:lnTo>
                      <a:pt x="100" y="246"/>
                    </a:lnTo>
                    <a:cubicBezTo>
                      <a:pt x="38" y="246"/>
                      <a:pt x="0" y="190"/>
                      <a:pt x="0" y="123"/>
                    </a:cubicBezTo>
                    <a:cubicBezTo>
                      <a:pt x="0" y="56"/>
                      <a:pt x="39" y="0"/>
                      <a:pt x="100" y="0"/>
                    </a:cubicBezTo>
                    <a:cubicBezTo>
                      <a:pt x="161" y="0"/>
                      <a:pt x="200" y="56"/>
                      <a:pt x="200" y="122"/>
                    </a:cubicBezTo>
                    <a:cubicBezTo>
                      <a:pt x="200" y="189"/>
                      <a:pt x="161" y="246"/>
                      <a:pt x="100" y="24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619"/>
              <p:cNvSpPr>
                <a:spLocks/>
              </p:cNvSpPr>
              <p:nvPr/>
            </p:nvSpPr>
            <p:spPr bwMode="auto">
              <a:xfrm>
                <a:off x="2083" y="2277"/>
                <a:ext cx="63" cy="88"/>
              </a:xfrm>
              <a:custGeom>
                <a:avLst/>
                <a:gdLst>
                  <a:gd name="T0" fmla="*/ 22 w 170"/>
                  <a:gd name="T1" fmla="*/ 0 h 241"/>
                  <a:gd name="T2" fmla="*/ 22 w 170"/>
                  <a:gd name="T3" fmla="*/ 0 h 241"/>
                  <a:gd name="T4" fmla="*/ 159 w 170"/>
                  <a:gd name="T5" fmla="*/ 0 h 241"/>
                  <a:gd name="T6" fmla="*/ 159 w 170"/>
                  <a:gd name="T7" fmla="*/ 25 h 241"/>
                  <a:gd name="T8" fmla="*/ 46 w 170"/>
                  <a:gd name="T9" fmla="*/ 25 h 241"/>
                  <a:gd name="T10" fmla="*/ 41 w 170"/>
                  <a:gd name="T11" fmla="*/ 101 h 241"/>
                  <a:gd name="T12" fmla="*/ 87 w 170"/>
                  <a:gd name="T13" fmla="*/ 90 h 241"/>
                  <a:gd name="T14" fmla="*/ 170 w 170"/>
                  <a:gd name="T15" fmla="*/ 163 h 241"/>
                  <a:gd name="T16" fmla="*/ 85 w 170"/>
                  <a:gd name="T17" fmla="*/ 241 h 241"/>
                  <a:gd name="T18" fmla="*/ 0 w 170"/>
                  <a:gd name="T19" fmla="*/ 204 h 241"/>
                  <a:gd name="T20" fmla="*/ 18 w 170"/>
                  <a:gd name="T21" fmla="*/ 185 h 241"/>
                  <a:gd name="T22" fmla="*/ 85 w 170"/>
                  <a:gd name="T23" fmla="*/ 217 h 241"/>
                  <a:gd name="T24" fmla="*/ 142 w 170"/>
                  <a:gd name="T25" fmla="*/ 164 h 241"/>
                  <a:gd name="T26" fmla="*/ 83 w 170"/>
                  <a:gd name="T27" fmla="*/ 114 h 241"/>
                  <a:gd name="T28" fmla="*/ 34 w 170"/>
                  <a:gd name="T29" fmla="*/ 128 h 241"/>
                  <a:gd name="T30" fmla="*/ 16 w 170"/>
                  <a:gd name="T31" fmla="*/ 116 h 241"/>
                  <a:gd name="T32" fmla="*/ 22 w 170"/>
                  <a:gd name="T3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41">
                    <a:moveTo>
                      <a:pt x="22" y="0"/>
                    </a:moveTo>
                    <a:lnTo>
                      <a:pt x="22" y="0"/>
                    </a:lnTo>
                    <a:lnTo>
                      <a:pt x="159" y="0"/>
                    </a:lnTo>
                    <a:lnTo>
                      <a:pt x="159" y="25"/>
                    </a:lnTo>
                    <a:lnTo>
                      <a:pt x="46" y="25"/>
                    </a:lnTo>
                    <a:lnTo>
                      <a:pt x="41" y="101"/>
                    </a:lnTo>
                    <a:cubicBezTo>
                      <a:pt x="55" y="95"/>
                      <a:pt x="68" y="90"/>
                      <a:pt x="87" y="90"/>
                    </a:cubicBezTo>
                    <a:cubicBezTo>
                      <a:pt x="134" y="90"/>
                      <a:pt x="170" y="118"/>
                      <a:pt x="170" y="163"/>
                    </a:cubicBezTo>
                    <a:cubicBezTo>
                      <a:pt x="170" y="210"/>
                      <a:pt x="134" y="241"/>
                      <a:pt x="85" y="241"/>
                    </a:cubicBezTo>
                    <a:cubicBezTo>
                      <a:pt x="51" y="241"/>
                      <a:pt x="21" y="225"/>
                      <a:pt x="0" y="204"/>
                    </a:cubicBezTo>
                    <a:lnTo>
                      <a:pt x="18" y="185"/>
                    </a:lnTo>
                    <a:cubicBezTo>
                      <a:pt x="38" y="205"/>
                      <a:pt x="61" y="217"/>
                      <a:pt x="85" y="217"/>
                    </a:cubicBezTo>
                    <a:cubicBezTo>
                      <a:pt x="119" y="217"/>
                      <a:pt x="142" y="195"/>
                      <a:pt x="142" y="164"/>
                    </a:cubicBezTo>
                    <a:cubicBezTo>
                      <a:pt x="142" y="134"/>
                      <a:pt x="118" y="114"/>
                      <a:pt x="83" y="114"/>
                    </a:cubicBezTo>
                    <a:cubicBezTo>
                      <a:pt x="63" y="114"/>
                      <a:pt x="47" y="120"/>
                      <a:pt x="34" y="128"/>
                    </a:cubicBezTo>
                    <a:lnTo>
                      <a:pt x="16" y="116"/>
                    </a:lnTo>
                    <a:lnTo>
                      <a:pt x="2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620"/>
              <p:cNvSpPr>
                <a:spLocks noEditPoints="1"/>
              </p:cNvSpPr>
              <p:nvPr/>
            </p:nvSpPr>
            <p:spPr bwMode="auto">
              <a:xfrm>
                <a:off x="3257" y="838"/>
                <a:ext cx="52" cy="71"/>
              </a:xfrm>
              <a:custGeom>
                <a:avLst/>
                <a:gdLst>
                  <a:gd name="T0" fmla="*/ 72 w 144"/>
                  <a:gd name="T1" fmla="*/ 34 h 192"/>
                  <a:gd name="T2" fmla="*/ 72 w 144"/>
                  <a:gd name="T3" fmla="*/ 34 h 192"/>
                  <a:gd name="T4" fmla="*/ 45 w 144"/>
                  <a:gd name="T5" fmla="*/ 56 h 192"/>
                  <a:gd name="T6" fmla="*/ 72 w 144"/>
                  <a:gd name="T7" fmla="*/ 79 h 192"/>
                  <a:gd name="T8" fmla="*/ 99 w 144"/>
                  <a:gd name="T9" fmla="*/ 56 h 192"/>
                  <a:gd name="T10" fmla="*/ 72 w 144"/>
                  <a:gd name="T11" fmla="*/ 34 h 192"/>
                  <a:gd name="T12" fmla="*/ 72 w 144"/>
                  <a:gd name="T13" fmla="*/ 112 h 192"/>
                  <a:gd name="T14" fmla="*/ 72 w 144"/>
                  <a:gd name="T15" fmla="*/ 112 h 192"/>
                  <a:gd name="T16" fmla="*/ 40 w 144"/>
                  <a:gd name="T17" fmla="*/ 135 h 192"/>
                  <a:gd name="T18" fmla="*/ 72 w 144"/>
                  <a:gd name="T19" fmla="*/ 158 h 192"/>
                  <a:gd name="T20" fmla="*/ 104 w 144"/>
                  <a:gd name="T21" fmla="*/ 135 h 192"/>
                  <a:gd name="T22" fmla="*/ 72 w 144"/>
                  <a:gd name="T23" fmla="*/ 112 h 192"/>
                  <a:gd name="T24" fmla="*/ 72 w 144"/>
                  <a:gd name="T25" fmla="*/ 192 h 192"/>
                  <a:gd name="T26" fmla="*/ 72 w 144"/>
                  <a:gd name="T27" fmla="*/ 192 h 192"/>
                  <a:gd name="T28" fmla="*/ 0 w 144"/>
                  <a:gd name="T29" fmla="*/ 138 h 192"/>
                  <a:gd name="T30" fmla="*/ 30 w 144"/>
                  <a:gd name="T31" fmla="*/ 93 h 192"/>
                  <a:gd name="T32" fmla="*/ 6 w 144"/>
                  <a:gd name="T33" fmla="*/ 52 h 192"/>
                  <a:gd name="T34" fmla="*/ 72 w 144"/>
                  <a:gd name="T35" fmla="*/ 0 h 192"/>
                  <a:gd name="T36" fmla="*/ 137 w 144"/>
                  <a:gd name="T37" fmla="*/ 52 h 192"/>
                  <a:gd name="T38" fmla="*/ 114 w 144"/>
                  <a:gd name="T39" fmla="*/ 93 h 192"/>
                  <a:gd name="T40" fmla="*/ 144 w 144"/>
                  <a:gd name="T41" fmla="*/ 137 h 192"/>
                  <a:gd name="T42" fmla="*/ 72 w 144"/>
                  <a:gd name="T4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92">
                    <a:moveTo>
                      <a:pt x="72" y="34"/>
                    </a:moveTo>
                    <a:lnTo>
                      <a:pt x="72" y="34"/>
                    </a:lnTo>
                    <a:cubicBezTo>
                      <a:pt x="55" y="34"/>
                      <a:pt x="45" y="44"/>
                      <a:pt x="45" y="56"/>
                    </a:cubicBezTo>
                    <a:cubicBezTo>
                      <a:pt x="45" y="69"/>
                      <a:pt x="56" y="79"/>
                      <a:pt x="72" y="79"/>
                    </a:cubicBezTo>
                    <a:cubicBezTo>
                      <a:pt x="88" y="79"/>
                      <a:pt x="99" y="69"/>
                      <a:pt x="99" y="56"/>
                    </a:cubicBezTo>
                    <a:cubicBezTo>
                      <a:pt x="99" y="44"/>
                      <a:pt x="89" y="34"/>
                      <a:pt x="72" y="34"/>
                    </a:cubicBezTo>
                    <a:close/>
                    <a:moveTo>
                      <a:pt x="72" y="112"/>
                    </a:moveTo>
                    <a:lnTo>
                      <a:pt x="72" y="112"/>
                    </a:lnTo>
                    <a:cubicBezTo>
                      <a:pt x="53" y="112"/>
                      <a:pt x="40" y="120"/>
                      <a:pt x="40" y="135"/>
                    </a:cubicBezTo>
                    <a:cubicBezTo>
                      <a:pt x="40" y="148"/>
                      <a:pt x="52" y="158"/>
                      <a:pt x="72" y="158"/>
                    </a:cubicBezTo>
                    <a:cubicBezTo>
                      <a:pt x="92" y="158"/>
                      <a:pt x="104" y="148"/>
                      <a:pt x="104" y="135"/>
                    </a:cubicBezTo>
                    <a:cubicBezTo>
                      <a:pt x="104" y="120"/>
                      <a:pt x="91" y="112"/>
                      <a:pt x="72" y="112"/>
                    </a:cubicBezTo>
                    <a:close/>
                    <a:moveTo>
                      <a:pt x="72" y="192"/>
                    </a:moveTo>
                    <a:lnTo>
                      <a:pt x="72" y="192"/>
                    </a:lnTo>
                    <a:cubicBezTo>
                      <a:pt x="31" y="192"/>
                      <a:pt x="0" y="171"/>
                      <a:pt x="0" y="138"/>
                    </a:cubicBezTo>
                    <a:cubicBezTo>
                      <a:pt x="0" y="115"/>
                      <a:pt x="10" y="102"/>
                      <a:pt x="30" y="93"/>
                    </a:cubicBezTo>
                    <a:cubicBezTo>
                      <a:pt x="16" y="84"/>
                      <a:pt x="6" y="72"/>
                      <a:pt x="6" y="52"/>
                    </a:cubicBezTo>
                    <a:cubicBezTo>
                      <a:pt x="6" y="23"/>
                      <a:pt x="32" y="0"/>
                      <a:pt x="72" y="0"/>
                    </a:cubicBezTo>
                    <a:cubicBezTo>
                      <a:pt x="111" y="0"/>
                      <a:pt x="137" y="23"/>
                      <a:pt x="137" y="52"/>
                    </a:cubicBezTo>
                    <a:cubicBezTo>
                      <a:pt x="137" y="72"/>
                      <a:pt x="128" y="84"/>
                      <a:pt x="114" y="93"/>
                    </a:cubicBezTo>
                    <a:cubicBezTo>
                      <a:pt x="133" y="102"/>
                      <a:pt x="144" y="114"/>
                      <a:pt x="144" y="137"/>
                    </a:cubicBezTo>
                    <a:cubicBezTo>
                      <a:pt x="144" y="172"/>
                      <a:pt x="113" y="192"/>
                      <a:pt x="72" y="19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621"/>
              <p:cNvSpPr>
                <a:spLocks noEditPoints="1"/>
              </p:cNvSpPr>
              <p:nvPr/>
            </p:nvSpPr>
            <p:spPr bwMode="auto">
              <a:xfrm>
                <a:off x="3319" y="838"/>
                <a:ext cx="54" cy="71"/>
              </a:xfrm>
              <a:custGeom>
                <a:avLst/>
                <a:gdLst>
                  <a:gd name="T0" fmla="*/ 74 w 147"/>
                  <a:gd name="T1" fmla="*/ 102 h 193"/>
                  <a:gd name="T2" fmla="*/ 74 w 147"/>
                  <a:gd name="T3" fmla="*/ 102 h 193"/>
                  <a:gd name="T4" fmla="*/ 42 w 147"/>
                  <a:gd name="T5" fmla="*/ 129 h 193"/>
                  <a:gd name="T6" fmla="*/ 75 w 147"/>
                  <a:gd name="T7" fmla="*/ 157 h 193"/>
                  <a:gd name="T8" fmla="*/ 107 w 147"/>
                  <a:gd name="T9" fmla="*/ 130 h 193"/>
                  <a:gd name="T10" fmla="*/ 74 w 147"/>
                  <a:gd name="T11" fmla="*/ 102 h 193"/>
                  <a:gd name="T12" fmla="*/ 119 w 147"/>
                  <a:gd name="T13" fmla="*/ 52 h 193"/>
                  <a:gd name="T14" fmla="*/ 119 w 147"/>
                  <a:gd name="T15" fmla="*/ 52 h 193"/>
                  <a:gd name="T16" fmla="*/ 81 w 147"/>
                  <a:gd name="T17" fmla="*/ 37 h 193"/>
                  <a:gd name="T18" fmla="*/ 43 w 147"/>
                  <a:gd name="T19" fmla="*/ 80 h 193"/>
                  <a:gd name="T20" fmla="*/ 82 w 147"/>
                  <a:gd name="T21" fmla="*/ 68 h 193"/>
                  <a:gd name="T22" fmla="*/ 147 w 147"/>
                  <a:gd name="T23" fmla="*/ 128 h 193"/>
                  <a:gd name="T24" fmla="*/ 76 w 147"/>
                  <a:gd name="T25" fmla="*/ 193 h 193"/>
                  <a:gd name="T26" fmla="*/ 22 w 147"/>
                  <a:gd name="T27" fmla="*/ 173 h 193"/>
                  <a:gd name="T28" fmla="*/ 0 w 147"/>
                  <a:gd name="T29" fmla="*/ 102 h 193"/>
                  <a:gd name="T30" fmla="*/ 82 w 147"/>
                  <a:gd name="T31" fmla="*/ 0 h 193"/>
                  <a:gd name="T32" fmla="*/ 141 w 147"/>
                  <a:gd name="T33" fmla="*/ 20 h 193"/>
                  <a:gd name="T34" fmla="*/ 119 w 147"/>
                  <a:gd name="T35" fmla="*/ 5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193">
                    <a:moveTo>
                      <a:pt x="74" y="102"/>
                    </a:moveTo>
                    <a:lnTo>
                      <a:pt x="74" y="102"/>
                    </a:lnTo>
                    <a:cubicBezTo>
                      <a:pt x="54" y="102"/>
                      <a:pt x="42" y="113"/>
                      <a:pt x="42" y="129"/>
                    </a:cubicBezTo>
                    <a:cubicBezTo>
                      <a:pt x="42" y="146"/>
                      <a:pt x="54" y="157"/>
                      <a:pt x="75" y="157"/>
                    </a:cubicBezTo>
                    <a:cubicBezTo>
                      <a:pt x="95" y="157"/>
                      <a:pt x="107" y="146"/>
                      <a:pt x="107" y="130"/>
                    </a:cubicBezTo>
                    <a:cubicBezTo>
                      <a:pt x="107" y="114"/>
                      <a:pt x="94" y="102"/>
                      <a:pt x="74" y="102"/>
                    </a:cubicBezTo>
                    <a:close/>
                    <a:moveTo>
                      <a:pt x="119" y="52"/>
                    </a:moveTo>
                    <a:lnTo>
                      <a:pt x="119" y="52"/>
                    </a:lnTo>
                    <a:cubicBezTo>
                      <a:pt x="107" y="42"/>
                      <a:pt x="97" y="37"/>
                      <a:pt x="81" y="37"/>
                    </a:cubicBezTo>
                    <a:cubicBezTo>
                      <a:pt x="58" y="37"/>
                      <a:pt x="46" y="56"/>
                      <a:pt x="43" y="80"/>
                    </a:cubicBezTo>
                    <a:cubicBezTo>
                      <a:pt x="53" y="74"/>
                      <a:pt x="63" y="68"/>
                      <a:pt x="82" y="68"/>
                    </a:cubicBezTo>
                    <a:cubicBezTo>
                      <a:pt x="119" y="68"/>
                      <a:pt x="147" y="89"/>
                      <a:pt x="147" y="128"/>
                    </a:cubicBezTo>
                    <a:cubicBezTo>
                      <a:pt x="147" y="166"/>
                      <a:pt x="117" y="193"/>
                      <a:pt x="76" y="193"/>
                    </a:cubicBezTo>
                    <a:cubicBezTo>
                      <a:pt x="52" y="193"/>
                      <a:pt x="35" y="186"/>
                      <a:pt x="22" y="173"/>
                    </a:cubicBezTo>
                    <a:cubicBezTo>
                      <a:pt x="9" y="159"/>
                      <a:pt x="0" y="139"/>
                      <a:pt x="0" y="102"/>
                    </a:cubicBezTo>
                    <a:cubicBezTo>
                      <a:pt x="0" y="44"/>
                      <a:pt x="26" y="0"/>
                      <a:pt x="82" y="0"/>
                    </a:cubicBezTo>
                    <a:cubicBezTo>
                      <a:pt x="107" y="0"/>
                      <a:pt x="124" y="7"/>
                      <a:pt x="141" y="20"/>
                    </a:cubicBezTo>
                    <a:lnTo>
                      <a:pt x="119"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622"/>
              <p:cNvSpPr>
                <a:spLocks/>
              </p:cNvSpPr>
              <p:nvPr/>
            </p:nvSpPr>
            <p:spPr bwMode="auto">
              <a:xfrm>
                <a:off x="3385" y="892"/>
                <a:ext cx="15" cy="16"/>
              </a:xfrm>
              <a:custGeom>
                <a:avLst/>
                <a:gdLst>
                  <a:gd name="T0" fmla="*/ 0 w 43"/>
                  <a:gd name="T1" fmla="*/ 0 h 42"/>
                  <a:gd name="T2" fmla="*/ 0 w 43"/>
                  <a:gd name="T3" fmla="*/ 0 h 42"/>
                  <a:gd name="T4" fmla="*/ 43 w 43"/>
                  <a:gd name="T5" fmla="*/ 0 h 42"/>
                  <a:gd name="T6" fmla="*/ 43 w 43"/>
                  <a:gd name="T7" fmla="*/ 42 h 42"/>
                  <a:gd name="T8" fmla="*/ 0 w 43"/>
                  <a:gd name="T9" fmla="*/ 42 h 42"/>
                  <a:gd name="T10" fmla="*/ 0 w 43"/>
                  <a:gd name="T11" fmla="*/ 0 h 42"/>
                </a:gdLst>
                <a:ahLst/>
                <a:cxnLst>
                  <a:cxn ang="0">
                    <a:pos x="T0" y="T1"/>
                  </a:cxn>
                  <a:cxn ang="0">
                    <a:pos x="T2" y="T3"/>
                  </a:cxn>
                  <a:cxn ang="0">
                    <a:pos x="T4" y="T5"/>
                  </a:cxn>
                  <a:cxn ang="0">
                    <a:pos x="T6" y="T7"/>
                  </a:cxn>
                  <a:cxn ang="0">
                    <a:pos x="T8" y="T9"/>
                  </a:cxn>
                  <a:cxn ang="0">
                    <a:pos x="T10" y="T11"/>
                  </a:cxn>
                </a:cxnLst>
                <a:rect l="0" t="0" r="r" b="b"/>
                <a:pathLst>
                  <a:path w="43" h="42">
                    <a:moveTo>
                      <a:pt x="0" y="0"/>
                    </a:moveTo>
                    <a:lnTo>
                      <a:pt x="0" y="0"/>
                    </a:lnTo>
                    <a:lnTo>
                      <a:pt x="43" y="0"/>
                    </a:lnTo>
                    <a:lnTo>
                      <a:pt x="43" y="42"/>
                    </a:lnTo>
                    <a:lnTo>
                      <a:pt x="0" y="4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623"/>
              <p:cNvSpPr>
                <a:spLocks noEditPoints="1"/>
              </p:cNvSpPr>
              <p:nvPr/>
            </p:nvSpPr>
            <p:spPr bwMode="auto">
              <a:xfrm>
                <a:off x="3410" y="839"/>
                <a:ext cx="59" cy="69"/>
              </a:xfrm>
              <a:custGeom>
                <a:avLst/>
                <a:gdLst>
                  <a:gd name="T0" fmla="*/ 98 w 162"/>
                  <a:gd name="T1" fmla="*/ 57 h 188"/>
                  <a:gd name="T2" fmla="*/ 98 w 162"/>
                  <a:gd name="T3" fmla="*/ 57 h 188"/>
                  <a:gd name="T4" fmla="*/ 48 w 162"/>
                  <a:gd name="T5" fmla="*/ 115 h 188"/>
                  <a:gd name="T6" fmla="*/ 98 w 162"/>
                  <a:gd name="T7" fmla="*/ 115 h 188"/>
                  <a:gd name="T8" fmla="*/ 98 w 162"/>
                  <a:gd name="T9" fmla="*/ 57 h 188"/>
                  <a:gd name="T10" fmla="*/ 137 w 162"/>
                  <a:gd name="T11" fmla="*/ 0 h 188"/>
                  <a:gd name="T12" fmla="*/ 137 w 162"/>
                  <a:gd name="T13" fmla="*/ 0 h 188"/>
                  <a:gd name="T14" fmla="*/ 137 w 162"/>
                  <a:gd name="T15" fmla="*/ 115 h 188"/>
                  <a:gd name="T16" fmla="*/ 162 w 162"/>
                  <a:gd name="T17" fmla="*/ 115 h 188"/>
                  <a:gd name="T18" fmla="*/ 162 w 162"/>
                  <a:gd name="T19" fmla="*/ 148 h 188"/>
                  <a:gd name="T20" fmla="*/ 137 w 162"/>
                  <a:gd name="T21" fmla="*/ 148 h 188"/>
                  <a:gd name="T22" fmla="*/ 137 w 162"/>
                  <a:gd name="T23" fmla="*/ 188 h 188"/>
                  <a:gd name="T24" fmla="*/ 98 w 162"/>
                  <a:gd name="T25" fmla="*/ 188 h 188"/>
                  <a:gd name="T26" fmla="*/ 98 w 162"/>
                  <a:gd name="T27" fmla="*/ 148 h 188"/>
                  <a:gd name="T28" fmla="*/ 7 w 162"/>
                  <a:gd name="T29" fmla="*/ 148 h 188"/>
                  <a:gd name="T30" fmla="*/ 0 w 162"/>
                  <a:gd name="T31" fmla="*/ 119 h 188"/>
                  <a:gd name="T32" fmla="*/ 102 w 162"/>
                  <a:gd name="T33" fmla="*/ 0 h 188"/>
                  <a:gd name="T34" fmla="*/ 137 w 162"/>
                  <a:gd name="T3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188">
                    <a:moveTo>
                      <a:pt x="98" y="57"/>
                    </a:moveTo>
                    <a:lnTo>
                      <a:pt x="98" y="57"/>
                    </a:lnTo>
                    <a:lnTo>
                      <a:pt x="48" y="115"/>
                    </a:lnTo>
                    <a:lnTo>
                      <a:pt x="98" y="115"/>
                    </a:lnTo>
                    <a:lnTo>
                      <a:pt x="98" y="57"/>
                    </a:lnTo>
                    <a:close/>
                    <a:moveTo>
                      <a:pt x="137" y="0"/>
                    </a:moveTo>
                    <a:lnTo>
                      <a:pt x="137" y="0"/>
                    </a:lnTo>
                    <a:lnTo>
                      <a:pt x="137" y="115"/>
                    </a:lnTo>
                    <a:lnTo>
                      <a:pt x="162" y="115"/>
                    </a:lnTo>
                    <a:lnTo>
                      <a:pt x="162" y="148"/>
                    </a:lnTo>
                    <a:lnTo>
                      <a:pt x="137" y="148"/>
                    </a:lnTo>
                    <a:lnTo>
                      <a:pt x="137" y="188"/>
                    </a:lnTo>
                    <a:lnTo>
                      <a:pt x="98" y="188"/>
                    </a:lnTo>
                    <a:lnTo>
                      <a:pt x="98" y="148"/>
                    </a:lnTo>
                    <a:lnTo>
                      <a:pt x="7" y="148"/>
                    </a:lnTo>
                    <a:lnTo>
                      <a:pt x="0" y="119"/>
                    </a:lnTo>
                    <a:lnTo>
                      <a:pt x="102" y="0"/>
                    </a:lnTo>
                    <a:lnTo>
                      <a:pt x="1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24"/>
              <p:cNvSpPr>
                <a:spLocks/>
              </p:cNvSpPr>
              <p:nvPr/>
            </p:nvSpPr>
            <p:spPr bwMode="auto">
              <a:xfrm>
                <a:off x="3256" y="1613"/>
                <a:ext cx="51" cy="70"/>
              </a:xfrm>
              <a:custGeom>
                <a:avLst/>
                <a:gdLst>
                  <a:gd name="T0" fmla="*/ 11 w 140"/>
                  <a:gd name="T1" fmla="*/ 36 h 190"/>
                  <a:gd name="T2" fmla="*/ 11 w 140"/>
                  <a:gd name="T3" fmla="*/ 36 h 190"/>
                  <a:gd name="T4" fmla="*/ 11 w 140"/>
                  <a:gd name="T5" fmla="*/ 0 h 190"/>
                  <a:gd name="T6" fmla="*/ 137 w 140"/>
                  <a:gd name="T7" fmla="*/ 0 h 190"/>
                  <a:gd name="T8" fmla="*/ 137 w 140"/>
                  <a:gd name="T9" fmla="*/ 31 h 190"/>
                  <a:gd name="T10" fmla="*/ 90 w 140"/>
                  <a:gd name="T11" fmla="*/ 76 h 190"/>
                  <a:gd name="T12" fmla="*/ 140 w 140"/>
                  <a:gd name="T13" fmla="*/ 129 h 190"/>
                  <a:gd name="T14" fmla="*/ 73 w 140"/>
                  <a:gd name="T15" fmla="*/ 190 h 190"/>
                  <a:gd name="T16" fmla="*/ 0 w 140"/>
                  <a:gd name="T17" fmla="*/ 158 h 190"/>
                  <a:gd name="T18" fmla="*/ 28 w 140"/>
                  <a:gd name="T19" fmla="*/ 131 h 190"/>
                  <a:gd name="T20" fmla="*/ 73 w 140"/>
                  <a:gd name="T21" fmla="*/ 153 h 190"/>
                  <a:gd name="T22" fmla="*/ 100 w 140"/>
                  <a:gd name="T23" fmla="*/ 131 h 190"/>
                  <a:gd name="T24" fmla="*/ 63 w 140"/>
                  <a:gd name="T25" fmla="*/ 107 h 190"/>
                  <a:gd name="T26" fmla="*/ 46 w 140"/>
                  <a:gd name="T27" fmla="*/ 107 h 190"/>
                  <a:gd name="T28" fmla="*/ 40 w 140"/>
                  <a:gd name="T29" fmla="*/ 80 h 190"/>
                  <a:gd name="T30" fmla="*/ 84 w 140"/>
                  <a:gd name="T31" fmla="*/ 36 h 190"/>
                  <a:gd name="T32" fmla="*/ 11 w 140"/>
                  <a:gd name="T33" fmla="*/ 3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 h="190">
                    <a:moveTo>
                      <a:pt x="11" y="36"/>
                    </a:moveTo>
                    <a:lnTo>
                      <a:pt x="11" y="36"/>
                    </a:lnTo>
                    <a:lnTo>
                      <a:pt x="11" y="0"/>
                    </a:lnTo>
                    <a:lnTo>
                      <a:pt x="137" y="0"/>
                    </a:lnTo>
                    <a:lnTo>
                      <a:pt x="137" y="31"/>
                    </a:lnTo>
                    <a:lnTo>
                      <a:pt x="90" y="76"/>
                    </a:lnTo>
                    <a:cubicBezTo>
                      <a:pt x="115" y="81"/>
                      <a:pt x="140" y="94"/>
                      <a:pt x="140" y="129"/>
                    </a:cubicBezTo>
                    <a:cubicBezTo>
                      <a:pt x="140" y="164"/>
                      <a:pt x="114" y="190"/>
                      <a:pt x="73" y="190"/>
                    </a:cubicBezTo>
                    <a:cubicBezTo>
                      <a:pt x="39" y="190"/>
                      <a:pt x="16" y="177"/>
                      <a:pt x="0" y="158"/>
                    </a:cubicBezTo>
                    <a:lnTo>
                      <a:pt x="28" y="131"/>
                    </a:lnTo>
                    <a:cubicBezTo>
                      <a:pt x="41" y="145"/>
                      <a:pt x="54" y="153"/>
                      <a:pt x="73" y="153"/>
                    </a:cubicBezTo>
                    <a:cubicBezTo>
                      <a:pt x="89" y="153"/>
                      <a:pt x="100" y="145"/>
                      <a:pt x="100" y="131"/>
                    </a:cubicBezTo>
                    <a:cubicBezTo>
                      <a:pt x="100" y="115"/>
                      <a:pt x="87" y="107"/>
                      <a:pt x="63" y="107"/>
                    </a:cubicBezTo>
                    <a:lnTo>
                      <a:pt x="46" y="107"/>
                    </a:lnTo>
                    <a:lnTo>
                      <a:pt x="40" y="80"/>
                    </a:lnTo>
                    <a:lnTo>
                      <a:pt x="84" y="36"/>
                    </a:lnTo>
                    <a:lnTo>
                      <a:pt x="11"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25"/>
              <p:cNvSpPr>
                <a:spLocks noEditPoints="1"/>
              </p:cNvSpPr>
              <p:nvPr/>
            </p:nvSpPr>
            <p:spPr bwMode="auto">
              <a:xfrm>
                <a:off x="3316" y="1613"/>
                <a:ext cx="59" cy="69"/>
              </a:xfrm>
              <a:custGeom>
                <a:avLst/>
                <a:gdLst>
                  <a:gd name="T0" fmla="*/ 98 w 162"/>
                  <a:gd name="T1" fmla="*/ 56 h 188"/>
                  <a:gd name="T2" fmla="*/ 98 w 162"/>
                  <a:gd name="T3" fmla="*/ 56 h 188"/>
                  <a:gd name="T4" fmla="*/ 48 w 162"/>
                  <a:gd name="T5" fmla="*/ 114 h 188"/>
                  <a:gd name="T6" fmla="*/ 98 w 162"/>
                  <a:gd name="T7" fmla="*/ 114 h 188"/>
                  <a:gd name="T8" fmla="*/ 98 w 162"/>
                  <a:gd name="T9" fmla="*/ 56 h 188"/>
                  <a:gd name="T10" fmla="*/ 137 w 162"/>
                  <a:gd name="T11" fmla="*/ 0 h 188"/>
                  <a:gd name="T12" fmla="*/ 137 w 162"/>
                  <a:gd name="T13" fmla="*/ 0 h 188"/>
                  <a:gd name="T14" fmla="*/ 137 w 162"/>
                  <a:gd name="T15" fmla="*/ 114 h 188"/>
                  <a:gd name="T16" fmla="*/ 162 w 162"/>
                  <a:gd name="T17" fmla="*/ 114 h 188"/>
                  <a:gd name="T18" fmla="*/ 162 w 162"/>
                  <a:gd name="T19" fmla="*/ 148 h 188"/>
                  <a:gd name="T20" fmla="*/ 137 w 162"/>
                  <a:gd name="T21" fmla="*/ 148 h 188"/>
                  <a:gd name="T22" fmla="*/ 137 w 162"/>
                  <a:gd name="T23" fmla="*/ 188 h 188"/>
                  <a:gd name="T24" fmla="*/ 98 w 162"/>
                  <a:gd name="T25" fmla="*/ 188 h 188"/>
                  <a:gd name="T26" fmla="*/ 98 w 162"/>
                  <a:gd name="T27" fmla="*/ 148 h 188"/>
                  <a:gd name="T28" fmla="*/ 6 w 162"/>
                  <a:gd name="T29" fmla="*/ 148 h 188"/>
                  <a:gd name="T30" fmla="*/ 0 w 162"/>
                  <a:gd name="T31" fmla="*/ 119 h 188"/>
                  <a:gd name="T32" fmla="*/ 102 w 162"/>
                  <a:gd name="T33" fmla="*/ 0 h 188"/>
                  <a:gd name="T34" fmla="*/ 137 w 162"/>
                  <a:gd name="T3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188">
                    <a:moveTo>
                      <a:pt x="98" y="56"/>
                    </a:moveTo>
                    <a:lnTo>
                      <a:pt x="98" y="56"/>
                    </a:lnTo>
                    <a:lnTo>
                      <a:pt x="48" y="114"/>
                    </a:lnTo>
                    <a:lnTo>
                      <a:pt x="98" y="114"/>
                    </a:lnTo>
                    <a:lnTo>
                      <a:pt x="98" y="56"/>
                    </a:lnTo>
                    <a:close/>
                    <a:moveTo>
                      <a:pt x="137" y="0"/>
                    </a:moveTo>
                    <a:lnTo>
                      <a:pt x="137" y="0"/>
                    </a:lnTo>
                    <a:lnTo>
                      <a:pt x="137" y="114"/>
                    </a:lnTo>
                    <a:lnTo>
                      <a:pt x="162" y="114"/>
                    </a:lnTo>
                    <a:lnTo>
                      <a:pt x="162" y="148"/>
                    </a:lnTo>
                    <a:lnTo>
                      <a:pt x="137" y="148"/>
                    </a:lnTo>
                    <a:lnTo>
                      <a:pt x="137" y="188"/>
                    </a:lnTo>
                    <a:lnTo>
                      <a:pt x="98" y="188"/>
                    </a:lnTo>
                    <a:lnTo>
                      <a:pt x="98" y="148"/>
                    </a:lnTo>
                    <a:lnTo>
                      <a:pt x="6" y="148"/>
                    </a:lnTo>
                    <a:lnTo>
                      <a:pt x="0" y="119"/>
                    </a:lnTo>
                    <a:lnTo>
                      <a:pt x="102" y="0"/>
                    </a:lnTo>
                    <a:lnTo>
                      <a:pt x="1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26"/>
              <p:cNvSpPr>
                <a:spLocks/>
              </p:cNvSpPr>
              <p:nvPr/>
            </p:nvSpPr>
            <p:spPr bwMode="auto">
              <a:xfrm>
                <a:off x="3387" y="1666"/>
                <a:ext cx="15" cy="16"/>
              </a:xfrm>
              <a:custGeom>
                <a:avLst/>
                <a:gdLst>
                  <a:gd name="T0" fmla="*/ 0 w 43"/>
                  <a:gd name="T1" fmla="*/ 0 h 43"/>
                  <a:gd name="T2" fmla="*/ 0 w 43"/>
                  <a:gd name="T3" fmla="*/ 0 h 43"/>
                  <a:gd name="T4" fmla="*/ 43 w 43"/>
                  <a:gd name="T5" fmla="*/ 0 h 43"/>
                  <a:gd name="T6" fmla="*/ 43 w 43"/>
                  <a:gd name="T7" fmla="*/ 43 h 43"/>
                  <a:gd name="T8" fmla="*/ 0 w 43"/>
                  <a:gd name="T9" fmla="*/ 43 h 43"/>
                  <a:gd name="T10" fmla="*/ 0 w 43"/>
                  <a:gd name="T11" fmla="*/ 0 h 43"/>
                </a:gdLst>
                <a:ahLst/>
                <a:cxnLst>
                  <a:cxn ang="0">
                    <a:pos x="T0" y="T1"/>
                  </a:cxn>
                  <a:cxn ang="0">
                    <a:pos x="T2" y="T3"/>
                  </a:cxn>
                  <a:cxn ang="0">
                    <a:pos x="T4" y="T5"/>
                  </a:cxn>
                  <a:cxn ang="0">
                    <a:pos x="T6" y="T7"/>
                  </a:cxn>
                  <a:cxn ang="0">
                    <a:pos x="T8" y="T9"/>
                  </a:cxn>
                  <a:cxn ang="0">
                    <a:pos x="T10" y="T11"/>
                  </a:cxn>
                </a:cxnLst>
                <a:rect l="0" t="0" r="r" b="b"/>
                <a:pathLst>
                  <a:path w="43" h="43">
                    <a:moveTo>
                      <a:pt x="0" y="0"/>
                    </a:moveTo>
                    <a:lnTo>
                      <a:pt x="0" y="0"/>
                    </a:lnTo>
                    <a:lnTo>
                      <a:pt x="43" y="0"/>
                    </a:lnTo>
                    <a:lnTo>
                      <a:pt x="43" y="43"/>
                    </a:lnTo>
                    <a:lnTo>
                      <a:pt x="0" y="4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27"/>
              <p:cNvSpPr>
                <a:spLocks/>
              </p:cNvSpPr>
              <p:nvPr/>
            </p:nvSpPr>
            <p:spPr bwMode="auto">
              <a:xfrm>
                <a:off x="3413" y="1613"/>
                <a:ext cx="49" cy="69"/>
              </a:xfrm>
              <a:custGeom>
                <a:avLst/>
                <a:gdLst>
                  <a:gd name="T0" fmla="*/ 0 w 135"/>
                  <a:gd name="T1" fmla="*/ 0 h 187"/>
                  <a:gd name="T2" fmla="*/ 0 w 135"/>
                  <a:gd name="T3" fmla="*/ 0 h 187"/>
                  <a:gd name="T4" fmla="*/ 135 w 135"/>
                  <a:gd name="T5" fmla="*/ 0 h 187"/>
                  <a:gd name="T6" fmla="*/ 135 w 135"/>
                  <a:gd name="T7" fmla="*/ 31 h 187"/>
                  <a:gd name="T8" fmla="*/ 51 w 135"/>
                  <a:gd name="T9" fmla="*/ 187 h 187"/>
                  <a:gd name="T10" fmla="*/ 4 w 135"/>
                  <a:gd name="T11" fmla="*/ 187 h 187"/>
                  <a:gd name="T12" fmla="*/ 88 w 135"/>
                  <a:gd name="T13" fmla="*/ 36 h 187"/>
                  <a:gd name="T14" fmla="*/ 0 w 135"/>
                  <a:gd name="T15" fmla="*/ 36 h 187"/>
                  <a:gd name="T16" fmla="*/ 0 w 135"/>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87">
                    <a:moveTo>
                      <a:pt x="0" y="0"/>
                    </a:moveTo>
                    <a:lnTo>
                      <a:pt x="0" y="0"/>
                    </a:lnTo>
                    <a:lnTo>
                      <a:pt x="135" y="0"/>
                    </a:lnTo>
                    <a:lnTo>
                      <a:pt x="135" y="31"/>
                    </a:lnTo>
                    <a:lnTo>
                      <a:pt x="51" y="187"/>
                    </a:lnTo>
                    <a:lnTo>
                      <a:pt x="4" y="187"/>
                    </a:lnTo>
                    <a:lnTo>
                      <a:pt x="88" y="36"/>
                    </a:lnTo>
                    <a:lnTo>
                      <a:pt x="0" y="3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28"/>
              <p:cNvSpPr>
                <a:spLocks/>
              </p:cNvSpPr>
              <p:nvPr/>
            </p:nvSpPr>
            <p:spPr bwMode="auto">
              <a:xfrm>
                <a:off x="3254" y="1823"/>
                <a:ext cx="30" cy="69"/>
              </a:xfrm>
              <a:custGeom>
                <a:avLst/>
                <a:gdLst>
                  <a:gd name="T0" fmla="*/ 54 w 82"/>
                  <a:gd name="T1" fmla="*/ 0 h 188"/>
                  <a:gd name="T2" fmla="*/ 54 w 82"/>
                  <a:gd name="T3" fmla="*/ 0 h 188"/>
                  <a:gd name="T4" fmla="*/ 82 w 82"/>
                  <a:gd name="T5" fmla="*/ 0 h 188"/>
                  <a:gd name="T6" fmla="*/ 82 w 82"/>
                  <a:gd name="T7" fmla="*/ 188 h 188"/>
                  <a:gd name="T8" fmla="*/ 41 w 82"/>
                  <a:gd name="T9" fmla="*/ 188 h 188"/>
                  <a:gd name="T10" fmla="*/ 41 w 82"/>
                  <a:gd name="T11" fmla="*/ 42 h 188"/>
                  <a:gd name="T12" fmla="*/ 9 w 82"/>
                  <a:gd name="T13" fmla="*/ 50 h 188"/>
                  <a:gd name="T14" fmla="*/ 0 w 82"/>
                  <a:gd name="T15" fmla="*/ 16 h 188"/>
                  <a:gd name="T16" fmla="*/ 54 w 82"/>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88">
                    <a:moveTo>
                      <a:pt x="54" y="0"/>
                    </a:moveTo>
                    <a:lnTo>
                      <a:pt x="54" y="0"/>
                    </a:lnTo>
                    <a:lnTo>
                      <a:pt x="82" y="0"/>
                    </a:lnTo>
                    <a:lnTo>
                      <a:pt x="82" y="188"/>
                    </a:lnTo>
                    <a:lnTo>
                      <a:pt x="41" y="188"/>
                    </a:lnTo>
                    <a:lnTo>
                      <a:pt x="41" y="42"/>
                    </a:lnTo>
                    <a:lnTo>
                      <a:pt x="9" y="50"/>
                    </a:lnTo>
                    <a:lnTo>
                      <a:pt x="0" y="16"/>
                    </a:lnTo>
                    <a:lnTo>
                      <a:pt x="5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29"/>
              <p:cNvSpPr>
                <a:spLocks/>
              </p:cNvSpPr>
              <p:nvPr/>
            </p:nvSpPr>
            <p:spPr bwMode="auto">
              <a:xfrm>
                <a:off x="3300" y="1824"/>
                <a:ext cx="49" cy="68"/>
              </a:xfrm>
              <a:custGeom>
                <a:avLst/>
                <a:gdLst>
                  <a:gd name="T0" fmla="*/ 0 w 134"/>
                  <a:gd name="T1" fmla="*/ 0 h 186"/>
                  <a:gd name="T2" fmla="*/ 0 w 134"/>
                  <a:gd name="T3" fmla="*/ 0 h 186"/>
                  <a:gd name="T4" fmla="*/ 134 w 134"/>
                  <a:gd name="T5" fmla="*/ 0 h 186"/>
                  <a:gd name="T6" fmla="*/ 134 w 134"/>
                  <a:gd name="T7" fmla="*/ 31 h 186"/>
                  <a:gd name="T8" fmla="*/ 50 w 134"/>
                  <a:gd name="T9" fmla="*/ 186 h 186"/>
                  <a:gd name="T10" fmla="*/ 4 w 134"/>
                  <a:gd name="T11" fmla="*/ 186 h 186"/>
                  <a:gd name="T12" fmla="*/ 87 w 134"/>
                  <a:gd name="T13" fmla="*/ 35 h 186"/>
                  <a:gd name="T14" fmla="*/ 0 w 134"/>
                  <a:gd name="T15" fmla="*/ 35 h 186"/>
                  <a:gd name="T16" fmla="*/ 0 w 134"/>
                  <a:gd name="T1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86">
                    <a:moveTo>
                      <a:pt x="0" y="0"/>
                    </a:moveTo>
                    <a:lnTo>
                      <a:pt x="0" y="0"/>
                    </a:lnTo>
                    <a:lnTo>
                      <a:pt x="134" y="0"/>
                    </a:lnTo>
                    <a:lnTo>
                      <a:pt x="134" y="31"/>
                    </a:lnTo>
                    <a:lnTo>
                      <a:pt x="50" y="186"/>
                    </a:lnTo>
                    <a:lnTo>
                      <a:pt x="4" y="186"/>
                    </a:lnTo>
                    <a:lnTo>
                      <a:pt x="87" y="35"/>
                    </a:lnTo>
                    <a:lnTo>
                      <a:pt x="0" y="3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30"/>
              <p:cNvSpPr>
                <a:spLocks/>
              </p:cNvSpPr>
              <p:nvPr/>
            </p:nvSpPr>
            <p:spPr bwMode="auto">
              <a:xfrm>
                <a:off x="3254" y="1956"/>
                <a:ext cx="30" cy="69"/>
              </a:xfrm>
              <a:custGeom>
                <a:avLst/>
                <a:gdLst>
                  <a:gd name="T0" fmla="*/ 54 w 82"/>
                  <a:gd name="T1" fmla="*/ 0 h 188"/>
                  <a:gd name="T2" fmla="*/ 54 w 82"/>
                  <a:gd name="T3" fmla="*/ 0 h 188"/>
                  <a:gd name="T4" fmla="*/ 82 w 82"/>
                  <a:gd name="T5" fmla="*/ 0 h 188"/>
                  <a:gd name="T6" fmla="*/ 82 w 82"/>
                  <a:gd name="T7" fmla="*/ 188 h 188"/>
                  <a:gd name="T8" fmla="*/ 41 w 82"/>
                  <a:gd name="T9" fmla="*/ 188 h 188"/>
                  <a:gd name="T10" fmla="*/ 41 w 82"/>
                  <a:gd name="T11" fmla="*/ 42 h 188"/>
                  <a:gd name="T12" fmla="*/ 9 w 82"/>
                  <a:gd name="T13" fmla="*/ 50 h 188"/>
                  <a:gd name="T14" fmla="*/ 0 w 82"/>
                  <a:gd name="T15" fmla="*/ 16 h 188"/>
                  <a:gd name="T16" fmla="*/ 54 w 82"/>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88">
                    <a:moveTo>
                      <a:pt x="54" y="0"/>
                    </a:moveTo>
                    <a:lnTo>
                      <a:pt x="54" y="0"/>
                    </a:lnTo>
                    <a:lnTo>
                      <a:pt x="82" y="0"/>
                    </a:lnTo>
                    <a:lnTo>
                      <a:pt x="82" y="188"/>
                    </a:lnTo>
                    <a:lnTo>
                      <a:pt x="41" y="188"/>
                    </a:lnTo>
                    <a:lnTo>
                      <a:pt x="41" y="42"/>
                    </a:lnTo>
                    <a:lnTo>
                      <a:pt x="9" y="50"/>
                    </a:lnTo>
                    <a:lnTo>
                      <a:pt x="0" y="16"/>
                    </a:lnTo>
                    <a:lnTo>
                      <a:pt x="5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31"/>
              <p:cNvSpPr>
                <a:spLocks noEditPoints="1"/>
              </p:cNvSpPr>
              <p:nvPr/>
            </p:nvSpPr>
            <p:spPr bwMode="auto">
              <a:xfrm>
                <a:off x="3299" y="1955"/>
                <a:ext cx="54" cy="71"/>
              </a:xfrm>
              <a:custGeom>
                <a:avLst/>
                <a:gdLst>
                  <a:gd name="T0" fmla="*/ 74 w 147"/>
                  <a:gd name="T1" fmla="*/ 102 h 193"/>
                  <a:gd name="T2" fmla="*/ 74 w 147"/>
                  <a:gd name="T3" fmla="*/ 102 h 193"/>
                  <a:gd name="T4" fmla="*/ 42 w 147"/>
                  <a:gd name="T5" fmla="*/ 129 h 193"/>
                  <a:gd name="T6" fmla="*/ 74 w 147"/>
                  <a:gd name="T7" fmla="*/ 157 h 193"/>
                  <a:gd name="T8" fmla="*/ 106 w 147"/>
                  <a:gd name="T9" fmla="*/ 130 h 193"/>
                  <a:gd name="T10" fmla="*/ 74 w 147"/>
                  <a:gd name="T11" fmla="*/ 102 h 193"/>
                  <a:gd name="T12" fmla="*/ 118 w 147"/>
                  <a:gd name="T13" fmla="*/ 52 h 193"/>
                  <a:gd name="T14" fmla="*/ 118 w 147"/>
                  <a:gd name="T15" fmla="*/ 52 h 193"/>
                  <a:gd name="T16" fmla="*/ 80 w 147"/>
                  <a:gd name="T17" fmla="*/ 37 h 193"/>
                  <a:gd name="T18" fmla="*/ 43 w 147"/>
                  <a:gd name="T19" fmla="*/ 80 h 193"/>
                  <a:gd name="T20" fmla="*/ 81 w 147"/>
                  <a:gd name="T21" fmla="*/ 68 h 193"/>
                  <a:gd name="T22" fmla="*/ 147 w 147"/>
                  <a:gd name="T23" fmla="*/ 128 h 193"/>
                  <a:gd name="T24" fmla="*/ 76 w 147"/>
                  <a:gd name="T25" fmla="*/ 193 h 193"/>
                  <a:gd name="T26" fmla="*/ 22 w 147"/>
                  <a:gd name="T27" fmla="*/ 173 h 193"/>
                  <a:gd name="T28" fmla="*/ 0 w 147"/>
                  <a:gd name="T29" fmla="*/ 102 h 193"/>
                  <a:gd name="T30" fmla="*/ 82 w 147"/>
                  <a:gd name="T31" fmla="*/ 0 h 193"/>
                  <a:gd name="T32" fmla="*/ 140 w 147"/>
                  <a:gd name="T33" fmla="*/ 20 h 193"/>
                  <a:gd name="T34" fmla="*/ 118 w 147"/>
                  <a:gd name="T35" fmla="*/ 5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193">
                    <a:moveTo>
                      <a:pt x="74" y="102"/>
                    </a:moveTo>
                    <a:lnTo>
                      <a:pt x="74" y="102"/>
                    </a:lnTo>
                    <a:cubicBezTo>
                      <a:pt x="53" y="102"/>
                      <a:pt x="42" y="113"/>
                      <a:pt x="42" y="129"/>
                    </a:cubicBezTo>
                    <a:cubicBezTo>
                      <a:pt x="42" y="146"/>
                      <a:pt x="54" y="157"/>
                      <a:pt x="74" y="157"/>
                    </a:cubicBezTo>
                    <a:cubicBezTo>
                      <a:pt x="94" y="157"/>
                      <a:pt x="106" y="146"/>
                      <a:pt x="106" y="130"/>
                    </a:cubicBezTo>
                    <a:cubicBezTo>
                      <a:pt x="106" y="114"/>
                      <a:pt x="94" y="102"/>
                      <a:pt x="74" y="102"/>
                    </a:cubicBezTo>
                    <a:close/>
                    <a:moveTo>
                      <a:pt x="118" y="52"/>
                    </a:moveTo>
                    <a:lnTo>
                      <a:pt x="118" y="52"/>
                    </a:lnTo>
                    <a:cubicBezTo>
                      <a:pt x="106" y="42"/>
                      <a:pt x="96" y="37"/>
                      <a:pt x="80" y="37"/>
                    </a:cubicBezTo>
                    <a:cubicBezTo>
                      <a:pt x="57" y="37"/>
                      <a:pt x="45" y="56"/>
                      <a:pt x="43" y="80"/>
                    </a:cubicBezTo>
                    <a:cubicBezTo>
                      <a:pt x="52" y="74"/>
                      <a:pt x="63" y="68"/>
                      <a:pt x="81" y="68"/>
                    </a:cubicBezTo>
                    <a:cubicBezTo>
                      <a:pt x="118" y="68"/>
                      <a:pt x="147" y="89"/>
                      <a:pt x="147" y="128"/>
                    </a:cubicBezTo>
                    <a:cubicBezTo>
                      <a:pt x="147" y="166"/>
                      <a:pt x="116" y="193"/>
                      <a:pt x="76" y="193"/>
                    </a:cubicBezTo>
                    <a:cubicBezTo>
                      <a:pt x="52" y="193"/>
                      <a:pt x="35" y="186"/>
                      <a:pt x="22" y="173"/>
                    </a:cubicBezTo>
                    <a:cubicBezTo>
                      <a:pt x="8" y="159"/>
                      <a:pt x="0" y="139"/>
                      <a:pt x="0" y="102"/>
                    </a:cubicBezTo>
                    <a:cubicBezTo>
                      <a:pt x="0" y="44"/>
                      <a:pt x="26" y="0"/>
                      <a:pt x="82" y="0"/>
                    </a:cubicBezTo>
                    <a:cubicBezTo>
                      <a:pt x="107" y="0"/>
                      <a:pt x="124" y="7"/>
                      <a:pt x="140" y="20"/>
                    </a:cubicBezTo>
                    <a:lnTo>
                      <a:pt x="118"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32"/>
              <p:cNvSpPr>
                <a:spLocks/>
              </p:cNvSpPr>
              <p:nvPr/>
            </p:nvSpPr>
            <p:spPr bwMode="auto">
              <a:xfrm>
                <a:off x="3364" y="2009"/>
                <a:ext cx="16" cy="16"/>
              </a:xfrm>
              <a:custGeom>
                <a:avLst/>
                <a:gdLst>
                  <a:gd name="T0" fmla="*/ 0 w 44"/>
                  <a:gd name="T1" fmla="*/ 0 h 42"/>
                  <a:gd name="T2" fmla="*/ 0 w 44"/>
                  <a:gd name="T3" fmla="*/ 0 h 42"/>
                  <a:gd name="T4" fmla="*/ 44 w 44"/>
                  <a:gd name="T5" fmla="*/ 0 h 42"/>
                  <a:gd name="T6" fmla="*/ 44 w 44"/>
                  <a:gd name="T7" fmla="*/ 42 h 42"/>
                  <a:gd name="T8" fmla="*/ 0 w 44"/>
                  <a:gd name="T9" fmla="*/ 42 h 42"/>
                  <a:gd name="T10" fmla="*/ 0 w 44"/>
                  <a:gd name="T11" fmla="*/ 0 h 42"/>
                </a:gdLst>
                <a:ahLst/>
                <a:cxnLst>
                  <a:cxn ang="0">
                    <a:pos x="T0" y="T1"/>
                  </a:cxn>
                  <a:cxn ang="0">
                    <a:pos x="T2" y="T3"/>
                  </a:cxn>
                  <a:cxn ang="0">
                    <a:pos x="T4" y="T5"/>
                  </a:cxn>
                  <a:cxn ang="0">
                    <a:pos x="T6" y="T7"/>
                  </a:cxn>
                  <a:cxn ang="0">
                    <a:pos x="T8" y="T9"/>
                  </a:cxn>
                  <a:cxn ang="0">
                    <a:pos x="T10" y="T11"/>
                  </a:cxn>
                </a:cxnLst>
                <a:rect l="0" t="0" r="r" b="b"/>
                <a:pathLst>
                  <a:path w="44" h="42">
                    <a:moveTo>
                      <a:pt x="0" y="0"/>
                    </a:moveTo>
                    <a:lnTo>
                      <a:pt x="0" y="0"/>
                    </a:lnTo>
                    <a:lnTo>
                      <a:pt x="44" y="0"/>
                    </a:lnTo>
                    <a:lnTo>
                      <a:pt x="44" y="42"/>
                    </a:lnTo>
                    <a:lnTo>
                      <a:pt x="0" y="4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33"/>
              <p:cNvSpPr>
                <a:spLocks noEditPoints="1"/>
              </p:cNvSpPr>
              <p:nvPr/>
            </p:nvSpPr>
            <p:spPr bwMode="auto">
              <a:xfrm>
                <a:off x="3392" y="1955"/>
                <a:ext cx="54" cy="71"/>
              </a:xfrm>
              <a:custGeom>
                <a:avLst/>
                <a:gdLst>
                  <a:gd name="T0" fmla="*/ 73 w 147"/>
                  <a:gd name="T1" fmla="*/ 102 h 193"/>
                  <a:gd name="T2" fmla="*/ 73 w 147"/>
                  <a:gd name="T3" fmla="*/ 102 h 193"/>
                  <a:gd name="T4" fmla="*/ 41 w 147"/>
                  <a:gd name="T5" fmla="*/ 129 h 193"/>
                  <a:gd name="T6" fmla="*/ 74 w 147"/>
                  <a:gd name="T7" fmla="*/ 157 h 193"/>
                  <a:gd name="T8" fmla="*/ 106 w 147"/>
                  <a:gd name="T9" fmla="*/ 130 h 193"/>
                  <a:gd name="T10" fmla="*/ 73 w 147"/>
                  <a:gd name="T11" fmla="*/ 102 h 193"/>
                  <a:gd name="T12" fmla="*/ 118 w 147"/>
                  <a:gd name="T13" fmla="*/ 52 h 193"/>
                  <a:gd name="T14" fmla="*/ 118 w 147"/>
                  <a:gd name="T15" fmla="*/ 52 h 193"/>
                  <a:gd name="T16" fmla="*/ 80 w 147"/>
                  <a:gd name="T17" fmla="*/ 37 h 193"/>
                  <a:gd name="T18" fmla="*/ 43 w 147"/>
                  <a:gd name="T19" fmla="*/ 80 h 193"/>
                  <a:gd name="T20" fmla="*/ 81 w 147"/>
                  <a:gd name="T21" fmla="*/ 68 h 193"/>
                  <a:gd name="T22" fmla="*/ 147 w 147"/>
                  <a:gd name="T23" fmla="*/ 128 h 193"/>
                  <a:gd name="T24" fmla="*/ 76 w 147"/>
                  <a:gd name="T25" fmla="*/ 193 h 193"/>
                  <a:gd name="T26" fmla="*/ 22 w 147"/>
                  <a:gd name="T27" fmla="*/ 173 h 193"/>
                  <a:gd name="T28" fmla="*/ 0 w 147"/>
                  <a:gd name="T29" fmla="*/ 102 h 193"/>
                  <a:gd name="T30" fmla="*/ 81 w 147"/>
                  <a:gd name="T31" fmla="*/ 0 h 193"/>
                  <a:gd name="T32" fmla="*/ 140 w 147"/>
                  <a:gd name="T33" fmla="*/ 20 h 193"/>
                  <a:gd name="T34" fmla="*/ 118 w 147"/>
                  <a:gd name="T35" fmla="*/ 5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193">
                    <a:moveTo>
                      <a:pt x="73" y="102"/>
                    </a:moveTo>
                    <a:lnTo>
                      <a:pt x="73" y="102"/>
                    </a:lnTo>
                    <a:cubicBezTo>
                      <a:pt x="53" y="102"/>
                      <a:pt x="41" y="113"/>
                      <a:pt x="41" y="129"/>
                    </a:cubicBezTo>
                    <a:cubicBezTo>
                      <a:pt x="41" y="146"/>
                      <a:pt x="54" y="157"/>
                      <a:pt x="74" y="157"/>
                    </a:cubicBezTo>
                    <a:cubicBezTo>
                      <a:pt x="94" y="157"/>
                      <a:pt x="106" y="146"/>
                      <a:pt x="106" y="130"/>
                    </a:cubicBezTo>
                    <a:cubicBezTo>
                      <a:pt x="106" y="114"/>
                      <a:pt x="94" y="102"/>
                      <a:pt x="73" y="102"/>
                    </a:cubicBezTo>
                    <a:close/>
                    <a:moveTo>
                      <a:pt x="118" y="52"/>
                    </a:moveTo>
                    <a:lnTo>
                      <a:pt x="118" y="52"/>
                    </a:lnTo>
                    <a:cubicBezTo>
                      <a:pt x="106" y="42"/>
                      <a:pt x="96" y="37"/>
                      <a:pt x="80" y="37"/>
                    </a:cubicBezTo>
                    <a:cubicBezTo>
                      <a:pt x="57" y="37"/>
                      <a:pt x="45" y="56"/>
                      <a:pt x="43" y="80"/>
                    </a:cubicBezTo>
                    <a:cubicBezTo>
                      <a:pt x="52" y="74"/>
                      <a:pt x="63" y="68"/>
                      <a:pt x="81" y="68"/>
                    </a:cubicBezTo>
                    <a:cubicBezTo>
                      <a:pt x="118" y="68"/>
                      <a:pt x="147" y="89"/>
                      <a:pt x="147" y="128"/>
                    </a:cubicBezTo>
                    <a:cubicBezTo>
                      <a:pt x="147" y="166"/>
                      <a:pt x="116" y="193"/>
                      <a:pt x="76" y="193"/>
                    </a:cubicBezTo>
                    <a:cubicBezTo>
                      <a:pt x="51" y="193"/>
                      <a:pt x="35" y="186"/>
                      <a:pt x="22" y="173"/>
                    </a:cubicBezTo>
                    <a:cubicBezTo>
                      <a:pt x="8" y="159"/>
                      <a:pt x="0" y="139"/>
                      <a:pt x="0" y="102"/>
                    </a:cubicBezTo>
                    <a:cubicBezTo>
                      <a:pt x="0" y="44"/>
                      <a:pt x="26" y="0"/>
                      <a:pt x="81" y="0"/>
                    </a:cubicBezTo>
                    <a:cubicBezTo>
                      <a:pt x="107" y="0"/>
                      <a:pt x="123" y="7"/>
                      <a:pt x="140" y="20"/>
                    </a:cubicBezTo>
                    <a:lnTo>
                      <a:pt x="118"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34"/>
              <p:cNvSpPr>
                <a:spLocks noEditPoints="1"/>
              </p:cNvSpPr>
              <p:nvPr/>
            </p:nvSpPr>
            <p:spPr bwMode="auto">
              <a:xfrm>
                <a:off x="3257" y="2063"/>
                <a:ext cx="52" cy="70"/>
              </a:xfrm>
              <a:custGeom>
                <a:avLst/>
                <a:gdLst>
                  <a:gd name="T0" fmla="*/ 72 w 144"/>
                  <a:gd name="T1" fmla="*/ 34 h 192"/>
                  <a:gd name="T2" fmla="*/ 72 w 144"/>
                  <a:gd name="T3" fmla="*/ 34 h 192"/>
                  <a:gd name="T4" fmla="*/ 45 w 144"/>
                  <a:gd name="T5" fmla="*/ 56 h 192"/>
                  <a:gd name="T6" fmla="*/ 72 w 144"/>
                  <a:gd name="T7" fmla="*/ 79 h 192"/>
                  <a:gd name="T8" fmla="*/ 99 w 144"/>
                  <a:gd name="T9" fmla="*/ 56 h 192"/>
                  <a:gd name="T10" fmla="*/ 72 w 144"/>
                  <a:gd name="T11" fmla="*/ 34 h 192"/>
                  <a:gd name="T12" fmla="*/ 72 w 144"/>
                  <a:gd name="T13" fmla="*/ 112 h 192"/>
                  <a:gd name="T14" fmla="*/ 72 w 144"/>
                  <a:gd name="T15" fmla="*/ 112 h 192"/>
                  <a:gd name="T16" fmla="*/ 40 w 144"/>
                  <a:gd name="T17" fmla="*/ 135 h 192"/>
                  <a:gd name="T18" fmla="*/ 72 w 144"/>
                  <a:gd name="T19" fmla="*/ 159 h 192"/>
                  <a:gd name="T20" fmla="*/ 104 w 144"/>
                  <a:gd name="T21" fmla="*/ 135 h 192"/>
                  <a:gd name="T22" fmla="*/ 72 w 144"/>
                  <a:gd name="T23" fmla="*/ 112 h 192"/>
                  <a:gd name="T24" fmla="*/ 72 w 144"/>
                  <a:gd name="T25" fmla="*/ 192 h 192"/>
                  <a:gd name="T26" fmla="*/ 72 w 144"/>
                  <a:gd name="T27" fmla="*/ 192 h 192"/>
                  <a:gd name="T28" fmla="*/ 0 w 144"/>
                  <a:gd name="T29" fmla="*/ 138 h 192"/>
                  <a:gd name="T30" fmla="*/ 30 w 144"/>
                  <a:gd name="T31" fmla="*/ 93 h 192"/>
                  <a:gd name="T32" fmla="*/ 6 w 144"/>
                  <a:gd name="T33" fmla="*/ 52 h 192"/>
                  <a:gd name="T34" fmla="*/ 72 w 144"/>
                  <a:gd name="T35" fmla="*/ 0 h 192"/>
                  <a:gd name="T36" fmla="*/ 137 w 144"/>
                  <a:gd name="T37" fmla="*/ 52 h 192"/>
                  <a:gd name="T38" fmla="*/ 114 w 144"/>
                  <a:gd name="T39" fmla="*/ 93 h 192"/>
                  <a:gd name="T40" fmla="*/ 144 w 144"/>
                  <a:gd name="T41" fmla="*/ 137 h 192"/>
                  <a:gd name="T42" fmla="*/ 72 w 144"/>
                  <a:gd name="T4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92">
                    <a:moveTo>
                      <a:pt x="72" y="34"/>
                    </a:moveTo>
                    <a:lnTo>
                      <a:pt x="72" y="34"/>
                    </a:lnTo>
                    <a:cubicBezTo>
                      <a:pt x="55" y="34"/>
                      <a:pt x="45" y="44"/>
                      <a:pt x="45" y="56"/>
                    </a:cubicBezTo>
                    <a:cubicBezTo>
                      <a:pt x="45" y="69"/>
                      <a:pt x="56" y="79"/>
                      <a:pt x="72" y="79"/>
                    </a:cubicBezTo>
                    <a:cubicBezTo>
                      <a:pt x="88" y="79"/>
                      <a:pt x="99" y="70"/>
                      <a:pt x="99" y="56"/>
                    </a:cubicBezTo>
                    <a:cubicBezTo>
                      <a:pt x="99" y="45"/>
                      <a:pt x="89" y="34"/>
                      <a:pt x="72" y="34"/>
                    </a:cubicBezTo>
                    <a:close/>
                    <a:moveTo>
                      <a:pt x="72" y="112"/>
                    </a:moveTo>
                    <a:lnTo>
                      <a:pt x="72" y="112"/>
                    </a:lnTo>
                    <a:cubicBezTo>
                      <a:pt x="53" y="112"/>
                      <a:pt x="40" y="120"/>
                      <a:pt x="40" y="135"/>
                    </a:cubicBezTo>
                    <a:cubicBezTo>
                      <a:pt x="40" y="148"/>
                      <a:pt x="52" y="159"/>
                      <a:pt x="72" y="159"/>
                    </a:cubicBezTo>
                    <a:cubicBezTo>
                      <a:pt x="92" y="159"/>
                      <a:pt x="104" y="148"/>
                      <a:pt x="104" y="135"/>
                    </a:cubicBezTo>
                    <a:cubicBezTo>
                      <a:pt x="104" y="120"/>
                      <a:pt x="91" y="112"/>
                      <a:pt x="72" y="112"/>
                    </a:cubicBezTo>
                    <a:close/>
                    <a:moveTo>
                      <a:pt x="72" y="192"/>
                    </a:moveTo>
                    <a:lnTo>
                      <a:pt x="72" y="192"/>
                    </a:lnTo>
                    <a:cubicBezTo>
                      <a:pt x="31" y="192"/>
                      <a:pt x="0" y="171"/>
                      <a:pt x="0" y="138"/>
                    </a:cubicBezTo>
                    <a:cubicBezTo>
                      <a:pt x="0" y="115"/>
                      <a:pt x="10" y="102"/>
                      <a:pt x="30" y="93"/>
                    </a:cubicBezTo>
                    <a:cubicBezTo>
                      <a:pt x="16" y="84"/>
                      <a:pt x="6" y="72"/>
                      <a:pt x="6" y="52"/>
                    </a:cubicBezTo>
                    <a:cubicBezTo>
                      <a:pt x="6" y="23"/>
                      <a:pt x="32" y="0"/>
                      <a:pt x="72" y="0"/>
                    </a:cubicBezTo>
                    <a:cubicBezTo>
                      <a:pt x="111" y="0"/>
                      <a:pt x="137" y="23"/>
                      <a:pt x="137" y="52"/>
                    </a:cubicBezTo>
                    <a:cubicBezTo>
                      <a:pt x="137" y="72"/>
                      <a:pt x="128" y="84"/>
                      <a:pt x="114" y="93"/>
                    </a:cubicBezTo>
                    <a:cubicBezTo>
                      <a:pt x="133" y="103"/>
                      <a:pt x="144" y="115"/>
                      <a:pt x="144" y="137"/>
                    </a:cubicBezTo>
                    <a:cubicBezTo>
                      <a:pt x="144" y="172"/>
                      <a:pt x="113" y="192"/>
                      <a:pt x="72" y="19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35"/>
              <p:cNvSpPr>
                <a:spLocks/>
              </p:cNvSpPr>
              <p:nvPr/>
            </p:nvSpPr>
            <p:spPr bwMode="auto">
              <a:xfrm>
                <a:off x="3320" y="2117"/>
                <a:ext cx="16" cy="16"/>
              </a:xfrm>
              <a:custGeom>
                <a:avLst/>
                <a:gdLst>
                  <a:gd name="T0" fmla="*/ 0 w 44"/>
                  <a:gd name="T1" fmla="*/ 0 h 43"/>
                  <a:gd name="T2" fmla="*/ 0 w 44"/>
                  <a:gd name="T3" fmla="*/ 0 h 43"/>
                  <a:gd name="T4" fmla="*/ 44 w 44"/>
                  <a:gd name="T5" fmla="*/ 0 h 43"/>
                  <a:gd name="T6" fmla="*/ 44 w 44"/>
                  <a:gd name="T7" fmla="*/ 43 h 43"/>
                  <a:gd name="T8" fmla="*/ 0 w 44"/>
                  <a:gd name="T9" fmla="*/ 43 h 43"/>
                  <a:gd name="T10" fmla="*/ 0 w 44"/>
                  <a:gd name="T11" fmla="*/ 0 h 43"/>
                </a:gdLst>
                <a:ahLst/>
                <a:cxnLst>
                  <a:cxn ang="0">
                    <a:pos x="T0" y="T1"/>
                  </a:cxn>
                  <a:cxn ang="0">
                    <a:pos x="T2" y="T3"/>
                  </a:cxn>
                  <a:cxn ang="0">
                    <a:pos x="T4" y="T5"/>
                  </a:cxn>
                  <a:cxn ang="0">
                    <a:pos x="T6" y="T7"/>
                  </a:cxn>
                  <a:cxn ang="0">
                    <a:pos x="T8" y="T9"/>
                  </a:cxn>
                  <a:cxn ang="0">
                    <a:pos x="T10" y="T11"/>
                  </a:cxn>
                </a:cxnLst>
                <a:rect l="0" t="0" r="r" b="b"/>
                <a:pathLst>
                  <a:path w="44" h="43">
                    <a:moveTo>
                      <a:pt x="0" y="0"/>
                    </a:moveTo>
                    <a:lnTo>
                      <a:pt x="0" y="0"/>
                    </a:lnTo>
                    <a:lnTo>
                      <a:pt x="44" y="0"/>
                    </a:lnTo>
                    <a:lnTo>
                      <a:pt x="44" y="43"/>
                    </a:lnTo>
                    <a:lnTo>
                      <a:pt x="0" y="4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36"/>
              <p:cNvSpPr>
                <a:spLocks/>
              </p:cNvSpPr>
              <p:nvPr/>
            </p:nvSpPr>
            <p:spPr bwMode="auto">
              <a:xfrm>
                <a:off x="3346" y="2064"/>
                <a:ext cx="52" cy="70"/>
              </a:xfrm>
              <a:custGeom>
                <a:avLst/>
                <a:gdLst>
                  <a:gd name="T0" fmla="*/ 17 w 140"/>
                  <a:gd name="T1" fmla="*/ 0 h 190"/>
                  <a:gd name="T2" fmla="*/ 17 w 140"/>
                  <a:gd name="T3" fmla="*/ 0 h 190"/>
                  <a:gd name="T4" fmla="*/ 132 w 140"/>
                  <a:gd name="T5" fmla="*/ 0 h 190"/>
                  <a:gd name="T6" fmla="*/ 132 w 140"/>
                  <a:gd name="T7" fmla="*/ 36 h 190"/>
                  <a:gd name="T8" fmla="*/ 53 w 140"/>
                  <a:gd name="T9" fmla="*/ 36 h 190"/>
                  <a:gd name="T10" fmla="*/ 51 w 140"/>
                  <a:gd name="T11" fmla="*/ 68 h 190"/>
                  <a:gd name="T12" fmla="*/ 75 w 140"/>
                  <a:gd name="T13" fmla="*/ 65 h 190"/>
                  <a:gd name="T14" fmla="*/ 140 w 140"/>
                  <a:gd name="T15" fmla="*/ 125 h 190"/>
                  <a:gd name="T16" fmla="*/ 69 w 140"/>
                  <a:gd name="T17" fmla="*/ 190 h 190"/>
                  <a:gd name="T18" fmla="*/ 0 w 140"/>
                  <a:gd name="T19" fmla="*/ 162 h 190"/>
                  <a:gd name="T20" fmla="*/ 24 w 140"/>
                  <a:gd name="T21" fmla="*/ 132 h 190"/>
                  <a:gd name="T22" fmla="*/ 69 w 140"/>
                  <a:gd name="T23" fmla="*/ 153 h 190"/>
                  <a:gd name="T24" fmla="*/ 100 w 140"/>
                  <a:gd name="T25" fmla="*/ 126 h 190"/>
                  <a:gd name="T26" fmla="*/ 67 w 140"/>
                  <a:gd name="T27" fmla="*/ 101 h 190"/>
                  <a:gd name="T28" fmla="*/ 36 w 140"/>
                  <a:gd name="T29" fmla="*/ 108 h 190"/>
                  <a:gd name="T30" fmla="*/ 12 w 140"/>
                  <a:gd name="T31" fmla="*/ 92 h 190"/>
                  <a:gd name="T32" fmla="*/ 17 w 140"/>
                  <a:gd name="T3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 h="190">
                    <a:moveTo>
                      <a:pt x="17" y="0"/>
                    </a:moveTo>
                    <a:lnTo>
                      <a:pt x="17" y="0"/>
                    </a:lnTo>
                    <a:lnTo>
                      <a:pt x="132" y="0"/>
                    </a:lnTo>
                    <a:lnTo>
                      <a:pt x="132" y="36"/>
                    </a:lnTo>
                    <a:lnTo>
                      <a:pt x="53" y="36"/>
                    </a:lnTo>
                    <a:lnTo>
                      <a:pt x="51" y="68"/>
                    </a:lnTo>
                    <a:cubicBezTo>
                      <a:pt x="58" y="66"/>
                      <a:pt x="65" y="65"/>
                      <a:pt x="75" y="65"/>
                    </a:cubicBezTo>
                    <a:cubicBezTo>
                      <a:pt x="112" y="65"/>
                      <a:pt x="140" y="83"/>
                      <a:pt x="140" y="125"/>
                    </a:cubicBezTo>
                    <a:cubicBezTo>
                      <a:pt x="140" y="165"/>
                      <a:pt x="112" y="190"/>
                      <a:pt x="69" y="190"/>
                    </a:cubicBezTo>
                    <a:cubicBezTo>
                      <a:pt x="40" y="190"/>
                      <a:pt x="18" y="179"/>
                      <a:pt x="0" y="162"/>
                    </a:cubicBezTo>
                    <a:lnTo>
                      <a:pt x="24" y="132"/>
                    </a:lnTo>
                    <a:cubicBezTo>
                      <a:pt x="39" y="145"/>
                      <a:pt x="52" y="153"/>
                      <a:pt x="69" y="153"/>
                    </a:cubicBezTo>
                    <a:cubicBezTo>
                      <a:pt x="88" y="153"/>
                      <a:pt x="100" y="143"/>
                      <a:pt x="100" y="126"/>
                    </a:cubicBezTo>
                    <a:cubicBezTo>
                      <a:pt x="100" y="110"/>
                      <a:pt x="87" y="101"/>
                      <a:pt x="67" y="101"/>
                    </a:cubicBezTo>
                    <a:cubicBezTo>
                      <a:pt x="55" y="101"/>
                      <a:pt x="45" y="104"/>
                      <a:pt x="36" y="108"/>
                    </a:cubicBezTo>
                    <a:lnTo>
                      <a:pt x="12" y="92"/>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637"/>
              <p:cNvSpPr>
                <a:spLocks/>
              </p:cNvSpPr>
              <p:nvPr/>
            </p:nvSpPr>
            <p:spPr bwMode="auto">
              <a:xfrm>
                <a:off x="735" y="2095"/>
                <a:ext cx="2471" cy="98"/>
              </a:xfrm>
              <a:custGeom>
                <a:avLst/>
                <a:gdLst>
                  <a:gd name="T0" fmla="*/ 0 w 6733"/>
                  <a:gd name="T1" fmla="*/ 267 h 267"/>
                  <a:gd name="T2" fmla="*/ 0 w 6733"/>
                  <a:gd name="T3" fmla="*/ 267 h 267"/>
                  <a:gd name="T4" fmla="*/ 3680 w 6733"/>
                  <a:gd name="T5" fmla="*/ 93 h 267"/>
                  <a:gd name="T6" fmla="*/ 6733 w 6733"/>
                  <a:gd name="T7" fmla="*/ 0 h 267"/>
                </a:gdLst>
                <a:ahLst/>
                <a:cxnLst>
                  <a:cxn ang="0">
                    <a:pos x="T0" y="T1"/>
                  </a:cxn>
                  <a:cxn ang="0">
                    <a:pos x="T2" y="T3"/>
                  </a:cxn>
                  <a:cxn ang="0">
                    <a:pos x="T4" y="T5"/>
                  </a:cxn>
                  <a:cxn ang="0">
                    <a:pos x="T6" y="T7"/>
                  </a:cxn>
                </a:cxnLst>
                <a:rect l="0" t="0" r="r" b="b"/>
                <a:pathLst>
                  <a:path w="6733" h="267">
                    <a:moveTo>
                      <a:pt x="0" y="267"/>
                    </a:moveTo>
                    <a:lnTo>
                      <a:pt x="0" y="267"/>
                    </a:lnTo>
                    <a:cubicBezTo>
                      <a:pt x="0" y="267"/>
                      <a:pt x="2200" y="133"/>
                      <a:pt x="3680" y="93"/>
                    </a:cubicBezTo>
                    <a:cubicBezTo>
                      <a:pt x="5160" y="53"/>
                      <a:pt x="6733" y="0"/>
                      <a:pt x="6733" y="0"/>
                    </a:cubicBezTo>
                  </a:path>
                </a:pathLst>
              </a:custGeom>
              <a:noFill/>
              <a:ln w="38100" cap="flat">
                <a:solidFill>
                  <a:srgbClr val="00AEE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638"/>
              <p:cNvSpPr>
                <a:spLocks/>
              </p:cNvSpPr>
              <p:nvPr/>
            </p:nvSpPr>
            <p:spPr bwMode="auto">
              <a:xfrm>
                <a:off x="2300" y="1928"/>
                <a:ext cx="896" cy="240"/>
              </a:xfrm>
              <a:custGeom>
                <a:avLst/>
                <a:gdLst>
                  <a:gd name="T0" fmla="*/ 2440 w 2440"/>
                  <a:gd name="T1" fmla="*/ 0 h 653"/>
                  <a:gd name="T2" fmla="*/ 2440 w 2440"/>
                  <a:gd name="T3" fmla="*/ 0 h 653"/>
                  <a:gd name="T4" fmla="*/ 0 w 2440"/>
                  <a:gd name="T5" fmla="*/ 626 h 653"/>
                </a:gdLst>
                <a:ahLst/>
                <a:cxnLst>
                  <a:cxn ang="0">
                    <a:pos x="T0" y="T1"/>
                  </a:cxn>
                  <a:cxn ang="0">
                    <a:pos x="T2" y="T3"/>
                  </a:cxn>
                  <a:cxn ang="0">
                    <a:pos x="T4" y="T5"/>
                  </a:cxn>
                </a:cxnLst>
                <a:rect l="0" t="0" r="r" b="b"/>
                <a:pathLst>
                  <a:path w="2440" h="653">
                    <a:moveTo>
                      <a:pt x="2440" y="0"/>
                    </a:moveTo>
                    <a:lnTo>
                      <a:pt x="2440" y="0"/>
                    </a:lnTo>
                    <a:cubicBezTo>
                      <a:pt x="2440" y="0"/>
                      <a:pt x="1160" y="653"/>
                      <a:pt x="0" y="626"/>
                    </a:cubicBezTo>
                  </a:path>
                </a:pathLst>
              </a:custGeom>
              <a:noFill/>
              <a:ln w="38100" cap="flat">
                <a:solidFill>
                  <a:srgbClr val="EC00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639"/>
              <p:cNvSpPr>
                <a:spLocks/>
              </p:cNvSpPr>
              <p:nvPr/>
            </p:nvSpPr>
            <p:spPr bwMode="auto">
              <a:xfrm>
                <a:off x="740" y="1649"/>
                <a:ext cx="2466" cy="470"/>
              </a:xfrm>
              <a:custGeom>
                <a:avLst/>
                <a:gdLst>
                  <a:gd name="T0" fmla="*/ 0 w 6720"/>
                  <a:gd name="T1" fmla="*/ 1280 h 1280"/>
                  <a:gd name="T2" fmla="*/ 0 w 6720"/>
                  <a:gd name="T3" fmla="*/ 1280 h 1280"/>
                  <a:gd name="T4" fmla="*/ 2080 w 6720"/>
                  <a:gd name="T5" fmla="*/ 973 h 1280"/>
                  <a:gd name="T6" fmla="*/ 6720 w 6720"/>
                  <a:gd name="T7" fmla="*/ 0 h 1280"/>
                </a:gdLst>
                <a:ahLst/>
                <a:cxnLst>
                  <a:cxn ang="0">
                    <a:pos x="T0" y="T1"/>
                  </a:cxn>
                  <a:cxn ang="0">
                    <a:pos x="T2" y="T3"/>
                  </a:cxn>
                  <a:cxn ang="0">
                    <a:pos x="T4" y="T5"/>
                  </a:cxn>
                  <a:cxn ang="0">
                    <a:pos x="T6" y="T7"/>
                  </a:cxn>
                </a:cxnLst>
                <a:rect l="0" t="0" r="r" b="b"/>
                <a:pathLst>
                  <a:path w="6720" h="1280">
                    <a:moveTo>
                      <a:pt x="0" y="1280"/>
                    </a:moveTo>
                    <a:lnTo>
                      <a:pt x="0" y="1280"/>
                    </a:lnTo>
                    <a:cubicBezTo>
                      <a:pt x="0" y="1280"/>
                      <a:pt x="1547" y="1013"/>
                      <a:pt x="2080" y="973"/>
                    </a:cubicBezTo>
                    <a:cubicBezTo>
                      <a:pt x="2613" y="933"/>
                      <a:pt x="6040" y="293"/>
                      <a:pt x="6720" y="0"/>
                    </a:cubicBezTo>
                  </a:path>
                </a:pathLst>
              </a:custGeom>
              <a:noFill/>
              <a:ln w="38100" cap="flat">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640"/>
              <p:cNvSpPr>
                <a:spLocks/>
              </p:cNvSpPr>
              <p:nvPr/>
            </p:nvSpPr>
            <p:spPr bwMode="auto">
              <a:xfrm>
                <a:off x="725" y="787"/>
                <a:ext cx="2471" cy="1230"/>
              </a:xfrm>
              <a:custGeom>
                <a:avLst/>
                <a:gdLst>
                  <a:gd name="T0" fmla="*/ 0 w 6733"/>
                  <a:gd name="T1" fmla="*/ 3347 h 3347"/>
                  <a:gd name="T2" fmla="*/ 0 w 6733"/>
                  <a:gd name="T3" fmla="*/ 3347 h 3347"/>
                  <a:gd name="T4" fmla="*/ 4000 w 6733"/>
                  <a:gd name="T5" fmla="*/ 1813 h 3347"/>
                  <a:gd name="T6" fmla="*/ 6733 w 6733"/>
                  <a:gd name="T7" fmla="*/ 0 h 3347"/>
                </a:gdLst>
                <a:ahLst/>
                <a:cxnLst>
                  <a:cxn ang="0">
                    <a:pos x="T0" y="T1"/>
                  </a:cxn>
                  <a:cxn ang="0">
                    <a:pos x="T2" y="T3"/>
                  </a:cxn>
                  <a:cxn ang="0">
                    <a:pos x="T4" y="T5"/>
                  </a:cxn>
                  <a:cxn ang="0">
                    <a:pos x="T6" y="T7"/>
                  </a:cxn>
                </a:cxnLst>
                <a:rect l="0" t="0" r="r" b="b"/>
                <a:pathLst>
                  <a:path w="6733" h="3347">
                    <a:moveTo>
                      <a:pt x="0" y="3347"/>
                    </a:moveTo>
                    <a:lnTo>
                      <a:pt x="0" y="3347"/>
                    </a:lnTo>
                    <a:cubicBezTo>
                      <a:pt x="0" y="3347"/>
                      <a:pt x="1920" y="3173"/>
                      <a:pt x="4000" y="1813"/>
                    </a:cubicBezTo>
                    <a:cubicBezTo>
                      <a:pt x="6080" y="453"/>
                      <a:pt x="6733" y="0"/>
                      <a:pt x="6733" y="0"/>
                    </a:cubicBezTo>
                  </a:path>
                </a:pathLst>
              </a:custGeom>
              <a:noFill/>
              <a:ln w="38100" cap="flat">
                <a:solidFill>
                  <a:srgbClr val="2E319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641"/>
              <p:cNvSpPr>
                <a:spLocks/>
              </p:cNvSpPr>
              <p:nvPr/>
            </p:nvSpPr>
            <p:spPr bwMode="auto">
              <a:xfrm>
                <a:off x="745" y="1899"/>
                <a:ext cx="2480" cy="78"/>
              </a:xfrm>
              <a:custGeom>
                <a:avLst/>
                <a:gdLst>
                  <a:gd name="T0" fmla="*/ 0 w 6760"/>
                  <a:gd name="T1" fmla="*/ 146 h 213"/>
                  <a:gd name="T2" fmla="*/ 0 w 6760"/>
                  <a:gd name="T3" fmla="*/ 146 h 213"/>
                  <a:gd name="T4" fmla="*/ 3054 w 6760"/>
                  <a:gd name="T5" fmla="*/ 13 h 213"/>
                  <a:gd name="T6" fmla="*/ 6760 w 6760"/>
                  <a:gd name="T7" fmla="*/ 213 h 213"/>
                </a:gdLst>
                <a:ahLst/>
                <a:cxnLst>
                  <a:cxn ang="0">
                    <a:pos x="T0" y="T1"/>
                  </a:cxn>
                  <a:cxn ang="0">
                    <a:pos x="T2" y="T3"/>
                  </a:cxn>
                  <a:cxn ang="0">
                    <a:pos x="T4" y="T5"/>
                  </a:cxn>
                  <a:cxn ang="0">
                    <a:pos x="T6" y="T7"/>
                  </a:cxn>
                </a:cxnLst>
                <a:rect l="0" t="0" r="r" b="b"/>
                <a:pathLst>
                  <a:path w="6760" h="213">
                    <a:moveTo>
                      <a:pt x="0" y="146"/>
                    </a:moveTo>
                    <a:lnTo>
                      <a:pt x="0" y="146"/>
                    </a:lnTo>
                    <a:cubicBezTo>
                      <a:pt x="0" y="146"/>
                      <a:pt x="2360" y="0"/>
                      <a:pt x="3054" y="13"/>
                    </a:cubicBezTo>
                    <a:cubicBezTo>
                      <a:pt x="3747" y="26"/>
                      <a:pt x="6400" y="66"/>
                      <a:pt x="6760" y="213"/>
                    </a:cubicBezTo>
                  </a:path>
                </a:pathLst>
              </a:custGeom>
              <a:noFill/>
              <a:ln w="38100" cap="flat">
                <a:solidFill>
                  <a:srgbClr val="FAA21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1" name="Freeform 643"/>
            <p:cNvSpPr>
              <a:spLocks/>
            </p:cNvSpPr>
            <p:nvPr/>
          </p:nvSpPr>
          <p:spPr bwMode="auto">
            <a:xfrm>
              <a:off x="708" y="517"/>
              <a:ext cx="119" cy="120"/>
            </a:xfrm>
            <a:custGeom>
              <a:avLst/>
              <a:gdLst>
                <a:gd name="T0" fmla="*/ 326 w 326"/>
                <a:gd name="T1" fmla="*/ 326 h 326"/>
                <a:gd name="T2" fmla="*/ 326 w 326"/>
                <a:gd name="T3" fmla="*/ 326 h 326"/>
                <a:gd name="T4" fmla="*/ 0 w 326"/>
                <a:gd name="T5" fmla="*/ 326 h 326"/>
                <a:gd name="T6" fmla="*/ 0 w 326"/>
                <a:gd name="T7" fmla="*/ 0 h 326"/>
                <a:gd name="T8" fmla="*/ 326 w 326"/>
                <a:gd name="T9" fmla="*/ 0 h 326"/>
                <a:gd name="T10" fmla="*/ 326 w 326"/>
                <a:gd name="T11" fmla="*/ 326 h 326"/>
              </a:gdLst>
              <a:ahLst/>
              <a:cxnLst>
                <a:cxn ang="0">
                  <a:pos x="T0" y="T1"/>
                </a:cxn>
                <a:cxn ang="0">
                  <a:pos x="T2" y="T3"/>
                </a:cxn>
                <a:cxn ang="0">
                  <a:pos x="T4" y="T5"/>
                </a:cxn>
                <a:cxn ang="0">
                  <a:pos x="T6" y="T7"/>
                </a:cxn>
                <a:cxn ang="0">
                  <a:pos x="T8" y="T9"/>
                </a:cxn>
                <a:cxn ang="0">
                  <a:pos x="T10" y="T11"/>
                </a:cxn>
              </a:cxnLst>
              <a:rect l="0" t="0" r="r" b="b"/>
              <a:pathLst>
                <a:path w="326" h="326">
                  <a:moveTo>
                    <a:pt x="326" y="326"/>
                  </a:moveTo>
                  <a:lnTo>
                    <a:pt x="326" y="326"/>
                  </a:lnTo>
                  <a:lnTo>
                    <a:pt x="0" y="326"/>
                  </a:lnTo>
                  <a:lnTo>
                    <a:pt x="0" y="0"/>
                  </a:lnTo>
                  <a:lnTo>
                    <a:pt x="326" y="0"/>
                  </a:lnTo>
                  <a:lnTo>
                    <a:pt x="326" y="326"/>
                  </a:lnTo>
                  <a:close/>
                </a:path>
              </a:pathLst>
            </a:custGeom>
            <a:solidFill>
              <a:srgbClr val="2E319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44"/>
            <p:cNvSpPr>
              <a:spLocks/>
            </p:cNvSpPr>
            <p:nvPr/>
          </p:nvSpPr>
          <p:spPr bwMode="auto">
            <a:xfrm>
              <a:off x="708" y="695"/>
              <a:ext cx="119" cy="120"/>
            </a:xfrm>
            <a:custGeom>
              <a:avLst/>
              <a:gdLst>
                <a:gd name="T0" fmla="*/ 326 w 326"/>
                <a:gd name="T1" fmla="*/ 326 h 326"/>
                <a:gd name="T2" fmla="*/ 326 w 326"/>
                <a:gd name="T3" fmla="*/ 326 h 326"/>
                <a:gd name="T4" fmla="*/ 0 w 326"/>
                <a:gd name="T5" fmla="*/ 326 h 326"/>
                <a:gd name="T6" fmla="*/ 0 w 326"/>
                <a:gd name="T7" fmla="*/ 0 h 326"/>
                <a:gd name="T8" fmla="*/ 326 w 326"/>
                <a:gd name="T9" fmla="*/ 0 h 326"/>
                <a:gd name="T10" fmla="*/ 326 w 326"/>
                <a:gd name="T11" fmla="*/ 326 h 326"/>
              </a:gdLst>
              <a:ahLst/>
              <a:cxnLst>
                <a:cxn ang="0">
                  <a:pos x="T0" y="T1"/>
                </a:cxn>
                <a:cxn ang="0">
                  <a:pos x="T2" y="T3"/>
                </a:cxn>
                <a:cxn ang="0">
                  <a:pos x="T4" y="T5"/>
                </a:cxn>
                <a:cxn ang="0">
                  <a:pos x="T6" y="T7"/>
                </a:cxn>
                <a:cxn ang="0">
                  <a:pos x="T8" y="T9"/>
                </a:cxn>
                <a:cxn ang="0">
                  <a:pos x="T10" y="T11"/>
                </a:cxn>
              </a:cxnLst>
              <a:rect l="0" t="0" r="r" b="b"/>
              <a:pathLst>
                <a:path w="326" h="326">
                  <a:moveTo>
                    <a:pt x="326" y="326"/>
                  </a:moveTo>
                  <a:lnTo>
                    <a:pt x="326" y="326"/>
                  </a:lnTo>
                  <a:lnTo>
                    <a:pt x="0" y="326"/>
                  </a:lnTo>
                  <a:lnTo>
                    <a:pt x="0" y="0"/>
                  </a:lnTo>
                  <a:lnTo>
                    <a:pt x="326" y="0"/>
                  </a:lnTo>
                  <a:lnTo>
                    <a:pt x="326" y="326"/>
                  </a:lnTo>
                  <a:close/>
                </a:path>
              </a:pathLst>
            </a:custGeom>
            <a:solidFill>
              <a:srgbClr val="ED1C2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645"/>
            <p:cNvSpPr>
              <a:spLocks/>
            </p:cNvSpPr>
            <p:nvPr/>
          </p:nvSpPr>
          <p:spPr bwMode="auto">
            <a:xfrm>
              <a:off x="708" y="874"/>
              <a:ext cx="119" cy="120"/>
            </a:xfrm>
            <a:custGeom>
              <a:avLst/>
              <a:gdLst>
                <a:gd name="T0" fmla="*/ 326 w 326"/>
                <a:gd name="T1" fmla="*/ 326 h 326"/>
                <a:gd name="T2" fmla="*/ 326 w 326"/>
                <a:gd name="T3" fmla="*/ 326 h 326"/>
                <a:gd name="T4" fmla="*/ 0 w 326"/>
                <a:gd name="T5" fmla="*/ 326 h 326"/>
                <a:gd name="T6" fmla="*/ 0 w 326"/>
                <a:gd name="T7" fmla="*/ 0 h 326"/>
                <a:gd name="T8" fmla="*/ 326 w 326"/>
                <a:gd name="T9" fmla="*/ 0 h 326"/>
                <a:gd name="T10" fmla="*/ 326 w 326"/>
                <a:gd name="T11" fmla="*/ 326 h 326"/>
              </a:gdLst>
              <a:ahLst/>
              <a:cxnLst>
                <a:cxn ang="0">
                  <a:pos x="T0" y="T1"/>
                </a:cxn>
                <a:cxn ang="0">
                  <a:pos x="T2" y="T3"/>
                </a:cxn>
                <a:cxn ang="0">
                  <a:pos x="T4" y="T5"/>
                </a:cxn>
                <a:cxn ang="0">
                  <a:pos x="T6" y="T7"/>
                </a:cxn>
                <a:cxn ang="0">
                  <a:pos x="T8" y="T9"/>
                </a:cxn>
                <a:cxn ang="0">
                  <a:pos x="T10" y="T11"/>
                </a:cxn>
              </a:cxnLst>
              <a:rect l="0" t="0" r="r" b="b"/>
              <a:pathLst>
                <a:path w="326" h="326">
                  <a:moveTo>
                    <a:pt x="326" y="326"/>
                  </a:moveTo>
                  <a:lnTo>
                    <a:pt x="326" y="326"/>
                  </a:lnTo>
                  <a:lnTo>
                    <a:pt x="0" y="326"/>
                  </a:lnTo>
                  <a:lnTo>
                    <a:pt x="0" y="0"/>
                  </a:lnTo>
                  <a:lnTo>
                    <a:pt x="326" y="0"/>
                  </a:lnTo>
                  <a:lnTo>
                    <a:pt x="326" y="326"/>
                  </a:lnTo>
                  <a:close/>
                </a:path>
              </a:pathLst>
            </a:custGeom>
            <a:solidFill>
              <a:srgbClr val="FAA21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47"/>
            <p:cNvSpPr>
              <a:spLocks/>
            </p:cNvSpPr>
            <p:nvPr/>
          </p:nvSpPr>
          <p:spPr bwMode="auto">
            <a:xfrm>
              <a:off x="708" y="1056"/>
              <a:ext cx="119" cy="120"/>
            </a:xfrm>
            <a:custGeom>
              <a:avLst/>
              <a:gdLst>
                <a:gd name="T0" fmla="*/ 326 w 326"/>
                <a:gd name="T1" fmla="*/ 326 h 326"/>
                <a:gd name="T2" fmla="*/ 326 w 326"/>
                <a:gd name="T3" fmla="*/ 326 h 326"/>
                <a:gd name="T4" fmla="*/ 0 w 326"/>
                <a:gd name="T5" fmla="*/ 326 h 326"/>
                <a:gd name="T6" fmla="*/ 0 w 326"/>
                <a:gd name="T7" fmla="*/ 0 h 326"/>
                <a:gd name="T8" fmla="*/ 326 w 326"/>
                <a:gd name="T9" fmla="*/ 0 h 326"/>
                <a:gd name="T10" fmla="*/ 326 w 326"/>
                <a:gd name="T11" fmla="*/ 326 h 326"/>
              </a:gdLst>
              <a:ahLst/>
              <a:cxnLst>
                <a:cxn ang="0">
                  <a:pos x="T0" y="T1"/>
                </a:cxn>
                <a:cxn ang="0">
                  <a:pos x="T2" y="T3"/>
                </a:cxn>
                <a:cxn ang="0">
                  <a:pos x="T4" y="T5"/>
                </a:cxn>
                <a:cxn ang="0">
                  <a:pos x="T6" y="T7"/>
                </a:cxn>
                <a:cxn ang="0">
                  <a:pos x="T8" y="T9"/>
                </a:cxn>
                <a:cxn ang="0">
                  <a:pos x="T10" y="T11"/>
                </a:cxn>
              </a:cxnLst>
              <a:rect l="0" t="0" r="r" b="b"/>
              <a:pathLst>
                <a:path w="326" h="326">
                  <a:moveTo>
                    <a:pt x="326" y="326"/>
                  </a:moveTo>
                  <a:lnTo>
                    <a:pt x="326" y="326"/>
                  </a:lnTo>
                  <a:lnTo>
                    <a:pt x="0" y="326"/>
                  </a:lnTo>
                  <a:lnTo>
                    <a:pt x="0" y="0"/>
                  </a:lnTo>
                  <a:lnTo>
                    <a:pt x="326" y="0"/>
                  </a:lnTo>
                  <a:lnTo>
                    <a:pt x="326" y="326"/>
                  </a:lnTo>
                  <a:close/>
                </a:path>
              </a:pathLst>
            </a:custGeom>
            <a:solidFill>
              <a:srgbClr val="EC00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648"/>
            <p:cNvSpPr>
              <a:spLocks/>
            </p:cNvSpPr>
            <p:nvPr/>
          </p:nvSpPr>
          <p:spPr bwMode="auto">
            <a:xfrm>
              <a:off x="708" y="1239"/>
              <a:ext cx="119" cy="119"/>
            </a:xfrm>
            <a:custGeom>
              <a:avLst/>
              <a:gdLst>
                <a:gd name="T0" fmla="*/ 326 w 326"/>
                <a:gd name="T1" fmla="*/ 326 h 326"/>
                <a:gd name="T2" fmla="*/ 326 w 326"/>
                <a:gd name="T3" fmla="*/ 326 h 326"/>
                <a:gd name="T4" fmla="*/ 0 w 326"/>
                <a:gd name="T5" fmla="*/ 326 h 326"/>
                <a:gd name="T6" fmla="*/ 0 w 326"/>
                <a:gd name="T7" fmla="*/ 0 h 326"/>
                <a:gd name="T8" fmla="*/ 326 w 326"/>
                <a:gd name="T9" fmla="*/ 0 h 326"/>
                <a:gd name="T10" fmla="*/ 326 w 326"/>
                <a:gd name="T11" fmla="*/ 326 h 326"/>
              </a:gdLst>
              <a:ahLst/>
              <a:cxnLst>
                <a:cxn ang="0">
                  <a:pos x="T0" y="T1"/>
                </a:cxn>
                <a:cxn ang="0">
                  <a:pos x="T2" y="T3"/>
                </a:cxn>
                <a:cxn ang="0">
                  <a:pos x="T4" y="T5"/>
                </a:cxn>
                <a:cxn ang="0">
                  <a:pos x="T6" y="T7"/>
                </a:cxn>
                <a:cxn ang="0">
                  <a:pos x="T8" y="T9"/>
                </a:cxn>
                <a:cxn ang="0">
                  <a:pos x="T10" y="T11"/>
                </a:cxn>
              </a:cxnLst>
              <a:rect l="0" t="0" r="r" b="b"/>
              <a:pathLst>
                <a:path w="326" h="326">
                  <a:moveTo>
                    <a:pt x="326" y="326"/>
                  </a:moveTo>
                  <a:lnTo>
                    <a:pt x="326" y="326"/>
                  </a:lnTo>
                  <a:lnTo>
                    <a:pt x="0" y="326"/>
                  </a:lnTo>
                  <a:lnTo>
                    <a:pt x="0" y="0"/>
                  </a:lnTo>
                  <a:lnTo>
                    <a:pt x="326" y="0"/>
                  </a:lnTo>
                  <a:lnTo>
                    <a:pt x="326" y="326"/>
                  </a:lnTo>
                  <a:close/>
                </a:path>
              </a:pathLst>
            </a:custGeom>
            <a:solidFill>
              <a:srgbClr val="00AE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649"/>
            <p:cNvSpPr>
              <a:spLocks/>
            </p:cNvSpPr>
            <p:nvPr/>
          </p:nvSpPr>
          <p:spPr bwMode="auto">
            <a:xfrm>
              <a:off x="3134" y="726"/>
              <a:ext cx="109" cy="108"/>
            </a:xfrm>
            <a:custGeom>
              <a:avLst/>
              <a:gdLst>
                <a:gd name="T0" fmla="*/ 295 w 295"/>
                <a:gd name="T1" fmla="*/ 148 h 295"/>
                <a:gd name="T2" fmla="*/ 295 w 295"/>
                <a:gd name="T3" fmla="*/ 148 h 295"/>
                <a:gd name="T4" fmla="*/ 148 w 295"/>
                <a:gd name="T5" fmla="*/ 295 h 295"/>
                <a:gd name="T6" fmla="*/ 0 w 295"/>
                <a:gd name="T7" fmla="*/ 148 h 295"/>
                <a:gd name="T8" fmla="*/ 148 w 295"/>
                <a:gd name="T9" fmla="*/ 0 h 295"/>
                <a:gd name="T10" fmla="*/ 295 w 295"/>
                <a:gd name="T11" fmla="*/ 148 h 295"/>
              </a:gdLst>
              <a:ahLst/>
              <a:cxnLst>
                <a:cxn ang="0">
                  <a:pos x="T0" y="T1"/>
                </a:cxn>
                <a:cxn ang="0">
                  <a:pos x="T2" y="T3"/>
                </a:cxn>
                <a:cxn ang="0">
                  <a:pos x="T4" y="T5"/>
                </a:cxn>
                <a:cxn ang="0">
                  <a:pos x="T6" y="T7"/>
                </a:cxn>
                <a:cxn ang="0">
                  <a:pos x="T8" y="T9"/>
                </a:cxn>
                <a:cxn ang="0">
                  <a:pos x="T10" y="T11"/>
                </a:cxn>
              </a:cxnLst>
              <a:rect l="0" t="0" r="r" b="b"/>
              <a:pathLst>
                <a:path w="295" h="295">
                  <a:moveTo>
                    <a:pt x="295" y="148"/>
                  </a:moveTo>
                  <a:lnTo>
                    <a:pt x="295" y="148"/>
                  </a:lnTo>
                  <a:cubicBezTo>
                    <a:pt x="295" y="229"/>
                    <a:pt x="229" y="295"/>
                    <a:pt x="148" y="295"/>
                  </a:cubicBezTo>
                  <a:cubicBezTo>
                    <a:pt x="66" y="295"/>
                    <a:pt x="0" y="229"/>
                    <a:pt x="0" y="148"/>
                  </a:cubicBezTo>
                  <a:cubicBezTo>
                    <a:pt x="0" y="66"/>
                    <a:pt x="66" y="0"/>
                    <a:pt x="148" y="0"/>
                  </a:cubicBezTo>
                  <a:cubicBezTo>
                    <a:pt x="229" y="0"/>
                    <a:pt x="295" y="66"/>
                    <a:pt x="295" y="148"/>
                  </a:cubicBezTo>
                  <a:close/>
                </a:path>
              </a:pathLst>
            </a:custGeom>
            <a:solidFill>
              <a:srgbClr val="2E319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650"/>
            <p:cNvSpPr>
              <a:spLocks/>
            </p:cNvSpPr>
            <p:nvPr/>
          </p:nvSpPr>
          <p:spPr bwMode="auto">
            <a:xfrm>
              <a:off x="3134" y="1597"/>
              <a:ext cx="109" cy="108"/>
            </a:xfrm>
            <a:custGeom>
              <a:avLst/>
              <a:gdLst>
                <a:gd name="T0" fmla="*/ 295 w 295"/>
                <a:gd name="T1" fmla="*/ 147 h 294"/>
                <a:gd name="T2" fmla="*/ 295 w 295"/>
                <a:gd name="T3" fmla="*/ 147 h 294"/>
                <a:gd name="T4" fmla="*/ 148 w 295"/>
                <a:gd name="T5" fmla="*/ 294 h 294"/>
                <a:gd name="T6" fmla="*/ 0 w 295"/>
                <a:gd name="T7" fmla="*/ 147 h 294"/>
                <a:gd name="T8" fmla="*/ 148 w 295"/>
                <a:gd name="T9" fmla="*/ 0 h 294"/>
                <a:gd name="T10" fmla="*/ 295 w 295"/>
                <a:gd name="T11" fmla="*/ 147 h 294"/>
              </a:gdLst>
              <a:ahLst/>
              <a:cxnLst>
                <a:cxn ang="0">
                  <a:pos x="T0" y="T1"/>
                </a:cxn>
                <a:cxn ang="0">
                  <a:pos x="T2" y="T3"/>
                </a:cxn>
                <a:cxn ang="0">
                  <a:pos x="T4" y="T5"/>
                </a:cxn>
                <a:cxn ang="0">
                  <a:pos x="T6" y="T7"/>
                </a:cxn>
                <a:cxn ang="0">
                  <a:pos x="T8" y="T9"/>
                </a:cxn>
                <a:cxn ang="0">
                  <a:pos x="T10" y="T11"/>
                </a:cxn>
              </a:cxnLst>
              <a:rect l="0" t="0" r="r" b="b"/>
              <a:pathLst>
                <a:path w="295" h="294">
                  <a:moveTo>
                    <a:pt x="295" y="147"/>
                  </a:moveTo>
                  <a:lnTo>
                    <a:pt x="295" y="147"/>
                  </a:lnTo>
                  <a:cubicBezTo>
                    <a:pt x="295" y="228"/>
                    <a:pt x="229" y="294"/>
                    <a:pt x="148" y="294"/>
                  </a:cubicBezTo>
                  <a:cubicBezTo>
                    <a:pt x="66" y="294"/>
                    <a:pt x="0" y="228"/>
                    <a:pt x="0" y="147"/>
                  </a:cubicBezTo>
                  <a:cubicBezTo>
                    <a:pt x="0" y="66"/>
                    <a:pt x="66" y="0"/>
                    <a:pt x="148" y="0"/>
                  </a:cubicBezTo>
                  <a:cubicBezTo>
                    <a:pt x="229" y="0"/>
                    <a:pt x="295" y="66"/>
                    <a:pt x="295" y="147"/>
                  </a:cubicBezTo>
                  <a:close/>
                </a:path>
              </a:pathLst>
            </a:custGeom>
            <a:solidFill>
              <a:srgbClr val="ED1C2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651"/>
            <p:cNvSpPr>
              <a:spLocks/>
            </p:cNvSpPr>
            <p:nvPr/>
          </p:nvSpPr>
          <p:spPr bwMode="auto">
            <a:xfrm>
              <a:off x="3134" y="1856"/>
              <a:ext cx="109" cy="109"/>
            </a:xfrm>
            <a:custGeom>
              <a:avLst/>
              <a:gdLst>
                <a:gd name="T0" fmla="*/ 295 w 295"/>
                <a:gd name="T1" fmla="*/ 147 h 295"/>
                <a:gd name="T2" fmla="*/ 295 w 295"/>
                <a:gd name="T3" fmla="*/ 147 h 295"/>
                <a:gd name="T4" fmla="*/ 148 w 295"/>
                <a:gd name="T5" fmla="*/ 295 h 295"/>
                <a:gd name="T6" fmla="*/ 0 w 295"/>
                <a:gd name="T7" fmla="*/ 147 h 295"/>
                <a:gd name="T8" fmla="*/ 148 w 295"/>
                <a:gd name="T9" fmla="*/ 0 h 295"/>
                <a:gd name="T10" fmla="*/ 295 w 295"/>
                <a:gd name="T11" fmla="*/ 147 h 295"/>
              </a:gdLst>
              <a:ahLst/>
              <a:cxnLst>
                <a:cxn ang="0">
                  <a:pos x="T0" y="T1"/>
                </a:cxn>
                <a:cxn ang="0">
                  <a:pos x="T2" y="T3"/>
                </a:cxn>
                <a:cxn ang="0">
                  <a:pos x="T4" y="T5"/>
                </a:cxn>
                <a:cxn ang="0">
                  <a:pos x="T6" y="T7"/>
                </a:cxn>
                <a:cxn ang="0">
                  <a:pos x="T8" y="T9"/>
                </a:cxn>
                <a:cxn ang="0">
                  <a:pos x="T10" y="T11"/>
                </a:cxn>
              </a:cxnLst>
              <a:rect l="0" t="0" r="r" b="b"/>
              <a:pathLst>
                <a:path w="295" h="295">
                  <a:moveTo>
                    <a:pt x="295" y="147"/>
                  </a:moveTo>
                  <a:lnTo>
                    <a:pt x="295" y="147"/>
                  </a:lnTo>
                  <a:cubicBezTo>
                    <a:pt x="295" y="229"/>
                    <a:pt x="229" y="295"/>
                    <a:pt x="148" y="295"/>
                  </a:cubicBezTo>
                  <a:cubicBezTo>
                    <a:pt x="66" y="295"/>
                    <a:pt x="0" y="229"/>
                    <a:pt x="0" y="147"/>
                  </a:cubicBezTo>
                  <a:cubicBezTo>
                    <a:pt x="0" y="66"/>
                    <a:pt x="66" y="0"/>
                    <a:pt x="148" y="0"/>
                  </a:cubicBezTo>
                  <a:cubicBezTo>
                    <a:pt x="229" y="0"/>
                    <a:pt x="295" y="66"/>
                    <a:pt x="295" y="147"/>
                  </a:cubicBezTo>
                  <a:close/>
                </a:path>
              </a:pathLst>
            </a:custGeom>
            <a:solidFill>
              <a:srgbClr val="EC00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52"/>
            <p:cNvSpPr>
              <a:spLocks/>
            </p:cNvSpPr>
            <p:nvPr/>
          </p:nvSpPr>
          <p:spPr bwMode="auto">
            <a:xfrm>
              <a:off x="3134" y="1926"/>
              <a:ext cx="109" cy="109"/>
            </a:xfrm>
            <a:custGeom>
              <a:avLst/>
              <a:gdLst>
                <a:gd name="T0" fmla="*/ 295 w 295"/>
                <a:gd name="T1" fmla="*/ 148 h 295"/>
                <a:gd name="T2" fmla="*/ 295 w 295"/>
                <a:gd name="T3" fmla="*/ 148 h 295"/>
                <a:gd name="T4" fmla="*/ 148 w 295"/>
                <a:gd name="T5" fmla="*/ 295 h 295"/>
                <a:gd name="T6" fmla="*/ 0 w 295"/>
                <a:gd name="T7" fmla="*/ 148 h 295"/>
                <a:gd name="T8" fmla="*/ 148 w 295"/>
                <a:gd name="T9" fmla="*/ 0 h 295"/>
                <a:gd name="T10" fmla="*/ 295 w 295"/>
                <a:gd name="T11" fmla="*/ 148 h 295"/>
              </a:gdLst>
              <a:ahLst/>
              <a:cxnLst>
                <a:cxn ang="0">
                  <a:pos x="T0" y="T1"/>
                </a:cxn>
                <a:cxn ang="0">
                  <a:pos x="T2" y="T3"/>
                </a:cxn>
                <a:cxn ang="0">
                  <a:pos x="T4" y="T5"/>
                </a:cxn>
                <a:cxn ang="0">
                  <a:pos x="T6" y="T7"/>
                </a:cxn>
                <a:cxn ang="0">
                  <a:pos x="T8" y="T9"/>
                </a:cxn>
                <a:cxn ang="0">
                  <a:pos x="T10" y="T11"/>
                </a:cxn>
              </a:cxnLst>
              <a:rect l="0" t="0" r="r" b="b"/>
              <a:pathLst>
                <a:path w="295" h="295">
                  <a:moveTo>
                    <a:pt x="295" y="148"/>
                  </a:moveTo>
                  <a:lnTo>
                    <a:pt x="295" y="148"/>
                  </a:lnTo>
                  <a:cubicBezTo>
                    <a:pt x="295" y="229"/>
                    <a:pt x="229" y="295"/>
                    <a:pt x="148" y="295"/>
                  </a:cubicBezTo>
                  <a:cubicBezTo>
                    <a:pt x="66" y="295"/>
                    <a:pt x="0" y="229"/>
                    <a:pt x="0" y="148"/>
                  </a:cubicBezTo>
                  <a:cubicBezTo>
                    <a:pt x="0" y="66"/>
                    <a:pt x="66" y="0"/>
                    <a:pt x="148" y="0"/>
                  </a:cubicBezTo>
                  <a:cubicBezTo>
                    <a:pt x="229" y="0"/>
                    <a:pt x="295" y="66"/>
                    <a:pt x="295" y="148"/>
                  </a:cubicBezTo>
                  <a:close/>
                </a:path>
              </a:pathLst>
            </a:custGeom>
            <a:solidFill>
              <a:srgbClr val="FAA21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653"/>
            <p:cNvSpPr>
              <a:spLocks/>
            </p:cNvSpPr>
            <p:nvPr/>
          </p:nvSpPr>
          <p:spPr bwMode="auto">
            <a:xfrm>
              <a:off x="3134" y="1926"/>
              <a:ext cx="109" cy="109"/>
            </a:xfrm>
            <a:custGeom>
              <a:avLst/>
              <a:gdLst>
                <a:gd name="T0" fmla="*/ 295 w 295"/>
                <a:gd name="T1" fmla="*/ 148 h 295"/>
                <a:gd name="T2" fmla="*/ 295 w 295"/>
                <a:gd name="T3" fmla="*/ 148 h 295"/>
                <a:gd name="T4" fmla="*/ 148 w 295"/>
                <a:gd name="T5" fmla="*/ 295 h 295"/>
                <a:gd name="T6" fmla="*/ 0 w 295"/>
                <a:gd name="T7" fmla="*/ 148 h 295"/>
                <a:gd name="T8" fmla="*/ 148 w 295"/>
                <a:gd name="T9" fmla="*/ 0 h 295"/>
                <a:gd name="T10" fmla="*/ 295 w 295"/>
                <a:gd name="T11" fmla="*/ 148 h 295"/>
                <a:gd name="T12" fmla="*/ 295 w 295"/>
                <a:gd name="T13" fmla="*/ 148 h 295"/>
              </a:gdLst>
              <a:ahLst/>
              <a:cxnLst>
                <a:cxn ang="0">
                  <a:pos x="T0" y="T1"/>
                </a:cxn>
                <a:cxn ang="0">
                  <a:pos x="T2" y="T3"/>
                </a:cxn>
                <a:cxn ang="0">
                  <a:pos x="T4" y="T5"/>
                </a:cxn>
                <a:cxn ang="0">
                  <a:pos x="T6" y="T7"/>
                </a:cxn>
                <a:cxn ang="0">
                  <a:pos x="T8" y="T9"/>
                </a:cxn>
                <a:cxn ang="0">
                  <a:pos x="T10" y="T11"/>
                </a:cxn>
                <a:cxn ang="0">
                  <a:pos x="T12" y="T13"/>
                </a:cxn>
              </a:cxnLst>
              <a:rect l="0" t="0" r="r" b="b"/>
              <a:pathLst>
                <a:path w="295" h="295">
                  <a:moveTo>
                    <a:pt x="295" y="148"/>
                  </a:moveTo>
                  <a:lnTo>
                    <a:pt x="295" y="148"/>
                  </a:lnTo>
                  <a:cubicBezTo>
                    <a:pt x="295" y="229"/>
                    <a:pt x="229" y="295"/>
                    <a:pt x="148" y="295"/>
                  </a:cubicBezTo>
                  <a:cubicBezTo>
                    <a:pt x="66" y="295"/>
                    <a:pt x="0" y="229"/>
                    <a:pt x="0" y="148"/>
                  </a:cubicBezTo>
                  <a:cubicBezTo>
                    <a:pt x="0" y="66"/>
                    <a:pt x="66" y="0"/>
                    <a:pt x="148" y="0"/>
                  </a:cubicBezTo>
                  <a:cubicBezTo>
                    <a:pt x="229" y="0"/>
                    <a:pt x="295" y="66"/>
                    <a:pt x="295" y="148"/>
                  </a:cubicBezTo>
                  <a:lnTo>
                    <a:pt x="295" y="148"/>
                  </a:lnTo>
                  <a:close/>
                </a:path>
              </a:pathLst>
            </a:custGeom>
            <a:noFill/>
            <a:ln w="5" cap="flat">
              <a:solidFill>
                <a:srgbClr val="FAA21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654"/>
            <p:cNvSpPr>
              <a:spLocks/>
            </p:cNvSpPr>
            <p:nvPr/>
          </p:nvSpPr>
          <p:spPr bwMode="auto">
            <a:xfrm>
              <a:off x="3134" y="2047"/>
              <a:ext cx="109" cy="108"/>
            </a:xfrm>
            <a:custGeom>
              <a:avLst/>
              <a:gdLst>
                <a:gd name="T0" fmla="*/ 295 w 295"/>
                <a:gd name="T1" fmla="*/ 148 h 295"/>
                <a:gd name="T2" fmla="*/ 295 w 295"/>
                <a:gd name="T3" fmla="*/ 148 h 295"/>
                <a:gd name="T4" fmla="*/ 148 w 295"/>
                <a:gd name="T5" fmla="*/ 295 h 295"/>
                <a:gd name="T6" fmla="*/ 0 w 295"/>
                <a:gd name="T7" fmla="*/ 148 h 295"/>
                <a:gd name="T8" fmla="*/ 148 w 295"/>
                <a:gd name="T9" fmla="*/ 0 h 295"/>
                <a:gd name="T10" fmla="*/ 295 w 295"/>
                <a:gd name="T11" fmla="*/ 148 h 295"/>
              </a:gdLst>
              <a:ahLst/>
              <a:cxnLst>
                <a:cxn ang="0">
                  <a:pos x="T0" y="T1"/>
                </a:cxn>
                <a:cxn ang="0">
                  <a:pos x="T2" y="T3"/>
                </a:cxn>
                <a:cxn ang="0">
                  <a:pos x="T4" y="T5"/>
                </a:cxn>
                <a:cxn ang="0">
                  <a:pos x="T6" y="T7"/>
                </a:cxn>
                <a:cxn ang="0">
                  <a:pos x="T8" y="T9"/>
                </a:cxn>
                <a:cxn ang="0">
                  <a:pos x="T10" y="T11"/>
                </a:cxn>
              </a:cxnLst>
              <a:rect l="0" t="0" r="r" b="b"/>
              <a:pathLst>
                <a:path w="295" h="295">
                  <a:moveTo>
                    <a:pt x="295" y="148"/>
                  </a:moveTo>
                  <a:lnTo>
                    <a:pt x="295" y="148"/>
                  </a:lnTo>
                  <a:cubicBezTo>
                    <a:pt x="295" y="229"/>
                    <a:pt x="229" y="295"/>
                    <a:pt x="148" y="295"/>
                  </a:cubicBezTo>
                  <a:cubicBezTo>
                    <a:pt x="66" y="295"/>
                    <a:pt x="0" y="229"/>
                    <a:pt x="0" y="148"/>
                  </a:cubicBezTo>
                  <a:cubicBezTo>
                    <a:pt x="0" y="66"/>
                    <a:pt x="66" y="0"/>
                    <a:pt x="148" y="0"/>
                  </a:cubicBezTo>
                  <a:cubicBezTo>
                    <a:pt x="229" y="0"/>
                    <a:pt x="295" y="66"/>
                    <a:pt x="295" y="148"/>
                  </a:cubicBezTo>
                  <a:close/>
                </a:path>
              </a:pathLst>
            </a:custGeom>
            <a:solidFill>
              <a:srgbClr val="00AEE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9" name="TextBox 78"/>
          <p:cNvSpPr txBox="1"/>
          <p:nvPr/>
        </p:nvSpPr>
        <p:spPr>
          <a:xfrm>
            <a:off x="241301" y="1484220"/>
            <a:ext cx="400110" cy="1476302"/>
          </a:xfrm>
          <a:prstGeom prst="rect">
            <a:avLst/>
          </a:prstGeom>
          <a:noFill/>
        </p:spPr>
        <p:txBody>
          <a:bodyPr vert="vert270" wrap="square" rtlCol="0">
            <a:spAutoFit/>
          </a:bodyPr>
          <a:lstStyle/>
          <a:p>
            <a:pPr algn="ctr"/>
            <a:r>
              <a:rPr lang="zh-CN" altLang="en-US" sz="1400" dirty="0"/>
              <a:t>一</a:t>
            </a:r>
            <a:r>
              <a:rPr lang="zh-CN" altLang="en-US" sz="1400" dirty="0" smtClean="0"/>
              <a:t>百名住户</a:t>
            </a:r>
            <a:endParaRPr lang="en-US" sz="1400" dirty="0"/>
          </a:p>
        </p:txBody>
      </p:sp>
      <p:sp>
        <p:nvSpPr>
          <p:cNvPr id="80" name="TextBox 79"/>
          <p:cNvSpPr txBox="1"/>
          <p:nvPr/>
        </p:nvSpPr>
        <p:spPr>
          <a:xfrm>
            <a:off x="1258889" y="809626"/>
            <a:ext cx="3103561" cy="246221"/>
          </a:xfrm>
          <a:prstGeom prst="rect">
            <a:avLst/>
          </a:prstGeom>
          <a:noFill/>
        </p:spPr>
        <p:txBody>
          <a:bodyPr wrap="square" rtlCol="0">
            <a:spAutoFit/>
          </a:bodyPr>
          <a:lstStyle/>
          <a:p>
            <a:pPr>
              <a:spcAft>
                <a:spcPts val="500"/>
              </a:spcAft>
            </a:pPr>
            <a:r>
              <a:rPr lang="zh-CN" altLang="en-US" sz="1000" dirty="0" smtClean="0"/>
              <a:t>移动蜂窝电话用户</a:t>
            </a:r>
            <a:endParaRPr lang="ru-RU" sz="1000" dirty="0" smtClean="0"/>
          </a:p>
        </p:txBody>
      </p:sp>
      <p:sp>
        <p:nvSpPr>
          <p:cNvPr id="81" name="TextBox 80"/>
          <p:cNvSpPr txBox="1"/>
          <p:nvPr/>
        </p:nvSpPr>
        <p:spPr>
          <a:xfrm>
            <a:off x="1258889" y="1095376"/>
            <a:ext cx="3103561" cy="246221"/>
          </a:xfrm>
          <a:prstGeom prst="rect">
            <a:avLst/>
          </a:prstGeom>
          <a:noFill/>
        </p:spPr>
        <p:txBody>
          <a:bodyPr wrap="square" rtlCol="0">
            <a:spAutoFit/>
          </a:bodyPr>
          <a:lstStyle/>
          <a:p>
            <a:pPr>
              <a:spcAft>
                <a:spcPts val="500"/>
              </a:spcAft>
            </a:pPr>
            <a:r>
              <a:rPr lang="zh-CN" altLang="en-US" sz="1000" dirty="0" smtClean="0"/>
              <a:t>互联网用户</a:t>
            </a:r>
            <a:endParaRPr lang="ru-RU" sz="1000" dirty="0" smtClean="0"/>
          </a:p>
        </p:txBody>
      </p:sp>
      <p:sp>
        <p:nvSpPr>
          <p:cNvPr id="82" name="TextBox 81"/>
          <p:cNvSpPr txBox="1"/>
          <p:nvPr/>
        </p:nvSpPr>
        <p:spPr>
          <a:xfrm>
            <a:off x="1258889" y="1381126"/>
            <a:ext cx="3103561" cy="246221"/>
          </a:xfrm>
          <a:prstGeom prst="rect">
            <a:avLst/>
          </a:prstGeom>
          <a:noFill/>
        </p:spPr>
        <p:txBody>
          <a:bodyPr wrap="square" rtlCol="0">
            <a:spAutoFit/>
          </a:bodyPr>
          <a:lstStyle/>
          <a:p>
            <a:pPr>
              <a:spcAft>
                <a:spcPts val="500"/>
              </a:spcAft>
            </a:pPr>
            <a:r>
              <a:rPr lang="zh-CN" altLang="en-US" sz="1000" dirty="0" smtClean="0"/>
              <a:t>固话线路</a:t>
            </a:r>
            <a:endParaRPr lang="ru-RU" sz="1000" dirty="0" smtClean="0"/>
          </a:p>
        </p:txBody>
      </p:sp>
      <p:sp>
        <p:nvSpPr>
          <p:cNvPr id="83" name="TextBox 82"/>
          <p:cNvSpPr txBox="1"/>
          <p:nvPr/>
        </p:nvSpPr>
        <p:spPr>
          <a:xfrm>
            <a:off x="1258889" y="1661482"/>
            <a:ext cx="3103561" cy="246221"/>
          </a:xfrm>
          <a:prstGeom prst="rect">
            <a:avLst/>
          </a:prstGeom>
          <a:noFill/>
        </p:spPr>
        <p:txBody>
          <a:bodyPr wrap="square" rtlCol="0">
            <a:spAutoFit/>
          </a:bodyPr>
          <a:lstStyle/>
          <a:p>
            <a:pPr>
              <a:spcAft>
                <a:spcPts val="500"/>
              </a:spcAft>
            </a:pPr>
            <a:r>
              <a:rPr lang="zh-CN" altLang="en-US" sz="1000" dirty="0" smtClean="0"/>
              <a:t>有效移动宽带用户</a:t>
            </a:r>
            <a:endParaRPr lang="ru-RU" sz="1000" dirty="0" smtClean="0"/>
          </a:p>
        </p:txBody>
      </p:sp>
      <p:sp>
        <p:nvSpPr>
          <p:cNvPr id="84" name="TextBox 83"/>
          <p:cNvSpPr txBox="1"/>
          <p:nvPr/>
        </p:nvSpPr>
        <p:spPr>
          <a:xfrm>
            <a:off x="1258889" y="1955858"/>
            <a:ext cx="3103561" cy="246221"/>
          </a:xfrm>
          <a:prstGeom prst="rect">
            <a:avLst/>
          </a:prstGeom>
          <a:noFill/>
        </p:spPr>
        <p:txBody>
          <a:bodyPr wrap="square" rtlCol="0">
            <a:spAutoFit/>
          </a:bodyPr>
          <a:lstStyle/>
          <a:p>
            <a:pPr>
              <a:spcAft>
                <a:spcPts val="500"/>
              </a:spcAft>
            </a:pPr>
            <a:r>
              <a:rPr lang="zh-CN" altLang="en-US" sz="1000" dirty="0" smtClean="0"/>
              <a:t>固定（有线）宽带用户</a:t>
            </a:r>
            <a:endParaRPr lang="ru-RU" sz="1000" dirty="0" smtClean="0"/>
          </a:p>
        </p:txBody>
      </p:sp>
    </p:spTree>
    <p:extLst>
      <p:ext uri="{BB962C8B-B14F-4D97-AF65-F5344CB8AC3E}">
        <p14:creationId xmlns:p14="http://schemas.microsoft.com/office/powerpoint/2010/main" val="3544201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p"/>
      <p:bldP spid="7" grpId="0"/>
      <p:bldP spid="10" grpId="0" build="p"/>
      <p:bldP spid="11" grpId="0" build="p"/>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2159000" y="1079500"/>
            <a:ext cx="63754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defTabSz="914400">
              <a:defRPr/>
            </a:pPr>
            <a:r>
              <a:rPr kumimoji="0" lang="zh-CN" altLang="en-US" sz="2000" b="0" i="0" u="none" strike="noStrike" kern="1200" cap="none" spc="0" normalizeH="0" baseline="0" noProof="0" dirty="0" smtClean="0">
                <a:ln>
                  <a:noFill/>
                </a:ln>
                <a:solidFill>
                  <a:srgbClr val="376092"/>
                </a:solidFill>
                <a:effectLst/>
                <a:uLnTx/>
                <a:uFillTx/>
                <a:latin typeface="Calibri" pitchFamily="34" charset="0"/>
                <a:ea typeface="+mn-ea"/>
                <a:cs typeface="Calibri" pitchFamily="34" charset="0"/>
              </a:rPr>
              <a:t>理事会筹备</a:t>
            </a:r>
            <a:r>
              <a:rPr kumimoji="0" lang="en-US" sz="2000" b="0" i="0" u="none" strike="noStrike" kern="1200" cap="none" spc="0" normalizeH="0" baseline="0" noProof="0" dirty="0" smtClean="0">
                <a:ln>
                  <a:noFill/>
                </a:ln>
                <a:solidFill>
                  <a:srgbClr val="376092"/>
                </a:solidFill>
                <a:effectLst/>
                <a:uLnTx/>
                <a:uFillTx/>
                <a:latin typeface="Calibri" pitchFamily="34" charset="0"/>
                <a:ea typeface="+mn-ea"/>
                <a:cs typeface="Calibri" pitchFamily="34" charset="0"/>
              </a:rPr>
              <a:t>WCIT 12</a:t>
            </a:r>
            <a:r>
              <a:rPr kumimoji="0" lang="zh-CN" altLang="en-US" sz="2000" b="0" i="0" u="none" strike="noStrike" kern="1200" cap="none" spc="0" normalizeH="0" baseline="0" noProof="0" dirty="0" smtClean="0">
                <a:ln>
                  <a:noFill/>
                </a:ln>
                <a:solidFill>
                  <a:srgbClr val="376092"/>
                </a:solidFill>
                <a:effectLst/>
                <a:uLnTx/>
                <a:uFillTx/>
                <a:latin typeface="Calibri" pitchFamily="34" charset="0"/>
                <a:ea typeface="+mn-ea"/>
                <a:cs typeface="Calibri" pitchFamily="34" charset="0"/>
              </a:rPr>
              <a:t>工作组（</a:t>
            </a:r>
            <a:r>
              <a:rPr kumimoji="0" lang="en-US" sz="2000" b="0" i="0" u="none" strike="noStrike" kern="1200" cap="none" spc="0" normalizeH="0" baseline="0" noProof="0" dirty="0" smtClean="0">
                <a:ln>
                  <a:noFill/>
                </a:ln>
                <a:solidFill>
                  <a:srgbClr val="376092"/>
                </a:solidFill>
                <a:effectLst/>
                <a:uLnTx/>
                <a:uFillTx/>
                <a:latin typeface="Calibri" pitchFamily="34" charset="0"/>
                <a:ea typeface="+mn-ea"/>
                <a:cs typeface="Calibri" pitchFamily="34" charset="0"/>
              </a:rPr>
              <a:t>CWG-WCIT12</a:t>
            </a:r>
            <a:r>
              <a:rPr kumimoji="0" lang="zh-CN" altLang="en-US" sz="2000" b="0" i="0" u="none" strike="noStrike" kern="1200" cap="none" spc="0" normalizeH="0" baseline="0" noProof="0" dirty="0" smtClean="0">
                <a:ln>
                  <a:noFill/>
                </a:ln>
                <a:solidFill>
                  <a:srgbClr val="376092"/>
                </a:solidFill>
                <a:effectLst/>
                <a:uLnTx/>
                <a:uFillTx/>
                <a:latin typeface="Calibri" pitchFamily="34" charset="0"/>
                <a:ea typeface="+mn-ea"/>
                <a:cs typeface="Calibri" pitchFamily="34" charset="0"/>
              </a:rPr>
              <a:t>）</a:t>
            </a:r>
            <a:r>
              <a:rPr kumimoji="0" lang="en-US" altLang="zh-CN" sz="2000" b="0" i="0" u="none" strike="noStrike" kern="1200" cap="none" spc="0" normalizeH="0" baseline="0" noProof="0" dirty="0" smtClean="0">
                <a:ln>
                  <a:noFill/>
                </a:ln>
                <a:solidFill>
                  <a:srgbClr val="376092"/>
                </a:solidFill>
                <a:effectLst/>
                <a:uLnTx/>
                <a:uFillTx/>
                <a:latin typeface="Calibri" pitchFamily="34" charset="0"/>
                <a:ea typeface="+mn-ea"/>
                <a:cs typeface="Calibri" pitchFamily="34" charset="0"/>
              </a:rPr>
              <a:t>2010</a:t>
            </a:r>
            <a:r>
              <a:rPr kumimoji="0" lang="zh-CN" altLang="en-US" sz="2000" b="0" i="0" u="none" strike="noStrike" kern="1200" cap="none" spc="0" normalizeH="0" baseline="0" noProof="0" dirty="0" smtClean="0">
                <a:ln>
                  <a:noFill/>
                </a:ln>
                <a:solidFill>
                  <a:srgbClr val="376092"/>
                </a:solidFill>
                <a:effectLst/>
                <a:uLnTx/>
                <a:uFillTx/>
                <a:latin typeface="Calibri" pitchFamily="34" charset="0"/>
                <a:ea typeface="+mn-ea"/>
                <a:cs typeface="Calibri" pitchFamily="34" charset="0"/>
              </a:rPr>
              <a:t>年举行了三次，</a:t>
            </a:r>
            <a:r>
              <a:rPr kumimoji="0" lang="en-US" altLang="zh-CN" sz="2000" b="0" i="0" u="none" strike="noStrike" kern="1200" cap="none" spc="0" normalizeH="0" baseline="0" noProof="0" dirty="0" smtClean="0">
                <a:ln>
                  <a:noFill/>
                </a:ln>
                <a:solidFill>
                  <a:srgbClr val="376092"/>
                </a:solidFill>
                <a:effectLst/>
                <a:uLnTx/>
                <a:uFillTx/>
                <a:latin typeface="Calibri" pitchFamily="34" charset="0"/>
                <a:ea typeface="+mn-ea"/>
                <a:cs typeface="Calibri" pitchFamily="34" charset="0"/>
              </a:rPr>
              <a:t>2011</a:t>
            </a:r>
            <a:r>
              <a:rPr kumimoji="0" lang="zh-CN" altLang="en-US" sz="2000" b="0" i="0" u="none" strike="noStrike" kern="1200" cap="none" spc="0" normalizeH="0" baseline="0" noProof="0" dirty="0" smtClean="0">
                <a:ln>
                  <a:noFill/>
                </a:ln>
                <a:solidFill>
                  <a:srgbClr val="376092"/>
                </a:solidFill>
                <a:effectLst/>
                <a:uLnTx/>
                <a:uFillTx/>
                <a:latin typeface="Calibri" pitchFamily="34" charset="0"/>
                <a:ea typeface="+mn-ea"/>
                <a:cs typeface="Calibri" pitchFamily="34" charset="0"/>
              </a:rPr>
              <a:t>年举行了两次，</a:t>
            </a:r>
            <a:r>
              <a:rPr kumimoji="0" lang="en-US" altLang="zh-CN" sz="2000" b="0" i="0" u="none" strike="noStrike" kern="1200" cap="none" spc="0" normalizeH="0" baseline="0" noProof="0" dirty="0" smtClean="0">
                <a:ln>
                  <a:noFill/>
                </a:ln>
                <a:solidFill>
                  <a:srgbClr val="376092"/>
                </a:solidFill>
                <a:effectLst/>
                <a:uLnTx/>
                <a:uFillTx/>
                <a:latin typeface="Calibri" pitchFamily="34" charset="0"/>
                <a:ea typeface="+mn-ea"/>
                <a:cs typeface="Calibri" pitchFamily="34" charset="0"/>
              </a:rPr>
              <a:t>2012</a:t>
            </a:r>
            <a:r>
              <a:rPr lang="zh-CN" altLang="en-US" sz="2000" dirty="0" smtClean="0">
                <a:solidFill>
                  <a:srgbClr val="376092"/>
                </a:solidFill>
              </a:rPr>
              <a:t>年（</a:t>
            </a:r>
            <a:r>
              <a:rPr lang="en-US" altLang="zh-CN" sz="2000" dirty="0" smtClean="0">
                <a:solidFill>
                  <a:srgbClr val="376092"/>
                </a:solidFill>
              </a:rPr>
              <a:t>2</a:t>
            </a:r>
            <a:r>
              <a:rPr lang="zh-CN" altLang="en-US" sz="2000" dirty="0" smtClean="0">
                <a:solidFill>
                  <a:srgbClr val="376092"/>
                </a:solidFill>
              </a:rPr>
              <a:t>月、</a:t>
            </a:r>
            <a:r>
              <a:rPr lang="en-US" altLang="zh-CN" sz="2000" dirty="0" smtClean="0">
                <a:solidFill>
                  <a:srgbClr val="376092"/>
                </a:solidFill>
              </a:rPr>
              <a:t>4</a:t>
            </a:r>
            <a:r>
              <a:rPr lang="zh-CN" altLang="en-US" sz="2000" dirty="0" smtClean="0">
                <a:solidFill>
                  <a:srgbClr val="376092"/>
                </a:solidFill>
              </a:rPr>
              <a:t>月和</a:t>
            </a:r>
            <a:r>
              <a:rPr lang="en-US" altLang="zh-CN" sz="2000" dirty="0" smtClean="0">
                <a:solidFill>
                  <a:srgbClr val="376092"/>
                </a:solidFill>
              </a:rPr>
              <a:t>6</a:t>
            </a:r>
            <a:r>
              <a:rPr lang="zh-CN" altLang="en-US" sz="2000" dirty="0" smtClean="0">
                <a:solidFill>
                  <a:srgbClr val="376092"/>
                </a:solidFill>
              </a:rPr>
              <a:t>月）举行</a:t>
            </a:r>
            <a:r>
              <a:rPr lang="zh-CN" altLang="en-US" sz="2000" dirty="0">
                <a:solidFill>
                  <a:srgbClr val="376092"/>
                </a:solidFill>
              </a:rPr>
              <a:t>了三次</a:t>
            </a:r>
            <a:r>
              <a:rPr lang="zh-CN" altLang="en-US" sz="2000" dirty="0" smtClean="0">
                <a:solidFill>
                  <a:srgbClr val="376092"/>
                </a:solidFill>
              </a:rPr>
              <a:t>会议。</a:t>
            </a:r>
            <a:endParaRPr kumimoji="0" 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ts val="600"/>
              </a:spcBef>
              <a:spcAft>
                <a:spcPts val="600"/>
              </a:spcAft>
              <a:buClr>
                <a:srgbClr val="0E438A"/>
              </a:buClr>
              <a:buSzPct val="110000"/>
              <a:buFont typeface="Wingdings" pitchFamily="2" charset="2"/>
              <a:buChar char="§"/>
              <a:tabLst/>
              <a:defRPr/>
            </a:pPr>
            <a:r>
              <a:rPr kumimoji="0" lang="zh-CN" alt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在亚太、非洲、阿拉伯地区、区域通信联合体（独联体国家）、欧洲和美洲，举行了区域筹备会</a:t>
            </a:r>
            <a:r>
              <a:rPr kumimoji="0" lang="en-US" altLang="zh-CN"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a:t>
            </a:r>
            <a:r>
              <a:rPr kumimoji="0" lang="zh-CN" alt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所有会议也向部门成员开放</a:t>
            </a:r>
            <a:endParaRPr kumimoji="0" lang="en-GB"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ts val="600"/>
              </a:spcBef>
              <a:spcAft>
                <a:spcPts val="600"/>
              </a:spcAft>
              <a:buClr>
                <a:srgbClr val="0E438A"/>
              </a:buClr>
              <a:buSzPct val="110000"/>
              <a:buFont typeface="Wingdings" pitchFamily="2" charset="2"/>
              <a:buChar char="§"/>
              <a:tabLst/>
              <a:defRPr/>
            </a:pPr>
            <a:endParaRPr kumimoji="0" lang="en-GB"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lvl="0" defTabSz="914400">
              <a:spcBef>
                <a:spcPts val="600"/>
              </a:spcBef>
              <a:spcAft>
                <a:spcPts val="600"/>
              </a:spcAft>
              <a:defRPr/>
            </a:pPr>
            <a:r>
              <a:rPr kumimoji="0" lang="en-GB"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 </a:t>
            </a:r>
            <a:r>
              <a:rPr kumimoji="0" lang="zh-CN" alt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国际电联成员共提交了</a:t>
            </a:r>
            <a:r>
              <a:rPr kumimoji="0" lang="en-GB"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124</a:t>
            </a:r>
            <a:r>
              <a:rPr kumimoji="0" lang="zh-CN" alt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份输入文件；有超过</a:t>
            </a:r>
            <a:r>
              <a:rPr kumimoji="0" lang="en-US" altLang="zh-CN"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
            </a:r>
            <a:br>
              <a:rPr kumimoji="0" lang="en-US" altLang="zh-CN"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br>
            <a:r>
              <a:rPr kumimoji="0" lang="en-US" altLang="zh-CN"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450</a:t>
            </a:r>
            <a:r>
              <a:rPr kumimoji="0" lang="zh-CN" alt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rPr>
              <a:t>个提案正在审议中。</a:t>
            </a:r>
            <a:endParaRPr kumimoji="0" lang="en-US" sz="2000" b="0" i="0" u="none" strike="noStrike" kern="0" cap="none" spc="0" normalizeH="0" baseline="0" noProof="0" dirty="0" smtClean="0">
              <a:ln>
                <a:noFill/>
              </a:ln>
              <a:solidFill>
                <a:srgbClr val="376092"/>
              </a:solidFill>
              <a:effectLst/>
              <a:uLnTx/>
              <a:uFillTx/>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20000"/>
              </a:spcBef>
              <a:spcAft>
                <a:spcPct val="0"/>
              </a:spcAft>
              <a:buClr>
                <a:srgbClr val="0E438A"/>
              </a:buClr>
              <a:buSzPct val="110000"/>
              <a:buNone/>
              <a:tabLst/>
              <a:defRPr/>
            </a:pPr>
            <a:endParaRPr kumimoji="0" 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2000" b="0" i="0" u="none" strike="noStrike" kern="0" cap="none" spc="0" normalizeH="0" baseline="0" noProof="0" dirty="0">
              <a:ln>
                <a:noFill/>
              </a:ln>
              <a:solidFill>
                <a:srgbClr val="376092"/>
              </a:solidFill>
              <a:effectLst/>
              <a:uLnTx/>
              <a:uFillTx/>
              <a:latin typeface="Calibri" pitchFamily="34" charset="0"/>
              <a:ea typeface="+mn-ea"/>
              <a:cs typeface="Calibri" pitchFamily="34" charset="0"/>
            </a:endParaRPr>
          </a:p>
        </p:txBody>
      </p:sp>
      <p:sp>
        <p:nvSpPr>
          <p:cNvPr id="5"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chemeClr val="tx2">
                    <a:lumMod val="75000"/>
                  </a:schemeClr>
                </a:solidFill>
              </a:rPr>
              <a:t>WCIT-12</a:t>
            </a:r>
            <a:r>
              <a:rPr lang="zh-CN" altLang="en-US" sz="3000" b="1" dirty="0" smtClean="0">
                <a:solidFill>
                  <a:schemeClr val="tx2">
                    <a:lumMod val="75000"/>
                  </a:schemeClr>
                </a:solidFill>
              </a:rPr>
              <a:t>的筹备进程</a:t>
            </a:r>
            <a:endParaRPr lang="en-US" sz="3000" b="1" dirty="0">
              <a:solidFill>
                <a:schemeClr val="tx2">
                  <a:lumMod val="75000"/>
                </a:schemeClr>
              </a:solidFill>
            </a:endParaRPr>
          </a:p>
        </p:txBody>
      </p:sp>
    </p:spTree>
    <p:extLst>
      <p:ext uri="{BB962C8B-B14F-4D97-AF65-F5344CB8AC3E}">
        <p14:creationId xmlns:p14="http://schemas.microsoft.com/office/powerpoint/2010/main" val="4073699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3700" y="952500"/>
            <a:ext cx="7023100" cy="5173663"/>
          </a:xfrm>
        </p:spPr>
        <p:txBody>
          <a:bodyPr/>
          <a:lstStyle/>
          <a:p>
            <a:pPr marL="0" indent="0">
              <a:buNone/>
            </a:pPr>
            <a:r>
              <a:rPr lang="zh-CN" altLang="en-US" sz="2400" b="1" dirty="0" smtClean="0">
                <a:solidFill>
                  <a:srgbClr val="376092"/>
                </a:solidFill>
              </a:rPr>
              <a:t>就相关问题与以下各方开展广泛磋商：</a:t>
            </a:r>
            <a:endParaRPr lang="en-US" sz="2400" b="1" dirty="0" smtClean="0">
              <a:solidFill>
                <a:srgbClr val="376092"/>
              </a:solidFill>
            </a:endParaRPr>
          </a:p>
          <a:p>
            <a:r>
              <a:rPr lang="zh-CN" altLang="en-US" sz="2000" dirty="0" smtClean="0">
                <a:solidFill>
                  <a:srgbClr val="376092"/>
                </a:solidFill>
              </a:rPr>
              <a:t>国际电联成员国（</a:t>
            </a:r>
            <a:r>
              <a:rPr lang="en-US" sz="2000" dirty="0" smtClean="0">
                <a:solidFill>
                  <a:srgbClr val="376092"/>
                </a:solidFill>
              </a:rPr>
              <a:t>193</a:t>
            </a:r>
            <a:r>
              <a:rPr lang="zh-CN" altLang="en-US" sz="2000" dirty="0" smtClean="0">
                <a:solidFill>
                  <a:srgbClr val="376092"/>
                </a:solidFill>
              </a:rPr>
              <a:t>个）</a:t>
            </a:r>
            <a:endParaRPr lang="en-US" sz="2000" dirty="0" smtClean="0">
              <a:solidFill>
                <a:srgbClr val="376092"/>
              </a:solidFill>
            </a:endParaRPr>
          </a:p>
          <a:p>
            <a:r>
              <a:rPr lang="zh-CN" altLang="en-US" sz="2000" dirty="0" smtClean="0">
                <a:solidFill>
                  <a:srgbClr val="376092"/>
                </a:solidFill>
              </a:rPr>
              <a:t>国际电联的私营部门成员（</a:t>
            </a:r>
            <a:r>
              <a:rPr lang="en-US" sz="2000" dirty="0" smtClean="0">
                <a:solidFill>
                  <a:srgbClr val="376092"/>
                </a:solidFill>
              </a:rPr>
              <a:t>567</a:t>
            </a:r>
            <a:r>
              <a:rPr lang="zh-CN" altLang="en-US" sz="2000" dirty="0" smtClean="0">
                <a:solidFill>
                  <a:srgbClr val="376092"/>
                </a:solidFill>
              </a:rPr>
              <a:t>个）</a:t>
            </a:r>
            <a:endParaRPr lang="en-US" sz="2000" dirty="0" smtClean="0">
              <a:solidFill>
                <a:srgbClr val="376092"/>
              </a:solidFill>
            </a:endParaRPr>
          </a:p>
          <a:p>
            <a:r>
              <a:rPr lang="zh-CN" altLang="en-US" sz="2000" dirty="0" smtClean="0">
                <a:solidFill>
                  <a:srgbClr val="376092"/>
                </a:solidFill>
              </a:rPr>
              <a:t>国际电联的部门准成员和学术成员（</a:t>
            </a:r>
            <a:r>
              <a:rPr lang="en-US" sz="2000" dirty="0" smtClean="0">
                <a:solidFill>
                  <a:srgbClr val="376092"/>
                </a:solidFill>
              </a:rPr>
              <a:t>217</a:t>
            </a:r>
            <a:r>
              <a:rPr lang="zh-CN" altLang="en-US" sz="2000" dirty="0" smtClean="0">
                <a:solidFill>
                  <a:srgbClr val="376092"/>
                </a:solidFill>
              </a:rPr>
              <a:t>个）</a:t>
            </a:r>
            <a:endParaRPr lang="en-US" sz="2000" dirty="0" smtClean="0">
              <a:solidFill>
                <a:srgbClr val="376092"/>
              </a:solidFill>
            </a:endParaRPr>
          </a:p>
          <a:p>
            <a:r>
              <a:rPr lang="zh-CN" altLang="en-US" sz="2000" dirty="0" smtClean="0">
                <a:solidFill>
                  <a:srgbClr val="376092"/>
                </a:solidFill>
              </a:rPr>
              <a:t>民间团体</a:t>
            </a:r>
            <a:r>
              <a:rPr lang="en-US" sz="2000" dirty="0" smtClean="0">
                <a:solidFill>
                  <a:srgbClr val="376092"/>
                </a:solidFill>
              </a:rPr>
              <a:t> –</a:t>
            </a:r>
            <a:r>
              <a:rPr lang="zh-CN" altLang="en-US" sz="2000" dirty="0" smtClean="0">
                <a:solidFill>
                  <a:srgbClr val="376092"/>
                </a:solidFill>
              </a:rPr>
              <a:t>通过</a:t>
            </a:r>
            <a:r>
              <a:rPr lang="en-US" altLang="zh-CN" sz="2000" dirty="0" smtClean="0">
                <a:solidFill>
                  <a:srgbClr val="376092"/>
                </a:solidFill>
              </a:rPr>
              <a:t>WSIS</a:t>
            </a:r>
            <a:r>
              <a:rPr lang="zh-CN" altLang="en-US" sz="2000" dirty="0" smtClean="0">
                <a:solidFill>
                  <a:srgbClr val="376092"/>
                </a:solidFill>
              </a:rPr>
              <a:t>论坛等场合</a:t>
            </a:r>
            <a:endParaRPr lang="en-US" sz="2000" dirty="0" smtClean="0">
              <a:solidFill>
                <a:srgbClr val="376092"/>
              </a:solidFill>
            </a:endParaRPr>
          </a:p>
          <a:p>
            <a:endParaRPr lang="en-US" sz="2000" i="1" dirty="0" smtClean="0">
              <a:solidFill>
                <a:srgbClr val="376092"/>
              </a:solidFill>
            </a:endParaRPr>
          </a:p>
          <a:p>
            <a:pPr marL="0" indent="0">
              <a:buNone/>
            </a:pPr>
            <a:r>
              <a:rPr lang="zh-CN" altLang="en-US" sz="2200" b="1" dirty="0" smtClean="0">
                <a:solidFill>
                  <a:srgbClr val="376092"/>
                </a:solidFill>
                <a:latin typeface="STKaiti" pitchFamily="2" charset="-122"/>
                <a:ea typeface="STKaiti" pitchFamily="2" charset="-122"/>
              </a:rPr>
              <a:t>国际电联网站上：</a:t>
            </a:r>
            <a:endParaRPr lang="en-US" sz="2200" b="1" dirty="0">
              <a:solidFill>
                <a:srgbClr val="376092"/>
              </a:solidFill>
              <a:latin typeface="STKaiti" pitchFamily="2" charset="-122"/>
              <a:ea typeface="STKaiti" pitchFamily="2" charset="-122"/>
            </a:endParaRPr>
          </a:p>
          <a:p>
            <a:r>
              <a:rPr lang="en-US" sz="2000" dirty="0">
                <a:solidFill>
                  <a:srgbClr val="376092"/>
                </a:solidFill>
              </a:rPr>
              <a:t> 	</a:t>
            </a:r>
            <a:r>
              <a:rPr lang="en-US" sz="2000" dirty="0" smtClean="0">
                <a:solidFill>
                  <a:srgbClr val="376092"/>
                </a:solidFill>
              </a:rPr>
              <a:t>WCIT</a:t>
            </a:r>
            <a:r>
              <a:rPr lang="zh-CN" altLang="en-US" sz="2000" dirty="0" smtClean="0">
                <a:solidFill>
                  <a:srgbClr val="376092"/>
                </a:solidFill>
              </a:rPr>
              <a:t>背景简介和常见问答（</a:t>
            </a:r>
            <a:r>
              <a:rPr lang="en-US" sz="2000" dirty="0">
                <a:solidFill>
                  <a:srgbClr val="376092"/>
                </a:solidFill>
              </a:rPr>
              <a:t>www.itu.int/en/wcit-12/ </a:t>
            </a:r>
            <a:r>
              <a:rPr lang="en-US" sz="2000" dirty="0" smtClean="0">
                <a:solidFill>
                  <a:srgbClr val="376092"/>
                </a:solidFill>
              </a:rPr>
              <a:t>Pages/WCIT-backgroundbriefs.aspx</a:t>
            </a:r>
            <a:r>
              <a:rPr lang="zh-CN" altLang="en-US" sz="2000" dirty="0" smtClean="0">
                <a:solidFill>
                  <a:srgbClr val="376092"/>
                </a:solidFill>
              </a:rPr>
              <a:t>）</a:t>
            </a:r>
            <a:endParaRPr lang="en-US" sz="2000" dirty="0" smtClean="0">
              <a:solidFill>
                <a:srgbClr val="376092"/>
              </a:solidFill>
            </a:endParaRPr>
          </a:p>
          <a:p>
            <a:r>
              <a:rPr lang="en-US" sz="2000" dirty="0">
                <a:solidFill>
                  <a:srgbClr val="376092"/>
                </a:solidFill>
              </a:rPr>
              <a:t> </a:t>
            </a:r>
            <a:r>
              <a:rPr lang="en-US" sz="2000" dirty="0" smtClean="0">
                <a:solidFill>
                  <a:srgbClr val="376092"/>
                </a:solidFill>
              </a:rPr>
              <a:t> </a:t>
            </a:r>
            <a:r>
              <a:rPr lang="zh-CN" altLang="en-US" sz="2000" dirty="0" smtClean="0">
                <a:solidFill>
                  <a:srgbClr val="376092"/>
                </a:solidFill>
              </a:rPr>
              <a:t>供所有人张贴有关</a:t>
            </a:r>
            <a:r>
              <a:rPr lang="en-US" sz="2000" dirty="0" smtClean="0">
                <a:solidFill>
                  <a:srgbClr val="376092"/>
                </a:solidFill>
              </a:rPr>
              <a:t>WCIT-12</a:t>
            </a:r>
            <a:r>
              <a:rPr lang="zh-CN" altLang="en-US" sz="2000" dirty="0" smtClean="0">
                <a:solidFill>
                  <a:srgbClr val="376092"/>
                </a:solidFill>
              </a:rPr>
              <a:t>的任何意见或素材的网站（</a:t>
            </a:r>
            <a:r>
              <a:rPr lang="en-US" sz="2000" dirty="0" smtClean="0">
                <a:solidFill>
                  <a:srgbClr val="376092"/>
                </a:solidFill>
              </a:rPr>
              <a:t>www.itu.int/en/wcit-12/Pages/public.aspx</a:t>
            </a:r>
            <a:r>
              <a:rPr lang="zh-CN" altLang="en-US" sz="2000" dirty="0" smtClean="0">
                <a:solidFill>
                  <a:srgbClr val="376092"/>
                </a:solidFill>
              </a:rPr>
              <a:t>）</a:t>
            </a:r>
            <a:endParaRPr lang="en-US" sz="2000" dirty="0" smtClean="0">
              <a:solidFill>
                <a:srgbClr val="376092"/>
              </a:solidFill>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tx2">
                    <a:lumMod val="75000"/>
                  </a:schemeClr>
                </a:solidFill>
              </a:rPr>
              <a:t>WCIT-12</a:t>
            </a:r>
            <a:r>
              <a:rPr lang="zh-CN" altLang="en-US" sz="3000" b="1" dirty="0">
                <a:solidFill>
                  <a:schemeClr val="tx2">
                    <a:lumMod val="75000"/>
                  </a:schemeClr>
                </a:solidFill>
              </a:rPr>
              <a:t>的筹备进程</a:t>
            </a:r>
            <a:endParaRPr lang="en-US" sz="3000" b="1" dirty="0">
              <a:solidFill>
                <a:schemeClr val="tx2">
                  <a:lumMod val="75000"/>
                </a:schemeClr>
              </a:solidFill>
            </a:endParaRPr>
          </a:p>
        </p:txBody>
      </p:sp>
    </p:spTree>
    <p:extLst>
      <p:ext uri="{BB962C8B-B14F-4D97-AF65-F5344CB8AC3E}">
        <p14:creationId xmlns:p14="http://schemas.microsoft.com/office/powerpoint/2010/main" val="26783884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30364" y="1063524"/>
            <a:ext cx="9828924" cy="6070011"/>
            <a:chOff x="425564" y="1316254"/>
            <a:chExt cx="7863038" cy="4855946"/>
          </a:xfrm>
        </p:grpSpPr>
        <p:sp>
          <p:nvSpPr>
            <p:cNvPr id="3" name="Text Box 14"/>
            <p:cNvSpPr txBox="1">
              <a:spLocks noChangeArrowheads="1"/>
            </p:cNvSpPr>
            <p:nvPr/>
          </p:nvSpPr>
          <p:spPr bwMode="auto">
            <a:xfrm>
              <a:off x="550653" y="4368668"/>
              <a:ext cx="1676400" cy="270840"/>
            </a:xfrm>
            <a:prstGeom prst="rect">
              <a:avLst/>
            </a:prstGeom>
            <a:noFill/>
            <a:ln w="38100">
              <a:noFill/>
              <a:miter lim="800000"/>
              <a:headEnd/>
              <a:tailEnd/>
            </a:ln>
          </p:spPr>
          <p:txBody>
            <a:bodyPr wrap="square">
              <a:spAutoFit/>
            </a:bodyPr>
            <a:lstStyle/>
            <a:p>
              <a:pPr algn="r" eaLnBrk="1" hangingPunct="1">
                <a:spcBef>
                  <a:spcPct val="50000"/>
                </a:spcBef>
                <a:buClrTx/>
                <a:buFontTx/>
                <a:buNone/>
              </a:pPr>
              <a:r>
                <a:rPr lang="zh-CN" altLang="en-US" sz="1600" b="1" dirty="0" smtClean="0">
                  <a:solidFill>
                    <a:srgbClr val="376092"/>
                  </a:solidFill>
                  <a:latin typeface="Calibri" pitchFamily="34" charset="0"/>
                </a:rPr>
                <a:t>融合</a:t>
              </a:r>
              <a:endParaRPr lang="en-US" sz="1600" b="1" dirty="0">
                <a:solidFill>
                  <a:srgbClr val="376092"/>
                </a:solidFill>
                <a:latin typeface="Calibri" pitchFamily="34" charset="0"/>
              </a:endParaRPr>
            </a:p>
          </p:txBody>
        </p:sp>
        <p:sp>
          <p:nvSpPr>
            <p:cNvPr id="4" name="Text Box 23"/>
            <p:cNvSpPr txBox="1">
              <a:spLocks noChangeArrowheads="1"/>
            </p:cNvSpPr>
            <p:nvPr/>
          </p:nvSpPr>
          <p:spPr bwMode="auto">
            <a:xfrm>
              <a:off x="425564" y="1536679"/>
              <a:ext cx="2318805" cy="539218"/>
            </a:xfrm>
            <a:prstGeom prst="rect">
              <a:avLst/>
            </a:prstGeom>
            <a:noFill/>
            <a:ln w="38100">
              <a:noFill/>
              <a:miter lim="800000"/>
              <a:headEnd/>
              <a:tailEnd/>
            </a:ln>
          </p:spPr>
          <p:txBody>
            <a:bodyPr wrap="square">
              <a:spAutoFit/>
            </a:bodyPr>
            <a:lstStyle/>
            <a:p>
              <a:pPr algn="r" eaLnBrk="1" hangingPunct="1">
                <a:lnSpc>
                  <a:spcPct val="70000"/>
                </a:lnSpc>
                <a:spcBef>
                  <a:spcPct val="50000"/>
                </a:spcBef>
                <a:buClrTx/>
                <a:buFontTx/>
                <a:buNone/>
              </a:pPr>
              <a:r>
                <a:rPr lang="zh-CN" altLang="en-US" sz="1600" b="1" dirty="0" smtClean="0">
                  <a:solidFill>
                    <a:srgbClr val="376092"/>
                  </a:solidFill>
                  <a:latin typeface="Calibri" pitchFamily="34" charset="0"/>
                </a:rPr>
                <a:t>通信是一种人权</a:t>
              </a:r>
              <a:endParaRPr lang="en-US" sz="1600" b="1" dirty="0">
                <a:solidFill>
                  <a:srgbClr val="376092"/>
                </a:solidFill>
                <a:latin typeface="Calibri" pitchFamily="34" charset="0"/>
              </a:endParaRPr>
            </a:p>
            <a:p>
              <a:pPr algn="r" eaLnBrk="1" hangingPunct="1">
                <a:lnSpc>
                  <a:spcPct val="70000"/>
                </a:lnSpc>
                <a:spcBef>
                  <a:spcPct val="50000"/>
                </a:spcBef>
                <a:buClrTx/>
                <a:buFontTx/>
                <a:buNone/>
              </a:pPr>
              <a:r>
                <a:rPr lang="zh-CN" altLang="en-US" sz="1400" dirty="0" smtClean="0">
                  <a:solidFill>
                    <a:srgbClr val="376092"/>
                  </a:solidFill>
                  <a:latin typeface="STKaiti" pitchFamily="2" charset="-122"/>
                  <a:ea typeface="STKaiti" pitchFamily="2" charset="-122"/>
                </a:rPr>
                <a:t>包</a:t>
              </a:r>
              <a:r>
                <a:rPr lang="zh-CN" altLang="en-US" sz="1400" dirty="0">
                  <a:solidFill>
                    <a:srgbClr val="376092"/>
                  </a:solidFill>
                  <a:latin typeface="STKaiti" pitchFamily="2" charset="-122"/>
                  <a:ea typeface="STKaiti" pitchFamily="2" charset="-122"/>
                </a:rPr>
                <a:t>括公平平等地接</a:t>
              </a:r>
              <a:r>
                <a:rPr lang="zh-CN" altLang="en-US" sz="1400" dirty="0" smtClean="0">
                  <a:solidFill>
                    <a:srgbClr val="376092"/>
                  </a:solidFill>
                  <a:latin typeface="STKaiti" pitchFamily="2" charset="-122"/>
                  <a:ea typeface="STKaiti" pitchFamily="2" charset="-122"/>
                </a:rPr>
                <a:t>入和使</a:t>
              </a:r>
              <a:r>
                <a:rPr lang="zh-CN" altLang="en-US" sz="1400" dirty="0">
                  <a:solidFill>
                    <a:srgbClr val="376092"/>
                  </a:solidFill>
                  <a:latin typeface="STKaiti" pitchFamily="2" charset="-122"/>
                  <a:ea typeface="STKaiti" pitchFamily="2" charset="-122"/>
                </a:rPr>
                <a:t>用网络和业务</a:t>
              </a:r>
              <a:endParaRPr lang="en-US" sz="1400" dirty="0">
                <a:solidFill>
                  <a:srgbClr val="376092"/>
                </a:solidFill>
                <a:latin typeface="STKaiti" pitchFamily="2" charset="-122"/>
                <a:ea typeface="STKaiti" pitchFamily="2" charset="-122"/>
              </a:endParaRPr>
            </a:p>
          </p:txBody>
        </p:sp>
        <p:sp>
          <p:nvSpPr>
            <p:cNvPr id="5" name="Text Box 13"/>
            <p:cNvSpPr txBox="1">
              <a:spLocks noChangeArrowheads="1"/>
            </p:cNvSpPr>
            <p:nvPr/>
          </p:nvSpPr>
          <p:spPr bwMode="auto">
            <a:xfrm>
              <a:off x="4222656" y="2593445"/>
              <a:ext cx="3960440" cy="812520"/>
            </a:xfrm>
            <a:prstGeom prst="rect">
              <a:avLst/>
            </a:prstGeom>
            <a:noFill/>
            <a:ln w="38100">
              <a:noFill/>
              <a:miter lim="800000"/>
              <a:headEnd/>
              <a:tailEnd/>
            </a:ln>
          </p:spPr>
          <p:txBody>
            <a:bodyPr wrap="square">
              <a:spAutoFit/>
            </a:bodyPr>
            <a:lstStyle/>
            <a:p>
              <a:pPr>
                <a:spcBef>
                  <a:spcPct val="50000"/>
                </a:spcBef>
              </a:pPr>
              <a:r>
                <a:rPr lang="zh-CN" altLang="en-US" sz="1600" b="1" dirty="0" smtClean="0">
                  <a:solidFill>
                    <a:srgbClr val="376092"/>
                  </a:solidFill>
                  <a:latin typeface="Calibri" pitchFamily="34" charset="0"/>
                </a:rPr>
                <a:t>计费和结算</a:t>
              </a:r>
              <a:r>
                <a:rPr lang="en-US" sz="1600" b="1" dirty="0" smtClean="0">
                  <a:solidFill>
                    <a:srgbClr val="376092"/>
                  </a:solidFill>
                  <a:latin typeface="Calibri" pitchFamily="34" charset="0"/>
                </a:rPr>
                <a:t/>
              </a:r>
              <a:br>
                <a:rPr lang="en-US" sz="1600" b="1" dirty="0" smtClean="0">
                  <a:solidFill>
                    <a:srgbClr val="376092"/>
                  </a:solidFill>
                  <a:latin typeface="Calibri" pitchFamily="34" charset="0"/>
                </a:rPr>
              </a:br>
              <a:r>
                <a:rPr lang="en-US" sz="1600" b="1" dirty="0" smtClean="0">
                  <a:solidFill>
                    <a:srgbClr val="376092"/>
                  </a:solidFill>
                  <a:latin typeface="Calibri" pitchFamily="34" charset="0"/>
                </a:rPr>
                <a:t>- </a:t>
              </a:r>
              <a:r>
                <a:rPr lang="zh-CN" altLang="en-US" sz="1600" b="1" dirty="0" smtClean="0">
                  <a:solidFill>
                    <a:srgbClr val="376092"/>
                  </a:solidFill>
                  <a:latin typeface="Calibri" pitchFamily="34" charset="0"/>
                </a:rPr>
                <a:t>包括征税</a:t>
              </a:r>
              <a:r>
                <a:rPr lang="en-US" sz="1600" b="1" dirty="0" smtClean="0">
                  <a:solidFill>
                    <a:srgbClr val="376092"/>
                  </a:solidFill>
                  <a:latin typeface="Calibri" pitchFamily="34" charset="0"/>
                </a:rPr>
                <a:t/>
              </a:r>
              <a:br>
                <a:rPr lang="en-US" sz="1600" b="1" dirty="0" smtClean="0">
                  <a:solidFill>
                    <a:srgbClr val="376092"/>
                  </a:solidFill>
                  <a:latin typeface="Calibri" pitchFamily="34" charset="0"/>
                </a:rPr>
              </a:br>
              <a:r>
                <a:rPr lang="zh-CN" altLang="en-US" sz="1400" dirty="0">
                  <a:solidFill>
                    <a:srgbClr val="376092"/>
                  </a:solidFill>
                  <a:latin typeface="STKaiti" pitchFamily="2" charset="-122"/>
                  <a:ea typeface="STKaiti" pitchFamily="2" charset="-122"/>
                </a:rPr>
                <a:t>（基于市场的成本计算、国际关口站的开</a:t>
              </a:r>
              <a:r>
                <a:rPr lang="zh-CN" altLang="en-US" sz="1400" dirty="0" smtClean="0">
                  <a:solidFill>
                    <a:srgbClr val="376092"/>
                  </a:solidFill>
                  <a:latin typeface="STKaiti" pitchFamily="2" charset="-122"/>
                  <a:ea typeface="STKaiti" pitchFamily="2" charset="-122"/>
                </a:rPr>
                <a:t>放、</a:t>
              </a:r>
              <a:r>
                <a:rPr lang="en-US" altLang="zh-CN" sz="1400" dirty="0" smtClean="0">
                  <a:solidFill>
                    <a:srgbClr val="376092"/>
                  </a:solidFill>
                  <a:latin typeface="STKaiti" pitchFamily="2" charset="-122"/>
                  <a:ea typeface="STKaiti" pitchFamily="2" charset="-122"/>
                </a:rPr>
                <a:t/>
              </a:r>
              <a:br>
                <a:rPr lang="en-US" altLang="zh-CN" sz="1400" dirty="0" smtClean="0">
                  <a:solidFill>
                    <a:srgbClr val="376092"/>
                  </a:solidFill>
                  <a:latin typeface="STKaiti" pitchFamily="2" charset="-122"/>
                  <a:ea typeface="STKaiti" pitchFamily="2" charset="-122"/>
                </a:rPr>
              </a:br>
              <a:r>
                <a:rPr lang="zh-CN" altLang="en-US" sz="1400" dirty="0" smtClean="0">
                  <a:solidFill>
                    <a:srgbClr val="376092"/>
                  </a:solidFill>
                  <a:latin typeface="STKaiti" pitchFamily="2" charset="-122"/>
                  <a:ea typeface="STKaiti" pitchFamily="2" charset="-122"/>
                </a:rPr>
                <a:t>为</a:t>
              </a:r>
              <a:r>
                <a:rPr lang="zh-CN" altLang="en-US" sz="1400" dirty="0">
                  <a:solidFill>
                    <a:srgbClr val="376092"/>
                  </a:solidFill>
                  <a:latin typeface="STKaiti" pitchFamily="2" charset="-122"/>
                  <a:ea typeface="STKaiti" pitchFamily="2" charset="-122"/>
                </a:rPr>
                <a:t>经许可的运营机构设定透明的义务</a:t>
              </a:r>
              <a:r>
                <a:rPr lang="zh-CN" altLang="en-US" sz="1400" dirty="0" smtClean="0">
                  <a:solidFill>
                    <a:srgbClr val="376092"/>
                  </a:solidFill>
                  <a:latin typeface="STKaiti" pitchFamily="2" charset="-122"/>
                  <a:ea typeface="STKaiti" pitchFamily="2" charset="-122"/>
                </a:rPr>
                <a:t>）</a:t>
              </a:r>
              <a:endParaRPr lang="en-US" sz="1400" dirty="0">
                <a:solidFill>
                  <a:srgbClr val="376092"/>
                </a:solidFill>
                <a:latin typeface="STKaiti" pitchFamily="2" charset="-122"/>
                <a:ea typeface="STKaiti" pitchFamily="2" charset="-122"/>
              </a:endParaRPr>
            </a:p>
          </p:txBody>
        </p:sp>
        <p:sp>
          <p:nvSpPr>
            <p:cNvPr id="6" name="Text Box 26"/>
            <p:cNvSpPr txBox="1">
              <a:spLocks noChangeArrowheads="1"/>
            </p:cNvSpPr>
            <p:nvPr/>
          </p:nvSpPr>
          <p:spPr bwMode="auto">
            <a:xfrm>
              <a:off x="4692231" y="3580950"/>
              <a:ext cx="2057400" cy="270840"/>
            </a:xfrm>
            <a:prstGeom prst="rect">
              <a:avLst/>
            </a:prstGeom>
            <a:noFill/>
            <a:ln w="38100">
              <a:noFill/>
              <a:miter lim="800000"/>
              <a:headEnd/>
              <a:tailEnd/>
            </a:ln>
          </p:spPr>
          <p:txBody>
            <a:bodyPr wrap="square">
              <a:spAutoFit/>
            </a:bodyPr>
            <a:lstStyle/>
            <a:p>
              <a:pPr eaLnBrk="1" hangingPunct="1">
                <a:spcBef>
                  <a:spcPct val="50000"/>
                </a:spcBef>
                <a:buClrTx/>
                <a:buFontTx/>
                <a:buNone/>
              </a:pPr>
              <a:r>
                <a:rPr lang="zh-CN" altLang="en-US" sz="1600" b="1" dirty="0" smtClean="0">
                  <a:solidFill>
                    <a:srgbClr val="376092"/>
                  </a:solidFill>
                  <a:latin typeface="Calibri" pitchFamily="34" charset="0"/>
                </a:rPr>
                <a:t>服务质量</a:t>
              </a:r>
              <a:endParaRPr lang="en-US" sz="1600" b="1" dirty="0">
                <a:solidFill>
                  <a:srgbClr val="376092"/>
                </a:solidFill>
                <a:latin typeface="Calibri" pitchFamily="34" charset="0"/>
              </a:endParaRPr>
            </a:p>
          </p:txBody>
        </p:sp>
        <p:sp>
          <p:nvSpPr>
            <p:cNvPr id="7" name="Text Box 26"/>
            <p:cNvSpPr txBox="1">
              <a:spLocks noChangeArrowheads="1"/>
            </p:cNvSpPr>
            <p:nvPr/>
          </p:nvSpPr>
          <p:spPr bwMode="auto">
            <a:xfrm>
              <a:off x="4616194" y="1681506"/>
              <a:ext cx="3672408" cy="851915"/>
            </a:xfrm>
            <a:prstGeom prst="rect">
              <a:avLst/>
            </a:prstGeom>
            <a:noFill/>
            <a:ln w="38100">
              <a:noFill/>
              <a:miter lim="800000"/>
              <a:headEnd/>
              <a:tailEnd/>
            </a:ln>
          </p:spPr>
          <p:txBody>
            <a:bodyPr wrap="square">
              <a:spAutoFit/>
            </a:bodyPr>
            <a:lstStyle/>
            <a:p>
              <a:r>
                <a:rPr lang="en-US" sz="1600" b="1" dirty="0">
                  <a:solidFill>
                    <a:srgbClr val="376092"/>
                  </a:solidFill>
                  <a:latin typeface="Calibri" pitchFamily="34" charset="0"/>
                </a:rPr>
                <a:t>ICT</a:t>
              </a:r>
              <a:r>
                <a:rPr lang="zh-CN" altLang="en-US" sz="1600" b="1" dirty="0">
                  <a:solidFill>
                    <a:srgbClr val="376092"/>
                  </a:solidFill>
                  <a:latin typeface="Calibri" pitchFamily="34" charset="0"/>
                </a:rPr>
                <a:t>使用中的安全</a:t>
              </a:r>
              <a:r>
                <a:rPr lang="en-US" sz="1600" b="1" dirty="0">
                  <a:solidFill>
                    <a:srgbClr val="376092"/>
                  </a:solidFill>
                  <a:latin typeface="Calibri" pitchFamily="34" charset="0"/>
                </a:rPr>
                <a:t> </a:t>
              </a:r>
              <a:r>
                <a:rPr lang="en-US" sz="1600" b="1" dirty="0" smtClean="0">
                  <a:solidFill>
                    <a:srgbClr val="376092"/>
                  </a:solidFill>
                  <a:latin typeface="Calibri" pitchFamily="34" charset="0"/>
                </a:rPr>
                <a:t/>
              </a:r>
              <a:br>
                <a:rPr lang="en-US" sz="1600" b="1" dirty="0" smtClean="0">
                  <a:solidFill>
                    <a:srgbClr val="376092"/>
                  </a:solidFill>
                  <a:latin typeface="Calibri" pitchFamily="34" charset="0"/>
                </a:rPr>
              </a:br>
              <a:r>
                <a:rPr lang="zh-CN" altLang="en-US" sz="1400" dirty="0">
                  <a:solidFill>
                    <a:srgbClr val="376092"/>
                  </a:solidFill>
                  <a:latin typeface="STKaiti" pitchFamily="2" charset="-122"/>
                  <a:ea typeface="STKaiti" pitchFamily="2" charset="-122"/>
                </a:rPr>
                <a:t>包括隐私和防止垃圾信息</a:t>
              </a:r>
              <a:endParaRPr lang="en-US" sz="1400" dirty="0">
                <a:solidFill>
                  <a:srgbClr val="376092"/>
                </a:solidFill>
                <a:latin typeface="STKaiti" pitchFamily="2" charset="-122"/>
                <a:ea typeface="STKaiti" pitchFamily="2" charset="-122"/>
              </a:endParaRPr>
            </a:p>
            <a:p>
              <a:pPr>
                <a:lnSpc>
                  <a:spcPct val="70000"/>
                </a:lnSpc>
                <a:spcBef>
                  <a:spcPct val="50000"/>
                </a:spcBef>
              </a:pPr>
              <a:r>
                <a:rPr lang="zh-CN" altLang="en-US" sz="1600" b="1" dirty="0">
                  <a:solidFill>
                    <a:srgbClr val="376092"/>
                  </a:solidFill>
                  <a:latin typeface="Calibri" pitchFamily="34" charset="0"/>
                </a:rPr>
                <a:t>保护重要的国家资源</a:t>
              </a:r>
              <a:endParaRPr lang="en-US" sz="1600" b="1" dirty="0">
                <a:solidFill>
                  <a:srgbClr val="376092"/>
                </a:solidFill>
                <a:latin typeface="Calibri" pitchFamily="34" charset="0"/>
              </a:endParaRPr>
            </a:p>
            <a:p>
              <a:pPr eaLnBrk="1" hangingPunct="1">
                <a:buClrTx/>
                <a:buFontTx/>
                <a:buNone/>
              </a:pPr>
              <a:r>
                <a:rPr lang="zh-CN" altLang="en-US" sz="1400" dirty="0">
                  <a:solidFill>
                    <a:srgbClr val="376092"/>
                  </a:solidFill>
                  <a:latin typeface="STKaiti" pitchFamily="2" charset="-122"/>
                  <a:ea typeface="STKaiti" pitchFamily="2" charset="-122"/>
                </a:rPr>
                <a:t>包括通信网络</a:t>
              </a:r>
              <a:endParaRPr lang="en-US" sz="1400" dirty="0">
                <a:solidFill>
                  <a:srgbClr val="376092"/>
                </a:solidFill>
                <a:latin typeface="STKaiti" pitchFamily="2" charset="-122"/>
                <a:ea typeface="STKaiti" pitchFamily="2" charset="-122"/>
              </a:endParaRPr>
            </a:p>
          </p:txBody>
        </p:sp>
        <p:sp>
          <p:nvSpPr>
            <p:cNvPr id="8" name="Text Box 13"/>
            <p:cNvSpPr txBox="1">
              <a:spLocks noChangeArrowheads="1"/>
            </p:cNvSpPr>
            <p:nvPr/>
          </p:nvSpPr>
          <p:spPr bwMode="auto">
            <a:xfrm>
              <a:off x="425564" y="3573467"/>
              <a:ext cx="1903559" cy="217390"/>
            </a:xfrm>
            <a:prstGeom prst="rect">
              <a:avLst/>
            </a:prstGeom>
            <a:noFill/>
            <a:ln w="38100">
              <a:noFill/>
              <a:miter lim="800000"/>
              <a:headEnd/>
              <a:tailEnd/>
            </a:ln>
          </p:spPr>
          <p:txBody>
            <a:bodyPr wrap="square">
              <a:spAutoFit/>
            </a:bodyPr>
            <a:lstStyle/>
            <a:p>
              <a:pPr algn="r" eaLnBrk="1" hangingPunct="1">
                <a:lnSpc>
                  <a:spcPct val="70000"/>
                </a:lnSpc>
                <a:spcBef>
                  <a:spcPct val="50000"/>
                </a:spcBef>
                <a:buClrTx/>
                <a:buFontTx/>
                <a:buNone/>
              </a:pPr>
              <a:r>
                <a:rPr lang="zh-CN" altLang="en-US" sz="1600" b="1" dirty="0" smtClean="0">
                  <a:solidFill>
                    <a:srgbClr val="376092"/>
                  </a:solidFill>
                  <a:latin typeface="Calibri" pitchFamily="34" charset="0"/>
                </a:rPr>
                <a:t>互连和互操作</a:t>
              </a:r>
              <a:endParaRPr lang="en-US" sz="1600" b="1" dirty="0">
                <a:solidFill>
                  <a:srgbClr val="376092"/>
                </a:solidFill>
                <a:latin typeface="Calibri" pitchFamily="34" charset="0"/>
              </a:endParaRPr>
            </a:p>
          </p:txBody>
        </p:sp>
        <p:sp>
          <p:nvSpPr>
            <p:cNvPr id="9" name="Text Box 13"/>
            <p:cNvSpPr txBox="1">
              <a:spLocks noChangeArrowheads="1"/>
            </p:cNvSpPr>
            <p:nvPr/>
          </p:nvSpPr>
          <p:spPr bwMode="auto">
            <a:xfrm>
              <a:off x="601244" y="2782317"/>
              <a:ext cx="1790700" cy="217390"/>
            </a:xfrm>
            <a:prstGeom prst="rect">
              <a:avLst/>
            </a:prstGeom>
            <a:noFill/>
            <a:ln w="38100">
              <a:noFill/>
              <a:miter lim="800000"/>
              <a:headEnd/>
              <a:tailEnd/>
            </a:ln>
          </p:spPr>
          <p:txBody>
            <a:bodyPr wrap="square">
              <a:spAutoFit/>
            </a:bodyPr>
            <a:lstStyle/>
            <a:p>
              <a:pPr algn="r" eaLnBrk="1" hangingPunct="1">
                <a:lnSpc>
                  <a:spcPct val="70000"/>
                </a:lnSpc>
                <a:buClrTx/>
                <a:buFontTx/>
                <a:buNone/>
              </a:pPr>
              <a:r>
                <a:rPr lang="zh-CN" altLang="en-US" sz="1600" b="1" dirty="0" smtClean="0">
                  <a:solidFill>
                    <a:srgbClr val="376092"/>
                  </a:solidFill>
                  <a:latin typeface="Calibri" pitchFamily="34" charset="0"/>
                </a:rPr>
                <a:t>国际框架</a:t>
              </a:r>
              <a:endParaRPr lang="en-US" sz="1200" i="1" dirty="0">
                <a:solidFill>
                  <a:srgbClr val="376092"/>
                </a:solidFill>
                <a:latin typeface="Calibri" pitchFamily="34" charset="0"/>
              </a:endParaRPr>
            </a:p>
          </p:txBody>
        </p:sp>
        <p:sp>
          <p:nvSpPr>
            <p:cNvPr id="10" name="Text Box 13"/>
            <p:cNvSpPr txBox="1">
              <a:spLocks noChangeArrowheads="1"/>
            </p:cNvSpPr>
            <p:nvPr/>
          </p:nvSpPr>
          <p:spPr bwMode="auto">
            <a:xfrm>
              <a:off x="4292182" y="4295208"/>
              <a:ext cx="2857500" cy="615545"/>
            </a:xfrm>
            <a:prstGeom prst="rect">
              <a:avLst/>
            </a:prstGeom>
            <a:noFill/>
            <a:ln w="38100">
              <a:noFill/>
              <a:miter lim="800000"/>
              <a:headEnd/>
              <a:tailEnd/>
            </a:ln>
          </p:spPr>
          <p:txBody>
            <a:bodyPr wrap="square">
              <a:spAutoFit/>
            </a:bodyPr>
            <a:lstStyle/>
            <a:p>
              <a:pPr eaLnBrk="1" hangingPunct="1">
                <a:spcBef>
                  <a:spcPct val="50000"/>
                </a:spcBef>
                <a:buClrTx/>
                <a:buFontTx/>
                <a:buNone/>
              </a:pPr>
              <a:r>
                <a:rPr lang="zh-CN" altLang="en-US" sz="1600" b="1" dirty="0" smtClean="0">
                  <a:solidFill>
                    <a:srgbClr val="376092"/>
                  </a:solidFill>
                  <a:latin typeface="Calibri" pitchFamily="34" charset="0"/>
                </a:rPr>
                <a:t>执行措施</a:t>
              </a:r>
              <a:r>
                <a:rPr lang="en-US" sz="1200" i="1" dirty="0" smtClean="0">
                  <a:solidFill>
                    <a:srgbClr val="376092"/>
                  </a:solidFill>
                  <a:latin typeface="Calibri" pitchFamily="34" charset="0"/>
                </a:rPr>
                <a:t/>
              </a:r>
              <a:br>
                <a:rPr lang="en-US" sz="1200" i="1" dirty="0" smtClean="0">
                  <a:solidFill>
                    <a:srgbClr val="376092"/>
                  </a:solidFill>
                  <a:latin typeface="Calibri" pitchFamily="34" charset="0"/>
                </a:rPr>
              </a:br>
              <a:r>
                <a:rPr lang="zh-CN" altLang="en-US" sz="1400" dirty="0">
                  <a:solidFill>
                    <a:srgbClr val="376092"/>
                  </a:solidFill>
                  <a:latin typeface="STKaiti" pitchFamily="2" charset="-122"/>
                  <a:ea typeface="STKaiti" pitchFamily="2" charset="-122"/>
                </a:rPr>
                <a:t>（包括某些国际电联建议书可能具有的约束力影响）</a:t>
              </a:r>
              <a:endParaRPr lang="en-US" sz="1400" dirty="0">
                <a:solidFill>
                  <a:srgbClr val="376092"/>
                </a:solidFill>
                <a:latin typeface="STKaiti" pitchFamily="2" charset="-122"/>
                <a:ea typeface="STKaiti" pitchFamily="2" charset="-122"/>
              </a:endParaRPr>
            </a:p>
          </p:txBody>
        </p:sp>
        <p:graphicFrame>
          <p:nvGraphicFramePr>
            <p:cNvPr id="11" name="Diagram 10"/>
            <p:cNvGraphicFramePr/>
            <p:nvPr>
              <p:extLst>
                <p:ext uri="{D42A27DB-BD31-4B8C-83A1-F6EECF244321}">
                  <p14:modId xmlns:p14="http://schemas.microsoft.com/office/powerpoint/2010/main" val="389786049"/>
                </p:ext>
              </p:extLst>
            </p:nvPr>
          </p:nvGraphicFramePr>
          <p:xfrm>
            <a:off x="2227053" y="1316254"/>
            <a:ext cx="3438525" cy="4855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13"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3000" b="1" dirty="0" smtClean="0">
                <a:solidFill>
                  <a:schemeClr val="tx2">
                    <a:lumMod val="75000"/>
                  </a:schemeClr>
                </a:solidFill>
              </a:rPr>
              <a:t>筹备进程中提出的提案</a:t>
            </a:r>
            <a:endParaRPr lang="en-US" sz="3000" b="1" dirty="0">
              <a:solidFill>
                <a:schemeClr val="tx2">
                  <a:lumMod val="75000"/>
                </a:schemeClr>
              </a:solidFill>
            </a:endParaRPr>
          </a:p>
        </p:txBody>
      </p:sp>
    </p:spTree>
    <p:extLst>
      <p:ext uri="{BB962C8B-B14F-4D97-AF65-F5344CB8AC3E}">
        <p14:creationId xmlns:p14="http://schemas.microsoft.com/office/powerpoint/2010/main" val="54573972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1656894" y="1040704"/>
            <a:ext cx="6636205" cy="5040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r>
              <a:rPr kumimoji="0" lang="zh-CN" altLang="en-US"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应有哪些引导讨论的核心原则？</a:t>
            </a:r>
            <a:endPar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endParaRPr>
          </a:p>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endPar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endParaRPr>
          </a:p>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r>
              <a:rPr kumimoji="0" lang="zh-CN" altLang="en-US"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某些条款是否应纳入其他文件？</a:t>
            </a:r>
            <a:r>
              <a:rPr kumimoji="0" lang="en-US" altLang="zh-CN"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
            </a:r>
            <a:br>
              <a:rPr kumimoji="0" lang="en-US" altLang="zh-CN"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b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 </a:t>
            </a:r>
            <a:r>
              <a:rPr kumimoji="0" lang="zh-CN" altLang="en-US" sz="2600" b="0" u="none" strike="noStrike" kern="0" cap="none" spc="0" normalizeH="0" baseline="0" noProof="0" dirty="0" smtClean="0">
                <a:ln>
                  <a:noFill/>
                </a:ln>
                <a:solidFill>
                  <a:srgbClr val="376092"/>
                </a:solidFill>
                <a:effectLst/>
                <a:uLnTx/>
                <a:uFillTx/>
                <a:latin typeface="STKaiti" pitchFamily="2" charset="-122"/>
                <a:ea typeface="STKaiti" pitchFamily="2" charset="-122"/>
              </a:rPr>
              <a:t>（如</a:t>
            </a:r>
            <a:r>
              <a:rPr lang="zh-CN" altLang="en-US" sz="2600" kern="0" dirty="0">
                <a:solidFill>
                  <a:srgbClr val="376092"/>
                </a:solidFill>
                <a:latin typeface="STKaiti" pitchFamily="2" charset="-122"/>
                <a:ea typeface="STKaiti" pitchFamily="2" charset="-122"/>
              </a:rPr>
              <a:t>国际电</a:t>
            </a:r>
            <a:r>
              <a:rPr lang="zh-CN" altLang="en-US" sz="2600" kern="0" dirty="0" smtClean="0">
                <a:solidFill>
                  <a:srgbClr val="376092"/>
                </a:solidFill>
                <a:latin typeface="STKaiti" pitchFamily="2" charset="-122"/>
                <a:ea typeface="STKaiti" pitchFamily="2" charset="-122"/>
              </a:rPr>
              <a:t>联</a:t>
            </a:r>
            <a:r>
              <a:rPr lang="en-US" altLang="zh-CN" sz="2600" kern="0" dirty="0" smtClean="0">
                <a:solidFill>
                  <a:srgbClr val="376092"/>
                </a:solidFill>
                <a:latin typeface="STKaiti" pitchFamily="2" charset="-122"/>
                <a:ea typeface="STKaiti" pitchFamily="2" charset="-122"/>
              </a:rPr>
              <a:t>《</a:t>
            </a:r>
            <a:r>
              <a:rPr lang="zh-CN" altLang="en-US" sz="2600" kern="0" dirty="0" smtClean="0">
                <a:solidFill>
                  <a:srgbClr val="376092"/>
                </a:solidFill>
                <a:latin typeface="STKaiti" pitchFamily="2" charset="-122"/>
                <a:ea typeface="STKaiti" pitchFamily="2" charset="-122"/>
              </a:rPr>
              <a:t>组织法</a:t>
            </a:r>
            <a:r>
              <a:rPr lang="en-US" altLang="zh-CN" sz="2600" kern="0" dirty="0" smtClean="0">
                <a:solidFill>
                  <a:srgbClr val="376092"/>
                </a:solidFill>
                <a:latin typeface="STKaiti" pitchFamily="2" charset="-122"/>
                <a:ea typeface="STKaiti" pitchFamily="2" charset="-122"/>
              </a:rPr>
              <a:t>》/《</a:t>
            </a:r>
            <a:r>
              <a:rPr lang="zh-CN" altLang="en-US" sz="2600" kern="0" dirty="0" smtClean="0">
                <a:solidFill>
                  <a:srgbClr val="376092"/>
                </a:solidFill>
                <a:latin typeface="STKaiti" pitchFamily="2" charset="-122"/>
                <a:ea typeface="STKaiti" pitchFamily="2" charset="-122"/>
              </a:rPr>
              <a:t>公约</a:t>
            </a:r>
            <a:r>
              <a:rPr lang="en-US" altLang="zh-CN" sz="2600" kern="0" dirty="0" smtClean="0">
                <a:solidFill>
                  <a:srgbClr val="376092"/>
                </a:solidFill>
                <a:latin typeface="STKaiti" pitchFamily="2" charset="-122"/>
                <a:ea typeface="STKaiti" pitchFamily="2" charset="-122"/>
              </a:rPr>
              <a:t>》</a:t>
            </a:r>
            <a:r>
              <a:rPr lang="zh-CN" altLang="en-US" sz="2600" kern="0" dirty="0" smtClean="0">
                <a:solidFill>
                  <a:srgbClr val="376092"/>
                </a:solidFill>
                <a:latin typeface="STKaiti" pitchFamily="2" charset="-122"/>
                <a:ea typeface="STKaiti" pitchFamily="2" charset="-122"/>
              </a:rPr>
              <a:t>、</a:t>
            </a:r>
            <a:r>
              <a:rPr kumimoji="0" lang="en-US" altLang="ko-KR" sz="2600" b="0" u="none" strike="noStrike" kern="0" cap="none" spc="0" normalizeH="0" baseline="0" noProof="0" dirty="0" smtClean="0">
                <a:ln>
                  <a:noFill/>
                </a:ln>
                <a:solidFill>
                  <a:srgbClr val="376092"/>
                </a:solidFill>
                <a:effectLst/>
                <a:uLnTx/>
                <a:uFillTx/>
                <a:latin typeface="STKaiti" pitchFamily="2" charset="-122"/>
                <a:ea typeface="STKaiti" pitchFamily="2" charset="-122"/>
              </a:rPr>
              <a:t>ITU-T</a:t>
            </a:r>
            <a:r>
              <a:rPr kumimoji="0" lang="zh-CN" altLang="en-US" sz="2600" b="0" u="none" strike="noStrike" kern="0" cap="none" spc="0" normalizeH="0" baseline="0" noProof="0" dirty="0" smtClean="0">
                <a:ln>
                  <a:noFill/>
                </a:ln>
                <a:solidFill>
                  <a:srgbClr val="376092"/>
                </a:solidFill>
                <a:effectLst/>
                <a:uLnTx/>
                <a:uFillTx/>
                <a:latin typeface="STKaiti" pitchFamily="2" charset="-122"/>
                <a:ea typeface="STKaiti" pitchFamily="2" charset="-122"/>
              </a:rPr>
              <a:t>建议书）</a:t>
            </a:r>
            <a:endParaRPr kumimoji="0" lang="en-US" altLang="ko-KR" sz="2600" b="0" u="none" strike="noStrike" kern="0" cap="none" spc="0" normalizeH="0" baseline="0" noProof="0" dirty="0" smtClean="0">
              <a:ln>
                <a:noFill/>
              </a:ln>
              <a:solidFill>
                <a:srgbClr val="376092"/>
              </a:solidFill>
              <a:effectLst/>
              <a:uLnTx/>
              <a:uFillTx/>
              <a:latin typeface="STKaiti" pitchFamily="2" charset="-122"/>
              <a:ea typeface="STKaiti" pitchFamily="2" charset="-122"/>
            </a:endParaRPr>
          </a:p>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endPar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endParaRPr>
          </a:p>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r>
              <a:rPr kumimoji="0" lang="zh-CN" altLang="en-US"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为涵盖新问题，应增加哪些条款？</a:t>
            </a:r>
            <a:endPar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endParaRPr>
          </a:p>
          <a:p>
            <a:pPr lvl="1" defTabSz="914400">
              <a:buFont typeface="Wingdings" charset="2"/>
              <a:buChar char="§"/>
              <a:defRPr/>
            </a:pPr>
            <a:endPar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endParaRPr>
          </a:p>
          <a:p>
            <a:pPr defTabSz="914400">
              <a:buFont typeface="Wingdings" charset="2"/>
              <a:buChar char="§"/>
              <a:defRPr/>
            </a:pPr>
            <a:endParaRPr kumimoji="0" lang="en-US" sz="2600" b="0" i="0" u="none" strike="noStrike" kern="0" cap="none" spc="0" normalizeH="0" baseline="0" noProof="0" dirty="0">
              <a:ln>
                <a:noFill/>
              </a:ln>
              <a:solidFill>
                <a:srgbClr val="376092"/>
              </a:solidFill>
              <a:effectLst/>
              <a:uLnTx/>
              <a:uFillTx/>
              <a:latin typeface="Calibri" pitchFamily="34" charset="0"/>
              <a:cs typeface="Calibri" pitchFamily="34" charset="0"/>
            </a:endParaRPr>
          </a:p>
        </p:txBody>
      </p:sp>
      <p:sp>
        <p:nvSpPr>
          <p:cNvPr id="5"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3000" b="1" dirty="0" smtClean="0">
                <a:solidFill>
                  <a:schemeClr val="tx2">
                    <a:lumMod val="75000"/>
                  </a:schemeClr>
                </a:solidFill>
              </a:rPr>
              <a:t>重要问题</a:t>
            </a:r>
            <a:endParaRPr lang="en-US" sz="3000" b="1" dirty="0">
              <a:solidFill>
                <a:schemeClr val="tx2">
                  <a:lumMod val="75000"/>
                </a:schemeClr>
              </a:solidFill>
            </a:endParaRPr>
          </a:p>
        </p:txBody>
      </p:sp>
    </p:spTree>
    <p:extLst>
      <p:ext uri="{BB962C8B-B14F-4D97-AF65-F5344CB8AC3E}">
        <p14:creationId xmlns:p14="http://schemas.microsoft.com/office/powerpoint/2010/main" val="3299452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231906" y="829129"/>
            <a:ext cx="6404093" cy="360163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buClr>
                <a:srgbClr val="0E438A"/>
              </a:buClr>
              <a:buSzPct val="110000"/>
              <a:buFont typeface="Wingdings" pitchFamily="2" charset="2"/>
              <a:buChar char="§"/>
            </a:pPr>
            <a:r>
              <a:rPr lang="zh-CN" altLang="en-US" sz="2400" dirty="0" smtClean="0">
                <a:solidFill>
                  <a:srgbClr val="376092"/>
                </a:solidFill>
                <a:latin typeface="+mn-ea"/>
                <a:cs typeface="Calibri" pitchFamily="34" charset="0"/>
              </a:rPr>
              <a:t>移动漫游</a:t>
            </a:r>
            <a:endParaRPr lang="en-GB" altLang="ko-KR" sz="2400" dirty="0" smtClean="0">
              <a:solidFill>
                <a:srgbClr val="376092"/>
              </a:solidFill>
              <a:latin typeface="+mn-ea"/>
              <a:cs typeface="Calibri" pitchFamily="34" charset="0"/>
            </a:endParaRPr>
          </a:p>
          <a:p>
            <a:pPr marL="342900" lvl="1" indent="-342900" algn="l">
              <a:buClr>
                <a:srgbClr val="0E438A"/>
              </a:buClr>
              <a:buSzPct val="110000"/>
              <a:buFont typeface="Wingdings" pitchFamily="2" charset="2"/>
              <a:buChar char="§"/>
            </a:pPr>
            <a:r>
              <a:rPr lang="zh-CN" altLang="en-US" sz="2400" dirty="0">
                <a:solidFill>
                  <a:srgbClr val="376092"/>
                </a:solidFill>
                <a:latin typeface="+mn-ea"/>
              </a:rPr>
              <a:t>滥用和欺诈</a:t>
            </a:r>
            <a:endParaRPr lang="en-GB" altLang="ko-KR" sz="2400" dirty="0">
              <a:solidFill>
                <a:srgbClr val="376092"/>
              </a:solidFill>
              <a:latin typeface="+mn-ea"/>
            </a:endParaRPr>
          </a:p>
          <a:p>
            <a:pPr marL="342900" lvl="1" indent="-342900" algn="l">
              <a:buClr>
                <a:srgbClr val="0E438A"/>
              </a:buClr>
              <a:buSzPct val="110000"/>
              <a:buFont typeface="Wingdings" pitchFamily="2" charset="2"/>
              <a:buChar char="§"/>
            </a:pPr>
            <a:r>
              <a:rPr lang="zh-CN" altLang="en-US" sz="2400" dirty="0">
                <a:solidFill>
                  <a:srgbClr val="376092"/>
                </a:solidFill>
                <a:latin typeface="+mn-ea"/>
              </a:rPr>
              <a:t>征税</a:t>
            </a:r>
            <a:endParaRPr lang="en-GB" altLang="ko-KR" sz="2400" dirty="0">
              <a:solidFill>
                <a:srgbClr val="376092"/>
              </a:solidFill>
              <a:latin typeface="+mn-ea"/>
            </a:endParaRPr>
          </a:p>
          <a:p>
            <a:pPr marL="342900" lvl="1" indent="-342900" algn="l">
              <a:buClr>
                <a:srgbClr val="0E438A"/>
              </a:buClr>
              <a:buSzPct val="110000"/>
              <a:buFont typeface="Wingdings" pitchFamily="2" charset="2"/>
              <a:buChar char="§"/>
            </a:pPr>
            <a:r>
              <a:rPr lang="zh-CN" altLang="en-US" sz="2400" dirty="0">
                <a:solidFill>
                  <a:srgbClr val="376092"/>
                </a:solidFill>
                <a:latin typeface="+mn-ea"/>
              </a:rPr>
              <a:t>路由透明</a:t>
            </a:r>
            <a:endParaRPr lang="en-GB" altLang="ko-KR" sz="2400" dirty="0">
              <a:solidFill>
                <a:srgbClr val="376092"/>
              </a:solidFill>
              <a:latin typeface="+mn-ea"/>
            </a:endParaRPr>
          </a:p>
          <a:p>
            <a:pPr marL="342900" lvl="1" indent="-342900" algn="l">
              <a:buClr>
                <a:srgbClr val="0E438A"/>
              </a:buClr>
              <a:buSzPct val="110000"/>
              <a:buFont typeface="Wingdings" pitchFamily="2" charset="2"/>
              <a:buChar char="§"/>
            </a:pPr>
            <a:r>
              <a:rPr lang="zh-CN" altLang="en-US" sz="2400" dirty="0">
                <a:solidFill>
                  <a:srgbClr val="376092"/>
                </a:solidFill>
                <a:latin typeface="+mn-ea"/>
              </a:rPr>
              <a:t>有关经济问题的新普遍原则</a:t>
            </a:r>
            <a:endParaRPr lang="en-GB" altLang="ko-KR" sz="2400" dirty="0">
              <a:solidFill>
                <a:srgbClr val="376092"/>
              </a:solidFill>
              <a:latin typeface="+mn-ea"/>
            </a:endParaRPr>
          </a:p>
          <a:p>
            <a:pPr marL="342900" lvl="1" indent="-342900" algn="l">
              <a:buClr>
                <a:srgbClr val="0E438A"/>
              </a:buClr>
              <a:buSzPct val="110000"/>
              <a:buFont typeface="Wingdings" pitchFamily="2" charset="2"/>
              <a:buChar char="§"/>
            </a:pPr>
            <a:r>
              <a:rPr lang="zh-CN" altLang="en-US" sz="2400" dirty="0">
                <a:solidFill>
                  <a:srgbClr val="376092"/>
                </a:solidFill>
                <a:latin typeface="+mn-ea"/>
              </a:rPr>
              <a:t>允许差异化业务量管理</a:t>
            </a:r>
            <a:endParaRPr lang="en-GB" altLang="ko-KR" sz="2400" dirty="0">
              <a:solidFill>
                <a:srgbClr val="376092"/>
              </a:solidFill>
              <a:latin typeface="+mn-ea"/>
            </a:endParaRPr>
          </a:p>
          <a:p>
            <a:pPr marL="342900" lvl="1" indent="-342900" algn="l">
              <a:buClr>
                <a:srgbClr val="0E438A"/>
              </a:buClr>
              <a:buSzPct val="110000"/>
              <a:buFont typeface="Wingdings" pitchFamily="2" charset="2"/>
              <a:buChar char="§"/>
            </a:pPr>
            <a:r>
              <a:rPr lang="zh-CN" altLang="en-US" sz="2400" dirty="0">
                <a:solidFill>
                  <a:srgbClr val="376092"/>
                </a:solidFill>
                <a:latin typeface="+mn-ea"/>
              </a:rPr>
              <a:t>网络安全合作</a:t>
            </a:r>
            <a:endParaRPr lang="en-GB" altLang="ko-KR" sz="2400" dirty="0">
              <a:solidFill>
                <a:srgbClr val="376092"/>
              </a:solidFill>
              <a:latin typeface="+mn-ea"/>
            </a:endParaRPr>
          </a:p>
          <a:p>
            <a:pPr marL="342900" lvl="1" indent="-342900" algn="l">
              <a:buClr>
                <a:srgbClr val="0E438A"/>
              </a:buClr>
              <a:buSzPct val="110000"/>
              <a:buFont typeface="Wingdings" pitchFamily="2" charset="2"/>
              <a:buChar char="§"/>
            </a:pPr>
            <a:r>
              <a:rPr lang="zh-CN" altLang="en-US" sz="2400" dirty="0">
                <a:solidFill>
                  <a:srgbClr val="376092"/>
                </a:solidFill>
                <a:latin typeface="+mn-ea"/>
              </a:rPr>
              <a:t>合作打击垃圾信息</a:t>
            </a:r>
            <a:endParaRPr lang="en-GB" altLang="ko-KR" sz="2400" dirty="0">
              <a:solidFill>
                <a:srgbClr val="376092"/>
              </a:solidFill>
              <a:latin typeface="+mn-ea"/>
            </a:endParaRPr>
          </a:p>
          <a:p>
            <a:pPr marL="342900" lvl="1" indent="-342900" algn="l">
              <a:buClr>
                <a:srgbClr val="0E438A"/>
              </a:buClr>
              <a:buSzPct val="110000"/>
              <a:buFont typeface="Wingdings" pitchFamily="2" charset="2"/>
              <a:buChar char="§"/>
            </a:pPr>
            <a:r>
              <a:rPr lang="zh-CN" altLang="en-US" sz="2400" dirty="0">
                <a:solidFill>
                  <a:srgbClr val="376092"/>
                </a:solidFill>
                <a:latin typeface="+mn-ea"/>
              </a:rPr>
              <a:t>能效</a:t>
            </a:r>
            <a:endParaRPr lang="en-GB" altLang="ko-KR" sz="2400" dirty="0">
              <a:solidFill>
                <a:srgbClr val="376092"/>
              </a:solidFill>
              <a:latin typeface="+mn-ea"/>
            </a:endParaRPr>
          </a:p>
          <a:p>
            <a:pPr marL="342900" lvl="1" indent="-342900" algn="l">
              <a:buClr>
                <a:srgbClr val="0E438A"/>
              </a:buClr>
              <a:buSzPct val="110000"/>
              <a:buFont typeface="Wingdings" pitchFamily="2" charset="2"/>
              <a:buChar char="§"/>
            </a:pPr>
            <a:r>
              <a:rPr lang="zh-CN" altLang="en-US" sz="2400" dirty="0" smtClean="0">
                <a:solidFill>
                  <a:srgbClr val="376092"/>
                </a:solidFill>
                <a:latin typeface="+mn-ea"/>
              </a:rPr>
              <a:t>无障碍获取</a:t>
            </a:r>
            <a:endParaRPr lang="en-GB" altLang="ko-KR" sz="2400" i="1" dirty="0" smtClean="0">
              <a:solidFill>
                <a:srgbClr val="376092"/>
              </a:solidFill>
              <a:latin typeface="+mn-ea"/>
            </a:endParaRPr>
          </a:p>
          <a:p>
            <a:pPr marL="342900" lvl="1" indent="-342900" algn="l">
              <a:buClr>
                <a:srgbClr val="0E438A"/>
              </a:buClr>
              <a:buSzPct val="110000"/>
            </a:pPr>
            <a:r>
              <a:rPr lang="zh-CN" altLang="en-US" sz="2400" b="1" dirty="0" smtClean="0">
                <a:solidFill>
                  <a:srgbClr val="376092"/>
                </a:solidFill>
                <a:latin typeface="STKaiti" pitchFamily="2" charset="-122"/>
                <a:ea typeface="STKaiti" pitchFamily="2" charset="-122"/>
                <a:cs typeface="Calibri" pitchFamily="34" charset="0"/>
              </a:rPr>
              <a:t>均由各国管理部门实施</a:t>
            </a:r>
            <a:endParaRPr lang="en-GB" altLang="ko-KR" sz="2400" b="1" dirty="0" smtClean="0">
              <a:solidFill>
                <a:srgbClr val="376092"/>
              </a:solidFill>
              <a:latin typeface="STKaiti" pitchFamily="2" charset="-122"/>
              <a:ea typeface="STKaiti" pitchFamily="2" charset="-122"/>
              <a:cs typeface="Calibri" pitchFamily="34" charset="0"/>
            </a:endParaRPr>
          </a:p>
          <a:p>
            <a:pPr algn="l"/>
            <a:endParaRPr lang="en-US" sz="2400" dirty="0">
              <a:solidFill>
                <a:srgbClr val="376092"/>
              </a:solidFill>
              <a:latin typeface="Calibri" pitchFamily="34" charset="0"/>
              <a:cs typeface="Calibri" pitchFamily="34" charset="0"/>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3000" b="1" dirty="0" smtClean="0">
                <a:solidFill>
                  <a:schemeClr val="tx2">
                    <a:lumMod val="75000"/>
                  </a:schemeClr>
                </a:solidFill>
              </a:rPr>
              <a:t>一些重要提案</a:t>
            </a:r>
            <a:endParaRPr lang="en-US" sz="3000" b="1" dirty="0">
              <a:solidFill>
                <a:schemeClr val="tx2">
                  <a:lumMod val="75000"/>
                </a:schemeClr>
              </a:solidFill>
            </a:endParaRPr>
          </a:p>
        </p:txBody>
      </p:sp>
    </p:spTree>
    <p:extLst>
      <p:ext uri="{BB962C8B-B14F-4D97-AF65-F5344CB8AC3E}">
        <p14:creationId xmlns:p14="http://schemas.microsoft.com/office/powerpoint/2010/main" val="39129310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500"/>
                                        <p:tgtEl>
                                          <p:spTgt spid="6">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fade">
                                      <p:cBhvr>
                                        <p:cTn id="31" dur="500"/>
                                        <p:tgtEl>
                                          <p:spTgt spid="6">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fade">
                                      <p:cBhvr>
                                        <p:cTn id="34" dur="500"/>
                                        <p:tgtEl>
                                          <p:spTgt spid="6">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Effect transition="in" filter="fade">
                                      <p:cBhvr>
                                        <p:cTn id="39"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bwMode="auto">
          <a:xfrm>
            <a:off x="2164243" y="1371600"/>
            <a:ext cx="6877399" cy="43871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lvl="1" indent="-342900">
              <a:buClr>
                <a:srgbClr val="0E438A"/>
              </a:buClr>
              <a:buSzPct val="110000"/>
              <a:buFont typeface="Wingdings" charset="2"/>
              <a:buChar char="§"/>
            </a:pPr>
            <a:r>
              <a:rPr lang="zh-CN" altLang="en-US" sz="2400" b="1" dirty="0" smtClean="0">
                <a:solidFill>
                  <a:srgbClr val="376092"/>
                </a:solidFill>
                <a:latin typeface="STKaiti" pitchFamily="2" charset="-122"/>
                <a:ea typeface="STKaiti" pitchFamily="2" charset="-122"/>
              </a:rPr>
              <a:t>协助防止“天价账单”的出现</a:t>
            </a:r>
            <a:endParaRPr lang="en-GB" altLang="ko-KR" sz="2400" b="1" dirty="0" smtClean="0">
              <a:solidFill>
                <a:srgbClr val="376092"/>
              </a:solidFill>
              <a:latin typeface="STKaiti" pitchFamily="2" charset="-122"/>
              <a:ea typeface="STKaiti" pitchFamily="2" charset="-122"/>
            </a:endParaRPr>
          </a:p>
          <a:p>
            <a:pPr marL="342900" lvl="1" indent="-342900">
              <a:buClr>
                <a:srgbClr val="0E438A"/>
              </a:buClr>
              <a:buSzPct val="110000"/>
              <a:buFont typeface="Wingdings" charset="2"/>
              <a:buChar char="§"/>
            </a:pPr>
            <a:endParaRPr lang="en-GB" altLang="ko-KR" sz="2400" b="1" i="1" dirty="0" smtClean="0">
              <a:solidFill>
                <a:srgbClr val="376092"/>
              </a:solidFill>
              <a:ea typeface="Gulim" pitchFamily="34" charset="-127"/>
            </a:endParaRPr>
          </a:p>
          <a:p>
            <a:pPr marL="342900" lvl="1" indent="-342900">
              <a:buClr>
                <a:srgbClr val="0E438A"/>
              </a:buClr>
              <a:buSzPct val="110000"/>
              <a:buFont typeface="Wingdings" charset="2"/>
              <a:buChar char="§"/>
            </a:pPr>
            <a:r>
              <a:rPr lang="zh-CN" altLang="en-US" sz="2400" dirty="0" smtClean="0">
                <a:solidFill>
                  <a:srgbClr val="376092"/>
                </a:solidFill>
                <a:latin typeface="+mn-lt"/>
              </a:rPr>
              <a:t>用户价格透明</a:t>
            </a:r>
            <a:endParaRPr lang="en-GB" altLang="ko-KR" sz="2400" dirty="0" smtClean="0">
              <a:solidFill>
                <a:srgbClr val="376092"/>
              </a:solidFill>
              <a:latin typeface="+mn-lt"/>
            </a:endParaRPr>
          </a:p>
          <a:p>
            <a:pPr marL="342900" lvl="1" indent="-342900">
              <a:buClr>
                <a:srgbClr val="0E438A"/>
              </a:buClr>
              <a:buSzPct val="110000"/>
              <a:buFont typeface="Wingdings" charset="2"/>
              <a:buChar char="§"/>
            </a:pPr>
            <a:r>
              <a:rPr lang="zh-CN" altLang="en-US" sz="2400" dirty="0" smtClean="0">
                <a:solidFill>
                  <a:srgbClr val="376092"/>
                </a:solidFill>
                <a:latin typeface="+mn-lt"/>
              </a:rPr>
              <a:t>价格水平可设定上限</a:t>
            </a:r>
            <a:endParaRPr lang="en-GB" altLang="ko-KR" sz="2400" dirty="0" smtClean="0">
              <a:solidFill>
                <a:srgbClr val="376092"/>
              </a:solidFill>
              <a:latin typeface="+mn-lt"/>
            </a:endParaRPr>
          </a:p>
          <a:p>
            <a:pPr marL="342900" lvl="1" indent="-342900">
              <a:buClr>
                <a:srgbClr val="0E438A"/>
              </a:buClr>
              <a:buSzPct val="110000"/>
              <a:buFont typeface="Wingdings" charset="2"/>
              <a:buChar char="§"/>
            </a:pPr>
            <a:endParaRPr lang="en-GB" altLang="ko-KR" sz="2400" dirty="0" smtClean="0">
              <a:solidFill>
                <a:srgbClr val="376092"/>
              </a:solidFill>
              <a:latin typeface="+mn-lt"/>
            </a:endParaRPr>
          </a:p>
          <a:p>
            <a:pPr marL="342900" lvl="1" indent="-342900">
              <a:buClr>
                <a:srgbClr val="0E438A"/>
              </a:buClr>
              <a:buSzPct val="110000"/>
              <a:buFont typeface="Wingdings" charset="2"/>
              <a:buChar char="§"/>
            </a:pPr>
            <a:r>
              <a:rPr lang="en-GB" altLang="ko-KR" sz="2400" dirty="0" smtClean="0">
                <a:solidFill>
                  <a:srgbClr val="376092"/>
                </a:solidFill>
                <a:latin typeface="+mn-lt"/>
              </a:rPr>
              <a:t>ITU-T D.98</a:t>
            </a:r>
            <a:r>
              <a:rPr lang="zh-CN" altLang="en-US" sz="2400" dirty="0" smtClean="0">
                <a:solidFill>
                  <a:srgbClr val="376092"/>
                </a:solidFill>
                <a:latin typeface="+mn-lt"/>
              </a:rPr>
              <a:t>建议书草案</a:t>
            </a:r>
            <a:endParaRPr lang="en-GB" altLang="ko-KR" sz="2400" dirty="0" smtClean="0">
              <a:solidFill>
                <a:srgbClr val="376092"/>
              </a:solidFill>
              <a:latin typeface="+mn-lt"/>
            </a:endParaRPr>
          </a:p>
          <a:p>
            <a:pPr marL="342900" lvl="1" indent="-342900">
              <a:buClr>
                <a:srgbClr val="0E438A"/>
              </a:buClr>
              <a:buSzPct val="110000"/>
              <a:buFont typeface="Wingdings" charset="2"/>
              <a:buChar char="§"/>
            </a:pPr>
            <a:r>
              <a:rPr lang="zh-CN" altLang="en-US" sz="2400" dirty="0" smtClean="0">
                <a:solidFill>
                  <a:srgbClr val="376092"/>
                </a:solidFill>
                <a:latin typeface="+mn-lt"/>
              </a:rPr>
              <a:t>经合组织（</a:t>
            </a:r>
            <a:r>
              <a:rPr lang="en-GB" altLang="ko-KR" sz="2400" dirty="0" smtClean="0">
                <a:solidFill>
                  <a:srgbClr val="376092"/>
                </a:solidFill>
                <a:latin typeface="+mn-lt"/>
              </a:rPr>
              <a:t>OECD</a:t>
            </a:r>
            <a:r>
              <a:rPr lang="zh-CN" altLang="en-US" sz="2400" dirty="0" smtClean="0">
                <a:solidFill>
                  <a:srgbClr val="376092"/>
                </a:solidFill>
                <a:latin typeface="+mn-lt"/>
              </a:rPr>
              <a:t>）建议</a:t>
            </a:r>
            <a:endParaRPr lang="en-GB" altLang="ko-KR" sz="2400" dirty="0" smtClean="0">
              <a:solidFill>
                <a:srgbClr val="376092"/>
              </a:solidFill>
              <a:latin typeface="+mn-lt"/>
            </a:endParaRPr>
          </a:p>
          <a:p>
            <a:pPr>
              <a:buFont typeface="Wingdings" charset="2"/>
              <a:buChar char="§"/>
            </a:pPr>
            <a:endParaRPr lang="en-US" sz="2400" dirty="0">
              <a:solidFill>
                <a:srgbClr val="376092"/>
              </a:solidFill>
            </a:endParaRPr>
          </a:p>
        </p:txBody>
      </p:sp>
      <p:sp>
        <p:nvSpPr>
          <p:cNvPr id="5"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3000" b="1" dirty="0" smtClean="0">
                <a:solidFill>
                  <a:schemeClr val="tx2">
                    <a:lumMod val="75000"/>
                  </a:schemeClr>
                </a:solidFill>
              </a:rPr>
              <a:t>提案：移动漫游</a:t>
            </a:r>
            <a:endParaRPr lang="en-US" sz="3000" b="1" dirty="0">
              <a:solidFill>
                <a:schemeClr val="tx2">
                  <a:lumMod val="75000"/>
                </a:schemeClr>
              </a:solidFill>
            </a:endParaRPr>
          </a:p>
        </p:txBody>
      </p:sp>
    </p:spTree>
    <p:extLst>
      <p:ext uri="{BB962C8B-B14F-4D97-AF65-F5344CB8AC3E}">
        <p14:creationId xmlns:p14="http://schemas.microsoft.com/office/powerpoint/2010/main" val="38974872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1561565" y="1200150"/>
            <a:ext cx="7125235" cy="35973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marR="0" lvl="1" indent="0" algn="l" defTabSz="914400" rtl="0" eaLnBrk="0" fontAlgn="base" latinLnBrk="0" hangingPunct="0">
              <a:lnSpc>
                <a:spcPct val="100000"/>
              </a:lnSpc>
              <a:spcBef>
                <a:spcPct val="20000"/>
              </a:spcBef>
              <a:spcAft>
                <a:spcPct val="0"/>
              </a:spcAft>
              <a:buClr>
                <a:srgbClr val="0E438A"/>
              </a:buClr>
              <a:buSzPct val="110000"/>
              <a:buNone/>
              <a:tabLst/>
              <a:defRPr/>
            </a:pPr>
            <a:r>
              <a:rPr kumimoji="0" lang="zh-CN" altLang="en-US" sz="2400" b="1" i="0" u="none" strike="noStrike" kern="0" cap="none" spc="0" normalizeH="0" baseline="0" noProof="0" dirty="0" smtClean="0">
                <a:ln>
                  <a:noFill/>
                </a:ln>
                <a:solidFill>
                  <a:srgbClr val="376092"/>
                </a:solidFill>
                <a:effectLst/>
                <a:uLnTx/>
                <a:uFillTx/>
                <a:latin typeface="+mn-ea"/>
              </a:rPr>
              <a:t>防止号码资源的滥用</a:t>
            </a:r>
            <a:r>
              <a:rPr kumimoji="0" lang="en-US" altLang="zh-CN" sz="2400" b="1" i="0" u="none" strike="noStrike" kern="0" cap="none" spc="0" normalizeH="0" baseline="0" noProof="0" dirty="0" smtClean="0">
                <a:ln>
                  <a:noFill/>
                </a:ln>
                <a:solidFill>
                  <a:srgbClr val="376092"/>
                </a:solidFill>
                <a:effectLst/>
                <a:uLnTx/>
                <a:uFillTx/>
                <a:latin typeface="+mn-ea"/>
              </a:rPr>
              <a:t>/</a:t>
            </a:r>
            <a:r>
              <a:rPr kumimoji="0" lang="zh-CN" altLang="en-US" sz="2400" b="1" i="0" u="none" strike="noStrike" kern="0" cap="none" spc="0" normalizeH="0" baseline="0" noProof="0" dirty="0" smtClean="0">
                <a:ln>
                  <a:noFill/>
                </a:ln>
                <a:solidFill>
                  <a:srgbClr val="376092"/>
                </a:solidFill>
                <a:effectLst/>
                <a:uLnTx/>
                <a:uFillTx/>
                <a:latin typeface="+mn-ea"/>
              </a:rPr>
              <a:t>盗用</a:t>
            </a:r>
            <a:endParaRPr kumimoji="0" lang="en-GB" altLang="ko-KR" sz="2400" b="1" i="0" u="none" strike="noStrike" kern="0" cap="none" spc="0" normalizeH="0" baseline="0" noProof="0" dirty="0" smtClean="0">
              <a:ln>
                <a:noFill/>
              </a:ln>
              <a:solidFill>
                <a:srgbClr val="376092"/>
              </a:solidFill>
              <a:effectLst/>
              <a:uLnTx/>
              <a:uFillTx/>
              <a:latin typeface="+mn-ea"/>
            </a:endParaRPr>
          </a:p>
          <a:p>
            <a:pPr marL="742950" marR="0" lvl="2"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GB" altLang="ko-KR" b="0" i="0" u="none" strike="noStrike" kern="0" cap="none" spc="0" normalizeH="0" baseline="0" noProof="0" dirty="0" smtClean="0">
                <a:ln>
                  <a:noFill/>
                </a:ln>
                <a:solidFill>
                  <a:srgbClr val="376092"/>
                </a:solidFill>
                <a:effectLst/>
                <a:uLnTx/>
                <a:uFillTx/>
                <a:latin typeface="+mn-lt"/>
                <a:ea typeface="SimSun" pitchFamily="2" charset="-122"/>
              </a:rPr>
              <a:t>GSMA</a:t>
            </a:r>
            <a:r>
              <a:rPr kumimoji="0" lang="zh-CN" altLang="en-US" b="0" i="0" u="none" strike="noStrike" kern="0" cap="none" spc="0" normalizeH="0" baseline="0" noProof="0" dirty="0" smtClean="0">
                <a:ln>
                  <a:noFill/>
                </a:ln>
                <a:solidFill>
                  <a:srgbClr val="376092"/>
                </a:solidFill>
                <a:effectLst/>
                <a:uLnTx/>
                <a:uFillTx/>
                <a:latin typeface="SimSun" pitchFamily="2" charset="-122"/>
                <a:ea typeface="SimSun" pitchFamily="2" charset="-122"/>
              </a:rPr>
              <a:t>认为此类滥用是对移动网络及其用户进行欺诈的主要因素</a:t>
            </a:r>
            <a:endParaRPr kumimoji="0" lang="en-GB" b="0" i="0" u="none" strike="noStrike" kern="0" cap="none" spc="0" normalizeH="0" baseline="0" noProof="0" dirty="0" smtClean="0">
              <a:ln>
                <a:noFill/>
              </a:ln>
              <a:solidFill>
                <a:srgbClr val="376092"/>
              </a:solidFill>
              <a:effectLst/>
              <a:uLnTx/>
              <a:uFillTx/>
              <a:latin typeface="SimSun" pitchFamily="2" charset="-122"/>
              <a:ea typeface="SimSun" pitchFamily="2" charset="-122"/>
            </a:endParaRPr>
          </a:p>
          <a:p>
            <a:pPr marL="742950" marR="0" lvl="2"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zh-CN" altLang="en-US" b="0" i="0" u="none" strike="noStrike" kern="0" cap="none" spc="0" normalizeH="0" baseline="0" noProof="0" dirty="0" smtClean="0">
                <a:ln>
                  <a:noFill/>
                </a:ln>
                <a:solidFill>
                  <a:srgbClr val="376092"/>
                </a:solidFill>
                <a:effectLst/>
                <a:uLnTx/>
                <a:uFillTx/>
                <a:latin typeface="SimSun" pitchFamily="2" charset="-122"/>
                <a:ea typeface="SimSun" pitchFamily="2" charset="-122"/>
              </a:rPr>
              <a:t>它用于欺骗性和虚假的流量增长</a:t>
            </a:r>
            <a:endParaRPr kumimoji="0" lang="en-GB" b="0" i="0" u="none" strike="noStrike" kern="0" cap="none" spc="0" normalizeH="0" baseline="0" noProof="0" dirty="0" smtClean="0">
              <a:ln>
                <a:noFill/>
              </a:ln>
              <a:solidFill>
                <a:srgbClr val="376092"/>
              </a:solidFill>
              <a:effectLst/>
              <a:uLnTx/>
              <a:uFillTx/>
              <a:latin typeface="SimSun" pitchFamily="2" charset="-122"/>
              <a:ea typeface="SimSun" pitchFamily="2" charset="-122"/>
            </a:endParaRPr>
          </a:p>
          <a:p>
            <a:pPr marL="742950" marR="0" lvl="2"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GB" altLang="ko-KR" b="0" i="0" u="none" strike="noStrike" kern="0" cap="none" spc="0" normalizeH="0" baseline="0" noProof="0" dirty="0" smtClean="0">
              <a:ln>
                <a:noFill/>
              </a:ln>
              <a:solidFill>
                <a:srgbClr val="376092"/>
              </a:solidFill>
              <a:effectLst/>
              <a:uLnTx/>
              <a:uFillTx/>
              <a:ea typeface="Gulim" pitchFamily="34" charset="-127"/>
            </a:endParaRPr>
          </a:p>
          <a:p>
            <a:pPr marL="0" marR="0" lvl="1" indent="0" algn="l" defTabSz="914400" rtl="0" eaLnBrk="0" fontAlgn="base" latinLnBrk="0" hangingPunct="0">
              <a:lnSpc>
                <a:spcPct val="100000"/>
              </a:lnSpc>
              <a:spcBef>
                <a:spcPct val="20000"/>
              </a:spcBef>
              <a:spcAft>
                <a:spcPct val="0"/>
              </a:spcAft>
              <a:buClr>
                <a:srgbClr val="0E438A"/>
              </a:buClr>
              <a:buSzPct val="110000"/>
              <a:buNone/>
              <a:tabLst/>
              <a:defRPr/>
            </a:pPr>
            <a:r>
              <a:rPr kumimoji="0" lang="zh-CN" altLang="en-US" sz="2400" b="1" i="0" u="none" strike="noStrike" kern="0" cap="none" spc="0" normalizeH="0" baseline="0" noProof="0" dirty="0" smtClean="0">
                <a:ln>
                  <a:noFill/>
                </a:ln>
                <a:solidFill>
                  <a:srgbClr val="376092"/>
                </a:solidFill>
                <a:effectLst/>
                <a:uLnTx/>
                <a:uFillTx/>
                <a:latin typeface="+mn-ea"/>
              </a:rPr>
              <a:t>打击欺诈</a:t>
            </a:r>
            <a:endParaRPr kumimoji="0" lang="en-GB" altLang="ko-KR" sz="2400" b="1" i="0" u="none" strike="noStrike" kern="0" cap="none" spc="0" normalizeH="0" baseline="0" noProof="0" dirty="0" smtClean="0">
              <a:ln>
                <a:noFill/>
              </a:ln>
              <a:solidFill>
                <a:srgbClr val="376092"/>
              </a:solidFill>
              <a:effectLst/>
              <a:uLnTx/>
              <a:uFillTx/>
              <a:latin typeface="+mn-ea"/>
            </a:endParaRPr>
          </a:p>
          <a:p>
            <a:pPr marL="742950" marR="0" lvl="2"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zh-CN" altLang="en-US" b="0" i="0" u="none" strike="noStrike" kern="0" cap="none" spc="0" normalizeH="0" baseline="0" noProof="0" dirty="0" smtClean="0">
                <a:ln>
                  <a:noFill/>
                </a:ln>
                <a:solidFill>
                  <a:srgbClr val="376092"/>
                </a:solidFill>
                <a:effectLst/>
                <a:uLnTx/>
                <a:uFillTx/>
                <a:latin typeface="+mn-ea"/>
              </a:rPr>
              <a:t>确定通信的始发并将此信息发送给接收者</a:t>
            </a:r>
            <a:endParaRPr kumimoji="0" lang="en-GB" altLang="ko-KR" b="0" i="0" u="none" strike="noStrike" kern="0" cap="none" spc="0" normalizeH="0" baseline="0" noProof="0" dirty="0" smtClean="0">
              <a:ln>
                <a:noFill/>
              </a:ln>
              <a:solidFill>
                <a:srgbClr val="376092"/>
              </a:solidFill>
              <a:effectLst/>
              <a:uLnTx/>
              <a:uFillTx/>
              <a:latin typeface="+mn-ea"/>
            </a:endParaRPr>
          </a:p>
          <a:p>
            <a:pPr marL="342900" marR="0" lvl="1"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GB" altLang="ko-KR" sz="2400" b="0" i="0" u="none" strike="noStrike" kern="0" cap="none" spc="0" normalizeH="0" baseline="0" noProof="0" dirty="0" smtClean="0">
              <a:ln>
                <a:noFill/>
              </a:ln>
              <a:solidFill>
                <a:srgbClr val="376092"/>
              </a:solidFill>
              <a:effectLst/>
              <a:uLnTx/>
              <a:uFillTx/>
              <a:ea typeface="Gulim" pitchFamily="34" charset="-127"/>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defRPr/>
            </a:pPr>
            <a:endParaRPr kumimoji="0" lang="en-US" sz="2400" b="0" i="0" u="none" strike="noStrike" kern="0" cap="none" spc="0" normalizeH="0" baseline="0" noProof="0" dirty="0">
              <a:ln>
                <a:noFill/>
              </a:ln>
              <a:solidFill>
                <a:srgbClr val="376092"/>
              </a:solidFill>
              <a:effectLst/>
              <a:uLnTx/>
              <a:uFillTx/>
            </a:endParaRPr>
          </a:p>
        </p:txBody>
      </p:sp>
      <p:sp>
        <p:nvSpPr>
          <p:cNvPr id="5"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3000" b="1" dirty="0" smtClean="0">
                <a:solidFill>
                  <a:schemeClr val="tx2">
                    <a:lumMod val="75000"/>
                  </a:schemeClr>
                </a:solidFill>
              </a:rPr>
              <a:t>提案：滥用和欺诈</a:t>
            </a:r>
            <a:endParaRPr lang="en-US" sz="3000" b="1" dirty="0">
              <a:solidFill>
                <a:schemeClr val="tx2">
                  <a:lumMod val="75000"/>
                </a:schemeClr>
              </a:solidFill>
            </a:endParaRPr>
          </a:p>
        </p:txBody>
      </p:sp>
    </p:spTree>
    <p:extLst>
      <p:ext uri="{BB962C8B-B14F-4D97-AF65-F5344CB8AC3E}">
        <p14:creationId xmlns:p14="http://schemas.microsoft.com/office/powerpoint/2010/main" val="27382544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917700" y="990600"/>
            <a:ext cx="6361911" cy="43561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buClr>
                <a:srgbClr val="0E438A"/>
              </a:buClr>
              <a:buSzPct val="110000"/>
              <a:buFont typeface="Wingdings" pitchFamily="2" charset="2"/>
              <a:buChar char="§"/>
            </a:pPr>
            <a:r>
              <a:rPr lang="zh-CN" altLang="en-US" sz="2400" dirty="0" smtClean="0">
                <a:solidFill>
                  <a:srgbClr val="376092"/>
                </a:solidFill>
                <a:latin typeface="SimSun" pitchFamily="2" charset="-122"/>
                <a:ea typeface="SimSun" pitchFamily="2" charset="-122"/>
                <a:cs typeface="Calibri" pitchFamily="34" charset="0"/>
              </a:rPr>
              <a:t>澄清现有条款，防止双重国际征税（因为运营商在两个管辖地域运营，其相同的资产或业务被两次征税）</a:t>
            </a:r>
            <a:endParaRPr lang="en-GB" altLang="ko-KR" sz="2400" dirty="0" smtClean="0">
              <a:solidFill>
                <a:srgbClr val="376092"/>
              </a:solidFill>
              <a:latin typeface="SimSun" pitchFamily="2" charset="-122"/>
              <a:ea typeface="SimSun" pitchFamily="2" charset="-122"/>
              <a:cs typeface="Calibri" pitchFamily="34" charset="0"/>
            </a:endParaRPr>
          </a:p>
          <a:p>
            <a:pPr marL="342900" lvl="1" indent="-342900" algn="l">
              <a:buClr>
                <a:srgbClr val="0E438A"/>
              </a:buClr>
              <a:buSzPct val="110000"/>
              <a:buFont typeface="Wingdings" pitchFamily="2" charset="2"/>
              <a:buChar char="§"/>
            </a:pPr>
            <a:endParaRPr lang="en-GB" altLang="ko-KR" sz="2400" dirty="0" smtClean="0">
              <a:solidFill>
                <a:srgbClr val="376092"/>
              </a:solidFill>
              <a:latin typeface="SimSun" pitchFamily="2" charset="-122"/>
              <a:ea typeface="SimSun" pitchFamily="2" charset="-122"/>
            </a:endParaRPr>
          </a:p>
          <a:p>
            <a:pPr marL="342900" lvl="1" indent="-342900" algn="l">
              <a:buClr>
                <a:srgbClr val="0E438A"/>
              </a:buClr>
              <a:buSzPct val="110000"/>
              <a:buFont typeface="Wingdings" pitchFamily="2" charset="2"/>
              <a:buChar char="§"/>
            </a:pPr>
            <a:r>
              <a:rPr lang="zh-CN" altLang="en-US" sz="2400" dirty="0" smtClean="0">
                <a:solidFill>
                  <a:srgbClr val="376092"/>
                </a:solidFill>
                <a:latin typeface="SimSun" pitchFamily="2" charset="-122"/>
                <a:ea typeface="SimSun" pitchFamily="2" charset="-122"/>
                <a:cs typeface="Calibri" pitchFamily="34" charset="0"/>
              </a:rPr>
              <a:t>防止或不鼓励对国际呼入进行征税</a:t>
            </a:r>
            <a:endParaRPr lang="en-GB" altLang="ko-KR" sz="2400" dirty="0" smtClean="0">
              <a:solidFill>
                <a:srgbClr val="376092"/>
              </a:solidFill>
              <a:latin typeface="SimSun" pitchFamily="2" charset="-122"/>
              <a:ea typeface="SimSun" pitchFamily="2" charset="-122"/>
              <a:cs typeface="Calibri" pitchFamily="34" charset="0"/>
            </a:endParaRPr>
          </a:p>
          <a:p>
            <a:pPr marL="0" lvl="1" algn="l">
              <a:buClr>
                <a:srgbClr val="0E438A"/>
              </a:buClr>
              <a:buSzPct val="110000"/>
            </a:pPr>
            <a:r>
              <a:rPr lang="zh-CN" altLang="en-US" sz="2400" dirty="0" smtClean="0">
                <a:solidFill>
                  <a:srgbClr val="376092"/>
                </a:solidFill>
                <a:latin typeface="STKaiti" pitchFamily="2" charset="-122"/>
                <a:ea typeface="STKaiti" pitchFamily="2" charset="-122"/>
                <a:cs typeface="Calibri" pitchFamily="34" charset="0"/>
              </a:rPr>
              <a:t>（这是一个敏感问题，因为在增加收入和鼓励电信使用之间存在着如何平衡的问题）</a:t>
            </a:r>
            <a:endParaRPr lang="en-US" sz="2400" dirty="0">
              <a:solidFill>
                <a:srgbClr val="376092"/>
              </a:solidFill>
              <a:latin typeface="STKaiti" pitchFamily="2" charset="-122"/>
              <a:ea typeface="STKaiti" pitchFamily="2" charset="-122"/>
              <a:cs typeface="Calibri" pitchFamily="34" charset="0"/>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3000" b="1" dirty="0" smtClean="0">
                <a:solidFill>
                  <a:schemeClr val="tx2">
                    <a:lumMod val="75000"/>
                  </a:schemeClr>
                </a:solidFill>
              </a:rPr>
              <a:t>提案：征税</a:t>
            </a:r>
            <a:endParaRPr lang="en-US" sz="3000" b="1" dirty="0">
              <a:solidFill>
                <a:schemeClr val="tx2">
                  <a:lumMod val="75000"/>
                </a:schemeClr>
              </a:solidFill>
            </a:endParaRPr>
          </a:p>
        </p:txBody>
      </p:sp>
    </p:spTree>
    <p:extLst>
      <p:ext uri="{BB962C8B-B14F-4D97-AF65-F5344CB8AC3E}">
        <p14:creationId xmlns:p14="http://schemas.microsoft.com/office/powerpoint/2010/main" val="13098073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026228"/>
      </p:ext>
    </p:extLst>
  </p:cSld>
  <p:clrMapOvr>
    <a:masterClrMapping/>
  </p:clrMapOvr>
  <p:transition spd="slow" advClick="0" advTm="1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319027" y="1026291"/>
            <a:ext cx="5248230" cy="329969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buClr>
                <a:srgbClr val="0E438A"/>
              </a:buClr>
              <a:buSzPct val="110000"/>
              <a:buFont typeface="Wingdings" pitchFamily="2" charset="2"/>
              <a:buChar char="§"/>
            </a:pPr>
            <a:r>
              <a:rPr lang="zh-CN" altLang="en-US" sz="2400" dirty="0" smtClean="0">
                <a:solidFill>
                  <a:srgbClr val="376092"/>
                </a:solidFill>
                <a:latin typeface="+mn-ea"/>
                <a:cs typeface="Calibri" pitchFamily="34" charset="0"/>
              </a:rPr>
              <a:t>价格透明</a:t>
            </a:r>
            <a:endParaRPr lang="en-GB" altLang="ko-KR" sz="2400" dirty="0" smtClean="0">
              <a:solidFill>
                <a:srgbClr val="376092"/>
              </a:solidFill>
              <a:latin typeface="+mn-ea"/>
              <a:cs typeface="Calibri" pitchFamily="34" charset="0"/>
            </a:endParaRPr>
          </a:p>
          <a:p>
            <a:pPr marL="342900" lvl="1" indent="-342900" algn="l">
              <a:buClr>
                <a:srgbClr val="0E438A"/>
              </a:buClr>
              <a:buSzPct val="110000"/>
              <a:buFont typeface="Wingdings" pitchFamily="2" charset="2"/>
              <a:buChar char="§"/>
            </a:pPr>
            <a:r>
              <a:rPr lang="zh-CN" altLang="en-US" sz="2400" dirty="0" smtClean="0">
                <a:solidFill>
                  <a:srgbClr val="376092"/>
                </a:solidFill>
                <a:latin typeface="+mn-ea"/>
              </a:rPr>
              <a:t>成本导向，成本大概包括：</a:t>
            </a:r>
            <a:endParaRPr lang="en-GB" altLang="ko-KR" sz="2400" dirty="0" smtClean="0">
              <a:solidFill>
                <a:srgbClr val="376092"/>
              </a:solidFill>
              <a:latin typeface="+mn-ea"/>
            </a:endParaRPr>
          </a:p>
          <a:p>
            <a:pPr marL="742950" lvl="2" indent="-342900" algn="l">
              <a:buClr>
                <a:srgbClr val="0E438A"/>
              </a:buClr>
              <a:buSzPct val="110000"/>
              <a:buFont typeface="Arial"/>
              <a:buChar char="•"/>
            </a:pPr>
            <a:r>
              <a:rPr lang="zh-CN" altLang="en-US" dirty="0" smtClean="0">
                <a:solidFill>
                  <a:srgbClr val="376092"/>
                </a:solidFill>
                <a:latin typeface="+mn-ea"/>
                <a:cs typeface="Calibri" pitchFamily="34" charset="0"/>
              </a:rPr>
              <a:t>投资回报（包括给股东的分红）</a:t>
            </a:r>
            <a:endParaRPr lang="en-GB" altLang="ko-KR" dirty="0" smtClean="0">
              <a:solidFill>
                <a:srgbClr val="376092"/>
              </a:solidFill>
              <a:latin typeface="+mn-ea"/>
              <a:cs typeface="Calibri" pitchFamily="34" charset="0"/>
            </a:endParaRPr>
          </a:p>
          <a:p>
            <a:pPr marL="742950" lvl="2" indent="-342900" algn="l">
              <a:buClr>
                <a:srgbClr val="0E438A"/>
              </a:buClr>
              <a:buSzPct val="110000"/>
              <a:buFont typeface="Arial"/>
              <a:buChar char="•"/>
            </a:pPr>
            <a:r>
              <a:rPr lang="zh-CN" altLang="en-US" dirty="0" smtClean="0">
                <a:solidFill>
                  <a:srgbClr val="376092"/>
                </a:solidFill>
                <a:latin typeface="+mn-ea"/>
              </a:rPr>
              <a:t>税</a:t>
            </a:r>
            <a:endParaRPr lang="en-GB" altLang="ko-KR" dirty="0" smtClean="0">
              <a:solidFill>
                <a:srgbClr val="376092"/>
              </a:solidFill>
              <a:latin typeface="+mn-ea"/>
            </a:endParaRPr>
          </a:p>
          <a:p>
            <a:pPr marL="742950" lvl="2" indent="-342900" algn="l">
              <a:buClr>
                <a:srgbClr val="0E438A"/>
              </a:buClr>
              <a:buSzPct val="110000"/>
              <a:buFont typeface="Arial"/>
              <a:buChar char="•"/>
            </a:pPr>
            <a:r>
              <a:rPr lang="zh-CN" altLang="en-US" dirty="0" smtClean="0">
                <a:solidFill>
                  <a:srgbClr val="376092"/>
                </a:solidFill>
                <a:latin typeface="+mn-ea"/>
                <a:cs typeface="Calibri" pitchFamily="34" charset="0"/>
              </a:rPr>
              <a:t>未来投资的提留</a:t>
            </a:r>
            <a:endParaRPr lang="en-GB" altLang="ko-KR" dirty="0" smtClean="0">
              <a:solidFill>
                <a:srgbClr val="376092"/>
              </a:solidFill>
              <a:latin typeface="+mn-ea"/>
              <a:cs typeface="Calibri" pitchFamily="34" charset="0"/>
            </a:endParaRPr>
          </a:p>
          <a:p>
            <a:pPr marL="742950" lvl="2" indent="-342900" algn="l">
              <a:buClr>
                <a:srgbClr val="0E438A"/>
              </a:buClr>
              <a:buSzPct val="110000"/>
              <a:buFont typeface="Arial"/>
              <a:buChar char="•"/>
            </a:pPr>
            <a:r>
              <a:rPr lang="zh-CN" altLang="en-US" dirty="0" smtClean="0">
                <a:solidFill>
                  <a:srgbClr val="376092"/>
                </a:solidFill>
                <a:latin typeface="+mn-ea"/>
              </a:rPr>
              <a:t>风险酬金</a:t>
            </a:r>
            <a:endParaRPr lang="en-GB" altLang="ko-KR" dirty="0" smtClean="0">
              <a:solidFill>
                <a:srgbClr val="376092"/>
              </a:solidFill>
              <a:latin typeface="+mn-ea"/>
            </a:endParaRPr>
          </a:p>
          <a:p>
            <a:pPr marL="742950" lvl="2" indent="-342900" algn="l">
              <a:buClr>
                <a:srgbClr val="0E438A"/>
              </a:buClr>
              <a:buSzPct val="110000"/>
              <a:buFont typeface="Arial"/>
              <a:buChar char="•"/>
            </a:pPr>
            <a:r>
              <a:rPr lang="zh-CN" altLang="en-US" dirty="0" smtClean="0">
                <a:solidFill>
                  <a:srgbClr val="376092"/>
                </a:solidFill>
                <a:latin typeface="+mn-ea"/>
                <a:cs typeface="Calibri" pitchFamily="34" charset="0"/>
              </a:rPr>
              <a:t>等等</a:t>
            </a:r>
            <a:endParaRPr lang="en-GB" altLang="ko-KR" dirty="0" smtClean="0">
              <a:solidFill>
                <a:srgbClr val="376092"/>
              </a:solidFill>
              <a:latin typeface="+mn-ea"/>
              <a:cs typeface="Calibri" pitchFamily="34" charset="0"/>
            </a:endParaRPr>
          </a:p>
          <a:p>
            <a:pPr algn="l"/>
            <a:endParaRPr lang="en-US" sz="2400" dirty="0">
              <a:solidFill>
                <a:srgbClr val="376092"/>
              </a:solidFill>
              <a:latin typeface="Calibri" pitchFamily="34" charset="0"/>
              <a:cs typeface="Calibri" pitchFamily="34" charset="0"/>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3000" b="1" dirty="0" smtClean="0">
                <a:solidFill>
                  <a:schemeClr val="tx2">
                    <a:lumMod val="75000"/>
                  </a:schemeClr>
                </a:solidFill>
              </a:rPr>
              <a:t>提案：新的普通原则</a:t>
            </a:r>
            <a:endParaRPr lang="en-US" sz="3000" b="1" dirty="0">
              <a:solidFill>
                <a:schemeClr val="tx2">
                  <a:lumMod val="75000"/>
                </a:schemeClr>
              </a:solidFill>
            </a:endParaRPr>
          </a:p>
        </p:txBody>
      </p:sp>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640403" y="876301"/>
            <a:ext cx="7186097" cy="501015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buClr>
                <a:srgbClr val="0E438A"/>
              </a:buClr>
              <a:buSzPct val="110000"/>
              <a:buFont typeface="Arial" pitchFamily="34" charset="0"/>
              <a:buChar char="•"/>
            </a:pPr>
            <a:r>
              <a:rPr lang="zh-CN" altLang="en-US" sz="2400" b="1" dirty="0" smtClean="0">
                <a:solidFill>
                  <a:srgbClr val="376092"/>
                </a:solidFill>
                <a:latin typeface="+mn-ea"/>
                <a:cs typeface="Calibri" pitchFamily="34" charset="0"/>
              </a:rPr>
              <a:t>加强对高带宽基础设施的投资</a:t>
            </a:r>
            <a:endParaRPr lang="en-GB" altLang="ko-KR" sz="2400" b="1" dirty="0" smtClean="0">
              <a:solidFill>
                <a:srgbClr val="376092"/>
              </a:solidFill>
              <a:latin typeface="+mn-ea"/>
              <a:cs typeface="Calibri" pitchFamily="34" charset="0"/>
            </a:endParaRPr>
          </a:p>
          <a:p>
            <a:pPr marL="0" lvl="1" algn="l">
              <a:buClr>
                <a:srgbClr val="0E438A"/>
              </a:buClr>
              <a:buSzPct val="110000"/>
            </a:pPr>
            <a:r>
              <a:rPr lang="en-GB" altLang="ko-KR" sz="2400" dirty="0" smtClean="0">
                <a:solidFill>
                  <a:srgbClr val="376092"/>
                </a:solidFill>
                <a:latin typeface="Calibri" pitchFamily="34" charset="0"/>
                <a:ea typeface="Gulim" pitchFamily="34" charset="-127"/>
                <a:cs typeface="Calibri" pitchFamily="34" charset="0"/>
              </a:rPr>
              <a:t>	</a:t>
            </a:r>
            <a:r>
              <a:rPr lang="zh-CN" altLang="en-US" sz="2400" dirty="0" smtClean="0">
                <a:solidFill>
                  <a:srgbClr val="376092"/>
                </a:solidFill>
                <a:latin typeface="STKaiti" pitchFamily="2" charset="-122"/>
                <a:ea typeface="STKaiti" pitchFamily="2" charset="-122"/>
                <a:cs typeface="Calibri" pitchFamily="34" charset="0"/>
              </a:rPr>
              <a:t>足够的基础设施投资回报</a:t>
            </a:r>
            <a:endParaRPr lang="en-GB" altLang="ko-KR" sz="2400" dirty="0" smtClean="0">
              <a:solidFill>
                <a:srgbClr val="376092"/>
              </a:solidFill>
              <a:latin typeface="STKaiti" pitchFamily="2" charset="-122"/>
              <a:ea typeface="STKaiti" pitchFamily="2" charset="-122"/>
              <a:cs typeface="Calibri" pitchFamily="34" charset="0"/>
            </a:endParaRPr>
          </a:p>
          <a:p>
            <a:pPr marL="0" lvl="1" algn="l">
              <a:buClr>
                <a:srgbClr val="0E438A"/>
              </a:buClr>
              <a:buSzPct val="110000"/>
            </a:pPr>
            <a:r>
              <a:rPr lang="en-GB" altLang="ko-KR" sz="2400" dirty="0" smtClean="0">
                <a:solidFill>
                  <a:srgbClr val="376092"/>
                </a:solidFill>
                <a:latin typeface="STKaiti" pitchFamily="2" charset="-122"/>
                <a:ea typeface="STKaiti" pitchFamily="2" charset="-122"/>
              </a:rPr>
              <a:t>	</a:t>
            </a:r>
            <a:r>
              <a:rPr lang="zh-CN" altLang="en-US" sz="2400" dirty="0" smtClean="0">
                <a:solidFill>
                  <a:srgbClr val="376092"/>
                </a:solidFill>
                <a:latin typeface="STKaiti" pitchFamily="2" charset="-122"/>
                <a:ea typeface="STKaiti" pitchFamily="2" charset="-122"/>
              </a:rPr>
              <a:t>承载业务的补偿</a:t>
            </a:r>
            <a:endParaRPr lang="en-GB" altLang="ko-KR" sz="2400" dirty="0" smtClean="0">
              <a:solidFill>
                <a:srgbClr val="376092"/>
              </a:solidFill>
              <a:latin typeface="STKaiti" pitchFamily="2" charset="-122"/>
              <a:ea typeface="STKaiti" pitchFamily="2" charset="-122"/>
            </a:endParaRPr>
          </a:p>
          <a:p>
            <a:pPr marL="0" lvl="1" algn="l">
              <a:buClr>
                <a:srgbClr val="0E438A"/>
              </a:buClr>
              <a:buSzPct val="110000"/>
            </a:pPr>
            <a:r>
              <a:rPr lang="en-GB" altLang="ko-KR" sz="2400" dirty="0" smtClean="0">
                <a:solidFill>
                  <a:srgbClr val="376092"/>
                </a:solidFill>
                <a:latin typeface="STKaiti" pitchFamily="2" charset="-122"/>
                <a:ea typeface="STKaiti" pitchFamily="2" charset="-122"/>
              </a:rPr>
              <a:t>	</a:t>
            </a:r>
            <a:r>
              <a:rPr lang="zh-CN" altLang="en-US" sz="2400" dirty="0" smtClean="0">
                <a:solidFill>
                  <a:srgbClr val="376092"/>
                </a:solidFill>
                <a:latin typeface="STKaiti" pitchFamily="2" charset="-122"/>
                <a:ea typeface="STKaiti" pitchFamily="2" charset="-122"/>
              </a:rPr>
              <a:t>终接业务的补偿</a:t>
            </a:r>
            <a:endParaRPr lang="en-GB" altLang="ko-KR" sz="2400" dirty="0" smtClean="0">
              <a:solidFill>
                <a:srgbClr val="376092"/>
              </a:solidFill>
              <a:latin typeface="STKaiti" pitchFamily="2" charset="-122"/>
              <a:ea typeface="STKaiti" pitchFamily="2" charset="-122"/>
            </a:endParaRPr>
          </a:p>
          <a:p>
            <a:pPr marL="342900" lvl="1" indent="-342900" algn="l">
              <a:buClr>
                <a:srgbClr val="0E438A"/>
              </a:buClr>
              <a:buSzPct val="110000"/>
              <a:buFont typeface="Arial" pitchFamily="34" charset="0"/>
              <a:buChar char="•"/>
            </a:pPr>
            <a:r>
              <a:rPr lang="zh-CN" altLang="en-US" sz="2400" b="1" dirty="0" smtClean="0">
                <a:solidFill>
                  <a:srgbClr val="376092"/>
                </a:solidFill>
                <a:latin typeface="+mn-ea"/>
                <a:cs typeface="Calibri" pitchFamily="34" charset="0"/>
              </a:rPr>
              <a:t>没有设立新国际监管机构或机制的提案</a:t>
            </a:r>
            <a:endParaRPr lang="en-GB" altLang="ko-KR" sz="2400" b="1" dirty="0">
              <a:solidFill>
                <a:srgbClr val="376092"/>
              </a:solidFill>
              <a:latin typeface="+mn-ea"/>
              <a:cs typeface="Calibri" pitchFamily="34" charset="0"/>
            </a:endParaRPr>
          </a:p>
          <a:p>
            <a:pPr marL="342900" lvl="1" indent="-342900" algn="l">
              <a:buClr>
                <a:srgbClr val="0E438A"/>
              </a:buClr>
              <a:buSzPct val="110000"/>
              <a:buFont typeface="Arial" pitchFamily="34" charset="0"/>
              <a:buChar char="•"/>
            </a:pPr>
            <a:r>
              <a:rPr lang="zh-CN" altLang="en-US" sz="2400" b="1" dirty="0" smtClean="0">
                <a:solidFill>
                  <a:srgbClr val="376092"/>
                </a:solidFill>
                <a:latin typeface="+mn-ea"/>
              </a:rPr>
              <a:t>应由各国</a:t>
            </a:r>
            <a:r>
              <a:rPr lang="zh-CN" altLang="en-US" sz="2400" b="1" dirty="0">
                <a:solidFill>
                  <a:srgbClr val="376092"/>
                </a:solidFill>
                <a:latin typeface="+mn-ea"/>
              </a:rPr>
              <a:t>管理</a:t>
            </a:r>
            <a:r>
              <a:rPr lang="zh-CN" altLang="en-US" sz="2400" b="1" dirty="0" smtClean="0">
                <a:solidFill>
                  <a:srgbClr val="376092"/>
                </a:solidFill>
                <a:latin typeface="+mn-ea"/>
              </a:rPr>
              <a:t>机构实施</a:t>
            </a:r>
            <a:r>
              <a:rPr lang="en-US" altLang="zh-CN" sz="2400" b="1" dirty="0" smtClean="0">
                <a:solidFill>
                  <a:srgbClr val="376092"/>
                </a:solidFill>
                <a:latin typeface="+mn-ea"/>
              </a:rPr>
              <a:t>《</a:t>
            </a:r>
            <a:r>
              <a:rPr lang="zh-CN" altLang="en-US" sz="2400" b="1" dirty="0">
                <a:solidFill>
                  <a:srgbClr val="376092"/>
                </a:solidFill>
                <a:latin typeface="+mn-ea"/>
              </a:rPr>
              <a:t>国际电信规则</a:t>
            </a:r>
            <a:r>
              <a:rPr lang="en-US" altLang="zh-CN" sz="2400" b="1" dirty="0">
                <a:solidFill>
                  <a:srgbClr val="376092"/>
                </a:solidFill>
                <a:latin typeface="+mn-ea"/>
              </a:rPr>
              <a:t>》 </a:t>
            </a:r>
            <a:r>
              <a:rPr lang="zh-CN" altLang="en-US" sz="2400" b="1" dirty="0" smtClean="0">
                <a:solidFill>
                  <a:srgbClr val="376092"/>
                </a:solidFill>
                <a:latin typeface="+mn-ea"/>
              </a:rPr>
              <a:t>的提案</a:t>
            </a:r>
            <a:endParaRPr lang="en-GB" altLang="ko-KR" sz="2400" b="1" dirty="0">
              <a:solidFill>
                <a:srgbClr val="376092"/>
              </a:solidFill>
              <a:latin typeface="+mn-ea"/>
            </a:endParaRPr>
          </a:p>
          <a:p>
            <a:pPr marL="742950" lvl="2" indent="-342900" algn="l">
              <a:buClr>
                <a:srgbClr val="0E438A"/>
              </a:buClr>
              <a:buSzPct val="110000"/>
            </a:pPr>
            <a:r>
              <a:rPr lang="en-GB" altLang="ko-KR" i="1" dirty="0" smtClean="0">
                <a:solidFill>
                  <a:srgbClr val="376092"/>
                </a:solidFill>
                <a:latin typeface="Calibri" pitchFamily="34" charset="0"/>
                <a:ea typeface="Gulim" pitchFamily="34" charset="-127"/>
                <a:cs typeface="Calibri" pitchFamily="34" charset="0"/>
              </a:rPr>
              <a:t>	</a:t>
            </a:r>
            <a:r>
              <a:rPr lang="zh-CN" altLang="en-US" dirty="0" smtClean="0">
                <a:solidFill>
                  <a:srgbClr val="376092"/>
                </a:solidFill>
                <a:latin typeface="STKaiti" pitchFamily="2" charset="-122"/>
                <a:ea typeface="STKaiti" pitchFamily="2" charset="-122"/>
                <a:cs typeface="Calibri" pitchFamily="34" charset="0"/>
              </a:rPr>
              <a:t>首先，根据各国的程序批准新</a:t>
            </a:r>
            <a:r>
              <a:rPr lang="en-US" altLang="zh-CN" dirty="0" smtClean="0">
                <a:solidFill>
                  <a:srgbClr val="376092"/>
                </a:solidFill>
                <a:latin typeface="STKaiti" pitchFamily="2" charset="-122"/>
                <a:ea typeface="STKaiti" pitchFamily="2" charset="-122"/>
                <a:cs typeface="Calibri" pitchFamily="34" charset="0"/>
              </a:rPr>
              <a:t>《</a:t>
            </a:r>
            <a:r>
              <a:rPr lang="zh-CN" altLang="en-US" dirty="0" smtClean="0">
                <a:solidFill>
                  <a:srgbClr val="376092"/>
                </a:solidFill>
                <a:latin typeface="STKaiti" pitchFamily="2" charset="-122"/>
                <a:ea typeface="STKaiti" pitchFamily="2" charset="-122"/>
                <a:cs typeface="Calibri" pitchFamily="34" charset="0"/>
              </a:rPr>
              <a:t>国际电信规则</a:t>
            </a:r>
            <a:r>
              <a:rPr lang="en-US" altLang="zh-CN" dirty="0" smtClean="0">
                <a:solidFill>
                  <a:srgbClr val="376092"/>
                </a:solidFill>
                <a:latin typeface="STKaiti" pitchFamily="2" charset="-122"/>
                <a:ea typeface="STKaiti" pitchFamily="2" charset="-122"/>
                <a:cs typeface="Calibri" pitchFamily="34" charset="0"/>
              </a:rPr>
              <a:t>》</a:t>
            </a:r>
            <a:r>
              <a:rPr lang="zh-CN" altLang="en-US" dirty="0" smtClean="0">
                <a:solidFill>
                  <a:srgbClr val="376092"/>
                </a:solidFill>
                <a:latin typeface="STKaiti" pitchFamily="2" charset="-122"/>
                <a:ea typeface="STKaiti" pitchFamily="2" charset="-122"/>
                <a:cs typeface="Calibri" pitchFamily="34" charset="0"/>
              </a:rPr>
              <a:t>，然后将其转化为各国的法律和法规</a:t>
            </a:r>
            <a:endParaRPr lang="en-GB" altLang="ko-KR" dirty="0">
              <a:solidFill>
                <a:srgbClr val="376092"/>
              </a:solidFill>
              <a:latin typeface="STKaiti" pitchFamily="2" charset="-122"/>
              <a:ea typeface="STKaiti" pitchFamily="2" charset="-122"/>
            </a:endParaRPr>
          </a:p>
          <a:p>
            <a:pPr marL="342900" lvl="1" indent="-342900" algn="l">
              <a:buClr>
                <a:srgbClr val="0E438A"/>
              </a:buClr>
              <a:buSzPct val="110000"/>
              <a:buFont typeface="Arial" pitchFamily="34" charset="0"/>
              <a:buChar char="•"/>
            </a:pPr>
            <a:r>
              <a:rPr lang="zh-CN" altLang="en-US" sz="2400" b="1" dirty="0" smtClean="0">
                <a:solidFill>
                  <a:srgbClr val="376092"/>
                </a:solidFill>
              </a:rPr>
              <a:t>可能制定新的或修改</a:t>
            </a:r>
            <a:r>
              <a:rPr lang="en-GB" altLang="ko-KR" sz="2400" b="1" dirty="0" smtClean="0">
                <a:solidFill>
                  <a:srgbClr val="376092"/>
                </a:solidFill>
              </a:rPr>
              <a:t>ITU-T</a:t>
            </a:r>
            <a:r>
              <a:rPr lang="zh-CN" altLang="en-US" sz="2400" b="1" dirty="0" smtClean="0">
                <a:solidFill>
                  <a:srgbClr val="376092"/>
                </a:solidFill>
              </a:rPr>
              <a:t>建议书</a:t>
            </a:r>
            <a:endParaRPr lang="en-GB" altLang="ko-KR" sz="2400" b="1" dirty="0">
              <a:solidFill>
                <a:srgbClr val="376092"/>
              </a:solidFill>
            </a:endParaRPr>
          </a:p>
          <a:p>
            <a:pPr algn="l"/>
            <a:endParaRPr lang="en-US" sz="2400" dirty="0">
              <a:solidFill>
                <a:srgbClr val="376092"/>
              </a:solidFill>
              <a:latin typeface="Calibri" pitchFamily="34" charset="0"/>
              <a:cs typeface="Calibri" pitchFamily="34" charset="0"/>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3000" b="1" dirty="0" smtClean="0">
                <a:solidFill>
                  <a:schemeClr val="tx2">
                    <a:lumMod val="75000"/>
                  </a:schemeClr>
                </a:solidFill>
              </a:rPr>
              <a:t>提案：新的普通原则</a:t>
            </a:r>
            <a:endParaRPr lang="en-US" sz="3000" b="1" dirty="0">
              <a:solidFill>
                <a:schemeClr val="tx2">
                  <a:lumMod val="75000"/>
                </a:schemeClr>
              </a:solidFill>
            </a:endParaRPr>
          </a:p>
        </p:txBody>
      </p:sp>
    </p:spTree>
    <p:extLst>
      <p:ext uri="{BB962C8B-B14F-4D97-AF65-F5344CB8AC3E}">
        <p14:creationId xmlns:p14="http://schemas.microsoft.com/office/powerpoint/2010/main" val="38005377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65299" y="1663700"/>
            <a:ext cx="5982945" cy="1041400"/>
          </a:xfrm>
          <a:prstGeom prst="rect">
            <a:avLst/>
          </a:prstGeom>
        </p:spPr>
      </p:pic>
      <p:sp>
        <p:nvSpPr>
          <p:cNvPr id="5" name="TextBox 4"/>
          <p:cNvSpPr txBox="1"/>
          <p:nvPr/>
        </p:nvSpPr>
        <p:spPr>
          <a:xfrm>
            <a:off x="3237179" y="2949228"/>
            <a:ext cx="2757486" cy="707886"/>
          </a:xfrm>
          <a:prstGeom prst="rect">
            <a:avLst/>
          </a:prstGeom>
          <a:noFill/>
        </p:spPr>
        <p:txBody>
          <a:bodyPr wrap="none" rtlCol="0">
            <a:spAutoFit/>
          </a:bodyPr>
          <a:lstStyle/>
          <a:p>
            <a:pPr algn="ctr"/>
            <a:r>
              <a:rPr lang="zh-CN" altLang="en-US" sz="4000" b="1" dirty="0" smtClean="0">
                <a:solidFill>
                  <a:schemeClr val="tx2"/>
                </a:solidFill>
                <a:latin typeface="Arial Narrow" pitchFamily="34" charset="0"/>
              </a:rPr>
              <a:t>传言和误解</a:t>
            </a:r>
            <a:endParaRPr lang="en-US" sz="4000" b="1" dirty="0">
              <a:solidFill>
                <a:schemeClr val="tx2"/>
              </a:solidFill>
              <a:latin typeface="Arial Narrow" pitchFamily="34" charset="0"/>
            </a:endParaRPr>
          </a:p>
        </p:txBody>
      </p:sp>
    </p:spTree>
    <p:extLst>
      <p:ext uri="{BB962C8B-B14F-4D97-AF65-F5344CB8AC3E}">
        <p14:creationId xmlns:p14="http://schemas.microsoft.com/office/powerpoint/2010/main" val="1195034139"/>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4"/>
          <p:cNvSpPr txBox="1">
            <a:spLocks/>
          </p:cNvSpPr>
          <p:nvPr/>
        </p:nvSpPr>
        <p:spPr bwMode="auto">
          <a:xfrm>
            <a:off x="1283379" y="1657011"/>
            <a:ext cx="5785821" cy="5040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marR="0" lvl="0" indent="-342900" algn="l" defTabSz="914400" rtl="0" eaLnBrk="0" fontAlgn="base" latinLnBrk="0" hangingPunct="0">
              <a:lnSpc>
                <a:spcPct val="100000"/>
              </a:lnSpc>
              <a:spcBef>
                <a:spcPts val="900"/>
              </a:spcBef>
              <a:spcAft>
                <a:spcPts val="900"/>
              </a:spcAft>
              <a:buClr>
                <a:srgbClr val="0E438A"/>
              </a:buClr>
              <a:buSzPct val="110000"/>
              <a:buFont typeface="Wingdings" pitchFamily="2" charset="2"/>
              <a:buChar char="§"/>
              <a:tabLst/>
              <a:defRPr/>
            </a:pPr>
            <a:endParaRPr kumimoji="0" lang="en-US" sz="1700" b="0" i="0" u="none" strike="noStrike" kern="0" cap="none" spc="0" normalizeH="0" baseline="0" noProof="0" dirty="0" smtClean="0">
              <a:ln>
                <a:noFill/>
              </a:ln>
              <a:solidFill>
                <a:srgbClr val="5C5C5C">
                  <a:lumMod val="50000"/>
                </a:srgbClr>
              </a:solidFill>
              <a:effectLst/>
              <a:uLnTx/>
              <a:uFillTx/>
              <a:latin typeface="Calibri" pitchFamily="34" charset="0"/>
              <a:ea typeface="+mn-ea"/>
              <a:cs typeface="Calibri" pitchFamily="34" charset="0"/>
            </a:endParaRPr>
          </a:p>
        </p:txBody>
      </p:sp>
      <p:sp>
        <p:nvSpPr>
          <p:cNvPr id="8"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7" name="TextBox 6"/>
          <p:cNvSpPr txBox="1"/>
          <p:nvPr/>
        </p:nvSpPr>
        <p:spPr>
          <a:xfrm>
            <a:off x="990600" y="2090057"/>
            <a:ext cx="184731" cy="369332"/>
          </a:xfrm>
          <a:prstGeom prst="rect">
            <a:avLst/>
          </a:prstGeom>
          <a:noFill/>
        </p:spPr>
        <p:txBody>
          <a:bodyPr wrap="none" rtlCol="0">
            <a:spAutoFit/>
          </a:bodyPr>
          <a:lstStyle/>
          <a:p>
            <a:endParaRPr lang="en-US" dirty="0"/>
          </a:p>
        </p:txBody>
      </p:sp>
      <p:sp>
        <p:nvSpPr>
          <p:cNvPr id="9" name="TextBox 8"/>
          <p:cNvSpPr txBox="1"/>
          <p:nvPr/>
        </p:nvSpPr>
        <p:spPr>
          <a:xfrm>
            <a:off x="1283379" y="2090056"/>
            <a:ext cx="7468735" cy="646331"/>
          </a:xfrm>
          <a:prstGeom prst="rect">
            <a:avLst/>
          </a:prstGeom>
          <a:noFill/>
        </p:spPr>
        <p:txBody>
          <a:bodyPr wrap="square" rtlCol="0">
            <a:spAutoFit/>
          </a:bodyPr>
          <a:lstStyle/>
          <a:p>
            <a:endParaRPr lang="en-GB" dirty="0" smtClean="0"/>
          </a:p>
          <a:p>
            <a:endParaRPr lang="en-US" dirty="0"/>
          </a:p>
        </p:txBody>
      </p:sp>
      <p:sp>
        <p:nvSpPr>
          <p:cNvPr id="10" name="Rectangle 9"/>
          <p:cNvSpPr/>
          <p:nvPr/>
        </p:nvSpPr>
        <p:spPr>
          <a:xfrm>
            <a:off x="1790700" y="2090057"/>
            <a:ext cx="7150100" cy="4093428"/>
          </a:xfrm>
          <a:prstGeom prst="rect">
            <a:avLst/>
          </a:prstGeom>
        </p:spPr>
        <p:txBody>
          <a:bodyPr wrap="square">
            <a:spAutoFit/>
          </a:bodyPr>
          <a:lstStyle/>
          <a:p>
            <a:pPr marL="0" lvl="1">
              <a:buClr>
                <a:srgbClr val="0E438A"/>
              </a:buClr>
              <a:buSzPct val="110000"/>
            </a:pPr>
            <a:r>
              <a:rPr lang="zh-CN" altLang="en-US" sz="2000" b="1" dirty="0" smtClean="0">
                <a:solidFill>
                  <a:schemeClr val="tx2"/>
                </a:solidFill>
                <a:latin typeface="STKaiti" pitchFamily="2" charset="-122"/>
                <a:ea typeface="STKaiti" pitchFamily="2" charset="-122"/>
              </a:rPr>
              <a:t>事实是：</a:t>
            </a:r>
            <a:endParaRPr lang="en-GB" altLang="ko-KR" sz="2000" b="1" dirty="0" smtClean="0">
              <a:solidFill>
                <a:schemeClr val="tx2"/>
              </a:solidFill>
              <a:latin typeface="STKaiti" pitchFamily="2" charset="-122"/>
              <a:ea typeface="STKaiti" pitchFamily="2" charset="-122"/>
            </a:endParaRPr>
          </a:p>
          <a:p>
            <a:pPr marL="742950" lvl="2" indent="-342900">
              <a:buClr>
                <a:srgbClr val="0E438A"/>
              </a:buClr>
              <a:buSzPct val="110000"/>
              <a:buFont typeface="Arial"/>
              <a:buChar char="•"/>
            </a:pPr>
            <a:r>
              <a:rPr lang="zh-CN" altLang="en-US" sz="2000" dirty="0" smtClean="0">
                <a:solidFill>
                  <a:schemeClr val="tx2"/>
                </a:solidFill>
                <a:cs typeface="Calibri" pitchFamily="34" charset="0"/>
              </a:rPr>
              <a:t>许多国际电联标准（包括正在制定的标准）涉及到数据网络</a:t>
            </a:r>
            <a:endParaRPr lang="en-GB" altLang="ko-KR" sz="2000" dirty="0" smtClean="0">
              <a:solidFill>
                <a:schemeClr val="tx2"/>
              </a:solidFill>
              <a:cs typeface="Calibri" pitchFamily="34" charset="0"/>
            </a:endParaRPr>
          </a:p>
          <a:p>
            <a:pPr marL="742950" lvl="2" indent="-342900">
              <a:buClr>
                <a:srgbClr val="0E438A"/>
              </a:buClr>
              <a:buSzPct val="110000"/>
              <a:buFont typeface="Arial"/>
              <a:buChar char="•"/>
            </a:pPr>
            <a:r>
              <a:rPr lang="zh-CN" altLang="en-US" sz="2000" dirty="0" smtClean="0">
                <a:solidFill>
                  <a:schemeClr val="tx2"/>
                </a:solidFill>
                <a:cs typeface="Calibri" pitchFamily="34" charset="0"/>
              </a:rPr>
              <a:t>第一个标准化的数据网络是国际电联</a:t>
            </a:r>
            <a:r>
              <a:rPr lang="en-US" altLang="ko-KR" sz="2000" dirty="0" smtClean="0">
                <a:solidFill>
                  <a:schemeClr val="tx2"/>
                </a:solidFill>
                <a:cs typeface="Calibri" pitchFamily="34" charset="0"/>
              </a:rPr>
              <a:t>X.25</a:t>
            </a:r>
            <a:r>
              <a:rPr lang="zh-CN" altLang="en-US" sz="2000" dirty="0" smtClean="0">
                <a:solidFill>
                  <a:schemeClr val="tx2"/>
                </a:solidFill>
                <a:cs typeface="Calibri" pitchFamily="34" charset="0"/>
              </a:rPr>
              <a:t>建议书，于</a:t>
            </a:r>
            <a:r>
              <a:rPr lang="en-US" altLang="zh-CN" sz="2000" dirty="0" smtClean="0">
                <a:solidFill>
                  <a:schemeClr val="tx2"/>
                </a:solidFill>
                <a:cs typeface="Calibri" pitchFamily="34" charset="0"/>
              </a:rPr>
              <a:t>1976</a:t>
            </a:r>
            <a:r>
              <a:rPr lang="zh-CN" altLang="en-US" sz="2000" dirty="0" smtClean="0">
                <a:solidFill>
                  <a:schemeClr val="tx2"/>
                </a:solidFill>
                <a:cs typeface="Calibri" pitchFamily="34" charset="0"/>
              </a:rPr>
              <a:t>年制定，在上个世纪</a:t>
            </a:r>
            <a:r>
              <a:rPr lang="en-US" altLang="zh-CN" sz="2000" dirty="0" smtClean="0">
                <a:solidFill>
                  <a:schemeClr val="tx2"/>
                </a:solidFill>
                <a:cs typeface="Calibri" pitchFamily="34" charset="0"/>
              </a:rPr>
              <a:t>90</a:t>
            </a:r>
            <a:r>
              <a:rPr lang="zh-CN" altLang="en-US" sz="2000" dirty="0" smtClean="0">
                <a:solidFill>
                  <a:schemeClr val="tx2"/>
                </a:solidFill>
                <a:cs typeface="Calibri" pitchFamily="34" charset="0"/>
              </a:rPr>
              <a:t>年代之前广为使用，并仍用于专门网络</a:t>
            </a:r>
            <a:endParaRPr lang="en-US" altLang="ko-KR" sz="2000" dirty="0">
              <a:solidFill>
                <a:schemeClr val="tx2"/>
              </a:solidFill>
              <a:cs typeface="Calibri" pitchFamily="34" charset="0"/>
            </a:endParaRPr>
          </a:p>
          <a:p>
            <a:pPr marL="742950" lvl="2" indent="-342900">
              <a:buClr>
                <a:srgbClr val="0E438A"/>
              </a:buClr>
              <a:buSzPct val="110000"/>
              <a:buFont typeface="Arial"/>
              <a:buChar char="•"/>
            </a:pPr>
            <a:r>
              <a:rPr lang="en-GB" altLang="ko-KR" sz="2000" dirty="0" smtClean="0">
                <a:solidFill>
                  <a:schemeClr val="tx2"/>
                </a:solidFill>
              </a:rPr>
              <a:t>X.25</a:t>
            </a:r>
            <a:r>
              <a:rPr lang="zh-CN" altLang="en-US" sz="2000" dirty="0" smtClean="0">
                <a:solidFill>
                  <a:schemeClr val="tx2"/>
                </a:solidFill>
              </a:rPr>
              <a:t>是一种分组交换、以连接为中心的架构</a:t>
            </a:r>
            <a:endParaRPr lang="en-GB" altLang="ko-KR" sz="2000" dirty="0">
              <a:solidFill>
                <a:schemeClr val="tx2"/>
              </a:solidFill>
              <a:cs typeface="Calibri" pitchFamily="34" charset="0"/>
            </a:endParaRPr>
          </a:p>
          <a:p>
            <a:pPr marL="742950" lvl="2" indent="-342900">
              <a:buClr>
                <a:srgbClr val="0E438A"/>
              </a:buClr>
              <a:buSzPct val="110000"/>
              <a:buFont typeface="Arial"/>
              <a:buChar char="•"/>
            </a:pPr>
            <a:r>
              <a:rPr lang="zh-CN" altLang="en-US" sz="2000" dirty="0" smtClean="0">
                <a:solidFill>
                  <a:schemeClr val="tx2"/>
                </a:solidFill>
                <a:cs typeface="Calibri" pitchFamily="34" charset="0"/>
              </a:rPr>
              <a:t>最终用户数据网络接入设备（调制解调器、</a:t>
            </a:r>
            <a:r>
              <a:rPr lang="en-GB" altLang="ko-KR" sz="2000" dirty="0" err="1" smtClean="0">
                <a:solidFill>
                  <a:schemeClr val="tx2"/>
                </a:solidFill>
                <a:cs typeface="Calibri" pitchFamily="34" charset="0"/>
              </a:rPr>
              <a:t>xDSL</a:t>
            </a:r>
            <a:r>
              <a:rPr lang="zh-CN" altLang="en-US" sz="2000" dirty="0" smtClean="0">
                <a:solidFill>
                  <a:schemeClr val="tx2"/>
                </a:solidFill>
                <a:cs typeface="Calibri" pitchFamily="34" charset="0"/>
              </a:rPr>
              <a:t>）一直基于国际电联标准</a:t>
            </a:r>
            <a:endParaRPr lang="en-GB" altLang="ko-KR" sz="2000" dirty="0">
              <a:solidFill>
                <a:schemeClr val="tx2"/>
              </a:solidFill>
              <a:cs typeface="Calibri" pitchFamily="34" charset="0"/>
            </a:endParaRPr>
          </a:p>
          <a:p>
            <a:pPr marL="742950" lvl="2" indent="-342900">
              <a:buClr>
                <a:srgbClr val="0E438A"/>
              </a:buClr>
              <a:buSzPct val="110000"/>
              <a:buFont typeface="Arial"/>
              <a:buChar char="•"/>
            </a:pPr>
            <a:r>
              <a:rPr lang="zh-CN" altLang="en-US" sz="2000" dirty="0" smtClean="0">
                <a:solidFill>
                  <a:schemeClr val="tx2"/>
                </a:solidFill>
              </a:rPr>
              <a:t>国际电联发展部门的活动涵盖电信的方方面面，其中就特别包括数据网络</a:t>
            </a:r>
            <a:endParaRPr lang="en-GB" altLang="ko-KR" sz="2000" dirty="0" smtClean="0">
              <a:solidFill>
                <a:schemeClr val="tx2"/>
              </a:solidFill>
            </a:endParaRPr>
          </a:p>
          <a:p>
            <a:pPr marL="742950" lvl="2" indent="-342900">
              <a:buClr>
                <a:srgbClr val="0E438A"/>
              </a:buClr>
              <a:buSzPct val="110000"/>
              <a:buFont typeface="Arial"/>
              <a:buChar char="•"/>
            </a:pPr>
            <a:r>
              <a:rPr lang="zh-CN" altLang="en-US" sz="2000" dirty="0" smtClean="0">
                <a:solidFill>
                  <a:schemeClr val="tx2"/>
                </a:solidFill>
              </a:rPr>
              <a:t>国际电联无线电通信部门的活动涵盖无线电通信的各个方面，其中包括卫星</a:t>
            </a:r>
            <a:endParaRPr lang="en-GB" altLang="ko-KR" sz="2000" dirty="0" smtClean="0">
              <a:solidFill>
                <a:schemeClr val="tx2"/>
              </a:solidFill>
            </a:endParaRPr>
          </a:p>
        </p:txBody>
      </p:sp>
      <p:pic>
        <p:nvPicPr>
          <p:cNvPr id="2" name="Picture 1"/>
          <p:cNvPicPr>
            <a:picLocks noChangeAspect="1"/>
          </p:cNvPicPr>
          <p:nvPr/>
        </p:nvPicPr>
        <p:blipFill>
          <a:blip r:embed="rId2"/>
          <a:stretch>
            <a:fillRect/>
          </a:stretch>
        </p:blipFill>
        <p:spPr>
          <a:xfrm>
            <a:off x="507203" y="254297"/>
            <a:ext cx="2755900" cy="399183"/>
          </a:xfrm>
          <a:prstGeom prst="rect">
            <a:avLst/>
          </a:prstGeom>
        </p:spPr>
      </p:pic>
      <p:sp>
        <p:nvSpPr>
          <p:cNvPr id="11" name="Rectangle 10"/>
          <p:cNvSpPr/>
          <p:nvPr/>
        </p:nvSpPr>
        <p:spPr>
          <a:xfrm>
            <a:off x="1155700" y="1111179"/>
            <a:ext cx="7150100" cy="461665"/>
          </a:xfrm>
          <a:prstGeom prst="rect">
            <a:avLst/>
          </a:prstGeom>
        </p:spPr>
        <p:txBody>
          <a:bodyPr wrap="square">
            <a:spAutoFit/>
          </a:bodyPr>
          <a:lstStyle/>
          <a:p>
            <a:pPr marL="0" lvl="1" algn="ctr">
              <a:buClr>
                <a:srgbClr val="0E438A"/>
              </a:buClr>
              <a:buSzPct val="110000"/>
            </a:pPr>
            <a:r>
              <a:rPr lang="zh-CN" altLang="en-US" sz="2400" b="1" dirty="0" smtClean="0">
                <a:solidFill>
                  <a:schemeClr val="tx2"/>
                </a:solidFill>
                <a:latin typeface="STKaiti" pitchFamily="2" charset="-122"/>
                <a:ea typeface="STKaiti" pitchFamily="2" charset="-122"/>
                <a:cs typeface="Calibri" pitchFamily="34" charset="0"/>
              </a:rPr>
              <a:t>传言：国际电联的职责范围仅限于电话</a:t>
            </a:r>
            <a:endParaRPr lang="en-GB" altLang="ko-KR" sz="2400" b="1" dirty="0">
              <a:solidFill>
                <a:schemeClr val="tx2"/>
              </a:solidFill>
              <a:latin typeface="STKaiti" pitchFamily="2" charset="-122"/>
              <a:ea typeface="STKaiti" pitchFamily="2" charset="-122"/>
              <a:cs typeface="Calibri" pitchFamily="34" charset="0"/>
            </a:endParaRPr>
          </a:p>
        </p:txBody>
      </p:sp>
      <p:pic>
        <p:nvPicPr>
          <p:cNvPr id="5" name="Picture 4"/>
          <p:cNvPicPr>
            <a:picLocks noChangeAspect="1"/>
          </p:cNvPicPr>
          <p:nvPr/>
        </p:nvPicPr>
        <p:blipFill>
          <a:blip r:embed="rId3">
            <a:alphaModFix amt="88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42010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fade">
                                      <p:cBhvr>
                                        <p:cTn id="37"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5" end="5"/>
                                            </p:txEl>
                                          </p:spTgt>
                                        </p:tgtEl>
                                        <p:attrNameLst>
                                          <p:attrName>style.visibility</p:attrName>
                                        </p:attrNameLst>
                                      </p:cBhvr>
                                      <p:to>
                                        <p:strVal val="visible"/>
                                      </p:to>
                                    </p:set>
                                    <p:animEffect transition="in" filter="fade">
                                      <p:cBhvr>
                                        <p:cTn id="47" dur="500"/>
                                        <p:tgtEl>
                                          <p:spTgt spid="10">
                                            <p:txEl>
                                              <p:pRg st="5" end="5"/>
                                            </p:txEl>
                                          </p:spTgt>
                                        </p:tgtEl>
                                      </p:cBhvr>
                                    </p:animEffect>
                                  </p:childTnLst>
                                  <p:subTnLst>
                                    <p:animClr clrSpc="rgb" dir="cw">
                                      <p:cBhvr override="childStyle">
                                        <p:cTn dur="1" fill="hold" display="0" masterRel="nextClick" afterEffect="1"/>
                                        <p:tgtEl>
                                          <p:spTgt spid="10">
                                            <p:txEl>
                                              <p:pRg st="5" end="5"/>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6" end="6"/>
                                            </p:txEl>
                                          </p:spTgt>
                                        </p:tgtEl>
                                        <p:attrNameLst>
                                          <p:attrName>style.visibility</p:attrName>
                                        </p:attrNameLst>
                                      </p:cBhvr>
                                      <p:to>
                                        <p:strVal val="visible"/>
                                      </p:to>
                                    </p:set>
                                    <p:animEffect transition="in" filter="fade">
                                      <p:cBhvr>
                                        <p:cTn id="52" dur="500"/>
                                        <p:tgtEl>
                                          <p:spTgt spid="10">
                                            <p:txEl>
                                              <p:pRg st="6" end="6"/>
                                            </p:txEl>
                                          </p:spTgt>
                                        </p:tgtEl>
                                      </p:cBhvr>
                                    </p:animEffect>
                                  </p:childTnLst>
                                  <p:subTnLst>
                                    <p:animClr clrSpc="rgb" dir="cw">
                                      <p:cBhvr override="childStyle">
                                        <p:cTn dur="1" fill="hold" display="0" masterRel="nextClick" afterEffect="1"/>
                                        <p:tgtEl>
                                          <p:spTgt spid="10">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4"/>
          <p:cNvSpPr txBox="1">
            <a:spLocks/>
          </p:cNvSpPr>
          <p:nvPr/>
        </p:nvSpPr>
        <p:spPr bwMode="auto">
          <a:xfrm>
            <a:off x="1283379" y="1648385"/>
            <a:ext cx="5785821" cy="5040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marR="0" lvl="0" indent="-342900" algn="l" defTabSz="914400" rtl="0" eaLnBrk="0" fontAlgn="base" latinLnBrk="0" hangingPunct="0">
              <a:lnSpc>
                <a:spcPct val="100000"/>
              </a:lnSpc>
              <a:spcBef>
                <a:spcPts val="900"/>
              </a:spcBef>
              <a:spcAft>
                <a:spcPts val="900"/>
              </a:spcAft>
              <a:buClr>
                <a:srgbClr val="0E438A"/>
              </a:buClr>
              <a:buSzPct val="110000"/>
              <a:buFont typeface="Wingdings" pitchFamily="2" charset="2"/>
              <a:buChar char="§"/>
              <a:tabLst/>
              <a:defRPr/>
            </a:pPr>
            <a:endParaRPr kumimoji="0" lang="en-US" sz="1700" b="0" i="0" u="none" strike="noStrike" kern="0" cap="none" spc="0" normalizeH="0" baseline="0" noProof="0" dirty="0" smtClean="0">
              <a:ln>
                <a:noFill/>
              </a:ln>
              <a:solidFill>
                <a:srgbClr val="5C5C5C">
                  <a:lumMod val="50000"/>
                </a:srgbClr>
              </a:solidFill>
              <a:effectLst/>
              <a:uLnTx/>
              <a:uFillTx/>
              <a:latin typeface="Calibri" pitchFamily="34" charset="0"/>
              <a:ea typeface="+mn-ea"/>
              <a:cs typeface="Calibri" pitchFamily="34" charset="0"/>
            </a:endParaRPr>
          </a:p>
        </p:txBody>
      </p:sp>
      <p:sp>
        <p:nvSpPr>
          <p:cNvPr id="5" name="TextBox 4"/>
          <p:cNvSpPr txBox="1"/>
          <p:nvPr/>
        </p:nvSpPr>
        <p:spPr>
          <a:xfrm>
            <a:off x="909637" y="1105591"/>
            <a:ext cx="7324725" cy="461665"/>
          </a:xfrm>
          <a:prstGeom prst="rect">
            <a:avLst/>
          </a:prstGeom>
          <a:noFill/>
        </p:spPr>
        <p:txBody>
          <a:bodyPr wrap="square" rtlCol="0">
            <a:spAutoFit/>
          </a:bodyPr>
          <a:lstStyle/>
          <a:p>
            <a:pPr algn="ctr"/>
            <a:r>
              <a:rPr lang="zh-CN" altLang="en-US" sz="2400" b="1" dirty="0" smtClean="0">
                <a:solidFill>
                  <a:srgbClr val="1F497D"/>
                </a:solidFill>
                <a:latin typeface="STKaiti" pitchFamily="2" charset="-122"/>
                <a:ea typeface="STKaiti" pitchFamily="2" charset="-122"/>
              </a:rPr>
              <a:t>传言：国际电联的范围不包括互联网</a:t>
            </a:r>
            <a:endParaRPr lang="en-US" sz="2400" b="1" dirty="0">
              <a:solidFill>
                <a:srgbClr val="1F497D"/>
              </a:solidFill>
              <a:latin typeface="STKaiti" pitchFamily="2" charset="-122"/>
              <a:ea typeface="STKaiti" pitchFamily="2" charset="-122"/>
            </a:endParaRPr>
          </a:p>
        </p:txBody>
      </p:sp>
      <p:sp>
        <p:nvSpPr>
          <p:cNvPr id="7" name="TextBox 6"/>
          <p:cNvSpPr txBox="1"/>
          <p:nvPr/>
        </p:nvSpPr>
        <p:spPr>
          <a:xfrm>
            <a:off x="990600" y="2090057"/>
            <a:ext cx="184731" cy="369332"/>
          </a:xfrm>
          <a:prstGeom prst="rect">
            <a:avLst/>
          </a:prstGeom>
          <a:noFill/>
        </p:spPr>
        <p:txBody>
          <a:bodyPr wrap="none" rtlCol="0">
            <a:spAutoFit/>
          </a:bodyPr>
          <a:lstStyle/>
          <a:p>
            <a:endParaRPr lang="en-US" dirty="0"/>
          </a:p>
        </p:txBody>
      </p:sp>
      <p:sp>
        <p:nvSpPr>
          <p:cNvPr id="9" name="TextBox 8"/>
          <p:cNvSpPr txBox="1"/>
          <p:nvPr/>
        </p:nvSpPr>
        <p:spPr>
          <a:xfrm>
            <a:off x="2070100" y="2090056"/>
            <a:ext cx="6209512" cy="3570208"/>
          </a:xfrm>
          <a:prstGeom prst="rect">
            <a:avLst/>
          </a:prstGeom>
          <a:noFill/>
        </p:spPr>
        <p:txBody>
          <a:bodyPr wrap="square" rtlCol="0">
            <a:spAutoFit/>
          </a:bodyPr>
          <a:lstStyle/>
          <a:p>
            <a:r>
              <a:rPr lang="zh-CN" altLang="en-US" sz="2000" b="1" dirty="0" smtClean="0">
                <a:solidFill>
                  <a:srgbClr val="1F497D"/>
                </a:solidFill>
                <a:latin typeface="STKaiti" pitchFamily="2" charset="-122"/>
                <a:ea typeface="STKaiti" pitchFamily="2" charset="-122"/>
              </a:rPr>
              <a:t>事实是：</a:t>
            </a:r>
            <a:endParaRPr lang="en-GB" sz="2000" b="1" dirty="0" smtClean="0">
              <a:solidFill>
                <a:srgbClr val="1F497D"/>
              </a:solidFill>
              <a:latin typeface="STKaiti" pitchFamily="2" charset="-122"/>
              <a:ea typeface="STKaiti" pitchFamily="2" charset="-122"/>
            </a:endParaRPr>
          </a:p>
          <a:p>
            <a:endParaRPr lang="en-GB" sz="2000" dirty="0" smtClean="0">
              <a:solidFill>
                <a:srgbClr val="1F497D"/>
              </a:solidFill>
            </a:endParaRPr>
          </a:p>
          <a:p>
            <a:r>
              <a:rPr lang="zh-CN" altLang="en-US" sz="2000" dirty="0" smtClean="0">
                <a:solidFill>
                  <a:srgbClr val="1F497D"/>
                </a:solidFill>
              </a:rPr>
              <a:t>国际电联</a:t>
            </a:r>
            <a:r>
              <a:rPr lang="en-US" altLang="zh-CN" sz="2000" dirty="0" smtClean="0">
                <a:solidFill>
                  <a:srgbClr val="1F497D"/>
                </a:solidFill>
              </a:rPr>
              <a:t>《</a:t>
            </a:r>
            <a:r>
              <a:rPr lang="zh-CN" altLang="en-US" sz="2000" dirty="0" smtClean="0">
                <a:solidFill>
                  <a:srgbClr val="1F497D"/>
                </a:solidFill>
              </a:rPr>
              <a:t>组织法</a:t>
            </a:r>
            <a:r>
              <a:rPr lang="en-US" altLang="zh-CN" sz="2000" dirty="0" smtClean="0">
                <a:solidFill>
                  <a:srgbClr val="1F497D"/>
                </a:solidFill>
              </a:rPr>
              <a:t>》</a:t>
            </a:r>
            <a:r>
              <a:rPr lang="zh-CN" altLang="en-US" sz="2000" dirty="0" smtClean="0">
                <a:solidFill>
                  <a:srgbClr val="1F497D"/>
                </a:solidFill>
              </a:rPr>
              <a:t>将电信定义为：</a:t>
            </a:r>
            <a:endParaRPr lang="en-GB" sz="2000" dirty="0" smtClean="0">
              <a:solidFill>
                <a:srgbClr val="1F497D"/>
              </a:solidFill>
            </a:endParaRPr>
          </a:p>
          <a:p>
            <a:endParaRPr lang="en-GB" dirty="0" smtClean="0">
              <a:solidFill>
                <a:srgbClr val="1F497D"/>
              </a:solidFill>
            </a:endParaRPr>
          </a:p>
          <a:p>
            <a:r>
              <a:rPr lang="zh-CN" altLang="en-US" sz="2400" dirty="0">
                <a:solidFill>
                  <a:srgbClr val="1F497D"/>
                </a:solidFill>
              </a:rPr>
              <a:t>“利用导线、无线电、光学或其他电磁系统进行的、对于符号、信号、文字、图像、声音或任何性质信息的传输、发送或</a:t>
            </a:r>
            <a:r>
              <a:rPr lang="zh-CN" altLang="en-US" sz="2400" dirty="0" smtClean="0">
                <a:solidFill>
                  <a:srgbClr val="1F497D"/>
                </a:solidFill>
              </a:rPr>
              <a:t>接收。”</a:t>
            </a:r>
            <a:endParaRPr lang="en-GB" sz="2400" dirty="0" smtClean="0">
              <a:solidFill>
                <a:srgbClr val="1F497D"/>
              </a:solidFill>
            </a:endParaRPr>
          </a:p>
          <a:p>
            <a:endParaRPr lang="en-GB" dirty="0" smtClean="0">
              <a:solidFill>
                <a:srgbClr val="1F497D"/>
              </a:solidFill>
            </a:endParaRPr>
          </a:p>
          <a:p>
            <a:r>
              <a:rPr lang="zh-CN" altLang="en-US" sz="2000" b="1" dirty="0" smtClean="0">
                <a:solidFill>
                  <a:srgbClr val="1F497D"/>
                </a:solidFill>
              </a:rPr>
              <a:t>许多人认为，这包括通过互联网进行的通信，前者在电信基础设施上运行。</a:t>
            </a:r>
            <a:endParaRPr lang="en-GB" sz="2000" b="1" dirty="0">
              <a:solidFill>
                <a:srgbClr val="1F497D"/>
              </a:solidFill>
            </a:endParaRPr>
          </a:p>
          <a:p>
            <a:endParaRPr lang="en-US" dirty="0">
              <a:solidFill>
                <a:srgbClr val="1F497D"/>
              </a:solidFill>
            </a:endParaRPr>
          </a:p>
        </p:txBody>
      </p:sp>
      <p:sp>
        <p:nvSpPr>
          <p:cNvPr id="10"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2</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11" name="Picture 10"/>
          <p:cNvPicPr>
            <a:picLocks noChangeAspect="1"/>
          </p:cNvPicPr>
          <p:nvPr/>
        </p:nvPicPr>
        <p:blipFill>
          <a:blip r:embed="rId2"/>
          <a:stretch>
            <a:fillRect/>
          </a:stretch>
        </p:blipFill>
        <p:spPr>
          <a:xfrm>
            <a:off x="507203" y="254297"/>
            <a:ext cx="2755900" cy="399183"/>
          </a:xfrm>
          <a:prstGeom prst="rect">
            <a:avLst/>
          </a:prstGeom>
        </p:spPr>
      </p:pic>
      <p:pic>
        <p:nvPicPr>
          <p:cNvPr id="13" name="Picture 12"/>
          <p:cNvPicPr>
            <a:picLocks noChangeAspect="1"/>
          </p:cNvPicPr>
          <p:nvPr/>
        </p:nvPicPr>
        <p:blipFill>
          <a:blip r:embed="rId3">
            <a:alphaModFix amt="88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42010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625146" y="2206811"/>
            <a:ext cx="7226754" cy="39885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zh-CN" altLang="en-US" sz="2000" b="1" dirty="0" smtClean="0">
                <a:solidFill>
                  <a:srgbClr val="1F497D"/>
                </a:solidFill>
                <a:latin typeface="STKaiti" pitchFamily="2" charset="-122"/>
                <a:ea typeface="STKaiti" pitchFamily="2" charset="-122"/>
              </a:rPr>
              <a:t>事实是：</a:t>
            </a:r>
            <a:endParaRPr lang="en-GB" altLang="ko-KR" sz="2000" b="1" dirty="0" smtClean="0">
              <a:solidFill>
                <a:srgbClr val="1F497D"/>
              </a:solidFill>
              <a:latin typeface="STKaiti" pitchFamily="2" charset="-122"/>
              <a:ea typeface="STKaiti" pitchFamily="2" charset="-122"/>
            </a:endParaRPr>
          </a:p>
          <a:p>
            <a:pPr marL="742950" lvl="2" indent="-342900" algn="l">
              <a:buClr>
                <a:srgbClr val="0E438A"/>
              </a:buClr>
              <a:buSzPct val="110000"/>
              <a:buFont typeface="Arial"/>
              <a:buChar char="•"/>
            </a:pPr>
            <a:r>
              <a:rPr lang="zh-CN" altLang="en-US" sz="2000" dirty="0" smtClean="0">
                <a:solidFill>
                  <a:srgbClr val="1F497D"/>
                </a:solidFill>
                <a:cs typeface="Calibri" pitchFamily="34" charset="0"/>
              </a:rPr>
              <a:t>多个国际电联决议（如第</a:t>
            </a:r>
            <a:r>
              <a:rPr lang="en-US" altLang="ko-KR" sz="2000" dirty="0" smtClean="0">
                <a:solidFill>
                  <a:srgbClr val="1F497D"/>
                </a:solidFill>
                <a:cs typeface="Calibri" pitchFamily="34" charset="0"/>
              </a:rPr>
              <a:t>101</a:t>
            </a:r>
            <a:r>
              <a:rPr lang="zh-CN" altLang="en-US" sz="2000" dirty="0" smtClean="0">
                <a:solidFill>
                  <a:srgbClr val="1F497D"/>
                </a:solidFill>
                <a:cs typeface="Calibri" pitchFamily="34" charset="0"/>
              </a:rPr>
              <a:t>、</a:t>
            </a:r>
            <a:r>
              <a:rPr lang="en-US" altLang="ko-KR" sz="2000" dirty="0" smtClean="0">
                <a:solidFill>
                  <a:srgbClr val="1F497D"/>
                </a:solidFill>
                <a:cs typeface="Calibri" pitchFamily="34" charset="0"/>
              </a:rPr>
              <a:t>102</a:t>
            </a:r>
            <a:r>
              <a:rPr lang="zh-CN" altLang="en-US" sz="2000" dirty="0" smtClean="0">
                <a:solidFill>
                  <a:srgbClr val="1F497D"/>
                </a:solidFill>
                <a:cs typeface="Calibri" pitchFamily="34" charset="0"/>
              </a:rPr>
              <a:t>和</a:t>
            </a:r>
            <a:r>
              <a:rPr lang="en-US" altLang="ko-KR" sz="2000" dirty="0" smtClean="0">
                <a:solidFill>
                  <a:srgbClr val="1F497D"/>
                </a:solidFill>
                <a:cs typeface="Calibri" pitchFamily="34" charset="0"/>
              </a:rPr>
              <a:t>133</a:t>
            </a:r>
            <a:r>
              <a:rPr lang="zh-CN" altLang="en-US" sz="2000" dirty="0" smtClean="0">
                <a:solidFill>
                  <a:srgbClr val="1F497D"/>
                </a:solidFill>
                <a:cs typeface="Calibri" pitchFamily="34" charset="0"/>
              </a:rPr>
              <a:t>号决议）规定了国际电联在互联网方面的职责</a:t>
            </a:r>
            <a:endParaRPr lang="en-US" altLang="ko-KR" sz="2000" dirty="0" smtClean="0">
              <a:solidFill>
                <a:srgbClr val="1F497D"/>
              </a:solidFill>
              <a:cs typeface="Calibri" pitchFamily="34" charset="0"/>
            </a:endParaRPr>
          </a:p>
          <a:p>
            <a:pPr marL="742950" lvl="2" indent="-342900" algn="l">
              <a:buClr>
                <a:srgbClr val="0E438A"/>
              </a:buClr>
              <a:buSzPct val="110000"/>
              <a:buFont typeface="Arial"/>
              <a:buChar char="•"/>
            </a:pPr>
            <a:r>
              <a:rPr lang="zh-CN" altLang="en-US" sz="2000" dirty="0" smtClean="0">
                <a:solidFill>
                  <a:srgbClr val="1F497D"/>
                </a:solidFill>
              </a:rPr>
              <a:t>多个</a:t>
            </a:r>
            <a:r>
              <a:rPr lang="en-GB" altLang="ko-KR" sz="2000" dirty="0" smtClean="0">
                <a:solidFill>
                  <a:srgbClr val="1F497D"/>
                </a:solidFill>
              </a:rPr>
              <a:t>ITU-T</a:t>
            </a:r>
            <a:r>
              <a:rPr lang="zh-CN" altLang="en-US" sz="2000" dirty="0" smtClean="0">
                <a:solidFill>
                  <a:srgbClr val="1F497D"/>
                </a:solidFill>
              </a:rPr>
              <a:t>建议书涉及到互联网，包括打击垃圾信息</a:t>
            </a:r>
            <a:endParaRPr lang="en-GB" altLang="ko-KR" sz="2000" dirty="0" smtClean="0">
              <a:solidFill>
                <a:srgbClr val="1F497D"/>
              </a:solidFill>
              <a:cs typeface="Calibri" pitchFamily="34" charset="0"/>
            </a:endParaRPr>
          </a:p>
          <a:p>
            <a:pPr marL="742950" lvl="2" indent="-342900" algn="l">
              <a:buClr>
                <a:srgbClr val="0E438A"/>
              </a:buClr>
              <a:buSzPct val="110000"/>
              <a:buFont typeface="Arial"/>
              <a:buChar char="•"/>
            </a:pPr>
            <a:r>
              <a:rPr lang="en-GB" altLang="ko-KR" sz="2000" dirty="0" smtClean="0">
                <a:solidFill>
                  <a:srgbClr val="1F497D"/>
                </a:solidFill>
                <a:cs typeface="Calibri" pitchFamily="34" charset="0"/>
              </a:rPr>
              <a:t>WCIT</a:t>
            </a:r>
            <a:r>
              <a:rPr lang="zh-CN" altLang="en-US" sz="2000" dirty="0" smtClean="0">
                <a:solidFill>
                  <a:srgbClr val="1F497D"/>
                </a:solidFill>
                <a:cs typeface="Calibri" pitchFamily="34" charset="0"/>
              </a:rPr>
              <a:t>的主要筹备文件中并没有涉及到国际电联控制互联网域名或</a:t>
            </a:r>
            <a:r>
              <a:rPr lang="en-US" altLang="zh-CN" sz="2000" dirty="0" smtClean="0">
                <a:solidFill>
                  <a:srgbClr val="1F497D"/>
                </a:solidFill>
                <a:cs typeface="Calibri" pitchFamily="34" charset="0"/>
              </a:rPr>
              <a:t>IP</a:t>
            </a:r>
            <a:r>
              <a:rPr lang="zh-CN" altLang="en-US" sz="2000" dirty="0" smtClean="0">
                <a:solidFill>
                  <a:srgbClr val="1F497D"/>
                </a:solidFill>
                <a:cs typeface="Calibri" pitchFamily="34" charset="0"/>
              </a:rPr>
              <a:t>地址的提案</a:t>
            </a:r>
            <a:endParaRPr lang="en-GB" altLang="ko-KR" sz="2000" dirty="0" smtClean="0">
              <a:solidFill>
                <a:srgbClr val="1F497D"/>
              </a:solidFill>
              <a:cs typeface="Calibri" pitchFamily="34" charset="0"/>
            </a:endParaRPr>
          </a:p>
          <a:p>
            <a:pPr marL="742950" lvl="2" indent="-342900" algn="l">
              <a:buClr>
                <a:srgbClr val="0E438A"/>
              </a:buClr>
              <a:buSzPct val="110000"/>
              <a:buFont typeface="Arial"/>
              <a:buChar char="•"/>
            </a:pPr>
            <a:r>
              <a:rPr lang="zh-CN" altLang="en-US" sz="2000" dirty="0" smtClean="0">
                <a:solidFill>
                  <a:srgbClr val="1F497D"/>
                </a:solidFill>
                <a:latin typeface="STKaiti" pitchFamily="2" charset="-122"/>
                <a:ea typeface="STKaiti" pitchFamily="2" charset="-122"/>
              </a:rPr>
              <a:t>一些较早</a:t>
            </a:r>
            <a:r>
              <a:rPr lang="zh-CN" altLang="en-US" sz="2000" i="1" dirty="0" smtClean="0">
                <a:solidFill>
                  <a:srgbClr val="1F497D"/>
                </a:solidFill>
                <a:latin typeface="STKaiti" pitchFamily="2" charset="-122"/>
                <a:ea typeface="STKaiti" pitchFamily="2" charset="-122"/>
              </a:rPr>
              <a:t>的</a:t>
            </a:r>
            <a:r>
              <a:rPr lang="zh-CN" altLang="en-US" sz="2000" dirty="0" smtClean="0">
                <a:solidFill>
                  <a:srgbClr val="1F497D"/>
                </a:solidFill>
              </a:rPr>
              <a:t>提案提到了</a:t>
            </a:r>
            <a:r>
              <a:rPr lang="en-US" altLang="zh-CN" sz="2000" dirty="0" smtClean="0">
                <a:solidFill>
                  <a:srgbClr val="1F497D"/>
                </a:solidFill>
              </a:rPr>
              <a:t>IP</a:t>
            </a:r>
            <a:r>
              <a:rPr lang="zh-CN" altLang="en-US" sz="2000" dirty="0" smtClean="0">
                <a:solidFill>
                  <a:srgbClr val="1F497D"/>
                </a:solidFill>
              </a:rPr>
              <a:t>地址</a:t>
            </a:r>
            <a:endParaRPr lang="en-GB" altLang="ko-KR" sz="2000" dirty="0" smtClean="0">
              <a:solidFill>
                <a:srgbClr val="1F497D"/>
              </a:solidFill>
            </a:endParaRPr>
          </a:p>
          <a:p>
            <a:pPr marL="742950" lvl="2" indent="-342900" algn="l">
              <a:buClr>
                <a:srgbClr val="0E438A"/>
              </a:buClr>
              <a:buSzPct val="110000"/>
              <a:buFont typeface="Arial"/>
              <a:buChar char="•"/>
            </a:pPr>
            <a:r>
              <a:rPr lang="zh-CN" altLang="en-US" sz="2000" dirty="0" smtClean="0">
                <a:solidFill>
                  <a:srgbClr val="1F497D"/>
                </a:solidFill>
              </a:rPr>
              <a:t>当前的一些提案涉及到路由（包括</a:t>
            </a:r>
            <a:r>
              <a:rPr lang="en-US" altLang="zh-CN" sz="2000" dirty="0" smtClean="0">
                <a:solidFill>
                  <a:srgbClr val="1F497D"/>
                </a:solidFill>
              </a:rPr>
              <a:t>IP</a:t>
            </a:r>
            <a:r>
              <a:rPr lang="zh-CN" altLang="en-US" sz="2000" dirty="0" smtClean="0">
                <a:solidFill>
                  <a:srgbClr val="1F497D"/>
                </a:solidFill>
              </a:rPr>
              <a:t>流量）和计费（包括</a:t>
            </a:r>
            <a:r>
              <a:rPr lang="en-US" altLang="zh-CN" sz="2000" dirty="0" smtClean="0">
                <a:solidFill>
                  <a:srgbClr val="1F497D"/>
                </a:solidFill>
              </a:rPr>
              <a:t>IP</a:t>
            </a:r>
            <a:r>
              <a:rPr lang="zh-CN" altLang="en-US" sz="2000" dirty="0" smtClean="0">
                <a:solidFill>
                  <a:srgbClr val="1F497D"/>
                </a:solidFill>
              </a:rPr>
              <a:t>流量）</a:t>
            </a:r>
            <a:endParaRPr lang="en-GB" altLang="ko-KR" sz="2000" dirty="0" smtClean="0">
              <a:solidFill>
                <a:srgbClr val="1F497D"/>
              </a:solidFill>
            </a:endParaRPr>
          </a:p>
          <a:p>
            <a:pPr marL="742950" lvl="2" indent="-342900" algn="l">
              <a:buClr>
                <a:srgbClr val="0E438A"/>
              </a:buClr>
              <a:buSzPct val="110000"/>
              <a:buFont typeface="Arial"/>
              <a:buChar char="•"/>
            </a:pP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3</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2" name="Rectangle 1"/>
          <p:cNvSpPr/>
          <p:nvPr/>
        </p:nvSpPr>
        <p:spPr>
          <a:xfrm>
            <a:off x="647700" y="997857"/>
            <a:ext cx="8089900" cy="461665"/>
          </a:xfrm>
          <a:prstGeom prst="rect">
            <a:avLst/>
          </a:prstGeom>
        </p:spPr>
        <p:txBody>
          <a:bodyPr wrap="square">
            <a:spAutoFit/>
          </a:bodyPr>
          <a:lstStyle/>
          <a:p>
            <a:pPr marL="0" lvl="1" algn="ctr">
              <a:buClr>
                <a:srgbClr val="0E438A"/>
              </a:buClr>
              <a:buSzPct val="110000"/>
            </a:pPr>
            <a:r>
              <a:rPr lang="zh-CN" altLang="en-US" sz="2400" b="1" spc="-150" dirty="0" smtClean="0">
                <a:solidFill>
                  <a:srgbClr val="1F497D"/>
                </a:solidFill>
                <a:latin typeface="STKaiti" pitchFamily="2" charset="-122"/>
                <a:ea typeface="STKaiti" pitchFamily="2" charset="-122"/>
                <a:cs typeface="Calibri" pitchFamily="34" charset="0"/>
              </a:rPr>
              <a:t>传言：</a:t>
            </a:r>
            <a:r>
              <a:rPr lang="en-GB" altLang="ko-KR" sz="2400" b="1" spc="-150" dirty="0" smtClean="0">
                <a:solidFill>
                  <a:srgbClr val="1F497D"/>
                </a:solidFill>
                <a:latin typeface="STKaiti" pitchFamily="2" charset="-122"/>
                <a:ea typeface="STKaiti" pitchFamily="2" charset="-122"/>
                <a:cs typeface="Calibri" pitchFamily="34" charset="0"/>
              </a:rPr>
              <a:t>WCIT</a:t>
            </a:r>
            <a:r>
              <a:rPr lang="zh-CN" altLang="en-US" sz="2400" b="1" spc="-150" dirty="0" smtClean="0">
                <a:solidFill>
                  <a:srgbClr val="1F497D"/>
                </a:solidFill>
                <a:latin typeface="STKaiti" pitchFamily="2" charset="-122"/>
                <a:ea typeface="STKaiti" pitchFamily="2" charset="-122"/>
                <a:cs typeface="Calibri" pitchFamily="34" charset="0"/>
              </a:rPr>
              <a:t>是国际电联或联合国扩大职能，以图控制互联网</a:t>
            </a:r>
            <a:endParaRPr lang="en-GB" altLang="ko-KR" sz="2400" spc="-150" dirty="0">
              <a:solidFill>
                <a:srgbClr val="1F497D"/>
              </a:solidFill>
              <a:latin typeface="STKaiti" pitchFamily="2" charset="-122"/>
              <a:ea typeface="STKaiti" pitchFamily="2" charset="-122"/>
            </a:endParaRPr>
          </a:p>
        </p:txBody>
      </p:sp>
      <p:pic>
        <p:nvPicPr>
          <p:cNvPr id="9" name="Picture 8"/>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2095499" y="2273300"/>
            <a:ext cx="5778501" cy="437678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zh-CN" altLang="en-US" sz="2000" b="1" dirty="0" smtClean="0">
                <a:solidFill>
                  <a:srgbClr val="1F497D"/>
                </a:solidFill>
                <a:latin typeface="STKaiti" pitchFamily="2" charset="-122"/>
                <a:ea typeface="STKaiti" pitchFamily="2" charset="-122"/>
              </a:rPr>
              <a:t>事实是：</a:t>
            </a:r>
            <a:endParaRPr lang="en-GB" altLang="ko-KR" sz="2000" b="1" dirty="0" smtClean="0">
              <a:solidFill>
                <a:srgbClr val="1F497D"/>
              </a:solidFill>
              <a:latin typeface="STKaiti" pitchFamily="2" charset="-122"/>
              <a:ea typeface="STKaiti" pitchFamily="2" charset="-122"/>
            </a:endParaRPr>
          </a:p>
          <a:p>
            <a:pPr marL="742950" lvl="2" indent="-342900" algn="l">
              <a:buClr>
                <a:srgbClr val="0E438A"/>
              </a:buClr>
              <a:buSzPct val="110000"/>
              <a:buFont typeface="Arial"/>
              <a:buChar char="•"/>
            </a:pPr>
            <a:r>
              <a:rPr lang="zh-CN" altLang="en-US" sz="2000" dirty="0" smtClean="0">
                <a:solidFill>
                  <a:srgbClr val="1F497D"/>
                </a:solidFill>
                <a:cs typeface="Calibri" pitchFamily="34" charset="0"/>
              </a:rPr>
              <a:t>所有的互联网流量根据</a:t>
            </a:r>
            <a:r>
              <a:rPr lang="en-US" altLang="zh-CN" sz="2000" dirty="0">
                <a:solidFill>
                  <a:srgbClr val="1F497D"/>
                </a:solidFill>
                <a:latin typeface="+mn-ea"/>
                <a:cs typeface="Calibri" pitchFamily="34" charset="0"/>
              </a:rPr>
              <a:t>《</a:t>
            </a:r>
            <a:r>
              <a:rPr lang="zh-CN" altLang="en-US" sz="2000" dirty="0">
                <a:solidFill>
                  <a:srgbClr val="1F497D"/>
                </a:solidFill>
                <a:cs typeface="Calibri" pitchFamily="34" charset="0"/>
              </a:rPr>
              <a:t>国际电信规则</a:t>
            </a:r>
            <a:r>
              <a:rPr lang="en-US" altLang="zh-CN" sz="2000" dirty="0" smtClean="0">
                <a:solidFill>
                  <a:srgbClr val="1F497D"/>
                </a:solidFill>
                <a:latin typeface="+mn-ea"/>
                <a:cs typeface="Calibri" pitchFamily="34" charset="0"/>
              </a:rPr>
              <a:t>》</a:t>
            </a:r>
            <a:br>
              <a:rPr lang="en-US" altLang="zh-CN" sz="2000" dirty="0" smtClean="0">
                <a:solidFill>
                  <a:srgbClr val="1F497D"/>
                </a:solidFill>
                <a:latin typeface="+mn-ea"/>
                <a:cs typeface="Calibri" pitchFamily="34" charset="0"/>
              </a:rPr>
            </a:br>
            <a:r>
              <a:rPr lang="zh-CN" altLang="en-US" sz="2000" dirty="0" smtClean="0">
                <a:solidFill>
                  <a:srgbClr val="1F497D"/>
                </a:solidFill>
                <a:cs typeface="Calibri" pitchFamily="34" charset="0"/>
              </a:rPr>
              <a:t>第</a:t>
            </a:r>
            <a:r>
              <a:rPr lang="en-US" altLang="zh-CN" sz="2000" dirty="0" smtClean="0">
                <a:solidFill>
                  <a:srgbClr val="1F497D"/>
                </a:solidFill>
                <a:cs typeface="Calibri" pitchFamily="34" charset="0"/>
              </a:rPr>
              <a:t>9</a:t>
            </a:r>
            <a:r>
              <a:rPr lang="zh-CN" altLang="en-US" sz="2000" dirty="0" smtClean="0">
                <a:solidFill>
                  <a:srgbClr val="1F497D"/>
                </a:solidFill>
                <a:cs typeface="Calibri" pitchFamily="34" charset="0"/>
              </a:rPr>
              <a:t>条传输。</a:t>
            </a:r>
            <a:endParaRPr lang="en-GB" altLang="ko-KR" sz="2000" dirty="0" smtClean="0">
              <a:solidFill>
                <a:srgbClr val="1F497D"/>
              </a:solidFill>
              <a:cs typeface="Calibri" pitchFamily="34" charset="0"/>
            </a:endParaRPr>
          </a:p>
          <a:p>
            <a:pPr marL="742950" lvl="2" indent="-342900" algn="l">
              <a:buClr>
                <a:srgbClr val="0E438A"/>
              </a:buClr>
              <a:buSzPct val="110000"/>
              <a:buFont typeface="Arial"/>
              <a:buChar char="•"/>
            </a:pPr>
            <a:r>
              <a:rPr lang="zh-CN" altLang="en-US" sz="2000" dirty="0">
                <a:solidFill>
                  <a:srgbClr val="1F497D"/>
                </a:solidFill>
              </a:rPr>
              <a:t>现有</a:t>
            </a:r>
            <a:r>
              <a:rPr lang="zh-CN" altLang="en-US" sz="2000" dirty="0" smtClean="0">
                <a:solidFill>
                  <a:srgbClr val="1F497D"/>
                </a:solidFill>
              </a:rPr>
              <a:t>的一份</a:t>
            </a:r>
            <a:r>
              <a:rPr lang="en-GB" altLang="ko-KR" sz="2000" dirty="0" smtClean="0">
                <a:solidFill>
                  <a:srgbClr val="1F497D"/>
                </a:solidFill>
              </a:rPr>
              <a:t>ITU-T</a:t>
            </a:r>
            <a:r>
              <a:rPr lang="zh-CN" altLang="en-US" sz="2000" dirty="0" smtClean="0">
                <a:solidFill>
                  <a:srgbClr val="1F497D"/>
                </a:solidFill>
              </a:rPr>
              <a:t>建议书及其增补涉及到互联网的计费和结算</a:t>
            </a:r>
            <a:endParaRPr lang="en-GB" altLang="ko-KR" sz="2000" dirty="0" smtClean="0">
              <a:solidFill>
                <a:srgbClr val="1F497D"/>
              </a:solidFill>
            </a:endParaRPr>
          </a:p>
          <a:p>
            <a:pPr marL="742950" lvl="2" indent="-342900" algn="l">
              <a:buClr>
                <a:srgbClr val="0E438A"/>
              </a:buClr>
              <a:buSzPct val="110000"/>
              <a:buFont typeface="Arial"/>
              <a:buChar char="•"/>
            </a:pPr>
            <a:r>
              <a:rPr lang="zh-CN" altLang="en-US" sz="2000" dirty="0" smtClean="0">
                <a:solidFill>
                  <a:srgbClr val="1F497D"/>
                </a:solidFill>
              </a:rPr>
              <a:t>一些提案可影响到用户和提供商之间分摊成本的方式</a:t>
            </a:r>
            <a:endParaRPr lang="en-GB" altLang="ko-KR" sz="2000" dirty="0" smtClean="0">
              <a:solidFill>
                <a:srgbClr val="1F497D"/>
              </a:solidFill>
            </a:endParaRPr>
          </a:p>
          <a:p>
            <a:pPr marL="742950" lvl="2" indent="-342900" algn="l">
              <a:buClr>
                <a:srgbClr val="0E438A"/>
              </a:buClr>
              <a:buSzPct val="110000"/>
              <a:buFont typeface="Arial"/>
              <a:buChar char="•"/>
            </a:pP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4</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582026" y="1084479"/>
            <a:ext cx="8079373" cy="99832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zh-CN" altLang="en-US" sz="2400" b="1" dirty="0" smtClean="0">
                <a:solidFill>
                  <a:srgbClr val="1F497D"/>
                </a:solidFill>
                <a:latin typeface="STKaiti" pitchFamily="2" charset="-122"/>
                <a:ea typeface="STKaiti" pitchFamily="2" charset="-122"/>
                <a:cs typeface="Calibri" pitchFamily="34" charset="0"/>
              </a:rPr>
              <a:t>传言：</a:t>
            </a:r>
            <a:r>
              <a:rPr lang="en-GB" altLang="ko-KR" sz="2400" b="1" dirty="0" smtClean="0">
                <a:solidFill>
                  <a:srgbClr val="1F497D"/>
                </a:solidFill>
                <a:latin typeface="STKaiti" pitchFamily="2" charset="-122"/>
                <a:ea typeface="STKaiti" pitchFamily="2" charset="-122"/>
                <a:cs typeface="Calibri" pitchFamily="34" charset="0"/>
              </a:rPr>
              <a:t>WCIT</a:t>
            </a:r>
            <a:r>
              <a:rPr lang="zh-CN" altLang="en-US" sz="2400" b="1" dirty="0" smtClean="0">
                <a:solidFill>
                  <a:srgbClr val="1F497D"/>
                </a:solidFill>
                <a:latin typeface="STKaiti" pitchFamily="2" charset="-122"/>
                <a:ea typeface="STKaiti" pitchFamily="2" charset="-122"/>
                <a:cs typeface="Calibri" pitchFamily="34" charset="0"/>
              </a:rPr>
              <a:t>可扩展国际电联的职责范围，使其包括互联网流量的计费和结算</a:t>
            </a:r>
            <a:endParaRPr lang="en-GB" altLang="ko-KR" sz="2400" b="1" dirty="0">
              <a:solidFill>
                <a:srgbClr val="1F497D"/>
              </a:solidFill>
              <a:latin typeface="STKaiti" pitchFamily="2" charset="-122"/>
              <a:ea typeface="STKaiti" pitchFamily="2" charset="-122"/>
              <a:cs typeface="Calibri" pitchFamily="34" charset="0"/>
            </a:endParaRPr>
          </a:p>
          <a:p>
            <a:pPr marL="0" lvl="1">
              <a:buClr>
                <a:srgbClr val="0E438A"/>
              </a:buClr>
              <a:buSzPct val="110000"/>
            </a:pPr>
            <a:endParaRPr lang="en-GB" altLang="ko-KR" sz="2400" b="1" dirty="0">
              <a:solidFill>
                <a:srgbClr val="1F497D"/>
              </a:solidFill>
              <a:latin typeface="STKaiti" pitchFamily="2" charset="-122"/>
              <a:ea typeface="STKaiti" pitchFamily="2" charset="-122"/>
            </a:endParaRPr>
          </a:p>
        </p:txBody>
      </p:sp>
      <p:pic>
        <p:nvPicPr>
          <p:cNvPr id="12" name="Picture 11"/>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build="p"/>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429657" y="1792978"/>
            <a:ext cx="7155543" cy="388799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zh-CN" altLang="en-US" sz="2000" b="1" dirty="0" smtClean="0">
                <a:solidFill>
                  <a:srgbClr val="1F497D"/>
                </a:solidFill>
                <a:latin typeface="STKaiti" pitchFamily="2" charset="-122"/>
                <a:ea typeface="STKaiti" pitchFamily="2" charset="-122"/>
              </a:rPr>
              <a:t>事实是：</a:t>
            </a:r>
            <a:endParaRPr lang="en-GB" altLang="ko-KR" sz="2000" b="1" dirty="0" smtClean="0">
              <a:solidFill>
                <a:srgbClr val="1F497D"/>
              </a:solidFill>
              <a:latin typeface="STKaiti" pitchFamily="2" charset="-122"/>
              <a:ea typeface="STKaiti" pitchFamily="2" charset="-122"/>
            </a:endParaRPr>
          </a:p>
          <a:p>
            <a:pPr marL="742950" lvl="2" indent="-342900" algn="l">
              <a:buClr>
                <a:srgbClr val="0E438A"/>
              </a:buClr>
              <a:buSzPct val="110000"/>
              <a:buFont typeface="Arial"/>
              <a:buChar char="•"/>
            </a:pPr>
            <a:r>
              <a:rPr lang="zh-CN" altLang="en-US" sz="2000" dirty="0" smtClean="0">
                <a:solidFill>
                  <a:srgbClr val="1F497D"/>
                </a:solidFill>
                <a:cs typeface="Calibri" pitchFamily="34" charset="0"/>
              </a:rPr>
              <a:t>国际电联</a:t>
            </a:r>
            <a:r>
              <a:rPr lang="en-US" altLang="zh-CN" sz="2000" dirty="0">
                <a:solidFill>
                  <a:srgbClr val="1F497D"/>
                </a:solidFill>
                <a:latin typeface="+mn-ea"/>
                <a:cs typeface="Calibri" pitchFamily="34" charset="0"/>
              </a:rPr>
              <a:t>《</a:t>
            </a:r>
            <a:r>
              <a:rPr lang="zh-CN" altLang="en-US" sz="2000" dirty="0" smtClean="0">
                <a:solidFill>
                  <a:srgbClr val="1F497D"/>
                </a:solidFill>
                <a:cs typeface="Calibri" pitchFamily="34" charset="0"/>
              </a:rPr>
              <a:t>组织法</a:t>
            </a:r>
            <a:r>
              <a:rPr lang="en-US" altLang="zh-CN" sz="2000" dirty="0">
                <a:solidFill>
                  <a:srgbClr val="1F497D"/>
                </a:solidFill>
                <a:latin typeface="+mn-ea"/>
                <a:cs typeface="Calibri" pitchFamily="34" charset="0"/>
              </a:rPr>
              <a:t>》</a:t>
            </a:r>
            <a:r>
              <a:rPr lang="zh-CN" altLang="en-US" sz="2000" dirty="0">
                <a:solidFill>
                  <a:srgbClr val="1F497D"/>
                </a:solidFill>
                <a:latin typeface="+mn-ea"/>
                <a:cs typeface="Calibri" pitchFamily="34" charset="0"/>
              </a:rPr>
              <a:t>（</a:t>
            </a:r>
            <a:r>
              <a:rPr lang="zh-CN" altLang="en-US" sz="2000" dirty="0" smtClean="0">
                <a:solidFill>
                  <a:srgbClr val="1F497D"/>
                </a:solidFill>
                <a:cs typeface="Calibri" pitchFamily="34" charset="0"/>
              </a:rPr>
              <a:t>第</a:t>
            </a:r>
            <a:r>
              <a:rPr lang="en-US" altLang="zh-CN" sz="2000" dirty="0" smtClean="0">
                <a:solidFill>
                  <a:srgbClr val="1F497D"/>
                </a:solidFill>
                <a:cs typeface="Calibri" pitchFamily="34" charset="0"/>
              </a:rPr>
              <a:t>34</a:t>
            </a:r>
            <a:r>
              <a:rPr lang="zh-CN" altLang="en-US" sz="2000" dirty="0">
                <a:solidFill>
                  <a:srgbClr val="1F497D"/>
                </a:solidFill>
                <a:cs typeface="Calibri" pitchFamily="34" charset="0"/>
              </a:rPr>
              <a:t>条</a:t>
            </a:r>
            <a:r>
              <a:rPr lang="zh-CN" altLang="en-US" sz="2000" dirty="0">
                <a:solidFill>
                  <a:srgbClr val="1F497D"/>
                </a:solidFill>
                <a:latin typeface="+mn-ea"/>
                <a:cs typeface="Calibri" pitchFamily="34" charset="0"/>
              </a:rPr>
              <a:t>）</a:t>
            </a:r>
            <a:r>
              <a:rPr lang="zh-CN" altLang="en-US" sz="2000" dirty="0" smtClean="0">
                <a:solidFill>
                  <a:srgbClr val="1F497D"/>
                </a:solidFill>
                <a:cs typeface="Calibri" pitchFamily="34" charset="0"/>
              </a:rPr>
              <a:t>授予各</a:t>
            </a:r>
            <a:r>
              <a:rPr lang="zh-CN" altLang="en-US" sz="2000" dirty="0">
                <a:solidFill>
                  <a:srgbClr val="1F497D"/>
                </a:solidFill>
                <a:cs typeface="Calibri" pitchFamily="34" charset="0"/>
              </a:rPr>
              <a:t>成员国根据其国家法律，对于可能危及其国家安全或违反其国家法律、妨碍公共秩序或有伤风化的</a:t>
            </a:r>
            <a:r>
              <a:rPr lang="zh-CN" altLang="en-US" sz="2000" dirty="0" smtClean="0">
                <a:solidFill>
                  <a:srgbClr val="1F497D"/>
                </a:solidFill>
                <a:cs typeface="Calibri" pitchFamily="34" charset="0"/>
              </a:rPr>
              <a:t>任何私</a:t>
            </a:r>
            <a:r>
              <a:rPr lang="zh-CN" altLang="en-US" sz="2000" dirty="0">
                <a:solidFill>
                  <a:srgbClr val="1F497D"/>
                </a:solidFill>
                <a:cs typeface="Calibri" pitchFamily="34" charset="0"/>
              </a:rPr>
              <a:t>务</a:t>
            </a:r>
            <a:r>
              <a:rPr lang="zh-CN" altLang="en-US" sz="2000" dirty="0" smtClean="0">
                <a:solidFill>
                  <a:srgbClr val="1F497D"/>
                </a:solidFill>
                <a:cs typeface="Calibri" pitchFamily="34" charset="0"/>
              </a:rPr>
              <a:t>电信予以</a:t>
            </a:r>
            <a:r>
              <a:rPr lang="zh-CN" altLang="en-US" sz="2000" dirty="0">
                <a:solidFill>
                  <a:srgbClr val="1F497D"/>
                </a:solidFill>
                <a:cs typeface="Calibri" pitchFamily="34" charset="0"/>
              </a:rPr>
              <a:t>截断的</a:t>
            </a:r>
            <a:r>
              <a:rPr lang="zh-CN" altLang="en-US" sz="2000" dirty="0" smtClean="0">
                <a:solidFill>
                  <a:srgbClr val="1F497D"/>
                </a:solidFill>
                <a:cs typeface="Calibri" pitchFamily="34" charset="0"/>
              </a:rPr>
              <a:t>权利。</a:t>
            </a:r>
            <a:endParaRPr lang="en-GB" altLang="ko-KR" sz="2000" dirty="0" smtClean="0">
              <a:solidFill>
                <a:srgbClr val="1F497D"/>
              </a:solidFill>
              <a:cs typeface="Calibri" pitchFamily="34" charset="0"/>
            </a:endParaRPr>
          </a:p>
          <a:p>
            <a:pPr marL="742950" lvl="2" indent="-342900" algn="l">
              <a:buClr>
                <a:srgbClr val="0E438A"/>
              </a:buClr>
              <a:buSzPct val="110000"/>
              <a:buFont typeface="Arial"/>
              <a:buChar char="•"/>
            </a:pPr>
            <a:r>
              <a:rPr lang="en-US" altLang="zh-CN" sz="2000" dirty="0">
                <a:solidFill>
                  <a:srgbClr val="1F497D"/>
                </a:solidFill>
                <a:latin typeface="+mn-ea"/>
                <a:cs typeface="Calibri" pitchFamily="34" charset="0"/>
              </a:rPr>
              <a:t>《</a:t>
            </a:r>
            <a:r>
              <a:rPr lang="zh-CN" altLang="en-US" sz="2000" dirty="0" smtClean="0">
                <a:solidFill>
                  <a:srgbClr val="1F497D"/>
                </a:solidFill>
              </a:rPr>
              <a:t>国际电信规则</a:t>
            </a:r>
            <a:r>
              <a:rPr lang="en-US" altLang="zh-CN" sz="2000" dirty="0">
                <a:solidFill>
                  <a:srgbClr val="1F497D"/>
                </a:solidFill>
                <a:latin typeface="+mn-ea"/>
                <a:cs typeface="Calibri" pitchFamily="34" charset="0"/>
              </a:rPr>
              <a:t>》</a:t>
            </a:r>
            <a:r>
              <a:rPr lang="zh-CN" altLang="en-US" sz="2000" dirty="0" smtClean="0">
                <a:solidFill>
                  <a:srgbClr val="1F497D"/>
                </a:solidFill>
              </a:rPr>
              <a:t>不能否定</a:t>
            </a:r>
            <a:r>
              <a:rPr lang="en-US" altLang="zh-CN" sz="2000" dirty="0">
                <a:solidFill>
                  <a:srgbClr val="1F497D"/>
                </a:solidFill>
                <a:latin typeface="+mn-ea"/>
                <a:cs typeface="Calibri" pitchFamily="34" charset="0"/>
              </a:rPr>
              <a:t>《</a:t>
            </a:r>
            <a:r>
              <a:rPr lang="zh-CN" altLang="en-US" sz="2000" dirty="0" smtClean="0">
                <a:solidFill>
                  <a:srgbClr val="1F497D"/>
                </a:solidFill>
              </a:rPr>
              <a:t>组织法</a:t>
            </a:r>
            <a:r>
              <a:rPr lang="en-US" altLang="zh-CN" sz="2000" dirty="0">
                <a:solidFill>
                  <a:srgbClr val="1F497D"/>
                </a:solidFill>
                <a:latin typeface="+mn-ea"/>
                <a:cs typeface="Calibri" pitchFamily="34" charset="0"/>
              </a:rPr>
              <a:t>》</a:t>
            </a:r>
            <a:r>
              <a:rPr lang="zh-CN" altLang="en-US" sz="2000" dirty="0" smtClean="0">
                <a:solidFill>
                  <a:srgbClr val="1F497D"/>
                </a:solidFill>
              </a:rPr>
              <a:t>或与其相抵触。</a:t>
            </a:r>
            <a:endParaRPr lang="en-GB" altLang="ko-KR" sz="2000" dirty="0" smtClean="0">
              <a:solidFill>
                <a:srgbClr val="1F497D"/>
              </a:solidFill>
            </a:endParaRPr>
          </a:p>
          <a:p>
            <a:pPr marL="742950" lvl="2" indent="-342900" algn="l">
              <a:buClr>
                <a:srgbClr val="0E438A"/>
              </a:buClr>
              <a:buSzPct val="110000"/>
              <a:buFont typeface="Arial"/>
              <a:buChar char="•"/>
            </a:pPr>
            <a:r>
              <a:rPr lang="zh-CN" altLang="en-US" sz="2000" dirty="0" smtClean="0">
                <a:solidFill>
                  <a:srgbClr val="1F497D"/>
                </a:solidFill>
              </a:rPr>
              <a:t>有提案要确保国际电信的截获和监控应根据各国法律，采用经过批准的适当程序。</a:t>
            </a:r>
            <a:endParaRPr lang="en-US" altLang="ko-KR" sz="2000" dirty="0" smtClean="0">
              <a:solidFill>
                <a:srgbClr val="1F497D"/>
              </a:solidFill>
            </a:endParaRPr>
          </a:p>
          <a:p>
            <a:pPr marL="742950" lvl="2" indent="-342900" algn="l">
              <a:buClr>
                <a:srgbClr val="0E438A"/>
              </a:buClr>
              <a:buSzPct val="110000"/>
              <a:buFont typeface="Arial"/>
              <a:buChar char="•"/>
            </a:pPr>
            <a:r>
              <a:rPr lang="zh-CN" altLang="en-US" sz="2000" dirty="0" smtClean="0">
                <a:solidFill>
                  <a:srgbClr val="1F497D"/>
                </a:solidFill>
              </a:rPr>
              <a:t>有关路由和呼叫识别应保持透明的条款可有助于弥补各国政府的某些疏忽。</a:t>
            </a:r>
            <a:endParaRPr lang="en-GB" altLang="ko-KR" sz="2000" dirty="0" smtClean="0">
              <a:solidFill>
                <a:srgbClr val="1F497D"/>
              </a:solidFill>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5</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10" name="Content Placeholder 2"/>
          <p:cNvSpPr txBox="1">
            <a:spLocks/>
          </p:cNvSpPr>
          <p:nvPr/>
        </p:nvSpPr>
        <p:spPr>
          <a:xfrm>
            <a:off x="901700" y="1067368"/>
            <a:ext cx="7683500" cy="66708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zh-CN" altLang="en-US" sz="2400" b="1" dirty="0" smtClean="0">
                <a:solidFill>
                  <a:srgbClr val="1F497D"/>
                </a:solidFill>
                <a:latin typeface="STKaiti" pitchFamily="2" charset="-122"/>
                <a:ea typeface="STKaiti" pitchFamily="2" charset="-122"/>
                <a:cs typeface="Calibri" pitchFamily="34" charset="0"/>
              </a:rPr>
              <a:t>传言：</a:t>
            </a:r>
            <a:r>
              <a:rPr lang="en-GB" altLang="ko-KR" sz="2400" b="1" dirty="0" smtClean="0">
                <a:solidFill>
                  <a:srgbClr val="1F497D"/>
                </a:solidFill>
                <a:latin typeface="STKaiti" pitchFamily="2" charset="-122"/>
                <a:ea typeface="STKaiti" pitchFamily="2" charset="-122"/>
                <a:cs typeface="Calibri" pitchFamily="34" charset="0"/>
              </a:rPr>
              <a:t>WCIT</a:t>
            </a:r>
            <a:r>
              <a:rPr lang="zh-CN" altLang="en-US" sz="2400" b="1" dirty="0" smtClean="0">
                <a:solidFill>
                  <a:srgbClr val="1F497D"/>
                </a:solidFill>
                <a:latin typeface="STKaiti" pitchFamily="2" charset="-122"/>
                <a:ea typeface="STKaiti" pitchFamily="2" charset="-122"/>
                <a:cs typeface="Calibri" pitchFamily="34" charset="0"/>
              </a:rPr>
              <a:t>将实施审查制度</a:t>
            </a:r>
            <a:endParaRPr lang="en-GB" altLang="ko-KR" sz="2400" b="1" dirty="0">
              <a:solidFill>
                <a:srgbClr val="1F497D"/>
              </a:solidFill>
              <a:latin typeface="STKaiti" pitchFamily="2" charset="-122"/>
              <a:ea typeface="STKaiti" pitchFamily="2" charset="-122"/>
              <a:cs typeface="Calibri" pitchFamily="34" charset="0"/>
            </a:endParaRPr>
          </a:p>
        </p:txBody>
      </p:sp>
      <p:pic>
        <p:nvPicPr>
          <p:cNvPr id="11" name="Picture 10"/>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build="p"/>
      <p:bldP spid="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722127" y="2075079"/>
            <a:ext cx="7142473" cy="444681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zh-CN" altLang="en-US" sz="2000" b="1" dirty="0" smtClean="0">
                <a:solidFill>
                  <a:srgbClr val="1F497D"/>
                </a:solidFill>
                <a:latin typeface="STKaiti" pitchFamily="2" charset="-122"/>
                <a:ea typeface="STKaiti" pitchFamily="2" charset="-122"/>
              </a:rPr>
              <a:t>事实是：</a:t>
            </a:r>
            <a:endParaRPr lang="en-GB" altLang="ko-KR" sz="2000" b="1" dirty="0" smtClean="0">
              <a:solidFill>
                <a:srgbClr val="1F497D"/>
              </a:solidFill>
              <a:latin typeface="STKaiti" pitchFamily="2" charset="-122"/>
              <a:ea typeface="STKaiti" pitchFamily="2" charset="-122"/>
            </a:endParaRPr>
          </a:p>
          <a:p>
            <a:pPr marL="742950" lvl="2" indent="-342900" algn="l">
              <a:buClr>
                <a:srgbClr val="0E438A"/>
              </a:buClr>
              <a:buSzPct val="110000"/>
              <a:buFont typeface="Arial" pitchFamily="34" charset="0"/>
              <a:buChar char="•"/>
            </a:pPr>
            <a:r>
              <a:rPr lang="zh-CN" altLang="en-US" sz="2000" dirty="0" smtClean="0">
                <a:solidFill>
                  <a:srgbClr val="1F497D"/>
                </a:solidFill>
                <a:latin typeface="+mn-ea"/>
              </a:rPr>
              <a:t>有提案：</a:t>
            </a:r>
            <a:endParaRPr lang="en-GB" altLang="ko-KR" sz="2000" dirty="0" smtClean="0">
              <a:solidFill>
                <a:srgbClr val="1F497D"/>
              </a:solidFill>
              <a:latin typeface="+mn-ea"/>
            </a:endParaRPr>
          </a:p>
          <a:p>
            <a:pPr marL="400050" lvl="2" algn="l">
              <a:buClr>
                <a:srgbClr val="0E438A"/>
              </a:buClr>
              <a:buSzPct val="110000"/>
            </a:pPr>
            <a:r>
              <a:rPr lang="en-GB" altLang="ko-KR" sz="2000" dirty="0" smtClean="0">
                <a:solidFill>
                  <a:srgbClr val="1F497D"/>
                </a:solidFill>
                <a:latin typeface="+mn-ea"/>
              </a:rPr>
              <a:t>		- </a:t>
            </a:r>
            <a:r>
              <a:rPr lang="zh-CN" altLang="en-US" sz="2000" dirty="0" smtClean="0">
                <a:solidFill>
                  <a:srgbClr val="1F497D"/>
                </a:solidFill>
                <a:latin typeface="+mn-ea"/>
              </a:rPr>
              <a:t>鼓励就打击垃圾信息进行合作</a:t>
            </a:r>
            <a:endParaRPr lang="en-GB" altLang="ko-KR" sz="2000" dirty="0" smtClean="0">
              <a:solidFill>
                <a:srgbClr val="1F497D"/>
              </a:solidFill>
              <a:latin typeface="+mn-ea"/>
            </a:endParaRPr>
          </a:p>
          <a:p>
            <a:pPr marL="400050" lvl="2" algn="l">
              <a:buClr>
                <a:srgbClr val="0E438A"/>
              </a:buClr>
              <a:buSzPct val="110000"/>
            </a:pPr>
            <a:r>
              <a:rPr lang="en-GB" altLang="ko-KR" sz="2000" dirty="0" smtClean="0">
                <a:solidFill>
                  <a:srgbClr val="1F497D"/>
                </a:solidFill>
                <a:latin typeface="+mn-ea"/>
              </a:rPr>
              <a:t>		- </a:t>
            </a:r>
            <a:r>
              <a:rPr lang="zh-CN" altLang="en-US" sz="2000" dirty="0" smtClean="0">
                <a:solidFill>
                  <a:srgbClr val="1F497D"/>
                </a:solidFill>
                <a:latin typeface="+mn-ea"/>
              </a:rPr>
              <a:t>提高网络安全并保护隐私</a:t>
            </a:r>
            <a:endParaRPr lang="en-GB" altLang="ko-KR" sz="2000" dirty="0" smtClean="0">
              <a:solidFill>
                <a:srgbClr val="1F497D"/>
              </a:solidFill>
              <a:latin typeface="+mn-ea"/>
            </a:endParaRPr>
          </a:p>
          <a:p>
            <a:pPr marL="742950" lvl="2" indent="-342900" algn="l">
              <a:buClr>
                <a:srgbClr val="0E438A"/>
              </a:buClr>
              <a:buSzPct val="110000"/>
              <a:buFont typeface="Arial" pitchFamily="34" charset="0"/>
              <a:buChar char="•"/>
            </a:pPr>
            <a:r>
              <a:rPr lang="zh-CN" altLang="en-US" sz="2000" dirty="0" smtClean="0">
                <a:solidFill>
                  <a:srgbClr val="1F497D"/>
                </a:solidFill>
                <a:latin typeface="+mn-ea"/>
              </a:rPr>
              <a:t>根据国际电联</a:t>
            </a:r>
            <a:r>
              <a:rPr lang="en-US" altLang="zh-CN" sz="2000" dirty="0" smtClean="0">
                <a:solidFill>
                  <a:srgbClr val="1F497D"/>
                </a:solidFill>
                <a:latin typeface="+mn-ea"/>
              </a:rPr>
              <a:t>《</a:t>
            </a:r>
            <a:r>
              <a:rPr lang="zh-CN" altLang="en-US" sz="2000" dirty="0" smtClean="0">
                <a:solidFill>
                  <a:srgbClr val="1F497D"/>
                </a:solidFill>
                <a:latin typeface="+mn-ea"/>
              </a:rPr>
              <a:t>组织法</a:t>
            </a:r>
            <a:r>
              <a:rPr lang="en-US" altLang="zh-CN" sz="2000" dirty="0" smtClean="0">
                <a:solidFill>
                  <a:srgbClr val="1F497D"/>
                </a:solidFill>
                <a:latin typeface="+mn-ea"/>
              </a:rPr>
              <a:t>》</a:t>
            </a:r>
            <a:r>
              <a:rPr lang="zh-CN" altLang="en-US" sz="2000" dirty="0" smtClean="0">
                <a:solidFill>
                  <a:srgbClr val="1F497D"/>
                </a:solidFill>
                <a:latin typeface="+mn-ea"/>
              </a:rPr>
              <a:t>第</a:t>
            </a:r>
            <a:r>
              <a:rPr lang="en-US" altLang="ko-KR" sz="2000" dirty="0" smtClean="0">
                <a:solidFill>
                  <a:srgbClr val="1F497D"/>
                </a:solidFill>
              </a:rPr>
              <a:t>33</a:t>
            </a:r>
            <a:r>
              <a:rPr lang="zh-CN" altLang="en-US" sz="2000" dirty="0" smtClean="0">
                <a:solidFill>
                  <a:srgbClr val="1F497D"/>
                </a:solidFill>
                <a:latin typeface="+mn-ea"/>
              </a:rPr>
              <a:t>条，</a:t>
            </a:r>
            <a:r>
              <a:rPr lang="zh-CN" altLang="en-US" sz="2000" dirty="0">
                <a:solidFill>
                  <a:srgbClr val="1F497D"/>
                </a:solidFill>
                <a:latin typeface="+mn-ea"/>
              </a:rPr>
              <a:t>各成</a:t>
            </a:r>
            <a:r>
              <a:rPr lang="zh-CN" altLang="en-US" sz="2000" dirty="0" smtClean="0">
                <a:solidFill>
                  <a:srgbClr val="1F497D"/>
                </a:solidFill>
                <a:latin typeface="+mn-ea"/>
              </a:rPr>
              <a:t>员国认可公众有权通过国际电信进行通信。</a:t>
            </a:r>
            <a:endParaRPr lang="en-US" altLang="ko-KR" sz="2000" dirty="0">
              <a:solidFill>
                <a:srgbClr val="1F497D"/>
              </a:solidFill>
              <a:latin typeface="+mn-ea"/>
            </a:endParaRPr>
          </a:p>
          <a:p>
            <a:pPr marL="742950" lvl="2" indent="-342900" algn="l">
              <a:buClr>
                <a:srgbClr val="0E438A"/>
              </a:buClr>
              <a:buSzPct val="110000"/>
              <a:buFont typeface="Arial" pitchFamily="34" charset="0"/>
              <a:buChar char="•"/>
            </a:pPr>
            <a:r>
              <a:rPr lang="zh-CN" altLang="en-US" sz="2000" dirty="0" smtClean="0">
                <a:solidFill>
                  <a:srgbClr val="1F497D"/>
                </a:solidFill>
                <a:latin typeface="+mn-ea"/>
              </a:rPr>
              <a:t>绝大多数国家已采取了保护版权所有人、防止诽谤等措施。</a:t>
            </a:r>
            <a:r>
              <a:rPr lang="en-US" altLang="zh-CN" sz="2000" dirty="0">
                <a:solidFill>
                  <a:srgbClr val="1F497D"/>
                </a:solidFill>
                <a:latin typeface="+mn-ea"/>
              </a:rPr>
              <a:t> </a:t>
            </a:r>
            <a:r>
              <a:rPr lang="zh-CN" altLang="en-US" sz="2000" dirty="0" smtClean="0">
                <a:solidFill>
                  <a:srgbClr val="1F497D"/>
                </a:solidFill>
                <a:latin typeface="+mn-ea"/>
              </a:rPr>
              <a:t>国际电联</a:t>
            </a:r>
            <a:r>
              <a:rPr lang="en-US" altLang="zh-CN" sz="2000" dirty="0" smtClean="0">
                <a:solidFill>
                  <a:srgbClr val="1F497D"/>
                </a:solidFill>
                <a:latin typeface="+mn-ea"/>
              </a:rPr>
              <a:t>《</a:t>
            </a:r>
            <a:r>
              <a:rPr lang="zh-CN" altLang="en-US" sz="2000" dirty="0">
                <a:solidFill>
                  <a:srgbClr val="1F497D"/>
                </a:solidFill>
                <a:latin typeface="+mn-ea"/>
              </a:rPr>
              <a:t>组织法</a:t>
            </a:r>
            <a:r>
              <a:rPr lang="en-US" altLang="zh-CN" sz="2000" dirty="0">
                <a:solidFill>
                  <a:srgbClr val="1F497D"/>
                </a:solidFill>
                <a:latin typeface="+mn-ea"/>
              </a:rPr>
              <a:t>》</a:t>
            </a:r>
            <a:r>
              <a:rPr lang="zh-CN" altLang="en-US" sz="2000" dirty="0">
                <a:solidFill>
                  <a:srgbClr val="1F497D"/>
                </a:solidFill>
                <a:latin typeface="+mn-ea"/>
              </a:rPr>
              <a:t>第</a:t>
            </a:r>
            <a:r>
              <a:rPr lang="en-US" altLang="ko-KR" sz="2000" dirty="0" smtClean="0">
                <a:solidFill>
                  <a:srgbClr val="1F497D"/>
                </a:solidFill>
              </a:rPr>
              <a:t>3</a:t>
            </a:r>
            <a:r>
              <a:rPr lang="en-US" altLang="zh-CN" sz="2000" dirty="0" smtClean="0">
                <a:solidFill>
                  <a:srgbClr val="1F497D"/>
                </a:solidFill>
              </a:rPr>
              <a:t>4</a:t>
            </a:r>
            <a:r>
              <a:rPr lang="zh-CN" altLang="en-US" sz="2000" dirty="0" smtClean="0">
                <a:solidFill>
                  <a:srgbClr val="1F497D"/>
                </a:solidFill>
                <a:latin typeface="+mn-ea"/>
              </a:rPr>
              <a:t>条允许采取此类措施。</a:t>
            </a:r>
            <a:endParaRPr lang="en-US" altLang="ko-KR" sz="2000" dirty="0" smtClean="0">
              <a:solidFill>
                <a:srgbClr val="1F497D"/>
              </a:solidFill>
              <a:latin typeface="+mn-ea"/>
            </a:endParaRPr>
          </a:p>
          <a:p>
            <a:pPr marL="742950" lvl="2" indent="-342900" algn="l">
              <a:buClr>
                <a:srgbClr val="0E438A"/>
              </a:buClr>
              <a:buSzPct val="110000"/>
              <a:buFont typeface="Arial"/>
              <a:buChar char="•"/>
            </a:pPr>
            <a:r>
              <a:rPr lang="en-US" altLang="zh-CN" sz="2000" dirty="0" smtClean="0">
                <a:solidFill>
                  <a:srgbClr val="1F497D"/>
                </a:solidFill>
                <a:latin typeface="+mn-ea"/>
              </a:rPr>
              <a:t>《</a:t>
            </a:r>
            <a:r>
              <a:rPr lang="zh-CN" altLang="en-US" sz="2000" dirty="0" smtClean="0">
                <a:solidFill>
                  <a:srgbClr val="1F497D"/>
                </a:solidFill>
                <a:latin typeface="+mn-ea"/>
              </a:rPr>
              <a:t>国际电信规则</a:t>
            </a:r>
            <a:r>
              <a:rPr lang="en-US" altLang="zh-CN" sz="2000" dirty="0" smtClean="0">
                <a:solidFill>
                  <a:srgbClr val="1F497D"/>
                </a:solidFill>
                <a:latin typeface="+mn-ea"/>
              </a:rPr>
              <a:t>》</a:t>
            </a:r>
            <a:r>
              <a:rPr lang="zh-CN" altLang="en-US" sz="2000" dirty="0" smtClean="0">
                <a:solidFill>
                  <a:srgbClr val="1F497D"/>
                </a:solidFill>
                <a:latin typeface="+mn-ea"/>
              </a:rPr>
              <a:t>不能与</a:t>
            </a:r>
            <a:r>
              <a:rPr lang="en-US" altLang="zh-CN" sz="2000" dirty="0" smtClean="0">
                <a:solidFill>
                  <a:srgbClr val="1F497D"/>
                </a:solidFill>
                <a:latin typeface="+mn-ea"/>
              </a:rPr>
              <a:t>《</a:t>
            </a:r>
            <a:r>
              <a:rPr lang="zh-CN" altLang="en-US" sz="2000" dirty="0" smtClean="0">
                <a:solidFill>
                  <a:srgbClr val="1F497D"/>
                </a:solidFill>
                <a:latin typeface="+mn-ea"/>
              </a:rPr>
              <a:t>组织法</a:t>
            </a:r>
            <a:r>
              <a:rPr lang="en-US" altLang="zh-CN" sz="2000" dirty="0" smtClean="0">
                <a:solidFill>
                  <a:srgbClr val="1F497D"/>
                </a:solidFill>
                <a:latin typeface="+mn-ea"/>
              </a:rPr>
              <a:t>》</a:t>
            </a:r>
            <a:r>
              <a:rPr lang="zh-CN" altLang="en-US" sz="2000" dirty="0" smtClean="0">
                <a:solidFill>
                  <a:srgbClr val="1F497D"/>
                </a:solidFill>
                <a:latin typeface="+mn-ea"/>
              </a:rPr>
              <a:t>相抵触。</a:t>
            </a:r>
            <a:endParaRPr lang="en-US" altLang="ko-KR" sz="2000" dirty="0" smtClean="0">
              <a:solidFill>
                <a:srgbClr val="1F497D"/>
              </a:solidFill>
              <a:latin typeface="+mn-ea"/>
            </a:endParaRPr>
          </a:p>
          <a:p>
            <a:pPr marL="742950" lvl="2" indent="-342900" algn="l">
              <a:buClr>
                <a:srgbClr val="0E438A"/>
              </a:buClr>
              <a:buSzPct val="110000"/>
              <a:buFont typeface="Arial"/>
              <a:buChar char="•"/>
            </a:pP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6</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507203" y="1066800"/>
            <a:ext cx="8344697" cy="74929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zh-CN" altLang="en-US" sz="2400" b="1" dirty="0" smtClean="0">
                <a:solidFill>
                  <a:srgbClr val="1F497D"/>
                </a:solidFill>
                <a:latin typeface="STKaiti" pitchFamily="2" charset="-122"/>
                <a:ea typeface="STKaiti" pitchFamily="2" charset="-122"/>
                <a:cs typeface="Calibri" pitchFamily="34" charset="0"/>
              </a:rPr>
              <a:t>传言：有关安全的提案可妨碍信息的自由流通</a:t>
            </a:r>
            <a:endParaRPr lang="en-GB" altLang="ko-KR" sz="2400" b="1" dirty="0">
              <a:solidFill>
                <a:srgbClr val="1F497D"/>
              </a:solidFill>
              <a:latin typeface="STKaiti" pitchFamily="2" charset="-122"/>
              <a:ea typeface="STKaiti" pitchFamily="2" charset="-122"/>
              <a:cs typeface="Calibri" pitchFamily="34" charset="0"/>
            </a:endParaRPr>
          </a:p>
        </p:txBody>
      </p:sp>
      <p:pic>
        <p:nvPicPr>
          <p:cNvPr id="10" name="Picture 9"/>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fade">
                                      <p:cBhvr>
                                        <p:cTn id="52" dur="500"/>
                                        <p:tgtEl>
                                          <p:spTgt spid="5">
                                            <p:txEl>
                                              <p:pRg st="6" end="6"/>
                                            </p:txEl>
                                          </p:spTgt>
                                        </p:tgtEl>
                                      </p:cBhvr>
                                    </p:animEffect>
                                  </p:childTnLst>
                                  <p:subTnLst>
                                    <p:animClr clrSpc="rgb" dir="cw">
                                      <p:cBhvr override="childStyle">
                                        <p:cTn dur="1" fill="hold" display="0" masterRel="nextClick" afterEffect="1"/>
                                        <p:tgtEl>
                                          <p:spTgt spid="5">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645558" y="2065545"/>
            <a:ext cx="7206342"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zh-CN" altLang="en-US" sz="2000" b="1" dirty="0" smtClean="0">
                <a:solidFill>
                  <a:srgbClr val="1F497D"/>
                </a:solidFill>
                <a:latin typeface="STKaiti" pitchFamily="2" charset="-122"/>
                <a:ea typeface="STKaiti" pitchFamily="2" charset="-122"/>
              </a:rPr>
              <a:t>事实是：</a:t>
            </a:r>
            <a:endParaRPr lang="en-GB" altLang="ko-KR" sz="2000" b="1" dirty="0" smtClean="0">
              <a:solidFill>
                <a:srgbClr val="1F497D"/>
              </a:solidFill>
              <a:latin typeface="STKaiti" pitchFamily="2" charset="-122"/>
              <a:ea typeface="STKaiti" pitchFamily="2" charset="-122"/>
            </a:endParaRPr>
          </a:p>
          <a:p>
            <a:pPr marL="400050" lvl="2" algn="l">
              <a:buClr>
                <a:srgbClr val="0E438A"/>
              </a:buClr>
              <a:buSzPct val="110000"/>
            </a:pPr>
            <a:r>
              <a:rPr lang="zh-CN" altLang="en-US" sz="2000" dirty="0" smtClean="0">
                <a:solidFill>
                  <a:srgbClr val="1F497D"/>
                </a:solidFill>
                <a:latin typeface="+mn-ea"/>
                <a:cs typeface="Calibri" pitchFamily="34" charset="0"/>
              </a:rPr>
              <a:t>有提案要：</a:t>
            </a:r>
            <a:endParaRPr lang="en-US" altLang="ko-KR" sz="2000" dirty="0" smtClean="0">
              <a:solidFill>
                <a:srgbClr val="1F497D"/>
              </a:solidFill>
              <a:latin typeface="+mn-ea"/>
              <a:cs typeface="Calibri" pitchFamily="34" charset="0"/>
            </a:endParaRPr>
          </a:p>
          <a:p>
            <a:pPr marL="742950" lvl="2" indent="-342900" algn="l">
              <a:buClr>
                <a:srgbClr val="0E438A"/>
              </a:buClr>
              <a:buSzPct val="110000"/>
              <a:buFont typeface="Arial" pitchFamily="34" charset="0"/>
              <a:buChar char="•"/>
            </a:pPr>
            <a:r>
              <a:rPr lang="zh-CN" altLang="en-US" sz="2000" dirty="0" smtClean="0">
                <a:solidFill>
                  <a:srgbClr val="1F497D"/>
                </a:solidFill>
                <a:latin typeface="+mn-ea"/>
                <a:cs typeface="Calibri" pitchFamily="34" charset="0"/>
              </a:rPr>
              <a:t>限制漫游价格</a:t>
            </a:r>
            <a:r>
              <a:rPr lang="en-US" altLang="ko-KR" sz="2000" dirty="0" smtClean="0">
                <a:solidFill>
                  <a:srgbClr val="1F497D"/>
                </a:solidFill>
                <a:latin typeface="+mn-ea"/>
                <a:cs typeface="Calibri" pitchFamily="34" charset="0"/>
              </a:rPr>
              <a:t> – </a:t>
            </a:r>
            <a:r>
              <a:rPr lang="zh-CN" altLang="en-US" sz="2000" dirty="0" smtClean="0">
                <a:solidFill>
                  <a:srgbClr val="1F497D"/>
                </a:solidFill>
                <a:latin typeface="+mn-ea"/>
                <a:cs typeface="Calibri" pitchFamily="34" charset="0"/>
              </a:rPr>
              <a:t>基于成本的价格、到访国的价格或所属国的价格</a:t>
            </a:r>
            <a:endParaRPr lang="en-GB" altLang="ko-KR" sz="2000" dirty="0">
              <a:solidFill>
                <a:srgbClr val="1F497D"/>
              </a:solidFill>
              <a:latin typeface="+mn-ea"/>
              <a:cs typeface="Calibri" pitchFamily="34" charset="0"/>
            </a:endParaRPr>
          </a:p>
          <a:p>
            <a:pPr marL="742950" lvl="2" indent="-342900" algn="l">
              <a:buClr>
                <a:srgbClr val="0E438A"/>
              </a:buClr>
              <a:buSzPct val="110000"/>
              <a:buFont typeface="Arial" pitchFamily="34" charset="0"/>
              <a:buChar char="•"/>
            </a:pPr>
            <a:r>
              <a:rPr lang="zh-CN" altLang="en-US" sz="2000" dirty="0">
                <a:solidFill>
                  <a:srgbClr val="1F497D"/>
                </a:solidFill>
                <a:latin typeface="+mn-ea"/>
              </a:rPr>
              <a:t>确保（零售和</a:t>
            </a:r>
            <a:r>
              <a:rPr lang="zh-CN" altLang="en-US" sz="2000" dirty="0" smtClean="0">
                <a:solidFill>
                  <a:srgbClr val="1F497D"/>
                </a:solidFill>
                <a:latin typeface="+mn-ea"/>
              </a:rPr>
              <a:t>批发）价格的透明（一般意义上的价格和漫游价格）</a:t>
            </a:r>
            <a:endParaRPr lang="en-GB" altLang="ko-KR" sz="2000" dirty="0" smtClean="0">
              <a:solidFill>
                <a:srgbClr val="1F497D"/>
              </a:solidFill>
              <a:latin typeface="+mn-ea"/>
            </a:endParaRPr>
          </a:p>
          <a:p>
            <a:pPr marL="742950" lvl="2" indent="-342900" algn="l">
              <a:buClr>
                <a:srgbClr val="0E438A"/>
              </a:buClr>
              <a:buSzPct val="110000"/>
              <a:buFont typeface="Arial" pitchFamily="34" charset="0"/>
              <a:buChar char="•"/>
            </a:pPr>
            <a:r>
              <a:rPr lang="zh-CN" altLang="en-US" sz="2000" dirty="0" smtClean="0">
                <a:solidFill>
                  <a:srgbClr val="1F497D"/>
                </a:solidFill>
                <a:latin typeface="+mn-ea"/>
              </a:rPr>
              <a:t>鼓励按照成本定价</a:t>
            </a:r>
            <a:endParaRPr lang="en-GB" altLang="ko-KR" sz="2000" dirty="0" smtClean="0">
              <a:solidFill>
                <a:srgbClr val="1F497D"/>
              </a:solidFill>
              <a:latin typeface="+mn-ea"/>
            </a:endParaRPr>
          </a:p>
          <a:p>
            <a:pPr marL="742950" lvl="2" indent="-342900" algn="l">
              <a:buClr>
                <a:srgbClr val="0E438A"/>
              </a:buClr>
              <a:buSzPct val="110000"/>
              <a:buFont typeface="Arial" pitchFamily="34" charset="0"/>
              <a:buChar char="•"/>
            </a:pPr>
            <a:r>
              <a:rPr lang="zh-CN" altLang="en-US" sz="2000" dirty="0" smtClean="0">
                <a:solidFill>
                  <a:srgbClr val="1F497D"/>
                </a:solidFill>
                <a:latin typeface="+mn-ea"/>
              </a:rPr>
              <a:t>确保主叫识别符的传送</a:t>
            </a:r>
            <a:endParaRPr lang="en-GB" altLang="ko-KR" sz="2000" dirty="0">
              <a:solidFill>
                <a:srgbClr val="1F497D"/>
              </a:solidFill>
              <a:latin typeface="+mn-ea"/>
            </a:endParaRPr>
          </a:p>
          <a:p>
            <a:pPr marL="742950" lvl="2" indent="-342900" algn="l">
              <a:buClr>
                <a:srgbClr val="0E438A"/>
              </a:buClr>
              <a:buSzPct val="110000"/>
              <a:buFont typeface="Arial" pitchFamily="34" charset="0"/>
              <a:buChar char="•"/>
            </a:pPr>
            <a:r>
              <a:rPr lang="zh-CN" altLang="en-US" sz="2000" dirty="0" smtClean="0">
                <a:solidFill>
                  <a:srgbClr val="1F497D"/>
                </a:solidFill>
                <a:latin typeface="+mn-ea"/>
              </a:rPr>
              <a:t>打击欺诈，特别是滥用电话号码的欺诈</a:t>
            </a:r>
            <a:endParaRPr lang="en-GB" altLang="ko-KR" sz="2000" dirty="0" smtClean="0">
              <a:solidFill>
                <a:srgbClr val="1F497D"/>
              </a:solidFill>
              <a:latin typeface="+mn-ea"/>
            </a:endParaRPr>
          </a:p>
          <a:p>
            <a:pPr marL="742950" lvl="2" indent="-342900" algn="l">
              <a:buClr>
                <a:srgbClr val="0E438A"/>
              </a:buClr>
              <a:buSzPct val="110000"/>
              <a:buFont typeface="Arial" pitchFamily="34" charset="0"/>
              <a:buChar char="•"/>
            </a:pPr>
            <a:r>
              <a:rPr lang="zh-CN" altLang="en-US" sz="2000" dirty="0" smtClean="0">
                <a:solidFill>
                  <a:srgbClr val="1F497D"/>
                </a:solidFill>
                <a:latin typeface="+mn-ea"/>
              </a:rPr>
              <a:t>改善残疾人的无障碍获取</a:t>
            </a:r>
            <a:endParaRPr lang="en-GB" altLang="ko-KR" sz="2000" dirty="0">
              <a:solidFill>
                <a:srgbClr val="1F497D"/>
              </a:solidFill>
              <a:latin typeface="+mn-ea"/>
            </a:endParaRPr>
          </a:p>
          <a:p>
            <a:pPr marL="400050" lvl="2" algn="l">
              <a:buClr>
                <a:srgbClr val="0E438A"/>
              </a:buClr>
              <a:buSzPct val="110000"/>
            </a:pP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7</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458882" y="1034711"/>
            <a:ext cx="8393017" cy="6223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zh-CN" altLang="en-US" sz="2400" b="1" dirty="0" smtClean="0">
                <a:solidFill>
                  <a:srgbClr val="1F497D"/>
                </a:solidFill>
                <a:latin typeface="STKaiti" pitchFamily="2" charset="-122"/>
                <a:ea typeface="STKaiti" pitchFamily="2" charset="-122"/>
                <a:cs typeface="Calibri" pitchFamily="34" charset="0"/>
              </a:rPr>
              <a:t>传言：</a:t>
            </a:r>
            <a:r>
              <a:rPr lang="en-US" altLang="zh-CN" sz="2400" b="1" dirty="0" smtClean="0">
                <a:solidFill>
                  <a:srgbClr val="1F497D"/>
                </a:solidFill>
                <a:latin typeface="STKaiti" pitchFamily="2" charset="-122"/>
                <a:ea typeface="STKaiti" pitchFamily="2" charset="-122"/>
                <a:cs typeface="Calibri" pitchFamily="34" charset="0"/>
              </a:rPr>
              <a:t>WCIT</a:t>
            </a:r>
            <a:r>
              <a:rPr lang="zh-CN" altLang="en-US" sz="2400" b="1" dirty="0" smtClean="0">
                <a:solidFill>
                  <a:srgbClr val="1F497D"/>
                </a:solidFill>
                <a:latin typeface="STKaiti" pitchFamily="2" charset="-122"/>
                <a:ea typeface="STKaiti" pitchFamily="2" charset="-122"/>
                <a:cs typeface="Calibri" pitchFamily="34" charset="0"/>
              </a:rPr>
              <a:t>可能会危及消费者利益。</a:t>
            </a:r>
            <a:endParaRPr lang="en-GB" altLang="ko-KR" sz="2400" b="1" dirty="0">
              <a:solidFill>
                <a:srgbClr val="1F497D"/>
              </a:solidFill>
              <a:latin typeface="STKaiti" pitchFamily="2" charset="-122"/>
              <a:ea typeface="STKaiti" pitchFamily="2" charset="-122"/>
              <a:cs typeface="Calibri" pitchFamily="34" charset="0"/>
            </a:endParaRPr>
          </a:p>
          <a:p>
            <a:pPr marL="0" lvl="1">
              <a:buClr>
                <a:srgbClr val="0E438A"/>
              </a:buClr>
              <a:buSzPct val="110000"/>
            </a:pPr>
            <a:endParaRPr lang="en-GB" altLang="ko-KR" sz="2400" b="1" dirty="0">
              <a:solidFill>
                <a:srgbClr val="1F497D"/>
              </a:solidFill>
              <a:latin typeface="STKaiti" pitchFamily="2" charset="-122"/>
              <a:ea typeface="STKaiti" pitchFamily="2" charset="-122"/>
            </a:endParaRPr>
          </a:p>
        </p:txBody>
      </p:sp>
      <p:pic>
        <p:nvPicPr>
          <p:cNvPr id="10" name="Picture 9"/>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fade">
                                      <p:cBhvr>
                                        <p:cTn id="52" dur="500"/>
                                        <p:tgtEl>
                                          <p:spTgt spid="5">
                                            <p:txEl>
                                              <p:pRg st="6" end="6"/>
                                            </p:txEl>
                                          </p:spTgt>
                                        </p:tgtEl>
                                      </p:cBhvr>
                                    </p:animEffect>
                                  </p:childTnLst>
                                  <p:subTnLst>
                                    <p:animClr clrSpc="rgb" dir="cw">
                                      <p:cBhvr override="childStyle">
                                        <p:cTn dur="1" fill="hold" display="0" masterRel="nextClick" afterEffect="1"/>
                                        <p:tgtEl>
                                          <p:spTgt spid="5">
                                            <p:txEl>
                                              <p:pRg st="6" end="6"/>
                                            </p:txEl>
                                          </p:spTgt>
                                        </p:tgtEl>
                                        <p:attrNameLst>
                                          <p:attrName>ppt_c</p:attrName>
                                        </p:attrNameLst>
                                      </p:cBhvr>
                                      <p:to>
                                        <a:schemeClr val="accent1"/>
                                      </p:to>
                                    </p:animClr>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Effect transition="in" filter="fade">
                                      <p:cBhvr>
                                        <p:cTn id="57" dur="500"/>
                                        <p:tgtEl>
                                          <p:spTgt spid="5">
                                            <p:txEl>
                                              <p:pRg st="7" end="7"/>
                                            </p:txEl>
                                          </p:spTgt>
                                        </p:tgtEl>
                                      </p:cBhvr>
                                    </p:animEffect>
                                  </p:childTnLst>
                                  <p:subTnLst>
                                    <p:animClr clrSpc="rgb" dir="cw">
                                      <p:cBhvr override="childStyle">
                                        <p:cTn dur="1" fill="hold" display="0" masterRel="nextClick" afterEffect="1"/>
                                        <p:tgtEl>
                                          <p:spTgt spid="5">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8" name="TextBox 77"/>
          <p:cNvSpPr txBox="1"/>
          <p:nvPr/>
        </p:nvSpPr>
        <p:spPr>
          <a:xfrm>
            <a:off x="2532184" y="529520"/>
            <a:ext cx="5131793" cy="2092881"/>
          </a:xfrm>
          <a:prstGeom prst="rect">
            <a:avLst/>
          </a:prstGeom>
          <a:noFill/>
        </p:spPr>
        <p:txBody>
          <a:bodyPr wrap="square" rtlCol="0">
            <a:spAutoFit/>
          </a:bodyPr>
          <a:lstStyle/>
          <a:p>
            <a:pPr algn="r">
              <a:lnSpc>
                <a:spcPts val="4200"/>
              </a:lnSpc>
            </a:pPr>
            <a:r>
              <a:rPr lang="zh-CN" altLang="en-US" sz="4000" b="1" dirty="0">
                <a:cs typeface="Times New Roman" pitchFamily="18" charset="0"/>
              </a:rPr>
              <a:t>国</a:t>
            </a:r>
            <a:r>
              <a:rPr lang="zh-CN" altLang="en-US" sz="4000" b="1" dirty="0" smtClean="0">
                <a:cs typeface="Times New Roman" pitchFamily="18" charset="0"/>
              </a:rPr>
              <a:t>际电信</a:t>
            </a:r>
            <a:r>
              <a:rPr lang="en-US" altLang="zh-CN" sz="4000" b="1" dirty="0" smtClean="0">
                <a:cs typeface="Times New Roman" pitchFamily="18" charset="0"/>
              </a:rPr>
              <a:t/>
            </a:r>
            <a:br>
              <a:rPr lang="en-US" altLang="zh-CN" sz="4000" b="1" dirty="0" smtClean="0">
                <a:cs typeface="Times New Roman" pitchFamily="18" charset="0"/>
              </a:rPr>
            </a:br>
            <a:r>
              <a:rPr lang="zh-CN" altLang="en-US" sz="4000" b="1" dirty="0" smtClean="0">
                <a:cs typeface="Times New Roman" pitchFamily="18" charset="0"/>
              </a:rPr>
              <a:t>世界大会</a:t>
            </a:r>
            <a:r>
              <a:rPr lang="en-US" sz="4000" dirty="0" smtClean="0">
                <a:cs typeface="Times New Roman" pitchFamily="18" charset="0"/>
              </a:rPr>
              <a:t/>
            </a:r>
            <a:br>
              <a:rPr lang="en-US" sz="4000" dirty="0" smtClean="0">
                <a:cs typeface="Times New Roman" pitchFamily="18" charset="0"/>
              </a:rPr>
            </a:br>
            <a:r>
              <a:rPr lang="en-US" sz="2400" b="1" dirty="0" smtClean="0">
                <a:cs typeface="Times New Roman" pitchFamily="18" charset="0"/>
              </a:rPr>
              <a:t>2012</a:t>
            </a:r>
            <a:r>
              <a:rPr lang="zh-CN" altLang="en-US" sz="2400" b="1" dirty="0" smtClean="0">
                <a:cs typeface="Times New Roman" pitchFamily="18" charset="0"/>
              </a:rPr>
              <a:t>年</a:t>
            </a:r>
            <a:r>
              <a:rPr lang="en-US" altLang="zh-CN" sz="2400" b="1" dirty="0">
                <a:cs typeface="Times New Roman" pitchFamily="18" charset="0"/>
              </a:rPr>
              <a:t>12</a:t>
            </a:r>
            <a:r>
              <a:rPr lang="zh-CN" altLang="en-US" sz="2400" b="1" dirty="0">
                <a:cs typeface="Times New Roman" pitchFamily="18" charset="0"/>
              </a:rPr>
              <a:t>月</a:t>
            </a:r>
            <a:r>
              <a:rPr lang="en-US" altLang="zh-CN" sz="2400" b="1" dirty="0">
                <a:cs typeface="Times New Roman" pitchFamily="18" charset="0"/>
              </a:rPr>
              <a:t>3-14</a:t>
            </a:r>
            <a:r>
              <a:rPr lang="zh-CN" altLang="en-US" sz="2400" b="1" dirty="0" smtClean="0">
                <a:cs typeface="Times New Roman" pitchFamily="18" charset="0"/>
              </a:rPr>
              <a:t>日</a:t>
            </a:r>
            <a:endParaRPr lang="en-US" sz="2400" b="1" dirty="0" smtClean="0">
              <a:cs typeface="Times New Roman" pitchFamily="18" charset="0"/>
            </a:endParaRPr>
          </a:p>
          <a:p>
            <a:pPr algn="r">
              <a:lnSpc>
                <a:spcPts val="3000"/>
              </a:lnSpc>
            </a:pPr>
            <a:r>
              <a:rPr lang="zh-CN" altLang="en-US" sz="2400" dirty="0" smtClean="0">
                <a:cs typeface="Times New Roman" pitchFamily="18" charset="0"/>
              </a:rPr>
              <a:t>阿联酋，迪拜</a:t>
            </a:r>
            <a:endParaRPr lang="en-US" sz="2400" dirty="0" smtClean="0">
              <a:cs typeface="Times New Roman" pitchFamily="18" charset="0"/>
            </a:endParaRPr>
          </a:p>
        </p:txBody>
      </p:sp>
    </p:spTree>
    <p:extLst>
      <p:ext uri="{BB962C8B-B14F-4D97-AF65-F5344CB8AC3E}">
        <p14:creationId xmlns:p14="http://schemas.microsoft.com/office/powerpoint/2010/main" val="1344969797"/>
      </p:ext>
    </p:extLst>
  </p:cSld>
  <p:clrMapOvr>
    <a:masterClrMapping/>
  </p:clrMapOvr>
  <p:transition spd="slow" advClick="0" advTm="1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568450" y="2392580"/>
            <a:ext cx="7283449"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zh-CN" altLang="en-US" sz="2000" b="1" dirty="0" smtClean="0">
                <a:solidFill>
                  <a:srgbClr val="1F497D"/>
                </a:solidFill>
                <a:latin typeface="STKaiti" pitchFamily="2" charset="-122"/>
                <a:ea typeface="STKaiti" pitchFamily="2" charset="-122"/>
              </a:rPr>
              <a:t>事实是：</a:t>
            </a:r>
            <a:endParaRPr lang="en-GB" altLang="ko-KR" sz="2000" b="1" dirty="0" smtClean="0">
              <a:solidFill>
                <a:srgbClr val="1F497D"/>
              </a:solidFill>
              <a:latin typeface="STKaiti" pitchFamily="2" charset="-122"/>
              <a:ea typeface="STKaiti" pitchFamily="2" charset="-122"/>
            </a:endParaRPr>
          </a:p>
          <a:p>
            <a:pPr marL="742950" lvl="2" indent="-342900" algn="l">
              <a:buClr>
                <a:srgbClr val="0E438A"/>
              </a:buClr>
              <a:buSzPct val="110000"/>
              <a:buFont typeface="Arial"/>
              <a:buChar char="•"/>
            </a:pPr>
            <a:r>
              <a:rPr lang="zh-CN" altLang="en-US" sz="2000" dirty="0" smtClean="0">
                <a:solidFill>
                  <a:srgbClr val="1F497D"/>
                </a:solidFill>
                <a:latin typeface="+mn-ea"/>
                <a:cs typeface="Calibri" pitchFamily="34" charset="0"/>
              </a:rPr>
              <a:t>许多建议书（标准）在</a:t>
            </a:r>
            <a:r>
              <a:rPr lang="en-US" altLang="zh-CN" sz="2000" dirty="0" smtClean="0">
                <a:solidFill>
                  <a:srgbClr val="1F497D"/>
                </a:solidFill>
                <a:cs typeface="Calibri" pitchFamily="34" charset="0"/>
              </a:rPr>
              <a:t>1988</a:t>
            </a:r>
            <a:r>
              <a:rPr lang="zh-CN" altLang="en-US" sz="2000" dirty="0" smtClean="0">
                <a:solidFill>
                  <a:srgbClr val="1F497D"/>
                </a:solidFill>
                <a:latin typeface="+mn-ea"/>
                <a:cs typeface="Calibri" pitchFamily="34" charset="0"/>
              </a:rPr>
              <a:t>年以前被广泛视为具有约束力</a:t>
            </a:r>
            <a:endParaRPr lang="en-GB" altLang="ko-KR" sz="2000" dirty="0" smtClean="0">
              <a:solidFill>
                <a:srgbClr val="1F497D"/>
              </a:solidFill>
              <a:latin typeface="+mn-ea"/>
              <a:cs typeface="Calibri" pitchFamily="34" charset="0"/>
            </a:endParaRPr>
          </a:p>
          <a:p>
            <a:pPr marL="742950" lvl="2" indent="-342900" algn="l">
              <a:buClr>
                <a:srgbClr val="0E438A"/>
              </a:buClr>
              <a:buSzPct val="110000"/>
              <a:buFont typeface="Arial"/>
              <a:buChar char="•"/>
            </a:pPr>
            <a:r>
              <a:rPr lang="zh-CN" altLang="en-US" sz="2000" dirty="0" smtClean="0">
                <a:solidFill>
                  <a:srgbClr val="1F497D"/>
                </a:solidFill>
                <a:latin typeface="+mn-ea"/>
              </a:rPr>
              <a:t>在其他领域，法律和法规授予私营组织</a:t>
            </a:r>
            <a:r>
              <a:rPr lang="zh-CN" altLang="en-US" sz="2000" dirty="0">
                <a:solidFill>
                  <a:srgbClr val="1F497D"/>
                </a:solidFill>
                <a:latin typeface="+mn-ea"/>
              </a:rPr>
              <a:t>制定的电力、水暖、会计等标准</a:t>
            </a:r>
            <a:r>
              <a:rPr lang="zh-CN" altLang="en-US" sz="2000" dirty="0" smtClean="0">
                <a:solidFill>
                  <a:srgbClr val="1F497D"/>
                </a:solidFill>
                <a:latin typeface="+mn-ea"/>
              </a:rPr>
              <a:t>约束力是常见现象。</a:t>
            </a:r>
            <a:endParaRPr lang="en-GB" altLang="ko-KR" sz="2000" dirty="0" smtClean="0">
              <a:solidFill>
                <a:srgbClr val="1F497D"/>
              </a:solidFill>
              <a:latin typeface="+mn-ea"/>
            </a:endParaRPr>
          </a:p>
          <a:p>
            <a:pPr marL="742950" lvl="2" indent="-342900" algn="l">
              <a:buClr>
                <a:srgbClr val="0E438A"/>
              </a:buClr>
              <a:buSzPct val="110000"/>
              <a:buFont typeface="Arial"/>
              <a:buChar char="•"/>
            </a:pPr>
            <a:r>
              <a:rPr lang="zh-CN" altLang="en-US" sz="2000" dirty="0" smtClean="0">
                <a:solidFill>
                  <a:srgbClr val="1F497D"/>
                </a:solidFill>
                <a:latin typeface="+mn-ea"/>
                <a:cs typeface="Calibri" pitchFamily="34" charset="0"/>
              </a:rPr>
              <a:t>只有一国管理部门有此要求，建议书才能强制施行。</a:t>
            </a:r>
            <a:endParaRPr lang="en-US" sz="2000" dirty="0">
              <a:solidFill>
                <a:srgbClr val="1F497D"/>
              </a:solidFill>
              <a:latin typeface="+mn-ea"/>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8</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507202" y="1030049"/>
            <a:ext cx="8344697" cy="9706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zh-CN" altLang="en-US" sz="2400" b="1" dirty="0" smtClean="0">
                <a:solidFill>
                  <a:srgbClr val="1F497D"/>
                </a:solidFill>
                <a:latin typeface="STKaiti" pitchFamily="2" charset="-122"/>
                <a:ea typeface="STKaiti" pitchFamily="2" charset="-122"/>
                <a:cs typeface="Calibri" pitchFamily="34" charset="0"/>
              </a:rPr>
              <a:t>传言：授予某些</a:t>
            </a:r>
            <a:r>
              <a:rPr lang="en-US" altLang="zh-CN" sz="2400" b="1" dirty="0" smtClean="0">
                <a:solidFill>
                  <a:srgbClr val="1F497D"/>
                </a:solidFill>
                <a:latin typeface="STKaiti" pitchFamily="2" charset="-122"/>
                <a:ea typeface="STKaiti" pitchFamily="2" charset="-122"/>
                <a:cs typeface="Calibri" pitchFamily="34" charset="0"/>
              </a:rPr>
              <a:t>ITU-T</a:t>
            </a:r>
            <a:r>
              <a:rPr lang="zh-CN" altLang="en-US" sz="2400" b="1" dirty="0" smtClean="0">
                <a:solidFill>
                  <a:srgbClr val="1F497D"/>
                </a:solidFill>
                <a:latin typeface="STKaiti" pitchFamily="2" charset="-122"/>
                <a:ea typeface="STKaiti" pitchFamily="2" charset="-122"/>
                <a:cs typeface="Calibri" pitchFamily="34" charset="0"/>
              </a:rPr>
              <a:t>建议书约束力的提案并不具有代表性</a:t>
            </a:r>
            <a:endParaRPr lang="en-GB" altLang="ko-KR" sz="2400" b="1" dirty="0">
              <a:solidFill>
                <a:srgbClr val="1F497D"/>
              </a:solidFill>
              <a:latin typeface="STKaiti" pitchFamily="2" charset="-122"/>
              <a:ea typeface="STKaiti" pitchFamily="2" charset="-122"/>
              <a:cs typeface="Calibri" pitchFamily="34" charset="0"/>
            </a:endParaRPr>
          </a:p>
        </p:txBody>
      </p:sp>
      <p:pic>
        <p:nvPicPr>
          <p:cNvPr id="10" name="Picture 9"/>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409700" y="1833780"/>
            <a:ext cx="7442200"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zh-CN" altLang="en-US" sz="2000" b="1" dirty="0" smtClean="0">
                <a:solidFill>
                  <a:srgbClr val="1F497D"/>
                </a:solidFill>
                <a:latin typeface="STKaiti" pitchFamily="2" charset="-122"/>
                <a:ea typeface="STKaiti" pitchFamily="2" charset="-122"/>
              </a:rPr>
              <a:t>事实是：</a:t>
            </a:r>
            <a:endParaRPr lang="en-GB" altLang="ko-KR" sz="2000" b="1" dirty="0" smtClean="0">
              <a:solidFill>
                <a:srgbClr val="1F497D"/>
              </a:solidFill>
              <a:latin typeface="STKaiti" pitchFamily="2" charset="-122"/>
              <a:ea typeface="STKaiti" pitchFamily="2" charset="-122"/>
            </a:endParaRPr>
          </a:p>
          <a:p>
            <a:pPr marL="742950" lvl="2" indent="-342900" algn="l">
              <a:buClr>
                <a:srgbClr val="0E438A"/>
              </a:buClr>
              <a:buSzPct val="110000"/>
              <a:buFont typeface="Arial"/>
              <a:buChar char="•"/>
            </a:pPr>
            <a:r>
              <a:rPr lang="zh-CN" altLang="en-US" sz="2000" dirty="0" smtClean="0">
                <a:solidFill>
                  <a:srgbClr val="1F497D"/>
                </a:solidFill>
                <a:latin typeface="+mn-ea"/>
                <a:cs typeface="Calibri" pitchFamily="34" charset="0"/>
              </a:rPr>
              <a:t>国际电联秘书处根据成员的要求开展工作。所有的讨论均基于国际电联成员国的提案。</a:t>
            </a:r>
            <a:endParaRPr lang="en-US" altLang="ko-KR" sz="2000" dirty="0" smtClean="0">
              <a:solidFill>
                <a:srgbClr val="1F497D"/>
              </a:solidFill>
              <a:latin typeface="+mn-ea"/>
              <a:cs typeface="Calibri" pitchFamily="34" charset="0"/>
            </a:endParaRPr>
          </a:p>
          <a:p>
            <a:pPr marL="742950" lvl="2" indent="-342900" algn="l">
              <a:buClr>
                <a:srgbClr val="0E438A"/>
              </a:buClr>
              <a:buSzPct val="110000"/>
              <a:buFont typeface="Arial"/>
              <a:buChar char="•"/>
            </a:pPr>
            <a:r>
              <a:rPr lang="zh-CN" altLang="en-US" sz="2000" dirty="0" smtClean="0">
                <a:solidFill>
                  <a:srgbClr val="1F497D"/>
                </a:solidFill>
                <a:latin typeface="+mn-ea"/>
                <a:cs typeface="Calibri" pitchFamily="34" charset="0"/>
              </a:rPr>
              <a:t>存在着广泛的磋商，包括在国际电联成员范围以外进行磋商。</a:t>
            </a:r>
            <a:endParaRPr lang="en-GB" altLang="ko-KR" sz="2000" dirty="0" smtClean="0">
              <a:solidFill>
                <a:srgbClr val="1F497D"/>
              </a:solidFill>
              <a:latin typeface="+mn-ea"/>
              <a:cs typeface="Calibri" pitchFamily="34" charset="0"/>
            </a:endParaRPr>
          </a:p>
          <a:p>
            <a:pPr marL="742950" lvl="2" indent="-342900" algn="l">
              <a:buClr>
                <a:srgbClr val="0E438A"/>
              </a:buClr>
              <a:buSzPct val="110000"/>
              <a:buFont typeface="Arial"/>
              <a:buChar char="•"/>
            </a:pPr>
            <a:r>
              <a:rPr lang="zh-CN" altLang="en-US" sz="2000" dirty="0" smtClean="0">
                <a:solidFill>
                  <a:srgbClr val="1F497D"/>
                </a:solidFill>
                <a:latin typeface="+mn-ea"/>
              </a:rPr>
              <a:t>共向</a:t>
            </a:r>
            <a:r>
              <a:rPr lang="en-US" altLang="zh-CN" sz="2000" dirty="0" smtClean="0">
                <a:solidFill>
                  <a:srgbClr val="1F497D"/>
                </a:solidFill>
              </a:rPr>
              <a:t>WCIT</a:t>
            </a:r>
            <a:r>
              <a:rPr lang="zh-CN" altLang="en-US" sz="2000" dirty="0" smtClean="0">
                <a:solidFill>
                  <a:srgbClr val="1F497D"/>
                </a:solidFill>
                <a:latin typeface="+mn-ea"/>
              </a:rPr>
              <a:t>筹备进程提交了</a:t>
            </a:r>
            <a:r>
              <a:rPr lang="en-GB" altLang="ko-KR" sz="2000" dirty="0">
                <a:solidFill>
                  <a:srgbClr val="1F497D"/>
                </a:solidFill>
              </a:rPr>
              <a:t>124</a:t>
            </a:r>
            <a:r>
              <a:rPr lang="zh-CN" altLang="en-US" sz="2000" dirty="0" smtClean="0">
                <a:solidFill>
                  <a:srgbClr val="1F497D"/>
                </a:solidFill>
                <a:latin typeface="+mn-ea"/>
              </a:rPr>
              <a:t>份输入文件。经讨论后，超过</a:t>
            </a:r>
            <a:r>
              <a:rPr lang="en-GB" altLang="ko-KR" sz="2000" dirty="0">
                <a:solidFill>
                  <a:srgbClr val="1F497D"/>
                </a:solidFill>
              </a:rPr>
              <a:t>450</a:t>
            </a:r>
            <a:r>
              <a:rPr lang="zh-CN" altLang="en-US" sz="2000" dirty="0" smtClean="0">
                <a:solidFill>
                  <a:srgbClr val="1F497D"/>
                </a:solidFill>
                <a:latin typeface="+mn-ea"/>
              </a:rPr>
              <a:t>份单个提案获得保留，供成员国用于起草其提案。</a:t>
            </a:r>
            <a:endParaRPr lang="en-GB" altLang="ko-KR" sz="2000" dirty="0" smtClean="0">
              <a:solidFill>
                <a:srgbClr val="1F497D"/>
              </a:solidFill>
              <a:latin typeface="+mn-ea"/>
            </a:endParaRPr>
          </a:p>
          <a:p>
            <a:pPr marL="742950" lvl="2" indent="-342900" algn="l">
              <a:buClr>
                <a:srgbClr val="0E438A"/>
              </a:buClr>
              <a:buSzPct val="110000"/>
              <a:buFont typeface="Arial"/>
              <a:buChar char="•"/>
            </a:pPr>
            <a:r>
              <a:rPr lang="zh-CN" altLang="en-US" sz="2000" dirty="0" smtClean="0">
                <a:solidFill>
                  <a:srgbClr val="1F497D"/>
                </a:solidFill>
                <a:latin typeface="+mn-ea"/>
              </a:rPr>
              <a:t>各国可依自己意愿组建其</a:t>
            </a:r>
            <a:r>
              <a:rPr lang="en-GB" altLang="ko-KR" sz="2000" dirty="0">
                <a:solidFill>
                  <a:srgbClr val="1F497D"/>
                </a:solidFill>
              </a:rPr>
              <a:t>WCIT-12</a:t>
            </a:r>
            <a:r>
              <a:rPr lang="zh-CN" altLang="en-US" sz="2000" dirty="0" smtClean="0">
                <a:solidFill>
                  <a:srgbClr val="1F497D"/>
                </a:solidFill>
                <a:latin typeface="+mn-ea"/>
              </a:rPr>
              <a:t>代表团。这些代表团通常包括国际电联部门成员，也可能包括任何其他组织（无论是否属于国际电联成员）。</a:t>
            </a:r>
            <a:endParaRPr lang="en-GB" altLang="ko-KR" sz="2000" dirty="0">
              <a:solidFill>
                <a:srgbClr val="1F497D"/>
              </a:solidFill>
              <a:latin typeface="+mn-ea"/>
              <a:cs typeface="Calibri" pitchFamily="34" charset="0"/>
            </a:endParaRPr>
          </a:p>
          <a:p>
            <a:pPr marL="742950" lvl="2" indent="-342900" algn="l">
              <a:buClr>
                <a:srgbClr val="0E438A"/>
              </a:buClr>
              <a:buSzPct val="110000"/>
              <a:buFont typeface="Arial"/>
              <a:buChar char="•"/>
            </a:pPr>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21230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9</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507203" y="1066337"/>
            <a:ext cx="8344697" cy="66687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zh-CN" altLang="en-US" sz="2400" b="1" dirty="0" smtClean="0">
                <a:solidFill>
                  <a:srgbClr val="1F497D"/>
                </a:solidFill>
                <a:latin typeface="STKaiti" pitchFamily="2" charset="-122"/>
                <a:ea typeface="STKaiti" pitchFamily="2" charset="-122"/>
                <a:cs typeface="Calibri" pitchFamily="34" charset="0"/>
              </a:rPr>
              <a:t>传言：</a:t>
            </a:r>
            <a:r>
              <a:rPr lang="en-GB" altLang="ko-KR" sz="2400" b="1" dirty="0" smtClean="0">
                <a:solidFill>
                  <a:srgbClr val="1F497D"/>
                </a:solidFill>
                <a:latin typeface="STKaiti" pitchFamily="2" charset="-122"/>
                <a:ea typeface="STKaiti" pitchFamily="2" charset="-122"/>
                <a:cs typeface="Calibri" pitchFamily="34" charset="0"/>
              </a:rPr>
              <a:t>WCIT</a:t>
            </a:r>
            <a:r>
              <a:rPr lang="zh-CN" altLang="en-US" sz="2400" b="1" dirty="0" smtClean="0">
                <a:solidFill>
                  <a:srgbClr val="1F497D"/>
                </a:solidFill>
                <a:latin typeface="STKaiti" pitchFamily="2" charset="-122"/>
                <a:ea typeface="STKaiti" pitchFamily="2" charset="-122"/>
                <a:cs typeface="Calibri" pitchFamily="34" charset="0"/>
              </a:rPr>
              <a:t>是一个自上而下的进程</a:t>
            </a:r>
            <a:endParaRPr lang="en-GB" altLang="ko-KR" sz="2400" b="1" dirty="0">
              <a:solidFill>
                <a:srgbClr val="1F497D"/>
              </a:solidFill>
              <a:latin typeface="STKaiti" pitchFamily="2" charset="-122"/>
              <a:ea typeface="STKaiti" pitchFamily="2" charset="-122"/>
              <a:cs typeface="Calibri" pitchFamily="34" charset="0"/>
            </a:endParaRPr>
          </a:p>
        </p:txBody>
      </p:sp>
      <p:pic>
        <p:nvPicPr>
          <p:cNvPr id="10" name="Picture 9"/>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474108" y="1938546"/>
            <a:ext cx="7206342"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zh-CN" altLang="en-US" sz="2000" b="1" dirty="0" smtClean="0">
                <a:solidFill>
                  <a:srgbClr val="1F497D"/>
                </a:solidFill>
                <a:latin typeface="STKaiti" pitchFamily="2" charset="-122"/>
                <a:ea typeface="STKaiti" pitchFamily="2" charset="-122"/>
              </a:rPr>
              <a:t>事实是：</a:t>
            </a:r>
            <a:endParaRPr lang="en-GB" altLang="ko-KR" sz="2000" b="1" dirty="0" smtClean="0">
              <a:solidFill>
                <a:srgbClr val="1F497D"/>
              </a:solidFill>
              <a:latin typeface="STKaiti" pitchFamily="2" charset="-122"/>
              <a:ea typeface="STKaiti" pitchFamily="2" charset="-122"/>
            </a:endParaRPr>
          </a:p>
          <a:p>
            <a:pPr marL="742950" lvl="2" indent="-342900" algn="l">
              <a:buClr>
                <a:srgbClr val="0E438A"/>
              </a:buClr>
              <a:buSzPct val="110000"/>
              <a:buFont typeface="Arial"/>
              <a:buChar char="•"/>
            </a:pPr>
            <a:r>
              <a:rPr lang="zh-CN" altLang="en-US" sz="2000" dirty="0" smtClean="0">
                <a:solidFill>
                  <a:srgbClr val="1F497D"/>
                </a:solidFill>
                <a:latin typeface="+mn-ea"/>
                <a:cs typeface="Calibri" pitchFamily="34" charset="0"/>
              </a:rPr>
              <a:t>所有国际电联成员均可获取所有的</a:t>
            </a:r>
            <a:r>
              <a:rPr lang="en-US" altLang="ko-KR" sz="2000" dirty="0" smtClean="0">
                <a:solidFill>
                  <a:srgbClr val="1F497D"/>
                </a:solidFill>
                <a:cs typeface="Calibri" pitchFamily="34" charset="0"/>
              </a:rPr>
              <a:t>WCIT</a:t>
            </a:r>
            <a:r>
              <a:rPr lang="zh-CN" altLang="en-US" sz="2000" dirty="0" smtClean="0">
                <a:solidFill>
                  <a:srgbClr val="1F497D"/>
                </a:solidFill>
                <a:latin typeface="+mn-ea"/>
                <a:cs typeface="Calibri" pitchFamily="34" charset="0"/>
              </a:rPr>
              <a:t>文件以及讨论</a:t>
            </a:r>
            <a:r>
              <a:rPr lang="zh-CN" altLang="en-US" sz="2000" dirty="0">
                <a:solidFill>
                  <a:srgbClr val="1F497D"/>
                </a:solidFill>
                <a:latin typeface="+mn-ea"/>
                <a:cs typeface="Calibri" pitchFamily="34" charset="0"/>
              </a:rPr>
              <a:t>的网播音频记</a:t>
            </a:r>
            <a:r>
              <a:rPr lang="zh-CN" altLang="en-US" sz="2000" dirty="0" smtClean="0">
                <a:solidFill>
                  <a:srgbClr val="1F497D"/>
                </a:solidFill>
                <a:latin typeface="+mn-ea"/>
                <a:cs typeface="Calibri" pitchFamily="34" charset="0"/>
              </a:rPr>
              <a:t>录</a:t>
            </a:r>
            <a:endParaRPr lang="en-US" altLang="ko-KR" sz="2000" dirty="0" smtClean="0">
              <a:solidFill>
                <a:srgbClr val="1F497D"/>
              </a:solidFill>
              <a:latin typeface="+mn-ea"/>
              <a:cs typeface="Calibri" pitchFamily="34" charset="0"/>
            </a:endParaRPr>
          </a:p>
          <a:p>
            <a:pPr marL="742950" lvl="2" indent="-342900" algn="l">
              <a:buClr>
                <a:srgbClr val="0E438A"/>
              </a:buClr>
              <a:buSzPct val="110000"/>
              <a:buFont typeface="Arial"/>
              <a:buChar char="•"/>
            </a:pPr>
            <a:r>
              <a:rPr lang="zh-CN" altLang="en-US" sz="2000" dirty="0" smtClean="0">
                <a:solidFill>
                  <a:srgbClr val="1F497D"/>
                </a:solidFill>
                <a:latin typeface="+mn-ea"/>
                <a:cs typeface="Calibri" pitchFamily="34" charset="0"/>
              </a:rPr>
              <a:t>希望并鼓励成员国与其公民磋商，使其可以获取</a:t>
            </a:r>
            <a:r>
              <a:rPr lang="en-US" altLang="zh-CN" sz="2000" dirty="0" smtClean="0">
                <a:solidFill>
                  <a:srgbClr val="1F497D"/>
                </a:solidFill>
                <a:cs typeface="Calibri" pitchFamily="34" charset="0"/>
              </a:rPr>
              <a:t>WCIT</a:t>
            </a:r>
            <a:r>
              <a:rPr lang="zh-CN" altLang="en-US" sz="2000" dirty="0" smtClean="0">
                <a:solidFill>
                  <a:srgbClr val="1F497D"/>
                </a:solidFill>
                <a:latin typeface="+mn-ea"/>
                <a:cs typeface="Calibri" pitchFamily="34" charset="0"/>
              </a:rPr>
              <a:t>文件（最好是其国家语言版本的文件）</a:t>
            </a:r>
            <a:endParaRPr lang="en-US" altLang="ko-KR" sz="2000" dirty="0" smtClean="0">
              <a:solidFill>
                <a:srgbClr val="1F497D"/>
              </a:solidFill>
              <a:latin typeface="+mn-ea"/>
              <a:cs typeface="Calibri" pitchFamily="34" charset="0"/>
            </a:endParaRPr>
          </a:p>
          <a:p>
            <a:pPr marL="742950" lvl="2" indent="-342900" algn="l">
              <a:buClr>
                <a:srgbClr val="0E438A"/>
              </a:buClr>
              <a:buSzPct val="110000"/>
              <a:buFont typeface="Arial"/>
              <a:buChar char="•"/>
            </a:pPr>
            <a:r>
              <a:rPr lang="zh-CN" altLang="en-US" sz="2000" dirty="0" smtClean="0">
                <a:solidFill>
                  <a:srgbClr val="1F497D"/>
                </a:solidFill>
                <a:latin typeface="+mn-ea"/>
                <a:cs typeface="Calibri" pitchFamily="34" charset="0"/>
              </a:rPr>
              <a:t>国际电联在网站上提供信息以及供所有利益攸关方发表意见的空间</a:t>
            </a:r>
            <a:endParaRPr lang="en-US" altLang="ko-KR" sz="2000" dirty="0" smtClean="0">
              <a:solidFill>
                <a:srgbClr val="1F497D"/>
              </a:solidFill>
              <a:latin typeface="+mn-ea"/>
              <a:cs typeface="Calibri" pitchFamily="34" charset="0"/>
            </a:endParaRPr>
          </a:p>
          <a:p>
            <a:pPr marL="742950" lvl="2" indent="-342900" algn="l">
              <a:buClr>
                <a:srgbClr val="0E438A"/>
              </a:buClr>
              <a:buSzPct val="110000"/>
              <a:buFont typeface="Arial"/>
              <a:buChar char="•"/>
            </a:pPr>
            <a:r>
              <a:rPr lang="zh-CN" altLang="en-US" sz="2000" dirty="0" smtClean="0">
                <a:solidFill>
                  <a:srgbClr val="1F497D"/>
                </a:solidFill>
                <a:latin typeface="+mn-ea"/>
                <a:cs typeface="Calibri" pitchFamily="34" charset="0"/>
              </a:rPr>
              <a:t>大会全体会议以及一些委员会会议将向公众开放（在开幕之日正式做出决定）</a:t>
            </a:r>
            <a:endParaRPr lang="en-US" altLang="ko-KR" sz="2000" dirty="0" smtClean="0">
              <a:solidFill>
                <a:srgbClr val="1F497D"/>
              </a:solidFill>
              <a:latin typeface="+mn-ea"/>
              <a:cs typeface="Calibri" pitchFamily="34" charset="0"/>
            </a:endParaRPr>
          </a:p>
          <a:p>
            <a:pPr marL="742950" lvl="2" indent="-342900" algn="l">
              <a:buClr>
                <a:srgbClr val="0E438A"/>
              </a:buClr>
              <a:buSzPct val="110000"/>
              <a:buFont typeface="Arial"/>
              <a:buChar char="•"/>
            </a:pPr>
            <a:endParaRPr lang="en-GB" altLang="ko-KR" sz="2000" dirty="0" smtClean="0">
              <a:solidFill>
                <a:srgbClr val="1F497D"/>
              </a:solidFill>
              <a:latin typeface="Calibri" pitchFamily="34" charset="0"/>
              <a:ea typeface="Gulim" pitchFamily="34" charset="-127"/>
              <a:cs typeface="Calibri" pitchFamily="34" charset="0"/>
            </a:endParaRPr>
          </a:p>
        </p:txBody>
      </p:sp>
      <p:sp>
        <p:nvSpPr>
          <p:cNvPr id="4" name="Title 3"/>
          <p:cNvSpPr txBox="1">
            <a:spLocks/>
          </p:cNvSpPr>
          <p:nvPr/>
        </p:nvSpPr>
        <p:spPr bwMode="auto">
          <a:xfrm>
            <a:off x="3123403" y="163476"/>
            <a:ext cx="1067597"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10</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Content Placeholder 2"/>
          <p:cNvSpPr txBox="1">
            <a:spLocks/>
          </p:cNvSpPr>
          <p:nvPr/>
        </p:nvSpPr>
        <p:spPr>
          <a:xfrm>
            <a:off x="587828" y="1082327"/>
            <a:ext cx="8264071" cy="59214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zh-CN" altLang="en-US" sz="2400" b="1" dirty="0" smtClean="0">
                <a:solidFill>
                  <a:srgbClr val="1F497D"/>
                </a:solidFill>
                <a:latin typeface="STKaiti" pitchFamily="2" charset="-122"/>
                <a:ea typeface="STKaiti" pitchFamily="2" charset="-122"/>
                <a:cs typeface="Calibri" pitchFamily="34" charset="0"/>
              </a:rPr>
              <a:t>传言：</a:t>
            </a:r>
            <a:r>
              <a:rPr lang="en-GB" altLang="ko-KR" sz="2400" b="1" dirty="0" smtClean="0">
                <a:solidFill>
                  <a:srgbClr val="1F497D"/>
                </a:solidFill>
                <a:latin typeface="STKaiti" pitchFamily="2" charset="-122"/>
                <a:ea typeface="STKaiti" pitchFamily="2" charset="-122"/>
                <a:cs typeface="Calibri" pitchFamily="34" charset="0"/>
              </a:rPr>
              <a:t>WCI</a:t>
            </a:r>
            <a:r>
              <a:rPr lang="zh-CN" altLang="en-US" sz="2400" b="1" dirty="0" smtClean="0">
                <a:solidFill>
                  <a:srgbClr val="1F497D"/>
                </a:solidFill>
                <a:latin typeface="STKaiti" pitchFamily="2" charset="-122"/>
                <a:ea typeface="STKaiti" pitchFamily="2" charset="-122"/>
                <a:cs typeface="Calibri" pitchFamily="34" charset="0"/>
              </a:rPr>
              <a:t>进程并不公开透明</a:t>
            </a:r>
            <a:endParaRPr lang="en-GB" altLang="ko-KR" sz="2400" b="1" dirty="0" smtClean="0">
              <a:solidFill>
                <a:srgbClr val="1F497D"/>
              </a:solidFill>
              <a:latin typeface="STKaiti" pitchFamily="2" charset="-122"/>
              <a:ea typeface="STKaiti" pitchFamily="2" charset="-122"/>
              <a:cs typeface="Calibri" pitchFamily="34" charset="0"/>
            </a:endParaRPr>
          </a:p>
        </p:txBody>
      </p:sp>
      <p:pic>
        <p:nvPicPr>
          <p:cNvPr id="10" name="Picture 9"/>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625600" y="1981199"/>
            <a:ext cx="6784974" cy="41039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zh-CN" altLang="en-US" sz="2000" b="1" dirty="0" smtClean="0">
                <a:solidFill>
                  <a:srgbClr val="1F497D"/>
                </a:solidFill>
                <a:latin typeface="STKaiti" pitchFamily="2" charset="-122"/>
                <a:ea typeface="STKaiti" pitchFamily="2" charset="-122"/>
              </a:rPr>
              <a:t>事实是：</a:t>
            </a:r>
            <a:endParaRPr lang="en-GB" altLang="ko-KR" sz="2000" b="1" dirty="0" smtClean="0">
              <a:solidFill>
                <a:srgbClr val="1F497D"/>
              </a:solidFill>
              <a:latin typeface="STKaiti" pitchFamily="2" charset="-122"/>
              <a:ea typeface="STKaiti" pitchFamily="2" charset="-122"/>
            </a:endParaRPr>
          </a:p>
          <a:p>
            <a:pPr marL="742950" lvl="2" indent="-342900" algn="l">
              <a:buClr>
                <a:srgbClr val="0E438A"/>
              </a:buClr>
              <a:buSzPct val="110000"/>
              <a:buFont typeface="Arial"/>
              <a:buChar char="•"/>
            </a:pPr>
            <a:r>
              <a:rPr lang="zh-CN" altLang="en-US" sz="2000" dirty="0" smtClean="0">
                <a:solidFill>
                  <a:srgbClr val="1F497D"/>
                </a:solidFill>
                <a:latin typeface="+mn-ea"/>
                <a:cs typeface="Calibri" pitchFamily="34" charset="0"/>
              </a:rPr>
              <a:t>国际电联</a:t>
            </a:r>
            <a:r>
              <a:rPr lang="en-US" altLang="zh-CN" sz="2000" dirty="0" smtClean="0">
                <a:solidFill>
                  <a:srgbClr val="1F497D"/>
                </a:solidFill>
                <a:cs typeface="Calibri" pitchFamily="34" charset="0"/>
              </a:rPr>
              <a:t>193</a:t>
            </a:r>
            <a:r>
              <a:rPr lang="zh-CN" altLang="en-US" sz="2000" dirty="0" smtClean="0">
                <a:solidFill>
                  <a:srgbClr val="1F497D"/>
                </a:solidFill>
                <a:latin typeface="+mn-ea"/>
                <a:cs typeface="Calibri" pitchFamily="34" charset="0"/>
              </a:rPr>
              <a:t>个成员国均享有平等的权利：一国一票是一项原则</a:t>
            </a:r>
            <a:endParaRPr lang="en-US" altLang="ko-KR" sz="2000" dirty="0" smtClean="0">
              <a:solidFill>
                <a:srgbClr val="1F497D"/>
              </a:solidFill>
              <a:latin typeface="+mn-ea"/>
              <a:cs typeface="Calibri" pitchFamily="34" charset="0"/>
            </a:endParaRPr>
          </a:p>
          <a:p>
            <a:pPr marL="742950" lvl="2" indent="-342900" algn="l">
              <a:buClr>
                <a:srgbClr val="0E438A"/>
              </a:buClr>
              <a:buSzPct val="110000"/>
              <a:buFont typeface="Arial"/>
              <a:buChar char="•"/>
            </a:pPr>
            <a:r>
              <a:rPr lang="zh-CN" altLang="en-US" sz="2000" dirty="0" smtClean="0">
                <a:solidFill>
                  <a:srgbClr val="1F497D"/>
                </a:solidFill>
                <a:latin typeface="+mn-ea"/>
                <a:cs typeface="Calibri" pitchFamily="34" charset="0"/>
              </a:rPr>
              <a:t>除非获得广泛支持，否则提案不会被大会接受</a:t>
            </a:r>
            <a:endParaRPr lang="en-US" altLang="ko-KR" sz="2000" dirty="0" smtClean="0">
              <a:solidFill>
                <a:srgbClr val="1F497D"/>
              </a:solidFill>
              <a:latin typeface="+mn-ea"/>
              <a:cs typeface="Calibri" pitchFamily="34" charset="0"/>
            </a:endParaRPr>
          </a:p>
          <a:p>
            <a:pPr marL="742950" lvl="2" indent="-342900" algn="l">
              <a:buClr>
                <a:srgbClr val="0E438A"/>
              </a:buClr>
              <a:buSzPct val="110000"/>
              <a:buFont typeface="Arial"/>
              <a:buChar char="•"/>
            </a:pPr>
            <a:r>
              <a:rPr lang="zh-CN" altLang="en-US" sz="2000" dirty="0" smtClean="0">
                <a:solidFill>
                  <a:srgbClr val="1F497D"/>
                </a:solidFill>
                <a:latin typeface="+mn-ea"/>
                <a:cs typeface="Calibri" pitchFamily="34" charset="0"/>
              </a:rPr>
              <a:t>可以通过表决多数做出决定，但这并不常见：通常是根据协商一致做出决定</a:t>
            </a:r>
            <a:endParaRPr lang="en-US" altLang="ko-KR" sz="2000" dirty="0" smtClean="0">
              <a:solidFill>
                <a:srgbClr val="1F497D"/>
              </a:solidFill>
              <a:latin typeface="+mn-ea"/>
              <a:cs typeface="Calibri" pitchFamily="34" charset="0"/>
            </a:endParaRPr>
          </a:p>
          <a:p>
            <a:pPr marL="742950" lvl="2" indent="-342900" algn="l">
              <a:buClr>
                <a:srgbClr val="0E438A"/>
              </a:buClr>
              <a:buSzPct val="110000"/>
              <a:buFont typeface="Arial"/>
              <a:buChar char="•"/>
            </a:pPr>
            <a:r>
              <a:rPr lang="zh-CN" altLang="en-US" sz="2000" dirty="0" smtClean="0">
                <a:solidFill>
                  <a:srgbClr val="1F497D"/>
                </a:solidFill>
                <a:latin typeface="+mn-ea"/>
                <a:cs typeface="Calibri" pitchFamily="34" charset="0"/>
              </a:rPr>
              <a:t>各国完全可以拒绝签署或核准</a:t>
            </a:r>
            <a:r>
              <a:rPr lang="en-US" altLang="zh-CN" sz="2000" dirty="0">
                <a:solidFill>
                  <a:srgbClr val="1F497D"/>
                </a:solidFill>
                <a:cs typeface="Calibri" pitchFamily="34" charset="0"/>
              </a:rPr>
              <a:t>WCIT-12</a:t>
            </a:r>
            <a:r>
              <a:rPr lang="zh-CN" altLang="en-US" sz="2000" dirty="0" smtClean="0">
                <a:solidFill>
                  <a:srgbClr val="1F497D"/>
                </a:solidFill>
                <a:latin typeface="+mn-ea"/>
                <a:cs typeface="Calibri" pitchFamily="34" charset="0"/>
              </a:rPr>
              <a:t>最后达成的案文</a:t>
            </a:r>
            <a:endParaRPr lang="en-US" altLang="ko-KR" sz="2000" dirty="0" smtClean="0">
              <a:solidFill>
                <a:srgbClr val="1F497D"/>
              </a:solidFill>
              <a:latin typeface="+mn-ea"/>
              <a:cs typeface="Calibri" pitchFamily="34" charset="0"/>
            </a:endParaRPr>
          </a:p>
          <a:p>
            <a:pPr marL="742950" lvl="2" indent="-342900" algn="l">
              <a:buClr>
                <a:srgbClr val="0E438A"/>
              </a:buClr>
              <a:buSzPct val="110000"/>
              <a:buFont typeface="Arial"/>
              <a:buChar char="•"/>
            </a:pPr>
            <a:endParaRPr lang="en-GB" altLang="ko-KR" sz="2000" dirty="0" smtClean="0">
              <a:solidFill>
                <a:srgbClr val="1F497D"/>
              </a:solidFill>
              <a:latin typeface="Calibri" pitchFamily="34" charset="0"/>
              <a:ea typeface="Gulim" pitchFamily="34" charset="-127"/>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Title 3"/>
          <p:cNvSpPr txBox="1">
            <a:spLocks/>
          </p:cNvSpPr>
          <p:nvPr/>
        </p:nvSpPr>
        <p:spPr bwMode="auto">
          <a:xfrm>
            <a:off x="3123403" y="163476"/>
            <a:ext cx="1067597"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11</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10" name="Content Placeholder 2"/>
          <p:cNvSpPr txBox="1">
            <a:spLocks/>
          </p:cNvSpPr>
          <p:nvPr/>
        </p:nvSpPr>
        <p:spPr>
          <a:xfrm>
            <a:off x="507203" y="1061357"/>
            <a:ext cx="8344697" cy="86904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zh-CN" altLang="en-US" sz="2400" b="1" dirty="0" smtClean="0">
                <a:solidFill>
                  <a:srgbClr val="1F497D"/>
                </a:solidFill>
                <a:latin typeface="STKaiti" pitchFamily="2" charset="-122"/>
                <a:ea typeface="STKaiti" pitchFamily="2" charset="-122"/>
                <a:cs typeface="Calibri" pitchFamily="34" charset="0"/>
              </a:rPr>
              <a:t>传言：</a:t>
            </a:r>
            <a:r>
              <a:rPr lang="en-GB" altLang="ko-KR" sz="2400" b="1" dirty="0" smtClean="0">
                <a:solidFill>
                  <a:srgbClr val="1F497D"/>
                </a:solidFill>
                <a:latin typeface="STKaiti" pitchFamily="2" charset="-122"/>
                <a:ea typeface="STKaiti" pitchFamily="2" charset="-122"/>
                <a:cs typeface="Calibri" pitchFamily="34" charset="0"/>
              </a:rPr>
              <a:t>WCIT</a:t>
            </a:r>
            <a:r>
              <a:rPr lang="zh-CN" altLang="en-US" sz="2400" b="1" dirty="0" smtClean="0">
                <a:solidFill>
                  <a:srgbClr val="1F497D"/>
                </a:solidFill>
                <a:latin typeface="STKaiti" pitchFamily="2" charset="-122"/>
                <a:ea typeface="STKaiti" pitchFamily="2" charset="-122"/>
                <a:cs typeface="Calibri" pitchFamily="34" charset="0"/>
              </a:rPr>
              <a:t>可能为独裁国家所把持</a:t>
            </a:r>
            <a:endParaRPr lang="en-GB" altLang="ko-KR" sz="2400" b="1" dirty="0">
              <a:solidFill>
                <a:srgbClr val="1F497D"/>
              </a:solidFill>
              <a:latin typeface="STKaiti" pitchFamily="2" charset="-122"/>
              <a:ea typeface="STKaiti" pitchFamily="2" charset="-122"/>
              <a:cs typeface="Calibri" pitchFamily="34" charset="0"/>
            </a:endParaRPr>
          </a:p>
          <a:p>
            <a:pPr marL="0" lvl="1">
              <a:buClr>
                <a:srgbClr val="0E438A"/>
              </a:buClr>
              <a:buSzPct val="110000"/>
            </a:pPr>
            <a:endParaRPr lang="en-GB" altLang="ko-KR" sz="2400" b="1" dirty="0">
              <a:solidFill>
                <a:srgbClr val="1F497D"/>
              </a:solidFill>
              <a:latin typeface="STKaiti" pitchFamily="2" charset="-122"/>
              <a:ea typeface="STKaiti" pitchFamily="2" charset="-122"/>
            </a:endParaRPr>
          </a:p>
        </p:txBody>
      </p:sp>
      <p:pic>
        <p:nvPicPr>
          <p:cNvPr id="11" name="Picture 10"/>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1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250950" y="2316380"/>
            <a:ext cx="7600950"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zh-CN" altLang="en-US" sz="2000" b="1" dirty="0" smtClean="0">
                <a:solidFill>
                  <a:srgbClr val="1F497D"/>
                </a:solidFill>
                <a:latin typeface="STKaiti" pitchFamily="2" charset="-122"/>
                <a:ea typeface="STKaiti" pitchFamily="2" charset="-122"/>
              </a:rPr>
              <a:t>事实是：</a:t>
            </a:r>
            <a:endParaRPr lang="en-GB" altLang="ko-KR" sz="2000" b="1" dirty="0" smtClean="0">
              <a:solidFill>
                <a:srgbClr val="1F497D"/>
              </a:solidFill>
              <a:latin typeface="STKaiti" pitchFamily="2" charset="-122"/>
              <a:ea typeface="STKaiti" pitchFamily="2" charset="-122"/>
            </a:endParaRPr>
          </a:p>
          <a:p>
            <a:pPr marL="742950" lvl="2" indent="-342900" algn="l">
              <a:buClr>
                <a:srgbClr val="0E438A"/>
              </a:buClr>
              <a:buSzPct val="110000"/>
              <a:buFont typeface="Arial"/>
              <a:buChar char="•"/>
            </a:pPr>
            <a:r>
              <a:rPr lang="zh-CN" altLang="en-US" sz="2000" dirty="0" smtClean="0">
                <a:solidFill>
                  <a:srgbClr val="1F497D"/>
                </a:solidFill>
                <a:cs typeface="Calibri" pitchFamily="34" charset="0"/>
              </a:rPr>
              <a:t>许多国际电联成员国属于发展中国家，其代表非常了解情况并为代表其国民的利益做好了充分的准备</a:t>
            </a:r>
            <a:endParaRPr lang="en-US" altLang="ko-KR" sz="2000" dirty="0" smtClean="0">
              <a:solidFill>
                <a:srgbClr val="1F497D"/>
              </a:solidFill>
              <a:cs typeface="Calibri" pitchFamily="34" charset="0"/>
            </a:endParaRPr>
          </a:p>
          <a:p>
            <a:pPr marL="742950" lvl="2" indent="-342900" algn="l">
              <a:buClr>
                <a:srgbClr val="0E438A"/>
              </a:buClr>
              <a:buSzPct val="110000"/>
              <a:buFont typeface="Arial"/>
              <a:buChar char="•"/>
            </a:pPr>
            <a:r>
              <a:rPr lang="zh-CN" altLang="en-US" sz="2000" dirty="0" smtClean="0">
                <a:solidFill>
                  <a:srgbClr val="1F497D"/>
                </a:solidFill>
                <a:cs typeface="Calibri" pitchFamily="34" charset="0"/>
              </a:rPr>
              <a:t>国际电联的最优先事项之一就是向各个社区扩展连通性</a:t>
            </a:r>
            <a:r>
              <a:rPr lang="en-US" altLang="zh-CN" sz="2000" dirty="0" smtClean="0">
                <a:solidFill>
                  <a:srgbClr val="1F497D"/>
                </a:solidFill>
                <a:cs typeface="Calibri" pitchFamily="34" charset="0"/>
              </a:rPr>
              <a:t>—</a:t>
            </a:r>
            <a:r>
              <a:rPr lang="zh-CN" altLang="en-US" sz="2000" dirty="0" smtClean="0">
                <a:solidFill>
                  <a:srgbClr val="1F497D"/>
                </a:solidFill>
                <a:cs typeface="Calibri" pitchFamily="34" charset="0"/>
              </a:rPr>
              <a:t>尤其是宽带连通性。</a:t>
            </a:r>
            <a:r>
              <a:rPr lang="en-US" altLang="ko-KR" sz="2000" dirty="0" smtClean="0">
                <a:solidFill>
                  <a:srgbClr val="1F497D"/>
                </a:solidFill>
                <a:cs typeface="Calibri" pitchFamily="34" charset="0"/>
              </a:rPr>
              <a:t>WCIT-12</a:t>
            </a:r>
            <a:r>
              <a:rPr lang="zh-CN" altLang="en-US" sz="2000" dirty="0" smtClean="0">
                <a:solidFill>
                  <a:srgbClr val="1F497D"/>
                </a:solidFill>
                <a:cs typeface="Calibri" pitchFamily="34" charset="0"/>
              </a:rPr>
              <a:t>是一个建立框架，支持这一理念步入未来的机遇。</a:t>
            </a:r>
            <a:endParaRPr lang="en-GB" altLang="ko-KR" sz="2000" dirty="0" smtClean="0">
              <a:solidFill>
                <a:srgbClr val="1F497D"/>
              </a:solidFill>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Title 3"/>
          <p:cNvSpPr txBox="1">
            <a:spLocks/>
          </p:cNvSpPr>
          <p:nvPr/>
        </p:nvSpPr>
        <p:spPr bwMode="auto">
          <a:xfrm>
            <a:off x="3123403" y="163476"/>
            <a:ext cx="1067597"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12</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10" name="Content Placeholder 2"/>
          <p:cNvSpPr txBox="1">
            <a:spLocks/>
          </p:cNvSpPr>
          <p:nvPr/>
        </p:nvSpPr>
        <p:spPr>
          <a:xfrm>
            <a:off x="507202" y="1071780"/>
            <a:ext cx="8344697" cy="83321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zh-CN" altLang="en-US" sz="2400" b="1" dirty="0" smtClean="0">
                <a:solidFill>
                  <a:srgbClr val="1F497D"/>
                </a:solidFill>
                <a:latin typeface="STKaiti" pitchFamily="2" charset="-122"/>
                <a:ea typeface="STKaiti" pitchFamily="2" charset="-122"/>
                <a:cs typeface="Calibri" pitchFamily="34" charset="0"/>
              </a:rPr>
              <a:t>传言：</a:t>
            </a:r>
            <a:r>
              <a:rPr lang="en-GB" altLang="ko-KR" sz="2400" b="1" dirty="0" smtClean="0">
                <a:solidFill>
                  <a:srgbClr val="1F497D"/>
                </a:solidFill>
                <a:latin typeface="STKaiti" pitchFamily="2" charset="-122"/>
                <a:ea typeface="STKaiti" pitchFamily="2" charset="-122"/>
                <a:cs typeface="Calibri" pitchFamily="34" charset="0"/>
              </a:rPr>
              <a:t>WCIT</a:t>
            </a:r>
            <a:r>
              <a:rPr lang="zh-CN" altLang="en-US" sz="2400" b="1" dirty="0" smtClean="0">
                <a:solidFill>
                  <a:srgbClr val="1F497D"/>
                </a:solidFill>
                <a:latin typeface="STKaiti" pitchFamily="2" charset="-122"/>
                <a:ea typeface="STKaiti" pitchFamily="2" charset="-122"/>
                <a:cs typeface="Calibri" pitchFamily="34" charset="0"/>
              </a:rPr>
              <a:t>可能形成不利于发展中国家的决定</a:t>
            </a:r>
            <a:endParaRPr lang="en-GB" altLang="ko-KR" sz="2400" b="1" dirty="0">
              <a:solidFill>
                <a:srgbClr val="1F497D"/>
              </a:solidFill>
              <a:latin typeface="STKaiti" pitchFamily="2" charset="-122"/>
              <a:ea typeface="STKaiti" pitchFamily="2" charset="-122"/>
              <a:cs typeface="Calibri" pitchFamily="34" charset="0"/>
            </a:endParaRPr>
          </a:p>
          <a:p>
            <a:pPr marL="0" lvl="1">
              <a:buClr>
                <a:srgbClr val="0E438A"/>
              </a:buClr>
              <a:buSzPct val="110000"/>
            </a:pPr>
            <a:endParaRPr lang="en-GB" altLang="ko-KR" sz="2400" b="1" dirty="0">
              <a:solidFill>
                <a:srgbClr val="1F497D"/>
              </a:solidFill>
              <a:latin typeface="STKaiti" pitchFamily="2" charset="-122"/>
              <a:ea typeface="STKaiti" pitchFamily="2" charset="-122"/>
              <a:cs typeface="Calibri" pitchFamily="34" charset="0"/>
            </a:endParaRPr>
          </a:p>
        </p:txBody>
      </p:sp>
      <p:pic>
        <p:nvPicPr>
          <p:cNvPr id="11" name="Picture 10"/>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1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645558" y="2189379"/>
            <a:ext cx="7206342"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zh-CN" altLang="en-US" sz="2000" b="1" dirty="0" smtClean="0">
                <a:solidFill>
                  <a:srgbClr val="1F497D"/>
                </a:solidFill>
                <a:latin typeface="STKaiti" pitchFamily="2" charset="-122"/>
                <a:ea typeface="STKaiti" pitchFamily="2" charset="-122"/>
              </a:rPr>
              <a:t>事实是：</a:t>
            </a:r>
            <a:endParaRPr lang="en-GB" altLang="ko-KR" sz="2000" b="1" dirty="0" smtClean="0">
              <a:solidFill>
                <a:srgbClr val="1F497D"/>
              </a:solidFill>
              <a:latin typeface="STKaiti" pitchFamily="2" charset="-122"/>
              <a:ea typeface="STKaiti" pitchFamily="2" charset="-122"/>
            </a:endParaRPr>
          </a:p>
          <a:p>
            <a:pPr marL="742950" lvl="2" indent="-342900" algn="l">
              <a:buClr>
                <a:srgbClr val="0E438A"/>
              </a:buClr>
              <a:buSzPct val="110000"/>
              <a:buFont typeface="Arial"/>
              <a:buChar char="•"/>
            </a:pPr>
            <a:r>
              <a:rPr lang="zh-CN" altLang="en-US" sz="2000" dirty="0" smtClean="0">
                <a:solidFill>
                  <a:srgbClr val="1F497D"/>
                </a:solidFill>
                <a:cs typeface="Calibri" pitchFamily="34" charset="0"/>
              </a:rPr>
              <a:t>有组织的游说集团一直非常活跃</a:t>
            </a:r>
            <a:endParaRPr lang="en-US" altLang="ko-KR" sz="2000" dirty="0" smtClean="0">
              <a:solidFill>
                <a:srgbClr val="1F497D"/>
              </a:solidFill>
              <a:cs typeface="Calibri" pitchFamily="34" charset="0"/>
            </a:endParaRPr>
          </a:p>
          <a:p>
            <a:pPr marL="742950" lvl="2" indent="-342900" algn="l">
              <a:buClr>
                <a:srgbClr val="0E438A"/>
              </a:buClr>
              <a:buSzPct val="110000"/>
              <a:buFont typeface="Arial"/>
              <a:buChar char="•"/>
            </a:pPr>
            <a:r>
              <a:rPr lang="zh-CN" altLang="en-US" sz="2000" dirty="0" smtClean="0">
                <a:solidFill>
                  <a:srgbClr val="1F497D"/>
                </a:solidFill>
                <a:cs typeface="Calibri" pitchFamily="34" charset="0"/>
              </a:rPr>
              <a:t>许多涉及</a:t>
            </a:r>
            <a:r>
              <a:rPr lang="en-US" altLang="zh-CN" sz="2000" dirty="0" smtClean="0">
                <a:solidFill>
                  <a:srgbClr val="1F497D"/>
                </a:solidFill>
                <a:cs typeface="Calibri" pitchFamily="34" charset="0"/>
              </a:rPr>
              <a:t>WCIT</a:t>
            </a:r>
            <a:r>
              <a:rPr lang="zh-CN" altLang="en-US" sz="2000" dirty="0" smtClean="0">
                <a:solidFill>
                  <a:srgbClr val="1F497D"/>
                </a:solidFill>
                <a:cs typeface="Calibri" pitchFamily="34" charset="0"/>
              </a:rPr>
              <a:t>的文章只是重复着相同的误解，有时只是千篇一律的相互抄袭</a:t>
            </a:r>
            <a:endParaRPr lang="en-US" altLang="ko-KR" sz="2000" dirty="0" smtClean="0">
              <a:solidFill>
                <a:srgbClr val="1F497D"/>
              </a:solidFill>
              <a:cs typeface="Calibri" pitchFamily="34" charset="0"/>
            </a:endParaRPr>
          </a:p>
          <a:p>
            <a:pPr marL="742950" lvl="2" indent="-342900" algn="l">
              <a:buClr>
                <a:srgbClr val="0E438A"/>
              </a:buClr>
              <a:buSzPct val="110000"/>
              <a:buFont typeface="Arial"/>
              <a:buChar char="•"/>
            </a:pPr>
            <a:r>
              <a:rPr lang="zh-CN" altLang="en-US" sz="2000" dirty="0" smtClean="0">
                <a:solidFill>
                  <a:srgbClr val="1F497D"/>
                </a:solidFill>
                <a:cs typeface="Calibri" pitchFamily="34" charset="0"/>
              </a:rPr>
              <a:t>向外披露的文件是有选择性的</a:t>
            </a:r>
            <a:endParaRPr lang="en-US" altLang="ko-KR" sz="2000" dirty="0" smtClean="0">
              <a:solidFill>
                <a:srgbClr val="1F497D"/>
              </a:solidFill>
              <a:cs typeface="Calibri" pitchFamily="34" charset="0"/>
            </a:endParaRPr>
          </a:p>
          <a:p>
            <a:pPr marL="742950" lvl="2" indent="-342900" algn="l">
              <a:buClr>
                <a:srgbClr val="0E438A"/>
              </a:buClr>
              <a:buSzPct val="110000"/>
              <a:buFont typeface="Arial"/>
              <a:buChar char="•"/>
            </a:pPr>
            <a:r>
              <a:rPr lang="zh-CN" altLang="en-US" sz="2000" dirty="0" smtClean="0">
                <a:solidFill>
                  <a:srgbClr val="1F497D"/>
                </a:solidFill>
                <a:cs typeface="Calibri" pitchFamily="34" charset="0"/>
              </a:rPr>
              <a:t>文件被描述为与</a:t>
            </a:r>
            <a:r>
              <a:rPr lang="en-US" altLang="ko-KR" sz="2000" dirty="0" smtClean="0">
                <a:solidFill>
                  <a:srgbClr val="1F497D"/>
                </a:solidFill>
                <a:cs typeface="Calibri" pitchFamily="34" charset="0"/>
              </a:rPr>
              <a:t>WCIT</a:t>
            </a:r>
            <a:r>
              <a:rPr lang="zh-CN" altLang="en-US" sz="2000" dirty="0" smtClean="0">
                <a:solidFill>
                  <a:srgbClr val="1F497D"/>
                </a:solidFill>
                <a:cs typeface="Calibri" pitchFamily="34" charset="0"/>
              </a:rPr>
              <a:t>相关，但实际上与</a:t>
            </a:r>
            <a:r>
              <a:rPr lang="en-US" altLang="ko-KR" sz="2000" dirty="0" smtClean="0">
                <a:solidFill>
                  <a:srgbClr val="1F497D"/>
                </a:solidFill>
                <a:cs typeface="Calibri" pitchFamily="34" charset="0"/>
              </a:rPr>
              <a:t>WCIT</a:t>
            </a:r>
            <a:r>
              <a:rPr lang="zh-CN" altLang="en-US" sz="2000" dirty="0" smtClean="0">
                <a:solidFill>
                  <a:srgbClr val="1F497D"/>
                </a:solidFill>
                <a:cs typeface="Calibri" pitchFamily="34" charset="0"/>
              </a:rPr>
              <a:t>并无实际关联</a:t>
            </a:r>
            <a:endParaRPr lang="en-US" altLang="ko-KR" sz="2000" dirty="0" smtClean="0">
              <a:solidFill>
                <a:srgbClr val="1F497D"/>
              </a:solidFill>
              <a:cs typeface="Calibri" pitchFamily="34" charset="0"/>
            </a:endParaRPr>
          </a:p>
          <a:p>
            <a:pPr marL="742950" lvl="2" indent="-342900" algn="l">
              <a:buClr>
                <a:srgbClr val="0E438A"/>
              </a:buClr>
              <a:buSzPct val="110000"/>
              <a:buFont typeface="Arial"/>
              <a:buChar char="•"/>
            </a:pPr>
            <a:r>
              <a:rPr lang="zh-CN" altLang="en-US" sz="2000" dirty="0" smtClean="0">
                <a:solidFill>
                  <a:srgbClr val="1F497D"/>
                </a:solidFill>
                <a:cs typeface="Calibri" pitchFamily="34" charset="0"/>
              </a:rPr>
              <a:t>也</a:t>
            </a:r>
            <a:r>
              <a:rPr lang="zh-CN" altLang="en-US" sz="2000" dirty="0">
                <a:solidFill>
                  <a:srgbClr val="1F497D"/>
                </a:solidFill>
                <a:cs typeface="Calibri" pitchFamily="34" charset="0"/>
              </a:rPr>
              <a:t>有</a:t>
            </a:r>
            <a:r>
              <a:rPr lang="zh-CN" altLang="en-US" sz="2000" dirty="0" smtClean="0">
                <a:solidFill>
                  <a:srgbClr val="1F497D"/>
                </a:solidFill>
                <a:cs typeface="Calibri" pitchFamily="34" charset="0"/>
              </a:rPr>
              <a:t>许多立场公正、</a:t>
            </a:r>
            <a:r>
              <a:rPr lang="zh-CN" altLang="en-US" sz="2000" dirty="0">
                <a:solidFill>
                  <a:srgbClr val="1F497D"/>
                </a:solidFill>
                <a:cs typeface="Calibri" pitchFamily="34" charset="0"/>
              </a:rPr>
              <a:t>积极肯定的其他文章</a:t>
            </a:r>
            <a:r>
              <a:rPr lang="zh-CN" altLang="en-US" sz="2000" dirty="0" smtClean="0">
                <a:solidFill>
                  <a:srgbClr val="1F497D"/>
                </a:solidFill>
                <a:cs typeface="Calibri" pitchFamily="34" charset="0"/>
              </a:rPr>
              <a:t>和意见</a:t>
            </a:r>
            <a:endParaRPr lang="en-GB" altLang="ko-KR" sz="2000" dirty="0" smtClean="0">
              <a:solidFill>
                <a:srgbClr val="1F497D"/>
              </a:solidFill>
              <a:cs typeface="Calibri" pitchFamily="34" charset="0"/>
            </a:endParaRPr>
          </a:p>
        </p:txBody>
      </p:sp>
      <p:pic>
        <p:nvPicPr>
          <p:cNvPr id="6" name="Picture 5"/>
          <p:cNvPicPr>
            <a:picLocks noChangeAspect="1"/>
          </p:cNvPicPr>
          <p:nvPr/>
        </p:nvPicPr>
        <p:blipFill>
          <a:blip r:embed="rId2"/>
          <a:stretch>
            <a:fillRect/>
          </a:stretch>
        </p:blipFill>
        <p:spPr>
          <a:xfrm>
            <a:off x="507203" y="254297"/>
            <a:ext cx="2755900" cy="399183"/>
          </a:xfrm>
          <a:prstGeom prst="rect">
            <a:avLst/>
          </a:prstGeom>
        </p:spPr>
      </p:pic>
      <p:sp>
        <p:nvSpPr>
          <p:cNvPr id="9" name="Title 3"/>
          <p:cNvSpPr txBox="1">
            <a:spLocks/>
          </p:cNvSpPr>
          <p:nvPr/>
        </p:nvSpPr>
        <p:spPr bwMode="auto">
          <a:xfrm>
            <a:off x="3123403" y="163476"/>
            <a:ext cx="1067597"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13</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10" name="Content Placeholder 2"/>
          <p:cNvSpPr txBox="1">
            <a:spLocks/>
          </p:cNvSpPr>
          <p:nvPr/>
        </p:nvSpPr>
        <p:spPr>
          <a:xfrm>
            <a:off x="507202" y="1084479"/>
            <a:ext cx="8344697" cy="87132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zh-CN" altLang="en-US" sz="2400" b="1" dirty="0" smtClean="0">
                <a:solidFill>
                  <a:srgbClr val="1F497D"/>
                </a:solidFill>
                <a:latin typeface="STKaiti" pitchFamily="2" charset="-122"/>
                <a:ea typeface="STKaiti" pitchFamily="2" charset="-122"/>
                <a:cs typeface="Calibri" pitchFamily="34" charset="0"/>
              </a:rPr>
              <a:t>传言：对</a:t>
            </a:r>
            <a:r>
              <a:rPr lang="en-US" altLang="zh-CN" sz="2400" b="1" dirty="0" smtClean="0">
                <a:solidFill>
                  <a:srgbClr val="1F497D"/>
                </a:solidFill>
                <a:latin typeface="STKaiti" pitchFamily="2" charset="-122"/>
                <a:ea typeface="STKaiti" pitchFamily="2" charset="-122"/>
                <a:cs typeface="Calibri" pitchFamily="34" charset="0"/>
              </a:rPr>
              <a:t>WCIT</a:t>
            </a:r>
            <a:r>
              <a:rPr lang="zh-CN" altLang="en-US" sz="2400" b="1" dirty="0" smtClean="0">
                <a:solidFill>
                  <a:srgbClr val="1F497D"/>
                </a:solidFill>
                <a:latin typeface="STKaiti" pitchFamily="2" charset="-122"/>
                <a:ea typeface="STKaiti" pitchFamily="2" charset="-122"/>
                <a:cs typeface="Calibri" pitchFamily="34" charset="0"/>
              </a:rPr>
              <a:t>一直存在着自发性的抗议浪潮</a:t>
            </a:r>
            <a:endParaRPr lang="en-GB" altLang="ko-KR" sz="2400" b="1" dirty="0">
              <a:solidFill>
                <a:srgbClr val="1F497D"/>
              </a:solidFill>
              <a:latin typeface="STKaiti" pitchFamily="2" charset="-122"/>
              <a:ea typeface="STKaiti" pitchFamily="2" charset="-122"/>
              <a:cs typeface="Calibri" pitchFamily="34" charset="0"/>
            </a:endParaRPr>
          </a:p>
          <a:p>
            <a:pPr marL="0" lvl="1">
              <a:buClr>
                <a:srgbClr val="0E438A"/>
              </a:buClr>
              <a:buSzPct val="110000"/>
            </a:pPr>
            <a:endParaRPr lang="en-GB" altLang="ko-KR" sz="2400" dirty="0">
              <a:solidFill>
                <a:srgbClr val="1F497D"/>
              </a:solidFill>
              <a:latin typeface="STKaiti" pitchFamily="2" charset="-122"/>
              <a:ea typeface="STKaiti" pitchFamily="2" charset="-122"/>
            </a:endParaRPr>
          </a:p>
        </p:txBody>
      </p:sp>
      <p:pic>
        <p:nvPicPr>
          <p:cNvPr id="11" name="Picture 10"/>
          <p:cNvPicPr>
            <a:picLocks noChangeAspect="1"/>
          </p:cNvPicPr>
          <p:nvPr/>
        </p:nvPicPr>
        <p:blipFill>
          <a:blip r:embed="rId3">
            <a:alphaModFix amt="86000"/>
          </a:blip>
          <a:stretch>
            <a:fillRect/>
          </a:stretch>
        </p:blipFill>
        <p:spPr>
          <a:xfrm>
            <a:off x="2921000" y="653480"/>
            <a:ext cx="3302000" cy="1600200"/>
          </a:xfrm>
          <a:prstGeom prst="rect">
            <a:avLst/>
          </a:prstGeom>
        </p:spPr>
      </p:pic>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fade">
                                      <p:cBhvr>
                                        <p:cTn id="44"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1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891502" y="1079500"/>
            <a:ext cx="6553998" cy="425767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lnSpc>
                <a:spcPct val="110000"/>
              </a:lnSpc>
              <a:buClr>
                <a:srgbClr val="0E438A"/>
              </a:buClr>
              <a:buSzPct val="110000"/>
              <a:buFont typeface="Wingdings" pitchFamily="2" charset="2"/>
              <a:buChar char="§"/>
            </a:pPr>
            <a:r>
              <a:rPr lang="en-GB" altLang="ko-KR" sz="2400" dirty="0" smtClean="0">
                <a:solidFill>
                  <a:srgbClr val="1F497D"/>
                </a:solidFill>
                <a:latin typeface="STKaiti" pitchFamily="2" charset="-122"/>
                <a:ea typeface="STKaiti" pitchFamily="2" charset="-122"/>
                <a:cs typeface="Calibri" pitchFamily="34" charset="0"/>
              </a:rPr>
              <a:t>WCIT-12</a:t>
            </a:r>
            <a:r>
              <a:rPr lang="zh-CN" altLang="en-US" sz="2400" dirty="0" smtClean="0">
                <a:solidFill>
                  <a:srgbClr val="1F497D"/>
                </a:solidFill>
                <a:latin typeface="STKaiti" pitchFamily="2" charset="-122"/>
                <a:ea typeface="STKaiti" pitchFamily="2" charset="-122"/>
                <a:cs typeface="Calibri" pitchFamily="34" charset="0"/>
              </a:rPr>
              <a:t>是一个增强各国之间积极协作的重要机遇</a:t>
            </a:r>
            <a:endParaRPr lang="en-GB" altLang="ko-KR" sz="2400" dirty="0" smtClean="0">
              <a:solidFill>
                <a:srgbClr val="1F497D"/>
              </a:solidFill>
              <a:latin typeface="STKaiti" pitchFamily="2" charset="-122"/>
              <a:ea typeface="STKaiti" pitchFamily="2" charset="-122"/>
              <a:cs typeface="Calibri" pitchFamily="34" charset="0"/>
            </a:endParaRPr>
          </a:p>
          <a:p>
            <a:pPr marL="342900" lvl="1" indent="-342900" algn="l">
              <a:lnSpc>
                <a:spcPct val="110000"/>
              </a:lnSpc>
              <a:buClr>
                <a:srgbClr val="0E438A"/>
              </a:buClr>
              <a:buSzPct val="110000"/>
              <a:buFont typeface="Wingdings" pitchFamily="2" charset="2"/>
              <a:buChar char="§"/>
            </a:pPr>
            <a:r>
              <a:rPr lang="zh-CN" altLang="en-US" sz="2400" dirty="0" smtClean="0">
                <a:solidFill>
                  <a:srgbClr val="1F497D"/>
                </a:solidFill>
                <a:latin typeface="STKaiti" pitchFamily="2" charset="-122"/>
                <a:ea typeface="STKaiti" pitchFamily="2" charset="-122"/>
                <a:cs typeface="Calibri" pitchFamily="34" charset="0"/>
              </a:rPr>
              <a:t>它可协助各国通过更好的</a:t>
            </a:r>
            <a:r>
              <a:rPr lang="en-US" altLang="zh-CN" sz="2400" dirty="0" smtClean="0">
                <a:solidFill>
                  <a:srgbClr val="1F497D"/>
                </a:solidFill>
                <a:latin typeface="STKaiti" pitchFamily="2" charset="-122"/>
                <a:ea typeface="STKaiti" pitchFamily="2" charset="-122"/>
                <a:cs typeface="Calibri" pitchFamily="34" charset="0"/>
              </a:rPr>
              <a:t>ICT</a:t>
            </a:r>
            <a:r>
              <a:rPr lang="zh-CN" altLang="en-US" sz="2400" dirty="0" smtClean="0">
                <a:solidFill>
                  <a:srgbClr val="1F497D"/>
                </a:solidFill>
                <a:latin typeface="STKaiti" pitchFamily="2" charset="-122"/>
                <a:ea typeface="STKaiti" pitchFamily="2" charset="-122"/>
                <a:cs typeface="Calibri" pitchFamily="34" charset="0"/>
              </a:rPr>
              <a:t>服务实现新的经济和社会发展水平</a:t>
            </a:r>
            <a:endParaRPr lang="en-US" sz="2400" dirty="0" smtClean="0">
              <a:solidFill>
                <a:srgbClr val="1F497D"/>
              </a:solidFill>
              <a:latin typeface="STKaiti" pitchFamily="2" charset="-122"/>
              <a:ea typeface="STKaiti" pitchFamily="2" charset="-122"/>
              <a:cs typeface="Calibri" pitchFamily="34" charset="0"/>
            </a:endParaRPr>
          </a:p>
          <a:p>
            <a:pPr marL="342900" lvl="1" indent="-342900" algn="l">
              <a:lnSpc>
                <a:spcPct val="110000"/>
              </a:lnSpc>
              <a:buClr>
                <a:srgbClr val="0E438A"/>
              </a:buClr>
              <a:buSzPct val="110000"/>
              <a:buFont typeface="Wingdings" pitchFamily="2" charset="2"/>
              <a:buChar char="§"/>
            </a:pPr>
            <a:r>
              <a:rPr lang="zh-CN" altLang="en-US" sz="2400" dirty="0" smtClean="0">
                <a:solidFill>
                  <a:srgbClr val="1F497D"/>
                </a:solidFill>
                <a:latin typeface="STKaiti" pitchFamily="2" charset="-122"/>
                <a:ea typeface="STKaiti" pitchFamily="2" charset="-122"/>
                <a:cs typeface="Calibri" pitchFamily="34" charset="0"/>
              </a:rPr>
              <a:t>其宗旨是使</a:t>
            </a:r>
            <a:r>
              <a:rPr lang="en-GB" altLang="ko-KR" sz="2400" dirty="0" smtClean="0">
                <a:solidFill>
                  <a:srgbClr val="1F497D"/>
                </a:solidFill>
                <a:latin typeface="STKaiti" pitchFamily="2" charset="-122"/>
                <a:ea typeface="STKaiti" pitchFamily="2" charset="-122"/>
                <a:cs typeface="Calibri" pitchFamily="34" charset="0"/>
              </a:rPr>
              <a:t> </a:t>
            </a:r>
            <a:r>
              <a:rPr lang="en-US" altLang="zh-CN" sz="2400" dirty="0" smtClean="0">
                <a:solidFill>
                  <a:srgbClr val="1F497D"/>
                </a:solidFill>
                <a:latin typeface="STKaiti" pitchFamily="2" charset="-122"/>
                <a:ea typeface="STKaiti" pitchFamily="2" charset="-122"/>
                <a:cs typeface="Calibri" pitchFamily="34" charset="0"/>
              </a:rPr>
              <a:t>《</a:t>
            </a:r>
            <a:r>
              <a:rPr lang="zh-CN" altLang="en-US" sz="2400" dirty="0" smtClean="0">
                <a:solidFill>
                  <a:srgbClr val="1F497D"/>
                </a:solidFill>
                <a:latin typeface="STKaiti" pitchFamily="2" charset="-122"/>
                <a:ea typeface="STKaiti" pitchFamily="2" charset="-122"/>
                <a:cs typeface="Calibri" pitchFamily="34" charset="0"/>
              </a:rPr>
              <a:t>国际电信规则</a:t>
            </a:r>
            <a:r>
              <a:rPr lang="en-US" altLang="zh-CN" sz="2400" dirty="0" smtClean="0">
                <a:solidFill>
                  <a:srgbClr val="1F497D"/>
                </a:solidFill>
                <a:latin typeface="STKaiti" pitchFamily="2" charset="-122"/>
                <a:ea typeface="STKaiti" pitchFamily="2" charset="-122"/>
                <a:cs typeface="Calibri" pitchFamily="34" charset="0"/>
              </a:rPr>
              <a:t>》</a:t>
            </a:r>
            <a:r>
              <a:rPr lang="zh-CN" altLang="en-US" sz="2400" dirty="0" smtClean="0">
                <a:solidFill>
                  <a:srgbClr val="1F497D"/>
                </a:solidFill>
                <a:latin typeface="STKaiti" pitchFamily="2" charset="-122"/>
                <a:ea typeface="STKaiti" pitchFamily="2" charset="-122"/>
                <a:cs typeface="Calibri" pitchFamily="34" charset="0"/>
              </a:rPr>
              <a:t>对于所有利益攸关方而言变得举足轻重和有用，以便这些规则可以解决和缓解当前的许多关注</a:t>
            </a:r>
            <a:endParaRPr lang="en-GB" altLang="ko-KR" sz="2400" dirty="0" smtClean="0">
              <a:solidFill>
                <a:srgbClr val="1F497D"/>
              </a:solidFill>
              <a:latin typeface="STKaiti" pitchFamily="2" charset="-122"/>
              <a:ea typeface="STKaiti" pitchFamily="2" charset="-122"/>
              <a:cs typeface="Calibri" pitchFamily="34" charset="0"/>
            </a:endParaRPr>
          </a:p>
          <a:p>
            <a:pPr marL="342900" lvl="1" indent="-342900" algn="l">
              <a:lnSpc>
                <a:spcPct val="110000"/>
              </a:lnSpc>
              <a:buClr>
                <a:srgbClr val="0E438A"/>
              </a:buClr>
              <a:buSzPct val="110000"/>
              <a:buFont typeface="Wingdings" pitchFamily="2" charset="2"/>
              <a:buChar char="§"/>
            </a:pPr>
            <a:r>
              <a:rPr lang="zh-CN" altLang="en-US" sz="2400" dirty="0" smtClean="0">
                <a:solidFill>
                  <a:srgbClr val="1F497D"/>
                </a:solidFill>
                <a:latin typeface="STKaiti" pitchFamily="2" charset="-122"/>
                <a:ea typeface="STKaiti" pitchFamily="2" charset="-122"/>
                <a:cs typeface="Calibri" pitchFamily="34" charset="0"/>
              </a:rPr>
              <a:t>这是一个不应错失的、建设通向未来可持续和包容性全球通信系统之路的良机</a:t>
            </a:r>
            <a:endParaRPr lang="en-GB" altLang="ko-KR" sz="2400" dirty="0" smtClean="0">
              <a:solidFill>
                <a:srgbClr val="1F497D"/>
              </a:solidFill>
              <a:latin typeface="STKaiti" pitchFamily="2" charset="-122"/>
              <a:ea typeface="STKaiti" pitchFamily="2" charset="-122"/>
              <a:cs typeface="Calibri" pitchFamily="34" charset="0"/>
            </a:endParaRPr>
          </a:p>
          <a:p>
            <a:pPr algn="l">
              <a:lnSpc>
                <a:spcPct val="110000"/>
              </a:lnSpc>
            </a:pPr>
            <a:endParaRPr lang="en-US" sz="2400" i="1" dirty="0">
              <a:solidFill>
                <a:srgbClr val="1F497D"/>
              </a:solidFill>
              <a:latin typeface="Calibri" pitchFamily="34" charset="0"/>
              <a:cs typeface="Calibri" pitchFamily="34" charset="0"/>
            </a:endParaRPr>
          </a:p>
        </p:txBody>
      </p:sp>
      <p:sp>
        <p:nvSpPr>
          <p:cNvPr id="6"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3000" b="1" dirty="0" smtClean="0">
                <a:solidFill>
                  <a:schemeClr val="tx2">
                    <a:lumMod val="75000"/>
                  </a:schemeClr>
                </a:solidFill>
              </a:rPr>
              <a:t>对</a:t>
            </a:r>
            <a:r>
              <a:rPr lang="en-US" sz="3000" b="1" dirty="0" smtClean="0">
                <a:solidFill>
                  <a:schemeClr val="tx2">
                    <a:lumMod val="75000"/>
                  </a:schemeClr>
                </a:solidFill>
              </a:rPr>
              <a:t>WCIT-12</a:t>
            </a:r>
            <a:r>
              <a:rPr lang="zh-CN" altLang="en-US" sz="3000" b="1" dirty="0" smtClean="0">
                <a:solidFill>
                  <a:schemeClr val="tx2">
                    <a:lumMod val="75000"/>
                  </a:schemeClr>
                </a:solidFill>
              </a:rPr>
              <a:t>的期许</a:t>
            </a:r>
            <a:endParaRPr lang="en-US" sz="3000" b="1" dirty="0">
              <a:solidFill>
                <a:schemeClr val="tx2">
                  <a:lumMod val="75000"/>
                </a:schemeClr>
              </a:solidFill>
            </a:endParaRPr>
          </a:p>
        </p:txBody>
      </p:sp>
    </p:spTree>
    <p:extLst>
      <p:ext uri="{BB962C8B-B14F-4D97-AF65-F5344CB8AC3E}">
        <p14:creationId xmlns:p14="http://schemas.microsoft.com/office/powerpoint/2010/main" val="27388584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464028" y="1214655"/>
            <a:ext cx="7908572" cy="433664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altLang="ko-KR" sz="2000" dirty="0" smtClean="0">
              <a:latin typeface="Calibri" pitchFamily="34" charset="0"/>
              <a:ea typeface="Gulim" pitchFamily="34" charset="-127"/>
              <a:cs typeface="Calibri" pitchFamily="34" charset="0"/>
            </a:endParaRPr>
          </a:p>
          <a:p>
            <a:pPr algn="l"/>
            <a:r>
              <a:rPr lang="en-GB" altLang="ko-KR" sz="2000" b="1" dirty="0" smtClean="0">
                <a:solidFill>
                  <a:schemeClr val="tx1"/>
                </a:solidFill>
                <a:ea typeface="SimSun" pitchFamily="2" charset="-122"/>
              </a:rPr>
              <a:t>WCIT-12</a:t>
            </a:r>
            <a:r>
              <a:rPr lang="zh-CN" altLang="en-US" sz="2000" b="1" dirty="0" smtClean="0">
                <a:solidFill>
                  <a:schemeClr val="tx1"/>
                </a:solidFill>
                <a:latin typeface="SimSun" pitchFamily="2" charset="-122"/>
                <a:ea typeface="SimSun" pitchFamily="2" charset="-122"/>
              </a:rPr>
              <a:t>网站：</a:t>
            </a:r>
            <a:endParaRPr lang="en-GB" altLang="ko-KR" sz="2000" b="1" dirty="0" smtClean="0">
              <a:solidFill>
                <a:schemeClr val="tx1"/>
              </a:solidFill>
              <a:latin typeface="SimSun" pitchFamily="2" charset="-122"/>
              <a:ea typeface="SimSun" pitchFamily="2" charset="-122"/>
            </a:endParaRPr>
          </a:p>
          <a:p>
            <a:pPr algn="l"/>
            <a:r>
              <a:rPr lang="en-GB" altLang="ko-KR" sz="2000" dirty="0" smtClean="0">
                <a:solidFill>
                  <a:srgbClr val="1B5BA2"/>
                </a:solidFill>
                <a:ea typeface="Gulim" pitchFamily="34" charset="-127"/>
                <a:hlinkClick r:id="rId2"/>
              </a:rPr>
              <a:t>http://www.itu.int/en/wcit-12/Pages/default.aspx</a:t>
            </a:r>
            <a:endParaRPr lang="en-GB" altLang="ko-KR" sz="2000" dirty="0" smtClean="0">
              <a:solidFill>
                <a:srgbClr val="1B5BA2"/>
              </a:solidFill>
              <a:ea typeface="Gulim" pitchFamily="34" charset="-127"/>
            </a:endParaRPr>
          </a:p>
          <a:p>
            <a:pPr algn="l"/>
            <a:endParaRPr lang="en-US" altLang="ko-KR" sz="2000" u="sng" dirty="0" smtClean="0">
              <a:solidFill>
                <a:srgbClr val="1B5BA2"/>
              </a:solidFill>
              <a:ea typeface="Gulim" pitchFamily="34" charset="-127"/>
            </a:endParaRPr>
          </a:p>
          <a:p>
            <a:pPr algn="l"/>
            <a:r>
              <a:rPr lang="en-US" altLang="ko-KR" sz="2000" b="1" dirty="0">
                <a:solidFill>
                  <a:schemeClr val="tx1"/>
                </a:solidFill>
                <a:ea typeface="SimSun" pitchFamily="2" charset="-122"/>
              </a:rPr>
              <a:t>WCIT</a:t>
            </a:r>
            <a:r>
              <a:rPr lang="zh-CN" altLang="en-US" sz="2000" b="1" dirty="0">
                <a:solidFill>
                  <a:schemeClr val="tx1"/>
                </a:solidFill>
                <a:latin typeface="SimSun" pitchFamily="2" charset="-122"/>
                <a:ea typeface="SimSun" pitchFamily="2" charset="-122"/>
              </a:rPr>
              <a:t>背景情况简介和常见问答：</a:t>
            </a:r>
            <a:endParaRPr lang="en-US" altLang="ko-KR" sz="2000" b="1" dirty="0">
              <a:solidFill>
                <a:schemeClr val="tx1"/>
              </a:solidFill>
              <a:latin typeface="SimSun" pitchFamily="2" charset="-122"/>
              <a:ea typeface="SimSun" pitchFamily="2" charset="-122"/>
            </a:endParaRPr>
          </a:p>
          <a:p>
            <a:pPr algn="l"/>
            <a:r>
              <a:rPr lang="en-US" altLang="ko-KR" sz="2000" u="sng" dirty="0" smtClean="0">
                <a:solidFill>
                  <a:srgbClr val="0000FF"/>
                </a:solidFill>
                <a:ea typeface="Gulim" pitchFamily="34" charset="-127"/>
              </a:rPr>
              <a:t>http://</a:t>
            </a:r>
            <a:r>
              <a:rPr lang="en-US" altLang="ko-KR" sz="2000" u="sng" dirty="0" err="1" smtClean="0">
                <a:solidFill>
                  <a:srgbClr val="0000FF"/>
                </a:solidFill>
                <a:ea typeface="Gulim" pitchFamily="34" charset="-127"/>
              </a:rPr>
              <a:t>www.itu.int</a:t>
            </a:r>
            <a:r>
              <a:rPr lang="en-US" altLang="ko-KR" sz="2000" u="sng" dirty="0" smtClean="0">
                <a:solidFill>
                  <a:srgbClr val="0000FF"/>
                </a:solidFill>
                <a:ea typeface="Gulim" pitchFamily="34" charset="-127"/>
              </a:rPr>
              <a:t>/en/wcit-12/Pages/WCIT-</a:t>
            </a:r>
            <a:r>
              <a:rPr lang="en-US" altLang="ko-KR" sz="2000" u="sng" dirty="0" err="1" smtClean="0">
                <a:solidFill>
                  <a:srgbClr val="0000FF"/>
                </a:solidFill>
                <a:ea typeface="Gulim" pitchFamily="34" charset="-127"/>
              </a:rPr>
              <a:t>backgroundbriefs.aspx</a:t>
            </a:r>
            <a:endParaRPr lang="en-US" altLang="ko-KR" sz="2000" u="sng" dirty="0" smtClean="0">
              <a:solidFill>
                <a:srgbClr val="0000FF"/>
              </a:solidFill>
              <a:ea typeface="Gulim" pitchFamily="34" charset="-127"/>
            </a:endParaRPr>
          </a:p>
          <a:p>
            <a:pPr algn="l"/>
            <a:r>
              <a:rPr lang="en-GB" altLang="ko-KR" sz="2000" b="1" dirty="0">
                <a:solidFill>
                  <a:schemeClr val="tx1"/>
                </a:solidFill>
                <a:latin typeface="SimSun" pitchFamily="2" charset="-122"/>
                <a:ea typeface="SimSun" pitchFamily="2" charset="-122"/>
              </a:rPr>
              <a:t/>
            </a:r>
            <a:br>
              <a:rPr lang="en-GB" altLang="ko-KR" sz="2000" b="1" dirty="0">
                <a:solidFill>
                  <a:schemeClr val="tx1"/>
                </a:solidFill>
                <a:latin typeface="SimSun" pitchFamily="2" charset="-122"/>
                <a:ea typeface="SimSun" pitchFamily="2" charset="-122"/>
              </a:rPr>
            </a:br>
            <a:r>
              <a:rPr lang="zh-CN" altLang="en-US" sz="2000" b="1" dirty="0">
                <a:solidFill>
                  <a:schemeClr val="tx1"/>
                </a:solidFill>
                <a:latin typeface="SimSun" pitchFamily="2" charset="-122"/>
                <a:ea typeface="SimSun" pitchFamily="2" charset="-122"/>
              </a:rPr>
              <a:t>国际电联理事会</a:t>
            </a:r>
            <a:r>
              <a:rPr lang="en-US" altLang="zh-CN" sz="2000" b="1" dirty="0">
                <a:solidFill>
                  <a:schemeClr val="tx1"/>
                </a:solidFill>
                <a:ea typeface="SimSun" pitchFamily="2" charset="-122"/>
              </a:rPr>
              <a:t>2012</a:t>
            </a:r>
            <a:r>
              <a:rPr lang="zh-CN" altLang="en-US" sz="2000" b="1" dirty="0">
                <a:solidFill>
                  <a:schemeClr val="tx1"/>
                </a:solidFill>
                <a:latin typeface="SimSun" pitchFamily="2" charset="-122"/>
                <a:ea typeface="SimSun" pitchFamily="2" charset="-122"/>
              </a:rPr>
              <a:t>年国际电信世界大会工作组</a:t>
            </a:r>
            <a:r>
              <a:rPr lang="zh-CN" altLang="en-US" sz="2000" b="1" dirty="0" smtClean="0">
                <a:solidFill>
                  <a:schemeClr val="tx1"/>
                </a:solidFill>
                <a:latin typeface="SimSun" pitchFamily="2" charset="-122"/>
                <a:ea typeface="SimSun" pitchFamily="2" charset="-122"/>
              </a:rPr>
              <a:t>（</a:t>
            </a:r>
            <a:r>
              <a:rPr lang="en-GB" altLang="ko-KR" sz="2000" b="1" dirty="0" smtClean="0">
                <a:solidFill>
                  <a:schemeClr val="tx1"/>
                </a:solidFill>
                <a:ea typeface="SimSun" pitchFamily="2" charset="-122"/>
              </a:rPr>
              <a:t>CWG-WCIT12</a:t>
            </a:r>
            <a:r>
              <a:rPr lang="zh-CN" altLang="en-US" sz="2000" b="1" dirty="0">
                <a:solidFill>
                  <a:schemeClr val="tx1"/>
                </a:solidFill>
                <a:latin typeface="SimSun" pitchFamily="2" charset="-122"/>
                <a:ea typeface="SimSun" pitchFamily="2" charset="-122"/>
              </a:rPr>
              <a:t>）：</a:t>
            </a:r>
            <a:r>
              <a:rPr lang="en-GB" altLang="ko-KR" sz="2000" b="1" dirty="0">
                <a:solidFill>
                  <a:schemeClr val="tx1"/>
                </a:solidFill>
                <a:latin typeface="SimSun" pitchFamily="2" charset="-122"/>
                <a:ea typeface="SimSun" pitchFamily="2" charset="-122"/>
              </a:rPr>
              <a:t/>
            </a:r>
            <a:br>
              <a:rPr lang="en-GB" altLang="ko-KR" sz="2000" b="1" dirty="0">
                <a:solidFill>
                  <a:schemeClr val="tx1"/>
                </a:solidFill>
                <a:latin typeface="SimSun" pitchFamily="2" charset="-122"/>
                <a:ea typeface="SimSun" pitchFamily="2" charset="-122"/>
              </a:rPr>
            </a:br>
            <a:r>
              <a:rPr lang="en-GB" altLang="ko-KR" sz="2000" dirty="0" smtClean="0">
                <a:latin typeface="Calibri" pitchFamily="34" charset="0"/>
                <a:ea typeface="Gulim" pitchFamily="34" charset="-127"/>
                <a:cs typeface="Calibri" pitchFamily="34" charset="0"/>
                <a:hlinkClick r:id="rId3"/>
              </a:rPr>
              <a:t>http://www.itu.int/council/groups/cwg-wcit12/index.html</a:t>
            </a:r>
            <a:r>
              <a:rPr lang="en-GB" altLang="ko-KR" sz="2000" dirty="0" smtClean="0">
                <a:latin typeface="Calibri" pitchFamily="34" charset="0"/>
                <a:ea typeface="Gulim" pitchFamily="34" charset="-127"/>
                <a:cs typeface="Calibri" pitchFamily="34" charset="0"/>
              </a:rPr>
              <a:t> </a:t>
            </a:r>
          </a:p>
          <a:p>
            <a:pPr algn="l"/>
            <a:endParaRPr lang="en-GB" altLang="ko-KR" sz="2000" dirty="0">
              <a:latin typeface="Calibri" pitchFamily="34" charset="0"/>
              <a:ea typeface="Gulim" pitchFamily="34" charset="-127"/>
              <a:cs typeface="Calibri" pitchFamily="34" charset="0"/>
            </a:endParaRPr>
          </a:p>
          <a:p>
            <a:pPr algn="l"/>
            <a:r>
              <a:rPr lang="zh-CN" altLang="en-US" sz="2000" b="1" dirty="0">
                <a:solidFill>
                  <a:schemeClr val="tx1"/>
                </a:solidFill>
                <a:latin typeface="SimSun" pitchFamily="2" charset="-122"/>
                <a:ea typeface="SimSun" pitchFamily="2" charset="-122"/>
              </a:rPr>
              <a:t>未来</a:t>
            </a:r>
            <a:r>
              <a:rPr lang="en-US" altLang="zh-CN" sz="2000" b="1" dirty="0">
                <a:solidFill>
                  <a:schemeClr val="tx1"/>
                </a:solidFill>
                <a:latin typeface="SimSun" pitchFamily="2" charset="-122"/>
                <a:ea typeface="SimSun" pitchFamily="2" charset="-122"/>
              </a:rPr>
              <a:t>《</a:t>
            </a:r>
            <a:r>
              <a:rPr lang="zh-CN" altLang="en-US" sz="2000" b="1" dirty="0">
                <a:solidFill>
                  <a:schemeClr val="tx1"/>
                </a:solidFill>
                <a:latin typeface="SimSun" pitchFamily="2" charset="-122"/>
                <a:ea typeface="SimSun" pitchFamily="2" charset="-122"/>
              </a:rPr>
              <a:t>国际电信规则</a:t>
            </a:r>
            <a:r>
              <a:rPr lang="en-US" altLang="zh-CN" sz="2000" b="1" dirty="0">
                <a:solidFill>
                  <a:schemeClr val="tx1"/>
                </a:solidFill>
                <a:latin typeface="SimSun" pitchFamily="2" charset="-122"/>
                <a:ea typeface="SimSun" pitchFamily="2" charset="-122"/>
              </a:rPr>
              <a:t>》</a:t>
            </a:r>
            <a:r>
              <a:rPr lang="zh-CN" altLang="en-US" sz="2000" b="1" dirty="0">
                <a:solidFill>
                  <a:schemeClr val="tx1"/>
                </a:solidFill>
                <a:latin typeface="SimSun" pitchFamily="2" charset="-122"/>
                <a:ea typeface="SimSun" pitchFamily="2" charset="-122"/>
              </a:rPr>
              <a:t>草案及征求公众意见的网站：</a:t>
            </a:r>
            <a:endParaRPr lang="en-GB" altLang="ko-KR" sz="2000" b="1" dirty="0">
              <a:solidFill>
                <a:schemeClr val="tx1"/>
              </a:solidFill>
              <a:latin typeface="SimSun" pitchFamily="2" charset="-122"/>
              <a:ea typeface="SimSun" pitchFamily="2" charset="-122"/>
            </a:endParaRPr>
          </a:p>
          <a:p>
            <a:pPr algn="l"/>
            <a:r>
              <a:rPr lang="en-GB" altLang="ko-KR" sz="2000" dirty="0" smtClean="0">
                <a:latin typeface="Calibri" pitchFamily="34" charset="0"/>
                <a:ea typeface="Gulim" pitchFamily="34" charset="-127"/>
                <a:cs typeface="Calibri" pitchFamily="34" charset="0"/>
                <a:hlinkClick r:id="rId4"/>
              </a:rPr>
              <a:t>http</a:t>
            </a:r>
            <a:r>
              <a:rPr lang="en-GB" altLang="ko-KR" sz="2000" dirty="0">
                <a:latin typeface="Calibri" pitchFamily="34" charset="0"/>
                <a:ea typeface="Gulim" pitchFamily="34" charset="-127"/>
                <a:cs typeface="Calibri" pitchFamily="34" charset="0"/>
                <a:hlinkClick r:id="rId4"/>
              </a:rPr>
              <a:t>://</a:t>
            </a:r>
            <a:r>
              <a:rPr lang="en-GB" altLang="ko-KR" sz="2000" dirty="0" smtClean="0">
                <a:latin typeface="Calibri" pitchFamily="34" charset="0"/>
                <a:ea typeface="Gulim" pitchFamily="34" charset="-127"/>
                <a:cs typeface="Calibri" pitchFamily="34" charset="0"/>
                <a:hlinkClick r:id="rId4"/>
              </a:rPr>
              <a:t>www.itu.int/en/wcit-12/Pages/public.aspx</a:t>
            </a:r>
            <a:endParaRPr lang="en-GB" altLang="ko-KR" sz="2000" dirty="0" smtClean="0">
              <a:latin typeface="Calibri" pitchFamily="34" charset="0"/>
              <a:ea typeface="Gulim" pitchFamily="34" charset="-127"/>
              <a:cs typeface="Calibri" pitchFamily="34" charset="0"/>
            </a:endParaRPr>
          </a:p>
          <a:p>
            <a:pPr algn="l"/>
            <a:endParaRPr lang="en-GB" altLang="ko-KR" sz="2000" dirty="0" smtClean="0">
              <a:latin typeface="Calibri" pitchFamily="34" charset="0"/>
              <a:ea typeface="Gulim" pitchFamily="34" charset="-127"/>
              <a:cs typeface="Calibri" pitchFamily="34" charset="0"/>
            </a:endParaRPr>
          </a:p>
          <a:p>
            <a:pPr algn="l"/>
            <a:endParaRPr lang="en-GB" altLang="ko-KR" sz="2000" dirty="0" smtClean="0">
              <a:latin typeface="Calibri" pitchFamily="34" charset="0"/>
              <a:ea typeface="Gulim" pitchFamily="34" charset="-127"/>
              <a:cs typeface="Calibri" pitchFamily="34" charset="0"/>
            </a:endParaRPr>
          </a:p>
          <a:p>
            <a:pPr algn="l"/>
            <a:endParaRPr lang="en-GB" altLang="ko-KR" sz="2000" dirty="0" smtClean="0">
              <a:latin typeface="Calibri" pitchFamily="34" charset="0"/>
              <a:ea typeface="Gulim" pitchFamily="34" charset="-127"/>
              <a:cs typeface="Calibri" pitchFamily="34" charset="0"/>
            </a:endParaRPr>
          </a:p>
          <a:p>
            <a:pPr lvl="1" algn="l"/>
            <a:endParaRPr lang="en-US" altLang="ko-KR" sz="2000" dirty="0" smtClean="0">
              <a:latin typeface="Calibri" pitchFamily="34" charset="0"/>
              <a:ea typeface="Gulim" pitchFamily="34" charset="-127"/>
              <a:cs typeface="Calibri" pitchFamily="34" charset="0"/>
            </a:endParaRPr>
          </a:p>
        </p:txBody>
      </p:sp>
      <p:sp>
        <p:nvSpPr>
          <p:cNvPr id="6"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zh-CN" altLang="en-US" sz="3000" b="1" dirty="0">
                <a:solidFill>
                  <a:schemeClr val="tx2">
                    <a:lumMod val="75000"/>
                  </a:schemeClr>
                </a:solidFill>
              </a:rPr>
              <a:t>有</a:t>
            </a:r>
            <a:r>
              <a:rPr lang="zh-CN" altLang="en-US" sz="3000" b="1" dirty="0" smtClean="0">
                <a:solidFill>
                  <a:schemeClr val="tx2">
                    <a:lumMod val="75000"/>
                  </a:schemeClr>
                </a:solidFill>
              </a:rPr>
              <a:t>用连接</a:t>
            </a:r>
            <a:endParaRPr lang="en-US" sz="3000" b="1" dirty="0">
              <a:solidFill>
                <a:schemeClr val="tx2">
                  <a:lumMod val="75000"/>
                </a:schemeClr>
              </a:solidFill>
            </a:endParaRPr>
          </a:p>
        </p:txBody>
      </p:sp>
    </p:spTree>
    <p:extLst>
      <p:ext uri="{BB962C8B-B14F-4D97-AF65-F5344CB8AC3E}">
        <p14:creationId xmlns:p14="http://schemas.microsoft.com/office/powerpoint/2010/main" val="207851706"/>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18678" y="2823269"/>
            <a:ext cx="5030444" cy="875606"/>
          </a:xfrm>
          <a:prstGeom prst="rect">
            <a:avLst/>
          </a:prstGeom>
        </p:spPr>
      </p:pic>
      <p:pic>
        <p:nvPicPr>
          <p:cNvPr id="6" name="Picture 5"/>
          <p:cNvPicPr>
            <a:picLocks noChangeAspect="1"/>
          </p:cNvPicPr>
          <p:nvPr/>
        </p:nvPicPr>
        <p:blipFill>
          <a:blip r:embed="rId3"/>
          <a:stretch>
            <a:fillRect/>
          </a:stretch>
        </p:blipFill>
        <p:spPr>
          <a:xfrm>
            <a:off x="2273922" y="2823269"/>
            <a:ext cx="4189174" cy="875606"/>
          </a:xfrm>
          <a:prstGeom prst="rect">
            <a:avLst/>
          </a:prstGeom>
        </p:spPr>
      </p:pic>
    </p:spTree>
    <p:extLst>
      <p:ext uri="{BB962C8B-B14F-4D97-AF65-F5344CB8AC3E}">
        <p14:creationId xmlns:p14="http://schemas.microsoft.com/office/powerpoint/2010/main" val="36533255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xit" presetSubtype="0" fill="hold" nodeType="afterEffect">
                                  <p:stCondLst>
                                    <p:cond delay="1000"/>
                                  </p:stCondLst>
                                  <p:childTnLst>
                                    <p:animEffect transition="out" filter="fade">
                                      <p:cBhvr>
                                        <p:cTn id="10" dur="3000"/>
                                        <p:tgtEl>
                                          <p:spTgt spid="4"/>
                                        </p:tgtEl>
                                      </p:cBhvr>
                                    </p:animEffect>
                                    <p:set>
                                      <p:cBhvr>
                                        <p:cTn id="11" dur="1" fill="hold">
                                          <p:stCondLst>
                                            <p:cond delay="2999"/>
                                          </p:stCondLst>
                                        </p:cTn>
                                        <p:tgtEl>
                                          <p:spTgt spid="4"/>
                                        </p:tgtEl>
                                        <p:attrNameLst>
                                          <p:attrName>style.visibility</p:attrName>
                                        </p:attrNameLst>
                                      </p:cBhvr>
                                      <p:to>
                                        <p:strVal val="hidden"/>
                                      </p:to>
                                    </p:set>
                                  </p:childTnLst>
                                </p:cTn>
                              </p:par>
                              <p:par>
                                <p:cTn id="12" presetID="10" presetClass="entr" presetSubtype="0" fill="hold" nodeType="withEffect">
                                  <p:stCondLst>
                                    <p:cond delay="2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32184" y="520894"/>
            <a:ext cx="5131793" cy="2092881"/>
          </a:xfrm>
          <a:prstGeom prst="rect">
            <a:avLst/>
          </a:prstGeom>
          <a:noFill/>
        </p:spPr>
        <p:txBody>
          <a:bodyPr wrap="square" rtlCol="0">
            <a:spAutoFit/>
          </a:bodyPr>
          <a:lstStyle/>
          <a:p>
            <a:pPr algn="r">
              <a:lnSpc>
                <a:spcPts val="4200"/>
              </a:lnSpc>
            </a:pPr>
            <a:r>
              <a:rPr lang="zh-CN" altLang="en-US" sz="4000" b="1" dirty="0">
                <a:latin typeface="+mn-ea"/>
                <a:cs typeface="Times New Roman" pitchFamily="18" charset="0"/>
              </a:rPr>
              <a:t>国</a:t>
            </a:r>
            <a:r>
              <a:rPr lang="zh-CN" altLang="en-US" sz="4000" b="1" dirty="0" smtClean="0">
                <a:latin typeface="+mn-ea"/>
                <a:cs typeface="Times New Roman" pitchFamily="18" charset="0"/>
              </a:rPr>
              <a:t>际电信</a:t>
            </a:r>
            <a:endParaRPr lang="en-US" altLang="zh-CN" sz="4000" b="1" dirty="0">
              <a:latin typeface="+mn-ea"/>
              <a:cs typeface="Times New Roman" pitchFamily="18" charset="0"/>
            </a:endParaRPr>
          </a:p>
          <a:p>
            <a:pPr algn="r">
              <a:lnSpc>
                <a:spcPts val="4200"/>
              </a:lnSpc>
            </a:pPr>
            <a:r>
              <a:rPr lang="zh-CN" altLang="en-US" sz="4000" b="1" dirty="0" smtClean="0">
                <a:latin typeface="+mn-ea"/>
                <a:cs typeface="Times New Roman" pitchFamily="18" charset="0"/>
              </a:rPr>
              <a:t>世界大会</a:t>
            </a:r>
            <a:r>
              <a:rPr lang="en-US" sz="4000" b="1" dirty="0" smtClean="0">
                <a:latin typeface="+mn-ea"/>
                <a:cs typeface="Times New Roman" pitchFamily="18" charset="0"/>
              </a:rPr>
              <a:t/>
            </a:r>
            <a:br>
              <a:rPr lang="en-US" sz="4000" b="1" dirty="0" smtClean="0">
                <a:latin typeface="+mn-ea"/>
                <a:cs typeface="Times New Roman" pitchFamily="18" charset="0"/>
              </a:rPr>
            </a:br>
            <a:r>
              <a:rPr lang="en-US" sz="2400" b="1" dirty="0" smtClean="0">
                <a:cs typeface="Times New Roman" pitchFamily="18" charset="0"/>
              </a:rPr>
              <a:t>2012</a:t>
            </a:r>
            <a:r>
              <a:rPr lang="zh-CN" altLang="en-US" sz="2400" b="1" dirty="0" smtClean="0">
                <a:cs typeface="Times New Roman" pitchFamily="18" charset="0"/>
              </a:rPr>
              <a:t>年</a:t>
            </a:r>
            <a:r>
              <a:rPr lang="en-US" altLang="zh-CN" sz="2400" b="1" dirty="0">
                <a:cs typeface="Times New Roman" pitchFamily="18" charset="0"/>
              </a:rPr>
              <a:t>12</a:t>
            </a:r>
            <a:r>
              <a:rPr lang="zh-CN" altLang="en-US" sz="2400" b="1" dirty="0">
                <a:cs typeface="Times New Roman" pitchFamily="18" charset="0"/>
              </a:rPr>
              <a:t>月</a:t>
            </a:r>
            <a:r>
              <a:rPr lang="en-US" altLang="zh-CN" sz="2400" b="1" dirty="0">
                <a:cs typeface="Times New Roman" pitchFamily="18" charset="0"/>
              </a:rPr>
              <a:t>3-14</a:t>
            </a:r>
            <a:r>
              <a:rPr lang="zh-CN" altLang="en-US" sz="2400" b="1" dirty="0" smtClean="0">
                <a:cs typeface="Times New Roman" pitchFamily="18" charset="0"/>
              </a:rPr>
              <a:t>日</a:t>
            </a:r>
            <a:endParaRPr lang="en-US" sz="2400" b="1" dirty="0" smtClean="0">
              <a:cs typeface="Times New Roman" pitchFamily="18" charset="0"/>
            </a:endParaRPr>
          </a:p>
          <a:p>
            <a:pPr algn="r">
              <a:lnSpc>
                <a:spcPts val="3000"/>
              </a:lnSpc>
            </a:pPr>
            <a:r>
              <a:rPr lang="zh-CN" altLang="en-US" sz="2400" dirty="0" smtClean="0">
                <a:latin typeface="+mn-ea"/>
                <a:cs typeface="Times New Roman" pitchFamily="18" charset="0"/>
              </a:rPr>
              <a:t>阿联酋，迪拜</a:t>
            </a:r>
            <a:endParaRPr lang="en-US" sz="2400" dirty="0" smtClean="0">
              <a:latin typeface="+mn-ea"/>
              <a:cs typeface="Times New Roman" pitchFamily="18" charset="0"/>
            </a:endParaRPr>
          </a:p>
        </p:txBody>
      </p:sp>
    </p:spTree>
    <p:extLst>
      <p:ext uri="{BB962C8B-B14F-4D97-AF65-F5344CB8AC3E}">
        <p14:creationId xmlns:p14="http://schemas.microsoft.com/office/powerpoint/2010/main" val="34026175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984695" y="1473201"/>
            <a:ext cx="5825805" cy="42386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zh-CN" altLang="en-US" sz="280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背景情况</a:t>
            </a:r>
            <a:endParaRPr kumimoji="0" lang="en-US" sz="280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en-US" altLang="zh-CN"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a:t>
            </a:r>
            <a:r>
              <a:rPr kumimoji="0" lang="zh-CN" alt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国际电信规则</a:t>
            </a:r>
            <a:r>
              <a:rPr kumimoji="0" lang="en-US" altLang="zh-CN"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a:t>
            </a:r>
            <a:r>
              <a:rPr kumimoji="0" lang="zh-CN" alt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为何重要？</a:t>
            </a:r>
            <a:endParaRPr kumimoji="0" 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zh-CN" alt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修订</a:t>
            </a:r>
            <a:r>
              <a:rPr kumimoji="0" lang="en-US" altLang="zh-CN"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a:t>
            </a:r>
            <a:r>
              <a:rPr kumimoji="0" lang="zh-CN" alt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国际电信规则</a:t>
            </a:r>
            <a:r>
              <a:rPr kumimoji="0" lang="en-US" altLang="zh-CN"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a:t>
            </a:r>
            <a:r>
              <a:rPr kumimoji="0" lang="zh-CN" alt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的必要性</a:t>
            </a:r>
            <a:endParaRPr kumimoji="0" 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zh-CN" alt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筹备进程</a:t>
            </a:r>
            <a:endParaRPr kumimoji="0" lang="en-GB"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zh-CN" alt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一些重要的提案</a:t>
            </a:r>
            <a:endParaRPr kumimoji="0" lang="en-GB"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lang="zh-CN" altLang="en-US" sz="2800" kern="0" dirty="0" smtClean="0">
                <a:solidFill>
                  <a:schemeClr val="tx2">
                    <a:lumMod val="75000"/>
                  </a:schemeClr>
                </a:solidFill>
              </a:rPr>
              <a:t>传言和误解</a:t>
            </a:r>
            <a:endParaRPr kumimoji="0" lang="en-GB" sz="2800" b="0" i="0" u="none" strike="noStrike" kern="0" cap="none" spc="0" normalizeH="0" baseline="0" noProof="0" dirty="0" smtClean="0">
              <a:ln>
                <a:noFill/>
              </a:ln>
              <a:solidFill>
                <a:schemeClr val="tx2">
                  <a:lumMod val="75000"/>
                </a:schemeClr>
              </a:solidFill>
              <a:effectLst/>
              <a:uLnTx/>
              <a:uFillTx/>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zh-CN" alt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对</a:t>
            </a:r>
            <a:r>
              <a:rPr kumimoji="0" lang="en-GB"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WCIT-12</a:t>
            </a:r>
            <a:r>
              <a:rPr kumimoji="0" lang="zh-CN" alt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的期许</a:t>
            </a:r>
            <a:endParaRPr kumimoji="0" lang="en-GB"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r>
              <a:rPr kumimoji="0" lang="zh-CN" alt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rPr>
              <a:t>有用链接</a:t>
            </a:r>
            <a:endParaRPr kumimoji="0" 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3200" b="0" i="0" u="none" strike="noStrike" kern="0" cap="none" spc="0" normalizeH="0" baseline="0" noProof="0" dirty="0">
              <a:ln>
                <a:noFill/>
              </a:ln>
              <a:solidFill>
                <a:schemeClr val="tx2">
                  <a:lumMod val="75000"/>
                </a:schemeClr>
              </a:solidFill>
              <a:effectLst/>
              <a:uLnTx/>
              <a:uFillTx/>
              <a:latin typeface="Calibri" pitchFamily="34" charset="0"/>
              <a:ea typeface="+mn-ea"/>
              <a:cs typeface="Calibri" pitchFamily="34" charset="0"/>
            </a:endParaRPr>
          </a:p>
        </p:txBody>
      </p:sp>
      <p:pic>
        <p:nvPicPr>
          <p:cNvPr id="3" name="Picture 2"/>
          <p:cNvPicPr>
            <a:picLocks noChangeAspect="1"/>
          </p:cNvPicPr>
          <p:nvPr/>
        </p:nvPicPr>
        <p:blipFill>
          <a:blip r:embed="rId2"/>
          <a:stretch>
            <a:fillRect/>
          </a:stretch>
        </p:blipFill>
        <p:spPr>
          <a:xfrm>
            <a:off x="2108200" y="660400"/>
            <a:ext cx="3721100" cy="647700"/>
          </a:xfrm>
          <a:prstGeom prst="rect">
            <a:avLst/>
          </a:prstGeom>
        </p:spPr>
      </p:pic>
    </p:spTree>
    <p:extLst>
      <p:ext uri="{BB962C8B-B14F-4D97-AF65-F5344CB8AC3E}">
        <p14:creationId xmlns:p14="http://schemas.microsoft.com/office/powerpoint/2010/main" val="9998616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116401" y="1796753"/>
            <a:ext cx="3329896" cy="3329896"/>
          </a:xfrm>
          <a:prstGeom prst="rect">
            <a:avLst/>
          </a:prstGeom>
          <a:gradFill>
            <a:gsLst>
              <a:gs pos="0">
                <a:schemeClr val="bg1"/>
              </a:gs>
              <a:gs pos="100000">
                <a:srgbClr val="97DBF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00000"/>
            <a:r>
              <a:rPr lang="en-US" altLang="zh-CN" sz="1600" b="1" dirty="0" smtClean="0">
                <a:solidFill>
                  <a:schemeClr val="tx1"/>
                </a:solidFill>
                <a:latin typeface="+mn-ea"/>
              </a:rPr>
              <a:t>《</a:t>
            </a:r>
            <a:r>
              <a:rPr lang="zh-CN" altLang="en-US" sz="1600" b="1" dirty="0" smtClean="0">
                <a:solidFill>
                  <a:schemeClr val="tx1"/>
                </a:solidFill>
                <a:latin typeface="+mn-ea"/>
              </a:rPr>
              <a:t>国际电信规则</a:t>
            </a:r>
            <a:r>
              <a:rPr lang="en-US" altLang="zh-CN" sz="1600" b="1" dirty="0" smtClean="0">
                <a:solidFill>
                  <a:schemeClr val="tx1"/>
                </a:solidFill>
                <a:latin typeface="+mn-ea"/>
              </a:rPr>
              <a:t>》</a:t>
            </a:r>
            <a:r>
              <a:rPr lang="zh-CN" altLang="en-US" sz="1600" b="1" dirty="0" smtClean="0">
                <a:solidFill>
                  <a:schemeClr val="tx1"/>
                </a:solidFill>
                <a:latin typeface="+mn-ea"/>
              </a:rPr>
              <a:t>（</a:t>
            </a:r>
            <a:r>
              <a:rPr lang="en-US" altLang="zh-CN" sz="1600" b="1" dirty="0" smtClean="0">
                <a:solidFill>
                  <a:schemeClr val="tx1"/>
                </a:solidFill>
              </a:rPr>
              <a:t>1988</a:t>
            </a:r>
            <a:r>
              <a:rPr lang="zh-CN" altLang="en-US" sz="1600" b="1" dirty="0" smtClean="0">
                <a:solidFill>
                  <a:schemeClr val="tx1"/>
                </a:solidFill>
                <a:latin typeface="+mn-ea"/>
              </a:rPr>
              <a:t>年）</a:t>
            </a:r>
            <a:endParaRPr lang="en-US" altLang="zh-CN" sz="1600" b="1" dirty="0" smtClean="0">
              <a:solidFill>
                <a:schemeClr val="tx1"/>
              </a:solidFill>
              <a:latin typeface="+mn-ea"/>
            </a:endParaRPr>
          </a:p>
          <a:p>
            <a:pPr marL="900000"/>
            <a:endParaRPr lang="en-US" sz="1600" b="1" dirty="0">
              <a:solidFill>
                <a:schemeClr val="tx1"/>
              </a:solidFill>
            </a:endParaRPr>
          </a:p>
          <a:p>
            <a:pPr marL="900000"/>
            <a:endParaRPr lang="ru-RU" sz="1600" dirty="0">
              <a:solidFill>
                <a:schemeClr val="tx1"/>
              </a:solidFill>
            </a:endParaRPr>
          </a:p>
          <a:p>
            <a:pPr marL="900000"/>
            <a:r>
              <a:rPr lang="zh-CN" altLang="en-US" sz="1600" dirty="0" smtClean="0">
                <a:solidFill>
                  <a:schemeClr val="tx1"/>
                </a:solidFill>
                <a:latin typeface="+mn-ea"/>
              </a:rPr>
              <a:t>由</a:t>
            </a:r>
            <a:r>
              <a:rPr lang="en-US" altLang="zh-CN" sz="1600" dirty="0" smtClean="0">
                <a:solidFill>
                  <a:schemeClr val="tx1"/>
                </a:solidFill>
              </a:rPr>
              <a:t>178</a:t>
            </a:r>
            <a:r>
              <a:rPr lang="zh-CN" altLang="en-US" sz="1600" dirty="0" smtClean="0">
                <a:solidFill>
                  <a:schemeClr val="tx1"/>
                </a:solidFill>
                <a:latin typeface="+mn-ea"/>
              </a:rPr>
              <a:t>个国家签署生效</a:t>
            </a:r>
            <a:endParaRPr lang="en-US" altLang="zh-CN" sz="1600" dirty="0" smtClean="0">
              <a:solidFill>
                <a:schemeClr val="tx1"/>
              </a:solidFill>
              <a:latin typeface="+mn-ea"/>
            </a:endParaRPr>
          </a:p>
          <a:p>
            <a:pPr marL="900000"/>
            <a:r>
              <a:rPr lang="zh-CN" altLang="en-US" sz="1600" dirty="0" smtClean="0">
                <a:solidFill>
                  <a:schemeClr val="tx1"/>
                </a:solidFill>
                <a:latin typeface="+mn-ea"/>
              </a:rPr>
              <a:t>时间：</a:t>
            </a:r>
            <a:r>
              <a:rPr lang="en-US" altLang="zh-CN" sz="1600" dirty="0" smtClean="0">
                <a:solidFill>
                  <a:schemeClr val="tx1"/>
                </a:solidFill>
              </a:rPr>
              <a:t>1990</a:t>
            </a:r>
            <a:r>
              <a:rPr lang="zh-CN" altLang="en-US" sz="1600" dirty="0" smtClean="0">
                <a:solidFill>
                  <a:schemeClr val="tx1"/>
                </a:solidFill>
                <a:latin typeface="+mn-ea"/>
              </a:rPr>
              <a:t>年国际电联</a:t>
            </a:r>
            <a:endParaRPr lang="en-US" altLang="zh-CN" sz="1600" dirty="0" smtClean="0">
              <a:solidFill>
                <a:schemeClr val="tx1"/>
              </a:solidFill>
              <a:latin typeface="+mn-ea"/>
            </a:endParaRPr>
          </a:p>
          <a:p>
            <a:pPr marL="900000"/>
            <a:r>
              <a:rPr lang="zh-CN" altLang="en-US" sz="1600" dirty="0" smtClean="0">
                <a:solidFill>
                  <a:schemeClr val="tx1"/>
                </a:solidFill>
                <a:latin typeface="+mn-ea"/>
              </a:rPr>
              <a:t>行使职能所依据的</a:t>
            </a:r>
            <a:endParaRPr lang="en-US" altLang="zh-CN" sz="1600" dirty="0" smtClean="0">
              <a:solidFill>
                <a:schemeClr val="tx1"/>
              </a:solidFill>
              <a:latin typeface="+mn-ea"/>
            </a:endParaRPr>
          </a:p>
          <a:p>
            <a:pPr marL="900000"/>
            <a:r>
              <a:rPr lang="zh-CN" altLang="en-US" sz="1600" dirty="0" smtClean="0">
                <a:solidFill>
                  <a:schemeClr val="tx1"/>
                </a:solidFill>
                <a:latin typeface="+mn-ea"/>
              </a:rPr>
              <a:t>四大条约之一</a:t>
            </a:r>
            <a:endParaRPr lang="ru-RU" sz="1600" dirty="0">
              <a:solidFill>
                <a:schemeClr val="tx1"/>
              </a:solidFill>
              <a:latin typeface="+mn-ea"/>
            </a:endParaRPr>
          </a:p>
        </p:txBody>
      </p:sp>
      <p:sp>
        <p:nvSpPr>
          <p:cNvPr id="2" name="Title 1"/>
          <p:cNvSpPr>
            <a:spLocks noGrp="1"/>
          </p:cNvSpPr>
          <p:nvPr>
            <p:ph type="title"/>
          </p:nvPr>
        </p:nvSpPr>
        <p:spPr>
          <a:xfrm>
            <a:off x="1257300" y="59140"/>
            <a:ext cx="7784342" cy="600501"/>
          </a:xfrm>
        </p:spPr>
        <p:txBody>
          <a:bodyPr/>
          <a:lstStyle/>
          <a:p>
            <a:pPr algn="l"/>
            <a:r>
              <a:rPr lang="zh-CN" altLang="en-US" sz="3000" b="1" dirty="0" smtClean="0">
                <a:solidFill>
                  <a:schemeClr val="tx2">
                    <a:lumMod val="75000"/>
                  </a:schemeClr>
                </a:solidFill>
              </a:rPr>
              <a:t>背景情况：</a:t>
            </a:r>
            <a:r>
              <a:rPr lang="en-US" altLang="zh-CN" sz="3000" b="1" dirty="0" smtClean="0">
                <a:solidFill>
                  <a:schemeClr val="tx2">
                    <a:lumMod val="75000"/>
                  </a:schemeClr>
                </a:solidFill>
              </a:rPr>
              <a:t>《</a:t>
            </a:r>
            <a:r>
              <a:rPr lang="zh-CN" altLang="en-US" sz="3000" b="1" dirty="0" smtClean="0">
                <a:solidFill>
                  <a:schemeClr val="tx2">
                    <a:lumMod val="75000"/>
                  </a:schemeClr>
                </a:solidFill>
              </a:rPr>
              <a:t>国际电信规则</a:t>
            </a:r>
            <a:r>
              <a:rPr lang="en-US" altLang="zh-CN" sz="3000" b="1" dirty="0" smtClean="0">
                <a:solidFill>
                  <a:schemeClr val="tx2">
                    <a:lumMod val="75000"/>
                  </a:schemeClr>
                </a:solidFill>
              </a:rPr>
              <a:t>》</a:t>
            </a:r>
            <a:r>
              <a:rPr lang="zh-CN" altLang="en-US" sz="3000" b="1" dirty="0" smtClean="0">
                <a:solidFill>
                  <a:schemeClr val="tx2">
                    <a:lumMod val="75000"/>
                  </a:schemeClr>
                </a:solidFill>
              </a:rPr>
              <a:t>的起源</a:t>
            </a:r>
            <a:endParaRPr lang="en-US" sz="3000" b="1" dirty="0">
              <a:solidFill>
                <a:schemeClr val="tx2">
                  <a:lumMod val="75000"/>
                </a:schemeClr>
              </a:solidFill>
            </a:endParaRPr>
          </a:p>
        </p:txBody>
      </p:sp>
      <p:sp>
        <p:nvSpPr>
          <p:cNvPr id="10" name="Rectangle 9"/>
          <p:cNvSpPr/>
          <p:nvPr/>
        </p:nvSpPr>
        <p:spPr>
          <a:xfrm>
            <a:off x="1879600" y="874428"/>
            <a:ext cx="2692400" cy="1117600"/>
          </a:xfrm>
          <a:prstGeom prst="rect">
            <a:avLst/>
          </a:prstGeom>
          <a:gradFill>
            <a:gsLst>
              <a:gs pos="0">
                <a:schemeClr val="bg1"/>
              </a:gs>
              <a:gs pos="100000">
                <a:srgbClr val="97DBF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CN" sz="1200" b="1" dirty="0">
                <a:solidFill>
                  <a:schemeClr val="tx1"/>
                </a:solidFill>
                <a:latin typeface="+mn-ea"/>
              </a:rPr>
              <a:t>《</a:t>
            </a:r>
            <a:r>
              <a:rPr lang="zh-CN" altLang="en-US" sz="1200" b="1" dirty="0">
                <a:solidFill>
                  <a:schemeClr val="tx1"/>
                </a:solidFill>
                <a:latin typeface="+mn-ea"/>
              </a:rPr>
              <a:t>国际电报公约规则</a:t>
            </a:r>
            <a:r>
              <a:rPr lang="en-US" altLang="zh-CN" sz="1200" b="1" dirty="0">
                <a:solidFill>
                  <a:schemeClr val="tx1"/>
                </a:solidFill>
                <a:latin typeface="+mn-ea"/>
              </a:rPr>
              <a:t>》</a:t>
            </a:r>
          </a:p>
          <a:p>
            <a:r>
              <a:rPr lang="zh-CN" altLang="en-US" sz="1200" dirty="0">
                <a:solidFill>
                  <a:schemeClr val="tx1"/>
                </a:solidFill>
                <a:latin typeface="+mn-ea"/>
              </a:rPr>
              <a:t>（</a:t>
            </a:r>
            <a:r>
              <a:rPr lang="ru-RU" sz="1200" dirty="0" smtClean="0">
                <a:solidFill>
                  <a:schemeClr val="tx1"/>
                </a:solidFill>
              </a:rPr>
              <a:t>1865</a:t>
            </a:r>
            <a:r>
              <a:rPr lang="zh-CN" altLang="en-US" sz="1200" dirty="0" smtClean="0">
                <a:solidFill>
                  <a:schemeClr val="tx1"/>
                </a:solidFill>
                <a:latin typeface="+mn-ea"/>
              </a:rPr>
              <a:t>年</a:t>
            </a:r>
            <a:r>
              <a:rPr lang="en-US" altLang="zh-CN" sz="1200" dirty="0" smtClean="0">
                <a:solidFill>
                  <a:schemeClr val="tx1"/>
                </a:solidFill>
                <a:latin typeface="+mn-ea"/>
              </a:rPr>
              <a:t>-</a:t>
            </a:r>
            <a:r>
              <a:rPr lang="ru-RU" sz="1200" dirty="0">
                <a:solidFill>
                  <a:schemeClr val="tx1"/>
                </a:solidFill>
                <a:latin typeface="+mn-ea"/>
              </a:rPr>
              <a:t> </a:t>
            </a:r>
            <a:r>
              <a:rPr lang="ru-RU" sz="1200" dirty="0">
                <a:solidFill>
                  <a:schemeClr val="tx1"/>
                </a:solidFill>
              </a:rPr>
              <a:t>1973</a:t>
            </a:r>
            <a:r>
              <a:rPr lang="zh-CN" altLang="en-US" sz="1200" dirty="0" smtClean="0">
                <a:solidFill>
                  <a:schemeClr val="tx1"/>
                </a:solidFill>
                <a:latin typeface="+mn-ea"/>
              </a:rPr>
              <a:t>年最后一次修订）</a:t>
            </a:r>
            <a:endParaRPr lang="ru-RU" sz="1200" dirty="0">
              <a:solidFill>
                <a:schemeClr val="tx1"/>
              </a:solidFill>
              <a:latin typeface="+mn-ea"/>
            </a:endParaRPr>
          </a:p>
        </p:txBody>
      </p:sp>
      <p:sp>
        <p:nvSpPr>
          <p:cNvPr id="11" name="Rectangle 10"/>
          <p:cNvSpPr/>
          <p:nvPr/>
        </p:nvSpPr>
        <p:spPr>
          <a:xfrm>
            <a:off x="2429395" y="2134107"/>
            <a:ext cx="2692400" cy="1080000"/>
          </a:xfrm>
          <a:prstGeom prst="rect">
            <a:avLst/>
          </a:prstGeom>
          <a:gradFill>
            <a:gsLst>
              <a:gs pos="0">
                <a:schemeClr val="bg1"/>
              </a:gs>
              <a:gs pos="100000">
                <a:srgbClr val="97DBF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CN" sz="1200" b="1" dirty="0" smtClean="0">
                <a:solidFill>
                  <a:schemeClr val="tx1"/>
                </a:solidFill>
                <a:latin typeface="+mn-ea"/>
              </a:rPr>
              <a:t>《</a:t>
            </a:r>
            <a:r>
              <a:rPr lang="zh-CN" altLang="en-US" sz="1200" b="1" dirty="0" smtClean="0">
                <a:solidFill>
                  <a:schemeClr val="tx1"/>
                </a:solidFill>
                <a:latin typeface="+mn-ea"/>
              </a:rPr>
              <a:t>电报规则</a:t>
            </a:r>
            <a:r>
              <a:rPr lang="en-US" altLang="zh-CN" sz="1200" b="1" dirty="0" smtClean="0">
                <a:solidFill>
                  <a:schemeClr val="tx1"/>
                </a:solidFill>
                <a:latin typeface="+mn-ea"/>
              </a:rPr>
              <a:t>》</a:t>
            </a:r>
          </a:p>
          <a:p>
            <a:r>
              <a:rPr lang="zh-CN" altLang="en-US" sz="1200" dirty="0" smtClean="0">
                <a:solidFill>
                  <a:schemeClr val="tx1"/>
                </a:solidFill>
              </a:rPr>
              <a:t>（</a:t>
            </a:r>
            <a:r>
              <a:rPr lang="ru-RU" sz="1200" dirty="0" smtClean="0">
                <a:solidFill>
                  <a:schemeClr val="tx1"/>
                </a:solidFill>
              </a:rPr>
              <a:t>1932</a:t>
            </a:r>
            <a:r>
              <a:rPr lang="zh-CN" altLang="en-US" sz="1200" dirty="0" smtClean="0">
                <a:solidFill>
                  <a:schemeClr val="tx1"/>
                </a:solidFill>
                <a:latin typeface="+mn-ea"/>
              </a:rPr>
              <a:t>年</a:t>
            </a:r>
            <a:r>
              <a:rPr lang="en-US" altLang="zh-CN" sz="1200" dirty="0" smtClean="0">
                <a:solidFill>
                  <a:schemeClr val="tx1"/>
                </a:solidFill>
                <a:latin typeface="+mn-ea"/>
              </a:rPr>
              <a:t>-</a:t>
            </a:r>
            <a:r>
              <a:rPr lang="ru-RU" sz="1200" dirty="0">
                <a:solidFill>
                  <a:schemeClr val="tx1"/>
                </a:solidFill>
                <a:latin typeface="+mn-ea"/>
              </a:rPr>
              <a:t> </a:t>
            </a:r>
            <a:r>
              <a:rPr lang="ru-RU" sz="1200" dirty="0">
                <a:solidFill>
                  <a:schemeClr val="tx1"/>
                </a:solidFill>
              </a:rPr>
              <a:t>1973</a:t>
            </a:r>
            <a:r>
              <a:rPr lang="zh-CN" altLang="en-US" sz="1200" dirty="0">
                <a:solidFill>
                  <a:schemeClr val="tx1"/>
                </a:solidFill>
                <a:latin typeface="+mn-ea"/>
              </a:rPr>
              <a:t>年最后一次修</a:t>
            </a:r>
            <a:r>
              <a:rPr lang="zh-CN" altLang="en-US" sz="1200" dirty="0" smtClean="0">
                <a:solidFill>
                  <a:schemeClr val="tx1"/>
                </a:solidFill>
                <a:latin typeface="+mn-ea"/>
              </a:rPr>
              <a:t>订）</a:t>
            </a:r>
            <a:endParaRPr lang="ru-RU" sz="1200" dirty="0">
              <a:solidFill>
                <a:schemeClr val="tx1"/>
              </a:solidFill>
              <a:latin typeface="+mn-ea"/>
            </a:endParaRPr>
          </a:p>
        </p:txBody>
      </p:sp>
      <p:sp>
        <p:nvSpPr>
          <p:cNvPr id="12" name="Isosceles Triangle 11"/>
          <p:cNvSpPr/>
          <p:nvPr/>
        </p:nvSpPr>
        <p:spPr>
          <a:xfrm rot="5400000">
            <a:off x="4700176" y="2249775"/>
            <a:ext cx="1676399" cy="843976"/>
          </a:xfrm>
          <a:prstGeom prst="triangle">
            <a:avLst>
              <a:gd name="adj" fmla="val 50259"/>
            </a:avLst>
          </a:prstGeom>
          <a:solidFill>
            <a:srgbClr val="97DB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428875" y="3708400"/>
            <a:ext cx="2692400" cy="1080000"/>
          </a:xfrm>
          <a:prstGeom prst="rect">
            <a:avLst/>
          </a:prstGeom>
          <a:gradFill>
            <a:gsLst>
              <a:gs pos="0">
                <a:schemeClr val="bg1"/>
              </a:gs>
              <a:gs pos="100000">
                <a:srgbClr val="97DBF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CN" sz="1200" b="1" dirty="0" smtClean="0">
                <a:solidFill>
                  <a:schemeClr val="tx1"/>
                </a:solidFill>
              </a:rPr>
              <a:t>《</a:t>
            </a:r>
            <a:r>
              <a:rPr lang="zh-CN" altLang="en-US" sz="1200" b="1" dirty="0" smtClean="0">
                <a:solidFill>
                  <a:schemeClr val="tx1"/>
                </a:solidFill>
              </a:rPr>
              <a:t>电话规则</a:t>
            </a:r>
            <a:r>
              <a:rPr lang="en-US" altLang="zh-CN" sz="1200" b="1" dirty="0" smtClean="0">
                <a:solidFill>
                  <a:schemeClr val="tx1"/>
                </a:solidFill>
              </a:rPr>
              <a:t>》</a:t>
            </a:r>
            <a:endParaRPr lang="ru-RU" sz="1200" b="1" dirty="0">
              <a:solidFill>
                <a:schemeClr val="tx1"/>
              </a:solidFill>
            </a:endParaRPr>
          </a:p>
          <a:p>
            <a:r>
              <a:rPr lang="zh-CN" altLang="en-US" sz="1200" dirty="0" smtClean="0">
                <a:solidFill>
                  <a:schemeClr val="tx1"/>
                </a:solidFill>
              </a:rPr>
              <a:t>（</a:t>
            </a:r>
            <a:r>
              <a:rPr lang="ru-RU" sz="1200" dirty="0" smtClean="0">
                <a:solidFill>
                  <a:schemeClr val="tx1"/>
                </a:solidFill>
              </a:rPr>
              <a:t>1932</a:t>
            </a:r>
            <a:r>
              <a:rPr lang="zh-CN" altLang="en-US" sz="1200" dirty="0" smtClean="0">
                <a:solidFill>
                  <a:schemeClr val="tx1"/>
                </a:solidFill>
              </a:rPr>
              <a:t>年</a:t>
            </a:r>
            <a:r>
              <a:rPr lang="en-US" altLang="zh-CN" sz="1200" dirty="0">
                <a:solidFill>
                  <a:schemeClr val="tx1"/>
                </a:solidFill>
              </a:rPr>
              <a:t>-</a:t>
            </a:r>
            <a:r>
              <a:rPr lang="ru-RU" sz="1200" dirty="0">
                <a:solidFill>
                  <a:schemeClr val="tx1"/>
                </a:solidFill>
              </a:rPr>
              <a:t> 1973</a:t>
            </a:r>
            <a:r>
              <a:rPr lang="zh-CN" altLang="en-US" sz="1200" dirty="0">
                <a:solidFill>
                  <a:schemeClr val="tx1"/>
                </a:solidFill>
              </a:rPr>
              <a:t>年最后一次修</a:t>
            </a:r>
            <a:r>
              <a:rPr lang="zh-CN" altLang="en-US" sz="1200" dirty="0" smtClean="0">
                <a:solidFill>
                  <a:schemeClr val="tx1"/>
                </a:solidFill>
              </a:rPr>
              <a:t>订）</a:t>
            </a:r>
            <a:endParaRPr lang="ru-RU" sz="1200" dirty="0">
              <a:solidFill>
                <a:schemeClr val="tx1"/>
              </a:solidFill>
            </a:endParaRPr>
          </a:p>
        </p:txBody>
      </p:sp>
      <p:sp>
        <p:nvSpPr>
          <p:cNvPr id="14" name="Isosceles Triangle 13"/>
          <p:cNvSpPr/>
          <p:nvPr/>
        </p:nvSpPr>
        <p:spPr>
          <a:xfrm rot="5400000">
            <a:off x="4699468" y="3822677"/>
            <a:ext cx="1676399" cy="843976"/>
          </a:xfrm>
          <a:prstGeom prst="triangle">
            <a:avLst>
              <a:gd name="adj" fmla="val 50259"/>
            </a:avLst>
          </a:prstGeom>
          <a:solidFill>
            <a:srgbClr val="97DB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879600" y="4960988"/>
            <a:ext cx="2692400" cy="1117600"/>
          </a:xfrm>
          <a:prstGeom prst="rect">
            <a:avLst/>
          </a:prstGeom>
          <a:gradFill>
            <a:gsLst>
              <a:gs pos="0">
                <a:schemeClr val="bg1"/>
              </a:gs>
              <a:gs pos="100000">
                <a:srgbClr val="97DBF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CN" sz="1200" b="1" dirty="0" smtClean="0">
                <a:solidFill>
                  <a:schemeClr val="tx1"/>
                </a:solidFill>
              </a:rPr>
              <a:t>《</a:t>
            </a:r>
            <a:r>
              <a:rPr lang="zh-CN" altLang="en-US" sz="1200" b="1" dirty="0" smtClean="0">
                <a:solidFill>
                  <a:schemeClr val="tx1"/>
                </a:solidFill>
              </a:rPr>
              <a:t>无线电规则</a:t>
            </a:r>
            <a:r>
              <a:rPr lang="en-US" altLang="zh-CN" sz="1200" b="1" dirty="0" smtClean="0">
                <a:solidFill>
                  <a:schemeClr val="tx1"/>
                </a:solidFill>
              </a:rPr>
              <a:t>》</a:t>
            </a:r>
            <a:endParaRPr lang="ru-RU" sz="1200" b="1" dirty="0">
              <a:solidFill>
                <a:schemeClr val="tx1"/>
              </a:solidFill>
            </a:endParaRPr>
          </a:p>
          <a:p>
            <a:r>
              <a:rPr lang="zh-CN" altLang="en-US" sz="1200" dirty="0" smtClean="0">
                <a:solidFill>
                  <a:schemeClr val="tx1"/>
                </a:solidFill>
              </a:rPr>
              <a:t>（</a:t>
            </a:r>
            <a:r>
              <a:rPr lang="ru-RU" sz="1200" dirty="0" smtClean="0">
                <a:solidFill>
                  <a:schemeClr val="tx1"/>
                </a:solidFill>
              </a:rPr>
              <a:t>1906 </a:t>
            </a:r>
            <a:r>
              <a:rPr lang="zh-CN" altLang="en-US" sz="1200" dirty="0" smtClean="0">
                <a:solidFill>
                  <a:schemeClr val="tx1"/>
                </a:solidFill>
              </a:rPr>
              <a:t>年</a:t>
            </a:r>
            <a:r>
              <a:rPr lang="en-US" altLang="zh-CN" sz="1200" dirty="0" smtClean="0">
                <a:solidFill>
                  <a:schemeClr val="tx1"/>
                </a:solidFill>
              </a:rPr>
              <a:t>-</a:t>
            </a:r>
            <a:r>
              <a:rPr lang="ru-RU" sz="1200" dirty="0" smtClean="0">
                <a:solidFill>
                  <a:schemeClr val="tx1"/>
                </a:solidFill>
              </a:rPr>
              <a:t>2012</a:t>
            </a:r>
            <a:r>
              <a:rPr lang="zh-CN" altLang="en-US" sz="1200" dirty="0">
                <a:solidFill>
                  <a:schemeClr val="tx1"/>
                </a:solidFill>
              </a:rPr>
              <a:t>年最后一次修</a:t>
            </a:r>
            <a:r>
              <a:rPr lang="zh-CN" altLang="en-US" sz="1200" dirty="0" smtClean="0">
                <a:solidFill>
                  <a:schemeClr val="tx1"/>
                </a:solidFill>
              </a:rPr>
              <a:t>订）</a:t>
            </a:r>
            <a:endParaRPr lang="ru-RU" sz="1200" dirty="0">
              <a:solidFill>
                <a:schemeClr val="tx1"/>
              </a:solidFill>
            </a:endParaRPr>
          </a:p>
        </p:txBody>
      </p:sp>
    </p:spTree>
    <p:extLst>
      <p:ext uri="{BB962C8B-B14F-4D97-AF65-F5344CB8AC3E}">
        <p14:creationId xmlns:p14="http://schemas.microsoft.com/office/powerpoint/2010/main" val="110503149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676400" y="863600"/>
            <a:ext cx="6615942" cy="45901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defTabSz="914400">
              <a:buNone/>
              <a:defRPr/>
            </a:pPr>
            <a:r>
              <a:rPr lang="en-US" altLang="zh-CN" sz="2200" kern="0" dirty="0">
                <a:solidFill>
                  <a:schemeClr val="tx2"/>
                </a:solidFill>
                <a:latin typeface="STKaiti" pitchFamily="2" charset="-122"/>
                <a:ea typeface="STKaiti" pitchFamily="2" charset="-122"/>
              </a:rPr>
              <a:t>《</a:t>
            </a:r>
            <a:r>
              <a:rPr lang="zh-CN" altLang="en-US" sz="2200" kern="0" dirty="0">
                <a:solidFill>
                  <a:schemeClr val="tx2"/>
                </a:solidFill>
                <a:latin typeface="STKaiti" pitchFamily="2" charset="-122"/>
                <a:ea typeface="STKaiti" pitchFamily="2" charset="-122"/>
              </a:rPr>
              <a:t>国际电信规则</a:t>
            </a:r>
            <a:r>
              <a:rPr lang="en-US" altLang="zh-CN" sz="2200" kern="0" dirty="0">
                <a:solidFill>
                  <a:schemeClr val="tx2"/>
                </a:solidFill>
                <a:latin typeface="STKaiti" pitchFamily="2" charset="-122"/>
                <a:ea typeface="STKaiti" pitchFamily="2" charset="-122"/>
              </a:rPr>
              <a:t>》 </a:t>
            </a:r>
            <a:r>
              <a:rPr lang="zh-CN" altLang="en-US" sz="2200" kern="0" dirty="0">
                <a:solidFill>
                  <a:schemeClr val="tx2"/>
                </a:solidFill>
                <a:latin typeface="STKaiti" pitchFamily="2" charset="-122"/>
                <a:ea typeface="STKaiti" pitchFamily="2" charset="-122"/>
              </a:rPr>
              <a:t>（</a:t>
            </a:r>
            <a:r>
              <a:rPr lang="en-US" altLang="zh-CN" sz="2200" kern="0" dirty="0" smtClean="0">
                <a:solidFill>
                  <a:schemeClr val="tx2"/>
                </a:solidFill>
                <a:latin typeface="STKaiti" pitchFamily="2" charset="-122"/>
                <a:ea typeface="STKaiti" pitchFamily="2" charset="-122"/>
              </a:rPr>
              <a:t>ITR</a:t>
            </a:r>
            <a:r>
              <a:rPr lang="zh-CN" altLang="en-US" sz="2200" kern="0" dirty="0">
                <a:solidFill>
                  <a:schemeClr val="tx2"/>
                </a:solidFill>
                <a:latin typeface="STKaiti" pitchFamily="2" charset="-122"/>
                <a:ea typeface="STKaiti" pitchFamily="2" charset="-122"/>
              </a:rPr>
              <a:t>）</a:t>
            </a:r>
            <a:r>
              <a:rPr lang="zh-CN" altLang="en-US" sz="2200" kern="0" dirty="0" smtClean="0">
                <a:solidFill>
                  <a:schemeClr val="tx2"/>
                </a:solidFill>
                <a:latin typeface="STKaiti" pitchFamily="2" charset="-122"/>
                <a:ea typeface="STKaiti" pitchFamily="2" charset="-122"/>
              </a:rPr>
              <a:t>：</a:t>
            </a:r>
            <a:endParaRPr lang="en-GB" sz="2200" kern="0" dirty="0" smtClean="0">
              <a:solidFill>
                <a:schemeClr val="tx2"/>
              </a:solidFill>
              <a:latin typeface="STKaiti" pitchFamily="2" charset="-122"/>
              <a:ea typeface="STKaiti" pitchFamily="2" charset="-122"/>
            </a:endParaRPr>
          </a:p>
          <a:p>
            <a:pPr defTabSz="914400">
              <a:defRPr/>
            </a:pPr>
            <a:r>
              <a:rPr lang="zh-CN" altLang="en-US" sz="2000" kern="0" dirty="0" smtClean="0">
                <a:solidFill>
                  <a:schemeClr val="tx2"/>
                </a:solidFill>
              </a:rPr>
              <a:t>规定了国际电信提供和运营的一般原则</a:t>
            </a:r>
            <a:endParaRPr lang="en-US" sz="2000" kern="0" dirty="0" smtClean="0">
              <a:solidFill>
                <a:schemeClr val="tx2"/>
              </a:solidFill>
            </a:endParaRPr>
          </a:p>
          <a:p>
            <a:pPr defTabSz="914400">
              <a:defRPr/>
            </a:pPr>
            <a:r>
              <a:rPr lang="zh-CN" altLang="en-US" sz="2000" kern="0" dirty="0" smtClean="0">
                <a:solidFill>
                  <a:schemeClr val="tx2"/>
                </a:solidFill>
              </a:rPr>
              <a:t>促进全球互连和互操作</a:t>
            </a:r>
            <a:endParaRPr lang="en-US" sz="2000" kern="0" dirty="0" smtClean="0">
              <a:solidFill>
                <a:schemeClr val="tx2"/>
              </a:solidFill>
            </a:endParaRPr>
          </a:p>
          <a:p>
            <a:pPr defTabSz="914400">
              <a:defRPr/>
            </a:pPr>
            <a:r>
              <a:rPr lang="zh-CN" altLang="en-US" sz="2000" kern="0" dirty="0" smtClean="0">
                <a:solidFill>
                  <a:schemeClr val="tx2"/>
                </a:solidFill>
              </a:rPr>
              <a:t>加强技术设施的和谐发展和高效运营</a:t>
            </a:r>
            <a:endParaRPr lang="en-US" sz="2000" kern="0" dirty="0" smtClean="0">
              <a:solidFill>
                <a:schemeClr val="tx2"/>
              </a:solidFill>
            </a:endParaRPr>
          </a:p>
          <a:p>
            <a:pPr defTabSz="914400">
              <a:defRPr/>
            </a:pPr>
            <a:r>
              <a:rPr lang="zh-CN" altLang="en-US" sz="2000" kern="0" dirty="0" smtClean="0">
                <a:solidFill>
                  <a:schemeClr val="tx2"/>
                </a:solidFill>
              </a:rPr>
              <a:t>改进国际电信业务的效率、有用性和可用度</a:t>
            </a:r>
            <a:endParaRPr lang="en-US" sz="2000" kern="0" dirty="0" smtClean="0">
              <a:solidFill>
                <a:schemeClr val="tx2"/>
              </a:solidFill>
            </a:endParaRPr>
          </a:p>
          <a:p>
            <a:pPr defTabSz="914400">
              <a:defRPr/>
            </a:pPr>
            <a:r>
              <a:rPr lang="zh-CN" altLang="en-US" sz="2000" kern="0" dirty="0" smtClean="0">
                <a:solidFill>
                  <a:schemeClr val="tx2"/>
                </a:solidFill>
              </a:rPr>
              <a:t>国际网络和业务需要条约层次的条款</a:t>
            </a:r>
            <a:endParaRPr lang="en-US" sz="2000" kern="0" dirty="0">
              <a:solidFill>
                <a:schemeClr val="tx2"/>
              </a:solidFill>
            </a:endParaRPr>
          </a:p>
          <a:p>
            <a:pPr marL="0" indent="0">
              <a:buNone/>
            </a:pPr>
            <a:endParaRPr lang="en-US" sz="1000" b="1" i="1" dirty="0" smtClean="0">
              <a:solidFill>
                <a:schemeClr val="tx2"/>
              </a:solidFill>
            </a:endParaRPr>
          </a:p>
          <a:p>
            <a:pPr marL="0" indent="0">
              <a:buNone/>
            </a:pPr>
            <a:r>
              <a:rPr lang="zh-CN" altLang="en-US" sz="2400" dirty="0" smtClean="0">
                <a:solidFill>
                  <a:schemeClr val="tx2"/>
                </a:solidFill>
                <a:latin typeface="STKaiti" pitchFamily="2" charset="-122"/>
                <a:ea typeface="STKaiti" pitchFamily="2" charset="-122"/>
              </a:rPr>
              <a:t>我们如何通过电话或计算机，以话音、视频和数据方式在全球进行相互交流是</a:t>
            </a:r>
            <a:r>
              <a:rPr lang="en-US" altLang="zh-CN" sz="2400" dirty="0" smtClean="0">
                <a:solidFill>
                  <a:schemeClr val="tx2"/>
                </a:solidFill>
                <a:latin typeface="STKaiti" pitchFamily="2" charset="-122"/>
                <a:ea typeface="STKaiti" pitchFamily="2" charset="-122"/>
              </a:rPr>
              <a:t>《</a:t>
            </a:r>
            <a:r>
              <a:rPr lang="zh-CN" altLang="en-US" sz="2400" dirty="0" smtClean="0">
                <a:solidFill>
                  <a:schemeClr val="tx2"/>
                </a:solidFill>
                <a:latin typeface="STKaiti" pitchFamily="2" charset="-122"/>
                <a:ea typeface="STKaiti" pitchFamily="2" charset="-122"/>
              </a:rPr>
              <a:t>国际电信规则</a:t>
            </a:r>
            <a:r>
              <a:rPr lang="en-US" altLang="zh-CN" sz="2400" dirty="0" smtClean="0">
                <a:solidFill>
                  <a:schemeClr val="tx2"/>
                </a:solidFill>
                <a:latin typeface="STKaiti" pitchFamily="2" charset="-122"/>
                <a:ea typeface="STKaiti" pitchFamily="2" charset="-122"/>
              </a:rPr>
              <a:t>》</a:t>
            </a:r>
            <a:r>
              <a:rPr lang="zh-CN" altLang="en-US" sz="2400" dirty="0" smtClean="0">
                <a:solidFill>
                  <a:schemeClr val="tx2"/>
                </a:solidFill>
                <a:latin typeface="STKaiti" pitchFamily="2" charset="-122"/>
                <a:ea typeface="STKaiti" pitchFamily="2" charset="-122"/>
              </a:rPr>
              <a:t>的基调。</a:t>
            </a:r>
            <a:endParaRPr lang="en-US" sz="2400" kern="0" dirty="0" smtClean="0">
              <a:solidFill>
                <a:schemeClr val="tx2"/>
              </a:solidFill>
              <a:latin typeface="STKaiti" pitchFamily="2" charset="-122"/>
              <a:ea typeface="STKaiti" pitchFamily="2" charset="-122"/>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zh-CN" sz="3000" b="1" dirty="0" smtClean="0">
                <a:solidFill>
                  <a:schemeClr val="tx2">
                    <a:lumMod val="75000"/>
                  </a:schemeClr>
                </a:solidFill>
              </a:rPr>
              <a:t>《</a:t>
            </a:r>
            <a:r>
              <a:rPr lang="zh-CN" altLang="en-US" sz="3000" b="1" dirty="0" smtClean="0">
                <a:solidFill>
                  <a:schemeClr val="tx2">
                    <a:lumMod val="75000"/>
                  </a:schemeClr>
                </a:solidFill>
              </a:rPr>
              <a:t>国际电信规则</a:t>
            </a:r>
            <a:r>
              <a:rPr lang="en-US" altLang="zh-CN" sz="3000" b="1" dirty="0" smtClean="0">
                <a:solidFill>
                  <a:schemeClr val="tx2">
                    <a:lumMod val="75000"/>
                  </a:schemeClr>
                </a:solidFill>
              </a:rPr>
              <a:t>》</a:t>
            </a:r>
            <a:r>
              <a:rPr lang="zh-CN" altLang="en-US" sz="3000" b="1" dirty="0" smtClean="0">
                <a:solidFill>
                  <a:schemeClr val="tx2">
                    <a:lumMod val="75000"/>
                  </a:schemeClr>
                </a:solidFill>
              </a:rPr>
              <a:t>为何重要？</a:t>
            </a:r>
            <a:endParaRPr lang="en-US" sz="3000" b="1" dirty="0">
              <a:solidFill>
                <a:schemeClr val="tx2">
                  <a:lumMod val="75000"/>
                </a:schemeClr>
              </a:solidFill>
            </a:endParaRPr>
          </a:p>
        </p:txBody>
      </p:sp>
    </p:spTree>
    <p:extLst>
      <p:ext uri="{BB962C8B-B14F-4D97-AF65-F5344CB8AC3E}">
        <p14:creationId xmlns:p14="http://schemas.microsoft.com/office/powerpoint/2010/main" val="4423654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820738"/>
            <a:ext cx="7175500" cy="4708525"/>
          </a:xfrm>
        </p:spPr>
        <p:txBody>
          <a:bodyPr/>
          <a:lstStyle/>
          <a:p>
            <a:r>
              <a:rPr lang="zh-CN" altLang="en-US" sz="2000" b="1" dirty="0" smtClean="0">
                <a:solidFill>
                  <a:schemeClr val="accent1">
                    <a:lumMod val="75000"/>
                  </a:schemeClr>
                </a:solidFill>
              </a:rPr>
              <a:t>第</a:t>
            </a:r>
            <a:r>
              <a:rPr lang="en-US" altLang="zh-CN" sz="2000" b="1" dirty="0" smtClean="0">
                <a:solidFill>
                  <a:schemeClr val="accent1">
                    <a:lumMod val="75000"/>
                  </a:schemeClr>
                </a:solidFill>
              </a:rPr>
              <a:t>1</a:t>
            </a:r>
            <a:r>
              <a:rPr lang="zh-CN" altLang="en-US" sz="2000" b="1" dirty="0" smtClean="0">
                <a:solidFill>
                  <a:schemeClr val="accent1">
                    <a:lumMod val="75000"/>
                  </a:schemeClr>
                </a:solidFill>
              </a:rPr>
              <a:t>条：</a:t>
            </a:r>
            <a:r>
              <a:rPr lang="zh-CN" altLang="en-US" sz="2000" dirty="0" smtClean="0">
                <a:solidFill>
                  <a:schemeClr val="accent1">
                    <a:lumMod val="75000"/>
                  </a:schemeClr>
                </a:solidFill>
              </a:rPr>
              <a:t>宗旨</a:t>
            </a:r>
            <a:endParaRPr lang="en-US" sz="2000" dirty="0" smtClean="0">
              <a:solidFill>
                <a:schemeClr val="accent1">
                  <a:lumMod val="75000"/>
                </a:schemeClr>
              </a:solidFill>
            </a:endParaRPr>
          </a:p>
          <a:p>
            <a:r>
              <a:rPr lang="zh-CN" altLang="en-US" sz="2000" b="1" dirty="0" smtClean="0">
                <a:solidFill>
                  <a:schemeClr val="accent1">
                    <a:lumMod val="75000"/>
                  </a:schemeClr>
                </a:solidFill>
              </a:rPr>
              <a:t>第</a:t>
            </a:r>
            <a:r>
              <a:rPr lang="en-US" altLang="zh-CN" sz="2000" b="1" dirty="0" smtClean="0">
                <a:solidFill>
                  <a:schemeClr val="accent1">
                    <a:lumMod val="75000"/>
                  </a:schemeClr>
                </a:solidFill>
              </a:rPr>
              <a:t>2</a:t>
            </a:r>
            <a:r>
              <a:rPr lang="zh-CN" altLang="en-US" sz="2000" b="1" dirty="0" smtClean="0">
                <a:solidFill>
                  <a:schemeClr val="accent1">
                    <a:lumMod val="75000"/>
                  </a:schemeClr>
                </a:solidFill>
              </a:rPr>
              <a:t>条：</a:t>
            </a:r>
            <a:r>
              <a:rPr lang="zh-CN" altLang="en-US" sz="2000" dirty="0" smtClean="0">
                <a:solidFill>
                  <a:schemeClr val="accent1">
                    <a:lumMod val="75000"/>
                  </a:schemeClr>
                </a:solidFill>
              </a:rPr>
              <a:t>定义</a:t>
            </a:r>
            <a:endParaRPr lang="en-US" sz="2000" dirty="0" smtClean="0">
              <a:solidFill>
                <a:schemeClr val="accent1">
                  <a:lumMod val="75000"/>
                </a:schemeClr>
              </a:solidFill>
            </a:endParaRPr>
          </a:p>
          <a:p>
            <a:r>
              <a:rPr lang="zh-CN" altLang="en-US" sz="2000" b="1" dirty="0" smtClean="0">
                <a:solidFill>
                  <a:schemeClr val="accent1">
                    <a:lumMod val="75000"/>
                  </a:schemeClr>
                </a:solidFill>
              </a:rPr>
              <a:t>第</a:t>
            </a:r>
            <a:r>
              <a:rPr lang="en-US" altLang="zh-CN" sz="2000" b="1" dirty="0" smtClean="0">
                <a:solidFill>
                  <a:schemeClr val="accent1">
                    <a:lumMod val="75000"/>
                  </a:schemeClr>
                </a:solidFill>
              </a:rPr>
              <a:t>3</a:t>
            </a:r>
            <a:r>
              <a:rPr lang="zh-CN" altLang="en-US" sz="2000" b="1" dirty="0" smtClean="0">
                <a:solidFill>
                  <a:schemeClr val="accent1">
                    <a:lumMod val="75000"/>
                  </a:schemeClr>
                </a:solidFill>
              </a:rPr>
              <a:t>条：</a:t>
            </a:r>
            <a:r>
              <a:rPr lang="zh-CN" altLang="en-US" sz="2000" dirty="0" smtClean="0">
                <a:solidFill>
                  <a:schemeClr val="accent1">
                    <a:lumMod val="75000"/>
                  </a:schemeClr>
                </a:solidFill>
              </a:rPr>
              <a:t>在良好技术质量基础上进行通信的权利；各国协调其基础设施</a:t>
            </a:r>
            <a:endParaRPr lang="en-US" sz="2000" dirty="0" smtClean="0">
              <a:solidFill>
                <a:schemeClr val="accent1">
                  <a:lumMod val="75000"/>
                </a:schemeClr>
              </a:solidFill>
            </a:endParaRPr>
          </a:p>
          <a:p>
            <a:r>
              <a:rPr lang="zh-CN" altLang="en-US" sz="2000" b="1" dirty="0" smtClean="0">
                <a:solidFill>
                  <a:schemeClr val="accent1">
                    <a:lumMod val="75000"/>
                  </a:schemeClr>
                </a:solidFill>
              </a:rPr>
              <a:t>第</a:t>
            </a:r>
            <a:r>
              <a:rPr lang="en-US" altLang="zh-CN" sz="2000" b="1" dirty="0" smtClean="0">
                <a:solidFill>
                  <a:schemeClr val="accent1">
                    <a:lumMod val="75000"/>
                  </a:schemeClr>
                </a:solidFill>
              </a:rPr>
              <a:t>4</a:t>
            </a:r>
            <a:r>
              <a:rPr lang="zh-CN" altLang="en-US" sz="2000" b="1" dirty="0" smtClean="0">
                <a:solidFill>
                  <a:schemeClr val="accent1">
                    <a:lumMod val="75000"/>
                  </a:schemeClr>
                </a:solidFill>
              </a:rPr>
              <a:t>条：</a:t>
            </a:r>
            <a:r>
              <a:rPr lang="zh-CN" altLang="en-US" sz="2000" dirty="0" smtClean="0">
                <a:solidFill>
                  <a:schemeClr val="accent1">
                    <a:lumMod val="75000"/>
                  </a:schemeClr>
                </a:solidFill>
              </a:rPr>
              <a:t>向公众提供国际电信业务</a:t>
            </a:r>
            <a:endParaRPr lang="en-US" sz="2000" dirty="0" smtClean="0">
              <a:solidFill>
                <a:schemeClr val="accent1">
                  <a:lumMod val="75000"/>
                </a:schemeClr>
              </a:solidFill>
            </a:endParaRPr>
          </a:p>
          <a:p>
            <a:r>
              <a:rPr lang="zh-CN" altLang="en-US" sz="2000" b="1" dirty="0" smtClean="0">
                <a:solidFill>
                  <a:schemeClr val="accent1">
                    <a:lumMod val="75000"/>
                  </a:schemeClr>
                </a:solidFill>
              </a:rPr>
              <a:t>第</a:t>
            </a:r>
            <a:r>
              <a:rPr lang="en-US" altLang="zh-CN" sz="2000" b="1" dirty="0" smtClean="0">
                <a:solidFill>
                  <a:schemeClr val="accent1">
                    <a:lumMod val="75000"/>
                  </a:schemeClr>
                </a:solidFill>
              </a:rPr>
              <a:t>5</a:t>
            </a:r>
            <a:r>
              <a:rPr lang="zh-CN" altLang="en-US" sz="2000" b="1" dirty="0" smtClean="0">
                <a:solidFill>
                  <a:schemeClr val="accent1">
                    <a:lumMod val="75000"/>
                  </a:schemeClr>
                </a:solidFill>
              </a:rPr>
              <a:t>条：</a:t>
            </a:r>
            <a:r>
              <a:rPr lang="zh-CN" altLang="en-US" sz="2000" dirty="0" smtClean="0">
                <a:solidFill>
                  <a:schemeClr val="accent1">
                    <a:lumMod val="75000"/>
                  </a:schemeClr>
                </a:solidFill>
              </a:rPr>
              <a:t>给予应急通信优先权</a:t>
            </a:r>
            <a:endParaRPr lang="en-US" sz="2000" dirty="0" smtClean="0">
              <a:solidFill>
                <a:schemeClr val="accent1">
                  <a:lumMod val="75000"/>
                </a:schemeClr>
              </a:solidFill>
            </a:endParaRPr>
          </a:p>
          <a:p>
            <a:r>
              <a:rPr lang="zh-CN" altLang="en-US" sz="2000" b="1" dirty="0" smtClean="0">
                <a:solidFill>
                  <a:schemeClr val="accent1">
                    <a:lumMod val="75000"/>
                  </a:schemeClr>
                </a:solidFill>
              </a:rPr>
              <a:t>第</a:t>
            </a:r>
            <a:r>
              <a:rPr lang="en-US" altLang="zh-CN" sz="2000" b="1" dirty="0" smtClean="0">
                <a:solidFill>
                  <a:schemeClr val="accent1">
                    <a:lumMod val="75000"/>
                  </a:schemeClr>
                </a:solidFill>
              </a:rPr>
              <a:t>6</a:t>
            </a:r>
            <a:r>
              <a:rPr lang="zh-CN" altLang="en-US" sz="2000" b="1" dirty="0" smtClean="0">
                <a:solidFill>
                  <a:schemeClr val="accent1">
                    <a:lumMod val="75000"/>
                  </a:schemeClr>
                </a:solidFill>
              </a:rPr>
              <a:t>条</a:t>
            </a:r>
            <a:r>
              <a:rPr lang="zh-CN" altLang="en-US" sz="2000" b="1" dirty="0">
                <a:solidFill>
                  <a:schemeClr val="accent1">
                    <a:lumMod val="75000"/>
                  </a:schemeClr>
                </a:solidFill>
              </a:rPr>
              <a:t>：</a:t>
            </a:r>
            <a:r>
              <a:rPr lang="en-US" sz="2000" b="1" dirty="0" smtClean="0">
                <a:solidFill>
                  <a:schemeClr val="accent1">
                    <a:lumMod val="75000"/>
                  </a:schemeClr>
                </a:solidFill>
              </a:rPr>
              <a:t> </a:t>
            </a:r>
            <a:r>
              <a:rPr lang="zh-CN" altLang="en-US" sz="2000" dirty="0" smtClean="0">
                <a:solidFill>
                  <a:schemeClr val="accent1">
                    <a:lumMod val="75000"/>
                  </a:schemeClr>
                </a:solidFill>
              </a:rPr>
              <a:t>业务收费和运营商间的结算价</a:t>
            </a:r>
            <a:endParaRPr lang="en-US" sz="2000" dirty="0" smtClean="0">
              <a:solidFill>
                <a:schemeClr val="accent1">
                  <a:lumMod val="75000"/>
                </a:schemeClr>
              </a:solidFill>
            </a:endParaRPr>
          </a:p>
          <a:p>
            <a:r>
              <a:rPr lang="zh-CN" altLang="en-US" sz="2000" b="1" dirty="0" smtClean="0">
                <a:solidFill>
                  <a:schemeClr val="accent1">
                    <a:lumMod val="75000"/>
                  </a:schemeClr>
                </a:solidFill>
              </a:rPr>
              <a:t>第</a:t>
            </a:r>
            <a:r>
              <a:rPr lang="en-US" altLang="zh-CN" sz="2000" b="1" dirty="0" smtClean="0">
                <a:solidFill>
                  <a:schemeClr val="accent1">
                    <a:lumMod val="75000"/>
                  </a:schemeClr>
                </a:solidFill>
              </a:rPr>
              <a:t>7</a:t>
            </a:r>
            <a:r>
              <a:rPr lang="zh-CN" altLang="en-US" sz="2000" b="1" dirty="0" smtClean="0">
                <a:solidFill>
                  <a:schemeClr val="accent1">
                    <a:lumMod val="75000"/>
                  </a:schemeClr>
                </a:solidFill>
              </a:rPr>
              <a:t>条</a:t>
            </a:r>
            <a:r>
              <a:rPr lang="zh-CN" altLang="en-US" sz="2000" b="1" dirty="0">
                <a:solidFill>
                  <a:schemeClr val="accent1">
                    <a:lumMod val="75000"/>
                  </a:schemeClr>
                </a:solidFill>
              </a:rPr>
              <a:t>： </a:t>
            </a:r>
            <a:r>
              <a:rPr lang="zh-CN" altLang="en-US" sz="2000" dirty="0" smtClean="0">
                <a:solidFill>
                  <a:schemeClr val="accent1">
                    <a:lumMod val="75000"/>
                  </a:schemeClr>
                </a:solidFill>
              </a:rPr>
              <a:t>当“危及国家安全，或违反国家法律、公共秩序或社会风化”时，中止业务</a:t>
            </a:r>
            <a:endParaRPr lang="en-US" sz="2000" dirty="0" smtClean="0">
              <a:solidFill>
                <a:schemeClr val="accent1">
                  <a:lumMod val="75000"/>
                </a:schemeClr>
              </a:solidFill>
            </a:endParaRPr>
          </a:p>
          <a:p>
            <a:r>
              <a:rPr lang="zh-CN" altLang="en-US" sz="2000" b="1" dirty="0" smtClean="0">
                <a:solidFill>
                  <a:schemeClr val="accent1">
                    <a:lumMod val="75000"/>
                  </a:schemeClr>
                </a:solidFill>
              </a:rPr>
              <a:t>第</a:t>
            </a:r>
            <a:r>
              <a:rPr lang="en-US" altLang="zh-CN" sz="2000" b="1" dirty="0" smtClean="0">
                <a:solidFill>
                  <a:schemeClr val="accent1">
                    <a:lumMod val="75000"/>
                  </a:schemeClr>
                </a:solidFill>
              </a:rPr>
              <a:t>8</a:t>
            </a:r>
            <a:r>
              <a:rPr lang="zh-CN" altLang="en-US" sz="2000" b="1" dirty="0" smtClean="0">
                <a:solidFill>
                  <a:schemeClr val="accent1">
                    <a:lumMod val="75000"/>
                  </a:schemeClr>
                </a:solidFill>
              </a:rPr>
              <a:t>条：</a:t>
            </a:r>
            <a:r>
              <a:rPr lang="zh-CN" altLang="en-US" sz="2000" dirty="0" smtClean="0">
                <a:solidFill>
                  <a:schemeClr val="accent1">
                    <a:lumMod val="75000"/>
                  </a:schemeClr>
                </a:solidFill>
              </a:rPr>
              <a:t>国际电联收集并转发有关业务中止的信息</a:t>
            </a:r>
            <a:endParaRPr lang="en-US" sz="2000" dirty="0" smtClean="0">
              <a:solidFill>
                <a:schemeClr val="accent1">
                  <a:lumMod val="75000"/>
                </a:schemeClr>
              </a:solidFill>
            </a:endParaRPr>
          </a:p>
          <a:p>
            <a:r>
              <a:rPr lang="zh-CN" altLang="en-US" sz="2000" b="1" dirty="0" smtClean="0">
                <a:solidFill>
                  <a:schemeClr val="accent1">
                    <a:lumMod val="75000"/>
                  </a:schemeClr>
                </a:solidFill>
              </a:rPr>
              <a:t>第</a:t>
            </a:r>
            <a:r>
              <a:rPr lang="en-US" altLang="zh-CN" sz="2000" b="1" dirty="0" smtClean="0">
                <a:solidFill>
                  <a:schemeClr val="accent1">
                    <a:lumMod val="75000"/>
                  </a:schemeClr>
                </a:solidFill>
              </a:rPr>
              <a:t>9</a:t>
            </a:r>
            <a:r>
              <a:rPr lang="zh-CN" altLang="en-US" sz="2000" b="1" dirty="0" smtClean="0">
                <a:solidFill>
                  <a:schemeClr val="accent1">
                    <a:lumMod val="75000"/>
                  </a:schemeClr>
                </a:solidFill>
              </a:rPr>
              <a:t>条：</a:t>
            </a:r>
            <a:r>
              <a:rPr lang="zh-CN" altLang="en-US" sz="2000" dirty="0" smtClean="0">
                <a:solidFill>
                  <a:schemeClr val="accent1">
                    <a:lumMod val="75000"/>
                  </a:schemeClr>
                </a:solidFill>
              </a:rPr>
              <a:t>不会影响到所有国家的特别安排</a:t>
            </a:r>
            <a:endParaRPr lang="en-US" sz="2000" dirty="0" smtClean="0">
              <a:solidFill>
                <a:schemeClr val="accent1">
                  <a:lumMod val="75000"/>
                </a:schemeClr>
              </a:solidFill>
            </a:endParaRPr>
          </a:p>
          <a:p>
            <a:r>
              <a:rPr lang="zh-CN" altLang="en-US" sz="2000" b="1" dirty="0">
                <a:solidFill>
                  <a:schemeClr val="accent1">
                    <a:lumMod val="75000"/>
                  </a:schemeClr>
                </a:solidFill>
              </a:rPr>
              <a:t>第</a:t>
            </a:r>
            <a:r>
              <a:rPr lang="en-US" altLang="zh-CN" sz="2000" b="1" dirty="0" smtClean="0">
                <a:solidFill>
                  <a:schemeClr val="accent1">
                    <a:lumMod val="75000"/>
                  </a:schemeClr>
                </a:solidFill>
              </a:rPr>
              <a:t>10</a:t>
            </a:r>
            <a:r>
              <a:rPr lang="zh-CN" altLang="en-US" sz="2000" b="1" dirty="0" smtClean="0">
                <a:solidFill>
                  <a:schemeClr val="accent1">
                    <a:lumMod val="75000"/>
                  </a:schemeClr>
                </a:solidFill>
              </a:rPr>
              <a:t>条：</a:t>
            </a:r>
            <a:r>
              <a:rPr lang="zh-CN" altLang="en-US" sz="2000" dirty="0" smtClean="0">
                <a:solidFill>
                  <a:schemeClr val="accent1">
                    <a:lumMod val="75000"/>
                  </a:schemeClr>
                </a:solidFill>
              </a:rPr>
              <a:t>生效；保留</a:t>
            </a:r>
            <a:endParaRPr lang="en-US" sz="2000" dirty="0">
              <a:solidFill>
                <a:schemeClr val="accent1">
                  <a:lumMod val="75000"/>
                </a:schemeClr>
              </a:solidFill>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zh-CN" sz="3000" b="1" dirty="0" smtClean="0">
                <a:solidFill>
                  <a:schemeClr val="tx2">
                    <a:lumMod val="75000"/>
                  </a:schemeClr>
                </a:solidFill>
              </a:rPr>
              <a:t>《</a:t>
            </a:r>
            <a:r>
              <a:rPr lang="zh-CN" altLang="en-US" sz="3000" b="1" dirty="0" smtClean="0">
                <a:solidFill>
                  <a:schemeClr val="tx2">
                    <a:lumMod val="75000"/>
                  </a:schemeClr>
                </a:solidFill>
              </a:rPr>
              <a:t>国际电信规则</a:t>
            </a:r>
            <a:r>
              <a:rPr lang="en-US" altLang="zh-CN" sz="3000" b="1" dirty="0" smtClean="0">
                <a:solidFill>
                  <a:schemeClr val="tx2">
                    <a:lumMod val="75000"/>
                  </a:schemeClr>
                </a:solidFill>
              </a:rPr>
              <a:t>》</a:t>
            </a:r>
            <a:r>
              <a:rPr lang="zh-CN" altLang="en-US" sz="3000" b="1" dirty="0" smtClean="0">
                <a:solidFill>
                  <a:schemeClr val="tx2">
                    <a:lumMod val="75000"/>
                  </a:schemeClr>
                </a:solidFill>
              </a:rPr>
              <a:t>包含了哪些内容？</a:t>
            </a:r>
            <a:endParaRPr lang="en-US" sz="3000" b="1" dirty="0">
              <a:solidFill>
                <a:schemeClr val="tx2">
                  <a:lumMod val="75000"/>
                </a:schemeClr>
              </a:solidFill>
            </a:endParaRPr>
          </a:p>
        </p:txBody>
      </p:sp>
    </p:spTree>
    <p:extLst>
      <p:ext uri="{BB962C8B-B14F-4D97-AF65-F5344CB8AC3E}">
        <p14:creationId xmlns:p14="http://schemas.microsoft.com/office/powerpoint/2010/main" val="28455148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5800" y="1295400"/>
            <a:ext cx="6083300" cy="4241800"/>
          </a:xfrm>
        </p:spPr>
        <p:txBody>
          <a:bodyPr/>
          <a:lstStyle/>
          <a:p>
            <a:r>
              <a:rPr lang="zh-CN" altLang="en-US" dirty="0" smtClean="0">
                <a:solidFill>
                  <a:srgbClr val="376092"/>
                </a:solidFill>
              </a:rPr>
              <a:t>只有各国政府才能通过国家法律和法规实施</a:t>
            </a:r>
            <a:r>
              <a:rPr lang="en-US" altLang="zh-CN" dirty="0" smtClean="0">
                <a:solidFill>
                  <a:srgbClr val="376092"/>
                </a:solidFill>
              </a:rPr>
              <a:t>《</a:t>
            </a:r>
            <a:r>
              <a:rPr lang="zh-CN" altLang="en-US" dirty="0" smtClean="0">
                <a:solidFill>
                  <a:srgbClr val="376092"/>
                </a:solidFill>
              </a:rPr>
              <a:t>国际电信规则</a:t>
            </a:r>
            <a:r>
              <a:rPr lang="en-US" altLang="zh-CN" dirty="0" smtClean="0">
                <a:solidFill>
                  <a:srgbClr val="376092"/>
                </a:solidFill>
              </a:rPr>
              <a:t>》</a:t>
            </a:r>
            <a:endParaRPr lang="en-US" dirty="0" smtClean="0">
              <a:solidFill>
                <a:srgbClr val="376092"/>
              </a:solidFill>
            </a:endParaRPr>
          </a:p>
          <a:p>
            <a:endParaRPr lang="en-US" dirty="0" smtClean="0">
              <a:solidFill>
                <a:srgbClr val="376092"/>
              </a:solidFill>
            </a:endParaRPr>
          </a:p>
          <a:p>
            <a:r>
              <a:rPr lang="zh-CN" altLang="en-US" dirty="0" smtClean="0">
                <a:solidFill>
                  <a:srgbClr val="376092"/>
                </a:solidFill>
                <a:latin typeface="STKaiti" pitchFamily="2" charset="-122"/>
                <a:ea typeface="STKaiti" pitchFamily="2" charset="-122"/>
              </a:rPr>
              <a:t>无</a:t>
            </a:r>
            <a:r>
              <a:rPr lang="zh-CN" altLang="en-US" dirty="0" smtClean="0">
                <a:solidFill>
                  <a:srgbClr val="376092"/>
                </a:solidFill>
              </a:rPr>
              <a:t>人提议设立一个全球性机构，强制实施</a:t>
            </a:r>
            <a:r>
              <a:rPr lang="en-US" altLang="zh-CN" dirty="0" smtClean="0">
                <a:solidFill>
                  <a:srgbClr val="376092"/>
                </a:solidFill>
              </a:rPr>
              <a:t>《</a:t>
            </a:r>
            <a:r>
              <a:rPr lang="zh-CN" altLang="en-US" dirty="0" smtClean="0">
                <a:solidFill>
                  <a:srgbClr val="376092"/>
                </a:solidFill>
              </a:rPr>
              <a:t>国际电信规则</a:t>
            </a:r>
            <a:r>
              <a:rPr lang="en-US" altLang="zh-CN" dirty="0" smtClean="0">
                <a:solidFill>
                  <a:srgbClr val="376092"/>
                </a:solidFill>
              </a:rPr>
              <a:t>》</a:t>
            </a:r>
            <a:endParaRPr lang="en-US" dirty="0">
              <a:solidFill>
                <a:srgbClr val="376092"/>
              </a:solidFill>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zh-CN" sz="3000" b="1" dirty="0" smtClean="0">
                <a:solidFill>
                  <a:schemeClr val="tx2">
                    <a:lumMod val="75000"/>
                  </a:schemeClr>
                </a:solidFill>
              </a:rPr>
              <a:t>《</a:t>
            </a:r>
            <a:r>
              <a:rPr lang="zh-CN" altLang="en-US" sz="3000" b="1" dirty="0" smtClean="0">
                <a:solidFill>
                  <a:schemeClr val="tx2">
                    <a:lumMod val="75000"/>
                  </a:schemeClr>
                </a:solidFill>
              </a:rPr>
              <a:t>国际电信规则</a:t>
            </a:r>
            <a:r>
              <a:rPr lang="en-US" altLang="zh-CN" sz="3000" b="1" dirty="0" smtClean="0">
                <a:solidFill>
                  <a:schemeClr val="tx2">
                    <a:lumMod val="75000"/>
                  </a:schemeClr>
                </a:solidFill>
              </a:rPr>
              <a:t>》</a:t>
            </a:r>
            <a:r>
              <a:rPr lang="zh-CN" altLang="en-US" sz="3000" b="1" dirty="0" smtClean="0">
                <a:solidFill>
                  <a:schemeClr val="tx2">
                    <a:lumMod val="75000"/>
                  </a:schemeClr>
                </a:solidFill>
              </a:rPr>
              <a:t>进行协调，各国予以实施</a:t>
            </a:r>
            <a:endParaRPr lang="en-US" sz="3000" b="1" dirty="0">
              <a:solidFill>
                <a:schemeClr val="tx2">
                  <a:lumMod val="75000"/>
                </a:schemeClr>
              </a:solidFill>
            </a:endParaRPr>
          </a:p>
        </p:txBody>
      </p:sp>
    </p:spTree>
    <p:extLst>
      <p:ext uri="{BB962C8B-B14F-4D97-AF65-F5344CB8AC3E}">
        <p14:creationId xmlns:p14="http://schemas.microsoft.com/office/powerpoint/2010/main" val="21543925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970E88AAA5F54B8CC4A78FC38EA0AA" ma:contentTypeVersion="1" ma:contentTypeDescription="Create a new document." ma:contentTypeScope="" ma:versionID="621f2f262b8a82e5e176352457d839a2">
  <xsd:schema xmlns:xsd="http://www.w3.org/2001/XMLSchema" xmlns:xs="http://www.w3.org/2001/XMLSchema" xmlns:p="http://schemas.microsoft.com/office/2006/metadata/properties" xmlns:ns1="http://schemas.microsoft.com/sharepoint/v3" targetNamespace="http://schemas.microsoft.com/office/2006/metadata/properties" ma:root="true" ma:fieldsID="b345722d146e7751d163e781f97691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98B24A-FCA6-4680-8AEB-DB7093D9E33F}"/>
</file>

<file path=customXml/itemProps2.xml><?xml version="1.0" encoding="utf-8"?>
<ds:datastoreItem xmlns:ds="http://schemas.openxmlformats.org/officeDocument/2006/customXml" ds:itemID="{3B1D91C1-D3AE-4572-A5DF-62055D33DBB4}"/>
</file>

<file path=customXml/itemProps3.xml><?xml version="1.0" encoding="utf-8"?>
<ds:datastoreItem xmlns:ds="http://schemas.openxmlformats.org/officeDocument/2006/customXml" ds:itemID="{6E9D7BC3-D02E-4181-952E-7BE108F812A9}"/>
</file>

<file path=docProps/app.xml><?xml version="1.0" encoding="utf-8"?>
<Properties xmlns="http://schemas.openxmlformats.org/officeDocument/2006/extended-properties" xmlns:vt="http://schemas.openxmlformats.org/officeDocument/2006/docPropsVTypes">
  <TotalTime>2834</TotalTime>
  <Words>3496</Words>
  <Application>Microsoft Office PowerPoint</Application>
  <PresentationFormat>On-screen Show (4:3)</PresentationFormat>
  <Paragraphs>283</Paragraphs>
  <Slides>38</Slides>
  <Notes>1</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1_Office Theme</vt:lpstr>
      <vt:lpstr>PowerPoint Presentation</vt:lpstr>
      <vt:lpstr>PowerPoint Presentation</vt:lpstr>
      <vt:lpstr>PowerPoint Presentation</vt:lpstr>
      <vt:lpstr>PowerPoint Presentation</vt:lpstr>
      <vt:lpstr>PowerPoint Presentation</vt:lpstr>
      <vt:lpstr>背景情况：《国际电信规则》的起源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Jesus Vicente</dc:creator>
  <cp:lastModifiedBy>Parkes, Sarah</cp:lastModifiedBy>
  <cp:revision>191</cp:revision>
  <cp:lastPrinted>2012-11-29T10:54:02Z</cp:lastPrinted>
  <dcterms:created xsi:type="dcterms:W3CDTF">2012-06-20T08:33:15Z</dcterms:created>
  <dcterms:modified xsi:type="dcterms:W3CDTF">2012-11-29T12:23:36Z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0x010100B8970E88AAA5F54B8CC4A78FC38EA0AA</vt:lpwstr>
  </property>
</Properties>
</file>