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313" r:id="rId6"/>
    <p:sldId id="312" r:id="rId7"/>
    <p:sldId id="262" r:id="rId8"/>
    <p:sldId id="306" r:id="rId9"/>
    <p:sldId id="307" r:id="rId10"/>
    <p:sldId id="308" r:id="rId11"/>
    <p:sldId id="310" r:id="rId12"/>
    <p:sldId id="272" r:id="rId13"/>
    <p:sldId id="269" r:id="rId14"/>
    <p:sldId id="271" r:id="rId15"/>
    <p:sldId id="309" r:id="rId16"/>
    <p:sldId id="274" r:id="rId17"/>
    <p:sldId id="276" r:id="rId18"/>
    <p:sldId id="275" r:id="rId19"/>
    <p:sldId id="277" r:id="rId20"/>
    <p:sldId id="279" r:id="rId21"/>
    <p:sldId id="278" r:id="rId22"/>
    <p:sldId id="280" r:id="rId23"/>
    <p:sldId id="282" r:id="rId24"/>
    <p:sldId id="311" r:id="rId25"/>
    <p:sldId id="305" r:id="rId26"/>
    <p:sldId id="303" r:id="rId27"/>
    <p:sldId id="299" r:id="rId28"/>
    <p:sldId id="290" r:id="rId29"/>
    <p:sldId id="291" r:id="rId30"/>
    <p:sldId id="292" r:id="rId31"/>
    <p:sldId id="293" r:id="rId32"/>
    <p:sldId id="294" r:id="rId33"/>
    <p:sldId id="297" r:id="rId34"/>
    <p:sldId id="298" r:id="rId35"/>
    <p:sldId id="300" r:id="rId36"/>
    <p:sldId id="304" r:id="rId37"/>
    <p:sldId id="295" r:id="rId38"/>
    <p:sldId id="284" r:id="rId39"/>
    <p:sldId id="286" r:id="rId40"/>
    <p:sldId id="263" r:id="rId41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545" autoAdjust="0"/>
    <p:restoredTop sz="94660"/>
  </p:normalViewPr>
  <p:slideViewPr>
    <p:cSldViewPr snapToGrid="0" snapToObjects="1" showGuides="1">
      <p:cViewPr>
        <p:scale>
          <a:sx n="81" d="100"/>
          <a:sy n="81" d="100"/>
        </p:scale>
        <p:origin x="-666" y="-36"/>
      </p:cViewPr>
      <p:guideLst>
        <p:guide orient="horz" pos="23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75029-500F-4480-9D65-DCF4CC2DBD0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F84004-FE16-4A18-9E0F-4DB3AA626023}">
      <dgm:prSet phldrT="[Text]"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1B68D2-F96C-424C-A804-EC8698256CF0}" type="parTrans" cxnId="{62C9416D-9479-4BDB-831F-24B000042212}">
      <dgm:prSet/>
      <dgm:spPr/>
      <dgm:t>
        <a:bodyPr/>
        <a:lstStyle/>
        <a:p>
          <a:endParaRPr lang="en-US" sz="1000"/>
        </a:p>
      </dgm:t>
    </dgm:pt>
    <dgm:pt modelId="{88BA0C1F-359E-4CAF-9222-E8AAAE67352C}" type="sibTrans" cxnId="{62C9416D-9479-4BDB-831F-24B000042212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654A8B-3673-4CD6-81FD-D349B5F15190}">
      <dgm:prSet phldrT="[Text]" custT="1"/>
      <dgm:spPr/>
      <dgm:t>
        <a:bodyPr/>
        <a:lstStyle/>
        <a:p>
          <a:pPr rtl="0"/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8157E1-D471-400C-8A54-EEF60919283B}" type="parTrans" cxnId="{F4D36BA9-D20E-4B68-BE84-015D4EF58EA7}">
      <dgm:prSet/>
      <dgm:spPr/>
      <dgm:t>
        <a:bodyPr/>
        <a:lstStyle/>
        <a:p>
          <a:endParaRPr lang="en-US" sz="1000"/>
        </a:p>
      </dgm:t>
    </dgm:pt>
    <dgm:pt modelId="{E4E21D53-DC1F-4013-8009-F8BEDB3D182D}" type="sibTrans" cxnId="{F4D36BA9-D20E-4B68-BE84-015D4EF58EA7}">
      <dgm:prSet custT="1"/>
      <dgm:spPr/>
      <dgm:t>
        <a:bodyPr/>
        <a:lstStyle/>
        <a:p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E9AB6B-F480-456B-924A-142A65EE3846}">
      <dgm:prSet phldrT="[Text]" custT="1"/>
      <dgm:spPr/>
      <dgm:t>
        <a:bodyPr/>
        <a:lstStyle/>
        <a:p>
          <a:pPr rtl="0"/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F2396A-B113-46E4-A49A-6A5A96CA6906}" type="parTrans" cxnId="{1CD2E8E4-760F-4EEE-8A78-4977CB19B9A0}">
      <dgm:prSet/>
      <dgm:spPr/>
      <dgm:t>
        <a:bodyPr/>
        <a:lstStyle/>
        <a:p>
          <a:endParaRPr lang="en-US" sz="1000"/>
        </a:p>
      </dgm:t>
    </dgm:pt>
    <dgm:pt modelId="{2CE2FC71-0C63-4628-A47D-38F41D9A951B}" type="sibTrans" cxnId="{1CD2E8E4-760F-4EEE-8A78-4977CB19B9A0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81661BE-BF5D-4A77-AD92-D018555455F6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AF83E01-DCF3-4339-BF7A-EDA647D9FD02}" type="parTrans" cxnId="{7FA33796-DE09-40D8-A3A8-FA169F7B533D}">
      <dgm:prSet/>
      <dgm:spPr/>
      <dgm:t>
        <a:bodyPr/>
        <a:lstStyle/>
        <a:p>
          <a:endParaRPr lang="en-US" sz="1000"/>
        </a:p>
      </dgm:t>
    </dgm:pt>
    <dgm:pt modelId="{323B337A-80FD-4AF6-ABEB-81F7AC223695}" type="sibTrans" cxnId="{7FA33796-DE09-40D8-A3A8-FA169F7B533D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5F40CF-C3AA-414A-9BB3-FD9F4E270185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BA5301-5D1E-49ED-B7FC-392A66134127}" type="sibTrans" cxnId="{F7333BAC-1C42-4A3C-9DC6-0C9DF684D01F}">
      <dgm:prSet custT="1"/>
      <dgm:spPr>
        <a:noFill/>
        <a:ln>
          <a:noFill/>
        </a:ln>
      </dgm:spPr>
      <dgm:t>
        <a:bodyPr/>
        <a:lstStyle/>
        <a:p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4C4527-F151-47E7-A6ED-EC2536818054}" type="parTrans" cxnId="{F7333BAC-1C42-4A3C-9DC6-0C9DF684D01F}">
      <dgm:prSet/>
      <dgm:spPr/>
      <dgm:t>
        <a:bodyPr/>
        <a:lstStyle/>
        <a:p>
          <a:endParaRPr lang="en-US"/>
        </a:p>
      </dgm:t>
    </dgm:pt>
    <dgm:pt modelId="{2859E7FC-7C65-461A-9308-DA388D2409A3}" type="pres">
      <dgm:prSet presAssocID="{ACE75029-500F-4480-9D65-DCF4CC2DBD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2974D4-F341-4FB1-819F-D88870B2883A}" type="pres">
      <dgm:prSet presAssocID="{7FF84004-FE16-4A18-9E0F-4DB3AA626023}" presName="composite" presStyleCnt="0"/>
      <dgm:spPr/>
      <dgm:t>
        <a:bodyPr/>
        <a:lstStyle/>
        <a:p>
          <a:endParaRPr lang="en-US"/>
        </a:p>
      </dgm:t>
    </dgm:pt>
    <dgm:pt modelId="{04B02193-128A-468C-B67E-38D15A5AF6E0}" type="pres">
      <dgm:prSet presAssocID="{7FF84004-FE16-4A18-9E0F-4DB3AA62602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43B9A-BF07-4F63-8571-154AFC51D6F7}" type="pres">
      <dgm:prSet presAssocID="{7FF84004-FE16-4A18-9E0F-4DB3AA626023}" presName="Childtext1" presStyleLbl="revTx" presStyleIdx="0" presStyleCnt="5" custLinFactX="39660" custLinFactNeighborX="100000" custLinFactNeighborY="-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99784-F3DD-4C67-9A8B-88E6B0D3BE48}" type="pres">
      <dgm:prSet presAssocID="{7FF84004-FE16-4A18-9E0F-4DB3AA626023}" presName="BalanceSpacing" presStyleCnt="0"/>
      <dgm:spPr/>
      <dgm:t>
        <a:bodyPr/>
        <a:lstStyle/>
        <a:p>
          <a:endParaRPr lang="en-US"/>
        </a:p>
      </dgm:t>
    </dgm:pt>
    <dgm:pt modelId="{A0E7DA2D-A35F-48C6-AB9D-06A1B741B03C}" type="pres">
      <dgm:prSet presAssocID="{7FF84004-FE16-4A18-9E0F-4DB3AA626023}" presName="BalanceSpacing1" presStyleCnt="0"/>
      <dgm:spPr/>
      <dgm:t>
        <a:bodyPr/>
        <a:lstStyle/>
        <a:p>
          <a:endParaRPr lang="en-US"/>
        </a:p>
      </dgm:t>
    </dgm:pt>
    <dgm:pt modelId="{FD5158BD-2E36-4679-BA8A-A578A8611B83}" type="pres">
      <dgm:prSet presAssocID="{88BA0C1F-359E-4CAF-9222-E8AAAE67352C}" presName="Accent1Text" presStyleLbl="node1" presStyleIdx="1" presStyleCnt="10" custLinFactNeighborX="-2141"/>
      <dgm:spPr/>
      <dgm:t>
        <a:bodyPr/>
        <a:lstStyle/>
        <a:p>
          <a:endParaRPr lang="en-US"/>
        </a:p>
      </dgm:t>
    </dgm:pt>
    <dgm:pt modelId="{F0E0438D-D1A5-4042-BA33-3F11B289E322}" type="pres">
      <dgm:prSet presAssocID="{88BA0C1F-359E-4CAF-9222-E8AAAE67352C}" presName="spaceBetweenRectangles" presStyleCnt="0"/>
      <dgm:spPr/>
      <dgm:t>
        <a:bodyPr/>
        <a:lstStyle/>
        <a:p>
          <a:endParaRPr lang="en-US"/>
        </a:p>
      </dgm:t>
    </dgm:pt>
    <dgm:pt modelId="{D31FDDB7-D014-4728-9A0C-CC124E5A9225}" type="pres">
      <dgm:prSet presAssocID="{B8654A8B-3673-4CD6-81FD-D349B5F15190}" presName="composite" presStyleCnt="0"/>
      <dgm:spPr/>
      <dgm:t>
        <a:bodyPr/>
        <a:lstStyle/>
        <a:p>
          <a:endParaRPr lang="en-US"/>
        </a:p>
      </dgm:t>
    </dgm:pt>
    <dgm:pt modelId="{5D001A8D-5FBD-4D69-B243-748E06CC29A2}" type="pres">
      <dgm:prSet presAssocID="{B8654A8B-3673-4CD6-81FD-D349B5F15190}" presName="Parent1" presStyleLbl="node1" presStyleIdx="2" presStyleCnt="10" custFlipVert="1" custScaleX="5067" custScaleY="4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1182-85FB-4179-85ED-45FF6801AC11}" type="pres">
      <dgm:prSet presAssocID="{B8654A8B-3673-4CD6-81FD-D349B5F1519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BC123-6EF4-44F7-B0AB-1A24DAA6A776}" type="pres">
      <dgm:prSet presAssocID="{B8654A8B-3673-4CD6-81FD-D349B5F15190}" presName="BalanceSpacing" presStyleCnt="0"/>
      <dgm:spPr/>
      <dgm:t>
        <a:bodyPr/>
        <a:lstStyle/>
        <a:p>
          <a:endParaRPr lang="en-US"/>
        </a:p>
      </dgm:t>
    </dgm:pt>
    <dgm:pt modelId="{7B392647-FD4E-4DCB-9F28-C5768108AF88}" type="pres">
      <dgm:prSet presAssocID="{B8654A8B-3673-4CD6-81FD-D349B5F15190}" presName="BalanceSpacing1" presStyleCnt="0"/>
      <dgm:spPr/>
      <dgm:t>
        <a:bodyPr/>
        <a:lstStyle/>
        <a:p>
          <a:endParaRPr lang="en-US"/>
        </a:p>
      </dgm:t>
    </dgm:pt>
    <dgm:pt modelId="{31DA6283-DCD2-410E-94B4-7E8435EBB5ED}" type="pres">
      <dgm:prSet presAssocID="{E4E21D53-DC1F-4013-8009-F8BEDB3D182D}" presName="Accent1Text" presStyleLbl="node1" presStyleIdx="3" presStyleCnt="10" custLinFactX="-100000" custLinFactNeighborX="-112578" custLinFactNeighborY="1842"/>
      <dgm:spPr/>
      <dgm:t>
        <a:bodyPr/>
        <a:lstStyle/>
        <a:p>
          <a:endParaRPr lang="en-US"/>
        </a:p>
      </dgm:t>
    </dgm:pt>
    <dgm:pt modelId="{39710188-E348-45AF-84F4-57F6746337C8}" type="pres">
      <dgm:prSet presAssocID="{E4E21D53-DC1F-4013-8009-F8BEDB3D182D}" presName="spaceBetweenRectangles" presStyleCnt="0"/>
      <dgm:spPr/>
      <dgm:t>
        <a:bodyPr/>
        <a:lstStyle/>
        <a:p>
          <a:endParaRPr lang="en-US"/>
        </a:p>
      </dgm:t>
    </dgm:pt>
    <dgm:pt modelId="{F7D2AF7B-F412-419A-952D-5453C5925C05}" type="pres">
      <dgm:prSet presAssocID="{52E9AB6B-F480-456B-924A-142A65EE3846}" presName="composite" presStyleCnt="0"/>
      <dgm:spPr/>
      <dgm:t>
        <a:bodyPr/>
        <a:lstStyle/>
        <a:p>
          <a:endParaRPr lang="en-US"/>
        </a:p>
      </dgm:t>
    </dgm:pt>
    <dgm:pt modelId="{B822D0A5-D3BC-4056-8A4C-D4AA137AD63F}" type="pres">
      <dgm:prSet presAssocID="{52E9AB6B-F480-456B-924A-142A65EE3846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46-3A62-4E5A-9C30-93D944B8AA82}" type="pres">
      <dgm:prSet presAssocID="{52E9AB6B-F480-456B-924A-142A65EE3846}" presName="Childtext1" presStyleLbl="revTx" presStyleIdx="2" presStyleCnt="5" custLinFactX="36793" custLinFactNeighborX="100000" custLinFactNeighborY="-12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83E0-F068-47C0-BFE3-F6076F08879C}" type="pres">
      <dgm:prSet presAssocID="{52E9AB6B-F480-456B-924A-142A65EE3846}" presName="BalanceSpacing" presStyleCnt="0"/>
      <dgm:spPr/>
      <dgm:t>
        <a:bodyPr/>
        <a:lstStyle/>
        <a:p>
          <a:endParaRPr lang="en-US"/>
        </a:p>
      </dgm:t>
    </dgm:pt>
    <dgm:pt modelId="{9AF70645-0099-439A-B441-C40868256935}" type="pres">
      <dgm:prSet presAssocID="{52E9AB6B-F480-456B-924A-142A65EE3846}" presName="BalanceSpacing1" presStyleCnt="0"/>
      <dgm:spPr/>
      <dgm:t>
        <a:bodyPr/>
        <a:lstStyle/>
        <a:p>
          <a:endParaRPr lang="en-US"/>
        </a:p>
      </dgm:t>
    </dgm:pt>
    <dgm:pt modelId="{F2779CC2-560C-486A-A9E0-41579FADFBB6}" type="pres">
      <dgm:prSet presAssocID="{2CE2FC71-0C63-4628-A47D-38F41D9A951B}" presName="Accent1Text" presStyleLbl="node1" presStyleIdx="5" presStyleCnt="10"/>
      <dgm:spPr/>
      <dgm:t>
        <a:bodyPr/>
        <a:lstStyle/>
        <a:p>
          <a:endParaRPr lang="en-US"/>
        </a:p>
      </dgm:t>
    </dgm:pt>
    <dgm:pt modelId="{2AE5CF98-3BCB-4E69-8EC6-4FC72FBA4775}" type="pres">
      <dgm:prSet presAssocID="{2CE2FC71-0C63-4628-A47D-38F41D9A951B}" presName="spaceBetweenRectangles" presStyleCnt="0"/>
      <dgm:spPr/>
      <dgm:t>
        <a:bodyPr/>
        <a:lstStyle/>
        <a:p>
          <a:endParaRPr lang="en-US"/>
        </a:p>
      </dgm:t>
    </dgm:pt>
    <dgm:pt modelId="{2846E391-02E8-4CF3-86AE-8A18E49B1FBE}" type="pres">
      <dgm:prSet presAssocID="{481661BE-BF5D-4A77-AD92-D018555455F6}" presName="composite" presStyleCnt="0"/>
      <dgm:spPr/>
      <dgm:t>
        <a:bodyPr/>
        <a:lstStyle/>
        <a:p>
          <a:endParaRPr lang="en-US"/>
        </a:p>
      </dgm:t>
    </dgm:pt>
    <dgm:pt modelId="{1A51102E-C744-47D0-AAC7-F4BBA611F78C}" type="pres">
      <dgm:prSet presAssocID="{481661BE-BF5D-4A77-AD92-D018555455F6}" presName="Parent1" presStyleLbl="node1" presStyleIdx="6" presStyleCnt="10" custLinFactX="-5481" custLinFactNeighborX="-100000" custLinFactNeighborY="-2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94374-4422-450F-A83C-A9228A437ACF}" type="pres">
      <dgm:prSet presAssocID="{481661BE-BF5D-4A77-AD92-D018555455F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E2C97-68A2-4CF1-9174-1583DB893AA8}" type="pres">
      <dgm:prSet presAssocID="{481661BE-BF5D-4A77-AD92-D018555455F6}" presName="BalanceSpacing" presStyleCnt="0"/>
      <dgm:spPr/>
      <dgm:t>
        <a:bodyPr/>
        <a:lstStyle/>
        <a:p>
          <a:endParaRPr lang="en-US"/>
        </a:p>
      </dgm:t>
    </dgm:pt>
    <dgm:pt modelId="{77505CC1-3005-4681-B54C-9644D7DC408A}" type="pres">
      <dgm:prSet presAssocID="{481661BE-BF5D-4A77-AD92-D018555455F6}" presName="BalanceSpacing1" presStyleCnt="0"/>
      <dgm:spPr/>
      <dgm:t>
        <a:bodyPr/>
        <a:lstStyle/>
        <a:p>
          <a:endParaRPr lang="en-US"/>
        </a:p>
      </dgm:t>
    </dgm:pt>
    <dgm:pt modelId="{FB96835D-1C6C-43F2-9AD5-33A2E932561B}" type="pres">
      <dgm:prSet presAssocID="{323B337A-80FD-4AF6-ABEB-81F7AC223695}" presName="Accent1Text" presStyleLbl="node1" presStyleIdx="7" presStyleCnt="10" custLinFactX="-7107" custLinFactNeighborX="-100000" custLinFactNeighborY="-2327"/>
      <dgm:spPr/>
      <dgm:t>
        <a:bodyPr/>
        <a:lstStyle/>
        <a:p>
          <a:endParaRPr lang="en-US"/>
        </a:p>
      </dgm:t>
    </dgm:pt>
    <dgm:pt modelId="{EC22FD5B-151E-4AAE-84E0-4CAA7FA9ECF8}" type="pres">
      <dgm:prSet presAssocID="{323B337A-80FD-4AF6-ABEB-81F7AC223695}" presName="spaceBetweenRectangles" presStyleCnt="0"/>
      <dgm:spPr/>
      <dgm:t>
        <a:bodyPr/>
        <a:lstStyle/>
        <a:p>
          <a:endParaRPr lang="en-US"/>
        </a:p>
      </dgm:t>
    </dgm:pt>
    <dgm:pt modelId="{877800BD-0E57-45A7-A952-F0184985EDCF}" type="pres">
      <dgm:prSet presAssocID="{365F40CF-C3AA-414A-9BB3-FD9F4E270185}" presName="composite" presStyleCnt="0"/>
      <dgm:spPr/>
      <dgm:t>
        <a:bodyPr/>
        <a:lstStyle/>
        <a:p>
          <a:endParaRPr lang="en-US"/>
        </a:p>
      </dgm:t>
    </dgm:pt>
    <dgm:pt modelId="{D8977A30-3108-4C68-8430-36EEB5D0979C}" type="pres">
      <dgm:prSet presAssocID="{365F40CF-C3AA-414A-9BB3-FD9F4E270185}" presName="Parent1" presStyleLbl="node1" presStyleIdx="8" presStyleCnt="10" custLinFactY="-100000" custLinFactNeighborX="-53314" custLinFactNeighborY="-15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B0EE-B01B-447F-B246-2EDE00D024EC}" type="pres">
      <dgm:prSet presAssocID="{365F40CF-C3AA-414A-9BB3-FD9F4E27018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FB788-C49C-4EE8-BCB1-CFC2FB486BF2}" type="pres">
      <dgm:prSet presAssocID="{365F40CF-C3AA-414A-9BB3-FD9F4E270185}" presName="BalanceSpacing" presStyleCnt="0"/>
      <dgm:spPr/>
      <dgm:t>
        <a:bodyPr/>
        <a:lstStyle/>
        <a:p>
          <a:endParaRPr lang="en-US"/>
        </a:p>
      </dgm:t>
    </dgm:pt>
    <dgm:pt modelId="{3C9883A3-C103-4F86-9F4B-5FE6FEC66688}" type="pres">
      <dgm:prSet presAssocID="{365F40CF-C3AA-414A-9BB3-FD9F4E270185}" presName="BalanceSpacing1" presStyleCnt="0"/>
      <dgm:spPr/>
      <dgm:t>
        <a:bodyPr/>
        <a:lstStyle/>
        <a:p>
          <a:endParaRPr lang="en-US"/>
        </a:p>
      </dgm:t>
    </dgm:pt>
    <dgm:pt modelId="{6A435FA0-B6CD-4F8B-AA30-E54F93923960}" type="pres">
      <dgm:prSet presAssocID="{E7BA5301-5D1E-49ED-B7FC-392A66134127}" presName="Accent1Text" presStyleLbl="node1" presStyleIdx="9" presStyleCnt="10" custLinFactNeighborX="1499" custLinFactNeighborY="18559"/>
      <dgm:spPr/>
      <dgm:t>
        <a:bodyPr/>
        <a:lstStyle/>
        <a:p>
          <a:endParaRPr lang="en-US"/>
        </a:p>
      </dgm:t>
    </dgm:pt>
  </dgm:ptLst>
  <dgm:cxnLst>
    <dgm:cxn modelId="{FF6EFA2F-E07E-6849-B90F-64FCBFEA6968}" type="presOf" srcId="{323B337A-80FD-4AF6-ABEB-81F7AC223695}" destId="{FB96835D-1C6C-43F2-9AD5-33A2E932561B}" srcOrd="0" destOrd="0" presId="urn:microsoft.com/office/officeart/2008/layout/AlternatingHexagons"/>
    <dgm:cxn modelId="{7FA33796-DE09-40D8-A3A8-FA169F7B533D}" srcId="{ACE75029-500F-4480-9D65-DCF4CC2DBD0B}" destId="{481661BE-BF5D-4A77-AD92-D018555455F6}" srcOrd="3" destOrd="0" parTransId="{4AF83E01-DCF3-4339-BF7A-EDA647D9FD02}" sibTransId="{323B337A-80FD-4AF6-ABEB-81F7AC223695}"/>
    <dgm:cxn modelId="{F7333BAC-1C42-4A3C-9DC6-0C9DF684D01F}" srcId="{ACE75029-500F-4480-9D65-DCF4CC2DBD0B}" destId="{365F40CF-C3AA-414A-9BB3-FD9F4E270185}" srcOrd="4" destOrd="0" parTransId="{884C4527-F151-47E7-A6ED-EC2536818054}" sibTransId="{E7BA5301-5D1E-49ED-B7FC-392A66134127}"/>
    <dgm:cxn modelId="{F08E93E5-9F0C-5A49-A821-090A00694DB0}" type="presOf" srcId="{E7BA5301-5D1E-49ED-B7FC-392A66134127}" destId="{6A435FA0-B6CD-4F8B-AA30-E54F93923960}" srcOrd="0" destOrd="0" presId="urn:microsoft.com/office/officeart/2008/layout/AlternatingHexagons"/>
    <dgm:cxn modelId="{465CAE42-6D55-1B4F-96A3-3D58940F8714}" type="presOf" srcId="{2CE2FC71-0C63-4628-A47D-38F41D9A951B}" destId="{F2779CC2-560C-486A-A9E0-41579FADFBB6}" srcOrd="0" destOrd="0" presId="urn:microsoft.com/office/officeart/2008/layout/AlternatingHexagons"/>
    <dgm:cxn modelId="{E708C666-1C35-EE4B-9004-567E1C3A9A1B}" type="presOf" srcId="{B8654A8B-3673-4CD6-81FD-D349B5F15190}" destId="{5D001A8D-5FBD-4D69-B243-748E06CC29A2}" srcOrd="0" destOrd="0" presId="urn:microsoft.com/office/officeart/2008/layout/AlternatingHexagons"/>
    <dgm:cxn modelId="{F4D36BA9-D20E-4B68-BE84-015D4EF58EA7}" srcId="{ACE75029-500F-4480-9D65-DCF4CC2DBD0B}" destId="{B8654A8B-3673-4CD6-81FD-D349B5F15190}" srcOrd="1" destOrd="0" parTransId="{138157E1-D471-400C-8A54-EEF60919283B}" sibTransId="{E4E21D53-DC1F-4013-8009-F8BEDB3D182D}"/>
    <dgm:cxn modelId="{30335FFB-CD1E-7D46-895F-D230AA212B11}" type="presOf" srcId="{E4E21D53-DC1F-4013-8009-F8BEDB3D182D}" destId="{31DA6283-DCD2-410E-94B4-7E8435EBB5ED}" srcOrd="0" destOrd="0" presId="urn:microsoft.com/office/officeart/2008/layout/AlternatingHexagons"/>
    <dgm:cxn modelId="{62C9416D-9479-4BDB-831F-24B000042212}" srcId="{ACE75029-500F-4480-9D65-DCF4CC2DBD0B}" destId="{7FF84004-FE16-4A18-9E0F-4DB3AA626023}" srcOrd="0" destOrd="0" parTransId="{751B68D2-F96C-424C-A804-EC8698256CF0}" sibTransId="{88BA0C1F-359E-4CAF-9222-E8AAAE67352C}"/>
    <dgm:cxn modelId="{1CD2E8E4-760F-4EEE-8A78-4977CB19B9A0}" srcId="{ACE75029-500F-4480-9D65-DCF4CC2DBD0B}" destId="{52E9AB6B-F480-456B-924A-142A65EE3846}" srcOrd="2" destOrd="0" parTransId="{32F2396A-B113-46E4-A49A-6A5A96CA6906}" sibTransId="{2CE2FC71-0C63-4628-A47D-38F41D9A951B}"/>
    <dgm:cxn modelId="{94EB8432-8E61-2D4E-8558-68B9A915728D}" type="presOf" srcId="{52E9AB6B-F480-456B-924A-142A65EE3846}" destId="{B822D0A5-D3BC-4056-8A4C-D4AA137AD63F}" srcOrd="0" destOrd="0" presId="urn:microsoft.com/office/officeart/2008/layout/AlternatingHexagons"/>
    <dgm:cxn modelId="{32846E32-72D4-304F-A85B-D48C39E1A409}" type="presOf" srcId="{ACE75029-500F-4480-9D65-DCF4CC2DBD0B}" destId="{2859E7FC-7C65-461A-9308-DA388D2409A3}" srcOrd="0" destOrd="0" presId="urn:microsoft.com/office/officeart/2008/layout/AlternatingHexagons"/>
    <dgm:cxn modelId="{58A0260F-044A-D246-8483-E236C3DBE353}" type="presOf" srcId="{88BA0C1F-359E-4CAF-9222-E8AAAE67352C}" destId="{FD5158BD-2E36-4679-BA8A-A578A8611B83}" srcOrd="0" destOrd="0" presId="urn:microsoft.com/office/officeart/2008/layout/AlternatingHexagons"/>
    <dgm:cxn modelId="{F4D0F79B-1110-3748-AC1E-54E19D5123D9}" type="presOf" srcId="{365F40CF-C3AA-414A-9BB3-FD9F4E270185}" destId="{D8977A30-3108-4C68-8430-36EEB5D0979C}" srcOrd="0" destOrd="0" presId="urn:microsoft.com/office/officeart/2008/layout/AlternatingHexagons"/>
    <dgm:cxn modelId="{7C1DDFF2-61D3-F24E-BDA4-8B0F79795031}" type="presOf" srcId="{7FF84004-FE16-4A18-9E0F-4DB3AA626023}" destId="{04B02193-128A-468C-B67E-38D15A5AF6E0}" srcOrd="0" destOrd="0" presId="urn:microsoft.com/office/officeart/2008/layout/AlternatingHexagons"/>
    <dgm:cxn modelId="{968C4CF9-2ECF-EF46-A1DC-09E77F3DE584}" type="presOf" srcId="{481661BE-BF5D-4A77-AD92-D018555455F6}" destId="{1A51102E-C744-47D0-AAC7-F4BBA611F78C}" srcOrd="0" destOrd="0" presId="urn:microsoft.com/office/officeart/2008/layout/AlternatingHexagons"/>
    <dgm:cxn modelId="{4FD9ECCA-60B0-A94B-9A0B-66B1D5C46B1E}" type="presParOf" srcId="{2859E7FC-7C65-461A-9308-DA388D2409A3}" destId="{7F2974D4-F341-4FB1-819F-D88870B2883A}" srcOrd="0" destOrd="0" presId="urn:microsoft.com/office/officeart/2008/layout/AlternatingHexagons"/>
    <dgm:cxn modelId="{ECE31C74-DEA6-3D43-88B0-A43140411F7F}" type="presParOf" srcId="{7F2974D4-F341-4FB1-819F-D88870B2883A}" destId="{04B02193-128A-468C-B67E-38D15A5AF6E0}" srcOrd="0" destOrd="0" presId="urn:microsoft.com/office/officeart/2008/layout/AlternatingHexagons"/>
    <dgm:cxn modelId="{D2AE3ED9-A42F-AE48-B18D-D42AC25EFB36}" type="presParOf" srcId="{7F2974D4-F341-4FB1-819F-D88870B2883A}" destId="{2D443B9A-BF07-4F63-8571-154AFC51D6F7}" srcOrd="1" destOrd="0" presId="urn:microsoft.com/office/officeart/2008/layout/AlternatingHexagons"/>
    <dgm:cxn modelId="{AE56EB3A-D117-0544-A40E-087CE3D527C2}" type="presParOf" srcId="{7F2974D4-F341-4FB1-819F-D88870B2883A}" destId="{7B899784-F3DD-4C67-9A8B-88E6B0D3BE48}" srcOrd="2" destOrd="0" presId="urn:microsoft.com/office/officeart/2008/layout/AlternatingHexagons"/>
    <dgm:cxn modelId="{24B9EB9E-DBA1-C74D-A849-333319387925}" type="presParOf" srcId="{7F2974D4-F341-4FB1-819F-D88870B2883A}" destId="{A0E7DA2D-A35F-48C6-AB9D-06A1B741B03C}" srcOrd="3" destOrd="0" presId="urn:microsoft.com/office/officeart/2008/layout/AlternatingHexagons"/>
    <dgm:cxn modelId="{6486EE48-7946-404F-9D36-CBCD7847F4B3}" type="presParOf" srcId="{7F2974D4-F341-4FB1-819F-D88870B2883A}" destId="{FD5158BD-2E36-4679-BA8A-A578A8611B83}" srcOrd="4" destOrd="0" presId="urn:microsoft.com/office/officeart/2008/layout/AlternatingHexagons"/>
    <dgm:cxn modelId="{01B8209F-A970-BA49-B050-3ECFD68AC668}" type="presParOf" srcId="{2859E7FC-7C65-461A-9308-DA388D2409A3}" destId="{F0E0438D-D1A5-4042-BA33-3F11B289E322}" srcOrd="1" destOrd="0" presId="urn:microsoft.com/office/officeart/2008/layout/AlternatingHexagons"/>
    <dgm:cxn modelId="{2B192AE0-9D10-934B-AAD8-6AD76C1E2ADA}" type="presParOf" srcId="{2859E7FC-7C65-461A-9308-DA388D2409A3}" destId="{D31FDDB7-D014-4728-9A0C-CC124E5A9225}" srcOrd="2" destOrd="0" presId="urn:microsoft.com/office/officeart/2008/layout/AlternatingHexagons"/>
    <dgm:cxn modelId="{843A6DAD-FF06-914D-8625-35FC88555865}" type="presParOf" srcId="{D31FDDB7-D014-4728-9A0C-CC124E5A9225}" destId="{5D001A8D-5FBD-4D69-B243-748E06CC29A2}" srcOrd="0" destOrd="0" presId="urn:microsoft.com/office/officeart/2008/layout/AlternatingHexagons"/>
    <dgm:cxn modelId="{8C8FC16E-3A42-604E-9067-0B6136B98ACD}" type="presParOf" srcId="{D31FDDB7-D014-4728-9A0C-CC124E5A9225}" destId="{F1051182-85FB-4179-85ED-45FF6801AC11}" srcOrd="1" destOrd="0" presId="urn:microsoft.com/office/officeart/2008/layout/AlternatingHexagons"/>
    <dgm:cxn modelId="{564D2AE4-47E9-3649-8E75-B27195F55E8A}" type="presParOf" srcId="{D31FDDB7-D014-4728-9A0C-CC124E5A9225}" destId="{DB8BC123-6EF4-44F7-B0AB-1A24DAA6A776}" srcOrd="2" destOrd="0" presId="urn:microsoft.com/office/officeart/2008/layout/AlternatingHexagons"/>
    <dgm:cxn modelId="{943D19EF-095F-C540-8F9F-2F0B09230545}" type="presParOf" srcId="{D31FDDB7-D014-4728-9A0C-CC124E5A9225}" destId="{7B392647-FD4E-4DCB-9F28-C5768108AF88}" srcOrd="3" destOrd="0" presId="urn:microsoft.com/office/officeart/2008/layout/AlternatingHexagons"/>
    <dgm:cxn modelId="{4F788B7C-728F-E741-8BBD-41BC1AD67B03}" type="presParOf" srcId="{D31FDDB7-D014-4728-9A0C-CC124E5A9225}" destId="{31DA6283-DCD2-410E-94B4-7E8435EBB5ED}" srcOrd="4" destOrd="0" presId="urn:microsoft.com/office/officeart/2008/layout/AlternatingHexagons"/>
    <dgm:cxn modelId="{7E852271-27A5-DF49-9ACB-78E26B4B66F2}" type="presParOf" srcId="{2859E7FC-7C65-461A-9308-DA388D2409A3}" destId="{39710188-E348-45AF-84F4-57F6746337C8}" srcOrd="3" destOrd="0" presId="urn:microsoft.com/office/officeart/2008/layout/AlternatingHexagons"/>
    <dgm:cxn modelId="{D4CACA17-A6F5-0B49-B9F5-30663F4976F8}" type="presParOf" srcId="{2859E7FC-7C65-461A-9308-DA388D2409A3}" destId="{F7D2AF7B-F412-419A-952D-5453C5925C05}" srcOrd="4" destOrd="0" presId="urn:microsoft.com/office/officeart/2008/layout/AlternatingHexagons"/>
    <dgm:cxn modelId="{0C9798FA-2CA3-D94E-80ED-33F86D1DB47D}" type="presParOf" srcId="{F7D2AF7B-F412-419A-952D-5453C5925C05}" destId="{B822D0A5-D3BC-4056-8A4C-D4AA137AD63F}" srcOrd="0" destOrd="0" presId="urn:microsoft.com/office/officeart/2008/layout/AlternatingHexagons"/>
    <dgm:cxn modelId="{816A4173-AFC0-8940-BED2-172BB2B838E3}" type="presParOf" srcId="{F7D2AF7B-F412-419A-952D-5453C5925C05}" destId="{A7449746-3A62-4E5A-9C30-93D944B8AA82}" srcOrd="1" destOrd="0" presId="urn:microsoft.com/office/officeart/2008/layout/AlternatingHexagons"/>
    <dgm:cxn modelId="{3B76059D-D58B-FB48-8E14-F73BFFF04C80}" type="presParOf" srcId="{F7D2AF7B-F412-419A-952D-5453C5925C05}" destId="{D2F483E0-F068-47C0-BFE3-F6076F08879C}" srcOrd="2" destOrd="0" presId="urn:microsoft.com/office/officeart/2008/layout/AlternatingHexagons"/>
    <dgm:cxn modelId="{1007E130-4011-7945-967C-C9558DABB114}" type="presParOf" srcId="{F7D2AF7B-F412-419A-952D-5453C5925C05}" destId="{9AF70645-0099-439A-B441-C40868256935}" srcOrd="3" destOrd="0" presId="urn:microsoft.com/office/officeart/2008/layout/AlternatingHexagons"/>
    <dgm:cxn modelId="{124D5930-FCC9-3043-86EF-1C718871AF72}" type="presParOf" srcId="{F7D2AF7B-F412-419A-952D-5453C5925C05}" destId="{F2779CC2-560C-486A-A9E0-41579FADFBB6}" srcOrd="4" destOrd="0" presId="urn:microsoft.com/office/officeart/2008/layout/AlternatingHexagons"/>
    <dgm:cxn modelId="{5DA79169-2CCA-FF4F-98B9-21180745332B}" type="presParOf" srcId="{2859E7FC-7C65-461A-9308-DA388D2409A3}" destId="{2AE5CF98-3BCB-4E69-8EC6-4FC72FBA4775}" srcOrd="5" destOrd="0" presId="urn:microsoft.com/office/officeart/2008/layout/AlternatingHexagons"/>
    <dgm:cxn modelId="{C5D0C64A-DF57-5946-9589-849ACA2D258E}" type="presParOf" srcId="{2859E7FC-7C65-461A-9308-DA388D2409A3}" destId="{2846E391-02E8-4CF3-86AE-8A18E49B1FBE}" srcOrd="6" destOrd="0" presId="urn:microsoft.com/office/officeart/2008/layout/AlternatingHexagons"/>
    <dgm:cxn modelId="{3B25D438-17E1-D246-AA4F-07485E0EC74D}" type="presParOf" srcId="{2846E391-02E8-4CF3-86AE-8A18E49B1FBE}" destId="{1A51102E-C744-47D0-AAC7-F4BBA611F78C}" srcOrd="0" destOrd="0" presId="urn:microsoft.com/office/officeart/2008/layout/AlternatingHexagons"/>
    <dgm:cxn modelId="{ADF6F3D9-D202-3948-AD92-17E045F22222}" type="presParOf" srcId="{2846E391-02E8-4CF3-86AE-8A18E49B1FBE}" destId="{5C794374-4422-450F-A83C-A9228A437ACF}" srcOrd="1" destOrd="0" presId="urn:microsoft.com/office/officeart/2008/layout/AlternatingHexagons"/>
    <dgm:cxn modelId="{B70974CB-3CE0-6247-97C5-75D842A67A90}" type="presParOf" srcId="{2846E391-02E8-4CF3-86AE-8A18E49B1FBE}" destId="{C3AE2C97-68A2-4CF1-9174-1583DB893AA8}" srcOrd="2" destOrd="0" presId="urn:microsoft.com/office/officeart/2008/layout/AlternatingHexagons"/>
    <dgm:cxn modelId="{62BB9EFC-4AC1-1E44-8875-62816DCD2C68}" type="presParOf" srcId="{2846E391-02E8-4CF3-86AE-8A18E49B1FBE}" destId="{77505CC1-3005-4681-B54C-9644D7DC408A}" srcOrd="3" destOrd="0" presId="urn:microsoft.com/office/officeart/2008/layout/AlternatingHexagons"/>
    <dgm:cxn modelId="{98DB0078-099D-6543-879B-74A21A471658}" type="presParOf" srcId="{2846E391-02E8-4CF3-86AE-8A18E49B1FBE}" destId="{FB96835D-1C6C-43F2-9AD5-33A2E932561B}" srcOrd="4" destOrd="0" presId="urn:microsoft.com/office/officeart/2008/layout/AlternatingHexagons"/>
    <dgm:cxn modelId="{213DE14E-5103-6345-AD18-F91AD60AA149}" type="presParOf" srcId="{2859E7FC-7C65-461A-9308-DA388D2409A3}" destId="{EC22FD5B-151E-4AAE-84E0-4CAA7FA9ECF8}" srcOrd="7" destOrd="0" presId="urn:microsoft.com/office/officeart/2008/layout/AlternatingHexagons"/>
    <dgm:cxn modelId="{D1D85139-CC7A-144C-AD9C-3BB543AA8AEE}" type="presParOf" srcId="{2859E7FC-7C65-461A-9308-DA388D2409A3}" destId="{877800BD-0E57-45A7-A952-F0184985EDCF}" srcOrd="8" destOrd="0" presId="urn:microsoft.com/office/officeart/2008/layout/AlternatingHexagons"/>
    <dgm:cxn modelId="{48406AF8-54C9-8941-86CD-49764F69DD75}" type="presParOf" srcId="{877800BD-0E57-45A7-A952-F0184985EDCF}" destId="{D8977A30-3108-4C68-8430-36EEB5D0979C}" srcOrd="0" destOrd="0" presId="urn:microsoft.com/office/officeart/2008/layout/AlternatingHexagons"/>
    <dgm:cxn modelId="{2B16F935-89F3-5247-AC8A-53F98B5A0DC7}" type="presParOf" srcId="{877800BD-0E57-45A7-A952-F0184985EDCF}" destId="{B6A7B0EE-B01B-447F-B246-2EDE00D024EC}" srcOrd="1" destOrd="0" presId="urn:microsoft.com/office/officeart/2008/layout/AlternatingHexagons"/>
    <dgm:cxn modelId="{B930AE93-195D-BF44-8DF5-F626641B8FA0}" type="presParOf" srcId="{877800BD-0E57-45A7-A952-F0184985EDCF}" destId="{61DFB788-C49C-4EE8-BCB1-CFC2FB486BF2}" srcOrd="2" destOrd="0" presId="urn:microsoft.com/office/officeart/2008/layout/AlternatingHexagons"/>
    <dgm:cxn modelId="{54E357A0-BF7B-7E43-995E-FC1418DB2589}" type="presParOf" srcId="{877800BD-0E57-45A7-A952-F0184985EDCF}" destId="{3C9883A3-C103-4F86-9F4B-5FE6FEC66688}" srcOrd="3" destOrd="0" presId="urn:microsoft.com/office/officeart/2008/layout/AlternatingHexagons"/>
    <dgm:cxn modelId="{B4E075F5-1CCE-B644-B605-17861FC53785}" type="presParOf" srcId="{877800BD-0E57-45A7-A952-F0184985EDCF}" destId="{6A435FA0-B6CD-4F8B-AA30-E54F9392396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02193-128A-468C-B67E-38D15A5AF6E0}">
      <dsp:nvSpPr>
        <dsp:cNvPr id="0" name=""/>
        <dsp:cNvSpPr/>
      </dsp:nvSpPr>
      <dsp:spPr>
        <a:xfrm rot="5400000">
          <a:off x="1817904" y="488793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2057379" y="597244"/>
        <a:ext cx="714996" cy="821833"/>
      </dsp:txXfrm>
    </dsp:sp>
    <dsp:sp modelId="{2D443B9A-BF07-4F63-8571-154AFC51D6F7}">
      <dsp:nvSpPr>
        <dsp:cNvPr id="0" name=""/>
        <dsp:cNvSpPr/>
      </dsp:nvSpPr>
      <dsp:spPr>
        <a:xfrm>
          <a:off x="2965765" y="638929"/>
          <a:ext cx="1332445" cy="71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5158BD-2E36-4679-BA8A-A578A8611B83}">
      <dsp:nvSpPr>
        <dsp:cNvPr id="0" name=""/>
        <dsp:cNvSpPr/>
      </dsp:nvSpPr>
      <dsp:spPr>
        <a:xfrm rot="5400000">
          <a:off x="673832" y="488793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913307" y="597244"/>
        <a:ext cx="714996" cy="821833"/>
      </dsp:txXfrm>
    </dsp:sp>
    <dsp:sp modelId="{5D001A8D-5FBD-4D69-B243-748E06CC29A2}">
      <dsp:nvSpPr>
        <dsp:cNvPr id="0" name=""/>
        <dsp:cNvSpPr/>
      </dsp:nvSpPr>
      <dsp:spPr>
        <a:xfrm rot="16200000" flipV="1">
          <a:off x="1825497" y="1995266"/>
          <a:ext cx="52629" cy="52632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834268" y="2004039"/>
        <a:ext cx="35088" cy="35086"/>
      </dsp:txXfrm>
    </dsp:sp>
    <dsp:sp modelId="{F1051182-85FB-4179-85ED-45FF6801AC11}">
      <dsp:nvSpPr>
        <dsp:cNvPr id="0" name=""/>
        <dsp:cNvSpPr/>
      </dsp:nvSpPr>
      <dsp:spPr>
        <a:xfrm>
          <a:off x="0" y="1663398"/>
          <a:ext cx="1289463" cy="71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A6283-DCD2-410E-94B4-7E8435EBB5ED}">
      <dsp:nvSpPr>
        <dsp:cNvPr id="0" name=""/>
        <dsp:cNvSpPr/>
      </dsp:nvSpPr>
      <dsp:spPr>
        <a:xfrm rot="5400000">
          <a:off x="168551" y="1524208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408026" y="1632659"/>
        <a:ext cx="714996" cy="821833"/>
      </dsp:txXfrm>
    </dsp:sp>
    <dsp:sp modelId="{B822D0A5-D3BC-4056-8A4C-D4AA137AD63F}">
      <dsp:nvSpPr>
        <dsp:cNvPr id="0" name=""/>
        <dsp:cNvSpPr/>
      </dsp:nvSpPr>
      <dsp:spPr>
        <a:xfrm rot="5400000">
          <a:off x="1817904" y="2515638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2057379" y="2624089"/>
        <a:ext cx="714996" cy="821833"/>
      </dsp:txXfrm>
    </dsp:sp>
    <dsp:sp modelId="{A7449746-3A62-4E5A-9C30-93D944B8AA82}">
      <dsp:nvSpPr>
        <dsp:cNvPr id="0" name=""/>
        <dsp:cNvSpPr/>
      </dsp:nvSpPr>
      <dsp:spPr>
        <a:xfrm>
          <a:off x="2965765" y="2586637"/>
          <a:ext cx="1332445" cy="71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79CC2-560C-486A-A9E0-41579FADFBB6}">
      <dsp:nvSpPr>
        <dsp:cNvPr id="0" name=""/>
        <dsp:cNvSpPr/>
      </dsp:nvSpPr>
      <dsp:spPr>
        <a:xfrm rot="5400000">
          <a:off x="696071" y="2515638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935546" y="2624089"/>
        <a:ext cx="714996" cy="821833"/>
      </dsp:txXfrm>
    </dsp:sp>
    <dsp:sp modelId="{1A51102E-C744-47D0-AAC7-F4BBA611F78C}">
      <dsp:nvSpPr>
        <dsp:cNvPr id="0" name=""/>
        <dsp:cNvSpPr/>
      </dsp:nvSpPr>
      <dsp:spPr>
        <a:xfrm rot="5400000">
          <a:off x="159171" y="3501277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398646" y="3609728"/>
        <a:ext cx="714996" cy="821833"/>
      </dsp:txXfrm>
    </dsp:sp>
    <dsp:sp modelId="{5C794374-4422-450F-A83C-A9228A437ACF}">
      <dsp:nvSpPr>
        <dsp:cNvPr id="0" name=""/>
        <dsp:cNvSpPr/>
      </dsp:nvSpPr>
      <dsp:spPr>
        <a:xfrm>
          <a:off x="0" y="3690243"/>
          <a:ext cx="1289463" cy="71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6835D-1C6C-43F2-9AD5-33A2E932561B}">
      <dsp:nvSpPr>
        <dsp:cNvPr id="0" name=""/>
        <dsp:cNvSpPr/>
      </dsp:nvSpPr>
      <dsp:spPr>
        <a:xfrm rot="5400000">
          <a:off x="1264114" y="3501277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503589" y="3609728"/>
        <a:ext cx="714996" cy="821833"/>
      </dsp:txXfrm>
    </dsp:sp>
    <dsp:sp modelId="{D8977A30-3108-4C68-8430-36EEB5D0979C}">
      <dsp:nvSpPr>
        <dsp:cNvPr id="0" name=""/>
        <dsp:cNvSpPr/>
      </dsp:nvSpPr>
      <dsp:spPr>
        <a:xfrm rot="5400000">
          <a:off x="1264113" y="1533580"/>
          <a:ext cx="1193947" cy="1038734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1503588" y="1642031"/>
        <a:ext cx="714996" cy="821833"/>
      </dsp:txXfrm>
    </dsp:sp>
    <dsp:sp modelId="{B6A7B0EE-B01B-447F-B246-2EDE00D024EC}">
      <dsp:nvSpPr>
        <dsp:cNvPr id="0" name=""/>
        <dsp:cNvSpPr/>
      </dsp:nvSpPr>
      <dsp:spPr>
        <a:xfrm>
          <a:off x="2965765" y="4703666"/>
          <a:ext cx="1332445" cy="716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35FA0-B6CD-4F8B-AA30-E54F93923960}">
      <dsp:nvSpPr>
        <dsp:cNvPr id="0" name=""/>
        <dsp:cNvSpPr/>
      </dsp:nvSpPr>
      <dsp:spPr>
        <a:xfrm rot="5400000">
          <a:off x="711642" y="4764068"/>
          <a:ext cx="1193947" cy="1038734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951117" y="4872519"/>
        <a:ext cx="714996" cy="8218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8339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5417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3486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03121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7489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99459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0371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0710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70469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2613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>
                <a:solidFill>
                  <a:prstClr val="black"/>
                </a:solidFill>
              </a:rPr>
              <a:pPr/>
              <a:t>19/11/2012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8078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C2BEF9-20EF-2F43-8A83-B7191E26B15D}" type="datetimeFigureOut">
              <a:rPr lang="en-US" smtClean="0"/>
              <a:pPr/>
              <a:t>19/11/2012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6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council/groups/cwg-wcit12/index.html" TargetMode="External"/><Relationship Id="rId2" Type="http://schemas.openxmlformats.org/officeDocument/2006/relationships/hyperlink" Target="http://www.itu.int/en/wcit-12/Pages/default.aspx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tu.int/en/wcit-12/Pages/public.aspx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1775843" y="3453921"/>
            <a:ext cx="46736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51399" y="738385"/>
            <a:ext cx="5061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b="1" dirty="0" smtClean="0"/>
              <a:t>Conférence mondiale </a:t>
            </a:r>
          </a:p>
          <a:p>
            <a:pPr algn="r"/>
            <a:r>
              <a:rPr lang="fr-CH" sz="3200" b="1" dirty="0" smtClean="0"/>
              <a:t>des télécommunications internationales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9722" y="2447769"/>
            <a:ext cx="3933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400" b="1" dirty="0" smtClean="0"/>
              <a:t>3-14 décembre 2012</a:t>
            </a:r>
          </a:p>
          <a:p>
            <a:pPr algn="r"/>
            <a:r>
              <a:rPr lang="fr-CH" sz="2400" dirty="0" smtClean="0"/>
              <a:t>Dubaï, </a:t>
            </a:r>
            <a:r>
              <a:rPr lang="fr-CH" sz="2400" dirty="0" err="1" smtClean="0"/>
              <a:t>Emirats</a:t>
            </a:r>
            <a:r>
              <a:rPr lang="fr-CH" sz="2400" dirty="0" smtClean="0"/>
              <a:t> arabes </a:t>
            </a:r>
            <a:r>
              <a:rPr lang="fr-CH" sz="2800" dirty="0" smtClean="0"/>
              <a:t>unis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496979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2159000" y="1079500"/>
            <a:ext cx="6375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Groupe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travail du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Conseil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chargé de la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préparation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la CMTI-12 (GTC-CMTI12) a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tenu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trois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réunions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en 2010,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deux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en 2011 et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trois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en 2012 (aux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mois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février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d'avril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et de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juin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Des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réunions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préparatoires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régionales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ont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été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organisées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dans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les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régions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Asie-Pacifique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Afrique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des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Etats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GB" sz="2000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arabes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de la RCC (</a:t>
            </a:r>
            <a:r>
              <a:rPr lang="en-GB" sz="2000" kern="0" dirty="0" smtClean="0">
                <a:solidFill>
                  <a:srgbClr val="376092"/>
                </a:solidFill>
              </a:rPr>
              <a:t>pays de la CEI), Europe et </a:t>
            </a:r>
            <a:r>
              <a:rPr lang="en-GB" sz="2000" kern="0" dirty="0" err="1" smtClean="0">
                <a:solidFill>
                  <a:srgbClr val="376092"/>
                </a:solidFill>
              </a:rPr>
              <a:t>Amériques</a:t>
            </a:r>
            <a:r>
              <a:rPr lang="en-GB" sz="2000" kern="0" dirty="0" smtClean="0">
                <a:solidFill>
                  <a:srgbClr val="376092"/>
                </a:solidFill>
              </a:rPr>
              <a:t> – </a:t>
            </a:r>
            <a:r>
              <a:rPr lang="en-GB" sz="2000" kern="0" dirty="0" err="1" smtClean="0">
                <a:solidFill>
                  <a:srgbClr val="376092"/>
                </a:solidFill>
              </a:rPr>
              <a:t>toutes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ces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réunions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étaient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aussi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ouvertes</a:t>
            </a:r>
            <a:r>
              <a:rPr lang="en-GB" sz="2000" kern="0" dirty="0" smtClean="0">
                <a:solidFill>
                  <a:srgbClr val="376092"/>
                </a:solidFill>
              </a:rPr>
              <a:t> aux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Membres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 </a:t>
            </a: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Secteur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124 </a:t>
            </a:r>
            <a:r>
              <a:rPr lang="en-GB" sz="2000" kern="0" dirty="0" smtClean="0">
                <a:solidFill>
                  <a:srgbClr val="376092"/>
                </a:solidFill>
              </a:rPr>
              <a:t>contributions </a:t>
            </a:r>
            <a:r>
              <a:rPr lang="en-GB" sz="2000" kern="0" dirty="0" err="1" smtClean="0">
                <a:solidFill>
                  <a:srgbClr val="376092"/>
                </a:solidFill>
              </a:rPr>
              <a:t>ont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été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soumises</a:t>
            </a:r>
            <a:r>
              <a:rPr lang="en-GB" sz="2000" kern="0" dirty="0" smtClean="0">
                <a:solidFill>
                  <a:srgbClr val="376092"/>
                </a:solidFill>
              </a:rPr>
              <a:t> par les </a:t>
            </a:r>
            <a:r>
              <a:rPr lang="en-GB" sz="2000" kern="0" dirty="0" err="1" smtClean="0">
                <a:solidFill>
                  <a:srgbClr val="376092"/>
                </a:solidFill>
              </a:rPr>
              <a:t>membres</a:t>
            </a:r>
            <a:r>
              <a:rPr lang="en-GB" sz="2000" kern="0" dirty="0" smtClean="0">
                <a:solidFill>
                  <a:srgbClr val="376092"/>
                </a:solidFill>
              </a:rPr>
              <a:t> de </a:t>
            </a:r>
            <a:r>
              <a:rPr lang="en-GB" sz="2000" kern="0" dirty="0" err="1" smtClean="0">
                <a:solidFill>
                  <a:srgbClr val="376092"/>
                </a:solidFill>
              </a:rPr>
              <a:t>l'UIT</a:t>
            </a:r>
            <a:r>
              <a:rPr lang="en-GB" sz="2000" kern="0" dirty="0" smtClean="0">
                <a:solidFill>
                  <a:srgbClr val="376092"/>
                </a:solidFill>
              </a:rPr>
              <a:t>; plus de 450 propositions </a:t>
            </a:r>
            <a:r>
              <a:rPr lang="en-GB" sz="2000" kern="0" dirty="0" err="1" smtClean="0">
                <a:solidFill>
                  <a:srgbClr val="376092"/>
                </a:solidFill>
              </a:rPr>
              <a:t>ont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été</a:t>
            </a:r>
            <a:r>
              <a:rPr lang="en-GB" sz="2000" kern="0" dirty="0" smtClean="0">
                <a:solidFill>
                  <a:srgbClr val="376092"/>
                </a:solidFill>
              </a:rPr>
              <a:t> </a:t>
            </a:r>
            <a:r>
              <a:rPr lang="en-GB" sz="2000" kern="0" dirty="0" err="1" smtClean="0">
                <a:solidFill>
                  <a:srgbClr val="376092"/>
                </a:solidFill>
              </a:rPr>
              <a:t>présentées</a:t>
            </a:r>
            <a:r>
              <a:rPr lang="en-GB" sz="2000" kern="0" dirty="0" smtClean="0">
                <a:solidFill>
                  <a:srgbClr val="376092"/>
                </a:solidFill>
              </a:rPr>
              <a:t> pour </a:t>
            </a:r>
            <a:r>
              <a:rPr lang="en-GB" sz="2000" kern="0" dirty="0" err="1" smtClean="0">
                <a:solidFill>
                  <a:srgbClr val="376092"/>
                </a:solidFill>
              </a:rPr>
              <a:t>examen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processus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préparatoire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vue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de la CMTI-12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69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700" y="952500"/>
            <a:ext cx="7023100" cy="51736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376092"/>
                </a:solidFill>
              </a:rPr>
              <a:t>De larges consultations </a:t>
            </a:r>
            <a:r>
              <a:rPr lang="en-US" sz="2000" b="1" dirty="0" err="1" smtClean="0">
                <a:solidFill>
                  <a:srgbClr val="376092"/>
                </a:solidFill>
              </a:rPr>
              <a:t>sur</a:t>
            </a:r>
            <a:r>
              <a:rPr lang="en-US" sz="2000" b="1" dirty="0" smtClean="0">
                <a:solidFill>
                  <a:srgbClr val="376092"/>
                </a:solidFill>
              </a:rPr>
              <a:t> les </a:t>
            </a:r>
            <a:r>
              <a:rPr lang="en-US" sz="2000" b="1" dirty="0" err="1" smtClean="0">
                <a:solidFill>
                  <a:srgbClr val="376092"/>
                </a:solidFill>
              </a:rPr>
              <a:t>sujets</a:t>
            </a:r>
            <a:r>
              <a:rPr lang="en-US" sz="2000" b="1" dirty="0" smtClean="0">
                <a:solidFill>
                  <a:srgbClr val="376092"/>
                </a:solidFill>
              </a:rPr>
              <a:t> à </a:t>
            </a:r>
            <a:r>
              <a:rPr lang="en-US" sz="2000" b="1" dirty="0" err="1" smtClean="0">
                <a:solidFill>
                  <a:srgbClr val="376092"/>
                </a:solidFill>
              </a:rPr>
              <a:t>l'étude</a:t>
            </a:r>
            <a:r>
              <a:rPr lang="en-US" sz="2000" b="1" dirty="0" smtClean="0">
                <a:solidFill>
                  <a:srgbClr val="376092"/>
                </a:solidFill>
              </a:rPr>
              <a:t> </a:t>
            </a:r>
            <a:r>
              <a:rPr lang="en-US" sz="2000" b="1" dirty="0" err="1" smtClean="0">
                <a:solidFill>
                  <a:srgbClr val="376092"/>
                </a:solidFill>
              </a:rPr>
              <a:t>ont</a:t>
            </a:r>
            <a:r>
              <a:rPr lang="en-US" sz="2000" b="1" dirty="0" smtClean="0">
                <a:solidFill>
                  <a:srgbClr val="376092"/>
                </a:solidFill>
              </a:rPr>
              <a:t> </a:t>
            </a:r>
            <a:r>
              <a:rPr lang="en-US" sz="2000" b="1" dirty="0" err="1" smtClean="0">
                <a:solidFill>
                  <a:srgbClr val="376092"/>
                </a:solidFill>
              </a:rPr>
              <a:t>été</a:t>
            </a:r>
            <a:r>
              <a:rPr lang="en-US" sz="2000" b="1" dirty="0" smtClean="0">
                <a:solidFill>
                  <a:srgbClr val="376092"/>
                </a:solidFill>
              </a:rPr>
              <a:t> </a:t>
            </a:r>
            <a:r>
              <a:rPr lang="en-US" sz="2000" b="1" dirty="0" err="1" smtClean="0">
                <a:solidFill>
                  <a:srgbClr val="376092"/>
                </a:solidFill>
              </a:rPr>
              <a:t>organisées</a:t>
            </a:r>
            <a:r>
              <a:rPr lang="en-US" sz="2000" b="1" dirty="0" smtClean="0">
                <a:solidFill>
                  <a:srgbClr val="376092"/>
                </a:solidFill>
              </a:rPr>
              <a:t> avec:</a:t>
            </a:r>
          </a:p>
          <a:p>
            <a:r>
              <a:rPr lang="en-US" sz="2000" dirty="0" smtClean="0">
                <a:solidFill>
                  <a:srgbClr val="376092"/>
                </a:solidFill>
              </a:rPr>
              <a:t>Les </a:t>
            </a:r>
            <a:r>
              <a:rPr lang="en-US" sz="2000" dirty="0" err="1" smtClean="0">
                <a:solidFill>
                  <a:srgbClr val="376092"/>
                </a:solidFill>
              </a:rPr>
              <a:t>Etats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Membres</a:t>
            </a:r>
            <a:r>
              <a:rPr lang="en-US" sz="2000" dirty="0" smtClean="0">
                <a:solidFill>
                  <a:srgbClr val="376092"/>
                </a:solidFill>
              </a:rPr>
              <a:t> de </a:t>
            </a:r>
            <a:r>
              <a:rPr lang="en-US" sz="2000" dirty="0" err="1" smtClean="0">
                <a:solidFill>
                  <a:srgbClr val="376092"/>
                </a:solidFill>
              </a:rPr>
              <a:t>l'UIT</a:t>
            </a:r>
            <a:r>
              <a:rPr lang="en-US" sz="2000" dirty="0" smtClean="0">
                <a:solidFill>
                  <a:srgbClr val="376092"/>
                </a:solidFill>
              </a:rPr>
              <a:t> (193)</a:t>
            </a:r>
          </a:p>
          <a:p>
            <a:r>
              <a:rPr lang="en-US" sz="2000" dirty="0" smtClean="0">
                <a:solidFill>
                  <a:srgbClr val="376092"/>
                </a:solidFill>
              </a:rPr>
              <a:t>Les </a:t>
            </a:r>
            <a:r>
              <a:rPr lang="en-US" sz="2000" dirty="0" err="1" smtClean="0">
                <a:solidFill>
                  <a:srgbClr val="376092"/>
                </a:solidFill>
              </a:rPr>
              <a:t>membres</a:t>
            </a:r>
            <a:r>
              <a:rPr lang="en-US" sz="2000" dirty="0" smtClean="0">
                <a:solidFill>
                  <a:srgbClr val="376092"/>
                </a:solidFill>
              </a:rPr>
              <a:t> de </a:t>
            </a:r>
            <a:r>
              <a:rPr lang="en-US" sz="2000" dirty="0" err="1" smtClean="0">
                <a:solidFill>
                  <a:srgbClr val="376092"/>
                </a:solidFill>
              </a:rPr>
              <a:t>l'UIT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appartenant</a:t>
            </a:r>
            <a:r>
              <a:rPr lang="en-US" sz="2000" dirty="0" smtClean="0">
                <a:solidFill>
                  <a:srgbClr val="376092"/>
                </a:solidFill>
              </a:rPr>
              <a:t> au </a:t>
            </a:r>
            <a:r>
              <a:rPr lang="en-US" sz="2000" dirty="0" err="1" smtClean="0">
                <a:solidFill>
                  <a:srgbClr val="376092"/>
                </a:solidFill>
              </a:rPr>
              <a:t>secteur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privé</a:t>
            </a:r>
            <a:r>
              <a:rPr lang="en-US" sz="2000" dirty="0" smtClean="0">
                <a:solidFill>
                  <a:srgbClr val="376092"/>
                </a:solidFill>
              </a:rPr>
              <a:t> (567)</a:t>
            </a:r>
          </a:p>
          <a:p>
            <a:r>
              <a:rPr lang="en-US" sz="2000" dirty="0" smtClean="0">
                <a:solidFill>
                  <a:srgbClr val="376092"/>
                </a:solidFill>
              </a:rPr>
              <a:t>Les </a:t>
            </a:r>
            <a:r>
              <a:rPr lang="en-US" sz="2000" dirty="0" err="1" smtClean="0">
                <a:solidFill>
                  <a:srgbClr val="376092"/>
                </a:solidFill>
              </a:rPr>
              <a:t>Associés</a:t>
            </a:r>
            <a:r>
              <a:rPr lang="en-US" sz="2000" dirty="0" smtClean="0">
                <a:solidFill>
                  <a:srgbClr val="376092"/>
                </a:solidFill>
              </a:rPr>
              <a:t> et les </a:t>
            </a:r>
            <a:r>
              <a:rPr lang="en-US" sz="2000" dirty="0" err="1" smtClean="0">
                <a:solidFill>
                  <a:srgbClr val="376092"/>
                </a:solidFill>
              </a:rPr>
              <a:t>représentants</a:t>
            </a:r>
            <a:r>
              <a:rPr lang="en-US" sz="2000" dirty="0" smtClean="0">
                <a:solidFill>
                  <a:srgbClr val="376092"/>
                </a:solidFill>
              </a:rPr>
              <a:t> des </a:t>
            </a:r>
            <a:r>
              <a:rPr lang="en-US" sz="2000" dirty="0" err="1" smtClean="0">
                <a:solidFill>
                  <a:srgbClr val="376092"/>
                </a:solidFill>
              </a:rPr>
              <a:t>établissements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universitaires</a:t>
            </a:r>
            <a:r>
              <a:rPr lang="en-US" sz="2000" dirty="0" smtClean="0">
                <a:solidFill>
                  <a:srgbClr val="376092"/>
                </a:solidFill>
              </a:rPr>
              <a:t> participant aux </a:t>
            </a:r>
            <a:r>
              <a:rPr lang="en-US" sz="2000" dirty="0" err="1" smtClean="0">
                <a:solidFill>
                  <a:srgbClr val="376092"/>
                </a:solidFill>
              </a:rPr>
              <a:t>travaux</a:t>
            </a:r>
            <a:r>
              <a:rPr lang="en-US" sz="2000" dirty="0" smtClean="0">
                <a:solidFill>
                  <a:srgbClr val="376092"/>
                </a:solidFill>
              </a:rPr>
              <a:t> de </a:t>
            </a:r>
            <a:r>
              <a:rPr lang="en-US" sz="2000" dirty="0" err="1" smtClean="0">
                <a:solidFill>
                  <a:srgbClr val="376092"/>
                </a:solidFill>
              </a:rPr>
              <a:t>l'UIT</a:t>
            </a:r>
            <a:r>
              <a:rPr lang="en-US" sz="2000" dirty="0" smtClean="0">
                <a:solidFill>
                  <a:srgbClr val="376092"/>
                </a:solidFill>
              </a:rPr>
              <a:t> (217)</a:t>
            </a:r>
          </a:p>
          <a:p>
            <a:r>
              <a:rPr lang="en-US" sz="2000" dirty="0" smtClean="0">
                <a:solidFill>
                  <a:srgbClr val="376092"/>
                </a:solidFill>
              </a:rPr>
              <a:t>La </a:t>
            </a:r>
            <a:r>
              <a:rPr lang="en-US" sz="2000" dirty="0" err="1" smtClean="0">
                <a:solidFill>
                  <a:srgbClr val="376092"/>
                </a:solidFill>
              </a:rPr>
              <a:t>société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civile</a:t>
            </a:r>
            <a:r>
              <a:rPr lang="en-US" sz="2000" dirty="0" smtClean="0">
                <a:solidFill>
                  <a:srgbClr val="376092"/>
                </a:solidFill>
              </a:rPr>
              <a:t> – </a:t>
            </a:r>
            <a:r>
              <a:rPr lang="en-US" sz="2000" dirty="0" err="1" smtClean="0">
                <a:solidFill>
                  <a:srgbClr val="376092"/>
                </a:solidFill>
              </a:rPr>
              <a:t>dans</a:t>
            </a:r>
            <a:r>
              <a:rPr lang="en-US" sz="2000" dirty="0" smtClean="0">
                <a:solidFill>
                  <a:srgbClr val="376092"/>
                </a:solidFill>
              </a:rPr>
              <a:t> le cadre, par </a:t>
            </a:r>
            <a:r>
              <a:rPr lang="en-US" sz="2000" dirty="0" err="1" smtClean="0">
                <a:solidFill>
                  <a:srgbClr val="376092"/>
                </a:solidFill>
              </a:rPr>
              <a:t>exemple</a:t>
            </a:r>
            <a:r>
              <a:rPr lang="en-US" sz="2000" dirty="0" smtClean="0">
                <a:solidFill>
                  <a:srgbClr val="376092"/>
                </a:solidFill>
              </a:rPr>
              <a:t> du Forum du SMSI</a:t>
            </a:r>
          </a:p>
          <a:p>
            <a:pPr marL="0" indent="0">
              <a:buNone/>
            </a:pPr>
            <a:r>
              <a:rPr lang="en-US" sz="2400" b="1" i="1" dirty="0" smtClean="0">
                <a:solidFill>
                  <a:srgbClr val="376092"/>
                </a:solidFill>
              </a:rPr>
              <a:t>Sur le site web de </a:t>
            </a:r>
            <a:r>
              <a:rPr lang="en-US" sz="2400" b="1" i="1" dirty="0" err="1" smtClean="0">
                <a:solidFill>
                  <a:srgbClr val="376092"/>
                </a:solidFill>
              </a:rPr>
              <a:t>l'UIT</a:t>
            </a:r>
            <a:r>
              <a:rPr lang="en-US" sz="2400" b="1" i="1" dirty="0" smtClean="0">
                <a:solidFill>
                  <a:srgbClr val="376092"/>
                </a:solidFill>
              </a:rPr>
              <a:t>:</a:t>
            </a:r>
            <a:endParaRPr lang="en-US" sz="2400" b="1" i="1" dirty="0">
              <a:solidFill>
                <a:srgbClr val="376092"/>
              </a:solidFill>
            </a:endParaRPr>
          </a:p>
          <a:p>
            <a:r>
              <a:rPr lang="en-US" sz="2000" dirty="0" smtClean="0">
                <a:solidFill>
                  <a:srgbClr val="376092"/>
                </a:solidFill>
              </a:rPr>
              <a:t>Notes </a:t>
            </a:r>
            <a:r>
              <a:rPr lang="en-US" sz="2000" dirty="0" err="1" smtClean="0">
                <a:solidFill>
                  <a:srgbClr val="376092"/>
                </a:solidFill>
              </a:rPr>
              <a:t>d'information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sur</a:t>
            </a:r>
            <a:r>
              <a:rPr lang="en-US" sz="2000" dirty="0" smtClean="0">
                <a:solidFill>
                  <a:srgbClr val="376092"/>
                </a:solidFill>
              </a:rPr>
              <a:t> la CMTI et Questions </a:t>
            </a:r>
            <a:r>
              <a:rPr lang="en-US" sz="2000" dirty="0" err="1" smtClean="0">
                <a:solidFill>
                  <a:srgbClr val="376092"/>
                </a:solidFill>
              </a:rPr>
              <a:t>fréquemment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posées</a:t>
            </a:r>
            <a:r>
              <a:rPr lang="en-US" sz="2000" dirty="0" smtClean="0">
                <a:solidFill>
                  <a:srgbClr val="376092"/>
                </a:solidFill>
              </a:rPr>
              <a:t> (www.itu.int/en/wcit-12/Pages/WCIT-backgroundbriefs.aspx)</a:t>
            </a:r>
          </a:p>
          <a:p>
            <a:r>
              <a:rPr lang="en-US" sz="2000" dirty="0" smtClean="0">
                <a:solidFill>
                  <a:srgbClr val="376092"/>
                </a:solidFill>
              </a:rPr>
              <a:t>Site </a:t>
            </a:r>
            <a:r>
              <a:rPr lang="en-US" sz="2000" dirty="0" err="1" smtClean="0">
                <a:solidFill>
                  <a:srgbClr val="376092"/>
                </a:solidFill>
              </a:rPr>
              <a:t>sur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lequel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chacun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peut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présenter</a:t>
            </a:r>
            <a:r>
              <a:rPr lang="en-US" sz="2000" dirty="0" smtClean="0">
                <a:solidFill>
                  <a:srgbClr val="376092"/>
                </a:solidFill>
              </a:rPr>
              <a:t> </a:t>
            </a:r>
            <a:r>
              <a:rPr lang="en-US" sz="2000" dirty="0" err="1" smtClean="0">
                <a:solidFill>
                  <a:srgbClr val="376092"/>
                </a:solidFill>
              </a:rPr>
              <a:t>ses</a:t>
            </a:r>
            <a:r>
              <a:rPr lang="en-US" sz="2000" dirty="0" smtClean="0">
                <a:solidFill>
                  <a:srgbClr val="376092"/>
                </a:solidFill>
              </a:rPr>
              <a:t> opinions </a:t>
            </a:r>
            <a:r>
              <a:rPr lang="en-US" sz="2000" dirty="0" err="1" smtClean="0">
                <a:solidFill>
                  <a:srgbClr val="376092"/>
                </a:solidFill>
              </a:rPr>
              <a:t>ou</a:t>
            </a:r>
            <a:r>
              <a:rPr lang="en-US" sz="2000" dirty="0" smtClean="0">
                <a:solidFill>
                  <a:srgbClr val="376092"/>
                </a:solidFill>
              </a:rPr>
              <a:t> des documents </a:t>
            </a:r>
            <a:r>
              <a:rPr lang="en-US" sz="2000" dirty="0" err="1" smtClean="0">
                <a:solidFill>
                  <a:srgbClr val="376092"/>
                </a:solidFill>
              </a:rPr>
              <a:t>relatifs</a:t>
            </a:r>
            <a:r>
              <a:rPr lang="en-US" sz="2000" dirty="0" smtClean="0">
                <a:solidFill>
                  <a:srgbClr val="376092"/>
                </a:solidFill>
              </a:rPr>
              <a:t> à la CMTI-12 (www.itu.int/en/wcit-12/Pages/public.aspx)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processus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préparatoire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en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vue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de la CMTI-12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8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30364" y="1063524"/>
            <a:ext cx="10008946" cy="6070011"/>
            <a:chOff x="425564" y="1316254"/>
            <a:chExt cx="8007054" cy="4855946"/>
          </a:xfrm>
        </p:grpSpPr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550653" y="4368668"/>
              <a:ext cx="1676400" cy="33855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Convergence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4" name="Text Box 23"/>
            <p:cNvSpPr txBox="1">
              <a:spLocks noChangeArrowheads="1"/>
            </p:cNvSpPr>
            <p:nvPr/>
          </p:nvSpPr>
          <p:spPr bwMode="auto">
            <a:xfrm>
              <a:off x="425564" y="1536679"/>
              <a:ext cx="2318805" cy="60692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Les communications:</a:t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un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droit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humain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  <a:p>
              <a:pPr algn="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100" i="1" dirty="0">
                  <a:solidFill>
                    <a:srgbClr val="376092"/>
                  </a:solidFill>
                  <a:latin typeface="Calibri" pitchFamily="34" charset="0"/>
                </a:rPr>
                <a:t>(y </a:t>
              </a:r>
              <a:r>
                <a:rPr lang="en-US" sz="1100" i="1" dirty="0" err="1">
                  <a:solidFill>
                    <a:srgbClr val="376092"/>
                  </a:solidFill>
                  <a:latin typeface="Calibri" pitchFamily="34" charset="0"/>
                </a:rPr>
                <a:t>compris</a:t>
              </a:r>
              <a:r>
                <a:rPr lang="en-US" sz="1100" i="1" dirty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l'accès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et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l'utilisation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équitables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des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réseaux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et services</a:t>
              </a:r>
              <a:endParaRPr lang="en-US" sz="11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4472178" y="2668440"/>
              <a:ext cx="3960440" cy="87407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Tarification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et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comptabilité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- y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compris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la taxation</a:t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(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détermination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des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coûts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fondée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sur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le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marché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, </a:t>
              </a:r>
              <a:b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libéralisation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de la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passerelle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internationale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, obligations</a:t>
              </a:r>
              <a:b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de transparence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imposées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aux exploitations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reconnues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)</a:t>
              </a:r>
              <a:endParaRPr lang="en-US" sz="11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6" name="Text Box 26"/>
            <p:cNvSpPr txBox="1">
              <a:spLocks noChangeArrowheads="1"/>
            </p:cNvSpPr>
            <p:nvPr/>
          </p:nvSpPr>
          <p:spPr bwMode="auto">
            <a:xfrm>
              <a:off x="4674979" y="3613597"/>
              <a:ext cx="2057400" cy="27084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fr-CH" sz="1600" b="1" dirty="0" smtClean="0">
                  <a:solidFill>
                    <a:srgbClr val="376092"/>
                  </a:solidFill>
                  <a:latin typeface="Calibri" pitchFamily="34" charset="0"/>
                </a:rPr>
                <a:t>Qualité de service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4616194" y="1681506"/>
              <a:ext cx="3672408" cy="99225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Sécurité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dans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l'utilisation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des TIC</a:t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y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compris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le respect de la vie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privée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et la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lutte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contre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le spam</a:t>
              </a:r>
              <a:endParaRPr lang="en-US" sz="1400" i="1" dirty="0" smtClean="0">
                <a:solidFill>
                  <a:srgbClr val="37609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80000"/>
                </a:lnSpc>
                <a:buClrTx/>
                <a:buFontTx/>
                <a:buNone/>
              </a:pP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Protection de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ressources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nationales</a:t>
              </a:r>
              <a:endParaRPr lang="en-US" sz="1600" b="1" dirty="0" smtClean="0">
                <a:solidFill>
                  <a:srgbClr val="376092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80000"/>
                </a:lnSpc>
                <a:buClrTx/>
                <a:buFontTx/>
                <a:buNone/>
              </a:pPr>
              <a:r>
                <a:rPr lang="fr-CH" sz="1600" b="1" dirty="0" smtClean="0">
                  <a:solidFill>
                    <a:srgbClr val="376092"/>
                  </a:solidFill>
                  <a:latin typeface="Calibri" pitchFamily="34" charset="0"/>
                </a:rPr>
                <a:t>essentielles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  <a:p>
              <a:pPr eaLnBrk="1" hangingPunct="1">
                <a:buClrTx/>
                <a:buFontTx/>
                <a:buNone/>
              </a:pPr>
              <a:r>
                <a:rPr lang="fr-CH" sz="1100" i="1" dirty="0" smtClean="0">
                  <a:solidFill>
                    <a:srgbClr val="376092"/>
                  </a:solidFill>
                  <a:latin typeface="Calibri" pitchFamily="34" charset="0"/>
                </a:rPr>
                <a:t>y compris les réseaux de communication</a:t>
              </a:r>
              <a:endParaRPr lang="en-US" sz="11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718630" y="3613597"/>
              <a:ext cx="1732672" cy="3496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70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Interconnexion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et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intéropérabilité</a:t>
              </a:r>
              <a:endParaRPr lang="en-US" sz="1600" b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01244" y="2782317"/>
              <a:ext cx="1790700" cy="34963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eaLnBrk="1" hangingPunct="1">
                <a:lnSpc>
                  <a:spcPct val="70000"/>
                </a:lnSpc>
                <a:buClrTx/>
                <a:buFontTx/>
                <a:buNone/>
              </a:pP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Cadres</a:t>
              </a:r>
              <a:b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internationaux</a:t>
              </a:r>
              <a:endParaRPr lang="en-US" sz="12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4292182" y="4295208"/>
              <a:ext cx="2857500" cy="54167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Mesures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de </a:t>
              </a:r>
              <a:r>
                <a:rPr lang="en-US" sz="1600" b="1" dirty="0" err="1" smtClean="0">
                  <a:solidFill>
                    <a:srgbClr val="376092"/>
                  </a:solidFill>
                  <a:latin typeface="Calibri" pitchFamily="34" charset="0"/>
                </a:rPr>
                <a:t>mise</a:t>
              </a:r>
              <a:r>
                <a:rPr lang="en-US" sz="1600" b="1" dirty="0" smtClean="0">
                  <a:solidFill>
                    <a:srgbClr val="376092"/>
                  </a:solidFill>
                  <a:latin typeface="Calibri" pitchFamily="34" charset="0"/>
                </a:rPr>
                <a:t> en application</a:t>
              </a:r>
              <a:r>
                <a:rPr lang="en-US" sz="12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2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(y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compris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un possible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effet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obligatoire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de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certaines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/>
              </a:r>
              <a:b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</a:b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Recommandations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 de </a:t>
              </a:r>
              <a:r>
                <a:rPr lang="en-US" sz="1100" i="1" dirty="0" err="1" smtClean="0">
                  <a:solidFill>
                    <a:srgbClr val="376092"/>
                  </a:solidFill>
                  <a:latin typeface="Calibri" pitchFamily="34" charset="0"/>
                </a:rPr>
                <a:t>l'UIT</a:t>
              </a:r>
              <a:r>
                <a:rPr lang="en-US" sz="1100" i="1" dirty="0" smtClean="0">
                  <a:solidFill>
                    <a:srgbClr val="376092"/>
                  </a:solidFill>
                  <a:latin typeface="Calibri" pitchFamily="34" charset="0"/>
                </a:rPr>
                <a:t>)</a:t>
              </a:r>
              <a:endParaRPr lang="en-US" sz="1100" i="1" dirty="0">
                <a:solidFill>
                  <a:srgbClr val="376092"/>
                </a:solidFill>
                <a:latin typeface="Calibri" pitchFamily="34" charset="0"/>
              </a:endParaRPr>
            </a:p>
          </p:txBody>
        </p:sp>
        <p:graphicFrame>
          <p:nvGraphicFramePr>
            <p:cNvPr id="11" name="Diagram 10"/>
            <p:cNvGraphicFramePr/>
            <p:nvPr>
              <p:extLst>
                <p:ext uri="{D42A27DB-BD31-4B8C-83A1-F6EECF244321}">
                  <p14:modId xmlns:p14="http://schemas.microsoft.com/office/powerpoint/2010/main" val="389786049"/>
                </p:ext>
              </p:extLst>
            </p:nvPr>
          </p:nvGraphicFramePr>
          <p:xfrm>
            <a:off x="2227053" y="1316254"/>
            <a:ext cx="3438525" cy="48559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13" name="Title 1"/>
          <p:cNvSpPr txBox="1">
            <a:spLocks/>
          </p:cNvSpPr>
          <p:nvPr/>
        </p:nvSpPr>
        <p:spPr>
          <a:xfrm>
            <a:off x="1257300" y="59140"/>
            <a:ext cx="7784342" cy="100438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Propositions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présentées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pendant le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processus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préparatoire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39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656894" y="1040704"/>
            <a:ext cx="6636205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altLang="ko-K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Quels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altLang="ko-K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sont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les </a:t>
            </a:r>
            <a:r>
              <a:rPr kumimoji="0" lang="en-US" altLang="ko-K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principes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base qui </a:t>
            </a:r>
            <a:r>
              <a:rPr kumimoji="0" lang="en-US" altLang="ko-K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devraient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guider les </a:t>
            </a:r>
            <a:r>
              <a:rPr kumimoji="0" lang="en-US" altLang="ko-KR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débats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?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endParaRPr kumimoji="0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ko-KR" sz="2600" kern="0" dirty="0" err="1" smtClean="0">
                <a:solidFill>
                  <a:srgbClr val="376092"/>
                </a:solidFill>
              </a:rPr>
              <a:t>Certaines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dispositions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seraient-elles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mieux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à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leur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place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dans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un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autre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document</a:t>
            </a:r>
            <a:r>
              <a:rPr lang="en-US" altLang="ko-KR" sz="2600" kern="0" dirty="0">
                <a:solidFill>
                  <a:srgbClr val="376092"/>
                </a:solidFill>
              </a:rPr>
              <a:t/>
            </a:r>
            <a:br>
              <a:rPr lang="en-US" altLang="ko-KR" sz="2600" kern="0" dirty="0">
                <a:solidFill>
                  <a:srgbClr val="376092"/>
                </a:solidFill>
              </a:rPr>
            </a:b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(</a:t>
            </a:r>
            <a:r>
              <a:rPr kumimoji="0" lang="en-US" altLang="ko-K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par </a:t>
            </a:r>
            <a:r>
              <a:rPr kumimoji="0" lang="en-US" altLang="ko-K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exemple</a:t>
            </a:r>
            <a:r>
              <a:rPr kumimoji="0" lang="en-US" altLang="ko-K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Constitution/Convention de </a:t>
            </a:r>
            <a:r>
              <a:rPr kumimoji="0" lang="en-US" altLang="ko-K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l'UIT</a:t>
            </a:r>
            <a:r>
              <a:rPr lang="en-US" altLang="ko-KR" sz="2600" i="1" kern="0" dirty="0" smtClean="0">
                <a:solidFill>
                  <a:srgbClr val="376092"/>
                </a:solidFill>
              </a:rPr>
              <a:t>,</a:t>
            </a:r>
            <a:r>
              <a:rPr lang="en-US" altLang="ko-KR" sz="2600" i="1" kern="0" dirty="0">
                <a:solidFill>
                  <a:srgbClr val="376092"/>
                </a:solidFill>
              </a:rPr>
              <a:t> </a:t>
            </a:r>
            <a:r>
              <a:rPr kumimoji="0" lang="en-US" altLang="ko-KR" sz="2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Recommandations</a:t>
            </a:r>
            <a:r>
              <a:rPr lang="en-US" altLang="ko-KR" sz="2600" i="1" kern="0" dirty="0">
                <a:solidFill>
                  <a:srgbClr val="376092"/>
                </a:solidFill>
              </a:rPr>
              <a:t> </a:t>
            </a:r>
            <a:r>
              <a:rPr kumimoji="0" lang="en-US" altLang="ko-KR" sz="2600" b="0" i="1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UIT-T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endParaRPr kumimoji="0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R="0" lvl="1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charset="2"/>
              <a:buChar char="§"/>
              <a:tabLst/>
              <a:defRPr/>
            </a:pPr>
            <a:r>
              <a:rPr lang="en-US" altLang="ko-KR" sz="2600" kern="0" dirty="0" err="1" smtClean="0">
                <a:solidFill>
                  <a:srgbClr val="376092"/>
                </a:solidFill>
              </a:rPr>
              <a:t>Quelles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dispositions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devraient-elles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être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ajoutées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pour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tenir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compte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de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nouvelles</a:t>
            </a:r>
            <a:r>
              <a:rPr lang="en-US" altLang="ko-KR" sz="2600" kern="0" dirty="0" smtClean="0">
                <a:solidFill>
                  <a:srgbClr val="376092"/>
                </a:solidFill>
              </a:rPr>
              <a:t> </a:t>
            </a:r>
            <a:r>
              <a:rPr lang="en-US" altLang="ko-KR" sz="2600" kern="0" dirty="0" err="1" smtClean="0">
                <a:solidFill>
                  <a:srgbClr val="376092"/>
                </a:solidFill>
              </a:rPr>
              <a:t>problématiques</a:t>
            </a:r>
            <a:r>
              <a:rPr kumimoji="0" lang="en-US" altLang="ko-KR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?</a:t>
            </a:r>
          </a:p>
          <a:p>
            <a:pPr lvl="1" defTabSz="914400">
              <a:buFont typeface="Wingdings" charset="2"/>
              <a:buChar char="§"/>
              <a:defRPr/>
            </a:pPr>
            <a:endParaRPr kumimoji="0" lang="en-US" altLang="ko-KR" sz="26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defTabSz="914400">
              <a:buFont typeface="Wingdings" charset="2"/>
              <a:buChar char="§"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Questions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clés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52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231906" y="829129"/>
            <a:ext cx="6404093" cy="406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Itinérance</a:t>
            </a:r>
            <a:r>
              <a:rPr lang="en-GB" altLang="ko-KR" sz="20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mobile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Utilisation abusive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ou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frauduleuse</a:t>
            </a:r>
            <a:endParaRPr lang="en-GB" altLang="ko-KR" sz="20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Taxation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Transparence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de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routage</a:t>
            </a:r>
            <a:endParaRPr lang="en-GB" altLang="ko-KR" sz="2000" dirty="0" smtClean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Nouveaux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principes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généraux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relatifs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à des questions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économiques</a:t>
            </a:r>
            <a:endParaRPr lang="en-GB" altLang="ko-KR" sz="20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Possibilité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d'autoriser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une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gestion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différenciée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du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trafic</a:t>
            </a:r>
            <a:endParaRPr lang="en-GB" altLang="ko-KR" sz="20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Coopération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dans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le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domaine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de la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cybersécurité</a:t>
            </a:r>
            <a:endParaRPr lang="en-GB" altLang="ko-KR" sz="20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Coopération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pour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lutter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contre</a:t>
            </a: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 le spam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rgbClr val="376092"/>
                </a:solidFill>
                <a:ea typeface="Gulim" pitchFamily="34" charset="-127"/>
              </a:rPr>
              <a:t>Economies </a:t>
            </a: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d'énergie</a:t>
            </a:r>
            <a:endParaRPr lang="en-GB" altLang="ko-KR" sz="20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err="1" smtClean="0">
                <a:solidFill>
                  <a:srgbClr val="376092"/>
                </a:solidFill>
                <a:ea typeface="Gulim" pitchFamily="34" charset="-127"/>
              </a:rPr>
              <a:t>Accessibilité</a:t>
            </a:r>
            <a:endParaRPr lang="en-GB" altLang="ko-KR" sz="2000" i="1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</a:pPr>
            <a:endParaRPr lang="en-GB" altLang="ko-KR" sz="2400" b="1" i="1" dirty="0" smtClean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</a:pP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Toutes</a:t>
            </a:r>
            <a:r>
              <a:rPr lang="en-GB" altLang="ko-KR" sz="2400" b="1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ces</a:t>
            </a:r>
            <a:r>
              <a:rPr lang="en-GB" altLang="ko-KR" sz="2400" b="1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propositions </a:t>
            </a: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doivent</a:t>
            </a:r>
            <a:r>
              <a:rPr lang="en-GB" altLang="ko-KR" sz="2400" b="1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être</a:t>
            </a:r>
            <a:r>
              <a:rPr lang="en-GB" altLang="ko-KR" sz="2400" b="1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mises</a:t>
            </a:r>
            <a:r>
              <a:rPr lang="en-GB" altLang="ko-KR" sz="2400" b="1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 oeuvre par les </a:t>
            </a: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autorités</a:t>
            </a:r>
            <a:r>
              <a:rPr lang="en-GB" altLang="ko-KR" sz="2400" b="1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nationales</a:t>
            </a:r>
            <a:endParaRPr lang="en-GB" altLang="ko-KR" sz="2400" b="1" i="1" dirty="0" smtClean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US" sz="24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Quelques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propositions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fondamentales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31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164243" y="1371600"/>
            <a:ext cx="6877399" cy="4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en-GB" altLang="ko-KR" sz="2400" b="1" i="1" dirty="0" err="1" smtClean="0">
                <a:solidFill>
                  <a:srgbClr val="376092"/>
                </a:solidFill>
                <a:ea typeface="Gulim" pitchFamily="34" charset="-127"/>
              </a:rPr>
              <a:t>Contribuer</a:t>
            </a:r>
            <a:r>
              <a:rPr lang="en-GB" altLang="ko-KR" sz="2400" b="1" i="1" dirty="0" smtClean="0">
                <a:solidFill>
                  <a:srgbClr val="376092"/>
                </a:solidFill>
                <a:ea typeface="Gulim" pitchFamily="34" charset="-127"/>
              </a:rPr>
              <a:t> à </a:t>
            </a:r>
            <a:r>
              <a:rPr lang="en-GB" altLang="ko-KR" sz="2400" b="1" i="1" dirty="0" err="1" smtClean="0">
                <a:solidFill>
                  <a:srgbClr val="376092"/>
                </a:solidFill>
                <a:ea typeface="Gulim" pitchFamily="34" charset="-127"/>
              </a:rPr>
              <a:t>empêcher</a:t>
            </a:r>
            <a:r>
              <a:rPr lang="en-GB" altLang="ko-KR" sz="2400" b="1" i="1" dirty="0" smtClean="0">
                <a:solidFill>
                  <a:srgbClr val="376092"/>
                </a:solidFill>
                <a:ea typeface="Gulim" pitchFamily="34" charset="-127"/>
              </a:rPr>
              <a:t> les "factures </a:t>
            </a:r>
            <a:r>
              <a:rPr lang="en-GB" altLang="ko-KR" sz="2400" b="1" i="1" dirty="0" err="1" smtClean="0">
                <a:solidFill>
                  <a:srgbClr val="376092"/>
                </a:solidFill>
                <a:ea typeface="Gulim" pitchFamily="34" charset="-127"/>
              </a:rPr>
              <a:t>astronomiques</a:t>
            </a:r>
            <a:r>
              <a:rPr lang="en-GB" altLang="ko-KR" sz="2400" b="1" i="1" dirty="0" smtClean="0">
                <a:solidFill>
                  <a:srgbClr val="376092"/>
                </a:solidFill>
                <a:ea typeface="Gulim" pitchFamily="34" charset="-127"/>
              </a:rPr>
              <a:t>"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endParaRPr lang="en-GB" altLang="ko-KR" sz="2400" b="1" i="1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Transparence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des prix pour les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utilisateurs</a:t>
            </a:r>
            <a:endParaRPr lang="en-GB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Plafonnement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éventuel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des prix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endParaRPr lang="en-GB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Projet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de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Recommandation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UIT-T D.98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charset="2"/>
              <a:buChar char="§"/>
            </a:pP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Recommandations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de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l'OCDE</a:t>
            </a:r>
            <a:endParaRPr lang="en-GB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>
              <a:buFont typeface="Wingdings" charset="2"/>
              <a:buChar char="§"/>
            </a:pPr>
            <a:endParaRPr lang="en-US" sz="2400" dirty="0">
              <a:solidFill>
                <a:srgbClr val="37609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Propositions: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Itinérance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mobile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87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61565" y="1200150"/>
            <a:ext cx="7125235" cy="327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None/>
              <a:tabLst/>
              <a:defRPr/>
            </a:pPr>
            <a:r>
              <a:rPr kumimoji="0" lang="en-GB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Prévenir</a:t>
            </a:r>
            <a:r>
              <a:rPr kumimoji="0" lang="en-GB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</a:t>
            </a:r>
            <a:r>
              <a:rPr kumimoji="0" lang="en-GB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l'utilisation</a:t>
            </a:r>
            <a:r>
              <a:rPr kumimoji="0" lang="en-GB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abusive/le</a:t>
            </a:r>
            <a:r>
              <a:rPr kumimoji="0" lang="en-GB" altLang="ko-KR" sz="2400" b="1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</a:t>
            </a:r>
            <a:r>
              <a:rPr kumimoji="0" lang="en-GB" altLang="ko-KR" sz="2400" b="1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piratage</a:t>
            </a:r>
            <a:r>
              <a:rPr kumimoji="0" lang="en-GB" altLang="ko-KR" sz="2400" b="1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des </a:t>
            </a:r>
            <a:r>
              <a:rPr kumimoji="0" lang="en-GB" altLang="ko-KR" sz="2400" b="1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ressources</a:t>
            </a:r>
            <a:r>
              <a:rPr kumimoji="0" lang="en-GB" altLang="ko-KR" sz="2400" b="1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de </a:t>
            </a:r>
            <a:r>
              <a:rPr kumimoji="0" lang="en-GB" altLang="ko-KR" sz="2400" b="1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numérotage</a:t>
            </a:r>
            <a:endParaRPr kumimoji="0" lang="en-GB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Gulim" pitchFamily="34" charset="-127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Selon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le GSMA, de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tels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cas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sont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un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facteur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important de la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fraude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commise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contre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les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réseaux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mobiles et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leurs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clients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Cette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pratique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est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utilisée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pour faire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gonfler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artificiellement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et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frauduleusement</a:t>
            </a:r>
            <a:r>
              <a:rPr kumimoji="0" lang="en-GB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le volume de </a:t>
            </a:r>
            <a:r>
              <a:rPr kumimoji="0" lang="en-GB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trafic</a:t>
            </a:r>
            <a:r>
              <a:rPr kumimoji="0" lang="en-GB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 </a:t>
            </a:r>
          </a:p>
          <a:p>
            <a:pPr marL="400050" marR="0" lvl="2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None/>
              <a:tabLst/>
              <a:defRPr/>
            </a:pPr>
            <a:r>
              <a:rPr kumimoji="0" lang="en-GB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Lutte</a:t>
            </a:r>
            <a:r>
              <a:rPr kumimoji="0" lang="en-GB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</a:t>
            </a:r>
            <a:r>
              <a:rPr kumimoji="0" lang="en-GB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contre</a:t>
            </a:r>
            <a:r>
              <a:rPr kumimoji="0" lang="en-GB" altLang="ko-K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la </a:t>
            </a:r>
            <a:r>
              <a:rPr kumimoji="0" lang="en-GB" altLang="ko-KR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fraude</a:t>
            </a:r>
            <a:endParaRPr kumimoji="0" lang="en-GB" altLang="ko-KR" sz="2400" b="1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Gulim" pitchFamily="34" charset="-127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Identification de </a:t>
            </a:r>
            <a:r>
              <a:rPr kumimoji="0" lang="en-GB" altLang="ko-K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l'origine</a:t>
            </a:r>
            <a:r>
              <a:rPr kumimoji="0" lang="en-GB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des communications et communication de </a:t>
            </a:r>
            <a:r>
              <a:rPr kumimoji="0" lang="en-GB" altLang="ko-K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cette</a:t>
            </a:r>
            <a:r>
              <a:rPr kumimoji="0" lang="en-GB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information au </a:t>
            </a:r>
            <a:r>
              <a:rPr kumimoji="0" lang="en-GB" altLang="ko-KR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destinataire</a:t>
            </a:r>
            <a:r>
              <a:rPr kumimoji="0" lang="en-GB" altLang="ko-KR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ea typeface="Gulim" pitchFamily="34" charset="-127"/>
              </a:rPr>
              <a:t> 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GB" altLang="ko-KR" sz="24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ea typeface="Gulim" pitchFamily="34" charset="-127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Propositions: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Utilisation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abusive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ou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frauduleuse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54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17700" y="990600"/>
            <a:ext cx="6361911" cy="48322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Clarifier la disposition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existante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qui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cherche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prévenir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double taxation (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cas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où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opérateurs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assujetis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deux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fois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imposition pour le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même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bien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service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parce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qu'ils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ont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activités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deux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juridictions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GB" altLang="ko-KR" sz="2400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Empêcher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décourager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taxation des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appels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internationaux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entrants</a:t>
            </a:r>
          </a:p>
          <a:p>
            <a:pPr marL="0" lvl="1" algn="l">
              <a:buClr>
                <a:srgbClr val="0E438A"/>
              </a:buClr>
              <a:buSzPct val="110000"/>
            </a:pP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(La question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délicate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car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il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faut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concilier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l'objectif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d'augmentation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recettes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et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celui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qui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vise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encourager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l'utilisation</a:t>
            </a:r>
            <a:r>
              <a:rPr lang="en-GB" sz="24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sz="24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télécommunications</a:t>
            </a:r>
            <a:r>
              <a:rPr lang="en-US" sz="2400" i="1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400" i="1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Propositions: Taxation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07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319027" y="1026291"/>
            <a:ext cx="5248230" cy="5055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400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Transparence</a:t>
            </a:r>
            <a:r>
              <a:rPr lang="en-GB" altLang="ko-KR" sz="24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prix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Orientation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vers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les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coûts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,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conçus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pour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inclure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probablement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les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éléments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400" dirty="0" err="1" smtClean="0">
                <a:solidFill>
                  <a:srgbClr val="376092"/>
                </a:solidFill>
                <a:ea typeface="Gulim" pitchFamily="34" charset="-127"/>
              </a:rPr>
              <a:t>suivants</a:t>
            </a:r>
            <a:r>
              <a:rPr lang="en-GB" altLang="ko-KR" sz="2400" dirty="0" smtClean="0">
                <a:solidFill>
                  <a:srgbClr val="376092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Retour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sur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investissement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(y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compris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paiement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dividendes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actionnaires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dirty="0" smtClean="0">
                <a:solidFill>
                  <a:srgbClr val="376092"/>
                </a:solidFill>
                <a:ea typeface="Gulim" pitchFamily="34" charset="-127"/>
              </a:rPr>
              <a:t>Taxes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Création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réserves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pour les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investissements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futurs</a:t>
            </a: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dirty="0" smtClean="0">
                <a:solidFill>
                  <a:srgbClr val="376092"/>
                </a:solidFill>
                <a:ea typeface="Gulim" pitchFamily="34" charset="-127"/>
              </a:rPr>
              <a:t>Primes de </a:t>
            </a:r>
            <a:r>
              <a:rPr lang="en-GB" altLang="ko-KR" dirty="0" err="1" smtClean="0">
                <a:solidFill>
                  <a:srgbClr val="376092"/>
                </a:solidFill>
                <a:ea typeface="Gulim" pitchFamily="34" charset="-127"/>
              </a:rPr>
              <a:t>risque</a:t>
            </a:r>
            <a:endParaRPr lang="en-GB" altLang="ko-KR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Etc.</a:t>
            </a:r>
          </a:p>
          <a:p>
            <a:pPr algn="l"/>
            <a:endParaRPr lang="en-US" sz="24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Propositions: nouveaux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principes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généraux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3359" y="755531"/>
            <a:ext cx="7403142" cy="5377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Encourager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l'investissement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infrastructures à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grande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largeur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bande</a:t>
            </a:r>
            <a:endParaRPr lang="en-GB" altLang="ko-KR" sz="2000" b="1" dirty="0" smtClean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	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Bon retour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sur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investissement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infrastructures</a:t>
            </a:r>
          </a:p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i="1" dirty="0" smtClean="0">
                <a:solidFill>
                  <a:srgbClr val="376092"/>
                </a:solidFill>
                <a:ea typeface="Gulim" pitchFamily="34" charset="-127"/>
              </a:rPr>
              <a:t>	Compensation pour </a:t>
            </a:r>
            <a:r>
              <a:rPr lang="en-GB" altLang="ko-KR" sz="2000" i="1" dirty="0" err="1" smtClean="0">
                <a:solidFill>
                  <a:srgbClr val="376092"/>
                </a:solidFill>
                <a:ea typeface="Gulim" pitchFamily="34" charset="-127"/>
              </a:rPr>
              <a:t>l'acheminement</a:t>
            </a:r>
            <a:r>
              <a:rPr lang="en-GB" altLang="ko-KR" sz="2000" i="1" dirty="0" smtClean="0">
                <a:solidFill>
                  <a:srgbClr val="376092"/>
                </a:solidFill>
                <a:ea typeface="Gulim" pitchFamily="34" charset="-127"/>
              </a:rPr>
              <a:t> du </a:t>
            </a:r>
            <a:r>
              <a:rPr lang="en-GB" altLang="ko-KR" sz="2000" i="1" dirty="0" err="1" smtClean="0">
                <a:solidFill>
                  <a:srgbClr val="376092"/>
                </a:solidFill>
                <a:ea typeface="Gulim" pitchFamily="34" charset="-127"/>
              </a:rPr>
              <a:t>trafic</a:t>
            </a:r>
            <a:endParaRPr lang="en-GB" altLang="ko-KR" sz="2000" i="1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i="1" dirty="0" smtClean="0">
                <a:solidFill>
                  <a:srgbClr val="376092"/>
                </a:solidFill>
                <a:ea typeface="Gulim" pitchFamily="34" charset="-127"/>
              </a:rPr>
              <a:t>	Compensation pour </a:t>
            </a:r>
            <a:r>
              <a:rPr lang="en-GB" altLang="ko-KR" sz="2000" i="1" dirty="0" err="1" smtClean="0">
                <a:solidFill>
                  <a:srgbClr val="376092"/>
                </a:solidFill>
                <a:ea typeface="Gulim" pitchFamily="34" charset="-127"/>
              </a:rPr>
              <a:t>l'aboutissement</a:t>
            </a:r>
            <a:r>
              <a:rPr lang="en-GB" altLang="ko-KR" sz="2000" i="1" dirty="0" smtClean="0">
                <a:solidFill>
                  <a:srgbClr val="376092"/>
                </a:solidFill>
                <a:ea typeface="Gulim" pitchFamily="34" charset="-127"/>
              </a:rPr>
              <a:t> du </a:t>
            </a:r>
            <a:r>
              <a:rPr lang="en-GB" altLang="ko-KR" sz="2000" i="1" dirty="0" err="1" smtClean="0">
                <a:solidFill>
                  <a:srgbClr val="376092"/>
                </a:solidFill>
                <a:ea typeface="Gulim" pitchFamily="34" charset="-127"/>
              </a:rPr>
              <a:t>trafic</a:t>
            </a:r>
            <a:endParaRPr lang="en-GB" altLang="ko-KR" sz="2000" i="1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Il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n'a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pas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été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proposition</a:t>
            </a:r>
            <a:r>
              <a:rPr lang="en-GB" altLang="ko-KR" sz="2000" b="1" dirty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visant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créer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nouveaux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organismes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mécanismes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internationaux</a:t>
            </a:r>
            <a:r>
              <a:rPr lang="en-GB" altLang="ko-KR" sz="2000" b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chargés de </a:t>
            </a:r>
            <a:r>
              <a:rPr lang="en-GB" altLang="ko-KR" sz="2000" b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réglementer</a:t>
            </a:r>
            <a:endParaRPr lang="en-GB" altLang="ko-KR" sz="2000" b="1" dirty="0">
              <a:solidFill>
                <a:srgbClr val="37609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Il </a:t>
            </a:r>
            <a:r>
              <a:rPr lang="en-GB" altLang="ko-KR" sz="2000" b="1" dirty="0" err="1" smtClean="0">
                <a:solidFill>
                  <a:srgbClr val="376092"/>
                </a:solidFill>
                <a:ea typeface="Gulim" pitchFamily="34" charset="-127"/>
              </a:rPr>
              <a:t>est</a:t>
            </a: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ea typeface="Gulim" pitchFamily="34" charset="-127"/>
              </a:rPr>
              <a:t>proposé</a:t>
            </a: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ea typeface="Gulim" pitchFamily="34" charset="-127"/>
              </a:rPr>
              <a:t>que</a:t>
            </a: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 les </a:t>
            </a:r>
            <a:r>
              <a:rPr lang="en-GB" altLang="ko-KR" sz="2000" b="1" dirty="0" err="1" smtClean="0">
                <a:solidFill>
                  <a:srgbClr val="376092"/>
                </a:solidFill>
                <a:ea typeface="Gulim" pitchFamily="34" charset="-127"/>
              </a:rPr>
              <a:t>autorités</a:t>
            </a: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ea typeface="Gulim" pitchFamily="34" charset="-127"/>
              </a:rPr>
              <a:t>nationales</a:t>
            </a: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000" b="1" dirty="0" err="1" smtClean="0">
                <a:solidFill>
                  <a:srgbClr val="376092"/>
                </a:solidFill>
                <a:ea typeface="Gulim" pitchFamily="34" charset="-127"/>
              </a:rPr>
              <a:t>mettent</a:t>
            </a:r>
            <a:r>
              <a:rPr lang="en-GB" altLang="ko-KR" sz="2000" b="1" dirty="0" smtClean="0">
                <a:solidFill>
                  <a:srgbClr val="376092"/>
                </a:solidFill>
                <a:ea typeface="Gulim" pitchFamily="34" charset="-127"/>
              </a:rPr>
              <a:t> en oeuvre le RTI</a:t>
            </a:r>
            <a:endParaRPr lang="en-GB" altLang="ko-KR" sz="2000" b="1" dirty="0">
              <a:solidFill>
                <a:srgbClr val="376092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</a:pPr>
            <a:r>
              <a:rPr lang="en-GB" altLang="ko-KR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	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Tout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d'abord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ratification du nouveau RTI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conformément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procédures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nationales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puis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transposition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législations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et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réglementations</a:t>
            </a:r>
            <a:r>
              <a:rPr lang="en-GB" altLang="ko-KR" sz="2000" i="1" dirty="0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i="1" dirty="0" err="1" smtClean="0">
                <a:solidFill>
                  <a:srgbClr val="37609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nationales</a:t>
            </a:r>
            <a:endParaRPr lang="en-GB" altLang="ko-KR" sz="2000" i="1" dirty="0" smtClean="0">
              <a:solidFill>
                <a:srgbClr val="376092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400" b="1" dirty="0" err="1" smtClean="0">
                <a:solidFill>
                  <a:srgbClr val="376092"/>
                </a:solidFill>
                <a:ea typeface="Gulim" pitchFamily="34" charset="-127"/>
              </a:rPr>
              <a:t>Eventuellement</a:t>
            </a:r>
            <a:r>
              <a:rPr lang="en-GB" altLang="ko-KR" sz="2400" b="1" dirty="0" smtClean="0">
                <a:solidFill>
                  <a:srgbClr val="376092"/>
                </a:solidFill>
                <a:ea typeface="Gulim" pitchFamily="34" charset="-127"/>
              </a:rPr>
              <a:t>, </a:t>
            </a:r>
            <a:r>
              <a:rPr lang="en-GB" altLang="ko-KR" sz="2400" b="1" dirty="0" err="1" smtClean="0">
                <a:solidFill>
                  <a:srgbClr val="376092"/>
                </a:solidFill>
                <a:ea typeface="Gulim" pitchFamily="34" charset="-127"/>
              </a:rPr>
              <a:t>Recommandation</a:t>
            </a:r>
            <a:r>
              <a:rPr lang="en-GB" altLang="ko-KR" sz="2400" b="1" dirty="0" smtClean="0">
                <a:solidFill>
                  <a:srgbClr val="376092"/>
                </a:solidFill>
                <a:ea typeface="Gulim" pitchFamily="34" charset="-127"/>
              </a:rPr>
              <a:t> UIT-T </a:t>
            </a:r>
            <a:r>
              <a:rPr lang="en-GB" altLang="ko-KR" sz="2400" b="1" dirty="0" err="1" smtClean="0">
                <a:solidFill>
                  <a:srgbClr val="376092"/>
                </a:solidFill>
                <a:ea typeface="Gulim" pitchFamily="34" charset="-127"/>
              </a:rPr>
              <a:t>nouvelles</a:t>
            </a:r>
            <a:r>
              <a:rPr lang="en-GB" altLang="ko-KR" sz="2400" b="1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400" b="1" dirty="0" err="1" smtClean="0">
                <a:solidFill>
                  <a:srgbClr val="376092"/>
                </a:solidFill>
                <a:ea typeface="Gulim" pitchFamily="34" charset="-127"/>
              </a:rPr>
              <a:t>ou</a:t>
            </a:r>
            <a:r>
              <a:rPr lang="en-GB" altLang="ko-KR" sz="2400" b="1" dirty="0" smtClean="0">
                <a:solidFill>
                  <a:srgbClr val="376092"/>
                </a:solidFill>
                <a:ea typeface="Gulim" pitchFamily="34" charset="-127"/>
              </a:rPr>
              <a:t> </a:t>
            </a:r>
            <a:r>
              <a:rPr lang="en-GB" altLang="ko-KR" sz="2400" b="1" dirty="0" err="1" smtClean="0">
                <a:solidFill>
                  <a:srgbClr val="376092"/>
                </a:solidFill>
                <a:ea typeface="Gulim" pitchFamily="34" charset="-127"/>
              </a:rPr>
              <a:t>révisées</a:t>
            </a:r>
            <a:endParaRPr lang="en-GB" altLang="ko-KR" sz="2400" b="1" dirty="0" smtClean="0">
              <a:solidFill>
                <a:srgbClr val="376092"/>
              </a:solidFill>
              <a:ea typeface="Gulim" pitchFamily="34" charset="-127"/>
            </a:endParaRPr>
          </a:p>
          <a:p>
            <a:pPr algn="l"/>
            <a:endParaRPr lang="en-US" sz="24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Propositions: nouveaux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principes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généraux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3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52"/>
          <p:cNvSpPr txBox="1"/>
          <p:nvPr/>
        </p:nvSpPr>
        <p:spPr>
          <a:xfrm>
            <a:off x="2494531" y="584200"/>
            <a:ext cx="5061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3200" b="1" dirty="0" smtClean="0"/>
              <a:t>Conférence mondiale </a:t>
            </a:r>
          </a:p>
          <a:p>
            <a:pPr algn="r"/>
            <a:r>
              <a:rPr lang="fr-CH" sz="3200" b="1" dirty="0" smtClean="0"/>
              <a:t>des télécommunications internationales</a:t>
            </a:r>
            <a:endParaRPr lang="en-US" sz="3200" b="1" dirty="0"/>
          </a:p>
        </p:txBody>
      </p:sp>
      <p:sp>
        <p:nvSpPr>
          <p:cNvPr id="154" name="TextBox 153"/>
          <p:cNvSpPr txBox="1"/>
          <p:nvPr/>
        </p:nvSpPr>
        <p:spPr>
          <a:xfrm>
            <a:off x="3683480" y="2116611"/>
            <a:ext cx="3933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400" b="1" dirty="0" smtClean="0"/>
              <a:t>3-14 décembre 2012</a:t>
            </a:r>
          </a:p>
          <a:p>
            <a:pPr algn="r"/>
            <a:r>
              <a:rPr lang="fr-CH" sz="2400" dirty="0" smtClean="0"/>
              <a:t>Dubaï, </a:t>
            </a:r>
            <a:r>
              <a:rPr lang="fr-CH" sz="2400" dirty="0" err="1" smtClean="0"/>
              <a:t>Emirats</a:t>
            </a:r>
            <a:r>
              <a:rPr lang="fr-CH" sz="2400" dirty="0" smtClean="0"/>
              <a:t> arabes </a:t>
            </a:r>
            <a:r>
              <a:rPr lang="fr-CH" sz="2800" dirty="0" smtClean="0"/>
              <a:t>unis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261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472" y="1319842"/>
            <a:ext cx="54518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8800" b="1" dirty="0" smtClean="0"/>
              <a:t>CMTI-</a:t>
            </a:r>
            <a:r>
              <a:rPr lang="fr-CH" sz="8800" dirty="0" smtClean="0"/>
              <a:t>12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2501659" y="2789584"/>
            <a:ext cx="654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3600" b="1" dirty="0" smtClean="0">
                <a:solidFill>
                  <a:srgbClr val="002060"/>
                </a:solidFill>
              </a:rPr>
              <a:t>Idées reçues et désinformation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34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283379" y="1657011"/>
            <a:ext cx="57858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9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83379" y="2090056"/>
            <a:ext cx="746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01800" y="1848517"/>
            <a:ext cx="71501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chemeClr val="tx2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chemeClr val="tx2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chemeClr val="tx2"/>
                </a:solidFill>
                <a:ea typeface="Gulim" pitchFamily="34" charset="-127"/>
              </a:rPr>
              <a:t>:</a:t>
            </a: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nombreuses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normes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(y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compris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normes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cours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d'élaboration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 portent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sur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réseaux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données</a:t>
            </a:r>
            <a:endParaRPr lang="en-GB" altLang="ko-KR" sz="1600" dirty="0" smtClean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 premier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réseau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données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normalisé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décrit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Recommandation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UIT-T </a:t>
            </a:r>
            <a:r>
              <a:rPr lang="en-US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X.25, 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qui a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été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élaborée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 1976</a:t>
            </a:r>
            <a:r>
              <a:rPr lang="en-US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couramment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utilisée</a:t>
            </a:r>
            <a:r>
              <a:rPr lang="en-US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jusque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années</a:t>
            </a:r>
            <a:r>
              <a:rPr lang="en-US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90 et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toujours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employée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pour les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réseaux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spécialisés</a:t>
            </a:r>
            <a:r>
              <a:rPr lang="en-US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endParaRPr lang="en-US" altLang="ko-KR" sz="1600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La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Recommandation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X.25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décrit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une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architecture à commutation par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paquets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et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orientée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connexion</a:t>
            </a:r>
            <a:endParaRPr lang="en-GB" altLang="ko-KR" sz="1600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Les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équipements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d'utilisateur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terminal pour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l'accès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réseaux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données</a:t>
            </a:r>
            <a:r>
              <a:rPr lang="en-GB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(modems</a:t>
            </a:r>
            <a:r>
              <a:rPr lang="en-GB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GB" altLang="ko-KR" sz="1600" dirty="0" err="1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xDSL</a:t>
            </a:r>
            <a:r>
              <a:rPr lang="en-GB" altLang="ko-KR" sz="1600" dirty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utilisent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depuis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longue date les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normes</a:t>
            </a:r>
            <a:r>
              <a:rPr lang="en-GB" altLang="ko-KR" sz="1600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endParaRPr lang="en-GB" altLang="ko-KR" sz="1600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Les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activités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du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Secteur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du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développement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télécommunications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l'UIT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couvrent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tous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les aspects des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télécommunications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, en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particulier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les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réseaux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données</a:t>
            </a:r>
            <a:endParaRPr lang="en-GB" altLang="ko-KR" sz="1600" dirty="0" smtClean="0">
              <a:solidFill>
                <a:schemeClr val="tx2"/>
              </a:solidFill>
              <a:ea typeface="Gulim" pitchFamily="34" charset="-127"/>
            </a:endParaRPr>
          </a:p>
          <a:p>
            <a:pPr marL="742950" lvl="2" indent="-342900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Les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activités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du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Secteur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radiocommunications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de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l'UIT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couvrent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tous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les aspects des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radiocommunications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, y </a:t>
            </a:r>
            <a:r>
              <a:rPr lang="en-GB" altLang="ko-KR" sz="1600" dirty="0" err="1" smtClean="0">
                <a:solidFill>
                  <a:schemeClr val="tx2"/>
                </a:solidFill>
                <a:ea typeface="Gulim" pitchFamily="34" charset="-127"/>
              </a:rPr>
              <a:t>compris</a:t>
            </a:r>
            <a:r>
              <a:rPr lang="en-GB" altLang="ko-KR" sz="1600" dirty="0" smtClean="0">
                <a:solidFill>
                  <a:schemeClr val="tx2"/>
                </a:solidFill>
                <a:ea typeface="Gulim" pitchFamily="34" charset="-127"/>
              </a:rPr>
              <a:t> les satellites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3" y="254297"/>
            <a:ext cx="2755900" cy="3991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5700" y="1111179"/>
            <a:ext cx="7150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000" b="1" i="1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0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Le </a:t>
            </a:r>
            <a:r>
              <a:rPr lang="en-GB" altLang="ko-KR" sz="2000" b="1" i="1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mandat</a:t>
            </a:r>
            <a:r>
              <a:rPr lang="en-GB" altLang="ko-KR" sz="20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000" b="1" i="1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GB" altLang="ko-KR" sz="20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ne </a:t>
            </a:r>
            <a:r>
              <a:rPr lang="en-GB" altLang="ko-KR" sz="2000" b="1" i="1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s'applique</a:t>
            </a:r>
            <a:r>
              <a:rPr lang="en-GB" altLang="ko-KR" sz="20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b="1" i="1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qu'à</a:t>
            </a:r>
            <a:r>
              <a:rPr lang="en-GB" altLang="ko-KR" sz="2000" b="1" i="1" dirty="0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</a:t>
            </a:r>
            <a:r>
              <a:rPr lang="en-GB" altLang="ko-KR" sz="2000" b="1" i="1" dirty="0" err="1" smtClean="0">
                <a:solidFill>
                  <a:schemeClr val="tx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téléphonie</a:t>
            </a:r>
            <a:endParaRPr lang="en-GB" altLang="ko-KR" sz="2000" b="1" i="1" dirty="0">
              <a:solidFill>
                <a:schemeClr val="tx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283379" y="1657011"/>
            <a:ext cx="57858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090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70100" y="2090056"/>
            <a:ext cx="620951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solidFill>
                  <a:srgbClr val="1F497D"/>
                </a:solidFill>
              </a:rPr>
              <a:t>Les </a:t>
            </a:r>
            <a:r>
              <a:rPr lang="en-GB" sz="2000" b="1" i="1" dirty="0" err="1" smtClean="0">
                <a:solidFill>
                  <a:srgbClr val="1F497D"/>
                </a:solidFill>
              </a:rPr>
              <a:t>faits</a:t>
            </a:r>
            <a:r>
              <a:rPr lang="en-GB" sz="2000" b="1" i="1" dirty="0" smtClean="0">
                <a:solidFill>
                  <a:srgbClr val="1F497D"/>
                </a:solidFill>
              </a:rPr>
              <a:t>:</a:t>
            </a:r>
          </a:p>
          <a:p>
            <a:endParaRPr lang="en-GB" sz="2000" dirty="0" smtClean="0">
              <a:solidFill>
                <a:srgbClr val="1F497D"/>
              </a:solidFill>
            </a:endParaRPr>
          </a:p>
          <a:p>
            <a:r>
              <a:rPr lang="en-GB" dirty="0" smtClean="0">
                <a:solidFill>
                  <a:srgbClr val="1F497D"/>
                </a:solidFill>
              </a:rPr>
              <a:t>La Constitution de </a:t>
            </a:r>
            <a:r>
              <a:rPr lang="en-GB" dirty="0" err="1" smtClean="0">
                <a:solidFill>
                  <a:srgbClr val="1F497D"/>
                </a:solidFill>
              </a:rPr>
              <a:t>l'UIT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définit</a:t>
            </a:r>
            <a:r>
              <a:rPr lang="en-GB" dirty="0" smtClean="0">
                <a:solidFill>
                  <a:srgbClr val="1F497D"/>
                </a:solidFill>
              </a:rPr>
              <a:t> les </a:t>
            </a:r>
            <a:r>
              <a:rPr lang="en-GB" dirty="0" err="1" smtClean="0">
                <a:solidFill>
                  <a:srgbClr val="1F497D"/>
                </a:solidFill>
              </a:rPr>
              <a:t>télécommunications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comme</a:t>
            </a:r>
            <a:r>
              <a:rPr lang="en-GB" dirty="0" smtClean="0">
                <a:solidFill>
                  <a:srgbClr val="1F497D"/>
                </a:solidFill>
              </a:rPr>
              <a:t>:</a:t>
            </a:r>
          </a:p>
          <a:p>
            <a:endParaRPr lang="en-GB" dirty="0" smtClean="0">
              <a:solidFill>
                <a:srgbClr val="1F497D"/>
              </a:solidFill>
            </a:endParaRPr>
          </a:p>
          <a:p>
            <a:r>
              <a:rPr lang="en-GB" dirty="0" smtClean="0">
                <a:solidFill>
                  <a:srgbClr val="1F497D"/>
                </a:solidFill>
              </a:rPr>
              <a:t>"</a:t>
            </a:r>
            <a:r>
              <a:rPr lang="en-GB" dirty="0" err="1" smtClean="0">
                <a:solidFill>
                  <a:srgbClr val="1F497D"/>
                </a:solidFill>
              </a:rPr>
              <a:t>Toute</a:t>
            </a:r>
            <a:r>
              <a:rPr lang="en-GB" dirty="0" smtClean="0">
                <a:solidFill>
                  <a:srgbClr val="1F497D"/>
                </a:solidFill>
              </a:rPr>
              <a:t> transmission, </a:t>
            </a:r>
            <a:r>
              <a:rPr lang="en-GB" dirty="0" err="1" smtClean="0">
                <a:solidFill>
                  <a:srgbClr val="1F497D"/>
                </a:solidFill>
              </a:rPr>
              <a:t>émission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ou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réception</a:t>
            </a:r>
            <a:r>
              <a:rPr lang="en-GB" dirty="0" smtClean="0">
                <a:solidFill>
                  <a:srgbClr val="1F497D"/>
                </a:solidFill>
              </a:rPr>
              <a:t> de </a:t>
            </a:r>
            <a:r>
              <a:rPr lang="en-GB" dirty="0" err="1" smtClean="0">
                <a:solidFill>
                  <a:srgbClr val="1F497D"/>
                </a:solidFill>
              </a:rPr>
              <a:t>signes</a:t>
            </a:r>
            <a:r>
              <a:rPr lang="en-GB" dirty="0" smtClean="0">
                <a:solidFill>
                  <a:srgbClr val="1F497D"/>
                </a:solidFill>
              </a:rPr>
              <a:t>, de </a:t>
            </a:r>
            <a:r>
              <a:rPr lang="en-GB" dirty="0" err="1" smtClean="0">
                <a:solidFill>
                  <a:srgbClr val="1F497D"/>
                </a:solidFill>
              </a:rPr>
              <a:t>signaux</a:t>
            </a:r>
            <a:r>
              <a:rPr lang="en-GB" dirty="0" smtClean="0">
                <a:solidFill>
                  <a:srgbClr val="1F497D"/>
                </a:solidFill>
              </a:rPr>
              <a:t>, </a:t>
            </a:r>
            <a:r>
              <a:rPr lang="en-GB" dirty="0" err="1" smtClean="0">
                <a:solidFill>
                  <a:srgbClr val="1F497D"/>
                </a:solidFill>
              </a:rPr>
              <a:t>d'écrits</a:t>
            </a:r>
            <a:r>
              <a:rPr lang="en-GB" dirty="0" smtClean="0">
                <a:solidFill>
                  <a:srgbClr val="1F497D"/>
                </a:solidFill>
              </a:rPr>
              <a:t>, </a:t>
            </a:r>
            <a:r>
              <a:rPr lang="en-GB" dirty="0" err="1" smtClean="0">
                <a:solidFill>
                  <a:srgbClr val="1F497D"/>
                </a:solidFill>
              </a:rPr>
              <a:t>d'images</a:t>
            </a:r>
            <a:r>
              <a:rPr lang="en-GB" dirty="0" smtClean="0">
                <a:solidFill>
                  <a:srgbClr val="1F497D"/>
                </a:solidFill>
              </a:rPr>
              <a:t>, de sons </a:t>
            </a:r>
            <a:r>
              <a:rPr lang="en-GB" dirty="0" err="1" smtClean="0">
                <a:solidFill>
                  <a:srgbClr val="1F497D"/>
                </a:solidFill>
              </a:rPr>
              <a:t>ou</a:t>
            </a:r>
            <a:r>
              <a:rPr lang="en-GB" dirty="0" smtClean="0">
                <a:solidFill>
                  <a:srgbClr val="1F497D"/>
                </a:solidFill>
              </a:rPr>
              <a:t> de </a:t>
            </a:r>
            <a:r>
              <a:rPr lang="en-GB" dirty="0" err="1" smtClean="0">
                <a:solidFill>
                  <a:srgbClr val="1F497D"/>
                </a:solidFill>
              </a:rPr>
              <a:t>renseignements</a:t>
            </a:r>
            <a:r>
              <a:rPr lang="en-GB" dirty="0" smtClean="0">
                <a:solidFill>
                  <a:srgbClr val="1F497D"/>
                </a:solidFill>
              </a:rPr>
              <a:t> de </a:t>
            </a:r>
            <a:r>
              <a:rPr lang="en-GB" dirty="0" err="1" smtClean="0">
                <a:solidFill>
                  <a:srgbClr val="1F497D"/>
                </a:solidFill>
              </a:rPr>
              <a:t>toute</a:t>
            </a:r>
            <a:r>
              <a:rPr lang="en-GB" dirty="0" smtClean="0">
                <a:solidFill>
                  <a:srgbClr val="1F497D"/>
                </a:solidFill>
              </a:rPr>
              <a:t> nature, par </a:t>
            </a:r>
            <a:r>
              <a:rPr lang="en-GB" dirty="0" err="1" smtClean="0">
                <a:solidFill>
                  <a:srgbClr val="1F497D"/>
                </a:solidFill>
              </a:rPr>
              <a:t>fil</a:t>
            </a:r>
            <a:r>
              <a:rPr lang="en-GB" dirty="0" smtClean="0">
                <a:solidFill>
                  <a:srgbClr val="1F497D"/>
                </a:solidFill>
              </a:rPr>
              <a:t>, </a:t>
            </a:r>
            <a:r>
              <a:rPr lang="en-GB" dirty="0" err="1" smtClean="0">
                <a:solidFill>
                  <a:srgbClr val="1F497D"/>
                </a:solidFill>
              </a:rPr>
              <a:t>radioélectricité</a:t>
            </a:r>
            <a:r>
              <a:rPr lang="en-GB" dirty="0" smtClean="0">
                <a:solidFill>
                  <a:srgbClr val="1F497D"/>
                </a:solidFill>
              </a:rPr>
              <a:t>, </a:t>
            </a:r>
            <a:r>
              <a:rPr lang="en-GB" dirty="0" err="1" smtClean="0">
                <a:solidFill>
                  <a:srgbClr val="1F497D"/>
                </a:solidFill>
              </a:rPr>
              <a:t>optique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ou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autres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systèmes</a:t>
            </a:r>
            <a:r>
              <a:rPr lang="en-GB" dirty="0" smtClean="0">
                <a:solidFill>
                  <a:srgbClr val="1F497D"/>
                </a:solidFill>
              </a:rPr>
              <a:t> </a:t>
            </a:r>
            <a:r>
              <a:rPr lang="en-GB" dirty="0" err="1" smtClean="0">
                <a:solidFill>
                  <a:srgbClr val="1F497D"/>
                </a:solidFill>
              </a:rPr>
              <a:t>électromagnétiques</a:t>
            </a:r>
            <a:r>
              <a:rPr lang="en-GB" dirty="0" smtClean="0">
                <a:solidFill>
                  <a:srgbClr val="1F497D"/>
                </a:solidFill>
              </a:rPr>
              <a:t>."</a:t>
            </a:r>
          </a:p>
          <a:p>
            <a:endParaRPr lang="en-GB" dirty="0" smtClean="0">
              <a:solidFill>
                <a:srgbClr val="1F497D"/>
              </a:solidFill>
            </a:endParaRPr>
          </a:p>
          <a:p>
            <a:r>
              <a:rPr lang="en-GB" b="1" dirty="0" smtClean="0">
                <a:solidFill>
                  <a:srgbClr val="1F497D"/>
                </a:solidFill>
              </a:rPr>
              <a:t>De </a:t>
            </a:r>
            <a:r>
              <a:rPr lang="en-GB" b="1" dirty="0" err="1" smtClean="0">
                <a:solidFill>
                  <a:srgbClr val="1F497D"/>
                </a:solidFill>
              </a:rPr>
              <a:t>l'avis</a:t>
            </a:r>
            <a:r>
              <a:rPr lang="en-GB" b="1" dirty="0" smtClean="0">
                <a:solidFill>
                  <a:srgbClr val="1F497D"/>
                </a:solidFill>
              </a:rPr>
              <a:t> de beaucoup, </a:t>
            </a:r>
            <a:r>
              <a:rPr lang="en-GB" b="1" dirty="0" err="1" smtClean="0">
                <a:solidFill>
                  <a:srgbClr val="1F497D"/>
                </a:solidFill>
              </a:rPr>
              <a:t>cette</a:t>
            </a:r>
            <a:r>
              <a:rPr lang="en-GB" b="1" dirty="0" smtClean="0">
                <a:solidFill>
                  <a:srgbClr val="1F497D"/>
                </a:solidFill>
              </a:rPr>
              <a:t> </a:t>
            </a:r>
            <a:r>
              <a:rPr lang="en-GB" b="1" dirty="0" err="1" smtClean="0">
                <a:solidFill>
                  <a:srgbClr val="1F497D"/>
                </a:solidFill>
              </a:rPr>
              <a:t>définition</a:t>
            </a:r>
            <a:r>
              <a:rPr lang="en-GB" b="1" dirty="0" smtClean="0">
                <a:solidFill>
                  <a:srgbClr val="1F497D"/>
                </a:solidFill>
              </a:rPr>
              <a:t> </a:t>
            </a:r>
            <a:r>
              <a:rPr lang="en-GB" b="1" dirty="0" err="1" smtClean="0">
                <a:solidFill>
                  <a:srgbClr val="1F497D"/>
                </a:solidFill>
              </a:rPr>
              <a:t>inclut</a:t>
            </a:r>
            <a:r>
              <a:rPr lang="en-GB" b="1" dirty="0" smtClean="0">
                <a:solidFill>
                  <a:srgbClr val="1F497D"/>
                </a:solidFill>
              </a:rPr>
              <a:t> les communications par </a:t>
            </a:r>
            <a:r>
              <a:rPr lang="en-GB" b="1" dirty="0" err="1" smtClean="0">
                <a:solidFill>
                  <a:srgbClr val="1F497D"/>
                </a:solidFill>
              </a:rPr>
              <a:t>l'Internet</a:t>
            </a:r>
            <a:r>
              <a:rPr lang="en-GB" b="1" dirty="0" smtClean="0">
                <a:solidFill>
                  <a:srgbClr val="1F497D"/>
                </a:solidFill>
              </a:rPr>
              <a:t>, qui </a:t>
            </a:r>
            <a:r>
              <a:rPr lang="en-GB" b="1" dirty="0" err="1" smtClean="0">
                <a:solidFill>
                  <a:srgbClr val="1F497D"/>
                </a:solidFill>
              </a:rPr>
              <a:t>utilisent</a:t>
            </a:r>
            <a:r>
              <a:rPr lang="en-GB" b="1" dirty="0" smtClean="0">
                <a:solidFill>
                  <a:srgbClr val="1F497D"/>
                </a:solidFill>
              </a:rPr>
              <a:t> des infrastructures de </a:t>
            </a:r>
            <a:r>
              <a:rPr lang="en-GB" b="1" dirty="0" err="1" smtClean="0">
                <a:solidFill>
                  <a:srgbClr val="1F497D"/>
                </a:solidFill>
              </a:rPr>
              <a:t>télécommunication</a:t>
            </a:r>
            <a:endParaRPr lang="en-GB" b="1" dirty="0">
              <a:solidFill>
                <a:srgbClr val="1F497D"/>
              </a:solidFill>
            </a:endParaRPr>
          </a:p>
          <a:p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9637" y="1105591"/>
            <a:ext cx="7324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1F497D"/>
                </a:solidFill>
              </a:rPr>
              <a:t>Idée </a:t>
            </a:r>
            <a:r>
              <a:rPr lang="en-US" sz="2400" b="1" i="1" dirty="0" err="1" smtClean="0">
                <a:solidFill>
                  <a:srgbClr val="1F497D"/>
                </a:solidFill>
              </a:rPr>
              <a:t>reçue</a:t>
            </a:r>
            <a:r>
              <a:rPr lang="en-US" sz="2400" b="1" i="1" dirty="0" smtClean="0">
                <a:solidFill>
                  <a:srgbClr val="1F497D"/>
                </a:solidFill>
              </a:rPr>
              <a:t>: Le </a:t>
            </a:r>
            <a:r>
              <a:rPr lang="en-US" sz="2400" b="1" i="1" dirty="0" err="1" smtClean="0">
                <a:solidFill>
                  <a:srgbClr val="1F497D"/>
                </a:solidFill>
              </a:rPr>
              <a:t>mandat</a:t>
            </a:r>
            <a:r>
              <a:rPr lang="en-US" sz="2400" b="1" i="1" dirty="0" smtClean="0">
                <a:solidFill>
                  <a:srgbClr val="1F497D"/>
                </a:solidFill>
              </a:rPr>
              <a:t> de </a:t>
            </a:r>
            <a:r>
              <a:rPr lang="en-US" sz="2400" b="1" i="1" dirty="0" err="1" smtClean="0">
                <a:solidFill>
                  <a:srgbClr val="1F497D"/>
                </a:solidFill>
              </a:rPr>
              <a:t>l'UIT</a:t>
            </a:r>
            <a:r>
              <a:rPr lang="en-US" sz="2400" b="1" i="1" dirty="0" smtClean="0">
                <a:solidFill>
                  <a:srgbClr val="1F497D"/>
                </a:solidFill>
              </a:rPr>
              <a:t> </a:t>
            </a:r>
            <a:r>
              <a:rPr lang="en-US" sz="2400" b="1" i="1" dirty="0" err="1" smtClean="0">
                <a:solidFill>
                  <a:srgbClr val="1F497D"/>
                </a:solidFill>
              </a:rPr>
              <a:t>n'inclut</a:t>
            </a:r>
            <a:r>
              <a:rPr lang="en-US" sz="2400" b="1" i="1" dirty="0" smtClean="0">
                <a:solidFill>
                  <a:srgbClr val="1F497D"/>
                </a:solidFill>
              </a:rPr>
              <a:t> pas </a:t>
            </a:r>
            <a:r>
              <a:rPr lang="en-US" sz="2400" b="1" i="1" dirty="0" err="1" smtClean="0">
                <a:solidFill>
                  <a:srgbClr val="1F497D"/>
                </a:solidFill>
              </a:rPr>
              <a:t>l'Internet</a:t>
            </a:r>
            <a:endParaRPr lang="en-US" sz="2400" b="1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54347" y="2198185"/>
            <a:ext cx="7497553" cy="3988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Nombre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Résolutions</a:t>
            </a:r>
            <a:r>
              <a:rPr lang="en-US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UIT-T (par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exemple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101, 102 et 133)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définissent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mandat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qui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concerne</a:t>
            </a:r>
            <a:r>
              <a:rPr lang="en-US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l'Internet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Nombre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Recommandations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UIT-T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ont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trait à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l'Internet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y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compris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en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matière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lutte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contre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le spam</a:t>
            </a:r>
            <a:endParaRPr lang="en-GB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 principal document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préparatoire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la CMTI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n'inclut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AUCUNE proposition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ayant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trait au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contrôle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par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noms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domaine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Internet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adresses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IP 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D'</a:t>
            </a:r>
            <a:r>
              <a:rPr lang="en-GB" altLang="ko-KR" sz="2000" i="1" dirty="0" err="1" smtClean="0">
                <a:solidFill>
                  <a:srgbClr val="1F497D"/>
                </a:solidFill>
                <a:ea typeface="Gulim" pitchFamily="34" charset="-127"/>
              </a:rPr>
              <a:t>anciennes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propositions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faisaient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effectivement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référence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aux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adresses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IP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Certaines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propositions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actuelles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ont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trait au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routage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(y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compris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à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celui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du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trafic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IP) et à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facturation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(y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compris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celle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du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trafic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IP)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algn="l"/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47699" y="997857"/>
            <a:ext cx="8349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pour la CMTI,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l'enjeu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Nations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Unies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étendent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leur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mandat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pour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avoir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contrôle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l'Internet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 algn="ctr">
              <a:buClr>
                <a:srgbClr val="0E438A"/>
              </a:buClr>
              <a:buSzPct val="110000"/>
            </a:pPr>
            <a:endParaRPr lang="en-GB" altLang="ko-KR" sz="2400" i="1" dirty="0">
              <a:solidFill>
                <a:srgbClr val="1F497D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95499" y="2273300"/>
            <a:ext cx="5778501" cy="348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Tout le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trafic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Internet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régi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par </a:t>
            </a:r>
            <a:r>
              <a:rPr lang="en-GB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l'Article</a:t>
            </a:r>
            <a:r>
              <a:rPr lang="en-GB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9 du RTI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Une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Recommandation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UIT-T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existante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ainsi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que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son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Supplément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portent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sur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la taxation et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comptabilité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du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trafic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Internet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Certaines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propositions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pourraient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avoir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des incidences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sur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le mode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partage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coûts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entre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utilisateurs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et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fournisseurs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algn="l"/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82026" y="1084479"/>
            <a:ext cx="8079373" cy="998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pourrait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élargir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mandat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pour y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inclure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taxation et la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comptabilité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du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trafic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Internet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3349" y="1725831"/>
            <a:ext cx="7155543" cy="4521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Aux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termes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l‘article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34 de la Constitution de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les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Etats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se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réservent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droit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d'interrompre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conformément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leur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législation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nationale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toute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télécommunication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privée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qui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peut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paraître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dangereuse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pour la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sûreté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l'Etat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contraire à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ses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lois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à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l'ordre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public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bonnes</a:t>
            </a:r>
            <a:r>
              <a:rPr lang="en-GB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moeurs</a:t>
            </a:r>
            <a:endParaRPr lang="en-GB" altLang="ko-KR" sz="18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Le RTI</a:t>
            </a:r>
            <a:r>
              <a:rPr lang="en-GB" altLang="ko-KR" sz="1800" dirty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ne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peut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prévaloir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sur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la Constitution,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ni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en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contredire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les dispositions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Il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existe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une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proposition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visant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à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veiller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à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que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l'interception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et la surveillance des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télécommunications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internationales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soient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surbordonnées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au respect de la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légalité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,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conformément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aux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législations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nationales</a:t>
            </a:r>
            <a:endParaRPr lang="en-US" altLang="ko-KR" sz="18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Des dispositions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sur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la transparence du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routage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et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l'identification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appels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pourraient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faciliter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certains</a:t>
            </a:r>
            <a:r>
              <a:rPr lang="en-US" altLang="ko-KR" sz="1800" dirty="0" smtClean="0">
                <a:solidFill>
                  <a:srgbClr val="1F497D"/>
                </a:solidFill>
                <a:ea typeface="Gulim" pitchFamily="34" charset="-127"/>
              </a:rPr>
              <a:t> types de supervision par des </a:t>
            </a:r>
            <a:r>
              <a:rPr lang="en-US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Etats</a:t>
            </a:r>
            <a:endParaRPr lang="en-GB" altLang="ko-KR" sz="1800" dirty="0" smtClean="0">
              <a:solidFill>
                <a:srgbClr val="1F497D"/>
              </a:solidFill>
              <a:ea typeface="Gulim" pitchFamily="34" charset="-127"/>
            </a:endParaRPr>
          </a:p>
          <a:p>
            <a:pPr algn="l"/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901700" y="1067368"/>
            <a:ext cx="7683500" cy="667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cherche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exercer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censure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build="p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40972" y="2135464"/>
            <a:ext cx="7232092" cy="4446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Il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existe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des propositions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visant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à:</a:t>
            </a:r>
          </a:p>
          <a:p>
            <a:pPr marL="400050" lvl="2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		─ encourager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coopération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pour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lutter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contre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le spam</a:t>
            </a:r>
          </a:p>
          <a:p>
            <a:pPr marL="400050" lvl="2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		─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améliorer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sécurité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réseaux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et la protection de la vie 			 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privée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Aux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termes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US" altLang="ko-KR" sz="2000" dirty="0" err="1">
                <a:solidFill>
                  <a:srgbClr val="1F497D"/>
                </a:solidFill>
                <a:ea typeface="Gulim" pitchFamily="34" charset="-127"/>
              </a:rPr>
              <a:t>l'article</a:t>
            </a:r>
            <a:r>
              <a:rPr lang="en-US" altLang="ko-KR" sz="2000" dirty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23 de la Constitution de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l'UIT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, les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Etats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Membres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reconnaissent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au public le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droit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correspondre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au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moyen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du service international de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télécommunication</a:t>
            </a:r>
            <a:endParaRPr lang="en-US" altLang="ko-KR" sz="2000" dirty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La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plupart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des pays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ont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déjà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pris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mesures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, par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exemple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pour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protéger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détenteurs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droits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d'auteur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,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empêcher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la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diffamation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, etc.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Ces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mesures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sont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autorisées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par </a:t>
            </a:r>
            <a:r>
              <a:rPr lang="en-US" altLang="ko-KR" sz="2000" dirty="0" err="1">
                <a:solidFill>
                  <a:srgbClr val="1F497D"/>
                </a:solidFill>
                <a:ea typeface="Gulim" pitchFamily="34" charset="-127"/>
              </a:rPr>
              <a:t>l'article</a:t>
            </a:r>
            <a:r>
              <a:rPr lang="en-US" altLang="ko-KR" sz="2000" dirty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34 de la Constitution de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l'UIT</a:t>
            </a:r>
            <a:endParaRPr lang="en-US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Le RTI ne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peut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aller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à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l'encontre</a:t>
            </a:r>
            <a:r>
              <a:rPr lang="en-US" altLang="ko-KR" sz="2000" dirty="0" smtClean="0">
                <a:solidFill>
                  <a:srgbClr val="1F497D"/>
                </a:solidFill>
                <a:ea typeface="Gulim" pitchFamily="34" charset="-127"/>
              </a:rPr>
              <a:t> des dispositions de la Constitution de </a:t>
            </a:r>
            <a:r>
              <a:rPr lang="en-US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l'UIT</a:t>
            </a:r>
            <a:endParaRPr lang="en-US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algn="l"/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7203" y="1066800"/>
            <a:ext cx="8344697" cy="749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Des propositions relatives à la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sécurité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pourraient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entraver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libre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circulation de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l'information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5558" y="1970655"/>
            <a:ext cx="7206342" cy="4343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400050" lvl="2" algn="l">
              <a:buClr>
                <a:srgbClr val="0E438A"/>
              </a:buClr>
              <a:buSzPct val="110000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Il a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été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propositions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visant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Plafonner les prix de l'itinérance ─ sur la base des coûts, des prix pratiqués dans le pays visité ou des prix pratiqués dans le pays de rattachement</a:t>
            </a:r>
            <a:endParaRPr lang="en-GB" altLang="ko-KR" sz="2000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Assurer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transparence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tarifs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gros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et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détail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aussi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bien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manière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générale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que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pour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l'itinérance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Encourager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tarification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fondée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sur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coûts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Assurer la transmission des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identificateurs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l'appelant</a:t>
            </a:r>
            <a:endParaRPr lang="en-GB" altLang="ko-KR" sz="2000" dirty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Lutter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contre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la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fraude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en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particulier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contre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l'utilisation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abusive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numéros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téléphone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1F497D"/>
                </a:solidFill>
              </a:rPr>
              <a:t>Améliorer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l'accès</a:t>
            </a:r>
            <a:r>
              <a:rPr lang="en-US" sz="2000" dirty="0" smtClean="0">
                <a:solidFill>
                  <a:srgbClr val="1F497D"/>
                </a:solidFill>
              </a:rPr>
              <a:t> pour les </a:t>
            </a:r>
            <a:r>
              <a:rPr lang="en-US" sz="2000" dirty="0" err="1" smtClean="0">
                <a:solidFill>
                  <a:srgbClr val="1F497D"/>
                </a:solidFill>
              </a:rPr>
              <a:t>personnes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handicapées</a:t>
            </a:r>
            <a:r>
              <a:rPr lang="en-US" sz="2000" dirty="0" smtClean="0">
                <a:solidFill>
                  <a:srgbClr val="1F497D"/>
                </a:solidFill>
              </a:rPr>
              <a:t>  </a:t>
            </a:r>
            <a:endParaRPr lang="en-GB" altLang="ko-KR" sz="2000" dirty="0">
              <a:solidFill>
                <a:srgbClr val="1F497D"/>
              </a:solidFill>
              <a:ea typeface="Gulim" pitchFamily="34" charset="-127"/>
            </a:endParaRPr>
          </a:p>
          <a:p>
            <a:pPr marL="400050" lvl="2" algn="l">
              <a:buClr>
                <a:srgbClr val="0E438A"/>
              </a:buClr>
              <a:buSzPct val="110000"/>
            </a:pP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algn="l"/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8882" y="1034711"/>
            <a:ext cx="8393017" cy="622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risquerait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porter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préjudice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intérêts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consommateurs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68451" y="2383954"/>
            <a:ext cx="7283449" cy="396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 grand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nombre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Recommandations</a:t>
            </a:r>
            <a:r>
              <a:rPr lang="en-US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(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normes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étaient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généralement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considérées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comme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ayant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force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obligatoire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avant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1988</a:t>
            </a:r>
            <a:endParaRPr lang="en-GB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Dans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d'autres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domaines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(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électricité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plomberie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comptabilité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, etc.),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il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est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courant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que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les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législations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ou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réglementations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confèrent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force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obligatoire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à des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normes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mises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au point par des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organismes</a:t>
            </a:r>
            <a:r>
              <a:rPr lang="en-GB" altLang="ko-KR" sz="20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2000" dirty="0" err="1" smtClean="0">
                <a:solidFill>
                  <a:srgbClr val="1F497D"/>
                </a:solidFill>
                <a:ea typeface="Gulim" pitchFamily="34" charset="-127"/>
              </a:rPr>
              <a:t>privés</a:t>
            </a:r>
            <a:endParaRPr lang="en-GB" altLang="ko-KR" sz="2000" dirty="0" smtClean="0">
              <a:solidFill>
                <a:srgbClr val="1F497D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Des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Recommandations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ne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peuvent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prendre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force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obligatoire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si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autorité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nationale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décide</a:t>
            </a:r>
            <a:r>
              <a:rPr lang="en-GB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ainsi</a:t>
            </a:r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7202" y="1030049"/>
            <a:ext cx="8344697" cy="9706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Les propositions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visant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donner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force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obligatoire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certaines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Recommandations</a:t>
            </a:r>
            <a:r>
              <a:rPr lang="en-GB" altLang="ko-KR" sz="2400" b="1" i="1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UIT-T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sans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précédent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09700" y="1833780"/>
            <a:ext cx="7442200" cy="439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Secrétariat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répond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attentes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Toutes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discussions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fondées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sur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propositions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soumises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par des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Etats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US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18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endParaRPr lang="en-US" altLang="ko-KR" sz="18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fr-CH" altLang="ko-KR" sz="18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 larges consultations ont eu lieu, entre autres, mais non exclusivement, avec les membres de l'UIT</a:t>
            </a:r>
            <a:endParaRPr lang="en-GB" altLang="ko-KR" sz="18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124 contributions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ont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été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soumises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au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cours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du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processus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préparatoire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la CMTI. Après discussions, plus de 450 propositions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distinctes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ont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été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retenues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pour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être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utilisées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par les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Etats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Membres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dans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la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préparation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leurs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propositions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La composition des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délégations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des pays à la CMTI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est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du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ressort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pays.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Ces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délégations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incluent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habituellement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Membres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Secteur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l'UIT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, et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peuvent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aussi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inclure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des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représentants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toute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autre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organisation,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qu'elle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soit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ou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non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membre</a:t>
            </a:r>
            <a:r>
              <a:rPr lang="en-GB" altLang="ko-KR" sz="1800" dirty="0" smtClean="0">
                <a:solidFill>
                  <a:srgbClr val="1F497D"/>
                </a:solidFill>
                <a:ea typeface="Gulim" pitchFamily="34" charset="-127"/>
              </a:rPr>
              <a:t> de </a:t>
            </a:r>
            <a:r>
              <a:rPr lang="en-GB" altLang="ko-KR" sz="1800" dirty="0" err="1" smtClean="0">
                <a:solidFill>
                  <a:srgbClr val="1F497D"/>
                </a:solidFill>
                <a:ea typeface="Gulim" pitchFamily="34" charset="-127"/>
              </a:rPr>
              <a:t>l'UIT</a:t>
            </a:r>
            <a:endParaRPr lang="en-GB" altLang="ko-KR" sz="1800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US" sz="2000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07203" y="1066337"/>
            <a:ext cx="8344697" cy="66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un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processus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du haut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vers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 bas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84695" y="1473201"/>
            <a:ext cx="5825805" cy="391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/>
            <a:r>
              <a:rPr lang="fr-FR" sz="2400" dirty="0" smtClean="0"/>
              <a:t>Rappel</a:t>
            </a:r>
            <a:endParaRPr lang="en-US" sz="2400" dirty="0"/>
          </a:p>
          <a:p>
            <a:pPr lvl="0"/>
            <a:r>
              <a:rPr lang="fr-FR" sz="2400" dirty="0"/>
              <a:t>Importance du RTI</a:t>
            </a:r>
            <a:endParaRPr lang="en-US" sz="2400" dirty="0"/>
          </a:p>
          <a:p>
            <a:pPr lvl="0"/>
            <a:r>
              <a:rPr lang="fr-FR" sz="2400" dirty="0"/>
              <a:t>Pourquoi il est nécessaire de réviser le RTI</a:t>
            </a:r>
            <a:endParaRPr lang="en-US" sz="2400" dirty="0"/>
          </a:p>
          <a:p>
            <a:pPr lvl="0"/>
            <a:r>
              <a:rPr lang="fr-FR" sz="2400" dirty="0"/>
              <a:t>Processus préparatoire</a:t>
            </a:r>
            <a:endParaRPr lang="en-US" sz="2400" dirty="0"/>
          </a:p>
          <a:p>
            <a:pPr lvl="0"/>
            <a:r>
              <a:rPr lang="fr-FR" sz="2400" dirty="0"/>
              <a:t>Quelques propositions fondamentales</a:t>
            </a:r>
            <a:endParaRPr lang="en-US" sz="2400" dirty="0"/>
          </a:p>
          <a:p>
            <a:pPr lvl="0"/>
            <a:r>
              <a:rPr lang="fr-FR" sz="2400" dirty="0"/>
              <a:t>Légendes et désinformation</a:t>
            </a:r>
            <a:endParaRPr lang="en-US" sz="2400" dirty="0"/>
          </a:p>
          <a:p>
            <a:pPr lvl="0"/>
            <a:r>
              <a:rPr lang="fr-FR" sz="2400" dirty="0"/>
              <a:t>Résultats attendus de la CMTI-12</a:t>
            </a:r>
            <a:endParaRPr lang="en-US" sz="2400" dirty="0"/>
          </a:p>
          <a:p>
            <a:r>
              <a:rPr lang="fr-FR" sz="2400" dirty="0"/>
              <a:t>Liens utiles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3306" y="577970"/>
            <a:ext cx="4960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5400" b="1" dirty="0" smtClean="0"/>
              <a:t>CMTI</a:t>
            </a:r>
            <a:r>
              <a:rPr lang="fr-CH" sz="3600" dirty="0"/>
              <a:t>-</a:t>
            </a:r>
            <a:r>
              <a:rPr lang="fr-CH" sz="5400" dirty="0" smtClean="0"/>
              <a:t>12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9861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4108" y="1938546"/>
            <a:ext cx="7206342" cy="4186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librement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accès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documents de la CMTI et à la diffusion audio des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débats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Etats</a:t>
            </a:r>
            <a:r>
              <a:rPr lang="en-US" altLang="ko-KR" sz="2000" dirty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invités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et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encouragés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consulter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leurs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citoyens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et à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leur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donner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accès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documents de la CMTI,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préférence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dans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langue du pays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présente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informations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sur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son site web,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ainsi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qu'un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espace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où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chacun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peut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formuler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observations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Les séances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plénières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la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conférence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même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certaines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séances de commissions,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seront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ouvertes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 public (la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décision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officielle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sera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prise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 jour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l'ouverture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GB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87828" y="1082327"/>
            <a:ext cx="8264071" cy="5921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processus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n'est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ni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ouvert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ni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transparent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7"/>
            <a:ext cx="8344697" cy="65915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25600" y="1981199"/>
            <a:ext cx="6784974" cy="410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Les 193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Etats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bénéficient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l'égalité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droits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principe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qu'un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pays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égale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voix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Aucune proposition ne sera acceptée si elle ne bénéficie pas d'un large soutien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décisions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peuvent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être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prises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scrutin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majoritaire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mais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cela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très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inhabituel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en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règle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générale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elles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prises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par consensus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Chaque pays est libre de refuser de signer ou de ratifier le texte final qui aura fait l'objet d'un accord à la </a:t>
            </a:r>
            <a:b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CMTI-12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GB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7203" y="1061357"/>
            <a:ext cx="8344697" cy="672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risque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d'être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dominée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par des pays </a:t>
            </a:r>
            <a:b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à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régime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autoritaire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1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7203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0950" y="2411271"/>
            <a:ext cx="7600950" cy="3161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nombreux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Etats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Membres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pays en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développement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représentants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bien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informés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et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bien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préparés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représenter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intérêts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leurs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citoyens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L'une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premières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priorités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l'UIT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mettre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connexions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─ en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particulier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large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bande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─ à la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portée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chaque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communauté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La CMTI-12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offre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l'occasion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d'établir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un cadre qui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permettra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réalisation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objectif</a:t>
            </a:r>
            <a:endParaRPr lang="en-GB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921000" y="653480"/>
            <a:ext cx="3302000" cy="1600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7202" y="1071780"/>
            <a:ext cx="8344697" cy="833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La CMTI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pourrait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prendre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décisions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néfastes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pour les pays en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développement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081" y="997856"/>
            <a:ext cx="8344697" cy="970643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outerShdw blurRad="206375" dist="139700" dir="5400000" rotWithShape="0">
              <a:srgbClr val="000000">
                <a:alpha val="2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5558" y="2189379"/>
            <a:ext cx="7206342" cy="371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l">
              <a:buClr>
                <a:srgbClr val="0E438A"/>
              </a:buClr>
              <a:buSzPct val="110000"/>
            </a:pP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Les </a:t>
            </a:r>
            <a:r>
              <a:rPr lang="en-GB" altLang="ko-KR" sz="2000" b="1" i="1" dirty="0" err="1" smtClean="0">
                <a:solidFill>
                  <a:srgbClr val="1F497D"/>
                </a:solidFill>
                <a:ea typeface="Gulim" pitchFamily="34" charset="-127"/>
              </a:rPr>
              <a:t>faits</a:t>
            </a:r>
            <a:r>
              <a:rPr lang="en-GB" altLang="ko-KR" sz="2000" b="1" i="1" dirty="0" smtClean="0">
                <a:solidFill>
                  <a:srgbClr val="1F497D"/>
                </a:solidFill>
                <a:ea typeface="Gulim" pitchFamily="34" charset="-127"/>
              </a:rPr>
              <a:t>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Des groupes de pression organisés ont été actifs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nombreux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articles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consacrés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la CMTI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répètent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mêmes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informations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mensongères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quelquefois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en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reprenant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mêmes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termes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fuites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documents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été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organisées</a:t>
            </a: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Certains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documents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décrits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comme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relatifs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la CMTI,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alors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qu'ils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n'ont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fait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aucun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rapport </a:t>
            </a:r>
            <a:r>
              <a:rPr lang="en-US" altLang="ko-KR" sz="2000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officiel</a:t>
            </a:r>
            <a:r>
              <a:rPr lang="en-US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avec la CMTI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fr-CH" altLang="ko-KR" sz="2000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Il existe un grand nombre d'articles et d'autres documents donnant une opinion équilibrée et favorable</a:t>
            </a:r>
            <a:endParaRPr lang="en-US" altLang="ko-KR" sz="2000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400050" lvl="2" algn="l">
              <a:buClr>
                <a:srgbClr val="0E438A"/>
              </a:buClr>
              <a:buSzPct val="110000"/>
            </a:pPr>
            <a:endParaRPr lang="en-US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endParaRPr lang="en-GB" altLang="ko-KR" sz="2000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3" y="254297"/>
            <a:ext cx="2755900" cy="3991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3028550" y="720039"/>
            <a:ext cx="3302000" cy="16002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07202" y="1084479"/>
            <a:ext cx="8344697" cy="871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>
              <a:buClr>
                <a:srgbClr val="0E438A"/>
              </a:buClr>
              <a:buSzPct val="110000"/>
            </a:pP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Idée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reçue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vague de protestation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s'est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créée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b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spontanément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400" b="1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contre</a:t>
            </a:r>
            <a:r>
              <a:rPr lang="en-GB" altLang="ko-KR" sz="2400" b="1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CMTI </a:t>
            </a:r>
            <a:endParaRPr lang="en-GB" altLang="ko-KR" sz="2400" b="1" i="1" dirty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1">
              <a:buClr>
                <a:srgbClr val="0E438A"/>
              </a:buClr>
              <a:buSzPct val="110000"/>
            </a:pPr>
            <a:endParaRPr lang="en-GB" altLang="ko-KR" sz="2400" i="1" dirty="0">
              <a:solidFill>
                <a:srgbClr val="1F497D"/>
              </a:solidFill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build="p"/>
      <p:bldP spid="1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891502" y="1079499"/>
            <a:ext cx="6553998" cy="51259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La CMTI-12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offre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une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occasion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exceptionnelle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renforcer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l'efficacité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la collaboration entre les pays</a:t>
            </a:r>
          </a:p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Elle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peut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aider les pays à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atteindre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un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niveau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plus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élevé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développement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socio-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économique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grâce à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l'amélioration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des services TIC</a:t>
            </a:r>
            <a:endParaRPr lang="en-US" sz="2200" i="1" dirty="0" smtClean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L'objectif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est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d'avoir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un RTI pertinent et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adapté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besoins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toutes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les parties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prenantes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, qui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permettra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traiter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et de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dissiper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nombreuses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inquiétudes</a:t>
            </a:r>
            <a:endParaRPr lang="en-GB" altLang="ko-KR" sz="2200" i="1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lnSpc>
                <a:spcPct val="11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Il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s'agit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là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d'une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occasion – à ne pas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manquer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─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d'ouvrir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la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voie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à un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futur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système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communication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mondial</a:t>
            </a:r>
            <a:r>
              <a:rPr lang="en-GB" altLang="ko-KR" sz="2200" i="1" dirty="0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durable et </a:t>
            </a:r>
            <a:r>
              <a:rPr lang="en-GB" altLang="ko-KR" sz="2200" i="1" dirty="0" err="1" smtClean="0">
                <a:solidFill>
                  <a:srgbClr val="1F497D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inclusif</a:t>
            </a:r>
            <a:endParaRPr lang="en-GB" altLang="ko-KR" sz="2200" i="1" dirty="0" smtClean="0">
              <a:solidFill>
                <a:srgbClr val="1F497D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>
              <a:lnSpc>
                <a:spcPct val="110000"/>
              </a:lnSpc>
            </a:pPr>
            <a:endParaRPr lang="en-US" sz="2400" i="1" dirty="0">
              <a:solidFill>
                <a:srgbClr val="1F497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Ce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qu'on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attend de la CMTI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858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64028" y="1214655"/>
            <a:ext cx="7908572" cy="4336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en-GB" altLang="ko-KR" sz="2000" b="1" dirty="0" smtClean="0">
                <a:solidFill>
                  <a:schemeClr val="tx1"/>
                </a:solidFill>
                <a:ea typeface="Gulim" pitchFamily="34" charset="-127"/>
              </a:rPr>
              <a:t>Site web de la CMTI-12:</a:t>
            </a:r>
          </a:p>
          <a:p>
            <a:pPr algn="l"/>
            <a:r>
              <a:rPr lang="en-GB" altLang="ko-KR" sz="2000" dirty="0" smtClean="0">
                <a:solidFill>
                  <a:srgbClr val="1B5BA2"/>
                </a:solidFill>
                <a:ea typeface="Gulim" pitchFamily="34" charset="-127"/>
                <a:hlinkClick r:id="rId2"/>
              </a:rPr>
              <a:t>http://www.itu.int/en/wcit-12/Pages/default.aspx</a:t>
            </a:r>
            <a:endParaRPr lang="en-GB" altLang="ko-KR" sz="2000" dirty="0" smtClean="0">
              <a:solidFill>
                <a:srgbClr val="1B5BA2"/>
              </a:solidFill>
              <a:ea typeface="Gulim" pitchFamily="34" charset="-127"/>
            </a:endParaRPr>
          </a:p>
          <a:p>
            <a:pPr algn="l"/>
            <a:endParaRPr lang="en-US" altLang="ko-KR" sz="2000" u="sng" dirty="0" smtClean="0">
              <a:solidFill>
                <a:srgbClr val="1B5BA2"/>
              </a:solidFill>
              <a:ea typeface="Gulim" pitchFamily="34" charset="-127"/>
            </a:endParaRPr>
          </a:p>
          <a:p>
            <a:pPr algn="l"/>
            <a:r>
              <a:rPr lang="en-US" altLang="ko-KR" sz="2000" b="1" dirty="0" smtClean="0">
                <a:solidFill>
                  <a:schemeClr val="tx1"/>
                </a:solidFill>
                <a:ea typeface="Gulim" pitchFamily="34" charset="-127"/>
              </a:rPr>
              <a:t>Notes </a:t>
            </a:r>
            <a:r>
              <a:rPr lang="en-US" altLang="ko-KR" sz="2000" b="1" dirty="0" err="1" smtClean="0">
                <a:solidFill>
                  <a:schemeClr val="tx1"/>
                </a:solidFill>
                <a:ea typeface="Gulim" pitchFamily="34" charset="-127"/>
              </a:rPr>
              <a:t>d'information</a:t>
            </a:r>
            <a:r>
              <a:rPr lang="en-US" altLang="ko-KR" sz="2000" b="1" dirty="0" smtClean="0">
                <a:solidFill>
                  <a:schemeClr val="tx1"/>
                </a:solidFill>
                <a:ea typeface="Gulim" pitchFamily="34" charset="-127"/>
              </a:rPr>
              <a:t> et questions </a:t>
            </a:r>
            <a:r>
              <a:rPr lang="en-US" altLang="ko-KR" sz="2000" b="1" dirty="0" err="1" smtClean="0">
                <a:solidFill>
                  <a:schemeClr val="tx1"/>
                </a:solidFill>
                <a:ea typeface="Gulim" pitchFamily="34" charset="-127"/>
              </a:rPr>
              <a:t>fréquemment</a:t>
            </a:r>
            <a:r>
              <a:rPr lang="en-US" altLang="ko-KR" sz="2000" b="1" dirty="0" smtClean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en-US" altLang="ko-KR" sz="2000" b="1" dirty="0" err="1" smtClean="0">
                <a:solidFill>
                  <a:schemeClr val="tx1"/>
                </a:solidFill>
                <a:ea typeface="Gulim" pitchFamily="34" charset="-127"/>
              </a:rPr>
              <a:t>posées</a:t>
            </a:r>
            <a:r>
              <a:rPr lang="en-US" altLang="ko-KR" sz="2000" b="1" dirty="0" smtClean="0">
                <a:solidFill>
                  <a:schemeClr val="tx1"/>
                </a:solidFill>
                <a:ea typeface="Gulim" pitchFamily="34" charset="-127"/>
              </a:rPr>
              <a:t> </a:t>
            </a:r>
            <a:r>
              <a:rPr lang="en-US" altLang="ko-KR" sz="2000" b="1" dirty="0" err="1" smtClean="0">
                <a:solidFill>
                  <a:schemeClr val="tx1"/>
                </a:solidFill>
                <a:ea typeface="Gulim" pitchFamily="34" charset="-127"/>
              </a:rPr>
              <a:t>sur</a:t>
            </a:r>
            <a:r>
              <a:rPr lang="en-US" altLang="ko-KR" sz="2000" b="1" dirty="0" smtClean="0">
                <a:solidFill>
                  <a:schemeClr val="tx1"/>
                </a:solidFill>
                <a:ea typeface="Gulim" pitchFamily="34" charset="-127"/>
              </a:rPr>
              <a:t> la CMTI:</a:t>
            </a:r>
          </a:p>
          <a:p>
            <a:pPr algn="l"/>
            <a:r>
              <a:rPr lang="en-US" altLang="ko-KR" sz="2000" u="sng" dirty="0" smtClean="0">
                <a:solidFill>
                  <a:srgbClr val="0000FF"/>
                </a:solidFill>
                <a:ea typeface="Gulim" pitchFamily="34" charset="-127"/>
              </a:rPr>
              <a:t>http://</a:t>
            </a:r>
            <a:r>
              <a:rPr lang="en-US" altLang="ko-KR" sz="2000" u="sng" dirty="0" err="1" smtClean="0">
                <a:solidFill>
                  <a:srgbClr val="0000FF"/>
                </a:solidFill>
                <a:ea typeface="Gulim" pitchFamily="34" charset="-127"/>
              </a:rPr>
              <a:t>www.itu.int</a:t>
            </a:r>
            <a:r>
              <a:rPr lang="en-US" altLang="ko-KR" sz="2000" u="sng" dirty="0" smtClean="0">
                <a:solidFill>
                  <a:srgbClr val="0000FF"/>
                </a:solidFill>
                <a:ea typeface="Gulim" pitchFamily="34" charset="-127"/>
              </a:rPr>
              <a:t>/en/wcit-12/Pages/WCIT-</a:t>
            </a:r>
            <a:r>
              <a:rPr lang="en-US" altLang="ko-KR" sz="2000" u="sng" dirty="0" err="1" smtClean="0">
                <a:solidFill>
                  <a:srgbClr val="0000FF"/>
                </a:solidFill>
                <a:ea typeface="Gulim" pitchFamily="34" charset="-127"/>
              </a:rPr>
              <a:t>backgroundbriefs.aspx</a:t>
            </a:r>
            <a:endParaRPr lang="en-US" altLang="ko-KR" sz="2000" u="sng" dirty="0" smtClean="0">
              <a:solidFill>
                <a:srgbClr val="0000FF"/>
              </a:solidFill>
              <a:ea typeface="Gulim" pitchFamily="34" charset="-127"/>
            </a:endParaRPr>
          </a:p>
          <a:p>
            <a:pPr algn="l"/>
            <a:r>
              <a:rPr lang="en-GB" altLang="ko-KR" sz="2000" u="sng" dirty="0" smtClean="0">
                <a:solidFill>
                  <a:srgbClr val="1B5BA2"/>
                </a:solidFill>
                <a:ea typeface="Gulim" pitchFamily="34" charset="-127"/>
              </a:rPr>
              <a:t/>
            </a:r>
            <a:br>
              <a:rPr lang="en-GB" altLang="ko-KR" sz="2000" u="sng" dirty="0" smtClean="0">
                <a:solidFill>
                  <a:srgbClr val="1B5BA2"/>
                </a:solidFill>
                <a:ea typeface="Gulim" pitchFamily="34" charset="-127"/>
              </a:rPr>
            </a:br>
            <a:r>
              <a:rPr lang="en-GB" altLang="ko-KR" sz="2000" b="1" dirty="0" err="1" smtClean="0">
                <a:solidFill>
                  <a:schemeClr val="tx1"/>
                </a:solidFill>
                <a:ea typeface="Gulim" pitchFamily="34" charset="-127"/>
              </a:rPr>
              <a:t>Groupe</a:t>
            </a:r>
            <a:r>
              <a:rPr lang="en-GB" altLang="ko-KR" sz="2000" b="1" dirty="0" smtClean="0">
                <a:solidFill>
                  <a:schemeClr val="tx1"/>
                </a:solidFill>
                <a:ea typeface="Gulim" pitchFamily="34" charset="-127"/>
              </a:rPr>
              <a:t> de travail du </a:t>
            </a:r>
            <a:r>
              <a:rPr lang="en-GB" altLang="ko-KR" sz="2000" b="1" dirty="0" err="1" smtClean="0">
                <a:solidFill>
                  <a:schemeClr val="tx1"/>
                </a:solidFill>
                <a:ea typeface="Gulim" pitchFamily="34" charset="-127"/>
              </a:rPr>
              <a:t>Conseil</a:t>
            </a:r>
            <a:r>
              <a:rPr lang="en-GB" altLang="ko-KR" sz="2000" b="1" dirty="0" smtClean="0">
                <a:solidFill>
                  <a:schemeClr val="tx1"/>
                </a:solidFill>
                <a:ea typeface="Gulim" pitchFamily="34" charset="-127"/>
              </a:rPr>
              <a:t> GTC-CMTI12</a:t>
            </a: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</a:t>
            </a:r>
            <a:r>
              <a:rPr lang="en-GB" altLang="ko-KR" sz="2000" b="1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GB" altLang="ko-KR" sz="2000" b="1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3"/>
              </a:rPr>
              <a:t>http://www.itu.int/council/groups/cwg-wcit12/index.html</a:t>
            </a:r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algn="l"/>
            <a:endParaRPr lang="en-GB" altLang="ko-KR" sz="2000" dirty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en-GB" altLang="ko-KR" sz="2000" b="1" dirty="0" err="1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Projet</a:t>
            </a: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de </a:t>
            </a:r>
            <a:r>
              <a:rPr lang="en-GB" altLang="ko-KR" sz="2000" b="1" dirty="0" err="1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futur</a:t>
            </a: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RTI et site </a:t>
            </a:r>
            <a:r>
              <a:rPr lang="en-GB" altLang="ko-KR" sz="2000" b="1" dirty="0" err="1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réservé</a:t>
            </a: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aux observations du public:</a:t>
            </a:r>
          </a:p>
          <a:p>
            <a:pPr algn="l"/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http</a:t>
            </a:r>
            <a:r>
              <a:rPr lang="en-GB" altLang="ko-KR" sz="2000" dirty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://</a:t>
            </a:r>
            <a:r>
              <a:rPr lang="en-GB" altLang="ko-KR" sz="20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www.itu.int/en/wcit-12/Pages/public.aspx</a:t>
            </a:r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GB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lvl="1" algn="l"/>
            <a:endParaRPr lang="en-US" altLang="ko-KR" sz="20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Sites web de la CMTI-12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17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678" y="2823269"/>
            <a:ext cx="5030444" cy="875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07" y="2823269"/>
            <a:ext cx="4189174" cy="8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04254" y="1659781"/>
            <a:ext cx="3289300" cy="3293209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endParaRPr lang="fr-CH" sz="1600" b="1" dirty="0" smtClean="0"/>
          </a:p>
          <a:p>
            <a:pPr algn="r"/>
            <a:endParaRPr lang="fr-CH" sz="1600" b="1" dirty="0"/>
          </a:p>
          <a:p>
            <a:pPr algn="r"/>
            <a:r>
              <a:rPr lang="fr-CH" sz="1600" b="1" dirty="0" smtClean="0"/>
              <a:t>Règlement des télécommunications internationales (1988)</a:t>
            </a:r>
          </a:p>
          <a:p>
            <a:endParaRPr lang="fr-CH" sz="1600" b="1" dirty="0"/>
          </a:p>
          <a:p>
            <a:endParaRPr lang="fr-CH" sz="1600" b="1" dirty="0" smtClean="0"/>
          </a:p>
          <a:p>
            <a:pPr algn="r"/>
            <a:r>
              <a:rPr lang="fr-CH" sz="1600" dirty="0" smtClean="0"/>
              <a:t>Signé par 178 pays</a:t>
            </a:r>
          </a:p>
          <a:p>
            <a:pPr algn="r"/>
            <a:r>
              <a:rPr lang="fr-CH" sz="1600" dirty="0" smtClean="0"/>
              <a:t>Entré en vigueur en 1990</a:t>
            </a:r>
          </a:p>
          <a:p>
            <a:pPr algn="r"/>
            <a:r>
              <a:rPr lang="fr-CH" sz="1600" dirty="0" smtClean="0"/>
              <a:t>L'un des quatre documents de l'UIT ayant valeur de traité</a:t>
            </a:r>
          </a:p>
          <a:p>
            <a:pPr algn="r"/>
            <a:endParaRPr lang="fr-CH" sz="1600" dirty="0"/>
          </a:p>
          <a:p>
            <a:pPr algn="r"/>
            <a:endParaRPr lang="fr-CH" sz="1600" dirty="0" smtClean="0"/>
          </a:p>
          <a:p>
            <a:pPr algn="r"/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9140"/>
            <a:ext cx="7784342" cy="600501"/>
          </a:xfrm>
        </p:spPr>
        <p:txBody>
          <a:bodyPr/>
          <a:lstStyle/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Rappel: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origine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des RTI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97479" y="817489"/>
            <a:ext cx="3174521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smtClean="0"/>
              <a:t>Règlement de service</a:t>
            </a:r>
          </a:p>
          <a:p>
            <a:r>
              <a:rPr lang="fr-CH" sz="1600" b="1" dirty="0" smtClean="0"/>
              <a:t>international de la Convention télégraphique</a:t>
            </a:r>
          </a:p>
          <a:p>
            <a:r>
              <a:rPr lang="fr-CH" sz="1200" dirty="0" smtClean="0"/>
              <a:t>(1865 – modifiée pour la dernière fois en 1973)</a:t>
            </a:r>
            <a:endParaRPr lang="en-US" sz="1200" dirty="0"/>
          </a:p>
        </p:txBody>
      </p:sp>
      <p:sp>
        <p:nvSpPr>
          <p:cNvPr id="94" name="TextBox 93"/>
          <p:cNvSpPr txBox="1"/>
          <p:nvPr/>
        </p:nvSpPr>
        <p:spPr>
          <a:xfrm>
            <a:off x="1397478" y="5076062"/>
            <a:ext cx="3174521" cy="11387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smtClean="0"/>
              <a:t>Règlement des radiocommunications </a:t>
            </a:r>
          </a:p>
          <a:p>
            <a:r>
              <a:rPr lang="fr-CH" sz="1200" dirty="0" smtClean="0"/>
              <a:t>(1906 – modifié pour la dernière fois en 2012)</a:t>
            </a:r>
          </a:p>
          <a:p>
            <a:endParaRPr lang="fr-CH" sz="1200" dirty="0"/>
          </a:p>
          <a:p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995860" y="1833152"/>
            <a:ext cx="3631722" cy="168131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smtClean="0"/>
              <a:t>Règlement télégraphique</a:t>
            </a:r>
          </a:p>
          <a:p>
            <a:r>
              <a:rPr lang="fr-CH" sz="1100" dirty="0" smtClean="0"/>
              <a:t>(1932 – modifié pour la dernière fois en 1973)</a:t>
            </a:r>
          </a:p>
          <a:p>
            <a:endParaRPr lang="fr-CH" sz="1100" dirty="0"/>
          </a:p>
          <a:p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2011958" y="3517900"/>
            <a:ext cx="3631722" cy="1681311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H" sz="1600" b="1" dirty="0" smtClean="0"/>
              <a:t>Règlement téléphonique</a:t>
            </a:r>
          </a:p>
          <a:p>
            <a:r>
              <a:rPr lang="fr-CH" sz="1100" dirty="0" smtClean="0"/>
              <a:t>(1932 – modifié pour la dernière fois en 1973)</a:t>
            </a:r>
          </a:p>
          <a:p>
            <a:endParaRPr lang="fr-CH" sz="1100" dirty="0" smtClean="0"/>
          </a:p>
          <a:p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105031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676399" y="863600"/>
            <a:ext cx="7027653" cy="55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defTabSz="914400">
              <a:buFont typeface="Wingdings" pitchFamily="2" charset="2"/>
              <a:buNone/>
              <a:defRPr/>
            </a:pPr>
            <a:r>
              <a:rPr lang="en-GB" sz="2200" i="1" kern="0" dirty="0" smtClean="0">
                <a:solidFill>
                  <a:schemeClr val="tx2"/>
                </a:solidFill>
                <a:latin typeface="+mn-lt"/>
              </a:rPr>
              <a:t>Le </a:t>
            </a:r>
            <a:r>
              <a:rPr lang="en-GB" sz="2200" i="1" kern="0" dirty="0" err="1" smtClean="0">
                <a:solidFill>
                  <a:schemeClr val="tx2"/>
                </a:solidFill>
                <a:latin typeface="+mn-lt"/>
              </a:rPr>
              <a:t>Règlement</a:t>
            </a:r>
            <a:r>
              <a:rPr lang="en-GB" sz="2200" i="1" kern="0" dirty="0" smtClean="0">
                <a:solidFill>
                  <a:schemeClr val="tx2"/>
                </a:solidFill>
                <a:latin typeface="+mn-lt"/>
              </a:rPr>
              <a:t> des </a:t>
            </a:r>
            <a:r>
              <a:rPr lang="en-GB" sz="2200" i="1" kern="0" dirty="0" err="1" smtClean="0">
                <a:solidFill>
                  <a:schemeClr val="tx2"/>
                </a:solidFill>
                <a:latin typeface="+mn-lt"/>
              </a:rPr>
              <a:t>télécommunications</a:t>
            </a:r>
            <a:r>
              <a:rPr lang="en-GB" sz="2200" i="1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200" i="1" kern="0" dirty="0" err="1" smtClean="0">
                <a:solidFill>
                  <a:schemeClr val="tx2"/>
                </a:solidFill>
                <a:latin typeface="+mn-lt"/>
              </a:rPr>
              <a:t>internationales</a:t>
            </a:r>
            <a:r>
              <a:rPr lang="en-GB" sz="2200" i="1" kern="0" dirty="0" smtClean="0">
                <a:solidFill>
                  <a:schemeClr val="tx2"/>
                </a:solidFill>
                <a:latin typeface="+mn-lt"/>
              </a:rPr>
              <a:t> (RTI):</a:t>
            </a:r>
          </a:p>
          <a:p>
            <a:pPr defTabSz="914400">
              <a:defRPr/>
            </a:pPr>
            <a:r>
              <a:rPr lang="fr-CH" sz="2000" kern="0" dirty="0" err="1" smtClean="0">
                <a:solidFill>
                  <a:schemeClr val="tx2"/>
                </a:solidFill>
              </a:rPr>
              <a:t>Etablit</a:t>
            </a:r>
            <a:r>
              <a:rPr lang="fr-CH" sz="2000" kern="0" dirty="0" smtClean="0">
                <a:solidFill>
                  <a:schemeClr val="tx2"/>
                </a:solidFill>
              </a:rPr>
              <a:t> des principes généraux régissant la fourniture et l'exploitation des télécommunications internationales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defTabSz="914400">
              <a:defRPr/>
            </a:pPr>
            <a:r>
              <a:rPr lang="en-GB" sz="2000" kern="0" dirty="0" err="1" smtClean="0">
                <a:solidFill>
                  <a:schemeClr val="tx2"/>
                </a:solidFill>
              </a:rPr>
              <a:t>Facilite</a:t>
            </a:r>
            <a:r>
              <a:rPr lang="en-GB" sz="2000" kern="0" dirty="0" smtClean="0">
                <a:solidFill>
                  <a:schemeClr val="tx2"/>
                </a:solidFill>
              </a:rPr>
              <a:t> </a:t>
            </a:r>
            <a:r>
              <a:rPr lang="en-GB" sz="2000" kern="0" dirty="0" err="1" smtClean="0">
                <a:solidFill>
                  <a:schemeClr val="tx2"/>
                </a:solidFill>
              </a:rPr>
              <a:t>l'interconnexion</a:t>
            </a:r>
            <a:r>
              <a:rPr lang="en-GB" sz="2000" kern="0" dirty="0" smtClean="0">
                <a:solidFill>
                  <a:schemeClr val="tx2"/>
                </a:solidFill>
              </a:rPr>
              <a:t> et </a:t>
            </a:r>
            <a:r>
              <a:rPr lang="en-GB" sz="2000" kern="0" dirty="0" err="1" smtClean="0">
                <a:solidFill>
                  <a:schemeClr val="tx2"/>
                </a:solidFill>
              </a:rPr>
              <a:t>l'intéropérabilité</a:t>
            </a:r>
            <a:r>
              <a:rPr lang="en-GB" sz="2000" kern="0" dirty="0" smtClean="0">
                <a:solidFill>
                  <a:schemeClr val="tx2"/>
                </a:solidFill>
              </a:rPr>
              <a:t> à </a:t>
            </a:r>
            <a:r>
              <a:rPr lang="en-GB" sz="2000" kern="0" dirty="0" err="1" smtClean="0">
                <a:solidFill>
                  <a:schemeClr val="tx2"/>
                </a:solidFill>
              </a:rPr>
              <a:t>l'échelle</a:t>
            </a:r>
            <a:r>
              <a:rPr lang="en-GB" sz="2000" kern="0" dirty="0" smtClean="0">
                <a:solidFill>
                  <a:schemeClr val="tx2"/>
                </a:solidFill>
              </a:rPr>
              <a:t> </a:t>
            </a:r>
            <a:r>
              <a:rPr lang="en-GB" sz="2000" kern="0" dirty="0" err="1" smtClean="0">
                <a:solidFill>
                  <a:schemeClr val="tx2"/>
                </a:solidFill>
              </a:rPr>
              <a:t>mondiale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defTabSz="914400">
              <a:defRPr/>
            </a:pPr>
            <a:r>
              <a:rPr lang="en-GB" sz="2000" kern="0" dirty="0" smtClean="0">
                <a:solidFill>
                  <a:schemeClr val="tx2"/>
                </a:solidFill>
              </a:rPr>
              <a:t>Rend possible le </a:t>
            </a:r>
            <a:r>
              <a:rPr lang="en-GB" sz="2000" kern="0" dirty="0" err="1" smtClean="0">
                <a:solidFill>
                  <a:schemeClr val="tx2"/>
                </a:solidFill>
              </a:rPr>
              <a:t>développement</a:t>
            </a:r>
            <a:r>
              <a:rPr lang="en-GB" sz="2000" kern="0" dirty="0" smtClean="0">
                <a:solidFill>
                  <a:schemeClr val="tx2"/>
                </a:solidFill>
              </a:rPr>
              <a:t> </a:t>
            </a:r>
            <a:r>
              <a:rPr lang="en-GB" sz="2000" kern="0" dirty="0" err="1" smtClean="0">
                <a:solidFill>
                  <a:schemeClr val="tx2"/>
                </a:solidFill>
              </a:rPr>
              <a:t>harmonieux</a:t>
            </a:r>
            <a:r>
              <a:rPr lang="en-GB" sz="2000" kern="0" dirty="0" smtClean="0">
                <a:solidFill>
                  <a:schemeClr val="tx2"/>
                </a:solidFill>
              </a:rPr>
              <a:t> et </a:t>
            </a:r>
            <a:r>
              <a:rPr lang="en-GB" sz="2000" kern="0" dirty="0" err="1" smtClean="0">
                <a:solidFill>
                  <a:schemeClr val="tx2"/>
                </a:solidFill>
              </a:rPr>
              <a:t>l'exploitation</a:t>
            </a:r>
            <a:r>
              <a:rPr lang="en-GB" sz="2000" kern="0" dirty="0" smtClean="0">
                <a:solidFill>
                  <a:schemeClr val="tx2"/>
                </a:solidFill>
              </a:rPr>
              <a:t> </a:t>
            </a:r>
            <a:r>
              <a:rPr lang="en-GB" sz="2000" kern="0" dirty="0" err="1" smtClean="0">
                <a:solidFill>
                  <a:schemeClr val="tx2"/>
                </a:solidFill>
              </a:rPr>
              <a:t>efficace</a:t>
            </a:r>
            <a:r>
              <a:rPr lang="en-GB" sz="2000" kern="0" dirty="0" smtClean="0">
                <a:solidFill>
                  <a:schemeClr val="tx2"/>
                </a:solidFill>
              </a:rPr>
              <a:t> des installations techniques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defTabSz="914400">
              <a:defRPr/>
            </a:pPr>
            <a:r>
              <a:rPr lang="en-GB" sz="2000" kern="0" dirty="0" err="1" smtClean="0">
                <a:solidFill>
                  <a:schemeClr val="tx2"/>
                </a:solidFill>
              </a:rPr>
              <a:t>Favorise</a:t>
            </a:r>
            <a:r>
              <a:rPr lang="en-GB" sz="2000" kern="0" dirty="0" smtClean="0">
                <a:solidFill>
                  <a:schemeClr val="tx2"/>
                </a:solidFill>
              </a:rPr>
              <a:t> </a:t>
            </a:r>
            <a:r>
              <a:rPr lang="en-GB" sz="2000" kern="0" dirty="0" err="1" smtClean="0">
                <a:solidFill>
                  <a:schemeClr val="tx2"/>
                </a:solidFill>
              </a:rPr>
              <a:t>l'efficacité</a:t>
            </a:r>
            <a:r>
              <a:rPr lang="en-GB" sz="2000" kern="0" dirty="0" smtClean="0">
                <a:solidFill>
                  <a:schemeClr val="tx2"/>
                </a:solidFill>
              </a:rPr>
              <a:t>, </a:t>
            </a:r>
            <a:r>
              <a:rPr lang="en-GB" sz="2000" kern="0" dirty="0" err="1" smtClean="0">
                <a:solidFill>
                  <a:schemeClr val="tx2"/>
                </a:solidFill>
              </a:rPr>
              <a:t>l'utilité</a:t>
            </a:r>
            <a:r>
              <a:rPr lang="en-GB" sz="2000" kern="0" dirty="0" smtClean="0">
                <a:solidFill>
                  <a:schemeClr val="tx2"/>
                </a:solidFill>
              </a:rPr>
              <a:t> et la </a:t>
            </a:r>
            <a:r>
              <a:rPr lang="en-GB" sz="2000" kern="0" dirty="0" err="1" smtClean="0">
                <a:solidFill>
                  <a:schemeClr val="tx2"/>
                </a:solidFill>
              </a:rPr>
              <a:t>mise</a:t>
            </a:r>
            <a:r>
              <a:rPr lang="en-GB" sz="2000" kern="0" dirty="0" smtClean="0">
                <a:solidFill>
                  <a:schemeClr val="tx2"/>
                </a:solidFill>
              </a:rPr>
              <a:t> à disposition de services </a:t>
            </a:r>
            <a:r>
              <a:rPr lang="en-GB" sz="2000" kern="0" dirty="0" err="1" smtClean="0">
                <a:solidFill>
                  <a:schemeClr val="tx2"/>
                </a:solidFill>
              </a:rPr>
              <a:t>internationaux</a:t>
            </a:r>
            <a:r>
              <a:rPr lang="en-GB" sz="2000" kern="0" dirty="0" smtClean="0">
                <a:solidFill>
                  <a:schemeClr val="tx2"/>
                </a:solidFill>
              </a:rPr>
              <a:t> de </a:t>
            </a:r>
            <a:r>
              <a:rPr lang="en-GB" sz="2000" kern="0" dirty="0" err="1" smtClean="0">
                <a:solidFill>
                  <a:schemeClr val="tx2"/>
                </a:solidFill>
              </a:rPr>
              <a:t>télécommunication</a:t>
            </a:r>
            <a:endParaRPr lang="en-US" sz="2000" kern="0" dirty="0" smtClean="0">
              <a:solidFill>
                <a:schemeClr val="tx2"/>
              </a:solidFill>
            </a:endParaRPr>
          </a:p>
          <a:p>
            <a:pPr defTabSz="914400">
              <a:defRPr/>
            </a:pPr>
            <a:r>
              <a:rPr lang="en-US" sz="2000" kern="0" dirty="0" err="1" smtClean="0">
                <a:solidFill>
                  <a:schemeClr val="tx2"/>
                </a:solidFill>
              </a:rPr>
              <a:t>Renferme</a:t>
            </a:r>
            <a:r>
              <a:rPr lang="en-US" sz="2000" kern="0" dirty="0" smtClean="0">
                <a:solidFill>
                  <a:schemeClr val="tx2"/>
                </a:solidFill>
              </a:rPr>
              <a:t> des dispositions </a:t>
            </a:r>
            <a:r>
              <a:rPr lang="en-US" sz="2000" kern="0" dirty="0" err="1" smtClean="0">
                <a:solidFill>
                  <a:schemeClr val="tx2"/>
                </a:solidFill>
              </a:rPr>
              <a:t>ayant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valeur</a:t>
            </a:r>
            <a:r>
              <a:rPr lang="en-US" sz="2000" kern="0" dirty="0" smtClean="0">
                <a:solidFill>
                  <a:schemeClr val="tx2"/>
                </a:solidFill>
              </a:rPr>
              <a:t> de </a:t>
            </a:r>
            <a:r>
              <a:rPr lang="en-US" sz="2000" kern="0" dirty="0" err="1" smtClean="0">
                <a:solidFill>
                  <a:schemeClr val="tx2"/>
                </a:solidFill>
              </a:rPr>
              <a:t>traité</a:t>
            </a:r>
            <a:r>
              <a:rPr lang="en-US" sz="2000" kern="0" dirty="0" smtClean="0">
                <a:solidFill>
                  <a:schemeClr val="tx2"/>
                </a:solidFill>
              </a:rPr>
              <a:t> qui </a:t>
            </a:r>
            <a:r>
              <a:rPr lang="en-US" sz="2000" kern="0" dirty="0" err="1" smtClean="0">
                <a:solidFill>
                  <a:schemeClr val="tx2"/>
                </a:solidFill>
              </a:rPr>
              <a:t>sont</a:t>
            </a:r>
            <a:r>
              <a:rPr 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sz="2000" kern="0" dirty="0" err="1" smtClean="0">
                <a:solidFill>
                  <a:schemeClr val="tx2"/>
                </a:solidFill>
              </a:rPr>
              <a:t>nécessaires</a:t>
            </a:r>
            <a:r>
              <a:rPr lang="en-US" sz="2000" kern="0" dirty="0" smtClean="0">
                <a:solidFill>
                  <a:schemeClr val="tx2"/>
                </a:solidFill>
              </a:rPr>
              <a:t> pour les </a:t>
            </a:r>
            <a:r>
              <a:rPr lang="en-US" sz="2000" kern="0" dirty="0" err="1" smtClean="0">
                <a:solidFill>
                  <a:schemeClr val="tx2"/>
                </a:solidFill>
              </a:rPr>
              <a:t>réseaux</a:t>
            </a:r>
            <a:r>
              <a:rPr lang="en-US" sz="2000" kern="0" dirty="0" smtClean="0">
                <a:solidFill>
                  <a:schemeClr val="tx2"/>
                </a:solidFill>
              </a:rPr>
              <a:t> et services </a:t>
            </a:r>
            <a:r>
              <a:rPr lang="en-US" sz="2000" kern="0" dirty="0" err="1" smtClean="0">
                <a:solidFill>
                  <a:schemeClr val="tx2"/>
                </a:solidFill>
              </a:rPr>
              <a:t>internationaux</a:t>
            </a:r>
            <a:r>
              <a:rPr lang="en-US" sz="2000" kern="0" dirty="0" smtClean="0">
                <a:solidFill>
                  <a:schemeClr val="tx2"/>
                </a:solidFill>
              </a:rPr>
              <a:t> de </a:t>
            </a:r>
            <a:r>
              <a:rPr lang="en-US" sz="2000" kern="0" dirty="0" err="1" smtClean="0">
                <a:solidFill>
                  <a:schemeClr val="tx2"/>
                </a:solidFill>
              </a:rPr>
              <a:t>télécommunication</a:t>
            </a:r>
            <a:endParaRPr lang="en-US" sz="1000" b="1" i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i="1" dirty="0" smtClean="0">
                <a:solidFill>
                  <a:schemeClr val="tx2"/>
                </a:solidFill>
              </a:rPr>
              <a:t>Les dispositions du RTI </a:t>
            </a:r>
            <a:r>
              <a:rPr lang="en-US" sz="2400" i="1" dirty="0" err="1" smtClean="0">
                <a:solidFill>
                  <a:schemeClr val="tx2"/>
                </a:solidFill>
              </a:rPr>
              <a:t>régissent</a:t>
            </a:r>
            <a:r>
              <a:rPr lang="en-US" sz="2400" i="1" dirty="0" smtClean="0">
                <a:solidFill>
                  <a:schemeClr val="tx2"/>
                </a:solidFill>
              </a:rPr>
              <a:t> la </a:t>
            </a:r>
            <a:r>
              <a:rPr lang="en-US" sz="2400" i="1" dirty="0" err="1" smtClean="0">
                <a:solidFill>
                  <a:schemeClr val="tx2"/>
                </a:solidFill>
              </a:rPr>
              <a:t>façon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dont</a:t>
            </a:r>
            <a:r>
              <a:rPr lang="en-US" sz="2400" i="1" dirty="0" smtClean="0">
                <a:solidFill>
                  <a:schemeClr val="tx2"/>
                </a:solidFill>
              </a:rPr>
              <a:t> nous </a:t>
            </a:r>
            <a:r>
              <a:rPr lang="en-US" sz="2400" i="1" dirty="0" err="1" smtClean="0">
                <a:solidFill>
                  <a:schemeClr val="tx2"/>
                </a:solidFill>
              </a:rPr>
              <a:t>communiquons</a:t>
            </a:r>
            <a:r>
              <a:rPr lang="en-US" sz="2400" i="1" dirty="0" smtClean="0">
                <a:solidFill>
                  <a:schemeClr val="tx2"/>
                </a:solidFill>
              </a:rPr>
              <a:t>, </a:t>
            </a:r>
            <a:r>
              <a:rPr lang="en-US" sz="2400" i="1" dirty="0" err="1" smtClean="0">
                <a:solidFill>
                  <a:schemeClr val="tx2"/>
                </a:solidFill>
              </a:rPr>
              <a:t>que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ce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soit</a:t>
            </a:r>
            <a:r>
              <a:rPr lang="en-US" sz="2400" i="1" dirty="0" smtClean="0">
                <a:solidFill>
                  <a:schemeClr val="tx2"/>
                </a:solidFill>
              </a:rPr>
              <a:t> par </a:t>
            </a:r>
            <a:r>
              <a:rPr lang="en-US" sz="2400" i="1" dirty="0" err="1" smtClean="0">
                <a:solidFill>
                  <a:schemeClr val="tx2"/>
                </a:solidFill>
              </a:rPr>
              <a:t>téléphone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ou</a:t>
            </a:r>
            <a:r>
              <a:rPr lang="en-US" sz="2400" i="1" dirty="0" smtClean="0">
                <a:solidFill>
                  <a:schemeClr val="tx2"/>
                </a:solidFill>
              </a:rPr>
              <a:t> par </a:t>
            </a:r>
            <a:r>
              <a:rPr lang="en-US" sz="2400" i="1" dirty="0" err="1" smtClean="0">
                <a:solidFill>
                  <a:schemeClr val="tx2"/>
                </a:solidFill>
              </a:rPr>
              <a:t>ordinateur</a:t>
            </a:r>
            <a:r>
              <a:rPr lang="en-US" sz="2400" i="1" dirty="0" smtClean="0">
                <a:solidFill>
                  <a:schemeClr val="tx2"/>
                </a:solidFill>
              </a:rPr>
              <a:t>, en </a:t>
            </a:r>
            <a:r>
              <a:rPr lang="en-US" sz="2400" i="1" dirty="0" err="1" smtClean="0">
                <a:solidFill>
                  <a:schemeClr val="tx2"/>
                </a:solidFill>
              </a:rPr>
              <a:t>utilisant</a:t>
            </a:r>
            <a:r>
              <a:rPr lang="en-US" sz="2400" i="1" dirty="0" smtClean="0">
                <a:solidFill>
                  <a:schemeClr val="tx2"/>
                </a:solidFill>
              </a:rPr>
              <a:t> la </a:t>
            </a:r>
            <a:r>
              <a:rPr lang="en-US" sz="2400" i="1" dirty="0" err="1" smtClean="0">
                <a:solidFill>
                  <a:schemeClr val="tx2"/>
                </a:solidFill>
              </a:rPr>
              <a:t>voix</a:t>
            </a:r>
            <a:r>
              <a:rPr lang="en-US" sz="2400" i="1" dirty="0" smtClean="0">
                <a:solidFill>
                  <a:schemeClr val="tx2"/>
                </a:solidFill>
              </a:rPr>
              <a:t>, la </a:t>
            </a:r>
            <a:r>
              <a:rPr lang="en-US" sz="2400" i="1" dirty="0" err="1" smtClean="0">
                <a:solidFill>
                  <a:schemeClr val="tx2"/>
                </a:solidFill>
              </a:rPr>
              <a:t>vidéo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  <a:r>
              <a:rPr lang="en-US" sz="2400" i="1" dirty="0" err="1" smtClean="0">
                <a:solidFill>
                  <a:schemeClr val="tx2"/>
                </a:solidFill>
              </a:rPr>
              <a:t>ou</a:t>
            </a:r>
            <a:r>
              <a:rPr lang="en-US" sz="2400" i="1" dirty="0" smtClean="0">
                <a:solidFill>
                  <a:schemeClr val="tx2"/>
                </a:solidFill>
              </a:rPr>
              <a:t> des </a:t>
            </a:r>
            <a:r>
              <a:rPr lang="en-US" sz="2400" i="1" dirty="0" err="1" smtClean="0">
                <a:solidFill>
                  <a:schemeClr val="tx2"/>
                </a:solidFill>
              </a:rPr>
              <a:t>données</a:t>
            </a:r>
            <a:r>
              <a:rPr lang="en-US" sz="2400" i="1" dirty="0" smtClean="0">
                <a:solidFill>
                  <a:schemeClr val="tx2"/>
                </a:solidFill>
              </a:rPr>
              <a:t>, </a:t>
            </a:r>
            <a:r>
              <a:rPr lang="en-US" sz="2400" i="1" dirty="0" err="1" smtClean="0">
                <a:solidFill>
                  <a:schemeClr val="tx2"/>
                </a:solidFill>
              </a:rPr>
              <a:t>dans</a:t>
            </a:r>
            <a:r>
              <a:rPr lang="en-US" sz="2400" i="1" dirty="0" smtClean="0">
                <a:solidFill>
                  <a:schemeClr val="tx2"/>
                </a:solidFill>
              </a:rPr>
              <a:t> le monde </a:t>
            </a:r>
            <a:r>
              <a:rPr lang="en-US" sz="2400" i="1" dirty="0" err="1" smtClean="0">
                <a:solidFill>
                  <a:schemeClr val="tx2"/>
                </a:solidFill>
              </a:rPr>
              <a:t>entier</a:t>
            </a:r>
            <a:r>
              <a:rPr lang="en-US" sz="2400" i="1" dirty="0" smtClean="0">
                <a:solidFill>
                  <a:schemeClr val="tx2"/>
                </a:solidFill>
              </a:rPr>
              <a:t>.</a:t>
            </a:r>
            <a:endParaRPr lang="en-US" sz="2400" i="1" kern="0" dirty="0" smtClean="0">
              <a:solidFill>
                <a:schemeClr val="tx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Importance du RTI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65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0" y="820738"/>
            <a:ext cx="7175500" cy="4708525"/>
          </a:xfrm>
        </p:spPr>
        <p:txBody>
          <a:bodyPr/>
          <a:lstStyle/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1: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Objet et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portée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2: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Définitions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3: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Droit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communiquer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une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qualité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de service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suffisante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étant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assurée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; les pays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doivent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coordonner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leurs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infrastructures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4: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Les services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internationaux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télécommunication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doivent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être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mis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à la disposition du public 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5: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priorité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doit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être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accordée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aux communications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d'urgence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6: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Taxation des services et taxes de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répartition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entre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exploitants</a:t>
            </a:r>
            <a:endParaRPr lang="en-US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7: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Suspension des services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lorsqu'ils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sont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"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dangereux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pour la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sûreté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l‘Etat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contraires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à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ses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lois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, à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l'ordre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public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aux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bonnes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moeurs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."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8: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L'UIT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doit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rassembler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et diffuser les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informations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sur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les services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ayant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fait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l'objet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d'une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suspension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9: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Arrangements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particuliers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concernant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certains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pays </a:t>
            </a:r>
          </a:p>
          <a:p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</a:rPr>
              <a:t>Article 10: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Entrée en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vigueur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</a:rPr>
              <a:t> et </a:t>
            </a: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</a:rPr>
              <a:t>réserves</a:t>
            </a:r>
            <a:endParaRPr lang="en-US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Ce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qu'on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trouve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dans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le RTI?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14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5800" y="1295400"/>
            <a:ext cx="6083300" cy="4241800"/>
          </a:xfrm>
        </p:spPr>
        <p:txBody>
          <a:bodyPr/>
          <a:lstStyle/>
          <a:p>
            <a:r>
              <a:rPr lang="en-US" dirty="0" err="1" smtClean="0">
                <a:solidFill>
                  <a:srgbClr val="376092"/>
                </a:solidFill>
              </a:rPr>
              <a:t>Seuls</a:t>
            </a:r>
            <a:r>
              <a:rPr lang="en-US" dirty="0" smtClean="0">
                <a:solidFill>
                  <a:srgbClr val="376092"/>
                </a:solidFill>
              </a:rPr>
              <a:t> les </a:t>
            </a:r>
            <a:r>
              <a:rPr lang="en-US" dirty="0" err="1" smtClean="0">
                <a:solidFill>
                  <a:srgbClr val="376092"/>
                </a:solidFill>
              </a:rPr>
              <a:t>Etats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peuvent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mettre</a:t>
            </a:r>
            <a:r>
              <a:rPr lang="en-US" dirty="0" smtClean="0">
                <a:solidFill>
                  <a:srgbClr val="376092"/>
                </a:solidFill>
              </a:rPr>
              <a:t> en oeuvre le RTI, </a:t>
            </a:r>
            <a:r>
              <a:rPr lang="en-US" dirty="0" err="1" smtClean="0">
                <a:solidFill>
                  <a:srgbClr val="376092"/>
                </a:solidFill>
              </a:rPr>
              <a:t>dans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leurs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législations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ou</a:t>
            </a:r>
            <a:r>
              <a:rPr lang="en-US" smtClean="0">
                <a:solidFill>
                  <a:srgbClr val="376092"/>
                </a:solidFill>
              </a:rPr>
              <a:t> réglementations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nationales</a:t>
            </a:r>
            <a:endParaRPr lang="en-US" dirty="0" smtClean="0">
              <a:solidFill>
                <a:srgbClr val="376092"/>
              </a:solidFill>
            </a:endParaRPr>
          </a:p>
          <a:p>
            <a:r>
              <a:rPr lang="fr-CH" dirty="0" smtClean="0">
                <a:solidFill>
                  <a:srgbClr val="376092"/>
                </a:solidFill>
              </a:rPr>
              <a:t>Il n'a pas été reçu de proposition visant à ce qu'un organisme mondial impose la mise en </a:t>
            </a:r>
            <a:r>
              <a:rPr lang="fr-CH" dirty="0" err="1" smtClean="0">
                <a:solidFill>
                  <a:srgbClr val="376092"/>
                </a:solidFill>
              </a:rPr>
              <a:t>oeuvre</a:t>
            </a:r>
            <a:r>
              <a:rPr lang="fr-CH" dirty="0" smtClean="0">
                <a:solidFill>
                  <a:srgbClr val="376092"/>
                </a:solidFill>
              </a:rPr>
              <a:t> du RTI</a:t>
            </a:r>
            <a:endParaRPr lang="en-US" dirty="0" smtClean="0">
              <a:solidFill>
                <a:srgbClr val="376092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7300" y="59140"/>
            <a:ext cx="7784342" cy="103641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Le RTI assure la coordination, les pays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assurent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mise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en oeuvre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92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11400" y="1117600"/>
            <a:ext cx="5426881" cy="10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H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La version actuelle du RTI reste inchangée depuis 1988</a:t>
            </a:r>
            <a:r>
              <a:rPr lang="en-GB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90276" y="2490498"/>
            <a:ext cx="8358188" cy="785812"/>
          </a:xfrm>
          <a:prstGeom prst="rightArrow">
            <a:avLst/>
          </a:prstGeom>
          <a:solidFill>
            <a:srgbClr val="1B5BA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80410" y="2443281"/>
            <a:ext cx="1527355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RTI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entré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i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vigueur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en 1990)</a:t>
            </a:r>
            <a:endParaRPr lang="en-US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Le RTI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doit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être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révisé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58558" y="3762374"/>
            <a:ext cx="6362415" cy="2498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algn="l">
              <a:spcBef>
                <a:spcPts val="480"/>
              </a:spcBef>
            </a:pPr>
            <a:endParaRPr lang="en-GB" sz="200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  <a:p>
            <a:pPr marL="365760" lvl="1" algn="l">
              <a:spcBef>
                <a:spcPts val="480"/>
              </a:spcBef>
            </a:pP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En 1988,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très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peu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de pays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avaient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libéralisé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leur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marché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sz="20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  <a:p>
            <a:pPr marL="365760" lvl="1" algn="l">
              <a:spcBef>
                <a:spcPts val="480"/>
              </a:spcBef>
            </a:pPr>
            <a:endParaRPr lang="en-GB" sz="2000" dirty="0" smtClean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  <a:p>
            <a:pPr marL="365760" lvl="1" algn="l">
              <a:spcBef>
                <a:spcPts val="480"/>
              </a:spcBef>
            </a:pP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plupart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des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opérateurs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occupaient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une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position de </a:t>
            </a:r>
            <a:r>
              <a:rPr lang="en-GB" sz="2000" dirty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monopole, sous 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la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tutelle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l'Etat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err="1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ou</a:t>
            </a:r>
            <a:r>
              <a:rPr lang="en-GB" sz="20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du </a:t>
            </a:r>
            <a:r>
              <a:rPr lang="en-GB" sz="2000" dirty="0" err="1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gouvernement</a:t>
            </a:r>
            <a:r>
              <a:rPr lang="en-GB" sz="2000" dirty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GB" sz="2600" dirty="0" smtClean="0">
                <a:solidFill>
                  <a:srgbClr val="376092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GB" sz="2600" dirty="0">
              <a:solidFill>
                <a:srgbClr val="376092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9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301" y="762000"/>
            <a:ext cx="5473699" cy="3378200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88951" y="4215618"/>
            <a:ext cx="2309949" cy="227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fr-CH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L'environnement international</a:t>
            </a:r>
            <a:r>
              <a:rPr kumimoji="0" lang="fr-CH" sz="1500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des télécommunications a considérablement évolué sur le plan des technologies et des politiques, et continue d'ailleurs à évoluer rapidement.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831800" y="3077891"/>
            <a:ext cx="294791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Le passage du fixe au mobile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et 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du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trafic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US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voix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au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trafic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données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sont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les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moteurs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du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trafic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et les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pincipaux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pourvoyeurs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de </a:t>
            </a:r>
            <a:r>
              <a:rPr kumimoji="0" lang="en-US" b="0" i="0" u="none" strike="noStrike" kern="0" cap="none" spc="0" normalizeH="0" noProof="0" dirty="0" err="1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recettes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57300" y="59140"/>
            <a:ext cx="7784342" cy="60050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LE RTI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doit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être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000" b="1" dirty="0" err="1" smtClean="0">
                <a:solidFill>
                  <a:schemeClr val="tx2">
                    <a:lumMod val="75000"/>
                  </a:schemeClr>
                </a:solidFill>
              </a:rPr>
              <a:t>révisé</a:t>
            </a:r>
            <a:endParaRPr lang="en-US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42" y="917575"/>
            <a:ext cx="5121058" cy="28321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71069" y="4215618"/>
            <a:ext cx="2483731" cy="214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1500" kern="0" dirty="0" smtClean="0">
                <a:solidFill>
                  <a:srgbClr val="376092"/>
                </a:solidFill>
              </a:rPr>
              <a:t>L'utilisation accrue des infrastructures et applications utilisant le protocole IP ouvre de nouvelles perspectives au secteur des TIC, en même temps qu'elle le place face à de nouveaux enjeux</a:t>
            </a:r>
            <a:endParaRPr lang="en-US" sz="1500" kern="0" dirty="0">
              <a:solidFill>
                <a:srgbClr val="37609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519118" y="4215617"/>
            <a:ext cx="2574082" cy="182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lvl="0"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fr-CH" sz="1500" kern="0" dirty="0" smtClean="0">
                <a:solidFill>
                  <a:srgbClr val="376092"/>
                </a:solidFill>
              </a:rPr>
              <a:t>A mesure que la technologie évolue, les </a:t>
            </a:r>
            <a:r>
              <a:rPr lang="fr-CH" sz="1500" kern="0" dirty="0" err="1" smtClean="0">
                <a:solidFill>
                  <a:srgbClr val="376092"/>
                </a:solidFill>
              </a:rPr>
              <a:t>Etats-Unis</a:t>
            </a:r>
            <a:r>
              <a:rPr lang="fr-CH" sz="1500" kern="0" dirty="0" smtClean="0">
                <a:solidFill>
                  <a:srgbClr val="376092"/>
                </a:solidFill>
              </a:rPr>
              <a:t> évaluent leurs politiques et leurs méthodes réglementaires pour assurer un environnement propice</a:t>
            </a:r>
            <a:endParaRPr lang="en-US" sz="1500" kern="0" dirty="0">
              <a:solidFill>
                <a:srgbClr val="37609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2859" y="762000"/>
            <a:ext cx="2362200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946" y="2159000"/>
            <a:ext cx="2362200" cy="838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31800" y="727129"/>
            <a:ext cx="2063259" cy="907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400" b="1" dirty="0" smtClean="0"/>
              <a:t>5,9 milliards d'abonnements au cellulaire mobile en 2011</a:t>
            </a:r>
          </a:p>
          <a:p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831800" y="2089259"/>
            <a:ext cx="2063259" cy="907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r-CH" sz="1400" b="1" dirty="0" smtClean="0"/>
          </a:p>
          <a:p>
            <a:r>
              <a:rPr lang="fr-CH" sz="1400" b="1" dirty="0" smtClean="0"/>
              <a:t>2,4 milliards d'internautes en 2011</a:t>
            </a:r>
          </a:p>
          <a:p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43323" y="965655"/>
            <a:ext cx="326965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Nombre d'abonnements à la téléphonie cellulaire mobile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43324" y="1207605"/>
            <a:ext cx="3269651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Nombre d'internautes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343325" y="1446912"/>
            <a:ext cx="2935378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Nombre de lignes téléphoniques fixes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43325" y="1693133"/>
            <a:ext cx="2555575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Nombre d'abonnements actifs au large bande mobile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343322" y="1919982"/>
            <a:ext cx="223663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800" b="1" dirty="0" smtClean="0"/>
              <a:t>Nombre d'abonnements au large bande fixe (filaire)</a:t>
            </a:r>
            <a:endParaRPr lang="en-US" sz="800" b="1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241300" y="1222879"/>
            <a:ext cx="369332" cy="18722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vert270" wrap="square" rtlCol="0" anchor="ctr" anchorCtr="0">
            <a:spAutoFit/>
          </a:bodyPr>
          <a:lstStyle/>
          <a:p>
            <a:pPr algn="ctr"/>
            <a:r>
              <a:rPr lang="fr-CH" sz="1200" dirty="0" smtClean="0"/>
              <a:t>Pour 100 habitants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420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build="p"/>
      <p:bldP spid="7" grpId="0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70E88AAA5F54B8CC4A78FC38EA0AA" ma:contentTypeVersion="1" ma:contentTypeDescription="Create a new document." ma:contentTypeScope="" ma:versionID="621f2f262b8a82e5e176352457d839a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98B24A-FCA6-4680-8AEB-DB7093D9E33F}"/>
</file>

<file path=customXml/itemProps2.xml><?xml version="1.0" encoding="utf-8"?>
<ds:datastoreItem xmlns:ds="http://schemas.openxmlformats.org/officeDocument/2006/customXml" ds:itemID="{3B1D91C1-D3AE-4572-A5DF-62055D33DBB4}"/>
</file>

<file path=customXml/itemProps3.xml><?xml version="1.0" encoding="utf-8"?>
<ds:datastoreItem xmlns:ds="http://schemas.openxmlformats.org/officeDocument/2006/customXml" ds:itemID="{F7E8CCF7-4AF5-4212-8872-C186AA3E8161}"/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2627</Words>
  <Application>Microsoft Office PowerPoint</Application>
  <PresentationFormat>On-screen Show (4:3)</PresentationFormat>
  <Paragraphs>277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1_Office Theme</vt:lpstr>
      <vt:lpstr>PowerPoint Presentation</vt:lpstr>
      <vt:lpstr>PowerPoint Presentation</vt:lpstr>
      <vt:lpstr>PowerPoint Presentation</vt:lpstr>
      <vt:lpstr>Rappel: origine des RTI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Parkes, Sarah</cp:lastModifiedBy>
  <cp:revision>243</cp:revision>
  <cp:lastPrinted>2012-11-16T08:08:20Z</cp:lastPrinted>
  <dcterms:created xsi:type="dcterms:W3CDTF">2012-06-20T08:33:15Z</dcterms:created>
  <dcterms:modified xsi:type="dcterms:W3CDTF">2012-11-19T08:12:09Z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0x010100B8970E88AAA5F54B8CC4A78FC38EA0AA</vt:lpwstr>
  </property>
</Properties>
</file>