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44"/>
  </p:notesMasterIdLst>
  <p:sldIdLst>
    <p:sldId id="261" r:id="rId6"/>
    <p:sldId id="314" r:id="rId7"/>
    <p:sldId id="313" r:id="rId8"/>
    <p:sldId id="312" r:id="rId9"/>
    <p:sldId id="262" r:id="rId10"/>
    <p:sldId id="306" r:id="rId11"/>
    <p:sldId id="307" r:id="rId12"/>
    <p:sldId id="308" r:id="rId13"/>
    <p:sldId id="310" r:id="rId14"/>
    <p:sldId id="272" r:id="rId15"/>
    <p:sldId id="269" r:id="rId16"/>
    <p:sldId id="271" r:id="rId17"/>
    <p:sldId id="309" r:id="rId18"/>
    <p:sldId id="274" r:id="rId19"/>
    <p:sldId id="276" r:id="rId20"/>
    <p:sldId id="275" r:id="rId21"/>
    <p:sldId id="277" r:id="rId22"/>
    <p:sldId id="279" r:id="rId23"/>
    <p:sldId id="278" r:id="rId24"/>
    <p:sldId id="280" r:id="rId25"/>
    <p:sldId id="282" r:id="rId26"/>
    <p:sldId id="311" r:id="rId27"/>
    <p:sldId id="305" r:id="rId28"/>
    <p:sldId id="303" r:id="rId29"/>
    <p:sldId id="299" r:id="rId30"/>
    <p:sldId id="290" r:id="rId31"/>
    <p:sldId id="291" r:id="rId32"/>
    <p:sldId id="292" r:id="rId33"/>
    <p:sldId id="293" r:id="rId34"/>
    <p:sldId id="294" r:id="rId35"/>
    <p:sldId id="297" r:id="rId36"/>
    <p:sldId id="298" r:id="rId37"/>
    <p:sldId id="300" r:id="rId38"/>
    <p:sldId id="304" r:id="rId39"/>
    <p:sldId id="295" r:id="rId40"/>
    <p:sldId id="284" r:id="rId41"/>
    <p:sldId id="286" r:id="rId42"/>
    <p:sldId id="263" r:id="rId43"/>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545" autoAdjust="0"/>
    <p:restoredTop sz="94660" autoAdjust="0"/>
  </p:normalViewPr>
  <p:slideViewPr>
    <p:cSldViewPr snapToGrid="0" snapToObjects="1" showGuides="1">
      <p:cViewPr>
        <p:scale>
          <a:sx n="83" d="100"/>
          <a:sy n="83" d="100"/>
        </p:scale>
        <p:origin x="-426" y="-18"/>
      </p:cViewPr>
      <p:guideLst>
        <p:guide orient="horz" pos="2330"/>
        <p:guide pos="2880"/>
      </p:guideLst>
    </p:cSldViewPr>
  </p:slideViewPr>
  <p:outlineViewPr>
    <p:cViewPr>
      <p:scale>
        <a:sx n="33" d="100"/>
        <a:sy n="33" d="100"/>
      </p:scale>
      <p:origin x="0" y="3774"/>
    </p:cViewPr>
  </p:outlineViewPr>
  <p:notesTextViewPr>
    <p:cViewPr>
      <p:scale>
        <a:sx n="100" d="100"/>
        <a:sy n="100" d="100"/>
      </p:scale>
      <p:origin x="0" y="0"/>
    </p:cViewPr>
  </p:notesTextViewPr>
  <p:sorterViewPr>
    <p:cViewPr>
      <p:scale>
        <a:sx n="100" d="100"/>
        <a:sy n="100" d="100"/>
      </p:scale>
      <p:origin x="0" y="78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75029-500F-4480-9D65-DCF4CC2DBD0B}"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en-US"/>
        </a:p>
      </dgm:t>
    </dgm:pt>
    <dgm:pt modelId="{7FF84004-FE16-4A18-9E0F-4DB3AA626023}">
      <dgm:prSet phldrT="[Tex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2</a:t>
          </a:r>
          <a:endParaRPr lang="en-US" sz="2400" b="0" cap="none" spc="0" dirty="0">
            <a:ln w="18415" cmpd="sng">
              <a:prstDash val="solid"/>
            </a:ln>
            <a:effectLst>
              <a:outerShdw blurRad="63500" dir="3600000" algn="tl" rotWithShape="0">
                <a:srgbClr val="000000">
                  <a:alpha val="70000"/>
                </a:srgbClr>
              </a:outerShdw>
            </a:effectLst>
          </a:endParaRPr>
        </a:p>
      </dgm:t>
    </dgm:pt>
    <dgm:pt modelId="{751B68D2-F96C-424C-A804-EC8698256CF0}" type="parTrans" cxnId="{62C9416D-9479-4BDB-831F-24B000042212}">
      <dgm:prSet/>
      <dgm:spPr/>
      <dgm:t>
        <a:bodyPr/>
        <a:lstStyle/>
        <a:p>
          <a:endParaRPr lang="en-US" sz="1000"/>
        </a:p>
      </dgm:t>
    </dgm:pt>
    <dgm:pt modelId="{88BA0C1F-359E-4CAF-9222-E8AAAE67352C}" type="sibTrans" cxnId="{62C9416D-9479-4BDB-831F-24B000042212}">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1</a:t>
          </a:r>
          <a:endParaRPr lang="en-US" sz="2400" b="0" cap="none" spc="0" dirty="0">
            <a:ln w="18415" cmpd="sng">
              <a:prstDash val="solid"/>
            </a:ln>
            <a:effectLst>
              <a:outerShdw blurRad="63500" dir="3600000" algn="tl" rotWithShape="0">
                <a:srgbClr val="000000">
                  <a:alpha val="70000"/>
                </a:srgbClr>
              </a:outerShdw>
            </a:effectLst>
          </a:endParaRPr>
        </a:p>
      </dgm:t>
    </dgm:pt>
    <dgm:pt modelId="{B8654A8B-3673-4CD6-81FD-D349B5F15190}">
      <dgm:prSet phldrT="[Text]" custT="1"/>
      <dgm:spPr/>
      <dgm:t>
        <a:bodyPr/>
        <a:lstStyle/>
        <a:p>
          <a:pPr rtl="0"/>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38157E1-D471-400C-8A54-EEF60919283B}" type="parTrans" cxnId="{F4D36BA9-D20E-4B68-BE84-015D4EF58EA7}">
      <dgm:prSet/>
      <dgm:spPr/>
      <dgm:t>
        <a:bodyPr/>
        <a:lstStyle/>
        <a:p>
          <a:endParaRPr lang="en-US" sz="1000"/>
        </a:p>
      </dgm:t>
    </dgm:pt>
    <dgm:pt modelId="{E4E21D53-DC1F-4013-8009-F8BEDB3D182D}" type="sibTrans" cxnId="{F4D36BA9-D20E-4B68-BE84-015D4EF58EA7}">
      <dgm:prSet custT="1"/>
      <dgm:spPr/>
      <dgm:t>
        <a:bodyPr/>
        <a:lstStyle/>
        <a:p>
          <a:r>
            <a:rPr lang="en-US" sz="2400" b="0" cap="none" spc="0" smtClean="0">
              <a:ln w="18415" cmpd="sng">
                <a:prstDash val="solid"/>
              </a:ln>
              <a:effectLst>
                <a:outerShdw blurRad="63500" dir="3600000" algn="tl" rotWithShape="0">
                  <a:srgbClr val="000000">
                    <a:alpha val="70000"/>
                  </a:srgbClr>
                </a:outerShdw>
              </a:effectLst>
            </a:rPr>
            <a:t>3</a:t>
          </a:r>
          <a:endParaRPr lang="en-US" sz="2400" b="0" cap="none" spc="0" dirty="0">
            <a:ln w="18415" cmpd="sng">
              <a:prstDash val="solid"/>
            </a:ln>
            <a:effectLst>
              <a:outerShdw blurRad="63500" dir="3600000" algn="tl" rotWithShape="0">
                <a:srgbClr val="000000">
                  <a:alpha val="70000"/>
                </a:srgbClr>
              </a:outerShdw>
            </a:effectLst>
          </a:endParaRPr>
        </a:p>
      </dgm:t>
    </dgm:pt>
    <dgm:pt modelId="{52E9AB6B-F480-456B-924A-142A65EE3846}">
      <dgm:prSet phldrT="[Text]" custT="1"/>
      <dgm:spPr/>
      <dgm:t>
        <a:bodyPr/>
        <a:lstStyle/>
        <a:p>
          <a:pPr rtl="0"/>
          <a:r>
            <a:rPr lang="en-US" sz="2400" b="0" cap="none" spc="0" dirty="0" smtClean="0">
              <a:ln w="18415" cmpd="sng">
                <a:prstDash val="solid"/>
              </a:ln>
              <a:effectLst>
                <a:outerShdw blurRad="63500" dir="3600000" algn="tl" rotWithShape="0">
                  <a:srgbClr val="000000">
                    <a:alpha val="70000"/>
                  </a:srgbClr>
                </a:outerShdw>
              </a:effectLst>
            </a:rPr>
            <a:t>6</a:t>
          </a:r>
          <a:endParaRPr lang="en-US" sz="2400" b="0" cap="none" spc="0" dirty="0">
            <a:ln w="18415" cmpd="sng">
              <a:prstDash val="solid"/>
            </a:ln>
            <a:effectLst>
              <a:outerShdw blurRad="63500" dir="3600000" algn="tl" rotWithShape="0">
                <a:srgbClr val="000000">
                  <a:alpha val="70000"/>
                </a:srgbClr>
              </a:outerShdw>
            </a:effectLst>
          </a:endParaRPr>
        </a:p>
      </dgm:t>
    </dgm:pt>
    <dgm:pt modelId="{32F2396A-B113-46E4-A49A-6A5A96CA6906}" type="parTrans" cxnId="{1CD2E8E4-760F-4EEE-8A78-4977CB19B9A0}">
      <dgm:prSet/>
      <dgm:spPr/>
      <dgm:t>
        <a:bodyPr/>
        <a:lstStyle/>
        <a:p>
          <a:endParaRPr lang="en-US" sz="1000"/>
        </a:p>
      </dgm:t>
    </dgm:pt>
    <dgm:pt modelId="{2CE2FC71-0C63-4628-A47D-38F41D9A951B}" type="sibTrans" cxnId="{1CD2E8E4-760F-4EEE-8A78-4977CB19B9A0}">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5</a:t>
          </a:r>
          <a:endParaRPr lang="en-US" sz="2400" b="0" cap="none" spc="0" dirty="0">
            <a:ln w="18415" cmpd="sng">
              <a:prstDash val="solid"/>
            </a:ln>
            <a:effectLst>
              <a:outerShdw blurRad="63500" dir="3600000" algn="tl" rotWithShape="0">
                <a:srgbClr val="000000">
                  <a:alpha val="70000"/>
                </a:srgbClr>
              </a:outerShdw>
            </a:effectLst>
          </a:endParaRPr>
        </a:p>
      </dgm:t>
    </dgm:pt>
    <dgm:pt modelId="{481661BE-BF5D-4A77-AD92-D018555455F6}">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7</a:t>
          </a:r>
          <a:endParaRPr lang="en-US" sz="2400" b="0" cap="none" spc="0" dirty="0">
            <a:ln w="18415" cmpd="sng">
              <a:prstDash val="solid"/>
            </a:ln>
            <a:effectLst>
              <a:outerShdw blurRad="63500" dir="3600000" algn="tl" rotWithShape="0">
                <a:srgbClr val="000000">
                  <a:alpha val="70000"/>
                </a:srgbClr>
              </a:outerShdw>
            </a:effectLst>
          </a:endParaRPr>
        </a:p>
      </dgm:t>
    </dgm:pt>
    <dgm:pt modelId="{4AF83E01-DCF3-4339-BF7A-EDA647D9FD02}" type="parTrans" cxnId="{7FA33796-DE09-40D8-A3A8-FA169F7B533D}">
      <dgm:prSet/>
      <dgm:spPr/>
      <dgm:t>
        <a:bodyPr/>
        <a:lstStyle/>
        <a:p>
          <a:endParaRPr lang="en-US" sz="1000"/>
        </a:p>
      </dgm:t>
    </dgm:pt>
    <dgm:pt modelId="{323B337A-80FD-4AF6-ABEB-81F7AC223695}" type="sibTrans" cxnId="{7FA33796-DE09-40D8-A3A8-FA169F7B533D}">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8</a:t>
          </a:r>
          <a:endParaRPr lang="en-US" sz="2400" b="0" cap="none" spc="0" dirty="0">
            <a:ln w="18415" cmpd="sng">
              <a:prstDash val="solid"/>
            </a:ln>
            <a:effectLst>
              <a:outerShdw blurRad="63500" dir="3600000" algn="tl" rotWithShape="0">
                <a:srgbClr val="000000">
                  <a:alpha val="70000"/>
                </a:srgbClr>
              </a:outerShdw>
            </a:effectLst>
          </a:endParaRPr>
        </a:p>
      </dgm:t>
    </dgm:pt>
    <dgm:pt modelId="{365F40CF-C3AA-414A-9BB3-FD9F4E270185}">
      <dgm:prSet custT="1"/>
      <dgm:spPr/>
      <dgm:t>
        <a:bodyPr/>
        <a:lstStyle/>
        <a:p>
          <a:r>
            <a:rPr lang="en-US" sz="2400" b="0" cap="none" spc="0" dirty="0" smtClean="0">
              <a:ln w="18415" cmpd="sng">
                <a:prstDash val="solid"/>
              </a:ln>
              <a:effectLst>
                <a:outerShdw blurRad="63500" dir="3600000" algn="tl" rotWithShape="0">
                  <a:srgbClr val="000000">
                    <a:alpha val="70000"/>
                  </a:srgbClr>
                </a:outerShdw>
              </a:effectLst>
            </a:rPr>
            <a:t>4</a:t>
          </a:r>
          <a:endParaRPr lang="en-US" sz="2400" b="0" cap="none" spc="0" dirty="0">
            <a:ln w="18415" cmpd="sng">
              <a:prstDash val="solid"/>
            </a:ln>
            <a:effectLst>
              <a:outerShdw blurRad="63500" dir="3600000" algn="tl" rotWithShape="0">
                <a:srgbClr val="000000">
                  <a:alpha val="70000"/>
                </a:srgbClr>
              </a:outerShdw>
            </a:effectLst>
          </a:endParaRPr>
        </a:p>
      </dgm:t>
    </dgm:pt>
    <dgm:pt modelId="{E7BA5301-5D1E-49ED-B7FC-392A66134127}" type="sibTrans" cxnId="{F7333BAC-1C42-4A3C-9DC6-0C9DF684D01F}">
      <dgm:prSet custT="1"/>
      <dgm:spPr>
        <a:noFill/>
        <a:ln>
          <a:noFill/>
        </a:ln>
      </dgm:spPr>
      <dgm:t>
        <a:bodyPr/>
        <a:lstStyle/>
        <a:p>
          <a:endParaRPr lang="en-US" sz="2400" b="0" cap="none" spc="0" dirty="0">
            <a:ln w="18415" cmpd="sng">
              <a:prstDash val="solid"/>
            </a:ln>
            <a:effectLst>
              <a:outerShdw blurRad="63500" dir="3600000" algn="tl" rotWithShape="0">
                <a:srgbClr val="000000">
                  <a:alpha val="70000"/>
                </a:srgbClr>
              </a:outerShdw>
            </a:effectLst>
          </a:endParaRPr>
        </a:p>
      </dgm:t>
    </dgm:pt>
    <dgm:pt modelId="{884C4527-F151-47E7-A6ED-EC2536818054}" type="parTrans" cxnId="{F7333BAC-1C42-4A3C-9DC6-0C9DF684D01F}">
      <dgm:prSet/>
      <dgm:spPr/>
      <dgm:t>
        <a:bodyPr/>
        <a:lstStyle/>
        <a:p>
          <a:endParaRPr lang="en-US"/>
        </a:p>
      </dgm:t>
    </dgm:pt>
    <dgm:pt modelId="{2859E7FC-7C65-461A-9308-DA388D2409A3}" type="pres">
      <dgm:prSet presAssocID="{ACE75029-500F-4480-9D65-DCF4CC2DBD0B}" presName="Name0" presStyleCnt="0">
        <dgm:presLayoutVars>
          <dgm:chMax/>
          <dgm:chPref/>
          <dgm:dir/>
          <dgm:animLvl val="lvl"/>
        </dgm:presLayoutVars>
      </dgm:prSet>
      <dgm:spPr/>
      <dgm:t>
        <a:bodyPr/>
        <a:lstStyle/>
        <a:p>
          <a:endParaRPr lang="en-US"/>
        </a:p>
      </dgm:t>
    </dgm:pt>
    <dgm:pt modelId="{7F2974D4-F341-4FB1-819F-D88870B2883A}" type="pres">
      <dgm:prSet presAssocID="{7FF84004-FE16-4A18-9E0F-4DB3AA626023}" presName="composite" presStyleCnt="0"/>
      <dgm:spPr/>
      <dgm:t>
        <a:bodyPr/>
        <a:lstStyle/>
        <a:p>
          <a:endParaRPr lang="en-US"/>
        </a:p>
      </dgm:t>
    </dgm:pt>
    <dgm:pt modelId="{04B02193-128A-468C-B67E-38D15A5AF6E0}" type="pres">
      <dgm:prSet presAssocID="{7FF84004-FE16-4A18-9E0F-4DB3AA626023}" presName="Parent1" presStyleLbl="node1" presStyleIdx="0" presStyleCnt="10">
        <dgm:presLayoutVars>
          <dgm:chMax val="1"/>
          <dgm:chPref val="1"/>
          <dgm:bulletEnabled val="1"/>
        </dgm:presLayoutVars>
      </dgm:prSet>
      <dgm:spPr/>
      <dgm:t>
        <a:bodyPr/>
        <a:lstStyle/>
        <a:p>
          <a:endParaRPr lang="en-US"/>
        </a:p>
      </dgm:t>
    </dgm:pt>
    <dgm:pt modelId="{2D443B9A-BF07-4F63-8571-154AFC51D6F7}" type="pres">
      <dgm:prSet presAssocID="{7FF84004-FE16-4A18-9E0F-4DB3AA626023}" presName="Childtext1" presStyleLbl="revTx" presStyleIdx="0" presStyleCnt="5" custLinFactX="39660" custLinFactNeighborX="100000" custLinFactNeighborY="-1542">
        <dgm:presLayoutVars>
          <dgm:chMax val="0"/>
          <dgm:chPref val="0"/>
          <dgm:bulletEnabled val="1"/>
        </dgm:presLayoutVars>
      </dgm:prSet>
      <dgm:spPr/>
      <dgm:t>
        <a:bodyPr/>
        <a:lstStyle/>
        <a:p>
          <a:endParaRPr lang="en-US"/>
        </a:p>
      </dgm:t>
    </dgm:pt>
    <dgm:pt modelId="{7B899784-F3DD-4C67-9A8B-88E6B0D3BE48}" type="pres">
      <dgm:prSet presAssocID="{7FF84004-FE16-4A18-9E0F-4DB3AA626023}" presName="BalanceSpacing" presStyleCnt="0"/>
      <dgm:spPr/>
      <dgm:t>
        <a:bodyPr/>
        <a:lstStyle/>
        <a:p>
          <a:endParaRPr lang="en-US"/>
        </a:p>
      </dgm:t>
    </dgm:pt>
    <dgm:pt modelId="{A0E7DA2D-A35F-48C6-AB9D-06A1B741B03C}" type="pres">
      <dgm:prSet presAssocID="{7FF84004-FE16-4A18-9E0F-4DB3AA626023}" presName="BalanceSpacing1" presStyleCnt="0"/>
      <dgm:spPr/>
      <dgm:t>
        <a:bodyPr/>
        <a:lstStyle/>
        <a:p>
          <a:endParaRPr lang="en-US"/>
        </a:p>
      </dgm:t>
    </dgm:pt>
    <dgm:pt modelId="{FD5158BD-2E36-4679-BA8A-A578A8611B83}" type="pres">
      <dgm:prSet presAssocID="{88BA0C1F-359E-4CAF-9222-E8AAAE67352C}" presName="Accent1Text" presStyleLbl="node1" presStyleIdx="1" presStyleCnt="10" custLinFactNeighborX="-2141"/>
      <dgm:spPr/>
      <dgm:t>
        <a:bodyPr/>
        <a:lstStyle/>
        <a:p>
          <a:endParaRPr lang="en-US"/>
        </a:p>
      </dgm:t>
    </dgm:pt>
    <dgm:pt modelId="{F0E0438D-D1A5-4042-BA33-3F11B289E322}" type="pres">
      <dgm:prSet presAssocID="{88BA0C1F-359E-4CAF-9222-E8AAAE67352C}" presName="spaceBetweenRectangles" presStyleCnt="0"/>
      <dgm:spPr/>
      <dgm:t>
        <a:bodyPr/>
        <a:lstStyle/>
        <a:p>
          <a:endParaRPr lang="en-US"/>
        </a:p>
      </dgm:t>
    </dgm:pt>
    <dgm:pt modelId="{D31FDDB7-D014-4728-9A0C-CC124E5A9225}" type="pres">
      <dgm:prSet presAssocID="{B8654A8B-3673-4CD6-81FD-D349B5F15190}" presName="composite" presStyleCnt="0"/>
      <dgm:spPr/>
      <dgm:t>
        <a:bodyPr/>
        <a:lstStyle/>
        <a:p>
          <a:endParaRPr lang="en-US"/>
        </a:p>
      </dgm:t>
    </dgm:pt>
    <dgm:pt modelId="{5D001A8D-5FBD-4D69-B243-748E06CC29A2}" type="pres">
      <dgm:prSet presAssocID="{B8654A8B-3673-4CD6-81FD-D349B5F15190}" presName="Parent1" presStyleLbl="node1" presStyleIdx="2" presStyleCnt="10" custFlipVert="1" custScaleX="5067" custScaleY="4408">
        <dgm:presLayoutVars>
          <dgm:chMax val="1"/>
          <dgm:chPref val="1"/>
          <dgm:bulletEnabled val="1"/>
        </dgm:presLayoutVars>
      </dgm:prSet>
      <dgm:spPr/>
      <dgm:t>
        <a:bodyPr/>
        <a:lstStyle/>
        <a:p>
          <a:endParaRPr lang="en-US"/>
        </a:p>
      </dgm:t>
    </dgm:pt>
    <dgm:pt modelId="{F1051182-85FB-4179-85ED-45FF6801AC11}" type="pres">
      <dgm:prSet presAssocID="{B8654A8B-3673-4CD6-81FD-D349B5F15190}" presName="Childtext1" presStyleLbl="revTx" presStyleIdx="1" presStyleCnt="5">
        <dgm:presLayoutVars>
          <dgm:chMax val="0"/>
          <dgm:chPref val="0"/>
          <dgm:bulletEnabled val="1"/>
        </dgm:presLayoutVars>
      </dgm:prSet>
      <dgm:spPr/>
      <dgm:t>
        <a:bodyPr/>
        <a:lstStyle/>
        <a:p>
          <a:endParaRPr lang="en-US"/>
        </a:p>
      </dgm:t>
    </dgm:pt>
    <dgm:pt modelId="{DB8BC123-6EF4-44F7-B0AB-1A24DAA6A776}" type="pres">
      <dgm:prSet presAssocID="{B8654A8B-3673-4CD6-81FD-D349B5F15190}" presName="BalanceSpacing" presStyleCnt="0"/>
      <dgm:spPr/>
      <dgm:t>
        <a:bodyPr/>
        <a:lstStyle/>
        <a:p>
          <a:endParaRPr lang="en-US"/>
        </a:p>
      </dgm:t>
    </dgm:pt>
    <dgm:pt modelId="{7B392647-FD4E-4DCB-9F28-C5768108AF88}" type="pres">
      <dgm:prSet presAssocID="{B8654A8B-3673-4CD6-81FD-D349B5F15190}" presName="BalanceSpacing1" presStyleCnt="0"/>
      <dgm:spPr/>
      <dgm:t>
        <a:bodyPr/>
        <a:lstStyle/>
        <a:p>
          <a:endParaRPr lang="en-US"/>
        </a:p>
      </dgm:t>
    </dgm:pt>
    <dgm:pt modelId="{31DA6283-DCD2-410E-94B4-7E8435EBB5ED}" type="pres">
      <dgm:prSet presAssocID="{E4E21D53-DC1F-4013-8009-F8BEDB3D182D}" presName="Accent1Text" presStyleLbl="node1" presStyleIdx="3" presStyleCnt="10" custLinFactX="-100000" custLinFactNeighborX="-112578" custLinFactNeighborY="1842"/>
      <dgm:spPr/>
      <dgm:t>
        <a:bodyPr/>
        <a:lstStyle/>
        <a:p>
          <a:endParaRPr lang="en-US"/>
        </a:p>
      </dgm:t>
    </dgm:pt>
    <dgm:pt modelId="{39710188-E348-45AF-84F4-57F6746337C8}" type="pres">
      <dgm:prSet presAssocID="{E4E21D53-DC1F-4013-8009-F8BEDB3D182D}" presName="spaceBetweenRectangles" presStyleCnt="0"/>
      <dgm:spPr/>
      <dgm:t>
        <a:bodyPr/>
        <a:lstStyle/>
        <a:p>
          <a:endParaRPr lang="en-US"/>
        </a:p>
      </dgm:t>
    </dgm:pt>
    <dgm:pt modelId="{F7D2AF7B-F412-419A-952D-5453C5925C05}" type="pres">
      <dgm:prSet presAssocID="{52E9AB6B-F480-456B-924A-142A65EE3846}" presName="composite" presStyleCnt="0"/>
      <dgm:spPr/>
      <dgm:t>
        <a:bodyPr/>
        <a:lstStyle/>
        <a:p>
          <a:endParaRPr lang="en-US"/>
        </a:p>
      </dgm:t>
    </dgm:pt>
    <dgm:pt modelId="{B822D0A5-D3BC-4056-8A4C-D4AA137AD63F}" type="pres">
      <dgm:prSet presAssocID="{52E9AB6B-F480-456B-924A-142A65EE3846}" presName="Parent1" presStyleLbl="node1" presStyleIdx="4" presStyleCnt="10">
        <dgm:presLayoutVars>
          <dgm:chMax val="1"/>
          <dgm:chPref val="1"/>
          <dgm:bulletEnabled val="1"/>
        </dgm:presLayoutVars>
      </dgm:prSet>
      <dgm:spPr/>
      <dgm:t>
        <a:bodyPr/>
        <a:lstStyle/>
        <a:p>
          <a:endParaRPr lang="en-US"/>
        </a:p>
      </dgm:t>
    </dgm:pt>
    <dgm:pt modelId="{A7449746-3A62-4E5A-9C30-93D944B8AA82}" type="pres">
      <dgm:prSet presAssocID="{52E9AB6B-F480-456B-924A-142A65EE3846}" presName="Childtext1" presStyleLbl="revTx" presStyleIdx="2" presStyleCnt="5" custLinFactX="36793" custLinFactNeighborX="100000" custLinFactNeighborY="-12589">
        <dgm:presLayoutVars>
          <dgm:chMax val="0"/>
          <dgm:chPref val="0"/>
          <dgm:bulletEnabled val="1"/>
        </dgm:presLayoutVars>
      </dgm:prSet>
      <dgm:spPr/>
      <dgm:t>
        <a:bodyPr/>
        <a:lstStyle/>
        <a:p>
          <a:endParaRPr lang="en-US"/>
        </a:p>
      </dgm:t>
    </dgm:pt>
    <dgm:pt modelId="{D2F483E0-F068-47C0-BFE3-F6076F08879C}" type="pres">
      <dgm:prSet presAssocID="{52E9AB6B-F480-456B-924A-142A65EE3846}" presName="BalanceSpacing" presStyleCnt="0"/>
      <dgm:spPr/>
      <dgm:t>
        <a:bodyPr/>
        <a:lstStyle/>
        <a:p>
          <a:endParaRPr lang="en-US"/>
        </a:p>
      </dgm:t>
    </dgm:pt>
    <dgm:pt modelId="{9AF70645-0099-439A-B441-C40868256935}" type="pres">
      <dgm:prSet presAssocID="{52E9AB6B-F480-456B-924A-142A65EE3846}" presName="BalanceSpacing1" presStyleCnt="0"/>
      <dgm:spPr/>
      <dgm:t>
        <a:bodyPr/>
        <a:lstStyle/>
        <a:p>
          <a:endParaRPr lang="en-US"/>
        </a:p>
      </dgm:t>
    </dgm:pt>
    <dgm:pt modelId="{F2779CC2-560C-486A-A9E0-41579FADFBB6}" type="pres">
      <dgm:prSet presAssocID="{2CE2FC71-0C63-4628-A47D-38F41D9A951B}" presName="Accent1Text" presStyleLbl="node1" presStyleIdx="5" presStyleCnt="10"/>
      <dgm:spPr/>
      <dgm:t>
        <a:bodyPr/>
        <a:lstStyle/>
        <a:p>
          <a:endParaRPr lang="en-US"/>
        </a:p>
      </dgm:t>
    </dgm:pt>
    <dgm:pt modelId="{2AE5CF98-3BCB-4E69-8EC6-4FC72FBA4775}" type="pres">
      <dgm:prSet presAssocID="{2CE2FC71-0C63-4628-A47D-38F41D9A951B}" presName="spaceBetweenRectangles" presStyleCnt="0"/>
      <dgm:spPr/>
      <dgm:t>
        <a:bodyPr/>
        <a:lstStyle/>
        <a:p>
          <a:endParaRPr lang="en-US"/>
        </a:p>
      </dgm:t>
    </dgm:pt>
    <dgm:pt modelId="{2846E391-02E8-4CF3-86AE-8A18E49B1FBE}" type="pres">
      <dgm:prSet presAssocID="{481661BE-BF5D-4A77-AD92-D018555455F6}" presName="composite" presStyleCnt="0"/>
      <dgm:spPr/>
      <dgm:t>
        <a:bodyPr/>
        <a:lstStyle/>
        <a:p>
          <a:endParaRPr lang="en-US"/>
        </a:p>
      </dgm:t>
    </dgm:pt>
    <dgm:pt modelId="{1A51102E-C744-47D0-AAC7-F4BBA611F78C}" type="pres">
      <dgm:prSet presAssocID="{481661BE-BF5D-4A77-AD92-D018555455F6}" presName="Parent1" presStyleLbl="node1" presStyleIdx="6" presStyleCnt="10" custLinFactX="-5481" custLinFactNeighborX="-100000" custLinFactNeighborY="-2327">
        <dgm:presLayoutVars>
          <dgm:chMax val="1"/>
          <dgm:chPref val="1"/>
          <dgm:bulletEnabled val="1"/>
        </dgm:presLayoutVars>
      </dgm:prSet>
      <dgm:spPr/>
      <dgm:t>
        <a:bodyPr/>
        <a:lstStyle/>
        <a:p>
          <a:endParaRPr lang="en-US"/>
        </a:p>
      </dgm:t>
    </dgm:pt>
    <dgm:pt modelId="{5C794374-4422-450F-A83C-A9228A437ACF}" type="pres">
      <dgm:prSet presAssocID="{481661BE-BF5D-4A77-AD92-D018555455F6}" presName="Childtext1" presStyleLbl="revTx" presStyleIdx="3" presStyleCnt="5">
        <dgm:presLayoutVars>
          <dgm:chMax val="0"/>
          <dgm:chPref val="0"/>
          <dgm:bulletEnabled val="1"/>
        </dgm:presLayoutVars>
      </dgm:prSet>
      <dgm:spPr/>
      <dgm:t>
        <a:bodyPr/>
        <a:lstStyle/>
        <a:p>
          <a:endParaRPr lang="en-US"/>
        </a:p>
      </dgm:t>
    </dgm:pt>
    <dgm:pt modelId="{C3AE2C97-68A2-4CF1-9174-1583DB893AA8}" type="pres">
      <dgm:prSet presAssocID="{481661BE-BF5D-4A77-AD92-D018555455F6}" presName="BalanceSpacing" presStyleCnt="0"/>
      <dgm:spPr/>
      <dgm:t>
        <a:bodyPr/>
        <a:lstStyle/>
        <a:p>
          <a:endParaRPr lang="en-US"/>
        </a:p>
      </dgm:t>
    </dgm:pt>
    <dgm:pt modelId="{77505CC1-3005-4681-B54C-9644D7DC408A}" type="pres">
      <dgm:prSet presAssocID="{481661BE-BF5D-4A77-AD92-D018555455F6}" presName="BalanceSpacing1" presStyleCnt="0"/>
      <dgm:spPr/>
      <dgm:t>
        <a:bodyPr/>
        <a:lstStyle/>
        <a:p>
          <a:endParaRPr lang="en-US"/>
        </a:p>
      </dgm:t>
    </dgm:pt>
    <dgm:pt modelId="{FB96835D-1C6C-43F2-9AD5-33A2E932561B}" type="pres">
      <dgm:prSet presAssocID="{323B337A-80FD-4AF6-ABEB-81F7AC223695}" presName="Accent1Text" presStyleLbl="node1" presStyleIdx="7" presStyleCnt="10" custLinFactX="-7107" custLinFactNeighborX="-100000" custLinFactNeighborY="-2327"/>
      <dgm:spPr/>
      <dgm:t>
        <a:bodyPr/>
        <a:lstStyle/>
        <a:p>
          <a:endParaRPr lang="en-US"/>
        </a:p>
      </dgm:t>
    </dgm:pt>
    <dgm:pt modelId="{EC22FD5B-151E-4AAE-84E0-4CAA7FA9ECF8}" type="pres">
      <dgm:prSet presAssocID="{323B337A-80FD-4AF6-ABEB-81F7AC223695}" presName="spaceBetweenRectangles" presStyleCnt="0"/>
      <dgm:spPr/>
      <dgm:t>
        <a:bodyPr/>
        <a:lstStyle/>
        <a:p>
          <a:endParaRPr lang="en-US"/>
        </a:p>
      </dgm:t>
    </dgm:pt>
    <dgm:pt modelId="{877800BD-0E57-45A7-A952-F0184985EDCF}" type="pres">
      <dgm:prSet presAssocID="{365F40CF-C3AA-414A-9BB3-FD9F4E270185}" presName="composite" presStyleCnt="0"/>
      <dgm:spPr/>
      <dgm:t>
        <a:bodyPr/>
        <a:lstStyle/>
        <a:p>
          <a:endParaRPr lang="en-US"/>
        </a:p>
      </dgm:t>
    </dgm:pt>
    <dgm:pt modelId="{D8977A30-3108-4C68-8430-36EEB5D0979C}" type="pres">
      <dgm:prSet presAssocID="{365F40CF-C3AA-414A-9BB3-FD9F4E270185}" presName="Parent1" presStyleLbl="node1" presStyleIdx="8" presStyleCnt="10" custLinFactY="-100000" custLinFactNeighborX="-53314" custLinFactNeighborY="-152013">
        <dgm:presLayoutVars>
          <dgm:chMax val="1"/>
          <dgm:chPref val="1"/>
          <dgm:bulletEnabled val="1"/>
        </dgm:presLayoutVars>
      </dgm:prSet>
      <dgm:spPr/>
      <dgm:t>
        <a:bodyPr/>
        <a:lstStyle/>
        <a:p>
          <a:endParaRPr lang="en-US"/>
        </a:p>
      </dgm:t>
    </dgm:pt>
    <dgm:pt modelId="{B6A7B0EE-B01B-447F-B246-2EDE00D024EC}" type="pres">
      <dgm:prSet presAssocID="{365F40CF-C3AA-414A-9BB3-FD9F4E270185}" presName="Childtext1" presStyleLbl="revTx" presStyleIdx="4" presStyleCnt="5">
        <dgm:presLayoutVars>
          <dgm:chMax val="0"/>
          <dgm:chPref val="0"/>
          <dgm:bulletEnabled val="1"/>
        </dgm:presLayoutVars>
      </dgm:prSet>
      <dgm:spPr/>
      <dgm:t>
        <a:bodyPr/>
        <a:lstStyle/>
        <a:p>
          <a:endParaRPr lang="en-US"/>
        </a:p>
      </dgm:t>
    </dgm:pt>
    <dgm:pt modelId="{61DFB788-C49C-4EE8-BCB1-CFC2FB486BF2}" type="pres">
      <dgm:prSet presAssocID="{365F40CF-C3AA-414A-9BB3-FD9F4E270185}" presName="BalanceSpacing" presStyleCnt="0"/>
      <dgm:spPr/>
      <dgm:t>
        <a:bodyPr/>
        <a:lstStyle/>
        <a:p>
          <a:endParaRPr lang="en-US"/>
        </a:p>
      </dgm:t>
    </dgm:pt>
    <dgm:pt modelId="{3C9883A3-C103-4F86-9F4B-5FE6FEC66688}" type="pres">
      <dgm:prSet presAssocID="{365F40CF-C3AA-414A-9BB3-FD9F4E270185}" presName="BalanceSpacing1" presStyleCnt="0"/>
      <dgm:spPr/>
      <dgm:t>
        <a:bodyPr/>
        <a:lstStyle/>
        <a:p>
          <a:endParaRPr lang="en-US"/>
        </a:p>
      </dgm:t>
    </dgm:pt>
    <dgm:pt modelId="{6A435FA0-B6CD-4F8B-AA30-E54F93923960}" type="pres">
      <dgm:prSet presAssocID="{E7BA5301-5D1E-49ED-B7FC-392A66134127}" presName="Accent1Text" presStyleLbl="node1" presStyleIdx="9" presStyleCnt="10" custLinFactNeighborX="1499" custLinFactNeighborY="18559"/>
      <dgm:spPr/>
      <dgm:t>
        <a:bodyPr/>
        <a:lstStyle/>
        <a:p>
          <a:endParaRPr lang="en-US"/>
        </a:p>
      </dgm:t>
    </dgm:pt>
  </dgm:ptLst>
  <dgm:cxnLst>
    <dgm:cxn modelId="{FF6EFA2F-E07E-6849-B90F-64FCBFEA6968}" type="presOf" srcId="{323B337A-80FD-4AF6-ABEB-81F7AC223695}" destId="{FB96835D-1C6C-43F2-9AD5-33A2E932561B}" srcOrd="0" destOrd="0" presId="urn:microsoft.com/office/officeart/2008/layout/AlternatingHexagons"/>
    <dgm:cxn modelId="{7FA33796-DE09-40D8-A3A8-FA169F7B533D}" srcId="{ACE75029-500F-4480-9D65-DCF4CC2DBD0B}" destId="{481661BE-BF5D-4A77-AD92-D018555455F6}" srcOrd="3" destOrd="0" parTransId="{4AF83E01-DCF3-4339-BF7A-EDA647D9FD02}" sibTransId="{323B337A-80FD-4AF6-ABEB-81F7AC223695}"/>
    <dgm:cxn modelId="{F7333BAC-1C42-4A3C-9DC6-0C9DF684D01F}" srcId="{ACE75029-500F-4480-9D65-DCF4CC2DBD0B}" destId="{365F40CF-C3AA-414A-9BB3-FD9F4E270185}" srcOrd="4" destOrd="0" parTransId="{884C4527-F151-47E7-A6ED-EC2536818054}" sibTransId="{E7BA5301-5D1E-49ED-B7FC-392A66134127}"/>
    <dgm:cxn modelId="{F08E93E5-9F0C-5A49-A821-090A00694DB0}" type="presOf" srcId="{E7BA5301-5D1E-49ED-B7FC-392A66134127}" destId="{6A435FA0-B6CD-4F8B-AA30-E54F93923960}" srcOrd="0" destOrd="0" presId="urn:microsoft.com/office/officeart/2008/layout/AlternatingHexagons"/>
    <dgm:cxn modelId="{465CAE42-6D55-1B4F-96A3-3D58940F8714}" type="presOf" srcId="{2CE2FC71-0C63-4628-A47D-38F41D9A951B}" destId="{F2779CC2-560C-486A-A9E0-41579FADFBB6}" srcOrd="0" destOrd="0" presId="urn:microsoft.com/office/officeart/2008/layout/AlternatingHexagons"/>
    <dgm:cxn modelId="{E708C666-1C35-EE4B-9004-567E1C3A9A1B}" type="presOf" srcId="{B8654A8B-3673-4CD6-81FD-D349B5F15190}" destId="{5D001A8D-5FBD-4D69-B243-748E06CC29A2}" srcOrd="0" destOrd="0" presId="urn:microsoft.com/office/officeart/2008/layout/AlternatingHexagons"/>
    <dgm:cxn modelId="{F4D36BA9-D20E-4B68-BE84-015D4EF58EA7}" srcId="{ACE75029-500F-4480-9D65-DCF4CC2DBD0B}" destId="{B8654A8B-3673-4CD6-81FD-D349B5F15190}" srcOrd="1" destOrd="0" parTransId="{138157E1-D471-400C-8A54-EEF60919283B}" sibTransId="{E4E21D53-DC1F-4013-8009-F8BEDB3D182D}"/>
    <dgm:cxn modelId="{30335FFB-CD1E-7D46-895F-D230AA212B11}" type="presOf" srcId="{E4E21D53-DC1F-4013-8009-F8BEDB3D182D}" destId="{31DA6283-DCD2-410E-94B4-7E8435EBB5ED}" srcOrd="0" destOrd="0" presId="urn:microsoft.com/office/officeart/2008/layout/AlternatingHexagons"/>
    <dgm:cxn modelId="{62C9416D-9479-4BDB-831F-24B000042212}" srcId="{ACE75029-500F-4480-9D65-DCF4CC2DBD0B}" destId="{7FF84004-FE16-4A18-9E0F-4DB3AA626023}" srcOrd="0" destOrd="0" parTransId="{751B68D2-F96C-424C-A804-EC8698256CF0}" sibTransId="{88BA0C1F-359E-4CAF-9222-E8AAAE67352C}"/>
    <dgm:cxn modelId="{1CD2E8E4-760F-4EEE-8A78-4977CB19B9A0}" srcId="{ACE75029-500F-4480-9D65-DCF4CC2DBD0B}" destId="{52E9AB6B-F480-456B-924A-142A65EE3846}" srcOrd="2" destOrd="0" parTransId="{32F2396A-B113-46E4-A49A-6A5A96CA6906}" sibTransId="{2CE2FC71-0C63-4628-A47D-38F41D9A951B}"/>
    <dgm:cxn modelId="{94EB8432-8E61-2D4E-8558-68B9A915728D}" type="presOf" srcId="{52E9AB6B-F480-456B-924A-142A65EE3846}" destId="{B822D0A5-D3BC-4056-8A4C-D4AA137AD63F}" srcOrd="0" destOrd="0" presId="urn:microsoft.com/office/officeart/2008/layout/AlternatingHexagons"/>
    <dgm:cxn modelId="{32846E32-72D4-304F-A85B-D48C39E1A409}" type="presOf" srcId="{ACE75029-500F-4480-9D65-DCF4CC2DBD0B}" destId="{2859E7FC-7C65-461A-9308-DA388D2409A3}" srcOrd="0" destOrd="0" presId="urn:microsoft.com/office/officeart/2008/layout/AlternatingHexagons"/>
    <dgm:cxn modelId="{58A0260F-044A-D246-8483-E236C3DBE353}" type="presOf" srcId="{88BA0C1F-359E-4CAF-9222-E8AAAE67352C}" destId="{FD5158BD-2E36-4679-BA8A-A578A8611B83}" srcOrd="0" destOrd="0" presId="urn:microsoft.com/office/officeart/2008/layout/AlternatingHexagons"/>
    <dgm:cxn modelId="{F4D0F79B-1110-3748-AC1E-54E19D5123D9}" type="presOf" srcId="{365F40CF-C3AA-414A-9BB3-FD9F4E270185}" destId="{D8977A30-3108-4C68-8430-36EEB5D0979C}" srcOrd="0" destOrd="0" presId="urn:microsoft.com/office/officeart/2008/layout/AlternatingHexagons"/>
    <dgm:cxn modelId="{7C1DDFF2-61D3-F24E-BDA4-8B0F79795031}" type="presOf" srcId="{7FF84004-FE16-4A18-9E0F-4DB3AA626023}" destId="{04B02193-128A-468C-B67E-38D15A5AF6E0}" srcOrd="0" destOrd="0" presId="urn:microsoft.com/office/officeart/2008/layout/AlternatingHexagons"/>
    <dgm:cxn modelId="{968C4CF9-2ECF-EF46-A1DC-09E77F3DE584}" type="presOf" srcId="{481661BE-BF5D-4A77-AD92-D018555455F6}" destId="{1A51102E-C744-47D0-AAC7-F4BBA611F78C}" srcOrd="0" destOrd="0" presId="urn:microsoft.com/office/officeart/2008/layout/AlternatingHexagons"/>
    <dgm:cxn modelId="{4FD9ECCA-60B0-A94B-9A0B-66B1D5C46B1E}" type="presParOf" srcId="{2859E7FC-7C65-461A-9308-DA388D2409A3}" destId="{7F2974D4-F341-4FB1-819F-D88870B2883A}" srcOrd="0" destOrd="0" presId="urn:microsoft.com/office/officeart/2008/layout/AlternatingHexagons"/>
    <dgm:cxn modelId="{ECE31C74-DEA6-3D43-88B0-A43140411F7F}" type="presParOf" srcId="{7F2974D4-F341-4FB1-819F-D88870B2883A}" destId="{04B02193-128A-468C-B67E-38D15A5AF6E0}" srcOrd="0" destOrd="0" presId="urn:microsoft.com/office/officeart/2008/layout/AlternatingHexagons"/>
    <dgm:cxn modelId="{D2AE3ED9-A42F-AE48-B18D-D42AC25EFB36}" type="presParOf" srcId="{7F2974D4-F341-4FB1-819F-D88870B2883A}" destId="{2D443B9A-BF07-4F63-8571-154AFC51D6F7}" srcOrd="1" destOrd="0" presId="urn:microsoft.com/office/officeart/2008/layout/AlternatingHexagons"/>
    <dgm:cxn modelId="{AE56EB3A-D117-0544-A40E-087CE3D527C2}" type="presParOf" srcId="{7F2974D4-F341-4FB1-819F-D88870B2883A}" destId="{7B899784-F3DD-4C67-9A8B-88E6B0D3BE48}" srcOrd="2" destOrd="0" presId="urn:microsoft.com/office/officeart/2008/layout/AlternatingHexagons"/>
    <dgm:cxn modelId="{24B9EB9E-DBA1-C74D-A849-333319387925}" type="presParOf" srcId="{7F2974D4-F341-4FB1-819F-D88870B2883A}" destId="{A0E7DA2D-A35F-48C6-AB9D-06A1B741B03C}" srcOrd="3" destOrd="0" presId="urn:microsoft.com/office/officeart/2008/layout/AlternatingHexagons"/>
    <dgm:cxn modelId="{6486EE48-7946-404F-9D36-CBCD7847F4B3}" type="presParOf" srcId="{7F2974D4-F341-4FB1-819F-D88870B2883A}" destId="{FD5158BD-2E36-4679-BA8A-A578A8611B83}" srcOrd="4" destOrd="0" presId="urn:microsoft.com/office/officeart/2008/layout/AlternatingHexagons"/>
    <dgm:cxn modelId="{01B8209F-A970-BA49-B050-3ECFD68AC668}" type="presParOf" srcId="{2859E7FC-7C65-461A-9308-DA388D2409A3}" destId="{F0E0438D-D1A5-4042-BA33-3F11B289E322}" srcOrd="1" destOrd="0" presId="urn:microsoft.com/office/officeart/2008/layout/AlternatingHexagons"/>
    <dgm:cxn modelId="{2B192AE0-9D10-934B-AAD8-6AD76C1E2ADA}" type="presParOf" srcId="{2859E7FC-7C65-461A-9308-DA388D2409A3}" destId="{D31FDDB7-D014-4728-9A0C-CC124E5A9225}" srcOrd="2" destOrd="0" presId="urn:microsoft.com/office/officeart/2008/layout/AlternatingHexagons"/>
    <dgm:cxn modelId="{843A6DAD-FF06-914D-8625-35FC88555865}" type="presParOf" srcId="{D31FDDB7-D014-4728-9A0C-CC124E5A9225}" destId="{5D001A8D-5FBD-4D69-B243-748E06CC29A2}" srcOrd="0" destOrd="0" presId="urn:microsoft.com/office/officeart/2008/layout/AlternatingHexagons"/>
    <dgm:cxn modelId="{8C8FC16E-3A42-604E-9067-0B6136B98ACD}" type="presParOf" srcId="{D31FDDB7-D014-4728-9A0C-CC124E5A9225}" destId="{F1051182-85FB-4179-85ED-45FF6801AC11}" srcOrd="1" destOrd="0" presId="urn:microsoft.com/office/officeart/2008/layout/AlternatingHexagons"/>
    <dgm:cxn modelId="{564D2AE4-47E9-3649-8E75-B27195F55E8A}" type="presParOf" srcId="{D31FDDB7-D014-4728-9A0C-CC124E5A9225}" destId="{DB8BC123-6EF4-44F7-B0AB-1A24DAA6A776}" srcOrd="2" destOrd="0" presId="urn:microsoft.com/office/officeart/2008/layout/AlternatingHexagons"/>
    <dgm:cxn modelId="{943D19EF-095F-C540-8F9F-2F0B09230545}" type="presParOf" srcId="{D31FDDB7-D014-4728-9A0C-CC124E5A9225}" destId="{7B392647-FD4E-4DCB-9F28-C5768108AF88}" srcOrd="3" destOrd="0" presId="urn:microsoft.com/office/officeart/2008/layout/AlternatingHexagons"/>
    <dgm:cxn modelId="{4F788B7C-728F-E741-8BBD-41BC1AD67B03}" type="presParOf" srcId="{D31FDDB7-D014-4728-9A0C-CC124E5A9225}" destId="{31DA6283-DCD2-410E-94B4-7E8435EBB5ED}" srcOrd="4" destOrd="0" presId="urn:microsoft.com/office/officeart/2008/layout/AlternatingHexagons"/>
    <dgm:cxn modelId="{7E852271-27A5-DF49-9ACB-78E26B4B66F2}" type="presParOf" srcId="{2859E7FC-7C65-461A-9308-DA388D2409A3}" destId="{39710188-E348-45AF-84F4-57F6746337C8}" srcOrd="3" destOrd="0" presId="urn:microsoft.com/office/officeart/2008/layout/AlternatingHexagons"/>
    <dgm:cxn modelId="{D4CACA17-A6F5-0B49-B9F5-30663F4976F8}" type="presParOf" srcId="{2859E7FC-7C65-461A-9308-DA388D2409A3}" destId="{F7D2AF7B-F412-419A-952D-5453C5925C05}" srcOrd="4" destOrd="0" presId="urn:microsoft.com/office/officeart/2008/layout/AlternatingHexagons"/>
    <dgm:cxn modelId="{0C9798FA-2CA3-D94E-80ED-33F86D1DB47D}" type="presParOf" srcId="{F7D2AF7B-F412-419A-952D-5453C5925C05}" destId="{B822D0A5-D3BC-4056-8A4C-D4AA137AD63F}" srcOrd="0" destOrd="0" presId="urn:microsoft.com/office/officeart/2008/layout/AlternatingHexagons"/>
    <dgm:cxn modelId="{816A4173-AFC0-8940-BED2-172BB2B838E3}" type="presParOf" srcId="{F7D2AF7B-F412-419A-952D-5453C5925C05}" destId="{A7449746-3A62-4E5A-9C30-93D944B8AA82}" srcOrd="1" destOrd="0" presId="urn:microsoft.com/office/officeart/2008/layout/AlternatingHexagons"/>
    <dgm:cxn modelId="{3B76059D-D58B-FB48-8E14-F73BFFF04C80}" type="presParOf" srcId="{F7D2AF7B-F412-419A-952D-5453C5925C05}" destId="{D2F483E0-F068-47C0-BFE3-F6076F08879C}" srcOrd="2" destOrd="0" presId="urn:microsoft.com/office/officeart/2008/layout/AlternatingHexagons"/>
    <dgm:cxn modelId="{1007E130-4011-7945-967C-C9558DABB114}" type="presParOf" srcId="{F7D2AF7B-F412-419A-952D-5453C5925C05}" destId="{9AF70645-0099-439A-B441-C40868256935}" srcOrd="3" destOrd="0" presId="urn:microsoft.com/office/officeart/2008/layout/AlternatingHexagons"/>
    <dgm:cxn modelId="{124D5930-FCC9-3043-86EF-1C718871AF72}" type="presParOf" srcId="{F7D2AF7B-F412-419A-952D-5453C5925C05}" destId="{F2779CC2-560C-486A-A9E0-41579FADFBB6}" srcOrd="4" destOrd="0" presId="urn:microsoft.com/office/officeart/2008/layout/AlternatingHexagons"/>
    <dgm:cxn modelId="{5DA79169-2CCA-FF4F-98B9-21180745332B}" type="presParOf" srcId="{2859E7FC-7C65-461A-9308-DA388D2409A3}" destId="{2AE5CF98-3BCB-4E69-8EC6-4FC72FBA4775}" srcOrd="5" destOrd="0" presId="urn:microsoft.com/office/officeart/2008/layout/AlternatingHexagons"/>
    <dgm:cxn modelId="{C5D0C64A-DF57-5946-9589-849ACA2D258E}" type="presParOf" srcId="{2859E7FC-7C65-461A-9308-DA388D2409A3}" destId="{2846E391-02E8-4CF3-86AE-8A18E49B1FBE}" srcOrd="6" destOrd="0" presId="urn:microsoft.com/office/officeart/2008/layout/AlternatingHexagons"/>
    <dgm:cxn modelId="{3B25D438-17E1-D246-AA4F-07485E0EC74D}" type="presParOf" srcId="{2846E391-02E8-4CF3-86AE-8A18E49B1FBE}" destId="{1A51102E-C744-47D0-AAC7-F4BBA611F78C}" srcOrd="0" destOrd="0" presId="urn:microsoft.com/office/officeart/2008/layout/AlternatingHexagons"/>
    <dgm:cxn modelId="{ADF6F3D9-D202-3948-AD92-17E045F22222}" type="presParOf" srcId="{2846E391-02E8-4CF3-86AE-8A18E49B1FBE}" destId="{5C794374-4422-450F-A83C-A9228A437ACF}" srcOrd="1" destOrd="0" presId="urn:microsoft.com/office/officeart/2008/layout/AlternatingHexagons"/>
    <dgm:cxn modelId="{B70974CB-3CE0-6247-97C5-75D842A67A90}" type="presParOf" srcId="{2846E391-02E8-4CF3-86AE-8A18E49B1FBE}" destId="{C3AE2C97-68A2-4CF1-9174-1583DB893AA8}" srcOrd="2" destOrd="0" presId="urn:microsoft.com/office/officeart/2008/layout/AlternatingHexagons"/>
    <dgm:cxn modelId="{62BB9EFC-4AC1-1E44-8875-62816DCD2C68}" type="presParOf" srcId="{2846E391-02E8-4CF3-86AE-8A18E49B1FBE}" destId="{77505CC1-3005-4681-B54C-9644D7DC408A}" srcOrd="3" destOrd="0" presId="urn:microsoft.com/office/officeart/2008/layout/AlternatingHexagons"/>
    <dgm:cxn modelId="{98DB0078-099D-6543-879B-74A21A471658}" type="presParOf" srcId="{2846E391-02E8-4CF3-86AE-8A18E49B1FBE}" destId="{FB96835D-1C6C-43F2-9AD5-33A2E932561B}" srcOrd="4" destOrd="0" presId="urn:microsoft.com/office/officeart/2008/layout/AlternatingHexagons"/>
    <dgm:cxn modelId="{213DE14E-5103-6345-AD18-F91AD60AA149}" type="presParOf" srcId="{2859E7FC-7C65-461A-9308-DA388D2409A3}" destId="{EC22FD5B-151E-4AAE-84E0-4CAA7FA9ECF8}" srcOrd="7" destOrd="0" presId="urn:microsoft.com/office/officeart/2008/layout/AlternatingHexagons"/>
    <dgm:cxn modelId="{D1D85139-CC7A-144C-AD9C-3BB543AA8AEE}" type="presParOf" srcId="{2859E7FC-7C65-461A-9308-DA388D2409A3}" destId="{877800BD-0E57-45A7-A952-F0184985EDCF}" srcOrd="8" destOrd="0" presId="urn:microsoft.com/office/officeart/2008/layout/AlternatingHexagons"/>
    <dgm:cxn modelId="{48406AF8-54C9-8941-86CD-49764F69DD75}" type="presParOf" srcId="{877800BD-0E57-45A7-A952-F0184985EDCF}" destId="{D8977A30-3108-4C68-8430-36EEB5D0979C}" srcOrd="0" destOrd="0" presId="urn:microsoft.com/office/officeart/2008/layout/AlternatingHexagons"/>
    <dgm:cxn modelId="{2B16F935-89F3-5247-AC8A-53F98B5A0DC7}" type="presParOf" srcId="{877800BD-0E57-45A7-A952-F0184985EDCF}" destId="{B6A7B0EE-B01B-447F-B246-2EDE00D024EC}" srcOrd="1" destOrd="0" presId="urn:microsoft.com/office/officeart/2008/layout/AlternatingHexagons"/>
    <dgm:cxn modelId="{B930AE93-195D-BF44-8DF5-F626641B8FA0}" type="presParOf" srcId="{877800BD-0E57-45A7-A952-F0184985EDCF}" destId="{61DFB788-C49C-4EE8-BCB1-CFC2FB486BF2}" srcOrd="2" destOrd="0" presId="urn:microsoft.com/office/officeart/2008/layout/AlternatingHexagons"/>
    <dgm:cxn modelId="{54E357A0-BF7B-7E43-995E-FC1418DB2589}" type="presParOf" srcId="{877800BD-0E57-45A7-A952-F0184985EDCF}" destId="{3C9883A3-C103-4F86-9F4B-5FE6FEC66688}" srcOrd="3" destOrd="0" presId="urn:microsoft.com/office/officeart/2008/layout/AlternatingHexagons"/>
    <dgm:cxn modelId="{B4E075F5-1CCE-B644-B605-17861FC53785}" type="presParOf" srcId="{877800BD-0E57-45A7-A952-F0184985EDCF}" destId="{6A435FA0-B6CD-4F8B-AA30-E54F9392396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02193-128A-468C-B67E-38D15A5AF6E0}">
      <dsp:nvSpPr>
        <dsp:cNvPr id="0" name=""/>
        <dsp:cNvSpPr/>
      </dsp:nvSpPr>
      <dsp:spPr>
        <a:xfrm rot="5400000">
          <a:off x="1817904" y="488793"/>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2</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2057379" y="597244"/>
        <a:ext cx="714996" cy="821833"/>
      </dsp:txXfrm>
    </dsp:sp>
    <dsp:sp modelId="{2D443B9A-BF07-4F63-8571-154AFC51D6F7}">
      <dsp:nvSpPr>
        <dsp:cNvPr id="0" name=""/>
        <dsp:cNvSpPr/>
      </dsp:nvSpPr>
      <dsp:spPr>
        <a:xfrm>
          <a:off x="2965765" y="638929"/>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FD5158BD-2E36-4679-BA8A-A578A8611B83}">
      <dsp:nvSpPr>
        <dsp:cNvPr id="0" name=""/>
        <dsp:cNvSpPr/>
      </dsp:nvSpPr>
      <dsp:spPr>
        <a:xfrm rot="5400000">
          <a:off x="673832" y="488793"/>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1</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13307" y="597244"/>
        <a:ext cx="714996" cy="821833"/>
      </dsp:txXfrm>
    </dsp:sp>
    <dsp:sp modelId="{5D001A8D-5FBD-4D69-B243-748E06CC29A2}">
      <dsp:nvSpPr>
        <dsp:cNvPr id="0" name=""/>
        <dsp:cNvSpPr/>
      </dsp:nvSpPr>
      <dsp:spPr>
        <a:xfrm rot="16200000" flipV="1">
          <a:off x="1825497" y="1995266"/>
          <a:ext cx="52629" cy="52632"/>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1834268" y="2004039"/>
        <a:ext cx="35088" cy="35086"/>
      </dsp:txXfrm>
    </dsp:sp>
    <dsp:sp modelId="{F1051182-85FB-4179-85ED-45FF6801AC11}">
      <dsp:nvSpPr>
        <dsp:cNvPr id="0" name=""/>
        <dsp:cNvSpPr/>
      </dsp:nvSpPr>
      <dsp:spPr>
        <a:xfrm>
          <a:off x="0" y="1663398"/>
          <a:ext cx="1289463" cy="716368"/>
        </a:xfrm>
        <a:prstGeom prst="rect">
          <a:avLst/>
        </a:prstGeom>
        <a:noFill/>
        <a:ln>
          <a:noFill/>
        </a:ln>
        <a:effectLst/>
      </dsp:spPr>
      <dsp:style>
        <a:lnRef idx="0">
          <a:scrgbClr r="0" g="0" b="0"/>
        </a:lnRef>
        <a:fillRef idx="0">
          <a:scrgbClr r="0" g="0" b="0"/>
        </a:fillRef>
        <a:effectRef idx="0">
          <a:scrgbClr r="0" g="0" b="0"/>
        </a:effectRef>
        <a:fontRef idx="minor"/>
      </dsp:style>
    </dsp:sp>
    <dsp:sp modelId="{31DA6283-DCD2-410E-94B4-7E8435EBB5ED}">
      <dsp:nvSpPr>
        <dsp:cNvPr id="0" name=""/>
        <dsp:cNvSpPr/>
      </dsp:nvSpPr>
      <dsp:spPr>
        <a:xfrm rot="5400000">
          <a:off x="168551" y="1524208"/>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smtClean="0">
              <a:ln w="18415" cmpd="sng">
                <a:prstDash val="solid"/>
              </a:ln>
              <a:effectLst>
                <a:outerShdw blurRad="63500" dir="3600000" algn="tl" rotWithShape="0">
                  <a:srgbClr val="000000">
                    <a:alpha val="70000"/>
                  </a:srgbClr>
                </a:outerShdw>
              </a:effectLst>
            </a:rPr>
            <a:t>3</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408026" y="1632659"/>
        <a:ext cx="714996" cy="821833"/>
      </dsp:txXfrm>
    </dsp:sp>
    <dsp:sp modelId="{B822D0A5-D3BC-4056-8A4C-D4AA137AD63F}">
      <dsp:nvSpPr>
        <dsp:cNvPr id="0" name=""/>
        <dsp:cNvSpPr/>
      </dsp:nvSpPr>
      <dsp:spPr>
        <a:xfrm rot="5400000">
          <a:off x="1817904" y="2515638"/>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6</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2057379" y="2624089"/>
        <a:ext cx="714996" cy="821833"/>
      </dsp:txXfrm>
    </dsp:sp>
    <dsp:sp modelId="{A7449746-3A62-4E5A-9C30-93D944B8AA82}">
      <dsp:nvSpPr>
        <dsp:cNvPr id="0" name=""/>
        <dsp:cNvSpPr/>
      </dsp:nvSpPr>
      <dsp:spPr>
        <a:xfrm>
          <a:off x="2965765" y="2586637"/>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F2779CC2-560C-486A-A9E0-41579FADFBB6}">
      <dsp:nvSpPr>
        <dsp:cNvPr id="0" name=""/>
        <dsp:cNvSpPr/>
      </dsp:nvSpPr>
      <dsp:spPr>
        <a:xfrm rot="5400000">
          <a:off x="696071" y="2515638"/>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5</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35546" y="2624089"/>
        <a:ext cx="714996" cy="821833"/>
      </dsp:txXfrm>
    </dsp:sp>
    <dsp:sp modelId="{1A51102E-C744-47D0-AAC7-F4BBA611F78C}">
      <dsp:nvSpPr>
        <dsp:cNvPr id="0" name=""/>
        <dsp:cNvSpPr/>
      </dsp:nvSpPr>
      <dsp:spPr>
        <a:xfrm rot="5400000">
          <a:off x="159171" y="350127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7</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398646" y="3609728"/>
        <a:ext cx="714996" cy="821833"/>
      </dsp:txXfrm>
    </dsp:sp>
    <dsp:sp modelId="{5C794374-4422-450F-A83C-A9228A437ACF}">
      <dsp:nvSpPr>
        <dsp:cNvPr id="0" name=""/>
        <dsp:cNvSpPr/>
      </dsp:nvSpPr>
      <dsp:spPr>
        <a:xfrm>
          <a:off x="0" y="3690243"/>
          <a:ext cx="1289463" cy="716368"/>
        </a:xfrm>
        <a:prstGeom prst="rect">
          <a:avLst/>
        </a:prstGeom>
        <a:noFill/>
        <a:ln>
          <a:noFill/>
        </a:ln>
        <a:effectLst/>
      </dsp:spPr>
      <dsp:style>
        <a:lnRef idx="0">
          <a:scrgbClr r="0" g="0" b="0"/>
        </a:lnRef>
        <a:fillRef idx="0">
          <a:scrgbClr r="0" g="0" b="0"/>
        </a:fillRef>
        <a:effectRef idx="0">
          <a:scrgbClr r="0" g="0" b="0"/>
        </a:effectRef>
        <a:fontRef idx="minor"/>
      </dsp:style>
    </dsp:sp>
    <dsp:sp modelId="{FB96835D-1C6C-43F2-9AD5-33A2E932561B}">
      <dsp:nvSpPr>
        <dsp:cNvPr id="0" name=""/>
        <dsp:cNvSpPr/>
      </dsp:nvSpPr>
      <dsp:spPr>
        <a:xfrm rot="5400000">
          <a:off x="1264114" y="3501277"/>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8</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1503589" y="3609728"/>
        <a:ext cx="714996" cy="821833"/>
      </dsp:txXfrm>
    </dsp:sp>
    <dsp:sp modelId="{D8977A30-3108-4C68-8430-36EEB5D0979C}">
      <dsp:nvSpPr>
        <dsp:cNvPr id="0" name=""/>
        <dsp:cNvSpPr/>
      </dsp:nvSpPr>
      <dsp:spPr>
        <a:xfrm rot="5400000">
          <a:off x="1264113" y="1533580"/>
          <a:ext cx="1193947" cy="1038734"/>
        </a:xfrm>
        <a:prstGeom prst="hexagon">
          <a:avLst>
            <a:gd name="adj" fmla="val 25000"/>
            <a:gd name="vf" fmla="val 1154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cap="none" spc="0" dirty="0" smtClean="0">
              <a:ln w="18415" cmpd="sng">
                <a:prstDash val="solid"/>
              </a:ln>
              <a:effectLst>
                <a:outerShdw blurRad="63500" dir="3600000" algn="tl" rotWithShape="0">
                  <a:srgbClr val="000000">
                    <a:alpha val="70000"/>
                  </a:srgbClr>
                </a:outerShdw>
              </a:effectLst>
            </a:rPr>
            <a:t>4</a:t>
          </a: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1503588" y="1642031"/>
        <a:ext cx="714996" cy="821833"/>
      </dsp:txXfrm>
    </dsp:sp>
    <dsp:sp modelId="{B6A7B0EE-B01B-447F-B246-2EDE00D024EC}">
      <dsp:nvSpPr>
        <dsp:cNvPr id="0" name=""/>
        <dsp:cNvSpPr/>
      </dsp:nvSpPr>
      <dsp:spPr>
        <a:xfrm>
          <a:off x="2965765" y="4703666"/>
          <a:ext cx="1332445" cy="716368"/>
        </a:xfrm>
        <a:prstGeom prst="rect">
          <a:avLst/>
        </a:prstGeom>
        <a:noFill/>
        <a:ln>
          <a:noFill/>
        </a:ln>
        <a:effectLst/>
      </dsp:spPr>
      <dsp:style>
        <a:lnRef idx="0">
          <a:scrgbClr r="0" g="0" b="0"/>
        </a:lnRef>
        <a:fillRef idx="0">
          <a:scrgbClr r="0" g="0" b="0"/>
        </a:fillRef>
        <a:effectRef idx="0">
          <a:scrgbClr r="0" g="0" b="0"/>
        </a:effectRef>
        <a:fontRef idx="minor"/>
      </dsp:style>
    </dsp:sp>
    <dsp:sp modelId="{6A435FA0-B6CD-4F8B-AA30-E54F93923960}">
      <dsp:nvSpPr>
        <dsp:cNvPr id="0" name=""/>
        <dsp:cNvSpPr/>
      </dsp:nvSpPr>
      <dsp:spPr>
        <a:xfrm rot="5400000">
          <a:off x="711642" y="4764068"/>
          <a:ext cx="1193947" cy="103873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0" kern="1200" cap="none" spc="0" dirty="0">
            <a:ln w="18415" cmpd="sng">
              <a:prstDash val="solid"/>
            </a:ln>
            <a:effectLst>
              <a:outerShdw blurRad="63500" dir="3600000" algn="tl" rotWithShape="0">
                <a:srgbClr val="000000">
                  <a:alpha val="70000"/>
                </a:srgbClr>
              </a:outerShdw>
            </a:effectLst>
          </a:endParaRPr>
        </a:p>
      </dsp:txBody>
      <dsp:txXfrm rot="-5400000">
        <a:off x="951117" y="4872519"/>
        <a:ext cx="714996" cy="821833"/>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7" y="0"/>
            <a:ext cx="2944283" cy="495300"/>
          </a:xfrm>
          <a:prstGeom prst="rect">
            <a:avLst/>
          </a:prstGeom>
        </p:spPr>
        <p:txBody>
          <a:bodyPr vert="horz" lIns="91440" tIns="45720" rIns="91440" bIns="45720" rtlCol="0"/>
          <a:lstStyle>
            <a:lvl1pPr algn="r">
              <a:defRPr sz="1200"/>
            </a:lvl1pPr>
          </a:lstStyle>
          <a:p>
            <a:fld id="{94F271EA-3B4C-4A00-9610-14B8649B0EB5}" type="datetimeFigureOut">
              <a:rPr lang="en-US" smtClean="0"/>
              <a:t>11/20/2012</a:t>
            </a:fld>
            <a:endParaRPr lang="en-US"/>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408982"/>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7" y="9408982"/>
            <a:ext cx="2944283" cy="495300"/>
          </a:xfrm>
          <a:prstGeom prst="rect">
            <a:avLst/>
          </a:prstGeom>
        </p:spPr>
        <p:txBody>
          <a:bodyPr vert="horz" lIns="91440" tIns="45720" rIns="91440" bIns="45720" rtlCol="0" anchor="b"/>
          <a:lstStyle>
            <a:lvl1pPr algn="r">
              <a:defRPr sz="1200"/>
            </a:lvl1pPr>
          </a:lstStyle>
          <a:p>
            <a:fld id="{DB5F1B65-9EE8-434F-BA3E-C13DFCA13100}" type="slidenum">
              <a:rPr lang="en-US" smtClean="0"/>
              <a:t>‹#›</a:t>
            </a:fld>
            <a:endParaRPr lang="en-US"/>
          </a:p>
        </p:txBody>
      </p:sp>
    </p:spTree>
    <p:extLst>
      <p:ext uri="{BB962C8B-B14F-4D97-AF65-F5344CB8AC3E}">
        <p14:creationId xmlns:p14="http://schemas.microsoft.com/office/powerpoint/2010/main" val="196152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5F1B65-9EE8-434F-BA3E-C13DFCA13100}" type="slidenum">
              <a:rPr lang="en-US" smtClean="0"/>
              <a:t>3</a:t>
            </a:fld>
            <a:endParaRPr lang="en-US"/>
          </a:p>
        </p:txBody>
      </p:sp>
    </p:spTree>
    <p:extLst>
      <p:ext uri="{BB962C8B-B14F-4D97-AF65-F5344CB8AC3E}">
        <p14:creationId xmlns:p14="http://schemas.microsoft.com/office/powerpoint/2010/main" val="274496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76433104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54208179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198871642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11/20/2012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5783391"/>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11/20/2012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905541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11/20/2012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5423486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11/20/2012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6203121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11/20/2012</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5487489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11/20/2012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899459"/>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11/20/2012</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6550371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11/20/2012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0170710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69611464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11/20/2012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7970469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11/20/2012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3392613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solidFill>
                  <a:prstClr val="black"/>
                </a:solidFill>
              </a:rPr>
              <a:pPr/>
              <a:t>11/20/2012</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5108078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11/20/2012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677878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11/20/2012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92537811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11/20/2012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236418875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11/20/2012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69738772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11/20/2012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70980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11/20/2012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34522243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C2BEF9-20EF-2F43-8A83-B7191E26B15D}" type="datetimeFigureOut">
              <a:rPr lang="en-US" smtClean="0"/>
              <a:pPr/>
              <a:t>11/20/2012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31DFE8A-18EC-3546-9761-261BA90C26D1}" type="slidenum">
              <a:rPr lang="en-US" smtClean="0"/>
              <a:pPr/>
              <a:t>‹#›</a:t>
            </a:fld>
            <a:endParaRPr lang="en-US"/>
          </a:p>
        </p:txBody>
      </p:sp>
    </p:spTree>
    <p:extLst>
      <p:ext uri="{BB962C8B-B14F-4D97-AF65-F5344CB8AC3E}">
        <p14:creationId xmlns:p14="http://schemas.microsoft.com/office/powerpoint/2010/main" val="205156361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794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664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itu.int/council/groups/cwg-wcit12/index.html" TargetMode="External"/><Relationship Id="rId2" Type="http://schemas.openxmlformats.org/officeDocument/2006/relationships/hyperlink" Target="http://www.itu.int/en/wcit-12/Pages/default.aspx" TargetMode="External"/><Relationship Id="rId1" Type="http://schemas.openxmlformats.org/officeDocument/2006/relationships/slideLayout" Target="../slideLayouts/slideLayout1.xml"/><Relationship Id="rId4" Type="http://schemas.openxmlformats.org/officeDocument/2006/relationships/hyperlink" Target="http://www.itu.int/en/wcit-12/Pages/public.a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882904"/>
      </p:ext>
    </p:extLst>
  </p:cSld>
  <p:clrMapOvr>
    <a:masterClrMapping/>
  </p:clrMapOvr>
  <p:transition spd="slow" advClick="0" advTm="5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311400" y="1117600"/>
            <a:ext cx="5426881" cy="10795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s-ES" sz="2600" dirty="0">
                <a:solidFill>
                  <a:srgbClr val="376092"/>
                </a:solidFill>
                <a:latin typeface="Calibri" pitchFamily="34" charset="0"/>
                <a:cs typeface="Calibri" pitchFamily="34" charset="0"/>
              </a:rPr>
              <a:t>La versión vigente del RTI no ha cambiado desde 1988</a:t>
            </a:r>
            <a:r>
              <a:rPr lang="en-GB" sz="2600" dirty="0" smtClean="0">
                <a:solidFill>
                  <a:srgbClr val="376092"/>
                </a:solidFill>
                <a:latin typeface="Calibri" pitchFamily="34" charset="0"/>
                <a:cs typeface="Calibri" pitchFamily="34" charset="0"/>
              </a:rPr>
              <a:t>.</a:t>
            </a:r>
          </a:p>
        </p:txBody>
      </p:sp>
      <p:sp>
        <p:nvSpPr>
          <p:cNvPr id="3" name="Right Arrow 2"/>
          <p:cNvSpPr/>
          <p:nvPr/>
        </p:nvSpPr>
        <p:spPr bwMode="auto">
          <a:xfrm>
            <a:off x="390276" y="2490498"/>
            <a:ext cx="8358188" cy="785812"/>
          </a:xfrm>
          <a:prstGeom prst="rightArrow">
            <a:avLst/>
          </a:prstGeom>
          <a:solidFill>
            <a:srgbClr val="1B5BA2"/>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anchor="ctr"/>
          <a:lstStyle/>
          <a:p>
            <a:pPr>
              <a:defRPr/>
            </a:pPr>
            <a:r>
              <a:rPr lang="en-US" b="1" dirty="0" smtClean="0">
                <a:solidFill>
                  <a:schemeClr val="bg1"/>
                </a:solidFill>
                <a:latin typeface="Calibri" pitchFamily="34" charset="0"/>
                <a:cs typeface="Calibri" pitchFamily="34" charset="0"/>
              </a:rPr>
              <a:t>1988</a:t>
            </a:r>
            <a:r>
              <a:rPr lang="en-US" dirty="0">
                <a:solidFill>
                  <a:schemeClr val="bg1"/>
                </a:solidFill>
                <a:latin typeface="Calibri" pitchFamily="34" charset="0"/>
                <a:cs typeface="Calibri" pitchFamily="34" charset="0"/>
              </a:rPr>
              <a:t>								</a:t>
            </a:r>
            <a:r>
              <a:rPr lang="en-US" dirty="0" smtClean="0">
                <a:solidFill>
                  <a:schemeClr val="bg1"/>
                </a:solidFill>
                <a:latin typeface="Calibri" pitchFamily="34" charset="0"/>
                <a:cs typeface="Calibri" pitchFamily="34" charset="0"/>
              </a:rPr>
              <a:t> </a:t>
            </a:r>
            <a:r>
              <a:rPr lang="en-US" b="1" dirty="0" smtClean="0">
                <a:solidFill>
                  <a:schemeClr val="bg1"/>
                </a:solidFill>
                <a:latin typeface="Calibri" pitchFamily="34" charset="0"/>
                <a:cs typeface="Calibri" pitchFamily="34" charset="0"/>
              </a:rPr>
              <a:t>2012</a:t>
            </a:r>
            <a:endParaRPr lang="en-US" b="1" dirty="0">
              <a:solidFill>
                <a:schemeClr val="bg1"/>
              </a:solidFill>
              <a:latin typeface="Calibri" pitchFamily="34" charset="0"/>
              <a:cs typeface="Calibri" pitchFamily="34" charset="0"/>
            </a:endParaRPr>
          </a:p>
        </p:txBody>
      </p:sp>
      <p:sp>
        <p:nvSpPr>
          <p:cNvPr id="4" name="Rectangle 3"/>
          <p:cNvSpPr/>
          <p:nvPr/>
        </p:nvSpPr>
        <p:spPr bwMode="auto">
          <a:xfrm>
            <a:off x="2445427" y="2556230"/>
            <a:ext cx="1295400" cy="838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r>
              <a:rPr lang="en-US" b="1" dirty="0">
                <a:solidFill>
                  <a:schemeClr val="tx1"/>
                </a:solidFill>
                <a:latin typeface="Calibri" pitchFamily="34" charset="0"/>
                <a:cs typeface="Calibri" pitchFamily="34" charset="0"/>
              </a:rPr>
              <a:t>RTI </a:t>
            </a:r>
            <a:br>
              <a:rPr lang="en-US" b="1" dirty="0">
                <a:solidFill>
                  <a:schemeClr val="tx1"/>
                </a:solidFill>
                <a:latin typeface="Calibri" pitchFamily="34" charset="0"/>
                <a:cs typeface="Calibri" pitchFamily="34" charset="0"/>
              </a:rPr>
            </a:br>
            <a:r>
              <a:rPr lang="en-US" sz="1400" i="1" dirty="0" smtClean="0">
                <a:solidFill>
                  <a:schemeClr val="tx1"/>
                </a:solidFill>
                <a:latin typeface="Calibri" pitchFamily="34" charset="0"/>
                <a:cs typeface="Calibri" pitchFamily="34" charset="0"/>
              </a:rPr>
              <a:t>(</a:t>
            </a:r>
            <a:r>
              <a:rPr lang="es-ES" sz="1400" i="1" dirty="0">
                <a:solidFill>
                  <a:schemeClr val="tx1"/>
                </a:solidFill>
                <a:latin typeface="Calibri" pitchFamily="34" charset="0"/>
                <a:cs typeface="Calibri" pitchFamily="34" charset="0"/>
              </a:rPr>
              <a:t>entró en vigor en 1990</a:t>
            </a:r>
            <a:r>
              <a:rPr lang="en-US" sz="1400" i="1" dirty="0" smtClean="0">
                <a:solidFill>
                  <a:schemeClr val="tx1"/>
                </a:solidFill>
                <a:latin typeface="Calibri" pitchFamily="34" charset="0"/>
                <a:cs typeface="Calibri" pitchFamily="34" charset="0"/>
              </a:rPr>
              <a:t>)</a:t>
            </a:r>
            <a:endParaRPr lang="en-US" sz="1600" i="1" dirty="0">
              <a:solidFill>
                <a:schemeClr val="tx1"/>
              </a:solidFill>
              <a:latin typeface="Calibri" pitchFamily="34" charset="0"/>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000" b="1" dirty="0">
                <a:solidFill>
                  <a:schemeClr val="tx2">
                    <a:lumMod val="75000"/>
                  </a:schemeClr>
                </a:solidFill>
              </a:rPr>
              <a:t>Es necesario revisar el RTI</a:t>
            </a:r>
            <a:endParaRPr lang="en-US" sz="3000" b="1" dirty="0">
              <a:solidFill>
                <a:schemeClr val="tx2">
                  <a:lumMod val="75000"/>
                </a:schemeClr>
              </a:solidFill>
            </a:endParaRPr>
          </a:p>
        </p:txBody>
      </p:sp>
      <p:sp>
        <p:nvSpPr>
          <p:cNvPr id="7" name="Content Placeholder 2"/>
          <p:cNvSpPr txBox="1">
            <a:spLocks/>
          </p:cNvSpPr>
          <p:nvPr/>
        </p:nvSpPr>
        <p:spPr>
          <a:xfrm>
            <a:off x="1858559" y="3762374"/>
            <a:ext cx="5426881" cy="2498725"/>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lgn="l"/>
            <a:r>
              <a:rPr lang="es-ES" sz="2600" dirty="0">
                <a:solidFill>
                  <a:srgbClr val="376092"/>
                </a:solidFill>
              </a:rPr>
              <a:t>En 1988 muy pocos países habían liberalizado su mercado</a:t>
            </a:r>
            <a:r>
              <a:rPr lang="en-US" sz="2600" dirty="0" smtClean="0">
                <a:solidFill>
                  <a:srgbClr val="376092"/>
                </a:solidFill>
                <a:latin typeface="Calibri" pitchFamily="34" charset="0"/>
                <a:cs typeface="Calibri" pitchFamily="34" charset="0"/>
              </a:rPr>
              <a:t>.</a:t>
            </a:r>
            <a:endParaRPr lang="en-US" sz="2600" dirty="0">
              <a:solidFill>
                <a:srgbClr val="376092"/>
              </a:solidFill>
              <a:latin typeface="Calibri" pitchFamily="34" charset="0"/>
              <a:cs typeface="Calibri" pitchFamily="34" charset="0"/>
            </a:endParaRPr>
          </a:p>
          <a:p>
            <a:pPr lvl="1" algn="l"/>
            <a:r>
              <a:rPr lang="es-ES" sz="2600" dirty="0">
                <a:solidFill>
                  <a:srgbClr val="376092"/>
                </a:solidFill>
                <a:latin typeface="Calibri" pitchFamily="34" charset="0"/>
                <a:cs typeface="Calibri" pitchFamily="34" charset="0"/>
              </a:rPr>
              <a:t>La mayoría de los operadores disfrutaban de un régimen de monopolio, bajo el control del gobierno o el </a:t>
            </a:r>
            <a:r>
              <a:rPr lang="es-ES" sz="2600" dirty="0" smtClean="0">
                <a:solidFill>
                  <a:srgbClr val="376092"/>
                </a:solidFill>
                <a:latin typeface="Calibri" pitchFamily="34" charset="0"/>
                <a:cs typeface="Calibri" pitchFamily="34" charset="0"/>
              </a:rPr>
              <a:t>Estado.</a:t>
            </a:r>
            <a:r>
              <a:rPr lang="en-GB" sz="2600" dirty="0" smtClean="0">
                <a:solidFill>
                  <a:srgbClr val="376092"/>
                </a:solidFill>
                <a:latin typeface="Calibri" pitchFamily="34" charset="0"/>
                <a:cs typeface="Calibri" pitchFamily="34" charset="0"/>
              </a:rPr>
              <a:t> </a:t>
            </a:r>
            <a:endParaRPr lang="en-GB" sz="2600" dirty="0">
              <a:solidFill>
                <a:srgbClr val="376092"/>
              </a:solidFill>
              <a:latin typeface="Calibri" pitchFamily="34" charset="0"/>
              <a:cs typeface="Calibri" pitchFamily="34" charset="0"/>
            </a:endParaRPr>
          </a:p>
        </p:txBody>
      </p:sp>
    </p:spTree>
    <p:extLst>
      <p:ext uri="{BB962C8B-B14F-4D97-AF65-F5344CB8AC3E}">
        <p14:creationId xmlns:p14="http://schemas.microsoft.com/office/powerpoint/2010/main" val="2718759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301" y="762000"/>
            <a:ext cx="5473699" cy="3378200"/>
          </a:xfrm>
          <a:prstGeom prst="rect">
            <a:avLst/>
          </a:prstGeom>
          <a:solidFill>
            <a:schemeClr val="bg2">
              <a:alpha val="5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2"/>
          <p:cNvSpPr txBox="1">
            <a:spLocks/>
          </p:cNvSpPr>
          <p:nvPr/>
        </p:nvSpPr>
        <p:spPr bwMode="auto">
          <a:xfrm>
            <a:off x="1588951" y="4215618"/>
            <a:ext cx="2582118" cy="19819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spcBef>
                <a:spcPts val="600"/>
              </a:spcBef>
              <a:spcAft>
                <a:spcPts val="600"/>
              </a:spcAft>
              <a:defRPr/>
            </a:pPr>
            <a:r>
              <a:rPr lang="es-ES" sz="1600" kern="0" dirty="0" smtClean="0">
                <a:solidFill>
                  <a:srgbClr val="376092"/>
                </a:solidFill>
              </a:rPr>
              <a:t>La </a:t>
            </a:r>
            <a:r>
              <a:rPr lang="es-ES" sz="1600" kern="0" dirty="0">
                <a:solidFill>
                  <a:srgbClr val="376092"/>
                </a:solidFill>
              </a:rPr>
              <a:t>tecnología y la política del entorno de las telecomunicaciones internacionales han cambiado considerablemente. Siguen evolucionando rápidamente</a:t>
            </a:r>
            <a:endParaRPr kumimoji="0" lang="en-US" sz="1600" b="0" i="0" u="none" strike="noStrike" kern="0" cap="none" spc="0" normalizeH="0" baseline="0" noProof="0" dirty="0" smtClean="0">
              <a:ln>
                <a:noFill/>
              </a:ln>
              <a:solidFill>
                <a:srgbClr val="376092"/>
              </a:solidFill>
              <a:effectLst/>
              <a:uLnTx/>
              <a:uFillTx/>
            </a:endParaRPr>
          </a:p>
        </p:txBody>
      </p:sp>
      <p:sp>
        <p:nvSpPr>
          <p:cNvPr id="7" name="TextBox 6"/>
          <p:cNvSpPr txBox="1">
            <a:spLocks noChangeArrowheads="1"/>
          </p:cNvSpPr>
          <p:nvPr/>
        </p:nvSpPr>
        <p:spPr bwMode="auto">
          <a:xfrm>
            <a:off x="5831801" y="3164155"/>
            <a:ext cx="2947917" cy="987963"/>
          </a:xfrm>
          <a:prstGeom prst="rect">
            <a:avLst/>
          </a:prstGeom>
          <a:noFill/>
          <a:ln w="9525">
            <a:noFill/>
            <a:miter lim="800000"/>
            <a:headEnd/>
            <a:tailEnd/>
          </a:ln>
        </p:spPr>
        <p:txBody>
          <a:bodyPr wrap="square">
            <a:spAutoFit/>
          </a:bodyPr>
          <a:lstStyle/>
          <a:p>
            <a:pPr lvl="0" defTabSz="914400">
              <a:lnSpc>
                <a:spcPct val="80000"/>
              </a:lnSpc>
              <a:defRPr/>
            </a:pPr>
            <a:r>
              <a:rPr lang="es-ES" kern="0" dirty="0">
                <a:solidFill>
                  <a:srgbClr val="376092"/>
                </a:solidFill>
                <a:latin typeface="Calibri" pitchFamily="34" charset="0"/>
                <a:cs typeface="Calibri" pitchFamily="34" charset="0"/>
              </a:rPr>
              <a:t>Paso de </a:t>
            </a:r>
            <a:r>
              <a:rPr lang="es-ES" b="1" kern="0" dirty="0">
                <a:solidFill>
                  <a:srgbClr val="376092"/>
                </a:solidFill>
                <a:latin typeface="Calibri" pitchFamily="34" charset="0"/>
                <a:cs typeface="Calibri" pitchFamily="34" charset="0"/>
              </a:rPr>
              <a:t>fijo a móvil</a:t>
            </a:r>
            <a:r>
              <a:rPr lang="es-ES" kern="0" dirty="0">
                <a:solidFill>
                  <a:srgbClr val="376092"/>
                </a:solidFill>
                <a:latin typeface="Calibri" pitchFamily="34" charset="0"/>
                <a:cs typeface="Calibri" pitchFamily="34" charset="0"/>
              </a:rPr>
              <a:t> y de </a:t>
            </a:r>
            <a:r>
              <a:rPr lang="es-ES" b="1" kern="0" dirty="0">
                <a:solidFill>
                  <a:srgbClr val="376092"/>
                </a:solidFill>
                <a:latin typeface="Calibri" pitchFamily="34" charset="0"/>
                <a:cs typeface="Calibri" pitchFamily="34" charset="0"/>
              </a:rPr>
              <a:t>voz a datos</a:t>
            </a:r>
            <a:r>
              <a:rPr lang="es-ES" kern="0" dirty="0">
                <a:solidFill>
                  <a:srgbClr val="376092"/>
                </a:solidFill>
                <a:latin typeface="Calibri" pitchFamily="34" charset="0"/>
                <a:cs typeface="Calibri" pitchFamily="34" charset="0"/>
              </a:rPr>
              <a:t> como motores del tráfico y principales fuentes de ingresos</a:t>
            </a:r>
            <a:endParaRPr kumimoji="0" lang="en-US" b="0" i="0" u="none" strike="noStrike" kern="0" cap="none" spc="0" normalizeH="0" baseline="0" noProof="0" dirty="0">
              <a:ln>
                <a:noFill/>
              </a:ln>
              <a:solidFill>
                <a:srgbClr val="376092"/>
              </a:solidFill>
              <a:effectLst/>
              <a:uLnTx/>
              <a:uFillTx/>
              <a:latin typeface="Calibri" pitchFamily="34" charset="0"/>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000" b="1" dirty="0">
                <a:solidFill>
                  <a:schemeClr val="tx2">
                    <a:lumMod val="75000"/>
                  </a:schemeClr>
                </a:solidFill>
              </a:rPr>
              <a:t>Es necesario revisar el RTI</a:t>
            </a:r>
            <a:endParaRPr lang="en-US" sz="3000" b="1" dirty="0">
              <a:solidFill>
                <a:schemeClr val="tx2">
                  <a:lumMod val="75000"/>
                </a:schemeClr>
              </a:solidFill>
            </a:endParaRPr>
          </a:p>
        </p:txBody>
      </p:sp>
      <p:sp>
        <p:nvSpPr>
          <p:cNvPr id="10" name="Content Placeholder 2"/>
          <p:cNvSpPr txBox="1">
            <a:spLocks/>
          </p:cNvSpPr>
          <p:nvPr/>
        </p:nvSpPr>
        <p:spPr bwMode="auto">
          <a:xfrm>
            <a:off x="4171069" y="4215618"/>
            <a:ext cx="2483731" cy="21470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spcBef>
                <a:spcPts val="600"/>
              </a:spcBef>
              <a:spcAft>
                <a:spcPts val="600"/>
              </a:spcAft>
              <a:defRPr/>
            </a:pPr>
            <a:r>
              <a:rPr lang="es-ES" sz="1600" kern="0" dirty="0" smtClean="0">
                <a:solidFill>
                  <a:srgbClr val="376092"/>
                </a:solidFill>
              </a:rPr>
              <a:t>La </a:t>
            </a:r>
            <a:r>
              <a:rPr lang="es-ES" sz="1600" kern="0" dirty="0">
                <a:solidFill>
                  <a:srgbClr val="376092"/>
                </a:solidFill>
              </a:rPr>
              <a:t>mayor utilización de infraestructuras y aplicaciones basadas en el IP significa oportunidades y dificultades para el sector de las TIC</a:t>
            </a:r>
            <a:endParaRPr lang="en-US" sz="1600" kern="0" dirty="0">
              <a:solidFill>
                <a:srgbClr val="376092"/>
              </a:solidFill>
            </a:endParaRPr>
          </a:p>
        </p:txBody>
      </p:sp>
      <p:sp>
        <p:nvSpPr>
          <p:cNvPr id="11" name="Content Placeholder 2"/>
          <p:cNvSpPr txBox="1">
            <a:spLocks/>
          </p:cNvSpPr>
          <p:nvPr/>
        </p:nvSpPr>
        <p:spPr bwMode="auto">
          <a:xfrm>
            <a:off x="6519118" y="4215617"/>
            <a:ext cx="2574082" cy="182799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spcBef>
                <a:spcPts val="600"/>
              </a:spcBef>
              <a:spcAft>
                <a:spcPts val="600"/>
              </a:spcAft>
              <a:defRPr/>
            </a:pPr>
            <a:r>
              <a:rPr lang="es-ES" sz="1600" kern="0" dirty="0" smtClean="0">
                <a:solidFill>
                  <a:srgbClr val="376092"/>
                </a:solidFill>
              </a:rPr>
              <a:t>A </a:t>
            </a:r>
            <a:r>
              <a:rPr lang="es-ES" sz="1600" kern="0" dirty="0">
                <a:solidFill>
                  <a:srgbClr val="376092"/>
                </a:solidFill>
              </a:rPr>
              <a:t>medida que evoluciona la tecnología los gobiernos evalúan sus planteamientos políticos y normativos para garantizar un entorno propicio</a:t>
            </a:r>
            <a:endParaRPr lang="en-US" sz="1600" kern="0" dirty="0">
              <a:solidFill>
                <a:srgbClr val="376092"/>
              </a:solidFill>
            </a:endParaRPr>
          </a:p>
        </p:txBody>
      </p:sp>
      <p:pic>
        <p:nvPicPr>
          <p:cNvPr id="9" name="Picture 8"/>
          <p:cNvPicPr>
            <a:picLocks noChangeAspect="1"/>
          </p:cNvPicPr>
          <p:nvPr/>
        </p:nvPicPr>
        <p:blipFill>
          <a:blip r:embed="rId2"/>
          <a:stretch>
            <a:fillRect/>
          </a:stretch>
        </p:blipFill>
        <p:spPr>
          <a:xfrm>
            <a:off x="5534198" y="2159000"/>
            <a:ext cx="2362200" cy="838200"/>
          </a:xfrm>
          <a:prstGeom prst="rect">
            <a:avLst/>
          </a:prstGeom>
        </p:spPr>
      </p:pic>
      <p:sp>
        <p:nvSpPr>
          <p:cNvPr id="15" name="TextBox 14"/>
          <p:cNvSpPr txBox="1"/>
          <p:nvPr/>
        </p:nvSpPr>
        <p:spPr>
          <a:xfrm>
            <a:off x="1343325" y="957782"/>
            <a:ext cx="3269651" cy="246221"/>
          </a:xfrm>
          <a:prstGeom prst="rect">
            <a:avLst/>
          </a:prstGeom>
          <a:noFill/>
        </p:spPr>
        <p:txBody>
          <a:bodyPr wrap="square" rtlCol="0">
            <a:spAutoFit/>
          </a:bodyPr>
          <a:lstStyle/>
          <a:p>
            <a:r>
              <a:rPr lang="fr-CH" sz="1000" b="1" dirty="0" smtClean="0"/>
              <a:t>ABONOS TELEFÓNICOS MÓVILES CELULARES</a:t>
            </a:r>
            <a:endParaRPr lang="en-US" sz="1000" b="1" dirty="0"/>
          </a:p>
        </p:txBody>
      </p:sp>
      <p:sp>
        <p:nvSpPr>
          <p:cNvPr id="17" name="TextBox 16"/>
          <p:cNvSpPr txBox="1"/>
          <p:nvPr/>
        </p:nvSpPr>
        <p:spPr>
          <a:xfrm>
            <a:off x="1343324" y="1207605"/>
            <a:ext cx="3269651" cy="246221"/>
          </a:xfrm>
          <a:prstGeom prst="rect">
            <a:avLst/>
          </a:prstGeom>
          <a:noFill/>
        </p:spPr>
        <p:txBody>
          <a:bodyPr wrap="square" rtlCol="0">
            <a:spAutoFit/>
          </a:bodyPr>
          <a:lstStyle/>
          <a:p>
            <a:r>
              <a:rPr lang="fr-CH" sz="1000" b="1" dirty="0" smtClean="0"/>
              <a:t>USUARIOS DE INTERNET</a:t>
            </a:r>
            <a:endParaRPr lang="en-US" sz="1000" b="1" dirty="0"/>
          </a:p>
        </p:txBody>
      </p:sp>
      <p:sp>
        <p:nvSpPr>
          <p:cNvPr id="18" name="TextBox 17"/>
          <p:cNvSpPr txBox="1"/>
          <p:nvPr/>
        </p:nvSpPr>
        <p:spPr>
          <a:xfrm>
            <a:off x="1343325" y="1446912"/>
            <a:ext cx="2935378" cy="246221"/>
          </a:xfrm>
          <a:prstGeom prst="rect">
            <a:avLst/>
          </a:prstGeom>
          <a:noFill/>
        </p:spPr>
        <p:txBody>
          <a:bodyPr wrap="square" rtlCol="0">
            <a:spAutoFit/>
          </a:bodyPr>
          <a:lstStyle/>
          <a:p>
            <a:r>
              <a:rPr lang="fr-CH" sz="1000" b="1" dirty="0" smtClean="0"/>
              <a:t>LÍNEAS TELEFÓNICAS FIJAS</a:t>
            </a:r>
            <a:endParaRPr lang="en-US" sz="1000" b="1" dirty="0"/>
          </a:p>
        </p:txBody>
      </p:sp>
      <p:sp>
        <p:nvSpPr>
          <p:cNvPr id="19" name="TextBox 18"/>
          <p:cNvSpPr txBox="1"/>
          <p:nvPr/>
        </p:nvSpPr>
        <p:spPr>
          <a:xfrm>
            <a:off x="1343325" y="1693133"/>
            <a:ext cx="2661516" cy="246221"/>
          </a:xfrm>
          <a:prstGeom prst="rect">
            <a:avLst/>
          </a:prstGeom>
          <a:noFill/>
        </p:spPr>
        <p:txBody>
          <a:bodyPr wrap="square" rtlCol="0">
            <a:spAutoFit/>
          </a:bodyPr>
          <a:lstStyle/>
          <a:p>
            <a:r>
              <a:rPr lang="fr-CH" sz="1000" b="1" dirty="0" smtClean="0"/>
              <a:t>ABONOS ACTIVOS A LA BANDA ANCHA MÓVIL</a:t>
            </a:r>
            <a:endParaRPr lang="en-US" sz="1000" b="1" dirty="0"/>
          </a:p>
        </p:txBody>
      </p:sp>
      <p:sp>
        <p:nvSpPr>
          <p:cNvPr id="20" name="TextBox 19"/>
          <p:cNvSpPr txBox="1"/>
          <p:nvPr/>
        </p:nvSpPr>
        <p:spPr>
          <a:xfrm>
            <a:off x="1343323" y="1918567"/>
            <a:ext cx="2302702" cy="553998"/>
          </a:xfrm>
          <a:prstGeom prst="rect">
            <a:avLst/>
          </a:prstGeom>
          <a:noFill/>
        </p:spPr>
        <p:txBody>
          <a:bodyPr wrap="square" rtlCol="0">
            <a:spAutoFit/>
          </a:bodyPr>
          <a:lstStyle/>
          <a:p>
            <a:r>
              <a:rPr lang="es-ES" sz="1000" b="1" dirty="0" smtClean="0"/>
              <a:t>ABONOS A LA BANDA ANCHA FIJA </a:t>
            </a:r>
            <a:r>
              <a:rPr lang="en-US" sz="1000" b="1" dirty="0" smtClean="0"/>
              <a:t>(ALÁMBRICA</a:t>
            </a:r>
            <a:r>
              <a:rPr lang="en-US" sz="1000" b="1" dirty="0"/>
              <a:t>)</a:t>
            </a:r>
          </a:p>
          <a:p>
            <a:r>
              <a:rPr lang="es-ES" sz="1000" b="1" dirty="0" smtClean="0"/>
              <a:t> </a:t>
            </a:r>
            <a:endParaRPr lang="en-US" sz="1000" b="1" dirty="0"/>
          </a:p>
        </p:txBody>
      </p:sp>
      <p:sp>
        <p:nvSpPr>
          <p:cNvPr id="21" name="TextBox 20"/>
          <p:cNvSpPr txBox="1"/>
          <p:nvPr/>
        </p:nvSpPr>
        <p:spPr>
          <a:xfrm rot="10800000" flipV="1">
            <a:off x="241300" y="1222879"/>
            <a:ext cx="369332" cy="1872242"/>
          </a:xfrm>
          <a:prstGeom prst="rect">
            <a:avLst/>
          </a:prstGeom>
          <a:noFill/>
        </p:spPr>
        <p:txBody>
          <a:bodyPr vert="vert270" wrap="square" rtlCol="0" anchor="ctr" anchorCtr="0">
            <a:spAutoFit/>
          </a:bodyPr>
          <a:lstStyle/>
          <a:p>
            <a:pPr algn="ctr"/>
            <a:r>
              <a:rPr lang="fr-CH" sz="1200" dirty="0" err="1"/>
              <a:t>Por</a:t>
            </a:r>
            <a:r>
              <a:rPr lang="fr-CH" sz="1200" dirty="0"/>
              <a:t> 100 habitantes</a:t>
            </a:r>
            <a:endParaRPr lang="en-US" sz="1200" dirty="0"/>
          </a:p>
        </p:txBody>
      </p:sp>
      <p:sp>
        <p:nvSpPr>
          <p:cNvPr id="25" name="TextBox 24"/>
          <p:cNvSpPr txBox="1"/>
          <p:nvPr/>
        </p:nvSpPr>
        <p:spPr>
          <a:xfrm>
            <a:off x="5828851" y="2144185"/>
            <a:ext cx="2063259" cy="830997"/>
          </a:xfrm>
          <a:prstGeom prst="rect">
            <a:avLst/>
          </a:prstGeom>
          <a:solidFill>
            <a:srgbClr val="FFFF00"/>
          </a:solidFill>
          <a:ln>
            <a:noFill/>
          </a:ln>
        </p:spPr>
        <p:txBody>
          <a:bodyPr wrap="square" rtlCol="0">
            <a:spAutoFit/>
          </a:bodyPr>
          <a:lstStyle/>
          <a:p>
            <a:r>
              <a:rPr lang="es-ES" sz="1600" b="1" dirty="0" smtClean="0"/>
              <a:t>2 400 MILLONES DE USUARIOS DE INTERNET EN 2011</a:t>
            </a:r>
            <a:endParaRPr lang="en-US" sz="1600" b="1" dirty="0"/>
          </a:p>
        </p:txBody>
      </p:sp>
      <p:grpSp>
        <p:nvGrpSpPr>
          <p:cNvPr id="27" name="Group 4"/>
          <p:cNvGrpSpPr>
            <a:grpSpLocks noChangeAspect="1"/>
          </p:cNvGrpSpPr>
          <p:nvPr/>
        </p:nvGrpSpPr>
        <p:grpSpPr bwMode="auto">
          <a:xfrm>
            <a:off x="566737" y="917575"/>
            <a:ext cx="4940300" cy="2838450"/>
            <a:chOff x="357" y="578"/>
            <a:chExt cx="3112" cy="1788"/>
          </a:xfrm>
        </p:grpSpPr>
        <p:grpSp>
          <p:nvGrpSpPr>
            <p:cNvPr id="29" name="Group 205"/>
            <p:cNvGrpSpPr>
              <a:grpSpLocks/>
            </p:cNvGrpSpPr>
            <p:nvPr/>
          </p:nvGrpSpPr>
          <p:grpSpPr bwMode="auto">
            <a:xfrm>
              <a:off x="357" y="578"/>
              <a:ext cx="3112" cy="1788"/>
              <a:chOff x="357" y="578"/>
              <a:chExt cx="3112" cy="1788"/>
            </a:xfrm>
          </p:grpSpPr>
          <p:sp>
            <p:nvSpPr>
              <p:cNvPr id="42" name="Freeform 5"/>
              <p:cNvSpPr>
                <a:spLocks/>
              </p:cNvSpPr>
              <p:nvPr/>
            </p:nvSpPr>
            <p:spPr bwMode="auto">
              <a:xfrm>
                <a:off x="622" y="598"/>
                <a:ext cx="2664" cy="1617"/>
              </a:xfrm>
              <a:custGeom>
                <a:avLst/>
                <a:gdLst>
                  <a:gd name="T0" fmla="*/ 0 w 7261"/>
                  <a:gd name="T1" fmla="*/ 0 h 4403"/>
                  <a:gd name="T2" fmla="*/ 0 w 7261"/>
                  <a:gd name="T3" fmla="*/ 0 h 4403"/>
                  <a:gd name="T4" fmla="*/ 0 w 7261"/>
                  <a:gd name="T5" fmla="*/ 4403 h 4403"/>
                  <a:gd name="T6" fmla="*/ 7261 w 7261"/>
                  <a:gd name="T7" fmla="*/ 4403 h 4403"/>
                </a:gdLst>
                <a:ahLst/>
                <a:cxnLst>
                  <a:cxn ang="0">
                    <a:pos x="T0" y="T1"/>
                  </a:cxn>
                  <a:cxn ang="0">
                    <a:pos x="T2" y="T3"/>
                  </a:cxn>
                  <a:cxn ang="0">
                    <a:pos x="T4" y="T5"/>
                  </a:cxn>
                  <a:cxn ang="0">
                    <a:pos x="T6" y="T7"/>
                  </a:cxn>
                </a:cxnLst>
                <a:rect l="0" t="0" r="r" b="b"/>
                <a:pathLst>
                  <a:path w="7261" h="4403">
                    <a:moveTo>
                      <a:pt x="0" y="0"/>
                    </a:moveTo>
                    <a:lnTo>
                      <a:pt x="0" y="0"/>
                    </a:lnTo>
                    <a:lnTo>
                      <a:pt x="0" y="4403"/>
                    </a:lnTo>
                    <a:lnTo>
                      <a:pt x="7261" y="4403"/>
                    </a:lnTo>
                  </a:path>
                </a:pathLst>
              </a:custGeom>
              <a:noFill/>
              <a:ln w="5" cap="flat">
                <a:solidFill>
                  <a:srgbClr val="5761A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2"/>
              <p:cNvSpPr>
                <a:spLocks/>
              </p:cNvSpPr>
              <p:nvPr/>
            </p:nvSpPr>
            <p:spPr bwMode="auto">
              <a:xfrm>
                <a:off x="357" y="578"/>
                <a:ext cx="30" cy="92"/>
              </a:xfrm>
              <a:custGeom>
                <a:avLst/>
                <a:gdLst>
                  <a:gd name="T0" fmla="*/ 61 w 82"/>
                  <a:gd name="T1" fmla="*/ 0 h 251"/>
                  <a:gd name="T2" fmla="*/ 61 w 82"/>
                  <a:gd name="T3" fmla="*/ 0 h 251"/>
                  <a:gd name="T4" fmla="*/ 82 w 82"/>
                  <a:gd name="T5" fmla="*/ 0 h 251"/>
                  <a:gd name="T6" fmla="*/ 82 w 82"/>
                  <a:gd name="T7" fmla="*/ 251 h 251"/>
                  <a:gd name="T8" fmla="*/ 54 w 82"/>
                  <a:gd name="T9" fmla="*/ 251 h 251"/>
                  <a:gd name="T10" fmla="*/ 54 w 82"/>
                  <a:gd name="T11" fmla="*/ 29 h 251"/>
                  <a:gd name="T12" fmla="*/ 7 w 82"/>
                  <a:gd name="T13" fmla="*/ 44 h 251"/>
                  <a:gd name="T14" fmla="*/ 0 w 82"/>
                  <a:gd name="T15" fmla="*/ 21 h 251"/>
                  <a:gd name="T16" fmla="*/ 61 w 82"/>
                  <a:gd name="T1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51">
                    <a:moveTo>
                      <a:pt x="61" y="0"/>
                    </a:moveTo>
                    <a:lnTo>
                      <a:pt x="61" y="0"/>
                    </a:lnTo>
                    <a:lnTo>
                      <a:pt x="82" y="0"/>
                    </a:lnTo>
                    <a:lnTo>
                      <a:pt x="82" y="251"/>
                    </a:lnTo>
                    <a:lnTo>
                      <a:pt x="54" y="251"/>
                    </a:lnTo>
                    <a:lnTo>
                      <a:pt x="54" y="29"/>
                    </a:lnTo>
                    <a:lnTo>
                      <a:pt x="7" y="44"/>
                    </a:lnTo>
                    <a:lnTo>
                      <a:pt x="0" y="21"/>
                    </a:lnTo>
                    <a:lnTo>
                      <a:pt x="6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43"/>
              <p:cNvSpPr>
                <a:spLocks noEditPoints="1"/>
              </p:cNvSpPr>
              <p:nvPr/>
            </p:nvSpPr>
            <p:spPr bwMode="auto">
              <a:xfrm>
                <a:off x="408" y="578"/>
                <a:ext cx="77" cy="94"/>
              </a:xfrm>
              <a:custGeom>
                <a:avLst/>
                <a:gdLst>
                  <a:gd name="T0" fmla="*/ 105 w 210"/>
                  <a:gd name="T1" fmla="*/ 24 h 256"/>
                  <a:gd name="T2" fmla="*/ 105 w 210"/>
                  <a:gd name="T3" fmla="*/ 24 h 256"/>
                  <a:gd name="T4" fmla="*/ 30 w 210"/>
                  <a:gd name="T5" fmla="*/ 127 h 256"/>
                  <a:gd name="T6" fmla="*/ 106 w 210"/>
                  <a:gd name="T7" fmla="*/ 230 h 256"/>
                  <a:gd name="T8" fmla="*/ 181 w 210"/>
                  <a:gd name="T9" fmla="*/ 128 h 256"/>
                  <a:gd name="T10" fmla="*/ 105 w 210"/>
                  <a:gd name="T11" fmla="*/ 24 h 256"/>
                  <a:gd name="T12" fmla="*/ 105 w 210"/>
                  <a:gd name="T13" fmla="*/ 256 h 256"/>
                  <a:gd name="T14" fmla="*/ 105 w 210"/>
                  <a:gd name="T15" fmla="*/ 256 h 256"/>
                  <a:gd name="T16" fmla="*/ 0 w 210"/>
                  <a:gd name="T17" fmla="*/ 128 h 256"/>
                  <a:gd name="T18" fmla="*/ 106 w 210"/>
                  <a:gd name="T19" fmla="*/ 0 h 256"/>
                  <a:gd name="T20" fmla="*/ 210 w 210"/>
                  <a:gd name="T21" fmla="*/ 127 h 256"/>
                  <a:gd name="T22" fmla="*/ 105 w 210"/>
                  <a:gd name="T23"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6">
                    <a:moveTo>
                      <a:pt x="105" y="24"/>
                    </a:moveTo>
                    <a:lnTo>
                      <a:pt x="105" y="24"/>
                    </a:lnTo>
                    <a:cubicBezTo>
                      <a:pt x="59" y="24"/>
                      <a:pt x="30" y="72"/>
                      <a:pt x="30" y="127"/>
                    </a:cubicBezTo>
                    <a:cubicBezTo>
                      <a:pt x="30" y="182"/>
                      <a:pt x="59" y="230"/>
                      <a:pt x="106" y="230"/>
                    </a:cubicBezTo>
                    <a:cubicBezTo>
                      <a:pt x="152" y="230"/>
                      <a:pt x="181" y="182"/>
                      <a:pt x="181" y="128"/>
                    </a:cubicBezTo>
                    <a:cubicBezTo>
                      <a:pt x="181" y="73"/>
                      <a:pt x="152" y="24"/>
                      <a:pt x="105" y="24"/>
                    </a:cubicBezTo>
                    <a:close/>
                    <a:moveTo>
                      <a:pt x="105" y="256"/>
                    </a:moveTo>
                    <a:lnTo>
                      <a:pt x="105" y="256"/>
                    </a:lnTo>
                    <a:cubicBezTo>
                      <a:pt x="41" y="256"/>
                      <a:pt x="0" y="198"/>
                      <a:pt x="0" y="128"/>
                    </a:cubicBezTo>
                    <a:cubicBezTo>
                      <a:pt x="0" y="58"/>
                      <a:pt x="42" y="0"/>
                      <a:pt x="106" y="0"/>
                    </a:cubicBezTo>
                    <a:cubicBezTo>
                      <a:pt x="170" y="0"/>
                      <a:pt x="210" y="57"/>
                      <a:pt x="210" y="127"/>
                    </a:cubicBezTo>
                    <a:cubicBezTo>
                      <a:pt x="210" y="197"/>
                      <a:pt x="169" y="256"/>
                      <a:pt x="105" y="25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44"/>
              <p:cNvSpPr>
                <a:spLocks noEditPoints="1"/>
              </p:cNvSpPr>
              <p:nvPr/>
            </p:nvSpPr>
            <p:spPr bwMode="auto">
              <a:xfrm>
                <a:off x="501" y="578"/>
                <a:ext cx="77" cy="94"/>
              </a:xfrm>
              <a:custGeom>
                <a:avLst/>
                <a:gdLst>
                  <a:gd name="T0" fmla="*/ 105 w 210"/>
                  <a:gd name="T1" fmla="*/ 24 h 256"/>
                  <a:gd name="T2" fmla="*/ 105 w 210"/>
                  <a:gd name="T3" fmla="*/ 24 h 256"/>
                  <a:gd name="T4" fmla="*/ 29 w 210"/>
                  <a:gd name="T5" fmla="*/ 127 h 256"/>
                  <a:gd name="T6" fmla="*/ 106 w 210"/>
                  <a:gd name="T7" fmla="*/ 230 h 256"/>
                  <a:gd name="T8" fmla="*/ 181 w 210"/>
                  <a:gd name="T9" fmla="*/ 128 h 256"/>
                  <a:gd name="T10" fmla="*/ 105 w 210"/>
                  <a:gd name="T11" fmla="*/ 24 h 256"/>
                  <a:gd name="T12" fmla="*/ 105 w 210"/>
                  <a:gd name="T13" fmla="*/ 256 h 256"/>
                  <a:gd name="T14" fmla="*/ 105 w 210"/>
                  <a:gd name="T15" fmla="*/ 256 h 256"/>
                  <a:gd name="T16" fmla="*/ 0 w 210"/>
                  <a:gd name="T17" fmla="*/ 128 h 256"/>
                  <a:gd name="T18" fmla="*/ 106 w 210"/>
                  <a:gd name="T19" fmla="*/ 0 h 256"/>
                  <a:gd name="T20" fmla="*/ 210 w 210"/>
                  <a:gd name="T21" fmla="*/ 127 h 256"/>
                  <a:gd name="T22" fmla="*/ 105 w 210"/>
                  <a:gd name="T23"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6">
                    <a:moveTo>
                      <a:pt x="105" y="24"/>
                    </a:moveTo>
                    <a:lnTo>
                      <a:pt x="105" y="24"/>
                    </a:lnTo>
                    <a:cubicBezTo>
                      <a:pt x="59" y="24"/>
                      <a:pt x="29" y="72"/>
                      <a:pt x="29" y="127"/>
                    </a:cubicBezTo>
                    <a:cubicBezTo>
                      <a:pt x="29" y="182"/>
                      <a:pt x="59" y="230"/>
                      <a:pt x="106" y="230"/>
                    </a:cubicBezTo>
                    <a:cubicBezTo>
                      <a:pt x="152" y="230"/>
                      <a:pt x="181" y="182"/>
                      <a:pt x="181" y="128"/>
                    </a:cubicBezTo>
                    <a:cubicBezTo>
                      <a:pt x="181" y="73"/>
                      <a:pt x="152" y="24"/>
                      <a:pt x="105" y="24"/>
                    </a:cubicBezTo>
                    <a:close/>
                    <a:moveTo>
                      <a:pt x="105" y="256"/>
                    </a:moveTo>
                    <a:lnTo>
                      <a:pt x="105" y="256"/>
                    </a:lnTo>
                    <a:cubicBezTo>
                      <a:pt x="41" y="256"/>
                      <a:pt x="0" y="198"/>
                      <a:pt x="0" y="128"/>
                    </a:cubicBezTo>
                    <a:cubicBezTo>
                      <a:pt x="0" y="58"/>
                      <a:pt x="42" y="0"/>
                      <a:pt x="106" y="0"/>
                    </a:cubicBezTo>
                    <a:cubicBezTo>
                      <a:pt x="170" y="0"/>
                      <a:pt x="210" y="57"/>
                      <a:pt x="210" y="127"/>
                    </a:cubicBezTo>
                    <a:cubicBezTo>
                      <a:pt x="210" y="197"/>
                      <a:pt x="169" y="256"/>
                      <a:pt x="105" y="25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45"/>
              <p:cNvSpPr>
                <a:spLocks noEditPoints="1"/>
              </p:cNvSpPr>
              <p:nvPr/>
            </p:nvSpPr>
            <p:spPr bwMode="auto">
              <a:xfrm>
                <a:off x="417" y="891"/>
                <a:ext cx="69" cy="94"/>
              </a:xfrm>
              <a:custGeom>
                <a:avLst/>
                <a:gdLst>
                  <a:gd name="T0" fmla="*/ 93 w 187"/>
                  <a:gd name="T1" fmla="*/ 24 h 256"/>
                  <a:gd name="T2" fmla="*/ 93 w 187"/>
                  <a:gd name="T3" fmla="*/ 24 h 256"/>
                  <a:gd name="T4" fmla="*/ 37 w 187"/>
                  <a:gd name="T5" fmla="*/ 68 h 256"/>
                  <a:gd name="T6" fmla="*/ 93 w 187"/>
                  <a:gd name="T7" fmla="*/ 113 h 256"/>
                  <a:gd name="T8" fmla="*/ 150 w 187"/>
                  <a:gd name="T9" fmla="*/ 68 h 256"/>
                  <a:gd name="T10" fmla="*/ 93 w 187"/>
                  <a:gd name="T11" fmla="*/ 24 h 256"/>
                  <a:gd name="T12" fmla="*/ 93 w 187"/>
                  <a:gd name="T13" fmla="*/ 137 h 256"/>
                  <a:gd name="T14" fmla="*/ 93 w 187"/>
                  <a:gd name="T15" fmla="*/ 137 h 256"/>
                  <a:gd name="T16" fmla="*/ 28 w 187"/>
                  <a:gd name="T17" fmla="*/ 184 h 256"/>
                  <a:gd name="T18" fmla="*/ 93 w 187"/>
                  <a:gd name="T19" fmla="*/ 231 h 256"/>
                  <a:gd name="T20" fmla="*/ 158 w 187"/>
                  <a:gd name="T21" fmla="*/ 184 h 256"/>
                  <a:gd name="T22" fmla="*/ 93 w 187"/>
                  <a:gd name="T23" fmla="*/ 137 h 256"/>
                  <a:gd name="T24" fmla="*/ 93 w 187"/>
                  <a:gd name="T25" fmla="*/ 256 h 256"/>
                  <a:gd name="T26" fmla="*/ 93 w 187"/>
                  <a:gd name="T27" fmla="*/ 256 h 256"/>
                  <a:gd name="T28" fmla="*/ 0 w 187"/>
                  <a:gd name="T29" fmla="*/ 185 h 256"/>
                  <a:gd name="T30" fmla="*/ 51 w 187"/>
                  <a:gd name="T31" fmla="*/ 123 h 256"/>
                  <a:gd name="T32" fmla="*/ 9 w 187"/>
                  <a:gd name="T33" fmla="*/ 66 h 256"/>
                  <a:gd name="T34" fmla="*/ 93 w 187"/>
                  <a:gd name="T35" fmla="*/ 0 h 256"/>
                  <a:gd name="T36" fmla="*/ 178 w 187"/>
                  <a:gd name="T37" fmla="*/ 66 h 256"/>
                  <a:gd name="T38" fmla="*/ 136 w 187"/>
                  <a:gd name="T39" fmla="*/ 123 h 256"/>
                  <a:gd name="T40" fmla="*/ 187 w 187"/>
                  <a:gd name="T41" fmla="*/ 185 h 256"/>
                  <a:gd name="T42" fmla="*/ 93 w 187"/>
                  <a:gd name="T43"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7" h="256">
                    <a:moveTo>
                      <a:pt x="93" y="24"/>
                    </a:moveTo>
                    <a:lnTo>
                      <a:pt x="93" y="24"/>
                    </a:lnTo>
                    <a:cubicBezTo>
                      <a:pt x="61" y="24"/>
                      <a:pt x="37" y="42"/>
                      <a:pt x="37" y="68"/>
                    </a:cubicBezTo>
                    <a:cubicBezTo>
                      <a:pt x="37" y="95"/>
                      <a:pt x="62" y="113"/>
                      <a:pt x="93" y="113"/>
                    </a:cubicBezTo>
                    <a:cubicBezTo>
                      <a:pt x="125" y="113"/>
                      <a:pt x="150" y="95"/>
                      <a:pt x="150" y="68"/>
                    </a:cubicBezTo>
                    <a:cubicBezTo>
                      <a:pt x="150" y="43"/>
                      <a:pt x="126" y="24"/>
                      <a:pt x="93" y="24"/>
                    </a:cubicBezTo>
                    <a:close/>
                    <a:moveTo>
                      <a:pt x="93" y="137"/>
                    </a:moveTo>
                    <a:lnTo>
                      <a:pt x="93" y="137"/>
                    </a:lnTo>
                    <a:cubicBezTo>
                      <a:pt x="57" y="137"/>
                      <a:pt x="28" y="156"/>
                      <a:pt x="28" y="184"/>
                    </a:cubicBezTo>
                    <a:cubicBezTo>
                      <a:pt x="28" y="210"/>
                      <a:pt x="53" y="231"/>
                      <a:pt x="93" y="231"/>
                    </a:cubicBezTo>
                    <a:cubicBezTo>
                      <a:pt x="134" y="231"/>
                      <a:pt x="158" y="210"/>
                      <a:pt x="158" y="184"/>
                    </a:cubicBezTo>
                    <a:cubicBezTo>
                      <a:pt x="158" y="156"/>
                      <a:pt x="130" y="137"/>
                      <a:pt x="93" y="137"/>
                    </a:cubicBezTo>
                    <a:close/>
                    <a:moveTo>
                      <a:pt x="93" y="256"/>
                    </a:moveTo>
                    <a:lnTo>
                      <a:pt x="93" y="256"/>
                    </a:lnTo>
                    <a:cubicBezTo>
                      <a:pt x="41" y="256"/>
                      <a:pt x="0" y="227"/>
                      <a:pt x="0" y="185"/>
                    </a:cubicBezTo>
                    <a:cubicBezTo>
                      <a:pt x="0" y="155"/>
                      <a:pt x="21" y="134"/>
                      <a:pt x="51" y="123"/>
                    </a:cubicBezTo>
                    <a:cubicBezTo>
                      <a:pt x="28" y="113"/>
                      <a:pt x="9" y="95"/>
                      <a:pt x="9" y="66"/>
                    </a:cubicBezTo>
                    <a:cubicBezTo>
                      <a:pt x="9" y="27"/>
                      <a:pt x="48" y="0"/>
                      <a:pt x="93" y="0"/>
                    </a:cubicBezTo>
                    <a:cubicBezTo>
                      <a:pt x="139" y="0"/>
                      <a:pt x="178" y="27"/>
                      <a:pt x="178" y="66"/>
                    </a:cubicBezTo>
                    <a:cubicBezTo>
                      <a:pt x="178" y="95"/>
                      <a:pt x="159" y="113"/>
                      <a:pt x="136" y="123"/>
                    </a:cubicBezTo>
                    <a:cubicBezTo>
                      <a:pt x="165" y="134"/>
                      <a:pt x="187" y="155"/>
                      <a:pt x="187" y="185"/>
                    </a:cubicBezTo>
                    <a:cubicBezTo>
                      <a:pt x="187" y="227"/>
                      <a:pt x="146" y="256"/>
                      <a:pt x="93" y="25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46"/>
              <p:cNvSpPr>
                <a:spLocks noEditPoints="1"/>
              </p:cNvSpPr>
              <p:nvPr/>
            </p:nvSpPr>
            <p:spPr bwMode="auto">
              <a:xfrm>
                <a:off x="501" y="890"/>
                <a:ext cx="77" cy="95"/>
              </a:xfrm>
              <a:custGeom>
                <a:avLst/>
                <a:gdLst>
                  <a:gd name="T0" fmla="*/ 105 w 210"/>
                  <a:gd name="T1" fmla="*/ 26 h 257"/>
                  <a:gd name="T2" fmla="*/ 105 w 210"/>
                  <a:gd name="T3" fmla="*/ 26 h 257"/>
                  <a:gd name="T4" fmla="*/ 29 w 210"/>
                  <a:gd name="T5" fmla="*/ 128 h 257"/>
                  <a:gd name="T6" fmla="*/ 106 w 210"/>
                  <a:gd name="T7" fmla="*/ 232 h 257"/>
                  <a:gd name="T8" fmla="*/ 181 w 210"/>
                  <a:gd name="T9" fmla="*/ 129 h 257"/>
                  <a:gd name="T10" fmla="*/ 105 w 210"/>
                  <a:gd name="T11" fmla="*/ 26 h 257"/>
                  <a:gd name="T12" fmla="*/ 105 w 210"/>
                  <a:gd name="T13" fmla="*/ 257 h 257"/>
                  <a:gd name="T14" fmla="*/ 105 w 210"/>
                  <a:gd name="T15" fmla="*/ 257 h 257"/>
                  <a:gd name="T16" fmla="*/ 0 w 210"/>
                  <a:gd name="T17" fmla="*/ 129 h 257"/>
                  <a:gd name="T18" fmla="*/ 106 w 210"/>
                  <a:gd name="T19" fmla="*/ 0 h 257"/>
                  <a:gd name="T20" fmla="*/ 210 w 210"/>
                  <a:gd name="T21" fmla="*/ 128 h 257"/>
                  <a:gd name="T22" fmla="*/ 105 w 210"/>
                  <a:gd name="T23"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7">
                    <a:moveTo>
                      <a:pt x="105" y="26"/>
                    </a:moveTo>
                    <a:lnTo>
                      <a:pt x="105" y="26"/>
                    </a:lnTo>
                    <a:cubicBezTo>
                      <a:pt x="59" y="26"/>
                      <a:pt x="29" y="73"/>
                      <a:pt x="29" y="128"/>
                    </a:cubicBezTo>
                    <a:cubicBezTo>
                      <a:pt x="29" y="183"/>
                      <a:pt x="59" y="232"/>
                      <a:pt x="106" y="232"/>
                    </a:cubicBezTo>
                    <a:cubicBezTo>
                      <a:pt x="152" y="232"/>
                      <a:pt x="181" y="184"/>
                      <a:pt x="181" y="129"/>
                    </a:cubicBezTo>
                    <a:cubicBezTo>
                      <a:pt x="181" y="74"/>
                      <a:pt x="152" y="26"/>
                      <a:pt x="105" y="26"/>
                    </a:cubicBezTo>
                    <a:close/>
                    <a:moveTo>
                      <a:pt x="105" y="257"/>
                    </a:moveTo>
                    <a:lnTo>
                      <a:pt x="105" y="257"/>
                    </a:lnTo>
                    <a:cubicBezTo>
                      <a:pt x="41" y="257"/>
                      <a:pt x="0" y="199"/>
                      <a:pt x="0" y="129"/>
                    </a:cubicBezTo>
                    <a:cubicBezTo>
                      <a:pt x="0" y="59"/>
                      <a:pt x="42" y="0"/>
                      <a:pt x="106" y="0"/>
                    </a:cubicBezTo>
                    <a:cubicBezTo>
                      <a:pt x="170" y="0"/>
                      <a:pt x="210" y="58"/>
                      <a:pt x="210" y="128"/>
                    </a:cubicBezTo>
                    <a:cubicBezTo>
                      <a:pt x="210" y="198"/>
                      <a:pt x="169" y="257"/>
                      <a:pt x="105" y="25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47"/>
              <p:cNvSpPr>
                <a:spLocks noEditPoints="1"/>
              </p:cNvSpPr>
              <p:nvPr/>
            </p:nvSpPr>
            <p:spPr bwMode="auto">
              <a:xfrm>
                <a:off x="416" y="1204"/>
                <a:ext cx="69" cy="94"/>
              </a:xfrm>
              <a:custGeom>
                <a:avLst/>
                <a:gdLst>
                  <a:gd name="T0" fmla="*/ 96 w 186"/>
                  <a:gd name="T1" fmla="*/ 121 h 257"/>
                  <a:gd name="T2" fmla="*/ 96 w 186"/>
                  <a:gd name="T3" fmla="*/ 121 h 257"/>
                  <a:gd name="T4" fmla="*/ 34 w 186"/>
                  <a:gd name="T5" fmla="*/ 176 h 257"/>
                  <a:gd name="T6" fmla="*/ 97 w 186"/>
                  <a:gd name="T7" fmla="*/ 232 h 257"/>
                  <a:gd name="T8" fmla="*/ 157 w 186"/>
                  <a:gd name="T9" fmla="*/ 175 h 257"/>
                  <a:gd name="T10" fmla="*/ 96 w 186"/>
                  <a:gd name="T11" fmla="*/ 121 h 257"/>
                  <a:gd name="T12" fmla="*/ 161 w 186"/>
                  <a:gd name="T13" fmla="*/ 50 h 257"/>
                  <a:gd name="T14" fmla="*/ 161 w 186"/>
                  <a:gd name="T15" fmla="*/ 50 h 257"/>
                  <a:gd name="T16" fmla="*/ 102 w 186"/>
                  <a:gd name="T17" fmla="*/ 25 h 257"/>
                  <a:gd name="T18" fmla="*/ 29 w 186"/>
                  <a:gd name="T19" fmla="*/ 135 h 257"/>
                  <a:gd name="T20" fmla="*/ 100 w 186"/>
                  <a:gd name="T21" fmla="*/ 97 h 257"/>
                  <a:gd name="T22" fmla="*/ 186 w 186"/>
                  <a:gd name="T23" fmla="*/ 174 h 257"/>
                  <a:gd name="T24" fmla="*/ 97 w 186"/>
                  <a:gd name="T25" fmla="*/ 257 h 257"/>
                  <a:gd name="T26" fmla="*/ 31 w 186"/>
                  <a:gd name="T27" fmla="*/ 231 h 257"/>
                  <a:gd name="T28" fmla="*/ 0 w 186"/>
                  <a:gd name="T29" fmla="*/ 135 h 257"/>
                  <a:gd name="T30" fmla="*/ 104 w 186"/>
                  <a:gd name="T31" fmla="*/ 0 h 257"/>
                  <a:gd name="T32" fmla="*/ 177 w 186"/>
                  <a:gd name="T33" fmla="*/ 28 h 257"/>
                  <a:gd name="T34" fmla="*/ 161 w 186"/>
                  <a:gd name="T35" fmla="*/ 5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257">
                    <a:moveTo>
                      <a:pt x="96" y="121"/>
                    </a:moveTo>
                    <a:lnTo>
                      <a:pt x="96" y="121"/>
                    </a:lnTo>
                    <a:cubicBezTo>
                      <a:pt x="59" y="121"/>
                      <a:pt x="34" y="148"/>
                      <a:pt x="34" y="176"/>
                    </a:cubicBezTo>
                    <a:cubicBezTo>
                      <a:pt x="34" y="208"/>
                      <a:pt x="61" y="232"/>
                      <a:pt x="97" y="232"/>
                    </a:cubicBezTo>
                    <a:cubicBezTo>
                      <a:pt x="134" y="232"/>
                      <a:pt x="157" y="207"/>
                      <a:pt x="157" y="175"/>
                    </a:cubicBezTo>
                    <a:cubicBezTo>
                      <a:pt x="157" y="144"/>
                      <a:pt x="132" y="121"/>
                      <a:pt x="96" y="121"/>
                    </a:cubicBezTo>
                    <a:close/>
                    <a:moveTo>
                      <a:pt x="161" y="50"/>
                    </a:moveTo>
                    <a:lnTo>
                      <a:pt x="161" y="50"/>
                    </a:lnTo>
                    <a:cubicBezTo>
                      <a:pt x="142" y="34"/>
                      <a:pt x="125" y="25"/>
                      <a:pt x="102" y="25"/>
                    </a:cubicBezTo>
                    <a:cubicBezTo>
                      <a:pt x="57" y="25"/>
                      <a:pt x="29" y="71"/>
                      <a:pt x="29" y="135"/>
                    </a:cubicBezTo>
                    <a:cubicBezTo>
                      <a:pt x="43" y="115"/>
                      <a:pt x="64" y="97"/>
                      <a:pt x="100" y="97"/>
                    </a:cubicBezTo>
                    <a:cubicBezTo>
                      <a:pt x="147" y="97"/>
                      <a:pt x="186" y="127"/>
                      <a:pt x="186" y="174"/>
                    </a:cubicBezTo>
                    <a:cubicBezTo>
                      <a:pt x="186" y="222"/>
                      <a:pt x="147" y="257"/>
                      <a:pt x="97" y="257"/>
                    </a:cubicBezTo>
                    <a:cubicBezTo>
                      <a:pt x="69" y="257"/>
                      <a:pt x="47" y="247"/>
                      <a:pt x="31" y="231"/>
                    </a:cubicBezTo>
                    <a:cubicBezTo>
                      <a:pt x="12" y="212"/>
                      <a:pt x="0" y="186"/>
                      <a:pt x="0" y="135"/>
                    </a:cubicBezTo>
                    <a:cubicBezTo>
                      <a:pt x="0" y="59"/>
                      <a:pt x="39" y="0"/>
                      <a:pt x="104" y="0"/>
                    </a:cubicBezTo>
                    <a:cubicBezTo>
                      <a:pt x="133" y="0"/>
                      <a:pt x="155" y="10"/>
                      <a:pt x="177" y="28"/>
                    </a:cubicBezTo>
                    <a:lnTo>
                      <a:pt x="161" y="5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48"/>
              <p:cNvSpPr>
                <a:spLocks noEditPoints="1"/>
              </p:cNvSpPr>
              <p:nvPr/>
            </p:nvSpPr>
            <p:spPr bwMode="auto">
              <a:xfrm>
                <a:off x="501" y="1204"/>
                <a:ext cx="77" cy="94"/>
              </a:xfrm>
              <a:custGeom>
                <a:avLst/>
                <a:gdLst>
                  <a:gd name="T0" fmla="*/ 105 w 210"/>
                  <a:gd name="T1" fmla="*/ 25 h 257"/>
                  <a:gd name="T2" fmla="*/ 105 w 210"/>
                  <a:gd name="T3" fmla="*/ 25 h 257"/>
                  <a:gd name="T4" fmla="*/ 29 w 210"/>
                  <a:gd name="T5" fmla="*/ 128 h 257"/>
                  <a:gd name="T6" fmla="*/ 106 w 210"/>
                  <a:gd name="T7" fmla="*/ 231 h 257"/>
                  <a:gd name="T8" fmla="*/ 181 w 210"/>
                  <a:gd name="T9" fmla="*/ 128 h 257"/>
                  <a:gd name="T10" fmla="*/ 105 w 210"/>
                  <a:gd name="T11" fmla="*/ 25 h 257"/>
                  <a:gd name="T12" fmla="*/ 105 w 210"/>
                  <a:gd name="T13" fmla="*/ 257 h 257"/>
                  <a:gd name="T14" fmla="*/ 105 w 210"/>
                  <a:gd name="T15" fmla="*/ 257 h 257"/>
                  <a:gd name="T16" fmla="*/ 0 w 210"/>
                  <a:gd name="T17" fmla="*/ 128 h 257"/>
                  <a:gd name="T18" fmla="*/ 106 w 210"/>
                  <a:gd name="T19" fmla="*/ 0 h 257"/>
                  <a:gd name="T20" fmla="*/ 210 w 210"/>
                  <a:gd name="T21" fmla="*/ 128 h 257"/>
                  <a:gd name="T22" fmla="*/ 105 w 210"/>
                  <a:gd name="T23"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7">
                    <a:moveTo>
                      <a:pt x="105" y="25"/>
                    </a:moveTo>
                    <a:lnTo>
                      <a:pt x="105" y="25"/>
                    </a:lnTo>
                    <a:cubicBezTo>
                      <a:pt x="59" y="25"/>
                      <a:pt x="29" y="73"/>
                      <a:pt x="29" y="128"/>
                    </a:cubicBezTo>
                    <a:cubicBezTo>
                      <a:pt x="29" y="183"/>
                      <a:pt x="59" y="231"/>
                      <a:pt x="106" y="231"/>
                    </a:cubicBezTo>
                    <a:cubicBezTo>
                      <a:pt x="152" y="231"/>
                      <a:pt x="181" y="183"/>
                      <a:pt x="181" y="128"/>
                    </a:cubicBezTo>
                    <a:cubicBezTo>
                      <a:pt x="181" y="74"/>
                      <a:pt x="152" y="25"/>
                      <a:pt x="105" y="25"/>
                    </a:cubicBezTo>
                    <a:close/>
                    <a:moveTo>
                      <a:pt x="105" y="257"/>
                    </a:moveTo>
                    <a:lnTo>
                      <a:pt x="105" y="257"/>
                    </a:lnTo>
                    <a:cubicBezTo>
                      <a:pt x="41" y="257"/>
                      <a:pt x="0" y="198"/>
                      <a:pt x="0" y="128"/>
                    </a:cubicBezTo>
                    <a:cubicBezTo>
                      <a:pt x="0" y="58"/>
                      <a:pt x="42" y="0"/>
                      <a:pt x="106" y="0"/>
                    </a:cubicBezTo>
                    <a:cubicBezTo>
                      <a:pt x="170" y="0"/>
                      <a:pt x="210" y="58"/>
                      <a:pt x="210" y="128"/>
                    </a:cubicBezTo>
                    <a:cubicBezTo>
                      <a:pt x="210" y="198"/>
                      <a:pt x="169" y="257"/>
                      <a:pt x="105" y="25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49"/>
              <p:cNvSpPr>
                <a:spLocks noEditPoints="1"/>
              </p:cNvSpPr>
              <p:nvPr/>
            </p:nvSpPr>
            <p:spPr bwMode="auto">
              <a:xfrm>
                <a:off x="411" y="1517"/>
                <a:ext cx="75" cy="93"/>
              </a:xfrm>
              <a:custGeom>
                <a:avLst/>
                <a:gdLst>
                  <a:gd name="T0" fmla="*/ 138 w 204"/>
                  <a:gd name="T1" fmla="*/ 40 h 251"/>
                  <a:gd name="T2" fmla="*/ 138 w 204"/>
                  <a:gd name="T3" fmla="*/ 40 h 251"/>
                  <a:gd name="T4" fmla="*/ 34 w 204"/>
                  <a:gd name="T5" fmla="*/ 168 h 251"/>
                  <a:gd name="T6" fmla="*/ 138 w 204"/>
                  <a:gd name="T7" fmla="*/ 168 h 251"/>
                  <a:gd name="T8" fmla="*/ 138 w 204"/>
                  <a:gd name="T9" fmla="*/ 40 h 251"/>
                  <a:gd name="T10" fmla="*/ 165 w 204"/>
                  <a:gd name="T11" fmla="*/ 0 h 251"/>
                  <a:gd name="T12" fmla="*/ 165 w 204"/>
                  <a:gd name="T13" fmla="*/ 0 h 251"/>
                  <a:gd name="T14" fmla="*/ 165 w 204"/>
                  <a:gd name="T15" fmla="*/ 168 h 251"/>
                  <a:gd name="T16" fmla="*/ 204 w 204"/>
                  <a:gd name="T17" fmla="*/ 168 h 251"/>
                  <a:gd name="T18" fmla="*/ 204 w 204"/>
                  <a:gd name="T19" fmla="*/ 192 h 251"/>
                  <a:gd name="T20" fmla="*/ 165 w 204"/>
                  <a:gd name="T21" fmla="*/ 192 h 251"/>
                  <a:gd name="T22" fmla="*/ 165 w 204"/>
                  <a:gd name="T23" fmla="*/ 251 h 251"/>
                  <a:gd name="T24" fmla="*/ 138 w 204"/>
                  <a:gd name="T25" fmla="*/ 251 h 251"/>
                  <a:gd name="T26" fmla="*/ 138 w 204"/>
                  <a:gd name="T27" fmla="*/ 192 h 251"/>
                  <a:gd name="T28" fmla="*/ 7 w 204"/>
                  <a:gd name="T29" fmla="*/ 192 h 251"/>
                  <a:gd name="T30" fmla="*/ 0 w 204"/>
                  <a:gd name="T31" fmla="*/ 172 h 251"/>
                  <a:gd name="T32" fmla="*/ 141 w 204"/>
                  <a:gd name="T33" fmla="*/ 0 h 251"/>
                  <a:gd name="T34" fmla="*/ 165 w 204"/>
                  <a:gd name="T35"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 h="251">
                    <a:moveTo>
                      <a:pt x="138" y="40"/>
                    </a:moveTo>
                    <a:lnTo>
                      <a:pt x="138" y="40"/>
                    </a:lnTo>
                    <a:lnTo>
                      <a:pt x="34" y="168"/>
                    </a:lnTo>
                    <a:lnTo>
                      <a:pt x="138" y="168"/>
                    </a:lnTo>
                    <a:lnTo>
                      <a:pt x="138" y="40"/>
                    </a:lnTo>
                    <a:close/>
                    <a:moveTo>
                      <a:pt x="165" y="0"/>
                    </a:moveTo>
                    <a:lnTo>
                      <a:pt x="165" y="0"/>
                    </a:lnTo>
                    <a:lnTo>
                      <a:pt x="165" y="168"/>
                    </a:lnTo>
                    <a:lnTo>
                      <a:pt x="204" y="168"/>
                    </a:lnTo>
                    <a:lnTo>
                      <a:pt x="204" y="192"/>
                    </a:lnTo>
                    <a:lnTo>
                      <a:pt x="165" y="192"/>
                    </a:lnTo>
                    <a:lnTo>
                      <a:pt x="165" y="251"/>
                    </a:lnTo>
                    <a:lnTo>
                      <a:pt x="138" y="251"/>
                    </a:lnTo>
                    <a:lnTo>
                      <a:pt x="138" y="192"/>
                    </a:lnTo>
                    <a:lnTo>
                      <a:pt x="7" y="192"/>
                    </a:lnTo>
                    <a:lnTo>
                      <a:pt x="0" y="172"/>
                    </a:lnTo>
                    <a:lnTo>
                      <a:pt x="141" y="0"/>
                    </a:lnTo>
                    <a:lnTo>
                      <a:pt x="16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50"/>
              <p:cNvSpPr>
                <a:spLocks noEditPoints="1"/>
              </p:cNvSpPr>
              <p:nvPr/>
            </p:nvSpPr>
            <p:spPr bwMode="auto">
              <a:xfrm>
                <a:off x="501" y="1517"/>
                <a:ext cx="77" cy="94"/>
              </a:xfrm>
              <a:custGeom>
                <a:avLst/>
                <a:gdLst>
                  <a:gd name="T0" fmla="*/ 105 w 210"/>
                  <a:gd name="T1" fmla="*/ 26 h 257"/>
                  <a:gd name="T2" fmla="*/ 105 w 210"/>
                  <a:gd name="T3" fmla="*/ 26 h 257"/>
                  <a:gd name="T4" fmla="*/ 29 w 210"/>
                  <a:gd name="T5" fmla="*/ 128 h 257"/>
                  <a:gd name="T6" fmla="*/ 106 w 210"/>
                  <a:gd name="T7" fmla="*/ 232 h 257"/>
                  <a:gd name="T8" fmla="*/ 181 w 210"/>
                  <a:gd name="T9" fmla="*/ 129 h 257"/>
                  <a:gd name="T10" fmla="*/ 105 w 210"/>
                  <a:gd name="T11" fmla="*/ 26 h 257"/>
                  <a:gd name="T12" fmla="*/ 105 w 210"/>
                  <a:gd name="T13" fmla="*/ 257 h 257"/>
                  <a:gd name="T14" fmla="*/ 105 w 210"/>
                  <a:gd name="T15" fmla="*/ 257 h 257"/>
                  <a:gd name="T16" fmla="*/ 0 w 210"/>
                  <a:gd name="T17" fmla="*/ 129 h 257"/>
                  <a:gd name="T18" fmla="*/ 106 w 210"/>
                  <a:gd name="T19" fmla="*/ 0 h 257"/>
                  <a:gd name="T20" fmla="*/ 210 w 210"/>
                  <a:gd name="T21" fmla="*/ 128 h 257"/>
                  <a:gd name="T22" fmla="*/ 105 w 210"/>
                  <a:gd name="T23"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7">
                    <a:moveTo>
                      <a:pt x="105" y="26"/>
                    </a:moveTo>
                    <a:lnTo>
                      <a:pt x="105" y="26"/>
                    </a:lnTo>
                    <a:cubicBezTo>
                      <a:pt x="59" y="26"/>
                      <a:pt x="29" y="73"/>
                      <a:pt x="29" y="128"/>
                    </a:cubicBezTo>
                    <a:cubicBezTo>
                      <a:pt x="29" y="183"/>
                      <a:pt x="59" y="232"/>
                      <a:pt x="106" y="232"/>
                    </a:cubicBezTo>
                    <a:cubicBezTo>
                      <a:pt x="152" y="232"/>
                      <a:pt x="181" y="184"/>
                      <a:pt x="181" y="129"/>
                    </a:cubicBezTo>
                    <a:cubicBezTo>
                      <a:pt x="181" y="74"/>
                      <a:pt x="152" y="26"/>
                      <a:pt x="105" y="26"/>
                    </a:cubicBezTo>
                    <a:close/>
                    <a:moveTo>
                      <a:pt x="105" y="257"/>
                    </a:moveTo>
                    <a:lnTo>
                      <a:pt x="105" y="257"/>
                    </a:lnTo>
                    <a:cubicBezTo>
                      <a:pt x="41" y="257"/>
                      <a:pt x="0" y="199"/>
                      <a:pt x="0" y="129"/>
                    </a:cubicBezTo>
                    <a:cubicBezTo>
                      <a:pt x="0" y="59"/>
                      <a:pt x="42" y="0"/>
                      <a:pt x="106" y="0"/>
                    </a:cubicBezTo>
                    <a:cubicBezTo>
                      <a:pt x="170" y="0"/>
                      <a:pt x="210" y="58"/>
                      <a:pt x="210" y="128"/>
                    </a:cubicBezTo>
                    <a:cubicBezTo>
                      <a:pt x="210" y="198"/>
                      <a:pt x="169" y="257"/>
                      <a:pt x="105" y="25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51"/>
              <p:cNvSpPr>
                <a:spLocks/>
              </p:cNvSpPr>
              <p:nvPr/>
            </p:nvSpPr>
            <p:spPr bwMode="auto">
              <a:xfrm>
                <a:off x="421" y="1830"/>
                <a:ext cx="64" cy="93"/>
              </a:xfrm>
              <a:custGeom>
                <a:avLst/>
                <a:gdLst>
                  <a:gd name="T0" fmla="*/ 25 w 173"/>
                  <a:gd name="T1" fmla="*/ 68 h 252"/>
                  <a:gd name="T2" fmla="*/ 25 w 173"/>
                  <a:gd name="T3" fmla="*/ 68 h 252"/>
                  <a:gd name="T4" fmla="*/ 4 w 173"/>
                  <a:gd name="T5" fmla="*/ 53 h 252"/>
                  <a:gd name="T6" fmla="*/ 94 w 173"/>
                  <a:gd name="T7" fmla="*/ 0 h 252"/>
                  <a:gd name="T8" fmla="*/ 171 w 173"/>
                  <a:gd name="T9" fmla="*/ 71 h 252"/>
                  <a:gd name="T10" fmla="*/ 108 w 173"/>
                  <a:gd name="T11" fmla="*/ 168 h 252"/>
                  <a:gd name="T12" fmla="*/ 42 w 173"/>
                  <a:gd name="T13" fmla="*/ 227 h 252"/>
                  <a:gd name="T14" fmla="*/ 173 w 173"/>
                  <a:gd name="T15" fmla="*/ 227 h 252"/>
                  <a:gd name="T16" fmla="*/ 173 w 173"/>
                  <a:gd name="T17" fmla="*/ 252 h 252"/>
                  <a:gd name="T18" fmla="*/ 0 w 173"/>
                  <a:gd name="T19" fmla="*/ 252 h 252"/>
                  <a:gd name="T20" fmla="*/ 0 w 173"/>
                  <a:gd name="T21" fmla="*/ 231 h 252"/>
                  <a:gd name="T22" fmla="*/ 90 w 173"/>
                  <a:gd name="T23" fmla="*/ 151 h 252"/>
                  <a:gd name="T24" fmla="*/ 142 w 173"/>
                  <a:gd name="T25" fmla="*/ 73 h 252"/>
                  <a:gd name="T26" fmla="*/ 92 w 173"/>
                  <a:gd name="T27" fmla="*/ 25 h 252"/>
                  <a:gd name="T28" fmla="*/ 25 w 173"/>
                  <a:gd name="T29" fmla="*/ 6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252">
                    <a:moveTo>
                      <a:pt x="25" y="68"/>
                    </a:moveTo>
                    <a:lnTo>
                      <a:pt x="25" y="68"/>
                    </a:lnTo>
                    <a:lnTo>
                      <a:pt x="4" y="53"/>
                    </a:lnTo>
                    <a:cubicBezTo>
                      <a:pt x="27" y="20"/>
                      <a:pt x="50" y="0"/>
                      <a:pt x="94" y="0"/>
                    </a:cubicBezTo>
                    <a:cubicBezTo>
                      <a:pt x="139" y="0"/>
                      <a:pt x="171" y="30"/>
                      <a:pt x="171" y="71"/>
                    </a:cubicBezTo>
                    <a:cubicBezTo>
                      <a:pt x="171" y="107"/>
                      <a:pt x="152" y="130"/>
                      <a:pt x="108" y="168"/>
                    </a:cubicBezTo>
                    <a:lnTo>
                      <a:pt x="42" y="227"/>
                    </a:lnTo>
                    <a:lnTo>
                      <a:pt x="173" y="227"/>
                    </a:lnTo>
                    <a:lnTo>
                      <a:pt x="173" y="252"/>
                    </a:lnTo>
                    <a:lnTo>
                      <a:pt x="0" y="252"/>
                    </a:lnTo>
                    <a:lnTo>
                      <a:pt x="0" y="231"/>
                    </a:lnTo>
                    <a:lnTo>
                      <a:pt x="90" y="151"/>
                    </a:lnTo>
                    <a:cubicBezTo>
                      <a:pt x="128" y="117"/>
                      <a:pt x="142" y="98"/>
                      <a:pt x="142" y="73"/>
                    </a:cubicBezTo>
                    <a:cubicBezTo>
                      <a:pt x="142" y="44"/>
                      <a:pt x="119" y="25"/>
                      <a:pt x="92" y="25"/>
                    </a:cubicBezTo>
                    <a:cubicBezTo>
                      <a:pt x="63" y="25"/>
                      <a:pt x="45" y="40"/>
                      <a:pt x="25" y="6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52"/>
              <p:cNvSpPr>
                <a:spLocks noEditPoints="1"/>
              </p:cNvSpPr>
              <p:nvPr/>
            </p:nvSpPr>
            <p:spPr bwMode="auto">
              <a:xfrm>
                <a:off x="501" y="1830"/>
                <a:ext cx="77" cy="94"/>
              </a:xfrm>
              <a:custGeom>
                <a:avLst/>
                <a:gdLst>
                  <a:gd name="T0" fmla="*/ 105 w 210"/>
                  <a:gd name="T1" fmla="*/ 26 h 258"/>
                  <a:gd name="T2" fmla="*/ 105 w 210"/>
                  <a:gd name="T3" fmla="*/ 26 h 258"/>
                  <a:gd name="T4" fmla="*/ 29 w 210"/>
                  <a:gd name="T5" fmla="*/ 129 h 258"/>
                  <a:gd name="T6" fmla="*/ 106 w 210"/>
                  <a:gd name="T7" fmla="*/ 232 h 258"/>
                  <a:gd name="T8" fmla="*/ 181 w 210"/>
                  <a:gd name="T9" fmla="*/ 129 h 258"/>
                  <a:gd name="T10" fmla="*/ 105 w 210"/>
                  <a:gd name="T11" fmla="*/ 26 h 258"/>
                  <a:gd name="T12" fmla="*/ 105 w 210"/>
                  <a:gd name="T13" fmla="*/ 258 h 258"/>
                  <a:gd name="T14" fmla="*/ 105 w 210"/>
                  <a:gd name="T15" fmla="*/ 258 h 258"/>
                  <a:gd name="T16" fmla="*/ 0 w 210"/>
                  <a:gd name="T17" fmla="*/ 129 h 258"/>
                  <a:gd name="T18" fmla="*/ 106 w 210"/>
                  <a:gd name="T19" fmla="*/ 0 h 258"/>
                  <a:gd name="T20" fmla="*/ 210 w 210"/>
                  <a:gd name="T21" fmla="*/ 129 h 258"/>
                  <a:gd name="T22" fmla="*/ 105 w 210"/>
                  <a:gd name="T23"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8">
                    <a:moveTo>
                      <a:pt x="105" y="26"/>
                    </a:moveTo>
                    <a:lnTo>
                      <a:pt x="105" y="26"/>
                    </a:lnTo>
                    <a:cubicBezTo>
                      <a:pt x="59" y="26"/>
                      <a:pt x="29" y="74"/>
                      <a:pt x="29" y="129"/>
                    </a:cubicBezTo>
                    <a:cubicBezTo>
                      <a:pt x="29" y="184"/>
                      <a:pt x="59" y="232"/>
                      <a:pt x="106" y="232"/>
                    </a:cubicBezTo>
                    <a:cubicBezTo>
                      <a:pt x="152" y="232"/>
                      <a:pt x="181" y="184"/>
                      <a:pt x="181" y="129"/>
                    </a:cubicBezTo>
                    <a:cubicBezTo>
                      <a:pt x="181" y="75"/>
                      <a:pt x="152" y="26"/>
                      <a:pt x="105" y="26"/>
                    </a:cubicBezTo>
                    <a:close/>
                    <a:moveTo>
                      <a:pt x="105" y="258"/>
                    </a:moveTo>
                    <a:lnTo>
                      <a:pt x="105" y="258"/>
                    </a:lnTo>
                    <a:cubicBezTo>
                      <a:pt x="41" y="258"/>
                      <a:pt x="0" y="199"/>
                      <a:pt x="0" y="129"/>
                    </a:cubicBezTo>
                    <a:cubicBezTo>
                      <a:pt x="0" y="59"/>
                      <a:pt x="42" y="0"/>
                      <a:pt x="106" y="0"/>
                    </a:cubicBezTo>
                    <a:cubicBezTo>
                      <a:pt x="170" y="0"/>
                      <a:pt x="210" y="59"/>
                      <a:pt x="210" y="129"/>
                    </a:cubicBezTo>
                    <a:cubicBezTo>
                      <a:pt x="210" y="199"/>
                      <a:pt x="169" y="258"/>
                      <a:pt x="105" y="25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53"/>
              <p:cNvSpPr>
                <a:spLocks noEditPoints="1"/>
              </p:cNvSpPr>
              <p:nvPr/>
            </p:nvSpPr>
            <p:spPr bwMode="auto">
              <a:xfrm>
                <a:off x="501" y="2143"/>
                <a:ext cx="77" cy="94"/>
              </a:xfrm>
              <a:custGeom>
                <a:avLst/>
                <a:gdLst>
                  <a:gd name="T0" fmla="*/ 105 w 210"/>
                  <a:gd name="T1" fmla="*/ 25 h 257"/>
                  <a:gd name="T2" fmla="*/ 105 w 210"/>
                  <a:gd name="T3" fmla="*/ 25 h 257"/>
                  <a:gd name="T4" fmla="*/ 29 w 210"/>
                  <a:gd name="T5" fmla="*/ 128 h 257"/>
                  <a:gd name="T6" fmla="*/ 106 w 210"/>
                  <a:gd name="T7" fmla="*/ 232 h 257"/>
                  <a:gd name="T8" fmla="*/ 181 w 210"/>
                  <a:gd name="T9" fmla="*/ 129 h 257"/>
                  <a:gd name="T10" fmla="*/ 105 w 210"/>
                  <a:gd name="T11" fmla="*/ 25 h 257"/>
                  <a:gd name="T12" fmla="*/ 105 w 210"/>
                  <a:gd name="T13" fmla="*/ 257 h 257"/>
                  <a:gd name="T14" fmla="*/ 105 w 210"/>
                  <a:gd name="T15" fmla="*/ 257 h 257"/>
                  <a:gd name="T16" fmla="*/ 0 w 210"/>
                  <a:gd name="T17" fmla="*/ 129 h 257"/>
                  <a:gd name="T18" fmla="*/ 106 w 210"/>
                  <a:gd name="T19" fmla="*/ 0 h 257"/>
                  <a:gd name="T20" fmla="*/ 210 w 210"/>
                  <a:gd name="T21" fmla="*/ 128 h 257"/>
                  <a:gd name="T22" fmla="*/ 105 w 210"/>
                  <a:gd name="T23"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57">
                    <a:moveTo>
                      <a:pt x="105" y="25"/>
                    </a:moveTo>
                    <a:lnTo>
                      <a:pt x="105" y="25"/>
                    </a:lnTo>
                    <a:cubicBezTo>
                      <a:pt x="59" y="25"/>
                      <a:pt x="29" y="73"/>
                      <a:pt x="29" y="128"/>
                    </a:cubicBezTo>
                    <a:cubicBezTo>
                      <a:pt x="29" y="183"/>
                      <a:pt x="59" y="232"/>
                      <a:pt x="106" y="232"/>
                    </a:cubicBezTo>
                    <a:cubicBezTo>
                      <a:pt x="152" y="232"/>
                      <a:pt x="181" y="184"/>
                      <a:pt x="181" y="129"/>
                    </a:cubicBezTo>
                    <a:cubicBezTo>
                      <a:pt x="181" y="74"/>
                      <a:pt x="152" y="25"/>
                      <a:pt x="105" y="25"/>
                    </a:cubicBezTo>
                    <a:close/>
                    <a:moveTo>
                      <a:pt x="105" y="257"/>
                    </a:moveTo>
                    <a:lnTo>
                      <a:pt x="105" y="257"/>
                    </a:lnTo>
                    <a:cubicBezTo>
                      <a:pt x="41" y="257"/>
                      <a:pt x="0" y="199"/>
                      <a:pt x="0" y="129"/>
                    </a:cubicBezTo>
                    <a:cubicBezTo>
                      <a:pt x="0" y="59"/>
                      <a:pt x="42" y="0"/>
                      <a:pt x="106" y="0"/>
                    </a:cubicBezTo>
                    <a:cubicBezTo>
                      <a:pt x="170" y="0"/>
                      <a:pt x="210" y="58"/>
                      <a:pt x="210" y="128"/>
                    </a:cubicBezTo>
                    <a:cubicBezTo>
                      <a:pt x="210" y="198"/>
                      <a:pt x="169" y="257"/>
                      <a:pt x="105" y="257"/>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1"/>
              <p:cNvSpPr>
                <a:spLocks/>
              </p:cNvSpPr>
              <p:nvPr/>
            </p:nvSpPr>
            <p:spPr bwMode="auto">
              <a:xfrm>
                <a:off x="655" y="2276"/>
                <a:ext cx="61" cy="88"/>
              </a:xfrm>
              <a:custGeom>
                <a:avLst/>
                <a:gdLst>
                  <a:gd name="T0" fmla="*/ 24 w 166"/>
                  <a:gd name="T1" fmla="*/ 64 h 240"/>
                  <a:gd name="T2" fmla="*/ 24 w 166"/>
                  <a:gd name="T3" fmla="*/ 64 h 240"/>
                  <a:gd name="T4" fmla="*/ 4 w 166"/>
                  <a:gd name="T5" fmla="*/ 50 h 240"/>
                  <a:gd name="T6" fmla="*/ 90 w 166"/>
                  <a:gd name="T7" fmla="*/ 0 h 240"/>
                  <a:gd name="T8" fmla="*/ 163 w 166"/>
                  <a:gd name="T9" fmla="*/ 67 h 240"/>
                  <a:gd name="T10" fmla="*/ 103 w 166"/>
                  <a:gd name="T11" fmla="*/ 160 h 240"/>
                  <a:gd name="T12" fmla="*/ 40 w 166"/>
                  <a:gd name="T13" fmla="*/ 216 h 240"/>
                  <a:gd name="T14" fmla="*/ 166 w 166"/>
                  <a:gd name="T15" fmla="*/ 216 h 240"/>
                  <a:gd name="T16" fmla="*/ 166 w 166"/>
                  <a:gd name="T17" fmla="*/ 240 h 240"/>
                  <a:gd name="T18" fmla="*/ 0 w 166"/>
                  <a:gd name="T19" fmla="*/ 240 h 240"/>
                  <a:gd name="T20" fmla="*/ 0 w 166"/>
                  <a:gd name="T21" fmla="*/ 220 h 240"/>
                  <a:gd name="T22" fmla="*/ 86 w 166"/>
                  <a:gd name="T23" fmla="*/ 144 h 240"/>
                  <a:gd name="T24" fmla="*/ 135 w 166"/>
                  <a:gd name="T25" fmla="*/ 69 h 240"/>
                  <a:gd name="T26" fmla="*/ 88 w 166"/>
                  <a:gd name="T27" fmla="*/ 24 h 240"/>
                  <a:gd name="T28" fmla="*/ 24 w 166"/>
                  <a:gd name="T29"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240">
                    <a:moveTo>
                      <a:pt x="24" y="64"/>
                    </a:moveTo>
                    <a:lnTo>
                      <a:pt x="24" y="64"/>
                    </a:lnTo>
                    <a:lnTo>
                      <a:pt x="4" y="50"/>
                    </a:lnTo>
                    <a:cubicBezTo>
                      <a:pt x="25" y="18"/>
                      <a:pt x="48" y="0"/>
                      <a:pt x="90" y="0"/>
                    </a:cubicBezTo>
                    <a:cubicBezTo>
                      <a:pt x="133" y="0"/>
                      <a:pt x="163" y="28"/>
                      <a:pt x="163" y="67"/>
                    </a:cubicBezTo>
                    <a:cubicBezTo>
                      <a:pt x="163" y="102"/>
                      <a:pt x="145" y="123"/>
                      <a:pt x="103" y="160"/>
                    </a:cubicBezTo>
                    <a:lnTo>
                      <a:pt x="40" y="216"/>
                    </a:lnTo>
                    <a:lnTo>
                      <a:pt x="166" y="216"/>
                    </a:lnTo>
                    <a:lnTo>
                      <a:pt x="166" y="240"/>
                    </a:lnTo>
                    <a:lnTo>
                      <a:pt x="0" y="240"/>
                    </a:lnTo>
                    <a:lnTo>
                      <a:pt x="0" y="220"/>
                    </a:lnTo>
                    <a:lnTo>
                      <a:pt x="86" y="144"/>
                    </a:lnTo>
                    <a:cubicBezTo>
                      <a:pt x="122" y="111"/>
                      <a:pt x="135" y="93"/>
                      <a:pt x="135" y="69"/>
                    </a:cubicBezTo>
                    <a:cubicBezTo>
                      <a:pt x="135" y="41"/>
                      <a:pt x="113" y="24"/>
                      <a:pt x="88" y="24"/>
                    </a:cubicBezTo>
                    <a:cubicBezTo>
                      <a:pt x="60" y="24"/>
                      <a:pt x="43" y="38"/>
                      <a:pt x="24" y="6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172"/>
              <p:cNvSpPr>
                <a:spLocks noEditPoints="1"/>
              </p:cNvSpPr>
              <p:nvPr/>
            </p:nvSpPr>
            <p:spPr bwMode="auto">
              <a:xfrm>
                <a:off x="731" y="2275"/>
                <a:ext cx="74" cy="91"/>
              </a:xfrm>
              <a:custGeom>
                <a:avLst/>
                <a:gdLst>
                  <a:gd name="T0" fmla="*/ 100 w 200"/>
                  <a:gd name="T1" fmla="*/ 24 h 246"/>
                  <a:gd name="T2" fmla="*/ 100 w 200"/>
                  <a:gd name="T3" fmla="*/ 24 h 246"/>
                  <a:gd name="T4" fmla="*/ 27 w 200"/>
                  <a:gd name="T5" fmla="*/ 122 h 246"/>
                  <a:gd name="T6" fmla="*/ 100 w 200"/>
                  <a:gd name="T7" fmla="*/ 221 h 246"/>
                  <a:gd name="T8" fmla="*/ 172 w 200"/>
                  <a:gd name="T9" fmla="*/ 123 h 246"/>
                  <a:gd name="T10" fmla="*/ 100 w 200"/>
                  <a:gd name="T11" fmla="*/ 24 h 246"/>
                  <a:gd name="T12" fmla="*/ 100 w 200"/>
                  <a:gd name="T13" fmla="*/ 246 h 246"/>
                  <a:gd name="T14" fmla="*/ 100 w 200"/>
                  <a:gd name="T15" fmla="*/ 246 h 246"/>
                  <a:gd name="T16" fmla="*/ 0 w 200"/>
                  <a:gd name="T17" fmla="*/ 123 h 246"/>
                  <a:gd name="T18" fmla="*/ 100 w 200"/>
                  <a:gd name="T19" fmla="*/ 0 h 246"/>
                  <a:gd name="T20" fmla="*/ 200 w 200"/>
                  <a:gd name="T21" fmla="*/ 122 h 246"/>
                  <a:gd name="T22" fmla="*/ 100 w 200"/>
                  <a:gd name="T2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46">
                    <a:moveTo>
                      <a:pt x="100" y="24"/>
                    </a:moveTo>
                    <a:lnTo>
                      <a:pt x="100" y="24"/>
                    </a:lnTo>
                    <a:cubicBezTo>
                      <a:pt x="55" y="24"/>
                      <a:pt x="27" y="70"/>
                      <a:pt x="27" y="122"/>
                    </a:cubicBezTo>
                    <a:cubicBezTo>
                      <a:pt x="27" y="175"/>
                      <a:pt x="56" y="221"/>
                      <a:pt x="100" y="221"/>
                    </a:cubicBezTo>
                    <a:cubicBezTo>
                      <a:pt x="145" y="221"/>
                      <a:pt x="172" y="175"/>
                      <a:pt x="172" y="123"/>
                    </a:cubicBezTo>
                    <a:cubicBezTo>
                      <a:pt x="172" y="71"/>
                      <a:pt x="144" y="24"/>
                      <a:pt x="100" y="24"/>
                    </a:cubicBezTo>
                    <a:close/>
                    <a:moveTo>
                      <a:pt x="100" y="246"/>
                    </a:moveTo>
                    <a:lnTo>
                      <a:pt x="100" y="246"/>
                    </a:lnTo>
                    <a:cubicBezTo>
                      <a:pt x="38" y="246"/>
                      <a:pt x="0" y="190"/>
                      <a:pt x="0" y="123"/>
                    </a:cubicBezTo>
                    <a:cubicBezTo>
                      <a:pt x="0" y="56"/>
                      <a:pt x="39" y="0"/>
                      <a:pt x="100" y="0"/>
                    </a:cubicBezTo>
                    <a:cubicBezTo>
                      <a:pt x="161" y="0"/>
                      <a:pt x="200" y="56"/>
                      <a:pt x="200" y="122"/>
                    </a:cubicBezTo>
                    <a:cubicBezTo>
                      <a:pt x="200" y="189"/>
                      <a:pt x="161" y="246"/>
                      <a:pt x="100" y="2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173"/>
              <p:cNvSpPr>
                <a:spLocks noEditPoints="1"/>
              </p:cNvSpPr>
              <p:nvPr/>
            </p:nvSpPr>
            <p:spPr bwMode="auto">
              <a:xfrm>
                <a:off x="820" y="2275"/>
                <a:ext cx="73" cy="91"/>
              </a:xfrm>
              <a:custGeom>
                <a:avLst/>
                <a:gdLst>
                  <a:gd name="T0" fmla="*/ 100 w 200"/>
                  <a:gd name="T1" fmla="*/ 24 h 246"/>
                  <a:gd name="T2" fmla="*/ 100 w 200"/>
                  <a:gd name="T3" fmla="*/ 24 h 246"/>
                  <a:gd name="T4" fmla="*/ 28 w 200"/>
                  <a:gd name="T5" fmla="*/ 122 h 246"/>
                  <a:gd name="T6" fmla="*/ 101 w 200"/>
                  <a:gd name="T7" fmla="*/ 221 h 246"/>
                  <a:gd name="T8" fmla="*/ 173 w 200"/>
                  <a:gd name="T9" fmla="*/ 123 h 246"/>
                  <a:gd name="T10" fmla="*/ 100 w 200"/>
                  <a:gd name="T11" fmla="*/ 24 h 246"/>
                  <a:gd name="T12" fmla="*/ 100 w 200"/>
                  <a:gd name="T13" fmla="*/ 246 h 246"/>
                  <a:gd name="T14" fmla="*/ 100 w 200"/>
                  <a:gd name="T15" fmla="*/ 246 h 246"/>
                  <a:gd name="T16" fmla="*/ 0 w 200"/>
                  <a:gd name="T17" fmla="*/ 123 h 246"/>
                  <a:gd name="T18" fmla="*/ 101 w 200"/>
                  <a:gd name="T19" fmla="*/ 0 h 246"/>
                  <a:gd name="T20" fmla="*/ 200 w 200"/>
                  <a:gd name="T21" fmla="*/ 122 h 246"/>
                  <a:gd name="T22" fmla="*/ 100 w 200"/>
                  <a:gd name="T2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46">
                    <a:moveTo>
                      <a:pt x="100" y="24"/>
                    </a:moveTo>
                    <a:lnTo>
                      <a:pt x="100" y="24"/>
                    </a:lnTo>
                    <a:cubicBezTo>
                      <a:pt x="56" y="24"/>
                      <a:pt x="28" y="70"/>
                      <a:pt x="28" y="122"/>
                    </a:cubicBezTo>
                    <a:cubicBezTo>
                      <a:pt x="28" y="175"/>
                      <a:pt x="56" y="221"/>
                      <a:pt x="101" y="221"/>
                    </a:cubicBezTo>
                    <a:cubicBezTo>
                      <a:pt x="145" y="221"/>
                      <a:pt x="173" y="175"/>
                      <a:pt x="173" y="123"/>
                    </a:cubicBezTo>
                    <a:cubicBezTo>
                      <a:pt x="173" y="71"/>
                      <a:pt x="144" y="24"/>
                      <a:pt x="100" y="24"/>
                    </a:cubicBezTo>
                    <a:close/>
                    <a:moveTo>
                      <a:pt x="100" y="246"/>
                    </a:moveTo>
                    <a:lnTo>
                      <a:pt x="100" y="246"/>
                    </a:lnTo>
                    <a:cubicBezTo>
                      <a:pt x="39" y="246"/>
                      <a:pt x="0" y="190"/>
                      <a:pt x="0" y="123"/>
                    </a:cubicBezTo>
                    <a:cubicBezTo>
                      <a:pt x="0" y="56"/>
                      <a:pt x="39" y="0"/>
                      <a:pt x="101" y="0"/>
                    </a:cubicBezTo>
                    <a:cubicBezTo>
                      <a:pt x="162" y="0"/>
                      <a:pt x="200" y="56"/>
                      <a:pt x="200" y="122"/>
                    </a:cubicBezTo>
                    <a:cubicBezTo>
                      <a:pt x="200" y="189"/>
                      <a:pt x="161" y="246"/>
                      <a:pt x="100" y="2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174"/>
              <p:cNvSpPr>
                <a:spLocks noEditPoints="1"/>
              </p:cNvSpPr>
              <p:nvPr/>
            </p:nvSpPr>
            <p:spPr bwMode="auto">
              <a:xfrm>
                <a:off x="909" y="2275"/>
                <a:ext cx="73" cy="91"/>
              </a:xfrm>
              <a:custGeom>
                <a:avLst/>
                <a:gdLst>
                  <a:gd name="T0" fmla="*/ 100 w 201"/>
                  <a:gd name="T1" fmla="*/ 24 h 246"/>
                  <a:gd name="T2" fmla="*/ 100 w 201"/>
                  <a:gd name="T3" fmla="*/ 24 h 246"/>
                  <a:gd name="T4" fmla="*/ 28 w 201"/>
                  <a:gd name="T5" fmla="*/ 122 h 246"/>
                  <a:gd name="T6" fmla="*/ 101 w 201"/>
                  <a:gd name="T7" fmla="*/ 221 h 246"/>
                  <a:gd name="T8" fmla="*/ 173 w 201"/>
                  <a:gd name="T9" fmla="*/ 123 h 246"/>
                  <a:gd name="T10" fmla="*/ 100 w 201"/>
                  <a:gd name="T11" fmla="*/ 24 h 246"/>
                  <a:gd name="T12" fmla="*/ 100 w 201"/>
                  <a:gd name="T13" fmla="*/ 246 h 246"/>
                  <a:gd name="T14" fmla="*/ 100 w 201"/>
                  <a:gd name="T15" fmla="*/ 246 h 246"/>
                  <a:gd name="T16" fmla="*/ 0 w 201"/>
                  <a:gd name="T17" fmla="*/ 123 h 246"/>
                  <a:gd name="T18" fmla="*/ 101 w 201"/>
                  <a:gd name="T19" fmla="*/ 0 h 246"/>
                  <a:gd name="T20" fmla="*/ 201 w 201"/>
                  <a:gd name="T21" fmla="*/ 122 h 246"/>
                  <a:gd name="T22" fmla="*/ 100 w 201"/>
                  <a:gd name="T2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46">
                    <a:moveTo>
                      <a:pt x="100" y="24"/>
                    </a:moveTo>
                    <a:lnTo>
                      <a:pt x="100" y="24"/>
                    </a:lnTo>
                    <a:cubicBezTo>
                      <a:pt x="56" y="24"/>
                      <a:pt x="28" y="70"/>
                      <a:pt x="28" y="122"/>
                    </a:cubicBezTo>
                    <a:cubicBezTo>
                      <a:pt x="28" y="175"/>
                      <a:pt x="57" y="221"/>
                      <a:pt x="101" y="221"/>
                    </a:cubicBezTo>
                    <a:cubicBezTo>
                      <a:pt x="145" y="221"/>
                      <a:pt x="173" y="175"/>
                      <a:pt x="173" y="123"/>
                    </a:cubicBezTo>
                    <a:cubicBezTo>
                      <a:pt x="173" y="71"/>
                      <a:pt x="145" y="24"/>
                      <a:pt x="100" y="24"/>
                    </a:cubicBezTo>
                    <a:close/>
                    <a:moveTo>
                      <a:pt x="100" y="246"/>
                    </a:moveTo>
                    <a:lnTo>
                      <a:pt x="100" y="246"/>
                    </a:lnTo>
                    <a:cubicBezTo>
                      <a:pt x="39" y="246"/>
                      <a:pt x="0" y="190"/>
                      <a:pt x="0" y="123"/>
                    </a:cubicBezTo>
                    <a:cubicBezTo>
                      <a:pt x="0" y="56"/>
                      <a:pt x="40" y="0"/>
                      <a:pt x="101" y="0"/>
                    </a:cubicBezTo>
                    <a:cubicBezTo>
                      <a:pt x="162" y="0"/>
                      <a:pt x="201" y="56"/>
                      <a:pt x="201" y="122"/>
                    </a:cubicBezTo>
                    <a:cubicBezTo>
                      <a:pt x="201" y="189"/>
                      <a:pt x="161" y="246"/>
                      <a:pt x="100" y="2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75"/>
              <p:cNvSpPr>
                <a:spLocks/>
              </p:cNvSpPr>
              <p:nvPr/>
            </p:nvSpPr>
            <p:spPr bwMode="auto">
              <a:xfrm>
                <a:off x="3041" y="2276"/>
                <a:ext cx="61" cy="88"/>
              </a:xfrm>
              <a:custGeom>
                <a:avLst/>
                <a:gdLst>
                  <a:gd name="T0" fmla="*/ 24 w 165"/>
                  <a:gd name="T1" fmla="*/ 64 h 240"/>
                  <a:gd name="T2" fmla="*/ 24 w 165"/>
                  <a:gd name="T3" fmla="*/ 64 h 240"/>
                  <a:gd name="T4" fmla="*/ 4 w 165"/>
                  <a:gd name="T5" fmla="*/ 50 h 240"/>
                  <a:gd name="T6" fmla="*/ 89 w 165"/>
                  <a:gd name="T7" fmla="*/ 0 h 240"/>
                  <a:gd name="T8" fmla="*/ 163 w 165"/>
                  <a:gd name="T9" fmla="*/ 67 h 240"/>
                  <a:gd name="T10" fmla="*/ 103 w 165"/>
                  <a:gd name="T11" fmla="*/ 160 h 240"/>
                  <a:gd name="T12" fmla="*/ 40 w 165"/>
                  <a:gd name="T13" fmla="*/ 216 h 240"/>
                  <a:gd name="T14" fmla="*/ 165 w 165"/>
                  <a:gd name="T15" fmla="*/ 216 h 240"/>
                  <a:gd name="T16" fmla="*/ 165 w 165"/>
                  <a:gd name="T17" fmla="*/ 240 h 240"/>
                  <a:gd name="T18" fmla="*/ 0 w 165"/>
                  <a:gd name="T19" fmla="*/ 240 h 240"/>
                  <a:gd name="T20" fmla="*/ 0 w 165"/>
                  <a:gd name="T21" fmla="*/ 220 h 240"/>
                  <a:gd name="T22" fmla="*/ 86 w 165"/>
                  <a:gd name="T23" fmla="*/ 144 h 240"/>
                  <a:gd name="T24" fmla="*/ 135 w 165"/>
                  <a:gd name="T25" fmla="*/ 69 h 240"/>
                  <a:gd name="T26" fmla="*/ 87 w 165"/>
                  <a:gd name="T27" fmla="*/ 24 h 240"/>
                  <a:gd name="T28" fmla="*/ 24 w 165"/>
                  <a:gd name="T29"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240">
                    <a:moveTo>
                      <a:pt x="24" y="64"/>
                    </a:moveTo>
                    <a:lnTo>
                      <a:pt x="24" y="64"/>
                    </a:lnTo>
                    <a:lnTo>
                      <a:pt x="4" y="50"/>
                    </a:lnTo>
                    <a:cubicBezTo>
                      <a:pt x="25" y="18"/>
                      <a:pt x="48" y="0"/>
                      <a:pt x="89" y="0"/>
                    </a:cubicBezTo>
                    <a:cubicBezTo>
                      <a:pt x="132" y="0"/>
                      <a:pt x="163" y="28"/>
                      <a:pt x="163" y="67"/>
                    </a:cubicBezTo>
                    <a:cubicBezTo>
                      <a:pt x="163" y="102"/>
                      <a:pt x="145" y="123"/>
                      <a:pt x="103" y="160"/>
                    </a:cubicBezTo>
                    <a:lnTo>
                      <a:pt x="40" y="216"/>
                    </a:lnTo>
                    <a:lnTo>
                      <a:pt x="165" y="216"/>
                    </a:lnTo>
                    <a:lnTo>
                      <a:pt x="165" y="240"/>
                    </a:lnTo>
                    <a:lnTo>
                      <a:pt x="0" y="240"/>
                    </a:lnTo>
                    <a:lnTo>
                      <a:pt x="0" y="220"/>
                    </a:lnTo>
                    <a:lnTo>
                      <a:pt x="86" y="144"/>
                    </a:lnTo>
                    <a:cubicBezTo>
                      <a:pt x="122" y="111"/>
                      <a:pt x="135" y="93"/>
                      <a:pt x="135" y="69"/>
                    </a:cubicBezTo>
                    <a:cubicBezTo>
                      <a:pt x="135" y="41"/>
                      <a:pt x="113" y="24"/>
                      <a:pt x="87" y="24"/>
                    </a:cubicBezTo>
                    <a:cubicBezTo>
                      <a:pt x="60" y="24"/>
                      <a:pt x="43" y="38"/>
                      <a:pt x="24" y="6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76"/>
              <p:cNvSpPr>
                <a:spLocks noEditPoints="1"/>
              </p:cNvSpPr>
              <p:nvPr/>
            </p:nvSpPr>
            <p:spPr bwMode="auto">
              <a:xfrm>
                <a:off x="3117" y="2275"/>
                <a:ext cx="74" cy="91"/>
              </a:xfrm>
              <a:custGeom>
                <a:avLst/>
                <a:gdLst>
                  <a:gd name="T0" fmla="*/ 100 w 201"/>
                  <a:gd name="T1" fmla="*/ 24 h 246"/>
                  <a:gd name="T2" fmla="*/ 100 w 201"/>
                  <a:gd name="T3" fmla="*/ 24 h 246"/>
                  <a:gd name="T4" fmla="*/ 28 w 201"/>
                  <a:gd name="T5" fmla="*/ 122 h 246"/>
                  <a:gd name="T6" fmla="*/ 101 w 201"/>
                  <a:gd name="T7" fmla="*/ 221 h 246"/>
                  <a:gd name="T8" fmla="*/ 173 w 201"/>
                  <a:gd name="T9" fmla="*/ 123 h 246"/>
                  <a:gd name="T10" fmla="*/ 100 w 201"/>
                  <a:gd name="T11" fmla="*/ 24 h 246"/>
                  <a:gd name="T12" fmla="*/ 100 w 201"/>
                  <a:gd name="T13" fmla="*/ 246 h 246"/>
                  <a:gd name="T14" fmla="*/ 100 w 201"/>
                  <a:gd name="T15" fmla="*/ 246 h 246"/>
                  <a:gd name="T16" fmla="*/ 0 w 201"/>
                  <a:gd name="T17" fmla="*/ 123 h 246"/>
                  <a:gd name="T18" fmla="*/ 101 w 201"/>
                  <a:gd name="T19" fmla="*/ 0 h 246"/>
                  <a:gd name="T20" fmla="*/ 201 w 201"/>
                  <a:gd name="T21" fmla="*/ 122 h 246"/>
                  <a:gd name="T22" fmla="*/ 100 w 201"/>
                  <a:gd name="T2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46">
                    <a:moveTo>
                      <a:pt x="100" y="24"/>
                    </a:moveTo>
                    <a:lnTo>
                      <a:pt x="100" y="24"/>
                    </a:lnTo>
                    <a:cubicBezTo>
                      <a:pt x="56" y="24"/>
                      <a:pt x="28" y="70"/>
                      <a:pt x="28" y="122"/>
                    </a:cubicBezTo>
                    <a:cubicBezTo>
                      <a:pt x="28" y="175"/>
                      <a:pt x="57" y="221"/>
                      <a:pt x="101" y="221"/>
                    </a:cubicBezTo>
                    <a:cubicBezTo>
                      <a:pt x="145" y="221"/>
                      <a:pt x="173" y="175"/>
                      <a:pt x="173" y="123"/>
                    </a:cubicBezTo>
                    <a:cubicBezTo>
                      <a:pt x="173" y="71"/>
                      <a:pt x="145" y="24"/>
                      <a:pt x="100" y="24"/>
                    </a:cubicBezTo>
                    <a:close/>
                    <a:moveTo>
                      <a:pt x="100" y="246"/>
                    </a:moveTo>
                    <a:lnTo>
                      <a:pt x="100" y="246"/>
                    </a:lnTo>
                    <a:cubicBezTo>
                      <a:pt x="39" y="246"/>
                      <a:pt x="0" y="190"/>
                      <a:pt x="0" y="123"/>
                    </a:cubicBezTo>
                    <a:cubicBezTo>
                      <a:pt x="0" y="56"/>
                      <a:pt x="40" y="0"/>
                      <a:pt x="101" y="0"/>
                    </a:cubicBezTo>
                    <a:cubicBezTo>
                      <a:pt x="162" y="0"/>
                      <a:pt x="201" y="56"/>
                      <a:pt x="201" y="122"/>
                    </a:cubicBezTo>
                    <a:cubicBezTo>
                      <a:pt x="201" y="189"/>
                      <a:pt x="161" y="246"/>
                      <a:pt x="100" y="2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177"/>
              <p:cNvSpPr>
                <a:spLocks/>
              </p:cNvSpPr>
              <p:nvPr/>
            </p:nvSpPr>
            <p:spPr bwMode="auto">
              <a:xfrm>
                <a:off x="3202" y="2276"/>
                <a:ext cx="28" cy="88"/>
              </a:xfrm>
              <a:custGeom>
                <a:avLst/>
                <a:gdLst>
                  <a:gd name="T0" fmla="*/ 58 w 77"/>
                  <a:gd name="T1" fmla="*/ 0 h 239"/>
                  <a:gd name="T2" fmla="*/ 58 w 77"/>
                  <a:gd name="T3" fmla="*/ 0 h 239"/>
                  <a:gd name="T4" fmla="*/ 77 w 77"/>
                  <a:gd name="T5" fmla="*/ 0 h 239"/>
                  <a:gd name="T6" fmla="*/ 77 w 77"/>
                  <a:gd name="T7" fmla="*/ 239 h 239"/>
                  <a:gd name="T8" fmla="*/ 51 w 77"/>
                  <a:gd name="T9" fmla="*/ 239 h 239"/>
                  <a:gd name="T10" fmla="*/ 51 w 77"/>
                  <a:gd name="T11" fmla="*/ 28 h 239"/>
                  <a:gd name="T12" fmla="*/ 6 w 77"/>
                  <a:gd name="T13" fmla="*/ 42 h 239"/>
                  <a:gd name="T14" fmla="*/ 0 w 77"/>
                  <a:gd name="T15" fmla="*/ 20 h 239"/>
                  <a:gd name="T16" fmla="*/ 58 w 77"/>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239">
                    <a:moveTo>
                      <a:pt x="58" y="0"/>
                    </a:moveTo>
                    <a:lnTo>
                      <a:pt x="58" y="0"/>
                    </a:lnTo>
                    <a:lnTo>
                      <a:pt x="77" y="0"/>
                    </a:lnTo>
                    <a:lnTo>
                      <a:pt x="77" y="239"/>
                    </a:lnTo>
                    <a:lnTo>
                      <a:pt x="51" y="239"/>
                    </a:lnTo>
                    <a:lnTo>
                      <a:pt x="51" y="28"/>
                    </a:lnTo>
                    <a:lnTo>
                      <a:pt x="6" y="42"/>
                    </a:lnTo>
                    <a:lnTo>
                      <a:pt x="0" y="2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78"/>
              <p:cNvSpPr>
                <a:spLocks/>
              </p:cNvSpPr>
              <p:nvPr/>
            </p:nvSpPr>
            <p:spPr bwMode="auto">
              <a:xfrm>
                <a:off x="3246" y="2276"/>
                <a:ext cx="29" cy="88"/>
              </a:xfrm>
              <a:custGeom>
                <a:avLst/>
                <a:gdLst>
                  <a:gd name="T0" fmla="*/ 58 w 78"/>
                  <a:gd name="T1" fmla="*/ 0 h 239"/>
                  <a:gd name="T2" fmla="*/ 58 w 78"/>
                  <a:gd name="T3" fmla="*/ 0 h 239"/>
                  <a:gd name="T4" fmla="*/ 78 w 78"/>
                  <a:gd name="T5" fmla="*/ 0 h 239"/>
                  <a:gd name="T6" fmla="*/ 78 w 78"/>
                  <a:gd name="T7" fmla="*/ 239 h 239"/>
                  <a:gd name="T8" fmla="*/ 51 w 78"/>
                  <a:gd name="T9" fmla="*/ 239 h 239"/>
                  <a:gd name="T10" fmla="*/ 51 w 78"/>
                  <a:gd name="T11" fmla="*/ 28 h 239"/>
                  <a:gd name="T12" fmla="*/ 6 w 78"/>
                  <a:gd name="T13" fmla="*/ 42 h 239"/>
                  <a:gd name="T14" fmla="*/ 0 w 78"/>
                  <a:gd name="T15" fmla="*/ 20 h 239"/>
                  <a:gd name="T16" fmla="*/ 58 w 78"/>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39">
                    <a:moveTo>
                      <a:pt x="58" y="0"/>
                    </a:moveTo>
                    <a:lnTo>
                      <a:pt x="58" y="0"/>
                    </a:lnTo>
                    <a:lnTo>
                      <a:pt x="78" y="0"/>
                    </a:lnTo>
                    <a:lnTo>
                      <a:pt x="78" y="239"/>
                    </a:lnTo>
                    <a:lnTo>
                      <a:pt x="51" y="239"/>
                    </a:lnTo>
                    <a:lnTo>
                      <a:pt x="51" y="28"/>
                    </a:lnTo>
                    <a:lnTo>
                      <a:pt x="6" y="42"/>
                    </a:lnTo>
                    <a:lnTo>
                      <a:pt x="0" y="20"/>
                    </a:lnTo>
                    <a:lnTo>
                      <a:pt x="5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179"/>
              <p:cNvSpPr>
                <a:spLocks/>
              </p:cNvSpPr>
              <p:nvPr/>
            </p:nvSpPr>
            <p:spPr bwMode="auto">
              <a:xfrm>
                <a:off x="1830" y="2276"/>
                <a:ext cx="61" cy="88"/>
              </a:xfrm>
              <a:custGeom>
                <a:avLst/>
                <a:gdLst>
                  <a:gd name="T0" fmla="*/ 25 w 166"/>
                  <a:gd name="T1" fmla="*/ 64 h 240"/>
                  <a:gd name="T2" fmla="*/ 25 w 166"/>
                  <a:gd name="T3" fmla="*/ 64 h 240"/>
                  <a:gd name="T4" fmla="*/ 5 w 166"/>
                  <a:gd name="T5" fmla="*/ 50 h 240"/>
                  <a:gd name="T6" fmla="*/ 90 w 166"/>
                  <a:gd name="T7" fmla="*/ 0 h 240"/>
                  <a:gd name="T8" fmla="*/ 164 w 166"/>
                  <a:gd name="T9" fmla="*/ 67 h 240"/>
                  <a:gd name="T10" fmla="*/ 104 w 166"/>
                  <a:gd name="T11" fmla="*/ 160 h 240"/>
                  <a:gd name="T12" fmla="*/ 40 w 166"/>
                  <a:gd name="T13" fmla="*/ 216 h 240"/>
                  <a:gd name="T14" fmla="*/ 166 w 166"/>
                  <a:gd name="T15" fmla="*/ 216 h 240"/>
                  <a:gd name="T16" fmla="*/ 166 w 166"/>
                  <a:gd name="T17" fmla="*/ 240 h 240"/>
                  <a:gd name="T18" fmla="*/ 0 w 166"/>
                  <a:gd name="T19" fmla="*/ 240 h 240"/>
                  <a:gd name="T20" fmla="*/ 0 w 166"/>
                  <a:gd name="T21" fmla="*/ 220 h 240"/>
                  <a:gd name="T22" fmla="*/ 87 w 166"/>
                  <a:gd name="T23" fmla="*/ 144 h 240"/>
                  <a:gd name="T24" fmla="*/ 136 w 166"/>
                  <a:gd name="T25" fmla="*/ 69 h 240"/>
                  <a:gd name="T26" fmla="*/ 88 w 166"/>
                  <a:gd name="T27" fmla="*/ 24 h 240"/>
                  <a:gd name="T28" fmla="*/ 25 w 166"/>
                  <a:gd name="T29" fmla="*/ 6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 h="240">
                    <a:moveTo>
                      <a:pt x="25" y="64"/>
                    </a:moveTo>
                    <a:lnTo>
                      <a:pt x="25" y="64"/>
                    </a:lnTo>
                    <a:lnTo>
                      <a:pt x="5" y="50"/>
                    </a:lnTo>
                    <a:cubicBezTo>
                      <a:pt x="26" y="18"/>
                      <a:pt x="49" y="0"/>
                      <a:pt x="90" y="0"/>
                    </a:cubicBezTo>
                    <a:cubicBezTo>
                      <a:pt x="133" y="0"/>
                      <a:pt x="164" y="28"/>
                      <a:pt x="164" y="67"/>
                    </a:cubicBezTo>
                    <a:cubicBezTo>
                      <a:pt x="164" y="102"/>
                      <a:pt x="146" y="123"/>
                      <a:pt x="104" y="160"/>
                    </a:cubicBezTo>
                    <a:lnTo>
                      <a:pt x="40" y="216"/>
                    </a:lnTo>
                    <a:lnTo>
                      <a:pt x="166" y="216"/>
                    </a:lnTo>
                    <a:lnTo>
                      <a:pt x="166" y="240"/>
                    </a:lnTo>
                    <a:lnTo>
                      <a:pt x="0" y="240"/>
                    </a:lnTo>
                    <a:lnTo>
                      <a:pt x="0" y="220"/>
                    </a:lnTo>
                    <a:lnTo>
                      <a:pt x="87" y="144"/>
                    </a:lnTo>
                    <a:cubicBezTo>
                      <a:pt x="123" y="111"/>
                      <a:pt x="136" y="93"/>
                      <a:pt x="136" y="69"/>
                    </a:cubicBezTo>
                    <a:cubicBezTo>
                      <a:pt x="136" y="41"/>
                      <a:pt x="114" y="24"/>
                      <a:pt x="88" y="24"/>
                    </a:cubicBezTo>
                    <a:cubicBezTo>
                      <a:pt x="61" y="24"/>
                      <a:pt x="44" y="38"/>
                      <a:pt x="25" y="64"/>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180"/>
              <p:cNvSpPr>
                <a:spLocks noEditPoints="1"/>
              </p:cNvSpPr>
              <p:nvPr/>
            </p:nvSpPr>
            <p:spPr bwMode="auto">
              <a:xfrm>
                <a:off x="1906" y="2275"/>
                <a:ext cx="74" cy="91"/>
              </a:xfrm>
              <a:custGeom>
                <a:avLst/>
                <a:gdLst>
                  <a:gd name="T0" fmla="*/ 100 w 201"/>
                  <a:gd name="T1" fmla="*/ 24 h 246"/>
                  <a:gd name="T2" fmla="*/ 100 w 201"/>
                  <a:gd name="T3" fmla="*/ 24 h 246"/>
                  <a:gd name="T4" fmla="*/ 28 w 201"/>
                  <a:gd name="T5" fmla="*/ 122 h 246"/>
                  <a:gd name="T6" fmla="*/ 101 w 201"/>
                  <a:gd name="T7" fmla="*/ 221 h 246"/>
                  <a:gd name="T8" fmla="*/ 173 w 201"/>
                  <a:gd name="T9" fmla="*/ 123 h 246"/>
                  <a:gd name="T10" fmla="*/ 100 w 201"/>
                  <a:gd name="T11" fmla="*/ 24 h 246"/>
                  <a:gd name="T12" fmla="*/ 100 w 201"/>
                  <a:gd name="T13" fmla="*/ 246 h 246"/>
                  <a:gd name="T14" fmla="*/ 100 w 201"/>
                  <a:gd name="T15" fmla="*/ 246 h 246"/>
                  <a:gd name="T16" fmla="*/ 0 w 201"/>
                  <a:gd name="T17" fmla="*/ 123 h 246"/>
                  <a:gd name="T18" fmla="*/ 101 w 201"/>
                  <a:gd name="T19" fmla="*/ 0 h 246"/>
                  <a:gd name="T20" fmla="*/ 201 w 201"/>
                  <a:gd name="T21" fmla="*/ 122 h 246"/>
                  <a:gd name="T22" fmla="*/ 100 w 201"/>
                  <a:gd name="T2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246">
                    <a:moveTo>
                      <a:pt x="100" y="24"/>
                    </a:moveTo>
                    <a:lnTo>
                      <a:pt x="100" y="24"/>
                    </a:lnTo>
                    <a:cubicBezTo>
                      <a:pt x="56" y="24"/>
                      <a:pt x="28" y="70"/>
                      <a:pt x="28" y="122"/>
                    </a:cubicBezTo>
                    <a:cubicBezTo>
                      <a:pt x="28" y="175"/>
                      <a:pt x="57" y="221"/>
                      <a:pt x="101" y="221"/>
                    </a:cubicBezTo>
                    <a:cubicBezTo>
                      <a:pt x="145" y="221"/>
                      <a:pt x="173" y="175"/>
                      <a:pt x="173" y="123"/>
                    </a:cubicBezTo>
                    <a:cubicBezTo>
                      <a:pt x="173" y="71"/>
                      <a:pt x="145" y="24"/>
                      <a:pt x="100" y="24"/>
                    </a:cubicBezTo>
                    <a:close/>
                    <a:moveTo>
                      <a:pt x="100" y="246"/>
                    </a:moveTo>
                    <a:lnTo>
                      <a:pt x="100" y="246"/>
                    </a:lnTo>
                    <a:cubicBezTo>
                      <a:pt x="39" y="246"/>
                      <a:pt x="0" y="190"/>
                      <a:pt x="0" y="123"/>
                    </a:cubicBezTo>
                    <a:cubicBezTo>
                      <a:pt x="0" y="56"/>
                      <a:pt x="40" y="0"/>
                      <a:pt x="101" y="0"/>
                    </a:cubicBezTo>
                    <a:cubicBezTo>
                      <a:pt x="162" y="0"/>
                      <a:pt x="201" y="56"/>
                      <a:pt x="201" y="122"/>
                    </a:cubicBezTo>
                    <a:cubicBezTo>
                      <a:pt x="201" y="189"/>
                      <a:pt x="161" y="246"/>
                      <a:pt x="100" y="2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1"/>
              <p:cNvSpPr>
                <a:spLocks noEditPoints="1"/>
              </p:cNvSpPr>
              <p:nvPr/>
            </p:nvSpPr>
            <p:spPr bwMode="auto">
              <a:xfrm>
                <a:off x="1996" y="2275"/>
                <a:ext cx="73" cy="91"/>
              </a:xfrm>
              <a:custGeom>
                <a:avLst/>
                <a:gdLst>
                  <a:gd name="T0" fmla="*/ 100 w 200"/>
                  <a:gd name="T1" fmla="*/ 24 h 246"/>
                  <a:gd name="T2" fmla="*/ 100 w 200"/>
                  <a:gd name="T3" fmla="*/ 24 h 246"/>
                  <a:gd name="T4" fmla="*/ 27 w 200"/>
                  <a:gd name="T5" fmla="*/ 122 h 246"/>
                  <a:gd name="T6" fmla="*/ 100 w 200"/>
                  <a:gd name="T7" fmla="*/ 221 h 246"/>
                  <a:gd name="T8" fmla="*/ 172 w 200"/>
                  <a:gd name="T9" fmla="*/ 123 h 246"/>
                  <a:gd name="T10" fmla="*/ 100 w 200"/>
                  <a:gd name="T11" fmla="*/ 24 h 246"/>
                  <a:gd name="T12" fmla="*/ 100 w 200"/>
                  <a:gd name="T13" fmla="*/ 246 h 246"/>
                  <a:gd name="T14" fmla="*/ 100 w 200"/>
                  <a:gd name="T15" fmla="*/ 246 h 246"/>
                  <a:gd name="T16" fmla="*/ 0 w 200"/>
                  <a:gd name="T17" fmla="*/ 123 h 246"/>
                  <a:gd name="T18" fmla="*/ 100 w 200"/>
                  <a:gd name="T19" fmla="*/ 0 h 246"/>
                  <a:gd name="T20" fmla="*/ 200 w 200"/>
                  <a:gd name="T21" fmla="*/ 122 h 246"/>
                  <a:gd name="T22" fmla="*/ 100 w 200"/>
                  <a:gd name="T2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46">
                    <a:moveTo>
                      <a:pt x="100" y="24"/>
                    </a:moveTo>
                    <a:lnTo>
                      <a:pt x="100" y="24"/>
                    </a:lnTo>
                    <a:cubicBezTo>
                      <a:pt x="55" y="24"/>
                      <a:pt x="27" y="70"/>
                      <a:pt x="27" y="122"/>
                    </a:cubicBezTo>
                    <a:cubicBezTo>
                      <a:pt x="27" y="175"/>
                      <a:pt x="56" y="221"/>
                      <a:pt x="100" y="221"/>
                    </a:cubicBezTo>
                    <a:cubicBezTo>
                      <a:pt x="145" y="221"/>
                      <a:pt x="172" y="175"/>
                      <a:pt x="172" y="123"/>
                    </a:cubicBezTo>
                    <a:cubicBezTo>
                      <a:pt x="172" y="71"/>
                      <a:pt x="144" y="24"/>
                      <a:pt x="100" y="24"/>
                    </a:cubicBezTo>
                    <a:close/>
                    <a:moveTo>
                      <a:pt x="100" y="246"/>
                    </a:moveTo>
                    <a:lnTo>
                      <a:pt x="100" y="246"/>
                    </a:lnTo>
                    <a:cubicBezTo>
                      <a:pt x="38" y="246"/>
                      <a:pt x="0" y="190"/>
                      <a:pt x="0" y="123"/>
                    </a:cubicBezTo>
                    <a:cubicBezTo>
                      <a:pt x="0" y="56"/>
                      <a:pt x="39" y="0"/>
                      <a:pt x="100" y="0"/>
                    </a:cubicBezTo>
                    <a:cubicBezTo>
                      <a:pt x="161" y="0"/>
                      <a:pt x="200" y="56"/>
                      <a:pt x="200" y="122"/>
                    </a:cubicBezTo>
                    <a:cubicBezTo>
                      <a:pt x="200" y="189"/>
                      <a:pt x="161" y="246"/>
                      <a:pt x="100" y="24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2"/>
              <p:cNvSpPr>
                <a:spLocks/>
              </p:cNvSpPr>
              <p:nvPr/>
            </p:nvSpPr>
            <p:spPr bwMode="auto">
              <a:xfrm>
                <a:off x="2083" y="2277"/>
                <a:ext cx="63" cy="88"/>
              </a:xfrm>
              <a:custGeom>
                <a:avLst/>
                <a:gdLst>
                  <a:gd name="T0" fmla="*/ 22 w 170"/>
                  <a:gd name="T1" fmla="*/ 0 h 241"/>
                  <a:gd name="T2" fmla="*/ 22 w 170"/>
                  <a:gd name="T3" fmla="*/ 0 h 241"/>
                  <a:gd name="T4" fmla="*/ 159 w 170"/>
                  <a:gd name="T5" fmla="*/ 0 h 241"/>
                  <a:gd name="T6" fmla="*/ 159 w 170"/>
                  <a:gd name="T7" fmla="*/ 25 h 241"/>
                  <a:gd name="T8" fmla="*/ 46 w 170"/>
                  <a:gd name="T9" fmla="*/ 25 h 241"/>
                  <a:gd name="T10" fmla="*/ 41 w 170"/>
                  <a:gd name="T11" fmla="*/ 101 h 241"/>
                  <a:gd name="T12" fmla="*/ 87 w 170"/>
                  <a:gd name="T13" fmla="*/ 90 h 241"/>
                  <a:gd name="T14" fmla="*/ 170 w 170"/>
                  <a:gd name="T15" fmla="*/ 163 h 241"/>
                  <a:gd name="T16" fmla="*/ 85 w 170"/>
                  <a:gd name="T17" fmla="*/ 241 h 241"/>
                  <a:gd name="T18" fmla="*/ 0 w 170"/>
                  <a:gd name="T19" fmla="*/ 204 h 241"/>
                  <a:gd name="T20" fmla="*/ 18 w 170"/>
                  <a:gd name="T21" fmla="*/ 185 h 241"/>
                  <a:gd name="T22" fmla="*/ 85 w 170"/>
                  <a:gd name="T23" fmla="*/ 217 h 241"/>
                  <a:gd name="T24" fmla="*/ 142 w 170"/>
                  <a:gd name="T25" fmla="*/ 164 h 241"/>
                  <a:gd name="T26" fmla="*/ 83 w 170"/>
                  <a:gd name="T27" fmla="*/ 114 h 241"/>
                  <a:gd name="T28" fmla="*/ 34 w 170"/>
                  <a:gd name="T29" fmla="*/ 128 h 241"/>
                  <a:gd name="T30" fmla="*/ 16 w 170"/>
                  <a:gd name="T31" fmla="*/ 116 h 241"/>
                  <a:gd name="T32" fmla="*/ 22 w 170"/>
                  <a:gd name="T33"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41">
                    <a:moveTo>
                      <a:pt x="22" y="0"/>
                    </a:moveTo>
                    <a:lnTo>
                      <a:pt x="22" y="0"/>
                    </a:lnTo>
                    <a:lnTo>
                      <a:pt x="159" y="0"/>
                    </a:lnTo>
                    <a:lnTo>
                      <a:pt x="159" y="25"/>
                    </a:lnTo>
                    <a:lnTo>
                      <a:pt x="46" y="25"/>
                    </a:lnTo>
                    <a:lnTo>
                      <a:pt x="41" y="101"/>
                    </a:lnTo>
                    <a:cubicBezTo>
                      <a:pt x="55" y="95"/>
                      <a:pt x="68" y="90"/>
                      <a:pt x="87" y="90"/>
                    </a:cubicBezTo>
                    <a:cubicBezTo>
                      <a:pt x="134" y="90"/>
                      <a:pt x="170" y="118"/>
                      <a:pt x="170" y="163"/>
                    </a:cubicBezTo>
                    <a:cubicBezTo>
                      <a:pt x="170" y="210"/>
                      <a:pt x="134" y="241"/>
                      <a:pt x="85" y="241"/>
                    </a:cubicBezTo>
                    <a:cubicBezTo>
                      <a:pt x="51" y="241"/>
                      <a:pt x="21" y="225"/>
                      <a:pt x="0" y="204"/>
                    </a:cubicBezTo>
                    <a:lnTo>
                      <a:pt x="18" y="185"/>
                    </a:lnTo>
                    <a:cubicBezTo>
                      <a:pt x="38" y="205"/>
                      <a:pt x="61" y="217"/>
                      <a:pt x="85" y="217"/>
                    </a:cubicBezTo>
                    <a:cubicBezTo>
                      <a:pt x="119" y="217"/>
                      <a:pt x="142" y="195"/>
                      <a:pt x="142" y="164"/>
                    </a:cubicBezTo>
                    <a:cubicBezTo>
                      <a:pt x="142" y="134"/>
                      <a:pt x="118" y="114"/>
                      <a:pt x="83" y="114"/>
                    </a:cubicBezTo>
                    <a:cubicBezTo>
                      <a:pt x="63" y="114"/>
                      <a:pt x="47" y="120"/>
                      <a:pt x="34" y="128"/>
                    </a:cubicBezTo>
                    <a:lnTo>
                      <a:pt x="16" y="116"/>
                    </a:lnTo>
                    <a:lnTo>
                      <a:pt x="2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183"/>
              <p:cNvSpPr>
                <a:spLocks noEditPoints="1"/>
              </p:cNvSpPr>
              <p:nvPr/>
            </p:nvSpPr>
            <p:spPr bwMode="auto">
              <a:xfrm>
                <a:off x="3257" y="838"/>
                <a:ext cx="52" cy="71"/>
              </a:xfrm>
              <a:custGeom>
                <a:avLst/>
                <a:gdLst>
                  <a:gd name="T0" fmla="*/ 72 w 144"/>
                  <a:gd name="T1" fmla="*/ 34 h 192"/>
                  <a:gd name="T2" fmla="*/ 72 w 144"/>
                  <a:gd name="T3" fmla="*/ 34 h 192"/>
                  <a:gd name="T4" fmla="*/ 45 w 144"/>
                  <a:gd name="T5" fmla="*/ 56 h 192"/>
                  <a:gd name="T6" fmla="*/ 72 w 144"/>
                  <a:gd name="T7" fmla="*/ 79 h 192"/>
                  <a:gd name="T8" fmla="*/ 99 w 144"/>
                  <a:gd name="T9" fmla="*/ 56 h 192"/>
                  <a:gd name="T10" fmla="*/ 72 w 144"/>
                  <a:gd name="T11" fmla="*/ 34 h 192"/>
                  <a:gd name="T12" fmla="*/ 72 w 144"/>
                  <a:gd name="T13" fmla="*/ 112 h 192"/>
                  <a:gd name="T14" fmla="*/ 72 w 144"/>
                  <a:gd name="T15" fmla="*/ 112 h 192"/>
                  <a:gd name="T16" fmla="*/ 40 w 144"/>
                  <a:gd name="T17" fmla="*/ 135 h 192"/>
                  <a:gd name="T18" fmla="*/ 72 w 144"/>
                  <a:gd name="T19" fmla="*/ 158 h 192"/>
                  <a:gd name="T20" fmla="*/ 104 w 144"/>
                  <a:gd name="T21" fmla="*/ 135 h 192"/>
                  <a:gd name="T22" fmla="*/ 72 w 144"/>
                  <a:gd name="T23" fmla="*/ 112 h 192"/>
                  <a:gd name="T24" fmla="*/ 72 w 144"/>
                  <a:gd name="T25" fmla="*/ 192 h 192"/>
                  <a:gd name="T26" fmla="*/ 72 w 144"/>
                  <a:gd name="T27" fmla="*/ 192 h 192"/>
                  <a:gd name="T28" fmla="*/ 0 w 144"/>
                  <a:gd name="T29" fmla="*/ 138 h 192"/>
                  <a:gd name="T30" fmla="*/ 30 w 144"/>
                  <a:gd name="T31" fmla="*/ 93 h 192"/>
                  <a:gd name="T32" fmla="*/ 6 w 144"/>
                  <a:gd name="T33" fmla="*/ 52 h 192"/>
                  <a:gd name="T34" fmla="*/ 72 w 144"/>
                  <a:gd name="T35" fmla="*/ 0 h 192"/>
                  <a:gd name="T36" fmla="*/ 137 w 144"/>
                  <a:gd name="T37" fmla="*/ 52 h 192"/>
                  <a:gd name="T38" fmla="*/ 114 w 144"/>
                  <a:gd name="T39" fmla="*/ 93 h 192"/>
                  <a:gd name="T40" fmla="*/ 144 w 144"/>
                  <a:gd name="T41" fmla="*/ 137 h 192"/>
                  <a:gd name="T42" fmla="*/ 72 w 144"/>
                  <a:gd name="T4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92">
                    <a:moveTo>
                      <a:pt x="72" y="34"/>
                    </a:moveTo>
                    <a:lnTo>
                      <a:pt x="72" y="34"/>
                    </a:lnTo>
                    <a:cubicBezTo>
                      <a:pt x="55" y="34"/>
                      <a:pt x="45" y="44"/>
                      <a:pt x="45" y="56"/>
                    </a:cubicBezTo>
                    <a:cubicBezTo>
                      <a:pt x="45" y="69"/>
                      <a:pt x="56" y="79"/>
                      <a:pt x="72" y="79"/>
                    </a:cubicBezTo>
                    <a:cubicBezTo>
                      <a:pt x="88" y="79"/>
                      <a:pt x="99" y="69"/>
                      <a:pt x="99" y="56"/>
                    </a:cubicBezTo>
                    <a:cubicBezTo>
                      <a:pt x="99" y="44"/>
                      <a:pt x="89" y="34"/>
                      <a:pt x="72" y="34"/>
                    </a:cubicBezTo>
                    <a:close/>
                    <a:moveTo>
                      <a:pt x="72" y="112"/>
                    </a:moveTo>
                    <a:lnTo>
                      <a:pt x="72" y="112"/>
                    </a:lnTo>
                    <a:cubicBezTo>
                      <a:pt x="53" y="112"/>
                      <a:pt x="40" y="120"/>
                      <a:pt x="40" y="135"/>
                    </a:cubicBezTo>
                    <a:cubicBezTo>
                      <a:pt x="40" y="148"/>
                      <a:pt x="52" y="158"/>
                      <a:pt x="72" y="158"/>
                    </a:cubicBezTo>
                    <a:cubicBezTo>
                      <a:pt x="92" y="158"/>
                      <a:pt x="104" y="148"/>
                      <a:pt x="104" y="135"/>
                    </a:cubicBezTo>
                    <a:cubicBezTo>
                      <a:pt x="104" y="120"/>
                      <a:pt x="91" y="112"/>
                      <a:pt x="72" y="112"/>
                    </a:cubicBezTo>
                    <a:close/>
                    <a:moveTo>
                      <a:pt x="72" y="192"/>
                    </a:moveTo>
                    <a:lnTo>
                      <a:pt x="72" y="192"/>
                    </a:lnTo>
                    <a:cubicBezTo>
                      <a:pt x="31" y="192"/>
                      <a:pt x="0" y="171"/>
                      <a:pt x="0" y="138"/>
                    </a:cubicBezTo>
                    <a:cubicBezTo>
                      <a:pt x="0" y="115"/>
                      <a:pt x="10" y="102"/>
                      <a:pt x="30" y="93"/>
                    </a:cubicBezTo>
                    <a:cubicBezTo>
                      <a:pt x="16" y="84"/>
                      <a:pt x="6" y="72"/>
                      <a:pt x="6" y="52"/>
                    </a:cubicBezTo>
                    <a:cubicBezTo>
                      <a:pt x="6" y="23"/>
                      <a:pt x="32" y="0"/>
                      <a:pt x="72" y="0"/>
                    </a:cubicBezTo>
                    <a:cubicBezTo>
                      <a:pt x="111" y="0"/>
                      <a:pt x="137" y="23"/>
                      <a:pt x="137" y="52"/>
                    </a:cubicBezTo>
                    <a:cubicBezTo>
                      <a:pt x="137" y="72"/>
                      <a:pt x="128" y="84"/>
                      <a:pt x="114" y="93"/>
                    </a:cubicBezTo>
                    <a:cubicBezTo>
                      <a:pt x="133" y="102"/>
                      <a:pt x="144" y="114"/>
                      <a:pt x="144" y="137"/>
                    </a:cubicBezTo>
                    <a:cubicBezTo>
                      <a:pt x="144" y="172"/>
                      <a:pt x="113" y="192"/>
                      <a:pt x="72" y="19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184"/>
              <p:cNvSpPr>
                <a:spLocks noEditPoints="1"/>
              </p:cNvSpPr>
              <p:nvPr/>
            </p:nvSpPr>
            <p:spPr bwMode="auto">
              <a:xfrm>
                <a:off x="3319" y="838"/>
                <a:ext cx="54" cy="71"/>
              </a:xfrm>
              <a:custGeom>
                <a:avLst/>
                <a:gdLst>
                  <a:gd name="T0" fmla="*/ 74 w 147"/>
                  <a:gd name="T1" fmla="*/ 102 h 193"/>
                  <a:gd name="T2" fmla="*/ 74 w 147"/>
                  <a:gd name="T3" fmla="*/ 102 h 193"/>
                  <a:gd name="T4" fmla="*/ 42 w 147"/>
                  <a:gd name="T5" fmla="*/ 129 h 193"/>
                  <a:gd name="T6" fmla="*/ 75 w 147"/>
                  <a:gd name="T7" fmla="*/ 157 h 193"/>
                  <a:gd name="T8" fmla="*/ 107 w 147"/>
                  <a:gd name="T9" fmla="*/ 130 h 193"/>
                  <a:gd name="T10" fmla="*/ 74 w 147"/>
                  <a:gd name="T11" fmla="*/ 102 h 193"/>
                  <a:gd name="T12" fmla="*/ 119 w 147"/>
                  <a:gd name="T13" fmla="*/ 52 h 193"/>
                  <a:gd name="T14" fmla="*/ 119 w 147"/>
                  <a:gd name="T15" fmla="*/ 52 h 193"/>
                  <a:gd name="T16" fmla="*/ 81 w 147"/>
                  <a:gd name="T17" fmla="*/ 37 h 193"/>
                  <a:gd name="T18" fmla="*/ 43 w 147"/>
                  <a:gd name="T19" fmla="*/ 80 h 193"/>
                  <a:gd name="T20" fmla="*/ 82 w 147"/>
                  <a:gd name="T21" fmla="*/ 68 h 193"/>
                  <a:gd name="T22" fmla="*/ 147 w 147"/>
                  <a:gd name="T23" fmla="*/ 128 h 193"/>
                  <a:gd name="T24" fmla="*/ 76 w 147"/>
                  <a:gd name="T25" fmla="*/ 193 h 193"/>
                  <a:gd name="T26" fmla="*/ 22 w 147"/>
                  <a:gd name="T27" fmla="*/ 173 h 193"/>
                  <a:gd name="T28" fmla="*/ 0 w 147"/>
                  <a:gd name="T29" fmla="*/ 102 h 193"/>
                  <a:gd name="T30" fmla="*/ 82 w 147"/>
                  <a:gd name="T31" fmla="*/ 0 h 193"/>
                  <a:gd name="T32" fmla="*/ 141 w 147"/>
                  <a:gd name="T33" fmla="*/ 20 h 193"/>
                  <a:gd name="T34" fmla="*/ 119 w 147"/>
                  <a:gd name="T35" fmla="*/ 5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93">
                    <a:moveTo>
                      <a:pt x="74" y="102"/>
                    </a:moveTo>
                    <a:lnTo>
                      <a:pt x="74" y="102"/>
                    </a:lnTo>
                    <a:cubicBezTo>
                      <a:pt x="54" y="102"/>
                      <a:pt x="42" y="113"/>
                      <a:pt x="42" y="129"/>
                    </a:cubicBezTo>
                    <a:cubicBezTo>
                      <a:pt x="42" y="146"/>
                      <a:pt x="54" y="157"/>
                      <a:pt x="75" y="157"/>
                    </a:cubicBezTo>
                    <a:cubicBezTo>
                      <a:pt x="95" y="157"/>
                      <a:pt x="107" y="146"/>
                      <a:pt x="107" y="130"/>
                    </a:cubicBezTo>
                    <a:cubicBezTo>
                      <a:pt x="107" y="114"/>
                      <a:pt x="94" y="102"/>
                      <a:pt x="74" y="102"/>
                    </a:cubicBezTo>
                    <a:close/>
                    <a:moveTo>
                      <a:pt x="119" y="52"/>
                    </a:moveTo>
                    <a:lnTo>
                      <a:pt x="119" y="52"/>
                    </a:lnTo>
                    <a:cubicBezTo>
                      <a:pt x="107" y="42"/>
                      <a:pt x="97" y="37"/>
                      <a:pt x="81" y="37"/>
                    </a:cubicBezTo>
                    <a:cubicBezTo>
                      <a:pt x="58" y="37"/>
                      <a:pt x="46" y="56"/>
                      <a:pt x="43" y="80"/>
                    </a:cubicBezTo>
                    <a:cubicBezTo>
                      <a:pt x="53" y="74"/>
                      <a:pt x="63" y="68"/>
                      <a:pt x="82" y="68"/>
                    </a:cubicBezTo>
                    <a:cubicBezTo>
                      <a:pt x="119" y="68"/>
                      <a:pt x="147" y="89"/>
                      <a:pt x="147" y="128"/>
                    </a:cubicBezTo>
                    <a:cubicBezTo>
                      <a:pt x="147" y="166"/>
                      <a:pt x="117" y="193"/>
                      <a:pt x="76" y="193"/>
                    </a:cubicBezTo>
                    <a:cubicBezTo>
                      <a:pt x="52" y="193"/>
                      <a:pt x="35" y="186"/>
                      <a:pt x="22" y="173"/>
                    </a:cubicBezTo>
                    <a:cubicBezTo>
                      <a:pt x="9" y="159"/>
                      <a:pt x="0" y="139"/>
                      <a:pt x="0" y="102"/>
                    </a:cubicBezTo>
                    <a:cubicBezTo>
                      <a:pt x="0" y="44"/>
                      <a:pt x="26" y="0"/>
                      <a:pt x="82" y="0"/>
                    </a:cubicBezTo>
                    <a:cubicBezTo>
                      <a:pt x="107" y="0"/>
                      <a:pt x="124" y="7"/>
                      <a:pt x="141" y="20"/>
                    </a:cubicBezTo>
                    <a:lnTo>
                      <a:pt x="119"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185"/>
              <p:cNvSpPr>
                <a:spLocks/>
              </p:cNvSpPr>
              <p:nvPr/>
            </p:nvSpPr>
            <p:spPr bwMode="auto">
              <a:xfrm>
                <a:off x="3385" y="892"/>
                <a:ext cx="15" cy="16"/>
              </a:xfrm>
              <a:custGeom>
                <a:avLst/>
                <a:gdLst>
                  <a:gd name="T0" fmla="*/ 0 w 43"/>
                  <a:gd name="T1" fmla="*/ 0 h 42"/>
                  <a:gd name="T2" fmla="*/ 0 w 43"/>
                  <a:gd name="T3" fmla="*/ 0 h 42"/>
                  <a:gd name="T4" fmla="*/ 43 w 43"/>
                  <a:gd name="T5" fmla="*/ 0 h 42"/>
                  <a:gd name="T6" fmla="*/ 43 w 43"/>
                  <a:gd name="T7" fmla="*/ 42 h 42"/>
                  <a:gd name="T8" fmla="*/ 0 w 43"/>
                  <a:gd name="T9" fmla="*/ 42 h 42"/>
                  <a:gd name="T10" fmla="*/ 0 w 43"/>
                  <a:gd name="T11" fmla="*/ 0 h 42"/>
                </a:gdLst>
                <a:ahLst/>
                <a:cxnLst>
                  <a:cxn ang="0">
                    <a:pos x="T0" y="T1"/>
                  </a:cxn>
                  <a:cxn ang="0">
                    <a:pos x="T2" y="T3"/>
                  </a:cxn>
                  <a:cxn ang="0">
                    <a:pos x="T4" y="T5"/>
                  </a:cxn>
                  <a:cxn ang="0">
                    <a:pos x="T6" y="T7"/>
                  </a:cxn>
                  <a:cxn ang="0">
                    <a:pos x="T8" y="T9"/>
                  </a:cxn>
                  <a:cxn ang="0">
                    <a:pos x="T10" y="T11"/>
                  </a:cxn>
                </a:cxnLst>
                <a:rect l="0" t="0" r="r" b="b"/>
                <a:pathLst>
                  <a:path w="43" h="42">
                    <a:moveTo>
                      <a:pt x="0" y="0"/>
                    </a:moveTo>
                    <a:lnTo>
                      <a:pt x="0" y="0"/>
                    </a:lnTo>
                    <a:lnTo>
                      <a:pt x="43" y="0"/>
                    </a:lnTo>
                    <a:lnTo>
                      <a:pt x="43" y="42"/>
                    </a:lnTo>
                    <a:lnTo>
                      <a:pt x="0" y="4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86"/>
              <p:cNvSpPr>
                <a:spLocks noEditPoints="1"/>
              </p:cNvSpPr>
              <p:nvPr/>
            </p:nvSpPr>
            <p:spPr bwMode="auto">
              <a:xfrm>
                <a:off x="3410" y="839"/>
                <a:ext cx="59" cy="69"/>
              </a:xfrm>
              <a:custGeom>
                <a:avLst/>
                <a:gdLst>
                  <a:gd name="T0" fmla="*/ 98 w 162"/>
                  <a:gd name="T1" fmla="*/ 57 h 188"/>
                  <a:gd name="T2" fmla="*/ 98 w 162"/>
                  <a:gd name="T3" fmla="*/ 57 h 188"/>
                  <a:gd name="T4" fmla="*/ 48 w 162"/>
                  <a:gd name="T5" fmla="*/ 115 h 188"/>
                  <a:gd name="T6" fmla="*/ 98 w 162"/>
                  <a:gd name="T7" fmla="*/ 115 h 188"/>
                  <a:gd name="T8" fmla="*/ 98 w 162"/>
                  <a:gd name="T9" fmla="*/ 57 h 188"/>
                  <a:gd name="T10" fmla="*/ 137 w 162"/>
                  <a:gd name="T11" fmla="*/ 0 h 188"/>
                  <a:gd name="T12" fmla="*/ 137 w 162"/>
                  <a:gd name="T13" fmla="*/ 0 h 188"/>
                  <a:gd name="T14" fmla="*/ 137 w 162"/>
                  <a:gd name="T15" fmla="*/ 115 h 188"/>
                  <a:gd name="T16" fmla="*/ 162 w 162"/>
                  <a:gd name="T17" fmla="*/ 115 h 188"/>
                  <a:gd name="T18" fmla="*/ 162 w 162"/>
                  <a:gd name="T19" fmla="*/ 148 h 188"/>
                  <a:gd name="T20" fmla="*/ 137 w 162"/>
                  <a:gd name="T21" fmla="*/ 148 h 188"/>
                  <a:gd name="T22" fmla="*/ 137 w 162"/>
                  <a:gd name="T23" fmla="*/ 188 h 188"/>
                  <a:gd name="T24" fmla="*/ 98 w 162"/>
                  <a:gd name="T25" fmla="*/ 188 h 188"/>
                  <a:gd name="T26" fmla="*/ 98 w 162"/>
                  <a:gd name="T27" fmla="*/ 148 h 188"/>
                  <a:gd name="T28" fmla="*/ 7 w 162"/>
                  <a:gd name="T29" fmla="*/ 148 h 188"/>
                  <a:gd name="T30" fmla="*/ 0 w 162"/>
                  <a:gd name="T31" fmla="*/ 119 h 188"/>
                  <a:gd name="T32" fmla="*/ 102 w 162"/>
                  <a:gd name="T33" fmla="*/ 0 h 188"/>
                  <a:gd name="T34" fmla="*/ 137 w 162"/>
                  <a:gd name="T3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188">
                    <a:moveTo>
                      <a:pt x="98" y="57"/>
                    </a:moveTo>
                    <a:lnTo>
                      <a:pt x="98" y="57"/>
                    </a:lnTo>
                    <a:lnTo>
                      <a:pt x="48" y="115"/>
                    </a:lnTo>
                    <a:lnTo>
                      <a:pt x="98" y="115"/>
                    </a:lnTo>
                    <a:lnTo>
                      <a:pt x="98" y="57"/>
                    </a:lnTo>
                    <a:close/>
                    <a:moveTo>
                      <a:pt x="137" y="0"/>
                    </a:moveTo>
                    <a:lnTo>
                      <a:pt x="137" y="0"/>
                    </a:lnTo>
                    <a:lnTo>
                      <a:pt x="137" y="115"/>
                    </a:lnTo>
                    <a:lnTo>
                      <a:pt x="162" y="115"/>
                    </a:lnTo>
                    <a:lnTo>
                      <a:pt x="162" y="148"/>
                    </a:lnTo>
                    <a:lnTo>
                      <a:pt x="137" y="148"/>
                    </a:lnTo>
                    <a:lnTo>
                      <a:pt x="137" y="188"/>
                    </a:lnTo>
                    <a:lnTo>
                      <a:pt x="98" y="188"/>
                    </a:lnTo>
                    <a:lnTo>
                      <a:pt x="98" y="148"/>
                    </a:lnTo>
                    <a:lnTo>
                      <a:pt x="7" y="148"/>
                    </a:lnTo>
                    <a:lnTo>
                      <a:pt x="0" y="119"/>
                    </a:lnTo>
                    <a:lnTo>
                      <a:pt x="102" y="0"/>
                    </a:lnTo>
                    <a:lnTo>
                      <a:pt x="1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187"/>
              <p:cNvSpPr>
                <a:spLocks/>
              </p:cNvSpPr>
              <p:nvPr/>
            </p:nvSpPr>
            <p:spPr bwMode="auto">
              <a:xfrm>
                <a:off x="3256" y="1613"/>
                <a:ext cx="51" cy="70"/>
              </a:xfrm>
              <a:custGeom>
                <a:avLst/>
                <a:gdLst>
                  <a:gd name="T0" fmla="*/ 11 w 140"/>
                  <a:gd name="T1" fmla="*/ 36 h 190"/>
                  <a:gd name="T2" fmla="*/ 11 w 140"/>
                  <a:gd name="T3" fmla="*/ 36 h 190"/>
                  <a:gd name="T4" fmla="*/ 11 w 140"/>
                  <a:gd name="T5" fmla="*/ 0 h 190"/>
                  <a:gd name="T6" fmla="*/ 137 w 140"/>
                  <a:gd name="T7" fmla="*/ 0 h 190"/>
                  <a:gd name="T8" fmla="*/ 137 w 140"/>
                  <a:gd name="T9" fmla="*/ 31 h 190"/>
                  <a:gd name="T10" fmla="*/ 90 w 140"/>
                  <a:gd name="T11" fmla="*/ 76 h 190"/>
                  <a:gd name="T12" fmla="*/ 140 w 140"/>
                  <a:gd name="T13" fmla="*/ 129 h 190"/>
                  <a:gd name="T14" fmla="*/ 73 w 140"/>
                  <a:gd name="T15" fmla="*/ 190 h 190"/>
                  <a:gd name="T16" fmla="*/ 0 w 140"/>
                  <a:gd name="T17" fmla="*/ 158 h 190"/>
                  <a:gd name="T18" fmla="*/ 28 w 140"/>
                  <a:gd name="T19" fmla="*/ 131 h 190"/>
                  <a:gd name="T20" fmla="*/ 73 w 140"/>
                  <a:gd name="T21" fmla="*/ 153 h 190"/>
                  <a:gd name="T22" fmla="*/ 100 w 140"/>
                  <a:gd name="T23" fmla="*/ 131 h 190"/>
                  <a:gd name="T24" fmla="*/ 63 w 140"/>
                  <a:gd name="T25" fmla="*/ 107 h 190"/>
                  <a:gd name="T26" fmla="*/ 46 w 140"/>
                  <a:gd name="T27" fmla="*/ 107 h 190"/>
                  <a:gd name="T28" fmla="*/ 40 w 140"/>
                  <a:gd name="T29" fmla="*/ 80 h 190"/>
                  <a:gd name="T30" fmla="*/ 84 w 140"/>
                  <a:gd name="T31" fmla="*/ 36 h 190"/>
                  <a:gd name="T32" fmla="*/ 11 w 140"/>
                  <a:gd name="T33" fmla="*/ 3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 h="190">
                    <a:moveTo>
                      <a:pt x="11" y="36"/>
                    </a:moveTo>
                    <a:lnTo>
                      <a:pt x="11" y="36"/>
                    </a:lnTo>
                    <a:lnTo>
                      <a:pt x="11" y="0"/>
                    </a:lnTo>
                    <a:lnTo>
                      <a:pt x="137" y="0"/>
                    </a:lnTo>
                    <a:lnTo>
                      <a:pt x="137" y="31"/>
                    </a:lnTo>
                    <a:lnTo>
                      <a:pt x="90" y="76"/>
                    </a:lnTo>
                    <a:cubicBezTo>
                      <a:pt x="115" y="81"/>
                      <a:pt x="140" y="94"/>
                      <a:pt x="140" y="129"/>
                    </a:cubicBezTo>
                    <a:cubicBezTo>
                      <a:pt x="140" y="164"/>
                      <a:pt x="114" y="190"/>
                      <a:pt x="73" y="190"/>
                    </a:cubicBezTo>
                    <a:cubicBezTo>
                      <a:pt x="39" y="190"/>
                      <a:pt x="16" y="177"/>
                      <a:pt x="0" y="158"/>
                    </a:cubicBezTo>
                    <a:lnTo>
                      <a:pt x="28" y="131"/>
                    </a:lnTo>
                    <a:cubicBezTo>
                      <a:pt x="41" y="145"/>
                      <a:pt x="54" y="153"/>
                      <a:pt x="73" y="153"/>
                    </a:cubicBezTo>
                    <a:cubicBezTo>
                      <a:pt x="89" y="153"/>
                      <a:pt x="100" y="145"/>
                      <a:pt x="100" y="131"/>
                    </a:cubicBezTo>
                    <a:cubicBezTo>
                      <a:pt x="100" y="115"/>
                      <a:pt x="87" y="107"/>
                      <a:pt x="63" y="107"/>
                    </a:cubicBezTo>
                    <a:lnTo>
                      <a:pt x="46" y="107"/>
                    </a:lnTo>
                    <a:lnTo>
                      <a:pt x="40" y="80"/>
                    </a:lnTo>
                    <a:lnTo>
                      <a:pt x="84" y="36"/>
                    </a:lnTo>
                    <a:lnTo>
                      <a:pt x="11" y="3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188"/>
              <p:cNvSpPr>
                <a:spLocks noEditPoints="1"/>
              </p:cNvSpPr>
              <p:nvPr/>
            </p:nvSpPr>
            <p:spPr bwMode="auto">
              <a:xfrm>
                <a:off x="3316" y="1613"/>
                <a:ext cx="59" cy="69"/>
              </a:xfrm>
              <a:custGeom>
                <a:avLst/>
                <a:gdLst>
                  <a:gd name="T0" fmla="*/ 98 w 162"/>
                  <a:gd name="T1" fmla="*/ 56 h 188"/>
                  <a:gd name="T2" fmla="*/ 98 w 162"/>
                  <a:gd name="T3" fmla="*/ 56 h 188"/>
                  <a:gd name="T4" fmla="*/ 48 w 162"/>
                  <a:gd name="T5" fmla="*/ 114 h 188"/>
                  <a:gd name="T6" fmla="*/ 98 w 162"/>
                  <a:gd name="T7" fmla="*/ 114 h 188"/>
                  <a:gd name="T8" fmla="*/ 98 w 162"/>
                  <a:gd name="T9" fmla="*/ 56 h 188"/>
                  <a:gd name="T10" fmla="*/ 137 w 162"/>
                  <a:gd name="T11" fmla="*/ 0 h 188"/>
                  <a:gd name="T12" fmla="*/ 137 w 162"/>
                  <a:gd name="T13" fmla="*/ 0 h 188"/>
                  <a:gd name="T14" fmla="*/ 137 w 162"/>
                  <a:gd name="T15" fmla="*/ 114 h 188"/>
                  <a:gd name="T16" fmla="*/ 162 w 162"/>
                  <a:gd name="T17" fmla="*/ 114 h 188"/>
                  <a:gd name="T18" fmla="*/ 162 w 162"/>
                  <a:gd name="T19" fmla="*/ 148 h 188"/>
                  <a:gd name="T20" fmla="*/ 137 w 162"/>
                  <a:gd name="T21" fmla="*/ 148 h 188"/>
                  <a:gd name="T22" fmla="*/ 137 w 162"/>
                  <a:gd name="T23" fmla="*/ 188 h 188"/>
                  <a:gd name="T24" fmla="*/ 98 w 162"/>
                  <a:gd name="T25" fmla="*/ 188 h 188"/>
                  <a:gd name="T26" fmla="*/ 98 w 162"/>
                  <a:gd name="T27" fmla="*/ 148 h 188"/>
                  <a:gd name="T28" fmla="*/ 6 w 162"/>
                  <a:gd name="T29" fmla="*/ 148 h 188"/>
                  <a:gd name="T30" fmla="*/ 0 w 162"/>
                  <a:gd name="T31" fmla="*/ 119 h 188"/>
                  <a:gd name="T32" fmla="*/ 102 w 162"/>
                  <a:gd name="T33" fmla="*/ 0 h 188"/>
                  <a:gd name="T34" fmla="*/ 137 w 162"/>
                  <a:gd name="T35"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2" h="188">
                    <a:moveTo>
                      <a:pt x="98" y="56"/>
                    </a:moveTo>
                    <a:lnTo>
                      <a:pt x="98" y="56"/>
                    </a:lnTo>
                    <a:lnTo>
                      <a:pt x="48" y="114"/>
                    </a:lnTo>
                    <a:lnTo>
                      <a:pt x="98" y="114"/>
                    </a:lnTo>
                    <a:lnTo>
                      <a:pt x="98" y="56"/>
                    </a:lnTo>
                    <a:close/>
                    <a:moveTo>
                      <a:pt x="137" y="0"/>
                    </a:moveTo>
                    <a:lnTo>
                      <a:pt x="137" y="0"/>
                    </a:lnTo>
                    <a:lnTo>
                      <a:pt x="137" y="114"/>
                    </a:lnTo>
                    <a:lnTo>
                      <a:pt x="162" y="114"/>
                    </a:lnTo>
                    <a:lnTo>
                      <a:pt x="162" y="148"/>
                    </a:lnTo>
                    <a:lnTo>
                      <a:pt x="137" y="148"/>
                    </a:lnTo>
                    <a:lnTo>
                      <a:pt x="137" y="188"/>
                    </a:lnTo>
                    <a:lnTo>
                      <a:pt x="98" y="188"/>
                    </a:lnTo>
                    <a:lnTo>
                      <a:pt x="98" y="148"/>
                    </a:lnTo>
                    <a:lnTo>
                      <a:pt x="6" y="148"/>
                    </a:lnTo>
                    <a:lnTo>
                      <a:pt x="0" y="119"/>
                    </a:lnTo>
                    <a:lnTo>
                      <a:pt x="102" y="0"/>
                    </a:lnTo>
                    <a:lnTo>
                      <a:pt x="1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89"/>
              <p:cNvSpPr>
                <a:spLocks/>
              </p:cNvSpPr>
              <p:nvPr/>
            </p:nvSpPr>
            <p:spPr bwMode="auto">
              <a:xfrm>
                <a:off x="3387" y="1666"/>
                <a:ext cx="15" cy="16"/>
              </a:xfrm>
              <a:custGeom>
                <a:avLst/>
                <a:gdLst>
                  <a:gd name="T0" fmla="*/ 0 w 43"/>
                  <a:gd name="T1" fmla="*/ 0 h 43"/>
                  <a:gd name="T2" fmla="*/ 0 w 43"/>
                  <a:gd name="T3" fmla="*/ 0 h 43"/>
                  <a:gd name="T4" fmla="*/ 43 w 43"/>
                  <a:gd name="T5" fmla="*/ 0 h 43"/>
                  <a:gd name="T6" fmla="*/ 43 w 43"/>
                  <a:gd name="T7" fmla="*/ 43 h 43"/>
                  <a:gd name="T8" fmla="*/ 0 w 43"/>
                  <a:gd name="T9" fmla="*/ 43 h 43"/>
                  <a:gd name="T10" fmla="*/ 0 w 43"/>
                  <a:gd name="T11" fmla="*/ 0 h 43"/>
                </a:gdLst>
                <a:ahLst/>
                <a:cxnLst>
                  <a:cxn ang="0">
                    <a:pos x="T0" y="T1"/>
                  </a:cxn>
                  <a:cxn ang="0">
                    <a:pos x="T2" y="T3"/>
                  </a:cxn>
                  <a:cxn ang="0">
                    <a:pos x="T4" y="T5"/>
                  </a:cxn>
                  <a:cxn ang="0">
                    <a:pos x="T6" y="T7"/>
                  </a:cxn>
                  <a:cxn ang="0">
                    <a:pos x="T8" y="T9"/>
                  </a:cxn>
                  <a:cxn ang="0">
                    <a:pos x="T10" y="T11"/>
                  </a:cxn>
                </a:cxnLst>
                <a:rect l="0" t="0" r="r" b="b"/>
                <a:pathLst>
                  <a:path w="43" h="43">
                    <a:moveTo>
                      <a:pt x="0" y="0"/>
                    </a:moveTo>
                    <a:lnTo>
                      <a:pt x="0" y="0"/>
                    </a:lnTo>
                    <a:lnTo>
                      <a:pt x="43" y="0"/>
                    </a:lnTo>
                    <a:lnTo>
                      <a:pt x="43" y="43"/>
                    </a:lnTo>
                    <a:lnTo>
                      <a:pt x="0" y="4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0"/>
              <p:cNvSpPr>
                <a:spLocks/>
              </p:cNvSpPr>
              <p:nvPr/>
            </p:nvSpPr>
            <p:spPr bwMode="auto">
              <a:xfrm>
                <a:off x="3413" y="1613"/>
                <a:ext cx="49" cy="69"/>
              </a:xfrm>
              <a:custGeom>
                <a:avLst/>
                <a:gdLst>
                  <a:gd name="T0" fmla="*/ 0 w 135"/>
                  <a:gd name="T1" fmla="*/ 0 h 187"/>
                  <a:gd name="T2" fmla="*/ 0 w 135"/>
                  <a:gd name="T3" fmla="*/ 0 h 187"/>
                  <a:gd name="T4" fmla="*/ 135 w 135"/>
                  <a:gd name="T5" fmla="*/ 0 h 187"/>
                  <a:gd name="T6" fmla="*/ 135 w 135"/>
                  <a:gd name="T7" fmla="*/ 31 h 187"/>
                  <a:gd name="T8" fmla="*/ 51 w 135"/>
                  <a:gd name="T9" fmla="*/ 187 h 187"/>
                  <a:gd name="T10" fmla="*/ 4 w 135"/>
                  <a:gd name="T11" fmla="*/ 187 h 187"/>
                  <a:gd name="T12" fmla="*/ 88 w 135"/>
                  <a:gd name="T13" fmla="*/ 36 h 187"/>
                  <a:gd name="T14" fmla="*/ 0 w 135"/>
                  <a:gd name="T15" fmla="*/ 36 h 187"/>
                  <a:gd name="T16" fmla="*/ 0 w 135"/>
                  <a:gd name="T17"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87">
                    <a:moveTo>
                      <a:pt x="0" y="0"/>
                    </a:moveTo>
                    <a:lnTo>
                      <a:pt x="0" y="0"/>
                    </a:lnTo>
                    <a:lnTo>
                      <a:pt x="135" y="0"/>
                    </a:lnTo>
                    <a:lnTo>
                      <a:pt x="135" y="31"/>
                    </a:lnTo>
                    <a:lnTo>
                      <a:pt x="51" y="187"/>
                    </a:lnTo>
                    <a:lnTo>
                      <a:pt x="4" y="187"/>
                    </a:lnTo>
                    <a:lnTo>
                      <a:pt x="88" y="36"/>
                    </a:lnTo>
                    <a:lnTo>
                      <a:pt x="0" y="36"/>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1"/>
              <p:cNvSpPr>
                <a:spLocks/>
              </p:cNvSpPr>
              <p:nvPr/>
            </p:nvSpPr>
            <p:spPr bwMode="auto">
              <a:xfrm>
                <a:off x="3254" y="1823"/>
                <a:ext cx="30" cy="69"/>
              </a:xfrm>
              <a:custGeom>
                <a:avLst/>
                <a:gdLst>
                  <a:gd name="T0" fmla="*/ 54 w 82"/>
                  <a:gd name="T1" fmla="*/ 0 h 188"/>
                  <a:gd name="T2" fmla="*/ 54 w 82"/>
                  <a:gd name="T3" fmla="*/ 0 h 188"/>
                  <a:gd name="T4" fmla="*/ 82 w 82"/>
                  <a:gd name="T5" fmla="*/ 0 h 188"/>
                  <a:gd name="T6" fmla="*/ 82 w 82"/>
                  <a:gd name="T7" fmla="*/ 188 h 188"/>
                  <a:gd name="T8" fmla="*/ 41 w 82"/>
                  <a:gd name="T9" fmla="*/ 188 h 188"/>
                  <a:gd name="T10" fmla="*/ 41 w 82"/>
                  <a:gd name="T11" fmla="*/ 42 h 188"/>
                  <a:gd name="T12" fmla="*/ 9 w 82"/>
                  <a:gd name="T13" fmla="*/ 50 h 188"/>
                  <a:gd name="T14" fmla="*/ 0 w 82"/>
                  <a:gd name="T15" fmla="*/ 16 h 188"/>
                  <a:gd name="T16" fmla="*/ 54 w 82"/>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88">
                    <a:moveTo>
                      <a:pt x="54" y="0"/>
                    </a:moveTo>
                    <a:lnTo>
                      <a:pt x="54" y="0"/>
                    </a:lnTo>
                    <a:lnTo>
                      <a:pt x="82" y="0"/>
                    </a:lnTo>
                    <a:lnTo>
                      <a:pt x="82" y="188"/>
                    </a:lnTo>
                    <a:lnTo>
                      <a:pt x="41" y="188"/>
                    </a:lnTo>
                    <a:lnTo>
                      <a:pt x="41" y="42"/>
                    </a:lnTo>
                    <a:lnTo>
                      <a:pt x="9" y="50"/>
                    </a:lnTo>
                    <a:lnTo>
                      <a:pt x="0" y="16"/>
                    </a:lnTo>
                    <a:lnTo>
                      <a:pt x="5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192"/>
              <p:cNvSpPr>
                <a:spLocks/>
              </p:cNvSpPr>
              <p:nvPr/>
            </p:nvSpPr>
            <p:spPr bwMode="auto">
              <a:xfrm>
                <a:off x="3300" y="1824"/>
                <a:ext cx="49" cy="68"/>
              </a:xfrm>
              <a:custGeom>
                <a:avLst/>
                <a:gdLst>
                  <a:gd name="T0" fmla="*/ 0 w 134"/>
                  <a:gd name="T1" fmla="*/ 0 h 186"/>
                  <a:gd name="T2" fmla="*/ 0 w 134"/>
                  <a:gd name="T3" fmla="*/ 0 h 186"/>
                  <a:gd name="T4" fmla="*/ 134 w 134"/>
                  <a:gd name="T5" fmla="*/ 0 h 186"/>
                  <a:gd name="T6" fmla="*/ 134 w 134"/>
                  <a:gd name="T7" fmla="*/ 31 h 186"/>
                  <a:gd name="T8" fmla="*/ 50 w 134"/>
                  <a:gd name="T9" fmla="*/ 186 h 186"/>
                  <a:gd name="T10" fmla="*/ 4 w 134"/>
                  <a:gd name="T11" fmla="*/ 186 h 186"/>
                  <a:gd name="T12" fmla="*/ 87 w 134"/>
                  <a:gd name="T13" fmla="*/ 35 h 186"/>
                  <a:gd name="T14" fmla="*/ 0 w 134"/>
                  <a:gd name="T15" fmla="*/ 35 h 186"/>
                  <a:gd name="T16" fmla="*/ 0 w 134"/>
                  <a:gd name="T1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86">
                    <a:moveTo>
                      <a:pt x="0" y="0"/>
                    </a:moveTo>
                    <a:lnTo>
                      <a:pt x="0" y="0"/>
                    </a:lnTo>
                    <a:lnTo>
                      <a:pt x="134" y="0"/>
                    </a:lnTo>
                    <a:lnTo>
                      <a:pt x="134" y="31"/>
                    </a:lnTo>
                    <a:lnTo>
                      <a:pt x="50" y="186"/>
                    </a:lnTo>
                    <a:lnTo>
                      <a:pt x="4" y="186"/>
                    </a:lnTo>
                    <a:lnTo>
                      <a:pt x="87" y="35"/>
                    </a:lnTo>
                    <a:lnTo>
                      <a:pt x="0" y="35"/>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3"/>
              <p:cNvSpPr>
                <a:spLocks/>
              </p:cNvSpPr>
              <p:nvPr/>
            </p:nvSpPr>
            <p:spPr bwMode="auto">
              <a:xfrm>
                <a:off x="3254" y="1956"/>
                <a:ext cx="30" cy="69"/>
              </a:xfrm>
              <a:custGeom>
                <a:avLst/>
                <a:gdLst>
                  <a:gd name="T0" fmla="*/ 54 w 82"/>
                  <a:gd name="T1" fmla="*/ 0 h 188"/>
                  <a:gd name="T2" fmla="*/ 54 w 82"/>
                  <a:gd name="T3" fmla="*/ 0 h 188"/>
                  <a:gd name="T4" fmla="*/ 82 w 82"/>
                  <a:gd name="T5" fmla="*/ 0 h 188"/>
                  <a:gd name="T6" fmla="*/ 82 w 82"/>
                  <a:gd name="T7" fmla="*/ 188 h 188"/>
                  <a:gd name="T8" fmla="*/ 41 w 82"/>
                  <a:gd name="T9" fmla="*/ 188 h 188"/>
                  <a:gd name="T10" fmla="*/ 41 w 82"/>
                  <a:gd name="T11" fmla="*/ 42 h 188"/>
                  <a:gd name="T12" fmla="*/ 9 w 82"/>
                  <a:gd name="T13" fmla="*/ 50 h 188"/>
                  <a:gd name="T14" fmla="*/ 0 w 82"/>
                  <a:gd name="T15" fmla="*/ 16 h 188"/>
                  <a:gd name="T16" fmla="*/ 54 w 82"/>
                  <a:gd name="T1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88">
                    <a:moveTo>
                      <a:pt x="54" y="0"/>
                    </a:moveTo>
                    <a:lnTo>
                      <a:pt x="54" y="0"/>
                    </a:lnTo>
                    <a:lnTo>
                      <a:pt x="82" y="0"/>
                    </a:lnTo>
                    <a:lnTo>
                      <a:pt x="82" y="188"/>
                    </a:lnTo>
                    <a:lnTo>
                      <a:pt x="41" y="188"/>
                    </a:lnTo>
                    <a:lnTo>
                      <a:pt x="41" y="42"/>
                    </a:lnTo>
                    <a:lnTo>
                      <a:pt x="9" y="50"/>
                    </a:lnTo>
                    <a:lnTo>
                      <a:pt x="0" y="16"/>
                    </a:lnTo>
                    <a:lnTo>
                      <a:pt x="5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194"/>
              <p:cNvSpPr>
                <a:spLocks noEditPoints="1"/>
              </p:cNvSpPr>
              <p:nvPr/>
            </p:nvSpPr>
            <p:spPr bwMode="auto">
              <a:xfrm>
                <a:off x="3299" y="1955"/>
                <a:ext cx="54" cy="71"/>
              </a:xfrm>
              <a:custGeom>
                <a:avLst/>
                <a:gdLst>
                  <a:gd name="T0" fmla="*/ 74 w 147"/>
                  <a:gd name="T1" fmla="*/ 102 h 193"/>
                  <a:gd name="T2" fmla="*/ 74 w 147"/>
                  <a:gd name="T3" fmla="*/ 102 h 193"/>
                  <a:gd name="T4" fmla="*/ 42 w 147"/>
                  <a:gd name="T5" fmla="*/ 129 h 193"/>
                  <a:gd name="T6" fmla="*/ 74 w 147"/>
                  <a:gd name="T7" fmla="*/ 157 h 193"/>
                  <a:gd name="T8" fmla="*/ 106 w 147"/>
                  <a:gd name="T9" fmla="*/ 130 h 193"/>
                  <a:gd name="T10" fmla="*/ 74 w 147"/>
                  <a:gd name="T11" fmla="*/ 102 h 193"/>
                  <a:gd name="T12" fmla="*/ 118 w 147"/>
                  <a:gd name="T13" fmla="*/ 52 h 193"/>
                  <a:gd name="T14" fmla="*/ 118 w 147"/>
                  <a:gd name="T15" fmla="*/ 52 h 193"/>
                  <a:gd name="T16" fmla="*/ 80 w 147"/>
                  <a:gd name="T17" fmla="*/ 37 h 193"/>
                  <a:gd name="T18" fmla="*/ 43 w 147"/>
                  <a:gd name="T19" fmla="*/ 80 h 193"/>
                  <a:gd name="T20" fmla="*/ 81 w 147"/>
                  <a:gd name="T21" fmla="*/ 68 h 193"/>
                  <a:gd name="T22" fmla="*/ 147 w 147"/>
                  <a:gd name="T23" fmla="*/ 128 h 193"/>
                  <a:gd name="T24" fmla="*/ 76 w 147"/>
                  <a:gd name="T25" fmla="*/ 193 h 193"/>
                  <a:gd name="T26" fmla="*/ 22 w 147"/>
                  <a:gd name="T27" fmla="*/ 173 h 193"/>
                  <a:gd name="T28" fmla="*/ 0 w 147"/>
                  <a:gd name="T29" fmla="*/ 102 h 193"/>
                  <a:gd name="T30" fmla="*/ 82 w 147"/>
                  <a:gd name="T31" fmla="*/ 0 h 193"/>
                  <a:gd name="T32" fmla="*/ 140 w 147"/>
                  <a:gd name="T33" fmla="*/ 20 h 193"/>
                  <a:gd name="T34" fmla="*/ 118 w 147"/>
                  <a:gd name="T35" fmla="*/ 5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93">
                    <a:moveTo>
                      <a:pt x="74" y="102"/>
                    </a:moveTo>
                    <a:lnTo>
                      <a:pt x="74" y="102"/>
                    </a:lnTo>
                    <a:cubicBezTo>
                      <a:pt x="53" y="102"/>
                      <a:pt x="42" y="113"/>
                      <a:pt x="42" y="129"/>
                    </a:cubicBezTo>
                    <a:cubicBezTo>
                      <a:pt x="42" y="146"/>
                      <a:pt x="54" y="157"/>
                      <a:pt x="74" y="157"/>
                    </a:cubicBezTo>
                    <a:cubicBezTo>
                      <a:pt x="94" y="157"/>
                      <a:pt x="106" y="146"/>
                      <a:pt x="106" y="130"/>
                    </a:cubicBezTo>
                    <a:cubicBezTo>
                      <a:pt x="106" y="114"/>
                      <a:pt x="94" y="102"/>
                      <a:pt x="74" y="102"/>
                    </a:cubicBezTo>
                    <a:close/>
                    <a:moveTo>
                      <a:pt x="118" y="52"/>
                    </a:moveTo>
                    <a:lnTo>
                      <a:pt x="118" y="52"/>
                    </a:lnTo>
                    <a:cubicBezTo>
                      <a:pt x="106" y="42"/>
                      <a:pt x="96" y="37"/>
                      <a:pt x="80" y="37"/>
                    </a:cubicBezTo>
                    <a:cubicBezTo>
                      <a:pt x="57" y="37"/>
                      <a:pt x="45" y="56"/>
                      <a:pt x="43" y="80"/>
                    </a:cubicBezTo>
                    <a:cubicBezTo>
                      <a:pt x="52" y="74"/>
                      <a:pt x="63" y="68"/>
                      <a:pt x="81" y="68"/>
                    </a:cubicBezTo>
                    <a:cubicBezTo>
                      <a:pt x="118" y="68"/>
                      <a:pt x="147" y="89"/>
                      <a:pt x="147" y="128"/>
                    </a:cubicBezTo>
                    <a:cubicBezTo>
                      <a:pt x="147" y="166"/>
                      <a:pt x="116" y="193"/>
                      <a:pt x="76" y="193"/>
                    </a:cubicBezTo>
                    <a:cubicBezTo>
                      <a:pt x="52" y="193"/>
                      <a:pt x="35" y="186"/>
                      <a:pt x="22" y="173"/>
                    </a:cubicBezTo>
                    <a:cubicBezTo>
                      <a:pt x="8" y="159"/>
                      <a:pt x="0" y="139"/>
                      <a:pt x="0" y="102"/>
                    </a:cubicBezTo>
                    <a:cubicBezTo>
                      <a:pt x="0" y="44"/>
                      <a:pt x="26" y="0"/>
                      <a:pt x="82" y="0"/>
                    </a:cubicBezTo>
                    <a:cubicBezTo>
                      <a:pt x="107" y="0"/>
                      <a:pt x="124" y="7"/>
                      <a:pt x="140" y="20"/>
                    </a:cubicBezTo>
                    <a:lnTo>
                      <a:pt x="118"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195"/>
              <p:cNvSpPr>
                <a:spLocks/>
              </p:cNvSpPr>
              <p:nvPr/>
            </p:nvSpPr>
            <p:spPr bwMode="auto">
              <a:xfrm>
                <a:off x="3364" y="2009"/>
                <a:ext cx="16" cy="16"/>
              </a:xfrm>
              <a:custGeom>
                <a:avLst/>
                <a:gdLst>
                  <a:gd name="T0" fmla="*/ 0 w 44"/>
                  <a:gd name="T1" fmla="*/ 0 h 42"/>
                  <a:gd name="T2" fmla="*/ 0 w 44"/>
                  <a:gd name="T3" fmla="*/ 0 h 42"/>
                  <a:gd name="T4" fmla="*/ 44 w 44"/>
                  <a:gd name="T5" fmla="*/ 0 h 42"/>
                  <a:gd name="T6" fmla="*/ 44 w 44"/>
                  <a:gd name="T7" fmla="*/ 42 h 42"/>
                  <a:gd name="T8" fmla="*/ 0 w 44"/>
                  <a:gd name="T9" fmla="*/ 42 h 42"/>
                  <a:gd name="T10" fmla="*/ 0 w 44"/>
                  <a:gd name="T11" fmla="*/ 0 h 42"/>
                </a:gdLst>
                <a:ahLst/>
                <a:cxnLst>
                  <a:cxn ang="0">
                    <a:pos x="T0" y="T1"/>
                  </a:cxn>
                  <a:cxn ang="0">
                    <a:pos x="T2" y="T3"/>
                  </a:cxn>
                  <a:cxn ang="0">
                    <a:pos x="T4" y="T5"/>
                  </a:cxn>
                  <a:cxn ang="0">
                    <a:pos x="T6" y="T7"/>
                  </a:cxn>
                  <a:cxn ang="0">
                    <a:pos x="T8" y="T9"/>
                  </a:cxn>
                  <a:cxn ang="0">
                    <a:pos x="T10" y="T11"/>
                  </a:cxn>
                </a:cxnLst>
                <a:rect l="0" t="0" r="r" b="b"/>
                <a:pathLst>
                  <a:path w="44" h="42">
                    <a:moveTo>
                      <a:pt x="0" y="0"/>
                    </a:moveTo>
                    <a:lnTo>
                      <a:pt x="0" y="0"/>
                    </a:lnTo>
                    <a:lnTo>
                      <a:pt x="44" y="0"/>
                    </a:lnTo>
                    <a:lnTo>
                      <a:pt x="44" y="42"/>
                    </a:lnTo>
                    <a:lnTo>
                      <a:pt x="0" y="42"/>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196"/>
              <p:cNvSpPr>
                <a:spLocks noEditPoints="1"/>
              </p:cNvSpPr>
              <p:nvPr/>
            </p:nvSpPr>
            <p:spPr bwMode="auto">
              <a:xfrm>
                <a:off x="3392" y="1955"/>
                <a:ext cx="54" cy="71"/>
              </a:xfrm>
              <a:custGeom>
                <a:avLst/>
                <a:gdLst>
                  <a:gd name="T0" fmla="*/ 73 w 147"/>
                  <a:gd name="T1" fmla="*/ 102 h 193"/>
                  <a:gd name="T2" fmla="*/ 73 w 147"/>
                  <a:gd name="T3" fmla="*/ 102 h 193"/>
                  <a:gd name="T4" fmla="*/ 41 w 147"/>
                  <a:gd name="T5" fmla="*/ 129 h 193"/>
                  <a:gd name="T6" fmla="*/ 74 w 147"/>
                  <a:gd name="T7" fmla="*/ 157 h 193"/>
                  <a:gd name="T8" fmla="*/ 106 w 147"/>
                  <a:gd name="T9" fmla="*/ 130 h 193"/>
                  <a:gd name="T10" fmla="*/ 73 w 147"/>
                  <a:gd name="T11" fmla="*/ 102 h 193"/>
                  <a:gd name="T12" fmla="*/ 118 w 147"/>
                  <a:gd name="T13" fmla="*/ 52 h 193"/>
                  <a:gd name="T14" fmla="*/ 118 w 147"/>
                  <a:gd name="T15" fmla="*/ 52 h 193"/>
                  <a:gd name="T16" fmla="*/ 80 w 147"/>
                  <a:gd name="T17" fmla="*/ 37 h 193"/>
                  <a:gd name="T18" fmla="*/ 43 w 147"/>
                  <a:gd name="T19" fmla="*/ 80 h 193"/>
                  <a:gd name="T20" fmla="*/ 81 w 147"/>
                  <a:gd name="T21" fmla="*/ 68 h 193"/>
                  <a:gd name="T22" fmla="*/ 147 w 147"/>
                  <a:gd name="T23" fmla="*/ 128 h 193"/>
                  <a:gd name="T24" fmla="*/ 76 w 147"/>
                  <a:gd name="T25" fmla="*/ 193 h 193"/>
                  <a:gd name="T26" fmla="*/ 22 w 147"/>
                  <a:gd name="T27" fmla="*/ 173 h 193"/>
                  <a:gd name="T28" fmla="*/ 0 w 147"/>
                  <a:gd name="T29" fmla="*/ 102 h 193"/>
                  <a:gd name="T30" fmla="*/ 81 w 147"/>
                  <a:gd name="T31" fmla="*/ 0 h 193"/>
                  <a:gd name="T32" fmla="*/ 140 w 147"/>
                  <a:gd name="T33" fmla="*/ 20 h 193"/>
                  <a:gd name="T34" fmla="*/ 118 w 147"/>
                  <a:gd name="T35" fmla="*/ 5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93">
                    <a:moveTo>
                      <a:pt x="73" y="102"/>
                    </a:moveTo>
                    <a:lnTo>
                      <a:pt x="73" y="102"/>
                    </a:lnTo>
                    <a:cubicBezTo>
                      <a:pt x="53" y="102"/>
                      <a:pt x="41" y="113"/>
                      <a:pt x="41" y="129"/>
                    </a:cubicBezTo>
                    <a:cubicBezTo>
                      <a:pt x="41" y="146"/>
                      <a:pt x="54" y="157"/>
                      <a:pt x="74" y="157"/>
                    </a:cubicBezTo>
                    <a:cubicBezTo>
                      <a:pt x="94" y="157"/>
                      <a:pt x="106" y="146"/>
                      <a:pt x="106" y="130"/>
                    </a:cubicBezTo>
                    <a:cubicBezTo>
                      <a:pt x="106" y="114"/>
                      <a:pt x="94" y="102"/>
                      <a:pt x="73" y="102"/>
                    </a:cubicBezTo>
                    <a:close/>
                    <a:moveTo>
                      <a:pt x="118" y="52"/>
                    </a:moveTo>
                    <a:lnTo>
                      <a:pt x="118" y="52"/>
                    </a:lnTo>
                    <a:cubicBezTo>
                      <a:pt x="106" y="42"/>
                      <a:pt x="96" y="37"/>
                      <a:pt x="80" y="37"/>
                    </a:cubicBezTo>
                    <a:cubicBezTo>
                      <a:pt x="57" y="37"/>
                      <a:pt x="45" y="56"/>
                      <a:pt x="43" y="80"/>
                    </a:cubicBezTo>
                    <a:cubicBezTo>
                      <a:pt x="52" y="74"/>
                      <a:pt x="63" y="68"/>
                      <a:pt x="81" y="68"/>
                    </a:cubicBezTo>
                    <a:cubicBezTo>
                      <a:pt x="118" y="68"/>
                      <a:pt x="147" y="89"/>
                      <a:pt x="147" y="128"/>
                    </a:cubicBezTo>
                    <a:cubicBezTo>
                      <a:pt x="147" y="166"/>
                      <a:pt x="116" y="193"/>
                      <a:pt x="76" y="193"/>
                    </a:cubicBezTo>
                    <a:cubicBezTo>
                      <a:pt x="51" y="193"/>
                      <a:pt x="35" y="186"/>
                      <a:pt x="22" y="173"/>
                    </a:cubicBezTo>
                    <a:cubicBezTo>
                      <a:pt x="8" y="159"/>
                      <a:pt x="0" y="139"/>
                      <a:pt x="0" y="102"/>
                    </a:cubicBezTo>
                    <a:cubicBezTo>
                      <a:pt x="0" y="44"/>
                      <a:pt x="26" y="0"/>
                      <a:pt x="81" y="0"/>
                    </a:cubicBezTo>
                    <a:cubicBezTo>
                      <a:pt x="107" y="0"/>
                      <a:pt x="123" y="7"/>
                      <a:pt x="140" y="20"/>
                    </a:cubicBezTo>
                    <a:lnTo>
                      <a:pt x="118" y="5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197"/>
              <p:cNvSpPr>
                <a:spLocks noEditPoints="1"/>
              </p:cNvSpPr>
              <p:nvPr/>
            </p:nvSpPr>
            <p:spPr bwMode="auto">
              <a:xfrm>
                <a:off x="3257" y="2063"/>
                <a:ext cx="52" cy="70"/>
              </a:xfrm>
              <a:custGeom>
                <a:avLst/>
                <a:gdLst>
                  <a:gd name="T0" fmla="*/ 72 w 144"/>
                  <a:gd name="T1" fmla="*/ 34 h 192"/>
                  <a:gd name="T2" fmla="*/ 72 w 144"/>
                  <a:gd name="T3" fmla="*/ 34 h 192"/>
                  <a:gd name="T4" fmla="*/ 45 w 144"/>
                  <a:gd name="T5" fmla="*/ 56 h 192"/>
                  <a:gd name="T6" fmla="*/ 72 w 144"/>
                  <a:gd name="T7" fmla="*/ 79 h 192"/>
                  <a:gd name="T8" fmla="*/ 99 w 144"/>
                  <a:gd name="T9" fmla="*/ 56 h 192"/>
                  <a:gd name="T10" fmla="*/ 72 w 144"/>
                  <a:gd name="T11" fmla="*/ 34 h 192"/>
                  <a:gd name="T12" fmla="*/ 72 w 144"/>
                  <a:gd name="T13" fmla="*/ 112 h 192"/>
                  <a:gd name="T14" fmla="*/ 72 w 144"/>
                  <a:gd name="T15" fmla="*/ 112 h 192"/>
                  <a:gd name="T16" fmla="*/ 40 w 144"/>
                  <a:gd name="T17" fmla="*/ 135 h 192"/>
                  <a:gd name="T18" fmla="*/ 72 w 144"/>
                  <a:gd name="T19" fmla="*/ 159 h 192"/>
                  <a:gd name="T20" fmla="*/ 104 w 144"/>
                  <a:gd name="T21" fmla="*/ 135 h 192"/>
                  <a:gd name="T22" fmla="*/ 72 w 144"/>
                  <a:gd name="T23" fmla="*/ 112 h 192"/>
                  <a:gd name="T24" fmla="*/ 72 w 144"/>
                  <a:gd name="T25" fmla="*/ 192 h 192"/>
                  <a:gd name="T26" fmla="*/ 72 w 144"/>
                  <a:gd name="T27" fmla="*/ 192 h 192"/>
                  <a:gd name="T28" fmla="*/ 0 w 144"/>
                  <a:gd name="T29" fmla="*/ 138 h 192"/>
                  <a:gd name="T30" fmla="*/ 30 w 144"/>
                  <a:gd name="T31" fmla="*/ 93 h 192"/>
                  <a:gd name="T32" fmla="*/ 6 w 144"/>
                  <a:gd name="T33" fmla="*/ 52 h 192"/>
                  <a:gd name="T34" fmla="*/ 72 w 144"/>
                  <a:gd name="T35" fmla="*/ 0 h 192"/>
                  <a:gd name="T36" fmla="*/ 137 w 144"/>
                  <a:gd name="T37" fmla="*/ 52 h 192"/>
                  <a:gd name="T38" fmla="*/ 114 w 144"/>
                  <a:gd name="T39" fmla="*/ 93 h 192"/>
                  <a:gd name="T40" fmla="*/ 144 w 144"/>
                  <a:gd name="T41" fmla="*/ 137 h 192"/>
                  <a:gd name="T42" fmla="*/ 72 w 144"/>
                  <a:gd name="T4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92">
                    <a:moveTo>
                      <a:pt x="72" y="34"/>
                    </a:moveTo>
                    <a:lnTo>
                      <a:pt x="72" y="34"/>
                    </a:lnTo>
                    <a:cubicBezTo>
                      <a:pt x="55" y="34"/>
                      <a:pt x="45" y="44"/>
                      <a:pt x="45" y="56"/>
                    </a:cubicBezTo>
                    <a:cubicBezTo>
                      <a:pt x="45" y="69"/>
                      <a:pt x="56" y="79"/>
                      <a:pt x="72" y="79"/>
                    </a:cubicBezTo>
                    <a:cubicBezTo>
                      <a:pt x="88" y="79"/>
                      <a:pt x="99" y="70"/>
                      <a:pt x="99" y="56"/>
                    </a:cubicBezTo>
                    <a:cubicBezTo>
                      <a:pt x="99" y="45"/>
                      <a:pt x="89" y="34"/>
                      <a:pt x="72" y="34"/>
                    </a:cubicBezTo>
                    <a:close/>
                    <a:moveTo>
                      <a:pt x="72" y="112"/>
                    </a:moveTo>
                    <a:lnTo>
                      <a:pt x="72" y="112"/>
                    </a:lnTo>
                    <a:cubicBezTo>
                      <a:pt x="53" y="112"/>
                      <a:pt x="40" y="120"/>
                      <a:pt x="40" y="135"/>
                    </a:cubicBezTo>
                    <a:cubicBezTo>
                      <a:pt x="40" y="148"/>
                      <a:pt x="52" y="159"/>
                      <a:pt x="72" y="159"/>
                    </a:cubicBezTo>
                    <a:cubicBezTo>
                      <a:pt x="92" y="159"/>
                      <a:pt x="104" y="148"/>
                      <a:pt x="104" y="135"/>
                    </a:cubicBezTo>
                    <a:cubicBezTo>
                      <a:pt x="104" y="120"/>
                      <a:pt x="91" y="112"/>
                      <a:pt x="72" y="112"/>
                    </a:cubicBezTo>
                    <a:close/>
                    <a:moveTo>
                      <a:pt x="72" y="192"/>
                    </a:moveTo>
                    <a:lnTo>
                      <a:pt x="72" y="192"/>
                    </a:lnTo>
                    <a:cubicBezTo>
                      <a:pt x="31" y="192"/>
                      <a:pt x="0" y="171"/>
                      <a:pt x="0" y="138"/>
                    </a:cubicBezTo>
                    <a:cubicBezTo>
                      <a:pt x="0" y="115"/>
                      <a:pt x="10" y="102"/>
                      <a:pt x="30" y="93"/>
                    </a:cubicBezTo>
                    <a:cubicBezTo>
                      <a:pt x="16" y="84"/>
                      <a:pt x="6" y="72"/>
                      <a:pt x="6" y="52"/>
                    </a:cubicBezTo>
                    <a:cubicBezTo>
                      <a:pt x="6" y="23"/>
                      <a:pt x="32" y="0"/>
                      <a:pt x="72" y="0"/>
                    </a:cubicBezTo>
                    <a:cubicBezTo>
                      <a:pt x="111" y="0"/>
                      <a:pt x="137" y="23"/>
                      <a:pt x="137" y="52"/>
                    </a:cubicBezTo>
                    <a:cubicBezTo>
                      <a:pt x="137" y="72"/>
                      <a:pt x="128" y="84"/>
                      <a:pt x="114" y="93"/>
                    </a:cubicBezTo>
                    <a:cubicBezTo>
                      <a:pt x="133" y="103"/>
                      <a:pt x="144" y="115"/>
                      <a:pt x="144" y="137"/>
                    </a:cubicBezTo>
                    <a:cubicBezTo>
                      <a:pt x="144" y="172"/>
                      <a:pt x="113" y="192"/>
                      <a:pt x="72" y="192"/>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198"/>
              <p:cNvSpPr>
                <a:spLocks/>
              </p:cNvSpPr>
              <p:nvPr/>
            </p:nvSpPr>
            <p:spPr bwMode="auto">
              <a:xfrm>
                <a:off x="3320" y="2117"/>
                <a:ext cx="16" cy="16"/>
              </a:xfrm>
              <a:custGeom>
                <a:avLst/>
                <a:gdLst>
                  <a:gd name="T0" fmla="*/ 0 w 44"/>
                  <a:gd name="T1" fmla="*/ 0 h 43"/>
                  <a:gd name="T2" fmla="*/ 0 w 44"/>
                  <a:gd name="T3" fmla="*/ 0 h 43"/>
                  <a:gd name="T4" fmla="*/ 44 w 44"/>
                  <a:gd name="T5" fmla="*/ 0 h 43"/>
                  <a:gd name="T6" fmla="*/ 44 w 44"/>
                  <a:gd name="T7" fmla="*/ 43 h 43"/>
                  <a:gd name="T8" fmla="*/ 0 w 44"/>
                  <a:gd name="T9" fmla="*/ 43 h 43"/>
                  <a:gd name="T10" fmla="*/ 0 w 44"/>
                  <a:gd name="T11" fmla="*/ 0 h 43"/>
                </a:gdLst>
                <a:ahLst/>
                <a:cxnLst>
                  <a:cxn ang="0">
                    <a:pos x="T0" y="T1"/>
                  </a:cxn>
                  <a:cxn ang="0">
                    <a:pos x="T2" y="T3"/>
                  </a:cxn>
                  <a:cxn ang="0">
                    <a:pos x="T4" y="T5"/>
                  </a:cxn>
                  <a:cxn ang="0">
                    <a:pos x="T6" y="T7"/>
                  </a:cxn>
                  <a:cxn ang="0">
                    <a:pos x="T8" y="T9"/>
                  </a:cxn>
                  <a:cxn ang="0">
                    <a:pos x="T10" y="T11"/>
                  </a:cxn>
                </a:cxnLst>
                <a:rect l="0" t="0" r="r" b="b"/>
                <a:pathLst>
                  <a:path w="44" h="43">
                    <a:moveTo>
                      <a:pt x="0" y="0"/>
                    </a:moveTo>
                    <a:lnTo>
                      <a:pt x="0" y="0"/>
                    </a:lnTo>
                    <a:lnTo>
                      <a:pt x="44" y="0"/>
                    </a:lnTo>
                    <a:lnTo>
                      <a:pt x="44" y="43"/>
                    </a:lnTo>
                    <a:lnTo>
                      <a:pt x="0" y="43"/>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199"/>
              <p:cNvSpPr>
                <a:spLocks/>
              </p:cNvSpPr>
              <p:nvPr/>
            </p:nvSpPr>
            <p:spPr bwMode="auto">
              <a:xfrm>
                <a:off x="3346" y="2064"/>
                <a:ext cx="52" cy="70"/>
              </a:xfrm>
              <a:custGeom>
                <a:avLst/>
                <a:gdLst>
                  <a:gd name="T0" fmla="*/ 17 w 140"/>
                  <a:gd name="T1" fmla="*/ 0 h 190"/>
                  <a:gd name="T2" fmla="*/ 17 w 140"/>
                  <a:gd name="T3" fmla="*/ 0 h 190"/>
                  <a:gd name="T4" fmla="*/ 132 w 140"/>
                  <a:gd name="T5" fmla="*/ 0 h 190"/>
                  <a:gd name="T6" fmla="*/ 132 w 140"/>
                  <a:gd name="T7" fmla="*/ 36 h 190"/>
                  <a:gd name="T8" fmla="*/ 53 w 140"/>
                  <a:gd name="T9" fmla="*/ 36 h 190"/>
                  <a:gd name="T10" fmla="*/ 51 w 140"/>
                  <a:gd name="T11" fmla="*/ 68 h 190"/>
                  <a:gd name="T12" fmla="*/ 75 w 140"/>
                  <a:gd name="T13" fmla="*/ 65 h 190"/>
                  <a:gd name="T14" fmla="*/ 140 w 140"/>
                  <a:gd name="T15" fmla="*/ 125 h 190"/>
                  <a:gd name="T16" fmla="*/ 69 w 140"/>
                  <a:gd name="T17" fmla="*/ 190 h 190"/>
                  <a:gd name="T18" fmla="*/ 0 w 140"/>
                  <a:gd name="T19" fmla="*/ 162 h 190"/>
                  <a:gd name="T20" fmla="*/ 24 w 140"/>
                  <a:gd name="T21" fmla="*/ 132 h 190"/>
                  <a:gd name="T22" fmla="*/ 69 w 140"/>
                  <a:gd name="T23" fmla="*/ 153 h 190"/>
                  <a:gd name="T24" fmla="*/ 100 w 140"/>
                  <a:gd name="T25" fmla="*/ 126 h 190"/>
                  <a:gd name="T26" fmla="*/ 67 w 140"/>
                  <a:gd name="T27" fmla="*/ 101 h 190"/>
                  <a:gd name="T28" fmla="*/ 36 w 140"/>
                  <a:gd name="T29" fmla="*/ 108 h 190"/>
                  <a:gd name="T30" fmla="*/ 12 w 140"/>
                  <a:gd name="T31" fmla="*/ 92 h 190"/>
                  <a:gd name="T32" fmla="*/ 17 w 140"/>
                  <a:gd name="T33"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 h="190">
                    <a:moveTo>
                      <a:pt x="17" y="0"/>
                    </a:moveTo>
                    <a:lnTo>
                      <a:pt x="17" y="0"/>
                    </a:lnTo>
                    <a:lnTo>
                      <a:pt x="132" y="0"/>
                    </a:lnTo>
                    <a:lnTo>
                      <a:pt x="132" y="36"/>
                    </a:lnTo>
                    <a:lnTo>
                      <a:pt x="53" y="36"/>
                    </a:lnTo>
                    <a:lnTo>
                      <a:pt x="51" y="68"/>
                    </a:lnTo>
                    <a:cubicBezTo>
                      <a:pt x="58" y="66"/>
                      <a:pt x="65" y="65"/>
                      <a:pt x="75" y="65"/>
                    </a:cubicBezTo>
                    <a:cubicBezTo>
                      <a:pt x="112" y="65"/>
                      <a:pt x="140" y="83"/>
                      <a:pt x="140" y="125"/>
                    </a:cubicBezTo>
                    <a:cubicBezTo>
                      <a:pt x="140" y="165"/>
                      <a:pt x="112" y="190"/>
                      <a:pt x="69" y="190"/>
                    </a:cubicBezTo>
                    <a:cubicBezTo>
                      <a:pt x="40" y="190"/>
                      <a:pt x="18" y="179"/>
                      <a:pt x="0" y="162"/>
                    </a:cubicBezTo>
                    <a:lnTo>
                      <a:pt x="24" y="132"/>
                    </a:lnTo>
                    <a:cubicBezTo>
                      <a:pt x="39" y="145"/>
                      <a:pt x="52" y="153"/>
                      <a:pt x="69" y="153"/>
                    </a:cubicBezTo>
                    <a:cubicBezTo>
                      <a:pt x="88" y="153"/>
                      <a:pt x="100" y="143"/>
                      <a:pt x="100" y="126"/>
                    </a:cubicBezTo>
                    <a:cubicBezTo>
                      <a:pt x="100" y="110"/>
                      <a:pt x="87" y="101"/>
                      <a:pt x="67" y="101"/>
                    </a:cubicBezTo>
                    <a:cubicBezTo>
                      <a:pt x="55" y="101"/>
                      <a:pt x="45" y="104"/>
                      <a:pt x="36" y="108"/>
                    </a:cubicBezTo>
                    <a:lnTo>
                      <a:pt x="12" y="92"/>
                    </a:lnTo>
                    <a:lnTo>
                      <a:pt x="1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200"/>
              <p:cNvSpPr>
                <a:spLocks/>
              </p:cNvSpPr>
              <p:nvPr/>
            </p:nvSpPr>
            <p:spPr bwMode="auto">
              <a:xfrm>
                <a:off x="735" y="2095"/>
                <a:ext cx="2471" cy="98"/>
              </a:xfrm>
              <a:custGeom>
                <a:avLst/>
                <a:gdLst>
                  <a:gd name="T0" fmla="*/ 0 w 6733"/>
                  <a:gd name="T1" fmla="*/ 267 h 267"/>
                  <a:gd name="T2" fmla="*/ 0 w 6733"/>
                  <a:gd name="T3" fmla="*/ 267 h 267"/>
                  <a:gd name="T4" fmla="*/ 3680 w 6733"/>
                  <a:gd name="T5" fmla="*/ 93 h 267"/>
                  <a:gd name="T6" fmla="*/ 6733 w 6733"/>
                  <a:gd name="T7" fmla="*/ 0 h 267"/>
                </a:gdLst>
                <a:ahLst/>
                <a:cxnLst>
                  <a:cxn ang="0">
                    <a:pos x="T0" y="T1"/>
                  </a:cxn>
                  <a:cxn ang="0">
                    <a:pos x="T2" y="T3"/>
                  </a:cxn>
                  <a:cxn ang="0">
                    <a:pos x="T4" y="T5"/>
                  </a:cxn>
                  <a:cxn ang="0">
                    <a:pos x="T6" y="T7"/>
                  </a:cxn>
                </a:cxnLst>
                <a:rect l="0" t="0" r="r" b="b"/>
                <a:pathLst>
                  <a:path w="6733" h="267">
                    <a:moveTo>
                      <a:pt x="0" y="267"/>
                    </a:moveTo>
                    <a:lnTo>
                      <a:pt x="0" y="267"/>
                    </a:lnTo>
                    <a:cubicBezTo>
                      <a:pt x="0" y="267"/>
                      <a:pt x="2200" y="133"/>
                      <a:pt x="3680" y="93"/>
                    </a:cubicBezTo>
                    <a:cubicBezTo>
                      <a:pt x="5160" y="53"/>
                      <a:pt x="6733" y="0"/>
                      <a:pt x="6733" y="0"/>
                    </a:cubicBezTo>
                  </a:path>
                </a:pathLst>
              </a:custGeom>
              <a:noFill/>
              <a:ln w="28" cap="flat">
                <a:solidFill>
                  <a:srgbClr val="00AEE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Freeform 201"/>
              <p:cNvSpPr>
                <a:spLocks/>
              </p:cNvSpPr>
              <p:nvPr/>
            </p:nvSpPr>
            <p:spPr bwMode="auto">
              <a:xfrm>
                <a:off x="2300" y="1928"/>
                <a:ext cx="896" cy="240"/>
              </a:xfrm>
              <a:custGeom>
                <a:avLst/>
                <a:gdLst>
                  <a:gd name="T0" fmla="*/ 2440 w 2440"/>
                  <a:gd name="T1" fmla="*/ 0 h 653"/>
                  <a:gd name="T2" fmla="*/ 2440 w 2440"/>
                  <a:gd name="T3" fmla="*/ 0 h 653"/>
                  <a:gd name="T4" fmla="*/ 0 w 2440"/>
                  <a:gd name="T5" fmla="*/ 626 h 653"/>
                </a:gdLst>
                <a:ahLst/>
                <a:cxnLst>
                  <a:cxn ang="0">
                    <a:pos x="T0" y="T1"/>
                  </a:cxn>
                  <a:cxn ang="0">
                    <a:pos x="T2" y="T3"/>
                  </a:cxn>
                  <a:cxn ang="0">
                    <a:pos x="T4" y="T5"/>
                  </a:cxn>
                </a:cxnLst>
                <a:rect l="0" t="0" r="r" b="b"/>
                <a:pathLst>
                  <a:path w="2440" h="653">
                    <a:moveTo>
                      <a:pt x="2440" y="0"/>
                    </a:moveTo>
                    <a:lnTo>
                      <a:pt x="2440" y="0"/>
                    </a:lnTo>
                    <a:cubicBezTo>
                      <a:pt x="2440" y="0"/>
                      <a:pt x="1160" y="653"/>
                      <a:pt x="0" y="626"/>
                    </a:cubicBezTo>
                  </a:path>
                </a:pathLst>
              </a:custGeom>
              <a:noFill/>
              <a:ln w="28" cap="flat">
                <a:solidFill>
                  <a:srgbClr val="EC008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Freeform 202"/>
              <p:cNvSpPr>
                <a:spLocks/>
              </p:cNvSpPr>
              <p:nvPr/>
            </p:nvSpPr>
            <p:spPr bwMode="auto">
              <a:xfrm>
                <a:off x="740" y="1649"/>
                <a:ext cx="2466" cy="470"/>
              </a:xfrm>
              <a:custGeom>
                <a:avLst/>
                <a:gdLst>
                  <a:gd name="T0" fmla="*/ 0 w 6720"/>
                  <a:gd name="T1" fmla="*/ 1280 h 1280"/>
                  <a:gd name="T2" fmla="*/ 0 w 6720"/>
                  <a:gd name="T3" fmla="*/ 1280 h 1280"/>
                  <a:gd name="T4" fmla="*/ 2080 w 6720"/>
                  <a:gd name="T5" fmla="*/ 973 h 1280"/>
                  <a:gd name="T6" fmla="*/ 6720 w 6720"/>
                  <a:gd name="T7" fmla="*/ 0 h 1280"/>
                </a:gdLst>
                <a:ahLst/>
                <a:cxnLst>
                  <a:cxn ang="0">
                    <a:pos x="T0" y="T1"/>
                  </a:cxn>
                  <a:cxn ang="0">
                    <a:pos x="T2" y="T3"/>
                  </a:cxn>
                  <a:cxn ang="0">
                    <a:pos x="T4" y="T5"/>
                  </a:cxn>
                  <a:cxn ang="0">
                    <a:pos x="T6" y="T7"/>
                  </a:cxn>
                </a:cxnLst>
                <a:rect l="0" t="0" r="r" b="b"/>
                <a:pathLst>
                  <a:path w="6720" h="1280">
                    <a:moveTo>
                      <a:pt x="0" y="1280"/>
                    </a:moveTo>
                    <a:lnTo>
                      <a:pt x="0" y="1280"/>
                    </a:lnTo>
                    <a:cubicBezTo>
                      <a:pt x="0" y="1280"/>
                      <a:pt x="1547" y="1013"/>
                      <a:pt x="2080" y="973"/>
                    </a:cubicBezTo>
                    <a:cubicBezTo>
                      <a:pt x="2613" y="933"/>
                      <a:pt x="6040" y="293"/>
                      <a:pt x="6720" y="0"/>
                    </a:cubicBezTo>
                  </a:path>
                </a:pathLst>
              </a:custGeom>
              <a:noFill/>
              <a:ln w="28" cap="flat">
                <a:solidFill>
                  <a:srgbClr val="ED1C2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Freeform 203"/>
              <p:cNvSpPr>
                <a:spLocks/>
              </p:cNvSpPr>
              <p:nvPr/>
            </p:nvSpPr>
            <p:spPr bwMode="auto">
              <a:xfrm>
                <a:off x="725" y="787"/>
                <a:ext cx="2471" cy="1230"/>
              </a:xfrm>
              <a:custGeom>
                <a:avLst/>
                <a:gdLst>
                  <a:gd name="T0" fmla="*/ 0 w 6733"/>
                  <a:gd name="T1" fmla="*/ 3347 h 3347"/>
                  <a:gd name="T2" fmla="*/ 0 w 6733"/>
                  <a:gd name="T3" fmla="*/ 3347 h 3347"/>
                  <a:gd name="T4" fmla="*/ 4000 w 6733"/>
                  <a:gd name="T5" fmla="*/ 1813 h 3347"/>
                  <a:gd name="T6" fmla="*/ 6733 w 6733"/>
                  <a:gd name="T7" fmla="*/ 0 h 3347"/>
                </a:gdLst>
                <a:ahLst/>
                <a:cxnLst>
                  <a:cxn ang="0">
                    <a:pos x="T0" y="T1"/>
                  </a:cxn>
                  <a:cxn ang="0">
                    <a:pos x="T2" y="T3"/>
                  </a:cxn>
                  <a:cxn ang="0">
                    <a:pos x="T4" y="T5"/>
                  </a:cxn>
                  <a:cxn ang="0">
                    <a:pos x="T6" y="T7"/>
                  </a:cxn>
                </a:cxnLst>
                <a:rect l="0" t="0" r="r" b="b"/>
                <a:pathLst>
                  <a:path w="6733" h="3347">
                    <a:moveTo>
                      <a:pt x="0" y="3347"/>
                    </a:moveTo>
                    <a:lnTo>
                      <a:pt x="0" y="3347"/>
                    </a:lnTo>
                    <a:cubicBezTo>
                      <a:pt x="0" y="3347"/>
                      <a:pt x="1920" y="3173"/>
                      <a:pt x="4000" y="1813"/>
                    </a:cubicBezTo>
                    <a:cubicBezTo>
                      <a:pt x="6080" y="453"/>
                      <a:pt x="6733" y="0"/>
                      <a:pt x="6733" y="0"/>
                    </a:cubicBezTo>
                  </a:path>
                </a:pathLst>
              </a:custGeom>
              <a:noFill/>
              <a:ln w="28" cap="flat">
                <a:solidFill>
                  <a:srgbClr val="2E319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Freeform 204"/>
              <p:cNvSpPr>
                <a:spLocks/>
              </p:cNvSpPr>
              <p:nvPr/>
            </p:nvSpPr>
            <p:spPr bwMode="auto">
              <a:xfrm>
                <a:off x="745" y="1899"/>
                <a:ext cx="2480" cy="78"/>
              </a:xfrm>
              <a:custGeom>
                <a:avLst/>
                <a:gdLst>
                  <a:gd name="T0" fmla="*/ 0 w 6760"/>
                  <a:gd name="T1" fmla="*/ 146 h 213"/>
                  <a:gd name="T2" fmla="*/ 0 w 6760"/>
                  <a:gd name="T3" fmla="*/ 146 h 213"/>
                  <a:gd name="T4" fmla="*/ 3054 w 6760"/>
                  <a:gd name="T5" fmla="*/ 13 h 213"/>
                  <a:gd name="T6" fmla="*/ 6760 w 6760"/>
                  <a:gd name="T7" fmla="*/ 213 h 213"/>
                </a:gdLst>
                <a:ahLst/>
                <a:cxnLst>
                  <a:cxn ang="0">
                    <a:pos x="T0" y="T1"/>
                  </a:cxn>
                  <a:cxn ang="0">
                    <a:pos x="T2" y="T3"/>
                  </a:cxn>
                  <a:cxn ang="0">
                    <a:pos x="T4" y="T5"/>
                  </a:cxn>
                  <a:cxn ang="0">
                    <a:pos x="T6" y="T7"/>
                  </a:cxn>
                </a:cxnLst>
                <a:rect l="0" t="0" r="r" b="b"/>
                <a:pathLst>
                  <a:path w="6760" h="213">
                    <a:moveTo>
                      <a:pt x="0" y="146"/>
                    </a:moveTo>
                    <a:lnTo>
                      <a:pt x="0" y="146"/>
                    </a:lnTo>
                    <a:cubicBezTo>
                      <a:pt x="0" y="146"/>
                      <a:pt x="2360" y="0"/>
                      <a:pt x="3054" y="13"/>
                    </a:cubicBezTo>
                    <a:cubicBezTo>
                      <a:pt x="3747" y="26"/>
                      <a:pt x="6400" y="66"/>
                      <a:pt x="6760" y="213"/>
                    </a:cubicBezTo>
                  </a:path>
                </a:pathLst>
              </a:custGeom>
              <a:noFill/>
              <a:ln w="28" cap="flat">
                <a:solidFill>
                  <a:srgbClr val="FAA21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Freeform 206"/>
            <p:cNvSpPr>
              <a:spLocks/>
            </p:cNvSpPr>
            <p:nvPr/>
          </p:nvSpPr>
          <p:spPr bwMode="auto">
            <a:xfrm>
              <a:off x="708" y="625"/>
              <a:ext cx="119" cy="120"/>
            </a:xfrm>
            <a:custGeom>
              <a:avLst/>
              <a:gdLst>
                <a:gd name="T0" fmla="*/ 326 w 326"/>
                <a:gd name="T1" fmla="*/ 326 h 326"/>
                <a:gd name="T2" fmla="*/ 326 w 326"/>
                <a:gd name="T3" fmla="*/ 326 h 326"/>
                <a:gd name="T4" fmla="*/ 0 w 326"/>
                <a:gd name="T5" fmla="*/ 326 h 326"/>
                <a:gd name="T6" fmla="*/ 0 w 326"/>
                <a:gd name="T7" fmla="*/ 0 h 326"/>
                <a:gd name="T8" fmla="*/ 326 w 326"/>
                <a:gd name="T9" fmla="*/ 0 h 326"/>
                <a:gd name="T10" fmla="*/ 326 w 326"/>
                <a:gd name="T11" fmla="*/ 326 h 326"/>
              </a:gdLst>
              <a:ahLst/>
              <a:cxnLst>
                <a:cxn ang="0">
                  <a:pos x="T0" y="T1"/>
                </a:cxn>
                <a:cxn ang="0">
                  <a:pos x="T2" y="T3"/>
                </a:cxn>
                <a:cxn ang="0">
                  <a:pos x="T4" y="T5"/>
                </a:cxn>
                <a:cxn ang="0">
                  <a:pos x="T6" y="T7"/>
                </a:cxn>
                <a:cxn ang="0">
                  <a:pos x="T8" y="T9"/>
                </a:cxn>
                <a:cxn ang="0">
                  <a:pos x="T10" y="T11"/>
                </a:cxn>
              </a:cxnLst>
              <a:rect l="0" t="0" r="r" b="b"/>
              <a:pathLst>
                <a:path w="326" h="326">
                  <a:moveTo>
                    <a:pt x="326" y="326"/>
                  </a:moveTo>
                  <a:lnTo>
                    <a:pt x="326" y="326"/>
                  </a:lnTo>
                  <a:lnTo>
                    <a:pt x="0" y="326"/>
                  </a:lnTo>
                  <a:lnTo>
                    <a:pt x="0" y="0"/>
                  </a:lnTo>
                  <a:lnTo>
                    <a:pt x="326" y="0"/>
                  </a:lnTo>
                  <a:lnTo>
                    <a:pt x="326" y="326"/>
                  </a:lnTo>
                  <a:close/>
                </a:path>
              </a:pathLst>
            </a:custGeom>
            <a:solidFill>
              <a:srgbClr val="2E319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07"/>
            <p:cNvSpPr>
              <a:spLocks/>
            </p:cNvSpPr>
            <p:nvPr/>
          </p:nvSpPr>
          <p:spPr bwMode="auto">
            <a:xfrm>
              <a:off x="708" y="779"/>
              <a:ext cx="119" cy="120"/>
            </a:xfrm>
            <a:custGeom>
              <a:avLst/>
              <a:gdLst>
                <a:gd name="T0" fmla="*/ 326 w 326"/>
                <a:gd name="T1" fmla="*/ 326 h 326"/>
                <a:gd name="T2" fmla="*/ 326 w 326"/>
                <a:gd name="T3" fmla="*/ 326 h 326"/>
                <a:gd name="T4" fmla="*/ 0 w 326"/>
                <a:gd name="T5" fmla="*/ 326 h 326"/>
                <a:gd name="T6" fmla="*/ 0 w 326"/>
                <a:gd name="T7" fmla="*/ 0 h 326"/>
                <a:gd name="T8" fmla="*/ 326 w 326"/>
                <a:gd name="T9" fmla="*/ 0 h 326"/>
                <a:gd name="T10" fmla="*/ 326 w 326"/>
                <a:gd name="T11" fmla="*/ 326 h 326"/>
              </a:gdLst>
              <a:ahLst/>
              <a:cxnLst>
                <a:cxn ang="0">
                  <a:pos x="T0" y="T1"/>
                </a:cxn>
                <a:cxn ang="0">
                  <a:pos x="T2" y="T3"/>
                </a:cxn>
                <a:cxn ang="0">
                  <a:pos x="T4" y="T5"/>
                </a:cxn>
                <a:cxn ang="0">
                  <a:pos x="T6" y="T7"/>
                </a:cxn>
                <a:cxn ang="0">
                  <a:pos x="T8" y="T9"/>
                </a:cxn>
                <a:cxn ang="0">
                  <a:pos x="T10" y="T11"/>
                </a:cxn>
              </a:cxnLst>
              <a:rect l="0" t="0" r="r" b="b"/>
              <a:pathLst>
                <a:path w="326" h="326">
                  <a:moveTo>
                    <a:pt x="326" y="326"/>
                  </a:moveTo>
                  <a:lnTo>
                    <a:pt x="326" y="326"/>
                  </a:lnTo>
                  <a:lnTo>
                    <a:pt x="0" y="326"/>
                  </a:lnTo>
                  <a:lnTo>
                    <a:pt x="0" y="0"/>
                  </a:lnTo>
                  <a:lnTo>
                    <a:pt x="326" y="0"/>
                  </a:lnTo>
                  <a:lnTo>
                    <a:pt x="326" y="326"/>
                  </a:lnTo>
                  <a:close/>
                </a:path>
              </a:pathLst>
            </a:custGeom>
            <a:solidFill>
              <a:srgbClr val="ED1C2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08"/>
            <p:cNvSpPr>
              <a:spLocks/>
            </p:cNvSpPr>
            <p:nvPr/>
          </p:nvSpPr>
          <p:spPr bwMode="auto">
            <a:xfrm>
              <a:off x="708" y="934"/>
              <a:ext cx="119" cy="120"/>
            </a:xfrm>
            <a:custGeom>
              <a:avLst/>
              <a:gdLst>
                <a:gd name="T0" fmla="*/ 326 w 326"/>
                <a:gd name="T1" fmla="*/ 326 h 326"/>
                <a:gd name="T2" fmla="*/ 326 w 326"/>
                <a:gd name="T3" fmla="*/ 326 h 326"/>
                <a:gd name="T4" fmla="*/ 0 w 326"/>
                <a:gd name="T5" fmla="*/ 326 h 326"/>
                <a:gd name="T6" fmla="*/ 0 w 326"/>
                <a:gd name="T7" fmla="*/ 0 h 326"/>
                <a:gd name="T8" fmla="*/ 326 w 326"/>
                <a:gd name="T9" fmla="*/ 0 h 326"/>
                <a:gd name="T10" fmla="*/ 326 w 326"/>
                <a:gd name="T11" fmla="*/ 326 h 326"/>
              </a:gdLst>
              <a:ahLst/>
              <a:cxnLst>
                <a:cxn ang="0">
                  <a:pos x="T0" y="T1"/>
                </a:cxn>
                <a:cxn ang="0">
                  <a:pos x="T2" y="T3"/>
                </a:cxn>
                <a:cxn ang="0">
                  <a:pos x="T4" y="T5"/>
                </a:cxn>
                <a:cxn ang="0">
                  <a:pos x="T6" y="T7"/>
                </a:cxn>
                <a:cxn ang="0">
                  <a:pos x="T8" y="T9"/>
                </a:cxn>
                <a:cxn ang="0">
                  <a:pos x="T10" y="T11"/>
                </a:cxn>
              </a:cxnLst>
              <a:rect l="0" t="0" r="r" b="b"/>
              <a:pathLst>
                <a:path w="326" h="326">
                  <a:moveTo>
                    <a:pt x="326" y="326"/>
                  </a:moveTo>
                  <a:lnTo>
                    <a:pt x="326" y="326"/>
                  </a:lnTo>
                  <a:lnTo>
                    <a:pt x="0" y="326"/>
                  </a:lnTo>
                  <a:lnTo>
                    <a:pt x="0" y="0"/>
                  </a:lnTo>
                  <a:lnTo>
                    <a:pt x="326" y="0"/>
                  </a:lnTo>
                  <a:lnTo>
                    <a:pt x="326" y="326"/>
                  </a:lnTo>
                  <a:close/>
                </a:path>
              </a:pathLst>
            </a:custGeom>
            <a:solidFill>
              <a:srgbClr val="FAA21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09"/>
            <p:cNvSpPr>
              <a:spLocks/>
            </p:cNvSpPr>
            <p:nvPr/>
          </p:nvSpPr>
          <p:spPr bwMode="auto">
            <a:xfrm>
              <a:off x="708" y="934"/>
              <a:ext cx="119" cy="120"/>
            </a:xfrm>
            <a:custGeom>
              <a:avLst/>
              <a:gdLst>
                <a:gd name="T0" fmla="*/ 326 w 326"/>
                <a:gd name="T1" fmla="*/ 326 h 326"/>
                <a:gd name="T2" fmla="*/ 326 w 326"/>
                <a:gd name="T3" fmla="*/ 326 h 326"/>
                <a:gd name="T4" fmla="*/ 0 w 326"/>
                <a:gd name="T5" fmla="*/ 326 h 326"/>
                <a:gd name="T6" fmla="*/ 0 w 326"/>
                <a:gd name="T7" fmla="*/ 0 h 326"/>
                <a:gd name="T8" fmla="*/ 326 w 326"/>
                <a:gd name="T9" fmla="*/ 0 h 326"/>
                <a:gd name="T10" fmla="*/ 326 w 326"/>
                <a:gd name="T11" fmla="*/ 326 h 326"/>
              </a:gdLst>
              <a:ahLst/>
              <a:cxnLst>
                <a:cxn ang="0">
                  <a:pos x="T0" y="T1"/>
                </a:cxn>
                <a:cxn ang="0">
                  <a:pos x="T2" y="T3"/>
                </a:cxn>
                <a:cxn ang="0">
                  <a:pos x="T4" y="T5"/>
                </a:cxn>
                <a:cxn ang="0">
                  <a:pos x="T6" y="T7"/>
                </a:cxn>
                <a:cxn ang="0">
                  <a:pos x="T8" y="T9"/>
                </a:cxn>
                <a:cxn ang="0">
                  <a:pos x="T10" y="T11"/>
                </a:cxn>
              </a:cxnLst>
              <a:rect l="0" t="0" r="r" b="b"/>
              <a:pathLst>
                <a:path w="326" h="326">
                  <a:moveTo>
                    <a:pt x="326" y="326"/>
                  </a:moveTo>
                  <a:lnTo>
                    <a:pt x="326" y="326"/>
                  </a:lnTo>
                  <a:lnTo>
                    <a:pt x="0" y="326"/>
                  </a:lnTo>
                  <a:lnTo>
                    <a:pt x="0" y="0"/>
                  </a:lnTo>
                  <a:lnTo>
                    <a:pt x="326" y="0"/>
                  </a:lnTo>
                  <a:lnTo>
                    <a:pt x="326" y="326"/>
                  </a:lnTo>
                  <a:close/>
                </a:path>
              </a:pathLst>
            </a:custGeom>
            <a:noFill/>
            <a:ln w="5" cap="flat">
              <a:solidFill>
                <a:srgbClr val="FAA21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10"/>
            <p:cNvSpPr>
              <a:spLocks/>
            </p:cNvSpPr>
            <p:nvPr/>
          </p:nvSpPr>
          <p:spPr bwMode="auto">
            <a:xfrm>
              <a:off x="708" y="1088"/>
              <a:ext cx="119" cy="120"/>
            </a:xfrm>
            <a:custGeom>
              <a:avLst/>
              <a:gdLst>
                <a:gd name="T0" fmla="*/ 326 w 326"/>
                <a:gd name="T1" fmla="*/ 326 h 326"/>
                <a:gd name="T2" fmla="*/ 326 w 326"/>
                <a:gd name="T3" fmla="*/ 326 h 326"/>
                <a:gd name="T4" fmla="*/ 0 w 326"/>
                <a:gd name="T5" fmla="*/ 326 h 326"/>
                <a:gd name="T6" fmla="*/ 0 w 326"/>
                <a:gd name="T7" fmla="*/ 0 h 326"/>
                <a:gd name="T8" fmla="*/ 326 w 326"/>
                <a:gd name="T9" fmla="*/ 0 h 326"/>
                <a:gd name="T10" fmla="*/ 326 w 326"/>
                <a:gd name="T11" fmla="*/ 326 h 326"/>
              </a:gdLst>
              <a:ahLst/>
              <a:cxnLst>
                <a:cxn ang="0">
                  <a:pos x="T0" y="T1"/>
                </a:cxn>
                <a:cxn ang="0">
                  <a:pos x="T2" y="T3"/>
                </a:cxn>
                <a:cxn ang="0">
                  <a:pos x="T4" y="T5"/>
                </a:cxn>
                <a:cxn ang="0">
                  <a:pos x="T6" y="T7"/>
                </a:cxn>
                <a:cxn ang="0">
                  <a:pos x="T8" y="T9"/>
                </a:cxn>
                <a:cxn ang="0">
                  <a:pos x="T10" y="T11"/>
                </a:cxn>
              </a:cxnLst>
              <a:rect l="0" t="0" r="r" b="b"/>
              <a:pathLst>
                <a:path w="326" h="326">
                  <a:moveTo>
                    <a:pt x="326" y="326"/>
                  </a:moveTo>
                  <a:lnTo>
                    <a:pt x="326" y="326"/>
                  </a:lnTo>
                  <a:lnTo>
                    <a:pt x="0" y="326"/>
                  </a:lnTo>
                  <a:lnTo>
                    <a:pt x="0" y="0"/>
                  </a:lnTo>
                  <a:lnTo>
                    <a:pt x="326" y="0"/>
                  </a:lnTo>
                  <a:lnTo>
                    <a:pt x="326" y="326"/>
                  </a:lnTo>
                  <a:close/>
                </a:path>
              </a:pathLst>
            </a:custGeom>
            <a:solidFill>
              <a:srgbClr val="EC00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211"/>
            <p:cNvSpPr>
              <a:spLocks/>
            </p:cNvSpPr>
            <p:nvPr/>
          </p:nvSpPr>
          <p:spPr bwMode="auto">
            <a:xfrm>
              <a:off x="708" y="1243"/>
              <a:ext cx="119" cy="119"/>
            </a:xfrm>
            <a:custGeom>
              <a:avLst/>
              <a:gdLst>
                <a:gd name="T0" fmla="*/ 326 w 326"/>
                <a:gd name="T1" fmla="*/ 326 h 326"/>
                <a:gd name="T2" fmla="*/ 326 w 326"/>
                <a:gd name="T3" fmla="*/ 326 h 326"/>
                <a:gd name="T4" fmla="*/ 0 w 326"/>
                <a:gd name="T5" fmla="*/ 326 h 326"/>
                <a:gd name="T6" fmla="*/ 0 w 326"/>
                <a:gd name="T7" fmla="*/ 0 h 326"/>
                <a:gd name="T8" fmla="*/ 326 w 326"/>
                <a:gd name="T9" fmla="*/ 0 h 326"/>
                <a:gd name="T10" fmla="*/ 326 w 326"/>
                <a:gd name="T11" fmla="*/ 326 h 326"/>
              </a:gdLst>
              <a:ahLst/>
              <a:cxnLst>
                <a:cxn ang="0">
                  <a:pos x="T0" y="T1"/>
                </a:cxn>
                <a:cxn ang="0">
                  <a:pos x="T2" y="T3"/>
                </a:cxn>
                <a:cxn ang="0">
                  <a:pos x="T4" y="T5"/>
                </a:cxn>
                <a:cxn ang="0">
                  <a:pos x="T6" y="T7"/>
                </a:cxn>
                <a:cxn ang="0">
                  <a:pos x="T8" y="T9"/>
                </a:cxn>
                <a:cxn ang="0">
                  <a:pos x="T10" y="T11"/>
                </a:cxn>
              </a:cxnLst>
              <a:rect l="0" t="0" r="r" b="b"/>
              <a:pathLst>
                <a:path w="326" h="326">
                  <a:moveTo>
                    <a:pt x="326" y="326"/>
                  </a:moveTo>
                  <a:lnTo>
                    <a:pt x="326" y="326"/>
                  </a:lnTo>
                  <a:lnTo>
                    <a:pt x="0" y="326"/>
                  </a:lnTo>
                  <a:lnTo>
                    <a:pt x="0" y="0"/>
                  </a:lnTo>
                  <a:lnTo>
                    <a:pt x="326" y="0"/>
                  </a:lnTo>
                  <a:lnTo>
                    <a:pt x="326" y="326"/>
                  </a:lnTo>
                  <a:close/>
                </a:path>
              </a:pathLst>
            </a:custGeom>
            <a:solidFill>
              <a:srgbClr val="00AEE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212"/>
            <p:cNvSpPr>
              <a:spLocks/>
            </p:cNvSpPr>
            <p:nvPr/>
          </p:nvSpPr>
          <p:spPr bwMode="auto">
            <a:xfrm>
              <a:off x="3134" y="726"/>
              <a:ext cx="109" cy="108"/>
            </a:xfrm>
            <a:custGeom>
              <a:avLst/>
              <a:gdLst>
                <a:gd name="T0" fmla="*/ 295 w 295"/>
                <a:gd name="T1" fmla="*/ 148 h 295"/>
                <a:gd name="T2" fmla="*/ 295 w 295"/>
                <a:gd name="T3" fmla="*/ 148 h 295"/>
                <a:gd name="T4" fmla="*/ 148 w 295"/>
                <a:gd name="T5" fmla="*/ 295 h 295"/>
                <a:gd name="T6" fmla="*/ 0 w 295"/>
                <a:gd name="T7" fmla="*/ 148 h 295"/>
                <a:gd name="T8" fmla="*/ 148 w 295"/>
                <a:gd name="T9" fmla="*/ 0 h 295"/>
                <a:gd name="T10" fmla="*/ 295 w 295"/>
                <a:gd name="T11" fmla="*/ 148 h 295"/>
              </a:gdLst>
              <a:ahLst/>
              <a:cxnLst>
                <a:cxn ang="0">
                  <a:pos x="T0" y="T1"/>
                </a:cxn>
                <a:cxn ang="0">
                  <a:pos x="T2" y="T3"/>
                </a:cxn>
                <a:cxn ang="0">
                  <a:pos x="T4" y="T5"/>
                </a:cxn>
                <a:cxn ang="0">
                  <a:pos x="T6" y="T7"/>
                </a:cxn>
                <a:cxn ang="0">
                  <a:pos x="T8" y="T9"/>
                </a:cxn>
                <a:cxn ang="0">
                  <a:pos x="T10" y="T11"/>
                </a:cxn>
              </a:cxnLst>
              <a:rect l="0" t="0" r="r" b="b"/>
              <a:pathLst>
                <a:path w="295" h="295">
                  <a:moveTo>
                    <a:pt x="295" y="148"/>
                  </a:moveTo>
                  <a:lnTo>
                    <a:pt x="295" y="148"/>
                  </a:lnTo>
                  <a:cubicBezTo>
                    <a:pt x="295" y="229"/>
                    <a:pt x="229" y="295"/>
                    <a:pt x="148" y="295"/>
                  </a:cubicBezTo>
                  <a:cubicBezTo>
                    <a:pt x="66" y="295"/>
                    <a:pt x="0" y="229"/>
                    <a:pt x="0" y="148"/>
                  </a:cubicBezTo>
                  <a:cubicBezTo>
                    <a:pt x="0" y="66"/>
                    <a:pt x="66" y="0"/>
                    <a:pt x="148" y="0"/>
                  </a:cubicBezTo>
                  <a:cubicBezTo>
                    <a:pt x="229" y="0"/>
                    <a:pt x="295" y="66"/>
                    <a:pt x="295" y="148"/>
                  </a:cubicBezTo>
                  <a:close/>
                </a:path>
              </a:pathLst>
            </a:custGeom>
            <a:solidFill>
              <a:srgbClr val="2E319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213"/>
            <p:cNvSpPr>
              <a:spLocks/>
            </p:cNvSpPr>
            <p:nvPr/>
          </p:nvSpPr>
          <p:spPr bwMode="auto">
            <a:xfrm>
              <a:off x="3134" y="1597"/>
              <a:ext cx="109" cy="108"/>
            </a:xfrm>
            <a:custGeom>
              <a:avLst/>
              <a:gdLst>
                <a:gd name="T0" fmla="*/ 295 w 295"/>
                <a:gd name="T1" fmla="*/ 147 h 294"/>
                <a:gd name="T2" fmla="*/ 295 w 295"/>
                <a:gd name="T3" fmla="*/ 147 h 294"/>
                <a:gd name="T4" fmla="*/ 148 w 295"/>
                <a:gd name="T5" fmla="*/ 294 h 294"/>
                <a:gd name="T6" fmla="*/ 0 w 295"/>
                <a:gd name="T7" fmla="*/ 147 h 294"/>
                <a:gd name="T8" fmla="*/ 148 w 295"/>
                <a:gd name="T9" fmla="*/ 0 h 294"/>
                <a:gd name="T10" fmla="*/ 295 w 295"/>
                <a:gd name="T11" fmla="*/ 147 h 294"/>
              </a:gdLst>
              <a:ahLst/>
              <a:cxnLst>
                <a:cxn ang="0">
                  <a:pos x="T0" y="T1"/>
                </a:cxn>
                <a:cxn ang="0">
                  <a:pos x="T2" y="T3"/>
                </a:cxn>
                <a:cxn ang="0">
                  <a:pos x="T4" y="T5"/>
                </a:cxn>
                <a:cxn ang="0">
                  <a:pos x="T6" y="T7"/>
                </a:cxn>
                <a:cxn ang="0">
                  <a:pos x="T8" y="T9"/>
                </a:cxn>
                <a:cxn ang="0">
                  <a:pos x="T10" y="T11"/>
                </a:cxn>
              </a:cxnLst>
              <a:rect l="0" t="0" r="r" b="b"/>
              <a:pathLst>
                <a:path w="295" h="294">
                  <a:moveTo>
                    <a:pt x="295" y="147"/>
                  </a:moveTo>
                  <a:lnTo>
                    <a:pt x="295" y="147"/>
                  </a:lnTo>
                  <a:cubicBezTo>
                    <a:pt x="295" y="228"/>
                    <a:pt x="229" y="294"/>
                    <a:pt x="148" y="294"/>
                  </a:cubicBezTo>
                  <a:cubicBezTo>
                    <a:pt x="66" y="294"/>
                    <a:pt x="0" y="228"/>
                    <a:pt x="0" y="147"/>
                  </a:cubicBezTo>
                  <a:cubicBezTo>
                    <a:pt x="0" y="66"/>
                    <a:pt x="66" y="0"/>
                    <a:pt x="148" y="0"/>
                  </a:cubicBezTo>
                  <a:cubicBezTo>
                    <a:pt x="229" y="0"/>
                    <a:pt x="295" y="66"/>
                    <a:pt x="295" y="147"/>
                  </a:cubicBezTo>
                  <a:close/>
                </a:path>
              </a:pathLst>
            </a:custGeom>
            <a:solidFill>
              <a:srgbClr val="ED1C2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214"/>
            <p:cNvSpPr>
              <a:spLocks/>
            </p:cNvSpPr>
            <p:nvPr/>
          </p:nvSpPr>
          <p:spPr bwMode="auto">
            <a:xfrm>
              <a:off x="3134" y="1856"/>
              <a:ext cx="109" cy="109"/>
            </a:xfrm>
            <a:custGeom>
              <a:avLst/>
              <a:gdLst>
                <a:gd name="T0" fmla="*/ 295 w 295"/>
                <a:gd name="T1" fmla="*/ 147 h 295"/>
                <a:gd name="T2" fmla="*/ 295 w 295"/>
                <a:gd name="T3" fmla="*/ 147 h 295"/>
                <a:gd name="T4" fmla="*/ 148 w 295"/>
                <a:gd name="T5" fmla="*/ 295 h 295"/>
                <a:gd name="T6" fmla="*/ 0 w 295"/>
                <a:gd name="T7" fmla="*/ 147 h 295"/>
                <a:gd name="T8" fmla="*/ 148 w 295"/>
                <a:gd name="T9" fmla="*/ 0 h 295"/>
                <a:gd name="T10" fmla="*/ 295 w 295"/>
                <a:gd name="T11" fmla="*/ 147 h 295"/>
              </a:gdLst>
              <a:ahLst/>
              <a:cxnLst>
                <a:cxn ang="0">
                  <a:pos x="T0" y="T1"/>
                </a:cxn>
                <a:cxn ang="0">
                  <a:pos x="T2" y="T3"/>
                </a:cxn>
                <a:cxn ang="0">
                  <a:pos x="T4" y="T5"/>
                </a:cxn>
                <a:cxn ang="0">
                  <a:pos x="T6" y="T7"/>
                </a:cxn>
                <a:cxn ang="0">
                  <a:pos x="T8" y="T9"/>
                </a:cxn>
                <a:cxn ang="0">
                  <a:pos x="T10" y="T11"/>
                </a:cxn>
              </a:cxnLst>
              <a:rect l="0" t="0" r="r" b="b"/>
              <a:pathLst>
                <a:path w="295" h="295">
                  <a:moveTo>
                    <a:pt x="295" y="147"/>
                  </a:moveTo>
                  <a:lnTo>
                    <a:pt x="295" y="147"/>
                  </a:lnTo>
                  <a:cubicBezTo>
                    <a:pt x="295" y="229"/>
                    <a:pt x="229" y="295"/>
                    <a:pt x="148" y="295"/>
                  </a:cubicBezTo>
                  <a:cubicBezTo>
                    <a:pt x="66" y="295"/>
                    <a:pt x="0" y="229"/>
                    <a:pt x="0" y="147"/>
                  </a:cubicBezTo>
                  <a:cubicBezTo>
                    <a:pt x="0" y="66"/>
                    <a:pt x="66" y="0"/>
                    <a:pt x="148" y="0"/>
                  </a:cubicBezTo>
                  <a:cubicBezTo>
                    <a:pt x="229" y="0"/>
                    <a:pt x="295" y="66"/>
                    <a:pt x="295" y="147"/>
                  </a:cubicBezTo>
                  <a:close/>
                </a:path>
              </a:pathLst>
            </a:custGeom>
            <a:solidFill>
              <a:srgbClr val="EC008C"/>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215"/>
            <p:cNvSpPr>
              <a:spLocks/>
            </p:cNvSpPr>
            <p:nvPr/>
          </p:nvSpPr>
          <p:spPr bwMode="auto">
            <a:xfrm>
              <a:off x="3134" y="1926"/>
              <a:ext cx="109" cy="109"/>
            </a:xfrm>
            <a:custGeom>
              <a:avLst/>
              <a:gdLst>
                <a:gd name="T0" fmla="*/ 295 w 295"/>
                <a:gd name="T1" fmla="*/ 148 h 295"/>
                <a:gd name="T2" fmla="*/ 295 w 295"/>
                <a:gd name="T3" fmla="*/ 148 h 295"/>
                <a:gd name="T4" fmla="*/ 148 w 295"/>
                <a:gd name="T5" fmla="*/ 295 h 295"/>
                <a:gd name="T6" fmla="*/ 0 w 295"/>
                <a:gd name="T7" fmla="*/ 148 h 295"/>
                <a:gd name="T8" fmla="*/ 148 w 295"/>
                <a:gd name="T9" fmla="*/ 0 h 295"/>
                <a:gd name="T10" fmla="*/ 295 w 295"/>
                <a:gd name="T11" fmla="*/ 148 h 295"/>
              </a:gdLst>
              <a:ahLst/>
              <a:cxnLst>
                <a:cxn ang="0">
                  <a:pos x="T0" y="T1"/>
                </a:cxn>
                <a:cxn ang="0">
                  <a:pos x="T2" y="T3"/>
                </a:cxn>
                <a:cxn ang="0">
                  <a:pos x="T4" y="T5"/>
                </a:cxn>
                <a:cxn ang="0">
                  <a:pos x="T6" y="T7"/>
                </a:cxn>
                <a:cxn ang="0">
                  <a:pos x="T8" y="T9"/>
                </a:cxn>
                <a:cxn ang="0">
                  <a:pos x="T10" y="T11"/>
                </a:cxn>
              </a:cxnLst>
              <a:rect l="0" t="0" r="r" b="b"/>
              <a:pathLst>
                <a:path w="295" h="295">
                  <a:moveTo>
                    <a:pt x="295" y="148"/>
                  </a:moveTo>
                  <a:lnTo>
                    <a:pt x="295" y="148"/>
                  </a:lnTo>
                  <a:cubicBezTo>
                    <a:pt x="295" y="229"/>
                    <a:pt x="229" y="295"/>
                    <a:pt x="148" y="295"/>
                  </a:cubicBezTo>
                  <a:cubicBezTo>
                    <a:pt x="66" y="295"/>
                    <a:pt x="0" y="229"/>
                    <a:pt x="0" y="148"/>
                  </a:cubicBezTo>
                  <a:cubicBezTo>
                    <a:pt x="0" y="66"/>
                    <a:pt x="66" y="0"/>
                    <a:pt x="148" y="0"/>
                  </a:cubicBezTo>
                  <a:cubicBezTo>
                    <a:pt x="229" y="0"/>
                    <a:pt x="295" y="66"/>
                    <a:pt x="295" y="148"/>
                  </a:cubicBezTo>
                  <a:close/>
                </a:path>
              </a:pathLst>
            </a:custGeom>
            <a:solidFill>
              <a:srgbClr val="FAA21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216"/>
            <p:cNvSpPr>
              <a:spLocks/>
            </p:cNvSpPr>
            <p:nvPr/>
          </p:nvSpPr>
          <p:spPr bwMode="auto">
            <a:xfrm>
              <a:off x="3134" y="1926"/>
              <a:ext cx="109" cy="109"/>
            </a:xfrm>
            <a:custGeom>
              <a:avLst/>
              <a:gdLst>
                <a:gd name="T0" fmla="*/ 295 w 295"/>
                <a:gd name="T1" fmla="*/ 148 h 295"/>
                <a:gd name="T2" fmla="*/ 295 w 295"/>
                <a:gd name="T3" fmla="*/ 148 h 295"/>
                <a:gd name="T4" fmla="*/ 148 w 295"/>
                <a:gd name="T5" fmla="*/ 295 h 295"/>
                <a:gd name="T6" fmla="*/ 0 w 295"/>
                <a:gd name="T7" fmla="*/ 148 h 295"/>
                <a:gd name="T8" fmla="*/ 148 w 295"/>
                <a:gd name="T9" fmla="*/ 0 h 295"/>
                <a:gd name="T10" fmla="*/ 295 w 295"/>
                <a:gd name="T11" fmla="*/ 148 h 295"/>
                <a:gd name="T12" fmla="*/ 295 w 295"/>
                <a:gd name="T13" fmla="*/ 148 h 295"/>
              </a:gdLst>
              <a:ahLst/>
              <a:cxnLst>
                <a:cxn ang="0">
                  <a:pos x="T0" y="T1"/>
                </a:cxn>
                <a:cxn ang="0">
                  <a:pos x="T2" y="T3"/>
                </a:cxn>
                <a:cxn ang="0">
                  <a:pos x="T4" y="T5"/>
                </a:cxn>
                <a:cxn ang="0">
                  <a:pos x="T6" y="T7"/>
                </a:cxn>
                <a:cxn ang="0">
                  <a:pos x="T8" y="T9"/>
                </a:cxn>
                <a:cxn ang="0">
                  <a:pos x="T10" y="T11"/>
                </a:cxn>
                <a:cxn ang="0">
                  <a:pos x="T12" y="T13"/>
                </a:cxn>
              </a:cxnLst>
              <a:rect l="0" t="0" r="r" b="b"/>
              <a:pathLst>
                <a:path w="295" h="295">
                  <a:moveTo>
                    <a:pt x="295" y="148"/>
                  </a:moveTo>
                  <a:lnTo>
                    <a:pt x="295" y="148"/>
                  </a:lnTo>
                  <a:cubicBezTo>
                    <a:pt x="295" y="229"/>
                    <a:pt x="229" y="295"/>
                    <a:pt x="148" y="295"/>
                  </a:cubicBezTo>
                  <a:cubicBezTo>
                    <a:pt x="66" y="295"/>
                    <a:pt x="0" y="229"/>
                    <a:pt x="0" y="148"/>
                  </a:cubicBezTo>
                  <a:cubicBezTo>
                    <a:pt x="0" y="66"/>
                    <a:pt x="66" y="0"/>
                    <a:pt x="148" y="0"/>
                  </a:cubicBezTo>
                  <a:cubicBezTo>
                    <a:pt x="229" y="0"/>
                    <a:pt x="295" y="66"/>
                    <a:pt x="295" y="148"/>
                  </a:cubicBezTo>
                  <a:lnTo>
                    <a:pt x="295" y="148"/>
                  </a:lnTo>
                  <a:close/>
                </a:path>
              </a:pathLst>
            </a:custGeom>
            <a:noFill/>
            <a:ln w="5" cap="flat">
              <a:solidFill>
                <a:srgbClr val="FAA21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17"/>
            <p:cNvSpPr>
              <a:spLocks/>
            </p:cNvSpPr>
            <p:nvPr/>
          </p:nvSpPr>
          <p:spPr bwMode="auto">
            <a:xfrm>
              <a:off x="3134" y="2047"/>
              <a:ext cx="109" cy="108"/>
            </a:xfrm>
            <a:custGeom>
              <a:avLst/>
              <a:gdLst>
                <a:gd name="T0" fmla="*/ 295 w 295"/>
                <a:gd name="T1" fmla="*/ 148 h 295"/>
                <a:gd name="T2" fmla="*/ 295 w 295"/>
                <a:gd name="T3" fmla="*/ 148 h 295"/>
                <a:gd name="T4" fmla="*/ 148 w 295"/>
                <a:gd name="T5" fmla="*/ 295 h 295"/>
                <a:gd name="T6" fmla="*/ 0 w 295"/>
                <a:gd name="T7" fmla="*/ 148 h 295"/>
                <a:gd name="T8" fmla="*/ 148 w 295"/>
                <a:gd name="T9" fmla="*/ 0 h 295"/>
                <a:gd name="T10" fmla="*/ 295 w 295"/>
                <a:gd name="T11" fmla="*/ 148 h 295"/>
              </a:gdLst>
              <a:ahLst/>
              <a:cxnLst>
                <a:cxn ang="0">
                  <a:pos x="T0" y="T1"/>
                </a:cxn>
                <a:cxn ang="0">
                  <a:pos x="T2" y="T3"/>
                </a:cxn>
                <a:cxn ang="0">
                  <a:pos x="T4" y="T5"/>
                </a:cxn>
                <a:cxn ang="0">
                  <a:pos x="T6" y="T7"/>
                </a:cxn>
                <a:cxn ang="0">
                  <a:pos x="T8" y="T9"/>
                </a:cxn>
                <a:cxn ang="0">
                  <a:pos x="T10" y="T11"/>
                </a:cxn>
              </a:cxnLst>
              <a:rect l="0" t="0" r="r" b="b"/>
              <a:pathLst>
                <a:path w="295" h="295">
                  <a:moveTo>
                    <a:pt x="295" y="148"/>
                  </a:moveTo>
                  <a:lnTo>
                    <a:pt x="295" y="148"/>
                  </a:lnTo>
                  <a:cubicBezTo>
                    <a:pt x="295" y="229"/>
                    <a:pt x="229" y="295"/>
                    <a:pt x="148" y="295"/>
                  </a:cubicBezTo>
                  <a:cubicBezTo>
                    <a:pt x="66" y="295"/>
                    <a:pt x="0" y="229"/>
                    <a:pt x="0" y="148"/>
                  </a:cubicBezTo>
                  <a:cubicBezTo>
                    <a:pt x="0" y="66"/>
                    <a:pt x="66" y="0"/>
                    <a:pt x="148" y="0"/>
                  </a:cubicBezTo>
                  <a:cubicBezTo>
                    <a:pt x="229" y="0"/>
                    <a:pt x="295" y="66"/>
                    <a:pt x="295" y="148"/>
                  </a:cubicBezTo>
                  <a:close/>
                </a:path>
              </a:pathLst>
            </a:custGeom>
            <a:solidFill>
              <a:srgbClr val="00AEE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90" name="Picture 289"/>
          <p:cNvPicPr>
            <a:picLocks noChangeAspect="1"/>
          </p:cNvPicPr>
          <p:nvPr/>
        </p:nvPicPr>
        <p:blipFill>
          <a:blip r:embed="rId3"/>
          <a:stretch>
            <a:fillRect/>
          </a:stretch>
        </p:blipFill>
        <p:spPr>
          <a:xfrm>
            <a:off x="5532859" y="762000"/>
            <a:ext cx="2362200" cy="838200"/>
          </a:xfrm>
          <a:prstGeom prst="rect">
            <a:avLst/>
          </a:prstGeom>
        </p:spPr>
      </p:pic>
      <p:sp>
        <p:nvSpPr>
          <p:cNvPr id="291" name="TextBox 290"/>
          <p:cNvSpPr txBox="1"/>
          <p:nvPr/>
        </p:nvSpPr>
        <p:spPr>
          <a:xfrm>
            <a:off x="5823181" y="754083"/>
            <a:ext cx="2063259" cy="830997"/>
          </a:xfrm>
          <a:prstGeom prst="rect">
            <a:avLst/>
          </a:prstGeom>
          <a:solidFill>
            <a:srgbClr val="FFFF00"/>
          </a:solidFill>
          <a:ln>
            <a:noFill/>
          </a:ln>
        </p:spPr>
        <p:txBody>
          <a:bodyPr wrap="square" rtlCol="0">
            <a:spAutoFit/>
          </a:bodyPr>
          <a:lstStyle/>
          <a:p>
            <a:r>
              <a:rPr lang="es-ES" sz="1600" b="1" dirty="0"/>
              <a:t>5 900 MILLONES DE ABONOS CELULARES MÓVILES EN </a:t>
            </a:r>
            <a:r>
              <a:rPr lang="es-ES" sz="1600" b="1" dirty="0" smtClean="0"/>
              <a:t>2011</a:t>
            </a:r>
            <a:endParaRPr lang="en-US" sz="1600" b="1" dirty="0"/>
          </a:p>
        </p:txBody>
      </p:sp>
    </p:spTree>
    <p:extLst>
      <p:ext uri="{BB962C8B-B14F-4D97-AF65-F5344CB8AC3E}">
        <p14:creationId xmlns:p14="http://schemas.microsoft.com/office/powerpoint/2010/main" val="354420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0"/>
                                        </p:tgtEl>
                                        <p:attrNameLst>
                                          <p:attrName>style.visibility</p:attrName>
                                        </p:attrNameLst>
                                      </p:cBhvr>
                                      <p:to>
                                        <p:strVal val="visible"/>
                                      </p:to>
                                    </p:set>
                                    <p:animEffect transition="in" filter="fade">
                                      <p:cBhvr>
                                        <p:cTn id="3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p:bldP spid="7" grpId="0"/>
      <p:bldP spid="10" grpId="0" build="p"/>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2159000" y="1079500"/>
            <a:ext cx="63754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defRPr/>
            </a:pPr>
            <a:r>
              <a:rPr lang="es-ES" sz="2000" dirty="0" smtClean="0">
                <a:solidFill>
                  <a:srgbClr val="376092"/>
                </a:solidFill>
              </a:rPr>
              <a:t>El </a:t>
            </a:r>
            <a:r>
              <a:rPr lang="es-ES" sz="2000" dirty="0">
                <a:solidFill>
                  <a:srgbClr val="376092"/>
                </a:solidFill>
              </a:rPr>
              <a:t>Grupo de Trabajo del Consejo para la Preparación de la CMTI-2012 (GTC-CMTI12) celebró tres reuniones en 2010, dos en 2011 y tres en 2012 (en febrero, abril y junio)</a:t>
            </a: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lvl="0" defTabSz="914400">
              <a:spcBef>
                <a:spcPts val="600"/>
              </a:spcBef>
              <a:spcAft>
                <a:spcPts val="600"/>
              </a:spcAft>
              <a:defRPr/>
            </a:pPr>
            <a:r>
              <a:rPr lang="es-ES" sz="2000" kern="0" dirty="0" smtClean="0">
                <a:solidFill>
                  <a:srgbClr val="376092"/>
                </a:solidFill>
              </a:rPr>
              <a:t>Se </a:t>
            </a:r>
            <a:r>
              <a:rPr lang="es-ES" sz="2000" kern="0" dirty="0">
                <a:solidFill>
                  <a:srgbClr val="376092"/>
                </a:solidFill>
              </a:rPr>
              <a:t>celebraron Reuniones Preparatorias Regionales en las regiones Asia-Pacífico, África, Árabe, CRC (países de la CEI), Europa y América, abiertas todas a los Miembros de Sector</a:t>
            </a:r>
            <a:endPar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ts val="600"/>
              </a:spcBef>
              <a:spcAft>
                <a:spcPts val="600"/>
              </a:spcAft>
              <a:buClr>
                <a:srgbClr val="0E438A"/>
              </a:buClr>
              <a:buSzPct val="110000"/>
              <a:buFont typeface="Wingdings" pitchFamily="2" charset="2"/>
              <a:buChar char="§"/>
              <a:tabLst/>
              <a:defRPr/>
            </a:pPr>
            <a:endParaRPr kumimoji="0" lang="en-GB"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lvl="0" defTabSz="914400">
              <a:spcBef>
                <a:spcPts val="600"/>
              </a:spcBef>
              <a:spcAft>
                <a:spcPts val="600"/>
              </a:spcAft>
              <a:defRPr/>
            </a:pPr>
            <a:r>
              <a:rPr lang="es-ES" sz="2000" kern="0" dirty="0" smtClean="0">
                <a:solidFill>
                  <a:srgbClr val="376092"/>
                </a:solidFill>
              </a:rPr>
              <a:t>Los Miembros de </a:t>
            </a:r>
            <a:r>
              <a:rPr lang="es-ES" sz="2000" kern="0" dirty="0">
                <a:solidFill>
                  <a:srgbClr val="376092"/>
                </a:solidFill>
              </a:rPr>
              <a:t>la UIT sometieron 124 contribuciones; se examinarán más de 450 propuestas</a:t>
            </a:r>
            <a:endParaRPr kumimoji="0" lang="en-US" sz="2000" b="0" i="0" u="none" strike="noStrike" kern="0" cap="none" spc="0" normalizeH="0" baseline="0" noProof="0" dirty="0" smtClean="0">
              <a:ln>
                <a:noFill/>
              </a:ln>
              <a:solidFill>
                <a:srgbClr val="376092"/>
              </a:solidFill>
              <a:effectLst/>
              <a:uLnTx/>
              <a:uFillTx/>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0" marR="0" lvl="0" indent="0" algn="l" defTabSz="914400" rtl="0" eaLnBrk="0" fontAlgn="base" latinLnBrk="0" hangingPunct="0">
              <a:lnSpc>
                <a:spcPct val="100000"/>
              </a:lnSpc>
              <a:spcBef>
                <a:spcPct val="20000"/>
              </a:spcBef>
              <a:spcAft>
                <a:spcPct val="0"/>
              </a:spcAft>
              <a:buClr>
                <a:srgbClr val="0E438A"/>
              </a:buClr>
              <a:buSzPct val="110000"/>
              <a:buNone/>
              <a:tabLst/>
              <a:defRPr/>
            </a:pPr>
            <a:endParaRPr kumimoji="0" lang="en-US" sz="2000" b="0" i="0" u="none" strike="noStrike" kern="0" cap="none" spc="0" normalizeH="0" baseline="0" noProof="0" dirty="0" smtClean="0">
              <a:ln>
                <a:noFill/>
              </a:ln>
              <a:solidFill>
                <a:srgbClr val="376092"/>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2000" b="0" i="0" u="none" strike="noStrike" kern="0" cap="none" spc="0" normalizeH="0" baseline="0" noProof="0" dirty="0">
              <a:ln>
                <a:noFill/>
              </a:ln>
              <a:solidFill>
                <a:srgbClr val="376092"/>
              </a:solidFill>
              <a:effectLst/>
              <a:uLnTx/>
              <a:uFillTx/>
              <a:latin typeface="Calibri" pitchFamily="34" charset="0"/>
              <a:ea typeface="+mn-ea"/>
              <a:cs typeface="Calibri" pitchFamily="34" charset="0"/>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err="1">
                <a:solidFill>
                  <a:schemeClr val="tx2">
                    <a:lumMod val="75000"/>
                  </a:schemeClr>
                </a:solidFill>
              </a:rPr>
              <a:t>Proceso</a:t>
            </a:r>
            <a:r>
              <a:rPr lang="en-US" sz="3000" b="1" dirty="0">
                <a:solidFill>
                  <a:schemeClr val="tx2">
                    <a:lumMod val="75000"/>
                  </a:schemeClr>
                </a:solidFill>
              </a:rPr>
              <a:t> </a:t>
            </a:r>
            <a:r>
              <a:rPr lang="en-US" sz="3000" b="1" dirty="0" err="1">
                <a:solidFill>
                  <a:schemeClr val="tx2">
                    <a:lumMod val="75000"/>
                  </a:schemeClr>
                </a:solidFill>
              </a:rPr>
              <a:t>preparatorio</a:t>
            </a:r>
            <a:r>
              <a:rPr lang="en-US" sz="3000" b="1" dirty="0">
                <a:solidFill>
                  <a:schemeClr val="tx2">
                    <a:lumMod val="75000"/>
                  </a:schemeClr>
                </a:solidFill>
              </a:rPr>
              <a:t> de la CMTI-12</a:t>
            </a:r>
          </a:p>
        </p:txBody>
      </p:sp>
    </p:spTree>
    <p:extLst>
      <p:ext uri="{BB962C8B-B14F-4D97-AF65-F5344CB8AC3E}">
        <p14:creationId xmlns:p14="http://schemas.microsoft.com/office/powerpoint/2010/main" val="4073699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3700" y="952500"/>
            <a:ext cx="7023100" cy="5173663"/>
          </a:xfrm>
        </p:spPr>
        <p:txBody>
          <a:bodyPr/>
          <a:lstStyle/>
          <a:p>
            <a:pPr marL="0" indent="0">
              <a:buNone/>
            </a:pPr>
            <a:r>
              <a:rPr lang="es-ES" sz="2400" b="1" dirty="0">
                <a:solidFill>
                  <a:srgbClr val="376092"/>
                </a:solidFill>
              </a:rPr>
              <a:t>Amplias consultas sobre los temas con:</a:t>
            </a:r>
            <a:endParaRPr lang="en-US" sz="2400" b="1" dirty="0" smtClean="0">
              <a:solidFill>
                <a:srgbClr val="376092"/>
              </a:solidFill>
            </a:endParaRPr>
          </a:p>
          <a:p>
            <a:r>
              <a:rPr lang="es-ES" sz="2000" dirty="0" smtClean="0">
                <a:solidFill>
                  <a:srgbClr val="376092"/>
                </a:solidFill>
              </a:rPr>
              <a:t>Estados </a:t>
            </a:r>
            <a:r>
              <a:rPr lang="es-ES" sz="2000" dirty="0">
                <a:solidFill>
                  <a:srgbClr val="376092"/>
                </a:solidFill>
              </a:rPr>
              <a:t>Miembros de la UIT (193)</a:t>
            </a:r>
            <a:endParaRPr lang="en-US" sz="2000" dirty="0" smtClean="0">
              <a:solidFill>
                <a:srgbClr val="376092"/>
              </a:solidFill>
            </a:endParaRPr>
          </a:p>
          <a:p>
            <a:r>
              <a:rPr lang="es-ES" sz="2000" dirty="0" smtClean="0">
                <a:solidFill>
                  <a:srgbClr val="376092"/>
                </a:solidFill>
              </a:rPr>
              <a:t>Miembros </a:t>
            </a:r>
            <a:r>
              <a:rPr lang="es-ES" sz="2000" dirty="0">
                <a:solidFill>
                  <a:srgbClr val="376092"/>
                </a:solidFill>
              </a:rPr>
              <a:t>del sector privado de la UIT (567)</a:t>
            </a:r>
            <a:endParaRPr lang="en-US" sz="2000" dirty="0" smtClean="0">
              <a:solidFill>
                <a:srgbClr val="376092"/>
              </a:solidFill>
            </a:endParaRPr>
          </a:p>
          <a:p>
            <a:r>
              <a:rPr lang="es-ES" sz="2000" dirty="0" smtClean="0">
                <a:solidFill>
                  <a:srgbClr val="376092"/>
                </a:solidFill>
              </a:rPr>
              <a:t>Asociados </a:t>
            </a:r>
            <a:r>
              <a:rPr lang="es-ES" sz="2000" dirty="0">
                <a:solidFill>
                  <a:srgbClr val="376092"/>
                </a:solidFill>
              </a:rPr>
              <a:t>y miembros académicos de la UIT (217)</a:t>
            </a:r>
            <a:endParaRPr lang="en-US" sz="2000" dirty="0" smtClean="0">
              <a:solidFill>
                <a:srgbClr val="376092"/>
              </a:solidFill>
            </a:endParaRPr>
          </a:p>
          <a:p>
            <a:r>
              <a:rPr lang="es-ES" sz="2000" dirty="0" smtClean="0">
                <a:solidFill>
                  <a:srgbClr val="376092"/>
                </a:solidFill>
              </a:rPr>
              <a:t>Sociedad </a:t>
            </a:r>
            <a:r>
              <a:rPr lang="es-ES" sz="2000" dirty="0">
                <a:solidFill>
                  <a:srgbClr val="376092"/>
                </a:solidFill>
              </a:rPr>
              <a:t>civil – en eventos como el Foro de la CMSI</a:t>
            </a:r>
            <a:endParaRPr lang="en-US" sz="2000" dirty="0" smtClean="0">
              <a:solidFill>
                <a:srgbClr val="376092"/>
              </a:solidFill>
            </a:endParaRPr>
          </a:p>
          <a:p>
            <a:endParaRPr lang="en-US" sz="2000" i="1" dirty="0" smtClean="0">
              <a:solidFill>
                <a:srgbClr val="376092"/>
              </a:solidFill>
            </a:endParaRPr>
          </a:p>
          <a:p>
            <a:pPr marL="0" indent="0">
              <a:buNone/>
            </a:pPr>
            <a:r>
              <a:rPr lang="es-ES" sz="2000" b="1" i="1" dirty="0">
                <a:solidFill>
                  <a:srgbClr val="376092"/>
                </a:solidFill>
              </a:rPr>
              <a:t>En el sitio web de la UIT:</a:t>
            </a:r>
            <a:endParaRPr lang="en-US" sz="2000" b="1" i="1" dirty="0">
              <a:solidFill>
                <a:srgbClr val="376092"/>
              </a:solidFill>
            </a:endParaRPr>
          </a:p>
          <a:p>
            <a:r>
              <a:rPr lang="es-ES" sz="2000" dirty="0" smtClean="0">
                <a:solidFill>
                  <a:srgbClr val="376092"/>
                </a:solidFill>
              </a:rPr>
              <a:t>Información </a:t>
            </a:r>
            <a:r>
              <a:rPr lang="es-ES" sz="2000" dirty="0">
                <a:solidFill>
                  <a:srgbClr val="376092"/>
                </a:solidFill>
              </a:rPr>
              <a:t>de fondo y preguntas frecuentes sobre la CMTI</a:t>
            </a:r>
            <a:r>
              <a:rPr lang="en-US" sz="2000" dirty="0" smtClean="0">
                <a:solidFill>
                  <a:srgbClr val="376092"/>
                </a:solidFill>
              </a:rPr>
              <a:t> (www.itu.int/en/wcit-12/Pages/WCIT-backgroundbriefs.aspx)</a:t>
            </a:r>
          </a:p>
          <a:p>
            <a:r>
              <a:rPr lang="es-ES" sz="2000" dirty="0" smtClean="0">
                <a:solidFill>
                  <a:srgbClr val="376092"/>
                </a:solidFill>
              </a:rPr>
              <a:t>Página </a:t>
            </a:r>
            <a:r>
              <a:rPr lang="es-ES" sz="2000" dirty="0">
                <a:solidFill>
                  <a:srgbClr val="376092"/>
                </a:solidFill>
              </a:rPr>
              <a:t>para colgar opiniones o material sobre la CMTI-12</a:t>
            </a:r>
            <a:r>
              <a:rPr lang="en-US" sz="2000" dirty="0" smtClean="0">
                <a:solidFill>
                  <a:srgbClr val="376092"/>
                </a:solidFill>
              </a:rPr>
              <a:t>   (www.itu.int/en/wcit-12/Pages/public.aspx)</a:t>
            </a: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err="1">
                <a:solidFill>
                  <a:schemeClr val="tx2">
                    <a:lumMod val="75000"/>
                  </a:schemeClr>
                </a:solidFill>
              </a:rPr>
              <a:t>Proceso</a:t>
            </a:r>
            <a:r>
              <a:rPr lang="en-US" sz="3000" b="1" dirty="0">
                <a:solidFill>
                  <a:schemeClr val="tx2">
                    <a:lumMod val="75000"/>
                  </a:schemeClr>
                </a:solidFill>
              </a:rPr>
              <a:t> </a:t>
            </a:r>
            <a:r>
              <a:rPr lang="en-US" sz="3000" b="1" dirty="0" err="1">
                <a:solidFill>
                  <a:schemeClr val="tx2">
                    <a:lumMod val="75000"/>
                  </a:schemeClr>
                </a:solidFill>
              </a:rPr>
              <a:t>preparatorio</a:t>
            </a:r>
            <a:r>
              <a:rPr lang="en-US" sz="3000" b="1" dirty="0">
                <a:solidFill>
                  <a:schemeClr val="tx2">
                    <a:lumMod val="75000"/>
                  </a:schemeClr>
                </a:solidFill>
              </a:rPr>
              <a:t> de la CMTI-12</a:t>
            </a:r>
          </a:p>
        </p:txBody>
      </p:sp>
    </p:spTree>
    <p:extLst>
      <p:ext uri="{BB962C8B-B14F-4D97-AF65-F5344CB8AC3E}">
        <p14:creationId xmlns:p14="http://schemas.microsoft.com/office/powerpoint/2010/main" val="26783884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30364" y="1063524"/>
            <a:ext cx="9254770" cy="6070011"/>
            <a:chOff x="425564" y="1316254"/>
            <a:chExt cx="7403721" cy="4855946"/>
          </a:xfrm>
        </p:grpSpPr>
        <p:sp>
          <p:nvSpPr>
            <p:cNvPr id="3" name="Text Box 14"/>
            <p:cNvSpPr txBox="1">
              <a:spLocks noChangeArrowheads="1"/>
            </p:cNvSpPr>
            <p:nvPr/>
          </p:nvSpPr>
          <p:spPr bwMode="auto">
            <a:xfrm>
              <a:off x="1128457" y="4368668"/>
              <a:ext cx="1098596" cy="270840"/>
            </a:xfrm>
            <a:prstGeom prst="rect">
              <a:avLst/>
            </a:prstGeom>
            <a:noFill/>
            <a:ln w="38100">
              <a:noFill/>
              <a:miter lim="800000"/>
              <a:headEnd/>
              <a:tailEnd/>
            </a:ln>
          </p:spPr>
          <p:txBody>
            <a:bodyPr wrap="square">
              <a:spAutoFit/>
            </a:bodyPr>
            <a:lstStyle/>
            <a:p>
              <a:pPr algn="r">
                <a:spcBef>
                  <a:spcPct val="50000"/>
                </a:spcBef>
              </a:pPr>
              <a:r>
                <a:rPr lang="en-US" sz="1600" b="1" dirty="0" err="1">
                  <a:solidFill>
                    <a:srgbClr val="376092"/>
                  </a:solidFill>
                  <a:latin typeface="Calibri" pitchFamily="34" charset="0"/>
                </a:rPr>
                <a:t>Convergencia</a:t>
              </a:r>
              <a:endParaRPr lang="en-US" sz="1600" b="1" dirty="0">
                <a:solidFill>
                  <a:srgbClr val="376092"/>
                </a:solidFill>
                <a:latin typeface="Calibri" pitchFamily="34" charset="0"/>
              </a:endParaRPr>
            </a:p>
          </p:txBody>
        </p:sp>
        <p:sp>
          <p:nvSpPr>
            <p:cNvPr id="4" name="Text Box 23"/>
            <p:cNvSpPr txBox="1">
              <a:spLocks noChangeArrowheads="1"/>
            </p:cNvSpPr>
            <p:nvPr/>
          </p:nvSpPr>
          <p:spPr bwMode="auto">
            <a:xfrm>
              <a:off x="425564" y="1536679"/>
              <a:ext cx="2318805" cy="630318"/>
            </a:xfrm>
            <a:prstGeom prst="rect">
              <a:avLst/>
            </a:prstGeom>
            <a:noFill/>
            <a:ln w="38100">
              <a:noFill/>
              <a:miter lim="800000"/>
              <a:headEnd/>
              <a:tailEnd/>
            </a:ln>
          </p:spPr>
          <p:txBody>
            <a:bodyPr wrap="square">
              <a:spAutoFit/>
            </a:bodyPr>
            <a:lstStyle/>
            <a:p>
              <a:pPr algn="r">
                <a:lnSpc>
                  <a:spcPct val="70000"/>
                </a:lnSpc>
                <a:spcBef>
                  <a:spcPct val="50000"/>
                </a:spcBef>
              </a:pPr>
              <a:r>
                <a:rPr lang="es-ES" sz="1600" b="1" dirty="0">
                  <a:solidFill>
                    <a:srgbClr val="376092"/>
                  </a:solidFill>
                  <a:latin typeface="Calibri" pitchFamily="34" charset="0"/>
                </a:rPr>
                <a:t>Derecho humano a la comunicación</a:t>
              </a:r>
              <a:endParaRPr lang="en-US" sz="1600" b="1" dirty="0">
                <a:solidFill>
                  <a:srgbClr val="376092"/>
                </a:solidFill>
                <a:latin typeface="Calibri" pitchFamily="34" charset="0"/>
              </a:endParaRPr>
            </a:p>
            <a:p>
              <a:pPr algn="r">
                <a:lnSpc>
                  <a:spcPct val="70000"/>
                </a:lnSpc>
                <a:spcBef>
                  <a:spcPct val="50000"/>
                </a:spcBef>
              </a:pPr>
              <a:r>
                <a:rPr lang="es-ES" sz="1100" i="1" dirty="0">
                  <a:solidFill>
                    <a:srgbClr val="376092"/>
                  </a:solidFill>
                  <a:latin typeface="Calibri" pitchFamily="34" charset="0"/>
                </a:rPr>
                <a:t>incluidos un acceso y una utilización de redes y servicios justos y equitativos</a:t>
              </a:r>
              <a:endParaRPr lang="en-US" sz="1100" b="1" dirty="0">
                <a:solidFill>
                  <a:srgbClr val="376092"/>
                </a:solidFill>
                <a:latin typeface="Calibri" pitchFamily="34" charset="0"/>
              </a:endParaRPr>
            </a:p>
          </p:txBody>
        </p:sp>
        <p:sp>
          <p:nvSpPr>
            <p:cNvPr id="5" name="Text Box 13"/>
            <p:cNvSpPr txBox="1">
              <a:spLocks noChangeArrowheads="1"/>
            </p:cNvSpPr>
            <p:nvPr/>
          </p:nvSpPr>
          <p:spPr bwMode="auto">
            <a:xfrm>
              <a:off x="4613140" y="2676902"/>
              <a:ext cx="2461361" cy="874074"/>
            </a:xfrm>
            <a:prstGeom prst="rect">
              <a:avLst/>
            </a:prstGeom>
            <a:noFill/>
            <a:ln w="38100">
              <a:noFill/>
              <a:miter lim="800000"/>
              <a:headEnd/>
              <a:tailEnd/>
            </a:ln>
          </p:spPr>
          <p:txBody>
            <a:bodyPr wrap="square">
              <a:spAutoFit/>
            </a:bodyPr>
            <a:lstStyle/>
            <a:p>
              <a:pPr>
                <a:spcBef>
                  <a:spcPct val="50000"/>
                </a:spcBef>
              </a:pPr>
              <a:r>
                <a:rPr lang="en-US" sz="1600" b="1" dirty="0" err="1">
                  <a:solidFill>
                    <a:srgbClr val="376092"/>
                  </a:solidFill>
                  <a:latin typeface="Calibri" pitchFamily="34" charset="0"/>
                </a:rPr>
                <a:t>Tasación</a:t>
              </a:r>
              <a:r>
                <a:rPr lang="en-US" sz="1600" b="1" dirty="0">
                  <a:solidFill>
                    <a:srgbClr val="376092"/>
                  </a:solidFill>
                  <a:latin typeface="Calibri" pitchFamily="34" charset="0"/>
                </a:rPr>
                <a:t> y </a:t>
              </a:r>
              <a:r>
                <a:rPr lang="en-US" sz="1600" b="1" dirty="0" err="1">
                  <a:solidFill>
                    <a:srgbClr val="376092"/>
                  </a:solidFill>
                  <a:latin typeface="Calibri" pitchFamily="34" charset="0"/>
                </a:rPr>
                <a:t>contabilidad</a:t>
              </a:r>
              <a:r>
                <a:rPr lang="en-US" sz="1600" b="1" dirty="0" smtClean="0">
                  <a:solidFill>
                    <a:srgbClr val="376092"/>
                  </a:solidFill>
                  <a:latin typeface="Calibri" pitchFamily="34" charset="0"/>
                </a:rPr>
                <a:t/>
              </a:r>
              <a:br>
                <a:rPr lang="en-US" sz="1600" b="1" dirty="0" smtClean="0">
                  <a:solidFill>
                    <a:srgbClr val="376092"/>
                  </a:solidFill>
                  <a:latin typeface="Calibri" pitchFamily="34" charset="0"/>
                </a:rPr>
              </a:br>
              <a:r>
                <a:rPr lang="en-US" sz="1600" b="1" dirty="0" smtClean="0">
                  <a:solidFill>
                    <a:srgbClr val="376092"/>
                  </a:solidFill>
                  <a:latin typeface="Calibri" pitchFamily="34" charset="0"/>
                </a:rPr>
                <a:t>- </a:t>
              </a:r>
              <a:r>
                <a:rPr lang="en-US" sz="1600" b="1" dirty="0" err="1">
                  <a:solidFill>
                    <a:srgbClr val="376092"/>
                  </a:solidFill>
                  <a:latin typeface="Calibri" pitchFamily="34" charset="0"/>
                </a:rPr>
                <a:t>incluida</a:t>
              </a:r>
              <a:r>
                <a:rPr lang="en-US" sz="1600" b="1" dirty="0">
                  <a:solidFill>
                    <a:srgbClr val="376092"/>
                  </a:solidFill>
                  <a:latin typeface="Calibri" pitchFamily="34" charset="0"/>
                </a:rPr>
                <a:t> la </a:t>
              </a:r>
              <a:r>
                <a:rPr lang="en-US" sz="1600" b="1" dirty="0" err="1">
                  <a:solidFill>
                    <a:srgbClr val="376092"/>
                  </a:solidFill>
                  <a:latin typeface="Calibri" pitchFamily="34" charset="0"/>
                </a:rPr>
                <a:t>imposición</a:t>
              </a:r>
              <a:r>
                <a:rPr lang="en-US" sz="1600" b="1" dirty="0">
                  <a:solidFill>
                    <a:srgbClr val="376092"/>
                  </a:solidFill>
                  <a:latin typeface="Calibri" pitchFamily="34" charset="0"/>
                </a:rPr>
                <a:t> </a:t>
              </a:r>
              <a:r>
                <a:rPr lang="en-US" sz="1600" b="1" dirty="0" smtClean="0">
                  <a:solidFill>
                    <a:srgbClr val="376092"/>
                  </a:solidFill>
                  <a:latin typeface="Calibri" pitchFamily="34" charset="0"/>
                </a:rPr>
                <a:t/>
              </a:r>
              <a:br>
                <a:rPr lang="en-US" sz="1600" b="1" dirty="0" smtClean="0">
                  <a:solidFill>
                    <a:srgbClr val="376092"/>
                  </a:solidFill>
                  <a:latin typeface="Calibri" pitchFamily="34" charset="0"/>
                </a:rPr>
              </a:br>
              <a:r>
                <a:rPr lang="en-US" sz="1100" i="1" dirty="0" smtClean="0">
                  <a:solidFill>
                    <a:srgbClr val="376092"/>
                  </a:solidFill>
                  <a:latin typeface="Calibri" pitchFamily="34" charset="0"/>
                </a:rPr>
                <a:t>(</a:t>
              </a:r>
              <a:r>
                <a:rPr lang="es-ES" sz="1100" i="1" dirty="0">
                  <a:solidFill>
                    <a:srgbClr val="376092"/>
                  </a:solidFill>
                  <a:latin typeface="Calibri" pitchFamily="34" charset="0"/>
                </a:rPr>
                <a:t>Determinación de costes basada en el mercado, </a:t>
              </a:r>
              <a:r>
                <a:rPr lang="es-ES" sz="1100" i="1" dirty="0" smtClean="0">
                  <a:solidFill>
                    <a:srgbClr val="376092"/>
                  </a:solidFill>
                  <a:latin typeface="Calibri" pitchFamily="34" charset="0"/>
                </a:rPr>
                <a:t/>
              </a:r>
              <a:br>
                <a:rPr lang="es-ES" sz="1100" i="1" dirty="0" smtClean="0">
                  <a:solidFill>
                    <a:srgbClr val="376092"/>
                  </a:solidFill>
                  <a:latin typeface="Calibri" pitchFamily="34" charset="0"/>
                </a:rPr>
              </a:br>
              <a:r>
                <a:rPr lang="es-ES" sz="1100" i="1" dirty="0" smtClean="0">
                  <a:solidFill>
                    <a:srgbClr val="376092"/>
                  </a:solidFill>
                  <a:latin typeface="Calibri" pitchFamily="34" charset="0"/>
                </a:rPr>
                <a:t>liberalización </a:t>
              </a:r>
              <a:r>
                <a:rPr lang="es-ES" sz="1100" i="1" dirty="0">
                  <a:solidFill>
                    <a:srgbClr val="376092"/>
                  </a:solidFill>
                  <a:latin typeface="Calibri" pitchFamily="34" charset="0"/>
                </a:rPr>
                <a:t>de las pasarelas internacionales, </a:t>
              </a:r>
              <a:r>
                <a:rPr lang="es-ES" sz="1100" i="1" dirty="0" smtClean="0">
                  <a:solidFill>
                    <a:srgbClr val="376092"/>
                  </a:solidFill>
                  <a:latin typeface="Calibri" pitchFamily="34" charset="0"/>
                </a:rPr>
                <a:t/>
              </a:r>
              <a:br>
                <a:rPr lang="es-ES" sz="1100" i="1" dirty="0" smtClean="0">
                  <a:solidFill>
                    <a:srgbClr val="376092"/>
                  </a:solidFill>
                  <a:latin typeface="Calibri" pitchFamily="34" charset="0"/>
                </a:rPr>
              </a:br>
              <a:r>
                <a:rPr lang="es-ES" sz="1100" i="1" dirty="0" smtClean="0">
                  <a:solidFill>
                    <a:srgbClr val="376092"/>
                  </a:solidFill>
                  <a:latin typeface="Calibri" pitchFamily="34" charset="0"/>
                </a:rPr>
                <a:t>obligaciones </a:t>
              </a:r>
              <a:r>
                <a:rPr lang="es-ES" sz="1100" i="1" dirty="0">
                  <a:solidFill>
                    <a:srgbClr val="376092"/>
                  </a:solidFill>
                  <a:latin typeface="Calibri" pitchFamily="34" charset="0"/>
                </a:rPr>
                <a:t>de transparencia de las EER</a:t>
              </a:r>
              <a:r>
                <a:rPr lang="en-US" sz="1100" i="1" dirty="0" smtClean="0">
                  <a:solidFill>
                    <a:srgbClr val="376092"/>
                  </a:solidFill>
                  <a:latin typeface="Calibri" pitchFamily="34" charset="0"/>
                </a:rPr>
                <a:t>)</a:t>
              </a:r>
              <a:endParaRPr lang="en-US" sz="1100" i="1" dirty="0">
                <a:solidFill>
                  <a:srgbClr val="376092"/>
                </a:solidFill>
                <a:latin typeface="Calibri" pitchFamily="34" charset="0"/>
              </a:endParaRPr>
            </a:p>
          </p:txBody>
        </p:sp>
        <p:sp>
          <p:nvSpPr>
            <p:cNvPr id="6" name="Text Box 26"/>
            <p:cNvSpPr txBox="1">
              <a:spLocks noChangeArrowheads="1"/>
            </p:cNvSpPr>
            <p:nvPr/>
          </p:nvSpPr>
          <p:spPr bwMode="auto">
            <a:xfrm>
              <a:off x="4674980" y="3613597"/>
              <a:ext cx="1546233" cy="270840"/>
            </a:xfrm>
            <a:prstGeom prst="rect">
              <a:avLst/>
            </a:prstGeom>
            <a:noFill/>
            <a:ln w="38100">
              <a:noFill/>
              <a:miter lim="800000"/>
              <a:headEnd/>
              <a:tailEnd/>
            </a:ln>
          </p:spPr>
          <p:txBody>
            <a:bodyPr wrap="square">
              <a:spAutoFit/>
            </a:bodyPr>
            <a:lstStyle/>
            <a:p>
              <a:pPr>
                <a:spcBef>
                  <a:spcPct val="50000"/>
                </a:spcBef>
              </a:pPr>
              <a:r>
                <a:rPr lang="en-US" sz="1600" b="1" dirty="0" err="1">
                  <a:solidFill>
                    <a:srgbClr val="376092"/>
                  </a:solidFill>
                  <a:latin typeface="Calibri" pitchFamily="34" charset="0"/>
                </a:rPr>
                <a:t>Calidad</a:t>
              </a:r>
              <a:r>
                <a:rPr lang="en-US" sz="1600" b="1" dirty="0">
                  <a:solidFill>
                    <a:srgbClr val="376092"/>
                  </a:solidFill>
                  <a:latin typeface="Calibri" pitchFamily="34" charset="0"/>
                </a:rPr>
                <a:t> de </a:t>
              </a:r>
              <a:r>
                <a:rPr lang="en-US" sz="1600" b="1" dirty="0" err="1">
                  <a:solidFill>
                    <a:srgbClr val="376092"/>
                  </a:solidFill>
                  <a:latin typeface="Calibri" pitchFamily="34" charset="0"/>
                </a:rPr>
                <a:t>servicio</a:t>
              </a:r>
              <a:endParaRPr lang="en-US" sz="1600" b="1" dirty="0">
                <a:solidFill>
                  <a:srgbClr val="376092"/>
                </a:solidFill>
                <a:latin typeface="Calibri" pitchFamily="34" charset="0"/>
              </a:endParaRPr>
            </a:p>
          </p:txBody>
        </p:sp>
        <p:sp>
          <p:nvSpPr>
            <p:cNvPr id="7" name="Text Box 26"/>
            <p:cNvSpPr txBox="1">
              <a:spLocks noChangeArrowheads="1"/>
            </p:cNvSpPr>
            <p:nvPr/>
          </p:nvSpPr>
          <p:spPr bwMode="auto">
            <a:xfrm>
              <a:off x="4613140" y="1479207"/>
              <a:ext cx="3216145" cy="1189233"/>
            </a:xfrm>
            <a:prstGeom prst="rect">
              <a:avLst/>
            </a:prstGeom>
            <a:noFill/>
            <a:ln w="38100">
              <a:noFill/>
              <a:miter lim="800000"/>
              <a:headEnd/>
              <a:tailEnd/>
            </a:ln>
          </p:spPr>
          <p:txBody>
            <a:bodyPr wrap="square">
              <a:spAutoFit/>
            </a:bodyPr>
            <a:lstStyle/>
            <a:p>
              <a:r>
                <a:rPr lang="es-ES" sz="1600" b="1" dirty="0">
                  <a:solidFill>
                    <a:srgbClr val="376092"/>
                  </a:solidFill>
                  <a:latin typeface="Calibri" pitchFamily="34" charset="0"/>
                </a:rPr>
                <a:t>Seguridad en la </a:t>
              </a:r>
              <a:br>
                <a:rPr lang="es-ES" sz="1600" b="1" dirty="0">
                  <a:solidFill>
                    <a:srgbClr val="376092"/>
                  </a:solidFill>
                  <a:latin typeface="Calibri" pitchFamily="34" charset="0"/>
                </a:rPr>
              </a:br>
              <a:r>
                <a:rPr lang="es-ES" sz="1600" b="1" dirty="0">
                  <a:solidFill>
                    <a:srgbClr val="376092"/>
                  </a:solidFill>
                  <a:latin typeface="Calibri" pitchFamily="34" charset="0"/>
                </a:rPr>
                <a:t>utilización de las TIC</a:t>
              </a:r>
              <a:r>
                <a:rPr lang="en-US" sz="1600" b="1" dirty="0">
                  <a:solidFill>
                    <a:srgbClr val="376092"/>
                  </a:solidFill>
                  <a:latin typeface="Calibri" pitchFamily="34" charset="0"/>
                </a:rPr>
                <a:t> </a:t>
              </a:r>
              <a:r>
                <a:rPr lang="en-US" sz="1600" b="1" dirty="0" smtClean="0">
                  <a:solidFill>
                    <a:srgbClr val="376092"/>
                  </a:solidFill>
                  <a:latin typeface="Calibri" pitchFamily="34" charset="0"/>
                </a:rPr>
                <a:t/>
              </a:r>
              <a:br>
                <a:rPr lang="en-US" sz="1600" b="1" dirty="0" smtClean="0">
                  <a:solidFill>
                    <a:srgbClr val="376092"/>
                  </a:solidFill>
                  <a:latin typeface="Calibri" pitchFamily="34" charset="0"/>
                </a:rPr>
              </a:br>
              <a:r>
                <a:rPr lang="es-ES" sz="1100" i="1" dirty="0">
                  <a:solidFill>
                    <a:srgbClr val="376092"/>
                  </a:solidFill>
                  <a:latin typeface="Calibri" pitchFamily="34" charset="0"/>
                </a:rPr>
                <a:t>incluida la privacidad y la lucha </a:t>
              </a:r>
              <a:r>
                <a:rPr lang="es-ES" sz="1100" i="1" dirty="0" smtClean="0">
                  <a:solidFill>
                    <a:srgbClr val="376092"/>
                  </a:solidFill>
                  <a:latin typeface="Calibri" pitchFamily="34" charset="0"/>
                </a:rPr>
                <a:t/>
              </a:r>
              <a:br>
                <a:rPr lang="es-ES" sz="1100" i="1" dirty="0" smtClean="0">
                  <a:solidFill>
                    <a:srgbClr val="376092"/>
                  </a:solidFill>
                  <a:latin typeface="Calibri" pitchFamily="34" charset="0"/>
                </a:rPr>
              </a:br>
              <a:r>
                <a:rPr lang="es-ES" sz="1100" i="1" dirty="0" smtClean="0">
                  <a:solidFill>
                    <a:srgbClr val="376092"/>
                  </a:solidFill>
                  <a:latin typeface="Calibri" pitchFamily="34" charset="0"/>
                </a:rPr>
                <a:t>contra </a:t>
              </a:r>
              <a:r>
                <a:rPr lang="es-ES" sz="1100" i="1" dirty="0">
                  <a:solidFill>
                    <a:srgbClr val="376092"/>
                  </a:solidFill>
                  <a:latin typeface="Calibri" pitchFamily="34" charset="0"/>
                </a:rPr>
                <a:t>el correo indeseado</a:t>
              </a:r>
              <a:r>
                <a:rPr lang="en-US" sz="1100" i="1" dirty="0" smtClean="0">
                  <a:solidFill>
                    <a:srgbClr val="376092"/>
                  </a:solidFill>
                  <a:latin typeface="Calibri" pitchFamily="34" charset="0"/>
                </a:rPr>
                <a:t> </a:t>
              </a:r>
              <a:endParaRPr lang="en-US" sz="1400" i="1" dirty="0" smtClean="0">
                <a:solidFill>
                  <a:srgbClr val="376092"/>
                </a:solidFill>
                <a:latin typeface="Calibri" pitchFamily="34" charset="0"/>
              </a:endParaRPr>
            </a:p>
            <a:p>
              <a:pPr>
                <a:lnSpc>
                  <a:spcPct val="80000"/>
                </a:lnSpc>
              </a:pPr>
              <a:r>
                <a:rPr lang="es-ES" sz="1600" b="1" dirty="0">
                  <a:solidFill>
                    <a:srgbClr val="376092"/>
                  </a:solidFill>
                  <a:latin typeface="Calibri" pitchFamily="34" charset="0"/>
                </a:rPr>
                <a:t>Protección de recursos </a:t>
              </a:r>
              <a:r>
                <a:rPr lang="es-ES" sz="1600" b="1" dirty="0" smtClean="0">
                  <a:solidFill>
                    <a:srgbClr val="376092"/>
                  </a:solidFill>
                  <a:latin typeface="Calibri" pitchFamily="34" charset="0"/>
                </a:rPr>
                <a:t/>
              </a:r>
              <a:br>
                <a:rPr lang="es-ES" sz="1600" b="1" dirty="0" smtClean="0">
                  <a:solidFill>
                    <a:srgbClr val="376092"/>
                  </a:solidFill>
                  <a:latin typeface="Calibri" pitchFamily="34" charset="0"/>
                </a:rPr>
              </a:br>
              <a:r>
                <a:rPr lang="es-ES" sz="1600" b="1" dirty="0" smtClean="0">
                  <a:solidFill>
                    <a:srgbClr val="376092"/>
                  </a:solidFill>
                  <a:latin typeface="Calibri" pitchFamily="34" charset="0"/>
                </a:rPr>
                <a:t>nacionales </a:t>
              </a:r>
              <a:r>
                <a:rPr lang="es-ES" sz="1600" b="1" dirty="0">
                  <a:solidFill>
                    <a:srgbClr val="376092"/>
                  </a:solidFill>
                  <a:latin typeface="Calibri" pitchFamily="34" charset="0"/>
                </a:rPr>
                <a:t>esenciales</a:t>
              </a:r>
              <a:endParaRPr lang="en-US" sz="1600" b="1" dirty="0">
                <a:solidFill>
                  <a:srgbClr val="376092"/>
                </a:solidFill>
                <a:latin typeface="Calibri" pitchFamily="34" charset="0"/>
              </a:endParaRPr>
            </a:p>
            <a:p>
              <a:r>
                <a:rPr lang="es-ES" sz="1100" i="1" dirty="0" smtClean="0">
                  <a:solidFill>
                    <a:srgbClr val="376092"/>
                  </a:solidFill>
                  <a:latin typeface="Calibri" pitchFamily="34" charset="0"/>
                </a:rPr>
                <a:t>incluidas </a:t>
              </a:r>
              <a:r>
                <a:rPr lang="es-ES" sz="1100" i="1" dirty="0">
                  <a:solidFill>
                    <a:srgbClr val="376092"/>
                  </a:solidFill>
                  <a:latin typeface="Calibri" pitchFamily="34" charset="0"/>
                </a:rPr>
                <a:t>las redes de comunicación</a:t>
              </a:r>
              <a:endParaRPr lang="en-US" sz="1100" i="1" dirty="0">
                <a:solidFill>
                  <a:srgbClr val="376092"/>
                </a:solidFill>
                <a:latin typeface="Calibri" pitchFamily="34" charset="0"/>
              </a:endParaRPr>
            </a:p>
          </p:txBody>
        </p:sp>
        <p:sp>
          <p:nvSpPr>
            <p:cNvPr id="8" name="Text Box 13"/>
            <p:cNvSpPr txBox="1">
              <a:spLocks noChangeArrowheads="1"/>
            </p:cNvSpPr>
            <p:nvPr/>
          </p:nvSpPr>
          <p:spPr bwMode="auto">
            <a:xfrm>
              <a:off x="1099027" y="3576064"/>
              <a:ext cx="1355517" cy="358452"/>
            </a:xfrm>
            <a:prstGeom prst="rect">
              <a:avLst/>
            </a:prstGeom>
            <a:noFill/>
            <a:ln w="38100">
              <a:noFill/>
              <a:miter lim="800000"/>
              <a:headEnd/>
              <a:tailEnd/>
            </a:ln>
          </p:spPr>
          <p:txBody>
            <a:bodyPr wrap="square">
              <a:spAutoFit/>
            </a:bodyPr>
            <a:lstStyle/>
            <a:p>
              <a:pPr algn="r">
                <a:lnSpc>
                  <a:spcPct val="70000"/>
                </a:lnSpc>
                <a:spcBef>
                  <a:spcPct val="50000"/>
                </a:spcBef>
              </a:pPr>
              <a:r>
                <a:rPr lang="en-US" sz="1600" b="1" dirty="0" err="1">
                  <a:solidFill>
                    <a:srgbClr val="376092"/>
                  </a:solidFill>
                  <a:latin typeface="Calibri" pitchFamily="34" charset="0"/>
                </a:rPr>
                <a:t>Interconexión</a:t>
              </a:r>
              <a:r>
                <a:rPr lang="en-US" sz="1600" b="1" dirty="0">
                  <a:solidFill>
                    <a:srgbClr val="376092"/>
                  </a:solidFill>
                  <a:latin typeface="Calibri" pitchFamily="34" charset="0"/>
                </a:rPr>
                <a:t> e </a:t>
              </a:r>
              <a:r>
                <a:rPr lang="en-US" sz="1600" b="1" dirty="0" err="1">
                  <a:solidFill>
                    <a:srgbClr val="376092"/>
                  </a:solidFill>
                  <a:latin typeface="Calibri" pitchFamily="34" charset="0"/>
                </a:rPr>
                <a:t>interoperabilidad</a:t>
              </a:r>
              <a:endParaRPr lang="en-US" sz="1600" b="1" dirty="0">
                <a:solidFill>
                  <a:srgbClr val="376092"/>
                </a:solidFill>
                <a:latin typeface="Calibri" pitchFamily="34" charset="0"/>
              </a:endParaRPr>
            </a:p>
          </p:txBody>
        </p:sp>
        <p:sp>
          <p:nvSpPr>
            <p:cNvPr id="9" name="Text Box 13"/>
            <p:cNvSpPr txBox="1">
              <a:spLocks noChangeArrowheads="1"/>
            </p:cNvSpPr>
            <p:nvPr/>
          </p:nvSpPr>
          <p:spPr bwMode="auto">
            <a:xfrm>
              <a:off x="1128457" y="2782317"/>
              <a:ext cx="1263487" cy="358452"/>
            </a:xfrm>
            <a:prstGeom prst="rect">
              <a:avLst/>
            </a:prstGeom>
            <a:noFill/>
            <a:ln w="38100">
              <a:noFill/>
              <a:miter lim="800000"/>
              <a:headEnd/>
              <a:tailEnd/>
            </a:ln>
          </p:spPr>
          <p:txBody>
            <a:bodyPr wrap="square">
              <a:spAutoFit/>
            </a:bodyPr>
            <a:lstStyle/>
            <a:p>
              <a:pPr algn="r">
                <a:lnSpc>
                  <a:spcPct val="70000"/>
                </a:lnSpc>
              </a:pPr>
              <a:r>
                <a:rPr lang="en-US" sz="1600" b="1" dirty="0">
                  <a:solidFill>
                    <a:srgbClr val="376092"/>
                  </a:solidFill>
                  <a:latin typeface="Calibri" pitchFamily="34" charset="0"/>
                </a:rPr>
                <a:t>Marcos </a:t>
              </a:r>
              <a:r>
                <a:rPr lang="en-US" sz="1600" b="1" dirty="0" smtClean="0">
                  <a:solidFill>
                    <a:srgbClr val="376092"/>
                  </a:solidFill>
                  <a:latin typeface="Calibri" pitchFamily="34" charset="0"/>
                </a:rPr>
                <a:t/>
              </a:r>
              <a:br>
                <a:rPr lang="en-US" sz="1600" b="1" dirty="0" smtClean="0">
                  <a:solidFill>
                    <a:srgbClr val="376092"/>
                  </a:solidFill>
                  <a:latin typeface="Calibri" pitchFamily="34" charset="0"/>
                </a:rPr>
              </a:br>
              <a:r>
                <a:rPr lang="en-US" sz="1600" b="1" dirty="0" err="1" smtClean="0">
                  <a:solidFill>
                    <a:srgbClr val="376092"/>
                  </a:solidFill>
                  <a:latin typeface="Calibri" pitchFamily="34" charset="0"/>
                </a:rPr>
                <a:t>internacionales</a:t>
              </a:r>
              <a:endParaRPr lang="en-US" sz="1200" i="1" dirty="0">
                <a:solidFill>
                  <a:srgbClr val="376092"/>
                </a:solidFill>
                <a:latin typeface="Calibri" pitchFamily="34" charset="0"/>
              </a:endParaRPr>
            </a:p>
          </p:txBody>
        </p:sp>
        <p:sp>
          <p:nvSpPr>
            <p:cNvPr id="10" name="Text Box 13"/>
            <p:cNvSpPr txBox="1">
              <a:spLocks noChangeArrowheads="1"/>
            </p:cNvSpPr>
            <p:nvPr/>
          </p:nvSpPr>
          <p:spPr bwMode="auto">
            <a:xfrm>
              <a:off x="4292183" y="4295208"/>
              <a:ext cx="2343706" cy="541679"/>
            </a:xfrm>
            <a:prstGeom prst="rect">
              <a:avLst/>
            </a:prstGeom>
            <a:noFill/>
            <a:ln w="38100">
              <a:noFill/>
              <a:miter lim="800000"/>
              <a:headEnd/>
              <a:tailEnd/>
            </a:ln>
          </p:spPr>
          <p:txBody>
            <a:bodyPr wrap="square">
              <a:spAutoFit/>
            </a:bodyPr>
            <a:lstStyle/>
            <a:p>
              <a:pPr>
                <a:spcBef>
                  <a:spcPct val="50000"/>
                </a:spcBef>
              </a:pPr>
              <a:r>
                <a:rPr lang="en-US" sz="1600" b="1" dirty="0" err="1">
                  <a:solidFill>
                    <a:srgbClr val="376092"/>
                  </a:solidFill>
                  <a:latin typeface="Calibri" pitchFamily="34" charset="0"/>
                </a:rPr>
                <a:t>Medidas</a:t>
              </a:r>
              <a:r>
                <a:rPr lang="en-US" sz="1600" b="1" dirty="0">
                  <a:solidFill>
                    <a:srgbClr val="376092"/>
                  </a:solidFill>
                  <a:latin typeface="Calibri" pitchFamily="34" charset="0"/>
                </a:rPr>
                <a:t> de </a:t>
              </a:r>
              <a:r>
                <a:rPr lang="en-US" sz="1600" b="1" dirty="0" err="1">
                  <a:solidFill>
                    <a:srgbClr val="376092"/>
                  </a:solidFill>
                  <a:latin typeface="Calibri" pitchFamily="34" charset="0"/>
                </a:rPr>
                <a:t>aplicación</a:t>
              </a:r>
              <a:r>
                <a:rPr lang="en-US" sz="1200" i="1" dirty="0" smtClean="0">
                  <a:solidFill>
                    <a:srgbClr val="376092"/>
                  </a:solidFill>
                  <a:latin typeface="Calibri" pitchFamily="34" charset="0"/>
                </a:rPr>
                <a:t> </a:t>
              </a:r>
              <a:br>
                <a:rPr lang="en-US" sz="1200" i="1" dirty="0" smtClean="0">
                  <a:solidFill>
                    <a:srgbClr val="376092"/>
                  </a:solidFill>
                  <a:latin typeface="Calibri" pitchFamily="34" charset="0"/>
                </a:rPr>
              </a:br>
              <a:r>
                <a:rPr lang="en-US" sz="1100" i="1" dirty="0" smtClean="0">
                  <a:solidFill>
                    <a:srgbClr val="376092"/>
                  </a:solidFill>
                  <a:latin typeface="Calibri" pitchFamily="34" charset="0"/>
                </a:rPr>
                <a:t>(</a:t>
              </a:r>
              <a:r>
                <a:rPr lang="es-ES" sz="1100" i="1" dirty="0">
                  <a:solidFill>
                    <a:srgbClr val="376092"/>
                  </a:solidFill>
                  <a:latin typeface="Calibri" pitchFamily="34" charset="0"/>
                </a:rPr>
                <a:t>incluido el posible efecto vinculante de ciertas Recomendaciones de la UIT</a:t>
              </a:r>
              <a:r>
                <a:rPr lang="en-US" sz="1100" i="1" dirty="0" smtClean="0">
                  <a:solidFill>
                    <a:srgbClr val="376092"/>
                  </a:solidFill>
                  <a:latin typeface="Calibri" pitchFamily="34" charset="0"/>
                </a:rPr>
                <a:t>)</a:t>
              </a:r>
              <a:endParaRPr lang="en-US" sz="1100" i="1" dirty="0">
                <a:solidFill>
                  <a:srgbClr val="376092"/>
                </a:solidFill>
                <a:latin typeface="Calibri" pitchFamily="34" charset="0"/>
              </a:endParaRPr>
            </a:p>
          </p:txBody>
        </p:sp>
        <p:graphicFrame>
          <p:nvGraphicFramePr>
            <p:cNvPr id="11" name="Diagram 10"/>
            <p:cNvGraphicFramePr/>
            <p:nvPr>
              <p:extLst>
                <p:ext uri="{D42A27DB-BD31-4B8C-83A1-F6EECF244321}">
                  <p14:modId xmlns:p14="http://schemas.microsoft.com/office/powerpoint/2010/main" val="389786049"/>
                </p:ext>
              </p:extLst>
            </p:nvPr>
          </p:nvGraphicFramePr>
          <p:xfrm>
            <a:off x="2227053" y="1316254"/>
            <a:ext cx="3438525" cy="4855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13"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000" b="1" dirty="0">
                <a:solidFill>
                  <a:schemeClr val="tx2">
                    <a:lumMod val="75000"/>
                  </a:schemeClr>
                </a:solidFill>
              </a:rPr>
              <a:t>Propuestas presentadas durante el proceso preparatorio</a:t>
            </a:r>
            <a:endParaRPr lang="en-US" sz="3000" b="1" dirty="0">
              <a:solidFill>
                <a:schemeClr val="tx2">
                  <a:lumMod val="75000"/>
                </a:schemeClr>
              </a:solidFill>
            </a:endParaRPr>
          </a:p>
        </p:txBody>
      </p:sp>
    </p:spTree>
    <p:extLst>
      <p:ext uri="{BB962C8B-B14F-4D97-AF65-F5344CB8AC3E}">
        <p14:creationId xmlns:p14="http://schemas.microsoft.com/office/powerpoint/2010/main" val="54573972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656894" y="1040704"/>
            <a:ext cx="6636205"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1" defTabSz="914400">
              <a:buFont typeface="Wingdings" charset="2"/>
              <a:buChar char="§"/>
              <a:defRPr/>
            </a:pPr>
            <a:r>
              <a:rPr lang="es-ES" altLang="ko-KR" sz="2600" kern="0" dirty="0" smtClean="0">
                <a:solidFill>
                  <a:srgbClr val="376092"/>
                </a:solidFill>
              </a:rPr>
              <a:t>¿</a:t>
            </a:r>
            <a:r>
              <a:rPr lang="es-ES" altLang="ko-KR" sz="2600" kern="0" dirty="0">
                <a:solidFill>
                  <a:srgbClr val="376092"/>
                </a:solidFill>
              </a:rPr>
              <a:t>Qué principios fundamentales deben orientar los debates</a:t>
            </a: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a:t>
            </a: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lvl="1" defTabSz="914400">
              <a:buFont typeface="Wingdings" charset="2"/>
              <a:buChar char="§"/>
              <a:defRPr/>
            </a:pPr>
            <a:r>
              <a:rPr lang="es-ES" altLang="ko-KR" sz="2600" kern="0" dirty="0" smtClean="0">
                <a:solidFill>
                  <a:srgbClr val="376092"/>
                </a:solidFill>
              </a:rPr>
              <a:t>¿</a:t>
            </a:r>
            <a:r>
              <a:rPr lang="es-ES" altLang="ko-KR" sz="2600" kern="0" dirty="0">
                <a:solidFill>
                  <a:srgbClr val="376092"/>
                </a:solidFill>
              </a:rPr>
              <a:t>Deben figurar algunas disposiciones en otros </a:t>
            </a:r>
            <a:r>
              <a:rPr lang="es-ES" altLang="ko-KR" sz="2600" kern="0" dirty="0" smtClean="0">
                <a:solidFill>
                  <a:srgbClr val="376092"/>
                </a:solidFill>
              </a:rPr>
              <a:t>textos</a:t>
            </a: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 (</a:t>
            </a:r>
            <a:r>
              <a:rPr lang="es-ES" altLang="ko-KR" sz="2600" i="1" kern="0" dirty="0">
                <a:solidFill>
                  <a:srgbClr val="376092"/>
                </a:solidFill>
              </a:rPr>
              <a:t>P. ej., Constitución/Convenio de la UIT, </a:t>
            </a:r>
            <a:r>
              <a:rPr lang="es-ES" altLang="ko-KR" sz="2600" i="1" kern="0" dirty="0" smtClean="0">
                <a:solidFill>
                  <a:srgbClr val="376092"/>
                </a:solidFill>
              </a:rPr>
              <a:t>Recomendaciones del </a:t>
            </a:r>
            <a:r>
              <a:rPr lang="es-ES" altLang="ko-KR" sz="2600" i="1" kern="0" dirty="0">
                <a:solidFill>
                  <a:srgbClr val="376092"/>
                </a:solidFill>
              </a:rPr>
              <a:t>UIT-T</a:t>
            </a:r>
            <a:r>
              <a:rPr lang="en-US" altLang="ko-KR" sz="2600" kern="0" dirty="0" smtClean="0">
                <a:solidFill>
                  <a:srgbClr val="376092"/>
                </a:solidFill>
              </a:rPr>
              <a:t>)?</a:t>
            </a: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marR="0" lvl="1" algn="l" defTabSz="914400" rtl="0" eaLnBrk="0" fontAlgn="base" latinLnBrk="0" hangingPunct="0">
              <a:lnSpc>
                <a:spcPct val="100000"/>
              </a:lnSpc>
              <a:spcBef>
                <a:spcPct val="20000"/>
              </a:spcBef>
              <a:spcAft>
                <a:spcPct val="0"/>
              </a:spcAft>
              <a:buClr>
                <a:srgbClr val="0099CC"/>
              </a:buClr>
              <a:buSzTx/>
              <a:buFont typeface="Wingdings" charset="2"/>
              <a:buChar char="§"/>
              <a:tabLst/>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lvl="1" defTabSz="914400">
              <a:buFont typeface="Wingdings" charset="2"/>
              <a:buChar char="§"/>
              <a:defRPr/>
            </a:pPr>
            <a:r>
              <a:rPr lang="es-ES" altLang="ko-KR" sz="2600" kern="0" dirty="0" smtClean="0">
                <a:solidFill>
                  <a:srgbClr val="376092"/>
                </a:solidFill>
              </a:rPr>
              <a:t>¿</a:t>
            </a:r>
            <a:r>
              <a:rPr lang="es-ES" altLang="ko-KR" sz="2600" kern="0" dirty="0">
                <a:solidFill>
                  <a:srgbClr val="376092"/>
                </a:solidFill>
              </a:rPr>
              <a:t>Qué disposiciones deben añadirse para tratar nuevos temas</a:t>
            </a:r>
            <a:r>
              <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rPr>
              <a:t>?</a:t>
            </a:r>
          </a:p>
          <a:p>
            <a:pPr lvl="1" defTabSz="914400">
              <a:buFont typeface="Wingdings" charset="2"/>
              <a:buChar char="§"/>
              <a:defRPr/>
            </a:pPr>
            <a:endParaRPr kumimoji="0" lang="en-US" altLang="ko-KR" sz="2600" b="0" i="0" u="none" strike="noStrike" kern="0" cap="none" spc="0" normalizeH="0" baseline="0" noProof="0" dirty="0" smtClean="0">
              <a:ln>
                <a:noFill/>
              </a:ln>
              <a:solidFill>
                <a:srgbClr val="376092"/>
              </a:solidFill>
              <a:effectLst/>
              <a:uLnTx/>
              <a:uFillTx/>
              <a:latin typeface="Calibri" pitchFamily="34" charset="0"/>
              <a:cs typeface="Calibri" pitchFamily="34" charset="0"/>
            </a:endParaRPr>
          </a:p>
          <a:p>
            <a:pPr defTabSz="914400">
              <a:buFont typeface="Wingdings" charset="2"/>
              <a:buChar char="§"/>
              <a:defRPr/>
            </a:pPr>
            <a:endParaRPr kumimoji="0" lang="en-US" sz="2600" b="0" i="0" u="none" strike="noStrike" kern="0" cap="none" spc="0" normalizeH="0" baseline="0" noProof="0" dirty="0">
              <a:ln>
                <a:noFill/>
              </a:ln>
              <a:solidFill>
                <a:srgbClr val="376092"/>
              </a:solidFill>
              <a:effectLst/>
              <a:uLnTx/>
              <a:uFillTx/>
              <a:latin typeface="Calibri" pitchFamily="34" charset="0"/>
              <a:cs typeface="Calibri" pitchFamily="34" charset="0"/>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err="1">
                <a:solidFill>
                  <a:schemeClr val="tx2">
                    <a:lumMod val="75000"/>
                  </a:schemeClr>
                </a:solidFill>
              </a:rPr>
              <a:t>Cuestiones</a:t>
            </a:r>
            <a:r>
              <a:rPr lang="en-US" sz="3000" b="1" dirty="0">
                <a:solidFill>
                  <a:schemeClr val="tx2">
                    <a:lumMod val="75000"/>
                  </a:schemeClr>
                </a:solidFill>
              </a:rPr>
              <a:t> </a:t>
            </a:r>
            <a:r>
              <a:rPr lang="en-US" sz="3000" b="1" dirty="0" err="1">
                <a:solidFill>
                  <a:schemeClr val="tx2">
                    <a:lumMod val="75000"/>
                  </a:schemeClr>
                </a:solidFill>
              </a:rPr>
              <a:t>fundamentales</a:t>
            </a:r>
            <a:endParaRPr lang="en-US" sz="3000" b="1" dirty="0">
              <a:solidFill>
                <a:schemeClr val="tx2">
                  <a:lumMod val="75000"/>
                </a:schemeClr>
              </a:solidFill>
            </a:endParaRPr>
          </a:p>
        </p:txBody>
      </p:sp>
    </p:spTree>
    <p:extLst>
      <p:ext uri="{BB962C8B-B14F-4D97-AF65-F5344CB8AC3E}">
        <p14:creationId xmlns:p14="http://schemas.microsoft.com/office/powerpoint/2010/main" val="3299452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31906" y="829129"/>
            <a:ext cx="6404093" cy="360163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en-GB" altLang="ko-KR" sz="2000" dirty="0" smtClean="0">
                <a:solidFill>
                  <a:srgbClr val="376092"/>
                </a:solidFill>
                <a:latin typeface="Calibri" pitchFamily="34" charset="0"/>
                <a:ea typeface="Gulim" pitchFamily="34" charset="-127"/>
                <a:cs typeface="Calibri" pitchFamily="34" charset="0"/>
              </a:rPr>
              <a:t>Itinerancia </a:t>
            </a:r>
            <a:r>
              <a:rPr lang="en-GB" altLang="ko-KR" sz="2000" dirty="0" err="1">
                <a:solidFill>
                  <a:srgbClr val="376092"/>
                </a:solidFill>
                <a:latin typeface="Calibri" pitchFamily="34" charset="0"/>
                <a:ea typeface="Gulim" pitchFamily="34" charset="-127"/>
                <a:cs typeface="Calibri" pitchFamily="34" charset="0"/>
              </a:rPr>
              <a:t>móvil</a:t>
            </a:r>
            <a:endParaRPr lang="en-GB" altLang="ko-KR" sz="2000" dirty="0" smtClean="0">
              <a:solidFill>
                <a:srgbClr val="376092"/>
              </a:solidFill>
              <a:latin typeface="Calibri" pitchFamily="34" charset="0"/>
              <a:ea typeface="Gulim" pitchFamily="34" charset="-127"/>
              <a:cs typeface="Calibri" pitchFamily="34" charset="0"/>
            </a:endParaRPr>
          </a:p>
          <a:p>
            <a:pPr marL="342900" lvl="1" indent="-342900" algn="l">
              <a:buClr>
                <a:srgbClr val="0E438A"/>
              </a:buClr>
              <a:buSzPct val="110000"/>
              <a:buFont typeface="Wingdings" pitchFamily="2" charset="2"/>
              <a:buChar char="§"/>
            </a:pPr>
            <a:r>
              <a:rPr lang="en-GB" altLang="ko-KR" sz="2000" dirty="0" err="1" smtClean="0">
                <a:solidFill>
                  <a:srgbClr val="376092"/>
                </a:solidFill>
                <a:ea typeface="Gulim" pitchFamily="34" charset="-127"/>
              </a:rPr>
              <a:t>Utilización</a:t>
            </a:r>
            <a:r>
              <a:rPr lang="en-GB" altLang="ko-KR" sz="2000" dirty="0" smtClean="0">
                <a:solidFill>
                  <a:srgbClr val="376092"/>
                </a:solidFill>
                <a:ea typeface="Gulim" pitchFamily="34" charset="-127"/>
              </a:rPr>
              <a:t> </a:t>
            </a:r>
            <a:r>
              <a:rPr lang="en-GB" altLang="ko-KR" sz="2000" dirty="0" err="1">
                <a:solidFill>
                  <a:srgbClr val="376092"/>
                </a:solidFill>
                <a:ea typeface="Gulim" pitchFamily="34" charset="-127"/>
              </a:rPr>
              <a:t>indebida</a:t>
            </a:r>
            <a:r>
              <a:rPr lang="en-GB" altLang="ko-KR" sz="2000" dirty="0">
                <a:solidFill>
                  <a:srgbClr val="376092"/>
                </a:solidFill>
                <a:ea typeface="Gulim" pitchFamily="34" charset="-127"/>
              </a:rPr>
              <a:t> y </a:t>
            </a:r>
            <a:r>
              <a:rPr lang="en-GB" altLang="ko-KR" sz="2000" dirty="0" err="1">
                <a:solidFill>
                  <a:srgbClr val="376092"/>
                </a:solidFill>
                <a:ea typeface="Gulim" pitchFamily="34" charset="-127"/>
              </a:rPr>
              <a:t>fraude</a:t>
            </a:r>
            <a:endParaRPr lang="en-GB" altLang="ko-KR" sz="20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n-GB" altLang="ko-KR" sz="2000" dirty="0" err="1" smtClean="0">
                <a:solidFill>
                  <a:srgbClr val="376092"/>
                </a:solidFill>
                <a:latin typeface="Calibri" pitchFamily="34" charset="0"/>
                <a:ea typeface="Gulim" pitchFamily="34" charset="-127"/>
                <a:cs typeface="Calibri" pitchFamily="34" charset="0"/>
              </a:rPr>
              <a:t>Imposición</a:t>
            </a:r>
            <a:endParaRPr lang="en-GB" altLang="ko-KR" sz="2000" dirty="0" smtClean="0">
              <a:solidFill>
                <a:srgbClr val="376092"/>
              </a:solidFill>
              <a:latin typeface="Calibri" pitchFamily="34" charset="0"/>
              <a:ea typeface="Gulim" pitchFamily="34" charset="-127"/>
              <a:cs typeface="Calibri" pitchFamily="34" charset="0"/>
            </a:endParaRPr>
          </a:p>
          <a:p>
            <a:pPr marL="342900" lvl="1" indent="-342900" algn="l">
              <a:buClr>
                <a:srgbClr val="0E438A"/>
              </a:buClr>
              <a:buSzPct val="110000"/>
              <a:buFont typeface="Wingdings" pitchFamily="2" charset="2"/>
              <a:buChar char="§"/>
            </a:pPr>
            <a:r>
              <a:rPr lang="en-GB" altLang="ko-KR" sz="2000" dirty="0" err="1" smtClean="0">
                <a:solidFill>
                  <a:srgbClr val="376092"/>
                </a:solidFill>
                <a:ea typeface="Gulim" pitchFamily="34" charset="-127"/>
              </a:rPr>
              <a:t>Transparencia</a:t>
            </a:r>
            <a:r>
              <a:rPr lang="en-GB" altLang="ko-KR" sz="2000" dirty="0" smtClean="0">
                <a:solidFill>
                  <a:srgbClr val="376092"/>
                </a:solidFill>
                <a:ea typeface="Gulim" pitchFamily="34" charset="-127"/>
              </a:rPr>
              <a:t> </a:t>
            </a:r>
            <a:r>
              <a:rPr lang="en-GB" altLang="ko-KR" sz="2000" dirty="0">
                <a:solidFill>
                  <a:srgbClr val="376092"/>
                </a:solidFill>
                <a:ea typeface="Gulim" pitchFamily="34" charset="-127"/>
              </a:rPr>
              <a:t>del </a:t>
            </a:r>
            <a:r>
              <a:rPr lang="en-GB" altLang="ko-KR" sz="2000" dirty="0" err="1">
                <a:solidFill>
                  <a:srgbClr val="376092"/>
                </a:solidFill>
                <a:ea typeface="Gulim" pitchFamily="34" charset="-127"/>
              </a:rPr>
              <a:t>encaminamiento</a:t>
            </a:r>
            <a:endParaRPr lang="en-GB" altLang="ko-KR" sz="2000" dirty="0" smtClean="0">
              <a:solidFill>
                <a:srgbClr val="376092"/>
              </a:solidFill>
              <a:latin typeface="Calibri" pitchFamily="34" charset="0"/>
              <a:ea typeface="Gulim" pitchFamily="34" charset="-127"/>
              <a:cs typeface="Calibri" pitchFamily="34" charset="0"/>
            </a:endParaRPr>
          </a:p>
          <a:p>
            <a:pPr marL="342900" lvl="1" indent="-342900" algn="l">
              <a:buClr>
                <a:srgbClr val="0E438A"/>
              </a:buClr>
              <a:buSzPct val="110000"/>
              <a:buFont typeface="Wingdings" pitchFamily="2" charset="2"/>
              <a:buChar char="§"/>
            </a:pPr>
            <a:r>
              <a:rPr lang="es-ES" altLang="ko-KR" sz="2000" dirty="0" smtClean="0">
                <a:solidFill>
                  <a:srgbClr val="376092"/>
                </a:solidFill>
                <a:ea typeface="Gulim" pitchFamily="34" charset="-127"/>
              </a:rPr>
              <a:t>Nuevos </a:t>
            </a:r>
            <a:r>
              <a:rPr lang="es-ES" altLang="ko-KR" sz="2000" dirty="0">
                <a:solidFill>
                  <a:srgbClr val="376092"/>
                </a:solidFill>
                <a:ea typeface="Gulim" pitchFamily="34" charset="-127"/>
              </a:rPr>
              <a:t>principios generales sobre cuestiones económicas</a:t>
            </a:r>
            <a:endParaRPr lang="en-GB" altLang="ko-KR" sz="20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s-ES" altLang="ko-KR" sz="2000" dirty="0" smtClean="0">
                <a:solidFill>
                  <a:srgbClr val="376092"/>
                </a:solidFill>
                <a:ea typeface="Gulim" pitchFamily="34" charset="-127"/>
              </a:rPr>
              <a:t>Autorizar </a:t>
            </a:r>
            <a:r>
              <a:rPr lang="es-ES" altLang="ko-KR" sz="2000" dirty="0">
                <a:solidFill>
                  <a:srgbClr val="376092"/>
                </a:solidFill>
                <a:ea typeface="Gulim" pitchFamily="34" charset="-127"/>
              </a:rPr>
              <a:t>una gestión del tráfico diferenciada</a:t>
            </a:r>
            <a:endParaRPr lang="en-GB" altLang="ko-KR" sz="20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n-GB" altLang="ko-KR" sz="2000" dirty="0" err="1" smtClean="0">
                <a:solidFill>
                  <a:srgbClr val="376092"/>
                </a:solidFill>
                <a:ea typeface="Gulim" pitchFamily="34" charset="-127"/>
              </a:rPr>
              <a:t>Cooperación</a:t>
            </a:r>
            <a:r>
              <a:rPr lang="en-GB" altLang="ko-KR" sz="2000" dirty="0" smtClean="0">
                <a:solidFill>
                  <a:srgbClr val="376092"/>
                </a:solidFill>
                <a:ea typeface="Gulim" pitchFamily="34" charset="-127"/>
              </a:rPr>
              <a:t> </a:t>
            </a:r>
            <a:r>
              <a:rPr lang="en-GB" altLang="ko-KR" sz="2000" dirty="0" err="1">
                <a:solidFill>
                  <a:srgbClr val="376092"/>
                </a:solidFill>
                <a:ea typeface="Gulim" pitchFamily="34" charset="-127"/>
              </a:rPr>
              <a:t>sobre</a:t>
            </a:r>
            <a:r>
              <a:rPr lang="en-GB" altLang="ko-KR" sz="2000" dirty="0">
                <a:solidFill>
                  <a:srgbClr val="376092"/>
                </a:solidFill>
                <a:ea typeface="Gulim" pitchFamily="34" charset="-127"/>
              </a:rPr>
              <a:t> ciberseguridad</a:t>
            </a:r>
            <a:endParaRPr lang="en-GB" altLang="ko-KR" sz="20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s-ES" altLang="ko-KR" sz="2000" dirty="0" smtClean="0">
                <a:solidFill>
                  <a:srgbClr val="376092"/>
                </a:solidFill>
                <a:ea typeface="Gulim" pitchFamily="34" charset="-127"/>
              </a:rPr>
              <a:t>Cooperación </a:t>
            </a:r>
            <a:r>
              <a:rPr lang="es-ES" altLang="ko-KR" sz="2000" dirty="0">
                <a:solidFill>
                  <a:srgbClr val="376092"/>
                </a:solidFill>
                <a:ea typeface="Gulim" pitchFamily="34" charset="-127"/>
              </a:rPr>
              <a:t>para luchar contra el correo indeseado</a:t>
            </a:r>
            <a:endParaRPr lang="en-GB" altLang="ko-KR" sz="20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n-GB" altLang="ko-KR" sz="2000" dirty="0" err="1" smtClean="0">
                <a:solidFill>
                  <a:srgbClr val="376092"/>
                </a:solidFill>
                <a:ea typeface="Gulim" pitchFamily="34" charset="-127"/>
              </a:rPr>
              <a:t>Eficacia</a:t>
            </a:r>
            <a:r>
              <a:rPr lang="en-GB" altLang="ko-KR" sz="2000" dirty="0" smtClean="0">
                <a:solidFill>
                  <a:srgbClr val="376092"/>
                </a:solidFill>
                <a:ea typeface="Gulim" pitchFamily="34" charset="-127"/>
              </a:rPr>
              <a:t> </a:t>
            </a:r>
            <a:r>
              <a:rPr lang="en-GB" altLang="ko-KR" sz="2000" dirty="0" err="1">
                <a:solidFill>
                  <a:srgbClr val="376092"/>
                </a:solidFill>
                <a:ea typeface="Gulim" pitchFamily="34" charset="-127"/>
              </a:rPr>
              <a:t>energética</a:t>
            </a:r>
            <a:endParaRPr lang="en-GB" altLang="ko-KR" sz="20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n-GB" altLang="ko-KR" sz="2000" dirty="0" err="1" smtClean="0">
                <a:solidFill>
                  <a:srgbClr val="376092"/>
                </a:solidFill>
                <a:ea typeface="Gulim" pitchFamily="34" charset="-127"/>
              </a:rPr>
              <a:t>Accesibilidad</a:t>
            </a:r>
            <a:endParaRPr lang="en-GB" altLang="ko-KR" sz="2000" i="1" dirty="0" smtClean="0">
              <a:solidFill>
                <a:srgbClr val="376092"/>
              </a:solidFill>
              <a:ea typeface="Gulim" pitchFamily="34" charset="-127"/>
            </a:endParaRPr>
          </a:p>
          <a:p>
            <a:pPr marL="342900" lvl="1" indent="-342900" algn="l">
              <a:buClr>
                <a:srgbClr val="0E438A"/>
              </a:buClr>
              <a:buSzPct val="110000"/>
            </a:pPr>
            <a:endParaRPr lang="es-ES" altLang="ko-KR" sz="2000" b="1" i="1" dirty="0" smtClean="0">
              <a:solidFill>
                <a:srgbClr val="376092"/>
              </a:solidFill>
              <a:latin typeface="Calibri" pitchFamily="34" charset="0"/>
              <a:ea typeface="Gulim" pitchFamily="34" charset="-127"/>
              <a:cs typeface="Calibri" pitchFamily="34" charset="0"/>
            </a:endParaRPr>
          </a:p>
          <a:p>
            <a:pPr marL="342900" lvl="1" indent="-342900" algn="l">
              <a:buClr>
                <a:srgbClr val="0E438A"/>
              </a:buClr>
              <a:buSzPct val="110000"/>
            </a:pPr>
            <a:endParaRPr lang="es-ES" altLang="ko-KR" sz="2000" b="1" i="1" dirty="0">
              <a:solidFill>
                <a:srgbClr val="376092"/>
              </a:solidFill>
              <a:latin typeface="Calibri" pitchFamily="34" charset="0"/>
              <a:ea typeface="Gulim" pitchFamily="34" charset="-127"/>
              <a:cs typeface="Calibri" pitchFamily="34" charset="0"/>
            </a:endParaRPr>
          </a:p>
          <a:p>
            <a:pPr marL="342900" lvl="1" indent="-342900" algn="l">
              <a:buClr>
                <a:srgbClr val="0E438A"/>
              </a:buClr>
              <a:buSzPct val="110000"/>
            </a:pPr>
            <a:r>
              <a:rPr lang="es-ES" altLang="ko-KR" sz="2000" b="1" i="1" dirty="0" smtClean="0">
                <a:solidFill>
                  <a:srgbClr val="376092"/>
                </a:solidFill>
                <a:latin typeface="Calibri" pitchFamily="34" charset="0"/>
                <a:ea typeface="Gulim" pitchFamily="34" charset="-127"/>
                <a:cs typeface="Calibri" pitchFamily="34" charset="0"/>
              </a:rPr>
              <a:t>Todas </a:t>
            </a:r>
            <a:r>
              <a:rPr lang="es-ES" altLang="ko-KR" sz="2000" b="1" i="1" dirty="0">
                <a:solidFill>
                  <a:srgbClr val="376092"/>
                </a:solidFill>
                <a:latin typeface="Calibri" pitchFamily="34" charset="0"/>
                <a:ea typeface="Gulim" pitchFamily="34" charset="-127"/>
                <a:cs typeface="Calibri" pitchFamily="34" charset="0"/>
              </a:rPr>
              <a:t>deben ser aplicadas por las autoridades nacionales</a:t>
            </a:r>
            <a:endParaRPr lang="en-GB" altLang="ko-KR" sz="2000" b="1" i="1" dirty="0" smtClean="0">
              <a:solidFill>
                <a:srgbClr val="376092"/>
              </a:solidFill>
              <a:latin typeface="Calibri" pitchFamily="34" charset="0"/>
              <a:ea typeface="Gulim" pitchFamily="34" charset="-127"/>
              <a:cs typeface="Calibri" pitchFamily="34" charset="0"/>
            </a:endParaRP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err="1">
                <a:solidFill>
                  <a:schemeClr val="tx2">
                    <a:lumMod val="75000"/>
                  </a:schemeClr>
                </a:solidFill>
              </a:rPr>
              <a:t>Algunas</a:t>
            </a:r>
            <a:r>
              <a:rPr lang="en-US" sz="3000" b="1" dirty="0">
                <a:solidFill>
                  <a:schemeClr val="tx2">
                    <a:lumMod val="75000"/>
                  </a:schemeClr>
                </a:solidFill>
              </a:rPr>
              <a:t> </a:t>
            </a:r>
            <a:r>
              <a:rPr lang="en-US" sz="3000" b="1" dirty="0" err="1">
                <a:solidFill>
                  <a:schemeClr val="tx2">
                    <a:lumMod val="75000"/>
                  </a:schemeClr>
                </a:solidFill>
              </a:rPr>
              <a:t>propuestas</a:t>
            </a:r>
            <a:r>
              <a:rPr lang="en-US" sz="3000" b="1" dirty="0">
                <a:solidFill>
                  <a:schemeClr val="tx2">
                    <a:lumMod val="75000"/>
                  </a:schemeClr>
                </a:solidFill>
              </a:rPr>
              <a:t> </a:t>
            </a:r>
            <a:r>
              <a:rPr lang="en-US" sz="3000" b="1" dirty="0" err="1">
                <a:solidFill>
                  <a:schemeClr val="tx2">
                    <a:lumMod val="75000"/>
                  </a:schemeClr>
                </a:solidFill>
              </a:rPr>
              <a:t>fundamentales</a:t>
            </a:r>
            <a:endParaRPr lang="en-US" sz="3000" b="1" dirty="0">
              <a:solidFill>
                <a:schemeClr val="tx2">
                  <a:lumMod val="75000"/>
                </a:schemeClr>
              </a:solidFill>
            </a:endParaRPr>
          </a:p>
        </p:txBody>
      </p:sp>
    </p:spTree>
    <p:extLst>
      <p:ext uri="{BB962C8B-B14F-4D97-AF65-F5344CB8AC3E}">
        <p14:creationId xmlns:p14="http://schemas.microsoft.com/office/powerpoint/2010/main" val="39129310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fade">
                                      <p:cBhvr>
                                        <p:cTn id="5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nvSpPr>
        <p:spPr bwMode="auto">
          <a:xfrm>
            <a:off x="2164243" y="1371600"/>
            <a:ext cx="6877399" cy="43871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lvl="1" indent="-342900">
              <a:buClr>
                <a:srgbClr val="0E438A"/>
              </a:buClr>
              <a:buSzPct val="110000"/>
              <a:buFont typeface="Wingdings" charset="2"/>
              <a:buChar char="§"/>
            </a:pPr>
            <a:r>
              <a:rPr lang="es-ES" altLang="ko-KR" sz="2400" b="1" i="1" dirty="0" smtClean="0">
                <a:solidFill>
                  <a:srgbClr val="376092"/>
                </a:solidFill>
                <a:ea typeface="Gulim" pitchFamily="34" charset="-127"/>
              </a:rPr>
              <a:t>Ayudar </a:t>
            </a:r>
            <a:r>
              <a:rPr lang="es-ES" altLang="ko-KR" sz="2400" b="1" i="1" dirty="0">
                <a:solidFill>
                  <a:srgbClr val="376092"/>
                </a:solidFill>
                <a:ea typeface="Gulim" pitchFamily="34" charset="-127"/>
              </a:rPr>
              <a:t>a impedir el "susto de la factura"</a:t>
            </a:r>
            <a:endParaRPr lang="en-GB" altLang="ko-KR" sz="2400" b="1" i="1" dirty="0" smtClean="0">
              <a:solidFill>
                <a:srgbClr val="376092"/>
              </a:solidFill>
              <a:ea typeface="Gulim" pitchFamily="34" charset="-127"/>
            </a:endParaRPr>
          </a:p>
          <a:p>
            <a:pPr marL="342900" lvl="1" indent="-342900">
              <a:buClr>
                <a:srgbClr val="0E438A"/>
              </a:buClr>
              <a:buSzPct val="110000"/>
              <a:buFont typeface="Wingdings" charset="2"/>
              <a:buChar char="§"/>
            </a:pPr>
            <a:endParaRPr lang="en-GB" altLang="ko-KR" sz="2400" b="1" i="1" dirty="0" smtClean="0">
              <a:solidFill>
                <a:srgbClr val="376092"/>
              </a:solidFill>
              <a:ea typeface="Gulim" pitchFamily="34" charset="-127"/>
            </a:endParaRPr>
          </a:p>
          <a:p>
            <a:pPr marL="342900" lvl="1" indent="-342900">
              <a:buClr>
                <a:srgbClr val="0E438A"/>
              </a:buClr>
              <a:buSzPct val="110000"/>
              <a:buFont typeface="Wingdings" charset="2"/>
              <a:buChar char="§"/>
            </a:pPr>
            <a:r>
              <a:rPr lang="es-ES" altLang="ko-KR" sz="2400" dirty="0" smtClean="0">
                <a:solidFill>
                  <a:srgbClr val="376092"/>
                </a:solidFill>
                <a:ea typeface="Gulim" pitchFamily="34" charset="-127"/>
              </a:rPr>
              <a:t>Transparencia </a:t>
            </a:r>
            <a:r>
              <a:rPr lang="es-ES" altLang="ko-KR" sz="2400" dirty="0">
                <a:solidFill>
                  <a:srgbClr val="376092"/>
                </a:solidFill>
                <a:ea typeface="Gulim" pitchFamily="34" charset="-127"/>
              </a:rPr>
              <a:t>de precios para los usuarios</a:t>
            </a:r>
            <a:endParaRPr lang="en-GB" altLang="ko-KR" sz="2400" dirty="0" smtClean="0">
              <a:solidFill>
                <a:srgbClr val="376092"/>
              </a:solidFill>
              <a:ea typeface="Gulim" pitchFamily="34" charset="-127"/>
            </a:endParaRPr>
          </a:p>
          <a:p>
            <a:pPr marL="342900" lvl="1" indent="-342900">
              <a:buClr>
                <a:srgbClr val="0E438A"/>
              </a:buClr>
              <a:buSzPct val="110000"/>
              <a:buFont typeface="Wingdings" charset="2"/>
              <a:buChar char="§"/>
            </a:pPr>
            <a:r>
              <a:rPr lang="es-ES" altLang="ko-KR" sz="2400" dirty="0" smtClean="0">
                <a:solidFill>
                  <a:srgbClr val="376092"/>
                </a:solidFill>
                <a:ea typeface="Gulim" pitchFamily="34" charset="-127"/>
              </a:rPr>
              <a:t>Podría </a:t>
            </a:r>
            <a:r>
              <a:rPr lang="es-ES" altLang="ko-KR" sz="2400" dirty="0">
                <a:solidFill>
                  <a:srgbClr val="376092"/>
                </a:solidFill>
                <a:ea typeface="Gulim" pitchFamily="34" charset="-127"/>
              </a:rPr>
              <a:t>imponerse un tope de precios</a:t>
            </a:r>
            <a:endParaRPr lang="en-GB" altLang="ko-KR" sz="2400" dirty="0" smtClean="0">
              <a:solidFill>
                <a:srgbClr val="376092"/>
              </a:solidFill>
              <a:ea typeface="Gulim" pitchFamily="34" charset="-127"/>
            </a:endParaRPr>
          </a:p>
          <a:p>
            <a:pPr marL="342900" lvl="1" indent="-342900">
              <a:buClr>
                <a:srgbClr val="0E438A"/>
              </a:buClr>
              <a:buSzPct val="110000"/>
              <a:buFont typeface="Wingdings" charset="2"/>
              <a:buChar char="§"/>
            </a:pPr>
            <a:endParaRPr lang="en-GB" altLang="ko-KR" sz="2400" dirty="0" smtClean="0">
              <a:solidFill>
                <a:srgbClr val="376092"/>
              </a:solidFill>
              <a:ea typeface="Gulim" pitchFamily="34" charset="-127"/>
            </a:endParaRPr>
          </a:p>
          <a:p>
            <a:pPr marL="342900" lvl="1" indent="-342900">
              <a:buClr>
                <a:srgbClr val="0E438A"/>
              </a:buClr>
              <a:buSzPct val="110000"/>
              <a:buFont typeface="Wingdings" charset="2"/>
              <a:buChar char="§"/>
            </a:pPr>
            <a:r>
              <a:rPr lang="es-ES" altLang="ko-KR" sz="2400" dirty="0" smtClean="0">
                <a:solidFill>
                  <a:srgbClr val="376092"/>
                </a:solidFill>
                <a:ea typeface="Gulim" pitchFamily="34" charset="-127"/>
              </a:rPr>
              <a:t>Proyecto </a:t>
            </a:r>
            <a:r>
              <a:rPr lang="es-ES" altLang="ko-KR" sz="2400" dirty="0">
                <a:solidFill>
                  <a:srgbClr val="376092"/>
                </a:solidFill>
                <a:ea typeface="Gulim" pitchFamily="34" charset="-127"/>
              </a:rPr>
              <a:t>de Recomendación D.98 del UIT-T</a:t>
            </a:r>
            <a:endParaRPr lang="en-GB" altLang="ko-KR" sz="2400" dirty="0" smtClean="0">
              <a:solidFill>
                <a:srgbClr val="376092"/>
              </a:solidFill>
              <a:ea typeface="Gulim" pitchFamily="34" charset="-127"/>
            </a:endParaRPr>
          </a:p>
          <a:p>
            <a:pPr marL="342900" lvl="1" indent="-342900">
              <a:buClr>
                <a:srgbClr val="0E438A"/>
              </a:buClr>
              <a:buSzPct val="110000"/>
              <a:buFont typeface="Wingdings" charset="2"/>
              <a:buChar char="§"/>
            </a:pPr>
            <a:r>
              <a:rPr lang="en-GB" altLang="ko-KR" sz="2400" dirty="0" err="1" smtClean="0">
                <a:solidFill>
                  <a:srgbClr val="376092"/>
                </a:solidFill>
                <a:ea typeface="Gulim" pitchFamily="34" charset="-127"/>
              </a:rPr>
              <a:t>Recomendaciones</a:t>
            </a:r>
            <a:r>
              <a:rPr lang="en-GB" altLang="ko-KR" sz="2400" dirty="0" smtClean="0">
                <a:solidFill>
                  <a:srgbClr val="376092"/>
                </a:solidFill>
                <a:ea typeface="Gulim" pitchFamily="34" charset="-127"/>
              </a:rPr>
              <a:t> </a:t>
            </a:r>
            <a:r>
              <a:rPr lang="en-GB" altLang="ko-KR" sz="2400" dirty="0">
                <a:solidFill>
                  <a:srgbClr val="376092"/>
                </a:solidFill>
                <a:ea typeface="Gulim" pitchFamily="34" charset="-127"/>
              </a:rPr>
              <a:t>de la OCDE</a:t>
            </a:r>
            <a:endParaRPr lang="en-GB" altLang="ko-KR" sz="2400" dirty="0" smtClean="0">
              <a:solidFill>
                <a:srgbClr val="376092"/>
              </a:solidFill>
              <a:ea typeface="Gulim" pitchFamily="34" charset="-127"/>
            </a:endParaRPr>
          </a:p>
          <a:p>
            <a:pPr>
              <a:buFont typeface="Wingdings" charset="2"/>
              <a:buChar char="§"/>
            </a:pPr>
            <a:endParaRPr lang="en-US" sz="2400" dirty="0">
              <a:solidFill>
                <a:srgbClr val="376092"/>
              </a:solidFill>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err="1">
                <a:solidFill>
                  <a:schemeClr val="tx2">
                    <a:lumMod val="75000"/>
                  </a:schemeClr>
                </a:solidFill>
              </a:rPr>
              <a:t>Propuestas</a:t>
            </a:r>
            <a:r>
              <a:rPr lang="en-US" sz="3000" b="1" dirty="0">
                <a:solidFill>
                  <a:schemeClr val="tx2">
                    <a:lumMod val="75000"/>
                  </a:schemeClr>
                </a:solidFill>
              </a:rPr>
              <a:t>: </a:t>
            </a:r>
            <a:r>
              <a:rPr lang="en-US" sz="3000" b="1" dirty="0" smtClean="0">
                <a:solidFill>
                  <a:schemeClr val="tx2">
                    <a:lumMod val="75000"/>
                  </a:schemeClr>
                </a:solidFill>
              </a:rPr>
              <a:t>Itinerancia </a:t>
            </a:r>
            <a:r>
              <a:rPr lang="en-US" sz="3000" b="1" dirty="0" err="1" smtClean="0">
                <a:solidFill>
                  <a:schemeClr val="tx2">
                    <a:lumMod val="75000"/>
                  </a:schemeClr>
                </a:solidFill>
              </a:rPr>
              <a:t>móvil</a:t>
            </a:r>
            <a:endParaRPr lang="en-US" sz="3000" b="1" dirty="0">
              <a:solidFill>
                <a:schemeClr val="tx2">
                  <a:lumMod val="75000"/>
                </a:schemeClr>
              </a:solidFill>
            </a:endParaRPr>
          </a:p>
        </p:txBody>
      </p:sp>
    </p:spTree>
    <p:extLst>
      <p:ext uri="{BB962C8B-B14F-4D97-AF65-F5344CB8AC3E}">
        <p14:creationId xmlns:p14="http://schemas.microsoft.com/office/powerpoint/2010/main" val="3897487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1561565" y="1200150"/>
            <a:ext cx="7125235" cy="35973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lvl="1" indent="0" defTabSz="914400">
              <a:buClr>
                <a:srgbClr val="0E438A"/>
              </a:buClr>
              <a:buSzPct val="110000"/>
              <a:buNone/>
              <a:defRPr/>
            </a:pPr>
            <a:r>
              <a:rPr lang="es-ES" altLang="ko-KR" sz="2400" b="1" kern="0" dirty="0">
                <a:solidFill>
                  <a:srgbClr val="376092"/>
                </a:solidFill>
                <a:ea typeface="Gulim" pitchFamily="34" charset="-127"/>
              </a:rPr>
              <a:t>Impedir la utilización/apropiación indebida de recursos de numeración</a:t>
            </a:r>
            <a:endParaRPr kumimoji="0" lang="en-GB" altLang="ko-KR" sz="2400" b="1" i="0" u="none" strike="noStrike" kern="0" cap="none" spc="0" normalizeH="0" baseline="0" noProof="0" dirty="0" smtClean="0">
              <a:ln>
                <a:noFill/>
              </a:ln>
              <a:solidFill>
                <a:srgbClr val="376092"/>
              </a:solidFill>
              <a:effectLst/>
              <a:uLnTx/>
              <a:uFillTx/>
              <a:ea typeface="Gulim" pitchFamily="34" charset="-127"/>
            </a:endParaRPr>
          </a:p>
          <a:p>
            <a:pPr marL="742950" lvl="2" indent="-342900" defTabSz="914400">
              <a:buClr>
                <a:srgbClr val="0E438A"/>
              </a:buClr>
              <a:buSzPct val="110000"/>
              <a:defRPr/>
            </a:pPr>
            <a:r>
              <a:rPr lang="es-ES" altLang="ko-KR" kern="0" dirty="0" smtClean="0">
                <a:solidFill>
                  <a:srgbClr val="376092"/>
                </a:solidFill>
                <a:ea typeface="Gulim" pitchFamily="34" charset="-127"/>
              </a:rPr>
              <a:t>Según </a:t>
            </a:r>
            <a:r>
              <a:rPr lang="es-ES" altLang="ko-KR" kern="0" dirty="0">
                <a:solidFill>
                  <a:srgbClr val="376092"/>
                </a:solidFill>
                <a:ea typeface="Gulim" pitchFamily="34" charset="-127"/>
              </a:rPr>
              <a:t>la GSMA, esa utilización indebida es un elemento importante del fraude contra las redes móviles y sus clientes</a:t>
            </a:r>
            <a:endParaRPr kumimoji="0" lang="en-GB" b="0" i="0" u="none" strike="noStrike" kern="0" cap="none" spc="0" normalizeH="0" baseline="0" noProof="0" dirty="0" smtClean="0">
              <a:ln>
                <a:noFill/>
              </a:ln>
              <a:solidFill>
                <a:srgbClr val="376092"/>
              </a:solidFill>
              <a:effectLst/>
              <a:uLnTx/>
              <a:uFillTx/>
            </a:endParaRPr>
          </a:p>
          <a:p>
            <a:pPr marL="742950" lvl="2" indent="-342900" defTabSz="914400">
              <a:buClr>
                <a:srgbClr val="0E438A"/>
              </a:buClr>
              <a:buSzPct val="110000"/>
              <a:defRPr/>
            </a:pPr>
            <a:r>
              <a:rPr lang="es-ES" kern="0" dirty="0" smtClean="0">
                <a:solidFill>
                  <a:srgbClr val="376092"/>
                </a:solidFill>
              </a:rPr>
              <a:t>Se </a:t>
            </a:r>
            <a:r>
              <a:rPr lang="es-ES" kern="0" dirty="0">
                <a:solidFill>
                  <a:srgbClr val="376092"/>
                </a:solidFill>
              </a:rPr>
              <a:t>utiliza para aumentar el tráfico de manera fraudulenta y artificial</a:t>
            </a:r>
            <a:r>
              <a:rPr kumimoji="0" lang="en-GB" b="0" i="0" u="none" strike="noStrike" kern="0" cap="none" spc="0" normalizeH="0" baseline="0" noProof="0" dirty="0" smtClean="0">
                <a:ln>
                  <a:noFill/>
                </a:ln>
                <a:solidFill>
                  <a:srgbClr val="376092"/>
                </a:solidFill>
                <a:effectLst/>
                <a:uLnTx/>
                <a:uFillTx/>
              </a:rPr>
              <a:t> </a:t>
            </a:r>
          </a:p>
          <a:p>
            <a:pPr marL="742950" marR="0" lvl="2"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GB" altLang="ko-KR" b="0" i="0" u="none" strike="noStrike" kern="0" cap="none" spc="0" normalizeH="0" baseline="0" noProof="0" dirty="0" smtClean="0">
              <a:ln>
                <a:noFill/>
              </a:ln>
              <a:solidFill>
                <a:srgbClr val="376092"/>
              </a:solidFill>
              <a:effectLst/>
              <a:uLnTx/>
              <a:uFillTx/>
              <a:ea typeface="Gulim" pitchFamily="34" charset="-127"/>
            </a:endParaRPr>
          </a:p>
          <a:p>
            <a:pPr marL="0" lvl="1" indent="0" defTabSz="914400">
              <a:buClr>
                <a:srgbClr val="0E438A"/>
              </a:buClr>
              <a:buSzPct val="110000"/>
              <a:buNone/>
              <a:defRPr/>
            </a:pPr>
            <a:r>
              <a:rPr lang="en-GB" altLang="ko-KR" sz="2400" b="1" kern="0" dirty="0" err="1">
                <a:solidFill>
                  <a:srgbClr val="376092"/>
                </a:solidFill>
                <a:ea typeface="Gulim" pitchFamily="34" charset="-127"/>
              </a:rPr>
              <a:t>Lucha</a:t>
            </a:r>
            <a:r>
              <a:rPr lang="en-GB" altLang="ko-KR" sz="2400" b="1" kern="0" dirty="0">
                <a:solidFill>
                  <a:srgbClr val="376092"/>
                </a:solidFill>
                <a:ea typeface="Gulim" pitchFamily="34" charset="-127"/>
              </a:rPr>
              <a:t> contra el </a:t>
            </a:r>
            <a:r>
              <a:rPr lang="en-GB" altLang="ko-KR" sz="2400" b="1" kern="0" dirty="0" err="1">
                <a:solidFill>
                  <a:srgbClr val="376092"/>
                </a:solidFill>
                <a:ea typeface="Gulim" pitchFamily="34" charset="-127"/>
              </a:rPr>
              <a:t>fraude</a:t>
            </a:r>
            <a:endParaRPr kumimoji="0" lang="en-GB" altLang="ko-KR" sz="2400" b="1" i="0" u="none" strike="noStrike" kern="0" cap="none" spc="0" normalizeH="0" baseline="0" noProof="0" dirty="0" smtClean="0">
              <a:ln>
                <a:noFill/>
              </a:ln>
              <a:solidFill>
                <a:srgbClr val="376092"/>
              </a:solidFill>
              <a:effectLst/>
              <a:uLnTx/>
              <a:uFillTx/>
              <a:ea typeface="Gulim" pitchFamily="34" charset="-127"/>
            </a:endParaRPr>
          </a:p>
          <a:p>
            <a:pPr marL="742950" lvl="2" indent="-342900" defTabSz="914400">
              <a:buClr>
                <a:srgbClr val="0E438A"/>
              </a:buClr>
              <a:buSzPct val="110000"/>
              <a:defRPr/>
            </a:pPr>
            <a:r>
              <a:rPr lang="es-ES" altLang="ko-KR" kern="0" dirty="0" smtClean="0">
                <a:solidFill>
                  <a:srgbClr val="376092"/>
                </a:solidFill>
                <a:ea typeface="Gulim" pitchFamily="34" charset="-127"/>
              </a:rPr>
              <a:t>Identificar </a:t>
            </a:r>
            <a:r>
              <a:rPr lang="es-ES" altLang="ko-KR" kern="0" dirty="0">
                <a:solidFill>
                  <a:srgbClr val="376092"/>
                </a:solidFill>
                <a:ea typeface="Gulim" pitchFamily="34" charset="-127"/>
              </a:rPr>
              <a:t>el origen de las comunicaciones y enviar esa información al destinatario</a:t>
            </a:r>
            <a:r>
              <a:rPr kumimoji="0" lang="en-GB" altLang="ko-KR" b="0" i="0" u="none" strike="noStrike" kern="0" cap="none" spc="0" normalizeH="0" baseline="0" noProof="0" dirty="0" smtClean="0">
                <a:ln>
                  <a:noFill/>
                </a:ln>
                <a:solidFill>
                  <a:srgbClr val="376092"/>
                </a:solidFill>
                <a:effectLst/>
                <a:uLnTx/>
                <a:uFillTx/>
                <a:ea typeface="Gulim" pitchFamily="34" charset="-127"/>
              </a:rPr>
              <a:t>  </a:t>
            </a:r>
          </a:p>
          <a:p>
            <a:pPr marL="342900" marR="0" lvl="1"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GB" altLang="ko-KR" sz="2400" b="0" i="0" u="none" strike="noStrike" kern="0" cap="none" spc="0" normalizeH="0" baseline="0" noProof="0" dirty="0" smtClean="0">
              <a:ln>
                <a:noFill/>
              </a:ln>
              <a:solidFill>
                <a:srgbClr val="376092"/>
              </a:solidFill>
              <a:effectLst/>
              <a:uLnTx/>
              <a:uFillTx/>
              <a:ea typeface="Gulim" pitchFamily="34" charset="-127"/>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None/>
              <a:tabLst/>
              <a:defRPr/>
            </a:pPr>
            <a:endParaRPr kumimoji="0" lang="en-US" sz="2400" b="0" i="0" u="none" strike="noStrike" kern="0" cap="none" spc="0" normalizeH="0" baseline="0" noProof="0" dirty="0">
              <a:ln>
                <a:noFill/>
              </a:ln>
              <a:solidFill>
                <a:srgbClr val="376092"/>
              </a:solidFill>
              <a:effectLst/>
              <a:uLnTx/>
              <a:uFillTx/>
            </a:endParaRPr>
          </a:p>
        </p:txBody>
      </p:sp>
      <p:sp>
        <p:nvSpPr>
          <p:cNvPr id="5"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000" b="1" dirty="0">
                <a:solidFill>
                  <a:schemeClr val="tx2">
                    <a:lumMod val="75000"/>
                  </a:schemeClr>
                </a:solidFill>
              </a:rPr>
              <a:t>Propuestas: Utilización indebida y fraude</a:t>
            </a:r>
            <a:endParaRPr lang="en-US" sz="3000" b="1" dirty="0">
              <a:solidFill>
                <a:schemeClr val="tx2">
                  <a:lumMod val="75000"/>
                </a:schemeClr>
              </a:solidFill>
            </a:endParaRPr>
          </a:p>
        </p:txBody>
      </p:sp>
    </p:spTree>
    <p:extLst>
      <p:ext uri="{BB962C8B-B14F-4D97-AF65-F5344CB8AC3E}">
        <p14:creationId xmlns:p14="http://schemas.microsoft.com/office/powerpoint/2010/main" val="27382544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17700" y="990600"/>
            <a:ext cx="6361911" cy="4356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es-ES" altLang="ko-KR" sz="2400" dirty="0" smtClean="0">
                <a:solidFill>
                  <a:srgbClr val="376092"/>
                </a:solidFill>
                <a:latin typeface="Calibri" pitchFamily="34" charset="0"/>
                <a:ea typeface="Gulim" pitchFamily="34" charset="-127"/>
                <a:cs typeface="Calibri" pitchFamily="34" charset="0"/>
              </a:rPr>
              <a:t>Aclarar </a:t>
            </a:r>
            <a:r>
              <a:rPr lang="es-ES" altLang="ko-KR" sz="2400" dirty="0">
                <a:solidFill>
                  <a:srgbClr val="376092"/>
                </a:solidFill>
                <a:latin typeface="Calibri" pitchFamily="34" charset="0"/>
                <a:ea typeface="Gulim" pitchFamily="34" charset="-127"/>
                <a:cs typeface="Calibri" pitchFamily="34" charset="0"/>
              </a:rPr>
              <a:t>las disposiciones existentes para impedir una doble imposición internacional (doble imposición de las empresas por el mismo activo o servicio, porque trabaja en dos jurisdicciones)</a:t>
            </a:r>
            <a:endParaRPr lang="en-GB" altLang="ko-KR" sz="2400" dirty="0" smtClean="0">
              <a:solidFill>
                <a:srgbClr val="376092"/>
              </a:solidFill>
              <a:latin typeface="Calibri" pitchFamily="34" charset="0"/>
              <a:ea typeface="Gulim" pitchFamily="34" charset="-127"/>
              <a:cs typeface="Calibri" pitchFamily="34" charset="0"/>
            </a:endParaRPr>
          </a:p>
          <a:p>
            <a:pPr marL="342900" lvl="1" indent="-342900" algn="l">
              <a:buClr>
                <a:srgbClr val="0E438A"/>
              </a:buClr>
              <a:buSzPct val="110000"/>
              <a:buFont typeface="Wingdings" pitchFamily="2" charset="2"/>
              <a:buChar char="§"/>
            </a:pPr>
            <a:endParaRPr lang="en-GB" altLang="ko-KR" sz="2400" dirty="0" smtClean="0">
              <a:solidFill>
                <a:srgbClr val="376092"/>
              </a:solidFill>
              <a:ea typeface="Gulim" pitchFamily="34" charset="-127"/>
            </a:endParaRPr>
          </a:p>
          <a:p>
            <a:pPr marL="342900" lvl="1" indent="-342900" algn="l">
              <a:buClr>
                <a:srgbClr val="0E438A"/>
              </a:buClr>
              <a:buSzPct val="110000"/>
              <a:buFont typeface="Wingdings" pitchFamily="2" charset="2"/>
              <a:buChar char="§"/>
            </a:pPr>
            <a:r>
              <a:rPr lang="es-ES" altLang="ko-KR" sz="2400" dirty="0" smtClean="0">
                <a:solidFill>
                  <a:srgbClr val="376092"/>
                </a:solidFill>
                <a:latin typeface="Calibri" pitchFamily="34" charset="0"/>
                <a:ea typeface="Gulim" pitchFamily="34" charset="-127"/>
                <a:cs typeface="Calibri" pitchFamily="34" charset="0"/>
              </a:rPr>
              <a:t>Impedir </a:t>
            </a:r>
            <a:r>
              <a:rPr lang="es-ES" altLang="ko-KR" sz="2400" dirty="0">
                <a:solidFill>
                  <a:srgbClr val="376092"/>
                </a:solidFill>
                <a:latin typeface="Calibri" pitchFamily="34" charset="0"/>
                <a:ea typeface="Gulim" pitchFamily="34" charset="-127"/>
                <a:cs typeface="Calibri" pitchFamily="34" charset="0"/>
              </a:rPr>
              <a:t>o desalentar la imposición de llamadas internacionales entrantes</a:t>
            </a:r>
            <a:endParaRPr lang="en-GB" altLang="ko-KR" sz="2400" dirty="0" smtClean="0">
              <a:solidFill>
                <a:srgbClr val="376092"/>
              </a:solidFill>
              <a:latin typeface="Calibri" pitchFamily="34" charset="0"/>
              <a:ea typeface="Gulim" pitchFamily="34" charset="-127"/>
              <a:cs typeface="Calibri" pitchFamily="34" charset="0"/>
            </a:endParaRPr>
          </a:p>
          <a:p>
            <a:pPr marL="0" lvl="1" algn="l">
              <a:buClr>
                <a:srgbClr val="0E438A"/>
              </a:buClr>
              <a:buSzPct val="110000"/>
            </a:pPr>
            <a:r>
              <a:rPr lang="en-GB" sz="2400" i="1" dirty="0" smtClean="0">
                <a:solidFill>
                  <a:srgbClr val="376092"/>
                </a:solidFill>
                <a:latin typeface="Calibri" pitchFamily="34" charset="0"/>
                <a:ea typeface="Gulim" pitchFamily="34" charset="-127"/>
                <a:cs typeface="Calibri" pitchFamily="34" charset="0"/>
              </a:rPr>
              <a:t>(</a:t>
            </a:r>
            <a:r>
              <a:rPr lang="es-ES" sz="2400" i="1" dirty="0">
                <a:solidFill>
                  <a:srgbClr val="376092"/>
                </a:solidFill>
                <a:latin typeface="Calibri" pitchFamily="34" charset="0"/>
                <a:ea typeface="Gulim" pitchFamily="34" charset="-127"/>
                <a:cs typeface="Calibri" pitchFamily="34" charset="0"/>
              </a:rPr>
              <a:t>Un asunto delicado porque debe lograrse un compromiso entre aumentar los ingresos y fomentar la utilización de las telecomunicaciones</a:t>
            </a:r>
            <a:r>
              <a:rPr lang="en-US" sz="2400" i="1" dirty="0" smtClean="0">
                <a:solidFill>
                  <a:srgbClr val="376092"/>
                </a:solidFill>
                <a:latin typeface="Calibri" pitchFamily="34" charset="0"/>
                <a:cs typeface="Calibri" pitchFamily="34" charset="0"/>
              </a:rPr>
              <a:t>)</a:t>
            </a:r>
            <a:endParaRPr lang="en-US" sz="2400" i="1"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err="1">
                <a:solidFill>
                  <a:schemeClr val="tx2">
                    <a:lumMod val="75000"/>
                  </a:schemeClr>
                </a:solidFill>
              </a:rPr>
              <a:t>Propuestas</a:t>
            </a:r>
            <a:r>
              <a:rPr lang="en-US" sz="3000" b="1" dirty="0">
                <a:solidFill>
                  <a:schemeClr val="tx2">
                    <a:lumMod val="75000"/>
                  </a:schemeClr>
                </a:solidFill>
              </a:rPr>
              <a:t>: </a:t>
            </a:r>
            <a:r>
              <a:rPr lang="en-US" sz="3000" b="1" dirty="0" err="1">
                <a:solidFill>
                  <a:schemeClr val="tx2">
                    <a:lumMod val="75000"/>
                  </a:schemeClr>
                </a:solidFill>
              </a:rPr>
              <a:t>Imposición</a:t>
            </a:r>
            <a:endParaRPr lang="en-US" sz="3000" b="1" dirty="0">
              <a:solidFill>
                <a:schemeClr val="tx2">
                  <a:lumMod val="75000"/>
                </a:schemeClr>
              </a:solidFill>
            </a:endParaRPr>
          </a:p>
        </p:txBody>
      </p:sp>
    </p:spTree>
    <p:extLst>
      <p:ext uri="{BB962C8B-B14F-4D97-AF65-F5344CB8AC3E}">
        <p14:creationId xmlns:p14="http://schemas.microsoft.com/office/powerpoint/2010/main" val="1309807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0026228"/>
      </p:ext>
    </p:extLst>
  </p:cSld>
  <p:clrMapOvr>
    <a:masterClrMapping/>
  </p:clrMapOvr>
  <p:transition spd="slow" advClick="0" advTm="1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19027" y="1026291"/>
            <a:ext cx="5248230" cy="329969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Wingdings" pitchFamily="2" charset="2"/>
              <a:buChar char="§"/>
            </a:pPr>
            <a:r>
              <a:rPr lang="en-GB" altLang="ko-KR" sz="2400" dirty="0" err="1">
                <a:solidFill>
                  <a:srgbClr val="376092"/>
                </a:solidFill>
                <a:latin typeface="Calibri" pitchFamily="34" charset="0"/>
                <a:ea typeface="Gulim" pitchFamily="34" charset="-127"/>
                <a:cs typeface="Calibri" pitchFamily="34" charset="0"/>
              </a:rPr>
              <a:t>Transparencia</a:t>
            </a:r>
            <a:r>
              <a:rPr lang="en-GB" altLang="ko-KR" sz="2400" dirty="0">
                <a:solidFill>
                  <a:srgbClr val="376092"/>
                </a:solidFill>
                <a:latin typeface="Calibri" pitchFamily="34" charset="0"/>
                <a:ea typeface="Gulim" pitchFamily="34" charset="-127"/>
                <a:cs typeface="Calibri" pitchFamily="34" charset="0"/>
              </a:rPr>
              <a:t> de </a:t>
            </a:r>
            <a:r>
              <a:rPr lang="en-GB" altLang="ko-KR" sz="2400" dirty="0" err="1">
                <a:solidFill>
                  <a:srgbClr val="376092"/>
                </a:solidFill>
                <a:latin typeface="Calibri" pitchFamily="34" charset="0"/>
                <a:ea typeface="Gulim" pitchFamily="34" charset="-127"/>
                <a:cs typeface="Calibri" pitchFamily="34" charset="0"/>
              </a:rPr>
              <a:t>precios</a:t>
            </a:r>
            <a:endParaRPr lang="en-GB" altLang="ko-KR" sz="2400" dirty="0" smtClean="0">
              <a:solidFill>
                <a:srgbClr val="376092"/>
              </a:solidFill>
              <a:latin typeface="Calibri" pitchFamily="34" charset="0"/>
              <a:ea typeface="Gulim" pitchFamily="34" charset="-127"/>
              <a:cs typeface="Calibri" pitchFamily="34" charset="0"/>
            </a:endParaRPr>
          </a:p>
          <a:p>
            <a:pPr marL="342900" lvl="1" indent="-342900" algn="l">
              <a:buClr>
                <a:srgbClr val="0E438A"/>
              </a:buClr>
              <a:buSzPct val="110000"/>
              <a:buFont typeface="Wingdings" pitchFamily="2" charset="2"/>
              <a:buChar char="§"/>
            </a:pPr>
            <a:r>
              <a:rPr lang="es-ES" altLang="ko-KR" sz="2400" dirty="0">
                <a:solidFill>
                  <a:srgbClr val="376092"/>
                </a:solidFill>
                <a:ea typeface="Gulim" pitchFamily="34" charset="-127"/>
              </a:rPr>
              <a:t>Orientación a los costes, se presume que los costes deben comprender</a:t>
            </a:r>
            <a:r>
              <a:rPr lang="en-GB" altLang="ko-KR" sz="2400" dirty="0" smtClean="0">
                <a:solidFill>
                  <a:srgbClr val="376092"/>
                </a:solidFill>
                <a:ea typeface="Gulim" pitchFamily="34" charset="-127"/>
              </a:rPr>
              <a:t>:</a:t>
            </a:r>
          </a:p>
          <a:p>
            <a:pPr marL="742950" lvl="2" indent="-342900" algn="l">
              <a:buClr>
                <a:srgbClr val="0E438A"/>
              </a:buClr>
              <a:buSzPct val="110000"/>
              <a:buFont typeface="Arial"/>
              <a:buChar char="•"/>
            </a:pPr>
            <a:r>
              <a:rPr lang="en-GB" altLang="ko-KR" dirty="0" err="1" smtClean="0">
                <a:solidFill>
                  <a:srgbClr val="376092"/>
                </a:solidFill>
                <a:latin typeface="Calibri" pitchFamily="34" charset="0"/>
                <a:ea typeface="Gulim" pitchFamily="34" charset="-127"/>
                <a:cs typeface="Calibri" pitchFamily="34" charset="0"/>
              </a:rPr>
              <a:t>Rendimiento</a:t>
            </a:r>
            <a:r>
              <a:rPr lang="en-GB" altLang="ko-KR" dirty="0" smtClean="0">
                <a:solidFill>
                  <a:srgbClr val="376092"/>
                </a:solidFill>
                <a:latin typeface="Calibri" pitchFamily="34" charset="0"/>
                <a:ea typeface="Gulim" pitchFamily="34" charset="-127"/>
                <a:cs typeface="Calibri" pitchFamily="34" charset="0"/>
              </a:rPr>
              <a:t> </a:t>
            </a:r>
            <a:r>
              <a:rPr lang="en-GB" altLang="ko-KR" dirty="0">
                <a:solidFill>
                  <a:srgbClr val="376092"/>
                </a:solidFill>
                <a:latin typeface="Calibri" pitchFamily="34" charset="0"/>
                <a:ea typeface="Gulim" pitchFamily="34" charset="-127"/>
                <a:cs typeface="Calibri" pitchFamily="34" charset="0"/>
              </a:rPr>
              <a:t>de la </a:t>
            </a:r>
            <a:r>
              <a:rPr lang="en-GB" altLang="ko-KR" dirty="0" err="1">
                <a:solidFill>
                  <a:srgbClr val="376092"/>
                </a:solidFill>
                <a:latin typeface="Calibri" pitchFamily="34" charset="0"/>
                <a:ea typeface="Gulim" pitchFamily="34" charset="-127"/>
                <a:cs typeface="Calibri" pitchFamily="34" charset="0"/>
              </a:rPr>
              <a:t>inversión</a:t>
            </a:r>
            <a:r>
              <a:rPr lang="en-GB" altLang="ko-KR" dirty="0">
                <a:solidFill>
                  <a:srgbClr val="376092"/>
                </a:solidFill>
                <a:latin typeface="Calibri" pitchFamily="34" charset="0"/>
                <a:ea typeface="Gulim" pitchFamily="34" charset="-127"/>
                <a:cs typeface="Calibri" pitchFamily="34" charset="0"/>
              </a:rPr>
              <a:t> </a:t>
            </a:r>
            <a:r>
              <a:rPr lang="en-GB" altLang="ko-KR" dirty="0" smtClean="0">
                <a:solidFill>
                  <a:srgbClr val="376092"/>
                </a:solidFill>
                <a:latin typeface="Calibri" pitchFamily="34" charset="0"/>
                <a:ea typeface="Gulim" pitchFamily="34" charset="-127"/>
                <a:cs typeface="Calibri" pitchFamily="34" charset="0"/>
              </a:rPr>
              <a:t/>
            </a:r>
            <a:br>
              <a:rPr lang="en-GB" altLang="ko-KR" dirty="0" smtClean="0">
                <a:solidFill>
                  <a:srgbClr val="376092"/>
                </a:solidFill>
                <a:latin typeface="Calibri" pitchFamily="34" charset="0"/>
                <a:ea typeface="Gulim" pitchFamily="34" charset="-127"/>
                <a:cs typeface="Calibri" pitchFamily="34" charset="0"/>
              </a:rPr>
            </a:br>
            <a:r>
              <a:rPr lang="en-GB" altLang="ko-KR" dirty="0">
                <a:solidFill>
                  <a:srgbClr val="376092"/>
                </a:solidFill>
                <a:latin typeface="Calibri" pitchFamily="34" charset="0"/>
                <a:ea typeface="Gulim" pitchFamily="34" charset="-127"/>
                <a:cs typeface="Calibri" pitchFamily="34" charset="0"/>
              </a:rPr>
              <a:t>(</a:t>
            </a:r>
            <a:r>
              <a:rPr lang="en-GB" altLang="ko-KR" dirty="0" err="1">
                <a:solidFill>
                  <a:srgbClr val="376092"/>
                </a:solidFill>
                <a:latin typeface="Calibri" pitchFamily="34" charset="0"/>
                <a:ea typeface="Gulim" pitchFamily="34" charset="-127"/>
                <a:cs typeface="Calibri" pitchFamily="34" charset="0"/>
              </a:rPr>
              <a:t>incluidos</a:t>
            </a:r>
            <a:r>
              <a:rPr lang="en-GB" altLang="ko-KR" dirty="0">
                <a:solidFill>
                  <a:srgbClr val="376092"/>
                </a:solidFill>
                <a:latin typeface="Calibri" pitchFamily="34" charset="0"/>
                <a:ea typeface="Gulim" pitchFamily="34" charset="-127"/>
                <a:cs typeface="Calibri" pitchFamily="34" charset="0"/>
              </a:rPr>
              <a:t> </a:t>
            </a:r>
            <a:r>
              <a:rPr lang="en-GB" altLang="ko-KR" dirty="0" err="1">
                <a:solidFill>
                  <a:srgbClr val="376092"/>
                </a:solidFill>
                <a:latin typeface="Calibri" pitchFamily="34" charset="0"/>
                <a:ea typeface="Gulim" pitchFamily="34" charset="-127"/>
                <a:cs typeface="Calibri" pitchFamily="34" charset="0"/>
              </a:rPr>
              <a:t>dividendos</a:t>
            </a:r>
            <a:r>
              <a:rPr lang="en-GB" altLang="ko-KR" dirty="0">
                <a:solidFill>
                  <a:srgbClr val="376092"/>
                </a:solidFill>
                <a:latin typeface="Calibri" pitchFamily="34" charset="0"/>
                <a:ea typeface="Gulim" pitchFamily="34" charset="-127"/>
                <a:cs typeface="Calibri" pitchFamily="34" charset="0"/>
              </a:rPr>
              <a:t> </a:t>
            </a:r>
            <a:r>
              <a:rPr lang="en-GB" altLang="ko-KR" dirty="0" err="1">
                <a:solidFill>
                  <a:srgbClr val="376092"/>
                </a:solidFill>
                <a:latin typeface="Calibri" pitchFamily="34" charset="0"/>
                <a:ea typeface="Gulim" pitchFamily="34" charset="-127"/>
                <a:cs typeface="Calibri" pitchFamily="34" charset="0"/>
              </a:rPr>
              <a:t>para</a:t>
            </a:r>
            <a:r>
              <a:rPr lang="en-GB" altLang="ko-KR" dirty="0">
                <a:solidFill>
                  <a:srgbClr val="376092"/>
                </a:solidFill>
                <a:latin typeface="Calibri" pitchFamily="34" charset="0"/>
                <a:ea typeface="Gulim" pitchFamily="34" charset="-127"/>
                <a:cs typeface="Calibri" pitchFamily="34" charset="0"/>
              </a:rPr>
              <a:t> los </a:t>
            </a:r>
            <a:r>
              <a:rPr lang="en-GB" altLang="ko-KR" dirty="0" err="1">
                <a:solidFill>
                  <a:srgbClr val="376092"/>
                </a:solidFill>
                <a:latin typeface="Calibri" pitchFamily="34" charset="0"/>
                <a:ea typeface="Gulim" pitchFamily="34" charset="-127"/>
                <a:cs typeface="Calibri" pitchFamily="34" charset="0"/>
              </a:rPr>
              <a:t>accionistas</a:t>
            </a:r>
            <a:r>
              <a:rPr lang="en-GB" altLang="ko-KR" dirty="0">
                <a:solidFill>
                  <a:srgbClr val="376092"/>
                </a:solidFill>
                <a:latin typeface="Calibri" pitchFamily="34" charset="0"/>
                <a:ea typeface="Gulim" pitchFamily="34" charset="-127"/>
                <a:cs typeface="Calibri" pitchFamily="34" charset="0"/>
              </a:rPr>
              <a:t>)</a:t>
            </a:r>
            <a:endParaRPr lang="en-GB" altLang="ko-KR" dirty="0" smtClean="0">
              <a:solidFill>
                <a:srgbClr val="376092"/>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dirty="0" err="1" smtClean="0">
                <a:solidFill>
                  <a:srgbClr val="376092"/>
                </a:solidFill>
                <a:ea typeface="Gulim" pitchFamily="34" charset="-127"/>
              </a:rPr>
              <a:t>Impuestos</a:t>
            </a:r>
            <a:endParaRPr lang="en-GB" altLang="ko-KR" dirty="0" smtClean="0">
              <a:solidFill>
                <a:srgbClr val="376092"/>
              </a:solidFill>
              <a:ea typeface="Gulim" pitchFamily="34" charset="-127"/>
            </a:endParaRPr>
          </a:p>
          <a:p>
            <a:pPr marL="742950" lvl="2" indent="-342900" algn="l">
              <a:buClr>
                <a:srgbClr val="0E438A"/>
              </a:buClr>
              <a:buSzPct val="110000"/>
              <a:buFont typeface="Arial"/>
              <a:buChar char="•"/>
            </a:pPr>
            <a:r>
              <a:rPr lang="es-ES" altLang="ko-KR" dirty="0" smtClean="0">
                <a:solidFill>
                  <a:srgbClr val="376092"/>
                </a:solidFill>
                <a:latin typeface="Calibri" pitchFamily="34" charset="0"/>
                <a:ea typeface="Gulim" pitchFamily="34" charset="-127"/>
                <a:cs typeface="Calibri" pitchFamily="34" charset="0"/>
              </a:rPr>
              <a:t>Creación </a:t>
            </a:r>
            <a:r>
              <a:rPr lang="es-ES" altLang="ko-KR" dirty="0">
                <a:solidFill>
                  <a:srgbClr val="376092"/>
                </a:solidFill>
                <a:latin typeface="Calibri" pitchFamily="34" charset="0"/>
                <a:ea typeface="Gulim" pitchFamily="34" charset="-127"/>
                <a:cs typeface="Calibri" pitchFamily="34" charset="0"/>
              </a:rPr>
              <a:t>de reservas para futuras inversiones</a:t>
            </a:r>
            <a:endParaRPr lang="en-GB" altLang="ko-KR" dirty="0" smtClean="0">
              <a:solidFill>
                <a:srgbClr val="376092"/>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GB" altLang="ko-KR" dirty="0" err="1" smtClean="0">
                <a:solidFill>
                  <a:srgbClr val="376092"/>
                </a:solidFill>
                <a:ea typeface="Gulim" pitchFamily="34" charset="-127"/>
              </a:rPr>
              <a:t>Primas</a:t>
            </a:r>
            <a:r>
              <a:rPr lang="en-GB" altLang="ko-KR" dirty="0" smtClean="0">
                <a:solidFill>
                  <a:srgbClr val="376092"/>
                </a:solidFill>
                <a:ea typeface="Gulim" pitchFamily="34" charset="-127"/>
              </a:rPr>
              <a:t> </a:t>
            </a:r>
            <a:r>
              <a:rPr lang="en-GB" altLang="ko-KR" dirty="0">
                <a:solidFill>
                  <a:srgbClr val="376092"/>
                </a:solidFill>
                <a:ea typeface="Gulim" pitchFamily="34" charset="-127"/>
              </a:rPr>
              <a:t>de </a:t>
            </a:r>
            <a:r>
              <a:rPr lang="en-GB" altLang="ko-KR" dirty="0" err="1">
                <a:solidFill>
                  <a:srgbClr val="376092"/>
                </a:solidFill>
                <a:ea typeface="Gulim" pitchFamily="34" charset="-127"/>
              </a:rPr>
              <a:t>riesgo</a:t>
            </a:r>
            <a:endParaRPr lang="en-GB" altLang="ko-KR" dirty="0" smtClean="0">
              <a:solidFill>
                <a:srgbClr val="376092"/>
              </a:solidFill>
              <a:ea typeface="Gulim" pitchFamily="34" charset="-127"/>
            </a:endParaRPr>
          </a:p>
          <a:p>
            <a:pPr marL="742950" lvl="2" indent="-342900" algn="l">
              <a:buClr>
                <a:srgbClr val="0E438A"/>
              </a:buClr>
              <a:buSzPct val="110000"/>
              <a:buFont typeface="Arial"/>
              <a:buChar char="•"/>
            </a:pPr>
            <a:r>
              <a:rPr lang="en-GB" altLang="ko-KR" dirty="0" smtClean="0">
                <a:solidFill>
                  <a:srgbClr val="376092"/>
                </a:solidFill>
                <a:latin typeface="Calibri" pitchFamily="34" charset="0"/>
                <a:ea typeface="Gulim" pitchFamily="34" charset="-127"/>
                <a:cs typeface="Calibri" pitchFamily="34" charset="0"/>
              </a:rPr>
              <a:t>Etc.</a:t>
            </a: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err="1">
                <a:solidFill>
                  <a:schemeClr val="tx2">
                    <a:lumMod val="75000"/>
                  </a:schemeClr>
                </a:solidFill>
              </a:rPr>
              <a:t>Propuestas</a:t>
            </a:r>
            <a:r>
              <a:rPr lang="en-US" sz="3000" b="1" dirty="0">
                <a:solidFill>
                  <a:schemeClr val="tx2">
                    <a:lumMod val="75000"/>
                  </a:schemeClr>
                </a:solidFill>
              </a:rPr>
              <a:t>: </a:t>
            </a:r>
            <a:r>
              <a:rPr lang="en-US" sz="3000" b="1" dirty="0" err="1">
                <a:solidFill>
                  <a:schemeClr val="tx2">
                    <a:lumMod val="75000"/>
                  </a:schemeClr>
                </a:solidFill>
              </a:rPr>
              <a:t>nuevos</a:t>
            </a:r>
            <a:r>
              <a:rPr lang="en-US" sz="3000" b="1" dirty="0">
                <a:solidFill>
                  <a:schemeClr val="tx2">
                    <a:lumMod val="75000"/>
                  </a:schemeClr>
                </a:solidFill>
              </a:rPr>
              <a:t> </a:t>
            </a:r>
            <a:r>
              <a:rPr lang="en-US" sz="3000" b="1" dirty="0" err="1">
                <a:solidFill>
                  <a:schemeClr val="tx2">
                    <a:lumMod val="75000"/>
                  </a:schemeClr>
                </a:solidFill>
              </a:rPr>
              <a:t>principios</a:t>
            </a:r>
            <a:r>
              <a:rPr lang="en-US" sz="3000" b="1" dirty="0">
                <a:solidFill>
                  <a:schemeClr val="tx2">
                    <a:lumMod val="75000"/>
                  </a:schemeClr>
                </a:solidFill>
              </a:rPr>
              <a:t> </a:t>
            </a:r>
            <a:r>
              <a:rPr lang="en-US" sz="3000" b="1" dirty="0" err="1">
                <a:solidFill>
                  <a:schemeClr val="tx2">
                    <a:lumMod val="75000"/>
                  </a:schemeClr>
                </a:solidFill>
              </a:rPr>
              <a:t>generales</a:t>
            </a:r>
            <a:endParaRPr lang="en-US" sz="3000" b="1" dirty="0">
              <a:solidFill>
                <a:schemeClr val="tx2">
                  <a:lumMod val="75000"/>
                </a:schemeClr>
              </a:solidFill>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640401" y="1130944"/>
            <a:ext cx="7186097" cy="50101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buClr>
                <a:srgbClr val="0E438A"/>
              </a:buClr>
              <a:buSzPct val="110000"/>
              <a:buFont typeface="Arial" pitchFamily="34" charset="0"/>
              <a:buChar char="•"/>
            </a:pPr>
            <a:r>
              <a:rPr lang="es-ES" altLang="ko-KR" sz="2000" b="1" dirty="0">
                <a:solidFill>
                  <a:srgbClr val="376092"/>
                </a:solidFill>
                <a:latin typeface="Calibri" pitchFamily="34" charset="0"/>
                <a:ea typeface="Gulim" pitchFamily="34" charset="-127"/>
                <a:cs typeface="Calibri" pitchFamily="34" charset="0"/>
              </a:rPr>
              <a:t>Fomentar las inversiones en infraestructuras de gran ancho de banda</a:t>
            </a:r>
            <a:endParaRPr lang="en-GB" altLang="ko-KR" sz="2000" b="1" dirty="0" smtClean="0">
              <a:solidFill>
                <a:srgbClr val="376092"/>
              </a:solidFill>
              <a:latin typeface="Calibri" pitchFamily="34" charset="0"/>
              <a:ea typeface="Gulim" pitchFamily="34" charset="-127"/>
              <a:cs typeface="Calibri" pitchFamily="34" charset="0"/>
            </a:endParaRPr>
          </a:p>
          <a:p>
            <a:pPr marL="0" lvl="1" algn="l">
              <a:buClr>
                <a:srgbClr val="0E438A"/>
              </a:buClr>
              <a:buSzPct val="110000"/>
            </a:pPr>
            <a:r>
              <a:rPr lang="en-GB" altLang="ko-KR" sz="2000" dirty="0" smtClean="0">
                <a:solidFill>
                  <a:srgbClr val="376092"/>
                </a:solidFill>
                <a:latin typeface="Calibri" pitchFamily="34" charset="0"/>
                <a:ea typeface="Gulim" pitchFamily="34" charset="-127"/>
                <a:cs typeface="Calibri" pitchFamily="34" charset="0"/>
              </a:rPr>
              <a:t>	</a:t>
            </a:r>
            <a:r>
              <a:rPr lang="es-ES" altLang="ko-KR" sz="2000" i="1" dirty="0">
                <a:solidFill>
                  <a:srgbClr val="376092"/>
                </a:solidFill>
                <a:latin typeface="Calibri" pitchFamily="34" charset="0"/>
                <a:ea typeface="Gulim" pitchFamily="34" charset="-127"/>
                <a:cs typeface="Calibri" pitchFamily="34" charset="0"/>
              </a:rPr>
              <a:t>Rendimiento adecuado de las inversiones en infraestructuras</a:t>
            </a:r>
            <a:endParaRPr lang="en-GB" altLang="ko-KR" sz="2000" i="1" dirty="0" smtClean="0">
              <a:solidFill>
                <a:srgbClr val="376092"/>
              </a:solidFill>
              <a:latin typeface="Calibri" pitchFamily="34" charset="0"/>
              <a:ea typeface="Gulim" pitchFamily="34" charset="-127"/>
              <a:cs typeface="Calibri" pitchFamily="34" charset="0"/>
            </a:endParaRPr>
          </a:p>
          <a:p>
            <a:pPr marL="0" lvl="1" algn="l">
              <a:buClr>
                <a:srgbClr val="0E438A"/>
              </a:buClr>
              <a:buSzPct val="110000"/>
            </a:pPr>
            <a:r>
              <a:rPr lang="en-GB" altLang="ko-KR" sz="2000" i="1" dirty="0" smtClean="0">
                <a:solidFill>
                  <a:srgbClr val="376092"/>
                </a:solidFill>
                <a:ea typeface="Gulim" pitchFamily="34" charset="-127"/>
              </a:rPr>
              <a:t>	</a:t>
            </a:r>
            <a:r>
              <a:rPr lang="en-GB" altLang="ko-KR" sz="2000" i="1" dirty="0" err="1">
                <a:solidFill>
                  <a:srgbClr val="376092"/>
                </a:solidFill>
                <a:ea typeface="Gulim" pitchFamily="34" charset="-127"/>
              </a:rPr>
              <a:t>Compensación</a:t>
            </a:r>
            <a:r>
              <a:rPr lang="en-GB" altLang="ko-KR" sz="2000" i="1" dirty="0">
                <a:solidFill>
                  <a:srgbClr val="376092"/>
                </a:solidFill>
                <a:ea typeface="Gulim" pitchFamily="34" charset="-127"/>
              </a:rPr>
              <a:t> del </a:t>
            </a:r>
            <a:r>
              <a:rPr lang="en-GB" altLang="ko-KR" sz="2000" i="1" dirty="0" err="1">
                <a:solidFill>
                  <a:srgbClr val="376092"/>
                </a:solidFill>
                <a:ea typeface="Gulim" pitchFamily="34" charset="-127"/>
              </a:rPr>
              <a:t>tráfico</a:t>
            </a:r>
            <a:r>
              <a:rPr lang="en-GB" altLang="ko-KR" sz="2000" i="1" dirty="0">
                <a:solidFill>
                  <a:srgbClr val="376092"/>
                </a:solidFill>
                <a:ea typeface="Gulim" pitchFamily="34" charset="-127"/>
              </a:rPr>
              <a:t> </a:t>
            </a:r>
            <a:r>
              <a:rPr lang="en-GB" altLang="ko-KR" sz="2000" i="1" dirty="0" err="1">
                <a:solidFill>
                  <a:srgbClr val="376092"/>
                </a:solidFill>
                <a:ea typeface="Gulim" pitchFamily="34" charset="-127"/>
              </a:rPr>
              <a:t>cursado</a:t>
            </a:r>
            <a:endParaRPr lang="en-GB" altLang="ko-KR" sz="2000" i="1" dirty="0" smtClean="0">
              <a:solidFill>
                <a:srgbClr val="376092"/>
              </a:solidFill>
              <a:ea typeface="Gulim" pitchFamily="34" charset="-127"/>
            </a:endParaRPr>
          </a:p>
          <a:p>
            <a:pPr marL="0" lvl="1" algn="l">
              <a:buClr>
                <a:srgbClr val="0E438A"/>
              </a:buClr>
              <a:buSzPct val="110000"/>
            </a:pPr>
            <a:r>
              <a:rPr lang="en-GB" altLang="ko-KR" sz="2000" i="1" dirty="0" smtClean="0">
                <a:solidFill>
                  <a:srgbClr val="376092"/>
                </a:solidFill>
                <a:ea typeface="Gulim" pitchFamily="34" charset="-127"/>
              </a:rPr>
              <a:t>	</a:t>
            </a:r>
            <a:r>
              <a:rPr lang="en-GB" altLang="ko-KR" sz="2000" i="1" dirty="0" err="1">
                <a:solidFill>
                  <a:srgbClr val="376092"/>
                </a:solidFill>
                <a:ea typeface="Gulim" pitchFamily="34" charset="-127"/>
              </a:rPr>
              <a:t>Compensación</a:t>
            </a:r>
            <a:r>
              <a:rPr lang="en-GB" altLang="ko-KR" sz="2000" i="1" dirty="0">
                <a:solidFill>
                  <a:srgbClr val="376092"/>
                </a:solidFill>
                <a:ea typeface="Gulim" pitchFamily="34" charset="-127"/>
              </a:rPr>
              <a:t> del </a:t>
            </a:r>
            <a:r>
              <a:rPr lang="en-GB" altLang="ko-KR" sz="2000" i="1" dirty="0" err="1">
                <a:solidFill>
                  <a:srgbClr val="376092"/>
                </a:solidFill>
                <a:ea typeface="Gulim" pitchFamily="34" charset="-127"/>
              </a:rPr>
              <a:t>tráfico</a:t>
            </a:r>
            <a:r>
              <a:rPr lang="en-GB" altLang="ko-KR" sz="2000" i="1" dirty="0">
                <a:solidFill>
                  <a:srgbClr val="376092"/>
                </a:solidFill>
                <a:ea typeface="Gulim" pitchFamily="34" charset="-127"/>
              </a:rPr>
              <a:t> </a:t>
            </a:r>
            <a:r>
              <a:rPr lang="en-GB" altLang="ko-KR" sz="2000" i="1" dirty="0" err="1">
                <a:solidFill>
                  <a:srgbClr val="376092"/>
                </a:solidFill>
                <a:ea typeface="Gulim" pitchFamily="34" charset="-127"/>
              </a:rPr>
              <a:t>terminado</a:t>
            </a:r>
            <a:endParaRPr lang="en-GB" altLang="ko-KR" sz="2000" i="1" dirty="0" smtClean="0">
              <a:solidFill>
                <a:srgbClr val="376092"/>
              </a:solidFill>
              <a:ea typeface="Gulim" pitchFamily="34" charset="-127"/>
            </a:endParaRPr>
          </a:p>
          <a:p>
            <a:pPr marL="342900" lvl="1" indent="-342900" algn="l">
              <a:buClr>
                <a:srgbClr val="0E438A"/>
              </a:buClr>
              <a:buSzPct val="110000"/>
              <a:buFont typeface="Arial" pitchFamily="34" charset="0"/>
              <a:buChar char="•"/>
            </a:pPr>
            <a:r>
              <a:rPr lang="es-ES" altLang="ko-KR" sz="2000" b="1" dirty="0">
                <a:solidFill>
                  <a:srgbClr val="376092"/>
                </a:solidFill>
                <a:latin typeface="Calibri" pitchFamily="34" charset="0"/>
                <a:ea typeface="Gulim" pitchFamily="34" charset="-127"/>
                <a:cs typeface="Calibri" pitchFamily="34" charset="0"/>
              </a:rPr>
              <a:t>No proponer la creación de nuevos organismos o mecanismos normativos internacionales</a:t>
            </a:r>
            <a:endParaRPr lang="en-GB" altLang="ko-KR" sz="2000" b="1" dirty="0">
              <a:solidFill>
                <a:srgbClr val="376092"/>
              </a:solidFill>
              <a:latin typeface="Calibri" pitchFamily="34" charset="0"/>
              <a:ea typeface="Gulim" pitchFamily="34" charset="-127"/>
              <a:cs typeface="Calibri" pitchFamily="34" charset="0"/>
            </a:endParaRPr>
          </a:p>
          <a:p>
            <a:pPr marL="342900" lvl="1" indent="-342900" algn="l">
              <a:buClr>
                <a:srgbClr val="0E438A"/>
              </a:buClr>
              <a:buSzPct val="110000"/>
              <a:buFont typeface="Arial" pitchFamily="34" charset="0"/>
              <a:buChar char="•"/>
            </a:pPr>
            <a:r>
              <a:rPr lang="es-ES" altLang="ko-KR" sz="2000" b="1" dirty="0">
                <a:solidFill>
                  <a:srgbClr val="376092"/>
                </a:solidFill>
                <a:ea typeface="Gulim" pitchFamily="34" charset="-127"/>
              </a:rPr>
              <a:t>Propuestas de que las autoridades nacionales apliquen el RTI</a:t>
            </a:r>
            <a:endParaRPr lang="en-GB" altLang="ko-KR" sz="2000" b="1" dirty="0">
              <a:solidFill>
                <a:srgbClr val="376092"/>
              </a:solidFill>
              <a:ea typeface="Gulim" pitchFamily="34" charset="-127"/>
            </a:endParaRPr>
          </a:p>
          <a:p>
            <a:pPr marL="742950" lvl="2" indent="-342900" algn="l">
              <a:buClr>
                <a:srgbClr val="0E438A"/>
              </a:buClr>
              <a:buSzPct val="110000"/>
            </a:pPr>
            <a:r>
              <a:rPr lang="en-GB" altLang="ko-KR" sz="2000" i="1" dirty="0" smtClean="0">
                <a:solidFill>
                  <a:srgbClr val="376092"/>
                </a:solidFill>
                <a:latin typeface="Calibri" pitchFamily="34" charset="0"/>
                <a:ea typeface="Gulim" pitchFamily="34" charset="-127"/>
                <a:cs typeface="Calibri" pitchFamily="34" charset="0"/>
              </a:rPr>
              <a:t>	</a:t>
            </a:r>
            <a:r>
              <a:rPr lang="es-ES" altLang="ko-KR" sz="2000" i="1" dirty="0">
                <a:solidFill>
                  <a:srgbClr val="376092"/>
                </a:solidFill>
                <a:latin typeface="Calibri" pitchFamily="34" charset="0"/>
                <a:ea typeface="Gulim" pitchFamily="34" charset="-127"/>
                <a:cs typeface="Calibri" pitchFamily="34" charset="0"/>
              </a:rPr>
              <a:t>En primer lugar, ratificación del nuevo RTI con arreglo a los procedimientos nacionales y, a continuación, transposición en legislaciones y normativas nacionales</a:t>
            </a:r>
            <a:endParaRPr lang="en-GB" altLang="ko-KR" sz="2000" i="1" dirty="0">
              <a:solidFill>
                <a:srgbClr val="376092"/>
              </a:solidFill>
              <a:ea typeface="Gulim" pitchFamily="34" charset="-127"/>
            </a:endParaRPr>
          </a:p>
          <a:p>
            <a:pPr marL="342900" lvl="1" indent="-342900" algn="l">
              <a:buClr>
                <a:srgbClr val="0E438A"/>
              </a:buClr>
              <a:buSzPct val="110000"/>
              <a:buFont typeface="Arial" pitchFamily="34" charset="0"/>
              <a:buChar char="•"/>
            </a:pPr>
            <a:r>
              <a:rPr lang="es-ES" altLang="ko-KR" sz="2000" b="1" dirty="0">
                <a:solidFill>
                  <a:srgbClr val="376092"/>
                </a:solidFill>
                <a:ea typeface="Gulim" pitchFamily="34" charset="-127"/>
              </a:rPr>
              <a:t>Posiblemente, Recomendaciones del UIT-T nuevas o realizadas</a:t>
            </a:r>
            <a:endParaRPr lang="en-GB" altLang="ko-KR" sz="2000" b="1" dirty="0">
              <a:solidFill>
                <a:srgbClr val="376092"/>
              </a:solidFill>
              <a:ea typeface="Gulim" pitchFamily="34" charset="-127"/>
            </a:endParaRPr>
          </a:p>
          <a:p>
            <a:pPr algn="l"/>
            <a:endParaRPr lang="en-US" sz="2400" dirty="0">
              <a:solidFill>
                <a:srgbClr val="376092"/>
              </a:solidFill>
              <a:latin typeface="Calibri" pitchFamily="34" charset="0"/>
              <a:cs typeface="Calibri" pitchFamily="34" charset="0"/>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err="1">
                <a:solidFill>
                  <a:schemeClr val="tx2">
                    <a:lumMod val="75000"/>
                  </a:schemeClr>
                </a:solidFill>
              </a:rPr>
              <a:t>Propuestas</a:t>
            </a:r>
            <a:r>
              <a:rPr lang="en-US" sz="3000" b="1" dirty="0">
                <a:solidFill>
                  <a:schemeClr val="tx2">
                    <a:lumMod val="75000"/>
                  </a:schemeClr>
                </a:solidFill>
              </a:rPr>
              <a:t>: </a:t>
            </a:r>
            <a:r>
              <a:rPr lang="en-US" sz="3000" b="1" dirty="0" err="1">
                <a:solidFill>
                  <a:schemeClr val="tx2">
                    <a:lumMod val="75000"/>
                  </a:schemeClr>
                </a:solidFill>
              </a:rPr>
              <a:t>nuevos</a:t>
            </a:r>
            <a:r>
              <a:rPr lang="en-US" sz="3000" b="1" dirty="0">
                <a:solidFill>
                  <a:schemeClr val="tx2">
                    <a:lumMod val="75000"/>
                  </a:schemeClr>
                </a:solidFill>
              </a:rPr>
              <a:t> </a:t>
            </a:r>
            <a:r>
              <a:rPr lang="en-US" sz="3000" b="1" dirty="0" err="1">
                <a:solidFill>
                  <a:schemeClr val="tx2">
                    <a:lumMod val="75000"/>
                  </a:schemeClr>
                </a:solidFill>
              </a:rPr>
              <a:t>principios</a:t>
            </a:r>
            <a:r>
              <a:rPr lang="en-US" sz="3000" b="1" dirty="0">
                <a:solidFill>
                  <a:schemeClr val="tx2">
                    <a:lumMod val="75000"/>
                  </a:schemeClr>
                </a:solidFill>
              </a:rPr>
              <a:t> </a:t>
            </a:r>
            <a:r>
              <a:rPr lang="en-US" sz="3000" b="1" dirty="0" err="1">
                <a:solidFill>
                  <a:schemeClr val="tx2">
                    <a:lumMod val="75000"/>
                  </a:schemeClr>
                </a:solidFill>
              </a:rPr>
              <a:t>generales</a:t>
            </a:r>
            <a:endParaRPr lang="en-US" sz="3000" b="1" dirty="0">
              <a:solidFill>
                <a:schemeClr val="tx2">
                  <a:lumMod val="75000"/>
                </a:schemeClr>
              </a:solidFill>
            </a:endParaRPr>
          </a:p>
        </p:txBody>
      </p:sp>
    </p:spTree>
    <p:extLst>
      <p:ext uri="{BB962C8B-B14F-4D97-AF65-F5344CB8AC3E}">
        <p14:creationId xmlns:p14="http://schemas.microsoft.com/office/powerpoint/2010/main" val="3800537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3472" y="1319842"/>
            <a:ext cx="5451893" cy="1569660"/>
          </a:xfrm>
          <a:prstGeom prst="rect">
            <a:avLst/>
          </a:prstGeom>
          <a:noFill/>
        </p:spPr>
        <p:txBody>
          <a:bodyPr wrap="square" rtlCol="0">
            <a:spAutoFit/>
          </a:bodyPr>
          <a:lstStyle/>
          <a:p>
            <a:r>
              <a:rPr lang="fr-CH" sz="9600" b="1" dirty="0" smtClean="0"/>
              <a:t>CMTI-</a:t>
            </a:r>
            <a:r>
              <a:rPr lang="fr-CH" sz="9600" dirty="0" smtClean="0"/>
              <a:t>12</a:t>
            </a:r>
            <a:endParaRPr lang="en-US" sz="9600" dirty="0"/>
          </a:p>
        </p:txBody>
      </p:sp>
      <p:sp>
        <p:nvSpPr>
          <p:cNvPr id="10" name="TextBox 9"/>
          <p:cNvSpPr txBox="1"/>
          <p:nvPr/>
        </p:nvSpPr>
        <p:spPr>
          <a:xfrm>
            <a:off x="2501659" y="2789584"/>
            <a:ext cx="6547449" cy="769441"/>
          </a:xfrm>
          <a:prstGeom prst="rect">
            <a:avLst/>
          </a:prstGeom>
          <a:noFill/>
        </p:spPr>
        <p:txBody>
          <a:bodyPr wrap="square" rtlCol="0">
            <a:spAutoFit/>
          </a:bodyPr>
          <a:lstStyle/>
          <a:p>
            <a:r>
              <a:rPr lang="fr-CH" sz="4400" b="1" dirty="0" err="1">
                <a:solidFill>
                  <a:srgbClr val="002060"/>
                </a:solidFill>
              </a:rPr>
              <a:t>Mitos</a:t>
            </a:r>
            <a:r>
              <a:rPr lang="fr-CH" sz="4400" b="1" dirty="0">
                <a:solidFill>
                  <a:srgbClr val="002060"/>
                </a:solidFill>
              </a:rPr>
              <a:t> y </a:t>
            </a:r>
            <a:r>
              <a:rPr lang="fr-CH" sz="4400" b="1" dirty="0" err="1">
                <a:solidFill>
                  <a:srgbClr val="002060"/>
                </a:solidFill>
              </a:rPr>
              <a:t>desinformación</a:t>
            </a:r>
            <a:endParaRPr lang="en-US" sz="4400" b="1" dirty="0">
              <a:solidFill>
                <a:srgbClr val="002060"/>
              </a:solidFill>
            </a:endParaRPr>
          </a:p>
        </p:txBody>
      </p:sp>
    </p:spTree>
    <p:extLst>
      <p:ext uri="{BB962C8B-B14F-4D97-AF65-F5344CB8AC3E}">
        <p14:creationId xmlns:p14="http://schemas.microsoft.com/office/powerpoint/2010/main" val="119503413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bwMode="auto">
          <a:xfrm>
            <a:off x="1283379" y="1657011"/>
            <a:ext cx="5785821"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900"/>
              </a:spcBef>
              <a:spcAft>
                <a:spcPts val="900"/>
              </a:spcAft>
              <a:buClr>
                <a:srgbClr val="0E438A"/>
              </a:buClr>
              <a:buSzPct val="110000"/>
              <a:buFont typeface="Wingdings" pitchFamily="2" charset="2"/>
              <a:buChar char="§"/>
              <a:tabLst/>
              <a:defRPr/>
            </a:pPr>
            <a:endParaRPr kumimoji="0" lang="en-US" sz="1700" b="0" i="0" u="none" strike="noStrike" kern="0" cap="none" spc="0" normalizeH="0" baseline="0" noProof="0" dirty="0" smtClean="0">
              <a:ln>
                <a:noFill/>
              </a:ln>
              <a:solidFill>
                <a:srgbClr val="5C5C5C">
                  <a:lumMod val="50000"/>
                </a:srgbClr>
              </a:solidFill>
              <a:effectLst/>
              <a:uLnTx/>
              <a:uFillTx/>
              <a:latin typeface="Calibri" pitchFamily="34" charset="0"/>
              <a:ea typeface="+mn-ea"/>
              <a:cs typeface="Calibri" pitchFamily="34" charset="0"/>
            </a:endParaRPr>
          </a:p>
        </p:txBody>
      </p:sp>
      <p:sp>
        <p:nvSpPr>
          <p:cNvPr id="8" name="Title 3"/>
          <p:cNvSpPr txBox="1">
            <a:spLocks/>
          </p:cNvSpPr>
          <p:nvPr/>
        </p:nvSpPr>
        <p:spPr bwMode="auto">
          <a:xfrm>
            <a:off x="3385928"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7" name="TextBox 6"/>
          <p:cNvSpPr txBox="1"/>
          <p:nvPr/>
        </p:nvSpPr>
        <p:spPr>
          <a:xfrm>
            <a:off x="990600" y="2090057"/>
            <a:ext cx="184731" cy="369332"/>
          </a:xfrm>
          <a:prstGeom prst="rect">
            <a:avLst/>
          </a:prstGeom>
          <a:noFill/>
        </p:spPr>
        <p:txBody>
          <a:bodyPr wrap="none" rtlCol="0">
            <a:spAutoFit/>
          </a:bodyPr>
          <a:lstStyle/>
          <a:p>
            <a:endParaRPr lang="en-US" dirty="0"/>
          </a:p>
        </p:txBody>
      </p:sp>
      <p:sp>
        <p:nvSpPr>
          <p:cNvPr id="9" name="TextBox 8"/>
          <p:cNvSpPr txBox="1"/>
          <p:nvPr/>
        </p:nvSpPr>
        <p:spPr>
          <a:xfrm>
            <a:off x="1283379" y="2090056"/>
            <a:ext cx="7468735" cy="646331"/>
          </a:xfrm>
          <a:prstGeom prst="rect">
            <a:avLst/>
          </a:prstGeom>
          <a:noFill/>
        </p:spPr>
        <p:txBody>
          <a:bodyPr wrap="square" rtlCol="0">
            <a:spAutoFit/>
          </a:bodyPr>
          <a:lstStyle/>
          <a:p>
            <a:endParaRPr lang="en-GB" dirty="0" smtClean="0"/>
          </a:p>
          <a:p>
            <a:endParaRPr lang="en-US" dirty="0"/>
          </a:p>
        </p:txBody>
      </p:sp>
      <p:sp>
        <p:nvSpPr>
          <p:cNvPr id="10" name="Rectangle 9"/>
          <p:cNvSpPr/>
          <p:nvPr/>
        </p:nvSpPr>
        <p:spPr>
          <a:xfrm>
            <a:off x="1608881" y="2090057"/>
            <a:ext cx="7349923" cy="3970318"/>
          </a:xfrm>
          <a:prstGeom prst="rect">
            <a:avLst/>
          </a:prstGeom>
        </p:spPr>
        <p:txBody>
          <a:bodyPr wrap="square">
            <a:spAutoFit/>
          </a:bodyPr>
          <a:lstStyle/>
          <a:p>
            <a:pPr marL="0" lvl="1">
              <a:buClr>
                <a:srgbClr val="0E438A"/>
              </a:buClr>
              <a:buSzPct val="110000"/>
            </a:pPr>
            <a:r>
              <a:rPr lang="en-GB" altLang="ko-KR" b="1" i="1" dirty="0">
                <a:solidFill>
                  <a:schemeClr val="tx2"/>
                </a:solidFill>
                <a:ea typeface="Gulim" pitchFamily="34" charset="-127"/>
              </a:rPr>
              <a:t>HECHOS:</a:t>
            </a:r>
            <a:endParaRPr lang="en-GB" altLang="ko-KR" b="1" i="1" dirty="0" smtClean="0">
              <a:solidFill>
                <a:schemeClr val="tx2"/>
              </a:solidFill>
              <a:ea typeface="Gulim" pitchFamily="34" charset="-127"/>
            </a:endParaRPr>
          </a:p>
          <a:p>
            <a:pPr marL="742950" lvl="2" indent="-342900">
              <a:buClr>
                <a:srgbClr val="0E438A"/>
              </a:buClr>
              <a:buSzPct val="110000"/>
              <a:buFont typeface="Arial"/>
              <a:buChar char="•"/>
            </a:pPr>
            <a:r>
              <a:rPr lang="es-ES" altLang="ko-KR" dirty="0" smtClean="0">
                <a:solidFill>
                  <a:schemeClr val="tx2"/>
                </a:solidFill>
                <a:latin typeface="Calibri" pitchFamily="34" charset="0"/>
                <a:ea typeface="Gulim" pitchFamily="34" charset="-127"/>
                <a:cs typeface="Calibri" pitchFamily="34" charset="0"/>
              </a:rPr>
              <a:t>Muchas </a:t>
            </a:r>
            <a:r>
              <a:rPr lang="es-ES" altLang="ko-KR" dirty="0">
                <a:solidFill>
                  <a:schemeClr val="tx2"/>
                </a:solidFill>
                <a:latin typeface="Calibri" pitchFamily="34" charset="0"/>
                <a:ea typeface="Gulim" pitchFamily="34" charset="-127"/>
                <a:cs typeface="Calibri" pitchFamily="34" charset="0"/>
              </a:rPr>
              <a:t>normas de la UIT (incluidas las que están en preparación) se refieren a redes de datos</a:t>
            </a:r>
            <a:endParaRPr lang="en-GB" altLang="ko-KR" dirty="0" smtClean="0">
              <a:solidFill>
                <a:schemeClr val="tx2"/>
              </a:solidFill>
              <a:latin typeface="Calibri" pitchFamily="34" charset="0"/>
              <a:ea typeface="Gulim" pitchFamily="34" charset="-127"/>
              <a:cs typeface="Calibri" pitchFamily="34" charset="0"/>
            </a:endParaRPr>
          </a:p>
          <a:p>
            <a:pPr marL="742950" lvl="2" indent="-342900">
              <a:buClr>
                <a:srgbClr val="0E438A"/>
              </a:buClr>
              <a:buSzPct val="110000"/>
              <a:buFont typeface="Arial"/>
              <a:buChar char="•"/>
            </a:pPr>
            <a:r>
              <a:rPr lang="es-ES" altLang="ko-KR" dirty="0" smtClean="0">
                <a:solidFill>
                  <a:schemeClr val="tx2"/>
                </a:solidFill>
                <a:latin typeface="Calibri" pitchFamily="34" charset="0"/>
                <a:ea typeface="Gulim" pitchFamily="34" charset="-127"/>
                <a:cs typeface="Calibri" pitchFamily="34" charset="0"/>
              </a:rPr>
              <a:t>La </a:t>
            </a:r>
            <a:r>
              <a:rPr lang="es-ES" altLang="ko-KR" dirty="0">
                <a:solidFill>
                  <a:schemeClr val="tx2"/>
                </a:solidFill>
                <a:latin typeface="Calibri" pitchFamily="34" charset="0"/>
                <a:ea typeface="Gulim" pitchFamily="34" charset="-127"/>
                <a:cs typeface="Calibri" pitchFamily="34" charset="0"/>
              </a:rPr>
              <a:t>primera red de datos normalizada fue la X. 25 de la UIT, desarrollada en 1976, muy utilizada hasta el decenio de los 90 y todavía utilizada para redes especializadas</a:t>
            </a:r>
            <a:r>
              <a:rPr lang="en-US" altLang="ko-KR" dirty="0" smtClean="0">
                <a:solidFill>
                  <a:schemeClr val="tx2"/>
                </a:solidFill>
                <a:latin typeface="Calibri" pitchFamily="34" charset="0"/>
                <a:ea typeface="Gulim" pitchFamily="34" charset="-127"/>
                <a:cs typeface="Calibri" pitchFamily="34" charset="0"/>
              </a:rPr>
              <a:t> </a:t>
            </a:r>
            <a:endParaRPr lang="en-US" altLang="ko-KR" dirty="0">
              <a:solidFill>
                <a:schemeClr val="tx2"/>
              </a:solidFill>
              <a:latin typeface="Calibri" pitchFamily="34" charset="0"/>
              <a:ea typeface="Gulim" pitchFamily="34" charset="-127"/>
              <a:cs typeface="Calibri" pitchFamily="34" charset="0"/>
            </a:endParaRPr>
          </a:p>
          <a:p>
            <a:pPr marL="742950" lvl="2" indent="-342900">
              <a:buClr>
                <a:srgbClr val="0E438A"/>
              </a:buClr>
              <a:buSzPct val="110000"/>
              <a:buFont typeface="Arial"/>
              <a:buChar char="•"/>
            </a:pPr>
            <a:r>
              <a:rPr lang="es-ES" altLang="ko-KR" dirty="0" smtClean="0">
                <a:solidFill>
                  <a:schemeClr val="tx2"/>
                </a:solidFill>
                <a:ea typeface="Gulim" pitchFamily="34" charset="-127"/>
              </a:rPr>
              <a:t>X.25 </a:t>
            </a:r>
            <a:r>
              <a:rPr lang="es-ES" altLang="ko-KR" dirty="0">
                <a:solidFill>
                  <a:schemeClr val="tx2"/>
                </a:solidFill>
                <a:ea typeface="Gulim" pitchFamily="34" charset="-127"/>
              </a:rPr>
              <a:t>es una arquitectura con conmutación de paquetes orientada a la conexión</a:t>
            </a:r>
            <a:endParaRPr lang="en-GB" altLang="ko-KR" dirty="0">
              <a:solidFill>
                <a:schemeClr val="tx2"/>
              </a:solidFill>
              <a:latin typeface="Calibri" pitchFamily="34" charset="0"/>
              <a:ea typeface="Gulim" pitchFamily="34" charset="-127"/>
              <a:cs typeface="Calibri" pitchFamily="34" charset="0"/>
            </a:endParaRPr>
          </a:p>
          <a:p>
            <a:pPr marL="742950" lvl="2" indent="-342900">
              <a:buClr>
                <a:srgbClr val="0E438A"/>
              </a:buClr>
              <a:buSzPct val="110000"/>
              <a:buFont typeface="Arial"/>
              <a:buChar char="•"/>
            </a:pPr>
            <a:r>
              <a:rPr lang="es-ES" altLang="ko-KR" dirty="0" smtClean="0">
                <a:solidFill>
                  <a:schemeClr val="tx2"/>
                </a:solidFill>
                <a:latin typeface="Calibri" pitchFamily="34" charset="0"/>
                <a:ea typeface="Gulim" pitchFamily="34" charset="-127"/>
                <a:cs typeface="Calibri" pitchFamily="34" charset="0"/>
              </a:rPr>
              <a:t>Los </a:t>
            </a:r>
            <a:r>
              <a:rPr lang="es-ES" altLang="ko-KR" dirty="0">
                <a:solidFill>
                  <a:schemeClr val="tx2"/>
                </a:solidFill>
                <a:latin typeface="Calibri" pitchFamily="34" charset="0"/>
                <a:ea typeface="Gulim" pitchFamily="34" charset="-127"/>
                <a:cs typeface="Calibri" pitchFamily="34" charset="0"/>
              </a:rPr>
              <a:t>dispositivos de acceso de los usuarios a la red de datos (módems, </a:t>
            </a:r>
            <a:r>
              <a:rPr lang="es-ES" altLang="ko-KR" dirty="0" err="1">
                <a:solidFill>
                  <a:schemeClr val="tx2"/>
                </a:solidFill>
                <a:latin typeface="Calibri" pitchFamily="34" charset="0"/>
                <a:ea typeface="Gulim" pitchFamily="34" charset="-127"/>
                <a:cs typeface="Calibri" pitchFamily="34" charset="0"/>
              </a:rPr>
              <a:t>xDSL</a:t>
            </a:r>
            <a:r>
              <a:rPr lang="es-ES" altLang="ko-KR" dirty="0">
                <a:solidFill>
                  <a:schemeClr val="tx2"/>
                </a:solidFill>
                <a:latin typeface="Calibri" pitchFamily="34" charset="0"/>
                <a:ea typeface="Gulim" pitchFamily="34" charset="-127"/>
                <a:cs typeface="Calibri" pitchFamily="34" charset="0"/>
              </a:rPr>
              <a:t>) se basan desde hace mucho </a:t>
            </a:r>
            <a:r>
              <a:rPr lang="es-ES" altLang="ko-KR" dirty="0" smtClean="0">
                <a:solidFill>
                  <a:schemeClr val="tx2"/>
                </a:solidFill>
                <a:latin typeface="Calibri" pitchFamily="34" charset="0"/>
                <a:ea typeface="Gulim" pitchFamily="34" charset="-127"/>
                <a:cs typeface="Calibri" pitchFamily="34" charset="0"/>
              </a:rPr>
              <a:t>tiempo en </a:t>
            </a:r>
            <a:r>
              <a:rPr lang="es-ES" altLang="ko-KR" dirty="0">
                <a:solidFill>
                  <a:schemeClr val="tx2"/>
                </a:solidFill>
                <a:latin typeface="Calibri" pitchFamily="34" charset="0"/>
                <a:ea typeface="Gulim" pitchFamily="34" charset="-127"/>
                <a:cs typeface="Calibri" pitchFamily="34" charset="0"/>
              </a:rPr>
              <a:t>normas de la UIT</a:t>
            </a:r>
            <a:endParaRPr lang="en-GB" altLang="ko-KR" dirty="0">
              <a:solidFill>
                <a:schemeClr val="tx2"/>
              </a:solidFill>
              <a:latin typeface="Calibri" pitchFamily="34" charset="0"/>
              <a:ea typeface="Gulim" pitchFamily="34" charset="-127"/>
              <a:cs typeface="Calibri" pitchFamily="34" charset="0"/>
            </a:endParaRPr>
          </a:p>
          <a:p>
            <a:pPr marL="742950" lvl="2" indent="-342900">
              <a:buClr>
                <a:srgbClr val="0E438A"/>
              </a:buClr>
              <a:buSzPct val="110000"/>
              <a:buFont typeface="Arial"/>
              <a:buChar char="•"/>
            </a:pPr>
            <a:r>
              <a:rPr lang="es-ES" altLang="ko-KR" dirty="0" smtClean="0">
                <a:solidFill>
                  <a:schemeClr val="tx2"/>
                </a:solidFill>
                <a:ea typeface="Gulim" pitchFamily="34" charset="-127"/>
              </a:rPr>
              <a:t>Las </a:t>
            </a:r>
            <a:r>
              <a:rPr lang="es-ES" altLang="ko-KR" dirty="0">
                <a:solidFill>
                  <a:schemeClr val="tx2"/>
                </a:solidFill>
                <a:ea typeface="Gulim" pitchFamily="34" charset="-127"/>
              </a:rPr>
              <a:t>actividades del sector de desarrollo de la UIT abarcan todo tipo de telecomunicaciones y, en particular, las redes de datos</a:t>
            </a:r>
            <a:endParaRPr lang="en-GB" altLang="ko-KR" dirty="0" smtClean="0">
              <a:solidFill>
                <a:schemeClr val="tx2"/>
              </a:solidFill>
              <a:ea typeface="Gulim" pitchFamily="34" charset="-127"/>
            </a:endParaRPr>
          </a:p>
          <a:p>
            <a:pPr marL="742950" lvl="2" indent="-342900">
              <a:buClr>
                <a:srgbClr val="0E438A"/>
              </a:buClr>
              <a:buSzPct val="110000"/>
              <a:buFont typeface="Arial"/>
              <a:buChar char="•"/>
            </a:pPr>
            <a:r>
              <a:rPr lang="es-ES" altLang="ko-KR" dirty="0" smtClean="0">
                <a:solidFill>
                  <a:schemeClr val="tx2"/>
                </a:solidFill>
                <a:ea typeface="Gulim" pitchFamily="34" charset="-127"/>
              </a:rPr>
              <a:t>Las </a:t>
            </a:r>
            <a:r>
              <a:rPr lang="es-ES" altLang="ko-KR" dirty="0">
                <a:solidFill>
                  <a:schemeClr val="tx2"/>
                </a:solidFill>
                <a:ea typeface="Gulim" pitchFamily="34" charset="-127"/>
              </a:rPr>
              <a:t>actividades del sector de radiocomunicaciones de la UIT abarcan todos los aspectos de las radiocomunicaciones, incluidos los satélites</a:t>
            </a:r>
            <a:endParaRPr lang="en-GB" altLang="ko-KR" dirty="0" smtClean="0">
              <a:solidFill>
                <a:schemeClr val="tx2"/>
              </a:solidFill>
              <a:ea typeface="Gulim" pitchFamily="34" charset="-127"/>
            </a:endParaRPr>
          </a:p>
        </p:txBody>
      </p:sp>
      <p:sp>
        <p:nvSpPr>
          <p:cNvPr id="11" name="Rectangle 10"/>
          <p:cNvSpPr/>
          <p:nvPr/>
        </p:nvSpPr>
        <p:spPr>
          <a:xfrm>
            <a:off x="1155700" y="1111179"/>
            <a:ext cx="7150100" cy="461665"/>
          </a:xfrm>
          <a:prstGeom prst="rect">
            <a:avLst/>
          </a:prstGeom>
        </p:spPr>
        <p:txBody>
          <a:bodyPr wrap="square">
            <a:spAutoFit/>
          </a:bodyPr>
          <a:lstStyle/>
          <a:p>
            <a:pPr marL="0" lvl="1">
              <a:buClr>
                <a:srgbClr val="0E438A"/>
              </a:buClr>
              <a:buSzPct val="110000"/>
            </a:pPr>
            <a:r>
              <a:rPr lang="es-ES" altLang="ko-KR" sz="2400" b="1" i="1" dirty="0">
                <a:solidFill>
                  <a:schemeClr val="tx2"/>
                </a:solidFill>
                <a:latin typeface="Calibri" pitchFamily="34" charset="0"/>
                <a:ea typeface="Gulim" pitchFamily="34" charset="-127"/>
                <a:cs typeface="Calibri" pitchFamily="34" charset="0"/>
              </a:rPr>
              <a:t>Mito: El mandato de la UIT se limita a la telefonía</a:t>
            </a:r>
            <a:endParaRPr lang="en-GB" altLang="ko-KR" sz="2400" b="1" i="1" dirty="0">
              <a:solidFill>
                <a:schemeClr val="tx2"/>
              </a:solidFill>
              <a:latin typeface="Calibri" pitchFamily="34" charset="0"/>
              <a:ea typeface="Gulim" pitchFamily="34" charset="-127"/>
              <a:cs typeface="Calibri" pitchFamily="34" charset="0"/>
            </a:endParaRPr>
          </a:p>
        </p:txBody>
      </p:sp>
      <p:pic>
        <p:nvPicPr>
          <p:cNvPr id="5" name="Picture 4"/>
          <p:cNvPicPr>
            <a:picLocks noChangeAspect="1"/>
          </p:cNvPicPr>
          <p:nvPr/>
        </p:nvPicPr>
        <p:blipFill>
          <a:blip r:embed="rId2">
            <a:alphaModFix amt="88000"/>
          </a:blip>
          <a:stretch>
            <a:fillRect/>
          </a:stretch>
        </p:blipFill>
        <p:spPr>
          <a:xfrm>
            <a:off x="2921000" y="653480"/>
            <a:ext cx="3302000" cy="1600200"/>
          </a:xfrm>
          <a:prstGeom prst="rect">
            <a:avLst/>
          </a:prstGeom>
        </p:spPr>
      </p:pic>
      <p:sp>
        <p:nvSpPr>
          <p:cNvPr id="12" name="TextBox 11"/>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42010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fade">
                                      <p:cBhvr>
                                        <p:cTn id="37"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Effect transition="in" filter="fade">
                                      <p:cBhvr>
                                        <p:cTn id="42"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Effect transition="in" filter="fade">
                                      <p:cBhvr>
                                        <p:cTn id="47" dur="500"/>
                                        <p:tgtEl>
                                          <p:spTgt spid="10">
                                            <p:txEl>
                                              <p:pRg st="5" end="5"/>
                                            </p:txEl>
                                          </p:spTgt>
                                        </p:tgtEl>
                                      </p:cBhvr>
                                    </p:animEffect>
                                  </p:childTnLst>
                                  <p:subTnLst>
                                    <p:animClr clrSpc="rgb" dir="cw">
                                      <p:cBhvr override="childStyle">
                                        <p:cTn dur="1" fill="hold" display="0" masterRel="nextClick" afterEffect="1"/>
                                        <p:tgtEl>
                                          <p:spTgt spid="10">
                                            <p:txEl>
                                              <p:pRg st="5" end="5"/>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6" end="6"/>
                                            </p:txEl>
                                          </p:spTgt>
                                        </p:tgtEl>
                                        <p:attrNameLst>
                                          <p:attrName>style.visibility</p:attrName>
                                        </p:attrNameLst>
                                      </p:cBhvr>
                                      <p:to>
                                        <p:strVal val="visible"/>
                                      </p:to>
                                    </p:set>
                                    <p:animEffect transition="in" filter="fade">
                                      <p:cBhvr>
                                        <p:cTn id="52" dur="500"/>
                                        <p:tgtEl>
                                          <p:spTgt spid="10">
                                            <p:txEl>
                                              <p:pRg st="6" end="6"/>
                                            </p:txEl>
                                          </p:spTgt>
                                        </p:tgtEl>
                                      </p:cBhvr>
                                    </p:animEffect>
                                  </p:childTnLst>
                                  <p:subTnLst>
                                    <p:animClr clrSpc="rgb" dir="cw">
                                      <p:cBhvr override="childStyle">
                                        <p:cTn dur="1" fill="hold" display="0" masterRel="nextClick" afterEffect="1"/>
                                        <p:tgtEl>
                                          <p:spTgt spid="10">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bwMode="auto">
          <a:xfrm>
            <a:off x="1283379" y="1657011"/>
            <a:ext cx="5785821" cy="5040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342900" marR="0" lvl="0" indent="-342900" algn="l" defTabSz="914400" rtl="0" eaLnBrk="0" fontAlgn="base" latinLnBrk="0" hangingPunct="0">
              <a:lnSpc>
                <a:spcPct val="100000"/>
              </a:lnSpc>
              <a:spcBef>
                <a:spcPts val="900"/>
              </a:spcBef>
              <a:spcAft>
                <a:spcPts val="900"/>
              </a:spcAft>
              <a:buClr>
                <a:srgbClr val="0E438A"/>
              </a:buClr>
              <a:buSzPct val="110000"/>
              <a:buFont typeface="Wingdings" pitchFamily="2" charset="2"/>
              <a:buChar char="§"/>
              <a:tabLst/>
              <a:defRPr/>
            </a:pPr>
            <a:endParaRPr kumimoji="0" lang="en-US" sz="1700" b="0" i="0" u="none" strike="noStrike" kern="0" cap="none" spc="0" normalizeH="0" baseline="0" noProof="0" dirty="0" smtClean="0">
              <a:ln>
                <a:noFill/>
              </a:ln>
              <a:solidFill>
                <a:srgbClr val="5C5C5C">
                  <a:lumMod val="50000"/>
                </a:srgbClr>
              </a:solidFill>
              <a:effectLst/>
              <a:uLnTx/>
              <a:uFillTx/>
              <a:latin typeface="Calibri" pitchFamily="34" charset="0"/>
              <a:ea typeface="+mn-ea"/>
              <a:cs typeface="Calibri" pitchFamily="34" charset="0"/>
            </a:endParaRPr>
          </a:p>
        </p:txBody>
      </p:sp>
      <p:sp>
        <p:nvSpPr>
          <p:cNvPr id="5" name="TextBox 4"/>
          <p:cNvSpPr txBox="1"/>
          <p:nvPr/>
        </p:nvSpPr>
        <p:spPr>
          <a:xfrm>
            <a:off x="909637" y="1105591"/>
            <a:ext cx="7324725" cy="461665"/>
          </a:xfrm>
          <a:prstGeom prst="rect">
            <a:avLst/>
          </a:prstGeom>
          <a:noFill/>
        </p:spPr>
        <p:txBody>
          <a:bodyPr wrap="square" rtlCol="0">
            <a:spAutoFit/>
          </a:bodyPr>
          <a:lstStyle/>
          <a:p>
            <a:pPr algn="ctr"/>
            <a:r>
              <a:rPr lang="es-ES" sz="2400" b="1" i="1" dirty="0">
                <a:solidFill>
                  <a:srgbClr val="1F497D"/>
                </a:solidFill>
              </a:rPr>
              <a:t>Mito: Las actividades de la UIT no incluyen Internet</a:t>
            </a:r>
            <a:endParaRPr lang="en-US" sz="2400" b="1" i="1" dirty="0">
              <a:solidFill>
                <a:srgbClr val="1F497D"/>
              </a:solidFill>
            </a:endParaRPr>
          </a:p>
        </p:txBody>
      </p:sp>
      <p:sp>
        <p:nvSpPr>
          <p:cNvPr id="7" name="TextBox 6"/>
          <p:cNvSpPr txBox="1"/>
          <p:nvPr/>
        </p:nvSpPr>
        <p:spPr>
          <a:xfrm>
            <a:off x="990600" y="2090057"/>
            <a:ext cx="184731" cy="369332"/>
          </a:xfrm>
          <a:prstGeom prst="rect">
            <a:avLst/>
          </a:prstGeom>
          <a:noFill/>
        </p:spPr>
        <p:txBody>
          <a:bodyPr wrap="none" rtlCol="0">
            <a:spAutoFit/>
          </a:bodyPr>
          <a:lstStyle/>
          <a:p>
            <a:endParaRPr lang="en-US" dirty="0"/>
          </a:p>
        </p:txBody>
      </p:sp>
      <p:sp>
        <p:nvSpPr>
          <p:cNvPr id="9" name="TextBox 8"/>
          <p:cNvSpPr txBox="1"/>
          <p:nvPr/>
        </p:nvSpPr>
        <p:spPr>
          <a:xfrm>
            <a:off x="2070100" y="2090056"/>
            <a:ext cx="6209512" cy="3970318"/>
          </a:xfrm>
          <a:prstGeom prst="rect">
            <a:avLst/>
          </a:prstGeom>
          <a:noFill/>
        </p:spPr>
        <p:txBody>
          <a:bodyPr wrap="square" rtlCol="0">
            <a:spAutoFit/>
          </a:bodyPr>
          <a:lstStyle/>
          <a:p>
            <a:r>
              <a:rPr lang="en-GB" b="1" i="1" dirty="0">
                <a:solidFill>
                  <a:srgbClr val="1F497D"/>
                </a:solidFill>
              </a:rPr>
              <a:t>HECHO:</a:t>
            </a:r>
            <a:endParaRPr lang="en-GB" b="1" i="1" dirty="0" smtClean="0">
              <a:solidFill>
                <a:srgbClr val="1F497D"/>
              </a:solidFill>
            </a:endParaRPr>
          </a:p>
          <a:p>
            <a:endParaRPr lang="en-GB" dirty="0" smtClean="0">
              <a:solidFill>
                <a:srgbClr val="1F497D"/>
              </a:solidFill>
            </a:endParaRPr>
          </a:p>
          <a:p>
            <a:r>
              <a:rPr lang="es-ES" dirty="0">
                <a:solidFill>
                  <a:srgbClr val="1F497D"/>
                </a:solidFill>
              </a:rPr>
              <a:t>En la Constitución de la UIT las telecomunicaciones se definen como sigue</a:t>
            </a:r>
            <a:r>
              <a:rPr lang="en-GB" dirty="0" smtClean="0">
                <a:solidFill>
                  <a:srgbClr val="1F497D"/>
                </a:solidFill>
              </a:rPr>
              <a:t>:</a:t>
            </a:r>
          </a:p>
          <a:p>
            <a:endParaRPr lang="en-GB" dirty="0" smtClean="0">
              <a:solidFill>
                <a:srgbClr val="1F497D"/>
              </a:solidFill>
            </a:endParaRPr>
          </a:p>
          <a:p>
            <a:r>
              <a:rPr lang="es-ES" dirty="0">
                <a:solidFill>
                  <a:srgbClr val="1F497D"/>
                </a:solidFill>
              </a:rPr>
              <a:t>"Toda transmisión, emisión o recepción de signos, señales, escritos, imágenes, sonidos o informaciones de cualquier naturaleza por hilo, radioelectricidad, medios ópticos u otros sistemas electromagnéticos</a:t>
            </a:r>
            <a:r>
              <a:rPr lang="es-ES" dirty="0" smtClean="0">
                <a:solidFill>
                  <a:srgbClr val="1F497D"/>
                </a:solidFill>
              </a:rPr>
              <a:t>"</a:t>
            </a:r>
            <a:endParaRPr lang="en-GB" dirty="0" smtClean="0">
              <a:solidFill>
                <a:srgbClr val="1F497D"/>
              </a:solidFill>
            </a:endParaRPr>
          </a:p>
          <a:p>
            <a:endParaRPr lang="en-GB" dirty="0" smtClean="0">
              <a:solidFill>
                <a:srgbClr val="1F497D"/>
              </a:solidFill>
            </a:endParaRPr>
          </a:p>
          <a:p>
            <a:r>
              <a:rPr lang="es-ES" b="1" dirty="0">
                <a:solidFill>
                  <a:srgbClr val="1F497D"/>
                </a:solidFill>
              </a:rPr>
              <a:t>Muchos consideran que esto comprende las comunicaciones por Internet, que utilizan la infraestructura de telecomunicaciones</a:t>
            </a:r>
            <a:endParaRPr lang="en-GB" b="1" dirty="0">
              <a:solidFill>
                <a:srgbClr val="1F497D"/>
              </a:solidFill>
            </a:endParaRPr>
          </a:p>
          <a:p>
            <a:endParaRPr lang="en-US" dirty="0">
              <a:solidFill>
                <a:srgbClr val="1F497D"/>
              </a:solidFill>
            </a:endParaRPr>
          </a:p>
        </p:txBody>
      </p:sp>
      <p:sp>
        <p:nvSpPr>
          <p:cNvPr id="10" name="Title 3"/>
          <p:cNvSpPr txBox="1">
            <a:spLocks/>
          </p:cNvSpPr>
          <p:nvPr/>
        </p:nvSpPr>
        <p:spPr bwMode="auto">
          <a:xfrm>
            <a:off x="3385928"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2</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pic>
        <p:nvPicPr>
          <p:cNvPr id="13" name="Picture 12"/>
          <p:cNvPicPr>
            <a:picLocks noChangeAspect="1"/>
          </p:cNvPicPr>
          <p:nvPr/>
        </p:nvPicPr>
        <p:blipFill>
          <a:blip r:embed="rId2">
            <a:alphaModFix amt="88000"/>
          </a:blip>
          <a:stretch>
            <a:fillRect/>
          </a:stretch>
        </p:blipFill>
        <p:spPr>
          <a:xfrm>
            <a:off x="2921000" y="653480"/>
            <a:ext cx="3302000" cy="1600200"/>
          </a:xfrm>
          <a:prstGeom prst="rect">
            <a:avLst/>
          </a:prstGeom>
        </p:spPr>
      </p:pic>
      <p:sp>
        <p:nvSpPr>
          <p:cNvPr id="14" name="TextBox 13"/>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42010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25146" y="2198185"/>
            <a:ext cx="7226754" cy="398852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a:solidFill>
                  <a:srgbClr val="1F497D"/>
                </a:solidFill>
                <a:ea typeface="Gulim" pitchFamily="34" charset="-127"/>
              </a:rPr>
              <a:t>HECHOS:</a:t>
            </a:r>
            <a:endParaRPr lang="en-GB" altLang="ko-KR" sz="2000" b="1" i="1"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En </a:t>
            </a:r>
            <a:r>
              <a:rPr lang="es-ES" altLang="ko-KR" sz="2000" dirty="0">
                <a:solidFill>
                  <a:srgbClr val="1F497D"/>
                </a:solidFill>
                <a:latin typeface="Calibri" pitchFamily="34" charset="0"/>
                <a:ea typeface="Gulim" pitchFamily="34" charset="-127"/>
                <a:cs typeface="Calibri" pitchFamily="34" charset="0"/>
              </a:rPr>
              <a:t>numerosas Resoluciones de la UIT (p. ej., 101, 102 y 133) se especifica el mandato de la UIT con respecto Internet</a:t>
            </a:r>
            <a:endParaRPr lang="en-US"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ea typeface="Gulim" pitchFamily="34" charset="-127"/>
              </a:rPr>
              <a:t>Numerosas Recomendaciones del </a:t>
            </a:r>
            <a:r>
              <a:rPr lang="es-ES" altLang="ko-KR" sz="2000" dirty="0">
                <a:solidFill>
                  <a:srgbClr val="1F497D"/>
                </a:solidFill>
                <a:ea typeface="Gulim" pitchFamily="34" charset="-127"/>
              </a:rPr>
              <a:t>UIT-T tratan de Internet y, en particular, de la lucha contra el spam</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Los </a:t>
            </a:r>
            <a:r>
              <a:rPr lang="es-ES" altLang="ko-KR" sz="2000" dirty="0">
                <a:solidFill>
                  <a:srgbClr val="1F497D"/>
                </a:solidFill>
                <a:latin typeface="Calibri" pitchFamily="34" charset="0"/>
                <a:ea typeface="Gulim" pitchFamily="34" charset="-127"/>
                <a:cs typeface="Calibri" pitchFamily="34" charset="0"/>
              </a:rPr>
              <a:t>principales documentos preparatorios de la CMTI NO contienen propuestas relacionadas con el control por la UIT de nombres de dominio de Internet o direcciones IP</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ea typeface="Gulim" pitchFamily="34" charset="-127"/>
              </a:rPr>
              <a:t>Algunas </a:t>
            </a:r>
            <a:r>
              <a:rPr lang="es-ES" altLang="ko-KR" sz="2000" dirty="0">
                <a:solidFill>
                  <a:srgbClr val="1F497D"/>
                </a:solidFill>
                <a:ea typeface="Gulim" pitchFamily="34" charset="-127"/>
              </a:rPr>
              <a:t>propuestas </a:t>
            </a:r>
            <a:r>
              <a:rPr lang="es-ES" altLang="ko-KR" sz="2000" i="1" dirty="0">
                <a:solidFill>
                  <a:srgbClr val="1F497D"/>
                </a:solidFill>
                <a:ea typeface="Gulim" pitchFamily="34" charset="-127"/>
              </a:rPr>
              <a:t>más antiguas</a:t>
            </a:r>
            <a:r>
              <a:rPr lang="es-ES" altLang="ko-KR" sz="2000" dirty="0">
                <a:solidFill>
                  <a:srgbClr val="1F497D"/>
                </a:solidFill>
                <a:ea typeface="Gulim" pitchFamily="34" charset="-127"/>
              </a:rPr>
              <a:t> se refieren a direcciones IP</a:t>
            </a:r>
            <a:endParaRPr lang="en-GB" altLang="ko-KR" sz="2000"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2000" dirty="0" smtClean="0">
                <a:solidFill>
                  <a:srgbClr val="1F497D"/>
                </a:solidFill>
                <a:ea typeface="Gulim" pitchFamily="34" charset="-127"/>
              </a:rPr>
              <a:t>Algunas </a:t>
            </a:r>
            <a:r>
              <a:rPr lang="es-ES" altLang="ko-KR" sz="2000" dirty="0">
                <a:solidFill>
                  <a:srgbClr val="1F497D"/>
                </a:solidFill>
                <a:ea typeface="Gulim" pitchFamily="34" charset="-127"/>
              </a:rPr>
              <a:t>propuestas actuales se refieren al encaminamiento (incluido el tráfico IP) y la facturación (incluido el tráfico IP)</a:t>
            </a:r>
            <a:endParaRPr lang="en-GB" altLang="ko-KR" sz="2000" dirty="0" smtClean="0">
              <a:solidFill>
                <a:srgbClr val="1F497D"/>
              </a:solidFill>
              <a:ea typeface="Gulim" pitchFamily="34" charset="-127"/>
            </a:endParaRP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37435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3</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2" name="Rectangle 1"/>
          <p:cNvSpPr/>
          <p:nvPr/>
        </p:nvSpPr>
        <p:spPr>
          <a:xfrm>
            <a:off x="647700" y="997857"/>
            <a:ext cx="8089900" cy="1200328"/>
          </a:xfrm>
          <a:prstGeom prst="rect">
            <a:avLst/>
          </a:prstGeom>
        </p:spPr>
        <p:txBody>
          <a:bodyPr wrap="square">
            <a:spAutoFit/>
          </a:bodyPr>
          <a:lstStyle/>
          <a:p>
            <a:pPr marL="0" lvl="1" algn="ctr">
              <a:buClr>
                <a:srgbClr val="0E438A"/>
              </a:buClr>
              <a:buSzPct val="110000"/>
            </a:pPr>
            <a:r>
              <a:rPr lang="es-ES" altLang="ko-KR" sz="2400" b="1" i="1" dirty="0">
                <a:solidFill>
                  <a:srgbClr val="1F497D"/>
                </a:solidFill>
                <a:latin typeface="Calibri" pitchFamily="34" charset="0"/>
                <a:ea typeface="Gulim" pitchFamily="34" charset="-127"/>
                <a:cs typeface="Calibri" pitchFamily="34" charset="0"/>
              </a:rPr>
              <a:t>Mito: La CMTI tiene por objeto que la UIT o las Naciones Unidas extiendan su mandato para controlar Internet</a:t>
            </a:r>
            <a:endParaRPr lang="en-GB" altLang="ko-KR" sz="2400" b="1" i="1" dirty="0">
              <a:solidFill>
                <a:srgbClr val="1F497D"/>
              </a:solidFill>
              <a:latin typeface="Calibri" pitchFamily="34" charset="0"/>
              <a:ea typeface="Gulim" pitchFamily="34" charset="-127"/>
              <a:cs typeface="Calibri" pitchFamily="34" charset="0"/>
            </a:endParaRPr>
          </a:p>
          <a:p>
            <a:pPr marL="0" lvl="1" algn="ctr">
              <a:buClr>
                <a:srgbClr val="0E438A"/>
              </a:buClr>
              <a:buSzPct val="110000"/>
            </a:pPr>
            <a:endParaRPr lang="en-GB" altLang="ko-KR" sz="2400" i="1" dirty="0">
              <a:solidFill>
                <a:srgbClr val="1F497D"/>
              </a:solidFill>
              <a:ea typeface="Gulim" pitchFamily="34" charset="-127"/>
            </a:endParaRPr>
          </a:p>
        </p:txBody>
      </p:sp>
      <p:pic>
        <p:nvPicPr>
          <p:cNvPr id="9" name="Picture 8"/>
          <p:cNvPicPr>
            <a:picLocks noChangeAspect="1"/>
          </p:cNvPicPr>
          <p:nvPr/>
        </p:nvPicPr>
        <p:blipFill>
          <a:blip r:embed="rId2">
            <a:alphaModFix amt="86000"/>
          </a:blip>
          <a:stretch>
            <a:fillRect/>
          </a:stretch>
        </p:blipFill>
        <p:spPr>
          <a:xfrm>
            <a:off x="2921000" y="653480"/>
            <a:ext cx="3302000" cy="1600200"/>
          </a:xfrm>
          <a:prstGeom prst="rect">
            <a:avLst/>
          </a:prstGeom>
        </p:spPr>
      </p:pic>
      <p:sp>
        <p:nvSpPr>
          <p:cNvPr id="10" name="TextBox 9"/>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2095499" y="2273300"/>
            <a:ext cx="5778501" cy="437678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a:solidFill>
                  <a:srgbClr val="1F497D"/>
                </a:solidFill>
                <a:ea typeface="Gulim" pitchFamily="34" charset="-127"/>
              </a:rPr>
              <a:t>HECHOS:</a:t>
            </a:r>
            <a:endParaRPr lang="en-GB" altLang="ko-KR" sz="2000" b="1" i="1"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Todo </a:t>
            </a:r>
            <a:r>
              <a:rPr lang="es-ES" altLang="ko-KR" sz="2000" dirty="0">
                <a:solidFill>
                  <a:srgbClr val="1F497D"/>
                </a:solidFill>
                <a:latin typeface="Calibri" pitchFamily="34" charset="0"/>
                <a:ea typeface="Gulim" pitchFamily="34" charset="-127"/>
                <a:cs typeface="Calibri" pitchFamily="34" charset="0"/>
              </a:rPr>
              <a:t>el tráfico Internet se rige por el Artículo 9 del RTI</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ea typeface="Gulim" pitchFamily="34" charset="-127"/>
              </a:rPr>
              <a:t>Una </a:t>
            </a:r>
            <a:r>
              <a:rPr lang="es-ES" altLang="ko-KR" sz="2000" dirty="0">
                <a:solidFill>
                  <a:srgbClr val="1F497D"/>
                </a:solidFill>
                <a:ea typeface="Gulim" pitchFamily="34" charset="-127"/>
              </a:rPr>
              <a:t>Recomendación vigente del UIT-T y su Suplemento se refieren a la tasación y contabilidad de Internet</a:t>
            </a:r>
            <a:endParaRPr lang="en-GB" altLang="ko-KR" sz="2000"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2000" dirty="0" smtClean="0">
                <a:solidFill>
                  <a:srgbClr val="1F497D"/>
                </a:solidFill>
                <a:ea typeface="Gulim" pitchFamily="34" charset="-127"/>
              </a:rPr>
              <a:t>Algunas </a:t>
            </a:r>
            <a:r>
              <a:rPr lang="es-ES" altLang="ko-KR" sz="2000" dirty="0">
                <a:solidFill>
                  <a:srgbClr val="1F497D"/>
                </a:solidFill>
                <a:ea typeface="Gulim" pitchFamily="34" charset="-127"/>
              </a:rPr>
              <a:t>propuestas podrían afectar a la manera en que los costes se comparten entre usuarios y proveedores</a:t>
            </a:r>
            <a:endParaRPr lang="en-GB" altLang="ko-KR" sz="2000" dirty="0" smtClean="0">
              <a:solidFill>
                <a:srgbClr val="1F497D"/>
              </a:solidFill>
              <a:ea typeface="Gulim" pitchFamily="34" charset="-127"/>
            </a:endParaRPr>
          </a:p>
          <a:p>
            <a:pPr marL="742950" lvl="2" indent="-342900" algn="l">
              <a:buClr>
                <a:srgbClr val="0E438A"/>
              </a:buClr>
              <a:buSzPct val="110000"/>
              <a:buFont typeface="Arial"/>
              <a:buChar char="•"/>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37435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4</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9" name="Content Placeholder 2"/>
          <p:cNvSpPr txBox="1">
            <a:spLocks/>
          </p:cNvSpPr>
          <p:nvPr/>
        </p:nvSpPr>
        <p:spPr>
          <a:xfrm>
            <a:off x="582026" y="1084479"/>
            <a:ext cx="8079373" cy="998321"/>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s-ES" altLang="ko-KR" sz="2400" b="1" i="1" dirty="0">
                <a:solidFill>
                  <a:srgbClr val="1F497D"/>
                </a:solidFill>
                <a:latin typeface="Calibri" pitchFamily="34" charset="0"/>
                <a:ea typeface="Gulim" pitchFamily="34" charset="-127"/>
                <a:cs typeface="Calibri" pitchFamily="34" charset="0"/>
              </a:rPr>
              <a:t>Mito: La CMTI puede ampliar la esfera de actividades de la UIT </a:t>
            </a:r>
            <a:r>
              <a:rPr lang="es-ES" altLang="ko-KR" sz="2400" b="1" i="1" dirty="0" smtClean="0">
                <a:solidFill>
                  <a:srgbClr val="1F497D"/>
                </a:solidFill>
                <a:latin typeface="Calibri" pitchFamily="34" charset="0"/>
                <a:ea typeface="Gulim" pitchFamily="34" charset="-127"/>
                <a:cs typeface="Calibri" pitchFamily="34" charset="0"/>
              </a:rPr>
              <a:t/>
            </a:r>
            <a:br>
              <a:rPr lang="es-ES" altLang="ko-KR" sz="2400" b="1" i="1" dirty="0" smtClean="0">
                <a:solidFill>
                  <a:srgbClr val="1F497D"/>
                </a:solidFill>
                <a:latin typeface="Calibri" pitchFamily="34" charset="0"/>
                <a:ea typeface="Gulim" pitchFamily="34" charset="-127"/>
                <a:cs typeface="Calibri" pitchFamily="34" charset="0"/>
              </a:rPr>
            </a:br>
            <a:r>
              <a:rPr lang="es-ES" altLang="ko-KR" sz="2400" b="1" i="1" dirty="0" smtClean="0">
                <a:solidFill>
                  <a:srgbClr val="1F497D"/>
                </a:solidFill>
                <a:latin typeface="Calibri" pitchFamily="34" charset="0"/>
                <a:ea typeface="Gulim" pitchFamily="34" charset="-127"/>
                <a:cs typeface="Calibri" pitchFamily="34" charset="0"/>
              </a:rPr>
              <a:t>para </a:t>
            </a:r>
            <a:r>
              <a:rPr lang="es-ES" altLang="ko-KR" sz="2400" b="1" i="1" dirty="0">
                <a:solidFill>
                  <a:srgbClr val="1F497D"/>
                </a:solidFill>
                <a:latin typeface="Calibri" pitchFamily="34" charset="0"/>
                <a:ea typeface="Gulim" pitchFamily="34" charset="-127"/>
                <a:cs typeface="Calibri" pitchFamily="34" charset="0"/>
              </a:rPr>
              <a:t>incorporar la tasación y la contabilidad del tráfico Internet</a:t>
            </a:r>
            <a:endParaRPr lang="en-GB" altLang="ko-KR" sz="2400" b="1" i="1" dirty="0">
              <a:solidFill>
                <a:srgbClr val="1F497D"/>
              </a:solidFill>
              <a:latin typeface="Calibri" pitchFamily="34" charset="0"/>
              <a:ea typeface="Gulim" pitchFamily="34" charset="-127"/>
              <a:cs typeface="Calibri" pitchFamily="34" charset="0"/>
            </a:endParaRPr>
          </a:p>
          <a:p>
            <a:pPr marL="0" lvl="1">
              <a:buClr>
                <a:srgbClr val="0E438A"/>
              </a:buClr>
              <a:buSzPct val="110000"/>
            </a:pPr>
            <a:endParaRPr lang="en-GB" altLang="ko-KR" sz="2400" b="1" i="1" dirty="0">
              <a:solidFill>
                <a:srgbClr val="1F497D"/>
              </a:solidFill>
              <a:ea typeface="Gulim" pitchFamily="34" charset="-127"/>
            </a:endParaRPr>
          </a:p>
        </p:txBody>
      </p:sp>
      <p:pic>
        <p:nvPicPr>
          <p:cNvPr id="12" name="Picture 11"/>
          <p:cNvPicPr>
            <a:picLocks noChangeAspect="1"/>
          </p:cNvPicPr>
          <p:nvPr/>
        </p:nvPicPr>
        <p:blipFill>
          <a:blip r:embed="rId2">
            <a:alphaModFix amt="86000"/>
          </a:blip>
          <a:stretch>
            <a:fillRect/>
          </a:stretch>
        </p:blipFill>
        <p:spPr>
          <a:xfrm>
            <a:off x="2921000" y="653480"/>
            <a:ext cx="3302000" cy="1600200"/>
          </a:xfrm>
          <a:prstGeom prst="rect">
            <a:avLst/>
          </a:prstGeom>
        </p:spPr>
      </p:pic>
      <p:sp>
        <p:nvSpPr>
          <p:cNvPr id="8" name="TextBox 7"/>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build="p"/>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29657" y="1792978"/>
            <a:ext cx="7155543" cy="388799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1800" b="1" i="1" dirty="0">
                <a:solidFill>
                  <a:srgbClr val="1F497D"/>
                </a:solidFill>
                <a:ea typeface="Gulim" pitchFamily="34" charset="-127"/>
              </a:rPr>
              <a:t>HECHOS:</a:t>
            </a:r>
            <a:endParaRPr lang="en-GB" altLang="ko-KR" sz="1800" b="1" i="1"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1800" dirty="0" smtClean="0">
                <a:solidFill>
                  <a:srgbClr val="1F497D"/>
                </a:solidFill>
                <a:latin typeface="Calibri" pitchFamily="34" charset="0"/>
                <a:ea typeface="Gulim" pitchFamily="34" charset="-127"/>
                <a:cs typeface="Calibri" pitchFamily="34" charset="0"/>
              </a:rPr>
              <a:t>La </a:t>
            </a:r>
            <a:r>
              <a:rPr lang="es-ES" altLang="ko-KR" sz="1800" dirty="0">
                <a:solidFill>
                  <a:srgbClr val="1F497D"/>
                </a:solidFill>
                <a:latin typeface="Calibri" pitchFamily="34" charset="0"/>
                <a:ea typeface="Gulim" pitchFamily="34" charset="-127"/>
                <a:cs typeface="Calibri" pitchFamily="34" charset="0"/>
              </a:rPr>
              <a:t>Constitución de la UIT (Artículo 34) autoriza a los Estados Miembros a detener, de acuerdo con su legislación nacional, la transmisión de toda comunicación privada que pueda parecer </a:t>
            </a:r>
            <a:r>
              <a:rPr lang="es-ES" altLang="ko-KR" sz="1800" dirty="0" smtClean="0">
                <a:solidFill>
                  <a:srgbClr val="1F497D"/>
                </a:solidFill>
                <a:latin typeface="Calibri" pitchFamily="34" charset="0"/>
                <a:ea typeface="Gulim" pitchFamily="34" charset="-127"/>
                <a:cs typeface="Calibri" pitchFamily="34" charset="0"/>
              </a:rPr>
              <a:t>peligrosa </a:t>
            </a:r>
            <a:r>
              <a:rPr lang="es-ES" altLang="ko-KR" sz="1800" dirty="0">
                <a:solidFill>
                  <a:srgbClr val="1F497D"/>
                </a:solidFill>
                <a:latin typeface="Calibri" pitchFamily="34" charset="0"/>
                <a:ea typeface="Gulim" pitchFamily="34" charset="-127"/>
                <a:cs typeface="Calibri" pitchFamily="34" charset="0"/>
              </a:rPr>
              <a:t>para la seguridad del Estado o contrario a sus leyes, al orden público o a las buenas costumbres</a:t>
            </a:r>
            <a:endParaRPr lang="en-GB" altLang="ko-KR" sz="18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1800" dirty="0" smtClean="0">
                <a:solidFill>
                  <a:srgbClr val="1F497D"/>
                </a:solidFill>
                <a:ea typeface="Gulim" pitchFamily="34" charset="-127"/>
              </a:rPr>
              <a:t>El RTI </a:t>
            </a:r>
            <a:r>
              <a:rPr lang="es-ES" altLang="ko-KR" sz="1800" dirty="0">
                <a:solidFill>
                  <a:srgbClr val="1F497D"/>
                </a:solidFill>
                <a:ea typeface="Gulim" pitchFamily="34" charset="-127"/>
              </a:rPr>
              <a:t>no puede tener preferencia sobre la Constitución, </a:t>
            </a:r>
            <a:r>
              <a:rPr lang="es-ES" altLang="ko-KR" sz="1800" dirty="0" smtClean="0">
                <a:solidFill>
                  <a:srgbClr val="1F497D"/>
                </a:solidFill>
                <a:ea typeface="Gulim" pitchFamily="34" charset="-127"/>
              </a:rPr>
              <a:t>ni entrar </a:t>
            </a:r>
            <a:r>
              <a:rPr lang="es-ES" altLang="ko-KR" sz="1800" dirty="0">
                <a:solidFill>
                  <a:srgbClr val="1F497D"/>
                </a:solidFill>
                <a:ea typeface="Gulim" pitchFamily="34" charset="-127"/>
              </a:rPr>
              <a:t>en conflicto con la misma</a:t>
            </a:r>
            <a:endParaRPr lang="en-GB" altLang="ko-KR" sz="1800"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1800" dirty="0" smtClean="0">
                <a:solidFill>
                  <a:srgbClr val="1F497D"/>
                </a:solidFill>
                <a:ea typeface="Gulim" pitchFamily="34" charset="-127"/>
              </a:rPr>
              <a:t>Se </a:t>
            </a:r>
            <a:r>
              <a:rPr lang="es-ES" altLang="ko-KR" sz="1800" dirty="0">
                <a:solidFill>
                  <a:srgbClr val="1F497D"/>
                </a:solidFill>
                <a:ea typeface="Gulim" pitchFamily="34" charset="-127"/>
              </a:rPr>
              <a:t>propone garantizar que la intercepción y supervisión de las telecomunicaciones internacionales estén sujetas a un proceso debidamente autorizado de conformidad con las legislaciones nacionales</a:t>
            </a:r>
            <a:endParaRPr lang="en-US" altLang="ko-KR" sz="1800"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1800" dirty="0" smtClean="0">
                <a:solidFill>
                  <a:srgbClr val="1F497D"/>
                </a:solidFill>
                <a:ea typeface="Gulim" pitchFamily="34" charset="-127"/>
              </a:rPr>
              <a:t>Disposiciones </a:t>
            </a:r>
            <a:r>
              <a:rPr lang="es-ES" altLang="ko-KR" sz="1800" dirty="0">
                <a:solidFill>
                  <a:srgbClr val="1F497D"/>
                </a:solidFill>
                <a:ea typeface="Gulim" pitchFamily="34" charset="-127"/>
              </a:rPr>
              <a:t>sobre la transparencia del encaminamiento y la identificación de las llamadas podrían facilitar algún tipo de supervisión por los gobiernos</a:t>
            </a:r>
            <a:endParaRPr lang="en-GB" altLang="ko-KR" sz="18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37435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5</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901700" y="1067368"/>
            <a:ext cx="7683500" cy="66708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s-ES" altLang="ko-KR" sz="2400" b="1" i="1" dirty="0">
                <a:solidFill>
                  <a:srgbClr val="1F497D"/>
                </a:solidFill>
                <a:latin typeface="Calibri" pitchFamily="34" charset="0"/>
                <a:ea typeface="Gulim" pitchFamily="34" charset="-127"/>
                <a:cs typeface="Calibri" pitchFamily="34" charset="0"/>
              </a:rPr>
              <a:t>Mito: La CMTI tiene por objeto imponer la censura</a:t>
            </a:r>
            <a:endParaRPr lang="en-GB" altLang="ko-KR" sz="2400" b="1" i="1" dirty="0">
              <a:solidFill>
                <a:srgbClr val="1F497D"/>
              </a:solidFill>
              <a:latin typeface="Calibri" pitchFamily="34" charset="0"/>
              <a:ea typeface="Gulim" pitchFamily="34" charset="-127"/>
              <a:cs typeface="Calibri" pitchFamily="34" charset="0"/>
            </a:endParaRPr>
          </a:p>
        </p:txBody>
      </p:sp>
      <p:pic>
        <p:nvPicPr>
          <p:cNvPr id="11" name="Picture 10"/>
          <p:cNvPicPr>
            <a:picLocks noChangeAspect="1"/>
          </p:cNvPicPr>
          <p:nvPr/>
        </p:nvPicPr>
        <p:blipFill>
          <a:blip r:embed="rId2">
            <a:alphaModFix amt="86000"/>
          </a:blip>
          <a:stretch>
            <a:fillRect/>
          </a:stretch>
        </p:blipFill>
        <p:spPr>
          <a:xfrm>
            <a:off x="2921000" y="653480"/>
            <a:ext cx="3302000" cy="1600200"/>
          </a:xfrm>
          <a:prstGeom prst="rect">
            <a:avLst/>
          </a:prstGeom>
        </p:spPr>
      </p:pic>
      <p:sp>
        <p:nvSpPr>
          <p:cNvPr id="8" name="TextBox 7"/>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p"/>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722127" y="2075079"/>
            <a:ext cx="7142473" cy="444681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1900" b="1" i="1" dirty="0">
                <a:solidFill>
                  <a:srgbClr val="1F497D"/>
                </a:solidFill>
                <a:ea typeface="Gulim" pitchFamily="34" charset="-127"/>
              </a:rPr>
              <a:t>HECHOS:</a:t>
            </a:r>
            <a:endParaRPr lang="en-GB" altLang="ko-KR" sz="1900" b="1" i="1" dirty="0" smtClean="0">
              <a:solidFill>
                <a:srgbClr val="1F497D"/>
              </a:solidFill>
              <a:ea typeface="Gulim" pitchFamily="34" charset="-127"/>
            </a:endParaRPr>
          </a:p>
          <a:p>
            <a:pPr marL="742950" lvl="2" indent="-342900" algn="l">
              <a:buClr>
                <a:srgbClr val="0E438A"/>
              </a:buClr>
              <a:buSzPct val="110000"/>
              <a:buFont typeface="Arial" pitchFamily="34" charset="0"/>
              <a:buChar char="•"/>
            </a:pPr>
            <a:r>
              <a:rPr lang="en-GB" altLang="ko-KR" sz="1900" dirty="0" smtClean="0">
                <a:solidFill>
                  <a:srgbClr val="1F497D"/>
                </a:solidFill>
                <a:ea typeface="Gulim" pitchFamily="34" charset="-127"/>
              </a:rPr>
              <a:t>Hay </a:t>
            </a:r>
            <a:r>
              <a:rPr lang="en-GB" altLang="ko-KR" sz="1900" dirty="0" err="1">
                <a:solidFill>
                  <a:srgbClr val="1F497D"/>
                </a:solidFill>
                <a:ea typeface="Gulim" pitchFamily="34" charset="-127"/>
              </a:rPr>
              <a:t>propuestas</a:t>
            </a:r>
            <a:r>
              <a:rPr lang="en-GB" altLang="ko-KR" sz="1900" dirty="0">
                <a:solidFill>
                  <a:srgbClr val="1F497D"/>
                </a:solidFill>
                <a:ea typeface="Gulim" pitchFamily="34" charset="-127"/>
              </a:rPr>
              <a:t> </a:t>
            </a:r>
            <a:r>
              <a:rPr lang="en-GB" altLang="ko-KR" sz="1900" dirty="0" err="1">
                <a:solidFill>
                  <a:srgbClr val="1F497D"/>
                </a:solidFill>
                <a:ea typeface="Gulim" pitchFamily="34" charset="-127"/>
              </a:rPr>
              <a:t>para</a:t>
            </a:r>
            <a:r>
              <a:rPr lang="en-GB" altLang="ko-KR" sz="1900" dirty="0">
                <a:solidFill>
                  <a:srgbClr val="1F497D"/>
                </a:solidFill>
                <a:ea typeface="Gulim" pitchFamily="34" charset="-127"/>
              </a:rPr>
              <a:t>:</a:t>
            </a:r>
            <a:endParaRPr lang="en-GB" altLang="ko-KR" sz="1900" dirty="0" smtClean="0">
              <a:solidFill>
                <a:srgbClr val="1F497D"/>
              </a:solidFill>
              <a:ea typeface="Gulim" pitchFamily="34" charset="-127"/>
            </a:endParaRPr>
          </a:p>
          <a:p>
            <a:pPr marL="400050" lvl="2" algn="l">
              <a:buClr>
                <a:srgbClr val="0E438A"/>
              </a:buClr>
              <a:buSzPct val="110000"/>
            </a:pPr>
            <a:r>
              <a:rPr lang="en-GB" altLang="ko-KR" sz="1900" dirty="0" smtClean="0">
                <a:solidFill>
                  <a:srgbClr val="1F497D"/>
                </a:solidFill>
                <a:ea typeface="Gulim" pitchFamily="34" charset="-127"/>
              </a:rPr>
              <a:t>		- </a:t>
            </a:r>
            <a:r>
              <a:rPr lang="es-ES" altLang="ko-KR" sz="1900" dirty="0" smtClean="0">
                <a:solidFill>
                  <a:srgbClr val="1F497D"/>
                </a:solidFill>
                <a:ea typeface="Gulim" pitchFamily="34" charset="-127"/>
              </a:rPr>
              <a:t>fomentar </a:t>
            </a:r>
            <a:r>
              <a:rPr lang="es-ES" altLang="ko-KR" sz="1900" dirty="0">
                <a:solidFill>
                  <a:srgbClr val="1F497D"/>
                </a:solidFill>
                <a:ea typeface="Gulim" pitchFamily="34" charset="-127"/>
              </a:rPr>
              <a:t>la cooperación a fin de luchar contra el spam</a:t>
            </a:r>
            <a:endParaRPr lang="en-GB" altLang="ko-KR" sz="1900" dirty="0" smtClean="0">
              <a:solidFill>
                <a:srgbClr val="1F497D"/>
              </a:solidFill>
              <a:ea typeface="Gulim" pitchFamily="34" charset="-127"/>
            </a:endParaRPr>
          </a:p>
          <a:p>
            <a:pPr marL="400050" lvl="2" algn="l">
              <a:buClr>
                <a:srgbClr val="0E438A"/>
              </a:buClr>
              <a:buSzPct val="110000"/>
            </a:pPr>
            <a:r>
              <a:rPr lang="en-GB" altLang="ko-KR" sz="1900" dirty="0" smtClean="0">
                <a:solidFill>
                  <a:srgbClr val="1F497D"/>
                </a:solidFill>
                <a:ea typeface="Gulim" pitchFamily="34" charset="-127"/>
              </a:rPr>
              <a:t>		- </a:t>
            </a:r>
            <a:r>
              <a:rPr lang="es-ES" altLang="ko-KR" sz="1900" dirty="0" smtClean="0">
                <a:solidFill>
                  <a:srgbClr val="1F497D"/>
                </a:solidFill>
                <a:ea typeface="Gulim" pitchFamily="34" charset="-127"/>
              </a:rPr>
              <a:t>mejorar </a:t>
            </a:r>
            <a:r>
              <a:rPr lang="es-ES" altLang="ko-KR" sz="1900" dirty="0">
                <a:solidFill>
                  <a:srgbClr val="1F497D"/>
                </a:solidFill>
                <a:ea typeface="Gulim" pitchFamily="34" charset="-127"/>
              </a:rPr>
              <a:t>la seguridad de la red y la protección de la </a:t>
            </a:r>
            <a:r>
              <a:rPr lang="es-ES" altLang="ko-KR" sz="1900" dirty="0" smtClean="0">
                <a:solidFill>
                  <a:srgbClr val="1F497D"/>
                </a:solidFill>
                <a:ea typeface="Gulim" pitchFamily="34" charset="-127"/>
              </a:rPr>
              <a:t>				  privacidad</a:t>
            </a:r>
            <a:endParaRPr lang="en-GB" altLang="ko-KR" sz="1900" dirty="0" smtClean="0">
              <a:solidFill>
                <a:srgbClr val="1F497D"/>
              </a:solidFill>
              <a:ea typeface="Gulim" pitchFamily="34" charset="-127"/>
            </a:endParaRPr>
          </a:p>
          <a:p>
            <a:pPr marL="742950" lvl="2" indent="-342900" algn="l">
              <a:buClr>
                <a:srgbClr val="0E438A"/>
              </a:buClr>
              <a:buSzPct val="110000"/>
              <a:buFont typeface="Arial" pitchFamily="34" charset="0"/>
              <a:buChar char="•"/>
            </a:pPr>
            <a:r>
              <a:rPr lang="es-ES" altLang="ko-KR" sz="1900" dirty="0" smtClean="0">
                <a:solidFill>
                  <a:srgbClr val="1F497D"/>
                </a:solidFill>
                <a:ea typeface="Gulim" pitchFamily="34" charset="-127"/>
              </a:rPr>
              <a:t>En </a:t>
            </a:r>
            <a:r>
              <a:rPr lang="es-ES" altLang="ko-KR" sz="1900" dirty="0">
                <a:solidFill>
                  <a:srgbClr val="1F497D"/>
                </a:solidFill>
                <a:ea typeface="Gulim" pitchFamily="34" charset="-127"/>
              </a:rPr>
              <a:t>el Artículo 33 de la Constitución de la UIT, los Estados Miembros reconocen al público el derecho a comunicarse por medio de las telecomunicaciones internacionales</a:t>
            </a:r>
            <a:endParaRPr lang="en-US" altLang="ko-KR" sz="1900" dirty="0">
              <a:solidFill>
                <a:srgbClr val="1F497D"/>
              </a:solidFill>
              <a:ea typeface="Gulim" pitchFamily="34" charset="-127"/>
            </a:endParaRPr>
          </a:p>
          <a:p>
            <a:pPr marL="742950" lvl="2" indent="-342900" algn="l">
              <a:buClr>
                <a:srgbClr val="0E438A"/>
              </a:buClr>
              <a:buSzPct val="110000"/>
              <a:buFont typeface="Arial" pitchFamily="34" charset="0"/>
              <a:buChar char="•"/>
            </a:pPr>
            <a:r>
              <a:rPr lang="es-ES" altLang="ko-KR" sz="1900" dirty="0">
                <a:solidFill>
                  <a:srgbClr val="1F497D"/>
                </a:solidFill>
                <a:ea typeface="Gulim" pitchFamily="34" charset="-127"/>
              </a:rPr>
              <a:t>La mayoría de los países ya han adoptado medidas para, por ejemplo, proteger a los titulares de derechos de autor, impedir la difamación, etc. Esas medidas están autorizadas en el Artículo 34 de la Constitución de la UIT</a:t>
            </a:r>
            <a:endParaRPr lang="en-US" altLang="ko-KR" sz="1900"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1900" dirty="0" smtClean="0">
                <a:solidFill>
                  <a:srgbClr val="1F497D"/>
                </a:solidFill>
                <a:ea typeface="Gulim" pitchFamily="34" charset="-127"/>
              </a:rPr>
              <a:t>El </a:t>
            </a:r>
            <a:r>
              <a:rPr lang="es-ES" altLang="ko-KR" sz="1900" dirty="0">
                <a:solidFill>
                  <a:srgbClr val="1F497D"/>
                </a:solidFill>
                <a:ea typeface="Gulim" pitchFamily="34" charset="-127"/>
              </a:rPr>
              <a:t>RTI no puede contradecir a la Constitución</a:t>
            </a:r>
            <a:endParaRPr lang="en-GB" altLang="ko-KR" sz="19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37435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6</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9" name="Content Placeholder 2"/>
          <p:cNvSpPr txBox="1">
            <a:spLocks/>
          </p:cNvSpPr>
          <p:nvPr/>
        </p:nvSpPr>
        <p:spPr>
          <a:xfrm>
            <a:off x="507203" y="1066800"/>
            <a:ext cx="8344697" cy="74929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s-ES" altLang="ko-KR" sz="2400" b="1" i="1" dirty="0">
                <a:solidFill>
                  <a:srgbClr val="1F497D"/>
                </a:solidFill>
                <a:latin typeface="Calibri" pitchFamily="34" charset="0"/>
                <a:ea typeface="Gulim" pitchFamily="34" charset="-127"/>
                <a:cs typeface="Calibri" pitchFamily="34" charset="0"/>
              </a:rPr>
              <a:t>Mito: Las propuestas relacionadas con la seguridad podrían obstaculizar la libre circulación de información</a:t>
            </a:r>
            <a:endParaRPr lang="en-GB" altLang="ko-KR" sz="2400" b="1" i="1" dirty="0">
              <a:solidFill>
                <a:srgbClr val="1F497D"/>
              </a:solidFill>
              <a:latin typeface="Calibri" pitchFamily="34" charset="0"/>
              <a:ea typeface="Gulim" pitchFamily="34" charset="-127"/>
              <a:cs typeface="Calibri" pitchFamily="34" charset="0"/>
            </a:endParaRPr>
          </a:p>
        </p:txBody>
      </p:sp>
      <p:pic>
        <p:nvPicPr>
          <p:cNvPr id="10" name="Picture 9"/>
          <p:cNvPicPr>
            <a:picLocks noChangeAspect="1"/>
          </p:cNvPicPr>
          <p:nvPr/>
        </p:nvPicPr>
        <p:blipFill>
          <a:blip r:embed="rId2">
            <a:alphaModFix amt="86000"/>
          </a:blip>
          <a:stretch>
            <a:fillRect/>
          </a:stretch>
        </p:blipFill>
        <p:spPr>
          <a:xfrm>
            <a:off x="2921000" y="653480"/>
            <a:ext cx="3302000" cy="1600200"/>
          </a:xfrm>
          <a:prstGeom prst="rect">
            <a:avLst/>
          </a:prstGeom>
        </p:spPr>
      </p:pic>
      <p:sp>
        <p:nvSpPr>
          <p:cNvPr id="11" name="TextBox 10"/>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45558" y="2065545"/>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1900" b="1" i="1" dirty="0">
                <a:solidFill>
                  <a:srgbClr val="1F497D"/>
                </a:solidFill>
                <a:ea typeface="Gulim" pitchFamily="34" charset="-127"/>
              </a:rPr>
              <a:t>HECHOS:</a:t>
            </a:r>
            <a:endParaRPr lang="en-GB" altLang="ko-KR" sz="1900" b="1" i="1" dirty="0" smtClean="0">
              <a:solidFill>
                <a:srgbClr val="1F497D"/>
              </a:solidFill>
              <a:ea typeface="Gulim" pitchFamily="34" charset="-127"/>
            </a:endParaRPr>
          </a:p>
          <a:p>
            <a:pPr marL="400050" lvl="2" algn="l">
              <a:buClr>
                <a:srgbClr val="0E438A"/>
              </a:buClr>
              <a:buSzPct val="110000"/>
            </a:pPr>
            <a:r>
              <a:rPr lang="en-US" altLang="ko-KR" sz="1900" dirty="0">
                <a:solidFill>
                  <a:srgbClr val="1F497D"/>
                </a:solidFill>
                <a:latin typeface="Calibri" pitchFamily="34" charset="0"/>
                <a:ea typeface="Gulim" pitchFamily="34" charset="-127"/>
                <a:cs typeface="Calibri" pitchFamily="34" charset="0"/>
              </a:rPr>
              <a:t>Hay </a:t>
            </a:r>
            <a:r>
              <a:rPr lang="en-US" altLang="ko-KR" sz="1900" dirty="0" err="1">
                <a:solidFill>
                  <a:srgbClr val="1F497D"/>
                </a:solidFill>
                <a:latin typeface="Calibri" pitchFamily="34" charset="0"/>
                <a:ea typeface="Gulim" pitchFamily="34" charset="-127"/>
                <a:cs typeface="Calibri" pitchFamily="34" charset="0"/>
              </a:rPr>
              <a:t>propuestas</a:t>
            </a:r>
            <a:r>
              <a:rPr lang="en-US" altLang="ko-KR" sz="1900" dirty="0">
                <a:solidFill>
                  <a:srgbClr val="1F497D"/>
                </a:solidFill>
                <a:latin typeface="Calibri" pitchFamily="34" charset="0"/>
                <a:ea typeface="Gulim" pitchFamily="34" charset="-127"/>
                <a:cs typeface="Calibri" pitchFamily="34" charset="0"/>
              </a:rPr>
              <a:t> </a:t>
            </a:r>
            <a:r>
              <a:rPr lang="en-US" altLang="ko-KR" sz="1900" dirty="0" err="1">
                <a:solidFill>
                  <a:srgbClr val="1F497D"/>
                </a:solidFill>
                <a:latin typeface="Calibri" pitchFamily="34" charset="0"/>
                <a:ea typeface="Gulim" pitchFamily="34" charset="-127"/>
                <a:cs typeface="Calibri" pitchFamily="34" charset="0"/>
              </a:rPr>
              <a:t>para</a:t>
            </a:r>
            <a:r>
              <a:rPr lang="en-US" altLang="ko-KR" sz="1900" dirty="0">
                <a:solidFill>
                  <a:srgbClr val="1F497D"/>
                </a:solidFill>
                <a:latin typeface="Calibri" pitchFamily="34" charset="0"/>
                <a:ea typeface="Gulim" pitchFamily="34" charset="-127"/>
                <a:cs typeface="Calibri" pitchFamily="34" charset="0"/>
              </a:rPr>
              <a:t>:</a:t>
            </a:r>
            <a:endParaRPr lang="en-US" altLang="ko-KR" sz="19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pitchFamily="34" charset="0"/>
              <a:buChar char="•"/>
            </a:pPr>
            <a:r>
              <a:rPr lang="es-ES" altLang="ko-KR" sz="1900" dirty="0" smtClean="0">
                <a:solidFill>
                  <a:srgbClr val="1F497D"/>
                </a:solidFill>
                <a:latin typeface="Calibri" pitchFamily="34" charset="0"/>
                <a:ea typeface="Gulim" pitchFamily="34" charset="-127"/>
                <a:cs typeface="Calibri" pitchFamily="34" charset="0"/>
              </a:rPr>
              <a:t>limitar </a:t>
            </a:r>
            <a:r>
              <a:rPr lang="es-ES" altLang="ko-KR" sz="1900" dirty="0">
                <a:solidFill>
                  <a:srgbClr val="1F497D"/>
                </a:solidFill>
                <a:latin typeface="Calibri" pitchFamily="34" charset="0"/>
                <a:ea typeface="Gulim" pitchFamily="34" charset="-127"/>
                <a:cs typeface="Calibri" pitchFamily="34" charset="0"/>
              </a:rPr>
              <a:t>los precios de la itinerancia – sobre la base de los costes, los precios en el país visitado o los precios en el país de origen</a:t>
            </a:r>
            <a:endParaRPr lang="en-GB" altLang="ko-KR" sz="1900" dirty="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pitchFamily="34" charset="0"/>
              <a:buChar char="•"/>
            </a:pPr>
            <a:r>
              <a:rPr lang="es-ES" altLang="ko-KR" sz="1900" dirty="0" smtClean="0">
                <a:solidFill>
                  <a:srgbClr val="1F497D"/>
                </a:solidFill>
                <a:ea typeface="Gulim" pitchFamily="34" charset="-127"/>
              </a:rPr>
              <a:t>garantizar </a:t>
            </a:r>
            <a:r>
              <a:rPr lang="es-ES" altLang="ko-KR" sz="1900" dirty="0">
                <a:solidFill>
                  <a:srgbClr val="1F497D"/>
                </a:solidFill>
                <a:ea typeface="Gulim" pitchFamily="34" charset="-127"/>
              </a:rPr>
              <a:t>la transparencia de los precios, al por mayor y al por menor, en general y para la itinerancia</a:t>
            </a:r>
            <a:endParaRPr lang="en-GB" altLang="ko-KR" sz="1900" dirty="0" smtClean="0">
              <a:solidFill>
                <a:srgbClr val="1F497D"/>
              </a:solidFill>
              <a:ea typeface="Gulim" pitchFamily="34" charset="-127"/>
            </a:endParaRPr>
          </a:p>
          <a:p>
            <a:pPr marL="742950" lvl="2" indent="-342900" algn="l">
              <a:buClr>
                <a:srgbClr val="0E438A"/>
              </a:buClr>
              <a:buSzPct val="110000"/>
              <a:buFont typeface="Arial" pitchFamily="34" charset="0"/>
              <a:buChar char="•"/>
            </a:pPr>
            <a:r>
              <a:rPr lang="es-ES" altLang="ko-KR" sz="1900" dirty="0" smtClean="0">
                <a:solidFill>
                  <a:srgbClr val="1F497D"/>
                </a:solidFill>
                <a:ea typeface="Gulim" pitchFamily="34" charset="-127"/>
              </a:rPr>
              <a:t>fomentar </a:t>
            </a:r>
            <a:r>
              <a:rPr lang="es-ES" altLang="ko-KR" sz="1900" dirty="0">
                <a:solidFill>
                  <a:srgbClr val="1F497D"/>
                </a:solidFill>
                <a:ea typeface="Gulim" pitchFamily="34" charset="-127"/>
              </a:rPr>
              <a:t>una tarificación basada en los costes</a:t>
            </a:r>
            <a:endParaRPr lang="en-GB" altLang="ko-KR" sz="1900" dirty="0" smtClean="0">
              <a:solidFill>
                <a:srgbClr val="1F497D"/>
              </a:solidFill>
              <a:ea typeface="Gulim" pitchFamily="34" charset="-127"/>
            </a:endParaRPr>
          </a:p>
          <a:p>
            <a:pPr marL="742950" lvl="2" indent="-342900" algn="l">
              <a:buClr>
                <a:srgbClr val="0E438A"/>
              </a:buClr>
              <a:buSzPct val="110000"/>
              <a:buFont typeface="Arial" pitchFamily="34" charset="0"/>
              <a:buChar char="•"/>
            </a:pPr>
            <a:r>
              <a:rPr lang="es-ES" altLang="ko-KR" sz="1900" dirty="0" smtClean="0">
                <a:solidFill>
                  <a:srgbClr val="1F497D"/>
                </a:solidFill>
                <a:ea typeface="Gulim" pitchFamily="34" charset="-127"/>
              </a:rPr>
              <a:t>garantizar </a:t>
            </a:r>
            <a:r>
              <a:rPr lang="es-ES" altLang="ko-KR" sz="1900" dirty="0">
                <a:solidFill>
                  <a:srgbClr val="1F497D"/>
                </a:solidFill>
                <a:ea typeface="Gulim" pitchFamily="34" charset="-127"/>
              </a:rPr>
              <a:t>la transmisión de los identificadores de la parte llamante</a:t>
            </a:r>
            <a:endParaRPr lang="en-GB" altLang="ko-KR" sz="1900" dirty="0">
              <a:solidFill>
                <a:srgbClr val="1F497D"/>
              </a:solidFill>
              <a:ea typeface="Gulim" pitchFamily="34" charset="-127"/>
            </a:endParaRPr>
          </a:p>
          <a:p>
            <a:pPr marL="742950" lvl="2" indent="-342900" algn="l">
              <a:buClr>
                <a:srgbClr val="0E438A"/>
              </a:buClr>
              <a:buSzPct val="110000"/>
              <a:buFont typeface="Arial" pitchFamily="34" charset="0"/>
              <a:buChar char="•"/>
            </a:pPr>
            <a:r>
              <a:rPr lang="es-ES" altLang="ko-KR" sz="1900" dirty="0" smtClean="0">
                <a:solidFill>
                  <a:srgbClr val="1F497D"/>
                </a:solidFill>
                <a:ea typeface="Gulim" pitchFamily="34" charset="-127"/>
              </a:rPr>
              <a:t>luchar </a:t>
            </a:r>
            <a:r>
              <a:rPr lang="es-ES" altLang="ko-KR" sz="1900" dirty="0">
                <a:solidFill>
                  <a:srgbClr val="1F497D"/>
                </a:solidFill>
                <a:ea typeface="Gulim" pitchFamily="34" charset="-127"/>
              </a:rPr>
              <a:t>contra el fraude, especialmente en la utilización indebida de números telefónicos</a:t>
            </a:r>
            <a:endParaRPr lang="en-GB" altLang="ko-KR" sz="1900" dirty="0" smtClean="0">
              <a:solidFill>
                <a:srgbClr val="1F497D"/>
              </a:solidFill>
              <a:ea typeface="Gulim" pitchFamily="34" charset="-127"/>
            </a:endParaRPr>
          </a:p>
          <a:p>
            <a:pPr marL="742950" lvl="2" indent="-342900" algn="l">
              <a:buClr>
                <a:srgbClr val="0E438A"/>
              </a:buClr>
              <a:buSzPct val="110000"/>
              <a:buFont typeface="Arial" pitchFamily="34" charset="0"/>
              <a:buChar char="•"/>
            </a:pPr>
            <a:r>
              <a:rPr lang="es-ES" sz="1900" dirty="0" smtClean="0">
                <a:solidFill>
                  <a:srgbClr val="1F497D"/>
                </a:solidFill>
              </a:rPr>
              <a:t>mejorar </a:t>
            </a:r>
            <a:r>
              <a:rPr lang="es-ES" sz="1900" dirty="0">
                <a:solidFill>
                  <a:srgbClr val="1F497D"/>
                </a:solidFill>
              </a:rPr>
              <a:t>el acceso de las personas con discapacidad</a:t>
            </a:r>
            <a:r>
              <a:rPr lang="en-US" sz="1900" dirty="0" smtClean="0">
                <a:solidFill>
                  <a:srgbClr val="1F497D"/>
                </a:solidFill>
              </a:rPr>
              <a:t>  </a:t>
            </a:r>
            <a:endParaRPr lang="en-GB" altLang="ko-KR" sz="1900" dirty="0">
              <a:solidFill>
                <a:srgbClr val="1F497D"/>
              </a:solidFill>
              <a:ea typeface="Gulim" pitchFamily="34" charset="-127"/>
            </a:endParaRPr>
          </a:p>
          <a:p>
            <a:pPr marL="400050" lvl="2" algn="l">
              <a:buClr>
                <a:srgbClr val="0E438A"/>
              </a:buClr>
              <a:buSzPct val="110000"/>
            </a:pPr>
            <a:endParaRPr lang="en-GB" altLang="ko-KR" sz="2000" dirty="0" smtClean="0">
              <a:solidFill>
                <a:srgbClr val="1F497D"/>
              </a:solidFill>
              <a:ea typeface="Gulim" pitchFamily="34" charset="-127"/>
            </a:endParaRPr>
          </a:p>
          <a:p>
            <a:pPr algn="l"/>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37435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7</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9" name="Content Placeholder 2"/>
          <p:cNvSpPr txBox="1">
            <a:spLocks/>
          </p:cNvSpPr>
          <p:nvPr/>
        </p:nvSpPr>
        <p:spPr>
          <a:xfrm>
            <a:off x="458882" y="1034711"/>
            <a:ext cx="8393017" cy="622300"/>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s-ES" altLang="ko-KR" sz="2400" b="1" i="1" dirty="0">
                <a:solidFill>
                  <a:srgbClr val="1F497D"/>
                </a:solidFill>
                <a:latin typeface="Calibri" pitchFamily="34" charset="0"/>
                <a:ea typeface="Gulim" pitchFamily="34" charset="-127"/>
                <a:cs typeface="Calibri" pitchFamily="34" charset="0"/>
              </a:rPr>
              <a:t>Mito: La CMTI podría perjudicar los intereses de los consumidores</a:t>
            </a:r>
            <a:endParaRPr lang="en-GB" altLang="ko-KR" sz="2400" b="1" i="1" dirty="0">
              <a:solidFill>
                <a:srgbClr val="1F497D"/>
              </a:solidFill>
              <a:ea typeface="Gulim" pitchFamily="34" charset="-127"/>
            </a:endParaRPr>
          </a:p>
        </p:txBody>
      </p:sp>
      <p:pic>
        <p:nvPicPr>
          <p:cNvPr id="10" name="Picture 9"/>
          <p:cNvPicPr>
            <a:picLocks noChangeAspect="1"/>
          </p:cNvPicPr>
          <p:nvPr/>
        </p:nvPicPr>
        <p:blipFill>
          <a:blip r:embed="rId2">
            <a:alphaModFix amt="86000"/>
          </a:blip>
          <a:stretch>
            <a:fillRect/>
          </a:stretch>
        </p:blipFill>
        <p:spPr>
          <a:xfrm>
            <a:off x="2921000" y="653480"/>
            <a:ext cx="3302000" cy="1600200"/>
          </a:xfrm>
          <a:prstGeom prst="rect">
            <a:avLst/>
          </a:prstGeom>
        </p:spPr>
      </p:pic>
      <p:sp>
        <p:nvSpPr>
          <p:cNvPr id="11" name="TextBox 10"/>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500"/>
                                        <p:tgtEl>
                                          <p:spTgt spid="5">
                                            <p:txEl>
                                              <p:pRg st="6" end="6"/>
                                            </p:txEl>
                                          </p:spTgt>
                                        </p:tgtEl>
                                      </p:cBhvr>
                                    </p:animEffect>
                                  </p:childTnLst>
                                  <p:subTnLst>
                                    <p:animClr clrSpc="rgb" dir="cw">
                                      <p:cBhvr override="childStyle">
                                        <p:cTn dur="1" fill="hold" display="0" masterRel="nextClick" afterEffect="1"/>
                                        <p:tgtEl>
                                          <p:spTgt spid="5">
                                            <p:txEl>
                                              <p:pRg st="6" end="6"/>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animEffect transition="in" filter="fade">
                                      <p:cBhvr>
                                        <p:cTn id="57" dur="500"/>
                                        <p:tgtEl>
                                          <p:spTgt spid="5">
                                            <p:txEl>
                                              <p:pRg st="7" end="7"/>
                                            </p:txEl>
                                          </p:spTgt>
                                        </p:tgtEl>
                                      </p:cBhvr>
                                    </p:animEffect>
                                  </p:childTnLst>
                                  <p:subTnLst>
                                    <p:animClr clrSpc="rgb" dir="cw">
                                      <p:cBhvr override="childStyle">
                                        <p:cTn dur="1" fill="hold" display="0" masterRel="nextClick" afterEffect="1"/>
                                        <p:tgtEl>
                                          <p:spTgt spid="5">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56" name="TextBox 155"/>
          <p:cNvSpPr txBox="1"/>
          <p:nvPr/>
        </p:nvSpPr>
        <p:spPr>
          <a:xfrm>
            <a:off x="2451399" y="738385"/>
            <a:ext cx="5061969" cy="1569660"/>
          </a:xfrm>
          <a:prstGeom prst="rect">
            <a:avLst/>
          </a:prstGeom>
          <a:noFill/>
        </p:spPr>
        <p:txBody>
          <a:bodyPr wrap="square" rtlCol="0">
            <a:spAutoFit/>
          </a:bodyPr>
          <a:lstStyle/>
          <a:p>
            <a:pPr algn="r"/>
            <a:r>
              <a:rPr lang="es-ES" sz="3200" b="1" dirty="0"/>
              <a:t>Conferencia Mundial </a:t>
            </a:r>
            <a:r>
              <a:rPr lang="es-ES" sz="3200" b="1" dirty="0" smtClean="0"/>
              <a:t/>
            </a:r>
            <a:br>
              <a:rPr lang="es-ES" sz="3200" b="1" dirty="0" smtClean="0"/>
            </a:br>
            <a:r>
              <a:rPr lang="es-ES" sz="3200" b="1" dirty="0" smtClean="0"/>
              <a:t>de </a:t>
            </a:r>
            <a:r>
              <a:rPr lang="es-ES" sz="3200" b="1" dirty="0"/>
              <a:t>Telecomunicaciones Internacionales</a:t>
            </a:r>
            <a:endParaRPr lang="en-US" sz="3200" b="1" dirty="0"/>
          </a:p>
        </p:txBody>
      </p:sp>
      <p:sp>
        <p:nvSpPr>
          <p:cNvPr id="157" name="TextBox 156"/>
          <p:cNvSpPr txBox="1"/>
          <p:nvPr/>
        </p:nvSpPr>
        <p:spPr>
          <a:xfrm>
            <a:off x="3579722" y="2447769"/>
            <a:ext cx="3933646" cy="830997"/>
          </a:xfrm>
          <a:prstGeom prst="rect">
            <a:avLst/>
          </a:prstGeom>
          <a:noFill/>
        </p:spPr>
        <p:txBody>
          <a:bodyPr wrap="square" rtlCol="0">
            <a:spAutoFit/>
          </a:bodyPr>
          <a:lstStyle/>
          <a:p>
            <a:pPr algn="r"/>
            <a:r>
              <a:rPr lang="fr-CH" sz="2400" b="1" dirty="0"/>
              <a:t>3-14 de </a:t>
            </a:r>
            <a:r>
              <a:rPr lang="fr-CH" sz="2400" b="1" dirty="0" err="1"/>
              <a:t>diciembre</a:t>
            </a:r>
            <a:r>
              <a:rPr lang="fr-CH" sz="2400" b="1" dirty="0"/>
              <a:t> de 2012</a:t>
            </a:r>
            <a:endParaRPr lang="fr-CH" sz="2400" b="1" dirty="0" smtClean="0"/>
          </a:p>
          <a:p>
            <a:pPr algn="r"/>
            <a:r>
              <a:rPr lang="fr-CH" sz="2400" dirty="0"/>
              <a:t>Dubai (EAU)</a:t>
            </a:r>
            <a:endParaRPr lang="en-US" sz="2800" dirty="0"/>
          </a:p>
        </p:txBody>
      </p:sp>
    </p:spTree>
    <p:extLst>
      <p:ext uri="{BB962C8B-B14F-4D97-AF65-F5344CB8AC3E}">
        <p14:creationId xmlns:p14="http://schemas.microsoft.com/office/powerpoint/2010/main" val="1344969797"/>
      </p:ext>
    </p:extLst>
  </p:cSld>
  <p:clrMapOvr>
    <a:masterClrMapping/>
  </p:clrMapOvr>
  <p:transition spd="slow" advClick="0" advTm="1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568450" y="2392580"/>
            <a:ext cx="7283449"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a:solidFill>
                  <a:srgbClr val="1F497D"/>
                </a:solidFill>
                <a:ea typeface="Gulim" pitchFamily="34" charset="-127"/>
              </a:rPr>
              <a:t>HECHOS:</a:t>
            </a:r>
            <a:endParaRPr lang="en-GB" altLang="ko-KR" sz="2000" b="1" i="1"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Muchas </a:t>
            </a:r>
            <a:r>
              <a:rPr lang="es-ES" altLang="ko-KR" sz="2000" dirty="0">
                <a:solidFill>
                  <a:srgbClr val="1F497D"/>
                </a:solidFill>
                <a:latin typeface="Calibri" pitchFamily="34" charset="0"/>
                <a:ea typeface="Gulim" pitchFamily="34" charset="-127"/>
                <a:cs typeface="Calibri" pitchFamily="34" charset="0"/>
              </a:rPr>
              <a:t>Recomendaciones (normas) se consideraban generalmente vinculantes antes de 1988</a:t>
            </a:r>
            <a:endParaRPr lang="en-GB"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ea typeface="Gulim" pitchFamily="34" charset="-127"/>
              </a:rPr>
              <a:t>En </a:t>
            </a:r>
            <a:r>
              <a:rPr lang="es-ES" altLang="ko-KR" sz="2000" dirty="0">
                <a:solidFill>
                  <a:srgbClr val="1F497D"/>
                </a:solidFill>
                <a:ea typeface="Gulim" pitchFamily="34" charset="-127"/>
              </a:rPr>
              <a:t>otros campos, es común que legislaciones o reglamentaciones den fuerza vinculante a normas elaboradas por organizaciones privadas: electricidad, fontanería, contabilidad, etc.</a:t>
            </a:r>
            <a:endParaRPr lang="en-GB" altLang="ko-KR" sz="2000" dirty="0" smtClean="0">
              <a:solidFill>
                <a:srgbClr val="1F497D"/>
              </a:solidFill>
              <a:ea typeface="Gulim" pitchFamily="34" charset="-127"/>
            </a:endParaRPr>
          </a:p>
          <a:p>
            <a:pPr marL="742950" lvl="2" indent="-342900" algn="l">
              <a:buClr>
                <a:srgbClr val="0E438A"/>
              </a:buClr>
              <a:buSzPct val="110000"/>
              <a:buFont typeface="Arial"/>
              <a:buChar char="•"/>
            </a:pPr>
            <a:r>
              <a:rPr lang="es-ES" sz="2000" dirty="0" smtClean="0">
                <a:solidFill>
                  <a:srgbClr val="1F497D"/>
                </a:solidFill>
                <a:latin typeface="Calibri" pitchFamily="34" charset="0"/>
                <a:ea typeface="Gulim" pitchFamily="34" charset="-127"/>
                <a:cs typeface="Calibri" pitchFamily="34" charset="0"/>
              </a:rPr>
              <a:t>Las </a:t>
            </a:r>
            <a:r>
              <a:rPr lang="es-ES" sz="2000" dirty="0">
                <a:solidFill>
                  <a:srgbClr val="1F497D"/>
                </a:solidFill>
                <a:latin typeface="Calibri" pitchFamily="34" charset="0"/>
                <a:ea typeface="Gulim" pitchFamily="34" charset="-127"/>
                <a:cs typeface="Calibri" pitchFamily="34" charset="0"/>
              </a:rPr>
              <a:t>Recomendaciones sólo pueden ser obligatorias si así lo decide una autoridad nacional</a:t>
            </a:r>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37435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8</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9" name="Content Placeholder 2"/>
          <p:cNvSpPr txBox="1">
            <a:spLocks/>
          </p:cNvSpPr>
          <p:nvPr/>
        </p:nvSpPr>
        <p:spPr>
          <a:xfrm>
            <a:off x="507202" y="1030049"/>
            <a:ext cx="8344697" cy="9706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s-ES" altLang="ko-KR" sz="2400" b="1" i="1" dirty="0">
                <a:solidFill>
                  <a:srgbClr val="1F497D"/>
                </a:solidFill>
                <a:latin typeface="Calibri" pitchFamily="34" charset="0"/>
                <a:ea typeface="Gulim" pitchFamily="34" charset="-127"/>
                <a:cs typeface="Calibri" pitchFamily="34" charset="0"/>
              </a:rPr>
              <a:t>Mito: Las propuestas de dar fuerza vinculante a ciertas Recomendaciones del UIT-T no tienen precedente</a:t>
            </a:r>
            <a:endParaRPr lang="en-GB" altLang="ko-KR" sz="2400" b="1" i="1" dirty="0">
              <a:solidFill>
                <a:srgbClr val="1F497D"/>
              </a:solidFill>
              <a:latin typeface="Calibri" pitchFamily="34" charset="0"/>
              <a:ea typeface="Gulim" pitchFamily="34" charset="-127"/>
              <a:cs typeface="Calibri" pitchFamily="34" charset="0"/>
            </a:endParaRPr>
          </a:p>
        </p:txBody>
      </p:sp>
      <p:pic>
        <p:nvPicPr>
          <p:cNvPr id="10" name="Picture 9"/>
          <p:cNvPicPr>
            <a:picLocks noChangeAspect="1"/>
          </p:cNvPicPr>
          <p:nvPr/>
        </p:nvPicPr>
        <p:blipFill>
          <a:blip r:embed="rId2">
            <a:alphaModFix amt="86000"/>
          </a:blip>
          <a:stretch>
            <a:fillRect/>
          </a:stretch>
        </p:blipFill>
        <p:spPr>
          <a:xfrm>
            <a:off x="2921000" y="653480"/>
            <a:ext cx="3302000" cy="1600200"/>
          </a:xfrm>
          <a:prstGeom prst="rect">
            <a:avLst/>
          </a:prstGeom>
        </p:spPr>
      </p:pic>
      <p:sp>
        <p:nvSpPr>
          <p:cNvPr id="11" name="TextBox 10"/>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09700" y="1833780"/>
            <a:ext cx="7442200"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1900" b="1" i="1" dirty="0">
                <a:solidFill>
                  <a:srgbClr val="1F497D"/>
                </a:solidFill>
                <a:ea typeface="Gulim" pitchFamily="34" charset="-127"/>
              </a:rPr>
              <a:t>HECHOS:</a:t>
            </a:r>
            <a:endParaRPr lang="en-GB" altLang="ko-KR" sz="1900" b="1" i="1"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1900" dirty="0" smtClean="0">
                <a:solidFill>
                  <a:srgbClr val="1F497D"/>
                </a:solidFill>
                <a:latin typeface="Calibri" pitchFamily="34" charset="0"/>
                <a:ea typeface="Gulim" pitchFamily="34" charset="-127"/>
                <a:cs typeface="Calibri" pitchFamily="34" charset="0"/>
              </a:rPr>
              <a:t>La </a:t>
            </a:r>
            <a:r>
              <a:rPr lang="es-ES" altLang="ko-KR" sz="1900" dirty="0">
                <a:solidFill>
                  <a:srgbClr val="1F497D"/>
                </a:solidFill>
                <a:latin typeface="Calibri" pitchFamily="34" charset="0"/>
                <a:ea typeface="Gulim" pitchFamily="34" charset="-127"/>
                <a:cs typeface="Calibri" pitchFamily="34" charset="0"/>
              </a:rPr>
              <a:t>Secretaría de la UIT atiende a los deseos de los miembros. Todos los debates se basan en propuestas de los </a:t>
            </a:r>
            <a:r>
              <a:rPr lang="es-ES" altLang="ko-KR" sz="1900" dirty="0" smtClean="0">
                <a:solidFill>
                  <a:srgbClr val="1F497D"/>
                </a:solidFill>
                <a:latin typeface="Calibri" pitchFamily="34" charset="0"/>
                <a:ea typeface="Gulim" pitchFamily="34" charset="-127"/>
                <a:cs typeface="Calibri" pitchFamily="34" charset="0"/>
              </a:rPr>
              <a:t>Estados Miembros de </a:t>
            </a:r>
            <a:r>
              <a:rPr lang="es-ES" altLang="ko-KR" sz="1900" dirty="0">
                <a:solidFill>
                  <a:srgbClr val="1F497D"/>
                </a:solidFill>
                <a:latin typeface="Calibri" pitchFamily="34" charset="0"/>
                <a:ea typeface="Gulim" pitchFamily="34" charset="-127"/>
                <a:cs typeface="Calibri" pitchFamily="34" charset="0"/>
              </a:rPr>
              <a:t>la UIT</a:t>
            </a:r>
            <a:endParaRPr lang="en-US" altLang="ko-KR" sz="19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1900" dirty="0" smtClean="0">
                <a:solidFill>
                  <a:srgbClr val="1F497D"/>
                </a:solidFill>
                <a:latin typeface="Calibri" pitchFamily="34" charset="0"/>
                <a:ea typeface="Gulim" pitchFamily="34" charset="-127"/>
                <a:cs typeface="Calibri" pitchFamily="34" charset="0"/>
              </a:rPr>
              <a:t>Ha </a:t>
            </a:r>
            <a:r>
              <a:rPr lang="es-ES" altLang="ko-KR" sz="1900" dirty="0">
                <a:solidFill>
                  <a:srgbClr val="1F497D"/>
                </a:solidFill>
                <a:latin typeface="Calibri" pitchFamily="34" charset="0"/>
                <a:ea typeface="Gulim" pitchFamily="34" charset="-127"/>
                <a:cs typeface="Calibri" pitchFamily="34" charset="0"/>
              </a:rPr>
              <a:t>habido amplias consultas, incluso entre no miembros de la UIT</a:t>
            </a:r>
            <a:endParaRPr lang="en-GB" altLang="ko-KR" sz="19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1900" dirty="0" smtClean="0">
                <a:solidFill>
                  <a:srgbClr val="1F497D"/>
                </a:solidFill>
                <a:ea typeface="Gulim" pitchFamily="34" charset="-127"/>
              </a:rPr>
              <a:t>Se </a:t>
            </a:r>
            <a:r>
              <a:rPr lang="es-ES" altLang="ko-KR" sz="1900" dirty="0">
                <a:solidFill>
                  <a:srgbClr val="1F497D"/>
                </a:solidFill>
                <a:ea typeface="Gulim" pitchFamily="34" charset="-127"/>
              </a:rPr>
              <a:t>han sometido 124 contribuciones al proceso preparatorio de la CMTI. Después de examinarlas, se conservaron más de 450 propuestas individuales para que los Estados Miembros las utilizaran en la preparación de sus propuestas</a:t>
            </a:r>
            <a:endParaRPr lang="en-GB" altLang="ko-KR" sz="1900"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1900" dirty="0" smtClean="0">
                <a:solidFill>
                  <a:srgbClr val="1F497D"/>
                </a:solidFill>
                <a:ea typeface="Gulim" pitchFamily="34" charset="-127"/>
              </a:rPr>
              <a:t>Los </a:t>
            </a:r>
            <a:r>
              <a:rPr lang="es-ES" altLang="ko-KR" sz="1900" dirty="0">
                <a:solidFill>
                  <a:srgbClr val="1F497D"/>
                </a:solidFill>
                <a:ea typeface="Gulim" pitchFamily="34" charset="-127"/>
              </a:rPr>
              <a:t>países pueden componer libremente sus delegaciones para la CMTI-12. Habitualmente comprenden Miembros de Sector de la UIT, y pueden comprender cualquier otra organización, sea miembro de la UIT o no</a:t>
            </a:r>
            <a:endParaRPr lang="en-GB" altLang="ko-KR" sz="1900" dirty="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endParaRPr lang="en-US" sz="2000" dirty="0">
              <a:solidFill>
                <a:srgbClr val="1F497D"/>
              </a:solidFill>
              <a:latin typeface="Calibri" pitchFamily="34" charset="0"/>
              <a:cs typeface="Calibri" pitchFamily="34" charset="0"/>
            </a:endParaRPr>
          </a:p>
        </p:txBody>
      </p:sp>
      <p:sp>
        <p:nvSpPr>
          <p:cNvPr id="4" name="Title 3"/>
          <p:cNvSpPr txBox="1">
            <a:spLocks/>
          </p:cNvSpPr>
          <p:nvPr/>
        </p:nvSpPr>
        <p:spPr bwMode="auto">
          <a:xfrm>
            <a:off x="3374353" y="163476"/>
            <a:ext cx="849751"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9</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9" name="Content Placeholder 2"/>
          <p:cNvSpPr txBox="1">
            <a:spLocks/>
          </p:cNvSpPr>
          <p:nvPr/>
        </p:nvSpPr>
        <p:spPr>
          <a:xfrm>
            <a:off x="507203" y="1066337"/>
            <a:ext cx="8344697" cy="6668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s-ES" altLang="ko-KR" sz="2400" b="1" i="1" dirty="0">
                <a:solidFill>
                  <a:srgbClr val="1F497D"/>
                </a:solidFill>
                <a:latin typeface="Calibri" pitchFamily="34" charset="0"/>
                <a:ea typeface="Gulim" pitchFamily="34" charset="-127"/>
                <a:cs typeface="Calibri" pitchFamily="34" charset="0"/>
              </a:rPr>
              <a:t>Mito: La CMTI es un proceso de arriba a abajo</a:t>
            </a:r>
            <a:endParaRPr lang="en-GB" altLang="ko-KR" sz="2400" b="1" i="1" dirty="0">
              <a:solidFill>
                <a:srgbClr val="1F497D"/>
              </a:solidFill>
              <a:latin typeface="Calibri" pitchFamily="34" charset="0"/>
              <a:ea typeface="Gulim" pitchFamily="34" charset="-127"/>
              <a:cs typeface="Calibri" pitchFamily="34" charset="0"/>
            </a:endParaRPr>
          </a:p>
        </p:txBody>
      </p:sp>
      <p:pic>
        <p:nvPicPr>
          <p:cNvPr id="10" name="Picture 9"/>
          <p:cNvPicPr>
            <a:picLocks noChangeAspect="1"/>
          </p:cNvPicPr>
          <p:nvPr/>
        </p:nvPicPr>
        <p:blipFill>
          <a:blip r:embed="rId2">
            <a:alphaModFix amt="86000"/>
          </a:blip>
          <a:stretch>
            <a:fillRect/>
          </a:stretch>
        </p:blipFill>
        <p:spPr>
          <a:xfrm>
            <a:off x="2921000" y="653480"/>
            <a:ext cx="3302000" cy="1600200"/>
          </a:xfrm>
          <a:prstGeom prst="rect">
            <a:avLst/>
          </a:prstGeom>
        </p:spPr>
      </p:pic>
      <p:sp>
        <p:nvSpPr>
          <p:cNvPr id="11" name="TextBox 10"/>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474108" y="1938546"/>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a:solidFill>
                  <a:srgbClr val="1F497D"/>
                </a:solidFill>
                <a:ea typeface="Gulim" pitchFamily="34" charset="-127"/>
              </a:rPr>
              <a:t>HECHOS:</a:t>
            </a:r>
            <a:endParaRPr lang="en-GB" altLang="ko-KR" sz="2000" b="1" i="1"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Todos </a:t>
            </a:r>
            <a:r>
              <a:rPr lang="es-ES" altLang="ko-KR" sz="2000" dirty="0">
                <a:solidFill>
                  <a:srgbClr val="1F497D"/>
                </a:solidFill>
                <a:latin typeface="Calibri" pitchFamily="34" charset="0"/>
                <a:ea typeface="Gulim" pitchFamily="34" charset="-127"/>
                <a:cs typeface="Calibri" pitchFamily="34" charset="0"/>
              </a:rPr>
              <a:t>los </a:t>
            </a:r>
            <a:r>
              <a:rPr lang="es-ES" altLang="ko-KR" sz="2000" dirty="0" smtClean="0">
                <a:solidFill>
                  <a:srgbClr val="1F497D"/>
                </a:solidFill>
                <a:latin typeface="Calibri" pitchFamily="34" charset="0"/>
                <a:ea typeface="Gulim" pitchFamily="34" charset="-127"/>
                <a:cs typeface="Calibri" pitchFamily="34" charset="0"/>
              </a:rPr>
              <a:t>Miembros de </a:t>
            </a:r>
            <a:r>
              <a:rPr lang="es-ES" altLang="ko-KR" sz="2000" dirty="0">
                <a:solidFill>
                  <a:srgbClr val="1F497D"/>
                </a:solidFill>
                <a:latin typeface="Calibri" pitchFamily="34" charset="0"/>
                <a:ea typeface="Gulim" pitchFamily="34" charset="-127"/>
                <a:cs typeface="Calibri" pitchFamily="34" charset="0"/>
              </a:rPr>
              <a:t>la UIT pueden acceder a todos los documentos de la CMTI y a la difusión en audio de todos los debates</a:t>
            </a:r>
            <a:endParaRPr lang="en-US"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Se </a:t>
            </a:r>
            <a:r>
              <a:rPr lang="es-ES" altLang="ko-KR" sz="2000" dirty="0">
                <a:solidFill>
                  <a:srgbClr val="1F497D"/>
                </a:solidFill>
                <a:latin typeface="Calibri" pitchFamily="34" charset="0"/>
                <a:ea typeface="Gulim" pitchFamily="34" charset="-127"/>
                <a:cs typeface="Calibri" pitchFamily="34" charset="0"/>
              </a:rPr>
              <a:t>espera que los Estados Miembros consulten a sus ciudadanos y les den acceso a los documentos de la CMTI, preferiblemente en el idioma nacional, y se les alienta a hacerlo</a:t>
            </a:r>
            <a:r>
              <a:rPr lang="en-US" altLang="ko-KR" sz="2000" dirty="0" smtClean="0">
                <a:solidFill>
                  <a:srgbClr val="1F497D"/>
                </a:solidFill>
                <a:latin typeface="Calibri" pitchFamily="34" charset="0"/>
                <a:ea typeface="Gulim" pitchFamily="34" charset="-127"/>
                <a:cs typeface="Calibri" pitchFamily="34" charset="0"/>
              </a:rPr>
              <a:t> </a:t>
            </a: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La </a:t>
            </a:r>
            <a:r>
              <a:rPr lang="es-ES" altLang="ko-KR" sz="2000" dirty="0">
                <a:solidFill>
                  <a:srgbClr val="1F497D"/>
                </a:solidFill>
                <a:latin typeface="Calibri" pitchFamily="34" charset="0"/>
                <a:ea typeface="Gulim" pitchFamily="34" charset="-127"/>
                <a:cs typeface="Calibri" pitchFamily="34" charset="0"/>
              </a:rPr>
              <a:t>UIT ofrece información en su sitio web, y un espacio en que todos los interesados pueden formular comentarios</a:t>
            </a:r>
            <a:endParaRPr lang="en-US"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Las </a:t>
            </a:r>
            <a:r>
              <a:rPr lang="es-ES" altLang="ko-KR" sz="2000" dirty="0">
                <a:solidFill>
                  <a:srgbClr val="1F497D"/>
                </a:solidFill>
                <a:latin typeface="Calibri" pitchFamily="34" charset="0"/>
                <a:ea typeface="Gulim" pitchFamily="34" charset="-127"/>
                <a:cs typeface="Calibri" pitchFamily="34" charset="0"/>
              </a:rPr>
              <a:t>sesiones plenarias de la Conferencia y algunas sesiones de Comisiones estarán abiertas al público (se tomará una decisión oficial al respecto el día de apertura)</a:t>
            </a:r>
            <a:endParaRPr lang="en-US"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endParaRPr lang="en-GB" altLang="ko-KR" sz="2000" dirty="0" smtClean="0">
              <a:solidFill>
                <a:srgbClr val="1F497D"/>
              </a:solidFill>
              <a:latin typeface="Calibri" pitchFamily="34" charset="0"/>
              <a:ea typeface="Gulim" pitchFamily="34" charset="-127"/>
              <a:cs typeface="Calibri" pitchFamily="34" charset="0"/>
            </a:endParaRPr>
          </a:p>
        </p:txBody>
      </p:sp>
      <p:sp>
        <p:nvSpPr>
          <p:cNvPr id="4" name="Title 3"/>
          <p:cNvSpPr txBox="1">
            <a:spLocks/>
          </p:cNvSpPr>
          <p:nvPr/>
        </p:nvSpPr>
        <p:spPr bwMode="auto">
          <a:xfrm>
            <a:off x="337805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10</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9" name="Content Placeholder 2"/>
          <p:cNvSpPr txBox="1">
            <a:spLocks/>
          </p:cNvSpPr>
          <p:nvPr/>
        </p:nvSpPr>
        <p:spPr>
          <a:xfrm>
            <a:off x="587828" y="1082327"/>
            <a:ext cx="8264071" cy="59214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s-ES" altLang="ko-KR" sz="2400" b="1" i="1" dirty="0">
                <a:solidFill>
                  <a:srgbClr val="1F497D"/>
                </a:solidFill>
                <a:latin typeface="Calibri" pitchFamily="34" charset="0"/>
                <a:ea typeface="Gulim" pitchFamily="34" charset="-127"/>
                <a:cs typeface="Calibri" pitchFamily="34" charset="0"/>
              </a:rPr>
              <a:t>Mito: El proceso de la CMTI no es ni abierto ni transparente</a:t>
            </a:r>
            <a:endParaRPr lang="en-GB" altLang="ko-KR" sz="2400" b="1" i="1" dirty="0">
              <a:solidFill>
                <a:srgbClr val="1F497D"/>
              </a:solidFill>
              <a:latin typeface="Calibri" pitchFamily="34" charset="0"/>
              <a:ea typeface="Gulim" pitchFamily="34" charset="-127"/>
              <a:cs typeface="Calibri" pitchFamily="34" charset="0"/>
            </a:endParaRPr>
          </a:p>
        </p:txBody>
      </p:sp>
      <p:pic>
        <p:nvPicPr>
          <p:cNvPr id="10" name="Picture 9"/>
          <p:cNvPicPr>
            <a:picLocks noChangeAspect="1"/>
          </p:cNvPicPr>
          <p:nvPr/>
        </p:nvPicPr>
        <p:blipFill>
          <a:blip r:embed="rId2">
            <a:alphaModFix amt="86000"/>
          </a:blip>
          <a:stretch>
            <a:fillRect/>
          </a:stretch>
        </p:blipFill>
        <p:spPr>
          <a:xfrm>
            <a:off x="2921000" y="653480"/>
            <a:ext cx="3302000" cy="1600200"/>
          </a:xfrm>
          <a:prstGeom prst="rect">
            <a:avLst/>
          </a:prstGeom>
        </p:spPr>
      </p:pic>
      <p:sp>
        <p:nvSpPr>
          <p:cNvPr id="11" name="TextBox 10"/>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7"/>
            <a:ext cx="8344697" cy="659154"/>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25600" y="1981199"/>
            <a:ext cx="6784974" cy="41039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a:solidFill>
                  <a:srgbClr val="1F497D"/>
                </a:solidFill>
                <a:ea typeface="Gulim" pitchFamily="34" charset="-127"/>
              </a:rPr>
              <a:t>HECHOS:</a:t>
            </a:r>
            <a:endParaRPr lang="en-GB" altLang="ko-KR" sz="2000" b="1" i="1"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Los </a:t>
            </a:r>
            <a:r>
              <a:rPr lang="es-ES" altLang="ko-KR" sz="2000" dirty="0">
                <a:solidFill>
                  <a:srgbClr val="1F497D"/>
                </a:solidFill>
                <a:latin typeface="Calibri" pitchFamily="34" charset="0"/>
                <a:ea typeface="Gulim" pitchFamily="34" charset="-127"/>
                <a:cs typeface="Calibri" pitchFamily="34" charset="0"/>
              </a:rPr>
              <a:t>193 </a:t>
            </a:r>
            <a:r>
              <a:rPr lang="es-ES" altLang="ko-KR" sz="2000" dirty="0" smtClean="0">
                <a:solidFill>
                  <a:srgbClr val="1F497D"/>
                </a:solidFill>
                <a:latin typeface="Calibri" pitchFamily="34" charset="0"/>
                <a:ea typeface="Gulim" pitchFamily="34" charset="-127"/>
                <a:cs typeface="Calibri" pitchFamily="34" charset="0"/>
              </a:rPr>
              <a:t>Estados Miembros de </a:t>
            </a:r>
            <a:r>
              <a:rPr lang="es-ES" altLang="ko-KR" sz="2000" dirty="0">
                <a:solidFill>
                  <a:srgbClr val="1F497D"/>
                </a:solidFill>
                <a:latin typeface="Calibri" pitchFamily="34" charset="0"/>
                <a:ea typeface="Gulim" pitchFamily="34" charset="-127"/>
                <a:cs typeface="Calibri" pitchFamily="34" charset="0"/>
              </a:rPr>
              <a:t>la UIT tienen exactamente los mismos derechos: el principio es una nación, un voto</a:t>
            </a:r>
            <a:endParaRPr lang="en-US"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No </a:t>
            </a:r>
            <a:r>
              <a:rPr lang="es-ES" altLang="ko-KR" sz="2000" dirty="0">
                <a:solidFill>
                  <a:srgbClr val="1F497D"/>
                </a:solidFill>
                <a:latin typeface="Calibri" pitchFamily="34" charset="0"/>
                <a:ea typeface="Gulim" pitchFamily="34" charset="-127"/>
                <a:cs typeface="Calibri" pitchFamily="34" charset="0"/>
              </a:rPr>
              <a:t>se aceptan propuestas que no reciban un amplio apoyo</a:t>
            </a:r>
            <a:endParaRPr lang="en-US"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Las </a:t>
            </a:r>
            <a:r>
              <a:rPr lang="es-ES" altLang="ko-KR" sz="2000" dirty="0">
                <a:solidFill>
                  <a:srgbClr val="1F497D"/>
                </a:solidFill>
                <a:latin typeface="Calibri" pitchFamily="34" charset="0"/>
                <a:ea typeface="Gulim" pitchFamily="34" charset="-127"/>
                <a:cs typeface="Calibri" pitchFamily="34" charset="0"/>
              </a:rPr>
              <a:t>decisiones se pueden tomar por mayoría, pero no es habitual, se suelen tomar por consenso</a:t>
            </a:r>
            <a:endParaRPr lang="en-US"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Cada </a:t>
            </a:r>
            <a:r>
              <a:rPr lang="es-ES" altLang="ko-KR" sz="2000" dirty="0">
                <a:solidFill>
                  <a:srgbClr val="1F497D"/>
                </a:solidFill>
                <a:latin typeface="Calibri" pitchFamily="34" charset="0"/>
                <a:ea typeface="Gulim" pitchFamily="34" charset="-127"/>
                <a:cs typeface="Calibri" pitchFamily="34" charset="0"/>
              </a:rPr>
              <a:t>país es libre de negarse a firmar o ratificar el texto finalmente acordado en la CMTI-12</a:t>
            </a:r>
            <a:endParaRPr lang="en-US"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endParaRPr lang="en-GB" altLang="ko-KR" sz="2000" dirty="0" smtClean="0">
              <a:solidFill>
                <a:srgbClr val="1F497D"/>
              </a:solidFill>
              <a:latin typeface="Calibri" pitchFamily="34" charset="0"/>
              <a:ea typeface="Gulim" pitchFamily="34" charset="-127"/>
              <a:cs typeface="Calibri" pitchFamily="34" charset="0"/>
            </a:endParaRPr>
          </a:p>
        </p:txBody>
      </p:sp>
      <p:sp>
        <p:nvSpPr>
          <p:cNvPr id="9" name="Title 3"/>
          <p:cNvSpPr txBox="1">
            <a:spLocks/>
          </p:cNvSpPr>
          <p:nvPr/>
        </p:nvSpPr>
        <p:spPr bwMode="auto">
          <a:xfrm>
            <a:off x="337805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11</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3" y="1061357"/>
            <a:ext cx="8344697" cy="86904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s-ES" altLang="ko-KR" sz="2400" b="1" i="1" dirty="0">
                <a:solidFill>
                  <a:srgbClr val="1F497D"/>
                </a:solidFill>
                <a:latin typeface="Calibri" pitchFamily="34" charset="0"/>
                <a:ea typeface="Gulim" pitchFamily="34" charset="-127"/>
                <a:cs typeface="Calibri" pitchFamily="34" charset="0"/>
              </a:rPr>
              <a:t>Mito: La CMTI podría estar dominada por países autoritarios</a:t>
            </a:r>
            <a:endParaRPr lang="en-GB" altLang="ko-KR" sz="2400" b="1" i="1" dirty="0">
              <a:solidFill>
                <a:srgbClr val="1F497D"/>
              </a:solidFill>
              <a:ea typeface="Gulim" pitchFamily="34" charset="-127"/>
            </a:endParaRPr>
          </a:p>
        </p:txBody>
      </p:sp>
      <p:pic>
        <p:nvPicPr>
          <p:cNvPr id="11" name="Picture 10"/>
          <p:cNvPicPr>
            <a:picLocks noChangeAspect="1"/>
          </p:cNvPicPr>
          <p:nvPr/>
        </p:nvPicPr>
        <p:blipFill>
          <a:blip r:embed="rId2">
            <a:alphaModFix amt="86000"/>
          </a:blip>
          <a:stretch>
            <a:fillRect/>
          </a:stretch>
        </p:blipFill>
        <p:spPr>
          <a:xfrm>
            <a:off x="2921000" y="653480"/>
            <a:ext cx="3302000" cy="1600200"/>
          </a:xfrm>
          <a:prstGeom prst="rect">
            <a:avLst/>
          </a:prstGeom>
        </p:spPr>
      </p:pic>
      <p:sp>
        <p:nvSpPr>
          <p:cNvPr id="12" name="TextBox 11"/>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fade">
                                      <p:cBhvr>
                                        <p:cTn id="37"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250950" y="2316380"/>
            <a:ext cx="7600950"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a:solidFill>
                  <a:srgbClr val="1F497D"/>
                </a:solidFill>
                <a:ea typeface="Gulim" pitchFamily="34" charset="-127"/>
              </a:rPr>
              <a:t>HECHOS:</a:t>
            </a:r>
            <a:endParaRPr lang="en-GB" altLang="ko-KR" sz="2000" b="1" i="1"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Muchos </a:t>
            </a:r>
            <a:r>
              <a:rPr lang="es-ES" altLang="ko-KR" sz="2000" dirty="0">
                <a:solidFill>
                  <a:srgbClr val="1F497D"/>
                </a:solidFill>
                <a:latin typeface="Calibri" pitchFamily="34" charset="0"/>
                <a:ea typeface="Gulim" pitchFamily="34" charset="-127"/>
                <a:cs typeface="Calibri" pitchFamily="34" charset="0"/>
              </a:rPr>
              <a:t>Estados Miembros de la UIT son países en desarrollo, y sus representantes están muy bien informados y preparados para representar los intereses de sus ciudadanos</a:t>
            </a:r>
            <a:r>
              <a:rPr lang="en-US" altLang="ko-KR" sz="2000" dirty="0" smtClean="0">
                <a:solidFill>
                  <a:srgbClr val="1F497D"/>
                </a:solidFill>
                <a:latin typeface="Calibri" pitchFamily="34" charset="0"/>
                <a:ea typeface="Gulim" pitchFamily="34" charset="-127"/>
                <a:cs typeface="Calibri" pitchFamily="34" charset="0"/>
              </a:rPr>
              <a:t>  </a:t>
            </a: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Una </a:t>
            </a:r>
            <a:r>
              <a:rPr lang="es-ES" altLang="ko-KR" sz="2000" dirty="0">
                <a:solidFill>
                  <a:srgbClr val="1F497D"/>
                </a:solidFill>
                <a:latin typeface="Calibri" pitchFamily="34" charset="0"/>
                <a:ea typeface="Gulim" pitchFamily="34" charset="-127"/>
                <a:cs typeface="Calibri" pitchFamily="34" charset="0"/>
              </a:rPr>
              <a:t>de las principales prioridades de la UIT es extender a la conectividad, especialmente de banda ancha, a todas las comunidades. La CMTI-12 es una oportunidad de establecer un marco para fomentarlo en el futuro</a:t>
            </a:r>
            <a:endParaRPr lang="en-GB" altLang="ko-KR" sz="2000" dirty="0" smtClean="0">
              <a:solidFill>
                <a:srgbClr val="1F497D"/>
              </a:solidFill>
              <a:latin typeface="Calibri" pitchFamily="34" charset="0"/>
              <a:ea typeface="Gulim" pitchFamily="34" charset="-127"/>
              <a:cs typeface="Calibri" pitchFamily="34" charset="0"/>
            </a:endParaRPr>
          </a:p>
        </p:txBody>
      </p:sp>
      <p:sp>
        <p:nvSpPr>
          <p:cNvPr id="9" name="Title 3"/>
          <p:cNvSpPr txBox="1">
            <a:spLocks/>
          </p:cNvSpPr>
          <p:nvPr/>
        </p:nvSpPr>
        <p:spPr bwMode="auto">
          <a:xfrm>
            <a:off x="337805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12</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2" y="1071780"/>
            <a:ext cx="8344697" cy="83321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s-ES" altLang="ko-KR" sz="2400" b="1" i="1" dirty="0">
                <a:solidFill>
                  <a:srgbClr val="1F497D"/>
                </a:solidFill>
                <a:latin typeface="Calibri" pitchFamily="34" charset="0"/>
                <a:ea typeface="Gulim" pitchFamily="34" charset="-127"/>
                <a:cs typeface="Calibri" pitchFamily="34" charset="0"/>
              </a:rPr>
              <a:t>Mito: La CMTI podría dar lugar a decisiones desfavorables </a:t>
            </a:r>
            <a:r>
              <a:rPr lang="es-ES" altLang="ko-KR" sz="2400" b="1" i="1" dirty="0" smtClean="0">
                <a:solidFill>
                  <a:srgbClr val="1F497D"/>
                </a:solidFill>
                <a:latin typeface="Calibri" pitchFamily="34" charset="0"/>
                <a:ea typeface="Gulim" pitchFamily="34" charset="-127"/>
                <a:cs typeface="Calibri" pitchFamily="34" charset="0"/>
              </a:rPr>
              <a:t/>
            </a:r>
            <a:br>
              <a:rPr lang="es-ES" altLang="ko-KR" sz="2400" b="1" i="1" dirty="0" smtClean="0">
                <a:solidFill>
                  <a:srgbClr val="1F497D"/>
                </a:solidFill>
                <a:latin typeface="Calibri" pitchFamily="34" charset="0"/>
                <a:ea typeface="Gulim" pitchFamily="34" charset="-127"/>
                <a:cs typeface="Calibri" pitchFamily="34" charset="0"/>
              </a:rPr>
            </a:br>
            <a:r>
              <a:rPr lang="es-ES" altLang="ko-KR" sz="2400" b="1" i="1" dirty="0" smtClean="0">
                <a:solidFill>
                  <a:srgbClr val="1F497D"/>
                </a:solidFill>
                <a:latin typeface="Calibri" pitchFamily="34" charset="0"/>
                <a:ea typeface="Gulim" pitchFamily="34" charset="-127"/>
                <a:cs typeface="Calibri" pitchFamily="34" charset="0"/>
              </a:rPr>
              <a:t>para </a:t>
            </a:r>
            <a:r>
              <a:rPr lang="es-ES" altLang="ko-KR" sz="2400" b="1" i="1" dirty="0">
                <a:solidFill>
                  <a:srgbClr val="1F497D"/>
                </a:solidFill>
                <a:latin typeface="Calibri" pitchFamily="34" charset="0"/>
                <a:ea typeface="Gulim" pitchFamily="34" charset="-127"/>
                <a:cs typeface="Calibri" pitchFamily="34" charset="0"/>
              </a:rPr>
              <a:t>los países en desarrollo</a:t>
            </a:r>
            <a:endParaRPr lang="en-GB" altLang="ko-KR" sz="2400" b="1" i="1" dirty="0">
              <a:solidFill>
                <a:srgbClr val="1F497D"/>
              </a:solidFill>
              <a:latin typeface="Calibri" pitchFamily="34" charset="0"/>
              <a:ea typeface="Gulim" pitchFamily="34" charset="-127"/>
              <a:cs typeface="Calibri" pitchFamily="34" charset="0"/>
            </a:endParaRPr>
          </a:p>
        </p:txBody>
      </p:sp>
      <p:pic>
        <p:nvPicPr>
          <p:cNvPr id="11" name="Picture 10"/>
          <p:cNvPicPr>
            <a:picLocks noChangeAspect="1"/>
          </p:cNvPicPr>
          <p:nvPr/>
        </p:nvPicPr>
        <p:blipFill>
          <a:blip r:embed="rId2">
            <a:alphaModFix amt="86000"/>
          </a:blip>
          <a:stretch>
            <a:fillRect/>
          </a:stretch>
        </p:blipFill>
        <p:spPr>
          <a:xfrm>
            <a:off x="2921000" y="653480"/>
            <a:ext cx="3302000" cy="1600200"/>
          </a:xfrm>
          <a:prstGeom prst="rect">
            <a:avLst/>
          </a:prstGeom>
        </p:spPr>
      </p:pic>
      <p:sp>
        <p:nvSpPr>
          <p:cNvPr id="12" name="TextBox 11"/>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7203" y="997856"/>
            <a:ext cx="8344697" cy="970643"/>
          </a:xfrm>
          <a:prstGeom prst="rect">
            <a:avLst/>
          </a:prstGeom>
          <a:solidFill>
            <a:srgbClr val="FFFF00">
              <a:alpha val="68000"/>
            </a:srgbClr>
          </a:solidFill>
          <a:ln>
            <a:noFill/>
          </a:ln>
          <a:effectLst>
            <a:outerShdw blurRad="206375" dist="139700" dir="5400000" rotWithShape="0">
              <a:srgbClr val="000000">
                <a:alpha val="21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645558" y="2189379"/>
            <a:ext cx="7206342" cy="479743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lgn="l">
              <a:buClr>
                <a:srgbClr val="0E438A"/>
              </a:buClr>
              <a:buSzPct val="110000"/>
            </a:pPr>
            <a:r>
              <a:rPr lang="en-GB" altLang="ko-KR" sz="2000" b="1" i="1" dirty="0">
                <a:solidFill>
                  <a:srgbClr val="1F497D"/>
                </a:solidFill>
                <a:ea typeface="Gulim" pitchFamily="34" charset="-127"/>
              </a:rPr>
              <a:t>HECHOS:</a:t>
            </a:r>
            <a:endParaRPr lang="en-GB" altLang="ko-KR" sz="2000" b="1" i="1" dirty="0" smtClean="0">
              <a:solidFill>
                <a:srgbClr val="1F497D"/>
              </a:solidFill>
              <a:ea typeface="Gulim" pitchFamily="34" charset="-127"/>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Grupos </a:t>
            </a:r>
            <a:r>
              <a:rPr lang="es-ES" altLang="ko-KR" sz="2000" dirty="0">
                <a:solidFill>
                  <a:srgbClr val="1F497D"/>
                </a:solidFill>
                <a:latin typeface="Calibri" pitchFamily="34" charset="0"/>
                <a:ea typeface="Gulim" pitchFamily="34" charset="-127"/>
                <a:cs typeface="Calibri" pitchFamily="34" charset="0"/>
              </a:rPr>
              <a:t>de presión organizados han estado activos</a:t>
            </a:r>
            <a:endParaRPr lang="en-US"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Muchos </a:t>
            </a:r>
            <a:r>
              <a:rPr lang="es-ES" altLang="ko-KR" sz="2000" dirty="0">
                <a:solidFill>
                  <a:srgbClr val="1F497D"/>
                </a:solidFill>
                <a:latin typeface="Calibri" pitchFamily="34" charset="0"/>
                <a:ea typeface="Gulim" pitchFamily="34" charset="-127"/>
                <a:cs typeface="Calibri" pitchFamily="34" charset="0"/>
              </a:rPr>
              <a:t>artículos sobre la CMTI repiten la misma desinformación, algunas veces con las mismas palabras</a:t>
            </a:r>
            <a:endParaRPr lang="en-US"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n-US" altLang="ko-KR" sz="2000" dirty="0" smtClean="0">
                <a:solidFill>
                  <a:srgbClr val="1F497D"/>
                </a:solidFill>
                <a:latin typeface="Calibri" pitchFamily="34" charset="0"/>
                <a:ea typeface="Gulim" pitchFamily="34" charset="-127"/>
                <a:cs typeface="Calibri" pitchFamily="34" charset="0"/>
              </a:rPr>
              <a:t>Se </a:t>
            </a:r>
            <a:r>
              <a:rPr lang="en-US" altLang="ko-KR" sz="2000" dirty="0" err="1">
                <a:solidFill>
                  <a:srgbClr val="1F497D"/>
                </a:solidFill>
                <a:latin typeface="Calibri" pitchFamily="34" charset="0"/>
                <a:ea typeface="Gulim" pitchFamily="34" charset="-127"/>
                <a:cs typeface="Calibri" pitchFamily="34" charset="0"/>
              </a:rPr>
              <a:t>han</a:t>
            </a:r>
            <a:r>
              <a:rPr lang="en-US" altLang="ko-KR" sz="2000" dirty="0">
                <a:solidFill>
                  <a:srgbClr val="1F497D"/>
                </a:solidFill>
                <a:latin typeface="Calibri" pitchFamily="34" charset="0"/>
                <a:ea typeface="Gulim" pitchFamily="34" charset="-127"/>
                <a:cs typeface="Calibri" pitchFamily="34" charset="0"/>
              </a:rPr>
              <a:t> </a:t>
            </a:r>
            <a:r>
              <a:rPr lang="en-US" altLang="ko-KR" sz="2000" dirty="0" err="1">
                <a:solidFill>
                  <a:srgbClr val="1F497D"/>
                </a:solidFill>
                <a:latin typeface="Calibri" pitchFamily="34" charset="0"/>
                <a:ea typeface="Gulim" pitchFamily="34" charset="-127"/>
                <a:cs typeface="Calibri" pitchFamily="34" charset="0"/>
              </a:rPr>
              <a:t>filtrado</a:t>
            </a:r>
            <a:r>
              <a:rPr lang="en-US" altLang="ko-KR" sz="2000" dirty="0">
                <a:solidFill>
                  <a:srgbClr val="1F497D"/>
                </a:solidFill>
                <a:latin typeface="Calibri" pitchFamily="34" charset="0"/>
                <a:ea typeface="Gulim" pitchFamily="34" charset="-127"/>
                <a:cs typeface="Calibri" pitchFamily="34" charset="0"/>
              </a:rPr>
              <a:t> </a:t>
            </a:r>
            <a:r>
              <a:rPr lang="en-US" altLang="ko-KR" sz="2000" dirty="0" err="1">
                <a:solidFill>
                  <a:srgbClr val="1F497D"/>
                </a:solidFill>
                <a:latin typeface="Calibri" pitchFamily="34" charset="0"/>
                <a:ea typeface="Gulim" pitchFamily="34" charset="-127"/>
                <a:cs typeface="Calibri" pitchFamily="34" charset="0"/>
              </a:rPr>
              <a:t>documentos</a:t>
            </a:r>
            <a:r>
              <a:rPr lang="en-US" altLang="ko-KR" sz="2000" dirty="0">
                <a:solidFill>
                  <a:srgbClr val="1F497D"/>
                </a:solidFill>
                <a:latin typeface="Calibri" pitchFamily="34" charset="0"/>
                <a:ea typeface="Gulim" pitchFamily="34" charset="-127"/>
                <a:cs typeface="Calibri" pitchFamily="34" charset="0"/>
              </a:rPr>
              <a:t> </a:t>
            </a:r>
            <a:r>
              <a:rPr lang="en-US" altLang="ko-KR" sz="2000" dirty="0" err="1">
                <a:solidFill>
                  <a:srgbClr val="1F497D"/>
                </a:solidFill>
                <a:latin typeface="Calibri" pitchFamily="34" charset="0"/>
                <a:ea typeface="Gulim" pitchFamily="34" charset="-127"/>
                <a:cs typeface="Calibri" pitchFamily="34" charset="0"/>
              </a:rPr>
              <a:t>selectivamente</a:t>
            </a:r>
            <a:endParaRPr lang="en-US"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Se </a:t>
            </a:r>
            <a:r>
              <a:rPr lang="es-ES" altLang="ko-KR" sz="2000" dirty="0">
                <a:solidFill>
                  <a:srgbClr val="1F497D"/>
                </a:solidFill>
                <a:latin typeface="Calibri" pitchFamily="34" charset="0"/>
                <a:ea typeface="Gulim" pitchFamily="34" charset="-127"/>
                <a:cs typeface="Calibri" pitchFamily="34" charset="0"/>
              </a:rPr>
              <a:t>ha dicho que los documentos se refieren a la CMTI, cuando en realidad no tienen relación oficial con ella</a:t>
            </a:r>
            <a:endParaRPr lang="en-US" altLang="ko-KR" sz="2000" dirty="0" smtClean="0">
              <a:solidFill>
                <a:srgbClr val="1F497D"/>
              </a:solidFill>
              <a:latin typeface="Calibri" pitchFamily="34" charset="0"/>
              <a:ea typeface="Gulim" pitchFamily="34" charset="-127"/>
              <a:cs typeface="Calibri" pitchFamily="34" charset="0"/>
            </a:endParaRPr>
          </a:p>
          <a:p>
            <a:pPr marL="742950" lvl="2" indent="-342900" algn="l">
              <a:buClr>
                <a:srgbClr val="0E438A"/>
              </a:buClr>
              <a:buSzPct val="110000"/>
              <a:buFont typeface="Arial"/>
              <a:buChar char="•"/>
            </a:pPr>
            <a:r>
              <a:rPr lang="es-ES" altLang="ko-KR" sz="2000" dirty="0" smtClean="0">
                <a:solidFill>
                  <a:srgbClr val="1F497D"/>
                </a:solidFill>
                <a:latin typeface="Calibri" pitchFamily="34" charset="0"/>
                <a:ea typeface="Gulim" pitchFamily="34" charset="-127"/>
                <a:cs typeface="Calibri" pitchFamily="34" charset="0"/>
              </a:rPr>
              <a:t>Muchos </a:t>
            </a:r>
            <a:r>
              <a:rPr lang="es-ES" altLang="ko-KR" sz="2000" dirty="0">
                <a:solidFill>
                  <a:srgbClr val="1F497D"/>
                </a:solidFill>
                <a:latin typeface="Calibri" pitchFamily="34" charset="0"/>
                <a:ea typeface="Gulim" pitchFamily="34" charset="-127"/>
                <a:cs typeface="Calibri" pitchFamily="34" charset="0"/>
              </a:rPr>
              <a:t>artículos y otros comentarios dan una visión equilibrada y positiva</a:t>
            </a:r>
            <a:endParaRPr lang="en-GB" altLang="ko-KR" sz="2000" dirty="0" smtClean="0">
              <a:solidFill>
                <a:srgbClr val="1F497D"/>
              </a:solidFill>
              <a:latin typeface="Calibri" pitchFamily="34" charset="0"/>
              <a:ea typeface="Gulim" pitchFamily="34" charset="-127"/>
              <a:cs typeface="Calibri" pitchFamily="34" charset="0"/>
            </a:endParaRPr>
          </a:p>
        </p:txBody>
      </p:sp>
      <p:sp>
        <p:nvSpPr>
          <p:cNvPr id="9" name="Title 3"/>
          <p:cNvSpPr txBox="1">
            <a:spLocks/>
          </p:cNvSpPr>
          <p:nvPr/>
        </p:nvSpPr>
        <p:spPr bwMode="auto">
          <a:xfrm>
            <a:off x="3378053" y="163476"/>
            <a:ext cx="1067597" cy="372982"/>
          </a:xfrm>
          <a:prstGeom prst="rect">
            <a:avLst/>
          </a:prstGeom>
          <a:noFill/>
          <a:ln w="9525">
            <a:noFill/>
            <a:miter lim="800000"/>
            <a:headEnd/>
            <a:tailEnd/>
          </a:ln>
        </p:spPr>
        <p:txBody>
          <a:bodyPr anchor="ctr"/>
          <a:lstStyle>
            <a:lvl1pPr algn="ctr" rtl="0" eaLnBrk="0" fontAlgn="base" hangingPunct="0">
              <a:spcBef>
                <a:spcPct val="0"/>
              </a:spcBef>
              <a:spcAft>
                <a:spcPct val="0"/>
              </a:spcAft>
              <a:defRPr lang="en-US" sz="2800" b="1" kern="0">
                <a:solidFill>
                  <a:schemeClr val="bg1"/>
                </a:solidFill>
                <a:latin typeface="Calibri" pitchFamily="34" charset="0"/>
                <a:ea typeface="+mj-ea"/>
                <a:cs typeface="Calibri" pitchFamily="34" charset="0"/>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sz="2500" b="0" dirty="0" smtClean="0">
                <a:solidFill>
                  <a:schemeClr val="tx2">
                    <a:lumMod val="40000"/>
                    <a:lumOff val="60000"/>
                  </a:schemeClr>
                </a:solidFill>
              </a:rPr>
              <a:t>13</a:t>
            </a:r>
            <a:r>
              <a:rPr kumimoji="0" lang="en-US" sz="2500" b="0" i="0" u="none" strike="noStrike" kern="0" cap="none" spc="0" normalizeH="0" baseline="0" noProof="0" dirty="0" smtClean="0">
                <a:ln>
                  <a:noFill/>
                </a:ln>
                <a:solidFill>
                  <a:schemeClr val="tx2">
                    <a:lumMod val="40000"/>
                    <a:lumOff val="60000"/>
                  </a:schemeClr>
                </a:solidFill>
                <a:effectLst/>
                <a:uLnTx/>
                <a:uFillTx/>
                <a:latin typeface="Calibri" pitchFamily="34" charset="0"/>
                <a:ea typeface="+mj-ea"/>
                <a:cs typeface="Calibri" pitchFamily="34" charset="0"/>
              </a:rPr>
              <a:t>/13</a:t>
            </a:r>
            <a:endParaRPr kumimoji="0" lang="en-US" sz="2500" b="0" i="0" u="none" strike="noStrike" kern="0" cap="none" spc="0" normalizeH="0" baseline="0" noProof="0" dirty="0">
              <a:ln>
                <a:noFill/>
              </a:ln>
              <a:solidFill>
                <a:schemeClr val="tx2">
                  <a:lumMod val="40000"/>
                  <a:lumOff val="60000"/>
                </a:schemeClr>
              </a:solidFill>
              <a:effectLst/>
              <a:uLnTx/>
              <a:uFillTx/>
              <a:latin typeface="Calibri" pitchFamily="34" charset="0"/>
              <a:ea typeface="+mj-ea"/>
              <a:cs typeface="Calibri" pitchFamily="34" charset="0"/>
            </a:endParaRPr>
          </a:p>
        </p:txBody>
      </p:sp>
      <p:sp>
        <p:nvSpPr>
          <p:cNvPr id="10" name="Content Placeholder 2"/>
          <p:cNvSpPr txBox="1">
            <a:spLocks/>
          </p:cNvSpPr>
          <p:nvPr/>
        </p:nvSpPr>
        <p:spPr>
          <a:xfrm>
            <a:off x="507202" y="1084479"/>
            <a:ext cx="8344697" cy="87132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1">
              <a:buClr>
                <a:srgbClr val="0E438A"/>
              </a:buClr>
              <a:buSzPct val="110000"/>
            </a:pPr>
            <a:r>
              <a:rPr lang="es-ES" altLang="ko-KR" sz="2400" b="1" i="1" dirty="0">
                <a:solidFill>
                  <a:srgbClr val="1F497D"/>
                </a:solidFill>
                <a:latin typeface="Calibri" pitchFamily="34" charset="0"/>
                <a:ea typeface="Gulim" pitchFamily="34" charset="-127"/>
                <a:cs typeface="Calibri" pitchFamily="34" charset="0"/>
              </a:rPr>
              <a:t>Mito: Ha habido una ola espontánea </a:t>
            </a:r>
            <a:r>
              <a:rPr lang="es-ES" altLang="ko-KR" sz="2400" b="1" i="1" dirty="0" smtClean="0">
                <a:solidFill>
                  <a:srgbClr val="1F497D"/>
                </a:solidFill>
                <a:latin typeface="Calibri" pitchFamily="34" charset="0"/>
                <a:ea typeface="Gulim" pitchFamily="34" charset="-127"/>
                <a:cs typeface="Calibri" pitchFamily="34" charset="0"/>
              </a:rPr>
              <a:t/>
            </a:r>
            <a:br>
              <a:rPr lang="es-ES" altLang="ko-KR" sz="2400" b="1" i="1" dirty="0" smtClean="0">
                <a:solidFill>
                  <a:srgbClr val="1F497D"/>
                </a:solidFill>
                <a:latin typeface="Calibri" pitchFamily="34" charset="0"/>
                <a:ea typeface="Gulim" pitchFamily="34" charset="-127"/>
                <a:cs typeface="Calibri" pitchFamily="34" charset="0"/>
              </a:rPr>
            </a:br>
            <a:r>
              <a:rPr lang="es-ES" altLang="ko-KR" sz="2400" b="1" i="1" dirty="0" smtClean="0">
                <a:solidFill>
                  <a:srgbClr val="1F497D"/>
                </a:solidFill>
                <a:latin typeface="Calibri" pitchFamily="34" charset="0"/>
                <a:ea typeface="Gulim" pitchFamily="34" charset="-127"/>
                <a:cs typeface="Calibri" pitchFamily="34" charset="0"/>
              </a:rPr>
              <a:t>de </a:t>
            </a:r>
            <a:r>
              <a:rPr lang="es-ES" altLang="ko-KR" sz="2400" b="1" i="1" dirty="0">
                <a:solidFill>
                  <a:srgbClr val="1F497D"/>
                </a:solidFill>
                <a:latin typeface="Calibri" pitchFamily="34" charset="0"/>
                <a:ea typeface="Gulim" pitchFamily="34" charset="-127"/>
                <a:cs typeface="Calibri" pitchFamily="34" charset="0"/>
              </a:rPr>
              <a:t>protestas contra la CMTI</a:t>
            </a:r>
            <a:endParaRPr lang="en-GB" altLang="ko-KR" sz="2400" i="1" dirty="0">
              <a:solidFill>
                <a:srgbClr val="1F497D"/>
              </a:solidFill>
              <a:ea typeface="Gulim" pitchFamily="34" charset="-127"/>
            </a:endParaRPr>
          </a:p>
        </p:txBody>
      </p:sp>
      <p:pic>
        <p:nvPicPr>
          <p:cNvPr id="11" name="Picture 10"/>
          <p:cNvPicPr>
            <a:picLocks noChangeAspect="1"/>
          </p:cNvPicPr>
          <p:nvPr/>
        </p:nvPicPr>
        <p:blipFill>
          <a:blip r:embed="rId2">
            <a:alphaModFix amt="86000"/>
          </a:blip>
          <a:stretch>
            <a:fillRect/>
          </a:stretch>
        </p:blipFill>
        <p:spPr>
          <a:xfrm>
            <a:off x="2921000" y="653480"/>
            <a:ext cx="3302000" cy="1600200"/>
          </a:xfrm>
          <a:prstGeom prst="rect">
            <a:avLst/>
          </a:prstGeom>
        </p:spPr>
      </p:pic>
      <p:sp>
        <p:nvSpPr>
          <p:cNvPr id="12" name="TextBox 11"/>
          <p:cNvSpPr txBox="1"/>
          <p:nvPr/>
        </p:nvSpPr>
        <p:spPr>
          <a:xfrm>
            <a:off x="380802" y="85877"/>
            <a:ext cx="3206070" cy="584775"/>
          </a:xfrm>
          <a:prstGeom prst="rect">
            <a:avLst/>
          </a:prstGeom>
          <a:noFill/>
        </p:spPr>
        <p:txBody>
          <a:bodyPr wrap="none" rtlCol="0">
            <a:spAutoFit/>
          </a:bodyPr>
          <a:lstStyle/>
          <a:p>
            <a:r>
              <a:rPr lang="en-US" sz="3200" dirty="0" smtClean="0">
                <a:latin typeface="Arial Narrow" pitchFamily="34" charset="0"/>
              </a:rPr>
              <a:t>MITOS DE LA </a:t>
            </a:r>
            <a:r>
              <a:rPr lang="en-US" sz="3200" b="1" dirty="0" smtClean="0">
                <a:latin typeface="Arial Narrow" pitchFamily="34" charset="0"/>
              </a:rPr>
              <a:t>CMTI</a:t>
            </a:r>
            <a:endParaRPr lang="en-US" sz="3200" b="1" dirty="0">
              <a:latin typeface="Arial Narrow" pitchFamily="34" charset="0"/>
            </a:endParaRPr>
          </a:p>
        </p:txBody>
      </p:sp>
    </p:spTree>
    <p:extLst>
      <p:ext uri="{BB962C8B-B14F-4D97-AF65-F5344CB8AC3E}">
        <p14:creationId xmlns:p14="http://schemas.microsoft.com/office/powerpoint/2010/main" val="246060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fade">
                                      <p:cBhvr>
                                        <p:cTn id="44"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build="p"/>
      <p:bldP spid="1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891502" y="1079500"/>
            <a:ext cx="6553998" cy="42576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lvl="1" indent="-342900" algn="l">
              <a:lnSpc>
                <a:spcPct val="110000"/>
              </a:lnSpc>
              <a:buClr>
                <a:srgbClr val="0E438A"/>
              </a:buClr>
              <a:buSzPct val="110000"/>
              <a:buFont typeface="Wingdings" pitchFamily="2" charset="2"/>
              <a:buChar char="§"/>
            </a:pPr>
            <a:r>
              <a:rPr lang="es-ES" altLang="ko-KR" sz="2200" i="1" dirty="0" smtClean="0">
                <a:solidFill>
                  <a:srgbClr val="1F497D"/>
                </a:solidFill>
                <a:latin typeface="Calibri" pitchFamily="34" charset="0"/>
                <a:ea typeface="Gulim" pitchFamily="34" charset="-127"/>
                <a:cs typeface="Calibri" pitchFamily="34" charset="0"/>
              </a:rPr>
              <a:t>La </a:t>
            </a:r>
            <a:r>
              <a:rPr lang="es-ES" altLang="ko-KR" sz="2200" i="1" dirty="0">
                <a:solidFill>
                  <a:srgbClr val="1F497D"/>
                </a:solidFill>
                <a:latin typeface="Calibri" pitchFamily="34" charset="0"/>
                <a:ea typeface="Gulim" pitchFamily="34" charset="-127"/>
                <a:cs typeface="Calibri" pitchFamily="34" charset="0"/>
              </a:rPr>
              <a:t>CMTI-12 es una oportunidad esencial de aumentar la colaboración positiva entre los países</a:t>
            </a:r>
            <a:endParaRPr lang="en-GB" altLang="ko-KR" sz="2200" i="1" dirty="0" smtClean="0">
              <a:solidFill>
                <a:srgbClr val="1F497D"/>
              </a:solidFill>
              <a:latin typeface="Calibri" pitchFamily="34" charset="0"/>
              <a:ea typeface="Gulim" pitchFamily="34" charset="-127"/>
              <a:cs typeface="Calibri" pitchFamily="34" charset="0"/>
            </a:endParaRPr>
          </a:p>
          <a:p>
            <a:pPr marL="342900" lvl="1" indent="-342900" algn="l">
              <a:lnSpc>
                <a:spcPct val="110000"/>
              </a:lnSpc>
              <a:buClr>
                <a:srgbClr val="0E438A"/>
              </a:buClr>
              <a:buSzPct val="110000"/>
              <a:buFont typeface="Wingdings" pitchFamily="2" charset="2"/>
              <a:buChar char="§"/>
            </a:pPr>
            <a:r>
              <a:rPr lang="es-ES" altLang="ko-KR" sz="2200" i="1" dirty="0" smtClean="0">
                <a:solidFill>
                  <a:srgbClr val="1F497D"/>
                </a:solidFill>
                <a:latin typeface="Calibri" pitchFamily="34" charset="0"/>
                <a:ea typeface="Gulim" pitchFamily="34" charset="-127"/>
                <a:cs typeface="Calibri" pitchFamily="34" charset="0"/>
              </a:rPr>
              <a:t>Puede </a:t>
            </a:r>
            <a:r>
              <a:rPr lang="es-ES" altLang="ko-KR" sz="2200" i="1" dirty="0">
                <a:solidFill>
                  <a:srgbClr val="1F497D"/>
                </a:solidFill>
                <a:latin typeface="Calibri" pitchFamily="34" charset="0"/>
                <a:ea typeface="Gulim" pitchFamily="34" charset="-127"/>
                <a:cs typeface="Calibri" pitchFamily="34" charset="0"/>
              </a:rPr>
              <a:t>ayudar a los países a alcanzar nuevos niveles de desarrollo económico y social gracias a unos mejores servicios TIC</a:t>
            </a:r>
            <a:endParaRPr lang="en-US" sz="2200" i="1" dirty="0" smtClean="0">
              <a:solidFill>
                <a:srgbClr val="1F497D"/>
              </a:solidFill>
              <a:latin typeface="Calibri" pitchFamily="34" charset="0"/>
              <a:cs typeface="Calibri" pitchFamily="34" charset="0"/>
            </a:endParaRPr>
          </a:p>
          <a:p>
            <a:pPr marL="342900" lvl="1" indent="-342900" algn="l">
              <a:lnSpc>
                <a:spcPct val="110000"/>
              </a:lnSpc>
              <a:buClr>
                <a:srgbClr val="0E438A"/>
              </a:buClr>
              <a:buSzPct val="110000"/>
              <a:buFont typeface="Wingdings" pitchFamily="2" charset="2"/>
              <a:buChar char="§"/>
            </a:pPr>
            <a:r>
              <a:rPr lang="es-ES" altLang="ko-KR" sz="2200" i="1" dirty="0" smtClean="0">
                <a:solidFill>
                  <a:srgbClr val="1F497D"/>
                </a:solidFill>
                <a:latin typeface="Calibri" pitchFamily="34" charset="0"/>
                <a:ea typeface="Gulim" pitchFamily="34" charset="-127"/>
                <a:cs typeface="Calibri" pitchFamily="34" charset="0"/>
              </a:rPr>
              <a:t>El </a:t>
            </a:r>
            <a:r>
              <a:rPr lang="es-ES" altLang="ko-KR" sz="2200" i="1" dirty="0">
                <a:solidFill>
                  <a:srgbClr val="1F497D"/>
                </a:solidFill>
                <a:latin typeface="Calibri" pitchFamily="34" charset="0"/>
                <a:ea typeface="Gulim" pitchFamily="34" charset="-127"/>
                <a:cs typeface="Calibri" pitchFamily="34" charset="0"/>
              </a:rPr>
              <a:t>objetivo es que el RTI sea pertinente y valioso para todos los interesados, a fin de que puedan solventar y calmar muchas inquietudes actuales</a:t>
            </a:r>
            <a:endParaRPr lang="en-GB" altLang="ko-KR" sz="2200" i="1" dirty="0" smtClean="0">
              <a:solidFill>
                <a:srgbClr val="1F497D"/>
              </a:solidFill>
              <a:latin typeface="Calibri" pitchFamily="34" charset="0"/>
              <a:ea typeface="Gulim" pitchFamily="34" charset="-127"/>
              <a:cs typeface="Calibri" pitchFamily="34" charset="0"/>
            </a:endParaRPr>
          </a:p>
          <a:p>
            <a:pPr marL="342900" lvl="1" indent="-342900" algn="l">
              <a:lnSpc>
                <a:spcPct val="110000"/>
              </a:lnSpc>
              <a:buClr>
                <a:srgbClr val="0E438A"/>
              </a:buClr>
              <a:buSzPct val="110000"/>
              <a:buFont typeface="Wingdings" pitchFamily="2" charset="2"/>
              <a:buChar char="§"/>
            </a:pPr>
            <a:r>
              <a:rPr lang="es-ES" altLang="ko-KR" sz="2200" i="1" dirty="0" smtClean="0">
                <a:solidFill>
                  <a:srgbClr val="1F497D"/>
                </a:solidFill>
                <a:latin typeface="Calibri" pitchFamily="34" charset="0"/>
                <a:ea typeface="Gulim" pitchFamily="34" charset="-127"/>
                <a:cs typeface="Calibri" pitchFamily="34" charset="0"/>
              </a:rPr>
              <a:t>Es </a:t>
            </a:r>
            <a:r>
              <a:rPr lang="es-ES" altLang="ko-KR" sz="2200" i="1" dirty="0">
                <a:solidFill>
                  <a:srgbClr val="1F497D"/>
                </a:solidFill>
                <a:latin typeface="Calibri" pitchFamily="34" charset="0"/>
                <a:ea typeface="Gulim" pitchFamily="34" charset="-127"/>
                <a:cs typeface="Calibri" pitchFamily="34" charset="0"/>
              </a:rPr>
              <a:t>una oportunidad, que no debemos desperdiciar, de abrir camino hacia un futuro sistema de comunicación mundial sostenible e integrador</a:t>
            </a:r>
            <a:endParaRPr lang="en-GB" altLang="ko-KR" sz="2200" i="1" dirty="0" smtClean="0">
              <a:solidFill>
                <a:srgbClr val="1F497D"/>
              </a:solidFill>
              <a:latin typeface="Calibri" pitchFamily="34" charset="0"/>
              <a:ea typeface="Gulim" pitchFamily="34" charset="-127"/>
              <a:cs typeface="Calibri" pitchFamily="34" charset="0"/>
            </a:endParaRPr>
          </a:p>
          <a:p>
            <a:pPr algn="l">
              <a:lnSpc>
                <a:spcPct val="110000"/>
              </a:lnSpc>
            </a:pPr>
            <a:endParaRPr lang="en-US" sz="2400" i="1" dirty="0">
              <a:solidFill>
                <a:srgbClr val="1F497D"/>
              </a:solidFill>
              <a:latin typeface="Calibri" pitchFamily="34" charset="0"/>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err="1">
                <a:solidFill>
                  <a:schemeClr val="tx2">
                    <a:lumMod val="75000"/>
                  </a:schemeClr>
                </a:solidFill>
              </a:rPr>
              <a:t>Expectativas</a:t>
            </a:r>
            <a:r>
              <a:rPr lang="en-US" sz="3000" b="1" dirty="0">
                <a:solidFill>
                  <a:schemeClr val="tx2">
                    <a:lumMod val="75000"/>
                  </a:schemeClr>
                </a:solidFill>
              </a:rPr>
              <a:t> de la CMTI-12</a:t>
            </a:r>
          </a:p>
        </p:txBody>
      </p:sp>
    </p:spTree>
    <p:extLst>
      <p:ext uri="{BB962C8B-B14F-4D97-AF65-F5344CB8AC3E}">
        <p14:creationId xmlns:p14="http://schemas.microsoft.com/office/powerpoint/2010/main" val="27388584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464028" y="1214655"/>
            <a:ext cx="7908572" cy="43366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altLang="ko-KR" sz="2000" dirty="0" smtClean="0">
              <a:latin typeface="Calibri" pitchFamily="34" charset="0"/>
              <a:ea typeface="Gulim" pitchFamily="34" charset="-127"/>
              <a:cs typeface="Calibri" pitchFamily="34" charset="0"/>
            </a:endParaRPr>
          </a:p>
          <a:p>
            <a:pPr algn="l"/>
            <a:r>
              <a:rPr lang="en-GB" altLang="ko-KR" sz="2000" b="1" dirty="0" err="1">
                <a:solidFill>
                  <a:schemeClr val="tx1"/>
                </a:solidFill>
                <a:ea typeface="Gulim" pitchFamily="34" charset="-127"/>
              </a:rPr>
              <a:t>Sitio</a:t>
            </a:r>
            <a:r>
              <a:rPr lang="en-GB" altLang="ko-KR" sz="2000" b="1" dirty="0">
                <a:solidFill>
                  <a:schemeClr val="tx1"/>
                </a:solidFill>
                <a:ea typeface="Gulim" pitchFamily="34" charset="-127"/>
              </a:rPr>
              <a:t> web de la CMTI-12:</a:t>
            </a:r>
            <a:endParaRPr lang="en-GB" altLang="ko-KR" sz="2000" b="1" dirty="0" smtClean="0">
              <a:solidFill>
                <a:schemeClr val="tx1"/>
              </a:solidFill>
              <a:ea typeface="Gulim" pitchFamily="34" charset="-127"/>
            </a:endParaRPr>
          </a:p>
          <a:p>
            <a:pPr algn="l"/>
            <a:r>
              <a:rPr lang="en-GB" altLang="ko-KR" sz="2000" dirty="0" smtClean="0">
                <a:solidFill>
                  <a:srgbClr val="1B5BA2"/>
                </a:solidFill>
                <a:ea typeface="Gulim" pitchFamily="34" charset="-127"/>
                <a:hlinkClick r:id="rId2"/>
              </a:rPr>
              <a:t>http://www.itu.int/en/wcit-12/Pages/default.aspx</a:t>
            </a:r>
            <a:endParaRPr lang="en-GB" altLang="ko-KR" sz="2000" dirty="0" smtClean="0">
              <a:solidFill>
                <a:srgbClr val="1B5BA2"/>
              </a:solidFill>
              <a:ea typeface="Gulim" pitchFamily="34" charset="-127"/>
            </a:endParaRPr>
          </a:p>
          <a:p>
            <a:pPr algn="l"/>
            <a:endParaRPr lang="en-US" altLang="ko-KR" sz="2000" u="sng" dirty="0" smtClean="0">
              <a:solidFill>
                <a:srgbClr val="1B5BA2"/>
              </a:solidFill>
              <a:ea typeface="Gulim" pitchFamily="34" charset="-127"/>
            </a:endParaRPr>
          </a:p>
          <a:p>
            <a:pPr algn="l"/>
            <a:r>
              <a:rPr lang="es-ES" altLang="ko-KR" sz="2000" b="1" dirty="0">
                <a:solidFill>
                  <a:schemeClr val="tx1"/>
                </a:solidFill>
                <a:ea typeface="Gulim" pitchFamily="34" charset="-127"/>
              </a:rPr>
              <a:t>Información de fondo y preguntas frecuentes sobre la CMTI</a:t>
            </a:r>
            <a:r>
              <a:rPr lang="en-US" altLang="ko-KR" sz="2000" b="1" dirty="0" smtClean="0">
                <a:solidFill>
                  <a:schemeClr val="tx1"/>
                </a:solidFill>
                <a:ea typeface="Gulim" pitchFamily="34" charset="-127"/>
              </a:rPr>
              <a:t>:</a:t>
            </a:r>
          </a:p>
          <a:p>
            <a:pPr algn="l"/>
            <a:r>
              <a:rPr lang="en-US" altLang="ko-KR" sz="2000" u="sng" dirty="0" smtClean="0">
                <a:solidFill>
                  <a:srgbClr val="0000FF"/>
                </a:solidFill>
                <a:ea typeface="Gulim" pitchFamily="34" charset="-127"/>
              </a:rPr>
              <a:t>http://</a:t>
            </a:r>
            <a:r>
              <a:rPr lang="en-US" altLang="ko-KR" sz="2000" u="sng" dirty="0" err="1" smtClean="0">
                <a:solidFill>
                  <a:srgbClr val="0000FF"/>
                </a:solidFill>
                <a:ea typeface="Gulim" pitchFamily="34" charset="-127"/>
              </a:rPr>
              <a:t>www.itu.int</a:t>
            </a:r>
            <a:r>
              <a:rPr lang="en-US" altLang="ko-KR" sz="2000" u="sng" dirty="0" smtClean="0">
                <a:solidFill>
                  <a:srgbClr val="0000FF"/>
                </a:solidFill>
                <a:ea typeface="Gulim" pitchFamily="34" charset="-127"/>
              </a:rPr>
              <a:t>/en/wcit-12/Pages/WCIT-</a:t>
            </a:r>
            <a:r>
              <a:rPr lang="en-US" altLang="ko-KR" sz="2000" u="sng" dirty="0" err="1" smtClean="0">
                <a:solidFill>
                  <a:srgbClr val="0000FF"/>
                </a:solidFill>
                <a:ea typeface="Gulim" pitchFamily="34" charset="-127"/>
              </a:rPr>
              <a:t>backgroundbriefs.aspx</a:t>
            </a:r>
            <a:endParaRPr lang="en-US" altLang="ko-KR" sz="2000" u="sng" dirty="0" smtClean="0">
              <a:solidFill>
                <a:srgbClr val="0000FF"/>
              </a:solidFill>
              <a:ea typeface="Gulim" pitchFamily="34" charset="-127"/>
            </a:endParaRPr>
          </a:p>
          <a:p>
            <a:pPr algn="l"/>
            <a:r>
              <a:rPr lang="en-GB" altLang="ko-KR" sz="2000" u="sng" dirty="0" smtClean="0">
                <a:solidFill>
                  <a:srgbClr val="1B5BA2"/>
                </a:solidFill>
                <a:ea typeface="Gulim" pitchFamily="34" charset="-127"/>
              </a:rPr>
              <a:t/>
            </a:r>
            <a:br>
              <a:rPr lang="en-GB" altLang="ko-KR" sz="2000" u="sng" dirty="0" smtClean="0">
                <a:solidFill>
                  <a:srgbClr val="1B5BA2"/>
                </a:solidFill>
                <a:ea typeface="Gulim" pitchFamily="34" charset="-127"/>
              </a:rPr>
            </a:br>
            <a:r>
              <a:rPr lang="es-ES" altLang="ko-KR" sz="2000" b="1" dirty="0">
                <a:solidFill>
                  <a:schemeClr val="tx1"/>
                </a:solidFill>
                <a:ea typeface="Gulim" pitchFamily="34" charset="-127"/>
              </a:rPr>
              <a:t>Grupo de Trabajo del Consejo de la UIT: GTC-CMTI12</a:t>
            </a:r>
            <a:r>
              <a:rPr lang="en-GB" altLang="ko-KR" sz="2000" b="1" dirty="0" smtClean="0">
                <a:solidFill>
                  <a:schemeClr val="tx1"/>
                </a:solidFill>
                <a:latin typeface="Calibri" pitchFamily="34" charset="0"/>
                <a:ea typeface="Gulim" pitchFamily="34" charset="-127"/>
                <a:cs typeface="Calibri" pitchFamily="34" charset="0"/>
              </a:rPr>
              <a:t>:</a:t>
            </a:r>
            <a:r>
              <a:rPr lang="en-GB" altLang="ko-KR" sz="2000" b="1" dirty="0" smtClean="0">
                <a:latin typeface="Calibri" pitchFamily="34" charset="0"/>
                <a:ea typeface="Gulim" pitchFamily="34" charset="-127"/>
                <a:cs typeface="Calibri" pitchFamily="34" charset="0"/>
              </a:rPr>
              <a:t/>
            </a:r>
            <a:br>
              <a:rPr lang="en-GB" altLang="ko-KR" sz="2000" b="1" dirty="0" smtClean="0">
                <a:latin typeface="Calibri" pitchFamily="34" charset="0"/>
                <a:ea typeface="Gulim" pitchFamily="34" charset="-127"/>
                <a:cs typeface="Calibri" pitchFamily="34" charset="0"/>
              </a:rPr>
            </a:br>
            <a:r>
              <a:rPr lang="en-GB" altLang="ko-KR" sz="2000" dirty="0" smtClean="0">
                <a:latin typeface="Calibri" pitchFamily="34" charset="0"/>
                <a:ea typeface="Gulim" pitchFamily="34" charset="-127"/>
                <a:cs typeface="Calibri" pitchFamily="34" charset="0"/>
                <a:hlinkClick r:id="rId3"/>
              </a:rPr>
              <a:t>http://www.itu.int/council/groups/cwg-wcit12/index.html</a:t>
            </a:r>
            <a:r>
              <a:rPr lang="en-GB" altLang="ko-KR" sz="2000" dirty="0" smtClean="0">
                <a:latin typeface="Calibri" pitchFamily="34" charset="0"/>
                <a:ea typeface="Gulim" pitchFamily="34" charset="-127"/>
                <a:cs typeface="Calibri" pitchFamily="34" charset="0"/>
              </a:rPr>
              <a:t> </a:t>
            </a:r>
          </a:p>
          <a:p>
            <a:pPr algn="l"/>
            <a:endParaRPr lang="en-GB" altLang="ko-KR" sz="2000" dirty="0">
              <a:latin typeface="Calibri" pitchFamily="34" charset="0"/>
              <a:ea typeface="Gulim" pitchFamily="34" charset="-127"/>
              <a:cs typeface="Calibri" pitchFamily="34" charset="0"/>
            </a:endParaRPr>
          </a:p>
          <a:p>
            <a:pPr algn="l"/>
            <a:r>
              <a:rPr lang="es-ES" altLang="ko-KR" sz="2000" b="1" dirty="0">
                <a:solidFill>
                  <a:schemeClr val="tx1"/>
                </a:solidFill>
                <a:latin typeface="Calibri" pitchFamily="34" charset="0"/>
                <a:ea typeface="Gulim" pitchFamily="34" charset="-127"/>
                <a:cs typeface="Calibri" pitchFamily="34" charset="0"/>
              </a:rPr>
              <a:t>Proyecto de futuro RTI y página de comentarios públicos</a:t>
            </a:r>
            <a:r>
              <a:rPr lang="en-GB" altLang="ko-KR" sz="2000" b="1" dirty="0" smtClean="0">
                <a:solidFill>
                  <a:schemeClr val="tx1"/>
                </a:solidFill>
                <a:latin typeface="Calibri" pitchFamily="34" charset="0"/>
                <a:ea typeface="Gulim" pitchFamily="34" charset="-127"/>
                <a:cs typeface="Calibri" pitchFamily="34" charset="0"/>
              </a:rPr>
              <a:t>:</a:t>
            </a:r>
          </a:p>
          <a:p>
            <a:pPr algn="l"/>
            <a:r>
              <a:rPr lang="en-GB" altLang="ko-KR" sz="2000" dirty="0" smtClean="0">
                <a:latin typeface="Calibri" pitchFamily="34" charset="0"/>
                <a:ea typeface="Gulim" pitchFamily="34" charset="-127"/>
                <a:cs typeface="Calibri" pitchFamily="34" charset="0"/>
                <a:hlinkClick r:id="rId4"/>
              </a:rPr>
              <a:t>http</a:t>
            </a:r>
            <a:r>
              <a:rPr lang="en-GB" altLang="ko-KR" sz="2000" dirty="0">
                <a:latin typeface="Calibri" pitchFamily="34" charset="0"/>
                <a:ea typeface="Gulim" pitchFamily="34" charset="-127"/>
                <a:cs typeface="Calibri" pitchFamily="34" charset="0"/>
                <a:hlinkClick r:id="rId4"/>
              </a:rPr>
              <a:t>://</a:t>
            </a:r>
            <a:r>
              <a:rPr lang="en-GB" altLang="ko-KR" sz="2000" dirty="0" smtClean="0">
                <a:latin typeface="Calibri" pitchFamily="34" charset="0"/>
                <a:ea typeface="Gulim" pitchFamily="34" charset="-127"/>
                <a:cs typeface="Calibri" pitchFamily="34" charset="0"/>
                <a:hlinkClick r:id="rId4"/>
              </a:rPr>
              <a:t>www.itu.int/en/wcit-12/Pages/public.aspx</a:t>
            </a:r>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algn="l"/>
            <a:endParaRPr lang="en-GB" altLang="ko-KR" sz="2000" dirty="0" smtClean="0">
              <a:latin typeface="Calibri" pitchFamily="34" charset="0"/>
              <a:ea typeface="Gulim" pitchFamily="34" charset="-127"/>
              <a:cs typeface="Calibri" pitchFamily="34" charset="0"/>
            </a:endParaRPr>
          </a:p>
          <a:p>
            <a:pPr lvl="1" algn="l"/>
            <a:endParaRPr lang="en-US" altLang="ko-KR" sz="2000" dirty="0" smtClean="0">
              <a:latin typeface="Calibri" pitchFamily="34" charset="0"/>
              <a:ea typeface="Gulim" pitchFamily="34" charset="-127"/>
              <a:cs typeface="Calibri" pitchFamily="34" charset="0"/>
            </a:endParaRPr>
          </a:p>
        </p:txBody>
      </p:sp>
      <p:sp>
        <p:nvSpPr>
          <p:cNvPr id="6"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tx2">
                    <a:lumMod val="75000"/>
                  </a:schemeClr>
                </a:solidFill>
              </a:rPr>
              <a:t>Enlaces </a:t>
            </a:r>
            <a:r>
              <a:rPr lang="en-US" sz="3000" b="1" dirty="0" err="1">
                <a:solidFill>
                  <a:schemeClr val="tx2">
                    <a:lumMod val="75000"/>
                  </a:schemeClr>
                </a:solidFill>
              </a:rPr>
              <a:t>útiles</a:t>
            </a:r>
            <a:endParaRPr lang="en-US" sz="3000" b="1" dirty="0">
              <a:solidFill>
                <a:schemeClr val="tx2">
                  <a:lumMod val="75000"/>
                </a:schemeClr>
              </a:solidFill>
            </a:endParaRPr>
          </a:p>
        </p:txBody>
      </p:sp>
    </p:spTree>
    <p:extLst>
      <p:ext uri="{BB962C8B-B14F-4D97-AF65-F5344CB8AC3E}">
        <p14:creationId xmlns:p14="http://schemas.microsoft.com/office/powerpoint/2010/main" val="207851706"/>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18678" y="2823269"/>
            <a:ext cx="5030444" cy="875606"/>
          </a:xfrm>
          <a:prstGeom prst="rect">
            <a:avLst/>
          </a:prstGeom>
        </p:spPr>
      </p:pic>
      <p:pic>
        <p:nvPicPr>
          <p:cNvPr id="6" name="Picture 5"/>
          <p:cNvPicPr>
            <a:picLocks noChangeAspect="1"/>
          </p:cNvPicPr>
          <p:nvPr/>
        </p:nvPicPr>
        <p:blipFill>
          <a:blip r:embed="rId3"/>
          <a:stretch>
            <a:fillRect/>
          </a:stretch>
        </p:blipFill>
        <p:spPr>
          <a:xfrm>
            <a:off x="2273922" y="2823269"/>
            <a:ext cx="4189174" cy="875606"/>
          </a:xfrm>
          <a:prstGeom prst="rect">
            <a:avLst/>
          </a:prstGeom>
        </p:spPr>
      </p:pic>
    </p:spTree>
    <p:extLst>
      <p:ext uri="{BB962C8B-B14F-4D97-AF65-F5344CB8AC3E}">
        <p14:creationId xmlns:p14="http://schemas.microsoft.com/office/powerpoint/2010/main" val="3653325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xit" presetSubtype="0" fill="hold" nodeType="afterEffect">
                                  <p:stCondLst>
                                    <p:cond delay="1000"/>
                                  </p:stCondLst>
                                  <p:childTnLst>
                                    <p:animEffect transition="out" filter="fade">
                                      <p:cBhvr>
                                        <p:cTn id="10" dur="3000"/>
                                        <p:tgtEl>
                                          <p:spTgt spid="4"/>
                                        </p:tgtEl>
                                      </p:cBhvr>
                                    </p:animEffect>
                                    <p:set>
                                      <p:cBhvr>
                                        <p:cTn id="11" dur="1" fill="hold">
                                          <p:stCondLst>
                                            <p:cond delay="2999"/>
                                          </p:stCondLst>
                                        </p:cTn>
                                        <p:tgtEl>
                                          <p:spTgt spid="4"/>
                                        </p:tgtEl>
                                        <p:attrNameLst>
                                          <p:attrName>style.visibility</p:attrName>
                                        </p:attrNameLst>
                                      </p:cBhvr>
                                      <p:to>
                                        <p:strVal val="hidden"/>
                                      </p:to>
                                    </p:set>
                                  </p:childTnLst>
                                </p:cTn>
                              </p:par>
                              <p:par>
                                <p:cTn id="12" presetID="10" presetClass="entr" presetSubtype="0" fill="hold" nodeType="withEffect">
                                  <p:stCondLst>
                                    <p:cond delay="2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1" name="TextBox 80"/>
          <p:cNvSpPr txBox="1"/>
          <p:nvPr/>
        </p:nvSpPr>
        <p:spPr>
          <a:xfrm>
            <a:off x="2494531" y="584200"/>
            <a:ext cx="5061969" cy="1569660"/>
          </a:xfrm>
          <a:prstGeom prst="rect">
            <a:avLst/>
          </a:prstGeom>
          <a:noFill/>
        </p:spPr>
        <p:txBody>
          <a:bodyPr wrap="square" rtlCol="0">
            <a:spAutoFit/>
          </a:bodyPr>
          <a:lstStyle/>
          <a:p>
            <a:pPr algn="r"/>
            <a:r>
              <a:rPr lang="es-ES" sz="3200" b="1" dirty="0"/>
              <a:t>Conferencia Mundial </a:t>
            </a:r>
            <a:r>
              <a:rPr lang="es-ES" sz="3200" b="1" dirty="0" smtClean="0"/>
              <a:t/>
            </a:r>
            <a:br>
              <a:rPr lang="es-ES" sz="3200" b="1" dirty="0" smtClean="0"/>
            </a:br>
            <a:r>
              <a:rPr lang="es-ES" sz="3200" b="1" dirty="0" smtClean="0"/>
              <a:t>de </a:t>
            </a:r>
            <a:r>
              <a:rPr lang="es-ES" sz="3200" b="1" dirty="0"/>
              <a:t>Telecomunicaciones Internacionales </a:t>
            </a:r>
            <a:endParaRPr lang="en-US" sz="3200" b="1" dirty="0"/>
          </a:p>
        </p:txBody>
      </p:sp>
      <p:sp>
        <p:nvSpPr>
          <p:cNvPr id="82" name="TextBox 81"/>
          <p:cNvSpPr txBox="1"/>
          <p:nvPr/>
        </p:nvSpPr>
        <p:spPr>
          <a:xfrm>
            <a:off x="3683480" y="2116611"/>
            <a:ext cx="3933646" cy="830997"/>
          </a:xfrm>
          <a:prstGeom prst="rect">
            <a:avLst/>
          </a:prstGeom>
          <a:noFill/>
        </p:spPr>
        <p:txBody>
          <a:bodyPr wrap="square" rtlCol="0">
            <a:spAutoFit/>
          </a:bodyPr>
          <a:lstStyle/>
          <a:p>
            <a:pPr algn="r"/>
            <a:r>
              <a:rPr lang="fr-CH" sz="2400" b="1" dirty="0"/>
              <a:t>3-14 de </a:t>
            </a:r>
            <a:r>
              <a:rPr lang="fr-CH" sz="2400" b="1" dirty="0" err="1"/>
              <a:t>diciembre</a:t>
            </a:r>
            <a:r>
              <a:rPr lang="fr-CH" sz="2400" b="1" dirty="0"/>
              <a:t> de 2012</a:t>
            </a:r>
            <a:endParaRPr lang="fr-CH" sz="2400" b="1" dirty="0" smtClean="0"/>
          </a:p>
          <a:p>
            <a:pPr algn="r"/>
            <a:r>
              <a:rPr lang="fr-CH" sz="2400" dirty="0"/>
              <a:t>Dubai (EAU)</a:t>
            </a:r>
            <a:endParaRPr lang="en-US" sz="2800" dirty="0"/>
          </a:p>
        </p:txBody>
      </p:sp>
    </p:spTree>
    <p:extLst>
      <p:ext uri="{BB962C8B-B14F-4D97-AF65-F5344CB8AC3E}">
        <p14:creationId xmlns:p14="http://schemas.microsoft.com/office/powerpoint/2010/main" val="34026175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4695" y="1473201"/>
            <a:ext cx="5825805" cy="4238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lvl="0" defTabSz="914400">
              <a:defRPr/>
            </a:pPr>
            <a:r>
              <a:rPr lang="en-US" sz="2800" kern="0" dirty="0" err="1" smtClean="0">
                <a:solidFill>
                  <a:schemeClr val="tx2">
                    <a:lumMod val="75000"/>
                  </a:schemeClr>
                </a:solidFill>
              </a:rPr>
              <a:t>Antecedentes</a:t>
            </a:r>
            <a:r>
              <a:rPr lang="en-US" sz="2800" kern="0" dirty="0" smtClean="0">
                <a:solidFill>
                  <a:schemeClr val="tx2">
                    <a:lumMod val="75000"/>
                  </a:schemeClr>
                </a:solidFill>
              </a:rPr>
              <a:t> </a:t>
            </a:r>
            <a:endParaRPr kumimoji="0" lang="en-US" sz="280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lvl="0" defTabSz="914400">
              <a:defRPr/>
            </a:pPr>
            <a:r>
              <a:rPr lang="es-ES" sz="2800" kern="0" dirty="0" smtClean="0">
                <a:solidFill>
                  <a:schemeClr val="tx2">
                    <a:lumMod val="75000"/>
                  </a:schemeClr>
                </a:solidFill>
              </a:rPr>
              <a:t>Por </a:t>
            </a:r>
            <a:r>
              <a:rPr lang="es-ES" sz="2800" kern="0" dirty="0">
                <a:solidFill>
                  <a:schemeClr val="tx2">
                    <a:lumMod val="75000"/>
                  </a:schemeClr>
                </a:solidFill>
              </a:rPr>
              <a:t>qué el RTI es </a:t>
            </a:r>
            <a:r>
              <a:rPr lang="es-ES" sz="2800" kern="0" dirty="0" smtClean="0">
                <a:solidFill>
                  <a:schemeClr val="tx2">
                    <a:lumMod val="75000"/>
                  </a:schemeClr>
                </a:solidFill>
              </a:rPr>
              <a:t>importante</a:t>
            </a:r>
            <a:endPar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lvl="0" defTabSz="914400">
              <a:defRPr/>
            </a:pPr>
            <a:r>
              <a:rPr lang="es-ES" sz="2800" kern="0" dirty="0" smtClean="0">
                <a:solidFill>
                  <a:schemeClr val="tx2">
                    <a:lumMod val="75000"/>
                  </a:schemeClr>
                </a:solidFill>
              </a:rPr>
              <a:t>Necesidad </a:t>
            </a:r>
            <a:r>
              <a:rPr lang="es-ES" sz="2800" kern="0" dirty="0">
                <a:solidFill>
                  <a:schemeClr val="tx2">
                    <a:lumMod val="75000"/>
                  </a:schemeClr>
                </a:solidFill>
              </a:rPr>
              <a:t>de revisar el </a:t>
            </a:r>
            <a:r>
              <a:rPr lang="es-ES" sz="2800" kern="0" dirty="0" smtClean="0">
                <a:solidFill>
                  <a:schemeClr val="tx2">
                    <a:lumMod val="75000"/>
                  </a:schemeClr>
                </a:solidFill>
              </a:rPr>
              <a:t>RTI</a:t>
            </a:r>
            <a:endPar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lvl="0" defTabSz="914400">
              <a:defRPr/>
            </a:pPr>
            <a:r>
              <a:rPr lang="en-GB" sz="2800" kern="0" dirty="0" err="1" smtClean="0">
                <a:solidFill>
                  <a:schemeClr val="tx2">
                    <a:lumMod val="75000"/>
                  </a:schemeClr>
                </a:solidFill>
              </a:rPr>
              <a:t>Proceso</a:t>
            </a:r>
            <a:r>
              <a:rPr lang="en-GB" sz="2800" kern="0" dirty="0" smtClean="0">
                <a:solidFill>
                  <a:schemeClr val="tx2">
                    <a:lumMod val="75000"/>
                  </a:schemeClr>
                </a:solidFill>
              </a:rPr>
              <a:t> </a:t>
            </a:r>
            <a:r>
              <a:rPr lang="en-GB" sz="2800" kern="0" dirty="0" err="1" smtClean="0">
                <a:solidFill>
                  <a:schemeClr val="tx2">
                    <a:lumMod val="75000"/>
                  </a:schemeClr>
                </a:solidFill>
              </a:rPr>
              <a:t>preparatorio</a:t>
            </a:r>
            <a:endPar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lvl="0" defTabSz="914400">
              <a:defRPr/>
            </a:pPr>
            <a:r>
              <a:rPr lang="en-GB" sz="2800" kern="0" dirty="0" err="1" smtClean="0">
                <a:solidFill>
                  <a:schemeClr val="tx2">
                    <a:lumMod val="75000"/>
                  </a:schemeClr>
                </a:solidFill>
              </a:rPr>
              <a:t>Algunas</a:t>
            </a:r>
            <a:r>
              <a:rPr lang="en-GB" sz="2800" kern="0" dirty="0" smtClean="0">
                <a:solidFill>
                  <a:schemeClr val="tx2">
                    <a:lumMod val="75000"/>
                  </a:schemeClr>
                </a:solidFill>
              </a:rPr>
              <a:t> </a:t>
            </a:r>
            <a:r>
              <a:rPr lang="en-GB" sz="2800" kern="0" dirty="0" err="1" smtClean="0">
                <a:solidFill>
                  <a:schemeClr val="tx2">
                    <a:lumMod val="75000"/>
                  </a:schemeClr>
                </a:solidFill>
              </a:rPr>
              <a:t>propuestas</a:t>
            </a:r>
            <a:r>
              <a:rPr lang="en-GB" sz="2800" kern="0" dirty="0" smtClean="0">
                <a:solidFill>
                  <a:schemeClr val="tx2">
                    <a:lumMod val="75000"/>
                  </a:schemeClr>
                </a:solidFill>
              </a:rPr>
              <a:t> </a:t>
            </a:r>
            <a:r>
              <a:rPr lang="en-GB" sz="2800" kern="0" dirty="0" err="1" smtClean="0">
                <a:solidFill>
                  <a:schemeClr val="tx2">
                    <a:lumMod val="75000"/>
                  </a:schemeClr>
                </a:solidFill>
              </a:rPr>
              <a:t>fundamentales</a:t>
            </a:r>
            <a:endPar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lvl="0" defTabSz="914400">
              <a:defRPr/>
            </a:pPr>
            <a:r>
              <a:rPr lang="en-GB" sz="2800" kern="0" dirty="0" err="1" smtClean="0">
                <a:solidFill>
                  <a:schemeClr val="tx2">
                    <a:lumMod val="75000"/>
                  </a:schemeClr>
                </a:solidFill>
              </a:rPr>
              <a:t>Mitos</a:t>
            </a:r>
            <a:r>
              <a:rPr lang="en-GB" sz="2800" kern="0" dirty="0" smtClean="0">
                <a:solidFill>
                  <a:schemeClr val="tx2">
                    <a:lumMod val="75000"/>
                  </a:schemeClr>
                </a:solidFill>
              </a:rPr>
              <a:t> </a:t>
            </a:r>
            <a:r>
              <a:rPr lang="en-GB" sz="2800" kern="0" dirty="0">
                <a:solidFill>
                  <a:schemeClr val="tx2">
                    <a:lumMod val="75000"/>
                  </a:schemeClr>
                </a:solidFill>
              </a:rPr>
              <a:t>e </a:t>
            </a:r>
            <a:r>
              <a:rPr lang="en-GB" sz="2800" kern="0" dirty="0" err="1">
                <a:solidFill>
                  <a:schemeClr val="tx2">
                    <a:lumMod val="75000"/>
                  </a:schemeClr>
                </a:solidFill>
              </a:rPr>
              <a:t>información</a:t>
            </a:r>
            <a:r>
              <a:rPr lang="en-GB" sz="2800" kern="0" dirty="0">
                <a:solidFill>
                  <a:schemeClr val="tx2">
                    <a:lumMod val="75000"/>
                  </a:schemeClr>
                </a:solidFill>
              </a:rPr>
              <a:t> </a:t>
            </a:r>
            <a:r>
              <a:rPr lang="en-GB" sz="2800" kern="0" dirty="0" err="1" smtClean="0">
                <a:solidFill>
                  <a:schemeClr val="tx2">
                    <a:lumMod val="75000"/>
                  </a:schemeClr>
                </a:solidFill>
              </a:rPr>
              <a:t>errónea</a:t>
            </a:r>
            <a:endParaRPr kumimoji="0" lang="en-GB" sz="2800" b="0" i="0" u="none" strike="noStrike" kern="0" cap="none" spc="0" normalizeH="0" baseline="0" noProof="0" dirty="0" smtClean="0">
              <a:ln>
                <a:noFill/>
              </a:ln>
              <a:solidFill>
                <a:schemeClr val="tx2">
                  <a:lumMod val="75000"/>
                </a:schemeClr>
              </a:solidFill>
              <a:effectLst/>
              <a:uLnTx/>
              <a:uFillTx/>
            </a:endParaRPr>
          </a:p>
          <a:p>
            <a:pPr lvl="0" defTabSz="914400">
              <a:defRPr/>
            </a:pPr>
            <a:r>
              <a:rPr lang="en-GB" sz="2800" kern="0" dirty="0" err="1" smtClean="0">
                <a:solidFill>
                  <a:schemeClr val="tx2">
                    <a:lumMod val="75000"/>
                  </a:schemeClr>
                </a:solidFill>
              </a:rPr>
              <a:t>Expectativas</a:t>
            </a:r>
            <a:r>
              <a:rPr lang="en-GB" sz="2800" kern="0" dirty="0" smtClean="0">
                <a:solidFill>
                  <a:schemeClr val="tx2">
                    <a:lumMod val="75000"/>
                  </a:schemeClr>
                </a:solidFill>
              </a:rPr>
              <a:t> </a:t>
            </a:r>
            <a:r>
              <a:rPr lang="en-GB" sz="2800" kern="0" dirty="0" err="1" smtClean="0">
                <a:solidFill>
                  <a:schemeClr val="tx2">
                    <a:lumMod val="75000"/>
                  </a:schemeClr>
                </a:solidFill>
              </a:rPr>
              <a:t>para</a:t>
            </a:r>
            <a:r>
              <a:rPr lang="en-GB" sz="2800" kern="0" dirty="0" smtClean="0">
                <a:solidFill>
                  <a:schemeClr val="tx2">
                    <a:lumMod val="75000"/>
                  </a:schemeClr>
                </a:solidFill>
              </a:rPr>
              <a:t> la CMTI-12</a:t>
            </a:r>
            <a:endParaRPr kumimoji="0" lang="en-GB"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lvl="0" defTabSz="914400">
              <a:defRPr/>
            </a:pPr>
            <a:r>
              <a:rPr lang="en-GB" sz="2800" kern="0" dirty="0" smtClean="0">
                <a:solidFill>
                  <a:schemeClr val="tx2">
                    <a:lumMod val="75000"/>
                  </a:schemeClr>
                </a:solidFill>
              </a:rPr>
              <a:t>Enlaces </a:t>
            </a:r>
            <a:r>
              <a:rPr lang="en-GB" sz="2800" kern="0" dirty="0" err="1">
                <a:solidFill>
                  <a:schemeClr val="tx2">
                    <a:lumMod val="75000"/>
                  </a:schemeClr>
                </a:solidFill>
              </a:rPr>
              <a:t>útiles</a:t>
            </a:r>
            <a:r>
              <a:rPr lang="en-GB" sz="2800" kern="0" dirty="0">
                <a:solidFill>
                  <a:schemeClr val="tx2">
                    <a:lumMod val="75000"/>
                  </a:schemeClr>
                </a:solidFill>
              </a:rPr>
              <a:t> </a:t>
            </a:r>
            <a:endParaRPr kumimoji="0" lang="en-US" sz="2800" b="0" i="0" u="none" strike="noStrike" kern="0" cap="none" spc="0" normalizeH="0" baseline="0" noProof="0" dirty="0" smtClean="0">
              <a:ln>
                <a:noFill/>
              </a:ln>
              <a:solidFill>
                <a:schemeClr val="tx2">
                  <a:lumMod val="75000"/>
                </a:schemeClr>
              </a:solidFill>
              <a:effectLst/>
              <a:uLnTx/>
              <a:uFillTx/>
              <a:latin typeface="Calibri" pitchFamily="34" charset="0"/>
              <a:ea typeface="+mn-ea"/>
              <a:cs typeface="Calibri" pitchFamily="34" charset="0"/>
            </a:endParaRPr>
          </a:p>
          <a:p>
            <a:pPr marL="342900" marR="0" lvl="0" indent="-342900" algn="l" defTabSz="914400" rtl="0" eaLnBrk="0" fontAlgn="base" latinLnBrk="0" hangingPunct="0">
              <a:lnSpc>
                <a:spcPct val="100000"/>
              </a:lnSpc>
              <a:spcBef>
                <a:spcPct val="20000"/>
              </a:spcBef>
              <a:spcAft>
                <a:spcPct val="0"/>
              </a:spcAft>
              <a:buClr>
                <a:srgbClr val="0E438A"/>
              </a:buClr>
              <a:buSzPct val="110000"/>
              <a:buFont typeface="Wingdings" pitchFamily="2" charset="2"/>
              <a:buChar char="§"/>
              <a:tabLst/>
              <a:defRPr/>
            </a:pPr>
            <a:endParaRPr kumimoji="0" lang="en-US" sz="3200" b="0" i="0" u="none" strike="noStrike" kern="0" cap="none" spc="0" normalizeH="0" baseline="0" noProof="0" dirty="0">
              <a:ln>
                <a:noFill/>
              </a:ln>
              <a:solidFill>
                <a:schemeClr val="tx2">
                  <a:lumMod val="75000"/>
                </a:schemeClr>
              </a:solidFill>
              <a:effectLst/>
              <a:uLnTx/>
              <a:uFillTx/>
              <a:latin typeface="Calibri" pitchFamily="34" charset="0"/>
              <a:ea typeface="+mn-ea"/>
              <a:cs typeface="Calibri" pitchFamily="34" charset="0"/>
            </a:endParaRPr>
          </a:p>
        </p:txBody>
      </p:sp>
      <p:sp>
        <p:nvSpPr>
          <p:cNvPr id="5" name="TextBox 4"/>
          <p:cNvSpPr txBox="1"/>
          <p:nvPr/>
        </p:nvSpPr>
        <p:spPr>
          <a:xfrm>
            <a:off x="1863306" y="577970"/>
            <a:ext cx="4960188" cy="1015663"/>
          </a:xfrm>
          <a:prstGeom prst="rect">
            <a:avLst/>
          </a:prstGeom>
          <a:noFill/>
        </p:spPr>
        <p:txBody>
          <a:bodyPr wrap="square" rtlCol="0">
            <a:spAutoFit/>
          </a:bodyPr>
          <a:lstStyle/>
          <a:p>
            <a:r>
              <a:rPr lang="fr-CH" sz="6000" b="1" dirty="0" smtClean="0"/>
              <a:t>CMTI</a:t>
            </a:r>
            <a:r>
              <a:rPr lang="fr-CH" sz="6000" dirty="0"/>
              <a:t>-</a:t>
            </a:r>
            <a:r>
              <a:rPr lang="fr-CH" sz="6000" dirty="0" smtClean="0"/>
              <a:t>12</a:t>
            </a:r>
            <a:endParaRPr lang="en-US" sz="6000" dirty="0"/>
          </a:p>
        </p:txBody>
      </p:sp>
    </p:spTree>
    <p:extLst>
      <p:ext uri="{BB962C8B-B14F-4D97-AF65-F5344CB8AC3E}">
        <p14:creationId xmlns:p14="http://schemas.microsoft.com/office/powerpoint/2010/main" val="9998616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59140"/>
            <a:ext cx="7784342" cy="600501"/>
          </a:xfrm>
        </p:spPr>
        <p:txBody>
          <a:bodyPr/>
          <a:lstStyle/>
          <a:p>
            <a:pPr algn="l"/>
            <a:r>
              <a:rPr lang="en-US" sz="3000" b="1" dirty="0" err="1" smtClean="0">
                <a:solidFill>
                  <a:schemeClr val="tx2">
                    <a:lumMod val="75000"/>
                  </a:schemeClr>
                </a:solidFill>
              </a:rPr>
              <a:t>Antecedentes</a:t>
            </a:r>
            <a:r>
              <a:rPr lang="en-US" sz="3000" b="1" dirty="0" smtClean="0">
                <a:solidFill>
                  <a:schemeClr val="tx2">
                    <a:lumMod val="75000"/>
                  </a:schemeClr>
                </a:solidFill>
              </a:rPr>
              <a:t>: </a:t>
            </a:r>
            <a:r>
              <a:rPr lang="en-US" sz="3000" b="1" dirty="0" err="1" smtClean="0">
                <a:solidFill>
                  <a:schemeClr val="tx2">
                    <a:lumMod val="75000"/>
                  </a:schemeClr>
                </a:solidFill>
              </a:rPr>
              <a:t>origen</a:t>
            </a:r>
            <a:r>
              <a:rPr lang="en-US" sz="3000" b="1" dirty="0" smtClean="0">
                <a:solidFill>
                  <a:schemeClr val="tx2">
                    <a:lumMod val="75000"/>
                  </a:schemeClr>
                </a:solidFill>
              </a:rPr>
              <a:t> del RTI</a:t>
            </a:r>
            <a:endParaRPr lang="en-US" sz="3000" b="1" dirty="0">
              <a:solidFill>
                <a:schemeClr val="tx2">
                  <a:lumMod val="75000"/>
                </a:schemeClr>
              </a:solidFill>
            </a:endParaRPr>
          </a:p>
        </p:txBody>
      </p:sp>
      <p:sp>
        <p:nvSpPr>
          <p:cNvPr id="14" name="Rectangle 13"/>
          <p:cNvSpPr/>
          <p:nvPr/>
        </p:nvSpPr>
        <p:spPr>
          <a:xfrm>
            <a:off x="1690777" y="874428"/>
            <a:ext cx="2950234" cy="1117600"/>
          </a:xfrm>
          <a:prstGeom prst="rect">
            <a:avLst/>
          </a:prstGeom>
          <a:gradFill>
            <a:gsLst>
              <a:gs pos="0">
                <a:schemeClr val="bg1"/>
              </a:gs>
              <a:gs pos="100000">
                <a:srgbClr val="97DBF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b="1" dirty="0">
                <a:solidFill>
                  <a:schemeClr val="tx1"/>
                </a:solidFill>
              </a:rPr>
              <a:t>Reglamentación del servicio internacional en el Convenio Telegráfico</a:t>
            </a:r>
          </a:p>
          <a:p>
            <a:pPr algn="ctr"/>
            <a:r>
              <a:rPr lang="ru-RU" sz="1200" dirty="0" smtClean="0">
                <a:solidFill>
                  <a:schemeClr val="tx1"/>
                </a:solidFill>
              </a:rPr>
              <a:t>(</a:t>
            </a:r>
            <a:r>
              <a:rPr lang="en-US" sz="1200" dirty="0">
                <a:solidFill>
                  <a:schemeClr val="tx1"/>
                </a:solidFill>
              </a:rPr>
              <a:t>1865 – </a:t>
            </a:r>
            <a:r>
              <a:rPr lang="en-US" sz="1200" dirty="0" err="1">
                <a:solidFill>
                  <a:schemeClr val="tx1"/>
                </a:solidFill>
              </a:rPr>
              <a:t>modificado</a:t>
            </a:r>
            <a:r>
              <a:rPr lang="en-US" sz="1200" dirty="0">
                <a:solidFill>
                  <a:schemeClr val="tx1"/>
                </a:solidFill>
              </a:rPr>
              <a:t> </a:t>
            </a:r>
            <a:r>
              <a:rPr lang="en-US" sz="1200" dirty="0" err="1">
                <a:solidFill>
                  <a:schemeClr val="tx1"/>
                </a:solidFill>
              </a:rPr>
              <a:t>por</a:t>
            </a:r>
            <a:r>
              <a:rPr lang="en-US" sz="1200" dirty="0">
                <a:solidFill>
                  <a:schemeClr val="tx1"/>
                </a:solidFill>
              </a:rPr>
              <a:t> </a:t>
            </a:r>
            <a:r>
              <a:rPr lang="en-US" sz="1200" dirty="0" err="1">
                <a:solidFill>
                  <a:schemeClr val="tx1"/>
                </a:solidFill>
              </a:rPr>
              <a:t>última</a:t>
            </a:r>
            <a:r>
              <a:rPr lang="en-US" sz="1200" dirty="0">
                <a:solidFill>
                  <a:schemeClr val="tx1"/>
                </a:solidFill>
              </a:rPr>
              <a:t> </a:t>
            </a:r>
            <a:r>
              <a:rPr lang="en-US" sz="1200" dirty="0" err="1">
                <a:solidFill>
                  <a:schemeClr val="tx1"/>
                </a:solidFill>
              </a:rPr>
              <a:t>vez</a:t>
            </a:r>
            <a:r>
              <a:rPr lang="en-US" sz="1200" dirty="0">
                <a:solidFill>
                  <a:schemeClr val="tx1"/>
                </a:solidFill>
              </a:rPr>
              <a:t> en 1973</a:t>
            </a:r>
            <a:r>
              <a:rPr lang="ru-RU" sz="1200" dirty="0" smtClean="0">
                <a:solidFill>
                  <a:schemeClr val="tx1"/>
                </a:solidFill>
              </a:rPr>
              <a:t>)</a:t>
            </a:r>
            <a:endParaRPr lang="ru-RU" sz="1200" dirty="0">
              <a:solidFill>
                <a:schemeClr val="tx1"/>
              </a:solidFill>
            </a:endParaRPr>
          </a:p>
        </p:txBody>
      </p:sp>
      <p:sp>
        <p:nvSpPr>
          <p:cNvPr id="15" name="Rectangle 14"/>
          <p:cNvSpPr/>
          <p:nvPr/>
        </p:nvSpPr>
        <p:spPr>
          <a:xfrm>
            <a:off x="5116401" y="1796753"/>
            <a:ext cx="3329896" cy="3329896"/>
          </a:xfrm>
          <a:prstGeom prst="rect">
            <a:avLst/>
          </a:prstGeom>
          <a:gradFill>
            <a:gsLst>
              <a:gs pos="0">
                <a:schemeClr val="bg1"/>
              </a:gs>
              <a:gs pos="100000">
                <a:srgbClr val="97DBF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00000"/>
            <a:r>
              <a:rPr lang="es-ES" sz="1600" b="1" dirty="0">
                <a:solidFill>
                  <a:schemeClr val="tx1"/>
                </a:solidFill>
              </a:rPr>
              <a:t>Reglamento de las Telecomunicaciones </a:t>
            </a:r>
            <a:br>
              <a:rPr lang="es-ES" sz="1600" b="1" dirty="0">
                <a:solidFill>
                  <a:schemeClr val="tx1"/>
                </a:solidFill>
              </a:rPr>
            </a:br>
            <a:r>
              <a:rPr lang="es-ES" sz="1600" b="1" dirty="0">
                <a:solidFill>
                  <a:schemeClr val="tx1"/>
                </a:solidFill>
              </a:rPr>
              <a:t>Internacionales (1988</a:t>
            </a:r>
            <a:r>
              <a:rPr lang="es-ES" sz="1600" b="1" dirty="0" smtClean="0">
                <a:solidFill>
                  <a:schemeClr val="tx1"/>
                </a:solidFill>
              </a:rPr>
              <a:t>)</a:t>
            </a:r>
            <a:endParaRPr lang="ru-RU" sz="1600" b="1" dirty="0" smtClean="0">
              <a:solidFill>
                <a:schemeClr val="tx1"/>
              </a:solidFill>
            </a:endParaRPr>
          </a:p>
          <a:p>
            <a:pPr marL="900000"/>
            <a:endParaRPr lang="ru-RU" sz="1600" dirty="0">
              <a:solidFill>
                <a:schemeClr val="tx1"/>
              </a:solidFill>
            </a:endParaRPr>
          </a:p>
          <a:p>
            <a:pPr marL="900000"/>
            <a:r>
              <a:rPr lang="en-US" sz="1600" dirty="0" err="1">
                <a:solidFill>
                  <a:schemeClr val="tx1"/>
                </a:solidFill>
              </a:rPr>
              <a:t>Firmado</a:t>
            </a:r>
            <a:r>
              <a:rPr lang="en-US" sz="1600" dirty="0">
                <a:solidFill>
                  <a:schemeClr val="tx1"/>
                </a:solidFill>
              </a:rPr>
              <a:t> </a:t>
            </a:r>
            <a:r>
              <a:rPr lang="en-US" sz="1600" dirty="0" err="1">
                <a:solidFill>
                  <a:schemeClr val="tx1"/>
                </a:solidFill>
              </a:rPr>
              <a:t>por</a:t>
            </a:r>
            <a:r>
              <a:rPr lang="en-US" sz="1600" dirty="0">
                <a:solidFill>
                  <a:schemeClr val="tx1"/>
                </a:solidFill>
              </a:rPr>
              <a:t> 178 </a:t>
            </a:r>
            <a:r>
              <a:rPr lang="en-US" sz="1600" dirty="0" err="1" smtClean="0">
                <a:solidFill>
                  <a:schemeClr val="tx1"/>
                </a:solidFill>
              </a:rPr>
              <a:t>países</a:t>
            </a:r>
            <a:endParaRPr lang="ru-RU" sz="1600" dirty="0">
              <a:solidFill>
                <a:schemeClr val="tx1"/>
              </a:solidFill>
            </a:endParaRPr>
          </a:p>
          <a:p>
            <a:pPr marL="900000"/>
            <a:r>
              <a:rPr lang="en-US" sz="1600" dirty="0" err="1">
                <a:solidFill>
                  <a:schemeClr val="tx1"/>
                </a:solidFill>
              </a:rPr>
              <a:t>Entrada</a:t>
            </a:r>
            <a:r>
              <a:rPr lang="en-US" sz="1600" dirty="0">
                <a:solidFill>
                  <a:schemeClr val="tx1"/>
                </a:solidFill>
              </a:rPr>
              <a:t> en vigor: 1990</a:t>
            </a:r>
            <a:endParaRPr lang="ru-RU" sz="1600" dirty="0">
              <a:solidFill>
                <a:schemeClr val="tx1"/>
              </a:solidFill>
            </a:endParaRPr>
          </a:p>
          <a:p>
            <a:pPr marL="900000"/>
            <a:r>
              <a:rPr lang="es-ES" sz="1600" dirty="0">
                <a:solidFill>
                  <a:schemeClr val="tx1"/>
                </a:solidFill>
              </a:rPr>
              <a:t>Uno de los cuatro tratados </a:t>
            </a:r>
            <a:br>
              <a:rPr lang="es-ES" sz="1600" dirty="0">
                <a:solidFill>
                  <a:schemeClr val="tx1"/>
                </a:solidFill>
              </a:rPr>
            </a:br>
            <a:r>
              <a:rPr lang="es-ES" sz="1600" dirty="0">
                <a:solidFill>
                  <a:schemeClr val="tx1"/>
                </a:solidFill>
              </a:rPr>
              <a:t>que sientan las bases </a:t>
            </a:r>
            <a:br>
              <a:rPr lang="es-ES" sz="1600" dirty="0">
                <a:solidFill>
                  <a:schemeClr val="tx1"/>
                </a:solidFill>
              </a:rPr>
            </a:br>
            <a:r>
              <a:rPr lang="es-ES" sz="1600" dirty="0">
                <a:solidFill>
                  <a:schemeClr val="tx1"/>
                </a:solidFill>
              </a:rPr>
              <a:t>de la misión de la UIT</a:t>
            </a:r>
            <a:endParaRPr lang="ru-RU" sz="1600" dirty="0">
              <a:solidFill>
                <a:schemeClr val="tx1"/>
              </a:solidFill>
            </a:endParaRPr>
          </a:p>
        </p:txBody>
      </p:sp>
      <p:sp>
        <p:nvSpPr>
          <p:cNvPr id="16" name="Isosceles Triangle 15"/>
          <p:cNvSpPr/>
          <p:nvPr/>
        </p:nvSpPr>
        <p:spPr>
          <a:xfrm rot="5400000">
            <a:off x="4700176" y="2223897"/>
            <a:ext cx="1676399" cy="843976"/>
          </a:xfrm>
          <a:prstGeom prst="triangle">
            <a:avLst>
              <a:gd name="adj" fmla="val 50259"/>
            </a:avLst>
          </a:prstGeom>
          <a:solidFill>
            <a:srgbClr val="97DB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rot="5400000">
            <a:off x="4699468" y="3865807"/>
            <a:ext cx="1676399" cy="843976"/>
          </a:xfrm>
          <a:prstGeom prst="triangle">
            <a:avLst>
              <a:gd name="adj" fmla="val 50259"/>
            </a:avLst>
          </a:prstGeom>
          <a:solidFill>
            <a:srgbClr val="97DB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191109" y="2159985"/>
            <a:ext cx="2930687" cy="1080000"/>
          </a:xfrm>
          <a:prstGeom prst="rect">
            <a:avLst/>
          </a:prstGeom>
          <a:gradFill>
            <a:gsLst>
              <a:gs pos="0">
                <a:schemeClr val="bg1"/>
              </a:gs>
              <a:gs pos="100000">
                <a:srgbClr val="97DBF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err="1">
                <a:solidFill>
                  <a:schemeClr val="tx1"/>
                </a:solidFill>
              </a:rPr>
              <a:t>Reglamento</a:t>
            </a:r>
            <a:r>
              <a:rPr lang="en-US" sz="1300" b="1" dirty="0">
                <a:solidFill>
                  <a:schemeClr val="tx1"/>
                </a:solidFill>
              </a:rPr>
              <a:t> </a:t>
            </a:r>
            <a:r>
              <a:rPr lang="en-US" sz="1300" b="1" dirty="0" err="1">
                <a:solidFill>
                  <a:schemeClr val="tx1"/>
                </a:solidFill>
              </a:rPr>
              <a:t>Telegráfico</a:t>
            </a:r>
            <a:endParaRPr lang="ru-RU" sz="1300" b="1" dirty="0">
              <a:solidFill>
                <a:schemeClr val="tx1"/>
              </a:solidFill>
            </a:endParaRPr>
          </a:p>
          <a:p>
            <a:pPr algn="ctr"/>
            <a:r>
              <a:rPr lang="ru-RU" sz="1200" dirty="0" smtClean="0">
                <a:solidFill>
                  <a:schemeClr val="tx1"/>
                </a:solidFill>
              </a:rPr>
              <a:t>(</a:t>
            </a:r>
            <a:r>
              <a:rPr lang="en-US" sz="1200" dirty="0">
                <a:solidFill>
                  <a:schemeClr val="tx1"/>
                </a:solidFill>
              </a:rPr>
              <a:t>1932 – </a:t>
            </a:r>
            <a:r>
              <a:rPr lang="en-US" sz="1200" dirty="0" err="1">
                <a:solidFill>
                  <a:schemeClr val="tx1"/>
                </a:solidFill>
              </a:rPr>
              <a:t>modificado</a:t>
            </a:r>
            <a:r>
              <a:rPr lang="en-US" sz="1200" dirty="0">
                <a:solidFill>
                  <a:schemeClr val="tx1"/>
                </a:solidFill>
              </a:rPr>
              <a:t> </a:t>
            </a:r>
            <a:r>
              <a:rPr lang="en-US" sz="1200" dirty="0" err="1">
                <a:solidFill>
                  <a:schemeClr val="tx1"/>
                </a:solidFill>
              </a:rPr>
              <a:t>por</a:t>
            </a:r>
            <a:r>
              <a:rPr lang="en-US" sz="1200" dirty="0">
                <a:solidFill>
                  <a:schemeClr val="tx1"/>
                </a:solidFill>
              </a:rPr>
              <a:t> </a:t>
            </a:r>
            <a:r>
              <a:rPr lang="en-US" sz="1200" dirty="0" err="1">
                <a:solidFill>
                  <a:schemeClr val="tx1"/>
                </a:solidFill>
              </a:rPr>
              <a:t>última</a:t>
            </a:r>
            <a:r>
              <a:rPr lang="en-US" sz="1200" dirty="0">
                <a:solidFill>
                  <a:schemeClr val="tx1"/>
                </a:solidFill>
              </a:rPr>
              <a:t> </a:t>
            </a:r>
            <a:r>
              <a:rPr lang="en-US" sz="1200" dirty="0" err="1">
                <a:solidFill>
                  <a:schemeClr val="tx1"/>
                </a:solidFill>
              </a:rPr>
              <a:t>vez</a:t>
            </a:r>
            <a:r>
              <a:rPr lang="en-US" sz="1200" dirty="0">
                <a:solidFill>
                  <a:schemeClr val="tx1"/>
                </a:solidFill>
              </a:rPr>
              <a:t> en 1973</a:t>
            </a:r>
            <a:r>
              <a:rPr lang="ru-RU" sz="1200" dirty="0" smtClean="0">
                <a:solidFill>
                  <a:schemeClr val="tx1"/>
                </a:solidFill>
              </a:rPr>
              <a:t>)</a:t>
            </a:r>
            <a:endParaRPr lang="ru-RU" sz="1200" dirty="0">
              <a:solidFill>
                <a:schemeClr val="tx1"/>
              </a:solidFill>
            </a:endParaRPr>
          </a:p>
        </p:txBody>
      </p:sp>
      <p:sp>
        <p:nvSpPr>
          <p:cNvPr id="19" name="Rectangle 18"/>
          <p:cNvSpPr/>
          <p:nvPr/>
        </p:nvSpPr>
        <p:spPr>
          <a:xfrm>
            <a:off x="2191110" y="3725652"/>
            <a:ext cx="2930166" cy="1080000"/>
          </a:xfrm>
          <a:prstGeom prst="rect">
            <a:avLst/>
          </a:prstGeom>
          <a:gradFill>
            <a:gsLst>
              <a:gs pos="0">
                <a:schemeClr val="bg1"/>
              </a:gs>
              <a:gs pos="100000">
                <a:srgbClr val="97DBF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err="1">
                <a:solidFill>
                  <a:schemeClr val="tx1"/>
                </a:solidFill>
              </a:rPr>
              <a:t>Reglamento</a:t>
            </a:r>
            <a:r>
              <a:rPr lang="en-US" sz="1300" b="1" dirty="0">
                <a:solidFill>
                  <a:schemeClr val="tx1"/>
                </a:solidFill>
              </a:rPr>
              <a:t> </a:t>
            </a:r>
            <a:r>
              <a:rPr lang="en-US" sz="1300" b="1" dirty="0" err="1">
                <a:solidFill>
                  <a:schemeClr val="tx1"/>
                </a:solidFill>
              </a:rPr>
              <a:t>Telefónico</a:t>
            </a:r>
            <a:r>
              <a:rPr lang="en-US" sz="1300" b="1" dirty="0">
                <a:solidFill>
                  <a:schemeClr val="tx1"/>
                </a:solidFill>
              </a:rPr>
              <a:t> </a:t>
            </a:r>
            <a:endParaRPr lang="ru-RU" sz="1300" b="1" dirty="0">
              <a:solidFill>
                <a:schemeClr val="tx1"/>
              </a:solidFill>
            </a:endParaRPr>
          </a:p>
          <a:p>
            <a:pPr algn="ctr"/>
            <a:r>
              <a:rPr lang="ru-RU" sz="1200" dirty="0" smtClean="0">
                <a:solidFill>
                  <a:schemeClr val="tx1"/>
                </a:solidFill>
              </a:rPr>
              <a:t>(</a:t>
            </a:r>
            <a:r>
              <a:rPr lang="en-US" sz="1200" dirty="0">
                <a:solidFill>
                  <a:schemeClr val="tx1"/>
                </a:solidFill>
              </a:rPr>
              <a:t>1932 – </a:t>
            </a:r>
            <a:r>
              <a:rPr lang="en-US" sz="1200" dirty="0" err="1">
                <a:solidFill>
                  <a:schemeClr val="tx1"/>
                </a:solidFill>
              </a:rPr>
              <a:t>modificado</a:t>
            </a:r>
            <a:r>
              <a:rPr lang="en-US" sz="1200" dirty="0">
                <a:solidFill>
                  <a:schemeClr val="tx1"/>
                </a:solidFill>
              </a:rPr>
              <a:t> </a:t>
            </a:r>
            <a:r>
              <a:rPr lang="en-US" sz="1200" dirty="0" err="1">
                <a:solidFill>
                  <a:schemeClr val="tx1"/>
                </a:solidFill>
              </a:rPr>
              <a:t>por</a:t>
            </a:r>
            <a:r>
              <a:rPr lang="en-US" sz="1200" dirty="0">
                <a:solidFill>
                  <a:schemeClr val="tx1"/>
                </a:solidFill>
              </a:rPr>
              <a:t> </a:t>
            </a:r>
            <a:r>
              <a:rPr lang="en-US" sz="1200" dirty="0" err="1">
                <a:solidFill>
                  <a:schemeClr val="tx1"/>
                </a:solidFill>
              </a:rPr>
              <a:t>última</a:t>
            </a:r>
            <a:r>
              <a:rPr lang="en-US" sz="1200" dirty="0">
                <a:solidFill>
                  <a:schemeClr val="tx1"/>
                </a:solidFill>
              </a:rPr>
              <a:t> </a:t>
            </a:r>
            <a:r>
              <a:rPr lang="en-US" sz="1200" dirty="0" err="1">
                <a:solidFill>
                  <a:schemeClr val="tx1"/>
                </a:solidFill>
              </a:rPr>
              <a:t>vez</a:t>
            </a:r>
            <a:r>
              <a:rPr lang="en-US" sz="1200" dirty="0">
                <a:solidFill>
                  <a:schemeClr val="tx1"/>
                </a:solidFill>
              </a:rPr>
              <a:t> en 1973</a:t>
            </a:r>
            <a:r>
              <a:rPr lang="ru-RU" sz="1200" dirty="0" smtClean="0">
                <a:solidFill>
                  <a:schemeClr val="tx1"/>
                </a:solidFill>
              </a:rPr>
              <a:t>)</a:t>
            </a:r>
            <a:endParaRPr lang="ru-RU" sz="1200" dirty="0">
              <a:solidFill>
                <a:schemeClr val="tx1"/>
              </a:solidFill>
            </a:endParaRPr>
          </a:p>
        </p:txBody>
      </p:sp>
      <p:sp>
        <p:nvSpPr>
          <p:cNvPr id="20" name="Rectangle 19"/>
          <p:cNvSpPr/>
          <p:nvPr/>
        </p:nvSpPr>
        <p:spPr>
          <a:xfrm>
            <a:off x="1759789" y="4960988"/>
            <a:ext cx="2881222" cy="1117600"/>
          </a:xfrm>
          <a:prstGeom prst="rect">
            <a:avLst/>
          </a:prstGeom>
          <a:gradFill>
            <a:gsLst>
              <a:gs pos="0">
                <a:schemeClr val="bg1"/>
              </a:gs>
              <a:gs pos="100000">
                <a:srgbClr val="97DBF8"/>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err="1">
                <a:solidFill>
                  <a:schemeClr val="tx1"/>
                </a:solidFill>
              </a:rPr>
              <a:t>Reglamento</a:t>
            </a:r>
            <a:r>
              <a:rPr lang="en-US" sz="1300" b="1" dirty="0">
                <a:solidFill>
                  <a:schemeClr val="tx1"/>
                </a:solidFill>
              </a:rPr>
              <a:t> de </a:t>
            </a:r>
            <a:r>
              <a:rPr lang="en-US" sz="1300" b="1" dirty="0" err="1">
                <a:solidFill>
                  <a:schemeClr val="tx1"/>
                </a:solidFill>
              </a:rPr>
              <a:t>Radiocomunicaciones</a:t>
            </a:r>
            <a:endParaRPr lang="ru-RU" sz="1300" b="1" dirty="0">
              <a:solidFill>
                <a:schemeClr val="tx1"/>
              </a:solidFill>
            </a:endParaRPr>
          </a:p>
          <a:p>
            <a:pPr algn="ctr"/>
            <a:r>
              <a:rPr lang="ru-RU" sz="1200" dirty="0" smtClean="0">
                <a:solidFill>
                  <a:schemeClr val="tx1"/>
                </a:solidFill>
              </a:rPr>
              <a:t>(</a:t>
            </a:r>
            <a:r>
              <a:rPr lang="en-US" sz="1200" dirty="0">
                <a:solidFill>
                  <a:schemeClr val="tx1"/>
                </a:solidFill>
              </a:rPr>
              <a:t>1906 – </a:t>
            </a:r>
            <a:r>
              <a:rPr lang="en-US" sz="1200" dirty="0" err="1">
                <a:solidFill>
                  <a:schemeClr val="tx1"/>
                </a:solidFill>
              </a:rPr>
              <a:t>modificado</a:t>
            </a:r>
            <a:r>
              <a:rPr lang="en-US" sz="1200" dirty="0">
                <a:solidFill>
                  <a:schemeClr val="tx1"/>
                </a:solidFill>
              </a:rPr>
              <a:t> </a:t>
            </a:r>
            <a:r>
              <a:rPr lang="en-US" sz="1200" dirty="0" err="1">
                <a:solidFill>
                  <a:schemeClr val="tx1"/>
                </a:solidFill>
              </a:rPr>
              <a:t>por</a:t>
            </a:r>
            <a:r>
              <a:rPr lang="en-US" sz="1200" dirty="0">
                <a:solidFill>
                  <a:schemeClr val="tx1"/>
                </a:solidFill>
              </a:rPr>
              <a:t> </a:t>
            </a:r>
            <a:r>
              <a:rPr lang="en-US" sz="1200" dirty="0" err="1">
                <a:solidFill>
                  <a:schemeClr val="tx1"/>
                </a:solidFill>
              </a:rPr>
              <a:t>última</a:t>
            </a:r>
            <a:r>
              <a:rPr lang="en-US" sz="1200" dirty="0">
                <a:solidFill>
                  <a:schemeClr val="tx1"/>
                </a:solidFill>
              </a:rPr>
              <a:t> </a:t>
            </a:r>
            <a:r>
              <a:rPr lang="en-US" sz="1200" dirty="0" err="1">
                <a:solidFill>
                  <a:schemeClr val="tx1"/>
                </a:solidFill>
              </a:rPr>
              <a:t>vez</a:t>
            </a:r>
            <a:r>
              <a:rPr lang="en-US" sz="1200" dirty="0">
                <a:solidFill>
                  <a:schemeClr val="tx1"/>
                </a:solidFill>
              </a:rPr>
              <a:t> en 2012</a:t>
            </a:r>
            <a:r>
              <a:rPr lang="ru-RU" sz="1200" dirty="0" smtClean="0">
                <a:solidFill>
                  <a:schemeClr val="tx1"/>
                </a:solidFill>
              </a:rPr>
              <a:t>)</a:t>
            </a:r>
            <a:endParaRPr lang="ru-RU" sz="1200" dirty="0">
              <a:solidFill>
                <a:schemeClr val="tx1"/>
              </a:solidFill>
            </a:endParaRPr>
          </a:p>
        </p:txBody>
      </p:sp>
    </p:spTree>
    <p:extLst>
      <p:ext uri="{BB962C8B-B14F-4D97-AF65-F5344CB8AC3E}">
        <p14:creationId xmlns:p14="http://schemas.microsoft.com/office/powerpoint/2010/main" val="110503149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1257299" y="863600"/>
            <a:ext cx="7388989" cy="55146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chemeClr val="tx1">
                    <a:lumMod val="50000"/>
                  </a:schemeClr>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chemeClr val="tx1">
                    <a:lumMod val="50000"/>
                  </a:schemeClr>
                </a:solidFill>
                <a:latin typeface="Calibri" pitchFamily="34" charset="0"/>
                <a:cs typeface="Calibri" pitchFamily="34" charset="0"/>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chemeClr val="tx1">
                    <a:lumMod val="50000"/>
                  </a:schemeClr>
                </a:solidFill>
                <a:latin typeface="Calibri" pitchFamily="34" charset="0"/>
                <a:cs typeface="Calibri" pitchFamily="34" charset="0"/>
              </a:defRPr>
            </a:lvl3pPr>
            <a:lvl4pPr marL="16002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4pPr>
            <a:lvl5pPr marL="2057400" indent="-228600" algn="l" rtl="0" eaLnBrk="0" fontAlgn="base" hangingPunct="0">
              <a:spcBef>
                <a:spcPct val="20000"/>
              </a:spcBef>
              <a:spcAft>
                <a:spcPct val="0"/>
              </a:spcAft>
              <a:buFont typeface="Verdana" pitchFamily="34" charset="0"/>
              <a:buChar char="–"/>
              <a:defRPr sz="2000">
                <a:solidFill>
                  <a:schemeClr val="tx1">
                    <a:lumMod val="50000"/>
                  </a:schemeClr>
                </a:solidFill>
                <a:latin typeface="Calibri" pitchFamily="34" charset="0"/>
                <a:cs typeface="Calibri" pitchFamily="34" charset="0"/>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defTabSz="914400">
              <a:buNone/>
              <a:defRPr/>
            </a:pPr>
            <a:r>
              <a:rPr lang="es-ES" sz="2200" i="1" kern="0" dirty="0">
                <a:solidFill>
                  <a:schemeClr val="tx2"/>
                </a:solidFill>
                <a:latin typeface="+mn-lt"/>
              </a:rPr>
              <a:t>El Reglamento de las Telecomunicaciones Internacionales (RTI</a:t>
            </a:r>
            <a:r>
              <a:rPr lang="es-ES" sz="2200" i="1" kern="0" dirty="0" smtClean="0">
                <a:solidFill>
                  <a:schemeClr val="tx2"/>
                </a:solidFill>
                <a:latin typeface="+mn-lt"/>
              </a:rPr>
              <a:t>):</a:t>
            </a:r>
            <a:endParaRPr lang="en-GB" sz="2200" i="1" kern="0" dirty="0" smtClean="0">
              <a:solidFill>
                <a:schemeClr val="tx2"/>
              </a:solidFill>
              <a:latin typeface="+mn-lt"/>
            </a:endParaRPr>
          </a:p>
          <a:p>
            <a:pPr defTabSz="914400">
              <a:defRPr/>
            </a:pPr>
            <a:r>
              <a:rPr lang="es-ES" sz="2000" kern="0" dirty="0" smtClean="0">
                <a:solidFill>
                  <a:schemeClr val="tx2"/>
                </a:solidFill>
              </a:rPr>
              <a:t>Define </a:t>
            </a:r>
            <a:r>
              <a:rPr lang="es-ES" sz="2000" kern="0" dirty="0">
                <a:solidFill>
                  <a:schemeClr val="tx2"/>
                </a:solidFill>
              </a:rPr>
              <a:t>los principios generales de la prestación y explotación de las telecomunicaciones </a:t>
            </a:r>
            <a:r>
              <a:rPr lang="es-ES" sz="2000" kern="0" dirty="0" smtClean="0">
                <a:solidFill>
                  <a:schemeClr val="tx2"/>
                </a:solidFill>
              </a:rPr>
              <a:t>internacionales</a:t>
            </a:r>
            <a:endParaRPr lang="en-US" sz="2000" kern="0" dirty="0" smtClean="0">
              <a:solidFill>
                <a:schemeClr val="tx2"/>
              </a:solidFill>
            </a:endParaRPr>
          </a:p>
          <a:p>
            <a:pPr defTabSz="914400">
              <a:defRPr/>
            </a:pPr>
            <a:r>
              <a:rPr lang="es-ES" sz="2000" kern="0" dirty="0" smtClean="0">
                <a:solidFill>
                  <a:schemeClr val="tx2"/>
                </a:solidFill>
              </a:rPr>
              <a:t>Facilita </a:t>
            </a:r>
            <a:r>
              <a:rPr lang="es-ES" sz="2000" kern="0" dirty="0">
                <a:solidFill>
                  <a:schemeClr val="tx2"/>
                </a:solidFill>
              </a:rPr>
              <a:t>la interconexión y la compatibilidad </a:t>
            </a:r>
            <a:r>
              <a:rPr lang="es-ES" sz="2000" kern="0" dirty="0" smtClean="0">
                <a:solidFill>
                  <a:schemeClr val="tx2"/>
                </a:solidFill>
              </a:rPr>
              <a:t>mundiales</a:t>
            </a:r>
            <a:endParaRPr lang="en-US" sz="2000" kern="0" dirty="0" smtClean="0">
              <a:solidFill>
                <a:schemeClr val="tx2"/>
              </a:solidFill>
            </a:endParaRPr>
          </a:p>
          <a:p>
            <a:pPr defTabSz="914400">
              <a:defRPr/>
            </a:pPr>
            <a:r>
              <a:rPr lang="es-ES" sz="2000" kern="0" dirty="0" smtClean="0">
                <a:solidFill>
                  <a:schemeClr val="tx2"/>
                </a:solidFill>
              </a:rPr>
              <a:t>Sustenta </a:t>
            </a:r>
            <a:r>
              <a:rPr lang="es-ES" sz="2000" kern="0" dirty="0">
                <a:solidFill>
                  <a:schemeClr val="tx2"/>
                </a:solidFill>
              </a:rPr>
              <a:t>el desarrollo armonioso y la explotación eficaz </a:t>
            </a:r>
            <a:r>
              <a:rPr lang="es-ES" sz="2000" kern="0" dirty="0" smtClean="0">
                <a:solidFill>
                  <a:schemeClr val="tx2"/>
                </a:solidFill>
              </a:rPr>
              <a:t>de </a:t>
            </a:r>
            <a:r>
              <a:rPr lang="es-ES" sz="2000" kern="0" dirty="0">
                <a:solidFill>
                  <a:schemeClr val="tx2"/>
                </a:solidFill>
              </a:rPr>
              <a:t>instalaciones </a:t>
            </a:r>
            <a:r>
              <a:rPr lang="es-ES" sz="2000" kern="0" dirty="0" smtClean="0">
                <a:solidFill>
                  <a:schemeClr val="tx2"/>
                </a:solidFill>
              </a:rPr>
              <a:t>técnica</a:t>
            </a:r>
            <a:r>
              <a:rPr lang="en-GB" sz="2000" kern="0" dirty="0" smtClean="0">
                <a:solidFill>
                  <a:schemeClr val="tx2"/>
                </a:solidFill>
              </a:rPr>
              <a:t>s</a:t>
            </a:r>
            <a:endParaRPr lang="en-US" sz="2000" kern="0" dirty="0" smtClean="0">
              <a:solidFill>
                <a:schemeClr val="tx2"/>
              </a:solidFill>
            </a:endParaRPr>
          </a:p>
          <a:p>
            <a:pPr defTabSz="914400">
              <a:defRPr/>
            </a:pPr>
            <a:r>
              <a:rPr lang="es-ES" sz="2000" kern="0" dirty="0" smtClean="0">
                <a:solidFill>
                  <a:schemeClr val="tx2"/>
                </a:solidFill>
              </a:rPr>
              <a:t>Promueve </a:t>
            </a:r>
            <a:r>
              <a:rPr lang="es-ES" sz="2000" kern="0" dirty="0">
                <a:solidFill>
                  <a:schemeClr val="tx2"/>
                </a:solidFill>
              </a:rPr>
              <a:t>la eficacia, utilidad y disponibilidad de los servicios de telecomunicaciones </a:t>
            </a:r>
            <a:r>
              <a:rPr lang="es-ES" sz="2000" kern="0" dirty="0" smtClean="0">
                <a:solidFill>
                  <a:schemeClr val="tx2"/>
                </a:solidFill>
              </a:rPr>
              <a:t>internacionales</a:t>
            </a:r>
            <a:endParaRPr lang="en-US" sz="2000" kern="0" dirty="0" smtClean="0">
              <a:solidFill>
                <a:schemeClr val="tx2"/>
              </a:solidFill>
            </a:endParaRPr>
          </a:p>
          <a:p>
            <a:pPr defTabSz="914400">
              <a:defRPr/>
            </a:pPr>
            <a:r>
              <a:rPr lang="es-ES" sz="2000" kern="0" dirty="0" smtClean="0">
                <a:solidFill>
                  <a:schemeClr val="tx2"/>
                </a:solidFill>
              </a:rPr>
              <a:t>Se </a:t>
            </a:r>
            <a:r>
              <a:rPr lang="es-ES" sz="2000" kern="0" dirty="0">
                <a:solidFill>
                  <a:schemeClr val="tx2"/>
                </a:solidFill>
              </a:rPr>
              <a:t>necesitan disposiciones de nivel de tratado para los servicios y redes </a:t>
            </a:r>
            <a:r>
              <a:rPr lang="es-ES" sz="2000" kern="0" dirty="0" smtClean="0">
                <a:solidFill>
                  <a:schemeClr val="tx2"/>
                </a:solidFill>
              </a:rPr>
              <a:t>internacionales</a:t>
            </a:r>
            <a:endParaRPr lang="en-US" sz="2000" kern="0" dirty="0">
              <a:solidFill>
                <a:schemeClr val="tx2"/>
              </a:solidFill>
            </a:endParaRPr>
          </a:p>
          <a:p>
            <a:pPr marL="0" indent="0">
              <a:buNone/>
            </a:pPr>
            <a:endParaRPr lang="en-US" sz="1000" b="1" i="1" dirty="0" smtClean="0">
              <a:solidFill>
                <a:schemeClr val="tx2"/>
              </a:solidFill>
            </a:endParaRPr>
          </a:p>
          <a:p>
            <a:pPr marL="0" indent="0">
              <a:buNone/>
            </a:pPr>
            <a:r>
              <a:rPr lang="es-ES" sz="2200" i="1" dirty="0" smtClean="0">
                <a:solidFill>
                  <a:schemeClr val="tx2"/>
                </a:solidFill>
              </a:rPr>
              <a:t>El </a:t>
            </a:r>
            <a:r>
              <a:rPr lang="es-ES" sz="2200" i="1" dirty="0">
                <a:solidFill>
                  <a:schemeClr val="tx2"/>
                </a:solidFill>
              </a:rPr>
              <a:t>RTI define </a:t>
            </a:r>
            <a:r>
              <a:rPr lang="es-ES" sz="2200" i="1" dirty="0" smtClean="0">
                <a:solidFill>
                  <a:schemeClr val="tx2"/>
                </a:solidFill>
              </a:rPr>
              <a:t>como </a:t>
            </a:r>
            <a:r>
              <a:rPr lang="es-ES" sz="2200" i="1" dirty="0">
                <a:solidFill>
                  <a:schemeClr val="tx2"/>
                </a:solidFill>
              </a:rPr>
              <a:t>comunicamos unos con otros por teléfono u ordenador, voz, vídeo o datos en todo el mundo</a:t>
            </a:r>
            <a:r>
              <a:rPr lang="en-US" sz="2200" i="1" dirty="0" smtClean="0">
                <a:solidFill>
                  <a:schemeClr val="tx2"/>
                </a:solidFill>
              </a:rPr>
              <a:t>.</a:t>
            </a:r>
            <a:endParaRPr lang="en-US" sz="2200" i="1" kern="0" dirty="0" smtClean="0">
              <a:solidFill>
                <a:schemeClr val="tx2"/>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000" b="1" dirty="0">
                <a:solidFill>
                  <a:schemeClr val="tx2">
                    <a:lumMod val="75000"/>
                  </a:schemeClr>
                </a:solidFill>
              </a:rPr>
              <a:t>Por qué el RTI es importante</a:t>
            </a:r>
            <a:endParaRPr lang="en-US" sz="3000" b="1" dirty="0">
              <a:solidFill>
                <a:schemeClr val="tx2">
                  <a:lumMod val="75000"/>
                </a:schemeClr>
              </a:solidFill>
            </a:endParaRPr>
          </a:p>
        </p:txBody>
      </p:sp>
    </p:spTree>
    <p:extLst>
      <p:ext uri="{BB962C8B-B14F-4D97-AF65-F5344CB8AC3E}">
        <p14:creationId xmlns:p14="http://schemas.microsoft.com/office/powerpoint/2010/main" val="442365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7387" y="820738"/>
            <a:ext cx="7344941" cy="4708525"/>
          </a:xfrm>
        </p:spPr>
        <p:txBody>
          <a:bodyPr/>
          <a:lstStyle/>
          <a:p>
            <a:r>
              <a:rPr lang="en-US" sz="1900" b="1" dirty="0" err="1" smtClean="0">
                <a:solidFill>
                  <a:schemeClr val="accent1">
                    <a:lumMod val="75000"/>
                  </a:schemeClr>
                </a:solidFill>
              </a:rPr>
              <a:t>Artículo</a:t>
            </a:r>
            <a:r>
              <a:rPr lang="en-US" sz="1900" b="1" dirty="0" smtClean="0">
                <a:solidFill>
                  <a:schemeClr val="accent1">
                    <a:lumMod val="75000"/>
                  </a:schemeClr>
                </a:solidFill>
              </a:rPr>
              <a:t> 1: </a:t>
            </a:r>
            <a:r>
              <a:rPr lang="en-US" sz="1900" dirty="0" err="1">
                <a:solidFill>
                  <a:schemeClr val="accent1">
                    <a:lumMod val="75000"/>
                  </a:schemeClr>
                </a:solidFill>
              </a:rPr>
              <a:t>Finalidad</a:t>
            </a:r>
            <a:endParaRPr lang="en-US" sz="1900" dirty="0" smtClean="0">
              <a:solidFill>
                <a:schemeClr val="accent1">
                  <a:lumMod val="75000"/>
                </a:schemeClr>
              </a:solidFill>
            </a:endParaRPr>
          </a:p>
          <a:p>
            <a:r>
              <a:rPr lang="en-US" sz="1900" b="1" dirty="0" err="1" smtClean="0">
                <a:solidFill>
                  <a:schemeClr val="accent1">
                    <a:lumMod val="75000"/>
                  </a:schemeClr>
                </a:solidFill>
              </a:rPr>
              <a:t>Artículo</a:t>
            </a:r>
            <a:r>
              <a:rPr lang="en-US" sz="1900" b="1" dirty="0" smtClean="0">
                <a:solidFill>
                  <a:schemeClr val="accent1">
                    <a:lumMod val="75000"/>
                  </a:schemeClr>
                </a:solidFill>
              </a:rPr>
              <a:t> 2: </a:t>
            </a:r>
            <a:r>
              <a:rPr lang="en-US" sz="1900" dirty="0" err="1" smtClean="0">
                <a:solidFill>
                  <a:schemeClr val="accent1">
                    <a:lumMod val="75000"/>
                  </a:schemeClr>
                </a:solidFill>
              </a:rPr>
              <a:t>Definiciones</a:t>
            </a:r>
            <a:endParaRPr lang="en-US" sz="1900" dirty="0" smtClean="0">
              <a:solidFill>
                <a:schemeClr val="accent1">
                  <a:lumMod val="75000"/>
                </a:schemeClr>
              </a:solidFill>
            </a:endParaRPr>
          </a:p>
          <a:p>
            <a:r>
              <a:rPr lang="en-US" sz="1900" b="1" dirty="0" err="1" smtClean="0">
                <a:solidFill>
                  <a:schemeClr val="accent1">
                    <a:lumMod val="75000"/>
                  </a:schemeClr>
                </a:solidFill>
              </a:rPr>
              <a:t>Artículo</a:t>
            </a:r>
            <a:r>
              <a:rPr lang="en-US" sz="1900" b="1" dirty="0" smtClean="0">
                <a:solidFill>
                  <a:schemeClr val="accent1">
                    <a:lumMod val="75000"/>
                  </a:schemeClr>
                </a:solidFill>
              </a:rPr>
              <a:t> 3: </a:t>
            </a:r>
            <a:r>
              <a:rPr lang="es-ES" sz="1900" dirty="0" smtClean="0">
                <a:solidFill>
                  <a:schemeClr val="accent1">
                    <a:lumMod val="75000"/>
                  </a:schemeClr>
                </a:solidFill>
              </a:rPr>
              <a:t>Derecho </a:t>
            </a:r>
            <a:r>
              <a:rPr lang="es-ES" sz="1900" dirty="0">
                <a:solidFill>
                  <a:schemeClr val="accent1">
                    <a:lumMod val="75000"/>
                  </a:schemeClr>
                </a:solidFill>
              </a:rPr>
              <a:t>a comunicar con buena calidad técnica; coordinación de la infraestructura entre los países</a:t>
            </a:r>
            <a:endParaRPr lang="en-US" sz="1900" dirty="0" smtClean="0">
              <a:solidFill>
                <a:schemeClr val="accent1">
                  <a:lumMod val="75000"/>
                </a:schemeClr>
              </a:solidFill>
            </a:endParaRPr>
          </a:p>
          <a:p>
            <a:r>
              <a:rPr lang="en-US" sz="1900" b="1" dirty="0" err="1" smtClean="0">
                <a:solidFill>
                  <a:schemeClr val="accent1">
                    <a:lumMod val="75000"/>
                  </a:schemeClr>
                </a:solidFill>
              </a:rPr>
              <a:t>Artículo</a:t>
            </a:r>
            <a:r>
              <a:rPr lang="en-US" sz="1900" b="1" dirty="0" smtClean="0">
                <a:solidFill>
                  <a:schemeClr val="accent1">
                    <a:lumMod val="75000"/>
                  </a:schemeClr>
                </a:solidFill>
              </a:rPr>
              <a:t> 4: </a:t>
            </a:r>
            <a:r>
              <a:rPr lang="es-ES" sz="1900" dirty="0">
                <a:solidFill>
                  <a:schemeClr val="accent1">
                    <a:lumMod val="75000"/>
                  </a:schemeClr>
                </a:solidFill>
              </a:rPr>
              <a:t>Servicios de telecomunicaciones internacionales a la disposición del público</a:t>
            </a:r>
            <a:endParaRPr lang="en-US" sz="1900" dirty="0" smtClean="0">
              <a:solidFill>
                <a:schemeClr val="accent1">
                  <a:lumMod val="75000"/>
                </a:schemeClr>
              </a:solidFill>
            </a:endParaRPr>
          </a:p>
          <a:p>
            <a:r>
              <a:rPr lang="en-US" sz="1900" b="1" dirty="0" err="1" smtClean="0">
                <a:solidFill>
                  <a:schemeClr val="accent1">
                    <a:lumMod val="75000"/>
                  </a:schemeClr>
                </a:solidFill>
              </a:rPr>
              <a:t>Artículo</a:t>
            </a:r>
            <a:r>
              <a:rPr lang="en-US" sz="1900" b="1" dirty="0" smtClean="0">
                <a:solidFill>
                  <a:schemeClr val="accent1">
                    <a:lumMod val="75000"/>
                  </a:schemeClr>
                </a:solidFill>
              </a:rPr>
              <a:t> 5: </a:t>
            </a:r>
            <a:r>
              <a:rPr lang="es-ES" sz="1900" dirty="0">
                <a:solidFill>
                  <a:schemeClr val="accent1">
                    <a:lumMod val="75000"/>
                  </a:schemeClr>
                </a:solidFill>
              </a:rPr>
              <a:t>Prioridad a las comunicaciones de emergencia</a:t>
            </a:r>
            <a:endParaRPr lang="en-US" sz="1900" dirty="0" smtClean="0">
              <a:solidFill>
                <a:schemeClr val="accent1">
                  <a:lumMod val="75000"/>
                </a:schemeClr>
              </a:solidFill>
            </a:endParaRPr>
          </a:p>
          <a:p>
            <a:r>
              <a:rPr lang="en-US" sz="1900" b="1" dirty="0" err="1" smtClean="0">
                <a:solidFill>
                  <a:schemeClr val="accent1">
                    <a:lumMod val="75000"/>
                  </a:schemeClr>
                </a:solidFill>
              </a:rPr>
              <a:t>Artículo</a:t>
            </a:r>
            <a:r>
              <a:rPr lang="en-US" sz="1900" b="1" dirty="0" smtClean="0">
                <a:solidFill>
                  <a:schemeClr val="accent1">
                    <a:lumMod val="75000"/>
                  </a:schemeClr>
                </a:solidFill>
              </a:rPr>
              <a:t> 6: </a:t>
            </a:r>
            <a:r>
              <a:rPr lang="es-ES" sz="1900" dirty="0" smtClean="0">
                <a:solidFill>
                  <a:schemeClr val="accent1">
                    <a:lumMod val="75000"/>
                  </a:schemeClr>
                </a:solidFill>
              </a:rPr>
              <a:t>Tasación </a:t>
            </a:r>
            <a:r>
              <a:rPr lang="es-ES" sz="1900" dirty="0">
                <a:solidFill>
                  <a:schemeClr val="accent1">
                    <a:lumMod val="75000"/>
                  </a:schemeClr>
                </a:solidFill>
              </a:rPr>
              <a:t>de los servicios y tasas de distribución entre empresas de explotación</a:t>
            </a:r>
            <a:endParaRPr lang="en-US" sz="1900" dirty="0" smtClean="0">
              <a:solidFill>
                <a:schemeClr val="accent1">
                  <a:lumMod val="75000"/>
                </a:schemeClr>
              </a:solidFill>
            </a:endParaRPr>
          </a:p>
          <a:p>
            <a:r>
              <a:rPr lang="en-US" sz="1900" b="1" dirty="0" err="1" smtClean="0">
                <a:solidFill>
                  <a:schemeClr val="accent1">
                    <a:lumMod val="75000"/>
                  </a:schemeClr>
                </a:solidFill>
              </a:rPr>
              <a:t>Artículo</a:t>
            </a:r>
            <a:r>
              <a:rPr lang="en-US" sz="1900" b="1" dirty="0" smtClean="0">
                <a:solidFill>
                  <a:schemeClr val="accent1">
                    <a:lumMod val="75000"/>
                  </a:schemeClr>
                </a:solidFill>
              </a:rPr>
              <a:t> 7: </a:t>
            </a:r>
            <a:r>
              <a:rPr lang="es-ES" sz="1900" dirty="0" smtClean="0">
                <a:solidFill>
                  <a:schemeClr val="accent1">
                    <a:lumMod val="75000"/>
                  </a:schemeClr>
                </a:solidFill>
              </a:rPr>
              <a:t>Suspensión </a:t>
            </a:r>
            <a:r>
              <a:rPr lang="es-ES" sz="1900" dirty="0">
                <a:solidFill>
                  <a:schemeClr val="accent1">
                    <a:lumMod val="75000"/>
                  </a:schemeClr>
                </a:solidFill>
              </a:rPr>
              <a:t>del servicio cuando "es peligroso para la seguridad nacional, contrario a la legislación nacional o al orden público, o indecente"</a:t>
            </a:r>
            <a:endParaRPr lang="en-US" sz="1900" dirty="0" smtClean="0">
              <a:solidFill>
                <a:schemeClr val="accent1">
                  <a:lumMod val="75000"/>
                </a:schemeClr>
              </a:solidFill>
            </a:endParaRPr>
          </a:p>
          <a:p>
            <a:r>
              <a:rPr lang="en-US" sz="1900" b="1" dirty="0" err="1" smtClean="0">
                <a:solidFill>
                  <a:schemeClr val="accent1">
                    <a:lumMod val="75000"/>
                  </a:schemeClr>
                </a:solidFill>
              </a:rPr>
              <a:t>Artículo</a:t>
            </a:r>
            <a:r>
              <a:rPr lang="en-US" sz="1900" b="1" dirty="0" smtClean="0">
                <a:solidFill>
                  <a:schemeClr val="accent1">
                    <a:lumMod val="75000"/>
                  </a:schemeClr>
                </a:solidFill>
              </a:rPr>
              <a:t> 8: </a:t>
            </a:r>
            <a:r>
              <a:rPr lang="es-ES" sz="1900" dirty="0">
                <a:solidFill>
                  <a:schemeClr val="accent1">
                    <a:lumMod val="75000"/>
                  </a:schemeClr>
                </a:solidFill>
              </a:rPr>
              <a:t>La UIT reúne y </a:t>
            </a:r>
            <a:r>
              <a:rPr lang="es-ES" sz="1900" dirty="0" smtClean="0">
                <a:solidFill>
                  <a:schemeClr val="accent1">
                    <a:lumMod val="75000"/>
                  </a:schemeClr>
                </a:solidFill>
              </a:rPr>
              <a:t>distribuye </a:t>
            </a:r>
            <a:r>
              <a:rPr lang="es-ES" sz="1900" dirty="0">
                <a:solidFill>
                  <a:schemeClr val="accent1">
                    <a:lumMod val="75000"/>
                  </a:schemeClr>
                </a:solidFill>
              </a:rPr>
              <a:t>información sobre los servicios suspendidos</a:t>
            </a:r>
            <a:endParaRPr lang="en-US" sz="1900" dirty="0" smtClean="0">
              <a:solidFill>
                <a:schemeClr val="accent1">
                  <a:lumMod val="75000"/>
                </a:schemeClr>
              </a:solidFill>
            </a:endParaRPr>
          </a:p>
          <a:p>
            <a:r>
              <a:rPr lang="en-US" sz="1900" b="1" dirty="0" err="1" smtClean="0">
                <a:solidFill>
                  <a:schemeClr val="accent1">
                    <a:lumMod val="75000"/>
                  </a:schemeClr>
                </a:solidFill>
              </a:rPr>
              <a:t>Artículo</a:t>
            </a:r>
            <a:r>
              <a:rPr lang="en-US" sz="1900" b="1" dirty="0" smtClean="0">
                <a:solidFill>
                  <a:schemeClr val="accent1">
                    <a:lumMod val="75000"/>
                  </a:schemeClr>
                </a:solidFill>
              </a:rPr>
              <a:t> 9: </a:t>
            </a:r>
            <a:r>
              <a:rPr lang="es-ES" sz="1900" dirty="0">
                <a:solidFill>
                  <a:schemeClr val="accent1">
                    <a:lumMod val="75000"/>
                  </a:schemeClr>
                </a:solidFill>
              </a:rPr>
              <a:t>Arreglos particulares que no afectan a todos los países</a:t>
            </a:r>
            <a:endParaRPr lang="en-US" sz="1900" dirty="0" smtClean="0">
              <a:solidFill>
                <a:schemeClr val="accent1">
                  <a:lumMod val="75000"/>
                </a:schemeClr>
              </a:solidFill>
            </a:endParaRPr>
          </a:p>
          <a:p>
            <a:r>
              <a:rPr lang="en-US" sz="1900" b="1" dirty="0" err="1" smtClean="0">
                <a:solidFill>
                  <a:schemeClr val="accent1">
                    <a:lumMod val="75000"/>
                  </a:schemeClr>
                </a:solidFill>
              </a:rPr>
              <a:t>Artículo</a:t>
            </a:r>
            <a:r>
              <a:rPr lang="en-US" sz="1900" b="1" dirty="0" smtClean="0">
                <a:solidFill>
                  <a:schemeClr val="accent1">
                    <a:lumMod val="75000"/>
                  </a:schemeClr>
                </a:solidFill>
              </a:rPr>
              <a:t> 10: </a:t>
            </a:r>
            <a:r>
              <a:rPr lang="en-US" sz="1900" dirty="0" err="1">
                <a:solidFill>
                  <a:schemeClr val="accent1">
                    <a:lumMod val="75000"/>
                  </a:schemeClr>
                </a:solidFill>
              </a:rPr>
              <a:t>Entrada</a:t>
            </a:r>
            <a:r>
              <a:rPr lang="en-US" sz="1900" dirty="0">
                <a:solidFill>
                  <a:schemeClr val="accent1">
                    <a:lumMod val="75000"/>
                  </a:schemeClr>
                </a:solidFill>
              </a:rPr>
              <a:t> en vigor; </a:t>
            </a:r>
            <a:r>
              <a:rPr lang="en-US" sz="1900" dirty="0" err="1">
                <a:solidFill>
                  <a:schemeClr val="accent1">
                    <a:lumMod val="75000"/>
                  </a:schemeClr>
                </a:solidFill>
              </a:rPr>
              <a:t>reservas</a:t>
            </a:r>
            <a:endParaRPr lang="en-US" sz="1900" dirty="0">
              <a:solidFill>
                <a:schemeClr val="accent1">
                  <a:lumMod val="75000"/>
                </a:schemeClr>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tx2">
                    <a:lumMod val="75000"/>
                  </a:schemeClr>
                </a:solidFill>
              </a:rPr>
              <a:t>¿</a:t>
            </a:r>
            <a:r>
              <a:rPr lang="en-US" sz="3000" b="1" dirty="0" err="1">
                <a:solidFill>
                  <a:schemeClr val="tx2">
                    <a:lumMod val="75000"/>
                  </a:schemeClr>
                </a:solidFill>
              </a:rPr>
              <a:t>Qué</a:t>
            </a:r>
            <a:r>
              <a:rPr lang="en-US" sz="3000" b="1" dirty="0">
                <a:solidFill>
                  <a:schemeClr val="tx2">
                    <a:lumMod val="75000"/>
                  </a:schemeClr>
                </a:solidFill>
              </a:rPr>
              <a:t> </a:t>
            </a:r>
            <a:r>
              <a:rPr lang="en-US" sz="3000" b="1" dirty="0" err="1">
                <a:solidFill>
                  <a:schemeClr val="tx2">
                    <a:lumMod val="75000"/>
                  </a:schemeClr>
                </a:solidFill>
              </a:rPr>
              <a:t>es</a:t>
            </a:r>
            <a:r>
              <a:rPr lang="en-US" sz="3000" b="1" dirty="0">
                <a:solidFill>
                  <a:schemeClr val="tx2">
                    <a:lumMod val="75000"/>
                  </a:schemeClr>
                </a:solidFill>
              </a:rPr>
              <a:t> el RTI?</a:t>
            </a:r>
          </a:p>
        </p:txBody>
      </p:sp>
    </p:spTree>
    <p:extLst>
      <p:ext uri="{BB962C8B-B14F-4D97-AF65-F5344CB8AC3E}">
        <p14:creationId xmlns:p14="http://schemas.microsoft.com/office/powerpoint/2010/main" val="2845514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chemeClr val="accent1"/>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5800" y="1295400"/>
            <a:ext cx="6083300" cy="4241800"/>
          </a:xfrm>
        </p:spPr>
        <p:txBody>
          <a:bodyPr/>
          <a:lstStyle/>
          <a:p>
            <a:r>
              <a:rPr lang="es-ES" dirty="0" smtClean="0">
                <a:solidFill>
                  <a:srgbClr val="376092"/>
                </a:solidFill>
              </a:rPr>
              <a:t>Sólo </a:t>
            </a:r>
            <a:r>
              <a:rPr lang="es-ES" dirty="0">
                <a:solidFill>
                  <a:srgbClr val="376092"/>
                </a:solidFill>
              </a:rPr>
              <a:t>los gobiernos pueden aplicar el RTI, por medio de legislaciones o reglamentaciones nacionales</a:t>
            </a:r>
            <a:endParaRPr lang="en-US" dirty="0" smtClean="0">
              <a:solidFill>
                <a:srgbClr val="376092"/>
              </a:solidFill>
            </a:endParaRPr>
          </a:p>
          <a:p>
            <a:endParaRPr lang="en-US" dirty="0" smtClean="0">
              <a:solidFill>
                <a:srgbClr val="376092"/>
              </a:solidFill>
            </a:endParaRPr>
          </a:p>
          <a:p>
            <a:r>
              <a:rPr lang="es-ES" i="1" dirty="0" smtClean="0">
                <a:solidFill>
                  <a:srgbClr val="376092"/>
                </a:solidFill>
              </a:rPr>
              <a:t>NO</a:t>
            </a:r>
            <a:r>
              <a:rPr lang="es-ES" dirty="0" smtClean="0">
                <a:solidFill>
                  <a:srgbClr val="376092"/>
                </a:solidFill>
              </a:rPr>
              <a:t> </a:t>
            </a:r>
            <a:r>
              <a:rPr lang="es-ES" dirty="0">
                <a:solidFill>
                  <a:srgbClr val="376092"/>
                </a:solidFill>
              </a:rPr>
              <a:t>ha habido propuestas de que un organismo mundial imponga la aplicación del RTI</a:t>
            </a:r>
            <a:endParaRPr lang="en-US" dirty="0">
              <a:solidFill>
                <a:srgbClr val="376092"/>
              </a:solidFill>
            </a:endParaRPr>
          </a:p>
        </p:txBody>
      </p:sp>
      <p:sp>
        <p:nvSpPr>
          <p:cNvPr id="4" name="Title 1"/>
          <p:cNvSpPr txBox="1">
            <a:spLocks/>
          </p:cNvSpPr>
          <p:nvPr/>
        </p:nvSpPr>
        <p:spPr>
          <a:xfrm>
            <a:off x="1257300" y="59140"/>
            <a:ext cx="7784342" cy="600501"/>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3000" b="1" dirty="0">
                <a:solidFill>
                  <a:schemeClr val="tx2">
                    <a:lumMod val="75000"/>
                  </a:schemeClr>
                </a:solidFill>
              </a:rPr>
              <a:t>El RTI coordina, los países aplican</a:t>
            </a:r>
            <a:endParaRPr lang="en-US" sz="3000" b="1" dirty="0">
              <a:solidFill>
                <a:schemeClr val="tx2">
                  <a:lumMod val="75000"/>
                </a:schemeClr>
              </a:solidFill>
            </a:endParaRPr>
          </a:p>
        </p:txBody>
      </p:sp>
    </p:spTree>
    <p:extLst>
      <p:ext uri="{BB962C8B-B14F-4D97-AF65-F5344CB8AC3E}">
        <p14:creationId xmlns:p14="http://schemas.microsoft.com/office/powerpoint/2010/main" val="2154392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970E88AAA5F54B8CC4A78FC38EA0AA" ma:contentTypeVersion="1" ma:contentTypeDescription="Create a new document." ma:contentTypeScope="" ma:versionID="621f2f262b8a82e5e176352457d839a2">
  <xsd:schema xmlns:xsd="http://www.w3.org/2001/XMLSchema" xmlns:xs="http://www.w3.org/2001/XMLSchema" xmlns:p="http://schemas.microsoft.com/office/2006/metadata/properties" xmlns:ns1="http://schemas.microsoft.com/sharepoint/v3" targetNamespace="http://schemas.microsoft.com/office/2006/metadata/properties" ma:root="true" ma:fieldsID="b345722d146e7751d163e781f97691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98B24A-FCA6-4680-8AEB-DB7093D9E33F}"/>
</file>

<file path=customXml/itemProps2.xml><?xml version="1.0" encoding="utf-8"?>
<ds:datastoreItem xmlns:ds="http://schemas.openxmlformats.org/officeDocument/2006/customXml" ds:itemID="{3B1D91C1-D3AE-4572-A5DF-62055D33DBB4}"/>
</file>

<file path=customXml/itemProps3.xml><?xml version="1.0" encoding="utf-8"?>
<ds:datastoreItem xmlns:ds="http://schemas.openxmlformats.org/officeDocument/2006/customXml" ds:itemID="{57667B89-AD73-4A40-A26A-3C006BA9C560}"/>
</file>

<file path=docProps/app.xml><?xml version="1.0" encoding="utf-8"?>
<Properties xmlns="http://schemas.openxmlformats.org/officeDocument/2006/extended-properties" xmlns:vt="http://schemas.openxmlformats.org/officeDocument/2006/docPropsVTypes">
  <TotalTime>1721</TotalTime>
  <Words>2442</Words>
  <Application>Microsoft Office PowerPoint</Application>
  <PresentationFormat>On-screen Show (4:3)</PresentationFormat>
  <Paragraphs>299</Paragraphs>
  <Slides>38</Slides>
  <Notes>1</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Office Theme</vt:lpstr>
      <vt:lpstr>1_Office Theme</vt:lpstr>
      <vt:lpstr>PowerPoint Presentation</vt:lpstr>
      <vt:lpstr>PowerPoint Presentation</vt:lpstr>
      <vt:lpstr>PowerPoint Presentation</vt:lpstr>
      <vt:lpstr>PowerPoint Presentation</vt:lpstr>
      <vt:lpstr>PowerPoint Presentation</vt:lpstr>
      <vt:lpstr>Antecedentes: origen del RTI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Jesus Vicente</dc:creator>
  <cp:lastModifiedBy>IS / INFRASTRUCTURE</cp:lastModifiedBy>
  <cp:revision>163</cp:revision>
  <cp:lastPrinted>2012-11-20T17:42:02Z</cp:lastPrinted>
  <dcterms:created xsi:type="dcterms:W3CDTF">2012-06-20T08:33:15Z</dcterms:created>
  <dcterms:modified xsi:type="dcterms:W3CDTF">2012-11-20T22:37:37Z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0x010100B8970E88AAA5F54B8CC4A78FC38EA0AA</vt:lpwstr>
  </property>
</Properties>
</file>