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2" r:id="rId5"/>
    <p:sldMasterId id="2147483660" r:id="rId6"/>
  </p:sldMasterIdLst>
  <p:notesMasterIdLst>
    <p:notesMasterId r:id="rId43"/>
  </p:notesMasterIdLst>
  <p:sldIdLst>
    <p:sldId id="314" r:id="rId7"/>
    <p:sldId id="312" r:id="rId8"/>
    <p:sldId id="262" r:id="rId9"/>
    <p:sldId id="306" r:id="rId10"/>
    <p:sldId id="307" r:id="rId11"/>
    <p:sldId id="308" r:id="rId12"/>
    <p:sldId id="310" r:id="rId13"/>
    <p:sldId id="272" r:id="rId14"/>
    <p:sldId id="269" r:id="rId15"/>
    <p:sldId id="271" r:id="rId16"/>
    <p:sldId id="309" r:id="rId17"/>
    <p:sldId id="274" r:id="rId18"/>
    <p:sldId id="276" r:id="rId19"/>
    <p:sldId id="275" r:id="rId20"/>
    <p:sldId id="277" r:id="rId21"/>
    <p:sldId id="279" r:id="rId22"/>
    <p:sldId id="278" r:id="rId23"/>
    <p:sldId id="280" r:id="rId24"/>
    <p:sldId id="282" r:id="rId25"/>
    <p:sldId id="311" r:id="rId26"/>
    <p:sldId id="305" r:id="rId27"/>
    <p:sldId id="303" r:id="rId28"/>
    <p:sldId id="299" r:id="rId29"/>
    <p:sldId id="290" r:id="rId30"/>
    <p:sldId id="291" r:id="rId31"/>
    <p:sldId id="292" r:id="rId32"/>
    <p:sldId id="293" r:id="rId33"/>
    <p:sldId id="294" r:id="rId34"/>
    <p:sldId id="297" r:id="rId35"/>
    <p:sldId id="298" r:id="rId36"/>
    <p:sldId id="300" r:id="rId37"/>
    <p:sldId id="304" r:id="rId38"/>
    <p:sldId id="295" r:id="rId39"/>
    <p:sldId id="284" r:id="rId40"/>
    <p:sldId id="286" r:id="rId41"/>
    <p:sldId id="263" r:id="rId4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E2FF"/>
    <a:srgbClr val="AEE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545" autoAdjust="0"/>
    <p:restoredTop sz="94660"/>
  </p:normalViewPr>
  <p:slideViewPr>
    <p:cSldViewPr snapToGrid="0" snapToObjects="1" showGuides="1">
      <p:cViewPr varScale="1">
        <p:scale>
          <a:sx n="75" d="100"/>
          <a:sy n="75" d="100"/>
        </p:scale>
        <p:origin x="-666" y="-96"/>
      </p:cViewPr>
      <p:guideLst>
        <p:guide orient="horz" pos="233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83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E75029-500F-4480-9D65-DCF4CC2DBD0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FF84004-FE16-4A18-9E0F-4DB3AA626023}">
      <dgm:prSet phldrT="[Text]" custT="1"/>
      <dgm:spPr/>
      <dgm:t>
        <a:bodyPr/>
        <a:lstStyle/>
        <a:p>
          <a:r>
            <a:rPr lang="en-US" sz="2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</a:t>
          </a:r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51B68D2-F96C-424C-A804-EC8698256CF0}" type="parTrans" cxnId="{62C9416D-9479-4BDB-831F-24B000042212}">
      <dgm:prSet/>
      <dgm:spPr/>
      <dgm:t>
        <a:bodyPr/>
        <a:lstStyle/>
        <a:p>
          <a:endParaRPr lang="en-US" sz="1000"/>
        </a:p>
      </dgm:t>
    </dgm:pt>
    <dgm:pt modelId="{88BA0C1F-359E-4CAF-9222-E8AAAE67352C}" type="sibTrans" cxnId="{62C9416D-9479-4BDB-831F-24B000042212}">
      <dgm:prSet custT="1"/>
      <dgm:spPr/>
      <dgm:t>
        <a:bodyPr/>
        <a:lstStyle/>
        <a:p>
          <a:r>
            <a:rPr lang="en-US" sz="2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</a:t>
          </a:r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8654A8B-3673-4CD6-81FD-D349B5F15190}">
      <dgm:prSet phldrT="[Text]" custT="1"/>
      <dgm:spPr/>
      <dgm:t>
        <a:bodyPr/>
        <a:lstStyle/>
        <a:p>
          <a:pPr rtl="0"/>
          <a:endParaRPr lang="en-US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38157E1-D471-400C-8A54-EEF60919283B}" type="parTrans" cxnId="{F4D36BA9-D20E-4B68-BE84-015D4EF58EA7}">
      <dgm:prSet/>
      <dgm:spPr/>
      <dgm:t>
        <a:bodyPr/>
        <a:lstStyle/>
        <a:p>
          <a:endParaRPr lang="en-US" sz="1000"/>
        </a:p>
      </dgm:t>
    </dgm:pt>
    <dgm:pt modelId="{E4E21D53-DC1F-4013-8009-F8BEDB3D182D}" type="sibTrans" cxnId="{F4D36BA9-D20E-4B68-BE84-015D4EF58EA7}">
      <dgm:prSet custT="1"/>
      <dgm:spPr/>
      <dgm:t>
        <a:bodyPr/>
        <a:lstStyle/>
        <a:p>
          <a:r>
            <a:rPr lang="en-US" sz="24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</a:t>
          </a:r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2E9AB6B-F480-456B-924A-142A65EE3846}">
      <dgm:prSet phldrT="[Text]" custT="1"/>
      <dgm:spPr/>
      <dgm:t>
        <a:bodyPr/>
        <a:lstStyle/>
        <a:p>
          <a:pPr rtl="0"/>
          <a:r>
            <a:rPr lang="en-US" sz="2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6</a:t>
          </a:r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2F2396A-B113-46E4-A49A-6A5A96CA6906}" type="parTrans" cxnId="{1CD2E8E4-760F-4EEE-8A78-4977CB19B9A0}">
      <dgm:prSet/>
      <dgm:spPr/>
      <dgm:t>
        <a:bodyPr/>
        <a:lstStyle/>
        <a:p>
          <a:endParaRPr lang="en-US" sz="1000"/>
        </a:p>
      </dgm:t>
    </dgm:pt>
    <dgm:pt modelId="{2CE2FC71-0C63-4628-A47D-38F41D9A951B}" type="sibTrans" cxnId="{1CD2E8E4-760F-4EEE-8A78-4977CB19B9A0}">
      <dgm:prSet custT="1"/>
      <dgm:spPr/>
      <dgm:t>
        <a:bodyPr/>
        <a:lstStyle/>
        <a:p>
          <a:r>
            <a:rPr lang="en-US" sz="2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5</a:t>
          </a:r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81661BE-BF5D-4A77-AD92-D018555455F6}">
      <dgm:prSet custT="1"/>
      <dgm:spPr/>
      <dgm:t>
        <a:bodyPr/>
        <a:lstStyle/>
        <a:p>
          <a:r>
            <a:rPr lang="en-US" sz="2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7</a:t>
          </a:r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AF83E01-DCF3-4339-BF7A-EDA647D9FD02}" type="parTrans" cxnId="{7FA33796-DE09-40D8-A3A8-FA169F7B533D}">
      <dgm:prSet/>
      <dgm:spPr/>
      <dgm:t>
        <a:bodyPr/>
        <a:lstStyle/>
        <a:p>
          <a:endParaRPr lang="en-US" sz="1000"/>
        </a:p>
      </dgm:t>
    </dgm:pt>
    <dgm:pt modelId="{323B337A-80FD-4AF6-ABEB-81F7AC223695}" type="sibTrans" cxnId="{7FA33796-DE09-40D8-A3A8-FA169F7B533D}">
      <dgm:prSet custT="1"/>
      <dgm:spPr/>
      <dgm:t>
        <a:bodyPr/>
        <a:lstStyle/>
        <a:p>
          <a:r>
            <a:rPr lang="en-US" sz="2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8</a:t>
          </a:r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65F40CF-C3AA-414A-9BB3-FD9F4E270185}">
      <dgm:prSet custT="1"/>
      <dgm:spPr/>
      <dgm:t>
        <a:bodyPr/>
        <a:lstStyle/>
        <a:p>
          <a:r>
            <a:rPr lang="en-US" sz="2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4</a:t>
          </a:r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7BA5301-5D1E-49ED-B7FC-392A66134127}" type="sibTrans" cxnId="{F7333BAC-1C42-4A3C-9DC6-0C9DF684D01F}">
      <dgm:prSet custT="1"/>
      <dgm:spPr>
        <a:noFill/>
        <a:ln>
          <a:noFill/>
        </a:ln>
      </dgm:spPr>
      <dgm:t>
        <a:bodyPr/>
        <a:lstStyle/>
        <a:p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84C4527-F151-47E7-A6ED-EC2536818054}" type="parTrans" cxnId="{F7333BAC-1C42-4A3C-9DC6-0C9DF684D01F}">
      <dgm:prSet/>
      <dgm:spPr/>
      <dgm:t>
        <a:bodyPr/>
        <a:lstStyle/>
        <a:p>
          <a:endParaRPr lang="en-US"/>
        </a:p>
      </dgm:t>
    </dgm:pt>
    <dgm:pt modelId="{2859E7FC-7C65-461A-9308-DA388D2409A3}" type="pres">
      <dgm:prSet presAssocID="{ACE75029-500F-4480-9D65-DCF4CC2DBD0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F2974D4-F341-4FB1-819F-D88870B2883A}" type="pres">
      <dgm:prSet presAssocID="{7FF84004-FE16-4A18-9E0F-4DB3AA626023}" presName="composite" presStyleCnt="0"/>
      <dgm:spPr/>
      <dgm:t>
        <a:bodyPr/>
        <a:lstStyle/>
        <a:p>
          <a:endParaRPr lang="en-US"/>
        </a:p>
      </dgm:t>
    </dgm:pt>
    <dgm:pt modelId="{04B02193-128A-468C-B67E-38D15A5AF6E0}" type="pres">
      <dgm:prSet presAssocID="{7FF84004-FE16-4A18-9E0F-4DB3AA626023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43B9A-BF07-4F63-8571-154AFC51D6F7}" type="pres">
      <dgm:prSet presAssocID="{7FF84004-FE16-4A18-9E0F-4DB3AA626023}" presName="Childtext1" presStyleLbl="revTx" presStyleIdx="0" presStyleCnt="5" custLinFactX="39660" custLinFactNeighborX="100000" custLinFactNeighborY="-15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99784-F3DD-4C67-9A8B-88E6B0D3BE48}" type="pres">
      <dgm:prSet presAssocID="{7FF84004-FE16-4A18-9E0F-4DB3AA626023}" presName="BalanceSpacing" presStyleCnt="0"/>
      <dgm:spPr/>
      <dgm:t>
        <a:bodyPr/>
        <a:lstStyle/>
        <a:p>
          <a:endParaRPr lang="en-US"/>
        </a:p>
      </dgm:t>
    </dgm:pt>
    <dgm:pt modelId="{A0E7DA2D-A35F-48C6-AB9D-06A1B741B03C}" type="pres">
      <dgm:prSet presAssocID="{7FF84004-FE16-4A18-9E0F-4DB3AA626023}" presName="BalanceSpacing1" presStyleCnt="0"/>
      <dgm:spPr/>
      <dgm:t>
        <a:bodyPr/>
        <a:lstStyle/>
        <a:p>
          <a:endParaRPr lang="en-US"/>
        </a:p>
      </dgm:t>
    </dgm:pt>
    <dgm:pt modelId="{FD5158BD-2E36-4679-BA8A-A578A8611B83}" type="pres">
      <dgm:prSet presAssocID="{88BA0C1F-359E-4CAF-9222-E8AAAE67352C}" presName="Accent1Text" presStyleLbl="node1" presStyleIdx="1" presStyleCnt="10" custLinFactNeighborX="-2141"/>
      <dgm:spPr/>
      <dgm:t>
        <a:bodyPr/>
        <a:lstStyle/>
        <a:p>
          <a:endParaRPr lang="en-US"/>
        </a:p>
      </dgm:t>
    </dgm:pt>
    <dgm:pt modelId="{F0E0438D-D1A5-4042-BA33-3F11B289E322}" type="pres">
      <dgm:prSet presAssocID="{88BA0C1F-359E-4CAF-9222-E8AAAE67352C}" presName="spaceBetweenRectangles" presStyleCnt="0"/>
      <dgm:spPr/>
      <dgm:t>
        <a:bodyPr/>
        <a:lstStyle/>
        <a:p>
          <a:endParaRPr lang="en-US"/>
        </a:p>
      </dgm:t>
    </dgm:pt>
    <dgm:pt modelId="{D31FDDB7-D014-4728-9A0C-CC124E5A9225}" type="pres">
      <dgm:prSet presAssocID="{B8654A8B-3673-4CD6-81FD-D349B5F15190}" presName="composite" presStyleCnt="0"/>
      <dgm:spPr/>
      <dgm:t>
        <a:bodyPr/>
        <a:lstStyle/>
        <a:p>
          <a:endParaRPr lang="en-US"/>
        </a:p>
      </dgm:t>
    </dgm:pt>
    <dgm:pt modelId="{5D001A8D-5FBD-4D69-B243-748E06CC29A2}" type="pres">
      <dgm:prSet presAssocID="{B8654A8B-3673-4CD6-81FD-D349B5F15190}" presName="Parent1" presStyleLbl="node1" presStyleIdx="2" presStyleCnt="10" custFlipVert="1" custScaleX="5067" custScaleY="44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51182-85FB-4179-85ED-45FF6801AC11}" type="pres">
      <dgm:prSet presAssocID="{B8654A8B-3673-4CD6-81FD-D349B5F15190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BC123-6EF4-44F7-B0AB-1A24DAA6A776}" type="pres">
      <dgm:prSet presAssocID="{B8654A8B-3673-4CD6-81FD-D349B5F15190}" presName="BalanceSpacing" presStyleCnt="0"/>
      <dgm:spPr/>
      <dgm:t>
        <a:bodyPr/>
        <a:lstStyle/>
        <a:p>
          <a:endParaRPr lang="en-US"/>
        </a:p>
      </dgm:t>
    </dgm:pt>
    <dgm:pt modelId="{7B392647-FD4E-4DCB-9F28-C5768108AF88}" type="pres">
      <dgm:prSet presAssocID="{B8654A8B-3673-4CD6-81FD-D349B5F15190}" presName="BalanceSpacing1" presStyleCnt="0"/>
      <dgm:spPr/>
      <dgm:t>
        <a:bodyPr/>
        <a:lstStyle/>
        <a:p>
          <a:endParaRPr lang="en-US"/>
        </a:p>
      </dgm:t>
    </dgm:pt>
    <dgm:pt modelId="{31DA6283-DCD2-410E-94B4-7E8435EBB5ED}" type="pres">
      <dgm:prSet presAssocID="{E4E21D53-DC1F-4013-8009-F8BEDB3D182D}" presName="Accent1Text" presStyleLbl="node1" presStyleIdx="3" presStyleCnt="10" custLinFactX="-100000" custLinFactNeighborX="-112578" custLinFactNeighborY="1842"/>
      <dgm:spPr/>
      <dgm:t>
        <a:bodyPr/>
        <a:lstStyle/>
        <a:p>
          <a:endParaRPr lang="en-US"/>
        </a:p>
      </dgm:t>
    </dgm:pt>
    <dgm:pt modelId="{39710188-E348-45AF-84F4-57F6746337C8}" type="pres">
      <dgm:prSet presAssocID="{E4E21D53-DC1F-4013-8009-F8BEDB3D182D}" presName="spaceBetweenRectangles" presStyleCnt="0"/>
      <dgm:spPr/>
      <dgm:t>
        <a:bodyPr/>
        <a:lstStyle/>
        <a:p>
          <a:endParaRPr lang="en-US"/>
        </a:p>
      </dgm:t>
    </dgm:pt>
    <dgm:pt modelId="{F7D2AF7B-F412-419A-952D-5453C5925C05}" type="pres">
      <dgm:prSet presAssocID="{52E9AB6B-F480-456B-924A-142A65EE3846}" presName="composite" presStyleCnt="0"/>
      <dgm:spPr/>
      <dgm:t>
        <a:bodyPr/>
        <a:lstStyle/>
        <a:p>
          <a:endParaRPr lang="en-US"/>
        </a:p>
      </dgm:t>
    </dgm:pt>
    <dgm:pt modelId="{B822D0A5-D3BC-4056-8A4C-D4AA137AD63F}" type="pres">
      <dgm:prSet presAssocID="{52E9AB6B-F480-456B-924A-142A65EE3846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49746-3A62-4E5A-9C30-93D944B8AA82}" type="pres">
      <dgm:prSet presAssocID="{52E9AB6B-F480-456B-924A-142A65EE3846}" presName="Childtext1" presStyleLbl="revTx" presStyleIdx="2" presStyleCnt="5" custLinFactX="36793" custLinFactNeighborX="100000" custLinFactNeighborY="-125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483E0-F068-47C0-BFE3-F6076F08879C}" type="pres">
      <dgm:prSet presAssocID="{52E9AB6B-F480-456B-924A-142A65EE3846}" presName="BalanceSpacing" presStyleCnt="0"/>
      <dgm:spPr/>
      <dgm:t>
        <a:bodyPr/>
        <a:lstStyle/>
        <a:p>
          <a:endParaRPr lang="en-US"/>
        </a:p>
      </dgm:t>
    </dgm:pt>
    <dgm:pt modelId="{9AF70645-0099-439A-B441-C40868256935}" type="pres">
      <dgm:prSet presAssocID="{52E9AB6B-F480-456B-924A-142A65EE3846}" presName="BalanceSpacing1" presStyleCnt="0"/>
      <dgm:spPr/>
      <dgm:t>
        <a:bodyPr/>
        <a:lstStyle/>
        <a:p>
          <a:endParaRPr lang="en-US"/>
        </a:p>
      </dgm:t>
    </dgm:pt>
    <dgm:pt modelId="{F2779CC2-560C-486A-A9E0-41579FADFBB6}" type="pres">
      <dgm:prSet presAssocID="{2CE2FC71-0C63-4628-A47D-38F41D9A951B}" presName="Accent1Text" presStyleLbl="node1" presStyleIdx="5" presStyleCnt="10"/>
      <dgm:spPr/>
      <dgm:t>
        <a:bodyPr/>
        <a:lstStyle/>
        <a:p>
          <a:endParaRPr lang="en-US"/>
        </a:p>
      </dgm:t>
    </dgm:pt>
    <dgm:pt modelId="{2AE5CF98-3BCB-4E69-8EC6-4FC72FBA4775}" type="pres">
      <dgm:prSet presAssocID="{2CE2FC71-0C63-4628-A47D-38F41D9A951B}" presName="spaceBetweenRectangles" presStyleCnt="0"/>
      <dgm:spPr/>
      <dgm:t>
        <a:bodyPr/>
        <a:lstStyle/>
        <a:p>
          <a:endParaRPr lang="en-US"/>
        </a:p>
      </dgm:t>
    </dgm:pt>
    <dgm:pt modelId="{2846E391-02E8-4CF3-86AE-8A18E49B1FBE}" type="pres">
      <dgm:prSet presAssocID="{481661BE-BF5D-4A77-AD92-D018555455F6}" presName="composite" presStyleCnt="0"/>
      <dgm:spPr/>
      <dgm:t>
        <a:bodyPr/>
        <a:lstStyle/>
        <a:p>
          <a:endParaRPr lang="en-US"/>
        </a:p>
      </dgm:t>
    </dgm:pt>
    <dgm:pt modelId="{1A51102E-C744-47D0-AAC7-F4BBA611F78C}" type="pres">
      <dgm:prSet presAssocID="{481661BE-BF5D-4A77-AD92-D018555455F6}" presName="Parent1" presStyleLbl="node1" presStyleIdx="6" presStyleCnt="10" custLinFactX="-5481" custLinFactNeighborX="-100000" custLinFactNeighborY="-23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94374-4422-450F-A83C-A9228A437ACF}" type="pres">
      <dgm:prSet presAssocID="{481661BE-BF5D-4A77-AD92-D018555455F6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E2C97-68A2-4CF1-9174-1583DB893AA8}" type="pres">
      <dgm:prSet presAssocID="{481661BE-BF5D-4A77-AD92-D018555455F6}" presName="BalanceSpacing" presStyleCnt="0"/>
      <dgm:spPr/>
      <dgm:t>
        <a:bodyPr/>
        <a:lstStyle/>
        <a:p>
          <a:endParaRPr lang="en-US"/>
        </a:p>
      </dgm:t>
    </dgm:pt>
    <dgm:pt modelId="{77505CC1-3005-4681-B54C-9644D7DC408A}" type="pres">
      <dgm:prSet presAssocID="{481661BE-BF5D-4A77-AD92-D018555455F6}" presName="BalanceSpacing1" presStyleCnt="0"/>
      <dgm:spPr/>
      <dgm:t>
        <a:bodyPr/>
        <a:lstStyle/>
        <a:p>
          <a:endParaRPr lang="en-US"/>
        </a:p>
      </dgm:t>
    </dgm:pt>
    <dgm:pt modelId="{FB96835D-1C6C-43F2-9AD5-33A2E932561B}" type="pres">
      <dgm:prSet presAssocID="{323B337A-80FD-4AF6-ABEB-81F7AC223695}" presName="Accent1Text" presStyleLbl="node1" presStyleIdx="7" presStyleCnt="10" custLinFactX="-7107" custLinFactNeighborX="-100000" custLinFactNeighborY="-2327"/>
      <dgm:spPr/>
      <dgm:t>
        <a:bodyPr/>
        <a:lstStyle/>
        <a:p>
          <a:endParaRPr lang="en-US"/>
        </a:p>
      </dgm:t>
    </dgm:pt>
    <dgm:pt modelId="{EC22FD5B-151E-4AAE-84E0-4CAA7FA9ECF8}" type="pres">
      <dgm:prSet presAssocID="{323B337A-80FD-4AF6-ABEB-81F7AC223695}" presName="spaceBetweenRectangles" presStyleCnt="0"/>
      <dgm:spPr/>
      <dgm:t>
        <a:bodyPr/>
        <a:lstStyle/>
        <a:p>
          <a:endParaRPr lang="en-US"/>
        </a:p>
      </dgm:t>
    </dgm:pt>
    <dgm:pt modelId="{877800BD-0E57-45A7-A952-F0184985EDCF}" type="pres">
      <dgm:prSet presAssocID="{365F40CF-C3AA-414A-9BB3-FD9F4E270185}" presName="composite" presStyleCnt="0"/>
      <dgm:spPr/>
      <dgm:t>
        <a:bodyPr/>
        <a:lstStyle/>
        <a:p>
          <a:endParaRPr lang="en-US"/>
        </a:p>
      </dgm:t>
    </dgm:pt>
    <dgm:pt modelId="{D8977A30-3108-4C68-8430-36EEB5D0979C}" type="pres">
      <dgm:prSet presAssocID="{365F40CF-C3AA-414A-9BB3-FD9F4E270185}" presName="Parent1" presStyleLbl="node1" presStyleIdx="8" presStyleCnt="10" custLinFactY="-100000" custLinFactNeighborX="-53314" custLinFactNeighborY="-1520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7B0EE-B01B-447F-B246-2EDE00D024EC}" type="pres">
      <dgm:prSet presAssocID="{365F40CF-C3AA-414A-9BB3-FD9F4E270185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FB788-C49C-4EE8-BCB1-CFC2FB486BF2}" type="pres">
      <dgm:prSet presAssocID="{365F40CF-C3AA-414A-9BB3-FD9F4E270185}" presName="BalanceSpacing" presStyleCnt="0"/>
      <dgm:spPr/>
      <dgm:t>
        <a:bodyPr/>
        <a:lstStyle/>
        <a:p>
          <a:endParaRPr lang="en-US"/>
        </a:p>
      </dgm:t>
    </dgm:pt>
    <dgm:pt modelId="{3C9883A3-C103-4F86-9F4B-5FE6FEC66688}" type="pres">
      <dgm:prSet presAssocID="{365F40CF-C3AA-414A-9BB3-FD9F4E270185}" presName="BalanceSpacing1" presStyleCnt="0"/>
      <dgm:spPr/>
      <dgm:t>
        <a:bodyPr/>
        <a:lstStyle/>
        <a:p>
          <a:endParaRPr lang="en-US"/>
        </a:p>
      </dgm:t>
    </dgm:pt>
    <dgm:pt modelId="{6A435FA0-B6CD-4F8B-AA30-E54F93923960}" type="pres">
      <dgm:prSet presAssocID="{E7BA5301-5D1E-49ED-B7FC-392A66134127}" presName="Accent1Text" presStyleLbl="node1" presStyleIdx="9" presStyleCnt="10" custLinFactNeighborX="1499" custLinFactNeighborY="18559"/>
      <dgm:spPr/>
      <dgm:t>
        <a:bodyPr/>
        <a:lstStyle/>
        <a:p>
          <a:endParaRPr lang="en-US"/>
        </a:p>
      </dgm:t>
    </dgm:pt>
  </dgm:ptLst>
  <dgm:cxnLst>
    <dgm:cxn modelId="{FF6EFA2F-E07E-6849-B90F-64FCBFEA6968}" type="presOf" srcId="{323B337A-80FD-4AF6-ABEB-81F7AC223695}" destId="{FB96835D-1C6C-43F2-9AD5-33A2E932561B}" srcOrd="0" destOrd="0" presId="urn:microsoft.com/office/officeart/2008/layout/AlternatingHexagons"/>
    <dgm:cxn modelId="{7FA33796-DE09-40D8-A3A8-FA169F7B533D}" srcId="{ACE75029-500F-4480-9D65-DCF4CC2DBD0B}" destId="{481661BE-BF5D-4A77-AD92-D018555455F6}" srcOrd="3" destOrd="0" parTransId="{4AF83E01-DCF3-4339-BF7A-EDA647D9FD02}" sibTransId="{323B337A-80FD-4AF6-ABEB-81F7AC223695}"/>
    <dgm:cxn modelId="{F7333BAC-1C42-4A3C-9DC6-0C9DF684D01F}" srcId="{ACE75029-500F-4480-9D65-DCF4CC2DBD0B}" destId="{365F40CF-C3AA-414A-9BB3-FD9F4E270185}" srcOrd="4" destOrd="0" parTransId="{884C4527-F151-47E7-A6ED-EC2536818054}" sibTransId="{E7BA5301-5D1E-49ED-B7FC-392A66134127}"/>
    <dgm:cxn modelId="{F08E93E5-9F0C-5A49-A821-090A00694DB0}" type="presOf" srcId="{E7BA5301-5D1E-49ED-B7FC-392A66134127}" destId="{6A435FA0-B6CD-4F8B-AA30-E54F93923960}" srcOrd="0" destOrd="0" presId="urn:microsoft.com/office/officeart/2008/layout/AlternatingHexagons"/>
    <dgm:cxn modelId="{465CAE42-6D55-1B4F-96A3-3D58940F8714}" type="presOf" srcId="{2CE2FC71-0C63-4628-A47D-38F41D9A951B}" destId="{F2779CC2-560C-486A-A9E0-41579FADFBB6}" srcOrd="0" destOrd="0" presId="urn:microsoft.com/office/officeart/2008/layout/AlternatingHexagons"/>
    <dgm:cxn modelId="{E708C666-1C35-EE4B-9004-567E1C3A9A1B}" type="presOf" srcId="{B8654A8B-3673-4CD6-81FD-D349B5F15190}" destId="{5D001A8D-5FBD-4D69-B243-748E06CC29A2}" srcOrd="0" destOrd="0" presId="urn:microsoft.com/office/officeart/2008/layout/AlternatingHexagons"/>
    <dgm:cxn modelId="{F4D36BA9-D20E-4B68-BE84-015D4EF58EA7}" srcId="{ACE75029-500F-4480-9D65-DCF4CC2DBD0B}" destId="{B8654A8B-3673-4CD6-81FD-D349B5F15190}" srcOrd="1" destOrd="0" parTransId="{138157E1-D471-400C-8A54-EEF60919283B}" sibTransId="{E4E21D53-DC1F-4013-8009-F8BEDB3D182D}"/>
    <dgm:cxn modelId="{30335FFB-CD1E-7D46-895F-D230AA212B11}" type="presOf" srcId="{E4E21D53-DC1F-4013-8009-F8BEDB3D182D}" destId="{31DA6283-DCD2-410E-94B4-7E8435EBB5ED}" srcOrd="0" destOrd="0" presId="urn:microsoft.com/office/officeart/2008/layout/AlternatingHexagons"/>
    <dgm:cxn modelId="{62C9416D-9479-4BDB-831F-24B000042212}" srcId="{ACE75029-500F-4480-9D65-DCF4CC2DBD0B}" destId="{7FF84004-FE16-4A18-9E0F-4DB3AA626023}" srcOrd="0" destOrd="0" parTransId="{751B68D2-F96C-424C-A804-EC8698256CF0}" sibTransId="{88BA0C1F-359E-4CAF-9222-E8AAAE67352C}"/>
    <dgm:cxn modelId="{1CD2E8E4-760F-4EEE-8A78-4977CB19B9A0}" srcId="{ACE75029-500F-4480-9D65-DCF4CC2DBD0B}" destId="{52E9AB6B-F480-456B-924A-142A65EE3846}" srcOrd="2" destOrd="0" parTransId="{32F2396A-B113-46E4-A49A-6A5A96CA6906}" sibTransId="{2CE2FC71-0C63-4628-A47D-38F41D9A951B}"/>
    <dgm:cxn modelId="{94EB8432-8E61-2D4E-8558-68B9A915728D}" type="presOf" srcId="{52E9AB6B-F480-456B-924A-142A65EE3846}" destId="{B822D0A5-D3BC-4056-8A4C-D4AA137AD63F}" srcOrd="0" destOrd="0" presId="urn:microsoft.com/office/officeart/2008/layout/AlternatingHexagons"/>
    <dgm:cxn modelId="{32846E32-72D4-304F-A85B-D48C39E1A409}" type="presOf" srcId="{ACE75029-500F-4480-9D65-DCF4CC2DBD0B}" destId="{2859E7FC-7C65-461A-9308-DA388D2409A3}" srcOrd="0" destOrd="0" presId="urn:microsoft.com/office/officeart/2008/layout/AlternatingHexagons"/>
    <dgm:cxn modelId="{58A0260F-044A-D246-8483-E236C3DBE353}" type="presOf" srcId="{88BA0C1F-359E-4CAF-9222-E8AAAE67352C}" destId="{FD5158BD-2E36-4679-BA8A-A578A8611B83}" srcOrd="0" destOrd="0" presId="urn:microsoft.com/office/officeart/2008/layout/AlternatingHexagons"/>
    <dgm:cxn modelId="{F4D0F79B-1110-3748-AC1E-54E19D5123D9}" type="presOf" srcId="{365F40CF-C3AA-414A-9BB3-FD9F4E270185}" destId="{D8977A30-3108-4C68-8430-36EEB5D0979C}" srcOrd="0" destOrd="0" presId="urn:microsoft.com/office/officeart/2008/layout/AlternatingHexagons"/>
    <dgm:cxn modelId="{7C1DDFF2-61D3-F24E-BDA4-8B0F79795031}" type="presOf" srcId="{7FF84004-FE16-4A18-9E0F-4DB3AA626023}" destId="{04B02193-128A-468C-B67E-38D15A5AF6E0}" srcOrd="0" destOrd="0" presId="urn:microsoft.com/office/officeart/2008/layout/AlternatingHexagons"/>
    <dgm:cxn modelId="{968C4CF9-2ECF-EF46-A1DC-09E77F3DE584}" type="presOf" srcId="{481661BE-BF5D-4A77-AD92-D018555455F6}" destId="{1A51102E-C744-47D0-AAC7-F4BBA611F78C}" srcOrd="0" destOrd="0" presId="urn:microsoft.com/office/officeart/2008/layout/AlternatingHexagons"/>
    <dgm:cxn modelId="{4FD9ECCA-60B0-A94B-9A0B-66B1D5C46B1E}" type="presParOf" srcId="{2859E7FC-7C65-461A-9308-DA388D2409A3}" destId="{7F2974D4-F341-4FB1-819F-D88870B2883A}" srcOrd="0" destOrd="0" presId="urn:microsoft.com/office/officeart/2008/layout/AlternatingHexagons"/>
    <dgm:cxn modelId="{ECE31C74-DEA6-3D43-88B0-A43140411F7F}" type="presParOf" srcId="{7F2974D4-F341-4FB1-819F-D88870B2883A}" destId="{04B02193-128A-468C-B67E-38D15A5AF6E0}" srcOrd="0" destOrd="0" presId="urn:microsoft.com/office/officeart/2008/layout/AlternatingHexagons"/>
    <dgm:cxn modelId="{D2AE3ED9-A42F-AE48-B18D-D42AC25EFB36}" type="presParOf" srcId="{7F2974D4-F341-4FB1-819F-D88870B2883A}" destId="{2D443B9A-BF07-4F63-8571-154AFC51D6F7}" srcOrd="1" destOrd="0" presId="urn:microsoft.com/office/officeart/2008/layout/AlternatingHexagons"/>
    <dgm:cxn modelId="{AE56EB3A-D117-0544-A40E-087CE3D527C2}" type="presParOf" srcId="{7F2974D4-F341-4FB1-819F-D88870B2883A}" destId="{7B899784-F3DD-4C67-9A8B-88E6B0D3BE48}" srcOrd="2" destOrd="0" presId="urn:microsoft.com/office/officeart/2008/layout/AlternatingHexagons"/>
    <dgm:cxn modelId="{24B9EB9E-DBA1-C74D-A849-333319387925}" type="presParOf" srcId="{7F2974D4-F341-4FB1-819F-D88870B2883A}" destId="{A0E7DA2D-A35F-48C6-AB9D-06A1B741B03C}" srcOrd="3" destOrd="0" presId="urn:microsoft.com/office/officeart/2008/layout/AlternatingHexagons"/>
    <dgm:cxn modelId="{6486EE48-7946-404F-9D36-CBCD7847F4B3}" type="presParOf" srcId="{7F2974D4-F341-4FB1-819F-D88870B2883A}" destId="{FD5158BD-2E36-4679-BA8A-A578A8611B83}" srcOrd="4" destOrd="0" presId="urn:microsoft.com/office/officeart/2008/layout/AlternatingHexagons"/>
    <dgm:cxn modelId="{01B8209F-A970-BA49-B050-3ECFD68AC668}" type="presParOf" srcId="{2859E7FC-7C65-461A-9308-DA388D2409A3}" destId="{F0E0438D-D1A5-4042-BA33-3F11B289E322}" srcOrd="1" destOrd="0" presId="urn:microsoft.com/office/officeart/2008/layout/AlternatingHexagons"/>
    <dgm:cxn modelId="{2B192AE0-9D10-934B-AAD8-6AD76C1E2ADA}" type="presParOf" srcId="{2859E7FC-7C65-461A-9308-DA388D2409A3}" destId="{D31FDDB7-D014-4728-9A0C-CC124E5A9225}" srcOrd="2" destOrd="0" presId="urn:microsoft.com/office/officeart/2008/layout/AlternatingHexagons"/>
    <dgm:cxn modelId="{843A6DAD-FF06-914D-8625-35FC88555865}" type="presParOf" srcId="{D31FDDB7-D014-4728-9A0C-CC124E5A9225}" destId="{5D001A8D-5FBD-4D69-B243-748E06CC29A2}" srcOrd="0" destOrd="0" presId="urn:microsoft.com/office/officeart/2008/layout/AlternatingHexagons"/>
    <dgm:cxn modelId="{8C8FC16E-3A42-604E-9067-0B6136B98ACD}" type="presParOf" srcId="{D31FDDB7-D014-4728-9A0C-CC124E5A9225}" destId="{F1051182-85FB-4179-85ED-45FF6801AC11}" srcOrd="1" destOrd="0" presId="urn:microsoft.com/office/officeart/2008/layout/AlternatingHexagons"/>
    <dgm:cxn modelId="{564D2AE4-47E9-3649-8E75-B27195F55E8A}" type="presParOf" srcId="{D31FDDB7-D014-4728-9A0C-CC124E5A9225}" destId="{DB8BC123-6EF4-44F7-B0AB-1A24DAA6A776}" srcOrd="2" destOrd="0" presId="urn:microsoft.com/office/officeart/2008/layout/AlternatingHexagons"/>
    <dgm:cxn modelId="{943D19EF-095F-C540-8F9F-2F0B09230545}" type="presParOf" srcId="{D31FDDB7-D014-4728-9A0C-CC124E5A9225}" destId="{7B392647-FD4E-4DCB-9F28-C5768108AF88}" srcOrd="3" destOrd="0" presId="urn:microsoft.com/office/officeart/2008/layout/AlternatingHexagons"/>
    <dgm:cxn modelId="{4F788B7C-728F-E741-8BBD-41BC1AD67B03}" type="presParOf" srcId="{D31FDDB7-D014-4728-9A0C-CC124E5A9225}" destId="{31DA6283-DCD2-410E-94B4-7E8435EBB5ED}" srcOrd="4" destOrd="0" presId="urn:microsoft.com/office/officeart/2008/layout/AlternatingHexagons"/>
    <dgm:cxn modelId="{7E852271-27A5-DF49-9ACB-78E26B4B66F2}" type="presParOf" srcId="{2859E7FC-7C65-461A-9308-DA388D2409A3}" destId="{39710188-E348-45AF-84F4-57F6746337C8}" srcOrd="3" destOrd="0" presId="urn:microsoft.com/office/officeart/2008/layout/AlternatingHexagons"/>
    <dgm:cxn modelId="{D4CACA17-A6F5-0B49-B9F5-30663F4976F8}" type="presParOf" srcId="{2859E7FC-7C65-461A-9308-DA388D2409A3}" destId="{F7D2AF7B-F412-419A-952D-5453C5925C05}" srcOrd="4" destOrd="0" presId="urn:microsoft.com/office/officeart/2008/layout/AlternatingHexagons"/>
    <dgm:cxn modelId="{0C9798FA-2CA3-D94E-80ED-33F86D1DB47D}" type="presParOf" srcId="{F7D2AF7B-F412-419A-952D-5453C5925C05}" destId="{B822D0A5-D3BC-4056-8A4C-D4AA137AD63F}" srcOrd="0" destOrd="0" presId="urn:microsoft.com/office/officeart/2008/layout/AlternatingHexagons"/>
    <dgm:cxn modelId="{816A4173-AFC0-8940-BED2-172BB2B838E3}" type="presParOf" srcId="{F7D2AF7B-F412-419A-952D-5453C5925C05}" destId="{A7449746-3A62-4E5A-9C30-93D944B8AA82}" srcOrd="1" destOrd="0" presId="urn:microsoft.com/office/officeart/2008/layout/AlternatingHexagons"/>
    <dgm:cxn modelId="{3B76059D-D58B-FB48-8E14-F73BFFF04C80}" type="presParOf" srcId="{F7D2AF7B-F412-419A-952D-5453C5925C05}" destId="{D2F483E0-F068-47C0-BFE3-F6076F08879C}" srcOrd="2" destOrd="0" presId="urn:microsoft.com/office/officeart/2008/layout/AlternatingHexagons"/>
    <dgm:cxn modelId="{1007E130-4011-7945-967C-C9558DABB114}" type="presParOf" srcId="{F7D2AF7B-F412-419A-952D-5453C5925C05}" destId="{9AF70645-0099-439A-B441-C40868256935}" srcOrd="3" destOrd="0" presId="urn:microsoft.com/office/officeart/2008/layout/AlternatingHexagons"/>
    <dgm:cxn modelId="{124D5930-FCC9-3043-86EF-1C718871AF72}" type="presParOf" srcId="{F7D2AF7B-F412-419A-952D-5453C5925C05}" destId="{F2779CC2-560C-486A-A9E0-41579FADFBB6}" srcOrd="4" destOrd="0" presId="urn:microsoft.com/office/officeart/2008/layout/AlternatingHexagons"/>
    <dgm:cxn modelId="{5DA79169-2CCA-FF4F-98B9-21180745332B}" type="presParOf" srcId="{2859E7FC-7C65-461A-9308-DA388D2409A3}" destId="{2AE5CF98-3BCB-4E69-8EC6-4FC72FBA4775}" srcOrd="5" destOrd="0" presId="urn:microsoft.com/office/officeart/2008/layout/AlternatingHexagons"/>
    <dgm:cxn modelId="{C5D0C64A-DF57-5946-9589-849ACA2D258E}" type="presParOf" srcId="{2859E7FC-7C65-461A-9308-DA388D2409A3}" destId="{2846E391-02E8-4CF3-86AE-8A18E49B1FBE}" srcOrd="6" destOrd="0" presId="urn:microsoft.com/office/officeart/2008/layout/AlternatingHexagons"/>
    <dgm:cxn modelId="{3B25D438-17E1-D246-AA4F-07485E0EC74D}" type="presParOf" srcId="{2846E391-02E8-4CF3-86AE-8A18E49B1FBE}" destId="{1A51102E-C744-47D0-AAC7-F4BBA611F78C}" srcOrd="0" destOrd="0" presId="urn:microsoft.com/office/officeart/2008/layout/AlternatingHexagons"/>
    <dgm:cxn modelId="{ADF6F3D9-D202-3948-AD92-17E045F22222}" type="presParOf" srcId="{2846E391-02E8-4CF3-86AE-8A18E49B1FBE}" destId="{5C794374-4422-450F-A83C-A9228A437ACF}" srcOrd="1" destOrd="0" presId="urn:microsoft.com/office/officeart/2008/layout/AlternatingHexagons"/>
    <dgm:cxn modelId="{B70974CB-3CE0-6247-97C5-75D842A67A90}" type="presParOf" srcId="{2846E391-02E8-4CF3-86AE-8A18E49B1FBE}" destId="{C3AE2C97-68A2-4CF1-9174-1583DB893AA8}" srcOrd="2" destOrd="0" presId="urn:microsoft.com/office/officeart/2008/layout/AlternatingHexagons"/>
    <dgm:cxn modelId="{62BB9EFC-4AC1-1E44-8875-62816DCD2C68}" type="presParOf" srcId="{2846E391-02E8-4CF3-86AE-8A18E49B1FBE}" destId="{77505CC1-3005-4681-B54C-9644D7DC408A}" srcOrd="3" destOrd="0" presId="urn:microsoft.com/office/officeart/2008/layout/AlternatingHexagons"/>
    <dgm:cxn modelId="{98DB0078-099D-6543-879B-74A21A471658}" type="presParOf" srcId="{2846E391-02E8-4CF3-86AE-8A18E49B1FBE}" destId="{FB96835D-1C6C-43F2-9AD5-33A2E932561B}" srcOrd="4" destOrd="0" presId="urn:microsoft.com/office/officeart/2008/layout/AlternatingHexagons"/>
    <dgm:cxn modelId="{213DE14E-5103-6345-AD18-F91AD60AA149}" type="presParOf" srcId="{2859E7FC-7C65-461A-9308-DA388D2409A3}" destId="{EC22FD5B-151E-4AAE-84E0-4CAA7FA9ECF8}" srcOrd="7" destOrd="0" presId="urn:microsoft.com/office/officeart/2008/layout/AlternatingHexagons"/>
    <dgm:cxn modelId="{D1D85139-CC7A-144C-AD9C-3BB543AA8AEE}" type="presParOf" srcId="{2859E7FC-7C65-461A-9308-DA388D2409A3}" destId="{877800BD-0E57-45A7-A952-F0184985EDCF}" srcOrd="8" destOrd="0" presId="urn:microsoft.com/office/officeart/2008/layout/AlternatingHexagons"/>
    <dgm:cxn modelId="{48406AF8-54C9-8941-86CD-49764F69DD75}" type="presParOf" srcId="{877800BD-0E57-45A7-A952-F0184985EDCF}" destId="{D8977A30-3108-4C68-8430-36EEB5D0979C}" srcOrd="0" destOrd="0" presId="urn:microsoft.com/office/officeart/2008/layout/AlternatingHexagons"/>
    <dgm:cxn modelId="{2B16F935-89F3-5247-AC8A-53F98B5A0DC7}" type="presParOf" srcId="{877800BD-0E57-45A7-A952-F0184985EDCF}" destId="{B6A7B0EE-B01B-447F-B246-2EDE00D024EC}" srcOrd="1" destOrd="0" presId="urn:microsoft.com/office/officeart/2008/layout/AlternatingHexagons"/>
    <dgm:cxn modelId="{B930AE93-195D-BF44-8DF5-F626641B8FA0}" type="presParOf" srcId="{877800BD-0E57-45A7-A952-F0184985EDCF}" destId="{61DFB788-C49C-4EE8-BCB1-CFC2FB486BF2}" srcOrd="2" destOrd="0" presId="urn:microsoft.com/office/officeart/2008/layout/AlternatingHexagons"/>
    <dgm:cxn modelId="{54E357A0-BF7B-7E43-995E-FC1418DB2589}" type="presParOf" srcId="{877800BD-0E57-45A7-A952-F0184985EDCF}" destId="{3C9883A3-C103-4F86-9F4B-5FE6FEC66688}" srcOrd="3" destOrd="0" presId="urn:microsoft.com/office/officeart/2008/layout/AlternatingHexagons"/>
    <dgm:cxn modelId="{B4E075F5-1CCE-B644-B605-17861FC53785}" type="presParOf" srcId="{877800BD-0E57-45A7-A952-F0184985EDCF}" destId="{6A435FA0-B6CD-4F8B-AA30-E54F9392396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02193-128A-468C-B67E-38D15A5AF6E0}">
      <dsp:nvSpPr>
        <dsp:cNvPr id="0" name=""/>
        <dsp:cNvSpPr/>
      </dsp:nvSpPr>
      <dsp:spPr>
        <a:xfrm rot="5400000">
          <a:off x="1342355" y="681248"/>
          <a:ext cx="881620" cy="767010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</a:t>
          </a:r>
          <a:endParaRPr lang="en-US" sz="2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1519186" y="761329"/>
        <a:ext cx="527958" cy="606848"/>
      </dsp:txXfrm>
    </dsp:sp>
    <dsp:sp modelId="{2D443B9A-BF07-4F63-8571-154AFC51D6F7}">
      <dsp:nvSpPr>
        <dsp:cNvPr id="0" name=""/>
        <dsp:cNvSpPr/>
      </dsp:nvSpPr>
      <dsp:spPr>
        <a:xfrm>
          <a:off x="2189946" y="792110"/>
          <a:ext cx="983888" cy="528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158BD-2E36-4679-BA8A-A578A8611B83}">
      <dsp:nvSpPr>
        <dsp:cNvPr id="0" name=""/>
        <dsp:cNvSpPr/>
      </dsp:nvSpPr>
      <dsp:spPr>
        <a:xfrm rot="5400000">
          <a:off x="497563" y="681248"/>
          <a:ext cx="881620" cy="767010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</a:t>
          </a:r>
          <a:endParaRPr lang="en-US" sz="2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674394" y="761329"/>
        <a:ext cx="527958" cy="606848"/>
      </dsp:txXfrm>
    </dsp:sp>
    <dsp:sp modelId="{5D001A8D-5FBD-4D69-B243-748E06CC29A2}">
      <dsp:nvSpPr>
        <dsp:cNvPr id="0" name=""/>
        <dsp:cNvSpPr/>
      </dsp:nvSpPr>
      <dsp:spPr>
        <a:xfrm rot="16200000" flipV="1">
          <a:off x="1347962" y="1793641"/>
          <a:ext cx="38861" cy="38864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1354438" y="1800119"/>
        <a:ext cx="25910" cy="25907"/>
      </dsp:txXfrm>
    </dsp:sp>
    <dsp:sp modelId="{F1051182-85FB-4179-85ED-45FF6801AC11}">
      <dsp:nvSpPr>
        <dsp:cNvPr id="0" name=""/>
        <dsp:cNvSpPr/>
      </dsp:nvSpPr>
      <dsp:spPr>
        <a:xfrm>
          <a:off x="0" y="1548587"/>
          <a:ext cx="952150" cy="528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A6283-DCD2-410E-94B4-7E8435EBB5ED}">
      <dsp:nvSpPr>
        <dsp:cNvPr id="0" name=""/>
        <dsp:cNvSpPr/>
      </dsp:nvSpPr>
      <dsp:spPr>
        <a:xfrm rot="5400000">
          <a:off x="124459" y="1445808"/>
          <a:ext cx="881620" cy="767010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</a:t>
          </a:r>
          <a:endParaRPr lang="en-US" sz="2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301290" y="1525889"/>
        <a:ext cx="527958" cy="606848"/>
      </dsp:txXfrm>
    </dsp:sp>
    <dsp:sp modelId="{B822D0A5-D3BC-4056-8A4C-D4AA137AD63F}">
      <dsp:nvSpPr>
        <dsp:cNvPr id="0" name=""/>
        <dsp:cNvSpPr/>
      </dsp:nvSpPr>
      <dsp:spPr>
        <a:xfrm rot="5400000">
          <a:off x="1342355" y="2177888"/>
          <a:ext cx="881620" cy="767010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6</a:t>
          </a:r>
          <a:endParaRPr lang="en-US" sz="2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1519186" y="2257969"/>
        <a:ext cx="527958" cy="606848"/>
      </dsp:txXfrm>
    </dsp:sp>
    <dsp:sp modelId="{A7449746-3A62-4E5A-9C30-93D944B8AA82}">
      <dsp:nvSpPr>
        <dsp:cNvPr id="0" name=""/>
        <dsp:cNvSpPr/>
      </dsp:nvSpPr>
      <dsp:spPr>
        <a:xfrm>
          <a:off x="2189946" y="2230314"/>
          <a:ext cx="983888" cy="528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79CC2-560C-486A-A9E0-41579FADFBB6}">
      <dsp:nvSpPr>
        <dsp:cNvPr id="0" name=""/>
        <dsp:cNvSpPr/>
      </dsp:nvSpPr>
      <dsp:spPr>
        <a:xfrm rot="5400000">
          <a:off x="513984" y="2177888"/>
          <a:ext cx="881620" cy="767010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5</a:t>
          </a:r>
          <a:endParaRPr lang="en-US" sz="2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690815" y="2257969"/>
        <a:ext cx="527958" cy="606848"/>
      </dsp:txXfrm>
    </dsp:sp>
    <dsp:sp modelId="{1A51102E-C744-47D0-AAC7-F4BBA611F78C}">
      <dsp:nvSpPr>
        <dsp:cNvPr id="0" name=""/>
        <dsp:cNvSpPr/>
      </dsp:nvSpPr>
      <dsp:spPr>
        <a:xfrm rot="5400000">
          <a:off x="117533" y="2905692"/>
          <a:ext cx="881620" cy="767010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7</a:t>
          </a:r>
          <a:endParaRPr lang="en-US" sz="2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294364" y="2985773"/>
        <a:ext cx="527958" cy="606848"/>
      </dsp:txXfrm>
    </dsp:sp>
    <dsp:sp modelId="{5C794374-4422-450F-A83C-A9228A437ACF}">
      <dsp:nvSpPr>
        <dsp:cNvPr id="0" name=""/>
        <dsp:cNvSpPr/>
      </dsp:nvSpPr>
      <dsp:spPr>
        <a:xfrm>
          <a:off x="0" y="3045227"/>
          <a:ext cx="952150" cy="528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6835D-1C6C-43F2-9AD5-33A2E932561B}">
      <dsp:nvSpPr>
        <dsp:cNvPr id="0" name=""/>
        <dsp:cNvSpPr/>
      </dsp:nvSpPr>
      <dsp:spPr>
        <a:xfrm rot="5400000">
          <a:off x="933432" y="2905692"/>
          <a:ext cx="881620" cy="767010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8</a:t>
          </a:r>
          <a:endParaRPr lang="en-US" sz="2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1110263" y="2985773"/>
        <a:ext cx="527958" cy="606848"/>
      </dsp:txXfrm>
    </dsp:sp>
    <dsp:sp modelId="{D8977A30-3108-4C68-8430-36EEB5D0979C}">
      <dsp:nvSpPr>
        <dsp:cNvPr id="0" name=""/>
        <dsp:cNvSpPr/>
      </dsp:nvSpPr>
      <dsp:spPr>
        <a:xfrm rot="5400000">
          <a:off x="933432" y="1452728"/>
          <a:ext cx="881620" cy="767010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4</a:t>
          </a:r>
          <a:endParaRPr lang="en-US" sz="2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1110263" y="1532809"/>
        <a:ext cx="527958" cy="606848"/>
      </dsp:txXfrm>
    </dsp:sp>
    <dsp:sp modelId="{B6A7B0EE-B01B-447F-B246-2EDE00D024EC}">
      <dsp:nvSpPr>
        <dsp:cNvPr id="0" name=""/>
        <dsp:cNvSpPr/>
      </dsp:nvSpPr>
      <dsp:spPr>
        <a:xfrm>
          <a:off x="2189946" y="3793546"/>
          <a:ext cx="983888" cy="528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435FA0-B6CD-4F8B-AA30-E54F93923960}">
      <dsp:nvSpPr>
        <dsp:cNvPr id="0" name=""/>
        <dsp:cNvSpPr/>
      </dsp:nvSpPr>
      <dsp:spPr>
        <a:xfrm rot="5400000">
          <a:off x="525482" y="3838147"/>
          <a:ext cx="881620" cy="767010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702313" y="3918228"/>
        <a:ext cx="527958" cy="606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70E73-A9B4-4C8A-A4D8-A0E190DCBF06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328FD-D8BA-4D53-B0AD-BBC06447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6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310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6361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8179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1642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6DE9-F185-4796-BDB5-61B5A4C70D8F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6210-75B8-4811-A750-86F0B1B0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32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6DE9-F185-4796-BDB5-61B5A4C70D8F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6210-75B8-4811-A750-86F0B1B0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90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6DE9-F185-4796-BDB5-61B5A4C70D8F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6210-75B8-4811-A750-86F0B1B0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60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6DE9-F185-4796-BDB5-61B5A4C70D8F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6210-75B8-4811-A750-86F0B1B0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4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6DE9-F185-4796-BDB5-61B5A4C70D8F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6210-75B8-4811-A750-86F0B1B0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59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6DE9-F185-4796-BDB5-61B5A4C70D8F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6210-75B8-4811-A750-86F0B1B0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34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6DE9-F185-4796-BDB5-61B5A4C70D8F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6210-75B8-4811-A750-86F0B1B0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2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325036" y="997857"/>
            <a:ext cx="7150100" cy="659154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outerShdw blurRad="206375" dist="139700" dir="5400000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alphaModFix amt="88000"/>
          </a:blip>
          <a:stretch>
            <a:fillRect/>
          </a:stretch>
        </p:blipFill>
        <p:spPr>
          <a:xfrm>
            <a:off x="3014746" y="628123"/>
            <a:ext cx="330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87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6DE9-F185-4796-BDB5-61B5A4C70D8F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6210-75B8-4811-A750-86F0B1B0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62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6DE9-F185-4796-BDB5-61B5A4C70D8F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6210-75B8-4811-A750-86F0B1B0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11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6DE9-F185-4796-BDB5-61B5A4C70D8F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6210-75B8-4811-A750-86F0B1B0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97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6DE9-F185-4796-BDB5-61B5A4C70D8F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6210-75B8-4811-A750-86F0B1B0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86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11/7/2012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83391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11/7/2012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55417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11/7/2012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34860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11/7/2012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31211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11/7/2012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74899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11/7/2012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945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14640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11/7/2012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03713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11/7/2012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07105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11/7/2012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04691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11/7/2012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26135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11/7/2012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8078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878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7811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8875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8772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80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243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9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B6DE9-F185-4796-BDB5-61B5A4C70D8F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D6210-75B8-4811-A750-86F0B1B0E2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325036" y="997857"/>
            <a:ext cx="7150100" cy="659154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outerShdw blurRad="206375" dist="139700" dir="5400000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alphaModFix amt="88000"/>
          </a:blip>
          <a:stretch>
            <a:fillRect/>
          </a:stretch>
        </p:blipFill>
        <p:spPr>
          <a:xfrm>
            <a:off x="3014746" y="628123"/>
            <a:ext cx="330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7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66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wcit-12/Pages/public.aspx" TargetMode="External"/><Relationship Id="rId2" Type="http://schemas.openxmlformats.org/officeDocument/2006/relationships/hyperlink" Target="http://www.itu.int/en/wcit-12/Pages/WCIT-bachgroundbriefs.aspx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council/groups/cwg-wcit12/index.html" TargetMode="External"/><Relationship Id="rId2" Type="http://schemas.openxmlformats.org/officeDocument/2006/relationships/hyperlink" Target="http://www.itu.int/en/wcit-12/Pages/default.aspx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tu.int/en/wcit-12/Pages/public.aspx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127868" y="667137"/>
            <a:ext cx="4333240" cy="19067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rot="0" vert="horz" wrap="square" lIns="12700" tIns="12700" rIns="12700" bIns="12700" anchor="t" anchorCtr="0" upright="1">
            <a:noAutofit/>
          </a:bodyPr>
          <a:lstStyle/>
          <a:p>
            <a:pPr hangingPunct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endParaRPr lang="en-US" sz="26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PT Simple Bold Ruled"/>
            </a:endParaRPr>
          </a:p>
          <a:p>
            <a:pPr algn="r" hangingPunct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ar-EG" sz="2600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PT Bold Heading" pitchFamily="2" charset="-78"/>
              </a:rPr>
              <a:t>المؤتمر </a:t>
            </a:r>
            <a:r>
              <a:rPr lang="ar-EG" sz="2600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PT Bold Heading" pitchFamily="2" charset="-78"/>
              </a:rPr>
              <a:t>العالمي للاتصالات الدولية</a:t>
            </a:r>
            <a:endParaRPr lang="en-US" sz="1200" dirty="0">
              <a:effectLst/>
              <a:latin typeface="Times New Roman"/>
              <a:ea typeface="SimSun"/>
              <a:cs typeface="PT Bold Heading" pitchFamily="2" charset="-78"/>
            </a:endParaRPr>
          </a:p>
          <a:p>
            <a:pPr algn="r" hangingPunct="0">
              <a:lnSpc>
                <a:spcPct val="70000"/>
              </a:lnSpc>
              <a:spcBef>
                <a:spcPts val="30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2000" b="1" kern="1200" dirty="0">
                <a:solidFill>
                  <a:srgbClr val="00000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2012</a:t>
            </a:r>
            <a:r>
              <a:rPr lang="en-US" sz="2000" b="1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 </a:t>
            </a:r>
            <a:r>
              <a:rPr lang="ar-EG" sz="2200" b="1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ديسمبر</a:t>
            </a:r>
            <a:r>
              <a:rPr lang="en-US" sz="2000" b="1" dirty="0">
                <a:effectLst/>
                <a:latin typeface="Times New Roman"/>
                <a:ea typeface="SimSun"/>
              </a:rPr>
              <a:t> </a:t>
            </a:r>
            <a:r>
              <a:rPr lang="en-US" sz="2000" b="1" dirty="0">
                <a:effectLst/>
                <a:latin typeface="Calibri" pitchFamily="34" charset="0"/>
                <a:ea typeface="SimSun"/>
                <a:cs typeface="Calibri" pitchFamily="34" charset="0"/>
              </a:rPr>
              <a:t>14-3</a:t>
            </a:r>
            <a:endParaRPr lang="en-US" sz="1200" dirty="0">
              <a:effectLst/>
              <a:latin typeface="Calibri" pitchFamily="34" charset="0"/>
              <a:ea typeface="SimSun"/>
              <a:cs typeface="Calibri" pitchFamily="34" charset="0"/>
            </a:endParaRPr>
          </a:p>
          <a:p>
            <a:pPr algn="r" hangingPunct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ar-EG" sz="2000" b="1" dirty="0">
                <a:effectLst/>
                <a:latin typeface="Times New Roman"/>
                <a:ea typeface="SimSun"/>
              </a:rPr>
              <a:t>د</a:t>
            </a:r>
            <a:r>
              <a:rPr lang="ar-EG" sz="2000" dirty="0">
                <a:effectLst/>
                <a:latin typeface="Times New Roman"/>
                <a:ea typeface="SimSun"/>
              </a:rPr>
              <a:t>بي، الإمارات العربية المتحدة</a:t>
            </a:r>
            <a:endParaRPr lang="en-US" sz="1200" dirty="0">
              <a:effectLst/>
              <a:latin typeface="Times New Roma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600026228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05658" y="555856"/>
            <a:ext cx="70287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EG" sz="2100" b="1" dirty="0" smtClean="0">
                <a:solidFill>
                  <a:schemeClr val="tx2"/>
                </a:solidFill>
              </a:rPr>
              <a:t>العملية التحضيرية للمؤتمر العالمي للاتصالات الدولية لعام </a:t>
            </a:r>
            <a:r>
              <a:rPr lang="en-US" sz="2100" b="1" dirty="0" smtClean="0">
                <a:solidFill>
                  <a:schemeClr val="tx2"/>
                </a:solidFill>
              </a:rPr>
              <a:t>(WCIT-12) 2012</a:t>
            </a:r>
            <a:endParaRPr lang="en-US" sz="21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05658" y="1606727"/>
            <a:ext cx="7028742" cy="1025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rot="0" vert="horz" wrap="square" lIns="12700" tIns="12700" rIns="12700" bIns="12700" anchor="t" anchorCtr="0" upright="1">
            <a:noAutofit/>
          </a:bodyPr>
          <a:lstStyle/>
          <a:p>
            <a:pPr algn="r" rtl="1" hangingPunct="0">
              <a:lnSpc>
                <a:spcPts val="2200"/>
              </a:lnSpc>
              <a:spcBef>
                <a:spcPts val="100"/>
              </a:spcBef>
              <a:spcAft>
                <a:spcPts val="100"/>
              </a:spcAft>
              <a:tabLst>
                <a:tab pos="504190" algn="l"/>
                <a:tab pos="756285" algn="l"/>
                <a:tab pos="1008380" algn="l"/>
                <a:tab pos="1260475" algn="l"/>
                <a:tab pos="334010" algn="l"/>
                <a:tab pos="756285" algn="l"/>
                <a:tab pos="1008380" algn="l"/>
                <a:tab pos="1260475" algn="l"/>
              </a:tabLst>
            </a:pPr>
            <a:r>
              <a:rPr lang="ar-EG" sz="2000" dirty="0">
                <a:solidFill>
                  <a:srgbClr val="1F497D"/>
                </a:solidFill>
                <a:effectLst/>
                <a:latin typeface="Calibri"/>
                <a:ea typeface="Times New Roman"/>
              </a:rPr>
              <a:t>▪</a:t>
            </a:r>
            <a:r>
              <a:rPr lang="ar-EG" sz="1400" dirty="0">
                <a:solidFill>
                  <a:srgbClr val="1F497D"/>
                </a:solidFill>
                <a:effectLst/>
                <a:latin typeface="Calibri"/>
                <a:ea typeface="Times New Roman"/>
              </a:rPr>
              <a:t>	</a:t>
            </a:r>
            <a:r>
              <a:rPr lang="ar-EG" sz="1930" dirty="0" smtClean="0">
                <a:solidFill>
                  <a:srgbClr val="1F497D"/>
                </a:solidFill>
                <a:effectLst/>
                <a:latin typeface="Calibri"/>
                <a:ea typeface="Times New Roman"/>
              </a:rPr>
              <a:t>	</a:t>
            </a:r>
            <a:r>
              <a:rPr lang="ar-EG" sz="1930" dirty="0" smtClean="0">
                <a:solidFill>
                  <a:srgbClr val="1F497D"/>
                </a:solidFill>
                <a:effectLst/>
                <a:latin typeface="Calibri"/>
                <a:ea typeface="Times New Roman"/>
                <a:cs typeface="Simplified Arabic"/>
              </a:rPr>
              <a:t>عقد </a:t>
            </a:r>
            <a:r>
              <a:rPr lang="ar-EG" sz="1930" dirty="0">
                <a:solidFill>
                  <a:srgbClr val="1F497D"/>
                </a:solidFill>
                <a:effectLst/>
                <a:latin typeface="Calibri"/>
                <a:ea typeface="Times New Roman"/>
                <a:cs typeface="Simplified Arabic"/>
              </a:rPr>
              <a:t>فريق العمل التابع للمجلس المعني بالأعمال التحضيرية للمؤتمر العالمي </a:t>
            </a:r>
            <a:r>
              <a:rPr lang="ar-EG" sz="1930" dirty="0" smtClean="0">
                <a:solidFill>
                  <a:srgbClr val="1F497D"/>
                </a:solidFill>
                <a:effectLst/>
                <a:latin typeface="Calibri"/>
                <a:ea typeface="Times New Roman"/>
                <a:cs typeface="Simplified Arabic"/>
              </a:rPr>
              <a:t>		للاتصالات </a:t>
            </a:r>
            <a:r>
              <a:rPr lang="ar-EG" sz="1930" dirty="0">
                <a:solidFill>
                  <a:srgbClr val="1F497D"/>
                </a:solidFill>
                <a:effectLst/>
                <a:latin typeface="Calibri"/>
                <a:ea typeface="Times New Roman"/>
                <a:cs typeface="Simplified Arabic"/>
              </a:rPr>
              <a:t>الدولية </a:t>
            </a:r>
            <a:r>
              <a:rPr lang="ar-EG" sz="1930" dirty="0" smtClean="0">
                <a:solidFill>
                  <a:srgbClr val="1F497D"/>
                </a:solidFill>
                <a:effectLst/>
                <a:latin typeface="Calibri"/>
                <a:ea typeface="Times New Roman"/>
                <a:cs typeface="Simplified Arabic"/>
              </a:rPr>
              <a:t>لعام </a:t>
            </a:r>
            <a:r>
              <a:rPr lang="en-US" sz="1930" dirty="0" smtClean="0">
                <a:solidFill>
                  <a:srgbClr val="1F497D"/>
                </a:solidFill>
                <a:latin typeface="Calibri"/>
                <a:ea typeface="Times New Roman"/>
                <a:cs typeface="Simplified Arabic"/>
              </a:rPr>
              <a:t>2012</a:t>
            </a:r>
            <a:r>
              <a:rPr lang="ar-EG" sz="1930" dirty="0" smtClean="0">
                <a:solidFill>
                  <a:srgbClr val="1F497D"/>
                </a:solidFill>
                <a:effectLst/>
                <a:latin typeface="Calibri"/>
                <a:ea typeface="Times New Roman"/>
                <a:cs typeface="Simplified Arabic"/>
              </a:rPr>
              <a:t> </a:t>
            </a:r>
            <a:r>
              <a:rPr lang="en-US" sz="1930" dirty="0" smtClean="0">
                <a:solidFill>
                  <a:srgbClr val="1F497D"/>
                </a:solidFill>
                <a:effectLst/>
                <a:latin typeface="Calibri"/>
                <a:ea typeface="Times New Roman"/>
                <a:cs typeface="Simplified Arabic"/>
              </a:rPr>
              <a:t>(</a:t>
            </a:r>
            <a:r>
              <a:rPr lang="en-US" sz="1930" dirty="0">
                <a:solidFill>
                  <a:srgbClr val="1F497D"/>
                </a:solidFill>
                <a:effectLst/>
                <a:latin typeface="Calibri"/>
                <a:ea typeface="Times New Roman"/>
                <a:cs typeface="Simplified Arabic"/>
              </a:rPr>
              <a:t>CWG-WCIT 12</a:t>
            </a:r>
            <a:r>
              <a:rPr lang="en-US" sz="1930" dirty="0" smtClean="0">
                <a:solidFill>
                  <a:srgbClr val="1F497D"/>
                </a:solidFill>
                <a:effectLst/>
                <a:latin typeface="Calibri"/>
                <a:ea typeface="Times New Roman"/>
                <a:cs typeface="Simplified Arabic"/>
              </a:rPr>
              <a:t>)</a:t>
            </a:r>
            <a:r>
              <a:rPr lang="ar-EG" sz="1930" dirty="0" smtClean="0">
                <a:solidFill>
                  <a:srgbClr val="1F497D"/>
                </a:solidFill>
                <a:latin typeface="Simplified Arabic"/>
                <a:ea typeface="Times New Roman"/>
              </a:rPr>
              <a:t> </a:t>
            </a:r>
            <a:r>
              <a:rPr lang="ar-EG" sz="1930" dirty="0" smtClean="0">
                <a:solidFill>
                  <a:srgbClr val="1F497D"/>
                </a:solidFill>
                <a:effectLst/>
                <a:latin typeface="Calibri"/>
                <a:ea typeface="Times New Roman"/>
                <a:cs typeface="Simplified Arabic"/>
              </a:rPr>
              <a:t>ثلاثة </a:t>
            </a:r>
            <a:r>
              <a:rPr lang="ar-EG" sz="1930" dirty="0">
                <a:solidFill>
                  <a:srgbClr val="1F497D"/>
                </a:solidFill>
                <a:effectLst/>
                <a:latin typeface="Calibri"/>
                <a:ea typeface="Times New Roman"/>
                <a:cs typeface="Simplified Arabic"/>
              </a:rPr>
              <a:t>اجتماعات في عام </a:t>
            </a:r>
            <a:r>
              <a:rPr lang="ar-EG" sz="1930" dirty="0" smtClean="0">
                <a:solidFill>
                  <a:srgbClr val="1F497D"/>
                </a:solidFill>
                <a:effectLst/>
                <a:latin typeface="Calibri"/>
                <a:ea typeface="Times New Roman"/>
                <a:cs typeface="Simplified Arabic"/>
              </a:rPr>
              <a:t>		</a:t>
            </a:r>
            <a:r>
              <a:rPr lang="en-US" sz="1930" dirty="0" smtClean="0">
                <a:solidFill>
                  <a:srgbClr val="1F497D"/>
                </a:solidFill>
                <a:latin typeface="Calibri"/>
                <a:ea typeface="Times New Roman"/>
                <a:cs typeface="Simplified Arabic"/>
              </a:rPr>
              <a:t>2010</a:t>
            </a:r>
            <a:r>
              <a:rPr lang="ar-SY" sz="1930" dirty="0" smtClean="0">
                <a:solidFill>
                  <a:srgbClr val="1F497D"/>
                </a:solidFill>
                <a:effectLst/>
                <a:latin typeface="Calibri"/>
                <a:ea typeface="Times New Roman"/>
                <a:cs typeface="Simplified Arabic"/>
              </a:rPr>
              <a:t> </a:t>
            </a:r>
            <a:r>
              <a:rPr lang="ar-EG" sz="1930" dirty="0" smtClean="0">
                <a:solidFill>
                  <a:srgbClr val="1F497D"/>
                </a:solidFill>
                <a:effectLst/>
                <a:latin typeface="Calibri"/>
                <a:ea typeface="Times New Roman"/>
                <a:cs typeface="Simplified Arabic"/>
              </a:rPr>
              <a:t>واثنين </a:t>
            </a:r>
            <a:r>
              <a:rPr lang="ar-EG" sz="1930" dirty="0">
                <a:solidFill>
                  <a:srgbClr val="1F497D"/>
                </a:solidFill>
                <a:effectLst/>
                <a:latin typeface="Calibri"/>
                <a:ea typeface="Times New Roman"/>
                <a:cs typeface="Simplified Arabic"/>
              </a:rPr>
              <a:t>في عام </a:t>
            </a:r>
            <a:r>
              <a:rPr lang="en-US" sz="1930" dirty="0" smtClean="0">
                <a:solidFill>
                  <a:srgbClr val="1F497D"/>
                </a:solidFill>
                <a:effectLst/>
                <a:latin typeface="Calibri"/>
                <a:ea typeface="Times New Roman"/>
                <a:cs typeface="Simplified Arabic"/>
              </a:rPr>
              <a:t>2011</a:t>
            </a:r>
            <a:r>
              <a:rPr lang="ar-SY" sz="1930" dirty="0" smtClean="0">
                <a:solidFill>
                  <a:srgbClr val="1F497D"/>
                </a:solidFill>
                <a:effectLst/>
                <a:latin typeface="Calibri"/>
                <a:ea typeface="Times New Roman"/>
                <a:cs typeface="Simplified Arabic"/>
              </a:rPr>
              <a:t>، </a:t>
            </a:r>
            <a:r>
              <a:rPr lang="ar-SY" sz="1930" dirty="0">
                <a:solidFill>
                  <a:srgbClr val="1F497D"/>
                </a:solidFill>
                <a:effectLst/>
                <a:latin typeface="Calibri"/>
                <a:ea typeface="Times New Roman"/>
                <a:cs typeface="Simplified Arabic"/>
              </a:rPr>
              <a:t>وثلاثة في عام </a:t>
            </a:r>
            <a:r>
              <a:rPr lang="en-US" sz="1930" dirty="0" smtClean="0">
                <a:solidFill>
                  <a:srgbClr val="1F497D"/>
                </a:solidFill>
                <a:effectLst/>
                <a:latin typeface="Calibri"/>
                <a:ea typeface="Times New Roman"/>
                <a:cs typeface="Simplified Arabic"/>
              </a:rPr>
              <a:t>2012</a:t>
            </a:r>
            <a:r>
              <a:rPr lang="ar-EG" sz="1930" dirty="0" smtClean="0">
                <a:solidFill>
                  <a:srgbClr val="1F497D"/>
                </a:solidFill>
                <a:effectLst/>
                <a:latin typeface="Calibri"/>
                <a:ea typeface="Times New Roman"/>
                <a:cs typeface="Simplified Arabic"/>
              </a:rPr>
              <a:t> </a:t>
            </a:r>
            <a:r>
              <a:rPr lang="ar-EG" sz="1930" dirty="0">
                <a:solidFill>
                  <a:srgbClr val="1F497D"/>
                </a:solidFill>
                <a:effectLst/>
                <a:latin typeface="Calibri"/>
                <a:ea typeface="Times New Roman"/>
                <a:cs typeface="Simplified Arabic"/>
              </a:rPr>
              <a:t>(في فبراير وأبريل ويونيو)</a:t>
            </a:r>
            <a:endParaRPr lang="en-US" sz="1930" dirty="0">
              <a:effectLst/>
              <a:latin typeface="Times New Roman"/>
              <a:ea typeface="Times New Roman"/>
            </a:endParaRPr>
          </a:p>
          <a:p>
            <a:pPr algn="ctr" hangingPunct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1200" dirty="0">
                <a:effectLst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06221" y="2831582"/>
            <a:ext cx="6733821" cy="14130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rot="0" vert="horz" wrap="square" lIns="12700" tIns="12700" rIns="12700" bIns="12700" anchor="t" anchorCtr="0" upright="1">
            <a:noAutofit/>
          </a:bodyPr>
          <a:lstStyle/>
          <a:p>
            <a:pPr algn="r" rtl="1" hangingPunct="0">
              <a:lnSpc>
                <a:spcPts val="2200"/>
              </a:lnSpc>
              <a:spcBef>
                <a:spcPts val="100"/>
              </a:spcBef>
              <a:spcAft>
                <a:spcPts val="100"/>
              </a:spcAft>
              <a:tabLst>
                <a:tab pos="504190" algn="l"/>
                <a:tab pos="756285" algn="l"/>
                <a:tab pos="1008380" algn="l"/>
                <a:tab pos="1260475" algn="l"/>
                <a:tab pos="334010" algn="l"/>
                <a:tab pos="756285" algn="l"/>
                <a:tab pos="1008380" algn="l"/>
                <a:tab pos="1260475" algn="l"/>
              </a:tabLst>
            </a:pPr>
            <a:r>
              <a:rPr lang="ar-EG" sz="2000" dirty="0">
                <a:solidFill>
                  <a:srgbClr val="1F497D"/>
                </a:solidFill>
                <a:effectLst/>
                <a:latin typeface="Calibri"/>
                <a:ea typeface="Times New Roman"/>
              </a:rPr>
              <a:t>▪</a:t>
            </a:r>
            <a:r>
              <a:rPr lang="ar-EG" sz="1400" dirty="0">
                <a:solidFill>
                  <a:srgbClr val="1F497D"/>
                </a:solidFill>
                <a:effectLst/>
                <a:latin typeface="Calibri"/>
                <a:ea typeface="Times New Roman"/>
              </a:rPr>
              <a:t>	</a:t>
            </a:r>
            <a:r>
              <a:rPr lang="ar-EG" sz="1930" dirty="0" smtClean="0">
                <a:solidFill>
                  <a:srgbClr val="1F497D"/>
                </a:solidFill>
                <a:effectLst/>
                <a:latin typeface="Calibri"/>
                <a:ea typeface="Times New Roman"/>
              </a:rPr>
              <a:t>	</a:t>
            </a:r>
            <a:r>
              <a:rPr lang="ar-EG" sz="1930" dirty="0" smtClean="0">
                <a:solidFill>
                  <a:srgbClr val="1F497D"/>
                </a:solidFill>
                <a:effectLst/>
                <a:latin typeface="Calibri"/>
                <a:ea typeface="Times New Roman"/>
                <a:cs typeface="Simplified Arabic"/>
              </a:rPr>
              <a:t>وعقدت الاجتماعات التحضيرية الإقليمية في آسيا والمحيط الهادئ وإفريقيا 		والمنطقة 		العربية والكومنولث الإقليمي في ميدان الاتصالات </a:t>
            </a:r>
            <a:r>
              <a:rPr lang="en-US" sz="1930" dirty="0" smtClean="0">
                <a:solidFill>
                  <a:srgbClr val="1F497D"/>
                </a:solidFill>
                <a:latin typeface="Calibri"/>
                <a:ea typeface="Times New Roman"/>
                <a:cs typeface="Simplified Arabic"/>
              </a:rPr>
              <a:t>(RCC)</a:t>
            </a:r>
            <a:r>
              <a:rPr lang="ar-EG" sz="1930" dirty="0" smtClean="0">
                <a:solidFill>
                  <a:srgbClr val="1F497D"/>
                </a:solidFill>
                <a:latin typeface="Calibri"/>
                <a:ea typeface="Times New Roman"/>
                <a:cs typeface="Simplified Arabic"/>
              </a:rPr>
              <a:t> (بلدان 		كومنولث الدول المستقلة) وأوروبا </a:t>
            </a:r>
            <a:r>
              <a:rPr lang="ar-EG" sz="1930" dirty="0" err="1" smtClean="0">
                <a:solidFill>
                  <a:srgbClr val="1F497D"/>
                </a:solidFill>
                <a:latin typeface="Calibri"/>
                <a:ea typeface="Times New Roman"/>
                <a:cs typeface="Simplified Arabic"/>
              </a:rPr>
              <a:t>والأمريكتين</a:t>
            </a:r>
            <a:r>
              <a:rPr lang="ar-EG" sz="1930" dirty="0" smtClean="0">
                <a:solidFill>
                  <a:srgbClr val="1F497D"/>
                </a:solidFill>
                <a:latin typeface="Calibri"/>
                <a:ea typeface="Times New Roman"/>
                <a:cs typeface="Simplified Arabic"/>
              </a:rPr>
              <a:t> – وكانت أبواب كل هذه 			الاجتماعات مفتوحة أيضا لأعضاء القطاع</a:t>
            </a:r>
            <a:endParaRPr lang="en-US" sz="1930" dirty="0">
              <a:effectLst/>
              <a:latin typeface="Times New Roman"/>
              <a:ea typeface="Times New Roman"/>
            </a:endParaRPr>
          </a:p>
          <a:p>
            <a:pPr algn="ctr" hangingPunct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1200" dirty="0">
                <a:effectLst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06220" y="4197551"/>
            <a:ext cx="6745111" cy="792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rot="0" vert="horz" wrap="square" lIns="12700" tIns="12700" rIns="12700" bIns="12700" anchor="t" anchorCtr="0" upright="1">
            <a:noAutofit/>
          </a:bodyPr>
          <a:lstStyle/>
          <a:p>
            <a:pPr algn="r" rtl="1" hangingPunct="0">
              <a:lnSpc>
                <a:spcPts val="2200"/>
              </a:lnSpc>
              <a:spcBef>
                <a:spcPts val="100"/>
              </a:spcBef>
              <a:spcAft>
                <a:spcPts val="100"/>
              </a:spcAft>
              <a:tabLst>
                <a:tab pos="504190" algn="l"/>
                <a:tab pos="756285" algn="l"/>
                <a:tab pos="1008380" algn="l"/>
                <a:tab pos="1260475" algn="l"/>
                <a:tab pos="334010" algn="l"/>
                <a:tab pos="756285" algn="l"/>
                <a:tab pos="1008380" algn="l"/>
                <a:tab pos="1260475" algn="l"/>
              </a:tabLst>
            </a:pPr>
            <a:r>
              <a:rPr lang="ar-EG" sz="2000" dirty="0">
                <a:solidFill>
                  <a:srgbClr val="1F497D"/>
                </a:solidFill>
                <a:effectLst/>
                <a:latin typeface="Calibri"/>
                <a:ea typeface="Times New Roman"/>
              </a:rPr>
              <a:t>▪</a:t>
            </a:r>
            <a:r>
              <a:rPr lang="ar-EG" sz="1400" dirty="0">
                <a:solidFill>
                  <a:srgbClr val="1F497D"/>
                </a:solidFill>
                <a:effectLst/>
                <a:latin typeface="Calibri"/>
                <a:ea typeface="Times New Roman"/>
              </a:rPr>
              <a:t>	</a:t>
            </a:r>
            <a:r>
              <a:rPr lang="ar-EG" sz="1400" dirty="0" smtClean="0">
                <a:solidFill>
                  <a:srgbClr val="1F497D"/>
                </a:solidFill>
                <a:effectLst/>
                <a:latin typeface="Calibri"/>
                <a:ea typeface="Times New Roman"/>
              </a:rPr>
              <a:t>	</a:t>
            </a:r>
            <a:r>
              <a:rPr lang="ar-EG" sz="1930" dirty="0" smtClean="0">
                <a:solidFill>
                  <a:srgbClr val="1F497D"/>
                </a:solidFill>
                <a:effectLst/>
                <a:latin typeface="Calibri"/>
                <a:ea typeface="Times New Roman"/>
              </a:rPr>
              <a:t>وقدم أعضاء الاتحاد الدولي للاتصالات </a:t>
            </a:r>
            <a:r>
              <a:rPr lang="en-US" sz="1930" dirty="0" smtClean="0">
                <a:solidFill>
                  <a:srgbClr val="1F497D"/>
                </a:solidFill>
                <a:latin typeface="Calibri"/>
                <a:ea typeface="Times New Roman"/>
              </a:rPr>
              <a:t>124</a:t>
            </a:r>
            <a:r>
              <a:rPr lang="ar-EG" sz="1930" dirty="0" smtClean="0">
                <a:solidFill>
                  <a:srgbClr val="1F497D"/>
                </a:solidFill>
                <a:latin typeface="Calibri"/>
                <a:ea typeface="Times New Roman"/>
              </a:rPr>
              <a:t> من وثائق المدخلات؛ وهناك أكثر 		من </a:t>
            </a:r>
            <a:r>
              <a:rPr lang="en-US" sz="1930" dirty="0" smtClean="0">
                <a:solidFill>
                  <a:srgbClr val="1F497D"/>
                </a:solidFill>
                <a:latin typeface="Calibri"/>
                <a:ea typeface="Times New Roman"/>
              </a:rPr>
              <a:t>450</a:t>
            </a:r>
            <a:r>
              <a:rPr lang="ar-EG" sz="1930" dirty="0" smtClean="0">
                <a:solidFill>
                  <a:srgbClr val="1F497D"/>
                </a:solidFill>
                <a:latin typeface="Calibri"/>
                <a:ea typeface="Times New Roman"/>
              </a:rPr>
              <a:t> مقترحاً قيد النظر</a:t>
            </a:r>
            <a:endParaRPr lang="en-US" sz="1930" dirty="0">
              <a:effectLst/>
              <a:latin typeface="Times New Roman"/>
              <a:ea typeface="Times New Roman"/>
            </a:endParaRPr>
          </a:p>
          <a:p>
            <a:pPr algn="ctr" hangingPunct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1200" dirty="0">
                <a:effectLst/>
                <a:latin typeface="Times New Roman"/>
                <a:ea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73699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67"/>
          <p:cNvSpPr>
            <a:spLocks noChangeArrowheads="1"/>
          </p:cNvSpPr>
          <p:nvPr/>
        </p:nvSpPr>
        <p:spPr bwMode="auto">
          <a:xfrm>
            <a:off x="1546576" y="600601"/>
            <a:ext cx="6965245" cy="517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76000"/>
              </a:lnSpc>
              <a:spcBef>
                <a:spcPts val="60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ar-EG" altLang="zh-CN" sz="2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العملية التحضيرية للمؤتمر العالمي للاتصالات الدولية لعام 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(WCIT-12) 2012</a:t>
            </a:r>
          </a:p>
          <a:p>
            <a:pPr marL="0" marR="0" lvl="0" indent="0" algn="r" defTabSz="914400" rtl="1" eaLnBrk="1" fontAlgn="base" latinLnBrk="0" hangingPunct="1">
              <a:lnSpc>
                <a:spcPct val="176000"/>
              </a:lnSpc>
              <a:spcBef>
                <a:spcPts val="60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lang="ar-SY" altLang="zh-CN" b="1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مشاورات واسعة </a:t>
            </a:r>
            <a:r>
              <a:rPr kumimoji="0" lang="ar-SY" altLang="zh-CN" b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بشأن القضايا المطروحة مع:</a:t>
            </a:r>
          </a:p>
          <a:p>
            <a:pPr marL="0" marR="0" lvl="0" indent="0" algn="r" defTabSz="914400" rtl="1" eaLnBrk="1" fontAlgn="base" latinLnBrk="0" hangingPunct="1">
              <a:lnSpc>
                <a:spcPct val="176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lang="en-US" altLang="zh-CN" sz="1660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en-US" altLang="zh-CN" sz="166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(193)</a:t>
            </a:r>
            <a:r>
              <a:rPr kumimoji="0" lang="ar-EG" altLang="zh-CN" sz="166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دولة عضو في الاتحاد الدولي للاتصالات</a:t>
            </a:r>
          </a:p>
          <a:p>
            <a:pPr marL="0" marR="0" lvl="0" indent="0" algn="r" defTabSz="914400" rtl="1" eaLnBrk="1" fontAlgn="base" latinLnBrk="0" hangingPunct="1">
              <a:lnSpc>
                <a:spcPct val="176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altLang="zh-CN" sz="166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</a:t>
            </a:r>
            <a:r>
              <a:rPr kumimoji="0" lang="en-US" altLang="zh-CN" sz="166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en-US" altLang="zh-CN" sz="166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(567)</a:t>
            </a:r>
            <a:r>
              <a:rPr kumimoji="0" lang="ar-EG" altLang="zh-CN" sz="166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من الأعضاء في الاتحاد المتحدّرين من القطاع الخاص</a:t>
            </a:r>
          </a:p>
          <a:p>
            <a:pPr marL="0" marR="0" lvl="0" indent="0" algn="r" defTabSz="914400" rtl="1" eaLnBrk="1" fontAlgn="base" latinLnBrk="0" hangingPunct="1">
              <a:lnSpc>
                <a:spcPct val="176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altLang="zh-CN" sz="166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</a:t>
            </a:r>
            <a:r>
              <a:rPr kumimoji="0" lang="en-US" altLang="zh-CN" sz="166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en-US" altLang="zh-CN" sz="166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(217)</a:t>
            </a:r>
            <a:r>
              <a:rPr kumimoji="0" lang="ar-EG" altLang="zh-CN" sz="166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من المنتسبين والأعضاء الأكاديميين في الاتحاد</a:t>
            </a:r>
          </a:p>
          <a:p>
            <a:pPr marL="0" marR="0" lvl="0" indent="0" algn="r" defTabSz="914400" rtl="1" eaLnBrk="1" fontAlgn="base" latinLnBrk="0" hangingPunct="1">
              <a:lnSpc>
                <a:spcPct val="176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altLang="zh-CN" sz="166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</a:t>
            </a:r>
            <a:r>
              <a:rPr kumimoji="0" lang="ar-EG" altLang="zh-CN" sz="166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المجتمع المدني - من خلال محافل مثل منتدى القمة العالمي لمجتمع المعلومات </a:t>
            </a:r>
            <a:r>
              <a:rPr kumimoji="0" lang="en-US" altLang="zh-CN" sz="166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(WSIS)</a:t>
            </a:r>
            <a:endParaRPr kumimoji="0" lang="en-US" altLang="zh-CN" sz="1660" b="0" i="0" u="none" strike="noStrike" cap="none" normalizeH="0" dirty="0" smtClean="0">
              <a:ln>
                <a:noFill/>
              </a:ln>
              <a:solidFill>
                <a:srgbClr val="1F497D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76000"/>
              </a:lnSpc>
              <a:spcBef>
                <a:spcPts val="120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ar-SY" altLang="zh-CN" b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وعلى الموقع الإلكتروني للاتحاد الدولي للاتصالات:</a:t>
            </a:r>
          </a:p>
          <a:p>
            <a:pPr lvl="0" algn="r" defTabSz="914400" rtl="1" fontAlgn="base">
              <a:lnSpc>
                <a:spcPct val="136000"/>
              </a:lnSpc>
              <a:spcAft>
                <a:spcPts val="100"/>
              </a:spcAft>
            </a:pPr>
            <a:r>
              <a:rPr lang="en-US" altLang="zh-CN" sz="1660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</a:t>
            </a:r>
            <a:r>
              <a:rPr kumimoji="0" lang="ar-SY" altLang="zh-CN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ar-SY" altLang="zh-CN" sz="1660" b="0" i="0" u="none" strike="noStrike" cap="none" normalizeH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إحاطات</a:t>
            </a:r>
            <a:r>
              <a:rPr kumimoji="0" lang="ar-SY" altLang="zh-CN" sz="166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بالمعلومات الأساسية عن المؤتمر العالمي للاتصالات الدولية، وأسئلة وأجوبة 	</a:t>
            </a:r>
            <a:r>
              <a:rPr kumimoji="0" lang="en-US" altLang="zh-CN" sz="166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(</a:t>
            </a:r>
            <a:r>
              <a:rPr kumimoji="0" lang="en-US" altLang="zh-CN" sz="166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  <a:hlinkClick r:id="rId2"/>
              </a:rPr>
              <a:t>www.itu.int/en/wcit-12/Pages/WCIT-bachgroundbriefs.aspx</a:t>
            </a:r>
            <a:r>
              <a:rPr kumimoji="0" lang="en-US" altLang="zh-CN" sz="166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)</a:t>
            </a:r>
            <a:endParaRPr kumimoji="0" lang="en-US" altLang="zh-CN" sz="1660" b="0" i="0" u="none" strike="noStrike" cap="none" normalizeH="0" dirty="0" smtClean="0">
              <a:ln>
                <a:noFill/>
              </a:ln>
              <a:solidFill>
                <a:srgbClr val="1F497D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36000"/>
              </a:lnSpc>
              <a:spcBef>
                <a:spcPts val="60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altLang="zh-CN" sz="166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</a:t>
            </a:r>
            <a:r>
              <a:rPr kumimoji="0" lang="ar-SY" altLang="zh-CN" sz="166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موقع متاح لأي شخص لنشر آراء أو مواد بشأن المؤتمر العالمي للاتصالات الدولية </a:t>
            </a:r>
            <a:r>
              <a:rPr kumimoji="0" lang="en-US" altLang="zh-CN" sz="166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    	</a:t>
            </a:r>
            <a:r>
              <a:rPr kumimoji="0" lang="ar-SY" altLang="zh-CN" sz="166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لعام</a:t>
            </a:r>
            <a:r>
              <a:rPr kumimoji="0" lang="ar-EG" altLang="zh-CN" sz="166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15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2012</a:t>
            </a:r>
            <a:r>
              <a:rPr kumimoji="0" lang="ar-SY" altLang="zh-CN" sz="166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n-US" altLang="zh-CN" sz="166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 </a:t>
            </a:r>
            <a:r>
              <a:rPr kumimoji="0" lang="en-US" altLang="zh-CN" sz="166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(</a:t>
            </a:r>
            <a:r>
              <a:rPr kumimoji="0" lang="en-US" altLang="zh-CN" sz="166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  <a:hlinkClick r:id="rId3"/>
              </a:rPr>
              <a:t>www.itu.int/en/wcit-12/Pages/public.aspx</a:t>
            </a:r>
            <a:r>
              <a:rPr kumimoji="0" lang="en-US" altLang="zh-CN" sz="166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)</a:t>
            </a:r>
            <a:endParaRPr kumimoji="0" lang="en-US" sz="166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88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55666" y="1063524"/>
            <a:ext cx="6128864" cy="5122787"/>
            <a:chOff x="364414" y="1316254"/>
            <a:chExt cx="6639997" cy="4855946"/>
          </a:xfrm>
        </p:grpSpPr>
        <p:sp>
          <p:nvSpPr>
            <p:cNvPr id="3" name="Text Box 14"/>
            <p:cNvSpPr txBox="1">
              <a:spLocks noChangeArrowheads="1"/>
            </p:cNvSpPr>
            <p:nvPr/>
          </p:nvSpPr>
          <p:spPr bwMode="auto">
            <a:xfrm>
              <a:off x="611806" y="4796708"/>
              <a:ext cx="1676400" cy="32091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ar-EG" sz="1600" b="1" dirty="0" smtClean="0">
                  <a:solidFill>
                    <a:srgbClr val="376092"/>
                  </a:solidFill>
                  <a:latin typeface="Calibri" pitchFamily="34" charset="0"/>
                </a:rPr>
                <a:t>التقارب</a:t>
              </a:r>
              <a:endParaRPr lang="en-US" sz="1600" b="1" dirty="0">
                <a:solidFill>
                  <a:srgbClr val="376092"/>
                </a:solidFill>
                <a:latin typeface="Calibri" pitchFamily="34" charset="0"/>
              </a:endParaRPr>
            </a:p>
          </p:txBody>
        </p:sp>
        <p:sp>
          <p:nvSpPr>
            <p:cNvPr id="4" name="Text Box 23"/>
            <p:cNvSpPr txBox="1">
              <a:spLocks noChangeArrowheads="1"/>
            </p:cNvSpPr>
            <p:nvPr/>
          </p:nvSpPr>
          <p:spPr bwMode="auto">
            <a:xfrm>
              <a:off x="364414" y="1782801"/>
              <a:ext cx="2318806" cy="94525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1" hangingPunct="1">
                <a:lnSpc>
                  <a:spcPct val="7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ar-EG" sz="1400" b="1" dirty="0" smtClean="0">
                  <a:solidFill>
                    <a:srgbClr val="376092"/>
                  </a:solidFill>
                  <a:latin typeface="Calibri" pitchFamily="34" charset="0"/>
                </a:rPr>
                <a:t>حق الإنسان في الاتصال</a:t>
              </a:r>
            </a:p>
            <a:p>
              <a:pPr algn="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ar-EG" sz="1400" i="1" dirty="0" smtClean="0">
                  <a:solidFill>
                    <a:srgbClr val="376092"/>
                  </a:solidFill>
                  <a:latin typeface="Calibri" pitchFamily="34" charset="0"/>
                </a:rPr>
                <a:t>بما في ذلك الانتفاع من الشبكات والخدمات واستخدامها على نحو عادل ومنصف</a:t>
              </a:r>
              <a:endParaRPr lang="en-US" sz="1400" i="1" dirty="0">
                <a:solidFill>
                  <a:srgbClr val="376092"/>
                </a:solidFill>
                <a:latin typeface="Calibri" pitchFamily="34" charset="0"/>
              </a:endParaRPr>
            </a:p>
          </p:txBody>
        </p:sp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4595030" y="2679142"/>
              <a:ext cx="2409381" cy="110863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ar-EG" sz="1400" b="1" dirty="0" smtClean="0">
                  <a:solidFill>
                    <a:srgbClr val="376092"/>
                  </a:solidFill>
                  <a:latin typeface="Calibri" pitchFamily="34" charset="0"/>
                </a:rPr>
                <a:t>الترسم والمحاسبة بما في ذلك الضرائب</a:t>
              </a:r>
            </a:p>
            <a:p>
              <a:pPr algn="r" eaLnBrk="1" hangingPunct="1">
                <a:spcBef>
                  <a:spcPts val="600"/>
                </a:spcBef>
                <a:buClrTx/>
                <a:buFontTx/>
                <a:buNone/>
              </a:pPr>
              <a:r>
                <a:rPr lang="ar-EG" sz="1200" i="1" dirty="0" smtClean="0">
                  <a:solidFill>
                    <a:srgbClr val="376092"/>
                  </a:solidFill>
                  <a:latin typeface="Calibri" pitchFamily="34" charset="0"/>
                </a:rPr>
                <a:t>(تحديد التكاليف على </a:t>
              </a:r>
              <a:r>
                <a:rPr lang="ar-EG" sz="1200" i="1" dirty="0">
                  <a:solidFill>
                    <a:srgbClr val="376092"/>
                  </a:solidFill>
                  <a:latin typeface="Calibri" pitchFamily="34" charset="0"/>
                </a:rPr>
                <a:t>أ</a:t>
              </a:r>
              <a:r>
                <a:rPr lang="ar-EG" sz="1200" i="1" dirty="0" smtClean="0">
                  <a:solidFill>
                    <a:srgbClr val="376092"/>
                  </a:solidFill>
                  <a:latin typeface="Calibri" pitchFamily="34" charset="0"/>
                </a:rPr>
                <a:t>ساس السوق، وتحرير البوابات الدولية وشفافية الالتزامات بشأن العائدات على الأصول)</a:t>
              </a:r>
              <a:endParaRPr lang="en-US" sz="1200" i="1" dirty="0">
                <a:solidFill>
                  <a:srgbClr val="376092"/>
                </a:solidFill>
                <a:latin typeface="Calibri" pitchFamily="34" charset="0"/>
              </a:endParaRPr>
            </a:p>
          </p:txBody>
        </p:sp>
        <p:sp>
          <p:nvSpPr>
            <p:cNvPr id="6" name="Text Box 26"/>
            <p:cNvSpPr txBox="1">
              <a:spLocks noChangeArrowheads="1"/>
            </p:cNvSpPr>
            <p:nvPr/>
          </p:nvSpPr>
          <p:spPr bwMode="auto">
            <a:xfrm>
              <a:off x="5213120" y="4052338"/>
              <a:ext cx="1257178" cy="32091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ar-EG" sz="1600" b="1" dirty="0" smtClean="0">
                  <a:solidFill>
                    <a:srgbClr val="376092"/>
                  </a:solidFill>
                  <a:latin typeface="Calibri" pitchFamily="34" charset="0"/>
                </a:rPr>
                <a:t>جودة الخدمة</a:t>
              </a:r>
              <a:endParaRPr lang="en-US" sz="1600" b="1" dirty="0">
                <a:solidFill>
                  <a:srgbClr val="376092"/>
                </a:solidFill>
                <a:latin typeface="Calibri" pitchFamily="34" charset="0"/>
              </a:endParaRP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681224" y="3779383"/>
              <a:ext cx="1778208" cy="55431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ar-EG" sz="1600" b="1" dirty="0" smtClean="0">
                  <a:solidFill>
                    <a:srgbClr val="376092"/>
                  </a:solidFill>
                  <a:latin typeface="Calibri" pitchFamily="34" charset="0"/>
                </a:rPr>
                <a:t>التوصيل البيني والتشغيل البيني</a:t>
              </a:r>
              <a:endParaRPr lang="en-US" sz="1600" b="1" dirty="0">
                <a:solidFill>
                  <a:srgbClr val="376092"/>
                </a:solidFill>
                <a:latin typeface="Calibri" pitchFamily="34" charset="0"/>
              </a:endParaRP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601244" y="3199655"/>
              <a:ext cx="1790700" cy="25983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1" hangingPunct="1">
                <a:lnSpc>
                  <a:spcPct val="70000"/>
                </a:lnSpc>
                <a:buClrTx/>
                <a:buFontTx/>
                <a:buNone/>
              </a:pPr>
              <a:r>
                <a:rPr lang="ar-EG" sz="1600" b="1" dirty="0" smtClean="0">
                  <a:solidFill>
                    <a:srgbClr val="376092"/>
                  </a:solidFill>
                  <a:latin typeface="Calibri" pitchFamily="34" charset="0"/>
                </a:rPr>
                <a:t>الأطر الدولية</a:t>
              </a:r>
              <a:endParaRPr lang="en-US" sz="1200" i="1" dirty="0">
                <a:solidFill>
                  <a:srgbClr val="376092"/>
                </a:solidFill>
                <a:latin typeface="Calibri" pitchFamily="34" charset="0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4438947" y="4744650"/>
              <a:ext cx="2455395" cy="83147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ar-EG" sz="1600" b="1" dirty="0" smtClean="0">
                  <a:solidFill>
                    <a:srgbClr val="376092"/>
                  </a:solidFill>
                  <a:latin typeface="Calibri" pitchFamily="34" charset="0"/>
                </a:rPr>
                <a:t>تدابير الإنفاذ</a:t>
              </a:r>
            </a:p>
            <a:p>
              <a:pPr algn="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ar-EG" sz="1400" i="1" dirty="0" smtClean="0">
                  <a:solidFill>
                    <a:srgbClr val="376092"/>
                  </a:solidFill>
                  <a:latin typeface="Calibri" pitchFamily="34" charset="0"/>
                </a:rPr>
                <a:t>(بما في ذلك الأثر الملزم المحتمل لتوصيات معينة صادرة عن الاتحاد)</a:t>
              </a:r>
              <a:endParaRPr lang="en-US" sz="1400" i="1" dirty="0">
                <a:solidFill>
                  <a:srgbClr val="376092"/>
                </a:solidFill>
                <a:latin typeface="Calibri" pitchFamily="34" charset="0"/>
              </a:endParaRPr>
            </a:p>
          </p:txBody>
        </p:sp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389786049"/>
                </p:ext>
              </p:extLst>
            </p:nvPr>
          </p:nvGraphicFramePr>
          <p:xfrm>
            <a:off x="2227053" y="1316254"/>
            <a:ext cx="3438525" cy="48559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13" name="Title 1"/>
          <p:cNvSpPr txBox="1">
            <a:spLocks/>
          </p:cNvSpPr>
          <p:nvPr/>
        </p:nvSpPr>
        <p:spPr>
          <a:xfrm>
            <a:off x="2939457" y="330075"/>
            <a:ext cx="5391856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EG" sz="2400" b="1" dirty="0" smtClean="0">
                <a:solidFill>
                  <a:schemeClr val="tx2"/>
                </a:solidFill>
              </a:rPr>
              <a:t>المقترحات المقدمة من خلال العملية التحضيرية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5271911" y="1081197"/>
            <a:ext cx="2439816" cy="1363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ar-EG" sz="1400" b="1" dirty="0" smtClean="0">
                <a:solidFill>
                  <a:srgbClr val="376092"/>
                </a:solidFill>
                <a:latin typeface="Calibri" pitchFamily="34" charset="0"/>
              </a:rPr>
              <a:t>الأمن في استعمال تكنولوجيا المعلومات والاتصالات</a:t>
            </a:r>
          </a:p>
          <a:p>
            <a:pPr algn="r" eaLnBrk="1" hangingPunct="1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ar-EG" sz="1400" i="1" dirty="0" smtClean="0">
                <a:solidFill>
                  <a:srgbClr val="376092"/>
                </a:solidFill>
                <a:latin typeface="Calibri" pitchFamily="34" charset="0"/>
              </a:rPr>
              <a:t>بما فـي ذلك الخصوصية ومنع الرسائل الدخيلة</a:t>
            </a:r>
          </a:p>
          <a:p>
            <a:pPr algn="r" eaLnBrk="1" hangingPunct="1">
              <a:lnSpc>
                <a:spcPct val="60000"/>
              </a:lnSpc>
              <a:spcBef>
                <a:spcPct val="50000"/>
              </a:spcBef>
              <a:buClrTx/>
              <a:buFontTx/>
              <a:buNone/>
            </a:pPr>
            <a:r>
              <a:rPr lang="ar-EG" sz="1400" b="1" dirty="0" smtClean="0">
                <a:solidFill>
                  <a:srgbClr val="376092"/>
                </a:solidFill>
                <a:latin typeface="Calibri" pitchFamily="34" charset="0"/>
              </a:rPr>
              <a:t>حماية الموارد الوطنية الهامة</a:t>
            </a:r>
          </a:p>
          <a:p>
            <a:pPr algn="r" eaLnBrk="1" hangingPunct="1">
              <a:lnSpc>
                <a:spcPct val="60000"/>
              </a:lnSpc>
              <a:spcBef>
                <a:spcPct val="50000"/>
              </a:spcBef>
              <a:buClrTx/>
              <a:buFontTx/>
              <a:buNone/>
            </a:pPr>
            <a:r>
              <a:rPr lang="ar-EG" sz="1400" i="1" dirty="0" smtClean="0">
                <a:solidFill>
                  <a:srgbClr val="376092"/>
                </a:solidFill>
                <a:latin typeface="Calibri" pitchFamily="34" charset="0"/>
              </a:rPr>
              <a:t>بما في ذلك شبكات الاتصالات</a:t>
            </a:r>
            <a:endParaRPr lang="en-US" sz="1400" i="1" dirty="0">
              <a:solidFill>
                <a:srgbClr val="37609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739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67"/>
          <p:cNvSpPr>
            <a:spLocks noChangeArrowheads="1"/>
          </p:cNvSpPr>
          <p:nvPr/>
        </p:nvSpPr>
        <p:spPr bwMode="auto">
          <a:xfrm>
            <a:off x="1776236" y="887404"/>
            <a:ext cx="6092120" cy="33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76000"/>
              </a:lnSpc>
              <a:spcBef>
                <a:spcPts val="120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ar-EG" altLang="zh-CN" sz="2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القضايا الرئيسية</a:t>
            </a:r>
          </a:p>
          <a:p>
            <a:pPr marL="0" marR="0" lvl="0" indent="0" algn="r" defTabSz="914400" rtl="1" eaLnBrk="1" fontAlgn="base" latinLnBrk="0" hangingPunct="1">
              <a:lnSpc>
                <a:spcPct val="176000"/>
              </a:lnSpc>
              <a:spcBef>
                <a:spcPts val="240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ar-SY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▪</a:t>
            </a:r>
            <a:r>
              <a:rPr kumimoji="0" lang="ar-SY" altLang="zh-CN" sz="17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ar-SY" altLang="zh-CN" sz="19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ما هي المبادئ الأساسية التي ينبغي أن تسترشد بها المناقشات؟</a:t>
            </a:r>
            <a:br>
              <a:rPr kumimoji="0" lang="ar-SY" altLang="zh-CN" sz="19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</a:br>
            <a:r>
              <a:rPr kumimoji="0" lang="ar-SY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▪</a:t>
            </a:r>
            <a:r>
              <a:rPr kumimoji="0" lang="en-US" altLang="zh-CN" sz="17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ar-EG" altLang="zh-CN" sz="19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هل يقع المقام المناسب لبعض الأحكام في موضع آخر؟ </a:t>
            </a:r>
            <a:br>
              <a:rPr kumimoji="0" lang="ar-EG" altLang="zh-CN" sz="19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</a:br>
            <a:r>
              <a:rPr kumimoji="0" lang="ar-EG" altLang="zh-CN" sz="19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(</a:t>
            </a:r>
            <a:r>
              <a:rPr kumimoji="0" lang="ar-EG" altLang="zh-CN" sz="19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مثل دستور/اتفاقية</a:t>
            </a:r>
            <a:r>
              <a:rPr kumimoji="0" lang="ar-EG" altLang="zh-CN" sz="1900" b="0" i="1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ar-EG" altLang="zh-CN" sz="19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الاتحاد، وتوصيات قطاع تقييس الاتصالات</a:t>
            </a:r>
            <a:r>
              <a:rPr kumimoji="0" lang="ar-EG" altLang="zh-CN" sz="19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0" marR="0" lvl="0" indent="0" algn="r" defTabSz="914400" rtl="1" eaLnBrk="1" fontAlgn="base" latinLnBrk="0" hangingPunct="1">
              <a:lnSpc>
                <a:spcPct val="136000"/>
              </a:lnSpc>
              <a:spcBef>
                <a:spcPts val="240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ar-SY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▪</a:t>
            </a:r>
            <a:r>
              <a:rPr kumimoji="0" lang="ar-SY" altLang="zh-CN" sz="17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ar-SY" altLang="zh-CN" sz="19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ما هي الأحكام التي يجب أن تضاف كي تشمل القضايا الجديدة؟</a:t>
            </a:r>
            <a:endParaRPr kumimoji="0" lang="en-US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452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67"/>
          <p:cNvSpPr>
            <a:spLocks noChangeArrowheads="1"/>
          </p:cNvSpPr>
          <p:nvPr/>
        </p:nvSpPr>
        <p:spPr bwMode="auto">
          <a:xfrm>
            <a:off x="2235200" y="716577"/>
            <a:ext cx="5416903" cy="519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76000"/>
              </a:lnSpc>
              <a:spcBef>
                <a:spcPts val="120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ar-EG" altLang="zh-CN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بعض المقترحات الرئيسية</a:t>
            </a:r>
            <a:r>
              <a:rPr kumimoji="0" lang="ar-SY" altLang="zh-CN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endParaRPr lang="ar-EG" altLang="zh-CN" sz="1600" dirty="0" smtClean="0">
              <a:solidFill>
                <a:srgbClr val="1F497D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lvl="0" algn="r" defTabSz="914400" rtl="1" fontAlgn="base">
              <a:lnSpc>
                <a:spcPct val="176000"/>
              </a:lnSpc>
              <a:spcBef>
                <a:spcPts val="1200"/>
              </a:spcBef>
              <a:spcAft>
                <a:spcPts val="100"/>
              </a:spcAft>
              <a:tabLst>
                <a:tab pos="541338" algn="r"/>
              </a:tabLst>
            </a:pPr>
            <a:r>
              <a:rPr lang="en-US" altLang="zh-CN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▪</a:t>
            </a:r>
            <a:r>
              <a:rPr lang="ar-EG" altLang="zh-CN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ar-SY" altLang="zh-CN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التجوال الدولي</a:t>
            </a:r>
          </a:p>
          <a:p>
            <a:pPr marL="0" marR="0" lvl="0" indent="0" algn="r" defTabSz="914400" rtl="1" eaLnBrk="1" fontAlgn="base" latinLnBrk="0" hangingPunct="1">
              <a:spcBef>
                <a:spcPts val="600"/>
              </a:spcBef>
              <a:buClrTx/>
              <a:buSzTx/>
              <a:buFontTx/>
              <a:buNone/>
              <a:tabLst>
                <a:tab pos="541338" algn="r"/>
              </a:tabLst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▪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ar-EG" altLang="zh-CN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سوء الاستخدام والاحتيال</a:t>
            </a:r>
          </a:p>
          <a:p>
            <a:pPr marL="0" marR="0" lvl="0" indent="0" algn="r" defTabSz="914400" rtl="1" eaLnBrk="1" fontAlgn="base" latinLnBrk="0" hangingPunct="1">
              <a:spcBef>
                <a:spcPts val="600"/>
              </a:spcBef>
              <a:buClrTx/>
              <a:buSzTx/>
              <a:buFontTx/>
              <a:buNone/>
              <a:tabLst>
                <a:tab pos="541338" algn="r"/>
              </a:tabLst>
            </a:pPr>
            <a:r>
              <a:rPr kumimoji="0" lang="ar-SY" altLang="zh-CN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▪</a:t>
            </a:r>
            <a:r>
              <a:rPr kumimoji="0" lang="ar-SY" altLang="zh-CN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ar-SY" altLang="zh-CN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الضرائب</a:t>
            </a:r>
          </a:p>
          <a:p>
            <a:pPr marL="0" marR="0" lvl="0" indent="0" algn="r" defTabSz="914400" rtl="1" eaLnBrk="1" fontAlgn="base" latinLnBrk="0" hangingPunct="1">
              <a:spcBef>
                <a:spcPts val="600"/>
              </a:spcBef>
              <a:buClrTx/>
              <a:buSzTx/>
              <a:buFontTx/>
              <a:buNone/>
              <a:tabLst>
                <a:tab pos="541338" algn="r"/>
              </a:tabLst>
            </a:pPr>
            <a:r>
              <a:rPr kumimoji="0" lang="ar-SY" altLang="zh-CN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▪</a:t>
            </a:r>
            <a:r>
              <a:rPr lang="ar-EG" altLang="zh-CN" sz="14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ar-SY" altLang="zh-CN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شفافية التسيير</a:t>
            </a:r>
          </a:p>
          <a:p>
            <a:pPr marL="0" marR="0" lvl="0" indent="0" algn="r" defTabSz="914400" rtl="1" eaLnBrk="1" fontAlgn="base" latinLnBrk="0" hangingPunct="1">
              <a:spcBef>
                <a:spcPts val="600"/>
              </a:spcBef>
              <a:buClrTx/>
              <a:buSzTx/>
              <a:buFontTx/>
              <a:buNone/>
              <a:tabLst>
                <a:tab pos="541338" algn="r"/>
              </a:tabLst>
            </a:pPr>
            <a:r>
              <a:rPr kumimoji="0" lang="ar-SY" altLang="zh-CN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▪</a:t>
            </a:r>
            <a:r>
              <a:rPr kumimoji="0" lang="ar-SY" altLang="zh-CN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ar-SY" altLang="zh-CN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مبادئ عامة جديدة بشأن القضايا الاقتصادية</a:t>
            </a:r>
          </a:p>
          <a:p>
            <a:pPr marL="0" marR="0" lvl="0" indent="0" algn="r" defTabSz="914400" rtl="1" eaLnBrk="1" fontAlgn="base" latinLnBrk="0" hangingPunct="1">
              <a:spcBef>
                <a:spcPts val="600"/>
              </a:spcBef>
              <a:buClrTx/>
              <a:buSzTx/>
              <a:buFontTx/>
              <a:buNone/>
              <a:tabLst>
                <a:tab pos="541338" algn="r"/>
              </a:tabLst>
            </a:pPr>
            <a:r>
              <a:rPr kumimoji="0" lang="ar-SY" altLang="zh-CN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▪	</a:t>
            </a:r>
            <a:r>
              <a:rPr kumimoji="0" lang="ar-SY" altLang="zh-CN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السماح بإدارة تفاضلية للحركة</a:t>
            </a:r>
          </a:p>
          <a:p>
            <a:pPr marL="0" marR="0" lvl="0" indent="0" algn="r" defTabSz="914400" rtl="1" eaLnBrk="1" fontAlgn="base" latinLnBrk="0" hangingPunct="1">
              <a:spcBef>
                <a:spcPts val="600"/>
              </a:spcBef>
              <a:buClrTx/>
              <a:buSzTx/>
              <a:buFontTx/>
              <a:buNone/>
              <a:tabLst>
                <a:tab pos="541338" algn="r"/>
              </a:tabLst>
            </a:pPr>
            <a:r>
              <a:rPr kumimoji="0" lang="ar-SY" altLang="zh-CN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▪</a:t>
            </a:r>
            <a:r>
              <a:rPr kumimoji="0" lang="ar-SY" altLang="zh-CN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ar-SY" altLang="zh-CN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التعاون بشأن الأمن </a:t>
            </a:r>
            <a:r>
              <a:rPr kumimoji="0" lang="ar-SY" altLang="zh-CN" b="0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السيبراني</a:t>
            </a:r>
            <a:endParaRPr kumimoji="0" lang="ar-SY" altLang="zh-CN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spcBef>
                <a:spcPts val="600"/>
              </a:spcBef>
              <a:buClrTx/>
              <a:buSzTx/>
              <a:buFontTx/>
              <a:buNone/>
              <a:tabLst>
                <a:tab pos="541338" algn="r"/>
              </a:tabLst>
            </a:pPr>
            <a:r>
              <a:rPr kumimoji="0" lang="ar-SY" altLang="zh-CN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▪</a:t>
            </a:r>
            <a:r>
              <a:rPr kumimoji="0" lang="ar-SY" altLang="zh-CN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ar-SY" altLang="zh-CN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التعاون لمكافحة الرسائل الدخيلة</a:t>
            </a:r>
          </a:p>
          <a:p>
            <a:pPr marL="0" marR="0" lvl="0" indent="0" algn="r" defTabSz="914400" rtl="1" eaLnBrk="1" fontAlgn="base" latinLnBrk="0" hangingPunct="1">
              <a:spcBef>
                <a:spcPts val="600"/>
              </a:spcBef>
              <a:buClrTx/>
              <a:buSzTx/>
              <a:buFontTx/>
              <a:buNone/>
              <a:tabLst>
                <a:tab pos="541338" algn="r"/>
              </a:tabLst>
            </a:pPr>
            <a:r>
              <a:rPr kumimoji="0" lang="ar-SY" altLang="zh-CN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▪</a:t>
            </a:r>
            <a:r>
              <a:rPr kumimoji="0" lang="ar-SY" altLang="zh-CN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ar-SY" altLang="zh-CN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كفاءة الطاقة</a:t>
            </a:r>
          </a:p>
          <a:p>
            <a:pPr marL="0" marR="0" lvl="0" indent="0" algn="r" defTabSz="914400" rtl="1" eaLnBrk="1" fontAlgn="base" latinLnBrk="0" hangingPunct="1">
              <a:spcBef>
                <a:spcPts val="600"/>
              </a:spcBef>
              <a:buClrTx/>
              <a:buSzTx/>
              <a:buFontTx/>
              <a:buNone/>
              <a:tabLst>
                <a:tab pos="541338" algn="r"/>
              </a:tabLst>
            </a:pPr>
            <a:r>
              <a:rPr kumimoji="0" lang="ar-SY" altLang="zh-CN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▪</a:t>
            </a:r>
            <a:r>
              <a:rPr kumimoji="0" lang="ar-SY" altLang="zh-CN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ar-SY" altLang="zh-CN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فرص الانتفاع</a:t>
            </a:r>
          </a:p>
          <a:p>
            <a:pPr marL="0" marR="0" lvl="0" indent="0" algn="r" defTabSz="914400" rtl="1" eaLnBrk="1" fontAlgn="base" latinLnBrk="0" hangingPunct="1">
              <a:spcBef>
                <a:spcPts val="120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ar-SY" altLang="zh-CN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وكلها مقترحات ستنفذها السلطات الوطنية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931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12144" y="612301"/>
            <a:ext cx="6712656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EG" sz="3000" b="1" dirty="0" smtClean="0">
                <a:solidFill>
                  <a:schemeClr val="tx2"/>
                </a:solidFill>
              </a:rPr>
              <a:t>مقترحات: التجوال المتنقل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2" name="Rectangle 2867"/>
          <p:cNvSpPr>
            <a:spLocks noChangeArrowheads="1"/>
          </p:cNvSpPr>
          <p:nvPr/>
        </p:nvSpPr>
        <p:spPr bwMode="auto">
          <a:xfrm>
            <a:off x="1659467" y="2084041"/>
            <a:ext cx="6321778" cy="264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36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altLang="zh-CN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▪</a:t>
            </a:r>
            <a:r>
              <a:rPr kumimoji="0" lang="ar-SY" altLang="zh-CN" sz="14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ar-SY" altLang="zh-CN" sz="20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المساعدة على منع "صدمة الفاتورة"</a:t>
            </a:r>
            <a:endParaRPr kumimoji="0" lang="ar-SY" altLang="zh-CN" sz="20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36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▪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ar-EG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شفافية الأسعار للمستخدمين</a:t>
            </a:r>
          </a:p>
          <a:p>
            <a:pPr marL="0" marR="0" lvl="0" indent="0" algn="r" defTabSz="914400" rtl="1" eaLnBrk="1" fontAlgn="base" latinLnBrk="0" hangingPunct="1">
              <a:lnSpc>
                <a:spcPct val="136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kumimoji="0" lang="ar-SY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▪</a:t>
            </a:r>
            <a:r>
              <a:rPr kumimoji="0" lang="ar-SY" altLang="zh-CN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ar-SY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إمكانية تحديد سقف لمستويات الأسعار</a:t>
            </a:r>
          </a:p>
          <a:p>
            <a:pPr marL="0" marR="0" lvl="0" indent="0" algn="r" defTabSz="914400" rtl="1" eaLnBrk="1" fontAlgn="base" latinLnBrk="0" hangingPunct="1">
              <a:lnSpc>
                <a:spcPct val="136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kumimoji="0" lang="ar-SY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▪</a:t>
            </a:r>
            <a:r>
              <a:rPr kumimoji="0" lang="ar-SY" altLang="zh-CN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ar-SY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مشروع التوصية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ITU-T D.98</a:t>
            </a:r>
          </a:p>
          <a:p>
            <a:pPr marL="0" marR="0" lvl="0" indent="0" algn="r" defTabSz="914400" rtl="1" eaLnBrk="1" fontAlgn="base" latinLnBrk="0" hangingPunct="1">
              <a:lnSpc>
                <a:spcPct val="136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▪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ar-EG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توصيات منظمة التعاون والتنمية في الميدان الاقتصادي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(OECD)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487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57300" y="431677"/>
            <a:ext cx="6712656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EG" sz="3000" b="1" dirty="0" smtClean="0">
                <a:solidFill>
                  <a:schemeClr val="tx2"/>
                </a:solidFill>
              </a:rPr>
              <a:t>مقترحات: سوء الاستخدام والاحتيال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2" name="Rectangle 2867"/>
          <p:cNvSpPr>
            <a:spLocks noChangeArrowheads="1"/>
          </p:cNvSpPr>
          <p:nvPr/>
        </p:nvSpPr>
        <p:spPr bwMode="auto">
          <a:xfrm>
            <a:off x="1896533" y="1587323"/>
            <a:ext cx="6468534" cy="395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36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altLang="zh-CN" sz="2000" b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المساعدة</a:t>
            </a:r>
            <a:r>
              <a:rPr kumimoji="0" lang="ar-SY" altLang="zh-CN" sz="2000" b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على منع "صدمة الفاتورة"</a:t>
            </a:r>
            <a:endParaRPr kumimoji="0" lang="ar-SY" altLang="zh-CN" sz="2000" b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36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541338" algn="r"/>
              </a:tabLst>
            </a:pPr>
            <a:r>
              <a:rPr kumimoji="0" lang="ar-EG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▪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ar-EG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منع إساءة استخدام/اختطاف موارد الترقيم،</a:t>
            </a:r>
            <a:r>
              <a:rPr kumimoji="0" lang="ar-EG" altLang="zh-CN" sz="200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ووفقاً لرابطة النظام 			العالمي للاتصالات المتنقلة </a:t>
            </a:r>
            <a:r>
              <a:rPr lang="en-US" altLang="zh-CN" sz="20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(GSMA)</a:t>
            </a:r>
            <a:r>
              <a:rPr lang="ar-EG" altLang="zh-CN" sz="20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، تشكل إساءة الاستخدام هذه 			عاملاً كبيراً في الاحتيال على شبكات الاتصالات المتنقلة وعملائها</a:t>
            </a:r>
            <a:endParaRPr kumimoji="0" lang="ar-EG" altLang="zh-CN" sz="20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36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541338" algn="r"/>
              </a:tabLst>
            </a:pPr>
            <a:r>
              <a:rPr kumimoji="0" lang="ar-EG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ar-SY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▪	</a:t>
            </a:r>
            <a:r>
              <a:rPr kumimoji="0" lang="ar-EG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وهي تستخدم</a:t>
            </a:r>
            <a:r>
              <a:rPr kumimoji="0" lang="ar-EG" altLang="zh-CN" sz="200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لتضخيم الحركة على نحو احتيالي ومصطنع</a:t>
            </a:r>
            <a:endParaRPr kumimoji="0" lang="ar-SY" altLang="zh-CN" sz="20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36000"/>
              </a:lnSpc>
              <a:spcBef>
                <a:spcPts val="1800"/>
              </a:spcBef>
              <a:buClrTx/>
              <a:buSzTx/>
              <a:buFontTx/>
              <a:buNone/>
              <a:tabLst>
                <a:tab pos="541338" algn="r"/>
              </a:tabLst>
            </a:pPr>
            <a:r>
              <a:rPr lang="ar-EG" altLang="zh-CN" sz="2000" b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مك</a:t>
            </a:r>
            <a:r>
              <a:rPr kumimoji="0" lang="ar-EG" altLang="zh-CN" sz="2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افحة الاحتيال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36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541338" algn="r"/>
              </a:tabLst>
            </a:pPr>
            <a:r>
              <a:rPr kumimoji="0" lang="ar-EG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▪	</a:t>
            </a:r>
            <a:r>
              <a:rPr kumimoji="0" lang="ar-EG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تحديد منشأ الاتصالات وإرسال هذه المعلومات إلى المستقبل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254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89484" y="544567"/>
            <a:ext cx="6159500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EG" sz="3000" b="1" dirty="0" smtClean="0">
                <a:solidFill>
                  <a:schemeClr val="tx2"/>
                </a:solidFill>
              </a:rPr>
              <a:t>مقترحات: الضرائب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3" name="Rectangle 2867"/>
          <p:cNvSpPr>
            <a:spLocks noChangeArrowheads="1"/>
          </p:cNvSpPr>
          <p:nvPr/>
        </p:nvSpPr>
        <p:spPr bwMode="auto">
          <a:xfrm>
            <a:off x="1907822" y="1700212"/>
            <a:ext cx="5881511" cy="33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36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altLang="zh-CN" sz="2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▪</a:t>
            </a:r>
            <a:r>
              <a:rPr kumimoji="0" lang="ar-SY" altLang="zh-CN" sz="20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ar-EG" altLang="zh-CN" sz="200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توضيح الأحكام القائمة لمنع الازدواج الضريبي الدولي 	(خضوع شركات الاتصالات للضريبة</a:t>
            </a:r>
            <a:r>
              <a:rPr kumimoji="0" lang="ar-EG" altLang="zh-CN" sz="200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مرتين على نفس 	الأصول أو الخدمة لأنها تعمل في ولايتين قضائيتين)</a:t>
            </a:r>
            <a:endParaRPr kumimoji="0" lang="ar-SY" altLang="zh-CN" sz="200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36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▪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ar-EG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منع، أو التشجيع على عدم، فرض ضرائب على المكالمات 	الدولية الواردة</a:t>
            </a:r>
          </a:p>
          <a:p>
            <a:pPr marL="0" marR="0" lvl="0" indent="0" algn="r" defTabSz="914400" rtl="1" eaLnBrk="1" fontAlgn="base" latinLnBrk="0" hangingPunct="1">
              <a:lnSpc>
                <a:spcPct val="136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ar-EG" sz="2000" i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( قضية حساسة لأن هناك مفاضلة بين زيادة الإيرادات وتشجيع استخدام الاتصالات)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07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57300" y="375232"/>
            <a:ext cx="6735233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EG" sz="3000" b="1" dirty="0" smtClean="0">
                <a:solidFill>
                  <a:schemeClr val="tx2"/>
                </a:solidFill>
              </a:rPr>
              <a:t>مقترحات: مبادئ عامة جديدة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2" name="Rectangle 2867"/>
          <p:cNvSpPr>
            <a:spLocks noChangeArrowheads="1"/>
          </p:cNvSpPr>
          <p:nvPr/>
        </p:nvSpPr>
        <p:spPr bwMode="auto">
          <a:xfrm>
            <a:off x="1648178" y="1350261"/>
            <a:ext cx="6389509" cy="375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36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altLang="zh-CN" sz="2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▪</a:t>
            </a:r>
            <a:r>
              <a:rPr kumimoji="0" lang="ar-SY" altLang="zh-CN" sz="20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ar-EG" altLang="zh-CN" sz="220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شفافية السعر</a:t>
            </a:r>
            <a:endParaRPr kumimoji="0" lang="ar-SY" altLang="zh-CN" sz="220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lvl="0" algn="r" defTabSz="914400" rtl="1" fontAlgn="base">
              <a:lnSpc>
                <a:spcPct val="136000"/>
              </a:lnSpc>
              <a:spcBef>
                <a:spcPts val="1200"/>
              </a:spcBef>
              <a:spcAft>
                <a:spcPct val="0"/>
              </a:spcAft>
            </a:pPr>
            <a:r>
              <a:rPr lang="ar-SY" altLang="zh-CN" sz="2000" b="1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▪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ar-EG" altLang="zh-CN" sz="2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توجه التكلفة، ويُفترض أن القصد من التكلفة أن تشمل ما يلي:</a:t>
            </a:r>
          </a:p>
          <a:p>
            <a:pPr lvl="0" algn="r" defTabSz="914400" rtl="1" fontAlgn="base">
              <a:lnSpc>
                <a:spcPct val="136000"/>
              </a:lnSpc>
              <a:spcBef>
                <a:spcPts val="600"/>
              </a:spcBef>
              <a:spcAft>
                <a:spcPct val="0"/>
              </a:spcAft>
              <a:tabLst>
                <a:tab pos="892175" algn="r"/>
                <a:tab pos="1433513" algn="r"/>
              </a:tabLst>
            </a:pPr>
            <a:r>
              <a:rPr lang="ar-EG" altLang="zh-CN" sz="20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en-US" altLang="zh-CN" sz="2000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 </a:t>
            </a:r>
            <a:r>
              <a:rPr lang="en-US" altLang="zh-CN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</a:t>
            </a:r>
            <a:r>
              <a:rPr lang="ar-EG" altLang="zh-CN" sz="2000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	العائد على الاستثمار (بما في ذلك أرباح مالكي الأسهم)</a:t>
            </a:r>
          </a:p>
          <a:p>
            <a:pPr lvl="0" algn="r" defTabSz="914400" rtl="1" fontAlgn="base">
              <a:lnSpc>
                <a:spcPct val="136000"/>
              </a:lnSpc>
              <a:spcBef>
                <a:spcPts val="600"/>
              </a:spcBef>
              <a:spcAft>
                <a:spcPct val="0"/>
              </a:spcAft>
              <a:tabLst>
                <a:tab pos="892175" algn="r"/>
                <a:tab pos="1433513" algn="r"/>
              </a:tabLst>
            </a:pPr>
            <a:r>
              <a:rPr kumimoji="0" lang="ar-EG" altLang="zh-CN" sz="20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	</a:t>
            </a:r>
            <a:r>
              <a:rPr lang="en-US" altLang="zh-CN" sz="2000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 </a:t>
            </a:r>
            <a:r>
              <a:rPr lang="en-US" altLang="zh-CN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</a:t>
            </a:r>
            <a:r>
              <a:rPr lang="ar-EG" altLang="zh-CN" sz="2000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	الضرائب</a:t>
            </a:r>
          </a:p>
          <a:p>
            <a:pPr lvl="0" algn="r" defTabSz="914400" rtl="1" fontAlgn="base">
              <a:lnSpc>
                <a:spcPct val="136000"/>
              </a:lnSpc>
              <a:spcBef>
                <a:spcPts val="600"/>
              </a:spcBef>
              <a:spcAft>
                <a:spcPct val="0"/>
              </a:spcAft>
              <a:tabLst>
                <a:tab pos="892175" algn="r"/>
                <a:tab pos="1433513" algn="r"/>
              </a:tabLst>
            </a:pPr>
            <a:r>
              <a:rPr kumimoji="0" lang="ar-EG" altLang="zh-CN" sz="20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	</a:t>
            </a:r>
            <a:r>
              <a:rPr lang="en-US" altLang="zh-CN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 </a:t>
            </a:r>
            <a:r>
              <a:rPr lang="en-US" altLang="zh-CN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</a:t>
            </a:r>
            <a:r>
              <a:rPr lang="ar-EG" altLang="zh-CN" sz="2000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	إنشاء احتياطيات للاستثمارات المستقبلية</a:t>
            </a:r>
          </a:p>
          <a:p>
            <a:pPr lvl="0" algn="r" defTabSz="914400" rtl="1" fontAlgn="base">
              <a:lnSpc>
                <a:spcPct val="136000"/>
              </a:lnSpc>
              <a:spcBef>
                <a:spcPts val="600"/>
              </a:spcBef>
              <a:spcAft>
                <a:spcPct val="0"/>
              </a:spcAft>
              <a:tabLst>
                <a:tab pos="892175" algn="r"/>
                <a:tab pos="1433513" algn="r"/>
              </a:tabLst>
            </a:pPr>
            <a:r>
              <a:rPr kumimoji="0" lang="ar-EG" altLang="zh-CN" sz="20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	</a:t>
            </a:r>
            <a:r>
              <a:rPr lang="en-US" altLang="zh-CN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 </a:t>
            </a:r>
            <a:r>
              <a:rPr lang="en-US" altLang="zh-CN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</a:t>
            </a:r>
            <a:r>
              <a:rPr lang="ar-EG" altLang="zh-CN" sz="2000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	علاوات المخاطر</a:t>
            </a:r>
          </a:p>
          <a:p>
            <a:pPr lvl="0" algn="r" defTabSz="914400" rtl="1" fontAlgn="base">
              <a:lnSpc>
                <a:spcPct val="136000"/>
              </a:lnSpc>
              <a:spcBef>
                <a:spcPts val="600"/>
              </a:spcBef>
              <a:spcAft>
                <a:spcPct val="0"/>
              </a:spcAft>
              <a:tabLst>
                <a:tab pos="892175" algn="r"/>
                <a:tab pos="1433513" algn="r"/>
              </a:tabLst>
            </a:pPr>
            <a:r>
              <a:rPr kumimoji="0" lang="ar-EG" altLang="zh-CN" sz="20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	</a:t>
            </a:r>
            <a:r>
              <a:rPr lang="en-US" altLang="zh-CN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 </a:t>
            </a:r>
            <a:r>
              <a:rPr lang="en-US" altLang="zh-CN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</a:t>
            </a:r>
            <a:r>
              <a:rPr lang="ar-EG" altLang="zh-CN" sz="2000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	وما إلى ذلك</a:t>
            </a:r>
            <a:endParaRPr kumimoji="0" lang="ar-EG" altLang="zh-CN" sz="20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18548" y="510700"/>
            <a:ext cx="6814256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Y" sz="3000" b="1" dirty="0" smtClean="0">
                <a:solidFill>
                  <a:schemeClr val="tx2"/>
                </a:solidFill>
              </a:rPr>
              <a:t>مقترحات: مبادئ عامة جديدة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3" name="Rectangle 2867"/>
          <p:cNvSpPr>
            <a:spLocks noChangeArrowheads="1"/>
          </p:cNvSpPr>
          <p:nvPr/>
        </p:nvSpPr>
        <p:spPr bwMode="auto">
          <a:xfrm>
            <a:off x="1794934" y="1451856"/>
            <a:ext cx="6581422" cy="422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lvl="0" algn="r" defTabSz="914400" rtl="1" fontAlgn="base">
              <a:lnSpc>
                <a:spcPct val="136000"/>
              </a:lnSpc>
            </a:pPr>
            <a:r>
              <a:rPr lang="en-US" altLang="zh-CN" sz="2000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 </a:t>
            </a:r>
            <a:r>
              <a:rPr kumimoji="0" lang="ar-SY" altLang="zh-CN" sz="20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ar-SY" altLang="zh-CN" sz="2000" b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تشجيع الاستثمار في البنية التحية للنطاق العريض</a:t>
            </a:r>
          </a:p>
          <a:p>
            <a:pPr marL="0" marR="0" lvl="0" indent="0" algn="r" defTabSz="914400" rtl="1" eaLnBrk="1" fontAlgn="base" latinLnBrk="0" hangingPunct="1">
              <a:lnSpc>
                <a:spcPct val="136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kumimoji="0" lang="ar-SY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ar-SY" altLang="zh-CN" sz="20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كفاية العائد على الاستثمار في البنية التحتية</a:t>
            </a:r>
            <a:endParaRPr lang="ar-SY" altLang="zh-CN" sz="2000" i="1" dirty="0" smtClean="0">
              <a:solidFill>
                <a:srgbClr val="1F497D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36000"/>
              </a:lnSpc>
              <a:buClrTx/>
              <a:buSzTx/>
              <a:buFontTx/>
              <a:buNone/>
              <a:tabLst/>
            </a:pPr>
            <a:r>
              <a:rPr kumimoji="0" lang="ar-SY" altLang="zh-CN" sz="2000" b="0" i="1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ar-SY" altLang="zh-CN" sz="20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التعويض</a:t>
            </a:r>
            <a:r>
              <a:rPr kumimoji="0" lang="ar-SY" altLang="zh-CN" sz="2000" b="0" i="1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عن نقل الحركة</a:t>
            </a:r>
          </a:p>
          <a:p>
            <a:pPr marL="0" marR="0" lvl="0" indent="0" algn="r" defTabSz="914400" rtl="1" eaLnBrk="1" fontAlgn="base" latinLnBrk="0" hangingPunct="1">
              <a:lnSpc>
                <a:spcPct val="136000"/>
              </a:lnSpc>
              <a:buClrTx/>
              <a:buSzTx/>
              <a:buFontTx/>
              <a:buNone/>
              <a:tabLst/>
            </a:pPr>
            <a:r>
              <a:rPr lang="ar-SY" altLang="zh-CN" sz="2000" i="1" baseline="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Y" altLang="zh-CN" sz="2000" i="1" baseline="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التعويض</a:t>
            </a:r>
            <a:r>
              <a:rPr lang="ar-SY" altLang="zh-CN" sz="2000" i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عن إنهاء الحركة</a:t>
            </a:r>
          </a:p>
          <a:p>
            <a:pPr lvl="0" algn="r" defTabSz="914400" rtl="1" fontAlgn="base">
              <a:lnSpc>
                <a:spcPct val="136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 </a:t>
            </a:r>
            <a:r>
              <a:rPr lang="ar-SY" altLang="zh-CN" sz="20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Y" altLang="zh-CN" sz="2000" b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لا مقترحات لإنشاء هيئات أو آليات تنظيمية دولية جديدة</a:t>
            </a:r>
          </a:p>
          <a:p>
            <a:pPr lvl="0" algn="r" defTabSz="914400" rtl="1" fontAlgn="base">
              <a:lnSpc>
                <a:spcPct val="136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 </a:t>
            </a:r>
            <a:r>
              <a:rPr lang="ar-SY" altLang="zh-CN" sz="20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Y" altLang="zh-CN" sz="2000" b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تدعو المقترحات لأن تنفذ السلطات الوطنية لوائح الاتصالات الدولية</a:t>
            </a:r>
          </a:p>
          <a:p>
            <a:pPr marL="892175" lvl="0" algn="r" defTabSz="914400" rtl="1" fontAlgn="base">
              <a:lnSpc>
                <a:spcPct val="136000"/>
              </a:lnSpc>
            </a:pPr>
            <a:r>
              <a:rPr lang="ar-SY" altLang="zh-CN" sz="2000" i="1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Y" altLang="zh-CN" sz="2000" i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أولا، </a:t>
            </a:r>
            <a:r>
              <a:rPr lang="ar-SY" altLang="zh-CN" sz="2000" i="1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المصادقة على لوائح الاتصالات الدولية الجديدة وفقاً للإجراءات </a:t>
            </a:r>
            <a:r>
              <a:rPr lang="ar-SY" altLang="zh-CN" sz="2000" i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الوطنية، ثم، تحويلها إلى قوانين ولوائح وطنية</a:t>
            </a:r>
            <a:r>
              <a:rPr lang="en-US" altLang="zh-CN" sz="2000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 </a:t>
            </a:r>
            <a:endParaRPr lang="ar-SY" altLang="zh-CN" sz="2000" dirty="0" smtClean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  <a:sym typeface="Symbol" pitchFamily="18" charset="2"/>
            </a:endParaRPr>
          </a:p>
          <a:p>
            <a:pPr marL="892175" lvl="0" indent="-892175" algn="r" defTabSz="180975" rtl="1" fontAlgn="base">
              <a:lnSpc>
                <a:spcPct val="136000"/>
              </a:lnSpc>
              <a:spcBef>
                <a:spcPts val="600"/>
              </a:spcBef>
            </a:pPr>
            <a:r>
              <a:rPr lang="en-US" altLang="zh-CN" sz="2000" b="1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 </a:t>
            </a:r>
            <a:r>
              <a:rPr lang="en-US" altLang="zh-CN" sz="20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</a:t>
            </a:r>
            <a:r>
              <a:rPr lang="ar-SY" altLang="zh-CN" sz="2000" b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	</a:t>
            </a:r>
            <a:r>
              <a:rPr lang="ar-SY" altLang="zh-CN" sz="2000" b="1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احتمال وضع توصيات جديدة أو مراجعة لقطاع تقييس الاتصالات</a:t>
            </a:r>
            <a:endParaRPr lang="ar-SY" altLang="zh-CN" sz="2000" b="1" dirty="0">
              <a:solidFill>
                <a:srgbClr val="1F497D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537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40758" y="667137"/>
            <a:ext cx="4333240" cy="19067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rot="0" vert="horz" wrap="square" lIns="12700" tIns="12700" rIns="12700" bIns="12700" anchor="t" anchorCtr="0" upright="1">
            <a:noAutofit/>
          </a:bodyPr>
          <a:lstStyle/>
          <a:p>
            <a:pPr hangingPunct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endParaRPr lang="en-US" sz="26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PT Simple Bold Ruled"/>
            </a:endParaRPr>
          </a:p>
          <a:p>
            <a:pPr algn="r" hangingPunct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ar-EG" sz="2600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PT Bold Heading" pitchFamily="2" charset="-78"/>
              </a:rPr>
              <a:t>المؤتمر </a:t>
            </a:r>
            <a:r>
              <a:rPr lang="ar-EG" sz="2600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PT Bold Heading" pitchFamily="2" charset="-78"/>
              </a:rPr>
              <a:t>العالمي للاتصالات الدولية</a:t>
            </a:r>
            <a:endParaRPr lang="en-US" sz="1200" dirty="0">
              <a:effectLst/>
              <a:latin typeface="Times New Roman"/>
              <a:ea typeface="SimSun"/>
              <a:cs typeface="PT Bold Heading" pitchFamily="2" charset="-78"/>
            </a:endParaRPr>
          </a:p>
          <a:p>
            <a:pPr algn="r" hangingPunct="0">
              <a:lnSpc>
                <a:spcPct val="70000"/>
              </a:lnSpc>
              <a:spcBef>
                <a:spcPts val="30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2000" b="1" kern="1200" dirty="0">
                <a:solidFill>
                  <a:srgbClr val="00000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2012</a:t>
            </a:r>
            <a:r>
              <a:rPr lang="en-US" sz="2000" b="1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 </a:t>
            </a:r>
            <a:r>
              <a:rPr lang="ar-EG" sz="2200" b="1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ديسمبر</a:t>
            </a:r>
            <a:r>
              <a:rPr lang="en-US" sz="2000" b="1" dirty="0">
                <a:effectLst/>
                <a:latin typeface="Times New Roman"/>
                <a:ea typeface="SimSun"/>
              </a:rPr>
              <a:t> </a:t>
            </a:r>
            <a:r>
              <a:rPr lang="en-US" sz="2000" b="1" dirty="0">
                <a:effectLst/>
                <a:latin typeface="Calibri" pitchFamily="34" charset="0"/>
                <a:ea typeface="SimSun"/>
                <a:cs typeface="Calibri" pitchFamily="34" charset="0"/>
              </a:rPr>
              <a:t>14-3</a:t>
            </a:r>
            <a:endParaRPr lang="en-US" sz="1200" dirty="0">
              <a:effectLst/>
              <a:latin typeface="Calibri" pitchFamily="34" charset="0"/>
              <a:ea typeface="SimSun"/>
              <a:cs typeface="Calibri" pitchFamily="34" charset="0"/>
            </a:endParaRPr>
          </a:p>
          <a:p>
            <a:pPr algn="r" hangingPunct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ar-EG" sz="2000" b="1" dirty="0">
                <a:effectLst/>
                <a:latin typeface="Times New Roman"/>
                <a:ea typeface="SimSun"/>
              </a:rPr>
              <a:t>د</a:t>
            </a:r>
            <a:r>
              <a:rPr lang="ar-EG" sz="2000" dirty="0">
                <a:effectLst/>
                <a:latin typeface="Times New Roman"/>
                <a:ea typeface="SimSun"/>
              </a:rPr>
              <a:t>بي، الإمارات العربية المتحدة</a:t>
            </a:r>
            <a:endParaRPr lang="en-US" sz="1200" dirty="0">
              <a:effectLst/>
              <a:latin typeface="Times New Roma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402617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299" y="1663700"/>
            <a:ext cx="5982945" cy="1041400"/>
          </a:xfrm>
          <a:prstGeom prst="rect">
            <a:avLst/>
          </a:prstGeom>
        </p:spPr>
      </p:pic>
      <p:sp>
        <p:nvSpPr>
          <p:cNvPr id="2" name="Rectangle 2867"/>
          <p:cNvSpPr>
            <a:spLocks noChangeArrowheads="1"/>
          </p:cNvSpPr>
          <p:nvPr/>
        </p:nvSpPr>
        <p:spPr bwMode="auto">
          <a:xfrm>
            <a:off x="1780468" y="3071990"/>
            <a:ext cx="4225221" cy="197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36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EG" altLang="zh-CN" sz="3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المؤتمر العالمي للاتصالات الدولية لعام </a:t>
            </a:r>
            <a:r>
              <a:rPr kumimoji="0" lang="en-US" altLang="zh-CN" sz="3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(WCIT-12) 2012</a:t>
            </a:r>
            <a:endParaRPr kumimoji="0" lang="en-US" altLang="zh-CN" sz="3000" b="1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36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altLang="zh-CN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أباطيل وأضاليل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034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20900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01151" y="2413221"/>
            <a:ext cx="7468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22424" y="1102487"/>
            <a:ext cx="7150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0E438A"/>
              </a:buClr>
              <a:buSzPct val="110000"/>
            </a:pPr>
            <a:r>
              <a:rPr lang="ar-SY" altLang="ko-KR" sz="2400" b="1" i="1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مقولة باطلة: يقتصر اختصاص الاتحاد الدولي للاتصالات على المهاتفة</a:t>
            </a:r>
            <a:endParaRPr lang="en-GB" altLang="ko-KR" sz="2400" b="1" i="1" dirty="0">
              <a:solidFill>
                <a:schemeClr val="tx2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4" name="Rectangle 2867"/>
          <p:cNvSpPr>
            <a:spLocks noChangeArrowheads="1"/>
          </p:cNvSpPr>
          <p:nvPr/>
        </p:nvSpPr>
        <p:spPr bwMode="auto">
          <a:xfrm>
            <a:off x="1283379" y="-201792"/>
            <a:ext cx="738650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208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altLang="zh-CN" sz="3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أباطيل بشأن المؤتمر العالمي للاتصالات الدولية 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13/1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867"/>
          <p:cNvSpPr>
            <a:spLocks noChangeArrowheads="1"/>
          </p:cNvSpPr>
          <p:nvPr/>
        </p:nvSpPr>
        <p:spPr bwMode="auto">
          <a:xfrm>
            <a:off x="1591733" y="2391654"/>
            <a:ext cx="7168445" cy="381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ts val="21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altLang="zh-CN" sz="20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الحقائق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:</a:t>
            </a:r>
            <a:endParaRPr kumimoji="0" lang="ar-SY" altLang="zh-CN" sz="20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lvl="0" algn="r" defTabSz="914400" rtl="1" fontAlgn="base">
              <a:lnSpc>
                <a:spcPts val="2200"/>
              </a:lnSpc>
              <a:spcBef>
                <a:spcPts val="1200"/>
              </a:spcBef>
              <a:tabLst>
                <a:tab pos="541338" algn="r"/>
              </a:tabLst>
            </a:pPr>
            <a:r>
              <a:rPr lang="en-US" altLang="zh-CN" sz="1600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 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العديد من معايير الاتحاد الدولي للاتصالات (بما فيها تلك التي في طور الإعداد) على صلة </a:t>
            </a:r>
            <a:r>
              <a:rPr lang="ar-SY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بشبكات </a:t>
            </a:r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البيانات</a:t>
            </a:r>
            <a:endParaRPr lang="ar-EG" altLang="zh-CN" sz="1600" dirty="0">
              <a:solidFill>
                <a:srgbClr val="1F497D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lvl="0" algn="r" defTabSz="914400" rtl="1" fontAlgn="base">
              <a:lnSpc>
                <a:spcPts val="2200"/>
              </a:lnSpc>
              <a:spcBef>
                <a:spcPts val="300"/>
              </a:spcBef>
              <a:tabLst>
                <a:tab pos="541338" algn="r"/>
              </a:tabLst>
            </a:pPr>
            <a:r>
              <a:rPr lang="en-US" altLang="zh-CN" sz="1600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 </a:t>
            </a:r>
            <a:r>
              <a:rPr kumimoji="0" lang="ar-SY" altLang="zh-CN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كانت شبكة </a:t>
            </a:r>
            <a:r>
              <a:rPr lang="en-US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X.25</a:t>
            </a: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العائدة للاتحاد الدولي للاتصالات أول شبكة بيانات معيارية أُعدت في </a:t>
            </a:r>
            <a:r>
              <a:rPr lang="ar-SA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عام</a:t>
            </a:r>
            <a:r>
              <a:rPr lang="ar-EG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1976</a:t>
            </a:r>
            <a:r>
              <a:rPr lang="ar-EG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،</a:t>
            </a:r>
            <a:r>
              <a:rPr lang="ar-SA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واستخدمت </a:t>
            </a: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على نطاق واسع حتى عام </a:t>
            </a:r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1990</a:t>
            </a:r>
            <a:r>
              <a:rPr lang="ar-SA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، </a:t>
            </a: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ولا تزال تستخدم في الشبكات </a:t>
            </a:r>
            <a:r>
              <a:rPr lang="ar-SA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المتخصصة</a:t>
            </a:r>
            <a:endParaRPr lang="ar-SY" altLang="zh-CN" sz="1600" dirty="0">
              <a:solidFill>
                <a:srgbClr val="1F497D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lvl="0" algn="r" defTabSz="914400" rtl="1" fontAlgn="base">
              <a:lnSpc>
                <a:spcPts val="2200"/>
              </a:lnSpc>
              <a:spcBef>
                <a:spcPts val="300"/>
              </a:spcBef>
              <a:tabLst>
                <a:tab pos="541338" algn="r"/>
              </a:tabLst>
            </a:pPr>
            <a:r>
              <a:rPr lang="en-US" altLang="zh-CN" sz="1600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 </a:t>
            </a:r>
            <a:r>
              <a:rPr lang="ar-SY" altLang="zh-CN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ومعمارية </a:t>
            </a:r>
            <a:r>
              <a:rPr lang="en-US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X.25</a:t>
            </a: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قائمة على تبديل الرزم، ولها توجه نحو التوصيل</a:t>
            </a:r>
            <a:endParaRPr lang="en-US" sz="1600" dirty="0">
              <a:solidFill>
                <a:srgbClr val="1F497D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lvl="0" algn="r" defTabSz="914400" rtl="1" fontAlgn="base">
              <a:lnSpc>
                <a:spcPts val="2200"/>
              </a:lnSpc>
              <a:spcBef>
                <a:spcPts val="300"/>
              </a:spcBef>
              <a:tabLst>
                <a:tab pos="541338" algn="r"/>
              </a:tabLst>
            </a:pPr>
            <a:r>
              <a:rPr lang="en-US" altLang="zh-CN" sz="1600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 </a:t>
            </a:r>
            <a:r>
              <a:rPr lang="en-US" altLang="zh-CN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ولطالما كانت أجهزة المستخدم النهائي للنفاذ إلى شبكة البيانات (المودمات، </a:t>
            </a:r>
            <a:r>
              <a:rPr lang="en-GB" sz="1600" dirty="0" err="1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xDSL</a:t>
            </a: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) </a:t>
            </a:r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/>
            </a:r>
            <a:br>
              <a:rPr lang="en-US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</a:br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قائمة </a:t>
            </a:r>
            <a:r>
              <a:rPr lang="en-US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على معايير الاتحاد</a:t>
            </a:r>
            <a:endParaRPr lang="en-US" sz="1600" dirty="0">
              <a:solidFill>
                <a:srgbClr val="1F497D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lvl="0" algn="r" defTabSz="914400" rtl="1" fontAlgn="base">
              <a:lnSpc>
                <a:spcPts val="2200"/>
              </a:lnSpc>
              <a:spcBef>
                <a:spcPts val="300"/>
              </a:spcBef>
              <a:tabLst>
                <a:tab pos="541338" algn="r"/>
              </a:tabLst>
            </a:pPr>
            <a:r>
              <a:rPr lang="en-US" altLang="zh-CN" sz="1600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 </a:t>
            </a:r>
            <a:r>
              <a:rPr lang="en-US" altLang="zh-CN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وتشمل أنشطة قطاع تنمية الاتصالات في الاتحاد جميع جوانب الاتصالات، بما </a:t>
            </a:r>
            <a:r>
              <a:rPr lang="ar-SA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في </a:t>
            </a: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ذلك ضمن </a:t>
            </a:r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شبكات </a:t>
            </a: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بيانات معينة</a:t>
            </a:r>
            <a:endParaRPr lang="en-US" sz="1600" dirty="0">
              <a:solidFill>
                <a:srgbClr val="1F497D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lvl="0" algn="r" defTabSz="914400" rtl="1" fontAlgn="base">
              <a:lnSpc>
                <a:spcPts val="2200"/>
              </a:lnSpc>
              <a:spcBef>
                <a:spcPts val="300"/>
              </a:spcBef>
              <a:tabLst>
                <a:tab pos="541338" algn="r"/>
              </a:tabLst>
            </a:pPr>
            <a:r>
              <a:rPr lang="en-US" altLang="zh-CN" sz="1600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 </a:t>
            </a:r>
            <a:r>
              <a:rPr lang="en-US" altLang="zh-CN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وتشمل أنشطة قطاع الاتصالات الراديوية في الاتحاد جميع جوانب الاتصالات، </a:t>
            </a:r>
            <a:r>
              <a:rPr lang="ar-SA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بما </a:t>
            </a: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في ذلك </a:t>
            </a:r>
            <a:r>
              <a:rPr lang="ar-SA" sz="1600" dirty="0" err="1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السواتل</a:t>
            </a:r>
            <a:endParaRPr lang="en-US" sz="1600" dirty="0">
              <a:solidFill>
                <a:srgbClr val="1F497D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0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4686" y="1114790"/>
            <a:ext cx="6857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i="1" dirty="0" smtClean="0">
                <a:solidFill>
                  <a:srgbClr val="1F497D"/>
                </a:solidFill>
              </a:rPr>
              <a:t>مقولة باطلة: نطاق الاتحاد الدولي للاتصالات لا يشمل الإنترنت</a:t>
            </a:r>
            <a:endParaRPr lang="en-US" sz="2400" b="1" i="1" dirty="0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0900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2867"/>
          <p:cNvSpPr>
            <a:spLocks noChangeArrowheads="1"/>
          </p:cNvSpPr>
          <p:nvPr/>
        </p:nvSpPr>
        <p:spPr bwMode="auto">
          <a:xfrm>
            <a:off x="1283379" y="-201792"/>
            <a:ext cx="738650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208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altLang="zh-CN" sz="3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أباطيل بشأن المؤتمر العالمي للاتصالات الدولية 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13/</a:t>
            </a:r>
            <a:r>
              <a:rPr lang="en-US" altLang="zh-CN" sz="3200" b="1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2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867"/>
          <p:cNvSpPr>
            <a:spLocks noChangeArrowheads="1"/>
          </p:cNvSpPr>
          <p:nvPr/>
        </p:nvSpPr>
        <p:spPr bwMode="auto">
          <a:xfrm>
            <a:off x="1828802" y="2651302"/>
            <a:ext cx="6208887" cy="262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ts val="21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altLang="zh-CN" sz="20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الحقائق</a:t>
            </a:r>
            <a:r>
              <a:rPr kumimoji="0" lang="en-US" altLang="zh-CN" sz="20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:</a:t>
            </a:r>
            <a:endParaRPr kumimoji="0" lang="ar-SY" altLang="zh-CN" sz="20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lvl="0" algn="r" defTabSz="914400" rtl="1" fontAlgn="base">
              <a:lnSpc>
                <a:spcPts val="2200"/>
              </a:lnSpc>
              <a:spcBef>
                <a:spcPts val="1200"/>
              </a:spcBef>
              <a:tabLst>
                <a:tab pos="541338" algn="r"/>
              </a:tabLst>
            </a:pPr>
            <a:r>
              <a:rPr lang="ar-EG" sz="20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يعرّف دستور الاتحاد الاتصالات على النحو التالي</a:t>
            </a:r>
            <a:r>
              <a:rPr lang="ar-EG" sz="20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:</a:t>
            </a:r>
            <a:endParaRPr lang="ar-EG" altLang="zh-CN" sz="2000" dirty="0">
              <a:solidFill>
                <a:srgbClr val="1F497D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lvl="0" algn="r" defTabSz="914400" rtl="1" fontAlgn="base">
              <a:lnSpc>
                <a:spcPts val="2200"/>
              </a:lnSpc>
              <a:spcBef>
                <a:spcPts val="1800"/>
              </a:spcBef>
              <a:tabLst>
                <a:tab pos="541338" algn="r"/>
              </a:tabLst>
            </a:pPr>
            <a:r>
              <a:rPr lang="ar-EG" sz="2000" dirty="0">
                <a:solidFill>
                  <a:schemeClr val="tx2"/>
                </a:solidFill>
              </a:rPr>
              <a:t>"</a:t>
            </a:r>
            <a:r>
              <a:rPr lang="ar-EG" altLang="zh-CN" sz="20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كل إرسال أو بث استقبال لعلامات أو إشارات أو كتابات أو صور أو أصوات أو معلومات من أي نوع كانت بواسطة أنظمة سلطية أو راديوية أو بصرية </a:t>
            </a:r>
            <a:br>
              <a:rPr lang="ar-EG" altLang="zh-CN" sz="20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</a:br>
            <a:r>
              <a:rPr lang="ar-EG" altLang="zh-CN" sz="20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أو</a:t>
            </a:r>
            <a:r>
              <a:rPr lang="en-US" altLang="zh-CN" sz="20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ar-EG" altLang="zh-CN" sz="20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غيرها من الأنظمة </a:t>
            </a:r>
            <a:r>
              <a:rPr lang="ar-EG" altLang="zh-CN" sz="2000" dirty="0" err="1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الكهرمغنطيسية</a:t>
            </a:r>
            <a:r>
              <a:rPr lang="ar-EG" sz="2000" dirty="0">
                <a:solidFill>
                  <a:schemeClr val="tx2"/>
                </a:solidFill>
              </a:rPr>
              <a:t>"</a:t>
            </a:r>
            <a:endParaRPr lang="en-US" sz="2000" dirty="0">
              <a:solidFill>
                <a:schemeClr val="tx2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lvl="0" algn="r" defTabSz="914400" rtl="1" fontAlgn="base">
              <a:lnSpc>
                <a:spcPts val="2200"/>
              </a:lnSpc>
              <a:spcBef>
                <a:spcPts val="1800"/>
              </a:spcBef>
              <a:tabLst>
                <a:tab pos="541338" algn="r"/>
              </a:tabLst>
            </a:pPr>
            <a:r>
              <a:rPr lang="ar-EG" sz="2000" b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وهذا يشمل في نظر الكثير الاتصالات عبر الإنترنت، التي تعمل على البنية التحتية للاتصالات</a:t>
            </a:r>
            <a:endParaRPr lang="en-US" sz="2000" b="1" dirty="0">
              <a:solidFill>
                <a:srgbClr val="1F497D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0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2023" y="926974"/>
            <a:ext cx="7270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Clr>
                <a:srgbClr val="0E438A"/>
              </a:buClr>
              <a:buSzPct val="110000"/>
            </a:pPr>
            <a:r>
              <a:rPr lang="ar-SA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مقولة </a:t>
            </a:r>
            <a:r>
              <a:rPr lang="ar-SA" sz="2400" b="1" i="1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باطلة: يسعى المؤتمر العالمي للاتصالات الدولية لتوسيع اختصاص الاتحاد الدولي للاتصالات أو الأمم المتحدة بغية التحكم في </a:t>
            </a:r>
            <a:r>
              <a:rPr lang="ar-SA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الإنترنت</a:t>
            </a:r>
            <a:endParaRPr lang="en-GB" altLang="ko-KR" sz="2400" i="1" dirty="0">
              <a:solidFill>
                <a:srgbClr val="1F497D"/>
              </a:solidFill>
              <a:ea typeface="Gulim" pitchFamily="34" charset="-127"/>
            </a:endParaRPr>
          </a:p>
        </p:txBody>
      </p:sp>
      <p:sp>
        <p:nvSpPr>
          <p:cNvPr id="10" name="Rectangle 2867"/>
          <p:cNvSpPr>
            <a:spLocks noChangeArrowheads="1"/>
          </p:cNvSpPr>
          <p:nvPr/>
        </p:nvSpPr>
        <p:spPr bwMode="auto">
          <a:xfrm>
            <a:off x="1283379" y="-66324"/>
            <a:ext cx="738650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208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altLang="zh-CN" sz="3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أباطيل بشأن المؤتمر العالمي للاتصالات الدولية 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13/</a:t>
            </a:r>
            <a:r>
              <a:rPr lang="en-US" altLang="zh-CN" sz="3200" b="1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3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867"/>
          <p:cNvSpPr>
            <a:spLocks noChangeArrowheads="1"/>
          </p:cNvSpPr>
          <p:nvPr/>
        </p:nvSpPr>
        <p:spPr bwMode="auto">
          <a:xfrm>
            <a:off x="1738490" y="2391654"/>
            <a:ext cx="6892631" cy="363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ts val="21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altLang="zh-CN" sz="20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الحقائق</a:t>
            </a:r>
            <a:r>
              <a:rPr kumimoji="0" lang="ar-EG" altLang="zh-CN" sz="20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:</a:t>
            </a:r>
            <a:endParaRPr kumimoji="0" lang="ar-SY" altLang="zh-CN" sz="20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lvl="0" algn="r" defTabSz="914400" rtl="1" fontAlgn="base">
              <a:lnSpc>
                <a:spcPts val="2200"/>
              </a:lnSpc>
              <a:spcBef>
                <a:spcPts val="600"/>
              </a:spcBef>
              <a:tabLst>
                <a:tab pos="271463" algn="r"/>
              </a:tabLst>
            </a:pPr>
            <a:r>
              <a:rPr lang="en-US" altLang="zh-CN" sz="1600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 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تحدد العديد من قرارات الاتحاد الدولي للاتصالات، (مثل القرارات رقم </a:t>
            </a:r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101</a:t>
            </a:r>
            <a:r>
              <a:rPr lang="ar-EG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ar-SA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و</a:t>
            </a:r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102</a:t>
            </a:r>
            <a:r>
              <a:rPr lang="ar-SA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و</a:t>
            </a:r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133</a:t>
            </a:r>
            <a:r>
              <a:rPr lang="ar-SA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) </a:t>
            </a:r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اختصاص </a:t>
            </a: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الاتحاد فيما يتعلق </a:t>
            </a:r>
            <a:r>
              <a:rPr lang="ar-SA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بالإنترنت</a:t>
            </a:r>
            <a:endParaRPr lang="en-US" sz="1600" dirty="0" smtClean="0">
              <a:solidFill>
                <a:srgbClr val="1F497D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285750" lvl="0" indent="-285750" algn="r" defTabSz="914400" rtl="1" fontAlgn="base">
              <a:lnSpc>
                <a:spcPts val="2200"/>
              </a:lnSpc>
              <a:spcBef>
                <a:spcPts val="600"/>
              </a:spcBef>
              <a:buFont typeface="Symbol" pitchFamily="18" charset="2"/>
              <a:buChar char="·"/>
              <a:tabLst>
                <a:tab pos="541338" algn="r"/>
              </a:tabLst>
            </a:pPr>
            <a:r>
              <a:rPr lang="ar-SA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العديد </a:t>
            </a: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من توصيات قطاع تقييس الاتصالات بالاتحاد على صلة بالإنترنت، وتتناول فيما تتناوله </a:t>
            </a:r>
            <a:r>
              <a:rPr lang="en-US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مكافحة الرسائل </a:t>
            </a:r>
            <a:r>
              <a:rPr lang="ar-SA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الدخيلة</a:t>
            </a:r>
            <a:endParaRPr lang="en-US" sz="1600" dirty="0" smtClean="0">
              <a:solidFill>
                <a:srgbClr val="1F497D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285750" lvl="0" indent="-285750" algn="r" defTabSz="914400" rtl="1" fontAlgn="base">
              <a:lnSpc>
                <a:spcPts val="2200"/>
              </a:lnSpc>
              <a:spcBef>
                <a:spcPts val="600"/>
              </a:spcBef>
              <a:buFont typeface="Symbol" pitchFamily="18" charset="2"/>
              <a:buChar char="·"/>
              <a:tabLst>
                <a:tab pos="541338" algn="r"/>
              </a:tabLst>
            </a:pP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لا تتضمن الوثيقة التحضيرية الرئيسية للمؤتمر العالمي للاتصالات الدولية أي مقترحات متصلة بتحكم الاتحاد في أسماء ميادين الإنترنت أو عناوين بروتوكول </a:t>
            </a:r>
            <a:r>
              <a:rPr lang="ar-SA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الإنترنت</a:t>
            </a:r>
            <a:endParaRPr lang="en-US" sz="1600" dirty="0" smtClean="0">
              <a:solidFill>
                <a:srgbClr val="1F497D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285750" lvl="0" indent="-285750" algn="r" defTabSz="914400" rtl="1" fontAlgn="base">
              <a:lnSpc>
                <a:spcPts val="2200"/>
              </a:lnSpc>
              <a:spcBef>
                <a:spcPts val="600"/>
              </a:spcBef>
              <a:buFont typeface="Symbol" pitchFamily="18" charset="2"/>
              <a:buChar char="·"/>
              <a:tabLst>
                <a:tab pos="541338" algn="r"/>
              </a:tabLst>
            </a:pP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وقد وردت إشارات في بعض المقترحات </a:t>
            </a:r>
            <a:r>
              <a:rPr lang="ar-SA" sz="1600" i="1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الأقدم عهداً </a:t>
            </a: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إلى عناوين بروتوكول الإنترنت</a:t>
            </a:r>
            <a:endParaRPr lang="en-US" sz="1600" dirty="0">
              <a:solidFill>
                <a:srgbClr val="1F497D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285750" lvl="0" indent="-285750" algn="r" defTabSz="914400" rtl="1" fontAlgn="base">
              <a:lnSpc>
                <a:spcPts val="2200"/>
              </a:lnSpc>
              <a:spcBef>
                <a:spcPts val="600"/>
              </a:spcBef>
              <a:buFont typeface="Symbol" pitchFamily="18" charset="2"/>
              <a:buChar char="·"/>
              <a:tabLst>
                <a:tab pos="541338" algn="r"/>
              </a:tabLst>
            </a:pP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تتصل بعض المقترحات الحالية بالتسيير (بما في ذلك تسيير حركة بروتوكول الإنترنت) </a:t>
            </a:r>
            <a:r>
              <a:rPr lang="ar-SA" sz="1600" dirty="0" err="1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وبالفوترة</a:t>
            </a: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/>
            </a:r>
            <a:br>
              <a:rPr lang="en-US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</a:br>
            <a:r>
              <a:rPr lang="ar-SA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(</a:t>
            </a: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بما في ذلك فوترة حركة بروتوكول الإنترنت)</a:t>
            </a:r>
            <a:endParaRPr lang="en-US" sz="1600" dirty="0">
              <a:solidFill>
                <a:srgbClr val="1F497D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285750" lvl="0" indent="-285750" algn="r" defTabSz="914400" rtl="1" fontAlgn="base">
              <a:lnSpc>
                <a:spcPts val="2200"/>
              </a:lnSpc>
              <a:spcBef>
                <a:spcPts val="600"/>
              </a:spcBef>
              <a:buFont typeface="Symbol" pitchFamily="18" charset="2"/>
              <a:buChar char="·"/>
              <a:tabLst>
                <a:tab pos="541338" algn="r"/>
              </a:tabLst>
            </a:pPr>
            <a:endParaRPr lang="en-US" altLang="zh-CN" sz="1600" dirty="0">
              <a:solidFill>
                <a:srgbClr val="1F497D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250248" y="922820"/>
            <a:ext cx="7216421" cy="998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0E438A"/>
              </a:buClr>
              <a:buSzPct val="110000"/>
            </a:pPr>
            <a:r>
              <a:rPr lang="ar-EG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مقولة باطلة: قد يوسّع المؤتمر العالمي للاتصالات الدولية من نطاق الاتحاد الدولي للاتصالات ليشمل الترسيم والمحاسبة لحركة الإنترنت</a:t>
            </a:r>
            <a:endParaRPr lang="en-GB" altLang="ko-KR" sz="2400" b="1" i="1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0" lvl="1">
              <a:buClr>
                <a:srgbClr val="0E438A"/>
              </a:buClr>
              <a:buSzPct val="110000"/>
            </a:pPr>
            <a:endParaRPr lang="en-GB" altLang="ko-KR" sz="2400" b="1" i="1" dirty="0">
              <a:solidFill>
                <a:srgbClr val="1F497D"/>
              </a:solidFill>
              <a:ea typeface="Gulim" pitchFamily="34" charset="-127"/>
            </a:endParaRPr>
          </a:p>
        </p:txBody>
      </p:sp>
      <p:sp>
        <p:nvSpPr>
          <p:cNvPr id="8" name="Rectangle 2867"/>
          <p:cNvSpPr>
            <a:spLocks noChangeArrowheads="1"/>
          </p:cNvSpPr>
          <p:nvPr/>
        </p:nvSpPr>
        <p:spPr bwMode="auto">
          <a:xfrm>
            <a:off x="1283379" y="-111480"/>
            <a:ext cx="738650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208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altLang="zh-CN" sz="3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أباطيل بشأن المؤتمر العالمي للاتصالات الدولية 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13/</a:t>
            </a:r>
            <a:r>
              <a:rPr lang="en-US" altLang="zh-CN" sz="3200" b="1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4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867"/>
          <p:cNvSpPr>
            <a:spLocks noChangeArrowheads="1"/>
          </p:cNvSpPr>
          <p:nvPr/>
        </p:nvSpPr>
        <p:spPr bwMode="auto">
          <a:xfrm>
            <a:off x="1761068" y="2775481"/>
            <a:ext cx="6892631" cy="172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ts val="21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altLang="zh-CN" sz="20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الحقائق</a:t>
            </a:r>
            <a:r>
              <a:rPr kumimoji="0" lang="ar-EG" altLang="zh-CN" sz="20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:</a:t>
            </a:r>
            <a:endParaRPr kumimoji="0" lang="ar-SY" altLang="zh-CN" sz="20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algn="r" defTabSz="914400" rtl="1" fontAlgn="base">
              <a:lnSpc>
                <a:spcPts val="2200"/>
              </a:lnSpc>
              <a:spcBef>
                <a:spcPts val="1200"/>
              </a:spcBef>
              <a:tabLst>
                <a:tab pos="271463" algn="r"/>
              </a:tabLst>
            </a:pPr>
            <a:r>
              <a:rPr lang="en-US" altLang="zh-CN" sz="1600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 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تقع كل حركة الإنترنت في إطار المادة </a:t>
            </a:r>
            <a:r>
              <a:rPr lang="en-US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9</a:t>
            </a: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من لوائح الاتصالات الدولية</a:t>
            </a:r>
            <a:endParaRPr lang="ar-EG" altLang="zh-CN" sz="1600" dirty="0">
              <a:solidFill>
                <a:srgbClr val="1F497D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285750" lvl="0" indent="-285750" algn="r" defTabSz="914400" rtl="1" fontAlgn="base">
              <a:lnSpc>
                <a:spcPts val="2200"/>
              </a:lnSpc>
              <a:spcBef>
                <a:spcPts val="600"/>
              </a:spcBef>
              <a:buFont typeface="Symbol" pitchFamily="18" charset="2"/>
              <a:buChar char="·"/>
              <a:tabLst>
                <a:tab pos="541338" algn="r"/>
              </a:tabLst>
            </a:pP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هناك توصية قائمة لقطاع تقييس الاتصالات، وإضافة إليها، تتعلقان بالترسيم والمحاسبة لحركة </a:t>
            </a:r>
            <a:r>
              <a:rPr lang="ar-SA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الإنترنت</a:t>
            </a:r>
            <a:endParaRPr lang="ar-EG" sz="1600" dirty="0" smtClean="0">
              <a:solidFill>
                <a:srgbClr val="1F497D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285750" lvl="0" indent="-285750" algn="r" defTabSz="914400" rtl="1" fontAlgn="base">
              <a:lnSpc>
                <a:spcPts val="2200"/>
              </a:lnSpc>
              <a:spcBef>
                <a:spcPts val="600"/>
              </a:spcBef>
              <a:buFont typeface="Symbol" pitchFamily="18" charset="2"/>
              <a:buChar char="·"/>
              <a:tabLst>
                <a:tab pos="541338" algn="r"/>
              </a:tabLst>
            </a:pP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يمكن لبعض المقترحات أن تؤثر على الطريقة التي يتم بها تقاسم التكاليف بين المستخدمين والموردين</a:t>
            </a:r>
            <a:endParaRPr lang="en-US" altLang="zh-CN" sz="1600" dirty="0">
              <a:solidFill>
                <a:srgbClr val="1F497D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850639" y="1016569"/>
            <a:ext cx="5664199" cy="738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0E438A"/>
              </a:buClr>
              <a:buSzPct val="110000"/>
            </a:pPr>
            <a:r>
              <a:rPr lang="ar-SA" sz="2400" b="1" i="1" dirty="0" smtClean="0">
                <a:solidFill>
                  <a:schemeClr val="accent1">
                    <a:lumMod val="75000"/>
                  </a:schemeClr>
                </a:solidFill>
              </a:rPr>
              <a:t>مقولة </a:t>
            </a:r>
            <a:r>
              <a:rPr lang="ar-SA" sz="2400" b="1" i="1" dirty="0">
                <a:solidFill>
                  <a:schemeClr val="accent1">
                    <a:lumMod val="75000"/>
                  </a:schemeClr>
                </a:solidFill>
              </a:rPr>
              <a:t>باطلة: يسعى المؤتمر العالمي للاتصالات الدولية لفرض </a:t>
            </a:r>
            <a:r>
              <a:rPr lang="ar-SA" sz="2400" b="1" i="1" dirty="0" smtClean="0">
                <a:solidFill>
                  <a:schemeClr val="accent1">
                    <a:lumMod val="75000"/>
                  </a:schemeClr>
                </a:solidFill>
              </a:rPr>
              <a:t>الرقابة</a:t>
            </a:r>
            <a:endParaRPr lang="en-GB" altLang="ko-KR" sz="2400" b="1" i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8" name="Rectangle 2867"/>
          <p:cNvSpPr>
            <a:spLocks noChangeArrowheads="1"/>
          </p:cNvSpPr>
          <p:nvPr/>
        </p:nvSpPr>
        <p:spPr bwMode="auto">
          <a:xfrm>
            <a:off x="1283379" y="-111480"/>
            <a:ext cx="738650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208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altLang="zh-CN" sz="3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أباطيل بشأن المؤتمر العالمي للاتصالات الدولية 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13/</a:t>
            </a:r>
            <a:r>
              <a:rPr lang="en-US" altLang="zh-CN" sz="3200" b="1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5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867"/>
          <p:cNvSpPr>
            <a:spLocks noChangeArrowheads="1"/>
          </p:cNvSpPr>
          <p:nvPr/>
        </p:nvSpPr>
        <p:spPr bwMode="auto">
          <a:xfrm>
            <a:off x="1738490" y="2572278"/>
            <a:ext cx="6892631" cy="292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ts val="21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altLang="zh-CN" sz="20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الحقائق</a:t>
            </a:r>
            <a:r>
              <a:rPr kumimoji="0" lang="ar-EG" altLang="zh-CN" sz="20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:</a:t>
            </a:r>
            <a:endParaRPr kumimoji="0" lang="ar-SY" altLang="zh-CN" sz="20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algn="r" defTabSz="914400" rtl="1" fontAlgn="base">
              <a:lnSpc>
                <a:spcPts val="2200"/>
              </a:lnSpc>
              <a:spcBef>
                <a:spcPts val="1200"/>
              </a:spcBef>
              <a:tabLst>
                <a:tab pos="271463" algn="r"/>
              </a:tabLst>
            </a:pPr>
            <a:r>
              <a:rPr lang="en-US" altLang="zh-CN" sz="1600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 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تعطي (المادة </a:t>
            </a:r>
            <a:r>
              <a:rPr lang="en-US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34</a:t>
            </a: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) من دستور الاتحاد الدول الأعضاء الحق في قطع أي اتصالات خصوصية، وفقاً </a:t>
            </a:r>
            <a:r>
              <a:rPr lang="en-US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لقوانينها </a:t>
            </a: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الوطنية، عندما تبدو خطرة على أمن الدولة أو مخالفة لقوانينها أو للنظام العام أو للآداب</a:t>
            </a:r>
            <a:r>
              <a:rPr lang="ar-SA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.</a:t>
            </a:r>
            <a:endParaRPr lang="en-US" sz="1600" dirty="0" smtClean="0">
              <a:solidFill>
                <a:srgbClr val="1F497D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285750" indent="-285750" algn="r" defTabSz="914400" rtl="1" fontAlgn="base">
              <a:lnSpc>
                <a:spcPts val="2200"/>
              </a:lnSpc>
              <a:spcBef>
                <a:spcPts val="1200"/>
              </a:spcBef>
              <a:buFont typeface="Symbol" pitchFamily="18" charset="2"/>
              <a:buChar char="·"/>
              <a:tabLst>
                <a:tab pos="271463" algn="r"/>
              </a:tabLst>
            </a:pP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لا يمكن للوائح الاتصالات الدولية أن تتجاوز الدستور أو تتعارض معه </a:t>
            </a:r>
            <a:endParaRPr lang="en-US" sz="1600" dirty="0">
              <a:solidFill>
                <a:srgbClr val="1F497D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285750" indent="-285750" algn="r" defTabSz="914400" rtl="1" fontAlgn="base">
              <a:lnSpc>
                <a:spcPts val="2200"/>
              </a:lnSpc>
              <a:spcBef>
                <a:spcPts val="1200"/>
              </a:spcBef>
              <a:buFont typeface="Symbol" pitchFamily="18" charset="2"/>
              <a:buChar char="·"/>
              <a:tabLst>
                <a:tab pos="271463" algn="r"/>
              </a:tabLst>
            </a:pP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هناك مقترح يدعو لضمان إخضاع اعتراض الاتصالات الدولية ومراقبتها لإجراءات التقاضي السليمة المخوَّل بها وفقاً للقوانين </a:t>
            </a:r>
            <a:r>
              <a:rPr lang="ar-SA" sz="16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الوطنية</a:t>
            </a:r>
            <a:endParaRPr lang="en-US" sz="1600" dirty="0" smtClean="0">
              <a:solidFill>
                <a:srgbClr val="1F497D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285750" indent="-285750" algn="r" defTabSz="914400" rtl="1" fontAlgn="base">
              <a:lnSpc>
                <a:spcPts val="2200"/>
              </a:lnSpc>
              <a:spcBef>
                <a:spcPts val="1200"/>
              </a:spcBef>
              <a:buFont typeface="Symbol" pitchFamily="18" charset="2"/>
              <a:buChar char="·"/>
              <a:tabLst>
                <a:tab pos="271463" algn="r"/>
              </a:tabLst>
            </a:pPr>
            <a:r>
              <a:rPr lang="ar-SA" sz="16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ولعل الأحكام المتعلقة بشفافية التسيير وتحديد هوية المكالمة تسهل بعض أنواع الإشراف التي تقوم بها الحكومات</a:t>
            </a:r>
            <a:endParaRPr lang="en-US" sz="1600" dirty="0">
              <a:solidFill>
                <a:srgbClr val="1F497D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439325" y="1032935"/>
            <a:ext cx="6515100" cy="749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0E438A"/>
              </a:buClr>
              <a:buSzPct val="110000"/>
            </a:pPr>
            <a:r>
              <a:rPr lang="ar-EG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مقولة باطلة: يمكن للمقترحات المتعلقة بالأمن أن تعوق حرية تدفق المعلومات</a:t>
            </a:r>
            <a:endParaRPr lang="en-GB" altLang="ko-KR" sz="2400" b="1" i="1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11" name="Rectangle 2867"/>
          <p:cNvSpPr>
            <a:spLocks noChangeArrowheads="1"/>
          </p:cNvSpPr>
          <p:nvPr/>
        </p:nvSpPr>
        <p:spPr bwMode="auto">
          <a:xfrm>
            <a:off x="1283379" y="-111480"/>
            <a:ext cx="738650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208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altLang="zh-CN" sz="3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أباطيل بشأن المؤتمر العالمي للاتصالات الدولية 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13/</a:t>
            </a:r>
            <a:r>
              <a:rPr lang="en-US" altLang="zh-CN" sz="3200" b="1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6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867"/>
          <p:cNvSpPr>
            <a:spLocks noChangeArrowheads="1"/>
          </p:cNvSpPr>
          <p:nvPr/>
        </p:nvSpPr>
        <p:spPr bwMode="auto">
          <a:xfrm>
            <a:off x="1738490" y="2572277"/>
            <a:ext cx="6892631" cy="348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ts val="21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altLang="zh-CN" sz="20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الحقائق</a:t>
            </a:r>
            <a:r>
              <a:rPr kumimoji="0" lang="ar-EG" altLang="zh-CN" sz="20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:</a:t>
            </a:r>
            <a:endParaRPr kumimoji="0" lang="ar-SY" altLang="zh-CN" sz="20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algn="r" rtl="1">
              <a:spcBef>
                <a:spcPts val="600"/>
              </a:spcBef>
            </a:pPr>
            <a:r>
              <a:rPr lang="en-US" altLang="zh-CN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</a:t>
            </a:r>
            <a:r>
              <a:rPr lang="en-US" altLang="zh-CN" sz="1600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 </a:t>
            </a:r>
            <a:r>
              <a:rPr lang="en-US" altLang="zh-CN" sz="1600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هناك مقترحات من أجل</a:t>
            </a:r>
            <a:r>
              <a:rPr lang="en-US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:</a:t>
            </a:r>
          </a:p>
          <a:p>
            <a:pPr algn="r" rtl="1">
              <a:spcBef>
                <a:spcPts val="600"/>
              </a:spcBef>
            </a:pPr>
            <a:r>
              <a:rPr lang="ar-EG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  -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تشجيع 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التعاون لمكافحة الرسائل الدخيلة</a:t>
            </a:r>
            <a:endParaRPr lang="en-US" dirty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algn="r" rtl="1"/>
            <a:r>
              <a:rPr lang="ar-EG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  -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تحسين 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أمن الشبكات وحماية الخصوصية</a:t>
            </a:r>
            <a:endParaRPr lang="en-US" dirty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algn="r" rtl="1">
              <a:spcBef>
                <a:spcPts val="600"/>
              </a:spcBef>
            </a:pPr>
            <a:r>
              <a:rPr lang="en-US" altLang="zh-CN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 </a:t>
            </a:r>
            <a:r>
              <a:rPr lang="ar-EG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في 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المادة </a:t>
            </a: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33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من دستور الاتحاد، تعترف الدول الأعضاء بحق الجمهور في التراسل من </a:t>
            </a:r>
            <a:r>
              <a:rPr lang="ar-EG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خلال </a:t>
            </a:r>
            <a:r>
              <a:rPr lang="ar-EG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الاتصالات 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الدولية</a:t>
            </a:r>
            <a:endParaRPr lang="en-US" dirty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algn="r" rtl="1">
              <a:spcBef>
                <a:spcPts val="600"/>
              </a:spcBef>
            </a:pPr>
            <a:r>
              <a:rPr lang="en-US" altLang="zh-CN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 </a:t>
            </a:r>
            <a:r>
              <a:rPr lang="ar-EG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تتخذ 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معظم البلدان بالفعل تدابير لحماية مثلاً حقوق التأليف والنشر لأصحابها، ولمنع </a:t>
            </a:r>
            <a:r>
              <a:rPr lang="ar-EG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التشهير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، وغير 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ذلك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. ويُسمح بهذه التدابير في المادة </a:t>
            </a: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34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من دستور الاتحاد الدولي </a:t>
            </a:r>
            <a:r>
              <a:rPr lang="ar-EG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للاتصالات</a:t>
            </a:r>
            <a:endParaRPr lang="en-US" dirty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algn="r" rtl="1">
              <a:spcBef>
                <a:spcPts val="600"/>
              </a:spcBef>
            </a:pPr>
            <a:r>
              <a:rPr lang="en-US" altLang="zh-CN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 </a:t>
            </a:r>
            <a:r>
              <a:rPr lang="ar-EG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لا 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يمكن للوائح الاتصالات الدولية أن تتعارض مع الدستور</a:t>
            </a:r>
            <a:endParaRPr lang="en-US" dirty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algn="r" defTabSz="914400" rtl="1" fontAlgn="base">
              <a:lnSpc>
                <a:spcPts val="2200"/>
              </a:lnSpc>
              <a:spcBef>
                <a:spcPts val="1200"/>
              </a:spcBef>
              <a:tabLst>
                <a:tab pos="271463" algn="r"/>
              </a:tabLst>
            </a:pPr>
            <a:endParaRPr kumimoji="0" lang="ar-EG" altLang="zh-CN" sz="16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Calibri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538109" y="972966"/>
            <a:ext cx="6334476" cy="861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0E438A"/>
              </a:buClr>
              <a:buSzPct val="110000"/>
            </a:pPr>
            <a:r>
              <a:rPr lang="ar-EG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يمكن للمؤتمر العالمي للاتصالات الدولية أن يُلحق الضرر بمصالح المستهلك</a:t>
            </a:r>
            <a:endParaRPr lang="en-GB" altLang="ko-KR" sz="2400" b="1" i="1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0" lvl="1">
              <a:buClr>
                <a:srgbClr val="0E438A"/>
              </a:buClr>
              <a:buSzPct val="110000"/>
            </a:pPr>
            <a:endParaRPr lang="en-GB" altLang="ko-KR" sz="2400" b="1" i="1" dirty="0">
              <a:solidFill>
                <a:srgbClr val="1F497D"/>
              </a:solidFill>
              <a:ea typeface="Gulim" pitchFamily="34" charset="-127"/>
            </a:endParaRPr>
          </a:p>
        </p:txBody>
      </p:sp>
      <p:sp>
        <p:nvSpPr>
          <p:cNvPr id="11" name="Rectangle 2867"/>
          <p:cNvSpPr>
            <a:spLocks noChangeArrowheads="1"/>
          </p:cNvSpPr>
          <p:nvPr/>
        </p:nvSpPr>
        <p:spPr bwMode="auto">
          <a:xfrm>
            <a:off x="1283379" y="-224370"/>
            <a:ext cx="738650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208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altLang="zh-CN" sz="3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أباطيل بشأن المؤتمر العالمي للاتصالات الدولية 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13/</a:t>
            </a:r>
            <a:r>
              <a:rPr lang="en-US" altLang="zh-CN" sz="3200" b="1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7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867"/>
          <p:cNvSpPr>
            <a:spLocks noChangeArrowheads="1"/>
          </p:cNvSpPr>
          <p:nvPr/>
        </p:nvSpPr>
        <p:spPr bwMode="auto">
          <a:xfrm>
            <a:off x="1580444" y="2572277"/>
            <a:ext cx="6892631" cy="348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ts val="21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altLang="zh-CN" sz="20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الحقائق</a:t>
            </a:r>
            <a:r>
              <a:rPr kumimoji="0" lang="ar-EG" altLang="zh-CN" sz="20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:</a:t>
            </a:r>
            <a:endParaRPr kumimoji="0" lang="ar-SY" altLang="zh-CN" sz="20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algn="r" rtl="1">
              <a:spcBef>
                <a:spcPts val="1200"/>
              </a:spcBef>
            </a:pP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هناك 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مقترحات من أجل</a:t>
            </a:r>
            <a:r>
              <a:rPr lang="en-US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:</a:t>
            </a:r>
          </a:p>
          <a:p>
            <a:pPr algn="r" rtl="1">
              <a:spcBef>
                <a:spcPts val="600"/>
              </a:spcBef>
            </a:pPr>
            <a:r>
              <a:rPr lang="en-US" altLang="zh-CN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</a:t>
            </a: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ar-EG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الحد 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من أسعار التجوال - على أساس التكاليف والأسعار في البلاد التي جرت زيارتها، </a:t>
            </a:r>
            <a:endParaRPr lang="ar-EG" dirty="0" smtClean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algn="r" rtl="1">
              <a:spcBef>
                <a:spcPts val="600"/>
              </a:spcBef>
            </a:pPr>
            <a:r>
              <a:rPr lang="ar-EG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أو الأسعار 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في بلد الأصل</a:t>
            </a:r>
            <a:endParaRPr lang="en-US" dirty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algn="r" rtl="1">
              <a:spcBef>
                <a:spcPts val="600"/>
              </a:spcBef>
            </a:pPr>
            <a:r>
              <a:rPr lang="en-US" altLang="zh-CN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 </a:t>
            </a:r>
            <a:r>
              <a:rPr lang="ar-EG" altLang="zh-CN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ضمان 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شفافية أسعار، الجملة والتجزئة، بشكل عام للتجوال</a:t>
            </a:r>
            <a:endParaRPr lang="en-US" dirty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algn="r" rtl="1">
              <a:spcBef>
                <a:spcPts val="600"/>
              </a:spcBef>
            </a:pPr>
            <a:r>
              <a:rPr lang="en-US" altLang="zh-CN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 </a:t>
            </a:r>
            <a:r>
              <a:rPr lang="ar-EG" altLang="zh-CN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تشجيع 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التسعير على أساس التكلفة</a:t>
            </a:r>
            <a:endParaRPr lang="en-US" dirty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algn="r" rtl="1">
              <a:spcBef>
                <a:spcPts val="600"/>
              </a:spcBef>
            </a:pPr>
            <a:r>
              <a:rPr lang="en-US" altLang="zh-CN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 </a:t>
            </a:r>
            <a:r>
              <a:rPr lang="ar-EG" altLang="zh-CN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ضمان 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إرسال معرفات هوية الطرف المتصل</a:t>
            </a:r>
            <a:endParaRPr lang="en-US" dirty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algn="r" rtl="1">
              <a:spcBef>
                <a:spcPts val="600"/>
              </a:spcBef>
            </a:pPr>
            <a:r>
              <a:rPr lang="en-US" altLang="zh-CN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 </a:t>
            </a:r>
            <a:r>
              <a:rPr lang="ar-EG" altLang="zh-CN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مكافحة 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الاحتيال، وخاصة ذلك المتأتي من إساءة استخدام أرقام الهاتف</a:t>
            </a:r>
            <a:endParaRPr lang="en-US" dirty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algn="r" rtl="1">
              <a:spcBef>
                <a:spcPts val="600"/>
              </a:spcBef>
            </a:pPr>
            <a:r>
              <a:rPr lang="en-US" altLang="zh-CN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 </a:t>
            </a:r>
            <a:r>
              <a:rPr lang="ar-EG" altLang="zh-CN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تحسين 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الانتفاع للأشخاص ذوي الإعاقة </a:t>
            </a:r>
            <a:endParaRPr lang="en-US" dirty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algn="r" rtl="1">
              <a:spcBef>
                <a:spcPts val="600"/>
              </a:spcBef>
            </a:pPr>
            <a:endParaRPr kumimoji="0" lang="ar-EG" altLang="zh-CN" sz="16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Calibri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346199" y="1017337"/>
            <a:ext cx="7179733" cy="970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0E438A"/>
              </a:buClr>
              <a:buSzPct val="110000"/>
            </a:pPr>
            <a:r>
              <a:rPr lang="ar-EG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مقولة باطلة: لا سابق للمقترحات الداعية لإعطاء الصفة الإلزامية لتوصيات معينة يضعها قطاع تقييس الاتصالات</a:t>
            </a:r>
            <a:endParaRPr lang="en-GB" altLang="ko-KR" sz="2400" b="1" i="1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11" name="Rectangle 2867"/>
          <p:cNvSpPr>
            <a:spLocks noChangeArrowheads="1"/>
          </p:cNvSpPr>
          <p:nvPr/>
        </p:nvSpPr>
        <p:spPr bwMode="auto">
          <a:xfrm>
            <a:off x="1283379" y="-224370"/>
            <a:ext cx="738650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208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altLang="zh-CN" sz="3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أباطيل بشأن المؤتمر العالمي للاتصالات الدولية 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13/</a:t>
            </a:r>
            <a:r>
              <a:rPr lang="en-US" altLang="zh-CN" sz="3200" b="1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8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867"/>
          <p:cNvSpPr>
            <a:spLocks noChangeArrowheads="1"/>
          </p:cNvSpPr>
          <p:nvPr/>
        </p:nvSpPr>
        <p:spPr bwMode="auto">
          <a:xfrm>
            <a:off x="1523999" y="2865791"/>
            <a:ext cx="6892631" cy="246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ts val="21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altLang="zh-CN" sz="2000" b="1" i="1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الحقائ</a:t>
            </a:r>
            <a:r>
              <a:rPr lang="ar-EG" altLang="zh-CN" sz="2000" b="1" i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ق:</a:t>
            </a:r>
            <a:endParaRPr lang="en-US" dirty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marL="285750" indent="-285750" algn="r" rtl="1">
              <a:spcBef>
                <a:spcPts val="1200"/>
              </a:spcBef>
              <a:buFont typeface="Symbol" pitchFamily="18" charset="2"/>
              <a:buChar char="·"/>
            </a:pPr>
            <a:r>
              <a:rPr lang="ar-EG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العديد 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من التوصيات (المعايير) اعتُبرت ملزمة على نطاق واسع قبل عام </a:t>
            </a: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1988</a:t>
            </a:r>
            <a:endParaRPr lang="ar-EG" dirty="0" smtClean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marL="450850" indent="-450850" algn="r" rtl="1">
              <a:spcBef>
                <a:spcPts val="1200"/>
              </a:spcBef>
              <a:buFont typeface="Symbol" pitchFamily="18" charset="2"/>
              <a:buChar char="·"/>
            </a:pPr>
            <a:r>
              <a:rPr lang="ar-EG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من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الشائع في مجالات أخرى للقوانين أو اللوائح أن تعطي الصفة الإلزامية لتوصيات وضعتها منظمات خاصة: الكهرباء، والسباكة، والمحاسبة، وغيرها من المجالات</a:t>
            </a: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.</a:t>
            </a:r>
            <a:endParaRPr lang="ar-EG" dirty="0" smtClean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marL="450850" indent="-450850" algn="r" rtl="1">
              <a:spcBef>
                <a:spcPts val="1200"/>
              </a:spcBef>
              <a:buFont typeface="Symbol" pitchFamily="18" charset="2"/>
              <a:buChar char="·"/>
            </a:pP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لا 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يمكن أن تصبح التوصيات إلزامية إلا إذا جعلتها سلطة وطنية كذلك</a:t>
            </a:r>
            <a:r>
              <a:rPr lang="ar-SA" dirty="0"/>
              <a:t>.</a:t>
            </a:r>
            <a:endParaRPr lang="en-US" dirty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386474" y="990136"/>
            <a:ext cx="6987822" cy="1010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0E438A"/>
              </a:buClr>
              <a:buSzPct val="110000"/>
            </a:pPr>
            <a:r>
              <a:rPr lang="ar-EG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مقولة باطلة: المؤتمر العالمي للاتصالات الدولية هو عملية تنحدر من رأس الهرم إلى القاعدة</a:t>
            </a:r>
            <a:endParaRPr lang="en-GB" altLang="ko-KR" sz="2400" b="1" i="1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11" name="Rectangle 2867"/>
          <p:cNvSpPr>
            <a:spLocks noChangeArrowheads="1"/>
          </p:cNvSpPr>
          <p:nvPr/>
        </p:nvSpPr>
        <p:spPr bwMode="auto">
          <a:xfrm>
            <a:off x="1283379" y="-156636"/>
            <a:ext cx="738650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208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altLang="zh-CN" sz="3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أباطيل بشأن المؤتمر العالمي للاتصالات الدولية 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13/</a:t>
            </a:r>
            <a:r>
              <a:rPr lang="en-US" altLang="zh-CN" sz="3200" b="1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9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867"/>
          <p:cNvSpPr>
            <a:spLocks noChangeArrowheads="1"/>
          </p:cNvSpPr>
          <p:nvPr/>
        </p:nvSpPr>
        <p:spPr bwMode="auto">
          <a:xfrm>
            <a:off x="1794933" y="2459387"/>
            <a:ext cx="6621698" cy="362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ts val="21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altLang="zh-CN" sz="2000" b="1" i="1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الحقائ</a:t>
            </a:r>
            <a:r>
              <a:rPr kumimoji="0" lang="ar-EG" altLang="zh-CN" sz="20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ق:</a:t>
            </a:r>
            <a:endParaRPr lang="en-US" dirty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algn="r" rtl="1">
              <a:spcBef>
                <a:spcPts val="1200"/>
              </a:spcBef>
            </a:pPr>
            <a:r>
              <a:rPr lang="en-US" altLang="zh-CN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 </a:t>
            </a:r>
            <a:r>
              <a:rPr lang="ar-EG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إن أمانة الاتحاد الدولي للاتصالات تخدم رغبات الأعضاء. وتستند جميع المناقشات </a:t>
            </a:r>
            <a:r>
              <a:rPr lang="ar-EG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إلى المقترحات 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المقدمة من الدول الأعضاء في الاتحاد</a:t>
            </a:r>
            <a:endParaRPr lang="en-US" dirty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algn="r" rtl="1">
              <a:spcBef>
                <a:spcPts val="600"/>
              </a:spcBef>
            </a:pPr>
            <a:r>
              <a:rPr lang="en-US" altLang="zh-CN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 </a:t>
            </a:r>
            <a:r>
              <a:rPr lang="en-US" altLang="zh-CN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جرت 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مشاورات واسعة النطاق، بما فيها تلك التي تجاوزت نطاق الأعضاء في الاتحاد </a:t>
            </a:r>
            <a:endParaRPr lang="en-US" dirty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algn="r" rtl="1">
              <a:spcBef>
                <a:spcPts val="600"/>
              </a:spcBef>
            </a:pPr>
            <a:r>
              <a:rPr lang="en-US" altLang="zh-CN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 </a:t>
            </a:r>
            <a:r>
              <a:rPr lang="ar-EG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وقُدمت </a:t>
            </a:r>
            <a:r>
              <a:rPr lang="en-US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124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 من وثائق المدخلات إلى العملية التحضيرية للمؤتمر العالمي للاتصالات </a:t>
            </a:r>
            <a:r>
              <a:rPr lang="ar-EG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الدولية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. وبعد المناقشة، احتُفظ بأكثر من </a:t>
            </a: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450</a:t>
            </a:r>
            <a:r>
              <a:rPr lang="ar-EG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مقترحاً 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فردياً كي تستخدمها الدول </a:t>
            </a:r>
            <a:r>
              <a:rPr lang="ar-EG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الأعضاء</a:t>
            </a:r>
            <a:r>
              <a:rPr lang="ar-EG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عند 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إعداد مقترحاتها</a:t>
            </a:r>
            <a:endParaRPr lang="en-US" dirty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marL="285750" indent="-285750" algn="r" rtl="1">
              <a:spcBef>
                <a:spcPts val="600"/>
              </a:spcBef>
              <a:buFont typeface="Symbol" pitchFamily="18" charset="2"/>
              <a:buChar char="·"/>
            </a:pPr>
            <a:r>
              <a:rPr lang="ar-EG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يمكن 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للبلدان أن تشكل وفودها في المؤتمر العالمي للاتصالات الدولية لعام </a:t>
            </a:r>
            <a:r>
              <a:rPr lang="en-US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2012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 </a:t>
            </a:r>
            <a:endParaRPr lang="ar-EG" dirty="0" smtClean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algn="r" rtl="1"/>
            <a:r>
              <a:rPr lang="ar-EG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كما</a:t>
            </a:r>
            <a:r>
              <a:rPr lang="ar-EG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تريد</a:t>
            </a:r>
            <a:endParaRPr lang="ar-EG" dirty="0" smtClean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marL="285750" indent="-285750" algn="r" rtl="1">
              <a:spcBef>
                <a:spcPts val="600"/>
              </a:spcBef>
              <a:buFont typeface="Symbol" pitchFamily="18" charset="2"/>
              <a:buChar char="·"/>
            </a:pPr>
            <a:r>
              <a:rPr lang="ar-EG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وهي 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تشمل عادة أعضاء القطاعات في الاتحاد، ويمكن أن تشمل أي منظمة أخرى، </a:t>
            </a:r>
            <a:r>
              <a:rPr lang="ar-EG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سواء </a:t>
            </a:r>
            <a:r>
              <a:rPr lang="ar-EG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أ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كانت 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عضواً في الاتحاد أم لم تكن</a:t>
            </a:r>
            <a:endParaRPr lang="en-US" dirty="0" smtClean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algn="r"/>
            <a:endParaRPr lang="en-US" dirty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573314" y="1813719"/>
            <a:ext cx="7464375" cy="369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▪ </a:t>
            </a:r>
            <a:r>
              <a:rPr kumimoji="0" lang="ar-EG" altLang="zh-CN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   </a:t>
            </a:r>
            <a:r>
              <a:rPr kumimoji="0" lang="ar-EG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معلومات أساسية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▪ </a:t>
            </a:r>
            <a:r>
              <a:rPr kumimoji="0" lang="ar-EG" altLang="zh-CN" sz="200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  </a:t>
            </a:r>
            <a:r>
              <a:rPr kumimoji="0" lang="ar-EG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ما هي أهمية لوائح الاتصالات الدولية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▪ </a:t>
            </a:r>
            <a:r>
              <a:rPr kumimoji="0" lang="ar-EG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  الحاجة إلى مراجعة لوائح الاتصالات الدولية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▪ </a:t>
            </a:r>
            <a:r>
              <a:rPr kumimoji="0" lang="ar-EG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  العملية التحضيرية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▪ </a:t>
            </a:r>
            <a:r>
              <a:rPr kumimoji="0" lang="ar-EG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  بعض المقترحات الرئيسية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ar-EG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▪</a:t>
            </a:r>
            <a:r>
              <a:rPr kumimoji="0" lang="ar-EG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  أباطيل وأضاليل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ar-EG" altLang="zh-CN" sz="20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ar-EG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▪   التوقعات من المؤتمر العالمي للاتصالات الدولية لعام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(WCIT-2012) 2012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ar-EG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ar-SY" altLang="zh-CN" sz="20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▪   روابط إلكترونية مفيدة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14" y="368192"/>
            <a:ext cx="2725058" cy="4743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4600" y="365559"/>
            <a:ext cx="6474280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ar-EG" sz="29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المؤتمر العالمي للاتصالات الدولية 2012</a:t>
            </a:r>
            <a:endParaRPr lang="en-US" sz="29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9861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701793" y="1102085"/>
            <a:ext cx="6345766" cy="6900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0E438A"/>
              </a:buClr>
              <a:buSzPct val="110000"/>
            </a:pPr>
            <a:r>
              <a:rPr lang="ar-EG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مقولة باطلة: عملية المؤتمر العالمي للاتصالات الدولية تفتقر إلى الانفتاح والشفافية</a:t>
            </a:r>
            <a:endParaRPr lang="en-GB" altLang="ko-KR" sz="2400" b="1" i="1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0" lvl="1">
              <a:buClr>
                <a:srgbClr val="0E438A"/>
              </a:buClr>
              <a:buSzPct val="110000"/>
            </a:pPr>
            <a:endParaRPr lang="en-GB" altLang="ko-KR" sz="2400" b="1" i="1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11" name="Rectangle 2867"/>
          <p:cNvSpPr>
            <a:spLocks noChangeArrowheads="1"/>
          </p:cNvSpPr>
          <p:nvPr/>
        </p:nvSpPr>
        <p:spPr bwMode="auto">
          <a:xfrm>
            <a:off x="1283379" y="-156636"/>
            <a:ext cx="738650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208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altLang="zh-CN" sz="3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أباطيل بشأن المؤتمر العالمي للاتصالات الدولية 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13/10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867"/>
          <p:cNvSpPr>
            <a:spLocks noChangeArrowheads="1"/>
          </p:cNvSpPr>
          <p:nvPr/>
        </p:nvSpPr>
        <p:spPr bwMode="auto">
          <a:xfrm>
            <a:off x="1840087" y="2459387"/>
            <a:ext cx="6463653" cy="316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ts val="21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altLang="zh-CN" sz="2000" b="1" i="1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الحقائ</a:t>
            </a:r>
            <a:r>
              <a:rPr kumimoji="0" lang="ar-EG" altLang="zh-CN" sz="20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ق:</a:t>
            </a:r>
            <a:endParaRPr lang="en-US" dirty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algn="r" rtl="1">
              <a:spcBef>
                <a:spcPts val="1200"/>
              </a:spcBef>
            </a:pPr>
            <a:r>
              <a:rPr lang="en-US" altLang="zh-CN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 </a:t>
            </a:r>
            <a:r>
              <a:rPr lang="ar-EG" altLang="zh-CN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	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 لجميع أعضاء الاتحاد الدولي للاتصالات مطلق الحرية في الوصول إلى جميع </a:t>
            </a:r>
            <a:r>
              <a:rPr lang="ar-EG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وثائق المؤتمر 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ومتابعة وقائع البث الصوتي للمناقشات الدائرة فيه</a:t>
            </a:r>
            <a:endParaRPr lang="en-US" dirty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algn="r" rtl="1">
              <a:spcBef>
                <a:spcPts val="600"/>
              </a:spcBef>
            </a:pPr>
            <a:r>
              <a:rPr lang="en-US" altLang="zh-CN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 </a:t>
            </a:r>
            <a:r>
              <a:rPr lang="ar-EG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هناك توقع من الدول الأعضاء، وتشجيع لها، لأن تتشاور مع مواطنيها وأن تمكنهم </a:t>
            </a:r>
            <a:r>
              <a:rPr lang="ar-EG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من الاطلاع على وثائق المؤتمر التي يفضل أن تتاح لهم باللغة الوطنية</a:t>
            </a:r>
            <a:endParaRPr lang="en-US" dirty="0" smtClean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algn="r" rtl="1">
              <a:spcBef>
                <a:spcPts val="600"/>
              </a:spcBef>
            </a:pPr>
            <a:r>
              <a:rPr lang="en-US" altLang="zh-CN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 </a:t>
            </a:r>
            <a:r>
              <a:rPr lang="ar-EG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يقدم 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الاتحاد معلومات على موقعه الإلكتروني، ويتيح حيزاً فيه لإضافة تعليقات من </a:t>
            </a:r>
            <a:r>
              <a:rPr lang="ar-EG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أي صاحب 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مصلحة</a:t>
            </a:r>
            <a:endParaRPr lang="en-US" dirty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algn="r" rtl="1">
              <a:spcBef>
                <a:spcPts val="600"/>
              </a:spcBef>
            </a:pPr>
            <a:r>
              <a:rPr lang="en-US" altLang="zh-CN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 </a:t>
            </a:r>
            <a:r>
              <a:rPr lang="ar-EG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ستكون 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الجلسات العامة للمؤتمر وبعض اجتماعات اللجان مفتوحة للجمهور (على أن </a:t>
            </a:r>
            <a:r>
              <a:rPr lang="ar-EG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يتقرر 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ذلك رسمياً في يوم الافتتاح)</a:t>
            </a:r>
            <a:endParaRPr lang="en-US" dirty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algn="r" rtl="1">
              <a:spcBef>
                <a:spcPts val="1200"/>
              </a:spcBef>
            </a:pPr>
            <a:endParaRPr lang="ar-EG" altLang="zh-CN" dirty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115126" y="1103691"/>
            <a:ext cx="7723011" cy="595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0E438A"/>
              </a:buClr>
              <a:buSzPct val="110000"/>
            </a:pPr>
            <a:r>
              <a:rPr lang="ar-SY" altLang="ko-KR" sz="22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مقولة باطلة: قد تُهيمن</a:t>
            </a:r>
            <a:r>
              <a:rPr lang="ar-EG" altLang="ko-KR" sz="22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بلدان سلطوية</a:t>
            </a:r>
            <a:r>
              <a:rPr lang="ar-SY" altLang="ko-KR" sz="22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على المؤتمر العالمي للاتصالات الدولية</a:t>
            </a:r>
            <a:endParaRPr lang="en-GB" altLang="ko-KR" sz="2200" b="1" i="1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0" lvl="1">
              <a:buClr>
                <a:srgbClr val="0E438A"/>
              </a:buClr>
              <a:buSzPct val="110000"/>
            </a:pPr>
            <a:endParaRPr lang="en-GB" altLang="ko-KR" sz="2400" b="1" i="1" dirty="0">
              <a:solidFill>
                <a:srgbClr val="1F497D"/>
              </a:solidFill>
              <a:ea typeface="Gulim" pitchFamily="34" charset="-127"/>
            </a:endParaRPr>
          </a:p>
        </p:txBody>
      </p:sp>
      <p:sp>
        <p:nvSpPr>
          <p:cNvPr id="12" name="Rectangle 2867"/>
          <p:cNvSpPr>
            <a:spLocks noChangeArrowheads="1"/>
          </p:cNvSpPr>
          <p:nvPr/>
        </p:nvSpPr>
        <p:spPr bwMode="auto">
          <a:xfrm>
            <a:off x="1283379" y="-156636"/>
            <a:ext cx="738650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208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altLang="zh-CN" sz="3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أباطيل بشأن المؤتمر العالمي للاتصالات الدولية 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13/11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867"/>
          <p:cNvSpPr>
            <a:spLocks noChangeArrowheads="1"/>
          </p:cNvSpPr>
          <p:nvPr/>
        </p:nvSpPr>
        <p:spPr bwMode="auto">
          <a:xfrm>
            <a:off x="1840087" y="2515831"/>
            <a:ext cx="6463653" cy="280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ts val="21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altLang="zh-CN" sz="2000" b="1" i="1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الحقائ</a:t>
            </a:r>
            <a:r>
              <a:rPr kumimoji="0" lang="ar-EG" altLang="zh-CN" sz="20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ق:</a:t>
            </a:r>
            <a:endParaRPr lang="en-US" dirty="0" smtClean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algn="r" rtl="1">
              <a:spcBef>
                <a:spcPts val="1200"/>
              </a:spcBef>
            </a:pPr>
            <a:r>
              <a:rPr lang="en-US" altLang="zh-CN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 </a:t>
            </a: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لكل من الدول الأعضاء البالغ عددها</a:t>
            </a:r>
            <a:r>
              <a:rPr lang="ar-SY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193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 في الاتحاد الدولي للاتصالات حقوق </a:t>
            </a: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متساوية: ويسري مبدأ صوت واحد لكل دولة</a:t>
            </a:r>
            <a:endParaRPr lang="en-US" dirty="0" smtClean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algn="r" rtl="1">
              <a:spcBef>
                <a:spcPts val="600"/>
              </a:spcBef>
            </a:pPr>
            <a:r>
              <a:rPr lang="en-US" altLang="zh-CN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 </a:t>
            </a: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لن يُقبل أي مقترح ما لم ينل تأييداً واسع النطاق</a:t>
            </a:r>
            <a:endParaRPr lang="en-US" dirty="0" smtClean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algn="r" rtl="1">
              <a:spcBef>
                <a:spcPts val="600"/>
              </a:spcBef>
            </a:pPr>
            <a:r>
              <a:rPr lang="en-US" altLang="zh-CN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 </a:t>
            </a: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يمكن اتخاذ القرارات بأغلبية الأصوات، بيد أن ذلك سيكون خروجاً عن المألوف: </a:t>
            </a: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فعادة ما تتخذ القرارات بتوافق الآراء</a:t>
            </a:r>
            <a:endParaRPr lang="en-US" dirty="0" smtClean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algn="r" rtl="1">
              <a:spcBef>
                <a:spcPts val="600"/>
              </a:spcBef>
            </a:pPr>
            <a:r>
              <a:rPr lang="en-US" altLang="zh-CN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 </a:t>
            </a:r>
            <a:r>
              <a:rPr lang="ar-SY" altLang="zh-CN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لكل دولة حرية رفض التوقيع أو المصادقة على النص المتفق عليه في نهاية </a:t>
            </a: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المطاف في المؤتمر العالمي للاتصالات الدولية لعام</a:t>
            </a:r>
            <a:r>
              <a:rPr lang="ar-SY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2012</a:t>
            </a:r>
            <a:endParaRPr lang="ar-EG" altLang="zh-CN" dirty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642669" y="961712"/>
            <a:ext cx="8344697" cy="833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0E438A"/>
              </a:buClr>
              <a:buSzPct val="110000"/>
            </a:pPr>
            <a:r>
              <a:rPr lang="ar-EG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مقولة باطلة: يمكن للمؤتمر العالمي للاتصالات الدولية أن يُسفر</a:t>
            </a:r>
            <a:br>
              <a:rPr lang="ar-EG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ar-EG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عن قرارات تجافي مصالح البلدان </a:t>
            </a:r>
            <a:endParaRPr lang="en-GB" altLang="ko-KR" sz="2400" b="1" i="1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0" lvl="1">
              <a:buClr>
                <a:srgbClr val="0E438A"/>
              </a:buClr>
              <a:buSzPct val="110000"/>
            </a:pPr>
            <a:endParaRPr lang="en-GB" altLang="ko-KR" sz="2400" b="1" i="1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12" name="Rectangle 2867"/>
          <p:cNvSpPr>
            <a:spLocks noChangeArrowheads="1"/>
          </p:cNvSpPr>
          <p:nvPr/>
        </p:nvSpPr>
        <p:spPr bwMode="auto">
          <a:xfrm>
            <a:off x="1283379" y="-156636"/>
            <a:ext cx="738650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208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altLang="zh-CN" sz="3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أباطيل بشأن المؤتمر العالمي للاتصالات الدولية 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13/12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867"/>
          <p:cNvSpPr>
            <a:spLocks noChangeArrowheads="1"/>
          </p:cNvSpPr>
          <p:nvPr/>
        </p:nvSpPr>
        <p:spPr bwMode="auto">
          <a:xfrm>
            <a:off x="1986844" y="2707744"/>
            <a:ext cx="6316896" cy="210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ts val="21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altLang="zh-CN" sz="2000" b="1" i="1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الحقائ</a:t>
            </a:r>
            <a:r>
              <a:rPr kumimoji="0" lang="ar-EG" altLang="zh-CN" sz="20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ق:</a:t>
            </a:r>
            <a:endParaRPr lang="en-US" dirty="0" smtClean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algn="r" rtl="1">
              <a:spcBef>
                <a:spcPts val="1200"/>
              </a:spcBef>
            </a:pPr>
            <a:r>
              <a:rPr lang="en-US" altLang="zh-CN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 </a:t>
            </a:r>
            <a:r>
              <a:rPr lang="en-US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تضم عضوية الاتحاد الدولي للاتصالات العديد من الدول من البلدان النامية، </a:t>
            </a:r>
            <a:r>
              <a:rPr lang="ar-EG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وممثليها </a:t>
            </a:r>
            <a:r>
              <a:rPr lang="ar-SA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على اطلاع جيد وإعداد جيد لتمثيل مصالح مواطنيها</a:t>
            </a:r>
            <a:endParaRPr lang="en-US" dirty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algn="r" rtl="1">
              <a:spcBef>
                <a:spcPts val="600"/>
              </a:spcBef>
            </a:pPr>
            <a:r>
              <a:rPr lang="en-US" altLang="zh-CN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 </a:t>
            </a:r>
            <a:r>
              <a:rPr lang="ar-EG" altLang="zh-CN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تتمثل إحدى أكبر أولويات الاتحاد في نشر التوصيلية - وخاصة توصيلية النطاق </a:t>
            </a:r>
            <a:r>
              <a:rPr lang="ar-EG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العريض - لتشمل كل المجتمعات. ويتيح المؤتمر فرصة لوضع إطار لدعم ذلك </a:t>
            </a:r>
            <a:r>
              <a:rPr lang="ar-EG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في المستقبل</a:t>
            </a:r>
            <a:endParaRPr lang="en-US" dirty="0" smtClean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algn="r" rtl="1">
              <a:spcBef>
                <a:spcPts val="1200"/>
              </a:spcBef>
            </a:pPr>
            <a:endParaRPr lang="ar-EG" dirty="0" smtClean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348234" y="991345"/>
            <a:ext cx="7124087" cy="871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0E438A"/>
              </a:buClr>
              <a:buSzPct val="110000"/>
            </a:pPr>
            <a:r>
              <a:rPr lang="ar-EG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مقولة باطلة: كانت هناك موجة من الاحتجاج العفوي ضد المؤتمر العالمي للاتصالات الدولية</a:t>
            </a:r>
            <a:endParaRPr lang="en-GB" altLang="ko-KR" sz="2400" b="1" i="1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0" lvl="1">
              <a:buClr>
                <a:srgbClr val="0E438A"/>
              </a:buClr>
              <a:buSzPct val="110000"/>
            </a:pPr>
            <a:endParaRPr lang="en-GB" altLang="ko-KR" sz="2400" i="1" dirty="0">
              <a:solidFill>
                <a:srgbClr val="1F497D"/>
              </a:solidFill>
              <a:ea typeface="Gulim" pitchFamily="34" charset="-127"/>
            </a:endParaRPr>
          </a:p>
        </p:txBody>
      </p:sp>
      <p:sp>
        <p:nvSpPr>
          <p:cNvPr id="12" name="Rectangle 2867"/>
          <p:cNvSpPr>
            <a:spLocks noChangeArrowheads="1"/>
          </p:cNvSpPr>
          <p:nvPr/>
        </p:nvSpPr>
        <p:spPr bwMode="auto">
          <a:xfrm>
            <a:off x="1283379" y="-156636"/>
            <a:ext cx="738650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208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altLang="zh-CN" sz="3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أباطيل بشأن المؤتمر العالمي للاتصالات الدولية 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13/1</a:t>
            </a:r>
            <a:r>
              <a:rPr lang="en-US" altLang="zh-CN" sz="3200" b="1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3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867"/>
          <p:cNvSpPr>
            <a:spLocks noChangeArrowheads="1"/>
          </p:cNvSpPr>
          <p:nvPr/>
        </p:nvSpPr>
        <p:spPr bwMode="auto">
          <a:xfrm>
            <a:off x="1986844" y="2707744"/>
            <a:ext cx="6316896" cy="272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ts val="21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altLang="zh-CN" sz="2000" b="1" i="1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الحقائ</a:t>
            </a:r>
            <a:r>
              <a:rPr kumimoji="0" lang="ar-EG" altLang="zh-CN" sz="20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ق:</a:t>
            </a:r>
            <a:endParaRPr lang="en-US" dirty="0" smtClean="0">
              <a:solidFill>
                <a:srgbClr val="1F497D"/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algn="r" rtl="1">
              <a:spcBef>
                <a:spcPts val="600"/>
              </a:spcBef>
            </a:pPr>
            <a:r>
              <a:rPr lang="en-US" altLang="zh-CN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 </a:t>
            </a:r>
            <a:r>
              <a:rPr lang="ar-EG" altLang="zh-CN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	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كانت </a:t>
            </a: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جماعات الضغط المنظمة تفعل 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فعلها </a:t>
            </a:r>
            <a:endParaRPr lang="ar-E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rtl="1">
              <a:spcBef>
                <a:spcPts val="600"/>
              </a:spcBef>
            </a:pPr>
            <a:r>
              <a:rPr lang="en-US" altLang="zh-CN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 </a:t>
            </a:r>
            <a:r>
              <a:rPr lang="ar-EG" altLang="zh-CN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	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ولا تزال</a:t>
            </a:r>
            <a:r>
              <a:rPr lang="ar-E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تكرر </a:t>
            </a: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العديد من المقالات 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المتعلقة </a:t>
            </a: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بالمؤتمر الأضاليل نفسها 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بنفس</a:t>
            </a:r>
            <a:r>
              <a:rPr lang="ar-EG" dirty="0" smtClean="0">
                <a:solidFill>
                  <a:schemeClr val="accent1">
                    <a:lumMod val="75000"/>
                  </a:schemeClr>
                </a:solidFill>
              </a:rPr>
              <a:t>	ا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لعبارات </a:t>
            </a: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أحياناً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r" rtl="1">
              <a:spcBef>
                <a:spcPts val="600"/>
              </a:spcBef>
            </a:pPr>
            <a:r>
              <a:rPr lang="en-US" altLang="zh-CN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 </a:t>
            </a:r>
            <a:r>
              <a:rPr lang="ar-EG" altLang="zh-CN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	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سُربت </a:t>
            </a: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وثائق على نحو انتقائي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r" rtl="1">
              <a:spcBef>
                <a:spcPts val="600"/>
              </a:spcBef>
            </a:pPr>
            <a:r>
              <a:rPr lang="en-US" altLang="zh-CN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 </a:t>
            </a:r>
            <a:r>
              <a:rPr lang="ar-EG" altLang="zh-CN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	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قيل </a:t>
            </a:r>
            <a:r>
              <a:rPr lang="ar-EG" dirty="0">
                <a:solidFill>
                  <a:schemeClr val="accent1">
                    <a:lumMod val="75000"/>
                  </a:schemeClr>
                </a:solidFill>
              </a:rPr>
              <a:t>إ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ن </a:t>
            </a: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الوثائق تتعلق بالمؤتمر، في حين أن لا صلة رسمية لها بالمؤتمر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r" rtl="1">
              <a:spcBef>
                <a:spcPts val="600"/>
              </a:spcBef>
            </a:pPr>
            <a:r>
              <a:rPr lang="en-US" altLang="zh-CN" dirty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 </a:t>
            </a:r>
            <a:r>
              <a:rPr lang="ar-EG" altLang="zh-CN" dirty="0" smtClean="0">
                <a:solidFill>
                  <a:srgbClr val="1F497D"/>
                </a:solidFill>
                <a:latin typeface="Calibri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	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هناك </a:t>
            </a: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العديد من المقالات والتعليقات الأخرى التي تقدم وجهة نظر متوازنة </a:t>
            </a:r>
            <a:r>
              <a:rPr lang="ar-EG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وإيجابية</a:t>
            </a:r>
            <a:endParaRPr lang="ar-EG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76676" y="804214"/>
            <a:ext cx="77843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EG" sz="2400" b="1" dirty="0" smtClean="0">
                <a:solidFill>
                  <a:schemeClr val="tx2"/>
                </a:solidFill>
              </a:rPr>
              <a:t>التوقعات من المؤتمر العالمي للاتصالات الدولية لعام </a:t>
            </a:r>
            <a:r>
              <a:rPr lang="en-US" sz="2400" b="1" dirty="0" smtClean="0">
                <a:solidFill>
                  <a:schemeClr val="tx2"/>
                </a:solidFill>
              </a:rPr>
              <a:t>2012</a:t>
            </a:r>
            <a:r>
              <a:rPr lang="ar-EG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(WCIT-12)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" name="Rectangle 2867"/>
          <p:cNvSpPr>
            <a:spLocks noChangeArrowheads="1"/>
          </p:cNvSpPr>
          <p:nvPr/>
        </p:nvSpPr>
        <p:spPr bwMode="auto">
          <a:xfrm>
            <a:off x="1873958" y="1655064"/>
            <a:ext cx="6389509" cy="349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algn="r" rtl="1">
              <a:spcBef>
                <a:spcPts val="1200"/>
              </a:spcBef>
            </a:pPr>
            <a:r>
              <a:rPr lang="ar-SY" altLang="zh-CN" sz="2400" b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▪ </a:t>
            </a:r>
            <a:r>
              <a:rPr lang="ar-EG" altLang="zh-CN" sz="2400" b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sz="2200" i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يتيح </a:t>
            </a:r>
            <a:r>
              <a:rPr lang="ar-SA" sz="2200" i="1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المؤتمر فرصة مهمة لزيادة التعاون الإيجابي فيما بين البلدان</a:t>
            </a:r>
            <a:endParaRPr lang="en-US" sz="2200" i="1" dirty="0">
              <a:solidFill>
                <a:srgbClr val="1F497D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algn="r" rtl="1">
              <a:spcBef>
                <a:spcPts val="1200"/>
              </a:spcBef>
            </a:pPr>
            <a:r>
              <a:rPr lang="ar-SY" altLang="zh-CN" sz="2400" b="1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▪ </a:t>
            </a:r>
            <a:r>
              <a:rPr lang="ar-EG" altLang="zh-CN" sz="2400" b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sz="2200" i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ويمكن </a:t>
            </a:r>
            <a:r>
              <a:rPr lang="ar-SA" sz="2200" i="1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أن يأخذ بيد البلدان في بلوغ مستويات جديدة من التنمية </a:t>
            </a:r>
            <a:r>
              <a:rPr lang="ar-EG" sz="2200" i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sz="2200" i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الاقتصادية </a:t>
            </a:r>
            <a:r>
              <a:rPr lang="ar-SA" sz="2200" i="1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والاجتماعية من خلال تحسين خدمات تكنولوجيا </a:t>
            </a:r>
            <a:r>
              <a:rPr lang="ar-EG" sz="2200" i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sz="2200" i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المعلومات </a:t>
            </a:r>
            <a:r>
              <a:rPr lang="ar-SA" sz="2200" i="1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والاتصالات</a:t>
            </a:r>
            <a:endParaRPr lang="en-US" sz="2200" i="1" dirty="0">
              <a:solidFill>
                <a:srgbClr val="1F497D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algn="r" rtl="1">
              <a:spcBef>
                <a:spcPts val="1200"/>
              </a:spcBef>
            </a:pPr>
            <a:r>
              <a:rPr lang="ar-SY" altLang="zh-CN" sz="2400" b="1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▪ </a:t>
            </a:r>
            <a:r>
              <a:rPr lang="ar-EG" sz="22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sz="2200" i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والهدف </a:t>
            </a:r>
            <a:r>
              <a:rPr lang="ar-SA" sz="2200" i="1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هو جعل لوائح الاتصالات الدولية وثيقة الصلة وقيّمة لجميع </a:t>
            </a:r>
            <a:r>
              <a:rPr lang="ar-EG" sz="2200" i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sz="2200" i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أصحاب </a:t>
            </a:r>
            <a:r>
              <a:rPr lang="ar-SA" sz="2200" i="1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المصلحة، بحيث تعالج وتخفف الكثير من المخاوف </a:t>
            </a:r>
            <a:r>
              <a:rPr lang="ar-SA" sz="2200" i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الحالية</a:t>
            </a:r>
            <a:endParaRPr lang="ar-EG" sz="2200" i="1" dirty="0">
              <a:solidFill>
                <a:srgbClr val="1F497D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algn="r" rtl="1">
              <a:spcBef>
                <a:spcPts val="1200"/>
              </a:spcBef>
            </a:pPr>
            <a:r>
              <a:rPr lang="ar-SY" altLang="zh-CN" sz="2400" b="1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▪ </a:t>
            </a:r>
            <a:r>
              <a:rPr lang="ar-EG" sz="22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sz="2200" i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وهو </a:t>
            </a:r>
            <a:r>
              <a:rPr lang="ar-SA" sz="2200" i="1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فرصة سانحة - لا ينبغي إهدارها – لشق طريق إلى نظام </a:t>
            </a:r>
            <a:r>
              <a:rPr lang="ar-EG" sz="2200" i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sz="2200" i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الاتصالات </a:t>
            </a:r>
            <a:r>
              <a:rPr lang="ar-SA" sz="2200" i="1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العالمية المستدامة والشاملة للجميع </a:t>
            </a:r>
            <a:r>
              <a:rPr lang="ar-SA" sz="2200" i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مستقبلا</a:t>
            </a:r>
            <a:endParaRPr kumimoji="0" lang="ar-EG" altLang="zh-CN" sz="2200" b="0" i="1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858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899372" y="634879"/>
            <a:ext cx="3645553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EG" sz="3000" b="1" dirty="0" smtClean="0">
                <a:solidFill>
                  <a:schemeClr val="tx2"/>
                </a:solidFill>
              </a:rPr>
              <a:t>روابط إلكترونية مفيدة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5" name="Rectangle 2867"/>
          <p:cNvSpPr>
            <a:spLocks noChangeArrowheads="1"/>
          </p:cNvSpPr>
          <p:nvPr/>
        </p:nvSpPr>
        <p:spPr bwMode="auto">
          <a:xfrm>
            <a:off x="1715912" y="1801821"/>
            <a:ext cx="6637866" cy="349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algn="r" rtl="1">
              <a:spcBef>
                <a:spcPts val="1200"/>
              </a:spcBef>
            </a:pPr>
            <a:r>
              <a:rPr lang="ar-EG" altLang="zh-CN" sz="1750" b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sz="1750" b="1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الموقع الإلكتروني للمؤتمر العالمي للاتصالات الدولية لعام </a:t>
            </a:r>
            <a:r>
              <a:rPr lang="en-US" sz="1500" b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(WCIT-12) 2012 </a:t>
            </a:r>
            <a:r>
              <a:rPr lang="ar-SA" sz="1500" b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:</a:t>
            </a:r>
            <a:endParaRPr lang="ar-SY" sz="1500" b="1" dirty="0" smtClean="0">
              <a:solidFill>
                <a:srgbClr val="1F497D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algn="r" rtl="1"/>
            <a:r>
              <a:rPr lang="ar-SY" sz="15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es-ES" sz="150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  <a:hlinkClick r:id="rId2"/>
              </a:rPr>
              <a:t>http://</a:t>
            </a:r>
            <a:r>
              <a:rPr lang="es-ES" sz="1500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  <a:hlinkClick r:id="rId2"/>
              </a:rPr>
              <a:t>www.itu.int/en/wcit-12/Pages/default.aspx</a:t>
            </a:r>
            <a:endParaRPr lang="ar-EG" sz="1500" dirty="0" smtClean="0">
              <a:solidFill>
                <a:srgbClr val="1F497D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450850" indent="-450850" algn="r" rtl="1">
              <a:spcBef>
                <a:spcPts val="1800"/>
              </a:spcBef>
            </a:pPr>
            <a:r>
              <a:rPr lang="ar-SY" altLang="zh-CN" sz="175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sz="1750" b="1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إحاطات بالمعلومات الأساسية عن المؤتمر العالمي للاتصالات الدولية، </a:t>
            </a:r>
            <a:r>
              <a:rPr lang="ar-SA" sz="1750" b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وأسئلة</a:t>
            </a:r>
            <a:r>
              <a:rPr lang="ar-SY" sz="1750" b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وأجوبة:</a:t>
            </a:r>
            <a:endParaRPr lang="ar-EG" sz="1750" b="1" dirty="0" smtClean="0">
              <a:solidFill>
                <a:srgbClr val="1F497D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450850" indent="-450850" algn="r" rtl="1"/>
            <a:r>
              <a:rPr lang="en-US" sz="1750" b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EG" sz="1750" b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ko-KR" sz="1600" u="sng" dirty="0" smtClean="0">
                <a:solidFill>
                  <a:srgbClr val="0000FF"/>
                </a:solidFill>
                <a:ea typeface="Gulim" pitchFamily="34" charset="-127"/>
              </a:rPr>
              <a:t>http</a:t>
            </a:r>
            <a:r>
              <a:rPr lang="en-US" altLang="ko-KR" sz="1600" u="sng" dirty="0">
                <a:solidFill>
                  <a:srgbClr val="0000FF"/>
                </a:solidFill>
                <a:ea typeface="Gulim" pitchFamily="34" charset="-127"/>
              </a:rPr>
              <a:t>://www.itu.int/en/wcit-12/Pages/WCIT-backgroundbriefs.aspx</a:t>
            </a:r>
          </a:p>
          <a:p>
            <a:pPr marL="450850" indent="-450850" algn="r" rtl="1">
              <a:spcBef>
                <a:spcPts val="1800"/>
              </a:spcBef>
            </a:pPr>
            <a:r>
              <a:rPr lang="ar-SY" altLang="zh-CN" sz="1750" b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ar-SA" sz="1750" b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الموقع </a:t>
            </a:r>
            <a:r>
              <a:rPr lang="ar-SA" sz="1750" b="1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الإلكتروني لفريق العمل التابع للمجلس المعني بالأعمال التحضيرية للمؤتمر </a:t>
            </a:r>
            <a:r>
              <a:rPr lang="ar-SA" sz="1750" b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العالمي </a:t>
            </a:r>
            <a:r>
              <a:rPr lang="ar-SA" sz="1750" b="1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للاتصالات الدولية لعام </a:t>
            </a:r>
            <a:r>
              <a:rPr lang="en-US" sz="1500" b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2012</a:t>
            </a:r>
            <a:r>
              <a:rPr lang="ar-SA" sz="1500" b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ar-SA" sz="1500" b="1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(</a:t>
            </a:r>
            <a:r>
              <a:rPr lang="en-US" sz="1500" b="1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CWG-WCIT12</a:t>
            </a:r>
            <a:r>
              <a:rPr lang="ar-SA" sz="1500" b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)</a:t>
            </a:r>
            <a:r>
              <a:rPr lang="ar-SY" sz="1500" b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:</a:t>
            </a:r>
            <a:endParaRPr lang="ar-SY" sz="1600" b="1" u="sng" dirty="0"/>
          </a:p>
          <a:p>
            <a:pPr marL="450850" algn="r" rtl="1"/>
            <a:r>
              <a:rPr lang="en-US" sz="1600" u="sng" dirty="0" smtClean="0">
                <a:hlinkClick r:id="rId3"/>
              </a:rPr>
              <a:t>http</a:t>
            </a:r>
            <a:r>
              <a:rPr lang="en-US" sz="1600" u="sng" dirty="0">
                <a:hlinkClick r:id="rId3"/>
              </a:rPr>
              <a:t>://www.itu.int/council/groups/cwg-wcit12/index.html</a:t>
            </a:r>
            <a:endParaRPr lang="en-US" sz="1500" dirty="0" smtClean="0">
              <a:solidFill>
                <a:srgbClr val="1F497D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algn="r" rtl="1">
              <a:spcBef>
                <a:spcPts val="1800"/>
              </a:spcBef>
            </a:pPr>
            <a:r>
              <a:rPr lang="en-US" sz="1600" dirty="0" smtClean="0"/>
              <a:t>	</a:t>
            </a:r>
            <a:r>
              <a:rPr lang="ar-SA" sz="1750" b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مشروع لوائح الاتصالات الدولية في المستقبل، وموقع للتعليقات من العموم</a:t>
            </a:r>
            <a:r>
              <a:rPr lang="en-US" sz="1750" b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:</a:t>
            </a:r>
            <a:endParaRPr lang="en-US" altLang="zh-CN" sz="1600" b="1" dirty="0" smtClean="0">
              <a:solidFill>
                <a:srgbClr val="1F497D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algn="r" rtl="1"/>
            <a:r>
              <a:rPr lang="en-US" altLang="zh-CN" sz="1600" b="1" dirty="0" smtClean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en-US" sz="1600" u="sng" dirty="0">
                <a:hlinkClick r:id="rId4"/>
              </a:rPr>
              <a:t> http://www.itu.int/en/wcit-12/Pages/public.aspx</a:t>
            </a:r>
            <a:endParaRPr lang="en-US" altLang="zh-CN" sz="1500" dirty="0">
              <a:solidFill>
                <a:srgbClr val="1F497D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algn="r" rtl="1"/>
            <a:endParaRPr lang="ar-SY" altLang="zh-CN" sz="1500" dirty="0">
              <a:solidFill>
                <a:srgbClr val="1F497D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517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678" y="2823269"/>
            <a:ext cx="5030444" cy="875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922" y="2823269"/>
            <a:ext cx="4189174" cy="87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25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6"/>
          <p:cNvSpPr/>
          <p:nvPr/>
        </p:nvSpPr>
        <p:spPr>
          <a:xfrm>
            <a:off x="4255902" y="1873954"/>
            <a:ext cx="2980266" cy="1524005"/>
          </a:xfrm>
          <a:prstGeom prst="leftArrow">
            <a:avLst/>
          </a:prstGeom>
          <a:solidFill>
            <a:srgbClr val="8FE2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4270013" y="3580400"/>
            <a:ext cx="2980266" cy="1556044"/>
          </a:xfrm>
          <a:prstGeom prst="leftArrow">
            <a:avLst/>
          </a:prstGeom>
          <a:solidFill>
            <a:srgbClr val="8FE2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330076"/>
            <a:ext cx="7254522" cy="600501"/>
          </a:xfrm>
        </p:spPr>
        <p:txBody>
          <a:bodyPr/>
          <a:lstStyle/>
          <a:p>
            <a:pPr algn="r"/>
            <a:r>
              <a:rPr lang="ar-SY" sz="2400" b="1" dirty="0" smtClean="0">
                <a:solidFill>
                  <a:schemeClr val="tx2">
                    <a:lumMod val="75000"/>
                  </a:schemeClr>
                </a:solidFill>
              </a:rPr>
              <a:t>معلومات أساسية: أصل لوائح الراديو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559777" y="855078"/>
            <a:ext cx="2568222" cy="879594"/>
          </a:xfrm>
          <a:prstGeom prst="rect">
            <a:avLst/>
          </a:prstGeom>
          <a:solidFill>
            <a:srgbClr val="8FE2FF"/>
          </a:solidFill>
          <a:ln>
            <a:noFill/>
          </a:ln>
          <a:effectLst/>
          <a:extLst/>
        </p:spPr>
        <p:txBody>
          <a:bodyPr rot="0" vert="horz" wrap="square" lIns="12700" tIns="12700" rIns="12700" bIns="12700" anchor="t" anchorCtr="0" upright="1">
            <a:noAutofit/>
          </a:bodyPr>
          <a:lstStyle/>
          <a:p>
            <a:pPr algn="ctr" hangingPunct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endParaRPr lang="ar-EG" sz="1200" dirty="0">
              <a:latin typeface="Times New Roman"/>
              <a:ea typeface="Times New Roman"/>
            </a:endParaRPr>
          </a:p>
          <a:p>
            <a:pPr algn="r" hangingPunct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ar-SY" sz="1400" b="1" dirty="0" smtClean="0">
                <a:effectLst/>
                <a:latin typeface="Times New Roman"/>
                <a:ea typeface="Times New Roman"/>
              </a:rPr>
              <a:t>لوائح الخدمة الدولي لاتفاقية البرق</a:t>
            </a:r>
            <a:r>
              <a:rPr lang="en-US" sz="1200" dirty="0">
                <a:effectLst/>
                <a:latin typeface="Times New Roman"/>
                <a:ea typeface="Times New Roman"/>
              </a:rPr>
              <a:t> </a:t>
            </a:r>
            <a:endParaRPr lang="ar-EG" sz="1200" dirty="0" smtClean="0">
              <a:effectLst/>
              <a:latin typeface="Times New Roman"/>
              <a:ea typeface="Times New Roman"/>
            </a:endParaRPr>
          </a:p>
          <a:p>
            <a:pPr algn="r" hangingPunct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1200" dirty="0" smtClean="0">
                <a:latin typeface="Times New Roman"/>
                <a:ea typeface="Times New Roman"/>
              </a:rPr>
              <a:t> (1973 </a:t>
            </a:r>
            <a:r>
              <a:rPr lang="ar-EG" sz="1200" dirty="0" smtClean="0">
                <a:latin typeface="Times New Roman"/>
                <a:ea typeface="Times New Roman"/>
              </a:rPr>
              <a:t> - آخر تعديل لها في عام </a:t>
            </a:r>
            <a:r>
              <a:rPr lang="en-US" sz="1200" dirty="0" smtClean="0">
                <a:latin typeface="Times New Roman"/>
                <a:ea typeface="Times New Roman"/>
              </a:rPr>
              <a:t>1865)</a:t>
            </a:r>
            <a:endParaRPr lang="ar-EG" sz="1200" dirty="0" smtClean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888085" y="2336798"/>
            <a:ext cx="2274704" cy="620887"/>
          </a:xfrm>
          <a:prstGeom prst="rect">
            <a:avLst/>
          </a:prstGeom>
          <a:solidFill>
            <a:srgbClr val="8FE2FF"/>
          </a:solidFill>
          <a:ln>
            <a:noFill/>
          </a:ln>
          <a:effectLst/>
          <a:extLst/>
        </p:spPr>
        <p:txBody>
          <a:bodyPr rot="0" vert="horz" wrap="square" lIns="12700" tIns="12700" rIns="12700" bIns="12700" anchor="t" anchorCtr="0" upright="1">
            <a:noAutofit/>
          </a:bodyPr>
          <a:lstStyle/>
          <a:p>
            <a:pPr algn="r" hangingPunct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endParaRPr lang="ar-EG" sz="1200" dirty="0" smtClean="0">
              <a:latin typeface="Times New Roman"/>
              <a:ea typeface="Times New Roman"/>
            </a:endParaRPr>
          </a:p>
          <a:p>
            <a:pPr algn="r" hangingPunct="0">
              <a:lnSpc>
                <a:spcPct val="70000"/>
              </a:lnSpc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ar-EG" sz="1400" b="1" dirty="0" smtClean="0">
                <a:latin typeface="Times New Roman"/>
                <a:ea typeface="Times New Roman"/>
              </a:rPr>
              <a:t>لوائح البرق</a:t>
            </a:r>
            <a:r>
              <a:rPr lang="en-US" sz="1200" dirty="0">
                <a:effectLst/>
                <a:latin typeface="Times New Roman"/>
                <a:ea typeface="Times New Roman"/>
              </a:rPr>
              <a:t> </a:t>
            </a:r>
            <a:endParaRPr lang="ar-EG" sz="1200" dirty="0" smtClean="0">
              <a:effectLst/>
              <a:latin typeface="Times New Roman"/>
              <a:ea typeface="Times New Roman"/>
            </a:endParaRPr>
          </a:p>
          <a:p>
            <a:pPr algn="r" hangingPunct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1200" dirty="0" smtClean="0">
                <a:latin typeface="Times New Roman"/>
                <a:ea typeface="Times New Roman"/>
              </a:rPr>
              <a:t> (1973 </a:t>
            </a:r>
            <a:r>
              <a:rPr lang="ar-EG" sz="1200" dirty="0" smtClean="0">
                <a:latin typeface="Times New Roman"/>
                <a:ea typeface="Times New Roman"/>
              </a:rPr>
              <a:t> - آخر تعديل لها في عام </a:t>
            </a:r>
            <a:r>
              <a:rPr lang="en-US" sz="1200" dirty="0" smtClean="0">
                <a:latin typeface="Times New Roman"/>
                <a:ea typeface="Times New Roman"/>
              </a:rPr>
              <a:t>1932)</a:t>
            </a:r>
            <a:endParaRPr lang="ar-EG" sz="1200" dirty="0" smtClean="0">
              <a:effectLst/>
              <a:latin typeface="Times New Roman"/>
              <a:ea typeface="Times New Roman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972749" y="4053851"/>
            <a:ext cx="2184401" cy="608459"/>
          </a:xfrm>
          <a:prstGeom prst="rect">
            <a:avLst/>
          </a:prstGeom>
          <a:solidFill>
            <a:srgbClr val="8FE2FF"/>
          </a:solidFill>
          <a:ln>
            <a:noFill/>
          </a:ln>
          <a:effectLst/>
          <a:extLst/>
        </p:spPr>
        <p:txBody>
          <a:bodyPr rot="0" vert="horz" wrap="square" lIns="12700" tIns="12700" rIns="12700" bIns="12700" anchor="t" anchorCtr="0" upright="1">
            <a:noAutofit/>
          </a:bodyPr>
          <a:lstStyle/>
          <a:p>
            <a:pPr algn="r" hangingPunct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endParaRPr lang="ar-EG" sz="1200" dirty="0" smtClean="0">
              <a:latin typeface="Times New Roman"/>
              <a:ea typeface="Times New Roman"/>
            </a:endParaRPr>
          </a:p>
          <a:p>
            <a:pPr algn="r" hangingPunct="0">
              <a:lnSpc>
                <a:spcPct val="70000"/>
              </a:lnSpc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ar-EG" sz="1400" b="1" dirty="0" smtClean="0">
                <a:latin typeface="Times New Roman"/>
                <a:ea typeface="Times New Roman"/>
              </a:rPr>
              <a:t>لوائح الهاتف</a:t>
            </a:r>
            <a:r>
              <a:rPr lang="en-US" sz="1200" dirty="0">
                <a:effectLst/>
                <a:latin typeface="Times New Roman"/>
                <a:ea typeface="Times New Roman"/>
              </a:rPr>
              <a:t> </a:t>
            </a:r>
            <a:endParaRPr lang="ar-EG" sz="1200" dirty="0" smtClean="0">
              <a:effectLst/>
              <a:latin typeface="Times New Roman"/>
              <a:ea typeface="Times New Roman"/>
            </a:endParaRPr>
          </a:p>
          <a:p>
            <a:pPr algn="r" hangingPunct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1200" dirty="0" smtClean="0">
                <a:latin typeface="Times New Roman"/>
                <a:ea typeface="Times New Roman"/>
              </a:rPr>
              <a:t> (1973 </a:t>
            </a:r>
            <a:r>
              <a:rPr lang="ar-EG" sz="1200" dirty="0" smtClean="0">
                <a:latin typeface="Times New Roman"/>
                <a:ea typeface="Times New Roman"/>
              </a:rPr>
              <a:t> - آخر تعديل لها في عام </a:t>
            </a:r>
            <a:r>
              <a:rPr lang="en-US" sz="1200" dirty="0" smtClean="0">
                <a:latin typeface="Times New Roman"/>
                <a:ea typeface="Times New Roman"/>
              </a:rPr>
              <a:t>1932)</a:t>
            </a:r>
            <a:endParaRPr lang="ar-EG" sz="1200" dirty="0" smtClean="0">
              <a:effectLst/>
              <a:latin typeface="Times New Roman"/>
              <a:ea typeface="Times New Roman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559777" y="5198994"/>
            <a:ext cx="2556933" cy="879594"/>
          </a:xfrm>
          <a:prstGeom prst="rect">
            <a:avLst/>
          </a:prstGeom>
          <a:solidFill>
            <a:srgbClr val="8FE2FF"/>
          </a:solidFill>
          <a:ln>
            <a:noFill/>
          </a:ln>
          <a:effectLst/>
          <a:extLst/>
        </p:spPr>
        <p:txBody>
          <a:bodyPr rot="0" vert="horz" wrap="square" lIns="12700" tIns="12700" rIns="12700" bIns="12700" anchor="t" anchorCtr="0" upright="1">
            <a:noAutofit/>
          </a:bodyPr>
          <a:lstStyle/>
          <a:p>
            <a:pPr algn="r" hangingPunct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endParaRPr lang="ar-EG" sz="1200" dirty="0" smtClean="0">
              <a:latin typeface="Times New Roman"/>
              <a:ea typeface="Times New Roman"/>
            </a:endParaRPr>
          </a:p>
          <a:p>
            <a:pPr algn="r" hangingPunct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ar-EG" sz="1400" b="1" dirty="0" smtClean="0">
                <a:latin typeface="Times New Roman"/>
                <a:ea typeface="Times New Roman"/>
              </a:rPr>
              <a:t>لوائح الراديو</a:t>
            </a:r>
            <a:r>
              <a:rPr lang="en-US" sz="1200" dirty="0">
                <a:effectLst/>
                <a:latin typeface="Times New Roman"/>
                <a:ea typeface="Times New Roman"/>
              </a:rPr>
              <a:t> </a:t>
            </a:r>
            <a:endParaRPr lang="ar-EG" sz="1200" dirty="0" smtClean="0">
              <a:effectLst/>
              <a:latin typeface="Times New Roman"/>
              <a:ea typeface="Times New Roman"/>
            </a:endParaRPr>
          </a:p>
          <a:p>
            <a:pPr algn="r" hangingPunct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1200" dirty="0" smtClean="0">
                <a:latin typeface="Times New Roman"/>
                <a:ea typeface="Times New Roman"/>
              </a:rPr>
              <a:t> (1912 </a:t>
            </a:r>
            <a:r>
              <a:rPr lang="ar-EG" sz="1200" dirty="0" smtClean="0">
                <a:latin typeface="Times New Roman"/>
                <a:ea typeface="Times New Roman"/>
              </a:rPr>
              <a:t> - آخر تعديل لها في عام </a:t>
            </a:r>
            <a:r>
              <a:rPr lang="en-US" sz="1200" dirty="0" smtClean="0">
                <a:latin typeface="Times New Roman"/>
                <a:ea typeface="Times New Roman"/>
              </a:rPr>
              <a:t>1906)</a:t>
            </a:r>
            <a:endParaRPr lang="ar-EG" sz="1200" dirty="0" smtClean="0">
              <a:effectLst/>
              <a:latin typeface="Times New Roman"/>
              <a:ea typeface="Times New Roman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840089" y="1638161"/>
            <a:ext cx="2374362" cy="34147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12700" tIns="12700" rIns="12700" bIns="12700" anchor="t" anchorCtr="0" upright="1">
            <a:noAutofit/>
          </a:bodyPr>
          <a:lstStyle/>
          <a:p>
            <a:pPr algn="ctr" hangingPunct="0">
              <a:lnSpc>
                <a:spcPts val="1000"/>
              </a:lnSpc>
              <a:spcBef>
                <a:spcPts val="100"/>
              </a:spcBef>
              <a:spcAft>
                <a:spcPts val="10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endParaRPr lang="ar-EG" sz="1200" dirty="0" smtClean="0">
              <a:effectLst/>
              <a:latin typeface="Times New Roman"/>
              <a:ea typeface="Times New Roman"/>
            </a:endParaRPr>
          </a:p>
          <a:p>
            <a:pPr algn="r" hangingPunct="0">
              <a:lnSpc>
                <a:spcPts val="2300"/>
              </a:lnSpc>
              <a:spcBef>
                <a:spcPts val="100"/>
              </a:spcBef>
              <a:spcAft>
                <a:spcPts val="10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endParaRPr lang="ar-EG" sz="1200" dirty="0">
              <a:latin typeface="Times New Roman"/>
              <a:ea typeface="Times New Roman"/>
            </a:endParaRPr>
          </a:p>
          <a:p>
            <a:pPr algn="r" hangingPunct="0">
              <a:lnSpc>
                <a:spcPts val="2300"/>
              </a:lnSpc>
              <a:spcBef>
                <a:spcPts val="100"/>
              </a:spcBef>
              <a:spcAft>
                <a:spcPts val="10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1600" b="1" smtClean="0">
                <a:effectLst/>
                <a:latin typeface="Times New Roman"/>
                <a:ea typeface="Times New Roman"/>
              </a:rPr>
              <a:t>(1988)</a:t>
            </a:r>
            <a:r>
              <a:rPr lang="en-US" sz="1600" b="1" smtClean="0">
                <a:latin typeface="Times New Roman"/>
                <a:ea typeface="Times New Roman"/>
              </a:rPr>
              <a:t> </a:t>
            </a:r>
            <a:r>
              <a:rPr lang="ar-EG" sz="1600" b="1" dirty="0">
                <a:latin typeface="Times New Roman"/>
                <a:ea typeface="Times New Roman"/>
              </a:rPr>
              <a:t>لوائح الاتصالات الدولية </a:t>
            </a:r>
            <a:endParaRPr lang="en-US" sz="1600" b="1" dirty="0">
              <a:latin typeface="Times New Roman"/>
              <a:ea typeface="Times New Roman"/>
            </a:endParaRPr>
          </a:p>
          <a:p>
            <a:pPr algn="r" hangingPunct="0">
              <a:lnSpc>
                <a:spcPts val="2300"/>
              </a:lnSpc>
              <a:spcBef>
                <a:spcPts val="1200"/>
              </a:spcBef>
              <a:spcAft>
                <a:spcPts val="10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ar-EG" sz="1600" dirty="0" smtClean="0">
                <a:latin typeface="Times New Roman"/>
                <a:ea typeface="Times New Roman"/>
              </a:rPr>
              <a:t> بلداً </a:t>
            </a:r>
            <a:r>
              <a:rPr lang="en-US" sz="1600" dirty="0" smtClean="0">
                <a:latin typeface="Times New Roman"/>
                <a:ea typeface="Times New Roman"/>
              </a:rPr>
              <a:t>178</a:t>
            </a:r>
            <a:r>
              <a:rPr lang="ar-EG" sz="1600" dirty="0" smtClean="0">
                <a:latin typeface="Times New Roman"/>
                <a:ea typeface="Times New Roman"/>
              </a:rPr>
              <a:t>  وقعها </a:t>
            </a:r>
          </a:p>
          <a:p>
            <a:pPr algn="r" hangingPunct="0">
              <a:lnSpc>
                <a:spcPts val="2300"/>
              </a:lnSpc>
              <a:spcBef>
                <a:spcPts val="1200"/>
              </a:spcBef>
              <a:spcAft>
                <a:spcPts val="10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1600" dirty="0" smtClean="0">
                <a:effectLst/>
                <a:latin typeface="Times New Roman"/>
                <a:ea typeface="Times New Roman"/>
              </a:rPr>
              <a:t>1990 </a:t>
            </a:r>
            <a:r>
              <a:rPr lang="ar-EG" sz="1600" dirty="0" smtClean="0">
                <a:effectLst/>
                <a:latin typeface="Times New Roman"/>
                <a:ea typeface="Times New Roman"/>
              </a:rPr>
              <a:t>دخلت حيّز النفاذ عام </a:t>
            </a:r>
            <a:endParaRPr lang="en-US" sz="1600" dirty="0" smtClean="0">
              <a:effectLst/>
              <a:latin typeface="Times New Roman"/>
              <a:ea typeface="Times New Roman"/>
            </a:endParaRPr>
          </a:p>
          <a:p>
            <a:pPr algn="r" hangingPunct="0">
              <a:lnSpc>
                <a:spcPts val="2300"/>
              </a:lnSpc>
              <a:spcBef>
                <a:spcPts val="1200"/>
              </a:spcBef>
              <a:spcAft>
                <a:spcPts val="10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ar-EG" sz="1600" dirty="0" smtClean="0">
                <a:latin typeface="Times New Roman"/>
                <a:ea typeface="Times New Roman"/>
              </a:rPr>
              <a:t>واحدة من المعاهدات الأربع التي تحتكم إليها مهمة الاتحاد الدولي للاتصالات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5031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76400" y="987779"/>
            <a:ext cx="6615942" cy="517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 algn="r" defTabSz="914400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ar-EG" sz="2200" i="1" kern="0" dirty="0" smtClean="0">
                <a:solidFill>
                  <a:schemeClr val="tx2"/>
                </a:solidFill>
                <a:latin typeface="+mn-lt"/>
              </a:rPr>
              <a:t>:</a:t>
            </a:r>
            <a:r>
              <a:rPr lang="en-US" sz="2200" i="1" kern="0" dirty="0" smtClean="0">
                <a:solidFill>
                  <a:schemeClr val="tx2"/>
                </a:solidFill>
                <a:latin typeface="+mn-lt"/>
              </a:rPr>
              <a:t>(</a:t>
            </a:r>
            <a:r>
              <a:rPr lang="en-US" sz="2400" i="1" kern="0" dirty="0" smtClean="0">
                <a:solidFill>
                  <a:schemeClr val="tx2"/>
                </a:solidFill>
                <a:latin typeface="+mn-lt"/>
              </a:rPr>
              <a:t>ITR)</a:t>
            </a:r>
            <a:r>
              <a:rPr lang="ar-SY" sz="2400" i="1" kern="0" dirty="0" smtClean="0">
                <a:solidFill>
                  <a:schemeClr val="tx2"/>
                </a:solidFill>
                <a:latin typeface="+mn-lt"/>
              </a:rPr>
              <a:t>لوائح الاتصالات الدولية</a:t>
            </a:r>
            <a:r>
              <a:rPr lang="ar-EG" sz="2400" i="1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i="1" kern="0" dirty="0" smtClean="0">
                <a:solidFill>
                  <a:schemeClr val="tx2"/>
                </a:solidFill>
                <a:latin typeface="+mn-lt"/>
              </a:rPr>
              <a:t> </a:t>
            </a:r>
            <a:endParaRPr lang="en-GB" sz="2400" i="1" kern="0" dirty="0" smtClean="0">
              <a:solidFill>
                <a:schemeClr val="tx2"/>
              </a:solidFill>
              <a:latin typeface="+mn-lt"/>
            </a:endParaRPr>
          </a:p>
          <a:p>
            <a:pPr marL="0" indent="0" algn="r" defTabSz="914400">
              <a:spcBef>
                <a:spcPts val="1800"/>
              </a:spcBef>
              <a:buNone/>
              <a:defRPr/>
            </a:pPr>
            <a:r>
              <a:rPr lang="ar-SY" sz="2400" kern="0" dirty="0" smtClean="0">
                <a:solidFill>
                  <a:schemeClr val="tx2"/>
                </a:solidFill>
              </a:rPr>
              <a:t>▪   </a:t>
            </a:r>
            <a:r>
              <a:rPr lang="ar-EG" sz="2400" kern="0" dirty="0" smtClean="0">
                <a:solidFill>
                  <a:schemeClr val="tx2"/>
                </a:solidFill>
              </a:rPr>
              <a:t>تضع </a:t>
            </a:r>
            <a:r>
              <a:rPr lang="ar-EG" sz="2400" kern="0" dirty="0">
                <a:solidFill>
                  <a:schemeClr val="tx2"/>
                </a:solidFill>
              </a:rPr>
              <a:t>المبادئ العامة لتوريد الاتصالات الدولية وتشغيلها</a:t>
            </a:r>
            <a:endParaRPr lang="en-US" sz="2400" kern="0" dirty="0">
              <a:solidFill>
                <a:schemeClr val="tx2"/>
              </a:solidFill>
            </a:endParaRPr>
          </a:p>
          <a:p>
            <a:pPr marL="0" indent="0" algn="r" defTabSz="914400">
              <a:spcBef>
                <a:spcPts val="1200"/>
              </a:spcBef>
              <a:buNone/>
              <a:defRPr/>
            </a:pPr>
            <a:r>
              <a:rPr lang="ar-SY" sz="2400" kern="0" dirty="0" smtClean="0">
                <a:solidFill>
                  <a:schemeClr val="tx2"/>
                </a:solidFill>
              </a:rPr>
              <a:t>▪   </a:t>
            </a:r>
            <a:r>
              <a:rPr lang="ar-EG" sz="2400" kern="0" dirty="0">
                <a:solidFill>
                  <a:schemeClr val="tx2"/>
                </a:solidFill>
              </a:rPr>
              <a:t>تسهّل التوصيل البيني وقابلية التشغيل البيني عالمياً</a:t>
            </a:r>
            <a:endParaRPr lang="en-US" sz="2400" kern="0" dirty="0">
              <a:solidFill>
                <a:schemeClr val="tx2"/>
              </a:solidFill>
            </a:endParaRPr>
          </a:p>
          <a:p>
            <a:pPr marL="0" indent="0" algn="r" defTabSz="914400">
              <a:spcBef>
                <a:spcPts val="1200"/>
              </a:spcBef>
              <a:buNone/>
              <a:defRPr/>
            </a:pPr>
            <a:r>
              <a:rPr lang="ar-SY" sz="2400" kern="0" dirty="0" smtClean="0">
                <a:solidFill>
                  <a:schemeClr val="tx2"/>
                </a:solidFill>
              </a:rPr>
              <a:t>▪   </a:t>
            </a:r>
            <a:r>
              <a:rPr lang="ar-EG" sz="2400" kern="0" dirty="0">
                <a:solidFill>
                  <a:schemeClr val="tx2"/>
                </a:solidFill>
              </a:rPr>
              <a:t>تشكل ركائز التنمية المتناغمة وكفاءة تشغيل المرافق </a:t>
            </a:r>
            <a:r>
              <a:rPr lang="ar-EG" sz="2400" kern="0" dirty="0" smtClean="0">
                <a:solidFill>
                  <a:schemeClr val="tx2"/>
                </a:solidFill>
              </a:rPr>
              <a:t>التقنية</a:t>
            </a:r>
          </a:p>
          <a:p>
            <a:pPr marL="0" indent="0" algn="r" defTabSz="914400">
              <a:spcBef>
                <a:spcPts val="1200"/>
              </a:spcBef>
              <a:buNone/>
              <a:defRPr/>
            </a:pPr>
            <a:r>
              <a:rPr lang="ar-SY" sz="2400" kern="0" dirty="0" smtClean="0">
                <a:solidFill>
                  <a:schemeClr val="tx2"/>
                </a:solidFill>
              </a:rPr>
              <a:t>▪   </a:t>
            </a:r>
            <a:r>
              <a:rPr lang="ar-EG" sz="2400" kern="0" dirty="0" smtClean="0">
                <a:solidFill>
                  <a:schemeClr val="tx2"/>
                </a:solidFill>
              </a:rPr>
              <a:t>تعزّز </a:t>
            </a:r>
            <a:r>
              <a:rPr lang="ar-EG" sz="2400" kern="0" dirty="0">
                <a:solidFill>
                  <a:schemeClr val="tx2"/>
                </a:solidFill>
              </a:rPr>
              <a:t>كفاءة خدمات الاتصالات الدولية وفوائدها </a:t>
            </a:r>
            <a:r>
              <a:rPr lang="ar-EG" sz="2400" kern="0" dirty="0" smtClean="0">
                <a:solidFill>
                  <a:schemeClr val="tx2"/>
                </a:solidFill>
              </a:rPr>
              <a:t>وتوافرها</a:t>
            </a:r>
            <a:endParaRPr lang="ar-SY" sz="2400" kern="0" dirty="0" smtClean="0">
              <a:solidFill>
                <a:schemeClr val="tx2"/>
              </a:solidFill>
            </a:endParaRPr>
          </a:p>
          <a:p>
            <a:pPr marL="0" indent="0" algn="r" defTabSz="914400">
              <a:spcBef>
                <a:spcPts val="1200"/>
              </a:spcBef>
              <a:buNone/>
              <a:defRPr/>
            </a:pPr>
            <a:r>
              <a:rPr lang="ar-SY" sz="2400" kern="0" dirty="0" smtClean="0">
                <a:solidFill>
                  <a:schemeClr val="tx2"/>
                </a:solidFill>
              </a:rPr>
              <a:t>▪   </a:t>
            </a:r>
            <a:r>
              <a:rPr lang="ar-EG" sz="2400" kern="0" dirty="0" smtClean="0">
                <a:solidFill>
                  <a:schemeClr val="tx2"/>
                </a:solidFill>
              </a:rPr>
              <a:t>وتلزم </a:t>
            </a:r>
            <a:r>
              <a:rPr lang="ar-EG" sz="2400" kern="0" dirty="0">
                <a:solidFill>
                  <a:schemeClr val="tx2"/>
                </a:solidFill>
              </a:rPr>
              <a:t>أحكام ترقى إلى مستوى المعاهدة للشبكات </a:t>
            </a:r>
            <a:r>
              <a:rPr lang="ar-EG" sz="2400" kern="0" dirty="0" smtClean="0">
                <a:solidFill>
                  <a:schemeClr val="tx2"/>
                </a:solidFill>
              </a:rPr>
              <a:t>والخدمات          الدولية</a:t>
            </a:r>
            <a:r>
              <a:rPr lang="ar-SY" sz="2400" kern="0" dirty="0" smtClean="0">
                <a:solidFill>
                  <a:schemeClr val="tx2"/>
                </a:solidFill>
              </a:rPr>
              <a:t> </a:t>
            </a:r>
            <a:endParaRPr lang="en-US" sz="2400" b="1" i="1" dirty="0" smtClean="0">
              <a:solidFill>
                <a:schemeClr val="tx2"/>
              </a:solidFill>
            </a:endParaRPr>
          </a:p>
          <a:p>
            <a:pPr marL="0" indent="0" algn="r">
              <a:spcBef>
                <a:spcPts val="1200"/>
              </a:spcBef>
              <a:buNone/>
            </a:pPr>
            <a:r>
              <a:rPr lang="ar-EG" sz="2400" i="1" dirty="0" smtClean="0">
                <a:solidFill>
                  <a:schemeClr val="tx2"/>
                </a:solidFill>
              </a:rPr>
              <a:t>وتحدد لوائح الاتصالات الدولية كيفية تواصلنا فيما بيننا عن طريق الهاتف أو الحاسوب، بالصوت أو الفيديو أو البيانات، في جميع أنحاء العالم</a:t>
            </a:r>
            <a:endParaRPr lang="en-US" sz="2400" i="1" kern="0" dirty="0" smtClean="0">
              <a:solidFill>
                <a:schemeClr val="tx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7300" y="296209"/>
            <a:ext cx="70350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Y" sz="3000" b="1" dirty="0" smtClean="0">
                <a:solidFill>
                  <a:schemeClr val="tx2"/>
                </a:solidFill>
              </a:rPr>
              <a:t>ما هي أهمية لوائح الاتصالات الدولية</a:t>
            </a:r>
            <a:endParaRPr lang="en-US" sz="3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65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91167" y="318787"/>
            <a:ext cx="7186789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Y" sz="3000" b="1" dirty="0" smtClean="0">
                <a:solidFill>
                  <a:schemeClr val="tx2"/>
                </a:solidFill>
              </a:rPr>
              <a:t>ماذا في لوائح الاتصالات الدولية؟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06216" y="959553"/>
            <a:ext cx="6310492" cy="4842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rot="0" vert="horz" wrap="square" lIns="12700" tIns="12700" rIns="12700" bIns="12700" anchor="t" anchorCtr="0" upright="1">
            <a:noAutofit/>
          </a:bodyPr>
          <a:lstStyle/>
          <a:p>
            <a:pPr algn="r" rtl="1" hangingPunct="0">
              <a:lnSpc>
                <a:spcPts val="2900"/>
              </a:lnSpc>
              <a:spcBef>
                <a:spcPts val="400"/>
              </a:spcBef>
              <a:spcAft>
                <a:spcPts val="10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Symbol"/>
              </a:rPr>
              <a:t> </a:t>
            </a:r>
            <a:r>
              <a:rPr lang="ar-SY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Symbol"/>
              </a:rPr>
              <a:t>		</a:t>
            </a:r>
            <a:r>
              <a:rPr lang="ar-EG" sz="2000" b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المادة </a:t>
            </a:r>
            <a:r>
              <a:rPr lang="en-US" sz="2000" b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ar-EG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 الغرض</a:t>
            </a:r>
          </a:p>
          <a:p>
            <a:pPr algn="r" rtl="1" hangingPunct="0">
              <a:lnSpc>
                <a:spcPts val="2700"/>
              </a:lnSpc>
              <a:spcBef>
                <a:spcPts val="300"/>
              </a:spcBef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Symbol"/>
              </a:rPr>
              <a:t> </a:t>
            </a:r>
            <a:r>
              <a:rPr lang="ar-SY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Symbol"/>
              </a:rPr>
              <a:t>	</a:t>
            </a:r>
            <a:r>
              <a:rPr lang="ar-SY" sz="2000" b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Symbol"/>
              </a:rPr>
              <a:t>	</a:t>
            </a:r>
            <a:r>
              <a:rPr lang="ar-EG" sz="2000" b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المادة </a:t>
            </a:r>
            <a:r>
              <a:rPr lang="en-US" sz="2000" b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ar-EG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 التعاريف</a:t>
            </a:r>
            <a:endParaRPr lang="en-US" sz="2000" kern="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r" rtl="1" hangingPunct="0">
              <a:lnSpc>
                <a:spcPts val="2700"/>
              </a:lnSpc>
              <a:spcBef>
                <a:spcPts val="300"/>
              </a:spcBef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Symbol"/>
              </a:rPr>
              <a:t> </a:t>
            </a:r>
            <a:r>
              <a:rPr lang="ar-SY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Symbol"/>
              </a:rPr>
              <a:t>	</a:t>
            </a:r>
            <a:r>
              <a:rPr lang="ar-SY" sz="2000" b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Symbol"/>
              </a:rPr>
              <a:t>	</a:t>
            </a:r>
            <a:r>
              <a:rPr lang="ar-EG" sz="2000" b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المادة </a:t>
            </a:r>
            <a:r>
              <a:rPr lang="en-US" sz="2000" b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ar-EG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 الحق في الاتصال بنوعية تقنية جيدة؛ ويعود للبلدان أن تنسق </a:t>
            </a:r>
            <a:r>
              <a:rPr lang="ar-SY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	</a:t>
            </a:r>
            <a:r>
              <a:rPr lang="ar-EG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بنيتها التحتية</a:t>
            </a:r>
            <a:endParaRPr lang="en-US" sz="2000" kern="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r" rtl="1" hangingPunct="0">
              <a:lnSpc>
                <a:spcPts val="2700"/>
              </a:lnSpc>
              <a:spcBef>
                <a:spcPts val="300"/>
              </a:spcBef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Symbol"/>
              </a:rPr>
              <a:t> </a:t>
            </a:r>
            <a:r>
              <a:rPr lang="ar-SY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Symbol"/>
              </a:rPr>
              <a:t>		</a:t>
            </a:r>
            <a:r>
              <a:rPr lang="ar-EG" sz="2000" b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المادة </a:t>
            </a:r>
            <a:r>
              <a:rPr lang="en-US" sz="2000" b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ar-EG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 إتاحة خدمات الاتصالات الدولية لعامة الناس</a:t>
            </a:r>
            <a:endParaRPr lang="en-US" sz="2000" kern="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r" rtl="1" hangingPunct="0">
              <a:lnSpc>
                <a:spcPts val="2700"/>
              </a:lnSpc>
              <a:spcBef>
                <a:spcPts val="300"/>
              </a:spcBef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Symbol"/>
              </a:rPr>
              <a:t> </a:t>
            </a:r>
            <a:r>
              <a:rPr lang="ar-SY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Symbol"/>
              </a:rPr>
              <a:t>	</a:t>
            </a:r>
            <a:r>
              <a:rPr lang="ar-SY" sz="2000" b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Symbol"/>
              </a:rPr>
              <a:t>	</a:t>
            </a:r>
            <a:r>
              <a:rPr lang="ar-EG" sz="2000" b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المادة </a:t>
            </a:r>
            <a:r>
              <a:rPr lang="en-US" sz="2000" b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ar-EG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 إيلاء الأولوية لاتصالات الطوارئ</a:t>
            </a:r>
            <a:endParaRPr lang="en-US" sz="2000" kern="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r" rtl="1" hangingPunct="0">
              <a:lnSpc>
                <a:spcPts val="2700"/>
              </a:lnSpc>
              <a:spcBef>
                <a:spcPts val="300"/>
              </a:spcBef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Symbol"/>
              </a:rPr>
              <a:t> </a:t>
            </a:r>
            <a:r>
              <a:rPr lang="ar-SY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Symbol"/>
              </a:rPr>
              <a:t>		</a:t>
            </a:r>
            <a:r>
              <a:rPr lang="ar-EG" sz="2000" b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المادة </a:t>
            </a:r>
            <a:r>
              <a:rPr lang="en-US" sz="2000" b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ar-EG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 رسوم الخدمات، وأسعار المحاسبة بين شركات الاتصالات</a:t>
            </a:r>
          </a:p>
          <a:p>
            <a:pPr algn="r" rtl="1" hangingPunct="0">
              <a:lnSpc>
                <a:spcPts val="2700"/>
              </a:lnSpc>
              <a:spcBef>
                <a:spcPts val="300"/>
              </a:spcBef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Symbol"/>
              </a:rPr>
              <a:t> </a:t>
            </a:r>
            <a:r>
              <a:rPr lang="ar-SY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Symbol"/>
              </a:rPr>
              <a:t>		</a:t>
            </a:r>
            <a:r>
              <a:rPr lang="ar-EG" sz="2000" b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المادة </a:t>
            </a:r>
            <a:r>
              <a:rPr lang="en-US" sz="2000" b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7</a:t>
            </a:r>
            <a:r>
              <a:rPr lang="ar-EG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ar-SY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تعليق الخدمات عندما تشكل «خطراً على الأمن القومي، أو 		تتعارض مع القوانين الوطنية أو النظام العام أو الآداب»</a:t>
            </a:r>
            <a:endParaRPr lang="ar-EG" sz="2000" kern="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indent="-457200" algn="r" rtl="1" hangingPunct="0">
              <a:lnSpc>
                <a:spcPts val="2700"/>
              </a:lnSpc>
              <a:spcBef>
                <a:spcPts val="300"/>
              </a:spcBef>
              <a:tabLst>
                <a:tab pos="541338" algn="r"/>
                <a:tab pos="1008063" algn="l"/>
                <a:tab pos="1260475" algn="l"/>
              </a:tabLst>
            </a:pPr>
            <a:r>
              <a:rPr lang="en-US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Symbol"/>
              </a:rPr>
              <a:t> </a:t>
            </a:r>
            <a:r>
              <a:rPr lang="ar-SY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Symbol"/>
              </a:rPr>
              <a:t>		</a:t>
            </a:r>
            <a:r>
              <a:rPr lang="ar-EG" sz="2000" b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المادة </a:t>
            </a:r>
            <a:r>
              <a:rPr lang="en-US" sz="2000" b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8</a:t>
            </a:r>
            <a:r>
              <a:rPr lang="ar-EG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  </a:t>
            </a:r>
            <a:r>
              <a:rPr lang="ar-SY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على الاتحاد الدولي للاتصالات أن يجمع </a:t>
            </a:r>
            <a:r>
              <a:rPr lang="ar-SY" sz="200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و</a:t>
            </a:r>
            <a:r>
              <a:rPr lang="ar-EG" sz="200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ي</a:t>
            </a:r>
            <a:r>
              <a:rPr lang="ar-SY" sz="200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عمم </a:t>
            </a:r>
            <a:r>
              <a:rPr lang="ar-SY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المعلومات </a:t>
            </a:r>
            <a:r>
              <a:rPr lang="ar-EG" sz="200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                                    	</a:t>
            </a:r>
            <a:r>
              <a:rPr lang="ar-SY" sz="200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عن </a:t>
            </a:r>
            <a:r>
              <a:rPr lang="ar-SY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الخدمات المتعلقة</a:t>
            </a:r>
            <a:endParaRPr lang="ar-EG" sz="2000" kern="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r" rtl="1" hangingPunct="0">
              <a:lnSpc>
                <a:spcPts val="2700"/>
              </a:lnSpc>
              <a:spcBef>
                <a:spcPts val="300"/>
              </a:spcBef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Symbol"/>
              </a:rPr>
              <a:t> </a:t>
            </a:r>
            <a:r>
              <a:rPr lang="ar-SY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Symbol"/>
              </a:rPr>
              <a:t>	</a:t>
            </a:r>
            <a:r>
              <a:rPr lang="ar-SY" sz="2000" b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Symbol"/>
              </a:rPr>
              <a:t>	</a:t>
            </a:r>
            <a:r>
              <a:rPr lang="ar-EG" sz="2000" b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المادة </a:t>
            </a:r>
            <a:r>
              <a:rPr lang="en-US" sz="2000" b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9</a:t>
            </a:r>
            <a:r>
              <a:rPr lang="ar-EG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 ترتيبات خاصة لا تؤثر على جميع البلدان</a:t>
            </a:r>
          </a:p>
          <a:p>
            <a:pPr algn="r" rtl="1" hangingPunct="0">
              <a:lnSpc>
                <a:spcPts val="2700"/>
              </a:lnSpc>
              <a:spcBef>
                <a:spcPts val="300"/>
              </a:spcBef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Symbol"/>
              </a:rPr>
              <a:t> </a:t>
            </a:r>
            <a:r>
              <a:rPr lang="ar-SY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Symbol"/>
              </a:rPr>
              <a:t>	</a:t>
            </a:r>
            <a:r>
              <a:rPr lang="ar-SY" sz="2000" b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Symbol"/>
              </a:rPr>
              <a:t>	</a:t>
            </a:r>
            <a:r>
              <a:rPr lang="ar-EG" sz="2000" b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المادة </a:t>
            </a:r>
            <a:r>
              <a:rPr lang="en-US" sz="2000" b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10</a:t>
            </a:r>
            <a:r>
              <a:rPr lang="ar-EG" sz="20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 بدء النفاذ؛ والتحفظات</a:t>
            </a:r>
            <a:endParaRPr lang="en-US" sz="2000" kern="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r" rtl="1" hangingPunct="0">
              <a:lnSpc>
                <a:spcPts val="2900"/>
              </a:lnSpc>
              <a:spcBef>
                <a:spcPts val="1200"/>
              </a:spcBef>
              <a:spcAft>
                <a:spcPts val="10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ar-EG" sz="2400" dirty="0" smtClean="0">
                <a:latin typeface="Times New Roman"/>
                <a:ea typeface="Times New Roman"/>
                <a:cs typeface="Traditional Arabic"/>
              </a:rPr>
              <a:t> </a:t>
            </a:r>
            <a:endParaRPr lang="en-US" sz="2400" dirty="0">
              <a:latin typeface="Times New Roman"/>
              <a:ea typeface="Times New Roman"/>
            </a:endParaRPr>
          </a:p>
          <a:p>
            <a:pPr algn="r" rtl="1" hangingPunct="0">
              <a:lnSpc>
                <a:spcPct val="80000"/>
              </a:lnSpc>
              <a:spcBef>
                <a:spcPts val="1200"/>
              </a:spcBef>
              <a:spcAft>
                <a:spcPts val="10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endParaRPr lang="en-US" sz="2400" dirty="0">
              <a:effectLst/>
              <a:latin typeface="Times New Roman"/>
              <a:ea typeface="Times New Roman"/>
            </a:endParaRPr>
          </a:p>
          <a:p>
            <a:pPr algn="r" hangingPunct="0">
              <a:lnSpc>
                <a:spcPts val="1000"/>
              </a:lnSpc>
              <a:spcBef>
                <a:spcPts val="1200"/>
              </a:spcBef>
              <a:spcAft>
                <a:spcPts val="10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ar-EG" sz="2000" dirty="0">
                <a:effectLst/>
                <a:latin typeface="Times New Roman"/>
                <a:ea typeface="Times New Roman"/>
                <a:cs typeface="Traditional Arabic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algn="ctr" hangingPunct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1200" dirty="0">
                <a:effectLst/>
                <a:latin typeface="Times New Roman"/>
                <a:ea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45514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579" y="1656648"/>
            <a:ext cx="7638247" cy="3626556"/>
          </a:xfrm>
        </p:spPr>
        <p:txBody>
          <a:bodyPr/>
          <a:lstStyle/>
          <a:p>
            <a:pPr algn="r"/>
            <a:endParaRPr lang="ar-SY" sz="2000" dirty="0" smtClean="0">
              <a:solidFill>
                <a:srgbClr val="376092"/>
              </a:solidFill>
            </a:endParaRPr>
          </a:p>
          <a:p>
            <a:pPr marL="449263" indent="-449263" algn="r">
              <a:buNone/>
            </a:pPr>
            <a:r>
              <a:rPr lang="ar-EG" sz="2000" dirty="0">
                <a:solidFill>
                  <a:srgbClr val="376092"/>
                </a:solidFill>
              </a:rPr>
              <a:t>●</a:t>
            </a:r>
            <a:r>
              <a:rPr lang="ar-SY" sz="2000" dirty="0">
                <a:solidFill>
                  <a:srgbClr val="376092"/>
                </a:solidFill>
              </a:rPr>
              <a:t>  </a:t>
            </a:r>
            <a:r>
              <a:rPr lang="ar-SY" sz="2000" dirty="0" smtClean="0">
                <a:solidFill>
                  <a:srgbClr val="376092"/>
                </a:solidFill>
              </a:rPr>
              <a:t>  </a:t>
            </a:r>
            <a:r>
              <a:rPr lang="ar-EG" dirty="0">
                <a:solidFill>
                  <a:srgbClr val="376092"/>
                </a:solidFill>
              </a:rPr>
              <a:t>لا يمكن إلا للحكومات أن تنفذ لوائح  من </a:t>
            </a:r>
            <a:r>
              <a:rPr lang="ar-EG" dirty="0" smtClean="0">
                <a:solidFill>
                  <a:srgbClr val="376092"/>
                </a:solidFill>
              </a:rPr>
              <a:t>خلال  </a:t>
            </a:r>
            <a:r>
              <a:rPr lang="ar-EG" dirty="0">
                <a:solidFill>
                  <a:srgbClr val="376092"/>
                </a:solidFill>
              </a:rPr>
              <a:t>الاتصالات الدولية، من خلال </a:t>
            </a:r>
            <a:r>
              <a:rPr lang="ar-EG" dirty="0" smtClean="0">
                <a:solidFill>
                  <a:srgbClr val="376092"/>
                </a:solidFill>
              </a:rPr>
              <a:t>التشريعات </a:t>
            </a:r>
            <a:r>
              <a:rPr lang="ar-EG" dirty="0">
                <a:solidFill>
                  <a:srgbClr val="376092"/>
                </a:solidFill>
              </a:rPr>
              <a:t>أو </a:t>
            </a:r>
            <a:r>
              <a:rPr lang="ar-EG" dirty="0" smtClean="0">
                <a:solidFill>
                  <a:srgbClr val="376092"/>
                </a:solidFill>
              </a:rPr>
              <a:t>اللوائح</a:t>
            </a:r>
            <a:r>
              <a:rPr lang="ar-SY" dirty="0" smtClean="0">
                <a:solidFill>
                  <a:srgbClr val="376092"/>
                </a:solidFill>
              </a:rPr>
              <a:t> </a:t>
            </a:r>
            <a:r>
              <a:rPr lang="ar-EG" dirty="0" smtClean="0">
                <a:solidFill>
                  <a:srgbClr val="376092"/>
                </a:solidFill>
              </a:rPr>
              <a:t>	</a:t>
            </a:r>
            <a:endParaRPr lang="en-US" dirty="0">
              <a:solidFill>
                <a:srgbClr val="376092"/>
              </a:solidFill>
            </a:endParaRPr>
          </a:p>
          <a:p>
            <a:pPr marL="0" indent="-457200" algn="r">
              <a:buNone/>
            </a:pPr>
            <a:r>
              <a:rPr lang="ar-EG" sz="2000" dirty="0">
                <a:solidFill>
                  <a:srgbClr val="376092"/>
                </a:solidFill>
              </a:rPr>
              <a:t>●</a:t>
            </a:r>
            <a:r>
              <a:rPr lang="ar-SY" dirty="0">
                <a:solidFill>
                  <a:srgbClr val="376092"/>
                </a:solidFill>
              </a:rPr>
              <a:t> </a:t>
            </a:r>
            <a:r>
              <a:rPr lang="ar-SY" dirty="0" smtClean="0">
                <a:solidFill>
                  <a:srgbClr val="376092"/>
                </a:solidFill>
              </a:rPr>
              <a:t>  </a:t>
            </a:r>
            <a:r>
              <a:rPr lang="ar-EG" i="1" dirty="0" smtClean="0">
                <a:solidFill>
                  <a:srgbClr val="376092"/>
                </a:solidFill>
              </a:rPr>
              <a:t>لم</a:t>
            </a:r>
            <a:r>
              <a:rPr lang="ar-EG" dirty="0" smtClean="0">
                <a:solidFill>
                  <a:srgbClr val="376092"/>
                </a:solidFill>
              </a:rPr>
              <a:t> تكن هناك أي مقترحات تدعو لهيئة عالمية تفرض 	تنفيذ لوائح الاتصالات الدولية	</a:t>
            </a:r>
            <a:endParaRPr lang="en-US" dirty="0">
              <a:solidFill>
                <a:srgbClr val="37609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91937" y="888258"/>
            <a:ext cx="7662686" cy="80465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EG" sz="2700" b="1" dirty="0" smtClean="0">
                <a:solidFill>
                  <a:schemeClr val="tx2"/>
                </a:solidFill>
              </a:rPr>
              <a:t>تتو</a:t>
            </a:r>
            <a:r>
              <a:rPr lang="ar-EG" sz="3000" b="1" dirty="0" smtClean="0">
                <a:solidFill>
                  <a:schemeClr val="tx2"/>
                </a:solidFill>
              </a:rPr>
              <a:t>لى لوائح الاتصالات الدولية التنسيق</a:t>
            </a:r>
            <a:r>
              <a:rPr lang="ar-EG" sz="3000" b="1" dirty="0">
                <a:solidFill>
                  <a:schemeClr val="tx2"/>
                </a:solidFill>
              </a:rPr>
              <a:t>، وتتولى البلدان التنفيذ</a:t>
            </a:r>
            <a:endParaRPr lang="en-US" sz="3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92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311400" y="1117600"/>
            <a:ext cx="5426881" cy="107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Y" sz="260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ظلت النسخة الحالية من لوائح الاتصالات الدولية </a:t>
            </a:r>
            <a:r>
              <a:rPr lang="en-US" sz="260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1988 </a:t>
            </a:r>
            <a:r>
              <a:rPr lang="ar-SY" sz="260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دون تغيير منذ عام</a:t>
            </a:r>
            <a:r>
              <a:rPr lang="en-US" sz="260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sz="2600" dirty="0" smtClean="0">
              <a:solidFill>
                <a:srgbClr val="37609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90276" y="2490498"/>
            <a:ext cx="8358188" cy="785812"/>
          </a:xfrm>
          <a:prstGeom prst="rightArrow">
            <a:avLst/>
          </a:prstGeom>
          <a:solidFill>
            <a:srgbClr val="1B5BA2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1988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							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2012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311400" y="2556230"/>
            <a:ext cx="1429427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ts val="2000"/>
              </a:lnSpc>
              <a:defRPr/>
            </a:pPr>
            <a:r>
              <a:rPr lang="ar-EG" sz="1100" b="1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لوائح </a:t>
            </a:r>
            <a:r>
              <a:rPr lang="ar-EG" sz="1100" b="1" dirty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الاتصالات الدولية </a:t>
            </a:r>
            <a:r>
              <a:rPr lang="ar-EG" sz="1200" dirty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(دخلت حيِّز النفاذ </a:t>
            </a:r>
            <a:endParaRPr lang="ar-EG" sz="1200" dirty="0" smtClean="0">
              <a:solidFill>
                <a:srgbClr val="376092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ts val="2000"/>
              </a:lnSpc>
              <a:defRPr/>
            </a:pPr>
            <a:r>
              <a:rPr lang="ar-EG" sz="120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في عام 1990)</a:t>
            </a:r>
            <a:endParaRPr lang="en-US" sz="12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ts val="2000"/>
              </a:lnSpc>
              <a:defRPr/>
            </a:pPr>
            <a:r>
              <a:rPr lang="ar-EG" sz="120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12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90222" y="228475"/>
            <a:ext cx="7778045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Y" sz="3000" b="1" dirty="0" smtClean="0">
                <a:solidFill>
                  <a:schemeClr val="tx2"/>
                </a:solidFill>
              </a:rPr>
              <a:t>الحاجة إلى مراجعة لوائح الاتصالات الدولية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58559" y="3762374"/>
            <a:ext cx="5426881" cy="20401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/>
            <a:endParaRPr lang="ar-EG" sz="1390" dirty="0" smtClean="0">
              <a:solidFill>
                <a:srgbClr val="376092"/>
              </a:solidFill>
              <a:latin typeface="Calibri" pitchFamily="34" charset="0"/>
              <a:cs typeface="Calibri" pitchFamily="34" charset="0"/>
            </a:endParaRPr>
          </a:p>
          <a:p>
            <a:pPr lvl="1" algn="r" rtl="1"/>
            <a:r>
              <a:rPr lang="ar-EG" sz="260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في عام </a:t>
            </a:r>
            <a:r>
              <a:rPr lang="en-US" sz="260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1988</a:t>
            </a:r>
            <a:r>
              <a:rPr lang="ar-EG" sz="260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، لم تكن هناك سوق حرة إلا مع قلة قليلة من البلدان </a:t>
            </a:r>
          </a:p>
          <a:p>
            <a:pPr lvl="1" algn="r" rtl="1"/>
            <a:r>
              <a:rPr lang="ar-EG" sz="260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وكان معظم المشغلين يعملون بنظام الاحتكار، أو تحت سيطرة الحكومة أو الدولة</a:t>
            </a:r>
            <a:endParaRPr lang="en-GB" sz="2600" dirty="0">
              <a:solidFill>
                <a:srgbClr val="37609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759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3513" y="762000"/>
            <a:ext cx="5223433" cy="3028950"/>
          </a:xfrm>
          <a:prstGeom prst="rect">
            <a:avLst/>
          </a:prstGeom>
          <a:solidFill>
            <a:schemeClr val="bg2">
              <a:alpha val="5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88951" y="4215618"/>
            <a:ext cx="2309949" cy="198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marR="0" lvl="0" indent="-457200" algn="r" defTabSz="914400" rtl="1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E438A"/>
              </a:buClr>
              <a:buSzPct val="110000"/>
              <a:buNone/>
              <a:tabLst>
                <a:tab pos="361950" algn="r"/>
              </a:tabLst>
              <a:defRPr/>
            </a:pPr>
            <a:r>
              <a:rPr lang="en-US" sz="2000" kern="0" dirty="0" smtClean="0">
                <a:solidFill>
                  <a:srgbClr val="376092"/>
                </a:solidFill>
              </a:rPr>
              <a:t>▪</a:t>
            </a:r>
            <a:r>
              <a:rPr lang="ar-EG" sz="1700" kern="0" dirty="0" smtClean="0">
                <a:solidFill>
                  <a:srgbClr val="376092"/>
                </a:solidFill>
              </a:rPr>
              <a:t>	تغيّرت البيئة الدولية 	للاتصالات إلى حد كبير 	من حيث التكنولوجيا 	والسياسات. وهي لاتزال 	تتطور بسرعة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E438A"/>
              </a:buClr>
              <a:buSzPct val="110000"/>
              <a:buNone/>
              <a:tabLst/>
              <a:defRPr/>
            </a:pPr>
            <a:endParaRPr kumimoji="0" lang="ar-EG" sz="1700" b="0" i="0" u="none" strike="noStrike" kern="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E438A"/>
              </a:buClr>
              <a:buSzPct val="110000"/>
              <a:buNone/>
              <a:tabLst/>
              <a:defRPr/>
            </a:pP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41490" y="3186733"/>
            <a:ext cx="2770332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التحوّلات من </a:t>
            </a:r>
            <a:r>
              <a:rPr kumimoji="0" lang="ar-EG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الاتصالات الثابتة إلى المتنقلة </a:t>
            </a:r>
            <a:r>
              <a:rPr kumimoji="0" lang="ar-EG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ومن </a:t>
            </a:r>
            <a:r>
              <a:rPr kumimoji="0" lang="ar-EG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الاتصالات الصوتية إلى</a:t>
            </a:r>
            <a:r>
              <a:rPr kumimoji="0" lang="ar-EG" sz="1600" b="1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اتصالات البيانات</a:t>
            </a:r>
            <a:r>
              <a:rPr kumimoji="0" lang="ar-EG" sz="1600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هي محركات الحركة والمصادر الرئيسية للإيرادات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89566" y="138163"/>
            <a:ext cx="7209367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EG" sz="3000" b="1" dirty="0" smtClean="0">
                <a:solidFill>
                  <a:schemeClr val="tx2"/>
                </a:solidFill>
              </a:rPr>
              <a:t>الحاجة إلى مراجعة لوائح الاتصالات الدولية</a:t>
            </a:r>
            <a:endParaRPr lang="en-US" sz="3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" y="762000"/>
            <a:ext cx="52101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16091" y="1425313"/>
            <a:ext cx="203197" cy="16339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vert270" wrap="square" lIns="12700" tIns="12700" rIns="12700" bIns="12700" anchor="t" anchorCtr="0" upright="1">
            <a:noAutofit/>
          </a:bodyPr>
          <a:lstStyle/>
          <a:p>
            <a:pPr algn="ctr" rtl="1" hangingPunct="0">
              <a:lnSpc>
                <a:spcPts val="1000"/>
              </a:lnSpc>
              <a:spcBef>
                <a:spcPts val="600"/>
              </a:spcBef>
              <a:spcAft>
                <a:spcPts val="10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ar-EG" sz="1400" dirty="0" smtClean="0">
                <a:effectLst/>
                <a:latin typeface="Times New Roman"/>
                <a:ea typeface="Times New Roman"/>
                <a:cs typeface="Traditional Arabic"/>
              </a:rPr>
              <a:t>لكل </a:t>
            </a:r>
            <a:r>
              <a:rPr lang="en-US" sz="1200" dirty="0" smtClean="0">
                <a:latin typeface="Times New Roman"/>
                <a:ea typeface="Times New Roman"/>
                <a:cs typeface="Traditional Arabic"/>
              </a:rPr>
              <a:t>100</a:t>
            </a:r>
            <a:r>
              <a:rPr lang="en-US" sz="1400" dirty="0" smtClean="0">
                <a:latin typeface="Times New Roman"/>
                <a:ea typeface="Times New Roman"/>
                <a:cs typeface="Traditional Arabic"/>
              </a:rPr>
              <a:t> </a:t>
            </a:r>
            <a:r>
              <a:rPr lang="ar-SY" sz="1400" dirty="0" smtClean="0">
                <a:effectLst/>
                <a:latin typeface="Times New Roman"/>
                <a:ea typeface="Times New Roman"/>
                <a:cs typeface="Traditional Arabic"/>
              </a:rPr>
              <a:t> </a:t>
            </a:r>
            <a:r>
              <a:rPr lang="ar-EG" sz="1400" dirty="0" smtClean="0">
                <a:effectLst/>
                <a:latin typeface="Times New Roman"/>
                <a:ea typeface="Times New Roman"/>
                <a:cs typeface="Traditional Arabic"/>
              </a:rPr>
              <a:t>نسمة </a:t>
            </a:r>
            <a:r>
              <a:rPr lang="ar-SY" sz="1400" dirty="0" smtClean="0">
                <a:effectLst/>
                <a:latin typeface="Times New Roman"/>
                <a:ea typeface="Times New Roman"/>
                <a:cs typeface="Traditional Arabic"/>
              </a:rPr>
              <a:t>من السكان</a:t>
            </a:r>
            <a:endParaRPr lang="en-US" sz="1400" dirty="0">
              <a:effectLst/>
              <a:latin typeface="Times New Roman"/>
              <a:ea typeface="Times New Roman"/>
            </a:endParaRPr>
          </a:p>
          <a:p>
            <a:pPr algn="ctr" hangingPunct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1200" dirty="0">
                <a:effectLst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257300" y="994128"/>
            <a:ext cx="2197100" cy="1869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12700" tIns="12700" rIns="12700" bIns="12700" anchor="t" anchorCtr="0" upright="1">
            <a:noAutofit/>
          </a:bodyPr>
          <a:lstStyle/>
          <a:p>
            <a:pPr hangingPunct="0">
              <a:lnSpc>
                <a:spcPts val="1000"/>
              </a:lnSpc>
              <a:spcBef>
                <a:spcPts val="100"/>
              </a:spcBef>
              <a:spcAft>
                <a:spcPts val="10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ar-EG" sz="1400" dirty="0" smtClean="0">
                <a:latin typeface="Times New Roman"/>
                <a:ea typeface="Times New Roman"/>
                <a:cs typeface="Traditional Arabic"/>
              </a:rPr>
              <a:t>الاشتراكات في الهاتف الخلوي المتنقل</a:t>
            </a:r>
            <a:endParaRPr lang="en-US" sz="1400" dirty="0">
              <a:effectLst/>
              <a:latin typeface="Times New Roman"/>
              <a:ea typeface="Times New Roman"/>
            </a:endParaRPr>
          </a:p>
          <a:p>
            <a:pPr algn="ctr" hangingPunct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1200" dirty="0">
                <a:effectLst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274232" y="1236840"/>
            <a:ext cx="2197100" cy="1869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12700" tIns="12700" rIns="12700" bIns="12700" anchor="t" anchorCtr="0" upright="1">
            <a:noAutofit/>
          </a:bodyPr>
          <a:lstStyle/>
          <a:p>
            <a:pPr hangingPunct="0">
              <a:lnSpc>
                <a:spcPts val="1000"/>
              </a:lnSpc>
              <a:spcBef>
                <a:spcPts val="100"/>
              </a:spcBef>
              <a:spcAft>
                <a:spcPts val="10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ar-EG" sz="1400" dirty="0" smtClean="0">
                <a:latin typeface="Times New Roman"/>
                <a:ea typeface="Times New Roman"/>
                <a:cs typeface="Traditional Arabic"/>
              </a:rPr>
              <a:t>مستخدمو الإنترنت</a:t>
            </a:r>
            <a:endParaRPr lang="en-US" sz="1400" dirty="0">
              <a:effectLst/>
              <a:latin typeface="Times New Roman"/>
              <a:ea typeface="Times New Roman"/>
            </a:endParaRPr>
          </a:p>
          <a:p>
            <a:pPr algn="ctr" hangingPunct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1200" dirty="0">
                <a:effectLst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279875" y="1502130"/>
            <a:ext cx="2197100" cy="1869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12700" tIns="12700" rIns="12700" bIns="12700" anchor="t" anchorCtr="0" upright="1">
            <a:noAutofit/>
          </a:bodyPr>
          <a:lstStyle/>
          <a:p>
            <a:pPr hangingPunct="0">
              <a:lnSpc>
                <a:spcPts val="1000"/>
              </a:lnSpc>
              <a:spcBef>
                <a:spcPts val="100"/>
              </a:spcBef>
              <a:spcAft>
                <a:spcPts val="10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ar-EG" sz="1400" dirty="0" smtClean="0">
                <a:latin typeface="Times New Roman"/>
                <a:ea typeface="Times New Roman"/>
                <a:cs typeface="Traditional Arabic"/>
              </a:rPr>
              <a:t>خطوط الهاتف الثابت</a:t>
            </a:r>
            <a:endParaRPr lang="en-US" sz="1400" dirty="0">
              <a:effectLst/>
              <a:latin typeface="Times New Roman"/>
              <a:ea typeface="Times New Roman"/>
            </a:endParaRPr>
          </a:p>
          <a:p>
            <a:pPr algn="ctr" hangingPunct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1200" dirty="0">
                <a:effectLst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274229" y="1733553"/>
            <a:ext cx="2197100" cy="1869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12700" tIns="12700" rIns="12700" bIns="12700" anchor="t" anchorCtr="0" upright="1">
            <a:noAutofit/>
          </a:bodyPr>
          <a:lstStyle/>
          <a:p>
            <a:pPr hangingPunct="0">
              <a:lnSpc>
                <a:spcPts val="1000"/>
              </a:lnSpc>
              <a:spcBef>
                <a:spcPts val="100"/>
              </a:spcBef>
              <a:spcAft>
                <a:spcPts val="10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ar-EG" sz="1400" dirty="0" smtClean="0">
                <a:latin typeface="Times New Roman"/>
                <a:ea typeface="Times New Roman"/>
                <a:cs typeface="Traditional Arabic"/>
              </a:rPr>
              <a:t>الاشتراكات في النطاق</a:t>
            </a:r>
            <a:endParaRPr lang="en-US" sz="1400" dirty="0">
              <a:effectLst/>
              <a:latin typeface="Times New Roman"/>
              <a:ea typeface="Times New Roman"/>
            </a:endParaRPr>
          </a:p>
          <a:p>
            <a:pPr algn="ctr" hangingPunct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1200" dirty="0">
                <a:effectLst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285518" y="1993200"/>
            <a:ext cx="2496260" cy="1869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rot="0" vert="horz" wrap="square" lIns="12700" tIns="12700" rIns="12700" bIns="12700" anchor="t" anchorCtr="0" upright="1">
            <a:noAutofit/>
          </a:bodyPr>
          <a:lstStyle/>
          <a:p>
            <a:pPr hangingPunct="0">
              <a:lnSpc>
                <a:spcPts val="1000"/>
              </a:lnSpc>
              <a:spcBef>
                <a:spcPts val="100"/>
              </a:spcBef>
              <a:spcAft>
                <a:spcPts val="10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ar-EG" sz="1400" dirty="0" smtClean="0">
                <a:latin typeface="Times New Roman"/>
                <a:ea typeface="Times New Roman"/>
                <a:cs typeface="Traditional Arabic"/>
              </a:rPr>
              <a:t>الاشتراكات في النطاق العريض (السلكي) الثابت</a:t>
            </a:r>
            <a:endParaRPr lang="en-US" sz="1400" dirty="0">
              <a:effectLst/>
              <a:latin typeface="Times New Roman"/>
              <a:ea typeface="Times New Roman"/>
            </a:endParaRPr>
          </a:p>
          <a:p>
            <a:pPr algn="ctr" hangingPunct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1200" dirty="0">
                <a:effectLst/>
                <a:latin typeface="Times New Roman"/>
                <a:ea typeface="Times New Roman"/>
              </a:rPr>
              <a:t>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99" y="786697"/>
            <a:ext cx="24193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42" y="2011552"/>
            <a:ext cx="24193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933401" y="1089030"/>
            <a:ext cx="1811307" cy="5185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rot="0" vert="horz" wrap="square" lIns="12700" tIns="12700" rIns="12700" bIns="12700" anchor="t" anchorCtr="0" upright="1">
            <a:noAutofit/>
          </a:bodyPr>
          <a:lstStyle/>
          <a:p>
            <a:pPr algn="r" rtl="1" hangingPunct="0">
              <a:lnSpc>
                <a:spcPts val="1800"/>
              </a:lnSpc>
              <a:spcBef>
                <a:spcPts val="100"/>
              </a:spcBef>
              <a:spcAft>
                <a:spcPts val="10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1200" b="1" dirty="0" smtClean="0">
                <a:latin typeface="Times New Roman"/>
                <a:ea typeface="Times New Roman"/>
                <a:cs typeface="Traditional Arabic"/>
              </a:rPr>
              <a:t>5,9</a:t>
            </a:r>
            <a:r>
              <a:rPr lang="ar-EG" sz="1200" b="1" dirty="0" smtClean="0">
                <a:latin typeface="Times New Roman"/>
                <a:ea typeface="Times New Roman"/>
                <a:cs typeface="Traditional Arabic"/>
              </a:rPr>
              <a:t> </a:t>
            </a:r>
            <a:r>
              <a:rPr lang="ar-EG" b="1" dirty="0" smtClean="0">
                <a:latin typeface="Times New Roman"/>
                <a:ea typeface="Times New Roman"/>
                <a:cs typeface="Traditional Arabic"/>
              </a:rPr>
              <a:t>مليار اشتراك في الخدمة الخلوية المتنقلة في عام </a:t>
            </a:r>
            <a:r>
              <a:rPr lang="en-US" sz="1200" b="1" dirty="0" smtClean="0">
                <a:latin typeface="Times New Roman"/>
                <a:ea typeface="Times New Roman"/>
                <a:cs typeface="Traditional Arabic"/>
              </a:rPr>
              <a:t>2011</a:t>
            </a:r>
            <a:endParaRPr lang="en-US" sz="1200" b="1" dirty="0">
              <a:effectLst/>
              <a:latin typeface="Times New Roman"/>
              <a:ea typeface="Times New Roman"/>
            </a:endParaRPr>
          </a:p>
          <a:p>
            <a:pPr algn="ctr" hangingPunct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1200" dirty="0">
                <a:effectLst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939044" y="2313885"/>
            <a:ext cx="1811307" cy="5185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rot="0" vert="horz" wrap="square" lIns="12700" tIns="12700" rIns="12700" bIns="12700" anchor="t" anchorCtr="0" upright="1">
            <a:noAutofit/>
          </a:bodyPr>
          <a:lstStyle/>
          <a:p>
            <a:pPr algn="r" rtl="1" hangingPunct="0">
              <a:lnSpc>
                <a:spcPts val="1800"/>
              </a:lnSpc>
              <a:spcBef>
                <a:spcPts val="100"/>
              </a:spcBef>
              <a:spcAft>
                <a:spcPts val="10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1200" b="1" dirty="0" smtClean="0">
                <a:latin typeface="Times New Roman"/>
                <a:ea typeface="Times New Roman"/>
                <a:cs typeface="Traditional Arabic"/>
              </a:rPr>
              <a:t>2,4</a:t>
            </a:r>
            <a:r>
              <a:rPr lang="ar-EG" sz="1200" b="1" dirty="0" smtClean="0">
                <a:latin typeface="Times New Roman"/>
                <a:ea typeface="Times New Roman"/>
                <a:cs typeface="Traditional Arabic"/>
              </a:rPr>
              <a:t> </a:t>
            </a:r>
            <a:r>
              <a:rPr lang="ar-EG" b="1" dirty="0" smtClean="0">
                <a:latin typeface="Times New Roman"/>
                <a:ea typeface="Times New Roman"/>
                <a:cs typeface="Traditional Arabic"/>
              </a:rPr>
              <a:t>مليار مستخدم للإنترنت في عام </a:t>
            </a:r>
            <a:r>
              <a:rPr lang="en-US" sz="1200" b="1" dirty="0" smtClean="0">
                <a:latin typeface="Times New Roman"/>
                <a:ea typeface="Times New Roman"/>
                <a:cs typeface="Traditional Arabic"/>
              </a:rPr>
              <a:t>2011</a:t>
            </a:r>
            <a:endParaRPr lang="en-US" sz="1200" b="1" dirty="0">
              <a:effectLst/>
              <a:latin typeface="Times New Roman"/>
              <a:ea typeface="Times New Roman"/>
            </a:endParaRPr>
          </a:p>
          <a:p>
            <a:pPr algn="ctr" hangingPunct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1200" dirty="0">
                <a:effectLst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773371" y="4232550"/>
            <a:ext cx="2309949" cy="198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marR="0" lvl="0" indent="-457200" algn="r" defTabSz="914400" rtl="1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E438A"/>
              </a:buClr>
              <a:buSzPct val="110000"/>
              <a:buNone/>
              <a:tabLst>
                <a:tab pos="361950" algn="r"/>
              </a:tabLst>
              <a:defRPr/>
            </a:pPr>
            <a:r>
              <a:rPr lang="en-US" sz="2000" kern="0" dirty="0" smtClean="0">
                <a:solidFill>
                  <a:srgbClr val="376092"/>
                </a:solidFill>
              </a:rPr>
              <a:t>▪</a:t>
            </a:r>
            <a:r>
              <a:rPr lang="ar-EG" sz="1700" kern="0" dirty="0" smtClean="0">
                <a:solidFill>
                  <a:srgbClr val="376092"/>
                </a:solidFill>
              </a:rPr>
              <a:t>	زيادة استخدام البنية 	التحتية والتطبيقات المفعّلة 	ببروتوكول الإنترنت 	تطرح فرصاً وتحديات 	أمام قطاع تكنولوجيا 	المعلومات والاتصالات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E438A"/>
              </a:buClr>
              <a:buSzPct val="110000"/>
              <a:buNone/>
              <a:tabLst/>
              <a:defRPr/>
            </a:pPr>
            <a:endParaRPr kumimoji="0" lang="ar-EG" sz="1700" b="0" i="0" u="none" strike="noStrike" kern="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E438A"/>
              </a:buClr>
              <a:buSzPct val="110000"/>
              <a:buNone/>
              <a:tabLst/>
              <a:defRPr/>
            </a:pP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5963394" y="4241801"/>
            <a:ext cx="2309949" cy="153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marR="0" lvl="0" indent="-457200" algn="r" defTabSz="914400" rtl="1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E438A"/>
              </a:buClr>
              <a:buSzPct val="110000"/>
              <a:buNone/>
              <a:tabLst>
                <a:tab pos="361950" algn="r"/>
              </a:tabLst>
              <a:defRPr/>
            </a:pPr>
            <a:r>
              <a:rPr lang="en-US" sz="2000" kern="0" dirty="0" smtClean="0">
                <a:solidFill>
                  <a:srgbClr val="376092"/>
                </a:solidFill>
              </a:rPr>
              <a:t>▪</a:t>
            </a:r>
            <a:r>
              <a:rPr lang="ar-EG" sz="1700" kern="0" dirty="0" smtClean="0">
                <a:solidFill>
                  <a:srgbClr val="376092"/>
                </a:solidFill>
              </a:rPr>
              <a:t>	مع تطور التكنولوجيا، 	تقيّم الحكومات السياسات 	والنهج التنظيمية لديها 	لضمان قيام بيئة </a:t>
            </a:r>
            <a:r>
              <a:rPr lang="ar-EG" sz="1700" kern="0" dirty="0" err="1" smtClean="0">
                <a:solidFill>
                  <a:srgbClr val="376092"/>
                </a:solidFill>
              </a:rPr>
              <a:t>تمكينية</a:t>
            </a:r>
            <a:endParaRPr lang="ar-EG" sz="1700" kern="0" dirty="0" smtClean="0">
              <a:solidFill>
                <a:srgbClr val="376092"/>
              </a:solidFill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E438A"/>
              </a:buClr>
              <a:buSzPct val="110000"/>
              <a:buNone/>
              <a:tabLst/>
              <a:defRPr/>
            </a:pPr>
            <a:endParaRPr kumimoji="0" lang="ar-EG" sz="1700" b="0" i="0" u="none" strike="noStrike" kern="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E438A"/>
              </a:buClr>
              <a:buSzPct val="110000"/>
              <a:buNone/>
              <a:tabLst/>
              <a:defRPr/>
            </a:pP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0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  <p:bldP spid="7" grpId="0"/>
      <p:bldP spid="22" grpId="0" build="p"/>
      <p:bldP spid="2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970E88AAA5F54B8CC4A78FC38EA0AA" ma:contentTypeVersion="1" ma:contentTypeDescription="Create a new document." ma:contentTypeScope="" ma:versionID="621f2f262b8a82e5e176352457d839a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345722d146e7751d163e781f97691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98B24A-FCA6-4680-8AEB-DB7093D9E33F}"/>
</file>

<file path=customXml/itemProps2.xml><?xml version="1.0" encoding="utf-8"?>
<ds:datastoreItem xmlns:ds="http://schemas.openxmlformats.org/officeDocument/2006/customXml" ds:itemID="{3B1D91C1-D3AE-4572-A5DF-62055D33DBB4}"/>
</file>

<file path=customXml/itemProps3.xml><?xml version="1.0" encoding="utf-8"?>
<ds:datastoreItem xmlns:ds="http://schemas.openxmlformats.org/officeDocument/2006/customXml" ds:itemID="{857E3DA8-2F6E-473A-94C5-463527E981D4}"/>
</file>

<file path=docProps/app.xml><?xml version="1.0" encoding="utf-8"?>
<Properties xmlns="http://schemas.openxmlformats.org/officeDocument/2006/extended-properties" xmlns:vt="http://schemas.openxmlformats.org/officeDocument/2006/docPropsVTypes">
  <TotalTime>6342</TotalTime>
  <Words>907</Words>
  <Application>Microsoft Office PowerPoint</Application>
  <PresentationFormat>On-screen Show (4:3)</PresentationFormat>
  <Paragraphs>294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Custom Design</vt:lpstr>
      <vt:lpstr>1_Office Theme</vt:lpstr>
      <vt:lpstr>PowerPoint Presentation</vt:lpstr>
      <vt:lpstr>PowerPoint Presentation</vt:lpstr>
      <vt:lpstr>PowerPoint Presentation</vt:lpstr>
      <vt:lpstr>معلومات أساسية: أصل لوائح الراديو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Jesus Vicente</dc:creator>
  <cp:lastModifiedBy>IS / INFRASTRUCTURE</cp:lastModifiedBy>
  <cp:revision>204</cp:revision>
  <cp:lastPrinted>2012-11-06T20:28:08Z</cp:lastPrinted>
  <dcterms:created xsi:type="dcterms:W3CDTF">2012-06-20T08:33:15Z</dcterms:created>
  <dcterms:modified xsi:type="dcterms:W3CDTF">2012-11-07T10:04:05Z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0x010100B8970E88AAA5F54B8CC4A78FC38EA0AA</vt:lpwstr>
  </property>
</Properties>
</file>