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75" r:id="rId2"/>
    <p:sldId id="432" r:id="rId3"/>
    <p:sldId id="406" r:id="rId4"/>
    <p:sldId id="433" r:id="rId5"/>
    <p:sldId id="436" r:id="rId6"/>
    <p:sldId id="435" r:id="rId7"/>
  </p:sldIdLst>
  <p:sldSz cx="9144000" cy="6858000" type="screen4x3"/>
  <p:notesSz cx="6858000" cy="91805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143154"/>
    <a:srgbClr val="990099"/>
    <a:srgbClr val="B00000"/>
    <a:srgbClr val="C00000"/>
    <a:srgbClr val="0054D0"/>
    <a:srgbClr val="0066FF"/>
    <a:srgbClr val="FDFFE7"/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6484" autoAdjust="0"/>
    <p:restoredTop sz="99814" autoAdjust="0"/>
  </p:normalViewPr>
  <p:slideViewPr>
    <p:cSldViewPr>
      <p:cViewPr>
        <p:scale>
          <a:sx n="66" d="100"/>
          <a:sy n="66" d="100"/>
        </p:scale>
        <p:origin x="-65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3" d="100"/>
          <a:sy n="103" d="100"/>
        </p:scale>
        <p:origin x="-2520" y="-102"/>
      </p:cViewPr>
      <p:guideLst>
        <p:guide orient="horz" pos="2891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9DF9EA1-5171-4682-B4C4-81D4767A926C}" type="datetimeFigureOut">
              <a:rPr lang="en-US"/>
              <a:pPr>
                <a:defRPr/>
              </a:pPr>
              <a:t>6/19/2012</a:t>
            </a:fld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20138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720138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2100407-274B-4FAE-92B4-8F0B9369D5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9E56E96-4EFF-4BC3-9F16-0285B479DCE2}" type="datetimeFigureOut">
              <a:rPr lang="en-US"/>
              <a:pPr>
                <a:defRPr/>
              </a:pPr>
              <a:t>6/19/2012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35063" y="688975"/>
            <a:ext cx="4589462" cy="3441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60863"/>
            <a:ext cx="5486400" cy="4130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20138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20138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7C0013C-C305-44A2-A363-6C29494CC3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4691E44-0FA0-41E3-B085-422AE30C0078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Rectangle 6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3486F2C-F7B3-40CB-A2DD-DC5C8FB65E5C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6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Rectangle 3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b="1" dirty="0" smtClean="0"/>
              <a:t>About the case studies:</a:t>
            </a:r>
          </a:p>
          <a:p>
            <a:pPr>
              <a:defRPr/>
            </a:pPr>
            <a:endParaRPr lang="en-US" dirty="0" smtClean="0"/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GB" dirty="0" smtClean="0"/>
              <a:t>The report highlights several cases from the public and private sectors of administrations and digital pioneers that are maximizing the potential of broadband to align ICT and environmental policy.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endParaRPr lang="en-GB" dirty="0" smtClean="0"/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GB" dirty="0" smtClean="0"/>
              <a:t>It’s very important to look at countries which are taking the message </a:t>
            </a:r>
            <a:r>
              <a:rPr lang="en-GB" dirty="0" err="1" smtClean="0"/>
              <a:t>onboard</a:t>
            </a:r>
            <a:r>
              <a:rPr lang="en-GB" dirty="0" smtClean="0"/>
              <a:t>, so it’s interesting to note that while more than 100 countries now have a national strategy to promote broadband, only a third of them have incorporated low-carbon planning into their national strategies, integrating ICT and environmental policies. 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endParaRPr lang="en-US" dirty="0" smtClean="0"/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GB" dirty="0" smtClean="0"/>
              <a:t>This is really a missed opportunity – and I’m sure Dr </a:t>
            </a:r>
            <a:r>
              <a:rPr lang="en-GB" dirty="0" err="1" smtClean="0"/>
              <a:t>Touré</a:t>
            </a:r>
            <a:r>
              <a:rPr lang="en-GB" dirty="0" smtClean="0"/>
              <a:t> would agree that we should be inviting all governments to review their national broadband strategies to incorporate the recommendations of this report.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v-S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1C6D1-C4BB-47F4-A516-C70A32A0AEEA}" type="datetimeFigureOut">
              <a:rPr lang="en-US"/>
              <a:pPr>
                <a:defRPr/>
              </a:pPr>
              <a:t>6/19/2012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0650F-4C74-4D0C-8FB7-AA500EA119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5278A-A918-4FBD-97AF-B55996583CF9}" type="datetimeFigureOut">
              <a:rPr lang="en-US"/>
              <a:pPr>
                <a:defRPr/>
              </a:pPr>
              <a:t>6/19/2012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ADD80-120D-4B41-A6E6-0498078A88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CD764-666E-4BB4-A611-83F9902125A4}" type="datetimeFigureOut">
              <a:rPr lang="en-US"/>
              <a:pPr>
                <a:defRPr/>
              </a:pPr>
              <a:t>6/19/2012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5EFDC-0C65-4A82-8C44-31F0C83AF9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9A420-AC48-4178-854B-2CCEF3963B12}" type="datetimeFigureOut">
              <a:rPr lang="en-US"/>
              <a:pPr>
                <a:defRPr/>
              </a:pPr>
              <a:t>6/19/2012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1E120-2E32-4F6F-B775-41FAD899BD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8A700-5B0C-4FDC-B72D-919FFDD41D34}" type="datetimeFigureOut">
              <a:rPr lang="en-US"/>
              <a:pPr>
                <a:defRPr/>
              </a:pPr>
              <a:t>6/19/2012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6D620-8D30-40C0-8010-9A642A2D86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B97CC-65D2-4D44-B2CB-F49E4AAAFD49}" type="datetimeFigureOut">
              <a:rPr lang="en-US"/>
              <a:pPr>
                <a:defRPr/>
              </a:pPr>
              <a:t>6/19/2012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1A6CD-49BD-4AD5-BBA3-36BFACA35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4EF43-22DE-48A2-B294-CC9705A56A30}" type="datetimeFigureOut">
              <a:rPr lang="en-US"/>
              <a:pPr>
                <a:defRPr/>
              </a:pPr>
              <a:t>6/19/2012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A5951-9B34-43B3-924B-15699A9398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4C8F0-5977-458C-81F3-40D66CC66727}" type="datetimeFigureOut">
              <a:rPr lang="en-US"/>
              <a:pPr>
                <a:defRPr/>
              </a:pPr>
              <a:t>6/19/2012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B6205-4D68-42A4-9CAB-66DD7D1F24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E7963-BCE0-42DC-8FBF-2F210C9CC465}" type="datetimeFigureOut">
              <a:rPr lang="en-US"/>
              <a:pPr>
                <a:defRPr/>
              </a:pPr>
              <a:t>6/19/2012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A8D0C-5C05-460E-A93A-D6807CD287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D3822-7A9E-4EA4-8B5B-AD902A4D6C04}" type="datetimeFigureOut">
              <a:rPr lang="en-US"/>
              <a:pPr>
                <a:defRPr/>
              </a:pPr>
              <a:t>6/19/2012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C5702-A6C7-44D3-A61F-70AF720E35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99597-C632-48E5-8EFA-1D9E8439E0B7}" type="datetimeFigureOut">
              <a:rPr lang="en-US"/>
              <a:pPr>
                <a:defRPr/>
              </a:pPr>
              <a:t>6/19/2012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8B688-077F-4DC4-A937-A446FAC8DE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3430511B-4237-43D9-AE62-570CB9EA0FE8}" type="datetimeFigureOut">
              <a:rPr lang="en-US"/>
              <a:pPr>
                <a:defRPr/>
              </a:pPr>
              <a:t>6/19/2012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32138" y="6376988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55EEF78B-AEC0-45FC-B3DC-B9EF0FC0C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6" descr="C:\Documents and Settings\lutz\My Documents\My Pictures\ITU logo parts\logo_itu_glob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5357813"/>
            <a:ext cx="89535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2" descr="p_wda-logo-unesco-20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7525" y="5437188"/>
            <a:ext cx="1211263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Content Placeholder 2"/>
          <p:cNvSpPr txBox="1">
            <a:spLocks/>
          </p:cNvSpPr>
          <p:nvPr/>
        </p:nvSpPr>
        <p:spPr bwMode="auto">
          <a:xfrm>
            <a:off x="477838" y="2492375"/>
            <a:ext cx="84010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2800" b="1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en-US" sz="2800" b="1">
                <a:solidFill>
                  <a:schemeClr val="bg1"/>
                </a:solidFill>
                <a:latin typeface="Calibri" pitchFamily="34" charset="0"/>
              </a:rPr>
            </a:br>
            <a:r>
              <a:rPr lang="en-US" sz="2800" b="1">
                <a:solidFill>
                  <a:schemeClr val="bg1"/>
                </a:solidFill>
                <a:latin typeface="Calibri" pitchFamily="34" charset="0"/>
              </a:rPr>
              <a:t>Linking ICT with climate action </a:t>
            </a:r>
            <a:br>
              <a:rPr lang="en-US" sz="2800" b="1">
                <a:solidFill>
                  <a:schemeClr val="bg1"/>
                </a:solidFill>
                <a:latin typeface="Calibri" pitchFamily="34" charset="0"/>
              </a:rPr>
            </a:br>
            <a:r>
              <a:rPr lang="en-US" sz="2800" b="1">
                <a:solidFill>
                  <a:schemeClr val="bg1"/>
                </a:solidFill>
                <a:latin typeface="Calibri" pitchFamily="34" charset="0"/>
              </a:rPr>
              <a:t>for a low-carbon economy</a:t>
            </a:r>
          </a:p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endParaRPr lang="en-US" sz="2800" b="1">
              <a:solidFill>
                <a:schemeClr val="bg1"/>
              </a:solidFill>
              <a:latin typeface="Calibri" pitchFamily="34" charset="0"/>
            </a:endParaRPr>
          </a:p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2800" b="1">
                <a:solidFill>
                  <a:schemeClr val="bg1"/>
                </a:solidFill>
                <a:latin typeface="Calibri" pitchFamily="34" charset="0"/>
              </a:rPr>
              <a:t>Johan Wibergh</a:t>
            </a:r>
          </a:p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2800" b="1">
                <a:solidFill>
                  <a:schemeClr val="bg1"/>
                </a:solidFill>
                <a:latin typeface="Calibri" pitchFamily="34" charset="0"/>
              </a:rPr>
              <a:t>Executive Vice President, Networks</a:t>
            </a:r>
          </a:p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2800" b="1">
                <a:solidFill>
                  <a:schemeClr val="bg1"/>
                </a:solidFill>
                <a:latin typeface="Calibri" pitchFamily="34" charset="0"/>
              </a:rPr>
              <a:t>Ericsson</a:t>
            </a:r>
          </a:p>
        </p:txBody>
      </p:sp>
      <p:pic>
        <p:nvPicPr>
          <p:cNvPr id="15364" name="Picture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8063" y="692150"/>
            <a:ext cx="7164387" cy="200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3"/>
          <a:srcRect l="27187" t="10840" r="25604" b="5664"/>
          <a:stretch>
            <a:fillRect/>
          </a:stretch>
        </p:blipFill>
        <p:spPr bwMode="auto">
          <a:xfrm>
            <a:off x="277813" y="331788"/>
            <a:ext cx="4222750" cy="597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ext Box 5"/>
          <p:cNvSpPr txBox="1">
            <a:spLocks noChangeArrowheads="1"/>
          </p:cNvSpPr>
          <p:nvPr/>
        </p:nvSpPr>
        <p:spPr bwMode="auto">
          <a:xfrm>
            <a:off x="4716463" y="1908175"/>
            <a:ext cx="3743325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Leveraging investments in broadband to address climate change.</a:t>
            </a:r>
          </a:p>
          <a:p>
            <a:endParaRPr lang="en-US" sz="2400">
              <a:solidFill>
                <a:schemeClr val="bg1"/>
              </a:solidFill>
            </a:endParaRPr>
          </a:p>
          <a:p>
            <a:endParaRPr lang="en-US" sz="2400">
              <a:solidFill>
                <a:schemeClr val="bg1"/>
              </a:solidFill>
            </a:endParaRPr>
          </a:p>
          <a:p>
            <a:r>
              <a:rPr lang="en-GB" sz="2400">
                <a:solidFill>
                  <a:schemeClr val="bg1"/>
                </a:solidFill>
              </a:rPr>
              <a:t>Recommendations for policy makers and global leaders to accelerate global progress towards a low-carbon economy.</a:t>
            </a:r>
            <a:endParaRPr lang="en-US" sz="2400">
              <a:solidFill>
                <a:schemeClr val="bg1"/>
              </a:solidFill>
            </a:endParaRPr>
          </a:p>
          <a:p>
            <a:endParaRPr lang="en-US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3"/>
          <p:cNvSpPr>
            <a:spLocks noChangeArrowheads="1"/>
          </p:cNvSpPr>
          <p:nvPr/>
        </p:nvSpPr>
        <p:spPr bwMode="auto">
          <a:xfrm>
            <a:off x="0" y="560388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3600" b="1">
                <a:solidFill>
                  <a:schemeClr val="bg1"/>
                </a:solidFill>
                <a:latin typeface="Calibri" pitchFamily="34" charset="0"/>
              </a:rPr>
              <a:t>The Broadband Bridge - Report highlights</a:t>
            </a:r>
          </a:p>
        </p:txBody>
      </p:sp>
      <p:sp>
        <p:nvSpPr>
          <p:cNvPr id="19458" name="Content Placeholder 2"/>
          <p:cNvSpPr txBox="1">
            <a:spLocks/>
          </p:cNvSpPr>
          <p:nvPr/>
        </p:nvSpPr>
        <p:spPr bwMode="auto">
          <a:xfrm>
            <a:off x="395288" y="1557338"/>
            <a:ext cx="7056437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Font typeface="Calibri" pitchFamily="34" charset="0"/>
              <a:buAutoNum type="arabicPeriod"/>
            </a:pPr>
            <a:endParaRPr lang="en-US" sz="2400">
              <a:solidFill>
                <a:schemeClr val="bg1"/>
              </a:solidFill>
            </a:endParaRPr>
          </a:p>
          <a:p>
            <a:pPr marL="457200" indent="-457200">
              <a:spcBef>
                <a:spcPct val="20000"/>
              </a:spcBef>
              <a:buFont typeface="Calibri" pitchFamily="34" charset="0"/>
              <a:buAutoNum type="arabicPeriod"/>
            </a:pPr>
            <a:endParaRPr lang="en-US" sz="2400">
              <a:solidFill>
                <a:schemeClr val="bg1"/>
              </a:solidFill>
            </a:endParaRPr>
          </a:p>
          <a:p>
            <a:pPr marL="457200" indent="-457200">
              <a:spcBef>
                <a:spcPct val="20000"/>
              </a:spcBef>
              <a:buFont typeface="Arial" charset="0"/>
              <a:buChar char="•"/>
            </a:pP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19459" name="Rectangle 3"/>
          <p:cNvSpPr txBox="1">
            <a:spLocks/>
          </p:cNvSpPr>
          <p:nvPr/>
        </p:nvSpPr>
        <p:spPr bwMode="auto">
          <a:xfrm>
            <a:off x="250825" y="1601788"/>
            <a:ext cx="8713788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0" hangingPunct="0">
              <a:spcBef>
                <a:spcPts val="900"/>
              </a:spcBef>
              <a:spcAft>
                <a:spcPts val="900"/>
              </a:spcAft>
              <a:buFont typeface="Arial" charset="0"/>
              <a:buChar char="•"/>
            </a:pPr>
            <a:r>
              <a:rPr lang="en-US" sz="2600">
                <a:solidFill>
                  <a:schemeClr val="bg1"/>
                </a:solidFill>
                <a:latin typeface="Calibri" pitchFamily="34" charset="0"/>
              </a:rPr>
              <a:t>Transformative potential of Broadband and ICTs as a solution to mitigate and adapt to climate change.</a:t>
            </a:r>
          </a:p>
          <a:p>
            <a:pPr marL="457200" indent="-457200" eaLnBrk="0" hangingPunct="0">
              <a:spcBef>
                <a:spcPts val="900"/>
              </a:spcBef>
              <a:spcAft>
                <a:spcPts val="900"/>
              </a:spcAft>
              <a:buFont typeface="Arial" charset="0"/>
              <a:buChar char="•"/>
            </a:pPr>
            <a:r>
              <a:rPr lang="en-GB" sz="2600">
                <a:solidFill>
                  <a:schemeClr val="bg1"/>
                </a:solidFill>
                <a:latin typeface="Calibri" pitchFamily="34" charset="0"/>
              </a:rPr>
              <a:t>Pioneering projects and innovation from private sector and international organizations.</a:t>
            </a:r>
            <a:endParaRPr lang="en-US" sz="2600">
              <a:solidFill>
                <a:schemeClr val="bg1"/>
              </a:solidFill>
              <a:latin typeface="Calibri" pitchFamily="34" charset="0"/>
            </a:endParaRPr>
          </a:p>
          <a:p>
            <a:pPr marL="457200" indent="-457200" eaLnBrk="0" hangingPunct="0">
              <a:spcBef>
                <a:spcPts val="900"/>
              </a:spcBef>
              <a:spcAft>
                <a:spcPts val="900"/>
              </a:spcAft>
              <a:buFont typeface="Arial" charset="0"/>
              <a:buChar char="•"/>
            </a:pPr>
            <a:r>
              <a:rPr lang="en-US" sz="2600">
                <a:solidFill>
                  <a:schemeClr val="bg1"/>
                </a:solidFill>
                <a:latin typeface="Calibri" pitchFamily="34" charset="0"/>
              </a:rPr>
              <a:t>Government best practices</a:t>
            </a:r>
          </a:p>
          <a:p>
            <a:pPr marL="457200" indent="-457200" eaLnBrk="0" hangingPunct="0">
              <a:spcBef>
                <a:spcPts val="900"/>
              </a:spcBef>
              <a:spcAft>
                <a:spcPts val="900"/>
              </a:spcAft>
              <a:buFont typeface="Arial" charset="0"/>
              <a:buChar char="•"/>
            </a:pPr>
            <a:r>
              <a:rPr lang="en-US" sz="2600">
                <a:solidFill>
                  <a:schemeClr val="bg1"/>
                </a:solidFill>
                <a:latin typeface="Calibri" pitchFamily="34" charset="0"/>
              </a:rPr>
              <a:t>10 recommendations for global leaders and policy makers to turn vision into action for a low carbon, sustainable future.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en-US" sz="4000" smtClean="0">
                <a:solidFill>
                  <a:schemeClr val="bg1"/>
                </a:solidFill>
              </a:rPr>
              <a:t>Ericsson’s Traffic and Market Report</a:t>
            </a:r>
          </a:p>
        </p:txBody>
      </p:sp>
      <p:sp>
        <p:nvSpPr>
          <p:cNvPr id="21506" name="Rectangle 3"/>
          <p:cNvSpPr>
            <a:spLocks noGrp="1"/>
          </p:cNvSpPr>
          <p:nvPr>
            <p:ph type="body" idx="1"/>
          </p:nvPr>
        </p:nvSpPr>
        <p:spPr>
          <a:xfrm>
            <a:off x="468313" y="1341438"/>
            <a:ext cx="8424862" cy="45259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smtClean="0">
                <a:solidFill>
                  <a:schemeClr val="bg1"/>
                </a:solidFill>
              </a:rPr>
              <a:t>Mobile subs 6.2 billion in 2012, and by 2017:</a:t>
            </a:r>
          </a:p>
          <a:p>
            <a:pPr lvl="1">
              <a:lnSpc>
                <a:spcPct val="80000"/>
              </a:lnSpc>
            </a:pPr>
            <a:r>
              <a:rPr lang="en-US" sz="2400" smtClean="0">
                <a:solidFill>
                  <a:schemeClr val="bg1"/>
                </a:solidFill>
              </a:rPr>
              <a:t>85 % of the world's population will have 3G coverage;          50 % will be covered by 4G  </a:t>
            </a:r>
          </a:p>
          <a:p>
            <a:pPr lvl="1">
              <a:lnSpc>
                <a:spcPct val="80000"/>
              </a:lnSpc>
            </a:pPr>
            <a:r>
              <a:rPr lang="en-US" sz="2400" smtClean="0">
                <a:solidFill>
                  <a:schemeClr val="bg1"/>
                </a:solidFill>
              </a:rPr>
              <a:t>Smartphone subscriptions: 3 billion expected</a:t>
            </a:r>
          </a:p>
          <a:p>
            <a:pPr lvl="1">
              <a:lnSpc>
                <a:spcPct val="80000"/>
              </a:lnSpc>
            </a:pPr>
            <a:r>
              <a:rPr lang="en-US" sz="2400" smtClean="0">
                <a:solidFill>
                  <a:schemeClr val="bg1"/>
                </a:solidFill>
              </a:rPr>
              <a:t>Global data traffic to grow 15 times by the end of 2017. For many, the mobile phone will be the only means of accessing the internet. </a:t>
            </a:r>
          </a:p>
          <a:p>
            <a:pPr>
              <a:lnSpc>
                <a:spcPct val="80000"/>
              </a:lnSpc>
            </a:pPr>
            <a:endParaRPr lang="en-US" sz="2800" smtClean="0">
              <a:solidFill>
                <a:schemeClr val="bg1"/>
              </a:solidFill>
            </a:endParaRPr>
          </a:p>
        </p:txBody>
      </p:sp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7380288" y="6381750"/>
            <a:ext cx="15255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Source: Ericsson</a:t>
            </a:r>
          </a:p>
        </p:txBody>
      </p:sp>
      <p:pic>
        <p:nvPicPr>
          <p:cNvPr id="21508" name="Picture 7" descr="TrafficMarketReport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3789363"/>
            <a:ext cx="5113337" cy="297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>
                <a:solidFill>
                  <a:schemeClr val="bg1"/>
                </a:solidFill>
              </a:rPr>
              <a:t>Infrastructure for a low carbon economy</a:t>
            </a:r>
          </a:p>
        </p:txBody>
      </p:sp>
      <p:sp>
        <p:nvSpPr>
          <p:cNvPr id="23554" name="Rectangle 3"/>
          <p:cNvSpPr>
            <a:spLocks noGrp="1"/>
          </p:cNvSpPr>
          <p:nvPr>
            <p:ph type="body" idx="1"/>
          </p:nvPr>
        </p:nvSpPr>
        <p:spPr>
          <a:xfrm>
            <a:off x="611188" y="1268413"/>
            <a:ext cx="7993062" cy="30241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smtClean="0">
                <a:solidFill>
                  <a:schemeClr val="bg1"/>
                </a:solidFill>
              </a:rPr>
              <a:t>ICT can reduce 15% of global CO</a:t>
            </a:r>
            <a:r>
              <a:rPr lang="en-US" sz="2000" baseline="-25000" smtClean="0">
                <a:solidFill>
                  <a:schemeClr val="bg1"/>
                </a:solidFill>
              </a:rPr>
              <a:t>2</a:t>
            </a:r>
            <a:r>
              <a:rPr lang="en-US" sz="2000" smtClean="0">
                <a:solidFill>
                  <a:schemeClr val="bg1"/>
                </a:solidFill>
              </a:rPr>
              <a:t> emissions by 2020, a German study predicts 25%</a:t>
            </a:r>
          </a:p>
          <a:p>
            <a:pPr>
              <a:lnSpc>
                <a:spcPct val="80000"/>
              </a:lnSpc>
            </a:pPr>
            <a:r>
              <a:rPr lang="en-US" sz="2000" smtClean="0">
                <a:solidFill>
                  <a:schemeClr val="bg1"/>
                </a:solidFill>
              </a:rPr>
              <a:t>Our smart work study with Telia Sonera shows 40% of employee CO</a:t>
            </a:r>
            <a:r>
              <a:rPr lang="en-US" sz="2000" baseline="-25000" smtClean="0">
                <a:solidFill>
                  <a:schemeClr val="bg1"/>
                </a:solidFill>
              </a:rPr>
              <a:t>2</a:t>
            </a:r>
            <a:r>
              <a:rPr lang="en-US" sz="2000" smtClean="0">
                <a:solidFill>
                  <a:schemeClr val="bg1"/>
                </a:solidFill>
              </a:rPr>
              <a:t> emissions can be avoided, which corresponds to 2-4% of Sweden’s total CO</a:t>
            </a:r>
            <a:r>
              <a:rPr lang="en-US" sz="2000" baseline="-25000" smtClean="0">
                <a:solidFill>
                  <a:schemeClr val="bg1"/>
                </a:solidFill>
              </a:rPr>
              <a:t>2</a:t>
            </a:r>
            <a:r>
              <a:rPr lang="en-US" sz="2000" smtClean="0">
                <a:solidFill>
                  <a:schemeClr val="bg1"/>
                </a:solidFill>
              </a:rPr>
              <a:t> emissions  </a:t>
            </a:r>
          </a:p>
          <a:p>
            <a:pPr>
              <a:lnSpc>
                <a:spcPct val="80000"/>
              </a:lnSpc>
            </a:pPr>
            <a:r>
              <a:rPr lang="en-US" sz="2000" smtClean="0">
                <a:solidFill>
                  <a:schemeClr val="bg1"/>
                </a:solidFill>
              </a:rPr>
              <a:t>Our just published study with Verizon, DT, BT, GeSI and the Yankee Group shows CO</a:t>
            </a:r>
            <a:r>
              <a:rPr lang="en-US" sz="2000" baseline="-25000" smtClean="0">
                <a:solidFill>
                  <a:schemeClr val="bg1"/>
                </a:solidFill>
              </a:rPr>
              <a:t>2</a:t>
            </a:r>
            <a:r>
              <a:rPr lang="en-US" sz="2000" smtClean="0">
                <a:solidFill>
                  <a:schemeClr val="bg1"/>
                </a:solidFill>
              </a:rPr>
              <a:t> savings from telecommuting in the US are the same as the total primary energy consumed by Switzerland in a year   </a:t>
            </a:r>
          </a:p>
          <a:p>
            <a:pPr>
              <a:lnSpc>
                <a:spcPct val="80000"/>
              </a:lnSpc>
            </a:pPr>
            <a:r>
              <a:rPr lang="en-US" sz="2000" smtClean="0">
                <a:solidFill>
                  <a:schemeClr val="bg1"/>
                </a:solidFill>
              </a:rPr>
              <a:t>Digital delivery of music can reduce CO</a:t>
            </a:r>
            <a:r>
              <a:rPr lang="en-US" sz="2000" baseline="-25000" smtClean="0">
                <a:solidFill>
                  <a:schemeClr val="bg1"/>
                </a:solidFill>
              </a:rPr>
              <a:t>2</a:t>
            </a:r>
            <a:r>
              <a:rPr lang="en-US" sz="2000" smtClean="0">
                <a:solidFill>
                  <a:schemeClr val="bg1"/>
                </a:solidFill>
              </a:rPr>
              <a:t> emissions by up to 90%, compared to CDs.  The same thinking can be applied to many other digitally consumed services </a:t>
            </a:r>
          </a:p>
          <a:p>
            <a:pPr>
              <a:lnSpc>
                <a:spcPct val="80000"/>
              </a:lnSpc>
            </a:pPr>
            <a:endParaRPr lang="en-US" sz="2000" smtClean="0"/>
          </a:p>
        </p:txBody>
      </p:sp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464050"/>
            <a:ext cx="3924300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5" descr="Curitibando-Prefeitura-de-Curitib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6188" y="5229225"/>
            <a:ext cx="122396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 Box 6"/>
          <p:cNvSpPr txBox="1">
            <a:spLocks noChangeArrowheads="1"/>
          </p:cNvSpPr>
          <p:nvPr/>
        </p:nvSpPr>
        <p:spPr bwMode="auto">
          <a:xfrm>
            <a:off x="4356100" y="4941888"/>
            <a:ext cx="31511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Calibri" pitchFamily="34" charset="0"/>
              </a:rPr>
              <a:t>Better fleet management cuts fuel costs and travel time and reduces emissions</a:t>
            </a:r>
          </a:p>
        </p:txBody>
      </p:sp>
      <p:sp>
        <p:nvSpPr>
          <p:cNvPr id="23558" name="Text Box 7"/>
          <p:cNvSpPr txBox="1">
            <a:spLocks noChangeArrowheads="1"/>
          </p:cNvSpPr>
          <p:nvPr/>
        </p:nvSpPr>
        <p:spPr bwMode="auto">
          <a:xfrm>
            <a:off x="6877050" y="6381750"/>
            <a:ext cx="15255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Source: Ericsson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Broadband and Rio+20</a:t>
            </a:r>
          </a:p>
        </p:txBody>
      </p:sp>
      <p:sp>
        <p:nvSpPr>
          <p:cNvPr id="24578" name="Rectangle 3"/>
          <p:cNvSpPr>
            <a:spLocks noGrp="1"/>
          </p:cNvSpPr>
          <p:nvPr>
            <p:ph type="body" idx="1"/>
          </p:nvPr>
        </p:nvSpPr>
        <p:spPr>
          <a:xfrm>
            <a:off x="107950" y="873125"/>
            <a:ext cx="4608513" cy="3851275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sz="200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000" i="1" smtClean="0">
                <a:solidFill>
                  <a:schemeClr val="bg1"/>
                </a:solidFill>
              </a:rPr>
              <a:t>The Broadband Commission Call to Action</a:t>
            </a:r>
            <a:r>
              <a:rPr lang="en-US" sz="2000" smtClean="0">
                <a:solidFill>
                  <a:schemeClr val="bg1"/>
                </a:solidFill>
              </a:rPr>
              <a:t> addresses Rio+20  and urges the conference to include broadband</a:t>
            </a:r>
            <a:r>
              <a:rPr lang="en-US" sz="2000" i="1" smtClean="0">
                <a:solidFill>
                  <a:schemeClr val="bg1"/>
                </a:solidFill>
              </a:rPr>
              <a:t> </a:t>
            </a:r>
            <a:r>
              <a:rPr lang="en-US" sz="2000" smtClean="0">
                <a:solidFill>
                  <a:schemeClr val="bg1"/>
                </a:solidFill>
              </a:rPr>
              <a:t>in future the Sustainable Development Goals.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US" sz="200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000" smtClean="0">
                <a:solidFill>
                  <a:schemeClr val="bg1"/>
                </a:solidFill>
              </a:rPr>
              <a:t>Investments in broadband facilitate sustainable development and economic productivity  </a:t>
            </a:r>
          </a:p>
          <a:p>
            <a:pPr>
              <a:lnSpc>
                <a:spcPct val="80000"/>
              </a:lnSpc>
            </a:pPr>
            <a:endParaRPr lang="en-US" sz="200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000" smtClean="0">
                <a:solidFill>
                  <a:schemeClr val="bg1"/>
                </a:solidFill>
              </a:rPr>
              <a:t>Failure to invest sufficiently in broadband will expose developing countries to risks of exclusion from the economic and social benefits</a:t>
            </a:r>
          </a:p>
          <a:p>
            <a:pPr>
              <a:lnSpc>
                <a:spcPct val="80000"/>
              </a:lnSpc>
            </a:pPr>
            <a:endParaRPr lang="en-GB" sz="200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GB" sz="2000" smtClean="0">
                <a:solidFill>
                  <a:schemeClr val="bg1"/>
                </a:solidFill>
              </a:rPr>
              <a:t>To deliver transformational emission reductions, more engagement of private sector is critical, as is supporting government planning and policies. </a:t>
            </a:r>
            <a:endParaRPr lang="en-US" sz="200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US" sz="2000" smtClean="0">
              <a:solidFill>
                <a:schemeClr val="bg1"/>
              </a:solidFill>
            </a:endParaRPr>
          </a:p>
        </p:txBody>
      </p:sp>
      <p:pic>
        <p:nvPicPr>
          <p:cNvPr id="24579" name="Picture 5" descr="chongqing_res07_beyond_oil"/>
          <p:cNvPicPr>
            <a:picLocks noChangeAspect="1" noChangeArrowheads="1"/>
          </p:cNvPicPr>
          <p:nvPr/>
        </p:nvPicPr>
        <p:blipFill>
          <a:blip r:embed="rId3"/>
          <a:srcRect l="25919" r="9300"/>
          <a:stretch>
            <a:fillRect/>
          </a:stretch>
        </p:blipFill>
        <p:spPr bwMode="auto">
          <a:xfrm>
            <a:off x="4716463" y="1268413"/>
            <a:ext cx="4305300" cy="515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EA3F03624F0545B06D41C59D9F3CF6" ma:contentTypeVersion="1" ma:contentTypeDescription="Create a new document." ma:contentTypeScope="" ma:versionID="6d0e90d68ca2d32efcd0cfef7747d55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ded79842d4747cc85621c7c303666ab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6594E51-6E7E-407F-BA3D-7ADCD21CCDF9}"/>
</file>

<file path=customXml/itemProps2.xml><?xml version="1.0" encoding="utf-8"?>
<ds:datastoreItem xmlns:ds="http://schemas.openxmlformats.org/officeDocument/2006/customXml" ds:itemID="{7F1193C5-C15F-4669-9C33-6B23A4B660FC}"/>
</file>

<file path=customXml/itemProps3.xml><?xml version="1.0" encoding="utf-8"?>
<ds:datastoreItem xmlns:ds="http://schemas.openxmlformats.org/officeDocument/2006/customXml" ds:itemID="{62EEE27C-D1C0-473A-ABD5-24AE0C70CFB0}"/>
</file>

<file path=docProps/app.xml><?xml version="1.0" encoding="utf-8"?>
<Properties xmlns="http://schemas.openxmlformats.org/officeDocument/2006/extended-properties" xmlns:vt="http://schemas.openxmlformats.org/officeDocument/2006/docPropsVTypes">
  <TotalTime>5904</TotalTime>
  <Words>466</Words>
  <Application>Microsoft Office PowerPoint</Application>
  <PresentationFormat>On-screen Show (4:3)</PresentationFormat>
  <Paragraphs>46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Slide 1</vt:lpstr>
      <vt:lpstr>Slide 2</vt:lpstr>
      <vt:lpstr>Slide 3</vt:lpstr>
      <vt:lpstr>Ericsson’s Traffic and Market Report</vt:lpstr>
      <vt:lpstr>Infrastructure for a low carbon economy</vt:lpstr>
      <vt:lpstr>Broadband and Rio+20</vt:lpstr>
    </vt:vector>
  </TitlesOfParts>
  <Company>ITU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Court, Doug</dc:creator>
  <cp:lastModifiedBy>eweidel</cp:lastModifiedBy>
  <cp:revision>240</cp:revision>
  <dcterms:created xsi:type="dcterms:W3CDTF">2010-02-05T13:08:16Z</dcterms:created>
  <dcterms:modified xsi:type="dcterms:W3CDTF">2012-06-19T14:52:01Z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pdateProcess">
    <vt:lpwstr>End</vt:lpwstr>
  </property>
  <property fmtid="{D5CDD505-2E9C-101B-9397-08002B2CF9AE}" pid="3" name="x">
    <vt:lpwstr>1</vt:lpwstr>
  </property>
  <property fmtid="{D5CDD505-2E9C-101B-9397-08002B2CF9AE}" pid="4" name="Pages">
    <vt:bool>true</vt:bool>
  </property>
  <property fmtid="{D5CDD505-2E9C-101B-9397-08002B2CF9AE}" pid="5" name="SecurityClass">
    <vt:lpwstr>Ericsson Internal</vt:lpwstr>
  </property>
  <property fmtid="{D5CDD505-2E9C-101B-9397-08002B2CF9AE}" pid="6" name="txtConfLabel">
    <vt:lpwstr>Ericsson Internal</vt:lpwstr>
  </property>
  <property fmtid="{D5CDD505-2E9C-101B-9397-08002B2CF9AE}" pid="7" name="ContentTypeId">
    <vt:lpwstr>0x0101002AEA3F03624F0545B06D41C59D9F3CF6</vt:lpwstr>
  </property>
  <property fmtid="{D5CDD505-2E9C-101B-9397-08002B2CF9AE}" pid="8" name="Page Content 7 Title">
    <vt:lpwstr/>
  </property>
  <property fmtid="{D5CDD505-2E9C-101B-9397-08002B2CF9AE}" pid="9" name="PublishingContact">
    <vt:lpwstr/>
  </property>
  <property fmtid="{D5CDD505-2E9C-101B-9397-08002B2CF9AE}" pid="10" name="PublishingPageContent">
    <vt:lpwstr/>
  </property>
  <property fmtid="{D5CDD505-2E9C-101B-9397-08002B2CF9AE}" pid="11" name="Order">
    <vt:r8>2900</vt:r8>
  </property>
  <property fmtid="{D5CDD505-2E9C-101B-9397-08002B2CF9AE}" pid="12" name="Page Content 3">
    <vt:lpwstr/>
  </property>
  <property fmtid="{D5CDD505-2E9C-101B-9397-08002B2CF9AE}" pid="13" name="PublishingRollupImage">
    <vt:lpwstr/>
  </property>
  <property fmtid="{D5CDD505-2E9C-101B-9397-08002B2CF9AE}" pid="14" name="PublishingContactEmail">
    <vt:lpwstr/>
  </property>
  <property fmtid="{D5CDD505-2E9C-101B-9397-08002B2CF9AE}" pid="15" name="xd_Signature">
    <vt:bool>false</vt:bool>
  </property>
  <property fmtid="{D5CDD505-2E9C-101B-9397-08002B2CF9AE}" pid="16" name="SummaryLinks">
    <vt:lpwstr/>
  </property>
  <property fmtid="{D5CDD505-2E9C-101B-9397-08002B2CF9AE}" pid="17" name="Summary Links 2 Title">
    <vt:lpwstr/>
  </property>
  <property fmtid="{D5CDD505-2E9C-101B-9397-08002B2CF9AE}" pid="18" name="Page Content 3 Title">
    <vt:lpwstr/>
  </property>
  <property fmtid="{D5CDD505-2E9C-101B-9397-08002B2CF9AE}" pid="19" name="Page Content 6">
    <vt:lpwstr/>
  </property>
  <property fmtid="{D5CDD505-2E9C-101B-9397-08002B2CF9AE}" pid="20" name="Page Content 6 Title">
    <vt:lpwstr/>
  </property>
  <property fmtid="{D5CDD505-2E9C-101B-9397-08002B2CF9AE}" pid="21" name="xd_ProgID">
    <vt:lpwstr/>
  </property>
  <property fmtid="{D5CDD505-2E9C-101B-9397-08002B2CF9AE}" pid="22" name="SummaryLinks2">
    <vt:lpwstr/>
  </property>
  <property fmtid="{D5CDD505-2E9C-101B-9397-08002B2CF9AE}" pid="23" name="PublishingContactName">
    <vt:lpwstr/>
  </property>
  <property fmtid="{D5CDD505-2E9C-101B-9397-08002B2CF9AE}" pid="24" name="Page Content 5">
    <vt:lpwstr/>
  </property>
  <property fmtid="{D5CDD505-2E9C-101B-9397-08002B2CF9AE}" pid="25" name="PublishingVariationRelationshipLinkFieldID">
    <vt:lpwstr/>
  </property>
  <property fmtid="{D5CDD505-2E9C-101B-9397-08002B2CF9AE}" pid="26" name="_SourceUrl">
    <vt:lpwstr/>
  </property>
  <property fmtid="{D5CDD505-2E9C-101B-9397-08002B2CF9AE}" pid="27" name="_SharedFileIndex">
    <vt:lpwstr/>
  </property>
  <property fmtid="{D5CDD505-2E9C-101B-9397-08002B2CF9AE}" pid="28" name="Comments">
    <vt:lpwstr/>
  </property>
  <property fmtid="{D5CDD505-2E9C-101B-9397-08002B2CF9AE}" pid="29" name="Page Content 4 Title">
    <vt:lpwstr/>
  </property>
  <property fmtid="{D5CDD505-2E9C-101B-9397-08002B2CF9AE}" pid="30" name="PublishingPageLayout">
    <vt:lpwstr/>
  </property>
  <property fmtid="{D5CDD505-2E9C-101B-9397-08002B2CF9AE}" pid="31" name="Page Content 2 Title">
    <vt:lpwstr/>
  </property>
  <property fmtid="{D5CDD505-2E9C-101B-9397-08002B2CF9AE}" pid="32" name="Page Content 4">
    <vt:lpwstr/>
  </property>
  <property fmtid="{D5CDD505-2E9C-101B-9397-08002B2CF9AE}" pid="33" name="TemplateUrl">
    <vt:lpwstr/>
  </property>
  <property fmtid="{D5CDD505-2E9C-101B-9397-08002B2CF9AE}" pid="34" name="Audience">
    <vt:lpwstr/>
  </property>
  <property fmtid="{D5CDD505-2E9C-101B-9397-08002B2CF9AE}" pid="35" name="Page Content 5 Title">
    <vt:lpwstr/>
  </property>
  <property fmtid="{D5CDD505-2E9C-101B-9397-08002B2CF9AE}" pid="36" name="Page Content 7">
    <vt:lpwstr/>
  </property>
  <property fmtid="{D5CDD505-2E9C-101B-9397-08002B2CF9AE}" pid="37" name="Page Content Title">
    <vt:lpwstr/>
  </property>
  <property fmtid="{D5CDD505-2E9C-101B-9397-08002B2CF9AE}" pid="38" name="Page Content 2">
    <vt:lpwstr/>
  </property>
  <property fmtid="{D5CDD505-2E9C-101B-9397-08002B2CF9AE}" pid="39" name="Summary Links Title">
    <vt:lpwstr/>
  </property>
  <property fmtid="{D5CDD505-2E9C-101B-9397-08002B2CF9AE}" pid="40" name="PublishingVariationGroupID">
    <vt:lpwstr/>
  </property>
  <property fmtid="{D5CDD505-2E9C-101B-9397-08002B2CF9AE}" pid="41" name="PublishingContactPicture">
    <vt:lpwstr/>
  </property>
</Properties>
</file>