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59" r:id="rId3"/>
    <p:sldId id="262" r:id="rId4"/>
    <p:sldId id="263" r:id="rId5"/>
    <p:sldId id="286" r:id="rId6"/>
    <p:sldId id="267" r:id="rId7"/>
    <p:sldId id="277" r:id="rId8"/>
    <p:sldId id="288" r:id="rId9"/>
    <p:sldId id="276" r:id="rId10"/>
    <p:sldId id="273" r:id="rId11"/>
    <p:sldId id="274" r:id="rId12"/>
    <p:sldId id="275" r:id="rId13"/>
    <p:sldId id="289" r:id="rId14"/>
    <p:sldId id="287" r:id="rId15"/>
    <p:sldId id="278" r:id="rId16"/>
    <p:sldId id="279" r:id="rId17"/>
    <p:sldId id="264" r:id="rId18"/>
    <p:sldId id="280" r:id="rId19"/>
    <p:sldId id="281" r:id="rId20"/>
    <p:sldId id="282" r:id="rId21"/>
    <p:sldId id="283" r:id="rId22"/>
    <p:sldId id="284" r:id="rId23"/>
    <p:sldId id="285" r:id="rId24"/>
    <p:sldId id="25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3A8"/>
    <a:srgbClr val="286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6" autoAdjust="0"/>
    <p:restoredTop sz="72291" autoAdjust="0"/>
  </p:normalViewPr>
  <p:slideViewPr>
    <p:cSldViewPr snapToGrid="0" snapToObjects="1" showGuides="1">
      <p:cViewPr varScale="1">
        <p:scale>
          <a:sx n="54" d="100"/>
          <a:sy n="54" d="100"/>
        </p:scale>
        <p:origin x="10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85610622201636"/>
          <c:y val="4.82859299579637E-2"/>
          <c:w val="0.73645792805311106"/>
          <c:h val="0.85505051974044144"/>
        </c:manualLayout>
      </c:layout>
      <c:lineChart>
        <c:grouping val="standard"/>
        <c:varyColors val="0"/>
        <c:ser>
          <c:idx val="1"/>
          <c:order val="0"/>
          <c:tx>
            <c:strRef>
              <c:f>Charts!$A$4</c:f>
              <c:strCache>
                <c:ptCount val="1"/>
                <c:pt idx="0">
                  <c:v>World</c:v>
                </c:pt>
              </c:strCache>
            </c:strRef>
          </c:tx>
          <c:spPr>
            <a:ln w="25400">
              <a:solidFill>
                <a:srgbClr val="C00000"/>
              </a:solidFill>
            </a:ln>
          </c:spPr>
          <c:marker>
            <c:symbol val="diamond"/>
            <c:size val="6"/>
            <c:spPr>
              <a:solidFill>
                <a:srgbClr val="C00000"/>
              </a:solidFill>
            </c:spPr>
          </c:marker>
          <c:cat>
            <c:numRef>
              <c:f>Charts!$B$3:$H$3</c:f>
              <c:numCache>
                <c:formatCode>General</c:formatCode>
                <c:ptCount val="7"/>
                <c:pt idx="0">
                  <c:v>2008</c:v>
                </c:pt>
                <c:pt idx="1">
                  <c:v>2009</c:v>
                </c:pt>
                <c:pt idx="2">
                  <c:v>2010</c:v>
                </c:pt>
                <c:pt idx="3">
                  <c:v>2011</c:v>
                </c:pt>
                <c:pt idx="4">
                  <c:v>2012</c:v>
                </c:pt>
                <c:pt idx="5">
                  <c:v>2013</c:v>
                </c:pt>
                <c:pt idx="6">
                  <c:v>2014</c:v>
                </c:pt>
              </c:numCache>
            </c:numRef>
          </c:cat>
          <c:val>
            <c:numRef>
              <c:f>Charts!$B$4:$H$4</c:f>
              <c:numCache>
                <c:formatCode>_-* #,##0.00_-;\-* #,##0.00_-;_-* "-"??_-;_-@_-</c:formatCode>
                <c:ptCount val="7"/>
                <c:pt idx="0">
                  <c:v>31340.465459999999</c:v>
                </c:pt>
                <c:pt idx="1">
                  <c:v>44520.621700000003</c:v>
                </c:pt>
                <c:pt idx="2">
                  <c:v>60998.331250000003</c:v>
                </c:pt>
                <c:pt idx="3">
                  <c:v>78205.435870000001</c:v>
                </c:pt>
                <c:pt idx="4">
                  <c:v>105735.64933</c:v>
                </c:pt>
                <c:pt idx="5">
                  <c:v>136379.97403000001</c:v>
                </c:pt>
                <c:pt idx="6">
                  <c:v>177824.01548</c:v>
                </c:pt>
              </c:numCache>
            </c:numRef>
          </c:val>
          <c:smooth val="0"/>
        </c:ser>
        <c:ser>
          <c:idx val="2"/>
          <c:order val="1"/>
          <c:tx>
            <c:strRef>
              <c:f>Charts!$A$5</c:f>
              <c:strCache>
                <c:ptCount val="1"/>
                <c:pt idx="0">
                  <c:v>Developed</c:v>
                </c:pt>
              </c:strCache>
            </c:strRef>
          </c:tx>
          <c:spPr>
            <a:ln>
              <a:solidFill>
                <a:schemeClr val="accent2"/>
              </a:solidFill>
            </a:ln>
          </c:spPr>
          <c:marker>
            <c:symbol val="square"/>
            <c:size val="5"/>
            <c:spPr>
              <a:solidFill>
                <a:schemeClr val="accent2"/>
              </a:solidFill>
              <a:ln>
                <a:noFill/>
              </a:ln>
            </c:spPr>
          </c:marker>
          <c:cat>
            <c:numRef>
              <c:f>Charts!$B$3:$H$3</c:f>
              <c:numCache>
                <c:formatCode>General</c:formatCode>
                <c:ptCount val="7"/>
                <c:pt idx="0">
                  <c:v>2008</c:v>
                </c:pt>
                <c:pt idx="1">
                  <c:v>2009</c:v>
                </c:pt>
                <c:pt idx="2">
                  <c:v>2010</c:v>
                </c:pt>
                <c:pt idx="3">
                  <c:v>2011</c:v>
                </c:pt>
                <c:pt idx="4">
                  <c:v>2012</c:v>
                </c:pt>
                <c:pt idx="5">
                  <c:v>2013</c:v>
                </c:pt>
                <c:pt idx="6">
                  <c:v>2014</c:v>
                </c:pt>
              </c:numCache>
            </c:numRef>
          </c:cat>
          <c:val>
            <c:numRef>
              <c:f>Charts!$B$5:$H$5</c:f>
              <c:numCache>
                <c:formatCode>_-* #,##0.00_-;\-* #,##0.00_-;_-* "-"??_-;_-@_-</c:formatCode>
                <c:ptCount val="7"/>
                <c:pt idx="0">
                  <c:v>24646.707999999999</c:v>
                </c:pt>
                <c:pt idx="1">
                  <c:v>34649.178999999996</c:v>
                </c:pt>
                <c:pt idx="2">
                  <c:v>46867.781000000003</c:v>
                </c:pt>
                <c:pt idx="3">
                  <c:v>56810.5</c:v>
                </c:pt>
                <c:pt idx="4">
                  <c:v>75976.985000000001</c:v>
                </c:pt>
                <c:pt idx="5">
                  <c:v>98054.1</c:v>
                </c:pt>
                <c:pt idx="6">
                  <c:v>123303.262</c:v>
                </c:pt>
              </c:numCache>
            </c:numRef>
          </c:val>
          <c:smooth val="0"/>
        </c:ser>
        <c:ser>
          <c:idx val="3"/>
          <c:order val="2"/>
          <c:tx>
            <c:strRef>
              <c:f>Charts!$A$6</c:f>
              <c:strCache>
                <c:ptCount val="1"/>
                <c:pt idx="0">
                  <c:v>Developing</c:v>
                </c:pt>
              </c:strCache>
            </c:strRef>
          </c:tx>
          <c:spPr>
            <a:ln w="25400">
              <a:solidFill>
                <a:schemeClr val="accent6"/>
              </a:solidFill>
            </a:ln>
          </c:spPr>
          <c:marker>
            <c:symbol val="triangle"/>
            <c:size val="7"/>
            <c:spPr>
              <a:solidFill>
                <a:schemeClr val="accent6"/>
              </a:solidFill>
              <a:ln>
                <a:noFill/>
              </a:ln>
            </c:spPr>
          </c:marker>
          <c:cat>
            <c:numRef>
              <c:f>Charts!$B$3:$H$3</c:f>
              <c:numCache>
                <c:formatCode>General</c:formatCode>
                <c:ptCount val="7"/>
                <c:pt idx="0">
                  <c:v>2008</c:v>
                </c:pt>
                <c:pt idx="1">
                  <c:v>2009</c:v>
                </c:pt>
                <c:pt idx="2">
                  <c:v>2010</c:v>
                </c:pt>
                <c:pt idx="3">
                  <c:v>2011</c:v>
                </c:pt>
                <c:pt idx="4">
                  <c:v>2012</c:v>
                </c:pt>
                <c:pt idx="5">
                  <c:v>2013</c:v>
                </c:pt>
                <c:pt idx="6">
                  <c:v>2014</c:v>
                </c:pt>
              </c:numCache>
            </c:numRef>
          </c:cat>
          <c:val>
            <c:numRef>
              <c:f>Charts!$B$6:$H$6</c:f>
              <c:numCache>
                <c:formatCode>_-* #,##0.00_-;\-* #,##0.00_-;_-* "-"??_-;_-@_-</c:formatCode>
                <c:ptCount val="7"/>
                <c:pt idx="0">
                  <c:v>6693.7574599999998</c:v>
                </c:pt>
                <c:pt idx="1">
                  <c:v>9871.4426999999996</c:v>
                </c:pt>
                <c:pt idx="2">
                  <c:v>14130.55025</c:v>
                </c:pt>
                <c:pt idx="3">
                  <c:v>21394.935870000001</c:v>
                </c:pt>
                <c:pt idx="4">
                  <c:v>29758.66433</c:v>
                </c:pt>
                <c:pt idx="5">
                  <c:v>38325.874029999999</c:v>
                </c:pt>
                <c:pt idx="6">
                  <c:v>54520.753479999999</c:v>
                </c:pt>
              </c:numCache>
            </c:numRef>
          </c:val>
          <c:smooth val="0"/>
        </c:ser>
        <c:dLbls>
          <c:showLegendKey val="0"/>
          <c:showVal val="0"/>
          <c:showCatName val="0"/>
          <c:showSerName val="0"/>
          <c:showPercent val="0"/>
          <c:showBubbleSize val="0"/>
        </c:dLbls>
        <c:marker val="1"/>
        <c:smooth val="0"/>
        <c:axId val="300819944"/>
        <c:axId val="300820336"/>
      </c:lineChart>
      <c:catAx>
        <c:axId val="300819944"/>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00820336"/>
        <c:crosses val="autoZero"/>
        <c:auto val="1"/>
        <c:lblAlgn val="ctr"/>
        <c:lblOffset val="100"/>
        <c:noMultiLvlLbl val="0"/>
      </c:catAx>
      <c:valAx>
        <c:axId val="300820336"/>
        <c:scaling>
          <c:orientation val="minMax"/>
        </c:scaling>
        <c:delete val="0"/>
        <c:axPos val="l"/>
        <c:title>
          <c:tx>
            <c:rich>
              <a:bodyPr/>
              <a:lstStyle/>
              <a:p>
                <a:pPr>
                  <a:defRPr sz="1400" b="0" i="0" u="none" strike="noStrike" baseline="0">
                    <a:solidFill>
                      <a:srgbClr val="000000"/>
                    </a:solidFill>
                    <a:latin typeface="Calibri"/>
                    <a:ea typeface="Calibri"/>
                    <a:cs typeface="Calibri"/>
                  </a:defRPr>
                </a:pPr>
                <a:r>
                  <a:rPr lang="en-US" sz="1400"/>
                  <a:t>international Internet bandwidth (Gbit/s)</a:t>
                </a:r>
              </a:p>
            </c:rich>
          </c:tx>
          <c:overlay val="0"/>
        </c:title>
        <c:numFmt formatCode="_(* #,##0_);_(* \(#,##0\);_(* &quot;-&quot;_);_(@_)" sourceLinked="0"/>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00819944"/>
        <c:crosses val="autoZero"/>
        <c:crossBetween val="between"/>
      </c:valAx>
    </c:plotArea>
    <c:legend>
      <c:legendPos val="l"/>
      <c:layout>
        <c:manualLayout>
          <c:xMode val="edge"/>
          <c:yMode val="edge"/>
          <c:x val="0.17425845298749423"/>
          <c:y val="9.8018407329690652E-2"/>
          <c:w val="0.30124764551489885"/>
          <c:h val="0.28608757678377272"/>
        </c:manualLayout>
      </c:layout>
      <c:overlay val="1"/>
      <c:txPr>
        <a:bodyPr/>
        <a:lstStyle/>
        <a:p>
          <a:pPr>
            <a:defRPr sz="18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973922119384199"/>
          <c:y val="2.4961464169057101E-2"/>
          <c:w val="0.75417691209651405"/>
          <c:h val="0.87458072630896699"/>
        </c:manualLayout>
      </c:layout>
      <c:areaChart>
        <c:grouping val="stacked"/>
        <c:varyColors val="0"/>
        <c:ser>
          <c:idx val="0"/>
          <c:order val="0"/>
          <c:tx>
            <c:strRef>
              <c:f>Charts!$A$41</c:f>
              <c:strCache>
                <c:ptCount val="1"/>
                <c:pt idx="0">
                  <c:v>Europe</c:v>
                </c:pt>
              </c:strCache>
            </c:strRef>
          </c:tx>
          <c:spPr>
            <a:solidFill>
              <a:srgbClr val="7030A0"/>
            </a:solidFill>
          </c:spPr>
          <c:cat>
            <c:numRef>
              <c:f>Charts!$B$40:$H$40</c:f>
              <c:numCache>
                <c:formatCode>General</c:formatCode>
                <c:ptCount val="7"/>
                <c:pt idx="0">
                  <c:v>2008</c:v>
                </c:pt>
                <c:pt idx="1">
                  <c:v>2009</c:v>
                </c:pt>
                <c:pt idx="2">
                  <c:v>2010</c:v>
                </c:pt>
                <c:pt idx="3">
                  <c:v>2011</c:v>
                </c:pt>
                <c:pt idx="4">
                  <c:v>2012</c:v>
                </c:pt>
                <c:pt idx="5">
                  <c:v>2013</c:v>
                </c:pt>
                <c:pt idx="6">
                  <c:v>2014</c:v>
                </c:pt>
              </c:numCache>
            </c:numRef>
          </c:cat>
          <c:val>
            <c:numRef>
              <c:f>Charts!$B$41:$H$41</c:f>
              <c:numCache>
                <c:formatCode>_(* #,##0_);_(* \(#,##0\);_(* "-"??_);_(@_)</c:formatCode>
                <c:ptCount val="7"/>
                <c:pt idx="0">
                  <c:v>17522.094000000001</c:v>
                </c:pt>
                <c:pt idx="1">
                  <c:v>24161.931</c:v>
                </c:pt>
                <c:pt idx="2">
                  <c:v>33087.256000000001</c:v>
                </c:pt>
                <c:pt idx="3">
                  <c:v>39587.17</c:v>
                </c:pt>
                <c:pt idx="4">
                  <c:v>53461.19</c:v>
                </c:pt>
                <c:pt idx="5">
                  <c:v>70146.095000000001</c:v>
                </c:pt>
                <c:pt idx="6">
                  <c:v>90113.380999999994</c:v>
                </c:pt>
              </c:numCache>
            </c:numRef>
          </c:val>
        </c:ser>
        <c:ser>
          <c:idx val="1"/>
          <c:order val="1"/>
          <c:tx>
            <c:strRef>
              <c:f>Charts!$A$42</c:f>
              <c:strCache>
                <c:ptCount val="1"/>
                <c:pt idx="0">
                  <c:v>The Americas</c:v>
                </c:pt>
              </c:strCache>
            </c:strRef>
          </c:tx>
          <c:cat>
            <c:numRef>
              <c:f>Charts!$B$40:$H$40</c:f>
              <c:numCache>
                <c:formatCode>General</c:formatCode>
                <c:ptCount val="7"/>
                <c:pt idx="0">
                  <c:v>2008</c:v>
                </c:pt>
                <c:pt idx="1">
                  <c:v>2009</c:v>
                </c:pt>
                <c:pt idx="2">
                  <c:v>2010</c:v>
                </c:pt>
                <c:pt idx="3">
                  <c:v>2011</c:v>
                </c:pt>
                <c:pt idx="4">
                  <c:v>2012</c:v>
                </c:pt>
                <c:pt idx="5">
                  <c:v>2013</c:v>
                </c:pt>
                <c:pt idx="6">
                  <c:v>2014</c:v>
                </c:pt>
              </c:numCache>
            </c:numRef>
          </c:cat>
          <c:val>
            <c:numRef>
              <c:f>Charts!$B$42:$H$42</c:f>
              <c:numCache>
                <c:formatCode>_(* #,##0_);_(* \(#,##0\);_(* "-"??_);_(@_)</c:formatCode>
                <c:ptCount val="7"/>
                <c:pt idx="0">
                  <c:v>6832.2032499999996</c:v>
                </c:pt>
                <c:pt idx="1">
                  <c:v>9919.2014999999992</c:v>
                </c:pt>
                <c:pt idx="2">
                  <c:v>13025.273870000001</c:v>
                </c:pt>
                <c:pt idx="3">
                  <c:v>18099.193329999991</c:v>
                </c:pt>
                <c:pt idx="4">
                  <c:v>24493.0062</c:v>
                </c:pt>
                <c:pt idx="5">
                  <c:v>29824.170999999991</c:v>
                </c:pt>
                <c:pt idx="6">
                  <c:v>35263.999929999998</c:v>
                </c:pt>
              </c:numCache>
            </c:numRef>
          </c:val>
        </c:ser>
        <c:ser>
          <c:idx val="2"/>
          <c:order val="2"/>
          <c:tx>
            <c:strRef>
              <c:f>Charts!$A$43</c:f>
              <c:strCache>
                <c:ptCount val="1"/>
                <c:pt idx="0">
                  <c:v>Asia &amp; Pacific</c:v>
                </c:pt>
              </c:strCache>
            </c:strRef>
          </c:tx>
          <c:spPr>
            <a:solidFill>
              <a:srgbClr val="92D050"/>
            </a:solidFill>
          </c:spPr>
          <c:cat>
            <c:numRef>
              <c:f>Charts!$B$40:$H$40</c:f>
              <c:numCache>
                <c:formatCode>General</c:formatCode>
                <c:ptCount val="7"/>
                <c:pt idx="0">
                  <c:v>2008</c:v>
                </c:pt>
                <c:pt idx="1">
                  <c:v>2009</c:v>
                </c:pt>
                <c:pt idx="2">
                  <c:v>2010</c:v>
                </c:pt>
                <c:pt idx="3">
                  <c:v>2011</c:v>
                </c:pt>
                <c:pt idx="4">
                  <c:v>2012</c:v>
                </c:pt>
                <c:pt idx="5">
                  <c:v>2013</c:v>
                </c:pt>
                <c:pt idx="6">
                  <c:v>2014</c:v>
                </c:pt>
              </c:numCache>
            </c:numRef>
          </c:cat>
          <c:val>
            <c:numRef>
              <c:f>Charts!$B$43:$H$43</c:f>
              <c:numCache>
                <c:formatCode>_(* #,##0_);_(* \(#,##0\);_(* "-"??_);_(@_)</c:formatCode>
                <c:ptCount val="7"/>
                <c:pt idx="0">
                  <c:v>4604.0356000000002</c:v>
                </c:pt>
                <c:pt idx="1">
                  <c:v>6943.7302</c:v>
                </c:pt>
                <c:pt idx="2">
                  <c:v>10040.381619999989</c:v>
                </c:pt>
                <c:pt idx="3">
                  <c:v>14567.5015</c:v>
                </c:pt>
                <c:pt idx="4">
                  <c:v>19326.571840000001</c:v>
                </c:pt>
                <c:pt idx="5">
                  <c:v>26280.384129999999</c:v>
                </c:pt>
                <c:pt idx="6">
                  <c:v>39642.730479999998</c:v>
                </c:pt>
              </c:numCache>
            </c:numRef>
          </c:val>
        </c:ser>
        <c:ser>
          <c:idx val="3"/>
          <c:order val="3"/>
          <c:tx>
            <c:strRef>
              <c:f>Charts!$A$44</c:f>
              <c:strCache>
                <c:ptCount val="1"/>
                <c:pt idx="0">
                  <c:v>CIS</c:v>
                </c:pt>
              </c:strCache>
            </c:strRef>
          </c:tx>
          <c:spPr>
            <a:solidFill>
              <a:srgbClr val="00B0F0"/>
            </a:solidFill>
          </c:spPr>
          <c:cat>
            <c:numRef>
              <c:f>Charts!$B$40:$H$40</c:f>
              <c:numCache>
                <c:formatCode>General</c:formatCode>
                <c:ptCount val="7"/>
                <c:pt idx="0">
                  <c:v>2008</c:v>
                </c:pt>
                <c:pt idx="1">
                  <c:v>2009</c:v>
                </c:pt>
                <c:pt idx="2">
                  <c:v>2010</c:v>
                </c:pt>
                <c:pt idx="3">
                  <c:v>2011</c:v>
                </c:pt>
                <c:pt idx="4">
                  <c:v>2012</c:v>
                </c:pt>
                <c:pt idx="5">
                  <c:v>2013</c:v>
                </c:pt>
                <c:pt idx="6">
                  <c:v>2014</c:v>
                </c:pt>
              </c:numCache>
            </c:numRef>
          </c:cat>
          <c:val>
            <c:numRef>
              <c:f>Charts!$B$44:$H$44</c:f>
              <c:numCache>
                <c:formatCode>_(* #,##0_);_(* \(#,##0\);_(* "-"??_);_(@_)</c:formatCode>
                <c:ptCount val="7"/>
                <c:pt idx="0">
                  <c:v>591.53830000000005</c:v>
                </c:pt>
                <c:pt idx="1">
                  <c:v>968.71500000000003</c:v>
                </c:pt>
                <c:pt idx="2">
                  <c:v>1546.6559999999999</c:v>
                </c:pt>
                <c:pt idx="3">
                  <c:v>2044.702</c:v>
                </c:pt>
                <c:pt idx="4">
                  <c:v>3408.143</c:v>
                </c:pt>
                <c:pt idx="5">
                  <c:v>4244.1180000000004</c:v>
                </c:pt>
                <c:pt idx="6">
                  <c:v>5682.59</c:v>
                </c:pt>
              </c:numCache>
            </c:numRef>
          </c:val>
        </c:ser>
        <c:ser>
          <c:idx val="4"/>
          <c:order val="4"/>
          <c:tx>
            <c:strRef>
              <c:f>Charts!$A$45</c:f>
              <c:strCache>
                <c:ptCount val="1"/>
                <c:pt idx="0">
                  <c:v>Arab States</c:v>
                </c:pt>
              </c:strCache>
            </c:strRef>
          </c:tx>
          <c:spPr>
            <a:solidFill>
              <a:schemeClr val="accent4">
                <a:lumMod val="60000"/>
                <a:lumOff val="40000"/>
              </a:schemeClr>
            </a:solidFill>
          </c:spPr>
          <c:cat>
            <c:numRef>
              <c:f>Charts!$B$40:$H$40</c:f>
              <c:numCache>
                <c:formatCode>General</c:formatCode>
                <c:ptCount val="7"/>
                <c:pt idx="0">
                  <c:v>2008</c:v>
                </c:pt>
                <c:pt idx="1">
                  <c:v>2009</c:v>
                </c:pt>
                <c:pt idx="2">
                  <c:v>2010</c:v>
                </c:pt>
                <c:pt idx="3">
                  <c:v>2011</c:v>
                </c:pt>
                <c:pt idx="4">
                  <c:v>2012</c:v>
                </c:pt>
                <c:pt idx="5">
                  <c:v>2013</c:v>
                </c:pt>
                <c:pt idx="6">
                  <c:v>2014</c:v>
                </c:pt>
              </c:numCache>
            </c:numRef>
          </c:cat>
          <c:val>
            <c:numRef>
              <c:f>Charts!$B$45:$H$45</c:f>
              <c:numCache>
                <c:formatCode>_(* #,##0_);_(* \(#,##0\);_(* "-"??_);_(@_)</c:formatCode>
                <c:ptCount val="7"/>
                <c:pt idx="0">
                  <c:v>209.38399999999999</c:v>
                </c:pt>
                <c:pt idx="1">
                  <c:v>409.40499999999992</c:v>
                </c:pt>
                <c:pt idx="2">
                  <c:v>651.06299999999987</c:v>
                </c:pt>
                <c:pt idx="3">
                  <c:v>849.84499999999991</c:v>
                </c:pt>
                <c:pt idx="4">
                  <c:v>1233.394</c:v>
                </c:pt>
                <c:pt idx="5">
                  <c:v>1598.5364999999999</c:v>
                </c:pt>
                <c:pt idx="6">
                  <c:v>2248.17875</c:v>
                </c:pt>
              </c:numCache>
            </c:numRef>
          </c:val>
        </c:ser>
        <c:ser>
          <c:idx val="5"/>
          <c:order val="5"/>
          <c:tx>
            <c:strRef>
              <c:f>Charts!$A$46</c:f>
              <c:strCache>
                <c:ptCount val="1"/>
                <c:pt idx="0">
                  <c:v>Africa</c:v>
                </c:pt>
              </c:strCache>
            </c:strRef>
          </c:tx>
          <c:spPr>
            <a:solidFill>
              <a:srgbClr val="C00000"/>
            </a:solidFill>
          </c:spPr>
          <c:cat>
            <c:numRef>
              <c:f>Charts!$B$40:$H$40</c:f>
              <c:numCache>
                <c:formatCode>General</c:formatCode>
                <c:ptCount val="7"/>
                <c:pt idx="0">
                  <c:v>2008</c:v>
                </c:pt>
                <c:pt idx="1">
                  <c:v>2009</c:v>
                </c:pt>
                <c:pt idx="2">
                  <c:v>2010</c:v>
                </c:pt>
                <c:pt idx="3">
                  <c:v>2011</c:v>
                </c:pt>
                <c:pt idx="4">
                  <c:v>2012</c:v>
                </c:pt>
                <c:pt idx="5">
                  <c:v>2013</c:v>
                </c:pt>
                <c:pt idx="6">
                  <c:v>2014</c:v>
                </c:pt>
              </c:numCache>
            </c:numRef>
          </c:cat>
          <c:val>
            <c:numRef>
              <c:f>Charts!$B$46:$H$46</c:f>
              <c:numCache>
                <c:formatCode>_(* #,##0_);_(* \(#,##0\);_(* "-"??_);_(@_)</c:formatCode>
                <c:ptCount val="7"/>
                <c:pt idx="0">
                  <c:v>1581.2103099999999</c:v>
                </c:pt>
                <c:pt idx="1">
                  <c:v>2117.6390000000001</c:v>
                </c:pt>
                <c:pt idx="2">
                  <c:v>2647.7037599999999</c:v>
                </c:pt>
                <c:pt idx="3">
                  <c:v>3057.0270399999999</c:v>
                </c:pt>
                <c:pt idx="4">
                  <c:v>3813.35329</c:v>
                </c:pt>
                <c:pt idx="5">
                  <c:v>4286.7194</c:v>
                </c:pt>
                <c:pt idx="6">
                  <c:v>4873.1853200000014</c:v>
                </c:pt>
              </c:numCache>
            </c:numRef>
          </c:val>
        </c:ser>
        <c:dLbls>
          <c:showLegendKey val="0"/>
          <c:showVal val="0"/>
          <c:showCatName val="0"/>
          <c:showSerName val="0"/>
          <c:showPercent val="0"/>
          <c:showBubbleSize val="0"/>
        </c:dLbls>
        <c:axId val="299374048"/>
        <c:axId val="338694640"/>
      </c:areaChart>
      <c:catAx>
        <c:axId val="299374048"/>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38694640"/>
        <c:crosses val="autoZero"/>
        <c:auto val="1"/>
        <c:lblAlgn val="ctr"/>
        <c:lblOffset val="100"/>
        <c:noMultiLvlLbl val="0"/>
      </c:catAx>
      <c:valAx>
        <c:axId val="338694640"/>
        <c:scaling>
          <c:orientation val="minMax"/>
        </c:scaling>
        <c:delete val="0"/>
        <c:axPos val="l"/>
        <c:title>
          <c:tx>
            <c:rich>
              <a:bodyPr/>
              <a:lstStyle/>
              <a:p>
                <a:pPr>
                  <a:defRPr sz="1600" b="0" i="0" u="none" strike="noStrike" baseline="0">
                    <a:solidFill>
                      <a:srgbClr val="000000"/>
                    </a:solidFill>
                    <a:latin typeface="Calibri"/>
                    <a:ea typeface="Calibri"/>
                    <a:cs typeface="Calibri"/>
                  </a:defRPr>
                </a:pPr>
                <a:r>
                  <a:rPr lang="en-US" sz="1600"/>
                  <a:t>International Internet bandwidth (Gbit/s)</a:t>
                </a:r>
              </a:p>
            </c:rich>
          </c:tx>
          <c:layout>
            <c:manualLayout>
              <c:xMode val="edge"/>
              <c:yMode val="edge"/>
              <c:x val="9.7465886939571093E-3"/>
              <c:y val="0.13594363051806799"/>
            </c:manualLayout>
          </c:layout>
          <c:overlay val="0"/>
        </c:title>
        <c:numFmt formatCode="#,##0"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299374048"/>
        <c:crosses val="autoZero"/>
        <c:crossBetween val="midCat"/>
      </c:valAx>
      <c:spPr>
        <a:noFill/>
        <a:ln w="3175">
          <a:solidFill>
            <a:schemeClr val="tx1"/>
          </a:solidFill>
        </a:ln>
      </c:spPr>
    </c:plotArea>
    <c:legend>
      <c:legendPos val="r"/>
      <c:layout>
        <c:manualLayout>
          <c:xMode val="edge"/>
          <c:yMode val="edge"/>
          <c:x val="0.19285951098217999"/>
          <c:y val="4.0820386449248902E-2"/>
          <c:w val="0.51846525763227003"/>
          <c:h val="0.38999262011564001"/>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Chart_3_4!$B$6</c:f>
              <c:strCache>
                <c:ptCount val="1"/>
                <c:pt idx="0">
                  <c:v>Developed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Chart_3_4!$C$2:$H$2</c:f>
              <c:numCache>
                <c:formatCode>General</c:formatCode>
                <c:ptCount val="6"/>
                <c:pt idx="0">
                  <c:v>2008</c:v>
                </c:pt>
                <c:pt idx="1">
                  <c:v>2009</c:v>
                </c:pt>
                <c:pt idx="2">
                  <c:v>2010</c:v>
                </c:pt>
                <c:pt idx="3">
                  <c:v>2011</c:v>
                </c:pt>
                <c:pt idx="4">
                  <c:v>2012</c:v>
                </c:pt>
                <c:pt idx="5">
                  <c:v>2013</c:v>
                </c:pt>
              </c:numCache>
            </c:numRef>
          </c:cat>
          <c:val>
            <c:numRef>
              <c:f>Chart_3_4!$C$7:$H$7</c:f>
              <c:numCache>
                <c:formatCode>0.0</c:formatCode>
                <c:ptCount val="6"/>
                <c:pt idx="0">
                  <c:v>2.3473982099653052</c:v>
                </c:pt>
                <c:pt idx="1">
                  <c:v>1.8989754596140787</c:v>
                </c:pt>
                <c:pt idx="2">
                  <c:v>1.6386356815518575</c:v>
                </c:pt>
                <c:pt idx="3">
                  <c:v>1.5796257727954151</c:v>
                </c:pt>
                <c:pt idx="4">
                  <c:v>1.5054273913426017</c:v>
                </c:pt>
                <c:pt idx="5">
                  <c:v>1.4657938159292492</c:v>
                </c:pt>
              </c:numCache>
            </c:numRef>
          </c:val>
          <c:smooth val="0"/>
        </c:ser>
        <c:ser>
          <c:idx val="0"/>
          <c:order val="1"/>
          <c:tx>
            <c:strRef>
              <c:f>Chart_3_4!$B$2</c:f>
              <c:strCache>
                <c:ptCount val="1"/>
                <c:pt idx="0">
                  <c:v>World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Chart_3_4!$C$2:$H$2</c:f>
              <c:numCache>
                <c:formatCode>General</c:formatCode>
                <c:ptCount val="6"/>
                <c:pt idx="0">
                  <c:v>2008</c:v>
                </c:pt>
                <c:pt idx="1">
                  <c:v>2009</c:v>
                </c:pt>
                <c:pt idx="2">
                  <c:v>2010</c:v>
                </c:pt>
                <c:pt idx="3">
                  <c:v>2011</c:v>
                </c:pt>
                <c:pt idx="4">
                  <c:v>2012</c:v>
                </c:pt>
                <c:pt idx="5">
                  <c:v>2013</c:v>
                </c:pt>
              </c:numCache>
            </c:numRef>
          </c:cat>
          <c:val>
            <c:numRef>
              <c:f>Chart_3_4!$C$3:$H$3</c:f>
              <c:numCache>
                <c:formatCode>0.0</c:formatCode>
                <c:ptCount val="6"/>
                <c:pt idx="0">
                  <c:v>94.453501374355028</c:v>
                </c:pt>
                <c:pt idx="1">
                  <c:v>56.558090238987077</c:v>
                </c:pt>
                <c:pt idx="2">
                  <c:v>35.605934665628325</c:v>
                </c:pt>
                <c:pt idx="3">
                  <c:v>24.386543002363588</c:v>
                </c:pt>
                <c:pt idx="4">
                  <c:v>19.993919558447363</c:v>
                </c:pt>
                <c:pt idx="5">
                  <c:v>18.299809963505371</c:v>
                </c:pt>
              </c:numCache>
            </c:numRef>
          </c:val>
          <c:smooth val="0"/>
        </c:ser>
        <c:ser>
          <c:idx val="2"/>
          <c:order val="2"/>
          <c:tx>
            <c:strRef>
              <c:f>Chart_3_4!$B$10</c:f>
              <c:strCache>
                <c:ptCount val="1"/>
                <c:pt idx="0">
                  <c:v>Developing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Chart_3_4!$C$2:$H$2</c:f>
              <c:numCache>
                <c:formatCode>General</c:formatCode>
                <c:ptCount val="6"/>
                <c:pt idx="0">
                  <c:v>2008</c:v>
                </c:pt>
                <c:pt idx="1">
                  <c:v>2009</c:v>
                </c:pt>
                <c:pt idx="2">
                  <c:v>2010</c:v>
                </c:pt>
                <c:pt idx="3">
                  <c:v>2011</c:v>
                </c:pt>
                <c:pt idx="4">
                  <c:v>2012</c:v>
                </c:pt>
                <c:pt idx="5">
                  <c:v>2013</c:v>
                </c:pt>
              </c:numCache>
            </c:numRef>
          </c:cat>
          <c:val>
            <c:numRef>
              <c:f>Chart_3_4!$C$11:$H$11</c:f>
              <c:numCache>
                <c:formatCode>0.0</c:formatCode>
                <c:ptCount val="6"/>
                <c:pt idx="0">
                  <c:v>135.80726197877487</c:v>
                </c:pt>
                <c:pt idx="1">
                  <c:v>81.098917282787212</c:v>
                </c:pt>
                <c:pt idx="2">
                  <c:v>50.702511991884535</c:v>
                </c:pt>
                <c:pt idx="3">
                  <c:v>34.522950659949437</c:v>
                </c:pt>
                <c:pt idx="4">
                  <c:v>28.211027188271707</c:v>
                </c:pt>
                <c:pt idx="5">
                  <c:v>25.781594917983636</c:v>
                </c:pt>
              </c:numCache>
            </c:numRef>
          </c:val>
          <c:smooth val="0"/>
        </c:ser>
        <c:dLbls>
          <c:showLegendKey val="0"/>
          <c:showVal val="0"/>
          <c:showCatName val="0"/>
          <c:showSerName val="0"/>
          <c:showPercent val="0"/>
          <c:showBubbleSize val="0"/>
        </c:dLbls>
        <c:marker val="1"/>
        <c:smooth val="0"/>
        <c:axId val="338695424"/>
        <c:axId val="338695816"/>
      </c:lineChart>
      <c:catAx>
        <c:axId val="33869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8695816"/>
        <c:crosses val="autoZero"/>
        <c:auto val="1"/>
        <c:lblAlgn val="ctr"/>
        <c:lblOffset val="100"/>
        <c:noMultiLvlLbl val="0"/>
      </c:catAx>
      <c:valAx>
        <c:axId val="338695816"/>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i="0" baseline="0">
                    <a:effectLst/>
                  </a:rPr>
                  <a:t>As a % of GNI p.c.</a:t>
                </a:r>
                <a:endParaRPr lang="en-US" sz="2000">
                  <a:effectLst/>
                </a:endParaRP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69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68872-67ED-4BEF-8CE2-769FD446DF4C}" type="datetimeFigureOut">
              <a:rPr lang="en-US" smtClean="0"/>
              <a:t>24/09/2015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91E0F-494D-42AC-AA7A-377E7EAEF6CA}" type="slidenum">
              <a:rPr lang="en-US" smtClean="0"/>
              <a:t>‹#›</a:t>
            </a:fld>
            <a:endParaRPr lang="en-US"/>
          </a:p>
        </p:txBody>
      </p:sp>
    </p:spTree>
    <p:extLst>
      <p:ext uri="{BB962C8B-B14F-4D97-AF65-F5344CB8AC3E}">
        <p14:creationId xmlns:p14="http://schemas.microsoft.com/office/powerpoint/2010/main" val="158962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it is a great pleasure to be</a:t>
            </a:r>
            <a:r>
              <a:rPr lang="en-US" baseline="0" dirty="0" smtClean="0"/>
              <a:t> invited to give this presentation on “Increasing International Capacity”.  First of all, I shall give a brief overview of some of the overall trends we are seeing, before describing ITU’s </a:t>
            </a:r>
            <a:r>
              <a:rPr lang="en-US" sz="1200" kern="1200" dirty="0" smtClean="0">
                <a:solidFill>
                  <a:schemeClr val="tx1"/>
                </a:solidFill>
                <a:effectLst/>
                <a:latin typeface="+mn-lt"/>
                <a:ea typeface="+mn-ea"/>
                <a:cs typeface="+mn-cs"/>
              </a:rPr>
              <a:t>recent effort underway </a:t>
            </a:r>
            <a:r>
              <a:rPr lang="en-US" baseline="0" dirty="0" smtClean="0"/>
              <a:t>to map the evolution of international capacity between countries and between continents.</a:t>
            </a:r>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1</a:t>
            </a:fld>
            <a:endParaRPr lang="en-US"/>
          </a:p>
        </p:txBody>
      </p:sp>
    </p:spTree>
    <p:extLst>
      <p:ext uri="{BB962C8B-B14F-4D97-AF65-F5344CB8AC3E}">
        <p14:creationId xmlns:p14="http://schemas.microsoft.com/office/powerpoint/2010/main" val="324975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as the terrestrial</a:t>
            </a:r>
            <a:r>
              <a:rPr lang="en-US" baseline="0" dirty="0" smtClean="0"/>
              <a:t> cables.</a:t>
            </a:r>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10</a:t>
            </a:fld>
            <a:endParaRPr lang="en-US"/>
          </a:p>
        </p:txBody>
      </p:sp>
    </p:spTree>
    <p:extLst>
      <p:ext uri="{BB962C8B-B14F-4D97-AF65-F5344CB8AC3E}">
        <p14:creationId xmlns:p14="http://schemas.microsoft.com/office/powerpoint/2010/main" val="15516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also mapping connectivity domestically within countries, as well major</a:t>
            </a:r>
            <a:r>
              <a:rPr lang="en-US" baseline="0" dirty="0" smtClean="0"/>
              <a:t> physical features (including topography, river courses, lakes and mountain ranges).</a:t>
            </a:r>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11</a:t>
            </a:fld>
            <a:endParaRPr lang="en-US"/>
          </a:p>
        </p:txBody>
      </p:sp>
    </p:spTree>
    <p:extLst>
      <p:ext uri="{BB962C8B-B14F-4D97-AF65-F5344CB8AC3E}">
        <p14:creationId xmlns:p14="http://schemas.microsoft.com/office/powerpoint/2010/main" val="199316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also mapping network nodes in relation to population density</a:t>
            </a:r>
            <a:r>
              <a:rPr lang="en-US" baseline="0" dirty="0" smtClean="0"/>
              <a:t> to give a much more detailed and finely nuanced high-resolution picture of the digital divide as to where it really exists.  </a:t>
            </a:r>
          </a:p>
          <a:p>
            <a:endParaRPr lang="en-US" baseline="0"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12</a:t>
            </a:fld>
            <a:endParaRPr lang="en-US"/>
          </a:p>
        </p:txBody>
      </p:sp>
    </p:spTree>
    <p:extLst>
      <p:ext uri="{BB962C8B-B14F-4D97-AF65-F5344CB8AC3E}">
        <p14:creationId xmlns:p14="http://schemas.microsoft.com/office/powerpoint/2010/main" val="208196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these are some of the results of that fine ‘high resolution’ mapping of the digital divide. Here we can compare the distribution of the population within range (10 km, 25 km, 50 km) of a network node (which is assumed to ultimately give access to higher speeds and better options for Internet connectivity).  Here, we can see that the Commonwealth of Independent States has the lowest proportion of population out of range or within 50 km of a network node, compared to Asia-Pacific, which has the greatest proportion out of range (and lowest proportion within 10 km range of a network node).</a:t>
            </a: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13</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far, the mapping results indicate that: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 while huge efforts have been made to increase international connectivity, many countries still face challenges in deploying and expanding NGN to support the ongoing growth in data traffic.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 the upside, additional international submarine cables have been deployed, especially along the eastern and western coasts of Africa and parts of Asia-Pacific, increasing the options for international high-speed connectivity between that continent and the rest of the world.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competition will help reduce the costs of international bandwidth.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But the challenge now is to ensure that cable landing stations are further connected to domestic broadband networks in a competitive manner.</a:t>
            </a:r>
          </a:p>
        </p:txBody>
      </p:sp>
      <p:sp>
        <p:nvSpPr>
          <p:cNvPr id="4" name="Slide Number Placeholder 3"/>
          <p:cNvSpPr>
            <a:spLocks noGrp="1"/>
          </p:cNvSpPr>
          <p:nvPr>
            <p:ph type="sldNum" sz="quarter" idx="10"/>
          </p:nvPr>
        </p:nvSpPr>
        <p:spPr/>
        <p:txBody>
          <a:bodyPr/>
          <a:lstStyle/>
          <a:p>
            <a:fld id="{3E491E0F-494D-42AC-AA7A-377E7EAEF6CA}" type="slidenum">
              <a:rPr lang="en-US" smtClean="0"/>
              <a:t>14</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despite the positive picture painted here of strong growth in international capacity, traffic and</a:t>
            </a:r>
            <a:r>
              <a:rPr lang="en-US" sz="1200" kern="1200" baseline="0" dirty="0" smtClean="0">
                <a:solidFill>
                  <a:schemeClr val="tx1"/>
                </a:solidFill>
                <a:effectLst/>
                <a:latin typeface="+mn-lt"/>
                <a:ea typeface="+mn-ea"/>
                <a:cs typeface="+mn-cs"/>
              </a:rPr>
              <a:t> Internet usage, I should just like to sound a note of caution, based on ITU’s most recent major report, “The State of Broadband 2015”</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report finds that Internet growth rates are slowing</a:t>
            </a:r>
            <a:r>
              <a:rPr lang="en-US" sz="1200"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we are used to seeing competition as a positive thing, but one can have too much of a good thing – </a:t>
            </a:r>
            <a:r>
              <a:rPr lang="en-US" sz="1200" b="0" dirty="0" smtClean="0">
                <a:solidFill>
                  <a:srgbClr val="2A63A8"/>
                </a:solidFill>
              </a:rPr>
              <a:t>Some parts of the industry are almost </a:t>
            </a:r>
            <a:br>
              <a:rPr lang="en-US" sz="1200" b="0" dirty="0" smtClean="0">
                <a:solidFill>
                  <a:srgbClr val="2A63A8"/>
                </a:solidFill>
              </a:rPr>
            </a:br>
            <a:r>
              <a:rPr lang="en-US" sz="1200" b="0" dirty="0" smtClean="0">
                <a:solidFill>
                  <a:srgbClr val="2A63A8"/>
                </a:solidFill>
              </a:rPr>
              <a:t>‘too’ competitive or facing competition from new technologies/players, eroding revenues and profit margins, and creating doubts over the long-term future sustainability of investment. </a:t>
            </a:r>
          </a:p>
          <a:p>
            <a:pPr marL="285750" indent="-285750">
              <a:buFont typeface="Arial" panose="020B0604020202020204" pitchFamily="34" charset="0"/>
              <a:buChar char="•"/>
            </a:pPr>
            <a:r>
              <a:rPr lang="en-US" sz="1200" b="0" dirty="0" smtClean="0">
                <a:solidFill>
                  <a:srgbClr val="2A63A8"/>
                </a:solidFill>
              </a:rPr>
              <a:t>In some regions, operators face declining revenues, but increasing capex demands.</a:t>
            </a:r>
          </a:p>
          <a:p>
            <a:pPr marL="285750" indent="-285750">
              <a:buFont typeface="Arial" panose="020B0604020202020204" pitchFamily="34" charset="0"/>
              <a:buChar char="•"/>
            </a:pPr>
            <a:endParaRPr lang="en-US" sz="1200" b="0" dirty="0" smtClean="0">
              <a:solidFill>
                <a:srgbClr val="2A63A8"/>
              </a:solidFill>
            </a:endParaRPr>
          </a:p>
          <a:p>
            <a:pPr marL="285750" indent="-285750">
              <a:buFont typeface="Arial" panose="020B0604020202020204" pitchFamily="34" charset="0"/>
              <a:buChar char="•"/>
            </a:pPr>
            <a:r>
              <a:rPr lang="en-US" sz="1200" b="0" dirty="0" smtClean="0">
                <a:solidFill>
                  <a:srgbClr val="2A63A8"/>
                </a:solidFill>
              </a:rPr>
              <a:t>All of this needs to be monitored and reviewed</a:t>
            </a:r>
            <a:r>
              <a:rPr lang="en-US" sz="1200" b="0" baseline="0" dirty="0" smtClean="0">
                <a:solidFill>
                  <a:srgbClr val="2A63A8"/>
                </a:solidFill>
              </a:rPr>
              <a:t> carefully, and ITU is working closely with all its Members to do just this.</a:t>
            </a:r>
            <a:endParaRPr lang="en-US" sz="1200" b="0" dirty="0">
              <a:solidFill>
                <a:srgbClr val="2A63A8"/>
              </a:solidFill>
            </a:endParaRPr>
          </a:p>
        </p:txBody>
      </p:sp>
      <p:sp>
        <p:nvSpPr>
          <p:cNvPr id="4" name="Slide Number Placeholder 3"/>
          <p:cNvSpPr>
            <a:spLocks noGrp="1"/>
          </p:cNvSpPr>
          <p:nvPr>
            <p:ph type="sldNum" sz="quarter" idx="10"/>
          </p:nvPr>
        </p:nvSpPr>
        <p:spPr/>
        <p:txBody>
          <a:bodyPr/>
          <a:lstStyle/>
          <a:p>
            <a:fld id="{3E491E0F-494D-42AC-AA7A-377E7EAEF6CA}" type="slidenum">
              <a:rPr lang="en-US" smtClean="0"/>
              <a:t>15</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one example of this,</a:t>
            </a:r>
            <a:r>
              <a:rPr lang="en-US" baseline="0" dirty="0" smtClean="0"/>
              <a:t> it is interesting to note that the Broadband Commission’s target for household connectivity for 2015 has not been achieved, and does not look likely to be achieved until 2018, as rates of connecting households with Internet access are slowing. </a:t>
            </a:r>
            <a:r>
              <a:rPr lang="en-US" sz="1200" kern="1200" dirty="0" smtClean="0">
                <a:solidFill>
                  <a:schemeClr val="tx1"/>
                </a:solidFill>
                <a:effectLst/>
                <a:latin typeface="+mn-lt"/>
                <a:ea typeface="+mn-ea"/>
                <a:cs typeface="+mn-cs"/>
              </a:rPr>
              <a:t>As you can see from this graph, the rate at which households are being connected up with access to the telecommunication networks you saw earlier is slowing.</a:t>
            </a: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16</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now, as a </a:t>
            </a:r>
            <a:r>
              <a:rPr lang="en-US" dirty="0" err="1" smtClean="0"/>
              <a:t>segway</a:t>
            </a:r>
            <a:r>
              <a:rPr lang="en-US" baseline="0" dirty="0" smtClean="0"/>
              <a:t> to the panel discussion coming up shortly, </a:t>
            </a:r>
            <a:r>
              <a:rPr lang="en-US" dirty="0" smtClean="0"/>
              <a:t>I should like to mention the very important role of</a:t>
            </a:r>
            <a:r>
              <a:rPr lang="en-US" baseline="0" dirty="0" smtClean="0"/>
              <a:t> satellite, which has too often been seen as a gap-filler technology by some.  ITU has a strong and active satellite community. And let’s remember that when the </a:t>
            </a:r>
            <a:r>
              <a:rPr lang="en-GB" sz="1200" kern="1200" dirty="0" smtClean="0">
                <a:solidFill>
                  <a:schemeClr val="tx1"/>
                </a:solidFill>
                <a:effectLst/>
                <a:latin typeface="+mn-lt"/>
                <a:ea typeface="+mn-ea"/>
                <a:cs typeface="+mn-cs"/>
              </a:rPr>
              <a:t>European Commission announced in mid-October 2013</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every EU household was now able to have a basic broadband connection, Ms </a:t>
            </a:r>
            <a:r>
              <a:rPr lang="en-GB" sz="1200" kern="1200" dirty="0" err="1" smtClean="0">
                <a:solidFill>
                  <a:schemeClr val="tx1"/>
                </a:solidFill>
                <a:effectLst/>
                <a:latin typeface="+mn-lt"/>
                <a:ea typeface="+mn-ea"/>
                <a:cs typeface="+mn-cs"/>
              </a:rPr>
              <a:t>Neelie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Kroes</a:t>
            </a:r>
            <a:r>
              <a:rPr lang="en-GB"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Vice-President of the European Commission and</a:t>
            </a:r>
            <a:r>
              <a:rPr lang="en-US" sz="1200" i="1" kern="1200" baseline="0" dirty="0" smtClean="0">
                <a:solidFill>
                  <a:schemeClr val="tx1"/>
                </a:solidFill>
                <a:effectLst/>
                <a:latin typeface="+mn-lt"/>
                <a:ea typeface="+mn-ea"/>
                <a:cs typeface="+mn-cs"/>
              </a:rPr>
              <a:t> then European Commissioner for the Digital Agenda</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specifically referred to the use of satellite</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the pan-European availability of satellite broadband</a:t>
            </a:r>
            <a:r>
              <a:rPr lang="en-GB" sz="1200" kern="1200" baseline="0" dirty="0" smtClean="0">
                <a:solidFill>
                  <a:schemeClr val="tx1"/>
                </a:solidFill>
                <a:effectLst/>
                <a:latin typeface="+mn-lt"/>
                <a:ea typeface="+mn-ea"/>
                <a:cs typeface="+mn-cs"/>
              </a:rPr>
              <a:t> as one of the reasons. The latest generation of satellite broadband technologies are now capable of delivering comparable speeds and quality of service, at near-comparable cost, in many countries, so in my view, satellite can now be seen as a serious alternative for connecting regions or areas where other types of connectivity are difficult to implement and achieve.</a:t>
            </a: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17</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course, the major advantage of satellite connectivity in terms of deployment is that a</a:t>
            </a:r>
            <a:r>
              <a:rPr lang="en-US" sz="1200" kern="1200" dirty="0" smtClean="0">
                <a:solidFill>
                  <a:schemeClr val="tx1"/>
                </a:solidFill>
                <a:effectLst/>
                <a:latin typeface="+mn-lt"/>
                <a:ea typeface="+mn-ea"/>
                <a:cs typeface="+mn-cs"/>
              </a:rPr>
              <a:t>lthough satellite may have higher overall costs per subscriber for connecting subscribers initially, the marginal costs of connecting additional subscribers are relatively low, and connectivity</a:t>
            </a:r>
            <a:r>
              <a:rPr lang="en-US" sz="1200" kern="1200" baseline="0" dirty="0" smtClean="0">
                <a:solidFill>
                  <a:schemeClr val="tx1"/>
                </a:solidFill>
                <a:effectLst/>
                <a:latin typeface="+mn-lt"/>
                <a:ea typeface="+mn-ea"/>
                <a:cs typeface="+mn-cs"/>
              </a:rPr>
              <a:t> can be provided to entire regions in one fell swoop</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E491E0F-494D-42AC-AA7A-377E7EAEF6CA}" type="slidenum">
              <a:rPr lang="en-US" smtClean="0"/>
              <a:t>18</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9424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good news is that i</a:t>
            </a:r>
            <a:r>
              <a:rPr lang="en-US" dirty="0" smtClean="0"/>
              <a:t>nternational bandwidth is increasing, and growing strongly, especially recently</a:t>
            </a:r>
            <a:r>
              <a:rPr lang="en-US" baseline="0" dirty="0" smtClean="0"/>
              <a:t> – total connectivity </a:t>
            </a:r>
            <a:r>
              <a:rPr lang="en-US" dirty="0" smtClean="0"/>
              <a:t>more than doubled between 2011 and 2014,</a:t>
            </a:r>
            <a:r>
              <a:rPr lang="en-US" baseline="0" dirty="0" smtClean="0"/>
              <a:t> increasing from a total of 78,205 </a:t>
            </a:r>
            <a:r>
              <a:rPr lang="en-US" baseline="0" dirty="0" err="1" smtClean="0"/>
              <a:t>Gbit</a:t>
            </a:r>
            <a:r>
              <a:rPr lang="en-US" baseline="0" dirty="0" smtClean="0"/>
              <a:t>/s in 2011 to 177,824 </a:t>
            </a:r>
            <a:r>
              <a:rPr lang="en-US" baseline="0" dirty="0" err="1" smtClean="0"/>
              <a:t>Gbit</a:t>
            </a:r>
            <a:r>
              <a:rPr lang="en-US" baseline="0" dirty="0" smtClean="0"/>
              <a:t>/s in 2014, according to ITU’s most recent annual survey.</a:t>
            </a:r>
            <a:r>
              <a:rPr lang="en-US" dirty="0" smtClean="0"/>
              <a:t> However, most of this growth is in developed countries, which had a total of  123,303</a:t>
            </a:r>
            <a:r>
              <a:rPr lang="en-US" baseline="0" dirty="0" smtClean="0"/>
              <a:t> </a:t>
            </a:r>
            <a:r>
              <a:rPr lang="en-US" baseline="0" dirty="0" err="1" smtClean="0"/>
              <a:t>Gbit</a:t>
            </a:r>
            <a:r>
              <a:rPr lang="en-US" baseline="0" dirty="0" smtClean="0"/>
              <a:t>/s in 2014</a:t>
            </a:r>
            <a:r>
              <a:rPr lang="en-US" dirty="0" smtClean="0"/>
              <a:t>; total</a:t>
            </a:r>
            <a:r>
              <a:rPr lang="en-US" baseline="0" dirty="0" smtClean="0"/>
              <a:t> connectivity in </a:t>
            </a:r>
            <a:r>
              <a:rPr lang="en-US" dirty="0" smtClean="0"/>
              <a:t>developing countries is failing to match this</a:t>
            </a:r>
            <a:r>
              <a:rPr lang="en-US" baseline="0" dirty="0" smtClean="0"/>
              <a:t> growth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1" i="1" baseline="0" dirty="0" smtClean="0"/>
              <a:t>Note: Hong Kong (China) alone accounted for a third of the connectivity of developing countries in 2014, this curve would be much reduced stripping out Hong Kong</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2</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8496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7227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51118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16313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a:t>
            </a:r>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24</a:t>
            </a:fld>
            <a:endParaRPr lang="en-US"/>
          </a:p>
        </p:txBody>
      </p:sp>
    </p:spTree>
    <p:extLst>
      <p:ext uri="{BB962C8B-B14F-4D97-AF65-F5344CB8AC3E}">
        <p14:creationId xmlns:p14="http://schemas.microsoft.com/office/powerpoint/2010/main" val="128880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terms of the regional breakdown of the same total international capacity, </a:t>
            </a:r>
            <a:r>
              <a:rPr lang="en-US" dirty="0" smtClean="0"/>
              <a:t>half of all international connectivity was in European connectivity for 2014, although there was strong growth in Asia-Pacific</a:t>
            </a:r>
            <a:r>
              <a:rPr lang="en-US" baseline="0" dirty="0" smtClean="0"/>
              <a:t> connectivity from 2011-2014</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3</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prices</a:t>
            </a:r>
            <a:r>
              <a:rPr lang="en-US" baseline="0" dirty="0" smtClean="0"/>
              <a:t> for international connectivity are falling – </a:t>
            </a:r>
            <a:r>
              <a:rPr lang="en-US" dirty="0" smtClean="0"/>
              <a:t>IP transit service prices continue to decline throughout the world. According to new data from </a:t>
            </a:r>
            <a:r>
              <a:rPr lang="en-US" dirty="0" err="1" smtClean="0"/>
              <a:t>TeleGeography’s</a:t>
            </a:r>
            <a:r>
              <a:rPr lang="en-US" dirty="0" smtClean="0"/>
              <a:t> IP Transit Pricing Service, median 10Gbps Ethernet (10 GigE) port prices across key global transit markets fell by an </a:t>
            </a:r>
            <a:r>
              <a:rPr lang="en-US" b="1" dirty="0" smtClean="0"/>
              <a:t>average of 14% annually </a:t>
            </a:r>
            <a:r>
              <a:rPr lang="en-US" dirty="0" smtClean="0"/>
              <a:t>between 2012 and 2015, and </a:t>
            </a:r>
            <a:r>
              <a:rPr lang="en-US" b="1" i="0" dirty="0" smtClean="0"/>
              <a:t>22% over</a:t>
            </a:r>
            <a:r>
              <a:rPr lang="en-US" b="1" i="0" baseline="0" dirty="0" smtClean="0"/>
              <a:t> </a:t>
            </a:r>
            <a:r>
              <a:rPr lang="en-US" b="1" i="0" dirty="0" smtClean="0"/>
              <a:t>the past year</a:t>
            </a:r>
            <a:r>
              <a:rPr lang="en-US" dirty="0" smtClean="0"/>
              <a:t>. Despite widespread declines, significant price disparities persist between primary Internet traffic hubs and more remote markets.</a:t>
            </a:r>
          </a:p>
          <a:p>
            <a:r>
              <a:rPr lang="en-US" dirty="0" smtClean="0"/>
              <a:t>The median 10 GigE port price in London, which serves as a critical international traffic hub for Europe, Africa, and parts of Asia, </a:t>
            </a:r>
            <a:r>
              <a:rPr lang="en-US" b="1" i="0" dirty="0" smtClean="0"/>
              <a:t>fell by 16% </a:t>
            </a:r>
            <a:r>
              <a:rPr lang="en-US" dirty="0" smtClean="0"/>
              <a:t>compound</a:t>
            </a:r>
            <a:r>
              <a:rPr lang="en-US" baseline="0" dirty="0" smtClean="0"/>
              <a:t> average</a:t>
            </a:r>
            <a:r>
              <a:rPr lang="en-US" dirty="0" smtClean="0"/>
              <a:t> annually over the past four years to reach </a:t>
            </a:r>
            <a:r>
              <a:rPr lang="en-US" b="1" dirty="0" smtClean="0"/>
              <a:t>US$ 1 per Mbps per month in mid-2015</a:t>
            </a:r>
            <a:r>
              <a:rPr lang="en-US" dirty="0" smtClean="0"/>
              <a:t>,</a:t>
            </a:r>
            <a:r>
              <a:rPr lang="en-US" baseline="0" dirty="0" smtClean="0"/>
              <a:t> </a:t>
            </a:r>
            <a:r>
              <a:rPr lang="en-US" dirty="0" smtClean="0"/>
              <a:t>among the lowest in the world. Similarly, median prices in both Los Angeles and Miami, which serve as traffic hubs for Asia and Latin America respectively, fell 14% per year to US$</a:t>
            </a:r>
            <a:r>
              <a:rPr lang="en-US" baseline="0" dirty="0" smtClean="0"/>
              <a:t> </a:t>
            </a:r>
            <a:r>
              <a:rPr lang="en-US" dirty="0" smtClean="0"/>
              <a:t>1.20 per Mbps per month.</a:t>
            </a:r>
          </a:p>
          <a:p>
            <a:r>
              <a:rPr lang="en-US" dirty="0" smtClean="0"/>
              <a:t>Prices have fallen much more slowly and transit is more expensive in regions that remain largely dependent on long-haul links to Europe or the US to gain access to international connectivity. Here, service providers incur the cost of transport and price local transit accordingly, yielding far higher prices in Sao Paulo and Sydney.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4</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good news is</a:t>
            </a:r>
            <a:r>
              <a:rPr lang="en-US" baseline="0" dirty="0" smtClean="0"/>
              <a:t> that at least some of these reductions in international transit costs are being passed onto consumers, as measured by reductions in the cost of consumer fixed broadband packages, which have fallen by 41% over the four years 2010-2013.</a:t>
            </a: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5</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Partly as a result of, partly driven by, this growth in international capacity, global Internet traffic has continued to grow. According to Cisco’s Visual Networking Index, Internet traffic grew by 20% CAGR in 2013. While this still represents double-digit growth, the growth rate has reduced compared to 2012 (39%). ITU recorded 2.7 billion Internet users globally for the end of 2013, 2.9 billion at the end of last year, and 3.19 billion projected for the end of this year. However, growth in Internet users is slowing, suggesting that Internet adoption may be approaching saturation in areas where people have affordable access to networks, as over two thirds of the population in many OECD countries now use the Internet.  Network growth may also be slowing, as network deployment moves out of densely populated urban areas.</a:t>
            </a:r>
            <a:endParaRPr lang="en-US" dirty="0" smtClean="0"/>
          </a:p>
        </p:txBody>
      </p:sp>
      <p:sp>
        <p:nvSpPr>
          <p:cNvPr id="4" name="Slide Number Placeholder 3"/>
          <p:cNvSpPr>
            <a:spLocks noGrp="1"/>
          </p:cNvSpPr>
          <p:nvPr>
            <p:ph type="sldNum" sz="quarter" idx="10"/>
          </p:nvPr>
        </p:nvSpPr>
        <p:spPr/>
        <p:txBody>
          <a:bodyPr/>
          <a:lstStyle/>
          <a:p>
            <a:fld id="{3E491E0F-494D-42AC-AA7A-377E7EAEF6CA}" type="slidenum">
              <a:rPr lang="en-US" smtClean="0"/>
              <a:t>6</a:t>
            </a:fld>
            <a:endParaRPr lang="en-US"/>
          </a:p>
        </p:txBody>
      </p:sp>
    </p:spTree>
    <p:extLst>
      <p:ext uri="{BB962C8B-B14F-4D97-AF65-F5344CB8AC3E}">
        <p14:creationId xmlns:p14="http://schemas.microsoft.com/office/powerpoint/2010/main" val="347461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now I should like to introduce a very interesting tool we are developing at ITU, which we are very excited about. The ITU Interactive Transmission Maps interactive database is designed to map major existing links, including submarine and terrestrial cables in relation to geography and population distribution, at the international, regional and national (domestic) levels, so when we talk about the digital divide and connecting the unconnected, we know where they are and where networks are needed.</a:t>
            </a:r>
          </a:p>
          <a:p>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7</a:t>
            </a:fld>
            <a:endParaRPr lang="en-US"/>
          </a:p>
        </p:txBody>
      </p:sp>
    </p:spTree>
    <p:extLst>
      <p:ext uri="{BB962C8B-B14F-4D97-AF65-F5344CB8AC3E}">
        <p14:creationId xmlns:p14="http://schemas.microsoft.com/office/powerpoint/2010/main" val="86743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map contains details of the major international submarine cables.</a:t>
            </a:r>
            <a:endParaRPr lang="en-US" dirty="0" smtClean="0"/>
          </a:p>
          <a:p>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8</a:t>
            </a:fld>
            <a:endParaRPr lang="en-US"/>
          </a:p>
        </p:txBody>
      </p:sp>
    </p:spTree>
    <p:extLst>
      <p:ext uri="{BB962C8B-B14F-4D97-AF65-F5344CB8AC3E}">
        <p14:creationId xmlns:p14="http://schemas.microsoft.com/office/powerpoint/2010/main" val="86743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the same map, </a:t>
            </a:r>
            <a:r>
              <a:rPr lang="en-US" baseline="0" dirty="0" smtClean="0"/>
              <a:t>overlaid with the major network nodes.</a:t>
            </a:r>
            <a:endParaRPr lang="en-US" dirty="0"/>
          </a:p>
        </p:txBody>
      </p:sp>
      <p:sp>
        <p:nvSpPr>
          <p:cNvPr id="4" name="Slide Number Placeholder 3"/>
          <p:cNvSpPr>
            <a:spLocks noGrp="1"/>
          </p:cNvSpPr>
          <p:nvPr>
            <p:ph type="sldNum" sz="quarter" idx="10"/>
          </p:nvPr>
        </p:nvSpPr>
        <p:spPr/>
        <p:txBody>
          <a:bodyPr/>
          <a:lstStyle/>
          <a:p>
            <a:fld id="{3E491E0F-494D-42AC-AA7A-377E7EAEF6CA}" type="slidenum">
              <a:rPr lang="en-US" smtClean="0"/>
              <a:t>9</a:t>
            </a:fld>
            <a:endParaRPr lang="en-US"/>
          </a:p>
        </p:txBody>
      </p:sp>
    </p:spTree>
    <p:extLst>
      <p:ext uri="{BB962C8B-B14F-4D97-AF65-F5344CB8AC3E}">
        <p14:creationId xmlns:p14="http://schemas.microsoft.com/office/powerpoint/2010/main" val="123994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27355" y="762000"/>
            <a:ext cx="8252206"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2522220" y="6313868"/>
            <a:ext cx="4100195" cy="215444"/>
          </a:xfrm>
          <a:prstGeom prst="rect">
            <a:avLst/>
          </a:prstGeom>
        </p:spPr>
        <p:txBody>
          <a:bodyPr lIns="0" tIns="0" rIns="0" bIns="0"/>
          <a:lstStyle>
            <a:lvl1pPr>
              <a:defRPr sz="1400" b="0" i="0" baseline="0">
                <a:solidFill>
                  <a:srgbClr val="548ED4"/>
                </a:solidFill>
                <a:latin typeface="Calibri"/>
                <a:cs typeface="Calibri"/>
              </a:defRPr>
            </a:lvl1pPr>
          </a:lstStyle>
          <a:p>
            <a:pPr marL="12700"/>
            <a:r>
              <a:rPr lang="en-US" spc="-10" dirty="0" smtClean="0"/>
              <a:t>RRS-15-Américas; El Salvador, 27-31 Julio2015</a:t>
            </a:r>
            <a:endParaRPr lang="en-US" spc="-10" dirty="0"/>
          </a:p>
        </p:txBody>
      </p:sp>
      <p:sp>
        <p:nvSpPr>
          <p:cNvPr id="6" name="Holder 6"/>
          <p:cNvSpPr>
            <a:spLocks noGrp="1"/>
          </p:cNvSpPr>
          <p:nvPr>
            <p:ph type="sldNum" sz="quarter" idx="7"/>
          </p:nvPr>
        </p:nvSpPr>
        <p:spPr>
          <a:xfrm>
            <a:off x="8679561" y="6704966"/>
            <a:ext cx="388239" cy="153034"/>
          </a:xfrm>
        </p:spPr>
        <p:txBody>
          <a:bodyPr lIns="0" tIns="0" rIns="0" bIns="0"/>
          <a:lstStyle>
            <a:lvl1pPr>
              <a:defRPr sz="1000" b="0" i="0">
                <a:solidFill>
                  <a:srgbClr val="EDEBE0"/>
                </a:solidFill>
                <a:latin typeface="Calibri"/>
                <a:cs typeface="Calibr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250189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27355" y="762000"/>
            <a:ext cx="8252206"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2522220" y="6313868"/>
            <a:ext cx="4100195" cy="215444"/>
          </a:xfrm>
          <a:prstGeom prst="rect">
            <a:avLst/>
          </a:prstGeom>
        </p:spPr>
        <p:txBody>
          <a:bodyPr lIns="0" tIns="0" rIns="0" bIns="0"/>
          <a:lstStyle>
            <a:lvl1pPr>
              <a:defRPr sz="1400" b="0" i="0" baseline="0">
                <a:solidFill>
                  <a:srgbClr val="548ED4"/>
                </a:solidFill>
                <a:latin typeface="Calibri"/>
                <a:cs typeface="Calibri"/>
              </a:defRPr>
            </a:lvl1pPr>
          </a:lstStyle>
          <a:p>
            <a:pPr marL="12700"/>
            <a:r>
              <a:rPr lang="en-US" spc="-10" dirty="0" smtClean="0"/>
              <a:t>RRS-15-Américas; El Salvador, 27-31 Julio2015</a:t>
            </a:r>
            <a:endParaRPr lang="en-US" spc="-10" dirty="0"/>
          </a:p>
        </p:txBody>
      </p:sp>
      <p:sp>
        <p:nvSpPr>
          <p:cNvPr id="6" name="Holder 6"/>
          <p:cNvSpPr>
            <a:spLocks noGrp="1"/>
          </p:cNvSpPr>
          <p:nvPr>
            <p:ph type="sldNum" sz="quarter" idx="7"/>
          </p:nvPr>
        </p:nvSpPr>
        <p:spPr>
          <a:xfrm>
            <a:off x="8679561" y="6704966"/>
            <a:ext cx="388239" cy="153034"/>
          </a:xfrm>
        </p:spPr>
        <p:txBody>
          <a:bodyPr lIns="0" tIns="0" rIns="0" bIns="0"/>
          <a:lstStyle>
            <a:lvl1pPr>
              <a:defRPr sz="1000" b="0" i="0">
                <a:solidFill>
                  <a:srgbClr val="EDEBE0"/>
                </a:solidFill>
                <a:latin typeface="Calibri"/>
                <a:cs typeface="Calibr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083622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27355" y="762000"/>
            <a:ext cx="8252206"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2522220" y="6313868"/>
            <a:ext cx="4100195" cy="215444"/>
          </a:xfrm>
          <a:prstGeom prst="rect">
            <a:avLst/>
          </a:prstGeom>
        </p:spPr>
        <p:txBody>
          <a:bodyPr lIns="0" tIns="0" rIns="0" bIns="0"/>
          <a:lstStyle>
            <a:lvl1pPr>
              <a:defRPr sz="1400" b="0" i="0" baseline="0">
                <a:solidFill>
                  <a:srgbClr val="548ED4"/>
                </a:solidFill>
                <a:latin typeface="Calibri"/>
                <a:cs typeface="Calibri"/>
              </a:defRPr>
            </a:lvl1pPr>
          </a:lstStyle>
          <a:p>
            <a:pPr marL="12700"/>
            <a:r>
              <a:rPr lang="en-US" spc="-10" dirty="0" smtClean="0"/>
              <a:t>RRS-15-Américas; El Salvador, 27-31 Julio2015</a:t>
            </a:r>
            <a:endParaRPr lang="en-US" spc="-10" dirty="0"/>
          </a:p>
        </p:txBody>
      </p:sp>
      <p:sp>
        <p:nvSpPr>
          <p:cNvPr id="6" name="Holder 6"/>
          <p:cNvSpPr>
            <a:spLocks noGrp="1"/>
          </p:cNvSpPr>
          <p:nvPr>
            <p:ph type="sldNum" sz="quarter" idx="7"/>
          </p:nvPr>
        </p:nvSpPr>
        <p:spPr>
          <a:xfrm>
            <a:off x="8679561" y="6704966"/>
            <a:ext cx="388239" cy="153034"/>
          </a:xfrm>
        </p:spPr>
        <p:txBody>
          <a:bodyPr lIns="0" tIns="0" rIns="0" bIns="0"/>
          <a:lstStyle>
            <a:lvl1pPr>
              <a:defRPr sz="1000" b="0" i="0">
                <a:solidFill>
                  <a:srgbClr val="EDEBE0"/>
                </a:solidFill>
                <a:latin typeface="Calibri"/>
                <a:cs typeface="Calibr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0836226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27355" y="762000"/>
            <a:ext cx="8252206"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2522220" y="6313868"/>
            <a:ext cx="4100195" cy="215444"/>
          </a:xfrm>
          <a:prstGeom prst="rect">
            <a:avLst/>
          </a:prstGeom>
        </p:spPr>
        <p:txBody>
          <a:bodyPr lIns="0" tIns="0" rIns="0" bIns="0"/>
          <a:lstStyle>
            <a:lvl1pPr>
              <a:defRPr sz="1400" b="0" i="0" baseline="0">
                <a:solidFill>
                  <a:srgbClr val="548ED4"/>
                </a:solidFill>
                <a:latin typeface="Calibri"/>
                <a:cs typeface="Calibri"/>
              </a:defRPr>
            </a:lvl1pPr>
          </a:lstStyle>
          <a:p>
            <a:pPr marL="12700"/>
            <a:r>
              <a:rPr lang="en-US" spc="-10" dirty="0" smtClean="0"/>
              <a:t>RRS-15-Américas; El Salvador, 27-31 Julio2015</a:t>
            </a:r>
            <a:endParaRPr lang="en-US" spc="-10" dirty="0"/>
          </a:p>
        </p:txBody>
      </p:sp>
      <p:sp>
        <p:nvSpPr>
          <p:cNvPr id="6" name="Holder 6"/>
          <p:cNvSpPr>
            <a:spLocks noGrp="1"/>
          </p:cNvSpPr>
          <p:nvPr>
            <p:ph type="sldNum" sz="quarter" idx="7"/>
          </p:nvPr>
        </p:nvSpPr>
        <p:spPr>
          <a:xfrm>
            <a:off x="8679561" y="6704966"/>
            <a:ext cx="388239" cy="153034"/>
          </a:xfrm>
        </p:spPr>
        <p:txBody>
          <a:bodyPr lIns="0" tIns="0" rIns="0" bIns="0"/>
          <a:lstStyle>
            <a:lvl1pPr>
              <a:defRPr sz="1000" b="0" i="0">
                <a:solidFill>
                  <a:srgbClr val="EDEBE0"/>
                </a:solidFill>
                <a:latin typeface="Calibri"/>
                <a:cs typeface="Calibr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0836226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27355" y="762000"/>
            <a:ext cx="8252206"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2522220" y="6313868"/>
            <a:ext cx="4100195" cy="215444"/>
          </a:xfrm>
          <a:prstGeom prst="rect">
            <a:avLst/>
          </a:prstGeom>
        </p:spPr>
        <p:txBody>
          <a:bodyPr lIns="0" tIns="0" rIns="0" bIns="0"/>
          <a:lstStyle>
            <a:lvl1pPr>
              <a:defRPr sz="1400" b="0" i="0" baseline="0">
                <a:solidFill>
                  <a:srgbClr val="548ED4"/>
                </a:solidFill>
                <a:latin typeface="Calibri"/>
                <a:cs typeface="Calibri"/>
              </a:defRPr>
            </a:lvl1pPr>
          </a:lstStyle>
          <a:p>
            <a:pPr marL="12700"/>
            <a:r>
              <a:rPr lang="en-US" spc="-10" dirty="0" smtClean="0"/>
              <a:t>RRS-15-Américas; El Salvador, 27-31 Julio2015</a:t>
            </a:r>
            <a:endParaRPr lang="en-US" spc="-10" dirty="0"/>
          </a:p>
        </p:txBody>
      </p:sp>
      <p:sp>
        <p:nvSpPr>
          <p:cNvPr id="6" name="Holder 6"/>
          <p:cNvSpPr>
            <a:spLocks noGrp="1"/>
          </p:cNvSpPr>
          <p:nvPr>
            <p:ph type="sldNum" sz="quarter" idx="7"/>
          </p:nvPr>
        </p:nvSpPr>
        <p:spPr>
          <a:xfrm>
            <a:off x="8679561" y="6704966"/>
            <a:ext cx="388239" cy="153034"/>
          </a:xfrm>
        </p:spPr>
        <p:txBody>
          <a:bodyPr lIns="0" tIns="0" rIns="0" bIns="0"/>
          <a:lstStyle>
            <a:lvl1pPr>
              <a:defRPr sz="1000" b="0" i="0">
                <a:solidFill>
                  <a:srgbClr val="EDEBE0"/>
                </a:solidFill>
                <a:latin typeface="Calibri"/>
                <a:cs typeface="Calibr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0836226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itu.int/itu-d/tnd-map-publi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itu.int/itu-d/tnd-map-publ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tu.int/itu-d/tnd-map-publi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itu.int/itu-d/tnd-map-publ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itu.int/itu-d/tnd-map-publ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311342"/>
            <a:ext cx="8229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5400" dirty="0">
                <a:solidFill>
                  <a:schemeClr val="tx2">
                    <a:lumMod val="60000"/>
                    <a:lumOff val="40000"/>
                  </a:schemeClr>
                </a:solidFill>
              </a:rPr>
              <a:t>Increasing International Capacity</a:t>
            </a:r>
          </a:p>
        </p:txBody>
      </p:sp>
      <p:sp>
        <p:nvSpPr>
          <p:cNvPr id="3" name="Title 1"/>
          <p:cNvSpPr txBox="1">
            <a:spLocks/>
          </p:cNvSpPr>
          <p:nvPr/>
        </p:nvSpPr>
        <p:spPr>
          <a:xfrm>
            <a:off x="457200" y="3760220"/>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500" dirty="0">
              <a:solidFill>
                <a:schemeClr val="tx2">
                  <a:lumMod val="60000"/>
                  <a:lumOff val="40000"/>
                </a:schemeClr>
              </a:solidFill>
            </a:endParaRPr>
          </a:p>
        </p:txBody>
      </p:sp>
      <p:sp>
        <p:nvSpPr>
          <p:cNvPr id="4" name="Title 1"/>
          <p:cNvSpPr txBox="1">
            <a:spLocks/>
          </p:cNvSpPr>
          <p:nvPr/>
        </p:nvSpPr>
        <p:spPr>
          <a:xfrm>
            <a:off x="457200" y="4089822"/>
            <a:ext cx="8229600" cy="2388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rgbClr val="558ED5"/>
                </a:solidFill>
              </a:rPr>
              <a:t>Malcolm Johnson </a:t>
            </a:r>
            <a:br>
              <a:rPr lang="en-US" sz="3600" dirty="0" smtClean="0">
                <a:solidFill>
                  <a:srgbClr val="558ED5"/>
                </a:solidFill>
              </a:rPr>
            </a:br>
            <a:r>
              <a:rPr lang="en-US" sz="3600" dirty="0" smtClean="0">
                <a:solidFill>
                  <a:srgbClr val="558ED5"/>
                </a:solidFill>
              </a:rPr>
              <a:t>Deputy Secretary-General, ITU</a:t>
            </a:r>
          </a:p>
          <a:p>
            <a:endParaRPr lang="en-US" sz="800" dirty="0" smtClean="0">
              <a:solidFill>
                <a:srgbClr val="558ED5"/>
              </a:solidFill>
            </a:endParaRPr>
          </a:p>
          <a:p>
            <a:r>
              <a:rPr lang="en-US" sz="3600" dirty="0" smtClean="0">
                <a:solidFill>
                  <a:srgbClr val="558ED5"/>
                </a:solidFill>
              </a:rPr>
              <a:t>CTO Forum 2015, Nairobi, Kenya</a:t>
            </a:r>
          </a:p>
          <a:p>
            <a:r>
              <a:rPr lang="en-US" sz="3600" dirty="0" smtClean="0">
                <a:solidFill>
                  <a:srgbClr val="558ED5"/>
                </a:solidFill>
              </a:rPr>
              <a:t>14 September 2015</a:t>
            </a:r>
            <a:endParaRPr lang="en-US" sz="3600" dirty="0">
              <a:solidFill>
                <a:srgbClr val="558ED5"/>
              </a:solidFill>
            </a:endParaRPr>
          </a:p>
        </p:txBody>
      </p:sp>
    </p:spTree>
    <p:extLst>
      <p:ext uri="{BB962C8B-B14F-4D97-AF65-F5344CB8AC3E}">
        <p14:creationId xmlns:p14="http://schemas.microsoft.com/office/powerpoint/2010/main" val="342941138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world_trx_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504825"/>
            <a:ext cx="89058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p:cNvSpPr txBox="1">
            <a:spLocks noGrp="1"/>
          </p:cNvSpPr>
          <p:nvPr/>
        </p:nvSpPr>
        <p:spPr bwMode="auto">
          <a:xfrm>
            <a:off x="1630432" y="6353175"/>
            <a:ext cx="6467406" cy="4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hlinkClick r:id="rId4"/>
              </a:rPr>
              <a:t>http://www.itu.int/itu-d/tnd-map-public</a:t>
            </a:r>
            <a:r>
              <a:rPr lang="en-US" altLang="en-US" sz="2800" dirty="0" smtClean="0">
                <a:hlinkClick r:id="rId4"/>
              </a:rPr>
              <a:t>/</a:t>
            </a:r>
            <a:r>
              <a:rPr lang="en-US" altLang="en-US" sz="2800" dirty="0" smtClean="0"/>
              <a:t> </a:t>
            </a:r>
            <a:endParaRPr lang="en-US" altLang="en-US" sz="2800" dirty="0"/>
          </a:p>
        </p:txBody>
      </p:sp>
    </p:spTree>
    <p:extLst>
      <p:ext uri="{BB962C8B-B14F-4D97-AF65-F5344CB8AC3E}">
        <p14:creationId xmlns:p14="http://schemas.microsoft.com/office/powerpoint/2010/main" val="4154497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ur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509588"/>
            <a:ext cx="89058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AutoShape 5"/>
          <p:cNvSpPr>
            <a:spLocks noChangeArrowheads="1"/>
          </p:cNvSpPr>
          <p:nvPr/>
        </p:nvSpPr>
        <p:spPr bwMode="auto">
          <a:xfrm>
            <a:off x="2124075" y="981075"/>
            <a:ext cx="2016125" cy="1223963"/>
          </a:xfrm>
          <a:prstGeom prst="wedgeRoundRectCallout">
            <a:avLst>
              <a:gd name="adj1" fmla="val -105199"/>
              <a:gd name="adj2" fmla="val -9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200"/>
              <a:t>Natural Earth map layer, shows physical terrain. Explanations for natural barriers and the physical pattern of networks.</a:t>
            </a:r>
            <a:endParaRPr lang="en-US" altLang="en-US" sz="1200"/>
          </a:p>
        </p:txBody>
      </p:sp>
      <p:sp>
        <p:nvSpPr>
          <p:cNvPr id="4" name="Footer Placeholder 1"/>
          <p:cNvSpPr txBox="1">
            <a:spLocks noGrp="1"/>
          </p:cNvSpPr>
          <p:nvPr/>
        </p:nvSpPr>
        <p:spPr bwMode="auto">
          <a:xfrm>
            <a:off x="1630432" y="6303962"/>
            <a:ext cx="6467406" cy="4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hlinkClick r:id="rId4"/>
              </a:rPr>
              <a:t>http://www.itu.int/itu-d/tnd-map-public</a:t>
            </a:r>
            <a:r>
              <a:rPr lang="en-US" altLang="en-US" sz="2800" dirty="0" smtClean="0">
                <a:hlinkClick r:id="rId4"/>
              </a:rPr>
              <a:t>/</a:t>
            </a:r>
            <a:r>
              <a:rPr lang="en-US" altLang="en-US" sz="2800" dirty="0" smtClean="0"/>
              <a:t> </a:t>
            </a:r>
            <a:endParaRPr lang="en-US" altLang="en-US" sz="2800" dirty="0"/>
          </a:p>
        </p:txBody>
      </p:sp>
    </p:spTree>
    <p:extLst>
      <p:ext uri="{BB962C8B-B14F-4D97-AF65-F5344CB8AC3E}">
        <p14:creationId xmlns:p14="http://schemas.microsoft.com/office/powerpoint/2010/main" val="1671571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ur_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519113"/>
            <a:ext cx="889635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AutoShape 5"/>
          <p:cNvSpPr>
            <a:spLocks noChangeArrowheads="1"/>
          </p:cNvSpPr>
          <p:nvPr/>
        </p:nvSpPr>
        <p:spPr bwMode="auto">
          <a:xfrm>
            <a:off x="2051050" y="2060575"/>
            <a:ext cx="1800225" cy="1296988"/>
          </a:xfrm>
          <a:prstGeom prst="wedgeRoundRectCallout">
            <a:avLst>
              <a:gd name="adj1" fmla="val -91532"/>
              <a:gd name="adj2" fmla="val -7472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200"/>
              <a:t>Population density map layer, showing concentrations </a:t>
            </a:r>
            <a:r>
              <a:rPr lang="en-US" altLang="en-US" sz="1200"/>
              <a:t>of population in towns, cities and urban vs rural areas.</a:t>
            </a:r>
            <a:r>
              <a:rPr lang="hu-HU" altLang="en-US" sz="1200"/>
              <a:t> </a:t>
            </a:r>
            <a:endParaRPr lang="en-US" altLang="en-US" sz="1200"/>
          </a:p>
        </p:txBody>
      </p:sp>
      <p:sp>
        <p:nvSpPr>
          <p:cNvPr id="4" name="Footer Placeholder 1"/>
          <p:cNvSpPr txBox="1">
            <a:spLocks noGrp="1"/>
          </p:cNvSpPr>
          <p:nvPr/>
        </p:nvSpPr>
        <p:spPr bwMode="auto">
          <a:xfrm>
            <a:off x="1630432" y="6338888"/>
            <a:ext cx="6467406" cy="4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hlinkClick r:id="rId4"/>
              </a:rPr>
              <a:t>http://www.itu.int/itu-d/tnd-map-public</a:t>
            </a:r>
            <a:r>
              <a:rPr lang="en-US" altLang="en-US" sz="2800" dirty="0" smtClean="0">
                <a:hlinkClick r:id="rId4"/>
              </a:rPr>
              <a:t>/</a:t>
            </a:r>
            <a:r>
              <a:rPr lang="en-US" altLang="en-US" sz="2800" dirty="0" smtClean="0"/>
              <a:t> </a:t>
            </a:r>
            <a:endParaRPr lang="en-US" altLang="en-US" sz="2800" dirty="0"/>
          </a:p>
        </p:txBody>
      </p:sp>
    </p:spTree>
    <p:extLst>
      <p:ext uri="{BB962C8B-B14F-4D97-AF65-F5344CB8AC3E}">
        <p14:creationId xmlns:p14="http://schemas.microsoft.com/office/powerpoint/2010/main" val="387485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6" y="974035"/>
            <a:ext cx="9071734" cy="4949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
          <p:cNvSpPr txBox="1"/>
          <p:nvPr/>
        </p:nvSpPr>
        <p:spPr>
          <a:xfrm>
            <a:off x="2829125" y="6131171"/>
            <a:ext cx="271691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2860A4"/>
                </a:solidFill>
              </a:rPr>
              <a:t>Source: ITU data.</a:t>
            </a:r>
            <a:endParaRPr lang="en-US" sz="2400" b="1" dirty="0">
              <a:solidFill>
                <a:srgbClr val="2860A4"/>
              </a:solidFill>
            </a:endParaRPr>
          </a:p>
        </p:txBody>
      </p:sp>
    </p:spTree>
    <p:extLst>
      <p:ext uri="{BB962C8B-B14F-4D97-AF65-F5344CB8AC3E}">
        <p14:creationId xmlns:p14="http://schemas.microsoft.com/office/powerpoint/2010/main" val="2280731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17" y="1331845"/>
            <a:ext cx="8229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2A63A8"/>
                </a:solidFill>
              </a:rPr>
              <a:t>Huge efforts underway to </a:t>
            </a:r>
            <a:r>
              <a:rPr lang="en-US" sz="2400" b="1" dirty="0">
                <a:solidFill>
                  <a:srgbClr val="2A63A8"/>
                </a:solidFill>
              </a:rPr>
              <a:t>increase international connectivity, </a:t>
            </a:r>
            <a:r>
              <a:rPr lang="en-US" sz="2400" b="1" dirty="0" smtClean="0">
                <a:solidFill>
                  <a:srgbClr val="2A63A8"/>
                </a:solidFill>
              </a:rPr>
              <a:t>but many </a:t>
            </a:r>
            <a:r>
              <a:rPr lang="en-US" sz="2400" b="1" dirty="0">
                <a:solidFill>
                  <a:srgbClr val="2A63A8"/>
                </a:solidFill>
              </a:rPr>
              <a:t>countries still face challenges in deploying and expanding </a:t>
            </a:r>
            <a:r>
              <a:rPr lang="en-US" sz="2400" b="1" dirty="0" smtClean="0">
                <a:solidFill>
                  <a:srgbClr val="2A63A8"/>
                </a:solidFill>
              </a:rPr>
              <a:t>NGN to meet ongoing </a:t>
            </a:r>
            <a:r>
              <a:rPr lang="en-US" sz="2400" b="1" dirty="0">
                <a:solidFill>
                  <a:srgbClr val="2A63A8"/>
                </a:solidFill>
              </a:rPr>
              <a:t>growth in data traffic. </a:t>
            </a:r>
            <a:endParaRPr lang="en-US" sz="2400" b="1" dirty="0" smtClean="0">
              <a:solidFill>
                <a:srgbClr val="2A63A8"/>
              </a:solidFill>
            </a:endParaRPr>
          </a:p>
          <a:p>
            <a:pPr marL="285750" indent="-285750">
              <a:buFont typeface="Arial" panose="020B0604020202020204" pitchFamily="34" charset="0"/>
              <a:buChar char="•"/>
            </a:pPr>
            <a:r>
              <a:rPr lang="en-US" sz="2400" b="1" dirty="0" smtClean="0">
                <a:solidFill>
                  <a:srgbClr val="2A63A8"/>
                </a:solidFill>
              </a:rPr>
              <a:t>Strong growth in international </a:t>
            </a:r>
            <a:r>
              <a:rPr lang="en-US" sz="2400" b="1" dirty="0">
                <a:solidFill>
                  <a:srgbClr val="2A63A8"/>
                </a:solidFill>
              </a:rPr>
              <a:t>submarine cables </a:t>
            </a:r>
            <a:r>
              <a:rPr lang="en-US" sz="2400" b="1" dirty="0" smtClean="0">
                <a:solidFill>
                  <a:srgbClr val="2A63A8"/>
                </a:solidFill>
              </a:rPr>
              <a:t>along African coastline and parts of Asia-Pacific, </a:t>
            </a:r>
            <a:r>
              <a:rPr lang="en-US" sz="2400" b="1" dirty="0">
                <a:solidFill>
                  <a:srgbClr val="2A63A8"/>
                </a:solidFill>
              </a:rPr>
              <a:t>increasing the options for international high-speed </a:t>
            </a:r>
            <a:r>
              <a:rPr lang="en-US" sz="2400" b="1" dirty="0" smtClean="0">
                <a:solidFill>
                  <a:srgbClr val="2A63A8"/>
                </a:solidFill>
              </a:rPr>
              <a:t>connectivity.</a:t>
            </a:r>
          </a:p>
          <a:p>
            <a:pPr marL="285750" indent="-285750">
              <a:buFont typeface="Arial" panose="020B0604020202020204" pitchFamily="34" charset="0"/>
              <a:buChar char="•"/>
            </a:pPr>
            <a:r>
              <a:rPr lang="en-US" sz="2400" b="1" dirty="0" smtClean="0">
                <a:solidFill>
                  <a:srgbClr val="2A63A8"/>
                </a:solidFill>
              </a:rPr>
              <a:t>This competition is helping </a:t>
            </a:r>
            <a:r>
              <a:rPr lang="en-US" sz="2400" b="1" dirty="0">
                <a:solidFill>
                  <a:srgbClr val="2A63A8"/>
                </a:solidFill>
              </a:rPr>
              <a:t>reduce </a:t>
            </a:r>
            <a:r>
              <a:rPr lang="en-US" sz="2400" b="1" dirty="0" smtClean="0">
                <a:solidFill>
                  <a:srgbClr val="2A63A8"/>
                </a:solidFill>
              </a:rPr>
              <a:t>costs </a:t>
            </a:r>
            <a:r>
              <a:rPr lang="en-US" sz="2400" b="1" dirty="0">
                <a:solidFill>
                  <a:srgbClr val="2A63A8"/>
                </a:solidFill>
              </a:rPr>
              <a:t>of international bandwidth. </a:t>
            </a:r>
            <a:endParaRPr lang="en-US" sz="2400" b="1" dirty="0" smtClean="0">
              <a:solidFill>
                <a:srgbClr val="2A63A8"/>
              </a:solidFill>
            </a:endParaRPr>
          </a:p>
          <a:p>
            <a:pPr marL="285750" indent="-285750">
              <a:buFont typeface="Arial" panose="020B0604020202020204" pitchFamily="34" charset="0"/>
              <a:buChar char="•"/>
            </a:pPr>
            <a:r>
              <a:rPr lang="en-US" sz="2400" b="1" dirty="0" smtClean="0">
                <a:solidFill>
                  <a:srgbClr val="2A63A8"/>
                </a:solidFill>
              </a:rPr>
              <a:t>The </a:t>
            </a:r>
            <a:r>
              <a:rPr lang="en-US" sz="2400" b="1" dirty="0">
                <a:solidFill>
                  <a:srgbClr val="2A63A8"/>
                </a:solidFill>
              </a:rPr>
              <a:t>challenge now is to ensure that cable landing stations are </a:t>
            </a:r>
            <a:r>
              <a:rPr lang="en-US" sz="2400" b="1" dirty="0" smtClean="0">
                <a:solidFill>
                  <a:srgbClr val="2A63A8"/>
                </a:solidFill>
              </a:rPr>
              <a:t>connected to/integrated with </a:t>
            </a:r>
            <a:r>
              <a:rPr lang="en-US" sz="2400" b="1" dirty="0">
                <a:solidFill>
                  <a:srgbClr val="2A63A8"/>
                </a:solidFill>
              </a:rPr>
              <a:t>domestic broadband networks in a competitive manner</a:t>
            </a:r>
            <a:r>
              <a:rPr lang="en-US" sz="2400" b="1" dirty="0" smtClean="0">
                <a:solidFill>
                  <a:srgbClr val="2A63A8"/>
                </a:solidFill>
              </a:rPr>
              <a:t>.</a:t>
            </a:r>
            <a:endParaRPr lang="en-US" sz="2400" b="1" dirty="0">
              <a:solidFill>
                <a:srgbClr val="2A63A8"/>
              </a:solidFill>
            </a:endParaRPr>
          </a:p>
        </p:txBody>
      </p:sp>
      <p:sp>
        <p:nvSpPr>
          <p:cNvPr id="5" name="Title 1"/>
          <p:cNvSpPr txBox="1">
            <a:spLocks/>
          </p:cNvSpPr>
          <p:nvPr/>
        </p:nvSpPr>
        <p:spPr>
          <a:xfrm>
            <a:off x="457199" y="588121"/>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chemeClr val="tx2">
                    <a:lumMod val="60000"/>
                    <a:lumOff val="40000"/>
                  </a:schemeClr>
                </a:solidFill>
              </a:rPr>
              <a:t>Major conclusions based on this work</a:t>
            </a:r>
            <a:endParaRPr lang="en-US" sz="3500" dirty="0">
              <a:solidFill>
                <a:schemeClr val="tx2">
                  <a:lumMod val="60000"/>
                  <a:lumOff val="40000"/>
                </a:schemeClr>
              </a:solidFill>
            </a:endParaRPr>
          </a:p>
        </p:txBody>
      </p:sp>
    </p:spTree>
    <p:extLst>
      <p:ext uri="{BB962C8B-B14F-4D97-AF65-F5344CB8AC3E}">
        <p14:creationId xmlns:p14="http://schemas.microsoft.com/office/powerpoint/2010/main" val="3015300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807" y="1489906"/>
            <a:ext cx="8388627"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2A63A8"/>
                </a:solidFill>
              </a:rPr>
              <a:t>Strong growth in usage, traffic </a:t>
            </a:r>
            <a:br>
              <a:rPr lang="en-US" sz="2400" b="1" dirty="0" smtClean="0">
                <a:solidFill>
                  <a:srgbClr val="2A63A8"/>
                </a:solidFill>
              </a:rPr>
            </a:br>
            <a:r>
              <a:rPr lang="en-US" sz="2400" b="1" dirty="0" smtClean="0">
                <a:solidFill>
                  <a:srgbClr val="2A63A8"/>
                </a:solidFill>
              </a:rPr>
              <a:t>volumes and connectivity capacity,</a:t>
            </a:r>
          </a:p>
          <a:p>
            <a:pPr marL="285750" indent="-285750">
              <a:buFont typeface="Arial" panose="020B0604020202020204" pitchFamily="34" charset="0"/>
              <a:buChar char="•"/>
            </a:pPr>
            <a:r>
              <a:rPr lang="en-US" sz="2400" b="1" dirty="0" smtClean="0">
                <a:solidFill>
                  <a:srgbClr val="2A63A8"/>
                </a:solidFill>
              </a:rPr>
              <a:t>BUT Internet growth rates are slowing.</a:t>
            </a:r>
          </a:p>
          <a:p>
            <a:pPr marL="285750" indent="-285750">
              <a:buFont typeface="Arial" panose="020B0604020202020204" pitchFamily="34" charset="0"/>
              <a:buChar char="•"/>
            </a:pPr>
            <a:r>
              <a:rPr lang="en-US" sz="2400" b="1" dirty="0" smtClean="0">
                <a:solidFill>
                  <a:srgbClr val="2A63A8"/>
                </a:solidFill>
              </a:rPr>
              <a:t>Some parts of the industry are almost </a:t>
            </a:r>
            <a:br>
              <a:rPr lang="en-US" sz="2400" b="1" dirty="0" smtClean="0">
                <a:solidFill>
                  <a:srgbClr val="2A63A8"/>
                </a:solidFill>
              </a:rPr>
            </a:br>
            <a:r>
              <a:rPr lang="en-US" sz="2400" b="1" dirty="0" smtClean="0">
                <a:solidFill>
                  <a:srgbClr val="2A63A8"/>
                </a:solidFill>
              </a:rPr>
              <a:t>‘too’ competitive facing competition from</a:t>
            </a:r>
            <a:br>
              <a:rPr lang="en-US" sz="2400" b="1" dirty="0" smtClean="0">
                <a:solidFill>
                  <a:srgbClr val="2A63A8"/>
                </a:solidFill>
              </a:rPr>
            </a:br>
            <a:r>
              <a:rPr lang="en-US" sz="2400" b="1" dirty="0" smtClean="0">
                <a:solidFill>
                  <a:srgbClr val="2A63A8"/>
                </a:solidFill>
              </a:rPr>
              <a:t>new technologies/players, eroding revenues &amp; profit margins, and raising doubts over long-term future investment. </a:t>
            </a:r>
          </a:p>
          <a:p>
            <a:pPr marL="285750" indent="-285750">
              <a:buFont typeface="Arial" panose="020B0604020202020204" pitchFamily="34" charset="0"/>
              <a:buChar char="•"/>
            </a:pPr>
            <a:r>
              <a:rPr lang="en-US" sz="2400" b="1" dirty="0" smtClean="0">
                <a:solidFill>
                  <a:srgbClr val="2A63A8"/>
                </a:solidFill>
              </a:rPr>
              <a:t>In some regions, operators face declining revenues, but increasing capex demands.</a:t>
            </a:r>
          </a:p>
          <a:p>
            <a:pPr marL="285750" indent="-285750">
              <a:buFont typeface="Arial" panose="020B0604020202020204" pitchFamily="34" charset="0"/>
              <a:buChar char="•"/>
            </a:pPr>
            <a:r>
              <a:rPr lang="en-US" sz="2400" b="1" dirty="0" smtClean="0">
                <a:solidFill>
                  <a:srgbClr val="2A63A8"/>
                </a:solidFill>
              </a:rPr>
              <a:t>This </a:t>
            </a:r>
            <a:r>
              <a:rPr lang="en-US" sz="2400" b="1" dirty="0">
                <a:solidFill>
                  <a:srgbClr val="2A63A8"/>
                </a:solidFill>
              </a:rPr>
              <a:t>needs to be monitored </a:t>
            </a:r>
            <a:r>
              <a:rPr lang="en-US" sz="2400" b="1" dirty="0" smtClean="0">
                <a:solidFill>
                  <a:srgbClr val="2A63A8"/>
                </a:solidFill>
              </a:rPr>
              <a:t>carefully – ITU </a:t>
            </a:r>
            <a:r>
              <a:rPr lang="en-US" sz="2400" b="1" dirty="0">
                <a:solidFill>
                  <a:srgbClr val="2A63A8"/>
                </a:solidFill>
              </a:rPr>
              <a:t>is working closely with all its Members </a:t>
            </a:r>
            <a:r>
              <a:rPr lang="en-US" sz="2400" b="1" dirty="0" smtClean="0">
                <a:solidFill>
                  <a:srgbClr val="2A63A8"/>
                </a:solidFill>
              </a:rPr>
              <a:t>to track industry evolution.</a:t>
            </a:r>
            <a:endParaRPr lang="en-US" sz="2400" b="1" dirty="0">
              <a:solidFill>
                <a:srgbClr val="2A63A8"/>
              </a:solidFill>
            </a:endParaRPr>
          </a:p>
          <a:p>
            <a:pPr marL="285750" indent="-285750">
              <a:buFont typeface="Arial" panose="020B0604020202020204" pitchFamily="34" charset="0"/>
              <a:buChar char="•"/>
            </a:pPr>
            <a:endParaRPr lang="en-US" sz="2400" b="1" dirty="0">
              <a:solidFill>
                <a:srgbClr val="2A63A8"/>
              </a:solidFill>
            </a:endParaRPr>
          </a:p>
        </p:txBody>
      </p:sp>
      <p:sp>
        <p:nvSpPr>
          <p:cNvPr id="5" name="Title 1"/>
          <p:cNvSpPr txBox="1">
            <a:spLocks/>
          </p:cNvSpPr>
          <p:nvPr/>
        </p:nvSpPr>
        <p:spPr>
          <a:xfrm>
            <a:off x="159027" y="540138"/>
            <a:ext cx="6758608"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chemeClr val="tx2">
                    <a:lumMod val="60000"/>
                    <a:lumOff val="40000"/>
                  </a:schemeClr>
                </a:solidFill>
              </a:rPr>
              <a:t>A Note of Caution</a:t>
            </a:r>
            <a:endParaRPr lang="en-US" sz="3500" dirty="0">
              <a:solidFill>
                <a:schemeClr val="tx2">
                  <a:lumMod val="60000"/>
                  <a:lumOff val="4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218" y="372475"/>
            <a:ext cx="1928190" cy="2728389"/>
          </a:xfrm>
          <a:prstGeom prst="rect">
            <a:avLst/>
          </a:prstGeom>
        </p:spPr>
      </p:pic>
    </p:spTree>
    <p:extLst>
      <p:ext uri="{BB962C8B-B14F-4D97-AF65-F5344CB8AC3E}">
        <p14:creationId xmlns:p14="http://schemas.microsoft.com/office/powerpoint/2010/main" val="2091552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6" y="397565"/>
            <a:ext cx="8507896" cy="646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224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tellite broadband: can it light up the UK's broadband blackspots?"/>
          <p:cNvPicPr/>
          <p:nvPr/>
        </p:nvPicPr>
        <p:blipFill>
          <a:blip r:embed="rId3">
            <a:extLst>
              <a:ext uri="{28A0092B-C50C-407E-A947-70E740481C1C}">
                <a14:useLocalDpi xmlns:a14="http://schemas.microsoft.com/office/drawing/2010/main" val="0"/>
              </a:ext>
            </a:extLst>
          </a:blip>
          <a:srcRect/>
          <a:stretch>
            <a:fillRect/>
          </a:stretch>
        </p:blipFill>
        <p:spPr bwMode="auto">
          <a:xfrm>
            <a:off x="397565" y="755374"/>
            <a:ext cx="8328992" cy="5009322"/>
          </a:xfrm>
          <a:prstGeom prst="rect">
            <a:avLst/>
          </a:prstGeom>
          <a:noFill/>
          <a:ln>
            <a:noFill/>
          </a:ln>
        </p:spPr>
      </p:pic>
    </p:spTree>
    <p:extLst>
      <p:ext uri="{BB962C8B-B14F-4D97-AF65-F5344CB8AC3E}">
        <p14:creationId xmlns:p14="http://schemas.microsoft.com/office/powerpoint/2010/main" val="4118325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588121"/>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chemeClr val="tx2">
                    <a:lumMod val="60000"/>
                    <a:lumOff val="40000"/>
                  </a:schemeClr>
                </a:solidFill>
              </a:rPr>
              <a:t>Marginal costs of different technologies</a:t>
            </a:r>
            <a:endParaRPr lang="en-US" sz="3500" dirty="0">
              <a:solidFill>
                <a:schemeClr val="tx2">
                  <a:lumMod val="60000"/>
                  <a:lumOff val="4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136814699"/>
              </p:ext>
            </p:extLst>
          </p:nvPr>
        </p:nvGraphicFramePr>
        <p:xfrm>
          <a:off x="41677" y="1636964"/>
          <a:ext cx="9060645" cy="4286757"/>
        </p:xfrm>
        <a:graphic>
          <a:graphicData uri="http://schemas.openxmlformats.org/presentationml/2006/ole">
            <mc:AlternateContent xmlns:mc="http://schemas.openxmlformats.org/markup-compatibility/2006">
              <mc:Choice xmlns:v="urn:schemas-microsoft-com:vml" Requires="v">
                <p:oleObj spid="_x0000_s1043" name="Bitmap Image" r:id="rId4" imgW="5961905" imgH="2800741" progId="Paint.Picture">
                  <p:embed/>
                </p:oleObj>
              </mc:Choice>
              <mc:Fallback>
                <p:oleObj name="Bitmap Image" r:id="rId4" imgW="5961905" imgH="280074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77" y="1636964"/>
                        <a:ext cx="9060645" cy="4286757"/>
                      </a:xfrm>
                      <a:prstGeom prst="rect">
                        <a:avLst/>
                      </a:prstGeom>
                      <a:noFill/>
                    </p:spPr>
                  </p:pic>
                </p:oleObj>
              </mc:Fallback>
            </mc:AlternateContent>
          </a:graphicData>
        </a:graphic>
      </p:graphicFrame>
    </p:spTree>
    <p:extLst>
      <p:ext uri="{BB962C8B-B14F-4D97-AF65-F5344CB8AC3E}">
        <p14:creationId xmlns:p14="http://schemas.microsoft.com/office/powerpoint/2010/main" val="580293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43811" y="-35379"/>
            <a:ext cx="8041095" cy="553998"/>
          </a:xfrm>
          <a:prstGeom prst="rect">
            <a:avLst/>
          </a:prstGeom>
        </p:spPr>
        <p:txBody>
          <a:bodyPr vert="horz" wrap="square" lIns="0" tIns="0" rIns="0" bIns="0" rtlCol="0">
            <a:spAutoFit/>
          </a:bodyPr>
          <a:lstStyle/>
          <a:p>
            <a:pPr marL="12700" algn="ctr">
              <a:lnSpc>
                <a:spcPct val="100000"/>
              </a:lnSpc>
            </a:pPr>
            <a:r>
              <a:rPr lang="en-US" sz="3600" b="1" spc="-5" dirty="0" smtClean="0">
                <a:solidFill>
                  <a:srgbClr val="0070C0"/>
                </a:solidFill>
                <a:latin typeface="Arial Narrow"/>
                <a:cs typeface="Arial Narrow"/>
              </a:rPr>
              <a:t>Introducing the Satellite Industry</a:t>
            </a:r>
            <a:endParaRPr sz="3600" dirty="0">
              <a:latin typeface="Arial Narrow"/>
              <a:cs typeface="Arial Narrow"/>
            </a:endParaRPr>
          </a:p>
        </p:txBody>
      </p:sp>
      <p:sp>
        <p:nvSpPr>
          <p:cNvPr id="4" name="object 4"/>
          <p:cNvSpPr txBox="1"/>
          <p:nvPr/>
        </p:nvSpPr>
        <p:spPr>
          <a:xfrm>
            <a:off x="152400" y="304800"/>
            <a:ext cx="8795657" cy="5539978"/>
          </a:xfrm>
          <a:prstGeom prst="rect">
            <a:avLst/>
          </a:prstGeom>
        </p:spPr>
        <p:txBody>
          <a:bodyPr vert="horz" wrap="square" lIns="0" tIns="0" rIns="0" bIns="0" rtlCol="0">
            <a:spAutoFit/>
          </a:bodyPr>
          <a:lstStyle/>
          <a:p>
            <a:pPr marL="12700" algn="just">
              <a:lnSpc>
                <a:spcPct val="100000"/>
              </a:lnSpc>
            </a:pPr>
            <a:endParaRPr lang="es-ES" sz="1200" dirty="0">
              <a:solidFill>
                <a:srgbClr val="548ED4"/>
              </a:solidFill>
              <a:latin typeface="Calibri"/>
              <a:cs typeface="Calibri"/>
            </a:endParaRPr>
          </a:p>
          <a:p>
            <a:pPr marL="469900" indent="-457200" algn="just">
              <a:lnSpc>
                <a:spcPct val="100000"/>
              </a:lnSpc>
              <a:buFont typeface="+mj-lt"/>
              <a:buAutoNum type="arabicPeriod"/>
            </a:pPr>
            <a:r>
              <a:rPr lang="en-US" sz="2800" dirty="0" smtClean="0">
                <a:solidFill>
                  <a:srgbClr val="2A63A8"/>
                </a:solidFill>
                <a:latin typeface="Calibri"/>
                <a:cs typeface="Times New Roman"/>
              </a:rPr>
              <a:t>Satellite-based services are an essential component of the Telecom Infrastructure to support the Information Society and bridge the digital divide</a:t>
            </a:r>
          </a:p>
          <a:p>
            <a:pPr marL="469900" indent="-457200" algn="just">
              <a:lnSpc>
                <a:spcPct val="100000"/>
              </a:lnSpc>
              <a:buFont typeface="+mj-lt"/>
              <a:buAutoNum type="arabicPeriod"/>
            </a:pPr>
            <a:r>
              <a:rPr lang="en-US" sz="2800" dirty="0" smtClean="0">
                <a:solidFill>
                  <a:srgbClr val="2A63A8"/>
                </a:solidFill>
                <a:latin typeface="Calibri"/>
                <a:cs typeface="Times New Roman"/>
              </a:rPr>
              <a:t>Satellite systems are the only technology that can provide worldwide coverage in a single link</a:t>
            </a:r>
          </a:p>
          <a:p>
            <a:pPr marL="469900" indent="-457200" algn="just">
              <a:lnSpc>
                <a:spcPct val="100000"/>
              </a:lnSpc>
              <a:buFont typeface="+mj-lt"/>
              <a:buAutoNum type="arabicPeriod"/>
            </a:pPr>
            <a:r>
              <a:rPr lang="en-US" sz="2800" dirty="0" smtClean="0">
                <a:solidFill>
                  <a:srgbClr val="2A63A8"/>
                </a:solidFill>
                <a:latin typeface="Calibri"/>
                <a:cs typeface="Times New Roman"/>
              </a:rPr>
              <a:t> Satellite services costs are not affected by distance</a:t>
            </a:r>
          </a:p>
          <a:p>
            <a:pPr marL="469900" indent="-457200" algn="just">
              <a:lnSpc>
                <a:spcPct val="100000"/>
              </a:lnSpc>
              <a:buFont typeface="+mj-lt"/>
              <a:buAutoNum type="arabicPeriod"/>
            </a:pPr>
            <a:r>
              <a:rPr lang="en-US" sz="2800" dirty="0" smtClean="0">
                <a:solidFill>
                  <a:srgbClr val="2A63A8"/>
                </a:solidFill>
                <a:latin typeface="Calibri"/>
                <a:cs typeface="Times New Roman"/>
              </a:rPr>
              <a:t>Appealing (and sometime the unique) option to bridging the digital divide</a:t>
            </a:r>
            <a:endParaRPr lang="en-US" sz="2800" dirty="0">
              <a:solidFill>
                <a:srgbClr val="2A63A8"/>
              </a:solidFill>
              <a:latin typeface="Calibri"/>
              <a:cs typeface="Times New Roman"/>
            </a:endParaRPr>
          </a:p>
          <a:p>
            <a:pPr marL="469900" indent="-457200" algn="just">
              <a:lnSpc>
                <a:spcPct val="100000"/>
              </a:lnSpc>
              <a:buFont typeface="+mj-lt"/>
              <a:buAutoNum type="arabicPeriod"/>
            </a:pPr>
            <a:r>
              <a:rPr lang="en-US" sz="2800" dirty="0" smtClean="0">
                <a:solidFill>
                  <a:srgbClr val="2A63A8"/>
                </a:solidFill>
                <a:latin typeface="Calibri"/>
                <a:cs typeface="Times New Roman"/>
              </a:rPr>
              <a:t>Three main applications:</a:t>
            </a:r>
          </a:p>
          <a:p>
            <a:pPr marL="812800" lvl="1" indent="-342900" algn="just">
              <a:buFontTx/>
              <a:buChar char="-"/>
            </a:pPr>
            <a:r>
              <a:rPr lang="en-US" sz="2800" dirty="0" smtClean="0">
                <a:solidFill>
                  <a:srgbClr val="2A63A8"/>
                </a:solidFill>
                <a:latin typeface="Calibri"/>
                <a:cs typeface="Times New Roman"/>
              </a:rPr>
              <a:t>Communications</a:t>
            </a:r>
          </a:p>
          <a:p>
            <a:pPr marL="812800" lvl="1" indent="-342900" algn="just">
              <a:buFontTx/>
              <a:buChar char="-"/>
            </a:pPr>
            <a:r>
              <a:rPr lang="en-US" sz="2800" dirty="0" smtClean="0">
                <a:solidFill>
                  <a:srgbClr val="2A63A8"/>
                </a:solidFill>
                <a:latin typeface="Calibri"/>
                <a:cs typeface="Times New Roman"/>
              </a:rPr>
              <a:t>Navigation</a:t>
            </a:r>
          </a:p>
          <a:p>
            <a:pPr marL="812800" lvl="1" indent="-342900" algn="just">
              <a:buFontTx/>
              <a:buChar char="-"/>
            </a:pPr>
            <a:r>
              <a:rPr lang="en-US" sz="2800" dirty="0" smtClean="0">
                <a:solidFill>
                  <a:srgbClr val="2A63A8"/>
                </a:solidFill>
                <a:latin typeface="Calibri"/>
                <a:cs typeface="Times New Roman"/>
              </a:rPr>
              <a:t>Earth Observation and Monitoring</a:t>
            </a:r>
            <a:r>
              <a:rPr lang="en-US" sz="2400" dirty="0" smtClean="0">
                <a:solidFill>
                  <a:srgbClr val="2A63A8"/>
                </a:solidFill>
                <a:latin typeface="Calibri"/>
                <a:cs typeface="Times New Roman"/>
              </a:rPr>
              <a:t> </a:t>
            </a:r>
          </a:p>
          <a:p>
            <a:pPr marL="184150" indent="-171450" algn="just">
              <a:lnSpc>
                <a:spcPct val="100000"/>
              </a:lnSpc>
              <a:buFontTx/>
              <a:buChar char="-"/>
            </a:pPr>
            <a:endParaRPr lang="en-US" sz="1200" dirty="0" smtClean="0">
              <a:latin typeface="Times New Roman"/>
              <a:cs typeface="Times New Roman"/>
            </a:endParaRPr>
          </a:p>
        </p:txBody>
      </p:sp>
    </p:spTree>
    <p:extLst>
      <p:ext uri="{BB962C8B-B14F-4D97-AF65-F5344CB8AC3E}">
        <p14:creationId xmlns:p14="http://schemas.microsoft.com/office/powerpoint/2010/main" val="3340371776"/>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213" y="648928"/>
            <a:ext cx="8495071" cy="707886"/>
          </a:xfrm>
          <a:prstGeom prst="rect">
            <a:avLst/>
          </a:prstGeom>
          <a:noFill/>
        </p:spPr>
        <p:txBody>
          <a:bodyPr wrap="square" rtlCol="0">
            <a:spAutoFit/>
          </a:bodyPr>
          <a:lstStyle/>
          <a:p>
            <a:r>
              <a:rPr lang="en-US" sz="2000" b="1" dirty="0" smtClean="0">
                <a:solidFill>
                  <a:srgbClr val="2860A4"/>
                </a:solidFill>
              </a:rPr>
              <a:t>Total bandwidth growing rapidly and has more than doubled over 3 years, but most growth is in developed countries; developing countries being left behind.</a:t>
            </a:r>
            <a:endParaRPr lang="en-US" sz="2000" b="1" dirty="0">
              <a:solidFill>
                <a:srgbClr val="2860A4"/>
              </a:solidFill>
            </a:endParaRPr>
          </a:p>
        </p:txBody>
      </p:sp>
      <p:sp>
        <p:nvSpPr>
          <p:cNvPr id="5" name="TextBox 1"/>
          <p:cNvSpPr txBox="1"/>
          <p:nvPr/>
        </p:nvSpPr>
        <p:spPr>
          <a:xfrm>
            <a:off x="2829125" y="6131171"/>
            <a:ext cx="271691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2860A4"/>
                </a:solidFill>
              </a:rPr>
              <a:t>Source: ITU data.</a:t>
            </a:r>
            <a:endParaRPr lang="en-US" sz="2400" b="1" dirty="0">
              <a:solidFill>
                <a:srgbClr val="2860A4"/>
              </a:solidFill>
            </a:endParaRPr>
          </a:p>
        </p:txBody>
      </p:sp>
      <p:graphicFrame>
        <p:nvGraphicFramePr>
          <p:cNvPr id="6" name="Chart 5"/>
          <p:cNvGraphicFramePr>
            <a:graphicFrameLocks/>
          </p:cNvGraphicFramePr>
          <p:nvPr>
            <p:extLst>
              <p:ext uri="{D42A27DB-BD31-4B8C-83A1-F6EECF244321}">
                <p14:modId xmlns:p14="http://schemas.microsoft.com/office/powerpoint/2010/main" val="2213801548"/>
              </p:ext>
            </p:extLst>
          </p:nvPr>
        </p:nvGraphicFramePr>
        <p:xfrm>
          <a:off x="339213" y="1356813"/>
          <a:ext cx="8495071" cy="4626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2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43811" y="-35379"/>
            <a:ext cx="8041095" cy="553998"/>
          </a:xfrm>
          <a:prstGeom prst="rect">
            <a:avLst/>
          </a:prstGeom>
        </p:spPr>
        <p:txBody>
          <a:bodyPr vert="horz" wrap="square" lIns="0" tIns="0" rIns="0" bIns="0" rtlCol="0">
            <a:spAutoFit/>
          </a:bodyPr>
          <a:lstStyle/>
          <a:p>
            <a:pPr marL="12700" algn="ctr">
              <a:lnSpc>
                <a:spcPct val="100000"/>
              </a:lnSpc>
            </a:pPr>
            <a:r>
              <a:rPr lang="en-US" sz="3600" b="1" spc="-5" dirty="0" smtClean="0">
                <a:solidFill>
                  <a:srgbClr val="0070C0"/>
                </a:solidFill>
                <a:latin typeface="Arial Narrow"/>
                <a:cs typeface="Arial Narrow"/>
              </a:rPr>
              <a:t>Satellite for Telecom</a:t>
            </a:r>
            <a:endParaRPr sz="3600" dirty="0">
              <a:latin typeface="Arial Narrow"/>
              <a:cs typeface="Arial Narrow"/>
            </a:endParaRPr>
          </a:p>
        </p:txBody>
      </p:sp>
      <p:sp>
        <p:nvSpPr>
          <p:cNvPr id="4" name="object 4"/>
          <p:cNvSpPr txBox="1"/>
          <p:nvPr/>
        </p:nvSpPr>
        <p:spPr>
          <a:xfrm>
            <a:off x="152400" y="557510"/>
            <a:ext cx="8915400" cy="5786199"/>
          </a:xfrm>
          <a:prstGeom prst="rect">
            <a:avLst/>
          </a:prstGeom>
        </p:spPr>
        <p:txBody>
          <a:bodyPr vert="horz" wrap="square" lIns="0" tIns="0" rIns="0" bIns="0" rtlCol="0">
            <a:spAutoFit/>
          </a:bodyPr>
          <a:lstStyle/>
          <a:p>
            <a:pPr marL="527050" indent="-514350" algn="just">
              <a:lnSpc>
                <a:spcPct val="100000"/>
              </a:lnSpc>
              <a:buFont typeface="+mj-lt"/>
              <a:buAutoNum type="arabicPeriod"/>
            </a:pPr>
            <a:r>
              <a:rPr lang="en-US" sz="2600" dirty="0" smtClean="0">
                <a:solidFill>
                  <a:srgbClr val="2A63A8"/>
                </a:solidFill>
                <a:latin typeface="Calibri"/>
                <a:cs typeface="Times New Roman"/>
              </a:rPr>
              <a:t>Currently near </a:t>
            </a:r>
            <a:r>
              <a:rPr lang="en-US" sz="2600" dirty="0" smtClean="0">
                <a:solidFill>
                  <a:srgbClr val="FF0000"/>
                </a:solidFill>
                <a:latin typeface="Calibri"/>
                <a:cs typeface="Times New Roman"/>
              </a:rPr>
              <a:t>500</a:t>
            </a:r>
            <a:r>
              <a:rPr lang="en-US" sz="2600" dirty="0" smtClean="0">
                <a:solidFill>
                  <a:srgbClr val="548ED4"/>
                </a:solidFill>
                <a:latin typeface="Calibri"/>
                <a:cs typeface="Times New Roman"/>
              </a:rPr>
              <a:t> </a:t>
            </a:r>
            <a:r>
              <a:rPr lang="en-US" sz="2600" dirty="0" smtClean="0">
                <a:solidFill>
                  <a:srgbClr val="2A63A8"/>
                </a:solidFill>
                <a:latin typeface="Calibri"/>
                <a:cs typeface="Times New Roman"/>
              </a:rPr>
              <a:t>Geostationary (GEO) and non Geostationary (Non-GEO) satellites in service</a:t>
            </a:r>
          </a:p>
          <a:p>
            <a:pPr marL="469900" indent="-457200" algn="just">
              <a:buFont typeface="+mj-lt"/>
              <a:buAutoNum type="arabicPeriod"/>
            </a:pPr>
            <a:r>
              <a:rPr lang="en-US" sz="2600" dirty="0" smtClean="0">
                <a:solidFill>
                  <a:srgbClr val="2A63A8"/>
                </a:solidFill>
                <a:latin typeface="Calibri"/>
                <a:cs typeface="Times New Roman"/>
              </a:rPr>
              <a:t> Global capacity is &gt; 6,000 Transponders (channels of 36 MHz per TRPs</a:t>
            </a:r>
            <a:r>
              <a:rPr lang="en-US" sz="2600" dirty="0">
                <a:solidFill>
                  <a:srgbClr val="2A63A8"/>
                </a:solidFill>
                <a:cs typeface="Times New Roman"/>
              </a:rPr>
              <a:t>); </a:t>
            </a:r>
            <a:r>
              <a:rPr lang="en-US" sz="2600" dirty="0" smtClean="0">
                <a:solidFill>
                  <a:srgbClr val="2A63A8"/>
                </a:solidFill>
                <a:cs typeface="Times New Roman"/>
              </a:rPr>
              <a:t>very </a:t>
            </a:r>
            <a:r>
              <a:rPr lang="en-US" sz="2600" dirty="0">
                <a:solidFill>
                  <a:srgbClr val="2A63A8"/>
                </a:solidFill>
                <a:cs typeface="Times New Roman"/>
              </a:rPr>
              <a:t>ambitious projects are planned or designed, increasing </a:t>
            </a:r>
            <a:r>
              <a:rPr lang="en-US" sz="2600" dirty="0" smtClean="0">
                <a:solidFill>
                  <a:srgbClr val="2A63A8"/>
                </a:solidFill>
                <a:cs typeface="Times New Roman"/>
              </a:rPr>
              <a:t>this capacity </a:t>
            </a:r>
            <a:r>
              <a:rPr lang="en-US" sz="2600" dirty="0" smtClean="0">
                <a:solidFill>
                  <a:srgbClr val="2A63A8"/>
                </a:solidFill>
                <a:latin typeface="Calibri"/>
                <a:cs typeface="Times New Roman"/>
              </a:rPr>
              <a:t>up to 7,000 TRPs in year 2020</a:t>
            </a:r>
          </a:p>
          <a:p>
            <a:pPr marL="469900" indent="-457200" algn="just">
              <a:lnSpc>
                <a:spcPct val="100000"/>
              </a:lnSpc>
              <a:buFont typeface="+mj-lt"/>
              <a:buAutoNum type="arabicPeriod"/>
            </a:pPr>
            <a:r>
              <a:rPr lang="en-US" sz="2600" dirty="0" smtClean="0">
                <a:solidFill>
                  <a:srgbClr val="2A63A8"/>
                </a:solidFill>
                <a:latin typeface="Calibri"/>
                <a:cs typeface="Times New Roman"/>
              </a:rPr>
              <a:t>up to 200 </a:t>
            </a:r>
            <a:r>
              <a:rPr lang="en-US" sz="2600" dirty="0" err="1" smtClean="0">
                <a:solidFill>
                  <a:srgbClr val="2A63A8"/>
                </a:solidFill>
                <a:latin typeface="Calibri"/>
                <a:cs typeface="Times New Roman"/>
              </a:rPr>
              <a:t>Gbps</a:t>
            </a:r>
            <a:r>
              <a:rPr lang="en-US" sz="2600" dirty="0" smtClean="0">
                <a:solidFill>
                  <a:srgbClr val="2A63A8"/>
                </a:solidFill>
                <a:latin typeface="Calibri"/>
                <a:cs typeface="Times New Roman"/>
              </a:rPr>
              <a:t> (Reception/transmission); newest technologies would rise it up to 700 </a:t>
            </a:r>
            <a:r>
              <a:rPr lang="en-US" sz="2600" dirty="0" err="1" smtClean="0">
                <a:solidFill>
                  <a:srgbClr val="2A63A8"/>
                </a:solidFill>
                <a:latin typeface="Calibri"/>
                <a:cs typeface="Times New Roman"/>
              </a:rPr>
              <a:t>Gpbs</a:t>
            </a:r>
            <a:r>
              <a:rPr lang="en-US" sz="2600" dirty="0" smtClean="0">
                <a:solidFill>
                  <a:srgbClr val="2A63A8"/>
                </a:solidFill>
                <a:latin typeface="Calibri"/>
                <a:cs typeface="Times New Roman"/>
              </a:rPr>
              <a:t> in year 2020</a:t>
            </a:r>
          </a:p>
          <a:p>
            <a:pPr marL="469900" indent="-457200" algn="just">
              <a:buFont typeface="+mj-lt"/>
              <a:buAutoNum type="arabicPeriod"/>
            </a:pPr>
            <a:r>
              <a:rPr lang="en-US" sz="2600" dirty="0" smtClean="0">
                <a:solidFill>
                  <a:srgbClr val="2A63A8"/>
                </a:solidFill>
                <a:cs typeface="Times New Roman"/>
              </a:rPr>
              <a:t>Although </a:t>
            </a:r>
            <a:r>
              <a:rPr lang="en-US" sz="2600" dirty="0">
                <a:solidFill>
                  <a:srgbClr val="2A63A8"/>
                </a:solidFill>
                <a:cs typeface="Times New Roman"/>
              </a:rPr>
              <a:t>the </a:t>
            </a:r>
            <a:r>
              <a:rPr lang="en-US" sz="2600" dirty="0" smtClean="0">
                <a:solidFill>
                  <a:srgbClr val="2A63A8"/>
                </a:solidFill>
                <a:cs typeface="Times New Roman"/>
              </a:rPr>
              <a:t>amount of </a:t>
            </a:r>
            <a:r>
              <a:rPr lang="en-US" sz="2600" dirty="0">
                <a:solidFill>
                  <a:srgbClr val="2A63A8"/>
                </a:solidFill>
                <a:cs typeface="Times New Roman"/>
              </a:rPr>
              <a:t>satellite-based </a:t>
            </a:r>
            <a:r>
              <a:rPr lang="en-US" sz="2600" dirty="0" smtClean="0">
                <a:solidFill>
                  <a:srgbClr val="2A63A8"/>
                </a:solidFill>
                <a:cs typeface="Times New Roman"/>
              </a:rPr>
              <a:t>broadband subscribers </a:t>
            </a:r>
            <a:r>
              <a:rPr lang="en-US" sz="2600" dirty="0">
                <a:solidFill>
                  <a:srgbClr val="2A63A8"/>
                </a:solidFill>
                <a:cs typeface="Times New Roman"/>
              </a:rPr>
              <a:t>is </a:t>
            </a:r>
            <a:r>
              <a:rPr lang="en-US" sz="2600" dirty="0" smtClean="0">
                <a:solidFill>
                  <a:srgbClr val="2A63A8"/>
                </a:solidFill>
                <a:cs typeface="Times New Roman"/>
              </a:rPr>
              <a:t>currently low (&gt;2 </a:t>
            </a:r>
            <a:r>
              <a:rPr lang="en-US" sz="2600" dirty="0">
                <a:solidFill>
                  <a:srgbClr val="2A63A8"/>
                </a:solidFill>
                <a:cs typeface="Times New Roman"/>
              </a:rPr>
              <a:t>millions), </a:t>
            </a:r>
            <a:r>
              <a:rPr lang="en-US" sz="2600" dirty="0" smtClean="0">
                <a:solidFill>
                  <a:srgbClr val="2A63A8"/>
                </a:solidFill>
                <a:cs typeface="Times New Roman"/>
              </a:rPr>
              <a:t>new non-GSO </a:t>
            </a:r>
            <a:r>
              <a:rPr lang="en-US" sz="2600" dirty="0">
                <a:solidFill>
                  <a:srgbClr val="2A63A8"/>
                </a:solidFill>
                <a:cs typeface="Times New Roman"/>
              </a:rPr>
              <a:t>projects </a:t>
            </a:r>
            <a:r>
              <a:rPr lang="en-US" sz="2600" dirty="0" smtClean="0">
                <a:solidFill>
                  <a:srgbClr val="2A63A8"/>
                </a:solidFill>
                <a:cs typeface="Times New Roman"/>
              </a:rPr>
              <a:t>will significantly increase it by 2020</a:t>
            </a:r>
          </a:p>
          <a:p>
            <a:pPr marL="469900" indent="-457200" algn="just">
              <a:buFont typeface="+mj-lt"/>
              <a:buAutoNum type="arabicPeriod"/>
            </a:pPr>
            <a:r>
              <a:rPr lang="en-US" sz="2600" dirty="0" smtClean="0">
                <a:solidFill>
                  <a:srgbClr val="2A63A8"/>
                </a:solidFill>
                <a:latin typeface="Calibri"/>
                <a:cs typeface="Times New Roman"/>
              </a:rPr>
              <a:t>More than </a:t>
            </a:r>
            <a:r>
              <a:rPr lang="en-US" sz="2600" dirty="0" smtClean="0">
                <a:solidFill>
                  <a:srgbClr val="FF0000"/>
                </a:solidFill>
                <a:latin typeface="Calibri"/>
                <a:cs typeface="Times New Roman"/>
              </a:rPr>
              <a:t>230</a:t>
            </a:r>
            <a:r>
              <a:rPr lang="en-US" sz="2600" dirty="0" smtClean="0">
                <a:solidFill>
                  <a:srgbClr val="548ED4"/>
                </a:solidFill>
                <a:latin typeface="Calibri"/>
                <a:cs typeface="Times New Roman"/>
              </a:rPr>
              <a:t> </a:t>
            </a:r>
            <a:r>
              <a:rPr lang="en-US" sz="2600" dirty="0" smtClean="0">
                <a:solidFill>
                  <a:srgbClr val="2A63A8"/>
                </a:solidFill>
                <a:latin typeface="Calibri"/>
                <a:cs typeface="Times New Roman"/>
              </a:rPr>
              <a:t>millions of Satellite TV receivers worldwide</a:t>
            </a:r>
          </a:p>
          <a:p>
            <a:pPr marL="469900" indent="-457200" algn="just">
              <a:lnSpc>
                <a:spcPct val="100000"/>
              </a:lnSpc>
              <a:buFont typeface="+mj-lt"/>
              <a:buAutoNum type="arabicPeriod"/>
            </a:pPr>
            <a:r>
              <a:rPr lang="en-US" sz="2600" dirty="0" smtClean="0">
                <a:solidFill>
                  <a:srgbClr val="2A63A8"/>
                </a:solidFill>
                <a:latin typeface="Calibri"/>
                <a:cs typeface="Times New Roman"/>
              </a:rPr>
              <a:t>Increased use for cellular backhaul (interconnection between base stations and Nodes)</a:t>
            </a:r>
          </a:p>
          <a:p>
            <a:pPr marL="469900" indent="-457200" algn="just">
              <a:lnSpc>
                <a:spcPct val="100000"/>
              </a:lnSpc>
              <a:buFont typeface="+mj-lt"/>
              <a:buAutoNum type="arabicPeriod"/>
            </a:pPr>
            <a:r>
              <a:rPr lang="en-US" sz="2600" dirty="0" smtClean="0">
                <a:solidFill>
                  <a:srgbClr val="2A63A8"/>
                </a:solidFill>
                <a:latin typeface="Calibri"/>
                <a:cs typeface="Times New Roman"/>
              </a:rPr>
              <a:t>SATCOM revenues: 2015: US$20 billion , 2020 ~US$ 23 billion</a:t>
            </a:r>
          </a:p>
          <a:p>
            <a:pPr marL="184150" indent="-171450" algn="just">
              <a:lnSpc>
                <a:spcPct val="100000"/>
              </a:lnSpc>
              <a:buFontTx/>
              <a:buChar char="-"/>
            </a:pPr>
            <a:endParaRPr lang="en-US" sz="1200" dirty="0" smtClean="0">
              <a:solidFill>
                <a:srgbClr val="2A63A8"/>
              </a:solidFill>
              <a:latin typeface="Times New Roman"/>
              <a:cs typeface="Times New Roman"/>
            </a:endParaRPr>
          </a:p>
        </p:txBody>
      </p:sp>
    </p:spTree>
    <p:extLst>
      <p:ext uri="{BB962C8B-B14F-4D97-AF65-F5344CB8AC3E}">
        <p14:creationId xmlns:p14="http://schemas.microsoft.com/office/powerpoint/2010/main" val="3398262855"/>
      </p:ext>
    </p:extLst>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43811" y="-35379"/>
            <a:ext cx="8041095" cy="553998"/>
          </a:xfrm>
          <a:prstGeom prst="rect">
            <a:avLst/>
          </a:prstGeom>
        </p:spPr>
        <p:txBody>
          <a:bodyPr vert="horz" wrap="square" lIns="0" tIns="0" rIns="0" bIns="0" rtlCol="0">
            <a:spAutoFit/>
          </a:bodyPr>
          <a:lstStyle/>
          <a:p>
            <a:pPr marL="12700" algn="ctr">
              <a:lnSpc>
                <a:spcPct val="100000"/>
              </a:lnSpc>
            </a:pPr>
            <a:r>
              <a:rPr lang="en-US" sz="3600" b="1" spc="-5" dirty="0" smtClean="0">
                <a:solidFill>
                  <a:srgbClr val="0070C0"/>
                </a:solidFill>
                <a:latin typeface="Arial Narrow"/>
                <a:cs typeface="Arial Narrow"/>
              </a:rPr>
              <a:t>Satellite for Navigation</a:t>
            </a:r>
            <a:endParaRPr sz="3600" dirty="0">
              <a:latin typeface="Arial Narrow"/>
              <a:cs typeface="Arial Narrow"/>
            </a:endParaRPr>
          </a:p>
        </p:txBody>
      </p:sp>
      <p:sp>
        <p:nvSpPr>
          <p:cNvPr id="4" name="object 4"/>
          <p:cNvSpPr txBox="1"/>
          <p:nvPr/>
        </p:nvSpPr>
        <p:spPr>
          <a:xfrm>
            <a:off x="152400" y="501822"/>
            <a:ext cx="8795657" cy="5232202"/>
          </a:xfrm>
          <a:prstGeom prst="rect">
            <a:avLst/>
          </a:prstGeom>
        </p:spPr>
        <p:txBody>
          <a:bodyPr vert="horz" wrap="square" lIns="0" tIns="0" rIns="0" bIns="0" rtlCol="0">
            <a:spAutoFit/>
          </a:bodyPr>
          <a:lstStyle/>
          <a:p>
            <a:pPr marL="12700" algn="just">
              <a:lnSpc>
                <a:spcPct val="100000"/>
              </a:lnSpc>
            </a:pPr>
            <a:endParaRPr lang="en-US" sz="2600" dirty="0" smtClean="0">
              <a:solidFill>
                <a:srgbClr val="548ED4"/>
              </a:solidFill>
              <a:latin typeface="Calibri"/>
              <a:cs typeface="Times New Roman"/>
            </a:endParaRPr>
          </a:p>
          <a:p>
            <a:pPr marL="469900" indent="-457200" algn="just">
              <a:lnSpc>
                <a:spcPct val="100000"/>
              </a:lnSpc>
              <a:buFont typeface="+mj-lt"/>
              <a:buAutoNum type="arabicPeriod"/>
            </a:pPr>
            <a:r>
              <a:rPr lang="en-US" sz="2600" dirty="0" smtClean="0">
                <a:solidFill>
                  <a:srgbClr val="2A63A8"/>
                </a:solidFill>
                <a:latin typeface="Calibri"/>
                <a:cs typeface="Times New Roman"/>
              </a:rPr>
              <a:t>Currently</a:t>
            </a:r>
            <a:r>
              <a:rPr lang="en-US" sz="2600" dirty="0" smtClean="0">
                <a:solidFill>
                  <a:srgbClr val="548ED4"/>
                </a:solidFill>
                <a:latin typeface="Calibri"/>
                <a:cs typeface="Times New Roman"/>
              </a:rPr>
              <a:t> </a:t>
            </a:r>
            <a:r>
              <a:rPr lang="en-US" sz="2600" dirty="0" smtClean="0">
                <a:solidFill>
                  <a:srgbClr val="FF0000"/>
                </a:solidFill>
                <a:latin typeface="Calibri"/>
                <a:cs typeface="Times New Roman"/>
              </a:rPr>
              <a:t>2</a:t>
            </a:r>
            <a:r>
              <a:rPr lang="en-US" sz="2600" dirty="0" smtClean="0">
                <a:solidFill>
                  <a:srgbClr val="548ED4"/>
                </a:solidFill>
                <a:latin typeface="Calibri"/>
                <a:cs typeface="Times New Roman"/>
              </a:rPr>
              <a:t> </a:t>
            </a:r>
            <a:r>
              <a:rPr lang="en-US" sz="2600" dirty="0" smtClean="0">
                <a:solidFill>
                  <a:srgbClr val="2A63A8"/>
                </a:solidFill>
                <a:latin typeface="Calibri"/>
                <a:cs typeface="Times New Roman"/>
              </a:rPr>
              <a:t>operational platforms for Global Navigation Satellite Systems (GNSS): GPS, GLONASS, and several in planning/deployment: GALILEO, BEIDOU, etc. </a:t>
            </a:r>
          </a:p>
          <a:p>
            <a:pPr marL="469900" indent="-457200" algn="just">
              <a:lnSpc>
                <a:spcPct val="100000"/>
              </a:lnSpc>
              <a:buFont typeface="+mj-lt"/>
              <a:buAutoNum type="arabicPeriod"/>
            </a:pPr>
            <a:r>
              <a:rPr lang="en-US" sz="2600" dirty="0" smtClean="0">
                <a:solidFill>
                  <a:srgbClr val="2A63A8"/>
                </a:solidFill>
                <a:latin typeface="Calibri"/>
                <a:cs typeface="Times New Roman"/>
              </a:rPr>
              <a:t>More than </a:t>
            </a:r>
            <a:r>
              <a:rPr lang="en-US" sz="2600" dirty="0" smtClean="0">
                <a:solidFill>
                  <a:srgbClr val="FF0000"/>
                </a:solidFill>
                <a:latin typeface="Calibri"/>
                <a:cs typeface="Times New Roman"/>
              </a:rPr>
              <a:t>100 </a:t>
            </a:r>
            <a:r>
              <a:rPr lang="en-US" sz="2600" dirty="0" smtClean="0">
                <a:solidFill>
                  <a:srgbClr val="2A63A8"/>
                </a:solidFill>
                <a:latin typeface="Calibri"/>
                <a:cs typeface="Times New Roman"/>
              </a:rPr>
              <a:t>satellites devoted to operational GNSS and near </a:t>
            </a:r>
            <a:r>
              <a:rPr lang="en-US" sz="2600" dirty="0" smtClean="0">
                <a:solidFill>
                  <a:srgbClr val="FF0000"/>
                </a:solidFill>
                <a:latin typeface="Calibri"/>
                <a:cs typeface="Times New Roman"/>
              </a:rPr>
              <a:t>300</a:t>
            </a:r>
            <a:r>
              <a:rPr lang="en-US" sz="2600" dirty="0" smtClean="0">
                <a:solidFill>
                  <a:srgbClr val="548ED4"/>
                </a:solidFill>
                <a:latin typeface="Calibri"/>
                <a:cs typeface="Times New Roman"/>
              </a:rPr>
              <a:t> </a:t>
            </a:r>
            <a:r>
              <a:rPr lang="en-US" sz="2600" dirty="0" smtClean="0">
                <a:solidFill>
                  <a:srgbClr val="2A63A8"/>
                </a:solidFill>
                <a:latin typeface="Calibri"/>
                <a:cs typeface="Times New Roman"/>
              </a:rPr>
              <a:t>for those planned</a:t>
            </a:r>
          </a:p>
          <a:p>
            <a:pPr marL="469900" indent="-457200" algn="just">
              <a:lnSpc>
                <a:spcPct val="100000"/>
              </a:lnSpc>
              <a:buFont typeface="+mj-lt"/>
              <a:buAutoNum type="arabicPeriod"/>
            </a:pPr>
            <a:r>
              <a:rPr lang="en-US" sz="2600" dirty="0" smtClean="0">
                <a:solidFill>
                  <a:srgbClr val="2A63A8"/>
                </a:solidFill>
                <a:latin typeface="Calibri"/>
                <a:cs typeface="Times New Roman"/>
              </a:rPr>
              <a:t> Over 1 billion </a:t>
            </a:r>
            <a:r>
              <a:rPr lang="en-US" sz="2600" smtClean="0">
                <a:solidFill>
                  <a:srgbClr val="2A63A8"/>
                </a:solidFill>
                <a:latin typeface="Calibri"/>
                <a:cs typeface="Times New Roman"/>
              </a:rPr>
              <a:t>of user terminals equipped with </a:t>
            </a:r>
            <a:r>
              <a:rPr lang="en-US" sz="2600" dirty="0" smtClean="0">
                <a:solidFill>
                  <a:srgbClr val="2A63A8"/>
                </a:solidFill>
                <a:latin typeface="Calibri"/>
                <a:cs typeface="Times New Roman"/>
              </a:rPr>
              <a:t>GNSS receivers: smartphones, watches, navigation gadgets, etc.</a:t>
            </a:r>
          </a:p>
          <a:p>
            <a:pPr marL="469900" indent="-457200" algn="just">
              <a:lnSpc>
                <a:spcPct val="100000"/>
              </a:lnSpc>
              <a:buFont typeface="+mj-lt"/>
              <a:buAutoNum type="arabicPeriod"/>
            </a:pPr>
            <a:r>
              <a:rPr lang="en-US" sz="2600" dirty="0" smtClean="0">
                <a:solidFill>
                  <a:srgbClr val="2A63A8"/>
                </a:solidFill>
                <a:latin typeface="Calibri"/>
                <a:cs typeface="Times New Roman"/>
              </a:rPr>
              <a:t>GNSS encompass almost all activities: security &amp; defense, transportation (air, land, sea), emergency care, medical, educational, sports, infrastructure projects (railways, highways, bridges, buildings, networks, etc.) leisure, research, </a:t>
            </a:r>
          </a:p>
          <a:p>
            <a:pPr marL="469900" indent="-457200" algn="just">
              <a:lnSpc>
                <a:spcPct val="100000"/>
              </a:lnSpc>
              <a:buFont typeface="+mj-lt"/>
              <a:buAutoNum type="arabicPeriod"/>
            </a:pPr>
            <a:r>
              <a:rPr lang="en-US" sz="2800" dirty="0" smtClean="0">
                <a:solidFill>
                  <a:srgbClr val="2A63A8"/>
                </a:solidFill>
                <a:cs typeface="Times New Roman"/>
              </a:rPr>
              <a:t>GNSS receivers &amp;services revenues: 2014: US$74 billion</a:t>
            </a:r>
            <a:endParaRPr lang="en-US" sz="2800" dirty="0" smtClean="0">
              <a:solidFill>
                <a:srgbClr val="2A63A8"/>
              </a:solidFill>
              <a:latin typeface="Times New Roman"/>
              <a:cs typeface="Times New Roman"/>
            </a:endParaRPr>
          </a:p>
        </p:txBody>
      </p:sp>
    </p:spTree>
    <p:extLst>
      <p:ext uri="{BB962C8B-B14F-4D97-AF65-F5344CB8AC3E}">
        <p14:creationId xmlns:p14="http://schemas.microsoft.com/office/powerpoint/2010/main" val="3978002838"/>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43811" y="-35379"/>
            <a:ext cx="8041095" cy="553998"/>
          </a:xfrm>
          <a:prstGeom prst="rect">
            <a:avLst/>
          </a:prstGeom>
        </p:spPr>
        <p:txBody>
          <a:bodyPr vert="horz" wrap="square" lIns="0" tIns="0" rIns="0" bIns="0" rtlCol="0">
            <a:spAutoFit/>
          </a:bodyPr>
          <a:lstStyle/>
          <a:p>
            <a:pPr marL="12700" algn="ctr">
              <a:lnSpc>
                <a:spcPct val="100000"/>
              </a:lnSpc>
            </a:pPr>
            <a:r>
              <a:rPr lang="en-US" sz="3600" b="1" spc="-5" dirty="0" smtClean="0">
                <a:solidFill>
                  <a:srgbClr val="0070C0"/>
                </a:solidFill>
                <a:latin typeface="Arial Narrow"/>
                <a:cs typeface="Arial Narrow"/>
              </a:rPr>
              <a:t>Satellite for Earth Observation</a:t>
            </a:r>
            <a:endParaRPr sz="3600" dirty="0">
              <a:latin typeface="Arial Narrow"/>
              <a:cs typeface="Arial Narrow"/>
            </a:endParaRPr>
          </a:p>
        </p:txBody>
      </p:sp>
      <p:sp>
        <p:nvSpPr>
          <p:cNvPr id="4" name="object 4"/>
          <p:cNvSpPr txBox="1"/>
          <p:nvPr/>
        </p:nvSpPr>
        <p:spPr>
          <a:xfrm>
            <a:off x="152400" y="304800"/>
            <a:ext cx="8795657" cy="4585871"/>
          </a:xfrm>
          <a:prstGeom prst="rect">
            <a:avLst/>
          </a:prstGeom>
        </p:spPr>
        <p:txBody>
          <a:bodyPr vert="horz" wrap="square" lIns="0" tIns="0" rIns="0" bIns="0" rtlCol="0">
            <a:spAutoFit/>
          </a:bodyPr>
          <a:lstStyle/>
          <a:p>
            <a:pPr marL="12700" algn="just">
              <a:lnSpc>
                <a:spcPct val="100000"/>
              </a:lnSpc>
            </a:pPr>
            <a:endParaRPr lang="en-US" sz="2600" dirty="0" smtClean="0">
              <a:solidFill>
                <a:srgbClr val="548ED4"/>
              </a:solidFill>
              <a:latin typeface="Calibri"/>
              <a:cs typeface="Times New Roman"/>
            </a:endParaRPr>
          </a:p>
          <a:p>
            <a:pPr marL="469900" indent="-457200" algn="just">
              <a:lnSpc>
                <a:spcPct val="100000"/>
              </a:lnSpc>
              <a:buFont typeface="+mj-lt"/>
              <a:buAutoNum type="arabicPeriod"/>
            </a:pPr>
            <a:r>
              <a:rPr lang="en-US" sz="2600" dirty="0" smtClean="0">
                <a:solidFill>
                  <a:srgbClr val="2A63A8"/>
                </a:solidFill>
                <a:latin typeface="Calibri"/>
                <a:cs typeface="Times New Roman"/>
              </a:rPr>
              <a:t>Currently near </a:t>
            </a:r>
            <a:r>
              <a:rPr lang="en-US" sz="2600" dirty="0" smtClean="0">
                <a:solidFill>
                  <a:srgbClr val="FF0000"/>
                </a:solidFill>
                <a:latin typeface="Calibri"/>
                <a:cs typeface="Times New Roman"/>
              </a:rPr>
              <a:t>200 </a:t>
            </a:r>
            <a:r>
              <a:rPr lang="en-US" sz="2600" dirty="0" smtClean="0">
                <a:solidFill>
                  <a:srgbClr val="2A63A8"/>
                </a:solidFill>
                <a:latin typeface="Calibri"/>
                <a:cs typeface="Times New Roman"/>
              </a:rPr>
              <a:t>Satellites devoted to Earth Observation and Monitoring</a:t>
            </a:r>
          </a:p>
          <a:p>
            <a:pPr marL="469900" indent="-457200" algn="just">
              <a:lnSpc>
                <a:spcPct val="100000"/>
              </a:lnSpc>
              <a:buFont typeface="+mj-lt"/>
              <a:buAutoNum type="arabicPeriod"/>
            </a:pPr>
            <a:r>
              <a:rPr lang="en-US" sz="2600" dirty="0" smtClean="0">
                <a:solidFill>
                  <a:srgbClr val="2A63A8"/>
                </a:solidFill>
                <a:latin typeface="Calibri"/>
                <a:cs typeface="Times New Roman"/>
              </a:rPr>
              <a:t> Applications include: remote sensors (visible, infrared, ultraviolet), radars, thermography, meteorology, etc. </a:t>
            </a:r>
          </a:p>
          <a:p>
            <a:pPr marL="469900" indent="-457200" algn="just">
              <a:lnSpc>
                <a:spcPct val="100000"/>
              </a:lnSpc>
              <a:buFont typeface="+mj-lt"/>
              <a:buAutoNum type="arabicPeriod"/>
            </a:pPr>
            <a:r>
              <a:rPr lang="en-US" sz="2600" dirty="0" smtClean="0">
                <a:solidFill>
                  <a:srgbClr val="2A63A8"/>
                </a:solidFill>
                <a:latin typeface="Calibri"/>
                <a:cs typeface="Times New Roman"/>
              </a:rPr>
              <a:t>They have become essential for rapid attention of natural disasters and to prevent them  through early warning</a:t>
            </a:r>
          </a:p>
          <a:p>
            <a:pPr marL="469900" indent="-457200" algn="just">
              <a:lnSpc>
                <a:spcPct val="100000"/>
              </a:lnSpc>
              <a:buFont typeface="+mj-lt"/>
              <a:buAutoNum type="arabicPeriod"/>
            </a:pPr>
            <a:r>
              <a:rPr lang="en-US" sz="2600" dirty="0" smtClean="0">
                <a:solidFill>
                  <a:srgbClr val="2A63A8"/>
                </a:solidFill>
                <a:latin typeface="Calibri"/>
                <a:cs typeface="Times New Roman"/>
              </a:rPr>
              <a:t>They have also </a:t>
            </a:r>
            <a:r>
              <a:rPr lang="en-US" sz="2600" smtClean="0">
                <a:solidFill>
                  <a:srgbClr val="2A63A8"/>
                </a:solidFill>
                <a:latin typeface="Calibri"/>
                <a:cs typeface="Times New Roman"/>
              </a:rPr>
              <a:t>become a </a:t>
            </a:r>
            <a:r>
              <a:rPr lang="en-US" sz="2600" dirty="0" smtClean="0">
                <a:solidFill>
                  <a:srgbClr val="2A63A8"/>
                </a:solidFill>
                <a:latin typeface="Calibri"/>
                <a:cs typeface="Times New Roman"/>
              </a:rPr>
              <a:t>unique tool for territory planning: water supply, agricultural, road planning, etc. </a:t>
            </a:r>
          </a:p>
          <a:p>
            <a:pPr marL="469900" indent="-457200" algn="just">
              <a:buFont typeface="+mj-lt"/>
              <a:buAutoNum type="arabicPeriod"/>
            </a:pPr>
            <a:r>
              <a:rPr lang="en-US" sz="2600" dirty="0" smtClean="0">
                <a:solidFill>
                  <a:srgbClr val="2A63A8"/>
                </a:solidFill>
                <a:cs typeface="Times New Roman"/>
              </a:rPr>
              <a:t>The market for these products is growing steadily: about US$1 billion in 2014</a:t>
            </a:r>
          </a:p>
          <a:p>
            <a:pPr marL="184150" indent="-171450" algn="just">
              <a:lnSpc>
                <a:spcPct val="100000"/>
              </a:lnSpc>
              <a:buFontTx/>
              <a:buChar char="-"/>
            </a:pPr>
            <a:endParaRPr lang="en-US" sz="1200" dirty="0" smtClean="0">
              <a:latin typeface="Times New Roman"/>
              <a:cs typeface="Times New Roman"/>
            </a:endParaRPr>
          </a:p>
        </p:txBody>
      </p:sp>
    </p:spTree>
    <p:extLst>
      <p:ext uri="{BB962C8B-B14F-4D97-AF65-F5344CB8AC3E}">
        <p14:creationId xmlns:p14="http://schemas.microsoft.com/office/powerpoint/2010/main" val="3610185908"/>
      </p:ext>
    </p:extLst>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43811" y="-35379"/>
            <a:ext cx="8041095" cy="553998"/>
          </a:xfrm>
          <a:prstGeom prst="rect">
            <a:avLst/>
          </a:prstGeom>
        </p:spPr>
        <p:txBody>
          <a:bodyPr vert="horz" wrap="square" lIns="0" tIns="0" rIns="0" bIns="0" rtlCol="0">
            <a:spAutoFit/>
          </a:bodyPr>
          <a:lstStyle/>
          <a:p>
            <a:pPr marL="12700" algn="ctr">
              <a:lnSpc>
                <a:spcPct val="100000"/>
              </a:lnSpc>
            </a:pPr>
            <a:r>
              <a:rPr lang="en-US" sz="3600" b="1" spc="-5" dirty="0" smtClean="0">
                <a:solidFill>
                  <a:srgbClr val="0070C0"/>
                </a:solidFill>
                <a:latin typeface="Arial Narrow"/>
                <a:cs typeface="Arial Narrow"/>
              </a:rPr>
              <a:t>Satellites: The Role for ITU</a:t>
            </a:r>
            <a:endParaRPr sz="3600" dirty="0">
              <a:latin typeface="Arial Narrow"/>
              <a:cs typeface="Arial Narrow"/>
            </a:endParaRPr>
          </a:p>
        </p:txBody>
      </p:sp>
      <p:sp>
        <p:nvSpPr>
          <p:cNvPr id="4" name="object 4"/>
          <p:cNvSpPr txBox="1"/>
          <p:nvPr/>
        </p:nvSpPr>
        <p:spPr>
          <a:xfrm>
            <a:off x="152400" y="304800"/>
            <a:ext cx="8795657" cy="4801314"/>
          </a:xfrm>
          <a:prstGeom prst="rect">
            <a:avLst/>
          </a:prstGeom>
        </p:spPr>
        <p:txBody>
          <a:bodyPr vert="horz" wrap="square" lIns="0" tIns="0" rIns="0" bIns="0" rtlCol="0">
            <a:spAutoFit/>
          </a:bodyPr>
          <a:lstStyle/>
          <a:p>
            <a:pPr marL="12700" algn="just">
              <a:lnSpc>
                <a:spcPct val="100000"/>
              </a:lnSpc>
            </a:pPr>
            <a:endParaRPr lang="en-US" sz="2600" dirty="0" smtClean="0">
              <a:solidFill>
                <a:srgbClr val="2A63A8"/>
              </a:solidFill>
              <a:latin typeface="Calibri"/>
              <a:cs typeface="Times New Roman"/>
            </a:endParaRPr>
          </a:p>
          <a:p>
            <a:pPr marL="469900" indent="-457200" algn="just">
              <a:lnSpc>
                <a:spcPct val="100000"/>
              </a:lnSpc>
              <a:buFont typeface="+mj-lt"/>
              <a:buAutoNum type="arabicPeriod"/>
            </a:pPr>
            <a:r>
              <a:rPr lang="en-US" sz="2600" dirty="0" smtClean="0">
                <a:solidFill>
                  <a:srgbClr val="2A63A8"/>
                </a:solidFill>
                <a:latin typeface="Calibri"/>
                <a:cs typeface="Times New Roman"/>
              </a:rPr>
              <a:t>The ITU was delegated by Member States to manage the Orbit-Spectrum Resource (OSR) </a:t>
            </a:r>
          </a:p>
          <a:p>
            <a:pPr marL="469900" indent="-457200" algn="just">
              <a:lnSpc>
                <a:spcPct val="100000"/>
              </a:lnSpc>
              <a:buFont typeface="+mj-lt"/>
              <a:buAutoNum type="arabicPeriod"/>
            </a:pPr>
            <a:r>
              <a:rPr lang="en-US" sz="2600" dirty="0" smtClean="0">
                <a:solidFill>
                  <a:srgbClr val="2A63A8"/>
                </a:solidFill>
                <a:latin typeface="Calibri"/>
                <a:cs typeface="Times New Roman"/>
              </a:rPr>
              <a:t>The ITU Radio Regulations define the key principles to plan and manage the OSR exploitation worldwide driven by the key principles of: efficiency, rationality, economic, and equitable access  </a:t>
            </a:r>
          </a:p>
          <a:p>
            <a:pPr marL="469900" indent="-457200" algn="just">
              <a:lnSpc>
                <a:spcPct val="100000"/>
              </a:lnSpc>
              <a:buFont typeface="+mj-lt"/>
              <a:buAutoNum type="arabicPeriod"/>
            </a:pPr>
            <a:r>
              <a:rPr lang="en-US" sz="2600" dirty="0" smtClean="0">
                <a:solidFill>
                  <a:srgbClr val="2A63A8"/>
                </a:solidFill>
                <a:latin typeface="Calibri"/>
                <a:cs typeface="Times New Roman"/>
              </a:rPr>
              <a:t>This management allows the operation of the thousands of satellites currently in service, avoiding harmful interference-and in an interference-free environment</a:t>
            </a:r>
          </a:p>
          <a:p>
            <a:pPr marL="469900" indent="-457200" algn="just">
              <a:lnSpc>
                <a:spcPct val="100000"/>
              </a:lnSpc>
              <a:buFont typeface="+mj-lt"/>
              <a:buAutoNum type="arabicPeriod"/>
            </a:pPr>
            <a:r>
              <a:rPr lang="en-US" sz="2600" dirty="0" smtClean="0">
                <a:solidFill>
                  <a:srgbClr val="2A63A8"/>
                </a:solidFill>
                <a:latin typeface="Calibri"/>
                <a:cs typeface="Times New Roman"/>
              </a:rPr>
              <a:t>Sustainable and clear regulations are essential to guarantee the long-term huge investments in space systems. </a:t>
            </a:r>
          </a:p>
        </p:txBody>
      </p:sp>
    </p:spTree>
    <p:extLst>
      <p:ext uri="{BB962C8B-B14F-4D97-AF65-F5344CB8AC3E}">
        <p14:creationId xmlns:p14="http://schemas.microsoft.com/office/powerpoint/2010/main" val="2547324826"/>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18661" y="5509507"/>
            <a:ext cx="8647043" cy="743724"/>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chemeClr val="tx2">
                    <a:lumMod val="60000"/>
                    <a:lumOff val="40000"/>
                  </a:schemeClr>
                </a:solidFill>
              </a:rPr>
              <a:t>Malcolm Johnson, Deputy Secretary-General, ITU</a:t>
            </a:r>
            <a:endParaRPr lang="en-US" sz="3500" dirty="0">
              <a:solidFill>
                <a:schemeClr val="tx2">
                  <a:lumMod val="60000"/>
                  <a:lumOff val="40000"/>
                </a:schemeClr>
              </a:solidFill>
            </a:endParaRPr>
          </a:p>
        </p:txBody>
      </p:sp>
    </p:spTree>
    <p:extLst>
      <p:ext uri="{BB962C8B-B14F-4D97-AF65-F5344CB8AC3E}">
        <p14:creationId xmlns:p14="http://schemas.microsoft.com/office/powerpoint/2010/main" val="34397578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175" y="648928"/>
            <a:ext cx="8695135" cy="830997"/>
          </a:xfrm>
          <a:prstGeom prst="rect">
            <a:avLst/>
          </a:prstGeom>
          <a:noFill/>
        </p:spPr>
        <p:txBody>
          <a:bodyPr wrap="square" rtlCol="0">
            <a:spAutoFit/>
          </a:bodyPr>
          <a:lstStyle/>
          <a:p>
            <a:r>
              <a:rPr lang="en-US" sz="2400" b="1" dirty="0" smtClean="0">
                <a:solidFill>
                  <a:srgbClr val="2A63A8"/>
                </a:solidFill>
              </a:rPr>
              <a:t>The regional breakdown shows half of total connectivity in Europe in 2014; strong growth in Asia-Pacific region from 2011-2014.</a:t>
            </a:r>
            <a:endParaRPr lang="en-US" sz="2400" b="1" dirty="0">
              <a:solidFill>
                <a:srgbClr val="2A63A8"/>
              </a:solidFill>
            </a:endParaRPr>
          </a:p>
        </p:txBody>
      </p:sp>
      <p:sp>
        <p:nvSpPr>
          <p:cNvPr id="5" name="TextBox 1"/>
          <p:cNvSpPr txBox="1"/>
          <p:nvPr/>
        </p:nvSpPr>
        <p:spPr>
          <a:xfrm>
            <a:off x="2829125" y="6131171"/>
            <a:ext cx="271691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2860A4"/>
                </a:solidFill>
              </a:rPr>
              <a:t>Source: ITU data.</a:t>
            </a:r>
            <a:endParaRPr lang="en-US" sz="2400" b="1" dirty="0">
              <a:solidFill>
                <a:srgbClr val="2860A4"/>
              </a:solidFill>
            </a:endParaRPr>
          </a:p>
        </p:txBody>
      </p:sp>
      <p:graphicFrame>
        <p:nvGraphicFramePr>
          <p:cNvPr id="7" name="Chart 6"/>
          <p:cNvGraphicFramePr>
            <a:graphicFrameLocks/>
          </p:cNvGraphicFramePr>
          <p:nvPr>
            <p:extLst>
              <p:ext uri="{D42A27DB-BD31-4B8C-83A1-F6EECF244321}">
                <p14:modId xmlns:p14="http://schemas.microsoft.com/office/powerpoint/2010/main" val="2309096335"/>
              </p:ext>
            </p:extLst>
          </p:nvPr>
        </p:nvGraphicFramePr>
        <p:xfrm>
          <a:off x="298175" y="1481137"/>
          <a:ext cx="8527773" cy="4204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859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8" y="45459"/>
            <a:ext cx="8909776" cy="588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63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75" y="648928"/>
            <a:ext cx="8695135" cy="461665"/>
          </a:xfrm>
          <a:prstGeom prst="rect">
            <a:avLst/>
          </a:prstGeom>
          <a:noFill/>
        </p:spPr>
        <p:txBody>
          <a:bodyPr wrap="square" rtlCol="0">
            <a:spAutoFit/>
          </a:bodyPr>
          <a:lstStyle/>
          <a:p>
            <a:r>
              <a:rPr lang="en-US" sz="2400" b="1" dirty="0" smtClean="0">
                <a:solidFill>
                  <a:srgbClr val="2A63A8"/>
                </a:solidFill>
              </a:rPr>
              <a:t>Strong reductions in price of consumer fixed broadband packages</a:t>
            </a:r>
            <a:endParaRPr lang="en-US" sz="2400" b="1" dirty="0">
              <a:solidFill>
                <a:srgbClr val="2A63A8"/>
              </a:solidFill>
            </a:endParaRPr>
          </a:p>
        </p:txBody>
      </p:sp>
      <p:sp>
        <p:nvSpPr>
          <p:cNvPr id="5" name="TextBox 1"/>
          <p:cNvSpPr txBox="1"/>
          <p:nvPr/>
        </p:nvSpPr>
        <p:spPr>
          <a:xfrm>
            <a:off x="2829125" y="6131171"/>
            <a:ext cx="271691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2860A4"/>
                </a:solidFill>
              </a:rPr>
              <a:t>Source: ITU data.</a:t>
            </a:r>
            <a:endParaRPr lang="en-US" sz="2400" b="1" dirty="0">
              <a:solidFill>
                <a:srgbClr val="2860A4"/>
              </a:solidFill>
            </a:endParaRPr>
          </a:p>
        </p:txBody>
      </p:sp>
      <p:graphicFrame>
        <p:nvGraphicFramePr>
          <p:cNvPr id="8" name="Chart 7"/>
          <p:cNvGraphicFramePr>
            <a:graphicFrameLocks/>
          </p:cNvGraphicFramePr>
          <p:nvPr>
            <p:extLst>
              <p:ext uri="{D42A27DB-BD31-4B8C-83A1-F6EECF244321}">
                <p14:modId xmlns:p14="http://schemas.microsoft.com/office/powerpoint/2010/main" val="536923491"/>
              </p:ext>
            </p:extLst>
          </p:nvPr>
        </p:nvGraphicFramePr>
        <p:xfrm>
          <a:off x="451429" y="1110593"/>
          <a:ext cx="8388625" cy="5020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639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574" y="265597"/>
            <a:ext cx="7042329" cy="659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24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world_trx_s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95300"/>
            <a:ext cx="8915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p:cNvSpPr txBox="1">
            <a:spLocks noGrp="1"/>
          </p:cNvSpPr>
          <p:nvPr/>
        </p:nvSpPr>
        <p:spPr bwMode="auto">
          <a:xfrm>
            <a:off x="1630432" y="6318249"/>
            <a:ext cx="6467406" cy="4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hlinkClick r:id="rId4"/>
              </a:rPr>
              <a:t>http://www.itu.int/itu-d/tnd-map-public</a:t>
            </a:r>
            <a:r>
              <a:rPr lang="en-US" altLang="en-US" sz="2800" dirty="0" smtClean="0">
                <a:hlinkClick r:id="rId4"/>
              </a:rPr>
              <a:t>/</a:t>
            </a:r>
            <a:r>
              <a:rPr lang="en-US" altLang="en-US" sz="2800" dirty="0" smtClean="0"/>
              <a:t> </a:t>
            </a:r>
            <a:endParaRPr lang="en-US" altLang="en-US" sz="2800" dirty="0"/>
          </a:p>
        </p:txBody>
      </p:sp>
    </p:spTree>
    <p:extLst>
      <p:ext uri="{BB962C8B-B14F-4D97-AF65-F5344CB8AC3E}">
        <p14:creationId xmlns:p14="http://schemas.microsoft.com/office/powerpoint/2010/main" val="3946542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txBox="1">
            <a:spLocks noGrp="1"/>
          </p:cNvSpPr>
          <p:nvPr/>
        </p:nvSpPr>
        <p:spPr bwMode="auto">
          <a:xfrm>
            <a:off x="2916238" y="6524625"/>
            <a:ext cx="33194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http://www.itu.int/itu-d/tnd-map-public/</a:t>
            </a:r>
          </a:p>
        </p:txBody>
      </p:sp>
      <p:pic>
        <p:nvPicPr>
          <p:cNvPr id="37891" name="Picture 3" descr="world_trx_s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95300"/>
            <a:ext cx="8915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861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world_trx_sub_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14350"/>
            <a:ext cx="8915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p:cNvSpPr txBox="1">
            <a:spLocks noGrp="1"/>
          </p:cNvSpPr>
          <p:nvPr/>
        </p:nvSpPr>
        <p:spPr bwMode="auto">
          <a:xfrm>
            <a:off x="1630432" y="6202017"/>
            <a:ext cx="6467406" cy="4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hlinkClick r:id="rId4"/>
              </a:rPr>
              <a:t>http://www.itu.int/itu-d/tnd-map-public</a:t>
            </a:r>
            <a:r>
              <a:rPr lang="en-US" altLang="en-US" sz="2800" dirty="0" smtClean="0">
                <a:hlinkClick r:id="rId4"/>
              </a:rPr>
              <a:t>/</a:t>
            </a:r>
            <a:r>
              <a:rPr lang="en-US" altLang="en-US" sz="2800" dirty="0" smtClean="0"/>
              <a:t> </a:t>
            </a:r>
            <a:endParaRPr lang="en-US" altLang="en-US" sz="2800" dirty="0"/>
          </a:p>
        </p:txBody>
      </p:sp>
    </p:spTree>
    <p:extLst>
      <p:ext uri="{BB962C8B-B14F-4D97-AF65-F5344CB8AC3E}">
        <p14:creationId xmlns:p14="http://schemas.microsoft.com/office/powerpoint/2010/main" val="748307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62A2F9CE086E43887F75E1D700EA5F" ma:contentTypeVersion="2" ma:contentTypeDescription="Create a new document." ma:contentTypeScope="" ma:versionID="a6a54de7125c2913ddea545abcf76407">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8a8ff9c92d9ddaac1039a72028d14d00"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B0FB3A-FEFB-4D31-A31D-E66A86DDF45C}"/>
</file>

<file path=customXml/itemProps2.xml><?xml version="1.0" encoding="utf-8"?>
<ds:datastoreItem xmlns:ds="http://schemas.openxmlformats.org/officeDocument/2006/customXml" ds:itemID="{C7A7B83F-502E-42C5-8D6C-56AA5E141045}"/>
</file>

<file path=customXml/itemProps3.xml><?xml version="1.0" encoding="utf-8"?>
<ds:datastoreItem xmlns:ds="http://schemas.openxmlformats.org/officeDocument/2006/customXml" ds:itemID="{9C4984E4-D5DF-4400-8923-C8132EB83B9A}"/>
</file>

<file path=docProps/app.xml><?xml version="1.0" encoding="utf-8"?>
<Properties xmlns="http://schemas.openxmlformats.org/officeDocument/2006/extended-properties" xmlns:vt="http://schemas.openxmlformats.org/officeDocument/2006/docPropsVTypes">
  <TotalTime>3154</TotalTime>
  <Words>2243</Words>
  <Application>Microsoft Office PowerPoint</Application>
  <PresentationFormat>On-screen Show (4:3)</PresentationFormat>
  <Paragraphs>126</Paragraphs>
  <Slides>24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Arial Narrow</vt:lpstr>
      <vt:lpstr>Calibri</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Jesús Vicente</dc:creator>
  <cp:lastModifiedBy>Vepa, Rajani</cp:lastModifiedBy>
  <cp:revision>38</cp:revision>
  <dcterms:created xsi:type="dcterms:W3CDTF">2014-09-01T15:38:30Z</dcterms:created>
  <dcterms:modified xsi:type="dcterms:W3CDTF">2015-09-24T14:40:16Z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0x0101002362A2F9CE086E43887F75E1D700EA5F</vt:lpwstr>
  </property>
</Properties>
</file>