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5"/>
    <p:sldMasterId id="2147483904" r:id="rId6"/>
  </p:sldMasterIdLst>
  <p:notesMasterIdLst>
    <p:notesMasterId r:id="rId43"/>
  </p:notesMasterIdLst>
  <p:handoutMasterIdLst>
    <p:handoutMasterId r:id="rId44"/>
  </p:handoutMasterIdLst>
  <p:sldIdLst>
    <p:sldId id="476" r:id="rId7"/>
    <p:sldId id="477" r:id="rId8"/>
    <p:sldId id="478" r:id="rId9"/>
    <p:sldId id="479" r:id="rId10"/>
    <p:sldId id="480" r:id="rId11"/>
    <p:sldId id="481" r:id="rId12"/>
    <p:sldId id="482" r:id="rId13"/>
    <p:sldId id="484" r:id="rId14"/>
    <p:sldId id="516" r:id="rId15"/>
    <p:sldId id="483" r:id="rId16"/>
    <p:sldId id="485" r:id="rId17"/>
    <p:sldId id="486" r:id="rId18"/>
    <p:sldId id="487" r:id="rId19"/>
    <p:sldId id="489" r:id="rId20"/>
    <p:sldId id="515" r:id="rId21"/>
    <p:sldId id="511" r:id="rId22"/>
    <p:sldId id="493" r:id="rId23"/>
    <p:sldId id="494" r:id="rId24"/>
    <p:sldId id="495" r:id="rId25"/>
    <p:sldId id="496" r:id="rId26"/>
    <p:sldId id="497" r:id="rId27"/>
    <p:sldId id="498" r:id="rId28"/>
    <p:sldId id="512" r:id="rId29"/>
    <p:sldId id="499" r:id="rId30"/>
    <p:sldId id="500" r:id="rId31"/>
    <p:sldId id="501" r:id="rId32"/>
    <p:sldId id="502" r:id="rId33"/>
    <p:sldId id="505" r:id="rId34"/>
    <p:sldId id="506" r:id="rId35"/>
    <p:sldId id="513" r:id="rId36"/>
    <p:sldId id="508" r:id="rId37"/>
    <p:sldId id="509" r:id="rId38"/>
    <p:sldId id="510" r:id="rId39"/>
    <p:sldId id="518" r:id="rId40"/>
    <p:sldId id="517" r:id="rId41"/>
    <p:sldId id="507"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eidaki, Despoina" initials="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E6EDF6"/>
    <a:srgbClr val="7D8F8E"/>
    <a:srgbClr val="5D6B6A"/>
    <a:srgbClr val="FFFFCC"/>
    <a:srgbClr val="4F81BD"/>
    <a:srgbClr val="A0AEAD"/>
    <a:srgbClr val="B5B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65728" autoAdjust="0"/>
  </p:normalViewPr>
  <p:slideViewPr>
    <p:cSldViewPr>
      <p:cViewPr varScale="1">
        <p:scale>
          <a:sx n="49" d="100"/>
          <a:sy n="49" d="100"/>
        </p:scale>
        <p:origin x="1932" y="42"/>
      </p:cViewPr>
      <p:guideLst>
        <p:guide orient="horz" pos="2160"/>
        <p:guide pos="2880"/>
      </p:guideLst>
    </p:cSldViewPr>
  </p:slideViewPr>
  <p:outlineViewPr>
    <p:cViewPr>
      <p:scale>
        <a:sx n="33" d="100"/>
        <a:sy n="33" d="100"/>
      </p:scale>
      <p:origin x="0" y="-1680"/>
    </p:cViewPr>
  </p:outlineViewPr>
  <p:notesTextViewPr>
    <p:cViewPr>
      <p:scale>
        <a:sx n="100" d="100"/>
        <a:sy n="100" d="100"/>
      </p:scale>
      <p:origin x="0" y="0"/>
    </p:cViewPr>
  </p:notesTextViewPr>
  <p:sorterViewPr>
    <p:cViewPr>
      <p:scale>
        <a:sx n="100" d="100"/>
        <a:sy n="100" d="100"/>
      </p:scale>
      <p:origin x="0" y="-7926"/>
    </p:cViewPr>
  </p:sorterViewPr>
  <p:notesViewPr>
    <p:cSldViewPr>
      <p:cViewPr varScale="1">
        <p:scale>
          <a:sx n="48" d="100"/>
          <a:sy n="48" d="100"/>
        </p:scale>
        <p:origin x="2940" y="4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6" Type="http://schemas.openxmlformats.org/officeDocument/2006/relationships/slideMaster" Target="slideMasters/slideMaster2.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8FAF812-D1E9-478E-BED0-5C7511D0479E}" type="datetimeFigureOut">
              <a:rPr lang="de-CH" smtClean="0"/>
              <a:pPr/>
              <a:t>17.09.2015</a:t>
            </a:fld>
            <a:endParaRPr lang="de-CH"/>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C72ABB-0AB6-4AD5-807B-671E36EDD0FE}" type="slidenum">
              <a:rPr lang="de-CH" smtClean="0"/>
              <a:pPr/>
              <a:t>‹#›</a:t>
            </a:fld>
            <a:endParaRPr lang="de-CH"/>
          </a:p>
        </p:txBody>
      </p:sp>
    </p:spTree>
    <p:extLst>
      <p:ext uri="{BB962C8B-B14F-4D97-AF65-F5344CB8AC3E}">
        <p14:creationId xmlns:p14="http://schemas.microsoft.com/office/powerpoint/2010/main" val="3430475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07772C-6C07-4EB5-9FD3-24FEC49C4C1E}" type="datetimeFigureOut">
              <a:rPr lang="en-US" smtClean="0"/>
              <a:pPr/>
              <a:t>9/17/2015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7BFAE8F-F8D1-402F-9255-46CB356ABDCB}" type="slidenum">
              <a:rPr lang="en-US" smtClean="0"/>
              <a:pPr/>
              <a:t>‹#›</a:t>
            </a:fld>
            <a:endParaRPr lang="en-US"/>
          </a:p>
        </p:txBody>
      </p:sp>
    </p:spTree>
    <p:extLst>
      <p:ext uri="{BB962C8B-B14F-4D97-AF65-F5344CB8AC3E}">
        <p14:creationId xmlns:p14="http://schemas.microsoft.com/office/powerpoint/2010/main" val="278655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BFAE8F-F8D1-402F-9255-46CB356ABDCB}" type="slidenum">
              <a:rPr lang="en-US" smtClean="0"/>
              <a:pPr/>
              <a:t>1</a:t>
            </a:fld>
            <a:endParaRPr lang="en-US"/>
          </a:p>
        </p:txBody>
      </p:sp>
    </p:spTree>
    <p:extLst>
      <p:ext uri="{BB962C8B-B14F-4D97-AF65-F5344CB8AC3E}">
        <p14:creationId xmlns:p14="http://schemas.microsoft.com/office/powerpoint/2010/main" val="206362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11</a:t>
            </a:fld>
            <a:endParaRPr lang="en-US"/>
          </a:p>
        </p:txBody>
      </p:sp>
    </p:spTree>
    <p:extLst>
      <p:ext uri="{BB962C8B-B14F-4D97-AF65-F5344CB8AC3E}">
        <p14:creationId xmlns:p14="http://schemas.microsoft.com/office/powerpoint/2010/main" val="389170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12</a:t>
            </a:fld>
            <a:endParaRPr lang="en-US"/>
          </a:p>
        </p:txBody>
      </p:sp>
    </p:spTree>
    <p:extLst>
      <p:ext uri="{BB962C8B-B14F-4D97-AF65-F5344CB8AC3E}">
        <p14:creationId xmlns:p14="http://schemas.microsoft.com/office/powerpoint/2010/main" val="217772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13</a:t>
            </a:fld>
            <a:endParaRPr lang="en-US"/>
          </a:p>
        </p:txBody>
      </p:sp>
    </p:spTree>
    <p:extLst>
      <p:ext uri="{BB962C8B-B14F-4D97-AF65-F5344CB8AC3E}">
        <p14:creationId xmlns:p14="http://schemas.microsoft.com/office/powerpoint/2010/main" val="287076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15</a:t>
            </a:fld>
            <a:endParaRPr lang="en-US"/>
          </a:p>
        </p:txBody>
      </p:sp>
    </p:spTree>
    <p:extLst>
      <p:ext uri="{BB962C8B-B14F-4D97-AF65-F5344CB8AC3E}">
        <p14:creationId xmlns:p14="http://schemas.microsoft.com/office/powerpoint/2010/main" val="53018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17</a:t>
            </a:fld>
            <a:endParaRPr lang="en-US"/>
          </a:p>
        </p:txBody>
      </p:sp>
    </p:spTree>
    <p:extLst>
      <p:ext uri="{BB962C8B-B14F-4D97-AF65-F5344CB8AC3E}">
        <p14:creationId xmlns:p14="http://schemas.microsoft.com/office/powerpoint/2010/main" val="76620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18</a:t>
            </a:fld>
            <a:endParaRPr lang="en-US"/>
          </a:p>
        </p:txBody>
      </p:sp>
    </p:spTree>
    <p:extLst>
      <p:ext uri="{BB962C8B-B14F-4D97-AF65-F5344CB8AC3E}">
        <p14:creationId xmlns:p14="http://schemas.microsoft.com/office/powerpoint/2010/main" val="228121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19</a:t>
            </a:fld>
            <a:endParaRPr lang="en-US"/>
          </a:p>
        </p:txBody>
      </p:sp>
    </p:spTree>
    <p:extLst>
      <p:ext uri="{BB962C8B-B14F-4D97-AF65-F5344CB8AC3E}">
        <p14:creationId xmlns:p14="http://schemas.microsoft.com/office/powerpoint/2010/main" val="371375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20</a:t>
            </a:fld>
            <a:endParaRPr lang="en-US"/>
          </a:p>
        </p:txBody>
      </p:sp>
    </p:spTree>
    <p:extLst>
      <p:ext uri="{BB962C8B-B14F-4D97-AF65-F5344CB8AC3E}">
        <p14:creationId xmlns:p14="http://schemas.microsoft.com/office/powerpoint/2010/main" val="187747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21</a:t>
            </a:fld>
            <a:endParaRPr lang="en-US"/>
          </a:p>
        </p:txBody>
      </p:sp>
    </p:spTree>
    <p:extLst>
      <p:ext uri="{BB962C8B-B14F-4D97-AF65-F5344CB8AC3E}">
        <p14:creationId xmlns:p14="http://schemas.microsoft.com/office/powerpoint/2010/main" val="375341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22</a:t>
            </a:fld>
            <a:endParaRPr lang="en-US"/>
          </a:p>
        </p:txBody>
      </p:sp>
    </p:spTree>
    <p:extLst>
      <p:ext uri="{BB962C8B-B14F-4D97-AF65-F5344CB8AC3E}">
        <p14:creationId xmlns:p14="http://schemas.microsoft.com/office/powerpoint/2010/main" val="275013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3</a:t>
            </a:fld>
            <a:endParaRPr lang="en-US"/>
          </a:p>
        </p:txBody>
      </p:sp>
    </p:spTree>
    <p:extLst>
      <p:ext uri="{BB962C8B-B14F-4D97-AF65-F5344CB8AC3E}">
        <p14:creationId xmlns:p14="http://schemas.microsoft.com/office/powerpoint/2010/main" val="223038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24</a:t>
            </a:fld>
            <a:endParaRPr lang="en-US"/>
          </a:p>
        </p:txBody>
      </p:sp>
    </p:spTree>
    <p:extLst>
      <p:ext uri="{BB962C8B-B14F-4D97-AF65-F5344CB8AC3E}">
        <p14:creationId xmlns:p14="http://schemas.microsoft.com/office/powerpoint/2010/main" val="148831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25</a:t>
            </a:fld>
            <a:endParaRPr lang="en-US"/>
          </a:p>
        </p:txBody>
      </p:sp>
    </p:spTree>
    <p:extLst>
      <p:ext uri="{BB962C8B-B14F-4D97-AF65-F5344CB8AC3E}">
        <p14:creationId xmlns:p14="http://schemas.microsoft.com/office/powerpoint/2010/main" val="3332899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26</a:t>
            </a:fld>
            <a:endParaRPr lang="en-US"/>
          </a:p>
        </p:txBody>
      </p:sp>
    </p:spTree>
    <p:extLst>
      <p:ext uri="{BB962C8B-B14F-4D97-AF65-F5344CB8AC3E}">
        <p14:creationId xmlns:p14="http://schemas.microsoft.com/office/powerpoint/2010/main" val="346554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27</a:t>
            </a:fld>
            <a:endParaRPr lang="en-US"/>
          </a:p>
        </p:txBody>
      </p:sp>
    </p:spTree>
    <p:extLst>
      <p:ext uri="{BB962C8B-B14F-4D97-AF65-F5344CB8AC3E}">
        <p14:creationId xmlns:p14="http://schemas.microsoft.com/office/powerpoint/2010/main" val="1199745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28</a:t>
            </a:fld>
            <a:endParaRPr lang="en-US"/>
          </a:p>
        </p:txBody>
      </p:sp>
    </p:spTree>
    <p:extLst>
      <p:ext uri="{BB962C8B-B14F-4D97-AF65-F5344CB8AC3E}">
        <p14:creationId xmlns:p14="http://schemas.microsoft.com/office/powerpoint/2010/main" val="231592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29</a:t>
            </a:fld>
            <a:endParaRPr lang="en-US"/>
          </a:p>
        </p:txBody>
      </p:sp>
    </p:spTree>
    <p:extLst>
      <p:ext uri="{BB962C8B-B14F-4D97-AF65-F5344CB8AC3E}">
        <p14:creationId xmlns:p14="http://schemas.microsoft.com/office/powerpoint/2010/main" val="769702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30</a:t>
            </a:fld>
            <a:endParaRPr lang="en-US"/>
          </a:p>
        </p:txBody>
      </p:sp>
    </p:spTree>
    <p:extLst>
      <p:ext uri="{BB962C8B-B14F-4D97-AF65-F5344CB8AC3E}">
        <p14:creationId xmlns:p14="http://schemas.microsoft.com/office/powerpoint/2010/main" val="2976956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31</a:t>
            </a:fld>
            <a:endParaRPr lang="en-US"/>
          </a:p>
        </p:txBody>
      </p:sp>
    </p:spTree>
    <p:extLst>
      <p:ext uri="{BB962C8B-B14F-4D97-AF65-F5344CB8AC3E}">
        <p14:creationId xmlns:p14="http://schemas.microsoft.com/office/powerpoint/2010/main" val="247728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34</a:t>
            </a:fld>
            <a:endParaRPr lang="en-US"/>
          </a:p>
        </p:txBody>
      </p:sp>
    </p:spTree>
    <p:extLst>
      <p:ext uri="{BB962C8B-B14F-4D97-AF65-F5344CB8AC3E}">
        <p14:creationId xmlns:p14="http://schemas.microsoft.com/office/powerpoint/2010/main" val="2747562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35</a:t>
            </a:fld>
            <a:endParaRPr lang="en-US"/>
          </a:p>
        </p:txBody>
      </p:sp>
    </p:spTree>
    <p:extLst>
      <p:ext uri="{BB962C8B-B14F-4D97-AF65-F5344CB8AC3E}">
        <p14:creationId xmlns:p14="http://schemas.microsoft.com/office/powerpoint/2010/main" val="60402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4</a:t>
            </a:fld>
            <a:endParaRPr lang="en-US"/>
          </a:p>
        </p:txBody>
      </p:sp>
    </p:spTree>
    <p:extLst>
      <p:ext uri="{BB962C8B-B14F-4D97-AF65-F5344CB8AC3E}">
        <p14:creationId xmlns:p14="http://schemas.microsoft.com/office/powerpoint/2010/main" val="1143429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BFAE8F-F8D1-402F-9255-46CB356ABDCB}" type="slidenum">
              <a:rPr lang="en-US" smtClean="0"/>
              <a:pPr/>
              <a:t>36</a:t>
            </a:fld>
            <a:endParaRPr lang="en-US"/>
          </a:p>
        </p:txBody>
      </p:sp>
    </p:spTree>
    <p:extLst>
      <p:ext uri="{BB962C8B-B14F-4D97-AF65-F5344CB8AC3E}">
        <p14:creationId xmlns:p14="http://schemas.microsoft.com/office/powerpoint/2010/main" val="43044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5</a:t>
            </a:fld>
            <a:endParaRPr lang="en-US"/>
          </a:p>
        </p:txBody>
      </p:sp>
    </p:spTree>
    <p:extLst>
      <p:ext uri="{BB962C8B-B14F-4D97-AF65-F5344CB8AC3E}">
        <p14:creationId xmlns:p14="http://schemas.microsoft.com/office/powerpoint/2010/main" val="55222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6</a:t>
            </a:fld>
            <a:endParaRPr lang="en-US"/>
          </a:p>
        </p:txBody>
      </p:sp>
    </p:spTree>
    <p:extLst>
      <p:ext uri="{BB962C8B-B14F-4D97-AF65-F5344CB8AC3E}">
        <p14:creationId xmlns:p14="http://schemas.microsoft.com/office/powerpoint/2010/main" val="319428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7</a:t>
            </a:fld>
            <a:endParaRPr lang="en-US"/>
          </a:p>
        </p:txBody>
      </p:sp>
    </p:spTree>
    <p:extLst>
      <p:ext uri="{BB962C8B-B14F-4D97-AF65-F5344CB8AC3E}">
        <p14:creationId xmlns:p14="http://schemas.microsoft.com/office/powerpoint/2010/main" val="187683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8</a:t>
            </a:fld>
            <a:endParaRPr lang="en-US"/>
          </a:p>
        </p:txBody>
      </p:sp>
    </p:spTree>
    <p:extLst>
      <p:ext uri="{BB962C8B-B14F-4D97-AF65-F5344CB8AC3E}">
        <p14:creationId xmlns:p14="http://schemas.microsoft.com/office/powerpoint/2010/main" val="327654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9</a:t>
            </a:fld>
            <a:endParaRPr lang="en-US"/>
          </a:p>
        </p:txBody>
      </p:sp>
    </p:spTree>
    <p:extLst>
      <p:ext uri="{BB962C8B-B14F-4D97-AF65-F5344CB8AC3E}">
        <p14:creationId xmlns:p14="http://schemas.microsoft.com/office/powerpoint/2010/main" val="152127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10</a:t>
            </a:fld>
            <a:endParaRPr lang="en-US"/>
          </a:p>
        </p:txBody>
      </p:sp>
    </p:spTree>
    <p:extLst>
      <p:ext uri="{BB962C8B-B14F-4D97-AF65-F5344CB8AC3E}">
        <p14:creationId xmlns:p14="http://schemas.microsoft.com/office/powerpoint/2010/main" val="327691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060556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09970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45975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buClr>
                <a:prstClr val="black"/>
              </a:buClr>
            </a:pPr>
            <a:endParaRPr lang="en-US" dirty="0">
              <a:solidFill>
                <a:srgbClr val="242852">
                  <a:shade val="9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l" eaLnBrk="1" hangingPunct="1">
              <a:buClr>
                <a:prstClr val="black"/>
              </a:buClr>
            </a:pPr>
            <a:endParaRPr lang="en-US" dirty="0">
              <a:solidFill>
                <a:srgbClr val="242852">
                  <a:shade val="90000"/>
                </a:srgb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buClr>
                <a:prstClr val="black"/>
              </a:buClr>
            </a:pPr>
            <a:fld id="{4B1D3587-F67B-4F23-9F14-113BAC3C057D}" type="slidenum">
              <a:rPr lang="en-US" smtClean="0">
                <a:solidFill>
                  <a:prstClr val="black">
                    <a:tint val="75000"/>
                  </a:prstClr>
                </a:solidFill>
              </a:rPr>
              <a:pPr>
                <a:buClr>
                  <a:prstClr val="black"/>
                </a:buClr>
              </a:pPr>
              <a:t>‹#›</a:t>
            </a:fld>
            <a:endParaRPr lang="en-US">
              <a:solidFill>
                <a:prstClr val="black">
                  <a:tint val="75000"/>
                </a:prstClr>
              </a:solidFill>
            </a:endParaRPr>
          </a:p>
        </p:txBody>
      </p:sp>
    </p:spTree>
    <p:extLst>
      <p:ext uri="{BB962C8B-B14F-4D97-AF65-F5344CB8AC3E}">
        <p14:creationId xmlns:p14="http://schemas.microsoft.com/office/powerpoint/2010/main" val="21281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buClr>
                <a:prstClr val="black"/>
              </a:buClr>
            </a:pPr>
            <a:endParaRPr lang="en-US" dirty="0">
              <a:solidFill>
                <a:srgbClr val="242852">
                  <a:shade val="9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l" eaLnBrk="1" hangingPunct="1">
              <a:buClr>
                <a:prstClr val="black"/>
              </a:buClr>
            </a:pPr>
            <a:endParaRPr lang="en-US" dirty="0">
              <a:solidFill>
                <a:srgbClr val="242852">
                  <a:shade val="90000"/>
                </a:srgb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buClr>
                <a:prstClr val="black"/>
              </a:buClr>
            </a:pPr>
            <a:fld id="{4B1D3587-F67B-4F23-9F14-113BAC3C057D}" type="slidenum">
              <a:rPr lang="en-US" smtClean="0">
                <a:solidFill>
                  <a:prstClr val="black">
                    <a:tint val="75000"/>
                  </a:prstClr>
                </a:solidFill>
              </a:rPr>
              <a:pPr>
                <a:buClr>
                  <a:prstClr val="black"/>
                </a:buClr>
              </a:pPr>
              <a:t>‹#›</a:t>
            </a:fld>
            <a:endParaRPr lang="en-US">
              <a:solidFill>
                <a:prstClr val="black">
                  <a:tint val="75000"/>
                </a:prstClr>
              </a:solidFill>
            </a:endParaRPr>
          </a:p>
        </p:txBody>
      </p:sp>
    </p:spTree>
    <p:extLst>
      <p:ext uri="{BB962C8B-B14F-4D97-AF65-F5344CB8AC3E}">
        <p14:creationId xmlns:p14="http://schemas.microsoft.com/office/powerpoint/2010/main" val="171668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99938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6819D-402E-4BAF-87A6-1F72B30DFF01}"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32221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819D-402E-4BAF-87A6-1F72B30DFF01}"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4163814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6819D-402E-4BAF-87A6-1F72B30DFF01}"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939590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6819D-402E-4BAF-87A6-1F72B30DFF01}"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2795240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6819D-402E-4BAF-87A6-1F72B30DFF01}"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200218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1416940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6819D-402E-4BAF-87A6-1F72B30DFF01}"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2581788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6819D-402E-4BAF-87A6-1F72B30DFF01}"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369728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6819D-402E-4BAF-87A6-1F72B30DFF01}"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110326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6819D-402E-4BAF-87A6-1F72B30DFF01}"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3326405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819D-402E-4BAF-87A6-1F72B30DFF01}"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797743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819D-402E-4BAF-87A6-1F72B30DFF01}"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2579038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6819D-402E-4BAF-87A6-1F72B30DFF01}"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CEED7-00DF-4E61-9E9A-952910E4866D}" type="slidenum">
              <a:rPr lang="en-US" smtClean="0"/>
              <a:t>‹#›</a:t>
            </a:fld>
            <a:endParaRPr lang="en-US"/>
          </a:p>
        </p:txBody>
      </p:sp>
    </p:spTree>
    <p:extLst>
      <p:ext uri="{BB962C8B-B14F-4D97-AF65-F5344CB8AC3E}">
        <p14:creationId xmlns:p14="http://schemas.microsoft.com/office/powerpoint/2010/main" val="60439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63707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88167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616812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505200" y="6176433"/>
            <a:ext cx="2133600" cy="365125"/>
          </a:xfrm>
          <a:prstGeom prst="rect">
            <a:avLst/>
          </a:prstGeom>
        </p:spPr>
        <p:txBody>
          <a:bodyPr/>
          <a:lstStyle>
            <a:lvl1pPr algn="ctr">
              <a:defRPr/>
            </a:lvl1p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862252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176433"/>
            <a:ext cx="2133600" cy="365125"/>
          </a:xfrm>
          <a:prstGeom prst="rect">
            <a:avLst/>
          </a:prstGeom>
        </p:spPr>
        <p:txBody>
          <a:bodyPr/>
          <a:lstStyle>
            <a:lvl1pPr>
              <a:defRPr/>
            </a:lvl1pPr>
          </a:lstStyle>
          <a:p>
            <a:r>
              <a:rPr lang="en-US" dirty="0" smtClean="0">
                <a:solidFill>
                  <a:srgbClr val="4F81BD">
                    <a:lumMod val="60000"/>
                    <a:lumOff val="40000"/>
                  </a:srgbClr>
                </a:solidFill>
              </a:rPr>
              <a:t>Itu150.org</a:t>
            </a:r>
            <a:endParaRPr lang="en-US" dirty="0">
              <a:solidFill>
                <a:srgbClr val="4F81BD">
                  <a:lumMod val="60000"/>
                  <a:lumOff val="40000"/>
                </a:srgbClr>
              </a:solidFill>
            </a:endParaRPr>
          </a:p>
        </p:txBody>
      </p:sp>
      <p:sp>
        <p:nvSpPr>
          <p:cNvPr id="2" name="TextBox 1"/>
          <p:cNvSpPr txBox="1"/>
          <p:nvPr userDrawn="1"/>
        </p:nvSpPr>
        <p:spPr>
          <a:xfrm>
            <a:off x="7620000" y="152400"/>
            <a:ext cx="1295400" cy="261610"/>
          </a:xfrm>
          <a:prstGeom prst="rect">
            <a:avLst/>
          </a:prstGeom>
          <a:noFill/>
        </p:spPr>
        <p:txBody>
          <a:bodyPr wrap="square" rtlCol="0">
            <a:spAutoFit/>
          </a:bodyPr>
          <a:lstStyle/>
          <a:p>
            <a:pPr algn="r"/>
            <a:fld id="{1856537D-2D97-4921-A37A-2D78B1385726}" type="slidenum">
              <a:rPr lang="en-US" sz="1100" smtClean="0">
                <a:solidFill>
                  <a:srgbClr val="7D8F8E"/>
                </a:solidFill>
              </a:rPr>
              <a:pPr algn="r"/>
              <a:t>‹#›</a:t>
            </a:fld>
            <a:endParaRPr lang="en-US" sz="1100" dirty="0">
              <a:solidFill>
                <a:srgbClr val="7D8F8E"/>
              </a:solidFill>
            </a:endParaRPr>
          </a:p>
        </p:txBody>
      </p:sp>
    </p:spTree>
    <p:extLst>
      <p:ext uri="{BB962C8B-B14F-4D97-AF65-F5344CB8AC3E}">
        <p14:creationId xmlns:p14="http://schemas.microsoft.com/office/powerpoint/2010/main" val="23081320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1207762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190244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125623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4" r:id="rId12"/>
    <p:sldLayoutId id="2147483891" r:id="rId13"/>
    <p:sldLayoutId id="2147483902"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6819D-402E-4BAF-87A6-1F72B30DFF01}" type="datetimeFigureOut">
              <a:rPr lang="en-US" smtClean="0"/>
              <a:t>9/17/2015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CEED7-00DF-4E61-9E9A-952910E4866D}" type="slidenum">
              <a:rPr lang="en-US" smtClean="0"/>
              <a:t>‹#›</a:t>
            </a:fld>
            <a:endParaRPr lang="en-US"/>
          </a:p>
        </p:txBody>
      </p:sp>
    </p:spTree>
    <p:extLst>
      <p:ext uri="{BB962C8B-B14F-4D97-AF65-F5344CB8AC3E}">
        <p14:creationId xmlns:p14="http://schemas.microsoft.com/office/powerpoint/2010/main" val="415870590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gif"/><Relationship Id="rId12" Type="http://schemas.openxmlformats.org/officeDocument/2006/relationships/image" Target="../media/image21.gif"/><Relationship Id="rId17" Type="http://schemas.openxmlformats.org/officeDocument/2006/relationships/image" Target="../media/image26.jpeg"/><Relationship Id="rId2" Type="http://schemas.openxmlformats.org/officeDocument/2006/relationships/notesSlide" Target="../notesSlides/notesSlide11.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hyperlink" Target="http://web/ITU-R/go/wrc-07-asmg/en" TargetMode="External"/><Relationship Id="rId13" Type="http://schemas.openxmlformats.org/officeDocument/2006/relationships/image" Target="../media/image46.png"/><Relationship Id="rId3" Type="http://schemas.openxmlformats.org/officeDocument/2006/relationships/image" Target="../media/image37.wmf"/><Relationship Id="rId7" Type="http://schemas.openxmlformats.org/officeDocument/2006/relationships/image" Target="../media/image41.png"/><Relationship Id="rId12" Type="http://schemas.openxmlformats.org/officeDocument/2006/relationships/image" Target="../media/image45.w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4.jpe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3.jpeg"/><Relationship Id="rId4" Type="http://schemas.openxmlformats.org/officeDocument/2006/relationships/image" Target="../media/image38.png"/><Relationship Id="rId9" Type="http://schemas.openxmlformats.org/officeDocument/2006/relationships/image" Target="../media/image42.jpeg"/><Relationship Id="rId14"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9.jpe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52.png"/><Relationship Id="rId5" Type="http://schemas.openxmlformats.org/officeDocument/2006/relationships/image" Target="../media/image38.png"/><Relationship Id="rId10" Type="http://schemas.openxmlformats.org/officeDocument/2006/relationships/image" Target="../media/image51.jpeg"/><Relationship Id="rId4" Type="http://schemas.openxmlformats.org/officeDocument/2006/relationships/image" Target="../media/image41.png"/><Relationship Id="rId9" Type="http://schemas.openxmlformats.org/officeDocument/2006/relationships/hyperlink" Target="http://www.itu.int/en/ITU-R/conferences/wrc/2015/Pages/reg-prep.aspx#cep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5" Type="http://schemas.openxmlformats.org/officeDocument/2006/relationships/image" Target="../media/image43.jpe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p:spPr>
        <p:txBody>
          <a:bodyPr>
            <a:noAutofit/>
          </a:bodyPr>
          <a:lstStyle/>
          <a:p>
            <a:r>
              <a:rPr lang="en-US" sz="4800" dirty="0" smtClean="0">
                <a:latin typeface="+mj-lt"/>
              </a:rPr>
              <a:t>AMBASSADORS’MEETING</a:t>
            </a:r>
            <a:br>
              <a:rPr lang="en-US" sz="4800" dirty="0" smtClean="0">
                <a:latin typeface="+mj-lt"/>
              </a:rPr>
            </a:br>
            <a:r>
              <a:rPr lang="en-US" sz="3200" dirty="0" smtClean="0">
                <a:latin typeface="+mj-lt"/>
              </a:rPr>
              <a:t>17 SEPTEMBER 2015</a:t>
            </a:r>
            <a:endParaRPr lang="en-US" sz="3200" dirty="0">
              <a:latin typeface="+mj-lt"/>
            </a:endParaRP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a:t>
            </a:fld>
            <a:endParaRPr lang="en-US" dirty="0">
              <a:solidFill>
                <a:srgbClr val="4F81BD">
                  <a:lumMod val="60000"/>
                  <a:lumOff val="40000"/>
                </a:srgbClr>
              </a:solidFill>
            </a:endParaRPr>
          </a:p>
        </p:txBody>
      </p:sp>
    </p:spTree>
    <p:extLst>
      <p:ext uri="{BB962C8B-B14F-4D97-AF65-F5344CB8AC3E}">
        <p14:creationId xmlns:p14="http://schemas.microsoft.com/office/powerpoint/2010/main" val="280151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10</a:t>
            </a:fld>
            <a:endParaRPr lang="en-US">
              <a:solidFill>
                <a:srgbClr val="4F81BD">
                  <a:lumMod val="60000"/>
                  <a:lumOff val="40000"/>
                </a:srgbClr>
              </a:solidFill>
            </a:endParaRPr>
          </a:p>
        </p:txBody>
      </p:sp>
      <p:pic>
        <p:nvPicPr>
          <p:cNvPr id="4" name="Picture 3"/>
          <p:cNvPicPr>
            <a:picLocks noChangeAspect="1"/>
          </p:cNvPicPr>
          <p:nvPr/>
        </p:nvPicPr>
        <p:blipFill rotWithShape="1">
          <a:blip r:embed="rId3"/>
          <a:srcRect r="4805"/>
          <a:stretch/>
        </p:blipFill>
        <p:spPr>
          <a:xfrm>
            <a:off x="4710447" y="1756246"/>
            <a:ext cx="4134005" cy="2598386"/>
          </a:xfrm>
          <a:prstGeom prst="rect">
            <a:avLst/>
          </a:prstGeom>
          <a:effectLst/>
        </p:spPr>
      </p:pic>
      <p:sp>
        <p:nvSpPr>
          <p:cNvPr id="5" name="TextBox 4"/>
          <p:cNvSpPr txBox="1"/>
          <p:nvPr/>
        </p:nvSpPr>
        <p:spPr>
          <a:xfrm>
            <a:off x="319486" y="1859600"/>
            <a:ext cx="463351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CIRT </a:t>
            </a:r>
            <a:r>
              <a:rPr lang="en-US" sz="2400" dirty="0"/>
              <a:t>assessments </a:t>
            </a:r>
            <a:r>
              <a:rPr lang="en-US" sz="2400" dirty="0" smtClean="0"/>
              <a:t>for 65</a:t>
            </a:r>
            <a:r>
              <a:rPr lang="en-US" sz="2400" dirty="0"/>
              <a:t> </a:t>
            </a:r>
            <a:r>
              <a:rPr lang="en-US" sz="2400" dirty="0" smtClean="0"/>
              <a:t>countries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Supported operational CIRTs in 11 countries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fr-CH" sz="2400" dirty="0" smtClean="0"/>
              <a:t>CIRT </a:t>
            </a:r>
            <a:r>
              <a:rPr lang="fr-CH" sz="2400" dirty="0" err="1" smtClean="0"/>
              <a:t>projects</a:t>
            </a:r>
            <a:r>
              <a:rPr lang="fr-CH" sz="2400" dirty="0" smtClean="0"/>
              <a:t> </a:t>
            </a:r>
            <a:r>
              <a:rPr lang="fr-CH" sz="2400" dirty="0" err="1" smtClean="0"/>
              <a:t>under</a:t>
            </a:r>
            <a:r>
              <a:rPr lang="fr-CH" sz="2400" dirty="0" smtClean="0"/>
              <a:t> </a:t>
            </a:r>
            <a:r>
              <a:rPr lang="fr-CH" sz="2400" dirty="0" err="1" smtClean="0"/>
              <a:t>execution</a:t>
            </a:r>
            <a:r>
              <a:rPr lang="fr-CH" sz="2400" dirty="0" smtClean="0"/>
              <a:t> in 4 countries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11 </a:t>
            </a:r>
            <a:r>
              <a:rPr lang="en-US" sz="2400" dirty="0"/>
              <a:t>cyber </a:t>
            </a:r>
            <a:r>
              <a:rPr lang="en-US" sz="2400" dirty="0" smtClean="0"/>
              <a:t>drills with </a:t>
            </a:r>
            <a:r>
              <a:rPr lang="en-US" sz="2400" dirty="0"/>
              <a:t>participation of over 100 </a:t>
            </a:r>
            <a:r>
              <a:rPr lang="en-US" sz="2400" dirty="0" smtClean="0"/>
              <a:t>countries</a:t>
            </a:r>
            <a:endParaRPr lang="en-US" sz="2400" dirty="0"/>
          </a:p>
        </p:txBody>
      </p:sp>
      <p:sp>
        <p:nvSpPr>
          <p:cNvPr id="6" name="TextBox 5"/>
          <p:cNvSpPr txBox="1"/>
          <p:nvPr/>
        </p:nvSpPr>
        <p:spPr>
          <a:xfrm>
            <a:off x="357167" y="609600"/>
            <a:ext cx="8487285" cy="954107"/>
          </a:xfrm>
          <a:prstGeom prst="rect">
            <a:avLst/>
          </a:prstGeom>
          <a:noFill/>
        </p:spPr>
        <p:txBody>
          <a:bodyPr wrap="square" rtlCol="0">
            <a:spAutoFit/>
          </a:bodyPr>
          <a:lstStyle/>
          <a:p>
            <a:pPr algn="ctr"/>
            <a:r>
              <a:rPr lang="en-US" sz="2800" b="1" dirty="0" smtClean="0">
                <a:solidFill>
                  <a:schemeClr val="accent1">
                    <a:lumMod val="75000"/>
                  </a:schemeClr>
                </a:solidFill>
              </a:rPr>
              <a:t>ITU National </a:t>
            </a:r>
            <a:r>
              <a:rPr lang="en-US" sz="2800" b="1" dirty="0">
                <a:solidFill>
                  <a:schemeClr val="accent1">
                    <a:lumMod val="75000"/>
                  </a:schemeClr>
                </a:solidFill>
              </a:rPr>
              <a:t>Computer Incident Response </a:t>
            </a:r>
            <a:r>
              <a:rPr lang="en-US" sz="2800" b="1" dirty="0" smtClean="0">
                <a:solidFill>
                  <a:schemeClr val="accent1">
                    <a:lumMod val="75000"/>
                  </a:schemeClr>
                </a:solidFill>
              </a:rPr>
              <a:t>Team (CIRT) Programme: enabling the first line of cyber-response</a:t>
            </a:r>
            <a:endParaRPr lang="en-US" sz="2000" b="1" dirty="0" smtClean="0">
              <a:solidFill>
                <a:schemeClr val="accent1">
                  <a:lumMod val="75000"/>
                </a:schemeClr>
              </a:solidFill>
            </a:endParaRPr>
          </a:p>
        </p:txBody>
      </p:sp>
      <p:sp>
        <p:nvSpPr>
          <p:cNvPr id="7" name="TextBox 6"/>
          <p:cNvSpPr txBox="1"/>
          <p:nvPr/>
        </p:nvSpPr>
        <p:spPr>
          <a:xfrm>
            <a:off x="4864056" y="4831400"/>
            <a:ext cx="4120051" cy="461665"/>
          </a:xfrm>
          <a:prstGeom prst="rect">
            <a:avLst/>
          </a:prstGeom>
          <a:noFill/>
        </p:spPr>
        <p:txBody>
          <a:bodyPr wrap="square" rtlCol="0">
            <a:spAutoFit/>
          </a:bodyPr>
          <a:lstStyle/>
          <a:p>
            <a:pPr algn="ctr"/>
            <a:r>
              <a:rPr lang="en-US" sz="2400" b="1" dirty="0" smtClean="0">
                <a:solidFill>
                  <a:srgbClr val="4F81BD">
                    <a:lumMod val="75000"/>
                  </a:srgbClr>
                </a:solidFill>
              </a:rPr>
              <a:t>92</a:t>
            </a:r>
            <a:r>
              <a:rPr lang="en-US" sz="2400" b="1" dirty="0" smtClean="0">
                <a:solidFill>
                  <a:prstClr val="black"/>
                </a:solidFill>
              </a:rPr>
              <a:t> Countries with </a:t>
            </a:r>
            <a:r>
              <a:rPr lang="en-US" sz="2400" b="1" u="sng" dirty="0" smtClean="0">
                <a:solidFill>
                  <a:prstClr val="black"/>
                </a:solidFill>
              </a:rPr>
              <a:t>no</a:t>
            </a:r>
            <a:r>
              <a:rPr lang="en-US" sz="2400" b="1" dirty="0" smtClean="0">
                <a:solidFill>
                  <a:prstClr val="black"/>
                </a:solidFill>
              </a:rPr>
              <a:t> CIRTs</a:t>
            </a:r>
          </a:p>
        </p:txBody>
      </p:sp>
    </p:spTree>
    <p:extLst>
      <p:ext uri="{BB962C8B-B14F-4D97-AF65-F5344CB8AC3E}">
        <p14:creationId xmlns:p14="http://schemas.microsoft.com/office/powerpoint/2010/main" val="61917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7416" y="5119009"/>
            <a:ext cx="9333967" cy="830997"/>
          </a:xfrm>
          <a:prstGeom prst="rect">
            <a:avLst/>
          </a:prstGeom>
          <a:noFill/>
        </p:spPr>
        <p:txBody>
          <a:bodyPr wrap="square" rtlCol="0">
            <a:spAutoFit/>
          </a:bodyPr>
          <a:lstStyle/>
          <a:p>
            <a:pPr algn="ctr"/>
            <a:r>
              <a:rPr lang="en-US" sz="2400" b="1" dirty="0" smtClean="0">
                <a:latin typeface="Calibri" pitchFamily="34" charset="0"/>
              </a:rPr>
              <a:t>In partnership with </a:t>
            </a:r>
            <a:r>
              <a:rPr lang="en-US" sz="2400" b="1" dirty="0">
                <a:solidFill>
                  <a:srgbClr val="4F81BD">
                    <a:lumMod val="75000"/>
                  </a:srgbClr>
                </a:solidFill>
              </a:rPr>
              <a:t>34</a:t>
            </a:r>
            <a:r>
              <a:rPr lang="en-US" sz="2400" b="1" dirty="0" smtClean="0">
                <a:latin typeface="Calibri" pitchFamily="34" charset="0"/>
              </a:rPr>
              <a:t> intergovernmental, private sector, civil society and other organizations</a:t>
            </a:r>
            <a:endParaRPr lang="en-US" sz="2400" b="1" dirty="0">
              <a:latin typeface="Calibri" pitchFamily="34" charset="0"/>
            </a:endParaRPr>
          </a:p>
        </p:txBody>
      </p:sp>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11</a:t>
            </a:fld>
            <a:endParaRPr lang="en-US">
              <a:solidFill>
                <a:srgbClr val="4F81BD">
                  <a:lumMod val="60000"/>
                  <a:lumOff val="40000"/>
                </a:srgbClr>
              </a:solidFill>
            </a:endParaRPr>
          </a:p>
        </p:txBody>
      </p:sp>
      <p:pic>
        <p:nvPicPr>
          <p:cNvPr id="15" name="Picture 3"/>
          <p:cNvPicPr>
            <a:picLocks noChangeAspect="1" noChangeArrowheads="1"/>
          </p:cNvPicPr>
          <p:nvPr/>
        </p:nvPicPr>
        <p:blipFill rotWithShape="1">
          <a:blip r:embed="rId3" cstate="email"/>
          <a:srcRect t="8393"/>
          <a:stretch/>
        </p:blipFill>
        <p:spPr bwMode="auto">
          <a:xfrm>
            <a:off x="2516220" y="3207266"/>
            <a:ext cx="1609547" cy="1686073"/>
          </a:xfrm>
          <a:prstGeom prst="rect">
            <a:avLst/>
          </a:prstGeom>
          <a:ln>
            <a:solidFill>
              <a:srgbClr val="4C6ECC"/>
            </a:solidFill>
          </a:ln>
          <a:effectLst/>
        </p:spPr>
      </p:pic>
      <p:pic>
        <p:nvPicPr>
          <p:cNvPr id="16"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1"/>
          <a:stretch/>
        </p:blipFill>
        <p:spPr bwMode="auto">
          <a:xfrm>
            <a:off x="4690222" y="1155487"/>
            <a:ext cx="1584174" cy="22956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956" y="3200400"/>
            <a:ext cx="1009274" cy="142722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3218" y="1159926"/>
            <a:ext cx="2016222" cy="1132860"/>
          </a:xfrm>
          <a:prstGeom prst="rect">
            <a:avLst/>
          </a:prstGeom>
        </p:spPr>
      </p:pic>
      <p:sp>
        <p:nvSpPr>
          <p:cNvPr id="19" name="TextBox 18"/>
          <p:cNvSpPr txBox="1"/>
          <p:nvPr/>
        </p:nvSpPr>
        <p:spPr>
          <a:xfrm>
            <a:off x="530450" y="4363413"/>
            <a:ext cx="2672361" cy="707886"/>
          </a:xfrm>
          <a:prstGeom prst="rect">
            <a:avLst/>
          </a:prstGeom>
          <a:noFill/>
        </p:spPr>
        <p:txBody>
          <a:bodyPr wrap="square" rtlCol="0">
            <a:spAutoFit/>
          </a:bodyPr>
          <a:lstStyle/>
          <a:p>
            <a:r>
              <a:rPr lang="en-US" sz="2000" dirty="0" smtClean="0">
                <a:latin typeface="Calibri" pitchFamily="34" charset="0"/>
                <a:ea typeface="Gulim" pitchFamily="34" charset="-127"/>
                <a:cs typeface="Calibri" pitchFamily="34" charset="0"/>
              </a:rPr>
              <a:t>Surveys </a:t>
            </a:r>
            <a:r>
              <a:rPr lang="en-US" sz="2000" dirty="0">
                <a:latin typeface="Calibri" pitchFamily="34" charset="0"/>
                <a:ea typeface="Gulim" pitchFamily="34" charset="-127"/>
                <a:cs typeface="Calibri" pitchFamily="34" charset="0"/>
              </a:rPr>
              <a:t>with </a:t>
            </a:r>
            <a:endParaRPr lang="en-US" sz="2000" dirty="0" smtClean="0">
              <a:latin typeface="Calibri" pitchFamily="34" charset="0"/>
              <a:ea typeface="Gulim" pitchFamily="34" charset="-127"/>
              <a:cs typeface="Calibri" pitchFamily="34" charset="0"/>
            </a:endParaRPr>
          </a:p>
          <a:p>
            <a:r>
              <a:rPr lang="en-US" sz="2000" dirty="0" smtClean="0">
                <a:latin typeface="Calibri" pitchFamily="34" charset="0"/>
                <a:ea typeface="Gulim" pitchFamily="34" charset="-127"/>
                <a:cs typeface="Calibri" pitchFamily="34" charset="0"/>
              </a:rPr>
              <a:t>policy </a:t>
            </a:r>
            <a:r>
              <a:rPr lang="en-US" sz="2000" dirty="0">
                <a:latin typeface="Calibri" pitchFamily="34" charset="0"/>
                <a:ea typeface="Gulim" pitchFamily="34" charset="-127"/>
                <a:cs typeface="Calibri" pitchFamily="34" charset="0"/>
              </a:rPr>
              <a:t>makers </a:t>
            </a:r>
          </a:p>
        </p:txBody>
      </p:sp>
      <p:sp>
        <p:nvSpPr>
          <p:cNvPr id="20" name="TextBox 19"/>
          <p:cNvSpPr txBox="1"/>
          <p:nvPr/>
        </p:nvSpPr>
        <p:spPr>
          <a:xfrm>
            <a:off x="7467600" y="4597361"/>
            <a:ext cx="2880320" cy="400110"/>
          </a:xfrm>
          <a:prstGeom prst="rect">
            <a:avLst/>
          </a:prstGeom>
          <a:noFill/>
        </p:spPr>
        <p:txBody>
          <a:bodyPr wrap="square" rtlCol="0">
            <a:spAutoFit/>
          </a:bodyPr>
          <a:lstStyle/>
          <a:p>
            <a:r>
              <a:rPr lang="en-US" sz="2000" dirty="0" smtClean="0">
                <a:latin typeface="Calibri" pitchFamily="34" charset="0"/>
                <a:ea typeface="Gulim" pitchFamily="34" charset="-127"/>
                <a:cs typeface="Calibri" pitchFamily="34" charset="0"/>
              </a:rPr>
              <a:t>Case </a:t>
            </a:r>
            <a:r>
              <a:rPr lang="en-US" sz="2000" dirty="0">
                <a:latin typeface="Calibri" pitchFamily="34" charset="0"/>
                <a:ea typeface="Gulim" pitchFamily="34" charset="-127"/>
                <a:cs typeface="Calibri" pitchFamily="34" charset="0"/>
              </a:rPr>
              <a:t>studies </a:t>
            </a:r>
          </a:p>
        </p:txBody>
      </p:sp>
      <p:sp>
        <p:nvSpPr>
          <p:cNvPr id="21" name="TextBox 20"/>
          <p:cNvSpPr txBox="1"/>
          <p:nvPr/>
        </p:nvSpPr>
        <p:spPr>
          <a:xfrm>
            <a:off x="6677808" y="2379126"/>
            <a:ext cx="2466192" cy="707886"/>
          </a:xfrm>
          <a:prstGeom prst="rect">
            <a:avLst/>
          </a:prstGeom>
          <a:noFill/>
        </p:spPr>
        <p:txBody>
          <a:bodyPr wrap="square" rtlCol="0">
            <a:spAutoFit/>
          </a:bodyPr>
          <a:lstStyle/>
          <a:p>
            <a:r>
              <a:rPr lang="en-US" sz="2000" dirty="0" smtClean="0">
                <a:latin typeface="Calibri" pitchFamily="34" charset="0"/>
                <a:ea typeface="Gulim" pitchFamily="34" charset="-127"/>
                <a:cs typeface="Calibri" pitchFamily="34" charset="0"/>
              </a:rPr>
              <a:t>Knowledge base of </a:t>
            </a:r>
          </a:p>
          <a:p>
            <a:r>
              <a:rPr lang="en-US" sz="2000" dirty="0" smtClean="0">
                <a:latin typeface="Calibri" pitchFamily="34" charset="0"/>
                <a:ea typeface="Gulim" pitchFamily="34" charset="-127"/>
                <a:cs typeface="Calibri" pitchFamily="34" charset="0"/>
              </a:rPr>
              <a:t>countries </a:t>
            </a:r>
            <a:r>
              <a:rPr lang="en-US" sz="2000" dirty="0">
                <a:latin typeface="Calibri" pitchFamily="34" charset="0"/>
                <a:ea typeface="Gulim" pitchFamily="34" charset="-127"/>
                <a:cs typeface="Calibri" pitchFamily="34" charset="0"/>
              </a:rPr>
              <a:t>profiles</a:t>
            </a:r>
          </a:p>
        </p:txBody>
      </p:sp>
      <p:sp>
        <p:nvSpPr>
          <p:cNvPr id="22" name="TextBox 21"/>
          <p:cNvSpPr txBox="1"/>
          <p:nvPr/>
        </p:nvSpPr>
        <p:spPr>
          <a:xfrm>
            <a:off x="4529179" y="3523589"/>
            <a:ext cx="2672361" cy="400110"/>
          </a:xfrm>
          <a:prstGeom prst="rect">
            <a:avLst/>
          </a:prstGeom>
          <a:noFill/>
        </p:spPr>
        <p:txBody>
          <a:bodyPr wrap="square" rtlCol="0">
            <a:spAutoFit/>
          </a:bodyPr>
          <a:lstStyle/>
          <a:p>
            <a:r>
              <a:rPr lang="en-US" sz="2000" dirty="0">
                <a:latin typeface="Calibri" pitchFamily="34" charset="0"/>
                <a:ea typeface="Gulim" pitchFamily="34" charset="-127"/>
                <a:cs typeface="Calibri" pitchFamily="34" charset="0"/>
              </a:rPr>
              <a:t>Data collection</a:t>
            </a:r>
          </a:p>
        </p:txBody>
      </p:sp>
      <p:sp>
        <p:nvSpPr>
          <p:cNvPr id="23" name="TextBox 22"/>
          <p:cNvSpPr txBox="1"/>
          <p:nvPr/>
        </p:nvSpPr>
        <p:spPr>
          <a:xfrm>
            <a:off x="279773" y="533400"/>
            <a:ext cx="8116833" cy="584775"/>
          </a:xfrm>
          <a:prstGeom prst="rect">
            <a:avLst/>
          </a:prstGeom>
          <a:noFill/>
        </p:spPr>
        <p:txBody>
          <a:bodyPr wrap="square" rtlCol="0">
            <a:spAutoFit/>
          </a:bodyPr>
          <a:lstStyle/>
          <a:p>
            <a:pPr algn="ctr"/>
            <a:r>
              <a:rPr lang="en-US" sz="3200" b="1" dirty="0">
                <a:solidFill>
                  <a:schemeClr val="accent1">
                    <a:lumMod val="75000"/>
                  </a:schemeClr>
                </a:solidFill>
                <a:sym typeface="Arial" pitchFamily="34" charset="0"/>
              </a:rPr>
              <a:t>Child Online Protection (COP) Initiative </a:t>
            </a:r>
            <a:endParaRPr lang="en-US" sz="3200" b="1" kern="0" dirty="0">
              <a:solidFill>
                <a:srgbClr val="1B5BA2"/>
              </a:solidFill>
              <a:latin typeface="Calibri" pitchFamily="34" charset="0"/>
              <a:ea typeface="+mj-ea"/>
              <a:cs typeface="Calibri" pitchFamily="34" charset="0"/>
            </a:endParaRPr>
          </a:p>
        </p:txBody>
      </p:sp>
      <p:pic>
        <p:nvPicPr>
          <p:cNvPr id="24"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940" t="8452" r="18535" b="13000"/>
          <a:stretch/>
        </p:blipFill>
        <p:spPr bwMode="auto">
          <a:xfrm>
            <a:off x="737171" y="1341865"/>
            <a:ext cx="2166034" cy="1622048"/>
          </a:xfrm>
          <a:prstGeom prst="rect">
            <a:avLst/>
          </a:prstGeom>
          <a:noFill/>
          <a:ln w="9525">
            <a:solidFill>
              <a:srgbClr val="4C6E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37171" y="2979993"/>
            <a:ext cx="2672361" cy="707886"/>
          </a:xfrm>
          <a:prstGeom prst="rect">
            <a:avLst/>
          </a:prstGeom>
          <a:noFill/>
        </p:spPr>
        <p:txBody>
          <a:bodyPr wrap="square" rtlCol="0">
            <a:spAutoFit/>
          </a:bodyPr>
          <a:lstStyle/>
          <a:p>
            <a:r>
              <a:rPr lang="en-US" sz="2000" dirty="0" smtClean="0">
                <a:latin typeface="Calibri" pitchFamily="34" charset="0"/>
                <a:ea typeface="Gulim" pitchFamily="34" charset="-127"/>
                <a:cs typeface="Calibri" pitchFamily="34" charset="0"/>
              </a:rPr>
              <a:t>Guidelines for stakeholders</a:t>
            </a:r>
            <a:endParaRPr lang="en-US" sz="2000" dirty="0">
              <a:latin typeface="Calibri" pitchFamily="34" charset="0"/>
              <a:ea typeface="Gulim" pitchFamily="34" charset="-127"/>
              <a:cs typeface="Calibri" pitchFamily="34" charset="0"/>
            </a:endParaRPr>
          </a:p>
        </p:txBody>
      </p:sp>
    </p:spTree>
    <p:extLst>
      <p:ext uri="{BB962C8B-B14F-4D97-AF65-F5344CB8AC3E}">
        <p14:creationId xmlns:p14="http://schemas.microsoft.com/office/powerpoint/2010/main" val="156837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12</a:t>
            </a:fld>
            <a:endParaRPr lang="en-US">
              <a:solidFill>
                <a:srgbClr val="4F81BD">
                  <a:lumMod val="60000"/>
                  <a:lumOff val="40000"/>
                </a:srgbClr>
              </a:solidFill>
            </a:endParaRPr>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5198" y="2994933"/>
            <a:ext cx="1151602" cy="117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351" y="1852622"/>
            <a:ext cx="1708883" cy="11107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32" y="4919995"/>
            <a:ext cx="1766006" cy="794703"/>
          </a:xfrm>
          <a:prstGeom prst="rect">
            <a:avLst/>
          </a:prstGeom>
        </p:spPr>
      </p:pic>
      <p:pic>
        <p:nvPicPr>
          <p:cNvPr id="8" name="Picture 3"/>
          <p:cNvPicPr>
            <a:picLocks noChangeAspect="1" noChangeArrowheads="1"/>
          </p:cNvPicPr>
          <p:nvPr/>
        </p:nvPicPr>
        <p:blipFill>
          <a:blip r:embed="rId6" cstate="print">
            <a:lum contrast="10000"/>
          </a:blip>
          <a:srcRect/>
          <a:stretch>
            <a:fillRect/>
          </a:stretch>
        </p:blipFill>
        <p:spPr bwMode="auto">
          <a:xfrm>
            <a:off x="4775005" y="1474215"/>
            <a:ext cx="2688931" cy="700242"/>
          </a:xfrm>
          <a:prstGeom prst="rect">
            <a:avLst/>
          </a:prstGeom>
          <a:noFill/>
          <a:ln w="9525">
            <a:noFill/>
            <a:miter lim="800000"/>
            <a:headEnd/>
            <a:tailEnd/>
          </a:ln>
        </p:spPr>
      </p:pic>
      <p:sp>
        <p:nvSpPr>
          <p:cNvPr id="9" name="Rectangle 8"/>
          <p:cNvSpPr>
            <a:spLocks noChangeArrowheads="1"/>
          </p:cNvSpPr>
          <p:nvPr/>
        </p:nvSpPr>
        <p:spPr bwMode="auto">
          <a:xfrm>
            <a:off x="971049" y="632690"/>
            <a:ext cx="7134461" cy="7761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800" b="1" dirty="0" smtClean="0">
                <a:solidFill>
                  <a:schemeClr val="accent1">
                    <a:lumMod val="75000"/>
                  </a:schemeClr>
                </a:solidFill>
                <a:sym typeface="Arial" pitchFamily="34" charset="0"/>
              </a:rPr>
              <a:t>Building a global </a:t>
            </a:r>
            <a:r>
              <a:rPr lang="en-US" sz="2800" b="1" dirty="0" err="1" smtClean="0">
                <a:solidFill>
                  <a:schemeClr val="accent1">
                    <a:lumMod val="75000"/>
                  </a:schemeClr>
                </a:solidFill>
                <a:sym typeface="Arial" pitchFamily="34" charset="0"/>
              </a:rPr>
              <a:t>multistakeholder</a:t>
            </a:r>
            <a:r>
              <a:rPr lang="en-US" sz="2800" b="1" dirty="0" smtClean="0">
                <a:solidFill>
                  <a:schemeClr val="accent1">
                    <a:lumMod val="75000"/>
                  </a:schemeClr>
                </a:solidFill>
                <a:sym typeface="Arial" pitchFamily="34" charset="0"/>
              </a:rPr>
              <a:t> partnership</a:t>
            </a:r>
            <a:endParaRPr lang="de-CH" sz="2800" b="1" dirty="0">
              <a:solidFill>
                <a:schemeClr val="accent1">
                  <a:lumMod val="75000"/>
                </a:schemeClr>
              </a:solidFill>
              <a:sym typeface="Arial" pitchFamily="34" charset="0"/>
            </a:endParaRPr>
          </a:p>
        </p:txBody>
      </p:sp>
      <p:pic>
        <p:nvPicPr>
          <p:cNvPr id="10" name="Picture 2" descr="Symantec | United Stat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535" y="2362201"/>
            <a:ext cx="2038923" cy="560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2541" y="1456148"/>
            <a:ext cx="1615339" cy="89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2888" y="3121465"/>
            <a:ext cx="2535411" cy="68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FIR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0199" y="3129057"/>
            <a:ext cx="1787000" cy="10920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obiso\Pictures\downloa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0710" y="4318508"/>
            <a:ext cx="1392661" cy="8192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ita.gov.om/ITAPortal/NewImages/eOman_logo.gif"/>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81597" y="3732138"/>
            <a:ext cx="826071" cy="9985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15603" y="4851297"/>
            <a:ext cx="782283" cy="782283"/>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894" y="1385841"/>
            <a:ext cx="1569476" cy="855674"/>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40671" y="4005984"/>
            <a:ext cx="1958034" cy="791546"/>
          </a:xfrm>
          <a:prstGeom prst="rect">
            <a:avLst/>
          </a:prstGeom>
        </p:spPr>
      </p:pic>
      <p:pic>
        <p:nvPicPr>
          <p:cNvPr id="20" name="Picture 19"/>
          <p:cNvPicPr>
            <a:picLocks noChangeAspect="1"/>
          </p:cNvPicPr>
          <p:nvPr/>
        </p:nvPicPr>
        <p:blipFill>
          <a:blip r:embed="rId16"/>
          <a:stretch>
            <a:fillRect/>
          </a:stretch>
        </p:blipFill>
        <p:spPr>
          <a:xfrm>
            <a:off x="3742045" y="2554081"/>
            <a:ext cx="1650054" cy="467565"/>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92062" y="4884008"/>
            <a:ext cx="893475" cy="890471"/>
          </a:xfrm>
          <a:prstGeom prst="rect">
            <a:avLst/>
          </a:prstGeom>
        </p:spPr>
      </p:pic>
    </p:spTree>
    <p:extLst>
      <p:ext uri="{BB962C8B-B14F-4D97-AF65-F5344CB8AC3E}">
        <p14:creationId xmlns:p14="http://schemas.microsoft.com/office/powerpoint/2010/main" val="2760027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13</a:t>
            </a:fld>
            <a:endParaRPr lang="en-US">
              <a:solidFill>
                <a:srgbClr val="4F81BD">
                  <a:lumMod val="60000"/>
                  <a:lumOff val="40000"/>
                </a:srgbClr>
              </a:solidFill>
            </a:endParaRPr>
          </a:p>
        </p:txBody>
      </p:sp>
      <p:sp>
        <p:nvSpPr>
          <p:cNvPr id="22" name="Title 1"/>
          <p:cNvSpPr txBox="1">
            <a:spLocks/>
          </p:cNvSpPr>
          <p:nvPr/>
        </p:nvSpPr>
        <p:spPr bwMode="auto">
          <a:xfrm>
            <a:off x="426702" y="1355886"/>
            <a:ext cx="8229600" cy="7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600" b="1" dirty="0" smtClean="0">
                <a:solidFill>
                  <a:schemeClr val="accent1">
                    <a:lumMod val="75000"/>
                  </a:schemeClr>
                </a:solidFill>
                <a:latin typeface="Calibri"/>
              </a:rPr>
              <a:t>UN-wide cooperation mechanisms</a:t>
            </a:r>
            <a:endParaRPr lang="en-US" altLang="en-US" sz="3600" b="1" dirty="0">
              <a:solidFill>
                <a:schemeClr val="accent1">
                  <a:lumMod val="75000"/>
                </a:schemeClr>
              </a:solidFill>
              <a:latin typeface="Calibri"/>
            </a:endParaRPr>
          </a:p>
        </p:txBody>
      </p:sp>
      <p:sp>
        <p:nvSpPr>
          <p:cNvPr id="23" name="Rectangle 22"/>
          <p:cNvSpPr/>
          <p:nvPr/>
        </p:nvSpPr>
        <p:spPr>
          <a:xfrm>
            <a:off x="426702" y="2360235"/>
            <a:ext cx="8869698" cy="3354765"/>
          </a:xfrm>
          <a:prstGeom prst="rect">
            <a:avLst/>
          </a:prstGeom>
        </p:spPr>
        <p:txBody>
          <a:bodyPr wrap="square">
            <a:spAutoFit/>
          </a:bodyPr>
          <a:lstStyle/>
          <a:p>
            <a:pPr algn="ctr"/>
            <a:r>
              <a:rPr lang="en-US" sz="2800" b="1" dirty="0" smtClean="0">
                <a:solidFill>
                  <a:prstClr val="black"/>
                </a:solidFill>
              </a:rPr>
              <a:t>UN-wide Framework on Cybersecurity and Cybercrime (2013)</a:t>
            </a:r>
          </a:p>
          <a:p>
            <a:pPr marL="800100" lvl="1" indent="-342900" algn="ctr">
              <a:buFont typeface="Arial" panose="020B0604020202020204" pitchFamily="34" charset="0"/>
              <a:buChar char="•"/>
            </a:pPr>
            <a:endParaRPr lang="en-US" sz="2800" b="1" dirty="0">
              <a:solidFill>
                <a:prstClr val="black"/>
              </a:solidFill>
            </a:endParaRPr>
          </a:p>
          <a:p>
            <a:pPr lvl="1" algn="ctr"/>
            <a:endParaRPr lang="en-US" sz="2400" b="1" dirty="0">
              <a:solidFill>
                <a:prstClr val="black"/>
              </a:solidFill>
            </a:endParaRPr>
          </a:p>
          <a:p>
            <a:pPr algn="ctr"/>
            <a:r>
              <a:rPr lang="en-US" sz="2800" b="1" dirty="0">
                <a:solidFill>
                  <a:prstClr val="black"/>
                </a:solidFill>
                <a:ea typeface="SimSun" panose="02010600030101010101" pitchFamily="2" charset="-122"/>
                <a:cs typeface="Arial" panose="020B0604020202020204" pitchFamily="34" charset="0"/>
              </a:rPr>
              <a:t>UN System Internal Coordination Plan on Cybersecurity and Cybercrime </a:t>
            </a:r>
            <a:r>
              <a:rPr lang="en-US" sz="2800" b="1" dirty="0" smtClean="0">
                <a:solidFill>
                  <a:prstClr val="black"/>
                </a:solidFill>
                <a:ea typeface="SimSun" panose="02010600030101010101" pitchFamily="2" charset="-122"/>
                <a:cs typeface="Arial" panose="020B0604020202020204" pitchFamily="34" charset="0"/>
              </a:rPr>
              <a:t>(2014)</a:t>
            </a:r>
            <a:endParaRPr lang="en-US" sz="2800" b="1" dirty="0">
              <a:solidFill>
                <a:prstClr val="black"/>
              </a:solidFill>
              <a:ea typeface="SimSun" panose="02010600030101010101" pitchFamily="2" charset="-122"/>
              <a:cs typeface="Arial" panose="020B0604020202020204" pitchFamily="34" charset="0"/>
            </a:endParaRPr>
          </a:p>
          <a:p>
            <a:pPr algn="ctr"/>
            <a:endParaRPr lang="en-US" sz="2800" b="1" dirty="0" smtClean="0">
              <a:solidFill>
                <a:prstClr val="black"/>
              </a:solidFill>
              <a:ea typeface="SimSun" panose="02010600030101010101" pitchFamily="2" charset="-122"/>
              <a:cs typeface="Arial" panose="020B0604020202020204" pitchFamily="34" charset="0"/>
            </a:endParaRPr>
          </a:p>
          <a:p>
            <a:pPr marL="342900" indent="-342900" algn="ctr">
              <a:buFont typeface="Wingdings" panose="05000000000000000000" pitchFamily="2" charset="2"/>
              <a:buChar char="Ø"/>
            </a:pPr>
            <a:endParaRPr lang="en-US" sz="2000" dirty="0">
              <a:solidFill>
                <a:prstClr val="black"/>
              </a:solidFill>
              <a:ea typeface="SimSun" panose="02010600030101010101" pitchFamily="2" charset="-122"/>
              <a:cs typeface="Arial" panose="020B0604020202020204" pitchFamily="34" charset="0"/>
            </a:endParaRPr>
          </a:p>
        </p:txBody>
      </p:sp>
      <p:pic>
        <p:nvPicPr>
          <p:cNvPr id="2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27940" y="728607"/>
            <a:ext cx="3467221" cy="51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27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14</a:t>
            </a:fld>
            <a:endParaRPr lang="en-US">
              <a:solidFill>
                <a:srgbClr val="4F81BD">
                  <a:lumMod val="60000"/>
                  <a:lumOff val="40000"/>
                </a:srgbClr>
              </a:solidFill>
            </a:endParaRPr>
          </a:p>
        </p:txBody>
      </p:sp>
      <p:sp>
        <p:nvSpPr>
          <p:cNvPr id="6" name="Content Placeholder 7"/>
          <p:cNvSpPr txBox="1">
            <a:spLocks/>
          </p:cNvSpPr>
          <p:nvPr/>
        </p:nvSpPr>
        <p:spPr>
          <a:xfrm>
            <a:off x="143400" y="990600"/>
            <a:ext cx="8525203" cy="508041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4F81BD"/>
                </a:solidFill>
              </a:rPr>
              <a:t>CWGs</a:t>
            </a:r>
            <a:endParaRPr lang="en-US" sz="2400" b="1" dirty="0">
              <a:solidFill>
                <a:prstClr val="black"/>
              </a:solidFill>
            </a:endParaRPr>
          </a:p>
          <a:p>
            <a:pPr lvl="1">
              <a:buFont typeface="Wingdings" panose="05000000000000000000" pitchFamily="2" charset="2"/>
              <a:buChar char="Ø"/>
            </a:pPr>
            <a:r>
              <a:rPr lang="en-US" sz="2400" dirty="0">
                <a:solidFill>
                  <a:prstClr val="black"/>
                </a:solidFill>
              </a:rPr>
              <a:t>CWG-COP: 30 September </a:t>
            </a:r>
            <a:r>
              <a:rPr lang="en-US" sz="2400" dirty="0" smtClean="0">
                <a:solidFill>
                  <a:prstClr val="black"/>
                </a:solidFill>
              </a:rPr>
              <a:t>2015</a:t>
            </a:r>
          </a:p>
          <a:p>
            <a:pPr marL="457200" lvl="1" indent="0">
              <a:buNone/>
            </a:pPr>
            <a:endParaRPr lang="en-US" sz="2400" dirty="0"/>
          </a:p>
          <a:p>
            <a:r>
              <a:rPr lang="en-US" sz="2400" b="1" smtClean="0">
                <a:solidFill>
                  <a:schemeClr val="accent1"/>
                </a:solidFill>
              </a:rPr>
              <a:t>Cyberdrill</a:t>
            </a:r>
            <a:endParaRPr lang="en-US" sz="2400" b="1" dirty="0"/>
          </a:p>
          <a:p>
            <a:pPr lvl="1">
              <a:buFont typeface="Wingdings" panose="05000000000000000000" pitchFamily="2" charset="2"/>
              <a:buChar char="Ø"/>
            </a:pPr>
            <a:r>
              <a:rPr lang="en-US" sz="2400" dirty="0">
                <a:solidFill>
                  <a:schemeClr val="tx1"/>
                </a:solidFill>
              </a:rPr>
              <a:t>Europe &amp; CIS:  Montenegro, 30 September - 2 October 2015</a:t>
            </a:r>
          </a:p>
          <a:p>
            <a:endParaRPr lang="en-US" sz="2400" b="1" dirty="0" smtClean="0">
              <a:solidFill>
                <a:srgbClr val="4F81BD"/>
              </a:solidFill>
            </a:endParaRPr>
          </a:p>
          <a:p>
            <a:r>
              <a:rPr lang="en-US" sz="2400" b="1" dirty="0" smtClean="0">
                <a:solidFill>
                  <a:srgbClr val="4F81BD"/>
                </a:solidFill>
              </a:rPr>
              <a:t>International Conference "Keeping Children and Young People Safe Online"</a:t>
            </a:r>
            <a:endParaRPr lang="en-US" sz="2400" dirty="0" smtClean="0">
              <a:solidFill>
                <a:srgbClr val="4F81BD"/>
              </a:solidFill>
            </a:endParaRPr>
          </a:p>
          <a:p>
            <a:pPr marL="0" indent="0">
              <a:buFont typeface="Arial"/>
              <a:buNone/>
            </a:pPr>
            <a:r>
              <a:rPr lang="en-US" sz="2000" dirty="0" smtClean="0">
                <a:solidFill>
                  <a:prstClr val="black"/>
                </a:solidFill>
              </a:rPr>
              <a:t>      </a:t>
            </a:r>
            <a:r>
              <a:rPr lang="en-US" sz="2400" dirty="0" smtClean="0">
                <a:solidFill>
                  <a:prstClr val="black"/>
                </a:solidFill>
              </a:rPr>
              <a:t>Warsaw, Poland, 22-23 September 2015</a:t>
            </a:r>
            <a:br>
              <a:rPr lang="en-US" sz="2400" dirty="0" smtClean="0">
                <a:solidFill>
                  <a:prstClr val="black"/>
                </a:solidFill>
              </a:rPr>
            </a:br>
            <a:endParaRPr lang="en-US" sz="2400" dirty="0" smtClean="0"/>
          </a:p>
          <a:p>
            <a:r>
              <a:rPr lang="en-US" sz="2400" b="1" dirty="0" smtClean="0">
                <a:solidFill>
                  <a:srgbClr val="4F81BD"/>
                </a:solidFill>
              </a:rPr>
              <a:t>Telecom World 2015</a:t>
            </a:r>
          </a:p>
          <a:p>
            <a:pPr marL="0" indent="0">
              <a:buFont typeface="Arial"/>
              <a:buNone/>
            </a:pPr>
            <a:r>
              <a:rPr lang="en-US" sz="2400" dirty="0" smtClean="0">
                <a:solidFill>
                  <a:prstClr val="black"/>
                </a:solidFill>
              </a:rPr>
              <a:t>     Budapest, Hungary, 12-15 October 2015</a:t>
            </a:r>
            <a:br>
              <a:rPr lang="en-US" sz="2400" dirty="0" smtClean="0">
                <a:solidFill>
                  <a:prstClr val="black"/>
                </a:solidFill>
              </a:rPr>
            </a:br>
            <a:endParaRPr lang="en-US" sz="2400" dirty="0" smtClean="0">
              <a:solidFill>
                <a:prstClr val="black"/>
              </a:solidFill>
            </a:endParaRPr>
          </a:p>
          <a:p>
            <a:pPr marL="342900" lvl="1" indent="-342900">
              <a:buFont typeface="Arial" panose="020B0604020202020204" pitchFamily="34" charset="0"/>
              <a:buChar char="•"/>
            </a:pPr>
            <a:r>
              <a:rPr lang="en-US" sz="2400" b="1" dirty="0" smtClean="0">
                <a:solidFill>
                  <a:schemeClr val="accent1"/>
                </a:solidFill>
              </a:rPr>
              <a:t>ITU Asia-Pacific training on Cybercrime Investigation and Forensics</a:t>
            </a:r>
            <a:endParaRPr lang="en-US" sz="2400" dirty="0" smtClean="0">
              <a:solidFill>
                <a:schemeClr val="accent1"/>
              </a:solidFill>
            </a:endParaRPr>
          </a:p>
          <a:p>
            <a:pPr marL="0" lvl="1" indent="0">
              <a:buFont typeface="Arial"/>
              <a:buNone/>
            </a:pPr>
            <a:r>
              <a:rPr lang="en-US" sz="2400" dirty="0" smtClean="0"/>
              <a:t>     </a:t>
            </a:r>
            <a:r>
              <a:rPr lang="en-US" sz="2400" dirty="0" smtClean="0">
                <a:solidFill>
                  <a:schemeClr val="tx1"/>
                </a:solidFill>
              </a:rPr>
              <a:t>30 November - 3 December 2015</a:t>
            </a:r>
            <a:r>
              <a:rPr lang="en-US" sz="2400" dirty="0" smtClean="0"/>
              <a:t/>
            </a:r>
            <a:br>
              <a:rPr lang="en-US" sz="2400" dirty="0" smtClean="0"/>
            </a:br>
            <a:endParaRPr lang="en-US" sz="2400" dirty="0" smtClean="0"/>
          </a:p>
          <a:p>
            <a:pPr marL="342900" lvl="1" indent="-342900">
              <a:buFont typeface="Arial" panose="020B0604020202020204" pitchFamily="34" charset="0"/>
              <a:buChar char="•"/>
            </a:pPr>
            <a:r>
              <a:rPr lang="en-US" sz="2400" b="1" dirty="0" smtClean="0">
                <a:solidFill>
                  <a:schemeClr val="accent1"/>
                </a:solidFill>
              </a:rPr>
              <a:t>Kaleidoscope 2015 - ​Trust in the Information Society</a:t>
            </a:r>
            <a:r>
              <a:rPr lang="en-US" sz="2400" dirty="0" smtClean="0"/>
              <a:t>, </a:t>
            </a:r>
            <a:r>
              <a:rPr lang="en-US" sz="2400" dirty="0" smtClean="0">
                <a:solidFill>
                  <a:schemeClr val="tx1"/>
                </a:solidFill>
              </a:rPr>
              <a:t>Barcelona, Spain, 9-11 December 2015</a:t>
            </a:r>
          </a:p>
          <a:p>
            <a:pPr>
              <a:buFont typeface="Wingdings" panose="05000000000000000000" pitchFamily="2" charset="2"/>
              <a:buChar char="Ø"/>
            </a:pPr>
            <a:endParaRPr lang="en-US" sz="1800" dirty="0" smtClean="0">
              <a:solidFill>
                <a:schemeClr val="tx1"/>
              </a:solidFill>
            </a:endParaRPr>
          </a:p>
          <a:p>
            <a:pPr marL="457200" lvl="1" indent="0">
              <a:buFont typeface="Arial"/>
              <a:buNone/>
            </a:pPr>
            <a:endParaRPr lang="en-US" sz="2600" dirty="0" smtClean="0"/>
          </a:p>
          <a:p>
            <a:pPr marL="457200" lvl="1" indent="0">
              <a:buFont typeface="Arial"/>
              <a:buNone/>
            </a:pPr>
            <a:endParaRPr lang="en-US" sz="2600" dirty="0" smtClean="0"/>
          </a:p>
          <a:p>
            <a:pPr marL="0" indent="0">
              <a:buFont typeface="Arial"/>
              <a:buNone/>
            </a:pPr>
            <a:endParaRPr lang="en-US" sz="2600" dirty="0"/>
          </a:p>
        </p:txBody>
      </p:sp>
      <p:sp>
        <p:nvSpPr>
          <p:cNvPr id="7" name="Title 1"/>
          <p:cNvSpPr txBox="1">
            <a:spLocks/>
          </p:cNvSpPr>
          <p:nvPr/>
        </p:nvSpPr>
        <p:spPr bwMode="auto">
          <a:xfrm>
            <a:off x="291201" y="609600"/>
            <a:ext cx="8229600" cy="71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2800" b="1" dirty="0" smtClean="0">
                <a:solidFill>
                  <a:schemeClr val="accent1">
                    <a:lumMod val="75000"/>
                  </a:schemeClr>
                </a:solidFill>
                <a:latin typeface="Calibri"/>
              </a:rPr>
              <a:t>Upcoming Cybersecurity ITU Events </a:t>
            </a:r>
            <a:endParaRPr lang="en-US" altLang="en-US" sz="2800" b="1" dirty="0">
              <a:solidFill>
                <a:schemeClr val="accent1">
                  <a:lumMod val="75000"/>
                </a:schemeClr>
              </a:solidFill>
              <a:latin typeface="Calibri"/>
            </a:endParaRPr>
          </a:p>
        </p:txBody>
      </p:sp>
    </p:spTree>
    <p:extLst>
      <p:ext uri="{BB962C8B-B14F-4D97-AF65-F5344CB8AC3E}">
        <p14:creationId xmlns:p14="http://schemas.microsoft.com/office/powerpoint/2010/main" val="1815793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15</a:t>
            </a:fld>
            <a:endParaRPr lang="en-US">
              <a:solidFill>
                <a:srgbClr val="4F81BD">
                  <a:lumMod val="60000"/>
                  <a:lumOff val="40000"/>
                </a:srgbClr>
              </a:solidFill>
            </a:endParaRPr>
          </a:p>
        </p:txBody>
      </p:sp>
      <p:sp>
        <p:nvSpPr>
          <p:cNvPr id="5" name="Content Placeholder 2"/>
          <p:cNvSpPr txBox="1">
            <a:spLocks/>
          </p:cNvSpPr>
          <p:nvPr/>
        </p:nvSpPr>
        <p:spPr>
          <a:xfrm>
            <a:off x="0" y="1752600"/>
            <a:ext cx="9144000" cy="449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endParaRPr lang="en-US" sz="2800" u="sng" dirty="0" smtClean="0"/>
          </a:p>
          <a:p>
            <a:pPr marL="457200" lvl="1" indent="0" algn="ctr">
              <a:buFont typeface="Arial"/>
              <a:buNone/>
            </a:pPr>
            <a:r>
              <a:rPr lang="en-US" sz="3600" dirty="0" smtClean="0">
                <a:solidFill>
                  <a:srgbClr val="FF0000"/>
                </a:solidFill>
              </a:rPr>
              <a:t>Secretary-General’s Forthcoming Informal Consultations with ITU Member States</a:t>
            </a:r>
            <a:endParaRPr lang="en-US" dirty="0" smtClean="0">
              <a:solidFill>
                <a:srgbClr val="FF0000"/>
              </a:solidFill>
            </a:endParaRPr>
          </a:p>
          <a:p>
            <a:pPr marL="0" indent="0">
              <a:buFont typeface="Arial"/>
              <a:buNone/>
            </a:pPr>
            <a:endParaRPr lang="en-US" sz="2800" dirty="0"/>
          </a:p>
        </p:txBody>
      </p:sp>
      <p:sp>
        <p:nvSpPr>
          <p:cNvPr id="6" name="TextBox 5"/>
          <p:cNvSpPr txBox="1"/>
          <p:nvPr/>
        </p:nvSpPr>
        <p:spPr>
          <a:xfrm>
            <a:off x="1943100" y="4700028"/>
            <a:ext cx="5257800" cy="584775"/>
          </a:xfrm>
          <a:prstGeom prst="rect">
            <a:avLst/>
          </a:prstGeom>
          <a:noFill/>
        </p:spPr>
        <p:txBody>
          <a:bodyPr wrap="square" rtlCol="0">
            <a:spAutoFit/>
          </a:bodyPr>
          <a:lstStyle/>
          <a:p>
            <a:pPr algn="ctr"/>
            <a:r>
              <a:rPr lang="en-US" sz="3200" b="1" dirty="0" smtClean="0">
                <a:solidFill>
                  <a:schemeClr val="accent1"/>
                </a:solidFill>
              </a:rPr>
              <a:t>cybersecurity@itu.int</a:t>
            </a:r>
            <a:endParaRPr lang="en-US" sz="3200" b="1" dirty="0">
              <a:solidFill>
                <a:schemeClr val="accent1"/>
              </a:solidFill>
            </a:endParaRPr>
          </a:p>
        </p:txBody>
      </p:sp>
      <p:sp>
        <p:nvSpPr>
          <p:cNvPr id="7" name="Title 1"/>
          <p:cNvSpPr>
            <a:spLocks noGrp="1"/>
          </p:cNvSpPr>
          <p:nvPr>
            <p:ph type="title" idx="4294967295"/>
          </p:nvPr>
        </p:nvSpPr>
        <p:spPr>
          <a:xfrm>
            <a:off x="593766" y="744538"/>
            <a:ext cx="8229600" cy="914400"/>
          </a:xfrm>
        </p:spPr>
        <p:txBody>
          <a:bodyPr>
            <a:normAutofit/>
          </a:bodyPr>
          <a:lstStyle/>
          <a:p>
            <a:pPr fontAlgn="base">
              <a:spcAft>
                <a:spcPct val="0"/>
              </a:spcAft>
            </a:pPr>
            <a:r>
              <a:rPr lang="en-US" sz="4000" b="1" dirty="0">
                <a:solidFill>
                  <a:schemeClr val="accent1">
                    <a:lumMod val="75000"/>
                  </a:schemeClr>
                </a:solidFill>
                <a:sym typeface="Arial" pitchFamily="34" charset="0"/>
              </a:rPr>
              <a:t>New initiative to assist you better</a:t>
            </a:r>
          </a:p>
        </p:txBody>
      </p:sp>
    </p:spTree>
    <p:extLst>
      <p:ext uri="{BB962C8B-B14F-4D97-AF65-F5344CB8AC3E}">
        <p14:creationId xmlns:p14="http://schemas.microsoft.com/office/powerpoint/2010/main" val="2410074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4800" dirty="0" smtClean="0">
                <a:latin typeface="+mj-lt"/>
              </a:rPr>
              <a:t>AGENDA</a:t>
            </a:r>
            <a:endParaRPr lang="en-US" sz="3200" dirty="0">
              <a:latin typeface="+mj-lt"/>
            </a:endParaRPr>
          </a:p>
        </p:txBody>
      </p:sp>
      <p:sp>
        <p:nvSpPr>
          <p:cNvPr id="3" name="Slide Number Placeholder 2"/>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mj-lt"/>
              </a:rPr>
              <a:pPr/>
              <a:t>16</a:t>
            </a:fld>
            <a:endParaRPr lang="en-US">
              <a:solidFill>
                <a:srgbClr val="4F81BD">
                  <a:lumMod val="60000"/>
                  <a:lumOff val="40000"/>
                </a:srgbClr>
              </a:solidFill>
              <a:latin typeface="+mj-lt"/>
            </a:endParaRPr>
          </a:p>
        </p:txBody>
      </p:sp>
      <p:sp>
        <p:nvSpPr>
          <p:cNvPr id="4" name="TextBox 3"/>
          <p:cNvSpPr txBox="1"/>
          <p:nvPr/>
        </p:nvSpPr>
        <p:spPr>
          <a:xfrm>
            <a:off x="457200" y="1400908"/>
            <a:ext cx="8229600" cy="5386090"/>
          </a:xfrm>
          <a:prstGeom prst="rect">
            <a:avLst/>
          </a:prstGeom>
          <a:noFill/>
        </p:spPr>
        <p:txBody>
          <a:bodyPr wrap="square" rtlCol="0">
            <a:spAutoFit/>
          </a:bodyPr>
          <a:lstStyle/>
          <a:p>
            <a:pPr marL="514350" indent="-514350">
              <a:lnSpc>
                <a:spcPct val="200000"/>
              </a:lnSpc>
              <a:buFont typeface="+mj-lt"/>
              <a:buAutoNum type="arabicPeriod"/>
            </a:pPr>
            <a:r>
              <a:rPr lang="en-US" sz="2800" b="1" dirty="0">
                <a:solidFill>
                  <a:schemeClr val="tx2">
                    <a:lumMod val="60000"/>
                    <a:lumOff val="40000"/>
                  </a:schemeClr>
                </a:solidFill>
                <a:latin typeface="+mj-lt"/>
                <a:ea typeface="+mj-ea"/>
                <a:cs typeface="Calibri"/>
              </a:rPr>
              <a:t>Cybersecurity @ ITU</a:t>
            </a:r>
          </a:p>
          <a:p>
            <a:pPr marL="514350" indent="-514350">
              <a:lnSpc>
                <a:spcPct val="200000"/>
              </a:lnSpc>
              <a:buFont typeface="+mj-lt"/>
              <a:buAutoNum type="arabicPeriod"/>
            </a:pPr>
            <a:r>
              <a:rPr lang="en-US" sz="2800" b="1" dirty="0">
                <a:solidFill>
                  <a:srgbClr val="FF0000"/>
                </a:solidFill>
                <a:latin typeface="+mj-lt"/>
                <a:ea typeface="+mj-ea"/>
                <a:cs typeface="Calibri"/>
              </a:rPr>
              <a:t>ITU Telecom World 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WRC-2015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WTIS-2015</a:t>
            </a:r>
          </a:p>
          <a:p>
            <a:pPr marL="514350" indent="-514350">
              <a:lnSpc>
                <a:spcPct val="200000"/>
              </a:lnSpc>
              <a:buFont typeface="+mj-lt"/>
              <a:buAutoNum type="arabicPeriod"/>
            </a:pPr>
            <a:r>
              <a:rPr lang="en-US" sz="2800" b="1" dirty="0">
                <a:solidFill>
                  <a:schemeClr val="tx2">
                    <a:lumMod val="60000"/>
                    <a:lumOff val="40000"/>
                  </a:schemeClr>
                </a:solidFill>
                <a:cs typeface="Calibri"/>
              </a:rPr>
              <a:t>Other important events</a:t>
            </a:r>
          </a:p>
          <a:p>
            <a:pPr marL="514350" indent="-514350">
              <a:lnSpc>
                <a:spcPct val="200000"/>
              </a:lnSpc>
              <a:buFont typeface="+mj-lt"/>
              <a:buAutoNum type="arabicPeriod"/>
            </a:pPr>
            <a:endParaRPr lang="en-US" sz="3200" b="1" dirty="0">
              <a:solidFill>
                <a:schemeClr val="tx2">
                  <a:lumMod val="60000"/>
                  <a:lumOff val="40000"/>
                </a:schemeClr>
              </a:solidFill>
              <a:latin typeface="+mj-lt"/>
              <a:ea typeface="+mj-ea"/>
              <a:cs typeface="Calibri"/>
            </a:endParaRPr>
          </a:p>
        </p:txBody>
      </p:sp>
    </p:spTree>
    <p:extLst>
      <p:ext uri="{BB962C8B-B14F-4D97-AF65-F5344CB8AC3E}">
        <p14:creationId xmlns:p14="http://schemas.microsoft.com/office/powerpoint/2010/main" val="1394393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ITU TELECOM WORLD 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17</a:t>
            </a:fld>
            <a:endParaRPr lang="en-US">
              <a:solidFill>
                <a:srgbClr val="4F81BD">
                  <a:lumMod val="60000"/>
                  <a:lumOff val="40000"/>
                </a:srgb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 b="15126"/>
          <a:stretch/>
        </p:blipFill>
        <p:spPr>
          <a:xfrm>
            <a:off x="0" y="457200"/>
            <a:ext cx="9144000" cy="5143500"/>
          </a:xfrm>
          <a:prstGeom prst="rect">
            <a:avLst/>
          </a:prstGeom>
        </p:spPr>
      </p:pic>
      <p:sp>
        <p:nvSpPr>
          <p:cNvPr id="8" name="Rectangle 7"/>
          <p:cNvSpPr/>
          <p:nvPr/>
        </p:nvSpPr>
        <p:spPr>
          <a:xfrm>
            <a:off x="0" y="457200"/>
            <a:ext cx="9144000" cy="51435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solidFill>
                <a:prstClr val="white"/>
              </a:solidFill>
            </a:endParaRPr>
          </a:p>
        </p:txBody>
      </p:sp>
      <p:sp>
        <p:nvSpPr>
          <p:cNvPr id="9" name="Title 1"/>
          <p:cNvSpPr txBox="1">
            <a:spLocks/>
          </p:cNvSpPr>
          <p:nvPr/>
        </p:nvSpPr>
        <p:spPr>
          <a:xfrm>
            <a:off x="0" y="76200"/>
            <a:ext cx="9144000" cy="126876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GB" sz="1000" kern="1200" smtClean="0">
                <a:solidFill>
                  <a:srgbClr val="0087D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de-DE" sz="2400" dirty="0" smtClean="0">
                <a:solidFill>
                  <a:prstClr val="white"/>
                </a:solidFill>
              </a:rPr>
              <a:t>12 </a:t>
            </a:r>
            <a:r>
              <a:rPr lang="de-DE" sz="2400" dirty="0">
                <a:solidFill>
                  <a:prstClr val="white"/>
                </a:solidFill>
              </a:rPr>
              <a:t>– 15 October, Budapest, Hungary</a:t>
            </a:r>
          </a:p>
        </p:txBody>
      </p:sp>
      <p:sp>
        <p:nvSpPr>
          <p:cNvPr id="10" name="TextBox 9"/>
          <p:cNvSpPr txBox="1"/>
          <p:nvPr/>
        </p:nvSpPr>
        <p:spPr>
          <a:xfrm flipH="1">
            <a:off x="381000" y="914400"/>
            <a:ext cx="8610600" cy="923330"/>
          </a:xfrm>
          <a:prstGeom prst="rect">
            <a:avLst/>
          </a:prstGeom>
          <a:noFill/>
        </p:spPr>
        <p:txBody>
          <a:bodyPr wrap="square" rtlCol="0">
            <a:spAutoFit/>
          </a:bodyPr>
          <a:lstStyle/>
          <a:p>
            <a:r>
              <a:rPr lang="de-DE" b="1" dirty="0">
                <a:solidFill>
                  <a:prstClr val="white"/>
                </a:solidFill>
                <a:latin typeface="Verdana" panose="020B0604030504040204" pitchFamily="34" charset="0"/>
                <a:ea typeface="Verdana" panose="020B0604030504040204" pitchFamily="34" charset="0"/>
                <a:cs typeface="Verdana" panose="020B0604030504040204" pitchFamily="34" charset="0"/>
              </a:rPr>
              <a:t>The global platform for SMEs, corporates and government to exhibit solutions, share knowledge and network at the highest level</a:t>
            </a:r>
            <a:endParaRPr lang="en-GB"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989511" y="1959382"/>
            <a:ext cx="7544889" cy="3831818"/>
          </a:xfrm>
          <a:prstGeom prst="rect">
            <a:avLst/>
          </a:prstGeom>
          <a:noFill/>
        </p:spPr>
        <p:txBody>
          <a:bodyPr wrap="square" rtlCol="0">
            <a:spAutoFit/>
          </a:bodyPr>
          <a:lstStyle/>
          <a:p>
            <a:pPr>
              <a:lnSpc>
                <a:spcPct val="150000"/>
              </a:lnSpc>
              <a:buClr>
                <a:prstClr val="white"/>
              </a:buClr>
            </a:pPr>
            <a:r>
              <a:rPr lang="de-DE" dirty="0">
                <a:solidFill>
                  <a:prstClr val="white"/>
                </a:solidFill>
                <a:latin typeface="Verdana" panose="020B0604030504040204" pitchFamily="34" charset="0"/>
                <a:ea typeface="Verdana" panose="020B0604030504040204" pitchFamily="34" charset="0"/>
                <a:cs typeface="Verdana" panose="020B0604030504040204" pitchFamily="34" charset="0"/>
              </a:rPr>
              <a:t>New focus on entrepreneurship, SMEs and innovation:</a:t>
            </a:r>
          </a:p>
          <a:p>
            <a:pPr marL="900113" lvl="2" indent="-214313">
              <a:lnSpc>
                <a:spcPct val="150000"/>
              </a:lnSpc>
              <a:buClr>
                <a:prstClr val="white"/>
              </a:buClr>
              <a:buFont typeface="Arial" panose="020B0604020202020204" pitchFamily="34" charset="0"/>
              <a:buChar char="•"/>
            </a:pPr>
            <a:r>
              <a:rPr lang="de-DE" dirty="0">
                <a:solidFill>
                  <a:prstClr val="white"/>
                </a:solidFill>
                <a:latin typeface="Verdana" panose="020B0604030504040204" pitchFamily="34" charset="0"/>
                <a:ea typeface="Verdana" panose="020B0604030504040204" pitchFamily="34" charset="0"/>
                <a:cs typeface="Verdana" panose="020B0604030504040204" pitchFamily="34" charset="0"/>
              </a:rPr>
              <a:t>ITU Telecom World Entrpreneurship Awards</a:t>
            </a:r>
          </a:p>
          <a:p>
            <a:pPr marL="900113" lvl="2" indent="-214313">
              <a:lnSpc>
                <a:spcPct val="150000"/>
              </a:lnSpc>
              <a:buClr>
                <a:prstClr val="white"/>
              </a:buClr>
              <a:buFont typeface="Arial" panose="020B0604020202020204" pitchFamily="34" charset="0"/>
              <a:buChar char="•"/>
            </a:pPr>
            <a:r>
              <a:rPr lang="de-DE" dirty="0">
                <a:solidFill>
                  <a:prstClr val="white"/>
                </a:solidFill>
                <a:latin typeface="Verdana" panose="020B0604030504040204" pitchFamily="34" charset="0"/>
                <a:ea typeface="Verdana" panose="020B0604030504040204" pitchFamily="34" charset="0"/>
                <a:cs typeface="Verdana" panose="020B0604030504040204" pitchFamily="34" charset="0"/>
              </a:rPr>
              <a:t>SMEs exhibiting within National Pavilions and independent pods</a:t>
            </a:r>
          </a:p>
          <a:p>
            <a:pPr marL="900113" lvl="2" indent="-214313">
              <a:lnSpc>
                <a:spcPct val="150000"/>
              </a:lnSpc>
              <a:buClr>
                <a:prstClr val="white"/>
              </a:buClr>
              <a:buFont typeface="Arial" panose="020B0604020202020204" pitchFamily="34" charset="0"/>
              <a:buChar char="•"/>
            </a:pPr>
            <a:r>
              <a:rPr lang="de-DE" dirty="0">
                <a:solidFill>
                  <a:prstClr val="white"/>
                </a:solidFill>
                <a:latin typeface="Verdana" panose="020B0604030504040204" pitchFamily="34" charset="0"/>
                <a:ea typeface="Verdana" panose="020B0604030504040204" pitchFamily="34" charset="0"/>
                <a:cs typeface="Verdana" panose="020B0604030504040204" pitchFamily="34" charset="0"/>
              </a:rPr>
              <a:t>Targeted networking including Government and SME Dialogue, Industry and SME Dialogue</a:t>
            </a:r>
          </a:p>
          <a:p>
            <a:pPr marL="900113" lvl="2" indent="-214313">
              <a:lnSpc>
                <a:spcPct val="150000"/>
              </a:lnSpc>
              <a:buClr>
                <a:prstClr val="white"/>
              </a:buClr>
              <a:buFont typeface="Arial" panose="020B0604020202020204" pitchFamily="34" charset="0"/>
              <a:buChar char="•"/>
            </a:pPr>
            <a:r>
              <a:rPr lang="de-DE" dirty="0">
                <a:solidFill>
                  <a:prstClr val="white"/>
                </a:solidFill>
                <a:latin typeface="Verdana" panose="020B0604030504040204" pitchFamily="34" charset="0"/>
                <a:ea typeface="Verdana" panose="020B0604030504040204" pitchFamily="34" charset="0"/>
                <a:cs typeface="Verdana" panose="020B0604030504040204" pitchFamily="34" charset="0"/>
              </a:rPr>
              <a:t>Dedicated Forum sessions</a:t>
            </a:r>
          </a:p>
          <a:p>
            <a:pPr marL="900113" lvl="2" indent="-214313">
              <a:lnSpc>
                <a:spcPct val="150000"/>
              </a:lnSpc>
              <a:buClr>
                <a:prstClr val="white"/>
              </a:buClr>
              <a:buFont typeface="Arial" panose="020B0604020202020204" pitchFamily="34" charset="0"/>
              <a:buChar char="•"/>
            </a:pPr>
            <a:r>
              <a:rPr lang="de-DE" dirty="0">
                <a:solidFill>
                  <a:prstClr val="white"/>
                </a:solidFill>
                <a:latin typeface="Verdana" panose="020B0604030504040204" pitchFamily="34" charset="0"/>
                <a:ea typeface="Verdana" panose="020B0604030504040204" pitchFamily="34" charset="0"/>
                <a:cs typeface="Verdana" panose="020B0604030504040204" pitchFamily="34" charset="0"/>
              </a:rPr>
              <a:t>Budapest Call to Action </a:t>
            </a:r>
          </a:p>
          <a:p>
            <a:pPr marL="214313" indent="-214313">
              <a:lnSpc>
                <a:spcPct val="150000"/>
              </a:lnSpc>
              <a:buClr>
                <a:prstClr val="white"/>
              </a:buClr>
              <a:buFont typeface="Arial" panose="020B0604020202020204" pitchFamily="34" charset="0"/>
              <a:buChar char="•"/>
            </a:pPr>
            <a:endParaRPr lang="en-GB" dirty="0">
              <a:solidFill>
                <a:prstClr val="black"/>
              </a:solidFill>
            </a:endParaRPr>
          </a:p>
        </p:txBody>
      </p:sp>
    </p:spTree>
    <p:extLst>
      <p:ext uri="{BB962C8B-B14F-4D97-AF65-F5344CB8AC3E}">
        <p14:creationId xmlns:p14="http://schemas.microsoft.com/office/powerpoint/2010/main" val="102470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ITU TELECOM WORLD 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18</a:t>
            </a:fld>
            <a:endParaRPr lang="en-US">
              <a:solidFill>
                <a:srgbClr val="4F81BD">
                  <a:lumMod val="60000"/>
                  <a:lumOff val="40000"/>
                </a:srgbClr>
              </a:solidFill>
            </a:endParaRPr>
          </a:p>
        </p:txBody>
      </p:sp>
      <p:sp>
        <p:nvSpPr>
          <p:cNvPr id="13" name="Title 1"/>
          <p:cNvSpPr txBox="1">
            <a:spLocks/>
          </p:cNvSpPr>
          <p:nvPr/>
        </p:nvSpPr>
        <p:spPr>
          <a:xfrm>
            <a:off x="0" y="703714"/>
            <a:ext cx="9144000" cy="51111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en-GB" sz="1000" kern="1200" smtClean="0">
                <a:solidFill>
                  <a:srgbClr val="0087D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600" dirty="0"/>
              <a:t>Forum</a:t>
            </a:r>
          </a:p>
        </p:txBody>
      </p:sp>
      <p:sp>
        <p:nvSpPr>
          <p:cNvPr id="14" name="TextBox 13"/>
          <p:cNvSpPr txBox="1"/>
          <p:nvPr/>
        </p:nvSpPr>
        <p:spPr>
          <a:xfrm>
            <a:off x="4429125" y="2158191"/>
            <a:ext cx="4714875" cy="3831818"/>
          </a:xfrm>
          <a:prstGeom prst="rect">
            <a:avLst/>
          </a:prstGeom>
          <a:noFill/>
        </p:spPr>
        <p:txBody>
          <a:bodyPr wrap="square" numCol="1" rtlCol="0">
            <a:spAutoFit/>
          </a:bodyPr>
          <a:lstStyle/>
          <a:p>
            <a:pPr marL="257175" indent="-257175">
              <a:buFontTx/>
              <a:buAutoNum type="arabicPeriod"/>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Leadership Summit</a:t>
            </a:r>
          </a:p>
          <a:p>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2. Forum </a:t>
            </a:r>
          </a:p>
          <a:p>
            <a:pPr marL="557213" lvl="1" indent="-214313">
              <a:buClr>
                <a:srgbClr val="0070C0"/>
              </a:buClr>
              <a:buFont typeface="Courier New" panose="02070309020205020404" pitchFamily="49" charset="0"/>
              <a:buChar char="o"/>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Keynotes &amp; Panel sessions</a:t>
            </a:r>
          </a:p>
          <a:p>
            <a:pPr marL="557213" lvl="1" indent="-214313">
              <a:buClr>
                <a:srgbClr val="0070C0"/>
              </a:buClr>
              <a:buFont typeface="Courier New" panose="02070309020205020404" pitchFamily="49" charset="0"/>
              <a:buChar char="o"/>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Government &amp; SME Dialogue</a:t>
            </a:r>
          </a:p>
          <a:p>
            <a:pPr marL="557213" lvl="1" indent="-214313">
              <a:buClr>
                <a:srgbClr val="0070C0"/>
              </a:buClr>
              <a:buFont typeface="Courier New" panose="02070309020205020404" pitchFamily="49" charset="0"/>
              <a:buChar char="o"/>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Industry &amp; SME Dialogue</a:t>
            </a:r>
          </a:p>
          <a:p>
            <a:pPr marL="557213" lvl="1" indent="-214313">
              <a:buClr>
                <a:srgbClr val="0070C0"/>
              </a:buClr>
              <a:buFont typeface="Courier New" panose="02070309020205020404" pitchFamily="49" charset="0"/>
              <a:buChar char="o"/>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Ministerial Roundtable</a:t>
            </a:r>
          </a:p>
          <a:p>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Three main tracks: </a:t>
            </a:r>
            <a:endParaRPr lang="en-US" dirty="0">
              <a:solidFill>
                <a:prstClr val="black"/>
              </a:solidFill>
            </a:endParaRPr>
          </a:p>
          <a:p>
            <a:pPr marL="257175" indent="-257175">
              <a:lnSpc>
                <a:spcPct val="150000"/>
              </a:lnSpc>
              <a:buClr>
                <a:srgbClr val="0070C0"/>
              </a:buClr>
              <a:buFont typeface="+mj-lt"/>
              <a:buAutoNum type="arabicPeriod"/>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Accelerating Digital Transformation</a:t>
            </a:r>
          </a:p>
          <a:p>
            <a:pPr marL="257175" indent="-257175">
              <a:lnSpc>
                <a:spcPct val="150000"/>
              </a:lnSpc>
              <a:buClr>
                <a:srgbClr val="0070C0"/>
              </a:buClr>
              <a:buFont typeface="+mj-lt"/>
              <a:buAutoNum type="arabicPeriod"/>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Expanding Digital Opportunities</a:t>
            </a:r>
          </a:p>
          <a:p>
            <a:pPr marL="257175" indent="-257175">
              <a:lnSpc>
                <a:spcPct val="150000"/>
              </a:lnSpc>
              <a:buClr>
                <a:srgbClr val="0070C0"/>
              </a:buClr>
              <a:buFont typeface="+mj-lt"/>
              <a:buAutoNum type="arabicPeriod"/>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Building Trust for a Connected World</a:t>
            </a:r>
            <a:endParaRPr lang="en-US" b="1"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1498252"/>
            <a:ext cx="4150895" cy="2768647"/>
          </a:xfrm>
          <a:prstGeom prst="rect">
            <a:avLst/>
          </a:prstGeom>
        </p:spPr>
      </p:pic>
      <p:sp>
        <p:nvSpPr>
          <p:cNvPr id="16" name="TextBox 15"/>
          <p:cNvSpPr txBox="1"/>
          <p:nvPr/>
        </p:nvSpPr>
        <p:spPr>
          <a:xfrm>
            <a:off x="4429125" y="1325437"/>
            <a:ext cx="4714875" cy="646331"/>
          </a:xfrm>
          <a:prstGeom prst="rect">
            <a:avLst/>
          </a:prstGeom>
          <a:noFill/>
        </p:spPr>
        <p:txBody>
          <a:bodyPr wrap="square" rtlCol="0">
            <a:spAutoFit/>
          </a:bodyPr>
          <a:lstStyle/>
          <a:p>
            <a:pPr marL="0" lvl="2">
              <a:spcAft>
                <a:spcPts val="900"/>
              </a:spcAft>
            </a:pPr>
            <a:r>
              <a:rPr lang="en-US" dirty="0">
                <a:solidFill>
                  <a:srgbClr val="0070C0"/>
                </a:solidFill>
                <a:latin typeface="Verdana" panose="020B0604030504040204" pitchFamily="34" charset="0"/>
                <a:ea typeface="Verdana" panose="020B0604030504040204" pitchFamily="34" charset="0"/>
                <a:cs typeface="Verdana" panose="020B0604030504040204" pitchFamily="34" charset="0"/>
              </a:rPr>
              <a:t>Accelerating Innovation for Social Impact</a:t>
            </a:r>
          </a:p>
        </p:txBody>
      </p:sp>
    </p:spTree>
    <p:extLst>
      <p:ext uri="{BB962C8B-B14F-4D97-AF65-F5344CB8AC3E}">
        <p14:creationId xmlns:p14="http://schemas.microsoft.com/office/powerpoint/2010/main" val="25110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ITU TELECOM WORLD 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19</a:t>
            </a:fld>
            <a:endParaRPr lang="en-US">
              <a:solidFill>
                <a:srgbClr val="4F81BD">
                  <a:lumMod val="60000"/>
                  <a:lumOff val="40000"/>
                </a:srgbClr>
              </a:solidFill>
            </a:endParaRPr>
          </a:p>
        </p:txBody>
      </p:sp>
      <p:sp>
        <p:nvSpPr>
          <p:cNvPr id="4" name="Title 1"/>
          <p:cNvSpPr txBox="1">
            <a:spLocks/>
          </p:cNvSpPr>
          <p:nvPr/>
        </p:nvSpPr>
        <p:spPr>
          <a:xfrm>
            <a:off x="0" y="685800"/>
            <a:ext cx="9144000" cy="7854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GB" sz="1000" kern="1200" smtClean="0">
                <a:solidFill>
                  <a:srgbClr val="0087D2"/>
                </a:solidFill>
                <a:latin typeface="Verdana" panose="020B0604030504040204" pitchFamily="34" charset="0"/>
                <a:ea typeface="Verdana" panose="020B0604030504040204" pitchFamily="34" charset="0"/>
                <a:cs typeface="Verdana" panose="020B0604030504040204" pitchFamily="34" charset="0"/>
              </a:defRPr>
            </a:lvl1pPr>
          </a:lstStyle>
          <a:p>
            <a:pPr algn="ctr">
              <a:lnSpc>
                <a:spcPct val="100000"/>
              </a:lnSpc>
            </a:pPr>
            <a:r>
              <a:rPr lang="en-US" sz="3200" dirty="0"/>
              <a:t>Speakers Snapshot</a:t>
            </a:r>
            <a:br>
              <a:rPr lang="en-US" sz="3200" dirty="0"/>
            </a:br>
            <a:r>
              <a:rPr lang="en-US" dirty="0"/>
              <a:t>Full list of Speakers available online</a:t>
            </a:r>
            <a:endParaRPr lang="en-US" dirty="0">
              <a:solidFill>
                <a:srgbClr val="0070C0"/>
              </a:solidFill>
            </a:endParaRPr>
          </a:p>
        </p:txBody>
      </p:sp>
      <p:pic>
        <p:nvPicPr>
          <p:cNvPr id="5" name="Picture 4"/>
          <p:cNvPicPr>
            <a:picLocks noChangeAspect="1"/>
          </p:cNvPicPr>
          <p:nvPr/>
        </p:nvPicPr>
        <p:blipFill rotWithShape="1">
          <a:blip r:embed="rId3"/>
          <a:srcRect l="57379" t="24421" r="7152" b="20762"/>
          <a:stretch/>
        </p:blipFill>
        <p:spPr>
          <a:xfrm>
            <a:off x="7296" y="1584798"/>
            <a:ext cx="9163455" cy="4282602"/>
          </a:xfrm>
          <a:prstGeom prst="rect">
            <a:avLst/>
          </a:prstGeom>
        </p:spPr>
      </p:pic>
    </p:spTree>
    <p:extLst>
      <p:ext uri="{BB962C8B-B14F-4D97-AF65-F5344CB8AC3E}">
        <p14:creationId xmlns:p14="http://schemas.microsoft.com/office/powerpoint/2010/main" val="155014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816"/>
            <a:ext cx="8229600" cy="838200"/>
          </a:xfrm>
        </p:spPr>
        <p:txBody>
          <a:bodyPr>
            <a:noAutofit/>
          </a:bodyPr>
          <a:lstStyle/>
          <a:p>
            <a:r>
              <a:rPr lang="en-US" sz="4800" dirty="0" smtClean="0">
                <a:latin typeface="+mj-lt"/>
              </a:rPr>
              <a:t>AGENDA</a:t>
            </a:r>
            <a:endParaRPr lang="en-US" sz="3200" dirty="0">
              <a:latin typeface="+mj-lt"/>
            </a:endParaRPr>
          </a:p>
        </p:txBody>
      </p:sp>
      <p:sp>
        <p:nvSpPr>
          <p:cNvPr id="3" name="Slide Number Placeholder 2"/>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mj-lt"/>
              </a:rPr>
              <a:pPr/>
              <a:t>2</a:t>
            </a:fld>
            <a:endParaRPr lang="en-US">
              <a:solidFill>
                <a:srgbClr val="4F81BD">
                  <a:lumMod val="60000"/>
                  <a:lumOff val="40000"/>
                </a:srgbClr>
              </a:solidFill>
              <a:latin typeface="+mj-lt"/>
            </a:endParaRPr>
          </a:p>
        </p:txBody>
      </p:sp>
      <p:sp>
        <p:nvSpPr>
          <p:cNvPr id="4" name="TextBox 3"/>
          <p:cNvSpPr txBox="1"/>
          <p:nvPr/>
        </p:nvSpPr>
        <p:spPr>
          <a:xfrm>
            <a:off x="457200" y="1400908"/>
            <a:ext cx="8229600" cy="4401205"/>
          </a:xfrm>
          <a:prstGeom prst="rect">
            <a:avLst/>
          </a:prstGeom>
          <a:noFill/>
        </p:spPr>
        <p:txBody>
          <a:bodyPr wrap="square" rtlCol="0">
            <a:spAutoFit/>
          </a:bodyPr>
          <a:lstStyle/>
          <a:p>
            <a:pPr marL="514350" indent="-514350">
              <a:lnSpc>
                <a:spcPct val="200000"/>
              </a:lnSpc>
              <a:buFont typeface="+mj-lt"/>
              <a:buAutoNum type="arabicPeriod"/>
            </a:pPr>
            <a:r>
              <a:rPr lang="en-US" sz="2800" b="1" dirty="0" smtClean="0">
                <a:solidFill>
                  <a:srgbClr val="FF0000"/>
                </a:solidFill>
                <a:latin typeface="+mj-lt"/>
                <a:ea typeface="+mj-ea"/>
                <a:cs typeface="Calibri"/>
              </a:rPr>
              <a:t>Cybersecurity </a:t>
            </a:r>
            <a:r>
              <a:rPr lang="en-US" sz="2800" b="1" dirty="0">
                <a:solidFill>
                  <a:srgbClr val="FF0000"/>
                </a:solidFill>
                <a:latin typeface="+mj-lt"/>
                <a:ea typeface="+mj-ea"/>
                <a:cs typeface="Calibri"/>
              </a:rPr>
              <a:t>@ </a:t>
            </a:r>
            <a:r>
              <a:rPr lang="en-US" sz="2800" b="1" dirty="0" smtClean="0">
                <a:solidFill>
                  <a:srgbClr val="FF0000"/>
                </a:solidFill>
                <a:latin typeface="+mj-lt"/>
                <a:ea typeface="+mj-ea"/>
                <a:cs typeface="Calibri"/>
              </a:rPr>
              <a:t>ITU</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ITU Telecom World 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WRC-2015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WTIS-2015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Other important events</a:t>
            </a:r>
            <a:endParaRPr lang="en-US" sz="2800" b="1" dirty="0">
              <a:solidFill>
                <a:schemeClr val="tx2">
                  <a:lumMod val="60000"/>
                  <a:lumOff val="40000"/>
                </a:schemeClr>
              </a:solidFill>
              <a:latin typeface="+mj-lt"/>
              <a:ea typeface="+mj-ea"/>
              <a:cs typeface="Calibri"/>
            </a:endParaRPr>
          </a:p>
        </p:txBody>
      </p:sp>
    </p:spTree>
    <p:extLst>
      <p:ext uri="{BB962C8B-B14F-4D97-AF65-F5344CB8AC3E}">
        <p14:creationId xmlns:p14="http://schemas.microsoft.com/office/powerpoint/2010/main" val="246823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ITU TELECOM WORLD 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20</a:t>
            </a:fld>
            <a:endParaRPr lang="en-US">
              <a:solidFill>
                <a:srgbClr val="4F81BD">
                  <a:lumMod val="60000"/>
                  <a:lumOff val="40000"/>
                </a:srgbClr>
              </a:solidFill>
            </a:endParaRPr>
          </a:p>
        </p:txBody>
      </p:sp>
      <p:sp>
        <p:nvSpPr>
          <p:cNvPr id="4" name="Content Placeholder 2"/>
          <p:cNvSpPr txBox="1">
            <a:spLocks/>
          </p:cNvSpPr>
          <p:nvPr/>
        </p:nvSpPr>
        <p:spPr>
          <a:xfrm>
            <a:off x="0" y="1222924"/>
            <a:ext cx="4419600" cy="4644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lvl="2" indent="-257175">
              <a:spcBef>
                <a:spcPts val="750"/>
              </a:spcBef>
              <a:buClr>
                <a:srgbClr val="0070C0"/>
              </a:buClr>
            </a:pPr>
            <a:r>
              <a:rPr lang="en-US"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National Pavilions with </a:t>
            </a: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SME/innovation </a:t>
            </a:r>
            <a:r>
              <a:rPr lang="en-US" sz="24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entities: </a:t>
            </a:r>
            <a:r>
              <a:rPr lang="en-US" sz="28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a:r>
            <a:br>
              <a:rPr lang="en-US" sz="28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b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Argentina</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 Azerbaijan, China, Djibouti, Hungary, Japan, Kenya, Republic of Korea, Malawi, Nigeria, Saudi Arabia, Senegal, Smart Africa Pavilion (Kenya, Rwanda, South Sudan and Uganda), Tanzania and Zimbabwe</a:t>
            </a: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257175" lvl="2" indent="-257175">
              <a:spcBef>
                <a:spcPts val="750"/>
              </a:spcBef>
              <a:buClr>
                <a:srgbClr val="0070C0"/>
              </a:buClr>
            </a:pPr>
            <a:r>
              <a:rPr lang="en-US" sz="28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Independent </a:t>
            </a:r>
            <a:r>
              <a:rPr lang="en-US" sz="28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Stands: </a:t>
            </a:r>
            <a:r>
              <a:rPr lang="en-US" sz="28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a:r>
            <a:br>
              <a:rPr lang="en-US" sz="28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b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ATDI</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 GEW Technologies, Huawei, Intel, LS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telcom</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 Magyar Telekom, Microwave Vision Group, Rohde &amp; Schwarz, TDIA, and ZTE</a:t>
            </a: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257175" lvl="2" indent="-257175">
              <a:spcBef>
                <a:spcPts val="750"/>
              </a:spcBef>
              <a:buClr>
                <a:srgbClr val="0070C0"/>
              </a:buClr>
            </a:pPr>
            <a:r>
              <a:rPr lang="de-DE" sz="28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SME </a:t>
            </a:r>
            <a:r>
              <a:rPr lang="de-DE" sz="28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pods: </a:t>
            </a:r>
            <a:r>
              <a:rPr lang="de-DE" sz="28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a:r>
            <a:br>
              <a:rPr lang="de-DE" sz="28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br>
            <a:r>
              <a:rPr lang="de-DE" sz="1600"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CRFS</a:t>
            </a:r>
            <a:r>
              <a:rPr lang="de-DE"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Deverto Systems, Hakko Opto, Korea Innovation Centre Negete, Subah Infosolutions, Wavecontrol</a:t>
            </a: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1"/>
          <p:cNvSpPr txBox="1">
            <a:spLocks/>
          </p:cNvSpPr>
          <p:nvPr/>
        </p:nvSpPr>
        <p:spPr>
          <a:xfrm>
            <a:off x="0" y="644748"/>
            <a:ext cx="9144000" cy="51111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en-GB" sz="1000" kern="1200" smtClean="0">
                <a:solidFill>
                  <a:srgbClr val="0087D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GB" sz="3600" dirty="0" smtClean="0"/>
              <a:t>Exhibition</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324361"/>
            <a:ext cx="4724400" cy="2035580"/>
          </a:xfrm>
          <a:prstGeom prst="rect">
            <a:avLst/>
          </a:prstGeom>
        </p:spPr>
      </p:pic>
    </p:spTree>
    <p:extLst>
      <p:ext uri="{BB962C8B-B14F-4D97-AF65-F5344CB8AC3E}">
        <p14:creationId xmlns:p14="http://schemas.microsoft.com/office/powerpoint/2010/main" val="227114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ITU TELECOM WORLD 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21</a:t>
            </a:fld>
            <a:endParaRPr lang="en-US">
              <a:solidFill>
                <a:srgbClr val="4F81BD">
                  <a:lumMod val="60000"/>
                  <a:lumOff val="40000"/>
                </a:srgbClr>
              </a:solidFill>
            </a:endParaRPr>
          </a:p>
        </p:txBody>
      </p:sp>
      <p:pic>
        <p:nvPicPr>
          <p:cNvPr id="4" name="Picture 3"/>
          <p:cNvPicPr>
            <a:picLocks noChangeAspect="1"/>
          </p:cNvPicPr>
          <p:nvPr/>
        </p:nvPicPr>
        <p:blipFill rotWithShape="1">
          <a:blip r:embed="rId3"/>
          <a:srcRect l="14963"/>
          <a:stretch/>
        </p:blipFill>
        <p:spPr>
          <a:xfrm>
            <a:off x="152400" y="1473152"/>
            <a:ext cx="4180974" cy="2534172"/>
          </a:xfrm>
          <a:prstGeom prst="rect">
            <a:avLst/>
          </a:prstGeom>
        </p:spPr>
      </p:pic>
      <p:sp>
        <p:nvSpPr>
          <p:cNvPr id="5" name="Content Placeholder 2"/>
          <p:cNvSpPr txBox="1">
            <a:spLocks/>
          </p:cNvSpPr>
          <p:nvPr/>
        </p:nvSpPr>
        <p:spPr>
          <a:xfrm>
            <a:off x="4572001" y="1419711"/>
            <a:ext cx="4343399" cy="4295289"/>
          </a:xfrm>
          <a:prstGeom prst="rect">
            <a:avLst/>
          </a:prstGeom>
        </p:spPr>
        <p:txBody>
          <a:bodyPr vert="horz" lIns="0" tIns="0" rIns="0" bIns="0" rtlCol="0" anchor="t" anchorCtr="0">
            <a:noAutofit/>
          </a:bodyPr>
          <a:lstStyle/>
          <a:p>
            <a:pPr marL="214313" indent="-214313">
              <a:lnSpc>
                <a:spcPct val="150000"/>
              </a:lnSpc>
              <a:buClr>
                <a:srgbClr val="0070C0"/>
              </a:buClr>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Networking Events, including: </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Leaders Lunch</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Leaders Dinner</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B2B Networking Lunch</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B2G Networking Lunch</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Enterprise Europe Network matchmaking day</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Hungarian Open Day</a:t>
            </a:r>
          </a:p>
          <a:p>
            <a:pPr marL="557213" lvl="1" indent="-214313">
              <a:lnSpc>
                <a:spcPct val="150000"/>
              </a:lnSpc>
              <a:buClr>
                <a:srgbClr val="0070C0"/>
              </a:buClr>
              <a:buFont typeface="Courier New" panose="02070309020205020404" pitchFamily="49" charset="0"/>
              <a:buChar char="o"/>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Event Closing</a:t>
            </a:r>
          </a:p>
          <a:p>
            <a:pPr marL="557213" lvl="1" indent="-214313">
              <a:buClr>
                <a:srgbClr val="0070C0"/>
              </a:buClr>
              <a:buFont typeface="Courier New" panose="02070309020205020404" pitchFamily="49" charset="0"/>
              <a:buChar char="o"/>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14313" indent="-214313">
              <a:lnSpc>
                <a:spcPct val="150000"/>
              </a:lnSpc>
              <a:buClr>
                <a:srgbClr val="0070C0"/>
              </a:buClr>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Networking Spaces</a:t>
            </a:r>
          </a:p>
          <a:p>
            <a:pPr marL="214313" indent="-214313">
              <a:buClr>
                <a:srgbClr val="0070C0"/>
              </a:buClr>
              <a:buFont typeface="Arial" panose="020B0604020202020204" pitchFamily="34" charset="0"/>
              <a:buChar cha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14313" indent="-214313">
              <a:lnSpc>
                <a:spcPct val="150000"/>
              </a:lnSpc>
              <a:buClr>
                <a:srgbClr val="0070C0"/>
              </a:buClr>
              <a:buFont typeface="Arial" panose="020B0604020202020204" pitchFamily="34" charset="0"/>
              <a:buChar char="•"/>
            </a:pP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Event App</a:t>
            </a:r>
          </a:p>
        </p:txBody>
      </p:sp>
      <p:sp>
        <p:nvSpPr>
          <p:cNvPr id="6" name="Title 1"/>
          <p:cNvSpPr txBox="1">
            <a:spLocks/>
          </p:cNvSpPr>
          <p:nvPr/>
        </p:nvSpPr>
        <p:spPr>
          <a:xfrm>
            <a:off x="0" y="730523"/>
            <a:ext cx="9144000" cy="51111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en-GB" sz="1000" kern="1200" smtClean="0">
                <a:solidFill>
                  <a:srgbClr val="0087D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GB" sz="3600" dirty="0" smtClean="0"/>
              <a:t>High-Level Networking</a:t>
            </a:r>
            <a:endParaRPr lang="en-US" sz="3600" dirty="0"/>
          </a:p>
        </p:txBody>
      </p:sp>
    </p:spTree>
    <p:extLst>
      <p:ext uri="{BB962C8B-B14F-4D97-AF65-F5344CB8AC3E}">
        <p14:creationId xmlns:p14="http://schemas.microsoft.com/office/powerpoint/2010/main" val="341136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ITU TELECOM WORLD 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22</a:t>
            </a:fld>
            <a:endParaRPr lang="en-US">
              <a:solidFill>
                <a:srgbClr val="4F81BD">
                  <a:lumMod val="60000"/>
                  <a:lumOff val="40000"/>
                </a:srgbClr>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156"/>
          <a:stretch/>
        </p:blipFill>
        <p:spPr>
          <a:xfrm>
            <a:off x="0" y="619125"/>
            <a:ext cx="9144000" cy="5172075"/>
          </a:xfrm>
          <a:prstGeom prst="rect">
            <a:avLst/>
          </a:prstGeom>
        </p:spPr>
      </p:pic>
      <p:sp>
        <p:nvSpPr>
          <p:cNvPr id="9" name="Rectangle 8"/>
          <p:cNvSpPr/>
          <p:nvPr/>
        </p:nvSpPr>
        <p:spPr>
          <a:xfrm>
            <a:off x="0" y="619125"/>
            <a:ext cx="9144000" cy="5172075"/>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solidFill>
                <a:prstClr val="white"/>
              </a:solidFill>
            </a:endParaRPr>
          </a:p>
        </p:txBody>
      </p:sp>
      <p:sp>
        <p:nvSpPr>
          <p:cNvPr id="10" name="TextBox 9"/>
          <p:cNvSpPr txBox="1"/>
          <p:nvPr/>
        </p:nvSpPr>
        <p:spPr>
          <a:xfrm>
            <a:off x="517515" y="3762375"/>
            <a:ext cx="7987636" cy="1477328"/>
          </a:xfrm>
          <a:prstGeom prst="rect">
            <a:avLst/>
          </a:prstGeom>
          <a:noFill/>
        </p:spPr>
        <p:txBody>
          <a:bodyPr wrap="none" rtlCol="0">
            <a:spAutoFit/>
          </a:bodyPr>
          <a:lstStyle/>
          <a:p>
            <a:pPr algn="ctr"/>
            <a:r>
              <a:rPr lang="en-US" sz="2400" b="1" dirty="0">
                <a:solidFill>
                  <a:srgbClr val="E7E6E6"/>
                </a:solidFill>
                <a:latin typeface="Calibri Light" panose="020F0302020204030204"/>
                <a:ea typeface="Verdana" panose="020B0604030504040204" pitchFamily="34" charset="0"/>
                <a:cs typeface="Verdana" panose="020B0604030504040204" pitchFamily="34" charset="0"/>
              </a:rPr>
              <a:t>We look forward to seeing you in </a:t>
            </a:r>
            <a:r>
              <a:rPr lang="en-US" sz="2400" b="1" dirty="0">
                <a:solidFill>
                  <a:srgbClr val="E7E6E6"/>
                </a:solidFill>
                <a:latin typeface="Calibri Light" panose="020F0302020204030204"/>
              </a:rPr>
              <a:t>Budapest, </a:t>
            </a:r>
            <a:r>
              <a:rPr lang="en-US" sz="2400" b="1" dirty="0">
                <a:solidFill>
                  <a:srgbClr val="E7E6E6"/>
                </a:solidFill>
                <a:latin typeface="Calibri Light" panose="020F0302020204030204"/>
                <a:ea typeface="Verdana" panose="020B0604030504040204" pitchFamily="34" charset="0"/>
                <a:cs typeface="Verdana" panose="020B0604030504040204" pitchFamily="34" charset="0"/>
              </a:rPr>
              <a:t>Hungary in October!</a:t>
            </a:r>
          </a:p>
          <a:p>
            <a:pPr algn="ctr"/>
            <a:endParaRPr lang="en-US" sz="2400" b="1" dirty="0">
              <a:solidFill>
                <a:srgbClr val="E7E6E6"/>
              </a:solidFill>
              <a:latin typeface="Calibri Light" panose="020F0302020204030204"/>
              <a:ea typeface="Verdana" panose="020B0604030504040204" pitchFamily="34" charset="0"/>
              <a:cs typeface="Verdana" panose="020B0604030504040204" pitchFamily="34" charset="0"/>
            </a:endParaRPr>
          </a:p>
          <a:p>
            <a:pPr algn="ctr"/>
            <a:r>
              <a:rPr lang="fr-CH" sz="2400" b="1" dirty="0">
                <a:solidFill>
                  <a:srgbClr val="E7E6E6"/>
                </a:solidFill>
              </a:rPr>
              <a:t>telecomworld.itu.int</a:t>
            </a:r>
            <a:endParaRPr lang="en-US" sz="2400" b="1" dirty="0">
              <a:solidFill>
                <a:srgbClr val="E7E6E6"/>
              </a:solidFill>
            </a:endParaRPr>
          </a:p>
          <a:p>
            <a:pPr algn="ctr"/>
            <a:endParaRPr lang="en-US" b="1" dirty="0">
              <a:solidFill>
                <a:srgbClr val="E7E6E6"/>
              </a:solidFill>
              <a:latin typeface="Calibri Light" panose="020F0302020204030204"/>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270" y="1912724"/>
            <a:ext cx="2362586" cy="1525908"/>
          </a:xfrm>
          <a:prstGeom prst="rect">
            <a:avLst/>
          </a:prstGeom>
        </p:spPr>
      </p:pic>
    </p:spTree>
    <p:extLst>
      <p:ext uri="{BB962C8B-B14F-4D97-AF65-F5344CB8AC3E}">
        <p14:creationId xmlns:p14="http://schemas.microsoft.com/office/powerpoint/2010/main" val="128261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4800" dirty="0" smtClean="0">
                <a:latin typeface="+mj-lt"/>
              </a:rPr>
              <a:t>AGENDA</a:t>
            </a:r>
            <a:endParaRPr lang="en-US" sz="3200" dirty="0">
              <a:latin typeface="+mj-lt"/>
            </a:endParaRPr>
          </a:p>
        </p:txBody>
      </p:sp>
      <p:sp>
        <p:nvSpPr>
          <p:cNvPr id="3" name="Slide Number Placeholder 2"/>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mj-lt"/>
              </a:rPr>
              <a:pPr/>
              <a:t>23</a:t>
            </a:fld>
            <a:endParaRPr lang="en-US">
              <a:solidFill>
                <a:srgbClr val="4F81BD">
                  <a:lumMod val="60000"/>
                  <a:lumOff val="40000"/>
                </a:srgbClr>
              </a:solidFill>
              <a:latin typeface="+mj-lt"/>
            </a:endParaRPr>
          </a:p>
        </p:txBody>
      </p:sp>
      <p:sp>
        <p:nvSpPr>
          <p:cNvPr id="4" name="TextBox 3"/>
          <p:cNvSpPr txBox="1"/>
          <p:nvPr/>
        </p:nvSpPr>
        <p:spPr>
          <a:xfrm>
            <a:off x="457200" y="1400908"/>
            <a:ext cx="8229600" cy="5386090"/>
          </a:xfrm>
          <a:prstGeom prst="rect">
            <a:avLst/>
          </a:prstGeom>
          <a:noFill/>
        </p:spPr>
        <p:txBody>
          <a:bodyPr wrap="square" rtlCol="0">
            <a:spAutoFit/>
          </a:bodyPr>
          <a:lstStyle/>
          <a:p>
            <a:pPr marL="514350" indent="-514350">
              <a:lnSpc>
                <a:spcPct val="200000"/>
              </a:lnSpc>
              <a:buFont typeface="+mj-lt"/>
              <a:buAutoNum type="arabicPeriod"/>
            </a:pPr>
            <a:r>
              <a:rPr lang="en-US" sz="2800" b="1" dirty="0">
                <a:solidFill>
                  <a:schemeClr val="tx2">
                    <a:lumMod val="60000"/>
                    <a:lumOff val="40000"/>
                  </a:schemeClr>
                </a:solidFill>
                <a:latin typeface="+mj-lt"/>
                <a:ea typeface="+mj-ea"/>
                <a:cs typeface="Calibri"/>
              </a:rPr>
              <a:t>Cybersecurity @ ITU</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ITU Telecom World 2015</a:t>
            </a:r>
          </a:p>
          <a:p>
            <a:pPr marL="514350" indent="-514350">
              <a:lnSpc>
                <a:spcPct val="200000"/>
              </a:lnSpc>
              <a:buFont typeface="+mj-lt"/>
              <a:buAutoNum type="arabicPeriod"/>
            </a:pPr>
            <a:r>
              <a:rPr lang="en-US" sz="2800" b="1" dirty="0">
                <a:solidFill>
                  <a:srgbClr val="FF0000"/>
                </a:solidFill>
                <a:latin typeface="+mj-lt"/>
                <a:ea typeface="+mj-ea"/>
                <a:cs typeface="Calibri"/>
              </a:rPr>
              <a:t>WRC-2015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WTIS-2015</a:t>
            </a:r>
          </a:p>
          <a:p>
            <a:pPr marL="514350" indent="-514350">
              <a:lnSpc>
                <a:spcPct val="200000"/>
              </a:lnSpc>
              <a:buFont typeface="+mj-lt"/>
              <a:buAutoNum type="arabicPeriod"/>
            </a:pPr>
            <a:r>
              <a:rPr lang="en-US" sz="2800" b="1" dirty="0">
                <a:solidFill>
                  <a:schemeClr val="tx2">
                    <a:lumMod val="60000"/>
                    <a:lumOff val="40000"/>
                  </a:schemeClr>
                </a:solidFill>
                <a:cs typeface="Calibri"/>
              </a:rPr>
              <a:t>Other important events</a:t>
            </a:r>
          </a:p>
          <a:p>
            <a:pPr marL="514350" indent="-514350">
              <a:lnSpc>
                <a:spcPct val="200000"/>
              </a:lnSpc>
              <a:buFont typeface="+mj-lt"/>
              <a:buAutoNum type="arabicPeriod"/>
            </a:pPr>
            <a:endParaRPr lang="en-US" sz="3200" b="1" dirty="0">
              <a:solidFill>
                <a:schemeClr val="tx2">
                  <a:lumMod val="60000"/>
                  <a:lumOff val="40000"/>
                </a:schemeClr>
              </a:solidFill>
              <a:latin typeface="+mj-lt"/>
              <a:ea typeface="+mj-ea"/>
              <a:cs typeface="Calibri"/>
            </a:endParaRPr>
          </a:p>
        </p:txBody>
      </p:sp>
    </p:spTree>
    <p:extLst>
      <p:ext uri="{BB962C8B-B14F-4D97-AF65-F5344CB8AC3E}">
        <p14:creationId xmlns:p14="http://schemas.microsoft.com/office/powerpoint/2010/main" val="29884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WRC-2015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24</a:t>
            </a:fld>
            <a:endParaRPr lang="en-US">
              <a:solidFill>
                <a:srgbClr val="4F81BD">
                  <a:lumMod val="60000"/>
                  <a:lumOff val="40000"/>
                </a:srgbClr>
              </a:solidFill>
            </a:endParaRPr>
          </a:p>
        </p:txBody>
      </p:sp>
      <p:sp>
        <p:nvSpPr>
          <p:cNvPr id="9" name="Text Box 5"/>
          <p:cNvSpPr txBox="1">
            <a:spLocks noChangeArrowheads="1"/>
          </p:cNvSpPr>
          <p:nvPr/>
        </p:nvSpPr>
        <p:spPr bwMode="auto">
          <a:xfrm>
            <a:off x="152400" y="1236790"/>
            <a:ext cx="8991600" cy="3333220"/>
          </a:xfrm>
          <a:prstGeom prst="rect">
            <a:avLst/>
          </a:prstGeom>
          <a:noFill/>
          <a:ln>
            <a:noFill/>
          </a:ln>
          <a:effectLst/>
          <a:extLst>
            <a:ext uri="{909E8E84-426E-40dd-AFC4-6F175D3DCCD1}">
              <a14:hiddenFill xmlns:a14="http://schemas.microsoft.com/office/drawing/2010/main" xmlns="">
                <a:solidFill>
                  <a:srgbClr val="292929">
                    <a:alpha val="5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endParaRPr lang="fr-CH" sz="900" b="1" dirty="0">
              <a:latin typeface="Trebuchet MS" pitchFamily="34" charset="0"/>
              <a:cs typeface="Times New Roman" pitchFamily="18" charset="0"/>
            </a:endParaRPr>
          </a:p>
          <a:p>
            <a:pPr marL="342900" indent="-342900" fontAlgn="base">
              <a:spcBef>
                <a:spcPct val="20000"/>
              </a:spcBef>
              <a:spcAft>
                <a:spcPct val="0"/>
              </a:spcAft>
              <a:buClr>
                <a:srgbClr val="FF3300"/>
              </a:buClr>
              <a:buFont typeface="Arial" panose="020B0604020202020204" pitchFamily="34" charset="0"/>
              <a:buChar char="•"/>
            </a:pPr>
            <a:r>
              <a:rPr lang="en-US" sz="2400" dirty="0"/>
              <a:t>Update the Radio </a:t>
            </a:r>
            <a:r>
              <a:rPr lang="en-US" sz="2400" dirty="0" smtClean="0"/>
              <a:t>Regulations</a:t>
            </a:r>
            <a:endParaRPr lang="en-US" sz="3600" b="1" i="1" dirty="0" smtClean="0">
              <a:latin typeface="Trebuchet MS" pitchFamily="34" charset="0"/>
              <a:cs typeface="Times New Roman" pitchFamily="18" charset="0"/>
            </a:endParaRPr>
          </a:p>
          <a:p>
            <a:pPr marL="800100" lvl="2" indent="-342900" fontAlgn="base">
              <a:spcBef>
                <a:spcPct val="20000"/>
              </a:spcBef>
              <a:spcAft>
                <a:spcPct val="0"/>
              </a:spcAft>
              <a:buFont typeface="Arial" panose="020B0604020202020204" pitchFamily="34" charset="0"/>
              <a:buChar char="•"/>
            </a:pPr>
            <a:r>
              <a:rPr lang="en-GB" sz="2400" dirty="0" smtClean="0"/>
              <a:t> </a:t>
            </a:r>
            <a:r>
              <a:rPr lang="en-US" sz="2400" dirty="0" smtClean="0"/>
              <a:t>Spectrum allocations</a:t>
            </a:r>
          </a:p>
          <a:p>
            <a:pPr marL="800100" lvl="2" indent="-342900" fontAlgn="base">
              <a:spcBef>
                <a:spcPct val="20000"/>
              </a:spcBef>
              <a:spcAft>
                <a:spcPct val="0"/>
              </a:spcAft>
              <a:buFont typeface="Arial" panose="020B0604020202020204" pitchFamily="34" charset="0"/>
              <a:buChar char="•"/>
            </a:pPr>
            <a:r>
              <a:rPr lang="en-GB" sz="2400" dirty="0" smtClean="0"/>
              <a:t> </a:t>
            </a:r>
            <a:r>
              <a:rPr lang="en-GB" sz="2400" dirty="0"/>
              <a:t>Coordination and </a:t>
            </a:r>
            <a:r>
              <a:rPr lang="en-US" sz="2400" dirty="0"/>
              <a:t>notification procedures</a:t>
            </a:r>
          </a:p>
          <a:p>
            <a:pPr marL="800100" lvl="2" indent="-342900" fontAlgn="base">
              <a:spcBef>
                <a:spcPct val="20000"/>
              </a:spcBef>
              <a:spcAft>
                <a:spcPct val="0"/>
              </a:spcAft>
              <a:buFont typeface="Arial" panose="020B0604020202020204" pitchFamily="34" charset="0"/>
              <a:buChar char="•"/>
            </a:pPr>
            <a:r>
              <a:rPr lang="en-GB" sz="2400" dirty="0"/>
              <a:t> </a:t>
            </a:r>
            <a:r>
              <a:rPr lang="en-US" sz="2400" dirty="0"/>
              <a:t>Administrative and operational procedures</a:t>
            </a:r>
          </a:p>
          <a:p>
            <a:pPr marL="342900" indent="-342900" fontAlgn="base">
              <a:spcBef>
                <a:spcPct val="20000"/>
              </a:spcBef>
              <a:spcAft>
                <a:spcPct val="0"/>
              </a:spcAft>
              <a:buClr>
                <a:srgbClr val="FF3300"/>
              </a:buClr>
              <a:buFont typeface="Arial" panose="020B0604020202020204" pitchFamily="34" charset="0"/>
              <a:buChar char="•"/>
            </a:pPr>
            <a:r>
              <a:rPr lang="en-US" sz="2400" dirty="0"/>
              <a:t>Adopt Resolutions</a:t>
            </a:r>
            <a:endParaRPr lang="en-GB" sz="2400" dirty="0"/>
          </a:p>
          <a:p>
            <a:pPr marL="342900" indent="-342900" fontAlgn="base">
              <a:spcBef>
                <a:spcPct val="20000"/>
              </a:spcBef>
              <a:spcAft>
                <a:spcPct val="0"/>
              </a:spcAft>
              <a:buClr>
                <a:srgbClr val="FF3300"/>
              </a:buClr>
              <a:buFont typeface="Arial" panose="020B0604020202020204" pitchFamily="34" charset="0"/>
              <a:buChar char="•"/>
            </a:pPr>
            <a:r>
              <a:rPr lang="en-US" sz="2400" dirty="0"/>
              <a:t>Held every </a:t>
            </a:r>
            <a:r>
              <a:rPr lang="en-GB" sz="2400" dirty="0"/>
              <a:t>3-4 </a:t>
            </a:r>
            <a:r>
              <a:rPr lang="en-US" sz="2400" dirty="0"/>
              <a:t>years (CS 90</a:t>
            </a:r>
            <a:r>
              <a:rPr lang="en-US" sz="2400" dirty="0" smtClean="0"/>
              <a:t>)</a:t>
            </a:r>
          </a:p>
          <a:p>
            <a:pPr marL="342900" indent="-342900" fontAlgn="base">
              <a:spcBef>
                <a:spcPct val="20000"/>
              </a:spcBef>
              <a:spcAft>
                <a:spcPct val="0"/>
              </a:spcAft>
              <a:buClr>
                <a:srgbClr val="FF3300"/>
              </a:buClr>
              <a:buFont typeface="Arial" panose="020B0604020202020204" pitchFamily="34" charset="0"/>
              <a:buChar char="•"/>
            </a:pPr>
            <a:r>
              <a:rPr lang="en-US" sz="2400" dirty="0" smtClean="0"/>
              <a:t>To </a:t>
            </a:r>
            <a:r>
              <a:rPr lang="en-US" sz="2400" dirty="0"/>
              <a:t>be held in </a:t>
            </a:r>
            <a:r>
              <a:rPr lang="en-US" sz="2400" dirty="0" smtClean="0"/>
              <a:t>Geneva</a:t>
            </a:r>
            <a:r>
              <a:rPr lang="en-US" sz="2400" dirty="0"/>
              <a:t>, 2-27 November </a:t>
            </a:r>
            <a:r>
              <a:rPr lang="en-US" sz="2400" dirty="0" smtClean="0"/>
              <a:t>2015</a:t>
            </a:r>
            <a:endParaRPr lang="en-US" sz="2400" dirty="0"/>
          </a:p>
        </p:txBody>
      </p:sp>
      <p:pic>
        <p:nvPicPr>
          <p:cNvPr id="10" name="Picture 2"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186" y="4589255"/>
            <a:ext cx="1035301" cy="120093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6">
            <a:hlinkClick r:id="rId4" action="ppaction://hlinksldjump"/>
          </p:cNvPr>
          <p:cNvSpPr>
            <a:spLocks noChangeArrowheads="1"/>
          </p:cNvSpPr>
          <p:nvPr/>
        </p:nvSpPr>
        <p:spPr bwMode="auto">
          <a:xfrm>
            <a:off x="2590800" y="4856258"/>
            <a:ext cx="1371600" cy="762000"/>
          </a:xfrm>
          <a:prstGeom prst="rect">
            <a:avLst/>
          </a:prstGeom>
          <a:gradFill rotWithShape="0">
            <a:gsLst>
              <a:gs pos="0">
                <a:srgbClr val="FFFFFF"/>
              </a:gs>
              <a:gs pos="100000">
                <a:srgbClr val="FF99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GB" b="1" dirty="0">
                <a:latin typeface="Times New Roman" pitchFamily="18" charset="0"/>
                <a:cs typeface="Times New Roman" pitchFamily="18" charset="0"/>
              </a:rPr>
              <a:t>WRC</a:t>
            </a:r>
            <a:endParaRPr lang="en-US" b="1" dirty="0">
              <a:latin typeface="Times New Roman" pitchFamily="18" charset="0"/>
              <a:cs typeface="Times New Roman" pitchFamily="18" charset="0"/>
            </a:endParaRPr>
          </a:p>
        </p:txBody>
      </p:sp>
      <p:sp>
        <p:nvSpPr>
          <p:cNvPr id="13" name="Line 7"/>
          <p:cNvSpPr>
            <a:spLocks noChangeShapeType="1"/>
          </p:cNvSpPr>
          <p:nvPr/>
        </p:nvSpPr>
        <p:spPr bwMode="auto">
          <a:xfrm>
            <a:off x="4067175" y="5161058"/>
            <a:ext cx="809625" cy="0"/>
          </a:xfrm>
          <a:prstGeom prst="line">
            <a:avLst/>
          </a:prstGeom>
          <a:ln>
            <a:headEnd/>
            <a:tailEnd type="triangl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buClr>
                <a:srgbClr val="FFFFFF"/>
              </a:buClr>
              <a:buFont typeface="Arial" pitchFamily="34" charset="0"/>
              <a:buNone/>
            </a:pPr>
            <a:endParaRPr lang="en-US" b="1" dirty="0">
              <a:latin typeface="Tahoma" pitchFamily="34" charset="0"/>
              <a:cs typeface="Arial" pitchFamily="34" charset="0"/>
            </a:endParaRPr>
          </a:p>
        </p:txBody>
      </p:sp>
      <p:sp>
        <p:nvSpPr>
          <p:cNvPr id="14" name="TextBox 13"/>
          <p:cNvSpPr txBox="1"/>
          <p:nvPr/>
        </p:nvSpPr>
        <p:spPr>
          <a:xfrm>
            <a:off x="4803620" y="4703303"/>
            <a:ext cx="1298753" cy="923330"/>
          </a:xfrm>
          <a:prstGeom prst="rect">
            <a:avLst/>
          </a:prstGeom>
          <a:noFill/>
        </p:spPr>
        <p:txBody>
          <a:bodyPr wrap="none" rtlCol="0">
            <a:spAutoFit/>
          </a:bodyPr>
          <a:lstStyle/>
          <a:p>
            <a:pPr eaLnBrk="0" fontAlgn="base" hangingPunct="0">
              <a:spcBef>
                <a:spcPct val="0"/>
              </a:spcBef>
              <a:spcAft>
                <a:spcPct val="0"/>
              </a:spcAft>
              <a:buClr>
                <a:srgbClr val="FFFFFF"/>
              </a:buClr>
              <a:buFont typeface="Arial" pitchFamily="34" charset="0"/>
              <a:buNone/>
            </a:pPr>
            <a:r>
              <a:rPr lang="en-US" b="1" dirty="0" smtClean="0">
                <a:latin typeface="Tahoma" pitchFamily="34" charset="0"/>
                <a:cs typeface="Arial" pitchFamily="34" charset="0"/>
              </a:rPr>
              <a:t>ITU</a:t>
            </a:r>
            <a:br>
              <a:rPr lang="en-US" b="1" dirty="0" smtClean="0">
                <a:latin typeface="Tahoma" pitchFamily="34" charset="0"/>
                <a:cs typeface="Arial" pitchFamily="34" charset="0"/>
              </a:rPr>
            </a:br>
            <a:r>
              <a:rPr lang="en-US" b="1" dirty="0" smtClean="0">
                <a:latin typeface="Tahoma" pitchFamily="34" charset="0"/>
                <a:cs typeface="Arial" pitchFamily="34" charset="0"/>
              </a:rPr>
              <a:t>R</a:t>
            </a:r>
            <a:r>
              <a:rPr lang="en-US" sz="1400" b="1" dirty="0" smtClean="0">
                <a:latin typeface="Tahoma" pitchFamily="34" charset="0"/>
                <a:cs typeface="Arial" pitchFamily="34" charset="0"/>
              </a:rPr>
              <a:t>adio</a:t>
            </a:r>
            <a:br>
              <a:rPr lang="en-US" sz="1400" b="1" dirty="0" smtClean="0">
                <a:latin typeface="Tahoma" pitchFamily="34" charset="0"/>
                <a:cs typeface="Arial" pitchFamily="34" charset="0"/>
              </a:rPr>
            </a:br>
            <a:r>
              <a:rPr lang="en-US" b="1" dirty="0" smtClean="0">
                <a:latin typeface="Tahoma" pitchFamily="34" charset="0"/>
                <a:cs typeface="Arial" pitchFamily="34" charset="0"/>
              </a:rPr>
              <a:t>R</a:t>
            </a:r>
            <a:r>
              <a:rPr lang="en-US" sz="1400" b="1" dirty="0" smtClean="0">
                <a:latin typeface="Tahoma" pitchFamily="34" charset="0"/>
                <a:cs typeface="Arial" pitchFamily="34" charset="0"/>
              </a:rPr>
              <a:t>egulations</a:t>
            </a:r>
            <a:endParaRPr lang="en-US" b="1" dirty="0">
              <a:latin typeface="Tahoma" pitchFamily="34" charset="0"/>
              <a:cs typeface="Arial" pitchFamily="34" charset="0"/>
            </a:endParaRPr>
          </a:p>
        </p:txBody>
      </p:sp>
      <p:sp>
        <p:nvSpPr>
          <p:cNvPr id="15" name="Rectangle 43"/>
          <p:cNvSpPr>
            <a:spLocks noChangeArrowheads="1"/>
          </p:cNvSpPr>
          <p:nvPr/>
        </p:nvSpPr>
        <p:spPr bwMode="auto">
          <a:xfrm>
            <a:off x="2005995" y="744974"/>
            <a:ext cx="5132010" cy="480131"/>
          </a:xfrm>
          <a:prstGeom prst="rect">
            <a:avLst/>
          </a:prstGeom>
          <a:noFill/>
          <a:ln>
            <a:noFill/>
          </a:ln>
          <a:effectLst/>
          <a:extLst/>
        </p:spPr>
        <p:txBody>
          <a:bodyPr wrap="square" anchor="ctr">
            <a:spAutoFit/>
          </a:bodyPr>
          <a:lstStyle/>
          <a:p>
            <a:pPr algn="ctr" fontAlgn="base">
              <a:lnSpc>
                <a:spcPct val="90000"/>
              </a:lnSpc>
              <a:spcBef>
                <a:spcPct val="0"/>
              </a:spcBef>
              <a:spcAft>
                <a:spcPct val="0"/>
              </a:spcAft>
            </a:pPr>
            <a:r>
              <a:rPr lang="en-GB" sz="2800" b="1" dirty="0">
                <a:solidFill>
                  <a:srgbClr val="0087D2"/>
                </a:solidFill>
                <a:latin typeface="Verdana" panose="020B0604030504040204" pitchFamily="34" charset="0"/>
                <a:ea typeface="Verdana" panose="020B0604030504040204" pitchFamily="34" charset="0"/>
                <a:cs typeface="Verdana" panose="020B0604030504040204" pitchFamily="34" charset="0"/>
              </a:rPr>
              <a:t>WRC </a:t>
            </a:r>
            <a:r>
              <a:rPr lang="en-GB" sz="2800" b="1" dirty="0" smtClean="0">
                <a:solidFill>
                  <a:srgbClr val="0087D2"/>
                </a:solidFill>
                <a:latin typeface="Verdana" panose="020B0604030504040204" pitchFamily="34" charset="0"/>
                <a:ea typeface="Verdana" panose="020B0604030504040204" pitchFamily="34" charset="0"/>
                <a:cs typeface="Verdana" panose="020B0604030504040204" pitchFamily="34" charset="0"/>
              </a:rPr>
              <a:t>Purpose</a:t>
            </a:r>
            <a:endParaRPr lang="en-US" sz="2800" b="1" dirty="0">
              <a:solidFill>
                <a:srgbClr val="0087D2"/>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1493829"/>
            <a:ext cx="1843676" cy="1828800"/>
          </a:xfrm>
          <a:prstGeom prst="rect">
            <a:avLst/>
          </a:prstGeom>
        </p:spPr>
      </p:pic>
    </p:spTree>
    <p:extLst>
      <p:ext uri="{BB962C8B-B14F-4D97-AF65-F5344CB8AC3E}">
        <p14:creationId xmlns:p14="http://schemas.microsoft.com/office/powerpoint/2010/main" val="187563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WRC-2015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25</a:t>
            </a:fld>
            <a:endParaRPr lang="en-US">
              <a:solidFill>
                <a:srgbClr val="4F81BD">
                  <a:lumMod val="60000"/>
                  <a:lumOff val="40000"/>
                </a:srgbClr>
              </a:solidFill>
            </a:endParaRPr>
          </a:p>
        </p:txBody>
      </p:sp>
      <p:sp>
        <p:nvSpPr>
          <p:cNvPr id="4" name="Rectangle 2"/>
          <p:cNvSpPr>
            <a:spLocks noChangeArrowheads="1"/>
          </p:cNvSpPr>
          <p:nvPr/>
        </p:nvSpPr>
        <p:spPr bwMode="auto">
          <a:xfrm>
            <a:off x="3657600" y="3379788"/>
            <a:ext cx="1676400" cy="685800"/>
          </a:xfrm>
          <a:prstGeom prst="rect">
            <a:avLst/>
          </a:prstGeom>
          <a:gradFill rotWithShape="0">
            <a:gsLst>
              <a:gs pos="0">
                <a:srgbClr val="FFFFFF"/>
              </a:gs>
              <a:gs pos="100000">
                <a:srgbClr val="FF9933"/>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base">
              <a:spcBef>
                <a:spcPct val="0"/>
              </a:spcBef>
              <a:spcAft>
                <a:spcPct val="0"/>
              </a:spcAft>
            </a:pPr>
            <a:r>
              <a:rPr lang="en-GB" sz="2800" dirty="0" smtClean="0">
                <a:solidFill>
                  <a:srgbClr val="000000"/>
                </a:solidFill>
                <a:latin typeface="Trebuchet MS" pitchFamily="34" charset="0"/>
                <a:cs typeface="Times New Roman" pitchFamily="18" charset="0"/>
              </a:rPr>
              <a:t>    WRC</a:t>
            </a:r>
            <a:endParaRPr lang="en-US" sz="2800" dirty="0">
              <a:solidFill>
                <a:srgbClr val="000000"/>
              </a:solidFill>
              <a:latin typeface="Trebuchet MS" pitchFamily="34" charset="0"/>
              <a:cs typeface="Times New Roman" pitchFamily="18" charset="0"/>
            </a:endParaRPr>
          </a:p>
        </p:txBody>
      </p:sp>
      <p:sp>
        <p:nvSpPr>
          <p:cNvPr id="5" name="AutoShape 3"/>
          <p:cNvSpPr>
            <a:spLocks noChangeArrowheads="1"/>
          </p:cNvSpPr>
          <p:nvPr/>
        </p:nvSpPr>
        <p:spPr bwMode="auto">
          <a:xfrm>
            <a:off x="4416425" y="4005263"/>
            <a:ext cx="660400" cy="1079500"/>
          </a:xfrm>
          <a:prstGeom prst="upArrow">
            <a:avLst>
              <a:gd name="adj1" fmla="val 50000"/>
              <a:gd name="adj2" fmla="val 40865"/>
            </a:avLst>
          </a:prstGeom>
          <a:solidFill>
            <a:schemeClr val="tx2">
              <a:lumMod val="50000"/>
              <a:alpha val="50195"/>
            </a:schemeClr>
          </a:solidFill>
          <a:ln>
            <a:noFill/>
          </a:ln>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1341438"/>
            <a:ext cx="10668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5"/>
          <p:cNvSpPr>
            <a:spLocks noChangeArrowheads="1"/>
          </p:cNvSpPr>
          <p:nvPr/>
        </p:nvSpPr>
        <p:spPr bwMode="auto">
          <a:xfrm rot="-8279930">
            <a:off x="3079750" y="2622550"/>
            <a:ext cx="1530350" cy="381000"/>
          </a:xfrm>
          <a:prstGeom prst="leftArrow">
            <a:avLst>
              <a:gd name="adj1" fmla="val 50000"/>
              <a:gd name="adj2" fmla="val 100417"/>
            </a:avLst>
          </a:prstGeom>
          <a:solidFill>
            <a:schemeClr val="tx2">
              <a:lumMod val="50000"/>
              <a:alpha val="50195"/>
            </a:schemeClr>
          </a:solidFill>
          <a:ln>
            <a:noFill/>
          </a:ln>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pic>
        <p:nvPicPr>
          <p:cNvPr id="8" name="Picture 7"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1125538"/>
            <a:ext cx="8064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tu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9138"/>
            <a:ext cx="75565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citel_logo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3789363"/>
            <a:ext cx="172878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logo_mini_e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16197"/>
            <a:ext cx="628650"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asm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366133"/>
            <a:ext cx="1116013"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AutoShape 12"/>
          <p:cNvSpPr>
            <a:spLocks/>
          </p:cNvSpPr>
          <p:nvPr/>
        </p:nvSpPr>
        <p:spPr bwMode="auto">
          <a:xfrm>
            <a:off x="1619250" y="1196975"/>
            <a:ext cx="360363" cy="4859672"/>
          </a:xfrm>
          <a:prstGeom prst="rightBrace">
            <a:avLst>
              <a:gd name="adj1" fmla="val 68977"/>
              <a:gd name="adj2" fmla="val 15833"/>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dirty="0">
              <a:solidFill>
                <a:srgbClr val="FFFFFF"/>
              </a:solidFill>
              <a:latin typeface="Times New Roman" pitchFamily="18" charset="0"/>
              <a:cs typeface="Times New Roman" pitchFamily="18" charset="0"/>
            </a:endParaRPr>
          </a:p>
        </p:txBody>
      </p:sp>
      <p:sp>
        <p:nvSpPr>
          <p:cNvPr id="15" name="Text Box 13"/>
          <p:cNvSpPr txBox="1">
            <a:spLocks noChangeArrowheads="1"/>
          </p:cNvSpPr>
          <p:nvPr/>
        </p:nvSpPr>
        <p:spPr bwMode="auto">
          <a:xfrm>
            <a:off x="14288" y="5914506"/>
            <a:ext cx="178927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fontAlgn="base">
              <a:spcBef>
                <a:spcPct val="0"/>
              </a:spcBef>
              <a:spcAft>
                <a:spcPct val="0"/>
              </a:spcAft>
            </a:pPr>
            <a:r>
              <a:rPr lang="en-US" sz="1000" dirty="0">
                <a:solidFill>
                  <a:srgbClr val="FFFFFF"/>
                </a:solidFill>
                <a:latin typeface="Trebuchet MS" pitchFamily="34" charset="0"/>
                <a:cs typeface="Times New Roman" pitchFamily="18" charset="0"/>
              </a:rPr>
              <a:t>Regional preparation</a:t>
            </a:r>
            <a:br>
              <a:rPr lang="en-US" sz="1000" dirty="0">
                <a:solidFill>
                  <a:srgbClr val="FFFFFF"/>
                </a:solidFill>
                <a:latin typeface="Trebuchet MS" pitchFamily="34" charset="0"/>
                <a:cs typeface="Times New Roman" pitchFamily="18" charset="0"/>
              </a:rPr>
            </a:br>
            <a:r>
              <a:rPr lang="en-US" sz="1000" dirty="0">
                <a:solidFill>
                  <a:srgbClr val="FFFFFF"/>
                </a:solidFill>
                <a:latin typeface="Trebuchet MS" pitchFamily="34" charset="0"/>
                <a:cs typeface="Times New Roman" pitchFamily="18" charset="0"/>
              </a:rPr>
              <a:t>Resolution </a:t>
            </a:r>
            <a:r>
              <a:rPr lang="fr-FR" sz="1000" dirty="0">
                <a:solidFill>
                  <a:srgbClr val="FFFFFF"/>
                </a:solidFill>
                <a:latin typeface="Trebuchet MS" pitchFamily="34" charset="0"/>
                <a:cs typeface="Times New Roman" pitchFamily="18" charset="0"/>
              </a:rPr>
              <a:t>72</a:t>
            </a:r>
            <a:r>
              <a:rPr lang="en-US" sz="1000" dirty="0">
                <a:solidFill>
                  <a:srgbClr val="FFFFFF"/>
                </a:solidFill>
                <a:latin typeface="Trebuchet MS" pitchFamily="34" charset="0"/>
                <a:cs typeface="Times New Roman" pitchFamily="18" charset="0"/>
              </a:rPr>
              <a:t> (Rev.WRC‑07)</a:t>
            </a:r>
          </a:p>
        </p:txBody>
      </p:sp>
      <p:sp>
        <p:nvSpPr>
          <p:cNvPr id="16" name="AutoShape 14"/>
          <p:cNvSpPr>
            <a:spLocks noChangeArrowheads="1"/>
          </p:cNvSpPr>
          <p:nvPr/>
        </p:nvSpPr>
        <p:spPr bwMode="auto">
          <a:xfrm>
            <a:off x="2214563" y="1700213"/>
            <a:ext cx="865187" cy="503237"/>
          </a:xfrm>
          <a:prstGeom prst="flowChartPunchedCard">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en-US" sz="1600" dirty="0">
                <a:solidFill>
                  <a:srgbClr val="000000"/>
                </a:solidFill>
                <a:latin typeface="Arial Narrow" pitchFamily="34" charset="0"/>
                <a:cs typeface="Times New Roman" pitchFamily="18" charset="0"/>
              </a:rPr>
              <a:t>Proposals</a:t>
            </a:r>
          </a:p>
        </p:txBody>
      </p:sp>
      <p:sp>
        <p:nvSpPr>
          <p:cNvPr id="17" name="Text Box 15"/>
          <p:cNvSpPr txBox="1">
            <a:spLocks noChangeArrowheads="1"/>
          </p:cNvSpPr>
          <p:nvPr/>
        </p:nvSpPr>
        <p:spPr bwMode="auto">
          <a:xfrm>
            <a:off x="1900238" y="2179638"/>
            <a:ext cx="16017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0"/>
              </a:spcBef>
              <a:spcAft>
                <a:spcPct val="0"/>
              </a:spcAft>
            </a:pPr>
            <a:r>
              <a:rPr lang="en-US" sz="1600" dirty="0">
                <a:solidFill>
                  <a:srgbClr val="FFFFFF"/>
                </a:solidFill>
                <a:latin typeface="Arial Narrow" pitchFamily="34" charset="0"/>
                <a:cs typeface="Times New Roman" pitchFamily="18" charset="0"/>
              </a:rPr>
              <a:t>Coordinated </a:t>
            </a:r>
            <a:br>
              <a:rPr lang="en-US" sz="1600" dirty="0">
                <a:solidFill>
                  <a:srgbClr val="FFFFFF"/>
                </a:solidFill>
                <a:latin typeface="Arial Narrow" pitchFamily="34" charset="0"/>
                <a:cs typeface="Times New Roman" pitchFamily="18" charset="0"/>
              </a:rPr>
            </a:br>
            <a:r>
              <a:rPr lang="en-US" sz="1600" dirty="0">
                <a:solidFill>
                  <a:srgbClr val="FFFFFF"/>
                </a:solidFill>
                <a:latin typeface="Arial Narrow" pitchFamily="34" charset="0"/>
                <a:cs typeface="Times New Roman" pitchFamily="18" charset="0"/>
              </a:rPr>
              <a:t>common proposals</a:t>
            </a:r>
          </a:p>
        </p:txBody>
      </p:sp>
      <p:sp>
        <p:nvSpPr>
          <p:cNvPr id="18" name="AutoShape 16"/>
          <p:cNvSpPr>
            <a:spLocks noChangeArrowheads="1"/>
          </p:cNvSpPr>
          <p:nvPr/>
        </p:nvSpPr>
        <p:spPr bwMode="auto">
          <a:xfrm rot="-2669147">
            <a:off x="4532313" y="2517775"/>
            <a:ext cx="1743075" cy="381000"/>
          </a:xfrm>
          <a:prstGeom prst="leftArrow">
            <a:avLst>
              <a:gd name="adj1" fmla="val 50000"/>
              <a:gd name="adj2" fmla="val 114375"/>
            </a:avLst>
          </a:prstGeom>
          <a:solidFill>
            <a:schemeClr val="tx2">
              <a:lumMod val="50000"/>
              <a:alpha val="50195"/>
            </a:schemeClr>
          </a:solidFill>
          <a:ln>
            <a:noFill/>
          </a:ln>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19" name="Text Box 17"/>
          <p:cNvSpPr txBox="1">
            <a:spLocks noChangeArrowheads="1"/>
          </p:cNvSpPr>
          <p:nvPr/>
        </p:nvSpPr>
        <p:spPr bwMode="auto">
          <a:xfrm>
            <a:off x="7716838" y="2336800"/>
            <a:ext cx="1320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0"/>
              </a:spcBef>
              <a:spcAft>
                <a:spcPct val="0"/>
              </a:spcAft>
            </a:pPr>
            <a:r>
              <a:rPr lang="en-US" sz="1600" dirty="0">
                <a:solidFill>
                  <a:srgbClr val="FFFFFF"/>
                </a:solidFill>
                <a:latin typeface="Arial Narrow" pitchFamily="34" charset="0"/>
                <a:cs typeface="Times New Roman" pitchFamily="18" charset="0"/>
              </a:rPr>
              <a:t>Member States</a:t>
            </a:r>
          </a:p>
        </p:txBody>
      </p:sp>
      <p:sp>
        <p:nvSpPr>
          <p:cNvPr id="20" name="AutoShape 18"/>
          <p:cNvSpPr>
            <a:spLocks/>
          </p:cNvSpPr>
          <p:nvPr/>
        </p:nvSpPr>
        <p:spPr bwMode="auto">
          <a:xfrm>
            <a:off x="7308850" y="1397000"/>
            <a:ext cx="431800" cy="1008063"/>
          </a:xfrm>
          <a:prstGeom prst="leftBrace">
            <a:avLst>
              <a:gd name="adj1" fmla="val 19455"/>
              <a:gd name="adj2" fmla="val 50079"/>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21" name="AutoShape 19"/>
          <p:cNvSpPr>
            <a:spLocks noChangeArrowheads="1"/>
          </p:cNvSpPr>
          <p:nvPr/>
        </p:nvSpPr>
        <p:spPr bwMode="auto">
          <a:xfrm rot="9873445">
            <a:off x="2560638" y="3819525"/>
            <a:ext cx="1119187" cy="381000"/>
          </a:xfrm>
          <a:prstGeom prst="leftArrow">
            <a:avLst>
              <a:gd name="adj1" fmla="val 50000"/>
              <a:gd name="adj2" fmla="val 73437"/>
            </a:avLst>
          </a:prstGeom>
          <a:solidFill>
            <a:schemeClr val="tx2">
              <a:lumMod val="50000"/>
              <a:alpha val="50195"/>
            </a:schemeClr>
          </a:solidFill>
          <a:ln>
            <a:noFill/>
          </a:ln>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22" name="Text Box 20"/>
          <p:cNvSpPr txBox="1">
            <a:spLocks noChangeArrowheads="1"/>
          </p:cNvSpPr>
          <p:nvPr/>
        </p:nvSpPr>
        <p:spPr bwMode="auto">
          <a:xfrm>
            <a:off x="1973263" y="4437063"/>
            <a:ext cx="1108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0"/>
              </a:spcBef>
              <a:spcAft>
                <a:spcPct val="0"/>
              </a:spcAft>
            </a:pPr>
            <a:r>
              <a:rPr lang="en-US" sz="1600" dirty="0">
                <a:solidFill>
                  <a:srgbClr val="FFFFFF"/>
                </a:solidFill>
                <a:latin typeface="Arial Narrow" pitchFamily="34" charset="0"/>
                <a:cs typeface="Times New Roman" pitchFamily="18" charset="0"/>
              </a:rPr>
              <a:t>CPM Report</a:t>
            </a:r>
          </a:p>
        </p:txBody>
      </p:sp>
      <p:sp>
        <p:nvSpPr>
          <p:cNvPr id="23" name="Rectangle 22" descr="Wide upward diagonal"/>
          <p:cNvSpPr>
            <a:spLocks noChangeArrowheads="1"/>
          </p:cNvSpPr>
          <p:nvPr/>
        </p:nvSpPr>
        <p:spPr bwMode="auto">
          <a:xfrm>
            <a:off x="3276600" y="1484313"/>
            <a:ext cx="2590800" cy="503237"/>
          </a:xfrm>
          <a:prstGeom prst="rect">
            <a:avLst/>
          </a:prstGeom>
          <a:noFill/>
          <a:ln>
            <a:noFill/>
          </a:ln>
          <a:extLst/>
        </p:spPr>
        <p:txBody>
          <a:bodyPr wrap="none" anchor="ctr"/>
          <a:lstStyle/>
          <a:p>
            <a:pPr algn="ctr" fontAlgn="base">
              <a:spcBef>
                <a:spcPct val="0"/>
              </a:spcBef>
              <a:spcAft>
                <a:spcPct val="0"/>
              </a:spcAft>
            </a:pPr>
            <a:r>
              <a:rPr lang="en-US" dirty="0">
                <a:solidFill>
                  <a:srgbClr val="000000"/>
                </a:solidFill>
                <a:latin typeface="Arial Narrow" pitchFamily="34" charset="0"/>
                <a:cs typeface="Times New Roman" pitchFamily="18" charset="0"/>
              </a:rPr>
              <a:t>Informal Group</a:t>
            </a:r>
          </a:p>
          <a:p>
            <a:pPr algn="ctr" fontAlgn="base">
              <a:spcBef>
                <a:spcPct val="0"/>
              </a:spcBef>
              <a:spcAft>
                <a:spcPct val="0"/>
              </a:spcAft>
            </a:pPr>
            <a:r>
              <a:rPr lang="en-US" sz="1600" dirty="0">
                <a:solidFill>
                  <a:srgbClr val="000000"/>
                </a:solidFill>
                <a:latin typeface="Arial Narrow" pitchFamily="34" charset="0"/>
                <a:cs typeface="Times New Roman" pitchFamily="18" charset="0"/>
              </a:rPr>
              <a:t>(Structure &amp; Chairmanship)</a:t>
            </a:r>
          </a:p>
        </p:txBody>
      </p:sp>
      <p:sp>
        <p:nvSpPr>
          <p:cNvPr id="24" name="AutoShape 23" descr="Wide upward diagonal"/>
          <p:cNvSpPr>
            <a:spLocks noChangeArrowheads="1"/>
          </p:cNvSpPr>
          <p:nvPr/>
        </p:nvSpPr>
        <p:spPr bwMode="auto">
          <a:xfrm rot="-5421374">
            <a:off x="3917950" y="2484438"/>
            <a:ext cx="1292225" cy="301625"/>
          </a:xfrm>
          <a:prstGeom prst="leftArrow">
            <a:avLst>
              <a:gd name="adj1" fmla="val 50000"/>
              <a:gd name="adj2" fmla="val 107105"/>
            </a:avLst>
          </a:prstGeom>
          <a:pattFill prst="wdUpDiag">
            <a:fgClr>
              <a:schemeClr val="accent2">
                <a:alpha val="50195"/>
              </a:schemeClr>
            </a:fgClr>
            <a:bgClr>
              <a:srgbClr val="FFFFFF">
                <a:alpha val="50195"/>
              </a:srgbClr>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25" name="AutoShape 24"/>
          <p:cNvSpPr>
            <a:spLocks noChangeArrowheads="1"/>
          </p:cNvSpPr>
          <p:nvPr/>
        </p:nvSpPr>
        <p:spPr bwMode="auto">
          <a:xfrm rot="7219839">
            <a:off x="2988469" y="4347369"/>
            <a:ext cx="1204913" cy="377825"/>
          </a:xfrm>
          <a:prstGeom prst="leftArrow">
            <a:avLst>
              <a:gd name="adj1" fmla="val 50000"/>
              <a:gd name="adj2" fmla="val 79727"/>
            </a:avLst>
          </a:prstGeom>
          <a:solidFill>
            <a:schemeClr val="tx2">
              <a:lumMod val="50000"/>
              <a:alpha val="50195"/>
            </a:schemeClr>
          </a:solidFill>
          <a:ln>
            <a:noFill/>
          </a:ln>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26" name="AutoShape 25"/>
          <p:cNvSpPr>
            <a:spLocks noChangeArrowheads="1"/>
          </p:cNvSpPr>
          <p:nvPr/>
        </p:nvSpPr>
        <p:spPr bwMode="auto">
          <a:xfrm>
            <a:off x="6154738" y="1628775"/>
            <a:ext cx="865187" cy="503238"/>
          </a:xfrm>
          <a:prstGeom prst="flowChartPunchedCard">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en-US" sz="1600" dirty="0">
                <a:solidFill>
                  <a:srgbClr val="000000"/>
                </a:solidFill>
                <a:latin typeface="Arial Narrow" pitchFamily="34" charset="0"/>
                <a:cs typeface="Times New Roman" pitchFamily="18" charset="0"/>
              </a:rPr>
              <a:t>Proposals</a:t>
            </a:r>
          </a:p>
        </p:txBody>
      </p:sp>
      <p:sp>
        <p:nvSpPr>
          <p:cNvPr id="27" name="Text Box 26"/>
          <p:cNvSpPr txBox="1">
            <a:spLocks noChangeArrowheads="1"/>
          </p:cNvSpPr>
          <p:nvPr/>
        </p:nvSpPr>
        <p:spPr bwMode="auto">
          <a:xfrm>
            <a:off x="2716213" y="5727700"/>
            <a:ext cx="8985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0"/>
              </a:spcBef>
              <a:spcAft>
                <a:spcPct val="0"/>
              </a:spcAft>
            </a:pPr>
            <a:r>
              <a:rPr lang="en-US" sz="1600" dirty="0">
                <a:solidFill>
                  <a:srgbClr val="FFFFFF"/>
                </a:solidFill>
                <a:latin typeface="Arial Narrow" pitchFamily="34" charset="0"/>
                <a:cs typeface="Times New Roman" pitchFamily="18" charset="0"/>
              </a:rPr>
              <a:t>Director’s</a:t>
            </a:r>
            <a:br>
              <a:rPr lang="en-US" sz="1600" dirty="0">
                <a:solidFill>
                  <a:srgbClr val="FFFFFF"/>
                </a:solidFill>
                <a:latin typeface="Arial Narrow" pitchFamily="34" charset="0"/>
                <a:cs typeface="Times New Roman" pitchFamily="18" charset="0"/>
              </a:rPr>
            </a:br>
            <a:r>
              <a:rPr lang="en-US" sz="1600" dirty="0">
                <a:solidFill>
                  <a:srgbClr val="FFFFFF"/>
                </a:solidFill>
                <a:latin typeface="Arial Narrow" pitchFamily="34" charset="0"/>
                <a:cs typeface="Times New Roman" pitchFamily="18" charset="0"/>
              </a:rPr>
              <a:t> Report</a:t>
            </a:r>
          </a:p>
        </p:txBody>
      </p:sp>
      <p:sp>
        <p:nvSpPr>
          <p:cNvPr id="28" name="Text Box 27"/>
          <p:cNvSpPr txBox="1">
            <a:spLocks noChangeArrowheads="1"/>
          </p:cNvSpPr>
          <p:nvPr/>
        </p:nvSpPr>
        <p:spPr bwMode="auto">
          <a:xfrm>
            <a:off x="7555490" y="2540256"/>
            <a:ext cx="1500873" cy="1323439"/>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fontAlgn="base">
              <a:spcBef>
                <a:spcPct val="0"/>
              </a:spcBef>
              <a:spcAft>
                <a:spcPct val="0"/>
              </a:spcAft>
              <a:buFont typeface="Arial" pitchFamily="34" charset="0"/>
              <a:buNone/>
            </a:pPr>
            <a:r>
              <a:rPr lang="en-US" sz="1600" dirty="0">
                <a:solidFill>
                  <a:srgbClr val="000000"/>
                </a:solidFill>
                <a:latin typeface="Arial Narrow" pitchFamily="34" charset="0"/>
                <a:cs typeface="Times New Roman" pitchFamily="18" charset="0"/>
              </a:rPr>
              <a:t>Agenda: </a:t>
            </a:r>
            <a:r>
              <a:rPr lang="en-US" sz="1600" dirty="0" smtClean="0">
                <a:solidFill>
                  <a:srgbClr val="000000"/>
                </a:solidFill>
                <a:latin typeface="Arial Narrow" pitchFamily="34" charset="0"/>
                <a:cs typeface="Times New Roman" pitchFamily="18" charset="0"/>
              </a:rPr>
              <a:t>by previous WRC, finalized by ITU Council + </a:t>
            </a:r>
            <a:r>
              <a:rPr lang="en-US" altLang="en-US" sz="1600" dirty="0">
                <a:solidFill>
                  <a:srgbClr val="000000"/>
                </a:solidFill>
                <a:latin typeface="Trebuchet MS" pitchFamily="34" charset="0"/>
                <a:cs typeface="Times New Roman" pitchFamily="18" charset="0"/>
              </a:rPr>
              <a:t>PP-14 Res. </a:t>
            </a:r>
            <a:r>
              <a:rPr lang="en-US" altLang="en-US" sz="1600" dirty="0" smtClean="0">
                <a:solidFill>
                  <a:srgbClr val="000000"/>
                </a:solidFill>
                <a:latin typeface="Trebuchet MS" pitchFamily="34" charset="0"/>
                <a:cs typeface="Times New Roman" pitchFamily="18" charset="0"/>
              </a:rPr>
              <a:t>185</a:t>
            </a:r>
            <a:endParaRPr lang="en-US" sz="1600" dirty="0">
              <a:solidFill>
                <a:srgbClr val="000000"/>
              </a:solidFill>
              <a:latin typeface="Arial Narrow" pitchFamily="34" charset="0"/>
              <a:cs typeface="Times New Roman" pitchFamily="18" charset="0"/>
            </a:endParaRPr>
          </a:p>
        </p:txBody>
      </p:sp>
      <p:sp>
        <p:nvSpPr>
          <p:cNvPr id="29" name="AutoShape 28"/>
          <p:cNvSpPr>
            <a:spLocks noChangeArrowheads="1"/>
          </p:cNvSpPr>
          <p:nvPr/>
        </p:nvSpPr>
        <p:spPr bwMode="auto">
          <a:xfrm>
            <a:off x="2685100" y="1123950"/>
            <a:ext cx="3615092" cy="288925"/>
          </a:xfrm>
          <a:prstGeom prst="downArrow">
            <a:avLst>
              <a:gd name="adj1" fmla="val 49963"/>
              <a:gd name="adj2" fmla="val 86264"/>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pic>
        <p:nvPicPr>
          <p:cNvPr id="30" name="Picture 31" descr="R-REG-RR-2004-JP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4472322"/>
            <a:ext cx="158432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 Box 32"/>
          <p:cNvSpPr txBox="1">
            <a:spLocks noChangeArrowheads="1"/>
          </p:cNvSpPr>
          <p:nvPr/>
        </p:nvSpPr>
        <p:spPr bwMode="auto">
          <a:xfrm>
            <a:off x="7751763" y="4868863"/>
            <a:ext cx="1068387"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0"/>
              </a:spcBef>
              <a:spcAft>
                <a:spcPct val="0"/>
              </a:spcAft>
            </a:pPr>
            <a:r>
              <a:rPr lang="en-US" sz="1600" dirty="0">
                <a:solidFill>
                  <a:srgbClr val="FFFFFF"/>
                </a:solidFill>
                <a:latin typeface="Arial Narrow" pitchFamily="34" charset="0"/>
                <a:cs typeface="Times New Roman" pitchFamily="18" charset="0"/>
              </a:rPr>
              <a:t>Radio</a:t>
            </a:r>
            <a:br>
              <a:rPr lang="en-US" sz="1600" dirty="0">
                <a:solidFill>
                  <a:srgbClr val="FFFFFF"/>
                </a:solidFill>
                <a:latin typeface="Arial Narrow" pitchFamily="34" charset="0"/>
                <a:cs typeface="Times New Roman" pitchFamily="18" charset="0"/>
              </a:rPr>
            </a:br>
            <a:r>
              <a:rPr lang="en-US" sz="1600" dirty="0">
                <a:solidFill>
                  <a:srgbClr val="FFFFFF"/>
                </a:solidFill>
                <a:latin typeface="Arial Narrow" pitchFamily="34" charset="0"/>
                <a:cs typeface="Times New Roman" pitchFamily="18" charset="0"/>
              </a:rPr>
              <a:t>Regulations</a:t>
            </a:r>
            <a:br>
              <a:rPr lang="en-US" sz="1600" dirty="0">
                <a:solidFill>
                  <a:srgbClr val="FFFFFF"/>
                </a:solidFill>
                <a:latin typeface="Arial Narrow" pitchFamily="34" charset="0"/>
                <a:cs typeface="Times New Roman" pitchFamily="18" charset="0"/>
              </a:rPr>
            </a:br>
            <a:r>
              <a:rPr lang="en-US" sz="1600" dirty="0">
                <a:solidFill>
                  <a:srgbClr val="FFFFFF"/>
                </a:solidFill>
                <a:latin typeface="Arial Narrow" pitchFamily="34" charset="0"/>
                <a:cs typeface="Times New Roman" pitchFamily="18" charset="0"/>
              </a:rPr>
              <a:t>(CS89)</a:t>
            </a:r>
          </a:p>
        </p:txBody>
      </p:sp>
      <p:sp>
        <p:nvSpPr>
          <p:cNvPr id="32" name="AutoShape 35"/>
          <p:cNvSpPr>
            <a:spLocks noChangeArrowheads="1"/>
          </p:cNvSpPr>
          <p:nvPr/>
        </p:nvSpPr>
        <p:spPr bwMode="auto">
          <a:xfrm rot="1127485" flipH="1">
            <a:off x="2919413" y="3078163"/>
            <a:ext cx="788987" cy="381000"/>
          </a:xfrm>
          <a:prstGeom prst="leftArrow">
            <a:avLst>
              <a:gd name="adj1" fmla="val 50000"/>
              <a:gd name="adj2" fmla="val 51771"/>
            </a:avLst>
          </a:prstGeom>
          <a:solidFill>
            <a:schemeClr val="tx2">
              <a:lumMod val="50000"/>
              <a:alpha val="50195"/>
            </a:schemeClr>
          </a:solidFill>
          <a:ln>
            <a:noFill/>
          </a:ln>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33" name="AutoShape 36"/>
          <p:cNvSpPr>
            <a:spLocks noChangeArrowheads="1"/>
          </p:cNvSpPr>
          <p:nvPr/>
        </p:nvSpPr>
        <p:spPr bwMode="auto">
          <a:xfrm rot="10800000">
            <a:off x="5494338" y="3429000"/>
            <a:ext cx="903287" cy="430213"/>
          </a:xfrm>
          <a:prstGeom prst="leftArrow">
            <a:avLst>
              <a:gd name="adj1" fmla="val 50000"/>
              <a:gd name="adj2" fmla="val 52491"/>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sp>
        <p:nvSpPr>
          <p:cNvPr id="34" name="AutoShape 37"/>
          <p:cNvSpPr>
            <a:spLocks noChangeArrowheads="1"/>
          </p:cNvSpPr>
          <p:nvPr/>
        </p:nvSpPr>
        <p:spPr bwMode="auto">
          <a:xfrm rot="-5400000">
            <a:off x="6525816" y="4066454"/>
            <a:ext cx="415131" cy="433387"/>
          </a:xfrm>
          <a:prstGeom prst="leftArrow">
            <a:avLst>
              <a:gd name="adj1" fmla="val 50000"/>
              <a:gd name="adj2" fmla="val 47894"/>
            </a:avLst>
          </a:prstGeom>
          <a:gradFill rotWithShape="1">
            <a:gsLst>
              <a:gs pos="0">
                <a:srgbClr val="FF3300"/>
              </a:gs>
              <a:gs pos="100000">
                <a:srgbClr val="7618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FFFFFF"/>
              </a:solidFill>
              <a:cs typeface="Arial" pitchFamily="34" charset="0"/>
            </a:endParaRPr>
          </a:p>
        </p:txBody>
      </p:sp>
      <p:pic>
        <p:nvPicPr>
          <p:cNvPr id="35" name="Picture 38" descr="WRC_DOC"/>
          <p:cNvPicPr>
            <a:picLocks noChangeAspect="1" noChangeArrowheads="1"/>
          </p:cNvPicPr>
          <p:nvPr/>
        </p:nvPicPr>
        <p:blipFill>
          <a:blip r:embed="rId11"/>
          <a:srcRect/>
          <a:stretch>
            <a:fillRect/>
          </a:stretch>
        </p:blipFill>
        <p:spPr bwMode="auto">
          <a:xfrm>
            <a:off x="2784475" y="4792663"/>
            <a:ext cx="696913" cy="935037"/>
          </a:xfrm>
          <a:prstGeom prst="rect">
            <a:avLst/>
          </a:prstGeom>
          <a:noFill/>
          <a:effectLst>
            <a:outerShdw dist="107763" dir="18900000" algn="ctr" rotWithShape="0">
              <a:srgbClr val="808080">
                <a:alpha val="50000"/>
              </a:srgbClr>
            </a:outerShdw>
          </a:effectLst>
        </p:spPr>
      </p:pic>
      <p:sp>
        <p:nvSpPr>
          <p:cNvPr id="36" name="Rectangle 39"/>
          <p:cNvSpPr>
            <a:spLocks noChangeArrowheads="1"/>
          </p:cNvSpPr>
          <p:nvPr/>
        </p:nvSpPr>
        <p:spPr bwMode="auto">
          <a:xfrm>
            <a:off x="3851275" y="4806950"/>
            <a:ext cx="2089150" cy="1714500"/>
          </a:xfrm>
          <a:prstGeom prst="rect">
            <a:avLst/>
          </a:prstGeom>
          <a:solidFill>
            <a:srgbClr val="7777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r>
              <a:rPr lang="en-GB" dirty="0">
                <a:solidFill>
                  <a:srgbClr val="000000"/>
                </a:solidFill>
                <a:latin typeface="Arial Narrow" pitchFamily="34" charset="0"/>
                <a:cs typeface="Times New Roman" pitchFamily="18" charset="0"/>
              </a:rPr>
              <a:t>Conference</a:t>
            </a:r>
          </a:p>
          <a:p>
            <a:pPr algn="ctr" fontAlgn="base">
              <a:spcBef>
                <a:spcPct val="0"/>
              </a:spcBef>
              <a:spcAft>
                <a:spcPct val="0"/>
              </a:spcAft>
            </a:pPr>
            <a:r>
              <a:rPr lang="en-GB" dirty="0">
                <a:solidFill>
                  <a:srgbClr val="000000"/>
                </a:solidFill>
                <a:latin typeface="Arial Narrow" pitchFamily="34" charset="0"/>
                <a:cs typeface="Times New Roman" pitchFamily="18" charset="0"/>
              </a:rPr>
              <a:t>Secretariat</a:t>
            </a:r>
          </a:p>
          <a:p>
            <a:pPr algn="ctr" fontAlgn="base">
              <a:spcBef>
                <a:spcPct val="0"/>
              </a:spcBef>
              <a:spcAft>
                <a:spcPct val="0"/>
              </a:spcAft>
            </a:pPr>
            <a:r>
              <a:rPr lang="en-GB" sz="2800" dirty="0">
                <a:solidFill>
                  <a:srgbClr val="000000"/>
                </a:solidFill>
                <a:latin typeface="Arial Narrow" pitchFamily="34" charset="0"/>
                <a:cs typeface="Times New Roman" pitchFamily="18" charset="0"/>
              </a:rPr>
              <a:t>(BR &amp; GS)</a:t>
            </a:r>
            <a:endParaRPr lang="en-US" sz="2800" dirty="0">
              <a:solidFill>
                <a:srgbClr val="000000"/>
              </a:solidFill>
              <a:latin typeface="Arial Narrow" pitchFamily="34" charset="0"/>
              <a:cs typeface="Times New Roman" pitchFamily="18" charset="0"/>
            </a:endParaRPr>
          </a:p>
        </p:txBody>
      </p:sp>
      <p:pic>
        <p:nvPicPr>
          <p:cNvPr id="37" name="Picture 40"/>
          <p:cNvPicPr>
            <a:picLocks noChangeAspect="1" noChangeArrowheads="1"/>
          </p:cNvPicPr>
          <p:nvPr/>
        </p:nvPicPr>
        <p:blipFill>
          <a:blip r:embed="rId12"/>
          <a:srcRect/>
          <a:stretch>
            <a:fillRect/>
          </a:stretch>
        </p:blipFill>
        <p:spPr bwMode="white">
          <a:xfrm>
            <a:off x="2168525" y="3643313"/>
            <a:ext cx="617538" cy="865187"/>
          </a:xfrm>
          <a:prstGeom prst="rect">
            <a:avLst/>
          </a:prstGeom>
          <a:noFill/>
          <a:ln w="76200" algn="ctr">
            <a:noFill/>
            <a:miter lim="800000"/>
            <a:headEnd/>
            <a:tailEnd/>
          </a:ln>
          <a:effectLst>
            <a:outerShdw dist="107763" dir="18900000" algn="ctr" rotWithShape="0">
              <a:schemeClr val="bg2">
                <a:alpha val="50000"/>
              </a:schemeClr>
            </a:outerShdw>
          </a:effectLst>
        </p:spPr>
      </p:pic>
      <p:sp>
        <p:nvSpPr>
          <p:cNvPr id="38" name="Rectangle 41"/>
          <p:cNvSpPr>
            <a:spLocks noChangeArrowheads="1"/>
          </p:cNvSpPr>
          <p:nvPr/>
        </p:nvSpPr>
        <p:spPr bwMode="auto">
          <a:xfrm>
            <a:off x="2051050" y="2971800"/>
            <a:ext cx="838200" cy="457200"/>
          </a:xfrm>
          <a:prstGeom prst="rect">
            <a:avLst/>
          </a:prstGeom>
          <a:gradFill rotWithShape="0">
            <a:gsLst>
              <a:gs pos="0">
                <a:schemeClr val="bg1"/>
              </a:gs>
              <a:gs pos="100000">
                <a:srgbClr val="6699F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p>
            <a:pPr algn="ctr" fontAlgn="base">
              <a:spcBef>
                <a:spcPct val="0"/>
              </a:spcBef>
              <a:spcAft>
                <a:spcPct val="0"/>
              </a:spcAft>
            </a:pPr>
            <a:r>
              <a:rPr lang="en-GB" dirty="0">
                <a:solidFill>
                  <a:srgbClr val="FFFFFF"/>
                </a:solidFill>
                <a:latin typeface="Times New Roman" pitchFamily="18" charset="0"/>
                <a:cs typeface="Times New Roman" pitchFamily="18" charset="0"/>
              </a:rPr>
              <a:t>RA</a:t>
            </a:r>
            <a:endParaRPr lang="en-US" dirty="0">
              <a:solidFill>
                <a:srgbClr val="FFFFFF"/>
              </a:solidFill>
              <a:latin typeface="Times New Roman" pitchFamily="18" charset="0"/>
              <a:cs typeface="Times New Roman" pitchFamily="18" charset="0"/>
            </a:endParaRPr>
          </a:p>
        </p:txBody>
      </p:sp>
      <p:sp>
        <p:nvSpPr>
          <p:cNvPr id="39" name="Text Box 21"/>
          <p:cNvSpPr txBox="1">
            <a:spLocks noChangeArrowheads="1"/>
          </p:cNvSpPr>
          <p:nvPr/>
        </p:nvSpPr>
        <p:spPr bwMode="auto">
          <a:xfrm>
            <a:off x="7264400" y="3424238"/>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0"/>
              </a:spcBef>
              <a:spcAft>
                <a:spcPct val="0"/>
              </a:spcAft>
            </a:pPr>
            <a:r>
              <a:rPr lang="en-US" sz="1600" dirty="0">
                <a:solidFill>
                  <a:srgbClr val="FFFFFF"/>
                </a:solidFill>
                <a:latin typeface="Arial Narrow" pitchFamily="34" charset="0"/>
                <a:cs typeface="Times New Roman" pitchFamily="18" charset="0"/>
              </a:rPr>
              <a:t>Final Acts</a:t>
            </a:r>
          </a:p>
        </p:txBody>
      </p:sp>
      <p:pic>
        <p:nvPicPr>
          <p:cNvPr id="4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2535" t="14843" r="30364" b="12622"/>
          <a:stretch/>
        </p:blipFill>
        <p:spPr bwMode="auto">
          <a:xfrm>
            <a:off x="6405758" y="2843456"/>
            <a:ext cx="903091" cy="1262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2" descr="C:\D-drive Iffi.dir\APT.dir\APG15-1(Sep12)\PhA presentation(Doc. INF-02)\Logo-CEP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649" y="2877744"/>
            <a:ext cx="755650" cy="755650"/>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285" t="15028" r="27295" b="2913"/>
          <a:stretch/>
        </p:blipFill>
        <p:spPr bwMode="auto">
          <a:xfrm>
            <a:off x="3718386" y="3446907"/>
            <a:ext cx="556959" cy="550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Rectangle 43"/>
          <p:cNvSpPr>
            <a:spLocks noChangeArrowheads="1"/>
          </p:cNvSpPr>
          <p:nvPr/>
        </p:nvSpPr>
        <p:spPr bwMode="auto">
          <a:xfrm>
            <a:off x="1926641" y="537194"/>
            <a:ext cx="5132010" cy="480131"/>
          </a:xfrm>
          <a:prstGeom prst="rect">
            <a:avLst/>
          </a:prstGeom>
          <a:noFill/>
          <a:ln>
            <a:noFill/>
          </a:ln>
          <a:effectLst/>
          <a:extLst/>
        </p:spPr>
        <p:txBody>
          <a:bodyPr wrap="square" anchor="ctr">
            <a:spAutoFit/>
          </a:bodyPr>
          <a:lstStyle/>
          <a:p>
            <a:pPr algn="ctr" fontAlgn="base">
              <a:lnSpc>
                <a:spcPct val="90000"/>
              </a:lnSpc>
              <a:spcBef>
                <a:spcPct val="0"/>
              </a:spcBef>
              <a:spcAft>
                <a:spcPct val="0"/>
              </a:spcAft>
            </a:pPr>
            <a:r>
              <a:rPr lang="en-GB" sz="2800" b="1" dirty="0" smtClean="0">
                <a:solidFill>
                  <a:srgbClr val="0087D2"/>
                </a:solidFill>
                <a:latin typeface="Verdana" panose="020B0604030504040204" pitchFamily="34" charset="0"/>
                <a:ea typeface="Verdana" panose="020B0604030504040204" pitchFamily="34" charset="0"/>
                <a:cs typeface="Verdana" panose="020B0604030504040204" pitchFamily="34" charset="0"/>
              </a:rPr>
              <a:t>WRC Process</a:t>
            </a:r>
            <a:endParaRPr lang="en-US" sz="2800" b="1" dirty="0">
              <a:solidFill>
                <a:srgbClr val="0087D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673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WRC-2015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26</a:t>
            </a:fld>
            <a:endParaRPr lang="en-US" dirty="0">
              <a:solidFill>
                <a:srgbClr val="4F81BD">
                  <a:lumMod val="60000"/>
                  <a:lumOff val="40000"/>
                </a:srgbClr>
              </a:solidFill>
            </a:endParaRPr>
          </a:p>
        </p:txBody>
      </p:sp>
      <p:sp>
        <p:nvSpPr>
          <p:cNvPr id="4" name="AutoShape 5"/>
          <p:cNvSpPr>
            <a:spLocks noChangeArrowheads="1"/>
          </p:cNvSpPr>
          <p:nvPr/>
        </p:nvSpPr>
        <p:spPr bwMode="auto">
          <a:xfrm>
            <a:off x="5859800" y="2653606"/>
            <a:ext cx="1158439" cy="381000"/>
          </a:xfrm>
          <a:prstGeom prst="leftArrow">
            <a:avLst>
              <a:gd name="adj1" fmla="val 50000"/>
              <a:gd name="adj2" fmla="val 139063"/>
            </a:avLst>
          </a:prstGeom>
          <a:solidFill>
            <a:schemeClr val="tx1">
              <a:alpha val="50000"/>
            </a:schemeClr>
          </a:solidFill>
          <a:ln>
            <a:noFill/>
          </a:ln>
          <a:effectLst/>
          <a:extLst/>
        </p:spPr>
        <p:txBody>
          <a:bodyPr wrap="none" anchor="ctr"/>
          <a:lstStyle/>
          <a:p>
            <a:pPr eaLnBrk="0" fontAlgn="base" hangingPunct="0">
              <a:spcBef>
                <a:spcPct val="0"/>
              </a:spcBef>
              <a:spcAft>
                <a:spcPct val="0"/>
              </a:spcAft>
              <a:buClr>
                <a:srgbClr val="FFFFFF"/>
              </a:buClr>
              <a:buFont typeface="Arial" pitchFamily="34" charset="0"/>
              <a:buNone/>
            </a:pPr>
            <a:endParaRPr lang="en-US" b="1" dirty="0">
              <a:solidFill>
                <a:srgbClr val="000066"/>
              </a:solidFill>
              <a:latin typeface="Tahoma" pitchFamily="34" charset="0"/>
              <a:cs typeface="Arial" pitchFamily="34" charset="0"/>
            </a:endParaRPr>
          </a:p>
        </p:txBody>
      </p:sp>
      <p:sp>
        <p:nvSpPr>
          <p:cNvPr id="5" name="AutoShape 6"/>
          <p:cNvSpPr>
            <a:spLocks noChangeArrowheads="1"/>
          </p:cNvSpPr>
          <p:nvPr/>
        </p:nvSpPr>
        <p:spPr bwMode="auto">
          <a:xfrm rot="-1552631">
            <a:off x="5807395" y="1446336"/>
            <a:ext cx="1188316" cy="376237"/>
          </a:xfrm>
          <a:prstGeom prst="leftArrow">
            <a:avLst>
              <a:gd name="adj1" fmla="val 50000"/>
              <a:gd name="adj2" fmla="val 113819"/>
            </a:avLst>
          </a:prstGeom>
          <a:solidFill>
            <a:schemeClr val="tx1">
              <a:alpha val="50000"/>
            </a:schemeClr>
          </a:solidFill>
          <a:ln>
            <a:noFill/>
          </a:ln>
          <a:effectLst/>
          <a:extLst/>
        </p:spPr>
        <p:txBody>
          <a:bodyPr wrap="none" anchor="ctr"/>
          <a:lstStyle/>
          <a:p>
            <a:pPr eaLnBrk="0" fontAlgn="base" hangingPunct="0">
              <a:spcBef>
                <a:spcPct val="0"/>
              </a:spcBef>
              <a:spcAft>
                <a:spcPct val="0"/>
              </a:spcAft>
              <a:buClr>
                <a:srgbClr val="FFFFFF"/>
              </a:buClr>
              <a:buFont typeface="Arial" pitchFamily="34" charset="0"/>
              <a:buNone/>
            </a:pPr>
            <a:endParaRPr lang="en-US" b="1" dirty="0">
              <a:solidFill>
                <a:srgbClr val="000066"/>
              </a:solidFill>
              <a:latin typeface="Tahoma" pitchFamily="34" charset="0"/>
              <a:cs typeface="Arial" pitchFamily="34" charset="0"/>
            </a:endParaRPr>
          </a:p>
        </p:txBody>
      </p:sp>
      <p:sp>
        <p:nvSpPr>
          <p:cNvPr id="6" name="AutoShape 7"/>
          <p:cNvSpPr>
            <a:spLocks noChangeArrowheads="1"/>
          </p:cNvSpPr>
          <p:nvPr/>
        </p:nvSpPr>
        <p:spPr bwMode="auto">
          <a:xfrm rot="12406173">
            <a:off x="2619378" y="1379406"/>
            <a:ext cx="1037960" cy="425450"/>
          </a:xfrm>
          <a:prstGeom prst="leftArrow">
            <a:avLst>
              <a:gd name="adj1" fmla="val 50000"/>
              <a:gd name="adj2" fmla="val 58209"/>
            </a:avLst>
          </a:prstGeom>
          <a:solidFill>
            <a:schemeClr val="tx1">
              <a:alpha val="50000"/>
            </a:schemeClr>
          </a:solidFill>
          <a:ln>
            <a:noFill/>
          </a:ln>
          <a:effectLst/>
          <a:extLst/>
        </p:spPr>
        <p:txBody>
          <a:bodyPr wrap="none" anchor="ctr"/>
          <a:lstStyle/>
          <a:p>
            <a:pPr eaLnBrk="0" fontAlgn="base" hangingPunct="0">
              <a:spcBef>
                <a:spcPct val="0"/>
              </a:spcBef>
              <a:spcAft>
                <a:spcPct val="0"/>
              </a:spcAft>
              <a:buClr>
                <a:srgbClr val="FFFFFF"/>
              </a:buClr>
              <a:buFont typeface="Arial" pitchFamily="34" charset="0"/>
              <a:buNone/>
            </a:pPr>
            <a:endParaRPr lang="en-US" b="1" dirty="0">
              <a:solidFill>
                <a:srgbClr val="000066"/>
              </a:solidFill>
              <a:latin typeface="Tahoma" pitchFamily="34" charset="0"/>
              <a:cs typeface="Arial" pitchFamily="34" charset="0"/>
            </a:endParaRPr>
          </a:p>
        </p:txBody>
      </p:sp>
      <p:sp>
        <p:nvSpPr>
          <p:cNvPr id="7" name="AutoShape 8"/>
          <p:cNvSpPr>
            <a:spLocks noChangeArrowheads="1"/>
          </p:cNvSpPr>
          <p:nvPr/>
        </p:nvSpPr>
        <p:spPr bwMode="auto">
          <a:xfrm rot="1496971">
            <a:off x="5894605" y="3599270"/>
            <a:ext cx="1068845" cy="381000"/>
          </a:xfrm>
          <a:prstGeom prst="leftArrow">
            <a:avLst>
              <a:gd name="adj1" fmla="val 50000"/>
              <a:gd name="adj2" fmla="val 113437"/>
            </a:avLst>
          </a:prstGeom>
          <a:solidFill>
            <a:schemeClr val="tx1">
              <a:alpha val="50000"/>
            </a:schemeClr>
          </a:solidFill>
          <a:ln>
            <a:noFill/>
          </a:ln>
          <a:effectLst/>
          <a:extLst/>
        </p:spPr>
        <p:txBody>
          <a:bodyPr wrap="none" anchor="ctr"/>
          <a:lstStyle/>
          <a:p>
            <a:pPr eaLnBrk="0" fontAlgn="base" hangingPunct="0">
              <a:spcBef>
                <a:spcPct val="0"/>
              </a:spcBef>
              <a:spcAft>
                <a:spcPct val="0"/>
              </a:spcAft>
              <a:buClr>
                <a:srgbClr val="FFFFFF"/>
              </a:buClr>
              <a:buFont typeface="Arial" pitchFamily="34" charset="0"/>
              <a:buNone/>
            </a:pPr>
            <a:endParaRPr lang="en-US" b="1" dirty="0">
              <a:solidFill>
                <a:srgbClr val="000066"/>
              </a:solidFill>
              <a:latin typeface="Tahoma" pitchFamily="34" charset="0"/>
              <a:cs typeface="Arial" pitchFamily="34" charset="0"/>
            </a:endParaRPr>
          </a:p>
        </p:txBody>
      </p:sp>
      <p:sp>
        <p:nvSpPr>
          <p:cNvPr id="8" name="AutoShape 10"/>
          <p:cNvSpPr>
            <a:spLocks noChangeArrowheads="1"/>
          </p:cNvSpPr>
          <p:nvPr/>
        </p:nvSpPr>
        <p:spPr bwMode="auto">
          <a:xfrm rot="8323403">
            <a:off x="2262551" y="1228834"/>
            <a:ext cx="1088820" cy="381000"/>
          </a:xfrm>
          <a:prstGeom prst="leftArrow">
            <a:avLst>
              <a:gd name="adj1" fmla="val 50000"/>
              <a:gd name="adj2" fmla="val 97917"/>
            </a:avLst>
          </a:prstGeom>
          <a:solidFill>
            <a:schemeClr val="tx1">
              <a:alpha val="50000"/>
            </a:schemeClr>
          </a:solidFill>
          <a:ln>
            <a:noFill/>
          </a:ln>
          <a:effectLst/>
          <a:extLst/>
        </p:spPr>
        <p:txBody>
          <a:bodyPr wrap="none" anchor="ctr"/>
          <a:lstStyle/>
          <a:p>
            <a:pPr eaLnBrk="0" fontAlgn="base" hangingPunct="0">
              <a:spcBef>
                <a:spcPct val="0"/>
              </a:spcBef>
              <a:spcAft>
                <a:spcPct val="0"/>
              </a:spcAft>
              <a:buClr>
                <a:srgbClr val="FFFFFF"/>
              </a:buClr>
              <a:buFont typeface="Arial" pitchFamily="34" charset="0"/>
              <a:buNone/>
            </a:pPr>
            <a:endParaRPr lang="en-US" b="1" dirty="0">
              <a:solidFill>
                <a:srgbClr val="000066"/>
              </a:solidFill>
              <a:latin typeface="Tahoma" pitchFamily="34" charset="0"/>
              <a:cs typeface="Arial" pitchFamily="34" charset="0"/>
            </a:endParaRPr>
          </a:p>
        </p:txBody>
      </p:sp>
      <p:sp>
        <p:nvSpPr>
          <p:cNvPr id="9" name="AutoShape 12"/>
          <p:cNvSpPr>
            <a:spLocks noChangeArrowheads="1"/>
          </p:cNvSpPr>
          <p:nvPr/>
        </p:nvSpPr>
        <p:spPr bwMode="auto">
          <a:xfrm rot="10792773">
            <a:off x="2679591" y="2336463"/>
            <a:ext cx="965243" cy="381000"/>
          </a:xfrm>
          <a:prstGeom prst="leftArrow">
            <a:avLst>
              <a:gd name="adj1" fmla="val 50000"/>
              <a:gd name="adj2" fmla="val 89062"/>
            </a:avLst>
          </a:prstGeom>
          <a:solidFill>
            <a:schemeClr val="tx1">
              <a:alpha val="50000"/>
            </a:schemeClr>
          </a:solidFill>
          <a:ln>
            <a:noFill/>
          </a:ln>
          <a:effectLst/>
          <a:extLst/>
        </p:spPr>
        <p:txBody>
          <a:bodyPr wrap="none" anchor="ctr"/>
          <a:lstStyle/>
          <a:p>
            <a:pPr eaLnBrk="0" fontAlgn="base" hangingPunct="0">
              <a:spcBef>
                <a:spcPct val="0"/>
              </a:spcBef>
              <a:spcAft>
                <a:spcPct val="0"/>
              </a:spcAft>
              <a:buClr>
                <a:srgbClr val="FFFFFF"/>
              </a:buClr>
              <a:buFont typeface="Arial" pitchFamily="34" charset="0"/>
              <a:buNone/>
            </a:pPr>
            <a:endParaRPr lang="en-US" b="1" dirty="0">
              <a:solidFill>
                <a:srgbClr val="000066"/>
              </a:solidFill>
              <a:latin typeface="Tahoma" pitchFamily="34" charset="0"/>
              <a:cs typeface="Arial" pitchFamily="34" charset="0"/>
            </a:endParaRPr>
          </a:p>
        </p:txBody>
      </p:sp>
      <p:pic>
        <p:nvPicPr>
          <p:cNvPr id="10" name="Picture 2" descr="ASMG"/>
          <p:cNvPicPr>
            <a:picLocks noChangeAspect="1" noChangeArrowheads="1"/>
          </p:cNvPicPr>
          <p:nvPr/>
        </p:nvPicPr>
        <p:blipFill rotWithShape="1">
          <a:blip r:embed="rId3">
            <a:extLst>
              <a:ext uri="{28A0092B-C50C-407E-A947-70E740481C1C}">
                <a14:useLocalDpi xmlns:a14="http://schemas.microsoft.com/office/drawing/2010/main" val="0"/>
              </a:ext>
            </a:extLst>
          </a:blip>
          <a:srcRect r="78714"/>
          <a:stretch/>
        </p:blipFill>
        <p:spPr bwMode="auto">
          <a:xfrm>
            <a:off x="7166139" y="3865412"/>
            <a:ext cx="1055783" cy="64293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9" descr="logo_mini_e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934" y="741099"/>
            <a:ext cx="940744" cy="138445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0881" y="2411888"/>
            <a:ext cx="1364765" cy="124155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citel_logo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60328"/>
            <a:ext cx="2286000" cy="69056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atu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458" y="3276600"/>
            <a:ext cx="1440092" cy="144009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D-drive Iffi.dir\UIT.dir\R-SG &amp; CPM.dir\CPM.dir\15.dir\2-Inter-Sessions Activities\PPT on WRC-15 Prep\15-For FR June 2014\ITU_JM2452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836" y="968570"/>
            <a:ext cx="2192784" cy="329356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www.itu.int/en/ITU-R/PublishingImages/Conferences/reg-prep/cept.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4434" y="814485"/>
            <a:ext cx="925132" cy="92513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285" t="15028" r="27295" b="2913"/>
          <a:stretch/>
        </p:blipFill>
        <p:spPr bwMode="auto">
          <a:xfrm>
            <a:off x="4518353" y="1200335"/>
            <a:ext cx="790222" cy="780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p:cNvSpPr txBox="1"/>
          <p:nvPr/>
        </p:nvSpPr>
        <p:spPr>
          <a:xfrm>
            <a:off x="341905" y="4656174"/>
            <a:ext cx="8356520" cy="1348061"/>
          </a:xfrm>
          <a:prstGeom prst="rect">
            <a:avLst/>
          </a:prstGeom>
          <a:noFill/>
        </p:spPr>
        <p:txBody>
          <a:bodyPr wrap="square" rtlCol="0">
            <a:spAutoFit/>
          </a:bodyPr>
          <a:lstStyle/>
          <a:p>
            <a:pPr marL="342900" indent="-342900" fontAlgn="base">
              <a:spcBef>
                <a:spcPct val="20000"/>
              </a:spcBef>
              <a:spcAft>
                <a:spcPct val="0"/>
              </a:spcAft>
              <a:buClr>
                <a:srgbClr val="FFFFFF"/>
              </a:buClr>
              <a:buFont typeface="Arial" panose="020B0604020202020204" pitchFamily="34" charset="0"/>
              <a:buChar char="•"/>
            </a:pPr>
            <a:r>
              <a:rPr lang="en-US" sz="2400" dirty="0"/>
              <a:t>Harmonization of regional positions</a:t>
            </a:r>
          </a:p>
          <a:p>
            <a:pPr marL="342900" indent="-342900" fontAlgn="base">
              <a:spcBef>
                <a:spcPct val="20000"/>
              </a:spcBef>
              <a:spcAft>
                <a:spcPct val="0"/>
              </a:spcAft>
              <a:buClr>
                <a:srgbClr val="FFFFFF"/>
              </a:buClr>
              <a:buFont typeface="Arial" panose="020B0604020202020204" pitchFamily="34" charset="0"/>
              <a:buChar char="•"/>
            </a:pPr>
            <a:r>
              <a:rPr lang="en-US" sz="2400" dirty="0"/>
              <a:t>Collaborate in resolving differences in WRC agenda items</a:t>
            </a:r>
          </a:p>
          <a:p>
            <a:pPr marL="342900" indent="-342900" fontAlgn="base">
              <a:spcBef>
                <a:spcPct val="20000"/>
              </a:spcBef>
              <a:spcAft>
                <a:spcPct val="0"/>
              </a:spcAft>
              <a:buClr>
                <a:srgbClr val="FFFFFF"/>
              </a:buClr>
              <a:buFont typeface="Arial" panose="020B0604020202020204" pitchFamily="34" charset="0"/>
              <a:buChar char="•"/>
            </a:pPr>
            <a:r>
              <a:rPr lang="en-US" sz="2400" dirty="0"/>
              <a:t>Plan for the following WRC</a:t>
            </a:r>
          </a:p>
        </p:txBody>
      </p:sp>
      <p:pic>
        <p:nvPicPr>
          <p:cNvPr id="20" name="Picture 2" descr="ASMG"/>
          <p:cNvPicPr>
            <a:picLocks noChangeAspect="1" noChangeArrowheads="1"/>
          </p:cNvPicPr>
          <p:nvPr/>
        </p:nvPicPr>
        <p:blipFill rotWithShape="1">
          <a:blip r:embed="rId3">
            <a:extLst>
              <a:ext uri="{28A0092B-C50C-407E-A947-70E740481C1C}">
                <a14:useLocalDpi xmlns:a14="http://schemas.microsoft.com/office/drawing/2010/main" val="0"/>
              </a:ext>
            </a:extLst>
          </a:blip>
          <a:srcRect l="57811" t="58916"/>
          <a:stretch/>
        </p:blipFill>
        <p:spPr bwMode="auto">
          <a:xfrm>
            <a:off x="6605906" y="4514799"/>
            <a:ext cx="2092519" cy="26414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p:nvSpPr>
        <p:spPr>
          <a:xfrm>
            <a:off x="2604761" y="564411"/>
            <a:ext cx="4019050" cy="424732"/>
          </a:xfrm>
          <a:prstGeom prst="rect">
            <a:avLst/>
          </a:prstGeom>
        </p:spPr>
        <p:txBody>
          <a:bodyPr wrap="none">
            <a:spAutoFit/>
          </a:bodyPr>
          <a:lstStyle/>
          <a:p>
            <a:pPr algn="ctr" fontAlgn="base">
              <a:lnSpc>
                <a:spcPct val="90000"/>
              </a:lnSpc>
              <a:spcBef>
                <a:spcPct val="0"/>
              </a:spcBef>
              <a:spcAft>
                <a:spcPct val="0"/>
              </a:spcAft>
            </a:pPr>
            <a:r>
              <a:rPr lang="en-GB" sz="2400" b="1" dirty="0">
                <a:solidFill>
                  <a:srgbClr val="0087D2"/>
                </a:solidFill>
                <a:latin typeface="Verdana" panose="020B0604030504040204" pitchFamily="34" charset="0"/>
                <a:ea typeface="Verdana" panose="020B0604030504040204" pitchFamily="34" charset="0"/>
                <a:cs typeface="Verdana" panose="020B0604030504040204" pitchFamily="34" charset="0"/>
              </a:rPr>
              <a:t>Regional Preparations</a:t>
            </a:r>
            <a:endParaRPr lang="en-US" sz="2400" b="1" dirty="0">
              <a:solidFill>
                <a:srgbClr val="0087D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4460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WRC-2015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27</a:t>
            </a:fld>
            <a:endParaRPr lang="en-US">
              <a:solidFill>
                <a:srgbClr val="4F81BD">
                  <a:lumMod val="60000"/>
                  <a:lumOff val="40000"/>
                </a:srgbClr>
              </a:solidFill>
            </a:endParaRPr>
          </a:p>
        </p:txBody>
      </p:sp>
      <p:sp>
        <p:nvSpPr>
          <p:cNvPr id="4" name="Oval 3"/>
          <p:cNvSpPr/>
          <p:nvPr/>
        </p:nvSpPr>
        <p:spPr bwMode="auto">
          <a:xfrm>
            <a:off x="3313119" y="1828800"/>
            <a:ext cx="2211460" cy="2344823"/>
          </a:xfrm>
          <a:prstGeom prst="ellipse">
            <a:avLst/>
          </a:prstGeom>
          <a:solidFill>
            <a:srgbClr val="002060"/>
          </a:solidFill>
          <a:ln>
            <a:headEnd type="none" w="med" len="med"/>
            <a:tailEnd type="none" w="med" len="med"/>
          </a:ln>
          <a:scene3d>
            <a:camera prst="orthographicFront" fov="0">
              <a:rot lat="0" lon="0" rev="0"/>
            </a:camera>
            <a:lightRig rig="glow" dir="t">
              <a:rot lat="0" lon="0" rev="6360000"/>
            </a:lightRig>
          </a:scene3d>
          <a:sp3d contourW="1000" prstMaterial="flat">
            <a:bevelT w="95250" h="101600" prst="relaxedInse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fontAlgn="base" hangingPunct="0">
              <a:spcBef>
                <a:spcPct val="0"/>
              </a:spcBef>
              <a:spcAft>
                <a:spcPct val="0"/>
              </a:spcAft>
              <a:buClr>
                <a:prstClr val="black"/>
              </a:buClr>
              <a:buFont typeface="Arial" pitchFamily="34" charset="0"/>
              <a:buNone/>
            </a:pPr>
            <a:endParaRPr lang="en-US" sz="2300" b="1" dirty="0" smtClean="0">
              <a:solidFill>
                <a:srgbClr val="002060"/>
              </a:solidFill>
              <a:effectLst>
                <a:outerShdw blurRad="38100" dist="38100" dir="2700000" algn="tl">
                  <a:srgbClr val="000000">
                    <a:alpha val="43137"/>
                  </a:srgbClr>
                </a:outerShdw>
              </a:effectLst>
              <a:latin typeface="Segoe" pitchFamily="34"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85" t="15028" r="27295" b="2913"/>
          <a:stretch/>
        </p:blipFill>
        <p:spPr bwMode="auto">
          <a:xfrm>
            <a:off x="3657510" y="2265867"/>
            <a:ext cx="1573479" cy="1554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10"/>
          <p:cNvSpPr>
            <a:spLocks noChangeArrowheads="1"/>
          </p:cNvSpPr>
          <p:nvPr/>
        </p:nvSpPr>
        <p:spPr bwMode="auto">
          <a:xfrm>
            <a:off x="117913" y="760373"/>
            <a:ext cx="3996887" cy="1846659"/>
          </a:xfrm>
          <a:prstGeom prst="rect">
            <a:avLst/>
          </a:prstGeom>
          <a:noFill/>
          <a:ln w="9525">
            <a:noFill/>
            <a:miter lim="800000"/>
            <a:headEnd/>
            <a:tailEnd/>
          </a:ln>
        </p:spPr>
        <p:txBody>
          <a:bodyPr wrap="square" anchor="ctr">
            <a:spAutoFit/>
          </a:bodyPr>
          <a:lstStyle/>
          <a:p>
            <a:pPr eaLnBrk="0" fontAlgn="base" hangingPunct="0">
              <a:spcBef>
                <a:spcPct val="0"/>
              </a:spcBef>
              <a:spcAft>
                <a:spcPct val="0"/>
              </a:spcAft>
              <a:buClr>
                <a:prstClr val="black"/>
              </a:buClr>
              <a:buFont typeface="Arial" pitchFamily="34" charset="0"/>
              <a:buNone/>
              <a:tabLst>
                <a:tab pos="1162050" algn="l"/>
              </a:tabLst>
            </a:pPr>
            <a:r>
              <a:rPr lang="en-GB" sz="2800" b="1" dirty="0" smtClean="0">
                <a:solidFill>
                  <a:srgbClr val="002060"/>
                </a:solidFill>
                <a:latin typeface="Arial" charset="0"/>
                <a:cs typeface="Arial" pitchFamily="34" charset="0"/>
              </a:rPr>
              <a:t>	</a:t>
            </a:r>
            <a:r>
              <a:rPr lang="en-GB" b="1" dirty="0" smtClean="0">
                <a:solidFill>
                  <a:srgbClr val="002060"/>
                </a:solidFill>
                <a:latin typeface="Arial" charset="0"/>
                <a:cs typeface="Arial" pitchFamily="34" charset="0"/>
              </a:rPr>
              <a:t>Mobile </a:t>
            </a:r>
            <a:br>
              <a:rPr lang="en-GB" b="1" dirty="0" smtClean="0">
                <a:solidFill>
                  <a:srgbClr val="002060"/>
                </a:solidFill>
                <a:latin typeface="Arial" charset="0"/>
                <a:cs typeface="Arial" pitchFamily="34" charset="0"/>
              </a:rPr>
            </a:br>
            <a:r>
              <a:rPr lang="en-GB" b="1" dirty="0" smtClean="0">
                <a:solidFill>
                  <a:srgbClr val="002060"/>
                </a:solidFill>
                <a:latin typeface="Arial" charset="0"/>
                <a:cs typeface="Arial" pitchFamily="34" charset="0"/>
              </a:rPr>
              <a:t>	Broadband</a:t>
            </a: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	(IMT &lt; 6GHz</a:t>
            </a:r>
            <a:r>
              <a:rPr lang="en-GB" sz="2000" b="1" dirty="0" smtClean="0">
                <a:solidFill>
                  <a:srgbClr val="002060"/>
                </a:solidFill>
                <a:latin typeface="Arial" charset="0"/>
                <a:cs typeface="Arial" pitchFamily="34" charset="0"/>
              </a:rPr>
              <a:t>,</a:t>
            </a:r>
            <a:br>
              <a:rPr lang="en-GB" sz="2000" b="1" dirty="0" smtClean="0">
                <a:solidFill>
                  <a:srgbClr val="002060"/>
                </a:solidFill>
                <a:latin typeface="Arial" charset="0"/>
                <a:cs typeface="Arial" pitchFamily="34" charset="0"/>
              </a:rPr>
            </a:br>
            <a:endParaRPr lang="en-GB" sz="2000" b="1" dirty="0" smtClean="0">
              <a:solidFill>
                <a:srgbClr val="002060"/>
              </a:solidFill>
              <a:latin typeface="Arial" charset="0"/>
              <a:cs typeface="Arial" pitchFamily="34" charset="0"/>
            </a:endParaRPr>
          </a:p>
          <a:p>
            <a:pPr eaLnBrk="0" fontAlgn="base" hangingPunct="0">
              <a:spcBef>
                <a:spcPct val="0"/>
              </a:spcBef>
              <a:spcAft>
                <a:spcPct val="0"/>
              </a:spcAft>
              <a:buClr>
                <a:prstClr val="black"/>
              </a:buClr>
              <a:buFont typeface="Arial" pitchFamily="34" charset="0"/>
              <a:buNone/>
              <a:tabLst>
                <a:tab pos="1162050" algn="l"/>
              </a:tabLst>
            </a:pPr>
            <a:r>
              <a:rPr lang="en-GB" sz="1400" b="1" dirty="0" smtClean="0">
                <a:solidFill>
                  <a:srgbClr val="002060"/>
                </a:solidFill>
                <a:latin typeface="Arial" charset="0"/>
                <a:cs typeface="Arial" pitchFamily="34" charset="0"/>
              </a:rPr>
              <a:t>UHF band,</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PPDR)</a:t>
            </a:r>
            <a:endParaRPr lang="en-US" sz="1400" b="1" dirty="0">
              <a:solidFill>
                <a:srgbClr val="002060"/>
              </a:solidFill>
              <a:latin typeface="Arial" charset="0"/>
              <a:cs typeface="Arial" pitchFamily="34" charset="0"/>
            </a:endParaRPr>
          </a:p>
        </p:txBody>
      </p:sp>
      <p:sp>
        <p:nvSpPr>
          <p:cNvPr id="7" name="Rectangle 11"/>
          <p:cNvSpPr>
            <a:spLocks noChangeArrowheads="1"/>
          </p:cNvSpPr>
          <p:nvPr/>
        </p:nvSpPr>
        <p:spPr bwMode="auto">
          <a:xfrm>
            <a:off x="1234640" y="2942241"/>
            <a:ext cx="1749197" cy="800219"/>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Amateur radio</a:t>
            </a:r>
            <a:br>
              <a:rPr lang="en-GB"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for emergency</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 5 MHz</a:t>
            </a:r>
            <a:endParaRPr lang="en-US" sz="1400" b="1" dirty="0">
              <a:solidFill>
                <a:srgbClr val="002060"/>
              </a:solidFill>
              <a:latin typeface="Arial" charset="0"/>
              <a:cs typeface="Arial" pitchFamily="34" charset="0"/>
            </a:endParaRPr>
          </a:p>
        </p:txBody>
      </p:sp>
      <p:sp>
        <p:nvSpPr>
          <p:cNvPr id="8" name="Rectangle 6"/>
          <p:cNvSpPr>
            <a:spLocks noChangeArrowheads="1"/>
          </p:cNvSpPr>
          <p:nvPr/>
        </p:nvSpPr>
        <p:spPr bwMode="auto">
          <a:xfrm>
            <a:off x="2487430" y="4386643"/>
            <a:ext cx="2754109" cy="1292662"/>
          </a:xfrm>
          <a:prstGeom prst="rect">
            <a:avLst/>
          </a:prstGeom>
          <a:noFill/>
          <a:ln w="9525">
            <a:noFill/>
            <a:miter lim="800000"/>
            <a:headEnd/>
            <a:tailEnd/>
          </a:ln>
        </p:spPr>
        <p:txBody>
          <a:bodyPr wrap="square" anchor="ctr">
            <a:spAutoFit/>
          </a:bodyPr>
          <a:lstStyle/>
          <a:p>
            <a:pPr eaLnBrk="0" fontAlgn="base" hangingPunct="0">
              <a:spcBef>
                <a:spcPct val="0"/>
              </a:spcBef>
              <a:spcAft>
                <a:spcPct val="0"/>
              </a:spcAft>
              <a:buClr>
                <a:prstClr val="black"/>
              </a:buClr>
              <a:buFont typeface="Arial" pitchFamily="34" charset="0"/>
              <a:buNone/>
              <a:tabLst>
                <a:tab pos="901700" algn="l"/>
              </a:tabLst>
            </a:pPr>
            <a:r>
              <a:rPr lang="en-GB" sz="1400" b="1" dirty="0" smtClean="0">
                <a:solidFill>
                  <a:srgbClr val="002060"/>
                </a:solidFill>
                <a:latin typeface="Arial" charset="0"/>
                <a:cs typeface="Arial" pitchFamily="34" charset="0"/>
              </a:rPr>
              <a:t>	</a:t>
            </a:r>
            <a:r>
              <a:rPr lang="en-GB" sz="1600" b="1" dirty="0" smtClean="0">
                <a:solidFill>
                  <a:srgbClr val="002060"/>
                </a:solidFill>
                <a:latin typeface="Arial" charset="0"/>
                <a:cs typeface="Arial" pitchFamily="34" charset="0"/>
              </a:rPr>
              <a:t>Climate</a:t>
            </a:r>
            <a:br>
              <a:rPr lang="en-GB" sz="1600" b="1" dirty="0" smtClean="0">
                <a:solidFill>
                  <a:srgbClr val="002060"/>
                </a:solidFill>
                <a:latin typeface="Arial" charset="0"/>
                <a:cs typeface="Arial" pitchFamily="34" charset="0"/>
              </a:rPr>
            </a:br>
            <a:r>
              <a:rPr lang="en-GB" sz="1600" b="1" dirty="0" smtClean="0">
                <a:solidFill>
                  <a:srgbClr val="002060"/>
                </a:solidFill>
                <a:latin typeface="Arial" charset="0"/>
                <a:cs typeface="Arial" pitchFamily="34" charset="0"/>
              </a:rPr>
              <a:t>	monitoring</a:t>
            </a: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600" b="1" dirty="0" smtClean="0">
                <a:solidFill>
                  <a:srgbClr val="002060"/>
                </a:solidFill>
                <a:latin typeface="Arial" charset="0"/>
                <a:cs typeface="Arial" pitchFamily="34" charset="0"/>
              </a:rPr>
              <a:t>Weather </a:t>
            </a:r>
            <a:br>
              <a:rPr lang="en-GB" sz="1600" b="1" dirty="0" smtClean="0">
                <a:solidFill>
                  <a:srgbClr val="002060"/>
                </a:solidFill>
                <a:latin typeface="Arial" charset="0"/>
                <a:cs typeface="Arial" pitchFamily="34" charset="0"/>
              </a:rPr>
            </a:br>
            <a:r>
              <a:rPr lang="en-GB" sz="1600" b="1" dirty="0" smtClean="0">
                <a:solidFill>
                  <a:srgbClr val="002060"/>
                </a:solidFill>
                <a:latin typeface="Arial" charset="0"/>
                <a:cs typeface="Arial" pitchFamily="34" charset="0"/>
              </a:rPr>
              <a:t>forecast</a:t>
            </a:r>
            <a:endParaRPr lang="en-GB" sz="1600" b="1" dirty="0">
              <a:solidFill>
                <a:srgbClr val="002060"/>
              </a:solidFill>
              <a:latin typeface="Arial" charset="0"/>
              <a:cs typeface="Arial" pitchFamily="34" charset="0"/>
            </a:endParaRPr>
          </a:p>
        </p:txBody>
      </p:sp>
      <p:pic>
        <p:nvPicPr>
          <p:cNvPr id="9" name="Picture 13" descr="8616c7dfef739116b272278fdac0b5c0-300x300"/>
          <p:cNvPicPr>
            <a:picLocks noChangeAspect="1" noChangeArrowheads="1"/>
          </p:cNvPicPr>
          <p:nvPr/>
        </p:nvPicPr>
        <p:blipFill>
          <a:blip r:embed="rId4"/>
          <a:srcRect l="19778" t="24777" r="17223" b="17223"/>
          <a:stretch>
            <a:fillRect/>
          </a:stretch>
        </p:blipFill>
        <p:spPr bwMode="auto">
          <a:xfrm>
            <a:off x="2534580" y="4267200"/>
            <a:ext cx="923974" cy="850871"/>
          </a:xfrm>
          <a:prstGeom prst="rect">
            <a:avLst/>
          </a:prstGeom>
          <a:noFill/>
          <a:ln w="9525">
            <a:noFill/>
            <a:miter lim="800000"/>
            <a:headEnd/>
            <a:tailEnd/>
          </a:ln>
        </p:spPr>
      </p:pic>
      <p:pic>
        <p:nvPicPr>
          <p:cNvPr id="10" name="Picture 15" descr="main"/>
          <p:cNvPicPr>
            <a:picLocks noChangeAspect="1" noChangeArrowheads="1"/>
          </p:cNvPicPr>
          <p:nvPr/>
        </p:nvPicPr>
        <p:blipFill>
          <a:blip r:embed="rId5"/>
          <a:srcRect/>
          <a:stretch>
            <a:fillRect/>
          </a:stretch>
        </p:blipFill>
        <p:spPr bwMode="auto">
          <a:xfrm>
            <a:off x="3860673" y="5008045"/>
            <a:ext cx="933743" cy="872002"/>
          </a:xfrm>
          <a:prstGeom prst="rect">
            <a:avLst/>
          </a:prstGeom>
          <a:noFill/>
          <a:ln w="9525">
            <a:noFill/>
            <a:miter lim="800000"/>
            <a:headEnd/>
            <a:tailEnd/>
          </a:ln>
        </p:spPr>
      </p:pic>
      <p:pic>
        <p:nvPicPr>
          <p:cNvPr id="12" name="Picture 15" descr="ANd9GcRxMyJgZ2xt_cJwfP32Iebvd1DGtzKN6vrsQvW53h_VKvs6P0UMvw"/>
          <p:cNvPicPr>
            <a:picLocks noChangeAspect="1" noChangeArrowheads="1"/>
          </p:cNvPicPr>
          <p:nvPr/>
        </p:nvPicPr>
        <p:blipFill>
          <a:blip r:embed="rId6"/>
          <a:srcRect l="11536" r="8104"/>
          <a:stretch>
            <a:fillRect/>
          </a:stretch>
        </p:blipFill>
        <p:spPr bwMode="auto">
          <a:xfrm>
            <a:off x="279056" y="889685"/>
            <a:ext cx="1064619" cy="1168181"/>
          </a:xfrm>
          <a:prstGeom prst="rect">
            <a:avLst/>
          </a:prstGeom>
          <a:noFill/>
          <a:ln w="9525">
            <a:noFill/>
            <a:miter lim="800000"/>
            <a:headEnd/>
            <a:tailEnd/>
          </a:ln>
        </p:spPr>
      </p:pic>
      <p:pic>
        <p:nvPicPr>
          <p:cNvPr id="1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127"/>
          <a:stretch/>
        </p:blipFill>
        <p:spPr bwMode="auto">
          <a:xfrm>
            <a:off x="1834737" y="2057866"/>
            <a:ext cx="1063107" cy="724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Destruction of a building in Tsunami-Hit areas in Bande Ache, Indonesia. Source: ITU/Cosmas Zavazava."/>
          <p:cNvPicPr>
            <a:picLocks noChangeAspect="1" noChangeArrowheads="1"/>
          </p:cNvPicPr>
          <p:nvPr/>
        </p:nvPicPr>
        <p:blipFill>
          <a:blip r:embed="rId8"/>
          <a:srcRect r="9317"/>
          <a:stretch>
            <a:fillRect/>
          </a:stretch>
        </p:blipFill>
        <p:spPr bwMode="auto">
          <a:xfrm>
            <a:off x="234388" y="2971641"/>
            <a:ext cx="1002496" cy="837352"/>
          </a:xfrm>
          <a:prstGeom prst="rect">
            <a:avLst/>
          </a:prstGeom>
          <a:noFill/>
          <a:ln w="9525">
            <a:noFill/>
            <a:miter lim="800000"/>
            <a:headEnd/>
            <a:tailEnd/>
          </a:ln>
        </p:spPr>
      </p:pic>
      <p:sp>
        <p:nvSpPr>
          <p:cNvPr id="15" name="Rectangle 18"/>
          <p:cNvSpPr>
            <a:spLocks noChangeArrowheads="1"/>
          </p:cNvSpPr>
          <p:nvPr/>
        </p:nvSpPr>
        <p:spPr bwMode="auto">
          <a:xfrm>
            <a:off x="1148751" y="5181450"/>
            <a:ext cx="1698163" cy="646331"/>
          </a:xfrm>
          <a:prstGeom prst="rect">
            <a:avLst/>
          </a:prstGeom>
          <a:noFill/>
          <a:ln w="9525">
            <a:noFill/>
            <a:miter lim="800000"/>
            <a:headEnd/>
            <a:tailEnd/>
          </a:ln>
        </p:spPr>
        <p:txBody>
          <a:bodyPr wrap="square" anchor="ctr">
            <a:spAutoFit/>
          </a:bodyPr>
          <a:lstStyle/>
          <a:p>
            <a:pPr eaLnBrk="0" fontAlgn="base" hangingPunct="0">
              <a:spcBef>
                <a:spcPct val="0"/>
              </a:spcBef>
              <a:spcAft>
                <a:spcPct val="0"/>
              </a:spcAft>
              <a:buClr>
                <a:prstClr val="black"/>
              </a:buClr>
              <a:buFont typeface="Arial" pitchFamily="34" charset="0"/>
              <a:buNone/>
            </a:pPr>
            <a:r>
              <a:rPr lang="en-GB" b="1" dirty="0">
                <a:solidFill>
                  <a:srgbClr val="002060"/>
                </a:solidFill>
                <a:latin typeface="Arial" charset="0"/>
                <a:cs typeface="Arial" pitchFamily="34" charset="0"/>
              </a:rPr>
              <a:t>Space </a:t>
            </a:r>
            <a:r>
              <a:rPr lang="en-GB" b="1" dirty="0" smtClean="0">
                <a:solidFill>
                  <a:srgbClr val="002060"/>
                </a:solidFill>
                <a:latin typeface="Arial" charset="0"/>
                <a:cs typeface="Arial" pitchFamily="34" charset="0"/>
              </a:rPr>
              <a:t/>
            </a:r>
            <a:br>
              <a:rPr lang="en-GB" b="1" dirty="0" smtClean="0">
                <a:solidFill>
                  <a:srgbClr val="002060"/>
                </a:solidFill>
                <a:latin typeface="Arial" charset="0"/>
                <a:cs typeface="Arial" pitchFamily="34" charset="0"/>
              </a:rPr>
            </a:br>
            <a:r>
              <a:rPr lang="en-GB" b="1" dirty="0" smtClean="0">
                <a:solidFill>
                  <a:srgbClr val="002060"/>
                </a:solidFill>
                <a:latin typeface="Arial" charset="0"/>
                <a:cs typeface="Arial" pitchFamily="34" charset="0"/>
              </a:rPr>
              <a:t>Research</a:t>
            </a:r>
            <a:endParaRPr lang="en-GB" b="1" dirty="0">
              <a:solidFill>
                <a:srgbClr val="002060"/>
              </a:solidFill>
              <a:latin typeface="Arial" charset="0"/>
              <a:cs typeface="Arial" pitchFamily="34" charset="0"/>
            </a:endParaRPr>
          </a:p>
        </p:txBody>
      </p:sp>
      <p:pic>
        <p:nvPicPr>
          <p:cNvPr id="16" name="Picture 2" descr="http://t2.gstatic.com/images?q=tbn:ANd9GcRxNwvwvWdAz9r31Q5Z6DUpFIky6Nwfr_wr8t0MeRB2Mio1drE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171" y="5029200"/>
            <a:ext cx="931294" cy="81720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8"/>
          <p:cNvSpPr>
            <a:spLocks noChangeArrowheads="1"/>
          </p:cNvSpPr>
          <p:nvPr/>
        </p:nvSpPr>
        <p:spPr bwMode="auto">
          <a:xfrm>
            <a:off x="211882" y="4045766"/>
            <a:ext cx="2471361" cy="800219"/>
          </a:xfrm>
          <a:prstGeom prst="rect">
            <a:avLst/>
          </a:prstGeom>
          <a:noFill/>
          <a:ln w="9525">
            <a:noFill/>
            <a:miter lim="800000"/>
            <a:headEnd/>
            <a:tailEnd/>
          </a:ln>
        </p:spPr>
        <p:txBody>
          <a:bodyPr wrap="square" anchor="ctr">
            <a:spAutoFit/>
          </a:bodyPr>
          <a:lstStyle/>
          <a:p>
            <a:pP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UTC</a:t>
            </a: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leap</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second</a:t>
            </a:r>
            <a:endParaRPr lang="en-GB" sz="1400" b="1" dirty="0">
              <a:solidFill>
                <a:srgbClr val="002060"/>
              </a:solidFill>
              <a:latin typeface="Arial" charset="0"/>
              <a:cs typeface="Arial" pitchFamily="34" charset="0"/>
            </a:endParaRPr>
          </a:p>
        </p:txBody>
      </p:sp>
      <p:pic>
        <p:nvPicPr>
          <p:cNvPr id="1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8214" t="10538" b="10847"/>
          <a:stretch/>
        </p:blipFill>
        <p:spPr bwMode="auto">
          <a:xfrm>
            <a:off x="1173465" y="3962400"/>
            <a:ext cx="879903" cy="817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7"/>
          <p:cNvSpPr>
            <a:spLocks noChangeArrowheads="1"/>
          </p:cNvSpPr>
          <p:nvPr/>
        </p:nvSpPr>
        <p:spPr bwMode="auto">
          <a:xfrm>
            <a:off x="6006919" y="1747386"/>
            <a:ext cx="1708866" cy="58477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Aeronautica</a:t>
            </a:r>
            <a:r>
              <a:rPr lang="en-GB" sz="1400" b="1" dirty="0">
                <a:solidFill>
                  <a:srgbClr val="002060"/>
                </a:solidFill>
                <a:latin typeface="Arial" charset="0"/>
                <a:cs typeface="Arial" pitchFamily="34" charset="0"/>
              </a:rPr>
              <a:t>l</a:t>
            </a: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(UAS, WAIC</a:t>
            </a:r>
            <a:r>
              <a:rPr lang="en-GB" sz="1400" b="1" dirty="0" smtClean="0">
                <a:solidFill>
                  <a:srgbClr val="000000"/>
                </a:solidFill>
                <a:latin typeface="Arial" charset="0"/>
                <a:cs typeface="Arial" pitchFamily="34" charset="0"/>
              </a:rPr>
              <a:t>, </a:t>
            </a:r>
            <a:r>
              <a:rPr lang="en-GB" sz="1400" b="1" dirty="0" smtClean="0">
                <a:solidFill>
                  <a:srgbClr val="FF0000"/>
                </a:solidFill>
                <a:latin typeface="Arial" charset="0"/>
                <a:cs typeface="Arial" pitchFamily="34" charset="0"/>
              </a:rPr>
              <a:t>GFT</a:t>
            </a:r>
            <a:r>
              <a:rPr lang="en-GB" sz="1400" b="1" dirty="0" smtClean="0">
                <a:solidFill>
                  <a:srgbClr val="002060"/>
                </a:solidFill>
                <a:latin typeface="Arial" charset="0"/>
                <a:cs typeface="Arial" pitchFamily="34" charset="0"/>
              </a:rPr>
              <a:t>)</a:t>
            </a:r>
            <a:endParaRPr lang="en-US" sz="1400" b="1" dirty="0">
              <a:solidFill>
                <a:srgbClr val="002060"/>
              </a:solidFill>
              <a:latin typeface="Arial" charset="0"/>
              <a:cs typeface="Arial" pitchFamily="34" charset="0"/>
            </a:endParaRPr>
          </a:p>
        </p:txBody>
      </p:sp>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6147" y="1686023"/>
            <a:ext cx="1133574" cy="806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7"/>
          <p:cNvSpPr>
            <a:spLocks noChangeArrowheads="1"/>
          </p:cNvSpPr>
          <p:nvPr/>
        </p:nvSpPr>
        <p:spPr bwMode="auto">
          <a:xfrm>
            <a:off x="5743905" y="889061"/>
            <a:ext cx="2015295" cy="584775"/>
          </a:xfrm>
          <a:prstGeom prst="rect">
            <a:avLst/>
          </a:prstGeom>
          <a:noFill/>
          <a:ln w="9525">
            <a:noFill/>
            <a:miter lim="800000"/>
            <a:headEnd/>
            <a:tailEnd/>
          </a:ln>
        </p:spPr>
        <p:txBody>
          <a:bodyPr wrap="none" anchor="ctr">
            <a:spAutoFit/>
          </a:bodyPr>
          <a:lstStyle/>
          <a:p>
            <a:pPr algn="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Maritime</a:t>
            </a:r>
            <a:r>
              <a:rPr lang="en-GB" sz="1400" b="1" dirty="0" smtClean="0">
                <a:solidFill>
                  <a:srgbClr val="002060"/>
                </a:solidFill>
                <a:latin typeface="Arial" charset="0"/>
                <a:cs typeface="Arial" pitchFamily="34" charset="0"/>
              </a:rPr>
              <a:t> (AIS,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UHF On-board Coms)</a:t>
            </a:r>
            <a:endParaRPr lang="en-US" sz="1400" b="1" dirty="0">
              <a:solidFill>
                <a:srgbClr val="002060"/>
              </a:solidFill>
              <a:latin typeface="Arial" charset="0"/>
              <a:cs typeface="Arial" pitchFamily="34" charset="0"/>
            </a:endParaRPr>
          </a:p>
        </p:txBody>
      </p:sp>
      <p:pic>
        <p:nvPicPr>
          <p:cNvPr id="22"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99376" y="742030"/>
            <a:ext cx="1368424" cy="911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22"/>
          <p:cNvSpPr/>
          <p:nvPr/>
        </p:nvSpPr>
        <p:spPr>
          <a:xfrm>
            <a:off x="5983747" y="2649853"/>
            <a:ext cx="2172390" cy="584775"/>
          </a:xfrm>
          <a:prstGeom prst="rect">
            <a:avLst/>
          </a:prstGeom>
        </p:spPr>
        <p:txBody>
          <a:bodyPr wrap="none">
            <a:spAutoFit/>
          </a:bodyPr>
          <a:lstStyle/>
          <a:p>
            <a:pPr algn="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Automotive Radar</a:t>
            </a: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(RLS@78Ghz)</a:t>
            </a:r>
            <a:endParaRPr lang="en-US" sz="1400" b="1" dirty="0">
              <a:solidFill>
                <a:srgbClr val="002060"/>
              </a:solidFill>
              <a:latin typeface="Tahoma" pitchFamily="34" charset="0"/>
              <a:cs typeface="Arial" pitchFamily="34" charset="0"/>
            </a:endParaRPr>
          </a:p>
        </p:txBody>
      </p:sp>
      <p:pic>
        <p:nvPicPr>
          <p:cNvPr id="24"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9543" t="58091" r="3820" b="16566"/>
          <a:stretch/>
        </p:blipFill>
        <p:spPr bwMode="auto">
          <a:xfrm>
            <a:off x="8167604" y="2673232"/>
            <a:ext cx="782117" cy="59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15" descr="sat"/>
          <p:cNvPicPr>
            <a:picLocks noChangeAspect="1" noChangeArrowheads="1"/>
          </p:cNvPicPr>
          <p:nvPr/>
        </p:nvPicPr>
        <p:blipFill>
          <a:blip r:embed="rId14"/>
          <a:srcRect/>
          <a:stretch>
            <a:fillRect/>
          </a:stretch>
        </p:blipFill>
        <p:spPr bwMode="auto">
          <a:xfrm>
            <a:off x="5677632" y="3352800"/>
            <a:ext cx="867637" cy="1183141"/>
          </a:xfrm>
          <a:prstGeom prst="rect">
            <a:avLst/>
          </a:prstGeom>
          <a:noFill/>
          <a:ln w="9525">
            <a:noFill/>
            <a:miter lim="800000"/>
            <a:headEnd/>
            <a:tailEnd/>
          </a:ln>
        </p:spPr>
      </p:pic>
      <p:sp>
        <p:nvSpPr>
          <p:cNvPr id="26" name="Rectangle 7"/>
          <p:cNvSpPr>
            <a:spLocks noChangeArrowheads="1"/>
          </p:cNvSpPr>
          <p:nvPr/>
        </p:nvSpPr>
        <p:spPr bwMode="auto">
          <a:xfrm>
            <a:off x="6543226" y="3417324"/>
            <a:ext cx="2339102" cy="1015663"/>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Satellite allocations</a:t>
            </a:r>
            <a:br>
              <a:rPr lang="en-GB"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(FSS @ 10-17 GHz</a:t>
            </a:r>
            <a:r>
              <a:rPr lang="en-GB" sz="1400" b="1" dirty="0">
                <a:solidFill>
                  <a:srgbClr val="002060"/>
                </a:solidFill>
                <a:latin typeface="Arial" charset="0"/>
                <a:cs typeface="Arial" pitchFamily="34" charset="0"/>
              </a:rPr>
              <a:t/>
            </a:r>
            <a:br>
              <a:rPr lang="en-GB" sz="1400" b="1" dirty="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FSS&amp;MMSS @ 7/8GHz</a:t>
            </a:r>
          </a:p>
          <a:p>
            <a:pPr eaLnBrk="0" fontAlgn="base" hangingPunct="0">
              <a:spcBef>
                <a:spcPct val="0"/>
              </a:spcBef>
              <a:spcAft>
                <a:spcPct val="0"/>
              </a:spcAft>
              <a:buClr>
                <a:prstClr val="black"/>
              </a:buClr>
              <a:buFont typeface="Arial" pitchFamily="34" charset="0"/>
              <a:buNone/>
            </a:pPr>
            <a:r>
              <a:rPr lang="en-GB" sz="1400" b="1" dirty="0" smtClean="0">
                <a:solidFill>
                  <a:srgbClr val="002060"/>
                </a:solidFill>
                <a:latin typeface="Arial" charset="0"/>
                <a:cs typeface="Arial" pitchFamily="34" charset="0"/>
              </a:rPr>
              <a:t>MSS @ 22-26GHz)</a:t>
            </a:r>
            <a:endParaRPr lang="en-US" sz="1400" b="1" dirty="0">
              <a:solidFill>
                <a:srgbClr val="002060"/>
              </a:solidFill>
              <a:latin typeface="Arial" charset="0"/>
              <a:cs typeface="Arial" pitchFamily="34" charset="0"/>
            </a:endParaRPr>
          </a:p>
        </p:txBody>
      </p:sp>
      <p:sp>
        <p:nvSpPr>
          <p:cNvPr id="27" name="Rectangle 7"/>
          <p:cNvSpPr>
            <a:spLocks noChangeArrowheads="1"/>
          </p:cNvSpPr>
          <p:nvPr/>
        </p:nvSpPr>
        <p:spPr bwMode="auto">
          <a:xfrm>
            <a:off x="6743742" y="4807044"/>
            <a:ext cx="1814920" cy="1015663"/>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buClr>
                <a:prstClr val="black"/>
              </a:buClr>
              <a:buFont typeface="Arial" pitchFamily="34" charset="0"/>
              <a:buNone/>
            </a:pPr>
            <a:r>
              <a:rPr lang="en-GB" b="1" dirty="0" smtClean="0">
                <a:solidFill>
                  <a:srgbClr val="002060"/>
                </a:solidFill>
                <a:latin typeface="Arial" charset="0"/>
                <a:cs typeface="Arial" pitchFamily="34" charset="0"/>
              </a:rPr>
              <a:t>Regulatory</a:t>
            </a:r>
            <a:r>
              <a:rPr lang="en-GB" sz="1400" b="1" dirty="0" smtClean="0">
                <a:solidFill>
                  <a:srgbClr val="002060"/>
                </a:solidFill>
                <a:latin typeface="Arial" charset="0"/>
                <a:cs typeface="Arial" pitchFamily="34" charset="0"/>
              </a:rPr>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(Sat. regulations,</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harmonization of </a:t>
            </a:r>
            <a:br>
              <a:rPr lang="en-GB" sz="1400" b="1" dirty="0" smtClean="0">
                <a:solidFill>
                  <a:srgbClr val="002060"/>
                </a:solidFill>
                <a:latin typeface="Arial" charset="0"/>
                <a:cs typeface="Arial" pitchFamily="34" charset="0"/>
              </a:rPr>
            </a:br>
            <a:r>
              <a:rPr lang="en-GB" sz="1400" b="1" dirty="0" smtClean="0">
                <a:solidFill>
                  <a:srgbClr val="002060"/>
                </a:solidFill>
                <a:latin typeface="Arial" charset="0"/>
                <a:cs typeface="Arial" pitchFamily="34" charset="0"/>
              </a:rPr>
              <a:t>spectrum use, etc.)</a:t>
            </a:r>
            <a:endParaRPr lang="en-US" sz="1400" b="1" dirty="0">
              <a:solidFill>
                <a:srgbClr val="002060"/>
              </a:solidFill>
              <a:latin typeface="Arial" charset="0"/>
              <a:cs typeface="Arial" pitchFamily="34" charset="0"/>
            </a:endParaRPr>
          </a:p>
        </p:txBody>
      </p:sp>
      <p:pic>
        <p:nvPicPr>
          <p:cNvPr id="28" name="Picture 31" descr="R-REG-RR-2004-JPG-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2218" y="4800600"/>
            <a:ext cx="1070882" cy="1070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ectangle 2"/>
          <p:cNvSpPr>
            <a:spLocks noChangeArrowheads="1"/>
          </p:cNvSpPr>
          <p:nvPr/>
        </p:nvSpPr>
        <p:spPr bwMode="auto">
          <a:xfrm>
            <a:off x="2804978" y="718937"/>
            <a:ext cx="2827240" cy="830997"/>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fontAlgn="base" hangingPunct="0">
              <a:spcBef>
                <a:spcPct val="0"/>
              </a:spcBef>
              <a:spcAft>
                <a:spcPct val="0"/>
              </a:spcAft>
            </a:pPr>
            <a:r>
              <a:rPr lang="en-GB" sz="2400" b="1" dirty="0" smtClean="0">
                <a:solidFill>
                  <a:prstClr val="white"/>
                </a:solidFill>
                <a:latin typeface="Arial" pitchFamily="34" charset="0"/>
              </a:rPr>
              <a:t>Topics </a:t>
            </a:r>
            <a:r>
              <a:rPr lang="en-GB" sz="2400" b="1" dirty="0">
                <a:solidFill>
                  <a:prstClr val="white"/>
                </a:solidFill>
                <a:latin typeface="Arial" pitchFamily="34" charset="0"/>
              </a:rPr>
              <a:t>on WRC-15 Agenda</a:t>
            </a:r>
            <a:endParaRPr lang="en-US" sz="2400" b="1" dirty="0">
              <a:solidFill>
                <a:prstClr val="white"/>
              </a:solidFill>
              <a:latin typeface="Arial" pitchFamily="34" charset="0"/>
            </a:endParaRPr>
          </a:p>
        </p:txBody>
      </p:sp>
      <p:sp>
        <p:nvSpPr>
          <p:cNvPr id="30" name="Subtitle 3"/>
          <p:cNvSpPr txBox="1">
            <a:spLocks/>
          </p:cNvSpPr>
          <p:nvPr/>
        </p:nvSpPr>
        <p:spPr>
          <a:xfrm>
            <a:off x="8639944" y="6569969"/>
            <a:ext cx="504056" cy="28803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002060"/>
                </a:solidFill>
              </a:rPr>
              <a:t>2</a:t>
            </a:r>
            <a:endParaRPr lang="en-GB" dirty="0">
              <a:solidFill>
                <a:srgbClr val="002060"/>
              </a:solidFill>
            </a:endParaRPr>
          </a:p>
        </p:txBody>
      </p:sp>
      <p:sp>
        <p:nvSpPr>
          <p:cNvPr id="32" name="Slide Number Placeholder 1"/>
          <p:cNvSpPr txBox="1">
            <a:spLocks/>
          </p:cNvSpPr>
          <p:nvPr/>
        </p:nvSpPr>
        <p:spPr>
          <a:xfrm>
            <a:off x="3657600" y="6328833"/>
            <a:ext cx="21336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4F81BD">
                  <a:lumMod val="60000"/>
                  <a:lumOff val="40000"/>
                </a:srgbClr>
              </a:solidFill>
            </a:endParaRPr>
          </a:p>
        </p:txBody>
      </p:sp>
    </p:spTree>
    <p:extLst>
      <p:ext uri="{BB962C8B-B14F-4D97-AF65-F5344CB8AC3E}">
        <p14:creationId xmlns:p14="http://schemas.microsoft.com/office/powerpoint/2010/main" val="131271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WRC-2015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28</a:t>
            </a:fld>
            <a:endParaRPr lang="en-US">
              <a:solidFill>
                <a:srgbClr val="4F81BD">
                  <a:lumMod val="60000"/>
                  <a:lumOff val="40000"/>
                </a:srgbClr>
              </a:solidFill>
            </a:endParaRPr>
          </a:p>
        </p:txBody>
      </p:sp>
      <p:sp>
        <p:nvSpPr>
          <p:cNvPr id="9" name="Text Box 5"/>
          <p:cNvSpPr txBox="1">
            <a:spLocks noChangeArrowheads="1"/>
          </p:cNvSpPr>
          <p:nvPr/>
        </p:nvSpPr>
        <p:spPr bwMode="auto">
          <a:xfrm>
            <a:off x="152400" y="1236790"/>
            <a:ext cx="8991600" cy="2520690"/>
          </a:xfrm>
          <a:prstGeom prst="rect">
            <a:avLst/>
          </a:prstGeom>
          <a:noFill/>
          <a:ln>
            <a:noFill/>
          </a:ln>
          <a:effectLst/>
          <a:extLst>
            <a:ext uri="{909E8E84-426E-40dd-AFC4-6F175D3DCCD1}">
              <a14:hiddenFill xmlns:a14="http://schemas.microsoft.com/office/drawing/2010/main" xmlns="">
                <a:solidFill>
                  <a:srgbClr val="292929">
                    <a:alpha val="5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endParaRPr lang="fr-CH" sz="900" b="1" dirty="0">
              <a:latin typeface="Trebuchet MS" pitchFamily="34" charset="0"/>
              <a:cs typeface="Times New Roman" pitchFamily="18" charset="0"/>
            </a:endParaRPr>
          </a:p>
          <a:p>
            <a:pPr marL="342900" indent="-342900" fontAlgn="base">
              <a:spcBef>
                <a:spcPct val="20000"/>
              </a:spcBef>
              <a:spcAft>
                <a:spcPct val="0"/>
              </a:spcAft>
              <a:buClr>
                <a:srgbClr val="FF3300"/>
              </a:buClr>
              <a:buFont typeface="Arial" panose="020B0604020202020204" pitchFamily="34" charset="0"/>
              <a:buChar char="•"/>
            </a:pPr>
            <a:r>
              <a:rPr lang="en-US" sz="2400" dirty="0"/>
              <a:t>WRC-15 is a treaty-making Conference. Accordingly, in order for Member States to exercise their sovereign rights at the Conference, delegations should be properly accredited by means of instruments signed by the Head of State, by the Head of Government, by the Minister for Foreign Affairs or by the Minister responsible for </a:t>
            </a:r>
            <a:r>
              <a:rPr lang="en-US" sz="2400" dirty="0" err="1"/>
              <a:t>radiocommunication</a:t>
            </a:r>
            <a:r>
              <a:rPr lang="en-US" sz="2400" dirty="0"/>
              <a:t> matters</a:t>
            </a:r>
            <a:r>
              <a:rPr lang="en-US" sz="2400" dirty="0" smtClean="0"/>
              <a:t>.</a:t>
            </a:r>
            <a:endParaRPr lang="en-US" sz="2400" dirty="0"/>
          </a:p>
        </p:txBody>
      </p:sp>
      <p:sp>
        <p:nvSpPr>
          <p:cNvPr id="15" name="Rectangle 43"/>
          <p:cNvSpPr>
            <a:spLocks noChangeArrowheads="1"/>
          </p:cNvSpPr>
          <p:nvPr/>
        </p:nvSpPr>
        <p:spPr bwMode="auto">
          <a:xfrm>
            <a:off x="2005995" y="689574"/>
            <a:ext cx="5132010" cy="590931"/>
          </a:xfrm>
          <a:prstGeom prst="rect">
            <a:avLst/>
          </a:prstGeom>
          <a:noFill/>
          <a:ln>
            <a:noFill/>
          </a:ln>
          <a:effectLst/>
          <a:extLst/>
        </p:spPr>
        <p:txBody>
          <a:bodyPr wrap="square" anchor="ctr">
            <a:spAutoFit/>
          </a:bodyPr>
          <a:lstStyle/>
          <a:p>
            <a:pPr algn="ctr" fontAlgn="base">
              <a:lnSpc>
                <a:spcPct val="90000"/>
              </a:lnSpc>
              <a:spcBef>
                <a:spcPct val="0"/>
              </a:spcBef>
              <a:spcAft>
                <a:spcPct val="0"/>
              </a:spcAft>
            </a:pPr>
            <a:r>
              <a:rPr lang="en-GB" sz="3600" dirty="0" smtClean="0">
                <a:solidFill>
                  <a:srgbClr val="0087D2"/>
                </a:solidFill>
                <a:latin typeface="Verdana" panose="020B0604030504040204" pitchFamily="34" charset="0"/>
                <a:ea typeface="Verdana" panose="020B0604030504040204" pitchFamily="34" charset="0"/>
                <a:cs typeface="Verdana" panose="020B0604030504040204" pitchFamily="34" charset="0"/>
              </a:rPr>
              <a:t>Credentials</a:t>
            </a:r>
            <a:endParaRPr lang="en-US" sz="3600" dirty="0">
              <a:solidFill>
                <a:srgbClr val="0087D2"/>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66" y="738363"/>
            <a:ext cx="689564" cy="684000"/>
          </a:xfrm>
          <a:prstGeom prst="rect">
            <a:avLst/>
          </a:prstGeom>
        </p:spPr>
      </p:pic>
    </p:spTree>
    <p:extLst>
      <p:ext uri="{BB962C8B-B14F-4D97-AF65-F5344CB8AC3E}">
        <p14:creationId xmlns:p14="http://schemas.microsoft.com/office/powerpoint/2010/main" val="1607792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WRC-2015</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a:xfrm>
            <a:off x="3489344" y="6096000"/>
            <a:ext cx="2133600" cy="365125"/>
          </a:xfrm>
        </p:spPr>
        <p:txBody>
          <a:bodyPr/>
          <a:lstStyle/>
          <a:p>
            <a:fld id="{283C63E4-F9BE-C24A-B4FF-309EB18BA564}" type="slidenum">
              <a:rPr lang="en-US" smtClean="0">
                <a:solidFill>
                  <a:srgbClr val="4F81BD">
                    <a:lumMod val="60000"/>
                    <a:lumOff val="40000"/>
                  </a:srgbClr>
                </a:solidFill>
              </a:rPr>
              <a:pPr/>
              <a:t>29</a:t>
            </a:fld>
            <a:endParaRPr lang="en-US">
              <a:solidFill>
                <a:srgbClr val="4F81BD">
                  <a:lumMod val="60000"/>
                  <a:lumOff val="40000"/>
                </a:srgbClr>
              </a:solidFill>
            </a:endParaRPr>
          </a:p>
        </p:txBody>
      </p:sp>
      <p:sp>
        <p:nvSpPr>
          <p:cNvPr id="15" name="Rectangle 43"/>
          <p:cNvSpPr>
            <a:spLocks noChangeArrowheads="1"/>
          </p:cNvSpPr>
          <p:nvPr/>
        </p:nvSpPr>
        <p:spPr bwMode="auto">
          <a:xfrm>
            <a:off x="2005995" y="689574"/>
            <a:ext cx="5132010" cy="590931"/>
          </a:xfrm>
          <a:prstGeom prst="rect">
            <a:avLst/>
          </a:prstGeom>
          <a:noFill/>
          <a:ln>
            <a:noFill/>
          </a:ln>
          <a:effectLst/>
          <a:extLst/>
        </p:spPr>
        <p:txBody>
          <a:bodyPr wrap="square" anchor="ctr">
            <a:spAutoFit/>
          </a:bodyPr>
          <a:lstStyle/>
          <a:p>
            <a:pPr algn="ctr" fontAlgn="base">
              <a:lnSpc>
                <a:spcPct val="90000"/>
              </a:lnSpc>
              <a:spcBef>
                <a:spcPct val="0"/>
              </a:spcBef>
              <a:spcAft>
                <a:spcPct val="0"/>
              </a:spcAft>
            </a:pPr>
            <a:r>
              <a:rPr lang="en-GB" sz="3600" dirty="0" smtClean="0">
                <a:solidFill>
                  <a:srgbClr val="0087D2"/>
                </a:solidFill>
                <a:latin typeface="Verdana" panose="020B0604030504040204" pitchFamily="34" charset="0"/>
                <a:ea typeface="Verdana" panose="020B0604030504040204" pitchFamily="34" charset="0"/>
                <a:cs typeface="Verdana" panose="020B0604030504040204" pitchFamily="34" charset="0"/>
              </a:rPr>
              <a:t>Credentials</a:t>
            </a:r>
            <a:endParaRPr lang="en-US" sz="3600" dirty="0">
              <a:solidFill>
                <a:srgbClr val="0087D2"/>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66" y="738363"/>
            <a:ext cx="689564" cy="684000"/>
          </a:xfrm>
          <a:prstGeom prst="rect">
            <a:avLst/>
          </a:prstGeom>
        </p:spPr>
      </p:pic>
      <p:sp>
        <p:nvSpPr>
          <p:cNvPr id="7" name="Rectangle 19"/>
          <p:cNvSpPr txBox="1">
            <a:spLocks noChangeArrowheads="1"/>
          </p:cNvSpPr>
          <p:nvPr/>
        </p:nvSpPr>
        <p:spPr>
          <a:xfrm>
            <a:off x="220066" y="1684476"/>
            <a:ext cx="8687729" cy="75710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457200" rtl="0" eaLnBrk="1" latinLnBrk="0" hangingPunct="1">
              <a:spcBef>
                <a:spcPct val="0"/>
              </a:spcBef>
              <a:buNone/>
              <a:defRPr sz="44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n/>
                <a:solidFill>
                  <a:schemeClr val="accent3"/>
                </a:solidFill>
                <a:latin typeface="Tahoma" pitchFamily="34" charset="0"/>
                <a:cs typeface="Tahoma" pitchFamily="34" charset="0"/>
              </a:rPr>
              <a:t/>
            </a:r>
            <a:br>
              <a:rPr lang="en-US" dirty="0" smtClean="0">
                <a:ln/>
                <a:solidFill>
                  <a:schemeClr val="accent3"/>
                </a:solidFill>
                <a:latin typeface="Tahoma" pitchFamily="34" charset="0"/>
                <a:cs typeface="Tahoma" pitchFamily="34" charset="0"/>
              </a:rPr>
            </a:br>
            <a:r>
              <a:rPr lang="en-US" sz="2000" dirty="0" smtClean="0">
                <a:ln/>
                <a:solidFill>
                  <a:schemeClr val="bg2">
                    <a:lumMod val="25000"/>
                  </a:schemeClr>
                </a:solidFill>
                <a:cs typeface="Tahoma" pitchFamily="34" charset="0"/>
              </a:rPr>
              <a:t>The</a:t>
            </a:r>
            <a:r>
              <a:rPr lang="en-US" sz="2000" dirty="0" smtClean="0">
                <a:ln/>
                <a:solidFill>
                  <a:schemeClr val="accent3"/>
                </a:solidFill>
                <a:cs typeface="Tahoma" pitchFamily="34" charset="0"/>
              </a:rPr>
              <a:t> </a:t>
            </a:r>
            <a:r>
              <a:rPr lang="en-US" sz="2000" dirty="0" smtClean="0">
                <a:ln/>
                <a:solidFill>
                  <a:schemeClr val="bg2">
                    <a:lumMod val="25000"/>
                  </a:schemeClr>
                </a:solidFill>
                <a:cs typeface="Tahoma" pitchFamily="34" charset="0"/>
              </a:rPr>
              <a:t>credentials</a:t>
            </a:r>
            <a:r>
              <a:rPr lang="en-US" sz="2000" dirty="0" smtClean="0">
                <a:ln/>
                <a:solidFill>
                  <a:schemeClr val="accent3"/>
                </a:solidFill>
                <a:cs typeface="Tahoma" pitchFamily="34" charset="0"/>
              </a:rPr>
              <a:t> </a:t>
            </a:r>
            <a:r>
              <a:rPr lang="en-US" sz="2000" dirty="0" smtClean="0">
                <a:ln/>
                <a:solidFill>
                  <a:schemeClr val="bg2">
                    <a:lumMod val="25000"/>
                  </a:schemeClr>
                </a:solidFill>
                <a:cs typeface="Tahoma" pitchFamily="34" charset="0"/>
              </a:rPr>
              <a:t>submitted shall, moreover, fulfill one of the following criteria:</a:t>
            </a:r>
            <a:br>
              <a:rPr lang="en-US" sz="2000" dirty="0" smtClean="0">
                <a:ln/>
                <a:solidFill>
                  <a:schemeClr val="bg2">
                    <a:lumMod val="25000"/>
                  </a:schemeClr>
                </a:solidFill>
                <a:cs typeface="Tahoma" pitchFamily="34" charset="0"/>
              </a:rPr>
            </a:br>
            <a:r>
              <a:rPr lang="en-US" sz="2000" dirty="0" smtClean="0">
                <a:ln/>
                <a:solidFill>
                  <a:schemeClr val="accent3"/>
                </a:solidFill>
                <a:cs typeface="Tahoma" pitchFamily="34" charset="0"/>
              </a:rPr>
              <a:t> </a:t>
            </a:r>
            <a:br>
              <a:rPr lang="en-US" sz="2000" dirty="0" smtClean="0">
                <a:ln/>
                <a:solidFill>
                  <a:schemeClr val="accent3"/>
                </a:solidFill>
                <a:cs typeface="Tahoma" pitchFamily="34" charset="0"/>
              </a:rPr>
            </a:br>
            <a:endParaRPr lang="en-US" sz="2000" dirty="0">
              <a:ln/>
              <a:solidFill>
                <a:schemeClr val="accent3"/>
              </a:solidFill>
              <a:cs typeface="Tahoma" pitchFamily="34" charset="0"/>
            </a:endParaRPr>
          </a:p>
        </p:txBody>
      </p:sp>
      <p:sp>
        <p:nvSpPr>
          <p:cNvPr id="8" name="Rectangle 19"/>
          <p:cNvSpPr txBox="1">
            <a:spLocks noChangeArrowheads="1"/>
          </p:cNvSpPr>
          <p:nvPr/>
        </p:nvSpPr>
        <p:spPr>
          <a:xfrm>
            <a:off x="220066" y="2502097"/>
            <a:ext cx="8672156" cy="1193144"/>
          </a:xfrm>
          <a:prstGeom prst="rect">
            <a:avLst/>
          </a:prstGeom>
          <a:gradFill rotWithShape="1">
            <a:gsLst>
              <a:gs pos="2500">
                <a:schemeClr val="accent1">
                  <a:lumMod val="20000"/>
                  <a:lumOff val="80000"/>
                </a:schemeClr>
              </a:gs>
              <a:gs pos="12000">
                <a:schemeClr val="bg2">
                  <a:lumMod val="20000"/>
                  <a:lumOff val="80000"/>
                </a:schemeClr>
              </a:gs>
              <a:gs pos="91000">
                <a:schemeClr val="bg1"/>
              </a:gs>
              <a:gs pos="99115">
                <a:schemeClr val="bg1"/>
              </a:gs>
              <a:gs pos="62000">
                <a:schemeClr val="bg1"/>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chorCtr="0">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l">
              <a:buFont typeface="Wingdings" panose="05000000000000000000" pitchFamily="2" charset="2"/>
              <a:buChar char="ü"/>
            </a:pPr>
            <a:endParaRPr lang="en-US" sz="1600" b="1" dirty="0" smtClean="0">
              <a:ln/>
              <a:solidFill>
                <a:srgbClr val="297FD5"/>
              </a:solidFill>
            </a:endParaRPr>
          </a:p>
          <a:p>
            <a:pPr marL="285750" indent="-285750" algn="l">
              <a:buFont typeface="Wingdings" panose="05000000000000000000" pitchFamily="2" charset="2"/>
              <a:buChar char="ü"/>
            </a:pPr>
            <a:r>
              <a:rPr lang="en-US" sz="1800" b="1" dirty="0" smtClean="0">
                <a:ln/>
                <a:solidFill>
                  <a:srgbClr val="297FD5"/>
                </a:solidFill>
              </a:rPr>
              <a:t>confer </a:t>
            </a:r>
            <a:r>
              <a:rPr lang="en-US" sz="1800" b="1" dirty="0">
                <a:ln/>
                <a:solidFill>
                  <a:srgbClr val="297FD5"/>
                </a:solidFill>
              </a:rPr>
              <a:t>full powers on the delegation;</a:t>
            </a:r>
            <a:endParaRPr lang="en-GB" sz="1800" b="1" dirty="0">
              <a:ln/>
              <a:solidFill>
                <a:srgbClr val="297FD5"/>
              </a:solidFill>
            </a:endParaRPr>
          </a:p>
          <a:p>
            <a:pPr marL="285750" indent="-285750" algn="l">
              <a:buFont typeface="Wingdings" panose="05000000000000000000" pitchFamily="2" charset="2"/>
              <a:buChar char="ü"/>
            </a:pPr>
            <a:r>
              <a:rPr lang="en-US" sz="1800" b="1" dirty="0">
                <a:ln/>
                <a:solidFill>
                  <a:srgbClr val="297FD5"/>
                </a:solidFill>
              </a:rPr>
              <a:t>authorize the delegation to represent its government, without restrictions;</a:t>
            </a:r>
            <a:endParaRPr lang="en-GB" sz="1800" b="1" dirty="0">
              <a:ln/>
              <a:solidFill>
                <a:srgbClr val="297FD5"/>
              </a:solidFill>
            </a:endParaRPr>
          </a:p>
          <a:p>
            <a:pPr marL="285750" indent="-285750" algn="l">
              <a:buFont typeface="Wingdings" panose="05000000000000000000" pitchFamily="2" charset="2"/>
              <a:buChar char="ü"/>
            </a:pPr>
            <a:r>
              <a:rPr lang="en-US" sz="1800" b="1" dirty="0">
                <a:ln/>
                <a:solidFill>
                  <a:srgbClr val="297FD5"/>
                </a:solidFill>
              </a:rPr>
              <a:t>give the delegation, or certain members thereof, the right to sign the Final Acts.</a:t>
            </a:r>
            <a:endParaRPr lang="en-GB" sz="1800" b="1" dirty="0">
              <a:ln/>
              <a:solidFill>
                <a:srgbClr val="297FD5"/>
              </a:solidFill>
            </a:endParaRPr>
          </a:p>
          <a:p>
            <a:pPr algn="l">
              <a:buFont typeface="Arial" pitchFamily="34" charset="0"/>
              <a:buNone/>
            </a:pPr>
            <a:r>
              <a:rPr lang="en-US" sz="1800" b="1" dirty="0" smtClean="0">
                <a:ln/>
                <a:solidFill>
                  <a:srgbClr val="297FD5"/>
                </a:solidFill>
                <a:cs typeface="Tahoma" pitchFamily="34" charset="0"/>
              </a:rPr>
              <a:t/>
            </a:r>
            <a:br>
              <a:rPr lang="en-US" sz="1800" b="1" dirty="0" smtClean="0">
                <a:ln/>
                <a:solidFill>
                  <a:srgbClr val="297FD5"/>
                </a:solidFill>
                <a:cs typeface="Tahoma" pitchFamily="34" charset="0"/>
              </a:rPr>
            </a:br>
            <a:endParaRPr lang="en-US" sz="1800" b="1" dirty="0">
              <a:ln/>
              <a:solidFill>
                <a:srgbClr val="297FD5"/>
              </a:solidFill>
              <a:cs typeface="Tahoma" pitchFamily="34" charset="0"/>
            </a:endParaRPr>
          </a:p>
        </p:txBody>
      </p:sp>
      <p:sp>
        <p:nvSpPr>
          <p:cNvPr id="10" name="Rectangle 9"/>
          <p:cNvSpPr/>
          <p:nvPr/>
        </p:nvSpPr>
        <p:spPr>
          <a:xfrm>
            <a:off x="220066" y="3755757"/>
            <a:ext cx="8687729" cy="172047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0" fontAlgn="base" hangingPunct="0">
              <a:spcBef>
                <a:spcPct val="0"/>
              </a:spcBef>
              <a:spcAft>
                <a:spcPct val="0"/>
              </a:spcAft>
              <a:buClr>
                <a:prstClr val="black"/>
              </a:buClr>
              <a:buFont typeface="Arial" pitchFamily="34" charset="0"/>
              <a:buNone/>
            </a:pPr>
            <a:r>
              <a:rPr lang="en-US" sz="1600" b="1" dirty="0">
                <a:ln/>
                <a:solidFill>
                  <a:srgbClr val="297FD5"/>
                </a:solidFill>
                <a:latin typeface="Arial" panose="020B0604020202020204" pitchFamily="34" charset="0"/>
                <a:cs typeface="Arial" pitchFamily="34" charset="0"/>
              </a:rPr>
              <a:t>For more information on how to submit the necessary credentials, please see the full text of Circular Letters No. 15/018 and 15/037, which is available on WRC-15 website.</a:t>
            </a:r>
            <a:endParaRPr lang="en-GB" sz="1600" b="1" dirty="0">
              <a:ln/>
              <a:solidFill>
                <a:srgbClr val="297FD5"/>
              </a:solidFill>
              <a:latin typeface="Arial" panose="020B0604020202020204" pitchFamily="34" charset="0"/>
              <a:cs typeface="Arial" pitchFamily="34" charset="0"/>
            </a:endParaRPr>
          </a:p>
          <a:p>
            <a:pPr algn="ctr" eaLnBrk="0" fontAlgn="base" hangingPunct="0">
              <a:lnSpc>
                <a:spcPct val="80000"/>
              </a:lnSpc>
              <a:spcBef>
                <a:spcPct val="10000"/>
              </a:spcBef>
              <a:spcAft>
                <a:spcPct val="0"/>
              </a:spcAft>
              <a:buClr>
                <a:prstClr val="black"/>
              </a:buClr>
              <a:buFont typeface="Arial" pitchFamily="34" charset="0"/>
              <a:buNone/>
              <a:tabLst>
                <a:tab pos="809625" algn="l"/>
              </a:tabLst>
            </a:pPr>
            <a:endParaRPr lang="en-US" sz="1600" b="1" dirty="0">
              <a:ln/>
              <a:solidFill>
                <a:srgbClr val="297FD5"/>
              </a:solidFill>
              <a:latin typeface="Arial" panose="020B0604020202020204" pitchFamily="34" charset="0"/>
              <a:cs typeface="Arial" pitchFamily="34" charset="0"/>
            </a:endParaRPr>
          </a:p>
          <a:p>
            <a:pPr algn="ctr" eaLnBrk="0" fontAlgn="base" hangingPunct="0">
              <a:lnSpc>
                <a:spcPct val="80000"/>
              </a:lnSpc>
              <a:spcBef>
                <a:spcPct val="10000"/>
              </a:spcBef>
              <a:spcAft>
                <a:spcPct val="0"/>
              </a:spcAft>
              <a:buClr>
                <a:prstClr val="black"/>
              </a:buClr>
              <a:buFont typeface="Arial" pitchFamily="34" charset="0"/>
              <a:buNone/>
              <a:tabLst>
                <a:tab pos="809625" algn="l"/>
              </a:tabLst>
            </a:pPr>
            <a:r>
              <a:rPr lang="en-US" sz="1600" b="1" dirty="0" smtClean="0">
                <a:ln/>
                <a:solidFill>
                  <a:srgbClr val="297FD5"/>
                </a:solidFill>
                <a:latin typeface="Arial" panose="020B0604020202020204" pitchFamily="34" charset="0"/>
                <a:cs typeface="Arial" pitchFamily="34" charset="0"/>
              </a:rPr>
              <a:t>For further clarification, please contact  WRC-15 Credentials Committee secretariat at:</a:t>
            </a:r>
          </a:p>
          <a:p>
            <a:pPr algn="ctr" eaLnBrk="0" fontAlgn="base" hangingPunct="0">
              <a:lnSpc>
                <a:spcPct val="80000"/>
              </a:lnSpc>
              <a:spcBef>
                <a:spcPct val="10000"/>
              </a:spcBef>
              <a:spcAft>
                <a:spcPct val="0"/>
              </a:spcAft>
              <a:buClr>
                <a:prstClr val="black"/>
              </a:buClr>
              <a:buFont typeface="Arial" pitchFamily="34" charset="0"/>
              <a:buNone/>
              <a:tabLst>
                <a:tab pos="809625" algn="l"/>
              </a:tabLst>
            </a:pPr>
            <a:endParaRPr lang="en-US" sz="1600" b="1" dirty="0">
              <a:ln/>
              <a:solidFill>
                <a:srgbClr val="297FD5"/>
              </a:solidFill>
              <a:latin typeface="Arial" panose="020B0604020202020204" pitchFamily="34" charset="0"/>
              <a:cs typeface="Arial" pitchFamily="34" charset="0"/>
            </a:endParaRPr>
          </a:p>
          <a:p>
            <a:pPr algn="ctr" eaLnBrk="0" fontAlgn="base" hangingPunct="0">
              <a:lnSpc>
                <a:spcPct val="80000"/>
              </a:lnSpc>
              <a:spcBef>
                <a:spcPct val="10000"/>
              </a:spcBef>
              <a:spcAft>
                <a:spcPct val="0"/>
              </a:spcAft>
              <a:buClr>
                <a:prstClr val="black"/>
              </a:buClr>
              <a:buFont typeface="Arial" pitchFamily="34" charset="0"/>
              <a:buNone/>
              <a:tabLst>
                <a:tab pos="809625" algn="l"/>
              </a:tabLst>
            </a:pPr>
            <a:r>
              <a:rPr lang="en-US" b="1" dirty="0">
                <a:ln w="0">
                  <a:solidFill>
                    <a:srgbClr val="C00000"/>
                  </a:solidFill>
                </a:ln>
                <a:solidFill>
                  <a:srgbClr val="4A66AC">
                    <a:lumMod val="75000"/>
                  </a:srgbClr>
                </a:solidFill>
                <a:latin typeface="Tahoma" pitchFamily="34" charset="0"/>
                <a:cs typeface="Arial" pitchFamily="34" charset="0"/>
              </a:rPr>
              <a:t>membership@itu.int</a:t>
            </a:r>
            <a:endParaRPr lang="en-GB" b="1" dirty="0">
              <a:ln w="0">
                <a:solidFill>
                  <a:srgbClr val="C00000"/>
                </a:solidFill>
              </a:ln>
              <a:solidFill>
                <a:srgbClr val="4A66AC">
                  <a:lumMod val="75000"/>
                </a:srgbClr>
              </a:solidFill>
              <a:latin typeface="Tahoma" pitchFamily="34" charset="0"/>
              <a:cs typeface="Arial" pitchFamily="34" charset="0"/>
            </a:endParaRPr>
          </a:p>
          <a:p>
            <a:pPr algn="ctr" eaLnBrk="0" fontAlgn="base" hangingPunct="0">
              <a:lnSpc>
                <a:spcPct val="80000"/>
              </a:lnSpc>
              <a:spcBef>
                <a:spcPct val="10000"/>
              </a:spcBef>
              <a:spcAft>
                <a:spcPct val="0"/>
              </a:spcAft>
              <a:buClr>
                <a:prstClr val="black"/>
              </a:buClr>
              <a:buFont typeface="Arial" pitchFamily="34" charset="0"/>
              <a:buNone/>
              <a:tabLst>
                <a:tab pos="809625" algn="l"/>
              </a:tabLst>
            </a:pPr>
            <a:r>
              <a:rPr lang="en-US" sz="1600" b="1" dirty="0" smtClean="0">
                <a:ln/>
                <a:solidFill>
                  <a:srgbClr val="297FD5"/>
                </a:solidFill>
                <a:latin typeface="Arial" panose="020B0604020202020204" pitchFamily="34" charset="0"/>
                <a:cs typeface="Arial" pitchFamily="34" charset="0"/>
              </a:rPr>
              <a:t>  </a:t>
            </a:r>
            <a:endParaRPr lang="en-US" sz="1600" b="1" dirty="0">
              <a:ln/>
              <a:solidFill>
                <a:srgbClr val="297FD5"/>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54773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15108" y="696991"/>
            <a:ext cx="5910262" cy="586957"/>
          </a:xfrm>
          <a:prstGeom prst="rect">
            <a:avLst/>
          </a:prstGeom>
          <a:noFill/>
          <a:ln w="9525">
            <a:noFill/>
            <a:miter lim="800000"/>
            <a:headEnd/>
            <a:tailEnd/>
          </a:ln>
        </p:spPr>
        <p:txBody>
          <a:bodyPr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200" b="1" dirty="0">
                <a:solidFill>
                  <a:schemeClr val="tx2">
                    <a:lumMod val="60000"/>
                    <a:lumOff val="40000"/>
                  </a:schemeClr>
                </a:solidFill>
                <a:latin typeface="+mj-lt"/>
                <a:ea typeface="+mj-ea"/>
                <a:cs typeface="Calibri"/>
              </a:rPr>
              <a:t>ITU’s Role</a:t>
            </a:r>
          </a:p>
        </p:txBody>
      </p:sp>
      <p:sp>
        <p:nvSpPr>
          <p:cNvPr id="6" name="Content Placeholder 1"/>
          <p:cNvSpPr txBox="1">
            <a:spLocks/>
          </p:cNvSpPr>
          <p:nvPr/>
        </p:nvSpPr>
        <p:spPr bwMode="auto">
          <a:xfrm>
            <a:off x="479237" y="2971800"/>
            <a:ext cx="8182004" cy="2681259"/>
          </a:xfrm>
          <a:prstGeom prst="rect">
            <a:avLst/>
          </a:prstGeom>
          <a:noFill/>
          <a:ln w="9525">
            <a:noFill/>
            <a:miter lim="800000"/>
            <a:headEnd/>
            <a:tailEnd/>
          </a:ln>
        </p:spPr>
        <p:txBody>
          <a:bodyPr/>
          <a:lstStyle/>
          <a:p>
            <a:pPr marL="3175" indent="-3175" algn="ctr" eaLnBrk="0" hangingPunct="0">
              <a:spcBef>
                <a:spcPct val="20000"/>
              </a:spcBef>
              <a:buClr>
                <a:srgbClr val="0E438A"/>
              </a:buClr>
              <a:buSzPct val="110000"/>
              <a:defRPr/>
            </a:pPr>
            <a:endParaRPr lang="en-US" sz="1000" kern="0" dirty="0" smtClean="0">
              <a:solidFill>
                <a:srgbClr val="1F497D"/>
              </a:solidFill>
              <a:latin typeface="+mj-lt"/>
            </a:endParaRPr>
          </a:p>
          <a:p>
            <a:pPr marL="3175" indent="-3175" algn="ctr" eaLnBrk="0" hangingPunct="0">
              <a:spcBef>
                <a:spcPct val="20000"/>
              </a:spcBef>
              <a:buClr>
                <a:srgbClr val="0E438A"/>
              </a:buClr>
              <a:buSzPct val="110000"/>
              <a:defRPr/>
            </a:pPr>
            <a:r>
              <a:rPr lang="en-US" sz="2800" kern="0" dirty="0" smtClean="0">
                <a:latin typeface="+mj-lt"/>
              </a:rPr>
              <a:t>2003 – 2005</a:t>
            </a:r>
            <a:endParaRPr lang="en-US" sz="2800" kern="0" dirty="0">
              <a:latin typeface="+mj-lt"/>
            </a:endParaRPr>
          </a:p>
          <a:p>
            <a:pPr marL="3175" indent="-3175" algn="ctr" eaLnBrk="0" hangingPunct="0">
              <a:spcBef>
                <a:spcPct val="20000"/>
              </a:spcBef>
              <a:buClr>
                <a:srgbClr val="0E438A"/>
              </a:buClr>
              <a:buSzPct val="110000"/>
              <a:defRPr/>
            </a:pPr>
            <a:r>
              <a:rPr lang="en-US" sz="2800" kern="0" dirty="0" smtClean="0">
                <a:latin typeface="+mj-lt"/>
              </a:rPr>
              <a:t>World Summit on the Information Society entrusted </a:t>
            </a:r>
            <a:r>
              <a:rPr lang="en-US" sz="2800" kern="0" dirty="0">
                <a:latin typeface="+mj-lt"/>
              </a:rPr>
              <a:t>ITU </a:t>
            </a:r>
            <a:r>
              <a:rPr lang="en-US" sz="2800" kern="0" dirty="0" smtClean="0">
                <a:latin typeface="+mj-lt"/>
              </a:rPr>
              <a:t>with a role of the </a:t>
            </a:r>
            <a:r>
              <a:rPr lang="en-US" sz="2800" b="1" u="sng" kern="0" dirty="0" smtClean="0">
                <a:latin typeface="+mj-lt"/>
              </a:rPr>
              <a:t>sole </a:t>
            </a:r>
            <a:r>
              <a:rPr lang="en-US" sz="2800" b="1" u="sng" kern="0" dirty="0">
                <a:latin typeface="+mj-lt"/>
              </a:rPr>
              <a:t>facilitator</a:t>
            </a:r>
            <a:r>
              <a:rPr lang="en-US" sz="2800" kern="0" dirty="0">
                <a:latin typeface="+mj-lt"/>
              </a:rPr>
              <a:t> for WSIS Action Line </a:t>
            </a:r>
            <a:r>
              <a:rPr lang="en-US" sz="2800" kern="0" dirty="0" smtClean="0">
                <a:latin typeface="+mj-lt"/>
              </a:rPr>
              <a:t>C5 on Building confidence and security in the use of ICTs</a:t>
            </a:r>
            <a:endParaRPr lang="en-US" sz="2800" kern="0" dirty="0">
              <a:latin typeface="+mj-lt"/>
            </a:endParaRPr>
          </a:p>
        </p:txBody>
      </p:sp>
      <p:sp>
        <p:nvSpPr>
          <p:cNvPr id="7" name="Rounded Rectangle 6"/>
          <p:cNvSpPr/>
          <p:nvPr/>
        </p:nvSpPr>
        <p:spPr>
          <a:xfrm>
            <a:off x="252820" y="1562466"/>
            <a:ext cx="8634838" cy="4228734"/>
          </a:xfrm>
          <a:prstGeom prst="roundRect">
            <a:avLst/>
          </a:prstGeom>
          <a:grpFill/>
          <a:ln>
            <a:solidFill>
              <a:srgbClr val="66CCFF"/>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rtlCol="0" anchor="ctr" anchorCtr="0">
            <a:noAutofit/>
          </a:bodyPr>
          <a:lstStyle/>
          <a:p>
            <a:pPr algn="ctr" defTabSz="466725">
              <a:lnSpc>
                <a:spcPct val="90000"/>
              </a:lnSpc>
              <a:spcBef>
                <a:spcPct val="0"/>
              </a:spcBef>
              <a:spcAft>
                <a:spcPct val="35000"/>
              </a:spcAft>
            </a:pPr>
            <a:endParaRPr lang="en-US" sz="1050" dirty="0" smtClean="0">
              <a:solidFill>
                <a:prstClr val="white"/>
              </a:solidFill>
              <a:latin typeface="+mj-lt"/>
            </a:endParaRPr>
          </a:p>
        </p:txBody>
      </p:sp>
      <p:pic>
        <p:nvPicPr>
          <p:cNvPr id="9" name="Grafik 15"/>
          <p:cNvPicPr>
            <a:picLocks noChangeAspect="1"/>
          </p:cNvPicPr>
          <p:nvPr/>
        </p:nvPicPr>
        <p:blipFill>
          <a:blip r:embed="rId3"/>
          <a:stretch>
            <a:fillRect/>
          </a:stretch>
        </p:blipFill>
        <p:spPr>
          <a:xfrm>
            <a:off x="2286000" y="1809123"/>
            <a:ext cx="4378058" cy="1104032"/>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3</a:t>
            </a:fld>
            <a:endParaRPr lang="en-US">
              <a:solidFill>
                <a:srgbClr val="4F81BD">
                  <a:lumMod val="60000"/>
                  <a:lumOff val="40000"/>
                </a:srgbClr>
              </a:solidFill>
            </a:endParaRPr>
          </a:p>
        </p:txBody>
      </p:sp>
      <p:sp>
        <p:nvSpPr>
          <p:cNvPr id="12"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Tree>
    <p:extLst>
      <p:ext uri="{BB962C8B-B14F-4D97-AF65-F5344CB8AC3E}">
        <p14:creationId xmlns:p14="http://schemas.microsoft.com/office/powerpoint/2010/main" val="68051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4800" dirty="0" smtClean="0">
                <a:latin typeface="+mj-lt"/>
              </a:rPr>
              <a:t>AGENDA</a:t>
            </a:r>
            <a:endParaRPr lang="en-US" sz="3200" dirty="0">
              <a:latin typeface="+mj-lt"/>
            </a:endParaRPr>
          </a:p>
        </p:txBody>
      </p:sp>
      <p:sp>
        <p:nvSpPr>
          <p:cNvPr id="3" name="Slide Number Placeholder 2"/>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mj-lt"/>
              </a:rPr>
              <a:pPr/>
              <a:t>30</a:t>
            </a:fld>
            <a:endParaRPr lang="en-US" dirty="0">
              <a:solidFill>
                <a:srgbClr val="4F81BD">
                  <a:lumMod val="60000"/>
                  <a:lumOff val="40000"/>
                </a:srgbClr>
              </a:solidFill>
              <a:latin typeface="+mj-lt"/>
            </a:endParaRPr>
          </a:p>
        </p:txBody>
      </p:sp>
      <p:sp>
        <p:nvSpPr>
          <p:cNvPr id="4" name="TextBox 3"/>
          <p:cNvSpPr txBox="1"/>
          <p:nvPr/>
        </p:nvSpPr>
        <p:spPr>
          <a:xfrm>
            <a:off x="457200" y="1400908"/>
            <a:ext cx="8229600" cy="5248232"/>
          </a:xfrm>
          <a:prstGeom prst="rect">
            <a:avLst/>
          </a:prstGeom>
          <a:noFill/>
        </p:spPr>
        <p:txBody>
          <a:bodyPr wrap="square" rtlCol="0">
            <a:spAutoFit/>
          </a:bodyPr>
          <a:lstStyle/>
          <a:p>
            <a:pPr marL="514350" indent="-514350">
              <a:lnSpc>
                <a:spcPct val="200000"/>
              </a:lnSpc>
              <a:buFont typeface="+mj-lt"/>
              <a:buAutoNum type="arabicPeriod"/>
            </a:pPr>
            <a:r>
              <a:rPr lang="en-US" sz="2800" b="1" dirty="0">
                <a:solidFill>
                  <a:schemeClr val="tx2">
                    <a:lumMod val="60000"/>
                    <a:lumOff val="40000"/>
                  </a:schemeClr>
                </a:solidFill>
                <a:latin typeface="+mj-lt"/>
                <a:ea typeface="+mj-ea"/>
                <a:cs typeface="Calibri"/>
              </a:rPr>
              <a:t>Cybersecurity @ ITU</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ITU Telecom World 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WRC-2015</a:t>
            </a:r>
          </a:p>
          <a:p>
            <a:pPr marL="514350" indent="-514350">
              <a:lnSpc>
                <a:spcPct val="200000"/>
              </a:lnSpc>
              <a:buFont typeface="+mj-lt"/>
              <a:buAutoNum type="arabicPeriod"/>
            </a:pPr>
            <a:r>
              <a:rPr lang="en-US" sz="2800" b="1" dirty="0" smtClean="0">
                <a:solidFill>
                  <a:srgbClr val="FF0000"/>
                </a:solidFill>
                <a:latin typeface="+mj-lt"/>
                <a:ea typeface="+mj-ea"/>
                <a:cs typeface="Calibri"/>
              </a:rPr>
              <a:t>WTIS-2015</a:t>
            </a:r>
          </a:p>
          <a:p>
            <a:pPr>
              <a:lnSpc>
                <a:spcPct val="200000"/>
              </a:lnSpc>
            </a:pPr>
            <a:r>
              <a:rPr lang="en-US" sz="2800" b="1" dirty="0" smtClean="0">
                <a:solidFill>
                  <a:schemeClr val="accent1"/>
                </a:solidFill>
                <a:latin typeface="+mj-lt"/>
                <a:ea typeface="+mj-ea"/>
                <a:cs typeface="Calibri"/>
              </a:rPr>
              <a:t>5.</a:t>
            </a:r>
            <a:r>
              <a:rPr lang="en-US" sz="2800" b="1" dirty="0">
                <a:solidFill>
                  <a:schemeClr val="accent1"/>
                </a:solidFill>
                <a:cs typeface="Calibri"/>
              </a:rPr>
              <a:t> </a:t>
            </a:r>
            <a:r>
              <a:rPr lang="en-US" sz="2800" b="1" dirty="0">
                <a:solidFill>
                  <a:schemeClr val="tx2">
                    <a:lumMod val="60000"/>
                    <a:lumOff val="40000"/>
                  </a:schemeClr>
                </a:solidFill>
                <a:cs typeface="Calibri"/>
              </a:rPr>
              <a:t>Other important events</a:t>
            </a:r>
          </a:p>
          <a:p>
            <a:pPr>
              <a:lnSpc>
                <a:spcPct val="200000"/>
              </a:lnSpc>
            </a:pPr>
            <a:endParaRPr lang="en-US" sz="3200" b="1" dirty="0">
              <a:solidFill>
                <a:schemeClr val="accent1"/>
              </a:solidFill>
              <a:latin typeface="+mj-lt"/>
              <a:ea typeface="+mj-ea"/>
              <a:cs typeface="Calibri"/>
            </a:endParaRPr>
          </a:p>
        </p:txBody>
      </p:sp>
    </p:spTree>
    <p:extLst>
      <p:ext uri="{BB962C8B-B14F-4D97-AF65-F5344CB8AC3E}">
        <p14:creationId xmlns:p14="http://schemas.microsoft.com/office/powerpoint/2010/main" val="327339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684" y="2227281"/>
            <a:ext cx="2762427" cy="4439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889" y="2971800"/>
            <a:ext cx="2432015" cy="23722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363" y="5540414"/>
            <a:ext cx="1815066" cy="20846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25105"/>
          <a:stretch/>
        </p:blipFill>
        <p:spPr>
          <a:xfrm>
            <a:off x="6248400" y="6019800"/>
            <a:ext cx="1925217" cy="6754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800" y="662170"/>
            <a:ext cx="3088196" cy="1424041"/>
          </a:xfrm>
          <a:prstGeom prst="rect">
            <a:avLst/>
          </a:prstGeom>
        </p:spPr>
      </p:pic>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smtClean="0">
                <a:solidFill>
                  <a:schemeClr val="bg1"/>
                </a:solidFill>
                <a:latin typeface="+mj-lt"/>
                <a:ea typeface="+mj-ea"/>
                <a:cs typeface="Calibri"/>
              </a:rPr>
              <a:t>WTIS-2015</a:t>
            </a:r>
            <a:endParaRPr lang="en-US" sz="3200" b="1" dirty="0">
              <a:solidFill>
                <a:schemeClr val="bg1"/>
              </a:solidFill>
              <a:latin typeface="+mj-lt"/>
              <a:ea typeface="+mj-ea"/>
              <a:cs typeface="Calibri"/>
            </a:endParaRPr>
          </a:p>
        </p:txBody>
      </p:sp>
    </p:spTree>
    <p:extLst>
      <p:ext uri="{BB962C8B-B14F-4D97-AF65-F5344CB8AC3E}">
        <p14:creationId xmlns:p14="http://schemas.microsoft.com/office/powerpoint/2010/main" val="1140734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03" y="665892"/>
            <a:ext cx="6649569" cy="867930"/>
          </a:xfrm>
          <a:prstGeom prst="rect">
            <a:avLst/>
          </a:prstGeom>
          <a:noFill/>
        </p:spPr>
        <p:txBody>
          <a:bodyPr wrap="square" rtlCol="0">
            <a:spAutoFit/>
          </a:bodyPr>
          <a:lstStyle/>
          <a:p>
            <a:pPr fontAlgn="base">
              <a:lnSpc>
                <a:spcPct val="90000"/>
              </a:lnSpc>
              <a:spcBef>
                <a:spcPct val="0"/>
              </a:spcBef>
              <a:spcAft>
                <a:spcPct val="0"/>
              </a:spcAft>
            </a:pPr>
            <a:r>
              <a:rPr lang="en-US" sz="2800" dirty="0">
                <a:solidFill>
                  <a:srgbClr val="0087D2"/>
                </a:solidFill>
                <a:latin typeface="Verdana" panose="020B0604030504040204" pitchFamily="34" charset="0"/>
                <a:ea typeface="Verdana" panose="020B0604030504040204" pitchFamily="34" charset="0"/>
                <a:cs typeface="Verdana" panose="020B0604030504040204" pitchFamily="34" charset="0"/>
              </a:rPr>
              <a:t>Main global event on information society measurement </a:t>
            </a:r>
          </a:p>
        </p:txBody>
      </p:sp>
      <p:sp>
        <p:nvSpPr>
          <p:cNvPr id="7" name="Content Placeholder 3"/>
          <p:cNvSpPr txBox="1">
            <a:spLocks/>
          </p:cNvSpPr>
          <p:nvPr/>
        </p:nvSpPr>
        <p:spPr bwMode="auto">
          <a:xfrm>
            <a:off x="421185" y="1756174"/>
            <a:ext cx="6095031" cy="426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Bringing together </a:t>
            </a:r>
            <a:r>
              <a:rPr lang="en-US" sz="2800" dirty="0" smtClean="0">
                <a:solidFill>
                  <a:sysClr val="windowText" lastClr="000000"/>
                </a:solidFill>
                <a:latin typeface="Calibri"/>
              </a:rPr>
              <a:t>the </a:t>
            </a:r>
            <a:r>
              <a:rPr kumimoji="0" lang="en-US" sz="2800" b="0" i="0" u="none" strike="noStrike" kern="1200" cap="none" spc="0" normalizeH="0" baseline="0" noProof="0" dirty="0" smtClean="0">
                <a:ln>
                  <a:noFill/>
                </a:ln>
                <a:solidFill>
                  <a:sysClr val="windowText" lastClr="000000"/>
                </a:solidFill>
                <a:effectLst/>
                <a:uLnTx/>
                <a:uFillTx/>
                <a:latin typeface="Calibri"/>
              </a:rPr>
              <a:t>ICT policy and ICT data community</a:t>
            </a:r>
          </a:p>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Ministerial Roundtable (So</a:t>
            </a:r>
            <a:r>
              <a:rPr kumimoji="0" lang="en-US" sz="2800" b="0" i="0" u="none" strike="noStrike" kern="1200" cap="none" spc="0" normalizeH="0" noProof="0" dirty="0" smtClean="0">
                <a:ln>
                  <a:noFill/>
                </a:ln>
                <a:solidFill>
                  <a:sysClr val="windowText" lastClr="000000"/>
                </a:solidFill>
                <a:effectLst/>
                <a:uLnTx/>
                <a:uFillTx/>
                <a:latin typeface="Calibri"/>
              </a:rPr>
              <a:t> far more than 15 Ministers Confirmed)</a:t>
            </a:r>
            <a:endParaRPr kumimoji="0" lang="en-US" sz="2800" b="0" i="0" u="none" strike="noStrike" kern="1200" cap="none" spc="0" normalizeH="0" baseline="0" noProof="0" dirty="0" smtClean="0">
              <a:ln>
                <a:noFill/>
              </a:ln>
              <a:solidFill>
                <a:sysClr val="windowText" lastClr="000000"/>
              </a:solidFill>
              <a:effectLst/>
              <a:uLnTx/>
              <a:uFillTx/>
              <a:latin typeface="Calibri"/>
            </a:endParaRPr>
          </a:p>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Leaders’ Dialogue (Private Sector CEOs, Director</a:t>
            </a:r>
            <a:r>
              <a:rPr kumimoji="0" lang="en-US" sz="2800" b="0" i="0" u="none" strike="noStrike" kern="1200" cap="none" spc="0" normalizeH="0" noProof="0" dirty="0" smtClean="0">
                <a:ln>
                  <a:noFill/>
                </a:ln>
                <a:solidFill>
                  <a:sysClr val="windowText" lastClr="000000"/>
                </a:solidFill>
                <a:effectLst/>
                <a:uLnTx/>
                <a:uFillTx/>
                <a:latin typeface="Calibri"/>
              </a:rPr>
              <a:t> Generals of Telecom Regulatory Authorities and National Statistics Offices)</a:t>
            </a:r>
            <a:endParaRPr kumimoji="0" lang="en-US" sz="2800" b="0" i="0" u="none" strike="noStrike" kern="1200" cap="none" spc="0" normalizeH="0" baseline="0" noProof="0" dirty="0" smtClean="0">
              <a:ln>
                <a:noFill/>
              </a:ln>
              <a:solidFill>
                <a:sysClr val="windowText" lastClr="000000"/>
              </a:solidFill>
              <a:effectLst/>
              <a:uLnTx/>
              <a:uFillTx/>
              <a:latin typeface="Calibri"/>
            </a:endParaRPr>
          </a:p>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Launch of the ICT Development Index (IDI) 2015 </a:t>
            </a:r>
          </a:p>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lang="en-US" sz="2800" dirty="0" smtClean="0">
                <a:solidFill>
                  <a:sysClr val="windowText" lastClr="000000"/>
                </a:solidFill>
                <a:latin typeface="Calibri"/>
              </a:rPr>
              <a:t>Launch of Measuring the Information Society Report 2015</a:t>
            </a:r>
            <a:endParaRPr kumimoji="0" lang="en-US" sz="2800" b="0" i="0" u="none" strike="noStrike" kern="1200" cap="none" spc="0" normalizeH="0" baseline="0" noProof="0" dirty="0" smtClean="0">
              <a:ln>
                <a:noFill/>
              </a:ln>
              <a:solidFill>
                <a:sysClr val="windowText" lastClr="000000"/>
              </a:solidFill>
              <a:effectLst/>
              <a:uLnTx/>
              <a:uFillTx/>
              <a:latin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862" y="2780928"/>
            <a:ext cx="2090602" cy="14634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982" y="4506278"/>
            <a:ext cx="1004071" cy="13572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1208269"/>
            <a:ext cx="2367690" cy="1068603"/>
          </a:xfrm>
          <a:prstGeom prst="rect">
            <a:avLst/>
          </a:prstGeom>
        </p:spPr>
      </p:pic>
      <p:sp>
        <p:nvSpPr>
          <p:cNvPr id="9"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smtClean="0">
                <a:solidFill>
                  <a:schemeClr val="bg1"/>
                </a:solidFill>
                <a:latin typeface="+mj-lt"/>
                <a:ea typeface="+mj-ea"/>
                <a:cs typeface="Calibri"/>
              </a:rPr>
              <a:t>WTIS-2015</a:t>
            </a:r>
            <a:endParaRPr lang="en-US" sz="3200" b="1" dirty="0">
              <a:solidFill>
                <a:schemeClr val="bg1"/>
              </a:solidFill>
              <a:latin typeface="+mj-lt"/>
              <a:ea typeface="+mj-ea"/>
              <a:cs typeface="Calibri"/>
            </a:endParaRPr>
          </a:p>
        </p:txBody>
      </p:sp>
    </p:spTree>
    <p:extLst>
      <p:ext uri="{BB962C8B-B14F-4D97-AF65-F5344CB8AC3E}">
        <p14:creationId xmlns:p14="http://schemas.microsoft.com/office/powerpoint/2010/main" val="24578365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03" y="665892"/>
            <a:ext cx="7965985" cy="480131"/>
          </a:xfrm>
          <a:prstGeom prst="rect">
            <a:avLst/>
          </a:prstGeom>
          <a:noFill/>
        </p:spPr>
        <p:txBody>
          <a:bodyPr wrap="square" rtlCol="0">
            <a:spAutoFit/>
          </a:bodyPr>
          <a:lstStyle/>
          <a:p>
            <a:pPr fontAlgn="base">
              <a:lnSpc>
                <a:spcPct val="90000"/>
              </a:lnSpc>
              <a:spcBef>
                <a:spcPct val="0"/>
              </a:spcBef>
              <a:spcAft>
                <a:spcPct val="0"/>
              </a:spcAft>
            </a:pPr>
            <a:r>
              <a:rPr lang="en-US" sz="2800" dirty="0" smtClean="0">
                <a:solidFill>
                  <a:srgbClr val="0087D2"/>
                </a:solidFill>
                <a:latin typeface="Verdana" panose="020B0604030504040204" pitchFamily="34" charset="0"/>
                <a:ea typeface="Verdana" panose="020B0604030504040204" pitchFamily="34" charset="0"/>
                <a:cs typeface="Verdana" panose="020B0604030504040204" pitchFamily="34" charset="0"/>
              </a:rPr>
              <a:t>Special events</a:t>
            </a:r>
            <a:endParaRPr lang="en-US" sz="2800" dirty="0">
              <a:solidFill>
                <a:srgbClr val="0087D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3"/>
          <p:cNvSpPr txBox="1">
            <a:spLocks/>
          </p:cNvSpPr>
          <p:nvPr/>
        </p:nvSpPr>
        <p:spPr bwMode="auto">
          <a:xfrm>
            <a:off x="421185" y="1412776"/>
            <a:ext cx="6023023" cy="426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lang="en-US" sz="2800" dirty="0" smtClean="0">
                <a:solidFill>
                  <a:sysClr val="windowText" lastClr="000000"/>
                </a:solidFill>
                <a:latin typeface="Calibri"/>
              </a:rPr>
              <a:t>Celebration of ITUs 150th Anniversary: Opening ceremony and Dinner including Memorial Speech by Professor Ken </a:t>
            </a:r>
            <a:r>
              <a:rPr lang="en-US" sz="2800" dirty="0" err="1" smtClean="0">
                <a:solidFill>
                  <a:sysClr val="windowText" lastClr="000000"/>
                </a:solidFill>
                <a:latin typeface="Calibri"/>
              </a:rPr>
              <a:t>Sakamura</a:t>
            </a:r>
            <a:r>
              <a:rPr lang="en-US" sz="2800" dirty="0" smtClean="0">
                <a:solidFill>
                  <a:sysClr val="windowText" lastClr="000000"/>
                </a:solidFill>
                <a:latin typeface="Calibri"/>
              </a:rPr>
              <a:t> </a:t>
            </a:r>
          </a:p>
          <a:p>
            <a:pPr marL="320040" marR="0" lvl="0" indent="-320040" algn="l" defTabSz="914400" rtl="0" eaLnBrk="1" fontAlgn="auto" latinLnBrk="0" hangingPunct="1">
              <a:lnSpc>
                <a:spcPct val="100000"/>
              </a:lnSpc>
              <a:spcBef>
                <a:spcPts val="700"/>
              </a:spcBef>
              <a:spcAft>
                <a:spcPts val="0"/>
              </a:spcAft>
              <a:buClr>
                <a:srgbClr val="C0504D"/>
              </a:buClr>
              <a:buSzPct val="60000"/>
              <a:buFont typeface="Wingdings"/>
              <a:buChar char=""/>
              <a:tabLst/>
              <a:defRPr/>
            </a:pPr>
            <a:r>
              <a:rPr lang="en-US" sz="2800" dirty="0" smtClean="0">
                <a:solidFill>
                  <a:sysClr val="windowText" lastClr="000000"/>
                </a:solidFill>
                <a:latin typeface="Calibri"/>
              </a:rPr>
              <a:t>«Meet the Industry»: opportunities for interaction between VIPs and other Participants with leading Japanese ICT companies</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192142" y="602610"/>
            <a:ext cx="1285875" cy="467360"/>
          </a:xfrm>
          <a:prstGeom prst="rect">
            <a:avLst/>
          </a:prstGeom>
        </p:spPr>
      </p:pic>
      <p:pic>
        <p:nvPicPr>
          <p:cNvPr id="9" name="Picture 8" descr="D:\user\010958\My Documents\My Pictures\広島写真（２）\広島城.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2518" y="2780928"/>
            <a:ext cx="1577914" cy="1584176"/>
          </a:xfrm>
          <a:prstGeom prst="rect">
            <a:avLst/>
          </a:prstGeom>
          <a:noFill/>
          <a:extLst/>
        </p:spPr>
      </p:pic>
      <p:pic>
        <p:nvPicPr>
          <p:cNvPr id="10" name="図 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349" y="4725144"/>
            <a:ext cx="1601084" cy="1296144"/>
          </a:xfrm>
          <a:prstGeom prst="rect">
            <a:avLst/>
          </a:prstGeom>
          <a:noFill/>
          <a:ln>
            <a:no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1208269"/>
            <a:ext cx="2367690" cy="1068603"/>
          </a:xfrm>
          <a:prstGeom prst="rect">
            <a:avLst/>
          </a:prstGeom>
        </p:spPr>
      </p:pic>
      <p:sp>
        <p:nvSpPr>
          <p:cNvPr id="12"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smtClean="0">
                <a:solidFill>
                  <a:schemeClr val="bg1"/>
                </a:solidFill>
                <a:latin typeface="+mj-lt"/>
                <a:ea typeface="+mj-ea"/>
                <a:cs typeface="Calibri"/>
              </a:rPr>
              <a:t>WTIS-2015</a:t>
            </a:r>
            <a:endParaRPr lang="en-US" sz="3200" b="1" dirty="0">
              <a:solidFill>
                <a:schemeClr val="bg1"/>
              </a:solidFill>
              <a:latin typeface="+mj-lt"/>
              <a:ea typeface="+mj-ea"/>
              <a:cs typeface="Calibri"/>
            </a:endParaRPr>
          </a:p>
        </p:txBody>
      </p:sp>
    </p:spTree>
    <p:extLst>
      <p:ext uri="{BB962C8B-B14F-4D97-AF65-F5344CB8AC3E}">
        <p14:creationId xmlns:p14="http://schemas.microsoft.com/office/powerpoint/2010/main" val="4899385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4800" dirty="0" smtClean="0">
                <a:latin typeface="+mj-lt"/>
              </a:rPr>
              <a:t>AGENDA</a:t>
            </a:r>
            <a:endParaRPr lang="en-US" sz="3200" dirty="0">
              <a:latin typeface="+mj-lt"/>
            </a:endParaRPr>
          </a:p>
        </p:txBody>
      </p:sp>
      <p:sp>
        <p:nvSpPr>
          <p:cNvPr id="3" name="Slide Number Placeholder 2"/>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latin typeface="+mj-lt"/>
              </a:rPr>
              <a:pPr/>
              <a:t>34</a:t>
            </a:fld>
            <a:endParaRPr lang="en-US" dirty="0">
              <a:solidFill>
                <a:srgbClr val="4F81BD">
                  <a:lumMod val="60000"/>
                  <a:lumOff val="40000"/>
                </a:srgbClr>
              </a:solidFill>
              <a:latin typeface="+mj-lt"/>
            </a:endParaRPr>
          </a:p>
        </p:txBody>
      </p:sp>
      <p:sp>
        <p:nvSpPr>
          <p:cNvPr id="4" name="TextBox 3"/>
          <p:cNvSpPr txBox="1"/>
          <p:nvPr/>
        </p:nvSpPr>
        <p:spPr>
          <a:xfrm>
            <a:off x="457200" y="1400908"/>
            <a:ext cx="8229600" cy="5386090"/>
          </a:xfrm>
          <a:prstGeom prst="rect">
            <a:avLst/>
          </a:prstGeom>
          <a:noFill/>
        </p:spPr>
        <p:txBody>
          <a:bodyPr wrap="square" rtlCol="0">
            <a:spAutoFit/>
          </a:bodyPr>
          <a:lstStyle/>
          <a:p>
            <a:pPr marL="514350" indent="-514350">
              <a:lnSpc>
                <a:spcPct val="200000"/>
              </a:lnSpc>
              <a:buFont typeface="+mj-lt"/>
              <a:buAutoNum type="arabicPeriod"/>
            </a:pPr>
            <a:r>
              <a:rPr lang="en-US" sz="2800" b="1" dirty="0">
                <a:solidFill>
                  <a:schemeClr val="tx2">
                    <a:lumMod val="60000"/>
                    <a:lumOff val="40000"/>
                  </a:schemeClr>
                </a:solidFill>
                <a:latin typeface="+mj-lt"/>
                <a:ea typeface="+mj-ea"/>
                <a:cs typeface="Calibri"/>
              </a:rPr>
              <a:t>Cybersecurity @ ITU</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ITU Telecom World 2015</a:t>
            </a:r>
          </a:p>
          <a:p>
            <a:pPr marL="514350" indent="-514350">
              <a:lnSpc>
                <a:spcPct val="200000"/>
              </a:lnSpc>
              <a:buFont typeface="+mj-lt"/>
              <a:buAutoNum type="arabicPeriod"/>
            </a:pPr>
            <a:r>
              <a:rPr lang="en-US" sz="2800" b="1" dirty="0" smtClean="0">
                <a:solidFill>
                  <a:schemeClr val="tx2">
                    <a:lumMod val="60000"/>
                    <a:lumOff val="40000"/>
                  </a:schemeClr>
                </a:solidFill>
                <a:latin typeface="+mj-lt"/>
                <a:ea typeface="+mj-ea"/>
                <a:cs typeface="Calibri"/>
              </a:rPr>
              <a:t>WRC-2015</a:t>
            </a:r>
          </a:p>
          <a:p>
            <a:pPr marL="514350" indent="-514350">
              <a:lnSpc>
                <a:spcPct val="200000"/>
              </a:lnSpc>
              <a:buFont typeface="+mj-lt"/>
              <a:buAutoNum type="arabicPeriod"/>
            </a:pPr>
            <a:r>
              <a:rPr lang="en-US" sz="2800" b="1" dirty="0" smtClean="0">
                <a:solidFill>
                  <a:schemeClr val="accent1"/>
                </a:solidFill>
                <a:latin typeface="+mj-lt"/>
                <a:ea typeface="+mj-ea"/>
                <a:cs typeface="Calibri"/>
              </a:rPr>
              <a:t>WTIS-2015</a:t>
            </a:r>
          </a:p>
          <a:p>
            <a:pPr>
              <a:lnSpc>
                <a:spcPct val="200000"/>
              </a:lnSpc>
            </a:pPr>
            <a:r>
              <a:rPr lang="en-US" sz="2800" b="1" dirty="0" smtClean="0">
                <a:solidFill>
                  <a:srgbClr val="FF0000"/>
                </a:solidFill>
                <a:latin typeface="+mj-lt"/>
                <a:ea typeface="+mj-ea"/>
                <a:cs typeface="Calibri"/>
              </a:rPr>
              <a:t>5.</a:t>
            </a:r>
            <a:r>
              <a:rPr lang="en-US" sz="2800" b="1" dirty="0">
                <a:solidFill>
                  <a:srgbClr val="FF0000"/>
                </a:solidFill>
                <a:cs typeface="Calibri"/>
              </a:rPr>
              <a:t> Other important events</a:t>
            </a:r>
          </a:p>
          <a:p>
            <a:pPr>
              <a:lnSpc>
                <a:spcPct val="200000"/>
              </a:lnSpc>
            </a:pPr>
            <a:endParaRPr lang="en-US" sz="3200" b="1" dirty="0">
              <a:solidFill>
                <a:schemeClr val="accent1"/>
              </a:solidFill>
              <a:latin typeface="+mj-lt"/>
              <a:ea typeface="+mj-ea"/>
              <a:cs typeface="Calibri"/>
            </a:endParaRPr>
          </a:p>
        </p:txBody>
      </p:sp>
    </p:spTree>
    <p:extLst>
      <p:ext uri="{BB962C8B-B14F-4D97-AF65-F5344CB8AC3E}">
        <p14:creationId xmlns:p14="http://schemas.microsoft.com/office/powerpoint/2010/main" val="1090871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03" y="665892"/>
            <a:ext cx="7965985" cy="480131"/>
          </a:xfrm>
          <a:prstGeom prst="rect">
            <a:avLst/>
          </a:prstGeom>
          <a:noFill/>
        </p:spPr>
        <p:txBody>
          <a:bodyPr wrap="square" rtlCol="0">
            <a:spAutoFit/>
          </a:bodyPr>
          <a:lstStyle/>
          <a:p>
            <a:pPr fontAlgn="base">
              <a:lnSpc>
                <a:spcPct val="90000"/>
              </a:lnSpc>
              <a:spcBef>
                <a:spcPct val="0"/>
              </a:spcBef>
              <a:spcAft>
                <a:spcPct val="0"/>
              </a:spcAft>
            </a:pPr>
            <a:r>
              <a:rPr lang="en-US" sz="2800" dirty="0" smtClean="0">
                <a:solidFill>
                  <a:srgbClr val="0087D2"/>
                </a:solidFill>
                <a:latin typeface="Verdana" panose="020B0604030504040204" pitchFamily="34" charset="0"/>
                <a:ea typeface="Verdana" panose="020B0604030504040204" pitchFamily="34" charset="0"/>
                <a:cs typeface="Verdana" panose="020B0604030504040204" pitchFamily="34" charset="0"/>
              </a:rPr>
              <a:t>Events</a:t>
            </a:r>
          </a:p>
        </p:txBody>
      </p:sp>
      <p:sp>
        <p:nvSpPr>
          <p:cNvPr id="12"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smtClean="0">
                <a:solidFill>
                  <a:schemeClr val="bg1"/>
                </a:solidFill>
                <a:latin typeface="+mj-lt"/>
                <a:ea typeface="+mj-ea"/>
                <a:cs typeface="Calibri"/>
              </a:rPr>
              <a:t>Other important events</a:t>
            </a:r>
            <a:endParaRPr lang="en-US" sz="3200" b="1" dirty="0">
              <a:solidFill>
                <a:schemeClr val="bg1"/>
              </a:solidFill>
              <a:latin typeface="+mj-lt"/>
              <a:ea typeface="+mj-ea"/>
              <a:cs typeface="Calibri"/>
            </a:endParaRPr>
          </a:p>
        </p:txBody>
      </p:sp>
      <p:sp>
        <p:nvSpPr>
          <p:cNvPr id="4" name="TextBox 3"/>
          <p:cNvSpPr txBox="1"/>
          <p:nvPr/>
        </p:nvSpPr>
        <p:spPr>
          <a:xfrm>
            <a:off x="1196544" y="1358096"/>
            <a:ext cx="4572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Broadband Commission for Sustainable Development, 26 September in NYC on the occasion of the SDG Summit</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ITU 150 Gala celebration in NYC on 26 September, ICT in Sustainable Development Award</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WSIS+10 High Level Meeting, 15-16 December</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WSIS Forum, 2-6 May 2016, Pending the outcome of the UNGA overall review</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114580"/>
            <a:ext cx="1371600" cy="14727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319" y="3810000"/>
            <a:ext cx="2366962" cy="97463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0523" y="4824341"/>
            <a:ext cx="1158240" cy="772763"/>
          </a:xfrm>
          <a:prstGeom prst="rect">
            <a:avLst/>
          </a:prstGeom>
        </p:spPr>
      </p:pic>
      <p:pic>
        <p:nvPicPr>
          <p:cNvPr id="1026" name="Picture 6"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896545"/>
            <a:ext cx="14017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1908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p:spPr>
        <p:txBody>
          <a:bodyPr>
            <a:noAutofit/>
          </a:bodyPr>
          <a:lstStyle/>
          <a:p>
            <a:r>
              <a:rPr lang="en-US" sz="4800" dirty="0" smtClean="0">
                <a:latin typeface="+mj-lt"/>
              </a:rPr>
              <a:t>THANK YOU!</a:t>
            </a:r>
            <a:endParaRPr lang="en-US" sz="3200" dirty="0">
              <a:latin typeface="+mj-lt"/>
            </a:endParaRP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36</a:t>
            </a:fld>
            <a:endParaRPr lang="en-US" dirty="0">
              <a:solidFill>
                <a:srgbClr val="4F81BD">
                  <a:lumMod val="60000"/>
                  <a:lumOff val="40000"/>
                </a:srgbClr>
              </a:solidFill>
            </a:endParaRPr>
          </a:p>
        </p:txBody>
      </p:sp>
    </p:spTree>
    <p:extLst>
      <p:ext uri="{BB962C8B-B14F-4D97-AF65-F5344CB8AC3E}">
        <p14:creationId xmlns:p14="http://schemas.microsoft.com/office/powerpoint/2010/main" val="254423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4</a:t>
            </a:fld>
            <a:endParaRPr lang="en-US">
              <a:solidFill>
                <a:srgbClr val="4F81BD">
                  <a:lumMod val="60000"/>
                  <a:lumOff val="40000"/>
                </a:srgbClr>
              </a:solidFill>
            </a:endParaRPr>
          </a:p>
        </p:txBody>
      </p:sp>
      <p:sp>
        <p:nvSpPr>
          <p:cNvPr id="12" name="Title 1"/>
          <p:cNvSpPr txBox="1">
            <a:spLocks/>
          </p:cNvSpPr>
          <p:nvPr/>
        </p:nvSpPr>
        <p:spPr>
          <a:xfrm>
            <a:off x="457200" y="609600"/>
            <a:ext cx="8229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1">
                    <a:lumMod val="75000"/>
                  </a:schemeClr>
                </a:solidFill>
              </a:rPr>
              <a:t>Importance of Cybersecurity</a:t>
            </a:r>
            <a:endParaRPr lang="en-US" sz="3200" b="1" dirty="0">
              <a:solidFill>
                <a:schemeClr val="accent1">
                  <a:lumMod val="75000"/>
                </a:schemeClr>
              </a:solidFill>
            </a:endParaRPr>
          </a:p>
        </p:txBody>
      </p:sp>
      <p:sp>
        <p:nvSpPr>
          <p:cNvPr id="13" name="Content Placeholder 2"/>
          <p:cNvSpPr txBox="1">
            <a:spLocks/>
          </p:cNvSpPr>
          <p:nvPr/>
        </p:nvSpPr>
        <p:spPr>
          <a:xfrm>
            <a:off x="195722" y="1392746"/>
            <a:ext cx="8533656" cy="5312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Font typeface="Arial" panose="020B0604020202020204" pitchFamily="34" charset="0"/>
              <a:buChar char="•"/>
              <a:defRPr sz="2400"/>
            </a:lvl1pPr>
            <a:lvl2pPr marL="742950" lvl="1" indent="-285750" algn="just">
              <a:spcBef>
                <a:spcPct val="20000"/>
              </a:spcBef>
              <a:buFontTx/>
              <a:buChar char="-"/>
              <a:defRPr>
                <a:solidFill>
                  <a:prstClr val="black"/>
                </a:solidFill>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smtClean="0"/>
              <a:t>Internet users - 40% of the World’s population</a:t>
            </a:r>
          </a:p>
          <a:p>
            <a:endParaRPr lang="en-US" dirty="0"/>
          </a:p>
          <a:p>
            <a:pPr>
              <a:spcBef>
                <a:spcPts val="1500"/>
              </a:spcBef>
            </a:pPr>
            <a:r>
              <a:rPr lang="en-US" dirty="0" smtClean="0">
                <a:solidFill>
                  <a:prstClr val="black"/>
                </a:solidFill>
              </a:rPr>
              <a:t>Estimated annual cost of cybercrime – $455 billion</a:t>
            </a:r>
            <a:endParaRPr lang="en-US" sz="1800" dirty="0" smtClean="0">
              <a:solidFill>
                <a:prstClr val="black"/>
              </a:solidFill>
            </a:endParaRPr>
          </a:p>
          <a:p>
            <a:pPr marL="0" indent="0">
              <a:spcBef>
                <a:spcPts val="1500"/>
              </a:spcBef>
              <a:buNone/>
            </a:pPr>
            <a:endParaRPr lang="en-US" sz="1400" i="1" dirty="0"/>
          </a:p>
          <a:p>
            <a:pPr marL="285750" indent="-285750"/>
            <a:r>
              <a:rPr lang="en-US" dirty="0">
                <a:solidFill>
                  <a:prstClr val="black"/>
                </a:solidFill>
              </a:rPr>
              <a:t>Developing countries most at risk as they </a:t>
            </a:r>
            <a:r>
              <a:rPr lang="en-US" dirty="0" smtClean="0">
                <a:solidFill>
                  <a:prstClr val="black"/>
                </a:solidFill>
              </a:rPr>
              <a:t>lead the growth in the use of ICTs</a:t>
            </a:r>
            <a:endParaRPr lang="en-US" dirty="0">
              <a:solidFill>
                <a:prstClr val="black"/>
              </a:solidFill>
            </a:endParaRPr>
          </a:p>
          <a:p>
            <a:pPr marL="285750" indent="-285750"/>
            <a:endParaRPr lang="en-US" dirty="0">
              <a:solidFill>
                <a:prstClr val="black"/>
              </a:solidFill>
            </a:endParaRPr>
          </a:p>
          <a:p>
            <a:pPr marL="285750" indent="-285750"/>
            <a:r>
              <a:rPr lang="en-US" dirty="0" smtClean="0">
                <a:solidFill>
                  <a:prstClr val="black"/>
                </a:solidFill>
              </a:rPr>
              <a:t>Trust is </a:t>
            </a:r>
            <a:r>
              <a:rPr lang="en-US" dirty="0">
                <a:solidFill>
                  <a:prstClr val="black"/>
                </a:solidFill>
              </a:rPr>
              <a:t>crucial for the </a:t>
            </a:r>
            <a:r>
              <a:rPr lang="en-US" dirty="0" smtClean="0">
                <a:solidFill>
                  <a:prstClr val="black"/>
                </a:solidFill>
              </a:rPr>
              <a:t>adoption of new technologies enhancing socio-economic wellbeing </a:t>
            </a:r>
            <a:r>
              <a:rPr lang="en-US" dirty="0">
                <a:solidFill>
                  <a:prstClr val="black"/>
                </a:solidFill>
              </a:rPr>
              <a:t>of </a:t>
            </a:r>
            <a:r>
              <a:rPr lang="en-US" dirty="0" smtClean="0">
                <a:solidFill>
                  <a:prstClr val="black"/>
                </a:solidFill>
              </a:rPr>
              <a:t>every </a:t>
            </a:r>
            <a:r>
              <a:rPr lang="en-US" dirty="0">
                <a:solidFill>
                  <a:prstClr val="black"/>
                </a:solidFill>
              </a:rPr>
              <a:t>country</a:t>
            </a:r>
          </a:p>
          <a:p>
            <a:pPr marL="0" indent="0">
              <a:buNone/>
            </a:pPr>
            <a:endParaRPr lang="en-US" dirty="0" smtClean="0"/>
          </a:p>
          <a:p>
            <a:pPr lvl="1" algn="l"/>
            <a:endParaRPr lang="en-US" sz="2000" dirty="0"/>
          </a:p>
        </p:txBody>
      </p:sp>
    </p:spTree>
    <p:extLst>
      <p:ext uri="{BB962C8B-B14F-4D97-AF65-F5344CB8AC3E}">
        <p14:creationId xmlns:p14="http://schemas.microsoft.com/office/powerpoint/2010/main" val="346410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5</a:t>
            </a:fld>
            <a:endParaRPr lang="en-US">
              <a:solidFill>
                <a:srgbClr val="4F81BD">
                  <a:lumMod val="60000"/>
                  <a:lumOff val="40000"/>
                </a:srgbClr>
              </a:solidFill>
            </a:endParaRPr>
          </a:p>
        </p:txBody>
      </p:sp>
      <p:pic>
        <p:nvPicPr>
          <p:cNvPr id="5" name="Picture 4"/>
          <p:cNvPicPr>
            <a:picLocks noChangeAspect="1"/>
          </p:cNvPicPr>
          <p:nvPr/>
        </p:nvPicPr>
        <p:blipFill rotWithShape="1">
          <a:blip r:embed="rId3"/>
          <a:srcRect b="17157"/>
          <a:stretch/>
        </p:blipFill>
        <p:spPr>
          <a:xfrm>
            <a:off x="1235124" y="1540015"/>
            <a:ext cx="6673751" cy="4174985"/>
          </a:xfrm>
          <a:prstGeom prst="rect">
            <a:avLst/>
          </a:prstGeom>
          <a:ln>
            <a:noFill/>
          </a:ln>
          <a:effec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95300"/>
            <a:ext cx="3132277" cy="8768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srcRect t="88819"/>
          <a:stretch/>
        </p:blipFill>
        <p:spPr>
          <a:xfrm>
            <a:off x="381000" y="5319328"/>
            <a:ext cx="6673751" cy="563490"/>
          </a:xfrm>
          <a:prstGeom prst="rect">
            <a:avLst/>
          </a:prstGeom>
          <a:ln>
            <a:noFill/>
          </a:ln>
          <a:effectLst/>
        </p:spPr>
      </p:pic>
    </p:spTree>
    <p:extLst>
      <p:ext uri="{BB962C8B-B14F-4D97-AF65-F5344CB8AC3E}">
        <p14:creationId xmlns:p14="http://schemas.microsoft.com/office/powerpoint/2010/main" val="299608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6</a:t>
            </a:fld>
            <a:endParaRPr lang="en-US">
              <a:solidFill>
                <a:srgbClr val="4F81BD">
                  <a:lumMod val="60000"/>
                  <a:lumOff val="40000"/>
                </a:srgbClr>
              </a:solidFill>
            </a:endParaRPr>
          </a:p>
        </p:txBody>
      </p:sp>
      <p:sp>
        <p:nvSpPr>
          <p:cNvPr id="5" name="Title 1"/>
          <p:cNvSpPr txBox="1">
            <a:spLocks/>
          </p:cNvSpPr>
          <p:nvPr/>
        </p:nvSpPr>
        <p:spPr>
          <a:xfrm>
            <a:off x="593766" y="533400"/>
            <a:ext cx="82296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200" b="1" dirty="0" smtClean="0">
                <a:solidFill>
                  <a:schemeClr val="accent1">
                    <a:lumMod val="75000"/>
                  </a:schemeClr>
                </a:solidFill>
                <a:sym typeface="Arial" pitchFamily="34" charset="0"/>
              </a:rPr>
              <a:t>Leading Cybersecurity Actors – Over the Years</a:t>
            </a:r>
            <a:endParaRPr lang="de-CH" sz="3200" b="1" dirty="0">
              <a:solidFill>
                <a:schemeClr val="accent1">
                  <a:lumMod val="75000"/>
                </a:schemeClr>
              </a:solidFill>
              <a:sym typeface="Arial" pitchFamily="34" charset="0"/>
            </a:endParaRPr>
          </a:p>
        </p:txBody>
      </p:sp>
      <p:sp>
        <p:nvSpPr>
          <p:cNvPr id="6" name="Oval 5"/>
          <p:cNvSpPr/>
          <p:nvPr/>
        </p:nvSpPr>
        <p:spPr>
          <a:xfrm>
            <a:off x="914400" y="3115270"/>
            <a:ext cx="2514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Telecommunications/ICTs</a:t>
            </a:r>
            <a:endParaRPr lang="en-US" sz="1400" dirty="0"/>
          </a:p>
        </p:txBody>
      </p:sp>
      <p:sp>
        <p:nvSpPr>
          <p:cNvPr id="7" name="Oval 6"/>
          <p:cNvSpPr/>
          <p:nvPr/>
        </p:nvSpPr>
        <p:spPr>
          <a:xfrm>
            <a:off x="4274127" y="1336620"/>
            <a:ext cx="1905000" cy="687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Foreign Affairs</a:t>
            </a:r>
            <a:endParaRPr lang="en-US" sz="1400" dirty="0"/>
          </a:p>
        </p:txBody>
      </p:sp>
      <p:sp>
        <p:nvSpPr>
          <p:cNvPr id="8" name="Oval 7"/>
          <p:cNvSpPr/>
          <p:nvPr/>
        </p:nvSpPr>
        <p:spPr>
          <a:xfrm>
            <a:off x="6179127" y="1725522"/>
            <a:ext cx="1981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Interior</a:t>
            </a:r>
            <a:endParaRPr lang="en-US" sz="1400" dirty="0"/>
          </a:p>
        </p:txBody>
      </p:sp>
      <p:sp>
        <p:nvSpPr>
          <p:cNvPr id="9" name="Oval 8"/>
          <p:cNvSpPr/>
          <p:nvPr/>
        </p:nvSpPr>
        <p:spPr>
          <a:xfrm>
            <a:off x="6331527" y="2627040"/>
            <a:ext cx="1828800" cy="716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Ministry of Telecommunications/ICTs</a:t>
            </a:r>
          </a:p>
        </p:txBody>
      </p:sp>
      <p:sp>
        <p:nvSpPr>
          <p:cNvPr id="10" name="Oval 9"/>
          <p:cNvSpPr/>
          <p:nvPr/>
        </p:nvSpPr>
        <p:spPr>
          <a:xfrm>
            <a:off x="6331527" y="3557098"/>
            <a:ext cx="1828800" cy="625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Education</a:t>
            </a:r>
            <a:endParaRPr lang="en-US" sz="1400" dirty="0"/>
          </a:p>
        </p:txBody>
      </p:sp>
      <p:sp>
        <p:nvSpPr>
          <p:cNvPr id="12" name="Oval 11"/>
          <p:cNvSpPr/>
          <p:nvPr/>
        </p:nvSpPr>
        <p:spPr>
          <a:xfrm>
            <a:off x="5112327" y="5199062"/>
            <a:ext cx="2133600" cy="668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Defense</a:t>
            </a:r>
            <a:endParaRPr lang="en-US" sz="1400" dirty="0"/>
          </a:p>
        </p:txBody>
      </p:sp>
      <p:sp>
        <p:nvSpPr>
          <p:cNvPr id="13" name="Oval 12"/>
          <p:cNvSpPr/>
          <p:nvPr/>
        </p:nvSpPr>
        <p:spPr>
          <a:xfrm>
            <a:off x="6477000" y="4410670"/>
            <a:ext cx="1828800" cy="625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Health</a:t>
            </a:r>
            <a:endParaRPr lang="en-US" sz="1400" dirty="0"/>
          </a:p>
        </p:txBody>
      </p:sp>
      <p:cxnSp>
        <p:nvCxnSpPr>
          <p:cNvPr id="14" name="Straight Arrow Connector 13"/>
          <p:cNvCxnSpPr/>
          <p:nvPr/>
        </p:nvCxnSpPr>
        <p:spPr>
          <a:xfrm flipV="1">
            <a:off x="3429000" y="2277070"/>
            <a:ext cx="1066800" cy="7084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41766" y="2411322"/>
            <a:ext cx="1768434" cy="83699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33800" y="3114927"/>
            <a:ext cx="2286000" cy="4659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40727" y="3788165"/>
            <a:ext cx="2279073" cy="530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33800" y="4139106"/>
            <a:ext cx="2286000" cy="5384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9000" y="4484524"/>
            <a:ext cx="1447800" cy="99294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347603" y="1293313"/>
            <a:ext cx="1905000" cy="687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Ministry of Finance</a:t>
            </a:r>
            <a:endParaRPr lang="en-US" sz="1400" dirty="0"/>
          </a:p>
        </p:txBody>
      </p:sp>
      <p:cxnSp>
        <p:nvCxnSpPr>
          <p:cNvPr id="23" name="Straight Arrow Connector 22"/>
          <p:cNvCxnSpPr/>
          <p:nvPr/>
        </p:nvCxnSpPr>
        <p:spPr>
          <a:xfrm flipV="1">
            <a:off x="2914403" y="2207713"/>
            <a:ext cx="349333" cy="62210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01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7</a:t>
            </a:fld>
            <a:endParaRPr lang="en-US">
              <a:solidFill>
                <a:srgbClr val="4F81BD">
                  <a:lumMod val="60000"/>
                  <a:lumOff val="40000"/>
                </a:srgbClr>
              </a:solidFill>
            </a:endParaRPr>
          </a:p>
        </p:txBody>
      </p:sp>
      <p:sp>
        <p:nvSpPr>
          <p:cNvPr id="4" name="Title 1"/>
          <p:cNvSpPr>
            <a:spLocks noGrp="1"/>
          </p:cNvSpPr>
          <p:nvPr>
            <p:ph type="title" idx="4294967295"/>
          </p:nvPr>
        </p:nvSpPr>
        <p:spPr>
          <a:xfrm>
            <a:off x="520626" y="611264"/>
            <a:ext cx="8229600" cy="914400"/>
          </a:xfrm>
        </p:spPr>
        <p:txBody>
          <a:bodyPr>
            <a:noAutofit/>
          </a:bodyPr>
          <a:lstStyle/>
          <a:p>
            <a:pPr fontAlgn="base">
              <a:spcAft>
                <a:spcPct val="0"/>
              </a:spcAft>
            </a:pPr>
            <a:r>
              <a:rPr lang="en-US" sz="3200" b="1" dirty="0" smtClean="0">
                <a:solidFill>
                  <a:schemeClr val="accent1">
                    <a:lumMod val="75000"/>
                  </a:schemeClr>
                </a:solidFill>
                <a:sym typeface="Arial" pitchFamily="34" charset="0"/>
              </a:rPr>
              <a:t>Multitude </a:t>
            </a:r>
            <a:r>
              <a:rPr lang="en-US" sz="3200" b="1" dirty="0">
                <a:solidFill>
                  <a:schemeClr val="accent1">
                    <a:lumMod val="75000"/>
                  </a:schemeClr>
                </a:solidFill>
                <a:sym typeface="Arial" pitchFamily="34" charset="0"/>
              </a:rPr>
              <a:t>of </a:t>
            </a:r>
            <a:r>
              <a:rPr lang="en-US" sz="3200" b="1" dirty="0" smtClean="0">
                <a:solidFill>
                  <a:schemeClr val="accent1">
                    <a:lumMod val="75000"/>
                  </a:schemeClr>
                </a:solidFill>
                <a:sym typeface="Arial" pitchFamily="34" charset="0"/>
              </a:rPr>
              <a:t>“Global” processes/forums: Sample Snapshot</a:t>
            </a:r>
            <a:endParaRPr lang="en-US" sz="3200" b="1" dirty="0">
              <a:solidFill>
                <a:schemeClr val="accent1">
                  <a:lumMod val="75000"/>
                </a:schemeClr>
              </a:solidFill>
              <a:sym typeface="Arial" pitchFamily="34" charset="0"/>
            </a:endParaRPr>
          </a:p>
        </p:txBody>
      </p:sp>
      <p:sp>
        <p:nvSpPr>
          <p:cNvPr id="5" name="Content Placeholder 2"/>
          <p:cNvSpPr txBox="1">
            <a:spLocks/>
          </p:cNvSpPr>
          <p:nvPr/>
        </p:nvSpPr>
        <p:spPr>
          <a:xfrm>
            <a:off x="0" y="1676400"/>
            <a:ext cx="8870950" cy="449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sz="2200" smtClean="0"/>
          </a:p>
          <a:p>
            <a:pPr marL="0" indent="0">
              <a:buFont typeface="Arial"/>
              <a:buNone/>
            </a:pPr>
            <a:endParaRPr lang="en-US" sz="2800" dirty="0"/>
          </a:p>
        </p:txBody>
      </p:sp>
      <p:sp>
        <p:nvSpPr>
          <p:cNvPr id="6" name="Oval 5"/>
          <p:cNvSpPr/>
          <p:nvPr/>
        </p:nvSpPr>
        <p:spPr>
          <a:xfrm>
            <a:off x="2730426" y="2528731"/>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 Governmental Group of Experts</a:t>
            </a:r>
            <a:endParaRPr lang="en-US" sz="1400" dirty="0"/>
          </a:p>
        </p:txBody>
      </p:sp>
      <p:sp>
        <p:nvSpPr>
          <p:cNvPr id="8" name="Oval 7"/>
          <p:cNvSpPr/>
          <p:nvPr/>
        </p:nvSpPr>
        <p:spPr>
          <a:xfrm>
            <a:off x="5407626" y="3041119"/>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London process</a:t>
            </a:r>
            <a:endParaRPr lang="en-US" sz="1400" dirty="0"/>
          </a:p>
        </p:txBody>
      </p:sp>
      <p:sp>
        <p:nvSpPr>
          <p:cNvPr id="9" name="Oval 8"/>
          <p:cNvSpPr/>
          <p:nvPr/>
        </p:nvSpPr>
        <p:spPr>
          <a:xfrm>
            <a:off x="4914900" y="3826898"/>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Wuzhen</a:t>
            </a:r>
            <a:r>
              <a:rPr lang="en-US" sz="1400" dirty="0" smtClean="0"/>
              <a:t> Summit</a:t>
            </a:r>
            <a:endParaRPr lang="en-US" sz="1400" dirty="0"/>
          </a:p>
        </p:txBody>
      </p:sp>
      <p:sp>
        <p:nvSpPr>
          <p:cNvPr id="10" name="Oval 9"/>
          <p:cNvSpPr/>
          <p:nvPr/>
        </p:nvSpPr>
        <p:spPr>
          <a:xfrm>
            <a:off x="6094397" y="2292881"/>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Internet Governance Forum</a:t>
            </a:r>
            <a:endParaRPr lang="en-US" sz="1400" dirty="0"/>
          </a:p>
        </p:txBody>
      </p:sp>
      <p:sp>
        <p:nvSpPr>
          <p:cNvPr id="12" name="Oval 11"/>
          <p:cNvSpPr/>
          <p:nvPr/>
        </p:nvSpPr>
        <p:spPr>
          <a:xfrm>
            <a:off x="4380361" y="2057615"/>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Global Forum On Cyber Expertise</a:t>
            </a:r>
          </a:p>
        </p:txBody>
      </p:sp>
      <p:sp>
        <p:nvSpPr>
          <p:cNvPr id="13" name="Oval 12"/>
          <p:cNvSpPr/>
          <p:nvPr/>
        </p:nvSpPr>
        <p:spPr>
          <a:xfrm>
            <a:off x="5753557" y="5070436"/>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East West Institute Annual Summits</a:t>
            </a:r>
            <a:endParaRPr lang="en-US" sz="1400" dirty="0"/>
          </a:p>
        </p:txBody>
      </p:sp>
      <p:sp>
        <p:nvSpPr>
          <p:cNvPr id="14" name="Oval 13"/>
          <p:cNvSpPr/>
          <p:nvPr/>
        </p:nvSpPr>
        <p:spPr>
          <a:xfrm>
            <a:off x="6670552" y="4096893"/>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World Economic Forum processes</a:t>
            </a:r>
            <a:endParaRPr lang="en-US" sz="1400" dirty="0"/>
          </a:p>
        </p:txBody>
      </p:sp>
      <p:sp>
        <p:nvSpPr>
          <p:cNvPr id="15" name="Oval 14"/>
          <p:cNvSpPr/>
          <p:nvPr/>
        </p:nvSpPr>
        <p:spPr>
          <a:xfrm>
            <a:off x="940848" y="3974265"/>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UNODC forums</a:t>
            </a:r>
            <a:endParaRPr lang="en-US" sz="1400" dirty="0"/>
          </a:p>
        </p:txBody>
      </p:sp>
      <p:sp>
        <p:nvSpPr>
          <p:cNvPr id="16" name="Oval 15"/>
          <p:cNvSpPr/>
          <p:nvPr/>
        </p:nvSpPr>
        <p:spPr>
          <a:xfrm>
            <a:off x="2877253" y="4517187"/>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UNODC forums</a:t>
            </a:r>
            <a:endParaRPr lang="en-US" sz="1400" dirty="0"/>
          </a:p>
        </p:txBody>
      </p:sp>
      <p:sp>
        <p:nvSpPr>
          <p:cNvPr id="17" name="Oval 16"/>
          <p:cNvSpPr/>
          <p:nvPr/>
        </p:nvSpPr>
        <p:spPr>
          <a:xfrm>
            <a:off x="2590800" y="3581615"/>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UNESCO forums</a:t>
            </a:r>
            <a:endParaRPr lang="en-US" sz="1400" dirty="0"/>
          </a:p>
        </p:txBody>
      </p:sp>
      <p:sp>
        <p:nvSpPr>
          <p:cNvPr id="18" name="Oval 17"/>
          <p:cNvSpPr/>
          <p:nvPr/>
        </p:nvSpPr>
        <p:spPr>
          <a:xfrm>
            <a:off x="4038600" y="3048215"/>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HRC forums</a:t>
            </a:r>
            <a:endParaRPr lang="en-US" sz="1400" dirty="0"/>
          </a:p>
        </p:txBody>
      </p:sp>
      <p:sp>
        <p:nvSpPr>
          <p:cNvPr id="19" name="Oval 18"/>
          <p:cNvSpPr/>
          <p:nvPr/>
        </p:nvSpPr>
        <p:spPr>
          <a:xfrm>
            <a:off x="1052003" y="2983665"/>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OHCHR forums</a:t>
            </a:r>
            <a:endParaRPr lang="en-US" sz="1400" dirty="0"/>
          </a:p>
        </p:txBody>
      </p:sp>
      <p:sp>
        <p:nvSpPr>
          <p:cNvPr id="20" name="Oval 19"/>
          <p:cNvSpPr/>
          <p:nvPr/>
        </p:nvSpPr>
        <p:spPr>
          <a:xfrm>
            <a:off x="1331326" y="1986600"/>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ITU Study Groups and forums</a:t>
            </a:r>
            <a:endParaRPr lang="en-US" sz="1400" dirty="0"/>
          </a:p>
        </p:txBody>
      </p:sp>
      <p:sp>
        <p:nvSpPr>
          <p:cNvPr id="21" name="Oval 20"/>
          <p:cNvSpPr/>
          <p:nvPr/>
        </p:nvSpPr>
        <p:spPr>
          <a:xfrm>
            <a:off x="6972132" y="3109588"/>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Annual </a:t>
            </a:r>
            <a:r>
              <a:rPr lang="en-US" sz="1400" dirty="0" err="1" smtClean="0"/>
              <a:t>Garmish</a:t>
            </a:r>
            <a:r>
              <a:rPr lang="en-US" sz="1400" dirty="0" smtClean="0"/>
              <a:t> Forum</a:t>
            </a:r>
            <a:endParaRPr lang="en-US" sz="1400" dirty="0"/>
          </a:p>
        </p:txBody>
      </p:sp>
      <p:sp>
        <p:nvSpPr>
          <p:cNvPr id="22" name="Oval 21"/>
          <p:cNvSpPr/>
          <p:nvPr/>
        </p:nvSpPr>
        <p:spPr>
          <a:xfrm>
            <a:off x="4439353" y="4648731"/>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 Governmental Group of Experts</a:t>
            </a:r>
            <a:endParaRPr lang="en-US" sz="1400" dirty="0"/>
          </a:p>
        </p:txBody>
      </p:sp>
      <p:sp>
        <p:nvSpPr>
          <p:cNvPr id="23" name="Oval 22"/>
          <p:cNvSpPr/>
          <p:nvPr/>
        </p:nvSpPr>
        <p:spPr>
          <a:xfrm>
            <a:off x="2957003" y="1701500"/>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IAEA forums</a:t>
            </a:r>
            <a:endParaRPr lang="en-US" sz="1400" dirty="0"/>
          </a:p>
        </p:txBody>
      </p:sp>
      <p:sp>
        <p:nvSpPr>
          <p:cNvPr id="24" name="Oval 23"/>
          <p:cNvSpPr/>
          <p:nvPr/>
        </p:nvSpPr>
        <p:spPr>
          <a:xfrm>
            <a:off x="60368" y="2470688"/>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ISO/IEC</a:t>
            </a:r>
            <a:endParaRPr lang="en-US" sz="1400" dirty="0"/>
          </a:p>
        </p:txBody>
      </p:sp>
      <p:sp>
        <p:nvSpPr>
          <p:cNvPr id="25" name="Oval 24"/>
          <p:cNvSpPr/>
          <p:nvPr/>
        </p:nvSpPr>
        <p:spPr>
          <a:xfrm>
            <a:off x="7086600" y="1676400"/>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OASIS</a:t>
            </a:r>
            <a:endParaRPr lang="en-US" sz="1400" dirty="0"/>
          </a:p>
        </p:txBody>
      </p:sp>
      <p:sp>
        <p:nvSpPr>
          <p:cNvPr id="26" name="Oval 25"/>
          <p:cNvSpPr/>
          <p:nvPr/>
        </p:nvSpPr>
        <p:spPr>
          <a:xfrm>
            <a:off x="7105650" y="5070436"/>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t>
            </a:r>
            <a:endParaRPr lang="en-US" sz="1400" b="1" dirty="0"/>
          </a:p>
        </p:txBody>
      </p:sp>
      <p:sp>
        <p:nvSpPr>
          <p:cNvPr id="7" name="Oval 6"/>
          <p:cNvSpPr/>
          <p:nvPr/>
        </p:nvSpPr>
        <p:spPr>
          <a:xfrm>
            <a:off x="1179634" y="4876800"/>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UNGA Discussions in various committees</a:t>
            </a:r>
            <a:endParaRPr lang="en-US" sz="1400" dirty="0"/>
          </a:p>
        </p:txBody>
      </p:sp>
    </p:spTree>
    <p:extLst>
      <p:ext uri="{BB962C8B-B14F-4D97-AF65-F5344CB8AC3E}">
        <p14:creationId xmlns:p14="http://schemas.microsoft.com/office/powerpoint/2010/main" val="3301403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2404"/>
            <a:ext cx="9144000" cy="463846"/>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400" b="1" dirty="0" smtClean="0">
                <a:solidFill>
                  <a:schemeClr val="bg1"/>
                </a:solidFill>
                <a:latin typeface="+mj-lt"/>
                <a:ea typeface="+mj-ea"/>
                <a:cs typeface="Calibri"/>
              </a:rPr>
              <a:t>CYBERSECURITY</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8</a:t>
            </a:fld>
            <a:endParaRPr lang="en-US">
              <a:solidFill>
                <a:srgbClr val="4F81BD">
                  <a:lumMod val="60000"/>
                  <a:lumOff val="40000"/>
                </a:srgbClr>
              </a:solidFill>
            </a:endParaRPr>
          </a:p>
        </p:txBody>
      </p:sp>
      <p:sp>
        <p:nvSpPr>
          <p:cNvPr id="4" name="Rectangle 3"/>
          <p:cNvSpPr/>
          <p:nvPr/>
        </p:nvSpPr>
        <p:spPr>
          <a:xfrm>
            <a:off x="609600" y="3157670"/>
            <a:ext cx="2393330" cy="1186462"/>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Legal Measures</a:t>
            </a:r>
            <a:endParaRPr lang="en-US" dirty="0"/>
          </a:p>
        </p:txBody>
      </p:sp>
      <p:sp>
        <p:nvSpPr>
          <p:cNvPr id="5" name="Rectangle 4"/>
          <p:cNvSpPr/>
          <p:nvPr/>
        </p:nvSpPr>
        <p:spPr>
          <a:xfrm>
            <a:off x="3375335" y="1820457"/>
            <a:ext cx="2393330" cy="1219495"/>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Technical/Procedural </a:t>
            </a:r>
            <a:r>
              <a:rPr lang="en-US" dirty="0" smtClean="0">
                <a:solidFill>
                  <a:schemeClr val="bg1"/>
                </a:solidFill>
              </a:rPr>
              <a:t>Measures</a:t>
            </a:r>
            <a:endParaRPr lang="en-US" dirty="0">
              <a:solidFill>
                <a:schemeClr val="bg1"/>
              </a:solidFill>
            </a:endParaRPr>
          </a:p>
        </p:txBody>
      </p:sp>
      <p:sp>
        <p:nvSpPr>
          <p:cNvPr id="6" name="Rectangle 5"/>
          <p:cNvSpPr/>
          <p:nvPr/>
        </p:nvSpPr>
        <p:spPr>
          <a:xfrm>
            <a:off x="6274420" y="3195770"/>
            <a:ext cx="2393330" cy="1219495"/>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Organizational </a:t>
            </a:r>
            <a:r>
              <a:rPr lang="en-US" dirty="0" smtClean="0">
                <a:solidFill>
                  <a:schemeClr val="bg1"/>
                </a:solidFill>
              </a:rPr>
              <a:t>Structures</a:t>
            </a:r>
            <a:endParaRPr lang="en-US" dirty="0">
              <a:solidFill>
                <a:schemeClr val="bg1"/>
              </a:solidFill>
            </a:endParaRPr>
          </a:p>
        </p:txBody>
      </p:sp>
      <p:sp>
        <p:nvSpPr>
          <p:cNvPr id="7" name="Rectangle 6"/>
          <p:cNvSpPr/>
          <p:nvPr/>
        </p:nvSpPr>
        <p:spPr>
          <a:xfrm>
            <a:off x="1873870" y="4610349"/>
            <a:ext cx="2393330" cy="1186462"/>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Capacity </a:t>
            </a:r>
            <a:r>
              <a:rPr lang="en-US" dirty="0" smtClean="0">
                <a:solidFill>
                  <a:schemeClr val="bg1"/>
                </a:solidFill>
              </a:rPr>
              <a:t>Building</a:t>
            </a:r>
            <a:endParaRPr lang="en-US" dirty="0">
              <a:solidFill>
                <a:schemeClr val="bg1"/>
              </a:solidFill>
            </a:endParaRPr>
          </a:p>
        </p:txBody>
      </p:sp>
      <p:sp>
        <p:nvSpPr>
          <p:cNvPr id="8" name="Rectangle 7"/>
          <p:cNvSpPr/>
          <p:nvPr/>
        </p:nvSpPr>
        <p:spPr>
          <a:xfrm>
            <a:off x="5105400" y="4610349"/>
            <a:ext cx="2393330" cy="1186462"/>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a:t>
            </a:r>
            <a:r>
              <a:rPr lang="en-US" dirty="0" smtClean="0">
                <a:solidFill>
                  <a:schemeClr val="bg1"/>
                </a:solidFill>
              </a:rPr>
              <a:t>Cooperation</a:t>
            </a:r>
            <a:endParaRPr lang="en-US" dirty="0">
              <a:solidFill>
                <a:schemeClr val="bg1"/>
              </a:solidFill>
            </a:endParaRPr>
          </a:p>
        </p:txBody>
      </p:sp>
      <p:sp>
        <p:nvSpPr>
          <p:cNvPr id="10" name="Oval 9"/>
          <p:cNvSpPr/>
          <p:nvPr/>
        </p:nvSpPr>
        <p:spPr>
          <a:xfrm>
            <a:off x="3810000" y="2814770"/>
            <a:ext cx="1676400" cy="76200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 300 standards</a:t>
            </a:r>
            <a:endParaRPr lang="en-US" dirty="0"/>
          </a:p>
        </p:txBody>
      </p:sp>
      <p:sp>
        <p:nvSpPr>
          <p:cNvPr id="12" name="TextBox 11"/>
          <p:cNvSpPr txBox="1"/>
          <p:nvPr/>
        </p:nvSpPr>
        <p:spPr>
          <a:xfrm>
            <a:off x="0" y="693003"/>
            <a:ext cx="9144000" cy="1077218"/>
          </a:xfrm>
          <a:prstGeom prst="rect">
            <a:avLst/>
          </a:prstGeom>
          <a:noFill/>
        </p:spPr>
        <p:txBody>
          <a:bodyPr wrap="square" rtlCol="0">
            <a:spAutoFit/>
          </a:bodyPr>
          <a:lstStyle/>
          <a:p>
            <a:pPr algn="ctr"/>
            <a:r>
              <a:rPr lang="en-US" sz="3200" b="1" dirty="0" smtClean="0">
                <a:solidFill>
                  <a:schemeClr val="accent1">
                    <a:lumMod val="75000"/>
                  </a:schemeClr>
                </a:solidFill>
              </a:rPr>
              <a:t>ITU - </a:t>
            </a:r>
            <a:r>
              <a:rPr lang="en-US" sz="3200" b="1" dirty="0">
                <a:solidFill>
                  <a:schemeClr val="accent1">
                    <a:lumMod val="75000"/>
                  </a:schemeClr>
                </a:solidFill>
              </a:rPr>
              <a:t>Holistic Approach </a:t>
            </a:r>
            <a:br>
              <a:rPr lang="en-US" sz="3200" b="1" dirty="0">
                <a:solidFill>
                  <a:schemeClr val="accent1">
                    <a:lumMod val="75000"/>
                  </a:schemeClr>
                </a:solidFill>
              </a:rPr>
            </a:br>
            <a:r>
              <a:rPr lang="en-US" sz="3200" b="1" dirty="0">
                <a:solidFill>
                  <a:schemeClr val="accent1">
                    <a:lumMod val="75000"/>
                  </a:schemeClr>
                </a:solidFill>
              </a:rPr>
              <a:t>(Five areas of action)</a:t>
            </a:r>
          </a:p>
        </p:txBody>
      </p:sp>
    </p:spTree>
    <p:extLst>
      <p:ext uri="{BB962C8B-B14F-4D97-AF65-F5344CB8AC3E}">
        <p14:creationId xmlns:p14="http://schemas.microsoft.com/office/powerpoint/2010/main" val="165970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49151"/>
            <a:ext cx="9144000" cy="586957"/>
          </a:xfrm>
          <a:prstGeom prst="rect">
            <a:avLst/>
          </a:prstGeom>
          <a:solidFill>
            <a:schemeClr val="accent1"/>
          </a:solidFill>
          <a:ln w="9525">
            <a:noFill/>
            <a:miter lim="800000"/>
            <a:headEnd/>
            <a:tailEnd/>
          </a:ln>
        </p:spPr>
        <p:txBody>
          <a:bodyPr wrap="square" lIns="90000" tIns="46800" rIns="90000" bIns="46800" anchor="ctr">
            <a:spAutoFit/>
          </a:bodyPr>
          <a:lstStyle/>
          <a:p>
            <a:pPr algn="ct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200" b="1" dirty="0" smtClean="0">
                <a:solidFill>
                  <a:schemeClr val="bg1"/>
                </a:solidFill>
                <a:latin typeface="+mj-lt"/>
                <a:ea typeface="+mj-ea"/>
                <a:cs typeface="Calibri"/>
              </a:rPr>
              <a:t>ITU- Building Trust in Networks</a:t>
            </a:r>
            <a:endParaRPr lang="it-IT" sz="3200" b="1" dirty="0">
              <a:solidFill>
                <a:schemeClr val="bg1"/>
              </a:solidFill>
              <a:latin typeface="+mj-lt"/>
              <a:ea typeface="+mj-ea"/>
              <a:cs typeface="Calibri"/>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9</a:t>
            </a:fld>
            <a:endParaRPr lang="en-US">
              <a:solidFill>
                <a:srgbClr val="4F81BD">
                  <a:lumMod val="60000"/>
                  <a:lumOff val="40000"/>
                </a:srgbClr>
              </a:solidFill>
            </a:endParaRPr>
          </a:p>
        </p:txBody>
      </p:sp>
      <p:pic>
        <p:nvPicPr>
          <p:cNvPr id="13" name="Picture 12"/>
          <p:cNvPicPr>
            <a:picLocks noChangeAspect="1"/>
          </p:cNvPicPr>
          <p:nvPr/>
        </p:nvPicPr>
        <p:blipFill>
          <a:blip r:embed="rId3"/>
          <a:stretch>
            <a:fillRect/>
          </a:stretch>
        </p:blipFill>
        <p:spPr>
          <a:xfrm>
            <a:off x="1117032" y="643994"/>
            <a:ext cx="7798368" cy="6177315"/>
          </a:xfrm>
          <a:prstGeom prst="rect">
            <a:avLst/>
          </a:prstGeom>
        </p:spPr>
      </p:pic>
    </p:spTree>
    <p:extLst>
      <p:ext uri="{BB962C8B-B14F-4D97-AF65-F5344CB8AC3E}">
        <p14:creationId xmlns:p14="http://schemas.microsoft.com/office/powerpoint/2010/main" val="216104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150template.potx" id="{ADB880A8-EEC0-4243-B056-19B9660C7DE3}" vid="{335FF76A-1870-47FC-9478-9E275AC3FB5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ACB1A0D92D7E449CCC92515672F0DE" ma:contentTypeVersion="2" ma:contentTypeDescription="Create a new document." ma:contentTypeScope="" ma:versionID="713f05fa3e9df6c1a92bcd37c4301f9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c2f2f26912f1298df12a058e17252fe8"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4BF29D-A2A3-4B75-BC5D-16D9460FDAB3}">
  <ds:schemaRefs>
    <ds:schemaRef ds:uri="http://schemas.microsoft.com/sharepoint/events"/>
  </ds:schemaRefs>
</ds:datastoreItem>
</file>

<file path=customXml/itemProps2.xml><?xml version="1.0" encoding="utf-8"?>
<ds:datastoreItem xmlns:ds="http://schemas.openxmlformats.org/officeDocument/2006/customXml" ds:itemID="{5771EC4A-6EEF-49B4-B538-5F2FCCAA7793}"/>
</file>

<file path=customXml/itemProps3.xml><?xml version="1.0" encoding="utf-8"?>
<ds:datastoreItem xmlns:ds="http://schemas.openxmlformats.org/officeDocument/2006/customXml" ds:itemID="{A93DBC7B-0B2F-4BD3-9C68-D33B9787248C}"/>
</file>

<file path=customXml/itemProps4.xml><?xml version="1.0" encoding="utf-8"?>
<ds:datastoreItem xmlns:ds="http://schemas.openxmlformats.org/officeDocument/2006/customXml" ds:itemID="{86BE226A-B7B2-433B-9794-3775F9280CEB}"/>
</file>

<file path=docProps/app.xml><?xml version="1.0" encoding="utf-8"?>
<Properties xmlns="http://schemas.openxmlformats.org/officeDocument/2006/extended-properties" xmlns:vt="http://schemas.openxmlformats.org/officeDocument/2006/docPropsVTypes">
  <Template>TC101859861[[fn=Tradeshow]]</Template>
  <TotalTime>1156</TotalTime>
  <Words>1129</Words>
  <Application>Microsoft Office PowerPoint</Application>
  <PresentationFormat>On-screen Show (4:3)</PresentationFormat>
  <Paragraphs>343</Paragraphs>
  <Slides>36</Slides>
  <Notes>30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Gulim</vt:lpstr>
      <vt:lpstr>Segoe</vt:lpstr>
      <vt:lpstr>SimSun</vt:lpstr>
      <vt:lpstr>Arial</vt:lpstr>
      <vt:lpstr>Arial Narrow</vt:lpstr>
      <vt:lpstr>Calibri</vt:lpstr>
      <vt:lpstr>Calibri Light</vt:lpstr>
      <vt:lpstr>Courier New</vt:lpstr>
      <vt:lpstr>Tahoma</vt:lpstr>
      <vt:lpstr>Times New Roman</vt:lpstr>
      <vt:lpstr>Trebuchet MS</vt:lpstr>
      <vt:lpstr>Verdana</vt:lpstr>
      <vt:lpstr>Wingdings</vt:lpstr>
      <vt:lpstr>11_Office Theme</vt:lpstr>
      <vt:lpstr>Custom Design</vt:lpstr>
      <vt:lpstr>AMBASSADORS’MEETING 17 SEPTEMBER 2015</vt:lpstr>
      <vt:lpstr>AGENDA</vt:lpstr>
      <vt:lpstr>PowerPoint Presentation</vt:lpstr>
      <vt:lpstr>PowerPoint Presentation</vt:lpstr>
      <vt:lpstr>PowerPoint Presentation</vt:lpstr>
      <vt:lpstr>PowerPoint Presentation</vt:lpstr>
      <vt:lpstr>Multitude of “Global” processes/forums: Sample Snapshot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initiative to assist you better</vt:lpstr>
      <vt:lpstr>AGENDA</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AGENDA</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ITU's presentation</dc:title>
  <dc:creator>Rosheen</dc:creator>
  <cp:lastModifiedBy>Benoit-Guyot, Patricia</cp:lastModifiedBy>
  <cp:revision>824</cp:revision>
  <cp:lastPrinted>2014-02-25T15:43:19Z</cp:lastPrinted>
  <dcterms:created xsi:type="dcterms:W3CDTF">2006-08-16T00:00:00Z</dcterms:created>
  <dcterms:modified xsi:type="dcterms:W3CDTF">2015-09-17T10:06:26Z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b50f05c4-0ea1-4d63-bab1-fe766aad2973</vt:lpwstr>
  </property>
  <property fmtid="{D5CDD505-2E9C-101B-9397-08002B2CF9AE}" pid="3" name="ContentTypeId">
    <vt:lpwstr>0x01010095ACB1A0D92D7E449CCC92515672F0DE</vt:lpwstr>
  </property>
</Properties>
</file>