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C1B3"/>
    <a:srgbClr val="4D9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1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8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2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1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1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0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63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7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6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5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25CA5-5BF7-4C66-8DA6-F4E5A00447FF}" type="datetimeFigureOut">
              <a:rPr lang="en-US" smtClean="0"/>
              <a:t>14/02/2018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63F66-D3BF-4626-BE68-2D0052528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4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elecomworld.itu.int/2018-event/" TargetMode="External"/><Relationship Id="rId13" Type="http://schemas.openxmlformats.org/officeDocument/2006/relationships/hyperlink" Target="https://www.itu.int/en/mediacentre/Pages/default.aspx" TargetMode="External"/><Relationship Id="rId3" Type="http://schemas.openxmlformats.org/officeDocument/2006/relationships/hyperlink" Target="https://www.itu.int/net4/wsis/forum/2018/" TargetMode="External"/><Relationship Id="rId7" Type="http://schemas.openxmlformats.org/officeDocument/2006/relationships/hyperlink" Target="https://www.itu.int/net4/ITU-D/CDS/GSR/2018/default.asp" TargetMode="External"/><Relationship Id="rId12" Type="http://schemas.openxmlformats.org/officeDocument/2006/relationships/hyperlink" Target="mailto:Jennifer.ferguson-mitchell@itu.int" TargetMode="External"/><Relationship Id="rId2" Type="http://schemas.openxmlformats.org/officeDocument/2006/relationships/hyperlink" Target="https://www.itu.int/en/fnc/2018/Pages/default.asp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tu.int/en/wtisd/2018/Pages/default.aspx" TargetMode="External"/><Relationship Id="rId11" Type="http://schemas.openxmlformats.org/officeDocument/2006/relationships/hyperlink" Target="http://www.itu.int/" TargetMode="External"/><Relationship Id="rId5" Type="http://schemas.openxmlformats.org/officeDocument/2006/relationships/hyperlink" Target="https://www.itu.int/en/ITU-T/AI/2018/Pages/default.aspx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itu.int/en/ITU-D/Digital-Inclusion/Women-and-Girls/Girls-in-ICT-Portal/Pages/Portal.aspx" TargetMode="External"/><Relationship Id="rId9" Type="http://schemas.openxmlformats.org/officeDocument/2006/relationships/hyperlink" Target="https://www.itu.int/web/pp-18/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645" y="1797080"/>
            <a:ext cx="9620518" cy="459131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bg2">
                    <a:lumMod val="50000"/>
                  </a:schemeClr>
                </a:solidFill>
              </a:rPr>
              <a:t>8 March: </a:t>
            </a:r>
            <a:r>
              <a:rPr lang="en-US" sz="1700" dirty="0" smtClean="0">
                <a:hlinkClick r:id="rId2"/>
              </a:rPr>
              <a:t>Future of the Networked Car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</a:rPr>
              <a:t> @ Geneva Car Show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bg2">
                    <a:lumMod val="50000"/>
                  </a:schemeClr>
                </a:solidFill>
              </a:rPr>
              <a:t>19-23 March: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WSIS Forum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</a:rPr>
              <a:t> – 3,000+ global participants 200+ sessions on using ICT towards achievement of the SDGs – hackathon, virtual reality, etc. (Geneva)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bg2">
                    <a:lumMod val="50000"/>
                  </a:schemeClr>
                </a:solidFill>
              </a:rPr>
              <a:t>26 April: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Girls in ICT Day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</a:rPr>
              <a:t> – 300,000+ girls and young women have taken part in more than 9,000 Girls in ICT Day events in 166 countries worldwide since 2012. (Geneva).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bg2">
                    <a:lumMod val="50000"/>
                  </a:schemeClr>
                </a:solidFill>
              </a:rPr>
              <a:t>14-17 May: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  <a:hlinkClick r:id="rId5"/>
              </a:rPr>
              <a:t>AI for Good Global Forum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</a:rPr>
              <a:t>– world’s top artificial intelligence and AI for good experts – robots, drones, expert teams tasked with realizing innovative solutions by end of event. (Geneva)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bg2">
                    <a:lumMod val="50000"/>
                  </a:schemeClr>
                </a:solidFill>
              </a:rPr>
              <a:t>17 May: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  <a:hlinkClick r:id="rId6"/>
              </a:rPr>
              <a:t>World Telecommunication and Information Society Day (WTISD) 2018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</a:rPr>
              <a:t>– Talk Show format with innovators (astronauts or self-drive car experts). Theme is AI. (Geneva)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bg2">
                    <a:lumMod val="50000"/>
                  </a:schemeClr>
                </a:solidFill>
              </a:rPr>
              <a:t>9-13 July: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  <a:hlinkClick r:id="rId7"/>
              </a:rPr>
              <a:t>Global Symposium for Regulators (GSR)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</a:rPr>
              <a:t>– brings together national telecom/ICT regulatory authorities from around the world to address pressing regulatory issues. (Geneva)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bg2">
                    <a:lumMod val="50000"/>
                  </a:schemeClr>
                </a:solidFill>
              </a:rPr>
              <a:t>10-13 Sept: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  <a:hlinkClick r:id="rId8"/>
              </a:rPr>
              <a:t>ITU Telecom World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</a:rPr>
              <a:t>– leading platform for government and tech industry to connect with SMEs and entrepreneurs – investment opportunities, exhibition, panel discussions. (Durban)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bg2">
                    <a:lumMod val="50000"/>
                  </a:schemeClr>
                </a:solidFill>
              </a:rPr>
              <a:t>29 Oct to 11 Nov: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  <a:hlinkClick r:id="rId9"/>
              </a:rPr>
              <a:t>ITU Plenipotentiary 2018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</a:rPr>
              <a:t>– takes place every four years – decides ITU’s next four-year strategy and </a:t>
            </a:r>
            <a:r>
              <a:rPr lang="en-US" sz="1700" smtClean="0">
                <a:solidFill>
                  <a:schemeClr val="bg2">
                    <a:lumMod val="50000"/>
                  </a:schemeClr>
                </a:solidFill>
              </a:rPr>
              <a:t>budget </a:t>
            </a:r>
            <a:r>
              <a:rPr lang="en-US" sz="1700" smtClean="0">
                <a:solidFill>
                  <a:schemeClr val="bg2">
                    <a:lumMod val="50000"/>
                  </a:schemeClr>
                </a:solidFill>
              </a:rPr>
              <a:t>– sets </a:t>
            </a:r>
            <a:r>
              <a:rPr lang="en-US" sz="1700" dirty="0" smtClean="0">
                <a:solidFill>
                  <a:schemeClr val="bg2">
                    <a:lumMod val="50000"/>
                  </a:schemeClr>
                </a:solidFill>
              </a:rPr>
              <a:t>global priorities for ICT sector – brings together 193 Member States and nearly 800 private sector members from tech industry, academia, etc. (Dubai)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57" y="146050"/>
            <a:ext cx="882836" cy="9763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13645" y="419301"/>
            <a:ext cx="5743977" cy="37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International Telecommunication Union   </a:t>
            </a:r>
            <a:r>
              <a:rPr lang="en-US" b="1" dirty="0" smtClean="0">
                <a:solidFill>
                  <a:srgbClr val="4D98CE"/>
                </a:solidFill>
                <a:latin typeface="Calibri" panose="020F0502020204030204" pitchFamily="34" charset="0"/>
                <a:hlinkClick r:id="rId11"/>
              </a:rPr>
              <a:t>www.itu.int</a:t>
            </a:r>
            <a:r>
              <a:rPr lang="en-US" b="1" dirty="0" smtClean="0">
                <a:solidFill>
                  <a:srgbClr val="4D98CE"/>
                </a:solidFill>
                <a:latin typeface="Calibri" panose="020F0502020204030204" pitchFamily="34" charset="0"/>
              </a:rPr>
              <a:t> </a:t>
            </a:r>
            <a:endParaRPr lang="en-US" b="1" dirty="0">
              <a:solidFill>
                <a:srgbClr val="4D98CE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63612"/>
            <a:ext cx="12192000" cy="461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13645" y="785017"/>
            <a:ext cx="5370490" cy="26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40" dirty="0" smtClean="0">
                <a:solidFill>
                  <a:schemeClr val="bg1">
                    <a:lumMod val="50000"/>
                  </a:schemeClr>
                </a:solidFill>
              </a:rPr>
              <a:t>The United Nations specialized agency for information and communication </a:t>
            </a:r>
            <a:r>
              <a:rPr lang="en-US" sz="1140" dirty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1140" dirty="0" smtClean="0">
                <a:solidFill>
                  <a:schemeClr val="bg1">
                    <a:lumMod val="50000"/>
                  </a:schemeClr>
                </a:solidFill>
              </a:rPr>
              <a:t>echnology</a:t>
            </a:r>
            <a:endParaRPr lang="en-US" sz="114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ound Same Side Corner Rectangle 7"/>
          <p:cNvSpPr/>
          <p:nvPr/>
        </p:nvSpPr>
        <p:spPr>
          <a:xfrm>
            <a:off x="8920504" y="6492140"/>
            <a:ext cx="3052293" cy="379927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20505" y="6536155"/>
            <a:ext cx="3052292" cy="32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0" b="1" dirty="0" smtClean="0">
                <a:solidFill>
                  <a:schemeClr val="bg1"/>
                </a:solidFill>
              </a:rPr>
              <a:t>Committed to connecting the world</a:t>
            </a:r>
            <a:endParaRPr lang="en-US" sz="1450" b="1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6724307"/>
            <a:ext cx="8920503" cy="0"/>
          </a:xfrm>
          <a:prstGeom prst="line">
            <a:avLst/>
          </a:prstGeom>
          <a:ln w="34925" cmpd="sng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645" y="1304887"/>
            <a:ext cx="9144000" cy="461816"/>
          </a:xfrm>
        </p:spPr>
        <p:txBody>
          <a:bodyPr anchor="t"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bg1"/>
                </a:solidFill>
              </a:rPr>
              <a:t>Key 2018 media opportunities: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36902" y="401822"/>
            <a:ext cx="2871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Media Contact:</a:t>
            </a:r>
          </a:p>
          <a:p>
            <a:pPr algn="ctr"/>
            <a:r>
              <a:rPr lang="en-US" sz="1400" dirty="0" smtClean="0">
                <a:hlinkClick r:id="rId12"/>
              </a:rPr>
              <a:t>Jennifer.ferguson-mitchell@itu.int</a:t>
            </a:r>
            <a:endParaRPr lang="en-US" sz="1400" dirty="0" smtClean="0"/>
          </a:p>
        </p:txBody>
      </p:sp>
      <p:sp>
        <p:nvSpPr>
          <p:cNvPr id="21" name="Oval 20">
            <a:hlinkClick r:id="rId13"/>
          </p:cNvPr>
          <p:cNvSpPr/>
          <p:nvPr/>
        </p:nvSpPr>
        <p:spPr>
          <a:xfrm>
            <a:off x="9871365" y="1094227"/>
            <a:ext cx="1313645" cy="790843"/>
          </a:xfrm>
          <a:prstGeom prst="ellipse">
            <a:avLst/>
          </a:prstGeom>
          <a:solidFill>
            <a:schemeClr val="bg1"/>
          </a:solidFill>
          <a:ln w="57150" cmpd="dbl"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hlinkClick r:id="rId13"/>
          </p:cNvPr>
          <p:cNvSpPr txBox="1"/>
          <p:nvPr/>
        </p:nvSpPr>
        <p:spPr>
          <a:xfrm>
            <a:off x="9980435" y="1212305"/>
            <a:ext cx="1095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Media Centre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1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6F28C941D8BA4AB31057659D6A0F81" ma:contentTypeVersion="2" ma:contentTypeDescription="Create a new document." ma:contentTypeScope="" ma:versionID="f05f28e5ad80f4f2b6120999c1bd4043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8a8ff9c92d9ddaac1039a72028d14d00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A0F6FA-D08E-4FA8-9417-8775DFF432CE}"/>
</file>

<file path=customXml/itemProps2.xml><?xml version="1.0" encoding="utf-8"?>
<ds:datastoreItem xmlns:ds="http://schemas.openxmlformats.org/officeDocument/2006/customXml" ds:itemID="{76073D9E-AC67-485E-8C17-D5705DAB759D}"/>
</file>

<file path=customXml/itemProps3.xml><?xml version="1.0" encoding="utf-8"?>
<ds:datastoreItem xmlns:ds="http://schemas.openxmlformats.org/officeDocument/2006/customXml" ds:itemID="{41850A7C-4A5C-461E-9BDE-C34B5B562C20}"/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296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Key 2018 media opportunities: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Ferguson Mitchell, Jennifer</dc:creator>
  <cp:lastModifiedBy>Ferguson Mitchell, Jennifer</cp:lastModifiedBy>
  <cp:revision>14</cp:revision>
  <dcterms:created xsi:type="dcterms:W3CDTF">2018-02-13T12:35:43Z</dcterms:created>
  <dcterms:modified xsi:type="dcterms:W3CDTF">2018-02-14T11:40:00Z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0x010100016F28C941D8BA4AB31057659D6A0F81</vt:lpwstr>
  </property>
</Properties>
</file>