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9" r:id="rId1"/>
  </p:sldMasterIdLst>
  <p:notesMasterIdLst>
    <p:notesMasterId r:id="rId16"/>
  </p:notesMasterIdLst>
  <p:handoutMasterIdLst>
    <p:handoutMasterId r:id="rId17"/>
  </p:handoutMasterIdLst>
  <p:sldIdLst>
    <p:sldId id="385" r:id="rId2"/>
    <p:sldId id="408" r:id="rId3"/>
    <p:sldId id="398" r:id="rId4"/>
    <p:sldId id="409" r:id="rId5"/>
    <p:sldId id="410" r:id="rId6"/>
    <p:sldId id="401" r:id="rId7"/>
    <p:sldId id="402" r:id="rId8"/>
    <p:sldId id="411" r:id="rId9"/>
    <p:sldId id="414" r:id="rId10"/>
    <p:sldId id="404" r:id="rId11"/>
    <p:sldId id="405" r:id="rId12"/>
    <p:sldId id="413" r:id="rId13"/>
    <p:sldId id="406" r:id="rId14"/>
    <p:sldId id="407" r:id="rId15"/>
  </p:sldIdLst>
  <p:sldSz cx="9144000" cy="6858000" type="screen4x3"/>
  <p:notesSz cx="7099300" cy="10234613"/>
  <p:defaultTextStyle>
    <a:defPPr>
      <a:defRPr lang="es-ES_tradnl"/>
    </a:defPPr>
    <a:lvl1pPr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1000" kern="1200">
        <a:solidFill>
          <a:srgbClr val="202062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1000" kern="1200">
        <a:solidFill>
          <a:srgbClr val="202062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1000" kern="1200">
        <a:solidFill>
          <a:srgbClr val="202062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1000" kern="1200">
        <a:solidFill>
          <a:srgbClr val="202062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1000" kern="1200">
        <a:solidFill>
          <a:srgbClr val="20206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20206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20206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20206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20206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660033"/>
    <a:srgbClr val="FF3300"/>
    <a:srgbClr val="E0E0E0"/>
    <a:srgbClr val="ECECEC"/>
    <a:srgbClr val="E4E4E4"/>
    <a:srgbClr val="EAEAEA"/>
    <a:srgbClr val="F1F3F1"/>
    <a:srgbClr val="EFF1EF"/>
    <a:srgbClr val="5F5F5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5" autoAdjust="0"/>
    <p:restoredTop sz="88172" autoAdjust="0"/>
  </p:normalViewPr>
  <p:slideViewPr>
    <p:cSldViewPr>
      <p:cViewPr>
        <p:scale>
          <a:sx n="51" d="100"/>
          <a:sy n="51" d="100"/>
        </p:scale>
        <p:origin x="-1224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734" y="96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55" tIns="47828" rIns="95655" bIns="47828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55" tIns="47828" rIns="95655" bIns="4782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55" tIns="47828" rIns="95655" bIns="47828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42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55" tIns="47828" rIns="95655" bIns="47828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A08EA1A-91FE-4E11-A959-F9D4B9D3387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55" tIns="47828" rIns="95655" bIns="47828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55" tIns="47828" rIns="95655" bIns="4782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3338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55" tIns="47828" rIns="95655" bIns="478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55" tIns="47828" rIns="95655" bIns="47828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55" tIns="47828" rIns="95655" bIns="47828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CE73982-87A2-4D85-A4B7-6E6DAF28BE46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072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AF2B37-1535-47A0-BFC7-4CA5A14A7520}" type="slidenum">
              <a:rPr lang="es-ES_tradnl" smtClean="0"/>
              <a:pPr/>
              <a:t>0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856774-AB93-46AC-BBF6-68CD38B600DE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E73982-87A2-4D85-A4B7-6E6DAF28BE46}" type="slidenum">
              <a:rPr lang="es-ES_tradnl" smtClean="0"/>
              <a:pPr>
                <a:defRPr/>
              </a:pPr>
              <a:t>11</a:t>
            </a:fld>
            <a:endParaRPr lang="es-ES_tradn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8228F5-5C21-4904-BEFC-C22FC63C4848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73FC54-D892-4655-B859-CAB3A099C60B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E73982-87A2-4D85-A4B7-6E6DAF28BE46}" type="slidenum">
              <a:rPr lang="es-ES_tradnl" smtClean="0"/>
              <a:pPr>
                <a:defRPr/>
              </a:pPr>
              <a:t>1</a:t>
            </a:fld>
            <a:endParaRPr lang="es-ES_trad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5EEB1B-A3BD-42E1-813D-F8A3C094E542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6E7D6A-5397-4108-849F-FEA550A6DE26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A7C003-B965-44BA-949F-E127B9E8772F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DA58F4-D21E-44AE-8C24-2B98F85FBA69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1BBDFD-A87F-4D18-8C25-8D2265C9CC4A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7C00B6-1B12-4817-BCE4-22738F03A379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B59CA9-3274-4FA3-884E-6EAAC92A202E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ES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s-E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s-E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s-E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s-E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</p:grpSp>
      </p:grpSp>
      <p:sp>
        <p:nvSpPr>
          <p:cNvPr id="513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CuadroTexto"/>
          <p:cNvSpPr txBox="1"/>
          <p:nvPr userDrawn="1"/>
        </p:nvSpPr>
        <p:spPr>
          <a:xfrm>
            <a:off x="179512" y="6309320"/>
            <a:ext cx="417646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dirty="0" err="1" smtClean="0"/>
              <a:t>Consultation</a:t>
            </a:r>
            <a:r>
              <a:rPr lang="es-ES" sz="1500" dirty="0" smtClean="0"/>
              <a:t> </a:t>
            </a:r>
            <a:r>
              <a:rPr lang="es-ES" sz="1500" dirty="0" err="1" smtClean="0"/>
              <a:t>on</a:t>
            </a:r>
            <a:r>
              <a:rPr lang="es-ES" sz="1500" dirty="0" smtClean="0"/>
              <a:t> ITU-Academia </a:t>
            </a:r>
            <a:r>
              <a:rPr lang="es-ES" sz="1500" dirty="0" err="1" smtClean="0"/>
              <a:t>Collaboration</a:t>
            </a:r>
            <a:r>
              <a:rPr lang="es-ES" sz="1500" dirty="0" smtClean="0"/>
              <a:t> </a:t>
            </a:r>
          </a:p>
          <a:p>
            <a:r>
              <a:rPr lang="es-ES" sz="1500" dirty="0" smtClean="0"/>
              <a:t>Barcelona, 8 </a:t>
            </a:r>
            <a:r>
              <a:rPr lang="es-ES" sz="1500" dirty="0" err="1" smtClean="0"/>
              <a:t>December</a:t>
            </a:r>
            <a:r>
              <a:rPr lang="es-ES" sz="1500" dirty="0" smtClean="0"/>
              <a:t> 2015</a:t>
            </a:r>
            <a:endParaRPr lang="es-E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14400" y="1412875"/>
            <a:ext cx="3810000" cy="4718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876800" y="1412875"/>
            <a:ext cx="3810000" cy="4718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5A56EA13-5714-4BE3-8BAA-4842F96F8162}" type="slidenum">
              <a:rPr lang="es-ES_tradnl"/>
              <a:pPr>
                <a:defRPr/>
              </a:pPr>
              <a:t>‹Nº›</a:t>
            </a:fld>
            <a:r>
              <a:rPr lang="es-ES_tradnl"/>
              <a:t>/72</a:t>
            </a:r>
          </a:p>
          <a:p>
            <a:pPr>
              <a:defRPr/>
            </a:pPr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7E542C5A-DF19-477E-B438-6E796FA39082}" type="slidenum">
              <a:rPr lang="es-ES_tradnl"/>
              <a:pPr>
                <a:defRPr/>
              </a:pPr>
              <a:t>‹Nº›</a:t>
            </a:fld>
            <a:r>
              <a:rPr lang="es-ES_tradnl"/>
              <a:t>/72</a:t>
            </a:r>
          </a:p>
          <a:p>
            <a:pPr>
              <a:defRPr/>
            </a:pPr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01613"/>
            <a:ext cx="7772400" cy="8477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914400" y="1412875"/>
            <a:ext cx="3810000" cy="471805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876800" y="1412875"/>
            <a:ext cx="3810000" cy="22828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876800" y="3848100"/>
            <a:ext cx="3810000" cy="22828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609600" cy="4876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s-E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grpSp>
        <p:nvGrpSpPr>
          <p:cNvPr id="2051" name="Group 4"/>
          <p:cNvGrpSpPr>
            <a:grpSpLocks/>
          </p:cNvGrpSpPr>
          <p:nvPr/>
        </p:nvGrpSpPr>
        <p:grpSpPr bwMode="auto">
          <a:xfrm>
            <a:off x="381000" y="1150938"/>
            <a:ext cx="8305800" cy="182562"/>
            <a:chOff x="240" y="893"/>
            <a:chExt cx="5232" cy="115"/>
          </a:xfrm>
        </p:grpSpPr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4320" y="893"/>
              <a:ext cx="1152" cy="115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s-E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102" name="Line 6"/>
            <p:cNvSpPr>
              <a:spLocks noChangeShapeType="1"/>
            </p:cNvSpPr>
            <p:nvPr/>
          </p:nvSpPr>
          <p:spPr bwMode="auto">
            <a:xfrm>
              <a:off x="240" y="941"/>
              <a:ext cx="5232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</p:grpSp>
      <p:sp>
        <p:nvSpPr>
          <p:cNvPr id="2052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01613"/>
            <a:ext cx="77724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cambiar el estilo de título</a:t>
            </a:r>
          </a:p>
        </p:txBody>
      </p:sp>
      <p:sp>
        <p:nvSpPr>
          <p:cNvPr id="2053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412875"/>
            <a:ext cx="7772400" cy="471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14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rgbClr val="20206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400">
          <a:solidFill>
            <a:srgbClr val="20206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rgbClr val="20206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rgbClr val="20206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rgbClr val="20206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rgbClr val="20206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rgbClr val="20206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rgbClr val="20206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rgbClr val="202062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va.ibarrola@ehu.e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eva.ibarrola@ehu.e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627584" y="3861048"/>
            <a:ext cx="64008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en-GB" sz="2400" b="1" i="0" u="none" strike="noStrike" kern="0" cap="none" spc="0" normalizeH="0" baseline="0" noProof="0" dirty="0" smtClean="0">
              <a:ln>
                <a:noFill/>
              </a:ln>
              <a:solidFill>
                <a:srgbClr val="20206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en-GB" sz="2000" b="1" i="0" u="none" strike="noStrike" kern="0" cap="none" spc="0" normalizeH="0" baseline="0" noProof="0" dirty="0" smtClean="0">
              <a:ln>
                <a:noFill/>
              </a:ln>
              <a:solidFill>
                <a:srgbClr val="20206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en-GB" sz="2000" b="1" i="0" u="none" strike="noStrike" kern="0" cap="none" spc="0" normalizeH="0" baseline="0" noProof="0" dirty="0" smtClean="0">
              <a:ln>
                <a:noFill/>
              </a:ln>
              <a:solidFill>
                <a:srgbClr val="20206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020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Eva Ibarrola</a:t>
            </a:r>
            <a:b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020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020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University of the Basque Country </a:t>
            </a:r>
            <a:b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020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02062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eva.ibarrola@ehu.es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020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020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GB" sz="2000" b="1" i="0" u="none" strike="noStrike" kern="0" cap="none" spc="0" normalizeH="0" baseline="0" noProof="0" dirty="0" smtClean="0">
              <a:ln>
                <a:noFill/>
              </a:ln>
              <a:solidFill>
                <a:srgbClr val="20206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410" name="1 Título"/>
          <p:cNvSpPr>
            <a:spLocks noGrp="1"/>
          </p:cNvSpPr>
          <p:nvPr>
            <p:ph type="ctrTitle"/>
          </p:nvPr>
        </p:nvSpPr>
        <p:spPr>
          <a:xfrm>
            <a:off x="1979712" y="765175"/>
            <a:ext cx="6478488" cy="2835275"/>
          </a:xfrm>
        </p:spPr>
        <p:txBody>
          <a:bodyPr/>
          <a:lstStyle/>
          <a:p>
            <a:r>
              <a:rPr lang="en-US" dirty="0" smtClean="0"/>
              <a:t>ITU Academia Member:  </a:t>
            </a:r>
            <a:br>
              <a:rPr lang="en-US" dirty="0" smtClean="0"/>
            </a:br>
            <a:r>
              <a:rPr lang="en-US" dirty="0" smtClean="0"/>
              <a:t>University of the Basque Country (UPV-EHU)</a:t>
            </a:r>
            <a:br>
              <a:rPr lang="en-US" dirty="0" smtClean="0"/>
            </a:br>
            <a:endParaRPr lang="es-ES" dirty="0" smtClean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3866678"/>
            <a:ext cx="1330325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D:\ETSI\Burocracia general\Logos\logo_UPV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4005064"/>
            <a:ext cx="135255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00375" y="3861048"/>
            <a:ext cx="4032250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Benefits to UPV/EHU research </a:t>
            </a:r>
          </a:p>
        </p:txBody>
      </p:sp>
      <p:sp>
        <p:nvSpPr>
          <p:cNvPr id="1126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Focus our research on areas where new advances are required </a:t>
            </a:r>
          </a:p>
          <a:p>
            <a:pPr lvl="1"/>
            <a:r>
              <a:rPr lang="en-US" smtClean="0"/>
              <a:t>Innovation and new ideas for ITU-SG</a:t>
            </a:r>
          </a:p>
          <a:p>
            <a:r>
              <a:rPr lang="en-US" smtClean="0"/>
              <a:t>Full access to ITU documentation</a:t>
            </a:r>
          </a:p>
          <a:p>
            <a:pPr lvl="1"/>
            <a:r>
              <a:rPr lang="en-US" smtClean="0"/>
              <a:t>Aware of all technical, operational and regulatory work</a:t>
            </a:r>
          </a:p>
          <a:p>
            <a:r>
              <a:rPr lang="es-ES" smtClean="0"/>
              <a:t>New contacts and forums</a:t>
            </a:r>
          </a:p>
          <a:p>
            <a:pPr lvl="1"/>
            <a:r>
              <a:rPr lang="en-US" smtClean="0"/>
              <a:t>SG comprise experts representing a broad range of interests</a:t>
            </a:r>
            <a:r>
              <a:rPr lang="es-ES" smtClean="0"/>
              <a:t> </a:t>
            </a:r>
          </a:p>
        </p:txBody>
      </p:sp>
      <p:sp>
        <p:nvSpPr>
          <p:cNvPr id="6" name="2 Marcador de número de diapositiva"/>
          <p:cNvSpPr txBox="1">
            <a:spLocks/>
          </p:cNvSpPr>
          <p:nvPr/>
        </p:nvSpPr>
        <p:spPr bwMode="auto">
          <a:xfrm>
            <a:off x="6732240" y="6480770"/>
            <a:ext cx="2133600" cy="3333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  <a:defRPr/>
            </a:pPr>
            <a:fld id="{EA975556-F54B-42C0-BC1A-7BCA9DA9872B}" type="slidenum">
              <a:rPr kumimoji="0" lang="en-US" sz="1500" b="0" i="0" u="none" strike="noStrike" kern="1200" cap="none" spc="0" normalizeH="0" baseline="0" noProof="0" smtClean="0">
                <a:ln>
                  <a:noFill/>
                </a:ln>
                <a:solidFill>
                  <a:srgbClr val="20206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None/>
                <a:tabLst/>
                <a:defRPr/>
              </a:pPr>
              <a:t>9</a:t>
            </a:fld>
            <a:endParaRPr kumimoji="0" lang="en-US" sz="1500" b="0" i="0" u="none" strike="noStrike" kern="1200" cap="none" spc="0" normalizeH="0" baseline="0" noProof="0" dirty="0" smtClean="0">
              <a:ln>
                <a:noFill/>
              </a:ln>
              <a:solidFill>
                <a:srgbClr val="20206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Benefits to academic UPV/EHU</a:t>
            </a:r>
          </a:p>
        </p:txBody>
      </p:sp>
      <p:sp>
        <p:nvSpPr>
          <p:cNvPr id="1126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Raise awareness of the importance of standardization</a:t>
            </a:r>
          </a:p>
          <a:p>
            <a:pPr>
              <a:defRPr/>
            </a:pPr>
            <a:r>
              <a:rPr lang="es-ES" dirty="0" err="1" smtClean="0"/>
              <a:t>Instill</a:t>
            </a:r>
            <a:r>
              <a:rPr lang="es-ES" dirty="0" smtClean="0"/>
              <a:t> </a:t>
            </a:r>
            <a:r>
              <a:rPr lang="en-US" dirty="0" smtClean="0"/>
              <a:t>consciousness of the importance of teaching about standards and the need to use them regularly</a:t>
            </a:r>
          </a:p>
          <a:p>
            <a:pPr lvl="1">
              <a:defRPr/>
            </a:pPr>
            <a:r>
              <a:rPr lang="en-US" dirty="0" smtClean="0"/>
              <a:t>Use standards as vehicle for spreading knowledge and good practices</a:t>
            </a:r>
          </a:p>
          <a:p>
            <a:pPr lvl="1">
              <a:defRPr/>
            </a:pPr>
            <a:r>
              <a:rPr lang="en-US" dirty="0" smtClean="0"/>
              <a:t>Students of today are the technology makers of tomorrow</a:t>
            </a:r>
          </a:p>
          <a:p>
            <a:pPr>
              <a:defRPr/>
            </a:pPr>
            <a:r>
              <a:rPr lang="en-US" dirty="0" smtClean="0"/>
              <a:t>Improve the position of standardization</a:t>
            </a:r>
          </a:p>
          <a:p>
            <a:pPr>
              <a:defRPr/>
            </a:pPr>
            <a:r>
              <a:rPr lang="en-US" dirty="0" smtClean="0"/>
              <a:t>Workshops, students internship 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s-ES" dirty="0" smtClean="0"/>
          </a:p>
        </p:txBody>
      </p:sp>
      <p:sp>
        <p:nvSpPr>
          <p:cNvPr id="6" name="2 Marcador de número de diapositiva"/>
          <p:cNvSpPr txBox="1">
            <a:spLocks/>
          </p:cNvSpPr>
          <p:nvPr/>
        </p:nvSpPr>
        <p:spPr bwMode="auto">
          <a:xfrm>
            <a:off x="6732240" y="6480770"/>
            <a:ext cx="2133600" cy="3333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  <a:defRPr/>
            </a:pPr>
            <a:fld id="{EA975556-F54B-42C0-BC1A-7BCA9DA9872B}" type="slidenum">
              <a:rPr kumimoji="0" lang="en-US" sz="1500" b="0" i="0" u="none" strike="noStrike" kern="1200" cap="none" spc="0" normalizeH="0" baseline="0" noProof="0" smtClean="0">
                <a:ln>
                  <a:noFill/>
                </a:ln>
                <a:solidFill>
                  <a:srgbClr val="20206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None/>
                <a:tabLst/>
                <a:defRPr/>
              </a:pPr>
              <a:t>10</a:t>
            </a:fld>
            <a:endParaRPr kumimoji="0" lang="en-US" sz="1500" b="0" i="0" u="none" strike="noStrike" kern="1200" cap="none" spc="0" normalizeH="0" baseline="0" noProof="0" dirty="0" smtClean="0">
              <a:ln>
                <a:noFill/>
              </a:ln>
              <a:solidFill>
                <a:srgbClr val="20206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933056"/>
            <a:ext cx="2434208" cy="70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Nevertheless</a:t>
            </a:r>
            <a:r>
              <a:rPr lang="es-ES" dirty="0" smtClean="0"/>
              <a:t>….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constraints</a:t>
            </a:r>
          </a:p>
          <a:p>
            <a:pPr lvl="1"/>
            <a:r>
              <a:rPr lang="en-US" dirty="0" smtClean="0"/>
              <a:t>Recognition of this work in academia (SG-9)</a:t>
            </a:r>
          </a:p>
          <a:p>
            <a:pPr lvl="2"/>
            <a:r>
              <a:rPr lang="en-US" dirty="0" smtClean="0"/>
              <a:t>JCR :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SJR: 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Indexed in </a:t>
            </a:r>
            <a:r>
              <a:rPr lang="en-US" dirty="0" err="1" smtClean="0"/>
              <a:t>IEEExplore</a:t>
            </a:r>
            <a:endParaRPr lang="en-US" dirty="0" smtClean="0"/>
          </a:p>
          <a:p>
            <a:pPr lvl="1"/>
            <a:r>
              <a:rPr lang="en-US" dirty="0" smtClean="0"/>
              <a:t>Financial support to attend the meetings</a:t>
            </a:r>
          </a:p>
          <a:p>
            <a:pPr lvl="2"/>
            <a:r>
              <a:rPr lang="en-US" dirty="0" smtClean="0"/>
              <a:t>Membership supported but not travelling</a:t>
            </a:r>
          </a:p>
          <a:p>
            <a:pPr lvl="2"/>
            <a:r>
              <a:rPr lang="en-US" dirty="0" smtClean="0"/>
              <a:t>Not so many active financial aids right now</a:t>
            </a:r>
          </a:p>
          <a:p>
            <a:pPr lvl="1"/>
            <a:r>
              <a:rPr lang="en-US" dirty="0" smtClean="0"/>
              <a:t>Cooperation in different SGs</a:t>
            </a:r>
            <a:endParaRPr lang="en-US" dirty="0"/>
          </a:p>
        </p:txBody>
      </p:sp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2436118"/>
            <a:ext cx="26860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1" y="3212976"/>
            <a:ext cx="1728192" cy="561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3171244"/>
            <a:ext cx="1604392" cy="674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2 Marcador de número de diapositiva"/>
          <p:cNvSpPr txBox="1">
            <a:spLocks/>
          </p:cNvSpPr>
          <p:nvPr/>
        </p:nvSpPr>
        <p:spPr bwMode="auto">
          <a:xfrm>
            <a:off x="6732240" y="6480770"/>
            <a:ext cx="2133600" cy="3333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  <a:defRPr/>
            </a:pPr>
            <a:fld id="{EA975556-F54B-42C0-BC1A-7BCA9DA9872B}" type="slidenum">
              <a:rPr kumimoji="0" lang="en-US" sz="1500" b="0" i="0" u="none" strike="noStrike" kern="1200" cap="none" spc="0" normalizeH="0" baseline="0" noProof="0" smtClean="0">
                <a:ln>
                  <a:noFill/>
                </a:ln>
                <a:solidFill>
                  <a:srgbClr val="20206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None/>
                <a:tabLst/>
                <a:defRPr/>
              </a:pPr>
              <a:t>11</a:t>
            </a:fld>
            <a:endParaRPr kumimoji="0" lang="en-US" sz="1500" b="0" i="0" u="none" strike="noStrike" kern="1200" cap="none" spc="0" normalizeH="0" baseline="0" noProof="0" dirty="0" smtClean="0">
              <a:ln>
                <a:noFill/>
              </a:ln>
              <a:solidFill>
                <a:srgbClr val="20206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7475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4005064"/>
            <a:ext cx="12001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</a:p>
        </p:txBody>
      </p:sp>
      <p:sp>
        <p:nvSpPr>
          <p:cNvPr id="12292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Importance of academic participation in the study groups of ITU</a:t>
            </a:r>
          </a:p>
          <a:p>
            <a:r>
              <a:rPr lang="en-US" dirty="0" smtClean="0"/>
              <a:t>Benefits to both our research and academic daily life</a:t>
            </a:r>
          </a:p>
          <a:p>
            <a:r>
              <a:rPr lang="en-US" dirty="0" smtClean="0"/>
              <a:t>Extend this cooperation to the educational programs</a:t>
            </a:r>
          </a:p>
          <a:p>
            <a:pPr lvl="1"/>
            <a:r>
              <a:rPr lang="en-US" dirty="0" smtClean="0"/>
              <a:t>Workshops</a:t>
            </a:r>
          </a:p>
          <a:p>
            <a:pPr lvl="1"/>
            <a:r>
              <a:rPr lang="en-US" dirty="0" smtClean="0"/>
              <a:t>Visitor professors and students</a:t>
            </a:r>
          </a:p>
          <a:p>
            <a:pPr lvl="1"/>
            <a:r>
              <a:rPr lang="en-US" dirty="0" smtClean="0"/>
              <a:t>Publications</a:t>
            </a:r>
          </a:p>
          <a:p>
            <a:r>
              <a:rPr lang="en-US" dirty="0" smtClean="0"/>
              <a:t>Need of recognition and financial support</a:t>
            </a:r>
          </a:p>
        </p:txBody>
      </p:sp>
      <p:sp>
        <p:nvSpPr>
          <p:cNvPr id="7" name="2 Marcador de número de diapositiva"/>
          <p:cNvSpPr txBox="1">
            <a:spLocks/>
          </p:cNvSpPr>
          <p:nvPr/>
        </p:nvSpPr>
        <p:spPr bwMode="auto">
          <a:xfrm>
            <a:off x="6732240" y="6480770"/>
            <a:ext cx="2133600" cy="3333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  <a:defRPr/>
            </a:pPr>
            <a:fld id="{EA975556-F54B-42C0-BC1A-7BCA9DA9872B}" type="slidenum">
              <a:rPr kumimoji="0" lang="en-US" sz="1500" b="0" i="0" u="none" strike="noStrike" kern="1200" cap="none" spc="0" normalizeH="0" baseline="0" noProof="0" smtClean="0">
                <a:ln>
                  <a:noFill/>
                </a:ln>
                <a:solidFill>
                  <a:srgbClr val="20206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None/>
                <a:tabLst/>
                <a:defRPr/>
              </a:pPr>
              <a:t>12</a:t>
            </a:fld>
            <a:endParaRPr kumimoji="0" lang="en-US" sz="1500" b="0" i="0" u="none" strike="noStrike" kern="1200" cap="none" spc="0" normalizeH="0" baseline="0" noProof="0" dirty="0" smtClean="0">
              <a:ln>
                <a:noFill/>
              </a:ln>
              <a:solidFill>
                <a:srgbClr val="20206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904304" y="1814959"/>
            <a:ext cx="82042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8800" b="1" dirty="0">
                <a:solidFill>
                  <a:srgbClr val="660033"/>
                </a:solidFill>
              </a:rPr>
              <a:t>Thank you!</a:t>
            </a:r>
          </a:p>
          <a:p>
            <a:pPr algn="ctr" eaLnBrk="0" hangingPunct="0"/>
            <a:r>
              <a:rPr lang="en-GB" sz="2000" b="1" dirty="0">
                <a:solidFill>
                  <a:srgbClr val="00682F"/>
                </a:solidFill>
              </a:rPr>
              <a:t/>
            </a:r>
            <a:br>
              <a:rPr lang="en-GB" sz="2000" b="1" dirty="0">
                <a:solidFill>
                  <a:srgbClr val="00682F"/>
                </a:solidFill>
              </a:rPr>
            </a:br>
            <a:endParaRPr lang="en-US" sz="2000" b="1" dirty="0">
              <a:solidFill>
                <a:srgbClr val="00682F"/>
              </a:solidFill>
            </a:endParaRPr>
          </a:p>
        </p:txBody>
      </p:sp>
      <p:sp>
        <p:nvSpPr>
          <p:cNvPr id="14340" name="Rectangle 2"/>
          <p:cNvSpPr txBox="1">
            <a:spLocks noChangeArrowheads="1"/>
          </p:cNvSpPr>
          <p:nvPr/>
        </p:nvSpPr>
        <p:spPr bwMode="auto">
          <a:xfrm>
            <a:off x="2699792" y="6093296"/>
            <a:ext cx="4645024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40000" lnSpcReduction="20000"/>
          </a:bodyPr>
          <a:lstStyle/>
          <a:p>
            <a:pPr algn="ctr">
              <a:spcBef>
                <a:spcPct val="0"/>
              </a:spcBef>
            </a:pPr>
            <a:r>
              <a:rPr lang="es-ES" sz="42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Consultation</a:t>
            </a:r>
            <a:r>
              <a:rPr lang="es-ES" sz="4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42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on</a:t>
            </a:r>
            <a:r>
              <a:rPr lang="es-ES" sz="4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ITU-Academia </a:t>
            </a:r>
            <a:r>
              <a:rPr lang="es-ES" sz="42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Collaboration</a:t>
            </a:r>
            <a:r>
              <a:rPr lang="es-ES" sz="4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algn="ctr">
              <a:spcBef>
                <a:spcPct val="0"/>
              </a:spcBef>
            </a:pPr>
            <a:r>
              <a:rPr lang="es-ES" sz="4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Barcelona, 8 </a:t>
            </a:r>
            <a:r>
              <a:rPr lang="es-ES" sz="42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December</a:t>
            </a:r>
            <a:r>
              <a:rPr lang="es-ES" sz="4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2015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627584" y="3861048"/>
            <a:ext cx="64008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en-GB" sz="2400" b="1" i="0" u="none" strike="noStrike" kern="0" cap="none" spc="0" normalizeH="0" baseline="0" noProof="0" dirty="0" smtClean="0">
              <a:ln>
                <a:noFill/>
              </a:ln>
              <a:solidFill>
                <a:srgbClr val="20206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en-GB" sz="2000" b="1" i="0" u="none" strike="noStrike" kern="0" cap="none" spc="0" normalizeH="0" baseline="0" noProof="0" dirty="0" smtClean="0">
              <a:ln>
                <a:noFill/>
              </a:ln>
              <a:solidFill>
                <a:srgbClr val="20206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en-GB" sz="2000" b="1" i="0" u="none" strike="noStrike" kern="0" cap="none" spc="0" normalizeH="0" baseline="0" noProof="0" dirty="0" smtClean="0">
              <a:ln>
                <a:noFill/>
              </a:ln>
              <a:solidFill>
                <a:srgbClr val="20206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020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Eva Ibarrola</a:t>
            </a:r>
            <a:b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020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020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University of the Basque Country </a:t>
            </a:r>
            <a:b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020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02062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eva.ibarrola@ehu.es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020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020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GB" sz="2000" b="1" i="0" u="none" strike="noStrike" kern="0" cap="none" spc="0" normalizeH="0" baseline="0" noProof="0" dirty="0" smtClean="0">
              <a:ln>
                <a:noFill/>
              </a:ln>
              <a:solidFill>
                <a:srgbClr val="20206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3866678"/>
            <a:ext cx="1330325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D:\ETSI\Burocracia general\Logos\logo_UPV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4005064"/>
            <a:ext cx="135255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00375" y="3861048"/>
            <a:ext cx="4032250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Academia member since May 2011</a:t>
            </a:r>
          </a:p>
          <a:p>
            <a:endParaRPr lang="es-ES" dirty="0"/>
          </a:p>
        </p:txBody>
      </p:sp>
      <p:pic>
        <p:nvPicPr>
          <p:cNvPr id="4" name="Picture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9825" y="2060575"/>
            <a:ext cx="6632575" cy="417671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7" name="2 Marcador de número de diapositiva"/>
          <p:cNvSpPr txBox="1">
            <a:spLocks/>
          </p:cNvSpPr>
          <p:nvPr/>
        </p:nvSpPr>
        <p:spPr bwMode="auto">
          <a:xfrm>
            <a:off x="6732240" y="6480770"/>
            <a:ext cx="2133600" cy="3333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  <a:defRPr/>
            </a:pPr>
            <a:fld id="{EA975556-F54B-42C0-BC1A-7BCA9DA9872B}" type="slidenum">
              <a:rPr kumimoji="0" lang="en-US" sz="1500" b="0" i="0" u="none" strike="noStrike" kern="1200" cap="none" spc="0" normalizeH="0" baseline="0" noProof="0" smtClean="0">
                <a:ln>
                  <a:noFill/>
                </a:ln>
                <a:solidFill>
                  <a:srgbClr val="20206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None/>
                <a:tabLst/>
                <a:defRPr/>
              </a:pPr>
              <a:t>1</a:t>
            </a:fld>
            <a:endParaRPr kumimoji="0" lang="en-US" sz="1500" b="0" i="0" u="none" strike="noStrike" kern="1200" cap="none" spc="0" normalizeH="0" baseline="0" noProof="0" dirty="0" smtClean="0">
              <a:ln>
                <a:noFill/>
              </a:ln>
              <a:solidFill>
                <a:srgbClr val="20206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Cooperation back to a long time ago</a:t>
            </a:r>
          </a:p>
          <a:p>
            <a:pPr lvl="1"/>
            <a:r>
              <a:rPr lang="en-US" dirty="0" smtClean="0"/>
              <a:t>Invited experts </a:t>
            </a:r>
          </a:p>
          <a:p>
            <a:pPr lvl="1"/>
            <a:r>
              <a:rPr lang="en-US" dirty="0" smtClean="0"/>
              <a:t>Sectors members</a:t>
            </a:r>
          </a:p>
          <a:p>
            <a:pPr lvl="1"/>
            <a:r>
              <a:rPr lang="en-US" dirty="0" smtClean="0"/>
              <a:t>As part of national delegations</a:t>
            </a:r>
          </a:p>
          <a:p>
            <a:endParaRPr lang="en-US" dirty="0" smtClean="0"/>
          </a:p>
          <a:p>
            <a:r>
              <a:rPr lang="en-US" dirty="0" smtClean="0"/>
              <a:t>ITU Sectors:</a:t>
            </a:r>
          </a:p>
          <a:p>
            <a:pPr lvl="1"/>
            <a:r>
              <a:rPr lang="en-US" dirty="0" err="1" smtClean="0"/>
              <a:t>Radiocommunication</a:t>
            </a:r>
            <a:r>
              <a:rPr lang="en-US" dirty="0" smtClean="0"/>
              <a:t> (ITU-R)</a:t>
            </a:r>
          </a:p>
          <a:p>
            <a:pPr lvl="1"/>
            <a:r>
              <a:rPr lang="en-US" dirty="0" smtClean="0"/>
              <a:t>Standardization (ITU-T)</a:t>
            </a: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88718" y="1916833"/>
            <a:ext cx="776343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14714" y="1969790"/>
            <a:ext cx="1295400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2780928"/>
            <a:ext cx="2303462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33 Grupo"/>
          <p:cNvGrpSpPr>
            <a:grpSpLocks/>
          </p:cNvGrpSpPr>
          <p:nvPr/>
        </p:nvGrpSpPr>
        <p:grpSpPr bwMode="auto">
          <a:xfrm>
            <a:off x="6012160" y="3717032"/>
            <a:ext cx="969962" cy="1068388"/>
            <a:chOff x="5986465" y="1315829"/>
            <a:chExt cx="969963" cy="1068599"/>
          </a:xfrm>
        </p:grpSpPr>
        <p:grpSp>
          <p:nvGrpSpPr>
            <p:cNvPr id="3" name="Group 34"/>
            <p:cNvGrpSpPr>
              <a:grpSpLocks/>
            </p:cNvGrpSpPr>
            <p:nvPr/>
          </p:nvGrpSpPr>
          <p:grpSpPr bwMode="auto">
            <a:xfrm>
              <a:off x="5986465" y="1717676"/>
              <a:ext cx="969963" cy="666752"/>
              <a:chOff x="1067" y="2762"/>
              <a:chExt cx="1067" cy="972"/>
            </a:xfrm>
          </p:grpSpPr>
          <p:pic>
            <p:nvPicPr>
              <p:cNvPr id="5136" name="Picture 35" descr="mntw01s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731" y="3225"/>
                <a:ext cx="154" cy="3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74053" dir="8942175" algn="ctr" rotWithShape="0">
                  <a:srgbClr val="CFCFCF"/>
                </a:outerShdw>
              </a:effectLst>
            </p:spPr>
          </p:pic>
          <p:grpSp>
            <p:nvGrpSpPr>
              <p:cNvPr id="4" name="Group 36"/>
              <p:cNvGrpSpPr>
                <a:grpSpLocks/>
              </p:cNvGrpSpPr>
              <p:nvPr/>
            </p:nvGrpSpPr>
            <p:grpSpPr bwMode="auto">
              <a:xfrm>
                <a:off x="1067" y="2762"/>
                <a:ext cx="1067" cy="972"/>
                <a:chOff x="863" y="1584"/>
                <a:chExt cx="1008" cy="1108"/>
              </a:xfrm>
            </p:grpSpPr>
            <p:graphicFrame>
              <p:nvGraphicFramePr>
                <p:cNvPr id="1026" name="Object 12">
                  <a:hlinkClick r:id="" action="ppaction://ole?verb=0"/>
                </p:cNvPr>
                <p:cNvGraphicFramePr>
                  <a:graphicFrameLocks/>
                </p:cNvGraphicFramePr>
                <p:nvPr/>
              </p:nvGraphicFramePr>
              <p:xfrm>
                <a:off x="1227" y="1632"/>
                <a:ext cx="320" cy="1060"/>
              </p:xfrm>
              <a:graphic>
                <a:graphicData uri="http://schemas.openxmlformats.org/presentationml/2006/ole">
                  <p:oleObj spid="_x0000_s72706" name="VISIO" r:id="rId8" imgW="1056132" imgH="1118616" progId="Visio.Drawing.11">
                    <p:embed/>
                  </p:oleObj>
                </a:graphicData>
              </a:graphic>
            </p:graphicFrame>
            <p:grpSp>
              <p:nvGrpSpPr>
                <p:cNvPr id="5" name="Group 38"/>
                <p:cNvGrpSpPr>
                  <a:grpSpLocks/>
                </p:cNvGrpSpPr>
                <p:nvPr/>
              </p:nvGrpSpPr>
              <p:grpSpPr bwMode="auto">
                <a:xfrm>
                  <a:off x="863" y="1584"/>
                  <a:ext cx="1008" cy="209"/>
                  <a:chOff x="3" y="3237"/>
                  <a:chExt cx="1082" cy="304"/>
                </a:xfrm>
              </p:grpSpPr>
              <p:sp>
                <p:nvSpPr>
                  <p:cNvPr id="1044" name="Oval 39"/>
                  <p:cNvSpPr>
                    <a:spLocks noChangeArrowheads="1"/>
                  </p:cNvSpPr>
                  <p:nvPr/>
                </p:nvSpPr>
                <p:spPr bwMode="auto">
                  <a:xfrm>
                    <a:off x="468" y="3364"/>
                    <a:ext cx="162" cy="41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1045" name="Oval 40"/>
                  <p:cNvSpPr>
                    <a:spLocks noChangeArrowheads="1"/>
                  </p:cNvSpPr>
                  <p:nvPr/>
                </p:nvSpPr>
                <p:spPr bwMode="auto">
                  <a:xfrm>
                    <a:off x="359" y="3340"/>
                    <a:ext cx="370" cy="100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1046" name="Oval 41"/>
                  <p:cNvSpPr>
                    <a:spLocks noChangeArrowheads="1"/>
                  </p:cNvSpPr>
                  <p:nvPr/>
                </p:nvSpPr>
                <p:spPr bwMode="auto">
                  <a:xfrm>
                    <a:off x="228" y="3302"/>
                    <a:ext cx="633" cy="176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1047" name="Oval 42"/>
                  <p:cNvSpPr>
                    <a:spLocks noChangeArrowheads="1"/>
                  </p:cNvSpPr>
                  <p:nvPr/>
                </p:nvSpPr>
                <p:spPr bwMode="auto">
                  <a:xfrm>
                    <a:off x="3" y="3237"/>
                    <a:ext cx="1082" cy="304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</p:grpSp>
          </p:grpSp>
        </p:grpSp>
        <p:sp>
          <p:nvSpPr>
            <p:cNvPr id="1040" name="Text Box 46"/>
            <p:cNvSpPr txBox="1">
              <a:spLocks noChangeArrowheads="1"/>
            </p:cNvSpPr>
            <p:nvPr/>
          </p:nvSpPr>
          <p:spPr bwMode="auto">
            <a:xfrm>
              <a:off x="6016627" y="1315829"/>
              <a:ext cx="184616" cy="4617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762000"/>
              <a:endParaRPr lang="en-GB" b="1">
                <a:solidFill>
                  <a:srgbClr val="00682F"/>
                </a:solidFill>
              </a:endParaRPr>
            </a:p>
          </p:txBody>
        </p:sp>
      </p:grpSp>
      <p:grpSp>
        <p:nvGrpSpPr>
          <p:cNvPr id="6" name="34 Grupo"/>
          <p:cNvGrpSpPr>
            <a:grpSpLocks/>
          </p:cNvGrpSpPr>
          <p:nvPr/>
        </p:nvGrpSpPr>
        <p:grpSpPr bwMode="auto">
          <a:xfrm>
            <a:off x="4788024" y="4437112"/>
            <a:ext cx="1643062" cy="1217613"/>
            <a:chOff x="7164389" y="5034592"/>
            <a:chExt cx="1643063" cy="1216996"/>
          </a:xfrm>
        </p:grpSpPr>
        <p:pic>
          <p:nvPicPr>
            <p:cNvPr id="1037" name="Picture 51" descr="7613r_da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164389" y="5360998"/>
              <a:ext cx="1643063" cy="890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8" name="Text Box 52"/>
            <p:cNvSpPr txBox="1">
              <a:spLocks noChangeArrowheads="1"/>
            </p:cNvSpPr>
            <p:nvPr/>
          </p:nvSpPr>
          <p:spPr bwMode="auto">
            <a:xfrm>
              <a:off x="7529514" y="5034592"/>
              <a:ext cx="184731" cy="4614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762000"/>
              <a:endParaRPr lang="en-GB" b="1">
                <a:solidFill>
                  <a:srgbClr val="00682F"/>
                </a:solidFill>
              </a:endParaRPr>
            </a:p>
          </p:txBody>
        </p:sp>
      </p:grpSp>
      <p:sp>
        <p:nvSpPr>
          <p:cNvPr id="25" name="2 Marcador de número de diapositiva"/>
          <p:cNvSpPr txBox="1">
            <a:spLocks/>
          </p:cNvSpPr>
          <p:nvPr/>
        </p:nvSpPr>
        <p:spPr bwMode="auto">
          <a:xfrm>
            <a:off x="6732240" y="6480770"/>
            <a:ext cx="2133600" cy="3333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  <a:defRPr/>
            </a:pPr>
            <a:fld id="{EA975556-F54B-42C0-BC1A-7BCA9DA9872B}" type="slidenum">
              <a:rPr kumimoji="0" lang="en-US" sz="1500" b="0" i="0" u="none" strike="noStrike" kern="1200" cap="none" spc="0" normalizeH="0" baseline="0" noProof="0" smtClean="0">
                <a:ln>
                  <a:noFill/>
                </a:ln>
                <a:solidFill>
                  <a:srgbClr val="20206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None/>
                <a:tabLst/>
                <a:defRPr/>
              </a:pPr>
              <a:t>2</a:t>
            </a:fld>
            <a:endParaRPr kumimoji="0" lang="en-US" sz="1500" b="0" i="0" u="none" strike="noStrike" kern="1200" cap="none" spc="0" normalizeH="0" baseline="0" noProof="0" dirty="0" smtClean="0">
              <a:ln>
                <a:noFill/>
              </a:ln>
              <a:solidFill>
                <a:srgbClr val="20206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ITU-R:</a:t>
            </a:r>
          </a:p>
        </p:txBody>
      </p:sp>
      <p:sp>
        <p:nvSpPr>
          <p:cNvPr id="8196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Since 2004</a:t>
            </a:r>
          </a:p>
          <a:p>
            <a:r>
              <a:rPr lang="en-US" dirty="0" smtClean="0"/>
              <a:t>Digital Radio </a:t>
            </a:r>
            <a:r>
              <a:rPr lang="en-US" dirty="0" err="1" smtClean="0"/>
              <a:t>Mondiale</a:t>
            </a:r>
            <a:r>
              <a:rPr lang="en-US" dirty="0" smtClean="0"/>
              <a:t> Consortium</a:t>
            </a:r>
          </a:p>
          <a:p>
            <a:pPr lvl="1"/>
            <a:r>
              <a:rPr lang="en-US" dirty="0" smtClean="0"/>
              <a:t>Sector member  </a:t>
            </a:r>
          </a:p>
          <a:p>
            <a:pPr lvl="1"/>
            <a:r>
              <a:rPr lang="en-US" dirty="0" smtClean="0"/>
              <a:t>Contributions to SG-3 and SG-6</a:t>
            </a:r>
          </a:p>
          <a:p>
            <a:r>
              <a:rPr lang="en-US" dirty="0" smtClean="0"/>
              <a:t>Influence of wind turbines on Digital TV Services (2008)</a:t>
            </a:r>
          </a:p>
          <a:p>
            <a:pPr lvl="1"/>
            <a:r>
              <a:rPr lang="en-US" dirty="0" smtClean="0"/>
              <a:t>Contributions to SG-3 and SG-6</a:t>
            </a:r>
          </a:p>
          <a:p>
            <a:pPr lvl="1"/>
            <a:r>
              <a:rPr lang="en-US" dirty="0" smtClean="0"/>
              <a:t>National Spanish Delegation</a:t>
            </a: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2348879"/>
            <a:ext cx="1296144" cy="91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5373216"/>
            <a:ext cx="324036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4653136"/>
            <a:ext cx="294348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71217" y="275506"/>
            <a:ext cx="5619335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2 Marcador de número de diapositiva"/>
          <p:cNvSpPr txBox="1">
            <a:spLocks/>
          </p:cNvSpPr>
          <p:nvPr/>
        </p:nvSpPr>
        <p:spPr bwMode="auto">
          <a:xfrm>
            <a:off x="6732240" y="6480770"/>
            <a:ext cx="2133600" cy="3333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  <a:defRPr/>
            </a:pPr>
            <a:fld id="{EA975556-F54B-42C0-BC1A-7BCA9DA9872B}" type="slidenum">
              <a:rPr kumimoji="0" lang="en-US" sz="1500" b="0" i="0" u="none" strike="noStrike" kern="1200" cap="none" spc="0" normalizeH="0" baseline="0" noProof="0" smtClean="0">
                <a:ln>
                  <a:noFill/>
                </a:ln>
                <a:solidFill>
                  <a:srgbClr val="20206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None/>
                <a:tabLst/>
                <a:defRPr/>
              </a:pPr>
              <a:t>3</a:t>
            </a:fld>
            <a:endParaRPr kumimoji="0" lang="en-US" sz="1500" b="0" i="0" u="none" strike="noStrike" kern="1200" cap="none" spc="0" normalizeH="0" baseline="0" noProof="0" dirty="0" smtClean="0">
              <a:ln>
                <a:noFill/>
              </a:ln>
              <a:solidFill>
                <a:srgbClr val="20206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ITU-R:</a:t>
            </a:r>
          </a:p>
        </p:txBody>
      </p:sp>
      <p:sp>
        <p:nvSpPr>
          <p:cNvPr id="819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18488" cy="5111750"/>
          </a:xfrm>
        </p:spPr>
        <p:txBody>
          <a:bodyPr/>
          <a:lstStyle/>
          <a:p>
            <a:r>
              <a:rPr lang="en-US" dirty="0" smtClean="0"/>
              <a:t>Handbooks</a:t>
            </a:r>
          </a:p>
          <a:p>
            <a:pPr lvl="1"/>
            <a:r>
              <a:rPr lang="en-US" sz="2400" dirty="0" smtClean="0"/>
              <a:t>Coordinators  in “Surface Wave Propagation Handbook” (SG3 WP3K) </a:t>
            </a:r>
          </a:p>
          <a:p>
            <a:pPr lvl="1"/>
            <a:r>
              <a:rPr lang="en-US" sz="2400" dirty="0" err="1" smtClean="0"/>
              <a:t>Rapporteur</a:t>
            </a:r>
            <a:r>
              <a:rPr lang="en-US" sz="2400" dirty="0" smtClean="0"/>
              <a:t> Group for “Digital Terrestrial Television Broadcasting Handbook” (SG6 WP6A)</a:t>
            </a:r>
          </a:p>
          <a:p>
            <a:r>
              <a:rPr lang="en-US" dirty="0" smtClean="0"/>
              <a:t> Contributions (SG3 &amp; SG6)</a:t>
            </a:r>
          </a:p>
          <a:p>
            <a:pPr lvl="1"/>
            <a:r>
              <a:rPr lang="en-US" sz="2400" dirty="0" smtClean="0"/>
              <a:t>Report BS.2144 </a:t>
            </a:r>
          </a:p>
          <a:p>
            <a:pPr lvl="1"/>
            <a:r>
              <a:rPr lang="en-US" sz="2400" dirty="0" smtClean="0"/>
              <a:t>Recommendation BT.1893 </a:t>
            </a:r>
          </a:p>
          <a:p>
            <a:pPr lvl="1"/>
            <a:r>
              <a:rPr lang="en-US" sz="2400" dirty="0" smtClean="0"/>
              <a:t>Report BT.2142</a:t>
            </a:r>
          </a:p>
          <a:p>
            <a:r>
              <a:rPr lang="en-US" dirty="0" smtClean="0"/>
              <a:t>Chairman position in SWG 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71217" y="275506"/>
            <a:ext cx="5619335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2 Marcador de número de diapositiva"/>
          <p:cNvSpPr txBox="1">
            <a:spLocks/>
          </p:cNvSpPr>
          <p:nvPr/>
        </p:nvSpPr>
        <p:spPr bwMode="auto">
          <a:xfrm>
            <a:off x="6732240" y="6480770"/>
            <a:ext cx="2133600" cy="3333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  <a:defRPr/>
            </a:pPr>
            <a:fld id="{EA975556-F54B-42C0-BC1A-7BCA9DA9872B}" type="slidenum">
              <a:rPr kumimoji="0" lang="en-US" sz="1500" b="0" i="0" u="none" strike="noStrike" kern="1200" cap="none" spc="0" normalizeH="0" baseline="0" noProof="0" smtClean="0">
                <a:ln>
                  <a:noFill/>
                </a:ln>
                <a:solidFill>
                  <a:srgbClr val="20206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None/>
                <a:tabLst/>
                <a:defRPr/>
              </a:pPr>
              <a:t>4</a:t>
            </a:fld>
            <a:endParaRPr kumimoji="0" lang="en-US" sz="1500" b="0" i="0" u="none" strike="noStrike" kern="1200" cap="none" spc="0" normalizeH="0" baseline="0" noProof="0" dirty="0" smtClean="0">
              <a:ln>
                <a:noFill/>
              </a:ln>
              <a:solidFill>
                <a:srgbClr val="20206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9625" y="2903538"/>
            <a:ext cx="4708525" cy="353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ITU-T: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808" y="260648"/>
            <a:ext cx="47053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688" y="3573463"/>
            <a:ext cx="2232025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70000" y="4551363"/>
            <a:ext cx="7359650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413" y="4653136"/>
            <a:ext cx="4149725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2 Marcador de número de diapositiva"/>
          <p:cNvSpPr txBox="1">
            <a:spLocks/>
          </p:cNvSpPr>
          <p:nvPr/>
        </p:nvSpPr>
        <p:spPr bwMode="auto">
          <a:xfrm>
            <a:off x="6732240" y="6480770"/>
            <a:ext cx="2133600" cy="3333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  <a:defRPr/>
            </a:pPr>
            <a:fld id="{EA975556-F54B-42C0-BC1A-7BCA9DA9872B}" type="slidenum">
              <a:rPr kumimoji="0" lang="en-US" sz="1500" b="0" i="0" u="none" strike="noStrike" kern="1200" cap="none" spc="0" normalizeH="0" baseline="0" noProof="0" smtClean="0">
                <a:ln>
                  <a:noFill/>
                </a:ln>
                <a:solidFill>
                  <a:srgbClr val="20206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None/>
                <a:tabLst/>
                <a:defRPr/>
              </a:pPr>
              <a:t>5</a:t>
            </a:fld>
            <a:endParaRPr kumimoji="0" lang="en-US" sz="1500" b="0" i="0" u="none" strike="noStrike" kern="1200" cap="none" spc="0" normalizeH="0" baseline="0" noProof="0" dirty="0" smtClean="0">
              <a:ln>
                <a:noFill/>
              </a:ln>
              <a:solidFill>
                <a:srgbClr val="20206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0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Since 2006</a:t>
            </a:r>
          </a:p>
          <a:p>
            <a:pPr lvl="1"/>
            <a:r>
              <a:rPr lang="en-US" dirty="0" smtClean="0"/>
              <a:t>Research activity related with SG-12</a:t>
            </a:r>
          </a:p>
          <a:p>
            <a:pPr lvl="1"/>
            <a:r>
              <a:rPr lang="en-US" dirty="0" smtClean="0"/>
              <a:t>Presented in Kaleidoscope 2009</a:t>
            </a:r>
          </a:p>
          <a:p>
            <a:r>
              <a:rPr lang="en-US" dirty="0" smtClean="0"/>
              <a:t>Since 2009</a:t>
            </a:r>
          </a:p>
          <a:p>
            <a:pPr lvl="1"/>
            <a:r>
              <a:rPr lang="en-US" dirty="0" smtClean="0"/>
              <a:t>Ties from Spanish Regulator</a:t>
            </a:r>
          </a:p>
          <a:p>
            <a:pPr lvl="1"/>
            <a:r>
              <a:rPr lang="en-US" dirty="0" smtClean="0"/>
              <a:t>Study Groups 2 and 12</a:t>
            </a:r>
          </a:p>
          <a:p>
            <a:pPr lvl="1"/>
            <a:r>
              <a:rPr lang="en-US" dirty="0" smtClean="0"/>
              <a:t>Presented in Kaleidoscope 2010</a:t>
            </a:r>
          </a:p>
          <a:p>
            <a:r>
              <a:rPr lang="en-US" dirty="0" smtClean="0"/>
              <a:t>Since 2010</a:t>
            </a:r>
          </a:p>
          <a:p>
            <a:pPr lvl="1"/>
            <a:r>
              <a:rPr lang="en-US" dirty="0" smtClean="0"/>
              <a:t>Invited experts in ITU-T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9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New Membership Category:</a:t>
            </a:r>
            <a:br>
              <a:rPr lang="en-US" smtClean="0"/>
            </a:br>
            <a:r>
              <a:rPr lang="en-US" smtClean="0"/>
              <a:t>ITU Academia Member</a:t>
            </a:r>
          </a:p>
        </p:txBody>
      </p:sp>
      <p:sp>
        <p:nvSpPr>
          <p:cNvPr id="10244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Resolution 169 - Plenipotentiary Conference  (Guadalajara, 2010)</a:t>
            </a:r>
          </a:p>
          <a:p>
            <a:pPr marL="536575" lvl="1" indent="-168275">
              <a:buFont typeface="Wingdings" pitchFamily="2" charset="2"/>
              <a:buNone/>
            </a:pPr>
            <a:r>
              <a:rPr lang="en-US" smtClean="0"/>
              <a:t>“Admission of academia, universities and their associated research establishments to participate in the work of the three Sectors of the Union”</a:t>
            </a:r>
          </a:p>
          <a:p>
            <a:endParaRPr lang="en-US" smtClean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3933825"/>
            <a:ext cx="1728788" cy="23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2 Marcador de número de diapositiva"/>
          <p:cNvSpPr txBox="1">
            <a:spLocks/>
          </p:cNvSpPr>
          <p:nvPr/>
        </p:nvSpPr>
        <p:spPr bwMode="auto">
          <a:xfrm>
            <a:off x="6732240" y="6480770"/>
            <a:ext cx="2133600" cy="3333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  <a:defRPr/>
            </a:pPr>
            <a:fld id="{EA975556-F54B-42C0-BC1A-7BCA9DA9872B}" type="slidenum">
              <a:rPr kumimoji="0" lang="en-US" sz="1500" b="0" i="0" u="none" strike="noStrike" kern="1200" cap="none" spc="0" normalizeH="0" baseline="0" noProof="0" smtClean="0">
                <a:ln>
                  <a:noFill/>
                </a:ln>
                <a:solidFill>
                  <a:srgbClr val="20206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None/>
                <a:tabLst/>
                <a:defRPr/>
              </a:pPr>
              <a:t>6</a:t>
            </a:fld>
            <a:endParaRPr kumimoji="0" lang="en-US" sz="1500" b="0" i="0" u="none" strike="noStrike" kern="1200" cap="none" spc="0" normalizeH="0" baseline="0" noProof="0" dirty="0" smtClean="0">
              <a:ln>
                <a:noFill/>
              </a:ln>
              <a:solidFill>
                <a:srgbClr val="20206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UPV/EHU: Academia Member </a:t>
            </a:r>
          </a:p>
        </p:txBody>
      </p:sp>
      <p:sp>
        <p:nvSpPr>
          <p:cNvPr id="11268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Step forward in cooperation with ITU</a:t>
            </a:r>
          </a:p>
          <a:p>
            <a:r>
              <a:rPr lang="en-US" dirty="0" smtClean="0"/>
              <a:t>Represent our own institution</a:t>
            </a:r>
          </a:p>
          <a:p>
            <a:r>
              <a:rPr lang="en-US" dirty="0" smtClean="0"/>
              <a:t>Focus on the spread of knowledge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spcBef>
                <a:spcPts val="2400"/>
              </a:spcBef>
            </a:pPr>
            <a:r>
              <a:rPr lang="en-US" dirty="0" smtClean="0"/>
              <a:t>Support broader engagement of academia on standards-related matters</a:t>
            </a:r>
          </a:p>
          <a:p>
            <a:r>
              <a:rPr lang="en-US" dirty="0" smtClean="0"/>
              <a:t>Education on standardization</a:t>
            </a:r>
          </a:p>
          <a:p>
            <a:r>
              <a:rPr lang="en-US" dirty="0" smtClean="0"/>
              <a:t>New active participation in ITU-T</a:t>
            </a:r>
          </a:p>
          <a:p>
            <a:pPr lvl="1"/>
            <a:endParaRPr lang="en-US" dirty="0" smtClean="0"/>
          </a:p>
        </p:txBody>
      </p:sp>
      <p:sp>
        <p:nvSpPr>
          <p:cNvPr id="9" name="8 CuadroTexto"/>
          <p:cNvSpPr txBox="1"/>
          <p:nvPr/>
        </p:nvSpPr>
        <p:spPr>
          <a:xfrm>
            <a:off x="3678238" y="2746375"/>
            <a:ext cx="23336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2400" dirty="0" err="1">
                <a:solidFill>
                  <a:srgbClr val="00682F"/>
                </a:solidFill>
                <a:latin typeface="+mn-lt"/>
                <a:cs typeface="+mn-cs"/>
              </a:rPr>
              <a:t>Give</a:t>
            </a:r>
            <a:r>
              <a:rPr lang="es-ES" sz="2400" dirty="0">
                <a:solidFill>
                  <a:srgbClr val="00682F"/>
                </a:solidFill>
                <a:latin typeface="+mn-lt"/>
                <a:cs typeface="+mn-cs"/>
              </a:rPr>
              <a:t> and spread </a:t>
            </a:r>
            <a:r>
              <a:rPr lang="es-ES" sz="2400" dirty="0" err="1">
                <a:solidFill>
                  <a:srgbClr val="00682F"/>
                </a:solidFill>
                <a:latin typeface="+mn-lt"/>
                <a:cs typeface="+mn-cs"/>
              </a:rPr>
              <a:t>it</a:t>
            </a:r>
            <a:r>
              <a:rPr lang="es-ES" sz="2400" dirty="0">
                <a:solidFill>
                  <a:srgbClr val="00682F"/>
                </a:solidFill>
                <a:latin typeface="+mn-lt"/>
                <a:cs typeface="+mn-cs"/>
              </a:rPr>
              <a:t>...</a:t>
            </a:r>
          </a:p>
        </p:txBody>
      </p:sp>
      <p:pic>
        <p:nvPicPr>
          <p:cNvPr id="11" name="Picture 8" descr="D:\ETSI\Burocracia general\Logos\logo_UPV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5157788"/>
            <a:ext cx="12319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Elipse"/>
          <p:cNvSpPr>
            <a:spLocks noChangeArrowheads="1"/>
          </p:cNvSpPr>
          <p:nvPr/>
        </p:nvSpPr>
        <p:spPr bwMode="auto">
          <a:xfrm>
            <a:off x="3603625" y="3017838"/>
            <a:ext cx="1497013" cy="21590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s-ES"/>
          </a:p>
        </p:txBody>
      </p:sp>
      <p:sp>
        <p:nvSpPr>
          <p:cNvPr id="12" name="11 Elipse"/>
          <p:cNvSpPr>
            <a:spLocks noChangeArrowheads="1"/>
          </p:cNvSpPr>
          <p:nvPr/>
        </p:nvSpPr>
        <p:spPr bwMode="auto">
          <a:xfrm>
            <a:off x="5118100" y="3213100"/>
            <a:ext cx="1902172" cy="1008063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s-ES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4" y="1691240"/>
            <a:ext cx="1152128" cy="1305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1930068"/>
            <a:ext cx="1008112" cy="634836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5" name="2 Marcador de número de diapositiva"/>
          <p:cNvSpPr txBox="1">
            <a:spLocks/>
          </p:cNvSpPr>
          <p:nvPr/>
        </p:nvSpPr>
        <p:spPr bwMode="auto">
          <a:xfrm>
            <a:off x="6732240" y="6480770"/>
            <a:ext cx="2133600" cy="3333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  <a:defRPr/>
            </a:pPr>
            <a:fld id="{EA975556-F54B-42C0-BC1A-7BCA9DA9872B}" type="slidenum">
              <a:rPr kumimoji="0" lang="en-US" sz="1500" b="0" i="0" u="none" strike="noStrike" kern="1200" cap="none" spc="0" normalizeH="0" baseline="0" noProof="0" smtClean="0">
                <a:ln>
                  <a:noFill/>
                </a:ln>
                <a:solidFill>
                  <a:srgbClr val="20206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None/>
                <a:tabLst/>
                <a:defRPr/>
              </a:pPr>
              <a:t>7</a:t>
            </a:fld>
            <a:endParaRPr kumimoji="0" lang="en-US" sz="1500" b="0" i="0" u="none" strike="noStrike" kern="1200" cap="none" spc="0" normalizeH="0" baseline="0" noProof="0" dirty="0" smtClean="0">
              <a:ln>
                <a:noFill/>
              </a:ln>
              <a:solidFill>
                <a:srgbClr val="20206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-0.41736 -0.30463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" y="-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7 L 0.18281 0.08102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1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ITU Member: </a:t>
            </a:r>
            <a:r>
              <a:rPr lang="en-US" dirty="0" smtClean="0"/>
              <a:t>Active </a:t>
            </a:r>
            <a:r>
              <a:rPr lang="en-US" dirty="0" smtClean="0"/>
              <a:t>Participation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Contributions from UPV/EHU</a:t>
            </a:r>
          </a:p>
          <a:p>
            <a:pPr lvl="1"/>
            <a:r>
              <a:rPr lang="en-US" dirty="0" smtClean="0"/>
              <a:t>To SG-12 Q7 &amp; Q2</a:t>
            </a:r>
          </a:p>
          <a:p>
            <a:pPr lvl="1"/>
            <a:r>
              <a:rPr lang="en-US" dirty="0" smtClean="0"/>
              <a:t>To SG-11 Q10 &amp; Q15</a:t>
            </a:r>
            <a:endParaRPr lang="en-US" dirty="0" smtClean="0"/>
          </a:p>
          <a:p>
            <a:r>
              <a:rPr lang="en-US" sz="3200" dirty="0" smtClean="0"/>
              <a:t>Editors of recommendations</a:t>
            </a:r>
          </a:p>
          <a:p>
            <a:r>
              <a:rPr lang="en-US" sz="3200" dirty="0" err="1" smtClean="0"/>
              <a:t>Rapporteur</a:t>
            </a:r>
            <a:r>
              <a:rPr lang="en-US" sz="3200" dirty="0" smtClean="0"/>
              <a:t>  in Q15 at SG-11</a:t>
            </a:r>
          </a:p>
          <a:p>
            <a:endParaRPr lang="en-US" dirty="0"/>
          </a:p>
        </p:txBody>
      </p:sp>
      <p:pic>
        <p:nvPicPr>
          <p:cNvPr id="8806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296122"/>
            <a:ext cx="7618469" cy="1653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628800"/>
            <a:ext cx="2234095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ordinacion_Segundo_301115">
  <a:themeElements>
    <a:clrScheme name="Capas 10">
      <a:dk1>
        <a:srgbClr val="000000"/>
      </a:dk1>
      <a:lt1>
        <a:srgbClr val="FFFFFF"/>
      </a:lt1>
      <a:dk2>
        <a:srgbClr val="660033"/>
      </a:dk2>
      <a:lt2>
        <a:srgbClr val="666699"/>
      </a:lt2>
      <a:accent1>
        <a:srgbClr val="95A3D1"/>
      </a:accent1>
      <a:accent2>
        <a:srgbClr val="FFFF66"/>
      </a:accent2>
      <a:accent3>
        <a:srgbClr val="FFFFFF"/>
      </a:accent3>
      <a:accent4>
        <a:srgbClr val="000000"/>
      </a:accent4>
      <a:accent5>
        <a:srgbClr val="C8CEE5"/>
      </a:accent5>
      <a:accent6>
        <a:srgbClr val="E7E75C"/>
      </a:accent6>
      <a:hlink>
        <a:srgbClr val="5A84D8"/>
      </a:hlink>
      <a:folHlink>
        <a:srgbClr val="CCCC99"/>
      </a:folHlink>
    </a:clrScheme>
    <a:fontScheme name="Capa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Pct val="100000"/>
          <a:buFont typeface="Wingdings" pitchFamily="2" charset="2"/>
          <a:buNone/>
          <a:tabLst/>
          <a:defRPr kumimoji="0" lang="es-ES_tradnl" sz="1000" b="0" i="0" u="none" strike="noStrike" cap="none" normalizeH="0" baseline="0" smtClean="0">
            <a:ln>
              <a:noFill/>
            </a:ln>
            <a:solidFill>
              <a:srgbClr val="20206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Pct val="100000"/>
          <a:buFont typeface="Wingdings" pitchFamily="2" charset="2"/>
          <a:buNone/>
          <a:tabLst/>
          <a:defRPr kumimoji="0" lang="es-ES_tradnl" sz="1000" b="0" i="0" u="none" strike="noStrike" cap="none" normalizeH="0" baseline="0" smtClean="0">
            <a:ln>
              <a:noFill/>
            </a:ln>
            <a:solidFill>
              <a:srgbClr val="20206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pa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a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a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a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a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a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a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a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a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a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F8CBD720933A409B026EF98362672B" ma:contentTypeVersion="2" ma:contentTypeDescription="Create a new document." ma:contentTypeScope="" ma:versionID="61fe3c7f43f4bb25e54d9dbe0b3d2883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5e75d33b50fbf3f19c1feb9a309975b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9EC3461-E6E5-44EF-999B-C6807F4471D6}"/>
</file>

<file path=customXml/itemProps2.xml><?xml version="1.0" encoding="utf-8"?>
<ds:datastoreItem xmlns:ds="http://schemas.openxmlformats.org/officeDocument/2006/customXml" ds:itemID="{59B243DE-B01B-4E95-9DC6-786E97513435}"/>
</file>

<file path=customXml/itemProps3.xml><?xml version="1.0" encoding="utf-8"?>
<ds:datastoreItem xmlns:ds="http://schemas.openxmlformats.org/officeDocument/2006/customXml" ds:itemID="{41615199-4982-4CA7-889D-65F27396011F}"/>
</file>

<file path=docProps/app.xml><?xml version="1.0" encoding="utf-8"?>
<Properties xmlns="http://schemas.openxmlformats.org/officeDocument/2006/extended-properties" xmlns:vt="http://schemas.openxmlformats.org/officeDocument/2006/docPropsVTypes">
  <Template>Coordinacion_Segundo_301115</Template>
  <TotalTime>650</TotalTime>
  <Words>482</Words>
  <Application>Microsoft Office PowerPoint</Application>
  <PresentationFormat>Presentación en pantalla (4:3)</PresentationFormat>
  <Paragraphs>128</Paragraphs>
  <Slides>14</Slides>
  <Notes>13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6" baseType="lpstr">
      <vt:lpstr>Coordinacion_Segundo_301115</vt:lpstr>
      <vt:lpstr>VISIO</vt:lpstr>
      <vt:lpstr>ITU Academia Member:   University of the Basque Country (UPV-EHU) </vt:lpstr>
      <vt:lpstr>Roadmap</vt:lpstr>
      <vt:lpstr>Roadmap</vt:lpstr>
      <vt:lpstr>ITU-R:</vt:lpstr>
      <vt:lpstr>ITU-R:</vt:lpstr>
      <vt:lpstr>ITU-T:</vt:lpstr>
      <vt:lpstr>A New Membership Category: ITU Academia Member</vt:lpstr>
      <vt:lpstr>UPV/EHU: Academia Member </vt:lpstr>
      <vt:lpstr>ITU Member: Active Participation</vt:lpstr>
      <vt:lpstr>Benefits to UPV/EHU research </vt:lpstr>
      <vt:lpstr>Benefits to academic UPV/EHU</vt:lpstr>
      <vt:lpstr>Nevertheless….</vt:lpstr>
      <vt:lpstr>Conclusions</vt:lpstr>
      <vt:lpstr>Diapositiva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ITU Academia Member:   University of the Basque Country (UPV-EHU)</dc:title>
  <dc:creator>jtpibara</dc:creator>
  <cp:lastModifiedBy>jtpibara</cp:lastModifiedBy>
  <cp:revision>33</cp:revision>
  <dcterms:created xsi:type="dcterms:W3CDTF">2015-12-03T10:29:00Z</dcterms:created>
  <dcterms:modified xsi:type="dcterms:W3CDTF">2015-12-08T06:21:18Z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0x010100E4F8CBD720933A409B026EF98362672B</vt:lpwstr>
  </property>
</Properties>
</file>