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478" r:id="rId2"/>
    <p:sldId id="537" r:id="rId3"/>
    <p:sldId id="522" r:id="rId4"/>
    <p:sldId id="467" r:id="rId5"/>
    <p:sldId id="421" r:id="rId6"/>
    <p:sldId id="517" r:id="rId7"/>
    <p:sldId id="536" r:id="rId8"/>
    <p:sldId id="535" r:id="rId9"/>
    <p:sldId id="532" r:id="rId10"/>
    <p:sldId id="534" r:id="rId11"/>
    <p:sldId id="47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6BE"/>
    <a:srgbClr val="2C5A97"/>
    <a:srgbClr val="B2C5E7"/>
    <a:srgbClr val="94C74C"/>
    <a:srgbClr val="FCBA24"/>
    <a:srgbClr val="E73030"/>
    <a:srgbClr val="5984C6"/>
    <a:srgbClr val="BCD0F2"/>
    <a:srgbClr val="B6C4E6"/>
    <a:srgbClr val="385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385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14" y="570"/>
      </p:cViewPr>
      <p:guideLst>
        <p:guide orient="horz" pos="1644"/>
        <p:guide pos="2876"/>
      </p:guideLst>
    </p:cSldViewPr>
  </p:slideViewPr>
  <p:outlineViewPr>
    <p:cViewPr>
      <p:scale>
        <a:sx n="33" d="100"/>
        <a:sy n="33" d="100"/>
      </p:scale>
      <p:origin x="0" y="-13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9958-55D8-4043-94CE-D5729994DB89}" type="datetimeFigureOut">
              <a:rPr lang="en-US" smtClean="0"/>
              <a:t>09/12/2015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15CE-D539-844B-BDCF-B6468A81E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2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6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6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4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3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2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3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5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09/12/2015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5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888" y="2130127"/>
            <a:ext cx="584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BCD0F2"/>
                </a:solidFill>
                <a:latin typeface="Times"/>
                <a:cs typeface="Times"/>
              </a:rPr>
              <a:t>International Telecommunication Union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BCD0F2"/>
                </a:solidFill>
                <a:latin typeface="Times"/>
                <a:cs typeface="Times"/>
              </a:rPr>
              <a:t>~ United Nations specialized agency for ICTs </a:t>
            </a:r>
            <a:endParaRPr lang="en-US" sz="20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797" y="462051"/>
            <a:ext cx="7444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150" dirty="0" smtClean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ITU and Academia</a:t>
            </a:r>
            <a:endParaRPr lang="en-US" sz="4800" spc="-150" dirty="0">
              <a:solidFill>
                <a:prstClr val="white"/>
              </a:solidFill>
              <a:latin typeface="Arial Black" panose="020B0A0402010202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0350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79736"/>
            <a:ext cx="437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Academia in the standards eco-system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8" y="4618772"/>
            <a:ext cx="977512" cy="353568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8687" y="1170278"/>
            <a:ext cx="82884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-34290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Myriad Pro SemiCond" pitchFamily="34" charset="0"/>
                <a:cs typeface="Myriad Pro SemiCond"/>
              </a:rPr>
              <a:t>Academia should take a role as </a:t>
            </a:r>
            <a:r>
              <a:rPr lang="en-US" altLang="en-US" sz="2000" b="1" dirty="0">
                <a:latin typeface="Myriad Pro SemiCond" pitchFamily="34" charset="0"/>
                <a:cs typeface="Myriad Pro SemiCond"/>
              </a:rPr>
              <a:t>a </a:t>
            </a:r>
            <a:r>
              <a:rPr lang="en-US" altLang="en-US" sz="2000" b="1" dirty="0" smtClean="0">
                <a:latin typeface="Myriad Pro SemiCond" pitchFamily="34" charset="0"/>
                <a:cs typeface="Myriad Pro SemiCond"/>
              </a:rPr>
              <a:t>stakeholder</a:t>
            </a:r>
            <a:endParaRPr lang="en-US" altLang="en-US" sz="2000" dirty="0">
              <a:latin typeface="Myriad Pro SemiCond" pitchFamily="34" charset="0"/>
              <a:cs typeface="Myriad Pro SemiCond"/>
            </a:endParaRPr>
          </a:p>
          <a:p>
            <a:pPr indent="-34290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>
                <a:latin typeface="Myriad Pro SemiCond" pitchFamily="34" charset="0"/>
                <a:cs typeface="Myriad Pro SemiCond"/>
              </a:rPr>
              <a:t>A way for </a:t>
            </a:r>
            <a:r>
              <a:rPr lang="en-US" altLang="en-US" sz="2000" b="1" dirty="0" smtClean="0">
                <a:latin typeface="Myriad Pro SemiCond" pitchFamily="34" charset="0"/>
                <a:cs typeface="Myriad Pro SemiCond"/>
              </a:rPr>
              <a:t>BSG</a:t>
            </a:r>
            <a:r>
              <a:rPr lang="en-US" altLang="en-US" sz="2000" dirty="0" smtClean="0">
                <a:latin typeface="Myriad Pro SemiCond" pitchFamily="34" charset="0"/>
                <a:cs typeface="Myriad Pro SemiCond"/>
              </a:rPr>
              <a:t> and stimulate </a:t>
            </a:r>
            <a:r>
              <a:rPr lang="en-US" altLang="en-US" sz="2000" b="1" dirty="0">
                <a:latin typeface="Myriad Pro SemiCond" pitchFamily="34" charset="0"/>
                <a:cs typeface="Myriad Pro SemiCond"/>
              </a:rPr>
              <a:t>new work</a:t>
            </a:r>
            <a:r>
              <a:rPr lang="en-US" altLang="en-US" sz="2000" dirty="0">
                <a:latin typeface="Myriad Pro SemiCond" pitchFamily="34" charset="0"/>
                <a:cs typeface="Myriad Pro SemiCond"/>
              </a:rPr>
              <a:t> in </a:t>
            </a:r>
            <a:r>
              <a:rPr lang="en-US" altLang="en-US" sz="2000" dirty="0" smtClean="0">
                <a:latin typeface="Myriad Pro SemiCond" pitchFamily="34" charset="0"/>
                <a:cs typeface="Myriad Pro SemiCond"/>
              </a:rPr>
              <a:t>standards developments</a:t>
            </a:r>
            <a:endParaRPr lang="en-US" altLang="en-US" sz="2000" dirty="0">
              <a:latin typeface="Myriad Pro SemiCond" pitchFamily="34" charset="0"/>
              <a:cs typeface="Myriad Pro SemiCon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1993" y="2873636"/>
            <a:ext cx="1781958" cy="49802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Myriad Pro SemiCond"/>
              </a:rPr>
              <a:t>Industry</a:t>
            </a:r>
            <a:endParaRPr lang="ko-KR" altLang="en-US" sz="1500" b="1" dirty="0">
              <a:solidFill>
                <a:schemeClr val="tx1"/>
              </a:solidFill>
              <a:latin typeface="Myriad Pro SemiCond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63533" y="2873636"/>
            <a:ext cx="1781958" cy="49802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Myriad Pro SemiCond"/>
              </a:rPr>
              <a:t>Customer</a:t>
            </a:r>
            <a:endParaRPr lang="ko-KR" altLang="en-US" sz="1500" b="1" dirty="0">
              <a:solidFill>
                <a:schemeClr val="tx1"/>
              </a:solidFill>
              <a:latin typeface="Myriad Pro SemiCon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7616" y="3022348"/>
            <a:ext cx="3184778" cy="228600"/>
            <a:chOff x="2637996" y="3122647"/>
            <a:chExt cx="3184778" cy="228600"/>
          </a:xfrm>
        </p:grpSpPr>
        <p:sp>
          <p:nvSpPr>
            <p:cNvPr id="15" name="Right Arrow 14"/>
            <p:cNvSpPr/>
            <p:nvPr/>
          </p:nvSpPr>
          <p:spPr>
            <a:xfrm>
              <a:off x="2637996" y="3122647"/>
              <a:ext cx="606625" cy="2286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216149" y="3122647"/>
              <a:ext cx="606625" cy="2286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74981" y="2245198"/>
            <a:ext cx="5336400" cy="589372"/>
            <a:chOff x="1595361" y="2345497"/>
            <a:chExt cx="5336400" cy="589372"/>
          </a:xfrm>
        </p:grpSpPr>
        <p:sp>
          <p:nvSpPr>
            <p:cNvPr id="9" name="Freeform 8"/>
            <p:cNvSpPr/>
            <p:nvPr/>
          </p:nvSpPr>
          <p:spPr>
            <a:xfrm>
              <a:off x="1595361" y="2345497"/>
              <a:ext cx="5336400" cy="589372"/>
            </a:xfrm>
            <a:custGeom>
              <a:avLst/>
              <a:gdLst>
                <a:gd name="connsiteX0" fmla="*/ 21771 w 6128657"/>
                <a:gd name="connsiteY0" fmla="*/ 522514 h 522514"/>
                <a:gd name="connsiteX1" fmla="*/ 0 w 6128657"/>
                <a:gd name="connsiteY1" fmla="*/ 43543 h 522514"/>
                <a:gd name="connsiteX2" fmla="*/ 6128657 w 6128657"/>
                <a:gd name="connsiteY2" fmla="*/ 0 h 522514"/>
                <a:gd name="connsiteX3" fmla="*/ 6128657 w 6128657"/>
                <a:gd name="connsiteY3" fmla="*/ 511628 h 522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8657" h="522514">
                  <a:moveTo>
                    <a:pt x="21771" y="522514"/>
                  </a:moveTo>
                  <a:lnTo>
                    <a:pt x="0" y="43543"/>
                  </a:lnTo>
                  <a:lnTo>
                    <a:pt x="6128657" y="0"/>
                  </a:lnTo>
                  <a:lnTo>
                    <a:pt x="6128657" y="511628"/>
                  </a:lnTo>
                </a:path>
              </a:pathLst>
            </a:custGeom>
            <a:noFill/>
            <a:ln w="7620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220907" y="2559917"/>
              <a:ext cx="2" cy="374952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3292019" y="2112218"/>
            <a:ext cx="2417019" cy="31924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err="1" smtClean="0">
                <a:solidFill>
                  <a:schemeClr val="tx1"/>
                </a:solidFill>
                <a:latin typeface="Myriad Pro SemiCond"/>
              </a:rPr>
              <a:t>Gov</a:t>
            </a:r>
            <a:r>
              <a:rPr lang="en-US" altLang="ko-KR" sz="1500" b="1" dirty="0" smtClean="0">
                <a:solidFill>
                  <a:schemeClr val="tx1"/>
                </a:solidFill>
                <a:latin typeface="Myriad Pro SemiCond"/>
              </a:rPr>
              <a:t>/Regulator</a:t>
            </a:r>
            <a:endParaRPr lang="ko-KR" altLang="en-US" sz="1500" b="1" dirty="0">
              <a:solidFill>
                <a:schemeClr val="tx1"/>
              </a:solidFill>
              <a:latin typeface="Myriad Pro SemiCon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74981" y="2459618"/>
            <a:ext cx="5336400" cy="1542445"/>
            <a:chOff x="1874981" y="2459618"/>
            <a:chExt cx="5336400" cy="1542445"/>
          </a:xfrm>
        </p:grpSpPr>
        <p:grpSp>
          <p:nvGrpSpPr>
            <p:cNvPr id="25" name="Group 24"/>
            <p:cNvGrpSpPr/>
            <p:nvPr/>
          </p:nvGrpSpPr>
          <p:grpSpPr>
            <a:xfrm>
              <a:off x="1874981" y="3455056"/>
              <a:ext cx="5336400" cy="547007"/>
              <a:chOff x="1595361" y="3555355"/>
              <a:chExt cx="5336400" cy="547007"/>
            </a:xfrm>
          </p:grpSpPr>
          <p:sp>
            <p:nvSpPr>
              <p:cNvPr id="21" name="Freeform 20"/>
              <p:cNvSpPr/>
              <p:nvPr/>
            </p:nvSpPr>
            <p:spPr>
              <a:xfrm flipV="1">
                <a:off x="1595361" y="3555355"/>
                <a:ext cx="5336400" cy="547007"/>
              </a:xfrm>
              <a:custGeom>
                <a:avLst/>
                <a:gdLst>
                  <a:gd name="connsiteX0" fmla="*/ 21771 w 6128657"/>
                  <a:gd name="connsiteY0" fmla="*/ 522514 h 522514"/>
                  <a:gd name="connsiteX1" fmla="*/ 0 w 6128657"/>
                  <a:gd name="connsiteY1" fmla="*/ 43543 h 522514"/>
                  <a:gd name="connsiteX2" fmla="*/ 6128657 w 6128657"/>
                  <a:gd name="connsiteY2" fmla="*/ 0 h 522514"/>
                  <a:gd name="connsiteX3" fmla="*/ 6128657 w 6128657"/>
                  <a:gd name="connsiteY3" fmla="*/ 511628 h 52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28657" h="522514">
                    <a:moveTo>
                      <a:pt x="21771" y="522514"/>
                    </a:moveTo>
                    <a:lnTo>
                      <a:pt x="0" y="43543"/>
                    </a:lnTo>
                    <a:lnTo>
                      <a:pt x="6128657" y="0"/>
                    </a:lnTo>
                    <a:lnTo>
                      <a:pt x="6128657" y="511628"/>
                    </a:lnTo>
                  </a:path>
                </a:pathLst>
              </a:custGeom>
              <a:noFill/>
              <a:ln w="76200">
                <a:solidFill>
                  <a:schemeClr val="accent2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4220907" y="3555355"/>
                <a:ext cx="2" cy="293915"/>
              </a:xfrm>
              <a:prstGeom prst="straightConnector1">
                <a:avLst/>
              </a:prstGeom>
              <a:ln w="762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5013655" y="2459618"/>
              <a:ext cx="0" cy="128935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3284307" y="3748970"/>
            <a:ext cx="2417019" cy="440872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n w="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yriad Pro SemiCond"/>
              </a:rPr>
              <a:t>Academia</a:t>
            </a:r>
            <a:endParaRPr lang="ko-KR" altLang="en-US" sz="2400" b="1" dirty="0">
              <a:ln w="0">
                <a:solidFill>
                  <a:srgbClr val="00B050"/>
                </a:solidFill>
              </a:ln>
              <a:solidFill>
                <a:srgbClr val="002060"/>
              </a:solidFill>
              <a:latin typeface="Myriad Pro SemiCon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47460" y="2873636"/>
            <a:ext cx="1781958" cy="49802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>
                <a:solidFill>
                  <a:schemeClr val="tx1"/>
                </a:solidFill>
                <a:latin typeface="Myriad Pro SemiCond"/>
              </a:rPr>
              <a:t>Provider</a:t>
            </a:r>
            <a:endParaRPr lang="ko-KR" altLang="en-US" sz="1500" b="1" dirty="0">
              <a:solidFill>
                <a:schemeClr val="tx1"/>
              </a:solidFill>
              <a:latin typeface="Myriad Pro Semi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4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72"/>
            <a:ext cx="9143987" cy="5148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8337" y="3606517"/>
            <a:ext cx="185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www.itu.int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3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88" y="205979"/>
            <a:ext cx="8229600" cy="857250"/>
          </a:xfrm>
        </p:spPr>
        <p:txBody>
          <a:bodyPr/>
          <a:lstStyle/>
          <a:p>
            <a:r>
              <a:rPr lang="en-US" altLang="ko-K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Welcome to Barcelona</a:t>
            </a:r>
            <a:endParaRPr lang="ko-KR" alt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07" y="874232"/>
            <a:ext cx="6016109" cy="39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72"/>
            <a:ext cx="9143998" cy="514807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 noChangeAspect="1"/>
          </p:cNvCxnSpPr>
          <p:nvPr/>
        </p:nvCxnSpPr>
        <p:spPr>
          <a:xfrm>
            <a:off x="1327053" y="675766"/>
            <a:ext cx="0" cy="287998"/>
          </a:xfrm>
          <a:prstGeom prst="line">
            <a:avLst/>
          </a:prstGeom>
          <a:ln w="19050" cmpd="sng">
            <a:solidFill>
              <a:srgbClr val="B2C3E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7947" y="1172727"/>
            <a:ext cx="7444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150" dirty="0" smtClean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We’ve come a long way… </a:t>
            </a:r>
            <a:endParaRPr lang="en-US" sz="6000" spc="-150" dirty="0">
              <a:solidFill>
                <a:prstClr val="white"/>
              </a:solidFill>
              <a:latin typeface="Arial Black" panose="020B0A0402010202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026" y="620639"/>
            <a:ext cx="32858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rgbClr val="B3C3EE"/>
                </a:solidFill>
                <a:latin typeface="Times"/>
                <a:cs typeface="Times"/>
              </a:rPr>
              <a:t>ITU-ACADEMIA CONSULTATION </a:t>
            </a:r>
          </a:p>
        </p:txBody>
      </p:sp>
    </p:spTree>
    <p:extLst>
      <p:ext uri="{BB962C8B-B14F-4D97-AF65-F5344CB8AC3E}">
        <p14:creationId xmlns:p14="http://schemas.microsoft.com/office/powerpoint/2010/main" val="15535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992" cy="514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6339" y="465886"/>
            <a:ext cx="462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ITU: International Telecommunication Union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298" y="2224087"/>
            <a:ext cx="1904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193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135" y="3332083"/>
            <a:ext cx="1048799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  <a:t>MEMBER STATES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5321" y="2224087"/>
            <a:ext cx="2313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700+</a:t>
            </a:r>
            <a:endParaRPr lang="en-US" sz="66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246" y="3332083"/>
            <a:ext cx="215109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  <a:t>PRIVATE-SECTOR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  <a:t/>
            </a:r>
            <a:b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</a:b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  <a:t>ORGANIZATIONS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7386" y="2224087"/>
            <a:ext cx="1765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100+</a:t>
            </a:r>
            <a:endParaRPr lang="en-US" sz="66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386" y="3332083"/>
            <a:ext cx="15586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  <a:t>ACADEMIA</a:t>
            </a:r>
            <a:b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</a:br>
            <a:r>
              <a:rPr lang="en-US" dirty="0" smtClean="0">
                <a:solidFill>
                  <a:prstClr val="black"/>
                </a:solidFill>
                <a:latin typeface="Arial Narrow" panose="020B0606020202030204" pitchFamily="34" charset="0"/>
                <a:cs typeface="Myriad Pro Cond"/>
              </a:rPr>
              <a:t>MEMBERS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316" y="1663518"/>
            <a:ext cx="190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Myriad Pro SemiCond" pitchFamily="34" charset="0"/>
                <a:cs typeface="Myriad Pro Bold SemiCond It"/>
              </a:rPr>
              <a:t>Our numbers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8" y="4562128"/>
            <a:ext cx="977512" cy="3535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279726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9374" y="1249373"/>
            <a:ext cx="2640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yriad Pro SemiCond" pitchFamily="34" charset="0"/>
                <a:cs typeface="Myriad Pro Bold SemiCond"/>
              </a:rPr>
              <a:t>Allocation </a:t>
            </a:r>
            <a:r>
              <a:rPr lang="en-US" dirty="0" smtClean="0">
                <a:latin typeface="Myriad Pro SemiCond" pitchFamily="34" charset="0"/>
                <a:cs typeface="Myriad Pro Bold SemiCond"/>
              </a:rPr>
              <a:t>of global radio spectrum and satellite orbits</a:t>
            </a:r>
            <a:endParaRPr lang="en-US" dirty="0">
              <a:latin typeface="Myriad Pro SemiCond"/>
              <a:cs typeface="Myriad Pro Semi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9374" y="2497454"/>
            <a:ext cx="264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yriad Pro SemiCond" pitchFamily="34" charset="0"/>
                <a:cs typeface="Myriad Pro Bold SemiCond"/>
              </a:rPr>
              <a:t>Bridging</a:t>
            </a:r>
            <a:r>
              <a:rPr lang="en-US" dirty="0">
                <a:latin typeface="Myriad Pro Bold SemiCond"/>
                <a:cs typeface="Myriad Pro Bold SemiCond"/>
              </a:rPr>
              <a:t> </a:t>
            </a:r>
            <a:r>
              <a:rPr lang="en-US" dirty="0">
                <a:latin typeface="Myriad Pro SemiCond"/>
                <a:cs typeface="Myriad Pro SemiCond"/>
              </a:rPr>
              <a:t>the digital divide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9374" y="3660977"/>
            <a:ext cx="2924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Myriad Pro SemiCond" pitchFamily="34" charset="0"/>
                <a:cs typeface="Myriad Pro Bold SemiCond"/>
              </a:rPr>
              <a:t>Establishing</a:t>
            </a:r>
            <a:r>
              <a:rPr lang="en-US" dirty="0">
                <a:latin typeface="Myriad Pro Bold SemiCond"/>
                <a:cs typeface="Myriad Pro Bold SemiCond"/>
              </a:rPr>
              <a:t> </a:t>
            </a:r>
            <a:r>
              <a:rPr lang="en-US" dirty="0" smtClean="0">
                <a:latin typeface="Myriad Pro SemiCond"/>
                <a:cs typeface="Myriad Pro Bold SemiCond"/>
              </a:rPr>
              <a:t>international</a:t>
            </a:r>
            <a:r>
              <a:rPr lang="en-US" dirty="0" smtClean="0">
                <a:latin typeface="Myriad Pro SemiCond"/>
                <a:cs typeface="Myriad Pro SemiCond"/>
              </a:rPr>
              <a:t> </a:t>
            </a:r>
            <a:r>
              <a:rPr lang="en-US" dirty="0">
                <a:latin typeface="Myriad Pro SemiCond"/>
                <a:cs typeface="Myriad Pro SemiCond"/>
              </a:rPr>
              <a:t>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175" y="1489330"/>
            <a:ext cx="1181100" cy="2590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672" y="1371521"/>
            <a:ext cx="6604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524449"/>
            <a:ext cx="711200" cy="495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640" y="3790425"/>
            <a:ext cx="6096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7668" y="3001889"/>
            <a:ext cx="25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E8EDE"/>
                </a:solidFill>
                <a:latin typeface="Myriad Pro SemiCond" pitchFamily="34" charset="0"/>
                <a:cs typeface="Myriad Pro Bold SemiCond"/>
              </a:rPr>
              <a:t> ‘Committed to Connecting the World’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587" y="1495235"/>
            <a:ext cx="1876533" cy="1688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58" y="4562128"/>
            <a:ext cx="977512" cy="3535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3451" y="480358"/>
            <a:ext cx="4625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ITU: International Telecommunication Union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4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437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Standard/-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ization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8" y="4790728"/>
            <a:ext cx="977512" cy="35356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84887" y="1015554"/>
            <a:ext cx="7856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85750">
              <a:buFont typeface="Wingdings" panose="05000000000000000000" pitchFamily="2" charset="2"/>
              <a:buChar char="§"/>
            </a:pPr>
            <a:r>
              <a:rPr lang="en-US" altLang="ko-KR" dirty="0"/>
              <a:t>Not an objective (target </a:t>
            </a:r>
            <a:r>
              <a:rPr lang="en-US" altLang="ko-KR" dirty="0" smtClean="0"/>
              <a:t>nor </a:t>
            </a:r>
            <a:r>
              <a:rPr lang="en-US" altLang="ko-KR" dirty="0"/>
              <a:t>goal): </a:t>
            </a:r>
            <a:r>
              <a:rPr lang="en-US" altLang="ko-KR" b="1" u="sng" dirty="0"/>
              <a:t>A TOOL</a:t>
            </a:r>
            <a:r>
              <a:rPr lang="en-US" altLang="ko-KR" dirty="0"/>
              <a:t>, Enabler, coordinator and facilitator</a:t>
            </a:r>
          </a:p>
          <a:p>
            <a:pPr marL="0" lvl="1" indent="-316531">
              <a:buFont typeface="Wingdings" panose="05000000000000000000" pitchFamily="2" charset="2"/>
              <a:buChar char="§"/>
            </a:pPr>
            <a:r>
              <a:rPr lang="en-US" altLang="ko-KR" dirty="0"/>
              <a:t>A part of </a:t>
            </a:r>
            <a:r>
              <a:rPr lang="en-US" altLang="ko-KR" dirty="0" smtClean="0"/>
              <a:t>eco-environments </a:t>
            </a:r>
            <a:r>
              <a:rPr lang="en-US" altLang="ko-KR" dirty="0"/>
              <a:t>movement: </a:t>
            </a:r>
            <a:r>
              <a:rPr lang="en-US" altLang="ko-KR" b="1" dirty="0" smtClean="0"/>
              <a:t>Market </a:t>
            </a:r>
            <a:r>
              <a:rPr lang="en-US" altLang="ko-KR" b="1" dirty="0">
                <a:sym typeface="Wingdings" panose="05000000000000000000" pitchFamily="2" charset="2"/>
              </a:rPr>
              <a:t> </a:t>
            </a:r>
            <a:r>
              <a:rPr lang="en-US" altLang="ko-KR" b="1" dirty="0"/>
              <a:t>Technology </a:t>
            </a:r>
            <a:r>
              <a:rPr lang="en-US" altLang="ko-KR" b="1" dirty="0">
                <a:sym typeface="Wingdings" panose="05000000000000000000" pitchFamily="2" charset="2"/>
              </a:rPr>
              <a:t> </a:t>
            </a:r>
            <a:r>
              <a:rPr lang="en-US" altLang="ko-KR" b="1" dirty="0" smtClean="0"/>
              <a:t>Standard</a:t>
            </a:r>
            <a:br>
              <a:rPr lang="en-US" altLang="ko-KR" b="1" dirty="0" smtClean="0"/>
            </a:br>
            <a:r>
              <a:rPr lang="en-US" altLang="ko-KR" b="1" dirty="0" smtClean="0"/>
              <a:t>      </a:t>
            </a:r>
            <a:r>
              <a:rPr lang="en-US" altLang="ko-KR" b="1" dirty="0">
                <a:sym typeface="Wingdings" panose="05000000000000000000" pitchFamily="2" charset="2"/>
              </a:rPr>
              <a:t> </a:t>
            </a:r>
            <a:r>
              <a:rPr lang="en-US" altLang="ko-KR" b="1" dirty="0"/>
              <a:t>Product </a:t>
            </a:r>
            <a:r>
              <a:rPr lang="en-US" altLang="ko-KR" b="1" dirty="0">
                <a:sym typeface="Wingdings" panose="05000000000000000000" pitchFamily="2" charset="2"/>
              </a:rPr>
              <a:t> U</a:t>
            </a:r>
            <a:r>
              <a:rPr lang="en-US" altLang="ko-KR" b="1" dirty="0"/>
              <a:t>ser needs </a:t>
            </a:r>
            <a:r>
              <a:rPr lang="en-US" altLang="ko-KR" b="1" dirty="0">
                <a:sym typeface="Wingdings" panose="05000000000000000000" pitchFamily="2" charset="2"/>
              </a:rPr>
              <a:t> </a:t>
            </a:r>
            <a:r>
              <a:rPr lang="en-US" altLang="ko-KR" b="1" dirty="0"/>
              <a:t>Market</a:t>
            </a:r>
          </a:p>
        </p:txBody>
      </p:sp>
      <p:grpSp>
        <p:nvGrpSpPr>
          <p:cNvPr id="80" name="그룹 66"/>
          <p:cNvGrpSpPr/>
          <p:nvPr/>
        </p:nvGrpSpPr>
        <p:grpSpPr>
          <a:xfrm>
            <a:off x="5853783" y="2138968"/>
            <a:ext cx="1251450" cy="2081671"/>
            <a:chOff x="6292912" y="2753860"/>
            <a:chExt cx="1338263" cy="3381375"/>
          </a:xfrm>
        </p:grpSpPr>
        <p:sp>
          <p:nvSpPr>
            <p:cNvPr id="81" name="직사각형 46"/>
            <p:cNvSpPr/>
            <p:nvPr/>
          </p:nvSpPr>
          <p:spPr>
            <a:xfrm>
              <a:off x="6805674" y="3104698"/>
              <a:ext cx="825501" cy="273208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  <a:t>New</a:t>
              </a:r>
              <a:b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</a:br>
              <a: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  <a:t>products</a:t>
              </a:r>
              <a:endParaRPr lang="ko-KR" altLang="en-US" sz="1247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82" name="오른쪽 중괄호 54"/>
            <p:cNvSpPr/>
            <p:nvPr/>
          </p:nvSpPr>
          <p:spPr>
            <a:xfrm>
              <a:off x="6292912" y="2753860"/>
              <a:ext cx="436563" cy="3381375"/>
            </a:xfrm>
            <a:prstGeom prst="rightBrace">
              <a:avLst>
                <a:gd name="adj1" fmla="val 29263"/>
                <a:gd name="adj2" fmla="val 48371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ea typeface="굴림" pitchFamily="50" charset="-127"/>
              </a:endParaRPr>
            </a:p>
          </p:txBody>
        </p:sp>
      </p:grpSp>
      <p:grpSp>
        <p:nvGrpSpPr>
          <p:cNvPr id="83" name="그룹 58"/>
          <p:cNvGrpSpPr/>
          <p:nvPr/>
        </p:nvGrpSpPr>
        <p:grpSpPr>
          <a:xfrm>
            <a:off x="516209" y="2001108"/>
            <a:ext cx="1616636" cy="2337727"/>
            <a:chOff x="750951" y="2569710"/>
            <a:chExt cx="1728781" cy="3797303"/>
          </a:xfrm>
        </p:grpSpPr>
        <p:sp>
          <p:nvSpPr>
            <p:cNvPr id="84" name="직사각형 48"/>
            <p:cNvSpPr/>
            <p:nvPr/>
          </p:nvSpPr>
          <p:spPr>
            <a:xfrm>
              <a:off x="1009711" y="4912859"/>
              <a:ext cx="1100933" cy="111283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85" name="이등변 삼각형 49"/>
            <p:cNvSpPr/>
            <p:nvPr/>
          </p:nvSpPr>
          <p:spPr>
            <a:xfrm>
              <a:off x="1009711" y="3061835"/>
              <a:ext cx="1087438" cy="981074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86" name="아래쪽 화살표 50"/>
            <p:cNvSpPr/>
            <p:nvPr/>
          </p:nvSpPr>
          <p:spPr>
            <a:xfrm flipV="1">
              <a:off x="1120836" y="4273098"/>
              <a:ext cx="865188" cy="441325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87" name="TextBox 69"/>
            <p:cNvSpPr txBox="1">
              <a:spLocks noChangeArrowheads="1"/>
            </p:cNvSpPr>
            <p:nvPr/>
          </p:nvSpPr>
          <p:spPr bwMode="auto">
            <a:xfrm>
              <a:off x="750951" y="2569710"/>
              <a:ext cx="1640868" cy="426928"/>
            </a:xfrm>
            <a:prstGeom prst="rect">
              <a:avLst/>
            </a:prstGeom>
            <a:solidFill>
              <a:srgbClr val="FFFF00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en-US" altLang="ko-KR" sz="1108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Market Change</a:t>
              </a:r>
              <a:endParaRPr lang="ko-KR" altLang="en-US" sz="1108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88" name="TextBox 70"/>
            <p:cNvSpPr txBox="1">
              <a:spLocks noChangeArrowheads="1"/>
            </p:cNvSpPr>
            <p:nvPr/>
          </p:nvSpPr>
          <p:spPr bwMode="auto">
            <a:xfrm>
              <a:off x="1201802" y="5097667"/>
              <a:ext cx="746021" cy="70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ko-KR" sz="1108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Existing</a:t>
              </a:r>
            </a:p>
            <a:p>
              <a:r>
                <a:rPr lang="en-US" altLang="ko-KR" sz="1108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Markets</a:t>
              </a:r>
              <a:endParaRPr lang="ko-KR" altLang="en-US" sz="1108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89" name="TextBox 71"/>
            <p:cNvSpPr txBox="1">
              <a:spLocks noChangeArrowheads="1"/>
            </p:cNvSpPr>
            <p:nvPr/>
          </p:nvSpPr>
          <p:spPr bwMode="auto">
            <a:xfrm>
              <a:off x="1193072" y="3388859"/>
              <a:ext cx="752878" cy="70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en-US" altLang="ko-KR" sz="1108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New</a:t>
              </a:r>
              <a:br>
                <a:rPr lang="en-US" altLang="ko-KR" sz="1108" b="1" dirty="0">
                  <a:solidFill>
                    <a:schemeClr val="tx1"/>
                  </a:solidFill>
                  <a:ea typeface="굴림" panose="020B0600000101010101" pitchFamily="50" charset="-127"/>
                </a:rPr>
              </a:br>
              <a:r>
                <a:rPr lang="en-US" altLang="ko-KR" sz="1108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Markets</a:t>
              </a:r>
              <a:endParaRPr lang="ko-KR" altLang="en-US" sz="1108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cxnSp>
          <p:nvCxnSpPr>
            <p:cNvPr id="90" name="직선 연결선 55"/>
            <p:cNvCxnSpPr/>
            <p:nvPr/>
          </p:nvCxnSpPr>
          <p:spPr>
            <a:xfrm flipH="1">
              <a:off x="2468806" y="2588760"/>
              <a:ext cx="10926" cy="377825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그룹 67"/>
          <p:cNvGrpSpPr/>
          <p:nvPr/>
        </p:nvGrpSpPr>
        <p:grpSpPr>
          <a:xfrm>
            <a:off x="7239578" y="2346790"/>
            <a:ext cx="1218046" cy="1681951"/>
            <a:chOff x="7739918" y="3131220"/>
            <a:chExt cx="1302543" cy="2732087"/>
          </a:xfrm>
        </p:grpSpPr>
        <p:sp>
          <p:nvSpPr>
            <p:cNvPr id="92" name="직사각형 47"/>
            <p:cNvSpPr/>
            <p:nvPr/>
          </p:nvSpPr>
          <p:spPr>
            <a:xfrm>
              <a:off x="8267761" y="3131220"/>
              <a:ext cx="774700" cy="273208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  <a:t>New</a:t>
              </a:r>
              <a:b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</a:br>
              <a: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  <a:t>User</a:t>
              </a:r>
              <a:b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</a:br>
              <a:r>
                <a:rPr lang="en-US" altLang="ko-KR" sz="1247" b="1" dirty="0">
                  <a:solidFill>
                    <a:schemeClr val="tx1"/>
                  </a:solidFill>
                  <a:ea typeface="굴림" pitchFamily="50" charset="-127"/>
                </a:rPr>
                <a:t>needs</a:t>
              </a:r>
              <a:endParaRPr lang="ko-KR" altLang="en-US" sz="1247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3" name="아래쪽 화살표 57"/>
            <p:cNvSpPr/>
            <p:nvPr/>
          </p:nvSpPr>
          <p:spPr>
            <a:xfrm rot="5400000" flipV="1">
              <a:off x="7475599" y="4232616"/>
              <a:ext cx="936625" cy="407988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</p:grpSp>
      <p:grpSp>
        <p:nvGrpSpPr>
          <p:cNvPr id="94" name="그룹 61"/>
          <p:cNvGrpSpPr/>
          <p:nvPr/>
        </p:nvGrpSpPr>
        <p:grpSpPr>
          <a:xfrm>
            <a:off x="2120222" y="1998177"/>
            <a:ext cx="1807415" cy="2657387"/>
            <a:chOff x="2448778" y="2564948"/>
            <a:chExt cx="1932796" cy="4316543"/>
          </a:xfrm>
        </p:grpSpPr>
        <p:sp>
          <p:nvSpPr>
            <p:cNvPr id="95" name="직사각형 3"/>
            <p:cNvSpPr/>
            <p:nvPr/>
          </p:nvSpPr>
          <p:spPr>
            <a:xfrm>
              <a:off x="2697225" y="5100185"/>
              <a:ext cx="244475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6" name="직사각형 4"/>
            <p:cNvSpPr/>
            <p:nvPr/>
          </p:nvSpPr>
          <p:spPr>
            <a:xfrm>
              <a:off x="3244912" y="5043035"/>
              <a:ext cx="244475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7" name="직사각형 5"/>
            <p:cNvSpPr/>
            <p:nvPr/>
          </p:nvSpPr>
          <p:spPr>
            <a:xfrm>
              <a:off x="2744850" y="5493885"/>
              <a:ext cx="242887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8" name="직사각형 6"/>
            <p:cNvSpPr/>
            <p:nvPr/>
          </p:nvSpPr>
          <p:spPr>
            <a:xfrm>
              <a:off x="3578286" y="5403398"/>
              <a:ext cx="242888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99" name="직사각형 7"/>
            <p:cNvSpPr/>
            <p:nvPr/>
          </p:nvSpPr>
          <p:spPr>
            <a:xfrm>
              <a:off x="3881500" y="5103360"/>
              <a:ext cx="242887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0" name="직사각형 8"/>
            <p:cNvSpPr/>
            <p:nvPr/>
          </p:nvSpPr>
          <p:spPr>
            <a:xfrm>
              <a:off x="3071875" y="5208135"/>
              <a:ext cx="244475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1" name="직사각형 9"/>
            <p:cNvSpPr/>
            <p:nvPr/>
          </p:nvSpPr>
          <p:spPr>
            <a:xfrm>
              <a:off x="3406836" y="5547860"/>
              <a:ext cx="242888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2" name="직사각형 10"/>
            <p:cNvSpPr/>
            <p:nvPr/>
          </p:nvSpPr>
          <p:spPr>
            <a:xfrm>
              <a:off x="3902137" y="5546272"/>
              <a:ext cx="244475" cy="2651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3" name="직사각형 11"/>
            <p:cNvSpPr/>
            <p:nvPr/>
          </p:nvSpPr>
          <p:spPr>
            <a:xfrm>
              <a:off x="3062350" y="5682798"/>
              <a:ext cx="244475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4" name="직사각형 12"/>
            <p:cNvSpPr/>
            <p:nvPr/>
          </p:nvSpPr>
          <p:spPr>
            <a:xfrm>
              <a:off x="2674999" y="3086769"/>
              <a:ext cx="550862" cy="2778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5" name="직사각형 13"/>
            <p:cNvSpPr/>
            <p:nvPr/>
          </p:nvSpPr>
          <p:spPr>
            <a:xfrm>
              <a:off x="2722625" y="3453948"/>
              <a:ext cx="244475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6" name="직사각형 14"/>
            <p:cNvSpPr/>
            <p:nvPr/>
          </p:nvSpPr>
          <p:spPr>
            <a:xfrm>
              <a:off x="3556061" y="3363460"/>
              <a:ext cx="242888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7" name="직사각형 15"/>
            <p:cNvSpPr/>
            <p:nvPr/>
          </p:nvSpPr>
          <p:spPr>
            <a:xfrm>
              <a:off x="3815623" y="3103206"/>
              <a:ext cx="242887" cy="26511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8" name="직사각형 16"/>
            <p:cNvSpPr/>
            <p:nvPr/>
          </p:nvSpPr>
          <p:spPr>
            <a:xfrm>
              <a:off x="3881500" y="3506335"/>
              <a:ext cx="242887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09" name="직사각형 17"/>
            <p:cNvSpPr/>
            <p:nvPr/>
          </p:nvSpPr>
          <p:spPr>
            <a:xfrm>
              <a:off x="3040125" y="3642860"/>
              <a:ext cx="244475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0" name="이등변 삼각형 18"/>
            <p:cNvSpPr/>
            <p:nvPr/>
          </p:nvSpPr>
          <p:spPr>
            <a:xfrm>
              <a:off x="3082986" y="3158673"/>
              <a:ext cx="304800" cy="300037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1" name="이등변 삼각형 19"/>
            <p:cNvSpPr/>
            <p:nvPr/>
          </p:nvSpPr>
          <p:spPr>
            <a:xfrm>
              <a:off x="3478275" y="3103109"/>
              <a:ext cx="306387" cy="298450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2" name="이등변 삼각형 20"/>
            <p:cNvSpPr/>
            <p:nvPr/>
          </p:nvSpPr>
          <p:spPr>
            <a:xfrm>
              <a:off x="2816286" y="3531734"/>
              <a:ext cx="306388" cy="300038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3" name="이등변 삼각형 21"/>
            <p:cNvSpPr/>
            <p:nvPr/>
          </p:nvSpPr>
          <p:spPr>
            <a:xfrm>
              <a:off x="3335400" y="3609522"/>
              <a:ext cx="306387" cy="298450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4" name="이등변 삼각형 22"/>
            <p:cNvSpPr/>
            <p:nvPr/>
          </p:nvSpPr>
          <p:spPr>
            <a:xfrm>
              <a:off x="3783075" y="3620634"/>
              <a:ext cx="306387" cy="298450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5" name="아래쪽 화살표 23"/>
            <p:cNvSpPr/>
            <p:nvPr/>
          </p:nvSpPr>
          <p:spPr>
            <a:xfrm flipV="1">
              <a:off x="2990911" y="4273098"/>
              <a:ext cx="865188" cy="441325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16" name="TextBox 37"/>
            <p:cNvSpPr txBox="1">
              <a:spLocks noChangeArrowheads="1"/>
            </p:cNvSpPr>
            <p:nvPr/>
          </p:nvSpPr>
          <p:spPr bwMode="auto">
            <a:xfrm>
              <a:off x="2521797" y="5974897"/>
              <a:ext cx="1843089" cy="39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ko-KR" sz="969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Existing </a:t>
              </a:r>
              <a:r>
                <a:rPr lang="en-US" altLang="ko-KR" sz="969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useful technology</a:t>
              </a:r>
              <a:endParaRPr lang="ko-KR" altLang="en-US" sz="969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17" name="TextBox 38"/>
            <p:cNvSpPr txBox="1">
              <a:spLocks noChangeArrowheads="1"/>
            </p:cNvSpPr>
            <p:nvPr/>
          </p:nvSpPr>
          <p:spPr bwMode="auto">
            <a:xfrm>
              <a:off x="2448778" y="3912735"/>
              <a:ext cx="1921965" cy="39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ko-KR" sz="969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Future required t</a:t>
              </a:r>
              <a:r>
                <a:rPr lang="en-US" altLang="ko-KR" sz="969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echnology</a:t>
              </a:r>
              <a:endParaRPr lang="ko-KR" altLang="en-US" sz="969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18" name="TextBox 39"/>
            <p:cNvSpPr txBox="1">
              <a:spLocks noChangeArrowheads="1"/>
            </p:cNvSpPr>
            <p:nvPr/>
          </p:nvSpPr>
          <p:spPr bwMode="auto">
            <a:xfrm>
              <a:off x="2563874" y="2569711"/>
              <a:ext cx="1739900" cy="426928"/>
            </a:xfrm>
            <a:prstGeom prst="rect">
              <a:avLst/>
            </a:prstGeom>
            <a:solidFill>
              <a:srgbClr val="FFFF00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en-US" altLang="ko-KR" sz="1108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New Technology</a:t>
              </a:r>
              <a:endParaRPr lang="ko-KR" altLang="en-US" sz="1108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cxnSp>
          <p:nvCxnSpPr>
            <p:cNvPr id="119" name="직선 연결선 56"/>
            <p:cNvCxnSpPr/>
            <p:nvPr/>
          </p:nvCxnSpPr>
          <p:spPr>
            <a:xfrm flipH="1">
              <a:off x="4381561" y="2564948"/>
              <a:ext cx="13" cy="375874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59"/>
            <p:cNvCxnSpPr/>
            <p:nvPr/>
          </p:nvCxnSpPr>
          <p:spPr>
            <a:xfrm>
              <a:off x="2563874" y="6462260"/>
              <a:ext cx="1739900" cy="3175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87"/>
            <p:cNvSpPr txBox="1">
              <a:spLocks noChangeArrowheads="1"/>
            </p:cNvSpPr>
            <p:nvPr/>
          </p:nvSpPr>
          <p:spPr bwMode="auto">
            <a:xfrm>
              <a:off x="2698812" y="6478134"/>
              <a:ext cx="1526345" cy="31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ko-KR" altLang="en-US" sz="831" b="1">
                  <a:ea typeface="굴림" panose="020B0600000101010101" pitchFamily="50" charset="-127"/>
                </a:rPr>
                <a:t>문제분석</a:t>
              </a:r>
              <a:r>
                <a:rPr lang="en-US" altLang="ko-KR" sz="831" b="1">
                  <a:ea typeface="굴림" panose="020B0600000101010101" pitchFamily="50" charset="-127"/>
                </a:rPr>
                <a:t>·</a:t>
              </a:r>
              <a:r>
                <a:rPr lang="ko-KR" altLang="en-US" sz="831" b="1">
                  <a:ea typeface="굴림" panose="020B0600000101010101" pitchFamily="50" charset="-127"/>
                </a:rPr>
                <a:t>방향파악</a:t>
              </a:r>
            </a:p>
          </p:txBody>
        </p:sp>
        <p:sp>
          <p:nvSpPr>
            <p:cNvPr id="122" name="TextBox 88"/>
            <p:cNvSpPr txBox="1">
              <a:spLocks noChangeArrowheads="1"/>
            </p:cNvSpPr>
            <p:nvPr/>
          </p:nvSpPr>
          <p:spPr bwMode="auto">
            <a:xfrm>
              <a:off x="2876966" y="6489248"/>
              <a:ext cx="1083719" cy="39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en-US" altLang="ko-KR" sz="969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Identify Issues</a:t>
              </a:r>
              <a:endParaRPr lang="ko-KR" altLang="en-US" sz="969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</p:grpSp>
      <p:grpSp>
        <p:nvGrpSpPr>
          <p:cNvPr id="123" name="그룹 62"/>
          <p:cNvGrpSpPr/>
          <p:nvPr/>
        </p:nvGrpSpPr>
        <p:grpSpPr>
          <a:xfrm>
            <a:off x="4036578" y="2001108"/>
            <a:ext cx="1963059" cy="2629265"/>
            <a:chOff x="4489335" y="2569710"/>
            <a:chExt cx="2099236" cy="4270862"/>
          </a:xfrm>
        </p:grpSpPr>
        <p:sp>
          <p:nvSpPr>
            <p:cNvPr id="124" name="직사각형 27"/>
            <p:cNvSpPr/>
            <p:nvPr/>
          </p:nvSpPr>
          <p:spPr>
            <a:xfrm>
              <a:off x="4729225" y="5087485"/>
              <a:ext cx="244475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25" name="직사각형 28"/>
            <p:cNvSpPr/>
            <p:nvPr/>
          </p:nvSpPr>
          <p:spPr>
            <a:xfrm>
              <a:off x="5276912" y="5030335"/>
              <a:ext cx="244475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26" name="직사각형 29"/>
            <p:cNvSpPr/>
            <p:nvPr/>
          </p:nvSpPr>
          <p:spPr>
            <a:xfrm>
              <a:off x="4778436" y="5479597"/>
              <a:ext cx="242888" cy="2651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27" name="직사각형 30"/>
            <p:cNvSpPr/>
            <p:nvPr/>
          </p:nvSpPr>
          <p:spPr>
            <a:xfrm>
              <a:off x="5608700" y="5390698"/>
              <a:ext cx="244475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28" name="직사각형 31"/>
            <p:cNvSpPr/>
            <p:nvPr/>
          </p:nvSpPr>
          <p:spPr>
            <a:xfrm>
              <a:off x="5913500" y="5090660"/>
              <a:ext cx="242887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29" name="직사각형 32"/>
            <p:cNvSpPr/>
            <p:nvPr/>
          </p:nvSpPr>
          <p:spPr>
            <a:xfrm>
              <a:off x="5103875" y="5195435"/>
              <a:ext cx="244475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0" name="직사각형 33"/>
            <p:cNvSpPr/>
            <p:nvPr/>
          </p:nvSpPr>
          <p:spPr>
            <a:xfrm>
              <a:off x="5438836" y="5535160"/>
              <a:ext cx="242888" cy="26511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1" name="직사각형 34"/>
            <p:cNvSpPr/>
            <p:nvPr/>
          </p:nvSpPr>
          <p:spPr>
            <a:xfrm>
              <a:off x="5935725" y="5533572"/>
              <a:ext cx="242887" cy="2651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2" name="직사각형 35"/>
            <p:cNvSpPr/>
            <p:nvPr/>
          </p:nvSpPr>
          <p:spPr>
            <a:xfrm>
              <a:off x="5094350" y="5670098"/>
              <a:ext cx="242887" cy="26352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3" name="직사각형 36"/>
            <p:cNvSpPr/>
            <p:nvPr/>
          </p:nvSpPr>
          <p:spPr>
            <a:xfrm>
              <a:off x="4706999" y="3233204"/>
              <a:ext cx="550862" cy="2778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4" name="이등변 삼각형 37"/>
            <p:cNvSpPr/>
            <p:nvPr/>
          </p:nvSpPr>
          <p:spPr>
            <a:xfrm>
              <a:off x="5053623" y="3348035"/>
              <a:ext cx="306388" cy="300036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5" name="이등변 삼각형 38"/>
            <p:cNvSpPr/>
            <p:nvPr/>
          </p:nvSpPr>
          <p:spPr>
            <a:xfrm>
              <a:off x="5510275" y="3209760"/>
              <a:ext cx="306387" cy="298449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6" name="이등변 삼각형 39"/>
            <p:cNvSpPr/>
            <p:nvPr/>
          </p:nvSpPr>
          <p:spPr>
            <a:xfrm>
              <a:off x="4849875" y="3519034"/>
              <a:ext cx="306387" cy="300038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7" name="이등변 삼각형 40"/>
            <p:cNvSpPr/>
            <p:nvPr/>
          </p:nvSpPr>
          <p:spPr>
            <a:xfrm>
              <a:off x="5368986" y="3596822"/>
              <a:ext cx="304800" cy="298450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8" name="이등변 삼각형 41"/>
            <p:cNvSpPr/>
            <p:nvPr/>
          </p:nvSpPr>
          <p:spPr>
            <a:xfrm>
              <a:off x="5797615" y="3581411"/>
              <a:ext cx="306387" cy="298449"/>
            </a:xfrm>
            <a:prstGeom prst="triangl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39" name="아래쪽 화살표 42"/>
            <p:cNvSpPr/>
            <p:nvPr/>
          </p:nvSpPr>
          <p:spPr>
            <a:xfrm flipV="1">
              <a:off x="5024499" y="4273098"/>
              <a:ext cx="863600" cy="441325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ko-KR" altLang="en-US" sz="1247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40" name="TextBox 61"/>
            <p:cNvSpPr txBox="1">
              <a:spLocks noChangeArrowheads="1"/>
            </p:cNvSpPr>
            <p:nvPr/>
          </p:nvSpPr>
          <p:spPr bwMode="auto">
            <a:xfrm>
              <a:off x="4550447" y="5974898"/>
              <a:ext cx="1776589" cy="39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en-US" altLang="ko-KR" sz="969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Existing </a:t>
              </a:r>
              <a:r>
                <a:rPr lang="en-US" altLang="ko-KR" sz="969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useful standards</a:t>
              </a:r>
              <a:endParaRPr lang="ko-KR" altLang="en-US" sz="969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41" name="TextBox 62"/>
            <p:cNvSpPr txBox="1">
              <a:spLocks noChangeArrowheads="1"/>
            </p:cNvSpPr>
            <p:nvPr/>
          </p:nvSpPr>
          <p:spPr bwMode="auto">
            <a:xfrm>
              <a:off x="4514912" y="3912734"/>
              <a:ext cx="1834540" cy="39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ko-KR" sz="969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Future required </a:t>
              </a:r>
              <a:r>
                <a:rPr lang="en-US" altLang="ko-KR" sz="969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standards</a:t>
              </a:r>
              <a:endParaRPr lang="ko-KR" altLang="en-US" sz="969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sp>
          <p:nvSpPr>
            <p:cNvPr id="142" name="TextBox 63"/>
            <p:cNvSpPr txBox="1">
              <a:spLocks noChangeArrowheads="1"/>
            </p:cNvSpPr>
            <p:nvPr/>
          </p:nvSpPr>
          <p:spPr bwMode="auto">
            <a:xfrm>
              <a:off x="4489335" y="2569710"/>
              <a:ext cx="1776589" cy="426928"/>
            </a:xfrm>
            <a:prstGeom prst="rect">
              <a:avLst/>
            </a:prstGeom>
            <a:solidFill>
              <a:srgbClr val="FFFF00"/>
            </a:solidFill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en-US" altLang="ko-KR" sz="1108" b="1" dirty="0" smtClean="0">
                  <a:solidFill>
                    <a:schemeClr val="tx1"/>
                  </a:solidFill>
                  <a:ea typeface="굴림" panose="020B0600000101010101" pitchFamily="50" charset="-127"/>
                </a:rPr>
                <a:t>New Standards</a:t>
              </a:r>
              <a:endParaRPr lang="ko-KR" altLang="en-US" sz="1108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  <p:cxnSp>
          <p:nvCxnSpPr>
            <p:cNvPr id="143" name="직선 연결선 60"/>
            <p:cNvCxnSpPr/>
            <p:nvPr/>
          </p:nvCxnSpPr>
          <p:spPr>
            <a:xfrm>
              <a:off x="4606986" y="6457497"/>
              <a:ext cx="1658938" cy="12700"/>
            </a:xfrm>
            <a:prstGeom prst="line">
              <a:avLst/>
            </a:prstGeom>
            <a:ln w="6350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89"/>
            <p:cNvSpPr txBox="1">
              <a:spLocks noChangeArrowheads="1"/>
            </p:cNvSpPr>
            <p:nvPr/>
          </p:nvSpPr>
          <p:spPr bwMode="auto">
            <a:xfrm>
              <a:off x="4768166" y="6491772"/>
              <a:ext cx="1820405" cy="34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ko-KR" sz="969" b="1" dirty="0">
                  <a:solidFill>
                    <a:schemeClr val="tx1"/>
                  </a:solidFill>
                  <a:ea typeface="굴림" panose="020B0600000101010101" pitchFamily="50" charset="-127"/>
                </a:rPr>
                <a:t>Develop Standards</a:t>
              </a:r>
              <a:endParaRPr lang="ko-KR" altLang="en-US" sz="969" b="1" dirty="0">
                <a:solidFill>
                  <a:schemeClr val="tx1"/>
                </a:solidFill>
                <a:ea typeface="굴림" panose="020B0600000101010101" pitchFamily="50" charset="-127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7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50256"/>
            <a:ext cx="437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Academia and ITU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8" y="4790728"/>
            <a:ext cx="977512" cy="353568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484219" y="1118813"/>
            <a:ext cx="78564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25" lvl="1" indent="-40005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Academia participate(d) as a delegation of MS or SM</a:t>
            </a:r>
          </a:p>
          <a:p>
            <a:pPr marL="492125" lvl="1" indent="-40005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1</a:t>
            </a:r>
            <a:r>
              <a:rPr lang="en-US" altLang="ko-KR" sz="2400" baseline="30000" dirty="0" smtClean="0"/>
              <a:t>st</a:t>
            </a:r>
            <a:r>
              <a:rPr lang="en-US" altLang="ko-KR" sz="2400" dirty="0" smtClean="0"/>
              <a:t> Academia and ITU Consultation: 2007 (ITU-T and Academia) </a:t>
            </a:r>
            <a:r>
              <a:rPr lang="en-US" altLang="ko-KR" sz="2400" dirty="0" smtClean="0">
                <a:sym typeface="Wingdings" panose="05000000000000000000" pitchFamily="2" charset="2"/>
              </a:rPr>
              <a:t> Kaleidoscope</a:t>
            </a:r>
            <a:endParaRPr lang="en-US" altLang="ko-KR" sz="2400" dirty="0"/>
          </a:p>
          <a:p>
            <a:pPr marL="492125" lvl="1" indent="-40005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Brief History of Academia membership:</a:t>
            </a:r>
          </a:p>
          <a:p>
            <a:pPr marL="949325" lvl="2" indent="-400050">
              <a:buFont typeface="Wingdings" panose="05000000000000000000" pitchFamily="2" charset="2"/>
              <a:buChar char="ü"/>
            </a:pPr>
            <a:r>
              <a:rPr lang="en-US" altLang="ko-KR" sz="2000" dirty="0"/>
              <a:t>Resolution 169 </a:t>
            </a:r>
            <a:r>
              <a:rPr lang="en-US" altLang="ko-KR" sz="2000" dirty="0" smtClean="0"/>
              <a:t>ITU </a:t>
            </a:r>
            <a:r>
              <a:rPr lang="en-US" altLang="ko-KR" sz="2000" dirty="0"/>
              <a:t>Plenipotentiary Conference (PP-10), held in Guadalajara, Mexico, in October </a:t>
            </a:r>
            <a:r>
              <a:rPr lang="en-US" altLang="ko-KR" sz="2000" dirty="0" smtClean="0"/>
              <a:t>2010 </a:t>
            </a:r>
            <a:r>
              <a:rPr lang="en-US" altLang="ko-KR" sz="2000" dirty="0" smtClean="0">
                <a:sym typeface="Wingdings" panose="05000000000000000000" pitchFamily="2" charset="2"/>
              </a:rPr>
              <a:t> 12 Members at </a:t>
            </a:r>
            <a:r>
              <a:rPr lang="en-US" altLang="ko-KR" sz="2000" dirty="0" smtClean="0"/>
              <a:t>14 </a:t>
            </a:r>
            <a:r>
              <a:rPr lang="en-US" altLang="ko-KR" sz="2000" dirty="0"/>
              <a:t>January </a:t>
            </a:r>
            <a:r>
              <a:rPr lang="en-US" altLang="ko-KR" sz="2000" dirty="0" smtClean="0"/>
              <a:t>2011 (today 108 Members)</a:t>
            </a:r>
          </a:p>
          <a:p>
            <a:pPr marL="949325" lvl="2" indent="-400050">
              <a:buFont typeface="Wingdings" panose="05000000000000000000" pitchFamily="2" charset="2"/>
              <a:buChar char="ü"/>
            </a:pPr>
            <a:r>
              <a:rPr lang="en-US" altLang="ko-KR" sz="2000" dirty="0" smtClean="0"/>
              <a:t>PP-14: a single annual fee for three sectors (R, T and D) </a:t>
            </a:r>
          </a:p>
          <a:p>
            <a:pPr marL="492125" lvl="1" indent="-400050">
              <a:buFont typeface="Wingdings" panose="05000000000000000000" pitchFamily="2" charset="2"/>
              <a:buChar char="§"/>
            </a:pPr>
            <a:r>
              <a:rPr lang="en-US" altLang="ko-KR" sz="2400" dirty="0"/>
              <a:t>The first </a:t>
            </a:r>
            <a:r>
              <a:rPr lang="en-US" altLang="ko-KR" sz="2400" dirty="0" smtClean="0"/>
              <a:t>ITU–D </a:t>
            </a:r>
            <a:r>
              <a:rPr lang="en-US" altLang="ko-KR" sz="2400" dirty="0"/>
              <a:t>Academia Network </a:t>
            </a:r>
            <a:r>
              <a:rPr lang="en-US" altLang="ko-KR" sz="2400" dirty="0" smtClean="0"/>
              <a:t>Meeting: 11.09.2015</a:t>
            </a:r>
            <a:endParaRPr lang="en-US" altLang="ko-KR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4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506" y="467733"/>
            <a:ext cx="437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Features of standard development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758" y="4562128"/>
            <a:ext cx="977512" cy="3535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758" y="1719643"/>
            <a:ext cx="34127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Myriad Pro SemiCond" pitchFamily="34" charset="0"/>
                <a:cs typeface="Myriad Pro SemiCond"/>
              </a:rPr>
              <a:t>Carefully analyze according </a:t>
            </a:r>
            <a:r>
              <a:rPr lang="en-US" altLang="ko-KR" sz="2000" dirty="0">
                <a:latin typeface="Myriad Pro SemiCond" pitchFamily="34" charset="0"/>
                <a:cs typeface="Myriad Pro SemiCond"/>
              </a:rPr>
              <a:t>to </a:t>
            </a:r>
            <a:r>
              <a:rPr lang="en-US" altLang="ko-KR" sz="2000" b="1" dirty="0">
                <a:latin typeface="Myriad Pro SemiCond" pitchFamily="34" charset="0"/>
                <a:cs typeface="Myriad Pro SemiCond"/>
              </a:rPr>
              <a:t>nature of the </a:t>
            </a:r>
            <a:r>
              <a:rPr lang="en-US" altLang="ko-KR" sz="2000" b="1" dirty="0" smtClean="0">
                <a:latin typeface="Myriad Pro SemiCond" pitchFamily="34" charset="0"/>
                <a:cs typeface="Myriad Pro SemiCond"/>
              </a:rPr>
              <a:t>subject and moving trend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Myriad Pro SemiCond" pitchFamily="34" charset="0"/>
                <a:cs typeface="Myriad Pro SemiCond"/>
              </a:rPr>
              <a:t>3 </a:t>
            </a:r>
            <a:r>
              <a:rPr lang="en-US" altLang="ko-KR" sz="2000" dirty="0">
                <a:latin typeface="Myriad Pro SemiCond" pitchFamily="34" charset="0"/>
                <a:cs typeface="Myriad Pro SemiCond"/>
              </a:rPr>
              <a:t>Cases: C1, C2, C3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Myriad Pro SemiCond" pitchFamily="34" charset="0"/>
                <a:cs typeface="Myriad Pro SemiCond"/>
              </a:rPr>
              <a:t>3 Phases: P1, P2, </a:t>
            </a:r>
            <a:r>
              <a:rPr lang="en-US" altLang="ko-KR" sz="2000" dirty="0" smtClean="0">
                <a:latin typeface="Myriad Pro SemiCond" pitchFamily="34" charset="0"/>
                <a:cs typeface="Myriad Pro SemiCond"/>
              </a:rPr>
              <a:t>P3</a:t>
            </a:r>
            <a:endParaRPr lang="en-US" altLang="ko-KR" sz="2000" dirty="0">
              <a:latin typeface="Myriad Pro SemiCond" pitchFamily="34" charset="0"/>
              <a:cs typeface="Myriad Pro SemiCon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68681" y="1327331"/>
            <a:ext cx="5360426" cy="2643829"/>
            <a:chOff x="3641509" y="1739540"/>
            <a:chExt cx="5360426" cy="2643829"/>
          </a:xfrm>
        </p:grpSpPr>
        <p:cxnSp>
          <p:nvCxnSpPr>
            <p:cNvPr id="73" name="직선 화살표 연결선 4"/>
            <p:cNvCxnSpPr/>
            <p:nvPr/>
          </p:nvCxnSpPr>
          <p:spPr>
            <a:xfrm flipV="1">
              <a:off x="3823565" y="4195261"/>
              <a:ext cx="4551473" cy="270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화살표 연결선 20"/>
            <p:cNvCxnSpPr/>
            <p:nvPr/>
          </p:nvCxnSpPr>
          <p:spPr>
            <a:xfrm flipH="1" flipV="1">
              <a:off x="4010676" y="2008053"/>
              <a:ext cx="22530" cy="23568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410106" y="4035453"/>
              <a:ext cx="591829" cy="347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rPr>
                <a:t>time</a:t>
              </a:r>
              <a:endParaRPr lang="ko-KR" altLang="en-US" sz="1661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41509" y="1739540"/>
              <a:ext cx="662425" cy="347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rPr>
                <a:t>value</a:t>
              </a:r>
              <a:endParaRPr lang="ko-KR" altLang="en-US" sz="1661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77" name="그룹 1"/>
          <p:cNvGrpSpPr/>
          <p:nvPr/>
        </p:nvGrpSpPr>
        <p:grpSpPr>
          <a:xfrm>
            <a:off x="4163386" y="1816293"/>
            <a:ext cx="3924551" cy="1020561"/>
            <a:chOff x="1954948" y="1726556"/>
            <a:chExt cx="5668796" cy="1474143"/>
          </a:xfrm>
        </p:grpSpPr>
        <p:sp>
          <p:nvSpPr>
            <p:cNvPr id="78" name="아래쪽 화살표 27"/>
            <p:cNvSpPr/>
            <p:nvPr/>
          </p:nvSpPr>
          <p:spPr>
            <a:xfrm rot="17500091">
              <a:off x="4570776" y="147732"/>
              <a:ext cx="437139" cy="5668796"/>
            </a:xfrm>
            <a:prstGeom prst="downArrow">
              <a:avLst/>
            </a:prstGeom>
            <a:solidFill>
              <a:srgbClr val="5684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31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50449" y="1726556"/>
              <a:ext cx="583957" cy="502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rPr>
                <a:t>C1</a:t>
              </a:r>
              <a:endParaRPr lang="ko-KR" altLang="en-US" sz="1661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80" name="그룹 3"/>
          <p:cNvGrpSpPr/>
          <p:nvPr/>
        </p:nvGrpSpPr>
        <p:grpSpPr>
          <a:xfrm>
            <a:off x="4246173" y="2299968"/>
            <a:ext cx="3930127" cy="536885"/>
            <a:chOff x="2074529" y="2425199"/>
            <a:chExt cx="5676850" cy="775500"/>
          </a:xfrm>
        </p:grpSpPr>
        <p:sp>
          <p:nvSpPr>
            <p:cNvPr id="81" name="아래쪽 화살표 29"/>
            <p:cNvSpPr/>
            <p:nvPr/>
          </p:nvSpPr>
          <p:spPr>
            <a:xfrm rot="16200000">
              <a:off x="4698411" y="147732"/>
              <a:ext cx="437139" cy="566879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31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74529" y="2425199"/>
              <a:ext cx="583957" cy="502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rPr>
                <a:t>C2</a:t>
              </a:r>
              <a:endParaRPr lang="ko-KR" altLang="en-US" sz="1661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83" name="그룹 6"/>
          <p:cNvGrpSpPr/>
          <p:nvPr/>
        </p:nvGrpSpPr>
        <p:grpSpPr>
          <a:xfrm>
            <a:off x="4081600" y="2515619"/>
            <a:ext cx="4019159" cy="912044"/>
            <a:chOff x="1836813" y="2736693"/>
            <a:chExt cx="5805451" cy="1317396"/>
          </a:xfrm>
        </p:grpSpPr>
        <p:sp>
          <p:nvSpPr>
            <p:cNvPr id="84" name="아래쪽 화살표 28"/>
            <p:cNvSpPr/>
            <p:nvPr/>
          </p:nvSpPr>
          <p:spPr>
            <a:xfrm rot="14494909">
              <a:off x="4520969" y="52537"/>
              <a:ext cx="437139" cy="5805451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31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2579" y="3551544"/>
              <a:ext cx="583957" cy="502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0"/>
                  </a:gradFill>
                </a:rPr>
                <a:t>C3</a:t>
              </a:r>
              <a:endParaRPr lang="ko-KR" altLang="en-US" sz="1661" b="1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31106" y="1816293"/>
            <a:ext cx="3725158" cy="1842048"/>
            <a:chOff x="4303934" y="2228502"/>
            <a:chExt cx="3725158" cy="1842048"/>
          </a:xfrm>
        </p:grpSpPr>
        <p:sp>
          <p:nvSpPr>
            <p:cNvPr id="57" name="TextBox 56"/>
            <p:cNvSpPr txBox="1"/>
            <p:nvPr/>
          </p:nvSpPr>
          <p:spPr>
            <a:xfrm>
              <a:off x="4809197" y="3722634"/>
              <a:ext cx="405880" cy="347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solidFill>
                    <a:srgbClr val="FF0000"/>
                  </a:solidFill>
                </a:rPr>
                <a:t>P1</a:t>
              </a:r>
              <a:endParaRPr lang="ko-KR" altLang="en-US" sz="1661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06709" y="3714501"/>
              <a:ext cx="405880" cy="347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solidFill>
                    <a:srgbClr val="FF0000"/>
                  </a:solidFill>
                </a:rPr>
                <a:t>P2</a:t>
              </a:r>
              <a:endParaRPr lang="ko-KR" altLang="en-US" sz="1661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13982" y="3700834"/>
              <a:ext cx="405880" cy="347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1" b="1" dirty="0">
                  <a:solidFill>
                    <a:srgbClr val="FF0000"/>
                  </a:solidFill>
                </a:rPr>
                <a:t>P3</a:t>
              </a:r>
              <a:endParaRPr lang="ko-KR" altLang="en-US" sz="1661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모서리가 둥근 직사각형 33"/>
            <p:cNvSpPr/>
            <p:nvPr/>
          </p:nvSpPr>
          <p:spPr>
            <a:xfrm>
              <a:off x="4303934" y="2232586"/>
              <a:ext cx="873930" cy="181616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31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5" name="모서리가 둥근 직사각형 34"/>
            <p:cNvSpPr/>
            <p:nvPr/>
          </p:nvSpPr>
          <p:spPr>
            <a:xfrm>
              <a:off x="5458206" y="2232587"/>
              <a:ext cx="1318753" cy="1764128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31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56" name="모서리가 둥근 직사각형 35"/>
            <p:cNvSpPr/>
            <p:nvPr/>
          </p:nvSpPr>
          <p:spPr>
            <a:xfrm>
              <a:off x="7084691" y="2228502"/>
              <a:ext cx="944401" cy="176821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31" dirty="0">
                <a:gradFill>
                  <a:gsLst>
                    <a:gs pos="0">
                      <a:schemeClr val="tx1"/>
                    </a:gs>
                    <a:gs pos="50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0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694" y="507831"/>
            <a:ext cx="437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Two stages for BSG 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7987" y="0"/>
            <a:ext cx="198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ITU-ACADEMIA 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CONSULTATION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99" y="4572850"/>
            <a:ext cx="977512" cy="35356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239170" y="1234212"/>
            <a:ext cx="0" cy="30513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18869" y="1234212"/>
            <a:ext cx="0" cy="30513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896694" y="2967688"/>
            <a:ext cx="6198783" cy="1237885"/>
            <a:chOff x="920372" y="3569706"/>
            <a:chExt cx="6198783" cy="1237885"/>
          </a:xfrm>
        </p:grpSpPr>
        <p:grpSp>
          <p:nvGrpSpPr>
            <p:cNvPr id="36" name="Group 35"/>
            <p:cNvGrpSpPr/>
            <p:nvPr/>
          </p:nvGrpSpPr>
          <p:grpSpPr>
            <a:xfrm>
              <a:off x="3414163" y="3569706"/>
              <a:ext cx="3704992" cy="1237885"/>
              <a:chOff x="3414163" y="3108462"/>
              <a:chExt cx="3704992" cy="1237885"/>
            </a:xfrm>
          </p:grpSpPr>
          <p:sp>
            <p:nvSpPr>
              <p:cNvPr id="17" name="Flowchart: Multidocument 16"/>
              <p:cNvSpPr/>
              <p:nvPr/>
            </p:nvSpPr>
            <p:spPr>
              <a:xfrm>
                <a:off x="4788923" y="3108462"/>
                <a:ext cx="1053791" cy="1021504"/>
              </a:xfrm>
              <a:prstGeom prst="flowChartMultidocumen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3328" y="3309975"/>
                <a:ext cx="10338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Standards</a:t>
                </a:r>
                <a:b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ko-KR" sz="1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under</a:t>
                </a:r>
                <a: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development</a:t>
                </a:r>
                <a:endParaRPr lang="ko-KR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Bent-Up Arrow 25"/>
              <p:cNvSpPr/>
              <p:nvPr/>
            </p:nvSpPr>
            <p:spPr>
              <a:xfrm>
                <a:off x="3414163" y="3913585"/>
                <a:ext cx="1823225" cy="432762"/>
              </a:xfrm>
              <a:prstGeom prst="bentUpArrow">
                <a:avLst>
                  <a:gd name="adj1" fmla="val 36595"/>
                  <a:gd name="adj2" fmla="val 50000"/>
                  <a:gd name="adj3" fmla="val 46258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Contributions</a:t>
                </a:r>
                <a:endParaRPr lang="ko-KR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Bent-Up Arrow 26"/>
              <p:cNvSpPr/>
              <p:nvPr/>
            </p:nvSpPr>
            <p:spPr>
              <a:xfrm flipH="1">
                <a:off x="5295930" y="3913178"/>
                <a:ext cx="1823225" cy="432762"/>
              </a:xfrm>
              <a:prstGeom prst="bentUpArrow">
                <a:avLst>
                  <a:gd name="adj1" fmla="val 36595"/>
                  <a:gd name="adj2" fmla="val 50000"/>
                  <a:gd name="adj3" fmla="val 46258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Contributions</a:t>
                </a:r>
                <a:endParaRPr lang="ko-KR" alt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20372" y="3771219"/>
              <a:ext cx="1043940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altLang="ko-KR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nd</a:t>
              </a:r>
              <a:r>
                <a:rPr lang="en-US" altLang="ko-K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Stage</a:t>
              </a:r>
              <a:endPara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2934" y="1836791"/>
            <a:ext cx="121839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b="1" dirty="0">
                <a:latin typeface="Myriad Pro SemiCond"/>
              </a:rPr>
              <a:t>Industries </a:t>
            </a:r>
            <a:r>
              <a:rPr lang="en-US" altLang="ko-KR" sz="1350" b="1" dirty="0" smtClean="0">
                <a:latin typeface="Myriad Pro SemiCond"/>
              </a:rPr>
              <a:t>and</a:t>
            </a:r>
            <a:br>
              <a:rPr lang="en-US" altLang="ko-KR" sz="1350" b="1" dirty="0" smtClean="0">
                <a:latin typeface="Myriad Pro SemiCond"/>
              </a:rPr>
            </a:br>
            <a:r>
              <a:rPr lang="en-US" altLang="ko-KR" sz="1350" b="1" dirty="0" smtClean="0">
                <a:latin typeface="Myriad Pro SemiCond"/>
              </a:rPr>
              <a:t>Experts</a:t>
            </a:r>
            <a:endParaRPr lang="en-US" altLang="ko-KR" sz="1350" b="1" dirty="0">
              <a:latin typeface="Myriad Pro SemiCond"/>
            </a:endParaRPr>
          </a:p>
          <a:p>
            <a:pPr algn="ctr"/>
            <a:r>
              <a:rPr lang="en-US" altLang="ko-KR" sz="1350" b="1" dirty="0">
                <a:latin typeface="Myriad Pro SemiCond"/>
              </a:rPr>
              <a:t>(Developing regions)</a:t>
            </a:r>
            <a:endParaRPr lang="ko-KR" altLang="en-US" sz="1350" b="1" dirty="0">
              <a:latin typeface="Myriad Pro SemiC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6341" y="2262581"/>
            <a:ext cx="2810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b="1" dirty="0">
                <a:solidFill>
                  <a:srgbClr val="FF0000"/>
                </a:solidFill>
                <a:latin typeface="Myriad Pro SemiCond"/>
              </a:rPr>
              <a:t>Standards development processes</a:t>
            </a:r>
            <a:endParaRPr lang="ko-KR" altLang="en-US" sz="1350" b="1" dirty="0">
              <a:solidFill>
                <a:srgbClr val="FF0000"/>
              </a:solidFill>
              <a:latin typeface="Myriad Pro SemiCon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7385" y="1806590"/>
            <a:ext cx="11428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50" b="1" dirty="0">
                <a:latin typeface="Myriad Pro SemiCond"/>
              </a:rPr>
              <a:t>Industry and Experts</a:t>
            </a:r>
          </a:p>
          <a:p>
            <a:pPr algn="ctr"/>
            <a:r>
              <a:rPr lang="en-US" altLang="ko-KR" sz="1350" b="1" dirty="0">
                <a:latin typeface="Myriad Pro SemiCond"/>
              </a:rPr>
              <a:t>(Developed regions)</a:t>
            </a:r>
            <a:endParaRPr lang="ko-KR" altLang="en-US" sz="1350" b="1" dirty="0">
              <a:latin typeface="Myriad Pro SemiCond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96694" y="1206871"/>
            <a:ext cx="6297724" cy="1591968"/>
            <a:chOff x="920372" y="1808889"/>
            <a:chExt cx="6297724" cy="1591968"/>
          </a:xfrm>
        </p:grpSpPr>
        <p:sp>
          <p:nvSpPr>
            <p:cNvPr id="20" name="Rectangle 19"/>
            <p:cNvSpPr/>
            <p:nvPr/>
          </p:nvSpPr>
          <p:spPr>
            <a:xfrm>
              <a:off x="4937248" y="2220403"/>
              <a:ext cx="823421" cy="55298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70928" y="2289059"/>
              <a:ext cx="823421" cy="55298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88924" y="2354254"/>
              <a:ext cx="823421" cy="552989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49575" y="2395066"/>
              <a:ext cx="883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Completed</a:t>
              </a:r>
              <a:endPara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Standards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3255003" y="1808889"/>
              <a:ext cx="3685357" cy="403151"/>
            </a:xfrm>
            <a:prstGeom prst="lef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Teaching, Training</a:t>
              </a:r>
              <a:endParaRPr lang="ko-KR" altLang="en-US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Left Arrow 28"/>
            <p:cNvSpPr/>
            <p:nvPr/>
          </p:nvSpPr>
          <p:spPr>
            <a:xfrm>
              <a:off x="3255002" y="2265183"/>
              <a:ext cx="1422287" cy="675513"/>
            </a:xfrm>
            <a:prstGeom prst="leftArrow">
              <a:avLst>
                <a:gd name="adj1" fmla="val 62381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Teaching, Training</a:t>
              </a:r>
              <a:endParaRPr lang="ko-KR" alt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0372" y="2191885"/>
              <a:ext cx="98931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n-US" altLang="ko-KR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</a:t>
              </a:r>
              <a:r>
                <a:rPr lang="en-US" altLang="ko-K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Stage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Left-Right Arrow 33"/>
            <p:cNvSpPr/>
            <p:nvPr/>
          </p:nvSpPr>
          <p:spPr>
            <a:xfrm>
              <a:off x="5692494" y="2395066"/>
              <a:ext cx="1301209" cy="359789"/>
            </a:xfrm>
            <a:prstGeom prst="left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Contributions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3123527" y="3370656"/>
              <a:ext cx="4094569" cy="30201"/>
            </a:xfrm>
            <a:prstGeom prst="line">
              <a:avLst/>
            </a:prstGeom>
            <a:ln w="38100">
              <a:solidFill>
                <a:schemeClr val="tx1"/>
              </a:solidFill>
              <a:prstDash val="lgDashDot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42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6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8CBD720933A409B026EF98362672B" ma:contentTypeVersion="2" ma:contentTypeDescription="Create a new document." ma:contentTypeScope="" ma:versionID="61fe3c7f43f4bb25e54d9dbe0b3d288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3D4418-CC53-474B-A12F-70F2F19916E5}"/>
</file>

<file path=customXml/itemProps2.xml><?xml version="1.0" encoding="utf-8"?>
<ds:datastoreItem xmlns:ds="http://schemas.openxmlformats.org/officeDocument/2006/customXml" ds:itemID="{2609B3A7-199A-41BA-BB9B-2AE58250B637}"/>
</file>

<file path=customXml/itemProps3.xml><?xml version="1.0" encoding="utf-8"?>
<ds:datastoreItem xmlns:ds="http://schemas.openxmlformats.org/officeDocument/2006/customXml" ds:itemID="{D403CB80-1E73-475B-9E0E-9A02E796E6C7}"/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339</Words>
  <Application>Microsoft Office PowerPoint</Application>
  <PresentationFormat>On-screen Show (16:9)</PresentationFormat>
  <Paragraphs>98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굴림</vt:lpstr>
      <vt:lpstr>맑은 고딕</vt:lpstr>
      <vt:lpstr>ＭＳ Ｐゴシック</vt:lpstr>
      <vt:lpstr>ＭＳ Ｐゴシック</vt:lpstr>
      <vt:lpstr>Myriad Pro Bold SemiCond</vt:lpstr>
      <vt:lpstr>Myriad Pro Bold SemiCond It</vt:lpstr>
      <vt:lpstr>Myriad Pro Cond</vt:lpstr>
      <vt:lpstr>Myriad Pro SemiCond</vt:lpstr>
      <vt:lpstr>Arial</vt:lpstr>
      <vt:lpstr>Arial Black</vt:lpstr>
      <vt:lpstr>Arial Narrow</vt:lpstr>
      <vt:lpstr>Calibri</vt:lpstr>
      <vt:lpstr>Times</vt:lpstr>
      <vt:lpstr>Trebuchet MS</vt:lpstr>
      <vt:lpstr>Wingdings</vt:lpstr>
      <vt:lpstr>1_Office Theme</vt:lpstr>
      <vt:lpstr>PowerPoint Presentation</vt:lpstr>
      <vt:lpstr>Welcome to Barcelona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Burmester, Isabell</cp:lastModifiedBy>
  <cp:revision>347</cp:revision>
  <dcterms:created xsi:type="dcterms:W3CDTF">2014-05-06T07:25:20Z</dcterms:created>
  <dcterms:modified xsi:type="dcterms:W3CDTF">2015-12-09T13:02:45Z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0x010100E4F8CBD720933A409B026EF98362672B</vt:lpwstr>
  </property>
</Properties>
</file>