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1106" r:id="rId3"/>
    <p:sldId id="1141" r:id="rId4"/>
    <p:sldId id="1142" r:id="rId5"/>
    <p:sldId id="1143" r:id="rId6"/>
    <p:sldId id="1144" r:id="rId7"/>
    <p:sldId id="1145" r:id="rId8"/>
    <p:sldId id="1146" r:id="rId9"/>
    <p:sldId id="1103" r:id="rId10"/>
    <p:sldId id="1124" r:id="rId11"/>
    <p:sldId id="1084" r:id="rId12"/>
    <p:sldId id="1095" r:id="rId13"/>
    <p:sldId id="1089" r:id="rId14"/>
    <p:sldId id="1088" r:id="rId15"/>
    <p:sldId id="1136" r:id="rId16"/>
    <p:sldId id="1090" r:id="rId17"/>
    <p:sldId id="1085" r:id="rId18"/>
    <p:sldId id="1127" r:id="rId19"/>
    <p:sldId id="1137" r:id="rId20"/>
    <p:sldId id="1094" r:id="rId21"/>
    <p:sldId id="1086" r:id="rId22"/>
    <p:sldId id="1121" r:id="rId23"/>
    <p:sldId id="1122" r:id="rId24"/>
    <p:sldId id="1123" r:id="rId25"/>
    <p:sldId id="1139" r:id="rId26"/>
    <p:sldId id="1140" r:id="rId27"/>
    <p:sldId id="1015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6000" kern="1200">
        <a:solidFill>
          <a:srgbClr val="66FFFF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CC99FF"/>
    <a:srgbClr val="FF9933"/>
    <a:srgbClr val="FF9900"/>
    <a:srgbClr val="33CCFF"/>
    <a:srgbClr val="996633"/>
    <a:srgbClr val="0000FF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9816" autoAdjust="0"/>
  </p:normalViewPr>
  <p:slideViewPr>
    <p:cSldViewPr>
      <p:cViewPr>
        <p:scale>
          <a:sx n="75" d="100"/>
          <a:sy n="75" d="100"/>
        </p:scale>
        <p:origin x="-13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3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7C07E6-28F8-4186-A2D6-50AF9AD9F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6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5783263" cy="17811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648200"/>
            <a:ext cx="4800600" cy="1143000"/>
          </a:xfrm>
        </p:spPr>
        <p:txBody>
          <a:bodyPr anchor="ctr"/>
          <a:lstStyle>
            <a:lvl1pPr marL="0" indent="0" algn="ctr">
              <a:buFontTx/>
              <a:buNone/>
              <a:defRPr sz="3600">
                <a:solidFill>
                  <a:srgbClr val="66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1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64EB-8D38-48D5-A401-CD6DB2AC25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5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E20C-5755-45C3-89E5-A5FC0DF29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0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C0FF-7F51-479F-A98C-015FEEE52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0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BCFD-F99E-4DF3-80CC-141FC20D5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9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24000"/>
            <a:ext cx="42672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9BD2-B4DF-4DB3-9305-81476453C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5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B9E0C-C42F-4260-8AFB-BE8B5400A4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3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86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6A34-2216-4592-B32B-9AF157484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1692-6EDC-48EF-9624-F9E733EC5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A385-BA23-4509-8872-A01A47EB79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01CB-99BC-40DF-B504-7A91AC561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0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CB30-7F61-45F5-8F0E-376E74913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53E6-5890-4450-A828-7274105DD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4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D7C1-BFAC-4503-B649-77D5B6ECE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6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F3A0D-F1BA-4CD9-9702-F884A372B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8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A506-03A2-4354-B654-2B5B44F306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7945-8537-470A-BB2D-8D942E8CF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1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ex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86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4535E18-1E9A-498C-9BFA-2EA83A93F7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29" r:id="rId2"/>
    <p:sldLayoutId id="2147484228" r:id="rId3"/>
    <p:sldLayoutId id="2147484227" r:id="rId4"/>
    <p:sldLayoutId id="2147484226" r:id="rId5"/>
    <p:sldLayoutId id="2147484225" r:id="rId6"/>
    <p:sldLayoutId id="2147484224" r:id="rId7"/>
    <p:sldLayoutId id="2147484223" r:id="rId8"/>
    <p:sldLayoutId id="2147484222" r:id="rId9"/>
    <p:sldLayoutId id="2147484221" r:id="rId10"/>
    <p:sldLayoutId id="2147484220" r:id="rId11"/>
    <p:sldLayoutId id="2147484219" r:id="rId12"/>
    <p:sldLayoutId id="2147484218" r:id="rId13"/>
    <p:sldLayoutId id="2147484217" r:id="rId14"/>
    <p:sldLayoutId id="2147484216" r:id="rId15"/>
    <p:sldLayoutId id="2147484215" r:id="rId16"/>
    <p:sldLayoutId id="2147484214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lanctot@strategyanalytic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7544" y="1316450"/>
            <a:ext cx="6336704" cy="3493264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GB" sz="4800" dirty="0" smtClean="0"/>
              <a:t>There’s an App 4 That</a:t>
            </a:r>
            <a:r>
              <a:rPr lang="en-GB" sz="4200" dirty="0"/>
              <a:t/>
            </a:r>
            <a:br>
              <a:rPr lang="en-GB" sz="4200" dirty="0"/>
            </a:b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3200" dirty="0" smtClean="0"/>
              <a:t>Accommodating, limiting, leveraging mobile devices in the connected car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500" dirty="0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1038" y="4614910"/>
            <a:ext cx="5978525" cy="2012859"/>
          </a:xfrm>
        </p:spPr>
        <p:txBody>
          <a:bodyPr>
            <a:spAutoFit/>
          </a:bodyPr>
          <a:lstStyle/>
          <a:p>
            <a:pPr algn="l" eaLnBrk="1" hangingPunct="1"/>
            <a:r>
              <a:rPr lang="en-GB" sz="2400" dirty="0" smtClean="0"/>
              <a:t>Roger C. Lanctot</a:t>
            </a:r>
          </a:p>
          <a:p>
            <a:pPr algn="l" eaLnBrk="1" hangingPunct="1"/>
            <a:r>
              <a:rPr lang="en-GB" sz="2400" dirty="0" smtClean="0"/>
              <a:t>Associate Director</a:t>
            </a:r>
          </a:p>
          <a:p>
            <a:pPr algn="l" eaLnBrk="1" hangingPunct="1"/>
            <a:r>
              <a:rPr lang="en-GB" sz="2400" dirty="0" smtClean="0"/>
              <a:t>Global Automotive Practice</a:t>
            </a:r>
          </a:p>
          <a:p>
            <a:pPr algn="l" eaLnBrk="1" hangingPunct="1"/>
            <a:r>
              <a:rPr lang="en-GB" sz="3200" dirty="0" smtClean="0"/>
              <a:t>March</a:t>
            </a:r>
            <a:r>
              <a:rPr lang="en-GB" sz="3200" dirty="0" smtClean="0"/>
              <a:t> 2014</a:t>
            </a:r>
            <a:endParaRPr lang="en-GB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0526"/>
            <a:ext cx="2016224" cy="141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Some New Directions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10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7544" y="4442336"/>
            <a:ext cx="8208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Roger’s rules of smartphone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onnections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allanstanglin.com/wp-content/uploads/rul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628800"/>
            <a:ext cx="3816424" cy="25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Roger’s Rule #1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11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115616" y="3663022"/>
            <a:ext cx="698477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Use smartphone to summon assistance, save lives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s3.mm.bing.net/th?id=H.5018545937253726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1516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Scene Assistance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43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3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Roger’s Rule #2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13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95536" y="4298320"/>
            <a:ext cx="8208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Car controls phone, not the reverse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asset1.cbsistatic.com/cnwk.1d/i/tim/2013/03/22/SonyMEX-GS600BT_02_610x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02" y="1358910"/>
            <a:ext cx="5090170" cy="28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Roger’s Rule #3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14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51520" y="4370328"/>
            <a:ext cx="86409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Don’t charge the customer twice for the same app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ts3.mm.bing.net/th?id=H.498158768056103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40" y="1556793"/>
            <a:ext cx="4368484" cy="26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Roger’s Rules #3.1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15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79512" y="4442336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No in-car app store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71464"/>
            <a:ext cx="6467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Roger’s Rules #4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16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27584" y="4370328"/>
            <a:ext cx="75608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No proprietary apps for non-auto functions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5"/>
            <a:ext cx="4757142" cy="270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Roger’s Rules #5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17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95536" y="3140968"/>
            <a:ext cx="84969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Use phone for personalization, commerce, community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ts4.mm.bing.net/th?id=H.4953417028141527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3880"/>
            <a:ext cx="1666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Roger’s Rules #6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18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23528" y="1628800"/>
            <a:ext cx="561662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Use customer’s phone for calls, not the embedded modem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12954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51" y="4202088"/>
            <a:ext cx="136842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Roger’s Rules #7</a:t>
            </a:r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1" y="1484784"/>
            <a:ext cx="13525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4082296"/>
            <a:ext cx="83529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Auto-grade speech rec – not </a:t>
            </a:r>
            <a:r>
              <a:rPr lang="en-US" b="1" dirty="0" smtClean="0">
                <a:solidFill>
                  <a:schemeClr val="tx1"/>
                </a:solidFill>
              </a:rPr>
              <a:t>smartphone – Siri?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clker.com/cliparts/3/t/E/u/v/x/red-not-sign-transparent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 Systems are Failing!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4435"/>
            <a:ext cx="7924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Thinking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20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115616" y="3068960"/>
            <a:ext cx="66782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 Connections</a:t>
            </a:r>
          </a:p>
        </p:txBody>
      </p:sp>
    </p:spTree>
    <p:extLst>
      <p:ext uri="{BB962C8B-B14F-4D97-AF65-F5344CB8AC3E}">
        <p14:creationId xmlns:p14="http://schemas.microsoft.com/office/powerpoint/2010/main" val="4191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Updates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21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8277"/>
            <a:ext cx="533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Navigation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22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7170" name="Picture 2" descr="http://www.torquenews.com/sites/default/files/image-1083/%5Btitle-raw%5D/sc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2345034"/>
            <a:ext cx="4762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Phone for Car-2-Car Communication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23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48" y="2114570"/>
            <a:ext cx="3678560" cy="31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the Radio w the Phone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3EC5491-E48F-4FA1-A773-2A454A9127A2}" type="slidenum">
              <a:rPr lang="en-GB" altLang="zh-CN" sz="1000" smtClean="0">
                <a:solidFill>
                  <a:schemeClr val="tx1"/>
                </a:solidFill>
                <a:latin typeface="Arial" charset="0"/>
                <a:ea typeface="SimSun" pitchFamily="2" charset="-122"/>
              </a:rPr>
              <a:pPr eaLnBrk="1" hangingPunct="1"/>
              <a:t>24</a:t>
            </a:fld>
            <a:endParaRPr lang="en-GB" altLang="zh-CN" sz="1000" smtClean="0">
              <a:solidFill>
                <a:schemeClr val="tx1"/>
              </a:solidFill>
              <a:latin typeface="Arial" charset="0"/>
              <a:ea typeface="SimSun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1292"/>
            <a:ext cx="4752528" cy="421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3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Implications of Apple </a:t>
            </a:r>
            <a:r>
              <a:rPr lang="en-US" dirty="0" err="1" smtClean="0"/>
              <a:t>CarPlay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208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Fragmentation of in-vehicle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Loss of OEM control of customer – eco-system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Use of non-auto grade speech rec – Siri vs. Nuance Dragon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Loss of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UI homogeneity?  Regional regulatory issues?  US DOT guidelines?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Implications of Apple </a:t>
            </a:r>
            <a:r>
              <a:rPr lang="en-US" dirty="0" err="1" smtClean="0"/>
              <a:t>CarPlay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Increased attention to smartphone-car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Promotion/adoption of natural language speech </a:t>
            </a:r>
            <a:r>
              <a:rPr lang="en-US" sz="3200" b="1" dirty="0" err="1" smtClean="0">
                <a:solidFill>
                  <a:schemeClr val="tx1"/>
                </a:solidFill>
              </a:rPr>
              <a:t>recognnition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Simplification of smartphone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Integration of smartphone apps via smartphone</a:t>
            </a:r>
          </a:p>
        </p:txBody>
      </p:sp>
    </p:spTree>
    <p:extLst>
      <p:ext uri="{BB962C8B-B14F-4D97-AF65-F5344CB8AC3E}">
        <p14:creationId xmlns:p14="http://schemas.microsoft.com/office/powerpoint/2010/main" val="28695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000" b="1" dirty="0" smtClean="0"/>
              <a:t>Thank you!</a:t>
            </a:r>
            <a:endParaRPr lang="en-US" sz="40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Roger C. Lanctot</a:t>
            </a:r>
          </a:p>
          <a:p>
            <a:pPr marL="0" indent="0">
              <a:buNone/>
            </a:pPr>
            <a:r>
              <a:rPr lang="en-US" dirty="0" smtClean="0"/>
              <a:t>Associate Director</a:t>
            </a:r>
          </a:p>
          <a:p>
            <a:pPr marL="0" indent="0">
              <a:buNone/>
            </a:pPr>
            <a:r>
              <a:rPr lang="en-US" dirty="0" smtClean="0"/>
              <a:t>Global Automotive Practice</a:t>
            </a:r>
          </a:p>
          <a:p>
            <a:pPr marL="0" indent="0">
              <a:buNone/>
            </a:pPr>
            <a:r>
              <a:rPr lang="en-US" dirty="0" smtClean="0"/>
              <a:t>Strategy Analytics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rlanctot@strategyanalytics.com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+1 (617) 614-0714  m +1 703 860-2005</a:t>
            </a:r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rogermud</a:t>
            </a:r>
            <a:r>
              <a:rPr lang="en-US" dirty="0" smtClean="0"/>
              <a:t>    </a:t>
            </a:r>
            <a:r>
              <a:rPr lang="en-US" dirty="0" err="1" smtClean="0"/>
              <a:t>WeChat</a:t>
            </a:r>
            <a:r>
              <a:rPr lang="en-US" dirty="0" smtClean="0"/>
              <a:t>: </a:t>
            </a:r>
            <a:r>
              <a:rPr lang="en-US" dirty="0" err="1" smtClean="0"/>
              <a:t>rogermud</a:t>
            </a:r>
            <a:endParaRPr lang="en-US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16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Connectivity</a:t>
            </a:r>
            <a:endParaRPr lang="en-US" dirty="0"/>
          </a:p>
        </p:txBody>
      </p:sp>
      <p:sp>
        <p:nvSpPr>
          <p:cNvPr id="4" name="AutoShape 2" descr="data:image/jpeg;base64,/9j/4AAQSkZJRgABAQAAAQABAAD/2wCEAAkGBxAQERIQEBMRFBIUFRUXFxgREhYQGBIVFRoaGRgSGBgaHDQgGBomHRgTIjEhJissMC4uFx80RD8sNygtLisBCgoKDg0OGxAQGy8kICQwNzQxNy4wLTc3NDQzNyw0LCw2LDIsNTQsNC8sNywsLCwyLCwsLywsLDIvNCwsLC8sLP/AABEIALcBEwMBIgACEQEDEQH/xAAcAAEAAgMBAQEAAAAAAAAAAAAABQYEBwgBAwL/xABLEAABBAADBQQDCgoIBwEAAAABAAIDEQQSIQUGEzFBIlFhcQeBkRQjMjVCc6Gxs/AXJVJjZHKUwdHTFiQ0U1STsvEzYpKiwtLhCP/EABkBAQADAQEAAAAAAAAAAAAAAAABAgMEBf/EACsRAQACAgEDAwIFBQAAAAAAAAABAgMREgQhMRNRYUHwBRQjccEiMoGRof/aAAwDAQACEQMRAD8A3iiIgIiICIiAiIgIiICIiAipnpK36i2TBp2sQ9p4bKvrWd3QDw60e4rnPaW/O0sQ8vkxWIs9BK9rR5MaQ0eoBTodfouNP6T47/Ez/wCa/wDin9J8d/iZ/wDNf/FNDstFzBuLj34visnnxJeynNrEysth0Ogd0Na/8ytUezo3gObPinNPItxkxB8iHoN6E1zXnEHePatFTbDie0skfiXtPNr8TK9p8wXUVif0OwP91/3FB0CDfJerROE2M2AAYebFwAagQYmSMA9+UHKfYrzuNvNNxPceOlEj3WYJS0MMgA1jfWhePIWK5m6gX1ERAREQEREBERAREQEREBERAREQEREBERAREQEREBERBzR6fsQXbUc0/JjjaPINzD6Xv9q1oti+nZ4dtWXKQaDAaN0RHHYPitd0e4qw8Re5T3FMp7ignN053QTNmIzREOY8CiXMcKIo+NH1K84HefBxNbFFHM1o5ANa7me4PJP0larBcOV/StybvY4T4aKWhmLQHafLb2XfSCfWoExaWvjmTMoH2tYO1ZMnueQGnR4rDOBHfxWivWCR61kZlg7Xd2Y/n4PtGqYG+ERFAIiICIiAiIgIiICIiAiIgIiICIiAiIgIiICIiAiIg5W9McLmbVxOYEZpcw5atMcVH6FZsHuTjMsTmDZwotfZbM9z7aRTy5p07V0K1ArkoT07StdtWXKQaytNdCI47C2ZszFAzYWF5LWPYLINahgLW30s6Ja3GNs8l+EbUZ/o0xpJcZcLqSdDI0a9wEdAeC/P4NMZ/e4X/qk/lram92TDxNfGHMeXtaG5ic4PPQm9Brf8VE45jjBJiQ6ciMtaWQ8GqOvEcZWmgL1y2fAqIt5jXeDHaLX42nSk4fcHGsaW3gXWSbeJHEW3LocnLW/PVWTdfd7FxRyQv9x0TmaYxJmBJJdZLdOleGnIBSTtnPZiJYDJPUcb5Q68ObEZbXEayIGISW7J2rcGP5KS2btAxte7LoDzuu0Ro06pfJFMc3tHaGtqxyitZ3tgHYE35Uftd/6r2PYcwNgxGv1nD2ZVM4PasssDjJGWv1sVWnfRP3pRu3duy4fDtELshfLlc9oDixtXYB0s1WqY71vXlCtoms6l84NlzRm6gOle+Nc4c7vUc1Ud42lsgYctjEQfB5ayNOngrbsLbs724iCaTjNYGFsmhPa5sJHPkD3jVVDed94mvz8H+pi00jfdvhERUWEREBERAREQEREBERAREQEREBERAREQEREBERAREQct+mzCcLauI1vO8P5VWaOLs+PLmtiQt7EbtGkMZVtc+zQ17OrVrz024ri7Vn0rI4M53eWOLXl4q5TyYisP7nAAHDLy5rZG5dLDm/CcMubRpBsDUK/p1vWa2jcMM9a2jjbwkqLjZcwn5uUn2lZ8eLcxj4iGOjkADmvje4Gv1CCOn0Kr4na0zBNRc28UzgB7GBzYLHEEjgaLDrlaAXjSyrxsEMeHF8XEGYNsvrKTyFX3kaqK4seGszFdMsWLHjn9PSNGLOaV7GxtfMXcQtGIGcvoOdT35A6gBdWAAAvYcYYgWlkL23mHEY6XK+stiiK0J+5We+CT3wPw7WBjXkuDcooAlpa7N2uliu9YmzcVETkcGlxOljpXQdeq1nhWtpnxEbn9ms7m0R7srD7Qc+MAZfghrsrZW3Wl041fjX1CsfEx5rBIyno5heD7PUszE4iGMFuUNLgcvyTY9evRQBkknxYgbM6NmS/ew0uJpx5uFfJpYVzYfQjLX+xe0Wrk4T5Z0EOQZW5Q2+TWFnr19Sp28L/65X5+H62KVi2kWzMYJXvt1EOyPFUdTTRRuuqgNuPvHAfnofD8not714xpXHblO3RaIiwbCIiAiIgIiICIiAiIgIiICIiAiIgIiICIiAiIgIiIOYfTpC1m1ZcoAzZXGurjHHZV+3fx8UYySNc7OyPLww1xtrTYIJHT6lRPT18ayfqs+zjU27FEMYBG+S2tsRsL60HOgfuFtjmKxMywy156qndsiGTtcKcHSs8YaLPL5RpZmxtqcK4iH5nPa4ZQ15OUfBouFcgb8FVIsU6/7NiPPhPFeximtl4F+Ke6KPhDK0OJeHP+EaApo8CSToK8Vp6lb18+GVcE4raiPPysW0d5mmN8fDnDntc0ZmADUVfwj3g8lC4AsslzJi5tOBYG2B5WCPV3r97W3emwkTpnujcxpYCI8zCc7gwVbaOrh6rUdgsM7EzDDxxNc4NzudK/sxturJo686AFn21GLjSszWVstbXmIlLbSxcZ7ZZOHcgZRYBPjmJ5Xoq9tXAYmSXi4ezbcpLLaRXMaa1Thr4qT27sibA8N8jI+G9wZni1yOPIOBaCL7wa9dBZGzsPDMzNK9wINVQ6ddfNWrSMlIpWO0fSI/hWP0rd/r7q3gNi4pkjXyRlrWHWzXeAFGbTf+MAPz0XW/yeqveM2dh42Z2Os9MzRR1o0bWusZJe0m/PRf8AiqZMc0jUtaX5W/w6fREXO3EREBERAREQEREBERAREQEREBERAREQEREBERAREQcy+nr41k8mfZxrYXo22lFEJWySRxkiEjO8MsAPBq+dWPate+nr41k8mfZxrOwYNMc0hpAbRIvWvyaN+sK044yY7VmdeGV5mLVmI35bnx+3MMIpD7oh+A7lKxxJo0AAbJWs909uQYOZ7sQ/I18cYaakItjiXA8NpvmOydD6lg4jCS0OIBQoj3lsZN2BqGDxFE/SvrszCTzBwhDMoIvicMi+lZwda7v3qen6etKTEW3tW97843VYN7t8cFicJJBBLxJHvhprWTWcsrHE9pga0BrXHn0UDuvvPFgMa/3Ux/ufEQsaX5HSBjozJQe0WcpEhB0PTTqMnGbGxkTHOl4eUAkhjIc1EakdkHl3dywtm7MmmOeFotpq5HgakcgDz0P0reuL+mY2rbJbnE6SW/m9+CljjweBMspklic99zOjhjie2TTOcuYloFNHK9eh83eEZDn8RjXh1e+PDTVdGk1Rsi/4LG2hsHFRNL5cgDLNRNjaQDVmgBfId/1rB2dBLJIWQtJfkJdxKcAyxqbBAF0NVpjt+XibTP8AtllpbPMViJ2sG03MZCQJ4iBQa3iNfry5A3dZrPmtcyPvaTOR9+i5Ch8norZicJM0ZncOmae9xM0vpYaO4+wqmZ72mzn/AMaPnofkrPNnjNXlExP7J6bHNJmJl1eiIuV2iIiAiIgIiICIiAiIgIiICIiAiIgIiICIiAiIgIiIOZfT18ayeTPs41M7qx53tAs0AeyASKb8IX1ChvT18ayeTPs419Nl4ssHZE2YtbrBKYyGjmCAw3+5X4TasxHwpNoraJn5WjH4+QN4U0lve5uUZQOyHhwByis1WTeoNHS1i7nYmQPeGEC29kvsU+xrfTsZh5kKMnxz3C5GYsgXrJMaAPMWYuRWDhMY6J1hz+WoY8x2ehJHcr9LinFvl3+5XnqaepFtdo2v++OOm4DhQF1QDaIFvzOq9Oxk1PM+ShtypncR9ZqI07WVxdbcwa46Altgf/VX8ZtR725c84F68Sbi2O6gweC8wOP4WY3MLrVk3C5XzblN8+fh4rri8R4hz9Zk9WY9Ptpdt78XL7n7TTGSR2c3ELW07OQcooHsc+ZvuVd2bPIcLiWxlkYawmSRzgH5HEVG08yS4Dly9YuOxe13SsLXHEGwLue2EirJaWWRz0tYpkhygOjkvqWzZAT30WFRf08movXt9/LnxTlxzuLd/v4/hc9q4XLg8+d2XK11cgXGgTfU89VrLDm9qR/Ox/UFYnbTDm5Hidwoae6OzY5Gizw/26VjBO/GcfzrPqC87DgnDjmJ93da9LX3SPo66REUrCIiAiIgIiICIiAiIgIiICIiAiIgIiICIiAiIgIiIOZfTz8ayeTPs41k7r4uKON75bygx6A1nNENBP5Nmz1q1jenj42k8o/s41h7ubZdAXtzsax7BmEmctdXJjsgJINnmDyV48SpbzC64zFwksjyxB5F3FnaHdrK5hZISSMpHaHj36USKfQeXIalS7Nttw8Ugwz4e0ANHTmRwN0O00W1tuNE156BVpslCvoH8VfH2Z5O6Q4tdQPLtFecX7nUrB4teHl/FOL9yteTPizjLfevzxfWsIyd+v37l6ZT6vYo5HFmcU/7aqN2afxlF86z9y+nF+40HtWNsg/jCH52P6wqZJ3DTHGpdiIiLBuIiICIiAiIgIiICIiAiIgIiICIiAiIgIiICIiAiIg5l9PHxtJ5R/ZxqK3a2BNjs4iMTAwNsylwsuugA1pJOhUp6d/jaTyj+zjX39GEk0TzPFRLHMcWnk4dsV6xm1VcuX0qTZz9RkjHTlPh88TuFimMc8S4Z2VpdTXvzOoXQtgF+ZUbu5u7Pj2vdE+JjGEAmRzm2SLoU0nlXtC2FtfZ3vbnxYh5Li62PhLCxhF2515SRqNND4L8+iPZLoOI8ZpYwacA1pcHOaA05SeWhTo88Zpnf09nPhz+pE612147+VQ2huNioYZZTJhnNYwuIY9+bK3UltsGtA9VjbC3dxO0hLLGcNG0PAOYcK3ZQaa1jDQoi+Qsrcu98QxGFkjAcw04E8NsdAsc3l15g1pfgqhuXsKTCtc2N3FYX5nW2iOyBQF1eg1Omnmu+tK2tET2aWyaiZ8qjtfcXFYaKSUy4ZwjaXuEb3l2VuriLYAaGvNfHdjcvFbQidNE+BjA4sBme4FxABNBrTpqOa2JvNstz8LO63NL2yB7jbqZXS+gBrx1VV3dnfh8LJBG4yNJfoBTrkFcr5eK4vxDLPT44tHmXd+HYI6vJNInxCK2zuNisNBLiONhJWxECQQyuc5t10LANLBIu6KqexD/AF+D52P6wtobRwDo9nYtjWNhiPINIdmFsaHnxNcua1bsL+3QfOx/6guXo+s/M0m3tOv+Q26rpowZOMT9HZKIi6nOIiICIiAiIgIiICIiAiIgIiICIiAiIgIiICIiAiIg5k9PB/G0nlH9nGq/snb0MBB7ZoVWUgHTkcrwaujz6Kf9PPxtJ+rH9mxa5UzG41Ks1iY1K+T74YZzcuWUXz+G71U6Uju9i+mzN9cPCbHGs1dMqwPkmpAaWv0URWI8EUiPDZ2K9IWGkFHjgdwaSL6HtSnkvhhd+MLGSRxyTz7GW/AkSX1ta+wsWd2UEN0cSXXQDQXE6C+QPJfqeLKAQ9rwSRbcwoirHaAPUK208YX3aG/OGlblqYDupzhfQ9qU8lG4bebCsJcWPfoRTmlteNteDf8AFUxFExvtKazxncLjtDeiCVuUCVo7rc8E9Hdp/PmojYkjXY+AtujNHzFfKChVJ7s/2vD/ADsf+oKK1ivaEzMz3l2eiIiBERAREQEREBERAREQEREBERAREQEREBERAREQEREGgP8A9C7vyjEx41rSYnxhriATleywb7rbw6/Vd3LTi7ax2GjljdHK0OY4U4O1BC1Ftv0K4WV5dhpjE0m8skfFA8Blc3TztSNBIt1fgL/TI/2Z/wDPT8Bf6ZH+zP8A56bGs9354T2ZC1rgCBn0a5rgQRfTQkKQ2lLhoWHK6Nz9crYyHanqSDoOXsV8/AX+mR/sz/56fgL/AEyP9mf/AD02hpVFur8Bf6ZH+zP/AJ6fgL/TI/2Z/wDPTaWlVePRHuzLjsfE4NPBheyR7q07Dg7Lfear1q84T0Gxh1y4u290cBY71F8jh9C2tupu7hNnw8HCMygm3FxzPee9x/cNB0pNibREUAiIgIiICIiAiIgIiICIiAiIgIiICIiAiIgIiICIiDHxGpXxyL1EHmRMi9RB6GIWIiD85EyL1EHmRfuLQoiDL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ERIQEBMRFBIUFRUXFxgREhYQGBIVFRoaGRgSGBgaHDQgGBomHRgTIjEhJissMC4uFx80RD8sNygtLisBCgoKDg0OGxAQGy8kICQwNzQxNy4wLTc3NDQzNyw0LCw2LDIsNTQsNC8sNywsLCwyLCwsLywsLDIvNCwsLC8sLP/AABEIALcBEwMBIgACEQEDEQH/xAAcAAEAAgMBAQEAAAAAAAAAAAAABQYEBwgBAwL/xABLEAABBAADBQQDCgoIBwEAAAABAAIDEQQSIQUGEzFBIlFhcQeBkRQjMjVCc6Gxs/AXJVJjZHKUwdHTFiQ0U1STsvEzYpKiwtLhCP/EABkBAQADAQEAAAAAAAAAAAAAAAABAgMEBf/EACsRAQACAgEDAwIFBQAAAAAAAAABAgMREgQhMRNRYUHwBRQjccEiMoGRof/aAAwDAQACEQMRAD8A3iiIgIiICIiAiIgIiICIiAipnpK36i2TBp2sQ9p4bKvrWd3QDw60e4rnPaW/O0sQ8vkxWIs9BK9rR5MaQ0eoBTodfouNP6T47/Ez/wCa/wDin9J8d/iZ/wDNf/FNDstFzBuLj34visnnxJeynNrEysth0Ogd0Na/8ytUezo3gObPinNPItxkxB8iHoN6E1zXnEHePatFTbDie0skfiXtPNr8TK9p8wXUVif0OwP91/3FB0CDfJerROE2M2AAYebFwAagQYmSMA9+UHKfYrzuNvNNxPceOlEj3WYJS0MMgA1jfWhePIWK5m6gX1ERAREQEREBERAREQEREBERAREQEREBERAREQEREBERBzR6fsQXbUc0/JjjaPINzD6Xv9q1oti+nZ4dtWXKQaDAaN0RHHYPitd0e4qw8Re5T3FMp7ignN053QTNmIzREOY8CiXMcKIo+NH1K84HefBxNbFFHM1o5ANa7me4PJP0larBcOV/StybvY4T4aKWhmLQHafLb2XfSCfWoExaWvjmTMoH2tYO1ZMnueQGnR4rDOBHfxWivWCR61kZlg7Xd2Y/n4PtGqYG+ERFAIiICIiAiIgIiICIiAiIgIiICIiAiIgIiICIiAiIg5W9McLmbVxOYEZpcw5atMcVH6FZsHuTjMsTmDZwotfZbM9z7aRTy5p07V0K1ArkoT07StdtWXKQaytNdCI47C2ZszFAzYWF5LWPYLINahgLW30s6Ja3GNs8l+EbUZ/o0xpJcZcLqSdDI0a9wEdAeC/P4NMZ/e4X/qk/lram92TDxNfGHMeXtaG5ic4PPQm9Brf8VE45jjBJiQ6ciMtaWQ8GqOvEcZWmgL1y2fAqIt5jXeDHaLX42nSk4fcHGsaW3gXWSbeJHEW3LocnLW/PVWTdfd7FxRyQv9x0TmaYxJmBJJdZLdOleGnIBSTtnPZiJYDJPUcb5Q68ObEZbXEayIGISW7J2rcGP5KS2btAxte7LoDzuu0Ro06pfJFMc3tHaGtqxyitZ3tgHYE35Uftd/6r2PYcwNgxGv1nD2ZVM4PasssDjJGWv1sVWnfRP3pRu3duy4fDtELshfLlc9oDixtXYB0s1WqY71vXlCtoms6l84NlzRm6gOle+Nc4c7vUc1Ud42lsgYctjEQfB5ayNOngrbsLbs724iCaTjNYGFsmhPa5sJHPkD3jVVDed94mvz8H+pi00jfdvhERUWEREBERAREQEREBERAREQEREBERAREQEREBERAREQct+mzCcLauI1vO8P5VWaOLs+PLmtiQt7EbtGkMZVtc+zQ17OrVrz024ri7Vn0rI4M53eWOLXl4q5TyYisP7nAAHDLy5rZG5dLDm/CcMubRpBsDUK/p1vWa2jcMM9a2jjbwkqLjZcwn5uUn2lZ8eLcxj4iGOjkADmvje4Gv1CCOn0Kr4na0zBNRc28UzgB7GBzYLHEEjgaLDrlaAXjSyrxsEMeHF8XEGYNsvrKTyFX3kaqK4seGszFdMsWLHjn9PSNGLOaV7GxtfMXcQtGIGcvoOdT35A6gBdWAAAvYcYYgWlkL23mHEY6XK+stiiK0J+5We+CT3wPw7WBjXkuDcooAlpa7N2uliu9YmzcVETkcGlxOljpXQdeq1nhWtpnxEbn9ms7m0R7srD7Qc+MAZfghrsrZW3Wl041fjX1CsfEx5rBIyno5heD7PUszE4iGMFuUNLgcvyTY9evRQBkknxYgbM6NmS/ew0uJpx5uFfJpYVzYfQjLX+xe0Wrk4T5Z0EOQZW5Q2+TWFnr19Sp28L/65X5+H62KVi2kWzMYJXvt1EOyPFUdTTRRuuqgNuPvHAfnofD8not714xpXHblO3RaIiwbCIiAiIgIiICIiAiIgIiICIiAiIgIiICIiAiIgIiIOYfTpC1m1ZcoAzZXGurjHHZV+3fx8UYySNc7OyPLww1xtrTYIJHT6lRPT18ayfqs+zjU27FEMYBG+S2tsRsL60HOgfuFtjmKxMywy156qndsiGTtcKcHSs8YaLPL5RpZmxtqcK4iH5nPa4ZQ15OUfBouFcgb8FVIsU6/7NiPPhPFeximtl4F+Ke6KPhDK0OJeHP+EaApo8CSToK8Vp6lb18+GVcE4raiPPysW0d5mmN8fDnDntc0ZmADUVfwj3g8lC4AsslzJi5tOBYG2B5WCPV3r97W3emwkTpnujcxpYCI8zCc7gwVbaOrh6rUdgsM7EzDDxxNc4NzudK/sxturJo686AFn21GLjSszWVstbXmIlLbSxcZ7ZZOHcgZRYBPjmJ5Xoq9tXAYmSXi4ezbcpLLaRXMaa1Thr4qT27sibA8N8jI+G9wZni1yOPIOBaCL7wa9dBZGzsPDMzNK9wINVQ6ddfNWrSMlIpWO0fSI/hWP0rd/r7q3gNi4pkjXyRlrWHWzXeAFGbTf+MAPz0XW/yeqveM2dh42Z2Os9MzRR1o0bWusZJe0m/PRf8AiqZMc0jUtaX5W/w6fREXO3EREBERAREQEREBERAREQEREBERAREQEREBERAREQcy+nr41k8mfZxrYXo22lFEJWySRxkiEjO8MsAPBq+dWPate+nr41k8mfZxrOwYNMc0hpAbRIvWvyaN+sK044yY7VmdeGV5mLVmI35bnx+3MMIpD7oh+A7lKxxJo0AAbJWs909uQYOZ7sQ/I18cYaakItjiXA8NpvmOydD6lg4jCS0OIBQoj3lsZN2BqGDxFE/SvrszCTzBwhDMoIvicMi+lZwda7v3qen6etKTEW3tW97843VYN7t8cFicJJBBLxJHvhprWTWcsrHE9pga0BrXHn0UDuvvPFgMa/3Ux/ufEQsaX5HSBjozJQe0WcpEhB0PTTqMnGbGxkTHOl4eUAkhjIc1EakdkHl3dywtm7MmmOeFotpq5HgakcgDz0P0reuL+mY2rbJbnE6SW/m9+CljjweBMspklic99zOjhjie2TTOcuYloFNHK9eh83eEZDn8RjXh1e+PDTVdGk1Rsi/4LG2hsHFRNL5cgDLNRNjaQDVmgBfId/1rB2dBLJIWQtJfkJdxKcAyxqbBAF0NVpjt+XibTP8AtllpbPMViJ2sG03MZCQJ4iBQa3iNfry5A3dZrPmtcyPvaTOR9+i5Ch8norZicJM0ZncOmae9xM0vpYaO4+wqmZ72mzn/AMaPnofkrPNnjNXlExP7J6bHNJmJl1eiIuV2iIiAiIgIiICIiAiIgIiICIiAiIgIiICIiAiIgIiIOZfT18ayeTPs41M7qx53tAs0AeyASKb8IX1ChvT18ayeTPs419Nl4ssHZE2YtbrBKYyGjmCAw3+5X4TasxHwpNoraJn5WjH4+QN4U0lve5uUZQOyHhwByis1WTeoNHS1i7nYmQPeGEC29kvsU+xrfTsZh5kKMnxz3C5GYsgXrJMaAPMWYuRWDhMY6J1hz+WoY8x2ehJHcr9LinFvl3+5XnqaepFtdo2v++OOm4DhQF1QDaIFvzOq9Oxk1PM+ShtypncR9ZqI07WVxdbcwa46Altgf/VX8ZtR725c84F68Sbi2O6gweC8wOP4WY3MLrVk3C5XzblN8+fh4rri8R4hz9Zk9WY9Ptpdt78XL7n7TTGSR2c3ELW07OQcooHsc+ZvuVd2bPIcLiWxlkYawmSRzgH5HEVG08yS4Dly9YuOxe13SsLXHEGwLue2EirJaWWRz0tYpkhygOjkvqWzZAT30WFRf08movXt9/LnxTlxzuLd/v4/hc9q4XLg8+d2XK11cgXGgTfU89VrLDm9qR/Ox/UFYnbTDm5Hidwoae6OzY5Gizw/26VjBO/GcfzrPqC87DgnDjmJ93da9LX3SPo66REUrCIiAiIgIiICIiAiIgIiICIiAiIgIiICIiAiIgIiIOZfTz8ayeTPs41k7r4uKON75bygx6A1nNENBP5Nmz1q1jenj42k8o/s41h7ubZdAXtzsax7BmEmctdXJjsgJINnmDyV48SpbzC64zFwksjyxB5F3FnaHdrK5hZISSMpHaHj36USKfQeXIalS7Nttw8Ugwz4e0ANHTmRwN0O00W1tuNE156BVpslCvoH8VfH2Z5O6Q4tdQPLtFecX7nUrB4teHl/FOL9yteTPizjLfevzxfWsIyd+v37l6ZT6vYo5HFmcU/7aqN2afxlF86z9y+nF+40HtWNsg/jCH52P6wqZJ3DTHGpdiIiLBuIiICIiAiIgIiICIiAiIgIiICIiAiIgIiICIiAiIg5l9PHxtJ5R/ZxqK3a2BNjs4iMTAwNsylwsuugA1pJOhUp6d/jaTyj+zjX39GEk0TzPFRLHMcWnk4dsV6xm1VcuX0qTZz9RkjHTlPh88TuFimMc8S4Z2VpdTXvzOoXQtgF+ZUbu5u7Pj2vdE+JjGEAmRzm2SLoU0nlXtC2FtfZ3vbnxYh5Li62PhLCxhF2515SRqNND4L8+iPZLoOI8ZpYwacA1pcHOaA05SeWhTo88Zpnf09nPhz+pE612147+VQ2huNioYZZTJhnNYwuIY9+bK3UltsGtA9VjbC3dxO0hLLGcNG0PAOYcK3ZQaa1jDQoi+Qsrcu98QxGFkjAcw04E8NsdAsc3l15g1pfgqhuXsKTCtc2N3FYX5nW2iOyBQF1eg1Omnmu+tK2tET2aWyaiZ8qjtfcXFYaKSUy4ZwjaXuEb3l2VuriLYAaGvNfHdjcvFbQidNE+BjA4sBme4FxABNBrTpqOa2JvNstz8LO63NL2yB7jbqZXS+gBrx1VV3dnfh8LJBG4yNJfoBTrkFcr5eK4vxDLPT44tHmXd+HYI6vJNInxCK2zuNisNBLiONhJWxECQQyuc5t10LANLBIu6KqexD/AF+D52P6wtobRwDo9nYtjWNhiPINIdmFsaHnxNcua1bsL+3QfOx/6guXo+s/M0m3tOv+Q26rpowZOMT9HZKIi6nOIiICIiAiIgIiICIiAiIgIiICIiAiIgIiICIiAiIg5k9PB/G0nlH9nGq/snb0MBB7ZoVWUgHTkcrwaujz6Kf9PPxtJ+rH9mxa5UzG41Ks1iY1K+T74YZzcuWUXz+G71U6Uju9i+mzN9cPCbHGs1dMqwPkmpAaWv0URWI8EUiPDZ2K9IWGkFHjgdwaSL6HtSnkvhhd+MLGSRxyTz7GW/AkSX1ta+wsWd2UEN0cSXXQDQXE6C+QPJfqeLKAQ9rwSRbcwoirHaAPUK208YX3aG/OGlblqYDupzhfQ9qU8lG4bebCsJcWPfoRTmlteNteDf8AFUxFExvtKazxncLjtDeiCVuUCVo7rc8E9Hdp/PmojYkjXY+AtujNHzFfKChVJ7s/2vD/ADsf+oKK1ivaEzMz3l2eiIiBERAREQEREBERAREQEREBERAREQEREBERAREQEREGgP8A9C7vyjEx41rSYnxhriATleywb7rbw6/Vd3LTi7ax2GjljdHK0OY4U4O1BC1Ftv0K4WV5dhpjE0m8skfFA8Blc3TztSNBIt1fgL/TI/2Z/wDPT8Bf6ZH+zP8A56bGs9354T2ZC1rgCBn0a5rgQRfTQkKQ2lLhoWHK6Nz9crYyHanqSDoOXsV8/AX+mR/sz/56fgL/AEyP9mf/AD02hpVFur8Bf6ZH+zP/AJ6fgL/TI/2Z/wDPTaWlVePRHuzLjsfE4NPBheyR7q07Dg7Lfear1q84T0Gxh1y4u290cBY71F8jh9C2tupu7hNnw8HCMygm3FxzPee9x/cNB0pNibREUAiIgIiICIiAiIgIiICIiAiIgIiICIiAiIgIiICIiDHxGpXxyL1EHmRMi9RB6GIWIiD85EyL1EHmRfuLQoiDLREQEREBERAREQEREBERAR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QERIQEBMRFBIUFRUXFxgREhYQGBIVFRoaGRgSGBgaHDQgGBomHRgTIjEhJissMC4uFx80RD8sNygtLisBCgoKDg0OGxAQGy8kICQwNzQxNy4wLTc3NDQzNyw0LCw2LDIsNTQsNC8sNywsLCwyLCwsLywsLDIvNCwsLC8sLP/AABEIALcBEwMBIgACEQEDEQH/xAAcAAEAAgMBAQEAAAAAAAAAAAAABQYEBwgBAwL/xABLEAABBAADBQQDCgoIBwEAAAABAAIDEQQSIQUGEzFBIlFhcQeBkRQjMjVCc6Gxs/AXJVJjZHKUwdHTFiQ0U1STsvEzYpKiwtLhCP/EABkBAQADAQEAAAAAAAAAAAAAAAABAgMEBf/EACsRAQACAgEDAwIFBQAAAAAAAAABAgMREgQhMRNRYUHwBRQjccEiMoGRof/aAAwDAQACEQMRAD8A3iiIgIiICIiAiIgIiICIiAipnpK36i2TBp2sQ9p4bKvrWd3QDw60e4rnPaW/O0sQ8vkxWIs9BK9rR5MaQ0eoBTodfouNP6T47/Ez/wCa/wDin9J8d/iZ/wDNf/FNDstFzBuLj34visnnxJeynNrEysth0Ogd0Na/8ytUezo3gObPinNPItxkxB8iHoN6E1zXnEHePatFTbDie0skfiXtPNr8TK9p8wXUVif0OwP91/3FB0CDfJerROE2M2AAYebFwAagQYmSMA9+UHKfYrzuNvNNxPceOlEj3WYJS0MMgA1jfWhePIWK5m6gX1ERAREQEREBERAREQEREBERAREQEREBERAREQEREBERBzR6fsQXbUc0/JjjaPINzD6Xv9q1oti+nZ4dtWXKQaDAaN0RHHYPitd0e4qw8Re5T3FMp7ignN053QTNmIzREOY8CiXMcKIo+NH1K84HefBxNbFFHM1o5ANa7me4PJP0larBcOV/StybvY4T4aKWhmLQHafLb2XfSCfWoExaWvjmTMoH2tYO1ZMnueQGnR4rDOBHfxWivWCR61kZlg7Xd2Y/n4PtGqYG+ERFAIiICIiAiIgIiICIiAiIgIiICIiAiIgIiICIiAiIg5W9McLmbVxOYEZpcw5atMcVH6FZsHuTjMsTmDZwotfZbM9z7aRTy5p07V0K1ArkoT07StdtWXKQaytNdCI47C2ZszFAzYWF5LWPYLINahgLW30s6Ja3GNs8l+EbUZ/o0xpJcZcLqSdDI0a9wEdAeC/P4NMZ/e4X/qk/lram92TDxNfGHMeXtaG5ic4PPQm9Brf8VE45jjBJiQ6ciMtaWQ8GqOvEcZWmgL1y2fAqIt5jXeDHaLX42nSk4fcHGsaW3gXWSbeJHEW3LocnLW/PVWTdfd7FxRyQv9x0TmaYxJmBJJdZLdOleGnIBSTtnPZiJYDJPUcb5Q68ObEZbXEayIGISW7J2rcGP5KS2btAxte7LoDzuu0Ro06pfJFMc3tHaGtqxyitZ3tgHYE35Uftd/6r2PYcwNgxGv1nD2ZVM4PasssDjJGWv1sVWnfRP3pRu3duy4fDtELshfLlc9oDixtXYB0s1WqY71vXlCtoms6l84NlzRm6gOle+Nc4c7vUc1Ud42lsgYctjEQfB5ayNOngrbsLbs724iCaTjNYGFsmhPa5sJHPkD3jVVDed94mvz8H+pi00jfdvhERUWEREBERAREQEREBERAREQEREBERAREQEREBERAREQct+mzCcLauI1vO8P5VWaOLs+PLmtiQt7EbtGkMZVtc+zQ17OrVrz024ri7Vn0rI4M53eWOLXl4q5TyYisP7nAAHDLy5rZG5dLDm/CcMubRpBsDUK/p1vWa2jcMM9a2jjbwkqLjZcwn5uUn2lZ8eLcxj4iGOjkADmvje4Gv1CCOn0Kr4na0zBNRc28UzgB7GBzYLHEEjgaLDrlaAXjSyrxsEMeHF8XEGYNsvrKTyFX3kaqK4seGszFdMsWLHjn9PSNGLOaV7GxtfMXcQtGIGcvoOdT35A6gBdWAAAvYcYYgWlkL23mHEY6XK+stiiK0J+5We+CT3wPw7WBjXkuDcooAlpa7N2uliu9YmzcVETkcGlxOljpXQdeq1nhWtpnxEbn9ms7m0R7srD7Qc+MAZfghrsrZW3Wl041fjX1CsfEx5rBIyno5heD7PUszE4iGMFuUNLgcvyTY9evRQBkknxYgbM6NmS/ew0uJpx5uFfJpYVzYfQjLX+xe0Wrk4T5Z0EOQZW5Q2+TWFnr19Sp28L/65X5+H62KVi2kWzMYJXvt1EOyPFUdTTRRuuqgNuPvHAfnofD8not714xpXHblO3RaIiwbCIiAiIgIiICIiAiIgIiICIiAiIgIiICIiAiIgIiIOYfTpC1m1ZcoAzZXGurjHHZV+3fx8UYySNc7OyPLww1xtrTYIJHT6lRPT18ayfqs+zjU27FEMYBG+S2tsRsL60HOgfuFtjmKxMywy156qndsiGTtcKcHSs8YaLPL5RpZmxtqcK4iH5nPa4ZQ15OUfBouFcgb8FVIsU6/7NiPPhPFeximtl4F+Ke6KPhDK0OJeHP+EaApo8CSToK8Vp6lb18+GVcE4raiPPysW0d5mmN8fDnDntc0ZmADUVfwj3g8lC4AsslzJi5tOBYG2B5WCPV3r97W3emwkTpnujcxpYCI8zCc7gwVbaOrh6rUdgsM7EzDDxxNc4NzudK/sxturJo686AFn21GLjSszWVstbXmIlLbSxcZ7ZZOHcgZRYBPjmJ5Xoq9tXAYmSXi4ezbcpLLaRXMaa1Thr4qT27sibA8N8jI+G9wZni1yOPIOBaCL7wa9dBZGzsPDMzNK9wINVQ6ddfNWrSMlIpWO0fSI/hWP0rd/r7q3gNi4pkjXyRlrWHWzXeAFGbTf+MAPz0XW/yeqveM2dh42Z2Os9MzRR1o0bWusZJe0m/PRf8AiqZMc0jUtaX5W/w6fREXO3EREBERAREQEREBERAREQEREBERAREQEREBERAREQcy+nr41k8mfZxrYXo22lFEJWySRxkiEjO8MsAPBq+dWPate+nr41k8mfZxrOwYNMc0hpAbRIvWvyaN+sK044yY7VmdeGV5mLVmI35bnx+3MMIpD7oh+A7lKxxJo0AAbJWs909uQYOZ7sQ/I18cYaakItjiXA8NpvmOydD6lg4jCS0OIBQoj3lsZN2BqGDxFE/SvrszCTzBwhDMoIvicMi+lZwda7v3qen6etKTEW3tW97843VYN7t8cFicJJBBLxJHvhprWTWcsrHE9pga0BrXHn0UDuvvPFgMa/3Ux/ufEQsaX5HSBjozJQe0WcpEhB0PTTqMnGbGxkTHOl4eUAkhjIc1EakdkHl3dywtm7MmmOeFotpq5HgakcgDz0P0reuL+mY2rbJbnE6SW/m9+CljjweBMspklic99zOjhjie2TTOcuYloFNHK9eh83eEZDn8RjXh1e+PDTVdGk1Rsi/4LG2hsHFRNL5cgDLNRNjaQDVmgBfId/1rB2dBLJIWQtJfkJdxKcAyxqbBAF0NVpjt+XibTP8AtllpbPMViJ2sG03MZCQJ4iBQa3iNfry5A3dZrPmtcyPvaTOR9+i5Ch8norZicJM0ZncOmae9xM0vpYaO4+wqmZ72mzn/AMaPnofkrPNnjNXlExP7J6bHNJmJl1eiIuV2iIiAiIgIiICIiAiIgIiICIiAiIgIiICIiAiIgIiIOZfT18ayeTPs41M7qx53tAs0AeyASKb8IX1ChvT18ayeTPs419Nl4ssHZE2YtbrBKYyGjmCAw3+5X4TasxHwpNoraJn5WjH4+QN4U0lve5uUZQOyHhwByis1WTeoNHS1i7nYmQPeGEC29kvsU+xrfTsZh5kKMnxz3C5GYsgXrJMaAPMWYuRWDhMY6J1hz+WoY8x2ehJHcr9LinFvl3+5XnqaepFtdo2v++OOm4DhQF1QDaIFvzOq9Oxk1PM+ShtypncR9ZqI07WVxdbcwa46Altgf/VX8ZtR725c84F68Sbi2O6gweC8wOP4WY3MLrVk3C5XzblN8+fh4rri8R4hz9Zk9WY9Ptpdt78XL7n7TTGSR2c3ELW07OQcooHsc+ZvuVd2bPIcLiWxlkYawmSRzgH5HEVG08yS4Dly9YuOxe13SsLXHEGwLue2EirJaWWRz0tYpkhygOjkvqWzZAT30WFRf08movXt9/LnxTlxzuLd/v4/hc9q4XLg8+d2XK11cgXGgTfU89VrLDm9qR/Ox/UFYnbTDm5Hidwoae6OzY5Gizw/26VjBO/GcfzrPqC87DgnDjmJ93da9LX3SPo66REUrCIiAiIgIiICIiAiIgIiICIiAiIgIiICIiAiIgIiIOZfTz8ayeTPs41k7r4uKON75bygx6A1nNENBP5Nmz1q1jenj42k8o/s41h7ubZdAXtzsax7BmEmctdXJjsgJINnmDyV48SpbzC64zFwksjyxB5F3FnaHdrK5hZISSMpHaHj36USKfQeXIalS7Nttw8Ugwz4e0ANHTmRwN0O00W1tuNE156BVpslCvoH8VfH2Z5O6Q4tdQPLtFecX7nUrB4teHl/FOL9yteTPizjLfevzxfWsIyd+v37l6ZT6vYo5HFmcU/7aqN2afxlF86z9y+nF+40HtWNsg/jCH52P6wqZJ3DTHGpdiIiLBuIiICIiAiIgIiICIiAiIgIiICIiAiIgIiICIiAiIg5l9PHxtJ5R/ZxqK3a2BNjs4iMTAwNsylwsuugA1pJOhUp6d/jaTyj+zjX39GEk0TzPFRLHMcWnk4dsV6xm1VcuX0qTZz9RkjHTlPh88TuFimMc8S4Z2VpdTXvzOoXQtgF+ZUbu5u7Pj2vdE+JjGEAmRzm2SLoU0nlXtC2FtfZ3vbnxYh5Li62PhLCxhF2515SRqNND4L8+iPZLoOI8ZpYwacA1pcHOaA05SeWhTo88Zpnf09nPhz+pE612147+VQ2huNioYZZTJhnNYwuIY9+bK3UltsGtA9VjbC3dxO0hLLGcNG0PAOYcK3ZQaa1jDQoi+Qsrcu98QxGFkjAcw04E8NsdAsc3l15g1pfgqhuXsKTCtc2N3FYX5nW2iOyBQF1eg1Omnmu+tK2tET2aWyaiZ8qjtfcXFYaKSUy4ZwjaXuEb3l2VuriLYAaGvNfHdjcvFbQidNE+BjA4sBme4FxABNBrTpqOa2JvNstz8LO63NL2yB7jbqZXS+gBrx1VV3dnfh8LJBG4yNJfoBTrkFcr5eK4vxDLPT44tHmXd+HYI6vJNInxCK2zuNisNBLiONhJWxECQQyuc5t10LANLBIu6KqexD/AF+D52P6wtobRwDo9nYtjWNhiPINIdmFsaHnxNcua1bsL+3QfOx/6guXo+s/M0m3tOv+Q26rpowZOMT9HZKIi6nOIiICIiAiIgIiICIiAiIgIiICIiAiIgIiICIiAiIg5k9PB/G0nlH9nGq/snb0MBB7ZoVWUgHTkcrwaujz6Kf9PPxtJ+rH9mxa5UzG41Ks1iY1K+T74YZzcuWUXz+G71U6Uju9i+mzN9cPCbHGs1dMqwPkmpAaWv0URWI8EUiPDZ2K9IWGkFHjgdwaSL6HtSnkvhhd+MLGSRxyTz7GW/AkSX1ta+wsWd2UEN0cSXXQDQXE6C+QPJfqeLKAQ9rwSRbcwoirHaAPUK208YX3aG/OGlblqYDupzhfQ9qU8lG4bebCsJcWPfoRTmlteNteDf8AFUxFExvtKazxncLjtDeiCVuUCVo7rc8E9Hdp/PmojYkjXY+AtujNHzFfKChVJ7s/2vD/ADsf+oKK1ivaEzMz3l2eiIiBERAREQEREBERAREQEREBERAREQEREBERAREQEREGgP8A9C7vyjEx41rSYnxhriATleywb7rbw6/Vd3LTi7ax2GjljdHK0OY4U4O1BC1Ftv0K4WV5dhpjE0m8skfFA8Blc3TztSNBIt1fgL/TI/2Z/wDPT8Bf6ZH+zP8A56bGs9354T2ZC1rgCBn0a5rgQRfTQkKQ2lLhoWHK6Nz9crYyHanqSDoOXsV8/AX+mR/sz/56fgL/AEyP9mf/AD02hpVFur8Bf6ZH+zP/AJ6fgL/TI/2Z/wDPTaWlVePRHuzLjsfE4NPBheyR7q07Dg7Lfear1q84T0Gxh1y4u290cBY71F8jh9C2tupu7hNnw8HCMygm3FxzPee9x/cNB0pNibREUAiIgIiICIiAiIgIiICIiAiIgIiICIiAiIgIiICIiDHxGpXxyL1EHmRMi9RB6GIWIiD85EyL1EHmRfuLQoiDLREQEREBERAREQEREBERARE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5096" name="Picture 8" descr="https://encrypted-tbn1.gstatic.com/images?q=tbn:ANd9GcSqImqkzEx9bWKW5XxBdQHP_i4CaJdp86ckDjqCO43eNi6ODnq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20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924944"/>
            <a:ext cx="72008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5098" name="Picture 10" descr="https://encrypted-tbn1.gstatic.com/images?q=tbn:ANd9GcRVBhibwBpsRCRvbHzTt9yplIsQmIcEbrwrJRGZ63Cs-btU8L5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27361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0112" y="2924944"/>
            <a:ext cx="72008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" name="AutoShape 12" descr="data:image/jpeg;base64,/9j/4AAQSkZJRgABAQAAAQABAAD/2wCEAAkGBxQTEhQUExQWFRUXFxgYGBYUFxcZFxgYGhcXFxQUFxkYHCggGB8nHBcXITEhJSksLi4uGB8zODMsNygtLisBCgoKDg0OGxAQGiwmHyU0LDAvLDQsLCwsLC8uLCwsLCwsLDQsLCwsLCwsLCwsLCwsLCwsLDQsLCwsLCwsNCwsNP/AABEIALcBFAMBIgACEQEDEQH/xAAcAAABBAMBAAAAAAAAAAAAAAAABAUGBwIDCAH/xABLEAACAAQDBAcEBgYGCQUAAAABAgADBBEFEiEGMUFRBxMiYXGBkTKhscEIFEJScvAjYoKSotEVJDNDsuFTY2STo7PC0vElNXN0g//EABoBAAIDAQEAAAAAAAAAAAAAAAACAQMEBQb/xAAwEQACAgEDAwEHAwQDAAAAAAAAAQIRAwQSITFBURMFImFxgZHBFDKhI7Hw8STR4f/aAAwDAQACEQMRAD8ArEJGxJcb0kxuSTHtrOa5GlJcKZcuNsuTCqVIhHIrbMJEi8PUmhylD5kEfm8KsLoly20LN/DC+XRsNdbqR3jLbheM08vNEGv6mt7rppceI7u+HKmAa1u7/wAGMZNEBZrk/h89dIcaWQE5tm3afnWM05oEjGfLsp8I8pcPUWO88/5Qsmyr20I8YU04VR7JJ/VH84pc3XA+3k0JSR41JCz60b2KqvGxbtW8APzrDRUbU5Q5FLOmKhsTKXMToTcWvppvNoiMckui/lA3HoKTTWjTNFo04VthSVRyoxR/uTRlJPEDXU90Ka1YapxdTVA0uxCsamksbi2phkk05ZofcUlF5m4X7vEwqw/DbcI6CyKMSsT0dBYbolOGSOyBbcI8pKDuj2ZjMiS3VgmZMOnVyhna/LTQesZck5T4jyMqXLFP1U6b8u8fygakhZLmTDl/REAkCxJJF+eUEDeOPGPZ8yYtuwmuguxFzy3RRcr7fdDcDLUUUNs+hh7qsWyMEmpLRjuBmgE8NAyxtE1ToZbi/wCEj4/KLk8keWv5RFxfcir4eeUZphluES5aWXxNjwBBHxEYzaLTSD9S+hOwhlRT2jX14fR7WXUknQ8B8YfK+lhjnUBLi62A334xcpqSCKI7WLdyF1F9DD7g2F7jaHGh2duxf3fyiR0NCAImedJcEyEdNSWEFRpDxMlWENdVKO+xjMp2xaGacLxlIlxuMuNUx7RosDOdMsIbJzXhYBeNbSYlcAIskEKTLggskiaSI3pIhlxKtmmaySzkVdCeJPGHPZubNmFkcZiBmDDlcAg28RF7k6sHHixdLkQpYpLGZ2Cjv+Q4wtk03MRFdpJbfWWNrhQttNBoDb1MJH33QiJrQzJTH9FMOa24ggnuEOaF3Nhpp+bxAsNn5nFwRppvve410/OkWph655aMd5UX8xrGbOvTCPIkpZLABr6X3Q50xa24afkCMZCH2CPzvjS9YA3VjeDe+vrpv0jK7kP0NW0C1ATNIXPMFwJQKhWJtZmJ17O/QjfFe7Q4Zi9Gn1l6liumbq5rEJc2W6tpbw84tihqAdDex5Zt3rx+cY7VqgoqgurOBJmNl7WtlIUe+Hxah45KO1fYeK7ooUbS1DFXMwtMUjVxmJsbg5j6Zd2kTvApq/UZlStT1lSqBmVCJcyUFN8oFxnABsQdDYAcIq2SIesPmy8j5yyzGJ/SKWOZWVsyMNxBOXv17o7eXCnHjj6fx8hJqK7FgT8JpsTCzqaYBPl5et06vrBpmawFwd/aFxEkqqUrYLoo0IPaJAGmpPv4xH9gtlysoT3sjHVGCnrFXXtA6r2gbWI0A7zEungA8eVzfdwOscjPkqeyLtIWMeLojy0t2uYcqamEeKmsJ6+tZGCJobanjrwERzLhEdOWKqnDZk5shYpJ3WlmzueRY+yO4Qqw3CJFMy5VUZ9FG9yeZa97G3cPWDBJpYhWLG+49q4G87ucIcamfWphlU4ZZkt+1NPshQCAAdWBudLczC++3sul38fUiTjFbur7CTarEZ95oDGQkvQFX7UxySPaG62rZR3XIvETqtp6khVWaez9o+3e1ibndC6t2ZmJl4g5szWPZC9osefZN7b9CLaQlq6Cm6yWJc5nRjZiUKsNdCLi1t38uEdLDDEopdfoYZZJt88fUjdbOaYQWNyBa/HeT+fAQnFRMX2Xdfwsw+Bh1xGkEtyhBzKSG5aHTKbcuNobJyRtVNFkJmKYxUy/ZnzV7s7EehNol2D02Jmn+sCeHllQ4W5Zip9odlcysBc2AO7S8QmeL6mJBsBSzVqpUwN1cpiVd79lh9w24kgEA23RTqIpQbVfbr8DXFprksiWzmWsxCk4MAVN7XHEhgD7x3GMZNJmIuLHkd8PFOoOYFcjBiWUFuJ0Y6D2t4PrCbElCgAX13+1u5d2/wAI4kZW6LH7qs3yJIGgtflyhRKp7bxDXRywPzr74kFHMzLrvEVZLiTF7hvqktDe8xrEC2kO+JDS/IE+6IRUVU0EksDyAAsO63GLcMd6Ik9rFdS+lrDx4w2sLmHCUvWy1cCx1BHeDbS8a59OUBvobEjyHdGqFLgViV66VL0dhfkLk+dt0bJU9JgJRgbb+Y8QYhNOOJ374X4Y+WdLIbVmyleYPP4+Ua56ZJcPkqU+SRONYIxmNrHsZaLSv8QlETXBG83Hgd3uh+2Nkt1pI0AU3772sPUX8oYnxB5753UKbAADkL74dMLxNpBOWxva4I9PCNU4twruJJ06J91QO8XhDj2HBgJgA7OhFt4vofIwjo9pVYdpCD3G4P8AKNdZjEyYLaKv3Rx8TxjHHHNSByVGmTIQkbrjloR6ecWBSSyFABFgABbuGl+cV2uSUrzW4KWPgBewiGHpCq1fNKZUW+iWuLfrHeYz6zJGFJsswQlK6L9WQSTqOFzaG2tpT119Lmx3cLCw3/m5hFsXtD9ckJMZRdzY7tGBsRfiLbodcWeXm9kEi97AaaabuN4qg3fBMlwa6MHMbEamw0Ppv8Yk1ShZXU5SGGUgroQRYjf+sYhc7GaejBmz9EUW1GuY7gAN50MQOu6ZZpf9FSygga4z3LFcxOtrAEi3O3fFOeaUlZbhi2nQj202VNI5dB+hLW/CTcqPC2n7PhEkwfo5lzJMqY08hnlCYFsAtyobKTvtqASPGFmE7QU+JSmJlDeOslvY5WtvB4jfY6Q40+CdV1cyldgyKQsuaetl2JGYKHPYNtLjujprWznjSUqfnz8/BU1Tpkto8olSxLyhQgXKouBYezo3DWG6qLHlyOh8uPh6xGdpukGippoRpUx5gN2CBQUuLa3YAkrwh02a2npK5XMk2YWukwKri40sL2O7gY50ZLc/I7Tq+wtkSbb+ENVZIbrST9qxHcsP9dVS00tv0IUDx/n6xz9tvtPMqqlyCUlKSqIpIFgbZjbeTvh5aj0lua6kRxeo6T6F1VGK9QvZsXIIUW3C1sx15/CIxUT5jklnY3NzqbXPduisNnccmSZy5mZpZIVlJJ03Ai/L5RbD05ABIIB3Ejf4R0NBlx5Itpc9zie1VlxZEm/d7f8Aoul7YVKhR2DlBBuntDhe1t27S0MeOO83LObLZhlsgsFK/ZtztZvOGHbHG2psiywMz3NzqAByHEw2bNbWO0zqaizS5hAzBRmRvssoFgeVu+B6nT4c2xKn8vJZhw6nNh9STuPbnwScYQZrASXV2YXyk2ccw1xbTuMM+J0LyWKTFKkc/iDxEWds5h8lZQmojXb7Uy2bLccBoBpEG6b6iwpkAADGYTa1zbIANOGpicntH0m+LS+9mvBpdyXPLIe9XLJsHW/j84c9nqmfLm/oUMwPZHl5SyzFO9WHrEEi1OiBZxtMVkaUswrNR7ZgAgKuvf2mUeB8qsHtX1t0ZxXTjx8jbPTemrTLdpMPRWeags8ywZmU3GXQS9T7N72HfpwhNioPZFxx4aj37o8qq1FmsR2lKoGQC5TVrOFFyL3F9NbDkYj+3u0UujliaUDs3YVLgXbW5vY6D5xjT2vdJkPn3YjqinmPQ+7Xd3Q9YYez4nfzikqDpVIcdbTJkv8AYPaAv36Np4Rc2FVcmZIlzZVijqGUiwNyOW8Hu7jCyywyKogscoO2b8RQlGC77RAa5bmG7b/pRmyJzU9MiBksHmOC3aIuVVd2lxqb8YimB7dzHmBKkKQxADqLEEnTMNxENp9RCEtsicmGUluRaWAyCsrXiSR4f+bwtdAd4B8YYJOMtLAUgMo3cD6xqrdqlA7KnNybcPTfG54ckpWkURkqNGK0CyphsBlbUCwsNTce+ENDSKZ4YaEAkDcCbf5mNNRibzDdzfkNwHgIZMSxFlcADS1/Hw5Ruhjm1TfInV8Evm3vrHkQmZWT2N0dgvAZh/OCI/Tvyi0baKrBsNxjKbX2Nra3v5fm8NQmWFl47zx8O6POsJOsaKLPRV2SjDa8Egbj8T4xIpCjeYgtDvvEwoKwFbuyqANSTYcrm+ginLFLkzTjTpGW0Mp2pZol+1l9R9oel4qqLJxTaumloyKTNYgjsezqCNWPyvFbR5v2hOMpra7N+kjJRdoujoslkUKEkC7zCu7dcrr5gxIGe1+1x7u6IpshtzRrKlST/V8i5e0OwTvJDDmbk3tqYmsrJOXMjI6kizoQQd3EaGNOGcVFJMy5Yy3NtFVdLFSxmSEucoVm7rk2+XviBROOliqvVLJ0PVprbeGY3t+7lPnEHjm6h3kdHQwKsaHvY/FzTVKNfsN2H8Dx8jY+sXpRVNiBm015d0c4Rd+yeMibSypjuoIGVyxtqosSb+vnGnSTtODM+qhypIqLaOuM6qnTCMpZzpvtbS3uhdscf0j/AIR4b4SbVVCTKue8sgqzkgruPeIcNnKuTLTtMFcnW9/KJ0CX6lNySqydZf6dpJ80WZQ4+7FVdc2tgV0O6w4axTeNspqJxT2TMfL4ZjaLNpWQU86cZ8tAZMwS2zrfMykC1uPcNYqWLfakse5RgUezY5FFuYtwWUHqJCkXDTZakXtcFwCL8PGOn66WsyQyq+/de33t3OOeejkSvr8ozSoC3K5yAucexv433d9ot3arb2RRAymJeYdckqxK3NwWJNl7hvjNp6gt99y/Ux9S4V1TKs6SEfrpZI7GWym32rnMCfSGPZilabV06ILsZqb7WsCCxN9LAAmFm0u0n1oKoTKFbNcm5Olob8Bxd6Sek+UFLpe2YXGoIJt5xGqnCWdyg+PIuhxzx6aMJqmux0lWTQoIDWG4Wy7t3KIdtxg/1ynZVI6xO0l7b9cy6cx77Qy4T0nymVUno6Hi/tqTqSTuIueQMNeP9JTHMtKuUH+8cdrldV3Dzv4RqeXDsabsVY8m5UqK8i2+j+j6qnlzJT3ExG61dMwYmwZPDKND4+NSkwrw/FZ0g3lTXT8LG3mNxjFp8yxStqzXmxucaTLv2ewo09269nMxy8wupDEBbKLa63vfmLREOmaS4+qsXDJ+lAFhdTdCSTxuLeFjzhqoek6sRCjZG0sHK2ZT97TQ6X4Qw4risyaHM1+sZ8vafU9m1ip4Gwtcb46Uv+VhnNNcff8Azx9jPjxShNNjNHRHR/I6vDaVS1iVL20GjlnHuIigMNdBOlGYLyw6Fxa91DDMLcdLx0VRbR0syWGlT5PVooHthcgAAF1axTjv5Rz9KlubLNS3SRSPSRIKYjUC97srA8wyK3Dle3lEdlISwA3kgDxO6Jv0qYhTz5sp5M0TJgUq+TVLXutm56toL/zimC1iypodgSLEab9eOsI4Reba3xfUeEn6d1zRYtZiiAWzbh3xGRXs2ZmNluOX7o92sIanEFmEkN5HSFFfMAQKOIFh3WFzHssexr3Hf8mCONrqgnYySLKLd/dGdBLZzc3PjCKhpC7d0Sqkpgoi11HoRllGPCPZVGLboI3idBFXJm3Mr6NsmXcx5Jl3MOlPTwx0MmRRNlJJ3CG3aOqOfqh7K2v3sRf3fziYYTQ8TEK2mFqqcP1vkI4/tfK1jUV3fJXpKnkbfYa4III84dMIl/RptC9PVy5RJMmc6o68AxICzByINr93lEQhXhM0JPksTYLMQk8gGBJhoycXaFkk1THfpDklcRqgTm/SXv3EAgeQIHlEdiW9KNfLnYhMaUysoVFzKQQSB2iCN+pt5REoJ/uYQ/agggghRgggggA9vHkEEABGTsSbkknmYxggAIIIIACCCCAAggggAI9jyCAAggggAIIIIACFVJO7QDHQ6a8P8o0SkLEAbyQPWF2MYU0gi+qtuPfxBjTp5ZcX9bH2q/8APAknFva+5MMNpAgjbPqLmw3QwYDjBZeqbfbstxI+6YepEvWPW6bNDPD1F/o42WEoSakLJUvSPYUyk0gh7KLIPTJaHrDpNzDfIl6w60720EPPhcGjLKyR4egIYfdQt4kRVNfO62e7fec28CdPdFg01SVN+5h6qR84g2zdN1lTKX9a58F7Xyjz3tOLcoQ8mjRUlKXgQ1UnI7Ifskj0No1QqxSaGnTWG4uxHhc2hLHGlW50dKN0rCCCJftdsX9Vp5NXLmB5E/LlBBDLnQzFB4HQHXuiEgbSIhBG007ZBMt2CxW+ntAAkW37iI1RBIQQQQAEZyUzMF3XIF/E2jCFmDzxLqJLt7KzUY+AYE/CJVXyQ+gux7ZmfSJLeaBkmXyML6gbiQwBFxqLwyxb/TGCKOnB1Bmgqe7q2094ioItzwjGdR6FeGblG2EEEEUloQQQQAEEEEABBBBAAQQQQAEEEEABBBBAA67Lyg1TLB4XPmFNol22DLLpAbAtMZkseFgpzDv3+6ITg1aJM5JhFwpNwORBBt6w4YvWNWVCpLBIvlQHmbXY8tw8hHRwahQ00oL9zf8AdGTJicsyk+iQbKYcZkzP9lPex3D890TiVTW1hXguBCnlKg1O9jzY7z+eUb6lAojs6LH6OJQ79Wc7U5fUnfYbWYx7Gt98EbyiiNyzbdD5W0GSYOTKGHmNR63hupaQmJxieHlhINvsWPoIry5EpL6lknaI/TUeYEndYxENhZRaobL7QkzSv4slh8Yt2iw6w3RWFDh1QuJz1pAM8ppj5L5QyBhml998wFo4mvybpwl4NWk/bNeSHwRtqx23uCpzHsneNTofCNUcU6oRdhpzV7Li9i0pCwO/SS5Hl2LiKTi1+jbGj/Q+KSTZuqlO6q2oyzEKsPC4vbvMNFiTRVXWG2W+l724X3XjGM5splNmBU6GxBB1FwbHuIPnGEKOEEEEABBBBABb+01RbZ+meaFZ2WXLllhci6kXHI9WraxUESfaLaNp1DQU1xllIzMB9/rJiLfwQA/txGIfJLcxIR2oIIIIQcIIIIAFOGU4mTpUtjYO6KTyDMAT748xCn6ubMl/cdl/dYj5RplTCpDA2IIIPIjUGF+0MwNUzXH226zTgXAcj1YxPFEdxugggiCR3pKL+pz52hOdJfgPaY+fZHkYaIkdA3/plSOU6UfUf5RHIsyVUa8fliQbt/P8IIIIIrHCCCPSIAPItvYjZY0qF5oBmvbTfkH3QeZvr6RUkdBYdP6yTKffmRWv4qCY36CMXNt9UY9bJqKS7njjSGTEWh4qXsIjlfOuTHexLk5YiZ4ISPM1gjZQUSShwm5AA3xP6nDB1YsPZt6WsYT4ZQ2ZfEfGJSsnS0ef1OpbaNOHFadkclUsRudsRNlYlLrqZ1KzGAnSn07JAWYynXNqM1jbUb4nSSYVS5UZck9xfjjtOUdrJGStql5T5o/jaGpVJ0GvhEj6R5WXFK0f65z6nN84w6PpatiVIrC6tOVSO46H4xhfU3roR6LA6FHRq96abrLqqebJZSSA1wGtpxsra8LmIRidGZM6bKb2pbsh8VYqfhDv0fVZlYnRODb+sSlP4WcI/wDCxiAZIOmnDZiYhMfqikkdXKltaytkky9F52BGsV/HRf0iqAvh8qaB/ZTxfuV1Zf8AFkjnSAEEEEEBIQQ57OU3WTxL+8k0DxMp7H1tDZAAQQQQAEEEEABD/iGBFcPpatR2ZjzZb9zK109Rf92GCLWl0+fZQm39nUZx/vQh9zmJRDKpjJmvGMe2iCTyCCCAB7w1v6jVjhnpz75kMkPuFL/Ua099P/jb+cMUWT6R+X5YkOsvn+EZMhAB57vW0Yw4VEs/VZLW062ct/BZJ/6ob4Rqhk7CJBtHhZlU9FMt/aST6hiwJ8nHpEfiz9vMOK4ZTi39i0oHuDSypPqF9YuxxuE34r+5VklU4rz/ANFYReOwtVmo6Unll/dcp8oo6LP2Fq70SqDqruPC5zfOL/Z/OVr4FWtXuJ/EfsWn9plHAkekMNU8L59yTfjCSZIj0sEkjlDUVgjdMXWCL7Gsvanp7EeMPASE0tN0LwseOnKzqY40IFlQoVI3GXrGwJCOQ6icvdNVF1WLTz/pFlzPC6BT71J84bejGQXxWiA/0ynyW7H3Aw4dNFUXxepB3J1aL4CWp+JMbug1AcYp77ws0r49U4+BMVFy6Cfpkw0ycWqdLLMKzV7w6jMR+2HHlEa2ba1XTHlPlH/iLF3fSNwMNTyKsDtSnMtu9X1X0Zf4jFBS5hUhgbEEEHkRqDEEnX/SBgDV2H1FMmXO6goW3ZlYMtzwva1++OQp8lkZkYWZSVIPAg2I9Y7K2WxZaukkVC7pktWI5Nbtr5NceUc59OWCpT4mzS7AT1E4qBbKxJV/UqW8WMAFfAQ97X7MzcPniROKsxlpMul8pDDgWAJsQRu4QxxM+lPHDWVNPOIAvR04sOBKl3HfZ2YQAJ+iyl6zFaRLX7ZJ8FRmb3Awy7RYW1LVT5DAgy5jLrxAPZPmLHzia9AaqcWW+8SZpXxsB/hLQ7/SJwZZdTIqVFuuQq9uLS7ZSe8qwH7MSR3KiggjOTKLMFUXZiAAOJJsBEEi3EcLaVKp5jf36M4HJRMaWD55SYb4tHpxwgU39HS19lKYyh/+bC5/jirolkJ2EdEbH7PNM2b6i3bnypzrfmzM0r1svrHO8dg7JywKGlC+yKeUB4ZBExIl0OP3UgkEWI0IO8HiDD5Log2GtNFs0qpAP4ZksW96fGF3SjhqyMTqVUWVm6wDl1gDsP3iYjSVLBGlg9hmVmHMoGCnyzt6xHRk9UaYIIIgkl+E0V8Jq35zE/hZP+6IhEgw/EMuHVUr702Tbzzsf+UIj8W5Gmo14/LK4Jpyvz+ETTF8JK4LRzrb58wnwcEKf+HELi/6nBhOwFZSi5FKjrbi6KH08SD6xQEGWNNBjlaYuwKjM6okygL55ijyuMx8hcxfe0uDifR1ctVuxkllUcWQh1A77rbzir+iKgEytMwi4lSyw/E3ZB9C0XjhftH8PzEacEf6UviZs8v6i+ByrE/6NTeVOW+51NvEEX93uhi6QMKFNiFRLAsufOv4X7YA8L28oz6P64y6tF+zNuh8bEqfUD1MVaWfp5k38i7UR34nRZIp4TVicBDvNFoRTJN49HGZxmMLU8EOjytYIt9QC6pa6wsAjXJS0bljyUmdqCpHpEAEZWjwCFHOUOl1bYxWfjU+stDHvRDUZMYozzdl/flun/VG3pnUjGavTeZZHf8AoZesM2ws/JiNGw4VEr3uB84Uc6D6eVP9ETbDdMlX7hnAv6kescvx2Ttng4q6GppyL9ZLIX8Y7Us+TBTHG0AHSX0ea8vhjyyb9VPcDuVlV7fvM3rEK+kfT2rKZ/vSCP3XP/dDr9Gyu7NbJ5GVMHffOrfBfWMfpML/AO3njaoF/DqLfEwAUfD3tRSmWaa/2qWQ4vyZSRCDB6BqifJkL7U2YiDxZgt/fFg9P2HrJrqZEFkWjlIoG6yPNQAeChYAGbocnZcYozzZ1/elTF+cWr9IuizUEmYP7ueAfB0cfED1ipOiZrYvRf8AyEeqMBHQXS/Q9dhFWPuoJn+7ZXPuBgIOT4lvRThn1jFaVLXVX6xu4SwXBP7QUeJERKLE6CMSErFURv76W8sHTRrdYvrkt4kQEsln0kZQy0Ta3vOHdY9WT8B74o+Lt+krMN6FeFpzed5QikolkLoEdb7Bzr4XRH/ZpQ9EAjkiOrtgVthlF/8AXln1UH5w0FyJkdIpDpvpymKMTueVLYeFivxUxAIun6QtCCtLPA1BeWfAjOoPo3qYpaImqY0HcQggghRhbKB+rzOXWyvXJPt84RQ6pSN9Seb9k1CJ+0Jcxh7mMNUSyEdH4BOy4MjHhSj/AJKxzhF71E8rgJH+xp75SqR74oiL9R2KMHcn/RF/a1HPIv8AiMXLgU27NfgPn/lFI9E0xvrjIoJzSmuB+qVIP55xe1DLyoARY8fWNWGS9CjPmT9aymenSntXy3G55C3PMqzj4ZYgFDUGXMRxvRlb0IPyi0+nqRrSTALC0xPO6t8zFSxhycTNmPmB0GkvNa3Hd57ownSbaEWMLdnKN3o6eboS8mWw13EqCSYXf0U2Vr2zE8fXfHaWdPmzkPE1wRZ5OsESH+hpn3feIIs9aPkXZLwWQIzWMYyEcBnZRlHseR7CjHOf0iqPLiMqYP7ynW/4ld1PuyxBdiZJfEKNRvNRK39zqflEx6fcSabiJQyiq06rLD62fMBMvusNWI8o0dCmyC11WZrTSi0rSpmUC5mEsxUXv2QCmuh3274gY6ejjnbnCmpq+qksLWmuV70ZiyEdxUiOxo5++kZggSok1QckzVKFLaDqwLMD35t0ADL0B4l1WKCWd0+U6eagTB/gMLfpB7QS59ZKp5bZvqysHI3CY5UsoPEgKt+/TgYrfCaydJmCbILLMS9nUXK3UqSNNNCdY8WZLEuYHR2nFlyvnsqjUvdbXZjprfiYAJ50A0CzcVDNb9DJmTVv966Sx/zCfKF30i61XxCSikHq6cBrEGzGZM7BtuIABt+tEN2P2cxCqMx6BXJQBXaXMWWQHv2blluCAbiJPhPQniU1v0wlyF4l3Dt5CWTfzIgAZeiOlZ8WpLAkLMLEgGwARjc8t0dUYlRrOkzZL+zMR5beDqVPuMQTot6NnwuZOmPPWaZiBMqoQAAb3uTr4WixIAOJ8UomkTpslvalTHlt4oxU+8Qv2NqGSvpGTRhPlW83UEeYNvOLN+kRgMqSaafKlJLM1pvWsigZ3OVsz23n2jfvMU/RVJlTEmL7SMrjxUgj3iAC1fpG4lnrZEgf3UosfGY2o9EX1iK7MrSHDMSDj+thZZS9rdUJku+Tkc1r92Xvh22rwSrxiqm19DJabIm5AO1LDIyypavLZS11sQe4g34xGq/ZbEaMt1lNOl5lKsQpZSrb1LLdfK/CAgjsddbESLYbRKeFPK9cgjn7ov2UnT8QkGbSu9OGJmGZLPVZQraEsLHW2kdOBAoCqAAAAANAANwA4Q0RZkL6WcDFThs5VQtMQrMlhQSxZTYgAfqswjl8i2hjs6bqCOcc74l0PYiJjZBKmKWJBEwA2ubXDAaw0kyISS4K4giZSui/EzMCNTFQSAWzyyoF9WuH1tvhx2u6Mq1Jx6in6yUElqHlZBmKykWY+TNmW7Bj5wm1jbkIZctDgDG9mWuB8SZVgP3ST5RCok31DE0p2pTTVHUs4coadiA4+0rZLjlodYeOjjYd59WFrKWcJARiS6zJYLW7IzaHfyiasLq2WbtPhiy8FmKCSUpFF+dlXWOdI6X6TcTkU2HzVmhis0dSiIbMSQSNSDYALcmx98c0Q+V20JhXDJp0Qz8uJyhe2ZJi/wABYD1WL+Ecw7MYt9UqpVQUz9WSct8t7qV32Nt946G2U2ilV8nrZQYAMUZXGqsADbTQ6Eaxbgkqoqzxd2MXTBhnW4ez8ZDrM8Qeww/iB8ooKOsayiSdLaXNUOjCzK24jf8AKOYtpqZZVZUS0XKqTXVV1NlDGw113Qmdc2NglxR0B0cvmwykP+rt6Mw+USeXLhl2DnJNoad0liUpT+zAICkEhrX4E3PnEkVYuT4RS1yzV1cEbTHsRZI7CNgjyCMrNSPY9ggiBjRXUMuchSdLSYh3rMUMvowtGnC8Fp6a/wBXkSpOb2uqlql7br5QLx7BEEi6MJksNowBHeAfjBBAB5LkKvsqovyAHwiCYn0Q4dPnvPmCcWdizDrTlJOp4XA7gdIIIAJjguESaSSkmQgly0FgB63JOpNydTC6CCAAjyCCAgTV9DKnIUnS0mod6zFDL6MLRBcf6HcNqXzqj054inKqp/YZSo8gIIIAHXYfYOnwsTeomTn63Lm61lI7N7WCqAN5iUGPYIZCmJMaZhgghkLI0tGMewRYVs8tA0EEAGEYwQQwow7W7NSK+UJU8NZWzKyGzK1iLjQg6HcQYjuzXRvS0U0zVaZNaxUdbkKgHfoFFzbnBBDqK6iuTqh+nYHTN7VPJbxloflG/D8NlSVKyZSSlJuRLVVBO65CjfYCPYIehLFloxFGjG5RCeZUE+toIIVkoWgR7BBCjGBaCCCJI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5102" name="Picture 14" descr="https://encrypted-tbn0.gstatic.com/images?q=tbn:ANd9GcRvr4eQR6Hv-neyIl6Cum6W3dp9_jAnNRdviR3DyA0BOUnoEk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72500"/>
            <a:ext cx="2400200" cy="15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9251" y="5085184"/>
            <a:ext cx="680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Customer Acquisition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Modem</a:t>
            </a:r>
            <a:endParaRPr lang="en-US" dirty="0"/>
          </a:p>
        </p:txBody>
      </p:sp>
      <p:sp>
        <p:nvSpPr>
          <p:cNvPr id="4" name="AutoShape 2" descr="data:image/jpeg;base64,/9j/4AAQSkZJRgABAQAAAQABAAD/2wCEAAkGBxAQERIQEBMRFBIUFRUXFxgREhYQGBIVFRoaGRgSGBgaHDQgGBomHRgTIjEhJissMC4uFx80RD8sNygtLisBCgoKDg0OGxAQGy8kICQwNzQxNy4wLTc3NDQzNyw0LCw2LDIsNTQsNC8sNywsLCwyLCwsLywsLDIvNCwsLC8sLP/AABEIALcBEwMBIgACEQEDEQH/xAAcAAEAAgMBAQEAAAAAAAAAAAAABQYEBwgBAwL/xABLEAABBAADBQQDCgoIBwEAAAABAAIDEQQSIQUGEzFBIlFhcQeBkRQjMjVCc6Gxs/AXJVJjZHKUwdHTFiQ0U1STsvEzYpKiwtLhCP/EABkBAQADAQEAAAAAAAAAAAAAAAABAgMEBf/EACsRAQACAgEDAwIFBQAAAAAAAAABAgMREgQhMRNRYUHwBRQjccEiMoGRof/aAAwDAQACEQMRAD8A3iiIgIiICIiAiIgIiICIiAipnpK36i2TBp2sQ9p4bKvrWd3QDw60e4rnPaW/O0sQ8vkxWIs9BK9rR5MaQ0eoBTodfouNP6T47/Ez/wCa/wDin9J8d/iZ/wDNf/FNDstFzBuLj34visnnxJeynNrEysth0Ogd0Na/8ytUezo3gObPinNPItxkxB8iHoN6E1zXnEHePatFTbDie0skfiXtPNr8TK9p8wXUVif0OwP91/3FB0CDfJerROE2M2AAYebFwAagQYmSMA9+UHKfYrzuNvNNxPceOlEj3WYJS0MMgA1jfWhePIWK5m6gX1ERAREQEREBERAREQEREBERAREQEREBERAREQEREBERBzR6fsQXbUc0/JjjaPINzD6Xv9q1oti+nZ4dtWXKQaDAaN0RHHYPitd0e4qw8Re5T3FMp7ignN053QTNmIzREOY8CiXMcKIo+NH1K84HefBxNbFFHM1o5ANa7me4PJP0larBcOV/StybvY4T4aKWhmLQHafLb2XfSCfWoExaWvjmTMoH2tYO1ZMnueQGnR4rDOBHfxWivWCR61kZlg7Xd2Y/n4PtGqYG+ERFAIiICIiAiIgIiICIiAiIgIiICIiAiIgIiICIiAiIg5W9McLmbVxOYEZpcw5atMcVH6FZsHuTjMsTmDZwotfZbM9z7aRTy5p07V0K1ArkoT07StdtWXKQaytNdCI47C2ZszFAzYWF5LWPYLINahgLW30s6Ja3GNs8l+EbUZ/o0xpJcZcLqSdDI0a9wEdAeC/P4NMZ/e4X/qk/lram92TDxNfGHMeXtaG5ic4PPQm9Brf8VE45jjBJiQ6ciMtaWQ8GqOvEcZWmgL1y2fAqIt5jXeDHaLX42nSk4fcHGsaW3gXWSbeJHEW3LocnLW/PVWTdfd7FxRyQv9x0TmaYxJmBJJdZLdOleGnIBSTtnPZiJYDJPUcb5Q68ObEZbXEayIGISW7J2rcGP5KS2btAxte7LoDzuu0Ro06pfJFMc3tHaGtqxyitZ3tgHYE35Uftd/6r2PYcwNgxGv1nD2ZVM4PasssDjJGWv1sVWnfRP3pRu3duy4fDtELshfLlc9oDixtXYB0s1WqY71vXlCtoms6l84NlzRm6gOle+Nc4c7vUc1Ud42lsgYctjEQfB5ayNOngrbsLbs724iCaTjNYGFsmhPa5sJHPkD3jVVDed94mvz8H+pi00jfdvhERUWEREBERAREQEREBERAREQEREBERAREQEREBERAREQct+mzCcLauI1vO8P5VWaOLs+PLmtiQt7EbtGkMZVtc+zQ17OrVrz024ri7Vn0rI4M53eWOLXl4q5TyYisP7nAAHDLy5rZG5dLDm/CcMubRpBsDUK/p1vWa2jcMM9a2jjbwkqLjZcwn5uUn2lZ8eLcxj4iGOjkADmvje4Gv1CCOn0Kr4na0zBNRc28UzgB7GBzYLHEEjgaLDrlaAXjSyrxsEMeHF8XEGYNsvrKTyFX3kaqK4seGszFdMsWLHjn9PSNGLOaV7GxtfMXcQtGIGcvoOdT35A6gBdWAAAvYcYYgWlkL23mHEY6XK+stiiK0J+5We+CT3wPw7WBjXkuDcooAlpa7N2uliu9YmzcVETkcGlxOljpXQdeq1nhWtpnxEbn9ms7m0R7srD7Qc+MAZfghrsrZW3Wl041fjX1CsfEx5rBIyno5heD7PUszE4iGMFuUNLgcvyTY9evRQBkknxYgbM6NmS/ew0uJpx5uFfJpYVzYfQjLX+xe0Wrk4T5Z0EOQZW5Q2+TWFnr19Sp28L/65X5+H62KVi2kWzMYJXvt1EOyPFUdTTRRuuqgNuPvHAfnofD8not714xpXHblO3RaIiwbCIiAiIgIiICIiAiIgIiICIiAiIgIiICIiAiIgIiIOYfTpC1m1ZcoAzZXGurjHHZV+3fx8UYySNc7OyPLww1xtrTYIJHT6lRPT18ayfqs+zjU27FEMYBG+S2tsRsL60HOgfuFtjmKxMywy156qndsiGTtcKcHSs8YaLPL5RpZmxtqcK4iH5nPa4ZQ15OUfBouFcgb8FVIsU6/7NiPPhPFeximtl4F+Ke6KPhDK0OJeHP+EaApo8CSToK8Vp6lb18+GVcE4raiPPysW0d5mmN8fDnDntc0ZmADUVfwj3g8lC4AsslzJi5tOBYG2B5WCPV3r97W3emwkTpnujcxpYCI8zCc7gwVbaOrh6rUdgsM7EzDDxxNc4NzudK/sxturJo686AFn21GLjSszWVstbXmIlLbSxcZ7ZZOHcgZRYBPjmJ5Xoq9tXAYmSXi4ezbcpLLaRXMaa1Thr4qT27sibA8N8jI+G9wZni1yOPIOBaCL7wa9dBZGzsPDMzNK9wINVQ6ddfNWrSMlIpWO0fSI/hWP0rd/r7q3gNi4pkjXyRlrWHWzXeAFGbTf+MAPz0XW/yeqveM2dh42Z2Os9MzRR1o0bWusZJe0m/PRf8AiqZMc0jUtaX5W/w6fREXO3EREBERAREQEREBERAREQEREBERAREQEREBERAREQcy+nr41k8mfZxrYXo22lFEJWySRxkiEjO8MsAPBq+dWPate+nr41k8mfZxrOwYNMc0hpAbRIvWvyaN+sK044yY7VmdeGV5mLVmI35bnx+3MMIpD7oh+A7lKxxJo0AAbJWs909uQYOZ7sQ/I18cYaakItjiXA8NpvmOydD6lg4jCS0OIBQoj3lsZN2BqGDxFE/SvrszCTzBwhDMoIvicMi+lZwda7v3qen6etKTEW3tW97843VYN7t8cFicJJBBLxJHvhprWTWcsrHE9pga0BrXHn0UDuvvPFgMa/3Ux/ufEQsaX5HSBjozJQe0WcpEhB0PTTqMnGbGxkTHOl4eUAkhjIc1EakdkHl3dywtm7MmmOeFotpq5HgakcgDz0P0reuL+mY2rbJbnE6SW/m9+CljjweBMspklic99zOjhjie2TTOcuYloFNHK9eh83eEZDn8RjXh1e+PDTVdGk1Rsi/4LG2hsHFRNL5cgDLNRNjaQDVmgBfId/1rB2dBLJIWQtJfkJdxKcAyxqbBAF0NVpjt+XibTP8AtllpbPMViJ2sG03MZCQJ4iBQa3iNfry5A3dZrPmtcyPvaTOR9+i5Ch8norZicJM0ZncOmae9xM0vpYaO4+wqmZ72mzn/AMaPnofkrPNnjNXlExP7J6bHNJmJl1eiIuV2iIiAiIgIiICIiAiIgIiICIiAiIgIiICIiAiIgIiIOZfT18ayeTPs41M7qx53tAs0AeyASKb8IX1ChvT18ayeTPs419Nl4ssHZE2YtbrBKYyGjmCAw3+5X4TasxHwpNoraJn5WjH4+QN4U0lve5uUZQOyHhwByis1WTeoNHS1i7nYmQPeGEC29kvsU+xrfTsZh5kKMnxz3C5GYsgXrJMaAPMWYuRWDhMY6J1hz+WoY8x2ehJHcr9LinFvl3+5XnqaepFtdo2v++OOm4DhQF1QDaIFvzOq9Oxk1PM+ShtypncR9ZqI07WVxdbcwa46Altgf/VX8ZtR725c84F68Sbi2O6gweC8wOP4WY3MLrVk3C5XzblN8+fh4rri8R4hz9Zk9WY9Ptpdt78XL7n7TTGSR2c3ELW07OQcooHsc+ZvuVd2bPIcLiWxlkYawmSRzgH5HEVG08yS4Dly9YuOxe13SsLXHEGwLue2EirJaWWRz0tYpkhygOjkvqWzZAT30WFRf08movXt9/LnxTlxzuLd/v4/hc9q4XLg8+d2XK11cgXGgTfU89VrLDm9qR/Ox/UFYnbTDm5Hidwoae6OzY5Gizw/26VjBO/GcfzrPqC87DgnDjmJ93da9LX3SPo66REUrCIiAiIgIiICIiAiIgIiICIiAiIgIiICIiAiIgIiIOZfTz8ayeTPs41k7r4uKON75bygx6A1nNENBP5Nmz1q1jenj42k8o/s41h7ubZdAXtzsax7BmEmctdXJjsgJINnmDyV48SpbzC64zFwksjyxB5F3FnaHdrK5hZISSMpHaHj36USKfQeXIalS7Nttw8Ugwz4e0ANHTmRwN0O00W1tuNE156BVpslCvoH8VfH2Z5O6Q4tdQPLtFecX7nUrB4teHl/FOL9yteTPizjLfevzxfWsIyd+v37l6ZT6vYo5HFmcU/7aqN2afxlF86z9y+nF+40HtWNsg/jCH52P6wqZJ3DTHGpdiIiLBuIiICIiAiIgIiICIiAiIgIiICIiAiIgIiICIiAiIg5l9PHxtJ5R/ZxqK3a2BNjs4iMTAwNsylwsuugA1pJOhUp6d/jaTyj+zjX39GEk0TzPFRLHMcWnk4dsV6xm1VcuX0qTZz9RkjHTlPh88TuFimMc8S4Z2VpdTXvzOoXQtgF+ZUbu5u7Pj2vdE+JjGEAmRzm2SLoU0nlXtC2FtfZ3vbnxYh5Li62PhLCxhF2515SRqNND4L8+iPZLoOI8ZpYwacA1pcHOaA05SeWhTo88Zpnf09nPhz+pE612147+VQ2huNioYZZTJhnNYwuIY9+bK3UltsGtA9VjbC3dxO0hLLGcNG0PAOYcK3ZQaa1jDQoi+Qsrcu98QxGFkjAcw04E8NsdAsc3l15g1pfgqhuXsKTCtc2N3FYX5nW2iOyBQF1eg1Omnmu+tK2tET2aWyaiZ8qjtfcXFYaKSUy4ZwjaXuEb3l2VuriLYAaGvNfHdjcvFbQidNE+BjA4sBme4FxABNBrTpqOa2JvNstz8LO63NL2yB7jbqZXS+gBrx1VV3dnfh8LJBG4yNJfoBTrkFcr5eK4vxDLPT44tHmXd+HYI6vJNInxCK2zuNisNBLiONhJWxECQQyuc5t10LANLBIu6KqexD/AF+D52P6wtobRwDo9nYtjWNhiPINIdmFsaHnxNcua1bsL+3QfOx/6guXo+s/M0m3tOv+Q26rpowZOMT9HZKIi6nOIiICIiAiIgIiICIiAiIgIiICIiAiIgIiICIiAiIg5k9PB/G0nlH9nGq/snb0MBB7ZoVWUgHTkcrwaujz6Kf9PPxtJ+rH9mxa5UzG41Ks1iY1K+T74YZzcuWUXz+G71U6Uju9i+mzN9cPCbHGs1dMqwPkmpAaWv0URWI8EUiPDZ2K9IWGkFHjgdwaSL6HtSnkvhhd+MLGSRxyTz7GW/AkSX1ta+wsWd2UEN0cSXXQDQXE6C+QPJfqeLKAQ9rwSRbcwoirHaAPUK208YX3aG/OGlblqYDupzhfQ9qU8lG4bebCsJcWPfoRTmlteNteDf8AFUxFExvtKazxncLjtDeiCVuUCVo7rc8E9Hdp/PmojYkjXY+AtujNHzFfKChVJ7s/2vD/ADsf+oKK1ivaEzMz3l2eiIiBERAREQEREBERAREQEREBERAREQEREBERAREQEREGgP8A9C7vyjEx41rSYnxhriATleywb7rbw6/Vd3LTi7ax2GjljdHK0OY4U4O1BC1Ftv0K4WV5dhpjE0m8skfFA8Blc3TztSNBIt1fgL/TI/2Z/wDPT8Bf6ZH+zP8A56bGs9354T2ZC1rgCBn0a5rgQRfTQkKQ2lLhoWHK6Nz9crYyHanqSDoOXsV8/AX+mR/sz/56fgL/AEyP9mf/AD02hpVFur8Bf6ZH+zP/AJ6fgL/TI/2Z/wDPTaWlVePRHuzLjsfE4NPBheyR7q07Dg7Lfear1q84T0Gxh1y4u290cBY71F8jh9C2tupu7hNnw8HCMygm3FxzPee9x/cNB0pNibREUAiIgIiICIiAiIgIiICIiAiIgIiICIiAiIgIiICIiDHxGpXxyL1EHmRMi9RB6GIWIiD85EyL1EHmRfuLQoiDL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ERIQEBMRFBIUFRUXFxgREhYQGBIVFRoaGRgSGBgaHDQgGBomHRgTIjEhJissMC4uFx80RD8sNygtLisBCgoKDg0OGxAQGy8kICQwNzQxNy4wLTc3NDQzNyw0LCw2LDIsNTQsNC8sNywsLCwyLCwsLywsLDIvNCwsLC8sLP/AABEIALcBEwMBIgACEQEDEQH/xAAcAAEAAgMBAQEAAAAAAAAAAAAABQYEBwgBAwL/xABLEAABBAADBQQDCgoIBwEAAAABAAIDEQQSIQUGEzFBIlFhcQeBkRQjMjVCc6Gxs/AXJVJjZHKUwdHTFiQ0U1STsvEzYpKiwtLhCP/EABkBAQADAQEAAAAAAAAAAAAAAAABAgMEBf/EACsRAQACAgEDAwIFBQAAAAAAAAABAgMREgQhMRNRYUHwBRQjccEiMoGRof/aAAwDAQACEQMRAD8A3iiIgIiICIiAiIgIiICIiAipnpK36i2TBp2sQ9p4bKvrWd3QDw60e4rnPaW/O0sQ8vkxWIs9BK9rR5MaQ0eoBTodfouNP6T47/Ez/wCa/wDin9J8d/iZ/wDNf/FNDstFzBuLj34visnnxJeynNrEysth0Ogd0Na/8ytUezo3gObPinNPItxkxB8iHoN6E1zXnEHePatFTbDie0skfiXtPNr8TK9p8wXUVif0OwP91/3FB0CDfJerROE2M2AAYebFwAagQYmSMA9+UHKfYrzuNvNNxPceOlEj3WYJS0MMgA1jfWhePIWK5m6gX1ERAREQEREBERAREQEREBERAREQEREBERAREQEREBERBzR6fsQXbUc0/JjjaPINzD6Xv9q1oti+nZ4dtWXKQaDAaN0RHHYPitd0e4qw8Re5T3FMp7ignN053QTNmIzREOY8CiXMcKIo+NH1K84HefBxNbFFHM1o5ANa7me4PJP0larBcOV/StybvY4T4aKWhmLQHafLb2XfSCfWoExaWvjmTMoH2tYO1ZMnueQGnR4rDOBHfxWivWCR61kZlg7Xd2Y/n4PtGqYG+ERFAIiICIiAiIgIiICIiAiIgIiICIiAiIgIiICIiAiIg5W9McLmbVxOYEZpcw5atMcVH6FZsHuTjMsTmDZwotfZbM9z7aRTy5p07V0K1ArkoT07StdtWXKQaytNdCI47C2ZszFAzYWF5LWPYLINahgLW30s6Ja3GNs8l+EbUZ/o0xpJcZcLqSdDI0a9wEdAeC/P4NMZ/e4X/qk/lram92TDxNfGHMeXtaG5ic4PPQm9Brf8VE45jjBJiQ6ciMtaWQ8GqOvEcZWmgL1y2fAqIt5jXeDHaLX42nSk4fcHGsaW3gXWSbeJHEW3LocnLW/PVWTdfd7FxRyQv9x0TmaYxJmBJJdZLdOleGnIBSTtnPZiJYDJPUcb5Q68ObEZbXEayIGISW7J2rcGP5KS2btAxte7LoDzuu0Ro06pfJFMc3tHaGtqxyitZ3tgHYE35Uftd/6r2PYcwNgxGv1nD2ZVM4PasssDjJGWv1sVWnfRP3pRu3duy4fDtELshfLlc9oDixtXYB0s1WqY71vXlCtoms6l84NlzRm6gOle+Nc4c7vUc1Ud42lsgYctjEQfB5ayNOngrbsLbs724iCaTjNYGFsmhPa5sJHPkD3jVVDed94mvz8H+pi00jfdvhERUWEREBERAREQEREBERAREQEREBERAREQEREBERAREQct+mzCcLauI1vO8P5VWaOLs+PLmtiQt7EbtGkMZVtc+zQ17OrVrz024ri7Vn0rI4M53eWOLXl4q5TyYisP7nAAHDLy5rZG5dLDm/CcMubRpBsDUK/p1vWa2jcMM9a2jjbwkqLjZcwn5uUn2lZ8eLcxj4iGOjkADmvje4Gv1CCOn0Kr4na0zBNRc28UzgB7GBzYLHEEjgaLDrlaAXjSyrxsEMeHF8XEGYNsvrKTyFX3kaqK4seGszFdMsWLHjn9PSNGLOaV7GxtfMXcQtGIGcvoOdT35A6gBdWAAAvYcYYgWlkL23mHEY6XK+stiiK0J+5We+CT3wPw7WBjXkuDcooAlpa7N2uliu9YmzcVETkcGlxOljpXQdeq1nhWtpnxEbn9ms7m0R7srD7Qc+MAZfghrsrZW3Wl041fjX1CsfEx5rBIyno5heD7PUszE4iGMFuUNLgcvyTY9evRQBkknxYgbM6NmS/ew0uJpx5uFfJpYVzYfQjLX+xe0Wrk4T5Z0EOQZW5Q2+TWFnr19Sp28L/65X5+H62KVi2kWzMYJXvt1EOyPFUdTTRRuuqgNuPvHAfnofD8not714xpXHblO3RaIiwbCIiAiIgIiICIiAiIgIiICIiAiIgIiICIiAiIgIiIOYfTpC1m1ZcoAzZXGurjHHZV+3fx8UYySNc7OyPLww1xtrTYIJHT6lRPT18ayfqs+zjU27FEMYBG+S2tsRsL60HOgfuFtjmKxMywy156qndsiGTtcKcHSs8YaLPL5RpZmxtqcK4iH5nPa4ZQ15OUfBouFcgb8FVIsU6/7NiPPhPFeximtl4F+Ke6KPhDK0OJeHP+EaApo8CSToK8Vp6lb18+GVcE4raiPPysW0d5mmN8fDnDntc0ZmADUVfwj3g8lC4AsslzJi5tOBYG2B5WCPV3r97W3emwkTpnujcxpYCI8zCc7gwVbaOrh6rUdgsM7EzDDxxNc4NzudK/sxturJo686AFn21GLjSszWVstbXmIlLbSxcZ7ZZOHcgZRYBPjmJ5Xoq9tXAYmSXi4ezbcpLLaRXMaa1Thr4qT27sibA8N8jI+G9wZni1yOPIOBaCL7wa9dBZGzsPDMzNK9wINVQ6ddfNWrSMlIpWO0fSI/hWP0rd/r7q3gNi4pkjXyRlrWHWzXeAFGbTf+MAPz0XW/yeqveM2dh42Z2Os9MzRR1o0bWusZJe0m/PRf8AiqZMc0jUtaX5W/w6fREXO3EREBERAREQEREBERAREQEREBERAREQEREBERAREQcy+nr41k8mfZxrYXo22lFEJWySRxkiEjO8MsAPBq+dWPate+nr41k8mfZxrOwYNMc0hpAbRIvWvyaN+sK044yY7VmdeGV5mLVmI35bnx+3MMIpD7oh+A7lKxxJo0AAbJWs909uQYOZ7sQ/I18cYaakItjiXA8NpvmOydD6lg4jCS0OIBQoj3lsZN2BqGDxFE/SvrszCTzBwhDMoIvicMi+lZwda7v3qen6etKTEW3tW97843VYN7t8cFicJJBBLxJHvhprWTWcsrHE9pga0BrXHn0UDuvvPFgMa/3Ux/ufEQsaX5HSBjozJQe0WcpEhB0PTTqMnGbGxkTHOl4eUAkhjIc1EakdkHl3dywtm7MmmOeFotpq5HgakcgDz0P0reuL+mY2rbJbnE6SW/m9+CljjweBMspklic99zOjhjie2TTOcuYloFNHK9eh83eEZDn8RjXh1e+PDTVdGk1Rsi/4LG2hsHFRNL5cgDLNRNjaQDVmgBfId/1rB2dBLJIWQtJfkJdxKcAyxqbBAF0NVpjt+XibTP8AtllpbPMViJ2sG03MZCQJ4iBQa3iNfry5A3dZrPmtcyPvaTOR9+i5Ch8norZicJM0ZncOmae9xM0vpYaO4+wqmZ72mzn/AMaPnofkrPNnjNXlExP7J6bHNJmJl1eiIuV2iIiAiIgIiICIiAiIgIiICIiAiIgIiICIiAiIgIiIOZfT18ayeTPs41M7qx53tAs0AeyASKb8IX1ChvT18ayeTPs419Nl4ssHZE2YtbrBKYyGjmCAw3+5X4TasxHwpNoraJn5WjH4+QN4U0lve5uUZQOyHhwByis1WTeoNHS1i7nYmQPeGEC29kvsU+xrfTsZh5kKMnxz3C5GYsgXrJMaAPMWYuRWDhMY6J1hz+WoY8x2ehJHcr9LinFvl3+5XnqaepFtdo2v++OOm4DhQF1QDaIFvzOq9Oxk1PM+ShtypncR9ZqI07WVxdbcwa46Altgf/VX8ZtR725c84F68Sbi2O6gweC8wOP4WY3MLrVk3C5XzblN8+fh4rri8R4hz9Zk9WY9Ptpdt78XL7n7TTGSR2c3ELW07OQcooHsc+ZvuVd2bPIcLiWxlkYawmSRzgH5HEVG08yS4Dly9YuOxe13SsLXHEGwLue2EirJaWWRz0tYpkhygOjkvqWzZAT30WFRf08movXt9/LnxTlxzuLd/v4/hc9q4XLg8+d2XK11cgXGgTfU89VrLDm9qR/Ox/UFYnbTDm5Hidwoae6OzY5Gizw/26VjBO/GcfzrPqC87DgnDjmJ93da9LX3SPo66REUrCIiAiIgIiICIiAiIgIiICIiAiIgIiICIiAiIgIiIOZfTz8ayeTPs41k7r4uKON75bygx6A1nNENBP5Nmz1q1jenj42k8o/s41h7ubZdAXtzsax7BmEmctdXJjsgJINnmDyV48SpbzC64zFwksjyxB5F3FnaHdrK5hZISSMpHaHj36USKfQeXIalS7Nttw8Ugwz4e0ANHTmRwN0O00W1tuNE156BVpslCvoH8VfH2Z5O6Q4tdQPLtFecX7nUrB4teHl/FOL9yteTPizjLfevzxfWsIyd+v37l6ZT6vYo5HFmcU/7aqN2afxlF86z9y+nF+40HtWNsg/jCH52P6wqZJ3DTHGpdiIiLBuIiICIiAiIgIiICIiAiIgIiICIiAiIgIiICIiAiIg5l9PHxtJ5R/ZxqK3a2BNjs4iMTAwNsylwsuugA1pJOhUp6d/jaTyj+zjX39GEk0TzPFRLHMcWnk4dsV6xm1VcuX0qTZz9RkjHTlPh88TuFimMc8S4Z2VpdTXvzOoXQtgF+ZUbu5u7Pj2vdE+JjGEAmRzm2SLoU0nlXtC2FtfZ3vbnxYh5Li62PhLCxhF2515SRqNND4L8+iPZLoOI8ZpYwacA1pcHOaA05SeWhTo88Zpnf09nPhz+pE612147+VQ2huNioYZZTJhnNYwuIY9+bK3UltsGtA9VjbC3dxO0hLLGcNG0PAOYcK3ZQaa1jDQoi+Qsrcu98QxGFkjAcw04E8NsdAsc3l15g1pfgqhuXsKTCtc2N3FYX5nW2iOyBQF1eg1Omnmu+tK2tET2aWyaiZ8qjtfcXFYaKSUy4ZwjaXuEb3l2VuriLYAaGvNfHdjcvFbQidNE+BjA4sBme4FxABNBrTpqOa2JvNstz8LO63NL2yB7jbqZXS+gBrx1VV3dnfh8LJBG4yNJfoBTrkFcr5eK4vxDLPT44tHmXd+HYI6vJNInxCK2zuNisNBLiONhJWxECQQyuc5t10LANLBIu6KqexD/AF+D52P6wtobRwDo9nYtjWNhiPINIdmFsaHnxNcua1bsL+3QfOx/6guXo+s/M0m3tOv+Q26rpowZOMT9HZKIi6nOIiICIiAiIgIiICIiAiIgIiICIiAiIgIiICIiAiIg5k9PB/G0nlH9nGq/snb0MBB7ZoVWUgHTkcrwaujz6Kf9PPxtJ+rH9mxa5UzG41Ks1iY1K+T74YZzcuWUXz+G71U6Uju9i+mzN9cPCbHGs1dMqwPkmpAaWv0URWI8EUiPDZ2K9IWGkFHjgdwaSL6HtSnkvhhd+MLGSRxyTz7GW/AkSX1ta+wsWd2UEN0cSXXQDQXE6C+QPJfqeLKAQ9rwSRbcwoirHaAPUK208YX3aG/OGlblqYDupzhfQ9qU8lG4bebCsJcWPfoRTmlteNteDf8AFUxFExvtKazxncLjtDeiCVuUCVo7rc8E9Hdp/PmojYkjXY+AtujNHzFfKChVJ7s/2vD/ADsf+oKK1ivaEzMz3l2eiIiBERAREQEREBERAREQEREBERAREQEREBERAREQEREGgP8A9C7vyjEx41rSYnxhriATleywb7rbw6/Vd3LTi7ax2GjljdHK0OY4U4O1BC1Ftv0K4WV5dhpjE0m8skfFA8Blc3TztSNBIt1fgL/TI/2Z/wDPT8Bf6ZH+zP8A56bGs9354T2ZC1rgCBn0a5rgQRfTQkKQ2lLhoWHK6Nz9crYyHanqSDoOXsV8/AX+mR/sz/56fgL/AEyP9mf/AD02hpVFur8Bf6ZH+zP/AJ6fgL/TI/2Z/wDPTaWlVePRHuzLjsfE4NPBheyR7q07Dg7Lfear1q84T0Gxh1y4u290cBY71F8jh9C2tupu7hNnw8HCMygm3FxzPee9x/cNB0pNibREUAiIgIiICIiAiIgIiICIiAiIgIiICIiAiIgIiICIiDHxGpXxyL1EHmRMi9RB6GIWIiD85EyL1EHmRfuLQoiDLREQEREBERAREQEREBERAR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QERIQEBMRFBIUFRUXFxgREhYQGBIVFRoaGRgSGBgaHDQgGBomHRgTIjEhJissMC4uFx80RD8sNygtLisBCgoKDg0OGxAQGy8kICQwNzQxNy4wLTc3NDQzNyw0LCw2LDIsNTQsNC8sNywsLCwyLCwsLywsLDIvNCwsLC8sLP/AABEIALcBEwMBIgACEQEDEQH/xAAcAAEAAgMBAQEAAAAAAAAAAAAABQYEBwgBAwL/xABLEAABBAADBQQDCgoIBwEAAAABAAIDEQQSIQUGEzFBIlFhcQeBkRQjMjVCc6Gxs/AXJVJjZHKUwdHTFiQ0U1STsvEzYpKiwtLhCP/EABkBAQADAQEAAAAAAAAAAAAAAAABAgMEBf/EACsRAQACAgEDAwIFBQAAAAAAAAABAgMREgQhMRNRYUHwBRQjccEiMoGRof/aAAwDAQACEQMRAD8A3iiIgIiICIiAiIgIiICIiAipnpK36i2TBp2sQ9p4bKvrWd3QDw60e4rnPaW/O0sQ8vkxWIs9BK9rR5MaQ0eoBTodfouNP6T47/Ez/wCa/wDin9J8d/iZ/wDNf/FNDstFzBuLj34visnnxJeynNrEysth0Ogd0Na/8ytUezo3gObPinNPItxkxB8iHoN6E1zXnEHePatFTbDie0skfiXtPNr8TK9p8wXUVif0OwP91/3FB0CDfJerROE2M2AAYebFwAagQYmSMA9+UHKfYrzuNvNNxPceOlEj3WYJS0MMgA1jfWhePIWK5m6gX1ERAREQEREBERAREQEREBERAREQEREBERAREQEREBERBzR6fsQXbUc0/JjjaPINzD6Xv9q1oti+nZ4dtWXKQaDAaN0RHHYPitd0e4qw8Re5T3FMp7ignN053QTNmIzREOY8CiXMcKIo+NH1K84HefBxNbFFHM1o5ANa7me4PJP0larBcOV/StybvY4T4aKWhmLQHafLb2XfSCfWoExaWvjmTMoH2tYO1ZMnueQGnR4rDOBHfxWivWCR61kZlg7Xd2Y/n4PtGqYG+ERFAIiICIiAiIgIiICIiAiIgIiICIiAiIgIiICIiAiIg5W9McLmbVxOYEZpcw5atMcVH6FZsHuTjMsTmDZwotfZbM9z7aRTy5p07V0K1ArkoT07StdtWXKQaytNdCI47C2ZszFAzYWF5LWPYLINahgLW30s6Ja3GNs8l+EbUZ/o0xpJcZcLqSdDI0a9wEdAeC/P4NMZ/e4X/qk/lram92TDxNfGHMeXtaG5ic4PPQm9Brf8VE45jjBJiQ6ciMtaWQ8GqOvEcZWmgL1y2fAqIt5jXeDHaLX42nSk4fcHGsaW3gXWSbeJHEW3LocnLW/PVWTdfd7FxRyQv9x0TmaYxJmBJJdZLdOleGnIBSTtnPZiJYDJPUcb5Q68ObEZbXEayIGISW7J2rcGP5KS2btAxte7LoDzuu0Ro06pfJFMc3tHaGtqxyitZ3tgHYE35Uftd/6r2PYcwNgxGv1nD2ZVM4PasssDjJGWv1sVWnfRP3pRu3duy4fDtELshfLlc9oDixtXYB0s1WqY71vXlCtoms6l84NlzRm6gOle+Nc4c7vUc1Ud42lsgYctjEQfB5ayNOngrbsLbs724iCaTjNYGFsmhPa5sJHPkD3jVVDed94mvz8H+pi00jfdvhERUWEREBERAREQEREBERAREQEREBERAREQEREBERAREQct+mzCcLauI1vO8P5VWaOLs+PLmtiQt7EbtGkMZVtc+zQ17OrVrz024ri7Vn0rI4M53eWOLXl4q5TyYisP7nAAHDLy5rZG5dLDm/CcMubRpBsDUK/p1vWa2jcMM9a2jjbwkqLjZcwn5uUn2lZ8eLcxj4iGOjkADmvje4Gv1CCOn0Kr4na0zBNRc28UzgB7GBzYLHEEjgaLDrlaAXjSyrxsEMeHF8XEGYNsvrKTyFX3kaqK4seGszFdMsWLHjn9PSNGLOaV7GxtfMXcQtGIGcvoOdT35A6gBdWAAAvYcYYgWlkL23mHEY6XK+stiiK0J+5We+CT3wPw7WBjXkuDcooAlpa7N2uliu9YmzcVETkcGlxOljpXQdeq1nhWtpnxEbn9ms7m0R7srD7Qc+MAZfghrsrZW3Wl041fjX1CsfEx5rBIyno5heD7PUszE4iGMFuUNLgcvyTY9evRQBkknxYgbM6NmS/ew0uJpx5uFfJpYVzYfQjLX+xe0Wrk4T5Z0EOQZW5Q2+TWFnr19Sp28L/65X5+H62KVi2kWzMYJXvt1EOyPFUdTTRRuuqgNuPvHAfnofD8not714xpXHblO3RaIiwbCIiAiIgIiICIiAiIgIiICIiAiIgIiICIiAiIgIiIOYfTpC1m1ZcoAzZXGurjHHZV+3fx8UYySNc7OyPLww1xtrTYIJHT6lRPT18ayfqs+zjU27FEMYBG+S2tsRsL60HOgfuFtjmKxMywy156qndsiGTtcKcHSs8YaLPL5RpZmxtqcK4iH5nPa4ZQ15OUfBouFcgb8FVIsU6/7NiPPhPFeximtl4F+Ke6KPhDK0OJeHP+EaApo8CSToK8Vp6lb18+GVcE4raiPPysW0d5mmN8fDnDntc0ZmADUVfwj3g8lC4AsslzJi5tOBYG2B5WCPV3r97W3emwkTpnujcxpYCI8zCc7gwVbaOrh6rUdgsM7EzDDxxNc4NzudK/sxturJo686AFn21GLjSszWVstbXmIlLbSxcZ7ZZOHcgZRYBPjmJ5Xoq9tXAYmSXi4ezbcpLLaRXMaa1Thr4qT27sibA8N8jI+G9wZni1yOPIOBaCL7wa9dBZGzsPDMzNK9wINVQ6ddfNWrSMlIpWO0fSI/hWP0rd/r7q3gNi4pkjXyRlrWHWzXeAFGbTf+MAPz0XW/yeqveM2dh42Z2Os9MzRR1o0bWusZJe0m/PRf8AiqZMc0jUtaX5W/w6fREXO3EREBERAREQEREBERAREQEREBERAREQEREBERAREQcy+nr41k8mfZxrYXo22lFEJWySRxkiEjO8MsAPBq+dWPate+nr41k8mfZxrOwYNMc0hpAbRIvWvyaN+sK044yY7VmdeGV5mLVmI35bnx+3MMIpD7oh+A7lKxxJo0AAbJWs909uQYOZ7sQ/I18cYaakItjiXA8NpvmOydD6lg4jCS0OIBQoj3lsZN2BqGDxFE/SvrszCTzBwhDMoIvicMi+lZwda7v3qen6etKTEW3tW97843VYN7t8cFicJJBBLxJHvhprWTWcsrHE9pga0BrXHn0UDuvvPFgMa/3Ux/ufEQsaX5HSBjozJQe0WcpEhB0PTTqMnGbGxkTHOl4eUAkhjIc1EakdkHl3dywtm7MmmOeFotpq5HgakcgDz0P0reuL+mY2rbJbnE6SW/m9+CljjweBMspklic99zOjhjie2TTOcuYloFNHK9eh83eEZDn8RjXh1e+PDTVdGk1Rsi/4LG2hsHFRNL5cgDLNRNjaQDVmgBfId/1rB2dBLJIWQtJfkJdxKcAyxqbBAF0NVpjt+XibTP8AtllpbPMViJ2sG03MZCQJ4iBQa3iNfry5A3dZrPmtcyPvaTOR9+i5Ch8norZicJM0ZncOmae9xM0vpYaO4+wqmZ72mzn/AMaPnofkrPNnjNXlExP7J6bHNJmJl1eiIuV2iIiAiIgIiICIiAiIgIiICIiAiIgIiICIiAiIgIiIOZfT18ayeTPs41M7qx53tAs0AeyASKb8IX1ChvT18ayeTPs419Nl4ssHZE2YtbrBKYyGjmCAw3+5X4TasxHwpNoraJn5WjH4+QN4U0lve5uUZQOyHhwByis1WTeoNHS1i7nYmQPeGEC29kvsU+xrfTsZh5kKMnxz3C5GYsgXrJMaAPMWYuRWDhMY6J1hz+WoY8x2ehJHcr9LinFvl3+5XnqaepFtdo2v++OOm4DhQF1QDaIFvzOq9Oxk1PM+ShtypncR9ZqI07WVxdbcwa46Altgf/VX8ZtR725c84F68Sbi2O6gweC8wOP4WY3MLrVk3C5XzblN8+fh4rri8R4hz9Zk9WY9Ptpdt78XL7n7TTGSR2c3ELW07OQcooHsc+ZvuVd2bPIcLiWxlkYawmSRzgH5HEVG08yS4Dly9YuOxe13SsLXHEGwLue2EirJaWWRz0tYpkhygOjkvqWzZAT30WFRf08movXt9/LnxTlxzuLd/v4/hc9q4XLg8+d2XK11cgXGgTfU89VrLDm9qR/Ox/UFYnbTDm5Hidwoae6OzY5Gizw/26VjBO/GcfzrPqC87DgnDjmJ93da9LX3SPo66REUrCIiAiIgIiICIiAiIgIiICIiAiIgIiICIiAiIgIiIOZfTz8ayeTPs41k7r4uKON75bygx6A1nNENBP5Nmz1q1jenj42k8o/s41h7ubZdAXtzsax7BmEmctdXJjsgJINnmDyV48SpbzC64zFwksjyxB5F3FnaHdrK5hZISSMpHaHj36USKfQeXIalS7Nttw8Ugwz4e0ANHTmRwN0O00W1tuNE156BVpslCvoH8VfH2Z5O6Q4tdQPLtFecX7nUrB4teHl/FOL9yteTPizjLfevzxfWsIyd+v37l6ZT6vYo5HFmcU/7aqN2afxlF86z9y+nF+40HtWNsg/jCH52P6wqZJ3DTHGpdiIiLBuIiICIiAiIgIiICIiAiIgIiICIiAiIgIiICIiAiIg5l9PHxtJ5R/ZxqK3a2BNjs4iMTAwNsylwsuugA1pJOhUp6d/jaTyj+zjX39GEk0TzPFRLHMcWnk4dsV6xm1VcuX0qTZz9RkjHTlPh88TuFimMc8S4Z2VpdTXvzOoXQtgF+ZUbu5u7Pj2vdE+JjGEAmRzm2SLoU0nlXtC2FtfZ3vbnxYh5Li62PhLCxhF2515SRqNND4L8+iPZLoOI8ZpYwacA1pcHOaA05SeWhTo88Zpnf09nPhz+pE612147+VQ2huNioYZZTJhnNYwuIY9+bK3UltsGtA9VjbC3dxO0hLLGcNG0PAOYcK3ZQaa1jDQoi+Qsrcu98QxGFkjAcw04E8NsdAsc3l15g1pfgqhuXsKTCtc2N3FYX5nW2iOyBQF1eg1Omnmu+tK2tET2aWyaiZ8qjtfcXFYaKSUy4ZwjaXuEb3l2VuriLYAaGvNfHdjcvFbQidNE+BjA4sBme4FxABNBrTpqOa2JvNstz8LO63NL2yB7jbqZXS+gBrx1VV3dnfh8LJBG4yNJfoBTrkFcr5eK4vxDLPT44tHmXd+HYI6vJNInxCK2zuNisNBLiONhJWxECQQyuc5t10LANLBIu6KqexD/AF+D52P6wtobRwDo9nYtjWNhiPINIdmFsaHnxNcua1bsL+3QfOx/6guXo+s/M0m3tOv+Q26rpowZOMT9HZKIi6nOIiICIiAiIgIiICIiAiIgIiICIiAiIgIiICIiAiIg5k9PB/G0nlH9nGq/snb0MBB7ZoVWUgHTkcrwaujz6Kf9PPxtJ+rH9mxa5UzG41Ks1iY1K+T74YZzcuWUXz+G71U6Uju9i+mzN9cPCbHGs1dMqwPkmpAaWv0URWI8EUiPDZ2K9IWGkFHjgdwaSL6HtSnkvhhd+MLGSRxyTz7GW/AkSX1ta+wsWd2UEN0cSXXQDQXE6C+QPJfqeLKAQ9rwSRbcwoirHaAPUK208YX3aG/OGlblqYDupzhfQ9qU8lG4bebCsJcWPfoRTmlteNteDf8AFUxFExvtKazxncLjtDeiCVuUCVo7rc8E9Hdp/PmojYkjXY+AtujNHzFfKChVJ7s/2vD/ADsf+oKK1ivaEzMz3l2eiIiBERAREQEREBERAREQEREBERAREQEREBERAREQEREGgP8A9C7vyjEx41rSYnxhriATleywb7rbw6/Vd3LTi7ax2GjljdHK0OY4U4O1BC1Ftv0K4WV5dhpjE0m8skfFA8Blc3TztSNBIt1fgL/TI/2Z/wDPT8Bf6ZH+zP8A56bGs9354T2ZC1rgCBn0a5rgQRfTQkKQ2lLhoWHK6Nz9crYyHanqSDoOXsV8/AX+mR/sz/56fgL/AEyP9mf/AD02hpVFur8Bf6ZH+zP/AJ6fgL/TI/2Z/wDPTaWlVePRHuzLjsfE4NPBheyR7q07Dg7Lfear1q84T0Gxh1y4u290cBY71F8jh9C2tupu7hNnw8HCMygm3FxzPee9x/cNB0pNibREUAiIgIiICIiAiIgIiICIiAiIgIiICIiAiIgIiICIiDHxGpXxyL1EHmRMi9RB6GIWIiD85EyL1EHmRfuLQoiDLREQEREBERAREQEREBERARE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5736" y="2924944"/>
            <a:ext cx="72008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5098" name="Picture 10" descr="https://encrypted-tbn1.gstatic.com/images?q=tbn:ANd9GcRVBhibwBpsRCRvbHzTt9yplIsQmIcEbrwrJRGZ63Cs-btU8L5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54" y="2627361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52120" y="2924944"/>
            <a:ext cx="72008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" name="AutoShape 12" descr="data:image/jpeg;base64,/9j/4AAQSkZJRgABAQAAAQABAAD/2wCEAAkGBxQTEhQUExQWFRUXFxgYGBYUFxcZFxgYGhcXFxQUFxkYHCggGB8nHBcXITEhJSksLi4uGB8zODMsNygtLisBCgoKDg0OGxAQGiwmHyU0LDAvLDQsLCwsLC8uLCwsLCwsLDQsLCwsLCwsLCwsLCwsLCwsLDQsLCwsLCwsNCwsNP/AABEIALcBFAMBIgACEQEDEQH/xAAcAAABBAMBAAAAAAAAAAAAAAAABAUGBwIDCAH/xABLEAACAAQDBAcEBgYGCQUAAAABAgADBBEFEiEGMUFRBxMiYXGBkTKhscEIFEJScvAjYoKSotEVJDNDsuFTY2STo7PC0vElNXN0g//EABoBAAIDAQEAAAAAAAAAAAAAAAACAQMEBQb/xAAwEQACAgEDAwEHAwQDAAAAAAAAAQIRAwQSITFBURMFImFxgZHBFDKhI7Hw8STR4f/aAAwDAQACEQMRAD8ArEJGxJcb0kxuSTHtrOa5GlJcKZcuNsuTCqVIhHIrbMJEi8PUmhylD5kEfm8KsLoly20LN/DC+XRsNdbqR3jLbheM08vNEGv6mt7rppceI7u+HKmAa1u7/wAGMZNEBZrk/h89dIcaWQE5tm3afnWM05oEjGfLsp8I8pcPUWO88/5Qsmyr20I8YU04VR7JJ/VH84pc3XA+3k0JSR41JCz60b2KqvGxbtW8APzrDRUbU5Q5FLOmKhsTKXMToTcWvppvNoiMckui/lA3HoKTTWjTNFo04VthSVRyoxR/uTRlJPEDXU90Ka1YapxdTVA0uxCsamksbi2phkk05ZofcUlF5m4X7vEwqw/DbcI6CyKMSsT0dBYbolOGSOyBbcI8pKDuj2ZjMiS3VgmZMOnVyhna/LTQesZck5T4jyMqXLFP1U6b8u8fygakhZLmTDl/REAkCxJJF+eUEDeOPGPZ8yYtuwmuguxFzy3RRcr7fdDcDLUUUNs+hh7qsWyMEmpLRjuBmgE8NAyxtE1ToZbi/wCEj4/KLk8keWv5RFxfcir4eeUZphluES5aWXxNjwBBHxEYzaLTSD9S+hOwhlRT2jX14fR7WXUknQ8B8YfK+lhjnUBLi62A334xcpqSCKI7WLdyF1F9DD7g2F7jaHGh2duxf3fyiR0NCAImedJcEyEdNSWEFRpDxMlWENdVKO+xjMp2xaGacLxlIlxuMuNUx7RosDOdMsIbJzXhYBeNbSYlcAIskEKTLggskiaSI3pIhlxKtmmaySzkVdCeJPGHPZubNmFkcZiBmDDlcAg28RF7k6sHHixdLkQpYpLGZ2Cjv+Q4wtk03MRFdpJbfWWNrhQttNBoDb1MJH33QiJrQzJTH9FMOa24ggnuEOaF3Nhpp+bxAsNn5nFwRppvve410/OkWph655aMd5UX8xrGbOvTCPIkpZLABr6X3Q50xa24afkCMZCH2CPzvjS9YA3VjeDe+vrpv0jK7kP0NW0C1ATNIXPMFwJQKhWJtZmJ17O/QjfFe7Q4Zi9Gn1l6liumbq5rEJc2W6tpbw84tihqAdDex5Zt3rx+cY7VqgoqgurOBJmNl7WtlIUe+Hxah45KO1fYeK7ooUbS1DFXMwtMUjVxmJsbg5j6Zd2kTvApq/UZlStT1lSqBmVCJcyUFN8oFxnABsQdDYAcIq2SIesPmy8j5yyzGJ/SKWOZWVsyMNxBOXv17o7eXCnHjj6fx8hJqK7FgT8JpsTCzqaYBPl5et06vrBpmawFwd/aFxEkqqUrYLoo0IPaJAGmpPv4xH9gtlysoT3sjHVGCnrFXXtA6r2gbWI0A7zEungA8eVzfdwOscjPkqeyLtIWMeLojy0t2uYcqamEeKmsJ6+tZGCJobanjrwERzLhEdOWKqnDZk5shYpJ3WlmzueRY+yO4Qqw3CJFMy5VUZ9FG9yeZa97G3cPWDBJpYhWLG+49q4G87ucIcamfWphlU4ZZkt+1NPshQCAAdWBudLczC++3sul38fUiTjFbur7CTarEZ95oDGQkvQFX7UxySPaG62rZR3XIvETqtp6khVWaez9o+3e1ibndC6t2ZmJl4g5szWPZC9osefZN7b9CLaQlq6Cm6yWJc5nRjZiUKsNdCLi1t38uEdLDDEopdfoYZZJt88fUjdbOaYQWNyBa/HeT+fAQnFRMX2Xdfwsw+Bh1xGkEtyhBzKSG5aHTKbcuNobJyRtVNFkJmKYxUy/ZnzV7s7EehNol2D02Jmn+sCeHllQ4W5Zip9odlcysBc2AO7S8QmeL6mJBsBSzVqpUwN1cpiVd79lh9w24kgEA23RTqIpQbVfbr8DXFprksiWzmWsxCk4MAVN7XHEhgD7x3GMZNJmIuLHkd8PFOoOYFcjBiWUFuJ0Y6D2t4PrCbElCgAX13+1u5d2/wAI4kZW6LH7qs3yJIGgtflyhRKp7bxDXRywPzr74kFHMzLrvEVZLiTF7hvqktDe8xrEC2kO+JDS/IE+6IRUVU0EksDyAAsO63GLcMd6Ik9rFdS+lrDx4w2sLmHCUvWy1cCx1BHeDbS8a59OUBvobEjyHdGqFLgViV66VL0dhfkLk+dt0bJU9JgJRgbb+Y8QYhNOOJ374X4Y+WdLIbVmyleYPP4+Ua56ZJcPkqU+SRONYIxmNrHsZaLSv8QlETXBG83Hgd3uh+2Nkt1pI0AU3772sPUX8oYnxB5753UKbAADkL74dMLxNpBOWxva4I9PCNU4twruJJ06J91QO8XhDj2HBgJgA7OhFt4vofIwjo9pVYdpCD3G4P8AKNdZjEyYLaKv3Rx8TxjHHHNSByVGmTIQkbrjloR6ecWBSSyFABFgABbuGl+cV2uSUrzW4KWPgBewiGHpCq1fNKZUW+iWuLfrHeYz6zJGFJsswQlK6L9WQSTqOFzaG2tpT119Lmx3cLCw3/m5hFsXtD9ckJMZRdzY7tGBsRfiLbodcWeXm9kEi97AaaabuN4qg3fBMlwa6MHMbEamw0Ppv8Yk1ShZXU5SGGUgroQRYjf+sYhc7GaejBmz9EUW1GuY7gAN50MQOu6ZZpf9FSygga4z3LFcxOtrAEi3O3fFOeaUlZbhi2nQj202VNI5dB+hLW/CTcqPC2n7PhEkwfo5lzJMqY08hnlCYFsAtyobKTvtqASPGFmE7QU+JSmJlDeOslvY5WtvB4jfY6Q40+CdV1cyldgyKQsuaetl2JGYKHPYNtLjujprWznjSUqfnz8/BU1Tpkto8olSxLyhQgXKouBYezo3DWG6qLHlyOh8uPh6xGdpukGippoRpUx5gN2CBQUuLa3YAkrwh02a2npK5XMk2YWukwKri40sL2O7gY50ZLc/I7Tq+wtkSbb+ENVZIbrST9qxHcsP9dVS00tv0IUDx/n6xz9tvtPMqqlyCUlKSqIpIFgbZjbeTvh5aj0lua6kRxeo6T6F1VGK9QvZsXIIUW3C1sx15/CIxUT5jklnY3NzqbXPduisNnccmSZy5mZpZIVlJJ03Ai/L5RbD05ABIIB3Ejf4R0NBlx5Itpc9zie1VlxZEm/d7f8Aoul7YVKhR2DlBBuntDhe1t27S0MeOO83LObLZhlsgsFK/ZtztZvOGHbHG2psiywMz3NzqAByHEw2bNbWO0zqaizS5hAzBRmRvssoFgeVu+B6nT4c2xKn8vJZhw6nNh9STuPbnwScYQZrASXV2YXyk2ccw1xbTuMM+J0LyWKTFKkc/iDxEWds5h8lZQmojXb7Uy2bLccBoBpEG6b6iwpkAADGYTa1zbIANOGpicntH0m+LS+9mvBpdyXPLIe9XLJsHW/j84c9nqmfLm/oUMwPZHl5SyzFO9WHrEEi1OiBZxtMVkaUswrNR7ZgAgKuvf2mUeB8qsHtX1t0ZxXTjx8jbPTemrTLdpMPRWeags8ywZmU3GXQS9T7N72HfpwhNioPZFxx4aj37o8qq1FmsR2lKoGQC5TVrOFFyL3F9NbDkYj+3u0UujliaUDs3YVLgXbW5vY6D5xjT2vdJkPn3YjqinmPQ+7Xd3Q9YYez4nfzikqDpVIcdbTJkv8AYPaAv36Np4Rc2FVcmZIlzZVijqGUiwNyOW8Hu7jCyywyKogscoO2b8RQlGC77RAa5bmG7b/pRmyJzU9MiBksHmOC3aIuVVd2lxqb8YimB7dzHmBKkKQxADqLEEnTMNxENp9RCEtsicmGUluRaWAyCsrXiSR4f+bwtdAd4B8YYJOMtLAUgMo3cD6xqrdqlA7KnNybcPTfG54ckpWkURkqNGK0CyphsBlbUCwsNTce+ENDSKZ4YaEAkDcCbf5mNNRibzDdzfkNwHgIZMSxFlcADS1/Hw5Ruhjm1TfInV8Evm3vrHkQmZWT2N0dgvAZh/OCI/Tvyi0baKrBsNxjKbX2Nra3v5fm8NQmWFl47zx8O6POsJOsaKLPRV2SjDa8Egbj8T4xIpCjeYgtDvvEwoKwFbuyqANSTYcrm+ginLFLkzTjTpGW0Mp2pZol+1l9R9oel4qqLJxTaumloyKTNYgjsezqCNWPyvFbR5v2hOMpra7N+kjJRdoujoslkUKEkC7zCu7dcrr5gxIGe1+1x7u6IpshtzRrKlST/V8i5e0OwTvJDDmbk3tqYmsrJOXMjI6kizoQQd3EaGNOGcVFJMy5Yy3NtFVdLFSxmSEucoVm7rk2+XviBROOliqvVLJ0PVprbeGY3t+7lPnEHjm6h3kdHQwKsaHvY/FzTVKNfsN2H8Dx8jY+sXpRVNiBm015d0c4Rd+yeMibSypjuoIGVyxtqosSb+vnGnSTtODM+qhypIqLaOuM6qnTCMpZzpvtbS3uhdscf0j/AIR4b4SbVVCTKue8sgqzkgruPeIcNnKuTLTtMFcnW9/KJ0CX6lNySqydZf6dpJ80WZQ4+7FVdc2tgV0O6w4axTeNspqJxT2TMfL4ZjaLNpWQU86cZ8tAZMwS2zrfMykC1uPcNYqWLfakse5RgUezY5FFuYtwWUHqJCkXDTZakXtcFwCL8PGOn66WsyQyq+/de33t3OOeejkSvr8ozSoC3K5yAucexv433d9ot3arb2RRAymJeYdckqxK3NwWJNl7hvjNp6gt99y/Ux9S4V1TKs6SEfrpZI7GWym32rnMCfSGPZilabV06ILsZqb7WsCCxN9LAAmFm0u0n1oKoTKFbNcm5Olob8Bxd6Sek+UFLpe2YXGoIJt5xGqnCWdyg+PIuhxzx6aMJqmux0lWTQoIDWG4Wy7t3KIdtxg/1ynZVI6xO0l7b9cy6cx77Qy4T0nymVUno6Hi/tqTqSTuIueQMNeP9JTHMtKuUH+8cdrldV3Dzv4RqeXDsabsVY8m5UqK8i2+j+j6qnlzJT3ExG61dMwYmwZPDKND4+NSkwrw/FZ0g3lTXT8LG3mNxjFp8yxStqzXmxucaTLv2ewo09269nMxy8wupDEBbKLa63vfmLREOmaS4+qsXDJ+lAFhdTdCSTxuLeFjzhqoek6sRCjZG0sHK2ZT97TQ6X4Qw4risyaHM1+sZ8vafU9m1ip4Gwtcb46Uv+VhnNNcff8Azx9jPjxShNNjNHRHR/I6vDaVS1iVL20GjlnHuIigMNdBOlGYLyw6Fxa91DDMLcdLx0VRbR0syWGlT5PVooHthcgAAF1axTjv5Rz9KlubLNS3SRSPSRIKYjUC97srA8wyK3Dle3lEdlISwA3kgDxO6Jv0qYhTz5sp5M0TJgUq+TVLXutm56toL/zimC1iypodgSLEab9eOsI4Reba3xfUeEn6d1zRYtZiiAWzbh3xGRXs2ZmNluOX7o92sIanEFmEkN5HSFFfMAQKOIFh3WFzHssexr3Hf8mCONrqgnYySLKLd/dGdBLZzc3PjCKhpC7d0Sqkpgoi11HoRllGPCPZVGLboI3idBFXJm3Mr6NsmXcx5Jl3MOlPTwx0MmRRNlJJ3CG3aOqOfqh7K2v3sRf3fziYYTQ8TEK2mFqqcP1vkI4/tfK1jUV3fJXpKnkbfYa4III84dMIl/RptC9PVy5RJMmc6o68AxICzByINr93lEQhXhM0JPksTYLMQk8gGBJhoycXaFkk1THfpDklcRqgTm/SXv3EAgeQIHlEdiW9KNfLnYhMaUysoVFzKQQSB2iCN+pt5REoJ/uYQ/agggghRgggggA9vHkEEABGTsSbkknmYxggAIIIIACCCCAAggggAI9jyCAAggggAIIIIACFVJO7QDHQ6a8P8o0SkLEAbyQPWF2MYU0gi+qtuPfxBjTp5ZcX9bH2q/8APAknFva+5MMNpAgjbPqLmw3QwYDjBZeqbfbstxI+6YepEvWPW6bNDPD1F/o42WEoSakLJUvSPYUyk0gh7KLIPTJaHrDpNzDfIl6w60720EPPhcGjLKyR4egIYfdQt4kRVNfO62e7fec28CdPdFg01SVN+5h6qR84g2zdN1lTKX9a58F7Xyjz3tOLcoQ8mjRUlKXgQ1UnI7Ifskj0No1QqxSaGnTWG4uxHhc2hLHGlW50dKN0rCCCJftdsX9Vp5NXLmB5E/LlBBDLnQzFB4HQHXuiEgbSIhBG007ZBMt2CxW+ntAAkW37iI1RBIQQQQAEZyUzMF3XIF/E2jCFmDzxLqJLt7KzUY+AYE/CJVXyQ+gux7ZmfSJLeaBkmXyML6gbiQwBFxqLwyxb/TGCKOnB1Bmgqe7q2094ioItzwjGdR6FeGblG2EEEEUloQQQQAEEEEABBBBAAQQQQAEEEEABBBBAA67Lyg1TLB4XPmFNol22DLLpAbAtMZkseFgpzDv3+6ITg1aJM5JhFwpNwORBBt6w4YvWNWVCpLBIvlQHmbXY8tw8hHRwahQ00oL9zf8AdGTJicsyk+iQbKYcZkzP9lPex3D890TiVTW1hXguBCnlKg1O9jzY7z+eUb6lAojs6LH6OJQ79Wc7U5fUnfYbWYx7Gt98EbyiiNyzbdD5W0GSYOTKGHmNR63hupaQmJxieHlhINvsWPoIry5EpL6lknaI/TUeYEndYxENhZRaobL7QkzSv4slh8Yt2iw6w3RWFDh1QuJz1pAM8ppj5L5QyBhml998wFo4mvybpwl4NWk/bNeSHwRtqx23uCpzHsneNTofCNUcU6oRdhpzV7Li9i0pCwO/SS5Hl2LiKTi1+jbGj/Q+KSTZuqlO6q2oyzEKsPC4vbvMNFiTRVXWG2W+l724X3XjGM5splNmBU6GxBB1FwbHuIPnGEKOEEEEABBBBABb+01RbZ+meaFZ2WXLllhci6kXHI9WraxUESfaLaNp1DQU1xllIzMB9/rJiLfwQA/txGIfJLcxIR2oIIIIQcIIIIAFOGU4mTpUtjYO6KTyDMAT748xCn6ubMl/cdl/dYj5RplTCpDA2IIIPIjUGF+0MwNUzXH226zTgXAcj1YxPFEdxugggiCR3pKL+pz52hOdJfgPaY+fZHkYaIkdA3/plSOU6UfUf5RHIsyVUa8fliQbt/P8IIIIIrHCCCPSIAPItvYjZY0qF5oBmvbTfkH3QeZvr6RUkdBYdP6yTKffmRWv4qCY36CMXNt9UY9bJqKS7njjSGTEWh4qXsIjlfOuTHexLk5YiZ4ISPM1gjZQUSShwm5AA3xP6nDB1YsPZt6WsYT4ZQ2ZfEfGJSsnS0ef1OpbaNOHFadkclUsRudsRNlYlLrqZ1KzGAnSn07JAWYynXNqM1jbUb4nSSYVS5UZck9xfjjtOUdrJGStql5T5o/jaGpVJ0GvhEj6R5WXFK0f65z6nN84w6PpatiVIrC6tOVSO46H4xhfU3roR6LA6FHRq96abrLqqebJZSSA1wGtpxsra8LmIRidGZM6bKb2pbsh8VYqfhDv0fVZlYnRODb+sSlP4WcI/wDCxiAZIOmnDZiYhMfqikkdXKltaytkky9F52BGsV/HRf0iqAvh8qaB/ZTxfuV1Zf8AFkjnSAEEEEEBIQQ57OU3WTxL+8k0DxMp7H1tDZAAQQQQAEEEEABD/iGBFcPpatR2ZjzZb9zK109Rf92GCLWl0+fZQm39nUZx/vQh9zmJRDKpjJmvGMe2iCTyCCCAB7w1v6jVjhnpz75kMkPuFL/Ua099P/jb+cMUWT6R+X5YkOsvn+EZMhAB57vW0Yw4VEs/VZLW062ct/BZJ/6ob4Rqhk7CJBtHhZlU9FMt/aST6hiwJ8nHpEfiz9vMOK4ZTi39i0oHuDSypPqF9YuxxuE34r+5VklU4rz/ANFYReOwtVmo6Unll/dcp8oo6LP2Fq70SqDqruPC5zfOL/Z/OVr4FWtXuJ/EfsWn9plHAkekMNU8L59yTfjCSZIj0sEkjlDUVgjdMXWCL7Gsvanp7EeMPASE0tN0LwseOnKzqY40IFlQoVI3GXrGwJCOQ6icvdNVF1WLTz/pFlzPC6BT71J84bejGQXxWiA/0ynyW7H3Aw4dNFUXxepB3J1aL4CWp+JMbug1AcYp77ws0r49U4+BMVFy6Cfpkw0ycWqdLLMKzV7w6jMR+2HHlEa2ba1XTHlPlH/iLF3fSNwMNTyKsDtSnMtu9X1X0Zf4jFBS5hUhgbEEEHkRqDEEnX/SBgDV2H1FMmXO6goW3ZlYMtzwva1++OQp8lkZkYWZSVIPAg2I9Y7K2WxZaukkVC7pktWI5Nbtr5NceUc59OWCpT4mzS7AT1E4qBbKxJV/UqW8WMAFfAQ97X7MzcPniROKsxlpMul8pDDgWAJsQRu4QxxM+lPHDWVNPOIAvR04sOBKl3HfZ2YQAJ+iyl6zFaRLX7ZJ8FRmb3Awy7RYW1LVT5DAgy5jLrxAPZPmLHzia9AaqcWW+8SZpXxsB/hLQ7/SJwZZdTIqVFuuQq9uLS7ZSe8qwH7MSR3KiggjOTKLMFUXZiAAOJJsBEEi3EcLaVKp5jf36M4HJRMaWD55SYb4tHpxwgU39HS19lKYyh/+bC5/jirolkJ2EdEbH7PNM2b6i3bnypzrfmzM0r1svrHO8dg7JywKGlC+yKeUB4ZBExIl0OP3UgkEWI0IO8HiDD5Log2GtNFs0qpAP4ZksW96fGF3SjhqyMTqVUWVm6wDl1gDsP3iYjSVLBGlg9hmVmHMoGCnyzt6xHRk9UaYIIIgkl+E0V8Jq35zE/hZP+6IhEgw/EMuHVUr702Tbzzsf+UIj8W5Gmo14/LK4Jpyvz+ETTF8JK4LRzrb58wnwcEKf+HELi/6nBhOwFZSi5FKjrbi6KH08SD6xQEGWNNBjlaYuwKjM6okygL55ijyuMx8hcxfe0uDifR1ctVuxkllUcWQh1A77rbzir+iKgEytMwi4lSyw/E3ZB9C0XjhftH8PzEacEf6UviZs8v6i+ByrE/6NTeVOW+51NvEEX93uhi6QMKFNiFRLAsufOv4X7YA8L28oz6P64y6tF+zNuh8bEqfUD1MVaWfp5k38i7UR34nRZIp4TVicBDvNFoRTJN49HGZxmMLU8EOjytYIt9QC6pa6wsAjXJS0bljyUmdqCpHpEAEZWjwCFHOUOl1bYxWfjU+stDHvRDUZMYozzdl/flun/VG3pnUjGavTeZZHf8AoZesM2ws/JiNGw4VEr3uB84Uc6D6eVP9ETbDdMlX7hnAv6kescvx2Ttng4q6GppyL9ZLIX8Y7Us+TBTHG0AHSX0ea8vhjyyb9VPcDuVlV7fvM3rEK+kfT2rKZ/vSCP3XP/dDr9Gyu7NbJ5GVMHffOrfBfWMfpML/AO3njaoF/DqLfEwAUfD3tRSmWaa/2qWQ4vyZSRCDB6BqifJkL7U2YiDxZgt/fFg9P2HrJrqZEFkWjlIoG6yPNQAeChYAGbocnZcYozzZ1/elTF+cWr9IuizUEmYP7ueAfB0cfED1ipOiZrYvRf8AyEeqMBHQXS/Q9dhFWPuoJn+7ZXPuBgIOT4lvRThn1jFaVLXVX6xu4SwXBP7QUeJERKLE6CMSErFURv76W8sHTRrdYvrkt4kQEsln0kZQy0Ta3vOHdY9WT8B74o+Lt+krMN6FeFpzed5QikolkLoEdb7Bzr4XRH/ZpQ9EAjkiOrtgVthlF/8AXln1UH5w0FyJkdIpDpvpymKMTueVLYeFivxUxAIun6QtCCtLPA1BeWfAjOoPo3qYpaImqY0HcQggghRhbKB+rzOXWyvXJPt84RQ6pSN9Seb9k1CJ+0Jcxh7mMNUSyEdH4BOy4MjHhSj/AJKxzhF71E8rgJH+xp75SqR74oiL9R2KMHcn/RF/a1HPIv8AiMXLgU27NfgPn/lFI9E0xvrjIoJzSmuB+qVIP55xe1DLyoARY8fWNWGS9CjPmT9aymenSntXy3G55C3PMqzj4ZYgFDUGXMRxvRlb0IPyi0+nqRrSTALC0xPO6t8zFSxhycTNmPmB0GkvNa3Hd57ownSbaEWMLdnKN3o6eboS8mWw13EqCSYXf0U2Vr2zE8fXfHaWdPmzkPE1wRZ5OsESH+hpn3feIIs9aPkXZLwWQIzWMYyEcBnZRlHseR7CjHOf0iqPLiMqYP7ynW/4ld1PuyxBdiZJfEKNRvNRK39zqflEx6fcSabiJQyiq06rLD62fMBMvusNWI8o0dCmyC11WZrTSi0rSpmUC5mEsxUXv2QCmuh3274gY6ejjnbnCmpq+qksLWmuV70ZiyEdxUiOxo5++kZggSok1QckzVKFLaDqwLMD35t0ADL0B4l1WKCWd0+U6eagTB/gMLfpB7QS59ZKp5bZvqysHI3CY5UsoPEgKt+/TgYrfCaydJmCbILLMS9nUXK3UqSNNNCdY8WZLEuYHR2nFlyvnsqjUvdbXZjprfiYAJ50A0CzcVDNb9DJmTVv966Sx/zCfKF30i61XxCSikHq6cBrEGzGZM7BtuIABt+tEN2P2cxCqMx6BXJQBXaXMWWQHv2blluCAbiJPhPQniU1v0wlyF4l3Dt5CWTfzIgAZeiOlZ8WpLAkLMLEgGwARjc8t0dUYlRrOkzZL+zMR5beDqVPuMQTot6NnwuZOmPPWaZiBMqoQAAb3uTr4WixIAOJ8UomkTpslvalTHlt4oxU+8Qv2NqGSvpGTRhPlW83UEeYNvOLN+kRgMqSaafKlJLM1pvWsigZ3OVsz23n2jfvMU/RVJlTEmL7SMrjxUgj3iAC1fpG4lnrZEgf3UosfGY2o9EX1iK7MrSHDMSDj+thZZS9rdUJku+Tkc1r92Xvh22rwSrxiqm19DJabIm5AO1LDIyypavLZS11sQe4g34xGq/ZbEaMt1lNOl5lKsQpZSrb1LLdfK/CAgjsddbESLYbRKeFPK9cgjn7ov2UnT8QkGbSu9OGJmGZLPVZQraEsLHW2kdOBAoCqAAAAANAANwA4Q0RZkL6WcDFThs5VQtMQrMlhQSxZTYgAfqswjl8i2hjs6bqCOcc74l0PYiJjZBKmKWJBEwA2ubXDAaw0kyISS4K4giZSui/EzMCNTFQSAWzyyoF9WuH1tvhx2u6Mq1Jx6in6yUElqHlZBmKykWY+TNmW7Bj5wm1jbkIZctDgDG9mWuB8SZVgP3ST5RCok31DE0p2pTTVHUs4coadiA4+0rZLjlodYeOjjYd59WFrKWcJARiS6zJYLW7IzaHfyiasLq2WbtPhiy8FmKCSUpFF+dlXWOdI6X6TcTkU2HzVmhis0dSiIbMSQSNSDYALcmx98c0Q+V20JhXDJp0Qz8uJyhe2ZJi/wABYD1WL+Ecw7MYt9UqpVQUz9WSct8t7qV32Nt946G2U2ilV8nrZQYAMUZXGqsADbTQ6Eaxbgkqoqzxd2MXTBhnW4ez8ZDrM8Qeww/iB8ooKOsayiSdLaXNUOjCzK24jf8AKOYtpqZZVZUS0XKqTXVV1NlDGw113Qmdc2NglxR0B0cvmwykP+rt6Mw+USeXLhl2DnJNoad0liUpT+zAICkEhrX4E3PnEkVYuT4RS1yzV1cEbTHsRZI7CNgjyCMrNSPY9ggiBjRXUMuchSdLSYh3rMUMvowtGnC8Fp6a/wBXkSpOb2uqlql7br5QLx7BEEi6MJksNowBHeAfjBBAB5LkKvsqovyAHwiCYn0Q4dPnvPmCcWdizDrTlJOp4XA7gdIIIAJjguESaSSkmQgly0FgB63JOpNydTC6CCAAjyCCAgTV9DKnIUnS0mod6zFDL6MLRBcf6HcNqXzqj054inKqp/YZSo8gIIIAHXYfYOnwsTeomTn63Lm61lI7N7WCqAN5iUGPYIZCmJMaZhgghkLI0tGMewRYVs8tA0EEAGEYwQQwow7W7NSK+UJU8NZWzKyGzK1iLjQg6HcQYjuzXRvS0U0zVaZNaxUdbkKgHfoFFzbnBBDqK6iuTqh+nYHTN7VPJbxloflG/D8NlSVKyZSSlJuRLVVBO65CjfYCPYIehLFloxFGjG5RCeZUE+toIIVkoWgR7BBCjGBaCCCJI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251" y="5085184"/>
            <a:ext cx="680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Customer Retention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6114" name="Picture 2" descr="https://encrypted-tbn0.gstatic.com/images?q=tbn:ANd9GcQRIFcnKyG1N3Re-mIebGalVlCV8kuYbnplk2SiOYtoCc6C6o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57" y="2444336"/>
            <a:ext cx="2451807" cy="18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20" name="Picture 8" descr="http://images.sodahead.com/polls/000224076/polls_onstar_logo1_3031_556755_poll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5" y="2748583"/>
            <a:ext cx="1760537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Use while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99384" cy="4953000"/>
          </a:xfrm>
        </p:spPr>
        <p:txBody>
          <a:bodyPr/>
          <a:lstStyle/>
          <a:p>
            <a:r>
              <a:rPr lang="en-US" dirty="0" smtClean="0"/>
              <a:t>58</a:t>
            </a:r>
            <a:r>
              <a:rPr lang="en-US" dirty="0"/>
              <a:t>% of smartphone owners in the US and 47% in Western Europe report using apps while driving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However, on a weekly basis, usage is largely infrequent.</a:t>
            </a:r>
          </a:p>
          <a:p>
            <a:pPr lvl="1"/>
            <a:r>
              <a:rPr lang="en-US" sz="2000" dirty="0" smtClean="0"/>
              <a:t>Each category of app is used on a daily basis by 10% or less of smartphone owners</a:t>
            </a:r>
          </a:p>
          <a:p>
            <a:pPr lvl="1"/>
            <a:endParaRPr lang="en-US" sz="2000" dirty="0" smtClean="0"/>
          </a:p>
          <a:p>
            <a:endParaRPr lang="en-US" sz="2600" dirty="0"/>
          </a:p>
          <a:p>
            <a:r>
              <a:rPr lang="en-US" sz="1200" dirty="0" smtClean="0"/>
              <a:t>Data from ACI survey of US and Western European vehicle owners, Feb 2013.</a:t>
            </a:r>
            <a:endParaRPr 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57" y="1515988"/>
            <a:ext cx="4148459" cy="24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910147" y="1268760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2160" y="4005064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Western Europe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57" y="4324647"/>
            <a:ext cx="4148459" cy="2488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8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Touchscreen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296" y="1772816"/>
            <a:ext cx="3602080" cy="3888432"/>
          </a:xfrm>
        </p:spPr>
        <p:txBody>
          <a:bodyPr/>
          <a:lstStyle/>
          <a:p>
            <a:r>
              <a:rPr lang="en-US" dirty="0" smtClean="0"/>
              <a:t>Overall satisfaction with touchscreen UX has decreased since 2012.</a:t>
            </a:r>
          </a:p>
          <a:p>
            <a:endParaRPr lang="en-US" dirty="0" smtClean="0"/>
          </a:p>
          <a:p>
            <a:r>
              <a:rPr lang="en-US" dirty="0" smtClean="0"/>
              <a:t>Visual appeal only aspect of touchscreens for which satisfaction increased.</a:t>
            </a:r>
          </a:p>
          <a:p>
            <a:endParaRPr lang="en-US" dirty="0" smtClean="0"/>
          </a:p>
          <a:p>
            <a:r>
              <a:rPr lang="en-US" dirty="0" smtClean="0"/>
              <a:t>Satisfaction with system response fell from 76% to 66%.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5DAE-EDA1-4567-9530-AB2FE8765E7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6" y="2689358"/>
            <a:ext cx="4564380" cy="3002280"/>
          </a:xfrm>
          <a:prstGeom prst="rect">
            <a:avLst/>
          </a:prstGeom>
          <a:noFill/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99452" y="2276872"/>
            <a:ext cx="363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% Satisfied or Very Satisfied (US)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Satisfaction</a:t>
            </a:r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80949" y="2276872"/>
            <a:ext cx="363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1pPr>
            <a:lvl2pPr marL="742950" indent="-28575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2pPr>
            <a:lvl3pPr marL="11430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3pPr>
            <a:lvl4pPr marL="16002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4pPr>
            <a:lvl5pPr marL="2057400" indent="-228600" eaLnBrk="0" hangingPunct="0">
              <a:defRPr sz="4800">
                <a:solidFill>
                  <a:srgbClr val="66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>
                <a:solidFill>
                  <a:srgbClr val="66FF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% Satisfied or Very Satisfied (US)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97672" y="1792376"/>
            <a:ext cx="4199384" cy="40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Satisfaction for speech recognition systems by frequent users has increased since 2012 across almost all areas.</a:t>
            </a:r>
          </a:p>
          <a:p>
            <a:r>
              <a:rPr lang="en-US" kern="0" dirty="0" smtClean="0"/>
              <a:t>Satisfaction of system voice clarity remained relatively constant (and high).</a:t>
            </a:r>
          </a:p>
          <a:p>
            <a:r>
              <a:rPr lang="en-US" kern="0" dirty="0" smtClean="0"/>
              <a:t>Overall satisfaction increased from 71% to 77%.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5DAE-EDA1-4567-9530-AB2FE8765E7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3" y="2583960"/>
            <a:ext cx="456438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8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Distractions on Crash Risk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5589588"/>
            <a:ext cx="8686800" cy="742950"/>
          </a:xfrm>
        </p:spPr>
        <p:txBody>
          <a:bodyPr/>
          <a:lstStyle/>
          <a:p>
            <a:r>
              <a:rPr lang="en-US" sz="1800" dirty="0" smtClean="0"/>
              <a:t>Visual-manual tasks increase crash risk</a:t>
            </a:r>
          </a:p>
          <a:p>
            <a:r>
              <a:rPr lang="en-US" sz="1800" dirty="0" smtClean="0"/>
              <a:t>Talking on hand-held or hands-free cell phones do not significantly increase crash risk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6013" y="1341438"/>
          <a:ext cx="6810375" cy="3629030"/>
        </p:xfrm>
        <a:graphic>
          <a:graphicData uri="http://schemas.openxmlformats.org/drawingml/2006/table">
            <a:tbl>
              <a:tblPr/>
              <a:tblGrid>
                <a:gridCol w="4357148"/>
                <a:gridCol w="1125517"/>
                <a:gridCol w="702905"/>
                <a:gridCol w="624805"/>
              </a:tblGrid>
              <a:tr h="250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TASK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Odds Ratio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LCL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UCL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Text message on cell phone 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23.24*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9.69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55.73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Look at map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7.02*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10.69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Dial cell phone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5.93*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Personal grooming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4.48*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9.97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Read book, newspaper, paperwork, etc.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3.97*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5.22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Reach for object in vehicle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3.09*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2.75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Look at left-side mirror/out left window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1.09*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1.17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Talk or listen to hand-held phone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Eating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1.21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Look at right-side mirror/out right window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0.95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Smoking-related behavior—reaching, lighting, extinguishing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0.60*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0.40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Look at outside vehicle, animal, person, object, or undetermined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0.54*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0.60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Talk or listen to hands-free phone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0.44*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0.35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0.55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Interact with or look at other occupant(s)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0.35*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0.55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Check speedometer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0.32*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0.28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0.38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150" y="5084763"/>
            <a:ext cx="61928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Source: DRIVER DISTRACTION IN COMMERCIAL VEHICLE OPERATIONS, US Department of Transportation, 2009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5DAE-EDA1-4567-9530-AB2FE8765E7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Vehicle UX Comparison</a:t>
            </a:r>
            <a:endParaRPr lang="en-US" dirty="0"/>
          </a:p>
        </p:txBody>
      </p:sp>
      <p:pic>
        <p:nvPicPr>
          <p:cNvPr id="67" name="Content Placeholder 6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43" y="1216945"/>
            <a:ext cx="7398965" cy="5308399"/>
          </a:xfrm>
        </p:spPr>
      </p:pic>
      <p:sp>
        <p:nvSpPr>
          <p:cNvPr id="3" name="TextBox 2"/>
          <p:cNvSpPr txBox="1"/>
          <p:nvPr/>
        </p:nvSpPr>
        <p:spPr>
          <a:xfrm>
            <a:off x="179512" y="6597352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Data from ACI user experience benchmark studies and heuristic evaluations of infotainment systems.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_09">
  <a:themeElements>
    <a:clrScheme name="SA_09 16">
      <a:dk1>
        <a:srgbClr val="000000"/>
      </a:dk1>
      <a:lt1>
        <a:srgbClr val="B2B2B2"/>
      </a:lt1>
      <a:dk2>
        <a:srgbClr val="FFFFFF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_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48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48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A_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_09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_09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32E1042079841A55874E235C1A4B8" ma:contentTypeVersion="1" ma:contentTypeDescription="Create a new document." ma:contentTypeScope="" ma:versionID="bd3c1d71de3e893b5022d67a4444fe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6941D-9C16-43F4-A593-31BFD1255D06}"/>
</file>

<file path=customXml/itemProps2.xml><?xml version="1.0" encoding="utf-8"?>
<ds:datastoreItem xmlns:ds="http://schemas.openxmlformats.org/officeDocument/2006/customXml" ds:itemID="{88907111-A734-43DA-B442-27EB3B5A228A}"/>
</file>

<file path=customXml/itemProps3.xml><?xml version="1.0" encoding="utf-8"?>
<ds:datastoreItem xmlns:ds="http://schemas.openxmlformats.org/officeDocument/2006/customXml" ds:itemID="{CEF28926-8752-4D38-8231-A44FCD0A3B66}"/>
</file>

<file path=docProps/app.xml><?xml version="1.0" encoding="utf-8"?>
<Properties xmlns="http://schemas.openxmlformats.org/officeDocument/2006/extended-properties" xmlns:vt="http://schemas.openxmlformats.org/officeDocument/2006/docPropsVTypes">
  <Template>SA_09</Template>
  <TotalTime>35922</TotalTime>
  <Words>641</Words>
  <Application>Microsoft Office PowerPoint</Application>
  <PresentationFormat>On-screen Show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SA_09</vt:lpstr>
      <vt:lpstr>There’s an App 4 That  Accommodating, limiting, leveraging mobile devices in the connected car </vt:lpstr>
      <vt:lpstr>Infotainment Systems are Failing!</vt:lpstr>
      <vt:lpstr>Smartphone Connectivity</vt:lpstr>
      <vt:lpstr>Embedded Modem</vt:lpstr>
      <vt:lpstr>Smartphone Use while Driving</vt:lpstr>
      <vt:lpstr>Touchscreen Satisfaction</vt:lpstr>
      <vt:lpstr>Speech Recognition Satisfaction</vt:lpstr>
      <vt:lpstr>Impact of Distractions on Crash Risk</vt:lpstr>
      <vt:lpstr>Connected Vehicle UX Comparison</vt:lpstr>
      <vt:lpstr>We Need Some New Directions</vt:lpstr>
      <vt:lpstr>Roger’s Rule #1</vt:lpstr>
      <vt:lpstr>Crash Scene Assistance</vt:lpstr>
      <vt:lpstr>Roger’s Rule #2</vt:lpstr>
      <vt:lpstr>Roger’s Rule #3</vt:lpstr>
      <vt:lpstr>Roger’s Rules #3.1</vt:lpstr>
      <vt:lpstr>Roger’s Rules #4</vt:lpstr>
      <vt:lpstr>Roger’s Rules #5</vt:lpstr>
      <vt:lpstr>Roger’s Rules #6</vt:lpstr>
      <vt:lpstr>Roger’s Rules #7</vt:lpstr>
      <vt:lpstr>New Thinking</vt:lpstr>
      <vt:lpstr>Map Updates</vt:lpstr>
      <vt:lpstr>Hybrid Navigation</vt:lpstr>
      <vt:lpstr>Use Phone for Car-2-Car Communication</vt:lpstr>
      <vt:lpstr>Replace the Radio w the Phone</vt:lpstr>
      <vt:lpstr>Negative Implications of Apple CarPlay</vt:lpstr>
      <vt:lpstr>Positive Implications of Apple CarPlay</vt:lpstr>
      <vt:lpstr>PowerPoint Presentation</vt:lpstr>
    </vt:vector>
  </TitlesOfParts>
  <Company>Strategy Analytics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Home Observatory</dc:title>
  <dc:creator>Kevin Nolan</dc:creator>
  <cp:lastModifiedBy>rlanctot</cp:lastModifiedBy>
  <cp:revision>707</cp:revision>
  <dcterms:created xsi:type="dcterms:W3CDTF">2009-01-30T18:33:58Z</dcterms:created>
  <dcterms:modified xsi:type="dcterms:W3CDTF">2014-03-06T09:43:41Z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0x01010069232E1042079841A55874E235C1A4B8</vt:lpwstr>
  </property>
</Properties>
</file>