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6" r:id="rId1"/>
    <p:sldMasterId id="2147483663" r:id="rId2"/>
  </p:sldMasterIdLst>
  <p:notesMasterIdLst>
    <p:notesMasterId r:id="rId19"/>
  </p:notesMasterIdLst>
  <p:sldIdLst>
    <p:sldId id="256" r:id="rId3"/>
    <p:sldId id="267" r:id="rId4"/>
    <p:sldId id="273" r:id="rId5"/>
    <p:sldId id="27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3" r:id="rId14"/>
    <p:sldId id="281" r:id="rId15"/>
    <p:sldId id="282" r:id="rId16"/>
    <p:sldId id="270" r:id="rId17"/>
    <p:sldId id="269" r:id="rId18"/>
  </p:sldIdLst>
  <p:sldSz cx="9144000" cy="5143500" type="screen16x9"/>
  <p:notesSz cx="6858000" cy="9144000"/>
  <p:embeddedFontLst>
    <p:embeddedFont>
      <p:font typeface="Volvo Broad Pro" panose="02000606020000020004" pitchFamily="2" charset="0"/>
      <p:regular r:id="rId20"/>
    </p:embeddedFont>
    <p:embeddedFont>
      <p:font typeface="Volvo Broad" panose="02000606020000020004" pitchFamily="2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3A303E-E79B-479A-A304-6DD0FD54A476}">
          <p14:sldIdLst>
            <p14:sldId id="256"/>
            <p14:sldId id="267"/>
            <p14:sldId id="273"/>
            <p14:sldId id="271"/>
            <p14:sldId id="274"/>
            <p14:sldId id="275"/>
            <p14:sldId id="276"/>
            <p14:sldId id="277"/>
            <p14:sldId id="278"/>
            <p14:sldId id="279"/>
            <p14:sldId id="280"/>
            <p14:sldId id="283"/>
            <p14:sldId id="281"/>
            <p14:sldId id="282"/>
            <p14:sldId id="270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  <a:srgbClr val="898A89"/>
    <a:srgbClr val="5F5F5F"/>
    <a:srgbClr val="292929"/>
    <a:srgbClr val="DCC32B"/>
    <a:srgbClr val="5C7D94"/>
    <a:srgbClr val="060B00"/>
    <a:srgbClr val="002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705" autoAdjust="0"/>
  </p:normalViewPr>
  <p:slideViewPr>
    <p:cSldViewPr showGuides="1">
      <p:cViewPr>
        <p:scale>
          <a:sx n="100" d="100"/>
          <a:sy n="100" d="100"/>
        </p:scale>
        <p:origin x="-306" y="-54"/>
      </p:cViewPr>
      <p:guideLst>
        <p:guide orient="horz" pos="758"/>
        <p:guide orient="horz" pos="159"/>
        <p:guide orient="horz" pos="940"/>
        <p:guide orient="horz" pos="622"/>
        <p:guide orient="horz" pos="3083"/>
        <p:guide orient="horz" pos="2981"/>
        <p:guide pos="4967"/>
        <p:guide pos="5602"/>
        <p:guide pos="5126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B37D-EA75-454C-BB64-F4F46284ED0C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FEE62-12EE-4B13-9E83-624370844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FEE62-12EE-4B13-9E83-624370844B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3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054552" cy="1102519"/>
          </a:xfrm>
        </p:spPr>
        <p:txBody>
          <a:bodyPr/>
          <a:lstStyle>
            <a:lvl1pPr algn="ctr">
              <a:defRPr>
                <a:solidFill>
                  <a:srgbClr val="4D4D4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5576664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240" y="4876259"/>
            <a:ext cx="2133600" cy="273844"/>
          </a:xfrm>
        </p:spPr>
        <p:txBody>
          <a:bodyPr/>
          <a:lstStyle/>
          <a:p>
            <a:fld id="{6D191414-3550-469E-96A8-24B09317AC37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6811749"/>
              </p:ext>
            </p:extLst>
          </p:nvPr>
        </p:nvGraphicFramePr>
        <p:xfrm>
          <a:off x="8028384" y="1196076"/>
          <a:ext cx="864096" cy="121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rgbClr val="5F5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olvo Broad" pitchFamily="2" charset="0"/>
                          <a:ea typeface="+mn-ea"/>
                          <a:cs typeface="+mn-cs"/>
                        </a:rPr>
                        <a:t>Intelligibility </a:t>
                      </a:r>
                      <a:r>
                        <a:rPr lang="en-US" sz="1400" b="0" kern="1200" dirty="0" err="1" smtClean="0">
                          <a:solidFill>
                            <a:srgbClr val="5F5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olvo Broad" pitchFamily="2" charset="0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1400" b="0" kern="1200" dirty="0" smtClean="0">
                          <a:solidFill>
                            <a:srgbClr val="5F5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olvo Broad" pitchFamily="2" charset="0"/>
                          <a:ea typeface="+mn-ea"/>
                          <a:cs typeface="+mn-cs"/>
                        </a:rPr>
                        <a:t> Quality; what is the real need in an eCall situation?</a:t>
                      </a:r>
                    </a:p>
                  </a:txBody>
                  <a:tcPr marL="0" marR="0" marT="72000" marB="72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5C5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VCC_PowerPoint_52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00301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6874023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6874023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5665-8D1A-498B-896E-45DFA35275DE}" type="datetime1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7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376" y="1178322"/>
            <a:ext cx="3678560" cy="254555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944" y="1178322"/>
            <a:ext cx="3673153" cy="254555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03BE-84C2-424C-B85C-4FBC856222D0}" type="datetime1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7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B64-884E-4451-A7BF-7DFE07AE3F45}" type="datetime1">
              <a:rPr lang="en-US" smtClean="0"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4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7172-3FAC-4BDA-8CA5-9469A2F0794E}" type="datetime1">
              <a:rPr lang="en-US" smtClean="0"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75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Jonatan\Content Store\Concept coupé full.t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2"/>
          <a:stretch/>
        </p:blipFill>
        <p:spPr bwMode="auto">
          <a:xfrm>
            <a:off x="-4287" y="1"/>
            <a:ext cx="91482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64B-F921-48BE-8C38-FEFFB922A82A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86784720"/>
              </p:ext>
            </p:extLst>
          </p:nvPr>
        </p:nvGraphicFramePr>
        <p:xfrm>
          <a:off x="8028384" y="1196076"/>
          <a:ext cx="864096" cy="121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rgbClr val="5F5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olvo Broad" pitchFamily="2" charset="0"/>
                          <a:ea typeface="+mn-ea"/>
                          <a:cs typeface="+mn-cs"/>
                        </a:rPr>
                        <a:t>Intelligibility </a:t>
                      </a:r>
                      <a:r>
                        <a:rPr lang="en-US" sz="1400" b="0" kern="1200" dirty="0" err="1" smtClean="0">
                          <a:solidFill>
                            <a:srgbClr val="5F5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olvo Broad" pitchFamily="2" charset="0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1400" b="0" kern="1200" dirty="0" smtClean="0">
                          <a:solidFill>
                            <a:srgbClr val="5F5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olvo Broad" pitchFamily="2" charset="0"/>
                          <a:ea typeface="+mn-ea"/>
                          <a:cs typeface="+mn-cs"/>
                        </a:rPr>
                        <a:t> Quality; what is the real need in an eCall situation?</a:t>
                      </a:r>
                    </a:p>
                  </a:txBody>
                  <a:tcPr marL="0" marR="0" marT="72000" marB="72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5C5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VCC_PowerPoint_520p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00301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61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1" y="252414"/>
            <a:ext cx="7509613" cy="807168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4" y="1175657"/>
            <a:ext cx="7427913" cy="3483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2818-A8DF-4C8E-B44D-4755C7C4ABE6}" type="datetime1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52650096"/>
              </p:ext>
            </p:extLst>
          </p:nvPr>
        </p:nvGraphicFramePr>
        <p:xfrm>
          <a:off x="8028384" y="1196076"/>
          <a:ext cx="864096" cy="121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rgbClr val="5F5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olvo Broad" pitchFamily="2" charset="0"/>
                          <a:ea typeface="+mn-ea"/>
                          <a:cs typeface="+mn-cs"/>
                        </a:rPr>
                        <a:t>Intelligibility </a:t>
                      </a:r>
                      <a:r>
                        <a:rPr lang="en-US" sz="1400" b="0" kern="1200" dirty="0" err="1" smtClean="0">
                          <a:solidFill>
                            <a:srgbClr val="5F5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olvo Broad" pitchFamily="2" charset="0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1400" b="0" kern="1200" dirty="0" smtClean="0">
                          <a:solidFill>
                            <a:srgbClr val="5F5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olvo Broad" pitchFamily="2" charset="0"/>
                          <a:ea typeface="+mn-ea"/>
                          <a:cs typeface="+mn-cs"/>
                        </a:rPr>
                        <a:t> Quality; what is the real need in an eCall situation?</a:t>
                      </a:r>
                    </a:p>
                  </a:txBody>
                  <a:tcPr marL="0" marR="0" marT="72000" marB="72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5C5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VCC_PowerPoint_52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00301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3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6874023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6874023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6BA-201B-49A7-86D7-6E43E6E8E214}" type="datetime1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0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376" y="1178322"/>
            <a:ext cx="3678560" cy="254555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944" y="1178322"/>
            <a:ext cx="3673153" cy="254555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36E-94FB-44B1-BA1A-5D63D714AC21}" type="datetime1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24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30F9-6A38-4F6A-95E1-E9B0897679A8}" type="datetime1">
              <a:rPr lang="en-US" smtClean="0"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7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F905-29B0-4EC1-A620-C895EFE79E31}" type="datetime1">
              <a:rPr lang="en-US" smtClean="0"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4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054552" cy="1102519"/>
          </a:xfrm>
        </p:spPr>
        <p:txBody>
          <a:bodyPr/>
          <a:lstStyle>
            <a:lvl1pPr algn="ctr">
              <a:defRPr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5576664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240" y="4876259"/>
            <a:ext cx="2133600" cy="273844"/>
          </a:xfrm>
        </p:spPr>
        <p:txBody>
          <a:bodyPr/>
          <a:lstStyle/>
          <a:p>
            <a:fld id="{E8D34B65-DB41-4BD3-9E88-AD921F7BC45E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0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1" y="252414"/>
            <a:ext cx="7509613" cy="807168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4" y="1175657"/>
            <a:ext cx="7427913" cy="3483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FC6B-CACF-417A-A1D4-6B17559C29D1}" type="datetime1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9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9000"/>
                <a:lumOff val="91000"/>
              </a:schemeClr>
            </a:gs>
            <a:gs pos="71000">
              <a:srgbClr val="E6EDF3">
                <a:lumMod val="91000"/>
                <a:lumOff val="9000"/>
              </a:srgbClr>
            </a:gs>
            <a:gs pos="100000">
              <a:schemeClr val="bg2">
                <a:shade val="20000"/>
                <a:satMod val="255000"/>
                <a:lumMod val="80000"/>
                <a:alpha val="71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841" y="267494"/>
            <a:ext cx="7509613" cy="8640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39" y="1151906"/>
            <a:ext cx="7499921" cy="358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240" y="48762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933F391F-C3B2-4A1E-AB4A-C7C9757C14B1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888" y="4871351"/>
            <a:ext cx="5696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6" y="4884226"/>
            <a:ext cx="10177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C94BCDA-DB8F-46B7-A02B-4E00D34BB97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95288" y="4878820"/>
            <a:ext cx="8478972" cy="0"/>
          </a:xfrm>
          <a:prstGeom prst="line">
            <a:avLst/>
          </a:prstGeom>
          <a:ln w="3175">
            <a:solidFill>
              <a:srgbClr val="898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001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spcAft>
          <a:spcPts val="0"/>
        </a:spcAft>
        <a:buNone/>
        <a:defRPr sz="4400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200"/>
        </a:spcBef>
        <a:buFont typeface="Arial" pitchFamily="34" charset="0"/>
        <a:buNone/>
        <a:defRPr sz="2000" kern="1200">
          <a:solidFill>
            <a:srgbClr val="4D4D4D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ts val="200"/>
        </a:spcBef>
        <a:buFont typeface="Arial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355600" indent="-173038" algn="l" defTabSz="914400" rtl="0" eaLnBrk="1" latinLnBrk="0" hangingPunct="1">
        <a:spcBef>
          <a:spcPts val="200"/>
        </a:spcBef>
        <a:buFont typeface="Arial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3pPr>
      <a:lvl4pPr marL="355600" indent="-173038" algn="l" defTabSz="914400" rtl="0" eaLnBrk="1" latinLnBrk="0" hangingPunct="1">
        <a:spcBef>
          <a:spcPts val="200"/>
        </a:spcBef>
        <a:buFont typeface="Arial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4pPr>
      <a:lvl5pPr marL="355600" indent="-173038" algn="l" defTabSz="914400" rtl="0" eaLnBrk="1" latinLnBrk="0" hangingPunct="1">
        <a:spcBef>
          <a:spcPts val="200"/>
        </a:spcBef>
        <a:buFont typeface="Arial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5pPr>
      <a:lvl6pPr marL="541338" indent="-185738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720725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987425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9000"/>
                <a:lumOff val="91000"/>
              </a:schemeClr>
            </a:gs>
            <a:gs pos="71000">
              <a:srgbClr val="E6EDF3">
                <a:lumMod val="91000"/>
                <a:lumOff val="9000"/>
              </a:srgbClr>
            </a:gs>
            <a:gs pos="100000">
              <a:schemeClr val="bg2">
                <a:shade val="20000"/>
                <a:satMod val="255000"/>
                <a:lumMod val="80000"/>
                <a:alpha val="71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841" y="267494"/>
            <a:ext cx="7509613" cy="8640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39" y="1151906"/>
            <a:ext cx="7499921" cy="358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240" y="48762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55EE-F8B4-46AD-8FD7-CEFD8FA8DC4F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888" y="4871351"/>
            <a:ext cx="5696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6" y="4884226"/>
            <a:ext cx="10177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BCDA-DB8F-46B7-A02B-4E00D34BB97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95288" y="4878820"/>
            <a:ext cx="8478972" cy="0"/>
          </a:xfrm>
          <a:prstGeom prst="line">
            <a:avLst/>
          </a:prstGeom>
          <a:ln w="3175">
            <a:solidFill>
              <a:srgbClr val="898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VCC_PowerPoint_520px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35" y="200301"/>
            <a:ext cx="828000" cy="8280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26561"/>
              </p:ext>
            </p:extLst>
          </p:nvPr>
        </p:nvGraphicFramePr>
        <p:xfrm>
          <a:off x="8128555" y="1196076"/>
          <a:ext cx="750478" cy="50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4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5F5F5F"/>
                          </a:solidFill>
                          <a:latin typeface="Volvo Broad" pitchFamily="2" charset="0"/>
                        </a:rPr>
                        <a:t>Edit</a:t>
                      </a:r>
                      <a:r>
                        <a:rPr lang="en-US" sz="1200" b="0" baseline="0" dirty="0" smtClean="0">
                          <a:solidFill>
                            <a:srgbClr val="5F5F5F"/>
                          </a:solidFill>
                          <a:latin typeface="Volvo Broad" pitchFamily="2" charset="0"/>
                        </a:rPr>
                        <a:t> this in View </a:t>
                      </a:r>
                      <a:r>
                        <a:rPr lang="en-US" sz="1200" b="0" baseline="0" dirty="0" smtClean="0">
                          <a:solidFill>
                            <a:srgbClr val="5F5F5F"/>
                          </a:solidFill>
                          <a:latin typeface="Volvo Broad" pitchFamily="2" charset="0"/>
                          <a:sym typeface="Wingdings" pitchFamily="2" charset="2"/>
                        </a:rPr>
                        <a:t></a:t>
                      </a:r>
                      <a:r>
                        <a:rPr lang="en-US" sz="1200" b="0" baseline="0" dirty="0" smtClean="0">
                          <a:solidFill>
                            <a:srgbClr val="5F5F5F"/>
                          </a:solidFill>
                          <a:latin typeface="Volvo Broad" pitchFamily="2" charset="0"/>
                        </a:rPr>
                        <a:t>Slide Master</a:t>
                      </a:r>
                      <a:endParaRPr lang="en-US" sz="1200" b="0" dirty="0" smtClean="0">
                        <a:solidFill>
                          <a:srgbClr val="5F5F5F"/>
                        </a:solidFill>
                        <a:latin typeface="Volvo Broad" pitchFamily="2" charset="0"/>
                      </a:endParaRPr>
                    </a:p>
                  </a:txBody>
                  <a:tcPr marL="0" marR="0" marT="72000" marB="72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5C5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7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spcAft>
          <a:spcPts val="0"/>
        </a:spcAft>
        <a:buNone/>
        <a:defRPr sz="4400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200"/>
        </a:spcBef>
        <a:buFont typeface="Arial" pitchFamily="34" charset="0"/>
        <a:buNone/>
        <a:defRPr sz="2000" kern="1200">
          <a:solidFill>
            <a:srgbClr val="4D4D4D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ts val="200"/>
        </a:spcBef>
        <a:buFont typeface="Arial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355600" indent="-173038" algn="l" defTabSz="914400" rtl="0" eaLnBrk="1" latinLnBrk="0" hangingPunct="1">
        <a:spcBef>
          <a:spcPts val="200"/>
        </a:spcBef>
        <a:buFont typeface="Arial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3pPr>
      <a:lvl4pPr marL="355600" indent="-173038" algn="l" defTabSz="914400" rtl="0" eaLnBrk="1" latinLnBrk="0" hangingPunct="1">
        <a:spcBef>
          <a:spcPts val="200"/>
        </a:spcBef>
        <a:buFont typeface="Arial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4pPr>
      <a:lvl5pPr marL="355600" indent="-173038" algn="l" defTabSz="914400" rtl="0" eaLnBrk="1" latinLnBrk="0" hangingPunct="1">
        <a:spcBef>
          <a:spcPts val="200"/>
        </a:spcBef>
        <a:buFont typeface="Arial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5pPr>
      <a:lvl6pPr marL="541338" indent="-185738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720725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987425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43558"/>
            <a:ext cx="7054552" cy="110251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Intelligibility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Quality; what is the real need in an eCall situation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923678"/>
            <a:ext cx="5576664" cy="1314450"/>
          </a:xfrm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4A30-65FF-47E6-AD38-10CE8F945EA4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64B-F921-48BE-8C38-FEFFB922A82A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0564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sz="2400" b="1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4" b="21563"/>
          <a:stretch/>
        </p:blipFill>
        <p:spPr>
          <a:xfrm>
            <a:off x="4855260" y="-20538"/>
            <a:ext cx="3173124" cy="2529559"/>
          </a:xfrm>
          <a:prstGeom prst="rect">
            <a:avLst/>
          </a:prstGeom>
          <a:effectLst>
            <a:glow>
              <a:schemeClr val="accent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87" y="2509021"/>
            <a:ext cx="2988489" cy="2376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0" y="2499741"/>
            <a:ext cx="3037080" cy="2376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302841" y="252414"/>
            <a:ext cx="7509613" cy="807168"/>
          </a:xfrm>
        </p:spPr>
        <p:txBody>
          <a:bodyPr>
            <a:normAutofit/>
          </a:bodyPr>
          <a:lstStyle/>
          <a:p>
            <a:r>
              <a:rPr lang="sv-SE" dirty="0" smtClean="0"/>
              <a:t>4 major </a:t>
            </a:r>
            <a:r>
              <a:rPr lang="sv-SE" dirty="0" err="1" smtClean="0"/>
              <a:t>oem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6721"/>
            <a:ext cx="3096344" cy="243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45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Benchmark </a:t>
            </a:r>
            <a:r>
              <a:rPr lang="sv-SE" dirty="0" err="1" smtClean="0"/>
              <a:t>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64B-F921-48BE-8C38-FEFFB922A82A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0564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sz="2400" b="1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Pie Charts represent main HF system of premium brands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400" dirty="0" err="1" smtClean="0"/>
              <a:t>None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these</a:t>
            </a:r>
            <a:r>
              <a:rPr lang="sv-SE" sz="2400" dirty="0" smtClean="0"/>
              <a:t> OEM:s </a:t>
            </a:r>
            <a:r>
              <a:rPr lang="sv-SE" sz="2400" dirty="0" err="1" smtClean="0"/>
              <a:t>fulfill</a:t>
            </a:r>
            <a:r>
              <a:rPr lang="sv-SE" sz="2400" dirty="0" smtClean="0"/>
              <a:t> ERA Glonass audio </a:t>
            </a:r>
            <a:r>
              <a:rPr lang="sv-SE" sz="2400" dirty="0" err="1" smtClean="0"/>
              <a:t>requirements</a:t>
            </a:r>
            <a:r>
              <a:rPr lang="sv-SE" sz="2400" dirty="0" smtClean="0"/>
              <a:t> or ITU-T P.1100 and P.1110 </a:t>
            </a:r>
            <a:r>
              <a:rPr lang="sv-SE" sz="2400" dirty="0" err="1" smtClean="0"/>
              <a:t>requirements</a:t>
            </a:r>
            <a:r>
              <a:rPr lang="sv-SE" sz="2400" dirty="0" smtClean="0"/>
              <a:t> on all parameters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A </a:t>
            </a:r>
            <a:r>
              <a:rPr lang="sv-SE" sz="2400" dirty="0" err="1" smtClean="0"/>
              <a:t>dedicated</a:t>
            </a:r>
            <a:r>
              <a:rPr lang="sv-SE" sz="2400" dirty="0" smtClean="0"/>
              <a:t> system designed </a:t>
            </a:r>
            <a:r>
              <a:rPr lang="sv-SE" sz="2400" dirty="0" err="1" smtClean="0"/>
              <a:t>to</a:t>
            </a:r>
            <a:r>
              <a:rPr lang="sv-SE" sz="2400" dirty="0" smtClean="0"/>
              <a:t> be </a:t>
            </a:r>
            <a:r>
              <a:rPr lang="sv-SE" sz="2400" dirty="0" err="1" smtClean="0"/>
              <a:t>crash</a:t>
            </a:r>
            <a:r>
              <a:rPr lang="sv-SE" sz="2400" dirty="0" smtClean="0"/>
              <a:t> </a:t>
            </a:r>
            <a:r>
              <a:rPr lang="sv-SE" sz="2400" dirty="0" err="1" smtClean="0"/>
              <a:t>proof</a:t>
            </a:r>
            <a:r>
              <a:rPr lang="sv-SE" sz="2400" dirty="0" smtClean="0"/>
              <a:t> </a:t>
            </a:r>
            <a:r>
              <a:rPr lang="sv-SE" sz="2400" dirty="0" err="1" smtClean="0"/>
              <a:t>will</a:t>
            </a:r>
            <a:r>
              <a:rPr lang="sv-SE" sz="2400" dirty="0" smtClean="0"/>
              <a:t> </a:t>
            </a:r>
            <a:r>
              <a:rPr lang="sv-SE" sz="2400" dirty="0" err="1" smtClean="0"/>
              <a:t>most</a:t>
            </a:r>
            <a:r>
              <a:rPr lang="sv-SE" sz="2400" dirty="0" smtClean="0"/>
              <a:t> </a:t>
            </a:r>
            <a:r>
              <a:rPr lang="sv-SE" sz="2400" dirty="0" err="1" smtClean="0"/>
              <a:t>likely</a:t>
            </a:r>
            <a:r>
              <a:rPr lang="sv-SE" sz="2400" dirty="0" smtClean="0"/>
              <a:t> </a:t>
            </a:r>
            <a:r>
              <a:rPr lang="sv-SE" sz="2400" dirty="0" err="1" smtClean="0"/>
              <a:t>have</a:t>
            </a:r>
            <a:r>
              <a:rPr lang="sv-SE" sz="2400" dirty="0" smtClean="0"/>
              <a:t> </a:t>
            </a:r>
            <a:r>
              <a:rPr lang="sv-SE" sz="2400" dirty="0" err="1" smtClean="0"/>
              <a:t>worse</a:t>
            </a:r>
            <a:r>
              <a:rPr lang="sv-SE" sz="2400" dirty="0" smtClean="0"/>
              <a:t> </a:t>
            </a:r>
            <a:r>
              <a:rPr lang="sv-SE" sz="2400" dirty="0" err="1" smtClean="0"/>
              <a:t>performance</a:t>
            </a:r>
            <a:r>
              <a:rPr lang="sv-SE" sz="2400" dirty="0" smtClean="0"/>
              <a:t> on </a:t>
            </a:r>
            <a:r>
              <a:rPr lang="sv-SE" sz="2400" dirty="0" err="1" smtClean="0"/>
              <a:t>most</a:t>
            </a:r>
            <a:r>
              <a:rPr lang="sv-SE" sz="2400" dirty="0" smtClean="0"/>
              <a:t> parameters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82456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Benchmark </a:t>
            </a:r>
            <a:r>
              <a:rPr lang="sv-SE" dirty="0" err="1" smtClean="0"/>
              <a:t>analysis</a:t>
            </a:r>
            <a:r>
              <a:rPr lang="sv-SE" dirty="0" smtClean="0"/>
              <a:t>; the </a:t>
            </a:r>
            <a:r>
              <a:rPr lang="sv-SE" dirty="0" err="1" smtClean="0"/>
              <a:t>compromize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64B-F921-48BE-8C38-FEFFB922A82A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0564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sz="2400" b="1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400" dirty="0" err="1" smtClean="0"/>
              <a:t>Good</a:t>
            </a:r>
            <a:r>
              <a:rPr lang="sv-SE" sz="2400" dirty="0" smtClean="0"/>
              <a:t> RLR (sound </a:t>
            </a:r>
            <a:r>
              <a:rPr lang="sv-SE" sz="2400" dirty="0" err="1" smtClean="0"/>
              <a:t>level</a:t>
            </a:r>
            <a:r>
              <a:rPr lang="sv-SE" sz="2400" dirty="0" smtClean="0"/>
              <a:t>) →  </a:t>
            </a:r>
            <a:r>
              <a:rPr lang="sv-SE" sz="2400" dirty="0" err="1" smtClean="0"/>
              <a:t>worse</a:t>
            </a:r>
            <a:r>
              <a:rPr lang="sv-SE" sz="2400" dirty="0" smtClean="0"/>
              <a:t> </a:t>
            </a:r>
            <a:r>
              <a:rPr lang="sv-SE" sz="2400" dirty="0" err="1" smtClean="0"/>
              <a:t>distortion</a:t>
            </a:r>
            <a:endParaRPr lang="sv-SE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400" dirty="0" err="1" smtClean="0"/>
              <a:t>Good</a:t>
            </a:r>
            <a:r>
              <a:rPr lang="sv-SE" sz="2400" dirty="0" smtClean="0"/>
              <a:t> </a:t>
            </a:r>
            <a:r>
              <a:rPr lang="sv-SE" sz="2400" dirty="0" err="1" smtClean="0"/>
              <a:t>echo</a:t>
            </a:r>
            <a:r>
              <a:rPr lang="sv-SE" sz="2400" dirty="0" smtClean="0"/>
              <a:t> </a:t>
            </a:r>
            <a:r>
              <a:rPr lang="sv-SE" sz="2400" dirty="0" err="1" smtClean="0"/>
              <a:t>performance</a:t>
            </a:r>
            <a:r>
              <a:rPr lang="sv-SE" sz="2400" dirty="0"/>
              <a:t> →</a:t>
            </a:r>
            <a:r>
              <a:rPr lang="sv-SE" sz="2400" dirty="0" smtClean="0"/>
              <a:t> </a:t>
            </a:r>
            <a:r>
              <a:rPr lang="sv-SE" sz="2400" dirty="0" err="1" smtClean="0"/>
              <a:t>worse</a:t>
            </a:r>
            <a:r>
              <a:rPr lang="sv-SE" sz="2400" dirty="0" smtClean="0"/>
              <a:t> double talk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400" dirty="0" err="1" smtClean="0"/>
              <a:t>High</a:t>
            </a:r>
            <a:r>
              <a:rPr lang="sv-SE" sz="2400" dirty="0" smtClean="0"/>
              <a:t> </a:t>
            </a:r>
            <a:r>
              <a:rPr lang="sv-SE" sz="2400" dirty="0" err="1" smtClean="0"/>
              <a:t>fidelity</a:t>
            </a:r>
            <a:r>
              <a:rPr lang="sv-SE" sz="2400" dirty="0"/>
              <a:t> →</a:t>
            </a:r>
            <a:r>
              <a:rPr lang="sv-SE" sz="2400" dirty="0" smtClean="0"/>
              <a:t> </a:t>
            </a:r>
            <a:r>
              <a:rPr lang="sv-SE" sz="2400" dirty="0" err="1" smtClean="0"/>
              <a:t>worse</a:t>
            </a:r>
            <a:r>
              <a:rPr lang="sv-SE" sz="2400" dirty="0" smtClean="0"/>
              <a:t> </a:t>
            </a:r>
            <a:r>
              <a:rPr lang="sv-SE" sz="2400" dirty="0" err="1" smtClean="0"/>
              <a:t>latency</a:t>
            </a:r>
            <a:endParaRPr lang="sv-SE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400" dirty="0" err="1" smtClean="0"/>
              <a:t>Good</a:t>
            </a:r>
            <a:r>
              <a:rPr lang="sv-SE" sz="2400" dirty="0" smtClean="0"/>
              <a:t> </a:t>
            </a:r>
            <a:r>
              <a:rPr lang="sv-SE" sz="2400" dirty="0" err="1" smtClean="0"/>
              <a:t>noise</a:t>
            </a:r>
            <a:r>
              <a:rPr lang="sv-SE" sz="2400" dirty="0" smtClean="0"/>
              <a:t> </a:t>
            </a:r>
            <a:r>
              <a:rPr lang="sv-SE" sz="2400" dirty="0" err="1" smtClean="0"/>
              <a:t>reduction</a:t>
            </a:r>
            <a:r>
              <a:rPr lang="sv-SE" sz="2400" dirty="0"/>
              <a:t> → </a:t>
            </a:r>
            <a:r>
              <a:rPr lang="sv-SE" sz="2400" dirty="0" err="1" smtClean="0"/>
              <a:t>worse</a:t>
            </a:r>
            <a:r>
              <a:rPr lang="sv-SE" sz="2400" dirty="0" smtClean="0"/>
              <a:t> </a:t>
            </a:r>
            <a:r>
              <a:rPr lang="sv-SE" sz="2400" dirty="0" err="1" smtClean="0"/>
              <a:t>latency</a:t>
            </a:r>
            <a:endParaRPr lang="sv-SE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400" dirty="0" err="1" smtClean="0"/>
              <a:t>Natural</a:t>
            </a:r>
            <a:r>
              <a:rPr lang="sv-SE" sz="2400" dirty="0" smtClean="0"/>
              <a:t> </a:t>
            </a:r>
            <a:r>
              <a:rPr lang="sv-SE" sz="2400" dirty="0" err="1" smtClean="0"/>
              <a:t>sounding</a:t>
            </a:r>
            <a:r>
              <a:rPr lang="sv-SE" sz="2400" dirty="0" smtClean="0"/>
              <a:t> voice </a:t>
            </a:r>
            <a:r>
              <a:rPr lang="sv-SE" sz="2400" dirty="0"/>
              <a:t>→</a:t>
            </a:r>
            <a:r>
              <a:rPr lang="sv-SE" sz="2400" dirty="0" smtClean="0"/>
              <a:t> </a:t>
            </a:r>
            <a:r>
              <a:rPr lang="sv-SE" sz="2400" dirty="0" err="1" smtClean="0"/>
              <a:t>worse</a:t>
            </a:r>
            <a:r>
              <a:rPr lang="sv-SE" sz="2400" dirty="0" smtClean="0"/>
              <a:t> </a:t>
            </a:r>
            <a:r>
              <a:rPr lang="sv-SE" sz="2400" dirty="0" err="1" smtClean="0"/>
              <a:t>latency</a:t>
            </a:r>
            <a:endParaRPr lang="sv-SE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400" dirty="0" err="1" smtClean="0"/>
              <a:t>Low</a:t>
            </a:r>
            <a:r>
              <a:rPr lang="sv-SE" sz="2400" dirty="0" smtClean="0"/>
              <a:t> </a:t>
            </a:r>
            <a:r>
              <a:rPr lang="sv-SE" sz="2400" dirty="0" err="1" smtClean="0"/>
              <a:t>power</a:t>
            </a:r>
            <a:r>
              <a:rPr lang="sv-SE" sz="2400" dirty="0"/>
              <a:t> → </a:t>
            </a:r>
            <a:r>
              <a:rPr lang="sv-SE" sz="2400" dirty="0" err="1" smtClean="0"/>
              <a:t>only</a:t>
            </a:r>
            <a:r>
              <a:rPr lang="sv-SE" sz="2400" dirty="0" smtClean="0"/>
              <a:t> </a:t>
            </a:r>
            <a:r>
              <a:rPr lang="sv-SE" sz="2400" dirty="0" err="1" smtClean="0"/>
              <a:t>basic</a:t>
            </a:r>
            <a:r>
              <a:rPr lang="sv-SE" sz="2400" dirty="0" smtClean="0"/>
              <a:t> </a:t>
            </a:r>
            <a:r>
              <a:rPr lang="sv-SE" sz="2400" dirty="0" err="1" smtClean="0"/>
              <a:t>processing</a:t>
            </a:r>
            <a:r>
              <a:rPr lang="sv-SE" sz="2400" dirty="0" smtClean="0"/>
              <a:t> </a:t>
            </a:r>
            <a:r>
              <a:rPr lang="sv-SE" sz="2400" dirty="0" err="1" smtClean="0"/>
              <a:t>possible</a:t>
            </a:r>
            <a:r>
              <a:rPr lang="sv-SE" sz="2400" dirty="0" smtClean="0"/>
              <a:t>, </a:t>
            </a:r>
            <a:r>
              <a:rPr lang="sv-SE" sz="2400" dirty="0" err="1" smtClean="0"/>
              <a:t>limited</a:t>
            </a:r>
            <a:r>
              <a:rPr lang="sv-SE" sz="2400" dirty="0" smtClean="0"/>
              <a:t> </a:t>
            </a:r>
            <a:r>
              <a:rPr lang="sv-SE" sz="2400" dirty="0" err="1" smtClean="0"/>
              <a:t>amplifier</a:t>
            </a:r>
            <a:r>
              <a:rPr lang="sv-SE" sz="2400" dirty="0" smtClean="0"/>
              <a:t> </a:t>
            </a:r>
            <a:r>
              <a:rPr lang="sv-SE" sz="2400" dirty="0" err="1" smtClean="0"/>
              <a:t>power</a:t>
            </a:r>
            <a:endParaRPr lang="sv-SE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A </a:t>
            </a:r>
            <a:r>
              <a:rPr lang="sv-SE" sz="2400" dirty="0" err="1" smtClean="0"/>
              <a:t>crash</a:t>
            </a:r>
            <a:r>
              <a:rPr lang="sv-SE" sz="2400" dirty="0" smtClean="0"/>
              <a:t> </a:t>
            </a:r>
            <a:r>
              <a:rPr lang="sv-SE" sz="2400" dirty="0" err="1" smtClean="0"/>
              <a:t>proof</a:t>
            </a:r>
            <a:r>
              <a:rPr lang="sv-SE" sz="2400" dirty="0" smtClean="0"/>
              <a:t> system </a:t>
            </a:r>
            <a:r>
              <a:rPr lang="sv-SE" sz="2400" dirty="0"/>
              <a:t>→</a:t>
            </a:r>
            <a:r>
              <a:rPr lang="sv-SE" sz="2400" dirty="0" smtClean="0"/>
              <a:t> </a:t>
            </a:r>
            <a:r>
              <a:rPr lang="sv-SE" sz="2400" dirty="0" err="1" smtClean="0"/>
              <a:t>worse</a:t>
            </a:r>
            <a:r>
              <a:rPr lang="sv-SE" sz="2400" dirty="0" smtClean="0"/>
              <a:t> audio </a:t>
            </a:r>
            <a:r>
              <a:rPr lang="sv-SE" sz="2400" dirty="0" err="1" smtClean="0"/>
              <a:t>performance</a:t>
            </a:r>
            <a:r>
              <a:rPr lang="sv-SE" sz="2400" dirty="0" smtClean="0"/>
              <a:t>, </a:t>
            </a:r>
            <a:r>
              <a:rPr lang="sv-SE" sz="2400" dirty="0" err="1" smtClean="0"/>
              <a:t>due</a:t>
            </a:r>
            <a:r>
              <a:rPr lang="sv-SE" sz="2400" dirty="0" smtClean="0"/>
              <a:t> </a:t>
            </a:r>
            <a:r>
              <a:rPr lang="sv-SE" sz="2400" dirty="0" err="1" smtClean="0"/>
              <a:t>to</a:t>
            </a:r>
            <a:r>
              <a:rPr lang="sv-SE" sz="2400" dirty="0" smtClean="0"/>
              <a:t> </a:t>
            </a:r>
            <a:r>
              <a:rPr lang="sv-SE" sz="2400" dirty="0" err="1" smtClean="0"/>
              <a:t>packaging</a:t>
            </a:r>
            <a:r>
              <a:rPr lang="sv-SE" sz="2400" dirty="0" smtClean="0"/>
              <a:t> </a:t>
            </a:r>
            <a:r>
              <a:rPr lang="sv-SE" sz="2400" dirty="0" err="1" smtClean="0"/>
              <a:t>constraints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5451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Benchmark </a:t>
            </a:r>
            <a:r>
              <a:rPr lang="sv-SE" dirty="0" err="1" smtClean="0"/>
              <a:t>analysis</a:t>
            </a:r>
            <a:r>
              <a:rPr lang="sv-SE" dirty="0" smtClean="0"/>
              <a:t>; meeting standards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64B-F921-48BE-8C38-FEFFB922A82A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0564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sz="2400" b="1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Is the ITU-T P.1100 and P.1110 designed </a:t>
            </a:r>
            <a:r>
              <a:rPr lang="sv-SE" sz="2400" dirty="0" err="1" smtClean="0"/>
              <a:t>to</a:t>
            </a:r>
            <a:r>
              <a:rPr lang="sv-SE" sz="2400" dirty="0" smtClean="0"/>
              <a:t> be </a:t>
            </a:r>
            <a:r>
              <a:rPr lang="sv-SE" sz="2400" dirty="0" err="1" smtClean="0"/>
              <a:t>used</a:t>
            </a:r>
            <a:r>
              <a:rPr lang="sv-SE" sz="2400" dirty="0" smtClean="0"/>
              <a:t> for </a:t>
            </a:r>
            <a:r>
              <a:rPr lang="sv-SE" sz="2400" dirty="0" err="1" smtClean="0"/>
              <a:t>certification</a:t>
            </a:r>
            <a:r>
              <a:rPr lang="sv-SE" sz="2400" dirty="0" smtClean="0"/>
              <a:t> </a:t>
            </a:r>
            <a:r>
              <a:rPr lang="sv-SE" sz="2400" dirty="0" err="1" smtClean="0"/>
              <a:t>puposes</a:t>
            </a:r>
            <a:r>
              <a:rPr lang="sv-SE" sz="2400" dirty="0" smtClean="0"/>
              <a:t>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400" dirty="0" err="1" smtClean="0"/>
              <a:t>Are</a:t>
            </a:r>
            <a:r>
              <a:rPr lang="sv-SE" sz="2400" dirty="0" smtClean="0"/>
              <a:t> the audio </a:t>
            </a:r>
            <a:r>
              <a:rPr lang="sv-SE" sz="2400" dirty="0" err="1" smtClean="0"/>
              <a:t>requirements</a:t>
            </a:r>
            <a:r>
              <a:rPr lang="sv-SE" sz="2400" dirty="0" smtClean="0"/>
              <a:t> in GOST ERA Glonass, at a resonable </a:t>
            </a:r>
            <a:r>
              <a:rPr lang="sv-SE" sz="2400" dirty="0" err="1" smtClean="0"/>
              <a:t>level</a:t>
            </a:r>
            <a:r>
              <a:rPr lang="sv-SE" sz="2400" dirty="0" smtClean="0"/>
              <a:t> for </a:t>
            </a:r>
            <a:r>
              <a:rPr lang="sv-SE" sz="2400" dirty="0" err="1" smtClean="0"/>
              <a:t>certification</a:t>
            </a:r>
            <a:r>
              <a:rPr lang="sv-SE" sz="2400" dirty="0" smtClean="0"/>
              <a:t>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Is it </a:t>
            </a:r>
            <a:r>
              <a:rPr lang="sv-SE" sz="2400" dirty="0" err="1" smtClean="0"/>
              <a:t>possible</a:t>
            </a:r>
            <a:r>
              <a:rPr lang="sv-SE" sz="2400" dirty="0" smtClean="0"/>
              <a:t> </a:t>
            </a:r>
            <a:r>
              <a:rPr lang="sv-SE" sz="2400" dirty="0" err="1" smtClean="0"/>
              <a:t>to</a:t>
            </a:r>
            <a:r>
              <a:rPr lang="sv-SE" sz="2400" dirty="0" smtClean="0"/>
              <a:t> design a system </a:t>
            </a:r>
            <a:r>
              <a:rPr lang="sv-SE" sz="2400" dirty="0" err="1" smtClean="0"/>
              <a:t>that</a:t>
            </a:r>
            <a:r>
              <a:rPr lang="sv-SE" sz="2400" dirty="0" smtClean="0"/>
              <a:t> </a:t>
            </a:r>
            <a:r>
              <a:rPr lang="sv-SE" sz="2400" dirty="0" err="1" smtClean="0"/>
              <a:t>meet</a:t>
            </a:r>
            <a:r>
              <a:rPr lang="sv-SE" sz="2400" dirty="0" smtClean="0"/>
              <a:t> </a:t>
            </a:r>
            <a:r>
              <a:rPr lang="sv-SE" sz="2400" dirty="0" err="1" smtClean="0"/>
              <a:t>above</a:t>
            </a:r>
            <a:r>
              <a:rPr lang="sv-SE" sz="2400" dirty="0" smtClean="0"/>
              <a:t> </a:t>
            </a:r>
            <a:r>
              <a:rPr lang="sv-SE" sz="2400" dirty="0" err="1" smtClean="0"/>
              <a:t>requirements</a:t>
            </a:r>
            <a:r>
              <a:rPr lang="sv-SE" sz="2400" dirty="0" smtClean="0"/>
              <a:t> </a:t>
            </a:r>
            <a:r>
              <a:rPr lang="sv-SE" sz="2400" dirty="0" err="1" smtClean="0"/>
              <a:t>that</a:t>
            </a:r>
            <a:r>
              <a:rPr lang="sv-SE" sz="2400" dirty="0" smtClean="0"/>
              <a:t> is still </a:t>
            </a:r>
            <a:r>
              <a:rPr lang="sv-SE" sz="2400" dirty="0" err="1" smtClean="0"/>
              <a:t>crash</a:t>
            </a:r>
            <a:r>
              <a:rPr lang="sv-SE" sz="2400" dirty="0" smtClean="0"/>
              <a:t> </a:t>
            </a:r>
            <a:r>
              <a:rPr lang="sv-SE" sz="2400" dirty="0" err="1" smtClean="0"/>
              <a:t>proof</a:t>
            </a:r>
            <a:r>
              <a:rPr lang="sv-SE" sz="2400" dirty="0" smtClean="0"/>
              <a:t>, and </a:t>
            </a:r>
            <a:r>
              <a:rPr lang="sv-SE" sz="2400" dirty="0" err="1"/>
              <a:t>within</a:t>
            </a:r>
            <a:r>
              <a:rPr lang="sv-SE" sz="2400" dirty="0"/>
              <a:t> a </a:t>
            </a:r>
            <a:r>
              <a:rPr lang="sv-SE" sz="2400" dirty="0" smtClean="0"/>
              <a:t>resonable budget?</a:t>
            </a:r>
            <a:endParaRPr lang="en-US" dirty="0"/>
          </a:p>
          <a:p>
            <a:pPr marL="342900" indent="-34290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75004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Standardization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r>
              <a:rPr lang="sv-SE" dirty="0" smtClean="0"/>
              <a:t> </a:t>
            </a:r>
            <a:r>
              <a:rPr lang="sv-SE" dirty="0" err="1" smtClean="0"/>
              <a:t>needed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64B-F921-48BE-8C38-FEFFB922A82A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0564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sz="2400" b="1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is a need for harmonization of international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These standards needs to focus on intelligibility,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not </a:t>
            </a:r>
            <a:r>
              <a:rPr lang="en-US" sz="2400" dirty="0"/>
              <a:t>sound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standards needs to account for what is feasible to achieve with a system designed to be crash proof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Certification process needs to be clear and valid internationally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9056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64B-F921-48BE-8C38-FEFFB922A82A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1"/>
          <a:stretch/>
        </p:blipFill>
        <p:spPr>
          <a:xfrm>
            <a:off x="-36512" y="-17162"/>
            <a:ext cx="9180512" cy="51606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522489" y="97703"/>
            <a:ext cx="2099020" cy="7458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None/>
              <a:defRPr sz="4400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717540" y="3939902"/>
            <a:ext cx="3672408" cy="10264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Jonatan Ewald</a:t>
            </a:r>
          </a:p>
          <a:p>
            <a:pPr algn="ctr"/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jonatan.ewald@volvocars.com</a:t>
            </a:r>
            <a:br>
              <a:rPr lang="en-US" sz="1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www.volvocars.com</a:t>
            </a:r>
          </a:p>
          <a:p>
            <a:pPr algn="ctr"/>
            <a:r>
              <a:rPr lang="en-US" sz="1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Copyright </a:t>
            </a:r>
            <a:r>
              <a:rPr lang="en-US" sz="1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Volvo Car Corporation</a:t>
            </a:r>
          </a:p>
          <a:p>
            <a:pPr algn="ctr"/>
            <a:endParaRPr lang="en-US" sz="16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50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64B-F921-48BE-8C38-FEFFB922A82A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2"/>
            <a:ext cx="9144000" cy="513471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22490" y="97703"/>
            <a:ext cx="2099020" cy="7458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None/>
              <a:defRPr sz="4400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0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Volvo Cars </a:t>
            </a:r>
            <a:r>
              <a:rPr lang="sv-SE" dirty="0" err="1" smtClean="0"/>
              <a:t>vison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64B-F921-48BE-8C38-FEFFB922A82A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0678" y="1131590"/>
            <a:ext cx="7397665" cy="1656184"/>
          </a:xfrm>
          <a:prstGeom prst="roundRect">
            <a:avLst/>
          </a:prstGeom>
          <a:gradFill>
            <a:gsLst>
              <a:gs pos="0">
                <a:schemeClr val="tx1">
                  <a:lumMod val="0"/>
                  <a:lumOff val="100000"/>
                </a:schemeClr>
              </a:gs>
              <a:gs pos="63000">
                <a:srgbClr val="EDF2F6">
                  <a:alpha val="72000"/>
                </a:srgbClr>
              </a:gs>
              <a:gs pos="100000">
                <a:srgbClr val="E6EDF3">
                  <a:lumMod val="91000"/>
                  <a:lumOff val="9000"/>
                  <a:alpha val="0"/>
                </a:srgb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0564" y="1175657"/>
            <a:ext cx="7367779" cy="17418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Our </a:t>
            </a:r>
            <a:r>
              <a:rPr lang="en-US" sz="2400" dirty="0"/>
              <a:t>vision is to design cars that do </a:t>
            </a:r>
            <a:r>
              <a:rPr lang="en-US" sz="2400" dirty="0" smtClean="0"/>
              <a:t>not crash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shorter perspective the aim </a:t>
            </a:r>
            <a:r>
              <a:rPr lang="en-US" sz="2400" dirty="0" smtClean="0"/>
              <a:t>is that </a:t>
            </a:r>
            <a:r>
              <a:rPr lang="en-US" sz="2400" dirty="0"/>
              <a:t>by 2020 </a:t>
            </a:r>
            <a:r>
              <a:rPr lang="en-US" sz="2400" dirty="0" smtClean="0"/>
              <a:t>no-one should </a:t>
            </a:r>
            <a:r>
              <a:rPr lang="en-US" sz="2400" dirty="0"/>
              <a:t>be </a:t>
            </a:r>
            <a:r>
              <a:rPr lang="en-US" sz="2400" dirty="0" smtClean="0"/>
              <a:t>killed or </a:t>
            </a:r>
            <a:r>
              <a:rPr lang="en-US" sz="2400" dirty="0"/>
              <a:t>seriously injured in a new Volvo car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89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Brief</a:t>
            </a:r>
            <a:r>
              <a:rPr lang="sv-SE" dirty="0" smtClean="0"/>
              <a:t> </a:t>
            </a:r>
            <a:r>
              <a:rPr lang="sv-SE" dirty="0" err="1"/>
              <a:t>history</a:t>
            </a:r>
            <a:r>
              <a:rPr lang="sv-SE" dirty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e-call </a:t>
            </a:r>
            <a:r>
              <a:rPr lang="sv-SE" dirty="0" err="1" smtClean="0"/>
              <a:t>with</a:t>
            </a:r>
            <a:r>
              <a:rPr lang="sv-SE" dirty="0" smtClean="0"/>
              <a:t> Volvo Cars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64B-F921-48BE-8C38-FEFFB922A82A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0678" y="1131590"/>
            <a:ext cx="7685698" cy="3384376"/>
          </a:xfrm>
          <a:prstGeom prst="roundRect">
            <a:avLst/>
          </a:prstGeom>
          <a:gradFill>
            <a:gsLst>
              <a:gs pos="89000">
                <a:srgbClr val="F4F7FA">
                  <a:alpha val="84000"/>
                </a:srgbClr>
              </a:gs>
              <a:gs pos="0">
                <a:schemeClr val="tx1">
                  <a:lumMod val="0"/>
                  <a:lumOff val="100000"/>
                </a:schemeClr>
              </a:gs>
              <a:gs pos="100000">
                <a:srgbClr val="E6EDF3">
                  <a:lumMod val="91000"/>
                  <a:lumOff val="9000"/>
                  <a:alpha val="0"/>
                </a:srgb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0564" y="1175657"/>
            <a:ext cx="7367779" cy="12520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564" y="1175656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Year </a:t>
            </a:r>
            <a:r>
              <a:rPr lang="en-US" dirty="0"/>
              <a:t>2000: Volvo On Call was </a:t>
            </a:r>
            <a:r>
              <a:rPr lang="en-US" dirty="0" smtClean="0"/>
              <a:t>introduced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Year 2008 Austria and Russia was added </a:t>
            </a:r>
            <a:r>
              <a:rPr lang="en-US" dirty="0" smtClean="0"/>
              <a:t>to include 14 supported countries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Year 2015 Volvo On Call will be available in 24 </a:t>
            </a:r>
            <a:r>
              <a:rPr lang="en-US" dirty="0" smtClean="0"/>
              <a:t>countries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Volvo Car Corporation has been an active partner through ERTICO participating </a:t>
            </a:r>
            <a:r>
              <a:rPr lang="en-US" dirty="0" smtClean="0"/>
              <a:t>in </a:t>
            </a:r>
            <a:r>
              <a:rPr lang="en-US" dirty="0" err="1" smtClean="0"/>
              <a:t>HeERO</a:t>
            </a:r>
            <a:r>
              <a:rPr lang="en-US" dirty="0" smtClean="0"/>
              <a:t> </a:t>
            </a:r>
            <a:r>
              <a:rPr lang="en-US" dirty="0"/>
              <a:t>and contributing to define the standards in TC278, </a:t>
            </a:r>
            <a:r>
              <a:rPr lang="en-US" dirty="0" smtClean="0"/>
              <a:t>WG15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Volvo Car Corporation has also been </a:t>
            </a:r>
            <a:r>
              <a:rPr lang="en-US" dirty="0" smtClean="0"/>
              <a:t>supporting in </a:t>
            </a:r>
            <a:r>
              <a:rPr lang="en-US" dirty="0"/>
              <a:t>the work group since beginning 2010 with NIS and Glonass Union, to produce the first GOST standards for ERA Glonass.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4747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need in an emergency situation?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7314530" cy="365726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64B-F921-48BE-8C38-FEFFB922A82A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0564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To be able to establish a phone call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To be able to reproduce speech in both directions at a sufficient level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To be able to have a conversation with sufficient intelligibility after a crash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14068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does this mean for an OEM?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64B-F921-48BE-8C38-FEFFB922A82A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0564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sz="2400" b="1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system needs to be robust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complexity of a modern infotainment system makes it a complex challenge to design it crash proof within reasonable cost </a:t>
            </a:r>
            <a:endParaRPr lang="en-US" dirty="0" smtClean="0"/>
          </a:p>
          <a:p>
            <a:pPr marL="698500" lvl="1" indent="-342900"/>
            <a:r>
              <a:rPr lang="sv-SE" dirty="0" smtClean="0"/>
              <a:t>Modern infotainment systems </a:t>
            </a:r>
            <a:r>
              <a:rPr lang="sv-SE" dirty="0" err="1" smtClean="0"/>
              <a:t>usually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many</a:t>
            </a:r>
            <a:r>
              <a:rPr lang="sv-SE" dirty="0"/>
              <a:t> </a:t>
            </a:r>
            <a:r>
              <a:rPr lang="sv-SE" dirty="0" err="1" smtClean="0"/>
              <a:t>dependencies</a:t>
            </a:r>
            <a:r>
              <a:rPr lang="sv-SE" dirty="0" smtClean="0"/>
              <a:t> and </a:t>
            </a:r>
            <a:r>
              <a:rPr lang="sv-SE" dirty="0" err="1" smtClean="0"/>
              <a:t>interconnections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/>
              <a:t> </a:t>
            </a:r>
            <a:r>
              <a:rPr lang="sv-SE" dirty="0" err="1"/>
              <a:t>elevate</a:t>
            </a:r>
            <a:r>
              <a:rPr lang="sv-SE" dirty="0"/>
              <a:t> </a:t>
            </a:r>
            <a:r>
              <a:rPr lang="sv-SE" dirty="0" smtClean="0"/>
              <a:t>the </a:t>
            </a:r>
            <a:r>
              <a:rPr lang="sv-SE" dirty="0" err="1" smtClean="0"/>
              <a:t>customer</a:t>
            </a:r>
            <a:r>
              <a:rPr lang="sv-SE" dirty="0" smtClean="0"/>
              <a:t> </a:t>
            </a:r>
            <a:r>
              <a:rPr lang="sv-SE" dirty="0" err="1" smtClean="0"/>
              <a:t>experiance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Already </a:t>
            </a:r>
            <a:r>
              <a:rPr lang="en-US" dirty="0"/>
              <a:t>in the year 2000 Volvo included a redundant back-up system in case the main audio system was damaged during a crash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79308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does this mean for an OEM?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64B-F921-48BE-8C38-FEFFB922A82A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0564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sz="2400" b="1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During </a:t>
            </a:r>
            <a:r>
              <a:rPr lang="en-US" dirty="0"/>
              <a:t>extensive crash testing Volvo has seen that complexity of an eCall system needs to be reduced to a minimum  in order to survive as many crash situations as </a:t>
            </a:r>
            <a:r>
              <a:rPr lang="en-US" dirty="0" smtClean="0"/>
              <a:t>possible</a:t>
            </a:r>
          </a:p>
          <a:p>
            <a:pPr marL="698500" lvl="1" indent="-342900"/>
            <a:r>
              <a:rPr lang="en-US" dirty="0"/>
              <a:t>This means a dedicated eCall </a:t>
            </a:r>
            <a:r>
              <a:rPr lang="en-US" dirty="0" smtClean="0"/>
              <a:t>system</a:t>
            </a:r>
          </a:p>
          <a:p>
            <a:pPr marL="698500" lvl="1" indent="-342900"/>
            <a:r>
              <a:rPr lang="en-US" dirty="0"/>
              <a:t>With a dedicated battery, not connected to the main power supply</a:t>
            </a:r>
          </a:p>
          <a:p>
            <a:pPr marL="698500" lvl="1" indent="-342900"/>
            <a:r>
              <a:rPr lang="en-US" dirty="0"/>
              <a:t>Dedicated speaker in a protected position</a:t>
            </a:r>
          </a:p>
          <a:p>
            <a:pPr marL="698500" lvl="1" indent="-342900"/>
            <a:r>
              <a:rPr lang="en-US" dirty="0"/>
              <a:t>Dedicated microphone in a protected position</a:t>
            </a:r>
          </a:p>
          <a:p>
            <a:pPr marL="698500" lvl="1" indent="-342900"/>
            <a:r>
              <a:rPr lang="en-US" dirty="0"/>
              <a:t>Short and protected cabling</a:t>
            </a:r>
          </a:p>
          <a:p>
            <a:pPr marL="698500" lvl="1" indent="-342900"/>
            <a:endParaRPr lang="en-US" sz="2400" dirty="0"/>
          </a:p>
          <a:p>
            <a:pPr marL="698500" lvl="1" indent="-342900"/>
            <a:endParaRPr lang="en-US" sz="2400" b="1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6844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for a crash proof e-Call solution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64B-F921-48BE-8C38-FEFFB922A82A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0564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sz="2400" b="1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Must be low power since run on dedicated </a:t>
            </a:r>
            <a:r>
              <a:rPr lang="en-US" sz="1800" dirty="0" smtClean="0"/>
              <a:t>battery</a:t>
            </a:r>
          </a:p>
          <a:p>
            <a:pPr marL="698500" lvl="1" indent="-342900"/>
            <a:r>
              <a:rPr lang="en-US" sz="1800" dirty="0" smtClean="0"/>
              <a:t>Reasonably </a:t>
            </a:r>
            <a:r>
              <a:rPr lang="en-US" sz="1800" dirty="0"/>
              <a:t>long speech time is vital to support and </a:t>
            </a:r>
            <a:r>
              <a:rPr lang="en-US" sz="1800" dirty="0" smtClean="0"/>
              <a:t>calm the customer</a:t>
            </a:r>
          </a:p>
          <a:p>
            <a:pPr marL="698500" lvl="1" indent="-342900"/>
            <a:r>
              <a:rPr lang="en-US" sz="1800" dirty="0" smtClean="0"/>
              <a:t>High </a:t>
            </a:r>
            <a:r>
              <a:rPr lang="en-US" sz="1800" dirty="0"/>
              <a:t>wattage amplifier is hard to realize </a:t>
            </a:r>
            <a:r>
              <a:rPr lang="en-US" sz="1800" dirty="0" smtClean="0"/>
              <a:t>with </a:t>
            </a:r>
            <a:r>
              <a:rPr lang="en-US" sz="1800" dirty="0"/>
              <a:t>a </a:t>
            </a:r>
            <a:r>
              <a:rPr lang="en-US" sz="1800" dirty="0" smtClean="0"/>
              <a:t>backup battery </a:t>
            </a:r>
            <a:r>
              <a:rPr lang="en-US" sz="1800" dirty="0"/>
              <a:t>that is supposed to last for several </a:t>
            </a:r>
            <a:r>
              <a:rPr lang="en-US" sz="1800" dirty="0" smtClean="0"/>
              <a:t>hours</a:t>
            </a:r>
          </a:p>
          <a:p>
            <a:pPr marL="698500" lvl="1" indent="-342900"/>
            <a:r>
              <a:rPr lang="sv-SE" sz="1800" dirty="0" smtClean="0"/>
              <a:t>Heavy DSP </a:t>
            </a:r>
            <a:r>
              <a:rPr lang="sv-SE" sz="1800" dirty="0" err="1" smtClean="0"/>
              <a:t>processing</a:t>
            </a:r>
            <a:r>
              <a:rPr lang="sv-SE" sz="1800" dirty="0" smtClean="0"/>
              <a:t> is </a:t>
            </a:r>
            <a:r>
              <a:rPr lang="sv-SE" sz="1800" dirty="0" err="1" smtClean="0"/>
              <a:t>also</a:t>
            </a:r>
            <a:r>
              <a:rPr lang="sv-SE" sz="1800" dirty="0" smtClean="0"/>
              <a:t> hard </a:t>
            </a:r>
            <a:r>
              <a:rPr lang="sv-SE" sz="1800" dirty="0" err="1" smtClean="0"/>
              <a:t>to</a:t>
            </a:r>
            <a:r>
              <a:rPr lang="sv-SE" sz="1800" dirty="0" smtClean="0"/>
              <a:t> </a:t>
            </a:r>
            <a:r>
              <a:rPr lang="sv-SE" sz="1800" dirty="0" err="1" smtClean="0"/>
              <a:t>realize</a:t>
            </a:r>
            <a:r>
              <a:rPr lang="sv-SE" sz="1800" dirty="0" smtClean="0"/>
              <a:t> on a </a:t>
            </a:r>
            <a:r>
              <a:rPr lang="sv-SE" sz="1800" dirty="0" err="1" smtClean="0"/>
              <a:t>power</a:t>
            </a:r>
            <a:r>
              <a:rPr lang="sv-SE" sz="1800" dirty="0" smtClean="0"/>
              <a:t> budget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Must be cost effective, since standard in all vehicles</a:t>
            </a:r>
          </a:p>
          <a:p>
            <a:pPr marL="698500" lvl="1" indent="-342900"/>
            <a:r>
              <a:rPr lang="en-US" sz="1800" dirty="0" smtClean="0"/>
              <a:t>Customers do </a:t>
            </a:r>
            <a:r>
              <a:rPr lang="en-US" sz="1800" dirty="0"/>
              <a:t>not </a:t>
            </a:r>
            <a:r>
              <a:rPr lang="en-US" sz="1800" dirty="0" smtClean="0"/>
              <a:t>wish to pay extra for a function they do not intend to use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To </a:t>
            </a:r>
            <a:r>
              <a:rPr lang="en-US" sz="1800" dirty="0"/>
              <a:t>ensure survival of a number of crash cases, the system needs to have short connecting </a:t>
            </a:r>
            <a:r>
              <a:rPr lang="en-US" sz="1800" dirty="0" smtClean="0"/>
              <a:t>cables, a secure packaging position, and </a:t>
            </a:r>
            <a:r>
              <a:rPr lang="en-US" sz="1800" dirty="0"/>
              <a:t>minimal dependencies </a:t>
            </a:r>
            <a:r>
              <a:rPr lang="en-US" sz="1800" dirty="0" smtClean="0"/>
              <a:t>to the rest of the infotainment system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0455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a customer and audio perspective; what is </a:t>
            </a:r>
            <a:r>
              <a:rPr lang="en-US" dirty="0" smtClean="0"/>
              <a:t>not </a:t>
            </a:r>
            <a:r>
              <a:rPr lang="en-US" dirty="0"/>
              <a:t>important in an </a:t>
            </a:r>
            <a:r>
              <a:rPr lang="en-US" dirty="0" smtClean="0"/>
              <a:t>e-Call </a:t>
            </a:r>
            <a:r>
              <a:rPr lang="en-US" dirty="0"/>
              <a:t>situation?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64B-F921-48BE-8C38-FEFFB922A82A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0564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sz="2400" b="1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Extended low frequency </a:t>
            </a:r>
            <a:r>
              <a:rPr lang="en-US" sz="2400" dirty="0" smtClean="0"/>
              <a:t>range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Flat frequency response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Lowest possible latency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Perfect double talk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Perfect echo performance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Perfect noise reduction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2155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64B-F921-48BE-8C38-FEFFB922A82A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Issuer: Jonatan Ewald; Intelligibility vs Quality; what is the real need in an eCall situation?; Security Class: [Public]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0564" y="1131590"/>
            <a:ext cx="7583804" cy="37723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Font typeface="Arial" pitchFamily="34" charset="0"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355600" indent="-173038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7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74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sz="2400" b="1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4" b="21563"/>
          <a:stretch/>
        </p:blipFill>
        <p:spPr>
          <a:xfrm>
            <a:off x="1547664" y="123478"/>
            <a:ext cx="6098993" cy="4862009"/>
          </a:xfrm>
          <a:prstGeom prst="rect">
            <a:avLst/>
          </a:prstGeom>
          <a:effectLst>
            <a:glow>
              <a:schemeClr val="accent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2843808" y="1131590"/>
            <a:ext cx="2736304" cy="2736304"/>
          </a:xfrm>
          <a:prstGeom prst="ellipse">
            <a:avLst/>
          </a:prstGeom>
          <a:solidFill>
            <a:schemeClr val="accent3">
              <a:lumMod val="40000"/>
              <a:lumOff val="60000"/>
              <a:alpha val="14000"/>
            </a:schemeClr>
          </a:solidFill>
          <a:ln>
            <a:solidFill>
              <a:schemeClr val="accent3">
                <a:lumMod val="60000"/>
                <a:lumOff val="40000"/>
                <a:alpha val="49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67744" y="555526"/>
            <a:ext cx="3888432" cy="3888432"/>
          </a:xfrm>
          <a:prstGeom prst="ellipse">
            <a:avLst/>
          </a:prstGeom>
          <a:noFill/>
          <a:ln w="76200">
            <a:solidFill>
              <a:schemeClr val="bg1">
                <a:lumMod val="50000"/>
                <a:lumOff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3580" y="13069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Red area is </a:t>
            </a:r>
            <a:r>
              <a:rPr lang="sv-SE" dirty="0" err="1" smtClean="0">
                <a:solidFill>
                  <a:srgbClr val="FF0000"/>
                </a:solidFill>
              </a:rPr>
              <a:t>fail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331640" y="1635646"/>
            <a:ext cx="1728192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5129" y="41207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Outside</a:t>
            </a:r>
            <a:r>
              <a:rPr lang="sv-S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red area is </a:t>
            </a:r>
            <a:r>
              <a:rPr lang="sv-SE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passed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547664" y="3291830"/>
            <a:ext cx="1224136" cy="1080120"/>
          </a:xfrm>
          <a:prstGeom prst="straightConnector1">
            <a:avLst/>
          </a:prstGeom>
          <a:ln w="3810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092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9" grpId="0"/>
    </p:bldLst>
  </p:timing>
</p:sld>
</file>

<file path=ppt/theme/theme1.xml><?xml version="1.0" encoding="utf-8"?>
<a:theme xmlns:a="http://schemas.openxmlformats.org/drawingml/2006/main" name="Volvo 2012 16*9">
  <a:themeElements>
    <a:clrScheme name="VCC">
      <a:dk1>
        <a:srgbClr val="060B00"/>
      </a:dk1>
      <a:lt1>
        <a:sysClr val="window" lastClr="FFFFFF"/>
      </a:lt1>
      <a:dk2>
        <a:srgbClr val="002A4A"/>
      </a:dk2>
      <a:lt2>
        <a:srgbClr val="E7E1CD"/>
      </a:lt2>
      <a:accent1>
        <a:srgbClr val="DCC38F"/>
      </a:accent1>
      <a:accent2>
        <a:srgbClr val="F17400"/>
      </a:accent2>
      <a:accent3>
        <a:srgbClr val="AF0006"/>
      </a:accent3>
      <a:accent4>
        <a:srgbClr val="9DC0AF"/>
      </a:accent4>
      <a:accent5>
        <a:srgbClr val="C0DDEF"/>
      </a:accent5>
      <a:accent6>
        <a:srgbClr val="939394"/>
      </a:accent6>
      <a:hlink>
        <a:srgbClr val="5C7D94"/>
      </a:hlink>
      <a:folHlink>
        <a:srgbClr val="475968"/>
      </a:folHlink>
    </a:clrScheme>
    <a:fontScheme name="Volvo Cars 16:9 Template">
      <a:majorFont>
        <a:latin typeface="Volvo Broad P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PT-template-adjusted-headline_20120918">
  <a:themeElements>
    <a:clrScheme name="VCC">
      <a:dk1>
        <a:srgbClr val="060B00"/>
      </a:dk1>
      <a:lt1>
        <a:sysClr val="window" lastClr="FFFFFF"/>
      </a:lt1>
      <a:dk2>
        <a:srgbClr val="002A4A"/>
      </a:dk2>
      <a:lt2>
        <a:srgbClr val="E7E1CD"/>
      </a:lt2>
      <a:accent1>
        <a:srgbClr val="DCC38F"/>
      </a:accent1>
      <a:accent2>
        <a:srgbClr val="F17400"/>
      </a:accent2>
      <a:accent3>
        <a:srgbClr val="AF0006"/>
      </a:accent3>
      <a:accent4>
        <a:srgbClr val="9DC0AF"/>
      </a:accent4>
      <a:accent5>
        <a:srgbClr val="C0DDEF"/>
      </a:accent5>
      <a:accent6>
        <a:srgbClr val="939394"/>
      </a:accent6>
      <a:hlink>
        <a:srgbClr val="5C7D94"/>
      </a:hlink>
      <a:folHlink>
        <a:srgbClr val="475968"/>
      </a:folHlink>
    </a:clrScheme>
    <a:fontScheme name="Volvo Cars 16:9 Template">
      <a:majorFont>
        <a:latin typeface="Volvo Broad P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32E1042079841A55874E235C1A4B8" ma:contentTypeVersion="1" ma:contentTypeDescription="Create a new document." ma:contentTypeScope="" ma:versionID="bd3c1d71de3e893b5022d67a4444fe1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DB99D0E-ABA9-4D98-9EA7-4DF5FA2973B8}"/>
</file>

<file path=customXml/itemProps2.xml><?xml version="1.0" encoding="utf-8"?>
<ds:datastoreItem xmlns:ds="http://schemas.openxmlformats.org/officeDocument/2006/customXml" ds:itemID="{D67D73D9-55F2-4CC3-828C-A197EEF3AB65}"/>
</file>

<file path=customXml/itemProps3.xml><?xml version="1.0" encoding="utf-8"?>
<ds:datastoreItem xmlns:ds="http://schemas.openxmlformats.org/officeDocument/2006/customXml" ds:itemID="{999F40DE-DF54-4623-8941-41182ED79A8C}"/>
</file>

<file path=docProps/app.xml><?xml version="1.0" encoding="utf-8"?>
<Properties xmlns="http://schemas.openxmlformats.org/officeDocument/2006/extended-properties" xmlns:vt="http://schemas.openxmlformats.org/officeDocument/2006/docPropsVTypes">
  <Template>Volvo2012_16x9</Template>
  <TotalTime>0</TotalTime>
  <Words>1120</Words>
  <Application>Microsoft Office PowerPoint</Application>
  <PresentationFormat>On-screen Show (16:9)</PresentationFormat>
  <Paragraphs>124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Volvo Broad Pro</vt:lpstr>
      <vt:lpstr>Volvo Broad</vt:lpstr>
      <vt:lpstr>Calibri</vt:lpstr>
      <vt:lpstr>Wingdings</vt:lpstr>
      <vt:lpstr>Volvo 2012 16*9</vt:lpstr>
      <vt:lpstr>1_PPT-template-adjusted-headline_20120918</vt:lpstr>
      <vt:lpstr>Intelligibility vs Quality; what is the real need in an eCall situation?</vt:lpstr>
      <vt:lpstr>Volvo Cars vison</vt:lpstr>
      <vt:lpstr>Brief history of e-call with Volvo Cars </vt:lpstr>
      <vt:lpstr>What is the need in an emergency situation?</vt:lpstr>
      <vt:lpstr>What does this mean for an OEM?</vt:lpstr>
      <vt:lpstr>What does this mean for an OEM?</vt:lpstr>
      <vt:lpstr>Concerns for a crash proof e-Call solution</vt:lpstr>
      <vt:lpstr>From a customer and audio perspective; what is not important in an e-Call situation?</vt:lpstr>
      <vt:lpstr>Pie Chart</vt:lpstr>
      <vt:lpstr>4 major oem</vt:lpstr>
      <vt:lpstr>Benchmark analysis</vt:lpstr>
      <vt:lpstr>Benchmark analysis; the compromize</vt:lpstr>
      <vt:lpstr>Benchmark analysis; meeting standards</vt:lpstr>
      <vt:lpstr>Standardization work needed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2013-05-03T13:45:27Z</dcterms:created>
  <dcterms:modified xsi:type="dcterms:W3CDTF">2014-02-21T16:19:51Z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0x01010069232E1042079841A55874E235C1A4B8</vt:lpwstr>
  </property>
</Properties>
</file>